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31" r:id="rId1"/>
    <p:sldMasterId id="2147484608" r:id="rId2"/>
  </p:sldMasterIdLst>
  <p:notesMasterIdLst>
    <p:notesMasterId r:id="rId62"/>
  </p:notesMasterIdLst>
  <p:handoutMasterIdLst>
    <p:handoutMasterId r:id="rId63"/>
  </p:handoutMasterIdLst>
  <p:sldIdLst>
    <p:sldId id="335" r:id="rId3"/>
    <p:sldId id="375" r:id="rId4"/>
    <p:sldId id="374" r:id="rId5"/>
    <p:sldId id="372" r:id="rId6"/>
    <p:sldId id="376" r:id="rId7"/>
    <p:sldId id="330" r:id="rId8"/>
    <p:sldId id="331" r:id="rId9"/>
    <p:sldId id="337" r:id="rId10"/>
    <p:sldId id="338" r:id="rId11"/>
    <p:sldId id="339" r:id="rId12"/>
    <p:sldId id="340" r:id="rId13"/>
    <p:sldId id="359" r:id="rId14"/>
    <p:sldId id="344" r:id="rId15"/>
    <p:sldId id="343" r:id="rId16"/>
    <p:sldId id="311" r:id="rId17"/>
    <p:sldId id="358" r:id="rId18"/>
    <p:sldId id="352" r:id="rId19"/>
    <p:sldId id="353" r:id="rId20"/>
    <p:sldId id="354" r:id="rId21"/>
    <p:sldId id="355" r:id="rId22"/>
    <p:sldId id="356" r:id="rId23"/>
    <p:sldId id="357" r:id="rId24"/>
    <p:sldId id="379" r:id="rId25"/>
    <p:sldId id="294" r:id="rId26"/>
    <p:sldId id="305" r:id="rId27"/>
    <p:sldId id="319" r:id="rId28"/>
    <p:sldId id="321" r:id="rId29"/>
    <p:sldId id="273" r:id="rId30"/>
    <p:sldId id="363" r:id="rId31"/>
    <p:sldId id="362" r:id="rId32"/>
    <p:sldId id="346" r:id="rId33"/>
    <p:sldId id="347" r:id="rId34"/>
    <p:sldId id="348" r:id="rId35"/>
    <p:sldId id="349" r:id="rId36"/>
    <p:sldId id="350" r:id="rId37"/>
    <p:sldId id="381" r:id="rId38"/>
    <p:sldId id="382" r:id="rId39"/>
    <p:sldId id="383" r:id="rId40"/>
    <p:sldId id="388" r:id="rId41"/>
    <p:sldId id="389" r:id="rId42"/>
    <p:sldId id="390" r:id="rId43"/>
    <p:sldId id="392" r:id="rId44"/>
    <p:sldId id="351" r:id="rId45"/>
    <p:sldId id="328" r:id="rId46"/>
    <p:sldId id="394" r:id="rId47"/>
    <p:sldId id="287" r:id="rId48"/>
    <p:sldId id="317" r:id="rId49"/>
    <p:sldId id="329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291" r:id="rId58"/>
    <p:sldId id="298" r:id="rId59"/>
    <p:sldId id="299" r:id="rId60"/>
    <p:sldId id="300" r:id="rId61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00FFCC"/>
    <a:srgbClr val="00FFFF"/>
    <a:srgbClr val="000000"/>
    <a:srgbClr val="0066FF"/>
    <a:srgbClr val="7BEB8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30" autoAdjust="0"/>
    <p:restoredTop sz="94615" autoAdjust="0"/>
  </p:normalViewPr>
  <p:slideViewPr>
    <p:cSldViewPr>
      <p:cViewPr varScale="1">
        <p:scale>
          <a:sx n="38" d="100"/>
          <a:sy n="38" d="100"/>
        </p:scale>
        <p:origin x="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5876E2-9E15-41EF-BFF7-3983A19C4CA3}" type="datetimeFigureOut">
              <a:rPr lang="fa-IR"/>
              <a:pPr>
                <a:defRPr/>
              </a:pPr>
              <a:t>01/07/1440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134C62D9-1D3F-48D4-AD93-87F8D2B36E02}" type="slidenum">
              <a:rPr lang="fa-IR" altLang="fa-IR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390629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97ADC06-A06A-48DD-AF39-234CB9BE53E5}" type="datetimeFigureOut">
              <a:rPr lang="fa-IR" smtClean="0"/>
              <a:t>01/07/1440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B9AADE3-4408-4C40-A11A-292CE327AE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048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fa-IR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fa-IR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fa-IR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fa-IR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a-IR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fld id="{E678E9DE-CB65-4814-85F6-696668CCC6C2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-27384"/>
            <a:ext cx="535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dirty="0" err="1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008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C387156-791D-4E02-ADE7-72DC4A829A5F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4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8BAAE67-2EA2-41CE-A2E0-0F4E07F446D8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2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E0B365-47EA-4866-BB14-D675BE6A06CD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8857BF-B7AD-4E9A-9588-F7D7714330DE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688E100-0256-475C-88E5-A5530C8A5FAF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0" y="-27384"/>
            <a:ext cx="535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dirty="0" err="1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4642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4E7461-4BAC-41A4-8713-C32395AC1A76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6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D0C0704-EAB3-491B-995E-D3BC700237F9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0325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2F46D-7889-4B05-A951-5706A33E23A2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03103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84C9F-B626-4EEB-A680-2E8BD8269BD2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10565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1219A8-CD9D-4848-A935-BEE161409F05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848577-7AF3-4740-9C1B-161571C51E36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88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AC40D-DD94-4B76-A21B-DF86450678EC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04181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523223-68AB-4EEF-BE2C-EC2C8B63EAC0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-27384"/>
            <a:ext cx="535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dirty="0" err="1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0364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570C8F-6BFD-49C7-A766-7CC4C167477F}" type="slidenum">
              <a:rPr lang="fa-IR" altLang="fa-IR"/>
              <a:pPr/>
              <a:t>‹#›</a:t>
            </a:fld>
            <a:endParaRPr lang="en-US" altLang="fa-IR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-27384"/>
            <a:ext cx="535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dirty="0" err="1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6199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8B4AC-F44D-48B8-B35E-ABFBA584C3BD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79142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6EAD3-3153-46C8-8163-602C373B405B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0520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8983F52-58C8-4EA0-B643-D5B88669C9A7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8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907E486-0193-45A4-8A0F-0588173441FD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3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F5D8989-D386-4090-83DB-8485B7D5F8A2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4AA7A0D-8E98-4961-93E8-CE1DD6A9AFD5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4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06105C1-C1E5-4006-ACC5-F77A67486B76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E36A60-3B91-427F-854D-94974B339C8E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0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E798282-7C0C-4428-BC15-BE7695865CEE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AD807492-320E-49A0-AF27-D5CC065AF6DE}" type="slidenum">
              <a:rPr lang="ar-SA" altLang="fa-IR"/>
              <a:pPr/>
              <a:t>‹#›</a:t>
            </a:fld>
            <a:endParaRPr lang="en-US" altLang="fa-I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fa-IR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fa-IR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fa-IR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fa-IR">
                  <a:solidFill>
                    <a:srgbClr val="FFFFFF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fa-IR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-27384"/>
            <a:ext cx="535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dirty="0" err="1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  <p:sldLayoutId id="2147484655" r:id="rId12"/>
    <p:sldLayoutId id="214748465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5D37E95D-41FD-4F80-B180-09F90B1E4EA6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-27384"/>
            <a:ext cx="535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dirty="0" err="1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9pPr>
    </p:titleStyle>
    <p:bodyStyle>
      <a:lvl1pPr marL="273050" indent="-273050" algn="r" rtl="1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r" rtl="1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r" rtl="1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r" rtl="1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7338"/>
            <a:ext cx="8229600" cy="2232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b="1" dirty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دستگاه گردش خون </a:t>
            </a:r>
            <a:endParaRPr lang="en-US" sz="4400" b="1" dirty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علل خونريزي ها</a:t>
            </a:r>
            <a:endParaRPr lang="en-US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ar-SA" altLang="fa-IR" smtClean="0">
                <a:latin typeface="Simplified Arabic" pitchFamily="18" charset="-78"/>
              </a:rPr>
              <a:t>خونريزي داخلي </a:t>
            </a:r>
            <a:r>
              <a:rPr lang="fa-IR" altLang="fa-IR" smtClean="0">
                <a:latin typeface="Simplified Arabic" pitchFamily="18" charset="-78"/>
              </a:rPr>
              <a:t>:</a:t>
            </a:r>
          </a:p>
          <a:p>
            <a:r>
              <a:rPr lang="ar-SA" altLang="fa-IR" smtClean="0">
                <a:latin typeface="Simplified Arabic" pitchFamily="18" charset="-78"/>
              </a:rPr>
              <a:t> آسيب و ضربه در اثر تصادفات</a:t>
            </a:r>
            <a:endParaRPr lang="fa-IR" altLang="fa-IR" smtClean="0">
              <a:latin typeface="Simplified Arabic" pitchFamily="18" charset="-78"/>
            </a:endParaRPr>
          </a:p>
          <a:p>
            <a:r>
              <a:rPr lang="ar-SA" altLang="fa-IR" smtClean="0">
                <a:latin typeface="Simplified Arabic" pitchFamily="18" charset="-78"/>
              </a:rPr>
              <a:t> ضربه ها</a:t>
            </a:r>
            <a:endParaRPr lang="fa-IR" altLang="fa-IR" smtClean="0">
              <a:latin typeface="Simplified Arabic" pitchFamily="18" charset="-78"/>
            </a:endParaRPr>
          </a:p>
          <a:p>
            <a:r>
              <a:rPr lang="ar-SA" altLang="fa-IR" smtClean="0">
                <a:latin typeface="Simplified Arabic" pitchFamily="18" charset="-78"/>
              </a:rPr>
              <a:t>وارد شدن گلوله به درون احشاء </a:t>
            </a:r>
            <a:endParaRPr lang="fa-IR" altLang="fa-IR" smtClean="0">
              <a:latin typeface="Simplified Arabic" pitchFamily="18" charset="-78"/>
            </a:endParaRPr>
          </a:p>
          <a:p>
            <a:r>
              <a:rPr lang="ar-SA" altLang="fa-IR" smtClean="0">
                <a:latin typeface="Simplified Arabic" pitchFamily="18" charset="-78"/>
              </a:rPr>
              <a:t> برخي بيماريهاي خاص مثل </a:t>
            </a:r>
            <a:r>
              <a:rPr lang="fa-IR" altLang="fa-IR" smtClean="0">
                <a:latin typeface="Simplified Arabic" pitchFamily="18" charset="-78"/>
              </a:rPr>
              <a:t>:</a:t>
            </a:r>
          </a:p>
          <a:p>
            <a:pPr lvl="3"/>
            <a:r>
              <a:rPr lang="ar-SA" altLang="fa-IR" sz="3000" smtClean="0">
                <a:latin typeface="Simplified Arabic" pitchFamily="18" charset="-78"/>
              </a:rPr>
              <a:t>خونريزي گوارشي </a:t>
            </a:r>
            <a:endParaRPr lang="fa-IR" altLang="fa-IR" sz="3000" smtClean="0">
              <a:latin typeface="Simplified Arabic" pitchFamily="18" charset="-78"/>
            </a:endParaRPr>
          </a:p>
          <a:p>
            <a:pPr lvl="3"/>
            <a:r>
              <a:rPr lang="ar-SA" altLang="fa-IR" sz="3000" smtClean="0">
                <a:latin typeface="Simplified Arabic" pitchFamily="18" charset="-78"/>
              </a:rPr>
              <a:t>اختلالات انعقادي اكتسابي و ارثي</a:t>
            </a:r>
            <a:endParaRPr lang="en-US" altLang="fa-IR" sz="3000" smtClean="0">
              <a:latin typeface="Simplified Arabic" pitchFamily="18" charset="-78"/>
            </a:endParaRPr>
          </a:p>
          <a:p>
            <a:pPr lvl="3"/>
            <a:endParaRPr lang="en-US" altLang="fa-IR" sz="300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9138"/>
            <a:ext cx="8640763" cy="4868862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ar-SA" b="1" dirty="0" smtClean="0">
              <a:latin typeface="Simplified Arabic" pitchFamily="18" charset="-78"/>
            </a:endParaRPr>
          </a:p>
          <a:p>
            <a:pPr marL="109537" indent="0" fontAlgn="auto">
              <a:lnSpc>
                <a:spcPct val="20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ar-SA" sz="2800" b="1" dirty="0" smtClean="0">
                <a:latin typeface="Simplified Arabic" pitchFamily="18" charset="-78"/>
              </a:rPr>
              <a:t>1- از دست رفتن گلبول هاي قرمز </a:t>
            </a:r>
            <a:r>
              <a:rPr lang="fa-IR" sz="2800" b="1" dirty="0" smtClean="0">
                <a:latin typeface="Simplified Arabic" pitchFamily="18" charset="-78"/>
              </a:rPr>
              <a:t>و</a:t>
            </a:r>
            <a:r>
              <a:rPr lang="ar-SA" sz="2800" b="1" dirty="0" smtClean="0">
                <a:latin typeface="Simplified Arabic" pitchFamily="18" charset="-78"/>
              </a:rPr>
              <a:t> كاهش اكسيژن رساني به بافتها</a:t>
            </a:r>
            <a:endParaRPr lang="fa-IR" sz="2800" b="1" dirty="0" smtClean="0">
              <a:latin typeface="Simplified Arabic" pitchFamily="18" charset="-78"/>
            </a:endParaRPr>
          </a:p>
          <a:p>
            <a:pPr marL="109537" indent="0" fontAlgn="auto">
              <a:lnSpc>
                <a:spcPct val="20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ar-SA" sz="2800" b="1" dirty="0" smtClean="0">
                <a:latin typeface="Simplified Arabic" pitchFamily="18" charset="-78"/>
              </a:rPr>
              <a:t>2- كاهش حجم خون </a:t>
            </a:r>
            <a:r>
              <a:rPr lang="fa-IR" sz="2800" b="1" dirty="0" smtClean="0">
                <a:latin typeface="Simplified Arabic" pitchFamily="18" charset="-78"/>
              </a:rPr>
              <a:t>و</a:t>
            </a:r>
            <a:r>
              <a:rPr lang="ar-SA" sz="2800" b="1" dirty="0" smtClean="0">
                <a:latin typeface="Simplified Arabic" pitchFamily="18" charset="-78"/>
              </a:rPr>
              <a:t> </a:t>
            </a:r>
            <a:r>
              <a:rPr lang="fa-IR" sz="2800" b="1" dirty="0" smtClean="0">
                <a:latin typeface="Simplified Arabic" pitchFamily="18" charset="-78"/>
              </a:rPr>
              <a:t>هیپوتانسیون</a:t>
            </a:r>
          </a:p>
          <a:p>
            <a:pPr marL="109537" indent="0" fontAlgn="auto">
              <a:lnSpc>
                <a:spcPct val="20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ar-SA" sz="2800" b="1" dirty="0" smtClean="0">
                <a:latin typeface="Simplified Arabic" pitchFamily="18" charset="-78"/>
              </a:rPr>
              <a:t>3- </a:t>
            </a:r>
            <a:r>
              <a:rPr lang="fa-IR" sz="2800" b="1" dirty="0" smtClean="0">
                <a:latin typeface="Simplified Arabic" pitchFamily="18" charset="-78"/>
              </a:rPr>
              <a:t>افزایش </a:t>
            </a:r>
            <a:r>
              <a:rPr lang="ar-SA" sz="2800" b="1" dirty="0" smtClean="0">
                <a:latin typeface="Simplified Arabic" pitchFamily="18" charset="-78"/>
              </a:rPr>
              <a:t>سرعت پمپاژ</a:t>
            </a:r>
            <a:r>
              <a:rPr lang="fa-IR" sz="2800" b="1" dirty="0" smtClean="0">
                <a:latin typeface="Simplified Arabic" pitchFamily="18" charset="-78"/>
              </a:rPr>
              <a:t> و ضربانات</a:t>
            </a:r>
            <a:r>
              <a:rPr lang="ar-SA" sz="2800" b="1" dirty="0" smtClean="0">
                <a:latin typeface="Simplified Arabic" pitchFamily="18" charset="-78"/>
              </a:rPr>
              <a:t> قلب جهت جبران </a:t>
            </a:r>
            <a:r>
              <a:rPr lang="fa-IR" sz="2800" b="1" dirty="0" smtClean="0">
                <a:latin typeface="Simplified Arabic" pitchFamily="18" charset="-78"/>
              </a:rPr>
              <a:t>افت </a:t>
            </a:r>
            <a:r>
              <a:rPr lang="ar-SA" sz="2800" b="1" dirty="0" smtClean="0">
                <a:latin typeface="Simplified Arabic" pitchFamily="18" charset="-78"/>
              </a:rPr>
              <a:t>فشار خون</a:t>
            </a:r>
            <a:endParaRPr lang="fa-IR" sz="2800" b="1" dirty="0" smtClean="0">
              <a:latin typeface="Simplified Arabic" pitchFamily="18" charset="-78"/>
            </a:endParaRPr>
          </a:p>
          <a:p>
            <a:pPr marL="109537" indent="0" fontAlgn="auto">
              <a:lnSpc>
                <a:spcPct val="20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ar-SA" sz="2800" b="1" dirty="0" smtClean="0">
                <a:latin typeface="Simplified Arabic" pitchFamily="18" charset="-78"/>
              </a:rPr>
              <a:t>4- كاهش قدرت ضربان قلب</a:t>
            </a:r>
            <a:endParaRPr lang="fa-IR" sz="2800" b="1" dirty="0" smtClean="0">
              <a:latin typeface="Simplified Arabic" pitchFamily="18" charset="-78"/>
            </a:endParaRPr>
          </a:p>
          <a:p>
            <a:pPr marL="109537" indent="0" fontAlgn="auto">
              <a:lnSpc>
                <a:spcPct val="20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ar-SA" b="1" dirty="0" smtClean="0">
              <a:latin typeface="Simplified Arabic" pitchFamily="18" charset="-78"/>
            </a:endParaRPr>
          </a:p>
        </p:txBody>
      </p:sp>
      <p:sp>
        <p:nvSpPr>
          <p:cNvPr id="37891" name="WordArt 4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553200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1"/>
            <a:r>
              <a:rPr lang="fa-IR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اثرات خونريزي در بدن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7188" y="285750"/>
            <a:ext cx="8229600" cy="333375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چهار مرحله خونریزی</a:t>
            </a:r>
            <a:endParaRPr lang="en-US" sz="3200" dirty="0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graphicFrame>
        <p:nvGraphicFramePr>
          <p:cNvPr id="115715" name="Group 3"/>
          <p:cNvGraphicFramePr>
            <a:graphicFrameLocks noGrp="1"/>
          </p:cNvGraphicFramePr>
          <p:nvPr>
            <p:ph idx="4294967295"/>
          </p:nvPr>
        </p:nvGraphicFramePr>
        <p:xfrm>
          <a:off x="214313" y="571500"/>
          <a:ext cx="8643937" cy="6034088"/>
        </p:xfrm>
        <a:graphic>
          <a:graphicData uri="http://schemas.openxmlformats.org/drawingml/2006/table">
            <a:tbl>
              <a:tblPr/>
              <a:tblGrid>
                <a:gridCol w="1872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7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5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86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4711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کلاس 4 بیش از 40%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&gt;2000cc</a:t>
                      </a: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کلاس 3 کمتر از40%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2000cc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کلاس 2 کمتر از 30%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1200 – 1300 cc</a:t>
                      </a: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کلاس 1 (</a:t>
                      </a:r>
                      <a:r>
                        <a:rPr kumimoji="0" lang="fa-I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تا 15% اتلاف خون</a:t>
                      </a: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)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750 cc</a:t>
                      </a:r>
                      <a:r>
                        <a:rPr kumimoji="0" lang="fa-I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257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انقباض جبرانی عروق خودش مشکل ساز و باعث تخریب بیشتر خونرسانی به بافتها و اکسیژن رسانی به سلولها می شود.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مکانیسم های جبرانی  ناقص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↓</a:t>
                      </a:r>
                      <a:r>
                        <a:rPr kumimoji="0" lang="fa-I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B.p</a:t>
                      </a:r>
                      <a:endParaRPr kumimoji="0" lang="fa-I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برون ده قلبی و خونرسانی بافتی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↓</a:t>
                      </a:r>
                      <a:endParaRPr kumimoji="0" lang="fa-I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تهدید حیات بیمار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-"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انقباض عروق با اندکی اشکال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-"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انحراف جریان خون به سمت ارگانهای حیاتی و کاهش جریان خون روده ها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جبران سمپاتیکی و انقباض عروقی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فشار ثابت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439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بیمار بی حال، خواب آلود و سست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علائم شوک واضح تر و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B.P</a:t>
                      </a: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همچنان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↓</a:t>
                      </a: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می یابد.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↓</a:t>
                      </a: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جریان خون به مغز و سایر ارگانهای حیاتی در نهایت منجر به نارسائی ارگان و مرگ می شود.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زمان پرشدن مجدد عروق بیش از 3 ثانیه است.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گیجی و بی قراری بیشتر - مضطرب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علائم کلاسیک شوک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PR</a:t>
                      </a: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↑</a:t>
                      </a: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B.p</a:t>
                      </a: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↓</a:t>
                      </a:r>
                      <a:endParaRPr kumimoji="0" lang="fa-I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RR</a:t>
                      </a: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سریع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اندامها سرد و مرطوب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زمان پرشدن مجدد عروق بیش از 2 ثانیه است.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گیج و بی قرار - پوست  رنگ پریده و سرد و مرطوب -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BP</a:t>
                      </a: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↑</a:t>
                      </a: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(انقباض عروقی)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فشار نبض کم می شود.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پاسخ های سمپاتیک باعث افزایش ضربان قلب بیشتر از 100- نبض ضعیف (تاکیکاردی)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تحریک سمپاتیک سرعت تنفس را بالا می برد.(تاکی پنه)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پر شدگی مویرگی با تاخیر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هوشیار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B.P</a:t>
                      </a: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 در محدود طبیعی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نبض در محدوده طبیعی یا کمی افزایش دارد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کیفیت نبض قوی است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سرعت تنفس و عمق آن رنگ پوست و دما طبیعی است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a-I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2  Titr" pitchFamily="2" charset="-78"/>
                        </a:rPr>
                        <a:t>زمان پرشدن مجدد عروق زیر 2 ثانیه است.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2  Titr" pitchFamily="2" charset="-78"/>
                      </a:endParaRPr>
                    </a:p>
                  </a:txBody>
                  <a:tcPr marT="42215" marB="42215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57313" y="928688"/>
            <a:ext cx="6286500" cy="5362575"/>
          </a:xfrm>
        </p:spPr>
        <p:txBody>
          <a:bodyPr>
            <a:normAutofit fontScale="92500" lnSpcReduction="20000"/>
          </a:bodyPr>
          <a:lstStyle/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fa-IR" sz="3600" dirty="0" smtClean="0">
                <a:latin typeface="Simplified Arabic" pitchFamily="18" charset="-78"/>
              </a:rPr>
              <a:t> </a:t>
            </a:r>
            <a:r>
              <a:rPr lang="fa-IR" sz="4000" b="1" dirty="0" smtClean="0">
                <a:latin typeface="Simplified Arabic" pitchFamily="18" charset="-78"/>
              </a:rPr>
              <a:t>علايم و نشانه های خونریزی </a:t>
            </a:r>
            <a:r>
              <a:rPr lang="fa-IR" sz="4400" b="1" dirty="0" smtClean="0">
                <a:latin typeface="Simplified Arabic" pitchFamily="18" charset="-78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a-IR" sz="2800" b="1" dirty="0" smtClean="0">
                <a:latin typeface="Simplified Arabic" pitchFamily="18" charset="-78"/>
              </a:rPr>
              <a:t>رنگ پريدگي </a:t>
            </a:r>
          </a:p>
          <a:p>
            <a:pPr marL="274320" indent="-27432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a-IR" sz="2800" b="1" dirty="0" smtClean="0">
                <a:latin typeface="Simplified Arabic" pitchFamily="18" charset="-78"/>
              </a:rPr>
              <a:t>تشنگي ، ضعف، بي حالي، بي قراري و پرخاشگري</a:t>
            </a:r>
          </a:p>
          <a:p>
            <a:pPr marL="274320" indent="-27432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a-IR" sz="2800" b="1" dirty="0" smtClean="0">
                <a:latin typeface="Simplified Arabic" pitchFamily="18" charset="-78"/>
              </a:rPr>
              <a:t>تاكي كاردي و ضعيف شدن نبض هاي محيطي </a:t>
            </a:r>
          </a:p>
          <a:p>
            <a:pPr marL="274320" indent="-27432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a-IR" sz="2800" b="1" dirty="0" smtClean="0">
                <a:latin typeface="Simplified Arabic" pitchFamily="18" charset="-78"/>
              </a:rPr>
              <a:t> تنفس سريع و سطحي</a:t>
            </a:r>
          </a:p>
          <a:p>
            <a:pPr marL="274320" indent="-27432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a-IR" sz="2800" b="1" dirty="0" smtClean="0">
                <a:latin typeface="Simplified Arabic" pitchFamily="18" charset="-78"/>
              </a:rPr>
              <a:t>تهوع و استفراغ ، افت فشار خون</a:t>
            </a:r>
          </a:p>
          <a:p>
            <a:pPr marL="274320" indent="-27432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a-IR" sz="2800" b="1" dirty="0" smtClean="0">
                <a:latin typeface="Simplified Arabic" pitchFamily="18" charset="-78"/>
              </a:rPr>
              <a:t>احساس سبكي سر، سرگيجه و سردي پوست </a:t>
            </a:r>
          </a:p>
          <a:p>
            <a:pPr marL="274320" indent="-27432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a-IR" sz="2800" b="1" dirty="0" smtClean="0">
                <a:latin typeface="Simplified Arabic" pitchFamily="18" charset="-78"/>
              </a:rPr>
              <a:t>وجود علايم خاص خونريزي داخلی </a:t>
            </a:r>
          </a:p>
          <a:p>
            <a:pPr marL="274320" indent="-274320" fontAlgn="auto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a-IR" sz="2800" b="1" dirty="0" smtClean="0">
                <a:latin typeface="Simplified Arabic" pitchFamily="18" charset="-78"/>
              </a:rPr>
              <a:t>شکم:حساسيت سفتی يا اتساع شكم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b="1" dirty="0" smtClean="0">
                <a:latin typeface="Simplified Arabic" pitchFamily="18" charset="-78"/>
              </a:rPr>
              <a:t>معده و نای:استفراغ خونی و سرفه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b="1" dirty="0" smtClean="0">
                <a:latin typeface="Simplified Arabic" pitchFamily="18" charset="-78"/>
              </a:rPr>
              <a:t>خونریزی از مقعد:مدفوع سياه رنگ يا حاوي خون قرمز روشن</a:t>
            </a:r>
            <a:endParaRPr lang="en-US" sz="2800" b="1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b="1" dirty="0" smtClean="0">
                <a:latin typeface="Simplified Arabic" pitchFamily="18" charset="-78"/>
              </a:rPr>
              <a:t> مشاهده خون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fa-IR" sz="1800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fa-IR" sz="1800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fa-IR" sz="4400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US" sz="4400" dirty="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857375"/>
            <a:ext cx="8229600" cy="43116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fa-IR" b="1" dirty="0" smtClean="0">
              <a:latin typeface="Simplified Arabic" pitchFamily="18" charset="-78"/>
            </a:endParaRPr>
          </a:p>
          <a:p>
            <a:pPr marL="109537" indent="0"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b="1" dirty="0" smtClean="0">
                <a:latin typeface="Simplified Arabic" pitchFamily="18" charset="-78"/>
              </a:rPr>
              <a:t>1</a:t>
            </a:r>
            <a:r>
              <a:rPr lang="ar-SA" b="1" dirty="0" smtClean="0">
                <a:latin typeface="Simplified Arabic" pitchFamily="18" charset="-78"/>
              </a:rPr>
              <a:t>ـ شناسايي وضعيت مصدوم و شدت از دست رفتن خون</a:t>
            </a:r>
          </a:p>
          <a:p>
            <a:pPr marL="109537" indent="0"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ar-SA" b="1" dirty="0" smtClean="0">
                <a:latin typeface="Simplified Arabic" pitchFamily="18" charset="-78"/>
              </a:rPr>
              <a:t>2ـ مهار خونريزي</a:t>
            </a:r>
          </a:p>
          <a:p>
            <a:pPr marL="109537" indent="0"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ar-SA" b="1" dirty="0" smtClean="0">
                <a:latin typeface="Simplified Arabic" pitchFamily="18" charset="-78"/>
              </a:rPr>
              <a:t>3ـ تميز نگه داشتن زخم و پوشاندن آن با گاز استريل جهت به حداقل رساندن خونريزي و ممانعت از بروز عفونت </a:t>
            </a:r>
          </a:p>
          <a:p>
            <a:pPr marL="109537" indent="0"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ar-SA" b="1" dirty="0" smtClean="0">
                <a:latin typeface="Simplified Arabic" pitchFamily="18" charset="-78"/>
              </a:rPr>
              <a:t>4ـ انتقال مناسب مصدوم به بيمارستان</a:t>
            </a:r>
            <a:r>
              <a:rPr lang="en-US" dirty="0" smtClean="0">
                <a:latin typeface="Simplified Arabic" pitchFamily="18" charset="-78"/>
              </a:rPr>
              <a:t> 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643063" y="1000125"/>
            <a:ext cx="6072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a-IR" altLang="fa-IR" sz="4000"/>
              <a:t>اهداف کلی در خونریزی 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0"/>
            <a:ext cx="8229600" cy="60960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altLang="fa-IR" sz="3600" b="1" smtClean="0">
                <a:latin typeface="Simplified Arabic" pitchFamily="18" charset="-78"/>
              </a:rPr>
              <a:t>چه بايد كرد (خ</a:t>
            </a:r>
            <a:r>
              <a:rPr lang="fa-IR" altLang="fa-IR" sz="3600" b="1" smtClean="0">
                <a:latin typeface="Simplified Arabic" pitchFamily="18" charset="-78"/>
                <a:sym typeface="Wingdings" panose="05000000000000000000" pitchFamily="2" charset="2"/>
              </a:rPr>
              <a:t>ونریزی داخلی)</a:t>
            </a:r>
            <a:endParaRPr lang="fa-IR" altLang="fa-IR" sz="3600" b="1" smtClean="0">
              <a:latin typeface="Simplified Arabic" pitchFamily="18" charset="-78"/>
            </a:endParaRPr>
          </a:p>
          <a:p>
            <a:pPr>
              <a:buFontTx/>
              <a:buNone/>
            </a:pPr>
            <a:endParaRPr lang="fa-IR" altLang="fa-IR" sz="2800" smtClean="0">
              <a:latin typeface="Simplified Arabic" pitchFamily="18" charset="-78"/>
            </a:endParaRPr>
          </a:p>
          <a:p>
            <a:pPr>
              <a:buFontTx/>
              <a:buNone/>
            </a:pPr>
            <a:r>
              <a:rPr lang="fa-IR" altLang="fa-IR" sz="2800" smtClean="0">
                <a:latin typeface="Simplified Arabic" pitchFamily="18" charset="-78"/>
              </a:rPr>
              <a:t>1- </a:t>
            </a:r>
            <a:r>
              <a:rPr lang="en-US" altLang="fa-IR" sz="2800" b="1" smtClean="0">
                <a:latin typeface="Simplified Arabic" pitchFamily="18" charset="-78"/>
              </a:rPr>
              <a:t>ABC </a:t>
            </a:r>
            <a:r>
              <a:rPr lang="fa-IR" altLang="fa-IR" sz="2800" b="1" smtClean="0">
                <a:latin typeface="Simplified Arabic" pitchFamily="18" charset="-78"/>
              </a:rPr>
              <a:t>را بررسي كنيد.</a:t>
            </a:r>
          </a:p>
          <a:p>
            <a:pPr>
              <a:buFontTx/>
              <a:buNone/>
            </a:pPr>
            <a:r>
              <a:rPr lang="fa-IR" altLang="fa-IR" sz="2800" b="1" smtClean="0">
                <a:latin typeface="Simplified Arabic" pitchFamily="18" charset="-78"/>
              </a:rPr>
              <a:t>2- منتظر استفراغ باشيد، اگر مصدوم استفراغ كرد، او را در وضعیت بهبودی قرار دهید.</a:t>
            </a:r>
          </a:p>
          <a:p>
            <a:pPr>
              <a:buFontTx/>
              <a:buNone/>
            </a:pPr>
            <a:r>
              <a:rPr lang="fa-IR" altLang="fa-IR" sz="2800" b="1" smtClean="0">
                <a:latin typeface="Simplified Arabic" pitchFamily="18" charset="-78"/>
              </a:rPr>
              <a:t>3- براي درمان شوك 20 تا 30 سانتي متر پاهاي مصدوم را بالا ببريد و او را گرم نگه دارید.</a:t>
            </a:r>
          </a:p>
          <a:p>
            <a:pPr>
              <a:buFontTx/>
              <a:buNone/>
            </a:pPr>
            <a:r>
              <a:rPr lang="fa-IR" altLang="fa-IR" sz="2800" b="1" smtClean="0">
                <a:latin typeface="Simplified Arabic" pitchFamily="18" charset="-78"/>
              </a:rPr>
              <a:t>4- خيلي سريع به دنبال مراقبت هاي پزشكي باشد.</a:t>
            </a:r>
          </a:p>
          <a:p>
            <a:pPr>
              <a:buFontTx/>
              <a:buNone/>
            </a:pPr>
            <a:r>
              <a:rPr lang="fa-IR" altLang="fa-IR" sz="2800" b="1" smtClean="0">
                <a:latin typeface="Simplified Arabic" pitchFamily="18" charset="-78"/>
              </a:rPr>
              <a:t>5- </a:t>
            </a:r>
            <a:r>
              <a:rPr lang="ar-SA" altLang="fa-IR" sz="2800" b="1" smtClean="0">
                <a:latin typeface="Simplified Arabic" pitchFamily="18" charset="-78"/>
              </a:rPr>
              <a:t>در صورت امكان به بيمار اكسيژن داده وبه او هيچ چيز نخورانيد. </a:t>
            </a:r>
          </a:p>
          <a:p>
            <a:pPr>
              <a:buFontTx/>
              <a:buNone/>
            </a:pPr>
            <a:r>
              <a:rPr lang="fa-IR" altLang="fa-IR" sz="2800" b="1" smtClean="0">
                <a:latin typeface="Simplified Arabic" pitchFamily="18" charset="-78"/>
              </a:rPr>
              <a:t>6- </a:t>
            </a:r>
            <a:r>
              <a:rPr lang="ar-SA" altLang="fa-IR" sz="2800" b="1" smtClean="0">
                <a:latin typeface="Simplified Arabic" pitchFamily="18" charset="-78"/>
              </a:rPr>
              <a:t>در اولين فرصت ممكن بيمار را به مركز درماني انتقال دهيد.</a:t>
            </a:r>
          </a:p>
          <a:p>
            <a:pPr>
              <a:buFontTx/>
              <a:buNone/>
            </a:pPr>
            <a:endParaRPr lang="fa-IR" altLang="fa-IR" sz="2800" b="1" smtClean="0">
              <a:latin typeface="Simplified Arabic" pitchFamily="18" charset="-78"/>
            </a:endParaRPr>
          </a:p>
          <a:p>
            <a:pPr>
              <a:buFontTx/>
              <a:buNone/>
            </a:pPr>
            <a:endParaRPr lang="en-US" altLang="fa-IR" sz="280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33375"/>
            <a:ext cx="8642350" cy="6264275"/>
          </a:xfrm>
        </p:spPr>
        <p:txBody>
          <a:bodyPr/>
          <a:lstStyle/>
          <a:p>
            <a:pPr algn="ctr">
              <a:buFontTx/>
              <a:buNone/>
            </a:pPr>
            <a:endParaRPr lang="fa-IR" altLang="fa-IR" b="1" smtClean="0">
              <a:latin typeface="Simplified Arabic" pitchFamily="18" charset="-78"/>
            </a:endParaRPr>
          </a:p>
          <a:p>
            <a:pPr algn="ctr">
              <a:buFontTx/>
              <a:buNone/>
            </a:pPr>
            <a:r>
              <a:rPr lang="ar-SA" altLang="fa-IR" sz="3600" b="1" smtClean="0">
                <a:latin typeface="Simplified Arabic" pitchFamily="18" charset="-78"/>
              </a:rPr>
              <a:t>روشهاي مهار خونريزي </a:t>
            </a:r>
            <a:r>
              <a:rPr lang="fa-IR" altLang="fa-IR" sz="3600" b="1" smtClean="0">
                <a:latin typeface="Simplified Arabic" pitchFamily="18" charset="-78"/>
              </a:rPr>
              <a:t>خارجی</a:t>
            </a:r>
            <a:endParaRPr lang="ar-SA" altLang="fa-IR" sz="3600" b="1" smtClean="0">
              <a:latin typeface="Simplified Arabic" pitchFamily="18" charset="-78"/>
            </a:endParaRPr>
          </a:p>
          <a:p>
            <a:pPr>
              <a:buFontTx/>
              <a:buNone/>
            </a:pPr>
            <a:r>
              <a:rPr lang="fa-IR" altLang="fa-IR" sz="2800" smtClean="0">
                <a:latin typeface="Simplified Arabic" pitchFamily="18" charset="-78"/>
              </a:rPr>
              <a:t>   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fa-IR" altLang="fa-IR" sz="2800" smtClean="0">
                <a:latin typeface="Simplified Arabic" pitchFamily="18" charset="-78"/>
              </a:rPr>
              <a:t>  1</a:t>
            </a:r>
            <a:r>
              <a:rPr lang="en-US" altLang="fa-IR" sz="2800" smtClean="0">
                <a:latin typeface="Simplified Arabic" pitchFamily="18" charset="-78"/>
              </a:rPr>
              <a:t> </a:t>
            </a:r>
            <a:r>
              <a:rPr lang="ar-SA" altLang="fa-IR" sz="2800" smtClean="0">
                <a:latin typeface="Simplified Arabic" pitchFamily="18" charset="-78"/>
              </a:rPr>
              <a:t>. فشار </a:t>
            </a:r>
            <a:r>
              <a:rPr lang="ar-SA" altLang="fa-IR" sz="2800" b="1" smtClean="0">
                <a:latin typeface="Simplified Arabic" pitchFamily="18" charset="-78"/>
              </a:rPr>
              <a:t>مستقيم بر روي محل خونريزي  </a:t>
            </a:r>
            <a:br>
              <a:rPr lang="ar-SA" altLang="fa-IR" sz="2800" b="1" smtClean="0">
                <a:latin typeface="Simplified Arabic" pitchFamily="18" charset="-78"/>
              </a:rPr>
            </a:br>
            <a:r>
              <a:rPr lang="fa-IR" altLang="fa-IR" sz="2800" b="1" smtClean="0">
                <a:latin typeface="Simplified Arabic" pitchFamily="18" charset="-78"/>
              </a:rPr>
              <a:t>2 .</a:t>
            </a:r>
            <a:r>
              <a:rPr lang="ar-SA" altLang="fa-IR" sz="2800" b="1" smtClean="0">
                <a:latin typeface="Simplified Arabic" pitchFamily="18" charset="-78"/>
              </a:rPr>
              <a:t> بالا نگه داشتن عضو آسيب ديده </a:t>
            </a:r>
            <a:endParaRPr lang="fa-IR" altLang="fa-IR" sz="2800" b="1" smtClean="0">
              <a:latin typeface="Simplified Arabic" pitchFamily="18" charset="-78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fa-IR" altLang="fa-IR" sz="2800" b="1" smtClean="0">
                <a:latin typeface="Simplified Arabic" pitchFamily="18" charset="-78"/>
              </a:rPr>
              <a:t>  </a:t>
            </a:r>
            <a:r>
              <a:rPr lang="ar-SA" altLang="fa-IR" sz="2800" b="1" smtClean="0">
                <a:latin typeface="Simplified Arabic" pitchFamily="18" charset="-78"/>
              </a:rPr>
              <a:t>3</a:t>
            </a:r>
            <a:r>
              <a:rPr lang="fa-IR" altLang="fa-IR" sz="2800" b="1" smtClean="0">
                <a:latin typeface="Simplified Arabic" pitchFamily="18" charset="-78"/>
              </a:rPr>
              <a:t> </a:t>
            </a:r>
            <a:r>
              <a:rPr lang="ar-SA" altLang="fa-IR" sz="2800" b="1" smtClean="0">
                <a:latin typeface="Simplified Arabic" pitchFamily="18" charset="-78"/>
              </a:rPr>
              <a:t>. فشار بر روي نقاط فشار</a:t>
            </a:r>
            <a:endParaRPr lang="en-US" altLang="fa-IR" sz="2800" b="1" smtClean="0">
              <a:latin typeface="Simplified Arabic" pitchFamily="18" charset="-78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fa-IR" altLang="fa-IR" sz="2800" b="1" smtClean="0">
                <a:latin typeface="Simplified Arabic" pitchFamily="18" charset="-78"/>
              </a:rPr>
              <a:t>  </a:t>
            </a:r>
            <a:r>
              <a:rPr lang="ar-SA" altLang="fa-IR" sz="2800" b="1" smtClean="0">
                <a:latin typeface="Simplified Arabic" pitchFamily="18" charset="-78"/>
              </a:rPr>
              <a:t>4. استفاده از تورنيكت يا شريان بند</a:t>
            </a:r>
            <a:endParaRPr lang="en-US" altLang="fa-IR" sz="2800" b="1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214438"/>
            <a:ext cx="4071937" cy="4572000"/>
          </a:xfrm>
        </p:spPr>
      </p:pic>
      <p:pic>
        <p:nvPicPr>
          <p:cNvPr id="44035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85750"/>
            <a:ext cx="4133850" cy="819150"/>
          </a:xfrm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0"/>
            <a:ext cx="356393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9" descr="C:\Documents and Settings\Dear-User\My Documents\My Pictures\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2738" y="0"/>
            <a:ext cx="7561262" cy="597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863" y="0"/>
            <a:ext cx="7704137" cy="4870450"/>
          </a:xfrm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440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28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مروری بر آناتومی و فیزیولوژی دستگاه گردش خون </a:t>
            </a:r>
            <a:endParaRPr lang="en-US" sz="2800" dirty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62088"/>
            <a:ext cx="561657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8229600" cy="559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8229600" cy="552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28688" y="0"/>
            <a:ext cx="8215312" cy="785813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pic>
        <p:nvPicPr>
          <p:cNvPr id="49155" name="Picture 4" descr="img/daneshnameh_up/f/f1/7-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0"/>
            <a:ext cx="52863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4318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فشار مستقيم</a:t>
            </a:r>
            <a:endParaRPr lang="en-US" sz="2800" dirty="0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836613"/>
            <a:ext cx="8435975" cy="5832475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ar-SA" sz="1900" b="1" dirty="0" smtClean="0">
                <a:latin typeface="Simplified Arabic" pitchFamily="18" charset="-78"/>
              </a:rPr>
              <a:t>اولين ، ساده‏ترين و مؤثرترين روش بند آوردن خونريزي ، اعمال فشار روي زخم است. در صورت دسترسي از گاز استريل و يا يك دستمال تميز استفاده كنيد. در غير اين صورت مي‏توانيد مستقيماً با انگشتان خود اين فشار را اعمال كنيد</a:t>
            </a:r>
            <a:r>
              <a:rPr lang="en-US" sz="1900" b="1" dirty="0" smtClean="0">
                <a:latin typeface="Simplified Arabic" pitchFamily="18" charset="-78"/>
              </a:rPr>
              <a:t>. </a:t>
            </a:r>
            <a:endParaRPr lang="fa-IR" sz="1900" b="1" dirty="0" smtClean="0">
              <a:latin typeface="Simplified Arabic" pitchFamily="18" charset="-78"/>
            </a:endParaRPr>
          </a:p>
          <a:p>
            <a:pPr marL="274320" indent="-257175" algn="just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tabLst>
                <a:tab pos="485775" algn="l"/>
              </a:tabLst>
              <a:defRPr/>
            </a:pPr>
            <a:r>
              <a:rPr lang="ar-SA" sz="1900" b="1" dirty="0" smtClean="0">
                <a:latin typeface="Simplified Arabic" pitchFamily="18" charset="-78"/>
              </a:rPr>
              <a:t>چند نكته مهم در اعمال فشار مستقيم</a:t>
            </a:r>
            <a:r>
              <a:rPr lang="en-US" sz="1900" b="1" dirty="0" smtClean="0">
                <a:latin typeface="Simplified Arabic" pitchFamily="18" charset="-78"/>
              </a:rPr>
              <a:t> :</a:t>
            </a:r>
            <a:endParaRPr lang="fa-IR" sz="1900" b="1" dirty="0" smtClean="0">
              <a:latin typeface="Simplified Arabic" pitchFamily="18" charset="-78"/>
            </a:endParaRPr>
          </a:p>
          <a:p>
            <a:pPr marL="274320" indent="-257175" algn="just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tabLst>
                <a:tab pos="485775" algn="l"/>
              </a:tabLst>
              <a:defRPr/>
            </a:pPr>
            <a:r>
              <a:rPr lang="ar-SA" sz="1900" b="1" dirty="0" smtClean="0">
                <a:latin typeface="Simplified Arabic" pitchFamily="18" charset="-78"/>
              </a:rPr>
              <a:t>1 - وقت را نبايد براي ضدعفوني كردن زخم تلف كنيد. تأخير ممكن است سبب مرگ مصدوم شود كه خطر آن به مراتب بيش از عفوني شدن زخم است. </a:t>
            </a:r>
          </a:p>
          <a:p>
            <a:pPr marL="274320" indent="-257175" algn="just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tabLst>
                <a:tab pos="485775" algn="l"/>
              </a:tabLst>
              <a:defRPr/>
            </a:pPr>
            <a:r>
              <a:rPr lang="ar-SA" sz="1900" b="1" dirty="0" smtClean="0">
                <a:latin typeface="Simplified Arabic" pitchFamily="18" charset="-78"/>
              </a:rPr>
              <a:t>2 - اگر گاز استريل و يا دستمالي كه روي زخم قرار داده‏ايد، كاملاً به خون آغشته شد، بدون اين كه آنها را برداريد، از گاز و يا دستمال بيشتري استفاده كرده و فشار بيشتري وارد كنيد. </a:t>
            </a:r>
          </a:p>
          <a:p>
            <a:pPr marL="274320" indent="-257175" algn="just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tabLst>
                <a:tab pos="485775" algn="l"/>
              </a:tabLst>
              <a:defRPr/>
            </a:pPr>
            <a:r>
              <a:rPr lang="ar-SA" sz="1900" b="1" dirty="0" smtClean="0">
                <a:latin typeface="Simplified Arabic" pitchFamily="18" charset="-78"/>
              </a:rPr>
              <a:t>3 - فشار را حداقل به مدت 15 دقيقه مداوم اعمال كنيد و در صورت نياز مي‏توانيد آن را تمديد كنيد از كم كردن و يا برداشتن فشار در اين مدت خودداري كنيد. </a:t>
            </a:r>
          </a:p>
          <a:p>
            <a:pPr marL="274320" indent="-257175" algn="just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tabLst>
                <a:tab pos="485775" algn="l"/>
              </a:tabLst>
              <a:defRPr/>
            </a:pPr>
            <a:r>
              <a:rPr lang="ar-SA" sz="1900" b="1" dirty="0" smtClean="0">
                <a:latin typeface="Simplified Arabic" pitchFamily="18" charset="-78"/>
              </a:rPr>
              <a:t>4 - اگر جسم خارجي در زخم فرو رفته باشد، آن را خارج نكنيد و براي مهار خونريزي مي‏توانيد به اطراف آن ( و نه روي آن) فشار وارد كنيد. </a:t>
            </a:r>
            <a:endParaRPr lang="fa-IR" sz="1900" b="1" dirty="0" smtClean="0">
              <a:latin typeface="Simplified Arabic" pitchFamily="18" charset="-78"/>
            </a:endParaRPr>
          </a:p>
          <a:p>
            <a:pPr marL="274320" indent="-257175" algn="just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tabLst>
                <a:tab pos="485775" algn="l"/>
              </a:tabLst>
              <a:defRPr/>
            </a:pPr>
            <a:r>
              <a:rPr lang="ar-SA" sz="1900" b="1" dirty="0" smtClean="0">
                <a:latin typeface="Simplified Arabic" pitchFamily="18" charset="-78"/>
              </a:rPr>
              <a:t>بي‏حركت كردن عضو آسيب ديده به مهار خونريزي كمك مي‏نمايد.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fa-IR" sz="1700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1600" i="1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1600" dirty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229600" cy="911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000" dirty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اقدامات و كمكهاي اوليه در خونريزي ها</a:t>
            </a:r>
            <a:endParaRPr lang="en-US" sz="4000" dirty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125538"/>
            <a:ext cx="8713787" cy="5303837"/>
          </a:xfrm>
        </p:spPr>
        <p:txBody>
          <a:bodyPr/>
          <a:lstStyle/>
          <a:p>
            <a:pPr marL="623888" indent="-514350">
              <a:lnSpc>
                <a:spcPct val="90000"/>
              </a:lnSpc>
              <a:buFontTx/>
              <a:buChar char=""/>
            </a:pPr>
            <a:endParaRPr lang="en-US" altLang="fa-IR" smtClean="0">
              <a:latin typeface="Simplified Arabic" pitchFamily="18" charset="-78"/>
            </a:endParaRPr>
          </a:p>
          <a:p>
            <a:pPr marL="623888" indent="-514350">
              <a:buFontTx/>
              <a:buChar char=""/>
            </a:pPr>
            <a:r>
              <a:rPr lang="ar-SA" altLang="fa-IR" sz="2800" smtClean="0">
                <a:latin typeface="Simplified Arabic" pitchFamily="18" charset="-78"/>
              </a:rPr>
              <a:t>سرعت عمل </a:t>
            </a:r>
            <a:r>
              <a:rPr lang="fa-IR" altLang="fa-IR" sz="2800" smtClean="0">
                <a:latin typeface="Simplified Arabic" pitchFamily="18" charset="-78"/>
              </a:rPr>
              <a:t>داشته باشيد</a:t>
            </a:r>
            <a:r>
              <a:rPr lang="ar-SA" altLang="fa-IR" sz="2800" smtClean="0">
                <a:latin typeface="Simplified Arabic" pitchFamily="18" charset="-78"/>
              </a:rPr>
              <a:t> </a:t>
            </a:r>
            <a:r>
              <a:rPr lang="fa-IR" altLang="fa-IR" sz="2800" smtClean="0">
                <a:latin typeface="Simplified Arabic" pitchFamily="18" charset="-78"/>
              </a:rPr>
              <a:t>و</a:t>
            </a:r>
            <a:r>
              <a:rPr lang="ar-SA" altLang="fa-IR" sz="2800" smtClean="0">
                <a:latin typeface="Simplified Arabic" pitchFamily="18" charset="-78"/>
              </a:rPr>
              <a:t> خونسردي خود را حفظ كنيد</a:t>
            </a:r>
            <a:r>
              <a:rPr lang="fa-IR" altLang="fa-IR" sz="2800" smtClean="0">
                <a:latin typeface="Simplified Arabic" pitchFamily="18" charset="-78"/>
              </a:rPr>
              <a:t>.</a:t>
            </a:r>
            <a:r>
              <a:rPr lang="ar-SA" altLang="fa-IR" sz="2800" smtClean="0">
                <a:latin typeface="Simplified Arabic" pitchFamily="18" charset="-78"/>
              </a:rPr>
              <a:t> </a:t>
            </a:r>
            <a:endParaRPr lang="en-US" altLang="fa-IR" sz="2800" smtClean="0">
              <a:latin typeface="Simplified Arabic" pitchFamily="18" charset="-78"/>
            </a:endParaRPr>
          </a:p>
          <a:p>
            <a:pPr marL="623888" indent="-514350">
              <a:buFontTx/>
              <a:buChar char=""/>
            </a:pPr>
            <a:r>
              <a:rPr lang="ar-SA" altLang="fa-IR" sz="2800" smtClean="0">
                <a:latin typeface="Simplified Arabic" pitchFamily="18" charset="-78"/>
              </a:rPr>
              <a:t>علايم حياتي را كنترل كنيد</a:t>
            </a:r>
            <a:r>
              <a:rPr lang="fa-IR" altLang="fa-IR" sz="2800" smtClean="0">
                <a:latin typeface="Simplified Arabic" pitchFamily="18" charset="-78"/>
              </a:rPr>
              <a:t>.</a:t>
            </a:r>
            <a:endParaRPr lang="ar-SA" altLang="fa-IR" sz="2800" smtClean="0">
              <a:latin typeface="Simplified Arabic" pitchFamily="18" charset="-78"/>
            </a:endParaRPr>
          </a:p>
          <a:p>
            <a:pPr marL="623888" indent="-514350">
              <a:buFontTx/>
              <a:buChar char=""/>
            </a:pPr>
            <a:r>
              <a:rPr lang="ar-SA" altLang="fa-IR" sz="2800" smtClean="0">
                <a:latin typeface="Simplified Arabic" pitchFamily="18" charset="-78"/>
              </a:rPr>
              <a:t>مصدوم را به پشت </a:t>
            </a:r>
            <a:r>
              <a:rPr lang="fa-IR" altLang="fa-IR" sz="2800" smtClean="0">
                <a:latin typeface="Simplified Arabic" pitchFamily="18" charset="-78"/>
              </a:rPr>
              <a:t>در وضعیت راحت </a:t>
            </a:r>
            <a:r>
              <a:rPr lang="ar-SA" altLang="fa-IR" sz="2800" smtClean="0">
                <a:latin typeface="Simplified Arabic" pitchFamily="18" charset="-78"/>
              </a:rPr>
              <a:t>بخوابانيد </a:t>
            </a:r>
            <a:r>
              <a:rPr lang="fa-IR" altLang="fa-IR" sz="2800" smtClean="0">
                <a:latin typeface="Simplified Arabic" pitchFamily="18" charset="-78"/>
              </a:rPr>
              <a:t>.</a:t>
            </a:r>
            <a:r>
              <a:rPr lang="ar-SA" altLang="fa-IR" sz="2800" smtClean="0">
                <a:latin typeface="Simplified Arabic" pitchFamily="18" charset="-78"/>
              </a:rPr>
              <a:t> </a:t>
            </a:r>
          </a:p>
          <a:p>
            <a:pPr marL="623888" indent="-514350">
              <a:buFontTx/>
              <a:buChar char=""/>
            </a:pPr>
            <a:r>
              <a:rPr lang="ar-SA" altLang="fa-IR" sz="2800" smtClean="0">
                <a:latin typeface="Simplified Arabic" pitchFamily="18" charset="-78"/>
              </a:rPr>
              <a:t>خونريزي را كنترل كنيد. </a:t>
            </a:r>
          </a:p>
          <a:p>
            <a:pPr marL="623888" indent="-514350">
              <a:buFontTx/>
              <a:buChar char=""/>
            </a:pPr>
            <a:r>
              <a:rPr lang="ar-SA" altLang="fa-IR" sz="2800" smtClean="0">
                <a:latin typeface="Simplified Arabic" pitchFamily="18" charset="-78"/>
              </a:rPr>
              <a:t> مصدوم را گرم نگه داريد</a:t>
            </a:r>
            <a:r>
              <a:rPr lang="fa-IR" altLang="fa-IR" sz="2800" smtClean="0">
                <a:latin typeface="Simplified Arabic" pitchFamily="18" charset="-78"/>
              </a:rPr>
              <a:t>.</a:t>
            </a:r>
            <a:r>
              <a:rPr lang="ar-SA" altLang="fa-IR" sz="2800" smtClean="0">
                <a:latin typeface="Simplified Arabic" pitchFamily="18" charset="-78"/>
              </a:rPr>
              <a:t> </a:t>
            </a:r>
          </a:p>
          <a:p>
            <a:pPr marL="623888" indent="-514350">
              <a:buFontTx/>
              <a:buChar char=""/>
            </a:pPr>
            <a:r>
              <a:rPr lang="ar-SA" altLang="fa-IR" sz="2800" smtClean="0">
                <a:latin typeface="Simplified Arabic" pitchFamily="18" charset="-78"/>
              </a:rPr>
              <a:t> اندام زخمي را بي حركت كنيد</a:t>
            </a:r>
            <a:r>
              <a:rPr lang="fa-IR" altLang="fa-IR" sz="2800" smtClean="0">
                <a:latin typeface="Simplified Arabic" pitchFamily="18" charset="-78"/>
              </a:rPr>
              <a:t>.</a:t>
            </a:r>
            <a:endParaRPr lang="ar-SA" altLang="fa-IR" sz="2800" smtClean="0">
              <a:latin typeface="Simplified Arabic" pitchFamily="18" charset="-78"/>
            </a:endParaRPr>
          </a:p>
          <a:p>
            <a:pPr marL="623888" indent="-514350">
              <a:buFontTx/>
              <a:buChar char=""/>
            </a:pPr>
            <a:r>
              <a:rPr lang="ar-SA" altLang="fa-IR" sz="2800" smtClean="0">
                <a:latin typeface="Simplified Arabic" pitchFamily="18" charset="-78"/>
              </a:rPr>
              <a:t> لباس مصدوم را شل كنيد </a:t>
            </a:r>
            <a:r>
              <a:rPr lang="fa-IR" altLang="fa-IR" sz="2800" smtClean="0">
                <a:latin typeface="Simplified Arabic" pitchFamily="18" charset="-78"/>
              </a:rPr>
              <a:t>.</a:t>
            </a:r>
            <a:endParaRPr lang="ar-SA" altLang="fa-IR" sz="2800" smtClean="0">
              <a:latin typeface="Simplified Arabic" pitchFamily="18" charset="-78"/>
            </a:endParaRPr>
          </a:p>
          <a:p>
            <a:pPr marL="623888" indent="-514350">
              <a:buFontTx/>
              <a:buChar char=""/>
            </a:pPr>
            <a:r>
              <a:rPr lang="ar-SA" altLang="fa-IR" sz="2800" smtClean="0">
                <a:latin typeface="Simplified Arabic" pitchFamily="18" charset="-78"/>
              </a:rPr>
              <a:t> در صورت بروز شوك، پاهاي مصدوم را بالا نگه داريد </a:t>
            </a:r>
            <a:r>
              <a:rPr lang="fa-IR" altLang="fa-IR" sz="2800" smtClean="0">
                <a:latin typeface="Simplified Arabic" pitchFamily="18" charset="-78"/>
              </a:rPr>
              <a:t>.</a:t>
            </a:r>
          </a:p>
          <a:p>
            <a:pPr marL="623888" indent="-514350">
              <a:buFontTx/>
              <a:buChar char=""/>
            </a:pPr>
            <a:r>
              <a:rPr lang="fa-IR" altLang="fa-IR" sz="2800" smtClean="0">
                <a:latin typeface="Simplified Arabic" pitchFamily="18" charset="-78"/>
              </a:rPr>
              <a:t>به غیراز</a:t>
            </a:r>
            <a:r>
              <a:rPr lang="ar-SA" altLang="fa-IR" sz="2800" smtClean="0">
                <a:latin typeface="Simplified Arabic" pitchFamily="18" charset="-78"/>
              </a:rPr>
              <a:t> خونريزي </a:t>
            </a:r>
            <a:r>
              <a:rPr lang="fa-IR" altLang="fa-IR" sz="2800" smtClean="0">
                <a:latin typeface="Simplified Arabic" pitchFamily="18" charset="-78"/>
              </a:rPr>
              <a:t>های </a:t>
            </a:r>
            <a:r>
              <a:rPr lang="ar-SA" altLang="fa-IR" sz="2800" smtClean="0">
                <a:latin typeface="Simplified Arabic" pitchFamily="18" charset="-78"/>
              </a:rPr>
              <a:t>سر و گردن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549275"/>
            <a:ext cx="8353425" cy="558165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"/>
              <a:defRPr/>
            </a:pPr>
            <a:r>
              <a:rPr lang="ar-SA" sz="2800" dirty="0" smtClean="0">
                <a:latin typeface="Simplified Arabic" pitchFamily="18" charset="-78"/>
              </a:rPr>
              <a:t> </a:t>
            </a:r>
            <a:r>
              <a:rPr lang="ar-SA" sz="3200" dirty="0" smtClean="0">
                <a:latin typeface="Simplified Arabic" pitchFamily="18" charset="-78"/>
              </a:rPr>
              <a:t>جهت بررسي وضعيت جريان خون اعضاء از لمس نبض و گرمي هر اندام و همچنين معاينه پر شدن مويرگي ناخن ها</a:t>
            </a:r>
            <a:endParaRPr lang="fa-IR" sz="3200" dirty="0" smtClean="0">
              <a:latin typeface="Simplified Arabic" pitchFamily="18" charset="-78"/>
            </a:endParaRPr>
          </a:p>
          <a:p>
            <a:pPr marL="109537" indent="0" fontAlgn="auto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3200" dirty="0" smtClean="0">
                <a:latin typeface="Simplified Arabic" pitchFamily="18" charset="-78"/>
              </a:rPr>
              <a:t>   </a:t>
            </a:r>
            <a:r>
              <a:rPr lang="ar-SA" sz="3200" dirty="0" smtClean="0">
                <a:latin typeface="Simplified Arabic" pitchFamily="18" charset="-78"/>
              </a:rPr>
              <a:t> (</a:t>
            </a:r>
            <a:r>
              <a:rPr lang="en-US" sz="3200" dirty="0" smtClean="0">
                <a:latin typeface="Simplified Arabic" pitchFamily="18" charset="-78"/>
              </a:rPr>
              <a:t>Capillary Nail Test - Blanch Test</a:t>
            </a:r>
            <a:r>
              <a:rPr lang="ar-SA" sz="3200" dirty="0" smtClean="0">
                <a:latin typeface="Simplified Arabic" pitchFamily="18" charset="-78"/>
              </a:rPr>
              <a:t> ) استفاده كنيد. </a:t>
            </a:r>
            <a:endParaRPr lang="fa-IR" sz="3200" dirty="0" smtClean="0">
              <a:latin typeface="Simplified Arabic" pitchFamily="18" charset="-7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"/>
              <a:defRPr/>
            </a:pPr>
            <a:r>
              <a:rPr lang="ar-SA" sz="3200" dirty="0" smtClean="0">
                <a:latin typeface="Simplified Arabic" pitchFamily="18" charset="-78"/>
              </a:rPr>
              <a:t>  از كندن و تميز كردن </a:t>
            </a:r>
            <a:r>
              <a:rPr lang="fa-IR" sz="3200" dirty="0" smtClean="0">
                <a:latin typeface="Simplified Arabic" pitchFamily="18" charset="-78"/>
              </a:rPr>
              <a:t>لخته خون </a:t>
            </a:r>
            <a:r>
              <a:rPr lang="ar-SA" sz="3200" dirty="0" smtClean="0">
                <a:latin typeface="Simplified Arabic" pitchFamily="18" charset="-78"/>
              </a:rPr>
              <a:t> خودداري كنيد.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"/>
              <a:defRPr/>
            </a:pPr>
            <a:r>
              <a:rPr lang="ar-SA" sz="3200" dirty="0" smtClean="0">
                <a:latin typeface="Simplified Arabic" pitchFamily="18" charset="-78"/>
              </a:rPr>
              <a:t> هرگز اشيائي مانند چاقو، تكه هاي شيشه و... را از زخم خارج نكنيد </a:t>
            </a:r>
            <a:endParaRPr lang="fa-IR" sz="3200" dirty="0" smtClean="0">
              <a:latin typeface="Simplified Arabic" pitchFamily="18" charset="-7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"/>
              <a:defRPr/>
            </a:pPr>
            <a:r>
              <a:rPr lang="ar-SA" sz="3200" dirty="0" smtClean="0">
                <a:latin typeface="Simplified Arabic" pitchFamily="18" charset="-78"/>
              </a:rPr>
              <a:t> در اين شرايط، از يك دستمال و يا باند حلقه شده به نام تــامپون استفاده كنيد. </a:t>
            </a:r>
            <a:endParaRPr lang="fa-IR" sz="3200" dirty="0" smtClean="0">
              <a:latin typeface="Simplified Arabic" pitchFamily="18" charset="-7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Char char=""/>
              <a:defRPr/>
            </a:pPr>
            <a:r>
              <a:rPr lang="ar-SA" sz="3200" dirty="0" smtClean="0">
                <a:latin typeface="Simplified Arabic" pitchFamily="18" charset="-78"/>
              </a:rPr>
              <a:t> مصدوم را به مركز درماني انتقال دهيد. </a:t>
            </a:r>
            <a:endParaRPr lang="en-US" sz="3200" dirty="0" smtClean="0">
              <a:latin typeface="Simplified Arabic" pitchFamily="18" charset="-7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3200" dirty="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xfrm>
            <a:off x="611188" y="214313"/>
            <a:ext cx="8229600" cy="7858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خون دماغ</a:t>
            </a:r>
            <a:endParaRPr lang="en-US" sz="4400" dirty="0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5072062"/>
          </a:xfrm>
        </p:spPr>
        <p:txBody>
          <a:bodyPr/>
          <a:lstStyle/>
          <a:p>
            <a:r>
              <a:rPr lang="ar-SA" altLang="fa-IR" sz="3200" b="1" smtClean="0">
                <a:latin typeface="Simplified Arabic" pitchFamily="18" charset="-78"/>
              </a:rPr>
              <a:t>طبق آمار به طور تقريبي يك نفر از هر 10 نفر دست كم يكبار سابقه خونريزي شديد از بيني </a:t>
            </a:r>
            <a:r>
              <a:rPr lang="fa-IR" altLang="fa-IR" sz="3200" b="1" smtClean="0">
                <a:latin typeface="Simplified Arabic" pitchFamily="18" charset="-78"/>
              </a:rPr>
              <a:t>دارند.</a:t>
            </a:r>
          </a:p>
          <a:p>
            <a:r>
              <a:rPr lang="ar-SA" altLang="fa-IR" sz="3200" b="1" smtClean="0">
                <a:latin typeface="Simplified Arabic" pitchFamily="18" charset="-78"/>
              </a:rPr>
              <a:t>شايعترين محل خونريزي در اطفال و بالغين جوان</a:t>
            </a:r>
            <a:r>
              <a:rPr lang="fa-IR" altLang="fa-IR" sz="3200" b="1" smtClean="0">
                <a:latin typeface="Simplified Arabic" pitchFamily="18" charset="-78"/>
              </a:rPr>
              <a:t> است.</a:t>
            </a:r>
            <a:r>
              <a:rPr lang="ar-SA" altLang="fa-IR" sz="3200" b="1" smtClean="0">
                <a:latin typeface="Simplified Arabic" pitchFamily="18" charset="-78"/>
              </a:rPr>
              <a:t> </a:t>
            </a:r>
            <a:endParaRPr lang="fa-IR" altLang="fa-IR" sz="3200" b="1" smtClean="0">
              <a:latin typeface="Simplified Arabic" pitchFamily="18" charset="-78"/>
            </a:endParaRPr>
          </a:p>
          <a:p>
            <a:r>
              <a:rPr lang="fa-IR" altLang="fa-IR" sz="3200" b="1" smtClean="0">
                <a:latin typeface="Simplified Arabic" pitchFamily="18" charset="-78"/>
              </a:rPr>
              <a:t>خونریزی خلفی بینی در افراد مسن شایع است.</a:t>
            </a:r>
          </a:p>
          <a:p>
            <a:r>
              <a:rPr lang="ar-SA" altLang="fa-IR" sz="3200" b="1" smtClean="0">
                <a:latin typeface="Simplified Arabic" pitchFamily="18" charset="-78"/>
              </a:rPr>
              <a:t>شايعترين علت خونريزي بيني ضربه يا تروما است.</a:t>
            </a:r>
            <a:endParaRPr lang="fa-IR" altLang="fa-IR" sz="3200" b="1" smtClean="0">
              <a:latin typeface="Simplified Arabic" pitchFamily="18" charset="-78"/>
            </a:endParaRPr>
          </a:p>
          <a:p>
            <a:r>
              <a:rPr lang="fa-IR" altLang="fa-IR" sz="3200" b="1" smtClean="0">
                <a:latin typeface="Simplified Arabic" pitchFamily="18" charset="-78"/>
              </a:rPr>
              <a:t>علل:</a:t>
            </a:r>
          </a:p>
          <a:p>
            <a:r>
              <a:rPr lang="ar-SA" altLang="fa-IR" sz="3200" b="1" smtClean="0">
                <a:latin typeface="Simplified Arabic" pitchFamily="18" charset="-78"/>
              </a:rPr>
              <a:t> </a:t>
            </a:r>
            <a:r>
              <a:rPr lang="ar-SA" altLang="fa-IR" sz="2800" b="1" smtClean="0">
                <a:latin typeface="Simplified Arabic" pitchFamily="18" charset="-78"/>
              </a:rPr>
              <a:t>عوامل موضعي </a:t>
            </a:r>
            <a:endParaRPr lang="fa-IR" altLang="fa-IR" sz="2800" b="1" smtClean="0">
              <a:latin typeface="Simplified Arabic" pitchFamily="18" charset="-78"/>
            </a:endParaRPr>
          </a:p>
          <a:p>
            <a:r>
              <a:rPr lang="ar-SA" altLang="fa-IR" sz="2800" b="1" smtClean="0">
                <a:latin typeface="Simplified Arabic" pitchFamily="18" charset="-78"/>
              </a:rPr>
              <a:t> عوامل سيستميك</a:t>
            </a:r>
            <a:endParaRPr lang="fa-IR" altLang="fa-IR" sz="2800" b="1" smtClean="0">
              <a:latin typeface="Simplified Arabic" pitchFamily="18" charset="-78"/>
            </a:endParaRPr>
          </a:p>
          <a:p>
            <a:r>
              <a:rPr lang="ar-SA" altLang="fa-IR" sz="2800" b="1" smtClean="0">
                <a:latin typeface="Simplified Arabic" pitchFamily="18" charset="-78"/>
              </a:rPr>
              <a:t>بد شكلي‌هاي ساختماني</a:t>
            </a:r>
            <a:endParaRPr lang="fa-IR" altLang="fa-IR" sz="2800" b="1" smtClean="0">
              <a:latin typeface="Simplified Arabic" pitchFamily="18" charset="-78"/>
            </a:endParaRPr>
          </a:p>
          <a:p>
            <a:endParaRPr lang="fa-IR" altLang="fa-IR" sz="2800" smtClean="0">
              <a:latin typeface="Simplified Arabic" pitchFamily="18" charset="-78"/>
            </a:endParaRPr>
          </a:p>
          <a:p>
            <a:endParaRPr lang="fa-IR" altLang="fa-IR" sz="2800" smtClean="0">
              <a:latin typeface="Simplified Arabic" pitchFamily="18" charset="-78"/>
            </a:endParaRPr>
          </a:p>
          <a:p>
            <a:endParaRPr lang="fa-IR" altLang="fa-IR" sz="280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/>
          </p:cNvSpPr>
          <p:nvPr>
            <p:ph sz="quarter" idx="1"/>
          </p:nvPr>
        </p:nvSpPr>
        <p:spPr>
          <a:xfrm>
            <a:off x="179388" y="115888"/>
            <a:ext cx="8713787" cy="674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a-IR" altLang="fa-IR" b="1" smtClean="0">
                <a:latin typeface="Simplified Arabic" pitchFamily="18" charset="-78"/>
              </a:rPr>
              <a:t>علائم ونشانه ها</a:t>
            </a:r>
          </a:p>
          <a:p>
            <a:pPr>
              <a:lnSpc>
                <a:spcPct val="90000"/>
              </a:lnSpc>
            </a:pPr>
            <a:r>
              <a:rPr lang="fa-IR" altLang="fa-IR" b="1" smtClean="0">
                <a:latin typeface="Simplified Arabic" pitchFamily="18" charset="-78"/>
              </a:rPr>
              <a:t>سوال از بیمار در مورد علت خونریزی</a:t>
            </a:r>
          </a:p>
          <a:p>
            <a:pPr>
              <a:lnSpc>
                <a:spcPct val="90000"/>
              </a:lnSpc>
            </a:pPr>
            <a:endParaRPr lang="fa-IR" altLang="fa-IR" b="1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</a:pPr>
            <a:r>
              <a:rPr lang="ar-SA" altLang="fa-IR" b="1" smtClean="0">
                <a:latin typeface="Simplified Arabic" pitchFamily="18" charset="-78"/>
              </a:rPr>
              <a:t>درمان كلي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1</a:t>
            </a:r>
            <a:r>
              <a:rPr lang="ar-SA" altLang="fa-IR" b="1" smtClean="0">
                <a:latin typeface="Simplified Arabic" pitchFamily="18" charset="-78"/>
              </a:rPr>
              <a:t>- حفظ خونسردي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2</a:t>
            </a:r>
            <a:r>
              <a:rPr lang="ar-SA" altLang="fa-IR" b="1" smtClean="0">
                <a:latin typeface="Simplified Arabic" pitchFamily="18" charset="-78"/>
              </a:rPr>
              <a:t>- </a:t>
            </a:r>
            <a:r>
              <a:rPr lang="fa-IR" altLang="fa-IR" b="1" smtClean="0">
                <a:latin typeface="Simplified Arabic" pitchFamily="18" charset="-78"/>
              </a:rPr>
              <a:t>قرار دادن مصدوم در حالت نشسته و</a:t>
            </a:r>
            <a:r>
              <a:rPr lang="ar-SA" altLang="fa-IR" b="1" smtClean="0">
                <a:latin typeface="Simplified Arabic" pitchFamily="18" charset="-78"/>
              </a:rPr>
              <a:t> </a:t>
            </a:r>
            <a:r>
              <a:rPr lang="fa-IR" altLang="fa-IR" b="1" smtClean="0">
                <a:latin typeface="Simplified Arabic" pitchFamily="18" charset="-78"/>
              </a:rPr>
              <a:t>فشارقسمت جلوی بینی با دهان باز بمدت 5دقیقه (</a:t>
            </a:r>
            <a:r>
              <a:rPr lang="ar-SA" altLang="fa-IR" b="1" smtClean="0">
                <a:latin typeface="Simplified Arabic" pitchFamily="18" charset="-78"/>
              </a:rPr>
              <a:t>پنبه يا دستمال در بيني نگذار</a:t>
            </a:r>
            <a:r>
              <a:rPr lang="fa-IR" altLang="fa-IR" b="1" smtClean="0">
                <a:latin typeface="Simplified Arabic" pitchFamily="18" charset="-78"/>
              </a:rPr>
              <a:t>ی</a:t>
            </a:r>
            <a:r>
              <a:rPr lang="ar-SA" altLang="fa-IR" b="1" smtClean="0">
                <a:latin typeface="Simplified Arabic" pitchFamily="18" charset="-78"/>
              </a:rPr>
              <a:t>د</a:t>
            </a:r>
            <a:r>
              <a:rPr lang="fa-IR" altLang="fa-IR" b="1" smtClean="0">
                <a:latin typeface="Simplified Arabic" pitchFamily="18" charset="-78"/>
              </a:rPr>
              <a:t>)</a:t>
            </a:r>
            <a:r>
              <a:rPr lang="ar-SA" altLang="fa-IR" b="1" smtClean="0">
                <a:latin typeface="Simplified Arabic" pitchFamily="18" charset="-78"/>
              </a:rPr>
              <a:t> </a:t>
            </a:r>
            <a:endParaRPr lang="fa-IR" altLang="fa-IR" b="1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3</a:t>
            </a:r>
            <a:r>
              <a:rPr lang="ar-SA" altLang="fa-IR" b="1" smtClean="0">
                <a:latin typeface="Simplified Arabic" pitchFamily="18" charset="-78"/>
              </a:rPr>
              <a:t>- </a:t>
            </a:r>
            <a:r>
              <a:rPr lang="fa-IR" altLang="fa-IR" b="1" smtClean="0">
                <a:latin typeface="Simplified Arabic" pitchFamily="18" charset="-78"/>
              </a:rPr>
              <a:t>قرار دادن </a:t>
            </a:r>
            <a:r>
              <a:rPr lang="ar-SA" altLang="fa-IR" b="1" smtClean="0">
                <a:latin typeface="Simplified Arabic" pitchFamily="18" charset="-78"/>
              </a:rPr>
              <a:t>كمپرس‌هاي سرد پشت گردن و همچنين پشت بيني </a:t>
            </a:r>
            <a:endParaRPr lang="fa-IR" altLang="fa-IR" b="1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4</a:t>
            </a:r>
            <a:r>
              <a:rPr lang="ar-SA" altLang="fa-IR" b="1" smtClean="0">
                <a:latin typeface="Simplified Arabic" pitchFamily="18" charset="-78"/>
              </a:rPr>
              <a:t>- پايين آوردن فشار خون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5</a:t>
            </a:r>
            <a:r>
              <a:rPr lang="ar-SA" altLang="fa-IR" b="1" smtClean="0">
                <a:latin typeface="Simplified Arabic" pitchFamily="18" charset="-78"/>
              </a:rPr>
              <a:t>- قطع داروهاي ضد انعقادي</a:t>
            </a:r>
            <a:endParaRPr lang="fa-IR" altLang="fa-IR" b="1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6- </a:t>
            </a:r>
            <a:r>
              <a:rPr lang="ar-SA" altLang="fa-IR" b="1" smtClean="0">
                <a:latin typeface="Simplified Arabic" pitchFamily="18" charset="-78"/>
              </a:rPr>
              <a:t>استفاده از قطره كلرورسديم </a:t>
            </a:r>
            <a:r>
              <a:rPr lang="fa-IR" altLang="fa-IR" b="1" smtClean="0">
                <a:latin typeface="Simplified Arabic" pitchFamily="18" charset="-78"/>
              </a:rPr>
              <a:t>بعد از قطع خونریزی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ar-SA" altLang="fa-IR" b="1" smtClean="0">
                <a:latin typeface="Simplified Arabic" pitchFamily="18" charset="-78"/>
              </a:rPr>
              <a:t>- اجتناب از دستكاري داخل بيني و استفاده از پماد مناسب بر روي تيغه بيني </a:t>
            </a:r>
            <a:endParaRPr lang="fa-IR" altLang="fa-IR" b="1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</a:pPr>
            <a:r>
              <a:rPr lang="ar-SA" altLang="fa-IR" b="1" smtClean="0">
                <a:latin typeface="Simplified Arabic" pitchFamily="18" charset="-78"/>
              </a:rPr>
              <a:t>درمان موضعي</a:t>
            </a:r>
          </a:p>
          <a:p>
            <a:pPr>
              <a:lnSpc>
                <a:spcPct val="90000"/>
              </a:lnSpc>
            </a:pPr>
            <a:r>
              <a:rPr lang="ar-SA" altLang="fa-IR" b="1" smtClean="0">
                <a:latin typeface="Simplified Arabic" pitchFamily="18" charset="-78"/>
              </a:rPr>
              <a:t>كوتر كردن (</a:t>
            </a:r>
            <a:r>
              <a:rPr lang="en-US" altLang="fa-IR" b="1" smtClean="0">
                <a:latin typeface="Simplified Arabic" pitchFamily="18" charset="-78"/>
              </a:rPr>
              <a:t>cauterization</a:t>
            </a:r>
            <a:r>
              <a:rPr lang="ar-SA" altLang="fa-IR" b="1" smtClean="0">
                <a:latin typeface="Simplified Arabic" pitchFamily="18" charset="-78"/>
              </a:rPr>
              <a:t>) </a:t>
            </a:r>
            <a:endParaRPr lang="fa-IR" altLang="fa-IR" b="1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</a:pPr>
            <a:r>
              <a:rPr lang="ar-SA" altLang="fa-IR" b="1" smtClean="0">
                <a:latin typeface="Simplified Arabic" pitchFamily="18" charset="-78"/>
              </a:rPr>
              <a:t>تامپوناد قدامي و خلفي </a:t>
            </a:r>
            <a:endParaRPr lang="en-US" altLang="fa-IR" b="1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333375"/>
            <a:ext cx="8507413" cy="5762625"/>
          </a:xfrm>
        </p:spPr>
        <p:txBody>
          <a:bodyPr/>
          <a:lstStyle/>
          <a:p>
            <a:pPr algn="ctr"/>
            <a:r>
              <a:rPr lang="fa-IR" altLang="fa-IR" sz="4000" b="1" smtClean="0">
                <a:latin typeface="Simplified Arabic" pitchFamily="18" charset="-78"/>
              </a:rPr>
              <a:t>شوك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fa-IR" altLang="fa-IR" sz="1800" smtClean="0">
                <a:latin typeface="Simplified Arabic" pitchFamily="18" charset="-78"/>
              </a:rPr>
              <a:t>شوک یا هیپوپرفیوژن، خون رسانی ناکافی به بافتها می باشد.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fa-IR" altLang="fa-IR" sz="1800" smtClean="0">
                <a:latin typeface="Simplified Arabic" pitchFamily="18" charset="-78"/>
              </a:rPr>
              <a:t> شوک، عدم توانایی سیستم گردش خون در تامین نیاز های متابولیک بافت های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fa-IR" altLang="fa-IR" sz="1800" smtClean="0">
                <a:latin typeface="Simplified Arabic" pitchFamily="18" charset="-78"/>
              </a:rPr>
              <a:t> بدن و دفع مواد زاید</a:t>
            </a:r>
          </a:p>
          <a:p>
            <a:pPr algn="just">
              <a:buFont typeface="Wingdings 3" panose="05040102010807070707" pitchFamily="18" charset="2"/>
              <a:buNone/>
            </a:pPr>
            <a:endParaRPr lang="fa-IR" altLang="fa-IR" sz="1800" smtClean="0">
              <a:latin typeface="Simplified Arabic" pitchFamily="18" charset="-78"/>
            </a:endParaRPr>
          </a:p>
        </p:txBody>
      </p:sp>
      <p:pic>
        <p:nvPicPr>
          <p:cNvPr id="55299" name="Picture 4" descr="12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20574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NSH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08275"/>
            <a:ext cx="38877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>
              <a:buFont typeface="Wingdings 3" panose="05040102010807070707" pitchFamily="18" charset="2"/>
              <a:buNone/>
            </a:pPr>
            <a:endParaRPr lang="en-US" altLang="fa-IR" smtClean="0">
              <a:latin typeface="Simplified Arabic" pitchFamily="18" charset="-78"/>
            </a:endParaRPr>
          </a:p>
          <a:p>
            <a:pPr>
              <a:buFontTx/>
              <a:buNone/>
            </a:pPr>
            <a:r>
              <a:rPr lang="fa-IR" altLang="fa-IR" smtClean="0">
                <a:latin typeface="Simplified Arabic" pitchFamily="18" charset="-78"/>
              </a:rPr>
              <a:t>شوک با شرایط زیر ایجاد می شود:</a:t>
            </a:r>
          </a:p>
          <a:p>
            <a:pPr>
              <a:buFontTx/>
              <a:buNone/>
            </a:pPr>
            <a:endParaRPr lang="fa-IR" altLang="fa-IR" smtClean="0">
              <a:latin typeface="Simplified Arabic" pitchFamily="18" charset="-78"/>
            </a:endParaRP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mtClean="0">
                <a:latin typeface="Simplified Arabic" pitchFamily="18" charset="-78"/>
              </a:rPr>
              <a:t>1- قلب نتواند عمل پمپاژ را به خوبی انجام دهد. (</a:t>
            </a:r>
            <a:r>
              <a:rPr lang="fa-IR" altLang="fa-IR" b="1" smtClean="0">
                <a:latin typeface="Simplified Arabic" pitchFamily="18" charset="-78"/>
              </a:rPr>
              <a:t>شوک کاردیوژنیک)</a:t>
            </a:r>
            <a:endParaRPr lang="fa-IR" altLang="fa-IR" smtClean="0">
              <a:latin typeface="Simplified Arabic" pitchFamily="18" charset="-78"/>
            </a:endParaRP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mtClean="0">
                <a:latin typeface="Simplified Arabic" pitchFamily="18" charset="-78"/>
              </a:rPr>
              <a:t>2- حجم خون از دست برود. (</a:t>
            </a:r>
            <a:r>
              <a:rPr lang="fa-IR" altLang="fa-IR" b="1" smtClean="0">
                <a:latin typeface="Simplified Arabic" pitchFamily="18" charset="-78"/>
              </a:rPr>
              <a:t>هموراژی وهیپوولمیک)</a:t>
            </a: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mtClean="0">
                <a:latin typeface="Simplified Arabic" pitchFamily="18" charset="-78"/>
              </a:rPr>
              <a:t>3- عروق خونی متسع شود. </a:t>
            </a: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الف- شوک ناشی از غش یا سنکوپ</a:t>
            </a:r>
          </a:p>
          <a:p>
            <a:pPr>
              <a:buFontTx/>
              <a:buNone/>
            </a:pPr>
            <a:r>
              <a:rPr lang="fa-IR" altLang="fa-IR" b="1" smtClean="0">
                <a:latin typeface="Simplified Arabic" pitchFamily="18" charset="-78"/>
              </a:rPr>
              <a:t>ب- شوک آنافیلاکتیک وعفونی</a:t>
            </a:r>
          </a:p>
          <a:p>
            <a:pPr>
              <a:buFontTx/>
              <a:buNone/>
            </a:pPr>
            <a:r>
              <a:rPr lang="fa-IR" altLang="fa-IR" b="1" smtClean="0">
                <a:latin typeface="Simplified Arabic" pitchFamily="18" charset="-78"/>
              </a:rPr>
              <a:t>ج- نخاعی</a:t>
            </a:r>
          </a:p>
          <a:p>
            <a:pPr>
              <a:buFontTx/>
              <a:buNone/>
            </a:pPr>
            <a:endParaRPr lang="en-US" altLang="fa-IR" smtClean="0">
              <a:latin typeface="Simplified Arabic" pitchFamily="18" charset="-78"/>
            </a:endParaRPr>
          </a:p>
          <a:p>
            <a:pPr>
              <a:buFontTx/>
              <a:buNone/>
            </a:pPr>
            <a:endParaRPr lang="fa-IR" altLang="fa-IR" b="1" smtClean="0">
              <a:latin typeface="Simplified Arabic" pitchFamily="18" charset="-78"/>
            </a:endParaRPr>
          </a:p>
          <a:p>
            <a:pPr>
              <a:buFontTx/>
              <a:buNone/>
            </a:pPr>
            <a:endParaRPr lang="fa-IR" altLang="fa-IR" b="1" smtClean="0">
              <a:latin typeface="Simplified Arabic" pitchFamily="18" charset="-78"/>
            </a:endParaRPr>
          </a:p>
          <a:p>
            <a:endParaRPr lang="en-US" altLang="fa-IR" smtClean="0">
              <a:latin typeface="Simplified Arabic" pitchFamily="18" charset="-78"/>
            </a:endParaRPr>
          </a:p>
        </p:txBody>
      </p:sp>
      <p:sp>
        <p:nvSpPr>
          <p:cNvPr id="56323" name="WordArt 4"/>
          <p:cNvSpPr>
            <a:spLocks noChangeArrowheads="1" noChangeShapeType="1" noTextEdit="1"/>
          </p:cNvSpPr>
          <p:nvPr/>
        </p:nvSpPr>
        <p:spPr bwMode="auto">
          <a:xfrm>
            <a:off x="4067175" y="620713"/>
            <a:ext cx="2376488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rtl="1"/>
            <a:r>
              <a:rPr lang="fa-I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علل شوک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81138" y="428625"/>
            <a:ext cx="7662862" cy="590550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چرخه های قلبی</a:t>
            </a:r>
          </a:p>
          <a:p>
            <a:pPr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دریچه های قلب</a:t>
            </a:r>
          </a:p>
          <a:p>
            <a:pPr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شریانهای قلب</a:t>
            </a:r>
          </a:p>
          <a:p>
            <a:pPr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عضله قلب</a:t>
            </a:r>
          </a:p>
          <a:p>
            <a:pPr>
              <a:buFont typeface="Wingdings 3" panose="05040102010807070707" pitchFamily="18" charset="2"/>
              <a:buNone/>
            </a:pPr>
            <a:r>
              <a:rPr lang="fa-IR" altLang="fa-IR" b="1" smtClean="0">
                <a:latin typeface="Simplified Arabic" pitchFamily="18" charset="-78"/>
              </a:rPr>
              <a:t>دوره قلبی</a:t>
            </a:r>
          </a:p>
          <a:p>
            <a:r>
              <a:rPr lang="fa-IR" altLang="fa-IR" b="1" u="sng" smtClean="0">
                <a:latin typeface="Simplified Arabic" pitchFamily="18" charset="-78"/>
              </a:rPr>
              <a:t>حجم ضربه ای: </a:t>
            </a:r>
            <a:r>
              <a:rPr lang="en-US" altLang="fa-IR" b="1" u="sng" smtClean="0">
                <a:latin typeface="Simplified Arabic" pitchFamily="18" charset="-78"/>
              </a:rPr>
              <a:t>(Stork Volume)</a:t>
            </a:r>
            <a:r>
              <a:rPr lang="fa-IR" altLang="fa-IR" b="1" u="sng" smtClean="0">
                <a:latin typeface="Simplified Arabic" pitchFamily="18" charset="-78"/>
              </a:rPr>
              <a:t>:</a:t>
            </a:r>
            <a:endParaRPr lang="en-US" altLang="fa-IR" b="1" u="sng" smtClean="0">
              <a:latin typeface="Simplified Arabic" pitchFamily="18" charset="-78"/>
            </a:endParaRPr>
          </a:p>
          <a:p>
            <a:r>
              <a:rPr lang="fa-IR" altLang="fa-IR" b="1" u="sng" smtClean="0">
                <a:latin typeface="Simplified Arabic" pitchFamily="18" charset="-78"/>
              </a:rPr>
              <a:t>برون ده قلبی: </a:t>
            </a:r>
            <a:r>
              <a:rPr lang="en-US" altLang="fa-IR" smtClean="0">
                <a:latin typeface="Simplified Arabic" pitchFamily="18" charset="-78"/>
              </a:rPr>
              <a:t> = 5040cc </a:t>
            </a:r>
            <a:r>
              <a:rPr lang="fa-IR" altLang="fa-IR" smtClean="0">
                <a:latin typeface="Simplified Arabic" pitchFamily="18" charset="-78"/>
              </a:rPr>
              <a:t>70 </a:t>
            </a:r>
            <a:r>
              <a:rPr lang="en-US" altLang="fa-IR" smtClean="0">
                <a:latin typeface="Simplified Arabic" pitchFamily="18" charset="-78"/>
              </a:rPr>
              <a:t>x</a:t>
            </a:r>
            <a:r>
              <a:rPr lang="fa-IR" altLang="fa-IR" smtClean="0">
                <a:latin typeface="Simplified Arabic" pitchFamily="18" charset="-78"/>
              </a:rPr>
              <a:t> 72 </a:t>
            </a:r>
            <a:r>
              <a:rPr lang="en-US" altLang="fa-IR" smtClean="0">
                <a:latin typeface="Simplified Arabic" pitchFamily="18" charset="-78"/>
              </a:rPr>
              <a:t>HR . SV =</a:t>
            </a:r>
            <a:r>
              <a:rPr lang="fa-IR" altLang="fa-IR" smtClean="0">
                <a:latin typeface="Simplified Arabic" pitchFamily="18" charset="-78"/>
              </a:rPr>
              <a:t> =</a:t>
            </a:r>
            <a:r>
              <a:rPr lang="en-US" altLang="fa-IR" smtClean="0">
                <a:latin typeface="Simplified Arabic" pitchFamily="18" charset="-78"/>
              </a:rPr>
              <a:t> Cardiac Output</a:t>
            </a:r>
          </a:p>
          <a:p>
            <a:r>
              <a:rPr lang="fa-IR" altLang="fa-IR" b="1" u="sng" smtClean="0">
                <a:latin typeface="Simplified Arabic" pitchFamily="18" charset="-78"/>
              </a:rPr>
              <a:t>پیش بار</a:t>
            </a:r>
          </a:p>
          <a:p>
            <a:r>
              <a:rPr lang="fa-IR" altLang="fa-IR" b="1" u="sng" smtClean="0">
                <a:latin typeface="Simplified Arabic" pitchFamily="18" charset="-78"/>
              </a:rPr>
              <a:t>پس بار</a:t>
            </a:r>
          </a:p>
          <a:p>
            <a:r>
              <a:rPr lang="fa-IR" altLang="fa-IR" b="1" u="sng" smtClean="0">
                <a:latin typeface="Simplified Arabic" pitchFamily="18" charset="-78"/>
              </a:rPr>
              <a:t>اعصاب قلب</a:t>
            </a:r>
          </a:p>
          <a:p>
            <a:r>
              <a:rPr lang="fa-IR" altLang="fa-IR" b="1" u="sng" smtClean="0">
                <a:latin typeface="Simplified Arabic" pitchFamily="18" charset="-78"/>
              </a:rPr>
              <a:t>نسبت تخلیه</a:t>
            </a:r>
          </a:p>
          <a:p>
            <a:r>
              <a:rPr lang="en-US" altLang="fa-IR" smtClean="0">
                <a:latin typeface="Simplified Arabic" pitchFamily="18" charset="-78"/>
              </a:rPr>
              <a:t>BLOOD PRESSURE=SV*VR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8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88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88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88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88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88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88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88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88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88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88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288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62000"/>
            <a:ext cx="2438400" cy="1143000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شدت شوک</a:t>
            </a:r>
            <a:endParaRPr lang="en-US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858250" cy="5667375"/>
          </a:xfrm>
        </p:spPr>
        <p:txBody>
          <a:bodyPr/>
          <a:lstStyle/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300" b="1" smtClean="0">
                <a:latin typeface="Simplified Arabic" pitchFamily="18" charset="-78"/>
              </a:rPr>
              <a:t>شدت شوک</a:t>
            </a: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300" b="1" smtClean="0">
                <a:latin typeface="Simplified Arabic" pitchFamily="18" charset="-78"/>
              </a:rPr>
              <a:t>1- شوک جبران شده: بدن حس کرده و می خواهد آن را جبران کند.</a:t>
            </a: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000" smtClean="0">
                <a:latin typeface="Simplified Arabic" pitchFamily="18" charset="-78"/>
              </a:rPr>
              <a:t>مرحله اول:افزایش </a:t>
            </a:r>
            <a:r>
              <a:rPr lang="en-US" altLang="fa-IR" sz="2000" smtClean="0">
                <a:latin typeface="Simplified Arabic" pitchFamily="18" charset="-78"/>
              </a:rPr>
              <a:t>Bp</a:t>
            </a:r>
            <a:r>
              <a:rPr lang="fa-IR" altLang="fa-IR" sz="2000" smtClean="0">
                <a:latin typeface="Simplified Arabic" pitchFamily="18" charset="-78"/>
              </a:rPr>
              <a:t> </a:t>
            </a:r>
            <a:r>
              <a:rPr lang="en-US" altLang="fa-IR" sz="2000" smtClean="0">
                <a:latin typeface="Simplified Arabic" pitchFamily="18" charset="-78"/>
              </a:rPr>
              <a:t>↑</a:t>
            </a:r>
            <a:r>
              <a:rPr lang="fa-IR" altLang="fa-IR" sz="2000" smtClean="0">
                <a:latin typeface="Simplified Arabic" pitchFamily="18" charset="-78"/>
              </a:rPr>
              <a:t> </a:t>
            </a:r>
            <a:r>
              <a:rPr lang="en-US" altLang="fa-IR" sz="2000" smtClean="0">
                <a:latin typeface="Simplified Arabic" pitchFamily="18" charset="-78"/>
              </a:rPr>
              <a:t>↑HR </a:t>
            </a:r>
            <a:r>
              <a:rPr lang="fa-IR" altLang="fa-IR" sz="2000" smtClean="0">
                <a:latin typeface="Simplified Arabic" pitchFamily="18" charset="-78"/>
              </a:rPr>
              <a:t> </a:t>
            </a:r>
            <a:r>
              <a:rPr lang="en-US" altLang="fa-IR" sz="2000" smtClean="0">
                <a:latin typeface="Simplified Arabic" pitchFamily="18" charset="-78"/>
              </a:rPr>
              <a:t>RR↑ </a:t>
            </a:r>
            <a:r>
              <a:rPr lang="fa-IR" altLang="fa-IR" sz="2000" smtClean="0">
                <a:latin typeface="Simplified Arabic" pitchFamily="18" charset="-78"/>
              </a:rPr>
              <a:t>  اضطراب و ترس</a:t>
            </a: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000" b="1" smtClean="0">
                <a:latin typeface="Simplified Arabic" pitchFamily="18" charset="-78"/>
              </a:rPr>
              <a:t>2- شوک جبران نشده: بدن قادر به جبران حجم خون  و یا کاهش خونرسانی نیست.</a:t>
            </a: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000" smtClean="0">
                <a:latin typeface="Simplified Arabic" pitchFamily="18" charset="-78"/>
              </a:rPr>
              <a:t>مرحله دوم:رنگ پریدگی </a:t>
            </a:r>
            <a:r>
              <a:rPr lang="en-US" altLang="fa-IR" sz="2000" smtClean="0">
                <a:latin typeface="Simplified Arabic" pitchFamily="18" charset="-78"/>
              </a:rPr>
              <a:t>.</a:t>
            </a:r>
            <a:r>
              <a:rPr lang="fa-IR" altLang="fa-IR" sz="2000" smtClean="0">
                <a:latin typeface="Simplified Arabic" pitchFamily="18" charset="-78"/>
              </a:rPr>
              <a:t>نبض سریع وضعیف </a:t>
            </a:r>
            <a:r>
              <a:rPr lang="en-US" altLang="fa-IR" sz="2000" smtClean="0">
                <a:latin typeface="Simplified Arabic" pitchFamily="18" charset="-78"/>
              </a:rPr>
              <a:t>.</a:t>
            </a:r>
            <a:r>
              <a:rPr lang="fa-IR" altLang="fa-IR" sz="2000" smtClean="0">
                <a:latin typeface="Simplified Arabic" pitchFamily="18" charset="-78"/>
              </a:rPr>
              <a:t>تنفس مشکل </a:t>
            </a:r>
            <a:r>
              <a:rPr lang="en-US" altLang="fa-IR" sz="2000" smtClean="0">
                <a:latin typeface="Simplified Arabic" pitchFamily="18" charset="-78"/>
              </a:rPr>
              <a:t>.</a:t>
            </a:r>
            <a:r>
              <a:rPr lang="fa-IR" altLang="fa-IR" sz="2000" smtClean="0">
                <a:latin typeface="Simplified Arabic" pitchFamily="18" charset="-78"/>
              </a:rPr>
              <a:t>ضعف وتشنگی و گاهی تهوع </a:t>
            </a: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300" b="1" smtClean="0">
                <a:latin typeface="Simplified Arabic" pitchFamily="18" charset="-78"/>
              </a:rPr>
              <a:t>3- شوک غیر قابل بازگشت: ضایعات سلولی بویژه در کبد و کلیه</a:t>
            </a:r>
            <a:r>
              <a:rPr lang="en-US" altLang="fa-IR" sz="2300" b="1" smtClean="0">
                <a:latin typeface="Simplified Arabic" pitchFamily="18" charset="-78"/>
              </a:rPr>
              <a:t> - </a:t>
            </a:r>
            <a:r>
              <a:rPr lang="fa-IR" altLang="fa-IR" sz="2300" b="1" smtClean="0">
                <a:latin typeface="Simplified Arabic" pitchFamily="18" charset="-78"/>
              </a:rPr>
              <a:t> فوت مصدوم</a:t>
            </a:r>
            <a:endParaRPr lang="en-US" altLang="fa-IR" sz="2300" b="1" smtClean="0">
              <a:latin typeface="Simplified Arabic" pitchFamily="18" charset="-78"/>
            </a:endParaRP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000" smtClean="0">
                <a:latin typeface="Simplified Arabic" pitchFamily="18" charset="-78"/>
              </a:rPr>
              <a:t>مرحله سوم :کاهش سطح هوشیاری </a:t>
            </a:r>
            <a:r>
              <a:rPr lang="en-US" altLang="fa-IR" sz="2000" smtClean="0">
                <a:latin typeface="Simplified Arabic" pitchFamily="18" charset="-78"/>
              </a:rPr>
              <a:t>↓</a:t>
            </a:r>
            <a:r>
              <a:rPr lang="fa-IR" altLang="fa-IR" sz="2000" smtClean="0">
                <a:latin typeface="Simplified Arabic" pitchFamily="18" charset="-78"/>
              </a:rPr>
              <a:t> </a:t>
            </a:r>
            <a:r>
              <a:rPr lang="en-US" altLang="fa-IR" sz="2000" smtClean="0">
                <a:latin typeface="Simplified Arabic" pitchFamily="18" charset="-78"/>
              </a:rPr>
              <a:t> B.p </a:t>
            </a:r>
            <a:r>
              <a:rPr lang="fa-IR" altLang="fa-IR" sz="2000" smtClean="0">
                <a:latin typeface="Simplified Arabic" pitchFamily="18" charset="-78"/>
              </a:rPr>
              <a:t> و نبض وتنفس ضعیف</a:t>
            </a:r>
            <a:endParaRPr lang="en-US" altLang="fa-IR" sz="2000" smtClean="0">
              <a:latin typeface="Simplified Arabic" pitchFamily="18" charset="-78"/>
            </a:endParaRPr>
          </a:p>
          <a:p>
            <a:pPr algn="justLow">
              <a:buFont typeface="Wingdings 3" panose="05040102010807070707" pitchFamily="18" charset="2"/>
              <a:buNone/>
            </a:pPr>
            <a:endParaRPr lang="fa-IR" altLang="fa-IR" sz="2300" b="1" smtClean="0">
              <a:latin typeface="Simplified Arabic" pitchFamily="18" charset="-78"/>
            </a:endParaRP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300" b="1" smtClean="0">
                <a:latin typeface="Simplified Arabic" pitchFamily="18" charset="-78"/>
              </a:rPr>
              <a:t>مکانیسم های جبرانی در شوک</a:t>
            </a: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300" b="1" smtClean="0">
                <a:latin typeface="Simplified Arabic" pitchFamily="18" charset="-78"/>
              </a:rPr>
              <a:t>1- تحریک سمپاتیکی</a:t>
            </a: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300" b="1" smtClean="0">
                <a:latin typeface="Simplified Arabic" pitchFamily="18" charset="-78"/>
              </a:rPr>
              <a:t>2- فعال شدن سیستم رنین – آنژیوتنسین – الدسترون</a:t>
            </a: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300" b="1" smtClean="0">
                <a:latin typeface="Simplified Arabic" pitchFamily="18" charset="-78"/>
              </a:rPr>
              <a:t>3- آزاد سازی هورمون ضد ادراری</a:t>
            </a:r>
          </a:p>
          <a:p>
            <a:pPr algn="justLow">
              <a:buFont typeface="Wingdings 3" panose="05040102010807070707" pitchFamily="18" charset="2"/>
              <a:buNone/>
            </a:pPr>
            <a:r>
              <a:rPr lang="fa-IR" altLang="fa-IR" sz="2300" b="1" smtClean="0">
                <a:latin typeface="Simplified Arabic" pitchFamily="18" charset="-78"/>
              </a:rPr>
              <a:t>4- تراوش مایعات داخل سلولی به فضای خارج سلولی</a:t>
            </a:r>
            <a:endParaRPr lang="en-US" altLang="fa-IR" sz="2300" b="1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428750"/>
            <a:ext cx="7143750" cy="4714875"/>
          </a:xfrm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4429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357188"/>
            <a:ext cx="8229600" cy="552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428625"/>
            <a:ext cx="8229600" cy="559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8229600" cy="552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8229600" cy="559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371600" y="1647825"/>
            <a:ext cx="6757988" cy="3305175"/>
          </a:xfrm>
          <a:prstGeom prst="rect">
            <a:avLst/>
          </a:prstGeom>
          <a:solidFill>
            <a:schemeClr val="bg2"/>
          </a:solidFill>
          <a:ln w="25400">
            <a:solidFill>
              <a:srgbClr val="FFFF66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45000"/>
              </a:lnSpc>
            </a:pPr>
            <a:r>
              <a:rPr lang="fa-IR" altLang="fa-IR" sz="3600">
                <a:latin typeface="Criteria SSi" pitchFamily="18" charset="0"/>
              </a:rPr>
              <a:t>ثابت سازی استخوان آسیب دیده بوسیله آتل می تواند به کم کردن خونریزی (در خونریزی هایی که به دلیل انتهای استخوان شکسته ایجاده شده اند) کمک نماید.</a:t>
            </a:r>
            <a:endParaRPr lang="en-US" altLang="fa-IR" sz="3600">
              <a:latin typeface="Criteria SS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00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ثابت سازی استخوان آسیب دیده ، آسیبهای بالقوه آتی را کاهش می دهد</a:t>
            </a:r>
            <a:endParaRPr lang="en-US" sz="4000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pic>
        <p:nvPicPr>
          <p:cNvPr id="64515" name="Picture 5" descr="27-9B Traction spl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0225"/>
            <a:ext cx="6831013" cy="4591050"/>
          </a:xfrm>
          <a:prstGeom prst="rect">
            <a:avLst/>
          </a:prstGeom>
          <a:noFill/>
          <a:ln w="50800">
            <a:solidFill>
              <a:srgbClr val="00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1219200" y="1828800"/>
            <a:ext cx="7142163" cy="2401888"/>
          </a:xfrm>
          <a:prstGeom prst="rect">
            <a:avLst/>
          </a:prstGeom>
          <a:solidFill>
            <a:schemeClr val="bg2"/>
          </a:solidFill>
          <a:ln w="25400">
            <a:solidFill>
              <a:srgbClr val="FFFF66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45000"/>
              </a:lnSpc>
            </a:pPr>
            <a:r>
              <a:rPr lang="fa-IR" altLang="fa-IR" sz="3600">
                <a:latin typeface="Criteria SSi" pitchFamily="18" charset="0"/>
              </a:rPr>
              <a:t>لباس بادی ضد شوک می تواند در ثابت سازی آسیبهای لگن و کنترل خونریزی در اندام تحتانی مفید باشد</a:t>
            </a:r>
            <a:endParaRPr lang="en-US" altLang="fa-IR" sz="3600">
              <a:latin typeface="Criteria SS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643063" y="357188"/>
            <a:ext cx="6194425" cy="1143000"/>
          </a:xfrm>
        </p:spPr>
        <p:txBody>
          <a:bodyPr/>
          <a:lstStyle/>
          <a:p>
            <a:pPr algn="ctr" rtl="1" eaLnBrk="1" hangingPunct="1">
              <a:buFont typeface="Wingdings" panose="05000000000000000000" pitchFamily="2" charset="2"/>
              <a:buNone/>
              <a:defRPr/>
            </a:pPr>
            <a:r>
              <a:rPr lang="fa-IR" sz="3600" dirty="0" smtClean="0">
                <a:latin typeface="Simplified Arabic" pitchFamily="18" charset="-78"/>
              </a:rPr>
              <a:t>آخرین روش برای کنترل خونریزی </a:t>
            </a:r>
          </a:p>
          <a:p>
            <a:pPr algn="ctr" rtl="1" eaLnBrk="1" hangingPunct="1">
              <a:buFont typeface="Wingdings" panose="05000000000000000000" pitchFamily="2" charset="2"/>
              <a:buNone/>
              <a:defRPr/>
            </a:pPr>
            <a:r>
              <a:rPr lang="fa-IR" sz="3600" dirty="0" smtClean="0">
                <a:latin typeface="Simplified Arabic" pitchFamily="18" charset="-78"/>
              </a:rPr>
              <a:t>استفاده از </a:t>
            </a:r>
            <a:r>
              <a:rPr lang="fa-IR" sz="3600" b="1" dirty="0" smtClean="0">
                <a:latin typeface="Simplified Arabic" pitchFamily="18" charset="-78"/>
              </a:rPr>
              <a:t>تورنیکه</a:t>
            </a:r>
            <a:r>
              <a:rPr lang="fa-IR" sz="3600" dirty="0" smtClean="0">
                <a:latin typeface="Simplified Arabic" pitchFamily="18" charset="-78"/>
              </a:rPr>
              <a:t>  ...</a:t>
            </a:r>
            <a:endParaRPr lang="en-US" sz="3600" dirty="0" smtClean="0">
              <a:latin typeface="Simplified Arabic" pitchFamily="18" charset="-78"/>
            </a:endParaRP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410200"/>
            <a:ext cx="7512050" cy="762000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3600" smtClean="0">
                <a:latin typeface="Simplified Arabic" pitchFamily="18" charset="-78"/>
              </a:rPr>
              <a:t>... که به ندرت مورد نیاز می باشد</a:t>
            </a:r>
            <a:endParaRPr lang="en-US" sz="3600" smtClean="0">
              <a:latin typeface="Simplified Arabic" pitchFamily="18" charset="-78"/>
            </a:endParaRPr>
          </a:p>
        </p:txBody>
      </p:sp>
      <p:pic>
        <p:nvPicPr>
          <p:cNvPr id="66564" name="Picture 9" descr="25-16A Tourniqu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71688"/>
            <a:ext cx="4311650" cy="3011487"/>
          </a:xfrm>
          <a:prstGeom prst="rect">
            <a:avLst/>
          </a:prstGeom>
          <a:noFill/>
          <a:ln w="50800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29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سیستم هدایتی قلب</a:t>
            </a:r>
            <a:r>
              <a:rPr lang="fa-IR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      </a:t>
            </a:r>
            <a:r>
              <a:rPr lang="en-US" sz="18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(Conduction System of the Heart)</a:t>
            </a:r>
          </a:p>
        </p:txBody>
      </p:sp>
      <p:pic>
        <p:nvPicPr>
          <p:cNvPr id="309252" name="Picture 4" descr="ei_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45323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Bleeding016_400x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5" descr="Bleeding017_400x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349500"/>
            <a:ext cx="35274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Bleeding018_400x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8963"/>
            <a:ext cx="327660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5651500" y="981075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a-IR" altLang="fa-IR" sz="2400" b="1">
                <a:solidFill>
                  <a:srgbClr val="FFFFFF"/>
                </a:solidFill>
              </a:rPr>
              <a:t>روش بستن تورنیکه</a:t>
            </a:r>
            <a:endParaRPr lang="en-US" altLang="fa-IR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>
              <a:defRPr/>
            </a:pPr>
            <a:r>
              <a:rPr lang="fa-IR" sz="36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استفاده از تورنیکه</a:t>
            </a:r>
            <a:endParaRPr lang="en-US" sz="3600" dirty="0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2600" b="1" dirty="0" smtClean="0">
                <a:latin typeface="Simplified Arabic" pitchFamily="18" charset="-78"/>
              </a:rPr>
              <a:t>به عنوان آخرین دستاویز برای کنترل خونریزی استفاده شود زمانی که سایر روش ها شکست خورده اند.</a:t>
            </a:r>
          </a:p>
          <a:p>
            <a:pPr algn="r" rtl="1" eaLnBrk="1" hangingPunct="1">
              <a:defRPr/>
            </a:pPr>
            <a:r>
              <a:rPr lang="fa-IR" sz="2600" b="1" dirty="0" smtClean="0">
                <a:latin typeface="Simplified Arabic" pitchFamily="18" charset="-78"/>
              </a:rPr>
              <a:t>از بانداژ پهن استفاده شود تا پوست و بافت نرم زیر تورنیکه آسیب نبیند</a:t>
            </a:r>
          </a:p>
          <a:p>
            <a:pPr algn="r" rtl="1" eaLnBrk="1" hangingPunct="1">
              <a:defRPr/>
            </a:pPr>
            <a:r>
              <a:rPr lang="fa-IR" sz="2600" b="1" dirty="0" smtClean="0">
                <a:latin typeface="Simplified Arabic" pitchFamily="18" charset="-78"/>
              </a:rPr>
              <a:t>فشار جانبی باید به قدری باشد تا خونریزی متوقف گردد</a:t>
            </a:r>
          </a:p>
          <a:p>
            <a:pPr algn="r" rtl="1" eaLnBrk="1" hangingPunct="1">
              <a:defRPr/>
            </a:pPr>
            <a:r>
              <a:rPr lang="fa-IR" sz="2600" b="1" dirty="0" smtClean="0">
                <a:latin typeface="Simplified Arabic" pitchFamily="18" charset="-78"/>
              </a:rPr>
              <a:t>تورنیکه را مستقیما روی مفصل یا بالاتر از مفصل بکار نبرید و تا جایی که ممکن است نزدیکتز به آسیب قرار گیرد</a:t>
            </a:r>
          </a:p>
          <a:p>
            <a:pPr algn="r" rtl="1" eaLnBrk="1" hangingPunct="1">
              <a:defRPr/>
            </a:pPr>
            <a:r>
              <a:rPr lang="fa-IR" sz="2600" b="1" dirty="0">
                <a:latin typeface="Simplified Arabic" pitchFamily="18" charset="-78"/>
              </a:rPr>
              <a:t>پس از یکبار استفاده ، تورنیکه را محکم در جای خود استوار کنید.آن را شل نکنید و یا بر ندارید.</a:t>
            </a:r>
          </a:p>
          <a:p>
            <a:pPr algn="r" rtl="1" eaLnBrk="1" hangingPunct="1">
              <a:defRPr/>
            </a:pPr>
            <a:r>
              <a:rPr lang="fa-IR" sz="2600" b="1" dirty="0">
                <a:latin typeface="Simplified Arabic" pitchFamily="18" charset="-78"/>
              </a:rPr>
              <a:t>همیشه تورنیکه را در دید باز قرار دهید</a:t>
            </a:r>
          </a:p>
          <a:p>
            <a:pPr algn="r" rtl="1" eaLnBrk="1" hangingPunct="1">
              <a:defRPr/>
            </a:pPr>
            <a:r>
              <a:rPr lang="fa-IR" sz="2600" b="1" dirty="0">
                <a:latin typeface="Simplified Arabic" pitchFamily="18" charset="-78"/>
              </a:rPr>
              <a:t>زمان را ثبت نموده و در صورت نیاز سایر مراقبتهای حیاتی را در نظر داشته باشید</a:t>
            </a:r>
          </a:p>
          <a:p>
            <a:pPr algn="r" rtl="1" eaLnBrk="1" hangingPunct="1">
              <a:defRPr/>
            </a:pPr>
            <a:endParaRPr lang="en-US" dirty="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استفاده از کاف فشارسنج بعنوان تورنیکه</a:t>
            </a:r>
            <a:endParaRPr lang="en-US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pic>
        <p:nvPicPr>
          <p:cNvPr id="69635" name="Picture 5" descr="25-17 BP cuff on 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40513" cy="45434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85750"/>
            <a:ext cx="8643938" cy="6572250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3200" b="1" dirty="0" smtClean="0">
                <a:latin typeface="Simplified Arabic" pitchFamily="18" charset="-78"/>
              </a:rPr>
              <a:t>شوک هیپوولمیک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b="1" dirty="0" smtClean="0">
                <a:latin typeface="Simplified Arabic" pitchFamily="18" charset="-78"/>
              </a:rPr>
              <a:t>تعریف: </a:t>
            </a:r>
            <a:r>
              <a:rPr lang="ar-SA" sz="2000" b="1" dirty="0" smtClean="0">
                <a:latin typeface="Simplified Arabic" pitchFamily="18" charset="-78"/>
              </a:rPr>
              <a:t>شوک هیپوولمیک (</a:t>
            </a:r>
            <a:r>
              <a:rPr lang="en-US" sz="2000" b="1" dirty="0" err="1" smtClean="0">
                <a:latin typeface="Simplified Arabic" pitchFamily="18" charset="-78"/>
              </a:rPr>
              <a:t>Hypovolemic</a:t>
            </a:r>
            <a:r>
              <a:rPr lang="ar-SA" sz="2000" b="1" dirty="0" smtClean="0">
                <a:latin typeface="Simplified Arabic" pitchFamily="18" charset="-78"/>
              </a:rPr>
              <a:t>) یا شوک ناشی از کاهش حجم خون</a:t>
            </a:r>
            <a:r>
              <a:rPr lang="fa-IR" sz="2000" b="1" dirty="0" smtClean="0">
                <a:latin typeface="Simplified Arabic" pitchFamily="18" charset="-78"/>
              </a:rPr>
              <a:t> </a:t>
            </a:r>
            <a:r>
              <a:rPr lang="ar-SA" sz="2000" b="1" dirty="0" smtClean="0">
                <a:latin typeface="Simplified Arabic" pitchFamily="18" charset="-78"/>
              </a:rPr>
              <a:t>شایعترین </a:t>
            </a:r>
            <a:r>
              <a:rPr lang="fa-IR" sz="2000" b="1" dirty="0" smtClean="0">
                <a:latin typeface="Simplified Arabic" pitchFamily="18" charset="-78"/>
              </a:rPr>
              <a:t>نوع شوک</a:t>
            </a:r>
            <a:r>
              <a:rPr lang="ar-SA" sz="2000" b="1" dirty="0" smtClean="0">
                <a:latin typeface="Simplified Arabic" pitchFamily="18" charset="-78"/>
              </a:rPr>
              <a:t> است</a:t>
            </a:r>
            <a:r>
              <a:rPr lang="fa-IR" sz="2000" b="1" dirty="0" smtClean="0">
                <a:latin typeface="Simplified Arabic" pitchFamily="18" charset="-78"/>
              </a:rPr>
              <a:t>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b="1" dirty="0" smtClean="0">
                <a:latin typeface="Simplified Arabic" pitchFamily="18" charset="-78"/>
              </a:rPr>
              <a:t>اسامی دیگر: شوک هموراژیک – شوک تروماتیک – شوک زخم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ar-SA" sz="2000" b="1" dirty="0" smtClean="0">
                <a:latin typeface="Simplified Arabic" pitchFamily="18" charset="-78"/>
              </a:rPr>
              <a:t> </a:t>
            </a:r>
            <a:r>
              <a:rPr lang="fa-IR" sz="2000" b="1" dirty="0" smtClean="0">
                <a:latin typeface="Simplified Arabic" pitchFamily="18" charset="-78"/>
              </a:rPr>
              <a:t>60% وزن بدن را مايعات تشكيل مي دهد 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b="1" dirty="0" smtClean="0">
                <a:latin typeface="Simplified Arabic" pitchFamily="18" charset="-78"/>
              </a:rPr>
              <a:t> 10% اين حجم با مكانيسم هاي جبراني، جبران مي شود 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b="1" dirty="0" smtClean="0">
                <a:latin typeface="Simplified Arabic" pitchFamily="18" charset="-78"/>
              </a:rPr>
              <a:t> 25-20% كاهش يابد،  شوك هيپوولميك رخ مي دهد.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b="1" dirty="0" smtClean="0">
                <a:latin typeface="Simplified Arabic" pitchFamily="18" charset="-78"/>
              </a:rPr>
              <a:t>علل: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000" b="1" dirty="0" smtClean="0">
                <a:latin typeface="Simplified Arabic" pitchFamily="18" charset="-78"/>
              </a:rPr>
              <a:t>از دست دادن خون(خونریزیهای خارجی و داخلی)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000" b="1" dirty="0" smtClean="0">
                <a:latin typeface="Simplified Arabic" pitchFamily="18" charset="-78"/>
              </a:rPr>
              <a:t>از دست دادن</a:t>
            </a:r>
            <a:r>
              <a:rPr lang="ar-SA" sz="2000" b="1" dirty="0" smtClean="0">
                <a:latin typeface="Simplified Arabic" pitchFamily="18" charset="-78"/>
              </a:rPr>
              <a:t> پلاسما ( سوختگیهای وسیع و ... ) </a:t>
            </a:r>
            <a:endParaRPr lang="fa-IR" sz="2000" b="1" dirty="0" smtClean="0">
              <a:latin typeface="Simplified Arabic" pitchFamily="18" charset="-7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000" b="1" dirty="0" smtClean="0">
                <a:latin typeface="Simplified Arabic" pitchFamily="18" charset="-78"/>
              </a:rPr>
              <a:t>از دست دادن آب بدن(دهیدراتاسیون در اثر اسهال و استفراغ)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2000" b="1" dirty="0" smtClean="0">
                <a:latin typeface="Simplified Arabic" pitchFamily="18" charset="-78"/>
              </a:rPr>
              <a:t>علائم: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000" b="1" dirty="0" smtClean="0">
                <a:latin typeface="Simplified Arabic" pitchFamily="18" charset="-78"/>
              </a:rPr>
              <a:t>هیپو تانسیون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000" b="1" dirty="0" smtClean="0">
                <a:latin typeface="Simplified Arabic" pitchFamily="18" charset="-78"/>
              </a:rPr>
              <a:t>تاکیکاردی – دیس ریتمی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000" b="1" dirty="0" smtClean="0">
                <a:latin typeface="Simplified Arabic" pitchFamily="18" charset="-78"/>
              </a:rPr>
              <a:t>پوست سرد و مرطوب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000" b="1" dirty="0" smtClean="0">
                <a:latin typeface="Simplified Arabic" pitchFamily="18" charset="-78"/>
              </a:rPr>
              <a:t>کاهش سطح هوشیاری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000" b="1" dirty="0" smtClean="0">
                <a:latin typeface="Simplified Arabic" pitchFamily="18" charset="-78"/>
              </a:rPr>
              <a:t>الیگوری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000" b="1" dirty="0" smtClean="0">
                <a:latin typeface="Simplified Arabic" pitchFamily="18" charset="-78"/>
              </a:rPr>
              <a:t>سیانوز محیطی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000" b="1" dirty="0" smtClean="0">
                <a:latin typeface="Simplified Arabic" pitchFamily="18" charset="-78"/>
              </a:rPr>
              <a:t>تاکی پنه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000" b="1" dirty="0" smtClean="0">
                <a:latin typeface="Simplified Arabic" pitchFamily="18" charset="-78"/>
              </a:rPr>
              <a:t>اختلال </a:t>
            </a:r>
            <a:r>
              <a:rPr lang="en-US" sz="2000" b="1" dirty="0" smtClean="0">
                <a:latin typeface="Simplified Arabic" pitchFamily="18" charset="-78"/>
              </a:rPr>
              <a:t>PH</a:t>
            </a:r>
            <a:r>
              <a:rPr lang="fa-IR" sz="2000" b="1" dirty="0" smtClean="0">
                <a:latin typeface="Simplified Arabic" pitchFamily="18" charset="-78"/>
              </a:rPr>
              <a:t> خون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xfrm>
            <a:off x="428625" y="785813"/>
            <a:ext cx="8229600" cy="504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600" dirty="0" smtClean="0">
                <a:solidFill>
                  <a:schemeClr val="tx1"/>
                </a:solidFill>
                <a:latin typeface="Simplified Arabic" pitchFamily="18" charset="-78"/>
              </a:rPr>
              <a:t/>
            </a:r>
            <a:br>
              <a:rPr lang="fa-IR" sz="3600" dirty="0" smtClean="0">
                <a:solidFill>
                  <a:schemeClr val="tx1"/>
                </a:solidFill>
                <a:latin typeface="Simplified Arabic" pitchFamily="18" charset="-78"/>
              </a:rPr>
            </a:br>
            <a:r>
              <a:rPr lang="ar-SA" sz="3600" dirty="0" smtClean="0">
                <a:solidFill>
                  <a:schemeClr val="tx1"/>
                </a:solidFill>
                <a:latin typeface="Simplified Arabic" pitchFamily="18" charset="-78"/>
              </a:rPr>
              <a:t>کمکهای اولیه </a:t>
            </a:r>
            <a:r>
              <a:rPr lang="fa-IR" sz="3600" dirty="0" smtClean="0">
                <a:solidFill>
                  <a:schemeClr val="tx1"/>
                </a:solidFill>
                <a:latin typeface="Simplified Arabic" pitchFamily="18" charset="-78"/>
              </a:rPr>
              <a:t>در شوک هیپوولمیک</a:t>
            </a:r>
            <a:r>
              <a:rPr lang="ar-SA" sz="3600" dirty="0" smtClean="0">
                <a:solidFill>
                  <a:schemeClr val="tx1"/>
                </a:solidFill>
                <a:latin typeface="Simplified Arabic" pitchFamily="18" charset="-78"/>
              </a:rPr>
              <a:t> :</a:t>
            </a:r>
            <a:br>
              <a:rPr lang="ar-SA" sz="3600" dirty="0" smtClean="0">
                <a:solidFill>
                  <a:schemeClr val="tx1"/>
                </a:solidFill>
                <a:latin typeface="Simplified Arabic" pitchFamily="18" charset="-78"/>
              </a:rPr>
            </a:br>
            <a:endParaRPr lang="en-US" sz="3600" dirty="0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sz="quarter" idx="1"/>
          </p:nvPr>
        </p:nvSpPr>
        <p:spPr>
          <a:xfrm>
            <a:off x="395288" y="1143000"/>
            <a:ext cx="8229600" cy="52387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 smtClean="0">
                <a:latin typeface="Simplified Arabic" pitchFamily="18" charset="-78"/>
              </a:rPr>
              <a:t>خونریزی خارجی و داخلی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 smtClean="0">
                <a:latin typeface="Simplified Arabic" pitchFamily="18" charset="-78"/>
              </a:rPr>
              <a:t>کنترل خونریزی خارجی با فشار مستقیم و.....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 smtClean="0">
                <a:latin typeface="Simplified Arabic" pitchFamily="18" charset="-78"/>
              </a:rPr>
              <a:t>خوابانیدن مصدوم وبالاتر قراردادن پاها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smtClean="0">
                <a:latin typeface="Simplified Arabic" pitchFamily="18" charset="-78"/>
              </a:rPr>
              <a:t>ABC </a:t>
            </a:r>
            <a:r>
              <a:rPr lang="fa-IR" b="1" dirty="0" smtClean="0">
                <a:latin typeface="Simplified Arabic" pitchFamily="18" charset="-78"/>
              </a:rPr>
              <a:t> مصدوم راحفظ کنید.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ar-SA" b="1" dirty="0" smtClean="0">
                <a:latin typeface="Simplified Arabic" pitchFamily="18" charset="-78"/>
              </a:rPr>
              <a:t>شخص را گرم نگه داریم </a:t>
            </a:r>
            <a:r>
              <a:rPr lang="fa-IR" b="1" dirty="0" smtClean="0">
                <a:latin typeface="Simplified Arabic" pitchFamily="18" charset="-78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 smtClean="0">
                <a:latin typeface="Simplified Arabic" pitchFamily="18" charset="-78"/>
              </a:rPr>
              <a:t>مطمئن شوید مصدوم چیزی نخورد و نیاشامد.</a:t>
            </a:r>
            <a:endParaRPr lang="en-US" b="1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 smtClean="0">
                <a:latin typeface="Simplified Arabic" pitchFamily="18" charset="-78"/>
              </a:rPr>
              <a:t>بی حرکت کردن آسیبهای مفصلی،استخوانی با اسپلینت</a:t>
            </a:r>
            <a:endParaRPr lang="en-US" b="1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 smtClean="0">
                <a:latin typeface="Simplified Arabic" pitchFamily="18" charset="-78"/>
              </a:rPr>
              <a:t>شلوارک ضد شوک بادی(</a:t>
            </a:r>
            <a:r>
              <a:rPr lang="en-US" b="1" dirty="0" smtClean="0">
                <a:latin typeface="Simplified Arabic" pitchFamily="18" charset="-78"/>
              </a:rPr>
              <a:t>PASG</a:t>
            </a:r>
            <a:r>
              <a:rPr lang="fa-IR" b="1" dirty="0" smtClean="0">
                <a:latin typeface="Simplified Arabic" pitchFamily="18" charset="-78"/>
              </a:rPr>
              <a:t>)</a:t>
            </a:r>
            <a:endParaRPr lang="en-US" b="1" dirty="0" smtClean="0">
              <a:latin typeface="Simplified Arabic" pitchFamily="18" charset="-78"/>
            </a:endParaRPr>
          </a:p>
          <a:p>
            <a:pPr marL="109537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000" b="1" dirty="0" smtClean="0">
                <a:latin typeface="Simplified Arabic" pitchFamily="18" charset="-78"/>
              </a:rPr>
              <a:t>   </a:t>
            </a:r>
            <a:r>
              <a:rPr lang="fa-IR" sz="2000" b="1" dirty="0" smtClean="0">
                <a:latin typeface="Simplified Arabic" pitchFamily="18" charset="-78"/>
              </a:rPr>
              <a:t>(</a:t>
            </a:r>
            <a:r>
              <a:rPr lang="en-US" sz="2000" b="1" dirty="0" smtClean="0">
                <a:latin typeface="Simplified Arabic" pitchFamily="18" charset="-78"/>
              </a:rPr>
              <a:t>Pneumatic Anti Shock Garment</a:t>
            </a:r>
            <a:r>
              <a:rPr lang="fa-IR" sz="2000" b="1" dirty="0" smtClean="0">
                <a:latin typeface="Simplified Arabic" pitchFamily="18" charset="-78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 smtClean="0">
                <a:latin typeface="Simplified Arabic" pitchFamily="18" charset="-78"/>
              </a:rPr>
              <a:t>دادن آرامش به مصدوم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 smtClean="0">
                <a:latin typeface="Simplified Arabic" pitchFamily="18" charset="-78"/>
              </a:rPr>
              <a:t>شروع اکسیژن تراپی رسی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 smtClean="0">
                <a:latin typeface="Simplified Arabic" pitchFamily="18" charset="-78"/>
              </a:rPr>
              <a:t>کنترل علائم حیاتی هر 5 دقیقه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b="1" dirty="0" smtClean="0">
                <a:latin typeface="Simplified Arabic" pitchFamily="18" charset="-78"/>
              </a:rPr>
              <a:t>فراهم کردن انتقال مصدوم </a:t>
            </a:r>
            <a:r>
              <a:rPr lang="ar-SA" b="1" dirty="0" smtClean="0">
                <a:latin typeface="Simplified Arabic" pitchFamily="18" charset="-78"/>
              </a:rPr>
              <a:t> به مراکز درمانی </a:t>
            </a:r>
            <a:endParaRPr lang="fa-IR" b="1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b="1" dirty="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sz="quarter" idx="1"/>
          </p:nvPr>
        </p:nvSpPr>
        <p:spPr>
          <a:xfrm>
            <a:off x="250825" y="188913"/>
            <a:ext cx="8642350" cy="6480175"/>
          </a:xfrm>
        </p:spPr>
        <p:txBody>
          <a:bodyPr/>
          <a:lstStyle/>
          <a:p>
            <a:endParaRPr lang="fa-IR" altLang="fa-IR" b="1" smtClean="0">
              <a:latin typeface="Simplified Arabic" pitchFamily="18" charset="-78"/>
            </a:endParaRPr>
          </a:p>
          <a:p>
            <a:r>
              <a:rPr lang="fa-IR" altLang="fa-IR" b="1" smtClean="0">
                <a:latin typeface="Simplified Arabic" pitchFamily="18" charset="-78"/>
              </a:rPr>
              <a:t>جايگزين كردن مايعات و خون</a:t>
            </a:r>
          </a:p>
          <a:p>
            <a:r>
              <a:rPr lang="fa-IR" altLang="fa-IR" smtClean="0">
                <a:latin typeface="Simplified Arabic" pitchFamily="18" charset="-78"/>
              </a:rPr>
              <a:t>بر قرارکردن دو خط وریدی  سرم رينگر لاكتات و محلول نرمال سالين (سوختگی ها و...)</a:t>
            </a:r>
          </a:p>
          <a:p>
            <a:r>
              <a:rPr lang="fa-IR" altLang="fa-IR" smtClean="0">
                <a:latin typeface="Simplified Arabic" pitchFamily="18" charset="-78"/>
              </a:rPr>
              <a:t>در صورتي كه شوك ناشي از خونريزي باشد از فرآورده هاي خون وهمينطوركلوئيدها استفاده می شود.</a:t>
            </a:r>
          </a:p>
          <a:p>
            <a:r>
              <a:rPr lang="fa-IR" altLang="fa-IR" smtClean="0">
                <a:latin typeface="Simplified Arabic" pitchFamily="18" charset="-78"/>
              </a:rPr>
              <a:t>انفوزیون سرم رینگرلاکتات</a:t>
            </a:r>
          </a:p>
          <a:p>
            <a:r>
              <a:rPr lang="fa-IR" altLang="fa-IR" smtClean="0">
                <a:latin typeface="Simplified Arabic" pitchFamily="18" charset="-78"/>
              </a:rPr>
              <a:t>انفوزیون سرم نرمال سالین</a:t>
            </a:r>
          </a:p>
          <a:p>
            <a:r>
              <a:rPr lang="fa-IR" altLang="fa-IR" smtClean="0">
                <a:latin typeface="Simplified Arabic" pitchFamily="18" charset="-78"/>
              </a:rPr>
              <a:t>ترانسفوزیون خون</a:t>
            </a:r>
            <a:endParaRPr lang="en-US" altLang="fa-IR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260350"/>
            <a:ext cx="8785225" cy="54737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fa-IR" altLang="fa-IR" sz="3200" b="1" smtClean="0">
                <a:latin typeface="Simplified Arabic" pitchFamily="18" charset="-78"/>
              </a:rPr>
              <a:t>شوك ناشي از تغيير قطر عروق(وازوژنيك) </a:t>
            </a:r>
          </a:p>
          <a:p>
            <a:pPr>
              <a:buFontTx/>
              <a:buNone/>
            </a:pPr>
            <a:r>
              <a:rPr lang="ar-SA" altLang="fa-IR" sz="2000" b="1" smtClean="0">
                <a:latin typeface="Simplified Arabic" pitchFamily="18" charset="-78"/>
              </a:rPr>
              <a:t>سرخرگها و سیاهرگهای بدن ، می‌توانند در پاسخ به تاثیرات هورمونی (شیمیایی) و عصبی قطر خود را تغییر دهند</a:t>
            </a:r>
            <a:r>
              <a:rPr lang="fa-IR" altLang="fa-IR" sz="2000" b="1" smtClean="0">
                <a:latin typeface="Simplified Arabic" pitchFamily="18" charset="-78"/>
              </a:rPr>
              <a:t>.</a:t>
            </a:r>
            <a:r>
              <a:rPr lang="ar-SA" altLang="fa-IR" sz="2000" b="1" smtClean="0">
                <a:latin typeface="Simplified Arabic" pitchFamily="18" charset="-78"/>
              </a:rPr>
              <a:t> </a:t>
            </a:r>
            <a:endParaRPr lang="fa-IR" altLang="fa-IR" sz="2000" b="1" smtClean="0">
              <a:latin typeface="Simplified Arabic" pitchFamily="18" charset="-78"/>
            </a:endParaRPr>
          </a:p>
          <a:p>
            <a:pPr>
              <a:buFontTx/>
              <a:buNone/>
            </a:pPr>
            <a:r>
              <a:rPr lang="fa-IR" altLang="fa-IR" sz="2000" smtClean="0">
                <a:latin typeface="Simplified Arabic" pitchFamily="18" charset="-78"/>
              </a:rPr>
              <a:t> </a:t>
            </a:r>
            <a:r>
              <a:rPr lang="fa-IR" altLang="fa-IR" sz="2000" b="1" smtClean="0">
                <a:latin typeface="Simplified Arabic" pitchFamily="18" charset="-78"/>
              </a:rPr>
              <a:t>شوك عصبي (نوروژنيك) :</a:t>
            </a:r>
            <a:r>
              <a:rPr lang="fa-IR" altLang="fa-IR" sz="2000" smtClean="0">
                <a:latin typeface="Simplified Arabic" pitchFamily="18" charset="-78"/>
              </a:rPr>
              <a:t> </a:t>
            </a:r>
          </a:p>
          <a:p>
            <a:pPr>
              <a:buFontTx/>
              <a:buNone/>
            </a:pPr>
            <a:r>
              <a:rPr lang="en-US" altLang="fa-IR" sz="2000" b="1" smtClean="0">
                <a:latin typeface="Simplified Arabic" pitchFamily="18" charset="-78"/>
              </a:rPr>
              <a:t>    </a:t>
            </a:r>
            <a:r>
              <a:rPr lang="fa-IR" altLang="fa-IR" sz="2000" b="1" smtClean="0">
                <a:latin typeface="Simplified Arabic" pitchFamily="18" charset="-78"/>
              </a:rPr>
              <a:t>بر اثر آسيب هاي نخاعي، ضربه محكم به ستون فقرات يا سر و ايجاد درد و درك آن توسط سيستم عصبي و نهايتاً گشاد شدن ناگهاني عروق و سقوط شديد فشار خون، ايجاد مي شود.</a:t>
            </a:r>
          </a:p>
          <a:p>
            <a:r>
              <a:rPr lang="fa-IR" altLang="fa-IR" sz="2000" b="1" smtClean="0">
                <a:latin typeface="Simplified Arabic" pitchFamily="18" charset="-78"/>
              </a:rPr>
              <a:t>شوك رواني (سايكوژنيك):</a:t>
            </a:r>
            <a:r>
              <a:rPr lang="fa-IR" altLang="fa-IR" sz="2000" smtClean="0">
                <a:latin typeface="Simplified Arabic" pitchFamily="18" charset="-78"/>
              </a:rPr>
              <a:t> </a:t>
            </a:r>
          </a:p>
          <a:p>
            <a:r>
              <a:rPr lang="fa-IR" altLang="fa-IR" sz="2000" b="1" smtClean="0">
                <a:latin typeface="Simplified Arabic" pitchFamily="18" charset="-78"/>
              </a:rPr>
              <a:t>به علت اختلال موقت و گذراي خون رساني به مغز براي چند لحظه ايجاد مي شود.</a:t>
            </a:r>
            <a:endParaRPr lang="en-US" altLang="fa-IR" sz="2000" b="1" smtClean="0">
              <a:latin typeface="Simplified Arabic" pitchFamily="18" charset="-78"/>
            </a:endParaRPr>
          </a:p>
          <a:p>
            <a:r>
              <a:rPr lang="fa-IR" altLang="fa-IR" sz="2000" b="1" smtClean="0">
                <a:latin typeface="Simplified Arabic" pitchFamily="18" charset="-78"/>
              </a:rPr>
              <a:t> خبر ناگهاني، خستگي مفرط، ايستادن طولاني و... </a:t>
            </a:r>
            <a:endParaRPr lang="en-US" altLang="fa-IR" sz="2000" b="1" smtClean="0">
              <a:latin typeface="Simplified Arabic" pitchFamily="18" charset="-78"/>
            </a:endParaRPr>
          </a:p>
          <a:p>
            <a:r>
              <a:rPr lang="fa-IR" altLang="fa-IR" sz="2000" b="1" smtClean="0">
                <a:latin typeface="Simplified Arabic" pitchFamily="18" charset="-78"/>
              </a:rPr>
              <a:t>علايم</a:t>
            </a:r>
            <a:r>
              <a:rPr lang="en-US" altLang="fa-IR" sz="2000" b="1" smtClean="0">
                <a:latin typeface="Simplified Arabic" pitchFamily="18" charset="-78"/>
              </a:rPr>
              <a:t>:</a:t>
            </a:r>
            <a:r>
              <a:rPr lang="fa-IR" altLang="fa-IR" sz="2000" b="1" smtClean="0">
                <a:latin typeface="Simplified Arabic" pitchFamily="18" charset="-78"/>
              </a:rPr>
              <a:t> ديدن نقاط نوراني (سياهي و تاريكي چشم ها) سرگيجه - بيهوشي</a:t>
            </a:r>
          </a:p>
          <a:p>
            <a:endParaRPr lang="fa-IR" altLang="fa-IR" sz="2000" b="1" smtClean="0">
              <a:latin typeface="Simplified Arabic" pitchFamily="18" charset="-78"/>
            </a:endParaRPr>
          </a:p>
          <a:p>
            <a:endParaRPr lang="en-US" altLang="fa-IR" sz="200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8445500" cy="6119812"/>
          </a:xfrm>
        </p:spPr>
        <p:txBody>
          <a:bodyPr/>
          <a:lstStyle/>
          <a:p>
            <a:r>
              <a:rPr lang="fa-IR" altLang="fa-IR" b="1" smtClean="0">
                <a:latin typeface="Simplified Arabic" pitchFamily="18" charset="-78"/>
              </a:rPr>
              <a:t>كمك هاي اوليه در شوک عصبی:</a:t>
            </a:r>
            <a:r>
              <a:rPr lang="fa-IR" altLang="fa-IR" smtClean="0">
                <a:latin typeface="Simplified Arabic" pitchFamily="18" charset="-78"/>
              </a:rPr>
              <a:t> </a:t>
            </a:r>
          </a:p>
          <a:p>
            <a:r>
              <a:rPr lang="fa-IR" altLang="fa-IR" smtClean="0">
                <a:latin typeface="Simplified Arabic" pitchFamily="18" charset="-78"/>
              </a:rPr>
              <a:t> شخص را از زمين خوردن محافظت كنيد.</a:t>
            </a:r>
          </a:p>
          <a:p>
            <a:r>
              <a:rPr lang="fa-IR" altLang="fa-IR" smtClean="0">
                <a:latin typeface="Simplified Arabic" pitchFamily="18" charset="-78"/>
              </a:rPr>
              <a:t> زير پاي او را 20 تا 30 سانتي متر بالا آورده و بگذاريد اكسيژن به راحتي به او برسد واز شلوغی اطراف مصدوم جلوگیری کنید.</a:t>
            </a:r>
          </a:p>
          <a:p>
            <a:endParaRPr lang="fa-IR" altLang="fa-IR" smtClean="0">
              <a:latin typeface="Simplified Arabic" pitchFamily="18" charset="-78"/>
            </a:endParaRPr>
          </a:p>
          <a:p>
            <a:r>
              <a:rPr lang="fa-IR" altLang="fa-IR" smtClean="0">
                <a:latin typeface="Simplified Arabic" pitchFamily="18" charset="-78"/>
              </a:rPr>
              <a:t>امكان دارد اين بي هوشي 3 تا 5 دقيقه طول بكشد اگر بيشتر از اين زمان بود حتماً ارزيابي اوليه را انجام دهيد و به مراكز درماني انتقال دهيد.</a:t>
            </a:r>
          </a:p>
          <a:p>
            <a:endParaRPr lang="fa-IR" altLang="fa-IR" smtClean="0">
              <a:latin typeface="Simplified Arabic" pitchFamily="18" charset="-78"/>
            </a:endParaRPr>
          </a:p>
          <a:p>
            <a:r>
              <a:rPr lang="fa-IR" altLang="fa-IR" smtClean="0">
                <a:latin typeface="Simplified Arabic" pitchFamily="18" charset="-78"/>
              </a:rPr>
              <a:t>نبايد به صورت مصدوم سيلي بزنيد و تا هوشياري كامل مايعات به وي نمي دهيم و به صورتش آب نمي پاشيم.</a:t>
            </a:r>
            <a:endParaRPr lang="fa-IR" altLang="fa-IR" b="1" smtClean="0">
              <a:latin typeface="Simplified Arabic" pitchFamily="18" charset="-78"/>
            </a:endParaRPr>
          </a:p>
          <a:p>
            <a:endParaRPr lang="en-US" altLang="fa-IR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شوك عفوني (سپتيك):</a:t>
            </a:r>
            <a:endParaRPr lang="en-US" sz="4000" dirty="0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8229600" cy="4881562"/>
          </a:xfrm>
        </p:spPr>
        <p:txBody>
          <a:bodyPr/>
          <a:lstStyle/>
          <a:p>
            <a:r>
              <a:rPr lang="fa-IR" altLang="fa-IR" sz="2800" smtClean="0">
                <a:latin typeface="Simplified Arabic" pitchFamily="18" charset="-78"/>
              </a:rPr>
              <a:t>شايع ترين و مهم ترين شوك وازوژنيك است .</a:t>
            </a:r>
          </a:p>
          <a:p>
            <a:r>
              <a:rPr lang="fa-IR" altLang="fa-IR" sz="2800" smtClean="0">
                <a:latin typeface="Simplified Arabic" pitchFamily="18" charset="-78"/>
              </a:rPr>
              <a:t>مرگ و مير در شوك عفوني پيشرفته (50%)</a:t>
            </a:r>
          </a:p>
          <a:p>
            <a:r>
              <a:rPr lang="fa-IR" altLang="fa-IR" sz="2800" smtClean="0">
                <a:latin typeface="Simplified Arabic" pitchFamily="18" charset="-78"/>
              </a:rPr>
              <a:t>  به دليل كاهش شديد فشار خون و نارسايي چند عضو</a:t>
            </a:r>
          </a:p>
          <a:p>
            <a:r>
              <a:rPr lang="fa-IR" altLang="fa-IR" sz="2800" smtClean="0">
                <a:latin typeface="Simplified Arabic" pitchFamily="18" charset="-78"/>
              </a:rPr>
              <a:t> اتفاق مي افتد.</a:t>
            </a:r>
          </a:p>
          <a:p>
            <a:endParaRPr lang="fa-IR" altLang="fa-IR" sz="2800" smtClean="0">
              <a:latin typeface="Simplified Arabic" pitchFamily="18" charset="-78"/>
            </a:endParaRPr>
          </a:p>
          <a:p>
            <a:r>
              <a:rPr lang="fa-IR" altLang="fa-IR" smtClean="0">
                <a:latin typeface="Simplified Arabic" pitchFamily="18" charset="-78"/>
              </a:rPr>
              <a:t>كمك هاي اوليه: ارزيابي</a:t>
            </a:r>
            <a:r>
              <a:rPr lang="en-US" altLang="fa-IR" smtClean="0">
                <a:latin typeface="Simplified Arabic" pitchFamily="18" charset="-78"/>
              </a:rPr>
              <a:t>ABC</a:t>
            </a:r>
            <a:r>
              <a:rPr lang="fa-IR" altLang="fa-IR" smtClean="0">
                <a:latin typeface="Simplified Arabic" pitchFamily="18" charset="-78"/>
              </a:rPr>
              <a:t> را انجام دهید.</a:t>
            </a:r>
          </a:p>
          <a:p>
            <a:r>
              <a:rPr lang="fa-IR" altLang="fa-IR" smtClean="0">
                <a:latin typeface="Simplified Arabic" pitchFamily="18" charset="-78"/>
              </a:rPr>
              <a:t>عامل شوك را مشخص کنید.</a:t>
            </a:r>
          </a:p>
          <a:p>
            <a:r>
              <a:rPr lang="fa-IR" altLang="fa-IR" smtClean="0">
                <a:latin typeface="Simplified Arabic" pitchFamily="18" charset="-78"/>
              </a:rPr>
              <a:t>مصدوم را به مراكز درماني انتقال دهيد. </a:t>
            </a:r>
            <a:endParaRPr lang="fa-IR" altLang="fa-IR" sz="2800" smtClean="0">
              <a:latin typeface="Simplified Arabic" pitchFamily="18" charset="-78"/>
            </a:endParaRPr>
          </a:p>
          <a:p>
            <a:endParaRPr lang="en-US" altLang="fa-IR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Cardiogenic Shocks</a:t>
            </a:r>
            <a:endParaRPr lang="fa-IR" b="1" dirty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dirty="0" smtClean="0">
                <a:latin typeface="Simplified Arabic" pitchFamily="18" charset="-78"/>
              </a:rPr>
              <a:t>آ</a:t>
            </a:r>
            <a:r>
              <a:rPr lang="fa-IR" sz="3200" b="1" dirty="0" smtClean="0">
                <a:latin typeface="Simplified Arabic" pitchFamily="18" charset="-78"/>
              </a:rPr>
              <a:t>خرین مرحله نارسایی قلب(بطن چپ)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3200" b="1" dirty="0" smtClean="0">
                <a:latin typeface="Simplified Arabic" pitchFamily="18" charset="-78"/>
              </a:rPr>
              <a:t>کاهش پرفوزیون بافتی( قلب – مغز – کلیه )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کاهش سطح هوشیاری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ایسکمی قلبی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افت شدید فشار خون         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اختلالات ریتم قلب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الیگوری</a:t>
            </a:r>
            <a:endParaRPr lang="fa-IR" dirty="0">
              <a:latin typeface="Simplified Arabic" pitchFamily="18" charset="-78"/>
            </a:endParaRPr>
          </a:p>
        </p:txBody>
      </p:sp>
      <p:pic>
        <p:nvPicPr>
          <p:cNvPr id="768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8638"/>
            <a:ext cx="40433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15888"/>
            <a:ext cx="8229600" cy="649287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علائم بیماریهای قلبی</a:t>
            </a:r>
            <a:endParaRPr lang="en-US" sz="4000" dirty="0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8229600" cy="5399087"/>
          </a:xfrm>
        </p:spPr>
        <p:txBody>
          <a:bodyPr>
            <a:normAutofit lnSpcReduction="10000"/>
          </a:bodyPr>
          <a:lstStyle/>
          <a:p>
            <a:pPr marL="109537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3200" dirty="0" smtClean="0">
                <a:latin typeface="Simplified Arabic" pitchFamily="18" charset="-78"/>
              </a:rPr>
              <a:t>1-  درد قفسه سینه</a:t>
            </a:r>
            <a:r>
              <a:rPr lang="en-US" sz="3200" dirty="0" smtClean="0">
                <a:latin typeface="Simplified Arabic" pitchFamily="18" charset="-78"/>
              </a:rPr>
              <a:t> </a:t>
            </a:r>
            <a:r>
              <a:rPr lang="fa-IR" sz="3200" dirty="0" smtClean="0">
                <a:latin typeface="Simplified Arabic" pitchFamily="18" charset="-78"/>
              </a:rPr>
              <a:t>(</a:t>
            </a:r>
            <a:r>
              <a:rPr lang="en-US" sz="3200" dirty="0" smtClean="0">
                <a:latin typeface="Simplified Arabic" pitchFamily="18" charset="-78"/>
              </a:rPr>
              <a:t>Chest pain</a:t>
            </a:r>
            <a:r>
              <a:rPr lang="fa-IR" sz="3200" dirty="0" smtClean="0">
                <a:latin typeface="Simplified Arabic" pitchFamily="18" charset="-78"/>
              </a:rPr>
              <a:t>)</a:t>
            </a:r>
            <a:endParaRPr lang="en-US" sz="3200" dirty="0" smtClean="0">
              <a:latin typeface="Simplified Arabic" pitchFamily="18" charset="-78"/>
            </a:endParaRPr>
          </a:p>
          <a:p>
            <a:pPr marL="109537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3200" dirty="0" smtClean="0">
                <a:latin typeface="Simplified Arabic" pitchFamily="18" charset="-78"/>
              </a:rPr>
              <a:t>2- تنگی نفس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200" dirty="0" smtClean="0">
                <a:latin typeface="Simplified Arabic" pitchFamily="18" charset="-78"/>
              </a:rPr>
              <a:t>کوششی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200" dirty="0" smtClean="0">
                <a:latin typeface="Simplified Arabic" pitchFamily="18" charset="-78"/>
              </a:rPr>
              <a:t>اورتوپنه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200" dirty="0" smtClean="0">
                <a:latin typeface="Simplified Arabic" pitchFamily="18" charset="-78"/>
              </a:rPr>
              <a:t>حمله ای شبانه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200" dirty="0" smtClean="0">
                <a:latin typeface="Simplified Arabic" pitchFamily="18" charset="-78"/>
              </a:rPr>
              <a:t>شین استوک</a:t>
            </a:r>
          </a:p>
          <a:p>
            <a:pPr marL="109537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3200" dirty="0" smtClean="0">
                <a:latin typeface="Simplified Arabic" pitchFamily="18" charset="-78"/>
              </a:rPr>
              <a:t>3- خستگی</a:t>
            </a:r>
          </a:p>
          <a:p>
            <a:pPr marL="109537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3200" dirty="0" smtClean="0">
                <a:latin typeface="Simplified Arabic" pitchFamily="18" charset="-78"/>
              </a:rPr>
              <a:t>4- تاکیکاردی</a:t>
            </a:r>
          </a:p>
          <a:p>
            <a:pPr marL="109537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3200" dirty="0" smtClean="0">
                <a:latin typeface="Simplified Arabic" pitchFamily="18" charset="-78"/>
              </a:rPr>
              <a:t>5- سنکوپ</a:t>
            </a:r>
          </a:p>
          <a:p>
            <a:pPr marL="109537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3200" dirty="0" smtClean="0">
                <a:latin typeface="Simplified Arabic" pitchFamily="18" charset="-78"/>
              </a:rPr>
              <a:t>6- ادم</a:t>
            </a:r>
            <a:endParaRPr lang="ar-SA" sz="3200" dirty="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a-IR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درمان شوک کاردیوژنیک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675313"/>
          </a:xfrm>
        </p:spPr>
        <p:txBody>
          <a:bodyPr/>
          <a:lstStyle/>
          <a:p>
            <a:pPr marL="514350" indent="-514350">
              <a:buFont typeface="Kristen ITC" panose="03050502040202030202" pitchFamily="66" charset="0"/>
              <a:buAutoNum type="arabicPeriod"/>
            </a:pPr>
            <a:r>
              <a:rPr lang="en-US" altLang="fa-IR" sz="3200" smtClean="0">
                <a:latin typeface="Simplified Arabic" pitchFamily="18" charset="-78"/>
              </a:rPr>
              <a:t>ABC </a:t>
            </a:r>
            <a:r>
              <a:rPr lang="fa-IR" altLang="fa-IR" sz="3200" smtClean="0">
                <a:latin typeface="Simplified Arabic" pitchFamily="18" charset="-78"/>
              </a:rPr>
              <a:t> و شروع </a:t>
            </a:r>
            <a:r>
              <a:rPr lang="en-US" altLang="fa-IR" sz="3200" smtClean="0">
                <a:latin typeface="Simplified Arabic" pitchFamily="18" charset="-78"/>
              </a:rPr>
              <a:t>CPR</a:t>
            </a:r>
          </a:p>
          <a:p>
            <a:pPr marL="514350" indent="-514350">
              <a:buFont typeface="Kristen ITC" panose="03050502040202030202" pitchFamily="66" charset="0"/>
              <a:buAutoNum type="arabicPeriod"/>
            </a:pPr>
            <a:r>
              <a:rPr lang="fa-IR" altLang="fa-IR" sz="3200" smtClean="0">
                <a:latin typeface="Simplified Arabic" pitchFamily="18" charset="-78"/>
              </a:rPr>
              <a:t>گذاشتن </a:t>
            </a:r>
            <a:r>
              <a:rPr lang="en-US" altLang="fa-IR" sz="3200" smtClean="0">
                <a:latin typeface="Simplified Arabic" pitchFamily="18" charset="-78"/>
              </a:rPr>
              <a:t>CVP</a:t>
            </a:r>
            <a:endParaRPr lang="fa-IR" altLang="fa-IR" sz="3200" smtClean="0">
              <a:latin typeface="Simplified Arabic" pitchFamily="18" charset="-78"/>
            </a:endParaRPr>
          </a:p>
          <a:p>
            <a:pPr marL="514350" indent="-514350">
              <a:buFont typeface="Kristen ITC" panose="03050502040202030202" pitchFamily="66" charset="0"/>
              <a:buAutoNum type="arabicPeriod"/>
            </a:pPr>
            <a:r>
              <a:rPr lang="fa-IR" altLang="fa-IR" sz="3200" smtClean="0">
                <a:latin typeface="Simplified Arabic" pitchFamily="18" charset="-78"/>
              </a:rPr>
              <a:t>اکسیژن با ونتیلاتور در شرایط </a:t>
            </a:r>
            <a:r>
              <a:rPr lang="en-US" altLang="fa-IR" sz="3200" smtClean="0">
                <a:latin typeface="Simplified Arabic" pitchFamily="18" charset="-78"/>
              </a:rPr>
              <a:t>PEEP</a:t>
            </a:r>
            <a:endParaRPr lang="fa-IR" altLang="fa-IR" sz="3200" smtClean="0">
              <a:latin typeface="Simplified Arabic" pitchFamily="18" charset="-78"/>
            </a:endParaRPr>
          </a:p>
          <a:p>
            <a:pPr marL="514350" indent="-514350">
              <a:buFont typeface="Kristen ITC" panose="03050502040202030202" pitchFamily="66" charset="0"/>
              <a:buAutoNum type="arabicPeriod"/>
            </a:pPr>
            <a:r>
              <a:rPr lang="fa-IR" altLang="fa-IR" sz="3200" smtClean="0">
                <a:latin typeface="Simplified Arabic" pitchFamily="18" charset="-78"/>
              </a:rPr>
              <a:t>کاته کولامین ها</a:t>
            </a:r>
          </a:p>
          <a:p>
            <a:pPr marL="514350" indent="-514350">
              <a:buFont typeface="Kristen ITC" panose="03050502040202030202" pitchFamily="66" charset="0"/>
              <a:buAutoNum type="arabicPeriod"/>
            </a:pPr>
            <a:r>
              <a:rPr lang="fa-IR" altLang="fa-IR" sz="3200" smtClean="0">
                <a:latin typeface="Simplified Arabic" pitchFamily="18" charset="-78"/>
              </a:rPr>
              <a:t>نیتروپروساید</a:t>
            </a:r>
          </a:p>
          <a:p>
            <a:pPr marL="514350" indent="-514350">
              <a:buFont typeface="Kristen ITC" panose="03050502040202030202" pitchFamily="66" charset="0"/>
              <a:buAutoNum type="arabicPeriod"/>
            </a:pPr>
            <a:r>
              <a:rPr lang="en-US" altLang="fa-IR" sz="3200" smtClean="0">
                <a:latin typeface="Simplified Arabic" pitchFamily="18" charset="-78"/>
              </a:rPr>
              <a:t>Intra Aortic Balloon Pump</a:t>
            </a:r>
            <a:endParaRPr lang="fa-IR" altLang="fa-IR" sz="3200" smtClean="0">
              <a:latin typeface="Simplified Arabic" pitchFamily="18" charset="-78"/>
            </a:endParaRPr>
          </a:p>
          <a:p>
            <a:pPr marL="514350" indent="-514350">
              <a:buFont typeface="Kristen ITC" panose="03050502040202030202" pitchFamily="66" charset="0"/>
              <a:buAutoNum type="arabicPeriod"/>
            </a:pPr>
            <a:r>
              <a:rPr lang="fa-IR" altLang="fa-IR" sz="3200" smtClean="0">
                <a:latin typeface="Simplified Arabic" pitchFamily="18" charset="-78"/>
              </a:rPr>
              <a:t>کنترل </a:t>
            </a:r>
            <a:r>
              <a:rPr lang="en-US" altLang="fa-IR" sz="3200" smtClean="0">
                <a:latin typeface="Simplified Arabic" pitchFamily="18" charset="-78"/>
              </a:rPr>
              <a:t>I&amp;O</a:t>
            </a:r>
            <a:endParaRPr lang="fa-IR" altLang="fa-IR" sz="3200" smtClean="0">
              <a:latin typeface="Simplified Arabic" pitchFamily="18" charset="-78"/>
            </a:endParaRPr>
          </a:p>
          <a:p>
            <a:pPr marL="514350" indent="-514350">
              <a:buFont typeface="Kristen ITC" panose="03050502040202030202" pitchFamily="66" charset="0"/>
              <a:buAutoNum type="arabicPeriod"/>
            </a:pPr>
            <a:r>
              <a:rPr lang="fa-IR" altLang="fa-IR" sz="3200" smtClean="0">
                <a:latin typeface="Simplified Arabic" pitchFamily="18" charset="-78"/>
              </a:rPr>
              <a:t>کنترل </a:t>
            </a:r>
            <a:r>
              <a:rPr lang="en-US" altLang="fa-IR" sz="3200" smtClean="0">
                <a:latin typeface="Simplified Arabic" pitchFamily="18" charset="-78"/>
              </a:rPr>
              <a:t>V.S</a:t>
            </a:r>
            <a:endParaRPr lang="fa-IR" altLang="fa-IR" sz="3200" smtClean="0">
              <a:latin typeface="Simplified Arabic" pitchFamily="18" charset="-78"/>
            </a:endParaRPr>
          </a:p>
          <a:p>
            <a:pPr marL="514350" indent="-514350">
              <a:buFont typeface="Kristen ITC" panose="03050502040202030202" pitchFamily="66" charset="0"/>
              <a:buAutoNum type="arabicPeriod"/>
            </a:pPr>
            <a:r>
              <a:rPr lang="fa-IR" altLang="fa-IR" sz="3200" smtClean="0">
                <a:latin typeface="Simplified Arabic" pitchFamily="18" charset="-78"/>
              </a:rPr>
              <a:t>مانیتورینگ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8229600" cy="6397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تامپوناد قلبی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214438"/>
            <a:ext cx="8229600" cy="51355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Simplified Arabic" pitchFamily="18" charset="-78"/>
              </a:rPr>
              <a:t>تعریف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Simplified Arabic" pitchFamily="18" charset="-78"/>
              </a:rPr>
              <a:t>علل اصلی تامپوناد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Simplified Arabic" pitchFamily="18" charset="-78"/>
              </a:rPr>
              <a:t>CHF</a:t>
            </a:r>
            <a:endParaRPr lang="fa-IR" dirty="0" smtClean="0">
              <a:latin typeface="Simplified Arabic" pitchFamily="18" charset="-78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پریکاردیت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جراحی قلب</a:t>
            </a: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dirty="0" smtClean="0">
                <a:latin typeface="Simplified Arabic" pitchFamily="18" charset="-78"/>
              </a:rPr>
              <a:t>علایم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تنگی نفس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احساس فشار در جلوی سینه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افت فشار خون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برجسته شدن وریدهای گردن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خفه شدن صداهای قلبی</a:t>
            </a:r>
            <a:endParaRPr lang="en-US" dirty="0" smtClean="0">
              <a:latin typeface="Simplified Arabic" pitchFamily="18" charset="-78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a-IR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fa-IR" dirty="0">
              <a:latin typeface="Simplified Arabic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7467600" cy="774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درمان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813" y="1571625"/>
            <a:ext cx="7620000" cy="48307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600" dirty="0" smtClean="0">
                <a:latin typeface="Simplified Arabic" pitchFamily="18" charset="-78"/>
              </a:rPr>
              <a:t>پریکاردیو سنتز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مانیتورینگ قلبی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کنترل </a:t>
            </a:r>
            <a:r>
              <a:rPr lang="en-US" dirty="0" smtClean="0">
                <a:latin typeface="Simplified Arabic" pitchFamily="18" charset="-78"/>
              </a:rPr>
              <a:t>CVP</a:t>
            </a:r>
            <a:endParaRPr lang="fa-IR" dirty="0" smtClean="0">
              <a:latin typeface="Simplified Arabic" pitchFamily="18" charset="-78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پوزیشن 45 تا 60 درجه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در دسترس بودن وسایل احیاء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a-IR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600" dirty="0" smtClean="0">
                <a:latin typeface="Simplified Arabic" pitchFamily="18" charset="-78"/>
              </a:rPr>
              <a:t>پریکاردیوتومی</a:t>
            </a:r>
            <a:endParaRPr lang="fa-IR" sz="3600" dirty="0">
              <a:latin typeface="Simplified Arabic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49363"/>
          </a:xfrm>
        </p:spPr>
        <p:txBody>
          <a:bodyPr>
            <a:normAutofit fontScale="90000"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/>
            </a:r>
            <a:br>
              <a:rPr lang="fa-IR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</a:br>
            <a:r>
              <a:rPr lang="fa-IR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کاردیومیوپاتی</a:t>
            </a:r>
            <a:r>
              <a:rPr lang="en-US" sz="3200" b="1" dirty="0" smtClean="0">
                <a:solidFill>
                  <a:schemeClr val="tx1"/>
                </a:solidFill>
                <a:latin typeface="Simplified Arabic" pitchFamily="18" charset="-78"/>
                <a:ea typeface="+mn-ea"/>
                <a:cs typeface="+mn-cs"/>
              </a:rPr>
              <a:t>Cardiomyopathy</a:t>
            </a:r>
            <a:r>
              <a:rPr lang="en-US" sz="3200" dirty="0" smtClean="0">
                <a:solidFill>
                  <a:schemeClr val="tx1"/>
                </a:solidFill>
                <a:latin typeface="Simplified Arabic" pitchFamily="18" charset="-78"/>
                <a:ea typeface="+mn-ea"/>
                <a:cs typeface="+mn-cs"/>
              </a:rPr>
              <a:t>           </a:t>
            </a:r>
            <a:r>
              <a:rPr lang="fa-IR" sz="2400" dirty="0">
                <a:solidFill>
                  <a:schemeClr val="tx1"/>
                </a:solidFill>
                <a:latin typeface="Simplified Arabic" pitchFamily="18" charset="-78"/>
                <a:ea typeface="+mn-ea"/>
                <a:cs typeface="+mn-cs"/>
              </a:rPr>
              <a:t/>
            </a:r>
            <a:br>
              <a:rPr lang="fa-IR" sz="2400" dirty="0">
                <a:solidFill>
                  <a:schemeClr val="tx1"/>
                </a:solidFill>
                <a:latin typeface="Simplified Arabic" pitchFamily="18" charset="-78"/>
                <a:ea typeface="+mn-ea"/>
                <a:cs typeface="+mn-cs"/>
              </a:rPr>
            </a:br>
            <a:r>
              <a:rPr lang="fa-IR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 </a:t>
            </a:r>
            <a:endParaRPr lang="fa-IR" dirty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50292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sz="3200" dirty="0" smtClean="0">
                <a:latin typeface="Simplified Arabic" pitchFamily="18" charset="-78"/>
              </a:rPr>
              <a:t>تعریف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sz="3200" dirty="0" smtClean="0">
                <a:latin typeface="Simplified Arabic" pitchFamily="18" charset="-78"/>
              </a:rPr>
              <a:t>انواع کاردیومیوپاتی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اولیه</a:t>
            </a:r>
            <a:r>
              <a:rPr lang="fa-IR" sz="2000" dirty="0" smtClean="0">
                <a:latin typeface="Simplified Arabic" pitchFamily="18" charset="-78"/>
              </a:rPr>
              <a:t>(ایدیوپاتیک)</a:t>
            </a:r>
            <a:endParaRPr lang="fa-IR" dirty="0" smtClean="0">
              <a:latin typeface="Simplified Arabic" pitchFamily="18" charset="-78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ثانویه</a:t>
            </a:r>
            <a:r>
              <a:rPr lang="fa-IR" sz="2000" dirty="0" smtClean="0">
                <a:latin typeface="Simplified Arabic" pitchFamily="18" charset="-78"/>
              </a:rPr>
              <a:t>(الکل-عفونت-حاملگی-</a:t>
            </a:r>
            <a:r>
              <a:rPr lang="en-US" sz="2000" dirty="0" smtClean="0">
                <a:latin typeface="Simplified Arabic" pitchFamily="18" charset="-78"/>
              </a:rPr>
              <a:t> </a:t>
            </a:r>
            <a:r>
              <a:rPr lang="fa-IR" sz="2000" dirty="0" smtClean="0">
                <a:latin typeface="Simplified Arabic" pitchFamily="18" charset="-78"/>
              </a:rPr>
              <a:t>هیپرتانسیون-بیماریهای اتوایمون و...)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sz="3200" dirty="0" smtClean="0">
                <a:latin typeface="Simplified Arabic" pitchFamily="18" charset="-78"/>
              </a:rPr>
              <a:t>تقسیم بندی کاردیومیوپاتی ها از نظر فیزیوپاتولوژیکی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کاردیومیوپاتی احتقانی            </a:t>
            </a:r>
            <a:r>
              <a:rPr lang="en-US" dirty="0" smtClean="0">
                <a:latin typeface="Simplified Arabic" pitchFamily="18" charset="-78"/>
              </a:rPr>
              <a:t>Congestive Cardiomyopathy</a:t>
            </a:r>
            <a:endParaRPr lang="fa-IR" dirty="0" smtClean="0">
              <a:latin typeface="Simplified Arabic" pitchFamily="18" charset="-78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کاردیومیوپاتی هیپرتروفیک </a:t>
            </a:r>
            <a:r>
              <a:rPr lang="en-US" dirty="0" smtClean="0">
                <a:latin typeface="Simplified Arabic" pitchFamily="18" charset="-78"/>
              </a:rPr>
              <a:t>Hypertrophic </a:t>
            </a:r>
            <a:r>
              <a:rPr lang="en-US" dirty="0" err="1" smtClean="0">
                <a:latin typeface="Simplified Arabic" pitchFamily="18" charset="-78"/>
              </a:rPr>
              <a:t>Cardiomyopathy</a:t>
            </a:r>
            <a:endParaRPr lang="fa-IR" dirty="0" smtClean="0">
              <a:latin typeface="Simplified Arabic" pitchFamily="18" charset="-78"/>
            </a:endParaRPr>
          </a:p>
          <a:p>
            <a:pPr marL="514350" indent="-514350" fontAlgn="auto">
              <a:spcAft>
                <a:spcPts val="0"/>
              </a:spcAft>
              <a:buFontTx/>
              <a:buNone/>
              <a:defRPr/>
            </a:pPr>
            <a:r>
              <a:rPr lang="fa-IR" dirty="0" smtClean="0">
                <a:latin typeface="Simplified Arabic" pitchFamily="18" charset="-78"/>
              </a:rPr>
              <a:t>        الف) انسدادی         ب) غیرانسدادی</a:t>
            </a:r>
          </a:p>
          <a:p>
            <a:pPr marL="514350" indent="-514350"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Simplified Arabic" pitchFamily="18" charset="-78"/>
              </a:rPr>
              <a:t>. 3 </a:t>
            </a:r>
            <a:r>
              <a:rPr lang="fa-IR" dirty="0" smtClean="0">
                <a:latin typeface="Simplified Arabic" pitchFamily="18" charset="-78"/>
              </a:rPr>
              <a:t>کاردیومیوپاتی رستریکتیو        </a:t>
            </a:r>
            <a:r>
              <a:rPr lang="en-US" dirty="0" smtClean="0">
                <a:latin typeface="Simplified Arabic" pitchFamily="18" charset="-78"/>
              </a:rPr>
              <a:t>Restrictive Cardiomyopathy</a:t>
            </a:r>
            <a:endParaRPr lang="fa-IR" sz="1800" dirty="0" smtClean="0">
              <a:latin typeface="Simplified Arabic" pitchFamily="18" charset="-78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a-IR" dirty="0">
              <a:latin typeface="Simplified Arabic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250825"/>
            <a:ext cx="8229600" cy="5745163"/>
          </a:xfrm>
        </p:spPr>
        <p:txBody>
          <a:bodyPr/>
          <a:lstStyle/>
          <a:p>
            <a:pPr marL="0" indent="0">
              <a:buFontTx/>
              <a:buNone/>
            </a:pPr>
            <a:endParaRPr lang="fa-IR" altLang="fa-IR" smtClean="0">
              <a:latin typeface="Simplified Arabic" pitchFamily="18" charset="-78"/>
            </a:endParaRPr>
          </a:p>
          <a:p>
            <a:pPr marL="0" indent="0">
              <a:buFontTx/>
              <a:buNone/>
            </a:pPr>
            <a:endParaRPr lang="fa-IR" altLang="fa-IR" smtClean="0">
              <a:latin typeface="Simplified Arabic" pitchFamily="18" charset="-78"/>
            </a:endParaRPr>
          </a:p>
          <a:p>
            <a:pPr marL="0" indent="0">
              <a:buFontTx/>
              <a:buNone/>
            </a:pPr>
            <a:r>
              <a:rPr lang="fa-IR" altLang="fa-IR" smtClean="0">
                <a:latin typeface="Simplified Arabic" pitchFamily="18" charset="-78"/>
              </a:rPr>
              <a:t>کاردیومیوپاتی احتقانی            </a:t>
            </a:r>
          </a:p>
          <a:p>
            <a:pPr marL="0" indent="0">
              <a:buFontTx/>
              <a:buNone/>
            </a:pPr>
            <a:r>
              <a:rPr lang="fa-IR" altLang="fa-IR" smtClean="0">
                <a:latin typeface="Simplified Arabic" pitchFamily="18" charset="-78"/>
              </a:rPr>
              <a:t>کاردیومیوپاتی هیپرتروفیک</a:t>
            </a:r>
            <a:r>
              <a:rPr lang="fa-IR" altLang="fa-IR" sz="2000" smtClean="0">
                <a:latin typeface="Simplified Arabic" pitchFamily="18" charset="-78"/>
              </a:rPr>
              <a:t>                </a:t>
            </a:r>
            <a:r>
              <a:rPr lang="fa-IR" altLang="fa-IR" smtClean="0">
                <a:latin typeface="Simplified Arabic" pitchFamily="18" charset="-78"/>
              </a:rPr>
              <a:t>اختلال تخلیه بطن چپ </a:t>
            </a:r>
          </a:p>
          <a:p>
            <a:pPr marL="0" indent="0">
              <a:buFontTx/>
              <a:buNone/>
            </a:pPr>
            <a:r>
              <a:rPr lang="fa-IR" altLang="fa-IR" smtClean="0">
                <a:latin typeface="Simplified Arabic" pitchFamily="18" charset="-78"/>
              </a:rPr>
              <a:t>کاردیومیوپاتی رستریکتیو</a:t>
            </a:r>
          </a:p>
          <a:p>
            <a:pPr marL="0" indent="0">
              <a:buFontTx/>
              <a:buNone/>
            </a:pPr>
            <a:endParaRPr lang="fa-IR" altLang="fa-IR" smtClean="0">
              <a:latin typeface="Simplified Arabic" pitchFamily="18" charset="-78"/>
            </a:endParaRPr>
          </a:p>
          <a:p>
            <a:pPr marL="0" indent="0">
              <a:buFontTx/>
              <a:buNone/>
            </a:pPr>
            <a:r>
              <a:rPr lang="fa-IR" altLang="fa-IR" smtClean="0">
                <a:latin typeface="Simplified Arabic" pitchFamily="18" charset="-78"/>
              </a:rPr>
              <a:t>                                                              استازخون دربطن  و سپس دهلیزچپ</a:t>
            </a:r>
          </a:p>
          <a:p>
            <a:pPr marL="0" indent="0">
              <a:buFontTx/>
              <a:buNone/>
            </a:pPr>
            <a:endParaRPr lang="fa-IR" altLang="fa-IR" smtClean="0">
              <a:latin typeface="Simplified Arabic" pitchFamily="18" charset="-78"/>
            </a:endParaRPr>
          </a:p>
          <a:p>
            <a:pPr marL="0" indent="0">
              <a:buFontTx/>
              <a:buNone/>
            </a:pPr>
            <a:endParaRPr lang="fa-IR" altLang="fa-IR" smtClean="0">
              <a:latin typeface="Simplified Arabic" pitchFamily="18" charset="-78"/>
            </a:endParaRPr>
          </a:p>
          <a:p>
            <a:pPr marL="0" indent="0">
              <a:buFontTx/>
              <a:buNone/>
            </a:pPr>
            <a:r>
              <a:rPr lang="fa-IR" altLang="fa-IR" smtClean="0">
                <a:latin typeface="Simplified Arabic" pitchFamily="18" charset="-78"/>
              </a:rPr>
              <a:t>                                        </a:t>
            </a:r>
            <a:r>
              <a:rPr lang="en-US" altLang="fa-IR" smtClean="0">
                <a:latin typeface="Simplified Arabic" pitchFamily="18" charset="-78"/>
              </a:rPr>
              <a:t>CHF</a:t>
            </a:r>
            <a:r>
              <a:rPr lang="fa-IR" altLang="fa-IR" smtClean="0">
                <a:latin typeface="Simplified Arabic" pitchFamily="18" charset="-78"/>
              </a:rPr>
              <a:t>                  افزایش</a:t>
            </a:r>
            <a:r>
              <a:rPr lang="en-US" altLang="fa-IR" smtClean="0">
                <a:latin typeface="Simplified Arabic" pitchFamily="18" charset="-78"/>
              </a:rPr>
              <a:t>Afterload </a:t>
            </a:r>
            <a:r>
              <a:rPr lang="fa-IR" altLang="fa-IR" smtClean="0">
                <a:latin typeface="Simplified Arabic" pitchFamily="18" charset="-78"/>
              </a:rPr>
              <a:t> و </a:t>
            </a:r>
            <a:r>
              <a:rPr lang="en-US" altLang="fa-IR" smtClean="0">
                <a:latin typeface="Simplified Arabic" pitchFamily="18" charset="-78"/>
              </a:rPr>
              <a:t>Preload</a:t>
            </a:r>
            <a:endParaRPr lang="fa-IR" altLang="fa-IR" smtClean="0">
              <a:latin typeface="Simplified Arabic" pitchFamily="18" charset="-78"/>
            </a:endParaRPr>
          </a:p>
        </p:txBody>
      </p:sp>
      <p:sp>
        <p:nvSpPr>
          <p:cNvPr id="81923" name="Line 4"/>
          <p:cNvSpPr>
            <a:spLocks noChangeShapeType="1"/>
          </p:cNvSpPr>
          <p:nvPr/>
        </p:nvSpPr>
        <p:spPr bwMode="auto">
          <a:xfrm flipH="1">
            <a:off x="5143500" y="1357313"/>
            <a:ext cx="11430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214938" y="1857375"/>
            <a:ext cx="685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1925" name="Line 4"/>
          <p:cNvSpPr>
            <a:spLocks noChangeShapeType="1"/>
          </p:cNvSpPr>
          <p:nvPr/>
        </p:nvSpPr>
        <p:spPr bwMode="auto">
          <a:xfrm flipH="1" flipV="1">
            <a:off x="5072063" y="2000250"/>
            <a:ext cx="1109662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1926" name="Line 4"/>
          <p:cNvSpPr>
            <a:spLocks noChangeShapeType="1"/>
          </p:cNvSpPr>
          <p:nvPr/>
        </p:nvSpPr>
        <p:spPr bwMode="auto">
          <a:xfrm flipH="1">
            <a:off x="2643188" y="1785938"/>
            <a:ext cx="0" cy="9525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pic>
        <p:nvPicPr>
          <p:cNvPr id="819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357563"/>
            <a:ext cx="28575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714875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01">
            <a:off x="5827713" y="4814888"/>
            <a:ext cx="1774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213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sz="3600" dirty="0" smtClean="0">
                <a:latin typeface="Simplified Arabic" pitchFamily="18" charset="-78"/>
              </a:rPr>
              <a:t>علایم بالینی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fa-IR" dirty="0">
                <a:latin typeface="Simplified Arabic" pitchFamily="18" charset="-78"/>
              </a:rPr>
              <a:t> </a:t>
            </a:r>
            <a:r>
              <a:rPr lang="fa-IR" dirty="0" smtClean="0">
                <a:latin typeface="Simplified Arabic" pitchFamily="18" charset="-78"/>
              </a:rPr>
              <a:t>    علایم نارسایی قلبی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a-IR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sz="3600" dirty="0" smtClean="0">
                <a:latin typeface="Simplified Arabic" pitchFamily="18" charset="-78"/>
              </a:rPr>
              <a:t>تشخیص</a:t>
            </a:r>
            <a:endParaRPr lang="fa-IR" dirty="0" smtClean="0">
              <a:latin typeface="Simplified Arabic" pitchFamily="18" charset="-78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اخذ شرح حال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الکترو کاردیو گرافی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اکوکاردیو گرافی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a-IR" dirty="0" smtClean="0">
              <a:latin typeface="Simplified Arabic" pitchFamily="18" charset="-78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fa-IR" sz="3600" dirty="0" smtClean="0">
                <a:latin typeface="Simplified Arabic" pitchFamily="18" charset="-78"/>
              </a:rPr>
              <a:t>درمان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درمان طبی نارسایی قلب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dirty="0" smtClean="0">
                <a:latin typeface="Simplified Arabic" pitchFamily="18" charset="-78"/>
              </a:rPr>
              <a:t>درمان قطعی پیوند قلب است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79388" y="260350"/>
            <a:ext cx="8964612" cy="5835650"/>
          </a:xfrm>
        </p:spPr>
        <p:txBody>
          <a:bodyPr>
            <a:normAutofit/>
          </a:bodyPr>
          <a:lstStyle/>
          <a:p>
            <a:pPr marL="109537" indent="0" algn="ctr" fontAlgn="auto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3600" b="1" dirty="0" smtClean="0">
                <a:latin typeface="Simplified Arabic" pitchFamily="18" charset="-78"/>
              </a:rPr>
              <a:t>آنافيلاكتیک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dirty="0" smtClean="0">
                <a:latin typeface="Simplified Arabic" pitchFamily="18" charset="-78"/>
              </a:rPr>
              <a:t> واكنش بسيار شديد به مواد خوراكي يا تزريقي در عرض چند دقيقه و گاه چند ثانيه را شوک  آنافيلاكتیک گويند.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fa-IR" sz="2800" dirty="0" smtClean="0">
              <a:latin typeface="Simplified Arabic" pitchFamily="18" charset="-78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dirty="0" smtClean="0">
                <a:latin typeface="Simplified Arabic" pitchFamily="18" charset="-78"/>
              </a:rPr>
              <a:t>علل شناخته شده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dirty="0" smtClean="0">
                <a:latin typeface="Simplified Arabic" pitchFamily="18" charset="-78"/>
              </a:rPr>
              <a:t>داروها(پني سيلين و داروهاي مشابه، آسپرين، سولفوناميدها)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dirty="0" smtClean="0">
                <a:latin typeface="Simplified Arabic" pitchFamily="18" charset="-78"/>
              </a:rPr>
              <a:t>غذاها و چاشني ها(صدف، آجيل، تخم مرغ،و...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dirty="0" smtClean="0">
                <a:latin typeface="Simplified Arabic" pitchFamily="18" charset="-78"/>
              </a:rPr>
              <a:t>گزش حشرات(زنبور عسل،و....)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dirty="0" smtClean="0">
                <a:latin typeface="Simplified Arabic" pitchFamily="18" charset="-78"/>
              </a:rPr>
              <a:t>گرده گياهان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800" dirty="0" smtClean="0">
                <a:latin typeface="Simplified Arabic" pitchFamily="18" charset="-78"/>
              </a:rPr>
              <a:t>رنگ هاي راديوگرافي</a:t>
            </a:r>
            <a:endParaRPr lang="en-US" sz="2800" dirty="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88913"/>
            <a:ext cx="8713788" cy="61912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fa-IR" altLang="fa-IR" b="1" u="sng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</a:pPr>
            <a:endParaRPr lang="fa-IR" altLang="fa-IR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</a:pPr>
            <a:endParaRPr lang="fa-IR" altLang="fa-IR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</a:pPr>
            <a:endParaRPr lang="ar-SA" altLang="fa-IR" smtClean="0">
              <a:latin typeface="Simplified Arabic" pitchFamily="18" charset="-78"/>
            </a:endParaRPr>
          </a:p>
          <a:p>
            <a:r>
              <a:rPr lang="fa-IR" altLang="fa-IR" b="1" u="sng" smtClean="0">
                <a:latin typeface="Simplified Arabic" pitchFamily="18" charset="-78"/>
              </a:rPr>
              <a:t>1- </a:t>
            </a:r>
            <a:r>
              <a:rPr lang="ar-SA" altLang="fa-IR" b="1" u="sng" smtClean="0">
                <a:latin typeface="Simplified Arabic" pitchFamily="18" charset="-78"/>
              </a:rPr>
              <a:t>سطح هوشیاری:</a:t>
            </a:r>
            <a:r>
              <a:rPr lang="fa-IR" altLang="fa-IR" smtClean="0">
                <a:latin typeface="Simplified Arabic" pitchFamily="18" charset="-78"/>
              </a:rPr>
              <a:t>سر گیجه </a:t>
            </a:r>
            <a:r>
              <a:rPr lang="ar-SA" altLang="fa-IR" smtClean="0">
                <a:latin typeface="Simplified Arabic" pitchFamily="18" charset="-78"/>
              </a:rPr>
              <a:t>بیقراری غش وبیهوشی </a:t>
            </a:r>
          </a:p>
          <a:p>
            <a:r>
              <a:rPr lang="fa-IR" altLang="fa-IR" b="1" u="sng" smtClean="0">
                <a:latin typeface="Simplified Arabic" pitchFamily="18" charset="-78"/>
              </a:rPr>
              <a:t>2- </a:t>
            </a:r>
            <a:r>
              <a:rPr lang="ar-SA" altLang="fa-IR" b="1" u="sng" smtClean="0">
                <a:latin typeface="Simplified Arabic" pitchFamily="18" charset="-78"/>
              </a:rPr>
              <a:t>تنفس:</a:t>
            </a:r>
            <a:r>
              <a:rPr lang="ar-SA" altLang="fa-IR" smtClean="0">
                <a:latin typeface="Simplified Arabic" pitchFamily="18" charset="-78"/>
              </a:rPr>
              <a:t> </a:t>
            </a:r>
            <a:r>
              <a:rPr lang="fa-IR" altLang="fa-IR" smtClean="0">
                <a:latin typeface="Simplified Arabic" pitchFamily="18" charset="-78"/>
              </a:rPr>
              <a:t> تنگي نفس و</a:t>
            </a:r>
            <a:r>
              <a:rPr lang="ar-SA" altLang="fa-IR" smtClean="0">
                <a:latin typeface="Simplified Arabic" pitchFamily="18" charset="-78"/>
              </a:rPr>
              <a:t>خس‌خس </a:t>
            </a:r>
            <a:r>
              <a:rPr lang="fa-IR" altLang="fa-IR" smtClean="0">
                <a:latin typeface="Simplified Arabic" pitchFamily="18" charset="-78"/>
              </a:rPr>
              <a:t>و فشردگي قفسه </a:t>
            </a:r>
            <a:r>
              <a:rPr lang="ar-SA" altLang="fa-IR" smtClean="0">
                <a:latin typeface="Simplified Arabic" pitchFamily="18" charset="-78"/>
              </a:rPr>
              <a:t>سینه </a:t>
            </a:r>
            <a:endParaRPr lang="fa-IR" altLang="fa-IR" smtClean="0">
              <a:latin typeface="Simplified Arabic" pitchFamily="18" charset="-78"/>
            </a:endParaRPr>
          </a:p>
          <a:p>
            <a:r>
              <a:rPr lang="fa-IR" altLang="fa-IR" b="1" u="sng" smtClean="0">
                <a:latin typeface="Simplified Arabic" pitchFamily="18" charset="-78"/>
              </a:rPr>
              <a:t>3- </a:t>
            </a:r>
            <a:r>
              <a:rPr lang="ar-SA" altLang="fa-IR" b="1" u="sng" smtClean="0">
                <a:latin typeface="Simplified Arabic" pitchFamily="18" charset="-78"/>
              </a:rPr>
              <a:t>نبض:</a:t>
            </a:r>
            <a:r>
              <a:rPr lang="ar-SA" altLang="fa-IR" smtClean="0">
                <a:latin typeface="Simplified Arabic" pitchFamily="18" charset="-78"/>
              </a:rPr>
              <a:t> تند و ضعیف و یا کاملاً نامحسوس </a:t>
            </a:r>
          </a:p>
          <a:p>
            <a:r>
              <a:rPr lang="fa-IR" altLang="fa-IR" b="1" u="sng" smtClean="0">
                <a:latin typeface="Simplified Arabic" pitchFamily="18" charset="-78"/>
              </a:rPr>
              <a:t>4- </a:t>
            </a:r>
            <a:r>
              <a:rPr lang="ar-SA" altLang="fa-IR" b="1" u="sng" smtClean="0">
                <a:latin typeface="Simplified Arabic" pitchFamily="18" charset="-78"/>
              </a:rPr>
              <a:t>فشار خون :</a:t>
            </a:r>
            <a:r>
              <a:rPr lang="ar-SA" altLang="fa-IR" smtClean="0">
                <a:latin typeface="Simplified Arabic" pitchFamily="18" charset="-78"/>
              </a:rPr>
              <a:t>  ابتدا بالا</a:t>
            </a:r>
            <a:r>
              <a:rPr lang="fa-IR" altLang="fa-IR" smtClean="0">
                <a:latin typeface="Simplified Arabic" pitchFamily="18" charset="-78"/>
              </a:rPr>
              <a:t>سپس</a:t>
            </a:r>
            <a:r>
              <a:rPr lang="ar-SA" altLang="fa-IR" smtClean="0">
                <a:latin typeface="Simplified Arabic" pitchFamily="18" charset="-78"/>
              </a:rPr>
              <a:t> کاهش</a:t>
            </a:r>
            <a:r>
              <a:rPr lang="fa-IR" altLang="fa-IR" smtClean="0">
                <a:latin typeface="Simplified Arabic" pitchFamily="18" charset="-78"/>
              </a:rPr>
              <a:t> می </a:t>
            </a:r>
            <a:r>
              <a:rPr lang="ar-SA" altLang="fa-IR" smtClean="0">
                <a:latin typeface="Simplified Arabic" pitchFamily="18" charset="-78"/>
              </a:rPr>
              <a:t>یابد. </a:t>
            </a:r>
          </a:p>
          <a:p>
            <a:pPr>
              <a:lnSpc>
                <a:spcPct val="90000"/>
              </a:lnSpc>
            </a:pPr>
            <a:r>
              <a:rPr lang="fa-IR" altLang="fa-IR" b="1" u="sng" smtClean="0">
                <a:latin typeface="Simplified Arabic" pitchFamily="18" charset="-78"/>
              </a:rPr>
              <a:t>5 </a:t>
            </a:r>
            <a:r>
              <a:rPr lang="en-US" altLang="fa-IR" b="1" u="sng" smtClean="0">
                <a:latin typeface="Simplified Arabic" pitchFamily="18" charset="-78"/>
              </a:rPr>
              <a:t>-</a:t>
            </a:r>
            <a:r>
              <a:rPr lang="ar-SA" altLang="fa-IR" b="1" u="sng" smtClean="0">
                <a:latin typeface="Simplified Arabic" pitchFamily="18" charset="-78"/>
              </a:rPr>
              <a:t>صورت:</a:t>
            </a:r>
            <a:r>
              <a:rPr lang="ar-SA" altLang="fa-IR" smtClean="0">
                <a:latin typeface="Simplified Arabic" pitchFamily="18" charset="-78"/>
              </a:rPr>
              <a:t> زبان و صورت </a:t>
            </a:r>
            <a:r>
              <a:rPr lang="fa-IR" altLang="fa-IR" smtClean="0">
                <a:latin typeface="Simplified Arabic" pitchFamily="18" charset="-78"/>
              </a:rPr>
              <a:t>مت</a:t>
            </a:r>
            <a:r>
              <a:rPr lang="ar-SA" altLang="fa-IR" smtClean="0">
                <a:latin typeface="Simplified Arabic" pitchFamily="18" charset="-78"/>
              </a:rPr>
              <a:t>ورم ، لبها کبود شده اطراف زبان و دهان بی‌رنگ می‌شوند.</a:t>
            </a:r>
            <a:r>
              <a:rPr lang="fa-IR" altLang="fa-IR" smtClean="0">
                <a:latin typeface="Simplified Arabic" pitchFamily="18" charset="-78"/>
              </a:rPr>
              <a:t> و با</a:t>
            </a:r>
            <a:r>
              <a:rPr lang="ar-SA" altLang="fa-IR" smtClean="0">
                <a:latin typeface="Simplified Arabic" pitchFamily="18" charset="-78"/>
              </a:rPr>
              <a:t> </a:t>
            </a:r>
            <a:r>
              <a:rPr lang="fa-IR" altLang="fa-IR" smtClean="0">
                <a:latin typeface="Simplified Arabic" pitchFamily="18" charset="-78"/>
              </a:rPr>
              <a:t>احساس تنگي نفس، سفتي و ورم گلو و عطسه، و سرفه همراه است.</a:t>
            </a:r>
          </a:p>
          <a:p>
            <a:pPr>
              <a:lnSpc>
                <a:spcPct val="90000"/>
              </a:lnSpc>
            </a:pPr>
            <a:endParaRPr lang="ar-SA" altLang="fa-IR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</a:pPr>
            <a:r>
              <a:rPr lang="fa-IR" altLang="fa-IR" b="1" u="sng" smtClean="0">
                <a:latin typeface="Simplified Arabic" pitchFamily="18" charset="-78"/>
              </a:rPr>
              <a:t>6-</a:t>
            </a:r>
            <a:r>
              <a:rPr lang="ar-SA" altLang="fa-IR" b="1" u="sng" smtClean="0">
                <a:latin typeface="Simplified Arabic" pitchFamily="18" charset="-78"/>
              </a:rPr>
              <a:t>استفراغ</a:t>
            </a:r>
            <a:r>
              <a:rPr lang="fa-IR" altLang="fa-IR" b="1" u="sng" smtClean="0">
                <a:latin typeface="Simplified Arabic" pitchFamily="18" charset="-78"/>
              </a:rPr>
              <a:t>: </a:t>
            </a:r>
            <a:r>
              <a:rPr lang="fa-IR" altLang="fa-IR" smtClean="0">
                <a:latin typeface="Simplified Arabic" pitchFamily="18" charset="-78"/>
              </a:rPr>
              <a:t>تهوع دل درد و یا اسهال</a:t>
            </a:r>
          </a:p>
          <a:p>
            <a:pPr>
              <a:lnSpc>
                <a:spcPct val="90000"/>
              </a:lnSpc>
            </a:pPr>
            <a:endParaRPr lang="ar-SA" altLang="fa-IR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</a:pPr>
            <a:r>
              <a:rPr lang="fa-IR" altLang="fa-IR" b="1" u="sng" smtClean="0">
                <a:latin typeface="Simplified Arabic" pitchFamily="18" charset="-78"/>
              </a:rPr>
              <a:t>7- </a:t>
            </a:r>
            <a:r>
              <a:rPr lang="ar-SA" altLang="fa-IR" b="1" u="sng" smtClean="0">
                <a:latin typeface="Simplified Arabic" pitchFamily="18" charset="-78"/>
              </a:rPr>
              <a:t>تورم مچ پا و مچ دست</a:t>
            </a:r>
            <a:endParaRPr lang="fa-IR" altLang="fa-IR" b="1" u="sng" smtClean="0">
              <a:latin typeface="Simplified Arabic" pitchFamily="18" charset="-78"/>
            </a:endParaRPr>
          </a:p>
        </p:txBody>
      </p:sp>
      <p:sp>
        <p:nvSpPr>
          <p:cNvPr id="84995" name="WordArt 6"/>
          <p:cNvSpPr>
            <a:spLocks noChangeArrowheads="1" noChangeShapeType="1" noTextEdit="1"/>
          </p:cNvSpPr>
          <p:nvPr/>
        </p:nvSpPr>
        <p:spPr bwMode="auto">
          <a:xfrm>
            <a:off x="3779838" y="260350"/>
            <a:ext cx="3276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1"/>
            <a:r>
              <a:rPr lang="fa-I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علائم شوک حساسیتی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357188"/>
            <a:ext cx="8286750" cy="5857875"/>
          </a:xfrm>
        </p:spPr>
        <p:txBody>
          <a:bodyPr/>
          <a:lstStyle/>
          <a:p>
            <a:pPr>
              <a:buFontTx/>
              <a:buNone/>
            </a:pPr>
            <a:r>
              <a:rPr lang="ar-SA" altLang="fa-IR" smtClean="0">
                <a:latin typeface="Simplified Arabic" pitchFamily="18" charset="-78"/>
              </a:rPr>
              <a:t>درمان شوک </a:t>
            </a:r>
            <a:r>
              <a:rPr lang="fa-IR" altLang="fa-IR" smtClean="0">
                <a:latin typeface="Simplified Arabic" pitchFamily="18" charset="-78"/>
              </a:rPr>
              <a:t>آنافیلاکتیک</a:t>
            </a:r>
          </a:p>
          <a:p>
            <a:pPr>
              <a:buFontTx/>
              <a:buNone/>
            </a:pPr>
            <a:r>
              <a:rPr lang="ar-SA" altLang="fa-IR" smtClean="0">
                <a:latin typeface="Simplified Arabic" pitchFamily="18" charset="-78"/>
              </a:rPr>
              <a:t> قبل از هر چیز عامل حساس</a:t>
            </a:r>
            <a:r>
              <a:rPr lang="fa-IR" altLang="fa-IR" smtClean="0">
                <a:latin typeface="Simplified Arabic" pitchFamily="18" charset="-78"/>
              </a:rPr>
              <a:t>ی</a:t>
            </a:r>
            <a:r>
              <a:rPr lang="ar-SA" altLang="fa-IR" smtClean="0">
                <a:latin typeface="Simplified Arabic" pitchFamily="18" charset="-78"/>
              </a:rPr>
              <a:t>ت‌زا باید شناخته شده و تماس با آن قطع شود. </a:t>
            </a:r>
            <a:endParaRPr lang="fa-IR" altLang="fa-IR" smtClean="0">
              <a:latin typeface="Simplified Arabic" pitchFamily="18" charset="-78"/>
            </a:endParaRPr>
          </a:p>
          <a:p>
            <a:r>
              <a:rPr lang="fa-IR" altLang="fa-IR" smtClean="0">
                <a:latin typeface="Simplified Arabic" pitchFamily="18" charset="-78"/>
              </a:rPr>
              <a:t>1- </a:t>
            </a:r>
            <a:r>
              <a:rPr lang="ar-SA" altLang="fa-IR" smtClean="0">
                <a:latin typeface="Simplified Arabic" pitchFamily="18" charset="-78"/>
              </a:rPr>
              <a:t>اقدامات اولیه شامل  </a:t>
            </a:r>
            <a:r>
              <a:rPr lang="en-US" altLang="fa-IR" smtClean="0">
                <a:latin typeface="Simplified Arabic" pitchFamily="18" charset="-78"/>
              </a:rPr>
              <a:t>CPR</a:t>
            </a:r>
            <a:r>
              <a:rPr lang="ar-SA" altLang="fa-IR" smtClean="0">
                <a:latin typeface="Simplified Arabic" pitchFamily="18" charset="-78"/>
              </a:rPr>
              <a:t> </a:t>
            </a:r>
            <a:r>
              <a:rPr lang="fa-IR" altLang="fa-IR" smtClean="0">
                <a:latin typeface="Simplified Arabic" pitchFamily="18" charset="-78"/>
              </a:rPr>
              <a:t>ودادن </a:t>
            </a:r>
            <a:r>
              <a:rPr lang="ar-SA" altLang="fa-IR" smtClean="0">
                <a:latin typeface="Simplified Arabic" pitchFamily="18" charset="-78"/>
              </a:rPr>
              <a:t>اکسیژن (با غلظت بالا)  </a:t>
            </a:r>
            <a:endParaRPr lang="fa-IR" altLang="fa-IR" smtClean="0">
              <a:latin typeface="Simplified Arabic" pitchFamily="18" charset="-78"/>
            </a:endParaRPr>
          </a:p>
          <a:p>
            <a:r>
              <a:rPr lang="ar-SA" altLang="fa-IR" smtClean="0">
                <a:latin typeface="Simplified Arabic" pitchFamily="18" charset="-78"/>
              </a:rPr>
              <a:t> اقدام به درمان شوک نمایید.</a:t>
            </a:r>
            <a:endParaRPr lang="fa-IR" altLang="fa-IR" smtClean="0">
              <a:latin typeface="Simplified Arabic" pitchFamily="18" charset="-78"/>
            </a:endParaRPr>
          </a:p>
          <a:p>
            <a:r>
              <a:rPr lang="ar-SA" altLang="fa-IR" smtClean="0">
                <a:latin typeface="Simplified Arabic" pitchFamily="18" charset="-78"/>
              </a:rPr>
              <a:t> </a:t>
            </a:r>
            <a:r>
              <a:rPr lang="fa-IR" altLang="fa-IR" smtClean="0">
                <a:latin typeface="Simplified Arabic" pitchFamily="18" charset="-78"/>
              </a:rPr>
              <a:t>2- </a:t>
            </a:r>
            <a:r>
              <a:rPr lang="ar-SA" altLang="fa-IR" smtClean="0">
                <a:latin typeface="Simplified Arabic" pitchFamily="18" charset="-78"/>
              </a:rPr>
              <a:t>مصدوم را فوراً به مراکز پزشکی برسانید اگر مصدوم بیهوش نیست، او را به حالت طاق باز و یا به پهلو بخوابانید. </a:t>
            </a:r>
            <a:endParaRPr lang="fa-IR" altLang="fa-IR" smtClean="0">
              <a:latin typeface="Simplified Arabic" pitchFamily="18" charset="-78"/>
            </a:endParaRPr>
          </a:p>
          <a:p>
            <a:r>
              <a:rPr lang="fa-IR" altLang="fa-IR" smtClean="0">
                <a:latin typeface="Simplified Arabic" pitchFamily="18" charset="-78"/>
              </a:rPr>
              <a:t>3- </a:t>
            </a:r>
            <a:r>
              <a:rPr lang="ar-SA" altLang="fa-IR" smtClean="0">
                <a:latin typeface="Simplified Arabic" pitchFamily="18" charset="-78"/>
              </a:rPr>
              <a:t>در صورت آگاهی از ماده آلرژی‌زا و یا علت حساسیت (مثلاً نیش حشرات و غیره ) به کادر پزشکی نیز اطلاع دهید. </a:t>
            </a:r>
            <a:endParaRPr lang="fa-IR" altLang="fa-IR" smtClean="0">
              <a:latin typeface="Simplified Arabic" pitchFamily="18" charset="-78"/>
            </a:endParaRPr>
          </a:p>
          <a:p>
            <a:endParaRPr lang="ar-SA" altLang="fa-IR" smtClean="0">
              <a:latin typeface="Simplified Arabic" pitchFamily="18" charset="-78"/>
            </a:endParaRPr>
          </a:p>
        </p:txBody>
      </p:sp>
      <p:pic>
        <p:nvPicPr>
          <p:cNvPr id="86019" name="Picture 4" descr="CNFRS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41846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333375"/>
            <a:ext cx="8713788" cy="6119813"/>
          </a:xfrm>
        </p:spPr>
        <p:txBody>
          <a:bodyPr/>
          <a:lstStyle/>
          <a:p>
            <a:r>
              <a:rPr lang="fa-IR" altLang="fa-IR" sz="2800" smtClean="0">
                <a:latin typeface="Simplified Arabic" pitchFamily="18" charset="-78"/>
              </a:rPr>
              <a:t>4- </a:t>
            </a:r>
            <a:r>
              <a:rPr lang="ar-SA" altLang="fa-IR" sz="2800" smtClean="0">
                <a:latin typeface="Simplified Arabic" pitchFamily="18" charset="-78"/>
              </a:rPr>
              <a:t>از مصدوم بپرسید که آیا به ماده خاصی حساسیت دارد یا خیر</a:t>
            </a:r>
            <a:endParaRPr lang="fa-IR" altLang="fa-IR" sz="2800" smtClean="0">
              <a:latin typeface="Simplified Arabic" pitchFamily="18" charset="-78"/>
            </a:endParaRPr>
          </a:p>
          <a:p>
            <a:endParaRPr lang="fa-IR" altLang="fa-IR" sz="2800" smtClean="0">
              <a:latin typeface="Simplified Arabic" pitchFamily="18" charset="-78"/>
            </a:endParaRPr>
          </a:p>
          <a:p>
            <a:r>
              <a:rPr lang="fa-IR" altLang="fa-IR" sz="2800" smtClean="0">
                <a:latin typeface="Simplified Arabic" pitchFamily="18" charset="-78"/>
              </a:rPr>
              <a:t>5- تزریق </a:t>
            </a:r>
            <a:r>
              <a:rPr lang="ar-SA" altLang="fa-IR" sz="2800" smtClean="0">
                <a:latin typeface="Simplified Arabic" pitchFamily="18" charset="-78"/>
              </a:rPr>
              <a:t>آمپول اپی نفرین که حدود </a:t>
            </a:r>
            <a:r>
              <a:rPr lang="fa-IR" altLang="fa-IR" sz="2800" smtClean="0">
                <a:latin typeface="Simplified Arabic" pitchFamily="18" charset="-78"/>
              </a:rPr>
              <a:t>۰.۰۱</a:t>
            </a:r>
            <a:r>
              <a:rPr lang="en-US" altLang="fa-IR" sz="2800" smtClean="0">
                <a:latin typeface="Simplified Arabic" pitchFamily="18" charset="-78"/>
              </a:rPr>
              <a:t>mg/kg</a:t>
            </a:r>
            <a:r>
              <a:rPr lang="ar-SA" altLang="fa-IR" sz="2800" smtClean="0">
                <a:latin typeface="Simplified Arabic" pitchFamily="18" charset="-78"/>
              </a:rPr>
              <a:t> و حداکثر تا </a:t>
            </a:r>
            <a:r>
              <a:rPr lang="fa-IR" altLang="fa-IR" sz="2800" smtClean="0">
                <a:latin typeface="Simplified Arabic" pitchFamily="18" charset="-78"/>
              </a:rPr>
              <a:t>۰.۳</a:t>
            </a:r>
            <a:r>
              <a:rPr lang="ar-SA" altLang="fa-IR" sz="2800" smtClean="0">
                <a:latin typeface="Simplified Arabic" pitchFamily="18" charset="-78"/>
              </a:rPr>
              <a:t> میلیگرم به صورت زیر جلدی </a:t>
            </a:r>
            <a:endParaRPr lang="fa-IR" altLang="fa-IR" sz="2800" smtClean="0">
              <a:latin typeface="Simplified Arabic" pitchFamily="18" charset="-78"/>
            </a:endParaRPr>
          </a:p>
          <a:p>
            <a:r>
              <a:rPr lang="ar-SA" altLang="fa-IR" sz="2800" smtClean="0">
                <a:latin typeface="Simplified Arabic" pitchFamily="18" charset="-78"/>
              </a:rPr>
              <a:t>کلرفنیرامین </a:t>
            </a:r>
            <a:r>
              <a:rPr lang="fa-IR" altLang="fa-IR" sz="2800" smtClean="0">
                <a:latin typeface="Simplified Arabic" pitchFamily="18" charset="-78"/>
              </a:rPr>
              <a:t>وریدی</a:t>
            </a:r>
          </a:p>
          <a:p>
            <a:r>
              <a:rPr lang="ar-SA" altLang="fa-IR" sz="2800" smtClean="0">
                <a:latin typeface="Simplified Arabic" pitchFamily="18" charset="-78"/>
              </a:rPr>
              <a:t> داروهای گشاد کننده راههای هوایی مثل آمینوفیلین</a:t>
            </a:r>
            <a:endParaRPr lang="fa-IR" altLang="fa-IR" sz="2800" smtClean="0">
              <a:latin typeface="Simplified Arabic" pitchFamily="18" charset="-78"/>
            </a:endParaRPr>
          </a:p>
          <a:p>
            <a:r>
              <a:rPr lang="ar-SA" altLang="fa-IR" sz="2800" smtClean="0">
                <a:latin typeface="Simplified Arabic" pitchFamily="18" charset="-78"/>
              </a:rPr>
              <a:t> داروهای تعدیل کننده سیستم ایمنی مثل هیدرو کورتیزون </a:t>
            </a:r>
            <a:endParaRPr lang="fa-IR" altLang="fa-IR" sz="2800" smtClean="0">
              <a:latin typeface="Simplified Arabic" pitchFamily="18" charset="-78"/>
            </a:endParaRPr>
          </a:p>
          <a:p>
            <a:r>
              <a:rPr lang="fa-IR" altLang="fa-IR" sz="2800" smtClean="0">
                <a:latin typeface="Simplified Arabic" pitchFamily="18" charset="-78"/>
              </a:rPr>
              <a:t>تزریق </a:t>
            </a:r>
            <a:r>
              <a:rPr lang="ar-SA" altLang="fa-IR" sz="2800" smtClean="0">
                <a:latin typeface="Simplified Arabic" pitchFamily="18" charset="-78"/>
              </a:rPr>
              <a:t>سرم رینگرلاکتات</a:t>
            </a:r>
            <a:endParaRPr lang="fa-IR" altLang="fa-IR" sz="2800" smtClean="0">
              <a:latin typeface="Simplified Arabic" pitchFamily="18" charset="-78"/>
            </a:endParaRPr>
          </a:p>
          <a:p>
            <a:endParaRPr lang="fa-IR" altLang="fa-IR" sz="2800" smtClean="0">
              <a:latin typeface="Simplified Arabic" pitchFamily="18" charset="-78"/>
            </a:endParaRPr>
          </a:p>
          <a:p>
            <a:pPr algn="ctr"/>
            <a:r>
              <a:rPr lang="fa-IR" altLang="fa-IR" sz="2800" smtClean="0">
                <a:latin typeface="Simplified Arabic" pitchFamily="18" charset="-78"/>
              </a:rPr>
              <a:t>رحیم رحیمی   1395/02/22</a:t>
            </a:r>
            <a:r>
              <a:rPr lang="ar-SA" altLang="fa-IR" sz="2800" smtClean="0">
                <a:latin typeface="Simplified Arabic" pitchFamily="18" charset="-78"/>
              </a:rPr>
              <a:t> </a:t>
            </a:r>
            <a:endParaRPr lang="en-US" altLang="fa-IR" sz="2800" smtClean="0">
              <a:latin typeface="Simplified Arabic" pitchFamily="18" charset="-78"/>
            </a:endParaRPr>
          </a:p>
          <a:p>
            <a:endParaRPr lang="en-US" altLang="fa-IR" sz="280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260350"/>
            <a:ext cx="8642350" cy="6408738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ar-SA" sz="3600" b="1" dirty="0" smtClean="0">
                <a:latin typeface="Simplified Arabic" pitchFamily="18" charset="-78"/>
              </a:rPr>
              <a:t>خونريزي يعني خارج شدن خون از درون عروق خوني كه درنتيجه ي جراحت و بريدگي اتفاق مي افتد.</a:t>
            </a:r>
            <a:endParaRPr lang="en-US" sz="3600" b="1" dirty="0" smtClean="0">
              <a:latin typeface="Simplified Arabic" pitchFamily="18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fa-IR" sz="3600" b="1" dirty="0" smtClean="0">
              <a:latin typeface="Simplified Arabic" pitchFamily="18" charset="-78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fa-IR" sz="3600" b="1" dirty="0" smtClean="0">
                <a:latin typeface="Simplified Arabic" pitchFamily="18" charset="-78"/>
              </a:rPr>
              <a:t> انواع خونریزیها بر اساس رگ آسیب دیده </a:t>
            </a:r>
          </a:p>
          <a:p>
            <a:pPr marL="571500" indent="-5715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600" b="1" dirty="0" smtClean="0">
                <a:latin typeface="Simplified Arabic" pitchFamily="18" charset="-78"/>
              </a:rPr>
              <a:t>خونريزي مويرگي</a:t>
            </a:r>
          </a:p>
          <a:p>
            <a:pPr marL="571500" indent="-5715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600" b="1" dirty="0" smtClean="0">
                <a:latin typeface="Simplified Arabic" pitchFamily="18" charset="-78"/>
              </a:rPr>
              <a:t>خونريزي وريدي </a:t>
            </a:r>
          </a:p>
          <a:p>
            <a:pPr marL="571500" indent="-5715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600" b="1" dirty="0" smtClean="0">
                <a:latin typeface="Simplified Arabic" pitchFamily="18" charset="-78"/>
              </a:rPr>
              <a:t>خونريزي شرياني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fa-IR" sz="3600" b="1" dirty="0" smtClean="0">
              <a:latin typeface="Simplified Arabic" pitchFamily="18" charset="-78"/>
            </a:endParaRPr>
          </a:p>
          <a:p>
            <a:pPr marL="609600" indent="-609600" fontAlgn="auto">
              <a:spcAft>
                <a:spcPts val="0"/>
              </a:spcAft>
              <a:buFont typeface="Wingdings"/>
              <a:buChar char=""/>
              <a:defRPr/>
            </a:pPr>
            <a:endParaRPr lang="fa-IR" sz="3600" dirty="0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Dear-User\My Documents\My Pictures\انواع خونريزي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" y="960438"/>
            <a:ext cx="7950200" cy="393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42938"/>
            <a:ext cx="8686800" cy="1143000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7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باتوجه به كانون خونريزي</a:t>
            </a:r>
            <a:r>
              <a:rPr lang="fa-IR" sz="37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/>
            </a:r>
            <a:br>
              <a:rPr lang="fa-IR" sz="37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</a:br>
            <a:r>
              <a:rPr lang="ar-SA" sz="37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خونريزيها به دو دسته تقسيم مي شوند:</a:t>
            </a:r>
            <a:r>
              <a:rPr lang="fa-IR" sz="37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/>
            </a:r>
            <a:br>
              <a:rPr lang="fa-IR" sz="3700" dirty="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</a:br>
            <a:endParaRPr lang="en-US" sz="3700" dirty="0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002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fa-IR" altLang="fa-IR" smtClean="0">
                <a:latin typeface="Simplified Arabic" pitchFamily="18" charset="-78"/>
              </a:rPr>
              <a:t>  </a:t>
            </a:r>
            <a:r>
              <a:rPr lang="ar-SA" altLang="fa-IR" smtClean="0">
                <a:latin typeface="Simplified Arabic" pitchFamily="18" charset="-78"/>
              </a:rPr>
              <a:t>1) خونريزي داخلي:خون از درون عروق خارج شده، </a:t>
            </a:r>
            <a:r>
              <a:rPr lang="fa-IR" altLang="fa-IR" smtClean="0">
                <a:latin typeface="Simplified Arabic" pitchFamily="18" charset="-78"/>
              </a:rPr>
              <a:t>و</a:t>
            </a:r>
            <a:r>
              <a:rPr lang="ar-SA" altLang="fa-IR" smtClean="0">
                <a:latin typeface="Simplified Arabic" pitchFamily="18" charset="-78"/>
              </a:rPr>
              <a:t> درون حفرات بدن مثل شكم، قفسه سينه، جمجمه و </a:t>
            </a:r>
            <a:r>
              <a:rPr lang="en-US" altLang="fa-IR" smtClean="0">
                <a:latin typeface="Simplified Arabic" pitchFamily="18" charset="-78"/>
              </a:rPr>
              <a:t>…</a:t>
            </a:r>
            <a:r>
              <a:rPr lang="ar-SA" altLang="fa-IR" smtClean="0">
                <a:latin typeface="Simplified Arabic" pitchFamily="18" charset="-78"/>
              </a:rPr>
              <a:t> مي ريزد با چشم نمي توان ديد و تشخيص آن مشكل است. </a:t>
            </a:r>
            <a:endParaRPr lang="fa-IR" altLang="fa-IR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fa-IR" altLang="fa-IR" smtClean="0">
              <a:latin typeface="Simplified Arabic" pitchFamily="18" charset="-78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fa-IR" altLang="fa-IR" smtClean="0">
                <a:latin typeface="Simplified Arabic" pitchFamily="18" charset="-78"/>
              </a:rPr>
              <a:t> </a:t>
            </a:r>
            <a:r>
              <a:rPr lang="ar-SA" altLang="fa-IR" smtClean="0">
                <a:latin typeface="Simplified Arabic" pitchFamily="18" charset="-78"/>
              </a:rPr>
              <a:t>2) خونريزي خارجي: خون از بدن خارج شده و بيرون مي ريزد و غالبا نتيجه ي بريدگي، جراحت جنگي و شكستگيهاي باز استخوان ها ايجاد مي شود.</a:t>
            </a:r>
            <a:endParaRPr lang="en-US" altLang="fa-IR" smtClean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70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  <a:t>علل خونريزي ها</a:t>
            </a:r>
            <a:br>
              <a:rPr lang="ar-SA" sz="3700" smtClean="0">
                <a:solidFill>
                  <a:schemeClr val="tx1"/>
                </a:solidFill>
                <a:latin typeface="Simplified Arabic" pitchFamily="18" charset="-78"/>
                <a:cs typeface="+mn-cs"/>
              </a:rPr>
            </a:br>
            <a:endParaRPr lang="en-US" sz="3700" smtClean="0">
              <a:solidFill>
                <a:schemeClr val="tx1"/>
              </a:solidFill>
              <a:latin typeface="Simplified Arabic" pitchFamily="18" charset="-78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ar-SA" altLang="fa-IR" smtClean="0">
                <a:latin typeface="Simplified Arabic" pitchFamily="18" charset="-78"/>
              </a:rPr>
              <a:t>خونريزي خارجي </a:t>
            </a:r>
            <a:r>
              <a:rPr lang="fa-IR" altLang="fa-IR" smtClean="0">
                <a:latin typeface="Simplified Arabic" pitchFamily="18" charset="-78"/>
              </a:rPr>
              <a:t>:</a:t>
            </a:r>
          </a:p>
          <a:p>
            <a:r>
              <a:rPr lang="ar-SA" altLang="fa-IR" smtClean="0">
                <a:latin typeface="Simplified Arabic" pitchFamily="18" charset="-78"/>
              </a:rPr>
              <a:t> آسيبهاي ناشي از تصادفات</a:t>
            </a:r>
            <a:endParaRPr lang="fa-IR" altLang="fa-IR" smtClean="0">
              <a:latin typeface="Simplified Arabic" pitchFamily="18" charset="-78"/>
            </a:endParaRPr>
          </a:p>
          <a:p>
            <a:r>
              <a:rPr lang="ar-SA" altLang="fa-IR" smtClean="0">
                <a:latin typeface="Simplified Arabic" pitchFamily="18" charset="-78"/>
              </a:rPr>
              <a:t>ضربه ها</a:t>
            </a:r>
            <a:endParaRPr lang="fa-IR" altLang="fa-IR" smtClean="0">
              <a:latin typeface="Simplified Arabic" pitchFamily="18" charset="-78"/>
            </a:endParaRPr>
          </a:p>
          <a:p>
            <a:r>
              <a:rPr lang="ar-SA" altLang="fa-IR" smtClean="0">
                <a:latin typeface="Simplified Arabic" pitchFamily="18" charset="-78"/>
              </a:rPr>
              <a:t>بريدگي با آلات برنده </a:t>
            </a:r>
            <a:endParaRPr lang="fa-IR" altLang="fa-IR" smtClean="0">
              <a:latin typeface="Simplified Arabic" pitchFamily="18" charset="-78"/>
            </a:endParaRPr>
          </a:p>
          <a:p>
            <a:r>
              <a:rPr lang="ar-SA" altLang="fa-IR" smtClean="0">
                <a:latin typeface="Simplified Arabic" pitchFamily="18" charset="-78"/>
              </a:rPr>
              <a:t> صدمات جنگي در اثر گلوله و تركش و</a:t>
            </a:r>
            <a:r>
              <a:rPr lang="en-US" altLang="fa-IR" smtClean="0">
                <a:latin typeface="Simplified Arabic" pitchFamily="18" charset="-78"/>
              </a:rPr>
              <a:t>…</a:t>
            </a:r>
            <a:r>
              <a:rPr lang="ar-SA" altLang="fa-IR" smtClean="0">
                <a:latin typeface="Simplified Arabic" pitchFamily="18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1820</TotalTime>
  <Words>2724</Words>
  <Application>Microsoft Office PowerPoint</Application>
  <PresentationFormat>On-screen Show (4:3)</PresentationFormat>
  <Paragraphs>396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2  Titr</vt:lpstr>
      <vt:lpstr>Arial</vt:lpstr>
      <vt:lpstr>B Titr</vt:lpstr>
      <vt:lpstr>Calibri</vt:lpstr>
      <vt:lpstr>Century Schoolbook</vt:lpstr>
      <vt:lpstr>Criteria SSi</vt:lpstr>
      <vt:lpstr>Garamond</vt:lpstr>
      <vt:lpstr>Gill Sans MT</vt:lpstr>
      <vt:lpstr>Kristen ITC</vt:lpstr>
      <vt:lpstr>Simplified Arabic</vt:lpstr>
      <vt:lpstr>Tahoma</vt:lpstr>
      <vt:lpstr>Times New Roman</vt:lpstr>
      <vt:lpstr>Wingdings</vt:lpstr>
      <vt:lpstr>Wingdings 2</vt:lpstr>
      <vt:lpstr>Wingdings 3</vt:lpstr>
      <vt:lpstr>Stream</vt:lpstr>
      <vt:lpstr>Oriel</vt:lpstr>
      <vt:lpstr>دستگاه گردش خون </vt:lpstr>
      <vt:lpstr>مروری بر آناتومی و فیزیولوژی دستگاه گردش خون </vt:lpstr>
      <vt:lpstr>PowerPoint Presentation</vt:lpstr>
      <vt:lpstr>سیستم هدایتی قلب      (Conduction System of the Heart)</vt:lpstr>
      <vt:lpstr>علائم بیماریهای قلبی</vt:lpstr>
      <vt:lpstr>PowerPoint Presentation</vt:lpstr>
      <vt:lpstr>PowerPoint Presentation</vt:lpstr>
      <vt:lpstr>باتوجه به كانون خونريزي خونريزيها به دو دسته تقسيم مي شوند: </vt:lpstr>
      <vt:lpstr>علل خونريزي ها </vt:lpstr>
      <vt:lpstr>علل خونريزي ها</vt:lpstr>
      <vt:lpstr>PowerPoint Presentation</vt:lpstr>
      <vt:lpstr>چهار مرحله خونریزی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فشار مستقيم</vt:lpstr>
      <vt:lpstr>اقدامات و كمكهاي اوليه در خونريزي ها</vt:lpstr>
      <vt:lpstr>PowerPoint Presentation</vt:lpstr>
      <vt:lpstr>خون دماغ</vt:lpstr>
      <vt:lpstr>PowerPoint Presentation</vt:lpstr>
      <vt:lpstr>PowerPoint Presentation</vt:lpstr>
      <vt:lpstr>PowerPoint Presentation</vt:lpstr>
      <vt:lpstr>شدت شوک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ثابت سازی استخوان آسیب دیده ، آسیبهای بالقوه آتی را کاهش می دهد</vt:lpstr>
      <vt:lpstr>PowerPoint Presentation</vt:lpstr>
      <vt:lpstr>PowerPoint Presentation</vt:lpstr>
      <vt:lpstr>PowerPoint Presentation</vt:lpstr>
      <vt:lpstr>استفاده از تورنیکه</vt:lpstr>
      <vt:lpstr>استفاده از کاف فشارسنج بعنوان تورنیکه</vt:lpstr>
      <vt:lpstr>PowerPoint Presentation</vt:lpstr>
      <vt:lpstr> کمکهای اولیه در شوک هیپوولمیک : </vt:lpstr>
      <vt:lpstr>PowerPoint Presentation</vt:lpstr>
      <vt:lpstr>PowerPoint Presentation</vt:lpstr>
      <vt:lpstr>PowerPoint Presentation</vt:lpstr>
      <vt:lpstr>شوك عفوني (سپتيك):</vt:lpstr>
      <vt:lpstr>Cardiogenic Shocks</vt:lpstr>
      <vt:lpstr>درمان شوک کاردیوژنیک</vt:lpstr>
      <vt:lpstr>تامپوناد قلبی</vt:lpstr>
      <vt:lpstr>درمان</vt:lpstr>
      <vt:lpstr> کاردیومیوپاتیCardiomyopathy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کمک های اولیه  در خونریزی و شوک</dc:title>
  <dc:subject>خونریزی و شوک</dc:subject>
  <dc:creator>javadi</dc:creator>
  <cp:keywords>فوریت های پزشکی، خونریزی و شوک</cp:keywords>
  <cp:lastModifiedBy>omid</cp:lastModifiedBy>
  <cp:revision>307</cp:revision>
  <dcterms:created xsi:type="dcterms:W3CDTF">2009-05-02T11:56:13Z</dcterms:created>
  <dcterms:modified xsi:type="dcterms:W3CDTF">2018-09-18T05:39:40Z</dcterms:modified>
</cp:coreProperties>
</file>