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77" r:id="rId4"/>
    <p:sldId id="279" r:id="rId5"/>
    <p:sldId id="278" r:id="rId6"/>
    <p:sldId id="257" r:id="rId7"/>
    <p:sldId id="281" r:id="rId8"/>
    <p:sldId id="258" r:id="rId9"/>
    <p:sldId id="259" r:id="rId10"/>
    <p:sldId id="260" r:id="rId11"/>
    <p:sldId id="261" r:id="rId12"/>
    <p:sldId id="262" r:id="rId13"/>
    <p:sldId id="280" r:id="rId14"/>
    <p:sldId id="263" r:id="rId15"/>
    <p:sldId id="270" r:id="rId16"/>
    <p:sldId id="272" r:id="rId17"/>
    <p:sldId id="275" r:id="rId18"/>
    <p:sldId id="264" r:id="rId19"/>
    <p:sldId id="265" r:id="rId20"/>
    <p:sldId id="273" r:id="rId21"/>
    <p:sldId id="271" r:id="rId22"/>
    <p:sldId id="274" r:id="rId23"/>
    <p:sldId id="266" r:id="rId24"/>
    <p:sldId id="267" r:id="rId25"/>
    <p:sldId id="26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60"/>
  </p:normalViewPr>
  <p:slideViewPr>
    <p:cSldViewPr>
      <p:cViewPr varScale="1">
        <p:scale>
          <a:sx n="110" d="100"/>
          <a:sy n="110" d="100"/>
        </p:scale>
        <p:origin x="159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3B40394E-4556-473D-9AAF-CF25FFCF0894}" type="datetimeFigureOut">
              <a:rPr lang="en-US" smtClean="0"/>
              <a:t>12/11/2015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FEAB72C-1CB8-43E2-B085-C24EC12A7413}"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40394E-4556-473D-9AAF-CF25FFCF0894}" type="datetimeFigureOut">
              <a:rPr lang="en-US" smtClean="0"/>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AB72C-1CB8-43E2-B085-C24EC12A741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40394E-4556-473D-9AAF-CF25FFCF0894}" type="datetimeFigureOut">
              <a:rPr lang="en-US" smtClean="0"/>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AB72C-1CB8-43E2-B085-C24EC12A74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40394E-4556-473D-9AAF-CF25FFCF0894}" type="datetimeFigureOut">
              <a:rPr lang="en-US" smtClean="0"/>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AB72C-1CB8-43E2-B085-C24EC12A74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40394E-4556-473D-9AAF-CF25FFCF0894}" type="datetimeFigureOut">
              <a:rPr lang="en-US" smtClean="0"/>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AB72C-1CB8-43E2-B085-C24EC12A74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B40394E-4556-473D-9AAF-CF25FFCF0894}" type="datetimeFigureOut">
              <a:rPr lang="en-US" smtClean="0"/>
              <a:t>12/11/2015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AB72C-1CB8-43E2-B085-C24EC12A7413}"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40394E-4556-473D-9AAF-CF25FFCF0894}" type="datetimeFigureOut">
              <a:rPr lang="en-US" smtClean="0"/>
              <a:t>12/11/2015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EAB72C-1CB8-43E2-B085-C24EC12A74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40394E-4556-473D-9AAF-CF25FFCF0894}" type="datetimeFigureOut">
              <a:rPr lang="en-US" smtClean="0"/>
              <a:t>12/11/2015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EAB72C-1CB8-43E2-B085-C24EC12A74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40394E-4556-473D-9AAF-CF25FFCF0894}" type="datetimeFigureOut">
              <a:rPr lang="en-US" smtClean="0"/>
              <a:t>12/11/2015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EAB72C-1CB8-43E2-B085-C24EC12A74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B40394E-4556-473D-9AAF-CF25FFCF0894}" type="datetimeFigureOut">
              <a:rPr lang="en-US" smtClean="0"/>
              <a:t>12/11/2015</a:t>
            </a:fld>
            <a:endParaRPr lang="en-US"/>
          </a:p>
        </p:txBody>
      </p:sp>
      <p:sp>
        <p:nvSpPr>
          <p:cNvPr id="7" name="Slide Number Placeholder 6"/>
          <p:cNvSpPr>
            <a:spLocks noGrp="1"/>
          </p:cNvSpPr>
          <p:nvPr>
            <p:ph type="sldNum" sz="quarter" idx="12"/>
          </p:nvPr>
        </p:nvSpPr>
        <p:spPr/>
        <p:txBody>
          <a:bodyPr/>
          <a:lstStyle/>
          <a:p>
            <a:fld id="{1FEAB72C-1CB8-43E2-B085-C24EC12A7413}"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40394E-4556-473D-9AAF-CF25FFCF0894}" type="datetimeFigureOut">
              <a:rPr lang="en-US" smtClean="0"/>
              <a:t>12/11/2015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1FEAB72C-1CB8-43E2-B085-C24EC12A74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3B40394E-4556-473D-9AAF-CF25FFCF0894}" type="datetimeFigureOut">
              <a:rPr lang="en-US" smtClean="0"/>
              <a:t>12/11/2015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FEAB72C-1CB8-43E2-B085-C24EC12A74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4400" y="2438400"/>
            <a:ext cx="3313355" cy="3572436"/>
          </a:xfrm>
        </p:spPr>
        <p:txBody>
          <a:bodyPr>
            <a:noAutofit/>
          </a:bodyPr>
          <a:lstStyle/>
          <a:p>
            <a:pPr algn="ctr"/>
            <a:r>
              <a:rPr lang="fa-IR" sz="8000" dirty="0" smtClean="0"/>
              <a:t>اقلیم گرم و خشک</a:t>
            </a:r>
            <a:endParaRPr lang="en-US" sz="8000" dirty="0"/>
          </a:p>
        </p:txBody>
      </p:sp>
      <p:sp>
        <p:nvSpPr>
          <p:cNvPr id="3" name="Subtitle 2"/>
          <p:cNvSpPr>
            <a:spLocks noGrp="1"/>
          </p:cNvSpPr>
          <p:nvPr>
            <p:ph type="subTitle" idx="1"/>
          </p:nvPr>
        </p:nvSpPr>
        <p:spPr>
          <a:xfrm>
            <a:off x="9296400" y="3733800"/>
            <a:ext cx="3309803" cy="1260629"/>
          </a:xfrm>
        </p:spPr>
        <p:txBody>
          <a:bodyPr/>
          <a:lstStyle/>
          <a:p>
            <a:endParaRPr lang="en-US" dirty="0"/>
          </a:p>
        </p:txBody>
      </p:sp>
    </p:spTree>
    <p:extLst>
      <p:ext uri="{BB962C8B-B14F-4D97-AF65-F5344CB8AC3E}">
        <p14:creationId xmlns:p14="http://schemas.microsoft.com/office/powerpoint/2010/main" val="288541531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143000"/>
            <a:ext cx="7024744" cy="4038600"/>
          </a:xfrm>
        </p:spPr>
        <p:txBody>
          <a:bodyPr>
            <a:noAutofit/>
          </a:bodyPr>
          <a:lstStyle/>
          <a:p>
            <a:pPr algn="ctr" rtl="1"/>
            <a:r>
              <a:rPr lang="fa-IR" sz="2400" dirty="0">
                <a:solidFill>
                  <a:schemeClr val="accent1">
                    <a:lumMod val="50000"/>
                  </a:schemeClr>
                </a:solidFill>
              </a:rPr>
              <a:t>4 )در بیشتر نواحی اینگونه مناطق بدلیل کمبود بارندگی و در نتیجه کمبود چوب سقف ساختمانها به شکل خرپشته، طاق یا گنبد و بدون هیچگونه اسکلت و از خشت خام و گل ساخته شده است</a:t>
            </a:r>
            <a:r>
              <a:rPr lang="fa-IR" sz="2400" dirty="0" smtClean="0">
                <a:solidFill>
                  <a:schemeClr val="accent1">
                    <a:lumMod val="50000"/>
                  </a:schemeClr>
                </a:solidFill>
              </a:rPr>
              <a:t>.</a:t>
            </a:r>
            <a:br>
              <a:rPr lang="fa-IR" sz="2400" dirty="0" smtClean="0">
                <a:solidFill>
                  <a:schemeClr val="accent1">
                    <a:lumMod val="50000"/>
                  </a:schemeClr>
                </a:solidFill>
              </a:rPr>
            </a:br>
            <a:r>
              <a:rPr lang="en-US" sz="2400" dirty="0">
                <a:solidFill>
                  <a:schemeClr val="accent1">
                    <a:lumMod val="50000"/>
                  </a:schemeClr>
                </a:solidFill>
              </a:rPr>
              <a:t/>
            </a:r>
            <a:br>
              <a:rPr lang="en-US" sz="2400" dirty="0">
                <a:solidFill>
                  <a:schemeClr val="accent1">
                    <a:lumMod val="50000"/>
                  </a:schemeClr>
                </a:solidFill>
              </a:rPr>
            </a:br>
            <a:r>
              <a:rPr lang="fa-IR" sz="2400" dirty="0" smtClean="0">
                <a:solidFill>
                  <a:schemeClr val="accent1">
                    <a:lumMod val="50000"/>
                  </a:schemeClr>
                </a:solidFill>
              </a:rPr>
              <a:t>5) </a:t>
            </a:r>
            <a:r>
              <a:rPr lang="fa-IR" sz="2400" dirty="0">
                <a:solidFill>
                  <a:schemeClr val="accent1">
                    <a:lumMod val="50000"/>
                  </a:schemeClr>
                </a:solidFill>
              </a:rPr>
              <a:t>تعداد و مساحت پنجره ساختمانها در اینگونه مناطق به حداقل ممکن کاهش داده شده است و پنجره ها در قسمت های فوقانی دیوارها نصب شده اند گردد.</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 </a:t>
            </a:r>
            <a:r>
              <a:rPr lang="en-US" sz="2400" dirty="0">
                <a:solidFill>
                  <a:schemeClr val="accent1">
                    <a:lumMod val="50000"/>
                  </a:schemeClr>
                </a:solidFill>
              </a:rPr>
              <a:t/>
            </a:r>
            <a:br>
              <a:rPr lang="en-US" sz="2400" dirty="0">
                <a:solidFill>
                  <a:schemeClr val="accent1">
                    <a:lumMod val="50000"/>
                  </a:schemeClr>
                </a:solidFill>
              </a:rPr>
            </a:br>
            <a:endParaRPr lang="en-US" sz="2400" dirty="0">
              <a:solidFill>
                <a:schemeClr val="accent1">
                  <a:lumMod val="50000"/>
                </a:schemeClr>
              </a:solidFill>
            </a:endParaRPr>
          </a:p>
        </p:txBody>
      </p:sp>
      <p:sp>
        <p:nvSpPr>
          <p:cNvPr id="3" name="Content Placeholder 2"/>
          <p:cNvSpPr>
            <a:spLocks noGrp="1"/>
          </p:cNvSpPr>
          <p:nvPr>
            <p:ph idx="1"/>
          </p:nvPr>
        </p:nvSpPr>
        <p:spPr>
          <a:xfrm>
            <a:off x="1043492" y="5562600"/>
            <a:ext cx="6777317" cy="270029"/>
          </a:xfrm>
        </p:spPr>
        <p:txBody>
          <a:bodyPr>
            <a:normAutofit fontScale="55000" lnSpcReduction="20000"/>
          </a:bodyPr>
          <a:lstStyle/>
          <a:p>
            <a:endParaRPr lang="en-US" dirty="0"/>
          </a:p>
        </p:txBody>
      </p:sp>
    </p:spTree>
    <p:extLst>
      <p:ext uri="{BB962C8B-B14F-4D97-AF65-F5344CB8AC3E}">
        <p14:creationId xmlns:p14="http://schemas.microsoft.com/office/powerpoint/2010/main" val="181009747"/>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828800"/>
            <a:ext cx="7024744" cy="3391936"/>
          </a:xfrm>
        </p:spPr>
        <p:txBody>
          <a:bodyPr>
            <a:noAutofit/>
          </a:bodyPr>
          <a:lstStyle/>
          <a:p>
            <a:pPr algn="ctr" rtl="1"/>
            <a:r>
              <a:rPr lang="fa-IR" sz="2400" dirty="0">
                <a:solidFill>
                  <a:schemeClr val="accent1">
                    <a:lumMod val="50000"/>
                  </a:schemeClr>
                </a:solidFill>
              </a:rPr>
              <a:t>6)از اختلافات زياد حرارت در شب و روز مي توان بهره گيري نمود . هواي خنك شب را مي توان از طريق بستن درها و پنجره ها در طول روز و باز كردن آنها به هنگام شب ذخيره سازي و حفظ نمود .</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7)ساكنين اين منطقه براي قابل تحمل كردن هواي اين منطقه و استفاده از باد تدابيري اتخاذ كرده اند از جمله ايجادبادگير .</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8)در مناطق گرم و خشك همانطور كه ذكر شد بايد ميزان تهويه طبيعي در روز را به حداقل ممكن رساند </a:t>
            </a:r>
            <a:r>
              <a:rPr lang="en-US" sz="2400" dirty="0">
                <a:solidFill>
                  <a:schemeClr val="accent1">
                    <a:lumMod val="50000"/>
                  </a:schemeClr>
                </a:solidFill>
              </a:rPr>
              <a:t/>
            </a:r>
            <a:br>
              <a:rPr lang="en-US" sz="2400" dirty="0">
                <a:solidFill>
                  <a:schemeClr val="accent1">
                    <a:lumMod val="50000"/>
                  </a:schemeClr>
                </a:solidFill>
              </a:rPr>
            </a:br>
            <a:endParaRPr lang="en-US" sz="2400" dirty="0">
              <a:solidFill>
                <a:schemeClr val="accent1">
                  <a:lumMod val="50000"/>
                </a:schemeClr>
              </a:solidFill>
            </a:endParaRPr>
          </a:p>
        </p:txBody>
      </p:sp>
      <p:sp>
        <p:nvSpPr>
          <p:cNvPr id="3" name="Content Placeholder 2"/>
          <p:cNvSpPr>
            <a:spLocks noGrp="1"/>
          </p:cNvSpPr>
          <p:nvPr>
            <p:ph idx="1"/>
          </p:nvPr>
        </p:nvSpPr>
        <p:spPr>
          <a:xfrm>
            <a:off x="1066800" y="5105400"/>
            <a:ext cx="6777317" cy="841977"/>
          </a:xfrm>
        </p:spPr>
        <p:txBody>
          <a:bodyPr/>
          <a:lstStyle/>
          <a:p>
            <a:endParaRPr lang="en-US" dirty="0"/>
          </a:p>
        </p:txBody>
      </p:sp>
    </p:spTree>
    <p:extLst>
      <p:ext uri="{BB962C8B-B14F-4D97-AF65-F5344CB8AC3E}">
        <p14:creationId xmlns:p14="http://schemas.microsoft.com/office/powerpoint/2010/main" val="2008342908"/>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077200" cy="5257800"/>
          </a:xfrm>
        </p:spPr>
        <p:txBody>
          <a:bodyPr>
            <a:noAutofit/>
          </a:bodyPr>
          <a:lstStyle/>
          <a:p>
            <a:pPr algn="ctr" rtl="1"/>
            <a:r>
              <a:rPr lang="fa-IR" sz="2400" dirty="0">
                <a:solidFill>
                  <a:schemeClr val="accent1">
                    <a:lumMod val="50000"/>
                  </a:schemeClr>
                </a:solidFill>
              </a:rPr>
              <a:t>9)بهترين جهت ساختمان در اين مناطق براي اطاقهاي قابل سكونت شمالي – جنوبي  مي باشد .</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 10)فرم ساختمان بايد بطريقي باشد كه كمترين مقدار حرارت را در زمستان از دست بدهد و در تابستان نيز كمترين مقدار حرارت را از آفتاب و محيط اطرافش كسب نمايد .</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11) استفاده از حیاط های داخلی مشجر و معطوف نمودن فضاهای زندگی به این حیاطها یکی از عمده ترین مشخصات معماری در مناطق گرم و خشک است</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12) جهت استقرار ساختمانها در این مناطق، جنوبی یا جنوب شرقی است. این جهت از نظر کنترل و به حداقل رساندن نفوذ گرمای ناشی از تابش آفتاب در بعد از ظهر بداخل ساختمان مناسب ترین جهت می باشد.</a:t>
            </a:r>
            <a:r>
              <a:rPr lang="en-US" sz="2400" dirty="0">
                <a:solidFill>
                  <a:schemeClr val="accent1">
                    <a:lumMod val="50000"/>
                  </a:schemeClr>
                </a:solidFill>
              </a:rPr>
              <a:t/>
            </a:r>
            <a:br>
              <a:rPr lang="en-US" sz="2400" dirty="0">
                <a:solidFill>
                  <a:schemeClr val="accent1">
                    <a:lumMod val="50000"/>
                  </a:schemeClr>
                </a:solidFill>
              </a:rPr>
            </a:br>
            <a:endParaRPr lang="en-US" sz="2400" dirty="0">
              <a:solidFill>
                <a:schemeClr val="accent1">
                  <a:lumMod val="50000"/>
                </a:schemeClr>
              </a:solidFill>
            </a:endParaRPr>
          </a:p>
        </p:txBody>
      </p:sp>
      <p:sp>
        <p:nvSpPr>
          <p:cNvPr id="3" name="Content Placeholder 2"/>
          <p:cNvSpPr>
            <a:spLocks noGrp="1"/>
          </p:cNvSpPr>
          <p:nvPr>
            <p:ph idx="1"/>
          </p:nvPr>
        </p:nvSpPr>
        <p:spPr>
          <a:xfrm>
            <a:off x="1447800" y="6172200"/>
            <a:ext cx="6777317" cy="803429"/>
          </a:xfrm>
        </p:spPr>
        <p:txBody>
          <a:bodyPr/>
          <a:lstStyle/>
          <a:p>
            <a:endParaRPr lang="en-US" dirty="0"/>
          </a:p>
        </p:txBody>
      </p:sp>
    </p:spTree>
    <p:extLst>
      <p:ext uri="{BB962C8B-B14F-4D97-AF65-F5344CB8AC3E}">
        <p14:creationId xmlns:p14="http://schemas.microsoft.com/office/powerpoint/2010/main" val="1204294069"/>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024744" cy="1143000"/>
          </a:xfrm>
        </p:spPr>
        <p:txBody>
          <a:bodyPr>
            <a:noAutofit/>
          </a:bodyPr>
          <a:lstStyle/>
          <a:p>
            <a:pPr algn="ctr"/>
            <a:r>
              <a:rPr lang="fa-IR" sz="2400" dirty="0">
                <a:solidFill>
                  <a:schemeClr val="accent1">
                    <a:lumMod val="50000"/>
                  </a:schemeClr>
                </a:solidFill>
                <a:cs typeface="+mn-cs"/>
              </a:rPr>
              <a:t>جهت ساختمان نسبت به اقلیم مورد نظر</a:t>
            </a:r>
            <a:r>
              <a:rPr lang="en-US" sz="2400" dirty="0">
                <a:solidFill>
                  <a:schemeClr val="accent1">
                    <a:lumMod val="50000"/>
                  </a:schemeClr>
                </a:solidFill>
                <a:cs typeface="+mn-cs"/>
              </a:rPr>
              <a:t/>
            </a:r>
            <a:br>
              <a:rPr lang="en-US" sz="2400" dirty="0">
                <a:solidFill>
                  <a:schemeClr val="accent1">
                    <a:lumMod val="50000"/>
                  </a:schemeClr>
                </a:solidFill>
                <a:cs typeface="+mn-cs"/>
              </a:rPr>
            </a:br>
            <a:r>
              <a:rPr lang="fa-IR" sz="2400" dirty="0">
                <a:solidFill>
                  <a:schemeClr val="accent1">
                    <a:lumMod val="50000"/>
                  </a:schemeClr>
                </a:solidFill>
                <a:cs typeface="+mn-cs"/>
              </a:rPr>
              <a:t>(گرم و خشک)</a:t>
            </a:r>
            <a:endParaRPr lang="en-US" sz="2400" dirty="0">
              <a:solidFill>
                <a:schemeClr val="accent1">
                  <a:lumMod val="50000"/>
                </a:schemeClr>
              </a:solidFill>
              <a:cs typeface="+mn-cs"/>
            </a:endParaRPr>
          </a:p>
        </p:txBody>
      </p:sp>
      <p:pic>
        <p:nvPicPr>
          <p:cNvPr id="4" name="Picture 2" descr="D:\tahlil site\تحلیل سایت\2 - تحلیل سایت\1 اقلیم\a4hgmtiantu1s27ylw - Copy.jpg"/>
          <p:cNvPicPr>
            <a:picLocks noGrp="1" noChangeAspect="1" noChangeArrowheads="1"/>
          </p:cNvPicPr>
          <p:nvPr>
            <p:ph idx="1"/>
          </p:nvPr>
        </p:nvPicPr>
        <p:blipFill>
          <a:blip r:embed="rId2"/>
          <a:srcRect/>
          <a:stretch>
            <a:fillRect/>
          </a:stretch>
        </p:blipFill>
        <p:spPr bwMode="auto">
          <a:xfrm>
            <a:off x="1066800" y="2709565"/>
            <a:ext cx="3886200" cy="297179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5555673" y="2577405"/>
            <a:ext cx="2895600" cy="1477328"/>
          </a:xfrm>
          <a:prstGeom prst="rect">
            <a:avLst/>
          </a:prstGeom>
        </p:spPr>
        <p:txBody>
          <a:bodyPr wrap="square">
            <a:spAutoFit/>
          </a:bodyPr>
          <a:lstStyle/>
          <a:p>
            <a:pPr algn="r"/>
            <a:r>
              <a:rPr lang="fa-IR" dirty="0" smtClean="0">
                <a:solidFill>
                  <a:schemeClr val="accent1">
                    <a:lumMod val="50000"/>
                  </a:schemeClr>
                </a:solidFill>
              </a:rPr>
              <a:t>میانگین حداکثر دما در تابستان : 45.6</a:t>
            </a:r>
          </a:p>
          <a:p>
            <a:pPr algn="r"/>
            <a:endParaRPr lang="en-US" dirty="0" smtClean="0">
              <a:solidFill>
                <a:schemeClr val="accent1">
                  <a:lumMod val="50000"/>
                </a:schemeClr>
              </a:solidFill>
            </a:endParaRPr>
          </a:p>
          <a:p>
            <a:pPr algn="r"/>
            <a:r>
              <a:rPr lang="fa-IR" dirty="0" smtClean="0">
                <a:solidFill>
                  <a:schemeClr val="accent1">
                    <a:lumMod val="50000"/>
                  </a:schemeClr>
                </a:solidFill>
              </a:rPr>
              <a:t>میانگین حداقل دما در زمستان : 6.9  </a:t>
            </a:r>
            <a:endParaRPr lang="fa-IR" dirty="0">
              <a:solidFill>
                <a:schemeClr val="accent1">
                  <a:lumMod val="50000"/>
                </a:schemeClr>
              </a:solidFill>
            </a:endParaRPr>
          </a:p>
        </p:txBody>
      </p:sp>
      <p:sp>
        <p:nvSpPr>
          <p:cNvPr id="6" name="Rectangle 5"/>
          <p:cNvSpPr/>
          <p:nvPr/>
        </p:nvSpPr>
        <p:spPr>
          <a:xfrm>
            <a:off x="5638800" y="4195465"/>
            <a:ext cx="2971800" cy="923330"/>
          </a:xfrm>
          <a:prstGeom prst="rect">
            <a:avLst/>
          </a:prstGeom>
        </p:spPr>
        <p:txBody>
          <a:bodyPr wrap="square">
            <a:spAutoFit/>
          </a:bodyPr>
          <a:lstStyle/>
          <a:p>
            <a:pPr algn="ctr" rtl="1">
              <a:lnSpc>
                <a:spcPct val="150000"/>
              </a:lnSpc>
            </a:pPr>
            <a:r>
              <a:rPr lang="fa-IR" dirty="0" smtClean="0">
                <a:solidFill>
                  <a:schemeClr val="accent1">
                    <a:lumMod val="50000"/>
                  </a:schemeClr>
                </a:solidFill>
              </a:rPr>
              <a:t>سردترین ماه های سال :دی</a:t>
            </a:r>
          </a:p>
          <a:p>
            <a:pPr algn="ctr" rtl="1">
              <a:lnSpc>
                <a:spcPct val="150000"/>
              </a:lnSpc>
            </a:pPr>
            <a:r>
              <a:rPr lang="fa-IR" dirty="0" smtClean="0">
                <a:solidFill>
                  <a:schemeClr val="accent1">
                    <a:lumMod val="50000"/>
                  </a:schemeClr>
                </a:solidFill>
              </a:rPr>
              <a:t>گرم ترین ماه های سال :تیر</a:t>
            </a:r>
            <a:endParaRPr lang="fa-IR" dirty="0">
              <a:solidFill>
                <a:schemeClr val="accent1">
                  <a:lumMod val="50000"/>
                </a:schemeClr>
              </a:solidFill>
            </a:endParaRPr>
          </a:p>
        </p:txBody>
      </p:sp>
    </p:spTree>
    <p:extLst>
      <p:ext uri="{BB962C8B-B14F-4D97-AF65-F5344CB8AC3E}">
        <p14:creationId xmlns:p14="http://schemas.microsoft.com/office/powerpoint/2010/main" val="3706536941"/>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0"/>
            <a:ext cx="8229600" cy="4001536"/>
          </a:xfrm>
        </p:spPr>
        <p:txBody>
          <a:bodyPr>
            <a:noAutofit/>
          </a:bodyPr>
          <a:lstStyle/>
          <a:p>
            <a:pPr algn="ctr" rtl="1"/>
            <a:r>
              <a:rPr lang="fa-IR" sz="2400" dirty="0">
                <a:solidFill>
                  <a:schemeClr val="accent1">
                    <a:lumMod val="50000"/>
                  </a:schemeClr>
                </a:solidFill>
              </a:rPr>
              <a:t>تأثير تابش آفتاب بر ساختمان و محيط اطراف :</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مقدار حرارتي كه در اثر تابش آفتاب در سطح يك جسم ايجاد ميشود نه تنها به جهت بلكه به رنگ و بافت آن سطح و همچنين سرعت جريان بستگي دارد.</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ميزان حرارت ايجاد شده در اثر تابش آفتاب در يك سطح با روشني رنگ و سرعت جريان هوا در آن سطح نسبت عكس دارد </a:t>
            </a:r>
            <a:r>
              <a:rPr lang="fa-IR" sz="2400" dirty="0" smtClean="0">
                <a:solidFill>
                  <a:schemeClr val="accent1">
                    <a:lumMod val="50000"/>
                  </a:schemeClr>
                </a:solidFill>
              </a:rPr>
              <a:t>.</a:t>
            </a:r>
            <a:br>
              <a:rPr lang="fa-IR" sz="2400" dirty="0" smtClean="0">
                <a:solidFill>
                  <a:schemeClr val="accent1">
                    <a:lumMod val="50000"/>
                  </a:schemeClr>
                </a:solidFill>
              </a:rPr>
            </a:b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ضمناً هرچه يك سطح زبرتر و ناصاف تر باشد مي تواند مقدار انرژي حرارتي بيشتري را جذب نمايد ولي مهمترين عاملي كه در تعيين حرارت ايجاد شده در يك سطح تاثير دارد رنگ آن سطح مي باشد.</a:t>
            </a:r>
            <a:r>
              <a:rPr lang="en-US" sz="2400" dirty="0">
                <a:solidFill>
                  <a:schemeClr val="accent1">
                    <a:lumMod val="50000"/>
                  </a:schemeClr>
                </a:solidFill>
              </a:rPr>
              <a:t/>
            </a:r>
            <a:br>
              <a:rPr lang="en-US" sz="2400" dirty="0">
                <a:solidFill>
                  <a:schemeClr val="accent1">
                    <a:lumMod val="50000"/>
                  </a:schemeClr>
                </a:solidFill>
              </a:rPr>
            </a:br>
            <a:endParaRPr lang="en-US" sz="2400" dirty="0">
              <a:solidFill>
                <a:schemeClr val="accent1">
                  <a:lumMod val="50000"/>
                </a:schemeClr>
              </a:solidFill>
            </a:endParaRPr>
          </a:p>
        </p:txBody>
      </p:sp>
      <p:sp>
        <p:nvSpPr>
          <p:cNvPr id="3" name="Content Placeholder 2"/>
          <p:cNvSpPr>
            <a:spLocks noGrp="1"/>
          </p:cNvSpPr>
          <p:nvPr>
            <p:ph idx="1"/>
          </p:nvPr>
        </p:nvSpPr>
        <p:spPr>
          <a:xfrm>
            <a:off x="1043492" y="5334000"/>
            <a:ext cx="6777317" cy="498629"/>
          </a:xfrm>
        </p:spPr>
        <p:txBody>
          <a:bodyPr/>
          <a:lstStyle/>
          <a:p>
            <a:endParaRPr lang="en-US" dirty="0"/>
          </a:p>
        </p:txBody>
      </p:sp>
    </p:spTree>
    <p:extLst>
      <p:ext uri="{BB962C8B-B14F-4D97-AF65-F5344CB8AC3E}">
        <p14:creationId xmlns:p14="http://schemas.microsoft.com/office/powerpoint/2010/main" val="3332720707"/>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5410200"/>
          </a:xfrm>
        </p:spPr>
        <p:txBody>
          <a:bodyPr>
            <a:noAutofit/>
          </a:bodyPr>
          <a:lstStyle/>
          <a:p>
            <a:pPr algn="ctr" rtl="1"/>
            <a:r>
              <a:rPr lang="fa-IR" sz="2400" dirty="0">
                <a:solidFill>
                  <a:schemeClr val="accent1">
                    <a:lumMod val="50000"/>
                  </a:schemeClr>
                </a:solidFill>
              </a:rPr>
              <a:t>تابش آفتاب بر </a:t>
            </a:r>
            <a:r>
              <a:rPr lang="fa-IR" sz="2400" dirty="0" smtClean="0">
                <a:solidFill>
                  <a:schemeClr val="accent1">
                    <a:lumMod val="50000"/>
                  </a:schemeClr>
                </a:solidFill>
              </a:rPr>
              <a:t>بام:</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بام یک ساختمان تاثیر پذیرترین جزء آن در برابر عوامل اقلیمی است. تابش آفتاب در تابستان و ریزش برف و باران تاثیر بیشتری بر بام ساختمان میگذارند تا بر اجزاء دیگر آن. </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تابش آفتاب بر انواع </a:t>
            </a:r>
            <a:r>
              <a:rPr lang="fa-IR" sz="2400" dirty="0" smtClean="0">
                <a:solidFill>
                  <a:schemeClr val="accent1">
                    <a:lumMod val="50000"/>
                  </a:schemeClr>
                </a:solidFill>
              </a:rPr>
              <a:t>دیوار:</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تاثیر تابش آفتاب در گرمای داخلی یک ساختمان به خصوصیات مصالح بکار رفت در دیوارهای خارجی آن بستگی دارد بنابراین لازم است که در هر صورت درانتخاب مصالح ساختمانی مناسب در رابطه با </a:t>
            </a:r>
            <a:r>
              <a:rPr lang="fa-IR" sz="2400" dirty="0" smtClean="0">
                <a:solidFill>
                  <a:schemeClr val="accent1">
                    <a:lumMod val="50000"/>
                  </a:schemeClr>
                </a:solidFill>
              </a:rPr>
              <a:t>ساختمان </a:t>
            </a:r>
            <a:r>
              <a:rPr lang="fa-IR" sz="2400" dirty="0">
                <a:solidFill>
                  <a:schemeClr val="accent1">
                    <a:lumMod val="50000"/>
                  </a:schemeClr>
                </a:solidFill>
              </a:rPr>
              <a:t>و شرایط اقلیمی دقت کامل بعمل آید.</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تابش آفتاب بر </a:t>
            </a:r>
            <a:r>
              <a:rPr lang="fa-IR" sz="2400" dirty="0" smtClean="0">
                <a:solidFill>
                  <a:schemeClr val="accent1">
                    <a:lumMod val="50000"/>
                  </a:schemeClr>
                </a:solidFill>
              </a:rPr>
              <a:t>پنجره:</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پنجره های یک ساختمان در تغییر دمای هوای داخل آن تاثیر فراوانی دارند، مخصوصاً وقتی آفتاب بطور مستقیم بداخل بتابد </a:t>
            </a:r>
            <a:r>
              <a:rPr lang="en-US" sz="2400" dirty="0">
                <a:solidFill>
                  <a:schemeClr val="accent1">
                    <a:lumMod val="50000"/>
                  </a:schemeClr>
                </a:solidFill>
              </a:rPr>
              <a:t/>
            </a:r>
            <a:br>
              <a:rPr lang="en-US" sz="2400" dirty="0">
                <a:solidFill>
                  <a:schemeClr val="accent1">
                    <a:lumMod val="50000"/>
                  </a:schemeClr>
                </a:solidFill>
              </a:rPr>
            </a:br>
            <a:endParaRPr lang="en-US" sz="2400" dirty="0">
              <a:solidFill>
                <a:schemeClr val="accent1">
                  <a:lumMod val="50000"/>
                </a:schemeClr>
              </a:solidFill>
            </a:endParaRPr>
          </a:p>
        </p:txBody>
      </p:sp>
      <p:sp>
        <p:nvSpPr>
          <p:cNvPr id="3" name="Content Placeholder 2"/>
          <p:cNvSpPr>
            <a:spLocks noGrp="1"/>
          </p:cNvSpPr>
          <p:nvPr>
            <p:ph idx="1"/>
          </p:nvPr>
        </p:nvSpPr>
        <p:spPr>
          <a:xfrm>
            <a:off x="1066800" y="6589411"/>
            <a:ext cx="6777317" cy="537177"/>
          </a:xfrm>
        </p:spPr>
        <p:txBody>
          <a:bodyPr/>
          <a:lstStyle/>
          <a:p>
            <a:endParaRPr lang="en-US" dirty="0"/>
          </a:p>
        </p:txBody>
      </p:sp>
    </p:spTree>
    <p:extLst>
      <p:ext uri="{BB962C8B-B14F-4D97-AF65-F5344CB8AC3E}">
        <p14:creationId xmlns:p14="http://schemas.microsoft.com/office/powerpoint/2010/main" val="3656786132"/>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descr="C:\Users\Rose\Desktop\New folder\yazd+eqlim\porozhe-qadim\tarh2\tahlil site\تحلیل سایت\2 - تحلیل سایت\1 اقلیم\یزد\Picture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00240"/>
            <a:ext cx="8229600" cy="6193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5181465"/>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5122" name="Picture 2" descr="C:\Users\Rose\Desktop\New folder\yazd+eqlim\porozhe-qadim\tarh2\tahlil site\تحلیل سایت\2 - تحلیل سایت\1 اقلیم\4nh7ruux8czl2q4lrk2.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533400" y="838200"/>
            <a:ext cx="8159262" cy="556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017760"/>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8229600" cy="3925336"/>
          </a:xfrm>
        </p:spPr>
        <p:txBody>
          <a:bodyPr>
            <a:noAutofit/>
          </a:bodyPr>
          <a:lstStyle/>
          <a:p>
            <a:pPr algn="ctr" rtl="1"/>
            <a:r>
              <a:rPr lang="fa-IR" sz="2400" dirty="0">
                <a:solidFill>
                  <a:schemeClr val="accent1">
                    <a:lumMod val="50000"/>
                  </a:schemeClr>
                </a:solidFill>
              </a:rPr>
              <a:t>تأثير تابش آفتاب در گرماي داخلي ساختمان :</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دما و رطوبت هوا ، تابش آفتاب و برف و باران بر فضاي داخل از طريق تأثير جداره هاي خارجي ساختمان هواي داخل آنرا تحت تأثير قرار مي دهند . </a:t>
            </a:r>
            <a:r>
              <a:rPr lang="fa-IR" sz="2400" dirty="0" smtClean="0">
                <a:solidFill>
                  <a:schemeClr val="accent1">
                    <a:lumMod val="50000"/>
                  </a:schemeClr>
                </a:solidFill>
              </a:rPr>
              <a:t/>
            </a:r>
            <a:br>
              <a:rPr lang="fa-IR" sz="2400" dirty="0" smtClean="0">
                <a:solidFill>
                  <a:schemeClr val="accent1">
                    <a:lumMod val="50000"/>
                  </a:schemeClr>
                </a:solidFill>
              </a:rPr>
            </a:b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تأثير رطوبت بر ساختمان :رطوبت در ساختمان عامل بالقوه در به مخاطره انداختن سلامتي و آسايش ساكنين ساختمان بوده و نيز منشاء خساراتي است كه به زيبايي و مصالح ساختمان  وارد مي آيد .  </a:t>
            </a:r>
            <a:r>
              <a:rPr lang="fa-IR" sz="2400" dirty="0" smtClean="0">
                <a:solidFill>
                  <a:schemeClr val="accent1">
                    <a:lumMod val="50000"/>
                  </a:schemeClr>
                </a:solidFill>
              </a:rPr>
              <a:t/>
            </a:r>
            <a:br>
              <a:rPr lang="fa-IR" sz="2400" dirty="0" smtClean="0">
                <a:solidFill>
                  <a:schemeClr val="accent1">
                    <a:lumMod val="50000"/>
                  </a:schemeClr>
                </a:solidFill>
              </a:rPr>
            </a:b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وقتي سطح خارجي ديوارها اندود يا رنگ شده باشد جذب آب در ديوار به مقدار زيادي به نفوذپذيري اين لايه خارجي بستگي </a:t>
            </a:r>
            <a:r>
              <a:rPr lang="fa-IR" sz="2400" dirty="0" smtClean="0">
                <a:solidFill>
                  <a:schemeClr val="accent1">
                    <a:lumMod val="50000"/>
                  </a:schemeClr>
                </a:solidFill>
              </a:rPr>
              <a:t>دارد.</a:t>
            </a:r>
            <a:r>
              <a:rPr lang="fa-IR" sz="2400" dirty="0">
                <a:solidFill>
                  <a:schemeClr val="accent1">
                    <a:lumMod val="50000"/>
                  </a:schemeClr>
                </a:solidFill>
              </a:rPr>
              <a:t> </a:t>
            </a:r>
            <a:r>
              <a:rPr lang="en-US" sz="2400" dirty="0">
                <a:solidFill>
                  <a:schemeClr val="accent1">
                    <a:lumMod val="50000"/>
                  </a:schemeClr>
                </a:solidFill>
              </a:rPr>
              <a:t/>
            </a:r>
            <a:br>
              <a:rPr lang="en-US" sz="2400" dirty="0">
                <a:solidFill>
                  <a:schemeClr val="accent1">
                    <a:lumMod val="50000"/>
                  </a:schemeClr>
                </a:solidFill>
              </a:rPr>
            </a:br>
            <a:endParaRPr lang="en-US" sz="2400" dirty="0">
              <a:solidFill>
                <a:schemeClr val="accent1">
                  <a:lumMod val="50000"/>
                </a:schemeClr>
              </a:solidFill>
            </a:endParaRPr>
          </a:p>
        </p:txBody>
      </p:sp>
      <p:sp>
        <p:nvSpPr>
          <p:cNvPr id="3" name="Content Placeholder 2"/>
          <p:cNvSpPr>
            <a:spLocks noGrp="1"/>
          </p:cNvSpPr>
          <p:nvPr>
            <p:ph idx="1"/>
          </p:nvPr>
        </p:nvSpPr>
        <p:spPr>
          <a:xfrm>
            <a:off x="990600" y="5334000"/>
            <a:ext cx="6777317" cy="537177"/>
          </a:xfrm>
        </p:spPr>
        <p:txBody>
          <a:bodyPr/>
          <a:lstStyle/>
          <a:p>
            <a:endParaRPr lang="en-US" dirty="0"/>
          </a:p>
        </p:txBody>
      </p:sp>
    </p:spTree>
    <p:extLst>
      <p:ext uri="{BB962C8B-B14F-4D97-AF65-F5344CB8AC3E}">
        <p14:creationId xmlns:p14="http://schemas.microsoft.com/office/powerpoint/2010/main" val="2873434702"/>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43944" cy="5525536"/>
          </a:xfrm>
        </p:spPr>
        <p:txBody>
          <a:bodyPr>
            <a:noAutofit/>
          </a:bodyPr>
          <a:lstStyle/>
          <a:p>
            <a:pPr algn="ctr" rtl="1"/>
            <a:r>
              <a:rPr lang="fa-IR" sz="2400" dirty="0">
                <a:solidFill>
                  <a:schemeClr val="accent1">
                    <a:lumMod val="50000"/>
                  </a:schemeClr>
                </a:solidFill>
              </a:rPr>
              <a:t>تاثير باد بر ساختمان :</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تأثير وزش باد در ساختمان بطور كلي ايجاد تهويه طبيعي در ساختمان است كه به اختلاف فشاري كه وزش باد در جداره هاي خارجي آن بوجود مي آورد بستگي داشت </a:t>
            </a:r>
            <a:r>
              <a:rPr lang="fa-IR" sz="2400" dirty="0" smtClean="0">
                <a:solidFill>
                  <a:schemeClr val="accent1">
                    <a:lumMod val="50000"/>
                  </a:schemeClr>
                </a:solidFill>
              </a:rPr>
              <a:t/>
            </a:r>
            <a:br>
              <a:rPr lang="fa-IR" sz="2400" dirty="0" smtClean="0">
                <a:solidFill>
                  <a:schemeClr val="accent1">
                    <a:lumMod val="50000"/>
                  </a:schemeClr>
                </a:solidFill>
              </a:rPr>
            </a:b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در مناطق گرم يا در ماههايي كه هوا گرم است وظيفه اصلي اين است كه ميزان تهويه در روز را به حداقل ممكن رساند به حدي كه بتوان از كثيف شدن هواي داخلي جلوگيري </a:t>
            </a:r>
            <a:r>
              <a:rPr lang="fa-IR" sz="2400" dirty="0" smtClean="0">
                <a:solidFill>
                  <a:schemeClr val="accent1">
                    <a:lumMod val="50000"/>
                  </a:schemeClr>
                </a:solidFill>
              </a:rPr>
              <a:t>نمود.</a:t>
            </a:r>
            <a:br>
              <a:rPr lang="fa-IR" sz="2400" dirty="0" smtClean="0">
                <a:solidFill>
                  <a:schemeClr val="accent1">
                    <a:lumMod val="50000"/>
                  </a:schemeClr>
                </a:solidFill>
              </a:rPr>
            </a:b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در مناطق گرم و خشك خانه ها با تو رفتگي هاي بازي بنام ايوان مشخص ميشود .</a:t>
            </a:r>
            <a:r>
              <a:rPr lang="en-US" sz="2400" dirty="0">
                <a:solidFill>
                  <a:schemeClr val="accent1">
                    <a:lumMod val="50000"/>
                  </a:schemeClr>
                </a:solidFill>
              </a:rPr>
              <a:t/>
            </a:r>
            <a:br>
              <a:rPr lang="en-US" sz="2400" dirty="0">
                <a:solidFill>
                  <a:schemeClr val="accent1">
                    <a:lumMod val="50000"/>
                  </a:schemeClr>
                </a:solidFill>
              </a:rPr>
            </a:br>
            <a:endParaRPr lang="en-US" sz="2400" dirty="0">
              <a:solidFill>
                <a:schemeClr val="accent1">
                  <a:lumMod val="50000"/>
                </a:schemeClr>
              </a:solidFill>
            </a:endParaRPr>
          </a:p>
        </p:txBody>
      </p:sp>
      <p:sp>
        <p:nvSpPr>
          <p:cNvPr id="3" name="Content Placeholder 2"/>
          <p:cNvSpPr>
            <a:spLocks noGrp="1"/>
          </p:cNvSpPr>
          <p:nvPr>
            <p:ph idx="1"/>
          </p:nvPr>
        </p:nvSpPr>
        <p:spPr>
          <a:xfrm>
            <a:off x="1828800" y="6380085"/>
            <a:ext cx="6777317" cy="955829"/>
          </a:xfrm>
        </p:spPr>
        <p:txBody>
          <a:bodyPr/>
          <a:lstStyle/>
          <a:p>
            <a:endParaRPr lang="en-US" dirty="0"/>
          </a:p>
        </p:txBody>
      </p:sp>
    </p:spTree>
    <p:extLst>
      <p:ext uri="{BB962C8B-B14F-4D97-AF65-F5344CB8AC3E}">
        <p14:creationId xmlns:p14="http://schemas.microsoft.com/office/powerpoint/2010/main" val="3915459981"/>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024744" cy="1143000"/>
          </a:xfrm>
        </p:spPr>
        <p:txBody>
          <a:bodyPr>
            <a:normAutofit/>
          </a:bodyPr>
          <a:lstStyle/>
          <a:p>
            <a:pPr algn="ctr"/>
            <a:r>
              <a:rPr lang="fa-IR" sz="4800" dirty="0" smtClean="0">
                <a:solidFill>
                  <a:schemeClr val="accent1">
                    <a:lumMod val="50000"/>
                  </a:schemeClr>
                </a:solidFill>
              </a:rPr>
              <a:t>موقعیت استان یزد در ایران</a:t>
            </a:r>
            <a:endParaRPr lang="en-US" sz="4800" dirty="0">
              <a:solidFill>
                <a:schemeClr val="accent1">
                  <a:lumMod val="50000"/>
                </a:schemeClr>
              </a:solidFill>
            </a:endParaRPr>
          </a:p>
        </p:txBody>
      </p:sp>
      <p:pic>
        <p:nvPicPr>
          <p:cNvPr id="4" name="Picture 9" descr="D:\tahlil site\تحلیل سایت\1 - معرفی سایت\1موقعیت سایت\Iraضn_location_map.svg.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800" y="2324100"/>
            <a:ext cx="5562600" cy="4012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5222553"/>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3074" name="Picture 2" descr="C:\Users\Rose\Desktop\New folder\yazd+eqlim\porozhe-qadim\tarh2\tahlil site\تحلیل سایت\2 - تحلیل سایت\1 اقلیم\یزد\Pictur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914400"/>
            <a:ext cx="7267419"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1713004"/>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descr="C:\Users\Rose\Desktop\New folder\yazd+eqlim\porozhe-qadim\tarh2\tahlil site\تحلیل سایت\2 - تحلیل سایت\1 اقلیم\یزد\Picture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56755"/>
            <a:ext cx="8077200" cy="617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0722791"/>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098" name="Picture 2" descr="C:\Users\Rose\Desktop\New folder\yazd+eqlim\porozhe-qadim\tarh2\tahlil site\تحلیل سایت\2 - تحلیل سایت\1 اقلیم\یزد\Picture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40806"/>
            <a:ext cx="7888592" cy="59763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268591"/>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876800"/>
            <a:ext cx="8077200" cy="1256264"/>
          </a:xfrm>
        </p:spPr>
        <p:txBody>
          <a:bodyPr>
            <a:noAutofit/>
          </a:bodyPr>
          <a:lstStyle/>
          <a:p>
            <a:pPr algn="ctr" rtl="1"/>
            <a:r>
              <a:rPr lang="fa-IR" sz="2400" dirty="0">
                <a:solidFill>
                  <a:schemeClr val="accent1">
                    <a:lumMod val="50000"/>
                  </a:schemeClr>
                </a:solidFill>
              </a:rPr>
              <a:t>تعیین مناسب ترین فرم </a:t>
            </a:r>
            <a:r>
              <a:rPr lang="fa-IR" sz="2400" dirty="0" smtClean="0">
                <a:solidFill>
                  <a:schemeClr val="accent1">
                    <a:lumMod val="50000"/>
                  </a:schemeClr>
                </a:solidFill>
              </a:rPr>
              <a:t>ساختمان:</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باید به این نکته توجه نمود که بهترین شکل ساختمان شکلی است که کمترین مقدار حرارت را از دست بدهد و در تابستان نیز کمترین مقدار حرارت را از آفتاب و محیط اطرافش کسب نماید. در این رایطه ساختمانی با پلان مربع بهترین فرم شناخته شده است. این عقیده بر اساس این واقعیت قرار دارد که چنین شکلی کمترین سطح خارجی را در برابر بیشترین حجم ارائه من نماید. البته این عقیده در مورد ساختمانهای قدیمی که عموماً پنجره هایی کوچک داشته و به همین دلیل نفوذ آفتاب بداخل آنها قابل چشم پوشی است صادق می باشد. اما در مورد ساختمانهای معاصر با قسمت های شیشه خور بزرگ نمی توان چنین حکمی صادر نمود</a:t>
            </a:r>
            <a:r>
              <a:rPr lang="en-US" sz="2400" dirty="0">
                <a:solidFill>
                  <a:schemeClr val="accent1">
                    <a:lumMod val="50000"/>
                  </a:schemeClr>
                </a:solidFill>
              </a:rPr>
              <a:t/>
            </a:r>
            <a:br>
              <a:rPr lang="en-US" sz="2400" dirty="0">
                <a:solidFill>
                  <a:schemeClr val="accent1">
                    <a:lumMod val="50000"/>
                  </a:schemeClr>
                </a:solidFill>
              </a:rPr>
            </a:br>
            <a:endParaRPr lang="en-US" sz="2400" dirty="0">
              <a:solidFill>
                <a:schemeClr val="accent1">
                  <a:lumMod val="50000"/>
                </a:schemeClr>
              </a:solidFill>
            </a:endParaRPr>
          </a:p>
        </p:txBody>
      </p:sp>
      <p:sp>
        <p:nvSpPr>
          <p:cNvPr id="3" name="Content Placeholder 2"/>
          <p:cNvSpPr>
            <a:spLocks noGrp="1"/>
          </p:cNvSpPr>
          <p:nvPr>
            <p:ph idx="1"/>
          </p:nvPr>
        </p:nvSpPr>
        <p:spPr>
          <a:xfrm>
            <a:off x="1219200" y="6858000"/>
            <a:ext cx="6777317" cy="117629"/>
          </a:xfrm>
        </p:spPr>
        <p:txBody>
          <a:bodyPr>
            <a:normAutofit fontScale="25000" lnSpcReduction="20000"/>
          </a:bodyPr>
          <a:lstStyle/>
          <a:p>
            <a:endParaRPr lang="en-US" dirty="0"/>
          </a:p>
        </p:txBody>
      </p:sp>
    </p:spTree>
    <p:extLst>
      <p:ext uri="{BB962C8B-B14F-4D97-AF65-F5344CB8AC3E}">
        <p14:creationId xmlns:p14="http://schemas.microsoft.com/office/powerpoint/2010/main" val="2209262289"/>
      </p:ext>
    </p:extLst>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153400" cy="3505200"/>
          </a:xfrm>
        </p:spPr>
        <p:txBody>
          <a:bodyPr>
            <a:noAutofit/>
          </a:bodyPr>
          <a:lstStyle/>
          <a:p>
            <a:pPr algn="ctr" rtl="1"/>
            <a:r>
              <a:rPr lang="fa-IR" sz="2400" dirty="0">
                <a:solidFill>
                  <a:schemeClr val="accent1">
                    <a:lumMod val="50000"/>
                  </a:schemeClr>
                </a:solidFill>
              </a:rPr>
              <a:t>موقعیت پنجره و تأثیر آن در وضعیت تهویه </a:t>
            </a:r>
            <a:r>
              <a:rPr lang="fa-IR" sz="2400" dirty="0" smtClean="0">
                <a:solidFill>
                  <a:schemeClr val="accent1">
                    <a:lumMod val="50000"/>
                  </a:schemeClr>
                </a:solidFill>
              </a:rPr>
              <a:t>طبیعی:</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موقعیت پنجره نسبت به جهت باد تأثیر قابل ملاحظه ای در وضعیت طبیعی در داخل یک اتاق می گذارد. عمده ترین اصل برای ایجاد یک تهویه مؤثر و قابل استفاده اینست که قسمت های بازشو در دو سمت رو به باد و پشت به باد قرار داشته باشد. بخصوص در مواردی که وجود جریان هوا در تمام نقاط یک اتاق ضرورت داشته باشد. مناسبترین تهویه زمانی ایجاد میشود که جهت وزش باد نسبت به سطح پنجره مایل </a:t>
            </a:r>
            <a:r>
              <a:rPr lang="fa-IR" sz="2400" dirty="0" smtClean="0">
                <a:solidFill>
                  <a:schemeClr val="accent1">
                    <a:lumMod val="50000"/>
                  </a:schemeClr>
                </a:solidFill>
              </a:rPr>
              <a:t>باشد</a:t>
            </a:r>
            <a:br>
              <a:rPr lang="fa-IR" sz="2400" dirty="0" smtClean="0">
                <a:solidFill>
                  <a:schemeClr val="accent1">
                    <a:lumMod val="50000"/>
                  </a:schemeClr>
                </a:solidFill>
              </a:rPr>
            </a:br>
            <a:r>
              <a:rPr lang="fa-IR" sz="2400" dirty="0">
                <a:solidFill>
                  <a:schemeClr val="accent1">
                    <a:lumMod val="50000"/>
                  </a:schemeClr>
                </a:solidFill>
              </a:rPr>
              <a:t/>
            </a:r>
            <a:br>
              <a:rPr lang="fa-IR" sz="2400" dirty="0">
                <a:solidFill>
                  <a:schemeClr val="accent1">
                    <a:lumMod val="50000"/>
                  </a:schemeClr>
                </a:solidFill>
              </a:rPr>
            </a:br>
            <a:r>
              <a:rPr lang="fa-IR" sz="2400" dirty="0">
                <a:solidFill>
                  <a:schemeClr val="accent1">
                    <a:lumMod val="50000"/>
                  </a:schemeClr>
                </a:solidFill>
              </a:rPr>
              <a:t> </a:t>
            </a:r>
            <a:r>
              <a:rPr lang="fa-IR" sz="2400" dirty="0" smtClean="0">
                <a:solidFill>
                  <a:schemeClr val="accent1">
                    <a:lumMod val="50000"/>
                  </a:schemeClr>
                </a:solidFill>
              </a:rPr>
              <a:t>تأثیر </a:t>
            </a:r>
            <a:r>
              <a:rPr lang="fa-IR" sz="2400" dirty="0">
                <a:solidFill>
                  <a:schemeClr val="accent1">
                    <a:lumMod val="50000"/>
                  </a:schemeClr>
                </a:solidFill>
              </a:rPr>
              <a:t>جهت </a:t>
            </a:r>
            <a:r>
              <a:rPr lang="fa-IR" sz="2400" dirty="0" smtClean="0">
                <a:solidFill>
                  <a:schemeClr val="accent1">
                    <a:lumMod val="50000"/>
                  </a:schemeClr>
                </a:solidFill>
              </a:rPr>
              <a:t>پنجره:</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تأثیر جهت پنجره در دمای هوای داخلی یک اطاق بمقدار زیادی به وضعیت تهویه طبیعی در آن اطاق و وضعیت سایه بان پنجره بستگی دارد. </a:t>
            </a:r>
            <a:r>
              <a:rPr lang="en-US" sz="2400" dirty="0">
                <a:solidFill>
                  <a:schemeClr val="accent1">
                    <a:lumMod val="50000"/>
                  </a:schemeClr>
                </a:solidFill>
              </a:rPr>
              <a:t/>
            </a:r>
            <a:br>
              <a:rPr lang="en-US" sz="2400" dirty="0">
                <a:solidFill>
                  <a:schemeClr val="accent1">
                    <a:lumMod val="50000"/>
                  </a:schemeClr>
                </a:solidFill>
              </a:rPr>
            </a:br>
            <a:endParaRPr lang="en-US" sz="2400" dirty="0">
              <a:solidFill>
                <a:schemeClr val="accent1">
                  <a:lumMod val="50000"/>
                </a:schemeClr>
              </a:solidFill>
            </a:endParaRPr>
          </a:p>
        </p:txBody>
      </p:sp>
      <p:sp>
        <p:nvSpPr>
          <p:cNvPr id="3" name="Content Placeholder 2"/>
          <p:cNvSpPr>
            <a:spLocks noGrp="1"/>
          </p:cNvSpPr>
          <p:nvPr>
            <p:ph idx="1"/>
          </p:nvPr>
        </p:nvSpPr>
        <p:spPr>
          <a:xfrm>
            <a:off x="1143000" y="6608685"/>
            <a:ext cx="6777317" cy="498629"/>
          </a:xfrm>
        </p:spPr>
        <p:txBody>
          <a:bodyPr/>
          <a:lstStyle/>
          <a:p>
            <a:endParaRPr lang="en-US" dirty="0"/>
          </a:p>
        </p:txBody>
      </p:sp>
    </p:spTree>
    <p:extLst>
      <p:ext uri="{BB962C8B-B14F-4D97-AF65-F5344CB8AC3E}">
        <p14:creationId xmlns:p14="http://schemas.microsoft.com/office/powerpoint/2010/main" val="3174404143"/>
      </p:ext>
    </p:extLst>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5144536"/>
          </a:xfrm>
        </p:spPr>
        <p:txBody>
          <a:bodyPr>
            <a:noAutofit/>
          </a:bodyPr>
          <a:lstStyle/>
          <a:p>
            <a:pPr algn="ctr" rtl="1"/>
            <a:r>
              <a:rPr lang="fa-IR" sz="2400" dirty="0">
                <a:solidFill>
                  <a:schemeClr val="accent1">
                    <a:lumMod val="50000"/>
                  </a:schemeClr>
                </a:solidFill>
              </a:rPr>
              <a:t>تأثیر رنگ خارجی</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رنگ سطح خارجی بام بمقدار بسیار زیادی تعیین کننده بار سرمایی در رابطه با مساحت بام بوده </a:t>
            </a:r>
            <a:r>
              <a:rPr lang="fa-IR" sz="2400" dirty="0" smtClean="0">
                <a:solidFill>
                  <a:schemeClr val="accent1">
                    <a:lumMod val="50000"/>
                  </a:schemeClr>
                </a:solidFill>
              </a:rPr>
              <a:t>است .وقتی </a:t>
            </a:r>
            <a:r>
              <a:rPr lang="fa-IR" sz="2400" dirty="0">
                <a:solidFill>
                  <a:schemeClr val="accent1">
                    <a:lumMod val="50000"/>
                  </a:schemeClr>
                </a:solidFill>
              </a:rPr>
              <a:t>رنگ سطح خارجی بام تیره است دمای سطح آن تا 32 درجه سانتیگراد بالاتر از حداکثر دمای هوای خارج افزایش می یابد، در حالیکه این افزایش برای سطح سفید رنگ تنها یک درجه سانتیگراد است. البته باید به این نکته توجه داشت که تاثیر رنگ سطح خارجی بام در دمای سقف به مقاومت و ظرفیت حرارتی مصالح بام نیز بستگی دارد. هر چه ضخامت ، مقاومت و ظرفیت حرارتی مصالح بام افزایش یابد، اختلاف بین حداکثر دمای بام که در اثر بکار بردن رنگ های متفاوت در سطح خارجی ایجاد می شود کاهش می یابد.</a:t>
            </a:r>
            <a:r>
              <a:rPr lang="en-US" sz="2400" dirty="0">
                <a:solidFill>
                  <a:schemeClr val="accent1">
                    <a:lumMod val="50000"/>
                  </a:schemeClr>
                </a:solidFill>
              </a:rPr>
              <a:t/>
            </a:r>
            <a:br>
              <a:rPr lang="en-US" sz="2400" dirty="0">
                <a:solidFill>
                  <a:schemeClr val="accent1">
                    <a:lumMod val="50000"/>
                  </a:schemeClr>
                </a:solidFill>
              </a:rPr>
            </a:br>
            <a:endParaRPr lang="en-US" sz="2400" dirty="0">
              <a:solidFill>
                <a:schemeClr val="accent1">
                  <a:lumMod val="50000"/>
                </a:schemeClr>
              </a:solidFill>
            </a:endParaRPr>
          </a:p>
        </p:txBody>
      </p:sp>
      <p:sp>
        <p:nvSpPr>
          <p:cNvPr id="3" name="Content Placeholder 2"/>
          <p:cNvSpPr>
            <a:spLocks noGrp="1"/>
          </p:cNvSpPr>
          <p:nvPr>
            <p:ph idx="1"/>
          </p:nvPr>
        </p:nvSpPr>
        <p:spPr>
          <a:xfrm>
            <a:off x="1143000" y="6241607"/>
            <a:ext cx="6777317" cy="651029"/>
          </a:xfrm>
        </p:spPr>
        <p:txBody>
          <a:bodyPr/>
          <a:lstStyle/>
          <a:p>
            <a:endParaRPr lang="en-US"/>
          </a:p>
        </p:txBody>
      </p:sp>
    </p:spTree>
    <p:extLst>
      <p:ext uri="{BB962C8B-B14F-4D97-AF65-F5344CB8AC3E}">
        <p14:creationId xmlns:p14="http://schemas.microsoft.com/office/powerpoint/2010/main" val="1978133130"/>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14400"/>
            <a:ext cx="7024744" cy="1143000"/>
          </a:xfrm>
        </p:spPr>
        <p:txBody>
          <a:bodyPr>
            <a:noAutofit/>
          </a:bodyPr>
          <a:lstStyle/>
          <a:p>
            <a:pPr algn="ctr"/>
            <a:r>
              <a:rPr lang="fa-IR" dirty="0" smtClean="0">
                <a:solidFill>
                  <a:schemeClr val="accent1">
                    <a:lumMod val="50000"/>
                  </a:schemeClr>
                </a:solidFill>
              </a:rPr>
              <a:t>موقعیت شهر یزد در استان یزد</a:t>
            </a:r>
            <a:endParaRPr lang="en-US" dirty="0">
              <a:solidFill>
                <a:schemeClr val="accent1">
                  <a:lumMod val="50000"/>
                </a:schemeClr>
              </a:solidFill>
            </a:endParaRPr>
          </a:p>
        </p:txBody>
      </p:sp>
      <p:pic>
        <p:nvPicPr>
          <p:cNvPr id="4" name="Picture 2" descr="D:\tahlil site\صیی.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2514600"/>
            <a:ext cx="6553200"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023969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a:solidFill>
                  <a:schemeClr val="accent1">
                    <a:lumMod val="50000"/>
                  </a:schemeClr>
                </a:solidFill>
                <a:cs typeface="+mn-cs"/>
              </a:rPr>
              <a:t>حدود تقسیمات چهارگانه اقلیمی ایران</a:t>
            </a:r>
            <a:endParaRPr lang="en-US" dirty="0">
              <a:solidFill>
                <a:schemeClr val="accent1">
                  <a:lumMod val="50000"/>
                </a:schemeClr>
              </a:solidFill>
              <a:cs typeface="+mn-cs"/>
            </a:endParaRPr>
          </a:p>
        </p:txBody>
      </p:sp>
      <p:pic>
        <p:nvPicPr>
          <p:cNvPr id="4" name="Picture 8" descr="C:\Users\Rayan Mehr\Desktop\Picture2.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2133600"/>
            <a:ext cx="4493204" cy="407107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Rectangle 4"/>
          <p:cNvSpPr/>
          <p:nvPr/>
        </p:nvSpPr>
        <p:spPr>
          <a:xfrm>
            <a:off x="5791200" y="2249821"/>
            <a:ext cx="2514600" cy="2862322"/>
          </a:xfrm>
          <a:prstGeom prst="rect">
            <a:avLst/>
          </a:prstGeom>
        </p:spPr>
        <p:txBody>
          <a:bodyPr wrap="square">
            <a:spAutoFit/>
          </a:bodyPr>
          <a:lstStyle/>
          <a:p>
            <a:pPr algn="r">
              <a:lnSpc>
                <a:spcPct val="200000"/>
              </a:lnSpc>
            </a:pPr>
            <a:r>
              <a:rPr lang="fa-IR" dirty="0" smtClean="0">
                <a:cs typeface="Entezar     &lt;---------" pitchFamily="2" charset="-78"/>
              </a:rPr>
              <a:t>. اقلیم گرم و خشک (فلات مرکزی)</a:t>
            </a:r>
          </a:p>
          <a:p>
            <a:pPr algn="r">
              <a:lnSpc>
                <a:spcPct val="200000"/>
              </a:lnSpc>
            </a:pPr>
            <a:r>
              <a:rPr lang="fa-IR" dirty="0" smtClean="0">
                <a:cs typeface="Entezar     &lt;---------" pitchFamily="2" charset="-78"/>
              </a:rPr>
              <a:t>2. اقلیم گرم و مرطوب(سواحل جنوبی)</a:t>
            </a:r>
          </a:p>
          <a:p>
            <a:pPr algn="r">
              <a:lnSpc>
                <a:spcPct val="200000"/>
              </a:lnSpc>
            </a:pPr>
            <a:r>
              <a:rPr lang="fa-IR" dirty="0" smtClean="0">
                <a:cs typeface="Entezar     &lt;---------" pitchFamily="2" charset="-78"/>
              </a:rPr>
              <a:t>3.اقلیم سرد (کوهستان های غربی)</a:t>
            </a:r>
          </a:p>
          <a:p>
            <a:pPr algn="r">
              <a:lnSpc>
                <a:spcPct val="200000"/>
              </a:lnSpc>
            </a:pPr>
            <a:r>
              <a:rPr lang="fa-IR" dirty="0" smtClean="0">
                <a:cs typeface="Entezar     &lt;---------" pitchFamily="2" charset="-78"/>
              </a:rPr>
              <a:t>4.اقلیم معتدل و مرطوب (سواحل شمالی و دریای خزر)</a:t>
            </a:r>
            <a:endParaRPr lang="en-US" dirty="0">
              <a:cs typeface="Entezar     &lt;---------" pitchFamily="2" charset="-78"/>
            </a:endParaRPr>
          </a:p>
        </p:txBody>
      </p:sp>
      <p:pic>
        <p:nvPicPr>
          <p:cNvPr id="6" name="Picture 9" descr="C:\Users\Rayan Mehr\Desktop\Picture2_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3569" y="5112143"/>
            <a:ext cx="2709862"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180084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1+#ppt_w/2"/>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077200" cy="5638800"/>
          </a:xfrm>
        </p:spPr>
        <p:txBody>
          <a:bodyPr>
            <a:noAutofit/>
          </a:bodyPr>
          <a:lstStyle/>
          <a:p>
            <a:pPr algn="ctr">
              <a:lnSpc>
                <a:spcPct val="250000"/>
              </a:lnSpc>
            </a:pPr>
            <a:r>
              <a:rPr lang="fa-IR" sz="2000" dirty="0">
                <a:solidFill>
                  <a:schemeClr val="accent1">
                    <a:lumMod val="50000"/>
                  </a:schemeClr>
                </a:solidFill>
                <a:cs typeface="+mn-cs"/>
              </a:rPr>
              <a:t>شهر یزد در مرکز فلات ایران و در طول جغرافیایی </a:t>
            </a:r>
            <a:r>
              <a:rPr lang="fa-IR" sz="2000" dirty="0" smtClean="0">
                <a:solidFill>
                  <a:schemeClr val="accent1">
                    <a:lumMod val="50000"/>
                  </a:schemeClr>
                </a:solidFill>
                <a:cs typeface="+mn-cs"/>
              </a:rPr>
              <a:t>45/54 شرقی54/31 </a:t>
            </a:r>
            <a:r>
              <a:rPr lang="fa-IR" sz="2000" dirty="0">
                <a:solidFill>
                  <a:schemeClr val="accent1">
                    <a:lumMod val="50000"/>
                  </a:schemeClr>
                </a:solidFill>
                <a:cs typeface="+mn-cs"/>
              </a:rPr>
              <a:t>عرض شمالی واقع وارتفاع آن ازسطح دریا 1240 متر میباشد.</a:t>
            </a:r>
            <a:r>
              <a:rPr lang="en-US" sz="2000" dirty="0">
                <a:solidFill>
                  <a:schemeClr val="accent1">
                    <a:lumMod val="50000"/>
                  </a:schemeClr>
                </a:solidFill>
                <a:cs typeface="+mn-cs"/>
              </a:rPr>
              <a:t/>
            </a:r>
            <a:br>
              <a:rPr lang="en-US" sz="2000" dirty="0">
                <a:solidFill>
                  <a:schemeClr val="accent1">
                    <a:lumMod val="50000"/>
                  </a:schemeClr>
                </a:solidFill>
                <a:cs typeface="+mn-cs"/>
              </a:rPr>
            </a:br>
            <a:r>
              <a:rPr lang="fa-IR" sz="2000" dirty="0">
                <a:solidFill>
                  <a:schemeClr val="accent1">
                    <a:lumMod val="50000"/>
                  </a:schemeClr>
                </a:solidFill>
                <a:cs typeface="+mn-cs"/>
              </a:rPr>
              <a:t>استان یزد از شمال به استان اصفهان ، ازشمال شرق به استان خراسان ، ازجنوب به استانهاي کرمان و فارس ، ازشرق به استانهاي خراسان و کرمان و از غرب به استان اصفهان محدود است . این استان در کمربند خشک و </a:t>
            </a:r>
            <a:r>
              <a:rPr lang="fa-IR" sz="2000" dirty="0" smtClean="0">
                <a:solidFill>
                  <a:schemeClr val="accent1">
                    <a:lumMod val="50000"/>
                  </a:schemeClr>
                </a:solidFill>
                <a:cs typeface="+mn-cs"/>
              </a:rPr>
              <a:t>نیمه خشک </a:t>
            </a:r>
            <a:r>
              <a:rPr lang="fa-IR" sz="2000" dirty="0">
                <a:solidFill>
                  <a:schemeClr val="accent1">
                    <a:lumMod val="50000"/>
                  </a:schemeClr>
                </a:solidFill>
                <a:cs typeface="+mn-cs"/>
              </a:rPr>
              <a:t>نیمکره شمالی قرار دارد و مساحت آن 130000 کیلومتر مربع است .</a:t>
            </a:r>
            <a:r>
              <a:rPr lang="en-US" sz="2000" dirty="0">
                <a:solidFill>
                  <a:schemeClr val="accent1">
                    <a:lumMod val="50000"/>
                  </a:schemeClr>
                </a:solidFill>
                <a:cs typeface="+mn-cs"/>
              </a:rPr>
              <a:t/>
            </a:r>
            <a:br>
              <a:rPr lang="en-US" sz="2000" dirty="0">
                <a:solidFill>
                  <a:schemeClr val="accent1">
                    <a:lumMod val="50000"/>
                  </a:schemeClr>
                </a:solidFill>
                <a:cs typeface="+mn-cs"/>
              </a:rPr>
            </a:br>
            <a:endParaRPr lang="en-US" sz="2000" dirty="0">
              <a:solidFill>
                <a:schemeClr val="accent1">
                  <a:lumMod val="50000"/>
                </a:schemeClr>
              </a:solidFill>
              <a:cs typeface="+mn-cs"/>
            </a:endParaRPr>
          </a:p>
        </p:txBody>
      </p:sp>
      <p:sp>
        <p:nvSpPr>
          <p:cNvPr id="3" name="Content Placeholder 2"/>
          <p:cNvSpPr>
            <a:spLocks noGrp="1"/>
          </p:cNvSpPr>
          <p:nvPr>
            <p:ph idx="1"/>
          </p:nvPr>
        </p:nvSpPr>
        <p:spPr>
          <a:xfrm>
            <a:off x="9906000" y="2362200"/>
            <a:ext cx="2357717" cy="3508977"/>
          </a:xfrm>
        </p:spPr>
        <p:txBody>
          <a:bodyPr/>
          <a:lstStyle/>
          <a:p>
            <a:endParaRPr lang="en-US" dirty="0"/>
          </a:p>
        </p:txBody>
      </p:sp>
    </p:spTree>
    <p:extLst>
      <p:ext uri="{BB962C8B-B14F-4D97-AF65-F5344CB8AC3E}">
        <p14:creationId xmlns:p14="http://schemas.microsoft.com/office/powerpoint/2010/main" val="3198158847"/>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905000"/>
            <a:ext cx="7024744" cy="2514600"/>
          </a:xfrm>
        </p:spPr>
        <p:txBody>
          <a:bodyPr>
            <a:noAutofit/>
          </a:bodyPr>
          <a:lstStyle/>
          <a:p>
            <a:pPr algn="ctr" rtl="1"/>
            <a:r>
              <a:rPr lang="fa-IR" sz="2400" dirty="0">
                <a:solidFill>
                  <a:schemeClr val="accent1">
                    <a:lumMod val="50000"/>
                  </a:schemeClr>
                </a:solidFill>
              </a:rPr>
              <a:t>خصوصيات اقليم گرم و </a:t>
            </a:r>
            <a:r>
              <a:rPr lang="fa-IR" sz="2400" dirty="0" smtClean="0">
                <a:solidFill>
                  <a:schemeClr val="accent1">
                    <a:lumMod val="50000"/>
                  </a:schemeClr>
                </a:solidFill>
              </a:rPr>
              <a:t>خشك:</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از ويژگيهاي كلي آب و هواي آن يكي طولاني بوده مدت گرماي خشك كه گاهي بيش از 7 ماه در سال است ، ديگري باران كه مقدار ريزش آن در سال از 30 تا 250 ميليمتر تجاوز نمي كند </a:t>
            </a:r>
            <a:endParaRPr lang="en-US" sz="2400" dirty="0">
              <a:solidFill>
                <a:schemeClr val="accent1">
                  <a:lumMod val="50000"/>
                </a:schemeClr>
              </a:solidFill>
            </a:endParaRPr>
          </a:p>
        </p:txBody>
      </p:sp>
      <p:sp>
        <p:nvSpPr>
          <p:cNvPr id="3" name="Content Placeholder 2"/>
          <p:cNvSpPr>
            <a:spLocks noGrp="1"/>
          </p:cNvSpPr>
          <p:nvPr>
            <p:ph idx="1"/>
          </p:nvPr>
        </p:nvSpPr>
        <p:spPr>
          <a:xfrm>
            <a:off x="6477000" y="6096000"/>
            <a:ext cx="6296809" cy="2708429"/>
          </a:xfrm>
        </p:spPr>
        <p:txBody>
          <a:bodyPr/>
          <a:lstStyle/>
          <a:p>
            <a:endParaRPr lang="en-US" dirty="0"/>
          </a:p>
        </p:txBody>
      </p:sp>
    </p:spTree>
    <p:extLst>
      <p:ext uri="{BB962C8B-B14F-4D97-AF65-F5344CB8AC3E}">
        <p14:creationId xmlns:p14="http://schemas.microsoft.com/office/powerpoint/2010/main" val="3360993500"/>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400" y="914400"/>
            <a:ext cx="5043544" cy="496336"/>
          </a:xfrm>
        </p:spPr>
        <p:txBody>
          <a:bodyPr>
            <a:noAutofit/>
          </a:bodyPr>
          <a:lstStyle/>
          <a:p>
            <a:pPr algn="ctr"/>
            <a:r>
              <a:rPr lang="fa-IR" dirty="0">
                <a:solidFill>
                  <a:schemeClr val="accent1">
                    <a:lumMod val="50000"/>
                  </a:schemeClr>
                </a:solidFill>
                <a:cs typeface="+mn-cs"/>
              </a:rPr>
              <a:t>مشخصات </a:t>
            </a:r>
            <a:r>
              <a:rPr lang="fa-IR" dirty="0" smtClean="0">
                <a:solidFill>
                  <a:schemeClr val="accent1">
                    <a:lumMod val="50000"/>
                  </a:schemeClr>
                </a:solidFill>
                <a:cs typeface="+mn-cs"/>
              </a:rPr>
              <a:t>اقلیمی یزد</a:t>
            </a:r>
            <a:endParaRPr lang="en-US" dirty="0">
              <a:solidFill>
                <a:schemeClr val="accent1">
                  <a:lumMod val="50000"/>
                </a:schemeClr>
              </a:solidFill>
              <a:cs typeface="+mn-cs"/>
            </a:endParaRPr>
          </a:p>
        </p:txBody>
      </p:sp>
      <p:sp>
        <p:nvSpPr>
          <p:cNvPr id="4" name="Rectangle 3"/>
          <p:cNvSpPr/>
          <p:nvPr/>
        </p:nvSpPr>
        <p:spPr>
          <a:xfrm>
            <a:off x="6442364" y="2286000"/>
            <a:ext cx="2133600" cy="2785378"/>
          </a:xfrm>
          <a:prstGeom prst="rect">
            <a:avLst/>
          </a:prstGeom>
        </p:spPr>
        <p:txBody>
          <a:bodyPr wrap="square">
            <a:spAutoFit/>
          </a:bodyPr>
          <a:lstStyle/>
          <a:p>
            <a:pPr algn="r">
              <a:lnSpc>
                <a:spcPct val="250000"/>
              </a:lnSpc>
            </a:pPr>
            <a:r>
              <a:rPr lang="en-US" sz="1400" b="1" dirty="0" smtClean="0">
                <a:solidFill>
                  <a:schemeClr val="accent1">
                    <a:lumMod val="50000"/>
                  </a:schemeClr>
                </a:solidFill>
              </a:rPr>
              <a:t>31 , 53 </a:t>
            </a:r>
            <a:r>
              <a:rPr lang="fa-IR" sz="1400" dirty="0" smtClean="0">
                <a:solidFill>
                  <a:schemeClr val="accent1">
                    <a:lumMod val="50000"/>
                  </a:schemeClr>
                </a:solidFill>
              </a:rPr>
              <a:t>عرض جغرافیایی :</a:t>
            </a:r>
          </a:p>
          <a:p>
            <a:pPr algn="r">
              <a:lnSpc>
                <a:spcPct val="250000"/>
              </a:lnSpc>
            </a:pPr>
            <a:r>
              <a:rPr lang="en-US" sz="1400" b="1" dirty="0" smtClean="0">
                <a:solidFill>
                  <a:schemeClr val="accent1">
                    <a:lumMod val="50000"/>
                  </a:schemeClr>
                </a:solidFill>
              </a:rPr>
              <a:t>54 , 17 </a:t>
            </a:r>
            <a:r>
              <a:rPr lang="fa-IR" sz="1400" dirty="0" smtClean="0">
                <a:solidFill>
                  <a:schemeClr val="accent1">
                    <a:lumMod val="50000"/>
                  </a:schemeClr>
                </a:solidFill>
              </a:rPr>
              <a:t>طول جغرافیایی :</a:t>
            </a:r>
          </a:p>
          <a:p>
            <a:pPr algn="r">
              <a:lnSpc>
                <a:spcPct val="250000"/>
              </a:lnSpc>
            </a:pPr>
            <a:r>
              <a:rPr lang="en-US" sz="1400" b="1" dirty="0" smtClean="0">
                <a:solidFill>
                  <a:schemeClr val="accent1">
                    <a:lumMod val="50000"/>
                  </a:schemeClr>
                </a:solidFill>
              </a:rPr>
              <a:t>26.9</a:t>
            </a:r>
            <a:r>
              <a:rPr lang="fa-IR" sz="1400" dirty="0" smtClean="0">
                <a:solidFill>
                  <a:schemeClr val="accent1">
                    <a:lumMod val="50000"/>
                  </a:schemeClr>
                </a:solidFill>
              </a:rPr>
              <a:t>حداکثر بارندگی روزانه معدل تعداد روزهای </a:t>
            </a:r>
            <a:r>
              <a:rPr lang="en-US" sz="1400" b="1" dirty="0" smtClean="0">
                <a:cs typeface="Entezar     &lt;---------" pitchFamily="2" charset="-78"/>
              </a:rPr>
              <a:t>31</a:t>
            </a:r>
            <a:r>
              <a:rPr lang="fa-IR" sz="1400" b="1" dirty="0" smtClean="0">
                <a:cs typeface="Entezar     &lt;---------" pitchFamily="2" charset="-78"/>
              </a:rPr>
              <a:t>.</a:t>
            </a:r>
            <a:r>
              <a:rPr lang="en-US" sz="1400" b="1" dirty="0" smtClean="0">
                <a:cs typeface="Entezar     &lt;---------" pitchFamily="2" charset="-78"/>
              </a:rPr>
              <a:t>3 </a:t>
            </a:r>
            <a:r>
              <a:rPr lang="fa-IR" sz="1400" dirty="0" smtClean="0">
                <a:solidFill>
                  <a:schemeClr val="accent1">
                    <a:lumMod val="50000"/>
                  </a:schemeClr>
                </a:solidFill>
              </a:rPr>
              <a:t>یخبندان</a:t>
            </a:r>
            <a:endParaRPr lang="en-US" sz="1400" dirty="0">
              <a:solidFill>
                <a:schemeClr val="accent1">
                  <a:lumMod val="50000"/>
                </a:schemeClr>
              </a:solidFill>
            </a:endParaRPr>
          </a:p>
        </p:txBody>
      </p:sp>
      <p:pic>
        <p:nvPicPr>
          <p:cNvPr id="5" name="Picture 5" descr="C:\Users\asus\Desktop\ویرایشی\باد\images (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1981200"/>
            <a:ext cx="3402806" cy="2459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990600" y="2590800"/>
            <a:ext cx="704039" cy="369332"/>
          </a:xfrm>
          <a:prstGeom prst="rect">
            <a:avLst/>
          </a:prstGeom>
        </p:spPr>
        <p:txBody>
          <a:bodyPr wrap="none">
            <a:spAutoFit/>
          </a:bodyPr>
          <a:lstStyle/>
          <a:p>
            <a:r>
              <a:rPr lang="en-US" b="1" dirty="0" smtClean="0">
                <a:cs typeface="Entezar     &lt;---------" pitchFamily="2" charset="-78"/>
              </a:rPr>
              <a:t>1230</a:t>
            </a:r>
            <a:endParaRPr lang="en-US" dirty="0"/>
          </a:p>
        </p:txBody>
      </p:sp>
      <p:sp>
        <p:nvSpPr>
          <p:cNvPr id="7" name="Rectangle 6"/>
          <p:cNvSpPr/>
          <p:nvPr/>
        </p:nvSpPr>
        <p:spPr>
          <a:xfrm>
            <a:off x="4305300" y="1600200"/>
            <a:ext cx="2057400" cy="4401205"/>
          </a:xfrm>
          <a:prstGeom prst="rect">
            <a:avLst/>
          </a:prstGeom>
        </p:spPr>
        <p:txBody>
          <a:bodyPr wrap="square">
            <a:spAutoFit/>
          </a:bodyPr>
          <a:lstStyle/>
          <a:p>
            <a:pPr algn="r">
              <a:lnSpc>
                <a:spcPct val="250000"/>
              </a:lnSpc>
            </a:pPr>
            <a:r>
              <a:rPr lang="fa-IR" sz="1600" dirty="0" smtClean="0">
                <a:solidFill>
                  <a:schemeClr val="accent1">
                    <a:lumMod val="50000"/>
                  </a:schemeClr>
                </a:solidFill>
              </a:rPr>
              <a:t>میانگین درجه حرارت سالیانه 20.3</a:t>
            </a:r>
          </a:p>
          <a:p>
            <a:pPr algn="r">
              <a:lnSpc>
                <a:spcPct val="250000"/>
              </a:lnSpc>
            </a:pPr>
            <a:r>
              <a:rPr lang="fa-IR" sz="1600" dirty="0" smtClean="0">
                <a:solidFill>
                  <a:schemeClr val="accent1">
                    <a:lumMod val="50000"/>
                  </a:schemeClr>
                </a:solidFill>
              </a:rPr>
              <a:t> سلسيوس</a:t>
            </a:r>
          </a:p>
          <a:p>
            <a:pPr algn="r">
              <a:lnSpc>
                <a:spcPct val="250000"/>
              </a:lnSpc>
            </a:pPr>
            <a:r>
              <a:rPr lang="fa-IR" sz="1600" dirty="0" smtClean="0">
                <a:solidFill>
                  <a:schemeClr val="accent1">
                    <a:lumMod val="50000"/>
                  </a:schemeClr>
                </a:solidFill>
              </a:rPr>
              <a:t>میانگین رطوبت نسبي سالیانه 29.4 درصد</a:t>
            </a:r>
            <a:endParaRPr lang="en-US" sz="1600" dirty="0" smtClean="0">
              <a:solidFill>
                <a:schemeClr val="accent1">
                  <a:lumMod val="50000"/>
                </a:schemeClr>
              </a:solidFill>
            </a:endParaRPr>
          </a:p>
          <a:p>
            <a:pPr algn="r">
              <a:lnSpc>
                <a:spcPct val="250000"/>
              </a:lnSpc>
            </a:pPr>
            <a:r>
              <a:rPr lang="fa-IR" sz="1600" dirty="0" smtClean="0">
                <a:solidFill>
                  <a:schemeClr val="accent1">
                    <a:lumMod val="50000"/>
                  </a:schemeClr>
                </a:solidFill>
              </a:rPr>
              <a:t>مجموع بارندگي سالیانه 50.8 ميليمتر</a:t>
            </a:r>
            <a:endParaRPr lang="fa-IR" sz="1600" dirty="0">
              <a:solidFill>
                <a:schemeClr val="accent1">
                  <a:lumMod val="50000"/>
                </a:schemeClr>
              </a:solidFill>
            </a:endParaRPr>
          </a:p>
        </p:txBody>
      </p:sp>
    </p:spTree>
    <p:extLst>
      <p:ext uri="{BB962C8B-B14F-4D97-AF65-F5344CB8AC3E}">
        <p14:creationId xmlns:p14="http://schemas.microsoft.com/office/powerpoint/2010/main" val="93006201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0"/>
            <a:ext cx="8001000" cy="3008864"/>
          </a:xfrm>
        </p:spPr>
        <p:txBody>
          <a:bodyPr>
            <a:noAutofit/>
          </a:bodyPr>
          <a:lstStyle/>
          <a:p>
            <a:pPr algn="ctr" rtl="1"/>
            <a:r>
              <a:rPr lang="fa-IR" sz="2400" dirty="0">
                <a:solidFill>
                  <a:schemeClr val="accent1">
                    <a:lumMod val="50000"/>
                  </a:schemeClr>
                </a:solidFill>
              </a:rPr>
              <a:t>ويژگيهاي معماري منطقه گرم و خشك :</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1)بطور كلي ساختمانهاي اينگونه مناطق با مصالحي از قبيل خشت و گل ظرفيت حرارتي زيادي دارند بنا شده اند . معمولاً سطوح خارجی سفیدکاری شده است.</a:t>
            </a:r>
            <a:r>
              <a:rPr lang="en-US" sz="2400" dirty="0">
                <a:solidFill>
                  <a:schemeClr val="accent1">
                    <a:lumMod val="50000"/>
                  </a:schemeClr>
                </a:solidFill>
              </a:rPr>
              <a:t/>
            </a:r>
            <a:br>
              <a:rPr lang="en-US" sz="2400" dirty="0">
                <a:solidFill>
                  <a:schemeClr val="accent1">
                    <a:lumMod val="50000"/>
                  </a:schemeClr>
                </a:solidFill>
              </a:rPr>
            </a:br>
            <a:r>
              <a:rPr lang="fa-IR" sz="2400" dirty="0">
                <a:solidFill>
                  <a:schemeClr val="accent1">
                    <a:lumMod val="50000"/>
                  </a:schemeClr>
                </a:solidFill>
              </a:rPr>
              <a:t>در دسترس بودن خاك و ارزاني و شكل پذيري اين ماده و عايق بودن آن در برابر سرما و گرما از ديرباز روستائيان اين مناطق را به بهره برداري از گل به شكل چينه ، خشت و كاهگل هدايت نموده است .</a:t>
            </a:r>
            <a:endParaRPr lang="en-US" sz="2400" dirty="0">
              <a:solidFill>
                <a:schemeClr val="accent1">
                  <a:lumMod val="50000"/>
                </a:schemeClr>
              </a:solidFill>
            </a:endParaRPr>
          </a:p>
        </p:txBody>
      </p:sp>
      <p:sp>
        <p:nvSpPr>
          <p:cNvPr id="3" name="Content Placeholder 2"/>
          <p:cNvSpPr>
            <a:spLocks noGrp="1"/>
          </p:cNvSpPr>
          <p:nvPr>
            <p:ph idx="1"/>
          </p:nvPr>
        </p:nvSpPr>
        <p:spPr>
          <a:xfrm>
            <a:off x="1043492" y="5486400"/>
            <a:ext cx="6777317" cy="346229"/>
          </a:xfrm>
        </p:spPr>
        <p:txBody>
          <a:bodyPr>
            <a:normAutofit fontScale="85000" lnSpcReduction="20000"/>
          </a:bodyPr>
          <a:lstStyle/>
          <a:p>
            <a:endParaRPr lang="en-US" dirty="0"/>
          </a:p>
        </p:txBody>
      </p:sp>
    </p:spTree>
    <p:extLst>
      <p:ext uri="{BB962C8B-B14F-4D97-AF65-F5344CB8AC3E}">
        <p14:creationId xmlns:p14="http://schemas.microsoft.com/office/powerpoint/2010/main" val="625924088"/>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7924800" cy="3429000"/>
          </a:xfrm>
        </p:spPr>
        <p:txBody>
          <a:bodyPr>
            <a:noAutofit/>
          </a:bodyPr>
          <a:lstStyle/>
          <a:p>
            <a:pPr algn="ctr"/>
            <a:r>
              <a:rPr lang="fa-IR" sz="2400" dirty="0" smtClean="0">
                <a:solidFill>
                  <a:schemeClr val="accent1">
                    <a:lumMod val="50000"/>
                  </a:schemeClr>
                </a:solidFill>
              </a:rPr>
              <a:t>2)در </a:t>
            </a:r>
            <a:r>
              <a:rPr lang="fa-IR" sz="2400" dirty="0">
                <a:solidFill>
                  <a:schemeClr val="accent1">
                    <a:lumMod val="50000"/>
                  </a:schemeClr>
                </a:solidFill>
              </a:rPr>
              <a:t>مناطق گرم و خشك ساختمانهايي براي سكونت مطلوبتر است كه از ديوارها و سقفهاي سنگين ساخته شده باشند اين ديوارها و سقفها باعث جذب و دفع كند حرارت تابش آفتاب </a:t>
            </a:r>
            <a:r>
              <a:rPr lang="fa-IR" sz="2400" dirty="0" smtClean="0">
                <a:solidFill>
                  <a:schemeClr val="accent1">
                    <a:lumMod val="50000"/>
                  </a:schemeClr>
                </a:solidFill>
              </a:rPr>
              <a:t/>
            </a:r>
            <a:br>
              <a:rPr lang="fa-IR" sz="2400" dirty="0" smtClean="0">
                <a:solidFill>
                  <a:schemeClr val="accent1">
                    <a:lumMod val="50000"/>
                  </a:schemeClr>
                </a:solidFill>
              </a:rPr>
            </a:br>
            <a:r>
              <a:rPr lang="fa-IR" sz="2400" dirty="0" smtClean="0">
                <a:solidFill>
                  <a:schemeClr val="accent1">
                    <a:lumMod val="50000"/>
                  </a:schemeClr>
                </a:solidFill>
              </a:rPr>
              <a:t>خواهد </a:t>
            </a:r>
            <a:r>
              <a:rPr lang="fa-IR" sz="2400" dirty="0">
                <a:solidFill>
                  <a:schemeClr val="accent1">
                    <a:lumMod val="50000"/>
                  </a:schemeClr>
                </a:solidFill>
              </a:rPr>
              <a:t>شد .</a:t>
            </a:r>
            <a:r>
              <a:rPr lang="en-US" sz="2400" dirty="0">
                <a:solidFill>
                  <a:schemeClr val="accent1">
                    <a:lumMod val="50000"/>
                  </a:schemeClr>
                </a:solidFill>
              </a:rPr>
              <a:t/>
            </a:r>
            <a:br>
              <a:rPr lang="en-US" sz="2400" dirty="0">
                <a:solidFill>
                  <a:schemeClr val="accent1">
                    <a:lumMod val="50000"/>
                  </a:schemeClr>
                </a:solidFill>
              </a:rPr>
            </a:br>
            <a:r>
              <a:rPr lang="fa-IR" sz="2400" dirty="0" smtClean="0">
                <a:solidFill>
                  <a:schemeClr val="accent1">
                    <a:lumMod val="50000"/>
                  </a:schemeClr>
                </a:solidFill>
              </a:rPr>
              <a:t/>
            </a:r>
            <a:br>
              <a:rPr lang="fa-IR" sz="2400" dirty="0" smtClean="0">
                <a:solidFill>
                  <a:schemeClr val="accent1">
                    <a:lumMod val="50000"/>
                  </a:schemeClr>
                </a:solidFill>
              </a:rPr>
            </a:br>
            <a:r>
              <a:rPr lang="fa-IR" sz="2400" dirty="0" smtClean="0">
                <a:solidFill>
                  <a:schemeClr val="accent1">
                    <a:lumMod val="50000"/>
                  </a:schemeClr>
                </a:solidFill>
              </a:rPr>
              <a:t/>
            </a:r>
            <a:br>
              <a:rPr lang="fa-IR" sz="2400" dirty="0" smtClean="0">
                <a:solidFill>
                  <a:schemeClr val="accent1">
                    <a:lumMod val="50000"/>
                  </a:schemeClr>
                </a:solidFill>
              </a:rPr>
            </a:br>
            <a:r>
              <a:rPr lang="fa-IR" sz="2400" dirty="0">
                <a:solidFill>
                  <a:schemeClr val="accent1">
                    <a:lumMod val="50000"/>
                  </a:schemeClr>
                </a:solidFill>
              </a:rPr>
              <a:t>3</a:t>
            </a:r>
            <a:r>
              <a:rPr lang="fa-IR" sz="2400" dirty="0" smtClean="0">
                <a:solidFill>
                  <a:schemeClr val="accent1">
                    <a:lumMod val="50000"/>
                  </a:schemeClr>
                </a:solidFill>
              </a:rPr>
              <a:t>)معمولا </a:t>
            </a:r>
            <a:r>
              <a:rPr lang="fa-IR" sz="2400" dirty="0">
                <a:solidFill>
                  <a:schemeClr val="accent1">
                    <a:lumMod val="50000"/>
                  </a:schemeClr>
                </a:solidFill>
              </a:rPr>
              <a:t>ساختمانها در بافت متراكم و مجموعه هاي بسيارفشرده بنا گرديده اند و بدين شكل كوشش شده است تا بيشترين سايه ممكن به سطوح خارجي </a:t>
            </a:r>
            <a:r>
              <a:rPr lang="fa-IR" sz="2400" dirty="0" smtClean="0">
                <a:solidFill>
                  <a:schemeClr val="accent1">
                    <a:lumMod val="50000"/>
                  </a:schemeClr>
                </a:solidFill>
              </a:rPr>
              <a:t>ايجاد شود</a:t>
            </a:r>
            <a:r>
              <a:rPr lang="en-US" sz="2400" dirty="0">
                <a:solidFill>
                  <a:schemeClr val="accent1">
                    <a:lumMod val="50000"/>
                  </a:schemeClr>
                </a:solidFill>
              </a:rPr>
              <a:t/>
            </a:r>
            <a:br>
              <a:rPr lang="en-US" sz="2400" dirty="0">
                <a:solidFill>
                  <a:schemeClr val="accent1">
                    <a:lumMod val="50000"/>
                  </a:schemeClr>
                </a:solidFill>
              </a:rPr>
            </a:br>
            <a:endParaRPr lang="en-US" sz="2400" dirty="0">
              <a:solidFill>
                <a:schemeClr val="accent1">
                  <a:lumMod val="50000"/>
                </a:schemeClr>
              </a:solidFill>
            </a:endParaRPr>
          </a:p>
        </p:txBody>
      </p:sp>
      <p:sp>
        <p:nvSpPr>
          <p:cNvPr id="3" name="Content Placeholder 2"/>
          <p:cNvSpPr>
            <a:spLocks noGrp="1"/>
          </p:cNvSpPr>
          <p:nvPr>
            <p:ph idx="1"/>
          </p:nvPr>
        </p:nvSpPr>
        <p:spPr>
          <a:xfrm>
            <a:off x="1043492" y="5181600"/>
            <a:ext cx="6777317" cy="651029"/>
          </a:xfrm>
        </p:spPr>
        <p:txBody>
          <a:bodyPr/>
          <a:lstStyle/>
          <a:p>
            <a:endParaRPr lang="en-US" dirty="0"/>
          </a:p>
        </p:txBody>
      </p:sp>
    </p:spTree>
    <p:extLst>
      <p:ext uri="{BB962C8B-B14F-4D97-AF65-F5344CB8AC3E}">
        <p14:creationId xmlns:p14="http://schemas.microsoft.com/office/powerpoint/2010/main" val="3962459328"/>
      </p:ext>
    </p:extLst>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176</TotalTime>
  <Words>341</Words>
  <Application>Microsoft Office PowerPoint</Application>
  <PresentationFormat>On-screen Show (4:3)</PresentationFormat>
  <Paragraphs>37</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Century Gothic</vt:lpstr>
      <vt:lpstr>Entezar     &lt;---------</vt:lpstr>
      <vt:lpstr>Tahoma</vt:lpstr>
      <vt:lpstr>Wingdings 2</vt:lpstr>
      <vt:lpstr>Austin</vt:lpstr>
      <vt:lpstr>اقلیم گرم و خشک</vt:lpstr>
      <vt:lpstr>موقعیت استان یزد در ایران</vt:lpstr>
      <vt:lpstr>موقعیت شهر یزد در استان یزد</vt:lpstr>
      <vt:lpstr>حدود تقسیمات چهارگانه اقلیمی ایران</vt:lpstr>
      <vt:lpstr>شهر یزد در مرکز فلات ایران و در طول جغرافیایی 45/54 شرقی54/31 عرض شمالی واقع وارتفاع آن ازسطح دریا 1240 متر میباشد. استان یزد از شمال به استان اصفهان ، ازشمال شرق به استان خراسان ، ازجنوب به استانهاي کرمان و فارس ، ازشرق به استانهاي خراسان و کرمان و از غرب به استان اصفهان محدود است . این استان در کمربند خشک و نیمه خشک نیمکره شمالی قرار دارد و مساحت آن 130000 کیلومتر مربع است . </vt:lpstr>
      <vt:lpstr>خصوصيات اقليم گرم و خشك: از ويژگيهاي كلي آب و هواي آن يكي طولاني بوده مدت گرماي خشك كه گاهي بيش از 7 ماه در سال است ، ديگري باران كه مقدار ريزش آن در سال از 30 تا 250 ميليمتر تجاوز نمي كند </vt:lpstr>
      <vt:lpstr>مشخصات اقلیمی یزد</vt:lpstr>
      <vt:lpstr>ويژگيهاي معماري منطقه گرم و خشك : 1)بطور كلي ساختمانهاي اينگونه مناطق با مصالحي از قبيل خشت و گل ظرفيت حرارتي زيادي دارند بنا شده اند . معمولاً سطوح خارجی سفیدکاری شده است. در دسترس بودن خاك و ارزاني و شكل پذيري اين ماده و عايق بودن آن در برابر سرما و گرما از ديرباز روستائيان اين مناطق را به بهره برداري از گل به شكل چينه ، خشت و كاهگل هدايت نموده است .</vt:lpstr>
      <vt:lpstr>2)در مناطق گرم و خشك ساختمانهايي براي سكونت مطلوبتر است كه از ديوارها و سقفهاي سنگين ساخته شده باشند اين ديوارها و سقفها باعث جذب و دفع كند حرارت تابش آفتاب  خواهد شد .   3)معمولا ساختمانها در بافت متراكم و مجموعه هاي بسيارفشرده بنا گرديده اند و بدين شكل كوشش شده است تا بيشترين سايه ممكن به سطوح خارجي ايجاد شود </vt:lpstr>
      <vt:lpstr>4 )در بیشتر نواحی اینگونه مناطق بدلیل کمبود بارندگی و در نتیجه کمبود چوب سقف ساختمانها به شکل خرپشته، طاق یا گنبد و بدون هیچگونه اسکلت و از خشت خام و گل ساخته شده است.  5) تعداد و مساحت پنجره ساختمانها در اینگونه مناطق به حداقل ممکن کاهش داده شده است و پنجره ها در قسمت های فوقانی دیوارها نصب شده اند گردد.   </vt:lpstr>
      <vt:lpstr>6)از اختلافات زياد حرارت در شب و روز مي توان بهره گيري نمود . هواي خنك شب را مي توان از طريق بستن درها و پنجره ها در طول روز و باز كردن آنها به هنگام شب ذخيره سازي و حفظ نمود . 7)ساكنين اين منطقه براي قابل تحمل كردن هواي اين منطقه و استفاده از باد تدابيري اتخاذ كرده اند از جمله ايجادبادگير . 8)در مناطق گرم و خشك همانطور كه ذكر شد بايد ميزان تهويه طبيعي در روز را به حداقل ممكن رساند  </vt:lpstr>
      <vt:lpstr>9)بهترين جهت ساختمان در اين مناطق براي اطاقهاي قابل سكونت شمالي – جنوبي  مي باشد .  10)فرم ساختمان بايد بطريقي باشد كه كمترين مقدار حرارت را در زمستان از دست بدهد و در تابستان نيز كمترين مقدار حرارت را از آفتاب و محيط اطرافش كسب نمايد . 11) استفاده از حیاط های داخلی مشجر و معطوف نمودن فضاهای زندگی به این حیاطها یکی از عمده ترین مشخصات معماری در مناطق گرم و خشک است 12) جهت استقرار ساختمانها در این مناطق، جنوبی یا جنوب شرقی است. این جهت از نظر کنترل و به حداقل رساندن نفوذ گرمای ناشی از تابش آفتاب در بعد از ظهر بداخل ساختمان مناسب ترین جهت می باشد. </vt:lpstr>
      <vt:lpstr>جهت ساختمان نسبت به اقلیم مورد نظر (گرم و خشک)</vt:lpstr>
      <vt:lpstr>تأثير تابش آفتاب بر ساختمان و محيط اطراف : مقدار حرارتي كه در اثر تابش آفتاب در سطح يك جسم ايجاد ميشود نه تنها به جهت بلكه به رنگ و بافت آن سطح و همچنين سرعت جريان بستگي دارد. ميزان حرارت ايجاد شده در اثر تابش آفتاب در يك سطح با روشني رنگ و سرعت جريان هوا در آن سطح نسبت عكس دارد .  ضمناً هرچه يك سطح زبرتر و ناصاف تر باشد مي تواند مقدار انرژي حرارتي بيشتري را جذب نمايد ولي مهمترين عاملي كه در تعيين حرارت ايجاد شده در يك سطح تاثير دارد رنگ آن سطح مي باشد. </vt:lpstr>
      <vt:lpstr>تابش آفتاب بر بام: بام یک ساختمان تاثیر پذیرترین جزء آن در برابر عوامل اقلیمی است. تابش آفتاب در تابستان و ریزش برف و باران تاثیر بیشتری بر بام ساختمان میگذارند تا بر اجزاء دیگر آن.  تابش آفتاب بر انواع دیوار: تاثیر تابش آفتاب در گرمای داخلی یک ساختمان به خصوصیات مصالح بکار رفت در دیوارهای خارجی آن بستگی دارد بنابراین لازم است که در هر صورت درانتخاب مصالح ساختمانی مناسب در رابطه با ساختمان و شرایط اقلیمی دقت کامل بعمل آید. تابش آفتاب بر پنجره: پنجره های یک ساختمان در تغییر دمای هوای داخل آن تاثیر فراوانی دارند، مخصوصاً وقتی آفتاب بطور مستقیم بداخل بتابد  </vt:lpstr>
      <vt:lpstr>PowerPoint Presentation</vt:lpstr>
      <vt:lpstr>PowerPoint Presentation</vt:lpstr>
      <vt:lpstr>تأثير تابش آفتاب در گرماي داخلي ساختمان : دما و رطوبت هوا ، تابش آفتاب و برف و باران بر فضاي داخل از طريق تأثير جداره هاي خارجي ساختمان هواي داخل آنرا تحت تأثير قرار مي دهند .   تأثير رطوبت بر ساختمان :رطوبت در ساختمان عامل بالقوه در به مخاطره انداختن سلامتي و آسايش ساكنين ساختمان بوده و نيز منشاء خساراتي است كه به زيبايي و مصالح ساختمان  وارد مي آيد .    وقتي سطح خارجي ديوارها اندود يا رنگ شده باشد جذب آب در ديوار به مقدار زيادي به نفوذپذيري اين لايه خارجي بستگي دارد.  </vt:lpstr>
      <vt:lpstr>تاثير باد بر ساختمان : تأثير وزش باد در ساختمان بطور كلي ايجاد تهويه طبيعي در ساختمان است كه به اختلاف فشاري كه وزش باد در جداره هاي خارجي آن بوجود مي آورد بستگي داشت   در مناطق گرم يا در ماههايي كه هوا گرم است وظيفه اصلي اين است كه ميزان تهويه در روز را به حداقل ممكن رساند به حدي كه بتوان از كثيف شدن هواي داخلي جلوگيري نمود.  در مناطق گرم و خشك خانه ها با تو رفتگي هاي بازي بنام ايوان مشخص ميشود . </vt:lpstr>
      <vt:lpstr>PowerPoint Presentation</vt:lpstr>
      <vt:lpstr>PowerPoint Presentation</vt:lpstr>
      <vt:lpstr>PowerPoint Presentation</vt:lpstr>
      <vt:lpstr>تعیین مناسب ترین فرم ساختمان: باید به این نکته توجه نمود که بهترین شکل ساختمان شکلی است که کمترین مقدار حرارت را از دست بدهد و در تابستان نیز کمترین مقدار حرارت را از آفتاب و محیط اطرافش کسب نماید. در این رایطه ساختمانی با پلان مربع بهترین فرم شناخته شده است. این عقیده بر اساس این واقعیت قرار دارد که چنین شکلی کمترین سطح خارجی را در برابر بیشترین حجم ارائه من نماید. البته این عقیده در مورد ساختمانهای قدیمی که عموماً پنجره هایی کوچک داشته و به همین دلیل نفوذ آفتاب بداخل آنها قابل چشم پوشی است صادق می باشد. اما در مورد ساختمانهای معاصر با قسمت های شیشه خور بزرگ نمی توان چنین حکمی صادر نمود </vt:lpstr>
      <vt:lpstr>موقعیت پنجره و تأثیر آن در وضعیت تهویه طبیعی: موقعیت پنجره نسبت به جهت باد تأثیر قابل ملاحظه ای در وضعیت طبیعی در داخل یک اتاق می گذارد. عمده ترین اصل برای ایجاد یک تهویه مؤثر و قابل استفاده اینست که قسمت های بازشو در دو سمت رو به باد و پشت به باد قرار داشته باشد. بخصوص در مواردی که وجود جریان هوا در تمام نقاط یک اتاق ضرورت داشته باشد. مناسبترین تهویه زمانی ایجاد میشود که جهت وزش باد نسبت به سطح پنجره مایل باشد   تأثیر جهت پنجره: تأثیر جهت پنجره در دمای هوای داخلی یک اطاق بمقدار زیادی به وضعیت تهویه طبیعی در آن اطاق و وضعیت سایه بان پنجره بستگی دارد.  </vt:lpstr>
      <vt:lpstr>تأثیر رنگ خارجی رنگ سطح خارجی بام بمقدار بسیار زیادی تعیین کننده بار سرمایی در رابطه با مساحت بام بوده است .وقتی رنگ سطح خارجی بام تیره است دمای سطح آن تا 32 درجه سانتیگراد بالاتر از حداکثر دمای هوای خارج افزایش می یابد، در حالیکه این افزایش برای سطح سفید رنگ تنها یک درجه سانتیگراد است. البته باید به این نکته توجه داشت که تاثیر رنگ سطح خارجی بام در دمای سقف به مقاومت و ظرفیت حرارتی مصالح بام نیز بستگی دارد. هر چه ضخامت ، مقاومت و ظرفیت حرارتی مصالح بام افزایش یابد، اختلاف بین حداکثر دمای بام که در اثر بکار بردن رنگ های متفاوت در سطح خارجی ایجاد می شود کاهش می یابد.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اقلیم گرم و خشک</dc:title>
  <dc:creator>Rose</dc:creator>
  <cp:lastModifiedBy>RayanMehr</cp:lastModifiedBy>
  <cp:revision>18</cp:revision>
  <dcterms:created xsi:type="dcterms:W3CDTF">2015-10-14T18:09:05Z</dcterms:created>
  <dcterms:modified xsi:type="dcterms:W3CDTF">2015-12-11T17:52:34Z</dcterms:modified>
</cp:coreProperties>
</file>