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12"/>
  </p:handoutMasterIdLst>
  <p:sldIdLst>
    <p:sldId id="256" r:id="rId3"/>
    <p:sldId id="257" r:id="rId4"/>
    <p:sldId id="262" r:id="rId5"/>
    <p:sldId id="263" r:id="rId6"/>
    <p:sldId id="264" r:id="rId7"/>
    <p:sldId id="265" r:id="rId8"/>
    <p:sldId id="266" r:id="rId9"/>
    <p:sldId id="267"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6" d="100"/>
          <a:sy n="76" d="100"/>
        </p:scale>
        <p:origin x="-282"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91" d="100"/>
          <a:sy n="91" d="100"/>
        </p:scale>
        <p:origin x="36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C970DB-8EE6-4E5B-9CBE-4CA39D1A6EC2}" type="datetimeFigureOut">
              <a:rPr lang="en-US" smtClean="0"/>
              <a:t>1/27/2017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0" y="-638"/>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2171700" y="2386584"/>
            <a:ext cx="9175668" cy="2852928"/>
          </a:xfrm>
        </p:spPr>
        <p:txBody>
          <a:bodyPr anchor="b"/>
          <a:lstStyle>
            <a:lvl1pPr algn="l">
              <a:defRPr sz="6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71700" y="5296060"/>
            <a:ext cx="9175668" cy="1561622"/>
          </a:xfrm>
        </p:spPr>
        <p:txBody>
          <a:bodyPr/>
          <a:lstStyle>
            <a:lvl1pPr marL="0" indent="0" algn="l">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BECBBC-B5FD-4F11-9AC2-5AED2BF7CA3D}" type="slidenum">
              <a:rPr lang="en-US" smtClean="0"/>
              <a:pPr/>
              <a:t>‹#›</a:t>
            </a:fld>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29381137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a:off x="-1" y="-2971"/>
            <a:ext cx="12192001" cy="6866062"/>
            <a:chOff x="-1" y="-2971"/>
            <a:chExt cx="12192001" cy="6866062"/>
          </a:xfrm>
        </p:grpSpPr>
        <p:sp>
          <p:nvSpPr>
            <p:cNvPr id="14"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Rectangle 19"/>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abstract background design"/>
          <p:cNvGrpSpPr/>
          <p:nvPr userDrawn="1"/>
        </p:nvGrpSpPr>
        <p:grpSpPr>
          <a:xfrm>
            <a:off x="-1366" y="-4114"/>
            <a:ext cx="5035003" cy="6865834"/>
            <a:chOff x="-1366" y="-4114"/>
            <a:chExt cx="5035003" cy="6865834"/>
          </a:xfrm>
        </p:grpSpPr>
        <p:sp>
          <p:nvSpPr>
            <p:cNvPr id="9"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1480" y="457200"/>
            <a:ext cx="3483864"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0"/>
            <a:ext cx="6172200" cy="5713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11480" y="2514184"/>
            <a:ext cx="3703320" cy="3658016"/>
          </a:xfrm>
        </p:spPr>
        <p:txBody>
          <a:bodyPr>
            <a:normAutofit/>
          </a:bodyPr>
          <a:lstStyle>
            <a:lvl1pPr marL="0" indent="0">
              <a:buNone/>
              <a:defRPr sz="14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8347838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smtClean="0"/>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smtClean="0"/>
              <a:t>Slide Title</a:t>
            </a:r>
            <a:endParaRPr lang="en-US" dirty="0"/>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4398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59524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1613547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896303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b="1"/>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5714070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chemeClr val="accent1"/>
            </a:gs>
            <a:gs pos="0">
              <a:schemeClr val="accent3"/>
            </a:gs>
          </a:gsLst>
          <a:lin ang="198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flipH="1">
            <a:off x="-1" y="0"/>
            <a:ext cx="12192001" cy="6858639"/>
            <a:chOff x="-1" y="-1"/>
            <a:chExt cx="12192001" cy="6858639"/>
          </a:xfrm>
        </p:grpSpPr>
        <p:sp>
          <p:nvSpPr>
            <p:cNvPr id="15"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descr="abstract background design"/>
          <p:cNvGrpSpPr/>
          <p:nvPr userDrawn="1"/>
        </p:nvGrpSpPr>
        <p:grpSpPr>
          <a:xfrm flipH="1">
            <a:off x="0" y="-638"/>
            <a:ext cx="12201526" cy="6858638"/>
            <a:chOff x="0" y="618575"/>
            <a:chExt cx="12201526" cy="6858638"/>
          </a:xfrm>
        </p:grpSpPr>
        <p:sp>
          <p:nvSpPr>
            <p:cNvPr id="20" name="Rectangle 19"/>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15"/>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171700" y="2384364"/>
            <a:ext cx="9175668" cy="2852737"/>
          </a:xfrm>
        </p:spPr>
        <p:txBody>
          <a:bodyPr anchor="b"/>
          <a:lstStyle>
            <a:lvl1pPr>
              <a:defRPr sz="6000">
                <a:solidFill>
                  <a:schemeClr val="tx2"/>
                </a:solidFill>
              </a:defRPr>
            </a:lvl1pPr>
          </a:lstStyle>
          <a:p>
            <a:r>
              <a:rPr lang="en-US" smtClean="0"/>
              <a:t>Click to edit Master title style</a:t>
            </a:r>
            <a:endParaRPr lang="en-US" dirty="0"/>
          </a:p>
        </p:txBody>
      </p:sp>
      <p:sp>
        <p:nvSpPr>
          <p:cNvPr id="23" name="Rectangle 22"/>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171700" y="5620215"/>
            <a:ext cx="9175668" cy="1237467"/>
          </a:xfrm>
        </p:spPr>
        <p:txBody>
          <a:bodyPr/>
          <a:lstStyle>
            <a:lvl1pPr marL="0" indent="0">
              <a:buNone/>
              <a:defRPr sz="2400" b="0">
                <a:solidFill>
                  <a:schemeClr val="bg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0FFEE5F-65BB-4268-AC17-D19CED90FB82}" type="datetimeFigureOut">
              <a:rPr lang="en-US" smtClean="0"/>
              <a:pPr/>
              <a:t>1/27/2017</a:t>
            </a:fld>
            <a:endParaRPr lang="en-US" dirty="0"/>
          </a:p>
        </p:txBody>
      </p:sp>
      <p:sp>
        <p:nvSpPr>
          <p:cNvPr id="5" name="Footer Placeholder 4"/>
          <p:cNvSpPr>
            <a:spLocks noGrp="1"/>
          </p:cNvSpPr>
          <p:nvPr>
            <p:ph type="ftr" sz="quarter" idx="11"/>
          </p:nvPr>
        </p:nvSpPr>
        <p:spPr>
          <a:xfrm rot="5400000">
            <a:off x="10208348" y="3345599"/>
            <a:ext cx="3417882" cy="365125"/>
          </a:xfrm>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pic>
        <p:nvPicPr>
          <p:cNvPr id="25" name="Picture 24"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1647718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136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30291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90687"/>
            <a:ext cx="5157787"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90687"/>
            <a:ext cx="5183188"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1000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99515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674131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abstract background design"/>
          <p:cNvGrpSpPr/>
          <p:nvPr userDrawn="1"/>
        </p:nvGrpSpPr>
        <p:grpSpPr>
          <a:xfrm>
            <a:off x="-1366" y="-4114"/>
            <a:ext cx="5035003" cy="6865834"/>
            <a:chOff x="-1366" y="-4114"/>
            <a:chExt cx="5035003" cy="6865834"/>
          </a:xfrm>
        </p:grpSpPr>
        <p:sp>
          <p:nvSpPr>
            <p:cNvPr id="16"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4054" y="457200"/>
            <a:ext cx="3482317"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457200"/>
            <a:ext cx="6172200" cy="571335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4055" y="2514183"/>
            <a:ext cx="3703320" cy="3658015"/>
          </a:xfrm>
        </p:spPr>
        <p:txBody>
          <a:bodyPr/>
          <a:lstStyle>
            <a:lvl1pPr marL="0" indent="0">
              <a:buNone/>
              <a:defRPr sz="16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090543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bg2"/>
            </a:gs>
            <a:gs pos="0">
              <a:schemeClr val="bg1">
                <a:lumMod val="85000"/>
                <a:alpha val="50000"/>
              </a:schemeClr>
            </a:gs>
          </a:gsLst>
          <a:lin ang="5400000" scaled="0"/>
        </a:gradFill>
        <a:effectLst/>
      </p:bgPr>
    </p:bg>
    <p:spTree>
      <p:nvGrpSpPr>
        <p:cNvPr id="1" name=""/>
        <p:cNvGrpSpPr/>
        <p:nvPr/>
      </p:nvGrpSpPr>
      <p:grpSpPr>
        <a:xfrm>
          <a:off x="0" y="0"/>
          <a:ext cx="0" cy="0"/>
          <a:chOff x="0" y="0"/>
          <a:chExt cx="0" cy="0"/>
        </a:xfrm>
      </p:grpSpPr>
      <p:grpSp>
        <p:nvGrpSpPr>
          <p:cNvPr id="1039" name="Group 1038"/>
          <p:cNvGrpSpPr/>
          <p:nvPr userDrawn="1"/>
        </p:nvGrpSpPr>
        <p:grpSpPr>
          <a:xfrm>
            <a:off x="-1" y="-2971"/>
            <a:ext cx="12192001" cy="6866062"/>
            <a:chOff x="-1" y="-2971"/>
            <a:chExt cx="12192001" cy="6866062"/>
          </a:xfrm>
        </p:grpSpPr>
        <p:sp>
          <p:nvSpPr>
            <p:cNvPr id="1028"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4"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38" name="Rectangle 1037"/>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1" name="Rectangle 1040" descr="background shape"/>
          <p:cNvSpPr/>
          <p:nvPr userDrawn="1"/>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Date Placeholder 3"/>
          <p:cNvSpPr>
            <a:spLocks noGrp="1"/>
          </p:cNvSpPr>
          <p:nvPr>
            <p:ph type="dt" sz="half" idx="2"/>
          </p:nvPr>
        </p:nvSpPr>
        <p:spPr>
          <a:xfrm rot="5400000">
            <a:off x="11235763" y="843711"/>
            <a:ext cx="1328829"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fld id="{90FFEE5F-65BB-4268-AC17-D19CED90FB82}" type="datetimeFigureOut">
              <a:rPr lang="en-US" smtClean="0"/>
              <a:pPr/>
              <a:t>1/27/2017</a:t>
            </a:fld>
            <a:endParaRPr lang="en-US" dirty="0"/>
          </a:p>
        </p:txBody>
      </p:sp>
      <p:sp>
        <p:nvSpPr>
          <p:cNvPr id="5" name="Footer Placeholder 4"/>
          <p:cNvSpPr>
            <a:spLocks noGrp="1"/>
          </p:cNvSpPr>
          <p:nvPr>
            <p:ph type="ftr" sz="quarter" idx="3"/>
          </p:nvPr>
        </p:nvSpPr>
        <p:spPr>
          <a:xfrm rot="5400000">
            <a:off x="9741620" y="3812327"/>
            <a:ext cx="4351338"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1118350" y="6370474"/>
            <a:ext cx="981502" cy="365125"/>
          </a:xfrm>
          <a:prstGeom prst="rect">
            <a:avLst/>
          </a:prstGeom>
        </p:spPr>
        <p:txBody>
          <a:bodyPr vert="horz" lIns="91440" tIns="45720" rIns="91440" bIns="45720" rtlCol="0" anchor="ctr"/>
          <a:lstStyle>
            <a:lvl1pPr algn="r">
              <a:defRPr sz="2000">
                <a:solidFill>
                  <a:schemeClr val="bg2"/>
                </a:solidFill>
                <a:latin typeface="Segoe UI" panose="020B0502040204020203" pitchFamily="34" charset="0"/>
                <a:cs typeface="Segoe UI" panose="020B0502040204020203" pitchFamily="34" charset="0"/>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39507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58" r:id="rId12"/>
    <p:sldLayoutId id="214748365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Segoe UI" panose="020B0502040204020203" pitchFamily="34" charset="0"/>
        </a:defRPr>
      </a:lvl1pPr>
    </p:titleStyle>
    <p:body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1" kern="1200">
          <a:solidFill>
            <a:schemeClr val="tx1">
              <a:lumMod val="75000"/>
              <a:lumOff val="25000"/>
            </a:schemeClr>
          </a:solidFill>
          <a:latin typeface="+mn-lt"/>
          <a:ea typeface="+mn-ea"/>
          <a:cs typeface="Segoe UI" panose="020B0502040204020203" pitchFamily="34" charset="0"/>
        </a:defRPr>
      </a:lvl1pPr>
      <a:lvl2pPr marL="233363"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2200" kern="1200">
          <a:solidFill>
            <a:schemeClr val="tx1">
              <a:lumMod val="50000"/>
              <a:lumOff val="50000"/>
            </a:schemeClr>
          </a:solidFill>
          <a:latin typeface="+mn-lt"/>
          <a:ea typeface="+mn-ea"/>
          <a:cs typeface="Segoe UI" panose="020B0502040204020203" pitchFamily="34" charset="0"/>
        </a:defRPr>
      </a:lvl2pPr>
      <a:lvl3pPr marL="687388"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2000" kern="1200">
          <a:solidFill>
            <a:schemeClr val="tx1">
              <a:lumMod val="50000"/>
              <a:lumOff val="50000"/>
            </a:schemeClr>
          </a:solidFill>
          <a:latin typeface="+mn-lt"/>
          <a:ea typeface="+mn-ea"/>
          <a:cs typeface="Segoe UI" panose="020B0502040204020203" pitchFamily="34" charset="0"/>
        </a:defRPr>
      </a:lvl3pPr>
      <a:lvl4pPr marL="9144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4pPr>
      <a:lvl5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ix.office.com/Home/GettingStarted"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2211" y="859316"/>
            <a:ext cx="9175668" cy="1912418"/>
          </a:xfrm>
        </p:spPr>
        <p:txBody>
          <a:bodyPr/>
          <a:lstStyle/>
          <a:p>
            <a:pPr algn="ctr" rtl="1"/>
            <a:r>
              <a:rPr lang="fa-IR"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rPr>
              <a:t>روش های مقابله با حملات در شبکه های بی سیم</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3605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849087"/>
            <a:ext cx="10515600" cy="5649684"/>
          </a:xfrm>
        </p:spPr>
        <p:txBody>
          <a:bodyPr>
            <a:normAutofit/>
          </a:bodyPr>
          <a:lstStyle/>
          <a:p>
            <a:pPr algn="just" rtl="1"/>
            <a:r>
              <a:rPr lang="ar-SA" sz="6000" b="0"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چگونه می توانید از سرورهای خود در مقابل یورش دیتاهای ارسالی از طرف کامپیوترهای آلوده موجود در اینترنت مراقبت کنید تا شبکه شرکت شما مختل نشود؟ در اینجا به چند روش بطور مختصر اشاره می شود</a:t>
            </a:r>
            <a:r>
              <a:rPr lang="en-US" sz="6000" b="0"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a:t>
            </a: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518365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6600"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سیاه </a:t>
            </a:r>
            <a:r>
              <a:rPr lang="ar-SA" sz="6600"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چاله</a:t>
            </a:r>
            <a:endParaRPr lang="en-US" sz="660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838200" y="1771197"/>
            <a:ext cx="10515600" cy="3584574"/>
          </a:xfrm>
        </p:spPr>
        <p:txBody>
          <a:bodyPr/>
          <a:lstStyle/>
          <a:p>
            <a:pPr algn="just" rtl="1">
              <a:lnSpc>
                <a:spcPct val="150000"/>
              </a:lnSpc>
            </a:pPr>
            <a:r>
              <a:rPr lang="ar-SA" sz="2800" dirty="0" smtClean="0">
                <a:cs typeface="B Nazanin" panose="00000400000000000000" pitchFamily="2" charset="-78"/>
              </a:rPr>
              <a:t>این </a:t>
            </a:r>
            <a:r>
              <a:rPr lang="ar-SA" sz="2800" dirty="0">
                <a:cs typeface="B Nazanin" panose="00000400000000000000" pitchFamily="2" charset="-78"/>
              </a:rPr>
              <a:t>روش تمام ترافیک را مسدود می کند و به سمت سیاه چاله! یعنی جایی که بسته ها دور ریخته می شود هدایت می کند. اشکال در این است که تمام ترافیک</a:t>
            </a:r>
            <a:r>
              <a:rPr lang="en-US" sz="2800" dirty="0">
                <a:cs typeface="B Nazanin" panose="00000400000000000000" pitchFamily="2" charset="-78"/>
              </a:rPr>
              <a:t> – </a:t>
            </a:r>
            <a:r>
              <a:rPr lang="ar-SA" sz="2800" dirty="0">
                <a:cs typeface="B Nazanin" panose="00000400000000000000" pitchFamily="2" charset="-78"/>
              </a:rPr>
              <a:t>چه خوب و چه بد- دور ریخته می شود و در حقیقت شبکه مورد نظر بصورت یک سیستم</a:t>
            </a:r>
            <a:r>
              <a:rPr lang="en-US" sz="2800" dirty="0">
                <a:cs typeface="B Nazanin" panose="00000400000000000000" pitchFamily="2" charset="-78"/>
              </a:rPr>
              <a:t> off-line </a:t>
            </a:r>
            <a:r>
              <a:rPr lang="ar-SA" sz="2800" dirty="0">
                <a:cs typeface="B Nazanin" panose="00000400000000000000" pitchFamily="2" charset="-78"/>
              </a:rPr>
              <a:t>قابل استفاده خواهد بود. در روش های اینچنین حتی اجازه دسترسی به کاربران قانونی نیز داده نمی شود</a:t>
            </a:r>
            <a:r>
              <a:rPr lang="en-US" sz="2800" dirty="0">
                <a:cs typeface="B Nazanin" panose="00000400000000000000" pitchFamily="2" charset="-78"/>
              </a:rPr>
              <a:t>. </a:t>
            </a: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41836764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مسیریاب ها و فایروال </a:t>
            </a:r>
            <a:r>
              <a:rPr lang="ar-SA"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ها</a:t>
            </a:r>
            <a:endParaRPr lang="en-US" dirty="0">
              <a:ln w="0"/>
              <a:solidFill>
                <a:schemeClr val="accent1"/>
              </a:solidFill>
              <a:effectLst>
                <a:outerShdw blurRad="38100" dist="25400" dir="5400000" algn="ctr" rotWithShape="0">
                  <a:srgbClr val="6E747A">
                    <a:alpha val="43000"/>
                  </a:srgbClr>
                </a:outerShdw>
              </a:effectLst>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ar-SA" sz="2800" dirty="0" smtClean="0">
                <a:cs typeface="B Nazanin" panose="00000400000000000000" pitchFamily="2" charset="-78"/>
              </a:rPr>
              <a:t>روتر </a:t>
            </a:r>
            <a:r>
              <a:rPr lang="ar-SA" sz="2800" dirty="0">
                <a:cs typeface="B Nazanin" panose="00000400000000000000" pitchFamily="2" charset="-78"/>
              </a:rPr>
              <a:t>ها می توانند طوری پیکربندی شوند که از حملات ساده</a:t>
            </a:r>
            <a:r>
              <a:rPr lang="en-US" sz="2800" dirty="0">
                <a:cs typeface="B Nazanin" panose="00000400000000000000" pitchFamily="2" charset="-78"/>
              </a:rPr>
              <a:t> ping </a:t>
            </a:r>
            <a:r>
              <a:rPr lang="ar-SA" sz="2800" dirty="0">
                <a:cs typeface="B Nazanin" panose="00000400000000000000" pitchFamily="2" charset="-78"/>
              </a:rPr>
              <a:t>با فیلترکردن پروتکل های غیرضروری جلوگیری کنند و می توانند آدرس های</a:t>
            </a:r>
            <a:r>
              <a:rPr lang="en-US" sz="2800" dirty="0">
                <a:cs typeface="B Nazanin" panose="00000400000000000000" pitchFamily="2" charset="-78"/>
              </a:rPr>
              <a:t> IP </a:t>
            </a:r>
            <a:r>
              <a:rPr lang="ar-SA" sz="2800" dirty="0">
                <a:cs typeface="B Nazanin" panose="00000400000000000000" pitchFamily="2" charset="-78"/>
              </a:rPr>
              <a:t>نامعتبر را نیز متوقف کنند. بهرحال، روترها معمولاً در مقابل حمله جعل شده پیچیده تر و حملات در سطح</a:t>
            </a:r>
            <a:r>
              <a:rPr lang="en-US" sz="2800" dirty="0">
                <a:cs typeface="B Nazanin" panose="00000400000000000000" pitchFamily="2" charset="-78"/>
              </a:rPr>
              <a:t> Application </a:t>
            </a:r>
            <a:r>
              <a:rPr lang="ar-SA" sz="2800" dirty="0">
                <a:cs typeface="B Nazanin" panose="00000400000000000000" pitchFamily="2" charset="-78"/>
              </a:rPr>
              <a:t>با استفاده از آدرس های</a:t>
            </a:r>
            <a:r>
              <a:rPr lang="en-US" sz="2800" dirty="0">
                <a:cs typeface="B Nazanin" panose="00000400000000000000" pitchFamily="2" charset="-78"/>
              </a:rPr>
              <a:t> IP </a:t>
            </a:r>
            <a:r>
              <a:rPr lang="ar-SA" sz="2800" dirty="0">
                <a:cs typeface="B Nazanin" panose="00000400000000000000" pitchFamily="2" charset="-78"/>
              </a:rPr>
              <a:t>معتبر، بی تأثیر هستند</a:t>
            </a:r>
            <a:r>
              <a:rPr lang="en-US" sz="2800" dirty="0">
                <a:cs typeface="B Nazanin" panose="00000400000000000000" pitchFamily="2" charset="-78"/>
              </a:rPr>
              <a:t>.</a:t>
            </a:r>
          </a:p>
        </p:txBody>
      </p:sp>
    </p:spTree>
    <p:extLst>
      <p:ext uri="{BB962C8B-B14F-4D97-AF65-F5344CB8AC3E}">
        <p14:creationId xmlns:p14="http://schemas.microsoft.com/office/powerpoint/2010/main" val="1354978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سیستم های کشف </a:t>
            </a:r>
            <a:r>
              <a:rPr lang="ar-SA"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نفوذ</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pPr algn="just" rtl="1">
              <a:lnSpc>
                <a:spcPct val="150000"/>
              </a:lnSpc>
            </a:pPr>
            <a:r>
              <a:rPr lang="ar-SA" sz="2800" dirty="0" smtClean="0">
                <a:cs typeface="B Nazanin" panose="00000400000000000000" pitchFamily="2" charset="-78"/>
              </a:rPr>
              <a:t>روش </a:t>
            </a:r>
            <a:r>
              <a:rPr lang="ar-SA" sz="2800" dirty="0">
                <a:cs typeface="B Nazanin" panose="00000400000000000000" pitchFamily="2" charset="-78"/>
              </a:rPr>
              <a:t>های سیستم های کشف نفوذ</a:t>
            </a:r>
            <a:r>
              <a:rPr lang="en-US" sz="2800" dirty="0">
                <a:cs typeface="B Nazanin" panose="00000400000000000000" pitchFamily="2" charset="-78"/>
              </a:rPr>
              <a:t> (intrusion detection systems) </a:t>
            </a:r>
            <a:r>
              <a:rPr lang="ar-SA" sz="2800" dirty="0">
                <a:cs typeface="B Nazanin" panose="00000400000000000000" pitchFamily="2" charset="-78"/>
              </a:rPr>
              <a:t>توانایی هایی ایجاد می کند که باعث تشخیص استفاده از پروتکل های معتبر بعنوان ابزار حمله می شود. این سیستمها می توانند بهمراه فایروال ها بکار روند تا بتوانند بصورت خودکار در مواقع لزوم ترافیک را مسدود کنند. در بعضی مواقع سیستم تشخیص نفوذ نیاز به تنظیم توسط افراد خبره امنیتی دارد و البته گاهی در تشخیص نفوذ دچار اشتباه می شود</a:t>
            </a:r>
            <a:r>
              <a:rPr lang="en-US" sz="2800" dirty="0">
                <a:cs typeface="B Nazanin" panose="00000400000000000000" pitchFamily="2" charset="-78"/>
              </a:rPr>
              <a:t>. </a:t>
            </a:r>
          </a:p>
        </p:txBody>
      </p:sp>
    </p:spTree>
    <p:extLst>
      <p:ext uri="{BB962C8B-B14F-4D97-AF65-F5344CB8AC3E}">
        <p14:creationId xmlns:p14="http://schemas.microsoft.com/office/powerpoint/2010/main" val="3209515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sz="6000"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سرورها</a:t>
            </a:r>
            <a:endParaRPr lang="en-US" dirty="0"/>
          </a:p>
        </p:txBody>
      </p:sp>
      <p:sp>
        <p:nvSpPr>
          <p:cNvPr id="3" name="Content Placeholder 2"/>
          <p:cNvSpPr>
            <a:spLocks noGrp="1"/>
          </p:cNvSpPr>
          <p:nvPr>
            <p:ph idx="1"/>
          </p:nvPr>
        </p:nvSpPr>
        <p:spPr/>
        <p:txBody>
          <a:bodyPr>
            <a:noAutofit/>
          </a:bodyPr>
          <a:lstStyle/>
          <a:p>
            <a:pPr algn="just" rtl="1">
              <a:lnSpc>
                <a:spcPct val="150000"/>
              </a:lnSpc>
            </a:pPr>
            <a:r>
              <a:rPr lang="ar-SA" sz="2800" dirty="0" smtClean="0">
                <a:cs typeface="B Nazanin" panose="00000400000000000000" pitchFamily="2" charset="-78"/>
              </a:rPr>
              <a:t>پیکربندی </a:t>
            </a:r>
            <a:r>
              <a:rPr lang="ar-SA" sz="2800" dirty="0">
                <a:cs typeface="B Nazanin" panose="00000400000000000000" pitchFamily="2" charset="-78"/>
              </a:rPr>
              <a:t>مناسب</a:t>
            </a:r>
            <a:r>
              <a:rPr lang="en-US" sz="2800" dirty="0">
                <a:cs typeface="B Nazanin" panose="00000400000000000000" pitchFamily="2" charset="-78"/>
              </a:rPr>
              <a:t> application</a:t>
            </a:r>
            <a:r>
              <a:rPr lang="ar-SA" sz="2800" dirty="0">
                <a:cs typeface="B Nazanin" panose="00000400000000000000" pitchFamily="2" charset="-78"/>
              </a:rPr>
              <a:t>های سرویس دهنده در به حداقل رساندن تأثیر حمله </a:t>
            </a:r>
            <a:r>
              <a:rPr lang="en-US" sz="2800" dirty="0" err="1">
                <a:cs typeface="B Nazanin" panose="00000400000000000000" pitchFamily="2" charset="-78"/>
              </a:rPr>
              <a:t>DDoS</a:t>
            </a:r>
            <a:r>
              <a:rPr lang="en-US" sz="2800" dirty="0">
                <a:cs typeface="B Nazanin" panose="00000400000000000000" pitchFamily="2" charset="-78"/>
              </a:rPr>
              <a:t> </a:t>
            </a:r>
            <a:r>
              <a:rPr lang="ar-SA" sz="2800" dirty="0">
                <a:cs typeface="B Nazanin" panose="00000400000000000000" pitchFamily="2" charset="-78"/>
              </a:rPr>
              <a:t>تأثیر بسیار مهمی دارند. یک سرپرست شبکه می تواند بوضوح مشخص کند که یک</a:t>
            </a:r>
            <a:r>
              <a:rPr lang="en-US" sz="2800" dirty="0">
                <a:cs typeface="B Nazanin" panose="00000400000000000000" pitchFamily="2" charset="-78"/>
              </a:rPr>
              <a:t> application </a:t>
            </a:r>
            <a:r>
              <a:rPr lang="ar-SA" sz="2800" dirty="0">
                <a:cs typeface="B Nazanin" panose="00000400000000000000" pitchFamily="2" charset="-78"/>
              </a:rPr>
              <a:t>از چه منابعی می تواند استفاده کند و چگونه به تقاضاهای کلاینت ها پاسخ دهد. سرورهای بهینه سازی شده، در ترکیب با ابزار تخفیف دهنده، می توانند هنوز شانس ادامه ارائه سرویس را در هنگامی که مورد حمله </a:t>
            </a:r>
            <a:r>
              <a:rPr lang="en-US" sz="2800" dirty="0" err="1">
                <a:cs typeface="B Nazanin" panose="00000400000000000000" pitchFamily="2" charset="-78"/>
              </a:rPr>
              <a:t>DDoS</a:t>
            </a:r>
            <a:r>
              <a:rPr lang="en-US" sz="2800" dirty="0">
                <a:cs typeface="B Nazanin" panose="00000400000000000000" pitchFamily="2" charset="-78"/>
              </a:rPr>
              <a:t> </a:t>
            </a:r>
            <a:r>
              <a:rPr lang="ar-SA" sz="2800" dirty="0">
                <a:cs typeface="B Nazanin" panose="00000400000000000000" pitchFamily="2" charset="-78"/>
              </a:rPr>
              <a:t>قرار می گیرند، داشته باشند</a:t>
            </a:r>
            <a:r>
              <a:rPr lang="en-US" sz="2800" dirty="0" smtClean="0">
                <a:cs typeface="B Nazanin" panose="00000400000000000000" pitchFamily="2" charset="-78"/>
              </a:rPr>
              <a:t>.</a:t>
            </a:r>
          </a:p>
          <a:p>
            <a:pPr algn="just" rtl="1">
              <a:lnSpc>
                <a:spcPct val="150000"/>
              </a:lnSpc>
            </a:pPr>
            <a:endParaRPr lang="en-US" sz="2800" dirty="0">
              <a:cs typeface="B Nazanin" panose="00000400000000000000" pitchFamily="2" charset="-78"/>
            </a:endParaRPr>
          </a:p>
        </p:txBody>
      </p:sp>
    </p:spTree>
    <p:extLst>
      <p:ext uri="{BB962C8B-B14F-4D97-AF65-F5344CB8AC3E}">
        <p14:creationId xmlns:p14="http://schemas.microsoft.com/office/powerpoint/2010/main" val="4267208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ابزار تخفیف</a:t>
            </a:r>
            <a:r>
              <a:rPr lang="en-US"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 </a:t>
            </a:r>
            <a:r>
              <a:rPr lang="en-US" dirty="0" err="1"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DDoS</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pPr algn="just" rtl="1">
              <a:lnSpc>
                <a:spcPct val="150000"/>
              </a:lnSpc>
            </a:pPr>
            <a:r>
              <a:rPr lang="ar-SA" sz="2800" dirty="0" smtClean="0">
                <a:cs typeface="B Nazanin" panose="00000400000000000000" pitchFamily="2" charset="-78"/>
              </a:rPr>
              <a:t>چندین </a:t>
            </a:r>
            <a:r>
              <a:rPr lang="ar-SA" sz="2800" dirty="0">
                <a:cs typeface="B Nazanin" panose="00000400000000000000" pitchFamily="2" charset="-78"/>
              </a:rPr>
              <a:t>شرکت ابزارهایی تولید می کنند که برای ضدعفونی ! کردن ترافیک یا تخفیف حملات</a:t>
            </a:r>
            <a:r>
              <a:rPr lang="en-US" sz="2800" dirty="0">
                <a:cs typeface="B Nazanin" panose="00000400000000000000" pitchFamily="2" charset="-78"/>
              </a:rPr>
              <a:t> </a:t>
            </a:r>
            <a:r>
              <a:rPr lang="en-US" sz="2800" dirty="0" err="1">
                <a:cs typeface="B Nazanin" panose="00000400000000000000" pitchFamily="2" charset="-78"/>
              </a:rPr>
              <a:t>DDoS</a:t>
            </a:r>
            <a:r>
              <a:rPr lang="en-US" sz="2800" dirty="0">
                <a:cs typeface="B Nazanin" panose="00000400000000000000" pitchFamily="2" charset="-78"/>
              </a:rPr>
              <a:t> </a:t>
            </a:r>
            <a:r>
              <a:rPr lang="ar-SA" sz="2800" dirty="0">
                <a:cs typeface="B Nazanin" panose="00000400000000000000" pitchFamily="2" charset="-78"/>
              </a:rPr>
              <a:t>استفاده می شوند که این ابزار قبلاً بیشتر برای متعادل کردن بار شبکه یا فایروالینگ استفاده می شد. این ابزارها سطوح مختلفی از میزان تأثیر دارند. هیچکدام کامل نیستند. بعضی ترافیک قانونی را نیز متوقف می کنند و بعضی ترافیک غیرقانونی نیز اجازه ورود به سرور پیدا می کنند</a:t>
            </a:r>
            <a:r>
              <a:rPr lang="en-US" sz="2800" dirty="0">
                <a:cs typeface="B Nazanin" panose="00000400000000000000" pitchFamily="2" charset="-78"/>
              </a:rPr>
              <a:t>. </a:t>
            </a:r>
            <a:r>
              <a:rPr lang="ar-SA" sz="2800" dirty="0">
                <a:cs typeface="B Nazanin" panose="00000400000000000000" pitchFamily="2" charset="-78"/>
              </a:rPr>
              <a:t>زیرساخت سرور هنوز باید مقاوم تر شود تا در تشخیص ترافیک درست از نادرست بهتر عمل کند</a:t>
            </a:r>
            <a:r>
              <a:rPr lang="en-US" sz="2800" dirty="0" smtClean="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2694990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5300" dirty="0">
                <a:ln w="0"/>
                <a:solidFill>
                  <a:schemeClr val="accent1"/>
                </a:solidFill>
                <a:effectLst>
                  <a:outerShdw blurRad="38100" dist="25400" dir="5400000" algn="ctr" rotWithShape="0">
                    <a:srgbClr val="6E747A">
                      <a:alpha val="43000"/>
                    </a:srgbClr>
                  </a:outerShdw>
                </a:effectLst>
                <a:cs typeface="B Nazanin" panose="00000400000000000000" pitchFamily="2" charset="-78"/>
              </a:rPr>
              <a:t>پهنای باند </a:t>
            </a:r>
            <a:r>
              <a:rPr lang="ar-SA" sz="5300"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زیاد</a:t>
            </a:r>
            <a:endParaRPr lang="en-US" dirty="0"/>
          </a:p>
        </p:txBody>
      </p:sp>
      <p:sp>
        <p:nvSpPr>
          <p:cNvPr id="3" name="Content Placeholder 2"/>
          <p:cNvSpPr>
            <a:spLocks noGrp="1"/>
          </p:cNvSpPr>
          <p:nvPr>
            <p:ph idx="1"/>
          </p:nvPr>
        </p:nvSpPr>
        <p:spPr/>
        <p:txBody>
          <a:bodyPr/>
          <a:lstStyle/>
          <a:p>
            <a:pPr algn="just" rtl="1">
              <a:lnSpc>
                <a:spcPct val="150000"/>
              </a:lnSpc>
            </a:pPr>
            <a:r>
              <a:rPr lang="ar-SA" dirty="0" smtClean="0">
                <a:cs typeface="B Nazanin" panose="00000400000000000000" pitchFamily="2" charset="-78"/>
              </a:rPr>
              <a:t>خرید </a:t>
            </a:r>
            <a:r>
              <a:rPr lang="ar-SA" dirty="0">
                <a:cs typeface="B Nazanin" panose="00000400000000000000" pitchFamily="2" charset="-78"/>
              </a:rPr>
              <a:t>یا تهیه پهنای باند زیاد یا شبکه های افزونه برای سروکار داشتن با مواقعی که ترافیک شدت می یابد، می تواند برای مقابله با</a:t>
            </a:r>
            <a:r>
              <a:rPr lang="en-US" dirty="0">
                <a:cs typeface="B Nazanin" panose="00000400000000000000" pitchFamily="2" charset="-78"/>
              </a:rPr>
              <a:t> </a:t>
            </a:r>
            <a:r>
              <a:rPr lang="en-US" dirty="0" err="1">
                <a:cs typeface="B Nazanin" panose="00000400000000000000" pitchFamily="2" charset="-78"/>
              </a:rPr>
              <a:t>DDoS</a:t>
            </a:r>
            <a:r>
              <a:rPr lang="en-US" dirty="0">
                <a:cs typeface="B Nazanin" panose="00000400000000000000" pitchFamily="2" charset="-78"/>
              </a:rPr>
              <a:t> </a:t>
            </a:r>
            <a:r>
              <a:rPr lang="ar-SA" dirty="0">
                <a:cs typeface="B Nazanin" panose="00000400000000000000" pitchFamily="2" charset="-78"/>
              </a:rPr>
              <a:t>مؤثر باشد.عموماً، شرکت ها از قبل نمی دانند که یک حمله</a:t>
            </a:r>
            <a:r>
              <a:rPr lang="en-US" dirty="0">
                <a:cs typeface="B Nazanin" panose="00000400000000000000" pitchFamily="2" charset="-78"/>
              </a:rPr>
              <a:t> </a:t>
            </a:r>
            <a:r>
              <a:rPr lang="en-US" dirty="0" err="1">
                <a:cs typeface="B Nazanin" panose="00000400000000000000" pitchFamily="2" charset="-78"/>
              </a:rPr>
              <a:t>DDoS</a:t>
            </a:r>
            <a:r>
              <a:rPr lang="en-US" dirty="0">
                <a:cs typeface="B Nazanin" panose="00000400000000000000" pitchFamily="2" charset="-78"/>
              </a:rPr>
              <a:t> </a:t>
            </a:r>
            <a:r>
              <a:rPr lang="ar-SA" dirty="0">
                <a:cs typeface="B Nazanin" panose="00000400000000000000" pitchFamily="2" charset="-78"/>
              </a:rPr>
              <a:t>بوقوع خواهد پیوست</a:t>
            </a:r>
            <a:r>
              <a:rPr lang="en-US" dirty="0">
                <a:cs typeface="B Nazanin" panose="00000400000000000000" pitchFamily="2" charset="-78"/>
              </a:rPr>
              <a:t>. </a:t>
            </a:r>
            <a:r>
              <a:rPr lang="ar-SA" dirty="0">
                <a:cs typeface="B Nazanin" panose="00000400000000000000" pitchFamily="2" charset="-78"/>
              </a:rPr>
              <a:t>طبیعت یک حمله گاهی در میان کار تغییر می کند و به این نیاز دارد که شرکت بسرعت و بطور پیوسته در طی چند ساعت یا روز، واکنش نشان دهد. از آنجا که تأثیر اولیه بیشتر حملات، مصرف کردن پهنای باند شبکه شماست، یک ارائه کننده سرویس های میزبان روی اینترنت که بدرستی مدیریت و تجهیز شده باشد، هم پهنای باند مناسب و هم ابزار لازم را در اختیار دارد تا بتواند تأثیرات یک حمله را تخفیف دهد</a:t>
            </a:r>
            <a:r>
              <a:rPr lang="en-US" dirty="0">
                <a:cs typeface="B Nazanin" panose="00000400000000000000" pitchFamily="2" charset="-78"/>
              </a:rPr>
              <a:t>.</a:t>
            </a:r>
          </a:p>
        </p:txBody>
      </p:sp>
    </p:spTree>
    <p:extLst>
      <p:ext uri="{BB962C8B-B14F-4D97-AF65-F5344CB8AC3E}">
        <p14:creationId xmlns:p14="http://schemas.microsoft.com/office/powerpoint/2010/main" val="22614815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16959" y="743371"/>
            <a:ext cx="4279434" cy="683787"/>
          </a:xfrm>
        </p:spPr>
        <p:txBody>
          <a:bodyPr>
            <a:noAutofit/>
          </a:bodyPr>
          <a:lstStyle/>
          <a:p>
            <a:pPr algn="ctr" rtl="1"/>
            <a:r>
              <a:rPr lang="fa-IR"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با تشکر</a:t>
            </a:r>
            <a:endPar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endParaRPr>
          </a:p>
        </p:txBody>
      </p:sp>
      <p:sp>
        <p:nvSpPr>
          <p:cNvPr id="8" name="Text Placeholder 7"/>
          <p:cNvSpPr>
            <a:spLocks noGrp="1"/>
          </p:cNvSpPr>
          <p:nvPr>
            <p:ph type="body" sz="quarter" idx="13"/>
          </p:nvPr>
        </p:nvSpPr>
        <p:spPr/>
        <p:txBody>
          <a:bodyPr/>
          <a:lstStyle/>
          <a:p>
            <a:pPr algn="ctr" rtl="1"/>
            <a:r>
              <a:rPr lang="fa-IR"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rPr>
              <a:t>پایان</a:t>
            </a:r>
            <a:endParaRPr lang="en-US"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endParaRPr>
          </a:p>
        </p:txBody>
      </p:sp>
      <p:pic>
        <p:nvPicPr>
          <p:cNvPr id="12" name="Picture 11">
            <a:hlinkClick r:id="rId2"/>
          </p:cNvPr>
          <p:cNvPicPr>
            <a:picLocks noChangeAspect="1"/>
          </p:cNvPicPr>
          <p:nvPr/>
        </p:nvPicPr>
        <p:blipFill>
          <a:blip r:embed="rId3"/>
          <a:stretch>
            <a:fillRect/>
          </a:stretch>
        </p:blipFill>
        <p:spPr>
          <a:xfrm>
            <a:off x="10828220" y="2287425"/>
            <a:ext cx="647920" cy="647920"/>
          </a:xfrm>
          <a:prstGeom prst="rect">
            <a:avLst/>
          </a:prstGeom>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9435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theme/theme1.xml><?xml version="1.0" encoding="utf-8"?>
<a:theme xmlns:a="http://schemas.openxmlformats.org/drawingml/2006/main" name="Office Mix">
  <a:themeElements>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fontScheme name="Custom 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eate an Office Mix.potx" id="{4B7366DC-B74D-454D-9AF1-C5E1E2713A61}" vid="{D9FD2935-D4F2-4034-8F2D-E6786535C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Create an Office Mix</Template>
  <TotalTime>14</TotalTime>
  <Words>571</Words>
  <Application>Microsoft Office PowerPoint</Application>
  <PresentationFormat>Custom</PresentationFormat>
  <Paragraphs>16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Mix</vt:lpstr>
      <vt:lpstr>روش های مقابله با حملات در شبکه های بی سیم</vt:lpstr>
      <vt:lpstr>PowerPoint Presentation</vt:lpstr>
      <vt:lpstr>سیاه چاله</vt:lpstr>
      <vt:lpstr>مسیریاب ها و فایروال ها</vt:lpstr>
      <vt:lpstr>سیستم های کشف نفوذ</vt:lpstr>
      <vt:lpstr>سرورها</vt:lpstr>
      <vt:lpstr>ابزار تخفیف DDoS</vt:lpstr>
      <vt:lpstr>پهنای باند زیاد</vt:lpstr>
      <vt:lpstr>با تشکر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an Office Mix</dc:title>
  <dc:creator>MST-PC</dc:creator>
  <cp:keywords/>
  <cp:lastModifiedBy>Peyman-pc</cp:lastModifiedBy>
  <cp:revision>4</cp:revision>
  <dcterms:created xsi:type="dcterms:W3CDTF">2014-12-18T05:26:00Z</dcterms:created>
  <dcterms:modified xsi:type="dcterms:W3CDTF">2017-01-26T22:21:56Z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