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68"/>
  </p:notesMasterIdLst>
  <p:handoutMasterIdLst>
    <p:handoutMasterId r:id="rId69"/>
  </p:handoutMasterIdLst>
  <p:sldIdLst>
    <p:sldId id="448" r:id="rId2"/>
    <p:sldId id="502" r:id="rId3"/>
    <p:sldId id="549" r:id="rId4"/>
    <p:sldId id="547" r:id="rId5"/>
    <p:sldId id="550" r:id="rId6"/>
    <p:sldId id="503" r:id="rId7"/>
    <p:sldId id="551" r:id="rId8"/>
    <p:sldId id="552" r:id="rId9"/>
    <p:sldId id="553" r:id="rId10"/>
    <p:sldId id="554" r:id="rId11"/>
    <p:sldId id="555" r:id="rId12"/>
    <p:sldId id="556" r:id="rId13"/>
    <p:sldId id="557" r:id="rId14"/>
    <p:sldId id="558" r:id="rId15"/>
    <p:sldId id="561" r:id="rId16"/>
    <p:sldId id="560" r:id="rId17"/>
    <p:sldId id="640" r:id="rId18"/>
    <p:sldId id="641" r:id="rId19"/>
    <p:sldId id="642" r:id="rId20"/>
    <p:sldId id="643" r:id="rId21"/>
    <p:sldId id="504" r:id="rId22"/>
    <p:sldId id="562" r:id="rId23"/>
    <p:sldId id="564" r:id="rId24"/>
    <p:sldId id="510" r:id="rId25"/>
    <p:sldId id="513" r:id="rId26"/>
    <p:sldId id="565" r:id="rId27"/>
    <p:sldId id="566" r:id="rId28"/>
    <p:sldId id="567" r:id="rId29"/>
    <p:sldId id="588" r:id="rId30"/>
    <p:sldId id="590" r:id="rId31"/>
    <p:sldId id="639" r:id="rId32"/>
    <p:sldId id="594" r:id="rId33"/>
    <p:sldId id="595" r:id="rId34"/>
    <p:sldId id="644" r:id="rId35"/>
    <p:sldId id="645" r:id="rId36"/>
    <p:sldId id="646" r:id="rId37"/>
    <p:sldId id="647" r:id="rId38"/>
    <p:sldId id="637" r:id="rId39"/>
    <p:sldId id="597" r:id="rId40"/>
    <p:sldId id="598" r:id="rId41"/>
    <p:sldId id="635" r:id="rId42"/>
    <p:sldId id="638" r:id="rId43"/>
    <p:sldId id="608" r:id="rId44"/>
    <p:sldId id="563" r:id="rId45"/>
    <p:sldId id="525" r:id="rId46"/>
    <p:sldId id="619" r:id="rId47"/>
    <p:sldId id="620" r:id="rId48"/>
    <p:sldId id="621" r:id="rId49"/>
    <p:sldId id="622" r:id="rId50"/>
    <p:sldId id="623" r:id="rId51"/>
    <p:sldId id="627" r:id="rId52"/>
    <p:sldId id="628" r:id="rId53"/>
    <p:sldId id="546" r:id="rId54"/>
    <p:sldId id="650" r:id="rId55"/>
    <p:sldId id="653" r:id="rId56"/>
    <p:sldId id="648" r:id="rId57"/>
    <p:sldId id="654" r:id="rId58"/>
    <p:sldId id="651" r:id="rId59"/>
    <p:sldId id="629" r:id="rId60"/>
    <p:sldId id="630" r:id="rId61"/>
    <p:sldId id="631" r:id="rId62"/>
    <p:sldId id="632" r:id="rId63"/>
    <p:sldId id="633" r:id="rId64"/>
    <p:sldId id="545" r:id="rId65"/>
    <p:sldId id="655" r:id="rId66"/>
    <p:sldId id="568"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8EB0DCF2-B00F-437E-82AF-BCFF33F73A16}">
          <p14:sldIdLst>
            <p14:sldId id="448"/>
            <p14:sldId id="502"/>
            <p14:sldId id="549"/>
            <p14:sldId id="547"/>
            <p14:sldId id="550"/>
            <p14:sldId id="503"/>
            <p14:sldId id="551"/>
            <p14:sldId id="552"/>
            <p14:sldId id="553"/>
            <p14:sldId id="554"/>
            <p14:sldId id="555"/>
            <p14:sldId id="556"/>
            <p14:sldId id="557"/>
            <p14:sldId id="558"/>
            <p14:sldId id="561"/>
            <p14:sldId id="560"/>
            <p14:sldId id="640"/>
            <p14:sldId id="641"/>
            <p14:sldId id="642"/>
            <p14:sldId id="643"/>
            <p14:sldId id="504"/>
            <p14:sldId id="562"/>
            <p14:sldId id="564"/>
            <p14:sldId id="510"/>
            <p14:sldId id="513"/>
            <p14:sldId id="565"/>
            <p14:sldId id="566"/>
            <p14:sldId id="567"/>
            <p14:sldId id="588"/>
            <p14:sldId id="590"/>
            <p14:sldId id="639"/>
            <p14:sldId id="594"/>
            <p14:sldId id="595"/>
            <p14:sldId id="644"/>
            <p14:sldId id="645"/>
            <p14:sldId id="646"/>
            <p14:sldId id="647"/>
            <p14:sldId id="637"/>
            <p14:sldId id="597"/>
            <p14:sldId id="598"/>
            <p14:sldId id="635"/>
            <p14:sldId id="638"/>
            <p14:sldId id="608"/>
            <p14:sldId id="563"/>
            <p14:sldId id="525"/>
            <p14:sldId id="619"/>
            <p14:sldId id="620"/>
            <p14:sldId id="621"/>
            <p14:sldId id="622"/>
            <p14:sldId id="623"/>
            <p14:sldId id="627"/>
            <p14:sldId id="628"/>
            <p14:sldId id="546"/>
            <p14:sldId id="650"/>
            <p14:sldId id="653"/>
            <p14:sldId id="648"/>
            <p14:sldId id="654"/>
            <p14:sldId id="651"/>
            <p14:sldId id="629"/>
            <p14:sldId id="630"/>
            <p14:sldId id="631"/>
            <p14:sldId id="632"/>
            <p14:sldId id="633"/>
            <p14:sldId id="545"/>
            <p14:sldId id="655"/>
            <p14:sldId id="5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6E4"/>
    <a:srgbClr val="6F9AEF"/>
    <a:srgbClr val="3BCBDF"/>
    <a:srgbClr val="D7E6EE"/>
    <a:srgbClr val="6DCEF1"/>
    <a:srgbClr val="99CC00"/>
    <a:srgbClr val="93DADF"/>
    <a:srgbClr val="497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8413" autoAdjust="0"/>
  </p:normalViewPr>
  <p:slideViewPr>
    <p:cSldViewPr>
      <p:cViewPr varScale="1">
        <p:scale>
          <a:sx n="74" d="100"/>
          <a:sy n="74" d="100"/>
        </p:scale>
        <p:origin x="1434" y="72"/>
      </p:cViewPr>
      <p:guideLst>
        <p:guide orient="horz" pos="2160"/>
        <p:guide pos="2880"/>
      </p:guideLst>
    </p:cSldViewPr>
  </p:slideViewPr>
  <p:outlineViewPr>
    <p:cViewPr>
      <p:scale>
        <a:sx n="33" d="100"/>
        <a:sy n="33" d="100"/>
      </p:scale>
      <p:origin x="0" y="120"/>
    </p:cViewPr>
    <p:sldLst>
      <p:sld r:id="rId1" collapse="1"/>
      <p:sld r:id="rId2" collapse="1"/>
    </p:sldLst>
  </p:outlineViewPr>
  <p:notesTextViewPr>
    <p:cViewPr>
      <p:scale>
        <a:sx n="100" d="100"/>
        <a:sy n="100" d="100"/>
      </p:scale>
      <p:origin x="0" y="0"/>
    </p:cViewPr>
  </p:notesTextViewPr>
  <p:sorterViewPr>
    <p:cViewPr>
      <p:scale>
        <a:sx n="70" d="100"/>
        <a:sy n="70" d="100"/>
      </p:scale>
      <p:origin x="0" y="5328"/>
    </p:cViewPr>
  </p:sorter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eaLnBrk="1" hangingPunct="1">
              <a:defRPr sz="1200">
                <a:latin typeface="Arial" pitchFamily="34" charset="0"/>
                <a:cs typeface="Arial" pitchFamily="34" charset="0"/>
              </a:defRPr>
            </a:lvl1pPr>
          </a:lstStyle>
          <a:p>
            <a:pPr>
              <a:defRPr/>
            </a:pPr>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rtl="0" eaLnBrk="1" hangingPunct="1">
              <a:defRPr sz="1200">
                <a:latin typeface="Arial" pitchFamily="34" charset="0"/>
                <a:cs typeface="Arial" pitchFamily="34" charset="0"/>
              </a:defRPr>
            </a:lvl1pPr>
          </a:lstStyle>
          <a:p>
            <a:pPr>
              <a:defRPr/>
            </a:pPr>
            <a:fld id="{0C90E2FC-8A6F-425D-ACD8-B2CE7E59FCCD}" type="datetimeFigureOut">
              <a:rPr lang="fa-IR"/>
              <a:pPr>
                <a:defRPr/>
              </a:pPr>
              <a:t>1438/11/05</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0" eaLnBrk="1" hangingPunct="1">
              <a:defRPr sz="1200">
                <a:latin typeface="Arial" pitchFamily="34" charset="0"/>
                <a:cs typeface="Arial" pitchFamily="34" charset="0"/>
              </a:defRPr>
            </a:lvl1pPr>
          </a:lstStyle>
          <a:p>
            <a:pPr>
              <a:defRPr/>
            </a:pPr>
            <a:r>
              <a:rPr lang="en-US"/>
              <a:t>Shahid Beheshti University - </a:t>
            </a:r>
            <a:r>
              <a:rPr lang="en-US" smtClean="0"/>
              <a:t>SBPM </a:t>
            </a:r>
            <a:r>
              <a:rPr lang="en-US"/>
              <a:t>Seminar</a:t>
            </a:r>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rtl="0" eaLnBrk="1" hangingPunct="1">
              <a:defRPr sz="1200"/>
            </a:lvl1pPr>
          </a:lstStyle>
          <a:p>
            <a:pPr>
              <a:defRPr/>
            </a:pPr>
            <a:fld id="{8A2C31E5-3C15-4A02-B8AD-9451F4FB64B2}" type="slidenum">
              <a:rPr lang="fa-IR" altLang="en-US"/>
              <a:pPr>
                <a:defRPr/>
              </a:pPr>
              <a:t>‹#›</a:t>
            </a:fld>
            <a:endParaRPr lang="fa-IR" altLang="en-US"/>
          </a:p>
        </p:txBody>
      </p:sp>
    </p:spTree>
    <p:extLst>
      <p:ext uri="{BB962C8B-B14F-4D97-AF65-F5344CB8AC3E}">
        <p14:creationId xmlns:p14="http://schemas.microsoft.com/office/powerpoint/2010/main" val="39599316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eaLnBrk="1" hangingPunct="1">
              <a:defRPr sz="1200">
                <a:latin typeface="Arial" charset="0"/>
                <a:cs typeface="+mn-cs"/>
              </a:defRPr>
            </a:lvl1pPr>
          </a:lstStyle>
          <a:p>
            <a:pPr>
              <a:defRPr/>
            </a:pPr>
            <a:fld id="{73792810-6845-4819-BD5F-9BE5770D64AB}" type="datetimeFigureOut">
              <a:rPr lang="en-US"/>
              <a:pPr>
                <a:defRPr/>
              </a:pPr>
              <a:t>7/28/2017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eaLnBrk="1" hangingPunct="1">
              <a:defRPr sz="1200">
                <a:latin typeface="Arial" charset="0"/>
                <a:cs typeface="+mn-cs"/>
              </a:defRPr>
            </a:lvl1pPr>
          </a:lstStyle>
          <a:p>
            <a:pPr>
              <a:defRPr/>
            </a:pPr>
            <a:r>
              <a:rPr lang="en-US"/>
              <a:t>Shahid Beheshti University - </a:t>
            </a:r>
            <a:r>
              <a:rPr lang="en-US" smtClean="0"/>
              <a:t>SBPM </a:t>
            </a:r>
            <a:r>
              <a:rPr lang="en-US"/>
              <a:t>Seminar</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0" eaLnBrk="1" hangingPunct="1">
              <a:defRPr sz="1200"/>
            </a:lvl1pPr>
          </a:lstStyle>
          <a:p>
            <a:pPr>
              <a:defRPr/>
            </a:pPr>
            <a:fld id="{4035A013-8D82-464D-86C2-9BF240D96F54}" type="slidenum">
              <a:rPr lang="en-US" altLang="en-US"/>
              <a:pPr>
                <a:defRPr/>
              </a:pPr>
              <a:t>‹#›</a:t>
            </a:fld>
            <a:endParaRPr lang="en-US" altLang="en-US"/>
          </a:p>
        </p:txBody>
      </p:sp>
    </p:spTree>
    <p:extLst>
      <p:ext uri="{BB962C8B-B14F-4D97-AF65-F5344CB8AC3E}">
        <p14:creationId xmlns:p14="http://schemas.microsoft.com/office/powerpoint/2010/main" val="236632527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8234F4-2B10-458B-81EE-B736592526DA}"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
        <p:nvSpPr>
          <p:cNvPr id="2" name="Footer Placeholder 1"/>
          <p:cNvSpPr>
            <a:spLocks noGrp="1"/>
          </p:cNvSpPr>
          <p:nvPr>
            <p:ph type="ftr" sz="quarter" idx="4"/>
          </p:nvPr>
        </p:nvSpPr>
        <p:spPr/>
        <p:txBody>
          <a:bodyPr/>
          <a:lstStyle/>
          <a:p>
            <a:pPr>
              <a:defRPr/>
            </a:pPr>
            <a:r>
              <a:rPr lang="en-US"/>
              <a:t>Shahid Beheshti University - </a:t>
            </a:r>
            <a:r>
              <a:rPr lang="en-US" smtClean="0"/>
              <a:t>SBPM </a:t>
            </a:r>
            <a:r>
              <a:rPr lang="en-US"/>
              <a:t>Seminar</a:t>
            </a:r>
          </a:p>
        </p:txBody>
      </p:sp>
    </p:spTree>
    <p:extLst>
      <p:ext uri="{BB962C8B-B14F-4D97-AF65-F5344CB8AC3E}">
        <p14:creationId xmlns:p14="http://schemas.microsoft.com/office/powerpoint/2010/main" val="207209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F66CCB-3540-48FD-8407-2FF3F58ACCBD}" type="slidenum">
              <a:rPr lang="en-US" altLang="en-US" smtClean="0">
                <a:latin typeface="Arial" panose="020B0604020202020204" pitchFamily="34" charset="0"/>
                <a:ea typeface="Badr"/>
                <a:cs typeface="Badr"/>
              </a:rPr>
              <a:pPr>
                <a:spcBef>
                  <a:spcPct val="0"/>
                </a:spcBef>
              </a:pPr>
              <a:t>8</a:t>
            </a:fld>
            <a:endParaRPr lang="en-US" altLang="en-US" smtClean="0">
              <a:latin typeface="Arial" panose="020B0604020202020204" pitchFamily="34" charset="0"/>
              <a:ea typeface="Badr"/>
              <a:cs typeface="Badr"/>
            </a:endParaRPr>
          </a:p>
        </p:txBody>
      </p:sp>
    </p:spTree>
    <p:extLst>
      <p:ext uri="{BB962C8B-B14F-4D97-AF65-F5344CB8AC3E}">
        <p14:creationId xmlns:p14="http://schemas.microsoft.com/office/powerpoint/2010/main" val="166846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8915400" y="0"/>
            <a:ext cx="2286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userDrawn="1"/>
        </p:nvSpPr>
        <p:spPr>
          <a:xfrm>
            <a:off x="8610600" y="0"/>
            <a:ext cx="1524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userDrawn="1"/>
        </p:nvSpPr>
        <p:spPr>
          <a:xfrm flipH="1">
            <a:off x="8534400"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userDrawn="1"/>
        </p:nvSpPr>
        <p:spPr>
          <a:xfrm>
            <a:off x="0" y="0"/>
            <a:ext cx="8534400" cy="914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endParaRPr lang="en-US" sz="4000" b="1" dirty="0">
              <a:ln w="19050">
                <a:noFill/>
                <a:prstDash val="solid"/>
              </a:ln>
              <a:solidFill>
                <a:schemeClr val="tx2"/>
              </a:solidFill>
              <a:effectLst>
                <a:outerShdw blurRad="50000" dist="50800" dir="7500000" algn="tl">
                  <a:schemeClr val="bg1">
                    <a:alpha val="35000"/>
                  </a:schemeClr>
                </a:outerShdw>
              </a:effectLst>
            </a:endParaRPr>
          </a:p>
        </p:txBody>
      </p:sp>
      <p:sp>
        <p:nvSpPr>
          <p:cNvPr id="10" name="Rectangle 9"/>
          <p:cNvSpPr/>
          <p:nvPr userDrawn="1"/>
        </p:nvSpPr>
        <p:spPr>
          <a:xfrm>
            <a:off x="0" y="914400"/>
            <a:ext cx="9144000"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p:cNvSpPr/>
          <p:nvPr userDrawn="1"/>
        </p:nvSpPr>
        <p:spPr>
          <a:xfrm>
            <a:off x="0" y="5257800"/>
            <a:ext cx="4876800" cy="4603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2"/>
          <p:cNvSpPr>
            <a:spLocks noGrp="1"/>
          </p:cNvSpPr>
          <p:nvPr>
            <p:ph type="subTitle" idx="1"/>
          </p:nvPr>
        </p:nvSpPr>
        <p:spPr>
          <a:xfrm>
            <a:off x="0" y="4724400"/>
            <a:ext cx="8534400" cy="609600"/>
          </a:xfrm>
          <a:prstGeom prst="rect">
            <a:avLst/>
          </a:prstGeom>
        </p:spPr>
        <p:txBody>
          <a:bodyPr/>
          <a:lstStyle>
            <a:lvl1pPr>
              <a:buNone/>
              <a:defRPr>
                <a:ln>
                  <a:solidFill>
                    <a:schemeClr val="bg2">
                      <a:lumMod val="25000"/>
                    </a:schemeClr>
                  </a:solidFill>
                </a:ln>
                <a:solidFill>
                  <a:schemeClr val="tx2">
                    <a:lumMod val="75000"/>
                  </a:schemeClr>
                </a:solidFill>
              </a:defRPr>
            </a:lvl1pPr>
          </a:lstStyle>
          <a:p>
            <a:r>
              <a:rPr lang="en-US" smtClean="0"/>
              <a:t>Click to edit Master subtitle style</a:t>
            </a:r>
            <a:endParaRPr lang="fa-IR" dirty="0"/>
          </a:p>
        </p:txBody>
      </p:sp>
      <p:sp>
        <p:nvSpPr>
          <p:cNvPr id="20" name="Text Placeholder 19"/>
          <p:cNvSpPr>
            <a:spLocks noGrp="1"/>
          </p:cNvSpPr>
          <p:nvPr>
            <p:ph type="body" sz="quarter" idx="10"/>
          </p:nvPr>
        </p:nvSpPr>
        <p:spPr>
          <a:xfrm>
            <a:off x="0" y="5334000"/>
            <a:ext cx="8534400" cy="304800"/>
          </a:xfrm>
          <a:prstGeom prst="rect">
            <a:avLst/>
          </a:prstGeom>
        </p:spPr>
        <p:txBody>
          <a:bodyPr/>
          <a:lstStyle>
            <a:lvl1pPr marL="0" indent="0">
              <a:buNone/>
              <a:defRPr sz="1400">
                <a:latin typeface="+mn-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2" name="Text Placeholder 19"/>
          <p:cNvSpPr>
            <a:spLocks noGrp="1"/>
          </p:cNvSpPr>
          <p:nvPr>
            <p:ph type="body" sz="quarter" idx="11"/>
          </p:nvPr>
        </p:nvSpPr>
        <p:spPr>
          <a:xfrm>
            <a:off x="0" y="5638800"/>
            <a:ext cx="8534400" cy="304800"/>
          </a:xfrm>
          <a:prstGeom prst="rect">
            <a:avLst/>
          </a:prstGeom>
        </p:spPr>
        <p:txBody>
          <a:bodyPr/>
          <a:lstStyle>
            <a:lvl1pPr marL="0" indent="0">
              <a:buNone/>
              <a:defRPr sz="1400">
                <a:latin typeface="+mn-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3" name="Text Placeholder 19"/>
          <p:cNvSpPr>
            <a:spLocks noGrp="1"/>
          </p:cNvSpPr>
          <p:nvPr>
            <p:ph type="body" sz="quarter" idx="12"/>
          </p:nvPr>
        </p:nvSpPr>
        <p:spPr>
          <a:xfrm>
            <a:off x="0" y="5943600"/>
            <a:ext cx="8534400" cy="304800"/>
          </a:xfrm>
          <a:prstGeom prst="rect">
            <a:avLst/>
          </a:prstGeom>
        </p:spPr>
        <p:txBody>
          <a:bodyPr/>
          <a:lstStyle>
            <a:lvl1pPr marL="0" indent="0">
              <a:buNone/>
              <a:defRPr sz="1400">
                <a:latin typeface="+mn-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7657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Overview">
    <p:spTree>
      <p:nvGrpSpPr>
        <p:cNvPr id="1" name=""/>
        <p:cNvGrpSpPr/>
        <p:nvPr/>
      </p:nvGrpSpPr>
      <p:grpSpPr>
        <a:xfrm>
          <a:off x="0" y="0"/>
          <a:ext cx="0" cy="0"/>
          <a:chOff x="0" y="0"/>
          <a:chExt cx="0" cy="0"/>
        </a:xfrm>
      </p:grpSpPr>
      <p:sp>
        <p:nvSpPr>
          <p:cNvPr id="3" name="Rectangle 2"/>
          <p:cNvSpPr/>
          <p:nvPr userDrawn="1"/>
        </p:nvSpPr>
        <p:spPr>
          <a:xfrm>
            <a:off x="0" y="0"/>
            <a:ext cx="8534400" cy="914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endParaRPr lang="en-US" sz="4400" b="1" dirty="0">
              <a:ln w="19050">
                <a:noFill/>
                <a:prstDash val="solid"/>
              </a:ln>
              <a:solidFill>
                <a:schemeClr val="accent3"/>
              </a:solidFill>
              <a:effectLst>
                <a:outerShdw blurRad="50000" dist="50800" dir="7500000" algn="tl">
                  <a:schemeClr val="bg1">
                    <a:alpha val="35000"/>
                  </a:schemeClr>
                </a:outerShdw>
              </a:effectLst>
            </a:endParaRPr>
          </a:p>
        </p:txBody>
      </p:sp>
      <p:sp>
        <p:nvSpPr>
          <p:cNvPr id="4" name="Rectangle 3"/>
          <p:cNvSpPr/>
          <p:nvPr userDrawn="1"/>
        </p:nvSpPr>
        <p:spPr>
          <a:xfrm>
            <a:off x="8915400" y="0"/>
            <a:ext cx="2286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a:xfrm>
            <a:off x="8610600" y="0"/>
            <a:ext cx="1524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userDrawn="1"/>
        </p:nvSpPr>
        <p:spPr>
          <a:xfrm flipH="1">
            <a:off x="8534400"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userDrawn="1"/>
        </p:nvSpPr>
        <p:spPr>
          <a:xfrm>
            <a:off x="0" y="914400"/>
            <a:ext cx="9144000"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Text Placeholder 14"/>
          <p:cNvSpPr>
            <a:spLocks noGrp="1"/>
          </p:cNvSpPr>
          <p:nvPr>
            <p:ph type="body" sz="quarter" idx="10"/>
          </p:nvPr>
        </p:nvSpPr>
        <p:spPr>
          <a:xfrm>
            <a:off x="533400" y="1295400"/>
            <a:ext cx="7543800" cy="4876800"/>
          </a:xfrm>
          <a:prstGeom prst="rect">
            <a:avLst/>
          </a:prstGeom>
        </p:spPr>
        <p:txBody>
          <a:bodyPr>
            <a:normAutofit/>
          </a:bodyPr>
          <a:lstStyle>
            <a:lvl1pPr marL="0" indent="0" algn="l">
              <a:buFont typeface="Arial" pitchFamily="34" charset="0"/>
              <a:buNone/>
              <a:defRPr sz="2400" baseline="0">
                <a:solidFill>
                  <a:schemeClr val="tx2"/>
                </a:solidFill>
              </a:defRPr>
            </a:lvl1pPr>
            <a:lvl2pPr marL="0" marR="0" indent="0" algn="l" defTabSz="914400" rtl="0" eaLnBrk="1" fontAlgn="auto" latinLnBrk="0" hangingPunct="1">
              <a:lnSpc>
                <a:spcPct val="100000"/>
              </a:lnSpc>
              <a:spcBef>
                <a:spcPct val="20000"/>
              </a:spcBef>
              <a:spcAft>
                <a:spcPts val="0"/>
              </a:spcAft>
              <a:buClrTx/>
              <a:buSzTx/>
              <a:buFontTx/>
              <a:buNone/>
              <a:tabLst/>
              <a:defRPr baseline="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Rectangle 5"/>
          <p:cNvSpPr>
            <a:spLocks noGrp="1" noChangeArrowheads="1"/>
          </p:cNvSpPr>
          <p:nvPr>
            <p:ph type="ftr" sz="quarter" idx="11"/>
          </p:nvPr>
        </p:nvSpPr>
        <p:spPr>
          <a:xfrm>
            <a:off x="179388" y="6524625"/>
            <a:ext cx="5040312" cy="333375"/>
          </a:xfrm>
          <a:prstGeom prst="rect">
            <a:avLst/>
          </a:prstGeom>
        </p:spPr>
        <p:txBody>
          <a:bodyPr/>
          <a:lstStyle>
            <a:lvl1pPr algn="l" rtl="0" eaLnBrk="1" hangingPunct="1">
              <a:defRPr sz="1400">
                <a:latin typeface="Times New Roman" pitchFamily="18" charset="0"/>
                <a:cs typeface="Times New Roman" pitchFamily="18" charset="0"/>
              </a:defRPr>
            </a:lvl1pPr>
          </a:lstStyle>
          <a:p>
            <a:pPr>
              <a:defRPr/>
            </a:pPr>
            <a:r>
              <a:rPr lang="en-US"/>
              <a:t>SBPM Seminar - </a:t>
            </a:r>
            <a:r>
              <a:rPr lang="en-US" err="1"/>
              <a:t>Shahid</a:t>
            </a:r>
            <a:r>
              <a:rPr lang="en-US"/>
              <a:t> </a:t>
            </a:r>
            <a:r>
              <a:rPr lang="en-US" err="1"/>
              <a:t>Beheshti</a:t>
            </a:r>
            <a:r>
              <a:rPr lang="en-US"/>
              <a:t> University</a:t>
            </a:r>
          </a:p>
        </p:txBody>
      </p:sp>
      <p:sp>
        <p:nvSpPr>
          <p:cNvPr id="9" name="Rectangle 6"/>
          <p:cNvSpPr>
            <a:spLocks noGrp="1" noChangeArrowheads="1"/>
          </p:cNvSpPr>
          <p:nvPr>
            <p:ph type="sldNum" sz="quarter" idx="12"/>
          </p:nvPr>
        </p:nvSpPr>
        <p:spPr>
          <a:xfrm>
            <a:off x="7380288" y="6524625"/>
            <a:ext cx="1079500" cy="333375"/>
          </a:xfrm>
          <a:prstGeom prst="rect">
            <a:avLst/>
          </a:prstGeom>
        </p:spPr>
        <p:txBody>
          <a:bodyPr vert="horz" wrap="square" lIns="91440" tIns="45720" rIns="91440" bIns="45720" numCol="1" anchor="t" anchorCtr="0" compatLnSpc="1">
            <a:prstTxWarp prst="textNoShape">
              <a:avLst/>
            </a:prstTxWarp>
          </a:bodyPr>
          <a:lstStyle>
            <a:lvl1pPr algn="r" rtl="0" eaLnBrk="1" hangingPunct="1">
              <a:defRPr sz="1400">
                <a:latin typeface="Times New Roman" panose="02020603050405020304" pitchFamily="18" charset="0"/>
                <a:cs typeface="Times New Roman" panose="02020603050405020304" pitchFamily="18" charset="0"/>
              </a:defRPr>
            </a:lvl1pPr>
          </a:lstStyle>
          <a:p>
            <a:pPr>
              <a:defRPr/>
            </a:pPr>
            <a:fld id="{062BA30E-0AC1-4447-A2F1-6862F9CF0A86}" type="slidenum">
              <a:rPr lang="en-US" altLang="en-US"/>
              <a:pPr>
                <a:defRPr/>
              </a:pPr>
              <a:t>‹#›</a:t>
            </a:fld>
            <a:endParaRPr lang="en-US" altLang="en-US"/>
          </a:p>
        </p:txBody>
      </p:sp>
    </p:spTree>
    <p:extLst>
      <p:ext uri="{BB962C8B-B14F-4D97-AF65-F5344CB8AC3E}">
        <p14:creationId xmlns:p14="http://schemas.microsoft.com/office/powerpoint/2010/main" val="159468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earch">
    <p:spTree>
      <p:nvGrpSpPr>
        <p:cNvPr id="1" name=""/>
        <p:cNvGrpSpPr/>
        <p:nvPr/>
      </p:nvGrpSpPr>
      <p:grpSpPr>
        <a:xfrm>
          <a:off x="0" y="0"/>
          <a:ext cx="0" cy="0"/>
          <a:chOff x="0" y="0"/>
          <a:chExt cx="0" cy="0"/>
        </a:xfrm>
      </p:grpSpPr>
      <p:sp>
        <p:nvSpPr>
          <p:cNvPr id="3" name="Rectangle 2"/>
          <p:cNvSpPr/>
          <p:nvPr userDrawn="1"/>
        </p:nvSpPr>
        <p:spPr>
          <a:xfrm>
            <a:off x="0" y="0"/>
            <a:ext cx="8534400" cy="914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4000" b="1" dirty="0">
                <a:ln w="19050">
                  <a:noFill/>
                  <a:prstDash val="solid"/>
                </a:ln>
                <a:solidFill>
                  <a:schemeClr val="tx2"/>
                </a:solidFill>
                <a:effectLst>
                  <a:outerShdw blurRad="50000" dist="50800" dir="7500000" algn="tl">
                    <a:schemeClr val="bg1">
                      <a:alpha val="35000"/>
                    </a:schemeClr>
                  </a:outerShdw>
                </a:effectLst>
              </a:rPr>
              <a:t>Research</a:t>
            </a:r>
            <a:endParaRPr lang="en-US" sz="4400" b="1" dirty="0">
              <a:ln w="19050">
                <a:noFill/>
                <a:prstDash val="solid"/>
              </a:ln>
              <a:solidFill>
                <a:schemeClr val="accent3"/>
              </a:solidFill>
              <a:effectLst>
                <a:outerShdw blurRad="50000" dist="50800" dir="7500000" algn="tl">
                  <a:schemeClr val="bg1">
                    <a:alpha val="35000"/>
                  </a:schemeClr>
                </a:outerShdw>
              </a:effectLst>
            </a:endParaRPr>
          </a:p>
        </p:txBody>
      </p:sp>
      <p:sp>
        <p:nvSpPr>
          <p:cNvPr id="4" name="Rectangle 3"/>
          <p:cNvSpPr/>
          <p:nvPr userDrawn="1"/>
        </p:nvSpPr>
        <p:spPr>
          <a:xfrm>
            <a:off x="8915400" y="0"/>
            <a:ext cx="2286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a:xfrm>
            <a:off x="8610600" y="0"/>
            <a:ext cx="1524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userDrawn="1"/>
        </p:nvSpPr>
        <p:spPr>
          <a:xfrm flipH="1">
            <a:off x="8534400"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userDrawn="1"/>
        </p:nvSpPr>
        <p:spPr>
          <a:xfrm>
            <a:off x="0" y="914400"/>
            <a:ext cx="9144000"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Text Placeholder 14"/>
          <p:cNvSpPr>
            <a:spLocks noGrp="1"/>
          </p:cNvSpPr>
          <p:nvPr>
            <p:ph type="body" sz="quarter" idx="10"/>
          </p:nvPr>
        </p:nvSpPr>
        <p:spPr>
          <a:xfrm>
            <a:off x="533400" y="1295400"/>
            <a:ext cx="7543800" cy="48768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400" baseline="0">
                <a:solidFill>
                  <a:schemeClr val="tx2"/>
                </a:solidFill>
              </a:defRPr>
            </a:lvl1pPr>
            <a:lvl2pPr marL="74295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dirty="0"/>
          </a:p>
        </p:txBody>
      </p:sp>
    </p:spTree>
    <p:extLst>
      <p:ext uri="{BB962C8B-B14F-4D97-AF65-F5344CB8AC3E}">
        <p14:creationId xmlns:p14="http://schemas.microsoft.com/office/powerpoint/2010/main" val="406485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riables">
    <p:spTree>
      <p:nvGrpSpPr>
        <p:cNvPr id="1" name=""/>
        <p:cNvGrpSpPr/>
        <p:nvPr/>
      </p:nvGrpSpPr>
      <p:grpSpPr>
        <a:xfrm>
          <a:off x="0" y="0"/>
          <a:ext cx="0" cy="0"/>
          <a:chOff x="0" y="0"/>
          <a:chExt cx="0" cy="0"/>
        </a:xfrm>
      </p:grpSpPr>
      <p:sp>
        <p:nvSpPr>
          <p:cNvPr id="3" name="Rectangle 2"/>
          <p:cNvSpPr/>
          <p:nvPr userDrawn="1"/>
        </p:nvSpPr>
        <p:spPr>
          <a:xfrm>
            <a:off x="8915400" y="0"/>
            <a:ext cx="2286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p:cNvSpPr/>
          <p:nvPr userDrawn="1"/>
        </p:nvSpPr>
        <p:spPr>
          <a:xfrm>
            <a:off x="8610600" y="0"/>
            <a:ext cx="1524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a:xfrm flipH="1">
            <a:off x="8534400"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userDrawn="1"/>
        </p:nvSpPr>
        <p:spPr>
          <a:xfrm>
            <a:off x="0" y="0"/>
            <a:ext cx="8534400" cy="914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4000" b="1" dirty="0">
                <a:ln w="19050">
                  <a:noFill/>
                  <a:prstDash val="solid"/>
                </a:ln>
                <a:solidFill>
                  <a:schemeClr val="tx2"/>
                </a:solidFill>
                <a:effectLst>
                  <a:outerShdw blurRad="50000" dist="50800" dir="7500000" algn="tl">
                    <a:schemeClr val="bg1">
                      <a:alpha val="35000"/>
                    </a:schemeClr>
                  </a:outerShdw>
                </a:effectLst>
              </a:rPr>
              <a:t>Variables</a:t>
            </a:r>
            <a:endParaRPr lang="en-US" sz="4400" b="1" dirty="0">
              <a:ln w="19050">
                <a:noFill/>
                <a:prstDash val="solid"/>
              </a:ln>
              <a:solidFill>
                <a:schemeClr val="accent3"/>
              </a:solidFill>
              <a:effectLst>
                <a:outerShdw blurRad="50000" dist="50800" dir="7500000" algn="tl">
                  <a:schemeClr val="bg1">
                    <a:alpha val="35000"/>
                  </a:schemeClr>
                </a:outerShdw>
              </a:effectLst>
            </a:endParaRPr>
          </a:p>
        </p:txBody>
      </p:sp>
      <p:sp>
        <p:nvSpPr>
          <p:cNvPr id="7" name="Rectangle 6"/>
          <p:cNvSpPr/>
          <p:nvPr userDrawn="1"/>
        </p:nvSpPr>
        <p:spPr>
          <a:xfrm>
            <a:off x="0" y="914400"/>
            <a:ext cx="9144000"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Text Placeholder 14"/>
          <p:cNvSpPr>
            <a:spLocks noGrp="1"/>
          </p:cNvSpPr>
          <p:nvPr>
            <p:ph type="body" sz="quarter" idx="10"/>
          </p:nvPr>
        </p:nvSpPr>
        <p:spPr>
          <a:xfrm>
            <a:off x="533400" y="1295400"/>
            <a:ext cx="7543800" cy="4876800"/>
          </a:xfrm>
          <a:prstGeom prst="rect">
            <a:avLst/>
          </a:prstGeom>
        </p:spPr>
        <p:txBody>
          <a:bodyPr>
            <a:normAutofit/>
          </a:bodyPr>
          <a:lstStyle>
            <a:lvl1pPr marL="342900" indent="-342900" algn="l">
              <a:buFont typeface="Arial" pitchFamily="34" charset="0"/>
              <a:buChar char="•"/>
              <a:defRPr sz="2400" baseline="0">
                <a:solidFill>
                  <a:schemeClr val="tx2"/>
                </a:solidFill>
              </a:defRPr>
            </a:lvl1pPr>
            <a:lvl2pPr marL="0" marR="0" indent="0" algn="l" defTabSz="914400" rtl="0" eaLnBrk="1" fontAlgn="auto" latinLnBrk="0" hangingPunct="1">
              <a:lnSpc>
                <a:spcPct val="100000"/>
              </a:lnSpc>
              <a:spcBef>
                <a:spcPct val="20000"/>
              </a:spcBef>
              <a:spcAft>
                <a:spcPts val="0"/>
              </a:spcAft>
              <a:buClrTx/>
              <a:buSzTx/>
              <a:buFontTx/>
              <a:buNone/>
              <a:tabLst/>
              <a:defRPr baseline="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0170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ypothesis">
    <p:spTree>
      <p:nvGrpSpPr>
        <p:cNvPr id="1" name=""/>
        <p:cNvGrpSpPr/>
        <p:nvPr/>
      </p:nvGrpSpPr>
      <p:grpSpPr>
        <a:xfrm>
          <a:off x="0" y="0"/>
          <a:ext cx="0" cy="0"/>
          <a:chOff x="0" y="0"/>
          <a:chExt cx="0" cy="0"/>
        </a:xfrm>
      </p:grpSpPr>
      <p:sp>
        <p:nvSpPr>
          <p:cNvPr id="3" name="Rectangle 2"/>
          <p:cNvSpPr/>
          <p:nvPr userDrawn="1"/>
        </p:nvSpPr>
        <p:spPr>
          <a:xfrm>
            <a:off x="8915400" y="0"/>
            <a:ext cx="2286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p:cNvSpPr/>
          <p:nvPr userDrawn="1"/>
        </p:nvSpPr>
        <p:spPr>
          <a:xfrm>
            <a:off x="8610600" y="0"/>
            <a:ext cx="1524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a:xfrm flipH="1">
            <a:off x="8534400"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userDrawn="1"/>
        </p:nvSpPr>
        <p:spPr>
          <a:xfrm>
            <a:off x="0" y="0"/>
            <a:ext cx="8534400" cy="914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4000" b="1" dirty="0">
                <a:ln w="19050">
                  <a:noFill/>
                  <a:prstDash val="solid"/>
                </a:ln>
                <a:solidFill>
                  <a:schemeClr val="tx2"/>
                </a:solidFill>
                <a:effectLst>
                  <a:outerShdw blurRad="50000" dist="50800" dir="7500000" algn="tl">
                    <a:schemeClr val="bg1">
                      <a:alpha val="35000"/>
                    </a:schemeClr>
                  </a:outerShdw>
                </a:effectLst>
              </a:rPr>
              <a:t>Hypothesis</a:t>
            </a:r>
            <a:endParaRPr lang="en-US" sz="4400" b="1" dirty="0">
              <a:ln w="19050">
                <a:noFill/>
                <a:prstDash val="solid"/>
              </a:ln>
              <a:solidFill>
                <a:schemeClr val="accent3"/>
              </a:solidFill>
              <a:effectLst>
                <a:outerShdw blurRad="50000" dist="50800" dir="7500000" algn="tl">
                  <a:schemeClr val="bg1">
                    <a:alpha val="35000"/>
                  </a:schemeClr>
                </a:outerShdw>
              </a:effectLst>
            </a:endParaRPr>
          </a:p>
        </p:txBody>
      </p:sp>
      <p:sp>
        <p:nvSpPr>
          <p:cNvPr id="7" name="Rectangle 6"/>
          <p:cNvSpPr/>
          <p:nvPr userDrawn="1"/>
        </p:nvSpPr>
        <p:spPr>
          <a:xfrm>
            <a:off x="0" y="914400"/>
            <a:ext cx="9144000"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Text Placeholder 14"/>
          <p:cNvSpPr>
            <a:spLocks noGrp="1"/>
          </p:cNvSpPr>
          <p:nvPr>
            <p:ph type="body" sz="quarter" idx="10"/>
          </p:nvPr>
        </p:nvSpPr>
        <p:spPr>
          <a:xfrm>
            <a:off x="533400" y="1295400"/>
            <a:ext cx="7543800" cy="4876800"/>
          </a:xfrm>
          <a:prstGeom prst="rect">
            <a:avLst/>
          </a:prstGeom>
        </p:spPr>
        <p:txBody>
          <a:bodyPr>
            <a:normAutofit/>
          </a:bodyPr>
          <a:lstStyle>
            <a:lvl1pPr marL="0" indent="0" algn="l">
              <a:buFont typeface="Arial" pitchFamily="34" charset="0"/>
              <a:buNone/>
              <a:defRPr sz="2400" baseline="0">
                <a:solidFill>
                  <a:schemeClr val="tx2"/>
                </a:solidFill>
              </a:defRPr>
            </a:lvl1pPr>
            <a:lvl2pPr marL="0" marR="0" indent="0" algn="l" defTabSz="914400" rtl="0" eaLnBrk="1" fontAlgn="auto" latinLnBrk="0" hangingPunct="1">
              <a:lnSpc>
                <a:spcPct val="100000"/>
              </a:lnSpc>
              <a:spcBef>
                <a:spcPct val="20000"/>
              </a:spcBef>
              <a:spcAft>
                <a:spcPts val="0"/>
              </a:spcAft>
              <a:buClrTx/>
              <a:buSzTx/>
              <a:buFontTx/>
              <a:buNone/>
              <a:tabLst/>
              <a:defRPr baseline="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9610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terials">
    <p:spTree>
      <p:nvGrpSpPr>
        <p:cNvPr id="1" name=""/>
        <p:cNvGrpSpPr/>
        <p:nvPr/>
      </p:nvGrpSpPr>
      <p:grpSpPr>
        <a:xfrm>
          <a:off x="0" y="0"/>
          <a:ext cx="0" cy="0"/>
          <a:chOff x="0" y="0"/>
          <a:chExt cx="0" cy="0"/>
        </a:xfrm>
      </p:grpSpPr>
      <p:sp>
        <p:nvSpPr>
          <p:cNvPr id="3" name="Rectangle 2"/>
          <p:cNvSpPr/>
          <p:nvPr userDrawn="1"/>
        </p:nvSpPr>
        <p:spPr>
          <a:xfrm>
            <a:off x="8915400" y="0"/>
            <a:ext cx="2286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p:cNvSpPr/>
          <p:nvPr userDrawn="1"/>
        </p:nvSpPr>
        <p:spPr>
          <a:xfrm>
            <a:off x="8610600" y="0"/>
            <a:ext cx="1524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a:xfrm flipH="1">
            <a:off x="8534400"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userDrawn="1"/>
        </p:nvSpPr>
        <p:spPr>
          <a:xfrm>
            <a:off x="0" y="0"/>
            <a:ext cx="8534400" cy="914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4000" b="1" dirty="0">
                <a:ln w="19050">
                  <a:noFill/>
                  <a:prstDash val="solid"/>
                </a:ln>
                <a:solidFill>
                  <a:schemeClr val="tx2"/>
                </a:solidFill>
                <a:effectLst>
                  <a:outerShdw blurRad="50000" dist="50800" dir="7500000" algn="tl">
                    <a:schemeClr val="bg1">
                      <a:alpha val="35000"/>
                    </a:schemeClr>
                  </a:outerShdw>
                </a:effectLst>
              </a:rPr>
              <a:t>Materials</a:t>
            </a:r>
            <a:endParaRPr lang="en-US" sz="4400" b="1" dirty="0">
              <a:ln w="19050">
                <a:noFill/>
                <a:prstDash val="solid"/>
              </a:ln>
              <a:solidFill>
                <a:schemeClr val="accent3"/>
              </a:solidFill>
              <a:effectLst>
                <a:outerShdw blurRad="50000" dist="50800" dir="7500000" algn="tl">
                  <a:schemeClr val="bg1">
                    <a:alpha val="35000"/>
                  </a:schemeClr>
                </a:outerShdw>
              </a:effectLst>
            </a:endParaRPr>
          </a:p>
        </p:txBody>
      </p:sp>
      <p:sp>
        <p:nvSpPr>
          <p:cNvPr id="7" name="Rectangle 6"/>
          <p:cNvSpPr/>
          <p:nvPr userDrawn="1"/>
        </p:nvSpPr>
        <p:spPr>
          <a:xfrm>
            <a:off x="0" y="914400"/>
            <a:ext cx="9144000"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Text Placeholder 14"/>
          <p:cNvSpPr>
            <a:spLocks noGrp="1"/>
          </p:cNvSpPr>
          <p:nvPr>
            <p:ph type="body" sz="quarter" idx="10"/>
          </p:nvPr>
        </p:nvSpPr>
        <p:spPr>
          <a:xfrm>
            <a:off x="533400" y="1295400"/>
            <a:ext cx="7543800" cy="4876800"/>
          </a:xfrm>
          <a:prstGeom prst="rect">
            <a:avLst/>
          </a:prstGeom>
        </p:spPr>
        <p:txBody>
          <a:bodyPr>
            <a:normAutofit/>
          </a:bodyPr>
          <a:lstStyle>
            <a:lvl1pPr marL="0" indent="0" algn="l">
              <a:buFont typeface="Arial" pitchFamily="34" charset="0"/>
              <a:buNone/>
              <a:defRPr sz="2400">
                <a:solidFill>
                  <a:schemeClr val="tx2"/>
                </a:solidFill>
              </a:defRPr>
            </a:lvl1pPr>
            <a:lvl2pPr marL="0" marR="0" indent="0" algn="l" defTabSz="914400" rtl="0" eaLnBrk="1" fontAlgn="auto" latinLnBrk="0" hangingPunct="1">
              <a:lnSpc>
                <a:spcPct val="100000"/>
              </a:lnSpc>
              <a:spcBef>
                <a:spcPct val="20000"/>
              </a:spcBef>
              <a:spcAft>
                <a:spcPts val="0"/>
              </a:spcAft>
              <a:buClrTx/>
              <a:buSzTx/>
              <a:buFontTx/>
              <a:buNone/>
              <a:tabLst/>
              <a:defRPr baseline="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017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Rectangle 2"/>
          <p:cNvSpPr/>
          <p:nvPr userDrawn="1"/>
        </p:nvSpPr>
        <p:spPr>
          <a:xfrm>
            <a:off x="8915400" y="0"/>
            <a:ext cx="2286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p:cNvSpPr/>
          <p:nvPr userDrawn="1"/>
        </p:nvSpPr>
        <p:spPr>
          <a:xfrm>
            <a:off x="8610600" y="0"/>
            <a:ext cx="1524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a:xfrm flipH="1">
            <a:off x="8534400" y="0"/>
            <a:ext cx="460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userDrawn="1"/>
        </p:nvSpPr>
        <p:spPr>
          <a:xfrm>
            <a:off x="0" y="0"/>
            <a:ext cx="8534400" cy="914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4000" b="1" dirty="0">
                <a:ln w="19050">
                  <a:noFill/>
                  <a:prstDash val="solid"/>
                </a:ln>
                <a:solidFill>
                  <a:schemeClr val="tx2"/>
                </a:solidFill>
                <a:effectLst>
                  <a:outerShdw blurRad="50000" dist="50800" dir="7500000" algn="tl">
                    <a:schemeClr val="bg1">
                      <a:alpha val="35000"/>
                    </a:schemeClr>
                  </a:outerShdw>
                </a:effectLst>
              </a:rPr>
              <a:t>Conclusion</a:t>
            </a:r>
            <a:endParaRPr lang="en-US" sz="4400" b="1" dirty="0">
              <a:ln w="19050">
                <a:noFill/>
                <a:prstDash val="solid"/>
              </a:ln>
              <a:solidFill>
                <a:schemeClr val="accent3"/>
              </a:solidFill>
              <a:effectLst>
                <a:outerShdw blurRad="50000" dist="50800" dir="7500000" algn="tl">
                  <a:schemeClr val="bg1">
                    <a:alpha val="35000"/>
                  </a:schemeClr>
                </a:outerShdw>
              </a:effectLst>
            </a:endParaRPr>
          </a:p>
        </p:txBody>
      </p:sp>
      <p:sp>
        <p:nvSpPr>
          <p:cNvPr id="7" name="Rectangle 6"/>
          <p:cNvSpPr/>
          <p:nvPr userDrawn="1"/>
        </p:nvSpPr>
        <p:spPr>
          <a:xfrm>
            <a:off x="0" y="914400"/>
            <a:ext cx="9144000"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Text Placeholder 14"/>
          <p:cNvSpPr>
            <a:spLocks noGrp="1"/>
          </p:cNvSpPr>
          <p:nvPr>
            <p:ph type="body" sz="quarter" idx="10"/>
          </p:nvPr>
        </p:nvSpPr>
        <p:spPr>
          <a:xfrm>
            <a:off x="533400" y="1295400"/>
            <a:ext cx="7543800" cy="4876800"/>
          </a:xfrm>
          <a:prstGeom prst="rect">
            <a:avLst/>
          </a:prstGeom>
        </p:spPr>
        <p:txBody>
          <a:bodyPr>
            <a:normAutofit/>
          </a:bodyPr>
          <a:lstStyle>
            <a:lvl1pPr marL="0" indent="0" algn="l">
              <a:buFont typeface="Arial" pitchFamily="34" charset="0"/>
              <a:buNone/>
              <a:defRPr sz="2400" baseline="0">
                <a:solidFill>
                  <a:schemeClr val="tx2"/>
                </a:solidFill>
              </a:defRPr>
            </a:lvl1pPr>
            <a:lvl2pPr marL="0" marR="0" indent="0" algn="l" defTabSz="914400" rtl="0" eaLnBrk="1" fontAlgn="auto" latinLnBrk="0" hangingPunct="1">
              <a:lnSpc>
                <a:spcPct val="100000"/>
              </a:lnSpc>
              <a:spcBef>
                <a:spcPct val="20000"/>
              </a:spcBef>
              <a:spcAft>
                <a:spcPts val="0"/>
              </a:spcAft>
              <a:buClrTx/>
              <a:buSzTx/>
              <a:buFontTx/>
              <a:buNone/>
              <a:tabLst/>
              <a:defRPr baseline="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2632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Lst>
  <p:timing>
    <p:tnLst>
      <p:par>
        <p:cTn id="1" dur="indefinite" restart="never" nodeType="tmRoot"/>
      </p:par>
    </p:tnLst>
  </p:timing>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140968"/>
            <a:ext cx="8534400" cy="720080"/>
          </a:xfrm>
        </p:spPr>
        <p:txBody>
          <a:bodyPr/>
          <a:lstStyle/>
          <a:p>
            <a:pPr algn="ctr" eaLnBrk="1" fontAlgn="auto" hangingPunct="1">
              <a:spcAft>
                <a:spcPts val="0"/>
              </a:spcAft>
              <a:defRPr/>
            </a:pPr>
            <a:r>
              <a:rPr lang="fa-IR" sz="3600" dirty="0" smtClean="0">
                <a:cs typeface="B Zar" pitchFamily="2" charset="-78"/>
              </a:rPr>
              <a:t>رمزنگاری</a:t>
            </a:r>
            <a:endParaRPr lang="en-US" sz="3600" dirty="0">
              <a:cs typeface="B Zar" pitchFamily="2" charset="-78"/>
            </a:endParaRPr>
          </a:p>
        </p:txBody>
      </p:sp>
      <p:sp>
        <p:nvSpPr>
          <p:cNvPr id="10243" name="Text Placeholder 7"/>
          <p:cNvSpPr>
            <a:spLocks noGrp="1"/>
          </p:cNvSpPr>
          <p:nvPr>
            <p:ph type="body" sz="quarter" idx="10"/>
          </p:nvPr>
        </p:nvSpPr>
        <p:spPr bwMode="auto">
          <a:xfrm>
            <a:off x="0" y="5045075"/>
            <a:ext cx="8388350" cy="47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a-IR" altLang="en-US" sz="2400" b="1" smtClean="0">
                <a:cs typeface="B Zar" panose="00000400000000000000" pitchFamily="2" charset="-78"/>
              </a:rPr>
              <a:t>رستمی</a:t>
            </a:r>
            <a:endParaRPr lang="en-US" altLang="en-US" sz="2400" smtClean="0">
              <a:cs typeface="B Zar" panose="00000400000000000000" pitchFamily="2" charset="-78"/>
            </a:endParaRPr>
          </a:p>
        </p:txBody>
      </p:sp>
      <p:sp>
        <p:nvSpPr>
          <p:cNvPr id="9221" name="Text Placeholder 9"/>
          <p:cNvSpPr>
            <a:spLocks noGrp="1"/>
          </p:cNvSpPr>
          <p:nvPr>
            <p:ph type="body" sz="quarter" idx="12"/>
          </p:nvPr>
        </p:nvSpPr>
        <p:spPr bwMode="auto">
          <a:xfrm>
            <a:off x="0" y="6364288"/>
            <a:ext cx="8534400" cy="493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fa-IR" sz="2000" dirty="0" smtClean="0">
                <a:solidFill>
                  <a:schemeClr val="tx2">
                    <a:lumMod val="75000"/>
                  </a:schemeClr>
                </a:solidFill>
                <a:cs typeface="B Nazanin" pitchFamily="2" charset="-78"/>
              </a:rPr>
              <a:t>مرکز علمی کاربردی شفیعه - قم</a:t>
            </a:r>
            <a:endParaRPr lang="en-US" sz="2000" dirty="0" smtClean="0">
              <a:solidFill>
                <a:schemeClr val="tx2">
                  <a:lumMod val="75000"/>
                </a:schemeClr>
              </a:solidFill>
              <a:cs typeface="B Nazanin" pitchFamily="2" charset="-78"/>
            </a:endParaRPr>
          </a:p>
        </p:txBody>
      </p:sp>
      <p:sp>
        <p:nvSpPr>
          <p:cNvPr id="11" name="Rectangle 2"/>
          <p:cNvSpPr txBox="1">
            <a:spLocks noChangeArrowheads="1"/>
          </p:cNvSpPr>
          <p:nvPr/>
        </p:nvSpPr>
        <p:spPr>
          <a:xfrm>
            <a:off x="611560" y="2348880"/>
            <a:ext cx="7599040" cy="576064"/>
          </a:xfrm>
          <a:prstGeom prst="rect">
            <a:avLst/>
          </a:prstGeom>
          <a:ln>
            <a:miter lim="800000"/>
            <a:headEnd/>
            <a:tailEnd/>
          </a:ln>
          <a:extLst/>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defRPr/>
            </a:pPr>
            <a:r>
              <a:rPr lang="fa-IR" sz="2400" dirty="0" smtClean="0">
                <a:solidFill>
                  <a:schemeClr val="tx2"/>
                </a:solidFill>
                <a:cs typeface="B Titr" pitchFamily="2" charset="-78"/>
              </a:rPr>
              <a:t>امنیت در تجارت الکترونیک</a:t>
            </a:r>
            <a:endParaRPr lang="en-US" sz="2400" dirty="0">
              <a:ln w="12700">
                <a:solidFill>
                  <a:schemeClr val="tx2">
                    <a:satMod val="155000"/>
                  </a:schemeClr>
                </a:solidFill>
                <a:prstDash val="solid"/>
              </a:ln>
              <a:solidFill>
                <a:schemeClr val="tx2"/>
              </a:solidFill>
              <a:latin typeface="XB Niloofar" pitchFamily="2" charset="-78"/>
              <a:cs typeface="B Titr" pitchFamily="2" charset="-78"/>
            </a:endParaRPr>
          </a:p>
        </p:txBody>
      </p:sp>
      <p:sp>
        <p:nvSpPr>
          <p:cNvPr id="10246" name="TextBox 3"/>
          <p:cNvSpPr txBox="1">
            <a:spLocks noChangeArrowheads="1"/>
          </p:cNvSpPr>
          <p:nvPr/>
        </p:nvSpPr>
        <p:spPr bwMode="auto">
          <a:xfrm>
            <a:off x="223838" y="115888"/>
            <a:ext cx="89217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11500" b="1" dirty="0">
                <a:latin typeface="110_Besmellah" pitchFamily="2" charset="0"/>
                <a:cs typeface="B Zar" panose="00000400000000000000" pitchFamily="2" charset="-78"/>
              </a:rPr>
              <a:t>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lstStyle/>
          <a:p>
            <a:pPr algn="just" eaLnBrk="1" hangingPunct="1">
              <a:buFont typeface="Wingdings" pitchFamily="2" charset="2"/>
              <a:buNone/>
              <a:defRPr/>
            </a:pPr>
            <a:r>
              <a:rPr lang="fa-IR" dirty="0" smtClean="0">
                <a:solidFill>
                  <a:schemeClr val="accent1">
                    <a:lumMod val="75000"/>
                  </a:schemeClr>
                </a:solidFill>
                <a:cs typeface="B Nazanin" pitchFamily="2" charset="-78"/>
              </a:rPr>
              <a:t>ژوليوس سزار در جنگ ها از روشي براي پنهان كردن پيام هاي نوشته شده خود استفاده ميكرد كه به روش سزار معروف شد.</a:t>
            </a:r>
          </a:p>
          <a:p>
            <a:pPr algn="just" eaLnBrk="1" hangingPunct="1">
              <a:buFont typeface="Wingdings" pitchFamily="2" charset="2"/>
              <a:buNone/>
              <a:defRPr/>
            </a:pPr>
            <a:endParaRPr lang="fa-IR" dirty="0" smtClean="0">
              <a:solidFill>
                <a:schemeClr val="accent1">
                  <a:lumMod val="75000"/>
                </a:schemeClr>
              </a:solidFill>
              <a:cs typeface="B Nazanin" pitchFamily="2" charset="-78"/>
            </a:endParaRPr>
          </a:p>
          <a:p>
            <a:pPr algn="just" eaLnBrk="1" hangingPunct="1">
              <a:buFont typeface="Wingdings" pitchFamily="2" charset="2"/>
              <a:buNone/>
              <a:defRPr/>
            </a:pPr>
            <a:r>
              <a:rPr lang="fa-IR" dirty="0" smtClean="0">
                <a:solidFill>
                  <a:schemeClr val="accent1">
                    <a:lumMod val="75000"/>
                  </a:schemeClr>
                </a:solidFill>
                <a:cs typeface="B Nazanin" pitchFamily="2" charset="-78"/>
              </a:rPr>
              <a:t>مثلا وقتي ميخواست پيام </a:t>
            </a:r>
            <a:r>
              <a:rPr lang="en-US" dirty="0" smtClean="0">
                <a:solidFill>
                  <a:schemeClr val="accent1">
                    <a:lumMod val="75000"/>
                  </a:schemeClr>
                </a:solidFill>
                <a:cs typeface="B Nazanin" pitchFamily="2" charset="-78"/>
              </a:rPr>
              <a:t>Five AM</a:t>
            </a:r>
            <a:r>
              <a:rPr lang="fa-IR" dirty="0">
                <a:solidFill>
                  <a:schemeClr val="accent1">
                    <a:lumMod val="75000"/>
                  </a:schemeClr>
                </a:solidFill>
                <a:cs typeface="B Nazanin" pitchFamily="2" charset="-78"/>
              </a:rPr>
              <a:t> </a:t>
            </a:r>
            <a:r>
              <a:rPr lang="fa-IR" dirty="0" smtClean="0">
                <a:solidFill>
                  <a:schemeClr val="accent1">
                    <a:lumMod val="75000"/>
                  </a:schemeClr>
                </a:solidFill>
                <a:cs typeface="B Nazanin" pitchFamily="2" charset="-78"/>
              </a:rPr>
              <a:t>(پنج صبح) را بفرستد، بصورت </a:t>
            </a:r>
            <a:r>
              <a:rPr lang="en-US" dirty="0" smtClean="0">
                <a:solidFill>
                  <a:schemeClr val="accent1">
                    <a:lumMod val="75000"/>
                  </a:schemeClr>
                </a:solidFill>
                <a:cs typeface="B Nazanin" pitchFamily="2" charset="-78"/>
              </a:rPr>
              <a:t>GJWF BN</a:t>
            </a:r>
            <a:r>
              <a:rPr lang="fa-IR" dirty="0" smtClean="0">
                <a:solidFill>
                  <a:schemeClr val="accent1">
                    <a:lumMod val="75000"/>
                  </a:schemeClr>
                </a:solidFill>
                <a:cs typeface="B Nazanin" pitchFamily="2" charset="-78"/>
              </a:rPr>
              <a:t> ميفرستاد.</a:t>
            </a:r>
          </a:p>
          <a:p>
            <a:pPr algn="just" eaLnBrk="1" hangingPunct="1">
              <a:buFont typeface="Wingdings" pitchFamily="2" charset="2"/>
              <a:buNone/>
              <a:defRPr/>
            </a:pPr>
            <a:r>
              <a:rPr lang="fa-IR" dirty="0" smtClean="0">
                <a:solidFill>
                  <a:schemeClr val="accent1">
                    <a:lumMod val="75000"/>
                  </a:schemeClr>
                </a:solidFill>
                <a:cs typeface="B Nazanin" pitchFamily="2" charset="-78"/>
              </a:rPr>
              <a:t>او به ژنرال هاي خود كليد رمزگشايي را بدين صورت ميگفت:</a:t>
            </a:r>
          </a:p>
          <a:p>
            <a:pPr algn="just" eaLnBrk="1" hangingPunct="1">
              <a:buFont typeface="Wingdings" pitchFamily="2" charset="2"/>
              <a:buNone/>
              <a:defRPr/>
            </a:pPr>
            <a:endParaRPr lang="fa-IR" dirty="0" smtClean="0">
              <a:solidFill>
                <a:schemeClr val="accent1">
                  <a:lumMod val="75000"/>
                </a:schemeClr>
              </a:solidFill>
              <a:cs typeface="B Nazanin" pitchFamily="2" charset="-78"/>
            </a:endParaRPr>
          </a:p>
          <a:p>
            <a:pPr algn="ctr" eaLnBrk="1" hangingPunct="1">
              <a:buFont typeface="Wingdings" pitchFamily="2" charset="2"/>
              <a:buNone/>
              <a:defRPr/>
            </a:pPr>
            <a:r>
              <a:rPr lang="fa-IR" b="1" dirty="0" smtClean="0">
                <a:solidFill>
                  <a:schemeClr val="accent6">
                    <a:lumMod val="75000"/>
                  </a:schemeClr>
                </a:solidFill>
                <a:cs typeface="B Nazanin" pitchFamily="2" charset="-78"/>
              </a:rPr>
              <a:t>1</a:t>
            </a:r>
            <a:r>
              <a:rPr lang="en-US" b="1" dirty="0" smtClean="0">
                <a:solidFill>
                  <a:schemeClr val="accent6">
                    <a:lumMod val="75000"/>
                  </a:schemeClr>
                </a:solidFill>
                <a:cs typeface="B Nazanin" pitchFamily="2" charset="-78"/>
              </a:rPr>
              <a:t> </a:t>
            </a:r>
            <a:r>
              <a:rPr lang="fa-IR" b="1" dirty="0" smtClean="0">
                <a:solidFill>
                  <a:schemeClr val="accent6">
                    <a:lumMod val="75000"/>
                  </a:schemeClr>
                </a:solidFill>
                <a:cs typeface="B Nazanin" pitchFamily="2" charset="-78"/>
              </a:rPr>
              <a:t>- حرف رمزشده = حرف پيام اصلي</a:t>
            </a:r>
            <a:endParaRPr lang="fa-IR" sz="2000" b="1" dirty="0" smtClean="0">
              <a:solidFill>
                <a:schemeClr val="accent6">
                  <a:lumMod val="75000"/>
                </a:schemeClr>
              </a:solidFill>
              <a:cs typeface="B Nazanin" pitchFamily="2" charset="-78"/>
            </a:endParaRPr>
          </a:p>
        </p:txBody>
      </p:sp>
      <p:sp>
        <p:nvSpPr>
          <p:cNvPr id="21507" name="Title 1"/>
          <p:cNvSpPr>
            <a:spLocks noGrp="1"/>
          </p:cNvSpPr>
          <p:nvPr>
            <p:ph type="title" idx="4294967295"/>
          </p:nvPr>
        </p:nvSpPr>
        <p:spPr bwMode="auto">
          <a:xfrm>
            <a:off x="0" y="188913"/>
            <a:ext cx="8532813"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روش جانشيني </a:t>
            </a:r>
            <a:endParaRPr lang="en-US" altLang="en-US" sz="3600" smtClean="0">
              <a:cs typeface="B Yagut" panose="00000400000000000000" pitchFamily="2" charset="-78"/>
            </a:endParaRPr>
          </a:p>
        </p:txBody>
      </p:sp>
      <p:sp>
        <p:nvSpPr>
          <p:cNvPr id="215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7DEF6A-C7D3-4169-9D50-50D382417F7D}" type="slidenum">
              <a:rPr lang="en-US" altLang="en-US" smtClean="0">
                <a:latin typeface="Times New Roman" panose="02020603050405020304" pitchFamily="18" charset="0"/>
                <a:cs typeface="Times New Roman" panose="02020603050405020304" pitchFamily="18" charset="0"/>
              </a:rPr>
              <a:pPr/>
              <a:t>10</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fade">
                                      <p:cBhvr>
                                        <p:cTn id="15" dur="500"/>
                                        <p:tgtEl>
                                          <p:spTgt spid="1433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339">
                                            <p:txEl>
                                              <p:pRg st="5" end="5"/>
                                            </p:txEl>
                                          </p:spTgt>
                                        </p:tgtEl>
                                        <p:attrNameLst>
                                          <p:attrName>style.visibility</p:attrName>
                                        </p:attrNameLst>
                                      </p:cBhvr>
                                      <p:to>
                                        <p:strVal val="visible"/>
                                      </p:to>
                                    </p:set>
                                    <p:animEffect transition="in" filter="fade">
                                      <p:cBhvr>
                                        <p:cTn id="20"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xfrm>
            <a:off x="0" y="188913"/>
            <a:ext cx="8532813"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رمزگذاري سزار (با كليدهاي مختلف)</a:t>
            </a:r>
            <a:endParaRPr lang="en-US" altLang="en-US" sz="3600" smtClean="0">
              <a:cs typeface="B Yagut" panose="00000400000000000000" pitchFamily="2" charset="-78"/>
            </a:endParaRPr>
          </a:p>
        </p:txBody>
      </p:sp>
      <p:pic>
        <p:nvPicPr>
          <p:cNvPr id="16389" name="Picture 2" descr="C:\Documents and Settings\Administrator\My Documents\My Pictures\Samsung\Scan11062011_040328.BMP"/>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06525" y="1401763"/>
            <a:ext cx="5468938" cy="440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12"/>
          <p:cNvSpPr txBox="1">
            <a:spLocks noChangeArrowheads="1"/>
          </p:cNvSpPr>
          <p:nvPr/>
        </p:nvSpPr>
        <p:spPr bwMode="auto">
          <a:xfrm>
            <a:off x="3203575" y="5745163"/>
            <a:ext cx="24304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b="1">
                <a:solidFill>
                  <a:srgbClr val="00B050"/>
                </a:solidFill>
                <a:latin typeface="Nazanin" panose="00000400000000000000" pitchFamily="2" charset="-78"/>
                <a:cs typeface="Nazanin" panose="00000400000000000000" pitchFamily="2" charset="-78"/>
              </a:rPr>
              <a:t>رمز سزار با كليد هاي مختلف</a:t>
            </a:r>
            <a:endParaRPr lang="en-US" altLang="en-US" b="1">
              <a:solidFill>
                <a:srgbClr val="00B050"/>
              </a:solidFill>
              <a:latin typeface="Nazanin" panose="00000400000000000000" pitchFamily="2" charset="-78"/>
              <a:cs typeface="Nazanin" panose="00000400000000000000" pitchFamily="2" charset="-78"/>
            </a:endParaRPr>
          </a:p>
        </p:txBody>
      </p:sp>
      <p:sp>
        <p:nvSpPr>
          <p:cNvPr id="2253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2767C-75F3-40D7-9DD5-CE62D5BC0C4D}" type="slidenum">
              <a:rPr lang="en-US" altLang="en-US" smtClean="0">
                <a:latin typeface="Times New Roman" panose="02020603050405020304" pitchFamily="18" charset="0"/>
                <a:cs typeface="Times New Roman" panose="02020603050405020304" pitchFamily="18" charset="0"/>
              </a:rPr>
              <a:pPr/>
              <a:t>11</a:t>
            </a:fld>
            <a:endParaRPr lang="en-US" alt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500"/>
                                        <p:tgtEl>
                                          <p:spTgt spid="163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fade">
                                      <p:cBhvr>
                                        <p:cTn id="10"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557213" y="1196975"/>
            <a:ext cx="7543800" cy="4876800"/>
          </a:xfrm>
        </p:spPr>
        <p:txBody>
          <a:bodyPr/>
          <a:lstStyle/>
          <a:p>
            <a:pPr algn="r">
              <a:defRPr/>
            </a:pPr>
            <a:r>
              <a:rPr lang="fa-IR" b="1" dirty="0" smtClean="0">
                <a:solidFill>
                  <a:schemeClr val="accent1">
                    <a:lumMod val="75000"/>
                  </a:schemeClr>
                </a:solidFill>
                <a:cs typeface="B Nazanin" pitchFamily="2" charset="-78"/>
              </a:rPr>
              <a:t>سوال</a:t>
            </a:r>
            <a:r>
              <a:rPr lang="fa-IR" dirty="0" smtClean="0">
                <a:solidFill>
                  <a:schemeClr val="accent1">
                    <a:lumMod val="75000"/>
                  </a:schemeClr>
                </a:solidFill>
                <a:cs typeface="B Nazanin" pitchFamily="2" charset="-78"/>
              </a:rPr>
              <a:t>: پيام </a:t>
            </a:r>
            <a:r>
              <a:rPr lang="en-US" dirty="0" smtClean="0">
                <a:solidFill>
                  <a:schemeClr val="accent1">
                    <a:lumMod val="75000"/>
                  </a:schemeClr>
                </a:solidFill>
                <a:cs typeface="B Nazanin" pitchFamily="2" charset="-78"/>
              </a:rPr>
              <a:t>Five AM</a:t>
            </a:r>
            <a:r>
              <a:rPr lang="fa-IR" dirty="0" smtClean="0">
                <a:solidFill>
                  <a:schemeClr val="accent1">
                    <a:lumMod val="75000"/>
                  </a:schemeClr>
                </a:solidFill>
                <a:cs typeface="B Nazanin" pitchFamily="2" charset="-78"/>
              </a:rPr>
              <a:t> با كليد زير به چه صورت خواهد بود؟</a:t>
            </a:r>
          </a:p>
          <a:p>
            <a:pPr algn="r">
              <a:defRPr/>
            </a:pPr>
            <a:endParaRPr lang="fa-IR" dirty="0" smtClean="0">
              <a:solidFill>
                <a:schemeClr val="accent1">
                  <a:lumMod val="75000"/>
                </a:schemeClr>
              </a:solidFill>
              <a:cs typeface="B Nazanin" pitchFamily="2" charset="-78"/>
            </a:endParaRPr>
          </a:p>
          <a:p>
            <a:pPr>
              <a:defRPr/>
            </a:pPr>
            <a:r>
              <a:rPr lang="fa-IR" b="1" dirty="0" smtClean="0">
                <a:solidFill>
                  <a:schemeClr val="accent1">
                    <a:lumMod val="75000"/>
                  </a:schemeClr>
                </a:solidFill>
                <a:cs typeface="B Nazanin" pitchFamily="2" charset="-78"/>
              </a:rPr>
              <a:t>3</a:t>
            </a:r>
            <a:r>
              <a:rPr lang="en-US" b="1" dirty="0" smtClean="0">
                <a:solidFill>
                  <a:schemeClr val="accent1">
                    <a:lumMod val="75000"/>
                  </a:schemeClr>
                </a:solidFill>
                <a:cs typeface="B Nazanin" pitchFamily="2" charset="-78"/>
              </a:rPr>
              <a:t> </a:t>
            </a:r>
            <a:r>
              <a:rPr lang="fa-IR" b="1" dirty="0" smtClean="0">
                <a:solidFill>
                  <a:schemeClr val="accent1">
                    <a:lumMod val="75000"/>
                  </a:schemeClr>
                </a:solidFill>
                <a:cs typeface="B Nazanin" pitchFamily="2" charset="-78"/>
              </a:rPr>
              <a:t>- حرف رمزشده = حرف پيام اصلي</a:t>
            </a:r>
            <a:endParaRPr lang="fa-IR" sz="2000" b="1" dirty="0" smtClean="0">
              <a:solidFill>
                <a:srgbClr val="0070C0"/>
              </a:solidFill>
              <a:cs typeface="B Nazanin" pitchFamily="2" charset="-78"/>
            </a:endParaRPr>
          </a:p>
          <a:p>
            <a:pPr algn="r">
              <a:defRPr/>
            </a:pPr>
            <a:endParaRPr lang="fa-IR" dirty="0" smtClean="0">
              <a:solidFill>
                <a:schemeClr val="accent1">
                  <a:lumMod val="75000"/>
                </a:schemeClr>
              </a:solidFill>
              <a:cs typeface="B Nazanin" pitchFamily="2" charset="-78"/>
            </a:endParaRPr>
          </a:p>
          <a:p>
            <a:pPr algn="r">
              <a:defRPr/>
            </a:pPr>
            <a:r>
              <a:rPr lang="fa-IR" b="1" dirty="0" smtClean="0">
                <a:solidFill>
                  <a:schemeClr val="accent1">
                    <a:lumMod val="75000"/>
                  </a:schemeClr>
                </a:solidFill>
                <a:cs typeface="B Nazanin" pitchFamily="2" charset="-78"/>
              </a:rPr>
              <a:t>پاسخ</a:t>
            </a:r>
            <a:r>
              <a:rPr lang="fa-IR" dirty="0" smtClean="0">
                <a:solidFill>
                  <a:schemeClr val="accent1">
                    <a:lumMod val="75000"/>
                  </a:schemeClr>
                </a:solidFill>
                <a:cs typeface="B Nazanin" pitchFamily="2" charset="-78"/>
              </a:rPr>
              <a:t>: </a:t>
            </a:r>
            <a:r>
              <a:rPr lang="en-US" dirty="0" smtClean="0">
                <a:solidFill>
                  <a:schemeClr val="accent1">
                    <a:lumMod val="75000"/>
                  </a:schemeClr>
                </a:solidFill>
                <a:cs typeface="B Nazanin" pitchFamily="2" charset="-78"/>
              </a:rPr>
              <a:t>ILYH DP</a:t>
            </a:r>
            <a:endParaRPr lang="en-US" dirty="0">
              <a:cs typeface="B Nazanin" pitchFamily="2" charset="-78"/>
            </a:endParaRPr>
          </a:p>
        </p:txBody>
      </p:sp>
      <p:pic>
        <p:nvPicPr>
          <p:cNvPr id="10" name="Picture 2" descr="http://www.ait-pedia.com/wiki/images/a/a1/Cryptography%26Encryption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5876925"/>
            <a:ext cx="59817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upload.wikimedia.org/wikipedia/commons/thumb/2/2b/Caesar3.svg/320px-Caesar3.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81300"/>
            <a:ext cx="25177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nfonet.co.jp/ueyama/ip/glossary/gif/caesar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4365625"/>
            <a:ext cx="586898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itle 1"/>
          <p:cNvSpPr txBox="1">
            <a:spLocks/>
          </p:cNvSpPr>
          <p:nvPr/>
        </p:nvSpPr>
        <p:spPr bwMode="auto">
          <a:xfrm>
            <a:off x="0" y="188913"/>
            <a:ext cx="853281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3600">
                <a:latin typeface="Calibri" panose="020F0502020204030204" pitchFamily="34" charset="0"/>
                <a:cs typeface="B Yagut" panose="00000400000000000000" pitchFamily="2" charset="-78"/>
              </a:rPr>
              <a:t>رمزگذاري سزار</a:t>
            </a:r>
            <a:endParaRPr lang="en-US" altLang="en-US" sz="3600">
              <a:latin typeface="Calibri" panose="020F0502020204030204" pitchFamily="34" charset="0"/>
              <a:cs typeface="B Yagut" panose="00000400000000000000" pitchFamily="2" charset="-78"/>
            </a:endParaRPr>
          </a:p>
        </p:txBody>
      </p:sp>
      <p:sp>
        <p:nvSpPr>
          <p:cNvPr id="235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F7AF54-B5A6-4923-A404-74D87A145E62}" type="slidenum">
              <a:rPr lang="en-US" altLang="en-US" smtClean="0">
                <a:latin typeface="Times New Roman" panose="02020603050405020304" pitchFamily="18" charset="0"/>
                <a:cs typeface="Times New Roman" panose="02020603050405020304" pitchFamily="18" charset="0"/>
              </a:rPr>
              <a:pPr/>
              <a:t>12</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Placeholder 2"/>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24579" name="Title 1"/>
          <p:cNvSpPr>
            <a:spLocks noGrp="1"/>
          </p:cNvSpPr>
          <p:nvPr>
            <p:ph type="title" idx="4294967295"/>
          </p:nvPr>
        </p:nvSpPr>
        <p:spPr bwMode="auto">
          <a:xfrm>
            <a:off x="0" y="188913"/>
            <a:ext cx="8532813"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رمزگشايي رمزهاي سزار</a:t>
            </a:r>
            <a:endParaRPr lang="en-US" altLang="en-US" sz="3600" smtClean="0">
              <a:cs typeface="B Yagut" panose="00000400000000000000" pitchFamily="2" charset="-78"/>
            </a:endParaRPr>
          </a:p>
        </p:txBody>
      </p:sp>
      <p:pic>
        <p:nvPicPr>
          <p:cNvPr id="16390" name="Picture 2" descr="C:\Documents and Settings\Administrator\My Documents\My Pictures\Samsung\Scan11062011_04032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70" y="1318469"/>
            <a:ext cx="7508229" cy="427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3"/>
          <p:cNvSpPr txBox="1">
            <a:spLocks noChangeArrowheads="1"/>
          </p:cNvSpPr>
          <p:nvPr/>
        </p:nvSpPr>
        <p:spPr bwMode="auto">
          <a:xfrm>
            <a:off x="3419475" y="5775325"/>
            <a:ext cx="184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2400" b="1">
                <a:solidFill>
                  <a:srgbClr val="00B050"/>
                </a:solidFill>
                <a:latin typeface="Nazanin" panose="00000400000000000000" pitchFamily="2" charset="-78"/>
                <a:cs typeface="Nazanin" panose="00000400000000000000" pitchFamily="2" charset="-78"/>
              </a:rPr>
              <a:t>تحليل رمز سزار</a:t>
            </a:r>
            <a:endParaRPr lang="en-US" altLang="en-US" sz="2400" b="1">
              <a:solidFill>
                <a:srgbClr val="00B050"/>
              </a:solidFill>
              <a:latin typeface="Nazanin" panose="00000400000000000000" pitchFamily="2" charset="-78"/>
              <a:cs typeface="Nazanin" panose="00000400000000000000" pitchFamily="2" charset="-78"/>
            </a:endParaRPr>
          </a:p>
        </p:txBody>
      </p:sp>
      <p:sp>
        <p:nvSpPr>
          <p:cNvPr id="245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F3413-5FEB-4FC8-85CF-BA25E0E0D600}" type="slidenum">
              <a:rPr lang="en-US" altLang="en-US" smtClean="0">
                <a:latin typeface="Times New Roman" panose="02020603050405020304" pitchFamily="18" charset="0"/>
                <a:cs typeface="Times New Roman" panose="02020603050405020304" pitchFamily="18" charset="0"/>
              </a:rPr>
              <a:pPr/>
              <a:t>13</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fade">
                                      <p:cBhvr>
                                        <p:cTn id="1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bwMode="auto">
          <a:xfrm>
            <a:off x="533400" y="3062288"/>
            <a:ext cx="7543800" cy="339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a-IR" altLang="en-US" b="1" smtClean="0">
                <a:solidFill>
                  <a:schemeClr val="tx1"/>
                </a:solidFill>
                <a:cs typeface="B Nazanin" panose="00000400000000000000" pitchFamily="2" charset="-78"/>
              </a:rPr>
              <a:t>سوال:</a:t>
            </a:r>
            <a:r>
              <a:rPr lang="fa-IR" altLang="en-US" smtClean="0">
                <a:solidFill>
                  <a:schemeClr val="tx1"/>
                </a:solidFill>
                <a:cs typeface="B Nazanin" panose="00000400000000000000" pitchFamily="2" charset="-78"/>
              </a:rPr>
              <a:t> چگونه مي‌توان متن بالا را رمزگشايي كرد؟</a:t>
            </a:r>
          </a:p>
          <a:p>
            <a:pPr algn="just"/>
            <a:r>
              <a:rPr lang="fa-IR" altLang="en-US" b="1" smtClean="0">
                <a:solidFill>
                  <a:schemeClr val="tx1"/>
                </a:solidFill>
                <a:cs typeface="B Nazanin" panose="00000400000000000000" pitchFamily="2" charset="-78"/>
              </a:rPr>
              <a:t>سرنخ</a:t>
            </a:r>
            <a:r>
              <a:rPr lang="fa-IR" altLang="en-US" smtClean="0">
                <a:solidFill>
                  <a:schemeClr val="tx1"/>
                </a:solidFill>
                <a:cs typeface="B Nazanin" panose="00000400000000000000" pitchFamily="2" charset="-78"/>
              </a:rPr>
              <a:t>: حرف </a:t>
            </a:r>
            <a:r>
              <a:rPr lang="en-US" altLang="en-US" smtClean="0">
                <a:solidFill>
                  <a:schemeClr val="tx1"/>
                </a:solidFill>
                <a:cs typeface="B Nazanin" panose="00000400000000000000" pitchFamily="2" charset="-78"/>
              </a:rPr>
              <a:t>H</a:t>
            </a:r>
            <a:r>
              <a:rPr lang="fa-IR" altLang="en-US" smtClean="0">
                <a:solidFill>
                  <a:schemeClr val="tx1"/>
                </a:solidFill>
                <a:cs typeface="B Nazanin" panose="00000400000000000000" pitchFamily="2" charset="-78"/>
              </a:rPr>
              <a:t> شش بار و يا </a:t>
            </a:r>
            <a:r>
              <a:rPr lang="en-US" altLang="en-US" smtClean="0">
                <a:solidFill>
                  <a:schemeClr val="tx1"/>
                </a:solidFill>
                <a:cs typeface="B Nazanin" panose="00000400000000000000" pitchFamily="2" charset="-78"/>
              </a:rPr>
              <a:t>C</a:t>
            </a:r>
            <a:r>
              <a:rPr lang="fa-IR" altLang="en-US" smtClean="0">
                <a:solidFill>
                  <a:schemeClr val="tx1"/>
                </a:solidFill>
                <a:cs typeface="B Nazanin" panose="00000400000000000000" pitchFamily="2" charset="-78"/>
              </a:rPr>
              <a:t> سه بار تكرار شده است.</a:t>
            </a:r>
          </a:p>
          <a:p>
            <a:pPr algn="just"/>
            <a:endParaRPr lang="fa-IR" altLang="en-US" smtClean="0">
              <a:solidFill>
                <a:schemeClr val="tx1"/>
              </a:solidFill>
              <a:cs typeface="B Nazanin" panose="00000400000000000000" pitchFamily="2" charset="-78"/>
            </a:endParaRPr>
          </a:p>
          <a:p>
            <a:pPr algn="just"/>
            <a:r>
              <a:rPr lang="fa-IR" altLang="en-US" smtClean="0">
                <a:solidFill>
                  <a:schemeClr val="tx1"/>
                </a:solidFill>
                <a:cs typeface="B Nazanin" panose="00000400000000000000" pitchFamily="2" charset="-78"/>
              </a:rPr>
              <a:t>تحليل گر براي شكستن اين رمز ممكن است از </a:t>
            </a:r>
            <a:r>
              <a:rPr lang="fa-IR" altLang="en-US" b="1" smtClean="0">
                <a:solidFill>
                  <a:schemeClr val="tx1"/>
                </a:solidFill>
                <a:cs typeface="B Nazanin" panose="00000400000000000000" pitchFamily="2" charset="-78"/>
              </a:rPr>
              <a:t>روش هاي آماري </a:t>
            </a:r>
            <a:r>
              <a:rPr lang="fa-IR" altLang="en-US" smtClean="0">
                <a:solidFill>
                  <a:schemeClr val="tx1"/>
                </a:solidFill>
                <a:cs typeface="B Nazanin" panose="00000400000000000000" pitchFamily="2" charset="-78"/>
              </a:rPr>
              <a:t>استفاده كند. و از اين طريق بتواند برخي حروف را حدس بزند. </a:t>
            </a:r>
          </a:p>
        </p:txBody>
      </p:sp>
      <p:sp>
        <p:nvSpPr>
          <p:cNvPr id="25603" name="Title 1"/>
          <p:cNvSpPr>
            <a:spLocks noGrp="1"/>
          </p:cNvSpPr>
          <p:nvPr>
            <p:ph type="title" idx="4294967295"/>
          </p:nvPr>
        </p:nvSpPr>
        <p:spPr bwMode="auto">
          <a:xfrm>
            <a:off x="0" y="188913"/>
            <a:ext cx="8532813"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200" smtClean="0">
                <a:cs typeface="B Yagut" panose="00000400000000000000" pitchFamily="2" charset="-78"/>
              </a:rPr>
              <a:t>رمزگذاري سزار(كمي پيچيده تر: رمزگذاري جداگانه حروف)</a:t>
            </a:r>
            <a:endParaRPr lang="en-US" altLang="en-US" sz="3200" smtClean="0">
              <a:cs typeface="B Yagut" panose="00000400000000000000" pitchFamily="2" charset="-78"/>
            </a:endParaRPr>
          </a:p>
        </p:txBody>
      </p:sp>
      <p:pic>
        <p:nvPicPr>
          <p:cNvPr id="25604" name="Picture 3" descr="C:\Documents and Settings\Administrator\My Documents\My Pictures\Samsung\Scan11062011_04240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41438"/>
            <a:ext cx="82804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CEC8B5-D0B4-4981-AC41-E46BC685E2DE}" type="slidenum">
              <a:rPr lang="en-US" altLang="en-US" smtClean="0">
                <a:latin typeface="Times New Roman" panose="02020603050405020304" pitchFamily="18" charset="0"/>
                <a:cs typeface="Times New Roman" panose="02020603050405020304" pitchFamily="18" charset="0"/>
              </a:rPr>
              <a:pPr/>
              <a:t>14</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Content Placeholder 4"/>
          <p:cNvSpPr>
            <a:spLocks noGrp="1"/>
          </p:cNvSpPr>
          <p:nvPr>
            <p:ph type="body" sz="quarter" idx="10"/>
          </p:nvPr>
        </p:nvSpPr>
        <p:spPr bwMode="auto">
          <a:xfrm>
            <a:off x="900113" y="1295400"/>
            <a:ext cx="7543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a-IR" altLang="en-US" sz="2000" smtClean="0">
                <a:cs typeface="B Nazanin" panose="00000400000000000000" pitchFamily="2" charset="-78"/>
              </a:rPr>
              <a:t>متن اصلي:</a:t>
            </a:r>
          </a:p>
          <a:p>
            <a:pPr algn="just"/>
            <a:endParaRPr lang="fa-IR" altLang="en-US" sz="2000" smtClean="0">
              <a:cs typeface="B Nazanin" panose="00000400000000000000" pitchFamily="2" charset="-78"/>
            </a:endParaRPr>
          </a:p>
          <a:p>
            <a:pPr algn="just"/>
            <a:endParaRPr lang="fa-IR" altLang="en-US" sz="2000" smtClean="0">
              <a:cs typeface="B Nazanin" panose="00000400000000000000" pitchFamily="2" charset="-78"/>
            </a:endParaRPr>
          </a:p>
          <a:p>
            <a:pPr algn="just"/>
            <a:endParaRPr lang="fa-IR" altLang="en-US" sz="2000" smtClean="0">
              <a:cs typeface="B Nazanin" panose="00000400000000000000" pitchFamily="2" charset="-78"/>
            </a:endParaRPr>
          </a:p>
          <a:p>
            <a:pPr algn="just"/>
            <a:endParaRPr lang="fa-IR" altLang="en-US" sz="2000" smtClean="0">
              <a:cs typeface="B Nazanin" panose="00000400000000000000" pitchFamily="2" charset="-78"/>
            </a:endParaRPr>
          </a:p>
          <a:p>
            <a:pPr algn="just"/>
            <a:endParaRPr lang="fa-IR" altLang="en-US" sz="2000" smtClean="0">
              <a:cs typeface="B Nazanin" panose="00000400000000000000" pitchFamily="2" charset="-78"/>
            </a:endParaRPr>
          </a:p>
          <a:p>
            <a:pPr algn="just"/>
            <a:endParaRPr lang="fa-IR" altLang="en-US" sz="2000" smtClean="0">
              <a:cs typeface="B Nazanin" panose="00000400000000000000" pitchFamily="2" charset="-78"/>
            </a:endParaRPr>
          </a:p>
          <a:p>
            <a:pPr algn="just"/>
            <a:endParaRPr lang="fa-IR" altLang="en-US" sz="2000" smtClean="0">
              <a:cs typeface="B Nazanin" panose="00000400000000000000" pitchFamily="2" charset="-78"/>
            </a:endParaRPr>
          </a:p>
          <a:p>
            <a:pPr algn="just"/>
            <a:endParaRPr lang="fa-IR" altLang="en-US" sz="2000" smtClean="0">
              <a:cs typeface="B Nazanin" panose="00000400000000000000" pitchFamily="2" charset="-78"/>
            </a:endParaRPr>
          </a:p>
          <a:p>
            <a:pPr algn="just"/>
            <a:r>
              <a:rPr lang="fa-IR" altLang="en-US" sz="2000" smtClean="0">
                <a:cs typeface="B Nazanin" panose="00000400000000000000" pitchFamily="2" charset="-78"/>
              </a:rPr>
              <a:t>حروف به صورت ستوني و به پايين خوانده ميشوند.</a:t>
            </a:r>
          </a:p>
          <a:p>
            <a:pPr algn="just"/>
            <a:r>
              <a:rPr lang="fa-IR" altLang="en-US" sz="2000" smtClean="0">
                <a:cs typeface="B Nazanin" panose="00000400000000000000" pitchFamily="2" charset="-78"/>
              </a:rPr>
              <a:t>متن رمز شده عبارت است از:</a:t>
            </a:r>
          </a:p>
        </p:txBody>
      </p:sp>
      <p:sp>
        <p:nvSpPr>
          <p:cNvPr id="2" name="Title 1"/>
          <p:cNvSpPr>
            <a:spLocks noGrp="1"/>
          </p:cNvSpPr>
          <p:nvPr>
            <p:ph type="title" idx="4294967295"/>
          </p:nvPr>
        </p:nvSpPr>
        <p:spPr>
          <a:xfrm>
            <a:off x="0" y="188913"/>
            <a:ext cx="8532813" cy="719137"/>
          </a:xfrm>
          <a:prstGeom prst="rect">
            <a:avLst/>
          </a:prstGeom>
        </p:spPr>
        <p:txBody>
          <a:bodyPr>
            <a:normAutofit fontScale="90000"/>
          </a:bodyPr>
          <a:lstStyle/>
          <a:p>
            <a:pPr algn="r" eaLnBrk="1" fontAlgn="auto" hangingPunct="1">
              <a:spcAft>
                <a:spcPts val="0"/>
              </a:spcAft>
              <a:defRPr/>
            </a:pPr>
            <a:r>
              <a:rPr lang="fa-IR" dirty="0" smtClean="0">
                <a:cs typeface="B Yagut" pitchFamily="2" charset="-78"/>
              </a:rPr>
              <a:t>رمزگذاري با روش جابجايي</a:t>
            </a:r>
            <a:r>
              <a:rPr lang="fa-IR" dirty="0">
                <a:cs typeface="B Yagut" pitchFamily="2" charset="-78"/>
              </a:rPr>
              <a:t> </a:t>
            </a:r>
            <a:r>
              <a:rPr lang="fa-IR" sz="2400" dirty="0" smtClean="0">
                <a:cs typeface="B Yagut" pitchFamily="2" charset="-78"/>
              </a:rPr>
              <a:t>(</a:t>
            </a:r>
            <a:r>
              <a:rPr lang="en-US" sz="2400" dirty="0" smtClean="0">
                <a:cs typeface="B Yagut" pitchFamily="2" charset="-78"/>
              </a:rPr>
              <a:t>Transposition</a:t>
            </a:r>
            <a:r>
              <a:rPr lang="fa-IR" sz="2400" dirty="0" smtClean="0">
                <a:cs typeface="B Yagut" pitchFamily="2" charset="-78"/>
              </a:rPr>
              <a:t>) </a:t>
            </a:r>
            <a:endParaRPr lang="en-US" sz="2400" dirty="0">
              <a:cs typeface="B Yagut" pitchFamily="2" charset="-78"/>
            </a:endParaRPr>
          </a:p>
        </p:txBody>
      </p:sp>
      <p:pic>
        <p:nvPicPr>
          <p:cNvPr id="26628" name="Picture 3" descr="C:\Documents and Settings\Administrator\My Documents\My Pictures\Samsung\Scan11062011_051327.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60000">
            <a:off x="3813176" y="-1687513"/>
            <a:ext cx="417512"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descr="C:\Documents and Settings\Administrator\My Documents\My Pictures\Samsung\Scan11062011_05132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60000">
            <a:off x="4149726" y="2728912"/>
            <a:ext cx="690562"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0" name="Group 5"/>
          <p:cNvGrpSpPr>
            <a:grpSpLocks/>
          </p:cNvGrpSpPr>
          <p:nvPr/>
        </p:nvGrpSpPr>
        <p:grpSpPr bwMode="auto">
          <a:xfrm>
            <a:off x="1547813" y="2163763"/>
            <a:ext cx="5797550" cy="2344737"/>
            <a:chOff x="2216595" y="2065523"/>
            <a:chExt cx="4324169" cy="1748530"/>
          </a:xfrm>
        </p:grpSpPr>
        <p:pic>
          <p:nvPicPr>
            <p:cNvPr id="26632" name="Picture 2" descr="C:\Documents and Settings\Administrator\My Documents\My Pictures\Samsung\Scan11062011_051037.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60000">
              <a:off x="3504415" y="777703"/>
              <a:ext cx="1748530" cy="432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627462" y="2420675"/>
              <a:ext cx="0" cy="12240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266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81EB1-AF56-4B65-9379-DD775DE5CF0F}" type="slidenum">
              <a:rPr lang="en-US" altLang="en-US" smtClean="0">
                <a:latin typeface="Times New Roman" panose="02020603050405020304" pitchFamily="18" charset="0"/>
                <a:cs typeface="Times New Roman" panose="02020603050405020304" pitchFamily="18" charset="0"/>
              </a:rPr>
              <a:pPr/>
              <a:t>15</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fade">
                                      <p:cBhvr>
                                        <p:cTn id="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Content Placeholder 4"/>
          <p:cNvSpPr>
            <a:spLocks noGrp="1"/>
          </p:cNvSpPr>
          <p:nvPr>
            <p:ph type="body" sz="quarter" idx="10"/>
          </p:nvPr>
        </p:nvSpPr>
        <p:spPr>
          <a:xfrm>
            <a:off x="773113" y="1125538"/>
            <a:ext cx="7543800" cy="4876800"/>
          </a:xfrm>
        </p:spPr>
        <p:txBody>
          <a:bodyPr/>
          <a:lstStyle/>
          <a:p>
            <a:pPr marL="342900" indent="-342900" algn="just">
              <a:buFont typeface="Wingdings" pitchFamily="2" charset="2"/>
              <a:buChar char="§"/>
              <a:defRPr/>
            </a:pPr>
            <a:r>
              <a:rPr lang="fa-IR" sz="2000" dirty="0" smtClean="0">
                <a:cs typeface="B Nazanin" pitchFamily="2" charset="-78"/>
              </a:rPr>
              <a:t>به نام يك رمزنگار فرانسوي سال 1500 است.</a:t>
            </a:r>
          </a:p>
          <a:p>
            <a:pPr marL="342900" indent="-342900" algn="just">
              <a:buFont typeface="Wingdings" pitchFamily="2" charset="2"/>
              <a:buChar char="§"/>
              <a:defRPr/>
            </a:pPr>
            <a:r>
              <a:rPr lang="fa-IR" sz="2000" dirty="0" smtClean="0">
                <a:cs typeface="B Nazanin" pitchFamily="2" charset="-78"/>
              </a:rPr>
              <a:t>روش او شبيه روش سزار است اما پيچيده تر. او از قفل هاي تركيبي استفاده كرد.</a:t>
            </a:r>
            <a:endParaRPr lang="en-US" sz="2000" dirty="0" smtClean="0">
              <a:cs typeface="B Nazanin" pitchFamily="2" charset="-78"/>
            </a:endParaRPr>
          </a:p>
          <a:p>
            <a:pPr marL="342900" indent="-342900" algn="just">
              <a:buFont typeface="Wingdings" pitchFamily="2" charset="2"/>
              <a:buChar char="§"/>
              <a:defRPr/>
            </a:pPr>
            <a:endParaRPr lang="fa-IR" sz="2000" dirty="0" smtClean="0">
              <a:cs typeface="B Nazanin" pitchFamily="2" charset="-78"/>
            </a:endParaRPr>
          </a:p>
          <a:p>
            <a:pPr marL="342900" indent="-342900" algn="just">
              <a:buFont typeface="Wingdings" pitchFamily="2" charset="2"/>
              <a:buChar char="§"/>
              <a:defRPr/>
            </a:pPr>
            <a:r>
              <a:rPr lang="fa-IR" sz="2000" dirty="0" smtClean="0">
                <a:cs typeface="B Nazanin" pitchFamily="2" charset="-78"/>
              </a:rPr>
              <a:t>با اين روش پيام:</a:t>
            </a:r>
          </a:p>
          <a:p>
            <a:pPr>
              <a:defRPr/>
            </a:pPr>
            <a:r>
              <a:rPr lang="en-US" sz="2800" b="1" dirty="0" smtClean="0">
                <a:solidFill>
                  <a:schemeClr val="bg2">
                    <a:lumMod val="50000"/>
                  </a:schemeClr>
                </a:solidFill>
                <a:latin typeface="Times New Roman" pitchFamily="18" charset="0"/>
                <a:cs typeface="B Nazanin" pitchFamily="2" charset="-78"/>
              </a:rPr>
              <a:t>Everyone up At Five AM</a:t>
            </a:r>
          </a:p>
          <a:p>
            <a:pPr algn="just">
              <a:defRPr/>
            </a:pPr>
            <a:r>
              <a:rPr lang="fa-IR" sz="2000" dirty="0" smtClean="0">
                <a:cs typeface="B Nazanin" pitchFamily="2" charset="-78"/>
              </a:rPr>
              <a:t>بصورت:</a:t>
            </a:r>
          </a:p>
          <a:p>
            <a:pPr>
              <a:defRPr/>
            </a:pPr>
            <a:r>
              <a:rPr lang="en-US" sz="2800" b="1" dirty="0" smtClean="0">
                <a:solidFill>
                  <a:srgbClr val="C00000"/>
                </a:solidFill>
                <a:latin typeface="Times New Roman" pitchFamily="18" charset="0"/>
                <a:cs typeface="B Nazanin" pitchFamily="2" charset="-78"/>
              </a:rPr>
              <a:t>FAMCM PSK FDBY NTJF FU</a:t>
            </a:r>
            <a:endParaRPr lang="fa-IR" sz="2800" b="1" dirty="0" smtClean="0">
              <a:solidFill>
                <a:srgbClr val="C00000"/>
              </a:solidFill>
              <a:latin typeface="Times New Roman" pitchFamily="18" charset="0"/>
              <a:cs typeface="B Nazanin" pitchFamily="2" charset="-78"/>
            </a:endParaRPr>
          </a:p>
          <a:p>
            <a:pPr marL="342900" indent="-342900" algn="just">
              <a:buFont typeface="Wingdings" pitchFamily="2" charset="2"/>
              <a:buChar char="§"/>
              <a:defRPr/>
            </a:pPr>
            <a:r>
              <a:rPr lang="fa-IR" sz="2000" dirty="0" smtClean="0">
                <a:cs typeface="B Nazanin" pitchFamily="2" charset="-78"/>
              </a:rPr>
              <a:t>به مراتب قوي تر از روش سزار است.</a:t>
            </a:r>
          </a:p>
        </p:txBody>
      </p:sp>
      <p:sp>
        <p:nvSpPr>
          <p:cNvPr id="27651" name="Title 1"/>
          <p:cNvSpPr>
            <a:spLocks noGrp="1"/>
          </p:cNvSpPr>
          <p:nvPr>
            <p:ph type="title" idx="4294967295"/>
          </p:nvPr>
        </p:nvSpPr>
        <p:spPr bwMode="auto">
          <a:xfrm>
            <a:off x="0" y="188913"/>
            <a:ext cx="8532813"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رمز </a:t>
            </a:r>
            <a:r>
              <a:rPr lang="en-US" altLang="en-US" sz="3600" smtClean="0">
                <a:cs typeface="B Yagut" panose="00000400000000000000" pitchFamily="2" charset="-78"/>
              </a:rPr>
              <a:t>Vigenere</a:t>
            </a:r>
          </a:p>
        </p:txBody>
      </p:sp>
      <p:pic>
        <p:nvPicPr>
          <p:cNvPr id="27652" name="Picture 2" descr="http://upload.wikimedia.org/wikipedia/commons/thumb/1/1a/Vigenere.jpg/220px-Vigen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88" y="908050"/>
            <a:ext cx="892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descr="C:\Documents and Settings\Administrator\My Documents\My Pictures\Samsung\Scan11062011_04492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40000">
            <a:off x="1660525" y="3044825"/>
            <a:ext cx="2220913"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5D965D-4642-4039-8242-5DE32EBC068B}" type="slidenum">
              <a:rPr lang="en-US" altLang="en-US" smtClean="0">
                <a:latin typeface="Times New Roman" panose="02020603050405020304" pitchFamily="18" charset="0"/>
                <a:cs typeface="Times New Roman" panose="02020603050405020304" pitchFamily="18" charset="0"/>
              </a:rPr>
              <a:pPr/>
              <a:t>16</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fade">
                                      <p:cBhvr>
                                        <p:cTn id="20" dur="500"/>
                                        <p:tgtEl>
                                          <p:spTgt spid="10">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7" end="7"/>
                                            </p:txEl>
                                          </p:spTgt>
                                        </p:tgtEl>
                                        <p:attrNameLst>
                                          <p:attrName>style.visibility</p:attrName>
                                        </p:attrNameLst>
                                      </p:cBhvr>
                                      <p:to>
                                        <p:strVal val="visible"/>
                                      </p:to>
                                    </p:set>
                                    <p:animEffect transition="in" filter="fade">
                                      <p:cBhvr>
                                        <p:cTn id="2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468313" y="1125538"/>
            <a:ext cx="7848600" cy="4876800"/>
          </a:xfrm>
        </p:spPr>
        <p:txBody>
          <a:bodyPr/>
          <a:lstStyle/>
          <a:p>
            <a:pPr algn="just" eaLnBrk="1" hangingPunct="1">
              <a:buFont typeface="Wingdings" pitchFamily="2" charset="2"/>
              <a:buNone/>
              <a:defRPr/>
            </a:pPr>
            <a:r>
              <a:rPr lang="fa-IR" dirty="0" smtClean="0">
                <a:solidFill>
                  <a:schemeClr val="tx1"/>
                </a:solidFill>
                <a:cs typeface="B Nazanin" pitchFamily="2" charset="-78"/>
              </a:rPr>
              <a:t>فرايند تلاش براي كشف متن ساده يا كليد، </a:t>
            </a:r>
            <a:r>
              <a:rPr lang="fa-IR" b="1" dirty="0" smtClean="0">
                <a:solidFill>
                  <a:schemeClr val="tx1"/>
                </a:solidFill>
                <a:cs typeface="B Nazanin" pitchFamily="2" charset="-78"/>
              </a:rPr>
              <a:t>تحليل رمز </a:t>
            </a:r>
            <a:r>
              <a:rPr lang="fa-IR" dirty="0" smtClean="0">
                <a:solidFill>
                  <a:schemeClr val="tx1"/>
                </a:solidFill>
                <a:cs typeface="B Nazanin" pitchFamily="2" charset="-78"/>
              </a:rPr>
              <a:t>نام دارد.</a:t>
            </a:r>
            <a:endParaRPr lang="en-US" dirty="0" smtClean="0">
              <a:solidFill>
                <a:schemeClr val="tx1"/>
              </a:solidFill>
              <a:cs typeface="B Nazanin" pitchFamily="2" charset="-78"/>
            </a:endParaRPr>
          </a:p>
          <a:p>
            <a:pPr marL="692150" indent="-342900" algn="just" eaLnBrk="1" hangingPunct="1">
              <a:spcBef>
                <a:spcPts val="2400"/>
              </a:spcBef>
              <a:buFont typeface="Wingdings" pitchFamily="2" charset="2"/>
              <a:buChar char="§"/>
              <a:defRPr/>
            </a:pPr>
            <a:r>
              <a:rPr lang="fa-IR" sz="2000" dirty="0" smtClean="0">
                <a:solidFill>
                  <a:schemeClr val="tx1"/>
                </a:solidFill>
                <a:cs typeface="B Nazanin" pitchFamily="2" charset="-78"/>
              </a:rPr>
              <a:t>ممكن است مهاجم، تنها متن رمز شده را در </a:t>
            </a:r>
            <a:r>
              <a:rPr lang="fa-IR" sz="2000" dirty="0">
                <a:solidFill>
                  <a:schemeClr val="tx1"/>
                </a:solidFill>
                <a:cs typeface="B Nazanin" pitchFamily="2" charset="-78"/>
              </a:rPr>
              <a:t>اختيار</a:t>
            </a:r>
            <a:r>
              <a:rPr lang="fa-IR" sz="2000" dirty="0" smtClean="0">
                <a:solidFill>
                  <a:schemeClr val="tx1"/>
                </a:solidFill>
                <a:cs typeface="B Nazanin" pitchFamily="2" charset="-78"/>
              </a:rPr>
              <a:t> گيرد و هيچ گونه اطلاعات اضافه تري نداشته باشد.</a:t>
            </a:r>
            <a:r>
              <a:rPr lang="en-US" sz="2000" dirty="0" smtClean="0">
                <a:solidFill>
                  <a:schemeClr val="tx1"/>
                </a:solidFill>
                <a:cs typeface="B Nazanin" pitchFamily="2" charset="-78"/>
              </a:rPr>
              <a:t> </a:t>
            </a:r>
            <a:r>
              <a:rPr lang="fa-IR" sz="2000" dirty="0" smtClean="0">
                <a:solidFill>
                  <a:schemeClr val="tx1"/>
                </a:solidFill>
                <a:cs typeface="B Nazanin" pitchFamily="2" charset="-78"/>
              </a:rPr>
              <a:t>( مثلا نداند متن اصلي به زبان فارسي است يا انگليسي، موضوع آن چيست؟)</a:t>
            </a:r>
            <a:endParaRPr lang="en-US" sz="2000" dirty="0" smtClean="0">
              <a:solidFill>
                <a:schemeClr val="tx1"/>
              </a:solidFill>
              <a:cs typeface="B Nazanin" pitchFamily="2" charset="-78"/>
            </a:endParaRPr>
          </a:p>
          <a:p>
            <a:pPr marL="692150" indent="-342900" algn="just" eaLnBrk="1" hangingPunct="1">
              <a:buFont typeface="Wingdings" pitchFamily="2" charset="2"/>
              <a:buChar char="§"/>
              <a:defRPr/>
            </a:pPr>
            <a:r>
              <a:rPr lang="fa-IR" sz="2000" dirty="0" smtClean="0">
                <a:solidFill>
                  <a:schemeClr val="tx1"/>
                </a:solidFill>
                <a:cs typeface="B Nazanin" pitchFamily="2" charset="-78"/>
              </a:rPr>
              <a:t>ممكن </a:t>
            </a:r>
            <a:r>
              <a:rPr lang="fa-IR" sz="2000" dirty="0">
                <a:solidFill>
                  <a:schemeClr val="tx1"/>
                </a:solidFill>
                <a:cs typeface="B Nazanin" pitchFamily="2" charset="-78"/>
              </a:rPr>
              <a:t>است </a:t>
            </a:r>
            <a:r>
              <a:rPr lang="fa-IR" sz="2000" dirty="0" smtClean="0">
                <a:solidFill>
                  <a:schemeClr val="tx1"/>
                </a:solidFill>
                <a:cs typeface="B Nazanin" pitchFamily="2" charset="-78"/>
              </a:rPr>
              <a:t>مهاجم، توانسته </a:t>
            </a:r>
            <a:r>
              <a:rPr lang="fa-IR" sz="2000" dirty="0">
                <a:solidFill>
                  <a:schemeClr val="tx1"/>
                </a:solidFill>
                <a:cs typeface="B Nazanin" pitchFamily="2" charset="-78"/>
              </a:rPr>
              <a:t>باشد يك يا چند متن پيام رمز شده و متن رمزنشده متناظر آن را بدست </a:t>
            </a:r>
            <a:r>
              <a:rPr lang="fa-IR" sz="2000" dirty="0" smtClean="0">
                <a:solidFill>
                  <a:schemeClr val="tx1"/>
                </a:solidFill>
                <a:cs typeface="B Nazanin" pitchFamily="2" charset="-78"/>
              </a:rPr>
              <a:t>آورد؛ يا </a:t>
            </a:r>
            <a:r>
              <a:rPr lang="fa-IR" sz="2000" dirty="0">
                <a:solidFill>
                  <a:schemeClr val="tx1"/>
                </a:solidFill>
                <a:cs typeface="B Nazanin" pitchFamily="2" charset="-78"/>
              </a:rPr>
              <a:t>اينكه الگوي خاصي را از درون متن هاي رمزشده بيابد.</a:t>
            </a:r>
          </a:p>
          <a:p>
            <a:pPr marL="692150" indent="-342900" algn="just" eaLnBrk="1" hangingPunct="1">
              <a:buFont typeface="Wingdings" pitchFamily="2" charset="2"/>
              <a:buChar char="§"/>
              <a:defRPr/>
            </a:pPr>
            <a:r>
              <a:rPr lang="fa-IR" sz="2000" dirty="0">
                <a:solidFill>
                  <a:schemeClr val="tx1"/>
                </a:solidFill>
                <a:cs typeface="B Nazanin" pitchFamily="2" charset="-78"/>
              </a:rPr>
              <a:t>ممكن است </a:t>
            </a:r>
            <a:r>
              <a:rPr lang="fa-IR" sz="2000" dirty="0" smtClean="0">
                <a:solidFill>
                  <a:schemeClr val="tx1"/>
                </a:solidFill>
                <a:cs typeface="B Nazanin" pitchFamily="2" charset="-78"/>
              </a:rPr>
              <a:t>مهاجم، به </a:t>
            </a:r>
            <a:r>
              <a:rPr lang="fa-IR" sz="2000" dirty="0">
                <a:solidFill>
                  <a:schemeClr val="tx1"/>
                </a:solidFill>
                <a:cs typeface="B Nazanin" pitchFamily="2" charset="-78"/>
              </a:rPr>
              <a:t>روشي قادر باشد سيستم منبع را به دست آورد. يعني بتواند متن هاي دلخواه خود را رمزنگاري كند. و با مقايسه چند متن رمز شده و متن اصلي </a:t>
            </a:r>
            <a:r>
              <a:rPr lang="fa-IR" sz="2000" dirty="0" smtClean="0">
                <a:solidFill>
                  <a:schemeClr val="tx1"/>
                </a:solidFill>
                <a:cs typeface="B Nazanin" pitchFamily="2" charset="-78"/>
              </a:rPr>
              <a:t>كليد </a:t>
            </a:r>
            <a:r>
              <a:rPr lang="fa-IR" sz="2000" dirty="0">
                <a:solidFill>
                  <a:schemeClr val="tx1"/>
                </a:solidFill>
                <a:cs typeface="B Nazanin" pitchFamily="2" charset="-78"/>
              </a:rPr>
              <a:t>را كشف كند.</a:t>
            </a:r>
          </a:p>
          <a:p>
            <a:pPr algn="just" eaLnBrk="1" hangingPunct="1">
              <a:buFont typeface="Wingdings" pitchFamily="2" charset="2"/>
              <a:buNone/>
              <a:defRPr/>
            </a:pPr>
            <a:endParaRPr lang="fa-IR" sz="2800" dirty="0" smtClean="0">
              <a:solidFill>
                <a:schemeClr val="tx1"/>
              </a:solidFill>
              <a:cs typeface="B Nazanin" pitchFamily="2" charset="-78"/>
            </a:endParaRPr>
          </a:p>
        </p:txBody>
      </p:sp>
      <p:grpSp>
        <p:nvGrpSpPr>
          <p:cNvPr id="4" name="Group 3"/>
          <p:cNvGrpSpPr>
            <a:grpSpLocks/>
          </p:cNvGrpSpPr>
          <p:nvPr/>
        </p:nvGrpSpPr>
        <p:grpSpPr bwMode="auto">
          <a:xfrm>
            <a:off x="1116013" y="4724400"/>
            <a:ext cx="6037262" cy="1657350"/>
            <a:chOff x="1476375" y="4077072"/>
            <a:chExt cx="6110288" cy="2262188"/>
          </a:xfrm>
        </p:grpSpPr>
        <p:pic>
          <p:nvPicPr>
            <p:cNvPr id="28678" name="Picture 7" descr="http://gdp.globus.org/gt4-tutorial/multiplehtml/images/security_concepts_decryp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077072"/>
              <a:ext cx="147637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http://gdp.globus.org/gt4-tutorial/multiplehtml/images/security_concepts_decryp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4077072"/>
              <a:ext cx="1690688"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952934" y="5186498"/>
              <a:ext cx="315877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8676" name="Title 1"/>
          <p:cNvSpPr txBox="1">
            <a:spLocks/>
          </p:cNvSpPr>
          <p:nvPr/>
        </p:nvSpPr>
        <p:spPr bwMode="auto">
          <a:xfrm>
            <a:off x="0" y="188913"/>
            <a:ext cx="8532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3600">
                <a:latin typeface="Calibri" panose="020F0502020204030204" pitchFamily="34" charset="0"/>
                <a:cs typeface="B Yagut" panose="00000400000000000000" pitchFamily="2" charset="-78"/>
              </a:rPr>
              <a:t>تحليل رمز ( كشف رمز )</a:t>
            </a:r>
            <a:endParaRPr lang="en-US" altLang="en-US" sz="3600">
              <a:latin typeface="Calibri" panose="020F0502020204030204" pitchFamily="34" charset="0"/>
              <a:cs typeface="B Yagut" panose="00000400000000000000" pitchFamily="2" charset="-78"/>
            </a:endParaRPr>
          </a:p>
        </p:txBody>
      </p:sp>
      <p:sp>
        <p:nvSpPr>
          <p:cNvPr id="2867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11BA17-3645-4318-9C1C-DC2A86999AD2}" type="slidenum">
              <a:rPr lang="en-US" altLang="en-US" smtClean="0">
                <a:latin typeface="Times New Roman" panose="02020603050405020304" pitchFamily="18" charset="0"/>
                <a:cs typeface="Times New Roman" panose="02020603050405020304" pitchFamily="18" charset="0"/>
              </a:rPr>
              <a:pPr/>
              <a:t>17</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fade">
                                      <p:cBhvr>
                                        <p:cTn id="15" dur="500"/>
                                        <p:tgtEl>
                                          <p:spTgt spid="1433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fade">
                                      <p:cBhvr>
                                        <p:cTn id="20" dur="500"/>
                                        <p:tgtEl>
                                          <p:spTgt spid="1433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Effect transition="in" filter="fade">
                                      <p:cBhvr>
                                        <p:cTn id="25"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eaLnBrk="1" hangingPunct="1">
              <a:buFont typeface="Wingdings" panose="05000000000000000000" pitchFamily="2" charset="2"/>
              <a:buChar char="§"/>
            </a:pPr>
            <a:r>
              <a:rPr lang="fa-IR" altLang="en-US" sz="2500" b="1" smtClean="0">
                <a:solidFill>
                  <a:schemeClr val="tx1"/>
                </a:solidFill>
                <a:cs typeface="B Nazanin" panose="00000400000000000000" pitchFamily="2" charset="-78"/>
              </a:rPr>
              <a:t>روش جستجوي جامع </a:t>
            </a:r>
            <a:r>
              <a:rPr lang="en-US" altLang="en-US" sz="2500" b="1" smtClean="0">
                <a:solidFill>
                  <a:schemeClr val="tx1"/>
                </a:solidFill>
                <a:cs typeface="B Nazanin" panose="00000400000000000000" pitchFamily="2" charset="-78"/>
              </a:rPr>
              <a:t>(Brute Force)</a:t>
            </a:r>
            <a:r>
              <a:rPr lang="fa-IR" altLang="en-US" sz="2500" b="1" smtClean="0">
                <a:solidFill>
                  <a:schemeClr val="tx1"/>
                </a:solidFill>
                <a:cs typeface="B Nazanin" panose="00000400000000000000" pitchFamily="2" charset="-78"/>
              </a:rPr>
              <a:t>: </a:t>
            </a:r>
            <a:r>
              <a:rPr lang="fa-IR" altLang="en-US" sz="2000" b="1" smtClean="0">
                <a:solidFill>
                  <a:schemeClr val="tx1"/>
                </a:solidFill>
                <a:cs typeface="B Nazanin" panose="00000400000000000000" pitchFamily="2" charset="-78"/>
              </a:rPr>
              <a:t>به معني امتحان كردن تمام كليدهاست.</a:t>
            </a:r>
            <a:endParaRPr lang="en-US" altLang="en-US" b="1" smtClean="0">
              <a:solidFill>
                <a:schemeClr val="tx1"/>
              </a:solidFill>
              <a:cs typeface="B Nazanin" panose="00000400000000000000" pitchFamily="2" charset="-78"/>
            </a:endParaRPr>
          </a:p>
          <a:p>
            <a:pPr marL="962025" lvl="2" indent="-342900" algn="just">
              <a:buFont typeface="Wingdings" panose="05000000000000000000" pitchFamily="2" charset="2"/>
              <a:buChar char="ü"/>
            </a:pPr>
            <a:r>
              <a:rPr lang="fa-IR" altLang="en-US" b="1" smtClean="0">
                <a:solidFill>
                  <a:schemeClr val="tx1"/>
                </a:solidFill>
                <a:cs typeface="B Nazanin" panose="00000400000000000000" pitchFamily="2" charset="-78"/>
              </a:rPr>
              <a:t>يعني به ترتيب تمام حالات ممكن را بررسي كنيم.</a:t>
            </a:r>
            <a:endParaRPr lang="fa-IR" altLang="en-US" sz="1400" b="1" smtClean="0">
              <a:solidFill>
                <a:schemeClr val="tx1"/>
              </a:solidFill>
              <a:cs typeface="B Nazanin" panose="00000400000000000000" pitchFamily="2" charset="-78"/>
            </a:endParaRPr>
          </a:p>
          <a:p>
            <a:pPr marL="962025" lvl="2" indent="-342900" algn="just">
              <a:spcBef>
                <a:spcPts val="1800"/>
              </a:spcBef>
              <a:buFont typeface="Wingdings" panose="05000000000000000000" pitchFamily="2" charset="2"/>
              <a:buChar char="ü"/>
            </a:pPr>
            <a:r>
              <a:rPr lang="fa-IR" altLang="en-US" b="1" smtClean="0">
                <a:solidFill>
                  <a:schemeClr val="tx1"/>
                </a:solidFill>
                <a:cs typeface="B Nazanin" panose="00000400000000000000" pitchFamily="2" charset="-78"/>
              </a:rPr>
              <a:t>اگر فضاي كليد بسيار بزرگ باشد، رمزگشايي به اين روش غيرممكن خواهد بود.</a:t>
            </a:r>
          </a:p>
          <a:p>
            <a:pPr marL="962025" lvl="2" indent="-342900" algn="just">
              <a:spcBef>
                <a:spcPts val="1800"/>
              </a:spcBef>
              <a:buFont typeface="Wingdings" panose="05000000000000000000" pitchFamily="2" charset="2"/>
              <a:buChar char="ü"/>
            </a:pPr>
            <a:r>
              <a:rPr lang="fa-IR" altLang="en-US" b="1" smtClean="0">
                <a:solidFill>
                  <a:schemeClr val="tx1"/>
                </a:solidFill>
                <a:cs typeface="B Nazanin" panose="00000400000000000000" pitchFamily="2" charset="-78"/>
              </a:rPr>
              <a:t>به طور ميانگين براي كسب موفقيت، </a:t>
            </a:r>
            <a:r>
              <a:rPr lang="fa-IR" altLang="en-US" b="1" u="sng" smtClean="0">
                <a:solidFill>
                  <a:schemeClr val="tx1"/>
                </a:solidFill>
                <a:cs typeface="B Nazanin" panose="00000400000000000000" pitchFamily="2" charset="-78"/>
              </a:rPr>
              <a:t>نيمي از حالات </a:t>
            </a:r>
            <a:r>
              <a:rPr lang="fa-IR" altLang="en-US" b="1" smtClean="0">
                <a:solidFill>
                  <a:schemeClr val="tx1"/>
                </a:solidFill>
                <a:cs typeface="B Nazanin" panose="00000400000000000000" pitchFamily="2" charset="-78"/>
              </a:rPr>
              <a:t>بايد بررسي شوند.</a:t>
            </a:r>
          </a:p>
          <a:p>
            <a:pPr marL="962025" lvl="2" indent="-342900" algn="just">
              <a:spcBef>
                <a:spcPts val="1200"/>
              </a:spcBef>
              <a:buFont typeface="Wingdings" panose="05000000000000000000" pitchFamily="2" charset="2"/>
              <a:buChar char="ü"/>
            </a:pPr>
            <a:r>
              <a:rPr lang="fa-IR" altLang="en-US" b="1" smtClean="0">
                <a:solidFill>
                  <a:schemeClr val="tx1"/>
                </a:solidFill>
                <a:cs typeface="B Nazanin" panose="00000400000000000000" pitchFamily="2" charset="-78"/>
              </a:rPr>
              <a:t>ممكن است مهاجم، از </a:t>
            </a:r>
            <a:r>
              <a:rPr lang="fa-IR" altLang="en-US" b="1" u="sng" smtClean="0">
                <a:solidFill>
                  <a:schemeClr val="tx1"/>
                </a:solidFill>
                <a:cs typeface="B Nazanin" panose="00000400000000000000" pitchFamily="2" charset="-78"/>
              </a:rPr>
              <a:t>تست هاي آماري </a:t>
            </a:r>
            <a:r>
              <a:rPr lang="fa-IR" altLang="en-US" b="1" smtClean="0">
                <a:solidFill>
                  <a:schemeClr val="tx1"/>
                </a:solidFill>
                <a:cs typeface="B Nazanin" panose="00000400000000000000" pitchFamily="2" charset="-78"/>
              </a:rPr>
              <a:t>استفاده كند.</a:t>
            </a:r>
          </a:p>
        </p:txBody>
      </p:sp>
      <p:sp>
        <p:nvSpPr>
          <p:cNvPr id="29699" name="Title 1"/>
          <p:cNvSpPr>
            <a:spLocks noGrp="1"/>
          </p:cNvSpPr>
          <p:nvPr>
            <p:ph type="title" idx="4294967295"/>
          </p:nvPr>
        </p:nvSpPr>
        <p:spPr bwMode="auto">
          <a:xfrm>
            <a:off x="0" y="188913"/>
            <a:ext cx="8532813"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تحليل رمز ( كشف رمز )</a:t>
            </a:r>
            <a:endParaRPr lang="en-US" altLang="en-US" sz="3600" smtClean="0">
              <a:cs typeface="B Yagut" panose="00000400000000000000" pitchFamily="2" charset="-78"/>
            </a:endParaRPr>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8369C0-12D0-413F-A39A-520272C067EC}" type="slidenum">
              <a:rPr lang="en-US" altLang="en-US" smtClean="0">
                <a:latin typeface="Times New Roman" panose="02020603050405020304" pitchFamily="18" charset="0"/>
                <a:cs typeface="Times New Roman" panose="02020603050405020304" pitchFamily="18" charset="0"/>
              </a:rPr>
              <a:pPr/>
              <a:t>18</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500"/>
                                        <p:tgtEl>
                                          <p:spTgt spid="143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fade">
                                      <p:cBhvr>
                                        <p:cTn id="20" dur="500"/>
                                        <p:tgtEl>
                                          <p:spTgt spid="143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Effect transition="in" filter="fade">
                                      <p:cBhvr>
                                        <p:cTn id="25"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bwMode="auto">
          <a:xfrm>
            <a:off x="0" y="188913"/>
            <a:ext cx="8532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تحليل رمز ( كشف رمز )</a:t>
            </a:r>
            <a:endParaRPr lang="en-US" altLang="en-US" sz="3600" smtClean="0">
              <a:cs typeface="B Yagut" panose="00000400000000000000" pitchFamily="2" charset="-78"/>
            </a:endParaRPr>
          </a:p>
        </p:txBody>
      </p:sp>
      <p:graphicFrame>
        <p:nvGraphicFramePr>
          <p:cNvPr id="6" name="Group 176"/>
          <p:cNvGraphicFramePr>
            <a:graphicFrameLocks noGrp="1"/>
          </p:cNvGraphicFramePr>
          <p:nvPr/>
        </p:nvGraphicFramePr>
        <p:xfrm>
          <a:off x="322263" y="2060575"/>
          <a:ext cx="7921625" cy="3762375"/>
        </p:xfrm>
        <a:graphic>
          <a:graphicData uri="http://schemas.openxmlformats.org/drawingml/2006/table">
            <a:tbl>
              <a:tblPr>
                <a:tableStyleId>{0505E3EF-67EA-436B-97B2-0124C06EBD24}</a:tableStyleId>
              </a:tblPr>
              <a:tblGrid>
                <a:gridCol w="4224868"/>
                <a:gridCol w="2310473"/>
                <a:gridCol w="1386284"/>
              </a:tblGrid>
              <a:tr h="98569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u="none" strike="noStrike" cap="none" normalizeH="0" baseline="0" dirty="0" smtClean="0">
                          <a:ln>
                            <a:noFill/>
                          </a:ln>
                          <a:effectLst/>
                          <a:latin typeface="Nazanin" pitchFamily="2" charset="-78"/>
                          <a:cs typeface="B Nazanin" pitchFamily="2" charset="-78"/>
                        </a:rPr>
                        <a:t>زمان مورد نياز براي رمزگشايي</a:t>
                      </a:r>
                      <a:r>
                        <a:rPr kumimoji="0" lang="en-US" sz="2400" u="none" strike="noStrike" cap="none" normalizeH="0" baseline="0" dirty="0" smtClean="0">
                          <a:ln>
                            <a:noFill/>
                          </a:ln>
                          <a:effectLst/>
                          <a:latin typeface="Nazanin" pitchFamily="2" charset="-78"/>
                          <a:cs typeface="B Nazanin" pitchFamily="2" charset="-78"/>
                        </a:rPr>
                        <a:t>10</a:t>
                      </a:r>
                      <a:r>
                        <a:rPr kumimoji="0" lang="en-US" sz="2400" u="none" strike="noStrike" cap="none" normalizeH="0" baseline="30000" dirty="0" smtClean="0">
                          <a:ln>
                            <a:noFill/>
                          </a:ln>
                          <a:effectLst/>
                          <a:latin typeface="Nazanin" pitchFamily="2" charset="-78"/>
                          <a:cs typeface="B Nazanin" pitchFamily="2" charset="-78"/>
                        </a:rPr>
                        <a:t>6</a:t>
                      </a:r>
                      <a:r>
                        <a:rPr kumimoji="0" lang="fa-IR" sz="2400" u="none" strike="noStrike" cap="none" normalizeH="0" baseline="30000" dirty="0" smtClean="0">
                          <a:ln>
                            <a:noFill/>
                          </a:ln>
                          <a:effectLst/>
                          <a:latin typeface="Nazanin" pitchFamily="2" charset="-78"/>
                          <a:cs typeface="B Nazanin" pitchFamily="2" charset="-78"/>
                        </a:rPr>
                        <a:t> </a:t>
                      </a:r>
                      <a:r>
                        <a:rPr kumimoji="0" lang="en-US" sz="2400" u="none" strike="noStrike" cap="none" normalizeH="0" baseline="0" dirty="0" smtClean="0">
                          <a:ln>
                            <a:noFill/>
                          </a:ln>
                          <a:effectLst/>
                          <a:latin typeface="Nazanin" pitchFamily="2" charset="-78"/>
                          <a:cs typeface="B Nazanin" pitchFamily="2" charset="-78"/>
                        </a:rPr>
                        <a:t> </a:t>
                      </a:r>
                      <a:r>
                        <a:rPr kumimoji="0" lang="fa-IR" sz="2400" u="none" strike="noStrike" cap="none" normalizeH="0" baseline="0" dirty="0" smtClean="0">
                          <a:ln>
                            <a:noFill/>
                          </a:ln>
                          <a:effectLst/>
                          <a:latin typeface="Nazanin" pitchFamily="2" charset="-78"/>
                          <a:cs typeface="B Nazanin" pitchFamily="2" charset="-78"/>
                        </a:rPr>
                        <a:t>كليد در هر ميكروثانيه(</a:t>
                      </a:r>
                      <a:r>
                        <a:rPr kumimoji="0" lang="en-US" sz="2400" u="none" strike="noStrike" cap="none" normalizeH="0" baseline="0" dirty="0" smtClean="0">
                          <a:ln>
                            <a:noFill/>
                          </a:ln>
                          <a:effectLst/>
                          <a:latin typeface="Nazanin" pitchFamily="2" charset="-78"/>
                          <a:cs typeface="B Nazanin" pitchFamily="2" charset="-78"/>
                        </a:rPr>
                        <a:t>µs</a:t>
                      </a:r>
                      <a:r>
                        <a:rPr kumimoji="0" lang="fa-IR" sz="2400" u="none" strike="noStrike" cap="none" normalizeH="0" baseline="0" dirty="0" smtClean="0">
                          <a:ln>
                            <a:noFill/>
                          </a:ln>
                          <a:effectLst/>
                          <a:latin typeface="Nazanin" pitchFamily="2" charset="-78"/>
                          <a:cs typeface="B Nazanin" pitchFamily="2" charset="-78"/>
                        </a:rPr>
                        <a:t>)</a:t>
                      </a:r>
                      <a:endParaRPr kumimoji="0" lang="en-US" sz="2400" b="1" i="0" u="none" strike="noStrike" cap="none" normalizeH="0" baseline="30000" dirty="0" smtClean="0">
                        <a:ln>
                          <a:noFill/>
                        </a:ln>
                        <a:solidFill>
                          <a:schemeClr val="tx1"/>
                        </a:solidFill>
                        <a:effectLst/>
                        <a:latin typeface="Nazanin" pitchFamily="2" charset="-78"/>
                        <a:cs typeface="B Nazanin" pitchFamily="2" charset="-78"/>
                      </a:endParaRPr>
                    </a:p>
                  </a:txBody>
                  <a:tcPr marL="91464" marR="91464"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u="none" strike="noStrike" cap="none" normalizeH="0" baseline="0" smtClean="0">
                          <a:ln>
                            <a:noFill/>
                          </a:ln>
                          <a:effectLst/>
                          <a:latin typeface="Nazanin" pitchFamily="2" charset="-78"/>
                          <a:cs typeface="B Nazanin" pitchFamily="2" charset="-78"/>
                        </a:rPr>
                        <a:t>تعداد كليدهاي مختلف</a:t>
                      </a:r>
                      <a:endParaRPr kumimoji="0" lang="en-US" sz="2400" b="1" i="0" u="none" strike="noStrike" cap="none" normalizeH="0" baseline="0" smtClean="0">
                        <a:ln>
                          <a:noFill/>
                        </a:ln>
                        <a:solidFill>
                          <a:schemeClr val="tx1"/>
                        </a:solidFill>
                        <a:effectLst/>
                        <a:latin typeface="Nazanin" pitchFamily="2" charset="-78"/>
                        <a:cs typeface="B Nazanin" pitchFamily="2" charset="-78"/>
                      </a:endParaRPr>
                    </a:p>
                  </a:txBody>
                  <a:tcPr marL="91464" marR="91464"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u="none" strike="noStrike" cap="none" normalizeH="0" baseline="0" smtClean="0">
                          <a:ln>
                            <a:noFill/>
                          </a:ln>
                          <a:effectLst/>
                          <a:latin typeface="Nazanin" pitchFamily="2" charset="-78"/>
                          <a:cs typeface="B Nazanin" pitchFamily="2" charset="-78"/>
                        </a:rPr>
                        <a:t>اندازه كليد</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latin typeface="Nazanin" pitchFamily="2" charset="-78"/>
                          <a:cs typeface="B Nazanin" pitchFamily="2" charset="-78"/>
                        </a:rPr>
                        <a:t>(</a:t>
                      </a:r>
                      <a:r>
                        <a:rPr kumimoji="0" lang="fa-IR" sz="2400" u="none" strike="noStrike" cap="none" normalizeH="0" baseline="0" smtClean="0">
                          <a:ln>
                            <a:noFill/>
                          </a:ln>
                          <a:effectLst/>
                          <a:latin typeface="Nazanin" pitchFamily="2" charset="-78"/>
                          <a:cs typeface="B Nazanin" pitchFamily="2" charset="-78"/>
                        </a:rPr>
                        <a:t>بيت ها</a:t>
                      </a:r>
                      <a:r>
                        <a:rPr kumimoji="0" lang="en-US" sz="2400" u="none" strike="noStrike" cap="none" normalizeH="0" baseline="0" smtClean="0">
                          <a:ln>
                            <a:noFill/>
                          </a:ln>
                          <a:effectLst/>
                          <a:latin typeface="Nazanin" pitchFamily="2" charset="-78"/>
                          <a:cs typeface="B Nazanin" pitchFamily="2" charset="-78"/>
                        </a:rPr>
                        <a:t>)</a:t>
                      </a:r>
                      <a:endParaRPr kumimoji="0" lang="en-US" sz="2400" b="1" i="0" u="none" strike="noStrike" cap="none" normalizeH="0" baseline="0" smtClean="0">
                        <a:ln>
                          <a:noFill/>
                        </a:ln>
                        <a:solidFill>
                          <a:schemeClr val="tx1"/>
                        </a:solidFill>
                        <a:effectLst/>
                        <a:latin typeface="Nazanin" pitchFamily="2" charset="-78"/>
                        <a:cs typeface="B Nazanin" pitchFamily="2" charset="-78"/>
                      </a:endParaRPr>
                    </a:p>
                  </a:txBody>
                  <a:tcPr marL="91464" marR="91464" marT="45723" marB="45723" anchor="ctr" horzOverflow="overflow"/>
                </a:tc>
              </a:tr>
              <a:tr h="694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2.15 milliseconds</a:t>
                      </a:r>
                      <a:endParaRPr kumimoji="0" lang="en-US" sz="2400" b="1" i="0" u="none" strike="noStrike" cap="none" normalizeH="0" baseline="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2</a:t>
                      </a:r>
                      <a:r>
                        <a:rPr kumimoji="0" lang="en-US" sz="2400" u="none" strike="noStrike" cap="none" normalizeH="0" baseline="30000" smtClean="0">
                          <a:ln>
                            <a:noFill/>
                          </a:ln>
                          <a:effectLst/>
                          <a:cs typeface="B Nazanin" pitchFamily="2" charset="-78"/>
                        </a:rPr>
                        <a:t>32</a:t>
                      </a:r>
                      <a:r>
                        <a:rPr kumimoji="0" lang="en-US" sz="2400" u="none" strike="noStrike" cap="none" normalizeH="0" baseline="0" smtClean="0">
                          <a:ln>
                            <a:noFill/>
                          </a:ln>
                          <a:effectLst/>
                          <a:cs typeface="B Nazanin" pitchFamily="2" charset="-78"/>
                        </a:rPr>
                        <a:t> = 4.3 x 10</a:t>
                      </a:r>
                      <a:r>
                        <a:rPr kumimoji="0" lang="en-US" sz="2400" u="none" strike="noStrike" cap="none" normalizeH="0" baseline="30000" smtClean="0">
                          <a:ln>
                            <a:noFill/>
                          </a:ln>
                          <a:effectLst/>
                          <a:cs typeface="B Nazanin" pitchFamily="2" charset="-78"/>
                        </a:rPr>
                        <a:t>9</a:t>
                      </a:r>
                      <a:endParaRPr kumimoji="0" lang="en-US" sz="2400" b="1" i="0" u="none" strike="noStrike" cap="none" normalizeH="0" baseline="3000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32</a:t>
                      </a:r>
                      <a:endParaRPr kumimoji="0" lang="en-US" sz="2400" b="1" i="0" u="none" strike="noStrike" cap="none" normalizeH="0" baseline="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r>
              <a:tr h="694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10 hours</a:t>
                      </a:r>
                      <a:endParaRPr kumimoji="0" lang="en-US" sz="2400" b="1" i="0" u="none" strike="noStrike" cap="none" normalizeH="0" baseline="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2</a:t>
                      </a:r>
                      <a:r>
                        <a:rPr kumimoji="0" lang="en-US" sz="2400" u="none" strike="noStrike" cap="none" normalizeH="0" baseline="30000" smtClean="0">
                          <a:ln>
                            <a:noFill/>
                          </a:ln>
                          <a:effectLst/>
                          <a:cs typeface="B Nazanin" pitchFamily="2" charset="-78"/>
                        </a:rPr>
                        <a:t>56</a:t>
                      </a:r>
                      <a:r>
                        <a:rPr kumimoji="0" lang="en-US" sz="2400" u="none" strike="noStrike" cap="none" normalizeH="0" baseline="0" smtClean="0">
                          <a:ln>
                            <a:noFill/>
                          </a:ln>
                          <a:effectLst/>
                          <a:cs typeface="B Nazanin" pitchFamily="2" charset="-78"/>
                        </a:rPr>
                        <a:t> = 7.2 x 10</a:t>
                      </a:r>
                      <a:r>
                        <a:rPr kumimoji="0" lang="en-US" sz="2400" u="none" strike="noStrike" cap="none" normalizeH="0" baseline="30000" smtClean="0">
                          <a:ln>
                            <a:noFill/>
                          </a:ln>
                          <a:effectLst/>
                          <a:cs typeface="B Nazanin" pitchFamily="2" charset="-78"/>
                        </a:rPr>
                        <a:t>16</a:t>
                      </a:r>
                      <a:endParaRPr kumimoji="0" lang="en-US" sz="2400" b="1" i="0" u="none" strike="noStrike" cap="none" normalizeH="0" baseline="3000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56</a:t>
                      </a:r>
                      <a:endParaRPr kumimoji="0" lang="en-US" sz="2400" b="1" i="0" u="none" strike="noStrike" cap="none" normalizeH="0" baseline="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r>
              <a:tr h="694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5.4 x 10</a:t>
                      </a:r>
                      <a:r>
                        <a:rPr kumimoji="0" lang="en-US" sz="2400" u="none" strike="noStrike" cap="none" normalizeH="0" baseline="30000" smtClean="0">
                          <a:ln>
                            <a:noFill/>
                          </a:ln>
                          <a:effectLst/>
                          <a:cs typeface="B Nazanin" pitchFamily="2" charset="-78"/>
                        </a:rPr>
                        <a:t>18</a:t>
                      </a:r>
                      <a:r>
                        <a:rPr kumimoji="0" lang="sv-SE" sz="2400" u="none" strike="noStrike" cap="none" normalizeH="0" baseline="30000" smtClean="0">
                          <a:ln>
                            <a:noFill/>
                          </a:ln>
                          <a:effectLst/>
                          <a:cs typeface="B Nazanin" pitchFamily="2" charset="-78"/>
                        </a:rPr>
                        <a:t> </a:t>
                      </a:r>
                      <a:r>
                        <a:rPr kumimoji="0" lang="sv-SE" sz="2400" u="none" strike="noStrike" cap="none" normalizeH="0" baseline="0" smtClean="0">
                          <a:ln>
                            <a:noFill/>
                          </a:ln>
                          <a:effectLst/>
                          <a:cs typeface="B Nazanin" pitchFamily="2" charset="-78"/>
                        </a:rPr>
                        <a:t>years</a:t>
                      </a:r>
                      <a:endParaRPr kumimoji="0" lang="en-US" sz="2400" b="1" i="0" u="none" strike="noStrike" cap="none" normalizeH="0" baseline="3000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2</a:t>
                      </a:r>
                      <a:r>
                        <a:rPr kumimoji="0" lang="en-US" sz="2400" u="none" strike="noStrike" cap="none" normalizeH="0" baseline="30000" smtClean="0">
                          <a:ln>
                            <a:noFill/>
                          </a:ln>
                          <a:effectLst/>
                          <a:cs typeface="B Nazanin" pitchFamily="2" charset="-78"/>
                        </a:rPr>
                        <a:t>128 </a:t>
                      </a:r>
                      <a:r>
                        <a:rPr kumimoji="0" lang="en-US" sz="2400" u="none" strike="noStrike" cap="none" normalizeH="0" baseline="0" smtClean="0">
                          <a:ln>
                            <a:noFill/>
                          </a:ln>
                          <a:effectLst/>
                          <a:cs typeface="B Nazanin" pitchFamily="2" charset="-78"/>
                        </a:rPr>
                        <a:t>= 3.4 x 10</a:t>
                      </a:r>
                      <a:r>
                        <a:rPr kumimoji="0" lang="en-US" sz="2400" u="none" strike="noStrike" cap="none" normalizeH="0" baseline="30000" smtClean="0">
                          <a:ln>
                            <a:noFill/>
                          </a:ln>
                          <a:effectLst/>
                          <a:cs typeface="B Nazanin" pitchFamily="2" charset="-78"/>
                        </a:rPr>
                        <a:t>38</a:t>
                      </a:r>
                      <a:endParaRPr kumimoji="0" lang="en-US" sz="2400" b="1" i="0" u="none" strike="noStrike" cap="none" normalizeH="0" baseline="3000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128</a:t>
                      </a:r>
                      <a:endParaRPr kumimoji="0" lang="en-US" sz="2400" b="1" i="0" u="none" strike="noStrike" cap="none" normalizeH="0" baseline="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r>
              <a:tr h="694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5.9 </a:t>
                      </a:r>
                      <a:r>
                        <a:rPr kumimoji="0" lang="sv-SE" sz="2400" u="none" strike="noStrike" cap="none" normalizeH="0" baseline="0" smtClean="0">
                          <a:ln>
                            <a:noFill/>
                          </a:ln>
                          <a:effectLst/>
                          <a:cs typeface="B Nazanin" pitchFamily="2" charset="-78"/>
                        </a:rPr>
                        <a:t>x</a:t>
                      </a:r>
                      <a:r>
                        <a:rPr kumimoji="0" lang="en-US" sz="2400" u="none" strike="noStrike" cap="none" normalizeH="0" baseline="0" smtClean="0">
                          <a:ln>
                            <a:noFill/>
                          </a:ln>
                          <a:effectLst/>
                          <a:cs typeface="B Nazanin" pitchFamily="2" charset="-78"/>
                        </a:rPr>
                        <a:t> 10</a:t>
                      </a:r>
                      <a:r>
                        <a:rPr kumimoji="0" lang="en-US" sz="2400" u="none" strike="noStrike" cap="none" normalizeH="0" baseline="30000" smtClean="0">
                          <a:ln>
                            <a:noFill/>
                          </a:ln>
                          <a:effectLst/>
                          <a:cs typeface="B Nazanin" pitchFamily="2" charset="-78"/>
                        </a:rPr>
                        <a:t>30</a:t>
                      </a:r>
                      <a:r>
                        <a:rPr kumimoji="0" lang="sv-SE" sz="2400" u="none" strike="noStrike" cap="none" normalizeH="0" baseline="30000" smtClean="0">
                          <a:ln>
                            <a:noFill/>
                          </a:ln>
                          <a:effectLst/>
                          <a:cs typeface="B Nazanin" pitchFamily="2" charset="-78"/>
                        </a:rPr>
                        <a:t> </a:t>
                      </a:r>
                      <a:r>
                        <a:rPr kumimoji="0" lang="sv-SE" sz="2400" u="none" strike="noStrike" cap="none" normalizeH="0" baseline="0" smtClean="0">
                          <a:ln>
                            <a:noFill/>
                          </a:ln>
                          <a:effectLst/>
                          <a:cs typeface="B Nazanin" pitchFamily="2" charset="-78"/>
                        </a:rPr>
                        <a:t>years</a:t>
                      </a:r>
                      <a:endParaRPr kumimoji="0" lang="en-US" sz="2400" b="1" i="0" u="none" strike="noStrike" cap="none" normalizeH="0" baseline="3000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cs typeface="B Nazanin" pitchFamily="2" charset="-78"/>
                        </a:rPr>
                        <a:t>2</a:t>
                      </a:r>
                      <a:r>
                        <a:rPr kumimoji="0" lang="en-US" sz="2400" u="none" strike="noStrike" cap="none" normalizeH="0" baseline="30000" smtClean="0">
                          <a:ln>
                            <a:noFill/>
                          </a:ln>
                          <a:effectLst/>
                          <a:cs typeface="B Nazanin" pitchFamily="2" charset="-78"/>
                        </a:rPr>
                        <a:t>168 </a:t>
                      </a:r>
                      <a:r>
                        <a:rPr kumimoji="0" lang="en-US" sz="2400" u="none" strike="noStrike" cap="none" normalizeH="0" baseline="0" smtClean="0">
                          <a:ln>
                            <a:noFill/>
                          </a:ln>
                          <a:effectLst/>
                          <a:cs typeface="B Nazanin" pitchFamily="2" charset="-78"/>
                        </a:rPr>
                        <a:t>= 3.7 x 10</a:t>
                      </a:r>
                      <a:r>
                        <a:rPr kumimoji="0" lang="en-US" sz="2400" u="none" strike="noStrike" cap="none" normalizeH="0" baseline="30000" smtClean="0">
                          <a:ln>
                            <a:noFill/>
                          </a:ln>
                          <a:effectLst/>
                          <a:cs typeface="B Nazanin" pitchFamily="2" charset="-78"/>
                        </a:rPr>
                        <a:t>50</a:t>
                      </a:r>
                      <a:endParaRPr kumimoji="0" lang="en-US" sz="2400" b="1" i="0" u="none" strike="noStrike" cap="none" normalizeH="0" baseline="3000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cs typeface="B Nazanin" pitchFamily="2" charset="-78"/>
                        </a:rPr>
                        <a:t>168</a:t>
                      </a:r>
                      <a:endParaRPr kumimoji="0" lang="en-US" sz="2400" b="1" i="0" u="none" strike="noStrike" cap="none" normalizeH="0" baseline="0" dirty="0" smtClean="0">
                        <a:ln>
                          <a:noFill/>
                        </a:ln>
                        <a:solidFill>
                          <a:schemeClr val="tx1"/>
                        </a:solidFill>
                        <a:effectLst/>
                        <a:latin typeface="Times New Roman" pitchFamily="18" charset="0"/>
                        <a:cs typeface="B Nazanin" pitchFamily="2" charset="-78"/>
                      </a:endParaRPr>
                    </a:p>
                  </a:txBody>
                  <a:tcPr marL="91464" marR="91464" marT="45723" marB="45723" anchor="ctr" horzOverflow="overflow"/>
                </a:tc>
              </a:tr>
            </a:tbl>
          </a:graphicData>
        </a:graphic>
      </p:graphicFrame>
      <p:sp>
        <p:nvSpPr>
          <p:cNvPr id="30749" name="TextBox 4"/>
          <p:cNvSpPr txBox="1">
            <a:spLocks noChangeArrowheads="1"/>
          </p:cNvSpPr>
          <p:nvPr/>
        </p:nvSpPr>
        <p:spPr bwMode="auto">
          <a:xfrm>
            <a:off x="1228725" y="1444625"/>
            <a:ext cx="615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2000" b="1">
                <a:latin typeface="Nazanin" panose="00000400000000000000" pitchFamily="2" charset="-78"/>
                <a:cs typeface="B Nazanin" panose="00000400000000000000" pitchFamily="2" charset="-78"/>
              </a:rPr>
              <a:t>ميانگين زمان موردنياز براي جستجوي جامع كليدها (روش </a:t>
            </a:r>
            <a:r>
              <a:rPr lang="en-US" altLang="en-US" sz="2000" b="1">
                <a:latin typeface="Nazanin" panose="00000400000000000000" pitchFamily="2" charset="-78"/>
                <a:cs typeface="B Nazanin" panose="00000400000000000000" pitchFamily="2" charset="-78"/>
              </a:rPr>
              <a:t>Brute Force</a:t>
            </a:r>
            <a:r>
              <a:rPr lang="fa-IR" altLang="en-US" sz="2000" b="1">
                <a:latin typeface="Nazanin" panose="00000400000000000000" pitchFamily="2" charset="-78"/>
                <a:cs typeface="B Nazanin" panose="00000400000000000000" pitchFamily="2" charset="-78"/>
              </a:rPr>
              <a:t>)</a:t>
            </a:r>
            <a:endParaRPr lang="en-US" altLang="en-US" sz="2000" b="1">
              <a:latin typeface="Nazanin" panose="00000400000000000000" pitchFamily="2" charset="-78"/>
              <a:cs typeface="B Nazanin" panose="00000400000000000000" pitchFamily="2" charset="-78"/>
            </a:endParaRPr>
          </a:p>
        </p:txBody>
      </p:sp>
      <p:sp>
        <p:nvSpPr>
          <p:cNvPr id="307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5031A5-D9E0-49CC-8ED3-FE7FDF71D6CD}" type="slidenum">
              <a:rPr lang="en-US" altLang="en-US" smtClean="0">
                <a:latin typeface="Times New Roman" panose="02020603050405020304" pitchFamily="18" charset="0"/>
                <a:cs typeface="Times New Roman" panose="02020603050405020304" pitchFamily="18" charset="0"/>
              </a:rPr>
              <a:pPr/>
              <a:t>19</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533400" y="1584325"/>
            <a:ext cx="7543800" cy="1773238"/>
          </a:xfrm>
        </p:spPr>
        <p:txBody>
          <a:bodyPr/>
          <a:lstStyle/>
          <a:p>
            <a:pPr algn="just" eaLnBrk="1" hangingPunct="1">
              <a:buFont typeface="Wingdings" pitchFamily="2" charset="2"/>
              <a:buNone/>
              <a:defRPr/>
            </a:pPr>
            <a:r>
              <a:rPr lang="fa-IR" sz="2800" dirty="0" smtClean="0">
                <a:solidFill>
                  <a:schemeClr val="accent1">
                    <a:lumMod val="75000"/>
                  </a:schemeClr>
                </a:solidFill>
                <a:cs typeface="B Nazanin" pitchFamily="2" charset="-78"/>
              </a:rPr>
              <a:t>لازم است روي پيام تبديلي صورت گيرد به طوري كه پيام ميان راه توسط مهاجم قابل خواندن نباشد.</a:t>
            </a:r>
          </a:p>
          <a:p>
            <a:pPr algn="just" eaLnBrk="1" hangingPunct="1">
              <a:buFont typeface="Wingdings" pitchFamily="2" charset="2"/>
              <a:buNone/>
              <a:defRPr/>
            </a:pPr>
            <a:endParaRPr lang="fa-IR" sz="2800" dirty="0" smtClean="0">
              <a:solidFill>
                <a:schemeClr val="accent1">
                  <a:lumMod val="75000"/>
                </a:schemeClr>
              </a:solidFill>
              <a:cs typeface="B Nazanin" pitchFamily="2" charset="-78"/>
            </a:endParaRPr>
          </a:p>
          <a:p>
            <a:pPr algn="just" eaLnBrk="1" hangingPunct="1">
              <a:buFont typeface="Wingdings" pitchFamily="2" charset="2"/>
              <a:buNone/>
              <a:defRPr/>
            </a:pPr>
            <a:endParaRPr lang="fa-IR" sz="1800" dirty="0" smtClean="0">
              <a:solidFill>
                <a:srgbClr val="0070C0"/>
              </a:solidFill>
              <a:cs typeface="B Nazanin" pitchFamily="2" charset="-78"/>
            </a:endParaRPr>
          </a:p>
        </p:txBody>
      </p:sp>
      <p:sp>
        <p:nvSpPr>
          <p:cNvPr id="2" name="Title 1"/>
          <p:cNvSpPr>
            <a:spLocks noGrp="1"/>
          </p:cNvSpPr>
          <p:nvPr>
            <p:ph type="title" idx="4294967295"/>
          </p:nvPr>
        </p:nvSpPr>
        <p:spPr>
          <a:xfrm>
            <a:off x="1171575" y="188913"/>
            <a:ext cx="7361238" cy="719137"/>
          </a:xfrm>
          <a:prstGeom prst="rect">
            <a:avLst/>
          </a:prstGeom>
        </p:spPr>
        <p:txBody>
          <a:bodyPr>
            <a:normAutofit fontScale="90000"/>
          </a:bodyPr>
          <a:lstStyle/>
          <a:p>
            <a:pPr algn="r" eaLnBrk="1" fontAlgn="auto" hangingPunct="1">
              <a:spcAft>
                <a:spcPts val="0"/>
              </a:spcAft>
              <a:defRPr/>
            </a:pPr>
            <a:r>
              <a:rPr lang="fa-IR" dirty="0" smtClean="0">
                <a:cs typeface="B Yagut" pitchFamily="2" charset="-78"/>
              </a:rPr>
              <a:t>مقدمه</a:t>
            </a:r>
            <a:endParaRPr lang="en-US" dirty="0">
              <a:cs typeface="B Yagut" pitchFamily="2" charset="-78"/>
            </a:endParaRPr>
          </a:p>
        </p:txBody>
      </p:sp>
      <p:grpSp>
        <p:nvGrpSpPr>
          <p:cNvPr id="12292" name="Group 3"/>
          <p:cNvGrpSpPr>
            <a:grpSpLocks/>
          </p:cNvGrpSpPr>
          <p:nvPr/>
        </p:nvGrpSpPr>
        <p:grpSpPr bwMode="auto">
          <a:xfrm>
            <a:off x="179388" y="3357563"/>
            <a:ext cx="8281987" cy="2592387"/>
            <a:chOff x="179388" y="3716933"/>
            <a:chExt cx="8281987" cy="2592387"/>
          </a:xfrm>
        </p:grpSpPr>
        <p:sp>
          <p:nvSpPr>
            <p:cNvPr id="14336" name="Rounded Rectangle 14335"/>
            <p:cNvSpPr/>
            <p:nvPr/>
          </p:nvSpPr>
          <p:spPr>
            <a:xfrm>
              <a:off x="179388" y="3716933"/>
              <a:ext cx="8281987" cy="259238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3" name="Rectangle 2"/>
            <p:cNvSpPr/>
            <p:nvPr/>
          </p:nvSpPr>
          <p:spPr>
            <a:xfrm>
              <a:off x="323850" y="4231283"/>
              <a:ext cx="576263" cy="14398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400" dirty="0">
                  <a:solidFill>
                    <a:schemeClr val="tx1"/>
                  </a:solidFill>
                  <a:latin typeface="Nazanin" pitchFamily="2" charset="-78"/>
                  <a:cs typeface="Nazanin" pitchFamily="2" charset="-78"/>
                </a:rPr>
                <a:t>پيام</a:t>
              </a:r>
              <a:endParaRPr lang="en-US" sz="2400" dirty="0">
                <a:solidFill>
                  <a:schemeClr val="tx1"/>
                </a:solidFill>
                <a:latin typeface="Nazanin" pitchFamily="2" charset="-78"/>
                <a:cs typeface="Nazanin" pitchFamily="2" charset="-78"/>
              </a:endParaRPr>
            </a:p>
          </p:txBody>
        </p:sp>
        <p:cxnSp>
          <p:nvCxnSpPr>
            <p:cNvPr id="5" name="Straight Arrow Connector 4"/>
            <p:cNvCxnSpPr>
              <a:stCxn id="3" idx="3"/>
              <a:endCxn id="10" idx="1"/>
            </p:cNvCxnSpPr>
            <p:nvPr/>
          </p:nvCxnSpPr>
          <p:spPr>
            <a:xfrm>
              <a:off x="900113" y="4950420"/>
              <a:ext cx="13684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68538" y="4231283"/>
              <a:ext cx="576262" cy="1439862"/>
            </a:xfrm>
            <a:prstGeom prst="rect">
              <a:avLst/>
            </a:prstGeom>
            <a:solidFill>
              <a:srgbClr val="0296C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400">
                  <a:latin typeface="Nazanin" pitchFamily="2" charset="-78"/>
                  <a:cs typeface="Nazanin" pitchFamily="2" charset="-78"/>
                </a:rPr>
                <a:t>پيام</a:t>
              </a:r>
            </a:p>
            <a:p>
              <a:pPr algn="ctr" rtl="1" eaLnBrk="1" hangingPunct="1">
                <a:defRPr/>
              </a:pPr>
              <a:r>
                <a:rPr lang="fa-IR" sz="2400">
                  <a:latin typeface="Nazanin" pitchFamily="2" charset="-78"/>
                  <a:cs typeface="Nazanin" pitchFamily="2" charset="-78"/>
                </a:rPr>
                <a:t>امن</a:t>
              </a:r>
              <a:endParaRPr lang="en-US" sz="2400">
                <a:latin typeface="Nazanin" pitchFamily="2" charset="-78"/>
                <a:cs typeface="Nazanin" pitchFamily="2" charset="-78"/>
              </a:endParaRPr>
            </a:p>
          </p:txBody>
        </p:sp>
        <p:sp>
          <p:nvSpPr>
            <p:cNvPr id="11" name="Oval 10"/>
            <p:cNvSpPr/>
            <p:nvPr/>
          </p:nvSpPr>
          <p:spPr>
            <a:xfrm>
              <a:off x="1314450" y="4709120"/>
              <a:ext cx="504825" cy="504825"/>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12299" name="TextBox 12"/>
            <p:cNvSpPr txBox="1">
              <a:spLocks noChangeArrowheads="1"/>
            </p:cNvSpPr>
            <p:nvPr/>
          </p:nvSpPr>
          <p:spPr bwMode="auto">
            <a:xfrm>
              <a:off x="1101725" y="4065588"/>
              <a:ext cx="93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altLang="en-US">
                  <a:latin typeface="Nazanin" panose="00000400000000000000" pitchFamily="2" charset="-78"/>
                  <a:cs typeface="Nazanin" panose="00000400000000000000" pitchFamily="2" charset="-78"/>
                </a:rPr>
                <a:t>تبديل امنيتي</a:t>
              </a:r>
              <a:endParaRPr lang="en-US" altLang="en-US">
                <a:latin typeface="Nazanin" panose="00000400000000000000" pitchFamily="2" charset="-78"/>
                <a:cs typeface="Nazanin" panose="00000400000000000000" pitchFamily="2" charset="-78"/>
              </a:endParaRPr>
            </a:p>
          </p:txBody>
        </p:sp>
        <p:sp>
          <p:nvSpPr>
            <p:cNvPr id="12300" name="TextBox 16"/>
            <p:cNvSpPr txBox="1">
              <a:spLocks noChangeArrowheads="1"/>
            </p:cNvSpPr>
            <p:nvPr/>
          </p:nvSpPr>
          <p:spPr bwMode="auto">
            <a:xfrm>
              <a:off x="1296988" y="5313363"/>
              <a:ext cx="55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a:latin typeface="Nazanin" panose="00000400000000000000" pitchFamily="2" charset="-78"/>
                  <a:cs typeface="Nazanin" panose="00000400000000000000" pitchFamily="2" charset="-78"/>
                </a:rPr>
                <a:t>كليد</a:t>
              </a:r>
              <a:endParaRPr lang="en-US" altLang="en-US">
                <a:latin typeface="Nazanin" panose="00000400000000000000" pitchFamily="2" charset="-78"/>
                <a:cs typeface="Nazanin" panose="00000400000000000000" pitchFamily="2" charset="-78"/>
              </a:endParaRPr>
            </a:p>
          </p:txBody>
        </p:sp>
        <p:cxnSp>
          <p:nvCxnSpPr>
            <p:cNvPr id="18" name="Straight Arrow Connector 17"/>
            <p:cNvCxnSpPr>
              <a:stCxn id="10" idx="3"/>
              <a:endCxn id="16" idx="1"/>
            </p:cNvCxnSpPr>
            <p:nvPr/>
          </p:nvCxnSpPr>
          <p:spPr>
            <a:xfrm>
              <a:off x="2844800" y="4952008"/>
              <a:ext cx="6477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Can 15"/>
            <p:cNvSpPr/>
            <p:nvPr/>
          </p:nvSpPr>
          <p:spPr>
            <a:xfrm rot="16200000">
              <a:off x="4110038" y="4083645"/>
              <a:ext cx="503237" cy="1738313"/>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rtl="1" eaLnBrk="1" hangingPunct="1">
                <a:defRPr/>
              </a:pPr>
              <a:r>
                <a:rPr lang="fa-IR" sz="2000" b="1">
                  <a:solidFill>
                    <a:schemeClr val="tx1"/>
                  </a:solidFill>
                  <a:latin typeface="Nazanin" pitchFamily="2" charset="-78"/>
                  <a:cs typeface="Nazanin" pitchFamily="2" charset="-78"/>
                </a:rPr>
                <a:t>كانال اطلاعاتي</a:t>
              </a:r>
              <a:endParaRPr lang="en-US" sz="2000" b="1">
                <a:solidFill>
                  <a:schemeClr val="tx1"/>
                </a:solidFill>
                <a:latin typeface="Nazanin" pitchFamily="2" charset="-78"/>
                <a:cs typeface="Nazanin" pitchFamily="2" charset="-78"/>
              </a:endParaRPr>
            </a:p>
          </p:txBody>
        </p:sp>
        <p:sp>
          <p:nvSpPr>
            <p:cNvPr id="28" name="Rectangle 27"/>
            <p:cNvSpPr/>
            <p:nvPr/>
          </p:nvSpPr>
          <p:spPr>
            <a:xfrm>
              <a:off x="5880100" y="4231283"/>
              <a:ext cx="576263" cy="1439862"/>
            </a:xfrm>
            <a:prstGeom prst="rect">
              <a:avLst/>
            </a:prstGeom>
            <a:solidFill>
              <a:srgbClr val="0296C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400">
                  <a:latin typeface="Nazanin" pitchFamily="2" charset="-78"/>
                  <a:cs typeface="Nazanin" pitchFamily="2" charset="-78"/>
                </a:rPr>
                <a:t>پيام</a:t>
              </a:r>
            </a:p>
            <a:p>
              <a:pPr algn="ctr" rtl="1" eaLnBrk="1" hangingPunct="1">
                <a:defRPr/>
              </a:pPr>
              <a:r>
                <a:rPr lang="fa-IR" sz="2400">
                  <a:latin typeface="Nazanin" pitchFamily="2" charset="-78"/>
                  <a:cs typeface="Nazanin" pitchFamily="2" charset="-78"/>
                </a:rPr>
                <a:t>امن</a:t>
              </a:r>
              <a:endParaRPr lang="en-US" sz="2400">
                <a:latin typeface="Nazanin" pitchFamily="2" charset="-78"/>
                <a:cs typeface="Nazanin" pitchFamily="2" charset="-78"/>
              </a:endParaRPr>
            </a:p>
          </p:txBody>
        </p:sp>
        <p:cxnSp>
          <p:nvCxnSpPr>
            <p:cNvPr id="29" name="Straight Arrow Connector 28"/>
            <p:cNvCxnSpPr>
              <a:stCxn id="28" idx="3"/>
              <a:endCxn id="30" idx="1"/>
            </p:cNvCxnSpPr>
            <p:nvPr/>
          </p:nvCxnSpPr>
          <p:spPr>
            <a:xfrm>
              <a:off x="6456363" y="4952008"/>
              <a:ext cx="1320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777163" y="4231283"/>
              <a:ext cx="576262" cy="14398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400">
                  <a:solidFill>
                    <a:schemeClr val="tx1"/>
                  </a:solidFill>
                  <a:latin typeface="Nazanin" pitchFamily="2" charset="-78"/>
                  <a:cs typeface="Nazanin" pitchFamily="2" charset="-78"/>
                </a:rPr>
                <a:t>پيام</a:t>
              </a:r>
            </a:p>
          </p:txBody>
        </p:sp>
        <p:sp>
          <p:nvSpPr>
            <p:cNvPr id="31" name="Oval 30"/>
            <p:cNvSpPr/>
            <p:nvPr/>
          </p:nvSpPr>
          <p:spPr>
            <a:xfrm>
              <a:off x="6823075" y="4709120"/>
              <a:ext cx="503238" cy="504825"/>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12307" name="TextBox 31"/>
            <p:cNvSpPr txBox="1">
              <a:spLocks noChangeArrowheads="1"/>
            </p:cNvSpPr>
            <p:nvPr/>
          </p:nvSpPr>
          <p:spPr bwMode="auto">
            <a:xfrm>
              <a:off x="4006850" y="5795963"/>
              <a:ext cx="676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a:latin typeface="Nazanin" panose="00000400000000000000" pitchFamily="2" charset="-78"/>
                  <a:cs typeface="Nazanin" panose="00000400000000000000" pitchFamily="2" charset="-78"/>
                </a:rPr>
                <a:t>مهاجم</a:t>
              </a:r>
              <a:endParaRPr lang="en-US" altLang="en-US">
                <a:latin typeface="Nazanin" panose="00000400000000000000" pitchFamily="2" charset="-78"/>
                <a:cs typeface="Nazanin" panose="00000400000000000000" pitchFamily="2" charset="-78"/>
              </a:endParaRPr>
            </a:p>
          </p:txBody>
        </p:sp>
        <p:sp>
          <p:nvSpPr>
            <p:cNvPr id="12308" name="TextBox 32"/>
            <p:cNvSpPr txBox="1">
              <a:spLocks noChangeArrowheads="1"/>
            </p:cNvSpPr>
            <p:nvPr/>
          </p:nvSpPr>
          <p:spPr bwMode="auto">
            <a:xfrm>
              <a:off x="6877050" y="5313363"/>
              <a:ext cx="55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a:latin typeface="Nazanin" panose="00000400000000000000" pitchFamily="2" charset="-78"/>
                  <a:cs typeface="Nazanin" panose="00000400000000000000" pitchFamily="2" charset="-78"/>
                </a:rPr>
                <a:t>كليد</a:t>
              </a:r>
              <a:endParaRPr lang="en-US" altLang="en-US">
                <a:latin typeface="Nazanin" panose="00000400000000000000" pitchFamily="2" charset="-78"/>
                <a:cs typeface="Nazanin" panose="00000400000000000000" pitchFamily="2" charset="-78"/>
              </a:endParaRPr>
            </a:p>
          </p:txBody>
        </p:sp>
        <p:cxnSp>
          <p:nvCxnSpPr>
            <p:cNvPr id="35" name="Straight Arrow Connector 34"/>
            <p:cNvCxnSpPr/>
            <p:nvPr/>
          </p:nvCxnSpPr>
          <p:spPr>
            <a:xfrm>
              <a:off x="5230813" y="4952008"/>
              <a:ext cx="658812" cy="95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2"/>
            </p:cNvCxnSpPr>
            <p:nvPr/>
          </p:nvCxnSpPr>
          <p:spPr>
            <a:xfrm>
              <a:off x="4362450" y="5204420"/>
              <a:ext cx="0" cy="601663"/>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11" name="TextBox 45"/>
            <p:cNvSpPr txBox="1">
              <a:spLocks noChangeArrowheads="1"/>
            </p:cNvSpPr>
            <p:nvPr/>
          </p:nvSpPr>
          <p:spPr bwMode="auto">
            <a:xfrm>
              <a:off x="6599238" y="4030663"/>
              <a:ext cx="954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altLang="en-US">
                  <a:latin typeface="Nazanin" panose="00000400000000000000" pitchFamily="2" charset="-78"/>
                  <a:cs typeface="Nazanin" panose="00000400000000000000" pitchFamily="2" charset="-78"/>
                </a:rPr>
                <a:t>تبديل امنيتي</a:t>
              </a:r>
              <a:endParaRPr lang="en-US" altLang="en-US">
                <a:latin typeface="Nazanin" panose="00000400000000000000" pitchFamily="2" charset="-78"/>
                <a:cs typeface="Nazanin" panose="00000400000000000000" pitchFamily="2" charset="-78"/>
              </a:endParaRPr>
            </a:p>
          </p:txBody>
        </p:sp>
      </p:grpSp>
      <p:sp>
        <p:nvSpPr>
          <p:cNvPr id="122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3D2BD0-DA9E-4B4E-B176-2385BDCF8332}" type="slidenum">
              <a:rPr lang="en-US" altLang="en-US" smtClean="0">
                <a:latin typeface="Times New Roman" panose="02020603050405020304" pitchFamily="18" charset="0"/>
                <a:cs typeface="Times New Roman" panose="02020603050405020304" pitchFamily="18" charset="0"/>
              </a:rPr>
              <a:pPr/>
              <a:t>2</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533400" y="1295400"/>
            <a:ext cx="7710488" cy="4876800"/>
          </a:xfrm>
        </p:spPr>
        <p:txBody>
          <a:bodyPr/>
          <a:lstStyle/>
          <a:p>
            <a:pPr marL="457200" indent="-457200" algn="just" eaLnBrk="1" hangingPunct="1">
              <a:buFont typeface="Wingdings" pitchFamily="2" charset="2"/>
              <a:buChar char="§"/>
              <a:defRPr/>
            </a:pPr>
            <a:r>
              <a:rPr lang="fa-IR" sz="2800" dirty="0" smtClean="0">
                <a:solidFill>
                  <a:schemeClr val="tx1"/>
                </a:solidFill>
                <a:cs typeface="B Nazanin" pitchFamily="2" charset="-78"/>
              </a:rPr>
              <a:t>طرح رمزنگاري در صورتي از نظر محاسباتي </a:t>
            </a:r>
            <a:r>
              <a:rPr lang="fa-IR" sz="2800" b="1" dirty="0" smtClean="0">
                <a:solidFill>
                  <a:schemeClr val="tx1"/>
                </a:solidFill>
                <a:cs typeface="B Nazanin" pitchFamily="2" charset="-78"/>
              </a:rPr>
              <a:t>امن</a:t>
            </a:r>
            <a:r>
              <a:rPr lang="fa-IR" sz="2800" dirty="0" smtClean="0">
                <a:solidFill>
                  <a:schemeClr val="tx1"/>
                </a:solidFill>
                <a:cs typeface="B Nazanin" pitchFamily="2" charset="-78"/>
              </a:rPr>
              <a:t> است كه متن رمزي توليد شده توسط آن يك يا هر دو معيار زير را داشته باشد:</a:t>
            </a:r>
          </a:p>
          <a:p>
            <a:pPr marL="1036638" indent="-457200" algn="just" eaLnBrk="1" hangingPunct="1">
              <a:buFont typeface="+mj-lt"/>
              <a:buAutoNum type="arabicPeriod"/>
              <a:defRPr/>
            </a:pPr>
            <a:r>
              <a:rPr lang="fa-IR" dirty="0" smtClean="0">
                <a:solidFill>
                  <a:schemeClr val="tx1"/>
                </a:solidFill>
                <a:cs typeface="B Nazanin" pitchFamily="2" charset="-78"/>
              </a:rPr>
              <a:t>هزينه شكستن رمز گران تر از ارزش اطلاعات رمز شده باشد.</a:t>
            </a:r>
          </a:p>
          <a:p>
            <a:pPr marL="1036638" indent="-457200" algn="just" eaLnBrk="1" hangingPunct="1">
              <a:buFont typeface="+mj-lt"/>
              <a:buAutoNum type="arabicPeriod"/>
              <a:defRPr/>
            </a:pPr>
            <a:r>
              <a:rPr lang="fa-IR" dirty="0" smtClean="0">
                <a:solidFill>
                  <a:schemeClr val="tx1"/>
                </a:solidFill>
                <a:cs typeface="B Nazanin" pitchFamily="2" charset="-78"/>
              </a:rPr>
              <a:t>زمان لازم براي شكستن رمز، بيش از طول عمر مفيد اطلاعات باشد.</a:t>
            </a:r>
          </a:p>
        </p:txBody>
      </p:sp>
      <p:sp>
        <p:nvSpPr>
          <p:cNvPr id="31747" name="Title 1"/>
          <p:cNvSpPr>
            <a:spLocks noGrp="1"/>
          </p:cNvSpPr>
          <p:nvPr>
            <p:ph type="title" idx="4294967295"/>
          </p:nvPr>
        </p:nvSpPr>
        <p:spPr bwMode="auto">
          <a:xfrm>
            <a:off x="0" y="188913"/>
            <a:ext cx="8532813"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رمزنگاري امن</a:t>
            </a:r>
            <a:endParaRPr lang="en-US" altLang="en-US" sz="3600" smtClean="0">
              <a:cs typeface="B Yagut" panose="00000400000000000000" pitchFamily="2" charset="-78"/>
            </a:endParaRPr>
          </a:p>
        </p:txBody>
      </p:sp>
      <p:sp>
        <p:nvSpPr>
          <p:cNvPr id="317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10CA85-810A-42E4-92AA-E047C31AC516}" type="slidenum">
              <a:rPr lang="en-US" altLang="en-US" smtClean="0">
                <a:latin typeface="Times New Roman" panose="02020603050405020304" pitchFamily="18" charset="0"/>
                <a:cs typeface="Times New Roman" panose="02020603050405020304" pitchFamily="18" charset="0"/>
              </a:rPr>
              <a:pPr/>
              <a:t>20</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539750" y="1484313"/>
            <a:ext cx="7543800" cy="4876800"/>
          </a:xfrm>
        </p:spPr>
        <p:txBody>
          <a:bodyPr/>
          <a:lstStyle/>
          <a:p>
            <a:pPr algn="just" eaLnBrk="1" hangingPunct="1">
              <a:buFont typeface="Wingdings" pitchFamily="2" charset="2"/>
              <a:buNone/>
              <a:defRPr/>
            </a:pPr>
            <a:r>
              <a:rPr lang="fa-IR" b="1" dirty="0" smtClean="0">
                <a:cs typeface="B Nazanin" pitchFamily="2" charset="-78"/>
              </a:rPr>
              <a:t>دو نوع رمزنگاري عبارتند از:</a:t>
            </a:r>
          </a:p>
          <a:p>
            <a:pPr marL="411163" algn="just" eaLnBrk="1" hangingPunct="1">
              <a:buFont typeface="Arial" panose="020B0604020202020204" pitchFamily="34" charset="0"/>
              <a:buChar char="•"/>
              <a:defRPr/>
            </a:pPr>
            <a:r>
              <a:rPr lang="fa-IR" b="1" dirty="0" smtClean="0">
                <a:solidFill>
                  <a:srgbClr val="0070C0"/>
                </a:solidFill>
                <a:cs typeface="B Nazanin" pitchFamily="2" charset="-78"/>
              </a:rPr>
              <a:t>متقارن (</a:t>
            </a:r>
            <a:r>
              <a:rPr lang="en-US" dirty="0">
                <a:solidFill>
                  <a:srgbClr val="0070C0"/>
                </a:solidFill>
                <a:cs typeface="B Nazanin" pitchFamily="2" charset="-78"/>
              </a:rPr>
              <a:t>symmetric</a:t>
            </a:r>
            <a:r>
              <a:rPr lang="en-US" b="1" dirty="0">
                <a:solidFill>
                  <a:srgbClr val="0070C0"/>
                </a:solidFill>
                <a:cs typeface="B Nazanin" pitchFamily="2" charset="-78"/>
              </a:rPr>
              <a:t> </a:t>
            </a:r>
            <a:r>
              <a:rPr lang="fa-IR" b="1" dirty="0" smtClean="0">
                <a:solidFill>
                  <a:srgbClr val="0070C0"/>
                </a:solidFill>
                <a:cs typeface="B Nazanin" pitchFamily="2" charset="-78"/>
              </a:rPr>
              <a:t>)</a:t>
            </a:r>
            <a:r>
              <a:rPr lang="fa-IR" b="1" dirty="0">
                <a:solidFill>
                  <a:srgbClr val="0070C0"/>
                </a:solidFill>
                <a:cs typeface="B Nazanin" pitchFamily="2" charset="-78"/>
              </a:rPr>
              <a:t> </a:t>
            </a:r>
            <a:r>
              <a:rPr lang="fa-IR" b="1" dirty="0" smtClean="0">
                <a:solidFill>
                  <a:srgbClr val="0070C0"/>
                </a:solidFill>
                <a:cs typeface="B Nazanin" pitchFamily="2" charset="-78"/>
              </a:rPr>
              <a:t>- </a:t>
            </a:r>
            <a:r>
              <a:rPr lang="fa-IR" dirty="0" smtClean="0">
                <a:solidFill>
                  <a:srgbClr val="0070C0"/>
                </a:solidFill>
                <a:cs typeface="B Nazanin" pitchFamily="2" charset="-78"/>
              </a:rPr>
              <a:t>رمزگذاري سنتي، رمزگذاري تك كليدي</a:t>
            </a:r>
          </a:p>
          <a:p>
            <a:pPr marL="411163" algn="just" eaLnBrk="1" hangingPunct="1">
              <a:buFont typeface="Arial" panose="020B0604020202020204" pitchFamily="34" charset="0"/>
              <a:buChar char="•"/>
              <a:defRPr/>
            </a:pPr>
            <a:r>
              <a:rPr lang="fa-IR" b="1" dirty="0" smtClean="0">
                <a:solidFill>
                  <a:srgbClr val="0070C0"/>
                </a:solidFill>
                <a:cs typeface="B Nazanin" pitchFamily="2" charset="-78"/>
              </a:rPr>
              <a:t>نامتقارن (</a:t>
            </a:r>
            <a:r>
              <a:rPr lang="en-US" dirty="0" smtClean="0">
                <a:solidFill>
                  <a:srgbClr val="0070C0"/>
                </a:solidFill>
                <a:cs typeface="B Nazanin" pitchFamily="2" charset="-78"/>
              </a:rPr>
              <a:t>asymmetric</a:t>
            </a:r>
            <a:r>
              <a:rPr lang="en-US" b="1" dirty="0" smtClean="0">
                <a:solidFill>
                  <a:srgbClr val="0070C0"/>
                </a:solidFill>
                <a:cs typeface="B Nazanin" pitchFamily="2" charset="-78"/>
              </a:rPr>
              <a:t> </a:t>
            </a:r>
            <a:r>
              <a:rPr lang="fa-IR" b="1" dirty="0" smtClean="0">
                <a:solidFill>
                  <a:srgbClr val="0070C0"/>
                </a:solidFill>
                <a:cs typeface="B Nazanin" pitchFamily="2" charset="-78"/>
              </a:rPr>
              <a:t>)- </a:t>
            </a:r>
            <a:r>
              <a:rPr lang="en-US" b="1" dirty="0" smtClean="0">
                <a:solidFill>
                  <a:srgbClr val="0070C0"/>
                </a:solidFill>
                <a:cs typeface="B Nazanin" pitchFamily="2" charset="-78"/>
              </a:rPr>
              <a:t> </a:t>
            </a:r>
            <a:r>
              <a:rPr lang="fa-IR" dirty="0" smtClean="0">
                <a:solidFill>
                  <a:srgbClr val="0070C0"/>
                </a:solidFill>
                <a:cs typeface="B Nazanin" pitchFamily="2" charset="-78"/>
              </a:rPr>
              <a:t>كليد عمومي، رمزگذاري با دو كليد</a:t>
            </a:r>
            <a:endParaRPr lang="fa-IR" sz="2800" dirty="0" smtClean="0">
              <a:solidFill>
                <a:srgbClr val="0070C0"/>
              </a:solidFill>
              <a:cs typeface="B Nazanin" pitchFamily="2" charset="-78"/>
            </a:endParaRPr>
          </a:p>
        </p:txBody>
      </p:sp>
      <p:sp>
        <p:nvSpPr>
          <p:cNvPr id="32771" name="Title 1"/>
          <p:cNvSpPr>
            <a:spLocks noGrp="1"/>
          </p:cNvSpPr>
          <p:nvPr>
            <p:ph type="title" idx="4294967295"/>
          </p:nvPr>
        </p:nvSpPr>
        <p:spPr bwMode="auto">
          <a:xfrm>
            <a:off x="144463" y="188913"/>
            <a:ext cx="8388350"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انواع رمزنگاري</a:t>
            </a:r>
            <a:endParaRPr lang="en-US" altLang="en-US" sz="3600" smtClean="0">
              <a:cs typeface="B Yagut" panose="00000400000000000000" pitchFamily="2" charset="-78"/>
            </a:endParaRPr>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7D8910-1F37-4869-A5CB-E70E46D73918}" type="slidenum">
              <a:rPr lang="en-US" altLang="en-US" smtClean="0">
                <a:latin typeface="Times New Roman" panose="02020603050405020304" pitchFamily="18" charset="0"/>
                <a:cs typeface="Times New Roman" panose="02020603050405020304" pitchFamily="18" charset="0"/>
              </a:rPr>
              <a:pPr/>
              <a:t>21</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p:cNvSpPr>
            <a:spLocks noGrp="1"/>
          </p:cNvSpPr>
          <p:nvPr>
            <p:ph type="body" sz="quarter" idx="10"/>
          </p:nvPr>
        </p:nvSpPr>
        <p:spPr bwMode="auto">
          <a:xfrm>
            <a:off x="533400" y="2420938"/>
            <a:ext cx="7543800" cy="1223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a-IR" altLang="en-US" sz="4800" b="1" dirty="0" smtClean="0">
                <a:cs typeface="B Zar" panose="00000400000000000000" pitchFamily="2" charset="-78"/>
              </a:rPr>
              <a:t>رمزنگاری متقارن</a:t>
            </a:r>
            <a:endParaRPr lang="en-US" altLang="en-US" sz="4800" b="1" dirty="0" smtClean="0">
              <a:cs typeface="B Zar" panose="00000400000000000000" pitchFamily="2" charset="-78"/>
            </a:endParaRPr>
          </a:p>
        </p:txBody>
      </p:sp>
      <p:sp>
        <p:nvSpPr>
          <p:cNvPr id="337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AB3025-2A68-431C-B823-E898860E0338}" type="slidenum">
              <a:rPr lang="en-US" altLang="en-US" smtClean="0">
                <a:latin typeface="Times New Roman" panose="02020603050405020304" pitchFamily="18" charset="0"/>
                <a:cs typeface="Times New Roman" panose="02020603050405020304" pitchFamily="18" charset="0"/>
              </a:rPr>
              <a:pPr/>
              <a:t>22</a:t>
            </a:fld>
            <a:endParaRPr lang="en-US" alt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bwMode="auto">
          <a:xfrm>
            <a:off x="539750" y="1268413"/>
            <a:ext cx="7704138"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just" eaLnBrk="1" hangingPunct="1">
              <a:buFont typeface="Wingdings" panose="05000000000000000000" pitchFamily="2" charset="2"/>
              <a:buChar char="ü"/>
            </a:pPr>
            <a:r>
              <a:rPr lang="fa-IR" altLang="en-US" sz="2800" smtClean="0">
                <a:solidFill>
                  <a:schemeClr val="tx1"/>
                </a:solidFill>
                <a:cs typeface="B Nazanin" panose="00000400000000000000" pitchFamily="2" charset="-78"/>
              </a:rPr>
              <a:t>رمزگذاري تك كليدي يا سنتي</a:t>
            </a:r>
          </a:p>
          <a:p>
            <a:pPr marL="457200" indent="-457200" algn="just" eaLnBrk="1" hangingPunct="1">
              <a:buFont typeface="Wingdings" panose="05000000000000000000" pitchFamily="2" charset="2"/>
              <a:buChar char="ü"/>
            </a:pPr>
            <a:r>
              <a:rPr lang="fa-IR" altLang="en-US" sz="2800" smtClean="0">
                <a:solidFill>
                  <a:schemeClr val="tx1"/>
                </a:solidFill>
                <a:cs typeface="B Nazanin" panose="00000400000000000000" pitchFamily="2" charset="-78"/>
              </a:rPr>
              <a:t>فرستنده و گيرنده از كليد يكساني براي رمزگذاري و رمزگشايي استفاده می كنند.</a:t>
            </a:r>
          </a:p>
        </p:txBody>
      </p:sp>
      <p:sp>
        <p:nvSpPr>
          <p:cNvPr id="34819" name="Title 1"/>
          <p:cNvSpPr>
            <a:spLocks noGrp="1"/>
          </p:cNvSpPr>
          <p:nvPr>
            <p:ph type="title" idx="4294967295"/>
          </p:nvPr>
        </p:nvSpPr>
        <p:spPr bwMode="auto">
          <a:xfrm>
            <a:off x="0" y="188913"/>
            <a:ext cx="8532813"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رمزگذاري متقارن </a:t>
            </a:r>
            <a:endParaRPr lang="en-US" altLang="en-US" sz="3600" smtClean="0">
              <a:cs typeface="B Yagut" panose="00000400000000000000" pitchFamily="2" charset="-78"/>
            </a:endParaRPr>
          </a:p>
        </p:txBody>
      </p:sp>
      <p:pic>
        <p:nvPicPr>
          <p:cNvPr id="14342" name="Picture 2" descr="http://www.thewisdumb.org/blog/wp-content/uploads/2011/02/symmetric_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89363"/>
            <a:ext cx="805656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4885ED-7D00-4540-B1C8-7AE33DECFBA0}" type="slidenum">
              <a:rPr lang="en-US" altLang="en-US" smtClean="0">
                <a:latin typeface="Times New Roman" panose="02020603050405020304" pitchFamily="18" charset="0"/>
                <a:cs typeface="Times New Roman" panose="02020603050405020304" pitchFamily="18" charset="0"/>
              </a:rPr>
              <a:pPr/>
              <a:t>23</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fade">
                                      <p:cBhvr>
                                        <p:cTn id="17" dur="1000"/>
                                        <p:tgtEl>
                                          <p:spTgt spid="14342"/>
                                        </p:tgtEl>
                                      </p:cBhvr>
                                    </p:animEffect>
                                    <p:anim calcmode="lin" valueType="num">
                                      <p:cBhvr>
                                        <p:cTn id="18" dur="1000" fill="hold"/>
                                        <p:tgtEl>
                                          <p:spTgt spid="14342"/>
                                        </p:tgtEl>
                                        <p:attrNameLst>
                                          <p:attrName>ppt_x</p:attrName>
                                        </p:attrNameLst>
                                      </p:cBhvr>
                                      <p:tavLst>
                                        <p:tav tm="0">
                                          <p:val>
                                            <p:strVal val="#ppt_x"/>
                                          </p:val>
                                        </p:tav>
                                        <p:tav tm="100000">
                                          <p:val>
                                            <p:strVal val="#ppt_x"/>
                                          </p:val>
                                        </p:tav>
                                      </p:tavLst>
                                    </p:anim>
                                    <p:anim calcmode="lin" valueType="num">
                                      <p:cBhvr>
                                        <p:cTn id="19"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773113" y="1196975"/>
            <a:ext cx="7543800" cy="2592388"/>
          </a:xfrm>
        </p:spPr>
        <p:txBody>
          <a:bodyPr/>
          <a:lstStyle/>
          <a:p>
            <a:pPr algn="just" eaLnBrk="1" hangingPunct="1">
              <a:buFont typeface="Wingdings" pitchFamily="2" charset="2"/>
              <a:buNone/>
              <a:defRPr/>
            </a:pPr>
            <a:r>
              <a:rPr lang="fa-IR" sz="2000" dirty="0" smtClean="0">
                <a:cs typeface="B Nazanin" pitchFamily="2" charset="-78"/>
              </a:rPr>
              <a:t>هر روش رمزگذاري شامل 5 جز زير است:</a:t>
            </a:r>
          </a:p>
          <a:p>
            <a:pPr marL="411163" algn="just" eaLnBrk="1" hangingPunct="1">
              <a:buFont typeface="Arial" panose="020B0604020202020204" pitchFamily="34" charset="0"/>
              <a:buChar char="•"/>
              <a:defRPr/>
            </a:pPr>
            <a:r>
              <a:rPr lang="fa-IR" sz="2000" b="1" dirty="0" smtClean="0">
                <a:solidFill>
                  <a:srgbClr val="0070C0"/>
                </a:solidFill>
                <a:cs typeface="B Nazanin" pitchFamily="2" charset="-78"/>
              </a:rPr>
              <a:t>متن ساده </a:t>
            </a:r>
            <a:r>
              <a:rPr lang="en-US" sz="2000" b="1" dirty="0" smtClean="0">
                <a:solidFill>
                  <a:srgbClr val="0070C0"/>
                </a:solidFill>
                <a:cs typeface="B Nazanin" pitchFamily="2" charset="-78"/>
              </a:rPr>
              <a:t>(</a:t>
            </a:r>
            <a:r>
              <a:rPr lang="en-US" sz="2000" b="1" dirty="0" err="1" smtClean="0">
                <a:solidFill>
                  <a:srgbClr val="0070C0"/>
                </a:solidFill>
                <a:cs typeface="B Nazanin" pitchFamily="2" charset="-78"/>
              </a:rPr>
              <a:t>PlainText</a:t>
            </a:r>
            <a:r>
              <a:rPr lang="en-US" sz="2000" b="1" dirty="0" smtClean="0">
                <a:solidFill>
                  <a:srgbClr val="0070C0"/>
                </a:solidFill>
                <a:cs typeface="B Nazanin" pitchFamily="2" charset="-78"/>
              </a:rPr>
              <a:t>)</a:t>
            </a:r>
            <a:r>
              <a:rPr lang="fa-IR" sz="2000" b="1" dirty="0" smtClean="0">
                <a:solidFill>
                  <a:srgbClr val="0070C0"/>
                </a:solidFill>
                <a:cs typeface="B Nazanin" pitchFamily="2" charset="-78"/>
              </a:rPr>
              <a:t>: به عنوان ورودی الگوریتم</a:t>
            </a:r>
            <a:endParaRPr lang="en-US" sz="2000" b="1" dirty="0" smtClean="0">
              <a:solidFill>
                <a:srgbClr val="0070C0"/>
              </a:solidFill>
              <a:cs typeface="B Nazanin" pitchFamily="2" charset="-78"/>
            </a:endParaRPr>
          </a:p>
          <a:p>
            <a:pPr marL="411163" algn="just" eaLnBrk="1" hangingPunct="1">
              <a:buFont typeface="Arial" panose="020B0604020202020204" pitchFamily="34" charset="0"/>
              <a:buChar char="•"/>
              <a:defRPr/>
            </a:pPr>
            <a:r>
              <a:rPr lang="fa-IR" sz="2000" b="1" dirty="0" smtClean="0">
                <a:solidFill>
                  <a:srgbClr val="0070C0"/>
                </a:solidFill>
                <a:cs typeface="B Nazanin" pitchFamily="2" charset="-78"/>
              </a:rPr>
              <a:t>الگوريتم رمزگذاري </a:t>
            </a:r>
            <a:r>
              <a:rPr lang="en-US" sz="2000" b="1" dirty="0" smtClean="0">
                <a:solidFill>
                  <a:srgbClr val="0070C0"/>
                </a:solidFill>
                <a:cs typeface="B Nazanin" pitchFamily="2" charset="-78"/>
              </a:rPr>
              <a:t>(Encryption Algorithm)</a:t>
            </a:r>
            <a:endParaRPr lang="fa-IR" sz="2000" b="1" dirty="0" smtClean="0">
              <a:solidFill>
                <a:srgbClr val="0070C0"/>
              </a:solidFill>
              <a:cs typeface="B Nazanin" pitchFamily="2" charset="-78"/>
            </a:endParaRPr>
          </a:p>
          <a:p>
            <a:pPr marL="411163" algn="just" eaLnBrk="1" hangingPunct="1">
              <a:buFont typeface="Arial" panose="020B0604020202020204" pitchFamily="34" charset="0"/>
              <a:buChar char="•"/>
              <a:defRPr/>
            </a:pPr>
            <a:r>
              <a:rPr lang="fa-IR" sz="2000" b="1" dirty="0" smtClean="0">
                <a:solidFill>
                  <a:srgbClr val="0070C0"/>
                </a:solidFill>
                <a:cs typeface="B Nazanin" pitchFamily="2" charset="-78"/>
              </a:rPr>
              <a:t>كليد رمز </a:t>
            </a:r>
            <a:r>
              <a:rPr lang="en-US" sz="2000" b="1" dirty="0" smtClean="0">
                <a:solidFill>
                  <a:srgbClr val="0070C0"/>
                </a:solidFill>
                <a:cs typeface="B Nazanin" pitchFamily="2" charset="-78"/>
              </a:rPr>
              <a:t>(Secret Key)</a:t>
            </a:r>
            <a:endParaRPr lang="fa-IR" sz="2000" b="1" dirty="0" smtClean="0">
              <a:solidFill>
                <a:srgbClr val="0070C0"/>
              </a:solidFill>
              <a:cs typeface="B Nazanin" pitchFamily="2" charset="-78"/>
            </a:endParaRPr>
          </a:p>
          <a:p>
            <a:pPr marL="411163" algn="just" eaLnBrk="1" hangingPunct="1">
              <a:buFont typeface="Arial" panose="020B0604020202020204" pitchFamily="34" charset="0"/>
              <a:buChar char="•"/>
              <a:defRPr/>
            </a:pPr>
            <a:r>
              <a:rPr lang="fa-IR" sz="2000" b="1" dirty="0" smtClean="0">
                <a:solidFill>
                  <a:srgbClr val="0070C0"/>
                </a:solidFill>
                <a:cs typeface="B Nazanin" pitchFamily="2" charset="-78"/>
              </a:rPr>
              <a:t>متن رمز شده </a:t>
            </a:r>
            <a:r>
              <a:rPr lang="en-US" sz="2000" b="1" dirty="0" smtClean="0">
                <a:solidFill>
                  <a:srgbClr val="0070C0"/>
                </a:solidFill>
                <a:cs typeface="B Nazanin" pitchFamily="2" charset="-78"/>
              </a:rPr>
              <a:t>(</a:t>
            </a:r>
            <a:r>
              <a:rPr lang="en-US" sz="2000" b="1" dirty="0" err="1" smtClean="0">
                <a:solidFill>
                  <a:srgbClr val="0070C0"/>
                </a:solidFill>
                <a:cs typeface="B Nazanin" pitchFamily="2" charset="-78"/>
              </a:rPr>
              <a:t>CipherText</a:t>
            </a:r>
            <a:r>
              <a:rPr lang="en-US" sz="2000" b="1" dirty="0" smtClean="0">
                <a:solidFill>
                  <a:srgbClr val="0070C0"/>
                </a:solidFill>
                <a:cs typeface="B Nazanin" pitchFamily="2" charset="-78"/>
              </a:rPr>
              <a:t>)</a:t>
            </a:r>
            <a:endParaRPr lang="fa-IR" sz="2000" b="1" dirty="0" smtClean="0">
              <a:solidFill>
                <a:srgbClr val="0070C0"/>
              </a:solidFill>
              <a:cs typeface="B Nazanin" pitchFamily="2" charset="-78"/>
            </a:endParaRPr>
          </a:p>
          <a:p>
            <a:pPr marL="411163" algn="just" eaLnBrk="1" hangingPunct="1">
              <a:buFont typeface="Arial" panose="020B0604020202020204" pitchFamily="34" charset="0"/>
              <a:buChar char="•"/>
              <a:defRPr/>
            </a:pPr>
            <a:r>
              <a:rPr lang="fa-IR" sz="2000" b="1" dirty="0" smtClean="0">
                <a:solidFill>
                  <a:srgbClr val="0070C0"/>
                </a:solidFill>
                <a:cs typeface="B Nazanin" pitchFamily="2" charset="-78"/>
              </a:rPr>
              <a:t>الگوريتم رمزگشايي </a:t>
            </a:r>
            <a:r>
              <a:rPr lang="en-US" sz="2000" b="1" dirty="0" smtClean="0">
                <a:solidFill>
                  <a:srgbClr val="0070C0"/>
                </a:solidFill>
                <a:cs typeface="B Nazanin" pitchFamily="2" charset="-78"/>
              </a:rPr>
              <a:t>(Decryption Algorithm)</a:t>
            </a:r>
            <a:endParaRPr lang="fa-IR" sz="2000" b="1" dirty="0" smtClean="0">
              <a:solidFill>
                <a:srgbClr val="0070C0"/>
              </a:solidFill>
              <a:cs typeface="B Nazanin" pitchFamily="2" charset="-78"/>
            </a:endParaRPr>
          </a:p>
        </p:txBody>
      </p:sp>
      <p:sp>
        <p:nvSpPr>
          <p:cNvPr id="35843" name="Title 1"/>
          <p:cNvSpPr>
            <a:spLocks noGrp="1"/>
          </p:cNvSpPr>
          <p:nvPr>
            <p:ph type="title" idx="4294967295"/>
          </p:nvPr>
        </p:nvSpPr>
        <p:spPr bwMode="auto">
          <a:xfrm>
            <a:off x="0" y="188913"/>
            <a:ext cx="8532813"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رمزگذاري متقارن</a:t>
            </a:r>
            <a:endParaRPr lang="en-US" altLang="en-US" sz="3600" smtClean="0">
              <a:cs typeface="B Yagut" panose="00000400000000000000" pitchFamily="2" charset="-78"/>
            </a:endParaRPr>
          </a:p>
        </p:txBody>
      </p:sp>
      <p:pic>
        <p:nvPicPr>
          <p:cNvPr id="3584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857625"/>
            <a:ext cx="5964237"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0E73AD-5E4B-4D73-BE7D-E1331A0A2342}" type="slidenum">
              <a:rPr lang="en-US" altLang="en-US" smtClean="0">
                <a:latin typeface="Times New Roman" panose="02020603050405020304" pitchFamily="18" charset="0"/>
                <a:cs typeface="Times New Roman" panose="02020603050405020304" pitchFamily="18" charset="0"/>
              </a:rPr>
              <a:pPr/>
              <a:t>24</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395288" y="1196975"/>
            <a:ext cx="8137525" cy="4876800"/>
          </a:xfrm>
        </p:spPr>
        <p:txBody>
          <a:bodyPr/>
          <a:lstStyle/>
          <a:p>
            <a:pPr marL="754063" indent="-342900" algn="just" eaLnBrk="1" hangingPunct="1">
              <a:buFont typeface="Wingdings" pitchFamily="2" charset="2"/>
              <a:buChar char="§"/>
              <a:defRPr/>
            </a:pPr>
            <a:r>
              <a:rPr lang="fa-IR" dirty="0" smtClean="0">
                <a:solidFill>
                  <a:schemeClr val="tx1"/>
                </a:solidFill>
                <a:cs typeface="B Nazanin" pitchFamily="2" charset="-78"/>
              </a:rPr>
              <a:t>الگوريتم رمزگذاري و كليد بايد قوي باشد.</a:t>
            </a:r>
          </a:p>
          <a:p>
            <a:pPr marL="1366838" lvl="2" indent="-342900" algn="just">
              <a:buFont typeface="Wingdings" pitchFamily="2" charset="2"/>
              <a:buChar char="ü"/>
              <a:defRPr/>
            </a:pPr>
            <a:r>
              <a:rPr lang="fa-IR" sz="1800" dirty="0" smtClean="0">
                <a:solidFill>
                  <a:srgbClr val="FF0000"/>
                </a:solidFill>
                <a:cs typeface="B Nazanin" pitchFamily="2" charset="-78"/>
              </a:rPr>
              <a:t>معارض نتواند با بررسي و مقايسه چند متن ساده و متن رمزشده متناظر آن، كليد را حدس بزند.</a:t>
            </a:r>
            <a:endParaRPr lang="fa-IR" sz="1400" dirty="0">
              <a:solidFill>
                <a:srgbClr val="FF0000"/>
              </a:solidFill>
              <a:cs typeface="B Nazanin" pitchFamily="2" charset="-78"/>
            </a:endParaRPr>
          </a:p>
          <a:p>
            <a:pPr marL="754063" indent="-342900" algn="just" eaLnBrk="1" hangingPunct="1">
              <a:buFont typeface="Wingdings" pitchFamily="2" charset="2"/>
              <a:buChar char="§"/>
              <a:defRPr/>
            </a:pPr>
            <a:r>
              <a:rPr lang="fa-IR" dirty="0" smtClean="0">
                <a:solidFill>
                  <a:schemeClr val="tx1"/>
                </a:solidFill>
                <a:cs typeface="B Nazanin" pitchFamily="2" charset="-78"/>
              </a:rPr>
              <a:t>فرستنده و گيرنده بايد به طور سري كليد رمز را بدست آورند و كليد رمز را به طور سري نگهداري كنند.</a:t>
            </a:r>
          </a:p>
          <a:p>
            <a:pPr marL="1366838" lvl="2" indent="-342900" algn="just">
              <a:buFont typeface="Wingdings" pitchFamily="2" charset="2"/>
              <a:buChar char="ü"/>
              <a:defRPr/>
            </a:pPr>
            <a:r>
              <a:rPr lang="fa-IR" sz="1800" dirty="0" smtClean="0">
                <a:solidFill>
                  <a:srgbClr val="FF0000"/>
                </a:solidFill>
                <a:cs typeface="B Nazanin" pitchFamily="2" charset="-78"/>
              </a:rPr>
              <a:t>اگر كسي كليد رمز را كشف كند و الگوريتم را نيز بداند،‌ تمام ارتباطاتي كه از طريق اين كليد صورت مي‌گيرد قابل خواندن است.</a:t>
            </a:r>
          </a:p>
          <a:p>
            <a:pPr marL="733425" indent="-342900" algn="just" eaLnBrk="1" hangingPunct="1">
              <a:buFont typeface="Wingdings" pitchFamily="2" charset="2"/>
              <a:buChar char="§"/>
              <a:defRPr/>
            </a:pPr>
            <a:r>
              <a:rPr lang="fa-IR" dirty="0" smtClean="0">
                <a:solidFill>
                  <a:schemeClr val="tx1"/>
                </a:solidFill>
                <a:cs typeface="B Nazanin" pitchFamily="2" charset="-78"/>
              </a:rPr>
              <a:t>امنيت </a:t>
            </a:r>
            <a:r>
              <a:rPr lang="fa-IR" dirty="0">
                <a:solidFill>
                  <a:schemeClr val="tx1"/>
                </a:solidFill>
                <a:cs typeface="B Nazanin" pitchFamily="2" charset="-78"/>
              </a:rPr>
              <a:t>رمزگذاري متقارن به سري بودن كليد بستگي دارد نه به سري بودن الگوريتم.</a:t>
            </a:r>
          </a:p>
          <a:p>
            <a:pPr marL="1485900" lvl="2" indent="-342900" algn="just">
              <a:buFont typeface="Wingdings" pitchFamily="2" charset="2"/>
              <a:buChar char="ü"/>
              <a:defRPr/>
            </a:pPr>
            <a:r>
              <a:rPr lang="fa-IR" sz="1800" dirty="0" smtClean="0">
                <a:solidFill>
                  <a:srgbClr val="FF0000"/>
                </a:solidFill>
                <a:cs typeface="B Nazanin" pitchFamily="2" charset="-78"/>
              </a:rPr>
              <a:t>با داشتن متن ساده و الگوريتم رمزگذاري يا رمزگشايي نمي‌توان پيام را رمزگشايي كرد.</a:t>
            </a:r>
          </a:p>
        </p:txBody>
      </p:sp>
      <p:sp>
        <p:nvSpPr>
          <p:cNvPr id="36867" name="Title 1"/>
          <p:cNvSpPr>
            <a:spLocks noGrp="1"/>
          </p:cNvSpPr>
          <p:nvPr>
            <p:ph type="title" idx="4294967295"/>
          </p:nvPr>
        </p:nvSpPr>
        <p:spPr bwMode="auto">
          <a:xfrm>
            <a:off x="0" y="188913"/>
            <a:ext cx="8532813"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اصول رمزگذاري متقارن</a:t>
            </a:r>
            <a:endParaRPr lang="en-US" altLang="en-US" sz="3600" smtClean="0">
              <a:cs typeface="B Yagut" panose="00000400000000000000" pitchFamily="2" charset="-78"/>
            </a:endParaRPr>
          </a:p>
        </p:txBody>
      </p:sp>
      <p:sp>
        <p:nvSpPr>
          <p:cNvPr id="368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36439F-9F39-4FE7-B58A-C8990F6060FB}" type="slidenum">
              <a:rPr lang="en-US" altLang="en-US" smtClean="0">
                <a:latin typeface="Times New Roman" panose="02020603050405020304" pitchFamily="18" charset="0"/>
                <a:cs typeface="Times New Roman" panose="02020603050405020304" pitchFamily="18" charset="0"/>
              </a:rPr>
              <a:pPr/>
              <a:t>25</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Content Placeholder 2"/>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eaLnBrk="1" hangingPunct="1">
              <a:buFont typeface="Wingdings" panose="05000000000000000000" pitchFamily="2" charset="2"/>
              <a:buChar char="§"/>
            </a:pPr>
            <a:r>
              <a:rPr lang="fa-IR" altLang="en-US" smtClean="0">
                <a:solidFill>
                  <a:schemeClr val="tx1"/>
                </a:solidFill>
                <a:cs typeface="B Nazanin" panose="00000400000000000000" pitchFamily="2" charset="-78"/>
              </a:rPr>
              <a:t>در رمزگذاري متقارن دو طرف از كليد مشتركي استفاده مي‌كنند كه بايد از دسترس ديگران حفاظت شود.</a:t>
            </a:r>
          </a:p>
          <a:p>
            <a:pPr marL="342900" indent="-342900" algn="just" eaLnBrk="1" hangingPunct="1">
              <a:buFont typeface="Wingdings" panose="05000000000000000000" pitchFamily="2" charset="2"/>
              <a:buChar char="§"/>
            </a:pPr>
            <a:r>
              <a:rPr lang="fa-IR" altLang="en-US" smtClean="0">
                <a:solidFill>
                  <a:schemeClr val="tx1"/>
                </a:solidFill>
                <a:cs typeface="B Nazanin" panose="00000400000000000000" pitchFamily="2" charset="-78"/>
              </a:rPr>
              <a:t>لازم است براي امنيت بيشتر كليد مرتبا تغيير يابد.</a:t>
            </a:r>
          </a:p>
          <a:p>
            <a:pPr marL="342900" indent="-342900" algn="just" eaLnBrk="1" hangingPunct="1">
              <a:buFont typeface="Wingdings" panose="05000000000000000000" pitchFamily="2" charset="2"/>
              <a:buChar char="§"/>
            </a:pPr>
            <a:r>
              <a:rPr lang="fa-IR" altLang="en-US" smtClean="0">
                <a:solidFill>
                  <a:schemeClr val="tx1"/>
                </a:solidFill>
                <a:cs typeface="B Nazanin" panose="00000400000000000000" pitchFamily="2" charset="-78"/>
              </a:rPr>
              <a:t>همچنين معمولا هر كاربر با چندين شخص در ارتباط است بنابراين براي هر ارتباط نياز به يك كليد جداگانه دارد.</a:t>
            </a:r>
          </a:p>
        </p:txBody>
      </p:sp>
      <p:sp>
        <p:nvSpPr>
          <p:cNvPr id="37891" name="Title 1"/>
          <p:cNvSpPr>
            <a:spLocks noGrp="1"/>
          </p:cNvSpPr>
          <p:nvPr>
            <p:ph type="title" idx="4294967295"/>
          </p:nvPr>
        </p:nvSpPr>
        <p:spPr bwMode="auto">
          <a:xfrm>
            <a:off x="323850" y="188913"/>
            <a:ext cx="8208963"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مساله نحوه توزيع كليد در روش متقارن</a:t>
            </a:r>
            <a:endParaRPr lang="en-US" altLang="en-US" sz="3600" smtClean="0">
              <a:cs typeface="B Yagut" panose="00000400000000000000" pitchFamily="2" charset="-78"/>
            </a:endParaRPr>
          </a:p>
        </p:txBody>
      </p:sp>
      <p:pic>
        <p:nvPicPr>
          <p:cNvPr id="37892" name="Picture 4" descr="http://cseweb.ucsd.edu/~spanjwan/Multicast/GK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3689350"/>
            <a:ext cx="52816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D7A771-E802-42EE-941C-18FA7E2F056C}" type="slidenum">
              <a:rPr lang="en-US" altLang="en-US" smtClean="0">
                <a:latin typeface="Times New Roman" panose="02020603050405020304" pitchFamily="18" charset="0"/>
                <a:cs typeface="Times New Roman" panose="02020603050405020304" pitchFamily="18" charset="0"/>
              </a:rPr>
              <a:pPr/>
              <a:t>26</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noAutofit/>
          </a:bodyPr>
          <a:lstStyle/>
          <a:p>
            <a:pPr marL="342900" indent="-342900" algn="just" eaLnBrk="1" hangingPunct="1">
              <a:buFont typeface="Wingdings" pitchFamily="2" charset="2"/>
              <a:buChar char="§"/>
              <a:defRPr/>
            </a:pPr>
            <a:r>
              <a:rPr lang="fa-IR" b="1" dirty="0" smtClean="0">
                <a:solidFill>
                  <a:schemeClr val="tx1"/>
                </a:solidFill>
                <a:cs typeface="B Nazanin" pitchFamily="2" charset="-78"/>
              </a:rPr>
              <a:t>توزيع كليد: </a:t>
            </a:r>
            <a:r>
              <a:rPr lang="fa-IR" dirty="0" smtClean="0">
                <a:solidFill>
                  <a:schemeClr val="tx1"/>
                </a:solidFill>
                <a:cs typeface="B Nazanin" pitchFamily="2" charset="-78"/>
              </a:rPr>
              <a:t>روشي كه با كمك آن كليد به طرف مقابل تحويل مي‌شود.</a:t>
            </a:r>
          </a:p>
          <a:p>
            <a:pPr marL="342900" indent="-342900" algn="just" eaLnBrk="1" hangingPunct="1">
              <a:buFont typeface="Wingdings" pitchFamily="2" charset="2"/>
              <a:buChar char="§"/>
              <a:defRPr/>
            </a:pPr>
            <a:r>
              <a:rPr lang="fa-IR" sz="2000" dirty="0">
                <a:solidFill>
                  <a:schemeClr val="tx1"/>
                </a:solidFill>
                <a:cs typeface="B Nazanin" pitchFamily="2" charset="-78"/>
              </a:rPr>
              <a:t>قدرت هر سيستم رمزگذاري با تكنيك توزيع كليد حفظ </a:t>
            </a:r>
            <a:r>
              <a:rPr lang="fa-IR" sz="2000" dirty="0" smtClean="0">
                <a:solidFill>
                  <a:schemeClr val="tx1"/>
                </a:solidFill>
                <a:cs typeface="B Nazanin" pitchFamily="2" charset="-78"/>
              </a:rPr>
              <a:t>مي‌شود.</a:t>
            </a:r>
          </a:p>
          <a:p>
            <a:pPr marL="342900" indent="-342900" algn="just" eaLnBrk="1" hangingPunct="1">
              <a:buFont typeface="Wingdings" pitchFamily="2" charset="2"/>
              <a:buChar char="§"/>
              <a:defRPr/>
            </a:pPr>
            <a:r>
              <a:rPr lang="fa-IR" sz="2000" b="1" dirty="0" smtClean="0">
                <a:solidFill>
                  <a:schemeClr val="tx1"/>
                </a:solidFill>
                <a:cs typeface="B Nazanin" pitchFamily="2" charset="-78"/>
              </a:rPr>
              <a:t>در توزيع كليد ميان </a:t>
            </a:r>
            <a:r>
              <a:rPr lang="en-US" sz="2000" b="1" dirty="0" smtClean="0">
                <a:solidFill>
                  <a:schemeClr val="tx1"/>
                </a:solidFill>
                <a:cs typeface="B Nazanin" pitchFamily="2" charset="-78"/>
              </a:rPr>
              <a:t>A</a:t>
            </a:r>
            <a:r>
              <a:rPr lang="fa-IR" sz="2000" b="1" dirty="0" smtClean="0">
                <a:solidFill>
                  <a:schemeClr val="tx1"/>
                </a:solidFill>
                <a:cs typeface="B Nazanin" pitchFamily="2" charset="-78"/>
              </a:rPr>
              <a:t> و </a:t>
            </a:r>
            <a:r>
              <a:rPr lang="en-US" sz="2000" b="1" dirty="0" smtClean="0">
                <a:solidFill>
                  <a:schemeClr val="tx1"/>
                </a:solidFill>
                <a:cs typeface="B Nazanin" pitchFamily="2" charset="-78"/>
              </a:rPr>
              <a:t>B</a:t>
            </a:r>
            <a:r>
              <a:rPr lang="fa-IR" sz="2000" b="1" dirty="0" smtClean="0">
                <a:solidFill>
                  <a:schemeClr val="tx1"/>
                </a:solidFill>
                <a:cs typeface="B Nazanin" pitchFamily="2" charset="-78"/>
              </a:rPr>
              <a:t>:</a:t>
            </a:r>
            <a:endParaRPr lang="en-US" sz="2000" b="1" dirty="0" smtClean="0">
              <a:solidFill>
                <a:schemeClr val="tx1"/>
              </a:solidFill>
              <a:cs typeface="B Nazanin" pitchFamily="2" charset="-78"/>
            </a:endParaRPr>
          </a:p>
          <a:p>
            <a:pPr marL="1035050" indent="-457200" algn="just" eaLnBrk="1" hangingPunct="1">
              <a:buFont typeface="+mj-lt"/>
              <a:buAutoNum type="arabicPeriod"/>
              <a:defRPr/>
            </a:pPr>
            <a:r>
              <a:rPr lang="fa-IR" sz="2000" dirty="0" smtClean="0">
                <a:solidFill>
                  <a:schemeClr val="tx1"/>
                </a:solidFill>
                <a:cs typeface="B Nazanin" pitchFamily="2" charset="-78"/>
              </a:rPr>
              <a:t>كليد مي‌تواند توسط يك طرف‌ انتخاب شود و به طور فيزيكي به طرف ديگر تحويل داده شود.</a:t>
            </a:r>
          </a:p>
          <a:p>
            <a:pPr marL="1035050" indent="-457200" algn="just" eaLnBrk="1" hangingPunct="1">
              <a:buFont typeface="+mj-lt"/>
              <a:buAutoNum type="arabicPeriod"/>
              <a:defRPr/>
            </a:pPr>
            <a:r>
              <a:rPr lang="fa-IR" sz="2000" dirty="0" smtClean="0">
                <a:solidFill>
                  <a:schemeClr val="tx1"/>
                </a:solidFill>
                <a:cs typeface="B Nazanin" pitchFamily="2" charset="-78"/>
              </a:rPr>
              <a:t>بايد مراقب بود نفر سوم نتواند كليدي انتخاب كند و آن را به </a:t>
            </a:r>
            <a:r>
              <a:rPr lang="en-US" sz="2000" dirty="0" smtClean="0">
                <a:solidFill>
                  <a:schemeClr val="tx1"/>
                </a:solidFill>
                <a:cs typeface="B Nazanin" pitchFamily="2" charset="-78"/>
              </a:rPr>
              <a:t>A</a:t>
            </a:r>
            <a:r>
              <a:rPr lang="fa-IR" sz="2000" dirty="0" smtClean="0">
                <a:solidFill>
                  <a:schemeClr val="tx1"/>
                </a:solidFill>
                <a:cs typeface="B Nazanin" pitchFamily="2" charset="-78"/>
              </a:rPr>
              <a:t> و </a:t>
            </a:r>
            <a:r>
              <a:rPr lang="en-US" sz="2000" dirty="0" smtClean="0">
                <a:solidFill>
                  <a:schemeClr val="tx1"/>
                </a:solidFill>
                <a:cs typeface="B Nazanin" pitchFamily="2" charset="-78"/>
              </a:rPr>
              <a:t>B</a:t>
            </a:r>
            <a:r>
              <a:rPr lang="fa-IR" sz="2000" dirty="0" smtClean="0">
                <a:solidFill>
                  <a:schemeClr val="tx1"/>
                </a:solidFill>
                <a:cs typeface="B Nazanin" pitchFamily="2" charset="-78"/>
              </a:rPr>
              <a:t> تحويل دهد.</a:t>
            </a:r>
          </a:p>
          <a:p>
            <a:pPr marL="1035050" indent="-457200" algn="just" eaLnBrk="1" hangingPunct="1">
              <a:buFont typeface="+mj-lt"/>
              <a:buAutoNum type="arabicPeriod"/>
              <a:defRPr/>
            </a:pPr>
            <a:r>
              <a:rPr lang="fa-IR" sz="2000" dirty="0" smtClean="0">
                <a:solidFill>
                  <a:schemeClr val="tx1"/>
                </a:solidFill>
                <a:cs typeface="B Nazanin" pitchFamily="2" charset="-78"/>
              </a:rPr>
              <a:t>اگر </a:t>
            </a:r>
            <a:r>
              <a:rPr lang="en-US" sz="2000" dirty="0" smtClean="0">
                <a:solidFill>
                  <a:schemeClr val="tx1"/>
                </a:solidFill>
                <a:cs typeface="B Nazanin" pitchFamily="2" charset="-78"/>
              </a:rPr>
              <a:t>A</a:t>
            </a:r>
            <a:r>
              <a:rPr lang="fa-IR" sz="2000" dirty="0" smtClean="0">
                <a:solidFill>
                  <a:schemeClr val="tx1"/>
                </a:solidFill>
                <a:cs typeface="B Nazanin" pitchFamily="2" charset="-78"/>
              </a:rPr>
              <a:t> و </a:t>
            </a:r>
            <a:r>
              <a:rPr lang="en-US" sz="2000" dirty="0" smtClean="0">
                <a:solidFill>
                  <a:schemeClr val="tx1"/>
                </a:solidFill>
                <a:cs typeface="B Nazanin" pitchFamily="2" charset="-78"/>
              </a:rPr>
              <a:t>B</a:t>
            </a:r>
            <a:r>
              <a:rPr lang="fa-IR" sz="2000" dirty="0" smtClean="0">
                <a:solidFill>
                  <a:schemeClr val="tx1"/>
                </a:solidFill>
                <a:cs typeface="B Nazanin" pitchFamily="2" charset="-78"/>
              </a:rPr>
              <a:t> قبلا از كليدی استفاده مي‌كنند، يك طرف مي‌تواند كليد جديد را كه با كليد قديمي رمز شده است انتقال دهد.</a:t>
            </a:r>
          </a:p>
          <a:p>
            <a:pPr marL="1035050" indent="-457200" algn="just" eaLnBrk="1" hangingPunct="1">
              <a:buFont typeface="+mj-lt"/>
              <a:buAutoNum type="arabicPeriod"/>
              <a:defRPr/>
            </a:pPr>
            <a:r>
              <a:rPr lang="fa-IR" sz="2000" dirty="0" smtClean="0">
                <a:solidFill>
                  <a:schemeClr val="tx1"/>
                </a:solidFill>
                <a:cs typeface="B Nazanin" pitchFamily="2" charset="-78"/>
              </a:rPr>
              <a:t>در سيستم هاي بزرگتر كه توزيع كليد بصورت فيزيكي ممكن نیست، امکان دارد </a:t>
            </a:r>
            <a:r>
              <a:rPr lang="en-US" sz="2000" dirty="0" smtClean="0">
                <a:solidFill>
                  <a:schemeClr val="tx1"/>
                </a:solidFill>
                <a:cs typeface="B Nazanin" pitchFamily="2" charset="-78"/>
              </a:rPr>
              <a:t>A</a:t>
            </a:r>
            <a:r>
              <a:rPr lang="fa-IR" sz="2000" dirty="0" smtClean="0">
                <a:solidFill>
                  <a:schemeClr val="tx1"/>
                </a:solidFill>
                <a:cs typeface="B Nazanin" pitchFamily="2" charset="-78"/>
              </a:rPr>
              <a:t> و </a:t>
            </a:r>
            <a:r>
              <a:rPr lang="en-US" sz="2000" dirty="0" smtClean="0">
                <a:solidFill>
                  <a:schemeClr val="tx1"/>
                </a:solidFill>
                <a:cs typeface="B Nazanin" pitchFamily="2" charset="-78"/>
              </a:rPr>
              <a:t>B</a:t>
            </a:r>
            <a:r>
              <a:rPr lang="fa-IR" sz="2000" dirty="0" smtClean="0">
                <a:solidFill>
                  <a:schemeClr val="tx1"/>
                </a:solidFill>
                <a:cs typeface="B Nazanin" pitchFamily="2" charset="-78"/>
              </a:rPr>
              <a:t> براي برقراري ارتباط از يك </a:t>
            </a:r>
            <a:r>
              <a:rPr lang="fa-IR" sz="2000" b="1" dirty="0" smtClean="0">
                <a:solidFill>
                  <a:schemeClr val="tx1"/>
                </a:solidFill>
                <a:cs typeface="B Nazanin" pitchFamily="2" charset="-78"/>
              </a:rPr>
              <a:t>مركز توزیع كليد (</a:t>
            </a:r>
            <a:r>
              <a:rPr lang="en-US" sz="2000" dirty="0" smtClean="0">
                <a:solidFill>
                  <a:schemeClr val="tx1"/>
                </a:solidFill>
                <a:cs typeface="B Nazanin" pitchFamily="2" charset="-78"/>
              </a:rPr>
              <a:t>KDC</a:t>
            </a:r>
            <a:r>
              <a:rPr lang="fa-IR" sz="2000" dirty="0" smtClean="0">
                <a:solidFill>
                  <a:schemeClr val="tx1"/>
                </a:solidFill>
                <a:cs typeface="B Nazanin" pitchFamily="2" charset="-78"/>
              </a:rPr>
              <a:t>)</a:t>
            </a:r>
            <a:r>
              <a:rPr lang="en-US" sz="2000" dirty="0" smtClean="0">
                <a:solidFill>
                  <a:schemeClr val="tx1"/>
                </a:solidFill>
                <a:cs typeface="B Nazanin" pitchFamily="2" charset="-78"/>
              </a:rPr>
              <a:t> </a:t>
            </a:r>
            <a:r>
              <a:rPr lang="fa-IR" sz="2000" dirty="0" smtClean="0">
                <a:solidFill>
                  <a:schemeClr val="tx1"/>
                </a:solidFill>
                <a:cs typeface="B Nazanin" pitchFamily="2" charset="-78"/>
              </a:rPr>
              <a:t> كمك بگيرند.</a:t>
            </a:r>
            <a:endParaRPr lang="fa-IR" sz="2000" dirty="0">
              <a:solidFill>
                <a:schemeClr val="tx1"/>
              </a:solidFill>
              <a:cs typeface="B Nazanin" pitchFamily="2" charset="-78"/>
            </a:endParaRPr>
          </a:p>
          <a:p>
            <a:pPr algn="just" eaLnBrk="1" hangingPunct="1">
              <a:buFont typeface="Wingdings" pitchFamily="2" charset="2"/>
              <a:buNone/>
              <a:defRPr/>
            </a:pPr>
            <a:endParaRPr lang="fa-IR" sz="2000" dirty="0" smtClean="0">
              <a:solidFill>
                <a:schemeClr val="tx1"/>
              </a:solidFill>
              <a:cs typeface="B Nazanin" pitchFamily="2" charset="-78"/>
            </a:endParaRPr>
          </a:p>
        </p:txBody>
      </p:sp>
      <p:sp>
        <p:nvSpPr>
          <p:cNvPr id="38915" name="Title 1"/>
          <p:cNvSpPr txBox="1">
            <a:spLocks/>
          </p:cNvSpPr>
          <p:nvPr/>
        </p:nvSpPr>
        <p:spPr bwMode="auto">
          <a:xfrm>
            <a:off x="323850" y="188913"/>
            <a:ext cx="8208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3600">
                <a:latin typeface="Calibri" panose="020F0502020204030204" pitchFamily="34" charset="0"/>
                <a:cs typeface="B Yagut" panose="00000400000000000000" pitchFamily="2" charset="-78"/>
              </a:rPr>
              <a:t>مساله نحوه توزيع كليد در روش متقارن</a:t>
            </a:r>
            <a:endParaRPr lang="en-US" altLang="en-US" sz="3600">
              <a:latin typeface="Calibri" panose="020F0502020204030204" pitchFamily="34" charset="0"/>
              <a:cs typeface="B Yagut" panose="00000400000000000000" pitchFamily="2" charset="-78"/>
            </a:endParaRPr>
          </a:p>
        </p:txBody>
      </p:sp>
      <p:sp>
        <p:nvSpPr>
          <p:cNvPr id="389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2CEE37-6B53-482A-9BB7-674D8554F0F1}" type="slidenum">
              <a:rPr lang="en-US" altLang="en-US" smtClean="0">
                <a:latin typeface="Times New Roman" panose="02020603050405020304" pitchFamily="18" charset="0"/>
                <a:cs typeface="Times New Roman" panose="02020603050405020304" pitchFamily="18" charset="0"/>
              </a:rPr>
              <a:pPr/>
              <a:t>27</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descr="C:\Documents and Settings\Administrator\My Documents\My Pictures\Samsung\Scan12072011_02555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60000">
            <a:off x="1962151" y="-266700"/>
            <a:ext cx="4781550" cy="799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p:cNvSpPr txBox="1">
            <a:spLocks/>
          </p:cNvSpPr>
          <p:nvPr/>
        </p:nvSpPr>
        <p:spPr bwMode="auto">
          <a:xfrm>
            <a:off x="323850" y="188913"/>
            <a:ext cx="8208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3600">
                <a:latin typeface="Calibri" panose="020F0502020204030204" pitchFamily="34" charset="0"/>
                <a:cs typeface="B Yagut" panose="00000400000000000000" pitchFamily="2" charset="-78"/>
              </a:rPr>
              <a:t>مساله نحوه توزيع كليد در روش متقارن</a:t>
            </a:r>
            <a:endParaRPr lang="en-US" altLang="en-US" sz="3600">
              <a:latin typeface="Calibri" panose="020F0502020204030204" pitchFamily="34" charset="0"/>
              <a:cs typeface="B Yagut" panose="00000400000000000000" pitchFamily="2" charset="-78"/>
            </a:endParaRPr>
          </a:p>
        </p:txBody>
      </p:sp>
      <p:sp>
        <p:nvSpPr>
          <p:cNvPr id="399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FCCACF-9BE9-417F-B9E6-7526A8AC01A0}" type="slidenum">
              <a:rPr lang="en-US" altLang="en-US" smtClean="0">
                <a:latin typeface="Times New Roman" panose="02020603050405020304" pitchFamily="18" charset="0"/>
                <a:cs typeface="Times New Roman" panose="02020603050405020304" pitchFamily="18" charset="0"/>
              </a:rPr>
              <a:pPr/>
              <a:t>28</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3"/>
          <p:cNvSpPr>
            <a:spLocks noGrp="1" noChangeArrowheads="1"/>
          </p:cNvSpPr>
          <p:nvPr>
            <p:ph type="body" sz="quarter" idx="10"/>
          </p:nvPr>
        </p:nvSpPr>
        <p:spPr>
          <a:xfrm>
            <a:off x="1036638" y="1268413"/>
            <a:ext cx="6889750" cy="3756025"/>
          </a:xfrm>
        </p:spPr>
        <p:txBody>
          <a:bodyPr/>
          <a:lstStyle/>
          <a:p>
            <a:pPr marL="457200" indent="-457200" algn="r" eaLnBrk="1" hangingPunct="1">
              <a:buFont typeface="Wingdings" pitchFamily="2" charset="2"/>
              <a:buChar char="§"/>
              <a:defRPr/>
            </a:pPr>
            <a:r>
              <a:rPr lang="fa-IR" altLang="ar-SA" sz="2800" b="1" dirty="0" smtClean="0">
                <a:solidFill>
                  <a:schemeClr val="accent2"/>
                </a:solidFill>
                <a:cs typeface="B Nazanin" pitchFamily="2" charset="-78"/>
              </a:rPr>
              <a:t>جانش</a:t>
            </a:r>
            <a:r>
              <a:rPr lang="ar-SA" altLang="ar-SA" sz="2800" b="1" dirty="0" smtClean="0">
                <a:solidFill>
                  <a:schemeClr val="accent2"/>
                </a:solidFill>
                <a:cs typeface="B Nazanin" pitchFamily="2" charset="-78"/>
              </a:rPr>
              <a:t>ي</a:t>
            </a:r>
            <a:r>
              <a:rPr lang="fa-IR" altLang="ar-SA" sz="2800" b="1" dirty="0" smtClean="0">
                <a:solidFill>
                  <a:schemeClr val="accent2"/>
                </a:solidFill>
                <a:cs typeface="B Nazanin" pitchFamily="2" charset="-78"/>
              </a:rPr>
              <a:t>ن</a:t>
            </a:r>
            <a:r>
              <a:rPr lang="ar-SA" altLang="ar-SA" sz="2800" b="1" dirty="0" smtClean="0">
                <a:solidFill>
                  <a:schemeClr val="accent2"/>
                </a:solidFill>
                <a:cs typeface="B Nazanin" pitchFamily="2" charset="-78"/>
              </a:rPr>
              <a:t>ي</a:t>
            </a:r>
            <a:r>
              <a:rPr lang="fa-IR" altLang="ar-SA" sz="2800" b="1" dirty="0" smtClean="0">
                <a:solidFill>
                  <a:schemeClr val="accent2"/>
                </a:solidFill>
                <a:cs typeface="B Nazanin" pitchFamily="2" charset="-78"/>
              </a:rPr>
              <a:t>: </a:t>
            </a:r>
            <a:r>
              <a:rPr lang="fa-IR" altLang="ar-SA" sz="2000" dirty="0" smtClean="0">
                <a:cs typeface="B Nazanin" pitchFamily="2" charset="-78"/>
              </a:rPr>
              <a:t>جانش</a:t>
            </a:r>
            <a:r>
              <a:rPr lang="ar-SA" altLang="ar-SA" sz="2000" dirty="0" smtClean="0">
                <a:cs typeface="B Nazanin" pitchFamily="2" charset="-78"/>
              </a:rPr>
              <a:t>ي</a:t>
            </a:r>
            <a:r>
              <a:rPr lang="fa-IR" altLang="ar-SA" sz="2000" dirty="0" smtClean="0">
                <a:cs typeface="B Nazanin" pitchFamily="2" charset="-78"/>
              </a:rPr>
              <a:t>ن</a:t>
            </a:r>
            <a:r>
              <a:rPr lang="ar-SA" altLang="ar-SA" sz="2000" dirty="0" smtClean="0">
                <a:cs typeface="B Nazanin" pitchFamily="2" charset="-78"/>
              </a:rPr>
              <a:t>ي</a:t>
            </a:r>
            <a:r>
              <a:rPr lang="fa-IR" altLang="ar-SA" sz="2000" dirty="0" smtClean="0">
                <a:cs typeface="B Nazanin" pitchFamily="2" charset="-78"/>
              </a:rPr>
              <a:t> </a:t>
            </a:r>
            <a:r>
              <a:rPr lang="ar-SA" altLang="ar-SA" sz="2000" dirty="0" smtClean="0">
                <a:cs typeface="B Nazanin" pitchFamily="2" charset="-78"/>
              </a:rPr>
              <a:t>ي</a:t>
            </a:r>
            <a:r>
              <a:rPr lang="fa-IR" altLang="ar-SA" sz="2000" dirty="0" smtClean="0">
                <a:cs typeface="B Nazanin" pitchFamily="2" charset="-78"/>
              </a:rPr>
              <a:t>ک حرف با حرف د</a:t>
            </a:r>
            <a:r>
              <a:rPr lang="ar-SA" altLang="ar-SA" sz="2000" dirty="0" smtClean="0">
                <a:cs typeface="B Nazanin" pitchFamily="2" charset="-78"/>
              </a:rPr>
              <a:t>ي</a:t>
            </a:r>
            <a:r>
              <a:rPr lang="fa-IR" altLang="ar-SA" sz="2000" dirty="0" smtClean="0">
                <a:cs typeface="B Nazanin" pitchFamily="2" charset="-78"/>
              </a:rPr>
              <a:t>گر</a:t>
            </a:r>
          </a:p>
          <a:p>
            <a:pPr marL="625475" lvl="1" indent="-342900" algn="r" rtl="1">
              <a:buFont typeface="Wingdings" pitchFamily="2" charset="2"/>
              <a:buChar char="§"/>
              <a:defRPr/>
            </a:pPr>
            <a:r>
              <a:rPr lang="fa-IR" altLang="ar-SA" sz="2000" dirty="0" smtClean="0">
                <a:cs typeface="B Nazanin" pitchFamily="2" charset="-78"/>
              </a:rPr>
              <a:t>تک الفبا</a:t>
            </a:r>
            <a:r>
              <a:rPr lang="ar-SA" altLang="ar-SA" sz="2000" dirty="0" smtClean="0">
                <a:cs typeface="B Nazanin" pitchFamily="2" charset="-78"/>
              </a:rPr>
              <a:t>يي</a:t>
            </a:r>
            <a:endParaRPr lang="en-US" altLang="ar-SA" sz="2000" dirty="0" smtClean="0">
              <a:cs typeface="B Nazanin" pitchFamily="2" charset="-78"/>
            </a:endParaRPr>
          </a:p>
          <a:p>
            <a:pPr marL="625475" lvl="1" indent="-342900" algn="r" rtl="1">
              <a:buFont typeface="Wingdings" pitchFamily="2" charset="2"/>
              <a:buChar char="§"/>
              <a:defRPr/>
            </a:pPr>
            <a:r>
              <a:rPr lang="fa-IR" altLang="ar-SA" sz="2000" dirty="0" smtClean="0">
                <a:cs typeface="B Nazanin" pitchFamily="2" charset="-78"/>
              </a:rPr>
              <a:t>چند الفبا</a:t>
            </a:r>
            <a:r>
              <a:rPr lang="ar-SA" altLang="ar-SA" sz="2000" dirty="0" smtClean="0">
                <a:cs typeface="B Nazanin" pitchFamily="2" charset="-78"/>
              </a:rPr>
              <a:t>يي</a:t>
            </a:r>
            <a:endParaRPr lang="fa-IR" altLang="ar-SA" sz="2000" dirty="0" smtClean="0">
              <a:cs typeface="B Nazanin" pitchFamily="2" charset="-78"/>
            </a:endParaRPr>
          </a:p>
          <a:p>
            <a:pPr marL="342900" indent="-342900" algn="r" eaLnBrk="1" hangingPunct="1">
              <a:lnSpc>
                <a:spcPct val="110000"/>
              </a:lnSpc>
              <a:buFont typeface="Wingdings" pitchFamily="2" charset="2"/>
              <a:buChar char="§"/>
              <a:defRPr/>
            </a:pPr>
            <a:r>
              <a:rPr lang="fa-IR" altLang="ar-SA" b="1" dirty="0">
                <a:solidFill>
                  <a:schemeClr val="accent2"/>
                </a:solidFill>
                <a:cs typeface="B Nazanin" pitchFamily="2" charset="-78"/>
              </a:rPr>
              <a:t>جا</a:t>
            </a:r>
            <a:r>
              <a:rPr lang="ar-SA" altLang="ar-SA" b="1" dirty="0">
                <a:solidFill>
                  <a:schemeClr val="accent2"/>
                </a:solidFill>
                <a:cs typeface="B Nazanin" pitchFamily="2" charset="-78"/>
              </a:rPr>
              <a:t>ي</a:t>
            </a:r>
            <a:r>
              <a:rPr lang="fa-IR" altLang="ar-SA" b="1" dirty="0">
                <a:solidFill>
                  <a:schemeClr val="accent2"/>
                </a:solidFill>
                <a:cs typeface="B Nazanin" pitchFamily="2" charset="-78"/>
              </a:rPr>
              <a:t>گشت</a:t>
            </a:r>
            <a:r>
              <a:rPr lang="ar-SA" altLang="ar-SA" b="1" dirty="0" smtClean="0">
                <a:solidFill>
                  <a:schemeClr val="accent2"/>
                </a:solidFill>
                <a:cs typeface="B Nazanin" pitchFamily="2" charset="-78"/>
              </a:rPr>
              <a:t>ي</a:t>
            </a:r>
            <a:r>
              <a:rPr lang="fa-IR" altLang="ar-SA" b="1" dirty="0" smtClean="0">
                <a:solidFill>
                  <a:schemeClr val="accent2"/>
                </a:solidFill>
                <a:cs typeface="B Nazanin" pitchFamily="2" charset="-78"/>
              </a:rPr>
              <a:t>: </a:t>
            </a:r>
            <a:r>
              <a:rPr lang="fa-IR" altLang="ar-SA" sz="2000" dirty="0" smtClean="0">
                <a:cs typeface="B Nazanin" pitchFamily="2" charset="-78"/>
              </a:rPr>
              <a:t>جابجا</a:t>
            </a:r>
            <a:r>
              <a:rPr lang="ar-SA" altLang="ar-SA" sz="2000" dirty="0">
                <a:cs typeface="B Nazanin" pitchFamily="2" charset="-78"/>
              </a:rPr>
              <a:t>يي</a:t>
            </a:r>
            <a:r>
              <a:rPr lang="fa-IR" altLang="ar-SA" sz="2000" dirty="0">
                <a:cs typeface="B Nazanin" pitchFamily="2" charset="-78"/>
              </a:rPr>
              <a:t> ب</a:t>
            </a:r>
            <a:r>
              <a:rPr lang="ar-SA" altLang="ar-SA" sz="2000" dirty="0">
                <a:cs typeface="B Nazanin" pitchFamily="2" charset="-78"/>
              </a:rPr>
              <a:t>ي</a:t>
            </a:r>
            <a:r>
              <a:rPr lang="fa-IR" altLang="ar-SA" sz="2000" dirty="0">
                <a:cs typeface="B Nazanin" pitchFamily="2" charset="-78"/>
              </a:rPr>
              <a:t>ن حروف متن اصل</a:t>
            </a:r>
            <a:r>
              <a:rPr lang="ar-SA" altLang="ar-SA" sz="2000" dirty="0">
                <a:cs typeface="B Nazanin" pitchFamily="2" charset="-78"/>
              </a:rPr>
              <a:t>ي</a:t>
            </a:r>
            <a:endParaRPr lang="fa-IR" altLang="ar-SA" sz="2000" dirty="0">
              <a:cs typeface="B Nazanin" pitchFamily="2" charset="-78"/>
            </a:endParaRPr>
          </a:p>
          <a:p>
            <a:pPr marL="800100" lvl="1" indent="-342900" algn="r" rtl="1">
              <a:lnSpc>
                <a:spcPct val="110000"/>
              </a:lnSpc>
              <a:buFont typeface="Wingdings" pitchFamily="2" charset="2"/>
              <a:buChar char="§"/>
              <a:defRPr/>
            </a:pPr>
            <a:r>
              <a:rPr lang="fa-IR" altLang="ar-SA" sz="2000" dirty="0">
                <a:cs typeface="B Nazanin" pitchFamily="2" charset="-78"/>
              </a:rPr>
              <a:t>هدف </a:t>
            </a:r>
            <a:r>
              <a:rPr lang="en-US" altLang="ar-SA" sz="2000" dirty="0">
                <a:cs typeface="B Nazanin" pitchFamily="2" charset="-78"/>
              </a:rPr>
              <a:t>diffusion</a:t>
            </a:r>
            <a:r>
              <a:rPr lang="fa-IR" altLang="ar-SA" sz="2000" dirty="0">
                <a:cs typeface="B Nazanin" pitchFamily="2" charset="-78"/>
              </a:rPr>
              <a:t> (</a:t>
            </a:r>
            <a:r>
              <a:rPr lang="fa-IR" altLang="ar-SA" sz="2000" dirty="0" smtClean="0">
                <a:cs typeface="B Nazanin" pitchFamily="2" charset="-78"/>
              </a:rPr>
              <a:t>درهم‌ر</a:t>
            </a:r>
            <a:r>
              <a:rPr lang="ar-SA" altLang="ar-SA" sz="2000" dirty="0">
                <a:cs typeface="B Nazanin" pitchFamily="2" charset="-78"/>
              </a:rPr>
              <a:t>ي</a:t>
            </a:r>
            <a:r>
              <a:rPr lang="fa-IR" altLang="ar-SA" sz="2000" dirty="0">
                <a:cs typeface="B Nazanin" pitchFamily="2" charset="-78"/>
              </a:rPr>
              <a:t>ختگ</a:t>
            </a:r>
            <a:r>
              <a:rPr lang="ar-SA" altLang="ar-SA" sz="2000" dirty="0">
                <a:cs typeface="B Nazanin" pitchFamily="2" charset="-78"/>
              </a:rPr>
              <a:t>ي</a:t>
            </a:r>
            <a:r>
              <a:rPr lang="fa-IR" altLang="ar-SA" sz="2000" dirty="0">
                <a:cs typeface="B Nazanin" pitchFamily="2" charset="-78"/>
              </a:rPr>
              <a:t>) بيشتر </a:t>
            </a:r>
            <a:r>
              <a:rPr lang="fa-IR" altLang="ar-SA" sz="2000" dirty="0" smtClean="0">
                <a:cs typeface="B Nazanin" pitchFamily="2" charset="-78"/>
              </a:rPr>
              <a:t>است</a:t>
            </a:r>
            <a:endParaRPr lang="en-US" altLang="ar-SA" sz="2000" dirty="0">
              <a:cs typeface="B Nazanin" pitchFamily="2" charset="-78"/>
            </a:endParaRPr>
          </a:p>
        </p:txBody>
      </p:sp>
      <p:sp>
        <p:nvSpPr>
          <p:cNvPr id="25602" name="Rectangle 2"/>
          <p:cNvSpPr>
            <a:spLocks noGrp="1" noChangeArrowheads="1"/>
          </p:cNvSpPr>
          <p:nvPr>
            <p:ph type="title" idx="4294967295"/>
          </p:nvPr>
        </p:nvSpPr>
        <p:spPr>
          <a:xfrm>
            <a:off x="303213" y="188913"/>
            <a:ext cx="8229600" cy="654050"/>
          </a:xfrm>
          <a:prstGeom prst="rect">
            <a:avLst/>
          </a:prstGeom>
        </p:spPr>
        <p:txBody>
          <a:bodyPr lIns="92075" tIns="46038" rIns="92075" bIns="46038">
            <a:normAutofit/>
          </a:bodyPr>
          <a:lstStyle/>
          <a:p>
            <a:pPr algn="r" eaLnBrk="1" fontAlgn="auto" hangingPunct="1">
              <a:spcAft>
                <a:spcPts val="0"/>
              </a:spcAft>
              <a:defRPr/>
            </a:pPr>
            <a:r>
              <a:rPr lang="fa-IR" altLang="ar-SA" sz="3600" b="1" dirty="0" smtClean="0">
                <a:latin typeface="Arial" charset="0"/>
                <a:ea typeface="+mn-ea"/>
                <a:cs typeface="B Yagut" pitchFamily="2" charset="-78"/>
              </a:rPr>
              <a:t>الگوريتمهاي رمز متقارن کلاس</a:t>
            </a:r>
            <a:r>
              <a:rPr lang="ar-SA" altLang="ar-SA" sz="3600" b="1" dirty="0" smtClean="0">
                <a:latin typeface="Arial" charset="0"/>
                <a:ea typeface="+mn-ea"/>
                <a:cs typeface="B Yagut" pitchFamily="2" charset="-78"/>
              </a:rPr>
              <a:t>ي</a:t>
            </a:r>
            <a:r>
              <a:rPr lang="fa-IR" altLang="ar-SA" sz="3600" b="1" dirty="0" smtClean="0">
                <a:latin typeface="Arial" charset="0"/>
                <a:ea typeface="+mn-ea"/>
                <a:cs typeface="B Yagut" pitchFamily="2" charset="-78"/>
              </a:rPr>
              <a:t>ک</a:t>
            </a:r>
            <a:endParaRPr altLang="ar-SA" sz="3600" b="1" dirty="0" smtClean="0">
              <a:latin typeface="Arial" charset="0"/>
              <a:ea typeface="+mn-ea"/>
              <a:cs typeface="B Yagut" pitchFamily="2" charset="-78"/>
            </a:endParaRPr>
          </a:p>
        </p:txBody>
      </p:sp>
      <p:sp>
        <p:nvSpPr>
          <p:cNvPr id="40964" name="Rectangle 4"/>
          <p:cNvSpPr>
            <a:spLocks noGrp="1" noChangeArrowheads="1"/>
          </p:cNvSpPr>
          <p:nvPr>
            <p:ph sz="half" idx="4294967295"/>
          </p:nvPr>
        </p:nvSpPr>
        <p:spPr bwMode="auto">
          <a:xfrm>
            <a:off x="539750" y="2420938"/>
            <a:ext cx="3694113" cy="3314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10000"/>
              </a:lnSpc>
            </a:pPr>
            <a:endParaRPr lang="fa-IR" altLang="ar-SA" sz="2000" smtClean="0">
              <a:cs typeface="B Nazanin" panose="00000400000000000000" pitchFamily="2" charset="-78"/>
            </a:endParaRPr>
          </a:p>
          <a:p>
            <a:pPr eaLnBrk="1" hangingPunct="1">
              <a:lnSpc>
                <a:spcPct val="110000"/>
              </a:lnSpc>
            </a:pPr>
            <a:endParaRPr lang="en-US" altLang="en-US" sz="2400" b="1" smtClean="0">
              <a:solidFill>
                <a:schemeClr val="accent2"/>
              </a:solidFill>
              <a:cs typeface="B Nazanin" panose="00000400000000000000" pitchFamily="2" charset="-78"/>
            </a:endParaRPr>
          </a:p>
        </p:txBody>
      </p:sp>
      <p:sp>
        <p:nvSpPr>
          <p:cNvPr id="4096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72BFD3-5330-4E29-9B46-3CFF5645DDFA}" type="slidenum">
              <a:rPr lang="en-US" altLang="en-US" smtClean="0">
                <a:latin typeface="Times New Roman" panose="02020603050405020304" pitchFamily="18" charset="0"/>
                <a:cs typeface="Times New Roman" panose="02020603050405020304" pitchFamily="18" charset="0"/>
              </a:rPr>
              <a:pPr/>
              <a:t>29</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a:buFont typeface="Wingdings" panose="05000000000000000000" pitchFamily="2" charset="2"/>
              <a:buChar char="§"/>
            </a:pPr>
            <a:r>
              <a:rPr lang="fa-IR" altLang="en-US" smtClean="0">
                <a:solidFill>
                  <a:schemeClr val="tx1"/>
                </a:solidFill>
                <a:cs typeface="B Nazanin" panose="00000400000000000000" pitchFamily="2" charset="-78"/>
              </a:rPr>
              <a:t>مبهم نمودن اطلاعات به طریقی که از دید فرد غیرمجاز پنهان شود و در عین حال فرد مجاز قادر به مشاهده و استفاده از اطلاعات باشد. </a:t>
            </a:r>
          </a:p>
          <a:p>
            <a:pPr marL="342900" indent="-342900" algn="just">
              <a:buFont typeface="Wingdings" panose="05000000000000000000" pitchFamily="2" charset="2"/>
              <a:buChar char="§"/>
            </a:pPr>
            <a:r>
              <a:rPr lang="fa-IR" altLang="en-US" smtClean="0">
                <a:solidFill>
                  <a:schemeClr val="tx1"/>
                </a:solidFill>
                <a:cs typeface="B Nazanin" panose="00000400000000000000" pitchFamily="2" charset="-78"/>
              </a:rPr>
              <a:t>فردی مجاز شمرده می شود که دارای کلید مناسب برای رمزگشایی اطلاعات باشد. </a:t>
            </a:r>
          </a:p>
          <a:p>
            <a:pPr marL="342900" indent="-342900" algn="just">
              <a:buFont typeface="Wingdings" panose="05000000000000000000" pitchFamily="2" charset="2"/>
              <a:buChar char="§"/>
            </a:pPr>
            <a:r>
              <a:rPr lang="fa-IR" altLang="en-US" smtClean="0">
                <a:solidFill>
                  <a:schemeClr val="tx1"/>
                </a:solidFill>
                <a:cs typeface="B Nazanin" panose="00000400000000000000" pitchFamily="2" charset="-78"/>
              </a:rPr>
              <a:t>با استفاده از رمز نگاری می توانیم سه سرویس امنیتی زیر را ارائه دهیم:</a:t>
            </a:r>
          </a:p>
          <a:p>
            <a:pPr marL="1028700" lvl="2" indent="-342900" algn="just">
              <a:buFont typeface="Wingdings" panose="05000000000000000000" pitchFamily="2" charset="2"/>
              <a:buChar char="ü"/>
            </a:pPr>
            <a:r>
              <a:rPr lang="fa-IR" altLang="en-US" b="1" smtClean="0">
                <a:solidFill>
                  <a:schemeClr val="tx1"/>
                </a:solidFill>
                <a:cs typeface="B Nazanin" panose="00000400000000000000" pitchFamily="2" charset="-78"/>
              </a:rPr>
              <a:t>محرمانگی: </a:t>
            </a:r>
            <a:r>
              <a:rPr lang="fa-IR" altLang="en-US" smtClean="0">
                <a:solidFill>
                  <a:schemeClr val="tx1"/>
                </a:solidFill>
                <a:cs typeface="B Nazanin" panose="00000400000000000000" pitchFamily="2" charset="-78"/>
              </a:rPr>
              <a:t>با استفاده از رمزنگاری می توان اطلاعات را به هنگام ارسال یا ذخیره از دید افراد غیرمجاز پنهان کرد.</a:t>
            </a:r>
          </a:p>
          <a:p>
            <a:pPr marL="1028700" lvl="2" indent="-342900" algn="just">
              <a:buFont typeface="Wingdings" panose="05000000000000000000" pitchFamily="2" charset="2"/>
              <a:buChar char="ü"/>
            </a:pPr>
            <a:r>
              <a:rPr lang="fa-IR" altLang="en-US" b="1" smtClean="0">
                <a:solidFill>
                  <a:schemeClr val="tx1"/>
                </a:solidFill>
                <a:cs typeface="B Nazanin" panose="00000400000000000000" pitchFamily="2" charset="-78"/>
              </a:rPr>
              <a:t>یکپارچگی:</a:t>
            </a:r>
            <a:r>
              <a:rPr lang="fa-IR" altLang="en-US" smtClean="0">
                <a:solidFill>
                  <a:schemeClr val="tx1"/>
                </a:solidFill>
                <a:cs typeface="B Nazanin" panose="00000400000000000000" pitchFamily="2" charset="-78"/>
              </a:rPr>
              <a:t> با استفاده از رمزنگاری تغییرات اعمال شده روی اطلاعات ارسالی یا ذخیره شده معلوم می شود.</a:t>
            </a:r>
          </a:p>
          <a:p>
            <a:pPr marL="1028700" lvl="2" indent="-342900" algn="just">
              <a:buFont typeface="Wingdings" panose="05000000000000000000" pitchFamily="2" charset="2"/>
              <a:buChar char="ü"/>
            </a:pPr>
            <a:r>
              <a:rPr lang="fa-IR" altLang="en-US" b="1" smtClean="0">
                <a:solidFill>
                  <a:schemeClr val="tx1"/>
                </a:solidFill>
                <a:cs typeface="B Nazanin" panose="00000400000000000000" pitchFamily="2" charset="-78"/>
              </a:rPr>
              <a:t>مجوزسنجی:</a:t>
            </a:r>
            <a:r>
              <a:rPr lang="fa-IR" altLang="en-US" smtClean="0">
                <a:solidFill>
                  <a:schemeClr val="tx1"/>
                </a:solidFill>
                <a:cs typeface="B Nazanin" panose="00000400000000000000" pitchFamily="2" charset="-78"/>
              </a:rPr>
              <a:t> از رمزنگاری می توان برای اعتبارسنجی مبدأ اطلاعات استفاده کرد و از تکذیب این مطلب که اطلاعات از مبدأ اصلی آمده اند جلوگیری کرد.</a:t>
            </a:r>
          </a:p>
          <a:p>
            <a:pPr marL="342900" indent="-342900" algn="just">
              <a:buFont typeface="Wingdings" panose="05000000000000000000" pitchFamily="2" charset="2"/>
              <a:buChar char="§"/>
            </a:pPr>
            <a:endParaRPr lang="en-US" altLang="en-US" smtClean="0">
              <a:solidFill>
                <a:schemeClr val="tx1"/>
              </a:solidFill>
              <a:cs typeface="B Nazanin" panose="00000400000000000000" pitchFamily="2" charset="-78"/>
            </a:endParaRPr>
          </a:p>
        </p:txBody>
      </p:sp>
      <p:sp>
        <p:nvSpPr>
          <p:cNvPr id="13315" name="Rectangle 3"/>
          <p:cNvSpPr>
            <a:spLocks noChangeArrowheads="1"/>
          </p:cNvSpPr>
          <p:nvPr/>
        </p:nvSpPr>
        <p:spPr bwMode="auto">
          <a:xfrm>
            <a:off x="6194425" y="333375"/>
            <a:ext cx="2338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spcBef>
                <a:spcPct val="20000"/>
              </a:spcBef>
            </a:pPr>
            <a:r>
              <a:rPr lang="fa-IR" altLang="en-US" sz="2800" b="1">
                <a:latin typeface="Calibri" panose="020F0502020204030204" pitchFamily="34" charset="0"/>
                <a:cs typeface="B Yagut" panose="00000400000000000000" pitchFamily="2" charset="-78"/>
              </a:rPr>
              <a:t>مفهوم رمزنگاری </a:t>
            </a:r>
            <a:endParaRPr lang="fa-IR" altLang="en-US" sz="2800">
              <a:latin typeface="Calibri" panose="020F0502020204030204" pitchFamily="34" charset="0"/>
              <a:cs typeface="B Yagut" panose="00000400000000000000" pitchFamily="2" charset="-78"/>
            </a:endParaRPr>
          </a:p>
        </p:txBody>
      </p:sp>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3B6764-841F-418F-85AD-8D78E6B431E3}" type="slidenum">
              <a:rPr lang="en-US" altLang="en-US" smtClean="0">
                <a:latin typeface="Times New Roman" panose="02020603050405020304" pitchFamily="18" charset="0"/>
                <a:cs typeface="Times New Roman" panose="02020603050405020304" pitchFamily="18" charset="0"/>
              </a:rPr>
              <a:pPr/>
              <a:t>3</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03213" y="188913"/>
            <a:ext cx="8229600" cy="654050"/>
          </a:xfrm>
          <a:prstGeom prst="rect">
            <a:avLst/>
          </a:prstGeom>
        </p:spPr>
        <p:txBody>
          <a:bodyPr lIns="92075" tIns="46038" rIns="92075" bIns="46038">
            <a:normAutofit/>
          </a:bodyPr>
          <a:lstStyle/>
          <a:p>
            <a:pPr algn="r" eaLnBrk="1" fontAlgn="auto" hangingPunct="1">
              <a:spcAft>
                <a:spcPts val="0"/>
              </a:spcAft>
              <a:defRPr/>
            </a:pPr>
            <a:r>
              <a:rPr lang="fa-IR" altLang="ar-SA" sz="3600" dirty="0" smtClean="0">
                <a:latin typeface="Arial" charset="0"/>
                <a:ea typeface="+mn-ea"/>
                <a:cs typeface="B Yagut" pitchFamily="2" charset="-78"/>
              </a:rPr>
              <a:t>مثال (جا</a:t>
            </a:r>
            <a:r>
              <a:rPr lang="ar-SA" altLang="ar-SA" sz="3600" dirty="0" smtClean="0">
                <a:latin typeface="Arial" charset="0"/>
                <a:ea typeface="+mn-ea"/>
                <a:cs typeface="B Yagut" pitchFamily="2" charset="-78"/>
              </a:rPr>
              <a:t>ي</a:t>
            </a:r>
            <a:r>
              <a:rPr lang="fa-IR" altLang="ar-SA" sz="3600" dirty="0" smtClean="0">
                <a:latin typeface="Arial" charset="0"/>
                <a:ea typeface="+mn-ea"/>
                <a:cs typeface="B Yagut" pitchFamily="2" charset="-78"/>
              </a:rPr>
              <a:t>گشت</a:t>
            </a:r>
            <a:r>
              <a:rPr lang="ar-SA" altLang="ar-SA" sz="3600" dirty="0" smtClean="0">
                <a:latin typeface="Arial" charset="0"/>
                <a:ea typeface="+mn-ea"/>
                <a:cs typeface="B Yagut" pitchFamily="2" charset="-78"/>
              </a:rPr>
              <a:t>ي</a:t>
            </a:r>
            <a:r>
              <a:rPr lang="fa-IR" altLang="ar-SA" sz="3600" dirty="0" smtClean="0">
                <a:latin typeface="Arial" charset="0"/>
                <a:ea typeface="+mn-ea"/>
                <a:cs typeface="B Yagut" pitchFamily="2" charset="-78"/>
              </a:rPr>
              <a:t> ستون</a:t>
            </a:r>
            <a:r>
              <a:rPr lang="ar-SA" altLang="ar-SA" sz="3600" dirty="0" smtClean="0">
                <a:latin typeface="Arial" charset="0"/>
                <a:ea typeface="+mn-ea"/>
                <a:cs typeface="B Yagut" pitchFamily="2" charset="-78"/>
              </a:rPr>
              <a:t>ي</a:t>
            </a:r>
            <a:r>
              <a:rPr lang="fa-IR" altLang="ar-SA" sz="3600" dirty="0" smtClean="0">
                <a:latin typeface="Arial" charset="0"/>
                <a:ea typeface="+mn-ea"/>
                <a:cs typeface="B Yagut" pitchFamily="2" charset="-78"/>
              </a:rPr>
              <a:t>)</a:t>
            </a:r>
            <a:endParaRPr altLang="ar-SA" sz="3600" dirty="0" smtClean="0">
              <a:latin typeface="Arial" charset="0"/>
              <a:ea typeface="+mn-ea"/>
              <a:cs typeface="B Yagut" pitchFamily="2" charset="-78"/>
            </a:endParaRPr>
          </a:p>
        </p:txBody>
      </p:sp>
      <p:sp>
        <p:nvSpPr>
          <p:cNvPr id="41987" name="Text Box 3"/>
          <p:cNvSpPr txBox="1">
            <a:spLocks noChangeArrowheads="1"/>
          </p:cNvSpPr>
          <p:nvPr/>
        </p:nvSpPr>
        <p:spPr bwMode="auto">
          <a:xfrm>
            <a:off x="3976688" y="1700213"/>
            <a:ext cx="3741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fa-IR" altLang="ar-SA" sz="2800">
                <a:cs typeface="B Nazanin" panose="00000400000000000000" pitchFamily="2" charset="-78"/>
              </a:rPr>
              <a:t>کل</a:t>
            </a:r>
            <a:r>
              <a:rPr lang="ar-SA" altLang="ar-SA" sz="2800">
                <a:cs typeface="B Nazanin" panose="00000400000000000000" pitchFamily="2" charset="-78"/>
              </a:rPr>
              <a:t>ي</a:t>
            </a:r>
            <a:r>
              <a:rPr lang="fa-IR" altLang="ar-SA" sz="2800">
                <a:cs typeface="B Nazanin" panose="00000400000000000000" pitchFamily="2" charset="-78"/>
              </a:rPr>
              <a:t>د: تعداد ستون</a:t>
            </a:r>
            <a:r>
              <a:rPr lang="ar-SA" altLang="ar-SA" sz="2800">
                <a:cs typeface="B Nazanin" panose="00000400000000000000" pitchFamily="2" charset="-78"/>
              </a:rPr>
              <a:t>‌</a:t>
            </a:r>
            <a:r>
              <a:rPr lang="fa-IR" altLang="ar-SA" sz="2800">
                <a:cs typeface="B Nazanin" panose="00000400000000000000" pitchFamily="2" charset="-78"/>
              </a:rPr>
              <a:t>ها (در ا</a:t>
            </a:r>
            <a:r>
              <a:rPr lang="ar-SA" altLang="ar-SA" sz="2800">
                <a:cs typeface="B Nazanin" panose="00000400000000000000" pitchFamily="2" charset="-78"/>
              </a:rPr>
              <a:t>ي</a:t>
            </a:r>
            <a:r>
              <a:rPr lang="fa-IR" altLang="ar-SA" sz="2800">
                <a:cs typeface="B Nazanin" panose="00000400000000000000" pitchFamily="2" charset="-78"/>
              </a:rPr>
              <a:t>نجا 5)</a:t>
            </a:r>
            <a:endParaRPr lang="en-US" altLang="ar-SA" sz="2800">
              <a:cs typeface="B Nazanin" panose="00000400000000000000" pitchFamily="2" charset="-78"/>
            </a:endParaRPr>
          </a:p>
        </p:txBody>
      </p:sp>
      <p:sp>
        <p:nvSpPr>
          <p:cNvPr id="41988" name="Text Box 4"/>
          <p:cNvSpPr txBox="1">
            <a:spLocks noChangeArrowheads="1"/>
          </p:cNvSpPr>
          <p:nvPr/>
        </p:nvSpPr>
        <p:spPr bwMode="auto">
          <a:xfrm>
            <a:off x="965200" y="2538413"/>
            <a:ext cx="15859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en-US" altLang="ar-SA" sz="2400">
                <a:cs typeface="B Nazanin" panose="00000400000000000000" pitchFamily="2" charset="-78"/>
              </a:rPr>
              <a:t>S E N D  *</a:t>
            </a:r>
          </a:p>
          <a:p>
            <a:pPr algn="r" rtl="1"/>
            <a:r>
              <a:rPr lang="en-US" altLang="ar-SA" sz="2400">
                <a:cs typeface="B Nazanin" panose="00000400000000000000" pitchFamily="2" charset="-78"/>
              </a:rPr>
              <a:t>A N O T H</a:t>
            </a:r>
          </a:p>
          <a:p>
            <a:pPr algn="r" rtl="1"/>
            <a:r>
              <a:rPr lang="en-US" altLang="ar-SA" sz="2400">
                <a:cs typeface="B Nazanin" panose="00000400000000000000" pitchFamily="2" charset="-78"/>
              </a:rPr>
              <a:t>E R  * C A</a:t>
            </a:r>
          </a:p>
          <a:p>
            <a:pPr algn="r" rtl="1"/>
            <a:r>
              <a:rPr lang="en-US" altLang="ar-SA" sz="2400">
                <a:cs typeface="B Nazanin" panose="00000400000000000000" pitchFamily="2" charset="-78"/>
              </a:rPr>
              <a:t>T A P U L </a:t>
            </a:r>
          </a:p>
          <a:p>
            <a:pPr algn="r" rtl="1"/>
            <a:r>
              <a:rPr lang="en-US" altLang="ar-SA" sz="2400">
                <a:cs typeface="B Nazanin" panose="00000400000000000000" pitchFamily="2" charset="-78"/>
              </a:rPr>
              <a:t>T  * *  *  * </a:t>
            </a:r>
          </a:p>
        </p:txBody>
      </p:sp>
      <p:sp>
        <p:nvSpPr>
          <p:cNvPr id="41989" name="Rectangle 5"/>
          <p:cNvSpPr>
            <a:spLocks noChangeArrowheads="1"/>
          </p:cNvSpPr>
          <p:nvPr/>
        </p:nvSpPr>
        <p:spPr bwMode="auto">
          <a:xfrm>
            <a:off x="827088" y="2271713"/>
            <a:ext cx="1795462" cy="24574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41990" name="Text Box 6"/>
          <p:cNvSpPr txBox="1">
            <a:spLocks noChangeArrowheads="1"/>
          </p:cNvSpPr>
          <p:nvPr/>
        </p:nvSpPr>
        <p:spPr bwMode="auto">
          <a:xfrm>
            <a:off x="2606675" y="3246438"/>
            <a:ext cx="363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en-US" altLang="en-US" sz="2400">
                <a:cs typeface="B Nazanin" panose="00000400000000000000" pitchFamily="2" charset="-78"/>
              </a:rPr>
              <a:t>=</a:t>
            </a:r>
          </a:p>
        </p:txBody>
      </p:sp>
      <p:sp>
        <p:nvSpPr>
          <p:cNvPr id="41991" name="Text Box 7"/>
          <p:cNvSpPr txBox="1">
            <a:spLocks noChangeArrowheads="1"/>
          </p:cNvSpPr>
          <p:nvPr/>
        </p:nvSpPr>
        <p:spPr bwMode="auto">
          <a:xfrm>
            <a:off x="2962275" y="3206750"/>
            <a:ext cx="502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en-US" altLang="ar-SA" sz="2400">
                <a:cs typeface="B Nazanin" panose="00000400000000000000" pitchFamily="2" charset="-78"/>
              </a:rPr>
              <a:t>SAETTENRA*NO*P*DTCU**HAL* </a:t>
            </a:r>
          </a:p>
        </p:txBody>
      </p:sp>
      <p:sp>
        <p:nvSpPr>
          <p:cNvPr id="419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B8D707-650C-41A9-B847-61BF7A97FD8B}" type="slidenum">
              <a:rPr lang="en-US" altLang="en-US" smtClean="0">
                <a:latin typeface="Times New Roman" panose="02020603050405020304" pitchFamily="18" charset="0"/>
                <a:cs typeface="Times New Roman" panose="02020603050405020304" pitchFamily="18" charset="0"/>
              </a:rPr>
              <a:pPr/>
              <a:t>30</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bwMode="auto">
          <a:xfrm>
            <a:off x="323850" y="1295400"/>
            <a:ext cx="7920038"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11163" algn="just" eaLnBrk="1" hangingPunct="1">
              <a:buFont typeface="Arial" panose="020B0604020202020204" pitchFamily="34" charset="0"/>
              <a:buChar char="•"/>
            </a:pPr>
            <a:r>
              <a:rPr lang="fa-IR" altLang="en-US" b="1" smtClean="0">
                <a:solidFill>
                  <a:schemeClr val="tx1"/>
                </a:solidFill>
                <a:cs typeface="B Nazanin" panose="00000400000000000000" pitchFamily="2" charset="-78"/>
              </a:rPr>
              <a:t>رمز دنباله اي </a:t>
            </a:r>
            <a:r>
              <a:rPr lang="fa-IR" altLang="en-US" b="1" smtClean="0">
                <a:solidFill>
                  <a:schemeClr val="tx1"/>
                </a:solidFill>
                <a:latin typeface="Times New Roman" panose="02020603050405020304" pitchFamily="18" charset="0"/>
                <a:cs typeface="B Nazanin" panose="00000400000000000000" pitchFamily="2" charset="-78"/>
              </a:rPr>
              <a:t>(</a:t>
            </a:r>
            <a:r>
              <a:rPr lang="en-US" altLang="en-US" b="1" smtClean="0">
                <a:solidFill>
                  <a:schemeClr val="tx1"/>
                </a:solidFill>
                <a:latin typeface="Times New Roman" panose="02020603050405020304" pitchFamily="18" charset="0"/>
                <a:cs typeface="B Nazanin" panose="00000400000000000000" pitchFamily="2" charset="-78"/>
              </a:rPr>
              <a:t>stream cipher</a:t>
            </a:r>
            <a:r>
              <a:rPr lang="fa-IR" altLang="en-US" b="1" smtClean="0">
                <a:solidFill>
                  <a:schemeClr val="tx1"/>
                </a:solidFill>
                <a:latin typeface="Times New Roman" panose="02020603050405020304" pitchFamily="18" charset="0"/>
                <a:cs typeface="B Nazanin" panose="00000400000000000000" pitchFamily="2" charset="-78"/>
              </a:rPr>
              <a:t>): </a:t>
            </a:r>
            <a:r>
              <a:rPr lang="fa-IR" altLang="en-US" smtClean="0">
                <a:solidFill>
                  <a:schemeClr val="tx1"/>
                </a:solidFill>
                <a:cs typeface="B Nazanin" panose="00000400000000000000" pitchFamily="2" charset="-78"/>
              </a:rPr>
              <a:t>عناصر ورودي را به طور پيوسته پردازش مي‌كند و هر بار يك عنصر خروجي توليد مي‌كند.</a:t>
            </a:r>
          </a:p>
          <a:p>
            <a:pPr marL="411163" algn="just" eaLnBrk="1" hangingPunct="1">
              <a:buFont typeface="Arial" panose="020B0604020202020204" pitchFamily="34" charset="0"/>
              <a:buChar char="•"/>
            </a:pPr>
            <a:endParaRPr lang="fa-IR" altLang="en-US" smtClean="0">
              <a:solidFill>
                <a:schemeClr val="tx1"/>
              </a:solidFill>
              <a:cs typeface="B Nazanin" panose="00000400000000000000" pitchFamily="2" charset="-78"/>
            </a:endParaRPr>
          </a:p>
          <a:p>
            <a:pPr marL="411163" algn="just" eaLnBrk="1" hangingPunct="1">
              <a:buFont typeface="Arial" panose="020B0604020202020204" pitchFamily="34" charset="0"/>
              <a:buChar char="•"/>
            </a:pPr>
            <a:r>
              <a:rPr lang="fa-IR" altLang="en-US" b="1" smtClean="0">
                <a:solidFill>
                  <a:schemeClr val="tx1"/>
                </a:solidFill>
                <a:cs typeface="B Nazanin" panose="00000400000000000000" pitchFamily="2" charset="-78"/>
              </a:rPr>
              <a:t>رمز بلوكي(قطعه اي يا </a:t>
            </a:r>
            <a:r>
              <a:rPr lang="en-US" altLang="en-US" b="1" smtClean="0">
                <a:solidFill>
                  <a:schemeClr val="tx1"/>
                </a:solidFill>
                <a:latin typeface="Times New Roman" panose="02020603050405020304" pitchFamily="18" charset="0"/>
                <a:cs typeface="B Nazanin" panose="00000400000000000000" pitchFamily="2" charset="-78"/>
              </a:rPr>
              <a:t>Block cipher</a:t>
            </a:r>
            <a:r>
              <a:rPr lang="fa-IR" altLang="en-US" b="1" smtClean="0">
                <a:solidFill>
                  <a:schemeClr val="tx1"/>
                </a:solidFill>
                <a:cs typeface="B Nazanin" panose="00000400000000000000" pitchFamily="2" charset="-78"/>
              </a:rPr>
              <a:t>): </a:t>
            </a:r>
            <a:r>
              <a:rPr lang="fa-IR" altLang="en-US" smtClean="0">
                <a:solidFill>
                  <a:schemeClr val="tx1"/>
                </a:solidFill>
                <a:cs typeface="B Nazanin" panose="00000400000000000000" pitchFamily="2" charset="-78"/>
              </a:rPr>
              <a:t>هر بار يك بلوك از عناصر را پردازش مي‌كند و براي هر بلوك ورودي، يك بلوك خروجي توليد مي‌كند.</a:t>
            </a:r>
          </a:p>
        </p:txBody>
      </p:sp>
      <p:pic>
        <p:nvPicPr>
          <p:cNvPr id="15366" name="Picture 8" descr="http://imps.mcmaster.ca/courses/SE-4C03-07/wiki/mccombi/blockcipherencryp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4194175"/>
            <a:ext cx="26765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Blocking Plain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24400"/>
            <a:ext cx="45100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303213" y="182563"/>
            <a:ext cx="8229600" cy="725487"/>
          </a:xfrm>
          <a:prstGeom prst="rect">
            <a:avLst/>
          </a:prstGeom>
        </p:spPr>
        <p:txBody>
          <a:bodyPr lIns="92075" tIns="46038" rIns="92075" bIns="46038">
            <a:norm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fa-IR" altLang="en-US" sz="3600" smtClean="0">
                <a:latin typeface="Arial" charset="0"/>
                <a:ea typeface="+mn-ea"/>
                <a:cs typeface="B Yagut" pitchFamily="2" charset="-78"/>
              </a:rPr>
              <a:t>الگوريتمهاي رمز متقارن مدرن</a:t>
            </a:r>
            <a:endParaRPr lang="fa-IR" altLang="en-US" sz="3600" dirty="0" smtClean="0">
              <a:latin typeface="Arial" charset="0"/>
              <a:ea typeface="+mn-ea"/>
              <a:cs typeface="B Yagut" pitchFamily="2" charset="-78"/>
            </a:endParaRPr>
          </a:p>
        </p:txBody>
      </p:sp>
      <p:sp>
        <p:nvSpPr>
          <p:cNvPr id="430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6759BB-F6EC-4614-BB78-BA62DD76E9D4}" type="slidenum">
              <a:rPr lang="en-US" altLang="en-US" smtClean="0">
                <a:latin typeface="Times New Roman" panose="02020603050405020304" pitchFamily="18" charset="0"/>
                <a:cs typeface="Times New Roman" panose="02020603050405020304" pitchFamily="18" charset="0"/>
              </a:rPr>
              <a:pPr/>
              <a:t>31</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barn(inVertical)">
                                      <p:cBhvr>
                                        <p:cTn id="17" dur="500"/>
                                        <p:tgtEl>
                                          <p:spTgt spid="15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barn(inVertical)">
                                      <p:cBhvr>
                                        <p:cTn id="22"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03213" y="128588"/>
            <a:ext cx="8229600" cy="852487"/>
          </a:xfrm>
          <a:prstGeom prst="rect">
            <a:avLst/>
          </a:prstGeom>
        </p:spPr>
        <p:txBody>
          <a:bodyPr lIns="92075" tIns="46038" rIns="92075" bIns="46038"/>
          <a:lstStyle/>
          <a:p>
            <a:pPr algn="r" eaLnBrk="1" fontAlgn="auto" hangingPunct="1">
              <a:spcAft>
                <a:spcPts val="0"/>
              </a:spcAft>
              <a:defRPr/>
            </a:pPr>
            <a:r>
              <a:rPr lang="fa-IR" altLang="en-US" sz="3600" dirty="0" smtClean="0">
                <a:latin typeface="Arial" charset="0"/>
                <a:ea typeface="+mn-ea"/>
                <a:cs typeface="B Yagut" pitchFamily="2" charset="-78"/>
              </a:rPr>
              <a:t>رمزها</a:t>
            </a:r>
            <a:r>
              <a:rPr lang="ar-SA" altLang="en-US" sz="3600" dirty="0" smtClean="0">
                <a:latin typeface="Arial" charset="0"/>
                <a:ea typeface="+mn-ea"/>
                <a:cs typeface="B Yagut" pitchFamily="2" charset="-78"/>
              </a:rPr>
              <a:t>ي</a:t>
            </a:r>
            <a:r>
              <a:rPr lang="fa-IR" altLang="en-US" sz="3600" dirty="0" smtClean="0">
                <a:latin typeface="Arial" charset="0"/>
                <a:ea typeface="+mn-ea"/>
                <a:cs typeface="B Yagut" pitchFamily="2" charset="-78"/>
              </a:rPr>
              <a:t> قطعه ا</a:t>
            </a:r>
            <a:r>
              <a:rPr lang="ar-SA" altLang="en-US" sz="3600" dirty="0" smtClean="0">
                <a:latin typeface="Arial" charset="0"/>
                <a:ea typeface="+mn-ea"/>
                <a:cs typeface="B Yagut" pitchFamily="2" charset="-78"/>
              </a:rPr>
              <a:t>ي</a:t>
            </a:r>
            <a:endParaRPr altLang="en-US" sz="3600" dirty="0" smtClean="0">
              <a:latin typeface="Arial" charset="0"/>
              <a:ea typeface="+mn-ea"/>
              <a:cs typeface="B Yagut" pitchFamily="2" charset="-78"/>
            </a:endParaRPr>
          </a:p>
        </p:txBody>
      </p:sp>
      <p:grpSp>
        <p:nvGrpSpPr>
          <p:cNvPr id="44035" name="Group 3"/>
          <p:cNvGrpSpPr>
            <a:grpSpLocks/>
          </p:cNvGrpSpPr>
          <p:nvPr/>
        </p:nvGrpSpPr>
        <p:grpSpPr bwMode="auto">
          <a:xfrm>
            <a:off x="468313" y="2781300"/>
            <a:ext cx="7634287" cy="2960688"/>
            <a:chOff x="288" y="1497"/>
            <a:chExt cx="5280" cy="2208"/>
          </a:xfrm>
        </p:grpSpPr>
        <p:grpSp>
          <p:nvGrpSpPr>
            <p:cNvPr id="44040" name="Group 4"/>
            <p:cNvGrpSpPr>
              <a:grpSpLocks/>
            </p:cNvGrpSpPr>
            <p:nvPr/>
          </p:nvGrpSpPr>
          <p:grpSpPr bwMode="auto">
            <a:xfrm>
              <a:off x="288" y="2017"/>
              <a:ext cx="5280" cy="1208"/>
              <a:chOff x="288" y="2017"/>
              <a:chExt cx="5280" cy="1208"/>
            </a:xfrm>
          </p:grpSpPr>
          <p:sp>
            <p:nvSpPr>
              <p:cNvPr id="280581" name="Rectangle 5"/>
              <p:cNvSpPr>
                <a:spLocks noChangeArrowheads="1"/>
              </p:cNvSpPr>
              <p:nvPr/>
            </p:nvSpPr>
            <p:spPr bwMode="auto">
              <a:xfrm>
                <a:off x="288" y="2017"/>
                <a:ext cx="767" cy="256"/>
              </a:xfrm>
              <a:prstGeom prst="rect">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9525">
                <a:solidFill>
                  <a:schemeClr val="tx1"/>
                </a:solid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82" name="Rectangle 6"/>
              <p:cNvSpPr>
                <a:spLocks noChangeArrowheads="1"/>
              </p:cNvSpPr>
              <p:nvPr/>
            </p:nvSpPr>
            <p:spPr bwMode="auto">
              <a:xfrm>
                <a:off x="1055" y="2017"/>
                <a:ext cx="769" cy="256"/>
              </a:xfrm>
              <a:prstGeom prst="rect">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9525">
                <a:solidFill>
                  <a:schemeClr val="tx1"/>
                </a:solid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83" name="Rectangle 7"/>
              <p:cNvSpPr>
                <a:spLocks noChangeArrowheads="1"/>
              </p:cNvSpPr>
              <p:nvPr/>
            </p:nvSpPr>
            <p:spPr bwMode="auto">
              <a:xfrm>
                <a:off x="1824" y="2017"/>
                <a:ext cx="767" cy="256"/>
              </a:xfrm>
              <a:prstGeom prst="rect">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9525">
                <a:solidFill>
                  <a:schemeClr val="tx1"/>
                </a:solid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84" name="Rectangle 8"/>
              <p:cNvSpPr>
                <a:spLocks noChangeArrowheads="1"/>
              </p:cNvSpPr>
              <p:nvPr/>
            </p:nvSpPr>
            <p:spPr bwMode="auto">
              <a:xfrm>
                <a:off x="2591" y="2017"/>
                <a:ext cx="769" cy="256"/>
              </a:xfrm>
              <a:prstGeom prst="rect">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9525">
                <a:solidFill>
                  <a:schemeClr val="tx1"/>
                </a:solid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85" name="Rectangle 9"/>
              <p:cNvSpPr>
                <a:spLocks noChangeArrowheads="1"/>
              </p:cNvSpPr>
              <p:nvPr/>
            </p:nvSpPr>
            <p:spPr bwMode="auto">
              <a:xfrm>
                <a:off x="4032" y="2017"/>
                <a:ext cx="769" cy="256"/>
              </a:xfrm>
              <a:prstGeom prst="rect">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9525">
                <a:solidFill>
                  <a:schemeClr val="tx1"/>
                </a:solid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86" name="Rectangle 10"/>
              <p:cNvSpPr>
                <a:spLocks noChangeArrowheads="1"/>
              </p:cNvSpPr>
              <p:nvPr/>
            </p:nvSpPr>
            <p:spPr bwMode="auto">
              <a:xfrm>
                <a:off x="4801" y="2017"/>
                <a:ext cx="767" cy="256"/>
              </a:xfrm>
              <a:prstGeom prst="rect">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9525">
                <a:solidFill>
                  <a:schemeClr val="tx1"/>
                </a:solid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87" name="Rectangle 11"/>
              <p:cNvSpPr>
                <a:spLocks noChangeArrowheads="1"/>
              </p:cNvSpPr>
              <p:nvPr/>
            </p:nvSpPr>
            <p:spPr bwMode="auto">
              <a:xfrm>
                <a:off x="3360" y="2017"/>
                <a:ext cx="767" cy="256"/>
              </a:xfrm>
              <a:prstGeom prst="rect">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9525">
                <a:solidFill>
                  <a:schemeClr val="tx1"/>
                </a:solid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44049" name="Rectangle 12"/>
              <p:cNvSpPr>
                <a:spLocks noChangeArrowheads="1"/>
              </p:cNvSpPr>
              <p:nvPr/>
            </p:nvSpPr>
            <p:spPr bwMode="auto">
              <a:xfrm>
                <a:off x="288" y="2971"/>
                <a:ext cx="768" cy="254"/>
              </a:xfrm>
              <a:prstGeom prst="rect">
                <a:avLst/>
              </a:prstGeom>
              <a:gradFill rotWithShape="1">
                <a:gsLst>
                  <a:gs pos="0">
                    <a:srgbClr val="741F1F"/>
                  </a:gs>
                  <a:gs pos="50000">
                    <a:srgbClr val="FF4545"/>
                  </a:gs>
                  <a:gs pos="100000">
                    <a:srgbClr val="741F1F"/>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44050" name="Rectangle 13"/>
              <p:cNvSpPr>
                <a:spLocks noChangeArrowheads="1"/>
              </p:cNvSpPr>
              <p:nvPr/>
            </p:nvSpPr>
            <p:spPr bwMode="auto">
              <a:xfrm>
                <a:off x="1056" y="2971"/>
                <a:ext cx="768" cy="254"/>
              </a:xfrm>
              <a:prstGeom prst="rect">
                <a:avLst/>
              </a:prstGeom>
              <a:gradFill rotWithShape="1">
                <a:gsLst>
                  <a:gs pos="0">
                    <a:srgbClr val="741F1F"/>
                  </a:gs>
                  <a:gs pos="50000">
                    <a:srgbClr val="FF4545"/>
                  </a:gs>
                  <a:gs pos="100000">
                    <a:srgbClr val="741F1F"/>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44051" name="Rectangle 14"/>
              <p:cNvSpPr>
                <a:spLocks noChangeArrowheads="1"/>
              </p:cNvSpPr>
              <p:nvPr/>
            </p:nvSpPr>
            <p:spPr bwMode="auto">
              <a:xfrm>
                <a:off x="1824" y="2971"/>
                <a:ext cx="768" cy="254"/>
              </a:xfrm>
              <a:prstGeom prst="rect">
                <a:avLst/>
              </a:prstGeom>
              <a:gradFill rotWithShape="1">
                <a:gsLst>
                  <a:gs pos="0">
                    <a:srgbClr val="741F1F"/>
                  </a:gs>
                  <a:gs pos="50000">
                    <a:srgbClr val="FF4545"/>
                  </a:gs>
                  <a:gs pos="100000">
                    <a:srgbClr val="741F1F"/>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44052" name="Rectangle 15"/>
              <p:cNvSpPr>
                <a:spLocks noChangeArrowheads="1"/>
              </p:cNvSpPr>
              <p:nvPr/>
            </p:nvSpPr>
            <p:spPr bwMode="auto">
              <a:xfrm>
                <a:off x="2592" y="2971"/>
                <a:ext cx="768" cy="254"/>
              </a:xfrm>
              <a:prstGeom prst="rect">
                <a:avLst/>
              </a:prstGeom>
              <a:gradFill rotWithShape="1">
                <a:gsLst>
                  <a:gs pos="0">
                    <a:srgbClr val="741F1F"/>
                  </a:gs>
                  <a:gs pos="50000">
                    <a:srgbClr val="FF4545"/>
                  </a:gs>
                  <a:gs pos="100000">
                    <a:srgbClr val="741F1F"/>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44053" name="Rectangle 16"/>
              <p:cNvSpPr>
                <a:spLocks noChangeArrowheads="1"/>
              </p:cNvSpPr>
              <p:nvPr/>
            </p:nvSpPr>
            <p:spPr bwMode="auto">
              <a:xfrm>
                <a:off x="4032" y="2971"/>
                <a:ext cx="768" cy="254"/>
              </a:xfrm>
              <a:prstGeom prst="rect">
                <a:avLst/>
              </a:prstGeom>
              <a:gradFill rotWithShape="1">
                <a:gsLst>
                  <a:gs pos="0">
                    <a:srgbClr val="741F1F"/>
                  </a:gs>
                  <a:gs pos="50000">
                    <a:srgbClr val="FF4545"/>
                  </a:gs>
                  <a:gs pos="100000">
                    <a:srgbClr val="741F1F"/>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44054" name="Rectangle 17"/>
              <p:cNvSpPr>
                <a:spLocks noChangeArrowheads="1"/>
              </p:cNvSpPr>
              <p:nvPr/>
            </p:nvSpPr>
            <p:spPr bwMode="auto">
              <a:xfrm>
                <a:off x="4800" y="2971"/>
                <a:ext cx="768" cy="254"/>
              </a:xfrm>
              <a:prstGeom prst="rect">
                <a:avLst/>
              </a:prstGeom>
              <a:gradFill rotWithShape="1">
                <a:gsLst>
                  <a:gs pos="0">
                    <a:srgbClr val="741F1F"/>
                  </a:gs>
                  <a:gs pos="50000">
                    <a:srgbClr val="FF4545"/>
                  </a:gs>
                  <a:gs pos="100000">
                    <a:srgbClr val="741F1F"/>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44055" name="Rectangle 18"/>
              <p:cNvSpPr>
                <a:spLocks noChangeArrowheads="1"/>
              </p:cNvSpPr>
              <p:nvPr/>
            </p:nvSpPr>
            <p:spPr bwMode="auto">
              <a:xfrm>
                <a:off x="3360" y="2971"/>
                <a:ext cx="768" cy="254"/>
              </a:xfrm>
              <a:prstGeom prst="rect">
                <a:avLst/>
              </a:prstGeom>
              <a:gradFill rotWithShape="1">
                <a:gsLst>
                  <a:gs pos="0">
                    <a:srgbClr val="741F1F"/>
                  </a:gs>
                  <a:gs pos="50000">
                    <a:srgbClr val="FF4545"/>
                  </a:gs>
                  <a:gs pos="100000">
                    <a:srgbClr val="741F1F"/>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280595" name="AutoShape 19"/>
              <p:cNvSpPr>
                <a:spLocks noChangeArrowheads="1"/>
              </p:cNvSpPr>
              <p:nvPr/>
            </p:nvSpPr>
            <p:spPr bwMode="auto">
              <a:xfrm>
                <a:off x="432" y="2398"/>
                <a:ext cx="384" cy="446"/>
              </a:xfrm>
              <a:prstGeom prst="downArrow">
                <a:avLst>
                  <a:gd name="adj1" fmla="val 50000"/>
                  <a:gd name="adj2" fmla="val 29036"/>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96" name="AutoShape 20"/>
              <p:cNvSpPr>
                <a:spLocks noChangeArrowheads="1"/>
              </p:cNvSpPr>
              <p:nvPr/>
            </p:nvSpPr>
            <p:spPr bwMode="auto">
              <a:xfrm>
                <a:off x="1200" y="2398"/>
                <a:ext cx="382" cy="446"/>
              </a:xfrm>
              <a:prstGeom prst="downArrow">
                <a:avLst>
                  <a:gd name="adj1" fmla="val 50000"/>
                  <a:gd name="adj2" fmla="val 29036"/>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97" name="AutoShape 21"/>
              <p:cNvSpPr>
                <a:spLocks noChangeArrowheads="1"/>
              </p:cNvSpPr>
              <p:nvPr/>
            </p:nvSpPr>
            <p:spPr bwMode="auto">
              <a:xfrm>
                <a:off x="1968" y="2398"/>
                <a:ext cx="384" cy="446"/>
              </a:xfrm>
              <a:prstGeom prst="downArrow">
                <a:avLst>
                  <a:gd name="adj1" fmla="val 50000"/>
                  <a:gd name="adj2" fmla="val 29036"/>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98" name="AutoShape 22"/>
              <p:cNvSpPr>
                <a:spLocks noChangeArrowheads="1"/>
              </p:cNvSpPr>
              <p:nvPr/>
            </p:nvSpPr>
            <p:spPr bwMode="auto">
              <a:xfrm>
                <a:off x="2736" y="2398"/>
                <a:ext cx="382" cy="446"/>
              </a:xfrm>
              <a:prstGeom prst="downArrow">
                <a:avLst>
                  <a:gd name="adj1" fmla="val 50000"/>
                  <a:gd name="adj2" fmla="val 29036"/>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599" name="AutoShape 23"/>
              <p:cNvSpPr>
                <a:spLocks noChangeArrowheads="1"/>
              </p:cNvSpPr>
              <p:nvPr/>
            </p:nvSpPr>
            <p:spPr bwMode="auto">
              <a:xfrm>
                <a:off x="3504" y="2398"/>
                <a:ext cx="384" cy="446"/>
              </a:xfrm>
              <a:prstGeom prst="downArrow">
                <a:avLst>
                  <a:gd name="adj1" fmla="val 50000"/>
                  <a:gd name="adj2" fmla="val 29036"/>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600" name="AutoShape 24"/>
              <p:cNvSpPr>
                <a:spLocks noChangeArrowheads="1"/>
              </p:cNvSpPr>
              <p:nvPr/>
            </p:nvSpPr>
            <p:spPr bwMode="auto">
              <a:xfrm>
                <a:off x="4272" y="2398"/>
                <a:ext cx="382" cy="446"/>
              </a:xfrm>
              <a:prstGeom prst="downArrow">
                <a:avLst>
                  <a:gd name="adj1" fmla="val 50000"/>
                  <a:gd name="adj2" fmla="val 29036"/>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sp>
            <p:nvSpPr>
              <p:cNvPr id="280601" name="AutoShape 25"/>
              <p:cNvSpPr>
                <a:spLocks noChangeArrowheads="1"/>
              </p:cNvSpPr>
              <p:nvPr/>
            </p:nvSpPr>
            <p:spPr bwMode="auto">
              <a:xfrm>
                <a:off x="5040" y="2398"/>
                <a:ext cx="384" cy="446"/>
              </a:xfrm>
              <a:prstGeom prst="downArrow">
                <a:avLst>
                  <a:gd name="adj1" fmla="val 50000"/>
                  <a:gd name="adj2" fmla="val 29036"/>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pPr algn="r" rtl="1" eaLnBrk="1" hangingPunct="1">
                  <a:defRPr/>
                </a:pPr>
                <a:endParaRPr lang="fa-IR">
                  <a:latin typeface="Arial" charset="0"/>
                  <a:cs typeface="B Nazanin" pitchFamily="2" charset="-78"/>
                </a:endParaRPr>
              </a:p>
            </p:txBody>
          </p:sp>
        </p:grpSp>
        <p:sp>
          <p:nvSpPr>
            <p:cNvPr id="44041" name="AutoShape 26"/>
            <p:cNvSpPr>
              <a:spLocks noChangeArrowheads="1"/>
            </p:cNvSpPr>
            <p:nvPr/>
          </p:nvSpPr>
          <p:spPr bwMode="auto">
            <a:xfrm rot="5400000">
              <a:off x="1824" y="9"/>
              <a:ext cx="2208" cy="5184"/>
            </a:xfrm>
            <a:prstGeom prst="bracePair">
              <a:avLst>
                <a:gd name="adj" fmla="val 83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grpSp>
      <p:sp>
        <p:nvSpPr>
          <p:cNvPr id="44036" name="Text Box 27"/>
          <p:cNvSpPr txBox="1">
            <a:spLocks noChangeArrowheads="1"/>
          </p:cNvSpPr>
          <p:nvPr/>
        </p:nvSpPr>
        <p:spPr bwMode="auto">
          <a:xfrm>
            <a:off x="2600325" y="2319338"/>
            <a:ext cx="3411538"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2400">
                <a:cs typeface="B Nazanin" panose="00000400000000000000" pitchFamily="2" charset="-78"/>
              </a:rPr>
              <a:t>متن واضح (تقس</a:t>
            </a:r>
            <a:r>
              <a:rPr lang="ar-SA" altLang="en-US" sz="2400">
                <a:cs typeface="B Nazanin" panose="00000400000000000000" pitchFamily="2" charset="-78"/>
              </a:rPr>
              <a:t>ي</a:t>
            </a:r>
            <a:r>
              <a:rPr lang="fa-IR" altLang="en-US" sz="2400">
                <a:cs typeface="B Nazanin" panose="00000400000000000000" pitchFamily="2" charset="-78"/>
              </a:rPr>
              <a:t>م شده به قطعات)</a:t>
            </a:r>
            <a:endParaRPr lang="en-US" altLang="en-US" sz="2400">
              <a:cs typeface="B Nazanin" panose="00000400000000000000" pitchFamily="2" charset="-78"/>
            </a:endParaRPr>
          </a:p>
        </p:txBody>
      </p:sp>
      <p:sp>
        <p:nvSpPr>
          <p:cNvPr id="44037" name="Text Box 28"/>
          <p:cNvSpPr txBox="1">
            <a:spLocks noChangeArrowheads="1"/>
          </p:cNvSpPr>
          <p:nvPr/>
        </p:nvSpPr>
        <p:spPr bwMode="auto">
          <a:xfrm>
            <a:off x="3492500" y="5880100"/>
            <a:ext cx="1608138" cy="461963"/>
          </a:xfrm>
          <a:prstGeom prst="rect">
            <a:avLst/>
          </a:prstGeom>
          <a:solidFill>
            <a:srgbClr val="FF45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2400">
                <a:cs typeface="B Nazanin" panose="00000400000000000000" pitchFamily="2" charset="-78"/>
              </a:rPr>
              <a:t>قطعات خروج</a:t>
            </a:r>
            <a:r>
              <a:rPr lang="ar-SA" altLang="en-US" sz="2400">
                <a:cs typeface="B Nazanin" panose="00000400000000000000" pitchFamily="2" charset="-78"/>
              </a:rPr>
              <a:t>ي</a:t>
            </a:r>
            <a:endParaRPr lang="en-US" altLang="en-US" sz="2400">
              <a:cs typeface="B Nazanin" panose="00000400000000000000" pitchFamily="2" charset="-78"/>
            </a:endParaRPr>
          </a:p>
        </p:txBody>
      </p:sp>
      <p:sp>
        <p:nvSpPr>
          <p:cNvPr id="44038" name="Rectangle 2"/>
          <p:cNvSpPr>
            <a:spLocks noChangeArrowheads="1"/>
          </p:cNvSpPr>
          <p:nvPr/>
        </p:nvSpPr>
        <p:spPr bwMode="auto">
          <a:xfrm>
            <a:off x="3816350" y="140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algn="r" rtl="1" eaLnBrk="1" hangingPunct="1"/>
            <a:r>
              <a:rPr lang="ar-SA" altLang="en-US" b="1">
                <a:cs typeface="B Nazanin" panose="00000400000000000000" pitchFamily="2" charset="-78"/>
              </a:rPr>
              <a:t>سايز متعارف </a:t>
            </a:r>
            <a:r>
              <a:rPr lang="fa-IR" altLang="en-US" b="1">
                <a:cs typeface="B Nazanin" panose="00000400000000000000" pitchFamily="2" charset="-78"/>
              </a:rPr>
              <a:t>قطعات 64، 128 </a:t>
            </a:r>
            <a:r>
              <a:rPr lang="ar-SA" altLang="en-US" b="1">
                <a:cs typeface="B Nazanin" panose="00000400000000000000" pitchFamily="2" charset="-78"/>
              </a:rPr>
              <a:t>ي</a:t>
            </a:r>
            <a:r>
              <a:rPr lang="fa-IR" altLang="en-US" b="1">
                <a:cs typeface="B Nazanin" panose="00000400000000000000" pitchFamily="2" charset="-78"/>
              </a:rPr>
              <a:t>ا 256 ب</a:t>
            </a:r>
            <a:r>
              <a:rPr lang="ar-SA" altLang="en-US" b="1">
                <a:cs typeface="B Nazanin" panose="00000400000000000000" pitchFamily="2" charset="-78"/>
              </a:rPr>
              <a:t>ي</a:t>
            </a:r>
            <a:r>
              <a:rPr lang="fa-IR" altLang="en-US" b="1">
                <a:cs typeface="B Nazanin" panose="00000400000000000000" pitchFamily="2" charset="-78"/>
              </a:rPr>
              <a:t>ت</a:t>
            </a:r>
          </a:p>
        </p:txBody>
      </p:sp>
      <p:sp>
        <p:nvSpPr>
          <p:cNvPr id="440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0D2E19-D55D-4EB0-ADF3-2EA6D334F1CC}" type="slidenum">
              <a:rPr lang="en-US" altLang="en-US" smtClean="0">
                <a:latin typeface="Times New Roman" panose="02020603050405020304" pitchFamily="18" charset="0"/>
                <a:cs typeface="Times New Roman" panose="02020603050405020304" pitchFamily="18" charset="0"/>
              </a:rPr>
              <a:pPr/>
              <a:t>32</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sz="quarter" idx="10"/>
          </p:nvPr>
        </p:nvSpPr>
        <p:spPr bwMode="auto">
          <a:xfrm>
            <a:off x="533400" y="1341438"/>
            <a:ext cx="7543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eaLnBrk="1" hangingPunct="1">
              <a:buFont typeface="Wingdings" panose="05000000000000000000" pitchFamily="2" charset="2"/>
              <a:buChar char="§"/>
            </a:pPr>
            <a:r>
              <a:rPr lang="ar-SA" altLang="en-US" smtClean="0">
                <a:solidFill>
                  <a:schemeClr val="tx1"/>
                </a:solidFill>
                <a:cs typeface="B Nazanin" panose="00000400000000000000" pitchFamily="2" charset="-78"/>
              </a:rPr>
              <a:t>نگاشت </a:t>
            </a:r>
            <a:r>
              <a:rPr lang="fa-IR" altLang="en-US" smtClean="0">
                <a:solidFill>
                  <a:schemeClr val="tx1"/>
                </a:solidFill>
                <a:cs typeface="B Nazanin" panose="00000400000000000000" pitchFamily="2" charset="-78"/>
              </a:rPr>
              <a:t>قطعات متن واضح </a:t>
            </a:r>
            <a:r>
              <a:rPr lang="ar-SA" altLang="en-US" smtClean="0">
                <a:solidFill>
                  <a:schemeClr val="tx1"/>
                </a:solidFill>
                <a:cs typeface="B Nazanin" panose="00000400000000000000" pitchFamily="2" charset="-78"/>
              </a:rPr>
              <a:t>به </a:t>
            </a:r>
            <a:r>
              <a:rPr lang="fa-IR" altLang="en-US" smtClean="0">
                <a:solidFill>
                  <a:schemeClr val="tx1"/>
                </a:solidFill>
                <a:cs typeface="B Nazanin" panose="00000400000000000000" pitchFamily="2" charset="-78"/>
              </a:rPr>
              <a:t>قطعات متن </a:t>
            </a:r>
            <a:r>
              <a:rPr lang="ar-SA" altLang="en-US" smtClean="0">
                <a:solidFill>
                  <a:schemeClr val="tx1"/>
                </a:solidFill>
                <a:cs typeface="B Nazanin" panose="00000400000000000000" pitchFamily="2" charset="-78"/>
              </a:rPr>
              <a:t>رمزشده بايد برگشت پذير (يك به يك)</a:t>
            </a:r>
            <a:r>
              <a:rPr lang="fa-IR" altLang="en-US" smtClean="0">
                <a:solidFill>
                  <a:schemeClr val="tx1"/>
                </a:solidFill>
                <a:cs typeface="B Nazanin" panose="00000400000000000000" pitchFamily="2" charset="-78"/>
              </a:rPr>
              <a:t> </a:t>
            </a:r>
            <a:r>
              <a:rPr lang="ar-SA" altLang="en-US" smtClean="0">
                <a:solidFill>
                  <a:schemeClr val="tx1"/>
                </a:solidFill>
                <a:cs typeface="B Nazanin" panose="00000400000000000000" pitchFamily="2" charset="-78"/>
              </a:rPr>
              <a:t>باشد</a:t>
            </a:r>
            <a:r>
              <a:rPr lang="fa-IR" altLang="en-US" smtClean="0">
                <a:solidFill>
                  <a:schemeClr val="tx1"/>
                </a:solidFill>
                <a:cs typeface="B Nazanin" panose="00000400000000000000" pitchFamily="2" charset="-78"/>
              </a:rPr>
              <a:t>.</a:t>
            </a:r>
          </a:p>
          <a:p>
            <a:pPr marL="342900" indent="-342900" algn="just" eaLnBrk="1" hangingPunct="1">
              <a:buFont typeface="Wingdings" panose="05000000000000000000" pitchFamily="2" charset="2"/>
              <a:buChar char="§"/>
            </a:pPr>
            <a:r>
              <a:rPr lang="fa-IR" altLang="en-US" smtClean="0">
                <a:solidFill>
                  <a:schemeClr val="tx1"/>
                </a:solidFill>
                <a:cs typeface="B Nazanin" panose="00000400000000000000" pitchFamily="2" charset="-78"/>
              </a:rPr>
              <a:t>الگور</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تم،</a:t>
            </a:r>
            <a:r>
              <a:rPr lang="ar-SA" altLang="en-US" smtClean="0">
                <a:solidFill>
                  <a:schemeClr val="tx1"/>
                </a:solidFill>
                <a:cs typeface="B Nazanin" panose="00000400000000000000" pitchFamily="2" charset="-78"/>
              </a:rPr>
              <a:t> </a:t>
            </a:r>
            <a:r>
              <a:rPr lang="fa-IR" altLang="en-US" smtClean="0">
                <a:solidFill>
                  <a:schemeClr val="tx1"/>
                </a:solidFill>
                <a:cs typeface="B Nazanin" panose="00000400000000000000" pitchFamily="2" charset="-78"/>
              </a:rPr>
              <a:t>قطعات  ورود</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را در چند مرحله ساده و متوال</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پردازش م</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‌کند. به ا</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ن مراحل دور م</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گو</a:t>
            </a:r>
            <a:r>
              <a:rPr lang="ar-SA" altLang="en-US" smtClean="0">
                <a:solidFill>
                  <a:schemeClr val="tx1"/>
                </a:solidFill>
                <a:cs typeface="B Nazanin" panose="00000400000000000000" pitchFamily="2" charset="-78"/>
              </a:rPr>
              <a:t>يي</a:t>
            </a:r>
            <a:r>
              <a:rPr lang="fa-IR" altLang="en-US" smtClean="0">
                <a:solidFill>
                  <a:schemeClr val="tx1"/>
                </a:solidFill>
                <a:cs typeface="B Nazanin" panose="00000400000000000000" pitchFamily="2" charset="-78"/>
              </a:rPr>
              <a:t>م. </a:t>
            </a:r>
          </a:p>
          <a:p>
            <a:pPr marL="342900" indent="-342900" algn="just" eaLnBrk="1" hangingPunct="1">
              <a:buFont typeface="Wingdings" panose="05000000000000000000" pitchFamily="2" charset="2"/>
              <a:buChar char="§"/>
            </a:pPr>
            <a:r>
              <a:rPr lang="fa-IR" altLang="en-US" smtClean="0">
                <a:solidFill>
                  <a:schemeClr val="tx1"/>
                </a:solidFill>
                <a:cs typeface="B Nazanin" panose="00000400000000000000" pitchFamily="2" charset="-78"/>
              </a:rPr>
              <a:t>هر دور عموماً </a:t>
            </a:r>
            <a:r>
              <a:rPr lang="ar-SA" altLang="en-US" smtClean="0">
                <a:solidFill>
                  <a:schemeClr val="tx1"/>
                </a:solidFill>
                <a:cs typeface="B Nazanin" panose="00000400000000000000" pitchFamily="2" charset="-78"/>
              </a:rPr>
              <a:t>مبتني بر تركيب</a:t>
            </a:r>
            <a:r>
              <a:rPr lang="fa-IR" altLang="en-US" smtClean="0">
                <a:solidFill>
                  <a:schemeClr val="tx1"/>
                </a:solidFill>
                <a:cs typeface="B Nazanin" panose="00000400000000000000" pitchFamily="2" charset="-78"/>
              </a:rPr>
              <a:t> ا</a:t>
            </a:r>
            <a:r>
              <a:rPr lang="ar-SA" altLang="en-US" smtClean="0">
                <a:solidFill>
                  <a:schemeClr val="tx1"/>
                </a:solidFill>
                <a:cs typeface="B Nazanin" panose="00000400000000000000" pitchFamily="2" charset="-78"/>
              </a:rPr>
              <a:t>عم</a:t>
            </a:r>
            <a:r>
              <a:rPr lang="fa-IR" altLang="en-US" smtClean="0">
                <a:solidFill>
                  <a:schemeClr val="tx1"/>
                </a:solidFill>
                <a:cs typeface="B Nazanin" panose="00000400000000000000" pitchFamily="2" charset="-78"/>
              </a:rPr>
              <a:t>ا</a:t>
            </a:r>
            <a:r>
              <a:rPr lang="ar-SA" altLang="en-US" smtClean="0">
                <a:solidFill>
                  <a:schemeClr val="tx1"/>
                </a:solidFill>
                <a:cs typeface="B Nazanin" panose="00000400000000000000" pitchFamily="2" charset="-78"/>
              </a:rPr>
              <a:t>ل ساده</a:t>
            </a:r>
            <a:r>
              <a:rPr lang="fa-IR" altLang="en-US" smtClean="0">
                <a:solidFill>
                  <a:schemeClr val="tx1"/>
                </a:solidFill>
                <a:cs typeface="B Nazanin" panose="00000400000000000000" pitchFamily="2" charset="-78"/>
              </a:rPr>
              <a:t> ا</a:t>
            </a:r>
            <a:r>
              <a:rPr lang="ar-SA" altLang="en-US" smtClean="0">
                <a:solidFill>
                  <a:schemeClr val="tx1"/>
                </a:solidFill>
                <a:cs typeface="B Nazanin" panose="00000400000000000000" pitchFamily="2" charset="-78"/>
              </a:rPr>
              <a:t>ي </a:t>
            </a:r>
            <a:r>
              <a:rPr lang="fa-IR" altLang="en-US" smtClean="0">
                <a:solidFill>
                  <a:schemeClr val="tx1"/>
                </a:solidFill>
                <a:cs typeface="B Nazanin" panose="00000400000000000000" pitchFamily="2" charset="-78"/>
              </a:rPr>
              <a:t>همچون </a:t>
            </a:r>
            <a:r>
              <a:rPr lang="ar-SA" altLang="en-US" smtClean="0">
                <a:solidFill>
                  <a:schemeClr val="tx1"/>
                </a:solidFill>
                <a:cs typeface="B Nazanin" panose="00000400000000000000" pitchFamily="2" charset="-78"/>
              </a:rPr>
              <a:t>جايگزيني</a:t>
            </a:r>
            <a:r>
              <a:rPr lang="fa-IR" altLang="en-US" smtClean="0">
                <a:solidFill>
                  <a:schemeClr val="tx1"/>
                </a:solidFill>
                <a:cs typeface="B Nazanin" panose="00000400000000000000" pitchFamily="2" charset="-78"/>
              </a:rPr>
              <a:t> </a:t>
            </a:r>
            <a:r>
              <a:rPr lang="ar-SA" altLang="en-US" smtClean="0">
                <a:solidFill>
                  <a:schemeClr val="tx1"/>
                </a:solidFill>
                <a:cs typeface="B Nazanin" panose="00000400000000000000" pitchFamily="2" charset="-78"/>
              </a:rPr>
              <a:t>و </a:t>
            </a:r>
            <a:r>
              <a:rPr lang="fa-IR" altLang="en-US" smtClean="0">
                <a:solidFill>
                  <a:schemeClr val="tx1"/>
                </a:solidFill>
                <a:cs typeface="B Nazanin" panose="00000400000000000000" pitchFamily="2" charset="-78"/>
              </a:rPr>
              <a:t>جا</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گشت </a:t>
            </a:r>
            <a:r>
              <a:rPr lang="ar-SA" altLang="en-US" smtClean="0">
                <a:solidFill>
                  <a:schemeClr val="tx1"/>
                </a:solidFill>
                <a:cs typeface="B Nazanin" panose="00000400000000000000" pitchFamily="2" charset="-78"/>
              </a:rPr>
              <a:t>استوار است</a:t>
            </a:r>
            <a:r>
              <a:rPr lang="fa-IR" altLang="en-US" smtClean="0">
                <a:solidFill>
                  <a:schemeClr val="tx1"/>
                </a:solidFill>
                <a:cs typeface="B Nazanin" panose="00000400000000000000" pitchFamily="2" charset="-78"/>
              </a:rPr>
              <a:t>.</a:t>
            </a:r>
            <a:endParaRPr lang="en-US" altLang="en-US" smtClean="0">
              <a:solidFill>
                <a:schemeClr val="tx1"/>
              </a:solidFill>
              <a:cs typeface="B Nazanin" panose="00000400000000000000" pitchFamily="2" charset="-78"/>
            </a:endParaRPr>
          </a:p>
        </p:txBody>
      </p:sp>
      <p:sp>
        <p:nvSpPr>
          <p:cNvPr id="35842" name="Rectangle 2"/>
          <p:cNvSpPr>
            <a:spLocks noGrp="1" noChangeArrowheads="1"/>
          </p:cNvSpPr>
          <p:nvPr>
            <p:ph type="title" idx="4294967295"/>
          </p:nvPr>
        </p:nvSpPr>
        <p:spPr>
          <a:xfrm>
            <a:off x="303213" y="188913"/>
            <a:ext cx="8229600" cy="725487"/>
          </a:xfrm>
          <a:prstGeom prst="rect">
            <a:avLst/>
          </a:prstGeom>
        </p:spPr>
        <p:txBody>
          <a:bodyPr lIns="92075" tIns="46038" rIns="92075" bIns="46038">
            <a:normAutofit/>
          </a:bodyPr>
          <a:lstStyle/>
          <a:p>
            <a:pPr algn="r" eaLnBrk="1" fontAlgn="auto" hangingPunct="1">
              <a:spcAft>
                <a:spcPts val="0"/>
              </a:spcAft>
              <a:defRPr/>
            </a:pPr>
            <a:r>
              <a:rPr lang="ar-SA" altLang="en-US" sz="3600" dirty="0" smtClean="0">
                <a:latin typeface="Arial" charset="0"/>
                <a:ea typeface="+mn-ea"/>
                <a:cs typeface="B Yagut" pitchFamily="2" charset="-78"/>
              </a:rPr>
              <a:t>اصول </a:t>
            </a:r>
            <a:r>
              <a:rPr lang="fa-IR" altLang="en-US" sz="3600" dirty="0" smtClean="0">
                <a:latin typeface="Arial" charset="0"/>
                <a:ea typeface="+mn-ea"/>
                <a:cs typeface="B Yagut" pitchFamily="2" charset="-78"/>
              </a:rPr>
              <a:t>رمزها</a:t>
            </a:r>
            <a:r>
              <a:rPr lang="ar-SA" altLang="en-US" sz="3600" dirty="0" smtClean="0">
                <a:latin typeface="Arial" charset="0"/>
                <a:ea typeface="+mn-ea"/>
                <a:cs typeface="B Yagut" pitchFamily="2" charset="-78"/>
              </a:rPr>
              <a:t>ي</a:t>
            </a:r>
            <a:r>
              <a:rPr lang="fa-IR" altLang="en-US" sz="3600" dirty="0" smtClean="0">
                <a:latin typeface="Arial" charset="0"/>
                <a:ea typeface="+mn-ea"/>
                <a:cs typeface="B Yagut" pitchFamily="2" charset="-78"/>
              </a:rPr>
              <a:t> قطعه‌ا</a:t>
            </a:r>
            <a:r>
              <a:rPr lang="ar-SA" altLang="en-US" sz="3600" dirty="0" smtClean="0">
                <a:latin typeface="Arial" charset="0"/>
                <a:ea typeface="+mn-ea"/>
                <a:cs typeface="B Yagut" pitchFamily="2" charset="-78"/>
              </a:rPr>
              <a:t>ي</a:t>
            </a:r>
            <a:endParaRPr altLang="en-US" sz="3600" dirty="0" smtClean="0">
              <a:latin typeface="Arial" charset="0"/>
              <a:ea typeface="+mn-ea"/>
              <a:cs typeface="B Yagut" pitchFamily="2" charset="-78"/>
            </a:endParaRPr>
          </a:p>
        </p:txBody>
      </p:sp>
      <p:sp>
        <p:nvSpPr>
          <p:cNvPr id="450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74F417-4737-48F3-BD64-97593CB2BFD4}" type="slidenum">
              <a:rPr lang="en-US" altLang="en-US" smtClean="0">
                <a:latin typeface="Times New Roman" panose="02020603050405020304" pitchFamily="18" charset="0"/>
                <a:cs typeface="Times New Roman" panose="02020603050405020304" pitchFamily="18" charset="0"/>
              </a:rPr>
              <a:pPr/>
              <a:t>33</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eaLnBrk="1" hangingPunct="1">
              <a:spcAft>
                <a:spcPts val="1200"/>
              </a:spcAft>
              <a:buFont typeface="Wingdings" panose="05000000000000000000" pitchFamily="2" charset="2"/>
              <a:buChar char="§"/>
            </a:pPr>
            <a:r>
              <a:rPr lang="fa-IR" altLang="en-US" smtClean="0">
                <a:solidFill>
                  <a:schemeClr val="tx1"/>
                </a:solidFill>
                <a:cs typeface="B Nazanin" panose="00000400000000000000" pitchFamily="2" charset="-78"/>
              </a:rPr>
              <a:t>يك روش رمزگذاري متقارن و بلوكي است. </a:t>
            </a:r>
          </a:p>
          <a:p>
            <a:pPr marL="342900" indent="-342900" algn="just" eaLnBrk="1" hangingPunct="1">
              <a:spcAft>
                <a:spcPts val="1200"/>
              </a:spcAft>
              <a:buFont typeface="Wingdings" panose="05000000000000000000" pitchFamily="2" charset="2"/>
              <a:buChar char="§"/>
            </a:pPr>
            <a:r>
              <a:rPr lang="fa-IR" altLang="en-US" smtClean="0">
                <a:solidFill>
                  <a:schemeClr val="tx1"/>
                </a:solidFill>
                <a:cs typeface="B Nazanin" panose="00000400000000000000" pitchFamily="2" charset="-78"/>
              </a:rPr>
              <a:t>توسط هورست فيستل در شركت </a:t>
            </a:r>
            <a:r>
              <a:rPr lang="en-US" altLang="en-US" smtClean="0">
                <a:solidFill>
                  <a:schemeClr val="tx1"/>
                </a:solidFill>
                <a:cs typeface="B Nazanin" panose="00000400000000000000" pitchFamily="2" charset="-78"/>
              </a:rPr>
              <a:t>IBM</a:t>
            </a:r>
            <a:r>
              <a:rPr lang="fa-IR" altLang="en-US" smtClean="0">
                <a:solidFill>
                  <a:schemeClr val="tx1"/>
                </a:solidFill>
                <a:cs typeface="B Nazanin" panose="00000400000000000000" pitchFamily="2" charset="-78"/>
              </a:rPr>
              <a:t> در سال 1973 تشريح شد.</a:t>
            </a:r>
          </a:p>
          <a:p>
            <a:pPr marL="342900" indent="-342900" algn="just" eaLnBrk="1" hangingPunct="1">
              <a:spcAft>
                <a:spcPts val="1200"/>
              </a:spcAft>
              <a:buFont typeface="Wingdings" panose="05000000000000000000" pitchFamily="2" charset="2"/>
              <a:buChar char="§"/>
            </a:pPr>
            <a:r>
              <a:rPr lang="fa-IR" altLang="en-US" smtClean="0">
                <a:solidFill>
                  <a:schemeClr val="tx1"/>
                </a:solidFill>
                <a:cs typeface="B Nazanin" panose="00000400000000000000" pitchFamily="2" charset="-78"/>
              </a:rPr>
              <a:t>اين روش، در چند دور، جانشيني و جابجايي هايي را انجام مي‌دهد.</a:t>
            </a:r>
          </a:p>
          <a:p>
            <a:pPr marL="342900" indent="-342900" algn="just">
              <a:spcAft>
                <a:spcPts val="1200"/>
              </a:spcAft>
              <a:buFont typeface="Wingdings" panose="05000000000000000000" pitchFamily="2" charset="2"/>
              <a:buChar char="§"/>
            </a:pPr>
            <a:r>
              <a:rPr lang="fa-IR" altLang="en-US" smtClean="0">
                <a:solidFill>
                  <a:schemeClr val="tx1"/>
                </a:solidFill>
                <a:cs typeface="B Nazanin" panose="00000400000000000000" pitchFamily="2" charset="-78"/>
              </a:rPr>
              <a:t>رمزهای قطعه‌ای اغلب بر مبنای ساختار رمز فیستل عمل می‌کنند.</a:t>
            </a:r>
          </a:p>
          <a:p>
            <a:pPr marL="342900" indent="-342900" algn="just">
              <a:spcAft>
                <a:spcPts val="1200"/>
              </a:spcAft>
              <a:buFont typeface="Wingdings" panose="05000000000000000000" pitchFamily="2" charset="2"/>
              <a:buChar char="§"/>
            </a:pPr>
            <a:r>
              <a:rPr lang="fa-IR" altLang="en-US" smtClean="0">
                <a:solidFill>
                  <a:schemeClr val="tx1"/>
                </a:solidFill>
                <a:cs typeface="B Nazanin" panose="00000400000000000000" pitchFamily="2" charset="-78"/>
              </a:rPr>
              <a:t>بسیاری از الگوریتم‌های نوین رمز متقارن از معماری فیستل تبعیت می‌کنند.</a:t>
            </a:r>
          </a:p>
        </p:txBody>
      </p:sp>
      <p:sp>
        <p:nvSpPr>
          <p:cNvPr id="46083" name="Title 1"/>
          <p:cNvSpPr txBox="1">
            <a:spLocks/>
          </p:cNvSpPr>
          <p:nvPr/>
        </p:nvSpPr>
        <p:spPr bwMode="auto">
          <a:xfrm>
            <a:off x="0" y="188913"/>
            <a:ext cx="853281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3600">
                <a:latin typeface="Calibri" panose="020F0502020204030204" pitchFamily="34" charset="0"/>
                <a:cs typeface="B Yagut" panose="00000400000000000000" pitchFamily="2" charset="-78"/>
              </a:rPr>
              <a:t>الگوریتم رمز فيستل</a:t>
            </a:r>
            <a:r>
              <a:rPr lang="en-US" altLang="en-US" sz="3600">
                <a:latin typeface="Calibri" panose="020F0502020204030204" pitchFamily="34" charset="0"/>
                <a:cs typeface="B Yagut" panose="00000400000000000000" pitchFamily="2" charset="-78"/>
              </a:rPr>
              <a:t>(</a:t>
            </a:r>
            <a:r>
              <a:rPr lang="en-US" altLang="en-US" sz="3600"/>
              <a:t>Horst Feistel</a:t>
            </a:r>
            <a:r>
              <a:rPr lang="en-US" altLang="en-US" sz="3600">
                <a:latin typeface="Calibri" panose="020F0502020204030204" pitchFamily="34" charset="0"/>
                <a:cs typeface="B Yagut" panose="00000400000000000000" pitchFamily="2" charset="-78"/>
              </a:rPr>
              <a:t>) </a:t>
            </a:r>
          </a:p>
        </p:txBody>
      </p:sp>
      <p:sp>
        <p:nvSpPr>
          <p:cNvPr id="460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9A30F0-B094-49D0-84EC-A1DE764B8A48}" type="slidenum">
              <a:rPr lang="en-US" altLang="en-US" smtClean="0">
                <a:latin typeface="Times New Roman" panose="02020603050405020304" pitchFamily="18" charset="0"/>
                <a:cs typeface="Times New Roman" panose="02020603050405020304" pitchFamily="18" charset="0"/>
              </a:rPr>
              <a:pPr/>
              <a:t>34</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p:cNvSpPr>
            <a:spLocks noGrp="1"/>
          </p:cNvSpPr>
          <p:nvPr>
            <p:ph type="body" sz="quarter" idx="10"/>
          </p:nvPr>
        </p:nvSpPr>
        <p:spPr bwMode="auto">
          <a:xfrm>
            <a:off x="773113" y="1360488"/>
            <a:ext cx="7543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a:buFont typeface="Wingdings" panose="05000000000000000000" pitchFamily="2" charset="2"/>
              <a:buChar char="§"/>
            </a:pPr>
            <a:r>
              <a:rPr lang="fa-IR" altLang="en-US" smtClean="0">
                <a:cs typeface="B Nazanin" panose="00000400000000000000" pitchFamily="2" charset="-78"/>
              </a:rPr>
              <a:t>ازتعدادی دور معمولا بین ۱۰تا ۳۲ دور تشکیل شده‌ است.</a:t>
            </a:r>
          </a:p>
          <a:p>
            <a:pPr marL="342900" indent="-342900" algn="just">
              <a:buFont typeface="Wingdings" panose="05000000000000000000" pitchFamily="2" charset="2"/>
              <a:buChar char="§"/>
            </a:pPr>
            <a:r>
              <a:rPr lang="fa-IR" altLang="en-US" smtClean="0">
                <a:cs typeface="B Nazanin" panose="00000400000000000000" pitchFamily="2" charset="-78"/>
              </a:rPr>
              <a:t>ماهیت عملیات تمام دورها یکسان و در هر دور فقط کلید دور تغییر می‌کند.</a:t>
            </a:r>
          </a:p>
          <a:p>
            <a:pPr marL="342900" indent="-342900" algn="just">
              <a:buFont typeface="Wingdings" panose="05000000000000000000" pitchFamily="2" charset="2"/>
              <a:buChar char="§"/>
            </a:pPr>
            <a:r>
              <a:rPr lang="fa-IR" altLang="en-US" smtClean="0">
                <a:cs typeface="B Nazanin" panose="00000400000000000000" pitchFamily="2" charset="-78"/>
              </a:rPr>
              <a:t>ورودی به دو نیمه چپ و راست تقسیم می‌شود.</a:t>
            </a:r>
          </a:p>
          <a:p>
            <a:pPr marL="342900" indent="-342900" algn="just">
              <a:buFont typeface="Wingdings" panose="05000000000000000000" pitchFamily="2" charset="2"/>
              <a:buChar char="§"/>
            </a:pPr>
            <a:r>
              <a:rPr lang="fa-IR" altLang="en-US" smtClean="0">
                <a:cs typeface="B Nazanin" panose="00000400000000000000" pitchFamily="2" charset="-78"/>
              </a:rPr>
              <a:t>پس از هر دور جای دو نیمه عوض می‌شود.</a:t>
            </a:r>
          </a:p>
          <a:p>
            <a:pPr marL="342900" indent="-342900" algn="just">
              <a:buFont typeface="Wingdings" panose="05000000000000000000" pitchFamily="2" charset="2"/>
              <a:buChar char="§"/>
            </a:pPr>
            <a:r>
              <a:rPr lang="fa-IR" altLang="en-US" smtClean="0">
                <a:cs typeface="B Nazanin" panose="00000400000000000000" pitchFamily="2" charset="-78"/>
              </a:rPr>
              <a:t>کلید هر دور باید متفاوت با کلید دور قبلی باشد.</a:t>
            </a:r>
          </a:p>
          <a:p>
            <a:pPr marL="342900" indent="-342900" algn="just">
              <a:buFont typeface="Wingdings" panose="05000000000000000000" pitchFamily="2" charset="2"/>
              <a:buChar char="§"/>
            </a:pPr>
            <a:r>
              <a:rPr lang="fa-IR" altLang="en-US" smtClean="0">
                <a:cs typeface="B Nazanin" panose="00000400000000000000" pitchFamily="2" charset="-78"/>
              </a:rPr>
              <a:t>کلیدهای دور از روی شاه کلید توسط الگوریتم تولید می‌شود.</a:t>
            </a:r>
          </a:p>
          <a:p>
            <a:pPr marL="342900" indent="-342900" algn="just">
              <a:buFont typeface="Wingdings" panose="05000000000000000000" pitchFamily="2" charset="2"/>
              <a:buChar char="§"/>
            </a:pPr>
            <a:r>
              <a:rPr lang="fa-IR" altLang="en-US" smtClean="0">
                <a:cs typeface="B Nazanin" panose="00000400000000000000" pitchFamily="2" charset="-78"/>
              </a:rPr>
              <a:t>الگوریتم تولید کلید مستقل از الگوریتم رمزگذاری است.</a:t>
            </a:r>
          </a:p>
          <a:p>
            <a:pPr marL="342900" indent="-342900" algn="just">
              <a:buFont typeface="Wingdings" panose="05000000000000000000" pitchFamily="2" charset="2"/>
              <a:buChar char="§"/>
            </a:pPr>
            <a:r>
              <a:rPr lang="fa-IR" altLang="en-US" smtClean="0">
                <a:cs typeface="B Nazanin" panose="00000400000000000000" pitchFamily="2" charset="-78"/>
              </a:rPr>
              <a:t>الگوریتم تولید کلید باید یک الگوریتم یکطرفه باشد.</a:t>
            </a:r>
          </a:p>
          <a:p>
            <a:pPr marL="342900" indent="-342900" algn="just">
              <a:buFont typeface="Wingdings" panose="05000000000000000000" pitchFamily="2" charset="2"/>
              <a:buChar char="§"/>
            </a:pPr>
            <a:r>
              <a:rPr lang="fa-IR" altLang="en-US" smtClean="0">
                <a:cs typeface="B Nazanin" panose="00000400000000000000" pitchFamily="2" charset="-78"/>
              </a:rPr>
              <a:t>طول کلید باید یک آنقدر زیاد باشد که هیچ کس نتواند با سعی و خطا، فضای کلید را جستجو کند.</a:t>
            </a:r>
          </a:p>
          <a:p>
            <a:pPr marL="342900" indent="-342900" algn="just">
              <a:buFont typeface="Wingdings" panose="05000000000000000000" pitchFamily="2" charset="2"/>
              <a:buChar char="§"/>
            </a:pPr>
            <a:endParaRPr lang="en-US" altLang="en-US" smtClean="0">
              <a:cs typeface="B Nazanin" panose="00000400000000000000" pitchFamily="2" charset="-78"/>
            </a:endParaRPr>
          </a:p>
        </p:txBody>
      </p:sp>
      <p:sp>
        <p:nvSpPr>
          <p:cNvPr id="47107" name="Rectangle 3"/>
          <p:cNvSpPr>
            <a:spLocks noChangeArrowheads="1"/>
          </p:cNvSpPr>
          <p:nvPr/>
        </p:nvSpPr>
        <p:spPr bwMode="auto">
          <a:xfrm>
            <a:off x="4787900" y="188913"/>
            <a:ext cx="3697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20000"/>
              </a:spcBef>
            </a:pPr>
            <a:r>
              <a:rPr lang="fa-IR" altLang="en-US" sz="3600">
                <a:latin typeface="Calibri" panose="020F0502020204030204" pitchFamily="34" charset="0"/>
                <a:cs typeface="B Yagut" panose="00000400000000000000" pitchFamily="2" charset="-78"/>
              </a:rPr>
              <a:t>ویژگی ساختار فیستل </a:t>
            </a:r>
          </a:p>
        </p:txBody>
      </p:sp>
      <p:sp>
        <p:nvSpPr>
          <p:cNvPr id="471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629059-A69A-4447-81C9-347D820F02FD}" type="slidenum">
              <a:rPr lang="en-US" altLang="en-US" smtClean="0">
                <a:latin typeface="Times New Roman" panose="02020603050405020304" pitchFamily="18" charset="0"/>
                <a:cs typeface="Times New Roman" panose="02020603050405020304" pitchFamily="18" charset="0"/>
              </a:rPr>
              <a:pPr/>
              <a:t>35</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3779838" y="1052513"/>
            <a:ext cx="4679950" cy="3240087"/>
          </a:xfrm>
        </p:spPr>
        <p:txBody>
          <a:bodyPr/>
          <a:lstStyle/>
          <a:p>
            <a:pPr marL="285750" indent="-285750" algn="just" eaLnBrk="1" hangingPunct="1">
              <a:buFont typeface="Wingdings" pitchFamily="2" charset="2"/>
              <a:buChar char="§"/>
              <a:defRPr/>
            </a:pPr>
            <a:r>
              <a:rPr lang="fa-IR" sz="1800" b="1" dirty="0" smtClean="0">
                <a:solidFill>
                  <a:schemeClr val="accent1">
                    <a:lumMod val="75000"/>
                  </a:schemeClr>
                </a:solidFill>
                <a:cs typeface="B Nazanin" pitchFamily="2" charset="-78"/>
              </a:rPr>
              <a:t>ورودي الگوريتم:‌ متن ساده به طول </a:t>
            </a:r>
            <a:r>
              <a:rPr lang="en-US" sz="1800" b="1" dirty="0" smtClean="0">
                <a:solidFill>
                  <a:schemeClr val="accent1">
                    <a:lumMod val="75000"/>
                  </a:schemeClr>
                </a:solidFill>
                <a:cs typeface="B Nazanin" pitchFamily="2" charset="-78"/>
              </a:rPr>
              <a:t>2 w</a:t>
            </a:r>
            <a:r>
              <a:rPr lang="fa-IR" sz="1800" b="1" dirty="0" smtClean="0">
                <a:solidFill>
                  <a:schemeClr val="accent1">
                    <a:lumMod val="75000"/>
                  </a:schemeClr>
                </a:solidFill>
                <a:cs typeface="B Nazanin" pitchFamily="2" charset="-78"/>
              </a:rPr>
              <a:t> بيت</a:t>
            </a:r>
          </a:p>
          <a:p>
            <a:pPr marL="285750" indent="-285750" algn="just" eaLnBrk="1" hangingPunct="1">
              <a:buFont typeface="Wingdings" pitchFamily="2" charset="2"/>
              <a:buChar char="§"/>
              <a:defRPr/>
            </a:pPr>
            <a:r>
              <a:rPr lang="fa-IR" sz="1800" b="1" dirty="0" smtClean="0">
                <a:solidFill>
                  <a:schemeClr val="accent1">
                    <a:lumMod val="75000"/>
                  </a:schemeClr>
                </a:solidFill>
                <a:cs typeface="B Nazanin" pitchFamily="2" charset="-78"/>
              </a:rPr>
              <a:t>بلوك متن ساده به دو بخش چپ </a:t>
            </a:r>
            <a:r>
              <a:rPr lang="en-US" sz="1800" b="1" dirty="0" smtClean="0">
                <a:solidFill>
                  <a:schemeClr val="accent1">
                    <a:lumMod val="75000"/>
                  </a:schemeClr>
                </a:solidFill>
                <a:cs typeface="B Nazanin" pitchFamily="2" charset="-78"/>
              </a:rPr>
              <a:t>(L)</a:t>
            </a:r>
            <a:r>
              <a:rPr lang="fa-IR" sz="1800" b="1" dirty="0" smtClean="0">
                <a:solidFill>
                  <a:schemeClr val="accent1">
                    <a:lumMod val="75000"/>
                  </a:schemeClr>
                </a:solidFill>
                <a:cs typeface="B Nazanin" pitchFamily="2" charset="-78"/>
              </a:rPr>
              <a:t> و راست</a:t>
            </a:r>
            <a:r>
              <a:rPr lang="en-US" sz="1800" b="1" dirty="0" smtClean="0">
                <a:solidFill>
                  <a:schemeClr val="accent1">
                    <a:lumMod val="75000"/>
                  </a:schemeClr>
                </a:solidFill>
                <a:cs typeface="B Nazanin" pitchFamily="2" charset="-78"/>
              </a:rPr>
              <a:t>(R) </a:t>
            </a:r>
            <a:r>
              <a:rPr lang="fa-IR" sz="1800" b="1" dirty="0" smtClean="0">
                <a:solidFill>
                  <a:schemeClr val="accent1">
                    <a:lumMod val="75000"/>
                  </a:schemeClr>
                </a:solidFill>
                <a:cs typeface="B Nazanin" pitchFamily="2" charset="-78"/>
              </a:rPr>
              <a:t> تقسيم شده</a:t>
            </a:r>
            <a:endParaRPr lang="en-US" sz="1800" b="1" dirty="0" smtClean="0">
              <a:solidFill>
                <a:schemeClr val="accent1">
                  <a:lumMod val="75000"/>
                </a:schemeClr>
              </a:solidFill>
              <a:cs typeface="B Nazanin" pitchFamily="2" charset="-78"/>
            </a:endParaRPr>
          </a:p>
          <a:p>
            <a:pPr marL="285750" indent="-285750" algn="just" eaLnBrk="1" hangingPunct="1">
              <a:buFont typeface="Wingdings" pitchFamily="2" charset="2"/>
              <a:buChar char="§"/>
              <a:defRPr/>
            </a:pPr>
            <a:r>
              <a:rPr lang="fa-IR" sz="1800" b="1" dirty="0" smtClean="0">
                <a:solidFill>
                  <a:schemeClr val="accent1">
                    <a:lumMod val="75000"/>
                  </a:schemeClr>
                </a:solidFill>
                <a:cs typeface="B Nazanin" pitchFamily="2" charset="-78"/>
              </a:rPr>
              <a:t>مراحل </a:t>
            </a:r>
            <a:r>
              <a:rPr lang="en-US" sz="1800" b="1" dirty="0" smtClean="0">
                <a:solidFill>
                  <a:schemeClr val="accent1">
                    <a:lumMod val="75000"/>
                  </a:schemeClr>
                </a:solidFill>
                <a:cs typeface="B Nazanin" pitchFamily="2" charset="-78"/>
              </a:rPr>
              <a:t>n</a:t>
            </a:r>
            <a:r>
              <a:rPr lang="fa-IR" sz="1800" b="1" dirty="0" smtClean="0">
                <a:solidFill>
                  <a:schemeClr val="accent1">
                    <a:lumMod val="75000"/>
                  </a:schemeClr>
                </a:solidFill>
                <a:cs typeface="B Nazanin" pitchFamily="2" charset="-78"/>
              </a:rPr>
              <a:t> دور تكرار مي‌شود.</a:t>
            </a:r>
          </a:p>
          <a:p>
            <a:pPr marL="285750" indent="-285750" algn="just" eaLnBrk="1" hangingPunct="1">
              <a:buFont typeface="Wingdings" pitchFamily="2" charset="2"/>
              <a:buChar char="§"/>
              <a:defRPr/>
            </a:pPr>
            <a:r>
              <a:rPr lang="fa-IR" sz="1800" b="1" dirty="0" smtClean="0">
                <a:solidFill>
                  <a:schemeClr val="accent1">
                    <a:lumMod val="75000"/>
                  </a:schemeClr>
                </a:solidFill>
                <a:cs typeface="B Nazanin" pitchFamily="2" charset="-78"/>
              </a:rPr>
              <a:t>دور </a:t>
            </a:r>
            <a:r>
              <a:rPr lang="en-US" sz="1800" b="1" dirty="0" err="1" smtClean="0">
                <a:solidFill>
                  <a:schemeClr val="accent1">
                    <a:lumMod val="75000"/>
                  </a:schemeClr>
                </a:solidFill>
                <a:cs typeface="B Nazanin" pitchFamily="2" charset="-78"/>
              </a:rPr>
              <a:t>i</a:t>
            </a:r>
            <a:r>
              <a:rPr lang="fa-IR" sz="1800" b="1" dirty="0" smtClean="0">
                <a:solidFill>
                  <a:schemeClr val="accent1">
                    <a:lumMod val="75000"/>
                  </a:schemeClr>
                </a:solidFill>
                <a:cs typeface="B Nazanin" pitchFamily="2" charset="-78"/>
              </a:rPr>
              <a:t>ام از كليد </a:t>
            </a:r>
            <a:r>
              <a:rPr lang="en-US" sz="1800" b="1" dirty="0" smtClean="0">
                <a:solidFill>
                  <a:schemeClr val="accent1">
                    <a:lumMod val="75000"/>
                  </a:schemeClr>
                </a:solidFill>
                <a:cs typeface="B Nazanin" pitchFamily="2" charset="-78"/>
              </a:rPr>
              <a:t>(</a:t>
            </a:r>
            <a:r>
              <a:rPr lang="en-US" sz="1800" b="1" dirty="0" err="1" smtClean="0">
                <a:solidFill>
                  <a:schemeClr val="accent1">
                    <a:lumMod val="75000"/>
                  </a:schemeClr>
                </a:solidFill>
                <a:cs typeface="B Nazanin" pitchFamily="2" charset="-78"/>
              </a:rPr>
              <a:t>k</a:t>
            </a:r>
            <a:r>
              <a:rPr lang="en-US" sz="1800" b="1" baseline="-25000" dirty="0" err="1">
                <a:solidFill>
                  <a:schemeClr val="accent1">
                    <a:lumMod val="75000"/>
                  </a:schemeClr>
                </a:solidFill>
                <a:cs typeface="B Nazanin" pitchFamily="2" charset="-78"/>
              </a:rPr>
              <a:t>i</a:t>
            </a:r>
            <a:r>
              <a:rPr lang="en-US" sz="1800" b="1" dirty="0" smtClean="0">
                <a:solidFill>
                  <a:schemeClr val="accent1">
                    <a:lumMod val="75000"/>
                  </a:schemeClr>
                </a:solidFill>
                <a:cs typeface="B Nazanin" pitchFamily="2" charset="-78"/>
              </a:rPr>
              <a:t>)</a:t>
            </a:r>
            <a:r>
              <a:rPr lang="fa-IR" sz="1800" b="1" dirty="0" smtClean="0">
                <a:solidFill>
                  <a:schemeClr val="accent1">
                    <a:lumMod val="75000"/>
                  </a:schemeClr>
                </a:solidFill>
                <a:cs typeface="B Nazanin" pitchFamily="2" charset="-78"/>
              </a:rPr>
              <a:t> استفاده مي‌كند.</a:t>
            </a:r>
            <a:endParaRPr lang="en-US" sz="1800" b="1" dirty="0" smtClean="0">
              <a:solidFill>
                <a:schemeClr val="accent1">
                  <a:lumMod val="75000"/>
                </a:schemeClr>
              </a:solidFill>
              <a:cs typeface="B Nazanin" pitchFamily="2" charset="-78"/>
            </a:endParaRPr>
          </a:p>
          <a:p>
            <a:pPr marL="285750" indent="-285750" algn="just" eaLnBrk="1" hangingPunct="1">
              <a:buFont typeface="Wingdings" pitchFamily="2" charset="2"/>
              <a:buChar char="§"/>
              <a:defRPr/>
            </a:pPr>
            <a:r>
              <a:rPr lang="fa-IR" sz="1800" b="1" dirty="0" smtClean="0">
                <a:solidFill>
                  <a:schemeClr val="accent1">
                    <a:lumMod val="75000"/>
                  </a:schemeClr>
                </a:solidFill>
                <a:cs typeface="B Nazanin" pitchFamily="2" charset="-78"/>
              </a:rPr>
              <a:t>در هر مرحله:</a:t>
            </a:r>
          </a:p>
          <a:p>
            <a:pPr marL="581025" lvl="2" indent="-285750" algn="just">
              <a:buFont typeface="Wingdings" pitchFamily="2" charset="2"/>
              <a:buChar char="ü"/>
              <a:defRPr/>
            </a:pPr>
            <a:r>
              <a:rPr lang="fa-IR" sz="1400" b="1" dirty="0" smtClean="0">
                <a:solidFill>
                  <a:schemeClr val="accent1">
                    <a:lumMod val="75000"/>
                  </a:schemeClr>
                </a:solidFill>
                <a:cs typeface="B Nazanin" pitchFamily="2" charset="-78"/>
              </a:rPr>
              <a:t> </a:t>
            </a:r>
            <a:r>
              <a:rPr lang="fa-IR" sz="1600" b="1" dirty="0" smtClean="0">
                <a:solidFill>
                  <a:schemeClr val="accent1">
                    <a:lumMod val="75000"/>
                  </a:schemeClr>
                </a:solidFill>
                <a:cs typeface="B Nazanin" pitchFamily="2" charset="-78"/>
              </a:rPr>
              <a:t>يك عمليات جابجايي (</a:t>
            </a:r>
            <a:r>
              <a:rPr lang="en-US" sz="1600" b="1" dirty="0" smtClean="0">
                <a:solidFill>
                  <a:schemeClr val="accent1">
                    <a:lumMod val="75000"/>
                  </a:schemeClr>
                </a:solidFill>
                <a:cs typeface="B Nazanin" pitchFamily="2" charset="-78"/>
              </a:rPr>
              <a:t>F</a:t>
            </a:r>
            <a:r>
              <a:rPr lang="fa-IR" sz="1600" b="1" dirty="0" smtClean="0">
                <a:solidFill>
                  <a:schemeClr val="accent1">
                    <a:lumMod val="75000"/>
                  </a:schemeClr>
                </a:solidFill>
                <a:cs typeface="B Nazanin" pitchFamily="2" charset="-78"/>
              </a:rPr>
              <a:t>) روي نيمه سمت راست انجام مي‌شود.</a:t>
            </a:r>
          </a:p>
          <a:p>
            <a:pPr marL="581025" lvl="2" indent="-285750" algn="just">
              <a:buFont typeface="Wingdings" pitchFamily="2" charset="2"/>
              <a:buChar char="ü"/>
              <a:defRPr/>
            </a:pPr>
            <a:r>
              <a:rPr lang="fa-IR" sz="1600" b="1" dirty="0" smtClean="0">
                <a:solidFill>
                  <a:schemeClr val="accent1">
                    <a:lumMod val="75000"/>
                  </a:schemeClr>
                </a:solidFill>
                <a:cs typeface="B Nazanin" pitchFamily="2" charset="-78"/>
              </a:rPr>
              <a:t>نتیجه با نيمه سمت چپ </a:t>
            </a:r>
            <a:r>
              <a:rPr lang="en-US" sz="1600" b="1" dirty="0" smtClean="0">
                <a:solidFill>
                  <a:schemeClr val="accent1">
                    <a:lumMod val="75000"/>
                  </a:schemeClr>
                </a:solidFill>
                <a:cs typeface="B Nazanin" pitchFamily="2" charset="-78"/>
              </a:rPr>
              <a:t>XOR</a:t>
            </a:r>
            <a:r>
              <a:rPr lang="fa-IR" sz="1600" b="1" dirty="0" smtClean="0">
                <a:solidFill>
                  <a:schemeClr val="accent1">
                    <a:lumMod val="75000"/>
                  </a:schemeClr>
                </a:solidFill>
                <a:cs typeface="B Nazanin" pitchFamily="2" charset="-78"/>
              </a:rPr>
              <a:t> مي‌شود</a:t>
            </a:r>
            <a:r>
              <a:rPr lang="en-US" sz="1600" b="1" dirty="0" smtClean="0">
                <a:solidFill>
                  <a:schemeClr val="accent1">
                    <a:lumMod val="75000"/>
                  </a:schemeClr>
                </a:solidFill>
                <a:cs typeface="B Nazanin" pitchFamily="2" charset="-78"/>
              </a:rPr>
              <a:t>.</a:t>
            </a:r>
          </a:p>
          <a:p>
            <a:pPr marL="581025" lvl="2" indent="-285750" algn="just">
              <a:buFont typeface="Wingdings" pitchFamily="2" charset="2"/>
              <a:buChar char="ü"/>
              <a:defRPr/>
            </a:pPr>
            <a:r>
              <a:rPr lang="fa-IR" sz="1600" b="1" dirty="0" smtClean="0">
                <a:solidFill>
                  <a:schemeClr val="accent1">
                    <a:lumMod val="75000"/>
                  </a:schemeClr>
                </a:solidFill>
                <a:cs typeface="B Nazanin" pitchFamily="2" charset="-78"/>
              </a:rPr>
              <a:t>سپس نيمه سمت راست و چپ با هم تعويض مي‌شوند.</a:t>
            </a:r>
          </a:p>
          <a:p>
            <a:pPr algn="just" eaLnBrk="1" hangingPunct="1">
              <a:buFont typeface="Wingdings" pitchFamily="2" charset="2"/>
              <a:buNone/>
              <a:defRPr/>
            </a:pPr>
            <a:endParaRPr lang="fa-IR" sz="1800" b="1" dirty="0" smtClean="0">
              <a:solidFill>
                <a:schemeClr val="accent1">
                  <a:lumMod val="75000"/>
                </a:schemeClr>
              </a:solidFill>
              <a:cs typeface="B Nazanin" pitchFamily="2" charset="-78"/>
            </a:endParaRPr>
          </a:p>
        </p:txBody>
      </p:sp>
      <p:sp>
        <p:nvSpPr>
          <p:cNvPr id="48131" name="Title 1"/>
          <p:cNvSpPr>
            <a:spLocks noGrp="1"/>
          </p:cNvSpPr>
          <p:nvPr>
            <p:ph type="title" idx="4294967295"/>
          </p:nvPr>
        </p:nvSpPr>
        <p:spPr bwMode="auto">
          <a:xfrm>
            <a:off x="0" y="188913"/>
            <a:ext cx="8532813"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الگوریتم رمز فيستل</a:t>
            </a:r>
            <a:r>
              <a:rPr lang="en-US" altLang="en-US" sz="3600" smtClean="0">
                <a:cs typeface="B Yagut" panose="00000400000000000000" pitchFamily="2" charset="-78"/>
              </a:rPr>
              <a:t>(Feistel) </a:t>
            </a:r>
          </a:p>
        </p:txBody>
      </p:sp>
      <p:sp>
        <p:nvSpPr>
          <p:cNvPr id="48132" name="Rectangle 2"/>
          <p:cNvSpPr>
            <a:spLocks noChangeArrowheads="1"/>
          </p:cNvSpPr>
          <p:nvPr/>
        </p:nvSpPr>
        <p:spPr bwMode="auto">
          <a:xfrm>
            <a:off x="3941763" y="5230813"/>
            <a:ext cx="4230687"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spcBef>
                <a:spcPct val="20000"/>
              </a:spcBef>
            </a:pPr>
            <a:r>
              <a:rPr lang="fa-IR" altLang="en-US" b="1">
                <a:latin typeface="Calibri" panose="020F0502020204030204" pitchFamily="34" charset="0"/>
                <a:cs typeface="B Nazanin" panose="00000400000000000000" pitchFamily="2" charset="-78"/>
              </a:rPr>
              <a:t>هر چه تعداد دورها (معمولا 16 دور) یا اندازه كليد (تعداد بيت ها) بيشتر باشد، امنيت بالاتر است.</a:t>
            </a:r>
          </a:p>
        </p:txBody>
      </p:sp>
      <p:pic>
        <p:nvPicPr>
          <p:cNvPr id="48133" name="Picture 2" descr="File:Feistel cipher diagram 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036638"/>
            <a:ext cx="39052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DA2496-EC84-408F-9D07-72F6BE35FD39}" type="slidenum">
              <a:rPr lang="en-US" altLang="en-US" smtClean="0">
                <a:latin typeface="Times New Roman" panose="02020603050405020304" pitchFamily="18" charset="0"/>
                <a:cs typeface="Times New Roman" panose="02020603050405020304" pitchFamily="18" charset="0"/>
              </a:rPr>
              <a:pPr/>
              <a:t>36</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3924300" y="1319213"/>
            <a:ext cx="4464050" cy="3981450"/>
          </a:xfrm>
        </p:spPr>
        <p:txBody>
          <a:bodyPr/>
          <a:lstStyle/>
          <a:p>
            <a:pPr marL="342900" indent="-342900" algn="just">
              <a:buFont typeface="Wingdings" pitchFamily="2" charset="2"/>
              <a:buChar char="§"/>
              <a:defRPr/>
            </a:pPr>
            <a:r>
              <a:rPr lang="fa-IR" sz="2000" dirty="0">
                <a:solidFill>
                  <a:schemeClr val="tx1"/>
                </a:solidFill>
                <a:cs typeface="B Nazanin" pitchFamily="2" charset="-78"/>
              </a:rPr>
              <a:t>مهمترین ویژگی این ساختار این است که الگوریتم رمزگشایی همانند الگوریتم رمزگذاری می‌باشد و لازم نیست تابع </a:t>
            </a:r>
            <a:r>
              <a:rPr lang="en-US" sz="2000" dirty="0">
                <a:solidFill>
                  <a:schemeClr val="tx1"/>
                </a:solidFill>
                <a:cs typeface="B Nazanin" pitchFamily="2" charset="-78"/>
              </a:rPr>
              <a:t>F </a:t>
            </a:r>
            <a:r>
              <a:rPr lang="fa-IR" sz="2000" dirty="0">
                <a:solidFill>
                  <a:schemeClr val="tx1"/>
                </a:solidFill>
                <a:cs typeface="B Nazanin" pitchFamily="2" charset="-78"/>
              </a:rPr>
              <a:t> معکوس پذیر باشد. </a:t>
            </a:r>
            <a:r>
              <a:rPr lang="fa-IR" sz="2000" dirty="0" smtClean="0">
                <a:solidFill>
                  <a:schemeClr val="tx1"/>
                </a:solidFill>
                <a:cs typeface="B Nazanin" pitchFamily="2" charset="-78"/>
              </a:rPr>
              <a:t>معمولا </a:t>
            </a:r>
            <a:r>
              <a:rPr lang="fa-IR" sz="2000" dirty="0">
                <a:solidFill>
                  <a:schemeClr val="tx1"/>
                </a:solidFill>
                <a:cs typeface="B Nazanin" pitchFamily="2" charset="-78"/>
              </a:rPr>
              <a:t>تحلیل توابع معکوس پذیر ساده تر است. </a:t>
            </a:r>
          </a:p>
          <a:p>
            <a:pPr marL="342900" indent="-342900" algn="just">
              <a:buFont typeface="Wingdings" pitchFamily="2" charset="2"/>
              <a:buChar char="§"/>
              <a:defRPr/>
            </a:pPr>
            <a:r>
              <a:rPr lang="fa-IR" sz="2000" dirty="0" smtClean="0">
                <a:solidFill>
                  <a:schemeClr val="tx1"/>
                </a:solidFill>
                <a:cs typeface="B Nazanin" pitchFamily="2" charset="-78"/>
              </a:rPr>
              <a:t>در </a:t>
            </a:r>
            <a:r>
              <a:rPr lang="fa-IR" sz="2000" dirty="0">
                <a:solidFill>
                  <a:schemeClr val="tx1"/>
                </a:solidFill>
                <a:cs typeface="B Nazanin" pitchFamily="2" charset="-78"/>
              </a:rPr>
              <a:t>الگوریتم رمز گشایی ترتیب استفاده از زیر کلیدها معکوس می‌شود</a:t>
            </a:r>
            <a:r>
              <a:rPr lang="fa-IR" sz="2000" dirty="0" smtClean="0">
                <a:solidFill>
                  <a:schemeClr val="tx1"/>
                </a:solidFill>
                <a:cs typeface="B Nazanin" pitchFamily="2" charset="-78"/>
              </a:rPr>
              <a:t>.</a:t>
            </a:r>
          </a:p>
          <a:p>
            <a:pPr marL="342900" indent="-342900" algn="just">
              <a:buFont typeface="Wingdings" pitchFamily="2" charset="2"/>
              <a:buChar char="§"/>
              <a:defRPr/>
            </a:pPr>
            <a:r>
              <a:rPr lang="fa-IR" sz="2000" dirty="0">
                <a:solidFill>
                  <a:schemeClr val="tx1"/>
                </a:solidFill>
                <a:cs typeface="B Nazanin" pitchFamily="2" charset="-78"/>
              </a:rPr>
              <a:t>برای رمزگشایی، در هر دور كليدهاي </a:t>
            </a:r>
            <a:r>
              <a:rPr lang="en-US" sz="2000" dirty="0" err="1">
                <a:solidFill>
                  <a:schemeClr val="tx1"/>
                </a:solidFill>
                <a:cs typeface="B Nazanin" pitchFamily="2" charset="-78"/>
              </a:rPr>
              <a:t>k</a:t>
            </a:r>
            <a:r>
              <a:rPr lang="en-US" sz="2000" baseline="-25000" dirty="0" err="1">
                <a:solidFill>
                  <a:schemeClr val="tx1"/>
                </a:solidFill>
                <a:cs typeface="B Nazanin" pitchFamily="2" charset="-78"/>
              </a:rPr>
              <a:t>i</a:t>
            </a:r>
            <a:r>
              <a:rPr lang="fa-IR" sz="2000" dirty="0">
                <a:solidFill>
                  <a:schemeClr val="tx1"/>
                </a:solidFill>
                <a:cs typeface="B Nazanin" pitchFamily="2" charset="-78"/>
              </a:rPr>
              <a:t> را بصورت معكوس استفاده مي‌كنيم. يعني در دور اول كليد </a:t>
            </a:r>
            <a:r>
              <a:rPr lang="en-US" sz="2000" dirty="0" err="1">
                <a:solidFill>
                  <a:schemeClr val="tx1"/>
                </a:solidFill>
                <a:cs typeface="B Nazanin" pitchFamily="2" charset="-78"/>
              </a:rPr>
              <a:t>K</a:t>
            </a:r>
            <a:r>
              <a:rPr lang="en-US" sz="2000" baseline="-25000" dirty="0" err="1">
                <a:solidFill>
                  <a:schemeClr val="tx1"/>
                </a:solidFill>
                <a:cs typeface="B Nazanin" pitchFamily="2" charset="-78"/>
              </a:rPr>
              <a:t>n</a:t>
            </a:r>
            <a:r>
              <a:rPr lang="fa-IR" sz="2000" baseline="-25000" dirty="0">
                <a:solidFill>
                  <a:schemeClr val="tx1"/>
                </a:solidFill>
                <a:cs typeface="B Nazanin" pitchFamily="2" charset="-78"/>
              </a:rPr>
              <a:t> </a:t>
            </a:r>
            <a:r>
              <a:rPr lang="fa-IR" sz="2000" dirty="0">
                <a:solidFill>
                  <a:schemeClr val="tx1"/>
                </a:solidFill>
                <a:cs typeface="B Nazanin" pitchFamily="2" charset="-78"/>
              </a:rPr>
              <a:t>، در دور دوم كليد </a:t>
            </a:r>
            <a:r>
              <a:rPr lang="en-US" sz="2000" dirty="0">
                <a:solidFill>
                  <a:schemeClr val="tx1"/>
                </a:solidFill>
                <a:cs typeface="B Nazanin" pitchFamily="2" charset="-78"/>
              </a:rPr>
              <a:t>K</a:t>
            </a:r>
            <a:r>
              <a:rPr lang="en-US" sz="2000" baseline="-25000" dirty="0">
                <a:solidFill>
                  <a:schemeClr val="tx1"/>
                </a:solidFill>
                <a:cs typeface="B Nazanin" pitchFamily="2" charset="-78"/>
              </a:rPr>
              <a:t>n-1</a:t>
            </a:r>
            <a:r>
              <a:rPr lang="fa-IR" sz="2000" dirty="0">
                <a:solidFill>
                  <a:schemeClr val="tx1"/>
                </a:solidFill>
                <a:cs typeface="B Nazanin" pitchFamily="2" charset="-78"/>
              </a:rPr>
              <a:t> و به همين ترتيب تا آخرين دور كه از </a:t>
            </a:r>
            <a:r>
              <a:rPr lang="en-US" sz="2000" dirty="0">
                <a:solidFill>
                  <a:schemeClr val="tx1"/>
                </a:solidFill>
                <a:cs typeface="B Nazanin" pitchFamily="2" charset="-78"/>
              </a:rPr>
              <a:t>K</a:t>
            </a:r>
            <a:r>
              <a:rPr lang="en-US" sz="2000" baseline="-25000" dirty="0">
                <a:solidFill>
                  <a:schemeClr val="tx1"/>
                </a:solidFill>
                <a:cs typeface="B Nazanin" pitchFamily="2" charset="-78"/>
              </a:rPr>
              <a:t>1</a:t>
            </a:r>
            <a:r>
              <a:rPr lang="fa-IR" sz="2000" dirty="0">
                <a:solidFill>
                  <a:schemeClr val="tx1"/>
                </a:solidFill>
                <a:cs typeface="B Nazanin" pitchFamily="2" charset="-78"/>
              </a:rPr>
              <a:t>‌ استفاده مي‌كند.</a:t>
            </a:r>
            <a:endParaRPr lang="en-US" sz="2000" baseline="-25000" dirty="0">
              <a:solidFill>
                <a:schemeClr val="tx1"/>
              </a:solidFill>
              <a:cs typeface="B Nazanin" pitchFamily="2" charset="-78"/>
            </a:endParaRPr>
          </a:p>
          <a:p>
            <a:pPr marL="342900" indent="-342900" algn="just">
              <a:buFont typeface="Wingdings" pitchFamily="2" charset="2"/>
              <a:buChar char="§"/>
              <a:defRPr/>
            </a:pPr>
            <a:endParaRPr lang="fa-IR" sz="2000" dirty="0">
              <a:solidFill>
                <a:schemeClr val="tx1"/>
              </a:solidFill>
              <a:cs typeface="B Nazanin" pitchFamily="2" charset="-78"/>
            </a:endParaRPr>
          </a:p>
          <a:p>
            <a:pPr marL="285750" indent="-285750" algn="just" eaLnBrk="1" hangingPunct="1">
              <a:buFont typeface="Wingdings" pitchFamily="2" charset="2"/>
              <a:buChar char="§"/>
              <a:defRPr/>
            </a:pPr>
            <a:endParaRPr lang="en-US" sz="1800" baseline="-25000" dirty="0" smtClean="0">
              <a:solidFill>
                <a:schemeClr val="tx1"/>
              </a:solidFill>
              <a:cs typeface="B Nazanin" pitchFamily="2" charset="-78"/>
            </a:endParaRPr>
          </a:p>
        </p:txBody>
      </p:sp>
      <p:sp>
        <p:nvSpPr>
          <p:cNvPr id="49155" name="Title 1"/>
          <p:cNvSpPr>
            <a:spLocks noGrp="1"/>
          </p:cNvSpPr>
          <p:nvPr>
            <p:ph type="title" idx="4294967295"/>
          </p:nvPr>
        </p:nvSpPr>
        <p:spPr bwMode="auto">
          <a:xfrm>
            <a:off x="0" y="188913"/>
            <a:ext cx="8532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الگوریتم رمزگشایی در ساختار فيستل</a:t>
            </a:r>
            <a:endParaRPr lang="en-US" altLang="en-US" sz="3600" smtClean="0">
              <a:cs typeface="B Yagut" panose="00000400000000000000" pitchFamily="2" charset="-78"/>
            </a:endParaRPr>
          </a:p>
        </p:txBody>
      </p:sp>
      <p:pic>
        <p:nvPicPr>
          <p:cNvPr id="49156" name="Picture 2" descr="File:Feistel cipher diagram 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036638"/>
            <a:ext cx="39052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CB9156-59CA-4C81-9E3A-86DC298A7405}" type="slidenum">
              <a:rPr lang="en-US" altLang="en-US" smtClean="0">
                <a:latin typeface="Times New Roman" panose="02020603050405020304" pitchFamily="18" charset="0"/>
                <a:cs typeface="Times New Roman" panose="02020603050405020304" pitchFamily="18" charset="0"/>
              </a:rPr>
              <a:pPr/>
              <a:t>37</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sz="quarter" idx="10"/>
          </p:nvPr>
        </p:nvSpPr>
        <p:spPr bwMode="auto">
          <a:xfrm>
            <a:off x="533400" y="1295400"/>
            <a:ext cx="7543800" cy="227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a-IR" altLang="en-US" sz="2800" smtClean="0">
                <a:solidFill>
                  <a:schemeClr val="tx1"/>
                </a:solidFill>
                <a:cs typeface="B Nazanin" panose="00000400000000000000" pitchFamily="2" charset="-78"/>
              </a:rPr>
              <a:t>رمزها</a:t>
            </a:r>
            <a:r>
              <a:rPr lang="ar-SA" altLang="en-US" sz="2800" smtClean="0">
                <a:solidFill>
                  <a:schemeClr val="tx1"/>
                </a:solidFill>
                <a:cs typeface="B Nazanin" panose="00000400000000000000" pitchFamily="2" charset="-78"/>
              </a:rPr>
              <a:t>ي</a:t>
            </a:r>
            <a:r>
              <a:rPr lang="fa-IR" altLang="en-US" sz="2800" smtClean="0">
                <a:solidFill>
                  <a:schemeClr val="tx1"/>
                </a:solidFill>
                <a:cs typeface="B Nazanin" panose="00000400000000000000" pitchFamily="2" charset="-78"/>
              </a:rPr>
              <a:t> قطعه ا</a:t>
            </a:r>
            <a:r>
              <a:rPr lang="ar-SA" altLang="en-US" sz="2800" smtClean="0">
                <a:solidFill>
                  <a:schemeClr val="tx1"/>
                </a:solidFill>
                <a:cs typeface="B Nazanin" panose="00000400000000000000" pitchFamily="2" charset="-78"/>
              </a:rPr>
              <a:t>ي</a:t>
            </a:r>
            <a:r>
              <a:rPr lang="fa-IR" altLang="en-US" sz="2800" smtClean="0">
                <a:solidFill>
                  <a:schemeClr val="tx1"/>
                </a:solidFill>
                <a:cs typeface="B Nazanin" panose="00000400000000000000" pitchFamily="2" charset="-78"/>
              </a:rPr>
              <a:t> استاندارد</a:t>
            </a:r>
          </a:p>
          <a:p>
            <a:pPr marL="625475" lvl="1" indent="-342900" algn="r" rtl="1" fontAlgn="base">
              <a:spcAft>
                <a:spcPct val="0"/>
              </a:spcAft>
              <a:buFont typeface="Wingdings" panose="05000000000000000000" pitchFamily="2" charset="2"/>
              <a:buChar char="§"/>
            </a:pPr>
            <a:r>
              <a:rPr lang="fa-IR" altLang="en-US" sz="2400" smtClean="0">
                <a:solidFill>
                  <a:schemeClr val="tx1"/>
                </a:solidFill>
                <a:cs typeface="B Nazanin" panose="00000400000000000000" pitchFamily="2" charset="-78"/>
              </a:rPr>
              <a:t>استاندارد رمزگذار</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داده </a:t>
            </a:r>
            <a:r>
              <a:rPr lang="en-US" altLang="en-US" sz="2400" smtClean="0">
                <a:solidFill>
                  <a:schemeClr val="tx1"/>
                </a:solidFill>
                <a:cs typeface="B Nazanin" panose="00000400000000000000" pitchFamily="2" charset="-78"/>
              </a:rPr>
              <a:t> DES</a:t>
            </a:r>
          </a:p>
          <a:p>
            <a:pPr marL="625475" lvl="1" indent="-342900" algn="r" rtl="1" fontAlgn="base">
              <a:spcAft>
                <a:spcPct val="0"/>
              </a:spcAft>
              <a:buFont typeface="Wingdings" panose="05000000000000000000" pitchFamily="2" charset="2"/>
              <a:buChar char="§"/>
            </a:pPr>
            <a:r>
              <a:rPr lang="fa-IR" altLang="en-US" sz="2400" smtClean="0">
                <a:solidFill>
                  <a:schemeClr val="tx1"/>
                </a:solidFill>
                <a:cs typeface="B Nazanin" panose="00000400000000000000" pitchFamily="2" charset="-78"/>
              </a:rPr>
              <a:t>استاندارد رمزگذاری داده سه‌گانه (</a:t>
            </a:r>
            <a:r>
              <a:rPr lang="en-US" altLang="en-US" sz="2400" smtClean="0">
                <a:solidFill>
                  <a:schemeClr val="tx1"/>
                </a:solidFill>
                <a:cs typeface="B Nazanin" panose="00000400000000000000" pitchFamily="2" charset="-78"/>
              </a:rPr>
              <a:t>TDES</a:t>
            </a:r>
            <a:r>
              <a:rPr lang="fa-IR" altLang="en-US" sz="2400" smtClean="0">
                <a:solidFill>
                  <a:schemeClr val="tx1"/>
                </a:solidFill>
                <a:cs typeface="B Nazanin" panose="00000400000000000000" pitchFamily="2" charset="-78"/>
              </a:rPr>
              <a:t>)</a:t>
            </a:r>
            <a:endParaRPr lang="en-US" altLang="en-US" sz="2400" smtClean="0">
              <a:solidFill>
                <a:schemeClr val="tx1"/>
              </a:solidFill>
              <a:cs typeface="B Nazanin" panose="00000400000000000000" pitchFamily="2" charset="-78"/>
            </a:endParaRPr>
          </a:p>
          <a:p>
            <a:pPr marL="625475" lvl="1" indent="-342900" algn="r" rtl="1" fontAlgn="base">
              <a:spcAft>
                <a:spcPct val="0"/>
              </a:spcAft>
              <a:buFont typeface="Wingdings" panose="05000000000000000000" pitchFamily="2" charset="2"/>
              <a:buChar char="§"/>
            </a:pPr>
            <a:r>
              <a:rPr lang="fa-IR" altLang="en-US" sz="2400" smtClean="0">
                <a:solidFill>
                  <a:schemeClr val="tx1"/>
                </a:solidFill>
                <a:cs typeface="B Nazanin" panose="00000400000000000000" pitchFamily="2" charset="-78"/>
              </a:rPr>
              <a:t>استاندارد رمزگذار</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پ</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شرفته </a:t>
            </a:r>
            <a:r>
              <a:rPr lang="en-US" altLang="en-US" sz="2400" smtClean="0">
                <a:solidFill>
                  <a:schemeClr val="tx1"/>
                </a:solidFill>
                <a:cs typeface="B Nazanin" panose="00000400000000000000" pitchFamily="2" charset="-78"/>
              </a:rPr>
              <a:t>AES</a:t>
            </a:r>
          </a:p>
        </p:txBody>
      </p:sp>
      <p:sp>
        <p:nvSpPr>
          <p:cNvPr id="36866" name="Rectangle 2"/>
          <p:cNvSpPr>
            <a:spLocks noGrp="1" noChangeArrowheads="1"/>
          </p:cNvSpPr>
          <p:nvPr>
            <p:ph type="title" idx="4294967295"/>
          </p:nvPr>
        </p:nvSpPr>
        <p:spPr>
          <a:xfrm>
            <a:off x="11113" y="76200"/>
            <a:ext cx="8521700" cy="852488"/>
          </a:xfrm>
          <a:prstGeom prst="rect">
            <a:avLst/>
          </a:prstGeom>
        </p:spPr>
        <p:txBody>
          <a:bodyPr lIns="92075" tIns="46038" rIns="92075" bIns="46038"/>
          <a:lstStyle/>
          <a:p>
            <a:pPr algn="r" eaLnBrk="1" fontAlgn="auto" hangingPunct="1">
              <a:spcAft>
                <a:spcPts val="0"/>
              </a:spcAft>
              <a:defRPr/>
            </a:pPr>
            <a:r>
              <a:rPr lang="fa-IR" altLang="en-US" sz="3600" dirty="0" smtClean="0">
                <a:latin typeface="Arial" charset="0"/>
                <a:ea typeface="+mn-ea"/>
                <a:cs typeface="B Yagut" pitchFamily="2" charset="-78"/>
              </a:rPr>
              <a:t>استانداردها</a:t>
            </a:r>
            <a:r>
              <a:rPr lang="ar-SA" altLang="en-US" sz="3600" dirty="0" smtClean="0">
                <a:latin typeface="Arial" charset="0"/>
                <a:ea typeface="+mn-ea"/>
                <a:cs typeface="B Yagut" pitchFamily="2" charset="-78"/>
              </a:rPr>
              <a:t>ي</a:t>
            </a:r>
            <a:r>
              <a:rPr lang="fa-IR" altLang="en-US" sz="3600" dirty="0" smtClean="0">
                <a:latin typeface="Arial" charset="0"/>
                <a:ea typeface="+mn-ea"/>
                <a:cs typeface="B Yagut" pitchFamily="2" charset="-78"/>
              </a:rPr>
              <a:t> رمزها</a:t>
            </a:r>
            <a:r>
              <a:rPr lang="ar-SA" altLang="en-US" sz="3600" dirty="0" smtClean="0">
                <a:latin typeface="Arial" charset="0"/>
                <a:ea typeface="+mn-ea"/>
                <a:cs typeface="B Yagut" pitchFamily="2" charset="-78"/>
              </a:rPr>
              <a:t>ي</a:t>
            </a:r>
            <a:r>
              <a:rPr lang="fa-IR" altLang="en-US" sz="3600" dirty="0" smtClean="0">
                <a:latin typeface="Arial" charset="0"/>
                <a:ea typeface="+mn-ea"/>
                <a:cs typeface="B Yagut" pitchFamily="2" charset="-78"/>
              </a:rPr>
              <a:t> قطعه ا</a:t>
            </a:r>
            <a:r>
              <a:rPr lang="ar-SA" altLang="en-US" sz="3600" dirty="0" smtClean="0">
                <a:latin typeface="Arial" charset="0"/>
                <a:ea typeface="+mn-ea"/>
                <a:cs typeface="B Yagut" pitchFamily="2" charset="-78"/>
              </a:rPr>
              <a:t>ي</a:t>
            </a:r>
            <a:r>
              <a:rPr altLang="en-US" sz="3600" dirty="0" smtClean="0">
                <a:latin typeface="Arial" charset="0"/>
                <a:ea typeface="+mn-ea"/>
                <a:cs typeface="B Yagut" pitchFamily="2" charset="-78"/>
              </a:rPr>
              <a:t> </a:t>
            </a:r>
            <a:r>
              <a:rPr lang="fa-IR" altLang="en-US" sz="3600" dirty="0" smtClean="0">
                <a:latin typeface="Arial" charset="0"/>
                <a:ea typeface="+mn-ea"/>
                <a:cs typeface="B Yagut" pitchFamily="2" charset="-78"/>
              </a:rPr>
              <a:t>آمر</a:t>
            </a:r>
            <a:r>
              <a:rPr lang="ar-SA" altLang="en-US" sz="3600" dirty="0" smtClean="0">
                <a:latin typeface="Arial" charset="0"/>
                <a:ea typeface="+mn-ea"/>
                <a:cs typeface="B Yagut" pitchFamily="2" charset="-78"/>
              </a:rPr>
              <a:t>ي</a:t>
            </a:r>
            <a:r>
              <a:rPr lang="fa-IR" altLang="en-US" sz="3600" dirty="0" smtClean="0">
                <a:latin typeface="Arial" charset="0"/>
                <a:ea typeface="+mn-ea"/>
                <a:cs typeface="B Yagut" pitchFamily="2" charset="-78"/>
              </a:rPr>
              <a:t>کا</a:t>
            </a:r>
            <a:r>
              <a:rPr altLang="en-US" sz="3600" dirty="0" smtClean="0">
                <a:latin typeface="Arial" charset="0"/>
                <a:ea typeface="+mn-ea"/>
                <a:cs typeface="B Yagut" pitchFamily="2" charset="-78"/>
              </a:rPr>
              <a:t> </a:t>
            </a:r>
          </a:p>
        </p:txBody>
      </p:sp>
      <p:pic>
        <p:nvPicPr>
          <p:cNvPr id="501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 y="1268413"/>
            <a:ext cx="2159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
          <p:cNvSpPr>
            <a:spLocks noChangeArrowheads="1"/>
          </p:cNvSpPr>
          <p:nvPr/>
        </p:nvSpPr>
        <p:spPr bwMode="auto">
          <a:xfrm>
            <a:off x="755650" y="5848350"/>
            <a:ext cx="7488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2000">
                <a:cs typeface="B Nazanin" panose="00000400000000000000" pitchFamily="2" charset="-78"/>
              </a:rPr>
              <a:t>تحت نظارت </a:t>
            </a:r>
            <a:r>
              <a:rPr lang="fa-IR" altLang="en-US" sz="2400" i="1">
                <a:cs typeface="B Nazanin" panose="00000400000000000000" pitchFamily="2" charset="-78"/>
              </a:rPr>
              <a:t> </a:t>
            </a:r>
            <a:r>
              <a:rPr lang="en-US" altLang="en-US" b="1" i="1">
                <a:cs typeface="B Nazanin" panose="00000400000000000000" pitchFamily="2" charset="-78"/>
              </a:rPr>
              <a:t>N</a:t>
            </a:r>
            <a:r>
              <a:rPr lang="en-US" altLang="en-US" i="1">
                <a:cs typeface="B Nazanin" panose="00000400000000000000" pitchFamily="2" charset="-78"/>
              </a:rPr>
              <a:t>ational </a:t>
            </a:r>
            <a:r>
              <a:rPr lang="en-US" altLang="en-US" b="1" i="1">
                <a:cs typeface="B Nazanin" panose="00000400000000000000" pitchFamily="2" charset="-78"/>
              </a:rPr>
              <a:t>I</a:t>
            </a:r>
            <a:r>
              <a:rPr lang="en-US" altLang="en-US" i="1">
                <a:cs typeface="B Nazanin" panose="00000400000000000000" pitchFamily="2" charset="-78"/>
              </a:rPr>
              <a:t>nstitute of </a:t>
            </a:r>
            <a:r>
              <a:rPr lang="en-US" altLang="en-US" b="1" i="1">
                <a:cs typeface="B Nazanin" panose="00000400000000000000" pitchFamily="2" charset="-78"/>
              </a:rPr>
              <a:t>S</a:t>
            </a:r>
            <a:r>
              <a:rPr lang="en-US" altLang="en-US" i="1">
                <a:cs typeface="B Nazanin" panose="00000400000000000000" pitchFamily="2" charset="-78"/>
              </a:rPr>
              <a:t>cience and </a:t>
            </a:r>
            <a:r>
              <a:rPr lang="en-US" altLang="en-US" b="1" i="1">
                <a:cs typeface="B Nazanin" panose="00000400000000000000" pitchFamily="2" charset="-78"/>
              </a:rPr>
              <a:t>T</a:t>
            </a:r>
            <a:r>
              <a:rPr lang="en-US" altLang="en-US" i="1">
                <a:cs typeface="B Nazanin" panose="00000400000000000000" pitchFamily="2" charset="-78"/>
              </a:rPr>
              <a:t>echnology (</a:t>
            </a:r>
            <a:r>
              <a:rPr lang="en-US" altLang="en-US" b="1" i="1">
                <a:cs typeface="B Nazanin" panose="00000400000000000000" pitchFamily="2" charset="-78"/>
              </a:rPr>
              <a:t>NIST</a:t>
            </a:r>
            <a:r>
              <a:rPr lang="en-US" altLang="en-US" i="1">
                <a:cs typeface="B Nazanin" panose="00000400000000000000" pitchFamily="2" charset="-78"/>
              </a:rPr>
              <a:t>)</a:t>
            </a:r>
          </a:p>
        </p:txBody>
      </p:sp>
      <p:sp>
        <p:nvSpPr>
          <p:cNvPr id="501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4A5A46-65F9-4E03-8010-96FA2DF07701}" type="slidenum">
              <a:rPr lang="en-US" altLang="en-US" smtClean="0">
                <a:latin typeface="Times New Roman" panose="02020603050405020304" pitchFamily="18" charset="0"/>
                <a:cs typeface="Times New Roman" panose="02020603050405020304" pitchFamily="18" charset="0"/>
              </a:rPr>
              <a:pPr/>
              <a:t>38</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457200" algn="r" rtl="1" fontAlgn="base">
              <a:lnSpc>
                <a:spcPct val="80000"/>
              </a:lnSpc>
              <a:spcAft>
                <a:spcPct val="0"/>
              </a:spcAft>
              <a:buFont typeface="Wingdings" panose="05000000000000000000" pitchFamily="2" charset="2"/>
              <a:buChar char="§"/>
            </a:pPr>
            <a:r>
              <a:rPr lang="ar-SA" altLang="en-US" sz="2400" smtClean="0">
                <a:solidFill>
                  <a:schemeClr val="tx1"/>
                </a:solidFill>
                <a:cs typeface="B Nazanin" panose="00000400000000000000" pitchFamily="2" charset="-78"/>
              </a:rPr>
              <a:t>در سال 1974 توسط </a:t>
            </a:r>
            <a:r>
              <a:rPr lang="en-US" altLang="en-US" sz="2400" smtClean="0">
                <a:solidFill>
                  <a:schemeClr val="tx1"/>
                </a:solidFill>
                <a:cs typeface="B Nazanin" panose="00000400000000000000" pitchFamily="2" charset="-78"/>
              </a:rPr>
              <a:t>IBM</a:t>
            </a:r>
            <a:r>
              <a:rPr lang="ar-SA" altLang="en-US" sz="2400" smtClean="0">
                <a:solidFill>
                  <a:schemeClr val="tx1"/>
                </a:solidFill>
                <a:cs typeface="B Nazanin" panose="00000400000000000000" pitchFamily="2" charset="-78"/>
              </a:rPr>
              <a:t> توليد شد </a:t>
            </a:r>
            <a:endParaRPr lang="fa-IR" altLang="en-US" sz="2400" smtClean="0">
              <a:solidFill>
                <a:schemeClr val="tx1"/>
              </a:solidFill>
              <a:cs typeface="B Nazanin" panose="00000400000000000000" pitchFamily="2" charset="-78"/>
            </a:endParaRPr>
          </a:p>
          <a:p>
            <a:pPr lvl="2" eaLnBrk="1" hangingPunct="1">
              <a:lnSpc>
                <a:spcPct val="80000"/>
              </a:lnSpc>
              <a:buFont typeface="Wingdings" panose="05000000000000000000" pitchFamily="2" charset="2"/>
              <a:buChar char="§"/>
            </a:pPr>
            <a:r>
              <a:rPr lang="ar-SA" altLang="en-US" smtClean="0">
                <a:solidFill>
                  <a:schemeClr val="tx1"/>
                </a:solidFill>
                <a:cs typeface="B Nazanin" panose="00000400000000000000" pitchFamily="2" charset="-78"/>
              </a:rPr>
              <a:t> </a:t>
            </a:r>
            <a:r>
              <a:rPr lang="fa-IR" altLang="en-US" smtClean="0">
                <a:solidFill>
                  <a:schemeClr val="tx1"/>
                </a:solidFill>
                <a:cs typeface="B Nazanin" panose="00000400000000000000" pitchFamily="2" charset="-78"/>
              </a:rPr>
              <a:t>پس از انجام تغ</a:t>
            </a:r>
            <a:r>
              <a:rPr lang="ar-SA" altLang="en-US" smtClean="0">
                <a:solidFill>
                  <a:schemeClr val="tx1"/>
                </a:solidFill>
                <a:cs typeface="B Nazanin" panose="00000400000000000000" pitchFamily="2" charset="-78"/>
              </a:rPr>
              <a:t>يي</a:t>
            </a:r>
            <a:r>
              <a:rPr lang="fa-IR" altLang="en-US" smtClean="0">
                <a:solidFill>
                  <a:schemeClr val="tx1"/>
                </a:solidFill>
                <a:cs typeface="B Nazanin" panose="00000400000000000000" pitchFamily="2" charset="-78"/>
              </a:rPr>
              <a:t>رات</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توسط </a:t>
            </a:r>
            <a:r>
              <a:rPr lang="en-US" altLang="en-US" smtClean="0">
                <a:solidFill>
                  <a:schemeClr val="tx1"/>
                </a:solidFill>
                <a:cs typeface="B Nazanin" panose="00000400000000000000" pitchFamily="2" charset="-78"/>
              </a:rPr>
              <a:t>NSA</a:t>
            </a:r>
            <a:r>
              <a:rPr lang="fa-IR" altLang="en-US" smtClean="0">
                <a:solidFill>
                  <a:schemeClr val="tx1"/>
                </a:solidFill>
                <a:cs typeface="B Nazanin" panose="00000400000000000000" pitchFamily="2" charset="-78"/>
              </a:rPr>
              <a:t>، </a:t>
            </a:r>
            <a:r>
              <a:rPr lang="ar-SA" altLang="en-US" smtClean="0">
                <a:solidFill>
                  <a:schemeClr val="tx1"/>
                </a:solidFill>
                <a:cs typeface="B Nazanin" panose="00000400000000000000" pitchFamily="2" charset="-78"/>
              </a:rPr>
              <a:t>در سال 1976</a:t>
            </a:r>
            <a:r>
              <a:rPr lang="fa-IR" altLang="en-US" smtClean="0">
                <a:solidFill>
                  <a:schemeClr val="tx1"/>
                </a:solidFill>
                <a:cs typeface="B Nazanin" panose="00000400000000000000" pitchFamily="2" charset="-78"/>
              </a:rPr>
              <a:t>،</a:t>
            </a:r>
            <a:r>
              <a:rPr lang="en-US" altLang="en-US" smtClean="0">
                <a:solidFill>
                  <a:schemeClr val="tx1"/>
                </a:solidFill>
                <a:cs typeface="B Nazanin" panose="00000400000000000000" pitchFamily="2" charset="-78"/>
              </a:rPr>
              <a:t>NIST </a:t>
            </a:r>
            <a:r>
              <a:rPr lang="ar-SA" altLang="en-US" smtClean="0">
                <a:solidFill>
                  <a:schemeClr val="tx1"/>
                </a:solidFill>
                <a:cs typeface="B Nazanin" panose="00000400000000000000" pitchFamily="2" charset="-78"/>
              </a:rPr>
              <a:t> </a:t>
            </a:r>
            <a:r>
              <a:rPr lang="fa-IR" altLang="en-US" smtClean="0">
                <a:solidFill>
                  <a:schemeClr val="tx1"/>
                </a:solidFill>
                <a:cs typeface="B Nazanin" panose="00000400000000000000" pitchFamily="2" charset="-78"/>
              </a:rPr>
              <a:t>آن را پذيرفت.</a:t>
            </a:r>
            <a:endParaRPr lang="ar-SA" altLang="en-US" smtClean="0">
              <a:solidFill>
                <a:schemeClr val="tx1"/>
              </a:solidFill>
              <a:cs typeface="B Nazanin" panose="00000400000000000000" pitchFamily="2" charset="-78"/>
            </a:endParaRPr>
          </a:p>
          <a:p>
            <a:pPr marL="457200" lvl="1" indent="-457200" algn="r" rtl="1" fontAlgn="base">
              <a:lnSpc>
                <a:spcPct val="80000"/>
              </a:lnSpc>
              <a:spcAft>
                <a:spcPct val="0"/>
              </a:spcAft>
              <a:buFont typeface="Wingdings" panose="05000000000000000000" pitchFamily="2" charset="2"/>
              <a:buChar char="§"/>
            </a:pPr>
            <a:r>
              <a:rPr lang="ar-SA" altLang="en-US" sz="2400" smtClean="0">
                <a:solidFill>
                  <a:schemeClr val="tx1"/>
                </a:solidFill>
                <a:cs typeface="B Nazanin" panose="00000400000000000000" pitchFamily="2" charset="-78"/>
              </a:rPr>
              <a:t>اساس الگوريتم تركيبي از عمليات جايگزيني</a:t>
            </a:r>
            <a:r>
              <a:rPr lang="fa-IR" altLang="en-US" sz="2400" smtClean="0">
                <a:solidFill>
                  <a:schemeClr val="tx1"/>
                </a:solidFill>
                <a:cs typeface="B Nazanin" panose="00000400000000000000" pitchFamily="2" charset="-78"/>
              </a:rPr>
              <a:t> </a:t>
            </a:r>
            <a:r>
              <a:rPr lang="ar-SA" altLang="en-US" sz="2400" smtClean="0">
                <a:solidFill>
                  <a:schemeClr val="tx1"/>
                </a:solidFill>
                <a:cs typeface="B Nazanin" panose="00000400000000000000" pitchFamily="2" charset="-78"/>
              </a:rPr>
              <a:t>و </a:t>
            </a:r>
            <a:r>
              <a:rPr lang="fa-IR" altLang="en-US" sz="2400" smtClean="0">
                <a:solidFill>
                  <a:schemeClr val="tx1"/>
                </a:solidFill>
                <a:cs typeface="B Nazanin" panose="00000400000000000000" pitchFamily="2" charset="-78"/>
              </a:rPr>
              <a:t>جا</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گشت </a:t>
            </a:r>
            <a:r>
              <a:rPr lang="ar-SA" altLang="en-US" sz="2400" smtClean="0">
                <a:solidFill>
                  <a:schemeClr val="tx1"/>
                </a:solidFill>
                <a:cs typeface="B Nazanin" panose="00000400000000000000" pitchFamily="2" charset="-78"/>
              </a:rPr>
              <a:t>مي‌باشد.</a:t>
            </a:r>
            <a:endParaRPr lang="en-US" altLang="en-US" sz="2400" smtClean="0">
              <a:solidFill>
                <a:schemeClr val="tx1"/>
              </a:solidFill>
              <a:cs typeface="B Nazanin" panose="00000400000000000000" pitchFamily="2" charset="-78"/>
            </a:endParaRPr>
          </a:p>
          <a:p>
            <a:pPr marL="457200" lvl="1" indent="-457200" algn="r" rtl="1" fontAlgn="base">
              <a:lnSpc>
                <a:spcPct val="80000"/>
              </a:lnSpc>
              <a:spcAft>
                <a:spcPct val="0"/>
              </a:spcAft>
              <a:buFont typeface="Wingdings" panose="05000000000000000000" pitchFamily="2" charset="2"/>
              <a:buChar char="§"/>
            </a:pPr>
            <a:r>
              <a:rPr lang="fa-IR" altLang="en-US" smtClean="0">
                <a:solidFill>
                  <a:schemeClr val="tx1"/>
                </a:solidFill>
                <a:cs typeface="B Nazanin" panose="00000400000000000000" pitchFamily="2" charset="-78"/>
              </a:rPr>
              <a:t>مشخصات:</a:t>
            </a:r>
          </a:p>
          <a:p>
            <a:pPr lvl="2" eaLnBrk="1" hangingPunct="1">
              <a:lnSpc>
                <a:spcPct val="80000"/>
              </a:lnSpc>
              <a:buFont typeface="Wingdings" panose="05000000000000000000" pitchFamily="2" charset="2"/>
              <a:buChar char="§"/>
            </a:pPr>
            <a:r>
              <a:rPr lang="ar-SA" altLang="en-US" smtClean="0">
                <a:solidFill>
                  <a:schemeClr val="tx1"/>
                </a:solidFill>
                <a:cs typeface="B Nazanin" panose="00000400000000000000" pitchFamily="2" charset="-78"/>
              </a:rPr>
              <a:t>طول كليد</a:t>
            </a:r>
            <a:r>
              <a:rPr lang="fa-IR" altLang="en-US" smtClean="0">
                <a:solidFill>
                  <a:schemeClr val="tx1"/>
                </a:solidFill>
                <a:cs typeface="B Nazanin" panose="00000400000000000000" pitchFamily="2" charset="-78"/>
              </a:rPr>
              <a:t> </a:t>
            </a:r>
            <a:r>
              <a:rPr lang="ar-SA" altLang="en-US" smtClean="0">
                <a:solidFill>
                  <a:schemeClr val="tx1"/>
                </a:solidFill>
                <a:cs typeface="B Nazanin" panose="00000400000000000000" pitchFamily="2" charset="-78"/>
              </a:rPr>
              <a:t>56 بيت</a:t>
            </a:r>
            <a:endParaRPr lang="fa-IR" altLang="en-US" smtClean="0">
              <a:solidFill>
                <a:schemeClr val="tx1"/>
              </a:solidFill>
              <a:cs typeface="B Nazanin" panose="00000400000000000000" pitchFamily="2" charset="-78"/>
            </a:endParaRPr>
          </a:p>
          <a:p>
            <a:pPr lvl="2" eaLnBrk="1" hangingPunct="1">
              <a:lnSpc>
                <a:spcPct val="80000"/>
              </a:lnSpc>
              <a:buFont typeface="Wingdings" panose="05000000000000000000" pitchFamily="2" charset="2"/>
              <a:buChar char="§"/>
            </a:pPr>
            <a:r>
              <a:rPr lang="ar-SA" altLang="en-US" smtClean="0">
                <a:solidFill>
                  <a:schemeClr val="tx1"/>
                </a:solidFill>
                <a:cs typeface="B Nazanin" panose="00000400000000000000" pitchFamily="2" charset="-78"/>
              </a:rPr>
              <a:t>طول </a:t>
            </a:r>
            <a:r>
              <a:rPr lang="fa-IR" altLang="en-US" smtClean="0">
                <a:solidFill>
                  <a:schemeClr val="tx1"/>
                </a:solidFill>
                <a:cs typeface="B Nazanin" panose="00000400000000000000" pitchFamily="2" charset="-78"/>
              </a:rPr>
              <a:t>قطعه‌</a:t>
            </a:r>
            <a:r>
              <a:rPr lang="ar-SA" altLang="en-US" smtClean="0">
                <a:solidFill>
                  <a:schemeClr val="tx1"/>
                </a:solidFill>
                <a:cs typeface="B Nazanin" panose="00000400000000000000" pitchFamily="2" charset="-78"/>
              </a:rPr>
              <a:t>هاي ورودي و خروجي : 64 بيت</a:t>
            </a:r>
            <a:endParaRPr lang="fa-IR" altLang="en-US" smtClean="0">
              <a:solidFill>
                <a:schemeClr val="tx1"/>
              </a:solidFill>
              <a:cs typeface="B Nazanin" panose="00000400000000000000" pitchFamily="2" charset="-78"/>
            </a:endParaRPr>
          </a:p>
          <a:p>
            <a:pPr lvl="2" eaLnBrk="1" hangingPunct="1">
              <a:lnSpc>
                <a:spcPct val="80000"/>
              </a:lnSpc>
              <a:buFont typeface="Wingdings" panose="05000000000000000000" pitchFamily="2" charset="2"/>
              <a:buChar char="§"/>
            </a:pPr>
            <a:r>
              <a:rPr lang="ar-SA" altLang="en-US" smtClean="0">
                <a:solidFill>
                  <a:schemeClr val="tx1"/>
                </a:solidFill>
                <a:cs typeface="B Nazanin" panose="00000400000000000000" pitchFamily="2" charset="-78"/>
              </a:rPr>
              <a:t> تعداد دورها: 16 دور</a:t>
            </a:r>
          </a:p>
          <a:p>
            <a:pPr marL="457200" lvl="1" indent="-457200" algn="r" rtl="1" fontAlgn="base">
              <a:lnSpc>
                <a:spcPct val="80000"/>
              </a:lnSpc>
              <a:spcAft>
                <a:spcPct val="0"/>
              </a:spcAft>
              <a:buFont typeface="Wingdings" panose="05000000000000000000" pitchFamily="2" charset="2"/>
              <a:buChar char="§"/>
            </a:pPr>
            <a:r>
              <a:rPr lang="ar-SA" altLang="en-US" sz="2400" smtClean="0">
                <a:solidFill>
                  <a:schemeClr val="tx1"/>
                </a:solidFill>
                <a:cs typeface="B Nazanin" panose="00000400000000000000" pitchFamily="2" charset="-78"/>
              </a:rPr>
              <a:t>الگوريتم</a:t>
            </a:r>
            <a:r>
              <a:rPr lang="fa-IR" altLang="en-US" sz="2400" smtClean="0">
                <a:solidFill>
                  <a:schemeClr val="tx1"/>
                </a:solidFill>
                <a:cs typeface="B Nazanin" panose="00000400000000000000" pitchFamily="2" charset="-78"/>
              </a:rPr>
              <a:t>‌</a:t>
            </a:r>
            <a:r>
              <a:rPr lang="ar-SA" altLang="en-US" sz="2400" smtClean="0">
                <a:solidFill>
                  <a:schemeClr val="tx1"/>
                </a:solidFill>
                <a:cs typeface="B Nazanin" panose="00000400000000000000" pitchFamily="2" charset="-78"/>
              </a:rPr>
              <a:t>هاي رمزگذاري و رمزگشايي عمومي هستند</a:t>
            </a:r>
            <a:r>
              <a:rPr lang="fa-IR" altLang="en-US" sz="2400" smtClean="0">
                <a:solidFill>
                  <a:schemeClr val="tx1"/>
                </a:solidFill>
                <a:cs typeface="B Nazanin" panose="00000400000000000000" pitchFamily="2" charset="-78"/>
              </a:rPr>
              <a:t>،</a:t>
            </a:r>
            <a:r>
              <a:rPr lang="ar-SA" altLang="en-US" sz="2400" smtClean="0">
                <a:solidFill>
                  <a:schemeClr val="tx1"/>
                </a:solidFill>
                <a:cs typeface="B Nazanin" panose="00000400000000000000" pitchFamily="2" charset="-78"/>
              </a:rPr>
              <a:t> ولي مباني رياضي و اصول طراحي آنها فاش نشد.</a:t>
            </a:r>
          </a:p>
          <a:p>
            <a:pPr marL="457200" lvl="1" indent="-457200" algn="r" rtl="1" fontAlgn="base">
              <a:lnSpc>
                <a:spcPct val="80000"/>
              </a:lnSpc>
              <a:spcAft>
                <a:spcPct val="0"/>
              </a:spcAft>
              <a:buFont typeface="Wingdings" panose="05000000000000000000" pitchFamily="2" charset="2"/>
              <a:buChar char="§"/>
            </a:pPr>
            <a:r>
              <a:rPr lang="fa-IR" altLang="en-US" sz="2400" smtClean="0">
                <a:solidFill>
                  <a:schemeClr val="tx1"/>
                </a:solidFill>
                <a:cs typeface="B Nazanin" panose="00000400000000000000" pitchFamily="2" charset="-78"/>
              </a:rPr>
              <a:t>در گذشته بس</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ار پر استفاده بود.</a:t>
            </a:r>
            <a:r>
              <a:rPr lang="en-US" altLang="en-US" sz="2400" smtClean="0">
                <a:solidFill>
                  <a:schemeClr val="tx1"/>
                </a:solidFill>
                <a:cs typeface="B Nazanin" panose="00000400000000000000" pitchFamily="2" charset="-78"/>
              </a:rPr>
              <a:t>  </a:t>
            </a:r>
            <a:r>
              <a:rPr lang="fa-IR" altLang="en-US" sz="2400" smtClean="0">
                <a:solidFill>
                  <a:schemeClr val="tx1"/>
                </a:solidFill>
                <a:cs typeface="B Nazanin" panose="00000400000000000000" pitchFamily="2" charset="-78"/>
              </a:rPr>
              <a:t>  </a:t>
            </a:r>
            <a:endParaRPr lang="en-US" altLang="en-US" sz="2400" smtClean="0">
              <a:solidFill>
                <a:schemeClr val="tx1"/>
              </a:solidFill>
              <a:cs typeface="B Nazanin" panose="00000400000000000000" pitchFamily="2" charset="-78"/>
            </a:endParaRPr>
          </a:p>
        </p:txBody>
      </p:sp>
      <p:sp>
        <p:nvSpPr>
          <p:cNvPr id="37890" name="Rectangle 2"/>
          <p:cNvSpPr>
            <a:spLocks noGrp="1" noChangeArrowheads="1"/>
          </p:cNvSpPr>
          <p:nvPr>
            <p:ph type="title" idx="4294967295"/>
          </p:nvPr>
        </p:nvSpPr>
        <p:spPr>
          <a:xfrm>
            <a:off x="303213" y="188913"/>
            <a:ext cx="8229600" cy="725487"/>
          </a:xfrm>
          <a:prstGeom prst="rect">
            <a:avLst/>
          </a:prstGeom>
        </p:spPr>
        <p:txBody>
          <a:bodyPr lIns="92075" tIns="46038" rIns="92075" bIns="46038">
            <a:normAutofit/>
          </a:bodyPr>
          <a:lstStyle/>
          <a:p>
            <a:pPr algn="r" eaLnBrk="1" fontAlgn="auto" hangingPunct="1">
              <a:spcAft>
                <a:spcPts val="0"/>
              </a:spcAft>
              <a:defRPr/>
            </a:pPr>
            <a:r>
              <a:rPr lang="fa-IR" altLang="en-US" sz="3600" dirty="0" smtClean="0">
                <a:latin typeface="Arial" charset="0"/>
                <a:ea typeface="+mn-ea"/>
                <a:cs typeface="B Yagut" pitchFamily="2" charset="-78"/>
              </a:rPr>
              <a:t>استاندارد رمزنگاري داده(</a:t>
            </a:r>
            <a:r>
              <a:rPr lang="en-US" altLang="en-US" sz="3600" dirty="0">
                <a:latin typeface="Arial" charset="0"/>
                <a:ea typeface="+mn-ea"/>
                <a:cs typeface="B Yagut" pitchFamily="2" charset="-78"/>
              </a:rPr>
              <a:t>DES </a:t>
            </a:r>
            <a:r>
              <a:rPr lang="fa-IR" altLang="en-US" sz="3600" dirty="0" smtClean="0">
                <a:latin typeface="Arial" charset="0"/>
                <a:ea typeface="+mn-ea"/>
                <a:cs typeface="B Yagut" pitchFamily="2" charset="-78"/>
              </a:rPr>
              <a:t>)</a:t>
            </a:r>
            <a:endParaRPr altLang="en-US" sz="3600" dirty="0" smtClean="0">
              <a:latin typeface="Arial" charset="0"/>
              <a:ea typeface="+mn-ea"/>
              <a:cs typeface="B Yagut" pitchFamily="2" charset="-78"/>
            </a:endParaRPr>
          </a:p>
        </p:txBody>
      </p:sp>
      <p:sp>
        <p:nvSpPr>
          <p:cNvPr id="512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7772A7-5002-46D6-A826-CDC77B79E961}" type="slidenum">
              <a:rPr lang="en-US" altLang="en-US" smtClean="0">
                <a:latin typeface="Times New Roman" panose="02020603050405020304" pitchFamily="18" charset="0"/>
                <a:cs typeface="Times New Roman" panose="02020603050405020304" pitchFamily="18" charset="0"/>
              </a:rPr>
              <a:pPr/>
              <a:t>39</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a:buFont typeface="Wingdings" panose="05000000000000000000" pitchFamily="2" charset="2"/>
              <a:buChar char="§"/>
            </a:pPr>
            <a:r>
              <a:rPr lang="fa-IR" altLang="en-US" smtClean="0">
                <a:solidFill>
                  <a:schemeClr val="tx1"/>
                </a:solidFill>
                <a:cs typeface="B Nazanin" panose="00000400000000000000" pitchFamily="2" charset="-78"/>
              </a:rPr>
              <a:t>رمزنگاری نوعی به تعویق انداختن است چون هر سیستم رمزنگاری قابل شکست است. </a:t>
            </a:r>
          </a:p>
          <a:p>
            <a:pPr marL="342900" indent="-342900" algn="just">
              <a:buFont typeface="Wingdings" panose="05000000000000000000" pitchFamily="2" charset="2"/>
              <a:buChar char="§"/>
            </a:pPr>
            <a:r>
              <a:rPr lang="fa-IR" altLang="en-US" smtClean="0">
                <a:solidFill>
                  <a:schemeClr val="tx1"/>
                </a:solidFill>
                <a:cs typeface="B Nazanin" panose="00000400000000000000" pitchFamily="2" charset="-78"/>
              </a:rPr>
              <a:t>در رمزنگاری آن چه اهمیت دارد طول مدت زمان و منابعی است که برای دسترسی به اطلاعات تحت حفاظت رمزنگاری مورد نیاز است. </a:t>
            </a:r>
            <a:endParaRPr lang="en-US" altLang="en-US" smtClean="0">
              <a:solidFill>
                <a:schemeClr val="tx1"/>
              </a:solidFill>
              <a:cs typeface="B Nazanin" panose="00000400000000000000" pitchFamily="2" charset="-78"/>
            </a:endParaRPr>
          </a:p>
        </p:txBody>
      </p:sp>
      <p:sp>
        <p:nvSpPr>
          <p:cNvPr id="14339" name="Rectangle 3"/>
          <p:cNvSpPr>
            <a:spLocks noChangeArrowheads="1"/>
          </p:cNvSpPr>
          <p:nvPr/>
        </p:nvSpPr>
        <p:spPr bwMode="auto">
          <a:xfrm>
            <a:off x="6194425" y="333375"/>
            <a:ext cx="2338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spcBef>
                <a:spcPct val="20000"/>
              </a:spcBef>
            </a:pPr>
            <a:r>
              <a:rPr lang="fa-IR" altLang="en-US" sz="2800" b="1">
                <a:latin typeface="Calibri" panose="020F0502020204030204" pitchFamily="34" charset="0"/>
                <a:cs typeface="B Yagut" panose="00000400000000000000" pitchFamily="2" charset="-78"/>
              </a:rPr>
              <a:t>مفهوم رمزنگاری </a:t>
            </a:r>
            <a:endParaRPr lang="fa-IR" altLang="en-US" sz="2800">
              <a:latin typeface="Calibri" panose="020F0502020204030204" pitchFamily="34" charset="0"/>
              <a:cs typeface="B Yagut" panose="00000400000000000000" pitchFamily="2" charset="-78"/>
            </a:endParaRPr>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FAC4FE-DADF-4727-AB13-7C60077C2888}" type="slidenum">
              <a:rPr lang="en-US" altLang="en-US" smtClean="0">
                <a:latin typeface="Times New Roman" panose="02020603050405020304" pitchFamily="18" charset="0"/>
                <a:cs typeface="Times New Roman" panose="02020603050405020304" pitchFamily="18" charset="0"/>
              </a:rPr>
              <a:pPr/>
              <a:t>4</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ChangeArrowheads="1"/>
          </p:cNvSpPr>
          <p:nvPr/>
        </p:nvSpPr>
        <p:spPr bwMode="auto">
          <a:xfrm>
            <a:off x="868363" y="1430338"/>
            <a:ext cx="2170112" cy="368300"/>
          </a:xfrm>
          <a:prstGeom prst="rect">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9525">
            <a:solidFill>
              <a:schemeClr val="tx1"/>
            </a:solidFill>
            <a:miter lim="800000"/>
            <a:headEnd/>
            <a:tailEnd/>
          </a:ln>
          <a:effectLst/>
        </p:spPr>
        <p:txBody>
          <a:bodyPr wrap="none" anchor="ctr">
            <a:spAutoFit/>
          </a:bodyPr>
          <a:lstStyle/>
          <a:p>
            <a:pPr algn="ctr" rtl="1" eaLnBrk="1" hangingPunct="1">
              <a:defRPr/>
            </a:pPr>
            <a:r>
              <a:rPr lang="fa-IR" b="1" dirty="0">
                <a:cs typeface="B Nazanin" pitchFamily="2" charset="-78"/>
              </a:rPr>
              <a:t>قطعه 64 ب</a:t>
            </a:r>
            <a:r>
              <a:rPr lang="ar-SA" b="1" dirty="0">
                <a:cs typeface="B Nazanin" pitchFamily="2" charset="-78"/>
              </a:rPr>
              <a:t>ي</a:t>
            </a:r>
            <a:r>
              <a:rPr lang="fa-IR" b="1" dirty="0">
                <a:cs typeface="B Nazanin" pitchFamily="2" charset="-78"/>
              </a:rPr>
              <a:t>ت</a:t>
            </a:r>
            <a:r>
              <a:rPr lang="ar-SA" b="1" dirty="0">
                <a:cs typeface="B Nazanin" pitchFamily="2" charset="-78"/>
              </a:rPr>
              <a:t>ي</a:t>
            </a:r>
            <a:r>
              <a:rPr lang="fa-IR" b="1" dirty="0">
                <a:cs typeface="B Nazanin" pitchFamily="2" charset="-78"/>
              </a:rPr>
              <a:t> متن واضح </a:t>
            </a:r>
            <a:endParaRPr lang="en-US" b="1" dirty="0">
              <a:cs typeface="B Nazanin" pitchFamily="2" charset="-78"/>
            </a:endParaRPr>
          </a:p>
        </p:txBody>
      </p:sp>
      <p:sp>
        <p:nvSpPr>
          <p:cNvPr id="52227" name="Rectangle 4"/>
          <p:cNvSpPr>
            <a:spLocks noChangeArrowheads="1"/>
          </p:cNvSpPr>
          <p:nvPr/>
        </p:nvSpPr>
        <p:spPr bwMode="auto">
          <a:xfrm>
            <a:off x="785813" y="5768975"/>
            <a:ext cx="2312987" cy="368300"/>
          </a:xfrm>
          <a:prstGeom prst="rect">
            <a:avLst/>
          </a:prstGeom>
          <a:gradFill rotWithShape="1">
            <a:gsLst>
              <a:gs pos="0">
                <a:srgbClr val="B23030"/>
              </a:gs>
              <a:gs pos="50000">
                <a:srgbClr val="FF4545"/>
              </a:gs>
              <a:gs pos="100000">
                <a:srgbClr val="B23030"/>
              </a:gs>
            </a:gsLst>
            <a:lin ang="5400000" scaled="1"/>
          </a:gradFill>
          <a:ln w="9525">
            <a:solidFill>
              <a:schemeClr val="tx1"/>
            </a:solidFill>
            <a:miter lim="800000"/>
            <a:headEnd/>
            <a:tailEnd/>
          </a:ln>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altLang="en-US" b="1">
                <a:cs typeface="B Nazanin" panose="00000400000000000000" pitchFamily="2" charset="-78"/>
              </a:rPr>
              <a:t>قطعه 64 ب</a:t>
            </a:r>
            <a:r>
              <a:rPr lang="ar-SA" altLang="en-US" b="1">
                <a:cs typeface="B Nazanin" panose="00000400000000000000" pitchFamily="2" charset="-78"/>
              </a:rPr>
              <a:t>ي</a:t>
            </a:r>
            <a:r>
              <a:rPr lang="fa-IR" altLang="en-US" b="1">
                <a:cs typeface="B Nazanin" panose="00000400000000000000" pitchFamily="2" charset="-78"/>
              </a:rPr>
              <a:t>ت</a:t>
            </a:r>
            <a:r>
              <a:rPr lang="ar-SA" altLang="en-US" b="1">
                <a:cs typeface="B Nazanin" panose="00000400000000000000" pitchFamily="2" charset="-78"/>
              </a:rPr>
              <a:t>ي</a:t>
            </a:r>
            <a:r>
              <a:rPr lang="fa-IR" altLang="en-US" b="1">
                <a:cs typeface="B Nazanin" panose="00000400000000000000" pitchFamily="2" charset="-78"/>
              </a:rPr>
              <a:t> متن رمزشده</a:t>
            </a:r>
            <a:endParaRPr lang="en-US" altLang="en-US" b="1">
              <a:cs typeface="B Nazanin" panose="00000400000000000000" pitchFamily="2" charset="-78"/>
            </a:endParaRPr>
          </a:p>
        </p:txBody>
      </p:sp>
      <p:sp>
        <p:nvSpPr>
          <p:cNvPr id="316421" name="AutoShape 5"/>
          <p:cNvSpPr>
            <a:spLocks noChangeArrowheads="1"/>
          </p:cNvSpPr>
          <p:nvPr/>
        </p:nvSpPr>
        <p:spPr bwMode="auto">
          <a:xfrm>
            <a:off x="1222375" y="2400300"/>
            <a:ext cx="1295400" cy="327025"/>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lgn="ctr" rtl="1" eaLnBrk="1" hangingPunct="1">
              <a:defRPr/>
            </a:pPr>
            <a:r>
              <a:rPr lang="fa-IR">
                <a:cs typeface="B Nazanin" pitchFamily="2" charset="-78"/>
              </a:rPr>
              <a:t>دور1</a:t>
            </a:r>
            <a:endParaRPr lang="en-US">
              <a:cs typeface="B Nazanin" pitchFamily="2" charset="-78"/>
            </a:endParaRPr>
          </a:p>
        </p:txBody>
      </p:sp>
      <p:sp>
        <p:nvSpPr>
          <p:cNvPr id="316422" name="AutoShape 6"/>
          <p:cNvSpPr>
            <a:spLocks noChangeArrowheads="1"/>
          </p:cNvSpPr>
          <p:nvPr/>
        </p:nvSpPr>
        <p:spPr bwMode="auto">
          <a:xfrm>
            <a:off x="1222375" y="3063875"/>
            <a:ext cx="1295400" cy="327025"/>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lgn="ctr" rtl="1" eaLnBrk="1" hangingPunct="1">
              <a:defRPr/>
            </a:pPr>
            <a:r>
              <a:rPr lang="fa-IR">
                <a:cs typeface="B Nazanin" pitchFamily="2" charset="-78"/>
              </a:rPr>
              <a:t>دور2</a:t>
            </a:r>
            <a:endParaRPr lang="en-US">
              <a:cs typeface="B Nazanin" pitchFamily="2" charset="-78"/>
            </a:endParaRPr>
          </a:p>
        </p:txBody>
      </p:sp>
      <p:sp>
        <p:nvSpPr>
          <p:cNvPr id="52230" name="AutoShape 7"/>
          <p:cNvSpPr>
            <a:spLocks noChangeArrowheads="1"/>
          </p:cNvSpPr>
          <p:nvPr/>
        </p:nvSpPr>
        <p:spPr bwMode="auto">
          <a:xfrm>
            <a:off x="1716088" y="2781300"/>
            <a:ext cx="304800" cy="228600"/>
          </a:xfrm>
          <a:prstGeom prst="downArrow">
            <a:avLst>
              <a:gd name="adj1" fmla="val 50000"/>
              <a:gd name="adj2" fmla="val 25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316424" name="AutoShape 8"/>
          <p:cNvSpPr>
            <a:spLocks noChangeArrowheads="1"/>
          </p:cNvSpPr>
          <p:nvPr/>
        </p:nvSpPr>
        <p:spPr bwMode="auto">
          <a:xfrm>
            <a:off x="1222375" y="4152900"/>
            <a:ext cx="1295400" cy="327025"/>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lgn="ctr" rtl="1" eaLnBrk="1" hangingPunct="1">
              <a:defRPr/>
            </a:pPr>
            <a:r>
              <a:rPr lang="fa-IR">
                <a:cs typeface="B Nazanin" pitchFamily="2" charset="-78"/>
              </a:rPr>
              <a:t>دور15</a:t>
            </a:r>
            <a:endParaRPr lang="en-US">
              <a:cs typeface="B Nazanin" pitchFamily="2" charset="-78"/>
            </a:endParaRPr>
          </a:p>
        </p:txBody>
      </p:sp>
      <p:sp>
        <p:nvSpPr>
          <p:cNvPr id="316425" name="AutoShape 9"/>
          <p:cNvSpPr>
            <a:spLocks noChangeArrowheads="1"/>
          </p:cNvSpPr>
          <p:nvPr/>
        </p:nvSpPr>
        <p:spPr bwMode="auto">
          <a:xfrm>
            <a:off x="1222375" y="4816475"/>
            <a:ext cx="1295400" cy="327025"/>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lgn="ctr" rtl="1" eaLnBrk="1" hangingPunct="1">
              <a:defRPr/>
            </a:pPr>
            <a:r>
              <a:rPr lang="fa-IR">
                <a:cs typeface="B Nazanin" pitchFamily="2" charset="-78"/>
              </a:rPr>
              <a:t>دور16</a:t>
            </a:r>
            <a:r>
              <a:rPr lang="en-US">
                <a:cs typeface="B Nazanin" pitchFamily="2" charset="-78"/>
              </a:rPr>
              <a:t> </a:t>
            </a:r>
          </a:p>
        </p:txBody>
      </p:sp>
      <p:sp>
        <p:nvSpPr>
          <p:cNvPr id="52233" name="AutoShape 10"/>
          <p:cNvSpPr>
            <a:spLocks noChangeArrowheads="1"/>
          </p:cNvSpPr>
          <p:nvPr/>
        </p:nvSpPr>
        <p:spPr bwMode="auto">
          <a:xfrm>
            <a:off x="1716088" y="4533900"/>
            <a:ext cx="304800" cy="228600"/>
          </a:xfrm>
          <a:prstGeom prst="downArrow">
            <a:avLst>
              <a:gd name="adj1" fmla="val 50000"/>
              <a:gd name="adj2" fmla="val 25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52234" name="Line 11"/>
          <p:cNvSpPr>
            <a:spLocks noChangeShapeType="1"/>
          </p:cNvSpPr>
          <p:nvPr/>
        </p:nvSpPr>
        <p:spPr bwMode="auto">
          <a:xfrm>
            <a:off x="1868488" y="3467100"/>
            <a:ext cx="0" cy="5334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5" name="AutoShape 12"/>
          <p:cNvSpPr>
            <a:spLocks noChangeArrowheads="1"/>
          </p:cNvSpPr>
          <p:nvPr/>
        </p:nvSpPr>
        <p:spPr bwMode="auto">
          <a:xfrm>
            <a:off x="1565275" y="1943100"/>
            <a:ext cx="609600" cy="304800"/>
          </a:xfrm>
          <a:prstGeom prst="downArrow">
            <a:avLst>
              <a:gd name="adj1" fmla="val 50000"/>
              <a:gd name="adj2" fmla="val 25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52236" name="AutoShape 13"/>
          <p:cNvSpPr>
            <a:spLocks noChangeArrowheads="1"/>
          </p:cNvSpPr>
          <p:nvPr/>
        </p:nvSpPr>
        <p:spPr bwMode="auto">
          <a:xfrm>
            <a:off x="1563688" y="5295900"/>
            <a:ext cx="609600" cy="304800"/>
          </a:xfrm>
          <a:prstGeom prst="downArrow">
            <a:avLst>
              <a:gd name="adj1" fmla="val 50000"/>
              <a:gd name="adj2" fmla="val 25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en-US">
              <a:cs typeface="B Nazanin" panose="00000400000000000000" pitchFamily="2" charset="-78"/>
            </a:endParaRPr>
          </a:p>
        </p:txBody>
      </p:sp>
      <p:sp>
        <p:nvSpPr>
          <p:cNvPr id="52237" name="Line 14"/>
          <p:cNvSpPr>
            <a:spLocks noChangeShapeType="1"/>
          </p:cNvSpPr>
          <p:nvPr/>
        </p:nvSpPr>
        <p:spPr bwMode="auto">
          <a:xfrm flipH="1">
            <a:off x="2782888" y="2552700"/>
            <a:ext cx="1676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2238" name="Text Box 15"/>
          <p:cNvSpPr txBox="1">
            <a:spLocks noChangeArrowheads="1"/>
          </p:cNvSpPr>
          <p:nvPr/>
        </p:nvSpPr>
        <p:spPr bwMode="auto">
          <a:xfrm>
            <a:off x="3087688" y="2143125"/>
            <a:ext cx="1116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a:cs typeface="B Nazanin" panose="00000400000000000000" pitchFamily="2" charset="-78"/>
              </a:rPr>
              <a:t>ز</a:t>
            </a:r>
            <a:r>
              <a:rPr lang="ar-SA" altLang="en-US">
                <a:cs typeface="B Nazanin" panose="00000400000000000000" pitchFamily="2" charset="-78"/>
              </a:rPr>
              <a:t>ي</a:t>
            </a:r>
            <a:r>
              <a:rPr lang="fa-IR" altLang="en-US">
                <a:cs typeface="B Nazanin" panose="00000400000000000000" pitchFamily="2" charset="-78"/>
              </a:rPr>
              <a:t>ر کل</a:t>
            </a:r>
            <a:r>
              <a:rPr lang="ar-SA" altLang="en-US">
                <a:cs typeface="B Nazanin" panose="00000400000000000000" pitchFamily="2" charset="-78"/>
              </a:rPr>
              <a:t>ي</a:t>
            </a:r>
            <a:r>
              <a:rPr lang="fa-IR" altLang="en-US">
                <a:cs typeface="B Nazanin" panose="00000400000000000000" pitchFamily="2" charset="-78"/>
              </a:rPr>
              <a:t>د دور </a:t>
            </a:r>
            <a:endParaRPr lang="en-US" altLang="en-US">
              <a:cs typeface="B Nazanin" panose="00000400000000000000" pitchFamily="2" charset="-78"/>
            </a:endParaRPr>
          </a:p>
        </p:txBody>
      </p:sp>
      <p:sp>
        <p:nvSpPr>
          <p:cNvPr id="52239" name="Line 16"/>
          <p:cNvSpPr>
            <a:spLocks noChangeShapeType="1"/>
          </p:cNvSpPr>
          <p:nvPr/>
        </p:nvSpPr>
        <p:spPr bwMode="auto">
          <a:xfrm flipH="1">
            <a:off x="2782888" y="3238500"/>
            <a:ext cx="1676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2240" name="Line 17"/>
          <p:cNvSpPr>
            <a:spLocks noChangeShapeType="1"/>
          </p:cNvSpPr>
          <p:nvPr/>
        </p:nvSpPr>
        <p:spPr bwMode="auto">
          <a:xfrm flipH="1">
            <a:off x="2782888" y="4305300"/>
            <a:ext cx="1676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2241" name="Line 18"/>
          <p:cNvSpPr>
            <a:spLocks noChangeShapeType="1"/>
          </p:cNvSpPr>
          <p:nvPr/>
        </p:nvSpPr>
        <p:spPr bwMode="auto">
          <a:xfrm flipH="1">
            <a:off x="2782888" y="4914900"/>
            <a:ext cx="1676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2242" name="AutoShape 19"/>
          <p:cNvSpPr>
            <a:spLocks noChangeArrowheads="1"/>
          </p:cNvSpPr>
          <p:nvPr/>
        </p:nvSpPr>
        <p:spPr bwMode="auto">
          <a:xfrm>
            <a:off x="4611688" y="2476500"/>
            <a:ext cx="3505200" cy="2286000"/>
          </a:xfrm>
          <a:prstGeom prst="cloudCallout">
            <a:avLst>
              <a:gd name="adj1" fmla="val -26356"/>
              <a:gd name="adj2" fmla="val 45208"/>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a:gra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altLang="en-US" sz="2400">
                <a:cs typeface="B Nazanin" panose="00000400000000000000" pitchFamily="2" charset="-78"/>
              </a:rPr>
              <a:t>تول</a:t>
            </a:r>
            <a:r>
              <a:rPr lang="ar-SA" altLang="en-US" sz="2400">
                <a:cs typeface="B Nazanin" panose="00000400000000000000" pitchFamily="2" charset="-78"/>
              </a:rPr>
              <a:t>ي</a:t>
            </a:r>
            <a:r>
              <a:rPr lang="fa-IR" altLang="en-US" sz="2400">
                <a:cs typeface="B Nazanin" panose="00000400000000000000" pitchFamily="2" charset="-78"/>
              </a:rPr>
              <a:t>د ز</a:t>
            </a:r>
            <a:r>
              <a:rPr lang="ar-SA" altLang="en-US" sz="2400">
                <a:cs typeface="B Nazanin" panose="00000400000000000000" pitchFamily="2" charset="-78"/>
              </a:rPr>
              <a:t>ي</a:t>
            </a:r>
            <a:r>
              <a:rPr lang="fa-IR" altLang="en-US" sz="2400">
                <a:cs typeface="B Nazanin" panose="00000400000000000000" pitchFamily="2" charset="-78"/>
              </a:rPr>
              <a:t>ر کل</a:t>
            </a:r>
            <a:r>
              <a:rPr lang="ar-SA" altLang="en-US" sz="2400">
                <a:cs typeface="B Nazanin" panose="00000400000000000000" pitchFamily="2" charset="-78"/>
              </a:rPr>
              <a:t>ي</a:t>
            </a:r>
            <a:r>
              <a:rPr lang="fa-IR" altLang="en-US" sz="2400">
                <a:cs typeface="B Nazanin" panose="00000400000000000000" pitchFamily="2" charset="-78"/>
              </a:rPr>
              <a:t>دها</a:t>
            </a:r>
            <a:r>
              <a:rPr lang="ar-SA" altLang="en-US" sz="2400">
                <a:cs typeface="B Nazanin" panose="00000400000000000000" pitchFamily="2" charset="-78"/>
              </a:rPr>
              <a:t>ي</a:t>
            </a:r>
            <a:r>
              <a:rPr lang="fa-IR" altLang="en-US" sz="2400">
                <a:cs typeface="B Nazanin" panose="00000400000000000000" pitchFamily="2" charset="-78"/>
              </a:rPr>
              <a:t> 48 ب</a:t>
            </a:r>
            <a:r>
              <a:rPr lang="ar-SA" altLang="en-US" sz="2400">
                <a:cs typeface="B Nazanin" panose="00000400000000000000" pitchFamily="2" charset="-78"/>
              </a:rPr>
              <a:t>ي</a:t>
            </a:r>
            <a:r>
              <a:rPr lang="fa-IR" altLang="en-US" sz="2400">
                <a:cs typeface="B Nazanin" panose="00000400000000000000" pitchFamily="2" charset="-78"/>
              </a:rPr>
              <a:t>ت</a:t>
            </a:r>
            <a:r>
              <a:rPr lang="ar-SA" altLang="en-US" sz="2400">
                <a:cs typeface="B Nazanin" panose="00000400000000000000" pitchFamily="2" charset="-78"/>
              </a:rPr>
              <a:t>ي</a:t>
            </a:r>
            <a:r>
              <a:rPr lang="fa-IR" altLang="en-US" sz="2400">
                <a:cs typeface="B Nazanin" panose="00000400000000000000" pitchFamily="2" charset="-78"/>
              </a:rPr>
              <a:t> از کل</a:t>
            </a:r>
            <a:r>
              <a:rPr lang="ar-SA" altLang="en-US" sz="2400">
                <a:cs typeface="B Nazanin" panose="00000400000000000000" pitchFamily="2" charset="-78"/>
              </a:rPr>
              <a:t>ي</a:t>
            </a:r>
            <a:r>
              <a:rPr lang="fa-IR" altLang="en-US" sz="2400">
                <a:cs typeface="B Nazanin" panose="00000400000000000000" pitchFamily="2" charset="-78"/>
              </a:rPr>
              <a:t>د اصل</a:t>
            </a:r>
            <a:r>
              <a:rPr lang="ar-SA" altLang="en-US" sz="2400">
                <a:cs typeface="B Nazanin" panose="00000400000000000000" pitchFamily="2" charset="-78"/>
              </a:rPr>
              <a:t>ي</a:t>
            </a:r>
            <a:r>
              <a:rPr lang="fa-IR" altLang="en-US" sz="2400">
                <a:cs typeface="B Nazanin" panose="00000400000000000000" pitchFamily="2" charset="-78"/>
              </a:rPr>
              <a:t> 56 ب</a:t>
            </a:r>
            <a:r>
              <a:rPr lang="ar-SA" altLang="en-US" sz="2400">
                <a:cs typeface="B Nazanin" panose="00000400000000000000" pitchFamily="2" charset="-78"/>
              </a:rPr>
              <a:t>ي</a:t>
            </a:r>
            <a:r>
              <a:rPr lang="fa-IR" altLang="en-US" sz="2400">
                <a:cs typeface="B Nazanin" panose="00000400000000000000" pitchFamily="2" charset="-78"/>
              </a:rPr>
              <a:t>ت</a:t>
            </a:r>
            <a:r>
              <a:rPr lang="ar-SA" altLang="en-US" sz="2400">
                <a:cs typeface="B Nazanin" panose="00000400000000000000" pitchFamily="2" charset="-78"/>
              </a:rPr>
              <a:t>ي</a:t>
            </a:r>
            <a:r>
              <a:rPr lang="fa-IR" altLang="en-US" sz="2400">
                <a:cs typeface="B Nazanin" panose="00000400000000000000" pitchFamily="2" charset="-78"/>
              </a:rPr>
              <a:t> برا</a:t>
            </a:r>
            <a:r>
              <a:rPr lang="ar-SA" altLang="en-US" sz="2400">
                <a:cs typeface="B Nazanin" panose="00000400000000000000" pitchFamily="2" charset="-78"/>
              </a:rPr>
              <a:t>ي</a:t>
            </a:r>
            <a:r>
              <a:rPr lang="fa-IR" altLang="en-US" sz="2400">
                <a:cs typeface="B Nazanin" panose="00000400000000000000" pitchFamily="2" charset="-78"/>
              </a:rPr>
              <a:t> هر دور</a:t>
            </a:r>
            <a:endParaRPr lang="en-US" altLang="en-US" sz="2400">
              <a:cs typeface="B Nazanin" panose="00000400000000000000" pitchFamily="2" charset="-78"/>
            </a:endParaRPr>
          </a:p>
        </p:txBody>
      </p:sp>
      <p:sp>
        <p:nvSpPr>
          <p:cNvPr id="52243" name="Line 20"/>
          <p:cNvSpPr>
            <a:spLocks noChangeShapeType="1"/>
          </p:cNvSpPr>
          <p:nvPr/>
        </p:nvSpPr>
        <p:spPr bwMode="auto">
          <a:xfrm flipV="1">
            <a:off x="6364288" y="4991100"/>
            <a:ext cx="0" cy="838200"/>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2244" name="Text Box 21"/>
          <p:cNvSpPr txBox="1">
            <a:spLocks noChangeArrowheads="1"/>
          </p:cNvSpPr>
          <p:nvPr/>
        </p:nvSpPr>
        <p:spPr bwMode="auto">
          <a:xfrm>
            <a:off x="5499100" y="5829300"/>
            <a:ext cx="147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2400">
                <a:cs typeface="B Nazanin" panose="00000400000000000000" pitchFamily="2" charset="-78"/>
              </a:rPr>
              <a:t>کل</a:t>
            </a:r>
            <a:r>
              <a:rPr lang="ar-SA" altLang="en-US" sz="2400">
                <a:cs typeface="B Nazanin" panose="00000400000000000000" pitchFamily="2" charset="-78"/>
              </a:rPr>
              <a:t>ي</a:t>
            </a:r>
            <a:r>
              <a:rPr lang="fa-IR" altLang="en-US" sz="2400">
                <a:cs typeface="B Nazanin" panose="00000400000000000000" pitchFamily="2" charset="-78"/>
              </a:rPr>
              <a:t>د 56 ب</a:t>
            </a:r>
            <a:r>
              <a:rPr lang="ar-SA" altLang="en-US" sz="2400">
                <a:cs typeface="B Nazanin" panose="00000400000000000000" pitchFamily="2" charset="-78"/>
              </a:rPr>
              <a:t>ي</a:t>
            </a:r>
            <a:r>
              <a:rPr lang="fa-IR" altLang="en-US" sz="2400">
                <a:cs typeface="B Nazanin" panose="00000400000000000000" pitchFamily="2" charset="-78"/>
              </a:rPr>
              <a:t>ت</a:t>
            </a:r>
            <a:r>
              <a:rPr lang="ar-SA" altLang="en-US" sz="2400">
                <a:cs typeface="B Nazanin" panose="00000400000000000000" pitchFamily="2" charset="-78"/>
              </a:rPr>
              <a:t>ي</a:t>
            </a:r>
            <a:endParaRPr lang="en-US" altLang="en-US" sz="2400">
              <a:cs typeface="B Nazanin" panose="00000400000000000000" pitchFamily="2" charset="-78"/>
            </a:endParaRPr>
          </a:p>
        </p:txBody>
      </p:sp>
      <p:sp>
        <p:nvSpPr>
          <p:cNvPr id="24" name="Rectangle 2"/>
          <p:cNvSpPr txBox="1">
            <a:spLocks noChangeArrowheads="1"/>
          </p:cNvSpPr>
          <p:nvPr/>
        </p:nvSpPr>
        <p:spPr>
          <a:xfrm>
            <a:off x="303213" y="188913"/>
            <a:ext cx="8229600" cy="725487"/>
          </a:xfrm>
          <a:prstGeom prst="rect">
            <a:avLst/>
          </a:prstGeom>
        </p:spPr>
        <p:txBody>
          <a:bodyPr lIns="92075" tIns="46038" rIns="92075" bIns="46038">
            <a:norm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fa-IR" altLang="en-US" sz="3600" dirty="0" smtClean="0">
                <a:latin typeface="Arial" charset="0"/>
                <a:ea typeface="+mn-ea"/>
                <a:cs typeface="B Yagut" pitchFamily="2" charset="-78"/>
              </a:rPr>
              <a:t>استاندارد رمزنگاري داده(</a:t>
            </a:r>
            <a:r>
              <a:rPr lang="en-US" altLang="en-US" sz="3600" dirty="0" smtClean="0">
                <a:latin typeface="Arial" charset="0"/>
                <a:ea typeface="+mn-ea"/>
                <a:cs typeface="B Yagut" pitchFamily="2" charset="-78"/>
              </a:rPr>
              <a:t>DES</a:t>
            </a:r>
            <a:r>
              <a:rPr lang="fa-IR" altLang="en-US" sz="3600" dirty="0" smtClean="0">
                <a:latin typeface="Arial" charset="0"/>
                <a:ea typeface="+mn-ea"/>
                <a:cs typeface="B Yagut" pitchFamily="2" charset="-78"/>
              </a:rPr>
              <a:t>)</a:t>
            </a:r>
            <a:endParaRPr lang="en-US" altLang="en-US" sz="3600" dirty="0" smtClean="0">
              <a:latin typeface="Arial" charset="0"/>
              <a:ea typeface="+mn-ea"/>
              <a:cs typeface="B Yagut" pitchFamily="2" charset="-78"/>
            </a:endParaRPr>
          </a:p>
        </p:txBody>
      </p:sp>
      <p:sp>
        <p:nvSpPr>
          <p:cNvPr id="522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11551F-D393-4BBF-AD95-5505CE9A4B25}" type="slidenum">
              <a:rPr lang="en-US" altLang="en-US" smtClean="0">
                <a:latin typeface="Times New Roman" panose="02020603050405020304" pitchFamily="18" charset="0"/>
                <a:cs typeface="Times New Roman" panose="02020603050405020304" pitchFamily="18" charset="0"/>
              </a:rPr>
              <a:pPr/>
              <a:t>40</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5867400" y="1295400"/>
            <a:ext cx="2209800" cy="4876800"/>
          </a:xfrm>
        </p:spPr>
        <p:txBody>
          <a:bodyPr/>
          <a:lstStyle/>
          <a:p>
            <a:pPr algn="just" eaLnBrk="1" hangingPunct="1">
              <a:buFont typeface="Wingdings" pitchFamily="2" charset="2"/>
              <a:buNone/>
              <a:defRPr/>
            </a:pPr>
            <a:endParaRPr lang="fa-IR" sz="2000" b="1" dirty="0">
              <a:solidFill>
                <a:schemeClr val="accent1">
                  <a:lumMod val="75000"/>
                </a:schemeClr>
              </a:solidFill>
              <a:cs typeface="B Nazanin" pitchFamily="2" charset="-78"/>
            </a:endParaRPr>
          </a:p>
          <a:p>
            <a:pPr algn="just" eaLnBrk="1" hangingPunct="1">
              <a:buFont typeface="Wingdings" pitchFamily="2" charset="2"/>
              <a:buNone/>
              <a:defRPr/>
            </a:pPr>
            <a:r>
              <a:rPr lang="fa-IR" sz="2000" b="1" dirty="0" smtClean="0">
                <a:solidFill>
                  <a:schemeClr val="accent1">
                    <a:lumMod val="75000"/>
                  </a:schemeClr>
                </a:solidFill>
                <a:cs typeface="B Nazanin" pitchFamily="2" charset="-78"/>
              </a:rPr>
              <a:t>رمزگشايي هم با همين فرايند انجام مي‌شود اما بطور معكوس.</a:t>
            </a:r>
          </a:p>
          <a:p>
            <a:pPr algn="just" eaLnBrk="1" hangingPunct="1">
              <a:buFont typeface="Wingdings" pitchFamily="2" charset="2"/>
              <a:buNone/>
              <a:defRPr/>
            </a:pPr>
            <a:endParaRPr lang="fa-IR" sz="2000" b="1" dirty="0" smtClean="0">
              <a:solidFill>
                <a:schemeClr val="accent1">
                  <a:lumMod val="75000"/>
                </a:schemeClr>
              </a:solidFill>
              <a:cs typeface="B Nazanin" pitchFamily="2" charset="-78"/>
            </a:endParaRPr>
          </a:p>
          <a:p>
            <a:pPr algn="just" eaLnBrk="1" hangingPunct="1">
              <a:buFont typeface="Wingdings" pitchFamily="2" charset="2"/>
              <a:buNone/>
              <a:defRPr/>
            </a:pPr>
            <a:endParaRPr lang="fa-IR" sz="2000" b="1" dirty="0" smtClean="0">
              <a:solidFill>
                <a:schemeClr val="accent1">
                  <a:lumMod val="75000"/>
                </a:schemeClr>
              </a:solidFill>
              <a:cs typeface="B Nazanin" pitchFamily="2" charset="-78"/>
            </a:endParaRPr>
          </a:p>
          <a:p>
            <a:pPr algn="just" eaLnBrk="1" hangingPunct="1">
              <a:buFont typeface="Wingdings" pitchFamily="2" charset="2"/>
              <a:buNone/>
              <a:defRPr/>
            </a:pPr>
            <a:endParaRPr lang="fa-IR" sz="2000" b="1" baseline="-25000" dirty="0" smtClean="0">
              <a:solidFill>
                <a:schemeClr val="accent1">
                  <a:lumMod val="75000"/>
                </a:schemeClr>
              </a:solidFill>
              <a:cs typeface="B Nazanin" pitchFamily="2" charset="-78"/>
            </a:endParaRPr>
          </a:p>
        </p:txBody>
      </p:sp>
      <p:pic>
        <p:nvPicPr>
          <p:cNvPr id="53251" name="Picture 2" descr="http://www.cast-inc.com/ip-cores/encryption/des/des-description.jpg"/>
          <p:cNvPicPr>
            <a:picLocks noChangeAspect="1" noChangeArrowheads="1"/>
          </p:cNvPicPr>
          <p:nvPr/>
        </p:nvPicPr>
        <p:blipFill>
          <a:blip r:embed="rId2">
            <a:extLst>
              <a:ext uri="{28A0092B-C50C-407E-A947-70E740481C1C}">
                <a14:useLocalDpi xmlns:a14="http://schemas.microsoft.com/office/drawing/2010/main" val="0"/>
              </a:ext>
            </a:extLst>
          </a:blip>
          <a:srcRect l="4509" t="2299" r="8408" b="1788"/>
          <a:stretch>
            <a:fillRect/>
          </a:stretch>
        </p:blipFill>
        <p:spPr bwMode="auto">
          <a:xfrm>
            <a:off x="2278063" y="1052513"/>
            <a:ext cx="3517900"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303213" y="188913"/>
            <a:ext cx="8229600" cy="725487"/>
          </a:xfrm>
          <a:prstGeom prst="rect">
            <a:avLst/>
          </a:prstGeom>
        </p:spPr>
        <p:txBody>
          <a:bodyPr lIns="92075" tIns="46038" rIns="92075" bIns="46038">
            <a:norm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fa-IR" altLang="en-US" sz="3600" dirty="0" smtClean="0">
                <a:latin typeface="Arial" charset="0"/>
                <a:ea typeface="+mn-ea"/>
                <a:cs typeface="B Yagut" pitchFamily="2" charset="-78"/>
              </a:rPr>
              <a:t>استاندارد رمزنگاري داده(</a:t>
            </a:r>
            <a:r>
              <a:rPr lang="en-US" altLang="en-US" sz="3600" dirty="0" smtClean="0">
                <a:latin typeface="Arial" charset="0"/>
                <a:ea typeface="+mn-ea"/>
                <a:cs typeface="B Yagut" pitchFamily="2" charset="-78"/>
              </a:rPr>
              <a:t>DES</a:t>
            </a:r>
            <a:r>
              <a:rPr lang="fa-IR" altLang="en-US" sz="3600" dirty="0" smtClean="0">
                <a:latin typeface="Arial" charset="0"/>
                <a:ea typeface="+mn-ea"/>
                <a:cs typeface="B Yagut" pitchFamily="2" charset="-78"/>
              </a:rPr>
              <a:t>)</a:t>
            </a:r>
            <a:endParaRPr lang="en-US" altLang="en-US" sz="3600" dirty="0" smtClean="0">
              <a:latin typeface="Arial" charset="0"/>
              <a:ea typeface="+mn-ea"/>
              <a:cs typeface="B Yagut" pitchFamily="2" charset="-78"/>
            </a:endParaRPr>
          </a:p>
        </p:txBody>
      </p:sp>
      <p:sp>
        <p:nvSpPr>
          <p:cNvPr id="532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DEAF00-FBEE-4E0A-B340-CA0BDFAD0416}" type="slidenum">
              <a:rPr lang="en-US" altLang="en-US" smtClean="0">
                <a:latin typeface="Times New Roman" panose="02020603050405020304" pitchFamily="18" charset="0"/>
                <a:cs typeface="Times New Roman" panose="02020603050405020304" pitchFamily="18" charset="0"/>
              </a:rPr>
              <a:pPr/>
              <a:t>41</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Content Placeholder 2"/>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eaLnBrk="1" hangingPunct="1">
              <a:buFont typeface="Wingdings" panose="05000000000000000000" pitchFamily="2" charset="2"/>
              <a:buChar char="§"/>
            </a:pPr>
            <a:r>
              <a:rPr lang="fa-IR" altLang="en-US" sz="2000" smtClean="0">
                <a:solidFill>
                  <a:schemeClr val="tx1"/>
                </a:solidFill>
                <a:cs typeface="B Nazanin" panose="00000400000000000000" pitchFamily="2" charset="-78"/>
              </a:rPr>
              <a:t>در سال 1985 براي امنيت بيشتر در كاربردهاي مالي مطرح شد.</a:t>
            </a:r>
          </a:p>
          <a:p>
            <a:pPr marL="342900" indent="-342900" algn="just" eaLnBrk="1" hangingPunct="1">
              <a:buFont typeface="Wingdings" panose="05000000000000000000" pitchFamily="2" charset="2"/>
              <a:buChar char="§"/>
            </a:pPr>
            <a:endParaRPr lang="fa-IR" altLang="en-US" sz="2000" smtClean="0">
              <a:solidFill>
                <a:schemeClr val="tx1"/>
              </a:solidFill>
              <a:cs typeface="B Nazanin" panose="00000400000000000000" pitchFamily="2" charset="-78"/>
            </a:endParaRPr>
          </a:p>
          <a:p>
            <a:pPr marL="342900" indent="-342900" algn="just" eaLnBrk="1" hangingPunct="1">
              <a:spcBef>
                <a:spcPct val="0"/>
              </a:spcBef>
              <a:buFont typeface="Wingdings" panose="05000000000000000000" pitchFamily="2" charset="2"/>
              <a:buChar char="§"/>
            </a:pPr>
            <a:r>
              <a:rPr lang="en-US" altLang="en-US" sz="2000" smtClean="0">
                <a:solidFill>
                  <a:schemeClr val="tx1"/>
                </a:solidFill>
                <a:cs typeface="B Nazanin" panose="00000400000000000000" pitchFamily="2" charset="-78"/>
              </a:rPr>
              <a:t>TDES</a:t>
            </a:r>
            <a:r>
              <a:rPr lang="fa-IR" altLang="en-US" sz="2000" smtClean="0">
                <a:solidFill>
                  <a:schemeClr val="tx1"/>
                </a:solidFill>
                <a:cs typeface="B Nazanin" panose="00000400000000000000" pitchFamily="2" charset="-78"/>
              </a:rPr>
              <a:t> از سه بار اجراي الگوريتم </a:t>
            </a:r>
            <a:r>
              <a:rPr lang="en-US" altLang="en-US" sz="2000" smtClean="0">
                <a:solidFill>
                  <a:schemeClr val="tx1"/>
                </a:solidFill>
                <a:cs typeface="B Nazanin" panose="00000400000000000000" pitchFamily="2" charset="-78"/>
              </a:rPr>
              <a:t>DES</a:t>
            </a:r>
            <a:r>
              <a:rPr lang="fa-IR" altLang="en-US" sz="2000" smtClean="0">
                <a:solidFill>
                  <a:schemeClr val="tx1"/>
                </a:solidFill>
                <a:cs typeface="B Nazanin" panose="00000400000000000000" pitchFamily="2" charset="-78"/>
              </a:rPr>
              <a:t> (با سه كليد جداگانه) استفاده مي‌كند كه امنيتي به مراتب بالاتر از </a:t>
            </a:r>
            <a:r>
              <a:rPr lang="en-US" altLang="en-US" sz="2000" smtClean="0">
                <a:solidFill>
                  <a:schemeClr val="tx1"/>
                </a:solidFill>
                <a:cs typeface="B Nazanin" panose="00000400000000000000" pitchFamily="2" charset="-78"/>
              </a:rPr>
              <a:t>DES</a:t>
            </a:r>
            <a:r>
              <a:rPr lang="fa-IR" altLang="en-US" sz="2000" smtClean="0">
                <a:solidFill>
                  <a:schemeClr val="tx1"/>
                </a:solidFill>
                <a:cs typeface="B Nazanin" panose="00000400000000000000" pitchFamily="2" charset="-78"/>
              </a:rPr>
              <a:t> معمولي دارد.</a:t>
            </a:r>
          </a:p>
        </p:txBody>
      </p:sp>
      <p:pic>
        <p:nvPicPr>
          <p:cNvPr id="54275" name="Picture 2" descr="http://www.tropsoft.com/strongenc/des3p1.gif"/>
          <p:cNvPicPr>
            <a:picLocks noChangeAspect="1" noChangeArrowheads="1"/>
          </p:cNvPicPr>
          <p:nvPr/>
        </p:nvPicPr>
        <p:blipFill>
          <a:blip r:embed="rId2">
            <a:extLst>
              <a:ext uri="{28A0092B-C50C-407E-A947-70E740481C1C}">
                <a14:useLocalDpi xmlns:a14="http://schemas.microsoft.com/office/drawing/2010/main" val="0"/>
              </a:ext>
            </a:extLst>
          </a:blip>
          <a:srcRect l="11035" t="8186" r="12247" b="10559"/>
          <a:stretch>
            <a:fillRect/>
          </a:stretch>
        </p:blipFill>
        <p:spPr bwMode="auto">
          <a:xfrm>
            <a:off x="539750" y="2786063"/>
            <a:ext cx="4708525"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303213" y="188913"/>
            <a:ext cx="8229600" cy="725487"/>
          </a:xfrm>
          <a:prstGeom prst="rect">
            <a:avLst/>
          </a:prstGeom>
        </p:spPr>
        <p:txBody>
          <a:bodyPr lIns="92075" tIns="46038" rIns="92075" bIns="46038">
            <a:norm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fa-IR" altLang="en-US" sz="3600" dirty="0" smtClean="0">
                <a:latin typeface="Arial" charset="0"/>
                <a:ea typeface="+mn-ea"/>
                <a:cs typeface="B Yagut" pitchFamily="2" charset="-78"/>
              </a:rPr>
              <a:t>استاندارد رمزنگاري داده سه‌گانه(</a:t>
            </a:r>
            <a:r>
              <a:rPr lang="en-US" altLang="en-US" sz="3600" dirty="0" smtClean="0">
                <a:latin typeface="Arial" charset="0"/>
                <a:ea typeface="+mn-ea"/>
                <a:cs typeface="B Yagut" pitchFamily="2" charset="-78"/>
              </a:rPr>
              <a:t>TDES</a:t>
            </a:r>
            <a:r>
              <a:rPr lang="fa-IR" altLang="en-US" sz="3600" dirty="0" smtClean="0">
                <a:latin typeface="Arial" charset="0"/>
                <a:ea typeface="+mn-ea"/>
                <a:cs typeface="B Yagut" pitchFamily="2" charset="-78"/>
              </a:rPr>
              <a:t>)</a:t>
            </a:r>
            <a:endParaRPr lang="en-US" altLang="en-US" sz="3600" dirty="0" smtClean="0">
              <a:latin typeface="Arial" charset="0"/>
              <a:ea typeface="+mn-ea"/>
              <a:cs typeface="B Yagut" pitchFamily="2" charset="-78"/>
            </a:endParaRPr>
          </a:p>
        </p:txBody>
      </p:sp>
      <p:sp>
        <p:nvSpPr>
          <p:cNvPr id="5427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754F10-93FF-431E-A20C-5125178773A9}" type="slidenum">
              <a:rPr lang="en-US" altLang="en-US" smtClean="0">
                <a:latin typeface="Times New Roman" panose="02020603050405020304" pitchFamily="18" charset="0"/>
                <a:cs typeface="Times New Roman" panose="02020603050405020304" pitchFamily="18" charset="0"/>
              </a:rPr>
              <a:pPr/>
              <a:t>42</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sz="quarter" idx="10"/>
          </p:nvPr>
        </p:nvSpPr>
        <p:spPr bwMode="auto">
          <a:xfrm>
            <a:off x="533400" y="1295400"/>
            <a:ext cx="7710488"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r" eaLnBrk="1" hangingPunct="1">
              <a:buFont typeface="Wingdings" panose="05000000000000000000" pitchFamily="2" charset="2"/>
              <a:buChar char="§"/>
            </a:pPr>
            <a:r>
              <a:rPr lang="fa-IR" altLang="en-US" smtClean="0">
                <a:solidFill>
                  <a:schemeClr val="tx1"/>
                </a:solidFill>
                <a:cs typeface="B Nazanin" panose="00000400000000000000" pitchFamily="2" charset="-78"/>
              </a:rPr>
              <a:t>به منظور یافتن جایگزینی برای </a:t>
            </a:r>
            <a:r>
              <a:rPr lang="en-US" altLang="en-US" smtClean="0">
                <a:solidFill>
                  <a:schemeClr val="tx1"/>
                </a:solidFill>
                <a:cs typeface="B Nazanin" panose="00000400000000000000" pitchFamily="2" charset="-78"/>
              </a:rPr>
              <a:t>DES</a:t>
            </a:r>
            <a:endParaRPr lang="fa-IR" altLang="en-US" smtClean="0">
              <a:solidFill>
                <a:schemeClr val="tx1"/>
              </a:solidFill>
              <a:cs typeface="B Nazanin" panose="00000400000000000000" pitchFamily="2" charset="-78"/>
            </a:endParaRPr>
          </a:p>
          <a:p>
            <a:pPr marL="457200" indent="-457200" algn="r" eaLnBrk="1" hangingPunct="1">
              <a:buFont typeface="Wingdings" panose="05000000000000000000" pitchFamily="2" charset="2"/>
              <a:buChar char="§"/>
            </a:pPr>
            <a:r>
              <a:rPr lang="fa-IR" altLang="en-US" smtClean="0">
                <a:solidFill>
                  <a:schemeClr val="tx1"/>
                </a:solidFill>
                <a:cs typeface="B Nazanin" panose="00000400000000000000" pitchFamily="2" charset="-78"/>
              </a:rPr>
              <a:t>توسط </a:t>
            </a:r>
            <a:r>
              <a:rPr lang="en-US" altLang="en-US" smtClean="0">
                <a:solidFill>
                  <a:schemeClr val="tx1"/>
                </a:solidFill>
                <a:cs typeface="B Nazanin" panose="00000400000000000000" pitchFamily="2" charset="-78"/>
              </a:rPr>
              <a:t>NIST</a:t>
            </a:r>
            <a:r>
              <a:rPr lang="fa-IR" altLang="en-US" smtClean="0">
                <a:solidFill>
                  <a:schemeClr val="tx1"/>
                </a:solidFill>
                <a:cs typeface="B Nazanin" panose="00000400000000000000" pitchFamily="2" charset="-78"/>
              </a:rPr>
              <a:t> در سال 1997 مطرح و در سال 2000 توسط را</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ندال (</a:t>
            </a:r>
            <a:r>
              <a:rPr lang="en-US" altLang="en-US" smtClean="0">
                <a:solidFill>
                  <a:schemeClr val="tx1"/>
                </a:solidFill>
                <a:cs typeface="B Nazanin" panose="00000400000000000000" pitchFamily="2" charset="-78"/>
              </a:rPr>
              <a:t>Rijndael</a:t>
            </a:r>
            <a:r>
              <a:rPr lang="fa-IR" altLang="en-US" smtClean="0">
                <a:solidFill>
                  <a:schemeClr val="tx1"/>
                </a:solidFill>
                <a:cs typeface="B Nazanin" panose="00000400000000000000" pitchFamily="2" charset="-78"/>
              </a:rPr>
              <a:t>) ارائه گردید.</a:t>
            </a:r>
          </a:p>
          <a:p>
            <a:pPr marL="457200" indent="-457200" algn="r" eaLnBrk="1" hangingPunct="1">
              <a:buFont typeface="Wingdings" panose="05000000000000000000" pitchFamily="2" charset="2"/>
              <a:buChar char="§"/>
            </a:pPr>
            <a:r>
              <a:rPr lang="fa-IR" altLang="en-US" smtClean="0">
                <a:solidFill>
                  <a:schemeClr val="tx1"/>
                </a:solidFill>
                <a:cs typeface="B Nazanin" panose="00000400000000000000" pitchFamily="2" charset="-78"/>
              </a:rPr>
              <a:t>رمزی بلوکی است که از کلیدها و بلوک‌های 128، 192 و 256 بیتی استفاده می‌کند.</a:t>
            </a:r>
          </a:p>
          <a:p>
            <a:pPr marL="457200" indent="-457200" algn="r" eaLnBrk="1" hangingPunct="1">
              <a:buFont typeface="Wingdings" panose="05000000000000000000" pitchFamily="2" charset="2"/>
              <a:buChar char="§"/>
            </a:pPr>
            <a:r>
              <a:rPr lang="fa-IR" altLang="en-US" smtClean="0">
                <a:solidFill>
                  <a:schemeClr val="tx1"/>
                </a:solidFill>
                <a:cs typeface="B Nazanin" panose="00000400000000000000" pitchFamily="2" charset="-78"/>
              </a:rPr>
              <a:t>بر حسب اندازه بلوک متن ساده و اندازه کلید، الگوریتم، شامل 10 الی 14 دور می‌باشد.</a:t>
            </a:r>
          </a:p>
        </p:txBody>
      </p:sp>
      <p:sp>
        <p:nvSpPr>
          <p:cNvPr id="49154" name="Rectangle 2"/>
          <p:cNvSpPr>
            <a:spLocks noGrp="1" noChangeArrowheads="1"/>
          </p:cNvSpPr>
          <p:nvPr>
            <p:ph type="title" idx="4294967295"/>
          </p:nvPr>
        </p:nvSpPr>
        <p:spPr>
          <a:xfrm>
            <a:off x="303213" y="188913"/>
            <a:ext cx="8229600" cy="654050"/>
          </a:xfrm>
          <a:prstGeom prst="rect">
            <a:avLst/>
          </a:prstGeom>
        </p:spPr>
        <p:txBody>
          <a:bodyPr lIns="92075" tIns="46038" rIns="92075" bIns="46038">
            <a:normAutofit/>
          </a:bodyPr>
          <a:lstStyle/>
          <a:p>
            <a:pPr algn="r" eaLnBrk="1" fontAlgn="auto" hangingPunct="1">
              <a:spcAft>
                <a:spcPts val="0"/>
              </a:spcAft>
              <a:defRPr/>
            </a:pPr>
            <a:r>
              <a:rPr lang="fa-IR" altLang="en-US" sz="3600" dirty="0" smtClean="0">
                <a:latin typeface="Arial" charset="0"/>
                <a:ea typeface="+mn-ea"/>
                <a:cs typeface="B Yagut" pitchFamily="2" charset="-78"/>
              </a:rPr>
              <a:t>استاندارد رمزگذار</a:t>
            </a:r>
            <a:r>
              <a:rPr lang="ar-SA" altLang="en-US" sz="3600" dirty="0" smtClean="0">
                <a:latin typeface="Arial" charset="0"/>
                <a:ea typeface="+mn-ea"/>
                <a:cs typeface="B Yagut" pitchFamily="2" charset="-78"/>
              </a:rPr>
              <a:t>ي</a:t>
            </a:r>
            <a:r>
              <a:rPr lang="fa-IR" altLang="en-US" sz="3600" dirty="0" smtClean="0">
                <a:latin typeface="Arial" charset="0"/>
                <a:ea typeface="+mn-ea"/>
                <a:cs typeface="B Yagut" pitchFamily="2" charset="-78"/>
              </a:rPr>
              <a:t> پ</a:t>
            </a:r>
            <a:r>
              <a:rPr lang="ar-SA" altLang="en-US" sz="3600" dirty="0" smtClean="0">
                <a:latin typeface="Arial" charset="0"/>
                <a:ea typeface="+mn-ea"/>
                <a:cs typeface="B Yagut" pitchFamily="2" charset="-78"/>
              </a:rPr>
              <a:t>ي</a:t>
            </a:r>
            <a:r>
              <a:rPr lang="fa-IR" altLang="en-US" sz="3600" dirty="0" smtClean="0">
                <a:latin typeface="Arial" charset="0"/>
                <a:ea typeface="+mn-ea"/>
                <a:cs typeface="B Yagut" pitchFamily="2" charset="-78"/>
              </a:rPr>
              <a:t>شرفته (</a:t>
            </a:r>
            <a:r>
              <a:rPr altLang="en-US" sz="3600" dirty="0" smtClean="0">
                <a:latin typeface="Arial" charset="0"/>
                <a:ea typeface="+mn-ea"/>
                <a:cs typeface="B Yagut" pitchFamily="2" charset="-78"/>
              </a:rPr>
              <a:t>AES</a:t>
            </a:r>
            <a:r>
              <a:rPr lang="fa-IR" altLang="en-US" sz="3600" dirty="0" smtClean="0">
                <a:latin typeface="Arial" charset="0"/>
                <a:ea typeface="+mn-ea"/>
                <a:cs typeface="B Yagut" pitchFamily="2" charset="-78"/>
              </a:rPr>
              <a:t>)</a:t>
            </a:r>
            <a:endParaRPr altLang="en-US" sz="3600" dirty="0" smtClean="0">
              <a:latin typeface="Arial" charset="0"/>
              <a:ea typeface="+mn-ea"/>
              <a:cs typeface="B Yagut" pitchFamily="2" charset="-78"/>
            </a:endParaRPr>
          </a:p>
        </p:txBody>
      </p:sp>
      <p:sp>
        <p:nvSpPr>
          <p:cNvPr id="553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44D381-1C8C-41A4-8103-347F378A4258}" type="slidenum">
              <a:rPr lang="en-US" altLang="en-US" smtClean="0">
                <a:latin typeface="Times New Roman" panose="02020603050405020304" pitchFamily="18" charset="0"/>
                <a:cs typeface="Times New Roman" panose="02020603050405020304" pitchFamily="18" charset="0"/>
              </a:rPr>
              <a:pPr/>
              <a:t>43</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1"/>
          <p:cNvSpPr>
            <a:spLocks noGrp="1"/>
          </p:cNvSpPr>
          <p:nvPr>
            <p:ph type="body" sz="quarter" idx="10"/>
          </p:nvPr>
        </p:nvSpPr>
        <p:spPr bwMode="auto">
          <a:xfrm>
            <a:off x="533400" y="2420938"/>
            <a:ext cx="7543800" cy="1223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a-IR" altLang="en-US" sz="4800" b="1" smtClean="0">
                <a:cs typeface="B Zar" panose="00000400000000000000" pitchFamily="2" charset="-78"/>
              </a:rPr>
              <a:t>رمزنگاری نامتقارن</a:t>
            </a:r>
            <a:endParaRPr lang="en-US" altLang="en-US" sz="4800" b="1" smtClean="0">
              <a:cs typeface="B Zar" panose="00000400000000000000" pitchFamily="2" charset="-78"/>
            </a:endParaRPr>
          </a:p>
        </p:txBody>
      </p:sp>
      <p:sp>
        <p:nvSpPr>
          <p:cNvPr id="5632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ADC3CF-BEC2-45EC-8502-5060667C8E0D}" type="slidenum">
              <a:rPr lang="en-US" altLang="en-US" smtClean="0">
                <a:latin typeface="Times New Roman" panose="02020603050405020304" pitchFamily="18" charset="0"/>
                <a:cs typeface="Times New Roman" panose="02020603050405020304" pitchFamily="18" charset="0"/>
              </a:rPr>
              <a:pPr/>
              <a:t>44</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bwMode="auto">
          <a:xfrm>
            <a:off x="539750" y="1268413"/>
            <a:ext cx="7704138" cy="3673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just" eaLnBrk="1" hangingPunct="1">
              <a:buFont typeface="Wingdings" pitchFamily="2" charset="2"/>
              <a:buChar char="§"/>
              <a:defRPr/>
            </a:pPr>
            <a:r>
              <a:rPr lang="fa-IR" sz="2800" dirty="0" smtClean="0">
                <a:solidFill>
                  <a:schemeClr val="tx1"/>
                </a:solidFill>
                <a:cs typeface="B Nazanin" pitchFamily="2" charset="-78"/>
              </a:rPr>
              <a:t>رمزگذاري دو كليدي يا كليد عمومي</a:t>
            </a:r>
          </a:p>
          <a:p>
            <a:pPr marL="457200" indent="-457200" algn="just" eaLnBrk="1" hangingPunct="1">
              <a:buFont typeface="Wingdings" pitchFamily="2" charset="2"/>
              <a:buChar char="§"/>
              <a:defRPr/>
            </a:pPr>
            <a:r>
              <a:rPr lang="fa-IR" sz="2800" dirty="0" smtClean="0">
                <a:solidFill>
                  <a:schemeClr val="tx1"/>
                </a:solidFill>
                <a:cs typeface="B Nazanin" pitchFamily="2" charset="-78"/>
              </a:rPr>
              <a:t>اگر فرستنده و گيرنده از كليدهاي متفاوتي استفاده كنند.</a:t>
            </a:r>
          </a:p>
          <a:p>
            <a:pPr marL="342900" indent="-342900" algn="r" eaLnBrk="1" hangingPunct="1">
              <a:buFont typeface="Wingdings" pitchFamily="2" charset="2"/>
              <a:buChar char="§"/>
              <a:defRPr/>
            </a:pPr>
            <a:r>
              <a:rPr lang="ar-SA" dirty="0">
                <a:solidFill>
                  <a:schemeClr val="tx1"/>
                </a:solidFill>
                <a:cs typeface="B Nazanin" pitchFamily="2" charset="-78"/>
              </a:rPr>
              <a:t>رمزنگاري کليد عمومي</a:t>
            </a:r>
            <a:r>
              <a:rPr lang="fa-IR" dirty="0">
                <a:solidFill>
                  <a:schemeClr val="tx1"/>
                </a:solidFill>
                <a:cs typeface="B Nazanin" pitchFamily="2" charset="-78"/>
              </a:rPr>
              <a:t> اساساً با انگ</a:t>
            </a:r>
            <a:r>
              <a:rPr lang="ar-SA" dirty="0">
                <a:solidFill>
                  <a:schemeClr val="tx1"/>
                </a:solidFill>
                <a:cs typeface="B Nazanin" pitchFamily="2" charset="-78"/>
              </a:rPr>
              <a:t>ي</a:t>
            </a:r>
            <a:r>
              <a:rPr lang="fa-IR" dirty="0">
                <a:solidFill>
                  <a:schemeClr val="tx1"/>
                </a:solidFill>
                <a:cs typeface="B Nazanin" pitchFamily="2" charset="-78"/>
              </a:rPr>
              <a:t>زه رس</a:t>
            </a:r>
            <a:r>
              <a:rPr lang="ar-SA" dirty="0">
                <a:solidFill>
                  <a:schemeClr val="tx1"/>
                </a:solidFill>
                <a:cs typeface="B Nazanin" pitchFamily="2" charset="-78"/>
              </a:rPr>
              <a:t>ي</a:t>
            </a:r>
            <a:r>
              <a:rPr lang="fa-IR" dirty="0">
                <a:solidFill>
                  <a:schemeClr val="tx1"/>
                </a:solidFill>
                <a:cs typeface="B Nazanin" pitchFamily="2" charset="-78"/>
              </a:rPr>
              <a:t>دن به دو هدف طراح</a:t>
            </a:r>
            <a:r>
              <a:rPr lang="ar-SA" dirty="0">
                <a:solidFill>
                  <a:schemeClr val="tx1"/>
                </a:solidFill>
                <a:cs typeface="B Nazanin" pitchFamily="2" charset="-78"/>
              </a:rPr>
              <a:t>ي</a:t>
            </a:r>
            <a:r>
              <a:rPr lang="fa-IR" dirty="0">
                <a:solidFill>
                  <a:schemeClr val="tx1"/>
                </a:solidFill>
                <a:cs typeface="B Nazanin" pitchFamily="2" charset="-78"/>
              </a:rPr>
              <a:t> شد:</a:t>
            </a:r>
          </a:p>
          <a:p>
            <a:pPr marL="1089025" lvl="1" indent="-457200" algn="r" rtl="1">
              <a:buFont typeface="Wingdings" pitchFamily="2" charset="2"/>
              <a:buChar char="ü"/>
              <a:defRPr/>
            </a:pPr>
            <a:r>
              <a:rPr lang="fa-IR" sz="2400" dirty="0">
                <a:solidFill>
                  <a:schemeClr val="tx1"/>
                </a:solidFill>
                <a:cs typeface="B Nazanin" pitchFamily="2" charset="-78"/>
              </a:rPr>
              <a:t>حل مساله توز</a:t>
            </a:r>
            <a:r>
              <a:rPr lang="ar-SA" sz="2400" dirty="0">
                <a:solidFill>
                  <a:schemeClr val="tx1"/>
                </a:solidFill>
                <a:cs typeface="B Nazanin" pitchFamily="2" charset="-78"/>
              </a:rPr>
              <a:t>ي</a:t>
            </a:r>
            <a:r>
              <a:rPr lang="fa-IR" sz="2400" dirty="0">
                <a:solidFill>
                  <a:schemeClr val="tx1"/>
                </a:solidFill>
                <a:cs typeface="B Nazanin" pitchFamily="2" charset="-78"/>
              </a:rPr>
              <a:t>ع کل</a:t>
            </a:r>
            <a:r>
              <a:rPr lang="ar-SA" sz="2400" dirty="0">
                <a:solidFill>
                  <a:schemeClr val="tx1"/>
                </a:solidFill>
                <a:cs typeface="B Nazanin" pitchFamily="2" charset="-78"/>
              </a:rPr>
              <a:t>ي</a:t>
            </a:r>
            <a:r>
              <a:rPr lang="fa-IR" sz="2400" dirty="0">
                <a:solidFill>
                  <a:schemeClr val="tx1"/>
                </a:solidFill>
                <a:cs typeface="B Nazanin" pitchFamily="2" charset="-78"/>
              </a:rPr>
              <a:t>د</a:t>
            </a:r>
          </a:p>
          <a:p>
            <a:pPr marL="1089025" lvl="1" indent="-457200" algn="r" rtl="1">
              <a:buFont typeface="Wingdings" pitchFamily="2" charset="2"/>
              <a:buChar char="ü"/>
              <a:defRPr/>
            </a:pPr>
            <a:r>
              <a:rPr lang="fa-IR" sz="2400" dirty="0">
                <a:solidFill>
                  <a:schemeClr val="tx1"/>
                </a:solidFill>
                <a:cs typeface="B Nazanin" pitchFamily="2" charset="-78"/>
              </a:rPr>
              <a:t>امضا</a:t>
            </a:r>
            <a:r>
              <a:rPr lang="ar-SA" sz="2400" dirty="0">
                <a:solidFill>
                  <a:schemeClr val="tx1"/>
                </a:solidFill>
                <a:cs typeface="B Nazanin" pitchFamily="2" charset="-78"/>
              </a:rPr>
              <a:t>ي</a:t>
            </a:r>
            <a:r>
              <a:rPr lang="fa-IR" sz="2400" dirty="0">
                <a:solidFill>
                  <a:schemeClr val="tx1"/>
                </a:solidFill>
                <a:cs typeface="B Nazanin" pitchFamily="2" charset="-78"/>
              </a:rPr>
              <a:t> د</a:t>
            </a:r>
            <a:r>
              <a:rPr lang="ar-SA" sz="2400" dirty="0">
                <a:solidFill>
                  <a:schemeClr val="tx1"/>
                </a:solidFill>
                <a:cs typeface="B Nazanin" pitchFamily="2" charset="-78"/>
              </a:rPr>
              <a:t>ي</a:t>
            </a:r>
            <a:r>
              <a:rPr lang="fa-IR" sz="2400" dirty="0">
                <a:solidFill>
                  <a:schemeClr val="tx1"/>
                </a:solidFill>
                <a:cs typeface="B Nazanin" pitchFamily="2" charset="-78"/>
              </a:rPr>
              <a:t>ج</a:t>
            </a:r>
            <a:r>
              <a:rPr lang="ar-SA" sz="2400" dirty="0">
                <a:solidFill>
                  <a:schemeClr val="tx1"/>
                </a:solidFill>
                <a:cs typeface="B Nazanin" pitchFamily="2" charset="-78"/>
              </a:rPr>
              <a:t>ي</a:t>
            </a:r>
            <a:r>
              <a:rPr lang="fa-IR" sz="2400" dirty="0">
                <a:solidFill>
                  <a:schemeClr val="tx1"/>
                </a:solidFill>
                <a:cs typeface="B Nazanin" pitchFamily="2" charset="-78"/>
              </a:rPr>
              <a:t>تال</a:t>
            </a:r>
          </a:p>
          <a:p>
            <a:pPr marL="342900" indent="-342900" algn="r" eaLnBrk="1" hangingPunct="1">
              <a:buFont typeface="Wingdings" pitchFamily="2" charset="2"/>
              <a:buChar char="§"/>
              <a:defRPr/>
            </a:pPr>
            <a:r>
              <a:rPr lang="fa-IR" dirty="0" smtClean="0">
                <a:solidFill>
                  <a:schemeClr val="tx1"/>
                </a:solidFill>
                <a:cs typeface="B Nazanin" pitchFamily="2" charset="-78"/>
              </a:rPr>
              <a:t>د</a:t>
            </a:r>
            <a:r>
              <a:rPr lang="ar-SA" dirty="0">
                <a:solidFill>
                  <a:schemeClr val="tx1"/>
                </a:solidFill>
                <a:cs typeface="B Nazanin" pitchFamily="2" charset="-78"/>
              </a:rPr>
              <a:t>ي</a:t>
            </a:r>
            <a:r>
              <a:rPr lang="fa-IR" dirty="0">
                <a:solidFill>
                  <a:schemeClr val="tx1"/>
                </a:solidFill>
                <a:cs typeface="B Nazanin" pitchFamily="2" charset="-78"/>
              </a:rPr>
              <a:t>ف</a:t>
            </a:r>
            <a:r>
              <a:rPr lang="ar-SA" dirty="0">
                <a:solidFill>
                  <a:schemeClr val="tx1"/>
                </a:solidFill>
                <a:cs typeface="B Nazanin" pitchFamily="2" charset="-78"/>
              </a:rPr>
              <a:t>ي</a:t>
            </a:r>
            <a:r>
              <a:rPr lang="fa-IR" dirty="0">
                <a:solidFill>
                  <a:schemeClr val="tx1"/>
                </a:solidFill>
                <a:cs typeface="B Nazanin" pitchFamily="2" charset="-78"/>
              </a:rPr>
              <a:t> و هلمن اول</a:t>
            </a:r>
            <a:r>
              <a:rPr lang="ar-SA" dirty="0">
                <a:solidFill>
                  <a:schemeClr val="tx1"/>
                </a:solidFill>
                <a:cs typeface="B Nazanin" pitchFamily="2" charset="-78"/>
              </a:rPr>
              <a:t>ي</a:t>
            </a:r>
            <a:r>
              <a:rPr lang="fa-IR" dirty="0">
                <a:solidFill>
                  <a:schemeClr val="tx1"/>
                </a:solidFill>
                <a:cs typeface="B Nazanin" pitchFamily="2" charset="-78"/>
              </a:rPr>
              <a:t>ن راه حل را در 1976 ارا</a:t>
            </a:r>
            <a:r>
              <a:rPr lang="ar-SA" dirty="0">
                <a:solidFill>
                  <a:schemeClr val="tx1"/>
                </a:solidFill>
                <a:cs typeface="B Nazanin" pitchFamily="2" charset="-78"/>
              </a:rPr>
              <a:t>ي</a:t>
            </a:r>
            <a:r>
              <a:rPr lang="fa-IR" dirty="0">
                <a:solidFill>
                  <a:schemeClr val="tx1"/>
                </a:solidFill>
                <a:cs typeface="B Nazanin" pitchFamily="2" charset="-78"/>
              </a:rPr>
              <a:t>ه دادند</a:t>
            </a:r>
            <a:r>
              <a:rPr lang="fa-IR" dirty="0" smtClean="0">
                <a:solidFill>
                  <a:schemeClr val="tx1"/>
                </a:solidFill>
                <a:cs typeface="B Nazanin" pitchFamily="2" charset="-78"/>
              </a:rPr>
              <a:t>.</a:t>
            </a:r>
            <a:endParaRPr lang="en-US" dirty="0">
              <a:solidFill>
                <a:schemeClr val="tx1"/>
              </a:solidFill>
              <a:cs typeface="B Nazanin" pitchFamily="2" charset="-78"/>
            </a:endParaRPr>
          </a:p>
        </p:txBody>
      </p:sp>
      <p:sp>
        <p:nvSpPr>
          <p:cNvPr id="57347" name="Title 1"/>
          <p:cNvSpPr>
            <a:spLocks noGrp="1"/>
          </p:cNvSpPr>
          <p:nvPr>
            <p:ph type="title" idx="4294967295"/>
          </p:nvPr>
        </p:nvSpPr>
        <p:spPr bwMode="auto">
          <a:xfrm>
            <a:off x="0" y="188913"/>
            <a:ext cx="8532813" cy="566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رمزگذاري نامتقارن</a:t>
            </a:r>
            <a:endParaRPr lang="en-US" altLang="en-US" sz="3600" smtClean="0">
              <a:cs typeface="B Yagut" panose="00000400000000000000" pitchFamily="2" charset="-78"/>
            </a:endParaRPr>
          </a:p>
        </p:txBody>
      </p:sp>
      <p:sp>
        <p:nvSpPr>
          <p:cNvPr id="57348" name="Rectangle 3"/>
          <p:cNvSpPr txBox="1">
            <a:spLocks noChangeArrowheads="1"/>
          </p:cNvSpPr>
          <p:nvPr/>
        </p:nvSpPr>
        <p:spPr bwMode="auto">
          <a:xfrm>
            <a:off x="468313" y="4941888"/>
            <a:ext cx="7632700"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Font typeface="Arial" panose="020B0604020202020204" pitchFamily="34" charset="0"/>
              <a:buNone/>
            </a:pPr>
            <a:r>
              <a:rPr lang="ar-SA" altLang="en-US" sz="2400">
                <a:latin typeface="Calibri" panose="020F0502020204030204" pitchFamily="34" charset="0"/>
                <a:cs typeface="B Nazanin" panose="00000400000000000000" pitchFamily="2" charset="-78"/>
              </a:rPr>
              <a:t>از نظر كاربردي</a:t>
            </a:r>
            <a:r>
              <a:rPr lang="fa-IR" altLang="en-US" sz="2400">
                <a:latin typeface="Calibri" panose="020F0502020204030204" pitchFamily="34" charset="0"/>
                <a:cs typeface="B Nazanin" panose="00000400000000000000" pitchFamily="2" charset="-78"/>
              </a:rPr>
              <a:t>،</a:t>
            </a:r>
            <a:r>
              <a:rPr lang="ar-SA" altLang="en-US" sz="2400">
                <a:latin typeface="Calibri" panose="020F0502020204030204" pitchFamily="34" charset="0"/>
                <a:cs typeface="B Nazanin" panose="00000400000000000000" pitchFamily="2" charset="-78"/>
              </a:rPr>
              <a:t> رمزگذاري </a:t>
            </a:r>
            <a:r>
              <a:rPr lang="fa-IR" altLang="en-US" sz="2400">
                <a:latin typeface="Calibri" panose="020F0502020204030204" pitchFamily="34" charset="0"/>
                <a:cs typeface="B Nazanin" panose="00000400000000000000" pitchFamily="2" charset="-78"/>
              </a:rPr>
              <a:t>نامتقارن،</a:t>
            </a:r>
            <a:r>
              <a:rPr lang="ar-SA" altLang="en-US" sz="2400">
                <a:latin typeface="Calibri" panose="020F0502020204030204" pitchFamily="34" charset="0"/>
                <a:cs typeface="B Nazanin" panose="00000400000000000000" pitchFamily="2" charset="-78"/>
              </a:rPr>
              <a:t> بيش از آنكه جايگزيني براي رمزگذاري </a:t>
            </a:r>
            <a:r>
              <a:rPr lang="fa-IR" altLang="en-US" sz="2400">
                <a:latin typeface="Calibri" panose="020F0502020204030204" pitchFamily="34" charset="0"/>
                <a:cs typeface="B Nazanin" panose="00000400000000000000" pitchFamily="2" charset="-78"/>
              </a:rPr>
              <a:t>متقارن</a:t>
            </a:r>
            <a:r>
              <a:rPr lang="ar-SA" altLang="en-US" sz="2400">
                <a:latin typeface="Calibri" panose="020F0502020204030204" pitchFamily="34" charset="0"/>
                <a:cs typeface="B Nazanin" panose="00000400000000000000" pitchFamily="2" charset="-78"/>
              </a:rPr>
              <a:t> باشد</a:t>
            </a:r>
            <a:r>
              <a:rPr lang="fa-IR" altLang="en-US" sz="2400">
                <a:latin typeface="Calibri" panose="020F0502020204030204" pitchFamily="34" charset="0"/>
                <a:cs typeface="B Nazanin" panose="00000400000000000000" pitchFamily="2" charset="-78"/>
              </a:rPr>
              <a:t>،</a:t>
            </a:r>
            <a:r>
              <a:rPr lang="ar-SA" altLang="en-US" sz="2400">
                <a:latin typeface="Calibri" panose="020F0502020204030204" pitchFamily="34" charset="0"/>
                <a:cs typeface="B Nazanin" panose="00000400000000000000" pitchFamily="2" charset="-78"/>
              </a:rPr>
              <a:t> نقش مكمل آن</a:t>
            </a:r>
            <a:r>
              <a:rPr lang="fa-IR" altLang="en-US" sz="2400">
                <a:latin typeface="Calibri" panose="020F0502020204030204" pitchFamily="34" charset="0"/>
                <a:cs typeface="B Nazanin" panose="00000400000000000000" pitchFamily="2" charset="-78"/>
              </a:rPr>
              <a:t> </a:t>
            </a:r>
            <a:r>
              <a:rPr lang="ar-SA" altLang="en-US" sz="2400">
                <a:latin typeface="Calibri" panose="020F0502020204030204" pitchFamily="34" charset="0"/>
                <a:cs typeface="B Nazanin" panose="00000400000000000000" pitchFamily="2" charset="-78"/>
              </a:rPr>
              <a:t>را </a:t>
            </a:r>
            <a:r>
              <a:rPr lang="fa-IR" altLang="en-US" sz="2400">
                <a:latin typeface="Calibri" panose="020F0502020204030204" pitchFamily="34" charset="0"/>
                <a:cs typeface="B Nazanin" panose="00000400000000000000" pitchFamily="2" charset="-78"/>
              </a:rPr>
              <a:t>برا</a:t>
            </a:r>
            <a:r>
              <a:rPr lang="ar-SA" altLang="en-US" sz="2400">
                <a:latin typeface="Calibri" panose="020F0502020204030204" pitchFamily="34" charset="0"/>
                <a:cs typeface="B Nazanin" panose="00000400000000000000" pitchFamily="2" charset="-78"/>
              </a:rPr>
              <a:t>ي</a:t>
            </a:r>
            <a:r>
              <a:rPr lang="fa-IR" altLang="en-US" sz="2400">
                <a:latin typeface="Calibri" panose="020F0502020204030204" pitchFamily="34" charset="0"/>
                <a:cs typeface="B Nazanin" panose="00000400000000000000" pitchFamily="2" charset="-78"/>
              </a:rPr>
              <a:t> حل مشکلات </a:t>
            </a:r>
            <a:r>
              <a:rPr lang="ar-SA" altLang="en-US" sz="2400">
                <a:latin typeface="Calibri" panose="020F0502020204030204" pitchFamily="34" charset="0"/>
                <a:cs typeface="B Nazanin" panose="00000400000000000000" pitchFamily="2" charset="-78"/>
              </a:rPr>
              <a:t>توزيع كليد</a:t>
            </a:r>
            <a:r>
              <a:rPr lang="fa-IR" altLang="en-US" sz="2400">
                <a:latin typeface="Calibri" panose="020F0502020204030204" pitchFamily="34" charset="0"/>
                <a:cs typeface="B Nazanin" panose="00000400000000000000" pitchFamily="2" charset="-78"/>
              </a:rPr>
              <a:t> </a:t>
            </a:r>
            <a:r>
              <a:rPr lang="ar-SA" altLang="en-US" sz="2400">
                <a:latin typeface="Calibri" panose="020F0502020204030204" pitchFamily="34" charset="0"/>
                <a:cs typeface="B Nazanin" panose="00000400000000000000" pitchFamily="2" charset="-78"/>
              </a:rPr>
              <a:t>بازي مي كن</a:t>
            </a:r>
            <a:r>
              <a:rPr lang="fa-IR" altLang="en-US" sz="2400">
                <a:latin typeface="Calibri" panose="020F0502020204030204" pitchFamily="34" charset="0"/>
                <a:cs typeface="B Nazanin" panose="00000400000000000000" pitchFamily="2" charset="-78"/>
              </a:rPr>
              <a:t>د.</a:t>
            </a:r>
            <a:endParaRPr lang="en-US" altLang="en-US" sz="2400">
              <a:latin typeface="Calibri" panose="020F0502020204030204" pitchFamily="34" charset="0"/>
              <a:cs typeface="B Nazanin" panose="00000400000000000000" pitchFamily="2" charset="-78"/>
            </a:endParaRPr>
          </a:p>
        </p:txBody>
      </p:sp>
      <p:sp>
        <p:nvSpPr>
          <p:cNvPr id="573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AA1093-FB52-47AB-B6A3-4BC727C78985}" type="slidenum">
              <a:rPr lang="en-US" altLang="en-US" smtClean="0">
                <a:latin typeface="Times New Roman" panose="02020603050405020304" pitchFamily="18" charset="0"/>
                <a:cs typeface="Times New Roman" panose="02020603050405020304" pitchFamily="18" charset="0"/>
              </a:rPr>
              <a:pPr/>
              <a:t>45</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r" eaLnBrk="1" hangingPunct="1">
              <a:lnSpc>
                <a:spcPct val="90000"/>
              </a:lnSpc>
              <a:buFont typeface="Wingdings" panose="05000000000000000000" pitchFamily="2" charset="2"/>
              <a:buChar char="§"/>
            </a:pPr>
            <a:r>
              <a:rPr lang="fa-IR" altLang="en-US" smtClean="0">
                <a:solidFill>
                  <a:schemeClr val="tx1"/>
                </a:solidFill>
                <a:cs typeface="B Nazanin" panose="00000400000000000000" pitchFamily="2" charset="-78"/>
              </a:rPr>
              <a:t>کل</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د ها</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رمزگذار</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و رمزگشا</a:t>
            </a:r>
            <a:r>
              <a:rPr lang="ar-SA" altLang="en-US" smtClean="0">
                <a:solidFill>
                  <a:schemeClr val="tx1"/>
                </a:solidFill>
                <a:cs typeface="B Nazanin" panose="00000400000000000000" pitchFamily="2" charset="-78"/>
              </a:rPr>
              <a:t>يي</a:t>
            </a:r>
            <a:r>
              <a:rPr lang="fa-IR" altLang="en-US" smtClean="0">
                <a:solidFill>
                  <a:schemeClr val="tx1"/>
                </a:solidFill>
                <a:cs typeface="B Nazanin" panose="00000400000000000000" pitchFamily="2" charset="-78"/>
              </a:rPr>
              <a:t> متفاوت اما مرتبط هستند.</a:t>
            </a:r>
          </a:p>
          <a:p>
            <a:pPr marL="342900" indent="-342900" algn="r" eaLnBrk="1" hangingPunct="1">
              <a:lnSpc>
                <a:spcPct val="90000"/>
              </a:lnSpc>
              <a:buFont typeface="Wingdings" panose="05000000000000000000" pitchFamily="2" charset="2"/>
              <a:buChar char="§"/>
            </a:pPr>
            <a:r>
              <a:rPr lang="fa-IR" altLang="en-US" smtClean="0">
                <a:solidFill>
                  <a:schemeClr val="tx1"/>
                </a:solidFill>
                <a:cs typeface="B Nazanin" panose="00000400000000000000" pitchFamily="2" charset="-78"/>
              </a:rPr>
              <a:t>رس</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دن به کل</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د رمزگشا</a:t>
            </a:r>
            <a:r>
              <a:rPr lang="ar-SA" altLang="en-US" smtClean="0">
                <a:solidFill>
                  <a:schemeClr val="tx1"/>
                </a:solidFill>
                <a:cs typeface="B Nazanin" panose="00000400000000000000" pitchFamily="2" charset="-78"/>
              </a:rPr>
              <a:t>يي</a:t>
            </a:r>
            <a:r>
              <a:rPr lang="fa-IR" altLang="en-US" smtClean="0">
                <a:solidFill>
                  <a:schemeClr val="tx1"/>
                </a:solidFill>
                <a:cs typeface="B Nazanin" panose="00000400000000000000" pitchFamily="2" charset="-78"/>
              </a:rPr>
              <a:t> از کل</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د رمزگذار</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از لحاظ محاسبات</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ناممکن است.</a:t>
            </a:r>
          </a:p>
          <a:p>
            <a:pPr marL="342900" indent="-342900" algn="r" eaLnBrk="1" hangingPunct="1">
              <a:lnSpc>
                <a:spcPct val="90000"/>
              </a:lnSpc>
              <a:buFont typeface="Wingdings" panose="05000000000000000000" pitchFamily="2" charset="2"/>
              <a:buChar char="§"/>
            </a:pPr>
            <a:r>
              <a:rPr lang="fa-IR" altLang="en-US" smtClean="0">
                <a:solidFill>
                  <a:schemeClr val="tx1"/>
                </a:solidFill>
                <a:cs typeface="B Nazanin" panose="00000400000000000000" pitchFamily="2" charset="-78"/>
              </a:rPr>
              <a:t>رمزگذار</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امر</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همگان</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است و اساساً ن</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از</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به اشتراک گذاشتن اطلاعات محرمانه ندارد. </a:t>
            </a:r>
          </a:p>
          <a:p>
            <a:pPr marL="342900" indent="-342900" algn="r" eaLnBrk="1" hangingPunct="1">
              <a:lnSpc>
                <a:spcPct val="90000"/>
              </a:lnSpc>
              <a:buFont typeface="Wingdings" panose="05000000000000000000" pitchFamily="2" charset="2"/>
              <a:buChar char="§"/>
            </a:pPr>
            <a:r>
              <a:rPr lang="fa-IR" altLang="en-US" smtClean="0">
                <a:solidFill>
                  <a:schemeClr val="tx1"/>
                </a:solidFill>
                <a:cs typeface="B Nazanin" panose="00000400000000000000" pitchFamily="2" charset="-78"/>
              </a:rPr>
              <a:t>رمز گشا</a:t>
            </a:r>
            <a:r>
              <a:rPr lang="ar-SA" altLang="en-US" smtClean="0">
                <a:solidFill>
                  <a:schemeClr val="tx1"/>
                </a:solidFill>
                <a:cs typeface="B Nazanin" panose="00000400000000000000" pitchFamily="2" charset="-78"/>
              </a:rPr>
              <a:t>يي</a:t>
            </a:r>
            <a:r>
              <a:rPr lang="fa-IR" altLang="en-US" smtClean="0">
                <a:solidFill>
                  <a:schemeClr val="tx1"/>
                </a:solidFill>
                <a:cs typeface="B Nazanin" panose="00000400000000000000" pitchFamily="2" charset="-78"/>
              </a:rPr>
              <a:t> از طرف د</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گر امر</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اختصاص</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بوده و محرمانگ</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پ</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ام‌ها محفوظ م</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‌ماند.</a:t>
            </a:r>
            <a:endParaRPr lang="en-US" altLang="en-US" smtClean="0">
              <a:solidFill>
                <a:schemeClr val="tx1"/>
              </a:solidFill>
              <a:cs typeface="B Nazanin" panose="00000400000000000000" pitchFamily="2" charset="-78"/>
            </a:endParaRPr>
          </a:p>
        </p:txBody>
      </p:sp>
      <p:sp>
        <p:nvSpPr>
          <p:cNvPr id="58371" name="Rectangle 3"/>
          <p:cNvSpPr>
            <a:spLocks noChangeArrowheads="1"/>
          </p:cNvSpPr>
          <p:nvPr/>
        </p:nvSpPr>
        <p:spPr bwMode="auto">
          <a:xfrm>
            <a:off x="1154113" y="44450"/>
            <a:ext cx="73787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altLang="en-US" sz="3600">
                <a:solidFill>
                  <a:srgbClr val="000000"/>
                </a:solidFill>
                <a:cs typeface="B Yagut" panose="00000400000000000000" pitchFamily="2" charset="-78"/>
              </a:rPr>
              <a:t>مباني رمزن</a:t>
            </a:r>
            <a:r>
              <a:rPr lang="fa-IR" altLang="en-US" sz="3600">
                <a:solidFill>
                  <a:srgbClr val="000000"/>
                </a:solidFill>
                <a:cs typeface="B Yagut" panose="00000400000000000000" pitchFamily="2" charset="-78"/>
              </a:rPr>
              <a:t>گ</a:t>
            </a:r>
            <a:r>
              <a:rPr lang="ar-SA" altLang="en-US" sz="3600">
                <a:solidFill>
                  <a:srgbClr val="000000"/>
                </a:solidFill>
                <a:cs typeface="B Yagut" panose="00000400000000000000" pitchFamily="2" charset="-78"/>
              </a:rPr>
              <a:t>اري کليد عمومي</a:t>
            </a:r>
            <a:endParaRPr lang="en-US" altLang="en-US" sz="3600">
              <a:solidFill>
                <a:srgbClr val="000000"/>
              </a:solidFill>
              <a:cs typeface="B Yagut" panose="00000400000000000000" pitchFamily="2" charset="-78"/>
            </a:endParaRPr>
          </a:p>
        </p:txBody>
      </p:sp>
      <p:sp>
        <p:nvSpPr>
          <p:cNvPr id="583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98ADF4-3D7C-4787-8DF0-A552EE0623ED}" type="slidenum">
              <a:rPr lang="en-US" altLang="en-US" smtClean="0">
                <a:latin typeface="Times New Roman" panose="02020603050405020304" pitchFamily="18" charset="0"/>
                <a:cs typeface="Times New Roman" panose="02020603050405020304" pitchFamily="18" charset="0"/>
              </a:rPr>
              <a:pPr/>
              <a:t>46</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sz="quarter" idx="10"/>
          </p:nvPr>
        </p:nvSpPr>
        <p:spPr bwMode="auto">
          <a:xfrm>
            <a:off x="533400" y="1295400"/>
            <a:ext cx="778351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a-IR" altLang="en-US" sz="2000" b="1" smtClean="0">
                <a:solidFill>
                  <a:schemeClr val="tx1"/>
                </a:solidFill>
                <a:cs typeface="B Nazanin" panose="00000400000000000000" pitchFamily="2" charset="-78"/>
              </a:rPr>
              <a:t>برا</a:t>
            </a:r>
            <a:r>
              <a:rPr lang="ar-SA" altLang="en-US" sz="2000" b="1" smtClean="0">
                <a:solidFill>
                  <a:schemeClr val="tx1"/>
                </a:solidFill>
                <a:cs typeface="B Nazanin" panose="00000400000000000000" pitchFamily="2" charset="-78"/>
              </a:rPr>
              <a:t>ي</a:t>
            </a:r>
            <a:r>
              <a:rPr lang="fa-IR" altLang="en-US" sz="2000" b="1" smtClean="0">
                <a:solidFill>
                  <a:schemeClr val="tx1"/>
                </a:solidFill>
                <a:cs typeface="B Nazanin" panose="00000400000000000000" pitchFamily="2" charset="-78"/>
              </a:rPr>
              <a:t> رمز نگار</a:t>
            </a:r>
            <a:r>
              <a:rPr lang="ar-SA" altLang="en-US" sz="2000" b="1" smtClean="0">
                <a:solidFill>
                  <a:schemeClr val="tx1"/>
                </a:solidFill>
                <a:cs typeface="B Nazanin" panose="00000400000000000000" pitchFamily="2" charset="-78"/>
              </a:rPr>
              <a:t>ي</a:t>
            </a:r>
            <a:r>
              <a:rPr lang="fa-IR" altLang="en-US" sz="2000" b="1" smtClean="0">
                <a:solidFill>
                  <a:schemeClr val="tx1"/>
                </a:solidFill>
                <a:cs typeface="B Nazanin" panose="00000400000000000000" pitchFamily="2" charset="-78"/>
              </a:rPr>
              <a:t> کل</a:t>
            </a:r>
            <a:r>
              <a:rPr lang="ar-SA" altLang="en-US" sz="2000" b="1" smtClean="0">
                <a:solidFill>
                  <a:schemeClr val="tx1"/>
                </a:solidFill>
                <a:cs typeface="B Nazanin" panose="00000400000000000000" pitchFamily="2" charset="-78"/>
              </a:rPr>
              <a:t>ي</a:t>
            </a:r>
            <a:r>
              <a:rPr lang="fa-IR" altLang="en-US" sz="2000" b="1" smtClean="0">
                <a:solidFill>
                  <a:schemeClr val="tx1"/>
                </a:solidFill>
                <a:cs typeface="B Nazanin" panose="00000400000000000000" pitchFamily="2" charset="-78"/>
              </a:rPr>
              <a:t>د عموم</a:t>
            </a:r>
            <a:r>
              <a:rPr lang="ar-SA" altLang="en-US" sz="2000" b="1" smtClean="0">
                <a:solidFill>
                  <a:schemeClr val="tx1"/>
                </a:solidFill>
                <a:cs typeface="B Nazanin" panose="00000400000000000000" pitchFamily="2" charset="-78"/>
              </a:rPr>
              <a:t>ي</a:t>
            </a:r>
            <a:r>
              <a:rPr lang="fa-IR" altLang="en-US" sz="2000" b="1" smtClean="0">
                <a:solidFill>
                  <a:schemeClr val="tx1"/>
                </a:solidFill>
                <a:cs typeface="B Nazanin" panose="00000400000000000000" pitchFamily="2" charset="-78"/>
              </a:rPr>
              <a:t> گام‌ها</a:t>
            </a:r>
            <a:r>
              <a:rPr lang="ar-SA" altLang="en-US" sz="2000" b="1" smtClean="0">
                <a:solidFill>
                  <a:schemeClr val="tx1"/>
                </a:solidFill>
                <a:cs typeface="B Nazanin" panose="00000400000000000000" pitchFamily="2" charset="-78"/>
              </a:rPr>
              <a:t>ي</a:t>
            </a:r>
            <a:r>
              <a:rPr lang="fa-IR" altLang="en-US" sz="2000" b="1" smtClean="0">
                <a:solidFill>
                  <a:schemeClr val="tx1"/>
                </a:solidFill>
                <a:cs typeface="B Nazanin" panose="00000400000000000000" pitchFamily="2" charset="-78"/>
              </a:rPr>
              <a:t> ز</a:t>
            </a:r>
            <a:r>
              <a:rPr lang="ar-SA" altLang="en-US" sz="2000" b="1" smtClean="0">
                <a:solidFill>
                  <a:schemeClr val="tx1"/>
                </a:solidFill>
                <a:cs typeface="B Nazanin" panose="00000400000000000000" pitchFamily="2" charset="-78"/>
              </a:rPr>
              <a:t>ي</a:t>
            </a:r>
            <a:r>
              <a:rPr lang="fa-IR" altLang="en-US" sz="2000" b="1" smtClean="0">
                <a:solidFill>
                  <a:schemeClr val="tx1"/>
                </a:solidFill>
                <a:cs typeface="B Nazanin" panose="00000400000000000000" pitchFamily="2" charset="-78"/>
              </a:rPr>
              <a:t>ر را برم</a:t>
            </a:r>
            <a:r>
              <a:rPr lang="ar-SA" altLang="en-US" sz="2000" b="1" smtClean="0">
                <a:solidFill>
                  <a:schemeClr val="tx1"/>
                </a:solidFill>
                <a:cs typeface="B Nazanin" panose="00000400000000000000" pitchFamily="2" charset="-78"/>
              </a:rPr>
              <a:t>ي</a:t>
            </a:r>
            <a:r>
              <a:rPr lang="fa-IR" altLang="en-US" sz="2000" b="1" smtClean="0">
                <a:solidFill>
                  <a:schemeClr val="tx1"/>
                </a:solidFill>
                <a:cs typeface="B Nazanin" panose="00000400000000000000" pitchFamily="2" charset="-78"/>
              </a:rPr>
              <a:t>‌دار</a:t>
            </a:r>
            <a:r>
              <a:rPr lang="ar-SA" altLang="en-US" sz="2000" b="1" smtClean="0">
                <a:solidFill>
                  <a:schemeClr val="tx1"/>
                </a:solidFill>
                <a:cs typeface="B Nazanin" panose="00000400000000000000" pitchFamily="2" charset="-78"/>
              </a:rPr>
              <a:t>ي</a:t>
            </a:r>
            <a:r>
              <a:rPr lang="fa-IR" altLang="en-US" sz="2000" b="1" smtClean="0">
                <a:solidFill>
                  <a:schemeClr val="tx1"/>
                </a:solidFill>
                <a:cs typeface="B Nazanin" panose="00000400000000000000" pitchFamily="2" charset="-78"/>
              </a:rPr>
              <a:t>م:</a:t>
            </a:r>
          </a:p>
          <a:p>
            <a:pPr algn="r" eaLnBrk="1" hangingPunct="1"/>
            <a:endParaRPr lang="fa-IR" altLang="en-US" sz="2000" b="1" smtClean="0">
              <a:solidFill>
                <a:schemeClr val="tx1"/>
              </a:solidFill>
              <a:cs typeface="B Nazanin" panose="00000400000000000000" pitchFamily="2" charset="-78"/>
            </a:endParaRPr>
          </a:p>
          <a:p>
            <a:pPr marL="800100" lvl="1" indent="-342900" algn="r" rtl="1" fontAlgn="base">
              <a:spcAft>
                <a:spcPts val="1200"/>
              </a:spcAft>
              <a:buFont typeface="Wingdings" panose="05000000000000000000" pitchFamily="2" charset="2"/>
              <a:buChar char="§"/>
            </a:pPr>
            <a:r>
              <a:rPr lang="fa-IR" altLang="en-US" sz="2400" smtClean="0">
                <a:solidFill>
                  <a:schemeClr val="tx1"/>
                </a:solidFill>
                <a:cs typeface="B Nazanin" panose="00000400000000000000" pitchFamily="2" charset="-78"/>
              </a:rPr>
              <a:t>هر کاربر </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ک زوج کل</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د رمزگذار</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و رمز گشا</a:t>
            </a:r>
            <a:r>
              <a:rPr lang="ar-SA" altLang="en-US" sz="2400" smtClean="0">
                <a:solidFill>
                  <a:schemeClr val="tx1"/>
                </a:solidFill>
                <a:cs typeface="B Nazanin" panose="00000400000000000000" pitchFamily="2" charset="-78"/>
              </a:rPr>
              <a:t>يي</a:t>
            </a:r>
            <a:r>
              <a:rPr lang="fa-IR" altLang="en-US" sz="2400" smtClean="0">
                <a:solidFill>
                  <a:schemeClr val="tx1"/>
                </a:solidFill>
                <a:cs typeface="B Nazanin" panose="00000400000000000000" pitchFamily="2" charset="-78"/>
              </a:rPr>
              <a:t> تول</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د م</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‌کند.</a:t>
            </a:r>
          </a:p>
          <a:p>
            <a:pPr marL="800100" lvl="1" indent="-342900" algn="r" rtl="1" fontAlgn="base">
              <a:spcAft>
                <a:spcPts val="1200"/>
              </a:spcAft>
              <a:buFont typeface="Wingdings" panose="05000000000000000000" pitchFamily="2" charset="2"/>
              <a:buChar char="§"/>
            </a:pPr>
            <a:r>
              <a:rPr lang="fa-IR" altLang="en-US" sz="2400" smtClean="0">
                <a:solidFill>
                  <a:schemeClr val="tx1"/>
                </a:solidFill>
                <a:cs typeface="B Nazanin" panose="00000400000000000000" pitchFamily="2" charset="-78"/>
              </a:rPr>
              <a:t>کاربران کل</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د رمزگذار</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خود را به صورت عموم</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اعلان م</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‌کنند درحال</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که کل</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د رمز گشا</a:t>
            </a:r>
            <a:r>
              <a:rPr lang="ar-SA" altLang="en-US" sz="2400" smtClean="0">
                <a:solidFill>
                  <a:schemeClr val="tx1"/>
                </a:solidFill>
                <a:cs typeface="B Nazanin" panose="00000400000000000000" pitchFamily="2" charset="-78"/>
              </a:rPr>
              <a:t>يي</a:t>
            </a:r>
            <a:r>
              <a:rPr lang="fa-IR" altLang="en-US" sz="2400" smtClean="0">
                <a:solidFill>
                  <a:schemeClr val="tx1"/>
                </a:solidFill>
                <a:cs typeface="B Nazanin" panose="00000400000000000000" pitchFamily="2" charset="-78"/>
              </a:rPr>
              <a:t> مخف</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م</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‌باشد.</a:t>
            </a:r>
          </a:p>
          <a:p>
            <a:pPr marL="800100" lvl="1" indent="-342900" algn="r" rtl="1" fontAlgn="base">
              <a:spcAft>
                <a:spcPts val="1200"/>
              </a:spcAft>
              <a:buFont typeface="Wingdings" panose="05000000000000000000" pitchFamily="2" charset="2"/>
              <a:buChar char="§"/>
            </a:pPr>
            <a:r>
              <a:rPr lang="fa-IR" altLang="en-US" sz="2400" smtClean="0">
                <a:solidFill>
                  <a:schemeClr val="tx1"/>
                </a:solidFill>
                <a:cs typeface="B Nazanin" panose="00000400000000000000" pitchFamily="2" charset="-78"/>
              </a:rPr>
              <a:t>همه، قادر به ارسال پ</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ام رمز شده برا</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هر کاربر دلخواه  با استفاده از کل</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د رمزگذار</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(عموم</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او م</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‌باشند.</a:t>
            </a:r>
          </a:p>
          <a:p>
            <a:pPr marL="800100" lvl="1" indent="-342900" algn="r" rtl="1" fontAlgn="base">
              <a:spcAft>
                <a:spcPts val="1200"/>
              </a:spcAft>
              <a:buFont typeface="Wingdings" panose="05000000000000000000" pitchFamily="2" charset="2"/>
              <a:buChar char="§"/>
            </a:pPr>
            <a:r>
              <a:rPr lang="fa-IR" altLang="en-US" sz="2400" smtClean="0">
                <a:solidFill>
                  <a:schemeClr val="tx1"/>
                </a:solidFill>
                <a:cs typeface="B Nazanin" panose="00000400000000000000" pitchFamily="2" charset="-78"/>
              </a:rPr>
              <a:t> هر کاربر م</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‌تواند با کمک کل</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د رمزگشا</a:t>
            </a:r>
            <a:r>
              <a:rPr lang="ar-SA" altLang="en-US" sz="2400" smtClean="0">
                <a:solidFill>
                  <a:schemeClr val="tx1"/>
                </a:solidFill>
                <a:cs typeface="B Nazanin" panose="00000400000000000000" pitchFamily="2" charset="-78"/>
              </a:rPr>
              <a:t>يي</a:t>
            </a:r>
            <a:r>
              <a:rPr lang="fa-IR" altLang="en-US" sz="2400" smtClean="0">
                <a:solidFill>
                  <a:schemeClr val="tx1"/>
                </a:solidFill>
                <a:cs typeface="B Nazanin" panose="00000400000000000000" pitchFamily="2" charset="-78"/>
              </a:rPr>
              <a:t> (خصوص</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پ</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ام‌ها</a:t>
            </a:r>
            <a:r>
              <a:rPr lang="ar-SA" altLang="en-US" sz="2400" smtClean="0">
                <a:solidFill>
                  <a:schemeClr val="tx1"/>
                </a:solidFill>
                <a:cs typeface="B Nazanin" panose="00000400000000000000" pitchFamily="2" charset="-78"/>
              </a:rPr>
              <a:t>يي</a:t>
            </a:r>
            <a:r>
              <a:rPr lang="fa-IR" altLang="en-US" sz="2400" smtClean="0">
                <a:solidFill>
                  <a:schemeClr val="tx1"/>
                </a:solidFill>
                <a:cs typeface="B Nazanin" panose="00000400000000000000" pitchFamily="2" charset="-78"/>
              </a:rPr>
              <a:t> که با کل</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د رمزگذار</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(عموم</a:t>
            </a:r>
            <a:r>
              <a:rPr lang="ar-SA" altLang="en-US" sz="2400" smtClean="0">
                <a:solidFill>
                  <a:schemeClr val="tx1"/>
                </a:solidFill>
                <a:cs typeface="B Nazanin" panose="00000400000000000000" pitchFamily="2" charset="-78"/>
              </a:rPr>
              <a:t>ي</a:t>
            </a:r>
            <a:r>
              <a:rPr lang="fa-IR" altLang="en-US" sz="2400" smtClean="0">
                <a:solidFill>
                  <a:schemeClr val="tx1"/>
                </a:solidFill>
                <a:cs typeface="B Nazanin" panose="00000400000000000000" pitchFamily="2" charset="-78"/>
              </a:rPr>
              <a:t>) او رمز شده رمزگشا</a:t>
            </a:r>
            <a:r>
              <a:rPr lang="ar-SA" altLang="en-US" sz="2400" smtClean="0">
                <a:solidFill>
                  <a:schemeClr val="tx1"/>
                </a:solidFill>
                <a:cs typeface="B Nazanin" panose="00000400000000000000" pitchFamily="2" charset="-78"/>
              </a:rPr>
              <a:t>يي</a:t>
            </a:r>
            <a:r>
              <a:rPr lang="fa-IR" altLang="en-US" sz="2400" smtClean="0">
                <a:solidFill>
                  <a:schemeClr val="tx1"/>
                </a:solidFill>
                <a:cs typeface="B Nazanin" panose="00000400000000000000" pitchFamily="2" charset="-78"/>
              </a:rPr>
              <a:t> کند.</a:t>
            </a:r>
          </a:p>
        </p:txBody>
      </p:sp>
      <p:sp>
        <p:nvSpPr>
          <p:cNvPr id="59395" name="Rectangle 3"/>
          <p:cNvSpPr>
            <a:spLocks noChangeArrowheads="1"/>
          </p:cNvSpPr>
          <p:nvPr/>
        </p:nvSpPr>
        <p:spPr bwMode="auto">
          <a:xfrm>
            <a:off x="1154113" y="44450"/>
            <a:ext cx="73787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altLang="en-US" sz="3600">
                <a:solidFill>
                  <a:srgbClr val="000000"/>
                </a:solidFill>
                <a:cs typeface="B Yagut" panose="00000400000000000000" pitchFamily="2" charset="-78"/>
              </a:rPr>
              <a:t>مباني رمزن</a:t>
            </a:r>
            <a:r>
              <a:rPr lang="fa-IR" altLang="en-US" sz="3600">
                <a:solidFill>
                  <a:srgbClr val="000000"/>
                </a:solidFill>
                <a:cs typeface="B Yagut" panose="00000400000000000000" pitchFamily="2" charset="-78"/>
              </a:rPr>
              <a:t>گ</a:t>
            </a:r>
            <a:r>
              <a:rPr lang="ar-SA" altLang="en-US" sz="3600">
                <a:solidFill>
                  <a:srgbClr val="000000"/>
                </a:solidFill>
                <a:cs typeface="B Yagut" panose="00000400000000000000" pitchFamily="2" charset="-78"/>
              </a:rPr>
              <a:t>اري کليد عمومي</a:t>
            </a:r>
            <a:endParaRPr lang="en-US" altLang="en-US" sz="3600">
              <a:solidFill>
                <a:srgbClr val="000000"/>
              </a:solidFill>
              <a:cs typeface="B Yagut" panose="00000400000000000000" pitchFamily="2" charset="-78"/>
            </a:endParaRPr>
          </a:p>
        </p:txBody>
      </p:sp>
      <p:sp>
        <p:nvSpPr>
          <p:cNvPr id="593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28557E-4E06-4039-AA7E-8F0AEA03BC47}" type="slidenum">
              <a:rPr lang="en-US" altLang="en-US" smtClean="0">
                <a:latin typeface="Times New Roman" panose="02020603050405020304" pitchFamily="18" charset="0"/>
                <a:cs typeface="Times New Roman" panose="02020603050405020304" pitchFamily="18" charset="0"/>
              </a:rPr>
              <a:pPr/>
              <a:t>47</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New Bitmap Imag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34963" y="1916113"/>
            <a:ext cx="7885112" cy="3859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ChangeArrowheads="1"/>
          </p:cNvSpPr>
          <p:nvPr/>
        </p:nvSpPr>
        <p:spPr bwMode="auto">
          <a:xfrm>
            <a:off x="1154113" y="44450"/>
            <a:ext cx="73787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altLang="en-US" sz="3600">
                <a:solidFill>
                  <a:srgbClr val="000000"/>
                </a:solidFill>
                <a:cs typeface="B Yagut" panose="00000400000000000000" pitchFamily="2" charset="-78"/>
              </a:rPr>
              <a:t>مباني رمزن</a:t>
            </a:r>
            <a:r>
              <a:rPr lang="fa-IR" altLang="en-US" sz="3600">
                <a:solidFill>
                  <a:srgbClr val="000000"/>
                </a:solidFill>
                <a:cs typeface="B Yagut" panose="00000400000000000000" pitchFamily="2" charset="-78"/>
              </a:rPr>
              <a:t>گ</a:t>
            </a:r>
            <a:r>
              <a:rPr lang="ar-SA" altLang="en-US" sz="3600">
                <a:solidFill>
                  <a:srgbClr val="000000"/>
                </a:solidFill>
                <a:cs typeface="B Yagut" panose="00000400000000000000" pitchFamily="2" charset="-78"/>
              </a:rPr>
              <a:t>اري کليد عمومي</a:t>
            </a:r>
            <a:endParaRPr lang="en-US" altLang="en-US" sz="3600">
              <a:solidFill>
                <a:srgbClr val="000000"/>
              </a:solidFill>
              <a:cs typeface="B Yagut" panose="00000400000000000000" pitchFamily="2" charset="-78"/>
            </a:endParaRPr>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03494B-543A-4BF9-B22E-4888B4A59876}" type="slidenum">
              <a:rPr lang="en-US" altLang="en-US" smtClean="0">
                <a:latin typeface="Times New Roman" panose="02020603050405020304" pitchFamily="18" charset="0"/>
                <a:cs typeface="Times New Roman" panose="02020603050405020304" pitchFamily="18" charset="0"/>
              </a:rPr>
              <a:pPr/>
              <a:t>48</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r" eaLnBrk="1" hangingPunct="1">
              <a:buFont typeface="Wingdings" panose="05000000000000000000" pitchFamily="2" charset="2"/>
              <a:buChar char="§"/>
            </a:pPr>
            <a:r>
              <a:rPr lang="fa-IR" altLang="en-US" sz="2800" smtClean="0">
                <a:cs typeface="B Nazanin" panose="00000400000000000000" pitchFamily="2" charset="-78"/>
              </a:rPr>
              <a:t>در رابطه با </a:t>
            </a:r>
            <a:r>
              <a:rPr lang="ar-SA" altLang="en-US" sz="2800" smtClean="0">
                <a:cs typeface="B Nazanin" panose="00000400000000000000" pitchFamily="2" charset="-78"/>
              </a:rPr>
              <a:t>مديريت كليدها</a:t>
            </a:r>
            <a:r>
              <a:rPr lang="fa-IR" altLang="en-US" sz="2800" smtClean="0">
                <a:cs typeface="B Nazanin" panose="00000400000000000000" pitchFamily="2" charset="-78"/>
              </a:rPr>
              <a:t>، مشکل دارد.</a:t>
            </a:r>
            <a:endParaRPr lang="en-US" altLang="en-US" sz="2800" smtClean="0">
              <a:cs typeface="B Nazanin" panose="00000400000000000000" pitchFamily="2" charset="-78"/>
            </a:endParaRPr>
          </a:p>
          <a:p>
            <a:pPr marL="1263650" lvl="2" indent="-457200" eaLnBrk="1" hangingPunct="1">
              <a:buFont typeface="Wingdings" panose="05000000000000000000" pitchFamily="2" charset="2"/>
              <a:buChar char="ü"/>
            </a:pPr>
            <a:r>
              <a:rPr lang="ar-SA" altLang="en-US" sz="2400" smtClean="0">
                <a:cs typeface="B Nazanin" panose="00000400000000000000" pitchFamily="2" charset="-78"/>
              </a:rPr>
              <a:t>نياز به توافق بر روي كليد پيش از برقراري ارتباط</a:t>
            </a:r>
            <a:r>
              <a:rPr lang="fa-IR" altLang="en-US" sz="2400" smtClean="0">
                <a:cs typeface="B Nazanin" panose="00000400000000000000" pitchFamily="2" charset="-78"/>
              </a:rPr>
              <a:t> است.</a:t>
            </a:r>
            <a:endParaRPr lang="en-US" altLang="en-US" sz="2400" smtClean="0">
              <a:cs typeface="B Nazanin" panose="00000400000000000000" pitchFamily="2" charset="-78"/>
            </a:endParaRPr>
          </a:p>
          <a:p>
            <a:pPr marL="1263650" lvl="2" indent="-457200" eaLnBrk="1" hangingPunct="1">
              <a:buFont typeface="Wingdings" panose="05000000000000000000" pitchFamily="2" charset="2"/>
              <a:buChar char="ü"/>
            </a:pPr>
            <a:r>
              <a:rPr lang="ar-SA" altLang="en-US" sz="2400" smtClean="0">
                <a:cs typeface="B Nazanin" panose="00000400000000000000" pitchFamily="2" charset="-78"/>
              </a:rPr>
              <a:t>براي ارتباط </a:t>
            </a:r>
            <a:r>
              <a:rPr lang="en-US" altLang="en-US" sz="2400" smtClean="0">
                <a:cs typeface="B Nazanin" panose="00000400000000000000" pitchFamily="2" charset="-78"/>
              </a:rPr>
              <a:t>n</a:t>
            </a:r>
            <a:r>
              <a:rPr lang="ar-SA" altLang="en-US" sz="2400" smtClean="0">
                <a:cs typeface="B Nazanin" panose="00000400000000000000" pitchFamily="2" charset="-78"/>
              </a:rPr>
              <a:t> نفر باهم به </a:t>
            </a:r>
            <a:r>
              <a:rPr lang="en-US" altLang="en-US" sz="2400" smtClean="0">
                <a:cs typeface="B Nazanin" panose="00000400000000000000" pitchFamily="2" charset="-78"/>
              </a:rPr>
              <a:t>n(n-1)/2</a:t>
            </a:r>
            <a:r>
              <a:rPr lang="ar-SA" altLang="en-US" sz="2400" smtClean="0">
                <a:cs typeface="B Nazanin" panose="00000400000000000000" pitchFamily="2" charset="-78"/>
              </a:rPr>
              <a:t> كليد احتياج </a:t>
            </a:r>
            <a:r>
              <a:rPr lang="fa-IR" altLang="en-US" sz="2400" smtClean="0">
                <a:cs typeface="B Nazanin" panose="00000400000000000000" pitchFamily="2" charset="-78"/>
              </a:rPr>
              <a:t>است.</a:t>
            </a:r>
          </a:p>
          <a:p>
            <a:pPr marL="342900" indent="-342900" algn="r" eaLnBrk="1" hangingPunct="1">
              <a:buFont typeface="Wingdings" panose="05000000000000000000" pitchFamily="2" charset="2"/>
              <a:buChar char="§"/>
            </a:pPr>
            <a:r>
              <a:rPr lang="ar-SA" altLang="en-US" sz="2800" smtClean="0">
                <a:cs typeface="B Nazanin" panose="00000400000000000000" pitchFamily="2" charset="-78"/>
              </a:rPr>
              <a:t>از امضاء الكترونيكي</a:t>
            </a:r>
            <a:r>
              <a:rPr lang="fa-IR" altLang="en-US" sz="2800" smtClean="0">
                <a:cs typeface="B Nazanin" panose="00000400000000000000" pitchFamily="2" charset="-78"/>
              </a:rPr>
              <a:t> پشتیبانی نمی‌کند.</a:t>
            </a:r>
            <a:endParaRPr lang="ar-SA" altLang="en-US" sz="2800" smtClean="0">
              <a:cs typeface="B Nazanin" panose="00000400000000000000" pitchFamily="2" charset="-78"/>
            </a:endParaRPr>
          </a:p>
          <a:p>
            <a:pPr marL="342900" indent="-342900" algn="r" eaLnBrk="1" hangingPunct="1">
              <a:buFont typeface="Wingdings" panose="05000000000000000000" pitchFamily="2" charset="2"/>
              <a:buChar char="§"/>
            </a:pPr>
            <a:r>
              <a:rPr lang="ar-SA" altLang="en-US" sz="2800" smtClean="0">
                <a:cs typeface="B Nazanin" panose="00000400000000000000" pitchFamily="2" charset="-78"/>
              </a:rPr>
              <a:t>سريع‌‌تر از الگوريتمهاي </a:t>
            </a:r>
            <a:r>
              <a:rPr lang="fa-IR" altLang="en-US" sz="2800" smtClean="0">
                <a:cs typeface="B Nazanin" panose="00000400000000000000" pitchFamily="2" charset="-78"/>
              </a:rPr>
              <a:t>رمزگذار</a:t>
            </a:r>
            <a:r>
              <a:rPr lang="ar-SA" altLang="en-US" sz="2800" smtClean="0">
                <a:cs typeface="B Nazanin" panose="00000400000000000000" pitchFamily="2" charset="-78"/>
              </a:rPr>
              <a:t>ي </a:t>
            </a:r>
            <a:r>
              <a:rPr lang="fa-IR" altLang="en-US" sz="2800" smtClean="0">
                <a:cs typeface="B Nazanin" panose="00000400000000000000" pitchFamily="2" charset="-78"/>
              </a:rPr>
              <a:t>نامتقارن است.</a:t>
            </a:r>
            <a:endParaRPr lang="en-US" altLang="en-US" sz="2800" smtClean="0">
              <a:cs typeface="B Nazanin" panose="00000400000000000000" pitchFamily="2" charset="-78"/>
            </a:endParaRPr>
          </a:p>
        </p:txBody>
      </p:sp>
      <p:sp>
        <p:nvSpPr>
          <p:cNvPr id="63490" name="Rectangle 2"/>
          <p:cNvSpPr>
            <a:spLocks noGrp="1" noChangeArrowheads="1"/>
          </p:cNvSpPr>
          <p:nvPr>
            <p:ph type="title" idx="4294967295"/>
          </p:nvPr>
        </p:nvSpPr>
        <p:spPr>
          <a:xfrm>
            <a:off x="303213" y="188913"/>
            <a:ext cx="8229600" cy="654050"/>
          </a:xfrm>
          <a:prstGeom prst="rect">
            <a:avLst/>
          </a:prstGeom>
        </p:spPr>
        <p:txBody>
          <a:bodyPr>
            <a:normAutofit/>
          </a:bodyPr>
          <a:lstStyle/>
          <a:p>
            <a:pPr algn="r" eaLnBrk="1" fontAlgn="auto" hangingPunct="1">
              <a:spcAft>
                <a:spcPts val="0"/>
              </a:spcAft>
              <a:defRPr/>
            </a:pPr>
            <a:r>
              <a:rPr lang="ar-SA" altLang="en-US" sz="3600" dirty="0" smtClean="0">
                <a:latin typeface="Arial" charset="0"/>
                <a:ea typeface="+mn-ea"/>
                <a:cs typeface="B Yagut" pitchFamily="2" charset="-78"/>
              </a:rPr>
              <a:t>رمزنگاري </a:t>
            </a:r>
            <a:r>
              <a:rPr lang="fa-IR" altLang="en-US" sz="3600" dirty="0" smtClean="0">
                <a:latin typeface="Arial" charset="0"/>
                <a:ea typeface="+mn-ea"/>
                <a:cs typeface="B Yagut" pitchFamily="2" charset="-78"/>
              </a:rPr>
              <a:t>متقارن</a:t>
            </a:r>
            <a:r>
              <a:rPr lang="ar-SA" altLang="en-US" sz="3600" dirty="0" smtClean="0">
                <a:latin typeface="Arial" charset="0"/>
                <a:ea typeface="+mn-ea"/>
                <a:cs typeface="B Yagut" pitchFamily="2" charset="-78"/>
              </a:rPr>
              <a:t> </a:t>
            </a:r>
            <a:r>
              <a:rPr lang="fa-IR" altLang="en-US" sz="3600" dirty="0" smtClean="0">
                <a:latin typeface="Arial" charset="0"/>
                <a:ea typeface="+mn-ea"/>
                <a:cs typeface="B Yagut" pitchFamily="2" charset="-78"/>
              </a:rPr>
              <a:t>در مقایسه با نامتقارن</a:t>
            </a:r>
            <a:endParaRPr altLang="en-US" sz="3600" dirty="0" smtClean="0">
              <a:latin typeface="Arial" charset="0"/>
              <a:ea typeface="+mn-ea"/>
              <a:cs typeface="B Yagut" pitchFamily="2" charset="-78"/>
            </a:endParaRPr>
          </a:p>
        </p:txBody>
      </p:sp>
      <p:sp>
        <p:nvSpPr>
          <p:cNvPr id="614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E9A747-2E31-4545-AFAA-7385D3520019}" type="slidenum">
              <a:rPr lang="en-US" altLang="en-US" smtClean="0">
                <a:latin typeface="Times New Roman" panose="02020603050405020304" pitchFamily="18" charset="0"/>
                <a:cs typeface="Times New Roman" panose="02020603050405020304" pitchFamily="18" charset="0"/>
              </a:rPr>
              <a:pPr/>
              <a:t>49</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sz="quarter" idx="10"/>
          </p:nvPr>
        </p:nvSpPr>
        <p:spPr bwMode="auto">
          <a:xfrm>
            <a:off x="655638" y="1557338"/>
            <a:ext cx="7543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a:buFont typeface="Wingdings" panose="05000000000000000000" pitchFamily="2" charset="2"/>
              <a:buChar char="§"/>
            </a:pPr>
            <a:r>
              <a:rPr lang="fa-IR" altLang="en-US" b="1" smtClean="0">
                <a:solidFill>
                  <a:schemeClr val="tx1"/>
                </a:solidFill>
                <a:cs typeface="B Nazanin" panose="00000400000000000000" pitchFamily="2" charset="-78"/>
              </a:rPr>
              <a:t>متن ساده </a:t>
            </a:r>
            <a:r>
              <a:rPr lang="fa-IR" altLang="en-US" smtClean="0">
                <a:solidFill>
                  <a:schemeClr val="tx1"/>
                </a:solidFill>
                <a:cs typeface="B Nazanin" panose="00000400000000000000" pitchFamily="2" charset="-78"/>
              </a:rPr>
              <a:t>(</a:t>
            </a:r>
            <a:r>
              <a:rPr lang="en-US" altLang="en-US" smtClean="0">
                <a:solidFill>
                  <a:schemeClr val="tx1"/>
                </a:solidFill>
                <a:cs typeface="B Nazanin" panose="00000400000000000000" pitchFamily="2" charset="-78"/>
              </a:rPr>
              <a:t>Plain Text</a:t>
            </a:r>
            <a:r>
              <a:rPr lang="fa-IR" altLang="en-US" smtClean="0">
                <a:solidFill>
                  <a:schemeClr val="tx1"/>
                </a:solidFill>
                <a:cs typeface="B Nazanin" panose="00000400000000000000" pitchFamily="2" charset="-78"/>
              </a:rPr>
              <a:t>): اطلاعات به فرم اصلی اش را گویند.</a:t>
            </a:r>
          </a:p>
          <a:p>
            <a:pPr marL="342900" indent="-342900" algn="just">
              <a:buFont typeface="Wingdings" panose="05000000000000000000" pitchFamily="2" charset="2"/>
              <a:buChar char="§"/>
            </a:pPr>
            <a:r>
              <a:rPr lang="fa-IR" altLang="en-US" b="1" smtClean="0">
                <a:solidFill>
                  <a:schemeClr val="tx1"/>
                </a:solidFill>
                <a:cs typeface="B Nazanin" panose="00000400000000000000" pitchFamily="2" charset="-78"/>
              </a:rPr>
              <a:t>متن رمزی </a:t>
            </a:r>
            <a:r>
              <a:rPr lang="fa-IR" altLang="en-US" smtClean="0">
                <a:solidFill>
                  <a:schemeClr val="tx1"/>
                </a:solidFill>
                <a:cs typeface="B Nazanin" panose="00000400000000000000" pitchFamily="2" charset="-78"/>
              </a:rPr>
              <a:t>(</a:t>
            </a:r>
            <a:r>
              <a:rPr lang="en-US" altLang="en-US" smtClean="0">
                <a:solidFill>
                  <a:schemeClr val="tx1"/>
                </a:solidFill>
                <a:cs typeface="B Nazanin" panose="00000400000000000000" pitchFamily="2" charset="-78"/>
              </a:rPr>
              <a:t>Cipher Text</a:t>
            </a:r>
            <a:r>
              <a:rPr lang="fa-IR" altLang="en-US" smtClean="0">
                <a:solidFill>
                  <a:schemeClr val="tx1"/>
                </a:solidFill>
                <a:cs typeface="B Nazanin" panose="00000400000000000000" pitchFamily="2" charset="-78"/>
              </a:rPr>
              <a:t>): اطلاعات مبهم شده توسط الگوریتم رمزنگاری.</a:t>
            </a:r>
          </a:p>
          <a:p>
            <a:pPr marL="342900" indent="-342900" algn="just">
              <a:buFont typeface="Wingdings" panose="05000000000000000000" pitchFamily="2" charset="2"/>
              <a:buChar char="§"/>
            </a:pPr>
            <a:r>
              <a:rPr lang="fa-IR" altLang="en-US" b="1" smtClean="0">
                <a:solidFill>
                  <a:schemeClr val="tx1"/>
                </a:solidFill>
                <a:cs typeface="B Nazanin" panose="00000400000000000000" pitchFamily="2" charset="-78"/>
              </a:rPr>
              <a:t>الگوریتم</a:t>
            </a:r>
            <a:r>
              <a:rPr lang="fa-IR" altLang="en-US" smtClean="0">
                <a:solidFill>
                  <a:schemeClr val="tx1"/>
                </a:solidFill>
                <a:cs typeface="B Nazanin" panose="00000400000000000000" pitchFamily="2" charset="-78"/>
              </a:rPr>
              <a:t>: روشی که متن ساده را به متن رمزی تبدیل می کند.</a:t>
            </a:r>
          </a:p>
          <a:p>
            <a:pPr marL="342900" indent="-342900" algn="just">
              <a:buFont typeface="Wingdings" panose="05000000000000000000" pitchFamily="2" charset="2"/>
              <a:buChar char="§"/>
            </a:pPr>
            <a:r>
              <a:rPr lang="fa-IR" altLang="en-US" b="1" smtClean="0">
                <a:solidFill>
                  <a:schemeClr val="tx1"/>
                </a:solidFill>
                <a:cs typeface="B Nazanin" panose="00000400000000000000" pitchFamily="2" charset="-78"/>
              </a:rPr>
              <a:t>کلید</a:t>
            </a:r>
            <a:r>
              <a:rPr lang="fa-IR" altLang="en-US" smtClean="0">
                <a:solidFill>
                  <a:schemeClr val="tx1"/>
                </a:solidFill>
                <a:cs typeface="B Nazanin" panose="00000400000000000000" pitchFamily="2" charset="-78"/>
              </a:rPr>
              <a:t>: داده‌ای که الگوریتم بر طبق آن متن ساده را به متن رمزی تبدیل می کند و بالعکس.</a:t>
            </a:r>
          </a:p>
          <a:p>
            <a:pPr marL="342900" indent="-342900" algn="just">
              <a:buFont typeface="Wingdings" panose="05000000000000000000" pitchFamily="2" charset="2"/>
              <a:buChar char="§"/>
            </a:pPr>
            <a:r>
              <a:rPr lang="fa-IR" altLang="en-US" b="1" smtClean="0">
                <a:solidFill>
                  <a:schemeClr val="tx1"/>
                </a:solidFill>
                <a:cs typeface="B Nazanin" panose="00000400000000000000" pitchFamily="2" charset="-78"/>
              </a:rPr>
              <a:t>رمز کردن</a:t>
            </a:r>
            <a:r>
              <a:rPr lang="fa-IR" altLang="en-US" smtClean="0">
                <a:solidFill>
                  <a:schemeClr val="tx1"/>
                </a:solidFill>
                <a:cs typeface="B Nazanin" panose="00000400000000000000" pitchFamily="2" charset="-78"/>
              </a:rPr>
              <a:t> (</a:t>
            </a:r>
            <a:r>
              <a:rPr lang="en-US" altLang="en-US" smtClean="0">
                <a:solidFill>
                  <a:schemeClr val="tx1"/>
                </a:solidFill>
                <a:cs typeface="B Nazanin" panose="00000400000000000000" pitchFamily="2" charset="-78"/>
              </a:rPr>
              <a:t>Encryption</a:t>
            </a:r>
            <a:r>
              <a:rPr lang="fa-IR" altLang="en-US" smtClean="0">
                <a:solidFill>
                  <a:schemeClr val="tx1"/>
                </a:solidFill>
                <a:cs typeface="B Nazanin" panose="00000400000000000000" pitchFamily="2" charset="-78"/>
              </a:rPr>
              <a:t>): پروسه تبدیل متن ساده به متن رمزی.</a:t>
            </a:r>
          </a:p>
          <a:p>
            <a:pPr marL="342900" indent="-342900" algn="just">
              <a:buFont typeface="Wingdings" panose="05000000000000000000" pitchFamily="2" charset="2"/>
              <a:buChar char="§"/>
            </a:pPr>
            <a:r>
              <a:rPr lang="fa-IR" altLang="en-US" b="1" smtClean="0">
                <a:solidFill>
                  <a:schemeClr val="tx1"/>
                </a:solidFill>
                <a:cs typeface="B Nazanin" panose="00000400000000000000" pitchFamily="2" charset="-78"/>
              </a:rPr>
              <a:t>رمزگشایی</a:t>
            </a:r>
            <a:r>
              <a:rPr lang="fa-IR" altLang="en-US" smtClean="0">
                <a:solidFill>
                  <a:schemeClr val="tx1"/>
                </a:solidFill>
                <a:cs typeface="B Nazanin" panose="00000400000000000000" pitchFamily="2" charset="-78"/>
              </a:rPr>
              <a:t> (</a:t>
            </a:r>
            <a:r>
              <a:rPr lang="en-US" altLang="en-US" smtClean="0">
                <a:solidFill>
                  <a:schemeClr val="tx1"/>
                </a:solidFill>
                <a:cs typeface="B Nazanin" panose="00000400000000000000" pitchFamily="2" charset="-78"/>
              </a:rPr>
              <a:t>Decryption</a:t>
            </a:r>
            <a:r>
              <a:rPr lang="fa-IR" altLang="en-US" smtClean="0">
                <a:solidFill>
                  <a:schemeClr val="tx1"/>
                </a:solidFill>
                <a:cs typeface="B Nazanin" panose="00000400000000000000" pitchFamily="2" charset="-78"/>
              </a:rPr>
              <a:t>):</a:t>
            </a:r>
            <a:r>
              <a:rPr lang="en-US" altLang="en-US" smtClean="0">
                <a:solidFill>
                  <a:schemeClr val="tx1"/>
                </a:solidFill>
                <a:cs typeface="B Nazanin" panose="00000400000000000000" pitchFamily="2" charset="-78"/>
              </a:rPr>
              <a:t> </a:t>
            </a:r>
            <a:r>
              <a:rPr lang="fa-IR" altLang="en-US" smtClean="0">
                <a:solidFill>
                  <a:schemeClr val="tx1"/>
                </a:solidFill>
                <a:cs typeface="B Nazanin" panose="00000400000000000000" pitchFamily="2" charset="-78"/>
              </a:rPr>
              <a:t>پروسۀ تبدیل متن رمزی به متن ساده.</a:t>
            </a:r>
          </a:p>
          <a:p>
            <a:pPr marL="342900" indent="-342900" algn="just">
              <a:buFont typeface="Wingdings" panose="05000000000000000000" pitchFamily="2" charset="2"/>
              <a:buChar char="§"/>
            </a:pPr>
            <a:r>
              <a:rPr lang="fa-IR" altLang="en-US" b="1" smtClean="0">
                <a:solidFill>
                  <a:schemeClr val="tx1"/>
                </a:solidFill>
                <a:cs typeface="B Nazanin" panose="00000400000000000000" pitchFamily="2" charset="-78"/>
              </a:rPr>
              <a:t>رمزنگاری</a:t>
            </a:r>
            <a:r>
              <a:rPr lang="fa-IR" altLang="en-US" smtClean="0">
                <a:solidFill>
                  <a:schemeClr val="tx1"/>
                </a:solidFill>
                <a:cs typeface="B Nazanin" panose="00000400000000000000" pitchFamily="2" charset="-78"/>
              </a:rPr>
              <a:t> (</a:t>
            </a:r>
            <a:r>
              <a:rPr lang="en-US" altLang="en-US" smtClean="0">
                <a:solidFill>
                  <a:schemeClr val="tx1"/>
                </a:solidFill>
                <a:cs typeface="B Nazanin" panose="00000400000000000000" pitchFamily="2" charset="-78"/>
              </a:rPr>
              <a:t>Cryptography </a:t>
            </a:r>
            <a:r>
              <a:rPr lang="fa-IR" altLang="en-US" smtClean="0">
                <a:solidFill>
                  <a:schemeClr val="tx1"/>
                </a:solidFill>
                <a:cs typeface="B Nazanin" panose="00000400000000000000" pitchFamily="2" charset="-78"/>
              </a:rPr>
              <a:t>): از یک لغت یونانی گرفته شده است که به معنای نوشتن به صورت پنهانی است. </a:t>
            </a:r>
          </a:p>
          <a:p>
            <a:pPr marL="342900" indent="-342900" algn="just">
              <a:buFont typeface="Wingdings" panose="05000000000000000000" pitchFamily="2" charset="2"/>
              <a:buChar char="§"/>
            </a:pPr>
            <a:endParaRPr lang="en-US" altLang="en-US" smtClean="0">
              <a:solidFill>
                <a:schemeClr val="tx1"/>
              </a:solidFill>
              <a:cs typeface="B Nazanin" panose="00000400000000000000" pitchFamily="2" charset="-78"/>
            </a:endParaRPr>
          </a:p>
        </p:txBody>
      </p:sp>
      <p:sp>
        <p:nvSpPr>
          <p:cNvPr id="15363" name="Rectangle 3"/>
          <p:cNvSpPr>
            <a:spLocks noChangeArrowheads="1"/>
          </p:cNvSpPr>
          <p:nvPr/>
        </p:nvSpPr>
        <p:spPr bwMode="auto">
          <a:xfrm>
            <a:off x="4427538" y="260350"/>
            <a:ext cx="41052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20000"/>
              </a:spcBef>
            </a:pPr>
            <a:r>
              <a:rPr lang="fa-IR" altLang="en-US" sz="3200" b="1">
                <a:latin typeface="Calibri" panose="020F0502020204030204" pitchFamily="34" charset="0"/>
                <a:cs typeface="B Yagut" panose="00000400000000000000" pitchFamily="2" charset="-78"/>
              </a:rPr>
              <a:t>اصطلاحات رمزنگاری </a:t>
            </a:r>
            <a:endParaRPr lang="fa-IR" altLang="en-US" sz="3200">
              <a:latin typeface="Calibri" panose="020F0502020204030204" pitchFamily="34" charset="0"/>
              <a:cs typeface="B Yagut" panose="00000400000000000000" pitchFamily="2" charset="-78"/>
            </a:endParaRP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83949A-DD63-4247-B873-F2B1404272B4}" type="slidenum">
              <a:rPr lang="en-US" altLang="en-US" smtClean="0">
                <a:latin typeface="Times New Roman" panose="02020603050405020304" pitchFamily="18" charset="0"/>
                <a:cs typeface="Times New Roman" panose="02020603050405020304" pitchFamily="18" charset="0"/>
              </a:rPr>
              <a:pPr/>
              <a:t>5</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5"/>
          <p:cNvSpPr>
            <a:spLocks noGrp="1" noChangeArrowheads="1"/>
          </p:cNvSpPr>
          <p:nvPr>
            <p:ph type="title" idx="4294967295"/>
          </p:nvPr>
        </p:nvSpPr>
        <p:spPr>
          <a:xfrm>
            <a:off x="303213" y="188913"/>
            <a:ext cx="8229600" cy="654050"/>
          </a:xfrm>
          <a:prstGeom prst="rect">
            <a:avLst/>
          </a:prstGeom>
        </p:spPr>
        <p:txBody>
          <a:bodyPr>
            <a:normAutofit/>
          </a:bodyPr>
          <a:lstStyle/>
          <a:p>
            <a:pPr algn="r" eaLnBrk="1" fontAlgn="auto" hangingPunct="1">
              <a:spcAft>
                <a:spcPts val="0"/>
              </a:spcAft>
              <a:defRPr/>
            </a:pPr>
            <a:r>
              <a:rPr lang="fa-IR" altLang="en-US" sz="3600" dirty="0" smtClean="0">
                <a:latin typeface="Arial" charset="0"/>
                <a:cs typeface="B Yagut" pitchFamily="2" charset="-78"/>
              </a:rPr>
              <a:t>ملزومات امنیتی در </a:t>
            </a:r>
            <a:r>
              <a:rPr lang="ar-SA" altLang="en-US" sz="3600" dirty="0" smtClean="0">
                <a:latin typeface="Arial" charset="0"/>
                <a:cs typeface="B Yagut" pitchFamily="2" charset="-78"/>
              </a:rPr>
              <a:t>رمزنگاري </a:t>
            </a:r>
            <a:r>
              <a:rPr lang="fa-IR" altLang="en-US" sz="3600" dirty="0" smtClean="0">
                <a:latin typeface="Arial" charset="0"/>
                <a:cs typeface="B Yagut" pitchFamily="2" charset="-78"/>
              </a:rPr>
              <a:t>متقارن</a:t>
            </a:r>
            <a:r>
              <a:rPr lang="ar-SA" altLang="en-US" sz="3600" dirty="0" smtClean="0">
                <a:latin typeface="Arial" charset="0"/>
                <a:cs typeface="B Yagut" pitchFamily="2" charset="-78"/>
              </a:rPr>
              <a:t> و </a:t>
            </a:r>
            <a:r>
              <a:rPr lang="fa-IR" altLang="en-US" sz="3600" dirty="0" smtClean="0">
                <a:latin typeface="Arial" charset="0"/>
                <a:cs typeface="B Yagut" pitchFamily="2" charset="-78"/>
              </a:rPr>
              <a:t>نامتقارن</a:t>
            </a:r>
            <a:endParaRPr altLang="en-US" sz="3600" dirty="0" smtClean="0">
              <a:latin typeface="Arial" charset="0"/>
              <a:ea typeface="+mn-ea"/>
              <a:cs typeface="B Yagut" pitchFamily="2" charset="-78"/>
            </a:endParaRPr>
          </a:p>
        </p:txBody>
      </p:sp>
      <p:graphicFrame>
        <p:nvGraphicFramePr>
          <p:cNvPr id="3" name="Table 2"/>
          <p:cNvGraphicFramePr>
            <a:graphicFrameLocks noGrp="1"/>
          </p:cNvGraphicFramePr>
          <p:nvPr/>
        </p:nvGraphicFramePr>
        <p:xfrm>
          <a:off x="468313" y="1847850"/>
          <a:ext cx="7775575" cy="3597275"/>
        </p:xfrm>
        <a:graphic>
          <a:graphicData uri="http://schemas.openxmlformats.org/drawingml/2006/table">
            <a:tbl>
              <a:tblPr firstRow="1" bandRow="1">
                <a:tableStyleId>{5C22544A-7EE6-4342-B048-85BDC9FD1C3A}</a:tableStyleId>
              </a:tblPr>
              <a:tblGrid>
                <a:gridCol w="3959784"/>
                <a:gridCol w="3815791"/>
              </a:tblGrid>
              <a:tr h="396310">
                <a:tc>
                  <a:txBody>
                    <a:bodyPr/>
                    <a:lstStyle/>
                    <a:p>
                      <a:pPr algn="ctr" rtl="1"/>
                      <a:r>
                        <a:rPr lang="fa-IR" sz="2000" b="1" dirty="0" smtClean="0">
                          <a:solidFill>
                            <a:schemeClr val="tx1"/>
                          </a:solidFill>
                          <a:cs typeface="B Nazanin" pitchFamily="2" charset="-78"/>
                        </a:rPr>
                        <a:t>نامتقارن (</a:t>
                      </a:r>
                      <a:r>
                        <a:rPr lang="ar-SA" sz="2000" b="1" dirty="0" smtClean="0">
                          <a:solidFill>
                            <a:schemeClr val="tx1"/>
                          </a:solidFill>
                          <a:cs typeface="B Nazanin" pitchFamily="2" charset="-78"/>
                        </a:rPr>
                        <a:t>كليد عمومي</a:t>
                      </a:r>
                      <a:r>
                        <a:rPr lang="fa-IR" sz="2000" b="1" dirty="0" smtClean="0">
                          <a:solidFill>
                            <a:schemeClr val="tx1"/>
                          </a:solidFill>
                          <a:cs typeface="B Nazanin" pitchFamily="2" charset="-78"/>
                        </a:rPr>
                        <a:t>)</a:t>
                      </a:r>
                      <a:endParaRPr lang="en-US" sz="2000" b="1" dirty="0">
                        <a:solidFill>
                          <a:schemeClr val="tx1"/>
                        </a:solidFill>
                        <a:cs typeface="B Nazanin" pitchFamily="2" charset="-78"/>
                      </a:endParaRPr>
                    </a:p>
                  </a:txBody>
                  <a:tcPr marL="91425" marR="91425" marT="45728" marB="45728"/>
                </a:tc>
                <a:tc>
                  <a:txBody>
                    <a:bodyPr/>
                    <a:lstStyle/>
                    <a:p>
                      <a:pPr algn="ctr" rtl="1"/>
                      <a:r>
                        <a:rPr lang="fa-IR" sz="2000" b="1" dirty="0" smtClean="0">
                          <a:solidFill>
                            <a:schemeClr val="tx1"/>
                          </a:solidFill>
                          <a:cs typeface="B Nazanin" pitchFamily="2" charset="-78"/>
                        </a:rPr>
                        <a:t>متقارن</a:t>
                      </a:r>
                      <a:endParaRPr lang="en-US" sz="2000" b="1" dirty="0">
                        <a:solidFill>
                          <a:schemeClr val="tx1"/>
                        </a:solidFill>
                        <a:cs typeface="B Nazanin" pitchFamily="2" charset="-78"/>
                      </a:endParaRPr>
                    </a:p>
                  </a:txBody>
                  <a:tcPr marL="91425" marR="91425" marT="45728" marB="45728"/>
                </a:tc>
              </a:tr>
              <a:tr h="457281">
                <a:tc>
                  <a:txBody>
                    <a:bodyPr/>
                    <a:lstStyle/>
                    <a:p>
                      <a:pPr marL="0" marR="0" lvl="1" indent="0" algn="just" defTabSz="914400" rtl="1" eaLnBrk="1" fontAlgn="auto" latinLnBrk="0" hangingPunct="1">
                        <a:lnSpc>
                          <a:spcPct val="100000"/>
                        </a:lnSpc>
                        <a:spcBef>
                          <a:spcPts val="0"/>
                        </a:spcBef>
                        <a:spcAft>
                          <a:spcPts val="0"/>
                        </a:spcAft>
                        <a:buClrTx/>
                        <a:buSzTx/>
                        <a:buFontTx/>
                        <a:buNone/>
                        <a:tabLst/>
                        <a:defRPr/>
                      </a:pPr>
                      <a:r>
                        <a:rPr lang="fa-IR" sz="2400" dirty="0" smtClean="0">
                          <a:solidFill>
                            <a:schemeClr val="tx1"/>
                          </a:solidFill>
                          <a:cs typeface="B Nazanin" pitchFamily="2" charset="-78"/>
                        </a:rPr>
                        <a:t>تنها </a:t>
                      </a:r>
                      <a:r>
                        <a:rPr lang="ar-SA" sz="2400" dirty="0" smtClean="0">
                          <a:solidFill>
                            <a:schemeClr val="tx1"/>
                          </a:solidFill>
                          <a:cs typeface="B Nazanin" pitchFamily="2" charset="-78"/>
                        </a:rPr>
                        <a:t>يكي از </a:t>
                      </a:r>
                      <a:r>
                        <a:rPr lang="fa-IR" sz="2400" dirty="0" smtClean="0">
                          <a:solidFill>
                            <a:schemeClr val="tx1"/>
                          </a:solidFill>
                          <a:cs typeface="B Nazanin" pitchFamily="2" charset="-78"/>
                        </a:rPr>
                        <a:t>دو</a:t>
                      </a:r>
                      <a:r>
                        <a:rPr lang="ar-SA" sz="2400" dirty="0" smtClean="0">
                          <a:solidFill>
                            <a:schemeClr val="tx1"/>
                          </a:solidFill>
                          <a:cs typeface="B Nazanin" pitchFamily="2" charset="-78"/>
                        </a:rPr>
                        <a:t> كليد</a:t>
                      </a:r>
                      <a:r>
                        <a:rPr lang="fa-IR" sz="2400" dirty="0" smtClean="0">
                          <a:solidFill>
                            <a:schemeClr val="tx1"/>
                          </a:solidFill>
                          <a:cs typeface="B Nazanin" pitchFamily="2" charset="-78"/>
                        </a:rPr>
                        <a:t> </a:t>
                      </a:r>
                      <a:r>
                        <a:rPr lang="ar-SA" sz="2400" dirty="0" smtClean="0">
                          <a:solidFill>
                            <a:schemeClr val="tx1"/>
                          </a:solidFill>
                          <a:cs typeface="B Nazanin" pitchFamily="2" charset="-78"/>
                        </a:rPr>
                        <a:t>بايد مخفي بماند</a:t>
                      </a:r>
                      <a:r>
                        <a:rPr lang="fa-IR" sz="2400" dirty="0" smtClean="0">
                          <a:solidFill>
                            <a:schemeClr val="tx1"/>
                          </a:solidFill>
                          <a:cs typeface="B Nazanin" pitchFamily="2" charset="-78"/>
                        </a:rPr>
                        <a:t>.</a:t>
                      </a:r>
                      <a:endParaRPr lang="ar-SA" sz="2400" dirty="0" smtClean="0">
                        <a:solidFill>
                          <a:schemeClr val="tx1"/>
                        </a:solidFill>
                        <a:cs typeface="B Nazanin" pitchFamily="2" charset="-78"/>
                      </a:endParaRPr>
                    </a:p>
                  </a:txBody>
                  <a:tcPr marL="91425" marR="91425" marT="45728" marB="45728"/>
                </a:tc>
                <a:tc>
                  <a:txBody>
                    <a:bodyPr/>
                    <a:lstStyle/>
                    <a:p>
                      <a:pPr marL="0" marR="0" lvl="1" indent="0" algn="just" defTabSz="914400" rtl="1" eaLnBrk="1" fontAlgn="auto" latinLnBrk="0" hangingPunct="1">
                        <a:lnSpc>
                          <a:spcPct val="100000"/>
                        </a:lnSpc>
                        <a:spcBef>
                          <a:spcPts val="0"/>
                        </a:spcBef>
                        <a:spcAft>
                          <a:spcPts val="0"/>
                        </a:spcAft>
                        <a:buClrTx/>
                        <a:buSzTx/>
                        <a:buFontTx/>
                        <a:buNone/>
                        <a:tabLst/>
                        <a:defRPr/>
                      </a:pPr>
                      <a:r>
                        <a:rPr lang="ar-SA" sz="2400" dirty="0" smtClean="0">
                          <a:solidFill>
                            <a:schemeClr val="tx1"/>
                          </a:solidFill>
                          <a:cs typeface="B Nazanin" pitchFamily="2" charset="-78"/>
                        </a:rPr>
                        <a:t>كليد</a:t>
                      </a:r>
                      <a:r>
                        <a:rPr lang="fa-IR" sz="2400" dirty="0" smtClean="0">
                          <a:solidFill>
                            <a:schemeClr val="tx1"/>
                          </a:solidFill>
                          <a:cs typeface="B Nazanin" pitchFamily="2" charset="-78"/>
                        </a:rPr>
                        <a:t>، باید</a:t>
                      </a:r>
                      <a:r>
                        <a:rPr lang="ar-SA" sz="2400" dirty="0" smtClean="0">
                          <a:solidFill>
                            <a:schemeClr val="tx1"/>
                          </a:solidFill>
                          <a:cs typeface="B Nazanin" pitchFamily="2" charset="-78"/>
                        </a:rPr>
                        <a:t> مخفي نگه‌ داشته شود.</a:t>
                      </a:r>
                    </a:p>
                  </a:txBody>
                  <a:tcPr marL="91425" marR="91425" marT="45728" marB="45728"/>
                </a:tc>
              </a:tr>
              <a:tr h="1188930">
                <a:tc>
                  <a:txBody>
                    <a:bodyPr/>
                    <a:lstStyle/>
                    <a:p>
                      <a:pPr marL="0" marR="0" lvl="1" indent="0" algn="just" defTabSz="914400" rtl="1" eaLnBrk="1" fontAlgn="auto" latinLnBrk="0" hangingPunct="1">
                        <a:lnSpc>
                          <a:spcPct val="100000"/>
                        </a:lnSpc>
                        <a:spcBef>
                          <a:spcPts val="0"/>
                        </a:spcBef>
                        <a:spcAft>
                          <a:spcPts val="0"/>
                        </a:spcAft>
                        <a:buClrTx/>
                        <a:buSzTx/>
                        <a:buFontTx/>
                        <a:buNone/>
                        <a:tabLst/>
                        <a:defRPr/>
                      </a:pPr>
                      <a:r>
                        <a:rPr lang="fa-IR" sz="2400" dirty="0" smtClean="0">
                          <a:solidFill>
                            <a:schemeClr val="tx1"/>
                          </a:solidFill>
                          <a:cs typeface="B Nazanin" pitchFamily="2" charset="-78"/>
                        </a:rPr>
                        <a:t>رس</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دن به پ</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ام واضح از رو</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 متن رمز شده حت</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 با داشتن کل</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د عموم</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 </a:t>
                      </a:r>
                      <a:r>
                        <a:rPr lang="ar-SA" sz="2400" dirty="0" smtClean="0">
                          <a:solidFill>
                            <a:schemeClr val="tx1"/>
                          </a:solidFill>
                          <a:cs typeface="B Nazanin" pitchFamily="2" charset="-78"/>
                        </a:rPr>
                        <a:t>از نظر محاسباتي </a:t>
                      </a:r>
                      <a:r>
                        <a:rPr lang="fa-IR" sz="2400" dirty="0" smtClean="0">
                          <a:solidFill>
                            <a:schemeClr val="tx1"/>
                          </a:solidFill>
                          <a:cs typeface="B Nazanin" pitchFamily="2" charset="-78"/>
                        </a:rPr>
                        <a:t>نا ممکن</a:t>
                      </a:r>
                      <a:r>
                        <a:rPr lang="ar-SA" sz="2400" dirty="0" smtClean="0">
                          <a:solidFill>
                            <a:schemeClr val="tx1"/>
                          </a:solidFill>
                          <a:cs typeface="B Nazanin" pitchFamily="2" charset="-78"/>
                        </a:rPr>
                        <a:t> باشد</a:t>
                      </a:r>
                      <a:r>
                        <a:rPr lang="fa-IR" sz="2400" dirty="0" smtClean="0">
                          <a:solidFill>
                            <a:schemeClr val="tx1"/>
                          </a:solidFill>
                          <a:cs typeface="B Nazanin" pitchFamily="2" charset="-78"/>
                        </a:rPr>
                        <a:t>.  		</a:t>
                      </a:r>
                      <a:endParaRPr lang="ar-SA" sz="2400" dirty="0" smtClean="0">
                        <a:solidFill>
                          <a:schemeClr val="tx1"/>
                        </a:solidFill>
                        <a:cs typeface="B Nazanin" pitchFamily="2" charset="-78"/>
                      </a:endParaRPr>
                    </a:p>
                  </a:txBody>
                  <a:tcPr marL="91425" marR="91425" marT="45728" marB="45728"/>
                </a:tc>
                <a:tc>
                  <a:txBody>
                    <a:bodyPr/>
                    <a:lstStyle/>
                    <a:p>
                      <a:pPr marL="0" marR="0" lvl="1" indent="0" algn="just" defTabSz="914400" rtl="1" eaLnBrk="1" fontAlgn="auto" latinLnBrk="0" hangingPunct="1">
                        <a:lnSpc>
                          <a:spcPct val="100000"/>
                        </a:lnSpc>
                        <a:spcBef>
                          <a:spcPts val="0"/>
                        </a:spcBef>
                        <a:spcAft>
                          <a:spcPts val="0"/>
                        </a:spcAft>
                        <a:buClrTx/>
                        <a:buSzTx/>
                        <a:buFontTx/>
                        <a:buNone/>
                        <a:tabLst/>
                        <a:defRPr/>
                      </a:pPr>
                      <a:r>
                        <a:rPr lang="fa-IR" sz="2400" dirty="0" smtClean="0">
                          <a:solidFill>
                            <a:schemeClr val="tx1"/>
                          </a:solidFill>
                          <a:cs typeface="B Nazanin" pitchFamily="2" charset="-78"/>
                        </a:rPr>
                        <a:t>رس</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دن به پ</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ام واضح از رو</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 متن رمز شده </a:t>
                      </a:r>
                      <a:r>
                        <a:rPr lang="ar-SA" sz="2400" dirty="0" smtClean="0">
                          <a:solidFill>
                            <a:schemeClr val="tx1"/>
                          </a:solidFill>
                          <a:cs typeface="B Nazanin" pitchFamily="2" charset="-78"/>
                        </a:rPr>
                        <a:t>از نظر محاسباتي </a:t>
                      </a:r>
                      <a:r>
                        <a:rPr lang="fa-IR" sz="2400" dirty="0" smtClean="0">
                          <a:solidFill>
                            <a:schemeClr val="tx1"/>
                          </a:solidFill>
                          <a:cs typeface="B Nazanin" pitchFamily="2" charset="-78"/>
                        </a:rPr>
                        <a:t>نا ممکن</a:t>
                      </a:r>
                      <a:r>
                        <a:rPr lang="ar-SA" sz="2400" dirty="0" smtClean="0">
                          <a:solidFill>
                            <a:schemeClr val="tx1"/>
                          </a:solidFill>
                          <a:cs typeface="B Nazanin" pitchFamily="2" charset="-78"/>
                        </a:rPr>
                        <a:t> باشد</a:t>
                      </a:r>
                      <a:r>
                        <a:rPr lang="fa-IR" sz="2400" dirty="0" smtClean="0">
                          <a:solidFill>
                            <a:schemeClr val="tx1"/>
                          </a:solidFill>
                          <a:cs typeface="B Nazanin" pitchFamily="2" charset="-78"/>
                        </a:rPr>
                        <a:t>.</a:t>
                      </a:r>
                      <a:endParaRPr lang="ar-SA" sz="2400" dirty="0" smtClean="0">
                        <a:solidFill>
                          <a:schemeClr val="tx1"/>
                        </a:solidFill>
                        <a:cs typeface="B Nazanin" pitchFamily="2" charset="-78"/>
                      </a:endParaRPr>
                    </a:p>
                  </a:txBody>
                  <a:tcPr marL="91425" marR="91425" marT="45728" marB="45728"/>
                </a:tc>
              </a:tr>
              <a:tr h="1554754">
                <a:tc>
                  <a:txBody>
                    <a:bodyPr/>
                    <a:lstStyle/>
                    <a:p>
                      <a:pPr marL="0" marR="0" lvl="1" indent="0" algn="just" defTabSz="914400" rtl="1" eaLnBrk="1" fontAlgn="auto" latinLnBrk="0" hangingPunct="1">
                        <a:lnSpc>
                          <a:spcPct val="100000"/>
                        </a:lnSpc>
                        <a:spcBef>
                          <a:spcPts val="0"/>
                        </a:spcBef>
                        <a:spcAft>
                          <a:spcPts val="0"/>
                        </a:spcAft>
                        <a:buClrTx/>
                        <a:buSzTx/>
                        <a:buFontTx/>
                        <a:buNone/>
                        <a:tabLst/>
                        <a:defRPr/>
                      </a:pPr>
                      <a:r>
                        <a:rPr lang="ar-SA" sz="2400" dirty="0" smtClean="0">
                          <a:solidFill>
                            <a:schemeClr val="tx1"/>
                          </a:solidFill>
                          <a:cs typeface="B Nazanin" pitchFamily="2" charset="-78"/>
                        </a:rPr>
                        <a:t>اطلاع از الگوريتم</a:t>
                      </a:r>
                      <a:r>
                        <a:rPr lang="fa-IR" sz="2400" dirty="0" smtClean="0">
                          <a:solidFill>
                            <a:schemeClr val="tx1"/>
                          </a:solidFill>
                          <a:cs typeface="B Nazanin" pitchFamily="2" charset="-78"/>
                        </a:rPr>
                        <a:t>،</a:t>
                      </a:r>
                      <a:r>
                        <a:rPr lang="ar-SA" sz="2400" dirty="0" smtClean="0">
                          <a:solidFill>
                            <a:schemeClr val="tx1"/>
                          </a:solidFill>
                          <a:cs typeface="B Nazanin" pitchFamily="2" charset="-78"/>
                        </a:rPr>
                        <a:t> داشتن يكي از كليدها و نيز دراختيار داشتن نمونه</a:t>
                      </a:r>
                      <a:r>
                        <a:rPr lang="fa-IR" sz="2400" dirty="0" smtClean="0">
                          <a:solidFill>
                            <a:schemeClr val="tx1"/>
                          </a:solidFill>
                          <a:cs typeface="B Nazanin" pitchFamily="2" charset="-78"/>
                        </a:rPr>
                        <a:t> </a:t>
                      </a:r>
                      <a:r>
                        <a:rPr lang="ar-SA" sz="2400" dirty="0" smtClean="0">
                          <a:solidFill>
                            <a:schemeClr val="tx1"/>
                          </a:solidFill>
                          <a:cs typeface="B Nazanin" pitchFamily="2" charset="-78"/>
                        </a:rPr>
                        <a:t>پيغام‌هاي</a:t>
                      </a:r>
                      <a:r>
                        <a:rPr lang="fa-IR" sz="2400" dirty="0" smtClean="0">
                          <a:solidFill>
                            <a:schemeClr val="tx1"/>
                          </a:solidFill>
                          <a:cs typeface="B Nazanin" pitchFamily="2" charset="-78"/>
                        </a:rPr>
                        <a:t> رمزشده </a:t>
                      </a:r>
                      <a:r>
                        <a:rPr lang="ar-SA" sz="2400" dirty="0" smtClean="0">
                          <a:solidFill>
                            <a:schemeClr val="tx1"/>
                          </a:solidFill>
                          <a:cs typeface="B Nazanin" pitchFamily="2" charset="-78"/>
                        </a:rPr>
                        <a:t>براي تعيين كليد دوم كافي </a:t>
                      </a:r>
                      <a:r>
                        <a:rPr lang="fa-IR" sz="2400" dirty="0" smtClean="0">
                          <a:solidFill>
                            <a:schemeClr val="tx1"/>
                          </a:solidFill>
                          <a:cs typeface="B Nazanin" pitchFamily="2" charset="-78"/>
                        </a:rPr>
                        <a:t>ن</a:t>
                      </a:r>
                      <a:r>
                        <a:rPr lang="ar-SA" sz="2400" dirty="0" smtClean="0">
                          <a:solidFill>
                            <a:schemeClr val="tx1"/>
                          </a:solidFill>
                          <a:cs typeface="B Nazanin" pitchFamily="2" charset="-78"/>
                        </a:rPr>
                        <a:t>باشد</a:t>
                      </a:r>
                      <a:r>
                        <a:rPr lang="fa-IR" sz="2400" dirty="0" smtClean="0">
                          <a:solidFill>
                            <a:schemeClr val="tx1"/>
                          </a:solidFill>
                          <a:cs typeface="B Nazanin" pitchFamily="2" charset="-78"/>
                        </a:rPr>
                        <a:t>.</a:t>
                      </a:r>
                      <a:endParaRPr lang="en-US" sz="2400" dirty="0" smtClean="0">
                        <a:solidFill>
                          <a:schemeClr val="tx1"/>
                        </a:solidFill>
                        <a:cs typeface="B Nazanin" pitchFamily="2" charset="-78"/>
                      </a:endParaRPr>
                    </a:p>
                  </a:txBody>
                  <a:tcPr marL="91425" marR="91425" marT="45728" marB="45728"/>
                </a:tc>
                <a:tc>
                  <a:txBody>
                    <a:bodyPr/>
                    <a:lstStyle/>
                    <a:p>
                      <a:pPr marL="0" marR="0" lvl="1" indent="0" algn="just" defTabSz="914400" rtl="1" eaLnBrk="1" fontAlgn="auto" latinLnBrk="0" hangingPunct="1">
                        <a:lnSpc>
                          <a:spcPct val="100000"/>
                        </a:lnSpc>
                        <a:spcBef>
                          <a:spcPts val="0"/>
                        </a:spcBef>
                        <a:spcAft>
                          <a:spcPts val="0"/>
                        </a:spcAft>
                        <a:buClrTx/>
                        <a:buSzTx/>
                        <a:buFontTx/>
                        <a:buNone/>
                        <a:tabLst/>
                        <a:defRPr/>
                      </a:pPr>
                      <a:r>
                        <a:rPr lang="ar-SA" sz="2400" dirty="0" smtClean="0">
                          <a:solidFill>
                            <a:schemeClr val="tx1"/>
                          </a:solidFill>
                          <a:cs typeface="B Nazanin" pitchFamily="2" charset="-78"/>
                        </a:rPr>
                        <a:t>اطلاع از الگوريتم و داشتن نمونه‌هايي از پيغام</a:t>
                      </a:r>
                      <a:r>
                        <a:rPr lang="fa-IR" sz="2400" dirty="0" smtClean="0">
                          <a:solidFill>
                            <a:schemeClr val="tx1"/>
                          </a:solidFill>
                          <a:cs typeface="B Nazanin" pitchFamily="2" charset="-78"/>
                        </a:rPr>
                        <a:t> رمز شده </a:t>
                      </a:r>
                      <a:r>
                        <a:rPr lang="ar-SA" sz="2400" dirty="0" smtClean="0">
                          <a:solidFill>
                            <a:schemeClr val="tx1"/>
                          </a:solidFill>
                          <a:cs typeface="B Nazanin" pitchFamily="2" charset="-78"/>
                        </a:rPr>
                        <a:t>براي </a:t>
                      </a:r>
                      <a:r>
                        <a:rPr lang="fa-IR" sz="2400" dirty="0" smtClean="0">
                          <a:solidFill>
                            <a:schemeClr val="tx1"/>
                          </a:solidFill>
                          <a:cs typeface="B Nazanin" pitchFamily="2" charset="-78"/>
                        </a:rPr>
                        <a:t>تع</a:t>
                      </a:r>
                      <a:r>
                        <a:rPr lang="ar-SA" sz="2400" dirty="0" smtClean="0">
                          <a:solidFill>
                            <a:schemeClr val="tx1"/>
                          </a:solidFill>
                          <a:cs typeface="B Nazanin" pitchFamily="2" charset="-78"/>
                        </a:rPr>
                        <a:t>يي</a:t>
                      </a:r>
                      <a:r>
                        <a:rPr lang="fa-IR" sz="2400" dirty="0" smtClean="0">
                          <a:solidFill>
                            <a:schemeClr val="tx1"/>
                          </a:solidFill>
                          <a:cs typeface="B Nazanin" pitchFamily="2" charset="-78"/>
                        </a:rPr>
                        <a:t>ن</a:t>
                      </a:r>
                      <a:r>
                        <a:rPr lang="ar-SA" sz="2400" dirty="0" smtClean="0">
                          <a:solidFill>
                            <a:schemeClr val="tx1"/>
                          </a:solidFill>
                          <a:cs typeface="B Nazanin" pitchFamily="2" charset="-78"/>
                        </a:rPr>
                        <a:t> كليد كافي نباشد</a:t>
                      </a:r>
                      <a:r>
                        <a:rPr lang="fa-IR" sz="2400" dirty="0" smtClean="0">
                          <a:solidFill>
                            <a:schemeClr val="tx1"/>
                          </a:solidFill>
                          <a:cs typeface="B Nazanin" pitchFamily="2" charset="-78"/>
                        </a:rPr>
                        <a:t>.</a:t>
                      </a:r>
                      <a:endParaRPr lang="en-US" sz="2400" dirty="0" smtClean="0">
                        <a:solidFill>
                          <a:schemeClr val="tx1"/>
                        </a:solidFill>
                        <a:cs typeface="B Nazanin" pitchFamily="2" charset="-78"/>
                      </a:endParaRPr>
                    </a:p>
                  </a:txBody>
                  <a:tcPr marL="91425" marR="91425" marT="45728" marB="45728"/>
                </a:tc>
              </a:tr>
            </a:tbl>
          </a:graphicData>
        </a:graphic>
      </p:graphicFrame>
      <p:sp>
        <p:nvSpPr>
          <p:cNvPr id="624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DE0FA2-A003-447C-90E8-A27B750252E5}" type="slidenum">
              <a:rPr lang="en-US" altLang="en-US" smtClean="0">
                <a:latin typeface="Times New Roman" panose="02020603050405020304" pitchFamily="18" charset="0"/>
                <a:cs typeface="Times New Roman" panose="02020603050405020304" pitchFamily="18" charset="0"/>
              </a:rPr>
              <a:pPr/>
              <a:t>50</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515938" y="95250"/>
            <a:ext cx="8016875" cy="833438"/>
          </a:xfrm>
          <a:prstGeom prst="rect">
            <a:avLst/>
          </a:prstGeom>
        </p:spPr>
        <p:txBody>
          <a:bodyPr/>
          <a:lstStyle/>
          <a:p>
            <a:pPr algn="r" eaLnBrk="1" fontAlgn="auto" hangingPunct="1">
              <a:spcAft>
                <a:spcPts val="0"/>
              </a:spcAft>
              <a:defRPr/>
            </a:pPr>
            <a:r>
              <a:rPr lang="fa-IR" altLang="en-US" sz="3600" dirty="0" smtClean="0">
                <a:latin typeface="Arial" charset="0"/>
                <a:ea typeface="+mn-ea"/>
                <a:cs typeface="B Yagut" pitchFamily="2" charset="-78"/>
              </a:rPr>
              <a:t>سیستم رمزنگاری کلید عمومی</a:t>
            </a:r>
            <a:endParaRPr altLang="en-US" sz="3600" dirty="0" smtClean="0">
              <a:latin typeface="Arial" charset="0"/>
              <a:ea typeface="+mn-ea"/>
              <a:cs typeface="B Yagut" pitchFamily="2" charset="-78"/>
            </a:endParaRPr>
          </a:p>
        </p:txBody>
      </p:sp>
      <p:sp>
        <p:nvSpPr>
          <p:cNvPr id="63491" name="Text Box 4"/>
          <p:cNvSpPr txBox="1">
            <a:spLocks noChangeArrowheads="1"/>
          </p:cNvSpPr>
          <p:nvPr/>
        </p:nvSpPr>
        <p:spPr bwMode="auto">
          <a:xfrm>
            <a:off x="2339975" y="1268413"/>
            <a:ext cx="609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nchorCtr="1"/>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pPr>
            <a:r>
              <a:rPr lang="fa-IR" altLang="en-US" sz="2400">
                <a:cs typeface="B Nazanin" panose="00000400000000000000" pitchFamily="2" charset="-78"/>
              </a:rPr>
              <a:t>محرمانگ</a:t>
            </a:r>
            <a:r>
              <a:rPr lang="ar-SA" altLang="en-US" sz="2400">
                <a:cs typeface="B Nazanin" panose="00000400000000000000" pitchFamily="2" charset="-78"/>
              </a:rPr>
              <a:t>ي</a:t>
            </a:r>
            <a:r>
              <a:rPr lang="fa-IR" altLang="en-US" sz="2400">
                <a:cs typeface="B Nazanin" panose="00000400000000000000" pitchFamily="2" charset="-78"/>
              </a:rPr>
              <a:t> و احراز اصالت به صورت همزمان</a:t>
            </a:r>
            <a:endParaRPr lang="en-US" altLang="en-US" sz="2400">
              <a:cs typeface="B Nazanin" panose="00000400000000000000" pitchFamily="2" charset="-78"/>
            </a:endParaRPr>
          </a:p>
        </p:txBody>
      </p:sp>
      <p:sp>
        <p:nvSpPr>
          <p:cNvPr id="63492" name="Rectangle 3"/>
          <p:cNvSpPr txBox="1">
            <a:spLocks noChangeArrowheads="1"/>
          </p:cNvSpPr>
          <p:nvPr/>
        </p:nvSpPr>
        <p:spPr bwMode="auto">
          <a:xfrm>
            <a:off x="250825" y="5513388"/>
            <a:ext cx="802957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ts val="600"/>
              </a:spcBef>
              <a:buClr>
                <a:schemeClr val="accent2"/>
              </a:buClr>
              <a:buSzPct val="85000"/>
              <a:buFont typeface="Wingdings 2" panose="05020102010507070707" pitchFamily="18" charset="2"/>
              <a:buChar char=""/>
            </a:pPr>
            <a:r>
              <a:rPr lang="en-US" altLang="en-US" sz="2000">
                <a:latin typeface="Calibri" panose="020F0502020204030204" pitchFamily="34" charset="0"/>
                <a:cs typeface="B Nazanin" panose="00000400000000000000" pitchFamily="2" charset="-78"/>
              </a:rPr>
              <a:t>KUa</a:t>
            </a:r>
            <a:r>
              <a:rPr lang="fa-IR" altLang="en-US" sz="2000">
                <a:latin typeface="Calibri" panose="020F0502020204030204" pitchFamily="34" charset="0"/>
                <a:cs typeface="B Nazanin" panose="00000400000000000000" pitchFamily="2" charset="-78"/>
              </a:rPr>
              <a:t>: کل</a:t>
            </a:r>
            <a:r>
              <a:rPr lang="ar-SA" altLang="en-US" sz="2000">
                <a:latin typeface="Calibri" panose="020F0502020204030204" pitchFamily="34" charset="0"/>
                <a:cs typeface="B Nazanin" panose="00000400000000000000" pitchFamily="2" charset="-78"/>
              </a:rPr>
              <a:t>ي</a:t>
            </a:r>
            <a:r>
              <a:rPr lang="fa-IR" altLang="en-US" sz="2000">
                <a:latin typeface="Calibri" panose="020F0502020204030204" pitchFamily="34" charset="0"/>
                <a:cs typeface="B Nazanin" panose="00000400000000000000" pitchFamily="2" charset="-78"/>
              </a:rPr>
              <a:t>د عموم</a:t>
            </a:r>
            <a:r>
              <a:rPr lang="ar-SA" altLang="en-US" sz="2000">
                <a:latin typeface="Calibri" panose="020F0502020204030204" pitchFamily="34" charset="0"/>
                <a:cs typeface="B Nazanin" panose="00000400000000000000" pitchFamily="2" charset="-78"/>
              </a:rPr>
              <a:t>ي</a:t>
            </a:r>
            <a:r>
              <a:rPr lang="fa-IR" altLang="en-US" sz="2000">
                <a:latin typeface="Calibri" panose="020F0502020204030204" pitchFamily="34" charset="0"/>
                <a:cs typeface="B Nazanin" panose="00000400000000000000" pitchFamily="2" charset="-78"/>
              </a:rPr>
              <a:t> (رمزگذار</a:t>
            </a:r>
            <a:r>
              <a:rPr lang="ar-SA" altLang="en-US" sz="2000">
                <a:latin typeface="Calibri" panose="020F0502020204030204" pitchFamily="34" charset="0"/>
                <a:cs typeface="B Nazanin" panose="00000400000000000000" pitchFamily="2" charset="-78"/>
              </a:rPr>
              <a:t>ي</a:t>
            </a:r>
            <a:r>
              <a:rPr lang="fa-IR" altLang="en-US" sz="2000">
                <a:latin typeface="Calibri" panose="020F0502020204030204" pitchFamily="34" charset="0"/>
                <a:cs typeface="B Nazanin" panose="00000400000000000000" pitchFamily="2" charset="-78"/>
              </a:rPr>
              <a:t>) برا</a:t>
            </a:r>
            <a:r>
              <a:rPr lang="ar-SA" altLang="en-US" sz="2000">
                <a:latin typeface="Calibri" panose="020F0502020204030204" pitchFamily="34" charset="0"/>
                <a:cs typeface="B Nazanin" panose="00000400000000000000" pitchFamily="2" charset="-78"/>
              </a:rPr>
              <a:t>ي</a:t>
            </a:r>
            <a:r>
              <a:rPr lang="fa-IR" altLang="en-US" sz="2000">
                <a:latin typeface="Calibri" panose="020F0502020204030204" pitchFamily="34" charset="0"/>
                <a:cs typeface="B Nazanin" panose="00000400000000000000" pitchFamily="2" charset="-78"/>
              </a:rPr>
              <a:t> شخص </a:t>
            </a:r>
            <a:r>
              <a:rPr lang="en-US" altLang="en-US" sz="2000">
                <a:latin typeface="Calibri" panose="020F0502020204030204" pitchFamily="34" charset="0"/>
                <a:cs typeface="B Nazanin" panose="00000400000000000000" pitchFamily="2" charset="-78"/>
              </a:rPr>
              <a:t>a</a:t>
            </a:r>
            <a:endParaRPr lang="fa-IR" altLang="en-US" sz="2000">
              <a:latin typeface="Calibri" panose="020F0502020204030204" pitchFamily="34" charset="0"/>
              <a:cs typeface="B Nazanin" panose="00000400000000000000" pitchFamily="2" charset="-78"/>
            </a:endParaRPr>
          </a:p>
          <a:p>
            <a:pPr algn="r" rtl="1" eaLnBrk="1" hangingPunct="1">
              <a:spcBef>
                <a:spcPts val="600"/>
              </a:spcBef>
              <a:buClr>
                <a:schemeClr val="accent2"/>
              </a:buClr>
              <a:buSzPct val="85000"/>
              <a:buFont typeface="Wingdings 2" panose="05020102010507070707" pitchFamily="18" charset="2"/>
              <a:buChar char=""/>
            </a:pPr>
            <a:r>
              <a:rPr lang="en-US" altLang="en-US" sz="2000">
                <a:latin typeface="Calibri" panose="020F0502020204030204" pitchFamily="34" charset="0"/>
                <a:cs typeface="B Nazanin" panose="00000400000000000000" pitchFamily="2" charset="-78"/>
              </a:rPr>
              <a:t>KRa </a:t>
            </a:r>
            <a:r>
              <a:rPr lang="fa-IR" altLang="en-US" sz="2000">
                <a:latin typeface="Calibri" panose="020F0502020204030204" pitchFamily="34" charset="0"/>
                <a:cs typeface="B Nazanin" panose="00000400000000000000" pitchFamily="2" charset="-78"/>
              </a:rPr>
              <a:t>: کل</a:t>
            </a:r>
            <a:r>
              <a:rPr lang="ar-SA" altLang="en-US" sz="2000">
                <a:latin typeface="Calibri" panose="020F0502020204030204" pitchFamily="34" charset="0"/>
                <a:cs typeface="B Nazanin" panose="00000400000000000000" pitchFamily="2" charset="-78"/>
              </a:rPr>
              <a:t>ي</a:t>
            </a:r>
            <a:r>
              <a:rPr lang="fa-IR" altLang="en-US" sz="2000">
                <a:latin typeface="Calibri" panose="020F0502020204030204" pitchFamily="34" charset="0"/>
                <a:cs typeface="B Nazanin" panose="00000400000000000000" pitchFamily="2" charset="-78"/>
              </a:rPr>
              <a:t>د خصوص</a:t>
            </a:r>
            <a:r>
              <a:rPr lang="ar-SA" altLang="en-US" sz="2000">
                <a:latin typeface="Calibri" panose="020F0502020204030204" pitchFamily="34" charset="0"/>
                <a:cs typeface="B Nazanin" panose="00000400000000000000" pitchFamily="2" charset="-78"/>
              </a:rPr>
              <a:t>ي</a:t>
            </a:r>
            <a:r>
              <a:rPr lang="fa-IR" altLang="en-US" sz="2000">
                <a:latin typeface="Calibri" panose="020F0502020204030204" pitchFamily="34" charset="0"/>
                <a:cs typeface="B Nazanin" panose="00000400000000000000" pitchFamily="2" charset="-78"/>
              </a:rPr>
              <a:t> (رمز گشا</a:t>
            </a:r>
            <a:r>
              <a:rPr lang="ar-SA" altLang="en-US" sz="2000">
                <a:latin typeface="Calibri" panose="020F0502020204030204" pitchFamily="34" charset="0"/>
                <a:cs typeface="B Nazanin" panose="00000400000000000000" pitchFamily="2" charset="-78"/>
              </a:rPr>
              <a:t>يي</a:t>
            </a:r>
            <a:r>
              <a:rPr lang="fa-IR" altLang="en-US" sz="2000">
                <a:latin typeface="Calibri" panose="020F0502020204030204" pitchFamily="34" charset="0"/>
                <a:cs typeface="B Nazanin" panose="00000400000000000000" pitchFamily="2" charset="-78"/>
              </a:rPr>
              <a:t>) برا</a:t>
            </a:r>
            <a:r>
              <a:rPr lang="ar-SA" altLang="en-US" sz="2000">
                <a:latin typeface="Calibri" panose="020F0502020204030204" pitchFamily="34" charset="0"/>
                <a:cs typeface="B Nazanin" panose="00000400000000000000" pitchFamily="2" charset="-78"/>
              </a:rPr>
              <a:t>ي</a:t>
            </a:r>
            <a:r>
              <a:rPr lang="fa-IR" altLang="en-US" sz="2000">
                <a:latin typeface="Calibri" panose="020F0502020204030204" pitchFamily="34" charset="0"/>
                <a:cs typeface="B Nazanin" panose="00000400000000000000" pitchFamily="2" charset="-78"/>
              </a:rPr>
              <a:t> شخص </a:t>
            </a:r>
            <a:r>
              <a:rPr lang="en-US" altLang="en-US" sz="2000">
                <a:latin typeface="Calibri" panose="020F0502020204030204" pitchFamily="34" charset="0"/>
                <a:cs typeface="B Nazanin" panose="00000400000000000000" pitchFamily="2" charset="-78"/>
              </a:rPr>
              <a:t>a</a:t>
            </a:r>
            <a:endParaRPr lang="fa-IR" altLang="en-US" sz="2000">
              <a:latin typeface="Calibri" panose="020F0502020204030204" pitchFamily="34" charset="0"/>
              <a:cs typeface="B Nazanin" panose="00000400000000000000" pitchFamily="2" charset="-78"/>
            </a:endParaRPr>
          </a:p>
          <a:p>
            <a:pPr algn="r" rtl="1" eaLnBrk="1" hangingPunct="1">
              <a:spcBef>
                <a:spcPts val="600"/>
              </a:spcBef>
              <a:buClr>
                <a:schemeClr val="accent2"/>
              </a:buClr>
              <a:buSzPct val="85000"/>
              <a:buFont typeface="Wingdings 2" panose="05020102010507070707" pitchFamily="18" charset="2"/>
              <a:buChar char=""/>
            </a:pPr>
            <a:endParaRPr lang="fa-IR" altLang="en-US" sz="2000">
              <a:latin typeface="Calibri" panose="020F0502020204030204" pitchFamily="34" charset="0"/>
              <a:cs typeface="B Nazanin" panose="00000400000000000000" pitchFamily="2" charset="-78"/>
            </a:endParaRPr>
          </a:p>
        </p:txBody>
      </p:sp>
      <p:pic>
        <p:nvPicPr>
          <p:cNvPr id="634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7756525"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773C6E-EBD7-4BD5-A22F-FA3F643CAEFF}" type="slidenum">
              <a:rPr lang="en-US" altLang="en-US" smtClean="0">
                <a:latin typeface="Times New Roman" panose="02020603050405020304" pitchFamily="18" charset="0"/>
                <a:cs typeface="Times New Roman" panose="02020603050405020304" pitchFamily="18" charset="0"/>
              </a:rPr>
              <a:pPr/>
              <a:t>51</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sz="quarter" idx="10"/>
          </p:nvPr>
        </p:nvSpPr>
        <p:spPr bwMode="auto">
          <a:xfrm>
            <a:off x="628650" y="1504950"/>
            <a:ext cx="7543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457200" algn="r" rtl="1" fontAlgn="base">
              <a:lnSpc>
                <a:spcPct val="130000"/>
              </a:lnSpc>
              <a:spcAft>
                <a:spcPct val="0"/>
              </a:spcAft>
              <a:buFont typeface="Wingdings" panose="05000000000000000000" pitchFamily="2" charset="2"/>
              <a:buChar char="§"/>
            </a:pPr>
            <a:r>
              <a:rPr lang="ar-SA" altLang="en-US" sz="2400" b="1" smtClean="0">
                <a:cs typeface="B Nazanin" panose="00000400000000000000" pitchFamily="2" charset="-78"/>
              </a:rPr>
              <a:t>رمزگذاري</a:t>
            </a:r>
            <a:r>
              <a:rPr lang="fa-IR" altLang="en-US" sz="2400" b="1" smtClean="0">
                <a:cs typeface="B Nazanin" panose="00000400000000000000" pitchFamily="2" charset="-78"/>
              </a:rPr>
              <a:t>/ رمز گشا</a:t>
            </a:r>
            <a:r>
              <a:rPr lang="ar-SA" altLang="en-US" sz="2400" b="1" smtClean="0">
                <a:cs typeface="B Nazanin" panose="00000400000000000000" pitchFamily="2" charset="-78"/>
              </a:rPr>
              <a:t>يي : </a:t>
            </a:r>
            <a:r>
              <a:rPr lang="fa-IR" altLang="en-US" sz="2400" smtClean="0">
                <a:cs typeface="B Nazanin" panose="00000400000000000000" pitchFamily="2" charset="-78"/>
              </a:rPr>
              <a:t>برا</a:t>
            </a:r>
            <a:r>
              <a:rPr lang="ar-SA" altLang="en-US" sz="2400" smtClean="0">
                <a:cs typeface="B Nazanin" panose="00000400000000000000" pitchFamily="2" charset="-78"/>
              </a:rPr>
              <a:t>ي</a:t>
            </a:r>
            <a:r>
              <a:rPr lang="fa-IR" altLang="en-US" sz="2400" smtClean="0">
                <a:cs typeface="B Nazanin" panose="00000400000000000000" pitchFamily="2" charset="-78"/>
              </a:rPr>
              <a:t> حفظ محرمانگ</a:t>
            </a:r>
            <a:r>
              <a:rPr lang="ar-SA" altLang="en-US" sz="2400" smtClean="0">
                <a:cs typeface="B Nazanin" panose="00000400000000000000" pitchFamily="2" charset="-78"/>
              </a:rPr>
              <a:t>ي</a:t>
            </a:r>
            <a:r>
              <a:rPr lang="fa-IR" altLang="en-US" sz="2400" smtClean="0">
                <a:cs typeface="B Nazanin" panose="00000400000000000000" pitchFamily="2" charset="-78"/>
              </a:rPr>
              <a:t> </a:t>
            </a:r>
          </a:p>
          <a:p>
            <a:pPr marL="457200" lvl="1" indent="-457200" algn="r" rtl="1" fontAlgn="base">
              <a:lnSpc>
                <a:spcPct val="130000"/>
              </a:lnSpc>
              <a:spcAft>
                <a:spcPct val="0"/>
              </a:spcAft>
              <a:buFont typeface="Wingdings" panose="05000000000000000000" pitchFamily="2" charset="2"/>
              <a:buChar char="§"/>
            </a:pPr>
            <a:r>
              <a:rPr lang="ar-SA" altLang="en-US" sz="2400" b="1" smtClean="0">
                <a:cs typeface="B Nazanin" panose="00000400000000000000" pitchFamily="2" charset="-78"/>
              </a:rPr>
              <a:t>امضاء </a:t>
            </a:r>
            <a:r>
              <a:rPr lang="fa-IR" altLang="en-US" sz="2400" b="1" smtClean="0">
                <a:cs typeface="B Nazanin" panose="00000400000000000000" pitchFamily="2" charset="-78"/>
              </a:rPr>
              <a:t>رایانه‌ای</a:t>
            </a:r>
            <a:r>
              <a:rPr lang="ar-SA" altLang="en-US" sz="2400" b="1" smtClean="0">
                <a:cs typeface="B Nazanin" panose="00000400000000000000" pitchFamily="2" charset="-78"/>
              </a:rPr>
              <a:t>: </a:t>
            </a:r>
            <a:r>
              <a:rPr lang="fa-IR" altLang="en-US" sz="2400" smtClean="0">
                <a:cs typeface="B Nazanin" panose="00000400000000000000" pitchFamily="2" charset="-78"/>
              </a:rPr>
              <a:t>برا</a:t>
            </a:r>
            <a:r>
              <a:rPr lang="ar-SA" altLang="en-US" sz="2400" smtClean="0">
                <a:cs typeface="B Nazanin" panose="00000400000000000000" pitchFamily="2" charset="-78"/>
              </a:rPr>
              <a:t>ي</a:t>
            </a:r>
            <a:r>
              <a:rPr lang="fa-IR" altLang="en-US" sz="2400" smtClean="0">
                <a:cs typeface="B Nazanin" panose="00000400000000000000" pitchFamily="2" charset="-78"/>
              </a:rPr>
              <a:t> حفظ اصالت پ</a:t>
            </a:r>
            <a:r>
              <a:rPr lang="ar-SA" altLang="en-US" sz="2400" smtClean="0">
                <a:cs typeface="B Nazanin" panose="00000400000000000000" pitchFamily="2" charset="-78"/>
              </a:rPr>
              <a:t>ي</a:t>
            </a:r>
            <a:r>
              <a:rPr lang="fa-IR" altLang="en-US" sz="2400" smtClean="0">
                <a:cs typeface="B Nazanin" panose="00000400000000000000" pitchFamily="2" charset="-78"/>
              </a:rPr>
              <a:t>ام و مع</a:t>
            </a:r>
            <a:r>
              <a:rPr lang="ar-SA" altLang="en-US" sz="2400" smtClean="0">
                <a:cs typeface="B Nazanin" panose="00000400000000000000" pitchFamily="2" charset="-78"/>
              </a:rPr>
              <a:t>ي</a:t>
            </a:r>
            <a:r>
              <a:rPr lang="fa-IR" altLang="en-US" sz="2400" smtClean="0">
                <a:cs typeface="B Nazanin" panose="00000400000000000000" pitchFamily="2" charset="-78"/>
              </a:rPr>
              <a:t>ن نمودن فرستنده پ</a:t>
            </a:r>
            <a:r>
              <a:rPr lang="ar-SA" altLang="en-US" sz="2400" smtClean="0">
                <a:cs typeface="B Nazanin" panose="00000400000000000000" pitchFamily="2" charset="-78"/>
              </a:rPr>
              <a:t>ي</a:t>
            </a:r>
            <a:r>
              <a:rPr lang="fa-IR" altLang="en-US" sz="2400" smtClean="0">
                <a:cs typeface="B Nazanin" panose="00000400000000000000" pitchFamily="2" charset="-78"/>
              </a:rPr>
              <a:t>ام (پ</a:t>
            </a:r>
            <a:r>
              <a:rPr lang="ar-SA" altLang="en-US" sz="2400" smtClean="0">
                <a:cs typeface="B Nazanin" panose="00000400000000000000" pitchFamily="2" charset="-78"/>
              </a:rPr>
              <a:t>ي</a:t>
            </a:r>
            <a:r>
              <a:rPr lang="fa-IR" altLang="en-US" sz="2400" smtClean="0">
                <a:cs typeface="B Nazanin" panose="00000400000000000000" pitchFamily="2" charset="-78"/>
              </a:rPr>
              <a:t>وند دادن پ</a:t>
            </a:r>
            <a:r>
              <a:rPr lang="ar-SA" altLang="en-US" sz="2400" smtClean="0">
                <a:cs typeface="B Nazanin" panose="00000400000000000000" pitchFamily="2" charset="-78"/>
              </a:rPr>
              <a:t>ي</a:t>
            </a:r>
            <a:r>
              <a:rPr lang="fa-IR" altLang="en-US" sz="2400" smtClean="0">
                <a:cs typeface="B Nazanin" panose="00000400000000000000" pitchFamily="2" charset="-78"/>
              </a:rPr>
              <a:t>ام با امضاء کننده)</a:t>
            </a:r>
          </a:p>
          <a:p>
            <a:pPr marL="457200" lvl="1" indent="-457200" algn="r" rtl="1" fontAlgn="base">
              <a:lnSpc>
                <a:spcPct val="130000"/>
              </a:lnSpc>
              <a:spcAft>
                <a:spcPct val="0"/>
              </a:spcAft>
              <a:buFont typeface="Wingdings" panose="05000000000000000000" pitchFamily="2" charset="2"/>
              <a:buChar char="§"/>
            </a:pPr>
            <a:r>
              <a:rPr lang="ar-SA" altLang="en-US" sz="2400" b="1" smtClean="0">
                <a:cs typeface="B Nazanin" panose="00000400000000000000" pitchFamily="2" charset="-78"/>
              </a:rPr>
              <a:t>توزيع كليد : </a:t>
            </a:r>
            <a:r>
              <a:rPr lang="ar-SA" altLang="en-US" sz="2400" smtClean="0">
                <a:cs typeface="B Nazanin" panose="00000400000000000000" pitchFamily="2" charset="-78"/>
              </a:rPr>
              <a:t>براي توافق طرفين روي كليد نشست</a:t>
            </a:r>
            <a:r>
              <a:rPr lang="fa-IR" altLang="en-US" sz="2400" smtClean="0">
                <a:cs typeface="B Nazanin" panose="00000400000000000000" pitchFamily="2" charset="-78"/>
              </a:rPr>
              <a:t> مخف</a:t>
            </a:r>
            <a:r>
              <a:rPr lang="ar-SA" altLang="en-US" sz="2400" smtClean="0">
                <a:cs typeface="B Nazanin" panose="00000400000000000000" pitchFamily="2" charset="-78"/>
              </a:rPr>
              <a:t>ي</a:t>
            </a:r>
          </a:p>
          <a:p>
            <a:pPr marL="342900" indent="-342900" algn="r" eaLnBrk="1" hangingPunct="1">
              <a:lnSpc>
                <a:spcPct val="130000"/>
              </a:lnSpc>
              <a:buFont typeface="Wingdings" panose="05000000000000000000" pitchFamily="2" charset="2"/>
              <a:buChar char="§"/>
            </a:pPr>
            <a:endParaRPr lang="en-US" altLang="en-US" sz="2000" smtClean="0">
              <a:cs typeface="B Nazanin" panose="00000400000000000000" pitchFamily="2" charset="-78"/>
            </a:endParaRPr>
          </a:p>
        </p:txBody>
      </p:sp>
      <p:sp>
        <p:nvSpPr>
          <p:cNvPr id="69634" name="Rectangle 2"/>
          <p:cNvSpPr>
            <a:spLocks noGrp="1" noChangeArrowheads="1"/>
          </p:cNvSpPr>
          <p:nvPr>
            <p:ph type="title" idx="4294967295"/>
          </p:nvPr>
        </p:nvSpPr>
        <p:spPr>
          <a:xfrm>
            <a:off x="303213" y="260350"/>
            <a:ext cx="8229600" cy="582613"/>
          </a:xfrm>
          <a:prstGeom prst="rect">
            <a:avLst/>
          </a:prstGeom>
        </p:spPr>
        <p:txBody>
          <a:bodyPr/>
          <a:lstStyle/>
          <a:p>
            <a:pPr algn="r" eaLnBrk="1" fontAlgn="auto" hangingPunct="1">
              <a:spcAft>
                <a:spcPts val="0"/>
              </a:spcAft>
              <a:defRPr/>
            </a:pPr>
            <a:r>
              <a:rPr lang="ar-SA" altLang="en-US" sz="3600" dirty="0" smtClean="0">
                <a:latin typeface="Arial" charset="0"/>
                <a:ea typeface="+mn-ea"/>
                <a:cs typeface="B Yagut" pitchFamily="2" charset="-78"/>
              </a:rPr>
              <a:t>كاربردهاي</a:t>
            </a:r>
            <a:r>
              <a:rPr lang="fa-IR" altLang="en-US" sz="3600" dirty="0" smtClean="0">
                <a:latin typeface="Arial" charset="0"/>
                <a:ea typeface="+mn-ea"/>
                <a:cs typeface="B Yagut" pitchFamily="2" charset="-78"/>
              </a:rPr>
              <a:t> </a:t>
            </a:r>
            <a:r>
              <a:rPr lang="ar-SA" altLang="en-US" sz="3600" dirty="0" smtClean="0">
                <a:latin typeface="Arial" charset="0"/>
                <a:ea typeface="+mn-ea"/>
                <a:cs typeface="B Yagut" pitchFamily="2" charset="-78"/>
              </a:rPr>
              <a:t>رمزگذاري کليد عمومي</a:t>
            </a:r>
            <a:r>
              <a:rPr lang="fa-IR" altLang="en-US" sz="3600" dirty="0" smtClean="0">
                <a:latin typeface="Arial" charset="0"/>
                <a:ea typeface="+mn-ea"/>
                <a:cs typeface="B Yagut" pitchFamily="2" charset="-78"/>
              </a:rPr>
              <a:t> </a:t>
            </a:r>
            <a:endParaRPr altLang="en-US" sz="3600" dirty="0" smtClean="0">
              <a:latin typeface="Arial" charset="0"/>
              <a:ea typeface="+mn-ea"/>
              <a:cs typeface="B Yagut" pitchFamily="2" charset="-78"/>
            </a:endParaRPr>
          </a:p>
        </p:txBody>
      </p:sp>
      <p:sp>
        <p:nvSpPr>
          <p:cNvPr id="645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ACA924-C14F-44A8-9F30-19064A2554C1}" type="slidenum">
              <a:rPr lang="en-US" altLang="en-US" smtClean="0">
                <a:latin typeface="Times New Roman" panose="02020603050405020304" pitchFamily="18" charset="0"/>
                <a:cs typeface="Times New Roman" panose="02020603050405020304" pitchFamily="18" charset="0"/>
              </a:rPr>
              <a:pPr/>
              <a:t>52</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1"/>
          <p:cNvSpPr>
            <a:spLocks noGrp="1"/>
          </p:cNvSpPr>
          <p:nvPr>
            <p:ph type="body" sz="quarter" idx="10"/>
          </p:nvPr>
        </p:nvSpPr>
        <p:spPr bwMode="auto">
          <a:xfrm>
            <a:off x="250825" y="1196975"/>
            <a:ext cx="8066088"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defRPr/>
            </a:pPr>
            <a:r>
              <a:rPr lang="fa-IR" dirty="0" smtClean="0">
                <a:cs typeface="B Nazanin" pitchFamily="2" charset="-78"/>
              </a:rPr>
              <a:t>این الگوریتم‌ها در بهترین شرایط برای رمزنگاری، رمزگشایی، تبادل کلید و امضاء رایانه‌ای به کار می‌روند.</a:t>
            </a:r>
          </a:p>
          <a:p>
            <a:pPr algn="just">
              <a:defRPr/>
            </a:pPr>
            <a:endParaRPr lang="fa-IR" dirty="0" smtClean="0">
              <a:cs typeface="B Nazanin" pitchFamily="2" charset="-78"/>
            </a:endParaRPr>
          </a:p>
          <a:p>
            <a:pPr marL="679450" indent="-342900" algn="just">
              <a:spcAft>
                <a:spcPts val="1200"/>
              </a:spcAft>
              <a:buFont typeface="Wingdings" pitchFamily="2" charset="2"/>
              <a:buChar char="§"/>
              <a:defRPr/>
            </a:pPr>
            <a:r>
              <a:rPr lang="fa-IR" b="1" dirty="0" smtClean="0">
                <a:cs typeface="B Nazanin" pitchFamily="2" charset="-78"/>
              </a:rPr>
              <a:t>الگوریتم دیفی-هلمن</a:t>
            </a:r>
            <a:r>
              <a:rPr lang="fa-IR" dirty="0" smtClean="0">
                <a:cs typeface="B Nazanin" pitchFamily="2" charset="-78"/>
              </a:rPr>
              <a:t>: برای تبادل کلید مورد استفاده بوده است. برای امضای رایانه‌ای مناسب نیست. برای رمزنگاری و رمزگشایی هم کاربرد ندارد.</a:t>
            </a:r>
          </a:p>
          <a:p>
            <a:pPr marL="679450" indent="-342900" algn="just">
              <a:spcAft>
                <a:spcPts val="1200"/>
              </a:spcAft>
              <a:buFont typeface="Wingdings" pitchFamily="2" charset="2"/>
              <a:buChar char="§"/>
              <a:defRPr/>
            </a:pPr>
            <a:r>
              <a:rPr lang="fa-IR" b="1" dirty="0" smtClean="0">
                <a:cs typeface="B Nazanin" pitchFamily="2" charset="-78"/>
              </a:rPr>
              <a:t>الگوریتم </a:t>
            </a:r>
            <a:r>
              <a:rPr lang="en-US" b="1" dirty="0" smtClean="0">
                <a:cs typeface="B Nazanin" pitchFamily="2" charset="-78"/>
              </a:rPr>
              <a:t>RSA</a:t>
            </a:r>
            <a:r>
              <a:rPr lang="fa-IR" dirty="0" smtClean="0">
                <a:cs typeface="B Nazanin" pitchFamily="2" charset="-78"/>
              </a:rPr>
              <a:t>: برای تمامی موارد گفته شده کاربرد دارد.</a:t>
            </a:r>
          </a:p>
          <a:p>
            <a:pPr marL="679450" indent="-342900" algn="just">
              <a:spcAft>
                <a:spcPts val="1200"/>
              </a:spcAft>
              <a:buFont typeface="Wingdings" pitchFamily="2" charset="2"/>
              <a:buChar char="§"/>
              <a:defRPr/>
            </a:pPr>
            <a:r>
              <a:rPr lang="fa-IR" b="1" dirty="0" smtClean="0">
                <a:cs typeface="B Nazanin" pitchFamily="2" charset="-78"/>
              </a:rPr>
              <a:t>الگوریتم خم بیضوی</a:t>
            </a:r>
            <a:r>
              <a:rPr lang="fa-IR" dirty="0" smtClean="0">
                <a:cs typeface="B Nazanin" pitchFamily="2" charset="-78"/>
              </a:rPr>
              <a:t>: برای تمامی موارد گفته شده کاربرد دارد.</a:t>
            </a:r>
          </a:p>
          <a:p>
            <a:pPr marL="679450" indent="-342900" algn="just">
              <a:spcAft>
                <a:spcPts val="1200"/>
              </a:spcAft>
              <a:buFont typeface="Wingdings" pitchFamily="2" charset="2"/>
              <a:buChar char="§"/>
              <a:defRPr/>
            </a:pPr>
            <a:r>
              <a:rPr lang="fa-IR" b="1" dirty="0" smtClean="0">
                <a:cs typeface="B Nazanin" pitchFamily="2" charset="-78"/>
              </a:rPr>
              <a:t>الگوریتم استاندارد امضاء رایانه‌ای</a:t>
            </a:r>
            <a:r>
              <a:rPr lang="fa-IR" dirty="0" smtClean="0">
                <a:cs typeface="B Nazanin" pitchFamily="2" charset="-78"/>
              </a:rPr>
              <a:t>: فقط برای امضاء رایانه‌ای کاربرد دارد.</a:t>
            </a:r>
          </a:p>
        </p:txBody>
      </p:sp>
      <p:sp>
        <p:nvSpPr>
          <p:cNvPr id="65539" name="Title 1"/>
          <p:cNvSpPr txBox="1">
            <a:spLocks/>
          </p:cNvSpPr>
          <p:nvPr/>
        </p:nvSpPr>
        <p:spPr bwMode="auto">
          <a:xfrm>
            <a:off x="0" y="188913"/>
            <a:ext cx="853281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3600">
                <a:latin typeface="Calibri" panose="020F0502020204030204" pitchFamily="34" charset="0"/>
                <a:cs typeface="B Yagut" panose="00000400000000000000" pitchFamily="2" charset="-78"/>
              </a:rPr>
              <a:t>الگوریتم‌های مشهور رمزنگاری نامتقارن</a:t>
            </a:r>
            <a:endParaRPr lang="en-US" altLang="en-US" sz="3600">
              <a:latin typeface="Calibri" panose="020F0502020204030204" pitchFamily="34" charset="0"/>
              <a:cs typeface="B Yagut" panose="00000400000000000000" pitchFamily="2" charset="-78"/>
            </a:endParaRP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1FF144-B3A1-4E54-96F8-9116A3AF0664}" type="slidenum">
              <a:rPr lang="en-US" altLang="en-US" smtClean="0">
                <a:latin typeface="Times New Roman" panose="02020603050405020304" pitchFamily="18" charset="0"/>
                <a:cs typeface="Times New Roman" panose="02020603050405020304" pitchFamily="18" charset="0"/>
              </a:rPr>
              <a:pPr/>
              <a:t>53</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a:buFont typeface="Wingdings" panose="05000000000000000000" pitchFamily="2" charset="2"/>
              <a:buChar char="§"/>
            </a:pPr>
            <a:r>
              <a:rPr lang="fa-IR" altLang="en-US" smtClean="0">
                <a:solidFill>
                  <a:schemeClr val="tx1"/>
                </a:solidFill>
                <a:cs typeface="B Nazanin" panose="00000400000000000000" pitchFamily="2" charset="-78"/>
              </a:rPr>
              <a:t>در سال ۱۹۷۶ توسط دو دانشمند رمزشناس به نام‌های ویتفیلد دیفی و مارتین هلمن طراحی شده و در قالب یک مقاله علمی منتشر گردیده است. </a:t>
            </a:r>
          </a:p>
          <a:p>
            <a:pPr marL="342900" indent="-342900" algn="just">
              <a:buFont typeface="Wingdings" panose="05000000000000000000" pitchFamily="2" charset="2"/>
              <a:buChar char="§"/>
            </a:pPr>
            <a:r>
              <a:rPr lang="fa-IR" altLang="en-US" smtClean="0">
                <a:solidFill>
                  <a:schemeClr val="tx1"/>
                </a:solidFill>
                <a:cs typeface="B Nazanin" panose="00000400000000000000" pitchFamily="2" charset="-78"/>
              </a:rPr>
              <a:t>یک پروتکل رمزنگاری است که با استفاده از آن، گیرنده و فرستنده می‌توانند بدون نیاز به هر گونه آشنایی قبلی، یک کلید رمز مشترک ایجاد و آن را بین خود تبادل نمایند. </a:t>
            </a:r>
          </a:p>
          <a:p>
            <a:pPr marL="342900" indent="-342900" algn="just">
              <a:buFont typeface="Wingdings" panose="05000000000000000000" pitchFamily="2" charset="2"/>
              <a:buChar char="§"/>
            </a:pPr>
            <a:r>
              <a:rPr lang="fa-IR" altLang="en-US" smtClean="0">
                <a:solidFill>
                  <a:schemeClr val="tx1"/>
                </a:solidFill>
                <a:cs typeface="B Nazanin" panose="00000400000000000000" pitchFamily="2" charset="-78"/>
              </a:rPr>
              <a:t>این پروتکل، اولین روش عملی مطرح شده برای تبادل کلید رمز در مسیرهای ارتباطی غیر امن است و مشکل تبادل کلید رمز در رمزنگاری کلید متقارن را آسان می‌سازد.</a:t>
            </a:r>
          </a:p>
          <a:p>
            <a:pPr marL="342900" indent="-342900" algn="just">
              <a:buFont typeface="Wingdings" panose="05000000000000000000" pitchFamily="2" charset="2"/>
              <a:buChar char="§"/>
            </a:pPr>
            <a:r>
              <a:rPr lang="fa-IR" altLang="en-US" smtClean="0">
                <a:solidFill>
                  <a:schemeClr val="tx1"/>
                </a:solidFill>
                <a:cs typeface="B Nazanin" panose="00000400000000000000" pitchFamily="2" charset="-78"/>
              </a:rPr>
              <a:t>مطرح شدن این پروتکل، گام مهمی در معرفی و توسعه رمزنگاری کلید نامتقارن به حساب می‌آید.</a:t>
            </a:r>
          </a:p>
          <a:p>
            <a:pPr marL="342900" indent="-342900" algn="just">
              <a:buFont typeface="Wingdings" panose="05000000000000000000" pitchFamily="2" charset="2"/>
              <a:buChar char="§"/>
            </a:pPr>
            <a:endParaRPr lang="en-US" altLang="en-US" smtClean="0">
              <a:solidFill>
                <a:schemeClr val="tx1"/>
              </a:solidFill>
              <a:cs typeface="B Nazanin" panose="00000400000000000000" pitchFamily="2" charset="-78"/>
            </a:endParaRPr>
          </a:p>
        </p:txBody>
      </p:sp>
      <p:sp>
        <p:nvSpPr>
          <p:cNvPr id="4" name="Rectangle 2"/>
          <p:cNvSpPr txBox="1">
            <a:spLocks noChangeArrowheads="1"/>
          </p:cNvSpPr>
          <p:nvPr/>
        </p:nvSpPr>
        <p:spPr>
          <a:xfrm>
            <a:off x="303213" y="188913"/>
            <a:ext cx="8229600" cy="654050"/>
          </a:xfrm>
          <a:prstGeom prst="rect">
            <a:avLst/>
          </a:prstGeom>
        </p:spPr>
        <p:txBody>
          <a:bodyPr>
            <a:norm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fa-IR" altLang="en-US" sz="3600" dirty="0" smtClean="0">
                <a:latin typeface="Arial" charset="0"/>
                <a:ea typeface="+mn-ea"/>
                <a:cs typeface="B Yagut" pitchFamily="2" charset="-78"/>
              </a:rPr>
              <a:t>الگوريتم رمز نگاري دیفی-هلمن</a:t>
            </a:r>
            <a:endParaRPr lang="en-US" altLang="en-US" sz="3600" dirty="0" smtClean="0">
              <a:latin typeface="Arial" charset="0"/>
              <a:ea typeface="+mn-ea"/>
              <a:cs typeface="B Yagut" pitchFamily="2" charset="-78"/>
            </a:endParaRPr>
          </a:p>
        </p:txBody>
      </p:sp>
      <p:sp>
        <p:nvSpPr>
          <p:cNvPr id="665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F1E1E6-07B2-4AE7-A92E-903E762F7E55}" type="slidenum">
              <a:rPr lang="en-US" altLang="en-US" smtClean="0">
                <a:latin typeface="Times New Roman" panose="02020603050405020304" pitchFamily="18" charset="0"/>
                <a:cs typeface="Times New Roman" panose="02020603050405020304" pitchFamily="18" charset="0"/>
              </a:rPr>
              <a:pPr/>
              <a:t>54</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1295400"/>
            <a:ext cx="7710488" cy="4876800"/>
          </a:xfrm>
        </p:spPr>
        <p:txBody>
          <a:bodyPr>
            <a:normAutofit fontScale="92500" lnSpcReduction="10000"/>
          </a:bodyPr>
          <a:lstStyle/>
          <a:p>
            <a:pPr marL="342900" indent="-342900" algn="just">
              <a:buFont typeface="Wingdings" pitchFamily="2" charset="2"/>
              <a:buChar char="ü"/>
              <a:defRPr/>
            </a:pPr>
            <a:r>
              <a:rPr lang="fa-IR" dirty="0">
                <a:solidFill>
                  <a:schemeClr val="tx1"/>
                </a:solidFill>
                <a:cs typeface="B Nazanin" pitchFamily="2" charset="-78"/>
              </a:rPr>
              <a:t>در فرمول‌های پیشنهادی اولیه این پروتکل، از گروه همنهشتی اعداد صحیح با </a:t>
            </a:r>
            <a:r>
              <a:rPr lang="fa-IR" dirty="0" smtClean="0">
                <a:solidFill>
                  <a:schemeClr val="tx1"/>
                </a:solidFill>
                <a:cs typeface="B Nazanin" pitchFamily="2" charset="-78"/>
              </a:rPr>
              <a:t>پیمانه </a:t>
            </a:r>
            <a:r>
              <a:rPr lang="fa-IR" dirty="0">
                <a:solidFill>
                  <a:schemeClr val="tx1"/>
                </a:solidFill>
                <a:cs typeface="B Nazanin" pitchFamily="2" charset="-78"/>
              </a:rPr>
              <a:t>عدد اول </a:t>
            </a:r>
            <a:r>
              <a:rPr lang="en-US" i="1" dirty="0">
                <a:solidFill>
                  <a:schemeClr val="tx1"/>
                </a:solidFill>
                <a:cs typeface="B Nazanin" pitchFamily="2" charset="-78"/>
              </a:rPr>
              <a:t>p</a:t>
            </a:r>
            <a:r>
              <a:rPr lang="en-US" dirty="0">
                <a:solidFill>
                  <a:schemeClr val="tx1"/>
                </a:solidFill>
                <a:cs typeface="B Nazanin" pitchFamily="2" charset="-78"/>
              </a:rPr>
              <a:t> </a:t>
            </a:r>
            <a:r>
              <a:rPr lang="fa-IR" dirty="0" smtClean="0">
                <a:solidFill>
                  <a:schemeClr val="tx1"/>
                </a:solidFill>
                <a:cs typeface="B Nazanin" pitchFamily="2" charset="-78"/>
              </a:rPr>
              <a:t> و </a:t>
            </a:r>
            <a:r>
              <a:rPr lang="fa-IR" dirty="0">
                <a:solidFill>
                  <a:schemeClr val="tx1"/>
                </a:solidFill>
                <a:cs typeface="B Nazanin" pitchFamily="2" charset="-78"/>
              </a:rPr>
              <a:t>عملگر ضرب اعداد صحیح استفاده شده است. </a:t>
            </a:r>
            <a:endParaRPr lang="fa-IR" dirty="0" smtClean="0">
              <a:solidFill>
                <a:schemeClr val="tx1"/>
              </a:solidFill>
              <a:cs typeface="B Nazanin" pitchFamily="2" charset="-78"/>
            </a:endParaRPr>
          </a:p>
          <a:p>
            <a:pPr marL="342900" indent="-342900" algn="just">
              <a:buFont typeface="Wingdings" pitchFamily="2" charset="2"/>
              <a:buChar char="ü"/>
              <a:defRPr/>
            </a:pPr>
            <a:r>
              <a:rPr lang="fa-IR" dirty="0" smtClean="0">
                <a:solidFill>
                  <a:schemeClr val="tx1"/>
                </a:solidFill>
                <a:cs typeface="B Nazanin" pitchFamily="2" charset="-78"/>
              </a:rPr>
              <a:t>در </a:t>
            </a:r>
            <a:r>
              <a:rPr lang="fa-IR" dirty="0">
                <a:solidFill>
                  <a:schemeClr val="tx1"/>
                </a:solidFill>
                <a:cs typeface="B Nazanin" pitchFamily="2" charset="-78"/>
              </a:rPr>
              <a:t>این گروه عددی، یک </a:t>
            </a:r>
            <a:r>
              <a:rPr lang="fa-IR" dirty="0" smtClean="0">
                <a:solidFill>
                  <a:schemeClr val="tx1"/>
                </a:solidFill>
                <a:cs typeface="B Nazanin" pitchFamily="2" charset="-78"/>
              </a:rPr>
              <a:t>ریشه </a:t>
            </a:r>
            <a:r>
              <a:rPr lang="fa-IR" dirty="0">
                <a:solidFill>
                  <a:schemeClr val="tx1"/>
                </a:solidFill>
                <a:cs typeface="B Nazanin" pitchFamily="2" charset="-78"/>
              </a:rPr>
              <a:t>اولیه محاسبه می‌شود که آن را با </a:t>
            </a:r>
            <a:r>
              <a:rPr lang="en-US" i="1" dirty="0">
                <a:solidFill>
                  <a:schemeClr val="tx1"/>
                </a:solidFill>
                <a:cs typeface="B Nazanin" pitchFamily="2" charset="-78"/>
              </a:rPr>
              <a:t>g</a:t>
            </a:r>
            <a:r>
              <a:rPr lang="en-US" dirty="0">
                <a:solidFill>
                  <a:schemeClr val="tx1"/>
                </a:solidFill>
                <a:cs typeface="B Nazanin" pitchFamily="2" charset="-78"/>
              </a:rPr>
              <a:t> </a:t>
            </a:r>
            <a:r>
              <a:rPr lang="fa-IR" dirty="0" smtClean="0">
                <a:solidFill>
                  <a:schemeClr val="tx1"/>
                </a:solidFill>
                <a:cs typeface="B Nazanin" pitchFamily="2" charset="-78"/>
              </a:rPr>
              <a:t> نشان </a:t>
            </a:r>
            <a:r>
              <a:rPr lang="fa-IR" dirty="0">
                <a:solidFill>
                  <a:schemeClr val="tx1"/>
                </a:solidFill>
                <a:cs typeface="B Nazanin" pitchFamily="2" charset="-78"/>
              </a:rPr>
              <a:t>می‌دهند.</a:t>
            </a:r>
          </a:p>
          <a:p>
            <a:pPr marL="342900" indent="-342900" algn="just">
              <a:buFont typeface="Wingdings" pitchFamily="2" charset="2"/>
              <a:buChar char="ü"/>
              <a:defRPr/>
            </a:pPr>
            <a:endParaRPr lang="fa-IR" dirty="0" smtClean="0">
              <a:solidFill>
                <a:schemeClr val="tx1"/>
              </a:solidFill>
              <a:cs typeface="B Nazanin" pitchFamily="2" charset="-78"/>
            </a:endParaRPr>
          </a:p>
          <a:p>
            <a:pPr marL="342900" indent="-342900" algn="just">
              <a:buFont typeface="Wingdings" pitchFamily="2" charset="2"/>
              <a:buChar char="ü"/>
              <a:defRPr/>
            </a:pPr>
            <a:r>
              <a:rPr lang="fa-IR" dirty="0" smtClean="0">
                <a:solidFill>
                  <a:schemeClr val="tx1"/>
                </a:solidFill>
                <a:cs typeface="B Nazanin" pitchFamily="2" charset="-78"/>
              </a:rPr>
              <a:t>مراحل الگوریتم:</a:t>
            </a:r>
            <a:endParaRPr lang="fa-IR" dirty="0">
              <a:solidFill>
                <a:schemeClr val="tx1"/>
              </a:solidFill>
              <a:cs typeface="B Nazanin" pitchFamily="2" charset="-78"/>
            </a:endParaRPr>
          </a:p>
          <a:p>
            <a:pPr marL="396875" indent="-114300" algn="just">
              <a:buFont typeface="Wingdings" pitchFamily="2" charset="2"/>
              <a:buChar char="§"/>
              <a:defRPr/>
            </a:pPr>
            <a:r>
              <a:rPr lang="fa-IR" dirty="0">
                <a:cs typeface="B Nazanin" pitchFamily="2" charset="-78"/>
              </a:rPr>
              <a:t>مقدار عدد اول دلخواه </a:t>
            </a:r>
            <a:r>
              <a:rPr lang="fa-IR" dirty="0" smtClean="0">
                <a:cs typeface="B Nazanin" pitchFamily="2" charset="-78"/>
              </a:rPr>
              <a:t>بزرگ</a:t>
            </a:r>
            <a:r>
              <a:rPr lang="en-US" dirty="0" smtClean="0">
                <a:cs typeface="B Nazanin" pitchFamily="2" charset="-78"/>
              </a:rPr>
              <a:t>p </a:t>
            </a:r>
            <a:r>
              <a:rPr lang="fa-IR" dirty="0" smtClean="0">
                <a:cs typeface="B Nazanin" pitchFamily="2" charset="-78"/>
              </a:rPr>
              <a:t> (پیمانه </a:t>
            </a:r>
            <a:r>
              <a:rPr lang="fa-IR" dirty="0">
                <a:cs typeface="B Nazanin" pitchFamily="2" charset="-78"/>
              </a:rPr>
              <a:t>عمل ضرب) و مقدار محاسبه شده برای </a:t>
            </a:r>
            <a:r>
              <a:rPr lang="en-US" dirty="0">
                <a:cs typeface="B Nazanin" pitchFamily="2" charset="-78"/>
              </a:rPr>
              <a:t>g </a:t>
            </a:r>
            <a:r>
              <a:rPr lang="fa-IR" dirty="0" smtClean="0">
                <a:cs typeface="B Nazanin" pitchFamily="2" charset="-78"/>
              </a:rPr>
              <a:t> بین </a:t>
            </a:r>
            <a:r>
              <a:rPr lang="fa-IR" dirty="0">
                <a:cs typeface="B Nazanin" pitchFamily="2" charset="-78"/>
              </a:rPr>
              <a:t>طرفین رد و بدل می‌شود.</a:t>
            </a:r>
          </a:p>
          <a:p>
            <a:pPr marL="396875" indent="-114300" algn="just">
              <a:buFont typeface="Wingdings" pitchFamily="2" charset="2"/>
              <a:buChar char="§"/>
              <a:defRPr/>
            </a:pPr>
            <a:r>
              <a:rPr lang="fa-IR" dirty="0">
                <a:cs typeface="B Nazanin" pitchFamily="2" charset="-78"/>
              </a:rPr>
              <a:t>هر یک از طرفین یک عدد صحیح دلخواه </a:t>
            </a:r>
            <a:r>
              <a:rPr lang="fa-IR" dirty="0" smtClean="0">
                <a:cs typeface="B Nazanin" pitchFamily="2" charset="-78"/>
              </a:rPr>
              <a:t>(</a:t>
            </a:r>
            <a:r>
              <a:rPr lang="en-US" dirty="0" smtClean="0">
                <a:cs typeface="B Nazanin" pitchFamily="2" charset="-78"/>
              </a:rPr>
              <a:t>a </a:t>
            </a:r>
            <a:r>
              <a:rPr lang="fa-IR" dirty="0" smtClean="0">
                <a:cs typeface="B Nazanin" pitchFamily="2" charset="-78"/>
              </a:rPr>
              <a:t> و </a:t>
            </a:r>
            <a:r>
              <a:rPr lang="en-US" dirty="0" smtClean="0">
                <a:cs typeface="B Nazanin" pitchFamily="2" charset="-78"/>
              </a:rPr>
              <a:t>b</a:t>
            </a:r>
            <a:r>
              <a:rPr lang="fa-IR" dirty="0" smtClean="0">
                <a:cs typeface="B Nazanin" pitchFamily="2" charset="-78"/>
              </a:rPr>
              <a:t>) را </a:t>
            </a:r>
            <a:r>
              <a:rPr lang="fa-IR" dirty="0">
                <a:cs typeface="B Nazanin" pitchFamily="2" charset="-78"/>
              </a:rPr>
              <a:t>به صورت پنهانی در نظر می‌گیرد.</a:t>
            </a:r>
          </a:p>
          <a:p>
            <a:pPr marL="396875" indent="-114300" algn="just">
              <a:buFont typeface="Wingdings" pitchFamily="2" charset="2"/>
              <a:buChar char="§"/>
              <a:defRPr/>
            </a:pPr>
            <a:r>
              <a:rPr lang="fa-IR" dirty="0">
                <a:cs typeface="B Nazanin" pitchFamily="2" charset="-78"/>
              </a:rPr>
              <a:t>هر یک از طرفین با استفاده از عمل توان پیمانه‌ای و مقادیر قبلی (</a:t>
            </a:r>
            <a:r>
              <a:rPr lang="en-US" dirty="0">
                <a:cs typeface="B Nazanin" pitchFamily="2" charset="-78"/>
              </a:rPr>
              <a:t>p </a:t>
            </a:r>
            <a:r>
              <a:rPr lang="fa-IR" dirty="0">
                <a:cs typeface="B Nazanin" pitchFamily="2" charset="-78"/>
              </a:rPr>
              <a:t>و </a:t>
            </a:r>
            <a:r>
              <a:rPr lang="en-US" dirty="0">
                <a:cs typeface="B Nazanin" pitchFamily="2" charset="-78"/>
              </a:rPr>
              <a:t>g </a:t>
            </a:r>
            <a:r>
              <a:rPr lang="fa-IR" dirty="0" smtClean="0">
                <a:cs typeface="B Nazanin" pitchFamily="2" charset="-78"/>
              </a:rPr>
              <a:t> و </a:t>
            </a:r>
            <a:r>
              <a:rPr lang="fa-IR" dirty="0">
                <a:cs typeface="B Nazanin" pitchFamily="2" charset="-78"/>
              </a:rPr>
              <a:t>مقدار پنهانی)، یک مقدار جدید محاسبه کرده (</a:t>
            </a:r>
            <a:r>
              <a:rPr lang="en-US" dirty="0">
                <a:cs typeface="B Nazanin" pitchFamily="2" charset="-78"/>
              </a:rPr>
              <a:t>A </a:t>
            </a:r>
            <a:r>
              <a:rPr lang="fa-IR" dirty="0">
                <a:cs typeface="B Nazanin" pitchFamily="2" charset="-78"/>
              </a:rPr>
              <a:t>و </a:t>
            </a:r>
            <a:r>
              <a:rPr lang="en-US" dirty="0" smtClean="0">
                <a:cs typeface="B Nazanin" pitchFamily="2" charset="-78"/>
              </a:rPr>
              <a:t>B</a:t>
            </a:r>
            <a:r>
              <a:rPr lang="fa-IR" dirty="0" smtClean="0">
                <a:cs typeface="B Nazanin" pitchFamily="2" charset="-78"/>
              </a:rPr>
              <a:t>) و </a:t>
            </a:r>
            <a:r>
              <a:rPr lang="fa-IR" dirty="0">
                <a:cs typeface="B Nazanin" pitchFamily="2" charset="-78"/>
              </a:rPr>
              <a:t>برای طرف مقابل ارسال می‌کند.</a:t>
            </a:r>
          </a:p>
          <a:p>
            <a:pPr marL="396875" indent="-114300" algn="just">
              <a:buFont typeface="Wingdings" pitchFamily="2" charset="2"/>
              <a:buChar char="§"/>
              <a:defRPr/>
            </a:pPr>
            <a:r>
              <a:rPr lang="fa-IR" dirty="0">
                <a:cs typeface="B Nazanin" pitchFamily="2" charset="-78"/>
              </a:rPr>
              <a:t>طرف اول با استفاده از مقادیر </a:t>
            </a:r>
            <a:r>
              <a:rPr lang="en-US" dirty="0">
                <a:cs typeface="B Nazanin" pitchFamily="2" charset="-78"/>
              </a:rPr>
              <a:t>p </a:t>
            </a:r>
            <a:r>
              <a:rPr lang="fa-IR" dirty="0">
                <a:cs typeface="B Nazanin" pitchFamily="2" charset="-78"/>
              </a:rPr>
              <a:t>و </a:t>
            </a:r>
            <a:r>
              <a:rPr lang="en-US" dirty="0">
                <a:cs typeface="B Nazanin" pitchFamily="2" charset="-78"/>
              </a:rPr>
              <a:t>g </a:t>
            </a:r>
            <a:r>
              <a:rPr lang="fa-IR" dirty="0">
                <a:cs typeface="B Nazanin" pitchFamily="2" charset="-78"/>
              </a:rPr>
              <a:t>و </a:t>
            </a:r>
            <a:r>
              <a:rPr lang="en-US" dirty="0">
                <a:cs typeface="B Nazanin" pitchFamily="2" charset="-78"/>
              </a:rPr>
              <a:t>a </a:t>
            </a:r>
            <a:r>
              <a:rPr lang="fa-IR" dirty="0">
                <a:cs typeface="B Nazanin" pitchFamily="2" charset="-78"/>
              </a:rPr>
              <a:t>و </a:t>
            </a:r>
            <a:r>
              <a:rPr lang="en-US" dirty="0">
                <a:cs typeface="B Nazanin" pitchFamily="2" charset="-78"/>
              </a:rPr>
              <a:t>B، </a:t>
            </a:r>
            <a:r>
              <a:rPr lang="fa-IR" dirty="0">
                <a:cs typeface="B Nazanin" pitchFamily="2" charset="-78"/>
              </a:rPr>
              <a:t>و طرف دوم با استفاده از مقادیر </a:t>
            </a:r>
            <a:r>
              <a:rPr lang="en-US" dirty="0">
                <a:cs typeface="B Nazanin" pitchFamily="2" charset="-78"/>
              </a:rPr>
              <a:t>p </a:t>
            </a:r>
            <a:r>
              <a:rPr lang="fa-IR" dirty="0">
                <a:cs typeface="B Nazanin" pitchFamily="2" charset="-78"/>
              </a:rPr>
              <a:t>و </a:t>
            </a:r>
            <a:r>
              <a:rPr lang="en-US" dirty="0">
                <a:cs typeface="B Nazanin" pitchFamily="2" charset="-78"/>
              </a:rPr>
              <a:t>g </a:t>
            </a:r>
            <a:r>
              <a:rPr lang="fa-IR" dirty="0">
                <a:cs typeface="B Nazanin" pitchFamily="2" charset="-78"/>
              </a:rPr>
              <a:t>و </a:t>
            </a:r>
            <a:r>
              <a:rPr lang="en-US" dirty="0">
                <a:cs typeface="B Nazanin" pitchFamily="2" charset="-78"/>
              </a:rPr>
              <a:t>b </a:t>
            </a:r>
            <a:r>
              <a:rPr lang="fa-IR" dirty="0">
                <a:cs typeface="B Nazanin" pitchFamily="2" charset="-78"/>
              </a:rPr>
              <a:t>و </a:t>
            </a:r>
            <a:r>
              <a:rPr lang="en-US" dirty="0">
                <a:cs typeface="B Nazanin" pitchFamily="2" charset="-78"/>
              </a:rPr>
              <a:t>A، </a:t>
            </a:r>
            <a:r>
              <a:rPr lang="fa-IR" dirty="0">
                <a:cs typeface="B Nazanin" pitchFamily="2" charset="-78"/>
              </a:rPr>
              <a:t>و با همان عمل توان پیمانه‌ای مقدار جدیدی را محاسبه می‌کنند. </a:t>
            </a:r>
            <a:endParaRPr lang="fa-IR" dirty="0" smtClean="0">
              <a:cs typeface="B Nazanin" pitchFamily="2" charset="-78"/>
            </a:endParaRPr>
          </a:p>
          <a:p>
            <a:pPr marL="396875" indent="-114300" algn="just">
              <a:buFont typeface="Wingdings" pitchFamily="2" charset="2"/>
              <a:buChar char="§"/>
              <a:defRPr/>
            </a:pPr>
            <a:r>
              <a:rPr lang="fa-IR" dirty="0" smtClean="0">
                <a:cs typeface="B Nazanin" pitchFamily="2" charset="-78"/>
              </a:rPr>
              <a:t>مقدار </a:t>
            </a:r>
            <a:r>
              <a:rPr lang="fa-IR" dirty="0">
                <a:cs typeface="B Nazanin" pitchFamily="2" charset="-78"/>
              </a:rPr>
              <a:t>جدید محاسبه شده </a:t>
            </a:r>
            <a:r>
              <a:rPr lang="fa-IR" dirty="0" smtClean="0">
                <a:cs typeface="B Nazanin" pitchFamily="2" charset="-78"/>
              </a:rPr>
              <a:t>در </a:t>
            </a:r>
            <a:r>
              <a:rPr lang="fa-IR" dirty="0">
                <a:cs typeface="B Nazanin" pitchFamily="2" charset="-78"/>
              </a:rPr>
              <a:t>دو طرف یکسان </a:t>
            </a:r>
            <a:r>
              <a:rPr lang="fa-IR" dirty="0" smtClean="0">
                <a:cs typeface="B Nazanin" pitchFamily="2" charset="-78"/>
              </a:rPr>
              <a:t>و </a:t>
            </a:r>
            <a:r>
              <a:rPr lang="fa-IR" dirty="0">
                <a:cs typeface="B Nazanin" pitchFamily="2" charset="-78"/>
              </a:rPr>
              <a:t>همان کلید رمز مشترک می‌باشد</a:t>
            </a:r>
            <a:r>
              <a:rPr lang="fa-IR" dirty="0" smtClean="0">
                <a:cs typeface="B Nazanin" pitchFamily="2" charset="-78"/>
              </a:rPr>
              <a:t>.</a:t>
            </a:r>
            <a:endParaRPr lang="fa-IR" dirty="0">
              <a:cs typeface="B Nazanin" pitchFamily="2" charset="-78"/>
            </a:endParaRPr>
          </a:p>
        </p:txBody>
      </p:sp>
      <p:sp>
        <p:nvSpPr>
          <p:cNvPr id="4" name="Rectangle 2"/>
          <p:cNvSpPr txBox="1">
            <a:spLocks noChangeArrowheads="1"/>
          </p:cNvSpPr>
          <p:nvPr/>
        </p:nvSpPr>
        <p:spPr>
          <a:xfrm>
            <a:off x="303213" y="188913"/>
            <a:ext cx="8229600" cy="654050"/>
          </a:xfrm>
          <a:prstGeom prst="rect">
            <a:avLst/>
          </a:prstGeom>
        </p:spPr>
        <p:txBody>
          <a:bodyPr>
            <a:norm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fa-IR" altLang="en-US" sz="3600" dirty="0" smtClean="0">
                <a:latin typeface="Arial" charset="0"/>
                <a:ea typeface="+mn-ea"/>
                <a:cs typeface="B Yagut" pitchFamily="2" charset="-78"/>
              </a:rPr>
              <a:t>الگوريتم رمز نگاري دیفی-هلمن</a:t>
            </a:r>
            <a:endParaRPr lang="en-US" altLang="en-US" sz="3600" dirty="0" smtClean="0">
              <a:latin typeface="Arial" charset="0"/>
              <a:ea typeface="+mn-ea"/>
              <a:cs typeface="B Yagut" pitchFamily="2" charset="-78"/>
            </a:endParaRPr>
          </a:p>
        </p:txBody>
      </p:sp>
      <p:sp>
        <p:nvSpPr>
          <p:cNvPr id="675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0DA90F-1CB4-4AFF-A257-8A0F982A10C6}" type="slidenum">
              <a:rPr lang="en-US" altLang="en-US" smtClean="0">
                <a:latin typeface="Times New Roman" panose="02020603050405020304" pitchFamily="18" charset="0"/>
                <a:cs typeface="Times New Roman" panose="02020603050405020304" pitchFamily="18" charset="0"/>
              </a:rPr>
              <a:pPr/>
              <a:t>55</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3213" y="188913"/>
            <a:ext cx="8229600" cy="654050"/>
          </a:xfrm>
          <a:prstGeom prst="rect">
            <a:avLst/>
          </a:prstGeom>
        </p:spPr>
        <p:txBody>
          <a:bodyPr>
            <a:norm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fa-IR" altLang="en-US" sz="3600" dirty="0" smtClean="0">
                <a:latin typeface="Arial" charset="0"/>
                <a:ea typeface="+mn-ea"/>
                <a:cs typeface="B Yagut" pitchFamily="2" charset="-78"/>
              </a:rPr>
              <a:t>الگوريتم رمز نگاري دیفی-هلمن</a:t>
            </a:r>
            <a:endParaRPr lang="en-US" altLang="en-US" sz="3600" dirty="0" smtClean="0">
              <a:latin typeface="Arial" charset="0"/>
              <a:ea typeface="+mn-ea"/>
              <a:cs typeface="B Yagut" pitchFamily="2" charset="-78"/>
            </a:endParaRPr>
          </a:p>
        </p:txBody>
      </p:sp>
      <p:pic>
        <p:nvPicPr>
          <p:cNvPr id="68611" name="Picture 2" descr="پرونده:Diffie-Hellman-Schlüsselaustaus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9385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A2E706-9421-43DA-A6A3-05F1BF7187F2}" type="slidenum">
              <a:rPr lang="en-US" altLang="en-US" smtClean="0">
                <a:latin typeface="Times New Roman" panose="02020603050405020304" pitchFamily="18" charset="0"/>
                <a:cs typeface="Times New Roman" panose="02020603050405020304" pitchFamily="18" charset="0"/>
              </a:rPr>
              <a:pPr/>
              <a:t>56</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288" y="1341438"/>
            <a:ext cx="7848600" cy="3538537"/>
          </a:xfrm>
          <a:prstGeom prst="rect">
            <a:avLst/>
          </a:prstGeom>
        </p:spPr>
        <p:txBody>
          <a:bodyPr>
            <a:spAutoFit/>
          </a:bodyPr>
          <a:lstStyle/>
          <a:p>
            <a:pPr marL="282575" algn="just" rtl="1" eaLnBrk="1" hangingPunct="1">
              <a:defRPr/>
            </a:pPr>
            <a:r>
              <a:rPr lang="fa-IR" sz="2800" dirty="0">
                <a:cs typeface="B Nazanin" pitchFamily="2" charset="-78"/>
              </a:rPr>
              <a:t>توجه به دو نکته درباره این پروتکل لازم است:</a:t>
            </a:r>
          </a:p>
          <a:p>
            <a:pPr marL="739775" indent="-457200" algn="just" rtl="1" eaLnBrk="1" hangingPunct="1">
              <a:buFont typeface="Wingdings" pitchFamily="2" charset="2"/>
              <a:buChar char="ü"/>
              <a:defRPr/>
            </a:pPr>
            <a:r>
              <a:rPr lang="fa-IR" sz="2800" dirty="0">
                <a:cs typeface="B Nazanin" pitchFamily="2" charset="-78"/>
              </a:rPr>
              <a:t>مقادیر</a:t>
            </a:r>
            <a:r>
              <a:rPr lang="en-US" sz="2800" dirty="0">
                <a:cs typeface="B Nazanin" pitchFamily="2" charset="-78"/>
              </a:rPr>
              <a:t>a </a:t>
            </a:r>
            <a:r>
              <a:rPr lang="fa-IR" sz="2800" dirty="0">
                <a:cs typeface="B Nazanin" pitchFamily="2" charset="-78"/>
              </a:rPr>
              <a:t> و</a:t>
            </a:r>
            <a:r>
              <a:rPr lang="en-US" sz="2800" dirty="0">
                <a:cs typeface="B Nazanin" pitchFamily="2" charset="-78"/>
              </a:rPr>
              <a:t>b </a:t>
            </a:r>
            <a:r>
              <a:rPr lang="fa-IR" sz="2800" dirty="0">
                <a:cs typeface="B Nazanin" pitchFamily="2" charset="-78"/>
              </a:rPr>
              <a:t> و مقدار مشترک محاسبه شده، هرگز مستقیماً از کانال ارتباطی عبور نمی‌کنند. بقیه مقادیر یعنی</a:t>
            </a:r>
            <a:r>
              <a:rPr lang="en-US" sz="2800" dirty="0">
                <a:cs typeface="B Nazanin" pitchFamily="2" charset="-78"/>
              </a:rPr>
              <a:t>p </a:t>
            </a:r>
            <a:r>
              <a:rPr lang="fa-IR" sz="2800" dirty="0">
                <a:cs typeface="B Nazanin" pitchFamily="2" charset="-78"/>
              </a:rPr>
              <a:t> و</a:t>
            </a:r>
            <a:r>
              <a:rPr lang="en-US" sz="2800" dirty="0">
                <a:cs typeface="B Nazanin" pitchFamily="2" charset="-78"/>
              </a:rPr>
              <a:t>g </a:t>
            </a:r>
            <a:r>
              <a:rPr lang="fa-IR" sz="2800" dirty="0">
                <a:cs typeface="B Nazanin" pitchFamily="2" charset="-78"/>
              </a:rPr>
              <a:t> و </a:t>
            </a:r>
            <a:r>
              <a:rPr lang="en-US" sz="2800" dirty="0">
                <a:cs typeface="B Nazanin" pitchFamily="2" charset="-78"/>
              </a:rPr>
              <a:t>A </a:t>
            </a:r>
            <a:r>
              <a:rPr lang="fa-IR" sz="2800" dirty="0">
                <a:cs typeface="B Nazanin" pitchFamily="2" charset="-78"/>
              </a:rPr>
              <a:t> و </a:t>
            </a:r>
            <a:r>
              <a:rPr lang="en-US" sz="2800" dirty="0">
                <a:cs typeface="B Nazanin" pitchFamily="2" charset="-78"/>
              </a:rPr>
              <a:t>B </a:t>
            </a:r>
            <a:r>
              <a:rPr lang="fa-IR" sz="2800" dirty="0">
                <a:cs typeface="B Nazanin" pitchFamily="2" charset="-78"/>
              </a:rPr>
              <a:t> از کانال ارتباطی عبور می‌کنند و برای دیگران قابل دسترسی هستند.</a:t>
            </a:r>
          </a:p>
          <a:p>
            <a:pPr marL="739775" indent="-457200" algn="just" rtl="1" eaLnBrk="1" hangingPunct="1">
              <a:buFont typeface="Wingdings" pitchFamily="2" charset="2"/>
              <a:buChar char="ü"/>
              <a:defRPr/>
            </a:pPr>
            <a:r>
              <a:rPr lang="fa-IR" sz="2800" dirty="0">
                <a:cs typeface="B Nazanin" pitchFamily="2" charset="-78"/>
              </a:rPr>
              <a:t>دشواری حل مسأله لگاریتم گسسته تضمین می‌کند که مقادیر </a:t>
            </a:r>
            <a:r>
              <a:rPr lang="en-US" sz="2800" dirty="0">
                <a:cs typeface="B Nazanin" pitchFamily="2" charset="-78"/>
              </a:rPr>
              <a:t>a </a:t>
            </a:r>
            <a:r>
              <a:rPr lang="fa-IR" sz="2800" dirty="0">
                <a:cs typeface="B Nazanin" pitchFamily="2" charset="-78"/>
              </a:rPr>
              <a:t>و</a:t>
            </a:r>
            <a:r>
              <a:rPr lang="en-US" sz="2800" dirty="0">
                <a:cs typeface="B Nazanin" pitchFamily="2" charset="-78"/>
              </a:rPr>
              <a:t>b </a:t>
            </a:r>
            <a:r>
              <a:rPr lang="fa-IR" sz="2800" dirty="0">
                <a:cs typeface="B Nazanin" pitchFamily="2" charset="-78"/>
              </a:rPr>
              <a:t> و مقدار کلید رمز مشترک، با داشتن مقدار اعداد دیگر در عمل قابل محاسبه نباشد.</a:t>
            </a:r>
            <a:endParaRPr lang="en-US" sz="2800" dirty="0"/>
          </a:p>
        </p:txBody>
      </p:sp>
      <p:sp>
        <p:nvSpPr>
          <p:cNvPr id="9" name="Rectangle 2"/>
          <p:cNvSpPr txBox="1">
            <a:spLocks noChangeArrowheads="1"/>
          </p:cNvSpPr>
          <p:nvPr/>
        </p:nvSpPr>
        <p:spPr>
          <a:xfrm>
            <a:off x="303213" y="188913"/>
            <a:ext cx="8229600" cy="654050"/>
          </a:xfrm>
          <a:prstGeom prst="rect">
            <a:avLst/>
          </a:prstGeom>
        </p:spPr>
        <p:txBody>
          <a:bodyPr>
            <a:norm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fa-IR" altLang="en-US" sz="3600" dirty="0" smtClean="0">
                <a:latin typeface="Arial" charset="0"/>
                <a:ea typeface="+mn-ea"/>
                <a:cs typeface="B Yagut" pitchFamily="2" charset="-78"/>
              </a:rPr>
              <a:t>الگوريتم رمز نگاري دیفی-هلمن</a:t>
            </a:r>
            <a:endParaRPr lang="en-US" altLang="en-US" sz="3600" dirty="0" smtClean="0">
              <a:latin typeface="Arial" charset="0"/>
              <a:ea typeface="+mn-ea"/>
              <a:cs typeface="B Yagut" pitchFamily="2" charset="-78"/>
            </a:endParaRPr>
          </a:p>
        </p:txBody>
      </p:sp>
      <p:sp>
        <p:nvSpPr>
          <p:cNvPr id="6963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F869AD-3E05-4342-A12D-92688C45C3BB}" type="slidenum">
              <a:rPr lang="en-US" altLang="en-US" smtClean="0">
                <a:latin typeface="Times New Roman" panose="02020603050405020304" pitchFamily="18" charset="0"/>
                <a:cs typeface="Times New Roman" panose="02020603050405020304" pitchFamily="18" charset="0"/>
              </a:rPr>
              <a:pPr/>
              <a:t>57</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8938" y="1295400"/>
            <a:ext cx="7854950" cy="5157788"/>
          </a:xfrm>
        </p:spPr>
        <p:txBody>
          <a:bodyPr>
            <a:normAutofit fontScale="85000" lnSpcReduction="10000"/>
          </a:bodyPr>
          <a:lstStyle/>
          <a:p>
            <a:pPr algn="just">
              <a:defRPr/>
            </a:pPr>
            <a:r>
              <a:rPr lang="fa-IR" dirty="0" smtClean="0">
                <a:cs typeface="B Nazanin" pitchFamily="2" charset="-78"/>
              </a:rPr>
              <a:t>در </a:t>
            </a:r>
            <a:r>
              <a:rPr lang="fa-IR" dirty="0">
                <a:cs typeface="B Nazanin" pitchFamily="2" charset="-78"/>
              </a:rPr>
              <a:t>عمل، اعدادی که مورد استفاده قرار می‌گیرند اعداد بسیار بزرگ هستند که ممکن است بیش از </a:t>
            </a:r>
            <a:r>
              <a:rPr lang="fa-IR" dirty="0" smtClean="0">
                <a:cs typeface="B Nazanin" pitchFamily="2" charset="-78"/>
              </a:rPr>
              <a:t>صد </a:t>
            </a:r>
            <a:r>
              <a:rPr lang="fa-IR" dirty="0">
                <a:cs typeface="B Nazanin" pitchFamily="2" charset="-78"/>
              </a:rPr>
              <a:t>رقم داشته باشند.</a:t>
            </a:r>
          </a:p>
          <a:p>
            <a:pPr marL="450850" indent="-168275" algn="just">
              <a:buFont typeface="Wingdings" pitchFamily="2" charset="2"/>
              <a:buChar char="§"/>
              <a:defRPr/>
            </a:pPr>
            <a:r>
              <a:rPr lang="fa-IR" dirty="0">
                <a:cs typeface="B Nazanin" pitchFamily="2" charset="-78"/>
              </a:rPr>
              <a:t>طرفین روی مقدار عدد اول ۲۳ = </a:t>
            </a:r>
            <a:r>
              <a:rPr lang="en-US" i="1" dirty="0">
                <a:cs typeface="B Nazanin" pitchFamily="2" charset="-78"/>
              </a:rPr>
              <a:t>p</a:t>
            </a:r>
            <a:r>
              <a:rPr lang="en-US" dirty="0">
                <a:cs typeface="B Nazanin" pitchFamily="2" charset="-78"/>
              </a:rPr>
              <a:t> </a:t>
            </a:r>
            <a:r>
              <a:rPr lang="fa-IR" dirty="0" smtClean="0">
                <a:cs typeface="B Nazanin" pitchFamily="2" charset="-78"/>
              </a:rPr>
              <a:t> و </a:t>
            </a:r>
            <a:r>
              <a:rPr lang="fa-IR" dirty="0">
                <a:cs typeface="B Nazanin" pitchFamily="2" charset="-78"/>
              </a:rPr>
              <a:t>مقدار </a:t>
            </a:r>
            <a:r>
              <a:rPr lang="fa-IR" dirty="0" smtClean="0">
                <a:cs typeface="B Nazanin" pitchFamily="2" charset="-78"/>
              </a:rPr>
              <a:t>اولیه </a:t>
            </a:r>
            <a:r>
              <a:rPr lang="fa-IR" dirty="0">
                <a:cs typeface="B Nazanin" pitchFamily="2" charset="-78"/>
              </a:rPr>
              <a:t>۵ = </a:t>
            </a:r>
            <a:r>
              <a:rPr lang="en-US" i="1" dirty="0">
                <a:cs typeface="B Nazanin" pitchFamily="2" charset="-78"/>
              </a:rPr>
              <a:t>g</a:t>
            </a:r>
            <a:r>
              <a:rPr lang="en-US" dirty="0">
                <a:cs typeface="B Nazanin" pitchFamily="2" charset="-78"/>
              </a:rPr>
              <a:t> </a:t>
            </a:r>
            <a:r>
              <a:rPr lang="fa-IR" dirty="0">
                <a:cs typeface="B Nazanin" pitchFamily="2" charset="-78"/>
              </a:rPr>
              <a:t>توافق می‌کنند</a:t>
            </a:r>
            <a:r>
              <a:rPr lang="fa-IR" dirty="0" smtClean="0">
                <a:cs typeface="B Nazanin" pitchFamily="2" charset="-78"/>
              </a:rPr>
              <a:t>.</a:t>
            </a:r>
          </a:p>
          <a:p>
            <a:pPr marL="450850" indent="-168275" algn="just">
              <a:buFont typeface="Wingdings" pitchFamily="2" charset="2"/>
              <a:buChar char="§"/>
              <a:defRPr/>
            </a:pPr>
            <a:endParaRPr lang="fa-IR" dirty="0" smtClean="0">
              <a:cs typeface="B Nazanin" pitchFamily="2" charset="-78"/>
            </a:endParaRPr>
          </a:p>
          <a:p>
            <a:pPr marL="450850" indent="-168275" algn="just">
              <a:buFont typeface="Wingdings" pitchFamily="2" charset="2"/>
              <a:buChar char="§"/>
              <a:defRPr/>
            </a:pPr>
            <a:endParaRPr lang="fa-IR" dirty="0">
              <a:cs typeface="B Nazanin" pitchFamily="2" charset="-78"/>
            </a:endParaRPr>
          </a:p>
          <a:p>
            <a:pPr marL="450850" indent="-168275" algn="just">
              <a:buFont typeface="Wingdings" pitchFamily="2" charset="2"/>
              <a:buChar char="§"/>
              <a:defRPr/>
            </a:pPr>
            <a:r>
              <a:rPr lang="fa-IR" dirty="0">
                <a:cs typeface="B Nazanin" pitchFamily="2" charset="-78"/>
              </a:rPr>
              <a:t>طرف اول مقدار پنهانی ۶ = </a:t>
            </a:r>
            <a:r>
              <a:rPr lang="en-US" i="1" dirty="0">
                <a:cs typeface="B Nazanin" pitchFamily="2" charset="-78"/>
              </a:rPr>
              <a:t>a</a:t>
            </a:r>
            <a:r>
              <a:rPr lang="en-US" dirty="0">
                <a:cs typeface="B Nazanin" pitchFamily="2" charset="-78"/>
              </a:rPr>
              <a:t> </a:t>
            </a:r>
            <a:r>
              <a:rPr lang="fa-IR" dirty="0">
                <a:cs typeface="B Nazanin" pitchFamily="2" charset="-78"/>
              </a:rPr>
              <a:t>را انتخاب و </a:t>
            </a:r>
            <a:r>
              <a:rPr lang="en-US" dirty="0" smtClean="0">
                <a:cs typeface="B Nazanin" pitchFamily="2" charset="-78"/>
              </a:rPr>
              <a:t>(</a:t>
            </a:r>
            <a:r>
              <a:rPr lang="en-US" i="1" dirty="0" err="1" smtClean="0">
                <a:cs typeface="B Nazanin" pitchFamily="2" charset="-78"/>
              </a:rPr>
              <a:t>g</a:t>
            </a:r>
            <a:r>
              <a:rPr lang="en-US" i="1" baseline="30000" dirty="0" err="1" smtClean="0">
                <a:cs typeface="B Nazanin" pitchFamily="2" charset="-78"/>
              </a:rPr>
              <a:t>a</a:t>
            </a:r>
            <a:r>
              <a:rPr lang="en-US" dirty="0" smtClean="0">
                <a:cs typeface="B Nazanin" pitchFamily="2" charset="-78"/>
              </a:rPr>
              <a:t> </a:t>
            </a:r>
            <a:r>
              <a:rPr lang="en-US" dirty="0">
                <a:cs typeface="B Nazanin" pitchFamily="2" charset="-78"/>
              </a:rPr>
              <a:t>mod </a:t>
            </a:r>
            <a:r>
              <a:rPr lang="en-US" i="1" dirty="0">
                <a:cs typeface="B Nazanin" pitchFamily="2" charset="-78"/>
              </a:rPr>
              <a:t>p</a:t>
            </a:r>
            <a:r>
              <a:rPr lang="en-US" dirty="0">
                <a:cs typeface="B Nazanin" pitchFamily="2" charset="-78"/>
              </a:rPr>
              <a:t>) </a:t>
            </a:r>
            <a:r>
              <a:rPr lang="fa-IR" dirty="0" smtClean="0">
                <a:cs typeface="B Nazanin" pitchFamily="2" charset="-78"/>
              </a:rPr>
              <a:t> را </a:t>
            </a:r>
            <a:r>
              <a:rPr lang="fa-IR" dirty="0">
                <a:cs typeface="B Nazanin" pitchFamily="2" charset="-78"/>
              </a:rPr>
              <a:t>برای طرف دوم ارسال می‌کند. </a:t>
            </a:r>
          </a:p>
          <a:p>
            <a:pPr marL="450850" lvl="1" indent="-168275" algn="just">
              <a:defRPr/>
            </a:pPr>
            <a:r>
              <a:rPr lang="en-US" dirty="0" smtClean="0">
                <a:cs typeface="B Nazanin" pitchFamily="2" charset="-78"/>
              </a:rPr>
              <a:t>5</a:t>
            </a:r>
            <a:r>
              <a:rPr lang="en-US" baseline="30000" dirty="0" smtClean="0">
                <a:cs typeface="B Nazanin" pitchFamily="2" charset="-78"/>
              </a:rPr>
              <a:t>6</a:t>
            </a:r>
            <a:r>
              <a:rPr lang="en-US" dirty="0" smtClean="0">
                <a:cs typeface="B Nazanin" pitchFamily="2" charset="-78"/>
              </a:rPr>
              <a:t> mod 23=8</a:t>
            </a:r>
            <a:endParaRPr lang="en-US" dirty="0">
              <a:cs typeface="B Nazanin" pitchFamily="2" charset="-78"/>
            </a:endParaRPr>
          </a:p>
          <a:p>
            <a:pPr marL="450850" indent="-168275" algn="just">
              <a:buFont typeface="Wingdings" pitchFamily="2" charset="2"/>
              <a:buChar char="§"/>
              <a:defRPr/>
            </a:pPr>
            <a:r>
              <a:rPr lang="fa-IR" dirty="0">
                <a:cs typeface="B Nazanin" pitchFamily="2" charset="-78"/>
              </a:rPr>
              <a:t>طرف دوم مقدار پنهانی ۱۵ = </a:t>
            </a:r>
            <a:r>
              <a:rPr lang="en-US" i="1" dirty="0">
                <a:cs typeface="B Nazanin" pitchFamily="2" charset="-78"/>
              </a:rPr>
              <a:t>b</a:t>
            </a:r>
            <a:r>
              <a:rPr lang="en-US" dirty="0">
                <a:cs typeface="B Nazanin" pitchFamily="2" charset="-78"/>
              </a:rPr>
              <a:t> </a:t>
            </a:r>
            <a:r>
              <a:rPr lang="fa-IR" dirty="0">
                <a:cs typeface="B Nazanin" pitchFamily="2" charset="-78"/>
              </a:rPr>
              <a:t>را انتخاب و </a:t>
            </a:r>
            <a:r>
              <a:rPr lang="en-US" dirty="0" smtClean="0">
                <a:cs typeface="B Nazanin" pitchFamily="2" charset="-78"/>
              </a:rPr>
              <a:t>(</a:t>
            </a:r>
            <a:r>
              <a:rPr lang="en-US" i="1" dirty="0" err="1" smtClean="0">
                <a:cs typeface="B Nazanin" pitchFamily="2" charset="-78"/>
              </a:rPr>
              <a:t>g</a:t>
            </a:r>
            <a:r>
              <a:rPr lang="en-US" i="1" baseline="30000" dirty="0" err="1" smtClean="0">
                <a:cs typeface="B Nazanin" pitchFamily="2" charset="-78"/>
              </a:rPr>
              <a:t>b</a:t>
            </a:r>
            <a:r>
              <a:rPr lang="en-US" dirty="0" smtClean="0">
                <a:cs typeface="B Nazanin" pitchFamily="2" charset="-78"/>
              </a:rPr>
              <a:t> </a:t>
            </a:r>
            <a:r>
              <a:rPr lang="en-US" dirty="0">
                <a:cs typeface="B Nazanin" pitchFamily="2" charset="-78"/>
              </a:rPr>
              <a:t>mod </a:t>
            </a:r>
            <a:r>
              <a:rPr lang="en-US" i="1" dirty="0">
                <a:cs typeface="B Nazanin" pitchFamily="2" charset="-78"/>
              </a:rPr>
              <a:t>p</a:t>
            </a:r>
            <a:r>
              <a:rPr lang="en-US" dirty="0">
                <a:cs typeface="B Nazanin" pitchFamily="2" charset="-78"/>
              </a:rPr>
              <a:t>) </a:t>
            </a:r>
            <a:r>
              <a:rPr lang="fa-IR" dirty="0" smtClean="0">
                <a:cs typeface="B Nazanin" pitchFamily="2" charset="-78"/>
              </a:rPr>
              <a:t> را </a:t>
            </a:r>
            <a:r>
              <a:rPr lang="fa-IR" dirty="0">
                <a:cs typeface="B Nazanin" pitchFamily="2" charset="-78"/>
              </a:rPr>
              <a:t>برای طرف اول ارسال می‌کند. </a:t>
            </a:r>
          </a:p>
          <a:p>
            <a:pPr marL="450850" lvl="1" indent="-168275" algn="just">
              <a:defRPr/>
            </a:pPr>
            <a:r>
              <a:rPr lang="en-US" dirty="0" smtClean="0">
                <a:cs typeface="B Nazanin" pitchFamily="2" charset="-78"/>
              </a:rPr>
              <a:t>5</a:t>
            </a:r>
            <a:r>
              <a:rPr lang="en-US" baseline="30000" dirty="0" smtClean="0">
                <a:cs typeface="B Nazanin" pitchFamily="2" charset="-78"/>
              </a:rPr>
              <a:t>15 </a:t>
            </a:r>
            <a:r>
              <a:rPr lang="en-US" dirty="0" smtClean="0">
                <a:cs typeface="B Nazanin" pitchFamily="2" charset="-78"/>
              </a:rPr>
              <a:t>mod 23 = 19</a:t>
            </a:r>
            <a:endParaRPr lang="en-US" dirty="0">
              <a:cs typeface="B Nazanin" pitchFamily="2" charset="-78"/>
            </a:endParaRPr>
          </a:p>
          <a:p>
            <a:pPr marL="450850" indent="-168275" algn="just">
              <a:buFont typeface="Wingdings" pitchFamily="2" charset="2"/>
              <a:buChar char="§"/>
              <a:defRPr/>
            </a:pPr>
            <a:r>
              <a:rPr lang="fa-IR" dirty="0">
                <a:cs typeface="B Nazanin" pitchFamily="2" charset="-78"/>
              </a:rPr>
              <a:t>طرف اول مقدار </a:t>
            </a:r>
            <a:r>
              <a:rPr lang="en-US" dirty="0" smtClean="0">
                <a:cs typeface="B Nazanin" pitchFamily="2" charset="-78"/>
              </a:rPr>
              <a:t>(</a:t>
            </a:r>
            <a:r>
              <a:rPr lang="en-US" i="1" dirty="0" err="1" smtClean="0">
                <a:cs typeface="B Nazanin" pitchFamily="2" charset="-78"/>
              </a:rPr>
              <a:t>g</a:t>
            </a:r>
            <a:r>
              <a:rPr lang="en-US" i="1" baseline="30000" dirty="0" err="1" smtClean="0">
                <a:cs typeface="B Nazanin" pitchFamily="2" charset="-78"/>
              </a:rPr>
              <a:t>b</a:t>
            </a:r>
            <a:r>
              <a:rPr lang="en-US" dirty="0" smtClean="0">
                <a:cs typeface="B Nazanin" pitchFamily="2" charset="-78"/>
              </a:rPr>
              <a:t> </a:t>
            </a:r>
            <a:r>
              <a:rPr lang="en-US" dirty="0">
                <a:cs typeface="B Nazanin" pitchFamily="2" charset="-78"/>
              </a:rPr>
              <a:t>mod </a:t>
            </a:r>
            <a:r>
              <a:rPr lang="en-US" i="1" dirty="0">
                <a:cs typeface="B Nazanin" pitchFamily="2" charset="-78"/>
              </a:rPr>
              <a:t>p</a:t>
            </a:r>
            <a:r>
              <a:rPr lang="en-US" dirty="0">
                <a:cs typeface="B Nazanin" pitchFamily="2" charset="-78"/>
              </a:rPr>
              <a:t>)</a:t>
            </a:r>
            <a:r>
              <a:rPr lang="en-US" i="1" baseline="30000" dirty="0">
                <a:cs typeface="B Nazanin" pitchFamily="2" charset="-78"/>
              </a:rPr>
              <a:t>a</a:t>
            </a:r>
            <a:r>
              <a:rPr lang="en-US" dirty="0">
                <a:cs typeface="B Nazanin" pitchFamily="2" charset="-78"/>
              </a:rPr>
              <a:t> mod </a:t>
            </a:r>
            <a:r>
              <a:rPr lang="en-US" i="1" dirty="0" smtClean="0">
                <a:cs typeface="B Nazanin" pitchFamily="2" charset="-78"/>
              </a:rPr>
              <a:t>p</a:t>
            </a:r>
            <a:r>
              <a:rPr lang="en-US" dirty="0" smtClean="0">
                <a:cs typeface="B Nazanin" pitchFamily="2" charset="-78"/>
              </a:rPr>
              <a:t> </a:t>
            </a:r>
            <a:r>
              <a:rPr lang="fa-IR" dirty="0" smtClean="0">
                <a:cs typeface="B Nazanin" pitchFamily="2" charset="-78"/>
              </a:rPr>
              <a:t> را </a:t>
            </a:r>
            <a:r>
              <a:rPr lang="fa-IR" dirty="0">
                <a:cs typeface="B Nazanin" pitchFamily="2" charset="-78"/>
              </a:rPr>
              <a:t>محاسبه کرده و به عنوان کلید رمز مشترک در نظر می‌گیرد. </a:t>
            </a:r>
          </a:p>
          <a:p>
            <a:pPr marL="450850" lvl="1" indent="-168275" algn="just">
              <a:defRPr/>
            </a:pPr>
            <a:r>
              <a:rPr lang="en-US" dirty="0" smtClean="0">
                <a:cs typeface="B Nazanin" pitchFamily="2" charset="-78"/>
              </a:rPr>
              <a:t>19</a:t>
            </a:r>
            <a:r>
              <a:rPr lang="en-US" baseline="30000" dirty="0" smtClean="0">
                <a:cs typeface="B Nazanin" pitchFamily="2" charset="-78"/>
              </a:rPr>
              <a:t>6</a:t>
            </a:r>
            <a:r>
              <a:rPr lang="en-US" dirty="0" smtClean="0">
                <a:cs typeface="B Nazanin" pitchFamily="2" charset="-78"/>
              </a:rPr>
              <a:t> mod 23=2</a:t>
            </a:r>
            <a:endParaRPr lang="en-US" dirty="0">
              <a:cs typeface="B Nazanin" pitchFamily="2" charset="-78"/>
            </a:endParaRPr>
          </a:p>
          <a:p>
            <a:pPr marL="450850" indent="-168275" algn="just">
              <a:buFont typeface="Wingdings" pitchFamily="2" charset="2"/>
              <a:buChar char="§"/>
              <a:defRPr/>
            </a:pPr>
            <a:r>
              <a:rPr lang="fa-IR" dirty="0">
                <a:cs typeface="B Nazanin" pitchFamily="2" charset="-78"/>
              </a:rPr>
              <a:t>طرف دوم مقدار </a:t>
            </a:r>
            <a:r>
              <a:rPr lang="en-US" dirty="0" smtClean="0">
                <a:cs typeface="B Nazanin" pitchFamily="2" charset="-78"/>
              </a:rPr>
              <a:t>(</a:t>
            </a:r>
            <a:r>
              <a:rPr lang="en-US" i="1" dirty="0" err="1" smtClean="0">
                <a:cs typeface="B Nazanin" pitchFamily="2" charset="-78"/>
              </a:rPr>
              <a:t>g</a:t>
            </a:r>
            <a:r>
              <a:rPr lang="en-US" i="1" baseline="30000" dirty="0" err="1" smtClean="0">
                <a:cs typeface="B Nazanin" pitchFamily="2" charset="-78"/>
              </a:rPr>
              <a:t>a</a:t>
            </a:r>
            <a:r>
              <a:rPr lang="en-US" dirty="0" smtClean="0">
                <a:cs typeface="B Nazanin" pitchFamily="2" charset="-78"/>
              </a:rPr>
              <a:t> </a:t>
            </a:r>
            <a:r>
              <a:rPr lang="en-US" dirty="0">
                <a:cs typeface="B Nazanin" pitchFamily="2" charset="-78"/>
              </a:rPr>
              <a:t>mod </a:t>
            </a:r>
            <a:r>
              <a:rPr lang="en-US" i="1" dirty="0">
                <a:cs typeface="B Nazanin" pitchFamily="2" charset="-78"/>
              </a:rPr>
              <a:t>p</a:t>
            </a:r>
            <a:r>
              <a:rPr lang="en-US" dirty="0">
                <a:cs typeface="B Nazanin" pitchFamily="2" charset="-78"/>
              </a:rPr>
              <a:t>)</a:t>
            </a:r>
            <a:r>
              <a:rPr lang="en-US" i="1" baseline="30000" dirty="0">
                <a:cs typeface="B Nazanin" pitchFamily="2" charset="-78"/>
              </a:rPr>
              <a:t>b</a:t>
            </a:r>
            <a:r>
              <a:rPr lang="en-US" dirty="0">
                <a:cs typeface="B Nazanin" pitchFamily="2" charset="-78"/>
              </a:rPr>
              <a:t> mod </a:t>
            </a:r>
            <a:r>
              <a:rPr lang="en-US" i="1" dirty="0" smtClean="0">
                <a:cs typeface="B Nazanin" pitchFamily="2" charset="-78"/>
              </a:rPr>
              <a:t>p</a:t>
            </a:r>
            <a:r>
              <a:rPr lang="en-US" dirty="0" smtClean="0">
                <a:cs typeface="B Nazanin" pitchFamily="2" charset="-78"/>
              </a:rPr>
              <a:t> </a:t>
            </a:r>
            <a:r>
              <a:rPr lang="fa-IR" dirty="0" smtClean="0">
                <a:cs typeface="B Nazanin" pitchFamily="2" charset="-78"/>
              </a:rPr>
              <a:t> را </a:t>
            </a:r>
            <a:r>
              <a:rPr lang="fa-IR" dirty="0">
                <a:cs typeface="B Nazanin" pitchFamily="2" charset="-78"/>
              </a:rPr>
              <a:t>محاسبه کرده و به عنوان کلید رمز مشترک در نظر می‌گیرد. </a:t>
            </a:r>
          </a:p>
          <a:p>
            <a:pPr marL="282575" lvl="1">
              <a:defRPr/>
            </a:pPr>
            <a:r>
              <a:rPr lang="en-US" dirty="0" smtClean="0">
                <a:cs typeface="B Nazanin" pitchFamily="2" charset="-78"/>
              </a:rPr>
              <a:t>8</a:t>
            </a:r>
            <a:r>
              <a:rPr lang="en-US" baseline="30000" dirty="0" smtClean="0">
                <a:cs typeface="B Nazanin" pitchFamily="2" charset="-78"/>
              </a:rPr>
              <a:t>15</a:t>
            </a:r>
            <a:r>
              <a:rPr lang="en-US" dirty="0" smtClean="0">
                <a:cs typeface="B Nazanin" pitchFamily="2" charset="-78"/>
              </a:rPr>
              <a:t>mod 23=2</a:t>
            </a:r>
            <a:endParaRPr lang="en-US" dirty="0">
              <a:cs typeface="B Nazanin" pitchFamily="2" charset="-78"/>
            </a:endParaRPr>
          </a:p>
          <a:p>
            <a:pPr algn="just">
              <a:defRPr/>
            </a:pPr>
            <a:endParaRPr lang="en-US" dirty="0">
              <a:cs typeface="B Nazanin" pitchFamily="2" charset="-78"/>
            </a:endParaRPr>
          </a:p>
        </p:txBody>
      </p:sp>
      <p:sp>
        <p:nvSpPr>
          <p:cNvPr id="5" name="Rectangle 2"/>
          <p:cNvSpPr txBox="1">
            <a:spLocks noChangeArrowheads="1"/>
          </p:cNvSpPr>
          <p:nvPr/>
        </p:nvSpPr>
        <p:spPr>
          <a:xfrm>
            <a:off x="303213" y="188913"/>
            <a:ext cx="8229600" cy="654050"/>
          </a:xfrm>
          <a:prstGeom prst="rect">
            <a:avLst/>
          </a:prstGeom>
        </p:spPr>
        <p:txBody>
          <a:bodyPr>
            <a:norm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fa-IR" altLang="en-US" sz="3600" dirty="0" smtClean="0">
                <a:latin typeface="Arial" charset="0"/>
                <a:ea typeface="+mn-ea"/>
                <a:cs typeface="B Yagut" pitchFamily="2" charset="-78"/>
              </a:rPr>
              <a:t>الگوريتم دیفی-هلمن: </a:t>
            </a:r>
            <a:r>
              <a:rPr lang="fa-IR" sz="3600" dirty="0">
                <a:cs typeface="B Yagut" pitchFamily="2" charset="-78"/>
              </a:rPr>
              <a:t>مثال عددی </a:t>
            </a:r>
          </a:p>
          <a:p>
            <a:pPr algn="r" eaLnBrk="1" fontAlgn="auto" hangingPunct="1">
              <a:spcAft>
                <a:spcPts val="0"/>
              </a:spcAft>
              <a:defRPr/>
            </a:pPr>
            <a:endParaRPr lang="en-US" altLang="en-US" sz="3600" dirty="0" smtClean="0">
              <a:latin typeface="Arial" charset="0"/>
              <a:ea typeface="+mn-ea"/>
              <a:cs typeface="B Yagut" pitchFamily="2" charset="-78"/>
            </a:endParaRPr>
          </a:p>
        </p:txBody>
      </p:sp>
      <p:sp>
        <p:nvSpPr>
          <p:cNvPr id="706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C82E6F-6260-45AE-8EF1-7020CE81551C}" type="slidenum">
              <a:rPr lang="en-US" altLang="en-US" smtClean="0">
                <a:latin typeface="Times New Roman" panose="02020603050405020304" pitchFamily="18" charset="0"/>
                <a:cs typeface="Times New Roman" panose="02020603050405020304" pitchFamily="18" charset="0"/>
              </a:rPr>
              <a:pPr/>
              <a:t>58</a:t>
            </a:fld>
            <a:endParaRPr lang="en-US" altLang="en-US" smtClean="0">
              <a:latin typeface="Times New Roman" panose="02020603050405020304" pitchFamily="18" charset="0"/>
              <a:cs typeface="Times New Roman" panose="02020603050405020304" pitchFamily="18" charset="0"/>
            </a:endParaRPr>
          </a:p>
        </p:txBody>
      </p:sp>
      <p:sp>
        <p:nvSpPr>
          <p:cNvPr id="70661" name="Content Placeholder 8"/>
          <p:cNvSpPr txBox="1">
            <a:spLocks/>
          </p:cNvSpPr>
          <p:nvPr/>
        </p:nvSpPr>
        <p:spPr bwMode="auto">
          <a:xfrm>
            <a:off x="323850" y="2349500"/>
            <a:ext cx="7920038" cy="3587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just" rtl="1">
              <a:spcBef>
                <a:spcPct val="20000"/>
              </a:spcBef>
              <a:buFont typeface="Arial" panose="020B0604020202020204" pitchFamily="34" charset="0"/>
              <a:buNone/>
            </a:pPr>
            <a:r>
              <a:rPr lang="fa-IR" altLang="en-US" sz="1600">
                <a:latin typeface="Calibri" panose="020F0502020204030204" pitchFamily="34" charset="0"/>
                <a:cs typeface="B Nazanin" panose="00000400000000000000" pitchFamily="2" charset="-78"/>
              </a:rPr>
              <a:t>اگر برای مقادیر صحیح برای </a:t>
            </a:r>
            <a:r>
              <a:rPr lang="en-US" altLang="en-US" sz="1600">
                <a:latin typeface="Calibri" panose="020F0502020204030204" pitchFamily="34" charset="0"/>
                <a:cs typeface="B Nazanin" panose="00000400000000000000" pitchFamily="2" charset="-78"/>
              </a:rPr>
              <a:t>h</a:t>
            </a:r>
            <a:r>
              <a:rPr lang="fa-IR" altLang="en-US" sz="1600">
                <a:latin typeface="Calibri" panose="020F0502020204030204" pitchFamily="34" charset="0"/>
                <a:cs typeface="B Nazanin" panose="00000400000000000000" pitchFamily="2" charset="-78"/>
              </a:rPr>
              <a:t> و </a:t>
            </a:r>
            <a:r>
              <a:rPr lang="en-US" altLang="en-US" sz="1600">
                <a:latin typeface="Calibri" panose="020F0502020204030204" pitchFamily="34" charset="0"/>
                <a:cs typeface="B Nazanin" panose="00000400000000000000" pitchFamily="2" charset="-78"/>
              </a:rPr>
              <a:t>t</a:t>
            </a:r>
            <a:r>
              <a:rPr lang="fa-IR" altLang="en-US" sz="1600">
                <a:latin typeface="Calibri" panose="020F0502020204030204" pitchFamily="34" charset="0"/>
                <a:cs typeface="B Nazanin" panose="00000400000000000000" pitchFamily="2" charset="-78"/>
              </a:rPr>
              <a:t> رابطه   </a:t>
            </a:r>
            <a:r>
              <a:rPr lang="en-US" altLang="en-US" sz="1600">
                <a:latin typeface="Calibri" panose="020F0502020204030204" pitchFamily="34" charset="0"/>
                <a:cs typeface="B Nazanin" panose="00000400000000000000" pitchFamily="2" charset="-78"/>
              </a:rPr>
              <a:t>a</a:t>
            </a:r>
            <a:r>
              <a:rPr lang="en-US" altLang="en-US" sz="1600" baseline="30000">
                <a:latin typeface="Calibri" panose="020F0502020204030204" pitchFamily="34" charset="0"/>
                <a:cs typeface="B Nazanin" panose="00000400000000000000" pitchFamily="2" charset="-78"/>
              </a:rPr>
              <a:t>h</a:t>
            </a:r>
            <a:r>
              <a:rPr lang="en-US" altLang="en-US" sz="1600">
                <a:latin typeface="Calibri" panose="020F0502020204030204" pitchFamily="34" charset="0"/>
                <a:cs typeface="B Nazanin" panose="00000400000000000000" pitchFamily="2" charset="-78"/>
              </a:rPr>
              <a:t> = tm+1</a:t>
            </a:r>
            <a:r>
              <a:rPr lang="fa-IR" altLang="en-US" sz="1600">
                <a:latin typeface="Calibri" panose="020F0502020204030204" pitchFamily="34" charset="0"/>
                <a:cs typeface="B Nazanin" panose="00000400000000000000" pitchFamily="2" charset="-78"/>
              </a:rPr>
              <a:t> و </a:t>
            </a:r>
            <a:r>
              <a:rPr lang="en-US" altLang="en-US" sz="1600">
                <a:latin typeface="Calibri" panose="020F0502020204030204" pitchFamily="34" charset="0"/>
                <a:cs typeface="B Nazanin" panose="00000400000000000000" pitchFamily="2" charset="-78"/>
              </a:rPr>
              <a:t>h</a:t>
            </a:r>
            <a:r>
              <a:rPr lang="fa-IR" altLang="en-US" sz="1600">
                <a:latin typeface="Calibri" panose="020F0502020204030204" pitchFamily="34" charset="0"/>
                <a:cs typeface="B Nazanin" panose="00000400000000000000" pitchFamily="2" charset="-78"/>
              </a:rPr>
              <a:t> کوچکترین عدد صحیح از این دست باشد </a:t>
            </a:r>
            <a:r>
              <a:rPr lang="en-US" altLang="en-US" sz="1600">
                <a:latin typeface="Calibri" panose="020F0502020204030204" pitchFamily="34" charset="0"/>
                <a:cs typeface="B Nazanin" panose="00000400000000000000" pitchFamily="2" charset="-78"/>
              </a:rPr>
              <a:t>a</a:t>
            </a:r>
            <a:r>
              <a:rPr lang="fa-IR" altLang="en-US" sz="1600">
                <a:latin typeface="Calibri" panose="020F0502020204030204" pitchFamily="34" charset="0"/>
                <a:cs typeface="B Nazanin" panose="00000400000000000000" pitchFamily="2" charset="-78"/>
              </a:rPr>
              <a:t> ریشه اولیه </a:t>
            </a:r>
            <a:r>
              <a:rPr lang="en-US" altLang="en-US" sz="1600">
                <a:latin typeface="Calibri" panose="020F0502020204030204" pitchFamily="34" charset="0"/>
                <a:cs typeface="B Nazanin" panose="00000400000000000000" pitchFamily="2" charset="-78"/>
              </a:rPr>
              <a:t>m</a:t>
            </a:r>
            <a:r>
              <a:rPr lang="fa-IR" altLang="en-US" sz="1600">
                <a:latin typeface="Calibri" panose="020F0502020204030204" pitchFamily="34" charset="0"/>
                <a:cs typeface="B Nazanin" panose="00000400000000000000" pitchFamily="2" charset="-78"/>
              </a:rPr>
              <a:t> است.</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lgn="r" rtl="1" fontAlgn="base">
              <a:lnSpc>
                <a:spcPct val="90000"/>
              </a:lnSpc>
              <a:spcAft>
                <a:spcPct val="0"/>
              </a:spcAft>
              <a:buFont typeface="Wingdings" panose="05000000000000000000" pitchFamily="2" charset="2"/>
              <a:buChar char="§"/>
            </a:pPr>
            <a:r>
              <a:rPr lang="ar-SA" altLang="en-US" sz="2400" smtClean="0">
                <a:cs typeface="B Nazanin" panose="00000400000000000000" pitchFamily="2" charset="-78"/>
              </a:rPr>
              <a:t>توسط </a:t>
            </a:r>
            <a:r>
              <a:rPr lang="en-AU" altLang="en-US" sz="2400" smtClean="0">
                <a:cs typeface="B Nazanin" panose="00000400000000000000" pitchFamily="2" charset="-78"/>
              </a:rPr>
              <a:t>Adleman</a:t>
            </a:r>
            <a:r>
              <a:rPr lang="ar-SA" altLang="en-US" sz="2400" smtClean="0">
                <a:cs typeface="B Nazanin" panose="00000400000000000000" pitchFamily="2" charset="-78"/>
              </a:rPr>
              <a:t>- </a:t>
            </a:r>
            <a:r>
              <a:rPr lang="en-AU" altLang="en-US" sz="2400" smtClean="0">
                <a:cs typeface="B Nazanin" panose="00000400000000000000" pitchFamily="2" charset="-78"/>
              </a:rPr>
              <a:t>Shamir</a:t>
            </a:r>
            <a:r>
              <a:rPr lang="ar-SA" altLang="en-US" sz="2400" smtClean="0">
                <a:cs typeface="B Nazanin" panose="00000400000000000000" pitchFamily="2" charset="-78"/>
              </a:rPr>
              <a:t>-</a:t>
            </a:r>
            <a:r>
              <a:rPr lang="en-AU" altLang="en-US" sz="2400" smtClean="0">
                <a:cs typeface="B Nazanin" panose="00000400000000000000" pitchFamily="2" charset="-78"/>
              </a:rPr>
              <a:t> Rivest</a:t>
            </a:r>
            <a:r>
              <a:rPr lang="ar-SA" altLang="en-US" sz="2400" smtClean="0">
                <a:cs typeface="B Nazanin" panose="00000400000000000000" pitchFamily="2" charset="-78"/>
              </a:rPr>
              <a:t>در سال 1977 در </a:t>
            </a:r>
            <a:r>
              <a:rPr lang="en-US" altLang="en-US" sz="2400" smtClean="0">
                <a:cs typeface="B Nazanin" panose="00000400000000000000" pitchFamily="2" charset="-78"/>
              </a:rPr>
              <a:t>MIT</a:t>
            </a:r>
            <a:r>
              <a:rPr lang="ar-SA" altLang="en-US" sz="2400" smtClean="0">
                <a:cs typeface="B Nazanin" panose="00000400000000000000" pitchFamily="2" charset="-78"/>
              </a:rPr>
              <a:t> ارائه شد</a:t>
            </a:r>
            <a:r>
              <a:rPr lang="fa-IR" altLang="en-US" sz="2400" smtClean="0">
                <a:cs typeface="B Nazanin" panose="00000400000000000000" pitchFamily="2" charset="-78"/>
              </a:rPr>
              <a:t>.</a:t>
            </a:r>
            <a:endParaRPr lang="ar-SA" altLang="en-US" sz="2400" smtClean="0">
              <a:cs typeface="B Nazanin" panose="00000400000000000000" pitchFamily="2" charset="-78"/>
            </a:endParaRPr>
          </a:p>
          <a:p>
            <a:pPr marL="342900" lvl="1" indent="-342900" algn="r" rtl="1" fontAlgn="base">
              <a:lnSpc>
                <a:spcPct val="90000"/>
              </a:lnSpc>
              <a:spcAft>
                <a:spcPct val="0"/>
              </a:spcAft>
              <a:buFont typeface="Wingdings" panose="05000000000000000000" pitchFamily="2" charset="2"/>
              <a:buChar char="§"/>
            </a:pPr>
            <a:r>
              <a:rPr lang="ar-SA" altLang="en-US" sz="2400" smtClean="0">
                <a:cs typeface="B Nazanin" panose="00000400000000000000" pitchFamily="2" charset="-78"/>
              </a:rPr>
              <a:t>مشهورترين و پركاربردترين الگوريتم رمزگذاري كليد عمومي</a:t>
            </a:r>
          </a:p>
          <a:p>
            <a:pPr marL="342900" lvl="1" indent="-342900" algn="r" rtl="1" fontAlgn="base">
              <a:lnSpc>
                <a:spcPct val="90000"/>
              </a:lnSpc>
              <a:spcAft>
                <a:spcPct val="0"/>
              </a:spcAft>
              <a:buFont typeface="Wingdings" panose="05000000000000000000" pitchFamily="2" charset="2"/>
              <a:buChar char="§"/>
            </a:pPr>
            <a:r>
              <a:rPr lang="ar-SA" altLang="en-US" sz="2400" smtClean="0">
                <a:cs typeface="B Nazanin" panose="00000400000000000000" pitchFamily="2" charset="-78"/>
              </a:rPr>
              <a:t>مبتني بر توان رساني </a:t>
            </a:r>
            <a:r>
              <a:rPr lang="fa-IR" altLang="en-US" sz="2400" smtClean="0">
                <a:cs typeface="B Nazanin" panose="00000400000000000000" pitchFamily="2" charset="-78"/>
              </a:rPr>
              <a:t>پ</a:t>
            </a:r>
            <a:r>
              <a:rPr lang="ar-SA" altLang="en-US" sz="2400" smtClean="0">
                <a:cs typeface="B Nazanin" panose="00000400000000000000" pitchFamily="2" charset="-78"/>
              </a:rPr>
              <a:t>ي</a:t>
            </a:r>
            <a:r>
              <a:rPr lang="fa-IR" altLang="en-US" sz="2400" smtClean="0">
                <a:cs typeface="B Nazanin" panose="00000400000000000000" pitchFamily="2" charset="-78"/>
              </a:rPr>
              <a:t>مانه‌ا</a:t>
            </a:r>
            <a:r>
              <a:rPr lang="ar-SA" altLang="en-US" sz="2400" smtClean="0">
                <a:cs typeface="B Nazanin" panose="00000400000000000000" pitchFamily="2" charset="-78"/>
              </a:rPr>
              <a:t>ي</a:t>
            </a:r>
          </a:p>
          <a:p>
            <a:pPr marL="342900" lvl="1" indent="-342900" algn="r" rtl="1" fontAlgn="base">
              <a:lnSpc>
                <a:spcPct val="90000"/>
              </a:lnSpc>
              <a:spcAft>
                <a:spcPct val="0"/>
              </a:spcAft>
              <a:buFont typeface="Wingdings" panose="05000000000000000000" pitchFamily="2" charset="2"/>
              <a:buChar char="§"/>
            </a:pPr>
            <a:r>
              <a:rPr lang="ar-SA" altLang="en-US" sz="2400" smtClean="0">
                <a:cs typeface="B Nazanin" panose="00000400000000000000" pitchFamily="2" charset="-78"/>
              </a:rPr>
              <a:t>استفاده از اعداد طبيعي خيلي بزرگ</a:t>
            </a:r>
          </a:p>
          <a:p>
            <a:pPr marL="342900" lvl="1" indent="-342900" algn="r" rtl="1" fontAlgn="base">
              <a:lnSpc>
                <a:spcPct val="90000"/>
              </a:lnSpc>
              <a:spcAft>
                <a:spcPct val="0"/>
              </a:spcAft>
              <a:buFont typeface="Wingdings" panose="05000000000000000000" pitchFamily="2" charset="2"/>
              <a:buChar char="§"/>
            </a:pPr>
            <a:r>
              <a:rPr lang="ar-SA" altLang="en-US" sz="2400" smtClean="0">
                <a:cs typeface="B Nazanin" panose="00000400000000000000" pitchFamily="2" charset="-78"/>
              </a:rPr>
              <a:t>امنيت آن ناشي از دشوار بودن تجزيه اعداد بزرگ</a:t>
            </a:r>
            <a:r>
              <a:rPr lang="fa-IR" altLang="en-US" sz="2400" smtClean="0">
                <a:cs typeface="B Nazanin" panose="00000400000000000000" pitchFamily="2" charset="-78"/>
              </a:rPr>
              <a:t>، که حاصلضرب دو عامل اول بزرگ هستند، م</a:t>
            </a:r>
            <a:r>
              <a:rPr lang="ar-SA" altLang="en-US" sz="2400" smtClean="0">
                <a:cs typeface="B Nazanin" panose="00000400000000000000" pitchFamily="2" charset="-78"/>
              </a:rPr>
              <a:t>ي</a:t>
            </a:r>
            <a:r>
              <a:rPr lang="fa-IR" altLang="en-US" sz="2400" smtClean="0">
                <a:cs typeface="B Nazanin" panose="00000400000000000000" pitchFamily="2" charset="-78"/>
              </a:rPr>
              <a:t> باشد.</a:t>
            </a:r>
          </a:p>
          <a:p>
            <a:pPr marL="342900" indent="-342900" algn="r" eaLnBrk="1" hangingPunct="1">
              <a:lnSpc>
                <a:spcPct val="90000"/>
              </a:lnSpc>
              <a:buFont typeface="Wingdings" panose="05000000000000000000" pitchFamily="2" charset="2"/>
              <a:buChar char="§"/>
            </a:pPr>
            <a:endParaRPr lang="en-US" altLang="en-US" sz="2000" smtClean="0">
              <a:cs typeface="B Nazanin" panose="00000400000000000000" pitchFamily="2" charset="-78"/>
            </a:endParaRPr>
          </a:p>
        </p:txBody>
      </p:sp>
      <p:sp>
        <p:nvSpPr>
          <p:cNvPr id="70658" name="Rectangle 2"/>
          <p:cNvSpPr>
            <a:spLocks noGrp="1" noChangeArrowheads="1"/>
          </p:cNvSpPr>
          <p:nvPr>
            <p:ph type="title" idx="4294967295"/>
          </p:nvPr>
        </p:nvSpPr>
        <p:spPr>
          <a:xfrm>
            <a:off x="303213" y="188913"/>
            <a:ext cx="8229600" cy="654050"/>
          </a:xfrm>
          <a:prstGeom prst="rect">
            <a:avLst/>
          </a:prstGeom>
        </p:spPr>
        <p:txBody>
          <a:bodyPr>
            <a:normAutofit/>
          </a:bodyPr>
          <a:lstStyle/>
          <a:p>
            <a:pPr algn="r" eaLnBrk="1" fontAlgn="auto" hangingPunct="1">
              <a:spcAft>
                <a:spcPts val="0"/>
              </a:spcAft>
              <a:defRPr/>
            </a:pPr>
            <a:r>
              <a:rPr lang="fa-IR" altLang="en-US" sz="3600" dirty="0" smtClean="0">
                <a:latin typeface="Arial" charset="0"/>
                <a:ea typeface="+mn-ea"/>
                <a:cs typeface="B Yagut" pitchFamily="2" charset="-78"/>
              </a:rPr>
              <a:t>الگور</a:t>
            </a:r>
            <a:r>
              <a:rPr lang="ar-SA" altLang="en-US" sz="3600" dirty="0" smtClean="0">
                <a:latin typeface="Arial" charset="0"/>
                <a:ea typeface="+mn-ea"/>
                <a:cs typeface="B Yagut" pitchFamily="2" charset="-78"/>
              </a:rPr>
              <a:t>ي</a:t>
            </a:r>
            <a:r>
              <a:rPr lang="fa-IR" altLang="en-US" sz="3600" dirty="0" smtClean="0">
                <a:latin typeface="Arial" charset="0"/>
                <a:ea typeface="+mn-ea"/>
                <a:cs typeface="B Yagut" pitchFamily="2" charset="-78"/>
              </a:rPr>
              <a:t>تم رمز نگار</a:t>
            </a:r>
            <a:r>
              <a:rPr lang="ar-SA" altLang="en-US" sz="3600" dirty="0" smtClean="0">
                <a:latin typeface="Arial" charset="0"/>
                <a:ea typeface="+mn-ea"/>
                <a:cs typeface="B Yagut" pitchFamily="2" charset="-78"/>
              </a:rPr>
              <a:t>ي</a:t>
            </a:r>
            <a:r>
              <a:rPr lang="fa-IR" altLang="en-US" sz="3600" dirty="0" smtClean="0">
                <a:latin typeface="Arial" charset="0"/>
                <a:ea typeface="+mn-ea"/>
                <a:cs typeface="B Yagut" pitchFamily="2" charset="-78"/>
              </a:rPr>
              <a:t> </a:t>
            </a:r>
            <a:r>
              <a:rPr altLang="en-US" sz="3600" dirty="0" smtClean="0">
                <a:latin typeface="Arial" charset="0"/>
                <a:ea typeface="+mn-ea"/>
                <a:cs typeface="B Yagut" pitchFamily="2" charset="-78"/>
              </a:rPr>
              <a:t>RSA</a:t>
            </a:r>
          </a:p>
        </p:txBody>
      </p:sp>
      <p:sp>
        <p:nvSpPr>
          <p:cNvPr id="716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E6E1EF-6D28-4FDC-906A-6C3AB40BB8ED}" type="slidenum">
              <a:rPr lang="en-US" altLang="en-US" smtClean="0">
                <a:latin typeface="Times New Roman" panose="02020603050405020304" pitchFamily="18" charset="0"/>
                <a:cs typeface="Times New Roman" panose="02020603050405020304" pitchFamily="18" charset="0"/>
              </a:rPr>
              <a:pPr/>
              <a:t>59</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lstStyle/>
          <a:p>
            <a:pPr marL="457200" indent="-457200" algn="just" eaLnBrk="1" hangingPunct="1">
              <a:buFont typeface="Wingdings" pitchFamily="2" charset="2"/>
              <a:buChar char="§"/>
              <a:defRPr/>
            </a:pPr>
            <a:r>
              <a:rPr lang="fa-IR" sz="2800" dirty="0" smtClean="0">
                <a:cs typeface="B Nazanin" pitchFamily="2" charset="-78"/>
              </a:rPr>
              <a:t>مهمترين ابزار خودكار برقراري محرمانگي در امنيت شبكه و ارتباطات رمزنگاري است.</a:t>
            </a:r>
          </a:p>
          <a:p>
            <a:pPr marL="342900" indent="-342900" algn="just" eaLnBrk="1" hangingPunct="1">
              <a:buFont typeface="Wingdings" pitchFamily="2" charset="2"/>
              <a:buChar char="§"/>
              <a:defRPr/>
            </a:pPr>
            <a:r>
              <a:rPr lang="fa-IR" b="1" dirty="0" smtClean="0">
                <a:cs typeface="B Nazanin" pitchFamily="2" charset="-78"/>
              </a:rPr>
              <a:t>به دو صورت است:</a:t>
            </a:r>
          </a:p>
          <a:p>
            <a:pPr marL="973138" lvl="2" indent="-233363" algn="just">
              <a:buFont typeface="Wingdings" pitchFamily="2" charset="2"/>
              <a:buChar char="ü"/>
              <a:defRPr/>
            </a:pPr>
            <a:r>
              <a:rPr lang="fa-IR" b="1" dirty="0" smtClean="0">
                <a:solidFill>
                  <a:schemeClr val="accent6">
                    <a:lumMod val="75000"/>
                  </a:schemeClr>
                </a:solidFill>
                <a:cs typeface="B Nazanin" pitchFamily="2" charset="-78"/>
              </a:rPr>
              <a:t>برگشت پذير </a:t>
            </a:r>
            <a:r>
              <a:rPr lang="en-US" b="1" dirty="0" smtClean="0">
                <a:solidFill>
                  <a:schemeClr val="accent6">
                    <a:lumMod val="75000"/>
                  </a:schemeClr>
                </a:solidFill>
                <a:cs typeface="B Nazanin" pitchFamily="2" charset="-78"/>
              </a:rPr>
              <a:t>(Reversible)</a:t>
            </a:r>
            <a:r>
              <a:rPr lang="fa-IR" b="1" dirty="0" smtClean="0">
                <a:solidFill>
                  <a:schemeClr val="accent6">
                    <a:lumMod val="75000"/>
                  </a:schemeClr>
                </a:solidFill>
                <a:cs typeface="B Nazanin" pitchFamily="2" charset="-78"/>
              </a:rPr>
              <a:t>: اجازه ميدهد كه داده ها رمزگذاري شوند و بعدا رمزگشايي گردند.</a:t>
            </a:r>
          </a:p>
          <a:p>
            <a:pPr marL="973138" lvl="2" indent="-233363" algn="just">
              <a:buFont typeface="Wingdings" pitchFamily="2" charset="2"/>
              <a:buChar char="ü"/>
              <a:defRPr/>
            </a:pPr>
            <a:r>
              <a:rPr lang="fa-IR" b="1" dirty="0" smtClean="0">
                <a:solidFill>
                  <a:srgbClr val="0070C0"/>
                </a:solidFill>
                <a:cs typeface="B Nazanin" pitchFamily="2" charset="-78"/>
              </a:rPr>
              <a:t>برگشت ناپذير </a:t>
            </a:r>
            <a:r>
              <a:rPr lang="en-US" b="1" dirty="0" smtClean="0">
                <a:solidFill>
                  <a:srgbClr val="0070C0"/>
                </a:solidFill>
                <a:cs typeface="B Nazanin" pitchFamily="2" charset="-78"/>
              </a:rPr>
              <a:t>(Irreversible)</a:t>
            </a:r>
            <a:r>
              <a:rPr lang="fa-IR" b="1" dirty="0" smtClean="0">
                <a:solidFill>
                  <a:srgbClr val="0070C0"/>
                </a:solidFill>
                <a:cs typeface="B Nazanin" pitchFamily="2" charset="-78"/>
              </a:rPr>
              <a:t>: رمزگذاري بصورت يكطرفه انجام ميشود بطوري كه ديگر قابل رمزگشايي نخواهد بود. </a:t>
            </a:r>
            <a:r>
              <a:rPr lang="fa-IR" sz="1400" b="1" dirty="0" smtClean="0">
                <a:solidFill>
                  <a:srgbClr val="0070C0"/>
                </a:solidFill>
                <a:cs typeface="B Nazanin" pitchFamily="2" charset="-78"/>
              </a:rPr>
              <a:t>( شامل الگوريتم هاي درهم‌سازي و كدهاي احراز هويت پيام هستند كه در امضاي ديجيتالي و كاربردهاي احراز هويت پيام استفاده ميشوند. )</a:t>
            </a:r>
          </a:p>
        </p:txBody>
      </p:sp>
      <p:sp>
        <p:nvSpPr>
          <p:cNvPr id="2" name="Title 1"/>
          <p:cNvSpPr>
            <a:spLocks noGrp="1"/>
          </p:cNvSpPr>
          <p:nvPr>
            <p:ph type="title" idx="4294967295"/>
          </p:nvPr>
        </p:nvSpPr>
        <p:spPr>
          <a:xfrm>
            <a:off x="0" y="188913"/>
            <a:ext cx="8532813" cy="566737"/>
          </a:xfrm>
          <a:prstGeom prst="rect">
            <a:avLst/>
          </a:prstGeom>
        </p:spPr>
        <p:txBody>
          <a:bodyPr>
            <a:normAutofit fontScale="90000"/>
          </a:bodyPr>
          <a:lstStyle/>
          <a:p>
            <a:pPr algn="r" eaLnBrk="1" fontAlgn="auto" hangingPunct="1">
              <a:spcAft>
                <a:spcPts val="0"/>
              </a:spcAft>
              <a:defRPr/>
            </a:pPr>
            <a:r>
              <a:rPr lang="fa-IR" dirty="0" smtClean="0">
                <a:cs typeface="B Yagut" pitchFamily="2" charset="-78"/>
              </a:rPr>
              <a:t>رمزنگاري</a:t>
            </a:r>
            <a:endParaRPr lang="en-US" dirty="0">
              <a:cs typeface="B Yagut" pitchFamily="2" charset="-78"/>
            </a:endParaRPr>
          </a:p>
        </p:txBody>
      </p:sp>
      <p:pic>
        <p:nvPicPr>
          <p:cNvPr id="16388" name="Picture 9" descr="http://www.bytefusion.com/products/ens/secexgate/data_encryption_key_rotation_hr.png"/>
          <p:cNvPicPr>
            <a:picLocks noChangeAspect="1" noChangeArrowheads="1"/>
          </p:cNvPicPr>
          <p:nvPr/>
        </p:nvPicPr>
        <p:blipFill>
          <a:blip r:embed="rId2">
            <a:extLst>
              <a:ext uri="{28A0092B-C50C-407E-A947-70E740481C1C}">
                <a14:useLocalDpi xmlns:a14="http://schemas.microsoft.com/office/drawing/2010/main" val="0"/>
              </a:ext>
            </a:extLst>
          </a:blip>
          <a:srcRect t="17764" b="11465"/>
          <a:stretch>
            <a:fillRect/>
          </a:stretch>
        </p:blipFill>
        <p:spPr bwMode="auto">
          <a:xfrm>
            <a:off x="438150" y="4941888"/>
            <a:ext cx="38465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80A85B-C7C7-4D2E-AE15-6A37ED57AE63}" type="slidenum">
              <a:rPr lang="en-US" altLang="en-US" smtClean="0">
                <a:latin typeface="Times New Roman" panose="02020603050405020304" pitchFamily="18" charset="0"/>
                <a:cs typeface="Times New Roman" panose="02020603050405020304" pitchFamily="18" charset="0"/>
              </a:rPr>
              <a:pPr/>
              <a:t>6</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303213" y="260350"/>
            <a:ext cx="8229600" cy="582613"/>
          </a:xfrm>
          <a:prstGeom prst="rect">
            <a:avLst/>
          </a:prstGeom>
        </p:spPr>
        <p:txBody>
          <a:bodyPr/>
          <a:lstStyle/>
          <a:p>
            <a:pPr algn="r" eaLnBrk="1" fontAlgn="auto" hangingPunct="1">
              <a:spcAft>
                <a:spcPts val="0"/>
              </a:spcAft>
              <a:defRPr/>
            </a:pPr>
            <a:r>
              <a:rPr lang="fa-IR" altLang="en-US" sz="3600" dirty="0" smtClean="0">
                <a:latin typeface="Arial" charset="0"/>
                <a:ea typeface="+mn-ea"/>
                <a:cs typeface="B Yagut" pitchFamily="2" charset="-78"/>
              </a:rPr>
              <a:t>تولید کلید </a:t>
            </a:r>
            <a:r>
              <a:rPr altLang="en-US" sz="3600" dirty="0" smtClean="0">
                <a:latin typeface="Arial" charset="0"/>
                <a:ea typeface="+mn-ea"/>
                <a:cs typeface="B Yagut" pitchFamily="2" charset="-78"/>
              </a:rPr>
              <a:t>RSA</a:t>
            </a:r>
            <a:r>
              <a:rPr lang="fa-IR" altLang="en-US" sz="3600" dirty="0" smtClean="0">
                <a:latin typeface="Arial" charset="0"/>
                <a:ea typeface="+mn-ea"/>
                <a:cs typeface="B Yagut" pitchFamily="2" charset="-78"/>
              </a:rPr>
              <a:t> </a:t>
            </a:r>
            <a:endParaRPr altLang="en-US" sz="3600" dirty="0" smtClean="0">
              <a:latin typeface="Arial" charset="0"/>
              <a:ea typeface="+mn-ea"/>
              <a:cs typeface="B Yagut" pitchFamily="2" charset="-78"/>
            </a:endParaRPr>
          </a:p>
        </p:txBody>
      </p:sp>
      <p:pic>
        <p:nvPicPr>
          <p:cNvPr id="727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341438"/>
            <a:ext cx="742315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466B80-2632-4E2C-BF9D-4953E93A0A3C}" type="slidenum">
              <a:rPr lang="en-US" altLang="en-US" smtClean="0">
                <a:latin typeface="Times New Roman" panose="02020603050405020304" pitchFamily="18" charset="0"/>
                <a:cs typeface="Times New Roman" panose="02020603050405020304" pitchFamily="18" charset="0"/>
              </a:rPr>
              <a:pPr/>
              <a:t>60</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303213" y="182563"/>
            <a:ext cx="8229600" cy="654050"/>
          </a:xfrm>
          <a:prstGeom prst="rect">
            <a:avLst/>
          </a:prstGeom>
        </p:spPr>
        <p:txBody>
          <a:bodyPr>
            <a:normAutofit fontScale="90000"/>
          </a:bodyPr>
          <a:lstStyle/>
          <a:p>
            <a:pPr algn="r" eaLnBrk="1" fontAlgn="auto" hangingPunct="1">
              <a:spcAft>
                <a:spcPts val="0"/>
              </a:spcAft>
              <a:defRPr/>
            </a:pPr>
            <a:r>
              <a:rPr lang="fa-IR" altLang="en-US" sz="4000" dirty="0" smtClean="0">
                <a:latin typeface="Arial" charset="0"/>
                <a:ea typeface="+mn-ea"/>
                <a:cs typeface="B Yagut" pitchFamily="2" charset="-78"/>
              </a:rPr>
              <a:t>رمزنگاری و رمزگشایی</a:t>
            </a:r>
            <a:r>
              <a:rPr altLang="en-US" sz="4000" dirty="0" smtClean="0">
                <a:latin typeface="Arial" charset="0"/>
                <a:ea typeface="+mn-ea"/>
                <a:cs typeface="B Yagut" pitchFamily="2" charset="-78"/>
              </a:rPr>
              <a:t>RSA </a:t>
            </a:r>
          </a:p>
        </p:txBody>
      </p:sp>
      <p:pic>
        <p:nvPicPr>
          <p:cNvPr id="737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700213"/>
            <a:ext cx="70612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FE293E-5467-4F8D-A2C4-6F03E7F8F1E2}" type="slidenum">
              <a:rPr lang="en-US" altLang="en-US" smtClean="0">
                <a:latin typeface="Times New Roman" panose="02020603050405020304" pitchFamily="18" charset="0"/>
                <a:cs typeface="Times New Roman" panose="02020603050405020304" pitchFamily="18" charset="0"/>
              </a:rPr>
              <a:pPr/>
              <a:t>61</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r" eaLnBrk="1" hangingPunct="1">
              <a:buFont typeface="Wingdings" panose="05000000000000000000" pitchFamily="2" charset="2"/>
              <a:buChar char="§"/>
            </a:pPr>
            <a:r>
              <a:rPr lang="ar-SA" altLang="en-US" sz="2800" smtClean="0">
                <a:solidFill>
                  <a:schemeClr val="tx1"/>
                </a:solidFill>
                <a:cs typeface="B Nazanin" panose="00000400000000000000" pitchFamily="2" charset="-78"/>
              </a:rPr>
              <a:t>هم فرستنده و هم گيرنده مقدار </a:t>
            </a:r>
            <a:r>
              <a:rPr lang="en-US" altLang="en-US" sz="2800" smtClean="0">
                <a:solidFill>
                  <a:schemeClr val="tx1"/>
                </a:solidFill>
                <a:cs typeface="B Nazanin" panose="00000400000000000000" pitchFamily="2" charset="-78"/>
              </a:rPr>
              <a:t>N</a:t>
            </a:r>
            <a:r>
              <a:rPr lang="ar-SA" altLang="en-US" sz="2800" smtClean="0">
                <a:solidFill>
                  <a:schemeClr val="tx1"/>
                </a:solidFill>
                <a:cs typeface="B Nazanin" panose="00000400000000000000" pitchFamily="2" charset="-78"/>
              </a:rPr>
              <a:t> را مي‌دانند</a:t>
            </a:r>
            <a:r>
              <a:rPr lang="fa-IR" altLang="en-US" sz="2800" smtClean="0">
                <a:solidFill>
                  <a:schemeClr val="tx1"/>
                </a:solidFill>
                <a:cs typeface="B Nazanin" panose="00000400000000000000" pitchFamily="2" charset="-78"/>
              </a:rPr>
              <a:t>.</a:t>
            </a:r>
            <a:endParaRPr lang="en-US" altLang="en-US" sz="2800" smtClean="0">
              <a:solidFill>
                <a:schemeClr val="tx1"/>
              </a:solidFill>
              <a:cs typeface="B Nazanin" panose="00000400000000000000" pitchFamily="2" charset="-78"/>
            </a:endParaRPr>
          </a:p>
          <a:p>
            <a:pPr marL="457200" indent="-457200" algn="r" eaLnBrk="1" hangingPunct="1">
              <a:buFont typeface="Wingdings" panose="05000000000000000000" pitchFamily="2" charset="2"/>
              <a:buChar char="§"/>
            </a:pPr>
            <a:r>
              <a:rPr lang="ar-SA" altLang="en-US" sz="2800" smtClean="0">
                <a:solidFill>
                  <a:schemeClr val="tx1"/>
                </a:solidFill>
                <a:cs typeface="B Nazanin" panose="00000400000000000000" pitchFamily="2" charset="-78"/>
              </a:rPr>
              <a:t>فرستنده مقدار </a:t>
            </a:r>
            <a:r>
              <a:rPr lang="en-US" altLang="en-US" sz="2800" smtClean="0">
                <a:solidFill>
                  <a:schemeClr val="tx1"/>
                </a:solidFill>
                <a:cs typeface="B Nazanin" panose="00000400000000000000" pitchFamily="2" charset="-78"/>
              </a:rPr>
              <a:t>e</a:t>
            </a:r>
            <a:r>
              <a:rPr lang="ar-SA" altLang="en-US" sz="2800" smtClean="0">
                <a:solidFill>
                  <a:schemeClr val="tx1"/>
                </a:solidFill>
                <a:cs typeface="B Nazanin" panose="00000400000000000000" pitchFamily="2" charset="-78"/>
              </a:rPr>
              <a:t> را مي‌داند</a:t>
            </a:r>
            <a:r>
              <a:rPr lang="fa-IR" altLang="en-US" sz="2800" smtClean="0">
                <a:solidFill>
                  <a:schemeClr val="tx1"/>
                </a:solidFill>
                <a:cs typeface="B Nazanin" panose="00000400000000000000" pitchFamily="2" charset="-78"/>
              </a:rPr>
              <a:t>.</a:t>
            </a:r>
            <a:endParaRPr lang="en-US" altLang="en-US" sz="2800" smtClean="0">
              <a:solidFill>
                <a:schemeClr val="tx1"/>
              </a:solidFill>
              <a:cs typeface="B Nazanin" panose="00000400000000000000" pitchFamily="2" charset="-78"/>
            </a:endParaRPr>
          </a:p>
          <a:p>
            <a:pPr marL="577850" lvl="1" algn="r" rtl="1" fontAlgn="base">
              <a:spcAft>
                <a:spcPct val="0"/>
              </a:spcAft>
              <a:buFont typeface="Wingdings" panose="05000000000000000000" pitchFamily="2" charset="2"/>
              <a:buChar char="ü"/>
            </a:pPr>
            <a:r>
              <a:rPr lang="fa-IR" altLang="en-US" smtClean="0">
                <a:solidFill>
                  <a:schemeClr val="tx1"/>
                </a:solidFill>
                <a:cs typeface="B Nazanin" panose="00000400000000000000" pitchFamily="2" charset="-78"/>
              </a:rPr>
              <a:t>کليد عموم</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 (</a:t>
            </a:r>
            <a:r>
              <a:rPr lang="en-US" altLang="en-US" smtClean="0">
                <a:solidFill>
                  <a:schemeClr val="tx1"/>
                </a:solidFill>
                <a:cs typeface="B Nazanin" panose="00000400000000000000" pitchFamily="2" charset="-78"/>
              </a:rPr>
              <a:t>N , e</a:t>
            </a:r>
            <a:r>
              <a:rPr lang="fa-IR" altLang="en-US" smtClean="0">
                <a:solidFill>
                  <a:schemeClr val="tx1"/>
                </a:solidFill>
                <a:cs typeface="B Nazanin" panose="00000400000000000000" pitchFamily="2" charset="-78"/>
              </a:rPr>
              <a:t>)</a:t>
            </a:r>
            <a:endParaRPr lang="en-US" altLang="en-US" smtClean="0">
              <a:solidFill>
                <a:schemeClr val="tx1"/>
              </a:solidFill>
              <a:cs typeface="B Nazanin" panose="00000400000000000000" pitchFamily="2" charset="-78"/>
            </a:endParaRPr>
          </a:p>
          <a:p>
            <a:pPr marL="457200" indent="-457200" algn="r" eaLnBrk="1" hangingPunct="1">
              <a:buFont typeface="Wingdings" panose="05000000000000000000" pitchFamily="2" charset="2"/>
              <a:buChar char="§"/>
            </a:pPr>
            <a:r>
              <a:rPr lang="ar-SA" altLang="en-US" sz="2800" smtClean="0">
                <a:solidFill>
                  <a:schemeClr val="tx1"/>
                </a:solidFill>
                <a:cs typeface="B Nazanin" panose="00000400000000000000" pitchFamily="2" charset="-78"/>
              </a:rPr>
              <a:t>تنها گيرنده مقدار </a:t>
            </a:r>
            <a:r>
              <a:rPr lang="en-US" altLang="en-US" sz="2800" smtClean="0">
                <a:solidFill>
                  <a:schemeClr val="tx1"/>
                </a:solidFill>
                <a:cs typeface="B Nazanin" panose="00000400000000000000" pitchFamily="2" charset="-78"/>
              </a:rPr>
              <a:t>d</a:t>
            </a:r>
            <a:r>
              <a:rPr lang="ar-SA" altLang="en-US" sz="2800" smtClean="0">
                <a:solidFill>
                  <a:schemeClr val="tx1"/>
                </a:solidFill>
                <a:cs typeface="B Nazanin" panose="00000400000000000000" pitchFamily="2" charset="-78"/>
              </a:rPr>
              <a:t> را مي‌داند</a:t>
            </a:r>
            <a:r>
              <a:rPr lang="fa-IR" altLang="en-US" sz="2800" smtClean="0">
                <a:solidFill>
                  <a:schemeClr val="tx1"/>
                </a:solidFill>
                <a:cs typeface="B Nazanin" panose="00000400000000000000" pitchFamily="2" charset="-78"/>
              </a:rPr>
              <a:t>.</a:t>
            </a:r>
          </a:p>
          <a:p>
            <a:pPr marL="577850" lvl="1" algn="r" rtl="1" fontAlgn="base">
              <a:spcAft>
                <a:spcPct val="0"/>
              </a:spcAft>
              <a:buFont typeface="Wingdings" panose="05000000000000000000" pitchFamily="2" charset="2"/>
              <a:buChar char="ü"/>
            </a:pPr>
            <a:r>
              <a:rPr lang="fa-IR" altLang="en-US" smtClean="0">
                <a:solidFill>
                  <a:schemeClr val="tx1"/>
                </a:solidFill>
                <a:cs typeface="B Nazanin" panose="00000400000000000000" pitchFamily="2" charset="-78"/>
              </a:rPr>
              <a:t>کليد خصوص</a:t>
            </a:r>
            <a:r>
              <a:rPr lang="ar-SA" altLang="en-US" smtClean="0">
                <a:solidFill>
                  <a:schemeClr val="tx1"/>
                </a:solidFill>
                <a:cs typeface="B Nazanin" panose="00000400000000000000" pitchFamily="2" charset="-78"/>
              </a:rPr>
              <a:t>ي</a:t>
            </a:r>
            <a:r>
              <a:rPr lang="fa-IR" altLang="en-US" smtClean="0">
                <a:solidFill>
                  <a:schemeClr val="tx1"/>
                </a:solidFill>
                <a:cs typeface="B Nazanin" panose="00000400000000000000" pitchFamily="2" charset="-78"/>
              </a:rPr>
              <a:t> : (</a:t>
            </a:r>
            <a:r>
              <a:rPr lang="en-US" altLang="en-US" smtClean="0">
                <a:solidFill>
                  <a:schemeClr val="tx1"/>
                </a:solidFill>
                <a:cs typeface="B Nazanin" panose="00000400000000000000" pitchFamily="2" charset="-78"/>
              </a:rPr>
              <a:t>N, d</a:t>
            </a:r>
            <a:r>
              <a:rPr lang="fa-IR" altLang="en-US" smtClean="0">
                <a:solidFill>
                  <a:schemeClr val="tx1"/>
                </a:solidFill>
                <a:cs typeface="B Nazanin" panose="00000400000000000000" pitchFamily="2" charset="-78"/>
              </a:rPr>
              <a:t>)</a:t>
            </a:r>
            <a:endParaRPr lang="en-US" altLang="en-US" smtClean="0">
              <a:solidFill>
                <a:schemeClr val="tx1"/>
              </a:solidFill>
              <a:cs typeface="B Nazanin" panose="00000400000000000000" pitchFamily="2" charset="-78"/>
            </a:endParaRPr>
          </a:p>
          <a:p>
            <a:pPr marL="457200" indent="-457200" algn="r" eaLnBrk="1" hangingPunct="1">
              <a:buFont typeface="Wingdings" panose="05000000000000000000" pitchFamily="2" charset="2"/>
              <a:buChar char="§"/>
            </a:pPr>
            <a:r>
              <a:rPr lang="ar-SA" altLang="en-US" sz="2800" smtClean="0">
                <a:solidFill>
                  <a:schemeClr val="tx1"/>
                </a:solidFill>
                <a:cs typeface="B Nazanin" panose="00000400000000000000" pitchFamily="2" charset="-78"/>
              </a:rPr>
              <a:t>نيازمندي</a:t>
            </a:r>
            <a:r>
              <a:rPr lang="fa-IR" altLang="en-US" sz="2800" smtClean="0">
                <a:solidFill>
                  <a:schemeClr val="tx1"/>
                </a:solidFill>
                <a:cs typeface="B Nazanin" panose="00000400000000000000" pitchFamily="2" charset="-78"/>
              </a:rPr>
              <a:t>‌</a:t>
            </a:r>
            <a:r>
              <a:rPr lang="ar-SA" altLang="en-US" sz="2800" smtClean="0">
                <a:solidFill>
                  <a:schemeClr val="tx1"/>
                </a:solidFill>
                <a:cs typeface="B Nazanin" panose="00000400000000000000" pitchFamily="2" charset="-78"/>
              </a:rPr>
              <a:t>ها</a:t>
            </a:r>
            <a:r>
              <a:rPr lang="en-US" altLang="en-US" sz="2800" smtClean="0">
                <a:solidFill>
                  <a:schemeClr val="tx1"/>
                </a:solidFill>
                <a:cs typeface="B Nazanin" panose="00000400000000000000" pitchFamily="2" charset="-78"/>
              </a:rPr>
              <a:t>:</a:t>
            </a:r>
          </a:p>
          <a:p>
            <a:pPr marL="577850" lvl="1" algn="r" rtl="1" fontAlgn="base">
              <a:spcAft>
                <a:spcPct val="0"/>
              </a:spcAft>
              <a:buFont typeface="Wingdings" panose="05000000000000000000" pitchFamily="2" charset="2"/>
              <a:buChar char="ü"/>
            </a:pPr>
            <a:r>
              <a:rPr lang="ar-SA" altLang="en-US" smtClean="0">
                <a:solidFill>
                  <a:schemeClr val="tx1"/>
                </a:solidFill>
                <a:cs typeface="B Nazanin" panose="00000400000000000000" pitchFamily="2" charset="-78"/>
              </a:rPr>
              <a:t>محاسبه </a:t>
            </a:r>
            <a:r>
              <a:rPr lang="en-US" altLang="en-US" smtClean="0">
                <a:solidFill>
                  <a:schemeClr val="tx1"/>
                </a:solidFill>
                <a:cs typeface="B Nazanin" panose="00000400000000000000" pitchFamily="2" charset="-78"/>
              </a:rPr>
              <a:t>M</a:t>
            </a:r>
            <a:r>
              <a:rPr lang="en-US" altLang="en-US" baseline="30000" smtClean="0">
                <a:solidFill>
                  <a:schemeClr val="tx1"/>
                </a:solidFill>
                <a:cs typeface="B Nazanin" panose="00000400000000000000" pitchFamily="2" charset="-78"/>
              </a:rPr>
              <a:t>e</a:t>
            </a:r>
            <a:r>
              <a:rPr lang="ar-SA" altLang="en-US" smtClean="0">
                <a:solidFill>
                  <a:schemeClr val="tx1"/>
                </a:solidFill>
                <a:cs typeface="B Nazanin" panose="00000400000000000000" pitchFamily="2" charset="-78"/>
              </a:rPr>
              <a:t>  و </a:t>
            </a:r>
            <a:r>
              <a:rPr lang="en-US" altLang="en-US" smtClean="0">
                <a:solidFill>
                  <a:schemeClr val="tx1"/>
                </a:solidFill>
                <a:cs typeface="B Nazanin" panose="00000400000000000000" pitchFamily="2" charset="-78"/>
              </a:rPr>
              <a:t>C</a:t>
            </a:r>
            <a:r>
              <a:rPr lang="en-US" altLang="en-US" baseline="30000" smtClean="0">
                <a:solidFill>
                  <a:schemeClr val="tx1"/>
                </a:solidFill>
                <a:cs typeface="B Nazanin" panose="00000400000000000000" pitchFamily="2" charset="-78"/>
              </a:rPr>
              <a:t>d</a:t>
            </a:r>
            <a:r>
              <a:rPr lang="ar-SA" altLang="en-US" smtClean="0">
                <a:solidFill>
                  <a:schemeClr val="tx1"/>
                </a:solidFill>
                <a:cs typeface="B Nazanin" panose="00000400000000000000" pitchFamily="2" charset="-78"/>
              </a:rPr>
              <a:t> آسان باشد</a:t>
            </a:r>
            <a:r>
              <a:rPr lang="fa-IR" altLang="en-US" smtClean="0">
                <a:solidFill>
                  <a:schemeClr val="tx1"/>
                </a:solidFill>
                <a:cs typeface="B Nazanin" panose="00000400000000000000" pitchFamily="2" charset="-78"/>
              </a:rPr>
              <a:t>.</a:t>
            </a:r>
            <a:endParaRPr lang="en-US" altLang="en-US" smtClean="0">
              <a:solidFill>
                <a:schemeClr val="tx1"/>
              </a:solidFill>
              <a:cs typeface="B Nazanin" panose="00000400000000000000" pitchFamily="2" charset="-78"/>
            </a:endParaRPr>
          </a:p>
          <a:p>
            <a:pPr marL="577850" lvl="1" algn="r" rtl="1" fontAlgn="base">
              <a:spcAft>
                <a:spcPct val="0"/>
              </a:spcAft>
              <a:buFont typeface="Wingdings" panose="05000000000000000000" pitchFamily="2" charset="2"/>
              <a:buChar char="ü"/>
            </a:pPr>
            <a:r>
              <a:rPr lang="ar-SA" altLang="en-US" smtClean="0">
                <a:solidFill>
                  <a:schemeClr val="tx1"/>
                </a:solidFill>
                <a:cs typeface="B Nazanin" panose="00000400000000000000" pitchFamily="2" charset="-78"/>
              </a:rPr>
              <a:t>محاسبه </a:t>
            </a:r>
            <a:r>
              <a:rPr lang="en-US" altLang="en-US" smtClean="0">
                <a:solidFill>
                  <a:schemeClr val="tx1"/>
                </a:solidFill>
                <a:cs typeface="B Nazanin" panose="00000400000000000000" pitchFamily="2" charset="-78"/>
              </a:rPr>
              <a:t>d</a:t>
            </a:r>
            <a:r>
              <a:rPr lang="ar-SA" altLang="en-US" smtClean="0">
                <a:solidFill>
                  <a:schemeClr val="tx1"/>
                </a:solidFill>
                <a:cs typeface="B Nazanin" panose="00000400000000000000" pitchFamily="2" charset="-78"/>
              </a:rPr>
              <a:t> با دانستن  </a:t>
            </a:r>
            <a:r>
              <a:rPr lang="fa-IR" altLang="en-US" smtClean="0">
                <a:solidFill>
                  <a:schemeClr val="tx1"/>
                </a:solidFill>
                <a:cs typeface="B Nazanin" panose="00000400000000000000" pitchFamily="2" charset="-78"/>
              </a:rPr>
              <a:t>کليد عموم</a:t>
            </a:r>
            <a:r>
              <a:rPr lang="ar-SA" altLang="en-US" smtClean="0">
                <a:solidFill>
                  <a:schemeClr val="tx1"/>
                </a:solidFill>
                <a:cs typeface="B Nazanin" panose="00000400000000000000" pitchFamily="2" charset="-78"/>
              </a:rPr>
              <a:t>ي غيرممكن باشد</a:t>
            </a:r>
            <a:r>
              <a:rPr lang="fa-IR" altLang="en-US" smtClean="0">
                <a:solidFill>
                  <a:schemeClr val="tx1"/>
                </a:solidFill>
                <a:cs typeface="B Nazanin" panose="00000400000000000000" pitchFamily="2" charset="-78"/>
              </a:rPr>
              <a:t>.</a:t>
            </a:r>
            <a:endParaRPr lang="en-US" altLang="en-US" smtClean="0">
              <a:solidFill>
                <a:schemeClr val="tx1"/>
              </a:solidFill>
              <a:cs typeface="B Nazanin" panose="00000400000000000000" pitchFamily="2" charset="-78"/>
            </a:endParaRPr>
          </a:p>
        </p:txBody>
      </p:sp>
      <p:sp>
        <p:nvSpPr>
          <p:cNvPr id="73730" name="Rectangle 2"/>
          <p:cNvSpPr>
            <a:spLocks noGrp="1" noChangeArrowheads="1"/>
          </p:cNvSpPr>
          <p:nvPr>
            <p:ph type="title" idx="4294967295"/>
          </p:nvPr>
        </p:nvSpPr>
        <p:spPr>
          <a:xfrm>
            <a:off x="303213" y="188913"/>
            <a:ext cx="8229600" cy="796925"/>
          </a:xfrm>
          <a:prstGeom prst="rect">
            <a:avLst/>
          </a:prstGeom>
        </p:spPr>
        <p:txBody>
          <a:bodyPr/>
          <a:lstStyle/>
          <a:p>
            <a:pPr algn="r" eaLnBrk="1" fontAlgn="auto" hangingPunct="1">
              <a:spcAft>
                <a:spcPts val="0"/>
              </a:spcAft>
              <a:defRPr/>
            </a:pPr>
            <a:r>
              <a:rPr lang="ar-SA" altLang="en-US" sz="3600" dirty="0" smtClean="0">
                <a:latin typeface="Arial" charset="0"/>
                <a:ea typeface="+mn-ea"/>
                <a:cs typeface="B Yagut" pitchFamily="2" charset="-78"/>
              </a:rPr>
              <a:t>قراردادها</a:t>
            </a:r>
            <a:r>
              <a:rPr lang="fa-IR" altLang="en-US" sz="3600" dirty="0" smtClean="0">
                <a:latin typeface="Arial" charset="0"/>
                <a:ea typeface="+mn-ea"/>
                <a:cs typeface="B Yagut" pitchFamily="2" charset="-78"/>
              </a:rPr>
              <a:t> در </a:t>
            </a:r>
            <a:r>
              <a:rPr altLang="en-US" sz="3600" dirty="0" smtClean="0">
                <a:latin typeface="Arial" charset="0"/>
                <a:ea typeface="+mn-ea"/>
                <a:cs typeface="B Yagut" pitchFamily="2" charset="-78"/>
              </a:rPr>
              <a:t>RSA</a:t>
            </a:r>
          </a:p>
        </p:txBody>
      </p:sp>
      <p:sp>
        <p:nvSpPr>
          <p:cNvPr id="747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1BD47C-F685-4F81-B66A-895A799E5098}" type="slidenum">
              <a:rPr lang="en-US" altLang="en-US" smtClean="0">
                <a:latin typeface="Times New Roman" panose="02020603050405020304" pitchFamily="18" charset="0"/>
                <a:cs typeface="Times New Roman" panose="02020603050405020304" pitchFamily="18" charset="0"/>
              </a:rPr>
              <a:pPr/>
              <a:t>62</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77813" y="2492375"/>
            <a:ext cx="7823200" cy="2308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Rectangle 2"/>
          <p:cNvSpPr>
            <a:spLocks noGrp="1" noChangeArrowheads="1"/>
          </p:cNvSpPr>
          <p:nvPr>
            <p:ph type="title" idx="4294967295"/>
          </p:nvPr>
        </p:nvSpPr>
        <p:spPr>
          <a:xfrm>
            <a:off x="303213" y="182563"/>
            <a:ext cx="8229600" cy="725487"/>
          </a:xfrm>
          <a:prstGeom prst="rect">
            <a:avLst/>
          </a:prstGeom>
        </p:spPr>
        <p:txBody>
          <a:bodyPr>
            <a:normAutofit/>
          </a:bodyPr>
          <a:lstStyle/>
          <a:p>
            <a:pPr algn="r" eaLnBrk="1" fontAlgn="auto" hangingPunct="1">
              <a:spcAft>
                <a:spcPts val="0"/>
              </a:spcAft>
              <a:defRPr/>
            </a:pPr>
            <a:r>
              <a:rPr lang="fa-IR" altLang="en-US" sz="3600" dirty="0" smtClean="0">
                <a:latin typeface="Arial" charset="0"/>
                <a:ea typeface="+mn-ea"/>
                <a:cs typeface="B Yagut" pitchFamily="2" charset="-78"/>
              </a:rPr>
              <a:t>الگوریتم </a:t>
            </a:r>
            <a:r>
              <a:rPr lang="en-US" altLang="en-US" sz="3600" dirty="0" smtClean="0">
                <a:latin typeface="Arial" charset="0"/>
                <a:ea typeface="+mn-ea"/>
                <a:cs typeface="B Yagut" pitchFamily="2" charset="-78"/>
              </a:rPr>
              <a:t>RSA</a:t>
            </a:r>
            <a:r>
              <a:rPr lang="fa-IR" altLang="en-US" sz="3600" dirty="0" smtClean="0">
                <a:latin typeface="Arial" charset="0"/>
                <a:ea typeface="+mn-ea"/>
                <a:cs typeface="B Yagut" pitchFamily="2" charset="-78"/>
              </a:rPr>
              <a:t>: مثال عددی</a:t>
            </a:r>
            <a:endParaRPr altLang="en-US" sz="3600" dirty="0" smtClean="0">
              <a:latin typeface="Arial" charset="0"/>
              <a:ea typeface="+mn-ea"/>
              <a:cs typeface="B Yagut" pitchFamily="2" charset="-78"/>
            </a:endParaRPr>
          </a:p>
        </p:txBody>
      </p:sp>
      <p:sp>
        <p:nvSpPr>
          <p:cNvPr id="75780" name="Text Box 4"/>
          <p:cNvSpPr txBox="1">
            <a:spLocks noChangeArrowheads="1"/>
          </p:cNvSpPr>
          <p:nvPr/>
        </p:nvSpPr>
        <p:spPr bwMode="auto">
          <a:xfrm>
            <a:off x="468313" y="4876800"/>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dirty="0">
                <a:cs typeface="Times New Roman" panose="02020603050405020304" pitchFamily="18" charset="0"/>
              </a:rPr>
              <a:t>p = 17, q = 11, n = p*q= 187</a:t>
            </a:r>
          </a:p>
          <a:p>
            <a:pPr eaLnBrk="1" hangingPunct="1">
              <a:spcBef>
                <a:spcPct val="50000"/>
              </a:spcBef>
            </a:pPr>
            <a:r>
              <a:rPr lang="en-US" altLang="en-US" sz="2400" dirty="0">
                <a:cs typeface="Times New Roman" panose="02020603050405020304" pitchFamily="18" charset="0"/>
                <a:sym typeface="Symbol" panose="05050102010706020507" pitchFamily="18" charset="2"/>
              </a:rPr>
              <a:t>(n) = 16*10 =160, pick e=7, </a:t>
            </a:r>
            <a:r>
              <a:rPr lang="en-US" altLang="en-US" sz="2400" dirty="0" err="1">
                <a:cs typeface="Times New Roman" panose="02020603050405020304" pitchFamily="18" charset="0"/>
                <a:sym typeface="Symbol" panose="05050102010706020507" pitchFamily="18" charset="2"/>
              </a:rPr>
              <a:t>d.e</a:t>
            </a:r>
            <a:r>
              <a:rPr lang="en-US" altLang="en-US" sz="2400" dirty="0">
                <a:cs typeface="Times New Roman" panose="02020603050405020304" pitchFamily="18" charset="0"/>
                <a:sym typeface="Symbol" panose="05050102010706020507" pitchFamily="18" charset="2"/>
              </a:rPr>
              <a:t> mod (n) =1 </a:t>
            </a:r>
            <a:r>
              <a:rPr lang="en-US" altLang="en-US" sz="2400" dirty="0">
                <a:cs typeface="Times New Roman" panose="02020603050405020304" pitchFamily="18" charset="0"/>
                <a:sym typeface="Wingdings" panose="05000000000000000000" pitchFamily="2" charset="2"/>
              </a:rPr>
              <a:t> d = 23</a:t>
            </a:r>
            <a:endParaRPr lang="en-US" altLang="en-US" sz="2400" dirty="0">
              <a:cs typeface="Times New Roman" panose="02020603050405020304" pitchFamily="18" charset="0"/>
              <a:sym typeface="Symbol" panose="05050102010706020507" pitchFamily="18" charset="2"/>
            </a:endParaRPr>
          </a:p>
        </p:txBody>
      </p:sp>
      <p:sp>
        <p:nvSpPr>
          <p:cNvPr id="7578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A95BBF-ED28-418B-835B-E074B26C2AC7}" type="slidenum">
              <a:rPr lang="en-US" altLang="en-US" smtClean="0">
                <a:latin typeface="Times New Roman" panose="02020603050405020304" pitchFamily="18" charset="0"/>
                <a:cs typeface="Times New Roman" panose="02020603050405020304" pitchFamily="18" charset="0"/>
              </a:rPr>
              <a:pPr/>
              <a:t>63</a:t>
            </a:fld>
            <a:endParaRPr lang="en-US" altLang="en-US" smtClean="0">
              <a:latin typeface="Times New Roman" panose="02020603050405020304" pitchFamily="18" charset="0"/>
              <a:cs typeface="Times New Roman" panose="02020603050405020304" pitchFamily="18" charset="0"/>
            </a:endParaRPr>
          </a:p>
        </p:txBody>
      </p:sp>
      <p:sp>
        <p:nvSpPr>
          <p:cNvPr id="75782" name="Text Box 4"/>
          <p:cNvSpPr txBox="1">
            <a:spLocks noChangeArrowheads="1"/>
          </p:cNvSpPr>
          <p:nvPr/>
        </p:nvSpPr>
        <p:spPr bwMode="auto">
          <a:xfrm>
            <a:off x="611188" y="1268413"/>
            <a:ext cx="1944687" cy="1016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C=M</a:t>
            </a:r>
            <a:r>
              <a:rPr lang="en-US" altLang="en-US" sz="2400" baseline="30000" dirty="0">
                <a:latin typeface="Times New Roman" panose="02020603050405020304" pitchFamily="18" charset="0"/>
                <a:cs typeface="Times New Roman" panose="02020603050405020304" pitchFamily="18" charset="0"/>
                <a:sym typeface="Symbol" panose="05050102010706020507" pitchFamily="18" charset="2"/>
              </a:rPr>
              <a:t>e</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mod n</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M=C</a:t>
            </a:r>
            <a:r>
              <a:rPr lang="en-US" altLang="en-US" sz="2400" baseline="30000" dirty="0">
                <a:latin typeface="Times New Roman" panose="02020603050405020304" pitchFamily="18" charset="0"/>
                <a:cs typeface="Times New Roman" panose="02020603050405020304" pitchFamily="18" charset="0"/>
                <a:sym typeface="Symbol" panose="05050102010706020507" pitchFamily="18" charset="2"/>
              </a:rPr>
              <a:t>d</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mod n</a:t>
            </a:r>
          </a:p>
        </p:txBody>
      </p:sp>
      <p:sp>
        <p:nvSpPr>
          <p:cNvPr id="75783" name="Text Box 4"/>
          <p:cNvSpPr txBox="1">
            <a:spLocks noChangeArrowheads="1"/>
          </p:cNvSpPr>
          <p:nvPr/>
        </p:nvSpPr>
        <p:spPr bwMode="auto">
          <a:xfrm>
            <a:off x="4716463" y="1268413"/>
            <a:ext cx="3305175" cy="1016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d=e</a:t>
            </a:r>
            <a:r>
              <a:rPr lang="en-US" altLang="en-US" sz="2400" baseline="30000" dirty="0">
                <a:latin typeface="Times New Roman" panose="02020603050405020304" pitchFamily="18" charset="0"/>
                <a:cs typeface="Times New Roman" panose="02020603050405020304" pitchFamily="18" charset="0"/>
                <a:sym typeface="Symbol" panose="05050102010706020507" pitchFamily="18" charset="2"/>
              </a:rPr>
              <a:t>-1</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mod (n)</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KU={e, n} &amp; KR={d, n}</a:t>
            </a:r>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3"/>
          <p:cNvSpPr>
            <a:spLocks noGrp="1"/>
          </p:cNvSpPr>
          <p:nvPr>
            <p:ph type="body" sz="quarter" idx="10"/>
          </p:nvPr>
        </p:nvSpPr>
        <p:spPr bwMode="auto">
          <a:xfrm>
            <a:off x="107950" y="1289050"/>
            <a:ext cx="8353425"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just">
              <a:spcAft>
                <a:spcPts val="600"/>
              </a:spcAft>
              <a:buFont typeface="Calibri" panose="020F0502020204030204" pitchFamily="34" charset="0"/>
              <a:buAutoNum type="arabicPeriod"/>
            </a:pPr>
            <a:r>
              <a:rPr lang="fa-IR" altLang="en-US" dirty="0" smtClean="0">
                <a:solidFill>
                  <a:schemeClr val="tx1"/>
                </a:solidFill>
                <a:cs typeface="B Nazanin" panose="00000400000000000000" pitchFamily="2" charset="-78"/>
              </a:rPr>
              <a:t>ساختن یک زوج مرتب کلید علنی و خصوصی باید از نظر محاسباتی آسان باشد.</a:t>
            </a:r>
            <a:endParaRPr lang="en-US" altLang="en-US" dirty="0" smtClean="0">
              <a:solidFill>
                <a:schemeClr val="tx1"/>
              </a:solidFill>
              <a:cs typeface="B Nazanin" panose="00000400000000000000" pitchFamily="2" charset="-78"/>
            </a:endParaRPr>
          </a:p>
          <a:p>
            <a:pPr marL="457200" indent="-457200" algn="just">
              <a:spcAft>
                <a:spcPts val="600"/>
              </a:spcAft>
              <a:buFont typeface="Calibri" panose="020F0502020204030204" pitchFamily="34" charset="0"/>
              <a:buAutoNum type="arabicPeriod"/>
            </a:pPr>
            <a:r>
              <a:rPr lang="fa-IR" altLang="en-US" dirty="0" smtClean="0">
                <a:solidFill>
                  <a:schemeClr val="tx1"/>
                </a:solidFill>
                <a:cs typeface="B Nazanin" panose="00000400000000000000" pitchFamily="2" charset="-78"/>
              </a:rPr>
              <a:t>رمزنگاری پیام، با کلید علنی، باید از نظر محاسباتی آسان باشد.</a:t>
            </a:r>
          </a:p>
          <a:p>
            <a:pPr marL="457200" indent="-457200" algn="just">
              <a:spcAft>
                <a:spcPts val="600"/>
              </a:spcAft>
              <a:buFont typeface="Calibri" panose="020F0502020204030204" pitchFamily="34" charset="0"/>
              <a:buAutoNum type="arabicPeriod"/>
            </a:pPr>
            <a:r>
              <a:rPr lang="fa-IR" altLang="en-US" dirty="0" smtClean="0">
                <a:solidFill>
                  <a:schemeClr val="tx1"/>
                </a:solidFill>
                <a:cs typeface="B Nazanin" panose="00000400000000000000" pitchFamily="2" charset="-78"/>
              </a:rPr>
              <a:t>رمزگشایی پیام، با کلید مخفی، باید از نظر محاسباتی آسان باشد.</a:t>
            </a:r>
          </a:p>
          <a:p>
            <a:pPr marL="457200" indent="-457200" algn="just">
              <a:spcAft>
                <a:spcPts val="600"/>
              </a:spcAft>
              <a:buFont typeface="Calibri" panose="020F0502020204030204" pitchFamily="34" charset="0"/>
              <a:buAutoNum type="arabicPeriod"/>
            </a:pPr>
            <a:r>
              <a:rPr lang="fa-IR" altLang="en-US" dirty="0" smtClean="0">
                <a:solidFill>
                  <a:schemeClr val="tx1"/>
                </a:solidFill>
                <a:cs typeface="B Nazanin" panose="00000400000000000000" pitchFamily="2" charset="-78"/>
              </a:rPr>
              <a:t>محاسبه کلید مخفی از روی کلید علنی </a:t>
            </a:r>
            <a:r>
              <a:rPr lang="fa-IR" altLang="en-US" b="1" dirty="0" smtClean="0">
                <a:solidFill>
                  <a:schemeClr val="tx1"/>
                </a:solidFill>
                <a:cs typeface="B Nazanin" panose="00000400000000000000" pitchFamily="2" charset="-78"/>
              </a:rPr>
              <a:t>ناممکن </a:t>
            </a:r>
            <a:r>
              <a:rPr lang="fa-IR" altLang="en-US" dirty="0" smtClean="0">
                <a:solidFill>
                  <a:schemeClr val="tx1"/>
                </a:solidFill>
                <a:cs typeface="B Nazanin" panose="00000400000000000000" pitchFamily="2" charset="-78"/>
              </a:rPr>
              <a:t>باشد. (و برعکس)</a:t>
            </a:r>
          </a:p>
          <a:p>
            <a:pPr marL="457200" indent="-457200" algn="just">
              <a:spcAft>
                <a:spcPts val="600"/>
              </a:spcAft>
              <a:buFont typeface="Calibri" panose="020F0502020204030204" pitchFamily="34" charset="0"/>
              <a:buAutoNum type="arabicPeriod"/>
            </a:pPr>
            <a:r>
              <a:rPr lang="fa-IR" altLang="en-US" dirty="0" smtClean="0">
                <a:solidFill>
                  <a:schemeClr val="tx1"/>
                </a:solidFill>
                <a:cs typeface="B Nazanin" panose="00000400000000000000" pitchFamily="2" charset="-78"/>
              </a:rPr>
              <a:t>رمزگشایی پیام با داشتن پیام رمز شده و کلید علنی، </a:t>
            </a:r>
            <a:r>
              <a:rPr lang="fa-IR" altLang="en-US" b="1" dirty="0" smtClean="0">
                <a:solidFill>
                  <a:schemeClr val="tx1"/>
                </a:solidFill>
                <a:cs typeface="B Nazanin" panose="00000400000000000000" pitchFamily="2" charset="-78"/>
              </a:rPr>
              <a:t>ناممکن </a:t>
            </a:r>
            <a:r>
              <a:rPr lang="fa-IR" altLang="en-US" dirty="0" smtClean="0">
                <a:solidFill>
                  <a:schemeClr val="tx1"/>
                </a:solidFill>
                <a:cs typeface="B Nazanin" panose="00000400000000000000" pitchFamily="2" charset="-78"/>
              </a:rPr>
              <a:t>باشد.</a:t>
            </a:r>
          </a:p>
          <a:p>
            <a:pPr marL="457200" indent="-457200" algn="just">
              <a:spcAft>
                <a:spcPts val="600"/>
              </a:spcAft>
              <a:buFont typeface="Calibri" panose="020F0502020204030204" pitchFamily="34" charset="0"/>
              <a:buAutoNum type="arabicPeriod"/>
            </a:pPr>
            <a:r>
              <a:rPr lang="fa-IR" altLang="en-US" dirty="0" smtClean="0">
                <a:solidFill>
                  <a:schemeClr val="tx1"/>
                </a:solidFill>
                <a:cs typeface="B Nazanin" panose="00000400000000000000" pitchFamily="2" charset="-78"/>
              </a:rPr>
              <a:t>رمزگشایی </a:t>
            </a:r>
            <a:r>
              <a:rPr lang="fa-IR" altLang="en-US" u="sng" dirty="0" smtClean="0">
                <a:solidFill>
                  <a:schemeClr val="tx1"/>
                </a:solidFill>
                <a:cs typeface="B Nazanin" panose="00000400000000000000" pitchFamily="2" charset="-78"/>
              </a:rPr>
              <a:t>پیام رمز شده با کلید علنی</a:t>
            </a:r>
            <a:r>
              <a:rPr lang="fa-IR" altLang="en-US" dirty="0" smtClean="0">
                <a:solidFill>
                  <a:schemeClr val="tx1"/>
                </a:solidFill>
                <a:cs typeface="B Nazanin" panose="00000400000000000000" pitchFamily="2" charset="-78"/>
              </a:rPr>
              <a:t>، توسط کلید مخفی </a:t>
            </a:r>
            <a:r>
              <a:rPr lang="fa-IR" altLang="en-US" b="1" dirty="0" smtClean="0">
                <a:solidFill>
                  <a:schemeClr val="tx1"/>
                </a:solidFill>
                <a:cs typeface="B Nazanin" panose="00000400000000000000" pitchFamily="2" charset="-78"/>
              </a:rPr>
              <a:t>ممکن </a:t>
            </a:r>
            <a:r>
              <a:rPr lang="fa-IR" altLang="en-US" dirty="0" smtClean="0">
                <a:solidFill>
                  <a:schemeClr val="tx1"/>
                </a:solidFill>
                <a:cs typeface="B Nazanin" panose="00000400000000000000" pitchFamily="2" charset="-78"/>
              </a:rPr>
              <a:t>باشد(و برعکس).</a:t>
            </a:r>
          </a:p>
          <a:p>
            <a:pPr marL="457200" indent="-457200" algn="just">
              <a:spcAft>
                <a:spcPts val="600"/>
              </a:spcAft>
              <a:buFont typeface="Calibri" panose="020F0502020204030204" pitchFamily="34" charset="0"/>
              <a:buAutoNum type="arabicPeriod"/>
            </a:pPr>
            <a:r>
              <a:rPr lang="fa-IR" altLang="en-US" dirty="0" smtClean="0">
                <a:solidFill>
                  <a:schemeClr val="tx1"/>
                </a:solidFill>
                <a:cs typeface="B Nazanin" panose="00000400000000000000" pitchFamily="2" charset="-78"/>
              </a:rPr>
              <a:t>رمزگشایی هرآنچه که با کلید علنی رمز شده، جز با کلید مخفی، </a:t>
            </a:r>
            <a:r>
              <a:rPr lang="fa-IR" altLang="en-US" b="1" dirty="0" smtClean="0">
                <a:solidFill>
                  <a:schemeClr val="tx1"/>
                </a:solidFill>
                <a:cs typeface="B Nazanin" panose="00000400000000000000" pitchFamily="2" charset="-78"/>
              </a:rPr>
              <a:t>ناممکن </a:t>
            </a:r>
            <a:r>
              <a:rPr lang="fa-IR" altLang="en-US" dirty="0" smtClean="0">
                <a:solidFill>
                  <a:schemeClr val="tx1"/>
                </a:solidFill>
                <a:cs typeface="B Nazanin" panose="00000400000000000000" pitchFamily="2" charset="-78"/>
              </a:rPr>
              <a:t>باشد.</a:t>
            </a:r>
          </a:p>
          <a:p>
            <a:pPr marL="457200" indent="-457200" algn="just">
              <a:spcAft>
                <a:spcPts val="600"/>
              </a:spcAft>
              <a:buFont typeface="Calibri" panose="020F0502020204030204" pitchFamily="34" charset="0"/>
              <a:buAutoNum type="arabicPeriod"/>
            </a:pPr>
            <a:r>
              <a:rPr lang="fa-IR" altLang="en-US" dirty="0" smtClean="0">
                <a:solidFill>
                  <a:schemeClr val="tx1"/>
                </a:solidFill>
                <a:cs typeface="B Nazanin" panose="00000400000000000000" pitchFamily="2" charset="-78"/>
              </a:rPr>
              <a:t>رمزگشایی هرآنچه که با کلید مخفی رمز شده، جز با کلید علنی، </a:t>
            </a:r>
            <a:r>
              <a:rPr lang="fa-IR" altLang="en-US" b="1" dirty="0" smtClean="0">
                <a:solidFill>
                  <a:schemeClr val="tx1"/>
                </a:solidFill>
                <a:cs typeface="B Nazanin" panose="00000400000000000000" pitchFamily="2" charset="-78"/>
              </a:rPr>
              <a:t>ناممکن </a:t>
            </a:r>
            <a:r>
              <a:rPr lang="fa-IR" altLang="en-US" dirty="0" smtClean="0">
                <a:solidFill>
                  <a:schemeClr val="tx1"/>
                </a:solidFill>
                <a:cs typeface="B Nazanin" panose="00000400000000000000" pitchFamily="2" charset="-78"/>
              </a:rPr>
              <a:t>باشد.</a:t>
            </a:r>
          </a:p>
        </p:txBody>
      </p:sp>
      <p:sp>
        <p:nvSpPr>
          <p:cNvPr id="76803" name="Title 1"/>
          <p:cNvSpPr txBox="1">
            <a:spLocks/>
          </p:cNvSpPr>
          <p:nvPr/>
        </p:nvSpPr>
        <p:spPr bwMode="auto">
          <a:xfrm>
            <a:off x="0" y="188913"/>
            <a:ext cx="853281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sz="3600">
                <a:latin typeface="Calibri" panose="020F0502020204030204" pitchFamily="34" charset="0"/>
                <a:cs typeface="B Yagut" panose="00000400000000000000" pitchFamily="2" charset="-78"/>
              </a:rPr>
              <a:t>خصوصیات مطلوب الگوریتم رمز نامتقارن</a:t>
            </a:r>
            <a:endParaRPr lang="en-US" altLang="en-US" sz="3600">
              <a:latin typeface="Calibri" panose="020F0502020204030204" pitchFamily="34" charset="0"/>
              <a:cs typeface="B Yagut" panose="00000400000000000000" pitchFamily="2" charset="-78"/>
            </a:endParaRPr>
          </a:p>
        </p:txBody>
      </p:sp>
      <p:sp>
        <p:nvSpPr>
          <p:cNvPr id="768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9E79C6-8244-488E-8DA0-7207EABAE056}" type="slidenum">
              <a:rPr lang="en-US" altLang="en-US" smtClean="0">
                <a:latin typeface="Times New Roman" panose="02020603050405020304" pitchFamily="18" charset="0"/>
                <a:cs typeface="Times New Roman" panose="02020603050405020304" pitchFamily="18" charset="0"/>
              </a:rPr>
              <a:pPr/>
              <a:t>64</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2564904"/>
            <a:ext cx="7543800" cy="1629544"/>
          </a:xfrm>
        </p:spPr>
        <p:txBody>
          <a:bodyPr>
            <a:normAutofit/>
          </a:bodyPr>
          <a:lstStyle/>
          <a:p>
            <a:pPr algn="ctr"/>
            <a:r>
              <a:rPr lang="fa-IR" sz="9600" b="1" i="1" dirty="0" smtClean="0">
                <a:cs typeface="B Nazanin" panose="00000400000000000000" pitchFamily="2" charset="-78"/>
              </a:rPr>
              <a:t>سپاس از شما</a:t>
            </a:r>
            <a:endParaRPr lang="en-US" sz="9600" b="1" i="1" dirty="0">
              <a:cs typeface="B Nazanin" panose="00000400000000000000" pitchFamily="2" charset="-78"/>
            </a:endParaRPr>
          </a:p>
        </p:txBody>
      </p:sp>
      <p:sp>
        <p:nvSpPr>
          <p:cNvPr id="3" name="Slide Number Placeholder 2"/>
          <p:cNvSpPr>
            <a:spLocks noGrp="1"/>
          </p:cNvSpPr>
          <p:nvPr>
            <p:ph type="sldNum" sz="quarter" idx="12"/>
          </p:nvPr>
        </p:nvSpPr>
        <p:spPr>
          <a:xfrm>
            <a:off x="3765550" y="6381328"/>
            <a:ext cx="1079500" cy="333375"/>
          </a:xfrm>
        </p:spPr>
        <p:txBody>
          <a:bodyPr/>
          <a:lstStyle/>
          <a:p>
            <a:pPr algn="ctr">
              <a:defRPr/>
            </a:pPr>
            <a:fld id="{062BA30E-0AC1-4447-A2F1-6862F9CF0A86}" type="slidenum">
              <a:rPr lang="en-US" altLang="en-US" sz="1600" b="1" smtClean="0">
                <a:cs typeface="B Nazanin" panose="00000400000000000000" pitchFamily="2" charset="-78"/>
              </a:rPr>
              <a:pPr algn="ctr">
                <a:defRPr/>
              </a:pPr>
              <a:t>65</a:t>
            </a:fld>
            <a:endParaRPr lang="en-US" altLang="en-US" sz="1600" b="1" dirty="0">
              <a:cs typeface="B Nazanin" panose="00000400000000000000" pitchFamily="2" charset="-78"/>
            </a:endParaRPr>
          </a:p>
        </p:txBody>
      </p:sp>
    </p:spTree>
    <p:extLst>
      <p:ext uri="{BB962C8B-B14F-4D97-AF65-F5344CB8AC3E}">
        <p14:creationId xmlns:p14="http://schemas.microsoft.com/office/powerpoint/2010/main" val="222640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question-mark3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133600"/>
            <a:ext cx="28241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92050D-BE38-4177-9C4D-95054C071D39}" type="slidenum">
              <a:rPr lang="en-US" altLang="en-US" smtClean="0">
                <a:latin typeface="Times New Roman" panose="02020603050405020304" pitchFamily="18" charset="0"/>
                <a:cs typeface="Times New Roman" panose="02020603050405020304" pitchFamily="18" charset="0"/>
              </a:rPr>
              <a:pPr/>
              <a:t>66</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052513"/>
            <a:ext cx="7920037" cy="4876800"/>
          </a:xfrm>
        </p:spPr>
        <p:txBody>
          <a:bodyPr>
            <a:noAutofit/>
          </a:bodyPr>
          <a:lstStyle/>
          <a:p>
            <a:pPr algn="just">
              <a:defRPr/>
            </a:pPr>
            <a:r>
              <a:rPr lang="fa-IR" dirty="0" smtClean="0">
                <a:cs typeface="B Nazanin" pitchFamily="2" charset="-78"/>
              </a:rPr>
              <a:t>سیستم </a:t>
            </a:r>
            <a:r>
              <a:rPr lang="fa-IR" dirty="0">
                <a:cs typeface="B Nazanin" pitchFamily="2" charset="-78"/>
              </a:rPr>
              <a:t>های رمزنگاری به دو طریق مورد حمله قرار می گیرند:</a:t>
            </a:r>
          </a:p>
          <a:p>
            <a:pPr marL="908050" indent="-342900" algn="just">
              <a:buFont typeface="Wingdings" pitchFamily="2" charset="2"/>
              <a:buChar char="§"/>
              <a:tabLst>
                <a:tab pos="806450" algn="l"/>
              </a:tabLst>
              <a:defRPr/>
            </a:pPr>
            <a:r>
              <a:rPr lang="fa-IR" dirty="0">
                <a:cs typeface="B Nazanin" pitchFamily="2" charset="-78"/>
              </a:rPr>
              <a:t>نقطه ضعف های موجود در </a:t>
            </a:r>
            <a:r>
              <a:rPr lang="fa-IR" dirty="0" smtClean="0">
                <a:cs typeface="B Nazanin" pitchFamily="2" charset="-78"/>
              </a:rPr>
              <a:t>الگوریتم</a:t>
            </a:r>
          </a:p>
          <a:p>
            <a:pPr marL="1365250" lvl="2" indent="-342900" algn="just">
              <a:buFont typeface="Wingdings" pitchFamily="2" charset="2"/>
              <a:buChar char="ü"/>
              <a:tabLst>
                <a:tab pos="806450" algn="l"/>
              </a:tabLst>
              <a:defRPr/>
            </a:pPr>
            <a:r>
              <a:rPr lang="fa-IR" sz="1800" dirty="0">
                <a:cs typeface="B Nazanin" pitchFamily="2" charset="-78"/>
              </a:rPr>
              <a:t>قدرت الگوریتم بر حسب تعداد کلیدهایی است که باید امتحان شود تا کلید صحیح پیدا شود  </a:t>
            </a:r>
          </a:p>
          <a:p>
            <a:pPr marL="1365250" lvl="2" indent="-342900" algn="just">
              <a:buFont typeface="Wingdings" pitchFamily="2" charset="2"/>
              <a:buChar char="ü"/>
              <a:tabLst>
                <a:tab pos="806450" algn="l"/>
              </a:tabLst>
              <a:defRPr/>
            </a:pPr>
            <a:r>
              <a:rPr lang="fa-IR" sz="1800" dirty="0">
                <a:cs typeface="B Nazanin" pitchFamily="2" charset="-78"/>
              </a:rPr>
              <a:t>مهاجم در این روش به طور متوسط مجبور است  50% کلیدها را امتحان کند تا کلید صحیح را پیدا کند. </a:t>
            </a:r>
          </a:p>
          <a:p>
            <a:pPr marL="1365250" lvl="2" indent="-342900" algn="just">
              <a:buFont typeface="Wingdings" pitchFamily="2" charset="2"/>
              <a:buChar char="ü"/>
              <a:tabLst>
                <a:tab pos="806450" algn="l"/>
              </a:tabLst>
              <a:defRPr/>
            </a:pPr>
            <a:r>
              <a:rPr lang="fa-IR" sz="1800" dirty="0" smtClean="0">
                <a:cs typeface="B Nazanin" pitchFamily="2" charset="-78"/>
              </a:rPr>
              <a:t>اگر زمان و منابع کافی در اختیار باشد حملات سرانجام به موفقیت ختم می شود. بنابراین در برآورد قدرت الگوریتم باید در نظر داشت اطلاعات برای چه مدت زمانی باید محافظت گردد، تا در صورت موفقیت مهاجم ضرری در پی نداشته باشد. </a:t>
            </a:r>
            <a:endParaRPr lang="en-US" sz="1800" dirty="0" smtClean="0">
              <a:cs typeface="B Nazanin" pitchFamily="2" charset="-78"/>
            </a:endParaRPr>
          </a:p>
          <a:p>
            <a:pPr marL="1365250" lvl="2" indent="-342900" algn="just">
              <a:buFont typeface="Wingdings" pitchFamily="2" charset="2"/>
              <a:buChar char="ü"/>
              <a:tabLst>
                <a:tab pos="806450" algn="l"/>
              </a:tabLst>
              <a:defRPr/>
            </a:pPr>
            <a:r>
              <a:rPr lang="fa-IR" sz="1800" dirty="0">
                <a:cs typeface="B Nazanin" pitchFamily="2" charset="-78"/>
              </a:rPr>
              <a:t>از لحاظ محاسباتی به الگوریتمی امن گفته می شود که هزینه پیدا کردن کلید از طریق حمله نفوذی، از ارزش اطلاعات تحت حفاظت بیشتر باشد. </a:t>
            </a:r>
          </a:p>
          <a:p>
            <a:pPr marL="908050" indent="-342900" algn="just">
              <a:buFont typeface="Wingdings" pitchFamily="2" charset="2"/>
              <a:buChar char="§"/>
              <a:tabLst>
                <a:tab pos="806450" algn="l"/>
              </a:tabLst>
              <a:defRPr/>
            </a:pPr>
            <a:r>
              <a:rPr lang="fa-IR" dirty="0">
                <a:cs typeface="B Nazanin" pitchFamily="2" charset="-78"/>
              </a:rPr>
              <a:t>نفوذ به </a:t>
            </a:r>
            <a:r>
              <a:rPr lang="fa-IR" dirty="0" smtClean="0">
                <a:cs typeface="B Nazanin" pitchFamily="2" charset="-78"/>
              </a:rPr>
              <a:t>سیستم</a:t>
            </a:r>
          </a:p>
          <a:p>
            <a:pPr marL="1365250" lvl="2" indent="-342900" algn="just">
              <a:buFont typeface="Wingdings" pitchFamily="2" charset="2"/>
              <a:buChar char="ü"/>
              <a:tabLst>
                <a:tab pos="806450" algn="l"/>
              </a:tabLst>
              <a:defRPr/>
            </a:pPr>
            <a:r>
              <a:rPr lang="fa-IR" sz="1800" dirty="0" smtClean="0">
                <a:cs typeface="B Nazanin" pitchFamily="2" charset="-78"/>
              </a:rPr>
              <a:t>به </a:t>
            </a:r>
            <a:r>
              <a:rPr lang="fa-IR" sz="1800" dirty="0">
                <a:cs typeface="B Nazanin" pitchFamily="2" charset="-78"/>
              </a:rPr>
              <a:t>طور معمول در حوزه رمزنگاری تشریح نمی گردد. </a:t>
            </a:r>
          </a:p>
          <a:p>
            <a:pPr marL="1365250" lvl="2" indent="-342900" algn="just">
              <a:buFont typeface="Wingdings" pitchFamily="2" charset="2"/>
              <a:buChar char="ü"/>
              <a:tabLst>
                <a:tab pos="806450" algn="l"/>
              </a:tabLst>
              <a:defRPr/>
            </a:pPr>
            <a:r>
              <a:rPr lang="fa-IR" sz="1800" dirty="0">
                <a:cs typeface="B Nazanin" pitchFamily="2" charset="-78"/>
              </a:rPr>
              <a:t>حمله موفق به سیستم جانبی از حمله به خود الگوریتم آسان تر است. </a:t>
            </a:r>
            <a:endParaRPr lang="en-US" sz="1800" dirty="0">
              <a:cs typeface="B Nazanin" pitchFamily="2" charset="-78"/>
            </a:endParaRPr>
          </a:p>
          <a:p>
            <a:pPr marL="1365250" lvl="2" indent="-342900" algn="just">
              <a:buFont typeface="Wingdings" pitchFamily="2" charset="2"/>
              <a:buChar char="ü"/>
              <a:tabLst>
                <a:tab pos="806450" algn="l"/>
              </a:tabLst>
              <a:defRPr/>
            </a:pPr>
            <a:r>
              <a:rPr lang="fa-IR" sz="1800" dirty="0">
                <a:cs typeface="B Nazanin" pitchFamily="2" charset="-78"/>
              </a:rPr>
              <a:t>با حملۀ نفوذی کلمۀ عبور به دست آورده شود و پس از آن بالطبع کلید کابر هم به دست می آید. </a:t>
            </a:r>
            <a:endParaRPr lang="fa-IR" sz="1800" dirty="0" smtClean="0">
              <a:cs typeface="B Nazanin" pitchFamily="2" charset="-78"/>
            </a:endParaRPr>
          </a:p>
          <a:p>
            <a:pPr marL="1365250" lvl="2" indent="-342900" algn="just">
              <a:buFont typeface="Wingdings" pitchFamily="2" charset="2"/>
              <a:buChar char="ü"/>
              <a:tabLst>
                <a:tab pos="806450" algn="l"/>
              </a:tabLst>
              <a:defRPr/>
            </a:pPr>
            <a:r>
              <a:rPr lang="fa-IR" sz="1800" dirty="0" smtClean="0">
                <a:cs typeface="B Nazanin" pitchFamily="2" charset="-78"/>
              </a:rPr>
              <a:t>بنابراین در </a:t>
            </a:r>
            <a:r>
              <a:rPr lang="fa-IR" sz="1800" dirty="0">
                <a:cs typeface="B Nazanin" pitchFamily="2" charset="-78"/>
              </a:rPr>
              <a:t>امنیت رمزنگاری، سیستم جانبی به اندازۀ کلید و الگوریتم اهمیت دارد</a:t>
            </a:r>
            <a:r>
              <a:rPr lang="fa-IR" sz="1800" dirty="0" smtClean="0">
                <a:cs typeface="B Nazanin" pitchFamily="2" charset="-78"/>
              </a:rPr>
              <a:t>.</a:t>
            </a:r>
            <a:endParaRPr lang="fa-IR" sz="1800" dirty="0">
              <a:cs typeface="B Nazanin" pitchFamily="2" charset="-78"/>
            </a:endParaRPr>
          </a:p>
        </p:txBody>
      </p:sp>
      <p:sp>
        <p:nvSpPr>
          <p:cNvPr id="17411" name="Rectangle 3"/>
          <p:cNvSpPr>
            <a:spLocks noChangeArrowheads="1"/>
          </p:cNvSpPr>
          <p:nvPr/>
        </p:nvSpPr>
        <p:spPr bwMode="auto">
          <a:xfrm>
            <a:off x="5003800" y="303213"/>
            <a:ext cx="345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20000"/>
              </a:spcBef>
            </a:pPr>
            <a:r>
              <a:rPr lang="fa-IR" altLang="en-US" sz="3200" b="1">
                <a:solidFill>
                  <a:srgbClr val="1F497D"/>
                </a:solidFill>
                <a:latin typeface="Calibri" panose="020F0502020204030204" pitchFamily="34" charset="0"/>
                <a:cs typeface="B Yagut" panose="00000400000000000000" pitchFamily="2" charset="-78"/>
              </a:rPr>
              <a:t>حملات ضد رمزنگاری </a:t>
            </a:r>
            <a:endParaRPr lang="fa-IR" altLang="en-US" sz="3200">
              <a:solidFill>
                <a:srgbClr val="1F497D"/>
              </a:solidFill>
              <a:latin typeface="Calibri" panose="020F0502020204030204" pitchFamily="34" charset="0"/>
              <a:cs typeface="B Yagut" panose="00000400000000000000" pitchFamily="2" charset="-78"/>
            </a:endParaRPr>
          </a:p>
        </p:txBody>
      </p:sp>
      <p:sp>
        <p:nvSpPr>
          <p:cNvPr id="174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EF738D-8FAD-4D8C-ABA4-EC652F479C2B}" type="slidenum">
              <a:rPr lang="en-US" altLang="en-US" smtClean="0">
                <a:latin typeface="Times New Roman" panose="02020603050405020304" pitchFamily="18" charset="0"/>
                <a:cs typeface="Times New Roman" panose="02020603050405020304" pitchFamily="18" charset="0"/>
              </a:rPr>
              <a:pPr/>
              <a:t>7</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bwMode="auto">
          <a:xfrm>
            <a:off x="396875" y="188913"/>
            <a:ext cx="8135938"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smtClean="0">
                <a:cs typeface="B Yagut" panose="00000400000000000000" pitchFamily="2" charset="-78"/>
              </a:rPr>
              <a:t>تقسيم بندي سيستم هاي رمزنگاري</a:t>
            </a:r>
            <a:endParaRPr lang="en-US" altLang="en-US" sz="3600" smtClean="0">
              <a:cs typeface="B Yagut" panose="00000400000000000000" pitchFamily="2" charset="-78"/>
            </a:endParaRPr>
          </a:p>
        </p:txBody>
      </p:sp>
      <p:pic>
        <p:nvPicPr>
          <p:cNvPr id="18435" name="Content Placeholder 6" descr="Clip_2.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63713" y="1412875"/>
            <a:ext cx="5495925" cy="4608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7D6CC5-8E05-45B5-91BE-34BFDDFEF05E}" type="slidenum">
              <a:rPr lang="en-US" altLang="en-US" smtClean="0">
                <a:latin typeface="Times New Roman" panose="02020603050405020304" pitchFamily="18" charset="0"/>
                <a:cs typeface="Times New Roman" panose="02020603050405020304" pitchFamily="18" charset="0"/>
              </a:rPr>
              <a:pPr/>
              <a:t>8</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lstStyle/>
          <a:p>
            <a:pPr marL="457200" indent="-457200" algn="just" eaLnBrk="1" hangingPunct="1">
              <a:buFont typeface="Wingdings" pitchFamily="2" charset="2"/>
              <a:buChar char="§"/>
              <a:defRPr/>
            </a:pPr>
            <a:r>
              <a:rPr lang="fa-IR" dirty="0" smtClean="0">
                <a:solidFill>
                  <a:schemeClr val="tx1"/>
                </a:solidFill>
                <a:cs typeface="B Nazanin" pitchFamily="2" charset="-78"/>
              </a:rPr>
              <a:t>تمام الگوريتم هاي رمزگذاري مبتني بر دو اصل هستند:</a:t>
            </a:r>
          </a:p>
          <a:p>
            <a:pPr marL="811213" indent="-514350" algn="just" eaLnBrk="1" hangingPunct="1">
              <a:buFont typeface="Wingdings" pitchFamily="2" charset="2"/>
              <a:buChar char="ü"/>
              <a:defRPr/>
            </a:pPr>
            <a:r>
              <a:rPr lang="fa-IR" b="1" dirty="0" smtClean="0">
                <a:solidFill>
                  <a:schemeClr val="tx1"/>
                </a:solidFill>
                <a:cs typeface="B Nazanin" pitchFamily="2" charset="-78"/>
              </a:rPr>
              <a:t>جانشيني: </a:t>
            </a:r>
            <a:r>
              <a:rPr lang="fa-IR" dirty="0" smtClean="0">
                <a:solidFill>
                  <a:schemeClr val="tx1"/>
                </a:solidFill>
                <a:cs typeface="B Nazanin" pitchFamily="2" charset="-78"/>
              </a:rPr>
              <a:t>در آن هر عنصر متن ساده(بيت، حرف، گروهي از بيت يا حرف) به عنصر ديگري نگاشت </a:t>
            </a:r>
            <a:r>
              <a:rPr lang="en-US" dirty="0" smtClean="0">
                <a:solidFill>
                  <a:schemeClr val="tx1"/>
                </a:solidFill>
                <a:cs typeface="B Nazanin" pitchFamily="2" charset="-78"/>
              </a:rPr>
              <a:t>(map)</a:t>
            </a:r>
            <a:r>
              <a:rPr lang="fa-IR" dirty="0" smtClean="0">
                <a:solidFill>
                  <a:schemeClr val="tx1"/>
                </a:solidFill>
                <a:cs typeface="B Nazanin" pitchFamily="2" charset="-78"/>
              </a:rPr>
              <a:t> ميشود.</a:t>
            </a:r>
          </a:p>
          <a:p>
            <a:pPr marL="811213" indent="-514350" algn="just" eaLnBrk="1" hangingPunct="1">
              <a:buFont typeface="Wingdings" pitchFamily="2" charset="2"/>
              <a:buChar char="ü"/>
              <a:defRPr/>
            </a:pPr>
            <a:r>
              <a:rPr lang="fa-IR" b="1" dirty="0" smtClean="0">
                <a:solidFill>
                  <a:schemeClr val="tx1"/>
                </a:solidFill>
                <a:cs typeface="B Nazanin" pitchFamily="2" charset="-78"/>
              </a:rPr>
              <a:t>جابجايي: </a:t>
            </a:r>
            <a:r>
              <a:rPr lang="fa-IR" dirty="0" smtClean="0">
                <a:solidFill>
                  <a:schemeClr val="tx1"/>
                </a:solidFill>
                <a:cs typeface="B Nazanin" pitchFamily="2" charset="-78"/>
              </a:rPr>
              <a:t>در آن عناصر موجود در متن ساده جابجا ميشوند.</a:t>
            </a:r>
          </a:p>
          <a:p>
            <a:pPr marL="342900" indent="-342900" algn="just" eaLnBrk="1" hangingPunct="1">
              <a:buFont typeface="Wingdings" pitchFamily="2" charset="2"/>
              <a:buChar char="§"/>
              <a:defRPr/>
            </a:pPr>
            <a:r>
              <a:rPr lang="fa-IR" sz="2000" dirty="0" smtClean="0">
                <a:solidFill>
                  <a:schemeClr val="tx1"/>
                </a:solidFill>
                <a:cs typeface="B Nazanin" pitchFamily="2" charset="-78"/>
              </a:rPr>
              <a:t>ممكن است براي قوي تر شدن رمز، تركيبي از چند جانشيني و چند جابجايي صورت پذيرد.</a:t>
            </a:r>
            <a:endParaRPr lang="fa-IR" sz="2000" dirty="0">
              <a:solidFill>
                <a:schemeClr val="tx1"/>
              </a:solidFill>
              <a:cs typeface="B Nazanin" pitchFamily="2" charset="-78"/>
            </a:endParaRPr>
          </a:p>
          <a:p>
            <a:pPr marL="457200" indent="-457200" algn="just" eaLnBrk="1" hangingPunct="1">
              <a:buFont typeface="Wingdings" pitchFamily="2" charset="2"/>
              <a:buChar char="§"/>
              <a:defRPr/>
            </a:pPr>
            <a:r>
              <a:rPr lang="fa-IR" dirty="0" smtClean="0">
                <a:solidFill>
                  <a:schemeClr val="tx1"/>
                </a:solidFill>
                <a:cs typeface="B Nazanin" pitchFamily="2" charset="-78"/>
              </a:rPr>
              <a:t>هيچ اطلاعاتي نبايد از بين برود. يعني </a:t>
            </a:r>
            <a:r>
              <a:rPr lang="fa-IR" u="sng" dirty="0" smtClean="0">
                <a:solidFill>
                  <a:schemeClr val="tx1"/>
                </a:solidFill>
                <a:cs typeface="B Nazanin" pitchFamily="2" charset="-78"/>
              </a:rPr>
              <a:t>همه حروف برگشت پذير</a:t>
            </a:r>
            <a:r>
              <a:rPr lang="fa-IR" dirty="0" smtClean="0">
                <a:solidFill>
                  <a:schemeClr val="tx1"/>
                </a:solidFill>
                <a:cs typeface="B Nazanin" pitchFamily="2" charset="-78"/>
              </a:rPr>
              <a:t> باشند.</a:t>
            </a:r>
            <a:endParaRPr lang="fa-IR" sz="2000" dirty="0" smtClean="0">
              <a:solidFill>
                <a:schemeClr val="tx1"/>
              </a:solidFill>
              <a:cs typeface="B Nazanin" pitchFamily="2" charset="-78"/>
            </a:endParaRPr>
          </a:p>
        </p:txBody>
      </p:sp>
      <p:sp>
        <p:nvSpPr>
          <p:cNvPr id="20483" name="Title 1"/>
          <p:cNvSpPr>
            <a:spLocks noGrp="1"/>
          </p:cNvSpPr>
          <p:nvPr>
            <p:ph type="title" idx="4294967295"/>
          </p:nvPr>
        </p:nvSpPr>
        <p:spPr bwMode="auto">
          <a:xfrm>
            <a:off x="0" y="188913"/>
            <a:ext cx="8532813"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fa-IR" altLang="en-US" sz="3600" dirty="0" smtClean="0">
                <a:cs typeface="B Yagut" panose="00000400000000000000" pitchFamily="2" charset="-78"/>
              </a:rPr>
              <a:t>الگوريتم هاي رمزگذاري</a:t>
            </a:r>
            <a:endParaRPr lang="en-US" altLang="en-US" sz="3600" dirty="0" smtClean="0">
              <a:cs typeface="B Yagut" panose="00000400000000000000" pitchFamily="2" charset="-78"/>
            </a:endParaRPr>
          </a:p>
        </p:txBody>
      </p:sp>
      <p:pic>
        <p:nvPicPr>
          <p:cNvPr id="14342" name="Picture 12" descr="http://www.wevault.com/images/encryp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941888"/>
            <a:ext cx="4762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7C6C54-0489-46FF-B0E3-E20BA38C5891}" type="slidenum">
              <a:rPr lang="en-US" altLang="en-US" smtClean="0">
                <a:latin typeface="Times New Roman" panose="02020603050405020304" pitchFamily="18" charset="0"/>
                <a:cs typeface="Times New Roman" panose="02020603050405020304" pitchFamily="18" charset="0"/>
              </a:rPr>
              <a:pPr/>
              <a:t>9</a:t>
            </a:fld>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fade">
                                      <p:cBhvr>
                                        <p:cTn id="11" dur="500"/>
                                        <p:tgtEl>
                                          <p:spTgt spid="1433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animEffect transition="in" filter="fade">
                                      <p:cBhvr>
                                        <p:cTn id="16" dur="500"/>
                                        <p:tgtEl>
                                          <p:spTgt spid="143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500"/>
                                        <p:tgtEl>
                                          <p:spTgt spid="1433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Effect transition="in" filter="fade">
                                      <p:cBhvr>
                                        <p:cTn id="26" dur="500"/>
                                        <p:tgtEl>
                                          <p:spTgt spid="1433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Effect transition="in" filter="fade">
                                      <p:cBhvr>
                                        <p:cTn id="31" dur="500"/>
                                        <p:tgtEl>
                                          <p:spTgt spid="14339">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342"/>
                                        </p:tgtEl>
                                        <p:attrNameLst>
                                          <p:attrName>style.visibility</p:attrName>
                                        </p:attrNameLst>
                                      </p:cBhvr>
                                      <p:to>
                                        <p:strVal val="visible"/>
                                      </p:to>
                                    </p:set>
                                    <p:animEffect transition="in" filter="fade">
                                      <p:cBhvr>
                                        <p:cTn id="34"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theme/theme1.xml><?xml version="1.0" encoding="utf-8"?>
<a:theme xmlns:a="http://schemas.openxmlformats.org/drawingml/2006/main" name="TS0300022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18543</TotalTime>
  <Words>4327</Words>
  <Application>Microsoft Office PowerPoint</Application>
  <PresentationFormat>On-screen Show (4:3)</PresentationFormat>
  <Paragraphs>456</Paragraphs>
  <Slides>66</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66</vt:i4>
      </vt:variant>
    </vt:vector>
  </HeadingPairs>
  <TitlesOfParts>
    <vt:vector size="81" baseType="lpstr">
      <vt:lpstr>110_Besmellah</vt:lpstr>
      <vt:lpstr>Arial</vt:lpstr>
      <vt:lpstr>B Nazanin</vt:lpstr>
      <vt:lpstr>B Titr</vt:lpstr>
      <vt:lpstr>B Yagut</vt:lpstr>
      <vt:lpstr>B Zar</vt:lpstr>
      <vt:lpstr>Badr</vt:lpstr>
      <vt:lpstr>Calibri</vt:lpstr>
      <vt:lpstr>Nazanin</vt:lpstr>
      <vt:lpstr>Symbol</vt:lpstr>
      <vt:lpstr>Times New Roman</vt:lpstr>
      <vt:lpstr>Wingdings</vt:lpstr>
      <vt:lpstr>Wingdings 2</vt:lpstr>
      <vt:lpstr>XB Niloofar</vt:lpstr>
      <vt:lpstr>TS030002230</vt:lpstr>
      <vt:lpstr>PowerPoint Presentation</vt:lpstr>
      <vt:lpstr>مقدمه</vt:lpstr>
      <vt:lpstr>PowerPoint Presentation</vt:lpstr>
      <vt:lpstr>PowerPoint Presentation</vt:lpstr>
      <vt:lpstr>PowerPoint Presentation</vt:lpstr>
      <vt:lpstr>رمزنگاري</vt:lpstr>
      <vt:lpstr>PowerPoint Presentation</vt:lpstr>
      <vt:lpstr>تقسيم بندي سيستم هاي رمزنگاري</vt:lpstr>
      <vt:lpstr>الگوريتم هاي رمزگذاري</vt:lpstr>
      <vt:lpstr>روش جانشيني </vt:lpstr>
      <vt:lpstr>رمزگذاري سزار (با كليدهاي مختلف)</vt:lpstr>
      <vt:lpstr>PowerPoint Presentation</vt:lpstr>
      <vt:lpstr>رمزگشايي رمزهاي سزار</vt:lpstr>
      <vt:lpstr>رمزگذاري سزار(كمي پيچيده تر: رمزگذاري جداگانه حروف)</vt:lpstr>
      <vt:lpstr>رمزگذاري با روش جابجايي (Transposition) </vt:lpstr>
      <vt:lpstr>رمز Vigenere</vt:lpstr>
      <vt:lpstr>PowerPoint Presentation</vt:lpstr>
      <vt:lpstr>تحليل رمز ( كشف رمز )</vt:lpstr>
      <vt:lpstr>تحليل رمز ( كشف رمز )</vt:lpstr>
      <vt:lpstr>رمزنگاري امن</vt:lpstr>
      <vt:lpstr>انواع رمزنگاري</vt:lpstr>
      <vt:lpstr>PowerPoint Presentation</vt:lpstr>
      <vt:lpstr>رمزگذاري متقارن </vt:lpstr>
      <vt:lpstr>رمزگذاري متقارن</vt:lpstr>
      <vt:lpstr>اصول رمزگذاري متقارن</vt:lpstr>
      <vt:lpstr>مساله نحوه توزيع كليد در روش متقارن</vt:lpstr>
      <vt:lpstr>PowerPoint Presentation</vt:lpstr>
      <vt:lpstr>PowerPoint Presentation</vt:lpstr>
      <vt:lpstr>الگوريتمهاي رمز متقارن کلاسيک</vt:lpstr>
      <vt:lpstr>مثال (جايگشتي ستوني)</vt:lpstr>
      <vt:lpstr>PowerPoint Presentation</vt:lpstr>
      <vt:lpstr>رمزهاي قطعه اي</vt:lpstr>
      <vt:lpstr>اصول رمزهاي قطعه‌اي</vt:lpstr>
      <vt:lpstr>PowerPoint Presentation</vt:lpstr>
      <vt:lpstr>PowerPoint Presentation</vt:lpstr>
      <vt:lpstr>الگوریتم رمز فيستل(Feistel) </vt:lpstr>
      <vt:lpstr>الگوریتم رمزگشایی در ساختار فيستل</vt:lpstr>
      <vt:lpstr>استانداردهاي رمزهاي قطعه اي آمريکا </vt:lpstr>
      <vt:lpstr>استاندارد رمزنگاري داده(DES )</vt:lpstr>
      <vt:lpstr>PowerPoint Presentation</vt:lpstr>
      <vt:lpstr>PowerPoint Presentation</vt:lpstr>
      <vt:lpstr>PowerPoint Presentation</vt:lpstr>
      <vt:lpstr>استاندارد رمزگذاري پيشرفته (AES)</vt:lpstr>
      <vt:lpstr>PowerPoint Presentation</vt:lpstr>
      <vt:lpstr>رمزگذاري نامتقارن</vt:lpstr>
      <vt:lpstr>PowerPoint Presentation</vt:lpstr>
      <vt:lpstr>PowerPoint Presentation</vt:lpstr>
      <vt:lpstr>PowerPoint Presentation</vt:lpstr>
      <vt:lpstr>رمزنگاري متقارن در مقایسه با نامتقارن</vt:lpstr>
      <vt:lpstr>ملزومات امنیتی در رمزنگاري متقارن و نامتقارن</vt:lpstr>
      <vt:lpstr>سیستم رمزنگاری کلید عمومی</vt:lpstr>
      <vt:lpstr>كاربردهاي رمزگذاري کليد عمومي </vt:lpstr>
      <vt:lpstr>PowerPoint Presentation</vt:lpstr>
      <vt:lpstr>PowerPoint Presentation</vt:lpstr>
      <vt:lpstr>PowerPoint Presentation</vt:lpstr>
      <vt:lpstr>PowerPoint Presentation</vt:lpstr>
      <vt:lpstr>PowerPoint Presentation</vt:lpstr>
      <vt:lpstr>PowerPoint Presentation</vt:lpstr>
      <vt:lpstr>الگوريتم رمز نگاري RSA</vt:lpstr>
      <vt:lpstr>تولید کلید RSA </vt:lpstr>
      <vt:lpstr>رمزنگاری و رمزگشاییRSA </vt:lpstr>
      <vt:lpstr>قراردادها در RSA</vt:lpstr>
      <vt:lpstr>الگوریتم RSA: مثال عددی</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c:creator>
  <cp:lastModifiedBy>dell</cp:lastModifiedBy>
  <cp:revision>1121</cp:revision>
  <dcterms:created xsi:type="dcterms:W3CDTF">2010-10-21T08:42:22Z</dcterms:created>
  <dcterms:modified xsi:type="dcterms:W3CDTF">2017-07-28T19:26:36Z</dcterms:modified>
</cp:coreProperties>
</file>