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97" r:id="rId2"/>
    <p:sldId id="316" r:id="rId3"/>
    <p:sldId id="361" r:id="rId4"/>
    <p:sldId id="372" r:id="rId5"/>
    <p:sldId id="371" r:id="rId6"/>
    <p:sldId id="370" r:id="rId7"/>
    <p:sldId id="369" r:id="rId8"/>
    <p:sldId id="368" r:id="rId9"/>
    <p:sldId id="367" r:id="rId10"/>
    <p:sldId id="366" r:id="rId11"/>
    <p:sldId id="365" r:id="rId12"/>
    <p:sldId id="364" r:id="rId13"/>
    <p:sldId id="374" r:id="rId14"/>
    <p:sldId id="363" r:id="rId15"/>
    <p:sldId id="362" r:id="rId16"/>
    <p:sldId id="360" r:id="rId17"/>
    <p:sldId id="359" r:id="rId18"/>
    <p:sldId id="358" r:id="rId19"/>
    <p:sldId id="357" r:id="rId20"/>
    <p:sldId id="356" r:id="rId21"/>
    <p:sldId id="355" r:id="rId22"/>
    <p:sldId id="354" r:id="rId23"/>
    <p:sldId id="353" r:id="rId24"/>
    <p:sldId id="352" r:id="rId25"/>
    <p:sldId id="351" r:id="rId26"/>
    <p:sldId id="350" r:id="rId27"/>
    <p:sldId id="349" r:id="rId28"/>
    <p:sldId id="348" r:id="rId29"/>
    <p:sldId id="347" r:id="rId30"/>
    <p:sldId id="345" r:id="rId31"/>
    <p:sldId id="375" r:id="rId32"/>
    <p:sldId id="344" r:id="rId33"/>
    <p:sldId id="343" r:id="rId34"/>
    <p:sldId id="342" r:id="rId35"/>
    <p:sldId id="341" r:id="rId36"/>
    <p:sldId id="340" r:id="rId37"/>
    <p:sldId id="339" r:id="rId38"/>
    <p:sldId id="376" r:id="rId39"/>
    <p:sldId id="377" r:id="rId40"/>
    <p:sldId id="373" r:id="rId4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imgSz="1024x768" encoding="gb2312"/>
  <p:clrMru>
    <a:srgbClr val="996600"/>
    <a:srgbClr val="FF99CC"/>
    <a:srgbClr val="FF0066"/>
    <a:srgbClr val="FF6699"/>
    <a:srgbClr val="FFCC99"/>
    <a:srgbClr val="99CC00"/>
    <a:srgbClr val="3366FD"/>
    <a:srgbClr val="2D9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937" autoAdjust="0"/>
    <p:restoredTop sz="94548" autoAdjust="0"/>
  </p:normalViewPr>
  <p:slideViewPr>
    <p:cSldViewPr snapToGrid="0">
      <p:cViewPr varScale="1">
        <p:scale>
          <a:sx n="78" d="100"/>
          <a:sy n="78" d="100"/>
        </p:scale>
        <p:origin x="-1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en-US" altLang="zh-CN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en-US" altLang="zh-CN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40BAD68E-67CF-4613-A7DE-C2CEE1031E5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华文细黑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华文细黑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华文细黑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华文细黑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华文细黑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11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627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2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10525" y="6124575"/>
            <a:ext cx="8382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  <a:prstGeom prst="rect">
            <a:avLst/>
          </a:prstGeom>
        </p:spPr>
        <p:txBody>
          <a:bodyPr/>
          <a:lstStyle>
            <a:lvl1pPr algn="l">
              <a:buClr>
                <a:srgbClr val="FFFFFF"/>
              </a:buCl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 sz="3500" baseline="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693988" y="1600200"/>
            <a:ext cx="6326187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9750" y="1341438"/>
            <a:ext cx="3956050" cy="4784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3956050" cy="4784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43213" y="404813"/>
            <a:ext cx="5832475" cy="692150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1298575"/>
            <a:ext cx="8207375" cy="48275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0513" y="260350"/>
            <a:ext cx="2057400" cy="5865813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260350"/>
            <a:ext cx="6019800" cy="5865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112.jp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67627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4" descr="23.jp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010525" y="6124575"/>
            <a:ext cx="8382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 Same Side Corner Rectangle 6"/>
          <p:cNvSpPr/>
          <p:nvPr/>
        </p:nvSpPr>
        <p:spPr bwMode="auto">
          <a:xfrm>
            <a:off x="312738" y="363538"/>
            <a:ext cx="8605837" cy="6324600"/>
          </a:xfrm>
          <a:prstGeom prst="round2SameRect">
            <a:avLst/>
          </a:prstGeom>
          <a:solidFill>
            <a:srgbClr val="92D050">
              <a:alpha val="2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</p:sldLayoutIdLs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华文细黑" pitchFamily="2" charset="-122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华文细黑" pitchFamily="2" charset="-122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华文细黑" pitchFamily="2" charset="-122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华文细黑" pitchFamily="2" charset="-122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华文细黑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华文细黑" pitchFamily="2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华文细黑" pitchFamily="2" charset="-122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华文细黑" pitchFamily="2" charset="-122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n"/>
        <a:defRPr sz="1400">
          <a:solidFill>
            <a:schemeClr val="tx1"/>
          </a:solidFill>
          <a:latin typeface="+mn-lt"/>
          <a:ea typeface="华文细黑" pitchFamily="2" charset="-122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华文细黑" pitchFamily="2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4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4"/>
          <p:cNvSpPr>
            <a:spLocks noGrp="1"/>
          </p:cNvSpPr>
          <p:nvPr>
            <p:ph idx="4294967295"/>
          </p:nvPr>
        </p:nvSpPr>
        <p:spPr bwMode="auto">
          <a:xfrm>
            <a:off x="468313" y="545910"/>
            <a:ext cx="8207375" cy="558025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rtl="1">
              <a:buNone/>
            </a:pPr>
            <a:r>
              <a:rPr lang="fa-IR" sz="3600" dirty="0" smtClean="0">
                <a:solidFill>
                  <a:srgbClr val="00B050"/>
                </a:solidFill>
              </a:rPr>
              <a:t>با نام و به یاد او</a:t>
            </a:r>
          </a:p>
          <a:p>
            <a:pPr algn="ctr" rtl="1">
              <a:buNone/>
            </a:pPr>
            <a:endParaRPr lang="fa-IR" sz="3600" dirty="0" smtClean="0">
              <a:solidFill>
                <a:srgbClr val="00B050"/>
              </a:solidFill>
            </a:endParaRPr>
          </a:p>
          <a:p>
            <a:pPr algn="ctr" rtl="1">
              <a:buNone/>
            </a:pPr>
            <a:r>
              <a:rPr lang="fa-IR" sz="3600" dirty="0" smtClean="0">
                <a:solidFill>
                  <a:srgbClr val="00B050"/>
                </a:solidFill>
              </a:rPr>
              <a:t>درس پایگاه داده پیشرفته</a:t>
            </a:r>
          </a:p>
          <a:p>
            <a:pPr algn="ctr" rtl="1">
              <a:buNone/>
            </a:pPr>
            <a:r>
              <a:rPr lang="fa-IR" sz="3600" smtClean="0">
                <a:solidFill>
                  <a:srgbClr val="00B050"/>
                </a:solidFill>
              </a:rPr>
              <a:t>پایگاه </a:t>
            </a:r>
            <a:r>
              <a:rPr lang="fa-IR" sz="3600" dirty="0" smtClean="0">
                <a:solidFill>
                  <a:srgbClr val="00B050"/>
                </a:solidFill>
              </a:rPr>
              <a:t>های داده موازی وتوزیعی</a:t>
            </a:r>
          </a:p>
          <a:p>
            <a:pPr algn="ctr" rtl="1">
              <a:buNone/>
            </a:pPr>
            <a:endParaRPr lang="en-US" sz="3600" dirty="0" smtClean="0">
              <a:solidFill>
                <a:srgbClr val="00B050"/>
              </a:solidFill>
            </a:endParaRPr>
          </a:p>
          <a:p>
            <a:pPr algn="ctr" rtl="1">
              <a:buNone/>
            </a:pPr>
            <a:r>
              <a:rPr lang="fa-IR" sz="3600" dirty="0" smtClean="0">
                <a:solidFill>
                  <a:srgbClr val="00B050"/>
                </a:solidFill>
              </a:rPr>
              <a:t>استاد مربوطه: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fa-IR" sz="3600" dirty="0" smtClean="0">
                <a:solidFill>
                  <a:srgbClr val="00B050"/>
                </a:solidFill>
              </a:rPr>
              <a:t>جناب آقای دکتر ندیمی</a:t>
            </a:r>
          </a:p>
          <a:p>
            <a:pPr algn="ctr" rtl="1">
              <a:buNone/>
            </a:pPr>
            <a:endParaRPr lang="fa-IR" sz="3600" dirty="0" smtClean="0">
              <a:solidFill>
                <a:srgbClr val="00B050"/>
              </a:solidFill>
            </a:endParaRPr>
          </a:p>
          <a:p>
            <a:pPr algn="ctr" rtl="1">
              <a:buNone/>
            </a:pPr>
            <a:r>
              <a:rPr lang="fa-IR" sz="3600" dirty="0" smtClean="0">
                <a:solidFill>
                  <a:srgbClr val="00B050"/>
                </a:solidFill>
              </a:rPr>
              <a:t>ارائه دهنده: سارا میرزایی</a:t>
            </a:r>
            <a:endParaRPr lang="en-US" sz="3600" dirty="0" smtClean="0">
              <a:solidFill>
                <a:srgbClr val="00B050"/>
              </a:solidFill>
            </a:endParaRPr>
          </a:p>
          <a:p>
            <a:pPr algn="ctr" rtl="1" eaLnBrk="1" hangingPunct="1">
              <a:buNone/>
            </a:pPr>
            <a:endParaRPr lang="en-US" sz="36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552131" y="259308"/>
            <a:ext cx="6400799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انواع تکه بندی(</a:t>
            </a:r>
            <a:r>
              <a:rPr lang="en-US" sz="4000" dirty="0" smtClean="0"/>
              <a:t>fragmentation</a:t>
            </a:r>
            <a:r>
              <a:rPr lang="fa-IR" sz="4000" dirty="0" smtClean="0"/>
              <a:t>)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3000" dirty="0" smtClean="0"/>
              <a:t>- افقی(</a:t>
            </a:r>
            <a:r>
              <a:rPr lang="en-US" sz="3000" dirty="0" smtClean="0"/>
              <a:t>horizontal</a:t>
            </a:r>
            <a:r>
              <a:rPr lang="fa-IR" sz="3000" dirty="0" smtClean="0"/>
              <a:t>)</a:t>
            </a:r>
            <a:endParaRPr lang="en-US" sz="3000" dirty="0" smtClean="0"/>
          </a:p>
          <a:p>
            <a:pPr algn="r" rtl="1"/>
            <a:r>
              <a:rPr lang="en-US" sz="3000" dirty="0" smtClean="0"/>
              <a:t>	</a:t>
            </a:r>
            <a:r>
              <a:rPr lang="fa-IR" sz="3000" dirty="0" smtClean="0"/>
              <a:t>آیتم داده یک تاپل است.</a:t>
            </a:r>
          </a:p>
          <a:p>
            <a:pPr algn="r" rtl="1"/>
            <a:r>
              <a:rPr lang="fa-IR" sz="3000" dirty="0" smtClean="0"/>
              <a:t>- عمودی(</a:t>
            </a:r>
            <a:r>
              <a:rPr lang="en-US" sz="3000" dirty="0" smtClean="0"/>
              <a:t>vertical</a:t>
            </a:r>
            <a:r>
              <a:rPr lang="fa-IR" sz="3000" dirty="0" smtClean="0"/>
              <a:t>)</a:t>
            </a:r>
          </a:p>
          <a:p>
            <a:pPr algn="r" rtl="1"/>
            <a:r>
              <a:rPr lang="fa-IR" sz="3000" dirty="0" smtClean="0"/>
              <a:t>	آیتم داده یک صفت است.</a:t>
            </a:r>
          </a:p>
          <a:p>
            <a:pPr algn="r" rtl="1"/>
            <a:r>
              <a:rPr lang="fa-IR" sz="3000" dirty="0" smtClean="0"/>
              <a:t>- مخلوط(</a:t>
            </a:r>
            <a:r>
              <a:rPr lang="en-US" sz="3000" dirty="0" smtClean="0"/>
              <a:t>mixed</a:t>
            </a:r>
            <a:r>
              <a:rPr lang="fa-IR" sz="3000" dirty="0" smtClean="0"/>
              <a:t>)</a:t>
            </a:r>
          </a:p>
          <a:p>
            <a:pPr algn="r" rtl="1"/>
            <a:r>
              <a:rPr lang="fa-IR" sz="3000" dirty="0" smtClean="0"/>
              <a:t>- مشتق(</a:t>
            </a:r>
            <a:r>
              <a:rPr lang="en-US" sz="3000" dirty="0" smtClean="0"/>
              <a:t>derived</a:t>
            </a:r>
            <a:r>
              <a:rPr lang="fa-IR" sz="3000" dirty="0" smtClean="0"/>
              <a:t>)</a:t>
            </a:r>
          </a:p>
          <a:p>
            <a:pPr algn="r" rtl="1"/>
            <a:r>
              <a:rPr lang="fa-IR" sz="3000" dirty="0" smtClean="0"/>
              <a:t>	</a:t>
            </a:r>
            <a:r>
              <a:rPr lang="en-US" sz="3000" dirty="0" smtClean="0"/>
              <a:t> </a:t>
            </a:r>
            <a:r>
              <a:rPr lang="fa-IR" sz="3000" dirty="0" smtClean="0"/>
              <a:t>نوعی از تکه تکه شدن افقی</a:t>
            </a:r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pic>
        <p:nvPicPr>
          <p:cNvPr id="5" name="Picture 3" descr="H:\Documents and Settings\win xp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3539" y="1392072"/>
            <a:ext cx="2352838" cy="1378424"/>
          </a:xfrm>
          <a:prstGeom prst="rect">
            <a:avLst/>
          </a:prstGeom>
          <a:noFill/>
        </p:spPr>
      </p:pic>
      <p:pic>
        <p:nvPicPr>
          <p:cNvPr id="6" name="Picture 4" descr="H:\Documents and Settings\win xp\Desktop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2513" y="2692501"/>
            <a:ext cx="2456598" cy="1538305"/>
          </a:xfrm>
          <a:prstGeom prst="rect">
            <a:avLst/>
          </a:prstGeom>
          <a:noFill/>
        </p:spPr>
      </p:pic>
      <p:pic>
        <p:nvPicPr>
          <p:cNvPr id="7" name="Picture 5" descr="H:\Documents and Settings\win xp\Desktop\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64990" y="3978608"/>
            <a:ext cx="2028587" cy="1521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تکه بندی افقی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n-US" sz="3000" dirty="0" smtClean="0"/>
          </a:p>
          <a:p>
            <a:pPr algn="r" rtl="1"/>
            <a:r>
              <a:rPr lang="fa-IR" sz="3000" dirty="0" smtClean="0"/>
              <a:t>شامل زیر مجموعه ای از تاپل های یک رابطه است.</a:t>
            </a:r>
          </a:p>
          <a:p>
            <a:pPr algn="r" rtl="1"/>
            <a:r>
              <a:rPr lang="fa-IR" sz="3000" dirty="0" smtClean="0"/>
              <a:t>با استفاده از عملگر </a:t>
            </a:r>
            <a:r>
              <a:rPr lang="en-US" sz="3000" dirty="0" smtClean="0"/>
              <a:t>selection</a:t>
            </a:r>
            <a:r>
              <a:rPr lang="fa-IR" sz="3000" dirty="0" smtClean="0"/>
              <a:t> تعریف می شود:</a:t>
            </a:r>
          </a:p>
          <a:p>
            <a:pPr algn="r" rtl="1"/>
            <a:endParaRPr lang="fa-IR" sz="3000" dirty="0" smtClean="0"/>
          </a:p>
          <a:p>
            <a:pPr algn="r" rtl="1"/>
            <a:endParaRPr lang="fa-IR" sz="3000" dirty="0" smtClean="0"/>
          </a:p>
          <a:p>
            <a:pPr algn="r" rtl="1"/>
            <a:r>
              <a:rPr lang="en-US" sz="3000" dirty="0" smtClean="0"/>
              <a:t>P</a:t>
            </a:r>
            <a:r>
              <a:rPr lang="fa-IR" sz="3000" dirty="0" smtClean="0"/>
              <a:t> یک گزاره روی یک یا چند صفت </a:t>
            </a:r>
            <a:r>
              <a:rPr lang="en-US" sz="3000" dirty="0" smtClean="0"/>
              <a:t>R</a:t>
            </a:r>
            <a:r>
              <a:rPr lang="fa-IR" sz="3000" dirty="0" smtClean="0"/>
              <a:t> است.</a:t>
            </a:r>
            <a:r>
              <a:rPr lang="en-US" sz="3000" dirty="0" smtClean="0"/>
              <a:t> </a:t>
            </a:r>
            <a:endParaRPr lang="fa-IR" sz="3000" dirty="0" smtClean="0"/>
          </a:p>
          <a:p>
            <a:pPr algn="r" rtl="1"/>
            <a:endParaRPr lang="fa-IR" sz="3000" dirty="0" smtClean="0"/>
          </a:p>
          <a:p>
            <a:pPr algn="r" rtl="1"/>
            <a:endParaRPr lang="fa-IR" sz="30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pic>
        <p:nvPicPr>
          <p:cNvPr id="5" name="Picture 4" descr="H:\Documents and Settings\win xp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8869" y="3277737"/>
            <a:ext cx="1057275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14150" y="-1"/>
            <a:ext cx="8215952" cy="656457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2400" dirty="0" smtClean="0"/>
              <a:t>برای مثال:</a:t>
            </a:r>
            <a:endParaRPr lang="en-US" sz="2400" dirty="0" smtClean="0"/>
          </a:p>
          <a:p>
            <a:pPr algn="r" rtl="1"/>
            <a:endParaRPr lang="en-US" sz="2400" dirty="0" smtClean="0"/>
          </a:p>
          <a:p>
            <a:r>
              <a:rPr lang="en-US" sz="2400" dirty="0" smtClean="0"/>
              <a:t>   </a:t>
            </a:r>
            <a:endParaRPr lang="fa-IR" sz="2400" dirty="0" smtClean="0"/>
          </a:p>
          <a:p>
            <a:r>
              <a:rPr lang="fa-IR" sz="2400" dirty="0" smtClean="0"/>
              <a:t>  </a:t>
            </a:r>
            <a:r>
              <a:rPr lang="en-US" sz="2400" dirty="0" smtClean="0"/>
              <a:t> P1</a:t>
            </a:r>
          </a:p>
          <a:p>
            <a:pPr algn="r" rtl="1"/>
            <a:endParaRPr lang="en-US" sz="2400" dirty="0" smtClean="0"/>
          </a:p>
          <a:p>
            <a:r>
              <a:rPr lang="en-US" sz="2400" dirty="0" smtClean="0"/>
              <a:t>    </a:t>
            </a:r>
            <a:endParaRPr lang="fa-IR" sz="2400" dirty="0" smtClean="0"/>
          </a:p>
          <a:p>
            <a:r>
              <a:rPr lang="fa-IR" sz="2400" dirty="0" smtClean="0"/>
              <a:t>   </a:t>
            </a:r>
            <a:r>
              <a:rPr lang="en-US" sz="2400" dirty="0" smtClean="0"/>
              <a:t>P2</a:t>
            </a:r>
            <a:endParaRPr lang="fa-IR" sz="2400" dirty="0" smtClean="0"/>
          </a:p>
          <a:p>
            <a:endParaRPr lang="fa-IR" sz="2400" dirty="0" smtClean="0"/>
          </a:p>
          <a:p>
            <a:endParaRPr lang="en-US" sz="2400" dirty="0" smtClean="0"/>
          </a:p>
          <a:p>
            <a:pPr algn="r" rtl="1"/>
            <a:r>
              <a:rPr lang="fa-IR" sz="2800" dirty="0" smtClean="0"/>
              <a:t>بررسی قوانین صحت در تکه بندی افقی:</a:t>
            </a:r>
          </a:p>
          <a:p>
            <a:pPr algn="r" rtl="1"/>
            <a:r>
              <a:rPr lang="fa-IR" sz="2400" dirty="0" smtClean="0"/>
              <a:t>- کامل بودن          هر تاپل در رابطه </a:t>
            </a:r>
            <a:r>
              <a:rPr lang="en-US" sz="2400" dirty="0" smtClean="0"/>
              <a:t>Property For Rent</a:t>
            </a:r>
            <a:r>
              <a:rPr lang="fa-IR" sz="2400" dirty="0" smtClean="0"/>
              <a:t> در      		              تکه </a:t>
            </a:r>
            <a:r>
              <a:rPr lang="en-US" sz="2400" dirty="0" smtClean="0"/>
              <a:t>P1</a:t>
            </a:r>
            <a:r>
              <a:rPr lang="fa-IR" sz="2400" dirty="0" smtClean="0"/>
              <a:t> یا تکه</a:t>
            </a:r>
            <a:r>
              <a:rPr lang="en-US" sz="2400" dirty="0" smtClean="0"/>
              <a:t>P2 </a:t>
            </a:r>
            <a:r>
              <a:rPr lang="fa-IR" sz="2400" dirty="0" smtClean="0"/>
              <a:t> ظاهر می شود.</a:t>
            </a:r>
          </a:p>
          <a:p>
            <a:pPr algn="r" rtl="1"/>
            <a:r>
              <a:rPr lang="fa-IR" sz="2400" dirty="0" smtClean="0"/>
              <a:t>- دوباره سازی       </a:t>
            </a:r>
            <a:r>
              <a:rPr lang="en-US" sz="2400" dirty="0" smtClean="0"/>
              <a:t>P1 U P2 = Property For Rent</a:t>
            </a:r>
          </a:p>
          <a:p>
            <a:pPr algn="r" rtl="1"/>
            <a:r>
              <a:rPr lang="fa-IR" sz="2400" dirty="0" smtClean="0"/>
              <a:t>- بدون اتصال        هیچ </a:t>
            </a:r>
            <a:r>
              <a:rPr lang="en-US" sz="2400" dirty="0" smtClean="0"/>
              <a:t>property type</a:t>
            </a:r>
            <a:r>
              <a:rPr lang="fa-IR" sz="2400" dirty="0" smtClean="0"/>
              <a:t>ی وجود ندارد که هم </a:t>
            </a:r>
            <a:r>
              <a:rPr lang="en-US" sz="2400" dirty="0" smtClean="0"/>
              <a:t>House</a:t>
            </a:r>
            <a:r>
              <a:rPr lang="fa-IR" sz="2400" dirty="0" smtClean="0"/>
              <a:t> باشد  	              و هم </a:t>
            </a:r>
            <a:r>
              <a:rPr lang="en-US" sz="2400" dirty="0" smtClean="0"/>
              <a:t>Flat</a:t>
            </a:r>
            <a:endParaRPr lang="fa-IR" sz="2400" dirty="0" smtClean="0"/>
          </a:p>
          <a:p>
            <a:endParaRPr lang="fa-IR" sz="2400" dirty="0" smtClean="0"/>
          </a:p>
          <a:p>
            <a:endParaRPr lang="fa-IR" sz="2400" dirty="0" smtClean="0"/>
          </a:p>
          <a:p>
            <a:pPr algn="r" rtl="1"/>
            <a:endParaRPr lang="en-US" sz="2400" dirty="0" smtClean="0"/>
          </a:p>
          <a:p>
            <a:pPr algn="r" rtl="1"/>
            <a:endParaRPr lang="en-US" sz="2400" dirty="0" smtClean="0"/>
          </a:p>
          <a:p>
            <a:pPr algn="r" rtl="1"/>
            <a:endParaRPr lang="fa-IR" sz="2400" dirty="0" smtClean="0"/>
          </a:p>
        </p:txBody>
      </p:sp>
      <p:pic>
        <p:nvPicPr>
          <p:cNvPr id="14338" name="Picture 2" descr="H:\Documents and Settings\win xp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6472" y="0"/>
            <a:ext cx="4508279" cy="1037230"/>
          </a:xfrm>
          <a:prstGeom prst="rect">
            <a:avLst/>
          </a:prstGeom>
          <a:noFill/>
        </p:spPr>
      </p:pic>
      <p:pic>
        <p:nvPicPr>
          <p:cNvPr id="7" name="Picture 3" descr="H:\Documents and Settings\win xp\Desktop\untit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0560" y="1111540"/>
            <a:ext cx="6428097" cy="1325381"/>
          </a:xfrm>
          <a:prstGeom prst="rect">
            <a:avLst/>
          </a:prstGeom>
          <a:noFill/>
        </p:spPr>
      </p:pic>
      <p:pic>
        <p:nvPicPr>
          <p:cNvPr id="9" name="Picture 4" descr="H:\Documents and Settings\win xp\Desktop\untitle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0562" y="2360429"/>
            <a:ext cx="6414448" cy="13949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50628" y="0"/>
            <a:ext cx="8175008" cy="615514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000" dirty="0" smtClean="0"/>
              <a:t>Property for rent</a:t>
            </a:r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smtClean="0"/>
              <a:t>staff</a:t>
            </a:r>
            <a:endParaRPr lang="fa-IR" sz="3000" dirty="0" smtClean="0"/>
          </a:p>
        </p:txBody>
      </p:sp>
      <p:pic>
        <p:nvPicPr>
          <p:cNvPr id="1026" name="Picture 2" descr="H:\Documents and Settings\win xp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791" y="630640"/>
            <a:ext cx="6969786" cy="2303628"/>
          </a:xfrm>
          <a:prstGeom prst="rect">
            <a:avLst/>
          </a:prstGeom>
          <a:noFill/>
        </p:spPr>
      </p:pic>
      <p:pic>
        <p:nvPicPr>
          <p:cNvPr id="2050" name="Picture 2" descr="H:\Documents and Settings\win xp\Desktop\untit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626" y="3786471"/>
            <a:ext cx="7139945" cy="2327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تکه بندی عمودی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n-US" sz="3000" dirty="0" smtClean="0"/>
          </a:p>
          <a:p>
            <a:pPr algn="r" rtl="1"/>
            <a:r>
              <a:rPr lang="fa-IR" sz="3000" dirty="0" smtClean="0"/>
              <a:t>شامل یک مجموعه از صفات یک رابطه می باشد.</a:t>
            </a:r>
          </a:p>
          <a:p>
            <a:pPr algn="r" rtl="1"/>
            <a:r>
              <a:rPr lang="fa-IR" sz="3000" dirty="0" smtClean="0"/>
              <a:t>با استفاده از عملگر </a:t>
            </a:r>
            <a:r>
              <a:rPr lang="en-US" sz="3000" dirty="0" smtClean="0"/>
              <a:t>projection</a:t>
            </a:r>
            <a:r>
              <a:rPr lang="fa-IR" sz="3000" dirty="0" smtClean="0"/>
              <a:t> تعریف می شود:</a:t>
            </a:r>
          </a:p>
          <a:p>
            <a:pPr algn="r" rtl="1"/>
            <a:endParaRPr lang="fa-IR" sz="3000" dirty="0" smtClean="0"/>
          </a:p>
          <a:p>
            <a:pPr algn="r" rtl="1"/>
            <a:endParaRPr lang="en-US" sz="3000" dirty="0" smtClean="0"/>
          </a:p>
          <a:p>
            <a:pPr algn="r" rtl="1"/>
            <a:r>
              <a:rPr lang="en-US" sz="3000" dirty="0" smtClean="0"/>
              <a:t>a1,…,an</a:t>
            </a:r>
            <a:r>
              <a:rPr lang="fa-IR" sz="3000" dirty="0" smtClean="0"/>
              <a:t> صفت هایی از رابطه </a:t>
            </a:r>
            <a:r>
              <a:rPr lang="en-US" sz="3000" dirty="0" smtClean="0"/>
              <a:t>R</a:t>
            </a:r>
            <a:r>
              <a:rPr lang="fa-IR" sz="3000" dirty="0" smtClean="0"/>
              <a:t> هستند.</a:t>
            </a:r>
          </a:p>
          <a:p>
            <a:pPr algn="r" rtl="1"/>
            <a:endParaRPr lang="fa-IR" sz="30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pic>
        <p:nvPicPr>
          <p:cNvPr id="5" name="Picture 2" descr="H:\Documents and Settings\win xp\Desktop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5081" y="3384643"/>
            <a:ext cx="192405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55093" y="0"/>
            <a:ext cx="8284191" cy="612784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3600" dirty="0" smtClean="0"/>
              <a:t>برای مثال:</a:t>
            </a:r>
            <a:endParaRPr lang="en-US" sz="3600" dirty="0" smtClean="0"/>
          </a:p>
          <a:p>
            <a:pPr algn="r" rtl="1"/>
            <a:endParaRPr lang="en-US" sz="3600" dirty="0" smtClean="0"/>
          </a:p>
          <a:p>
            <a:endParaRPr lang="fa-IR" sz="3600" dirty="0" smtClean="0"/>
          </a:p>
          <a:p>
            <a:r>
              <a:rPr lang="fa-IR" sz="3600" dirty="0" smtClean="0"/>
              <a:t>   </a:t>
            </a:r>
            <a:r>
              <a:rPr lang="en-US" sz="3600" dirty="0" smtClean="0"/>
              <a:t>S1</a:t>
            </a:r>
            <a:endParaRPr lang="fa-IR" sz="3600" dirty="0" smtClean="0"/>
          </a:p>
          <a:p>
            <a:pPr algn="r" rtl="1"/>
            <a:endParaRPr lang="en-US" sz="3600" dirty="0" smtClean="0"/>
          </a:p>
          <a:p>
            <a:pPr algn="r" rtl="1"/>
            <a:endParaRPr lang="en-US" sz="3600" dirty="0" smtClean="0"/>
          </a:p>
          <a:p>
            <a:pPr algn="r" rtl="1"/>
            <a:endParaRPr lang="en-US" sz="3600" dirty="0" smtClean="0"/>
          </a:p>
          <a:p>
            <a:r>
              <a:rPr lang="fa-IR" sz="3600" dirty="0" smtClean="0"/>
              <a:t>   </a:t>
            </a:r>
            <a:r>
              <a:rPr lang="en-US" sz="3600" dirty="0" smtClean="0"/>
              <a:t>S2</a:t>
            </a:r>
            <a:endParaRPr lang="fa-IR" sz="3600" dirty="0" smtClean="0"/>
          </a:p>
        </p:txBody>
      </p:sp>
      <p:pic>
        <p:nvPicPr>
          <p:cNvPr id="5" name="Picture 4" descr="H:\Documents and Settings\win xp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8755" y="0"/>
            <a:ext cx="4953000" cy="1447800"/>
          </a:xfrm>
          <a:prstGeom prst="rect">
            <a:avLst/>
          </a:prstGeom>
          <a:noFill/>
        </p:spPr>
      </p:pic>
      <p:pic>
        <p:nvPicPr>
          <p:cNvPr id="6" name="Picture 2" descr="H:\Documents and Settings\win xp\Desktop\untit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4292" y="1439839"/>
            <a:ext cx="7010400" cy="2286000"/>
          </a:xfrm>
          <a:prstGeom prst="rect">
            <a:avLst/>
          </a:prstGeom>
          <a:noFill/>
        </p:spPr>
      </p:pic>
      <p:pic>
        <p:nvPicPr>
          <p:cNvPr id="7" name="Picture 3" descr="H:\Documents and Settings\win xp\Desktop\untitle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93626" y="3802039"/>
            <a:ext cx="64770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914401" y="232010"/>
            <a:ext cx="7765576" cy="662598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3200" dirty="0" smtClean="0"/>
              <a:t>بررسی قوانین صحت در تکه بندی عمودی:</a:t>
            </a:r>
          </a:p>
          <a:p>
            <a:pPr algn="r" rtl="1"/>
            <a:endParaRPr lang="fa-IR" sz="2800" dirty="0" smtClean="0"/>
          </a:p>
          <a:p>
            <a:pPr algn="r" rtl="1"/>
            <a:r>
              <a:rPr lang="fa-IR" sz="2800" dirty="0" smtClean="0"/>
              <a:t>- کامل بودن      </a:t>
            </a:r>
            <a:endParaRPr lang="en-US" sz="2800" dirty="0" smtClean="0"/>
          </a:p>
          <a:p>
            <a:pPr algn="r" rtl="1"/>
            <a:r>
              <a:rPr lang="fa-IR" sz="2800" dirty="0" smtClean="0"/>
              <a:t>          هر صفت از رابطه </a:t>
            </a:r>
            <a:r>
              <a:rPr lang="en-US" sz="2800" dirty="0" smtClean="0"/>
              <a:t>staff</a:t>
            </a:r>
            <a:r>
              <a:rPr lang="fa-IR" sz="2800" dirty="0" smtClean="0"/>
              <a:t> در تکه </a:t>
            </a:r>
            <a:r>
              <a:rPr lang="en-US" sz="2800" dirty="0" smtClean="0"/>
              <a:t>S1</a:t>
            </a:r>
            <a:r>
              <a:rPr lang="fa-IR" sz="2800" dirty="0" smtClean="0"/>
              <a:t> یا </a:t>
            </a:r>
            <a:r>
              <a:rPr lang="en-US" sz="2800" dirty="0" smtClean="0"/>
              <a:t>S2</a:t>
            </a:r>
            <a:r>
              <a:rPr lang="fa-IR" sz="2800" dirty="0" smtClean="0"/>
              <a:t> 		            	 ظاهر شده</a:t>
            </a:r>
          </a:p>
          <a:p>
            <a:pPr algn="r" rtl="1"/>
            <a:r>
              <a:rPr lang="fa-IR" sz="2800" dirty="0" smtClean="0"/>
              <a:t>- دوباره سازی</a:t>
            </a:r>
          </a:p>
          <a:p>
            <a:pPr algn="r" rtl="1">
              <a:buFontTx/>
              <a:buChar char="-"/>
            </a:pPr>
            <a:r>
              <a:rPr lang="fa-IR" sz="2800" dirty="0" smtClean="0"/>
              <a:t>         رابطه </a:t>
            </a:r>
            <a:r>
              <a:rPr lang="en-US" sz="2800" dirty="0" smtClean="0"/>
              <a:t>staff</a:t>
            </a:r>
            <a:r>
              <a:rPr lang="fa-IR" sz="2800" dirty="0" smtClean="0"/>
              <a:t> می تواند دوباره از روی تکه های	              	 </a:t>
            </a:r>
            <a:r>
              <a:rPr lang="en-US" sz="2800" dirty="0" smtClean="0"/>
              <a:t>S1</a:t>
            </a:r>
            <a:r>
              <a:rPr lang="fa-IR" sz="2800" dirty="0" smtClean="0"/>
              <a:t> و </a:t>
            </a:r>
            <a:r>
              <a:rPr lang="en-US" sz="2800" dirty="0" smtClean="0"/>
              <a:t>S2</a:t>
            </a:r>
            <a:r>
              <a:rPr lang="fa-IR" sz="2800" dirty="0" smtClean="0"/>
              <a:t> بوسیله پیوند طبیعی ساخته شود.</a:t>
            </a:r>
          </a:p>
          <a:p>
            <a:pPr rtl="1"/>
            <a:r>
              <a:rPr lang="en-US" sz="2800" dirty="0" smtClean="0"/>
              <a:t>				    S1 ∞ S2 = staff</a:t>
            </a:r>
            <a:endParaRPr lang="fa-IR" sz="2800" dirty="0" smtClean="0"/>
          </a:p>
          <a:p>
            <a:pPr algn="r" rtl="1"/>
            <a:r>
              <a:rPr lang="fa-IR" sz="2800" dirty="0" smtClean="0"/>
              <a:t>- بدون اتصال</a:t>
            </a:r>
          </a:p>
          <a:p>
            <a:pPr algn="r" rtl="1">
              <a:buFontTx/>
              <a:buChar char="-"/>
            </a:pPr>
            <a:r>
              <a:rPr lang="fa-IR" sz="2800" dirty="0" smtClean="0"/>
              <a:t>         غیر از کلید اصلی که برای دوباره سازی 		  	 لازم است </a:t>
            </a:r>
            <a:r>
              <a:rPr lang="ar-SA" sz="2800" dirty="0" smtClean="0"/>
              <a:t>، </a:t>
            </a:r>
            <a:r>
              <a:rPr lang="fa-IR" sz="2800" dirty="0" smtClean="0"/>
              <a:t>بقیه تکه ها غیر متصلند.</a:t>
            </a:r>
            <a:endParaRPr lang="en-US" sz="2800" dirty="0" smtClean="0"/>
          </a:p>
          <a:p>
            <a:pPr algn="r" rtl="1"/>
            <a:endParaRPr lang="fa-I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تکه بندی</a:t>
            </a:r>
            <a:r>
              <a:rPr lang="en-US" sz="4000" dirty="0" smtClean="0"/>
              <a:t> Mixed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3000" dirty="0" smtClean="0"/>
              <a:t>شامل یک تکه افقی می باشد که به صورت عمودی تکه بندی شده </a:t>
            </a:r>
            <a:r>
              <a:rPr lang="ar-SA" sz="3000" dirty="0" smtClean="0"/>
              <a:t>، </a:t>
            </a:r>
            <a:r>
              <a:rPr lang="fa-IR" sz="3000" dirty="0" smtClean="0"/>
              <a:t>یا یک تکه عمودی که به صورت افقی تکه بندی شده است.</a:t>
            </a:r>
          </a:p>
          <a:p>
            <a:pPr algn="r" rtl="1"/>
            <a:r>
              <a:rPr lang="fa-IR" sz="3000" dirty="0" smtClean="0"/>
              <a:t>با استفاده از عملگرهای </a:t>
            </a:r>
            <a:r>
              <a:rPr lang="en-US" sz="3000" dirty="0" smtClean="0"/>
              <a:t>selection</a:t>
            </a:r>
            <a:r>
              <a:rPr lang="fa-IR" sz="3000" dirty="0" smtClean="0"/>
              <a:t> و </a:t>
            </a:r>
            <a:r>
              <a:rPr lang="en-US" sz="3000" dirty="0" smtClean="0"/>
              <a:t>projection</a:t>
            </a:r>
            <a:r>
              <a:rPr lang="fa-IR" sz="3000" dirty="0" smtClean="0"/>
              <a:t> تعریف می شود:</a:t>
            </a:r>
          </a:p>
          <a:p>
            <a:pPr algn="r" rtl="1"/>
            <a:endParaRPr lang="fa-IR" sz="3000" dirty="0" smtClean="0"/>
          </a:p>
          <a:p>
            <a:pPr algn="r" rtl="1"/>
            <a:endParaRPr lang="fa-IR" sz="3000" dirty="0" smtClean="0"/>
          </a:p>
          <a:p>
            <a:pPr algn="r" rtl="1"/>
            <a:r>
              <a:rPr lang="en-US" sz="3000" dirty="0" smtClean="0"/>
              <a:t>P</a:t>
            </a:r>
            <a:r>
              <a:rPr lang="fa-IR" sz="3000" dirty="0" smtClean="0"/>
              <a:t> گزاره ایست که روی یک یا چند صفت </a:t>
            </a:r>
            <a:r>
              <a:rPr lang="en-US" sz="3000" dirty="0" smtClean="0"/>
              <a:t>R</a:t>
            </a:r>
            <a:r>
              <a:rPr lang="fa-IR" sz="3000" dirty="0" smtClean="0"/>
              <a:t> بنا شده و </a:t>
            </a:r>
            <a:r>
              <a:rPr lang="en-US" sz="3000" dirty="0" smtClean="0"/>
              <a:t>a1,…,an</a:t>
            </a:r>
            <a:r>
              <a:rPr lang="fa-IR" sz="3000" dirty="0" smtClean="0"/>
              <a:t> صفت هایی روی </a:t>
            </a:r>
            <a:r>
              <a:rPr lang="en-US" sz="3000" dirty="0" smtClean="0"/>
              <a:t>R</a:t>
            </a:r>
            <a:r>
              <a:rPr lang="fa-IR" sz="3000" dirty="0" smtClean="0"/>
              <a:t> هستند.</a:t>
            </a:r>
            <a:endParaRPr lang="en-US" sz="3000" dirty="0" smtClean="0"/>
          </a:p>
          <a:p>
            <a:pPr algn="r" rtl="1"/>
            <a:endParaRPr lang="fa-IR" sz="30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pic>
        <p:nvPicPr>
          <p:cNvPr id="5" name="Picture 2" descr="H:\Documents and Settings\win xp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0337" y="3583675"/>
            <a:ext cx="390525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50628" y="0"/>
            <a:ext cx="8393372" cy="620973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2400" dirty="0" smtClean="0"/>
              <a:t>برای مثال:</a:t>
            </a:r>
            <a:endParaRPr lang="en-US" sz="2400" dirty="0" smtClean="0"/>
          </a:p>
          <a:p>
            <a:r>
              <a:rPr lang="en-US" sz="2400" dirty="0" smtClean="0"/>
              <a:t>                                                </a:t>
            </a:r>
          </a:p>
          <a:p>
            <a:r>
              <a:rPr lang="en-US" sz="2400" dirty="0" smtClean="0"/>
              <a:t>                                               </a:t>
            </a:r>
            <a:r>
              <a:rPr lang="fa-IR" sz="2400" dirty="0" smtClean="0"/>
              <a:t>          </a:t>
            </a:r>
            <a:r>
              <a:rPr lang="en-US" sz="2400" dirty="0" smtClean="0"/>
              <a:t>S</a:t>
            </a:r>
            <a:r>
              <a:rPr lang="fa-IR" sz="2400" dirty="0" smtClean="0"/>
              <a:t>2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S21</a:t>
            </a:r>
          </a:p>
          <a:p>
            <a:endParaRPr lang="en-US" sz="2400" dirty="0" smtClean="0"/>
          </a:p>
          <a:p>
            <a:r>
              <a:rPr lang="en-US" sz="2400" dirty="0" smtClean="0"/>
              <a:t>S22</a:t>
            </a:r>
          </a:p>
          <a:p>
            <a:endParaRPr lang="en-US" sz="2400" dirty="0" smtClean="0"/>
          </a:p>
          <a:p>
            <a:r>
              <a:rPr lang="en-US" sz="2400" dirty="0" smtClean="0"/>
              <a:t>S23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algn="r" rtl="1"/>
            <a:endParaRPr lang="en-US" sz="2400" dirty="0" smtClean="0"/>
          </a:p>
          <a:p>
            <a:pPr algn="r" rtl="1"/>
            <a:endParaRPr lang="fa-IR" sz="2400" dirty="0" smtClean="0"/>
          </a:p>
        </p:txBody>
      </p:sp>
      <p:pic>
        <p:nvPicPr>
          <p:cNvPr id="5" name="Picture 2" descr="H:\Documents and Settings\win xp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388" y="0"/>
            <a:ext cx="4540202" cy="897056"/>
          </a:xfrm>
          <a:prstGeom prst="rect">
            <a:avLst/>
          </a:prstGeom>
          <a:noFill/>
        </p:spPr>
      </p:pic>
      <p:pic>
        <p:nvPicPr>
          <p:cNvPr id="6" name="Picture 3" descr="H:\Documents and Settings\win xp\Desktop\untitl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1295400"/>
            <a:ext cx="5334000" cy="2286000"/>
          </a:xfrm>
          <a:prstGeom prst="rect">
            <a:avLst/>
          </a:prstGeom>
          <a:noFill/>
        </p:spPr>
      </p:pic>
      <p:pic>
        <p:nvPicPr>
          <p:cNvPr id="7" name="Picture 3" descr="H:\Documents and Settings\win xp\Desktop\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8740" y="996286"/>
            <a:ext cx="3166564" cy="1472821"/>
          </a:xfrm>
          <a:prstGeom prst="rect">
            <a:avLst/>
          </a:prstGeom>
          <a:noFill/>
        </p:spPr>
      </p:pic>
      <p:pic>
        <p:nvPicPr>
          <p:cNvPr id="9" name="Picture 2" descr="H:\Documents and Settings\win xp\Desktop\untitle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51379" y="3630304"/>
            <a:ext cx="4914900" cy="1209675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8675" y="4871113"/>
            <a:ext cx="4914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 descr="H:\Documents and Settings\win xp\Desktop\untitled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05972" y="5861713"/>
            <a:ext cx="4914900" cy="619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77923" y="-1"/>
            <a:ext cx="8366078" cy="622337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fa-IR" sz="3000" dirty="0" smtClean="0"/>
          </a:p>
          <a:p>
            <a:pPr algn="r" rtl="1"/>
            <a:r>
              <a:rPr lang="fa-IR" sz="3200" dirty="0" smtClean="0"/>
              <a:t>بررسی قوانین صحت در تکه بندی مخلوط:</a:t>
            </a:r>
          </a:p>
          <a:p>
            <a:pPr algn="r" rtl="1"/>
            <a:endParaRPr lang="fa-IR" sz="3200" dirty="0" smtClean="0"/>
          </a:p>
          <a:p>
            <a:pPr algn="r" rtl="1"/>
            <a:r>
              <a:rPr lang="fa-IR" sz="2800" dirty="0" smtClean="0"/>
              <a:t>- کامل بودن      هر صفت در رابطه </a:t>
            </a:r>
            <a:r>
              <a:rPr lang="en-US" sz="2800" dirty="0" smtClean="0"/>
              <a:t>staff</a:t>
            </a:r>
            <a:r>
              <a:rPr lang="ar-SA" sz="2800" dirty="0" smtClean="0"/>
              <a:t> ،</a:t>
            </a:r>
            <a:r>
              <a:rPr lang="fa-IR" sz="2800" dirty="0" smtClean="0"/>
              <a:t> در تکه </a:t>
            </a:r>
            <a:r>
              <a:rPr lang="en-US" sz="2800" dirty="0" smtClean="0"/>
              <a:t>S1</a:t>
            </a:r>
            <a:r>
              <a:rPr lang="fa-IR" sz="2800" dirty="0" smtClean="0"/>
              <a:t> یا  </a:t>
            </a:r>
            <a:r>
              <a:rPr lang="en-US" sz="2800" dirty="0" smtClean="0"/>
              <a:t>S2</a:t>
            </a:r>
            <a:r>
              <a:rPr lang="fa-IR" sz="2800" dirty="0" smtClean="0"/>
              <a:t>    		   (</a:t>
            </a:r>
            <a:r>
              <a:rPr lang="en-US" sz="2800" dirty="0" smtClean="0"/>
              <a:t>S21,S22,S23</a:t>
            </a:r>
            <a:r>
              <a:rPr lang="fa-IR" sz="2800" dirty="0" smtClean="0"/>
              <a:t>)</a:t>
            </a:r>
            <a:r>
              <a:rPr lang="en-US" sz="2800" dirty="0" smtClean="0"/>
              <a:t> </a:t>
            </a:r>
            <a:r>
              <a:rPr lang="fa-IR" sz="2800" dirty="0" smtClean="0"/>
              <a:t>ظاهر شده.</a:t>
            </a:r>
            <a:endParaRPr lang="en-US" sz="2800" dirty="0" smtClean="0"/>
          </a:p>
          <a:p>
            <a:pPr algn="r" rtl="1"/>
            <a:r>
              <a:rPr lang="fa-IR" sz="2800" dirty="0" smtClean="0"/>
              <a:t>- دوباره سازی   رابطه </a:t>
            </a:r>
            <a:r>
              <a:rPr lang="en-US" sz="2800" dirty="0" smtClean="0"/>
              <a:t>staff</a:t>
            </a:r>
            <a:r>
              <a:rPr lang="fa-IR" sz="2800" dirty="0" smtClean="0"/>
              <a:t> می تواند با استفاده از عملگر پیوند 		   طبیعی و اجتماع </a:t>
            </a:r>
            <a:r>
              <a:rPr lang="ar-SA" sz="2800" dirty="0" smtClean="0"/>
              <a:t>،</a:t>
            </a:r>
            <a:r>
              <a:rPr lang="en-US" sz="2800" dirty="0" smtClean="0"/>
              <a:t> </a:t>
            </a:r>
            <a:r>
              <a:rPr lang="fa-IR" sz="2800" dirty="0" smtClean="0"/>
              <a:t>دوباره از روی تکه ها 		   	   ساخته شود.</a:t>
            </a:r>
            <a:endParaRPr lang="en-US" sz="2800" dirty="0" smtClean="0"/>
          </a:p>
          <a:p>
            <a:pPr rtl="1"/>
            <a:r>
              <a:rPr lang="en-US" sz="2800" dirty="0" smtClean="0"/>
              <a:t>S1 ∞ (S21 U S22 U S23) = staff</a:t>
            </a:r>
          </a:p>
          <a:p>
            <a:pPr algn="r" rtl="1"/>
            <a:r>
              <a:rPr lang="fa-IR" sz="2800" dirty="0" smtClean="0"/>
              <a:t>- بدون اتصال    تکه ها غیر متصلند. هیچ کارمندی نیست که در 		   بیش از یک شعبه کار کند.</a:t>
            </a:r>
            <a:endParaRPr lang="en-US" sz="2800" dirty="0" smtClean="0"/>
          </a:p>
          <a:p>
            <a:pPr algn="r" rtl="1"/>
            <a:endParaRPr lang="en-US" sz="3000" dirty="0" smtClean="0"/>
          </a:p>
          <a:p>
            <a:pPr algn="r" rtl="1"/>
            <a:endParaRPr lang="fa-IR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en-US" sz="4000" dirty="0" smtClean="0"/>
              <a:t>DBMS</a:t>
            </a:r>
            <a:r>
              <a:rPr lang="fa-IR" sz="4000" dirty="0" smtClean="0"/>
              <a:t> های موازی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n-US" sz="3000" dirty="0" smtClean="0"/>
          </a:p>
          <a:p>
            <a:pPr algn="r" rtl="1"/>
            <a:r>
              <a:rPr lang="fa-IR" sz="3000" dirty="0" smtClean="0"/>
              <a:t>یک </a:t>
            </a:r>
            <a:r>
              <a:rPr lang="en-US" sz="3000" dirty="0" smtClean="0"/>
              <a:t>DBMS</a:t>
            </a:r>
            <a:r>
              <a:rPr lang="fa-IR" sz="3000" dirty="0" smtClean="0"/>
              <a:t> که بین چندین پردازنده و دیسک هایی که برای اجرای عملیات موازی طراحی شده اند </a:t>
            </a:r>
            <a:r>
              <a:rPr lang="ar-SA" sz="3000" dirty="0" smtClean="0"/>
              <a:t>،</a:t>
            </a:r>
            <a:r>
              <a:rPr lang="en-US" sz="3000" dirty="0" smtClean="0"/>
              <a:t> </a:t>
            </a:r>
            <a:r>
              <a:rPr lang="fa-IR" sz="3000" dirty="0" smtClean="0"/>
              <a:t>برای بالا بردن کارایی اجرا می شود.</a:t>
            </a:r>
            <a:endParaRPr lang="en-US" sz="3000" dirty="0" smtClean="0"/>
          </a:p>
          <a:p>
            <a:pPr algn="r" rtl="1"/>
            <a:endParaRPr lang="fa-IR" sz="3000" dirty="0" smtClean="0"/>
          </a:p>
          <a:p>
            <a:pPr algn="r" rtl="1"/>
            <a:r>
              <a:rPr lang="en-US" sz="3000" dirty="0" smtClean="0"/>
              <a:t>DBMS</a:t>
            </a:r>
            <a:r>
              <a:rPr lang="fa-IR" sz="3000" dirty="0" smtClean="0"/>
              <a:t>های موازی چندین ماشین کوچکتر را به هم متصل می کنند تا خروجی ای مانند یک ماشین بزرگتر تنها </a:t>
            </a:r>
            <a:r>
              <a:rPr lang="ar-SA" sz="3000" dirty="0" smtClean="0"/>
              <a:t>، </a:t>
            </a:r>
            <a:r>
              <a:rPr lang="fa-IR" sz="3000" dirty="0" smtClean="0"/>
              <a:t>با قابلیت اعتماد و مقیاس پذیری بهتر داشته باشند.</a:t>
            </a:r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تکه بندی مشتق از افقی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3000" dirty="0" smtClean="0"/>
              <a:t>یک تکه افقی که روی تکه بندی افقی رابطه پدر بنا شده است.</a:t>
            </a:r>
          </a:p>
          <a:p>
            <a:pPr algn="r" rtl="1"/>
            <a:r>
              <a:rPr lang="fa-IR" sz="3000" dirty="0" smtClean="0"/>
              <a:t>مطمئن است که تکه های متصل به هم در یک سایت هستند.</a:t>
            </a:r>
          </a:p>
          <a:p>
            <a:pPr algn="r" rtl="1"/>
            <a:r>
              <a:rPr lang="fa-IR" sz="3000" dirty="0" smtClean="0"/>
              <a:t>توسط عملگر </a:t>
            </a:r>
            <a:r>
              <a:rPr lang="en-US" sz="3000" dirty="0" smtClean="0"/>
              <a:t>semi join</a:t>
            </a:r>
            <a:r>
              <a:rPr lang="fa-IR" sz="3000" dirty="0" smtClean="0"/>
              <a:t> تعریف می شود:</a:t>
            </a:r>
            <a:endParaRPr lang="en-US" sz="3000" dirty="0" smtClean="0"/>
          </a:p>
          <a:p>
            <a:pPr algn="r" rtl="1"/>
            <a:endParaRPr lang="fa-IR" sz="3000" dirty="0" smtClean="0"/>
          </a:p>
          <a:p>
            <a:pPr algn="r" rtl="1"/>
            <a:endParaRPr lang="fa-IR" sz="3000" dirty="0" smtClean="0"/>
          </a:p>
          <a:p>
            <a:pPr algn="r" rtl="1"/>
            <a:r>
              <a:rPr lang="fa-IR" sz="3000" dirty="0" smtClean="0"/>
              <a:t>اگر رابطه ای بیش از یک کلید خارجی داشت باید یکی را به عنوان پدر انتخاب کرد.</a:t>
            </a:r>
          </a:p>
          <a:p>
            <a:pPr algn="r" rtl="1"/>
            <a:endParaRPr lang="fa-IR" sz="3000" dirty="0" smtClean="0"/>
          </a:p>
          <a:p>
            <a:pPr algn="r" rtl="1"/>
            <a:endParaRPr lang="en-US" sz="3000" dirty="0" smtClean="0"/>
          </a:p>
          <a:p>
            <a:pPr algn="r" rtl="1"/>
            <a:endParaRPr lang="en-US" sz="3000" dirty="0" smtClean="0"/>
          </a:p>
          <a:p>
            <a:pPr algn="r" rtl="1"/>
            <a:endParaRPr lang="fa-IR" sz="30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pic>
        <p:nvPicPr>
          <p:cNvPr id="5" name="Picture 2" descr="H:\Documents and Settings\win xp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7089" y="4390030"/>
            <a:ext cx="4114800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14149" y="-1"/>
            <a:ext cx="8529852" cy="659187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1400" dirty="0" smtClean="0"/>
              <a:t>برای مثال:</a:t>
            </a:r>
          </a:p>
          <a:p>
            <a:pPr algn="r" rtl="1"/>
            <a:endParaRPr lang="fa-IR" sz="1400" dirty="0" smtClean="0"/>
          </a:p>
          <a:p>
            <a:pPr algn="r" rtl="1"/>
            <a:endParaRPr lang="fa-IR" sz="1400" dirty="0" smtClean="0"/>
          </a:p>
          <a:p>
            <a:endParaRPr lang="en-US" sz="1400" dirty="0" smtClean="0"/>
          </a:p>
          <a:p>
            <a:endParaRPr lang="fa-IR" sz="1400" dirty="0" smtClean="0"/>
          </a:p>
          <a:p>
            <a:endParaRPr lang="fa-IR" sz="1400" dirty="0" smtClean="0"/>
          </a:p>
          <a:p>
            <a:endParaRPr lang="fa-IR" sz="1400" dirty="0" smtClean="0"/>
          </a:p>
          <a:p>
            <a:endParaRPr lang="fa-IR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fa-IR" sz="1400" dirty="0" smtClean="0"/>
          </a:p>
          <a:p>
            <a:r>
              <a:rPr lang="en-US" sz="2400" dirty="0" smtClean="0"/>
              <a:t>P3</a:t>
            </a:r>
            <a:endParaRPr lang="fa-IR" sz="2400" dirty="0" smtClean="0"/>
          </a:p>
          <a:p>
            <a:endParaRPr lang="fa-IR" sz="1400" dirty="0" smtClean="0"/>
          </a:p>
          <a:p>
            <a:endParaRPr lang="fa-IR" sz="1400" dirty="0" smtClean="0"/>
          </a:p>
          <a:p>
            <a:endParaRPr lang="fa-IR" sz="1400" dirty="0" smtClean="0"/>
          </a:p>
          <a:p>
            <a:endParaRPr lang="fa-IR" sz="1400" dirty="0" smtClean="0"/>
          </a:p>
          <a:p>
            <a:endParaRPr lang="en-US" sz="1400" dirty="0" smtClean="0"/>
          </a:p>
          <a:p>
            <a:r>
              <a:rPr lang="en-US" sz="2400" dirty="0" smtClean="0"/>
              <a:t>P4</a:t>
            </a:r>
            <a:endParaRPr lang="fa-IR" sz="2400" dirty="0" smtClean="0"/>
          </a:p>
          <a:p>
            <a:endParaRPr lang="fa-IR" sz="1400" dirty="0" smtClean="0"/>
          </a:p>
          <a:p>
            <a:endParaRPr lang="fa-IR" sz="1400" dirty="0" smtClean="0"/>
          </a:p>
          <a:p>
            <a:r>
              <a:rPr lang="en-US" sz="2400" dirty="0" smtClean="0"/>
              <a:t>P5</a:t>
            </a:r>
          </a:p>
          <a:p>
            <a:endParaRPr lang="fa-IR" sz="1400" dirty="0" smtClean="0"/>
          </a:p>
          <a:p>
            <a:pPr algn="r" rtl="1"/>
            <a:endParaRPr lang="fa-IR" sz="1400" dirty="0" smtClean="0"/>
          </a:p>
          <a:p>
            <a:pPr algn="r" rtl="1"/>
            <a:endParaRPr lang="fa-IR" sz="1400" dirty="0" smtClean="0"/>
          </a:p>
          <a:p>
            <a:pPr algn="r" rtl="1"/>
            <a:endParaRPr lang="fa-IR" sz="1400" dirty="0" smtClean="0"/>
          </a:p>
          <a:p>
            <a:pPr algn="r" rtl="1"/>
            <a:endParaRPr lang="fa-IR" sz="1400" dirty="0" smtClean="0"/>
          </a:p>
          <a:p>
            <a:pPr algn="r" rtl="1"/>
            <a:endParaRPr lang="en-US" sz="1400" dirty="0" smtClean="0"/>
          </a:p>
          <a:p>
            <a:pPr algn="r" rtl="1"/>
            <a:endParaRPr lang="fa-IR" sz="1400" dirty="0" smtClean="0"/>
          </a:p>
        </p:txBody>
      </p:sp>
      <p:pic>
        <p:nvPicPr>
          <p:cNvPr id="5" name="Picture 3" descr="H:\Documents and Settings\win xp\Desktop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4077" y="0"/>
            <a:ext cx="4391167" cy="791850"/>
          </a:xfrm>
          <a:prstGeom prst="rect">
            <a:avLst/>
          </a:prstGeom>
          <a:noFill/>
        </p:spPr>
      </p:pic>
      <p:pic>
        <p:nvPicPr>
          <p:cNvPr id="6" name="Picture 2" descr="H:\Documents and Settings\win xp\Desktop\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130" y="723330"/>
            <a:ext cx="4647884" cy="1760562"/>
          </a:xfrm>
          <a:prstGeom prst="rect">
            <a:avLst/>
          </a:prstGeom>
          <a:noFill/>
        </p:spPr>
      </p:pic>
      <p:pic>
        <p:nvPicPr>
          <p:cNvPr id="7" name="Picture 2" descr="H:\Documents and Settings\win xp\Desktop\untitle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42030" y="2546445"/>
            <a:ext cx="6172200" cy="2057400"/>
          </a:xfrm>
          <a:prstGeom prst="rect">
            <a:avLst/>
          </a:prstGeom>
          <a:noFill/>
        </p:spPr>
      </p:pic>
      <p:pic>
        <p:nvPicPr>
          <p:cNvPr id="9" name="Picture 3" descr="H:\Documents and Settings\win xp\Desktop\untitle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28382" y="4639101"/>
            <a:ext cx="6248400" cy="838200"/>
          </a:xfrm>
          <a:prstGeom prst="rect">
            <a:avLst/>
          </a:prstGeom>
          <a:noFill/>
        </p:spPr>
      </p:pic>
      <p:pic>
        <p:nvPicPr>
          <p:cNvPr id="10" name="Picture 4" descr="H:\Documents and Settings\win xp\Desktop\untitled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01086" y="5583071"/>
            <a:ext cx="62484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معایب تکه بندی رابطه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23331" y="1528549"/>
            <a:ext cx="7519917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3000" dirty="0" smtClean="0"/>
              <a:t>- کارایی</a:t>
            </a:r>
          </a:p>
          <a:p>
            <a:pPr algn="r" rtl="1"/>
            <a:r>
              <a:rPr lang="fa-IR" sz="3000" dirty="0" smtClean="0"/>
              <a:t>	کارایی کاربردهای سراسری که نیاز به چندین 	تکه در سایتهای مختلف دارند </a:t>
            </a:r>
            <a:r>
              <a:rPr lang="ar-SA" sz="3000" dirty="0" smtClean="0"/>
              <a:t>،</a:t>
            </a:r>
            <a:r>
              <a:rPr lang="en-US" sz="3000" dirty="0" smtClean="0"/>
              <a:t> </a:t>
            </a:r>
            <a:r>
              <a:rPr lang="fa-IR" sz="3000" dirty="0" smtClean="0"/>
              <a:t>پایین می آید.</a:t>
            </a:r>
          </a:p>
          <a:p>
            <a:pPr algn="r" rtl="1"/>
            <a:r>
              <a:rPr lang="fa-IR" sz="3000" dirty="0" smtClean="0"/>
              <a:t>- یکپارچگی</a:t>
            </a:r>
          </a:p>
          <a:p>
            <a:pPr algn="r" rtl="1"/>
            <a:r>
              <a:rPr lang="fa-IR" sz="3000" dirty="0" smtClean="0"/>
              <a:t>	با تکه تکه شدن داده ها و قرار گرفتن آنها در </a:t>
            </a:r>
            <a:r>
              <a:rPr lang="en-US" sz="3000" dirty="0" smtClean="0"/>
              <a:t>	</a:t>
            </a:r>
            <a:r>
              <a:rPr lang="fa-IR" sz="3000" dirty="0" smtClean="0"/>
              <a:t>سایتهای مختلف </a:t>
            </a:r>
            <a:r>
              <a:rPr lang="ar-SA" sz="3000" dirty="0" smtClean="0"/>
              <a:t>،</a:t>
            </a:r>
            <a:r>
              <a:rPr lang="en-US" sz="3000" dirty="0" smtClean="0"/>
              <a:t> </a:t>
            </a:r>
            <a:r>
              <a:rPr lang="fa-IR" sz="3000" dirty="0" smtClean="0"/>
              <a:t>کنترل یکپارچگی سخت تر می </a:t>
            </a:r>
            <a:r>
              <a:rPr lang="en-US" sz="3000" dirty="0" smtClean="0"/>
              <a:t>	</a:t>
            </a:r>
            <a:r>
              <a:rPr lang="fa-IR" sz="3000" dirty="0" smtClean="0"/>
              <a:t>شود.</a:t>
            </a:r>
            <a:endParaRPr lang="en-US" sz="3000" dirty="0" smtClean="0"/>
          </a:p>
          <a:p>
            <a:pPr algn="r" rtl="1"/>
            <a:endParaRPr lang="fa-IR" sz="30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شفافیت در یک</a:t>
            </a:r>
            <a:r>
              <a:rPr lang="en-US" sz="4000" dirty="0" smtClean="0"/>
              <a:t>DDBMS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296537"/>
            <a:ext cx="7451677" cy="55614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2400" dirty="0" smtClean="0"/>
              <a:t>شفافیت </a:t>
            </a:r>
            <a:r>
              <a:rPr lang="ar-SA" sz="2400" dirty="0" smtClean="0"/>
              <a:t>،</a:t>
            </a:r>
            <a:r>
              <a:rPr lang="en-US" sz="2400" dirty="0" smtClean="0"/>
              <a:t> </a:t>
            </a:r>
            <a:r>
              <a:rPr lang="fa-IR" sz="2400" dirty="0" smtClean="0"/>
              <a:t>جزئیات ساخت را از کاربر مخفی می کند.</a:t>
            </a:r>
          </a:p>
          <a:p>
            <a:pPr algn="r" rtl="1"/>
            <a:r>
              <a:rPr lang="fa-IR" sz="3000" dirty="0" smtClean="0"/>
              <a:t>انواع شفافیت در یک </a:t>
            </a:r>
            <a:r>
              <a:rPr lang="en-US" sz="3000" dirty="0" smtClean="0"/>
              <a:t>DDBMS</a:t>
            </a:r>
            <a:r>
              <a:rPr lang="fa-IR" sz="3000" dirty="0" smtClean="0"/>
              <a:t>:</a:t>
            </a:r>
            <a:endParaRPr lang="en-US" sz="3000" dirty="0" smtClean="0"/>
          </a:p>
          <a:p>
            <a:pPr algn="r" rtl="1"/>
            <a:r>
              <a:rPr lang="fa-IR" sz="2200" dirty="0" smtClean="0"/>
              <a:t>- شفافیت توزیع</a:t>
            </a:r>
          </a:p>
          <a:p>
            <a:pPr lvl="1" algn="r" rtl="1">
              <a:buNone/>
            </a:pPr>
            <a:r>
              <a:rPr lang="fa-IR" sz="2200" dirty="0" smtClean="0"/>
              <a:t>- شفافیت تکه بندی</a:t>
            </a:r>
          </a:p>
          <a:p>
            <a:pPr lvl="1" algn="r" rtl="1">
              <a:buNone/>
            </a:pPr>
            <a:r>
              <a:rPr lang="fa-IR" sz="2200" dirty="0" smtClean="0"/>
              <a:t>- شفافیت محل</a:t>
            </a:r>
          </a:p>
          <a:p>
            <a:pPr lvl="1" algn="r" rtl="1">
              <a:buNone/>
            </a:pPr>
            <a:r>
              <a:rPr lang="fa-IR" sz="2200" dirty="0" smtClean="0"/>
              <a:t>- شفافیت تکرار</a:t>
            </a:r>
          </a:p>
          <a:p>
            <a:pPr lvl="1" algn="r" rtl="1">
              <a:buNone/>
            </a:pPr>
            <a:r>
              <a:rPr lang="fa-IR" sz="2200" dirty="0" smtClean="0"/>
              <a:t>- شفافیت نگاشت محل</a:t>
            </a:r>
          </a:p>
          <a:p>
            <a:pPr lvl="1" algn="r" rtl="1">
              <a:buNone/>
            </a:pPr>
            <a:r>
              <a:rPr lang="fa-IR" sz="2200" dirty="0" smtClean="0"/>
              <a:t>- شفافیت نام گذاری</a:t>
            </a:r>
          </a:p>
          <a:p>
            <a:pPr algn="r" rtl="1"/>
            <a:r>
              <a:rPr lang="fa-IR" sz="2200" dirty="0" smtClean="0"/>
              <a:t>- شفافیت تراکنش</a:t>
            </a:r>
          </a:p>
          <a:p>
            <a:pPr lvl="1" algn="r" rtl="1">
              <a:buNone/>
            </a:pPr>
            <a:r>
              <a:rPr lang="fa-IR" sz="2200" dirty="0" smtClean="0"/>
              <a:t>- شفافیت همزمانی</a:t>
            </a:r>
          </a:p>
          <a:p>
            <a:pPr lvl="1" algn="r" rtl="1">
              <a:buNone/>
            </a:pPr>
            <a:r>
              <a:rPr lang="fa-IR" sz="2200" dirty="0" smtClean="0"/>
              <a:t>- شفافیت شکست</a:t>
            </a:r>
          </a:p>
          <a:p>
            <a:pPr algn="r" rtl="1"/>
            <a:r>
              <a:rPr lang="fa-IR" sz="2200" dirty="0" smtClean="0"/>
              <a:t>- شفافیت کارایی</a:t>
            </a:r>
          </a:p>
          <a:p>
            <a:pPr algn="r" rtl="1"/>
            <a:r>
              <a:rPr lang="fa-IR" sz="2200" dirty="0" smtClean="0"/>
              <a:t>- شفافیت </a:t>
            </a:r>
            <a:r>
              <a:rPr lang="en-US" sz="2200" dirty="0" smtClean="0"/>
              <a:t>DBMS</a:t>
            </a:r>
            <a:endParaRPr lang="fa-IR" sz="2200" dirty="0" smtClean="0"/>
          </a:p>
          <a:p>
            <a:pPr lvl="1" algn="r" rtl="1">
              <a:buFont typeface="Arial" pitchFamily="34" charset="0"/>
              <a:buChar char="•"/>
            </a:pPr>
            <a:endParaRPr lang="fa-IR" sz="1600" dirty="0" smtClean="0"/>
          </a:p>
          <a:p>
            <a:pPr algn="r" rtl="1"/>
            <a:endParaRPr lang="fa-IR" sz="1600" dirty="0" smtClean="0"/>
          </a:p>
          <a:p>
            <a:pPr algn="r" rtl="1"/>
            <a:endParaRPr lang="en-US" sz="1600" dirty="0" smtClean="0"/>
          </a:p>
          <a:p>
            <a:pPr lvl="1" algn="r" rtl="1">
              <a:buNone/>
            </a:pPr>
            <a:endParaRPr lang="en-US" sz="1600" dirty="0" smtClean="0"/>
          </a:p>
          <a:p>
            <a:pPr algn="r" rtl="1"/>
            <a:endParaRPr lang="fa-IR" sz="16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98263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شفافیت توزیع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3000" dirty="0" smtClean="0"/>
              <a:t>شفافیت توزیع به کاربران اجازه می دهد </a:t>
            </a:r>
            <a:r>
              <a:rPr lang="fa-IR" sz="3000" dirty="0" smtClean="0">
                <a:solidFill>
                  <a:srgbClr val="00B050"/>
                </a:solidFill>
              </a:rPr>
              <a:t>پایگاه داده </a:t>
            </a:r>
            <a:r>
              <a:rPr lang="fa-IR" sz="3000" dirty="0" smtClean="0"/>
              <a:t>را به صورت یک </a:t>
            </a:r>
            <a:r>
              <a:rPr lang="fa-IR" sz="3000" dirty="0" smtClean="0">
                <a:solidFill>
                  <a:srgbClr val="00B050"/>
                </a:solidFill>
              </a:rPr>
              <a:t>موجودیت منطقی تنها </a:t>
            </a:r>
            <a:r>
              <a:rPr lang="fa-IR" sz="3000" dirty="0" smtClean="0"/>
              <a:t>ببینند.</a:t>
            </a:r>
          </a:p>
          <a:p>
            <a:pPr algn="r" rtl="1"/>
            <a:endParaRPr lang="fa-IR" sz="3000" dirty="0" smtClean="0"/>
          </a:p>
          <a:p>
            <a:pPr algn="r" rtl="1"/>
            <a:r>
              <a:rPr lang="fa-IR" sz="3000" dirty="0" smtClean="0"/>
              <a:t>اگر </a:t>
            </a:r>
            <a:r>
              <a:rPr lang="en-US" sz="3000" dirty="0" smtClean="0"/>
              <a:t>DDBMS</a:t>
            </a:r>
            <a:r>
              <a:rPr lang="fa-IR" sz="3000" dirty="0" smtClean="0"/>
              <a:t> شفافیت توزیعی را ارائه دهد کاربران نیاز به دانستن موارد زیر ندارند:</a:t>
            </a:r>
          </a:p>
          <a:p>
            <a:pPr algn="r" rtl="1"/>
            <a:r>
              <a:rPr lang="fa-IR" sz="3000" dirty="0" smtClean="0"/>
              <a:t>- داده تکه بندی شده است.(شفافیت تکه بندی)</a:t>
            </a:r>
          </a:p>
          <a:p>
            <a:pPr algn="r" rtl="1"/>
            <a:r>
              <a:rPr lang="fa-IR" sz="3000" dirty="0" smtClean="0"/>
              <a:t>- محل آیتمهای داده(شفافیت محل)</a:t>
            </a:r>
          </a:p>
          <a:p>
            <a:pPr algn="r" rtl="1"/>
            <a:r>
              <a:rPr lang="fa-IR" sz="3000" dirty="0" smtClean="0"/>
              <a:t>- تکرار تکه ها(شفافیت تکرار)</a:t>
            </a:r>
          </a:p>
          <a:p>
            <a:pPr algn="r" rtl="1"/>
            <a:endParaRPr lang="en-US" sz="3000" dirty="0" smtClean="0"/>
          </a:p>
          <a:p>
            <a:pPr algn="r" rtl="1"/>
            <a:endParaRPr lang="fa-IR" sz="30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شفافیت تکه بندی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n-US" sz="3000" dirty="0" smtClean="0"/>
          </a:p>
          <a:p>
            <a:pPr algn="r" rtl="1"/>
            <a:r>
              <a:rPr lang="fa-IR" sz="3000" dirty="0" smtClean="0"/>
              <a:t>با این شفافیت</a:t>
            </a:r>
            <a:r>
              <a:rPr lang="ar-SA" sz="3000" dirty="0" smtClean="0"/>
              <a:t> ،</a:t>
            </a:r>
            <a:r>
              <a:rPr lang="fa-IR" sz="3000" dirty="0" smtClean="0"/>
              <a:t> کاربر از </a:t>
            </a:r>
            <a:r>
              <a:rPr lang="fa-IR" sz="3000" dirty="0" smtClean="0">
                <a:solidFill>
                  <a:srgbClr val="00B050"/>
                </a:solidFill>
              </a:rPr>
              <a:t>تکه تکه شدن داده </a:t>
            </a:r>
            <a:r>
              <a:rPr lang="fa-IR" sz="3000" dirty="0" smtClean="0"/>
              <a:t>بی خبر است.</a:t>
            </a:r>
          </a:p>
          <a:p>
            <a:pPr algn="r" rtl="1"/>
            <a:r>
              <a:rPr lang="fa-IR" sz="3000" dirty="0" smtClean="0"/>
              <a:t>برای مثال:</a:t>
            </a:r>
            <a:endParaRPr lang="en-US" sz="3000" dirty="0" smtClean="0"/>
          </a:p>
          <a:p>
            <a:r>
              <a:rPr lang="en-US" sz="3000" dirty="0" smtClean="0"/>
              <a:t>SELECT </a:t>
            </a:r>
            <a:r>
              <a:rPr lang="en-US" sz="3000" dirty="0" err="1" smtClean="0"/>
              <a:t>fName,lName</a:t>
            </a:r>
            <a:endParaRPr lang="en-US" sz="3000" dirty="0" smtClean="0"/>
          </a:p>
          <a:p>
            <a:r>
              <a:rPr lang="en-US" sz="3000" dirty="0" smtClean="0"/>
              <a:t>FROM staff</a:t>
            </a:r>
          </a:p>
          <a:p>
            <a:r>
              <a:rPr lang="en-US" sz="3000" dirty="0" smtClean="0"/>
              <a:t>WHERE position = ‘manager’</a:t>
            </a:r>
          </a:p>
          <a:p>
            <a:pPr algn="r" rtl="1"/>
            <a:endParaRPr lang="fa-IR" sz="30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شفافیت محل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2400" dirty="0" smtClean="0"/>
              <a:t>با این شفافیت </a:t>
            </a:r>
            <a:r>
              <a:rPr lang="ar-SA" sz="2400" dirty="0" smtClean="0"/>
              <a:t>،</a:t>
            </a:r>
            <a:r>
              <a:rPr lang="en-US" sz="2400" dirty="0" smtClean="0"/>
              <a:t> </a:t>
            </a:r>
            <a:r>
              <a:rPr lang="fa-IR" sz="2400" dirty="0" smtClean="0"/>
              <a:t>کاربر باید بداند که چطور داده تکه بندی شده اما از </a:t>
            </a:r>
            <a:r>
              <a:rPr lang="fa-IR" sz="2400" dirty="0" smtClean="0">
                <a:solidFill>
                  <a:srgbClr val="00B050"/>
                </a:solidFill>
              </a:rPr>
              <a:t>محل داده </a:t>
            </a:r>
            <a:r>
              <a:rPr lang="fa-IR" sz="2400" dirty="0" smtClean="0"/>
              <a:t>بی خبر است.</a:t>
            </a:r>
          </a:p>
          <a:p>
            <a:pPr algn="r" rtl="1"/>
            <a:r>
              <a:rPr lang="fa-IR" sz="2400" dirty="0" smtClean="0"/>
              <a:t>برای مثال:</a:t>
            </a:r>
          </a:p>
          <a:p>
            <a:r>
              <a:rPr lang="en-US" sz="1600" dirty="0" smtClean="0"/>
              <a:t>SELECT </a:t>
            </a:r>
            <a:r>
              <a:rPr lang="en-US" sz="1600" dirty="0" err="1" smtClean="0"/>
              <a:t>fName,lName</a:t>
            </a:r>
            <a:endParaRPr lang="en-US" sz="1600" dirty="0" smtClean="0"/>
          </a:p>
          <a:p>
            <a:r>
              <a:rPr lang="en-US" sz="1600" dirty="0" smtClean="0"/>
              <a:t>FROM S21</a:t>
            </a:r>
          </a:p>
          <a:p>
            <a:r>
              <a:rPr lang="en-US" sz="1600" dirty="0" smtClean="0"/>
              <a:t>WHERE </a:t>
            </a:r>
            <a:r>
              <a:rPr lang="en-US" sz="1600" dirty="0" err="1" smtClean="0"/>
              <a:t>staffNo</a:t>
            </a:r>
            <a:r>
              <a:rPr lang="en-US" sz="1600" dirty="0" smtClean="0"/>
              <a:t> IN(SELECT </a:t>
            </a:r>
            <a:r>
              <a:rPr lang="en-US" sz="1600" dirty="0" err="1" smtClean="0"/>
              <a:t>staffNo</a:t>
            </a:r>
            <a:r>
              <a:rPr lang="en-US" sz="1600" dirty="0" smtClean="0"/>
              <a:t> FROM S1 WHERE position=‘manager’)</a:t>
            </a:r>
          </a:p>
          <a:p>
            <a:r>
              <a:rPr lang="en-US" sz="1600" dirty="0" smtClean="0"/>
              <a:t>UNION</a:t>
            </a:r>
          </a:p>
          <a:p>
            <a:r>
              <a:rPr lang="en-US" sz="1600" dirty="0" smtClean="0"/>
              <a:t>SELECT </a:t>
            </a:r>
            <a:r>
              <a:rPr lang="en-US" sz="1600" dirty="0" err="1" smtClean="0"/>
              <a:t>fName,lName</a:t>
            </a:r>
            <a:endParaRPr lang="en-US" sz="1600" dirty="0" smtClean="0"/>
          </a:p>
          <a:p>
            <a:r>
              <a:rPr lang="en-US" sz="1600" dirty="0" smtClean="0"/>
              <a:t>FROM S22</a:t>
            </a:r>
          </a:p>
          <a:p>
            <a:r>
              <a:rPr lang="en-US" sz="1600" dirty="0" smtClean="0"/>
              <a:t>WHERE </a:t>
            </a:r>
            <a:r>
              <a:rPr lang="en-US" sz="1600" dirty="0" err="1" smtClean="0"/>
              <a:t>staffNo</a:t>
            </a:r>
            <a:r>
              <a:rPr lang="en-US" sz="1600" dirty="0" smtClean="0"/>
              <a:t> IN(SELECT </a:t>
            </a:r>
            <a:r>
              <a:rPr lang="en-US" sz="1600" dirty="0" err="1" smtClean="0"/>
              <a:t>staffNo</a:t>
            </a:r>
            <a:r>
              <a:rPr lang="en-US" sz="1600" dirty="0" smtClean="0"/>
              <a:t> FROM S1 WHERE position=‘manager’)</a:t>
            </a:r>
          </a:p>
          <a:p>
            <a:r>
              <a:rPr lang="en-US" sz="1600" dirty="0" smtClean="0"/>
              <a:t>UNION</a:t>
            </a:r>
          </a:p>
          <a:p>
            <a:r>
              <a:rPr lang="en-US" sz="1600" dirty="0" smtClean="0"/>
              <a:t>SELECT </a:t>
            </a:r>
            <a:r>
              <a:rPr lang="en-US" sz="1600" dirty="0" err="1" smtClean="0"/>
              <a:t>fName,lName</a:t>
            </a:r>
            <a:endParaRPr lang="en-US" sz="1600" dirty="0" smtClean="0"/>
          </a:p>
          <a:p>
            <a:r>
              <a:rPr lang="en-US" sz="1600" dirty="0" smtClean="0"/>
              <a:t>FROM S23</a:t>
            </a:r>
          </a:p>
          <a:p>
            <a:r>
              <a:rPr lang="en-US" sz="1600" dirty="0" smtClean="0"/>
              <a:t>WHERE </a:t>
            </a:r>
            <a:r>
              <a:rPr lang="en-US" sz="1600" dirty="0" err="1" smtClean="0"/>
              <a:t>staffNo</a:t>
            </a:r>
            <a:r>
              <a:rPr lang="en-US" sz="1600" dirty="0" smtClean="0"/>
              <a:t> IN(SELECT </a:t>
            </a:r>
            <a:r>
              <a:rPr lang="en-US" sz="1600" dirty="0" err="1" smtClean="0"/>
              <a:t>staffNo</a:t>
            </a:r>
            <a:r>
              <a:rPr lang="en-US" sz="1600" dirty="0" smtClean="0"/>
              <a:t> FROM S1 WHERE position=‘manager’)</a:t>
            </a:r>
          </a:p>
          <a:p>
            <a:pPr algn="r" rtl="1"/>
            <a:endParaRPr lang="fa-IR" sz="1600" dirty="0" smtClean="0"/>
          </a:p>
          <a:p>
            <a:pPr algn="r" rtl="1"/>
            <a:endParaRPr lang="fa-IR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pPr algn="r" rtl="1"/>
            <a:endParaRPr lang="fa-IR" sz="16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شفافیت تکرار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fa-IR" sz="3200" dirty="0" smtClean="0"/>
          </a:p>
          <a:p>
            <a:pPr algn="r" rtl="1"/>
            <a:r>
              <a:rPr lang="fa-IR" sz="3200" dirty="0" smtClean="0"/>
              <a:t>با این شفافیت </a:t>
            </a:r>
            <a:r>
              <a:rPr lang="ar-SA" sz="3200" dirty="0" smtClean="0"/>
              <a:t>،</a:t>
            </a:r>
            <a:r>
              <a:rPr lang="en-US" sz="3200" dirty="0" smtClean="0"/>
              <a:t> </a:t>
            </a:r>
            <a:r>
              <a:rPr lang="fa-IR" sz="3200" dirty="0" smtClean="0"/>
              <a:t>کاربر از تکرار تکه ها بی خبر است.</a:t>
            </a:r>
            <a:endParaRPr lang="en-US" sz="3200" dirty="0" smtClean="0"/>
          </a:p>
          <a:p>
            <a:pPr algn="r" rtl="1"/>
            <a:endParaRPr lang="fa-IR" sz="32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شفافیت نگاشت محل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2400" dirty="0" smtClean="0"/>
              <a:t>با این شفافیت </a:t>
            </a:r>
            <a:r>
              <a:rPr lang="ar-SA" sz="2400" dirty="0" smtClean="0"/>
              <a:t>،</a:t>
            </a:r>
            <a:r>
              <a:rPr lang="en-US" sz="2400" dirty="0" smtClean="0"/>
              <a:t> </a:t>
            </a:r>
            <a:r>
              <a:rPr lang="fa-IR" sz="2400" dirty="0" smtClean="0"/>
              <a:t>کاربر باید </a:t>
            </a:r>
            <a:r>
              <a:rPr lang="fa-IR" sz="2400" dirty="0" smtClean="0">
                <a:solidFill>
                  <a:srgbClr val="00B050"/>
                </a:solidFill>
              </a:rPr>
              <a:t>نام تکه ها و محل آیتمهای داده </a:t>
            </a:r>
            <a:r>
              <a:rPr lang="fa-IR" sz="2400" dirty="0" smtClean="0"/>
              <a:t>را بداند.</a:t>
            </a:r>
          </a:p>
          <a:p>
            <a:pPr algn="r" rtl="1"/>
            <a:r>
              <a:rPr lang="fa-IR" sz="2400" dirty="0" smtClean="0"/>
              <a:t>برای مثال:</a:t>
            </a:r>
          </a:p>
          <a:p>
            <a:r>
              <a:rPr lang="en-US" sz="1800" dirty="0" smtClean="0"/>
              <a:t>SELECT </a:t>
            </a:r>
            <a:r>
              <a:rPr lang="en-US" sz="1800" dirty="0" err="1" smtClean="0"/>
              <a:t>fName,lName</a:t>
            </a:r>
            <a:endParaRPr lang="en-US" sz="1800" dirty="0" smtClean="0"/>
          </a:p>
          <a:p>
            <a:r>
              <a:rPr lang="en-US" sz="1800" dirty="0" smtClean="0"/>
              <a:t>FROM S21 AT SITE 3</a:t>
            </a:r>
          </a:p>
          <a:p>
            <a:r>
              <a:rPr lang="en-US" sz="1800" dirty="0" smtClean="0"/>
              <a:t>WHERE </a:t>
            </a:r>
            <a:r>
              <a:rPr lang="en-US" sz="1800" dirty="0" err="1" smtClean="0"/>
              <a:t>staffNo</a:t>
            </a:r>
            <a:r>
              <a:rPr lang="en-US" sz="1800" dirty="0" smtClean="0"/>
              <a:t> IN(SELECT </a:t>
            </a:r>
            <a:r>
              <a:rPr lang="en-US" sz="1800" dirty="0" err="1" smtClean="0"/>
              <a:t>staffNo</a:t>
            </a:r>
            <a:r>
              <a:rPr lang="en-US" sz="1800" dirty="0" smtClean="0"/>
              <a:t> FROM S1 WHERE position=‘manager’) UNION</a:t>
            </a:r>
          </a:p>
          <a:p>
            <a:r>
              <a:rPr lang="en-US" sz="1800" dirty="0" smtClean="0"/>
              <a:t>SELECT </a:t>
            </a:r>
            <a:r>
              <a:rPr lang="en-US" sz="1800" dirty="0" err="1" smtClean="0"/>
              <a:t>fName,lName</a:t>
            </a:r>
            <a:endParaRPr lang="en-US" sz="1800" dirty="0" smtClean="0"/>
          </a:p>
          <a:p>
            <a:r>
              <a:rPr lang="en-US" sz="1800" dirty="0" smtClean="0"/>
              <a:t>FROM S22 AT SITE 5</a:t>
            </a:r>
          </a:p>
          <a:p>
            <a:r>
              <a:rPr lang="en-US" sz="1800" dirty="0" smtClean="0"/>
              <a:t>WHERE </a:t>
            </a:r>
            <a:r>
              <a:rPr lang="en-US" sz="1800" dirty="0" err="1" smtClean="0"/>
              <a:t>staffNo</a:t>
            </a:r>
            <a:r>
              <a:rPr lang="en-US" sz="1800" dirty="0" smtClean="0"/>
              <a:t> IN(SELECT </a:t>
            </a:r>
            <a:r>
              <a:rPr lang="en-US" sz="1800" dirty="0" err="1" smtClean="0"/>
              <a:t>staffNo</a:t>
            </a:r>
            <a:r>
              <a:rPr lang="en-US" sz="1800" dirty="0" smtClean="0"/>
              <a:t> FROM S1 WHERE position=‘manager’) UNION</a:t>
            </a:r>
          </a:p>
          <a:p>
            <a:r>
              <a:rPr lang="en-US" sz="1800" dirty="0" smtClean="0"/>
              <a:t>SELECT </a:t>
            </a:r>
            <a:r>
              <a:rPr lang="en-US" sz="1800" dirty="0" err="1" smtClean="0"/>
              <a:t>fName,lName</a:t>
            </a:r>
            <a:endParaRPr lang="en-US" sz="1800" dirty="0" smtClean="0"/>
          </a:p>
          <a:p>
            <a:r>
              <a:rPr lang="en-US" sz="1800" dirty="0" smtClean="0"/>
              <a:t>FROM S23 AT SITE 7</a:t>
            </a:r>
          </a:p>
          <a:p>
            <a:r>
              <a:rPr lang="en-US" sz="1800" dirty="0" smtClean="0"/>
              <a:t>WHERE </a:t>
            </a:r>
            <a:r>
              <a:rPr lang="en-US" sz="1800" dirty="0" err="1" smtClean="0"/>
              <a:t>staffNo</a:t>
            </a:r>
            <a:r>
              <a:rPr lang="en-US" sz="1800" dirty="0" smtClean="0"/>
              <a:t> IN(SELECT </a:t>
            </a:r>
            <a:r>
              <a:rPr lang="en-US" sz="1800" dirty="0" err="1" smtClean="0"/>
              <a:t>staffNo</a:t>
            </a:r>
            <a:r>
              <a:rPr lang="en-US" sz="1800" dirty="0" smtClean="0"/>
              <a:t> FROM S1 WHERE position=‘manager’)</a:t>
            </a:r>
            <a:endParaRPr lang="fa-IR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pPr algn="r" rtl="1"/>
            <a:endParaRPr lang="fa-IR" sz="18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شفافیت نام گذاری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47897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2400" dirty="0" smtClean="0"/>
              <a:t>هر آیتم در یک </a:t>
            </a:r>
            <a:r>
              <a:rPr lang="en-US" sz="2400" dirty="0" smtClean="0"/>
              <a:t>DDBMS</a:t>
            </a:r>
            <a:r>
              <a:rPr lang="fa-IR" sz="2400" dirty="0" smtClean="0"/>
              <a:t> نیاز به یک نام رسمی دارد.</a:t>
            </a:r>
          </a:p>
          <a:p>
            <a:pPr algn="r" rtl="1"/>
            <a:r>
              <a:rPr lang="en-US" sz="2400" dirty="0" smtClean="0"/>
              <a:t>DDBMS</a:t>
            </a:r>
            <a:r>
              <a:rPr lang="fa-IR" sz="2400" dirty="0" smtClean="0"/>
              <a:t> باید مطمئن شود که </a:t>
            </a:r>
            <a:r>
              <a:rPr lang="fa-IR" sz="2400" dirty="0" smtClean="0">
                <a:solidFill>
                  <a:srgbClr val="00B050"/>
                </a:solidFill>
              </a:rPr>
              <a:t>هیچ دو سایتی شیء پایگاه داده با نام یکسان نسازند.</a:t>
            </a:r>
            <a:endParaRPr lang="en-US" sz="2400" dirty="0" smtClean="0">
              <a:solidFill>
                <a:srgbClr val="00B050"/>
              </a:solidFill>
            </a:endParaRPr>
          </a:p>
          <a:p>
            <a:pPr algn="r" rtl="1"/>
            <a:r>
              <a:rPr lang="fa-IR" sz="2400" dirty="0" smtClean="0"/>
              <a:t>- یک راه حل ساختن </a:t>
            </a:r>
            <a:r>
              <a:rPr lang="en-US" sz="2400" dirty="0" smtClean="0"/>
              <a:t>central name server</a:t>
            </a:r>
            <a:r>
              <a:rPr lang="fa-IR" sz="2400" dirty="0" smtClean="0"/>
              <a:t> است. که نتایج زیر را دارد:</a:t>
            </a:r>
          </a:p>
          <a:p>
            <a:pPr algn="r" rtl="1"/>
            <a:r>
              <a:rPr lang="fa-IR" sz="2400" dirty="0" smtClean="0"/>
              <a:t>		- کمبود استقلال محلی</a:t>
            </a:r>
          </a:p>
          <a:p>
            <a:pPr algn="r" rtl="1"/>
            <a:r>
              <a:rPr lang="fa-IR" sz="2400" dirty="0" smtClean="0"/>
              <a:t>		- سایت مرکزی ممکن است یک گلوگاه شود.</a:t>
            </a:r>
          </a:p>
          <a:p>
            <a:pPr algn="r" rtl="1"/>
            <a:r>
              <a:rPr lang="fa-IR" sz="2400" dirty="0" smtClean="0"/>
              <a:t>		- دسترس پذیری کم</a:t>
            </a:r>
          </a:p>
          <a:p>
            <a:pPr algn="r" rtl="1"/>
            <a:r>
              <a:rPr lang="fa-IR" sz="2400" dirty="0" smtClean="0"/>
              <a:t>اگر سایت مرکزی دچار خطا شد </a:t>
            </a:r>
            <a:r>
              <a:rPr lang="ar-SA" sz="2400" dirty="0" smtClean="0"/>
              <a:t>،</a:t>
            </a:r>
            <a:r>
              <a:rPr lang="en-US" sz="2400" dirty="0" smtClean="0"/>
              <a:t> </a:t>
            </a:r>
            <a:r>
              <a:rPr lang="fa-IR" sz="2400" dirty="0" smtClean="0"/>
              <a:t>سایتهای باقیمانده نمی توانند هیچ شیء جدیدی بسازند.</a:t>
            </a:r>
            <a:endParaRPr lang="en-US" sz="24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معماری </a:t>
            </a:r>
            <a:r>
              <a:rPr lang="en-US" sz="4000" dirty="0" smtClean="0"/>
              <a:t>DBMS</a:t>
            </a:r>
            <a:r>
              <a:rPr lang="fa-IR" sz="4000" dirty="0" smtClean="0"/>
              <a:t>های موازی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n-US" sz="3200" dirty="0" smtClean="0"/>
          </a:p>
          <a:p>
            <a:pPr algn="r" rtl="1"/>
            <a:r>
              <a:rPr lang="fa-IR" sz="3200" dirty="0" smtClean="0"/>
              <a:t>-</a:t>
            </a:r>
            <a:r>
              <a:rPr lang="en-US" sz="3200" dirty="0" smtClean="0"/>
              <a:t>   </a:t>
            </a:r>
            <a:r>
              <a:rPr lang="fa-IR" sz="3200" dirty="0" smtClean="0"/>
              <a:t>حافظه مشترک</a:t>
            </a:r>
            <a:r>
              <a:rPr lang="en-US" sz="3200" dirty="0" smtClean="0"/>
              <a:t>(shared memory) </a:t>
            </a:r>
            <a:endParaRPr lang="fa-IR" sz="3200" dirty="0" smtClean="0"/>
          </a:p>
          <a:p>
            <a:pPr algn="r" rtl="1"/>
            <a:r>
              <a:rPr lang="fa-IR" sz="3200" dirty="0" smtClean="0"/>
              <a:t>-   دیسک مشترک</a:t>
            </a:r>
            <a:r>
              <a:rPr lang="en-US" sz="3200" dirty="0" smtClean="0"/>
              <a:t>(shared disk) </a:t>
            </a:r>
            <a:endParaRPr lang="fa-IR" sz="3200" dirty="0" smtClean="0"/>
          </a:p>
          <a:p>
            <a:pPr algn="r" rtl="1"/>
            <a:r>
              <a:rPr lang="fa-IR" sz="3200" dirty="0" smtClean="0"/>
              <a:t>-   بدون منابع مشترک</a:t>
            </a:r>
            <a:r>
              <a:rPr lang="en-US" sz="3200" dirty="0" smtClean="0"/>
              <a:t>(shared nothing) </a:t>
            </a:r>
          </a:p>
          <a:p>
            <a:pPr algn="r" rtl="1">
              <a:buFont typeface="Arial" pitchFamily="34" charset="0"/>
              <a:buChar char="•"/>
            </a:pPr>
            <a:endParaRPr lang="fa-IR" sz="32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36979" y="-1"/>
            <a:ext cx="8161361" cy="685800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fa-IR" sz="3200" dirty="0" smtClean="0"/>
          </a:p>
          <a:p>
            <a:pPr algn="r" rtl="1"/>
            <a:r>
              <a:rPr lang="fa-IR" sz="3200" dirty="0" smtClean="0"/>
              <a:t>- یک راه حل این است که </a:t>
            </a:r>
            <a:r>
              <a:rPr lang="fa-IR" sz="3200" dirty="0" smtClean="0">
                <a:solidFill>
                  <a:srgbClr val="00B050"/>
                </a:solidFill>
              </a:rPr>
              <a:t>شناسه سایتی که شیء را ایجاد کرده قبل از شیء بیاید.</a:t>
            </a:r>
          </a:p>
          <a:p>
            <a:pPr algn="r" rtl="1"/>
            <a:r>
              <a:rPr lang="fa-IR" sz="3200" dirty="0" smtClean="0"/>
              <a:t>برای مثال </a:t>
            </a:r>
            <a:r>
              <a:rPr lang="en-US" sz="3200" dirty="0" smtClean="0"/>
              <a:t>Branch</a:t>
            </a:r>
            <a:r>
              <a:rPr lang="fa-IR" sz="3200" dirty="0" smtClean="0"/>
              <a:t> که در سایت یک ایجاد شده ممکن است به شکل </a:t>
            </a:r>
            <a:r>
              <a:rPr lang="en-US" sz="3200" dirty="0" smtClean="0"/>
              <a:t>S1.Branch</a:t>
            </a:r>
            <a:r>
              <a:rPr lang="fa-IR" sz="3200" dirty="0" smtClean="0"/>
              <a:t> نام گذاری شود.</a:t>
            </a:r>
          </a:p>
          <a:p>
            <a:pPr algn="r" rtl="1"/>
            <a:r>
              <a:rPr lang="fa-IR" sz="3200" dirty="0" smtClean="0"/>
              <a:t>همچنین نیاز به شناختن هر تکه و کپی های آن است.</a:t>
            </a:r>
          </a:p>
          <a:p>
            <a:pPr algn="r" rtl="1"/>
            <a:r>
              <a:rPr lang="fa-IR" sz="3200" dirty="0" smtClean="0"/>
              <a:t>بنابراین کپی 2 از تکه 3 از </a:t>
            </a:r>
            <a:r>
              <a:rPr lang="en-US" sz="3200" dirty="0" smtClean="0"/>
              <a:t>Branch</a:t>
            </a:r>
            <a:r>
              <a:rPr lang="fa-IR" sz="3200" dirty="0" smtClean="0"/>
              <a:t> که در سایت 1 ایجاد شده به صورت </a:t>
            </a:r>
            <a:r>
              <a:rPr lang="en-US" sz="3200" dirty="0" smtClean="0"/>
              <a:t>S1.Branch.F3.C2</a:t>
            </a:r>
            <a:r>
              <a:rPr lang="fa-IR" sz="3200" dirty="0" smtClean="0"/>
              <a:t> نام گذاری می شود.</a:t>
            </a:r>
            <a:endParaRPr lang="fa-IR" sz="3600" dirty="0" smtClean="0">
              <a:solidFill>
                <a:srgbClr val="00B050"/>
              </a:solidFill>
            </a:endParaRPr>
          </a:p>
          <a:p>
            <a:pPr algn="r" rtl="1"/>
            <a:endParaRPr lang="en-US" sz="3000" dirty="0" smtClean="0"/>
          </a:p>
          <a:p>
            <a:pPr algn="r" rtl="1"/>
            <a:endParaRPr lang="fa-IR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36979" y="-1"/>
            <a:ext cx="8161361" cy="685800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3200" dirty="0" smtClean="0"/>
              <a:t> </a:t>
            </a:r>
          </a:p>
          <a:p>
            <a:pPr algn="r" rtl="1"/>
            <a:r>
              <a:rPr lang="fa-IR" sz="3200" dirty="0" smtClean="0"/>
              <a:t>- یک روش دیگراستفاده از </a:t>
            </a:r>
            <a:r>
              <a:rPr lang="fa-IR" sz="3200" dirty="0" smtClean="0">
                <a:solidFill>
                  <a:srgbClr val="00B050"/>
                </a:solidFill>
              </a:rPr>
              <a:t>نام مستعار برای هر شیء پایگاه داده </a:t>
            </a:r>
            <a:r>
              <a:rPr lang="fa-IR" sz="3200" dirty="0" smtClean="0"/>
              <a:t>است.</a:t>
            </a:r>
          </a:p>
          <a:p>
            <a:pPr algn="r" rtl="1"/>
            <a:r>
              <a:rPr lang="fa-IR" sz="3200" dirty="0" smtClean="0"/>
              <a:t>بنابراین </a:t>
            </a:r>
            <a:r>
              <a:rPr lang="en-US" sz="3200" dirty="0" smtClean="0"/>
              <a:t>S1.Branch.F3.C2</a:t>
            </a:r>
            <a:r>
              <a:rPr lang="fa-IR" sz="3200" dirty="0" smtClean="0"/>
              <a:t> به عنوان شعبه محلی کاربران سایت 1 شناخته می شود.</a:t>
            </a:r>
          </a:p>
          <a:p>
            <a:pPr algn="r" rtl="1"/>
            <a:r>
              <a:rPr lang="en-US" sz="3200" dirty="0" smtClean="0"/>
              <a:t>DDBMS</a:t>
            </a:r>
            <a:r>
              <a:rPr lang="fa-IR" sz="3200" dirty="0" smtClean="0"/>
              <a:t> وظیفه نگاشت یک نام مستعار به شیء پایگاه داده 	مناسب را به عهده دارد.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شفافیت تراکنش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3000" dirty="0" smtClean="0"/>
              <a:t>مطمئن می شود که همه تراکنشهای توزیعی </a:t>
            </a:r>
            <a:r>
              <a:rPr lang="fa-IR" sz="3000" dirty="0" smtClean="0">
                <a:solidFill>
                  <a:srgbClr val="00B050"/>
                </a:solidFill>
              </a:rPr>
              <a:t>همزمانی </a:t>
            </a:r>
            <a:r>
              <a:rPr lang="fa-IR" sz="3000" dirty="0" smtClean="0"/>
              <a:t>و </a:t>
            </a:r>
            <a:r>
              <a:rPr lang="fa-IR" sz="3000" dirty="0" smtClean="0">
                <a:solidFill>
                  <a:srgbClr val="00B050"/>
                </a:solidFill>
              </a:rPr>
              <a:t>یکپارچگی</a:t>
            </a:r>
            <a:r>
              <a:rPr lang="fa-IR" sz="3000" dirty="0" smtClean="0"/>
              <a:t> پایگاه داده توزیعی را حمایت می کنند.</a:t>
            </a:r>
          </a:p>
          <a:p>
            <a:pPr algn="r" rtl="1"/>
            <a:endParaRPr lang="fa-IR" sz="3000" dirty="0" smtClean="0"/>
          </a:p>
          <a:p>
            <a:pPr algn="r" rtl="1"/>
            <a:r>
              <a:rPr lang="fa-IR" sz="3000" dirty="0" smtClean="0"/>
              <a:t>تراکنشهای توزیعی به داده های موجود در چند محل دسترسی دارند و هر تراکنش به چندین زیرتراکنش تقسیم می شود که در سایتهای مختلف مورد دستیابی قرار می گیرند. </a:t>
            </a:r>
            <a:r>
              <a:rPr lang="en-US" sz="3000" dirty="0" smtClean="0"/>
              <a:t>DDBMS</a:t>
            </a:r>
            <a:r>
              <a:rPr lang="fa-IR" sz="3000" dirty="0" smtClean="0"/>
              <a:t> باید از </a:t>
            </a:r>
            <a:r>
              <a:rPr lang="en-US" sz="3000" dirty="0" smtClean="0">
                <a:solidFill>
                  <a:srgbClr val="00B050"/>
                </a:solidFill>
              </a:rPr>
              <a:t>atomicity</a:t>
            </a:r>
            <a:r>
              <a:rPr lang="fa-IR" sz="3000" dirty="0" smtClean="0">
                <a:solidFill>
                  <a:srgbClr val="00B050"/>
                </a:solidFill>
              </a:rPr>
              <a:t> بودن زیر تراکنشها </a:t>
            </a:r>
            <a:r>
              <a:rPr lang="fa-IR" sz="3000" dirty="0" smtClean="0"/>
              <a:t>مطمئن شود.</a:t>
            </a:r>
            <a:endParaRPr lang="en-US" sz="3000" dirty="0" smtClean="0"/>
          </a:p>
          <a:p>
            <a:pPr algn="r" rtl="1"/>
            <a:endParaRPr lang="fa-IR" sz="30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شفافیت همزمانی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fa-IR" sz="3000" dirty="0" smtClean="0"/>
          </a:p>
          <a:p>
            <a:pPr algn="r" rtl="1"/>
            <a:r>
              <a:rPr lang="fa-IR" sz="3000" dirty="0" smtClean="0"/>
              <a:t>همه تراکنشها باید بطور </a:t>
            </a:r>
            <a:r>
              <a:rPr lang="fa-IR" sz="3000" dirty="0" smtClean="0">
                <a:solidFill>
                  <a:srgbClr val="00B050"/>
                </a:solidFill>
              </a:rPr>
              <a:t>مستقل</a:t>
            </a:r>
            <a:r>
              <a:rPr lang="fa-IR" sz="3000" dirty="0" smtClean="0"/>
              <a:t> اجرا شوند و بطور منطقی با نتایج بدست آمده </a:t>
            </a:r>
            <a:r>
              <a:rPr lang="fa-IR" sz="3000" dirty="0" smtClean="0">
                <a:solidFill>
                  <a:srgbClr val="00B050"/>
                </a:solidFill>
              </a:rPr>
              <a:t>سازگار</a:t>
            </a:r>
            <a:r>
              <a:rPr lang="fa-IR" sz="3000" dirty="0" smtClean="0"/>
              <a:t> شوند.</a:t>
            </a:r>
          </a:p>
          <a:p>
            <a:pPr algn="r" rtl="1"/>
            <a:r>
              <a:rPr lang="en-US" sz="3000" dirty="0" smtClean="0"/>
              <a:t>DDBMS</a:t>
            </a:r>
            <a:r>
              <a:rPr lang="fa-IR" sz="3000" dirty="0" smtClean="0"/>
              <a:t> باید مطمئن شود که تراکنشهای سراسری و محلی </a:t>
            </a:r>
            <a:r>
              <a:rPr lang="fa-IR" sz="3000" dirty="0" smtClean="0">
                <a:solidFill>
                  <a:srgbClr val="00B050"/>
                </a:solidFill>
              </a:rPr>
              <a:t>در کار همدیگر دخالت نکنند</a:t>
            </a:r>
            <a:r>
              <a:rPr lang="fa-IR" sz="3000" dirty="0" smtClean="0"/>
              <a:t>.</a:t>
            </a:r>
          </a:p>
          <a:p>
            <a:pPr algn="r" rtl="1"/>
            <a:r>
              <a:rPr lang="fa-IR" sz="3000" dirty="0" smtClean="0"/>
              <a:t>متشابها </a:t>
            </a:r>
            <a:r>
              <a:rPr lang="en-US" sz="3000" dirty="0" smtClean="0"/>
              <a:t>DDBMS</a:t>
            </a:r>
            <a:r>
              <a:rPr lang="fa-IR" sz="3000" dirty="0" smtClean="0"/>
              <a:t> باید از </a:t>
            </a:r>
            <a:r>
              <a:rPr lang="fa-IR" sz="3000" dirty="0" smtClean="0">
                <a:solidFill>
                  <a:srgbClr val="00B050"/>
                </a:solidFill>
              </a:rPr>
              <a:t>سازگاری همه زیرتراکنشهای </a:t>
            </a:r>
            <a:r>
              <a:rPr lang="fa-IR" sz="3000" dirty="0" smtClean="0"/>
              <a:t>تراکنش سراسری مطمئن شود.</a:t>
            </a:r>
          </a:p>
          <a:p>
            <a:pPr algn="r" rtl="1"/>
            <a:endParaRPr lang="fa-IR" sz="3000" dirty="0" smtClean="0"/>
          </a:p>
          <a:p>
            <a:pPr algn="r" rtl="1"/>
            <a:endParaRPr lang="en-US" sz="3000" dirty="0" smtClean="0"/>
          </a:p>
          <a:p>
            <a:pPr algn="r" rtl="1"/>
            <a:endParaRPr lang="fa-IR" sz="30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شفافیت شکست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en-US" sz="3000" dirty="0" smtClean="0"/>
              <a:t>DDBMS</a:t>
            </a:r>
            <a:r>
              <a:rPr lang="fa-IR" sz="3000" dirty="0" smtClean="0"/>
              <a:t> باید از </a:t>
            </a:r>
            <a:r>
              <a:rPr lang="fa-IR" sz="3000" dirty="0" smtClean="0">
                <a:solidFill>
                  <a:srgbClr val="00B050"/>
                </a:solidFill>
              </a:rPr>
              <a:t>اتمی بودن</a:t>
            </a:r>
            <a:r>
              <a:rPr lang="fa-IR" sz="3000" dirty="0" smtClean="0"/>
              <a:t>(</a:t>
            </a:r>
            <a:r>
              <a:rPr lang="en-US" sz="3000" dirty="0" smtClean="0"/>
              <a:t>atomic</a:t>
            </a:r>
            <a:r>
              <a:rPr lang="fa-IR" sz="3000" dirty="0" smtClean="0"/>
              <a:t>)(یا همه عملیات یک تراکنش اجرا می شوند یا هیچ کدام) و </a:t>
            </a:r>
            <a:r>
              <a:rPr lang="fa-IR" sz="3000" dirty="0" smtClean="0">
                <a:solidFill>
                  <a:srgbClr val="00B050"/>
                </a:solidFill>
              </a:rPr>
              <a:t>پایایی</a:t>
            </a:r>
            <a:r>
              <a:rPr lang="fa-IR" sz="3000" dirty="0" smtClean="0"/>
              <a:t> تراکنش سراسری</a:t>
            </a:r>
            <a:r>
              <a:rPr lang="en-US" sz="3000" dirty="0" smtClean="0"/>
              <a:t>(durable)</a:t>
            </a:r>
            <a:r>
              <a:rPr lang="fa-IR" sz="3000" dirty="0" smtClean="0"/>
              <a:t> (وقتی یک تراکنش اجرا شد تغییرات دائمی اند)مطمئن شود.</a:t>
            </a:r>
          </a:p>
          <a:p>
            <a:pPr algn="r" rtl="1"/>
            <a:endParaRPr lang="fa-IR" sz="3000" dirty="0" smtClean="0"/>
          </a:p>
          <a:p>
            <a:pPr algn="r" rtl="1"/>
            <a:r>
              <a:rPr lang="fa-IR" sz="3000" dirty="0" smtClean="0"/>
              <a:t>بنابراین </a:t>
            </a:r>
            <a:r>
              <a:rPr lang="en-US" sz="3000" dirty="0" smtClean="0"/>
              <a:t>DDBMS</a:t>
            </a:r>
            <a:r>
              <a:rPr lang="fa-IR" sz="3000" dirty="0" smtClean="0"/>
              <a:t> باید تراکنشهای سراسری را همزمان کند تا مطمئن شود که همه زیرتراکنشها با موفقیت کامل شده اند قبل از اینکه یک </a:t>
            </a:r>
            <a:r>
              <a:rPr lang="en-US" sz="3000" dirty="0" smtClean="0"/>
              <a:t>commit</a:t>
            </a:r>
            <a:r>
              <a:rPr lang="fa-IR" sz="3000" dirty="0" smtClean="0"/>
              <a:t> نهایی برای تراکنش سراسری ثبت شود.</a:t>
            </a:r>
          </a:p>
          <a:p>
            <a:pPr algn="r" rtl="1"/>
            <a:endParaRPr lang="en-US" sz="3000" dirty="0" smtClean="0"/>
          </a:p>
          <a:p>
            <a:pPr algn="r" rtl="1"/>
            <a:endParaRPr lang="fa-IR" sz="30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شفافیت کارایی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en-US" sz="2600" dirty="0" smtClean="0"/>
              <a:t>DDBMS</a:t>
            </a:r>
            <a:r>
              <a:rPr lang="fa-IR" sz="2600" dirty="0" smtClean="0"/>
              <a:t> نباید از تنزل کارایی برای معماری توزیعی رنج ببرد. </a:t>
            </a:r>
          </a:p>
          <a:p>
            <a:pPr algn="r" rtl="1"/>
            <a:r>
              <a:rPr lang="en-US" sz="2600" dirty="0" smtClean="0"/>
              <a:t>DDBMS</a:t>
            </a:r>
            <a:r>
              <a:rPr lang="fa-IR" sz="2600" dirty="0" smtClean="0"/>
              <a:t> باید استراتژی های سود-هزینه بیشتری برای اجرای یک درخواست تعیین کند.</a:t>
            </a:r>
          </a:p>
          <a:p>
            <a:pPr algn="r" rtl="1"/>
            <a:endParaRPr lang="fa-IR" sz="2600" dirty="0" smtClean="0"/>
          </a:p>
          <a:p>
            <a:pPr algn="r" rtl="1"/>
            <a:r>
              <a:rPr lang="fa-IR" sz="2600" dirty="0" smtClean="0"/>
              <a:t>پردازشگر پرس و جوی توزیعی(</a:t>
            </a:r>
            <a:r>
              <a:rPr lang="en-US" sz="2600" dirty="0" smtClean="0"/>
              <a:t>DQP</a:t>
            </a:r>
            <a:r>
              <a:rPr lang="fa-IR" sz="2600" dirty="0" smtClean="0"/>
              <a:t>) درخواست داده را به سفارشهای متوالی عملیات روی پایگاه داده محلی نگاشت می کند.</a:t>
            </a:r>
          </a:p>
          <a:p>
            <a:pPr algn="r" rtl="1"/>
            <a:r>
              <a:rPr lang="en-US" sz="2600" dirty="0" smtClean="0"/>
              <a:t>DQP</a:t>
            </a:r>
            <a:r>
              <a:rPr lang="fa-IR" sz="2600" dirty="0" smtClean="0"/>
              <a:t> باید تصمیم بگیرد:</a:t>
            </a:r>
          </a:p>
          <a:p>
            <a:pPr algn="r" rtl="1"/>
            <a:r>
              <a:rPr lang="fa-IR" sz="2600" dirty="0" smtClean="0"/>
              <a:t>- به کدام تکه دستیابی کند.</a:t>
            </a:r>
          </a:p>
          <a:p>
            <a:pPr algn="r" rtl="1"/>
            <a:r>
              <a:rPr lang="fa-IR" sz="2600" dirty="0" smtClean="0"/>
              <a:t>- کدام کپی از تکه را استفاده کند.</a:t>
            </a:r>
          </a:p>
          <a:p>
            <a:pPr algn="r" rtl="1"/>
            <a:r>
              <a:rPr lang="fa-IR" sz="2600" dirty="0" smtClean="0"/>
              <a:t>- کدام محل را استفاده کند.</a:t>
            </a:r>
            <a:endParaRPr lang="en-US" sz="2600" dirty="0" smtClean="0"/>
          </a:p>
          <a:p>
            <a:pPr algn="r" rtl="1"/>
            <a:endParaRPr lang="en-US" sz="2600" dirty="0" smtClean="0"/>
          </a:p>
          <a:p>
            <a:pPr algn="r" rtl="1"/>
            <a:endParaRPr lang="fa-IR" sz="26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09685" y="-1"/>
            <a:ext cx="7942996" cy="611419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fa-IR" sz="3000" dirty="0" smtClean="0"/>
          </a:p>
          <a:p>
            <a:pPr algn="r" rtl="1"/>
            <a:r>
              <a:rPr lang="en-US" sz="3000" dirty="0" smtClean="0"/>
              <a:t>DQP</a:t>
            </a:r>
            <a:r>
              <a:rPr lang="fa-IR" sz="3000" dirty="0" smtClean="0"/>
              <a:t> یک استراتژی اجرایی بهبود یافته با در نظر گرفتن چند تابع هزینه تولید می کند.</a:t>
            </a:r>
          </a:p>
          <a:p>
            <a:pPr algn="r" rtl="1"/>
            <a:r>
              <a:rPr lang="fa-IR" sz="3000" dirty="0" smtClean="0"/>
              <a:t>نوعا هزینه ها با یک درخواست توزیعی که شامل موارد زیر است اجرا می شوند:</a:t>
            </a:r>
          </a:p>
          <a:p>
            <a:pPr algn="r" rtl="1"/>
            <a:r>
              <a:rPr lang="fa-IR" sz="3000" dirty="0" smtClean="0"/>
              <a:t>- هزینه </a:t>
            </a:r>
            <a:r>
              <a:rPr lang="en-US" sz="3000" dirty="0" smtClean="0"/>
              <a:t>I/O</a:t>
            </a:r>
            <a:r>
              <a:rPr lang="fa-IR" sz="3000" dirty="0" smtClean="0"/>
              <a:t> شامل دستیابی به داده فیزیکی روی دیسک</a:t>
            </a:r>
            <a:endParaRPr lang="en-US" sz="3000" dirty="0" smtClean="0"/>
          </a:p>
          <a:p>
            <a:pPr algn="r" rtl="1"/>
            <a:r>
              <a:rPr lang="fa-IR" sz="3000" dirty="0" smtClean="0"/>
              <a:t>- هزینه</a:t>
            </a:r>
            <a:r>
              <a:rPr lang="en-US" sz="3000" dirty="0" smtClean="0"/>
              <a:t>CPU </a:t>
            </a:r>
            <a:r>
              <a:rPr lang="fa-IR" sz="3000" dirty="0" smtClean="0"/>
              <a:t> وقتی که عملیاتی روی داده موجود در حافظه    	اصلی انجام می شود.</a:t>
            </a:r>
            <a:endParaRPr lang="en-US" sz="3000" dirty="0" smtClean="0"/>
          </a:p>
          <a:p>
            <a:pPr algn="r" rtl="1"/>
            <a:r>
              <a:rPr lang="fa-IR" sz="3000" dirty="0" smtClean="0"/>
              <a:t>- </a:t>
            </a:r>
            <a:r>
              <a:rPr lang="fa-IR" sz="3000" smtClean="0"/>
              <a:t>هزینه ارتباطات شامل انتقال داده بین شبکه</a:t>
            </a:r>
            <a:endParaRPr lang="fa-IR" sz="3000" dirty="0" smtClean="0"/>
          </a:p>
          <a:p>
            <a:pPr algn="r" rtl="1"/>
            <a:endParaRPr lang="en-US" sz="3000" dirty="0" smtClean="0"/>
          </a:p>
          <a:p>
            <a:pPr algn="r" rtl="1"/>
            <a:endParaRPr lang="fa-IR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شفافیت </a:t>
            </a:r>
            <a:r>
              <a:rPr lang="en-US" sz="4000" dirty="0" smtClean="0"/>
              <a:t>DBMS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fa-IR" sz="3200" dirty="0" smtClean="0"/>
          </a:p>
          <a:p>
            <a:pPr algn="r" rtl="1"/>
            <a:r>
              <a:rPr lang="fa-IR" sz="3200" dirty="0" smtClean="0">
                <a:solidFill>
                  <a:srgbClr val="00B050"/>
                </a:solidFill>
              </a:rPr>
              <a:t>متفاوت بودن </a:t>
            </a:r>
            <a:r>
              <a:rPr lang="en-US" sz="3200" dirty="0" smtClean="0">
                <a:solidFill>
                  <a:srgbClr val="00B050"/>
                </a:solidFill>
              </a:rPr>
              <a:t>DBMS</a:t>
            </a:r>
            <a:r>
              <a:rPr lang="fa-IR" sz="3200" dirty="0" smtClean="0">
                <a:solidFill>
                  <a:srgbClr val="00B050"/>
                </a:solidFill>
              </a:rPr>
              <a:t> های محلی </a:t>
            </a:r>
            <a:r>
              <a:rPr lang="fa-IR" sz="3200" dirty="0" smtClean="0"/>
              <a:t>را از کاربر مخفی می کند.</a:t>
            </a:r>
            <a:endParaRPr lang="en-US" sz="3200" dirty="0" smtClean="0"/>
          </a:p>
          <a:p>
            <a:pPr algn="r" rtl="1"/>
            <a:endParaRPr lang="fa-IR" sz="32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کلاس بندی تراکنشها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71055" y="1528549"/>
            <a:ext cx="752653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2800" dirty="0" smtClean="0"/>
              <a:t>در معماری پایگاه داده رابطه ای توزیع شده </a:t>
            </a:r>
            <a:r>
              <a:rPr lang="en-US" sz="2800" dirty="0" smtClean="0"/>
              <a:t>IBM</a:t>
            </a:r>
            <a:r>
              <a:rPr lang="fa-IR" sz="2800" dirty="0" smtClean="0"/>
              <a:t> چهار نوع تراکنش وجود دارد:</a:t>
            </a:r>
          </a:p>
          <a:p>
            <a:pPr algn="r" rtl="1"/>
            <a:endParaRPr lang="fa-IR" sz="2000" dirty="0" smtClean="0"/>
          </a:p>
          <a:p>
            <a:pPr algn="r" rtl="1"/>
            <a:r>
              <a:rPr lang="fa-IR" sz="2400" dirty="0" smtClean="0"/>
              <a:t>- درخواست دور</a:t>
            </a:r>
            <a:endParaRPr lang="en-US" sz="2400" dirty="0" smtClean="0"/>
          </a:p>
          <a:p>
            <a:pPr algn="r" rtl="1"/>
            <a:r>
              <a:rPr lang="en-US" sz="2000" dirty="0" smtClean="0"/>
              <a:t>	</a:t>
            </a:r>
            <a:r>
              <a:rPr lang="fa-IR" sz="2000" dirty="0" smtClean="0"/>
              <a:t>یک کاربرد در یک سایت می تواند یک </a:t>
            </a:r>
            <a:r>
              <a:rPr lang="fa-IR" sz="2000" dirty="0" smtClean="0">
                <a:solidFill>
                  <a:srgbClr val="00B050"/>
                </a:solidFill>
              </a:rPr>
              <a:t>تقاضا</a:t>
            </a:r>
            <a:r>
              <a:rPr lang="fa-IR" sz="2000" dirty="0" smtClean="0"/>
              <a:t> به چند سایت دور برای اجرا بفرستد. تقاضا تماما در سایت دور </a:t>
            </a:r>
            <a:r>
              <a:rPr lang="fa-IR" sz="2000" dirty="0" smtClean="0">
                <a:solidFill>
                  <a:srgbClr val="00B050"/>
                </a:solidFill>
              </a:rPr>
              <a:t>اجرا </a:t>
            </a:r>
            <a:r>
              <a:rPr lang="fa-IR" sz="2000" dirty="0" smtClean="0"/>
              <a:t>می شود و </a:t>
            </a:r>
            <a:r>
              <a:rPr lang="fa-IR" sz="2000" dirty="0" smtClean="0">
                <a:solidFill>
                  <a:srgbClr val="00B050"/>
                </a:solidFill>
              </a:rPr>
              <a:t>رجوع</a:t>
            </a:r>
            <a:r>
              <a:rPr lang="fa-IR" sz="2000" dirty="0" smtClean="0"/>
              <a:t> به داده فقط </a:t>
            </a:r>
            <a:r>
              <a:rPr lang="fa-IR" sz="2000" dirty="0" smtClean="0">
                <a:solidFill>
                  <a:srgbClr val="00B050"/>
                </a:solidFill>
              </a:rPr>
              <a:t>در سایت دور </a:t>
            </a:r>
            <a:r>
              <a:rPr lang="fa-IR" sz="2000" dirty="0" smtClean="0"/>
              <a:t>است.</a:t>
            </a:r>
          </a:p>
          <a:p>
            <a:pPr algn="r" rtl="1"/>
            <a:endParaRPr lang="fa-IR" sz="2000" dirty="0" smtClean="0"/>
          </a:p>
          <a:p>
            <a:pPr algn="r" rtl="1"/>
            <a:r>
              <a:rPr lang="fa-IR" sz="2400" dirty="0" smtClean="0"/>
              <a:t>- واحد کاری دور</a:t>
            </a:r>
          </a:p>
          <a:p>
            <a:pPr algn="r" rtl="1"/>
            <a:r>
              <a:rPr lang="fa-IR" sz="2000" dirty="0" smtClean="0"/>
              <a:t>	یک کاربرد در یک سایت می تواند همه </a:t>
            </a:r>
            <a:r>
              <a:rPr lang="en-US" sz="2000" dirty="0" smtClean="0">
                <a:solidFill>
                  <a:srgbClr val="00B050"/>
                </a:solidFill>
              </a:rPr>
              <a:t>statement</a:t>
            </a:r>
            <a:r>
              <a:rPr lang="fa-IR" sz="2000" dirty="0" smtClean="0">
                <a:solidFill>
                  <a:srgbClr val="00B050"/>
                </a:solidFill>
              </a:rPr>
              <a:t> های </a:t>
            </a:r>
            <a:r>
              <a:rPr lang="en-US" sz="2000" dirty="0" smtClean="0">
                <a:solidFill>
                  <a:srgbClr val="00B050"/>
                </a:solidFill>
              </a:rPr>
              <a:t>SQL</a:t>
            </a:r>
            <a:r>
              <a:rPr lang="fa-IR" sz="2000" dirty="0" smtClean="0">
                <a:solidFill>
                  <a:srgbClr val="00B050"/>
                </a:solidFill>
              </a:rPr>
              <a:t> </a:t>
            </a:r>
            <a:r>
              <a:rPr lang="fa-IR" sz="2000" dirty="0" smtClean="0"/>
              <a:t>را در قالب یک واحد کاری به چندین سایت دور بفرستد تا اجرا شود. همه </a:t>
            </a:r>
            <a:r>
              <a:rPr lang="en-US" sz="2000" dirty="0" smtClean="0"/>
              <a:t>statement</a:t>
            </a:r>
            <a:r>
              <a:rPr lang="fa-IR" sz="2000" dirty="0" smtClean="0"/>
              <a:t> های </a:t>
            </a:r>
            <a:r>
              <a:rPr lang="en-US" sz="2000" dirty="0" smtClean="0"/>
              <a:t>SQL</a:t>
            </a:r>
            <a:r>
              <a:rPr lang="fa-IR" sz="2000" dirty="0" smtClean="0"/>
              <a:t> در سایت دور </a:t>
            </a:r>
            <a:r>
              <a:rPr lang="fa-IR" sz="2000" dirty="0" smtClean="0">
                <a:solidFill>
                  <a:srgbClr val="00B050"/>
                </a:solidFill>
              </a:rPr>
              <a:t>اجرا</a:t>
            </a:r>
            <a:r>
              <a:rPr lang="fa-IR" sz="2000" dirty="0" smtClean="0"/>
              <a:t> می شوند و</a:t>
            </a:r>
            <a:r>
              <a:rPr lang="fa-IR" sz="2000" dirty="0" smtClean="0">
                <a:solidFill>
                  <a:srgbClr val="00B050"/>
                </a:solidFill>
              </a:rPr>
              <a:t> رجوع </a:t>
            </a:r>
            <a:r>
              <a:rPr lang="fa-IR" sz="2000" dirty="0" smtClean="0"/>
              <a:t>به داده فقط</a:t>
            </a:r>
            <a:r>
              <a:rPr lang="fa-IR" sz="2000" dirty="0" smtClean="0">
                <a:solidFill>
                  <a:srgbClr val="00B050"/>
                </a:solidFill>
              </a:rPr>
              <a:t> در سایت دور </a:t>
            </a:r>
            <a:r>
              <a:rPr lang="fa-IR" sz="2000" dirty="0" smtClean="0"/>
              <a:t>است هر چند سایت محلی تصمیم می گیرد که تراکنش انجام شود یا برگشت داده شود.</a:t>
            </a:r>
          </a:p>
          <a:p>
            <a:pPr algn="r" rtl="1"/>
            <a:endParaRPr lang="fa-IR" sz="20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کلاس بندی تراکنشها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71055" y="1528549"/>
            <a:ext cx="752653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fa-IR" sz="2000" dirty="0" smtClean="0"/>
          </a:p>
          <a:p>
            <a:pPr algn="r" rtl="1"/>
            <a:r>
              <a:rPr lang="fa-IR" sz="2400" dirty="0" smtClean="0"/>
              <a:t>- واحد کاری توزیع شده</a:t>
            </a:r>
          </a:p>
          <a:p>
            <a:pPr algn="r" rtl="1"/>
            <a:r>
              <a:rPr lang="fa-IR" sz="2000" dirty="0" smtClean="0"/>
              <a:t>	یک کاربرد در یک سایت می تواند تعدادی یا همه </a:t>
            </a:r>
            <a:r>
              <a:rPr lang="en-US" sz="2000" dirty="0" smtClean="0">
                <a:solidFill>
                  <a:srgbClr val="00B050"/>
                </a:solidFill>
              </a:rPr>
              <a:t>statement</a:t>
            </a:r>
            <a:r>
              <a:rPr lang="fa-IR" sz="2000" dirty="0" smtClean="0"/>
              <a:t> </a:t>
            </a:r>
            <a:r>
              <a:rPr lang="fa-IR" sz="2000" dirty="0" smtClean="0">
                <a:solidFill>
                  <a:srgbClr val="00B050"/>
                </a:solidFill>
              </a:rPr>
              <a:t>های</a:t>
            </a:r>
            <a:r>
              <a:rPr lang="fa-IR" sz="2000" dirty="0" smtClean="0"/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SQL</a:t>
            </a:r>
            <a:r>
              <a:rPr lang="fa-IR" sz="2000" dirty="0" smtClean="0"/>
              <a:t> در یک تراکنش را به یک یا چند سایت دور برای اجرا بفرستد. همه </a:t>
            </a:r>
            <a:r>
              <a:rPr lang="en-US" sz="2000" dirty="0" smtClean="0"/>
              <a:t>statement</a:t>
            </a:r>
            <a:r>
              <a:rPr lang="fa-IR" sz="2000" dirty="0" smtClean="0"/>
              <a:t> های </a:t>
            </a:r>
            <a:r>
              <a:rPr lang="en-US" sz="2000" dirty="0" smtClean="0"/>
              <a:t>SQL</a:t>
            </a:r>
            <a:r>
              <a:rPr lang="fa-IR" sz="2000" dirty="0" smtClean="0"/>
              <a:t> در سایت دور </a:t>
            </a:r>
            <a:r>
              <a:rPr lang="fa-IR" sz="2000" dirty="0" smtClean="0">
                <a:solidFill>
                  <a:srgbClr val="00B050"/>
                </a:solidFill>
              </a:rPr>
              <a:t>اجرا </a:t>
            </a:r>
            <a:r>
              <a:rPr lang="fa-IR" sz="2000" dirty="0" smtClean="0"/>
              <a:t>می شوند و </a:t>
            </a:r>
            <a:r>
              <a:rPr lang="fa-IR" sz="2000" dirty="0" smtClean="0">
                <a:solidFill>
                  <a:srgbClr val="00B050"/>
                </a:solidFill>
              </a:rPr>
              <a:t>رجوع </a:t>
            </a:r>
            <a:r>
              <a:rPr lang="fa-IR" sz="2000" dirty="0" smtClean="0"/>
              <a:t>به داده فقط </a:t>
            </a:r>
            <a:r>
              <a:rPr lang="fa-IR" sz="2000" dirty="0" smtClean="0">
                <a:solidFill>
                  <a:srgbClr val="00B050"/>
                </a:solidFill>
              </a:rPr>
              <a:t>در</a:t>
            </a:r>
            <a:r>
              <a:rPr lang="fa-IR" sz="2000" dirty="0" smtClean="0"/>
              <a:t> </a:t>
            </a:r>
            <a:r>
              <a:rPr lang="fa-IR" sz="2000" dirty="0" smtClean="0">
                <a:solidFill>
                  <a:srgbClr val="00B050"/>
                </a:solidFill>
              </a:rPr>
              <a:t>سایت دور </a:t>
            </a:r>
            <a:r>
              <a:rPr lang="fa-IR" sz="2000" dirty="0" smtClean="0"/>
              <a:t>است. در اینجا هم سایت محلی تصمیم می گیرد  که تراکنش انجام شود یا برگشت داده شود.</a:t>
            </a:r>
          </a:p>
          <a:p>
            <a:pPr algn="r" rtl="1"/>
            <a:endParaRPr lang="fa-IR" sz="2000" dirty="0" smtClean="0"/>
          </a:p>
          <a:p>
            <a:pPr algn="r" rtl="1"/>
            <a:r>
              <a:rPr lang="fa-IR" sz="2400" dirty="0" smtClean="0"/>
              <a:t>- درخواستهای توزیع شده</a:t>
            </a:r>
          </a:p>
          <a:p>
            <a:pPr algn="r" rtl="1"/>
            <a:r>
              <a:rPr lang="fa-IR" sz="2000" dirty="0" smtClean="0"/>
              <a:t>	 یک کاربرد در یک سایت می تواند تعدادی یا همه </a:t>
            </a:r>
            <a:r>
              <a:rPr lang="en-US" sz="2000" dirty="0" smtClean="0">
                <a:solidFill>
                  <a:srgbClr val="00B050"/>
                </a:solidFill>
              </a:rPr>
              <a:t>statement</a:t>
            </a:r>
            <a:r>
              <a:rPr lang="fa-IR" sz="2000" dirty="0" smtClean="0"/>
              <a:t> </a:t>
            </a:r>
            <a:r>
              <a:rPr lang="fa-IR" sz="2000" dirty="0" smtClean="0">
                <a:solidFill>
                  <a:srgbClr val="00B050"/>
                </a:solidFill>
              </a:rPr>
              <a:t>های</a:t>
            </a:r>
            <a:r>
              <a:rPr lang="fa-IR" sz="2000" dirty="0" smtClean="0"/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SQL</a:t>
            </a:r>
            <a:r>
              <a:rPr lang="fa-IR" sz="2000" dirty="0" smtClean="0"/>
              <a:t> در یک تراکنش را به یک یا چند سایت دور برای اجرا بفرستد.</a:t>
            </a:r>
            <a:endParaRPr lang="en-US" sz="20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873457" y="259308"/>
            <a:ext cx="8079474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معماری حافظه مشترک(</a:t>
            </a:r>
            <a:r>
              <a:rPr lang="en-US" sz="4000" dirty="0" smtClean="0"/>
              <a:t>shared memory</a:t>
            </a:r>
            <a:r>
              <a:rPr lang="fa-IR" sz="4000" dirty="0" smtClean="0"/>
              <a:t>)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552130" y="1528549"/>
            <a:ext cx="5923130" cy="502237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n-US" sz="3000" dirty="0" smtClean="0"/>
          </a:p>
          <a:p>
            <a:pPr algn="r" rtl="1"/>
            <a:r>
              <a:rPr lang="fa-IR" sz="3000" dirty="0" smtClean="0"/>
              <a:t>در این معماری چندین پردازشگر روی یک سیستم </a:t>
            </a:r>
            <a:r>
              <a:rPr lang="ar-SA" sz="3000" dirty="0" smtClean="0"/>
              <a:t>،</a:t>
            </a:r>
            <a:r>
              <a:rPr lang="en-US" sz="3000" dirty="0" smtClean="0"/>
              <a:t> </a:t>
            </a:r>
            <a:r>
              <a:rPr lang="fa-IR" sz="3000" dirty="0" smtClean="0">
                <a:solidFill>
                  <a:srgbClr val="00B050"/>
                </a:solidFill>
              </a:rPr>
              <a:t>حافظه سیستم را تسهیم </a:t>
            </a:r>
            <a:r>
              <a:rPr lang="fa-IR" sz="3000" dirty="0" smtClean="0"/>
              <a:t>می کنند.</a:t>
            </a:r>
          </a:p>
          <a:p>
            <a:pPr algn="r" rtl="1"/>
            <a:r>
              <a:rPr lang="fa-IR" sz="3000" dirty="0" smtClean="0"/>
              <a:t>این معماری برای تعداد محدودی پردازشگر دسترسی داده پر سرعت فراهم می کند اما روی یک سیستم 64 پردازنده ای مقیاس پذیر نیست و به عنوان یک گلوگاه عمل می کند.</a:t>
            </a:r>
          </a:p>
          <a:p>
            <a:pPr algn="r" rtl="1"/>
            <a:endParaRPr lang="en-US" sz="3000" dirty="0" smtClean="0"/>
          </a:p>
          <a:p>
            <a:pPr algn="r" rtl="1"/>
            <a:endParaRPr lang="fa-IR" sz="30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pic>
        <p:nvPicPr>
          <p:cNvPr id="5" name="Picture 4" descr="H:\Documents and Settings\win xp\Desktop\shared memo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3480179"/>
            <a:ext cx="2838734" cy="3377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4"/>
          <p:cNvSpPr>
            <a:spLocks noGrp="1"/>
          </p:cNvSpPr>
          <p:nvPr>
            <p:ph idx="4294967295"/>
          </p:nvPr>
        </p:nvSpPr>
        <p:spPr bwMode="auto">
          <a:xfrm>
            <a:off x="468313" y="545910"/>
            <a:ext cx="8207375" cy="558025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rtl="1" eaLnBrk="1" hangingPunct="1">
              <a:buNone/>
            </a:pPr>
            <a:endParaRPr lang="fa-IR" sz="3600" dirty="0" smtClean="0">
              <a:solidFill>
                <a:srgbClr val="00B050"/>
              </a:solidFill>
            </a:endParaRPr>
          </a:p>
          <a:p>
            <a:pPr algn="ctr" rtl="1" eaLnBrk="1" hangingPunct="1">
              <a:buNone/>
            </a:pPr>
            <a:endParaRPr lang="fa-IR" sz="3600" dirty="0" smtClean="0">
              <a:solidFill>
                <a:srgbClr val="00B050"/>
              </a:solidFill>
            </a:endParaRPr>
          </a:p>
          <a:p>
            <a:pPr algn="ctr" rtl="1" eaLnBrk="1" hangingPunct="1">
              <a:buNone/>
            </a:pPr>
            <a:endParaRPr lang="fa-IR" sz="3600" dirty="0" smtClean="0">
              <a:solidFill>
                <a:srgbClr val="00B050"/>
              </a:solidFill>
            </a:endParaRPr>
          </a:p>
          <a:p>
            <a:pPr algn="ctr" rtl="1" eaLnBrk="1" hangingPunct="1">
              <a:buNone/>
            </a:pPr>
            <a:r>
              <a:rPr lang="fa-IR" sz="8000" dirty="0" smtClean="0">
                <a:solidFill>
                  <a:srgbClr val="00B050"/>
                </a:solidFill>
              </a:rPr>
              <a:t>موفق باشید</a:t>
            </a:r>
            <a:endParaRPr lang="en-US" sz="80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583140" y="259308"/>
            <a:ext cx="7369791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معماری دیسک مشترک(</a:t>
            </a:r>
            <a:r>
              <a:rPr lang="en-US" sz="4000" dirty="0" smtClean="0"/>
              <a:t>shared disk</a:t>
            </a:r>
            <a:r>
              <a:rPr lang="fa-IR" sz="4000" dirty="0" smtClean="0"/>
              <a:t>)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838734" y="1528548"/>
            <a:ext cx="5158854" cy="532945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n-US" sz="3000" dirty="0" smtClean="0"/>
          </a:p>
          <a:p>
            <a:pPr algn="r" rtl="1"/>
            <a:r>
              <a:rPr lang="fa-IR" sz="3000" dirty="0" smtClean="0"/>
              <a:t>در این معماری هر پردازشگر می تواند به همه دیسکها دسترسی داشته باشد اما </a:t>
            </a:r>
            <a:r>
              <a:rPr lang="fa-IR" sz="3000" dirty="0" smtClean="0">
                <a:solidFill>
                  <a:srgbClr val="00B050"/>
                </a:solidFill>
              </a:rPr>
              <a:t>حافظه شخصی </a:t>
            </a:r>
            <a:r>
              <a:rPr lang="fa-IR" sz="3000" dirty="0" smtClean="0"/>
              <a:t>خود را دارد.</a:t>
            </a:r>
          </a:p>
          <a:p>
            <a:pPr algn="r" rtl="1"/>
            <a:r>
              <a:rPr lang="fa-IR" sz="3000" dirty="0" smtClean="0"/>
              <a:t>این معماری گلوگاه کارایی معماری حافظه تسهیمی را حذف کرده است.</a:t>
            </a:r>
            <a:endParaRPr lang="en-US" sz="3000" dirty="0" smtClean="0"/>
          </a:p>
          <a:p>
            <a:pPr algn="r" rtl="1"/>
            <a:endParaRPr lang="fa-IR" sz="30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pic>
        <p:nvPicPr>
          <p:cNvPr id="5" name="Picture 2" descr="H:\Documents and Settings\win xp\Desktop\shared dis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47060"/>
            <a:ext cx="3098042" cy="33109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96036" y="259308"/>
            <a:ext cx="8447964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معماری بدون منابع مشترک(</a:t>
            </a:r>
            <a:r>
              <a:rPr lang="en-US" sz="4000" dirty="0" smtClean="0"/>
              <a:t>shared nothing</a:t>
            </a:r>
            <a:r>
              <a:rPr lang="fa-IR" sz="4000" dirty="0" smtClean="0"/>
              <a:t>)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4519" y="1528548"/>
            <a:ext cx="4763069" cy="532945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n-US" sz="2800" dirty="0" smtClean="0"/>
          </a:p>
          <a:p>
            <a:pPr algn="r" rtl="1"/>
            <a:r>
              <a:rPr lang="fa-IR" sz="2800" dirty="0" smtClean="0"/>
              <a:t>یک معماری پردازشگر چند گانه است که هر پردازشگر قسمتی از یک سیستم کامل با </a:t>
            </a:r>
            <a:r>
              <a:rPr lang="fa-IR" sz="2800" dirty="0" smtClean="0">
                <a:solidFill>
                  <a:srgbClr val="00B050"/>
                </a:solidFill>
              </a:rPr>
              <a:t>حافظه و دیسک شخصی </a:t>
            </a:r>
            <a:r>
              <a:rPr lang="fa-IR" sz="2800" dirty="0" smtClean="0"/>
              <a:t>خود است. پایگاه داده بین همه دیسک ها روی هر سیستم که وابسته به پایگاه داده باشد تسهیم شده و داده به طور شفاف در اختیار کاربران است.</a:t>
            </a:r>
          </a:p>
          <a:p>
            <a:pPr algn="r" rtl="1"/>
            <a:r>
              <a:rPr lang="fa-IR" sz="2800" dirty="0" smtClean="0"/>
              <a:t>این معماری مقیاس پذیرتر است و به راحتی می تواند چندین پردازشگر را ساپورت کند.</a:t>
            </a:r>
            <a:endParaRPr lang="en-US" sz="2800" dirty="0" smtClean="0"/>
          </a:p>
          <a:p>
            <a:pPr algn="r" rtl="1"/>
            <a:endParaRPr lang="fa-IR" sz="28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pic>
        <p:nvPicPr>
          <p:cNvPr id="5" name="Picture 2" descr="H:\Documents and Settings\win xp\Desktop\shared noth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21122"/>
            <a:ext cx="3289110" cy="3336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241946" y="504967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پایگاه داده توزیعی</a:t>
            </a:r>
            <a:endParaRPr lang="en-US" sz="2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2900" dirty="0" smtClean="0"/>
              <a:t>مجموعه ای از داده های تسهیم شده و توصیف این داده ها که به طور فیزیکی روی شبکه ای از کامپیوترها توزیع شده اند.</a:t>
            </a:r>
            <a:endParaRPr lang="en-US" sz="2900" dirty="0" smtClean="0"/>
          </a:p>
          <a:p>
            <a:pPr algn="r" rtl="1"/>
            <a:endParaRPr lang="en-US" sz="2900" dirty="0" smtClean="0"/>
          </a:p>
          <a:p>
            <a:pPr algn="r" rtl="1"/>
            <a:r>
              <a:rPr lang="fa-IR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سیستم مدیریت پایگاه داده توزیعی(</a:t>
            </a:r>
            <a:r>
              <a:rPr lang="en-US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DDBMS</a:t>
            </a:r>
            <a:r>
              <a:rPr lang="fa-IR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2900" dirty="0" smtClean="0"/>
              <a:t>یک سیستم نرم افزاری است که مدیریت پایگاه داده توزیعی و شفاف سازی آن را به عهده دارد.</a:t>
            </a:r>
          </a:p>
          <a:p>
            <a:pPr algn="r" rtl="1"/>
            <a:r>
              <a:rPr lang="fa-IR" sz="2900" dirty="0" smtClean="0"/>
              <a:t>شامل یک پایگاه داده منطقی می شود که به تکه هایی تقسیم می شود و هر تکه روی یک یا چند کامپیوتر که با شبکه ای از ارتباطات به هم متصلند </a:t>
            </a:r>
            <a:r>
              <a:rPr lang="ar-SA" sz="2900" dirty="0" smtClean="0"/>
              <a:t>،</a:t>
            </a:r>
            <a:r>
              <a:rPr lang="fa-IR" sz="2900" dirty="0" smtClean="0"/>
              <a:t> تحت کنترل یک </a:t>
            </a:r>
            <a:r>
              <a:rPr lang="en-US" sz="2900" dirty="0" smtClean="0"/>
              <a:t>DBMS</a:t>
            </a:r>
            <a:r>
              <a:rPr lang="fa-IR" sz="2900" dirty="0" smtClean="0"/>
              <a:t> مجزا نگهداری می شود.</a:t>
            </a:r>
            <a:r>
              <a:rPr lang="en-US" sz="2900" dirty="0" smtClean="0"/>
              <a:t> </a:t>
            </a:r>
          </a:p>
          <a:p>
            <a:pPr algn="r" rtl="1"/>
            <a:endParaRPr lang="en-US" sz="2900" dirty="0" smtClean="0"/>
          </a:p>
          <a:p>
            <a:pPr algn="r" rtl="1"/>
            <a:endParaRPr lang="en-US" sz="2900" dirty="0" smtClean="0"/>
          </a:p>
          <a:p>
            <a:pPr algn="r" rtl="1"/>
            <a:endParaRPr lang="fa-IR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743201" y="259308"/>
            <a:ext cx="6209730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طراحی پایگاه داده رابطه ای توزیعی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2800" dirty="0" smtClean="0"/>
              <a:t>در طراحی پایگاه داده رابطه ای توزیع شده </a:t>
            </a:r>
            <a:r>
              <a:rPr lang="ar-SA" sz="2800" dirty="0" smtClean="0"/>
              <a:t>،</a:t>
            </a:r>
            <a:r>
              <a:rPr lang="fa-IR" sz="2800" dirty="0" smtClean="0"/>
              <a:t> باید فاکتورهای زیر را در نظر گرفت:</a:t>
            </a:r>
          </a:p>
          <a:p>
            <a:pPr algn="r" rtl="1"/>
            <a:r>
              <a:rPr lang="fa-IR" sz="2800" dirty="0" smtClean="0"/>
              <a:t>- </a:t>
            </a:r>
            <a:r>
              <a:rPr lang="en-US" sz="3000" dirty="0" smtClean="0"/>
              <a:t>Fragmentation</a:t>
            </a:r>
            <a:endParaRPr lang="fa-IR" sz="3000" dirty="0" smtClean="0"/>
          </a:p>
          <a:p>
            <a:pPr algn="r" rtl="1"/>
            <a:r>
              <a:rPr lang="fa-IR" sz="2800" dirty="0" smtClean="0"/>
              <a:t>	یک رابطه ممکن است به چندین زیر رابطه که تکه نام </a:t>
            </a:r>
            <a:r>
              <a:rPr lang="en-US" sz="2800" dirty="0" smtClean="0"/>
              <a:t>	</a:t>
            </a:r>
            <a:r>
              <a:rPr lang="fa-IR" sz="2800" dirty="0" smtClean="0"/>
              <a:t>دارند و بعدا توزیع می شوند </a:t>
            </a:r>
            <a:r>
              <a:rPr lang="ar-SA" sz="2800" dirty="0" smtClean="0"/>
              <a:t>،</a:t>
            </a:r>
            <a:r>
              <a:rPr lang="fa-IR" sz="2800" dirty="0" smtClean="0"/>
              <a:t> تقسیم شود.</a:t>
            </a:r>
          </a:p>
          <a:p>
            <a:pPr algn="r" rtl="1"/>
            <a:r>
              <a:rPr lang="fa-IR" sz="2800" dirty="0" smtClean="0"/>
              <a:t>- </a:t>
            </a:r>
            <a:r>
              <a:rPr lang="en-US" sz="3000" dirty="0" smtClean="0"/>
              <a:t>allocation</a:t>
            </a:r>
            <a:endParaRPr lang="fa-IR" sz="3000" dirty="0" smtClean="0"/>
          </a:p>
          <a:p>
            <a:pPr algn="r" rtl="1"/>
            <a:r>
              <a:rPr lang="fa-IR" sz="2800" dirty="0" smtClean="0"/>
              <a:t>	هر تکه باید به یک سایت با توزیع بهینه تخصیص یابد.</a:t>
            </a:r>
          </a:p>
          <a:p>
            <a:pPr algn="r" rtl="1"/>
            <a:r>
              <a:rPr lang="fa-IR" sz="2800" dirty="0" smtClean="0"/>
              <a:t>- </a:t>
            </a:r>
            <a:r>
              <a:rPr lang="en-US" sz="3000" dirty="0" smtClean="0"/>
              <a:t>replication</a:t>
            </a:r>
            <a:endParaRPr lang="fa-IR" sz="3000" dirty="0" smtClean="0"/>
          </a:p>
          <a:p>
            <a:pPr algn="r" rtl="1"/>
            <a:r>
              <a:rPr lang="fa-IR" sz="2800" dirty="0" smtClean="0"/>
              <a:t>	یک کپی از یک تکه ممکن است در چندین سایت نگه </a:t>
            </a:r>
            <a:r>
              <a:rPr lang="en-US" sz="2800" dirty="0" smtClean="0"/>
              <a:t>	</a:t>
            </a:r>
            <a:r>
              <a:rPr lang="fa-IR" sz="2800" dirty="0" smtClean="0"/>
              <a:t>داشته شود.</a:t>
            </a:r>
            <a:endParaRPr lang="en-US" sz="2800" dirty="0" smtClean="0"/>
          </a:p>
          <a:p>
            <a:pPr algn="r" rtl="1"/>
            <a:endParaRPr lang="fa-IR" sz="28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916907" y="259308"/>
            <a:ext cx="5036023" cy="105087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4000" dirty="0" smtClean="0"/>
              <a:t>قوانین صحت تکه بندی</a:t>
            </a: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1445" y="1528549"/>
            <a:ext cx="7356143" cy="53294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fa-IR" sz="2800" dirty="0" smtClean="0"/>
              <a:t>- </a:t>
            </a:r>
            <a:r>
              <a:rPr lang="fa-IR" sz="3000" dirty="0" smtClean="0"/>
              <a:t>تمامیت (</a:t>
            </a:r>
            <a:r>
              <a:rPr lang="en-US" sz="3000" dirty="0" smtClean="0"/>
              <a:t>completeness</a:t>
            </a:r>
            <a:r>
              <a:rPr lang="fa-IR" sz="3000" dirty="0" smtClean="0"/>
              <a:t>)</a:t>
            </a:r>
            <a:endParaRPr lang="en-US" sz="3000" dirty="0" smtClean="0"/>
          </a:p>
          <a:p>
            <a:pPr algn="r" rtl="1"/>
            <a:r>
              <a:rPr lang="en-US" sz="2800" dirty="0" smtClean="0"/>
              <a:t>	</a:t>
            </a:r>
            <a:r>
              <a:rPr lang="fa-IR" sz="2800" dirty="0" smtClean="0"/>
              <a:t>اگر یک رابطه مثل </a:t>
            </a:r>
            <a:r>
              <a:rPr lang="en-US" sz="2800" dirty="0" smtClean="0"/>
              <a:t>R</a:t>
            </a:r>
            <a:r>
              <a:rPr lang="fa-IR" sz="2800" dirty="0" smtClean="0"/>
              <a:t> به تکه هایی شکسته شود هر 	آیتم داده که در </a:t>
            </a:r>
            <a:r>
              <a:rPr lang="en-US" sz="2800" dirty="0" smtClean="0"/>
              <a:t>R</a:t>
            </a:r>
            <a:r>
              <a:rPr lang="fa-IR" sz="2800" dirty="0" smtClean="0"/>
              <a:t> پیدا می شود باید در حداقل یک تکه 	ظاهر شود.</a:t>
            </a:r>
            <a:endParaRPr lang="en-US" sz="2800" dirty="0" smtClean="0"/>
          </a:p>
          <a:p>
            <a:pPr algn="r" rtl="1"/>
            <a:r>
              <a:rPr lang="fa-IR" sz="2800" dirty="0" smtClean="0"/>
              <a:t>- </a:t>
            </a:r>
            <a:r>
              <a:rPr lang="fa-IR" sz="3000" dirty="0" smtClean="0"/>
              <a:t>دوباره سازی (</a:t>
            </a:r>
            <a:r>
              <a:rPr lang="en-US" sz="3000" dirty="0" smtClean="0"/>
              <a:t>reconstruction</a:t>
            </a:r>
            <a:r>
              <a:rPr lang="fa-IR" sz="3000" dirty="0" smtClean="0"/>
              <a:t>)</a:t>
            </a:r>
          </a:p>
          <a:p>
            <a:pPr algn="r" rtl="1"/>
            <a:r>
              <a:rPr lang="fa-IR" sz="2800" dirty="0" smtClean="0"/>
              <a:t>	تعریف یک عملگر رابطه ای که دوباره </a:t>
            </a:r>
            <a:r>
              <a:rPr lang="en-US" sz="2800" dirty="0" smtClean="0"/>
              <a:t>R</a:t>
            </a:r>
            <a:r>
              <a:rPr lang="fa-IR" sz="2800" dirty="0" smtClean="0"/>
              <a:t> را از تکه   	ها می سازد </a:t>
            </a:r>
            <a:r>
              <a:rPr lang="ar-SA" sz="2800" dirty="0" smtClean="0"/>
              <a:t>،</a:t>
            </a:r>
            <a:r>
              <a:rPr lang="fa-IR" sz="2800" dirty="0" smtClean="0"/>
              <a:t> باید ممکن باشد.</a:t>
            </a:r>
            <a:endParaRPr lang="en-US" sz="2800" dirty="0" smtClean="0"/>
          </a:p>
          <a:p>
            <a:pPr algn="r" rtl="1"/>
            <a:r>
              <a:rPr lang="fa-IR" sz="2800" dirty="0" smtClean="0"/>
              <a:t>- </a:t>
            </a:r>
            <a:r>
              <a:rPr lang="fa-IR" sz="3000" dirty="0" smtClean="0"/>
              <a:t>بدون اتصال (</a:t>
            </a:r>
            <a:r>
              <a:rPr lang="en-US" sz="3000" dirty="0" err="1" smtClean="0"/>
              <a:t>disjointness</a:t>
            </a:r>
            <a:r>
              <a:rPr lang="fa-IR" sz="3000" dirty="0" smtClean="0"/>
              <a:t>)</a:t>
            </a:r>
          </a:p>
          <a:p>
            <a:pPr algn="r" rtl="1"/>
            <a:r>
              <a:rPr lang="fa-IR" sz="2800" dirty="0" smtClean="0"/>
              <a:t>	اگر یک آیتم داده </a:t>
            </a:r>
            <a:r>
              <a:rPr lang="en-US" sz="2800" dirty="0" smtClean="0"/>
              <a:t>d(</a:t>
            </a:r>
            <a:r>
              <a:rPr lang="en-US" sz="2800" dirty="0" err="1" smtClean="0"/>
              <a:t>i</a:t>
            </a:r>
            <a:r>
              <a:rPr lang="en-US" sz="2800" dirty="0" smtClean="0"/>
              <a:t>)</a:t>
            </a:r>
            <a:r>
              <a:rPr lang="fa-IR" sz="2800" dirty="0" smtClean="0"/>
              <a:t> در تکه </a:t>
            </a:r>
            <a:r>
              <a:rPr lang="en-US" sz="2800" dirty="0" smtClean="0"/>
              <a:t>R(</a:t>
            </a:r>
            <a:r>
              <a:rPr lang="en-US" sz="2800" dirty="0" err="1" smtClean="0"/>
              <a:t>i</a:t>
            </a:r>
            <a:r>
              <a:rPr lang="en-US" sz="2800" dirty="0" smtClean="0"/>
              <a:t>)</a:t>
            </a:r>
            <a:r>
              <a:rPr lang="fa-IR" sz="2800" dirty="0" smtClean="0"/>
              <a:t> ظاهر شود باید در 	دیگر تکه ها ظاهر نشود.</a:t>
            </a:r>
          </a:p>
          <a:p>
            <a:pPr algn="r" rtl="1"/>
            <a:endParaRPr lang="en-US" sz="2800" dirty="0" smtClean="0"/>
          </a:p>
          <a:p>
            <a:pPr algn="r" rtl="1"/>
            <a:endParaRPr lang="fa-IR" sz="2800" dirty="0" smtClean="0"/>
          </a:p>
          <a:p>
            <a:pPr algn="r" rtl="1"/>
            <a:endParaRPr lang="fa-IR" sz="2800" dirty="0" smtClean="0"/>
          </a:p>
        </p:txBody>
      </p:sp>
      <p:sp>
        <p:nvSpPr>
          <p:cNvPr id="8" name="Minus 7"/>
          <p:cNvSpPr/>
          <p:nvPr/>
        </p:nvSpPr>
        <p:spPr bwMode="auto">
          <a:xfrm>
            <a:off x="3562066" y="1105468"/>
            <a:ext cx="5581934" cy="423081"/>
          </a:xfrm>
          <a:prstGeom prst="mathMinus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6699"/>
      </a:accent1>
      <a:accent2>
        <a:srgbClr val="45ACDF"/>
      </a:accent2>
      <a:accent3>
        <a:srgbClr val="FFFFFF"/>
      </a:accent3>
      <a:accent4>
        <a:srgbClr val="000000"/>
      </a:accent4>
      <a:accent5>
        <a:srgbClr val="ADB8CA"/>
      </a:accent5>
      <a:accent6>
        <a:srgbClr val="3E9BCA"/>
      </a:accent6>
      <a:hlink>
        <a:srgbClr val="0099CC"/>
      </a:hlink>
      <a:folHlink>
        <a:srgbClr val="66CCFF"/>
      </a:folHlink>
    </a:clrScheme>
    <a:fontScheme name="NordriDesign_免费商务模板系列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NordriDesign_免费商务模板系列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66CC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5C8A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96FF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ADC9FF"/>
        </a:accent5>
        <a:accent6>
          <a:srgbClr val="2D5C8A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093DC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B3C8EB"/>
        </a:accent5>
        <a:accent6>
          <a:srgbClr val="2D5C8A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</Template>
  <TotalTime>219</TotalTime>
  <Words>1521</Words>
  <Application>Microsoft Office PowerPoint</Application>
  <PresentationFormat>On-screen Show (4:3)</PresentationFormat>
  <Paragraphs>317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11</vt:lpstr>
      <vt:lpstr>Slide 1</vt:lpstr>
      <vt:lpstr>DBMS های موازی</vt:lpstr>
      <vt:lpstr>معماری DBMSهای موازی</vt:lpstr>
      <vt:lpstr>معماری حافظه مشترک(shared memory)</vt:lpstr>
      <vt:lpstr>معماری دیسک مشترک(shared disk)</vt:lpstr>
      <vt:lpstr>معماری بدون منابع مشترک(shared nothing)</vt:lpstr>
      <vt:lpstr>Slide 7</vt:lpstr>
      <vt:lpstr>طراحی پایگاه داده رابطه ای توزیعی</vt:lpstr>
      <vt:lpstr>قوانین صحت تکه بندی</vt:lpstr>
      <vt:lpstr>انواع تکه بندی(fragmentation)</vt:lpstr>
      <vt:lpstr>تکه بندی افقی</vt:lpstr>
      <vt:lpstr>Slide 12</vt:lpstr>
      <vt:lpstr>Slide 13</vt:lpstr>
      <vt:lpstr>تکه بندی عمودی</vt:lpstr>
      <vt:lpstr>Slide 15</vt:lpstr>
      <vt:lpstr>Slide 16</vt:lpstr>
      <vt:lpstr>تکه بندی Mixed </vt:lpstr>
      <vt:lpstr>Slide 18</vt:lpstr>
      <vt:lpstr>Slide 19</vt:lpstr>
      <vt:lpstr>تکه بندی مشتق از افقی</vt:lpstr>
      <vt:lpstr>Slide 21</vt:lpstr>
      <vt:lpstr>معایب تکه بندی رابطه</vt:lpstr>
      <vt:lpstr>شفافیت در یکDDBMS </vt:lpstr>
      <vt:lpstr>شفافیت توزیع</vt:lpstr>
      <vt:lpstr>شفافیت تکه بندی</vt:lpstr>
      <vt:lpstr>شفافیت محل</vt:lpstr>
      <vt:lpstr>شفافیت تکرار</vt:lpstr>
      <vt:lpstr>شفافیت نگاشت محل</vt:lpstr>
      <vt:lpstr>شفافیت نام گذاری</vt:lpstr>
      <vt:lpstr>Slide 30</vt:lpstr>
      <vt:lpstr>Slide 31</vt:lpstr>
      <vt:lpstr>شفافیت تراکنش</vt:lpstr>
      <vt:lpstr>شفافیت همزمانی</vt:lpstr>
      <vt:lpstr>شفافیت شکست</vt:lpstr>
      <vt:lpstr>شفافیت کارایی</vt:lpstr>
      <vt:lpstr>Slide 36</vt:lpstr>
      <vt:lpstr>شفافیت DBMS</vt:lpstr>
      <vt:lpstr>کلاس بندی تراکنشها</vt:lpstr>
      <vt:lpstr>کلاس بندی تراکنشها</vt:lpstr>
      <vt:lpstr>Slide 40</vt:lpstr>
    </vt:vector>
  </TitlesOfParts>
  <Company>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mirzaie</dc:creator>
  <cp:keywords>ppt幻灯设计/ppt模板设计</cp:keywords>
  <dc:description>nordridesign.com</dc:description>
  <cp:lastModifiedBy>Armond-H</cp:lastModifiedBy>
  <cp:revision>33</cp:revision>
  <dcterms:created xsi:type="dcterms:W3CDTF">2012-11-17T07:54:13Z</dcterms:created>
  <dcterms:modified xsi:type="dcterms:W3CDTF">2017-01-30T13:54:22Z</dcterms:modified>
</cp:coreProperties>
</file>