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0"/>
  </p:notesMasterIdLst>
  <p:handoutMasterIdLst>
    <p:handoutMasterId r:id="rId161"/>
  </p:handoutMasterIdLst>
  <p:sldIdLst>
    <p:sldId id="256" r:id="rId2"/>
    <p:sldId id="29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88" r:id="rId17"/>
    <p:sldId id="270" r:id="rId18"/>
    <p:sldId id="271" r:id="rId19"/>
    <p:sldId id="272" r:id="rId20"/>
    <p:sldId id="273" r:id="rId21"/>
    <p:sldId id="274" r:id="rId22"/>
    <p:sldId id="275" r:id="rId23"/>
    <p:sldId id="276" r:id="rId24"/>
    <p:sldId id="277" r:id="rId25"/>
    <p:sldId id="289" r:id="rId26"/>
    <p:sldId id="278" r:id="rId27"/>
    <p:sldId id="279" r:id="rId28"/>
    <p:sldId id="280" r:id="rId29"/>
    <p:sldId id="290" r:id="rId30"/>
    <p:sldId id="281" r:id="rId31"/>
    <p:sldId id="282" r:id="rId32"/>
    <p:sldId id="283" r:id="rId33"/>
    <p:sldId id="284" r:id="rId34"/>
    <p:sldId id="291" r:id="rId35"/>
    <p:sldId id="285" r:id="rId36"/>
    <p:sldId id="286" r:id="rId37"/>
    <p:sldId id="292" r:id="rId38"/>
    <p:sldId id="287" r:id="rId39"/>
    <p:sldId id="294" r:id="rId40"/>
    <p:sldId id="295" r:id="rId41"/>
    <p:sldId id="296" r:id="rId42"/>
    <p:sldId id="297" r:id="rId43"/>
    <p:sldId id="298" r:id="rId44"/>
    <p:sldId id="299" r:id="rId45"/>
    <p:sldId id="300" r:id="rId46"/>
    <p:sldId id="301" r:id="rId47"/>
    <p:sldId id="302" r:id="rId48"/>
    <p:sldId id="303" r:id="rId49"/>
    <p:sldId id="316" r:id="rId50"/>
    <p:sldId id="304" r:id="rId51"/>
    <p:sldId id="317" r:id="rId52"/>
    <p:sldId id="305" r:id="rId53"/>
    <p:sldId id="318" r:id="rId54"/>
    <p:sldId id="306" r:id="rId55"/>
    <p:sldId id="307" r:id="rId56"/>
    <p:sldId id="308" r:id="rId57"/>
    <p:sldId id="309" r:id="rId58"/>
    <p:sldId id="310" r:id="rId59"/>
    <p:sldId id="311" r:id="rId60"/>
    <p:sldId id="319" r:id="rId61"/>
    <p:sldId id="312" r:id="rId62"/>
    <p:sldId id="320" r:id="rId63"/>
    <p:sldId id="313" r:id="rId64"/>
    <p:sldId id="321" r:id="rId65"/>
    <p:sldId id="314" r:id="rId66"/>
    <p:sldId id="315" r:id="rId67"/>
    <p:sldId id="322" r:id="rId68"/>
    <p:sldId id="323" r:id="rId69"/>
    <p:sldId id="324" r:id="rId70"/>
    <p:sldId id="325" r:id="rId71"/>
    <p:sldId id="326" r:id="rId72"/>
    <p:sldId id="327" r:id="rId73"/>
    <p:sldId id="328" r:id="rId74"/>
    <p:sldId id="329" r:id="rId75"/>
    <p:sldId id="330" r:id="rId76"/>
    <p:sldId id="331" r:id="rId77"/>
    <p:sldId id="361" r:id="rId78"/>
    <p:sldId id="332" r:id="rId79"/>
    <p:sldId id="333" r:id="rId80"/>
    <p:sldId id="334" r:id="rId81"/>
    <p:sldId id="362" r:id="rId82"/>
    <p:sldId id="335" r:id="rId83"/>
    <p:sldId id="336" r:id="rId84"/>
    <p:sldId id="337" r:id="rId85"/>
    <p:sldId id="338" r:id="rId86"/>
    <p:sldId id="344" r:id="rId87"/>
    <p:sldId id="339" r:id="rId88"/>
    <p:sldId id="340" r:id="rId89"/>
    <p:sldId id="341" r:id="rId90"/>
    <p:sldId id="342" r:id="rId91"/>
    <p:sldId id="343" r:id="rId92"/>
    <p:sldId id="345" r:id="rId93"/>
    <p:sldId id="346" r:id="rId94"/>
    <p:sldId id="347" r:id="rId95"/>
    <p:sldId id="348" r:id="rId96"/>
    <p:sldId id="349" r:id="rId97"/>
    <p:sldId id="350" r:id="rId98"/>
    <p:sldId id="351" r:id="rId99"/>
    <p:sldId id="352" r:id="rId100"/>
    <p:sldId id="353" r:id="rId101"/>
    <p:sldId id="354" r:id="rId102"/>
    <p:sldId id="355" r:id="rId103"/>
    <p:sldId id="356" r:id="rId104"/>
    <p:sldId id="357" r:id="rId105"/>
    <p:sldId id="358" r:id="rId106"/>
    <p:sldId id="359" r:id="rId107"/>
    <p:sldId id="360" r:id="rId108"/>
    <p:sldId id="364" r:id="rId109"/>
    <p:sldId id="366" r:id="rId110"/>
    <p:sldId id="367" r:id="rId111"/>
    <p:sldId id="368" r:id="rId112"/>
    <p:sldId id="369" r:id="rId113"/>
    <p:sldId id="395" r:id="rId114"/>
    <p:sldId id="370" r:id="rId115"/>
    <p:sldId id="371" r:id="rId116"/>
    <p:sldId id="372" r:id="rId117"/>
    <p:sldId id="373" r:id="rId118"/>
    <p:sldId id="374" r:id="rId119"/>
    <p:sldId id="375" r:id="rId120"/>
    <p:sldId id="376" r:id="rId121"/>
    <p:sldId id="377" r:id="rId122"/>
    <p:sldId id="378" r:id="rId123"/>
    <p:sldId id="379" r:id="rId124"/>
    <p:sldId id="396" r:id="rId125"/>
    <p:sldId id="380" r:id="rId126"/>
    <p:sldId id="381" r:id="rId127"/>
    <p:sldId id="382" r:id="rId128"/>
    <p:sldId id="383" r:id="rId129"/>
    <p:sldId id="384" r:id="rId130"/>
    <p:sldId id="385" r:id="rId131"/>
    <p:sldId id="397" r:id="rId132"/>
    <p:sldId id="386" r:id="rId133"/>
    <p:sldId id="387" r:id="rId134"/>
    <p:sldId id="388" r:id="rId135"/>
    <p:sldId id="389" r:id="rId136"/>
    <p:sldId id="390" r:id="rId137"/>
    <p:sldId id="391" r:id="rId138"/>
    <p:sldId id="392" r:id="rId139"/>
    <p:sldId id="393" r:id="rId140"/>
    <p:sldId id="394" r:id="rId141"/>
    <p:sldId id="417" r:id="rId142"/>
    <p:sldId id="398" r:id="rId143"/>
    <p:sldId id="399" r:id="rId144"/>
    <p:sldId id="400" r:id="rId145"/>
    <p:sldId id="401" r:id="rId146"/>
    <p:sldId id="418" r:id="rId147"/>
    <p:sldId id="402" r:id="rId148"/>
    <p:sldId id="403" r:id="rId149"/>
    <p:sldId id="404" r:id="rId150"/>
    <p:sldId id="405" r:id="rId151"/>
    <p:sldId id="416" r:id="rId152"/>
    <p:sldId id="406" r:id="rId153"/>
    <p:sldId id="407" r:id="rId154"/>
    <p:sldId id="408" r:id="rId155"/>
    <p:sldId id="409" r:id="rId156"/>
    <p:sldId id="419" r:id="rId157"/>
    <p:sldId id="410" r:id="rId158"/>
    <p:sldId id="411" r:id="rId1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notesMaster" Target="notesMasters/notesMaster1.xml"/><Relationship Id="rId16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6C7A32-44E6-479E-98C6-1835ED451DC8}" type="datetimeFigureOut">
              <a:rPr lang="en-US" smtClean="0"/>
              <a:pPr/>
              <a:t>5/14/2012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0E01AD-95D1-473A-AF9D-92007BDCABE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19C2B-9BDB-4BF0-9ADB-0700313B55BA}" type="datetimeFigureOut">
              <a:rPr lang="en-US" smtClean="0"/>
              <a:pPr/>
              <a:t>5/14/2012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A8619C-D7B6-4384-8459-172718F6901C}"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A8619C-D7B6-4384-8459-172718F6901C}"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BA8619C-D7B6-4384-8459-172718F6901C}" type="slidenum">
              <a:rPr lang="en-US" smtClean="0"/>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A8619C-D7B6-4384-8459-172718F6901C}"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A4A47CA-1D89-4243-84F4-BC993AFF93D8}" type="datetime1">
              <a:rPr lang="en-US" smtClean="0"/>
              <a:pPr/>
              <a:t>5/14/2012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A405858-341C-4E73-ADEC-D795B3E0879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cs typeface="B Nazanin" pitchFamily="2" charset="-78"/>
              </a:defRPr>
            </a:lvl1pPr>
          </a:lstStyle>
          <a:p>
            <a:r>
              <a:rPr kumimoji="0" lang="en-US" dirty="0" smtClean="0"/>
              <a:t>Click to edit Master title style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CA1F3A-AC33-4F59-A87E-3CB54BF26052}" type="datetime1">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05858-341C-4E73-ADEC-D795B3E087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72A98F3-896A-4CDC-B9C0-3AE214232E99}" type="datetime1">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05858-341C-4E73-ADEC-D795B3E087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rtl="1">
              <a:defRPr sz="3200">
                <a:solidFill>
                  <a:srgbClr val="00B0F0"/>
                </a:solidFill>
                <a:cs typeface="B Nazanin" pitchFamily="2" charset="-78"/>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B6A1B1B1-8219-4DC7-AE0D-C25ECD550C4C}" type="datetime1">
              <a:rPr lang="en-US" smtClean="0"/>
              <a:pPr/>
              <a:t>5/14/2012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05858-341C-4E73-ADEC-D795B3E0879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normAutofit/>
          </a:bodyPr>
          <a:lstStyle>
            <a:lvl1pPr algn="r" rtl="1">
              <a:defRPr sz="2400" baseline="0">
                <a:cs typeface="B Nazanin" pitchFamily="2" charset="-78"/>
              </a:defRPr>
            </a:lvl1pPr>
            <a:lvl2pPr algn="r" rtl="1">
              <a:defRPr sz="2400" baseline="0">
                <a:cs typeface="B Nazanin" pitchFamily="2" charset="-78"/>
              </a:defRPr>
            </a:lvl2pPr>
            <a:lvl3pPr algn="r" rtl="1">
              <a:defRPr sz="2400" baseline="0">
                <a:cs typeface="B Nazanin" pitchFamily="2" charset="-78"/>
              </a:defRPr>
            </a:lvl3pPr>
            <a:lvl4pPr algn="r" rtl="1">
              <a:defRPr sz="2400" baseline="0">
                <a:cs typeface="B Nazanin" pitchFamily="2" charset="-78"/>
              </a:defRPr>
            </a:lvl4pPr>
            <a:lvl5pPr algn="r" rtl="1">
              <a:defRPr sz="2400" baseline="0">
                <a:cs typeface="B Nazanin" pitchFamily="2" charset="-78"/>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5092F38-8098-40C2-AAA0-CC98B5F1A368}" type="datetime1">
              <a:rPr lang="en-US" smtClean="0"/>
              <a:pPr/>
              <a:t>5/14/2012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EA405858-341C-4E73-ADEC-D795B3E087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78620FF-D5DC-4EA3-8E1A-4B2AA2A24AAB}" type="datetime1">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05858-341C-4E73-ADEC-D795B3E0879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E49474A-CDA4-4AAD-9053-418C992D83B9}" type="datetime1">
              <a:rPr lang="en-US" smtClean="0"/>
              <a:pPr/>
              <a:t>5/14/2012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05858-341C-4E73-ADEC-D795B3E0879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1DAE0CC-A0A5-4988-B34C-72929C39F44A}" type="datetime1">
              <a:rPr lang="en-US" smtClean="0"/>
              <a:pPr/>
              <a:t>5/14/2012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05858-341C-4E73-ADEC-D795B3E087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7FF84-5D21-4C37-B00D-A5F5CA0792C4}" type="datetime1">
              <a:rPr lang="en-US" smtClean="0"/>
              <a:pPr/>
              <a:t>5/14/2012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405858-341C-4E73-ADEC-D795B3E087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9D45BC-3D08-4B83-B44D-D82D55CD88C3}" type="datetime1">
              <a:rPr lang="en-US" smtClean="0"/>
              <a:pPr/>
              <a:t>5/14/2012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05858-341C-4E73-ADEC-D795B3E0879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5B1585-9E4F-46AC-9E92-7CCFF07CEE75}" type="datetime1">
              <a:rPr lang="en-US" smtClean="0"/>
              <a:pPr/>
              <a:t>5/14/2012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EA405858-341C-4E73-ADEC-D795B3E0879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E934CEA-6951-42FE-ADEE-90585F5ECDF8}" type="datetime1">
              <a:rPr lang="en-US" smtClean="0"/>
              <a:pPr/>
              <a:t>5/14/2012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A405858-341C-4E73-ADEC-D795B3E087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10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7.png"/><Relationship Id="rId4" Type="http://schemas.openxmlformats.org/officeDocument/2006/relationships/oleObject" Target="../embeddings/oleObject11.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9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endParaRPr lang="fa-IR" dirty="0" smtClean="0">
              <a:cs typeface="B Nazanin" pitchFamily="2" charset="-78"/>
            </a:endParaRPr>
          </a:p>
          <a:p>
            <a:r>
              <a:rPr lang="fa-IR" dirty="0" smtClean="0">
                <a:cs typeface="B Nazanin" pitchFamily="2" charset="-78"/>
              </a:rPr>
              <a:t>استاد علی پدرام</a:t>
            </a:r>
          </a:p>
          <a:p>
            <a:endParaRPr lang="fa-IR" dirty="0" smtClean="0">
              <a:cs typeface="B Nazanin" pitchFamily="2" charset="-78"/>
            </a:endParaRPr>
          </a:p>
          <a:p>
            <a:endParaRPr lang="en-US" dirty="0">
              <a:cs typeface="B Nazanin" pitchFamily="2" charset="-78"/>
            </a:endParaRPr>
          </a:p>
        </p:txBody>
      </p:sp>
      <p:sp>
        <p:nvSpPr>
          <p:cNvPr id="2" name="Title 1"/>
          <p:cNvSpPr>
            <a:spLocks noGrp="1"/>
          </p:cNvSpPr>
          <p:nvPr>
            <p:ph type="ctrTitle"/>
          </p:nvPr>
        </p:nvSpPr>
        <p:spPr/>
        <p:txBody>
          <a:bodyPr/>
          <a:lstStyle/>
          <a:p>
            <a:r>
              <a:rPr lang="fa-IR" dirty="0" smtClean="0"/>
              <a:t>برنامه نویسی همروند</a:t>
            </a:r>
            <a:endParaRPr lang="en-US" dirty="0"/>
          </a:p>
        </p:txBody>
      </p:sp>
      <p:sp>
        <p:nvSpPr>
          <p:cNvPr id="4" name="Slide Number Placeholder 3"/>
          <p:cNvSpPr>
            <a:spLocks noGrp="1"/>
          </p:cNvSpPr>
          <p:nvPr>
            <p:ph type="sldNum" sz="quarter" idx="12"/>
          </p:nvPr>
        </p:nvSpPr>
        <p:spPr/>
        <p:txBody>
          <a:bodyPr/>
          <a:lstStyle/>
          <a:p>
            <a:fld id="{EA405858-341C-4E73-ADEC-D795B3E0879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867400"/>
          </a:xfrm>
        </p:spPr>
        <p:txBody>
          <a:bodyPr>
            <a:normAutofit/>
          </a:bodyPr>
          <a:lstStyle/>
          <a:p>
            <a:pPr algn="just" rtl="1"/>
            <a:r>
              <a:rPr lang="fa-IR" dirty="0" smtClean="0">
                <a:solidFill>
                  <a:srgbClr val="7030A0"/>
                </a:solidFill>
                <a:cs typeface="B Nazanin" pitchFamily="2" charset="-78"/>
              </a:rPr>
              <a:t>مقیاس پذیری</a:t>
            </a:r>
            <a:r>
              <a:rPr lang="fa-IR" dirty="0" smtClean="0">
                <a:cs typeface="B Nazanin" pitchFamily="2" charset="-78"/>
              </a:rPr>
              <a:t> مفهوم پیچیده ای است که در سطح الگوریتم و همچنین در سطح معماری مطرح است . به طور کلی منظور از </a:t>
            </a:r>
            <a:r>
              <a:rPr lang="fa-IR" dirty="0" smtClean="0">
                <a:solidFill>
                  <a:srgbClr val="7030A0"/>
                </a:solidFill>
                <a:cs typeface="B Nazanin" pitchFamily="2" charset="-78"/>
              </a:rPr>
              <a:t>مقیاس پذیری یک سیستم موازی معیاری است که توانایی آن سیستم جهت کسب کارایی که متناسب با تعداد پروسسورها باشد را بیان نماید.</a:t>
            </a:r>
          </a:p>
          <a:p>
            <a:pPr algn="just" rtl="1"/>
            <a:r>
              <a:rPr lang="fa-IR" dirty="0" smtClean="0">
                <a:solidFill>
                  <a:srgbClr val="FF0000"/>
                </a:solidFill>
                <a:cs typeface="B Nazanin" pitchFamily="2" charset="-78"/>
              </a:rPr>
              <a:t>مقیاس پذیری در سطح الگوریتم </a:t>
            </a:r>
            <a:r>
              <a:rPr lang="fa-IR" dirty="0" smtClean="0">
                <a:cs typeface="B Nazanin" pitchFamily="2" charset="-78"/>
              </a:rPr>
              <a:t>به معنای آن است که با افزایش اندازه مشکل ، سطح موازی سازی در الگوریتم حداقل به صورت خطی افزایش یابد . </a:t>
            </a:r>
          </a:p>
          <a:p>
            <a:pPr algn="just" rtl="1"/>
            <a:r>
              <a:rPr lang="fa-IR" dirty="0" smtClean="0">
                <a:solidFill>
                  <a:srgbClr val="FF0000"/>
                </a:solidFill>
                <a:cs typeface="B Nazanin" pitchFamily="2" charset="-78"/>
              </a:rPr>
              <a:t>مقیاس پذیری در سطح معماری </a:t>
            </a:r>
            <a:r>
              <a:rPr lang="fa-IR" dirty="0" smtClean="0">
                <a:cs typeface="B Nazanin" pitchFamily="2" charset="-78"/>
              </a:rPr>
              <a:t>نیز به آن معنا است که با افزایش اندازه مشکل و همچنین با افزایش تعداد پروسسورها ف کارایی هر یک از پروسسورها به همان اندازه قبل از گسترش معماری حفظ شود.</a:t>
            </a:r>
          </a:p>
          <a:p>
            <a:pPr algn="just" rtl="1"/>
            <a:r>
              <a:rPr lang="fa-IR" dirty="0" smtClean="0">
                <a:cs typeface="B Nazanin" pitchFamily="2" charset="-78"/>
              </a:rPr>
              <a:t>تجزیه و تحلیل الگوریتم ها از طریق پیش بینی یکی از معیارهای تعیین کارایی الگوریتم چون زمان اجرا نیز از نیازهای طراح الگوریتم محسوب می شود. این عمل در دنیای محاسبات ترتیبی با تعیین پیچیدگی زمانی و پیچیدگی حافظه الگوریتم با یک سری محاسبات سر انگشتی یا حل یک معادله بازگشتی میسر است.</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100</a:t>
            </a:fld>
            <a:endParaRPr lang="en-US"/>
          </a:p>
        </p:txBody>
      </p:sp>
      <p:sp>
        <p:nvSpPr>
          <p:cNvPr id="4" name="Content Placeholder 3"/>
          <p:cNvSpPr>
            <a:spLocks noGrp="1"/>
          </p:cNvSpPr>
          <p:nvPr>
            <p:ph sz="quarter" idx="1"/>
          </p:nvPr>
        </p:nvSpPr>
        <p:spPr>
          <a:xfrm>
            <a:off x="914400" y="609600"/>
            <a:ext cx="7772400" cy="5410200"/>
          </a:xfrm>
        </p:spPr>
        <p:txBody>
          <a:bodyPr/>
          <a:lstStyle/>
          <a:p>
            <a:pPr algn="just"/>
            <a:r>
              <a:rPr lang="fa-IR" dirty="0" smtClean="0"/>
              <a:t>سبک برنامه نویسی که ارائه میدهد، برنامه نویسی مبتنی بر حافظه اشتراکی است. شکل زیر شمایی از این مدل محاسباتی و یا به عبارت دیگر مدل حافظه حاکم بر آن را نشان میدهد.</a:t>
            </a:r>
            <a:endParaRPr lang="en-US" dirty="0" smtClean="0"/>
          </a:p>
          <a:p>
            <a:pPr algn="just"/>
            <a:endParaRPr lang="en-US" dirty="0"/>
          </a:p>
        </p:txBody>
      </p:sp>
      <p:pic>
        <p:nvPicPr>
          <p:cNvPr id="5" name="Picture 4" descr="bh2-19.PNG"/>
          <p:cNvPicPr>
            <a:picLocks noChangeAspect="1"/>
          </p:cNvPicPr>
          <p:nvPr/>
        </p:nvPicPr>
        <p:blipFill>
          <a:blip r:embed="rId2" cstate="print"/>
          <a:stretch>
            <a:fillRect/>
          </a:stretch>
        </p:blipFill>
        <p:spPr>
          <a:xfrm>
            <a:off x="588797" y="2057400"/>
            <a:ext cx="8214640" cy="35052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مفهوم همسانی ضعیف</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101</a:t>
            </a:fld>
            <a:endParaRPr lang="en-US"/>
          </a:p>
        </p:txBody>
      </p:sp>
      <p:sp>
        <p:nvSpPr>
          <p:cNvPr id="4" name="Content Placeholder 3"/>
          <p:cNvSpPr>
            <a:spLocks noGrp="1"/>
          </p:cNvSpPr>
          <p:nvPr>
            <p:ph sz="quarter" idx="1"/>
          </p:nvPr>
        </p:nvSpPr>
        <p:spPr/>
        <p:txBody>
          <a:bodyPr>
            <a:normAutofit/>
          </a:bodyPr>
          <a:lstStyle/>
          <a:p>
            <a:pPr algn="just"/>
            <a:r>
              <a:rPr lang="fa-IR" dirty="0" smtClean="0"/>
              <a:t>همانطوری که ذکر گردید ، پروسسورها می توانند همزمان یک محل اشتراکی حافظه را بخوانند، منتهی فقط یک پروسسور مجاز به نوشتن در یک محل است.در طول یک ابر گام ، دسترسی ها به حافظه مربوط به یک پروسس و دسترسی های مربوط به پروسس های دیگر می توانند با یکدیگر روی هم افتادگی داشته باشند . در نقاط همگام سازی پروسسورها، حافظه  معتبر و اطلاعات آن می تواند خوانده شود.این نکته تضمین کننده کارایی بالای مدل است.</a:t>
            </a:r>
          </a:p>
          <a:p>
            <a:pPr algn="just"/>
            <a:r>
              <a:rPr lang="fa-IR" dirty="0" smtClean="0"/>
              <a:t>همانطوری که ملاحظه می شود در پروسس       دسترسی همزمان به فیلد های گوناگون یک ساختمان داده امکان پذیر است.از طرفی آن دسترسی ها به حافظه ای که توسط پروسس      صورت می گیرد می تواند به طور همزمان صورت پذیرد.</a:t>
            </a:r>
            <a:endParaRPr lang="en-US" dirty="0"/>
          </a:p>
        </p:txBody>
      </p:sp>
      <p:graphicFrame>
        <p:nvGraphicFramePr>
          <p:cNvPr id="5" name="Object 4"/>
          <p:cNvGraphicFramePr>
            <a:graphicFrameLocks noChangeAspect="1"/>
          </p:cNvGraphicFramePr>
          <p:nvPr/>
        </p:nvGraphicFramePr>
        <p:xfrm>
          <a:off x="5791200" y="4876800"/>
          <a:ext cx="381000" cy="527538"/>
        </p:xfrm>
        <a:graphic>
          <a:graphicData uri="http://schemas.openxmlformats.org/presentationml/2006/ole">
            <p:oleObj spid="_x0000_s113666" name="Equation" r:id="rId3" imgW="164880" imgH="228600" progId="Equation.DSMT4">
              <p:embed/>
            </p:oleObj>
          </a:graphicData>
        </a:graphic>
      </p:graphicFrame>
      <p:graphicFrame>
        <p:nvGraphicFramePr>
          <p:cNvPr id="113668" name="Object 4"/>
          <p:cNvGraphicFramePr>
            <a:graphicFrameLocks noChangeAspect="1"/>
          </p:cNvGraphicFramePr>
          <p:nvPr/>
        </p:nvGraphicFramePr>
        <p:xfrm>
          <a:off x="3886200" y="4038600"/>
          <a:ext cx="411162" cy="527050"/>
        </p:xfrm>
        <a:graphic>
          <a:graphicData uri="http://schemas.openxmlformats.org/presentationml/2006/ole">
            <p:oleObj spid="_x0000_s113668" name="Equation" r:id="rId4" imgW="177480" imgH="228600" progId="Equation.DSMT4">
              <p:embed/>
            </p:oleObj>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102</a:t>
            </a:fld>
            <a:endParaRPr lang="en-US"/>
          </a:p>
        </p:txBody>
      </p:sp>
      <p:sp>
        <p:nvSpPr>
          <p:cNvPr id="4" name="Content Placeholder 3"/>
          <p:cNvSpPr>
            <a:spLocks noGrp="1"/>
          </p:cNvSpPr>
          <p:nvPr>
            <p:ph sz="quarter" idx="1"/>
          </p:nvPr>
        </p:nvSpPr>
        <p:spPr>
          <a:xfrm>
            <a:off x="914400" y="609600"/>
            <a:ext cx="7772400" cy="5410200"/>
          </a:xfrm>
        </p:spPr>
        <p:txBody>
          <a:bodyPr>
            <a:normAutofit/>
          </a:bodyPr>
          <a:lstStyle/>
          <a:p>
            <a:pPr algn="just"/>
            <a:r>
              <a:rPr lang="fa-IR" dirty="0" smtClean="0"/>
              <a:t>شکل زیر مفهوم همسانی ضعیف را به تصویر کشیده است.</a:t>
            </a:r>
          </a:p>
          <a:p>
            <a:pPr algn="just">
              <a:buNone/>
            </a:pPr>
            <a:endParaRPr lang="fa-IR" dirty="0" smtClean="0"/>
          </a:p>
          <a:p>
            <a:pPr algn="just"/>
            <a:endParaRPr lang="fa-IR" dirty="0" smtClean="0"/>
          </a:p>
          <a:p>
            <a:pPr algn="just"/>
            <a:endParaRPr lang="fa-IR" dirty="0" smtClean="0"/>
          </a:p>
          <a:p>
            <a:pPr algn="just"/>
            <a:endParaRPr lang="fa-IR" dirty="0" smtClean="0"/>
          </a:p>
          <a:p>
            <a:pPr algn="just"/>
            <a:endParaRPr lang="fa-IR" dirty="0" smtClean="0"/>
          </a:p>
          <a:p>
            <a:pPr algn="just"/>
            <a:endParaRPr lang="fa-IR" dirty="0" smtClean="0"/>
          </a:p>
          <a:p>
            <a:pPr algn="just"/>
            <a:endParaRPr lang="en-US" dirty="0"/>
          </a:p>
        </p:txBody>
      </p:sp>
      <p:pic>
        <p:nvPicPr>
          <p:cNvPr id="8" name="Picture 7" descr="bh2-20.PNG"/>
          <p:cNvPicPr>
            <a:picLocks noChangeAspect="1"/>
          </p:cNvPicPr>
          <p:nvPr/>
        </p:nvPicPr>
        <p:blipFill>
          <a:blip r:embed="rId2" cstate="print"/>
          <a:stretch>
            <a:fillRect/>
          </a:stretch>
        </p:blipFill>
        <p:spPr>
          <a:xfrm>
            <a:off x="685800" y="1038224"/>
            <a:ext cx="7924800" cy="5290225"/>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103</a:t>
            </a:fld>
            <a:endParaRPr lang="en-US"/>
          </a:p>
        </p:txBody>
      </p:sp>
      <p:sp>
        <p:nvSpPr>
          <p:cNvPr id="4" name="Content Placeholder 3"/>
          <p:cNvSpPr>
            <a:spLocks noGrp="1"/>
          </p:cNvSpPr>
          <p:nvPr>
            <p:ph sz="quarter" idx="1"/>
          </p:nvPr>
        </p:nvSpPr>
        <p:spPr>
          <a:xfrm>
            <a:off x="914400" y="533400"/>
            <a:ext cx="7772400" cy="5486400"/>
          </a:xfrm>
        </p:spPr>
        <p:txBody>
          <a:bodyPr/>
          <a:lstStyle/>
          <a:p>
            <a:pPr algn="just"/>
            <a:r>
              <a:rPr lang="fa-IR" dirty="0" smtClean="0"/>
              <a:t>در این مدل دسترسی های به حافظه مربوط به هنگام سازی ، از نوع همسانی قوی صورت می پذیرد شکل زیر نحوه دسترسی به حافظه اشتراکی را نشان میدهد.</a:t>
            </a:r>
          </a:p>
          <a:p>
            <a:pPr algn="just">
              <a:buNone/>
            </a:pPr>
            <a:endParaRPr lang="fa-IR" dirty="0" smtClean="0"/>
          </a:p>
          <a:p>
            <a:pPr algn="just"/>
            <a:endParaRPr lang="fa-IR" dirty="0" smtClean="0"/>
          </a:p>
          <a:p>
            <a:pPr algn="just"/>
            <a:endParaRPr lang="fa-IR" dirty="0" smtClean="0"/>
          </a:p>
          <a:p>
            <a:pPr algn="just"/>
            <a:endParaRPr lang="fa-IR" dirty="0" smtClean="0"/>
          </a:p>
          <a:p>
            <a:pPr algn="just"/>
            <a:endParaRPr lang="fa-IR" dirty="0" smtClean="0"/>
          </a:p>
          <a:p>
            <a:pPr algn="just"/>
            <a:endParaRPr lang="fa-IR" dirty="0" smtClean="0"/>
          </a:p>
          <a:p>
            <a:pPr algn="just"/>
            <a:endParaRPr lang="fa-IR" dirty="0" smtClean="0"/>
          </a:p>
          <a:p>
            <a:pPr algn="just"/>
            <a:endParaRPr lang="fa-IR" dirty="0" smtClean="0"/>
          </a:p>
          <a:p>
            <a:pPr algn="just"/>
            <a:endParaRPr lang="en-US" dirty="0"/>
          </a:p>
        </p:txBody>
      </p:sp>
      <p:pic>
        <p:nvPicPr>
          <p:cNvPr id="5" name="Picture 4" descr="bh2-21.PNG"/>
          <p:cNvPicPr>
            <a:picLocks noChangeAspect="1"/>
          </p:cNvPicPr>
          <p:nvPr/>
        </p:nvPicPr>
        <p:blipFill>
          <a:blip r:embed="rId2" cstate="print"/>
          <a:stretch>
            <a:fillRect/>
          </a:stretch>
        </p:blipFill>
        <p:spPr>
          <a:xfrm>
            <a:off x="2819400" y="1447800"/>
            <a:ext cx="2809105" cy="5153994"/>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104</a:t>
            </a:fld>
            <a:endParaRPr lang="en-US"/>
          </a:p>
        </p:txBody>
      </p:sp>
      <p:sp>
        <p:nvSpPr>
          <p:cNvPr id="4" name="Content Placeholder 3"/>
          <p:cNvSpPr>
            <a:spLocks noGrp="1"/>
          </p:cNvSpPr>
          <p:nvPr>
            <p:ph sz="quarter" idx="1"/>
          </p:nvPr>
        </p:nvSpPr>
        <p:spPr>
          <a:xfrm>
            <a:off x="914400" y="685800"/>
            <a:ext cx="7772400" cy="5334000"/>
          </a:xfrm>
        </p:spPr>
        <p:txBody>
          <a:bodyPr/>
          <a:lstStyle/>
          <a:p>
            <a:pPr algn="just"/>
            <a:r>
              <a:rPr lang="fa-IR" dirty="0" smtClean="0"/>
              <a:t>موازی سازی به شکل های گوناگون توسط مدل حمایت می شود، می توان مدل پروسس هایی خلق کرد که کلیه اعضا آن گروه روی یک پروسسور خلق شده باشند و یا هر تعداد از پروسس روی یک پروسسور به وجود آمده باشند.با این که هر یک از اعضا روی یک پروسسور خلق شده باشند.</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 همگام سازی مانعی دسته جمعی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105</a:t>
            </a:fld>
            <a:endParaRPr lang="en-US"/>
          </a:p>
        </p:txBody>
      </p:sp>
      <p:sp>
        <p:nvSpPr>
          <p:cNvPr id="4" name="Content Placeholder 3"/>
          <p:cNvSpPr>
            <a:spLocks noGrp="1"/>
          </p:cNvSpPr>
          <p:nvPr>
            <p:ph sz="quarter" idx="1"/>
          </p:nvPr>
        </p:nvSpPr>
        <p:spPr/>
        <p:txBody>
          <a:bodyPr/>
          <a:lstStyle/>
          <a:p>
            <a:pPr algn="just"/>
            <a:r>
              <a:rPr lang="fa-IR" dirty="0" smtClean="0"/>
              <a:t>در این نوع همگام سازی ، هر پروسسور که کارش خاتمه یافت، منتظر می ماند که کلیه پروسسورها کارشان را انجام و متوقف شوند.لذا در این نقطه همگام سازی اطلاعات حافظه اشتراکی معتبر و قادر به خوانده شدن هستند.شکل زیر کد مربوطه را نشان میدهد.</a:t>
            </a:r>
            <a:endParaRPr lang="en-US" dirty="0" smtClean="0"/>
          </a:p>
          <a:p>
            <a:pPr algn="just">
              <a:buNone/>
            </a:pPr>
            <a:endParaRPr lang="en-US" dirty="0"/>
          </a:p>
        </p:txBody>
      </p:sp>
      <p:pic>
        <p:nvPicPr>
          <p:cNvPr id="5" name="Picture 4" descr="bh2-22.PNG"/>
          <p:cNvPicPr>
            <a:picLocks noChangeAspect="1"/>
          </p:cNvPicPr>
          <p:nvPr/>
        </p:nvPicPr>
        <p:blipFill>
          <a:blip r:embed="rId2" cstate="print"/>
          <a:stretch>
            <a:fillRect/>
          </a:stretch>
        </p:blipFill>
        <p:spPr>
          <a:xfrm>
            <a:off x="533400" y="2971800"/>
            <a:ext cx="6412354" cy="32004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579438"/>
          </a:xfrm>
        </p:spPr>
        <p:txBody>
          <a:bodyPr>
            <a:normAutofit fontScale="90000"/>
          </a:bodyPr>
          <a:lstStyle/>
          <a:p>
            <a:r>
              <a:rPr lang="fa-IR" dirty="0" smtClean="0"/>
              <a:t>همگام سازی دو به دو</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106</a:t>
            </a:fld>
            <a:endParaRPr lang="en-US"/>
          </a:p>
        </p:txBody>
      </p:sp>
      <p:sp>
        <p:nvSpPr>
          <p:cNvPr id="4" name="Content Placeholder 3"/>
          <p:cNvSpPr>
            <a:spLocks noGrp="1"/>
          </p:cNvSpPr>
          <p:nvPr>
            <p:ph sz="quarter" idx="1"/>
          </p:nvPr>
        </p:nvSpPr>
        <p:spPr>
          <a:xfrm>
            <a:off x="914400" y="1066800"/>
            <a:ext cx="7772400" cy="5334000"/>
          </a:xfrm>
        </p:spPr>
        <p:txBody>
          <a:bodyPr>
            <a:normAutofit/>
          </a:bodyPr>
          <a:lstStyle/>
          <a:p>
            <a:r>
              <a:rPr lang="fa-IR" dirty="0" smtClean="0"/>
              <a:t>شکل زیر کدی را نشان میدهد که در آن دو پروسس        و       می خواهند همزمان به متغیر سراسری</a:t>
            </a:r>
            <a:r>
              <a:rPr lang="en-US" dirty="0" smtClean="0"/>
              <a:t>X</a:t>
            </a:r>
            <a:r>
              <a:rPr lang="fa-IR" dirty="0" smtClean="0"/>
              <a:t>  دسترسی و آن را تغییر دهند. لذا جهت جلوگیری از برخورد روی متغیر </a:t>
            </a:r>
            <a:r>
              <a:rPr lang="en-US" dirty="0" smtClean="0"/>
              <a:t>X</a:t>
            </a:r>
            <a:r>
              <a:rPr lang="fa-IR" dirty="0" smtClean="0"/>
              <a:t>  و یا به عبارت دیگر جهت همگام سازی دو پروسس با یکدیگر از متغیر </a:t>
            </a:r>
            <a:r>
              <a:rPr lang="en-US" dirty="0" smtClean="0"/>
              <a:t>t</a:t>
            </a:r>
            <a:r>
              <a:rPr lang="fa-IR" dirty="0" smtClean="0"/>
              <a:t> با ساختاری مرسوم به </a:t>
            </a:r>
            <a:r>
              <a:rPr lang="en-US" dirty="0" smtClean="0"/>
              <a:t>tag</a:t>
            </a:r>
            <a:r>
              <a:rPr lang="fa-IR" dirty="0" smtClean="0"/>
              <a:t> استفاده شود.</a:t>
            </a:r>
          </a:p>
          <a:p>
            <a:endParaRPr lang="fa-IR" dirty="0" smtClean="0"/>
          </a:p>
          <a:p>
            <a:endParaRPr lang="fa-IR" dirty="0" smtClean="0"/>
          </a:p>
          <a:p>
            <a:endParaRPr lang="fa-IR" dirty="0" smtClean="0"/>
          </a:p>
          <a:p>
            <a:endParaRPr lang="fa-IR" dirty="0" smtClean="0"/>
          </a:p>
          <a:p>
            <a:endParaRPr lang="fa-IR" dirty="0" smtClean="0"/>
          </a:p>
          <a:p>
            <a:endParaRPr lang="fa-IR" dirty="0" smtClean="0"/>
          </a:p>
          <a:p>
            <a:pPr>
              <a:buNone/>
            </a:pPr>
            <a:endParaRPr lang="fa-IR" dirty="0" smtClean="0"/>
          </a:p>
          <a:p>
            <a:endParaRPr lang="en-US" dirty="0"/>
          </a:p>
        </p:txBody>
      </p:sp>
      <p:graphicFrame>
        <p:nvGraphicFramePr>
          <p:cNvPr id="115714" name="Object 2"/>
          <p:cNvGraphicFramePr>
            <a:graphicFrameLocks noChangeAspect="1"/>
          </p:cNvGraphicFramePr>
          <p:nvPr/>
        </p:nvGraphicFramePr>
        <p:xfrm>
          <a:off x="2362200" y="1143000"/>
          <a:ext cx="411162" cy="381000"/>
        </p:xfrm>
        <a:graphic>
          <a:graphicData uri="http://schemas.openxmlformats.org/presentationml/2006/ole">
            <p:oleObj spid="_x0000_s115714" name="Equation" r:id="rId3" imgW="177480" imgH="228600" progId="Equation.DSMT4">
              <p:embed/>
            </p:oleObj>
          </a:graphicData>
        </a:graphic>
      </p:graphicFrame>
      <p:graphicFrame>
        <p:nvGraphicFramePr>
          <p:cNvPr id="115715" name="Object 3"/>
          <p:cNvGraphicFramePr>
            <a:graphicFrameLocks noChangeAspect="1"/>
          </p:cNvGraphicFramePr>
          <p:nvPr/>
        </p:nvGraphicFramePr>
        <p:xfrm>
          <a:off x="3048000" y="1143000"/>
          <a:ext cx="381000" cy="381000"/>
        </p:xfrm>
        <a:graphic>
          <a:graphicData uri="http://schemas.openxmlformats.org/presentationml/2006/ole">
            <p:oleObj spid="_x0000_s115715" name="Equation" r:id="rId4" imgW="164880" imgH="228600" progId="Equation.DSMT4">
              <p:embed/>
            </p:oleObj>
          </a:graphicData>
        </a:graphic>
      </p:graphicFrame>
      <p:pic>
        <p:nvPicPr>
          <p:cNvPr id="7" name="Picture 6" descr="bh2-23.PNG"/>
          <p:cNvPicPr>
            <a:picLocks noChangeAspect="1"/>
          </p:cNvPicPr>
          <p:nvPr/>
        </p:nvPicPr>
        <p:blipFill>
          <a:blip r:embed="rId5" cstate="print"/>
          <a:stretch>
            <a:fillRect/>
          </a:stretch>
        </p:blipFill>
        <p:spPr>
          <a:xfrm>
            <a:off x="685800" y="2590800"/>
            <a:ext cx="8048625" cy="39624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 هزینه </a:t>
            </a:r>
            <a:r>
              <a:rPr lang="en-US" dirty="0" smtClean="0"/>
              <a:t>WPRAM</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107</a:t>
            </a:fld>
            <a:endParaRPr lang="en-US"/>
          </a:p>
        </p:txBody>
      </p:sp>
      <p:sp>
        <p:nvSpPr>
          <p:cNvPr id="4" name="Content Placeholder 3"/>
          <p:cNvSpPr>
            <a:spLocks noGrp="1"/>
          </p:cNvSpPr>
          <p:nvPr>
            <p:ph sz="quarter" idx="1"/>
          </p:nvPr>
        </p:nvSpPr>
        <p:spPr/>
        <p:txBody>
          <a:bodyPr/>
          <a:lstStyle/>
          <a:p>
            <a:r>
              <a:rPr lang="fa-IR" dirty="0" smtClean="0"/>
              <a:t>در سطح معماری، مدل هزینه </a:t>
            </a:r>
            <a:r>
              <a:rPr lang="en-US" dirty="0" smtClean="0"/>
              <a:t>WPRAM</a:t>
            </a:r>
            <a:r>
              <a:rPr lang="fa-IR" dirty="0" smtClean="0"/>
              <a:t> عبارتست از:</a:t>
            </a:r>
          </a:p>
          <a:p>
            <a:r>
              <a:rPr lang="fa-IR" dirty="0" smtClean="0"/>
              <a:t>تاخیر شبکه: </a:t>
            </a:r>
            <a:r>
              <a:rPr lang="en-US" dirty="0" smtClean="0"/>
              <a:t>D</a:t>
            </a:r>
            <a:r>
              <a:rPr lang="fa-IR" dirty="0" smtClean="0"/>
              <a:t> که عبارتست از </a:t>
            </a:r>
          </a:p>
          <a:p>
            <a:r>
              <a:rPr lang="fa-IR" dirty="0" err="1" smtClean="0"/>
              <a:t>گرانولاریتی</a:t>
            </a:r>
            <a:r>
              <a:rPr lang="fa-IR" dirty="0" smtClean="0"/>
              <a:t> ماشین: یا </a:t>
            </a:r>
            <a:r>
              <a:rPr lang="en-US" dirty="0" smtClean="0"/>
              <a:t>G</a:t>
            </a:r>
            <a:r>
              <a:rPr lang="fa-IR" dirty="0" smtClean="0"/>
              <a:t> که عبارت است از</a:t>
            </a:r>
          </a:p>
          <a:p>
            <a:r>
              <a:rPr lang="fa-IR" dirty="0" smtClean="0"/>
              <a:t>دسترسی به </a:t>
            </a:r>
            <a:r>
              <a:rPr lang="en-US" dirty="0" smtClean="0"/>
              <a:t>N</a:t>
            </a:r>
            <a:r>
              <a:rPr lang="fa-IR" dirty="0" smtClean="0"/>
              <a:t> کلمه دور دست: </a:t>
            </a:r>
          </a:p>
          <a:p>
            <a:r>
              <a:rPr lang="fa-IR" dirty="0" smtClean="0"/>
              <a:t>عملیات محلی به هزینه </a:t>
            </a:r>
            <a:endParaRPr lang="en-US" dirty="0"/>
          </a:p>
        </p:txBody>
      </p:sp>
      <p:graphicFrame>
        <p:nvGraphicFramePr>
          <p:cNvPr id="5" name="Object 4"/>
          <p:cNvGraphicFramePr>
            <a:graphicFrameLocks noChangeAspect="1"/>
          </p:cNvGraphicFramePr>
          <p:nvPr/>
        </p:nvGraphicFramePr>
        <p:xfrm>
          <a:off x="4343400" y="1905000"/>
          <a:ext cx="1071563" cy="381000"/>
        </p:xfrm>
        <a:graphic>
          <a:graphicData uri="http://schemas.openxmlformats.org/presentationml/2006/ole">
            <p:oleObj spid="_x0000_s116738" name="Equation" r:id="rId3" imgW="571320" imgH="203040" progId="Equation.DSMT4">
              <p:embed/>
            </p:oleObj>
          </a:graphicData>
        </a:graphic>
      </p:graphicFrame>
      <p:graphicFrame>
        <p:nvGraphicFramePr>
          <p:cNvPr id="6" name="Object 5"/>
          <p:cNvGraphicFramePr>
            <a:graphicFrameLocks noChangeAspect="1"/>
          </p:cNvGraphicFramePr>
          <p:nvPr/>
        </p:nvGraphicFramePr>
        <p:xfrm>
          <a:off x="3657600" y="2362200"/>
          <a:ext cx="609600" cy="424069"/>
        </p:xfrm>
        <a:graphic>
          <a:graphicData uri="http://schemas.openxmlformats.org/presentationml/2006/ole">
            <p:oleObj spid="_x0000_s116739" name="Equation" r:id="rId4" imgW="291960" imgH="203040" progId="Equation.DSMT4">
              <p:embed/>
            </p:oleObj>
          </a:graphicData>
        </a:graphic>
      </p:graphicFrame>
      <p:graphicFrame>
        <p:nvGraphicFramePr>
          <p:cNvPr id="7" name="Object 6"/>
          <p:cNvGraphicFramePr>
            <a:graphicFrameLocks noChangeAspect="1"/>
          </p:cNvGraphicFramePr>
          <p:nvPr/>
        </p:nvGraphicFramePr>
        <p:xfrm>
          <a:off x="4114800" y="2819400"/>
          <a:ext cx="1243408" cy="382587"/>
        </p:xfrm>
        <a:graphic>
          <a:graphicData uri="http://schemas.openxmlformats.org/presentationml/2006/ole">
            <p:oleObj spid="_x0000_s116740" name="Equation" r:id="rId5" imgW="660240" imgH="203040" progId="Equation.DSMT4">
              <p:embed/>
            </p:oleObj>
          </a:graphicData>
        </a:graphic>
      </p:graphicFrame>
      <p:graphicFrame>
        <p:nvGraphicFramePr>
          <p:cNvPr id="116741" name="Object 5"/>
          <p:cNvGraphicFramePr>
            <a:graphicFrameLocks noChangeAspect="1"/>
          </p:cNvGraphicFramePr>
          <p:nvPr/>
        </p:nvGraphicFramePr>
        <p:xfrm>
          <a:off x="5486400" y="3276600"/>
          <a:ext cx="609600" cy="423863"/>
        </p:xfrm>
        <a:graphic>
          <a:graphicData uri="http://schemas.openxmlformats.org/presentationml/2006/ole">
            <p:oleObj spid="_x0000_s116741" name="Equation" r:id="rId6" imgW="291960" imgH="203040" progId="Equation.DSMT4">
              <p:embed/>
            </p:oleObj>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108</a:t>
            </a:fld>
            <a:endParaRPr lang="en-US"/>
          </a:p>
        </p:txBody>
      </p:sp>
      <p:sp>
        <p:nvSpPr>
          <p:cNvPr id="4" name="Content Placeholder 3"/>
          <p:cNvSpPr>
            <a:spLocks noGrp="1"/>
          </p:cNvSpPr>
          <p:nvPr>
            <p:ph sz="quarter" idx="1"/>
          </p:nvPr>
        </p:nvSpPr>
        <p:spPr/>
        <p:txBody>
          <a:bodyPr>
            <a:normAutofit/>
          </a:bodyPr>
          <a:lstStyle/>
          <a:p>
            <a:pPr algn="ctr" rtl="1">
              <a:buNone/>
            </a:pPr>
            <a:r>
              <a:rPr lang="fa-IR" sz="4000" dirty="0" smtClean="0">
                <a:effectLst>
                  <a:outerShdw blurRad="38100" dist="38100" dir="2700000" algn="tl">
                    <a:srgbClr val="000000">
                      <a:alpha val="43137"/>
                    </a:srgbClr>
                  </a:outerShdw>
                </a:effectLst>
                <a:cs typeface="B Nazanin" pitchFamily="2" charset="-78"/>
              </a:rPr>
              <a:t>فصل سوم راه حل کلی انحصار متقابل</a:t>
            </a:r>
            <a:endParaRPr lang="en-US" sz="4000" dirty="0">
              <a:effectLst>
                <a:outerShdw blurRad="38100" dist="38100" dir="2700000" algn="tl">
                  <a:srgbClr val="000000">
                    <a:alpha val="43137"/>
                  </a:srgbClr>
                </a:outerShdw>
              </a:effectLst>
              <a:cs typeface="B Nazanin" pitchFamily="2" charset="-7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مشکلات</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109</a:t>
            </a:fld>
            <a:endParaRPr lang="en-US"/>
          </a:p>
        </p:txBody>
      </p:sp>
      <p:sp>
        <p:nvSpPr>
          <p:cNvPr id="4" name="Content Placeholder 3"/>
          <p:cNvSpPr>
            <a:spLocks noGrp="1"/>
          </p:cNvSpPr>
          <p:nvPr>
            <p:ph sz="quarter" idx="1"/>
          </p:nvPr>
        </p:nvSpPr>
        <p:spPr>
          <a:xfrm>
            <a:off x="914400" y="1447800"/>
            <a:ext cx="7772400" cy="4724400"/>
          </a:xfrm>
        </p:spPr>
        <p:txBody>
          <a:bodyPr>
            <a:normAutofit/>
          </a:bodyPr>
          <a:lstStyle/>
          <a:p>
            <a:pPr algn="just"/>
            <a:r>
              <a:rPr lang="fa-IR" dirty="0" smtClean="0"/>
              <a:t>از آنجایی که همزمان پروسس ها روی منابع زیاد می باشد و معمولا هر منبع در یک فاصله زمانی فقط در اختیار یک پروسس می تواند باشد.از طرفی سرعت اجرای پروسس ها جهت کسب منابع متفاوت می باشد. لذا مشکلاتی حادث می شوند. که به شرح ذیل می باشند:</a:t>
            </a:r>
          </a:p>
          <a:p>
            <a:pPr algn="just">
              <a:buFont typeface="Wingdings" pitchFamily="2" charset="2"/>
              <a:buChar char="ü"/>
            </a:pPr>
            <a:r>
              <a:rPr lang="fa-IR" dirty="0" smtClean="0"/>
              <a:t>رقابت جهت کسب منابع باعث برخورد روی منابع می شود. به عبارت دیگر وقتی که منبعی در اختیار یک پروسس می باشد ، دخالت پروسس های دیگر جهت کسب آن منبع باعث اختلال در کار کلیه پروسس ها می شود و می تواند منجر به گرسنگی و بن بست گردد و حتی می تواند جامعیت و اعتبار آن منبع را زیر سوال ببرد.</a:t>
            </a:r>
          </a:p>
          <a:p>
            <a:pPr algn="just">
              <a:buFont typeface="Wingdings" pitchFamily="2" charset="2"/>
              <a:buChar char="ü"/>
            </a:pPr>
            <a:r>
              <a:rPr lang="fa-IR" dirty="0" smtClean="0"/>
              <a:t>اجرای پروسس ها با سرعت های متفاوت می تواند باعث شود که با اجرای هر بار برنامه ، به نتایج متفاوتی رسیده شود و یا به عبارت دیگر تضمینی وجود ندارد که نتایج حاصل از برنامه قطعی باشند.</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609600"/>
            <a:ext cx="7772400" cy="5410200"/>
          </a:xfrm>
        </p:spPr>
        <p:txBody>
          <a:bodyPr/>
          <a:lstStyle/>
          <a:p>
            <a:pPr algn="r" rtl="1"/>
            <a:r>
              <a:rPr lang="fa-IR" dirty="0" smtClean="0">
                <a:solidFill>
                  <a:srgbClr val="FF0000"/>
                </a:solidFill>
                <a:cs typeface="B Nazanin" pitchFamily="2" charset="-78"/>
              </a:rPr>
              <a:t>قابلیت حمل </a:t>
            </a:r>
            <a:r>
              <a:rPr lang="fa-IR" dirty="0" smtClean="0">
                <a:cs typeface="B Nazanin" pitchFamily="2" charset="-78"/>
              </a:rPr>
              <a:t>که به معنای اجرای برنامه موازی بر روی هر معماری موازی می باشد نیز حائز اهمیت است و این امر پشتیبان صنعت نرم افزار موازی است.لذا با ظهور ماشین های جدید موازی و توزیع شده کد مزبور بایستی بتواند به راحتی و با حداقل تغییر اجرا شود.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تعامل ما بین پروسس ها</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110</a:t>
            </a:fld>
            <a:endParaRPr lang="en-US"/>
          </a:p>
        </p:txBody>
      </p:sp>
      <p:sp>
        <p:nvSpPr>
          <p:cNvPr id="4" name="Content Placeholder 3"/>
          <p:cNvSpPr>
            <a:spLocks noGrp="1"/>
          </p:cNvSpPr>
          <p:nvPr>
            <p:ph sz="quarter" idx="1"/>
          </p:nvPr>
        </p:nvSpPr>
        <p:spPr/>
        <p:txBody>
          <a:bodyPr/>
          <a:lstStyle/>
          <a:p>
            <a:pPr algn="just"/>
            <a:r>
              <a:rPr lang="fa-IR" dirty="0" smtClean="0"/>
              <a:t>پروسس ها از یکدیگر اطلاعی ندارند و به طور نا هماهنگ فعالیت می کنند . نتایج حاصل از یک پروسس می تواند مستقل از فعالیت دیگر پروسس ها باشد منتهی جهت دسترسی به یک سری منابع در سیستم با یکدیگر رقابت می کنند.</a:t>
            </a:r>
          </a:p>
          <a:p>
            <a:pPr algn="just"/>
            <a:r>
              <a:rPr lang="fa-IR" dirty="0" smtClean="0"/>
              <a:t>پروسس ها به طور غیر مستقیم از طریق یک حافظه اشتراکی با یکدیگر ارتباط برقرار می کنند ، تعامل آنها به صورت همکاری جهت به اشتراک گذاشتن منابع است.</a:t>
            </a:r>
          </a:p>
          <a:p>
            <a:pPr algn="just"/>
            <a:r>
              <a:rPr lang="fa-IR" dirty="0" smtClean="0"/>
              <a:t>پروسس ها به طور مستقیم از طریق رد و بدل پیام با یکدیگر تماس دارند.در این مدل پروسس ها از طریق ارتباطات با یکدیگر همکاری دارند.معمولا نتایج حاصل از پردازش یک پروسس بستگی به اطلاعات به دست آمده از دیگر پروسس ها دارد.</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رفع مشکلات</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111</a:t>
            </a:fld>
            <a:endParaRPr lang="en-US"/>
          </a:p>
        </p:txBody>
      </p:sp>
      <p:sp>
        <p:nvSpPr>
          <p:cNvPr id="4" name="Content Placeholder 3"/>
          <p:cNvSpPr>
            <a:spLocks noGrp="1"/>
          </p:cNvSpPr>
          <p:nvPr>
            <p:ph sz="quarter" idx="1"/>
          </p:nvPr>
        </p:nvSpPr>
        <p:spPr/>
        <p:txBody>
          <a:bodyPr/>
          <a:lstStyle/>
          <a:p>
            <a:pPr algn="just"/>
            <a:r>
              <a:rPr lang="fa-IR" dirty="0" smtClean="0"/>
              <a:t>جهت ارائه راهکارهایی برای مبارزه با مشکلات مذکور ، ابتدا لازم است که نوع مدل تعاملی ما بین پروسس ها تعیین شود. در این بخش فرض می کنیم که پروسس ها به طور غیر مستقیم از طریق یک حافظه اشتراکی با یکدیگر همکاری دارند و جهت دسترسی به یک سری منابع ، با یکدیگر ارتباط برقرار می کنند.انحصار متقابل همانگونه که از نامش مشخص است ، دسترسی انحصاری به منابع را فراهم می سازد.</a:t>
            </a:r>
          </a:p>
          <a:p>
            <a:pPr algn="just"/>
            <a:r>
              <a:rPr lang="fa-IR" dirty="0" smtClean="0"/>
              <a:t>در این راه حل به منبع مورد نظر که دسترسی انحصاری به آن مورد نظر است منبع بحرانی اتلاق می شود.</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مکانیزم انحصار متقابل</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112</a:t>
            </a:fld>
            <a:endParaRPr lang="en-US"/>
          </a:p>
        </p:txBody>
      </p:sp>
      <p:sp>
        <p:nvSpPr>
          <p:cNvPr id="4" name="Content Placeholder 3"/>
          <p:cNvSpPr>
            <a:spLocks noGrp="1"/>
          </p:cNvSpPr>
          <p:nvPr>
            <p:ph sz="quarter" idx="1"/>
          </p:nvPr>
        </p:nvSpPr>
        <p:spPr/>
        <p:txBody>
          <a:bodyPr/>
          <a:lstStyle/>
          <a:p>
            <a:pPr algn="just"/>
            <a:r>
              <a:rPr lang="fa-IR" dirty="0" smtClean="0"/>
              <a:t>یک کد عمومی جهت تامین انحصار متقابل می تواند به صورت شکل زیر بیان شود.در این مکانیزم دو تابع به نام های </a:t>
            </a:r>
            <a:r>
              <a:rPr lang="en-US" dirty="0" smtClean="0"/>
              <a:t>enter-critical</a:t>
            </a:r>
            <a:r>
              <a:rPr lang="fa-IR" dirty="0" smtClean="0"/>
              <a:t> و </a:t>
            </a:r>
            <a:r>
              <a:rPr lang="en-US" dirty="0" smtClean="0"/>
              <a:t>exit-critical</a:t>
            </a:r>
            <a:r>
              <a:rPr lang="fa-IR" dirty="0" smtClean="0"/>
              <a:t> نقش اساسی در این مکانیزم را بازی می کنند. هر پروسس که می خواهد به بخش بحرانی وارد شود ، زیر روال </a:t>
            </a:r>
            <a:r>
              <a:rPr lang="en-US" dirty="0" smtClean="0"/>
              <a:t>P</a:t>
            </a:r>
            <a:r>
              <a:rPr lang="fa-IR" dirty="0" smtClean="0"/>
              <a:t> و بالطبع تابع </a:t>
            </a:r>
            <a:r>
              <a:rPr lang="en-US" dirty="0" smtClean="0"/>
              <a:t>enter-critical()</a:t>
            </a:r>
            <a:r>
              <a:rPr lang="fa-IR" dirty="0" smtClean="0"/>
              <a:t> را با آرگومان نام آن منبع بحرانی صدا می کند.یکی از پروسس ها برنده می شود . زودتر تابع مزبور را صدا می کند، لذا بدون دخالت دیگران به بخش بحرانی وارد می شود و منبع را در اختیار می گیرد.</a:t>
            </a:r>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113</a:t>
            </a:fld>
            <a:endParaRPr lang="en-US"/>
          </a:p>
        </p:txBody>
      </p:sp>
      <p:pic>
        <p:nvPicPr>
          <p:cNvPr id="5" name="Content Placeholder 4" descr="bh3-01.PNG"/>
          <p:cNvPicPr>
            <a:picLocks noGrp="1" noChangeAspect="1"/>
          </p:cNvPicPr>
          <p:nvPr>
            <p:ph sz="quarter" idx="1"/>
          </p:nvPr>
        </p:nvPicPr>
        <p:blipFill>
          <a:blip r:embed="rId2" cstate="print"/>
          <a:stretch>
            <a:fillRect/>
          </a:stretch>
        </p:blipFill>
        <p:spPr>
          <a:xfrm>
            <a:off x="1600200" y="304800"/>
            <a:ext cx="5705475" cy="6230664"/>
          </a:xfr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ملزومات انحصار متقابل</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114</a:t>
            </a:fld>
            <a:endParaRPr lang="en-US"/>
          </a:p>
        </p:txBody>
      </p:sp>
      <p:sp>
        <p:nvSpPr>
          <p:cNvPr id="4" name="Content Placeholder 3"/>
          <p:cNvSpPr>
            <a:spLocks noGrp="1"/>
          </p:cNvSpPr>
          <p:nvPr>
            <p:ph sz="quarter" idx="1"/>
          </p:nvPr>
        </p:nvSpPr>
        <p:spPr>
          <a:xfrm>
            <a:off x="914400" y="1447800"/>
            <a:ext cx="7772400" cy="4876800"/>
          </a:xfrm>
        </p:spPr>
        <p:txBody>
          <a:bodyPr/>
          <a:lstStyle/>
          <a:p>
            <a:pPr marL="457200" indent="-457200" algn="just">
              <a:buFont typeface="+mj-lt"/>
              <a:buAutoNum type="arabicPeriod"/>
            </a:pPr>
            <a:r>
              <a:rPr lang="fa-IR" dirty="0" smtClean="0"/>
              <a:t>در یک فاصله زمانی فقط یک پروسسور مجاز است که در بخش بحرانی جهت دسترسی به یک منبع یا هر شی اشتراکی باشد.</a:t>
            </a:r>
          </a:p>
          <a:p>
            <a:pPr marL="457200" indent="-457200" algn="just">
              <a:buFont typeface="+mj-lt"/>
              <a:buAutoNum type="arabicPeriod"/>
            </a:pPr>
            <a:r>
              <a:rPr lang="fa-IR" dirty="0" smtClean="0"/>
              <a:t>برای هر پروسسی که در بخش غیر بحرانی در حالت انتظار است نبایستی دیگر پروسس ها ممانعتی به وجود آورند.</a:t>
            </a:r>
          </a:p>
          <a:p>
            <a:pPr marL="457200" indent="-457200" algn="just">
              <a:buFont typeface="+mj-lt"/>
              <a:buAutoNum type="arabicPeriod"/>
            </a:pPr>
            <a:r>
              <a:rPr lang="fa-IR" dirty="0" smtClean="0"/>
              <a:t>پروسسی که منتظر راه یافتن به بخش بحرانی است نباید برای مدت زمان نا محدودی منتظر بماند . به عبارت دیگر این مکانیزم بایستی فاقد گرسنگی و بن بست باشد.</a:t>
            </a:r>
          </a:p>
          <a:p>
            <a:pPr marL="457200" indent="-457200" algn="just">
              <a:buFont typeface="+mj-lt"/>
              <a:buAutoNum type="arabicPeriod"/>
            </a:pPr>
            <a:r>
              <a:rPr lang="fa-IR" dirty="0" smtClean="0"/>
              <a:t>هنگامی که پروسسی در بخش بحرانی نیست ، بایستی امکاناتی فراهم شود که پروسس دیگری بدون معطلی به بخش بحرانی دست یابد.</a:t>
            </a:r>
          </a:p>
          <a:p>
            <a:pPr marL="457200" indent="-457200" algn="just">
              <a:buFont typeface="+mj-lt"/>
              <a:buAutoNum type="arabicPeriod"/>
            </a:pPr>
            <a:r>
              <a:rPr lang="fa-IR" dirty="0" smtClean="0"/>
              <a:t>مکانیزم بایستی مستقل از سرعت پروسس ها و تعداد پروسس ها کار کند.</a:t>
            </a:r>
          </a:p>
          <a:p>
            <a:pPr marL="457200" indent="-457200" algn="just">
              <a:buFont typeface="+mj-lt"/>
              <a:buAutoNum type="arabicPeriod"/>
            </a:pPr>
            <a:r>
              <a:rPr lang="fa-IR" dirty="0" smtClean="0"/>
              <a:t>یک پروسس مجاز است که برای مدت زمان محدودی در بخش بحرانی بماند</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115</a:t>
            </a:fld>
            <a:endParaRPr lang="en-US"/>
          </a:p>
        </p:txBody>
      </p:sp>
      <p:sp>
        <p:nvSpPr>
          <p:cNvPr id="4" name="Content Placeholder 3"/>
          <p:cNvSpPr>
            <a:spLocks noGrp="1"/>
          </p:cNvSpPr>
          <p:nvPr>
            <p:ph sz="quarter" idx="1"/>
          </p:nvPr>
        </p:nvSpPr>
        <p:spPr>
          <a:xfrm>
            <a:off x="914400" y="533400"/>
            <a:ext cx="7772400" cy="5486400"/>
          </a:xfrm>
        </p:spPr>
        <p:txBody>
          <a:bodyPr/>
          <a:lstStyle/>
          <a:p>
            <a:pPr algn="just"/>
            <a:r>
              <a:rPr lang="fa-IR" dirty="0" smtClean="0"/>
              <a:t>جهت پیاده سازی مکانیزم ذکر شده و ملزومات فوق راه های گوناگون مطرح هستند که عبارتند از:</a:t>
            </a:r>
          </a:p>
          <a:p>
            <a:pPr algn="just">
              <a:buFont typeface="Wingdings" pitchFamily="2" charset="2"/>
              <a:buChar char="ü"/>
            </a:pPr>
            <a:r>
              <a:rPr lang="fa-IR" dirty="0" smtClean="0">
                <a:solidFill>
                  <a:srgbClr val="00B0F0"/>
                </a:solidFill>
              </a:rPr>
              <a:t>روش های نرم افزاری :</a:t>
            </a:r>
          </a:p>
          <a:p>
            <a:pPr algn="just">
              <a:buNone/>
            </a:pPr>
            <a:r>
              <a:rPr lang="fa-IR" dirty="0" smtClean="0"/>
              <a:t>    در این روش ها از امکانات کامپایلری ویژه و یا امکانات کرنل و سخت افزاری کمک گرفته  نمی شود و صرفا از سازنده های ساده زبان و یک سری متغییر های معمولی کمک گرفته می شود.</a:t>
            </a:r>
          </a:p>
          <a:p>
            <a:pPr algn="just">
              <a:buFont typeface="Wingdings" pitchFamily="2" charset="2"/>
              <a:buChar char="ü"/>
            </a:pPr>
            <a:r>
              <a:rPr lang="fa-IR" dirty="0" smtClean="0">
                <a:solidFill>
                  <a:srgbClr val="00B0F0"/>
                </a:solidFill>
              </a:rPr>
              <a:t>روشهای سیستم عامل:</a:t>
            </a:r>
          </a:p>
          <a:p>
            <a:pPr algn="just">
              <a:buNone/>
            </a:pPr>
            <a:r>
              <a:rPr lang="fa-IR" dirty="0" smtClean="0"/>
              <a:t>    در این روش از امکانات سیستم عاملی (توابع </a:t>
            </a:r>
            <a:r>
              <a:rPr lang="fa-IR" dirty="0" err="1" smtClean="0"/>
              <a:t>کرنلی</a:t>
            </a:r>
            <a:r>
              <a:rPr lang="fa-IR" dirty="0" smtClean="0"/>
              <a:t>) استفاده می شود.</a:t>
            </a:r>
          </a:p>
          <a:p>
            <a:pPr algn="just">
              <a:buFont typeface="Wingdings" pitchFamily="2" charset="2"/>
              <a:buChar char="ü"/>
            </a:pPr>
            <a:r>
              <a:rPr lang="fa-IR" dirty="0" smtClean="0">
                <a:solidFill>
                  <a:srgbClr val="00B0F0"/>
                </a:solidFill>
              </a:rPr>
              <a:t>روش های سخت افزاری :</a:t>
            </a:r>
          </a:p>
          <a:p>
            <a:pPr algn="just">
              <a:buNone/>
            </a:pPr>
            <a:r>
              <a:rPr lang="fa-IR" dirty="0" smtClean="0"/>
              <a:t>    در این روش ها از یک سری دستورات ویژه ماشین استفاده می شود.</a:t>
            </a:r>
          </a:p>
          <a:p>
            <a:pPr algn="just">
              <a:buFont typeface="Wingdings" pitchFamily="2" charset="2"/>
              <a:buChar char="ü"/>
            </a:pPr>
            <a:r>
              <a:rPr lang="fa-IR" dirty="0" smtClean="0">
                <a:solidFill>
                  <a:srgbClr val="00B0F0"/>
                </a:solidFill>
              </a:rPr>
              <a:t>روش های کامپایلری:</a:t>
            </a:r>
          </a:p>
          <a:p>
            <a:pPr algn="just">
              <a:buNone/>
            </a:pPr>
            <a:r>
              <a:rPr lang="fa-IR" dirty="0" smtClean="0"/>
              <a:t>   در این روش ها از امکانات یک کامپایلر زبان همروند استفاده می شود.</a:t>
            </a:r>
          </a:p>
          <a:p>
            <a:pPr algn="just">
              <a:buFont typeface="Wingdings" pitchFamily="2" charset="2"/>
              <a:buChar char="ü"/>
            </a:pP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انحصار متقابل_ روش های نرم افزاری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116</a:t>
            </a:fld>
            <a:endParaRPr lang="en-US"/>
          </a:p>
        </p:txBody>
      </p:sp>
      <p:sp>
        <p:nvSpPr>
          <p:cNvPr id="4" name="Content Placeholder 3"/>
          <p:cNvSpPr>
            <a:spLocks noGrp="1"/>
          </p:cNvSpPr>
          <p:nvPr>
            <p:ph sz="quarter" idx="1"/>
          </p:nvPr>
        </p:nvSpPr>
        <p:spPr/>
        <p:txBody>
          <a:bodyPr/>
          <a:lstStyle/>
          <a:p>
            <a:pPr algn="just"/>
            <a:r>
              <a:rPr lang="fa-IR" dirty="0" smtClean="0"/>
              <a:t>این روش ها در محیط های تک پروسسوری و چند پروسسوری مبتنی بر یک حافظه اشتراکی قابل پیاده سازی هستند. در این روش ها ، دسترسی های همزمان به یک محل مشترکی در حافظه به صورت سری صورت می گیرد.</a:t>
            </a:r>
          </a:p>
          <a:p>
            <a:pPr algn="just"/>
            <a:r>
              <a:rPr lang="fa-IR" dirty="0" smtClean="0"/>
              <a:t>در این راستا دسته الگوریتم های </a:t>
            </a:r>
            <a:r>
              <a:rPr lang="fa-IR" dirty="0" err="1" smtClean="0"/>
              <a:t>دکر</a:t>
            </a:r>
            <a:r>
              <a:rPr lang="fa-IR" dirty="0" smtClean="0"/>
              <a:t> مطرح هستند که با حرکت به سوی یک راه حل کامل ، یک سری عیب های معمولی در یک برنامه همروند را که ناشی از عدم دقت در برنامه نویسی است را بیان می کند.</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117</a:t>
            </a:fld>
            <a:endParaRPr lang="en-US"/>
          </a:p>
        </p:txBody>
      </p:sp>
      <p:pic>
        <p:nvPicPr>
          <p:cNvPr id="5" name="Content Placeholder 4" descr="bh3-02.PNG"/>
          <p:cNvPicPr>
            <a:picLocks noGrp="1" noChangeAspect="1"/>
          </p:cNvPicPr>
          <p:nvPr>
            <p:ph sz="quarter" idx="1"/>
          </p:nvPr>
        </p:nvPicPr>
        <p:blipFill>
          <a:blip r:embed="rId2" cstate="print"/>
          <a:stretch>
            <a:fillRect/>
          </a:stretch>
        </p:blipFill>
        <p:spPr>
          <a:xfrm>
            <a:off x="799234" y="152400"/>
            <a:ext cx="8206221" cy="6172200"/>
          </a:xfr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118</a:t>
            </a:fld>
            <a:endParaRPr lang="en-US"/>
          </a:p>
        </p:txBody>
      </p:sp>
      <p:sp>
        <p:nvSpPr>
          <p:cNvPr id="4" name="Content Placeholder 3"/>
          <p:cNvSpPr>
            <a:spLocks noGrp="1"/>
          </p:cNvSpPr>
          <p:nvPr>
            <p:ph sz="quarter" idx="1"/>
          </p:nvPr>
        </p:nvSpPr>
        <p:spPr>
          <a:xfrm>
            <a:off x="914400" y="533400"/>
            <a:ext cx="7772400" cy="5486400"/>
          </a:xfrm>
        </p:spPr>
        <p:txBody>
          <a:bodyPr/>
          <a:lstStyle/>
          <a:p>
            <a:pPr algn="just"/>
            <a:r>
              <a:rPr lang="fa-IR" dirty="0" smtClean="0"/>
              <a:t>با دقیق شدن در این کد پیشنهادی روشن می شود که پروسس ها بایستی بعد از دیگری به بخش بحرانی دسترسی یابند و به عبارت دیگر اگر سرعت پروسسی بسیار کم باشد و در مقابل آن سرعت پروسس دیگر زیاد و بخواهد مرتب به بخش بحرانی دسترسی یابد این امکان وجود ندارد. مشکل دیگری نیز وجود دارد و آن این که اگر پروسسی در بخش بحرانی گیر کند ، پروسس دیگر به طور همیشگی مسدود می شود و بن بست حاصل می شود.البته این مشکل در هر کد کاملی نیز ممکن است رخ دهد که سیستم عامل در هنگام اجرای پروسس ها بایستی به نحوی این مشکل را حل نماید.</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تلاش دوم</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119</a:t>
            </a:fld>
            <a:endParaRPr lang="en-US"/>
          </a:p>
        </p:txBody>
      </p:sp>
      <p:sp>
        <p:nvSpPr>
          <p:cNvPr id="4" name="Content Placeholder 3"/>
          <p:cNvSpPr>
            <a:spLocks noGrp="1"/>
          </p:cNvSpPr>
          <p:nvPr>
            <p:ph sz="quarter" idx="1"/>
          </p:nvPr>
        </p:nvSpPr>
        <p:spPr/>
        <p:txBody>
          <a:bodyPr/>
          <a:lstStyle/>
          <a:p>
            <a:pPr algn="just"/>
            <a:r>
              <a:rPr lang="fa-IR" dirty="0" smtClean="0"/>
              <a:t>برای رفع مشکل مطرح با متغیر </a:t>
            </a:r>
            <a:r>
              <a:rPr lang="en-US" dirty="0" smtClean="0"/>
              <a:t>turn</a:t>
            </a:r>
            <a:r>
              <a:rPr lang="fa-IR" dirty="0" smtClean="0"/>
              <a:t> کد شکل زیر مطرح شد. همانطوری که ملاحظه می شود در این کد از دو متغیر کنترل کننده </a:t>
            </a:r>
            <a:r>
              <a:rPr lang="en-US" dirty="0" smtClean="0"/>
              <a:t>flag</a:t>
            </a:r>
            <a:r>
              <a:rPr lang="fa-IR" dirty="0" smtClean="0"/>
              <a:t> استفاده شده است. هر پروسس </a:t>
            </a:r>
            <a:r>
              <a:rPr lang="en-US" dirty="0" smtClean="0"/>
              <a:t>flag</a:t>
            </a:r>
            <a:r>
              <a:rPr lang="fa-IR" dirty="0" smtClean="0"/>
              <a:t> خود را می تواند تغییر دهد و فقط قادر به خواندن </a:t>
            </a:r>
            <a:r>
              <a:rPr lang="en-US" dirty="0" smtClean="0"/>
              <a:t>flag</a:t>
            </a:r>
            <a:r>
              <a:rPr lang="fa-IR" dirty="0" smtClean="0"/>
              <a:t> دیگری است. لذا پروسسی که قصد دسترسی به بخش بحرانی را دارد ،</a:t>
            </a:r>
            <a:r>
              <a:rPr lang="en-US" dirty="0" smtClean="0"/>
              <a:t>flag</a:t>
            </a:r>
            <a:r>
              <a:rPr lang="fa-IR" dirty="0" smtClean="0"/>
              <a:t> دیگری را چک می کند.چنانچه آن </a:t>
            </a:r>
            <a:r>
              <a:rPr lang="en-US" dirty="0" smtClean="0"/>
              <a:t>flag</a:t>
            </a:r>
            <a:r>
              <a:rPr lang="fa-IR" dirty="0" smtClean="0"/>
              <a:t> ،</a:t>
            </a:r>
            <a:r>
              <a:rPr lang="en-US" dirty="0" smtClean="0"/>
              <a:t>true</a:t>
            </a:r>
            <a:r>
              <a:rPr lang="fa-IR" dirty="0" smtClean="0"/>
              <a:t> باشد در حلقه انتظار چرخش می ماند و هنگامیکه پروسس دیگر منبع بحرانی را رها نمود با </a:t>
            </a:r>
            <a:r>
              <a:rPr lang="en-US" dirty="0" smtClean="0"/>
              <a:t>false </a:t>
            </a:r>
            <a:r>
              <a:rPr lang="fa-IR" dirty="0" smtClean="0"/>
              <a:t>کردن </a:t>
            </a:r>
            <a:r>
              <a:rPr lang="en-US" dirty="0" smtClean="0"/>
              <a:t>flag</a:t>
            </a:r>
            <a:r>
              <a:rPr lang="fa-IR" dirty="0" smtClean="0"/>
              <a:t> خود موجبات آن را فراهم می سازد که پروسس دیگر به بخش بحرانی دسترسی یابد.</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مؤلفه های یک برنامه همروند:</a:t>
            </a:r>
            <a:endParaRPr lang="en-US" dirty="0"/>
          </a:p>
        </p:txBody>
      </p:sp>
      <p:sp>
        <p:nvSpPr>
          <p:cNvPr id="3" name="Content Placeholder 2"/>
          <p:cNvSpPr>
            <a:spLocks noGrp="1"/>
          </p:cNvSpPr>
          <p:nvPr>
            <p:ph sz="quarter" idx="1"/>
          </p:nvPr>
        </p:nvSpPr>
        <p:spPr/>
        <p:txBody>
          <a:bodyPr/>
          <a:lstStyle/>
          <a:p>
            <a:pPr algn="just" rtl="1"/>
            <a:r>
              <a:rPr lang="fa-IR" dirty="0" smtClean="0">
                <a:cs typeface="B Nazanin" pitchFamily="2" charset="-78"/>
              </a:rPr>
              <a:t>با توجه به تعریفی که برای یک برنامه همروند صورت گرفته ، </a:t>
            </a:r>
            <a:r>
              <a:rPr lang="fa-IR" dirty="0" smtClean="0">
                <a:solidFill>
                  <a:srgbClr val="FF0000"/>
                </a:solidFill>
                <a:cs typeface="B Nazanin" pitchFamily="2" charset="-78"/>
              </a:rPr>
              <a:t>یک برنامه همروند متشکل از یک مجموعه پروسس می باشد که به صورت موازی قابل اجرا باشند. </a:t>
            </a:r>
            <a:r>
              <a:rPr lang="fa-IR" dirty="0" smtClean="0">
                <a:cs typeface="B Nazanin" pitchFamily="2" charset="-78"/>
              </a:rPr>
              <a:t>لذا مؤلفه های ذیل را می توان برای یک برنامه همروند قائل شد: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120</a:t>
            </a:fld>
            <a:endParaRPr lang="en-US"/>
          </a:p>
        </p:txBody>
      </p:sp>
      <p:pic>
        <p:nvPicPr>
          <p:cNvPr id="5" name="Content Placeholder 4" descr="bh3-03.PNG"/>
          <p:cNvPicPr>
            <a:picLocks noGrp="1" noChangeAspect="1"/>
          </p:cNvPicPr>
          <p:nvPr>
            <p:ph sz="quarter" idx="1"/>
          </p:nvPr>
        </p:nvPicPr>
        <p:blipFill>
          <a:blip r:embed="rId2" cstate="print"/>
          <a:stretch>
            <a:fillRect/>
          </a:stretch>
        </p:blipFill>
        <p:spPr>
          <a:xfrm>
            <a:off x="1066800" y="151784"/>
            <a:ext cx="6705599" cy="6239028"/>
          </a:xfr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تلاش سوم</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121</a:t>
            </a:fld>
            <a:endParaRPr lang="en-US"/>
          </a:p>
        </p:txBody>
      </p:sp>
      <p:sp>
        <p:nvSpPr>
          <p:cNvPr id="4" name="Content Placeholder 3"/>
          <p:cNvSpPr>
            <a:spLocks noGrp="1"/>
          </p:cNvSpPr>
          <p:nvPr>
            <p:ph sz="quarter" idx="1"/>
          </p:nvPr>
        </p:nvSpPr>
        <p:spPr/>
        <p:txBody>
          <a:bodyPr/>
          <a:lstStyle/>
          <a:p>
            <a:pPr algn="just"/>
            <a:r>
              <a:rPr lang="fa-IR" dirty="0" smtClean="0"/>
              <a:t>کد دیگری در شکل زیر مطرح شده است . در این کد هر پروسس ابتدا </a:t>
            </a:r>
            <a:r>
              <a:rPr lang="en-US" dirty="0" smtClean="0"/>
              <a:t>flag</a:t>
            </a:r>
            <a:r>
              <a:rPr lang="fa-IR" dirty="0" smtClean="0"/>
              <a:t> خود را </a:t>
            </a:r>
            <a:r>
              <a:rPr lang="en-US" dirty="0" smtClean="0"/>
              <a:t>true</a:t>
            </a:r>
            <a:r>
              <a:rPr lang="fa-IR" dirty="0" smtClean="0"/>
              <a:t> و بدین ترتیب علاقه خود را به دسترسی به بخش بحرانی را اعلام می دارد . چنانچه سرعت یکی از پروسس ها بیشتر باشد و قبل از آنکه پروسسی </a:t>
            </a:r>
            <a:r>
              <a:rPr lang="en-US" dirty="0" smtClean="0"/>
              <a:t>flag</a:t>
            </a:r>
            <a:r>
              <a:rPr lang="fa-IR" dirty="0" smtClean="0"/>
              <a:t> خود را </a:t>
            </a:r>
            <a:r>
              <a:rPr lang="en-US" dirty="0" smtClean="0"/>
              <a:t>true</a:t>
            </a:r>
            <a:r>
              <a:rPr lang="fa-IR" dirty="0" smtClean="0"/>
              <a:t> کند ،پروسسی دیگر آن را </a:t>
            </a:r>
            <a:r>
              <a:rPr lang="en-US" dirty="0" smtClean="0"/>
              <a:t>flag</a:t>
            </a:r>
            <a:r>
              <a:rPr lang="fa-IR" dirty="0" smtClean="0"/>
              <a:t> را بررسی کند، از حلقه انتظار چرخشی رهایی یافته به بخش بحرانی دسترسی یابد و با </a:t>
            </a:r>
            <a:r>
              <a:rPr lang="en-US" dirty="0" smtClean="0"/>
              <a:t>false</a:t>
            </a:r>
            <a:r>
              <a:rPr lang="fa-IR" dirty="0" smtClean="0"/>
              <a:t> کردن </a:t>
            </a:r>
            <a:r>
              <a:rPr lang="en-US" dirty="0" smtClean="0"/>
              <a:t>flag</a:t>
            </a:r>
            <a:r>
              <a:rPr lang="fa-IR" dirty="0" smtClean="0"/>
              <a:t> موجبات آن را فراهم می سازد که پروسس دیگر به بخش بحرانی راه یابد . در این تلاش نیز اگر سرعت پروسس ها یکسان باشد ، امکان دسترسی هیچ یک از پروسس ها به بخش بحرانی میسر نیست ، لذا بن بست حاصل می شود. </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122</a:t>
            </a:fld>
            <a:endParaRPr lang="en-US"/>
          </a:p>
        </p:txBody>
      </p:sp>
      <p:pic>
        <p:nvPicPr>
          <p:cNvPr id="5" name="Content Placeholder 4" descr="bh3-04.PNG"/>
          <p:cNvPicPr>
            <a:picLocks noGrp="1" noChangeAspect="1"/>
          </p:cNvPicPr>
          <p:nvPr>
            <p:ph sz="quarter" idx="1"/>
          </p:nvPr>
        </p:nvPicPr>
        <p:blipFill>
          <a:blip r:embed="rId2" cstate="print"/>
          <a:stretch>
            <a:fillRect/>
          </a:stretch>
        </p:blipFill>
        <p:spPr>
          <a:xfrm>
            <a:off x="844336" y="762000"/>
            <a:ext cx="7922054" cy="4572000"/>
          </a:xfr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تلاش چهارم</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123</a:t>
            </a:fld>
            <a:endParaRPr lang="en-US"/>
          </a:p>
        </p:txBody>
      </p:sp>
      <p:sp>
        <p:nvSpPr>
          <p:cNvPr id="4" name="Content Placeholder 3"/>
          <p:cNvSpPr>
            <a:spLocks noGrp="1"/>
          </p:cNvSpPr>
          <p:nvPr>
            <p:ph sz="quarter" idx="1"/>
          </p:nvPr>
        </p:nvSpPr>
        <p:spPr/>
        <p:txBody>
          <a:bodyPr/>
          <a:lstStyle/>
          <a:p>
            <a:pPr algn="just"/>
            <a:r>
              <a:rPr lang="fa-IR" dirty="0" smtClean="0"/>
              <a:t>در تلاش چهارم که  در شکل زیر نشان داده شده است ، یک پروسس با </a:t>
            </a:r>
            <a:r>
              <a:rPr lang="en-US" dirty="0" smtClean="0"/>
              <a:t>true</a:t>
            </a:r>
            <a:r>
              <a:rPr lang="fa-IR" dirty="0" smtClean="0"/>
              <a:t> و سپس با </a:t>
            </a:r>
            <a:r>
              <a:rPr lang="en-US" dirty="0" smtClean="0"/>
              <a:t>false</a:t>
            </a:r>
            <a:r>
              <a:rPr lang="fa-IR" dirty="0" smtClean="0"/>
              <a:t> کردن </a:t>
            </a:r>
            <a:r>
              <a:rPr lang="en-US" dirty="0" smtClean="0"/>
              <a:t>flag</a:t>
            </a:r>
            <a:r>
              <a:rPr lang="fa-IR" dirty="0" smtClean="0"/>
              <a:t>  خود سعی بر آن دارد که این امکان را فراهم سازد که از پروسس دیگر جلو بزند و وارد بخش بحرانی شود.منتهی چنانچه پروسس ها با سرعت یکسانی اجرا شوند، احتمال بن بست حتمی است.</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124</a:t>
            </a:fld>
            <a:endParaRPr lang="en-US"/>
          </a:p>
        </p:txBody>
      </p:sp>
      <p:pic>
        <p:nvPicPr>
          <p:cNvPr id="5" name="Content Placeholder 4" descr="bh3-05.PNG"/>
          <p:cNvPicPr>
            <a:picLocks noGrp="1" noChangeAspect="1"/>
          </p:cNvPicPr>
          <p:nvPr>
            <p:ph sz="quarter" idx="1"/>
          </p:nvPr>
        </p:nvPicPr>
        <p:blipFill>
          <a:blip r:embed="rId2" cstate="print"/>
          <a:stretch>
            <a:fillRect/>
          </a:stretch>
        </p:blipFill>
        <p:spPr>
          <a:xfrm>
            <a:off x="420108" y="533400"/>
            <a:ext cx="8325710" cy="5566822"/>
          </a:xfr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راه حل صحیح</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125</a:t>
            </a:fld>
            <a:endParaRPr lang="en-US"/>
          </a:p>
        </p:txBody>
      </p:sp>
      <p:sp>
        <p:nvSpPr>
          <p:cNvPr id="4" name="Content Placeholder 3"/>
          <p:cNvSpPr>
            <a:spLocks noGrp="1"/>
          </p:cNvSpPr>
          <p:nvPr>
            <p:ph sz="quarter" idx="1"/>
          </p:nvPr>
        </p:nvSpPr>
        <p:spPr/>
        <p:txBody>
          <a:bodyPr/>
          <a:lstStyle/>
          <a:p>
            <a:pPr algn="just"/>
            <a:r>
              <a:rPr lang="fa-IR" dirty="0" smtClean="0"/>
              <a:t>همانطوری که ملاحظه می شود با استفاده از یک متغیر کنترل کننده ، نوشتن یک کد صحیح امکانپذیر نیست.حالت یا  وضعیت هر پروسس با مقدار </a:t>
            </a:r>
            <a:r>
              <a:rPr lang="en-US" dirty="0" smtClean="0"/>
              <a:t>flag</a:t>
            </a:r>
            <a:r>
              <a:rPr lang="fa-IR" dirty="0" smtClean="0"/>
              <a:t>  مربوطه سنجیده می شود.در صورتی که پروسسی مدعی رفتن به بخش بحرانی باشند.مقدار متغیر</a:t>
            </a:r>
            <a:r>
              <a:rPr lang="en-US" dirty="0" smtClean="0"/>
              <a:t>true</a:t>
            </a:r>
            <a:r>
              <a:rPr lang="fa-IR" dirty="0" smtClean="0"/>
              <a:t> تعیین می کند که چه پروسسی مجاز به دسترسی به بخش بحرانی است. شکل زیر روش صحیح را نشان می دهد.</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126</a:t>
            </a:fld>
            <a:endParaRPr lang="en-US"/>
          </a:p>
        </p:txBody>
      </p:sp>
      <p:pic>
        <p:nvPicPr>
          <p:cNvPr id="5" name="Content Placeholder 4" descr="bh3-06.PNG"/>
          <p:cNvPicPr>
            <a:picLocks noGrp="1" noChangeAspect="1"/>
          </p:cNvPicPr>
          <p:nvPr>
            <p:ph sz="quarter" idx="1"/>
          </p:nvPr>
        </p:nvPicPr>
        <p:blipFill>
          <a:blip r:embed="rId2" cstate="print"/>
          <a:stretch>
            <a:fillRect/>
          </a:stretch>
        </p:blipFill>
        <p:spPr>
          <a:xfrm>
            <a:off x="1143000" y="228600"/>
            <a:ext cx="7010400" cy="6315252"/>
          </a:xfr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انحصار متقابل_ روشهای سیستم عاملی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127</a:t>
            </a:fld>
            <a:endParaRPr lang="en-US"/>
          </a:p>
        </p:txBody>
      </p:sp>
      <p:sp>
        <p:nvSpPr>
          <p:cNvPr id="4" name="Content Placeholder 3"/>
          <p:cNvSpPr>
            <a:spLocks noGrp="1"/>
          </p:cNvSpPr>
          <p:nvPr>
            <p:ph sz="quarter" idx="1"/>
          </p:nvPr>
        </p:nvSpPr>
        <p:spPr/>
        <p:txBody>
          <a:bodyPr/>
          <a:lstStyle/>
          <a:p>
            <a:pPr algn="just"/>
            <a:r>
              <a:rPr lang="fa-IR" dirty="0" smtClean="0"/>
              <a:t>سمافور</a:t>
            </a:r>
          </a:p>
          <a:p>
            <a:pPr algn="just">
              <a:buNone/>
            </a:pPr>
            <a:r>
              <a:rPr lang="fa-IR" dirty="0" smtClean="0"/>
              <a:t>   مکانیزم مطرح در این روش مشابه </a:t>
            </a:r>
            <a:r>
              <a:rPr lang="fa-IR" dirty="0" err="1" smtClean="0"/>
              <a:t>مکانیزمی</a:t>
            </a:r>
            <a:r>
              <a:rPr lang="fa-IR" dirty="0" smtClean="0"/>
              <a:t> است که در چهار راه های شهری جهت دسترسی به چهار راه و بالطبع دسترسی به خیابان دیگری با استفاده از چراغ راهنما صورت می گیرد.در این مکانیزم دو یا چند پروسس با سیگنال ساده ای با یکدیگر همکاری دارند.پروسسی مجبور می شود در نقطه مشخصی بایستد مادامی که سیگنالی دریافت نکرده است.</a:t>
            </a:r>
          </a:p>
          <a:p>
            <a:pPr algn="just"/>
            <a:r>
              <a:rPr lang="fa-IR" dirty="0" smtClean="0"/>
              <a:t>   در این روش جهت انتقال یک پیام و دریافت یک پیام از یک متغیری با ساختمان داده ویژه ای موسوم به سمافور استفاده شود.سمافور دارای یک مقدار صحیح و یک صف است. برای انتقال یک پیام از طریق سمافور ،پروسسی تابع </a:t>
            </a:r>
            <a:r>
              <a:rPr lang="en-US" dirty="0" smtClean="0"/>
              <a:t>signal(s)</a:t>
            </a:r>
            <a:r>
              <a:rPr lang="fa-IR" dirty="0" smtClean="0"/>
              <a:t> را اجرا می کند.</a:t>
            </a:r>
            <a:r>
              <a:rPr lang="en-US" dirty="0" smtClean="0"/>
              <a:t>s</a:t>
            </a:r>
            <a:r>
              <a:rPr lang="fa-IR" dirty="0" smtClean="0"/>
              <a:t> متغیری از نوع سمافور است. برای دریافت سیگنالی از طریق سمافور پروسسی تابع </a:t>
            </a:r>
            <a:r>
              <a:rPr lang="en-US" dirty="0" smtClean="0"/>
              <a:t>wait(s)</a:t>
            </a:r>
            <a:r>
              <a:rPr lang="fa-IR" dirty="0" smtClean="0"/>
              <a:t> را اجرا می کند.</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128</a:t>
            </a:fld>
            <a:endParaRPr lang="en-US"/>
          </a:p>
        </p:txBody>
      </p:sp>
      <p:sp>
        <p:nvSpPr>
          <p:cNvPr id="4" name="Content Placeholder 3"/>
          <p:cNvSpPr>
            <a:spLocks noGrp="1"/>
          </p:cNvSpPr>
          <p:nvPr>
            <p:ph sz="quarter" idx="1"/>
          </p:nvPr>
        </p:nvSpPr>
        <p:spPr>
          <a:xfrm>
            <a:off x="914400" y="609600"/>
            <a:ext cx="7772400" cy="5410200"/>
          </a:xfrm>
        </p:spPr>
        <p:txBody>
          <a:bodyPr/>
          <a:lstStyle/>
          <a:p>
            <a:pPr algn="just"/>
            <a:r>
              <a:rPr lang="fa-IR" dirty="0" smtClean="0"/>
              <a:t>در این روش عملیات ذیل بر روی سمافور صورت می پذیرد:</a:t>
            </a:r>
          </a:p>
          <a:p>
            <a:pPr algn="just">
              <a:buFont typeface="Wingdings" pitchFamily="2" charset="2"/>
              <a:buChar char="ü"/>
            </a:pPr>
            <a:r>
              <a:rPr lang="fa-IR" dirty="0" smtClean="0"/>
              <a:t>سمافور با یک مقدار غیر منفی آغاز سازی می شود.</a:t>
            </a:r>
          </a:p>
          <a:p>
            <a:pPr algn="just">
              <a:buFont typeface="Wingdings" pitchFamily="2" charset="2"/>
              <a:buChar char="ü"/>
            </a:pPr>
            <a:r>
              <a:rPr lang="fa-IR" dirty="0" smtClean="0"/>
              <a:t>تابع </a:t>
            </a:r>
            <a:r>
              <a:rPr lang="en-US" dirty="0" smtClean="0"/>
              <a:t>wait(s)</a:t>
            </a:r>
            <a:r>
              <a:rPr lang="fa-IR" dirty="0" smtClean="0"/>
              <a:t> یکی از مقدار سمافور کم می کند ، اگر مقدار حاصله منفی شد، پروسسی که آن تابع را اجرا کرده است، متوقف می شود (به حالت مسدود می رود.)</a:t>
            </a:r>
          </a:p>
          <a:p>
            <a:pPr algn="just">
              <a:buFont typeface="Wingdings" pitchFamily="2" charset="2"/>
              <a:buChar char="ü"/>
            </a:pPr>
            <a:r>
              <a:rPr lang="fa-IR" dirty="0" smtClean="0"/>
              <a:t>تابع</a:t>
            </a:r>
            <a:r>
              <a:rPr lang="en-US" dirty="0" smtClean="0"/>
              <a:t>signal(s)</a:t>
            </a:r>
            <a:r>
              <a:rPr lang="fa-IR" dirty="0" smtClean="0"/>
              <a:t> ، یکی به مقدار سمافور اضافه می کند ، اگر مقدار حاصله غیر مثبت باشد(صفر و یا منفی)، پروسسی که توسط تابع </a:t>
            </a:r>
            <a:r>
              <a:rPr lang="en-US" dirty="0" smtClean="0"/>
              <a:t>wait</a:t>
            </a:r>
            <a:r>
              <a:rPr lang="fa-IR" dirty="0" smtClean="0"/>
              <a:t> به حالت مسدود رفته بود ،آزاد می شود و قابلیت آن را پیدا می کند که اجرا شود.</a:t>
            </a:r>
          </a:p>
          <a:p>
            <a:pPr>
              <a:buFont typeface="Wingdings" pitchFamily="2" charset="2"/>
              <a:buChar char="ü"/>
            </a:pP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129</a:t>
            </a:fld>
            <a:endParaRPr lang="en-US"/>
          </a:p>
        </p:txBody>
      </p:sp>
      <p:pic>
        <p:nvPicPr>
          <p:cNvPr id="6" name="Content Placeholder 5" descr="bh3-07.PNG"/>
          <p:cNvPicPr>
            <a:picLocks noGrp="1" noChangeAspect="1"/>
          </p:cNvPicPr>
          <p:nvPr>
            <p:ph sz="quarter" idx="1"/>
          </p:nvPr>
        </p:nvPicPr>
        <p:blipFill>
          <a:blip r:embed="rId2" cstate="print"/>
          <a:stretch>
            <a:fillRect/>
          </a:stretch>
        </p:blipFill>
        <p:spPr>
          <a:xfrm>
            <a:off x="1600200" y="296795"/>
            <a:ext cx="5486400" cy="634061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Font typeface="Wingdings" pitchFamily="2" charset="2"/>
              <a:buChar char="Ø"/>
            </a:pPr>
            <a:r>
              <a:rPr lang="fa-IR" dirty="0" smtClean="0"/>
              <a:t>موازی سازی کارها:</a:t>
            </a:r>
            <a:endParaRPr lang="en-US" dirty="0"/>
          </a:p>
        </p:txBody>
      </p:sp>
      <p:sp>
        <p:nvSpPr>
          <p:cNvPr id="3" name="Content Placeholder 2"/>
          <p:cNvSpPr>
            <a:spLocks noGrp="1"/>
          </p:cNvSpPr>
          <p:nvPr>
            <p:ph sz="quarter" idx="1"/>
          </p:nvPr>
        </p:nvSpPr>
        <p:spPr/>
        <p:txBody>
          <a:bodyPr/>
          <a:lstStyle/>
          <a:p>
            <a:pPr algn="just" rtl="1"/>
            <a:r>
              <a:rPr lang="fa-IR" dirty="0" smtClean="0">
                <a:solidFill>
                  <a:srgbClr val="FF0000"/>
                </a:solidFill>
                <a:cs typeface="B Nazanin" pitchFamily="2" charset="-78"/>
              </a:rPr>
              <a:t>موازی سازی کارها </a:t>
            </a:r>
            <a:r>
              <a:rPr lang="fa-IR" dirty="0" smtClean="0">
                <a:cs typeface="B Nazanin" pitchFamily="2" charset="-78"/>
              </a:rPr>
              <a:t>یکی از مهمترین مؤلفه های یک برنامه همروند به حساب می آید. منظور از موازی سازی کارها آن است که اگر الگوریتم مورد نظر قابلیت موازی شدن را داشته باشد این موازی سازی از درون آن بیرون کشیده شود و در غالب مجموعه کارهایی که می تواند به موازات هم اجرا شوند. شکل 1-1 نقش طراح الگوریتم و برنامه نویس را در موازی سازی نشان می دهد.</a:t>
            </a:r>
          </a:p>
          <a:p>
            <a:pPr algn="just" rtl="1">
              <a:buNone/>
            </a:pP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13</a:t>
            </a:fld>
            <a:endParaRPr lang="en-US"/>
          </a:p>
        </p:txBody>
      </p:sp>
      <p:pic>
        <p:nvPicPr>
          <p:cNvPr id="5" name="Picture 4" descr="bh1-1.PNG"/>
          <p:cNvPicPr>
            <a:picLocks noChangeAspect="1"/>
          </p:cNvPicPr>
          <p:nvPr/>
        </p:nvPicPr>
        <p:blipFill>
          <a:blip r:embed="rId2" cstate="print"/>
          <a:stretch>
            <a:fillRect/>
          </a:stretch>
        </p:blipFill>
        <p:spPr>
          <a:xfrm>
            <a:off x="914400" y="3505200"/>
            <a:ext cx="5181600" cy="3000612"/>
          </a:xfrm>
          <a:prstGeom prst="rect">
            <a:avLst/>
          </a:prstGeom>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130</a:t>
            </a:fld>
            <a:endParaRPr lang="en-US"/>
          </a:p>
        </p:txBody>
      </p:sp>
      <p:sp>
        <p:nvSpPr>
          <p:cNvPr id="4" name="Content Placeholder 3"/>
          <p:cNvSpPr>
            <a:spLocks noGrp="1"/>
          </p:cNvSpPr>
          <p:nvPr>
            <p:ph sz="quarter" idx="1"/>
          </p:nvPr>
        </p:nvSpPr>
        <p:spPr>
          <a:xfrm>
            <a:off x="914400" y="762000"/>
            <a:ext cx="7772400" cy="5257800"/>
          </a:xfrm>
        </p:spPr>
        <p:txBody>
          <a:bodyPr/>
          <a:lstStyle/>
          <a:p>
            <a:pPr algn="just"/>
            <a:r>
              <a:rPr lang="fa-IR" dirty="0" smtClean="0"/>
              <a:t>توابع </a:t>
            </a:r>
            <a:r>
              <a:rPr lang="en-US" dirty="0" smtClean="0"/>
              <a:t>wait(s)</a:t>
            </a:r>
            <a:r>
              <a:rPr lang="fa-IR" dirty="0" smtClean="0"/>
              <a:t> و </a:t>
            </a:r>
            <a:r>
              <a:rPr lang="en-US" dirty="0" smtClean="0"/>
              <a:t>signal(s)</a:t>
            </a:r>
            <a:r>
              <a:rPr lang="fa-IR" dirty="0" smtClean="0"/>
              <a:t> </a:t>
            </a:r>
            <a:r>
              <a:rPr lang="fa-IR" dirty="0" err="1" smtClean="0"/>
              <a:t>اتمیک</a:t>
            </a:r>
            <a:r>
              <a:rPr lang="fa-IR" dirty="0" smtClean="0"/>
              <a:t> هستند.بدین معنا که وقتی یکی از توابع اجرا می شود، پروسسور وقفه نمی پذیرد، لذا دسترسی به سمافور نیز جهت نمود یافتن یا کاهش یافتن به طور انحصاری صورت می پذیرد.</a:t>
            </a:r>
          </a:p>
          <a:p>
            <a:pPr algn="just">
              <a:buNone/>
            </a:pPr>
            <a:endParaRPr lang="fa-IR" dirty="0" smtClean="0"/>
          </a:p>
          <a:p>
            <a:pPr algn="just">
              <a:buNone/>
            </a:pPr>
            <a:endParaRPr lang="en-US" dirty="0"/>
          </a:p>
        </p:txBody>
      </p:sp>
      <p:pic>
        <p:nvPicPr>
          <p:cNvPr id="5" name="Picture 4" descr="bh3-08.PNG"/>
          <p:cNvPicPr>
            <a:picLocks noChangeAspect="1"/>
          </p:cNvPicPr>
          <p:nvPr/>
        </p:nvPicPr>
        <p:blipFill>
          <a:blip r:embed="rId2" cstate="print"/>
          <a:stretch>
            <a:fillRect/>
          </a:stretch>
        </p:blipFill>
        <p:spPr>
          <a:xfrm>
            <a:off x="609600" y="2362200"/>
            <a:ext cx="8169705" cy="2743200"/>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131</a:t>
            </a:fld>
            <a:endParaRPr lang="en-US"/>
          </a:p>
        </p:txBody>
      </p:sp>
      <p:pic>
        <p:nvPicPr>
          <p:cNvPr id="5" name="Content Placeholder 4" descr="bh3-09.PNG"/>
          <p:cNvPicPr>
            <a:picLocks noGrp="1" noChangeAspect="1"/>
          </p:cNvPicPr>
          <p:nvPr>
            <p:ph sz="quarter" idx="1"/>
          </p:nvPr>
        </p:nvPicPr>
        <p:blipFill>
          <a:blip r:embed="rId2" cstate="print"/>
          <a:stretch>
            <a:fillRect/>
          </a:stretch>
        </p:blipFill>
        <p:spPr>
          <a:xfrm>
            <a:off x="1524000" y="277019"/>
            <a:ext cx="5867400" cy="6381748"/>
          </a:xfr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سمافور </a:t>
            </a:r>
            <a:r>
              <a:rPr lang="fa-IR" dirty="0" err="1" smtClean="0"/>
              <a:t>دودوئی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132</a:t>
            </a:fld>
            <a:endParaRPr lang="en-US"/>
          </a:p>
        </p:txBody>
      </p:sp>
      <p:sp>
        <p:nvSpPr>
          <p:cNvPr id="4" name="Content Placeholder 3"/>
          <p:cNvSpPr>
            <a:spLocks noGrp="1"/>
          </p:cNvSpPr>
          <p:nvPr>
            <p:ph sz="quarter" idx="1"/>
          </p:nvPr>
        </p:nvSpPr>
        <p:spPr/>
        <p:txBody>
          <a:bodyPr/>
          <a:lstStyle/>
          <a:p>
            <a:pPr algn="just"/>
            <a:r>
              <a:rPr lang="fa-IR" dirty="0" smtClean="0"/>
              <a:t>در این نوع سمافور ، مقداری که سمافور به خود می گیرد دو مقدار 0 و 1 می باشد لذا کار با آن و پیاده سازی آن ساده تر می باشد. در این نوع سمافور توابع </a:t>
            </a:r>
            <a:r>
              <a:rPr lang="en-US" dirty="0" err="1" smtClean="0"/>
              <a:t>waitB</a:t>
            </a:r>
            <a:r>
              <a:rPr lang="en-US" dirty="0" smtClean="0"/>
              <a:t>(s)</a:t>
            </a:r>
            <a:r>
              <a:rPr lang="fa-IR" dirty="0" smtClean="0"/>
              <a:t> و </a:t>
            </a:r>
            <a:r>
              <a:rPr lang="en-US" dirty="0" err="1" smtClean="0"/>
              <a:t>signalB</a:t>
            </a:r>
            <a:r>
              <a:rPr lang="en-US" dirty="0" smtClean="0"/>
              <a:t>(s)</a:t>
            </a:r>
            <a:r>
              <a:rPr lang="fa-IR" dirty="0" smtClean="0"/>
              <a:t> به شرح ذیل عمل می کنند.</a:t>
            </a:r>
          </a:p>
          <a:p>
            <a:pPr algn="just"/>
            <a:r>
              <a:rPr lang="fa-IR" dirty="0" smtClean="0"/>
              <a:t>در تابع </a:t>
            </a:r>
            <a:r>
              <a:rPr lang="en-US" dirty="0" err="1" smtClean="0"/>
              <a:t>waitB</a:t>
            </a:r>
            <a:r>
              <a:rPr lang="en-US" dirty="0" smtClean="0"/>
              <a:t>(s)</a:t>
            </a:r>
            <a:r>
              <a:rPr lang="fa-IR" dirty="0" smtClean="0"/>
              <a:t> ، ابتدا مقدار سمافور بررسی می شود، اگر مقدار یک بود ، به صفر تقلیل می یابد و تابع خاتمه پیدا می کند. در غیر این صورت پروسسی که تابع مزبور را اجرا کرده است در صف  </a:t>
            </a:r>
            <a:r>
              <a:rPr lang="en-US" dirty="0" err="1" smtClean="0"/>
              <a:t>s.queue</a:t>
            </a:r>
            <a:r>
              <a:rPr lang="fa-IR" dirty="0" smtClean="0"/>
              <a:t> به حالت مسدود قرار می گیرد.</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133</a:t>
            </a:fld>
            <a:endParaRPr lang="en-US"/>
          </a:p>
        </p:txBody>
      </p:sp>
      <p:sp>
        <p:nvSpPr>
          <p:cNvPr id="4" name="Content Placeholder 3"/>
          <p:cNvSpPr>
            <a:spLocks noGrp="1"/>
          </p:cNvSpPr>
          <p:nvPr>
            <p:ph sz="quarter" idx="1"/>
          </p:nvPr>
        </p:nvSpPr>
        <p:spPr>
          <a:xfrm>
            <a:off x="914400" y="609600"/>
            <a:ext cx="7772400" cy="5410200"/>
          </a:xfrm>
        </p:spPr>
        <p:txBody>
          <a:bodyPr/>
          <a:lstStyle/>
          <a:p>
            <a:pPr algn="just"/>
            <a:r>
              <a:rPr lang="fa-IR" dirty="0" smtClean="0"/>
              <a:t>در تابع </a:t>
            </a:r>
            <a:r>
              <a:rPr lang="en-US" dirty="0" smtClean="0"/>
              <a:t> </a:t>
            </a:r>
            <a:r>
              <a:rPr lang="en-US" dirty="0" err="1" smtClean="0"/>
              <a:t>signalB</a:t>
            </a:r>
            <a:r>
              <a:rPr lang="en-US" dirty="0" smtClean="0"/>
              <a:t>(s)</a:t>
            </a:r>
            <a:r>
              <a:rPr lang="fa-IR" dirty="0" smtClean="0"/>
              <a:t>، صف </a:t>
            </a:r>
            <a:r>
              <a:rPr lang="en-US" dirty="0" err="1" smtClean="0"/>
              <a:t>s.queue</a:t>
            </a:r>
            <a:r>
              <a:rPr lang="fa-IR" dirty="0" smtClean="0"/>
              <a:t> بررسی می شود، اگر صف مزبور خالی باشد ، مقدار سمافور یک می شود و تابع خاتمه می یابد و تابع خاتمه می یابد و در غیر این صورت پروسسی که در صف </a:t>
            </a:r>
            <a:r>
              <a:rPr lang="en-US" dirty="0" err="1" smtClean="0"/>
              <a:t>s.queue</a:t>
            </a:r>
            <a:r>
              <a:rPr lang="fa-IR" dirty="0" smtClean="0"/>
              <a:t> قرار گرفته است ، از صف خارج و به لیست پروسس های آماده اضافه می گیرد.</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134</a:t>
            </a:fld>
            <a:endParaRPr lang="en-US"/>
          </a:p>
        </p:txBody>
      </p:sp>
      <p:sp>
        <p:nvSpPr>
          <p:cNvPr id="4" name="Content Placeholder 3"/>
          <p:cNvSpPr>
            <a:spLocks noGrp="1"/>
          </p:cNvSpPr>
          <p:nvPr>
            <p:ph sz="quarter" idx="1"/>
          </p:nvPr>
        </p:nvSpPr>
        <p:spPr>
          <a:xfrm>
            <a:off x="914400" y="533400"/>
            <a:ext cx="7772400" cy="5486400"/>
          </a:xfrm>
        </p:spPr>
        <p:txBody>
          <a:bodyPr/>
          <a:lstStyle/>
          <a:p>
            <a:r>
              <a:rPr lang="fa-IR" dirty="0" smtClean="0"/>
              <a:t>توابع مزبور در شکل زیر نشان داده شده اند:</a:t>
            </a:r>
          </a:p>
          <a:p>
            <a:pPr>
              <a:buNone/>
            </a:pPr>
            <a:endParaRPr lang="en-US" dirty="0"/>
          </a:p>
        </p:txBody>
      </p:sp>
      <p:pic>
        <p:nvPicPr>
          <p:cNvPr id="5" name="Picture 4" descr="bh3-10.PNG"/>
          <p:cNvPicPr>
            <a:picLocks noChangeAspect="1"/>
          </p:cNvPicPr>
          <p:nvPr/>
        </p:nvPicPr>
        <p:blipFill>
          <a:blip r:embed="rId2" cstate="print"/>
          <a:stretch>
            <a:fillRect/>
          </a:stretch>
        </p:blipFill>
        <p:spPr>
          <a:xfrm>
            <a:off x="1371600" y="990599"/>
            <a:ext cx="6553201" cy="5642033"/>
          </a:xfrm>
          <a:prstGeom prst="rect">
            <a:avLst/>
          </a:prstGeo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مسئله تولید کننده /مصرف کننده_ بافر محدود</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135</a:t>
            </a:fld>
            <a:endParaRPr lang="en-US"/>
          </a:p>
        </p:txBody>
      </p:sp>
      <p:sp>
        <p:nvSpPr>
          <p:cNvPr id="4" name="Content Placeholder 3"/>
          <p:cNvSpPr>
            <a:spLocks noGrp="1"/>
          </p:cNvSpPr>
          <p:nvPr>
            <p:ph sz="quarter" idx="1"/>
          </p:nvPr>
        </p:nvSpPr>
        <p:spPr/>
        <p:txBody>
          <a:bodyPr/>
          <a:lstStyle/>
          <a:p>
            <a:pPr algn="just"/>
            <a:r>
              <a:rPr lang="fa-IR" dirty="0" smtClean="0"/>
              <a:t>راه حلی که برای مسئله تولید کننده / مصرف کننده پیشنهاد می شود ، نمونه بارزی از یک کد همروند می باشد که در آن انحصار متقابل و همچنین همگام سازی ما بین پروسس ها به چشم می خورد.</a:t>
            </a:r>
          </a:p>
          <a:p>
            <a:pPr algn="just"/>
            <a:r>
              <a:rPr lang="fa-IR" dirty="0" smtClean="0"/>
              <a:t>در این مسئله یک یا چند پروسس تولید کننده ، پس از تولید یک سری اطلاعات مبادرت به نوشتن آنها در بافر می کنند.تنها یک پروسس مصرف کننده مجاز به برداشتن اطلاعات از بافر و مصرف آنها می باشد.روی هم افتادگی عملیات در بافر مجاز نمی باشد، بدین معنی که در یک فاصله زمانی فقط یک عامل به عنوان تولید کننده و یا مصرف کننده قادر به دسترسی به بافر است .نکته دیگری که بایستی در نظر گرفت آن است که هنگامی که بافر خالی است بایستی از دسترسی مصرف کننده به بافر جلوگیری به عمل آید برای سادگی ابتدا بافر را نامحدود در نظر می گیریم.</a:t>
            </a:r>
            <a:endParaRPr lang="en-US"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136</a:t>
            </a:fld>
            <a:endParaRPr lang="en-US"/>
          </a:p>
        </p:txBody>
      </p:sp>
      <p:sp>
        <p:nvSpPr>
          <p:cNvPr id="4" name="Content Placeholder 3"/>
          <p:cNvSpPr>
            <a:spLocks noGrp="1"/>
          </p:cNvSpPr>
          <p:nvPr>
            <p:ph sz="quarter" idx="1"/>
          </p:nvPr>
        </p:nvSpPr>
        <p:spPr>
          <a:xfrm>
            <a:off x="914400" y="457200"/>
            <a:ext cx="7772400" cy="5562600"/>
          </a:xfrm>
        </p:spPr>
        <p:txBody>
          <a:bodyPr>
            <a:normAutofit lnSpcReduction="10000"/>
          </a:bodyPr>
          <a:lstStyle/>
          <a:p>
            <a:endParaRPr lang="fa-IR" dirty="0" smtClean="0"/>
          </a:p>
          <a:p>
            <a:endParaRPr lang="fa-IR" dirty="0" smtClean="0"/>
          </a:p>
          <a:p>
            <a:endParaRPr lang="fa-IR" dirty="0" smtClean="0"/>
          </a:p>
          <a:p>
            <a:pPr>
              <a:buNone/>
            </a:pPr>
            <a:endParaRPr lang="fa-IR" dirty="0" smtClean="0"/>
          </a:p>
          <a:p>
            <a:endParaRPr lang="fa-IR" dirty="0" smtClean="0"/>
          </a:p>
          <a:p>
            <a:endParaRPr lang="fa-IR" dirty="0" smtClean="0"/>
          </a:p>
          <a:p>
            <a:endParaRPr lang="fa-IR" dirty="0" smtClean="0"/>
          </a:p>
          <a:p>
            <a:endParaRPr lang="fa-IR" dirty="0" smtClean="0"/>
          </a:p>
          <a:p>
            <a:pPr algn="just"/>
            <a:r>
              <a:rPr lang="fa-IR" dirty="0" smtClean="0"/>
              <a:t>همانطوری که در شکل بالا نشان داده شده است ، مصرف کننده پشت سر تولید کننده حرکت می کند.</a:t>
            </a:r>
          </a:p>
          <a:p>
            <a:pPr algn="just"/>
            <a:r>
              <a:rPr lang="fa-IR" dirty="0" smtClean="0"/>
              <a:t>تولید کننده اطلاعاتی را تولید می کند، اطلاعات را در بافر می گذارد و بافر را ترک می کند.سپس مصرف کننده می تواند به بافر دسترسی پیدا کند و یک فقره اطلاعات را بردارد و مصرف نماید . بافر به صورت آرایه ای نشان داده شده است.</a:t>
            </a:r>
            <a:endParaRPr lang="en-US" dirty="0"/>
          </a:p>
        </p:txBody>
      </p:sp>
      <p:pic>
        <p:nvPicPr>
          <p:cNvPr id="5" name="Picture 4" descr="bh3-11.PNG"/>
          <p:cNvPicPr>
            <a:picLocks noChangeAspect="1"/>
          </p:cNvPicPr>
          <p:nvPr/>
        </p:nvPicPr>
        <p:blipFill>
          <a:blip r:embed="rId2" cstate="print"/>
          <a:stretch>
            <a:fillRect/>
          </a:stretch>
        </p:blipFill>
        <p:spPr>
          <a:xfrm>
            <a:off x="1143000" y="685800"/>
            <a:ext cx="7151802" cy="2438400"/>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مسئله تولید کننده /مصرف کننده  _ بافر محدود</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137</a:t>
            </a:fld>
            <a:endParaRPr lang="en-US"/>
          </a:p>
        </p:txBody>
      </p:sp>
      <p:sp>
        <p:nvSpPr>
          <p:cNvPr id="4" name="Content Placeholder 3"/>
          <p:cNvSpPr>
            <a:spLocks noGrp="1"/>
          </p:cNvSpPr>
          <p:nvPr>
            <p:ph sz="quarter" idx="1"/>
          </p:nvPr>
        </p:nvSpPr>
        <p:spPr/>
        <p:txBody>
          <a:bodyPr/>
          <a:lstStyle/>
          <a:p>
            <a:pPr algn="just"/>
            <a:r>
              <a:rPr lang="fa-IR" dirty="0" smtClean="0"/>
              <a:t>در این وضعیت اندازه بافر محدود است،لذا بافر به صورت یک بافر دایروی عمل می کند . با به انتها رسیدن اشاره گرها، آنها به ابتدای بافر برگردانده می شوند.شکل زیر این موضوع را نشان می دهد.</a:t>
            </a:r>
          </a:p>
          <a:p>
            <a:pPr algn="just">
              <a:buNone/>
            </a:pPr>
            <a:endParaRPr lang="en-US" dirty="0"/>
          </a:p>
        </p:txBody>
      </p:sp>
      <p:pic>
        <p:nvPicPr>
          <p:cNvPr id="5" name="Picture 4" descr="bh3-12.PNG"/>
          <p:cNvPicPr>
            <a:picLocks noChangeAspect="1"/>
          </p:cNvPicPr>
          <p:nvPr/>
        </p:nvPicPr>
        <p:blipFill>
          <a:blip r:embed="rId2" cstate="print"/>
          <a:stretch>
            <a:fillRect/>
          </a:stretch>
        </p:blipFill>
        <p:spPr>
          <a:xfrm>
            <a:off x="1295400" y="2743200"/>
            <a:ext cx="6408852" cy="3860240"/>
          </a:xfrm>
          <a:prstGeom prst="rect">
            <a:avLst/>
          </a:prstGeom>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138</a:t>
            </a:fld>
            <a:endParaRPr lang="en-US"/>
          </a:p>
        </p:txBody>
      </p:sp>
      <p:sp>
        <p:nvSpPr>
          <p:cNvPr id="4" name="Content Placeholder 3"/>
          <p:cNvSpPr>
            <a:spLocks noGrp="1"/>
          </p:cNvSpPr>
          <p:nvPr>
            <p:ph sz="quarter" idx="1"/>
          </p:nvPr>
        </p:nvSpPr>
        <p:spPr>
          <a:xfrm>
            <a:off x="914400" y="533400"/>
            <a:ext cx="7772400" cy="5486400"/>
          </a:xfrm>
        </p:spPr>
        <p:txBody>
          <a:bodyPr/>
          <a:lstStyle/>
          <a:p>
            <a:pPr algn="just"/>
            <a:r>
              <a:rPr lang="fa-IR" dirty="0" smtClean="0"/>
              <a:t>در این مثال ، نقش </a:t>
            </a:r>
            <a:r>
              <a:rPr lang="fa-IR" dirty="0" err="1" smtClean="0"/>
              <a:t>سمافورهای</a:t>
            </a:r>
            <a:r>
              <a:rPr lang="fa-IR" dirty="0" smtClean="0"/>
              <a:t> </a:t>
            </a:r>
            <a:r>
              <a:rPr lang="en-US" dirty="0" err="1" smtClean="0"/>
              <a:t>s,n</a:t>
            </a:r>
            <a:r>
              <a:rPr lang="fa-IR" dirty="0" smtClean="0"/>
              <a:t> همان نقش هایی است که در مورد بافر نامحدود ذکر گردید. از آنجایی که اندازه بافر محدود است، بعد از آنکه بافر پر شد ، تولید کننده اجازه ندارد که وارد بافر شود و چیزی را به آن اضافه نماید.در مسئله بافر محدود از یک سمافور عمومی به نام </a:t>
            </a:r>
            <a:r>
              <a:rPr lang="en-US" dirty="0" smtClean="0"/>
              <a:t>e</a:t>
            </a:r>
            <a:r>
              <a:rPr lang="fa-IR" dirty="0" smtClean="0"/>
              <a:t> استفاده شده است که با اندازه بافر آغاز سازی شده است.همانطوری که ملاحظه می شود مادامی که بافر پر است ، تولید کننده روی سمافور </a:t>
            </a:r>
            <a:r>
              <a:rPr lang="en-US" dirty="0" smtClean="0"/>
              <a:t>e</a:t>
            </a:r>
            <a:r>
              <a:rPr lang="fa-IR" dirty="0" smtClean="0"/>
              <a:t> می خوابد. به مجردی که مصرف کننده یک فقره اطلاعات را برداشت ابتدا با اجرای </a:t>
            </a:r>
            <a:r>
              <a:rPr lang="en-US" dirty="0" smtClean="0"/>
              <a:t>signal(s)</a:t>
            </a:r>
            <a:r>
              <a:rPr lang="fa-IR" dirty="0" smtClean="0"/>
              <a:t> موجبات آن را فراهم می کند که تولید کننده به طور  انحصاری وارد بافر شود و سپس با اجرای </a:t>
            </a:r>
            <a:r>
              <a:rPr lang="en-US" dirty="0" smtClean="0"/>
              <a:t>signal(s)</a:t>
            </a:r>
            <a:r>
              <a:rPr lang="fa-IR" dirty="0" smtClean="0"/>
              <a:t> امکان دسترسی به بافر را فراهم می سازد.</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139</a:t>
            </a:fld>
            <a:endParaRPr lang="en-US"/>
          </a:p>
        </p:txBody>
      </p:sp>
      <p:sp>
        <p:nvSpPr>
          <p:cNvPr id="4" name="Content Placeholder 3"/>
          <p:cNvSpPr>
            <a:spLocks noGrp="1"/>
          </p:cNvSpPr>
          <p:nvPr>
            <p:ph sz="quarter" idx="1"/>
          </p:nvPr>
        </p:nvSpPr>
        <p:spPr>
          <a:xfrm>
            <a:off x="914400" y="609600"/>
            <a:ext cx="7772400" cy="5410200"/>
          </a:xfrm>
        </p:spPr>
        <p:txBody>
          <a:bodyPr/>
          <a:lstStyle/>
          <a:p>
            <a:r>
              <a:rPr lang="fa-IR" dirty="0" smtClean="0"/>
              <a:t>کد تولید کننده/ مصرف کننده در شکل زیر نشان داده شده است.</a:t>
            </a:r>
          </a:p>
          <a:p>
            <a:pPr>
              <a:buNone/>
            </a:pPr>
            <a:endParaRPr lang="en-US" dirty="0" smtClean="0"/>
          </a:p>
          <a:p>
            <a:endParaRPr lang="en-US" dirty="0"/>
          </a:p>
        </p:txBody>
      </p:sp>
      <p:pic>
        <p:nvPicPr>
          <p:cNvPr id="5" name="Picture 4" descr="bh3-13.PNG"/>
          <p:cNvPicPr>
            <a:picLocks noChangeAspect="1"/>
          </p:cNvPicPr>
          <p:nvPr/>
        </p:nvPicPr>
        <p:blipFill>
          <a:blip r:embed="rId2" cstate="print"/>
          <a:stretch>
            <a:fillRect/>
          </a:stretch>
        </p:blipFill>
        <p:spPr>
          <a:xfrm>
            <a:off x="1295401" y="990600"/>
            <a:ext cx="6553200" cy="5638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381000"/>
            <a:ext cx="7772400" cy="5638800"/>
          </a:xfrm>
        </p:spPr>
        <p:txBody>
          <a:bodyPr>
            <a:normAutofit/>
          </a:bodyPr>
          <a:lstStyle/>
          <a:p>
            <a:pPr algn="just" rtl="1"/>
            <a:r>
              <a:rPr lang="fa-IR" dirty="0" smtClean="0">
                <a:solidFill>
                  <a:srgbClr val="FF0000"/>
                </a:solidFill>
                <a:cs typeface="B Nazanin" pitchFamily="2" charset="-78"/>
              </a:rPr>
              <a:t>موازی سازی </a:t>
            </a:r>
            <a:r>
              <a:rPr lang="fa-IR" dirty="0" smtClean="0">
                <a:cs typeface="B Nazanin" pitchFamily="2" charset="-78"/>
              </a:rPr>
              <a:t>معمولا به شیوه های گوناگونی صورت می پذیرد . یکی از آن شیوه ها موسوم به </a:t>
            </a:r>
            <a:r>
              <a:rPr lang="fa-IR" dirty="0" smtClean="0">
                <a:solidFill>
                  <a:srgbClr val="FF0000"/>
                </a:solidFill>
                <a:cs typeface="B Nazanin" pitchFamily="2" charset="-78"/>
              </a:rPr>
              <a:t>تقسیم بندی کارها </a:t>
            </a:r>
            <a:r>
              <a:rPr lang="fa-IR" dirty="0" smtClean="0">
                <a:cs typeface="B Nazanin" pitchFamily="2" charset="-78"/>
              </a:rPr>
              <a:t>است. بدین معنا که کارهای متفاوتی به طور موازی بر روی داده های یکسانی صورت پذیرد .</a:t>
            </a:r>
          </a:p>
          <a:p>
            <a:pPr algn="just" rtl="1"/>
            <a:r>
              <a:rPr lang="fa-IR" dirty="0" smtClean="0">
                <a:cs typeface="B Nazanin" pitchFamily="2" charset="-78"/>
              </a:rPr>
              <a:t> شیوه دیگر مرسوم </a:t>
            </a:r>
            <a:r>
              <a:rPr lang="fa-IR" dirty="0" smtClean="0">
                <a:solidFill>
                  <a:srgbClr val="FF0000"/>
                </a:solidFill>
                <a:cs typeface="B Nazanin" pitchFamily="2" charset="-78"/>
              </a:rPr>
              <a:t>تقسیم بندی داده ها </a:t>
            </a:r>
            <a:r>
              <a:rPr lang="fa-IR" dirty="0" smtClean="0">
                <a:cs typeface="B Nazanin" pitchFamily="2" charset="-78"/>
              </a:rPr>
              <a:t>است. در این نوع موازی سازی کارهای یکسانی به طور همزمان بر روی تکه داده های متفاوتی صورت می گیرد.</a:t>
            </a:r>
          </a:p>
          <a:p>
            <a:pPr algn="just" rtl="1"/>
            <a:r>
              <a:rPr lang="fa-IR" dirty="0" smtClean="0">
                <a:cs typeface="B Nazanin" pitchFamily="2" charset="-78"/>
              </a:rPr>
              <a:t>دسته وسیعی از الگوریتم های ترتیبی به صورت تقسیم بندی داده های قابل موازی هستند.</a:t>
            </a:r>
          </a:p>
          <a:p>
            <a:pPr algn="just" rtl="1"/>
            <a:r>
              <a:rPr lang="fa-IR" dirty="0" smtClean="0">
                <a:cs typeface="B Nazanin" pitchFamily="2" charset="-78"/>
              </a:rPr>
              <a:t>در شیوه دیگر </a:t>
            </a:r>
            <a:r>
              <a:rPr lang="fa-IR" dirty="0" smtClean="0">
                <a:solidFill>
                  <a:srgbClr val="FF0000"/>
                </a:solidFill>
                <a:cs typeface="B Nazanin" pitchFamily="2" charset="-78"/>
              </a:rPr>
              <a:t>موازی سازی تلفیقی از تقسیم بندی کارها و تقسیم بندی داده ها </a:t>
            </a:r>
            <a:r>
              <a:rPr lang="fa-IR" dirty="0" smtClean="0">
                <a:cs typeface="B Nazanin" pitchFamily="2" charset="-78"/>
              </a:rPr>
              <a:t>مطرح است . شیوه موازی سازی دیگری نیز مطرح می باشد که شبیه به شیوه های فوق الذکر است در این شیوه که موسوم به فرمانده – فرمانبر است فرمانده کارهایی را مابین فرمانبر با عبارت دیگر مابین کارگرها تقسیم می کند. فرمانبرها به موازات یکدیگر با انجام عملیات پرداخته و نتایج حاصله را برای فرمانده ارسال می دارند.البته در این شیوه اگر فرمانده نیز به موازات فرمانبرها نیز انجام وظیفه کند شیوه مزبور </a:t>
            </a:r>
            <a:r>
              <a:rPr lang="fa-IR" dirty="0" smtClean="0">
                <a:solidFill>
                  <a:srgbClr val="FF0000"/>
                </a:solidFill>
                <a:cs typeface="B Nazanin" pitchFamily="2" charset="-78"/>
              </a:rPr>
              <a:t>موسوم به شیوه همکاری </a:t>
            </a:r>
            <a:r>
              <a:rPr lang="fa-IR" dirty="0" smtClean="0">
                <a:cs typeface="B Nazanin" pitchFamily="2" charset="-78"/>
              </a:rPr>
              <a:t>است.</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مسئله خوانندگان / نویسندگان</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140</a:t>
            </a:fld>
            <a:endParaRPr lang="en-US"/>
          </a:p>
        </p:txBody>
      </p:sp>
      <p:sp>
        <p:nvSpPr>
          <p:cNvPr id="4" name="Content Placeholder 3"/>
          <p:cNvSpPr>
            <a:spLocks noGrp="1"/>
          </p:cNvSpPr>
          <p:nvPr>
            <p:ph sz="quarter" idx="1"/>
          </p:nvPr>
        </p:nvSpPr>
        <p:spPr/>
        <p:txBody>
          <a:bodyPr>
            <a:normAutofit/>
          </a:bodyPr>
          <a:lstStyle/>
          <a:p>
            <a:pPr algn="just"/>
            <a:r>
              <a:rPr lang="fa-IR" dirty="0" smtClean="0"/>
              <a:t>مسئله خوانندگان / نویسندگان نیز یکی از مسائلی است که توسط کد همروند قابل پیاده سازی است.در این مسئله یک سری پروسس به عنوان خواننده میخواهند به طور همزمان یک فایل و یا یک بلوک از حافظه که بین آنها مشترک است را بخوانند و از طرفی یک پروسس به عنوان نویسنده می خواهد در فایل بنویسد . با این توضیحات هنگامیکه نویسنده مشغول نوشتن اطلاعات در فایل است ، پروسس های خواننده مجاز به خواندن از فایل نیستند</a:t>
            </a:r>
            <a:r>
              <a:rPr lang="fa-IR" dirty="0" smtClean="0"/>
              <a:t>.</a:t>
            </a:r>
            <a:endParaRPr lang="fa-IR"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مسئله خوانندگان / نویسندگان</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141</a:t>
            </a:fld>
            <a:endParaRPr lang="en-US"/>
          </a:p>
        </p:txBody>
      </p:sp>
      <p:sp>
        <p:nvSpPr>
          <p:cNvPr id="4" name="Content Placeholder 3"/>
          <p:cNvSpPr>
            <a:spLocks noGrp="1"/>
          </p:cNvSpPr>
          <p:nvPr>
            <p:ph sz="quarter" idx="1"/>
          </p:nvPr>
        </p:nvSpPr>
        <p:spPr/>
        <p:txBody>
          <a:bodyPr/>
          <a:lstStyle/>
          <a:p>
            <a:pPr algn="just"/>
            <a:r>
              <a:rPr lang="fa-IR" dirty="0" smtClean="0"/>
              <a:t>کد همروند مربوطه با فرض به این که خوانندگان اولویت دارند در شکل بعدی نشان داده شده است.همانطوری که ملاحظه می شود، از سمافور </a:t>
            </a:r>
            <a:r>
              <a:rPr lang="en-US" dirty="0" err="1" smtClean="0"/>
              <a:t>wsen</a:t>
            </a:r>
            <a:r>
              <a:rPr lang="fa-IR" dirty="0" smtClean="0"/>
              <a:t> جهت تامین انحصار متقابل برای دسترسی به فایل ما بین پروسس های خواننده و پروسس نویسنده استفاده شده است . از آنجایی که متغیر</a:t>
            </a:r>
            <a:r>
              <a:rPr lang="en-US" dirty="0" err="1" smtClean="0"/>
              <a:t>readcount</a:t>
            </a:r>
            <a:r>
              <a:rPr lang="fa-IR" dirty="0" smtClean="0"/>
              <a:t> ، نشان دهنده تعداد پروسس های خواننده ای هستند که جهت خواندن فایل اقدام کرده اند و نمو دادن آن متغیر بایستی به صورت سریال صورت پذیرد ، لذا از سمافور </a:t>
            </a:r>
            <a:r>
              <a:rPr lang="en-US" dirty="0" smtClean="0"/>
              <a:t>x</a:t>
            </a:r>
            <a:r>
              <a:rPr lang="fa-IR" dirty="0" smtClean="0"/>
              <a:t> بدین منظور استفاده شده است. با خواندن هر بار فایل ، بایستی یکی از </a:t>
            </a:r>
            <a:r>
              <a:rPr lang="en-US" dirty="0" err="1" smtClean="0"/>
              <a:t>readcount</a:t>
            </a:r>
            <a:r>
              <a:rPr lang="fa-IR" dirty="0" smtClean="0"/>
              <a:t>  کسر شود، لذا کاهش دادن آن نیز بایستی به صورت سریال صورت سریال صورت پذیرد که این امر توسط سمافور</a:t>
            </a:r>
            <a:r>
              <a:rPr lang="en-US" dirty="0" smtClean="0"/>
              <a:t>x</a:t>
            </a:r>
            <a:r>
              <a:rPr lang="fa-IR" dirty="0" smtClean="0"/>
              <a:t> پیاده سازی شده است</a:t>
            </a:r>
            <a:endParaRPr lang="en-US" dirty="0" smtClean="0"/>
          </a:p>
          <a:p>
            <a:pPr algn="just"/>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مسئله مغازه آرایشگر</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142</a:t>
            </a:fld>
            <a:endParaRPr lang="en-US"/>
          </a:p>
        </p:txBody>
      </p:sp>
      <p:sp>
        <p:nvSpPr>
          <p:cNvPr id="4" name="Content Placeholder 3"/>
          <p:cNvSpPr>
            <a:spLocks noGrp="1"/>
          </p:cNvSpPr>
          <p:nvPr>
            <p:ph sz="quarter" idx="1"/>
          </p:nvPr>
        </p:nvSpPr>
        <p:spPr>
          <a:xfrm>
            <a:off x="914400" y="1447800"/>
            <a:ext cx="7772400" cy="4800600"/>
          </a:xfrm>
        </p:spPr>
        <p:txBody>
          <a:bodyPr>
            <a:normAutofit fontScale="92500" lnSpcReduction="10000"/>
          </a:bodyPr>
          <a:lstStyle/>
          <a:p>
            <a:pPr algn="just"/>
            <a:r>
              <a:rPr lang="fa-IR" dirty="0" smtClean="0"/>
              <a:t>یکی دیگر از مسائل معروفی که در محیط مطرح می باشد ، مسئله آرایشگر یا مسئله آرایشگر خواب آلوده است.در این مسئله همانطوری که در شکل نشان داده شده است ، یک مغازه ، یکنفر آرایشگر ، یک صندلی آرایشگر و </a:t>
            </a:r>
            <a:r>
              <a:rPr lang="en-US" dirty="0" smtClean="0"/>
              <a:t>n</a:t>
            </a:r>
            <a:r>
              <a:rPr lang="fa-IR" dirty="0" smtClean="0"/>
              <a:t> صندلی برای نشستن مشتری های منتظر وجود دارد . ( در یک حالت خاص </a:t>
            </a:r>
            <a:r>
              <a:rPr lang="en-US" dirty="0" smtClean="0"/>
              <a:t>n</a:t>
            </a:r>
            <a:r>
              <a:rPr lang="fa-IR" dirty="0" smtClean="0"/>
              <a:t> برابر پنج در نظر گرفته شده است). اگر مشتری وجود نداشته باشد ، آرایشگر روی صندلی خود می نشیند و به خواب می رود. </a:t>
            </a:r>
          </a:p>
          <a:p>
            <a:pPr algn="just"/>
            <a:r>
              <a:rPr lang="fa-IR" dirty="0" smtClean="0"/>
              <a:t>موقعی که یک مشتری وارد می شود، وی می بایستی ، آرایشگر را بیدار کند ، لذا آرایشگر به وی سرویس می دهد.اگر مشتری های دیگر ی آمدند ، از آنجایی که آرایشگر مشغول کوتاه نمودن موی سر مشتری دیگری است  آنها روی صندلی می نشینند(البته اگر صندلی باشد) یا مغازه را ترک می کنند.</a:t>
            </a:r>
          </a:p>
          <a:p>
            <a:pPr algn="just"/>
            <a:r>
              <a:rPr lang="fa-IR" dirty="0" smtClean="0"/>
              <a:t>کد شکل زیر طرز رفتار آرایشگر و همچنین رفتار مشتری ها را بیان می کند.همانطوری که ملاحظه می شود متغیر </a:t>
            </a:r>
            <a:r>
              <a:rPr lang="en-US" dirty="0" smtClean="0"/>
              <a:t>waiting</a:t>
            </a:r>
            <a:r>
              <a:rPr lang="fa-IR" dirty="0" smtClean="0"/>
              <a:t> که یک متغیر اشتراکی و نماینده تعداد صندلی های خالی است، به عنوان یک منبع بحرانی عمل می کند که جهت افزایش آن توسط مشتری ها و جهت کاهش آن توسط آرایشگر بایستی به طور انحصاری مورد دسترسی قرار می گیرد.</a:t>
            </a:r>
            <a:endParaRPr lang="en-US"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143</a:t>
            </a:fld>
            <a:endParaRPr lang="en-US"/>
          </a:p>
        </p:txBody>
      </p:sp>
      <p:sp>
        <p:nvSpPr>
          <p:cNvPr id="4" name="Content Placeholder 3"/>
          <p:cNvSpPr>
            <a:spLocks noGrp="1"/>
          </p:cNvSpPr>
          <p:nvPr>
            <p:ph sz="quarter" idx="1"/>
          </p:nvPr>
        </p:nvSpPr>
        <p:spPr>
          <a:xfrm>
            <a:off x="914400" y="457200"/>
            <a:ext cx="7772400" cy="5562600"/>
          </a:xfrm>
        </p:spPr>
        <p:txBody>
          <a:bodyPr/>
          <a:lstStyle/>
          <a:p>
            <a:pPr algn="just"/>
            <a:r>
              <a:rPr lang="fa-IR" dirty="0" smtClean="0"/>
              <a:t>سمافور </a:t>
            </a:r>
            <a:r>
              <a:rPr lang="en-US" dirty="0" err="1" smtClean="0"/>
              <a:t>mutex</a:t>
            </a:r>
            <a:r>
              <a:rPr lang="fa-IR" dirty="0" smtClean="0"/>
              <a:t> عهده دار تامین انحصار متقابل روی متغیر </a:t>
            </a:r>
            <a:r>
              <a:rPr lang="en-US" dirty="0" smtClean="0"/>
              <a:t>waiting</a:t>
            </a:r>
            <a:r>
              <a:rPr lang="fa-IR" dirty="0" smtClean="0"/>
              <a:t> است. ذکر این نکته حائز اهمیت است که توابع </a:t>
            </a:r>
            <a:r>
              <a:rPr lang="en-US" dirty="0" smtClean="0"/>
              <a:t>down()</a:t>
            </a:r>
            <a:r>
              <a:rPr lang="fa-IR" dirty="0" smtClean="0"/>
              <a:t> و </a:t>
            </a:r>
            <a:r>
              <a:rPr lang="en-US" dirty="0" smtClean="0"/>
              <a:t>up()</a:t>
            </a:r>
            <a:r>
              <a:rPr lang="fa-IR" dirty="0" smtClean="0"/>
              <a:t> به ترتیب نقش توابع </a:t>
            </a:r>
            <a:r>
              <a:rPr lang="en-US" dirty="0" smtClean="0"/>
              <a:t>wait()</a:t>
            </a:r>
            <a:r>
              <a:rPr lang="fa-IR" dirty="0" smtClean="0"/>
              <a:t> و </a:t>
            </a:r>
            <a:r>
              <a:rPr lang="en-US" dirty="0" smtClean="0"/>
              <a:t>signal()</a:t>
            </a:r>
            <a:r>
              <a:rPr lang="fa-IR" dirty="0" smtClean="0"/>
              <a:t> را بازی می کنند.</a:t>
            </a:r>
          </a:p>
          <a:p>
            <a:pPr algn="just"/>
            <a:r>
              <a:rPr lang="fa-IR" dirty="0" smtClean="0"/>
              <a:t>به طور خلاصه می توان اظهار داشت که وقتی اولین مشتری وارد می شود، با اجرای </a:t>
            </a:r>
            <a:r>
              <a:rPr lang="en-US" dirty="0" smtClean="0"/>
              <a:t>down(</a:t>
            </a:r>
            <a:r>
              <a:rPr lang="en-US" dirty="0" err="1" smtClean="0"/>
              <a:t>mutex</a:t>
            </a:r>
            <a:r>
              <a:rPr lang="en-US" dirty="0" smtClean="0"/>
              <a:t>)</a:t>
            </a:r>
            <a:r>
              <a:rPr lang="fa-IR" dirty="0" smtClean="0"/>
              <a:t> وارد بخش بحرانی شده و از </a:t>
            </a:r>
            <a:r>
              <a:rPr lang="en-US" dirty="0" smtClean="0"/>
              <a:t>waiting</a:t>
            </a:r>
            <a:r>
              <a:rPr lang="fa-IR" dirty="0" smtClean="0"/>
              <a:t> یکی کم می کند.اگر در این لحظه مشتری دیگری وارد شود منتظر می ماند تا تکلیف مشتری اول مشخص شود.مشتری اول با اجرای تابع </a:t>
            </a:r>
            <a:r>
              <a:rPr lang="en-US" dirty="0" smtClean="0"/>
              <a:t>up(customers)</a:t>
            </a:r>
            <a:r>
              <a:rPr lang="fa-IR" dirty="0" smtClean="0"/>
              <a:t> ،آرایشگر را که روی صندلی </a:t>
            </a:r>
            <a:r>
              <a:rPr lang="fa-IR" dirty="0" err="1" smtClean="0"/>
              <a:t>اش</a:t>
            </a:r>
            <a:r>
              <a:rPr lang="fa-IR" dirty="0" smtClean="0"/>
              <a:t> خوابیده است را بیدار کند و با اجرای </a:t>
            </a:r>
            <a:r>
              <a:rPr lang="en-US" dirty="0" smtClean="0"/>
              <a:t>up(</a:t>
            </a:r>
            <a:r>
              <a:rPr lang="en-US" dirty="0" err="1" smtClean="0"/>
              <a:t>mutex</a:t>
            </a:r>
            <a:r>
              <a:rPr lang="en-US" dirty="0" smtClean="0"/>
              <a:t>)</a:t>
            </a:r>
            <a:r>
              <a:rPr lang="fa-IR" dirty="0" smtClean="0"/>
              <a:t> ، این مکان را برای مشتری جدید فراهم می سازد که به متغیر </a:t>
            </a:r>
            <a:r>
              <a:rPr lang="en-US" dirty="0" smtClean="0"/>
              <a:t>waiting</a:t>
            </a:r>
            <a:r>
              <a:rPr lang="fa-IR" dirty="0" smtClean="0"/>
              <a:t> دسترسی پیدا کند.سپس آرایشگر به مشتری اولی سرویس می دهد تا این که کار وی خاتمه یابد و مشتری های دیگر به علت مشغول بودن آرایشگر روی صندلی خود در حالت انتظار باقی می مانند.اگر صندلی خالی نباشد و مشتری جدید بیاید ، یا </a:t>
            </a:r>
            <a:r>
              <a:rPr lang="en-US" dirty="0" smtClean="0"/>
              <a:t>up(</a:t>
            </a:r>
            <a:r>
              <a:rPr lang="en-US" dirty="0" err="1" smtClean="0"/>
              <a:t>mutex</a:t>
            </a:r>
            <a:r>
              <a:rPr lang="en-US" dirty="0" smtClean="0"/>
              <a:t>)</a:t>
            </a:r>
            <a:r>
              <a:rPr lang="fa-IR" dirty="0" smtClean="0"/>
              <a:t> کاری می کند که آرایشگر قادر به ادامه سرویس به مشتری منتظر در صف باشد و سپس مغازه را ترک می کند.</a:t>
            </a:r>
          </a:p>
          <a:p>
            <a:pPr algn="just"/>
            <a:endParaRPr lang="en-US"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144</a:t>
            </a:fld>
            <a:endParaRPr lang="en-US"/>
          </a:p>
        </p:txBody>
      </p:sp>
      <p:sp>
        <p:nvSpPr>
          <p:cNvPr id="4" name="Content Placeholder 3"/>
          <p:cNvSpPr>
            <a:spLocks noGrp="1"/>
          </p:cNvSpPr>
          <p:nvPr>
            <p:ph sz="quarter" idx="1"/>
          </p:nvPr>
        </p:nvSpPr>
        <p:spPr>
          <a:xfrm>
            <a:off x="914400" y="533400"/>
            <a:ext cx="7772400" cy="5486400"/>
          </a:xfrm>
        </p:spPr>
        <p:txBody>
          <a:bodyPr/>
          <a:lstStyle/>
          <a:p>
            <a:pPr algn="just"/>
            <a:r>
              <a:rPr lang="fa-IR" dirty="0" smtClean="0"/>
              <a:t>آرایشگر مادامی که مشتری نباشد با اجرای </a:t>
            </a:r>
            <a:r>
              <a:rPr lang="en-US" dirty="0" smtClean="0"/>
              <a:t>down(customers)</a:t>
            </a:r>
            <a:r>
              <a:rPr lang="fa-IR" dirty="0" smtClean="0"/>
              <a:t> به خواب می رود.با آمدن یک مشتری بیدار می شود.با اجرای </a:t>
            </a:r>
            <a:r>
              <a:rPr lang="en-US" dirty="0" smtClean="0"/>
              <a:t>down(</a:t>
            </a:r>
            <a:r>
              <a:rPr lang="en-US" dirty="0" err="1" smtClean="0"/>
              <a:t>mutex</a:t>
            </a:r>
            <a:r>
              <a:rPr lang="en-US" dirty="0" smtClean="0"/>
              <a:t>)</a:t>
            </a:r>
            <a:r>
              <a:rPr lang="fa-IR" dirty="0" smtClean="0"/>
              <a:t> امکان دسترسی انحصاری به </a:t>
            </a:r>
            <a:r>
              <a:rPr lang="en-US" dirty="0" smtClean="0"/>
              <a:t>waiting</a:t>
            </a:r>
            <a:r>
              <a:rPr lang="fa-IR" dirty="0" smtClean="0"/>
              <a:t> را پیدا می کند، با اجرای </a:t>
            </a:r>
            <a:r>
              <a:rPr lang="en-US" dirty="0" smtClean="0"/>
              <a:t>up(</a:t>
            </a:r>
            <a:r>
              <a:rPr lang="en-US" dirty="0" err="1" smtClean="0"/>
              <a:t>mutex</a:t>
            </a:r>
            <a:r>
              <a:rPr lang="en-US" dirty="0" smtClean="0"/>
              <a:t>)</a:t>
            </a:r>
            <a:r>
              <a:rPr lang="fa-IR" dirty="0" smtClean="0"/>
              <a:t> یک مشتری که روی صندلی در حال انتظار است را دعوت به سرویس دادن می کند و یا </a:t>
            </a:r>
            <a:r>
              <a:rPr lang="en-US" dirty="0" smtClean="0"/>
              <a:t>up(</a:t>
            </a:r>
            <a:r>
              <a:rPr lang="en-US" dirty="0" err="1" smtClean="0"/>
              <a:t>mutex</a:t>
            </a:r>
            <a:r>
              <a:rPr lang="en-US" dirty="0" smtClean="0"/>
              <a:t>)</a:t>
            </a:r>
            <a:r>
              <a:rPr lang="fa-IR" dirty="0" smtClean="0"/>
              <a:t> امکان دسترسی به </a:t>
            </a:r>
            <a:r>
              <a:rPr lang="en-US" dirty="0" smtClean="0"/>
              <a:t>waiting</a:t>
            </a:r>
            <a:r>
              <a:rPr lang="fa-IR" dirty="0" smtClean="0"/>
              <a:t> را برای مشتری دیگری فراهم می کند، سپس به کوتاه کردن موی مشتری می پردازد و سناریوی قبلی تکراری می شود.</a:t>
            </a:r>
            <a:endParaRPr lang="en-US"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مانیتور</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145</a:t>
            </a:fld>
            <a:endParaRPr lang="en-US"/>
          </a:p>
        </p:txBody>
      </p:sp>
      <p:sp>
        <p:nvSpPr>
          <p:cNvPr id="4" name="Content Placeholder 3"/>
          <p:cNvSpPr>
            <a:spLocks noGrp="1"/>
          </p:cNvSpPr>
          <p:nvPr>
            <p:ph sz="quarter" idx="1"/>
          </p:nvPr>
        </p:nvSpPr>
        <p:spPr/>
        <p:txBody>
          <a:bodyPr/>
          <a:lstStyle/>
          <a:p>
            <a:pPr algn="just"/>
            <a:r>
              <a:rPr lang="fa-IR" dirty="0" smtClean="0"/>
              <a:t>اگر چه سمافور ابزارهای قدرتمندی جهت تامین انحصار متقابل و جهت همگام سازی ما بین پروسس ها به حساب می آیند ولی دارای اشکال های عمده هستند که باعث گردید ابزارهای دیگری جهت تامین انحصار متقابل و انجام همگام سازی ابداع شود</a:t>
            </a:r>
            <a:endParaRPr lang="en-US"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146</a:t>
            </a:fld>
            <a:endParaRPr lang="en-US"/>
          </a:p>
        </p:txBody>
      </p:sp>
      <p:pic>
        <p:nvPicPr>
          <p:cNvPr id="5" name="Content Placeholder 4" descr="bh3-18.PNG"/>
          <p:cNvPicPr>
            <a:picLocks noGrp="1" noChangeAspect="1"/>
          </p:cNvPicPr>
          <p:nvPr>
            <p:ph sz="quarter" idx="1"/>
          </p:nvPr>
        </p:nvPicPr>
        <p:blipFill>
          <a:blip r:embed="rId2" cstate="print"/>
          <a:stretch>
            <a:fillRect/>
          </a:stretch>
        </p:blipFill>
        <p:spPr>
          <a:xfrm>
            <a:off x="1752600" y="201299"/>
            <a:ext cx="5181599" cy="6373089"/>
          </a:xfr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ساختار مانیتور</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147</a:t>
            </a:fld>
            <a:endParaRPr lang="en-US"/>
          </a:p>
        </p:txBody>
      </p:sp>
      <p:sp>
        <p:nvSpPr>
          <p:cNvPr id="4" name="Content Placeholder 3"/>
          <p:cNvSpPr>
            <a:spLocks noGrp="1"/>
          </p:cNvSpPr>
          <p:nvPr>
            <p:ph sz="quarter" idx="1"/>
          </p:nvPr>
        </p:nvSpPr>
        <p:spPr/>
        <p:txBody>
          <a:bodyPr/>
          <a:lstStyle/>
          <a:p>
            <a:pPr algn="just"/>
            <a:r>
              <a:rPr lang="fa-IR" dirty="0" smtClean="0"/>
              <a:t>مانیتور جزو روشهای سطح بالا و کامپایلری جهت تامین انحصاری متقابل و همگام سازی پروسس ها به حساب می آید . مانیتور یک </a:t>
            </a:r>
            <a:r>
              <a:rPr lang="fa-IR" dirty="0" err="1" smtClean="0"/>
              <a:t>مدول</a:t>
            </a:r>
            <a:r>
              <a:rPr lang="fa-IR" dirty="0" smtClean="0"/>
              <a:t> نرم افزاری می باشد که شامل یک یا بیش از یک روال ، متغیرها و ساختمان داده های محلی اشتراکی به انضمام کد مربوطه جهت آغاز سازی متغیر ها است. پروسس ها می توانند در هر زمان دلخواه ، روال های داخل مانیتور را صدا کرده و اجرا نمایند.مانیتور با اعمال یک نظمی که در هر لحظه فقط یک پروسس قادر است که در محیط مانیتور فعال باشد و به متغیرهای محلی دسترسی پیدا کند، انحصار متقابل و همچنین همگام سازی ما بین پروسس ها را تامین می کند.به عبارت دیگر فقط از طریق روال های تعریف شده در </a:t>
            </a:r>
            <a:r>
              <a:rPr lang="fa-IR" dirty="0" err="1" smtClean="0"/>
              <a:t>مدول</a:t>
            </a:r>
            <a:r>
              <a:rPr lang="fa-IR" dirty="0" smtClean="0"/>
              <a:t> مانیتور است که می توان به صورت غیر مستقیم به متغیرها و ساختمان داده های محلی اعلام شده در مانیتور دسترسی پیدا کرد.</a:t>
            </a:r>
            <a:endParaRPr lang="en-US"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148</a:t>
            </a:fld>
            <a:endParaRPr lang="en-US"/>
          </a:p>
        </p:txBody>
      </p:sp>
      <p:sp>
        <p:nvSpPr>
          <p:cNvPr id="4" name="Content Placeholder 3"/>
          <p:cNvSpPr>
            <a:spLocks noGrp="1"/>
          </p:cNvSpPr>
          <p:nvPr>
            <p:ph sz="quarter" idx="1"/>
          </p:nvPr>
        </p:nvSpPr>
        <p:spPr>
          <a:xfrm>
            <a:off x="914400" y="533400"/>
            <a:ext cx="7772400" cy="5486400"/>
          </a:xfrm>
        </p:spPr>
        <p:txBody>
          <a:bodyPr/>
          <a:lstStyle/>
          <a:p>
            <a:r>
              <a:rPr lang="fa-IR" dirty="0" smtClean="0"/>
              <a:t>مانیتور همانند یک سکه دو چهره دارد. یک چهره که چهره اصلی آن به حساب می آید و از دید کاربر و برنامه نویس قابل رویت است و چهره دیگری که از دید کاربر و برنامه نویس ناپیدا ست و کامپایلر و سیستم عامل آن را رویت می کند. دو چهره مزبور تحت ساختار مانیتور در شکل زیر نشان داده شده است.</a:t>
            </a:r>
            <a:endParaRPr lang="en-US" dirty="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149</a:t>
            </a:fld>
            <a:endParaRPr lang="en-US"/>
          </a:p>
        </p:txBody>
      </p:sp>
      <p:sp>
        <p:nvSpPr>
          <p:cNvPr id="4" name="Content Placeholder 3"/>
          <p:cNvSpPr>
            <a:spLocks noGrp="1"/>
          </p:cNvSpPr>
          <p:nvPr>
            <p:ph sz="quarter" idx="1"/>
          </p:nvPr>
        </p:nvSpPr>
        <p:spPr>
          <a:xfrm>
            <a:off x="914400" y="381000"/>
            <a:ext cx="7772400" cy="5791200"/>
          </a:xfrm>
        </p:spPr>
        <p:txBody>
          <a:bodyPr>
            <a:normAutofit lnSpcReduction="10000"/>
          </a:bodyPr>
          <a:lstStyle/>
          <a:p>
            <a:pPr algn="just"/>
            <a:r>
              <a:rPr lang="fa-IR" dirty="0" smtClean="0"/>
              <a:t>همانطور که در شکل قبلی نشان داده شده است به خاطر صفی که در ورودی مانیتور تشکیل می شود هیچ دو پروسسی همزمان نمی توانند وارد مانیتور شوند.به عبارت دیگر در هر زمان فقط یک پروسس با صدا کردن یکی از روال ها های مانیتور می تواند در مانیتور فعال باشد.لذا دسترسی به متغیرهای محلی مانیتور در هر لحظه فقط توسط یکی از روال های مانیتور صورت می گیرد و امکان دسترسی به آنها از طریق روال های خارج از مانیتور وجود ندارد. بنابراین با فعال بود یک پروسس داخل مانیتور ، پروسس های دیگری که روال های مانیتور را صدا کرده اند یا در صف ورودی مانیتور و یا در یکی از صف های داخلی مانیتور در حالت مسدود می باشند و منتظر آن هستند که مانیتور این امکان را به آنها بدهد که به متغیر های محلی دسترسی پیدا کنند.</a:t>
            </a:r>
          </a:p>
          <a:p>
            <a:pPr algn="just"/>
            <a:r>
              <a:rPr lang="fa-IR" dirty="0" smtClean="0"/>
              <a:t>همانطوری که ذکر شد، مانیتور همگام سازی مابین پروسس ها را نیز باعث می شود.این امر توسط متغیر های خاصی موسوم به متغیرهای شرطی صورت می پذیرد. متغیرهای شرطی ویژه مانیتور می باشد،در داخل محیط مانیتور بایستی اعلام شوند و بایستی توسط روال های مانیتور مورد دسترسی قرار بگیرند.بر روی آنها دو تابع </a:t>
            </a:r>
            <a:r>
              <a:rPr lang="en-US" dirty="0" err="1" smtClean="0"/>
              <a:t>cwait</a:t>
            </a:r>
            <a:r>
              <a:rPr lang="en-US" dirty="0" smtClean="0"/>
              <a:t> (c)</a:t>
            </a:r>
            <a:r>
              <a:rPr lang="fa-IR" dirty="0" smtClean="0"/>
              <a:t> و </a:t>
            </a:r>
            <a:r>
              <a:rPr lang="en-US" dirty="0" err="1" smtClean="0"/>
              <a:t>csignal</a:t>
            </a:r>
            <a:r>
              <a:rPr lang="en-US" dirty="0" smtClean="0"/>
              <a:t>(c)</a:t>
            </a:r>
            <a:r>
              <a:rPr lang="fa-IR" dirty="0" smtClean="0"/>
              <a:t> صورت می گیرد. متغیر </a:t>
            </a:r>
            <a:r>
              <a:rPr lang="en-US" dirty="0" smtClean="0"/>
              <a:t>c</a:t>
            </a:r>
            <a:r>
              <a:rPr lang="fa-IR" dirty="0" smtClean="0"/>
              <a:t> از نوع متغیر شرطی می باشد که در داخل مانیتور اعلام می شود.</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noAutofit/>
          </a:bodyPr>
          <a:lstStyle/>
          <a:p>
            <a:pPr algn="r" rtl="1">
              <a:buFont typeface="Wingdings" pitchFamily="2" charset="2"/>
              <a:buChar char="Ø"/>
            </a:pPr>
            <a:r>
              <a:rPr lang="fa-IR" sz="3600" dirty="0" smtClean="0"/>
              <a:t>ارتباط مابین پروسس ها:</a:t>
            </a:r>
            <a:r>
              <a:rPr lang="fa-IR" sz="2800" dirty="0" smtClean="0"/>
              <a:t>سبک گوناگون برنامه نویسی</a:t>
            </a:r>
            <a:endParaRPr lang="en-US" sz="2800" dirty="0"/>
          </a:p>
        </p:txBody>
      </p:sp>
      <p:sp>
        <p:nvSpPr>
          <p:cNvPr id="3" name="Content Placeholder 2"/>
          <p:cNvSpPr>
            <a:spLocks noGrp="1"/>
          </p:cNvSpPr>
          <p:nvPr>
            <p:ph sz="quarter" idx="1"/>
          </p:nvPr>
        </p:nvSpPr>
        <p:spPr/>
        <p:txBody>
          <a:bodyPr/>
          <a:lstStyle/>
          <a:p>
            <a:pPr algn="just" rtl="1"/>
            <a:r>
              <a:rPr lang="fa-IR" dirty="0" smtClean="0">
                <a:cs typeface="B Nazanin" pitchFamily="2" charset="-78"/>
              </a:rPr>
              <a:t>پروسس های مطرح در یک برنامه همروند ناگزیر به ردوبدل اطلاعات می باشند. این رد و بدل داده ای می تواند به شیوه های گوناگونی صورت پذیرد و همین شیوه های ارتباطی است که سبک های گوناگون برنامه نویسی همروند را به وجود می آورد . </a:t>
            </a:r>
            <a:r>
              <a:rPr lang="fa-IR" dirty="0" smtClean="0">
                <a:solidFill>
                  <a:srgbClr val="FF0000"/>
                </a:solidFill>
                <a:cs typeface="B Nazanin" pitchFamily="2" charset="-78"/>
              </a:rPr>
              <a:t>در یک شیوه پروسس ها به طور غیر مستقیم با یکدیگر ارتباط برقرار می کنند. </a:t>
            </a:r>
            <a:r>
              <a:rPr lang="fa-IR" dirty="0" smtClean="0">
                <a:cs typeface="B Nazanin" pitchFamily="2" charset="-78"/>
              </a:rPr>
              <a:t>به عبارت دیگر از طریق یک محیط واسط با یکدیگر مکالمه می کنند. </a:t>
            </a:r>
            <a:r>
              <a:rPr lang="fa-IR" dirty="0" smtClean="0">
                <a:solidFill>
                  <a:srgbClr val="FF0000"/>
                </a:solidFill>
                <a:cs typeface="B Nazanin" pitchFamily="2" charset="-78"/>
              </a:rPr>
              <a:t>این محیط واسط همان حافظه اشتراکی ما بین پروسس ها است </a:t>
            </a:r>
            <a:r>
              <a:rPr lang="fa-IR" dirty="0" smtClean="0">
                <a:cs typeface="B Nazanin" pitchFamily="2" charset="-78"/>
              </a:rPr>
              <a:t>. در این نوع ارتباط پروسسی مقداری را در حافظه می نویسد و پروسسی دیگر بر حسب نیاز آن را از حافظه می خواند. سادگی از عمده ویژگی های این ارتباط محسوب می شود. شکل زیر 1-2 شمائی از نحوه ارتباط غیر مستقیم ما بین پروسس ها را نشان می دهد.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15</a:t>
            </a:fld>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150</a:t>
            </a:fld>
            <a:endParaRPr lang="en-US"/>
          </a:p>
        </p:txBody>
      </p:sp>
      <p:sp>
        <p:nvSpPr>
          <p:cNvPr id="4" name="Content Placeholder 3"/>
          <p:cNvSpPr>
            <a:spLocks noGrp="1"/>
          </p:cNvSpPr>
          <p:nvPr>
            <p:ph sz="quarter" idx="1"/>
          </p:nvPr>
        </p:nvSpPr>
        <p:spPr>
          <a:xfrm>
            <a:off x="914400" y="609600"/>
            <a:ext cx="7772400" cy="5410200"/>
          </a:xfrm>
        </p:spPr>
        <p:txBody>
          <a:bodyPr/>
          <a:lstStyle/>
          <a:p>
            <a:pPr algn="just"/>
            <a:r>
              <a:rPr lang="en-US" dirty="0" err="1" smtClean="0"/>
              <a:t>cwait</a:t>
            </a:r>
            <a:r>
              <a:rPr lang="en-US" dirty="0" smtClean="0"/>
              <a:t> (c)</a:t>
            </a:r>
            <a:r>
              <a:rPr lang="fa-IR" dirty="0" smtClean="0"/>
              <a:t> : پروسسی که این تابع را صدا می کند، مسدود می گردد و در یک صف داخلی مانیتور (صف منسوب به </a:t>
            </a:r>
            <a:r>
              <a:rPr lang="en-US" dirty="0" smtClean="0"/>
              <a:t>c</a:t>
            </a:r>
            <a:r>
              <a:rPr lang="fa-IR" dirty="0" smtClean="0"/>
              <a:t>) در حالت انتظار قرار می گیرد. لذا با مسدود شدن این پروسس ، مانیتور می تواند در دسترس پروسس دیگری قرار گیرد.همانطوری که در شکل قبل نشان داده شده است ، با توجه به برنامه همروندی می توان </a:t>
            </a:r>
            <a:r>
              <a:rPr lang="en-US" dirty="0" smtClean="0"/>
              <a:t>n</a:t>
            </a:r>
            <a:r>
              <a:rPr lang="fa-IR" dirty="0" smtClean="0"/>
              <a:t> صف حاوی پروسس هایی که هر کدام روی یک شرطی در حالت انتظار به سر می برند را در مانیتور داشت.البته بدیهی است که تشکیل چنین صف هایی و مدیریت آنها از دید برنامه نویس شفاف است.</a:t>
            </a:r>
            <a:endParaRPr lang="en-US"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151</a:t>
            </a:fld>
            <a:endParaRPr lang="en-US"/>
          </a:p>
        </p:txBody>
      </p:sp>
      <p:sp>
        <p:nvSpPr>
          <p:cNvPr id="4" name="Content Placeholder 3"/>
          <p:cNvSpPr>
            <a:spLocks noGrp="1"/>
          </p:cNvSpPr>
          <p:nvPr>
            <p:ph sz="quarter" idx="1"/>
          </p:nvPr>
        </p:nvSpPr>
        <p:spPr>
          <a:xfrm>
            <a:off x="914400" y="838200"/>
            <a:ext cx="7772400" cy="5181600"/>
          </a:xfrm>
        </p:spPr>
        <p:txBody>
          <a:bodyPr/>
          <a:lstStyle/>
          <a:p>
            <a:pPr algn="just"/>
            <a:r>
              <a:rPr lang="en-US" dirty="0" err="1" smtClean="0"/>
              <a:t>csignal</a:t>
            </a:r>
            <a:r>
              <a:rPr lang="en-US" dirty="0" smtClean="0"/>
              <a:t>(c)</a:t>
            </a:r>
            <a:r>
              <a:rPr lang="fa-IR" dirty="0" smtClean="0"/>
              <a:t>: با اجرای این تابع می توان پروسسی را که بر روی متغیر شرطی </a:t>
            </a:r>
            <a:r>
              <a:rPr lang="en-US" dirty="0" smtClean="0"/>
              <a:t>c</a:t>
            </a:r>
            <a:r>
              <a:rPr lang="fa-IR" dirty="0" smtClean="0"/>
              <a:t> در صف مربوطه در حالت انتظار است را دوباره فعال ساخت . البته اگر در صف مربوطه بیش از یک پروسس وجود داشته باشد، فقط یکی از آنها آزاد می شود.اگر صف مزبور خالی باشد ، اتفاقی رخ نمیدهد و </a:t>
            </a:r>
            <a:r>
              <a:rPr lang="en-US" dirty="0" err="1" smtClean="0"/>
              <a:t>csignal</a:t>
            </a:r>
            <a:r>
              <a:rPr lang="en-US" dirty="0" smtClean="0"/>
              <a:t>(c)</a:t>
            </a:r>
            <a:r>
              <a:rPr lang="fa-IR" dirty="0" smtClean="0"/>
              <a:t> از بین میرود. همانطوری که شکل قبل نشان داده شده است پروسسی که تابع </a:t>
            </a:r>
            <a:r>
              <a:rPr lang="en-US" dirty="0" err="1" smtClean="0"/>
              <a:t>csignal</a:t>
            </a:r>
            <a:r>
              <a:rPr lang="en-US" dirty="0" smtClean="0"/>
              <a:t>(c)</a:t>
            </a:r>
            <a:r>
              <a:rPr lang="fa-IR" dirty="0" smtClean="0"/>
              <a:t>  را اجرا می کند، اگر مجددا بخواهد وارد محیط مانیتور شود ، بدون آنکه از محیط مانیتور خارج شود ، در صف دیگری </a:t>
            </a:r>
            <a:r>
              <a:rPr lang="fa-IR" dirty="0" err="1" smtClean="0"/>
              <a:t>موصوف</a:t>
            </a:r>
            <a:r>
              <a:rPr lang="fa-IR" dirty="0" smtClean="0"/>
              <a:t> به صف اضطراری قرار می گیرد و در صورتی که پروسس دیگری در مانیتور فعال نباشد آن پروسس از صف اضطراری خارج گشته ، دو مرتبه در محیط مانیتور فعال می شود بدین ترتیب در یک زمان دو پردازش فعال در مانیتور وجود نخواهد داشت و این با ویژگی مانیتور سازگار خواهد بود.</a:t>
            </a:r>
            <a:endParaRPr lang="en-US"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مسئله تولید کننده / مصرف کننده و بافر محدود</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152</a:t>
            </a:fld>
            <a:endParaRPr lang="en-US"/>
          </a:p>
        </p:txBody>
      </p:sp>
      <p:sp>
        <p:nvSpPr>
          <p:cNvPr id="4" name="Content Placeholder 3"/>
          <p:cNvSpPr>
            <a:spLocks noGrp="1"/>
          </p:cNvSpPr>
          <p:nvPr>
            <p:ph sz="quarter" idx="1"/>
          </p:nvPr>
        </p:nvSpPr>
        <p:spPr/>
        <p:txBody>
          <a:bodyPr/>
          <a:lstStyle/>
          <a:p>
            <a:pPr algn="just"/>
            <a:r>
              <a:rPr lang="fa-IR" dirty="0" smtClean="0"/>
              <a:t>مسئله تولید کننده / مصرف کننده و بافر محدود در مثال 2 به طور مفصل تشریح گردید و راه حلی برای آن با استفاده از سمافورها ارائه گردید.در این بخش راه حلی با استفاده از مانیتور ارائه می شود.</a:t>
            </a:r>
          </a:p>
          <a:p>
            <a:pPr algn="just"/>
            <a:r>
              <a:rPr lang="fa-IR" dirty="0" smtClean="0"/>
              <a:t>در این راه حل از دو روال </a:t>
            </a:r>
            <a:r>
              <a:rPr lang="en-US" dirty="0" smtClean="0"/>
              <a:t>append()</a:t>
            </a:r>
            <a:r>
              <a:rPr lang="fa-IR" dirty="0" smtClean="0"/>
              <a:t> و </a:t>
            </a:r>
            <a:r>
              <a:rPr lang="en-US" dirty="0" smtClean="0"/>
              <a:t>take()</a:t>
            </a:r>
            <a:r>
              <a:rPr lang="fa-IR" dirty="0" smtClean="0"/>
              <a:t> به ترتیب جهت درج کردن یک فقره اطلاعات به بافر و برداشتن یک فقره اطلاعات از بافر استفاده شده است.روال های مزبور تحت روال های داخلی مانیتور تعریف می شوند و بافر به صورت یک آرایه تحت یک ساختمان داده محلی مانیتور اعلام می شود. لذا به خاطر ساختار وجودی مانیتور ، انحصار متقابل یعنی دسترسی انحصاری به بافر صورت می پذیرد و دسترسی همزمان به بافر توسط روال های مزبور هرگز صورت نمی گیرد.</a:t>
            </a:r>
            <a:endParaRPr lang="en-US"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153</a:t>
            </a:fld>
            <a:endParaRPr lang="en-US"/>
          </a:p>
        </p:txBody>
      </p:sp>
      <p:sp>
        <p:nvSpPr>
          <p:cNvPr id="4" name="Content Placeholder 3"/>
          <p:cNvSpPr>
            <a:spLocks noGrp="1"/>
          </p:cNvSpPr>
          <p:nvPr>
            <p:ph sz="quarter" idx="1"/>
          </p:nvPr>
        </p:nvSpPr>
        <p:spPr>
          <a:xfrm>
            <a:off x="914400" y="762000"/>
            <a:ext cx="7772400" cy="5257800"/>
          </a:xfrm>
        </p:spPr>
        <p:txBody>
          <a:bodyPr/>
          <a:lstStyle/>
          <a:p>
            <a:pPr algn="just"/>
            <a:r>
              <a:rPr lang="fa-IR" dirty="0" smtClean="0"/>
              <a:t>در این راه حل  همگام سازی هایی در ارتباط با جلوگیری کردن از برداشتن اطلاعات از بافر خالی و همچنین درج کردن اطلاعات به بافر پر بایستی توسط برنامه نویس صورت پذیرد. برای این منظور از متغیرهای شرطی </a:t>
            </a:r>
            <a:r>
              <a:rPr lang="en-US" dirty="0" err="1" smtClean="0"/>
              <a:t>notfull</a:t>
            </a:r>
            <a:r>
              <a:rPr lang="fa-IR" dirty="0" smtClean="0"/>
              <a:t> و </a:t>
            </a:r>
            <a:r>
              <a:rPr lang="en-US" dirty="0" err="1" smtClean="0"/>
              <a:t>notempty</a:t>
            </a:r>
            <a:r>
              <a:rPr lang="fa-IR" dirty="0" smtClean="0"/>
              <a:t> استفاده می شود.</a:t>
            </a:r>
          </a:p>
          <a:p>
            <a:pPr algn="just"/>
            <a:r>
              <a:rPr lang="en-US" dirty="0" err="1" smtClean="0"/>
              <a:t>Notfull</a:t>
            </a:r>
            <a:r>
              <a:rPr lang="fa-IR" dirty="0" smtClean="0"/>
              <a:t>: این متغیر در صورتی صحیح است که فضایی برای درج کردن حداقل یک فقره اطلاعاتی (یک کاراکتر) در بافر وجود داشته باشد.</a:t>
            </a:r>
          </a:p>
          <a:p>
            <a:pPr algn="just"/>
            <a:r>
              <a:rPr lang="en-US" dirty="0" smtClean="0"/>
              <a:t> :</a:t>
            </a:r>
            <a:r>
              <a:rPr lang="en-US" dirty="0" err="1" smtClean="0"/>
              <a:t>notempty</a:t>
            </a:r>
            <a:r>
              <a:rPr lang="en-US" dirty="0" smtClean="0"/>
              <a:t> </a:t>
            </a:r>
            <a:r>
              <a:rPr lang="fa-IR" dirty="0" smtClean="0"/>
              <a:t>این متغیر در صورتی صحیح است که حداقل یک فقره اطلاعاتی (یک کاراکتر) در بافر وجود داشته باشد.</a:t>
            </a:r>
            <a:endParaRPr lang="en-US" dirty="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مسئله خوانندگان و نویسندگان</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154</a:t>
            </a:fld>
            <a:endParaRPr lang="en-US"/>
          </a:p>
        </p:txBody>
      </p:sp>
      <p:sp>
        <p:nvSpPr>
          <p:cNvPr id="4" name="Content Placeholder 3"/>
          <p:cNvSpPr>
            <a:spLocks noGrp="1"/>
          </p:cNvSpPr>
          <p:nvPr>
            <p:ph sz="quarter" idx="1"/>
          </p:nvPr>
        </p:nvSpPr>
        <p:spPr/>
        <p:txBody>
          <a:bodyPr/>
          <a:lstStyle/>
          <a:p>
            <a:pPr algn="just"/>
            <a:r>
              <a:rPr lang="fa-IR" dirty="0" smtClean="0"/>
              <a:t>در این مسئله چندین پروسس به عنوان خواننده و چندین پروسس به عنوان نویسنده می خواهند به طور همروند به یک فایل دسترسی یابند.در این  مسئله همانند مسئله های قبلی جهت دسترسی به یک منبع بحرانی و به عبارت دیگر جهت رفتن به بخش بحرانی ما بین پروسس ها رقابت وجود دارد. در این مسئله ، پروسس ها به دو دسته تقسیم می شوند:</a:t>
            </a:r>
          </a:p>
          <a:p>
            <a:pPr algn="just"/>
            <a:r>
              <a:rPr lang="fa-IR" dirty="0" smtClean="0"/>
              <a:t>خوانندگان: این پروسس ها جهت دسترسی به فایل نیاز به آن ندارند که یکدیگر را از دور خارج کنند.</a:t>
            </a:r>
          </a:p>
          <a:p>
            <a:pPr algn="just"/>
            <a:r>
              <a:rPr lang="fa-IR" dirty="0" smtClean="0"/>
              <a:t>نویسندگان :این پروسس ها جهت دسترسی به فایل نیاز به آن دارند که هر پروسس یا پروسس های دیگر اعم از خوانندگان و دیگر نویسندگان را از دور خارج کنند.</a:t>
            </a:r>
            <a:endParaRPr lang="en-US"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155</a:t>
            </a:fld>
            <a:endParaRPr lang="en-US"/>
          </a:p>
        </p:txBody>
      </p:sp>
      <p:sp>
        <p:nvSpPr>
          <p:cNvPr id="4" name="Content Placeholder 3"/>
          <p:cNvSpPr>
            <a:spLocks noGrp="1"/>
          </p:cNvSpPr>
          <p:nvPr>
            <p:ph sz="quarter" idx="1"/>
          </p:nvPr>
        </p:nvSpPr>
        <p:spPr>
          <a:xfrm>
            <a:off x="914400" y="533400"/>
            <a:ext cx="7772400" cy="5486400"/>
          </a:xfrm>
        </p:spPr>
        <p:txBody>
          <a:bodyPr/>
          <a:lstStyle/>
          <a:p>
            <a:pPr algn="just"/>
            <a:r>
              <a:rPr lang="fa-IR" dirty="0" smtClean="0"/>
              <a:t>پروسسی که می خواهد از فایل بخواند یا در فایل بنویسد ، زیر روال </a:t>
            </a:r>
            <a:r>
              <a:rPr lang="fa-IR" dirty="0" err="1" smtClean="0"/>
              <a:t>مانیتوری</a:t>
            </a:r>
            <a:r>
              <a:rPr lang="fa-IR" dirty="0" smtClean="0"/>
              <a:t> </a:t>
            </a:r>
            <a:r>
              <a:rPr lang="en-US" dirty="0" smtClean="0"/>
              <a:t>start-read</a:t>
            </a:r>
            <a:r>
              <a:rPr lang="fa-IR" dirty="0" smtClean="0"/>
              <a:t> یا </a:t>
            </a:r>
            <a:r>
              <a:rPr lang="en-US" dirty="0" smtClean="0"/>
              <a:t>start-write</a:t>
            </a:r>
            <a:r>
              <a:rPr lang="fa-IR" dirty="0" smtClean="0"/>
              <a:t> را فراخوانی می کند.با بازگشت از زیر روال های مزبور ، پروسس می خواند یا می نویسد و سپس زیر روال </a:t>
            </a:r>
            <a:r>
              <a:rPr lang="fa-IR" dirty="0" err="1" smtClean="0"/>
              <a:t>مانیتوری</a:t>
            </a:r>
            <a:r>
              <a:rPr lang="fa-IR" dirty="0" smtClean="0"/>
              <a:t> دیگری به نام </a:t>
            </a:r>
            <a:r>
              <a:rPr lang="en-US" dirty="0" smtClean="0"/>
              <a:t>end-read</a:t>
            </a:r>
            <a:r>
              <a:rPr lang="fa-IR" dirty="0" smtClean="0"/>
              <a:t> یا</a:t>
            </a:r>
            <a:r>
              <a:rPr lang="en-US" dirty="0" smtClean="0"/>
              <a:t> end-write </a:t>
            </a:r>
            <a:r>
              <a:rPr lang="fa-IR" dirty="0" smtClean="0"/>
              <a:t> را فراخوانی می کند تا به مانیتور نشان دهد که کارش خاتمه یافته است.</a:t>
            </a:r>
            <a:endParaRPr lang="en-US" dirty="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156</a:t>
            </a:fld>
            <a:endParaRPr lang="en-US"/>
          </a:p>
        </p:txBody>
      </p:sp>
      <p:pic>
        <p:nvPicPr>
          <p:cNvPr id="5" name="Content Placeholder 4" descr="bh3-20.PNG"/>
          <p:cNvPicPr>
            <a:picLocks noGrp="1" noChangeAspect="1"/>
          </p:cNvPicPr>
          <p:nvPr>
            <p:ph sz="quarter" idx="1"/>
          </p:nvPr>
        </p:nvPicPr>
        <p:blipFill>
          <a:blip r:embed="rId2" cstate="print"/>
          <a:stretch>
            <a:fillRect/>
          </a:stretch>
        </p:blipFill>
        <p:spPr>
          <a:xfrm>
            <a:off x="215147" y="914400"/>
            <a:ext cx="8637505" cy="4648200"/>
          </a:xfr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157</a:t>
            </a:fld>
            <a:endParaRPr lang="en-US"/>
          </a:p>
        </p:txBody>
      </p:sp>
      <p:sp>
        <p:nvSpPr>
          <p:cNvPr id="4" name="Content Placeholder 3"/>
          <p:cNvSpPr>
            <a:spLocks noGrp="1"/>
          </p:cNvSpPr>
          <p:nvPr>
            <p:ph sz="quarter" idx="1"/>
          </p:nvPr>
        </p:nvSpPr>
        <p:spPr>
          <a:xfrm>
            <a:off x="914400" y="457200"/>
            <a:ext cx="7772400" cy="5562600"/>
          </a:xfrm>
        </p:spPr>
        <p:txBody>
          <a:bodyPr/>
          <a:lstStyle/>
          <a:p>
            <a:pPr algn="just"/>
            <a:r>
              <a:rPr lang="fa-IR" dirty="0" smtClean="0"/>
              <a:t>در این کد از دو متغیر از نوع </a:t>
            </a:r>
            <a:r>
              <a:rPr lang="en-US" dirty="0" smtClean="0"/>
              <a:t>condition</a:t>
            </a:r>
            <a:r>
              <a:rPr lang="fa-IR" dirty="0" smtClean="0"/>
              <a:t> جهت هماهنگ سازی استفاده شده است.</a:t>
            </a:r>
            <a:r>
              <a:rPr lang="en-US" dirty="0" smtClean="0"/>
              <a:t> Ok-to-read</a:t>
            </a:r>
            <a:r>
              <a:rPr lang="fa-IR" dirty="0" smtClean="0"/>
              <a:t> جهت تعلیق خوانندگان و </a:t>
            </a:r>
            <a:r>
              <a:rPr lang="en-US" dirty="0" smtClean="0"/>
              <a:t>ok-to-write</a:t>
            </a:r>
            <a:r>
              <a:rPr lang="fa-IR" dirty="0" smtClean="0"/>
              <a:t> جهت تعلیق نویسندگان استفاده شده است.</a:t>
            </a:r>
            <a:endParaRPr lang="en-US" dirty="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158</a:t>
            </a:fld>
            <a:endParaRPr lang="en-US"/>
          </a:p>
        </p:txBody>
      </p:sp>
      <p:sp>
        <p:nvSpPr>
          <p:cNvPr id="4" name="Content Placeholder 3"/>
          <p:cNvSpPr>
            <a:spLocks noGrp="1"/>
          </p:cNvSpPr>
          <p:nvPr>
            <p:ph sz="quarter" idx="1"/>
          </p:nvPr>
        </p:nvSpPr>
        <p:spPr>
          <a:xfrm>
            <a:off x="914400" y="457200"/>
            <a:ext cx="7772400" cy="5562600"/>
          </a:xfrm>
        </p:spPr>
        <p:txBody>
          <a:bodyPr/>
          <a:lstStyle/>
          <a:p>
            <a:pPr algn="just"/>
            <a:r>
              <a:rPr lang="fa-IR" dirty="0" smtClean="0"/>
              <a:t>در این شکل متغیر های </a:t>
            </a:r>
            <a:r>
              <a:rPr lang="en-US" dirty="0" smtClean="0"/>
              <a:t>readers</a:t>
            </a:r>
            <a:r>
              <a:rPr lang="fa-IR" dirty="0" smtClean="0"/>
              <a:t> و </a:t>
            </a:r>
            <a:r>
              <a:rPr lang="en-US" dirty="0" smtClean="0"/>
              <a:t>writing</a:t>
            </a:r>
            <a:r>
              <a:rPr lang="fa-IR" dirty="0" smtClean="0"/>
              <a:t>  در زیر روال های </a:t>
            </a:r>
            <a:r>
              <a:rPr lang="en-US" dirty="0" smtClean="0"/>
              <a:t>start</a:t>
            </a:r>
            <a:r>
              <a:rPr lang="fa-IR" dirty="0" smtClean="0"/>
              <a:t> نمو پیدا می کنند و در زیر روال های </a:t>
            </a:r>
            <a:r>
              <a:rPr lang="en-US" dirty="0" smtClean="0"/>
              <a:t>end</a:t>
            </a:r>
            <a:r>
              <a:rPr lang="fa-IR" dirty="0" smtClean="0"/>
              <a:t> کاهش می یابند.لازم به توضیح است که جهت سادگی اصطلاح نمو دادن در مورد متغیر منطقی </a:t>
            </a:r>
            <a:r>
              <a:rPr lang="en-US" dirty="0" smtClean="0"/>
              <a:t>writing</a:t>
            </a:r>
            <a:r>
              <a:rPr lang="fa-IR" dirty="0" smtClean="0"/>
              <a:t> نیز به کار برده شده است. بدین معنا که </a:t>
            </a:r>
            <a:r>
              <a:rPr lang="en-US" dirty="0" smtClean="0"/>
              <a:t>true</a:t>
            </a:r>
            <a:r>
              <a:rPr lang="fa-IR" dirty="0" smtClean="0"/>
              <a:t> بزرگتر از </a:t>
            </a:r>
            <a:r>
              <a:rPr lang="en-US" dirty="0" smtClean="0"/>
              <a:t>false</a:t>
            </a:r>
            <a:r>
              <a:rPr lang="fa-IR" dirty="0" smtClean="0"/>
              <a:t> است.</a:t>
            </a:r>
          </a:p>
          <a:p>
            <a:pPr algn="just"/>
            <a:r>
              <a:rPr lang="fa-IR" dirty="0" smtClean="0"/>
              <a:t>در شروع زیر روال </a:t>
            </a:r>
            <a:r>
              <a:rPr lang="en-US" dirty="0" smtClean="0"/>
              <a:t>start</a:t>
            </a:r>
            <a:r>
              <a:rPr lang="fa-IR" dirty="0" smtClean="0"/>
              <a:t> توسط یک متغیر منطقی بررسی می شود که آیا بایستی پروسس معلق بماند و همچنین در انتهای زیر روال های </a:t>
            </a:r>
            <a:r>
              <a:rPr lang="en-US" dirty="0" smtClean="0"/>
              <a:t>end </a:t>
            </a:r>
            <a:r>
              <a:rPr lang="fa-IR" dirty="0" smtClean="0"/>
              <a:t> بررسی می شود که آیا نبایستی پروسسی که روی یک متغیر شرطی معلق مانده آزاد شود.</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16</a:t>
            </a:fld>
            <a:endParaRPr lang="en-US"/>
          </a:p>
        </p:txBody>
      </p:sp>
      <p:pic>
        <p:nvPicPr>
          <p:cNvPr id="5" name="Content Placeholder 4" descr="bh1-2.PNG"/>
          <p:cNvPicPr>
            <a:picLocks noGrp="1" noChangeAspect="1"/>
          </p:cNvPicPr>
          <p:nvPr>
            <p:ph sz="quarter" idx="1"/>
          </p:nvPr>
        </p:nvPicPr>
        <p:blipFill>
          <a:blip r:embed="rId2" cstate="print"/>
          <a:stretch>
            <a:fillRect/>
          </a:stretch>
        </p:blipFill>
        <p:spPr>
          <a:xfrm>
            <a:off x="2213563" y="1447800"/>
            <a:ext cx="5174074" cy="4572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533400"/>
            <a:ext cx="7772400" cy="5486400"/>
          </a:xfrm>
        </p:spPr>
        <p:txBody>
          <a:bodyPr/>
          <a:lstStyle/>
          <a:p>
            <a:pPr algn="just" rtl="1"/>
            <a:r>
              <a:rPr lang="fa-IR" dirty="0" smtClean="0">
                <a:cs typeface="B Nazanin" pitchFamily="2" charset="-78"/>
              </a:rPr>
              <a:t>البته این نحوه ارتباط ما بین پروسس ها مشکلاتی از قبیل </a:t>
            </a:r>
            <a:r>
              <a:rPr lang="fa-IR" dirty="0" smtClean="0">
                <a:solidFill>
                  <a:srgbClr val="FF0000"/>
                </a:solidFill>
                <a:cs typeface="B Nazanin" pitchFamily="2" charset="-78"/>
              </a:rPr>
              <a:t>برخورد روی محل های حافظه</a:t>
            </a:r>
            <a:r>
              <a:rPr lang="fa-IR" dirty="0" smtClean="0">
                <a:cs typeface="B Nazanin" pitchFamily="2" charset="-78"/>
              </a:rPr>
              <a:t> ،</a:t>
            </a:r>
            <a:r>
              <a:rPr lang="fa-IR" dirty="0" smtClean="0">
                <a:solidFill>
                  <a:srgbClr val="7030A0"/>
                </a:solidFill>
                <a:cs typeface="B Nazanin" pitchFamily="2" charset="-78"/>
              </a:rPr>
              <a:t>زیر سوال بردن جامعیت حافظه</a:t>
            </a:r>
            <a:r>
              <a:rPr lang="fa-IR" dirty="0" smtClean="0">
                <a:cs typeface="B Nazanin" pitchFamily="2" charset="-78"/>
              </a:rPr>
              <a:t> و </a:t>
            </a:r>
            <a:r>
              <a:rPr lang="fa-IR" dirty="0" smtClean="0">
                <a:solidFill>
                  <a:srgbClr val="00B050"/>
                </a:solidFill>
                <a:cs typeface="B Nazanin" pitchFamily="2" charset="-78"/>
              </a:rPr>
              <a:t>نامشخص کردن نتایج حاصل از اجرای برنامه</a:t>
            </a:r>
            <a:r>
              <a:rPr lang="fa-IR" dirty="0" smtClean="0">
                <a:cs typeface="B Nazanin" pitchFamily="2" charset="-78"/>
              </a:rPr>
              <a:t> را به دنبال خواهد داشت که بایستی به کمک برنامه نویس و سیستم عامل حل شود. سبک برنامه نویسی همروند که بر مبنای ارتباط غیر مستقیم پروسس ها از طریق یک حافظه اشتراکی باشد موسوم به ” </a:t>
            </a:r>
            <a:r>
              <a:rPr lang="fa-IR" dirty="0" smtClean="0">
                <a:solidFill>
                  <a:srgbClr val="FF0000"/>
                </a:solidFill>
                <a:cs typeface="B Nazanin" pitchFamily="2" charset="-78"/>
              </a:rPr>
              <a:t>برنامه نویسی بر مبنای اشتراکی</a:t>
            </a:r>
            <a:r>
              <a:rPr lang="fa-IR" dirty="0" smtClean="0">
                <a:cs typeface="B Nazanin" pitchFamily="2" charset="-78"/>
              </a:rPr>
              <a:t> ” است که با توجه به شباهتی که به سبک برنامه نویسی ترتیبی دارد، سادگی از اهم خصایص آن به حساب می آید. زبان </a:t>
            </a:r>
            <a:r>
              <a:rPr lang="fa-IR" dirty="0" err="1" smtClean="0">
                <a:cs typeface="B Nazanin" pitchFamily="2" charset="-78"/>
              </a:rPr>
              <a:t>فرترن</a:t>
            </a:r>
            <a:r>
              <a:rPr lang="fa-IR" dirty="0" smtClean="0">
                <a:cs typeface="B Nazanin" pitchFamily="2" charset="-78"/>
              </a:rPr>
              <a:t> موازی موسوم به </a:t>
            </a:r>
            <a:r>
              <a:rPr lang="en-US" dirty="0" smtClean="0">
                <a:cs typeface="B Nazanin" pitchFamily="2" charset="-78"/>
              </a:rPr>
              <a:t>HPF</a:t>
            </a:r>
            <a:r>
              <a:rPr lang="fa-IR" dirty="0" smtClean="0">
                <a:cs typeface="B Nazanin" pitchFamily="2" charset="-78"/>
              </a:rPr>
              <a:t> چنین سبکی را ارائه میدهد. در شیوه دیگر ارتباطی ، پروسس ها به طور مستقیم با یکدیگر ارتباط برقرار می کند. </a:t>
            </a:r>
            <a:r>
              <a:rPr lang="fa-IR" dirty="0" smtClean="0">
                <a:solidFill>
                  <a:srgbClr val="FF0000"/>
                </a:solidFill>
                <a:cs typeface="B Nazanin" pitchFamily="2" charset="-78"/>
              </a:rPr>
              <a:t>بدین معنا که جهت رد و بدل اطلاعات ما بین پروسسی اطلاعات را در غالب پیامی برای پروسس دیگر ارسال می دارد و پروسس دیگر پیام مزبور را دریافت میکند. </a:t>
            </a:r>
            <a:r>
              <a:rPr lang="fa-IR" dirty="0" smtClean="0">
                <a:cs typeface="B Nazanin" pitchFamily="2" charset="-78"/>
              </a:rPr>
              <a:t>پیام را باز و به اطلاعات دسترسی پیدا میکند.</a:t>
            </a:r>
          </a:p>
          <a:p>
            <a:pPr algn="just" rtl="1"/>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18</a:t>
            </a:fld>
            <a:endParaRPr lang="en-US"/>
          </a:p>
        </p:txBody>
      </p:sp>
      <p:sp>
        <p:nvSpPr>
          <p:cNvPr id="4" name="Content Placeholder 3"/>
          <p:cNvSpPr>
            <a:spLocks noGrp="1"/>
          </p:cNvSpPr>
          <p:nvPr>
            <p:ph sz="quarter" idx="1"/>
          </p:nvPr>
        </p:nvSpPr>
        <p:spPr>
          <a:xfrm>
            <a:off x="914400" y="457200"/>
            <a:ext cx="7772400" cy="5562600"/>
          </a:xfrm>
        </p:spPr>
        <p:txBody>
          <a:bodyPr/>
          <a:lstStyle/>
          <a:p>
            <a:pPr algn="just" rtl="1"/>
            <a:r>
              <a:rPr lang="fa-IR" dirty="0" smtClean="0">
                <a:cs typeface="B Nazanin" pitchFamily="2" charset="-78"/>
              </a:rPr>
              <a:t>شکل زیر شمائی از نحوه ارتباط مستقیم مابین پروسس ها را نشان میدهد.</a:t>
            </a:r>
          </a:p>
          <a:p>
            <a:pPr algn="just" rtl="1">
              <a:buNone/>
            </a:pPr>
            <a:endParaRPr lang="en-US" dirty="0">
              <a:cs typeface="B Nazanin" pitchFamily="2" charset="-78"/>
            </a:endParaRPr>
          </a:p>
        </p:txBody>
      </p:sp>
      <p:pic>
        <p:nvPicPr>
          <p:cNvPr id="5" name="Picture 4" descr="bh1-3.PNG"/>
          <p:cNvPicPr>
            <a:picLocks noChangeAspect="1"/>
          </p:cNvPicPr>
          <p:nvPr/>
        </p:nvPicPr>
        <p:blipFill>
          <a:blip r:embed="rId2" cstate="print"/>
          <a:stretch>
            <a:fillRect/>
          </a:stretch>
        </p:blipFill>
        <p:spPr>
          <a:xfrm>
            <a:off x="1838325" y="1347787"/>
            <a:ext cx="5467350" cy="416242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19</a:t>
            </a:fld>
            <a:endParaRPr lang="en-US"/>
          </a:p>
        </p:txBody>
      </p:sp>
      <p:sp>
        <p:nvSpPr>
          <p:cNvPr id="4" name="Content Placeholder 3"/>
          <p:cNvSpPr>
            <a:spLocks noGrp="1"/>
          </p:cNvSpPr>
          <p:nvPr>
            <p:ph sz="quarter" idx="1"/>
          </p:nvPr>
        </p:nvSpPr>
        <p:spPr>
          <a:xfrm>
            <a:off x="914400" y="381000"/>
            <a:ext cx="7772400" cy="5638800"/>
          </a:xfrm>
        </p:spPr>
        <p:txBody>
          <a:bodyPr/>
          <a:lstStyle/>
          <a:p>
            <a:pPr algn="just" rtl="1"/>
            <a:r>
              <a:rPr lang="fa-IR" dirty="0" smtClean="0">
                <a:solidFill>
                  <a:srgbClr val="FF0000"/>
                </a:solidFill>
                <a:cs typeface="B Nazanin" pitchFamily="2" charset="-78"/>
              </a:rPr>
              <a:t>ارتباط مابین پروسس بر حسب مورد می تواند یک به یک ، </a:t>
            </a:r>
            <a:r>
              <a:rPr lang="fa-IR" dirty="0" err="1" smtClean="0">
                <a:solidFill>
                  <a:srgbClr val="FF0000"/>
                </a:solidFill>
                <a:cs typeface="B Nazanin" pitchFamily="2" charset="-78"/>
              </a:rPr>
              <a:t>یک</a:t>
            </a:r>
            <a:r>
              <a:rPr lang="fa-IR" dirty="0" smtClean="0">
                <a:solidFill>
                  <a:srgbClr val="FF0000"/>
                </a:solidFill>
                <a:cs typeface="B Nazanin" pitchFamily="2" charset="-78"/>
              </a:rPr>
              <a:t> به چند ، </a:t>
            </a:r>
            <a:r>
              <a:rPr lang="fa-IR" dirty="0" err="1" smtClean="0">
                <a:solidFill>
                  <a:srgbClr val="FF0000"/>
                </a:solidFill>
                <a:cs typeface="B Nazanin" pitchFamily="2" charset="-78"/>
              </a:rPr>
              <a:t>چند</a:t>
            </a:r>
            <a:r>
              <a:rPr lang="fa-IR" dirty="0" smtClean="0">
                <a:solidFill>
                  <a:srgbClr val="FF0000"/>
                </a:solidFill>
                <a:cs typeface="B Nazanin" pitchFamily="2" charset="-78"/>
              </a:rPr>
              <a:t> به چند و چند به یک باشد. </a:t>
            </a:r>
            <a:r>
              <a:rPr lang="fa-IR" dirty="0" smtClean="0">
                <a:cs typeface="B Nazanin" pitchFamily="2" charset="-78"/>
              </a:rPr>
              <a:t>بدین معنا که هر پروسس به صورت نقطه به نقطه با هر پروسس دیگر می تواند ارتباط برقرار کند. یک پروسس به کلیه با دسته ای از پروسس ها می تواند پیامی را پخش کندو همچنین یک پروسس می تواند دسته اطلاعاتی را از کلیه و یا گروهی از پروسس ها جمع آوری نماید.</a:t>
            </a:r>
          </a:p>
          <a:p>
            <a:pPr algn="just" rtl="1"/>
            <a:r>
              <a:rPr lang="fa-IR" dirty="0" smtClean="0">
                <a:cs typeface="B Nazanin" pitchFamily="2" charset="-78"/>
              </a:rPr>
              <a:t>سبک برنامه نویسی مبتنی ارتباط مستقیم پروسس ها موسوم به برنامه نویسی </a:t>
            </a:r>
            <a:r>
              <a:rPr lang="fa-IR" dirty="0" smtClean="0">
                <a:solidFill>
                  <a:srgbClr val="FF0000"/>
                </a:solidFill>
                <a:cs typeface="B Nazanin" pitchFamily="2" charset="-78"/>
              </a:rPr>
              <a:t>مبتنی بر رد و بدل پیام</a:t>
            </a:r>
            <a:r>
              <a:rPr lang="fa-IR" dirty="0" smtClean="0">
                <a:cs typeface="B Nazanin" pitchFamily="2" charset="-78"/>
              </a:rPr>
              <a:t> است. از آنجاییکه آماده سازی اطلاعات در غالب پیام به عهده برنامه نویس می باشد ، سبک برنامه نویسی مزبور دشوار است و جزو سبک های برنامه نویسی توزیع شده سطح پایین به حساب می آید. </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2</a:t>
            </a:fld>
            <a:endParaRPr lang="en-US"/>
          </a:p>
        </p:txBody>
      </p:sp>
      <p:sp>
        <p:nvSpPr>
          <p:cNvPr id="4" name="Content Placeholder 3"/>
          <p:cNvSpPr>
            <a:spLocks noGrp="1"/>
          </p:cNvSpPr>
          <p:nvPr>
            <p:ph sz="quarter" idx="1"/>
          </p:nvPr>
        </p:nvSpPr>
        <p:spPr/>
        <p:txBody>
          <a:bodyPr>
            <a:normAutofit/>
          </a:bodyPr>
          <a:lstStyle/>
          <a:p>
            <a:pPr algn="ctr">
              <a:buNone/>
            </a:pPr>
            <a:r>
              <a:rPr lang="fa-IR" sz="4000" dirty="0" smtClean="0">
                <a:effectLst>
                  <a:outerShdw blurRad="38100" dist="38100" dir="2700000" algn="tl">
                    <a:srgbClr val="000000">
                      <a:alpha val="43137"/>
                    </a:srgbClr>
                  </a:outerShdw>
                </a:effectLst>
                <a:cs typeface="B Nazanin" pitchFamily="2" charset="-78"/>
              </a:rPr>
              <a:t>فصل اول درس برنامه نویسی همروند</a:t>
            </a:r>
            <a:endParaRPr lang="en-US" sz="4000" dirty="0">
              <a:effectLst>
                <a:outerShdw blurRad="38100" dist="38100" dir="2700000" algn="tl">
                  <a:srgbClr val="000000">
                    <a:alpha val="43137"/>
                  </a:srgbClr>
                </a:outerShdw>
              </a:effectLst>
              <a:cs typeface="B Nazanin"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Font typeface="Wingdings" pitchFamily="2" charset="2"/>
              <a:buChar char="Ø"/>
            </a:pPr>
            <a:r>
              <a:rPr lang="fa-IR" dirty="0" smtClean="0"/>
              <a:t>همگام سازی پروسس ها:</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20</a:t>
            </a:fld>
            <a:endParaRPr lang="en-US"/>
          </a:p>
        </p:txBody>
      </p:sp>
      <p:sp>
        <p:nvSpPr>
          <p:cNvPr id="4" name="Content Placeholder 3"/>
          <p:cNvSpPr>
            <a:spLocks noGrp="1"/>
          </p:cNvSpPr>
          <p:nvPr>
            <p:ph sz="quarter" idx="1"/>
          </p:nvPr>
        </p:nvSpPr>
        <p:spPr/>
        <p:txBody>
          <a:bodyPr>
            <a:normAutofit/>
          </a:bodyPr>
          <a:lstStyle/>
          <a:p>
            <a:pPr algn="just" rtl="1"/>
            <a:r>
              <a:rPr lang="fa-IR" dirty="0" smtClean="0">
                <a:cs typeface="B Nazanin" pitchFamily="2" charset="-78"/>
              </a:rPr>
              <a:t>اجرای پروسس ها با سرعت های متفاوتی باعث می گردد که </a:t>
            </a:r>
            <a:r>
              <a:rPr lang="fa-IR" dirty="0" err="1" smtClean="0">
                <a:cs typeface="B Nazanin" pitchFamily="2" charset="-78"/>
              </a:rPr>
              <a:t>جامعت</a:t>
            </a:r>
            <a:r>
              <a:rPr lang="fa-IR" dirty="0" smtClean="0">
                <a:cs typeface="B Nazanin" pitchFamily="2" charset="-78"/>
              </a:rPr>
              <a:t> و اعتبار حافظه مخدوش گردد و همچنین نتایج حاصل از برنامه آن چیزی نباشد که قبلا پیش بینی شده است. لذا بعضی از نقاط برنامه لازم است که جلوی پروسسی گرفته شود تا پروسس یا پروسس های دیگر به آن برسند، پروسس ها با یکدیگر هماهنگ شوند، در آن نقطه تبادل اطلاعات به طور صحیح و مطمئن صورت پذیرد ، سپس هر پروسس به راه خود ادامه دهد. به عبارتی دیگر در برنامه نویسی به سبک </a:t>
            </a:r>
            <a:r>
              <a:rPr lang="fa-IR" dirty="0" smtClean="0">
                <a:solidFill>
                  <a:srgbClr val="FF0000"/>
                </a:solidFill>
                <a:cs typeface="B Nazanin" pitchFamily="2" charset="-78"/>
              </a:rPr>
              <a:t>حافظه اشتراکی </a:t>
            </a:r>
            <a:r>
              <a:rPr lang="fa-IR" dirty="0" smtClean="0">
                <a:cs typeface="B Nazanin" pitchFamily="2" charset="-78"/>
              </a:rPr>
              <a:t>در نقاط همگام سازی ، حافظه اعتبار دارد و بایستی در آن نقاط به اطلاعات دست یافت. لذا اگر چه عمل همگام سازی هزینه بر است ولی برای حفظ اعتبار حافظه و رسیدن به نتایج مورد نظر امری اجتناب ناپذیر است . همگام سازی می تواند </a:t>
            </a:r>
            <a:r>
              <a:rPr lang="fa-IR" dirty="0" smtClean="0">
                <a:solidFill>
                  <a:srgbClr val="FF0000"/>
                </a:solidFill>
                <a:cs typeface="B Nazanin" pitchFamily="2" charset="-78"/>
              </a:rPr>
              <a:t>دو به دو ما بین پروسس ها </a:t>
            </a:r>
            <a:r>
              <a:rPr lang="fa-IR" dirty="0" smtClean="0">
                <a:cs typeface="B Nazanin" pitchFamily="2" charset="-78"/>
              </a:rPr>
              <a:t>صورت گیرد و یا با توجه به مورد می تواند مابین کلیه پروسس های برنامه و یا ما بین کلیه پروسس های برنامه و یا ما بین دسته ای از آنها رخ داده است.</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21</a:t>
            </a:fld>
            <a:endParaRPr lang="en-US"/>
          </a:p>
        </p:txBody>
      </p:sp>
      <p:sp>
        <p:nvSpPr>
          <p:cNvPr id="4" name="Content Placeholder 3"/>
          <p:cNvSpPr>
            <a:spLocks noGrp="1"/>
          </p:cNvSpPr>
          <p:nvPr>
            <p:ph sz="quarter" idx="1"/>
          </p:nvPr>
        </p:nvSpPr>
        <p:spPr>
          <a:xfrm>
            <a:off x="914400" y="381000"/>
            <a:ext cx="7772400" cy="5638800"/>
          </a:xfrm>
        </p:spPr>
        <p:txBody>
          <a:bodyPr/>
          <a:lstStyle/>
          <a:p>
            <a:pPr algn="just" rtl="1"/>
            <a:r>
              <a:rPr lang="fa-IR" dirty="0" smtClean="0">
                <a:cs typeface="B Nazanin" pitchFamily="2" charset="-78"/>
              </a:rPr>
              <a:t>شکل 1-4 کد همروندی را نشان می دهد که آرایه ای را به صورت موازی مرتب می کند. این نمونه کدی است که در آن موازی سازی ها با تقسیم بندی داده ها صورت گرفته است. موازی سازی با فرمان </a:t>
            </a:r>
            <a:r>
              <a:rPr lang="en-US" dirty="0" smtClean="0">
                <a:solidFill>
                  <a:srgbClr val="FF0000"/>
                </a:solidFill>
                <a:cs typeface="B Nazanin" pitchFamily="2" charset="-78"/>
              </a:rPr>
              <a:t>par begin</a:t>
            </a:r>
            <a:r>
              <a:rPr lang="fa-IR" dirty="0" smtClean="0">
                <a:solidFill>
                  <a:srgbClr val="FF0000"/>
                </a:solidFill>
                <a:cs typeface="B Nazanin" pitchFamily="2" charset="-78"/>
              </a:rPr>
              <a:t>  </a:t>
            </a:r>
            <a:r>
              <a:rPr lang="fa-IR" dirty="0" smtClean="0">
                <a:cs typeface="B Nazanin" pitchFamily="2" charset="-78"/>
              </a:rPr>
              <a:t>صورت میگیرد. بدین معنا که دو پروسس به طور موازی عمل مرتب کردن را روی  دو تیکه آرایه انجام می دهند. نوع ارتباط ما بین پروسس ها به طور غیر مستقیم است. یعنی برنامه مزبور یک برنامه بر مبنای حافظه اشتراکی است.</a:t>
            </a:r>
          </a:p>
          <a:p>
            <a:pPr algn="just" rtl="1"/>
            <a:r>
              <a:rPr lang="fa-IR" dirty="0" smtClean="0">
                <a:cs typeface="B Nazanin" pitchFamily="2" charset="-78"/>
              </a:rPr>
              <a:t>آنجایی که پروسس </a:t>
            </a:r>
            <a:r>
              <a:rPr lang="en-US" dirty="0" smtClean="0">
                <a:cs typeface="B Nazanin" pitchFamily="2" charset="-78"/>
              </a:rPr>
              <a:t>merge</a:t>
            </a:r>
            <a:r>
              <a:rPr lang="fa-IR" dirty="0" smtClean="0">
                <a:cs typeface="B Nazanin" pitchFamily="2" charset="-78"/>
              </a:rPr>
              <a:t> هنگامی بایستی شروع با اجرا کند که عملیات </a:t>
            </a:r>
            <a:r>
              <a:rPr lang="en-US" dirty="0" smtClean="0">
                <a:cs typeface="B Nazanin" pitchFamily="2" charset="-78"/>
              </a:rPr>
              <a:t>sort</a:t>
            </a:r>
            <a:r>
              <a:rPr lang="fa-IR" dirty="0" smtClean="0">
                <a:cs typeface="B Nazanin" pitchFamily="2" charset="-78"/>
              </a:rPr>
              <a:t> روی تکه داده ها خاتمه یافته باشد.لذا لازم است که پروسس های </a:t>
            </a:r>
            <a:r>
              <a:rPr lang="en-US" dirty="0" smtClean="0">
                <a:cs typeface="B Nazanin" pitchFamily="2" charset="-78"/>
              </a:rPr>
              <a:t>sort</a:t>
            </a:r>
            <a:r>
              <a:rPr lang="fa-IR" dirty="0" smtClean="0">
                <a:cs typeface="B Nazanin" pitchFamily="2" charset="-78"/>
              </a:rPr>
              <a:t> با یکدیگر و بدین ترتیب تکه آرایه ها قطعا مرتب شده و آماده </a:t>
            </a:r>
            <a:r>
              <a:rPr lang="en-US" dirty="0" smtClean="0">
                <a:cs typeface="B Nazanin" pitchFamily="2" charset="-78"/>
              </a:rPr>
              <a:t>merge</a:t>
            </a:r>
            <a:r>
              <a:rPr lang="fa-IR" dirty="0" smtClean="0">
                <a:cs typeface="B Nazanin" pitchFamily="2" charset="-78"/>
              </a:rPr>
              <a:t> می باشند. این عمل توسط فرمان </a:t>
            </a:r>
            <a:r>
              <a:rPr lang="en-US" dirty="0" smtClean="0">
                <a:cs typeface="B Nazanin" pitchFamily="2" charset="-78"/>
              </a:rPr>
              <a:t> par end</a:t>
            </a:r>
            <a:r>
              <a:rPr lang="fa-IR" dirty="0" smtClean="0">
                <a:cs typeface="B Nazanin" pitchFamily="2" charset="-78"/>
              </a:rPr>
              <a:t> صورت میپذیرد.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22</a:t>
            </a:fld>
            <a:endParaRPr lang="en-US"/>
          </a:p>
        </p:txBody>
      </p:sp>
      <p:pic>
        <p:nvPicPr>
          <p:cNvPr id="5" name="Content Placeholder 4" descr="bh1-4.PNG"/>
          <p:cNvPicPr>
            <a:picLocks noGrp="1" noChangeAspect="1"/>
          </p:cNvPicPr>
          <p:nvPr>
            <p:ph sz="quarter" idx="1"/>
          </p:nvPr>
        </p:nvPicPr>
        <p:blipFill>
          <a:blip r:embed="rId2" cstate="print"/>
          <a:stretch>
            <a:fillRect/>
          </a:stretch>
        </p:blipFill>
        <p:spPr>
          <a:xfrm>
            <a:off x="634630" y="731422"/>
            <a:ext cx="7747370" cy="495976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23</a:t>
            </a:fld>
            <a:endParaRPr lang="en-US"/>
          </a:p>
        </p:txBody>
      </p:sp>
      <p:sp>
        <p:nvSpPr>
          <p:cNvPr id="4" name="Content Placeholder 3"/>
          <p:cNvSpPr>
            <a:spLocks noGrp="1"/>
          </p:cNvSpPr>
          <p:nvPr>
            <p:ph sz="quarter" idx="1"/>
          </p:nvPr>
        </p:nvSpPr>
        <p:spPr>
          <a:xfrm>
            <a:off x="914400" y="685800"/>
            <a:ext cx="7772400" cy="5334000"/>
          </a:xfrm>
        </p:spPr>
        <p:txBody>
          <a:bodyPr/>
          <a:lstStyle/>
          <a:p>
            <a:pPr algn="just" rtl="1"/>
            <a:r>
              <a:rPr lang="fa-IR" dirty="0" smtClean="0">
                <a:cs typeface="B Nazanin" pitchFamily="2" charset="-78"/>
              </a:rPr>
              <a:t>شکل 1-5 نمونه دیگری از یک کد همروند را نشان می دهد که در آن موازی تحت غالب تقسیم بندی کارها خود را نشان می دهد. دو تابع مستقل </a:t>
            </a:r>
            <a:r>
              <a:rPr lang="en-US" dirty="0" smtClean="0">
                <a:cs typeface="B Nazanin" pitchFamily="2" charset="-78"/>
              </a:rPr>
              <a:t>out put</a:t>
            </a:r>
            <a:r>
              <a:rPr lang="fa-IR" dirty="0" smtClean="0">
                <a:cs typeface="B Nazanin" pitchFamily="2" charset="-78"/>
              </a:rPr>
              <a:t> و </a:t>
            </a:r>
            <a:r>
              <a:rPr lang="en-US" dirty="0" smtClean="0">
                <a:cs typeface="B Nazanin" pitchFamily="2" charset="-78"/>
              </a:rPr>
              <a:t> in put</a:t>
            </a:r>
            <a:r>
              <a:rPr lang="fa-IR" dirty="0" smtClean="0">
                <a:cs typeface="B Nazanin" pitchFamily="2" charset="-78"/>
              </a:rPr>
              <a:t> به موازات هم اجرا می شوند. ارتباط ما بین دو تابع از طریق متغیرهای اشتراکی </a:t>
            </a:r>
            <a:r>
              <a:rPr lang="en-US" dirty="0" smtClean="0">
                <a:cs typeface="B Nazanin" pitchFamily="2" charset="-78"/>
              </a:rPr>
              <a:t>in </a:t>
            </a:r>
            <a:r>
              <a:rPr lang="fa-IR" dirty="0" smtClean="0">
                <a:cs typeface="B Nazanin" pitchFamily="2" charset="-78"/>
              </a:rPr>
              <a:t> و </a:t>
            </a:r>
            <a:r>
              <a:rPr lang="en-US" dirty="0" smtClean="0">
                <a:cs typeface="B Nazanin" pitchFamily="2" charset="-78"/>
              </a:rPr>
              <a:t>out</a:t>
            </a:r>
            <a:r>
              <a:rPr lang="fa-IR" dirty="0" smtClean="0">
                <a:cs typeface="B Nazanin" pitchFamily="2" charset="-78"/>
              </a:rPr>
              <a:t> صورت می گیرد.همگام سازی توابع برای جلوگیری از دست دادن یک سری اطلاعات توسط  </a:t>
            </a:r>
            <a:r>
              <a:rPr lang="en-US" dirty="0" smtClean="0">
                <a:cs typeface="B Nazanin" pitchFamily="2" charset="-78"/>
              </a:rPr>
              <a:t> </a:t>
            </a:r>
            <a:r>
              <a:rPr lang="en-US" dirty="0" smtClean="0">
                <a:solidFill>
                  <a:srgbClr val="FF0000"/>
                </a:solidFill>
                <a:cs typeface="B Nazanin" pitchFamily="2" charset="-78"/>
              </a:rPr>
              <a:t>par end</a:t>
            </a:r>
            <a:r>
              <a:rPr lang="fa-IR" dirty="0" smtClean="0">
                <a:solidFill>
                  <a:srgbClr val="FF0000"/>
                </a:solidFill>
                <a:cs typeface="B Nazanin" pitchFamily="2" charset="-78"/>
              </a:rPr>
              <a:t> </a:t>
            </a:r>
            <a:r>
              <a:rPr lang="fa-IR" dirty="0" smtClean="0">
                <a:cs typeface="B Nazanin" pitchFamily="2" charset="-78"/>
              </a:rPr>
              <a:t>ما بین پروسس ها صورت می پذیرد.</a:t>
            </a:r>
          </a:p>
          <a:p>
            <a:pPr algn="just" rtl="1">
              <a:buNone/>
            </a:pPr>
            <a:endParaRPr lang="en-US" dirty="0">
              <a:cs typeface="B Nazanin" pitchFamily="2" charset="-78"/>
            </a:endParaRPr>
          </a:p>
        </p:txBody>
      </p:sp>
      <p:pic>
        <p:nvPicPr>
          <p:cNvPr id="5" name="Picture 4" descr="bh1-5.PNG"/>
          <p:cNvPicPr>
            <a:picLocks noChangeAspect="1"/>
          </p:cNvPicPr>
          <p:nvPr/>
        </p:nvPicPr>
        <p:blipFill>
          <a:blip r:embed="rId3" cstate="print"/>
          <a:stretch>
            <a:fillRect/>
          </a:stretch>
        </p:blipFill>
        <p:spPr>
          <a:xfrm>
            <a:off x="685800" y="3124200"/>
            <a:ext cx="5333696" cy="34956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pPr algn="r" rtl="1"/>
            <a:r>
              <a:rPr lang="fa-IR" sz="3600" dirty="0" smtClean="0"/>
              <a:t>روند طراحی ، پیاده سازی و اجرای یک برنامه همروند:</a:t>
            </a:r>
            <a:endParaRPr lang="en-US" sz="3600"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24</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در فرآیند تولید یک کد همروند و در نهایت برای اجرای آن با فرض موجود بودن کد ترتیبی آن وظایف متعددی از طرف طراح الگوریتم ، برنامه نویس ، کامپایلر ، سیستم عامل و سخت افزار صورت می پذیرد. شکل 1-6 مراحل گوناگون در روند موازی سازی و اجرای یک برنامه همروند را نشان می دهد.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25</a:t>
            </a:fld>
            <a:endParaRPr lang="en-US"/>
          </a:p>
        </p:txBody>
      </p:sp>
      <p:pic>
        <p:nvPicPr>
          <p:cNvPr id="5" name="Content Placeholder 4" descr="bh1-6.PNG"/>
          <p:cNvPicPr>
            <a:picLocks noGrp="1" noChangeAspect="1"/>
          </p:cNvPicPr>
          <p:nvPr>
            <p:ph sz="quarter" idx="1"/>
          </p:nvPr>
        </p:nvPicPr>
        <p:blipFill>
          <a:blip r:embed="rId2" cstate="print"/>
          <a:stretch>
            <a:fillRect/>
          </a:stretch>
        </p:blipFill>
        <p:spPr>
          <a:xfrm>
            <a:off x="685800" y="381000"/>
            <a:ext cx="7693209" cy="618637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26</a:t>
            </a:fld>
            <a:endParaRPr lang="en-US"/>
          </a:p>
        </p:txBody>
      </p:sp>
      <p:sp>
        <p:nvSpPr>
          <p:cNvPr id="4" name="Content Placeholder 3"/>
          <p:cNvSpPr>
            <a:spLocks noGrp="1"/>
          </p:cNvSpPr>
          <p:nvPr>
            <p:ph sz="quarter" idx="1"/>
          </p:nvPr>
        </p:nvSpPr>
        <p:spPr>
          <a:xfrm>
            <a:off x="914400" y="533400"/>
            <a:ext cx="7772400" cy="5486400"/>
          </a:xfrm>
        </p:spPr>
        <p:txBody>
          <a:bodyPr/>
          <a:lstStyle/>
          <a:p>
            <a:pPr algn="just" rtl="1"/>
            <a:r>
              <a:rPr lang="fa-IR" dirty="0" smtClean="0">
                <a:cs typeface="B Nazanin" pitchFamily="2" charset="-78"/>
              </a:rPr>
              <a:t>در این مرحله کاهش میزان ارتباطات و توزیع بار مد نظر است. با برقراری ارتباط ها و همگام سازی های مورد نیاز  ما بین پروسس ها ، هماهنگی ما بین  پروسس ها صورت گرفته و بدین ترتیب  کد منبع موازی حاصل می شود.</a:t>
            </a:r>
            <a:r>
              <a:rPr lang="en-US" dirty="0" smtClean="0">
                <a:cs typeface="B Nazanin" pitchFamily="2" charset="-78"/>
              </a:rPr>
              <a:t> </a:t>
            </a:r>
            <a:r>
              <a:rPr lang="fa-IR" dirty="0" smtClean="0">
                <a:cs typeface="B Nazanin" pitchFamily="2" charset="-78"/>
              </a:rPr>
              <a:t>در این مرحله سعی بر ان است که از میزان ارتباطات و همگام سازی ها کاسته شود.</a:t>
            </a:r>
            <a:r>
              <a:rPr lang="en-US" dirty="0" smtClean="0">
                <a:cs typeface="B Nazanin" pitchFamily="2" charset="-78"/>
              </a:rPr>
              <a:t> </a:t>
            </a:r>
            <a:r>
              <a:rPr lang="fa-IR" dirty="0" smtClean="0">
                <a:cs typeface="B Nazanin" pitchFamily="2" charset="-78"/>
              </a:rPr>
              <a:t>با کامپایل کردن کدهای موازی اجرائی حاصل گردد.</a:t>
            </a:r>
            <a:r>
              <a:rPr lang="en-US" dirty="0" smtClean="0">
                <a:cs typeface="B Nazanin" pitchFamily="2" charset="-78"/>
              </a:rPr>
              <a:t> </a:t>
            </a:r>
            <a:r>
              <a:rPr lang="fa-IR" dirty="0" smtClean="0">
                <a:cs typeface="B Nazanin" pitchFamily="2" charset="-78"/>
              </a:rPr>
              <a:t>سپس سیستم عامل عمل نگاشت کد اجرائی را بر روی سخت افزار انجام می دهد.</a:t>
            </a:r>
            <a:r>
              <a:rPr lang="en-US" dirty="0" smtClean="0">
                <a:cs typeface="B Nazanin" pitchFamily="2" charset="-78"/>
              </a:rPr>
              <a:t> </a:t>
            </a:r>
            <a:r>
              <a:rPr lang="fa-IR" dirty="0" smtClean="0">
                <a:cs typeface="B Nazanin" pitchFamily="2" charset="-78"/>
              </a:rPr>
              <a:t>در این مرحله پروسس های مرتبط با یکدیگر روی یک پروسسور نگاشت می شود و سعی به حمایت از محلی کردن داده ها است و بدین ترتیب کد موازی مزبور اجرا می شود.</a:t>
            </a:r>
            <a:r>
              <a:rPr lang="en-US" dirty="0" smtClean="0">
                <a:cs typeface="B Nazanin" pitchFamily="2" charset="-78"/>
              </a:rPr>
              <a:t> </a:t>
            </a:r>
            <a:r>
              <a:rPr lang="fa-IR" dirty="0" smtClean="0">
                <a:cs typeface="B Nazanin" pitchFamily="2" charset="-78"/>
              </a:rPr>
              <a:t>لذا همانطوری که مشاهده می گردد در روند طراحی ، پیاده سازی و اجرای یک کد همروند از ابزارهای گوناگونی استفاده می شود که هر کدام به نحو احسنت بایستی وظیفه خود را درست انجام دهند تا نتایج مورد نظر بانضمام کارایی مورد قبول حاصل شود.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t>معیارهای تعیین کارایی در محاسبات همروند( موازی و توزیع شده)</a:t>
            </a:r>
            <a:endParaRPr lang="en-US" sz="3200"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27</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یکی از گامهای اساسی در حل مشکل به کمک کامپیوتر تجزیه و تحلیل الگوریتم پیشنهادی است .تجزیه و تحلیل الگوریتم پیشنهادی بیش از  پیاده سازی یا به عبارت دیگر پیش از به واقعیت در آوردن الگوریتم مزبور باعث صرفه جویی در هزینه ها می شود و امکان دسترسی به یک الگوریتم کارا و مقرون به صرفه را فراهم می سازد.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731838"/>
          </a:xfrm>
        </p:spPr>
        <p:txBody>
          <a:bodyPr>
            <a:normAutofit/>
          </a:bodyPr>
          <a:lstStyle/>
          <a:p>
            <a:pPr algn="r" rtl="1">
              <a:buFont typeface="Wingdings" pitchFamily="2" charset="2"/>
              <a:buChar char="Ø"/>
            </a:pPr>
            <a:r>
              <a:rPr lang="fa-IR" dirty="0" smtClean="0"/>
              <a:t>زمان اجرای الگوریتم:</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28</a:t>
            </a:fld>
            <a:endParaRPr lang="en-US"/>
          </a:p>
        </p:txBody>
      </p:sp>
      <p:sp>
        <p:nvSpPr>
          <p:cNvPr id="4" name="Content Placeholder 3"/>
          <p:cNvSpPr>
            <a:spLocks noGrp="1"/>
          </p:cNvSpPr>
          <p:nvPr>
            <p:ph sz="quarter" idx="1"/>
          </p:nvPr>
        </p:nvSpPr>
        <p:spPr>
          <a:xfrm>
            <a:off x="762000" y="990600"/>
            <a:ext cx="7772400" cy="5715000"/>
          </a:xfrm>
        </p:spPr>
        <p:txBody>
          <a:bodyPr>
            <a:noAutofit/>
          </a:bodyPr>
          <a:lstStyle/>
          <a:p>
            <a:pPr algn="just" rtl="1"/>
            <a:r>
              <a:rPr lang="fa-IR" dirty="0" smtClean="0">
                <a:cs typeface="B Nazanin" pitchFamily="2" charset="-78"/>
              </a:rPr>
              <a:t>زمان اجرای الگوریتم و به عبارت دیگر پیچیدگی زمانی الگوریتم ، تغییرات زمان اجرای الگوریتم را با افزایش تعداد پروسسورها با ازاء یک اندازه مشکل مفروضی بیان میکند.</a:t>
            </a:r>
          </a:p>
          <a:p>
            <a:pPr algn="just" rtl="1"/>
            <a:r>
              <a:rPr lang="fa-IR" dirty="0" smtClean="0">
                <a:cs typeface="B Nazanin" pitchFamily="2" charset="-78"/>
              </a:rPr>
              <a:t>همانطوری که انتظار می رود در شرایط ایده آل با افزایش تعداد پروسسورها ، زمان اجرا به صورت خطی کاهش می یابد ولی با توجه به شکل </a:t>
            </a:r>
            <a:r>
              <a:rPr lang="en-US" dirty="0" smtClean="0">
                <a:cs typeface="B Nazanin" pitchFamily="2" charset="-78"/>
              </a:rPr>
              <a:t>7-1</a:t>
            </a:r>
            <a:r>
              <a:rPr lang="fa-IR" dirty="0" smtClean="0">
                <a:cs typeface="B Nazanin" pitchFamily="2" charset="-78"/>
              </a:rPr>
              <a:t>، نه تنها زمان اجرا به صورت خطی کاهش نمی یابد بلکه با ازاء تعداد پروسسور بهینه ای به حداقل خود می رسد و سپس رو به افزایش می گذارد.</a:t>
            </a:r>
            <a:r>
              <a:rPr lang="en-US" dirty="0" smtClean="0">
                <a:cs typeface="B Nazanin" pitchFamily="2" charset="-78"/>
              </a:rPr>
              <a:t> </a:t>
            </a:r>
            <a:r>
              <a:rPr lang="fa-IR" dirty="0" smtClean="0">
                <a:cs typeface="B Nazanin" pitchFamily="2" charset="-78"/>
              </a:rPr>
              <a:t>علت آن است که با افزایش تعداد مشخص پروسسورها ، هزینه های سر باری ماشین از قبیل هزینه همگام سازی و ارتباطات (تابع تاخیر شبکه) رو به افزایش می گذارد و با ازاء تعداد پروسسور مشخصی ، زمان اجرا به حداقل رسیده و سپس با افزایش تعداد پروسسورها زمان اجرای برنامه با شیب تند تری رو به افزایش می گذارد. علت آن است که هزینه های همگام سازی و ارتباطات با افزایش تعداد پروسسورها افزایش می یابد و اثر موازی سازی در برنامه جهت کاهش زمان اجرا را خنثی می نماید.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29</a:t>
            </a:fld>
            <a:endParaRPr lang="en-US"/>
          </a:p>
        </p:txBody>
      </p:sp>
      <p:pic>
        <p:nvPicPr>
          <p:cNvPr id="5" name="Content Placeholder 4" descr="bh1-7.PNG"/>
          <p:cNvPicPr>
            <a:picLocks noGrp="1" noChangeAspect="1"/>
          </p:cNvPicPr>
          <p:nvPr>
            <p:ph sz="quarter" idx="1"/>
          </p:nvPr>
        </p:nvPicPr>
        <p:blipFill>
          <a:blip r:embed="rId2" cstate="print"/>
          <a:stretch>
            <a:fillRect/>
          </a:stretch>
        </p:blipFill>
        <p:spPr>
          <a:xfrm>
            <a:off x="838200" y="416103"/>
            <a:ext cx="7762319" cy="560369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مقدمه:</a:t>
            </a:r>
            <a:endParaRPr lang="en-US" dirty="0"/>
          </a:p>
        </p:txBody>
      </p:sp>
      <p:sp>
        <p:nvSpPr>
          <p:cNvPr id="3" name="Content Placeholder 2"/>
          <p:cNvSpPr>
            <a:spLocks noGrp="1"/>
          </p:cNvSpPr>
          <p:nvPr>
            <p:ph sz="quarter" idx="1"/>
          </p:nvPr>
        </p:nvSpPr>
        <p:spPr/>
        <p:txBody>
          <a:bodyPr/>
          <a:lstStyle/>
          <a:p>
            <a:pPr algn="just" rtl="1">
              <a:buFont typeface="Wingdings" pitchFamily="2" charset="2"/>
              <a:buChar char="Ø"/>
            </a:pPr>
            <a:r>
              <a:rPr lang="fa-IR" dirty="0" smtClean="0">
                <a:cs typeface="B Nazanin" pitchFamily="2" charset="-78"/>
              </a:rPr>
              <a:t>در این فصل به معرفی موضوع همروندی ، اهمیت ، انگیزه ها و تعریف آن پرداخته خواهد شد. سعی می گردد با یک مثال ساده دنیای محاسبات همروند معرفی شود. در ادامه به سبک برنامه نویسی همروند و مؤلفه های آن اشاره خواهد شد.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Font typeface="Wingdings" pitchFamily="2" charset="2"/>
              <a:buChar char="Ø"/>
            </a:pPr>
            <a:r>
              <a:rPr lang="fa-IR" dirty="0" smtClean="0"/>
              <a:t>تسریع:</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30</a:t>
            </a:fld>
            <a:endParaRPr lang="en-US"/>
          </a:p>
        </p:txBody>
      </p:sp>
      <p:sp>
        <p:nvSpPr>
          <p:cNvPr id="4" name="Content Placeholder 3"/>
          <p:cNvSpPr>
            <a:spLocks noGrp="1"/>
          </p:cNvSpPr>
          <p:nvPr>
            <p:ph sz="quarter" idx="1"/>
          </p:nvPr>
        </p:nvSpPr>
        <p:spPr/>
        <p:txBody>
          <a:bodyPr/>
          <a:lstStyle/>
          <a:p>
            <a:pPr algn="r" rtl="1"/>
            <a:r>
              <a:rPr lang="fa-IR" dirty="0" smtClean="0">
                <a:solidFill>
                  <a:srgbClr val="FF0000"/>
                </a:solidFill>
                <a:cs typeface="B Nazanin" pitchFamily="2" charset="-78"/>
              </a:rPr>
              <a:t>در محاسبات موازی ، تسریع یکی از معیارهای مهم کارایی محسوب می شود، زیرا نشاندهنده بهره ای است که با موازی سازی برنامه در مقایسه با برنامه ترتیبی حاصل می گردد.</a:t>
            </a:r>
          </a:p>
          <a:p>
            <a:pPr algn="r" rtl="1"/>
            <a:r>
              <a:rPr lang="fa-IR" dirty="0" smtClean="0">
                <a:cs typeface="B Nazanin" pitchFamily="2" charset="-78"/>
              </a:rPr>
              <a:t>تسریع به صورت ذیل قابل تعریف است:</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31</a:t>
            </a:fld>
            <a:endParaRPr lang="en-US"/>
          </a:p>
        </p:txBody>
      </p:sp>
      <p:sp>
        <p:nvSpPr>
          <p:cNvPr id="4" name="Content Placeholder 3"/>
          <p:cNvSpPr>
            <a:spLocks noGrp="1"/>
          </p:cNvSpPr>
          <p:nvPr>
            <p:ph sz="quarter" idx="1"/>
          </p:nvPr>
        </p:nvSpPr>
        <p:spPr>
          <a:xfrm>
            <a:off x="914400" y="533400"/>
            <a:ext cx="7772400" cy="5486400"/>
          </a:xfrm>
        </p:spPr>
        <p:txBody>
          <a:bodyPr>
            <a:normAutofit/>
          </a:bodyPr>
          <a:lstStyle/>
          <a:p>
            <a:pPr algn="just" rtl="1"/>
            <a:r>
              <a:rPr lang="en-US" dirty="0" smtClean="0">
                <a:cs typeface="B Nazanin" pitchFamily="2" charset="-78"/>
              </a:rPr>
              <a:t>T(n,1)</a:t>
            </a:r>
            <a:r>
              <a:rPr lang="fa-IR" dirty="0" smtClean="0">
                <a:cs typeface="B Nazanin" pitchFamily="2" charset="-78"/>
              </a:rPr>
              <a:t> یا </a:t>
            </a:r>
            <a:r>
              <a:rPr lang="en-US" dirty="0" err="1" smtClean="0">
                <a:cs typeface="B Nazanin" pitchFamily="2" charset="-78"/>
              </a:rPr>
              <a:t>ts</a:t>
            </a:r>
            <a:r>
              <a:rPr lang="fa-IR" dirty="0" smtClean="0">
                <a:cs typeface="B Nazanin" pitchFamily="2" charset="-78"/>
              </a:rPr>
              <a:t> معمولا عبارتست از </a:t>
            </a:r>
            <a:r>
              <a:rPr lang="fa-IR" dirty="0" smtClean="0">
                <a:solidFill>
                  <a:srgbClr val="FF0000"/>
                </a:solidFill>
                <a:cs typeface="B Nazanin" pitchFamily="2" charset="-78"/>
              </a:rPr>
              <a:t>زمان اجرای الگوریتم ترتیبی </a:t>
            </a:r>
            <a:r>
              <a:rPr lang="fa-IR" dirty="0" smtClean="0">
                <a:cs typeface="B Nazanin" pitchFamily="2" charset="-78"/>
              </a:rPr>
              <a:t>بهینه یا بهترین زمان اجرای الگوریتم ترتیبی که تا به امروز برای حل مشکل مورد نظر شناخته شده است.البته </a:t>
            </a:r>
            <a:r>
              <a:rPr lang="en-US" dirty="0" smtClean="0">
                <a:cs typeface="B Nazanin" pitchFamily="2" charset="-78"/>
              </a:rPr>
              <a:t>T(n,1)</a:t>
            </a:r>
            <a:r>
              <a:rPr lang="fa-IR" dirty="0" smtClean="0">
                <a:cs typeface="B Nazanin" pitchFamily="2" charset="-78"/>
              </a:rPr>
              <a:t> می تواند زمان اجرای گونه ترتیبی الگوریتم موازی باشد که برای آن مشکل طراحی شده است( یعنی زمان اجرای الگوریتم موازی به ازاء یک پروسسور) که بالطبع انواع مختلفی از تسریع را باعث می شود.</a:t>
            </a:r>
          </a:p>
          <a:p>
            <a:pPr algn="just" rtl="1"/>
            <a:r>
              <a:rPr lang="en-US" dirty="0" smtClean="0">
                <a:cs typeface="B Nazanin" pitchFamily="2" charset="-78"/>
              </a:rPr>
              <a:t>T(</a:t>
            </a:r>
            <a:r>
              <a:rPr lang="en-US" dirty="0" err="1" smtClean="0">
                <a:cs typeface="B Nazanin" pitchFamily="2" charset="-78"/>
              </a:rPr>
              <a:t>n,p</a:t>
            </a:r>
            <a:r>
              <a:rPr lang="en-US" dirty="0" smtClean="0">
                <a:cs typeface="B Nazanin" pitchFamily="2" charset="-78"/>
              </a:rPr>
              <a:t>)</a:t>
            </a:r>
            <a:r>
              <a:rPr lang="fa-IR" dirty="0" smtClean="0">
                <a:cs typeface="B Nazanin" pitchFamily="2" charset="-78"/>
              </a:rPr>
              <a:t> یا </a:t>
            </a:r>
            <a:r>
              <a:rPr lang="en-US" dirty="0" err="1" smtClean="0">
                <a:cs typeface="B Nazanin" pitchFamily="2" charset="-78"/>
              </a:rPr>
              <a:t>tp</a:t>
            </a:r>
            <a:r>
              <a:rPr lang="fa-IR" dirty="0" smtClean="0">
                <a:cs typeface="B Nazanin" pitchFamily="2" charset="-78"/>
              </a:rPr>
              <a:t> عبارتست از </a:t>
            </a:r>
            <a:r>
              <a:rPr lang="fa-IR" dirty="0" smtClean="0">
                <a:solidFill>
                  <a:srgbClr val="FF0000"/>
                </a:solidFill>
                <a:cs typeface="B Nazanin" pitchFamily="2" charset="-78"/>
              </a:rPr>
              <a:t>زمان اجرای الگوریتم موازی </a:t>
            </a:r>
            <a:r>
              <a:rPr lang="fa-IR" dirty="0" smtClean="0">
                <a:cs typeface="B Nazanin" pitchFamily="2" charset="-78"/>
              </a:rPr>
              <a:t>مشکل مورد نظر. انتظار می رود که تسریع در حالت ایده آل یعنی با صرف نظر از هزینه های همگام سازی و ارتباطات و با افزایش تعداد پروسسورها ، به صورت خطی افزایش یابد ولی باعث هزینه های مذکور تا نقطه ای به صورت خطی افزایش یافته سپس در فاصله ای بسیار کند رشد کرده، به صورت مسطح در آمده و سپس کاهش می یابد .علت آن است که با افزایش تعداد پروسسورها، هزینه های سرباری افزایش یافته و موازی سازی عملیات را خنثی کرده و به آن غالب می آید. شمائی از تسریع در شکل 1-8 آمده است</a:t>
            </a:r>
            <a:endParaRPr lang="en-US" dirty="0">
              <a:cs typeface="B Nazanin" pitchFamily="2" charset="-78"/>
            </a:endParaRPr>
          </a:p>
        </p:txBody>
      </p:sp>
      <p:sp>
        <p:nvSpPr>
          <p:cNvPr id="5" name="Content Placeholder 3"/>
          <p:cNvSpPr>
            <a:spLocks noGrp="1"/>
          </p:cNvSpPr>
          <p:nvPr/>
        </p:nvSpPr>
        <p:spPr>
          <a:xfrm>
            <a:off x="685800" y="685800"/>
            <a:ext cx="7772400" cy="5486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dirty="0"/>
          </a:p>
        </p:txBody>
      </p:sp>
      <p:sp>
        <p:nvSpPr>
          <p:cNvPr id="6" name="Content Placeholder 3"/>
          <p:cNvSpPr>
            <a:spLocks noGrp="1"/>
          </p:cNvSpPr>
          <p:nvPr/>
        </p:nvSpPr>
        <p:spPr>
          <a:xfrm>
            <a:off x="838200" y="838200"/>
            <a:ext cx="7772400" cy="5486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dirty="0"/>
          </a:p>
        </p:txBody>
      </p:sp>
      <p:sp>
        <p:nvSpPr>
          <p:cNvPr id="7" name="Content Placeholder 3"/>
          <p:cNvSpPr>
            <a:spLocks noGrp="1"/>
          </p:cNvSpPr>
          <p:nvPr/>
        </p:nvSpPr>
        <p:spPr>
          <a:xfrm>
            <a:off x="990600" y="990600"/>
            <a:ext cx="7772400" cy="5486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dirty="0"/>
          </a:p>
        </p:txBody>
      </p:sp>
      <p:sp>
        <p:nvSpPr>
          <p:cNvPr id="8" name="Content Placeholder 3"/>
          <p:cNvSpPr>
            <a:spLocks noGrp="1"/>
          </p:cNvSpPr>
          <p:nvPr/>
        </p:nvSpPr>
        <p:spPr>
          <a:xfrm>
            <a:off x="1143000" y="1143000"/>
            <a:ext cx="7772400" cy="5486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dirty="0"/>
          </a:p>
        </p:txBody>
      </p:sp>
      <p:sp>
        <p:nvSpPr>
          <p:cNvPr id="9" name="Content Placeholder 3"/>
          <p:cNvSpPr>
            <a:spLocks noGrp="1"/>
          </p:cNvSpPr>
          <p:nvPr/>
        </p:nvSpPr>
        <p:spPr>
          <a:xfrm>
            <a:off x="1295400" y="1295400"/>
            <a:ext cx="7772400" cy="5486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32</a:t>
            </a:fld>
            <a:endParaRPr lang="en-US"/>
          </a:p>
        </p:txBody>
      </p:sp>
      <p:sp>
        <p:nvSpPr>
          <p:cNvPr id="4" name="Content Placeholder 3"/>
          <p:cNvSpPr>
            <a:spLocks noGrp="1"/>
          </p:cNvSpPr>
          <p:nvPr>
            <p:ph sz="quarter" idx="1"/>
          </p:nvPr>
        </p:nvSpPr>
        <p:spPr>
          <a:xfrm>
            <a:off x="914400" y="457200"/>
            <a:ext cx="7772400" cy="5562600"/>
          </a:xfrm>
        </p:spPr>
        <p:txBody>
          <a:bodyPr/>
          <a:lstStyle/>
          <a:p>
            <a:pPr algn="just" rtl="1"/>
            <a:r>
              <a:rPr lang="fa-IR" dirty="0" smtClean="0">
                <a:cs typeface="B Nazanin" pitchFamily="2" charset="-78"/>
              </a:rPr>
              <a:t>لذا معمولا با ازاء </a:t>
            </a:r>
            <a:r>
              <a:rPr lang="en-US" dirty="0" smtClean="0">
                <a:cs typeface="B Nazanin" pitchFamily="2" charset="-78"/>
              </a:rPr>
              <a:t>p</a:t>
            </a:r>
            <a:r>
              <a:rPr lang="fa-IR" dirty="0" smtClean="0">
                <a:cs typeface="B Nazanin" pitchFamily="2" charset="-78"/>
              </a:rPr>
              <a:t> تا پروسسور ، حداکثر تسریع، </a:t>
            </a:r>
            <a:r>
              <a:rPr lang="en-US" dirty="0" smtClean="0">
                <a:cs typeface="B Nazanin" pitchFamily="2" charset="-78"/>
              </a:rPr>
              <a:t>p</a:t>
            </a:r>
            <a:r>
              <a:rPr lang="fa-IR" dirty="0" smtClean="0">
                <a:cs typeface="B Nazanin" pitchFamily="2" charset="-78"/>
              </a:rPr>
              <a:t> می باشد. با توجه به تعریف تسریع و شکل فوق می توان اظهار داشت که سطح موازی سازی در برنامه در میزان تسریع بسیار موثر است و یا به عبارت دیگر درصدی از برنامه که بنا بر مقتضیات ذاتی مسئله و یا به علت عدم تجربه و دقت طراح و برنامه نویس به صورت ترتیبی کد شده باشد تسریع را بسیار محدود می کند. در این ارتباط قانونی موسوم به </a:t>
            </a:r>
            <a:r>
              <a:rPr lang="fa-IR" dirty="0" smtClean="0">
                <a:solidFill>
                  <a:srgbClr val="FF0000"/>
                </a:solidFill>
                <a:cs typeface="B Nazanin" pitchFamily="2" charset="-78"/>
              </a:rPr>
              <a:t>قانون </a:t>
            </a:r>
            <a:r>
              <a:rPr lang="fa-IR" dirty="0" err="1" smtClean="0">
                <a:solidFill>
                  <a:srgbClr val="FF0000"/>
                </a:solidFill>
                <a:cs typeface="B Nazanin" pitchFamily="2" charset="-78"/>
              </a:rPr>
              <a:t>آمدهال</a:t>
            </a:r>
            <a:r>
              <a:rPr lang="fa-IR" dirty="0" smtClean="0">
                <a:solidFill>
                  <a:srgbClr val="FF0000"/>
                </a:solidFill>
                <a:cs typeface="B Nazanin" pitchFamily="2" charset="-78"/>
              </a:rPr>
              <a:t> </a:t>
            </a:r>
            <a:r>
              <a:rPr lang="fa-IR" dirty="0" smtClean="0">
                <a:cs typeface="B Nazanin" pitchFamily="2" charset="-78"/>
              </a:rPr>
              <a:t>وجود دارد که به شرح آن پرداخته خواهد شد.</a:t>
            </a:r>
          </a:p>
          <a:p>
            <a:pPr algn="just" rtl="1">
              <a:buNone/>
            </a:pPr>
            <a:endParaRPr lang="en-US" dirty="0">
              <a:cs typeface="B Nazanin" pitchFamily="2" charset="-78"/>
            </a:endParaRPr>
          </a:p>
        </p:txBody>
      </p:sp>
      <p:pic>
        <p:nvPicPr>
          <p:cNvPr id="5" name="Picture 4" descr="bh1-8.PNG"/>
          <p:cNvPicPr>
            <a:picLocks noChangeAspect="1"/>
          </p:cNvPicPr>
          <p:nvPr/>
        </p:nvPicPr>
        <p:blipFill>
          <a:blip r:embed="rId2" cstate="print"/>
          <a:stretch>
            <a:fillRect/>
          </a:stretch>
        </p:blipFill>
        <p:spPr>
          <a:xfrm>
            <a:off x="838201" y="3186046"/>
            <a:ext cx="4876800" cy="351838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قانون </a:t>
            </a:r>
            <a:r>
              <a:rPr lang="fa-IR" dirty="0" err="1" smtClean="0"/>
              <a:t>آمدهال</a:t>
            </a:r>
            <a:r>
              <a:rPr lang="fa-IR" dirty="0" smtClean="0"/>
              <a:t>:</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33</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اگر فرض شود که </a:t>
            </a:r>
            <a:r>
              <a:rPr lang="en-US" dirty="0" smtClean="0">
                <a:cs typeface="B Nazanin" pitchFamily="2" charset="-78"/>
              </a:rPr>
              <a:t>f</a:t>
            </a:r>
            <a:r>
              <a:rPr lang="fa-IR" dirty="0" smtClean="0">
                <a:cs typeface="B Nazanin" pitchFamily="2" charset="-78"/>
              </a:rPr>
              <a:t> در صد از برنامه به صورت ترتیبی اجرا گردد و مابقی یعنی </a:t>
            </a:r>
            <a:r>
              <a:rPr lang="en-US" dirty="0" smtClean="0">
                <a:cs typeface="B Nazanin" pitchFamily="2" charset="-78"/>
              </a:rPr>
              <a:t>(1-f)</a:t>
            </a:r>
            <a:r>
              <a:rPr lang="fa-IR" dirty="0" smtClean="0">
                <a:cs typeface="B Nazanin" pitchFamily="2" charset="-78"/>
              </a:rPr>
              <a:t> درصد به صورت موازی اجرا شود، لذا زمان اجرای الگوریتم موازی مورد نظر عبارتست از:</a:t>
            </a:r>
          </a:p>
          <a:p>
            <a:pPr algn="just" rtl="1">
              <a:buNone/>
            </a:pPr>
            <a:endParaRPr lang="en-US" dirty="0">
              <a:cs typeface="B Nazanin" pitchFamily="2" charset="-78"/>
            </a:endParaRPr>
          </a:p>
        </p:txBody>
      </p:sp>
      <p:pic>
        <p:nvPicPr>
          <p:cNvPr id="5" name="Picture 4" descr="bh1-9a.PNG"/>
          <p:cNvPicPr>
            <a:picLocks noChangeAspect="1"/>
          </p:cNvPicPr>
          <p:nvPr/>
        </p:nvPicPr>
        <p:blipFill>
          <a:blip r:embed="rId2" cstate="print"/>
          <a:stretch>
            <a:fillRect/>
          </a:stretch>
        </p:blipFill>
        <p:spPr>
          <a:xfrm>
            <a:off x="533400" y="3124200"/>
            <a:ext cx="8262257" cy="23622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34</a:t>
            </a:fld>
            <a:endParaRPr lang="en-US"/>
          </a:p>
        </p:txBody>
      </p:sp>
      <p:pic>
        <p:nvPicPr>
          <p:cNvPr id="5" name="Content Placeholder 4" descr="bh1-9.PNG"/>
          <p:cNvPicPr>
            <a:picLocks noGrp="1" noChangeAspect="1"/>
          </p:cNvPicPr>
          <p:nvPr>
            <p:ph sz="quarter" idx="1"/>
          </p:nvPr>
        </p:nvPicPr>
        <p:blipFill>
          <a:blip r:embed="rId2" cstate="print"/>
          <a:stretch>
            <a:fillRect/>
          </a:stretch>
        </p:blipFill>
        <p:spPr>
          <a:xfrm>
            <a:off x="1143000" y="152400"/>
            <a:ext cx="7086600" cy="651638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35</a:t>
            </a:fld>
            <a:endParaRPr lang="en-US"/>
          </a:p>
        </p:txBody>
      </p:sp>
      <p:sp>
        <p:nvSpPr>
          <p:cNvPr id="4" name="Content Placeholder 3"/>
          <p:cNvSpPr>
            <a:spLocks noGrp="1"/>
          </p:cNvSpPr>
          <p:nvPr>
            <p:ph sz="quarter" idx="1"/>
          </p:nvPr>
        </p:nvSpPr>
        <p:spPr>
          <a:xfrm>
            <a:off x="914400" y="457200"/>
            <a:ext cx="7772400" cy="5562600"/>
          </a:xfrm>
        </p:spPr>
        <p:txBody>
          <a:bodyPr/>
          <a:lstStyle/>
          <a:p>
            <a:pPr algn="just" rtl="1"/>
            <a:r>
              <a:rPr lang="fa-IR" dirty="0" smtClean="0">
                <a:solidFill>
                  <a:srgbClr val="FF0000"/>
                </a:solidFill>
                <a:cs typeface="B Nazanin" pitchFamily="2" charset="-78"/>
              </a:rPr>
              <a:t>قانون </a:t>
            </a:r>
            <a:r>
              <a:rPr lang="fa-IR" dirty="0" err="1" smtClean="0">
                <a:solidFill>
                  <a:srgbClr val="FF0000"/>
                </a:solidFill>
                <a:cs typeface="B Nazanin" pitchFamily="2" charset="-78"/>
              </a:rPr>
              <a:t>آمدهال</a:t>
            </a:r>
            <a:r>
              <a:rPr lang="fa-IR" dirty="0" smtClean="0">
                <a:solidFill>
                  <a:srgbClr val="FF0000"/>
                </a:solidFill>
                <a:cs typeface="B Nazanin" pitchFamily="2" charset="-78"/>
              </a:rPr>
              <a:t> </a:t>
            </a:r>
            <a:r>
              <a:rPr lang="fa-IR" dirty="0" smtClean="0">
                <a:cs typeface="B Nazanin" pitchFamily="2" charset="-78"/>
              </a:rPr>
              <a:t>حاکی از آنست که حتی با وجود تعداد بیشمار پروسسور، حداکثر تسریع به </a:t>
            </a:r>
            <a:r>
              <a:rPr lang="en-US" dirty="0" smtClean="0">
                <a:cs typeface="B Nazanin" pitchFamily="2" charset="-78"/>
              </a:rPr>
              <a:t>1/f</a:t>
            </a:r>
            <a:r>
              <a:rPr lang="fa-IR" dirty="0" smtClean="0">
                <a:cs typeface="B Nazanin" pitchFamily="2" charset="-78"/>
              </a:rPr>
              <a:t> محدود می شود. برای مثال اگر 5% از محاسبات به صورت ترتیبی صورت پذیرد، حداکثر تسریع بدون توجه به تعداد پروسسورها معادل 20 خواهد بود .شکل 1-10 تغییرات تسریع را بر حسب تعداد پروسسورها را با ازاء مقادیر مختلف نشان می دهد.</a:t>
            </a:r>
          </a:p>
          <a:p>
            <a:pPr algn="just" rtl="1">
              <a:buNone/>
            </a:pPr>
            <a:endParaRPr lang="en-US" dirty="0">
              <a:cs typeface="B Nazanin" pitchFamily="2" charset="-78"/>
            </a:endParaRPr>
          </a:p>
        </p:txBody>
      </p:sp>
      <p:pic>
        <p:nvPicPr>
          <p:cNvPr id="5" name="Picture 4" descr="bh1-10.PNG"/>
          <p:cNvPicPr>
            <a:picLocks noChangeAspect="1"/>
          </p:cNvPicPr>
          <p:nvPr/>
        </p:nvPicPr>
        <p:blipFill>
          <a:blip r:embed="rId2" cstate="print"/>
          <a:stretch>
            <a:fillRect/>
          </a:stretch>
        </p:blipFill>
        <p:spPr>
          <a:xfrm>
            <a:off x="1371600" y="2590800"/>
            <a:ext cx="5945432" cy="400210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Font typeface="Wingdings" pitchFamily="2" charset="2"/>
              <a:buChar char="Ø"/>
            </a:pPr>
            <a:r>
              <a:rPr lang="fa-IR" dirty="0" smtClean="0"/>
              <a:t>راندمان:</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36</a:t>
            </a:fld>
            <a:endParaRPr lang="en-US"/>
          </a:p>
        </p:txBody>
      </p:sp>
      <p:sp>
        <p:nvSpPr>
          <p:cNvPr id="4" name="Content Placeholder 3"/>
          <p:cNvSpPr>
            <a:spLocks noGrp="1"/>
          </p:cNvSpPr>
          <p:nvPr>
            <p:ph sz="quarter" idx="1"/>
          </p:nvPr>
        </p:nvSpPr>
        <p:spPr/>
        <p:txBody>
          <a:bodyPr/>
          <a:lstStyle/>
          <a:p>
            <a:pPr algn="just" rtl="1"/>
            <a:r>
              <a:rPr lang="fa-IR" dirty="0" smtClean="0">
                <a:solidFill>
                  <a:srgbClr val="FF0000"/>
                </a:solidFill>
                <a:cs typeface="B Nazanin" pitchFamily="2" charset="-78"/>
              </a:rPr>
              <a:t>معیار راندمان </a:t>
            </a:r>
            <a:r>
              <a:rPr lang="fa-IR" dirty="0" smtClean="0">
                <a:cs typeface="B Nazanin" pitchFamily="2" charset="-78"/>
              </a:rPr>
              <a:t>کاری که کلیه پروسسورها ( پروسسورهای درگیر اجرای برنامه) در مقایسه با کار انجام شده توسط یک پروسسور انجام می دهند را اندازه گیری می کند. لذا با رابطه زیر قابل مدل کردن است:</a:t>
            </a:r>
          </a:p>
          <a:p>
            <a:pPr algn="just" rtl="1"/>
            <a:endParaRPr lang="fa-IR" dirty="0" smtClean="0">
              <a:cs typeface="B Nazanin" pitchFamily="2" charset="-78"/>
            </a:endParaRPr>
          </a:p>
          <a:p>
            <a:pPr algn="just" rtl="1"/>
            <a:endParaRPr lang="fa-IR" dirty="0" smtClean="0">
              <a:cs typeface="B Nazanin" pitchFamily="2" charset="-78"/>
            </a:endParaRPr>
          </a:p>
          <a:p>
            <a:pPr algn="just" rtl="1">
              <a:buNone/>
            </a:pPr>
            <a:endParaRPr lang="fa-IR" dirty="0" smtClean="0">
              <a:cs typeface="B Nazanin" pitchFamily="2" charset="-78"/>
            </a:endParaRPr>
          </a:p>
        </p:txBody>
      </p:sp>
      <p:pic>
        <p:nvPicPr>
          <p:cNvPr id="5" name="Picture 4" descr="bh1-10a.PNG"/>
          <p:cNvPicPr>
            <a:picLocks noChangeAspect="1"/>
          </p:cNvPicPr>
          <p:nvPr/>
        </p:nvPicPr>
        <p:blipFill>
          <a:blip r:embed="rId2" cstate="print"/>
          <a:stretch>
            <a:fillRect/>
          </a:stretch>
        </p:blipFill>
        <p:spPr>
          <a:xfrm>
            <a:off x="1219200" y="2819400"/>
            <a:ext cx="5770880" cy="145484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37</a:t>
            </a:fld>
            <a:endParaRPr lang="en-US"/>
          </a:p>
        </p:txBody>
      </p:sp>
      <p:pic>
        <p:nvPicPr>
          <p:cNvPr id="5" name="Content Placeholder 4" descr="bh1-11.PNG"/>
          <p:cNvPicPr>
            <a:picLocks noGrp="1" noChangeAspect="1"/>
          </p:cNvPicPr>
          <p:nvPr>
            <p:ph sz="quarter" idx="1"/>
          </p:nvPr>
        </p:nvPicPr>
        <p:blipFill>
          <a:blip r:embed="rId2" cstate="print"/>
          <a:stretch>
            <a:fillRect/>
          </a:stretch>
        </p:blipFill>
        <p:spPr>
          <a:xfrm>
            <a:off x="685800" y="914400"/>
            <a:ext cx="8122158" cy="488632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buFont typeface="Wingdings" pitchFamily="2" charset="2"/>
              <a:buChar char="Ø"/>
            </a:pPr>
            <a:r>
              <a:rPr lang="fa-IR" dirty="0" smtClean="0"/>
              <a:t>مقیاس پذیری: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38</a:t>
            </a:fld>
            <a:endParaRPr lang="en-US"/>
          </a:p>
        </p:txBody>
      </p:sp>
      <p:sp>
        <p:nvSpPr>
          <p:cNvPr id="4" name="Content Placeholder 3"/>
          <p:cNvSpPr>
            <a:spLocks noGrp="1"/>
          </p:cNvSpPr>
          <p:nvPr>
            <p:ph sz="quarter" idx="1"/>
          </p:nvPr>
        </p:nvSpPr>
        <p:spPr/>
        <p:txBody>
          <a:bodyPr/>
          <a:lstStyle/>
          <a:p>
            <a:pPr algn="just" rtl="1"/>
            <a:r>
              <a:rPr lang="fa-IR" dirty="0" smtClean="0">
                <a:solidFill>
                  <a:srgbClr val="FF0000"/>
                </a:solidFill>
                <a:cs typeface="B Nazanin" pitchFamily="2" charset="-78"/>
              </a:rPr>
              <a:t>معیاری که موضوع توسعه پذیری </a:t>
            </a:r>
            <a:r>
              <a:rPr lang="fa-IR" dirty="0" smtClean="0">
                <a:cs typeface="B Nazanin" pitchFamily="2" charset="-78"/>
              </a:rPr>
              <a:t>در </a:t>
            </a:r>
            <a:r>
              <a:rPr lang="fa-IR" dirty="0" smtClean="0">
                <a:solidFill>
                  <a:srgbClr val="FF0000"/>
                </a:solidFill>
                <a:cs typeface="B Nazanin" pitchFamily="2" charset="-78"/>
              </a:rPr>
              <a:t>سطح معماری</a:t>
            </a:r>
            <a:r>
              <a:rPr lang="fa-IR" dirty="0" smtClean="0">
                <a:cs typeface="B Nazanin" pitchFamily="2" charset="-78"/>
              </a:rPr>
              <a:t> و همچنین در </a:t>
            </a:r>
            <a:r>
              <a:rPr lang="fa-IR" dirty="0" smtClean="0">
                <a:solidFill>
                  <a:srgbClr val="FF0000"/>
                </a:solidFill>
                <a:cs typeface="B Nazanin" pitchFamily="2" charset="-78"/>
              </a:rPr>
              <a:t>سطح الگوریتم </a:t>
            </a:r>
            <a:r>
              <a:rPr lang="fa-IR" dirty="0" smtClean="0">
                <a:cs typeface="B Nazanin" pitchFamily="2" charset="-78"/>
              </a:rPr>
              <a:t>را با کارآیی گره می زند. موسوم به مقیاس پذیری است. البته کارایی الگوریتم ماشین نه تنها به کارایی اجزا سخت افزاری خصوصا پروسسورها و شبکه ارتباطی بستگی دارد، بلکه به ذات مورد نظر و کارایی سیستم عامل ماشین نیز بستگی دارد. الگوریتمی را مقیاس پذیر اتلاق می کنند که در آن سطح موازی در برنامه با افزایش اندازه مشکل حداقل به صورت خطی تغییر کند.</a:t>
            </a:r>
          </a:p>
          <a:p>
            <a:pPr algn="just" rtl="1"/>
            <a:r>
              <a:rPr lang="fa-IR" dirty="0" smtClean="0">
                <a:cs typeface="B Nazanin" pitchFamily="2" charset="-78"/>
              </a:rPr>
              <a:t>معیاری را نیز مقیاس پذیر گویند که با افزایش اندازه مشکل و تعداد پروسسورها ، کاری که هر پروسسور انجام می دهد ، به اندازه همان کاری باشد که پروسسور قبل از گسترش انجام می داد.</a:t>
            </a:r>
            <a:endParaRPr lang="en-US" dirty="0">
              <a:cs typeface="B Nazanin"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39</a:t>
            </a:fld>
            <a:endParaRPr lang="en-US"/>
          </a:p>
        </p:txBody>
      </p:sp>
      <p:sp>
        <p:nvSpPr>
          <p:cNvPr id="4" name="Content Placeholder 3"/>
          <p:cNvSpPr>
            <a:spLocks noGrp="1"/>
          </p:cNvSpPr>
          <p:nvPr>
            <p:ph sz="quarter" idx="1"/>
          </p:nvPr>
        </p:nvSpPr>
        <p:spPr/>
        <p:txBody>
          <a:bodyPr>
            <a:normAutofit/>
          </a:bodyPr>
          <a:lstStyle/>
          <a:p>
            <a:pPr algn="ctr" rtl="1">
              <a:buNone/>
            </a:pPr>
            <a:r>
              <a:rPr lang="fa-IR" sz="4000" dirty="0" smtClean="0">
                <a:effectLst>
                  <a:outerShdw blurRad="38100" dist="38100" dir="2700000" algn="tl">
                    <a:srgbClr val="000000">
                      <a:alpha val="43137"/>
                    </a:srgbClr>
                  </a:outerShdw>
                </a:effectLst>
                <a:cs typeface="B Nazanin" pitchFamily="2" charset="-78"/>
              </a:rPr>
              <a:t>فصل دوم مدلهای </a:t>
            </a:r>
            <a:r>
              <a:rPr lang="fa-IR" sz="4000" smtClean="0">
                <a:effectLst>
                  <a:outerShdw blurRad="38100" dist="38100" dir="2700000" algn="tl">
                    <a:srgbClr val="000000">
                      <a:alpha val="43137"/>
                    </a:srgbClr>
                  </a:outerShdw>
                </a:effectLst>
                <a:cs typeface="B Nazanin" pitchFamily="2" charset="-78"/>
              </a:rPr>
              <a:t>معماری کامپیوتر</a:t>
            </a:r>
            <a:endParaRPr lang="en-US" sz="4000" dirty="0">
              <a:effectLst>
                <a:outerShdw blurRad="38100" dist="38100" dir="2700000" algn="tl">
                  <a:srgbClr val="000000">
                    <a:alpha val="43137"/>
                  </a:srgbClr>
                </a:outerShdw>
              </a:effectLst>
              <a:cs typeface="B Nazanin" pitchFamily="2" charset="-7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اهمیت موضوع و انگیزه ها</a:t>
            </a:r>
            <a:endParaRPr lang="en-US" dirty="0"/>
          </a:p>
        </p:txBody>
      </p:sp>
      <p:sp>
        <p:nvSpPr>
          <p:cNvPr id="3" name="Content Placeholder 2"/>
          <p:cNvSpPr>
            <a:spLocks noGrp="1"/>
          </p:cNvSpPr>
          <p:nvPr>
            <p:ph sz="quarter" idx="1"/>
          </p:nvPr>
        </p:nvSpPr>
        <p:spPr/>
        <p:txBody>
          <a:bodyPr/>
          <a:lstStyle/>
          <a:p>
            <a:pPr algn="just" rtl="1"/>
            <a:r>
              <a:rPr lang="fa-IR" dirty="0" smtClean="0">
                <a:cs typeface="B Nazanin" pitchFamily="2" charset="-78"/>
              </a:rPr>
              <a:t>مفهوم همروندی یکی از مفاهیم اساسی در مدیریت چند پروسسی مطرح در یک سیستم کامپیوتری منفرد و همچنین در سیستم های موازی و توزیع شده به حساب می آید. نیاز به سرعت های محاسباتی بالا و همچنین دقت بالا در برنامه های کاربردی امروزی از مهمترین انگیزه های است که باعث شکل گرفتن ، رشد و توسعه سبک جدید برنامه نویسی موسوم به همروند شده است.</a:t>
            </a:r>
          </a:p>
          <a:p>
            <a:pPr algn="just" rtl="1"/>
            <a:r>
              <a:rPr lang="fa-IR" dirty="0" smtClean="0">
                <a:cs typeface="B Nazanin" pitchFamily="2" charset="-78"/>
              </a:rPr>
              <a:t>در سیستم های واقعی و سیستم های بحرانی که در نظر گرفتن پارامتر زمان بسیار حائز اهمیت است .بدین معنا که رویدادهایی در آن سیستم بایستی قبل از زمان مشخصی خاتمه یابد و یا این که زمان پاسخ رویداد ها بسیار کم باشد ، انجام کارها به صورت همروند امری ضروری می باشد.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مدل های معماری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40</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یک مدل معماری نشان دهنده نحوه ارتباط اجزا اساسی کامپیوتری چون بخش محاسباتی و حافظه است.مدل معماری به طور ضمنی به نحوه اجرای دستورالعمل ها روی داده ها اشاره دارد.</a:t>
            </a:r>
            <a:endParaRPr lang="en-US" dirty="0">
              <a:cs typeface="B Nazanin"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طبقه بندی ماشین ها</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41</a:t>
            </a:fld>
            <a:endParaRPr lang="en-US"/>
          </a:p>
        </p:txBody>
      </p:sp>
      <p:sp>
        <p:nvSpPr>
          <p:cNvPr id="4" name="Content Placeholder 3"/>
          <p:cNvSpPr>
            <a:spLocks noGrp="1"/>
          </p:cNvSpPr>
          <p:nvPr>
            <p:ph sz="quarter" idx="1"/>
          </p:nvPr>
        </p:nvSpPr>
        <p:spPr/>
        <p:txBody>
          <a:bodyPr/>
          <a:lstStyle/>
          <a:p>
            <a:pPr algn="just" rtl="1"/>
            <a:r>
              <a:rPr lang="fa-IR" dirty="0" err="1" smtClean="0">
                <a:cs typeface="B Nazanin" pitchFamily="2" charset="-78"/>
              </a:rPr>
              <a:t>فلین</a:t>
            </a:r>
            <a:r>
              <a:rPr lang="fa-IR" dirty="0" smtClean="0">
                <a:cs typeface="B Nazanin" pitchFamily="2" charset="-78"/>
              </a:rPr>
              <a:t> در سال 1966 برای کامپیوترها یک طبقه بندی ارائه داد</a:t>
            </a:r>
            <a:r>
              <a:rPr lang="en-US" dirty="0" smtClean="0">
                <a:cs typeface="B Nazanin" pitchFamily="2" charset="-78"/>
              </a:rPr>
              <a:t>[10]</a:t>
            </a:r>
            <a:r>
              <a:rPr lang="fa-IR" dirty="0" smtClean="0">
                <a:cs typeface="B Nazanin" pitchFamily="2" charset="-78"/>
              </a:rPr>
              <a:t> در این طبقه بندی روی دو موجود دستور </a:t>
            </a:r>
            <a:r>
              <a:rPr lang="fa-IR" dirty="0" err="1" smtClean="0">
                <a:cs typeface="B Nazanin" pitchFamily="2" charset="-78"/>
              </a:rPr>
              <a:t>العمل</a:t>
            </a:r>
            <a:r>
              <a:rPr lang="fa-IR" dirty="0" smtClean="0">
                <a:cs typeface="B Nazanin" pitchFamily="2" charset="-78"/>
              </a:rPr>
              <a:t> و داده تکیه شد.طبقه بندی ارائه شده بر مبنای نحوه اجرای دستورالعمل ها روی داده ها شکل گرفت . طبقه بندی مزبور به شرح ذیل است:</a:t>
            </a:r>
            <a:endParaRPr lang="en-US" dirty="0">
              <a:cs typeface="B Nazanin" pitchFamily="2"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مدل</a:t>
            </a:r>
            <a:r>
              <a:rPr lang="en-US" dirty="0" smtClean="0"/>
              <a:t>SISD</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42</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تحت این مدل یک ماشین تک </a:t>
            </a:r>
            <a:r>
              <a:rPr lang="fa-IR" dirty="0" err="1" smtClean="0">
                <a:cs typeface="B Nazanin" pitchFamily="2" charset="-78"/>
              </a:rPr>
              <a:t>پروسسوری</a:t>
            </a:r>
            <a:r>
              <a:rPr lang="fa-IR" dirty="0" smtClean="0">
                <a:cs typeface="B Nazanin" pitchFamily="2" charset="-78"/>
              </a:rPr>
              <a:t> ، جریان </a:t>
            </a:r>
            <a:r>
              <a:rPr lang="fa-IR" dirty="0" err="1" smtClean="0">
                <a:cs typeface="B Nazanin" pitchFamily="2" charset="-78"/>
              </a:rPr>
              <a:t>منفردی</a:t>
            </a:r>
            <a:r>
              <a:rPr lang="fa-IR" dirty="0" smtClean="0">
                <a:cs typeface="B Nazanin" pitchFamily="2" charset="-78"/>
              </a:rPr>
              <a:t> از دستورالعمل هایی که توسط برنامه تولید شده است را بر روی جریان </a:t>
            </a:r>
            <a:r>
              <a:rPr lang="fa-IR" dirty="0" err="1" smtClean="0">
                <a:cs typeface="B Nazanin" pitchFamily="2" charset="-78"/>
              </a:rPr>
              <a:t>منفردی</a:t>
            </a:r>
            <a:r>
              <a:rPr lang="fa-IR" dirty="0" smtClean="0">
                <a:cs typeface="B Nazanin" pitchFamily="2" charset="-78"/>
              </a:rPr>
              <a:t> از داده ها اجرا می کند.دستور </a:t>
            </a:r>
            <a:r>
              <a:rPr lang="fa-IR" dirty="0" err="1" smtClean="0">
                <a:cs typeface="B Nazanin" pitchFamily="2" charset="-78"/>
              </a:rPr>
              <a:t>العمل</a:t>
            </a:r>
            <a:r>
              <a:rPr lang="fa-IR" dirty="0" smtClean="0">
                <a:cs typeface="B Nazanin" pitchFamily="2" charset="-78"/>
              </a:rPr>
              <a:t> ها یکی پس از دیگری اجرا می شوند. دسترسی به حافظه به صورت ترتیبی صورت می گیرد.مدل معماری ماشین های تک </a:t>
            </a:r>
            <a:r>
              <a:rPr lang="fa-IR" dirty="0" err="1" smtClean="0">
                <a:cs typeface="B Nazanin" pitchFamily="2" charset="-78"/>
              </a:rPr>
              <a:t>پروسسوری</a:t>
            </a:r>
            <a:r>
              <a:rPr lang="fa-IR" dirty="0" smtClean="0">
                <a:cs typeface="B Nazanin" pitchFamily="2" charset="-78"/>
              </a:rPr>
              <a:t> ، معماری </a:t>
            </a:r>
            <a:r>
              <a:rPr lang="en-US" dirty="0" smtClean="0">
                <a:cs typeface="B Nazanin" pitchFamily="2" charset="-78"/>
              </a:rPr>
              <a:t>SISD</a:t>
            </a:r>
            <a:r>
              <a:rPr lang="fa-IR" dirty="0" smtClean="0">
                <a:cs typeface="B Nazanin" pitchFamily="2" charset="-78"/>
              </a:rPr>
              <a:t> است.نمایی از یک مدل </a:t>
            </a:r>
            <a:r>
              <a:rPr lang="en-US" dirty="0" smtClean="0">
                <a:cs typeface="B Nazanin" pitchFamily="2" charset="-78"/>
              </a:rPr>
              <a:t>SISD</a:t>
            </a:r>
            <a:r>
              <a:rPr lang="fa-IR" dirty="0" smtClean="0">
                <a:cs typeface="B Nazanin" pitchFamily="2" charset="-78"/>
              </a:rPr>
              <a:t> در شکل زیر آمده است .</a:t>
            </a:r>
            <a:endParaRPr lang="en-US" dirty="0" smtClean="0">
              <a:cs typeface="B Nazanin" pitchFamily="2" charset="-78"/>
            </a:endParaRPr>
          </a:p>
          <a:p>
            <a:pPr algn="just" rtl="1"/>
            <a:endParaRPr lang="en-US" dirty="0">
              <a:cs typeface="B Nazanin" pitchFamily="2" charset="-78"/>
            </a:endParaRPr>
          </a:p>
        </p:txBody>
      </p:sp>
      <p:pic>
        <p:nvPicPr>
          <p:cNvPr id="5" name="Picture 4" descr="bh2-1.PNG"/>
          <p:cNvPicPr>
            <a:picLocks noChangeAspect="1"/>
          </p:cNvPicPr>
          <p:nvPr/>
        </p:nvPicPr>
        <p:blipFill>
          <a:blip r:embed="rId2" cstate="print"/>
          <a:stretch>
            <a:fillRect/>
          </a:stretch>
        </p:blipFill>
        <p:spPr>
          <a:xfrm>
            <a:off x="3200400" y="3429000"/>
            <a:ext cx="2914892" cy="292417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مدل </a:t>
            </a:r>
            <a:r>
              <a:rPr lang="en-US" dirty="0" smtClean="0"/>
              <a:t>SIMD</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43</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در این ماشین بخصوص جریان </a:t>
            </a:r>
            <a:r>
              <a:rPr lang="fa-IR" dirty="0" err="1" smtClean="0">
                <a:cs typeface="B Nazanin" pitchFamily="2" charset="-78"/>
              </a:rPr>
              <a:t>منفردی</a:t>
            </a:r>
            <a:r>
              <a:rPr lang="fa-IR" dirty="0" smtClean="0">
                <a:cs typeface="B Nazanin" pitchFamily="2" charset="-78"/>
              </a:rPr>
              <a:t> از دستور </a:t>
            </a:r>
            <a:r>
              <a:rPr lang="fa-IR" dirty="0" err="1" smtClean="0">
                <a:cs typeface="B Nazanin" pitchFamily="2" charset="-78"/>
              </a:rPr>
              <a:t>العمل</a:t>
            </a:r>
            <a:r>
              <a:rPr lang="fa-IR" dirty="0" smtClean="0">
                <a:cs typeface="B Nazanin" pitchFamily="2" charset="-78"/>
              </a:rPr>
              <a:t> هایی که توسط برنامه تولید شده است وجود دارد ولی بجای یک جریان داده ای چندین جریان داده ای وجود دارد.</a:t>
            </a:r>
            <a:endParaRPr lang="en-US" dirty="0">
              <a:cs typeface="B Nazanin" pitchFamily="2" charset="-78"/>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مدل </a:t>
            </a:r>
            <a:r>
              <a:rPr lang="en-US" dirty="0" smtClean="0"/>
              <a:t>SPMD</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44</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تحت این مدل هر پروسسور به جای یک دستورالعمل برنامه </a:t>
            </a:r>
            <a:r>
              <a:rPr lang="fa-IR" dirty="0" err="1" smtClean="0">
                <a:cs typeface="B Nazanin" pitchFamily="2" charset="-78"/>
              </a:rPr>
              <a:t>منفردی</a:t>
            </a:r>
            <a:r>
              <a:rPr lang="fa-IR" dirty="0" smtClean="0">
                <a:cs typeface="B Nazanin" pitchFamily="2" charset="-78"/>
              </a:rPr>
              <a:t> را روی داده های گوناگونی به طور موازی و مستقل از یکدیگر اجرا می کند.به عبارت دیگر تحت این مدل در هر گام هر پروسسور به صورت </a:t>
            </a:r>
            <a:r>
              <a:rPr lang="fa-IR" dirty="0" err="1" smtClean="0">
                <a:cs typeface="B Nazanin" pitchFamily="2" charset="-78"/>
              </a:rPr>
              <a:t>ناهمگام</a:t>
            </a:r>
            <a:r>
              <a:rPr lang="fa-IR" dirty="0" smtClean="0">
                <a:cs typeface="B Nazanin" pitchFamily="2" charset="-78"/>
              </a:rPr>
              <a:t> با دیگر پروسسورها کار میکند.</a:t>
            </a:r>
            <a:endParaRPr lang="en-US" dirty="0">
              <a:cs typeface="B Nazanin" pitchFamily="2"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مدل </a:t>
            </a:r>
            <a:r>
              <a:rPr lang="en-US" dirty="0" smtClean="0"/>
              <a:t>MIMD</a:t>
            </a:r>
            <a:r>
              <a:rPr lang="fa-IR" dirty="0" smtClean="0"/>
              <a:t> </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45</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تحت این مدل هر پروسسور یک مجموعه دستورالعملی را تحت یک برنامه جداگانه مستقل از دیگر پروسسورها و به طور نا همگام بر روی تکه داده های گوناگون اجرا می کند.این مدل نه تنها الگوریتم های مبتنی بر موازی سازی داده ای را حمایت می کند بلکه الگوریتم های مبتنی بر موازی سازی کارها را نیز به خوبی حمایت می کند.</a:t>
            </a:r>
          </a:p>
          <a:p>
            <a:pPr algn="just" rtl="1"/>
            <a:r>
              <a:rPr lang="fa-IR" dirty="0" smtClean="0">
                <a:cs typeface="B Nazanin" pitchFamily="2" charset="-78"/>
              </a:rPr>
              <a:t>معماری ماشین های </a:t>
            </a:r>
            <a:r>
              <a:rPr lang="en-US" dirty="0" smtClean="0">
                <a:cs typeface="B Nazanin" pitchFamily="2" charset="-78"/>
              </a:rPr>
              <a:t>MIMD</a:t>
            </a:r>
            <a:r>
              <a:rPr lang="fa-IR" dirty="0" smtClean="0">
                <a:cs typeface="B Nazanin" pitchFamily="2" charset="-78"/>
              </a:rPr>
              <a:t> متنوع می باشد.در ادامه تعدادی از معماری ها تشریح و مورد مطالعه قرار می گیرند.</a:t>
            </a:r>
            <a:endParaRPr lang="en-US" dirty="0">
              <a:cs typeface="B Nazanin" pitchFamily="2" charset="-7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46</a:t>
            </a:fld>
            <a:endParaRPr lang="en-US"/>
          </a:p>
        </p:txBody>
      </p:sp>
      <p:sp>
        <p:nvSpPr>
          <p:cNvPr id="4" name="Content Placeholder 3"/>
          <p:cNvSpPr>
            <a:spLocks noGrp="1"/>
          </p:cNvSpPr>
          <p:nvPr>
            <p:ph sz="quarter" idx="1"/>
          </p:nvPr>
        </p:nvSpPr>
        <p:spPr>
          <a:xfrm>
            <a:off x="381000" y="304800"/>
            <a:ext cx="8305800" cy="6019800"/>
          </a:xfrm>
        </p:spPr>
        <p:txBody>
          <a:bodyPr>
            <a:normAutofit/>
          </a:bodyPr>
          <a:lstStyle/>
          <a:p>
            <a:pPr algn="r" rtl="1"/>
            <a:r>
              <a:rPr lang="fa-IR" dirty="0" smtClean="0">
                <a:cs typeface="B Nazanin" pitchFamily="2" charset="-78"/>
              </a:rPr>
              <a:t>معماری مزبور دارای خصیصه های زیر است:</a:t>
            </a:r>
          </a:p>
          <a:p>
            <a:pPr algn="r" rtl="1"/>
            <a:r>
              <a:rPr lang="fa-IR" dirty="0" smtClean="0">
                <a:cs typeface="B Nazanin" pitchFamily="2" charset="-78"/>
              </a:rPr>
              <a:t>ساخت آن ساده است.</a:t>
            </a:r>
          </a:p>
          <a:p>
            <a:pPr algn="r" rtl="1"/>
            <a:r>
              <a:rPr lang="fa-IR" dirty="0" smtClean="0">
                <a:cs typeface="B Nazanin" pitchFamily="2" charset="-78"/>
              </a:rPr>
              <a:t>مدیریت آن به عبارت دیگر سیستم عامل حاکم بر آن از دشواری های خاص برخوردار نیست.</a:t>
            </a:r>
          </a:p>
          <a:p>
            <a:pPr algn="r" rtl="1"/>
            <a:r>
              <a:rPr lang="fa-IR" dirty="0" smtClean="0">
                <a:cs typeface="B Nazanin" pitchFamily="2" charset="-78"/>
              </a:rPr>
              <a:t>کارآیی آن قابل پیش بینی است.</a:t>
            </a:r>
          </a:p>
          <a:p>
            <a:pPr algn="r" rtl="1"/>
            <a:endParaRPr lang="fa-IR" dirty="0" smtClean="0">
              <a:cs typeface="B Nazanin" pitchFamily="2" charset="-78"/>
            </a:endParaRPr>
          </a:p>
          <a:p>
            <a:pPr algn="r" rtl="1"/>
            <a:endParaRPr lang="fa-IR" dirty="0" smtClean="0">
              <a:cs typeface="B Nazanin" pitchFamily="2" charset="-78"/>
            </a:endParaRPr>
          </a:p>
          <a:p>
            <a:pPr algn="r" rtl="1"/>
            <a:endParaRPr lang="fa-IR" dirty="0" smtClean="0">
              <a:cs typeface="B Nazanin" pitchFamily="2" charset="-78"/>
            </a:endParaRPr>
          </a:p>
          <a:p>
            <a:pPr algn="r" rtl="1"/>
            <a:endParaRPr lang="fa-IR" dirty="0" smtClean="0">
              <a:cs typeface="B Nazanin" pitchFamily="2" charset="-78"/>
            </a:endParaRPr>
          </a:p>
          <a:p>
            <a:pPr algn="r" rtl="1"/>
            <a:endParaRPr lang="fa-IR" dirty="0" smtClean="0">
              <a:cs typeface="B Nazanin" pitchFamily="2" charset="-78"/>
            </a:endParaRPr>
          </a:p>
          <a:p>
            <a:pPr algn="r" rtl="1"/>
            <a:r>
              <a:rPr lang="fa-IR" dirty="0" smtClean="0">
                <a:cs typeface="B Nazanin" pitchFamily="2" charset="-78"/>
              </a:rPr>
              <a:t>عمده ترین عیب آن عدم امکان گسترش چنین معماری است . آنجایی که پهنای باند باس ثابت می باشد. تعداد پروسسورهایی که به باس می توانند وصل شوند محدود می باشد.حداکثر پروسسور می تواند از طریق باس به یکدیگر وصل شوند بنابراین این معماری مقیاس پذیر نیست.</a:t>
            </a:r>
            <a:endParaRPr lang="en-US" dirty="0">
              <a:cs typeface="B Nazanin" pitchFamily="2" charset="-78"/>
            </a:endParaRPr>
          </a:p>
        </p:txBody>
      </p:sp>
      <p:pic>
        <p:nvPicPr>
          <p:cNvPr id="5" name="Picture 4" descr="bh2-2.PNG"/>
          <p:cNvPicPr>
            <a:picLocks noChangeAspect="1"/>
          </p:cNvPicPr>
          <p:nvPr/>
        </p:nvPicPr>
        <p:blipFill>
          <a:blip r:embed="rId2" cstate="print"/>
          <a:stretch>
            <a:fillRect/>
          </a:stretch>
        </p:blipFill>
        <p:spPr>
          <a:xfrm>
            <a:off x="381000" y="2286000"/>
            <a:ext cx="5033211" cy="22860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معماری حافظه اشتراکی مبتنی بر شبکه ارتباطی </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47</a:t>
            </a:fld>
            <a:endParaRPr lang="en-US"/>
          </a:p>
        </p:txBody>
      </p:sp>
      <p:sp>
        <p:nvSpPr>
          <p:cNvPr id="4" name="Content Placeholder 3"/>
          <p:cNvSpPr>
            <a:spLocks noGrp="1"/>
          </p:cNvSpPr>
          <p:nvPr>
            <p:ph sz="quarter" idx="1"/>
          </p:nvPr>
        </p:nvSpPr>
        <p:spPr>
          <a:xfrm>
            <a:off x="914400" y="1447800"/>
            <a:ext cx="7772400" cy="4800600"/>
          </a:xfrm>
        </p:spPr>
        <p:txBody>
          <a:bodyPr>
            <a:normAutofit/>
          </a:bodyPr>
          <a:lstStyle/>
          <a:p>
            <a:pPr algn="just" rtl="1"/>
            <a:r>
              <a:rPr lang="fa-IR" dirty="0" smtClean="0">
                <a:cs typeface="B Nazanin" pitchFamily="2" charset="-78"/>
              </a:rPr>
              <a:t>این معماری در شکل زیر نشان داده شده است. خصوصیت عمده این معماری استفاده از یک شبکه ارتباطی است که می تواند ارتباط تعداد پروسسورهای زیادی را حمایت کند.</a:t>
            </a:r>
          </a:p>
          <a:p>
            <a:pPr algn="just" rtl="1"/>
            <a:endParaRPr lang="fa-IR" dirty="0" smtClean="0">
              <a:cs typeface="B Nazanin" pitchFamily="2" charset="-78"/>
            </a:endParaRPr>
          </a:p>
          <a:p>
            <a:pPr algn="just" rtl="1"/>
            <a:endParaRPr lang="fa-IR" dirty="0" smtClean="0">
              <a:cs typeface="B Nazanin" pitchFamily="2" charset="-78"/>
            </a:endParaRPr>
          </a:p>
          <a:p>
            <a:pPr algn="just" rtl="1"/>
            <a:endParaRPr lang="fa-IR" dirty="0" smtClean="0">
              <a:cs typeface="B Nazanin" pitchFamily="2" charset="-78"/>
            </a:endParaRPr>
          </a:p>
          <a:p>
            <a:pPr algn="just" rtl="1"/>
            <a:endParaRPr lang="fa-IR" dirty="0" smtClean="0">
              <a:cs typeface="B Nazanin" pitchFamily="2" charset="-78"/>
            </a:endParaRPr>
          </a:p>
          <a:p>
            <a:pPr algn="just" rtl="1"/>
            <a:endParaRPr lang="fa-IR" dirty="0" smtClean="0">
              <a:cs typeface="B Nazanin" pitchFamily="2" charset="-78"/>
            </a:endParaRPr>
          </a:p>
          <a:p>
            <a:pPr algn="just" rtl="1"/>
            <a:endParaRPr lang="fa-IR" dirty="0" smtClean="0">
              <a:cs typeface="B Nazanin" pitchFamily="2" charset="-78"/>
            </a:endParaRPr>
          </a:p>
          <a:p>
            <a:pPr algn="just" rtl="1"/>
            <a:r>
              <a:rPr lang="fa-IR" dirty="0" smtClean="0">
                <a:cs typeface="B Nazanin" pitchFamily="2" charset="-78"/>
              </a:rPr>
              <a:t>در این معماری حافظه محلی مطرح نیست و کلیه پروسسورها با هزینه یکنواختی به حافظه اشتراکی دسترسی پیدا می کند.</a:t>
            </a:r>
            <a:endParaRPr lang="en-US" dirty="0">
              <a:cs typeface="B Nazanin" pitchFamily="2" charset="-78"/>
            </a:endParaRPr>
          </a:p>
        </p:txBody>
      </p:sp>
      <p:pic>
        <p:nvPicPr>
          <p:cNvPr id="6" name="Picture 5" descr="bh2-3.PNG"/>
          <p:cNvPicPr>
            <a:picLocks noChangeAspect="1"/>
          </p:cNvPicPr>
          <p:nvPr/>
        </p:nvPicPr>
        <p:blipFill>
          <a:blip r:embed="rId2" cstate="print"/>
          <a:stretch>
            <a:fillRect/>
          </a:stretch>
        </p:blipFill>
        <p:spPr>
          <a:xfrm>
            <a:off x="838200" y="2286000"/>
            <a:ext cx="5181600" cy="2876478"/>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معماری مبتنی بر حافظه فقط کش</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48</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این معماری در شکل زیر نشان داده شده است.در این معماری یک فضای آدرسی اشتراکی مبتنی بر کش ها در اختیار برنامه نویس قرار می گیرد. این مدل محلی بودن شبکه ای را حمایت می کند.در این مدل هزینه دسترسی به یک خط کش در دور دست تابع توپولوژی شبکه است که با افزایش تعداد پروسسورها فزونی یافته و با افزایش هزینه های سر آمد در دستگاه باعث کاهش کارآیی ماشین می شود.همچنین جهت حفظ یکپارچگی کش ها نیاز به یک الگوریتم حفظ یکپارچگی کش است. از طرفی این معماری به علت گران بودن و محدود حافظه های کش ، معماری گرانی است</a:t>
            </a:r>
            <a:endParaRPr lang="en-US" dirty="0">
              <a:cs typeface="B Nazanin" pitchFamily="2"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49</a:t>
            </a:fld>
            <a:endParaRPr lang="en-US"/>
          </a:p>
        </p:txBody>
      </p:sp>
      <p:pic>
        <p:nvPicPr>
          <p:cNvPr id="5" name="Content Placeholder 4" descr="bh2-4.PNG"/>
          <p:cNvPicPr>
            <a:picLocks noGrp="1" noChangeAspect="1"/>
          </p:cNvPicPr>
          <p:nvPr>
            <p:ph sz="quarter" idx="1"/>
          </p:nvPr>
        </p:nvPicPr>
        <p:blipFill>
          <a:blip r:embed="rId2" cstate="print"/>
          <a:stretch>
            <a:fillRect/>
          </a:stretch>
        </p:blipFill>
        <p:spPr>
          <a:xfrm>
            <a:off x="838200" y="1447800"/>
            <a:ext cx="7459867" cy="398145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791200"/>
          </a:xfrm>
        </p:spPr>
        <p:txBody>
          <a:bodyPr>
            <a:normAutofit/>
          </a:bodyPr>
          <a:lstStyle/>
          <a:p>
            <a:pPr algn="just" rtl="1"/>
            <a:r>
              <a:rPr lang="fa-IR" dirty="0" smtClean="0">
                <a:cs typeface="B Nazanin" pitchFamily="2" charset="-78"/>
              </a:rPr>
              <a:t>امروزه یک سری مشکلات موسوم به مشکلات عظیم مطرح هستند که برای حل آنها و رسیدن به جواب خصوصا به جوابهای با دقت بالا و مطمئن در یک زمان معقول نیاز به سرعت های محاسباتی بسیار بالا ست که با افزایش اندازه مشکل ، سرعت مورد نیاز بایستی به طور نمائی افزایش یابد. لذا سرعت کامپیوترهای تک پردازنده ای که به صورت خطی افزایش می یابد و این افزایش نیز حدی دارد ، نمیتواند جوابگوی چنین مسائلی باشد. مسائلی از قبیل پیش بینی هوا و مدلسازی محیط های مختلف ، شبیه سازی مشکلات متعدد مطرح در علوم مهندسی از چنین مسائل عظیم محسوب می شوند. چنین سبک برنامه نویسی و چند وظیفه ای را میسر می سازد.</a:t>
            </a:r>
          </a:p>
          <a:p>
            <a:pPr algn="just" rtl="1"/>
            <a:r>
              <a:rPr lang="fa-IR" dirty="0" smtClean="0">
                <a:cs typeface="B Nazanin" pitchFamily="2" charset="-78"/>
              </a:rPr>
              <a:t>افزایش کارایی سیستم ها از مهمترین انگیزه های استفاده از همروندی است. همروندی یا روی هم انداختن </a:t>
            </a:r>
            <a:r>
              <a:rPr lang="fa-IR" dirty="0" smtClean="0">
                <a:solidFill>
                  <a:srgbClr val="7030A0"/>
                </a:solidFill>
                <a:cs typeface="B Nazanin" pitchFamily="2" charset="-78"/>
              </a:rPr>
              <a:t>عملیات ورودی / خروجی </a:t>
            </a:r>
            <a:r>
              <a:rPr lang="fa-IR" dirty="0" smtClean="0">
                <a:cs typeface="B Nazanin" pitchFamily="2" charset="-78"/>
              </a:rPr>
              <a:t>با محاسبات و همچنین با روی هم انداختن </a:t>
            </a:r>
            <a:r>
              <a:rPr lang="fa-IR" dirty="0" smtClean="0">
                <a:solidFill>
                  <a:srgbClr val="7030A0"/>
                </a:solidFill>
                <a:cs typeface="B Nazanin" pitchFamily="2" charset="-78"/>
              </a:rPr>
              <a:t>محاسبات</a:t>
            </a:r>
            <a:r>
              <a:rPr lang="fa-IR" dirty="0" smtClean="0">
                <a:cs typeface="B Nazanin" pitchFamily="2" charset="-78"/>
              </a:rPr>
              <a:t> باعث کاهش زمان اجرای برنامه و بهبود دیگر معیارهای کارایی می شود.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معماری مبتنی بر حافظه توزیع شده.</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50</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این معماری در شکل زیر نشان داده شده است.همانطوری که ملاحظه می شود حافظه اشتراکی ما بین پروسسورها وجود ندارد و حافظه توزیع شده است.در این معماری هر پروسسور با هزینه کم به حافظه محلی خود دسترسی پیدا می کند ولی با پرداخت تاخیر شبکه می تواند به حافظه های دور دست  دسترسی پیدا کند.</a:t>
            </a:r>
            <a:endParaRPr lang="en-US" dirty="0">
              <a:cs typeface="B Nazanin" pitchFamily="2" charset="-78"/>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51</a:t>
            </a:fld>
            <a:endParaRPr lang="en-US"/>
          </a:p>
        </p:txBody>
      </p:sp>
      <p:pic>
        <p:nvPicPr>
          <p:cNvPr id="5" name="Content Placeholder 4" descr="bh2-5.PNG"/>
          <p:cNvPicPr>
            <a:picLocks noGrp="1" noChangeAspect="1"/>
          </p:cNvPicPr>
          <p:nvPr>
            <p:ph sz="quarter" idx="1"/>
          </p:nvPr>
        </p:nvPicPr>
        <p:blipFill>
          <a:blip r:embed="rId2" cstate="print"/>
          <a:stretch>
            <a:fillRect/>
          </a:stretch>
        </p:blipFill>
        <p:spPr>
          <a:xfrm>
            <a:off x="762000" y="1371600"/>
            <a:ext cx="7344385" cy="4367212"/>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معماری مبتنی بر حافظه اشتراکی توزیع شده</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52</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این معماری در شکل زیر نشان داده شده است. همانطوری که ملاحظه می شود حافظه فیزیکی توزیع شده است.منتهی سیستم عامل ماشین یک حافظه اشتراکی مجازی به صورت یک فضای آدرس دهی منفرد را در اختیار پروسسورها قرار می دهد.این معماری خصوصیات معماری حافظه اشتراکی و معماری مبتنی بر حافظه توزیعی شده را حمایت می کند.</a:t>
            </a:r>
            <a:endParaRPr lang="en-US" dirty="0">
              <a:cs typeface="B Nazanin" pitchFamily="2" charset="-78"/>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53</a:t>
            </a:fld>
            <a:endParaRPr lang="en-US"/>
          </a:p>
        </p:txBody>
      </p:sp>
      <p:pic>
        <p:nvPicPr>
          <p:cNvPr id="5" name="Content Placeholder 4" descr="bh2-6.PNG"/>
          <p:cNvPicPr>
            <a:picLocks noGrp="1" noChangeAspect="1"/>
          </p:cNvPicPr>
          <p:nvPr>
            <p:ph sz="quarter" idx="1"/>
          </p:nvPr>
        </p:nvPicPr>
        <p:blipFill>
          <a:blip r:embed="rId2" cstate="print"/>
          <a:stretch>
            <a:fillRect/>
          </a:stretch>
        </p:blipFill>
        <p:spPr>
          <a:xfrm>
            <a:off x="998189" y="1447800"/>
            <a:ext cx="7604821" cy="45720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انواع کامپیوتر های موازی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54</a:t>
            </a:fld>
            <a:endParaRPr lang="en-US"/>
          </a:p>
        </p:txBody>
      </p:sp>
      <p:sp>
        <p:nvSpPr>
          <p:cNvPr id="4" name="Content Placeholder 3"/>
          <p:cNvSpPr>
            <a:spLocks noGrp="1"/>
          </p:cNvSpPr>
          <p:nvPr>
            <p:ph sz="quarter" idx="1"/>
          </p:nvPr>
        </p:nvSpPr>
        <p:spPr/>
        <p:txBody>
          <a:bodyPr/>
          <a:lstStyle/>
          <a:p>
            <a:pPr algn="r" rtl="1"/>
            <a:r>
              <a:rPr lang="fa-IR" dirty="0" smtClean="0">
                <a:cs typeface="B Nazanin" pitchFamily="2" charset="-78"/>
              </a:rPr>
              <a:t>با توجه به طبقه بندی </a:t>
            </a:r>
            <a:r>
              <a:rPr lang="fa-IR" dirty="0" err="1" smtClean="0">
                <a:cs typeface="B Nazanin" pitchFamily="2" charset="-78"/>
              </a:rPr>
              <a:t>فیلین</a:t>
            </a:r>
            <a:r>
              <a:rPr lang="fa-IR" dirty="0" smtClean="0">
                <a:cs typeface="B Nazanin" pitchFamily="2" charset="-78"/>
              </a:rPr>
              <a:t> می توان کامپیوتر های موازی را به دو دسته عمده تقسیم نمود.</a:t>
            </a:r>
          </a:p>
          <a:p>
            <a:pPr algn="r" rtl="1"/>
            <a:r>
              <a:rPr lang="fa-IR" dirty="0" smtClean="0">
                <a:cs typeface="B Nazanin" pitchFamily="2" charset="-78"/>
              </a:rPr>
              <a:t>مالتی پروسسورها با حافظه اشتراکی </a:t>
            </a:r>
          </a:p>
          <a:p>
            <a:pPr algn="r" rtl="1"/>
            <a:r>
              <a:rPr lang="fa-IR" dirty="0" smtClean="0">
                <a:cs typeface="B Nazanin" pitchFamily="2" charset="-78"/>
              </a:rPr>
              <a:t>مالتی کامپیوترها با حافظه توزیع  شده </a:t>
            </a:r>
            <a:endParaRPr lang="en-US" dirty="0">
              <a:cs typeface="B Nazanin"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انواع کامپیوتر های موازی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55</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در مالتی پروسسورها که حافظه اشتراکی فیزیکی و یا مجازی وجود دارد، شبکه ارتباط محکم است لذا سیستم های مزبور موسوم به سیستم های با اتصال محکم محسوب می شود.در این معماری تاخیر مربوط به پیام های کوتاه می باشد و میزان رد و بدل شدن داده ها ما بین پردازنده ها با سرعت بالایی انجام می شود.</a:t>
            </a:r>
            <a:endParaRPr lang="en-US" dirty="0">
              <a:cs typeface="B Nazanin" pitchFamily="2" charset="-78"/>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انواع کامپیوتر های موازی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56</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در مالتی کامپیوتر ها که نود ها از یکدیگر فاصله دارند ارتباط پروسسورها از طریق تبادل پیغام صورت می گیرد . این معماری موسوم به معماری با اتصال سست است. در این معماری تاخیر در ارتباط با هر پیغام زیاد است و میزان رد و بدل شدن اطلاعات پایین است.مالتی کامپیوترها در این روش به عنوان یک سیستم توزیع شده محسوب می شوند.</a:t>
            </a:r>
            <a:endParaRPr lang="en-US" dirty="0">
              <a:cs typeface="B Nazanin" pitchFamily="2" charset="-78"/>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نامزد های شبکه های مقیاس پذیر </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57</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یکی از مهمترین مسائل در محاسبات موازی مسئله ی بهبود بخشیدن به موازی سازی عملیات است به عبارتی دیگر یکی از اهداف محاسبات موازی ساخت شبکه های ارتباطی مقیاس پذیر همه منظوره می باشد.مقیاس پذیری سیستم های کامپیوتر های موازی به هزاران پروسسور ، مبتنی بر معماری حافظه توزیع شده منوط به یک شبکه ارتباطی مقیاس پذیر است</a:t>
            </a:r>
            <a:r>
              <a:rPr lang="fa-IR" dirty="0" smtClean="0"/>
              <a:t>.</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نمونه هایی از شبکه های ارتباطی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58</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شبکه های ارتباطی به دو گروه شبکه های غیر مستقیم یا شبکه های چند طبقه و شبکه های مستقیم طبقه بندی می شوند.</a:t>
            </a:r>
          </a:p>
          <a:p>
            <a:pPr algn="just" rtl="1"/>
            <a:r>
              <a:rPr lang="fa-IR" dirty="0" smtClean="0">
                <a:cs typeface="B Nazanin" pitchFamily="2" charset="-78"/>
              </a:rPr>
              <a:t>در شبکه های غیر مستقیم هر پردازنده و یا هر ماژول حافظه توسط ماژول های دیگر با استفاده از لینک های چند گانه ی یکسانی قابل دسترسی می باشند.</a:t>
            </a:r>
          </a:p>
          <a:p>
            <a:pPr algn="just" rtl="1"/>
            <a:r>
              <a:rPr lang="fa-IR" dirty="0" smtClean="0">
                <a:cs typeface="B Nazanin" pitchFamily="2" charset="-78"/>
              </a:rPr>
              <a:t>در شبکه های مستقیم پردازنده ها مجاور یکدیگر و توسط لینک های نقطه به نقطه به یکدیگر متصل می شوند. در صورتی که به پردازنده های دور دست توسط چندین لینک بایستی دسترسی پیدا کرد. شبکه های مستقیم جهت تامین و بهبود بخشیدن به شبکه های محلی مناسب هستند.</a:t>
            </a:r>
            <a:endParaRPr lang="en-US" dirty="0">
              <a:cs typeface="B Nazanin" pitchFamily="2" charset="-7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شبکه ارتباطی غیر مستقیم</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59</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یک شبکه ارتباطی غیر مستقیم موسوم به شبکه ی ارتباطی چند طبقه از نوع امگا در شکل زیر نشان داده شده است.این شبکه ارتباطی دارای دو طبقه سوئیچ موسوم به طبقه اول و طبقه آخر است.اولین طبقه درخواست پروسسور را به طبقه آخر میفرستد و طبقه آخر تقاضای واصله را به ماژول های حافظه و دیگر پروسسورها متصل می کند.</a:t>
            </a:r>
            <a:endParaRPr lang="en-US" dirty="0">
              <a:cs typeface="B Nazanin"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مشکلات:</a:t>
            </a:r>
            <a:endParaRPr lang="en-US" dirty="0"/>
          </a:p>
        </p:txBody>
      </p:sp>
      <p:sp>
        <p:nvSpPr>
          <p:cNvPr id="3" name="Content Placeholder 2"/>
          <p:cNvSpPr>
            <a:spLocks noGrp="1"/>
          </p:cNvSpPr>
          <p:nvPr>
            <p:ph sz="quarter" idx="1"/>
          </p:nvPr>
        </p:nvSpPr>
        <p:spPr/>
        <p:txBody>
          <a:bodyPr/>
          <a:lstStyle/>
          <a:p>
            <a:pPr algn="just" rtl="1"/>
            <a:r>
              <a:rPr lang="fa-IR" dirty="0" smtClean="0">
                <a:cs typeface="B Nazanin" pitchFamily="2" charset="-78"/>
              </a:rPr>
              <a:t>در تولید و گسترش نرم افزارهای صحیح و کارای همروند و به طور کلی نرم افزارهای موازی و توزیع شده مشکلات عدیده ای  مطرح هستند که تا حد زیادی چنین مشکلاتی در دنیای محاسبات ترتیبی حل شده است.</a:t>
            </a:r>
          </a:p>
          <a:p>
            <a:pPr algn="just" rtl="1"/>
            <a:r>
              <a:rPr lang="fa-IR" dirty="0" smtClean="0">
                <a:cs typeface="B Nazanin" pitchFamily="2" charset="-78"/>
              </a:rPr>
              <a:t>در دنیای محاسبات ترتیبی استفاده از </a:t>
            </a:r>
            <a:r>
              <a:rPr lang="fa-IR" dirty="0" smtClean="0">
                <a:solidFill>
                  <a:srgbClr val="7030A0"/>
                </a:solidFill>
                <a:cs typeface="B Nazanin" pitchFamily="2" charset="-78"/>
              </a:rPr>
              <a:t>مدل وان </a:t>
            </a:r>
            <a:r>
              <a:rPr lang="fa-IR" dirty="0" err="1" smtClean="0">
                <a:solidFill>
                  <a:srgbClr val="7030A0"/>
                </a:solidFill>
                <a:cs typeface="B Nazanin" pitchFamily="2" charset="-78"/>
              </a:rPr>
              <a:t>نیومن</a:t>
            </a:r>
            <a:r>
              <a:rPr lang="fa-IR" dirty="0" smtClean="0">
                <a:solidFill>
                  <a:srgbClr val="7030A0"/>
                </a:solidFill>
                <a:cs typeface="B Nazanin" pitchFamily="2" charset="-78"/>
              </a:rPr>
              <a:t> </a:t>
            </a:r>
            <a:r>
              <a:rPr lang="fa-IR" dirty="0" smtClean="0">
                <a:cs typeface="B Nazanin" pitchFamily="2" charset="-78"/>
              </a:rPr>
              <a:t>که به عنوان پلی ما بین نرم افزار و سخت افزار عمل می کند بسیاری از مشکلات را حل نموده است و تولید و گسترش نرم افزارهای ترتیبی را به سهولت فراهم می سازد ولی در دنیای محاسبات موازی و توزیع شده در هیچیک از لایه های مطرح در طراحی یک نرم افزار و به طور کلی سیستم می خواهد ، یک مدل واحد جامع همه منظوره وجود ندارد.</a:t>
            </a:r>
          </a:p>
          <a:p>
            <a:pPr algn="just" rtl="1">
              <a:buNone/>
            </a:pP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شبکه ارتباطی غیر مستقیم</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60</a:t>
            </a:fld>
            <a:endParaRPr lang="en-US"/>
          </a:p>
        </p:txBody>
      </p:sp>
      <p:pic>
        <p:nvPicPr>
          <p:cNvPr id="5" name="Content Placeholder 4" descr="bh2-7.PNG"/>
          <p:cNvPicPr>
            <a:picLocks noGrp="1" noChangeAspect="1"/>
          </p:cNvPicPr>
          <p:nvPr>
            <p:ph sz="quarter" idx="1"/>
          </p:nvPr>
        </p:nvPicPr>
        <p:blipFill>
          <a:blip r:embed="rId2" cstate="print"/>
          <a:stretch>
            <a:fillRect/>
          </a:stretch>
        </p:blipFill>
        <p:spPr>
          <a:xfrm>
            <a:off x="2438400" y="1447800"/>
            <a:ext cx="4498571" cy="4813646"/>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شبکه های ارتباطی مستقیم</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61</a:t>
            </a:fld>
            <a:endParaRPr lang="en-US"/>
          </a:p>
        </p:txBody>
      </p:sp>
      <p:sp>
        <p:nvSpPr>
          <p:cNvPr id="4" name="Content Placeholder 3"/>
          <p:cNvSpPr>
            <a:spLocks noGrp="1"/>
          </p:cNvSpPr>
          <p:nvPr>
            <p:ph sz="quarter" idx="1"/>
          </p:nvPr>
        </p:nvSpPr>
        <p:spPr/>
        <p:txBody>
          <a:bodyPr/>
          <a:lstStyle/>
          <a:p>
            <a:pPr algn="just" rtl="1"/>
            <a:r>
              <a:rPr lang="fa-IR" dirty="0" smtClean="0">
                <a:cs typeface="B Nazanin" pitchFamily="2" charset="-78"/>
              </a:rPr>
              <a:t>این نوع شبکه ها از شبکه های رایج محسوب می شوند. و دارای دو نوع شبکه ارتباطی به نام های </a:t>
            </a:r>
            <a:r>
              <a:rPr lang="fa-IR" dirty="0" err="1" smtClean="0">
                <a:cs typeface="B Nazanin" pitchFamily="2" charset="-78"/>
              </a:rPr>
              <a:t>مکعبی</a:t>
            </a:r>
            <a:r>
              <a:rPr lang="fa-IR" dirty="0" smtClean="0">
                <a:cs typeface="B Nazanin" pitchFamily="2" charset="-78"/>
              </a:rPr>
              <a:t>(</a:t>
            </a:r>
            <a:r>
              <a:rPr lang="en-US" dirty="0" smtClean="0">
                <a:cs typeface="B Nazanin" pitchFamily="2" charset="-78"/>
              </a:rPr>
              <a:t>Cube</a:t>
            </a:r>
            <a:r>
              <a:rPr lang="fa-IR" dirty="0" smtClean="0">
                <a:cs typeface="B Nazanin" pitchFamily="2" charset="-78"/>
              </a:rPr>
              <a:t>) و </a:t>
            </a:r>
            <a:r>
              <a:rPr lang="fa-IR" dirty="0" err="1" smtClean="0">
                <a:cs typeface="B Nazanin" pitchFamily="2" charset="-78"/>
              </a:rPr>
              <a:t>گرید</a:t>
            </a:r>
            <a:r>
              <a:rPr lang="en-US" dirty="0" smtClean="0">
                <a:cs typeface="B Nazanin" pitchFamily="2" charset="-78"/>
              </a:rPr>
              <a:t>(Grid)</a:t>
            </a:r>
            <a:r>
              <a:rPr lang="fa-IR" dirty="0" smtClean="0">
                <a:cs typeface="B Nazanin" pitchFamily="2" charset="-78"/>
              </a:rPr>
              <a:t> می باشند که در  شکل نشان داده شده است.</a:t>
            </a:r>
            <a:endParaRPr lang="en-US" dirty="0" smtClean="0">
              <a:cs typeface="B Nazanin" pitchFamily="2" charset="-78"/>
            </a:endParaRPr>
          </a:p>
          <a:p>
            <a:pPr algn="just" rtl="1">
              <a:buNone/>
            </a:pPr>
            <a:endParaRPr lang="en-US" dirty="0">
              <a:cs typeface="B Nazanin" pitchFamily="2" charset="-78"/>
            </a:endParaRPr>
          </a:p>
        </p:txBody>
      </p:sp>
      <p:pic>
        <p:nvPicPr>
          <p:cNvPr id="5" name="Picture 4" descr="bh2-8.PNG"/>
          <p:cNvPicPr>
            <a:picLocks noChangeAspect="1"/>
          </p:cNvPicPr>
          <p:nvPr/>
        </p:nvPicPr>
        <p:blipFill>
          <a:blip r:embed="rId2" cstate="print"/>
          <a:stretch>
            <a:fillRect/>
          </a:stretch>
        </p:blipFill>
        <p:spPr>
          <a:xfrm>
            <a:off x="852487" y="2315563"/>
            <a:ext cx="5091113" cy="413286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شبکه های ارتباطی مستقیم</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62</a:t>
            </a:fld>
            <a:endParaRPr lang="en-US"/>
          </a:p>
        </p:txBody>
      </p:sp>
      <p:pic>
        <p:nvPicPr>
          <p:cNvPr id="5" name="Content Placeholder 4" descr="bh2-9.PNG"/>
          <p:cNvPicPr>
            <a:picLocks noGrp="1" noChangeAspect="1"/>
          </p:cNvPicPr>
          <p:nvPr>
            <p:ph sz="quarter" idx="1"/>
          </p:nvPr>
        </p:nvPicPr>
        <p:blipFill>
          <a:blip r:embed="rId2" cstate="print"/>
          <a:stretch>
            <a:fillRect/>
          </a:stretch>
        </p:blipFill>
        <p:spPr>
          <a:xfrm>
            <a:off x="957262" y="1743075"/>
            <a:ext cx="7686675" cy="3981450"/>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الگوریتم های مسیر یابی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63</a:t>
            </a:fld>
            <a:endParaRPr lang="en-US"/>
          </a:p>
        </p:txBody>
      </p:sp>
      <p:sp>
        <p:nvSpPr>
          <p:cNvPr id="4" name="Content Placeholder 3"/>
          <p:cNvSpPr>
            <a:spLocks noGrp="1"/>
          </p:cNvSpPr>
          <p:nvPr>
            <p:ph sz="quarter" idx="1"/>
          </p:nvPr>
        </p:nvSpPr>
        <p:spPr/>
        <p:txBody>
          <a:bodyPr>
            <a:normAutofit/>
          </a:bodyPr>
          <a:lstStyle/>
          <a:p>
            <a:pPr algn="just" rtl="1">
              <a:buNone/>
            </a:pPr>
            <a:r>
              <a:rPr lang="fa-IR" dirty="0" smtClean="0"/>
              <a:t>مکانیزمهای دسترسی به پردازنده ها را الگوریتمهای مسیریابی می گوئیم.</a:t>
            </a:r>
          </a:p>
          <a:p>
            <a:pPr algn="just" rtl="1">
              <a:buNone/>
            </a:pPr>
            <a:endParaRPr lang="fa-IR" dirty="0" smtClean="0"/>
          </a:p>
          <a:p>
            <a:pPr algn="just" rtl="1">
              <a:buNone/>
            </a:pPr>
            <a:r>
              <a:rPr lang="fa-IR" dirty="0" smtClean="0">
                <a:solidFill>
                  <a:srgbClr val="FF0000"/>
                </a:solidFill>
              </a:rPr>
              <a:t>مسیریابی قطعی</a:t>
            </a:r>
            <a:r>
              <a:rPr lang="fa-IR" dirty="0" smtClean="0"/>
              <a:t>: در این روش مسیریابی از تکنیک مسیریابی </a:t>
            </a:r>
            <a:r>
              <a:rPr lang="en-US" dirty="0" smtClean="0"/>
              <a:t>interval</a:t>
            </a:r>
            <a:r>
              <a:rPr lang="fa-IR" dirty="0" smtClean="0"/>
              <a:t> استفاده می شود. </a:t>
            </a:r>
          </a:p>
          <a:p>
            <a:pPr algn="just" rtl="1">
              <a:buNone/>
            </a:pPr>
            <a:r>
              <a:rPr lang="fa-IR" dirty="0" smtClean="0"/>
              <a:t>    در این مکانیزم هر پردازنده دارای یک شماره </a:t>
            </a:r>
            <a:r>
              <a:rPr lang="en-US" dirty="0" smtClean="0"/>
              <a:t>ID</a:t>
            </a:r>
            <a:r>
              <a:rPr lang="fa-IR" dirty="0" smtClean="0"/>
              <a:t> در یک فضای آدرس دهی همگانی است.</a:t>
            </a:r>
            <a:endParaRPr lang="en-US" dirty="0" smtClean="0"/>
          </a:p>
          <a:p>
            <a:pPr algn="just" rtl="1">
              <a:buNone/>
            </a:pPr>
            <a:r>
              <a:rPr lang="fa-IR" dirty="0" smtClean="0"/>
              <a:t>    </a:t>
            </a:r>
            <a:r>
              <a:rPr lang="en-US" dirty="0" smtClean="0"/>
              <a:t>P</a:t>
            </a:r>
            <a:r>
              <a:rPr lang="fa-IR" dirty="0" smtClean="0"/>
              <a:t> تعداد کل پردازنده ها است.</a:t>
            </a:r>
          </a:p>
          <a:p>
            <a:pPr algn="just" rtl="1">
              <a:buNone/>
            </a:pPr>
            <a:endParaRPr lang="fa-IR" dirty="0" smtClean="0"/>
          </a:p>
          <a:p>
            <a:pPr algn="just" rtl="1">
              <a:buNone/>
            </a:pPr>
            <a:r>
              <a:rPr lang="fa-IR" dirty="0" smtClean="0"/>
              <a:t>   بدین صورت که هر لینک خروجی یک پردازنده را نشانه می گیرد و هر پیام ارسالی روی یکی از لینکها نگاشت می شود.</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مسیریابی قطعی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64</a:t>
            </a:fld>
            <a:endParaRPr lang="en-US"/>
          </a:p>
        </p:txBody>
      </p:sp>
      <p:pic>
        <p:nvPicPr>
          <p:cNvPr id="5" name="Content Placeholder 4" descr="bh2-10.PNG"/>
          <p:cNvPicPr>
            <a:picLocks noGrp="1" noChangeAspect="1"/>
          </p:cNvPicPr>
          <p:nvPr>
            <p:ph sz="quarter" idx="1"/>
          </p:nvPr>
        </p:nvPicPr>
        <p:blipFill>
          <a:blip r:embed="rId2" cstate="print"/>
          <a:stretch>
            <a:fillRect/>
          </a:stretch>
        </p:blipFill>
        <p:spPr>
          <a:xfrm>
            <a:off x="1108841" y="1447800"/>
            <a:ext cx="7383517" cy="457200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الگوریتم های مسیر یابی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65</a:t>
            </a:fld>
            <a:endParaRPr lang="en-US"/>
          </a:p>
        </p:txBody>
      </p:sp>
      <p:sp>
        <p:nvSpPr>
          <p:cNvPr id="4" name="Content Placeholder 3"/>
          <p:cNvSpPr>
            <a:spLocks noGrp="1"/>
          </p:cNvSpPr>
          <p:nvPr>
            <p:ph sz="quarter" idx="1"/>
          </p:nvPr>
        </p:nvSpPr>
        <p:spPr/>
        <p:txBody>
          <a:bodyPr/>
          <a:lstStyle/>
          <a:p>
            <a:pPr algn="just"/>
            <a:r>
              <a:rPr lang="fa-IR" sz="2400" dirty="0" smtClean="0">
                <a:solidFill>
                  <a:srgbClr val="FF0000"/>
                </a:solidFill>
              </a:rPr>
              <a:t>مسیر یابی تصادفی:</a:t>
            </a:r>
          </a:p>
          <a:p>
            <a:pPr algn="just"/>
            <a:r>
              <a:rPr lang="fa-IR" sz="2400" dirty="0" smtClean="0"/>
              <a:t>در شبکه های مستقیم می توان از الگوریتم مسیریابی تصادفی پیشنهادی والیانت استفاده نمود.</a:t>
            </a:r>
          </a:p>
          <a:p>
            <a:pPr algn="just"/>
            <a:r>
              <a:rPr lang="fa-IR" sz="2400" dirty="0" smtClean="0"/>
              <a:t>این الگوریتم شامل دو مرحله است.</a:t>
            </a:r>
          </a:p>
          <a:p>
            <a:pPr algn="just"/>
            <a:r>
              <a:rPr lang="fa-IR" sz="2400" dirty="0" smtClean="0"/>
              <a:t>در اولین مرحله، یک نود(پردازنده) بطور تصادفی انتخاب می شود و پیام بصورت مشخص برای آن فرستاده می شود.</a:t>
            </a:r>
          </a:p>
          <a:p>
            <a:pPr algn="just"/>
            <a:r>
              <a:rPr lang="fa-IR" sz="2400" dirty="0" smtClean="0"/>
              <a:t>در دومین مرحله پیغام از نود واسط طی مسیر نموده و به سمت پردازنده مقصد پیش می رود.</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الگوریتم های مسیر یابی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66</a:t>
            </a:fld>
            <a:endParaRPr lang="en-US"/>
          </a:p>
        </p:txBody>
      </p:sp>
      <p:sp>
        <p:nvSpPr>
          <p:cNvPr id="4" name="Content Placeholder 3"/>
          <p:cNvSpPr>
            <a:spLocks noGrp="1"/>
          </p:cNvSpPr>
          <p:nvPr>
            <p:ph sz="quarter" idx="1"/>
          </p:nvPr>
        </p:nvSpPr>
        <p:spPr/>
        <p:txBody>
          <a:bodyPr/>
          <a:lstStyle/>
          <a:p>
            <a:r>
              <a:rPr lang="fa-IR" dirty="0" smtClean="0">
                <a:solidFill>
                  <a:srgbClr val="FF0000"/>
                </a:solidFill>
              </a:rPr>
              <a:t>مسیریابی تطبیقی:</a:t>
            </a:r>
          </a:p>
          <a:p>
            <a:pPr algn="just"/>
            <a:r>
              <a:rPr lang="fa-IR" dirty="0" smtClean="0"/>
              <a:t>این مسیر یابی یک گسترش عملی از مسیریابی تصادفی است. در این نوع مسیر یابی به جای اینکه گفته شود که دقیقاً به کدام لینک متصل شود، آن پیام به روی گروهی از لینکها نگاشت می شود. لذا وقتی پیامی به سویچ می رسد، یک لینک آزاد از آن سویچ انتخاب می شود و پیام به سمت آن هدایت می شود و اگر لینکی در دسترس نباشد یکی از لینکها تصادفی انتخاب می شود. در این مسیر یابی ترافیک شبکه یکنواخت تر توزیع می شود. </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دسترسی انحصاری مقیاس پذیر به داده ها</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67</a:t>
            </a:fld>
            <a:endParaRPr lang="en-US"/>
          </a:p>
        </p:txBody>
      </p:sp>
      <p:sp>
        <p:nvSpPr>
          <p:cNvPr id="4" name="Content Placeholder 3"/>
          <p:cNvSpPr>
            <a:spLocks noGrp="1"/>
          </p:cNvSpPr>
          <p:nvPr>
            <p:ph sz="quarter" idx="1"/>
          </p:nvPr>
        </p:nvSpPr>
        <p:spPr/>
        <p:txBody>
          <a:bodyPr/>
          <a:lstStyle/>
          <a:p>
            <a:pPr algn="just"/>
            <a:r>
              <a:rPr lang="fa-IR" dirty="0" smtClean="0"/>
              <a:t>در بخش قبلی راجع به توپولوژی ها و الگوریتم های مسیر یابی بحث شد که چگونگی از </a:t>
            </a:r>
            <a:r>
              <a:rPr lang="en-US" dirty="0" smtClean="0"/>
              <a:t>hotspot</a:t>
            </a:r>
            <a:r>
              <a:rPr lang="fa-IR" dirty="0" smtClean="0"/>
              <a:t> در شبکه جلوگیری به عمل آید تا بتوان تاخیر شبکه قابل پیش بینی و مقیاس پذیری داشت. در این بخش راجع به تکنیک هایی صحبت می شود که چگونه </a:t>
            </a:r>
            <a:r>
              <a:rPr lang="en-US" dirty="0" smtClean="0"/>
              <a:t>hotspot</a:t>
            </a:r>
            <a:r>
              <a:rPr lang="fa-IR" dirty="0" smtClean="0"/>
              <a:t> های خارجی جلوگیری نمود. بدین معنی که اگر در یک برنامه کاربردی به متغیرهایی رجوع شود که بر روی یک </a:t>
            </a:r>
            <a:r>
              <a:rPr lang="fa-IR" dirty="0" err="1" smtClean="0"/>
              <a:t>مدول</a:t>
            </a:r>
            <a:r>
              <a:rPr lang="fa-IR" dirty="0" smtClean="0"/>
              <a:t> حافظه یکسانی وجود داشته باشند.روی آن </a:t>
            </a:r>
            <a:r>
              <a:rPr lang="fa-IR" dirty="0" err="1" smtClean="0"/>
              <a:t>مدول</a:t>
            </a:r>
            <a:r>
              <a:rPr lang="fa-IR" dirty="0" smtClean="0"/>
              <a:t> ترافیک سنگین خواهد بود و ایجاد </a:t>
            </a:r>
            <a:r>
              <a:rPr lang="en-US" dirty="0" smtClean="0"/>
              <a:t>hotspot</a:t>
            </a:r>
            <a:r>
              <a:rPr lang="fa-IR" dirty="0" smtClean="0"/>
              <a:t> خواهد شد. جهت دسترسی انحصاری به داده ها دو دسته الگوریتم کلی وجود دارد. آنها عبارتند از : راه حل های قطعی و راه حل های تصادفی که به توضیح هر یک خواهیم داشت.</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راه حل های قطعی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68</a:t>
            </a:fld>
            <a:endParaRPr lang="en-US"/>
          </a:p>
        </p:txBody>
      </p:sp>
      <p:sp>
        <p:nvSpPr>
          <p:cNvPr id="4" name="Content Placeholder 3"/>
          <p:cNvSpPr>
            <a:spLocks noGrp="1"/>
          </p:cNvSpPr>
          <p:nvPr>
            <p:ph sz="quarter" idx="1"/>
          </p:nvPr>
        </p:nvSpPr>
        <p:spPr/>
        <p:txBody>
          <a:bodyPr/>
          <a:lstStyle/>
          <a:p>
            <a:pPr algn="just"/>
            <a:r>
              <a:rPr lang="fa-IR" dirty="0" smtClean="0"/>
              <a:t>ذکر این نکته حائز اهمیت است که اگر کلیه پروسسورهای </a:t>
            </a:r>
            <a:r>
              <a:rPr lang="en-US" dirty="0" smtClean="0"/>
              <a:t>(p)</a:t>
            </a:r>
            <a:r>
              <a:rPr lang="fa-IR" dirty="0" smtClean="0"/>
              <a:t> درخواست های مورد نظرشان جهت دسترسی انحصاری به یک محل حافظه را ارسال دارند، به خاطر گرفتگی در آن محل هزینه عملیات با ضریب </a:t>
            </a:r>
            <a:r>
              <a:rPr lang="en-US" dirty="0" smtClean="0"/>
              <a:t>p</a:t>
            </a:r>
            <a:r>
              <a:rPr lang="fa-IR" dirty="0" smtClean="0"/>
              <a:t> افزایش می یابد. راه حل قطعی برای از بین بردن گرفتگی در آن محل آنست که محل های حافظه تکرار شوند.البته مسئله جامعیت مقادیر تکرار شده نیز در نظر گرفته شود . تامین گردد. از معایب این دسته روش ها نیاز به حافظه اضافی جهت تامین تکرار است. لذا روش های دیگری ابداع گردید که دارای کارآیی بهتری هستند.</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راه حل های تصادفی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69</a:t>
            </a:fld>
            <a:endParaRPr lang="en-US"/>
          </a:p>
        </p:txBody>
      </p:sp>
      <p:sp>
        <p:nvSpPr>
          <p:cNvPr id="4" name="Content Placeholder 3"/>
          <p:cNvSpPr>
            <a:spLocks noGrp="1"/>
          </p:cNvSpPr>
          <p:nvPr>
            <p:ph sz="quarter" idx="1"/>
          </p:nvPr>
        </p:nvSpPr>
        <p:spPr/>
        <p:txBody>
          <a:bodyPr/>
          <a:lstStyle/>
          <a:p>
            <a:pPr algn="just"/>
            <a:r>
              <a:rPr lang="fa-IR" dirty="0" smtClean="0"/>
              <a:t>این دسته روش ها بر مبنای استفاده از توابع هش پایه گذاری شده اند.در این روش ها یک آدرس متغیر در فضای حافظه منطقی به یک آدرس فیزیکی </a:t>
            </a:r>
            <a:r>
              <a:rPr lang="fa-IR" dirty="0" err="1" smtClean="0"/>
              <a:t>مدول</a:t>
            </a:r>
            <a:r>
              <a:rPr lang="fa-IR" dirty="0" smtClean="0"/>
              <a:t> های حافظه ترجمه می شود.معیارهایی که باعث گزینش راه حل تصادفی شده است.می تواند به صورت ذیل بیان گردد.</a:t>
            </a:r>
          </a:p>
          <a:p>
            <a:pPr algn="just">
              <a:buFont typeface="Wingdings" pitchFamily="2" charset="2"/>
              <a:buChar char="ü"/>
            </a:pPr>
            <a:r>
              <a:rPr lang="fa-IR" dirty="0" smtClean="0"/>
              <a:t>حداکثر تعداد داده هایی که از یک </a:t>
            </a:r>
            <a:r>
              <a:rPr lang="fa-IR" dirty="0" err="1" smtClean="0"/>
              <a:t>مدول</a:t>
            </a:r>
            <a:r>
              <a:rPr lang="fa-IR" dirty="0" smtClean="0"/>
              <a:t> حافظه در هر لحظه می توان درخواست کرد.</a:t>
            </a:r>
          </a:p>
          <a:p>
            <a:pPr algn="just">
              <a:buFont typeface="Wingdings" pitchFamily="2" charset="2"/>
              <a:buChar char="ü"/>
            </a:pPr>
            <a:r>
              <a:rPr lang="fa-IR" dirty="0" smtClean="0"/>
              <a:t>زمان محاسبه تابع هش</a:t>
            </a:r>
          </a:p>
          <a:p>
            <a:pPr algn="just">
              <a:buFont typeface="Wingdings" pitchFamily="2" charset="2"/>
              <a:buChar char="ü"/>
            </a:pPr>
            <a:r>
              <a:rPr lang="fa-IR" dirty="0" smtClean="0"/>
              <a:t>فضای حافظه مورد نیاز برای نگهداری تابع هش</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457200"/>
            <a:ext cx="7772400" cy="5562600"/>
          </a:xfrm>
        </p:spPr>
        <p:txBody>
          <a:bodyPr/>
          <a:lstStyle/>
          <a:p>
            <a:pPr algn="just" rtl="1"/>
            <a:r>
              <a:rPr lang="fa-IR" dirty="0" smtClean="0">
                <a:cs typeface="B Nazanin" pitchFamily="2" charset="-78"/>
              </a:rPr>
              <a:t>از طرف دیگر به علت وجود مشکلاتی که در نحوه عملکرد کامپایلرهای موازی ، سیستم عامل های ماشین های موازی و توزیع شده و همچنین مشکلات موجود در معماری و در اجزا ماشین های موازی و توزیع شده مطرح شده است، رسیدن به کارایی بالا که از اهم اهداف محاسبات موازی و توزیع شده به حساب می آید را دشوار کرده است. نوشتن برنامه های صحیح موازی و توزیع شده که عاری از بن بست ، ارتباطات نا همگن ما بین پروسس ها و برخورد روی منابع باشد، امری دشوار می باشد که مستلزم  عادت به تفکر کردن موازی و تجربه می باشد.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70</a:t>
            </a:fld>
            <a:endParaRPr lang="en-US"/>
          </a:p>
        </p:txBody>
      </p:sp>
      <p:sp>
        <p:nvSpPr>
          <p:cNvPr id="4" name="Content Placeholder 3"/>
          <p:cNvSpPr>
            <a:spLocks noGrp="1"/>
          </p:cNvSpPr>
          <p:nvPr>
            <p:ph sz="quarter" idx="1"/>
          </p:nvPr>
        </p:nvSpPr>
        <p:spPr>
          <a:xfrm>
            <a:off x="914400" y="457200"/>
            <a:ext cx="7772400" cy="5562600"/>
          </a:xfrm>
        </p:spPr>
        <p:txBody>
          <a:bodyPr/>
          <a:lstStyle/>
          <a:p>
            <a:pPr algn="just"/>
            <a:r>
              <a:rPr lang="fa-IR" dirty="0" smtClean="0"/>
              <a:t>برای پیاده سازی این روش ، یک تابع </a:t>
            </a:r>
            <a:r>
              <a:rPr lang="fa-IR" dirty="0" err="1" smtClean="0"/>
              <a:t>هش</a:t>
            </a:r>
            <a:r>
              <a:rPr lang="fa-IR" dirty="0" smtClean="0"/>
              <a:t>،</a:t>
            </a:r>
            <a:r>
              <a:rPr lang="en-US" dirty="0" smtClean="0"/>
              <a:t>h</a:t>
            </a:r>
            <a:r>
              <a:rPr lang="fa-IR" dirty="0" smtClean="0"/>
              <a:t> ، از یک کلاس همگانی توابع هش </a:t>
            </a:r>
            <a:r>
              <a:rPr lang="en-US" dirty="0" smtClean="0"/>
              <a:t>h</a:t>
            </a:r>
            <a:r>
              <a:rPr lang="fa-IR" dirty="0" smtClean="0"/>
              <a:t> ، انتخاب می گردد،آدرس منطقی حافظه مورد نظر توسط آن تابع </a:t>
            </a:r>
            <a:r>
              <a:rPr lang="en-US" dirty="0" smtClean="0"/>
              <a:t>h</a:t>
            </a:r>
            <a:r>
              <a:rPr lang="fa-IR" dirty="0" smtClean="0"/>
              <a:t>، به آدرس یک محل در حافظه ترجمه می شود که حاوی داده مورد نظر است.</a:t>
            </a:r>
          </a:p>
          <a:p>
            <a:pPr algn="just"/>
            <a:r>
              <a:rPr lang="fa-IR" dirty="0" smtClean="0"/>
              <a:t>کلاسی از چنین توابع هش توسط </a:t>
            </a:r>
            <a:r>
              <a:rPr lang="fa-IR" dirty="0" err="1" smtClean="0"/>
              <a:t>مهلهورن</a:t>
            </a:r>
            <a:r>
              <a:rPr lang="fa-IR" dirty="0" smtClean="0"/>
              <a:t> و </a:t>
            </a:r>
            <a:r>
              <a:rPr lang="fa-IR" dirty="0" err="1" smtClean="0"/>
              <a:t>ویشکین</a:t>
            </a:r>
            <a:r>
              <a:rPr lang="fa-IR" dirty="0" smtClean="0"/>
              <a:t> به صورت ذیل تعریف شده است مرجع.</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استفاده عملی از توابع هش</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71</a:t>
            </a:fld>
            <a:endParaRPr lang="en-US"/>
          </a:p>
        </p:txBody>
      </p:sp>
      <p:sp>
        <p:nvSpPr>
          <p:cNvPr id="4" name="Content Placeholder 3"/>
          <p:cNvSpPr>
            <a:spLocks noGrp="1"/>
          </p:cNvSpPr>
          <p:nvPr>
            <p:ph sz="quarter" idx="1"/>
          </p:nvPr>
        </p:nvSpPr>
        <p:spPr/>
        <p:txBody>
          <a:bodyPr/>
          <a:lstStyle/>
          <a:p>
            <a:pPr algn="just"/>
            <a:r>
              <a:rPr lang="fa-IR" dirty="0" smtClean="0"/>
              <a:t>در یک روش عملی جهت استفاده از توابع هش که توسط جونز پیشنهاد شده است، سعی دارد معایب فوق را مرتفع سازد.داده ها در واحد یک خط کش در نظر گرفته می شوند. به جای آن که یک کلمه مد نظر باشد.اگر فرض کنیم </a:t>
            </a:r>
            <a:r>
              <a:rPr lang="en-US" dirty="0" smtClean="0"/>
              <a:t>A</a:t>
            </a:r>
            <a:r>
              <a:rPr lang="fa-IR" dirty="0" smtClean="0"/>
              <a:t> یک فضای آدرس دهی منطقی  با </a:t>
            </a:r>
            <a:r>
              <a:rPr lang="en-US" dirty="0" smtClean="0"/>
              <a:t> m</a:t>
            </a:r>
            <a:r>
              <a:rPr lang="fa-IR" dirty="0" smtClean="0"/>
              <a:t> محل باشد  و </a:t>
            </a:r>
            <a:r>
              <a:rPr lang="en-US" dirty="0" smtClean="0"/>
              <a:t>p</a:t>
            </a:r>
            <a:r>
              <a:rPr lang="fa-IR" dirty="0" smtClean="0"/>
              <a:t> </a:t>
            </a:r>
            <a:r>
              <a:rPr lang="fa-IR" dirty="0" err="1" smtClean="0"/>
              <a:t>مدول</a:t>
            </a:r>
            <a:r>
              <a:rPr lang="fa-IR" dirty="0" smtClean="0"/>
              <a:t> حافظه وجود داشته باشد ، لذا </a:t>
            </a:r>
            <a:r>
              <a:rPr lang="en-US" dirty="0" smtClean="0"/>
              <a:t>m/p</a:t>
            </a:r>
            <a:r>
              <a:rPr lang="fa-IR" dirty="0" smtClean="0"/>
              <a:t> محل بایستی روی هر </a:t>
            </a:r>
            <a:r>
              <a:rPr lang="fa-IR" dirty="0" err="1" smtClean="0"/>
              <a:t>مدول</a:t>
            </a:r>
            <a:r>
              <a:rPr lang="fa-IR" dirty="0" smtClean="0"/>
              <a:t> حافظه نگاشت شود.</a:t>
            </a:r>
          </a:p>
          <a:p>
            <a:pPr algn="just"/>
            <a:r>
              <a:rPr lang="fa-IR" dirty="0" smtClean="0"/>
              <a:t>در یک راه حل عملی ، یک صفحه مجازی برای هر صفحه فیزیکی تعریف می شود. ( هر دو دارای تعداد خطوط یکسانی هستند) و از یک معادله هش خطی بر اساس صفحه به صفحه استفاده می شود:</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72</a:t>
            </a:fld>
            <a:endParaRPr lang="en-US"/>
          </a:p>
        </p:txBody>
      </p:sp>
      <p:sp>
        <p:nvSpPr>
          <p:cNvPr id="4" name="Content Placeholder 3"/>
          <p:cNvSpPr>
            <a:spLocks noGrp="1"/>
          </p:cNvSpPr>
          <p:nvPr>
            <p:ph sz="quarter" idx="1"/>
          </p:nvPr>
        </p:nvSpPr>
        <p:spPr>
          <a:xfrm>
            <a:off x="914400" y="533400"/>
            <a:ext cx="7772400" cy="5486400"/>
          </a:xfrm>
        </p:spPr>
        <p:txBody>
          <a:bodyPr/>
          <a:lstStyle/>
          <a:p>
            <a:r>
              <a:rPr lang="en-US" dirty="0" smtClean="0"/>
              <a:t>L</a:t>
            </a:r>
            <a:r>
              <a:rPr lang="fa-IR" dirty="0" smtClean="0"/>
              <a:t> شماره خط کش مجازی است و      ،      مقادیر مشخصی هستند.</a:t>
            </a:r>
          </a:p>
          <a:p>
            <a:r>
              <a:rPr lang="fa-IR" dirty="0" smtClean="0"/>
              <a:t>رفتار فرمول صفحه قبل در زیر به نمایش گذاشته شده است.</a:t>
            </a:r>
            <a:endParaRPr lang="en-US" dirty="0"/>
          </a:p>
        </p:txBody>
      </p:sp>
      <p:graphicFrame>
        <p:nvGraphicFramePr>
          <p:cNvPr id="5" name="Object 4"/>
          <p:cNvGraphicFramePr>
            <a:graphicFrameLocks noChangeAspect="1"/>
          </p:cNvGraphicFramePr>
          <p:nvPr/>
        </p:nvGraphicFramePr>
        <p:xfrm>
          <a:off x="4876800" y="533400"/>
          <a:ext cx="330200" cy="424543"/>
        </p:xfrm>
        <a:graphic>
          <a:graphicData uri="http://schemas.openxmlformats.org/presentationml/2006/ole">
            <p:oleObj spid="_x0000_s1026" name="Equation" r:id="rId3" imgW="177480" imgH="228600" progId="Equation.DSMT4">
              <p:embed/>
            </p:oleObj>
          </a:graphicData>
        </a:graphic>
      </p:graphicFrame>
      <p:graphicFrame>
        <p:nvGraphicFramePr>
          <p:cNvPr id="1027" name="Object 3"/>
          <p:cNvGraphicFramePr>
            <a:graphicFrameLocks noChangeAspect="1"/>
          </p:cNvGraphicFramePr>
          <p:nvPr/>
        </p:nvGraphicFramePr>
        <p:xfrm>
          <a:off x="4343400" y="533400"/>
          <a:ext cx="330200" cy="423863"/>
        </p:xfrm>
        <a:graphic>
          <a:graphicData uri="http://schemas.openxmlformats.org/presentationml/2006/ole">
            <p:oleObj spid="_x0000_s1027" name="Equation" r:id="rId4" imgW="177480" imgH="228600" progId="Equation.DSMT4">
              <p:embed/>
            </p:oleObj>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دسترسی همزمان مقیاس پذیر ها به داده ها</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73</a:t>
            </a:fld>
            <a:endParaRPr lang="en-US"/>
          </a:p>
        </p:txBody>
      </p:sp>
      <p:sp>
        <p:nvSpPr>
          <p:cNvPr id="4" name="Content Placeholder 3"/>
          <p:cNvSpPr>
            <a:spLocks noGrp="1"/>
          </p:cNvSpPr>
          <p:nvPr>
            <p:ph sz="quarter" idx="1"/>
          </p:nvPr>
        </p:nvSpPr>
        <p:spPr/>
        <p:txBody>
          <a:bodyPr/>
          <a:lstStyle/>
          <a:p>
            <a:pPr algn="just"/>
            <a:r>
              <a:rPr lang="fa-IR" dirty="0" smtClean="0"/>
              <a:t>یکی از مهمترین عواملی که باعث کاهش پیچیدگی زمانی الگوریتم های موازی می شود، توانایی پروسسورها جهت دسترسی همزمان و یا به طور </a:t>
            </a:r>
            <a:r>
              <a:rPr lang="fa-IR" dirty="0" err="1" smtClean="0"/>
              <a:t>اتمیک</a:t>
            </a:r>
            <a:r>
              <a:rPr lang="fa-IR" dirty="0" smtClean="0"/>
              <a:t>  نوشتن در محل های حافظه می باشد.</a:t>
            </a:r>
            <a:endParaRPr lang="en-US" dirty="0" smtClean="0"/>
          </a:p>
          <a:p>
            <a:pPr algn="just"/>
            <a:endParaRPr lang="en-US" dirty="0"/>
          </a:p>
        </p:txBody>
      </p:sp>
      <p:pic>
        <p:nvPicPr>
          <p:cNvPr id="5" name="Picture 4" descr="bh2-11.PNG"/>
          <p:cNvPicPr>
            <a:picLocks noChangeAspect="1"/>
          </p:cNvPicPr>
          <p:nvPr/>
        </p:nvPicPr>
        <p:blipFill>
          <a:blip r:embed="rId2" cstate="print"/>
          <a:stretch>
            <a:fillRect/>
          </a:stretch>
        </p:blipFill>
        <p:spPr>
          <a:xfrm>
            <a:off x="228600" y="3352800"/>
            <a:ext cx="8696325" cy="17526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راه  حل های عملی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74</a:t>
            </a:fld>
            <a:endParaRPr lang="en-US"/>
          </a:p>
        </p:txBody>
      </p:sp>
      <p:sp>
        <p:nvSpPr>
          <p:cNvPr id="4" name="Content Placeholder 3"/>
          <p:cNvSpPr>
            <a:spLocks noGrp="1"/>
          </p:cNvSpPr>
          <p:nvPr>
            <p:ph sz="quarter" idx="1"/>
          </p:nvPr>
        </p:nvSpPr>
        <p:spPr/>
        <p:txBody>
          <a:bodyPr/>
          <a:lstStyle/>
          <a:p>
            <a:pPr algn="just"/>
            <a:r>
              <a:rPr lang="fa-IR" dirty="0" smtClean="0"/>
              <a:t>راه حل های سخت افزاری از راه حل های مطرح و عملی محسوب می شوند.در این راه حل از اجزا سوئیچینگ شبکه جهت تقاضایی که به سمت مقصد حرکت می کنند استفاده می شود. این روش دسترسی همزمان به متغیر ها کارایی بالایی را موجب می شود، منتهی هزینه مربوط بالاست.</a:t>
            </a:r>
          </a:p>
          <a:p>
            <a:pPr algn="just"/>
            <a:r>
              <a:rPr lang="fa-IR" dirty="0" smtClean="0"/>
              <a:t>راه حل های نرم افزاری از پروسسورها جهت ترکیب پیام ها استفاده می کند. این روش ها مقرون به صرفه تر هستند ،منتهی کارآیی کمتری نسبت به راه حل های سخت افزاری دارند.راه حل های نرم افزاری و سخت افزاری به دو صورت همزمان و </a:t>
            </a:r>
            <a:r>
              <a:rPr lang="fa-IR" dirty="0" err="1" smtClean="0"/>
              <a:t>ناهمزمان</a:t>
            </a:r>
            <a:r>
              <a:rPr lang="fa-IR" dirty="0" smtClean="0"/>
              <a:t> می تواند صورت پذیرد.</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شبکه های ترکیب کننده سخت افزاری: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75</a:t>
            </a:fld>
            <a:endParaRPr lang="en-US"/>
          </a:p>
        </p:txBody>
      </p:sp>
      <p:sp>
        <p:nvSpPr>
          <p:cNvPr id="4" name="Content Placeholder 3"/>
          <p:cNvSpPr>
            <a:spLocks noGrp="1"/>
          </p:cNvSpPr>
          <p:nvPr>
            <p:ph sz="quarter" idx="1"/>
          </p:nvPr>
        </p:nvSpPr>
        <p:spPr/>
        <p:txBody>
          <a:bodyPr/>
          <a:lstStyle/>
          <a:p>
            <a:pPr algn="just"/>
            <a:r>
              <a:rPr lang="fa-IR" dirty="0" smtClean="0"/>
              <a:t>در روش های موسوم به ترتیب سخت افزاری یک سوئیچ در شبکه وظیفه تشخیص تقاضاهایی که ی مقصد دارند و قادر به ترکیب شدن هستند را به عهده دارد.همچنین یک سوئیچ نیز بایستی وجود داشته باشد که عمل ترکیب کردن را انجام دهد.</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ترکیب کننده های نرم افزاری همزمان </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76</a:t>
            </a:fld>
            <a:endParaRPr lang="en-US"/>
          </a:p>
        </p:txBody>
      </p:sp>
      <p:sp>
        <p:nvSpPr>
          <p:cNvPr id="4" name="Content Placeholder 3"/>
          <p:cNvSpPr>
            <a:spLocks noGrp="1"/>
          </p:cNvSpPr>
          <p:nvPr>
            <p:ph sz="quarter" idx="1"/>
          </p:nvPr>
        </p:nvSpPr>
        <p:spPr/>
        <p:txBody>
          <a:bodyPr/>
          <a:lstStyle/>
          <a:p>
            <a:pPr algn="just"/>
            <a:r>
              <a:rPr lang="fa-IR" dirty="0" smtClean="0"/>
              <a:t>این روش نرم افزاری که توسط والیانت پیشنهاد گردید مرجع ، بر مبنای یک الگوریتم تصادفی بنا نهاده شده است و شبیه روش هشینگ تصادفی می باشد. سخت افزاری جهت پیاده سازی این روش از اتصال نقطه به نقطه </a:t>
            </a:r>
            <a:r>
              <a:rPr lang="fa-IR" dirty="0" err="1" smtClean="0"/>
              <a:t>روترها</a:t>
            </a:r>
            <a:r>
              <a:rPr lang="fa-IR" dirty="0" smtClean="0"/>
              <a:t> استفاده می شود.و این امر نیاز به شبکه های ترکیب کننده سخت افزاری را طلب نمی کند. لذا مقرون به صرفه تر است.</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77</a:t>
            </a:fld>
            <a:endParaRPr lang="en-US"/>
          </a:p>
        </p:txBody>
      </p:sp>
      <p:pic>
        <p:nvPicPr>
          <p:cNvPr id="5" name="Content Placeholder 4" descr="bh2-12.PNG"/>
          <p:cNvPicPr>
            <a:picLocks noGrp="1" noChangeAspect="1"/>
          </p:cNvPicPr>
          <p:nvPr>
            <p:ph sz="quarter" idx="1"/>
          </p:nvPr>
        </p:nvPicPr>
        <p:blipFill>
          <a:blip r:embed="rId2" cstate="print"/>
          <a:stretch>
            <a:fillRect/>
          </a:stretch>
        </p:blipFill>
        <p:spPr>
          <a:xfrm>
            <a:off x="685801" y="440266"/>
            <a:ext cx="7620000" cy="5579534"/>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 محاسباتی 		</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78</a:t>
            </a:fld>
            <a:endParaRPr lang="en-US"/>
          </a:p>
        </p:txBody>
      </p:sp>
      <p:sp>
        <p:nvSpPr>
          <p:cNvPr id="4" name="Content Placeholder 3"/>
          <p:cNvSpPr>
            <a:spLocks noGrp="1"/>
          </p:cNvSpPr>
          <p:nvPr>
            <p:ph sz="quarter" idx="1"/>
          </p:nvPr>
        </p:nvSpPr>
        <p:spPr/>
        <p:txBody>
          <a:bodyPr/>
          <a:lstStyle/>
          <a:p>
            <a:pPr algn="just"/>
            <a:r>
              <a:rPr lang="fa-IR" dirty="0" smtClean="0"/>
              <a:t>جهت حمایت از خصوصیات مقیاس پذیری ، پیشبینی کارآیی و قابلیت حمل در پردازش موازی و توزیع شده که در بخش 1-6 به آن اشاره گردید، نیاز به یک مدل محاسباتی موازی همه منظوره است که همانند مدل </a:t>
            </a:r>
            <a:r>
              <a:rPr lang="en-US" dirty="0" smtClean="0"/>
              <a:t>RAM</a:t>
            </a:r>
            <a:r>
              <a:rPr lang="fa-IR" dirty="0" smtClean="0"/>
              <a:t> نقش یک مدل پل را ایفا نماید.در بخش های بعدی به نقش مدل پل ، مدل محاسباتی و نامزدهای مدل محاسباتی همه منظوره اشاره خواهد شد.</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نیاز به یک مدل موازی همه منظوره</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79</a:t>
            </a:fld>
            <a:endParaRPr lang="en-US"/>
          </a:p>
        </p:txBody>
      </p:sp>
      <p:sp>
        <p:nvSpPr>
          <p:cNvPr id="4" name="Content Placeholder 3"/>
          <p:cNvSpPr>
            <a:spLocks noGrp="1"/>
          </p:cNvSpPr>
          <p:nvPr>
            <p:ph sz="quarter" idx="1"/>
          </p:nvPr>
        </p:nvSpPr>
        <p:spPr/>
        <p:txBody>
          <a:bodyPr/>
          <a:lstStyle/>
          <a:p>
            <a:pPr algn="just"/>
            <a:r>
              <a:rPr lang="fa-IR" dirty="0" smtClean="0"/>
              <a:t>از موقعیت های اساسی در دانش و تکنولوژی کامپیوتر ، توسعه ماشین های ترتیبی همه منظوره ، بر اساس مدل ماشین با دسترسی اتفاقی </a:t>
            </a:r>
            <a:r>
              <a:rPr lang="en-US" dirty="0" smtClean="0"/>
              <a:t>RAM</a:t>
            </a:r>
            <a:r>
              <a:rPr lang="fa-IR" dirty="0" smtClean="0"/>
              <a:t> بوده است. این امر باعث گردید که زبان های ترتیبی و سخت افزار به طور مستقل رشد کنند.کارآیی الگوریتم های نوشته شده تحت این زبان ها می تواند با پیاده سازی تحت هر ساختار سخت افزاری با استفاده از مدل </a:t>
            </a:r>
            <a:r>
              <a:rPr lang="en-US" dirty="0" smtClean="0"/>
              <a:t>RAM</a:t>
            </a:r>
            <a:r>
              <a:rPr lang="fa-IR" dirty="0" smtClean="0"/>
              <a:t> مورد مطالعه قرار گیرد.</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تعریف:</a:t>
            </a:r>
            <a:endParaRPr lang="en-US" dirty="0"/>
          </a:p>
        </p:txBody>
      </p:sp>
      <p:sp>
        <p:nvSpPr>
          <p:cNvPr id="3" name="Content Placeholder 2"/>
          <p:cNvSpPr>
            <a:spLocks noGrp="1"/>
          </p:cNvSpPr>
          <p:nvPr>
            <p:ph sz="quarter" idx="1"/>
          </p:nvPr>
        </p:nvSpPr>
        <p:spPr/>
        <p:txBody>
          <a:bodyPr/>
          <a:lstStyle/>
          <a:p>
            <a:pPr algn="just" rtl="1"/>
            <a:r>
              <a:rPr lang="fa-IR" dirty="0" smtClean="0">
                <a:cs typeface="B Nazanin" pitchFamily="2" charset="-78"/>
              </a:rPr>
              <a:t>یک برنامه ترتیبی قابل اجرا موسوم به پروسس می باشد که حاوی </a:t>
            </a:r>
            <a:r>
              <a:rPr lang="fa-IR" dirty="0" smtClean="0">
                <a:solidFill>
                  <a:srgbClr val="7030A0"/>
                </a:solidFill>
                <a:cs typeface="B Nazanin" pitchFamily="2" charset="-78"/>
              </a:rPr>
              <a:t>مجموعه دستورالعمل هایی است که به ترتیب اجرا می شوند. یک برنامه همروند شامل یک مجموعه پروسس هایی می باشد به صورت موازی مجرد اجرا شوند. </a:t>
            </a:r>
            <a:r>
              <a:rPr lang="fa-IR" dirty="0" smtClean="0">
                <a:cs typeface="B Nazanin" pitchFamily="2" charset="-78"/>
              </a:rPr>
              <a:t>منظور از موازی مجرد آن است که برای اجرای هر پروسس نیاز به یک پروسسور نیست و به عبارت دیگر تعدادی پروسس توسط یک پروسس قابل اجرا باشد .البته این امر کارآیی را تحت تاثیر قرار خواهد داد.</a:t>
            </a:r>
          </a:p>
          <a:p>
            <a:pPr algn="just" rtl="1"/>
            <a:r>
              <a:rPr lang="fa-IR" dirty="0" smtClean="0">
                <a:cs typeface="B Nazanin" pitchFamily="2" charset="-78"/>
              </a:rPr>
              <a:t>چنانچه برای اجرای هر پروسس یک پروسسور وارد عمل شود و به </a:t>
            </a:r>
            <a:r>
              <a:rPr lang="fa-IR" dirty="0" smtClean="0">
                <a:solidFill>
                  <a:srgbClr val="7030A0"/>
                </a:solidFill>
                <a:cs typeface="B Nazanin" pitchFamily="2" charset="-78"/>
              </a:rPr>
              <a:t>موازی سازی مطلق</a:t>
            </a:r>
            <a:r>
              <a:rPr lang="fa-IR" dirty="0" smtClean="0">
                <a:cs typeface="B Nazanin" pitchFamily="2" charset="-78"/>
              </a:rPr>
              <a:t> اطلاق می گردد. که البته این امر کارآیی بالای مورد انتظار را تضمین نمیکند.</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fa-IR" dirty="0" smtClean="0"/>
              <a:t>مدل پل</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80</a:t>
            </a:fld>
            <a:endParaRPr lang="en-US"/>
          </a:p>
        </p:txBody>
      </p:sp>
      <p:sp>
        <p:nvSpPr>
          <p:cNvPr id="4" name="Content Placeholder 3"/>
          <p:cNvSpPr>
            <a:spLocks noGrp="1"/>
          </p:cNvSpPr>
          <p:nvPr>
            <p:ph sz="quarter" idx="1"/>
          </p:nvPr>
        </p:nvSpPr>
        <p:spPr>
          <a:xfrm>
            <a:off x="914400" y="1219200"/>
            <a:ext cx="7772400" cy="5181600"/>
          </a:xfrm>
        </p:spPr>
        <p:txBody>
          <a:bodyPr/>
          <a:lstStyle/>
          <a:p>
            <a:pPr algn="just"/>
            <a:r>
              <a:rPr lang="fa-IR" dirty="0" smtClean="0"/>
              <a:t>از تحولات اساسی در دنیای محاسبات موازی آن است که در این حوزه کاری، سخت افزار و نرم افزار دستخوش تغیرات هستند.این امر امنیت نرم افزار نویس های موازی و سخت افزار سازهای موازی را مورد تهدید قرار می دهد. بدین معنی که  با طراحی نرم افزاری بر مبنای یک سخت افزار خاص ، چنانچه سخت افزار تغییر کند، نرم افزار مزبور دیگر قابل استفاده نیست. می بایستی با سر مایه گذاری </a:t>
            </a:r>
            <a:r>
              <a:rPr lang="fa-IR" dirty="0" err="1" smtClean="0"/>
              <a:t>مجددی</a:t>
            </a:r>
            <a:r>
              <a:rPr lang="fa-IR" dirty="0" smtClean="0"/>
              <a:t> ، دوباره طراحی و پیاده سازی شود.لذا در دنیای پردازش موازی دنبال یک مدل پلی هستیم که تحت این مدل هر الگوریتم و به طور کلی هر نرم افزاری بر روی هر سخت افزاری موازی قابل اجرا باشد شکل زیر یک مدل پل را نمایش می دهد.</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 پل</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81</a:t>
            </a:fld>
            <a:endParaRPr lang="en-US"/>
          </a:p>
        </p:txBody>
      </p:sp>
      <p:pic>
        <p:nvPicPr>
          <p:cNvPr id="5" name="Content Placeholder 4" descr="bh2-13.PNG"/>
          <p:cNvPicPr>
            <a:picLocks noGrp="1" noChangeAspect="1"/>
          </p:cNvPicPr>
          <p:nvPr>
            <p:ph sz="quarter" idx="1"/>
          </p:nvPr>
        </p:nvPicPr>
        <p:blipFill>
          <a:blip r:embed="rId2" cstate="print"/>
          <a:stretch>
            <a:fillRect/>
          </a:stretch>
        </p:blipFill>
        <p:spPr>
          <a:xfrm>
            <a:off x="1628775" y="2066925"/>
            <a:ext cx="6343650" cy="3333750"/>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تعریف مدل محاسباتی موازی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82</a:t>
            </a:fld>
            <a:endParaRPr lang="en-US"/>
          </a:p>
        </p:txBody>
      </p:sp>
      <p:sp>
        <p:nvSpPr>
          <p:cNvPr id="4" name="Content Placeholder 3"/>
          <p:cNvSpPr>
            <a:spLocks noGrp="1"/>
          </p:cNvSpPr>
          <p:nvPr>
            <p:ph sz="quarter" idx="1"/>
          </p:nvPr>
        </p:nvSpPr>
        <p:spPr/>
        <p:txBody>
          <a:bodyPr/>
          <a:lstStyle/>
          <a:p>
            <a:pPr algn="just"/>
            <a:r>
              <a:rPr lang="fa-IR" dirty="0" smtClean="0"/>
              <a:t>تعریف جامعی که برای یک مدل محاسباتی می توان ارائه داد آن است که مدل مزبور یک دید انتزاعی از کلاسی از معماری های موازی فراهم می آورد که منعکس کننده عملیاتی در آن معماری ها است که تاثیر </a:t>
            </a:r>
            <a:r>
              <a:rPr lang="fa-IR" dirty="0" err="1" smtClean="0"/>
              <a:t>غالبی</a:t>
            </a:r>
            <a:r>
              <a:rPr lang="fa-IR" dirty="0" smtClean="0"/>
              <a:t> بر کارایی الگوریتم های پیاده شده تحت آن مدل دارند.مدل محاسباتی مزبور همچنین بایستی امکان نوشتن کدهای قابل حمل را نیز فراهم سازد.لذا مدل محاسباتی با خصوصیات فوق الذکر می تواند نقش یک مدل پل را ایفا کند.</a:t>
            </a:r>
          </a:p>
          <a:p>
            <a:pPr algn="just"/>
            <a:r>
              <a:rPr lang="fa-IR" dirty="0" smtClean="0"/>
              <a:t>اهم مدل های نامزد یک مدل محاسباتی همه منظوره عبارتند از:</a:t>
            </a:r>
          </a:p>
          <a:p>
            <a:pPr algn="just"/>
            <a:r>
              <a:rPr lang="fa-IR" dirty="0" smtClean="0"/>
              <a:t>مدل </a:t>
            </a:r>
            <a:r>
              <a:rPr lang="en-US" dirty="0" smtClean="0"/>
              <a:t>PRAM</a:t>
            </a:r>
            <a:r>
              <a:rPr lang="fa-IR" dirty="0" smtClean="0"/>
              <a:t> </a:t>
            </a:r>
          </a:p>
          <a:p>
            <a:pPr algn="just"/>
            <a:r>
              <a:rPr lang="fa-IR" dirty="0" smtClean="0"/>
              <a:t>مدل</a:t>
            </a:r>
            <a:r>
              <a:rPr lang="en-US" dirty="0" smtClean="0"/>
              <a:t>BSP</a:t>
            </a:r>
            <a:r>
              <a:rPr lang="fa-IR" dirty="0" smtClean="0"/>
              <a:t> </a:t>
            </a:r>
          </a:p>
          <a:p>
            <a:pPr algn="just"/>
            <a:r>
              <a:rPr lang="fa-IR" dirty="0" smtClean="0"/>
              <a:t>مدل </a:t>
            </a:r>
            <a:r>
              <a:rPr lang="en-US" dirty="0" err="1" smtClean="0"/>
              <a:t>logP</a:t>
            </a:r>
            <a:r>
              <a:rPr lang="fa-IR" dirty="0" smtClean="0"/>
              <a:t> </a:t>
            </a:r>
          </a:p>
          <a:p>
            <a:pPr algn="just"/>
            <a:r>
              <a:rPr lang="fa-IR" dirty="0" smtClean="0"/>
              <a:t>مدل </a:t>
            </a:r>
            <a:r>
              <a:rPr lang="en-US" dirty="0" smtClean="0"/>
              <a:t>WPRAM</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ملزومات یک مدل محاسباتی موازی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83</a:t>
            </a:fld>
            <a:endParaRPr lang="en-US"/>
          </a:p>
        </p:txBody>
      </p:sp>
      <p:sp>
        <p:nvSpPr>
          <p:cNvPr id="4" name="Content Placeholder 3"/>
          <p:cNvSpPr>
            <a:spLocks noGrp="1"/>
          </p:cNvSpPr>
          <p:nvPr>
            <p:ph sz="quarter" idx="1"/>
          </p:nvPr>
        </p:nvSpPr>
        <p:spPr/>
        <p:txBody>
          <a:bodyPr/>
          <a:lstStyle/>
          <a:p>
            <a:pPr>
              <a:buFont typeface="Wingdings" pitchFamily="2" charset="2"/>
              <a:buChar char="Ø"/>
            </a:pPr>
            <a:r>
              <a:rPr lang="fa-IR" dirty="0" smtClean="0"/>
              <a:t>یک مدل محاسباتی موازی همه منظوره بایستی دارای خصوصیات ذیل باشد:</a:t>
            </a:r>
          </a:p>
          <a:p>
            <a:r>
              <a:rPr lang="fa-IR" dirty="0" smtClean="0"/>
              <a:t>مدل بایستی با ماشین های </a:t>
            </a:r>
            <a:r>
              <a:rPr lang="en-US" dirty="0" smtClean="0"/>
              <a:t>MIMD</a:t>
            </a:r>
            <a:r>
              <a:rPr lang="fa-IR" dirty="0" smtClean="0"/>
              <a:t> از نوع حافظه توزیع شده مقیاس پذیر حمایت شود. خصوصیات مقیاس پذیری که از مهمترین خصیصه های یک مدل به حساب می آید با رعایت نکات ذیل تامین می شود.</a:t>
            </a:r>
          </a:p>
          <a:p>
            <a:pPr>
              <a:buFont typeface="Wingdings" pitchFamily="2" charset="2"/>
              <a:buChar char="ü"/>
            </a:pPr>
            <a:r>
              <a:rPr lang="fa-IR" dirty="0" smtClean="0"/>
              <a:t>تاخیر شبکه با افزایش تعداد پروسسورها به صورت لگاریتمی افزایش یابد.</a:t>
            </a:r>
          </a:p>
          <a:p>
            <a:pPr>
              <a:buFont typeface="Wingdings" pitchFamily="2" charset="2"/>
              <a:buChar char="ü"/>
            </a:pPr>
            <a:r>
              <a:rPr lang="fa-IR" dirty="0" smtClean="0"/>
              <a:t>پهنای باند شبکه با افزایش تعداد پروسسورها به طور کافی به نحوی افزایش یابد که هر پروسسور با نرخ ثابت و حداکثری قادر به رد و بدل پیام باشد.</a:t>
            </a:r>
          </a:p>
          <a:p>
            <a:r>
              <a:rPr lang="fa-IR" dirty="0" smtClean="0"/>
              <a:t>عملیات دارای مدل کارایی باشند ، به طوری که طراح الگوریتم بتواند زمان اجرای الگوریتم خود را پیش بینی کند.</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84</a:t>
            </a:fld>
            <a:endParaRPr lang="en-US"/>
          </a:p>
        </p:txBody>
      </p:sp>
      <p:sp>
        <p:nvSpPr>
          <p:cNvPr id="4" name="Content Placeholder 3"/>
          <p:cNvSpPr>
            <a:spLocks noGrp="1"/>
          </p:cNvSpPr>
          <p:nvPr>
            <p:ph sz="quarter" idx="1"/>
          </p:nvPr>
        </p:nvSpPr>
        <p:spPr>
          <a:xfrm>
            <a:off x="838200" y="762000"/>
            <a:ext cx="7848600" cy="5257800"/>
          </a:xfrm>
        </p:spPr>
        <p:txBody>
          <a:bodyPr/>
          <a:lstStyle/>
          <a:p>
            <a:pPr algn="just"/>
            <a:r>
              <a:rPr lang="fa-IR" dirty="0" smtClean="0"/>
              <a:t>مدل بایستی امکانات ذیل را در اختیار برنامه نویس بگذارد.</a:t>
            </a:r>
          </a:p>
          <a:p>
            <a:pPr algn="just">
              <a:buFont typeface="Wingdings" pitchFamily="2" charset="2"/>
              <a:buChar char="ü"/>
            </a:pPr>
            <a:r>
              <a:rPr lang="fa-IR" dirty="0" smtClean="0"/>
              <a:t>کنترل سطح موازی سازی برای یک مسئله ویژه ای </a:t>
            </a:r>
          </a:p>
          <a:p>
            <a:pPr algn="just">
              <a:buFont typeface="Wingdings" pitchFamily="2" charset="2"/>
              <a:buChar char="ü"/>
            </a:pPr>
            <a:r>
              <a:rPr lang="fa-IR" dirty="0" smtClean="0"/>
              <a:t>تخصیص داده ها به پروسسورها به صورت محلی جهت تامین محلی بودن داده ها</a:t>
            </a:r>
          </a:p>
          <a:p>
            <a:pPr algn="just">
              <a:buFont typeface="Wingdings" pitchFamily="2" charset="2"/>
              <a:buChar char="ü"/>
            </a:pPr>
            <a:r>
              <a:rPr lang="fa-IR" dirty="0" smtClean="0"/>
              <a:t>کنترل برنامه زمانبندی پروسسورها جهت بالا بردن کارایی الگوریتم ماشین . </a:t>
            </a:r>
          </a:p>
          <a:p>
            <a:pPr algn="just"/>
            <a:r>
              <a:rPr lang="fa-IR" dirty="0" smtClean="0"/>
              <a:t>پیچیدگی مدل بایستی حداقل باشد ولی امکان گسترش آن با اضافه کردن یک سری خصوصیات مجرد در بالای آن وجود داشته باشد.</a:t>
            </a:r>
            <a:endParaRPr lang="en-US" dirty="0" smtClean="0"/>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ماشین موازی هدف</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85</a:t>
            </a:fld>
            <a:endParaRPr lang="en-US"/>
          </a:p>
        </p:txBody>
      </p:sp>
      <p:sp>
        <p:nvSpPr>
          <p:cNvPr id="4" name="Content Placeholder 3"/>
          <p:cNvSpPr>
            <a:spLocks noGrp="1"/>
          </p:cNvSpPr>
          <p:nvPr>
            <p:ph sz="quarter" idx="1"/>
          </p:nvPr>
        </p:nvSpPr>
        <p:spPr/>
        <p:txBody>
          <a:bodyPr/>
          <a:lstStyle/>
          <a:p>
            <a:pPr algn="just"/>
            <a:r>
              <a:rPr lang="fa-IR" dirty="0" smtClean="0"/>
              <a:t>در مدل های محاسباتی موازی قوی مطرح امروزی چون </a:t>
            </a:r>
            <a:r>
              <a:rPr lang="en-US" dirty="0" smtClean="0"/>
              <a:t>WPRAM</a:t>
            </a:r>
            <a:r>
              <a:rPr lang="fa-IR" dirty="0" smtClean="0"/>
              <a:t> و </a:t>
            </a:r>
            <a:r>
              <a:rPr lang="en-US" dirty="0" smtClean="0"/>
              <a:t>BSP</a:t>
            </a:r>
            <a:r>
              <a:rPr lang="fa-IR" dirty="0" smtClean="0"/>
              <a:t> ، </a:t>
            </a:r>
            <a:r>
              <a:rPr lang="en-US" dirty="0" err="1" smtClean="0"/>
              <a:t>logP</a:t>
            </a:r>
            <a:r>
              <a:rPr lang="en-US" dirty="0" smtClean="0"/>
              <a:t> </a:t>
            </a:r>
            <a:r>
              <a:rPr lang="fa-IR" dirty="0" smtClean="0"/>
              <a:t> ماشین هایی با حافظه  توزیع شده مقیاس پذیر ، هدف می باشند.مدل ماشین </a:t>
            </a:r>
            <a:r>
              <a:rPr lang="fa-IR" dirty="0" err="1" smtClean="0"/>
              <a:t>مجردی</a:t>
            </a:r>
            <a:r>
              <a:rPr lang="fa-IR" dirty="0" smtClean="0"/>
              <a:t> که ، این کلاس از ماشین را حمایت می کند موسوم به ماشین با حافظه توزیع شده یا </a:t>
            </a:r>
            <a:r>
              <a:rPr lang="en-US" dirty="0" smtClean="0"/>
              <a:t>DMM</a:t>
            </a:r>
            <a:r>
              <a:rPr lang="fa-IR" dirty="0" smtClean="0"/>
              <a:t> است .مدل مزبور در شکل زیر نمایش داده شده است </a:t>
            </a:r>
            <a:endParaRPr lang="en-US" dirty="0" smtClean="0"/>
          </a:p>
          <a:p>
            <a:pPr algn="just"/>
            <a:endParaRPr lang="en-US" dirty="0"/>
          </a:p>
        </p:txBody>
      </p:sp>
      <p:pic>
        <p:nvPicPr>
          <p:cNvPr id="5" name="Picture 4" descr="bh2-14.PNG"/>
          <p:cNvPicPr>
            <a:picLocks noChangeAspect="1"/>
          </p:cNvPicPr>
          <p:nvPr/>
        </p:nvPicPr>
        <p:blipFill>
          <a:blip r:embed="rId2" cstate="print"/>
          <a:stretch>
            <a:fillRect/>
          </a:stretch>
        </p:blipFill>
        <p:spPr>
          <a:xfrm>
            <a:off x="838200" y="3276600"/>
            <a:ext cx="6276442" cy="3343275"/>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استفاده از یک مدل محاسباتی</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86</a:t>
            </a:fld>
            <a:endParaRPr lang="en-US"/>
          </a:p>
        </p:txBody>
      </p:sp>
      <p:sp>
        <p:nvSpPr>
          <p:cNvPr id="4" name="Content Placeholder 3"/>
          <p:cNvSpPr>
            <a:spLocks noGrp="1"/>
          </p:cNvSpPr>
          <p:nvPr>
            <p:ph sz="quarter" idx="1"/>
          </p:nvPr>
        </p:nvSpPr>
        <p:spPr/>
        <p:txBody>
          <a:bodyPr/>
          <a:lstStyle/>
          <a:p>
            <a:pPr algn="just"/>
            <a:r>
              <a:rPr lang="fa-IR" dirty="0" smtClean="0"/>
              <a:t>یک مدل محاسباتی یک دید </a:t>
            </a:r>
            <a:r>
              <a:rPr lang="fa-IR" dirty="0" err="1" smtClean="0"/>
              <a:t>مجردی</a:t>
            </a:r>
            <a:r>
              <a:rPr lang="fa-IR" dirty="0" smtClean="0"/>
              <a:t> از کلاسی از معماری هایی را در ذهن طراح الگوریتم و نرم افزار ساز به وجود می آورد. البته آن کلاس از معماری ها منعکس کننده عملیاتی هستند که تاثیر موثر و بسزایی در اجرای الگوریتم دارند.مدل محاسباتی بایستی مجموعه عملیاتی را که هر کدام دارای هزینه تعریف شده ای باشند را ارائه دهد. از مدل هزینه آن مدل جهت محاسبه پیچیدگی زمانی الگوریتم طراحی شده تحت آن مدل استفاده می شود.بنابر این طراح الگوریتم قادر خواهد بود که خصوصیات های کارایی الگوریتم خود یعنی پیچیدگی زمانی و مقیاس پذیری را مورد مطالعه قرار دهد و بدین وسیله رفتار الگوریتم طراحی شده تحت این مدل را ارزیابی کرده و تصمیمات مقتضی جهت بازنگری در الگوریتم را انجام می دهد.</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 </a:t>
            </a:r>
            <a:r>
              <a:rPr lang="en-US" dirty="0" smtClean="0"/>
              <a:t>PRAM</a:t>
            </a:r>
            <a:r>
              <a:rPr lang="fa-IR" dirty="0" smtClean="0"/>
              <a:t> </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87</a:t>
            </a:fld>
            <a:endParaRPr lang="en-US"/>
          </a:p>
        </p:txBody>
      </p:sp>
      <p:sp>
        <p:nvSpPr>
          <p:cNvPr id="4" name="Content Placeholder 3"/>
          <p:cNvSpPr>
            <a:spLocks noGrp="1"/>
          </p:cNvSpPr>
          <p:nvPr>
            <p:ph sz="quarter" idx="1"/>
          </p:nvPr>
        </p:nvSpPr>
        <p:spPr/>
        <p:txBody>
          <a:bodyPr/>
          <a:lstStyle/>
          <a:p>
            <a:pPr algn="just"/>
            <a:r>
              <a:rPr lang="fa-IR" dirty="0" smtClean="0"/>
              <a:t>مدل </a:t>
            </a:r>
            <a:r>
              <a:rPr lang="en-US" dirty="0" smtClean="0"/>
              <a:t>PRAM</a:t>
            </a:r>
            <a:r>
              <a:rPr lang="fa-IR" dirty="0" smtClean="0"/>
              <a:t> یکی از اساسی ترین مدل های محاسباتی موازی به شمار می آید. این مدل قابلیت آن را دارد که به عنوان گونه موازی مدل </a:t>
            </a:r>
            <a:r>
              <a:rPr lang="en-US" dirty="0" smtClean="0"/>
              <a:t>RAM</a:t>
            </a:r>
            <a:r>
              <a:rPr lang="fa-IR" dirty="0" smtClean="0"/>
              <a:t> محسوب می شود.</a:t>
            </a:r>
            <a:r>
              <a:rPr lang="en-US" dirty="0" smtClean="0"/>
              <a:t> </a:t>
            </a:r>
            <a:r>
              <a:rPr lang="fa-IR" dirty="0" smtClean="0"/>
              <a:t>مدل مزبور در شکل زیر به نمایش گذاشته شده است.</a:t>
            </a:r>
            <a:endParaRPr lang="en-US" dirty="0" smtClean="0"/>
          </a:p>
          <a:p>
            <a:pPr algn="just">
              <a:buNone/>
            </a:pPr>
            <a:endParaRPr lang="en-US" dirty="0"/>
          </a:p>
        </p:txBody>
      </p:sp>
      <p:pic>
        <p:nvPicPr>
          <p:cNvPr id="5" name="Picture 4" descr="bh2-15.PNG"/>
          <p:cNvPicPr>
            <a:picLocks noChangeAspect="1"/>
          </p:cNvPicPr>
          <p:nvPr/>
        </p:nvPicPr>
        <p:blipFill>
          <a:blip r:embed="rId2" cstate="print"/>
          <a:stretch>
            <a:fillRect/>
          </a:stretch>
        </p:blipFill>
        <p:spPr>
          <a:xfrm>
            <a:off x="1371600" y="2971800"/>
            <a:ext cx="5257800" cy="36322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88</a:t>
            </a:fld>
            <a:endParaRPr lang="en-US"/>
          </a:p>
        </p:txBody>
      </p:sp>
      <p:sp>
        <p:nvSpPr>
          <p:cNvPr id="4" name="Content Placeholder 3"/>
          <p:cNvSpPr>
            <a:spLocks noGrp="1"/>
          </p:cNvSpPr>
          <p:nvPr>
            <p:ph sz="quarter" idx="1"/>
          </p:nvPr>
        </p:nvSpPr>
        <p:spPr>
          <a:xfrm>
            <a:off x="914400" y="533400"/>
            <a:ext cx="7772400" cy="5486400"/>
          </a:xfrm>
        </p:spPr>
        <p:txBody>
          <a:bodyPr/>
          <a:lstStyle/>
          <a:p>
            <a:pPr algn="just"/>
            <a:r>
              <a:rPr lang="fa-IR" dirty="0" smtClean="0"/>
              <a:t>این مدل تحت مکانیزم گام قفل انجام وظیفه می کند. به عبارت دیگر در یک گام قفل هر </a:t>
            </a:r>
            <a:r>
              <a:rPr lang="fa-IR" dirty="0" err="1" smtClean="0"/>
              <a:t>پروسسوری</a:t>
            </a:r>
            <a:r>
              <a:rPr lang="fa-IR" dirty="0" smtClean="0"/>
              <a:t> قادر است مقداری را از حافظه اشتراکی بخواند ، عمل </a:t>
            </a:r>
            <a:r>
              <a:rPr lang="fa-IR" dirty="0" err="1" smtClean="0"/>
              <a:t>منفردی</a:t>
            </a:r>
            <a:r>
              <a:rPr lang="fa-IR" dirty="0" smtClean="0"/>
              <a:t> را روی آن انجام دهد و سپس آن را به حافظه اشتراکی برگرداند.</a:t>
            </a:r>
          </a:p>
          <a:p>
            <a:pPr algn="just"/>
            <a:r>
              <a:rPr lang="en-US" dirty="0" smtClean="0"/>
              <a:t>PRAM</a:t>
            </a:r>
            <a:r>
              <a:rPr lang="fa-IR" dirty="0" smtClean="0"/>
              <a:t> عملا هزینه ارتباطات را در نظر نمیگیرد و اساسا پهنای باند بی نهایت و هزینه واحدی را             برای دسترسی به حافظه در نظر می گیرد . لذا مدل ایده آلی است و با توجه به تکنولوژی روز قادر به ساخته شدن نیست.منتهی می تواند </a:t>
            </a:r>
            <a:r>
              <a:rPr lang="fa-IR" dirty="0" err="1" smtClean="0"/>
              <a:t>ایموله</a:t>
            </a:r>
            <a:r>
              <a:rPr lang="fa-IR" dirty="0" smtClean="0"/>
              <a:t> و یا شبیه سازی شود.</a:t>
            </a:r>
          </a:p>
          <a:p>
            <a:pPr algn="just"/>
            <a:r>
              <a:rPr lang="fa-IR" dirty="0" smtClean="0"/>
              <a:t>مدل </a:t>
            </a:r>
            <a:r>
              <a:rPr lang="en-US" dirty="0" smtClean="0"/>
              <a:t>PRAM</a:t>
            </a:r>
            <a:r>
              <a:rPr lang="fa-IR" dirty="0" smtClean="0"/>
              <a:t> از این نقطه نظر مدل بسیار با ارزشی محسوب می شود که این امکان را به طراح الگوریتم می دهد که صرفا بر روی موازی سازی عملیات الگوریتم تمرکز کند و به دنبال تکنیک هایی جهت طراحی با کارآمد الگوریتم ها به طور موازی باشد.</a:t>
            </a:r>
            <a:endParaRPr lang="en-US" dirty="0"/>
          </a:p>
        </p:txBody>
      </p:sp>
      <p:graphicFrame>
        <p:nvGraphicFramePr>
          <p:cNvPr id="5" name="Object 4"/>
          <p:cNvGraphicFramePr>
            <a:graphicFrameLocks noChangeAspect="1"/>
          </p:cNvGraphicFramePr>
          <p:nvPr/>
        </p:nvGraphicFramePr>
        <p:xfrm>
          <a:off x="5791200" y="2133600"/>
          <a:ext cx="762000" cy="381000"/>
        </p:xfrm>
        <a:graphic>
          <a:graphicData uri="http://schemas.openxmlformats.org/presentationml/2006/ole">
            <p:oleObj spid="_x0000_s91138" name="Equation" r:id="rId3" imgW="393480" imgH="203040" progId="Equation.DSMT4">
              <p:embed/>
            </p:oleObj>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89</a:t>
            </a:fld>
            <a:endParaRPr lang="en-US"/>
          </a:p>
        </p:txBody>
      </p:sp>
      <p:sp>
        <p:nvSpPr>
          <p:cNvPr id="4" name="Content Placeholder 3"/>
          <p:cNvSpPr>
            <a:spLocks noGrp="1"/>
          </p:cNvSpPr>
          <p:nvPr>
            <p:ph sz="quarter" idx="1"/>
          </p:nvPr>
        </p:nvSpPr>
        <p:spPr>
          <a:xfrm>
            <a:off x="838200" y="685800"/>
            <a:ext cx="7772400" cy="5410200"/>
          </a:xfrm>
        </p:spPr>
        <p:txBody>
          <a:bodyPr/>
          <a:lstStyle/>
          <a:p>
            <a:r>
              <a:rPr lang="fa-IR" dirty="0" smtClean="0"/>
              <a:t>از نقطه نظر دسترسی به حافظه ،انواع </a:t>
            </a:r>
            <a:r>
              <a:rPr lang="en-US" dirty="0" smtClean="0"/>
              <a:t>PRAM</a:t>
            </a:r>
            <a:r>
              <a:rPr lang="fa-IR" dirty="0" smtClean="0"/>
              <a:t> به شرح ذیل مطرح شده است:</a:t>
            </a:r>
          </a:p>
          <a:p>
            <a:pPr>
              <a:buFont typeface="Wingdings" pitchFamily="2" charset="2"/>
              <a:buChar char="ü"/>
            </a:pPr>
            <a:r>
              <a:rPr lang="fa-IR" dirty="0" smtClean="0"/>
              <a:t>مدل </a:t>
            </a:r>
            <a:r>
              <a:rPr lang="en-US" dirty="0" smtClean="0"/>
              <a:t>EREW</a:t>
            </a:r>
            <a:r>
              <a:rPr lang="fa-IR" dirty="0" smtClean="0"/>
              <a:t>: در این مدل پروسسورها قادر نیستند که به طور همزمان از یک محل بخوانند و یا در یک محل بنویسند.</a:t>
            </a:r>
          </a:p>
          <a:p>
            <a:pPr>
              <a:buFont typeface="Wingdings" pitchFamily="2" charset="2"/>
              <a:buChar char="ü"/>
            </a:pPr>
            <a:r>
              <a:rPr lang="fa-IR" dirty="0" smtClean="0"/>
              <a:t>مدل</a:t>
            </a:r>
            <a:r>
              <a:rPr lang="en-US" dirty="0" smtClean="0"/>
              <a:t>CREW</a:t>
            </a:r>
            <a:r>
              <a:rPr lang="fa-IR" dirty="0" smtClean="0"/>
              <a:t>: در این مدل پروسسورها فقط قادر هستند که به طور همزمان ای یک محل حافظه بخوانند و نوشتن در یک محل حافظه به طور انحصاری صورت می گیرد.</a:t>
            </a:r>
          </a:p>
          <a:p>
            <a:pPr>
              <a:buFont typeface="Wingdings" pitchFamily="2" charset="2"/>
              <a:buChar char="ü"/>
            </a:pPr>
            <a:r>
              <a:rPr lang="fa-IR" dirty="0" smtClean="0"/>
              <a:t>مدل</a:t>
            </a:r>
            <a:r>
              <a:rPr lang="en-US" dirty="0" smtClean="0"/>
              <a:t>CRCW</a:t>
            </a:r>
            <a:r>
              <a:rPr lang="fa-IR" dirty="0" smtClean="0"/>
              <a:t>: در این مدل پروسسورها قادر هستند که به طور همزمان از یک محل حافظه بخوانند و در یک محل حافظه بنویسند.نوشتن در حافظه توسط پروسسورها به طور همزمان به معنای آن است که کدام یک از </a:t>
            </a:r>
            <a:r>
              <a:rPr lang="fa-IR" dirty="0" err="1" smtClean="0"/>
              <a:t>پرسسورها</a:t>
            </a:r>
            <a:r>
              <a:rPr lang="fa-IR" dirty="0" smtClean="0"/>
              <a:t> از دیگران پیشی گرفته و در آن محل می نویسد.لذا این امر انواع ذیل را بوجود می آورد:</a:t>
            </a:r>
          </a:p>
          <a:p>
            <a:pPr>
              <a:buFont typeface="Wingdings" pitchFamily="2" charset="2"/>
              <a:buChar char="§"/>
            </a:pPr>
            <a:r>
              <a:rPr lang="fa-IR" dirty="0" smtClean="0"/>
              <a:t>تصادفی:یک پروسسور برنده می شود و در محل مزبور می نویسد ، منتهی از قبل نمیتوان پروسسور برنده را تعیین کرد</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افق های محاسبات همروند:</a:t>
            </a:r>
            <a:endParaRPr lang="en-US" dirty="0"/>
          </a:p>
        </p:txBody>
      </p:sp>
      <p:sp>
        <p:nvSpPr>
          <p:cNvPr id="3" name="Content Placeholder 2"/>
          <p:cNvSpPr>
            <a:spLocks noGrp="1"/>
          </p:cNvSpPr>
          <p:nvPr>
            <p:ph sz="quarter" idx="1"/>
          </p:nvPr>
        </p:nvSpPr>
        <p:spPr/>
        <p:txBody>
          <a:bodyPr/>
          <a:lstStyle/>
          <a:p>
            <a:pPr algn="r" rtl="1"/>
            <a:r>
              <a:rPr lang="fa-IR" dirty="0" smtClean="0">
                <a:cs typeface="B Nazanin" pitchFamily="2" charset="-78"/>
              </a:rPr>
              <a:t>جهت حرکتی دنیای محاسبات موازی و توزیع شده در راستای ارتقا موارد ذیل می باشد:</a:t>
            </a:r>
          </a:p>
          <a:p>
            <a:pPr algn="r" rtl="1">
              <a:buFont typeface="Wingdings" pitchFamily="2" charset="2"/>
              <a:buChar char="ü"/>
            </a:pPr>
            <a:r>
              <a:rPr lang="fa-IR" dirty="0" smtClean="0">
                <a:cs typeface="B Nazanin" pitchFamily="2" charset="-78"/>
              </a:rPr>
              <a:t>مقیاس پذیری</a:t>
            </a:r>
          </a:p>
          <a:p>
            <a:pPr algn="r" rtl="1">
              <a:buFont typeface="Wingdings" pitchFamily="2" charset="2"/>
              <a:buChar char="ü"/>
            </a:pPr>
            <a:r>
              <a:rPr lang="fa-IR" dirty="0" smtClean="0">
                <a:cs typeface="B Nazanin" pitchFamily="2" charset="-78"/>
              </a:rPr>
              <a:t>پیش بینی کارایی</a:t>
            </a:r>
          </a:p>
          <a:p>
            <a:pPr algn="r" rtl="1">
              <a:buFont typeface="Wingdings" pitchFamily="2" charset="2"/>
              <a:buChar char="ü"/>
            </a:pPr>
            <a:r>
              <a:rPr lang="fa-IR" dirty="0" smtClean="0">
                <a:cs typeface="B Nazanin" pitchFamily="2" charset="-78"/>
              </a:rPr>
              <a:t>قابلیت حمل</a:t>
            </a:r>
            <a:endParaRPr lang="en-US" dirty="0">
              <a:cs typeface="B Nazanin" pitchFamily="2" charset="-78"/>
            </a:endParaRPr>
          </a:p>
        </p:txBody>
      </p:sp>
      <p:sp>
        <p:nvSpPr>
          <p:cNvPr id="4" name="Slide Number Placeholder 3"/>
          <p:cNvSpPr>
            <a:spLocks noGrp="1"/>
          </p:cNvSpPr>
          <p:nvPr>
            <p:ph type="sldNum" sz="quarter" idx="12"/>
          </p:nvPr>
        </p:nvSpPr>
        <p:spPr/>
        <p:txBody>
          <a:bodyPr/>
          <a:lstStyle/>
          <a:p>
            <a:fld id="{EA405858-341C-4E73-ADEC-D795B3E08790}"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90</a:t>
            </a:fld>
            <a:endParaRPr lang="en-US"/>
          </a:p>
        </p:txBody>
      </p:sp>
      <p:sp>
        <p:nvSpPr>
          <p:cNvPr id="4" name="Content Placeholder 3"/>
          <p:cNvSpPr>
            <a:spLocks noGrp="1"/>
          </p:cNvSpPr>
          <p:nvPr>
            <p:ph sz="quarter" idx="1"/>
          </p:nvPr>
        </p:nvSpPr>
        <p:spPr>
          <a:xfrm>
            <a:off x="914400" y="533400"/>
            <a:ext cx="7772400" cy="5486400"/>
          </a:xfrm>
        </p:spPr>
        <p:txBody>
          <a:bodyPr/>
          <a:lstStyle/>
          <a:p>
            <a:pPr>
              <a:buFont typeface="Wingdings" pitchFamily="2" charset="2"/>
              <a:buChar char="§"/>
            </a:pPr>
            <a:r>
              <a:rPr lang="fa-IR" dirty="0" smtClean="0"/>
              <a:t>اشتراکی:کلیه پروسسورها باید مقدار یکسانی را در یک محل حافظه بنویسند.</a:t>
            </a:r>
          </a:p>
          <a:p>
            <a:pPr>
              <a:buFont typeface="Wingdings" pitchFamily="2" charset="2"/>
              <a:buChar char="§"/>
            </a:pPr>
            <a:r>
              <a:rPr lang="fa-IR" dirty="0" smtClean="0"/>
              <a:t>اولویت : پروسسور با بیشترین یا کمترین زیر نویس موفق به نوشتن می شود.</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یک الگوریتم ساده </a:t>
            </a:r>
            <a:r>
              <a:rPr lang="en-US" dirty="0" smtClean="0"/>
              <a:t>PRAM</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91</a:t>
            </a:fld>
            <a:endParaRPr lang="en-US"/>
          </a:p>
        </p:txBody>
      </p:sp>
      <p:pic>
        <p:nvPicPr>
          <p:cNvPr id="5" name="Content Placeholder 4" descr="bh2-16.PNG"/>
          <p:cNvPicPr>
            <a:picLocks noGrp="1" noChangeAspect="1"/>
          </p:cNvPicPr>
          <p:nvPr>
            <p:ph sz="quarter" idx="1"/>
          </p:nvPr>
        </p:nvPicPr>
        <p:blipFill>
          <a:blip r:embed="rId2" cstate="print"/>
          <a:stretch>
            <a:fillRect/>
          </a:stretch>
        </p:blipFill>
        <p:spPr>
          <a:xfrm>
            <a:off x="457200" y="1479514"/>
            <a:ext cx="8305800" cy="4725327"/>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 </a:t>
            </a:r>
            <a:r>
              <a:rPr lang="en-US" dirty="0" smtClean="0"/>
              <a:t>BSP</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92</a:t>
            </a:fld>
            <a:endParaRPr lang="en-US"/>
          </a:p>
        </p:txBody>
      </p:sp>
      <p:sp>
        <p:nvSpPr>
          <p:cNvPr id="4" name="Content Placeholder 3"/>
          <p:cNvSpPr>
            <a:spLocks noGrp="1"/>
          </p:cNvSpPr>
          <p:nvPr>
            <p:ph sz="quarter" idx="1"/>
          </p:nvPr>
        </p:nvSpPr>
        <p:spPr/>
        <p:txBody>
          <a:bodyPr/>
          <a:lstStyle/>
          <a:p>
            <a:r>
              <a:rPr lang="fa-IR" dirty="0" smtClean="0"/>
              <a:t>مدل </a:t>
            </a:r>
            <a:r>
              <a:rPr lang="en-US" dirty="0" smtClean="0"/>
              <a:t>BSP</a:t>
            </a:r>
            <a:r>
              <a:rPr lang="fa-IR" dirty="0" smtClean="0"/>
              <a:t> به دنبال آن است که فاصله ما بین نرم افزارهای موازی و سخت افزارهای موازی را پل بزند و امکان طراحی الگوریتم های توسعه پذیر و قابل حمل را فراهم سازد. شکل زیر مدل </a:t>
            </a:r>
            <a:r>
              <a:rPr lang="en-US" dirty="0" smtClean="0"/>
              <a:t>BSP</a:t>
            </a:r>
            <a:r>
              <a:rPr lang="fa-IR" dirty="0" smtClean="0"/>
              <a:t> را نشان میدهد.</a:t>
            </a:r>
            <a:endParaRPr lang="en-US" dirty="0" smtClean="0"/>
          </a:p>
          <a:p>
            <a:pPr>
              <a:buNone/>
            </a:pPr>
            <a:endParaRPr lang="en-US" dirty="0"/>
          </a:p>
        </p:txBody>
      </p:sp>
      <p:pic>
        <p:nvPicPr>
          <p:cNvPr id="5" name="Picture 4" descr="bh2-17.PNG"/>
          <p:cNvPicPr>
            <a:picLocks noChangeAspect="1"/>
          </p:cNvPicPr>
          <p:nvPr/>
        </p:nvPicPr>
        <p:blipFill>
          <a:blip r:embed="rId2" cstate="print"/>
          <a:stretch>
            <a:fillRect/>
          </a:stretch>
        </p:blipFill>
        <p:spPr>
          <a:xfrm>
            <a:off x="1447800" y="2819400"/>
            <a:ext cx="5867400" cy="3299029"/>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93</a:t>
            </a:fld>
            <a:endParaRPr lang="en-US"/>
          </a:p>
        </p:txBody>
      </p:sp>
      <p:sp>
        <p:nvSpPr>
          <p:cNvPr id="4" name="Content Placeholder 3"/>
          <p:cNvSpPr>
            <a:spLocks noGrp="1"/>
          </p:cNvSpPr>
          <p:nvPr>
            <p:ph sz="quarter" idx="1"/>
          </p:nvPr>
        </p:nvSpPr>
        <p:spPr>
          <a:xfrm>
            <a:off x="914400" y="838200"/>
            <a:ext cx="7772400" cy="5181600"/>
          </a:xfrm>
        </p:spPr>
        <p:txBody>
          <a:bodyPr/>
          <a:lstStyle/>
          <a:p>
            <a:pPr algn="just"/>
            <a:r>
              <a:rPr lang="fa-IR" dirty="0" smtClean="0"/>
              <a:t>این مدل متشکل از مجموعه ای از پروسسور، حافظه موسوم به گره است که از طریق یک شبکه ارتباطی با یکدیگر ارتباط برقرار می کند و توسط </a:t>
            </a:r>
            <a:r>
              <a:rPr lang="fa-IR" dirty="0" err="1" smtClean="0"/>
              <a:t>مکانیزمی</a:t>
            </a:r>
            <a:r>
              <a:rPr lang="fa-IR" dirty="0" smtClean="0"/>
              <a:t> موسوم به همگام سازی مانعی همه آنها یا زیر گروهی از آنها با یکدیگر همگام سازی می شوند.</a:t>
            </a:r>
          </a:p>
          <a:p>
            <a:pPr algn="just"/>
            <a:r>
              <a:rPr lang="fa-IR" dirty="0" smtClean="0"/>
              <a:t>مدل </a:t>
            </a:r>
            <a:r>
              <a:rPr lang="en-US" dirty="0" smtClean="0"/>
              <a:t>BSP</a:t>
            </a:r>
            <a:r>
              <a:rPr lang="fa-IR" dirty="0" smtClean="0"/>
              <a:t> ایده گام قفل در مدل </a:t>
            </a:r>
            <a:r>
              <a:rPr lang="en-US" dirty="0" smtClean="0"/>
              <a:t>PRAM</a:t>
            </a:r>
            <a:r>
              <a:rPr lang="fa-IR" dirty="0" smtClean="0"/>
              <a:t> را به ابر گام گسترش می دهد.در شکل بعدی ساختار یک ابر گام نشان داده شده است.در داخل یک ابر گام هر پروسسور قادر به ارسال درخواست ها جهت کسب داده به گره های دور دست است.ضمنا بر روی داده هایی که قبلا کسب کرده و به طور محلی نگهداری کرده است ، عملیات محاسباتی انجام می دهد.در انتهای هر ابر گام ، عمل همگام سازی مانعی خاتمه دسترسی های دور دست به حافظه را ضمانت می کند.</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94</a:t>
            </a:fld>
            <a:endParaRPr lang="en-US"/>
          </a:p>
        </p:txBody>
      </p:sp>
      <p:sp>
        <p:nvSpPr>
          <p:cNvPr id="4" name="Content Placeholder 3"/>
          <p:cNvSpPr>
            <a:spLocks noGrp="1"/>
          </p:cNvSpPr>
          <p:nvPr>
            <p:ph sz="quarter" idx="1"/>
          </p:nvPr>
        </p:nvSpPr>
        <p:spPr>
          <a:xfrm>
            <a:off x="914400" y="990600"/>
            <a:ext cx="7772400" cy="5029200"/>
          </a:xfrm>
        </p:spPr>
        <p:txBody>
          <a:bodyPr/>
          <a:lstStyle/>
          <a:p>
            <a:pPr algn="just"/>
            <a:r>
              <a:rPr lang="fa-IR" dirty="0" smtClean="0"/>
              <a:t>مدل کارآیی </a:t>
            </a:r>
            <a:r>
              <a:rPr lang="en-US" dirty="0" smtClean="0"/>
              <a:t>BSP</a:t>
            </a:r>
            <a:r>
              <a:rPr lang="fa-IR" dirty="0" smtClean="0"/>
              <a:t> متشکل از چهار پارامتر است که به شرح ذیل توضیح داده می شوند.</a:t>
            </a:r>
          </a:p>
          <a:p>
            <a:pPr algn="just"/>
            <a:r>
              <a:rPr lang="en-US" dirty="0" smtClean="0"/>
              <a:t>P</a:t>
            </a:r>
            <a:r>
              <a:rPr lang="fa-IR" dirty="0" smtClean="0"/>
              <a:t>: تعداد پروسسورها.</a:t>
            </a:r>
          </a:p>
          <a:p>
            <a:pPr algn="just"/>
            <a:r>
              <a:rPr lang="en-US" dirty="0" smtClean="0"/>
              <a:t>S</a:t>
            </a:r>
            <a:r>
              <a:rPr lang="fa-IR" dirty="0" smtClean="0"/>
              <a:t>: سرعت هر پروسسور یا تعداد عملیات محلی که در هر ثانیه انجام می شود.</a:t>
            </a:r>
            <a:endParaRPr lang="en-US" dirty="0" smtClean="0"/>
          </a:p>
          <a:p>
            <a:pPr algn="just"/>
            <a:r>
              <a:rPr lang="en-US" dirty="0" smtClean="0"/>
              <a:t>l</a:t>
            </a:r>
            <a:r>
              <a:rPr lang="fa-IR" dirty="0" smtClean="0"/>
              <a:t>: حداقل طول یک ابر گام و یا پریود همگام سازی.</a:t>
            </a:r>
          </a:p>
          <a:p>
            <a:pPr algn="just"/>
            <a:r>
              <a:rPr lang="en-US" dirty="0" smtClean="0"/>
              <a:t>g</a:t>
            </a:r>
            <a:r>
              <a:rPr lang="fa-IR" dirty="0" smtClean="0"/>
              <a:t>: نسبت ما بین نرخ پردازش و نرخ رد و بدل پیام ها در شبکه.</a:t>
            </a:r>
            <a:endParaRPr lang="en-US" dirty="0" smtClean="0"/>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پیچیدگی زمانی یک ابر گام</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95</a:t>
            </a:fld>
            <a:endParaRPr lang="en-US"/>
          </a:p>
        </p:txBody>
      </p:sp>
      <p:sp>
        <p:nvSpPr>
          <p:cNvPr id="4" name="Content Placeholder 3"/>
          <p:cNvSpPr>
            <a:spLocks noGrp="1"/>
          </p:cNvSpPr>
          <p:nvPr>
            <p:ph sz="quarter" idx="1"/>
          </p:nvPr>
        </p:nvSpPr>
        <p:spPr>
          <a:xfrm>
            <a:off x="914400" y="1447800"/>
            <a:ext cx="7772400" cy="4800600"/>
          </a:xfrm>
        </p:spPr>
        <p:txBody>
          <a:bodyPr>
            <a:normAutofit fontScale="92500"/>
          </a:bodyPr>
          <a:lstStyle/>
          <a:p>
            <a:pPr algn="just"/>
            <a:r>
              <a:rPr lang="fa-IR" dirty="0" smtClean="0"/>
              <a:t>برای محاسبه پیچیدگی زمانی یک ابر گام هزینه محاسبات محلی و هزینه ارتباطات ما بین پروسسورها جهت رد و بدل اطلاعات با توجه به تعاریف ذیل حساب می شود.</a:t>
            </a:r>
          </a:p>
          <a:p>
            <a:pPr algn="just">
              <a:buNone/>
            </a:pPr>
            <a:endParaRPr lang="fa-IR" dirty="0" smtClean="0"/>
          </a:p>
          <a:p>
            <a:pPr algn="just"/>
            <a:r>
              <a:rPr lang="en-US" dirty="0" smtClean="0"/>
              <a:t>W</a:t>
            </a:r>
            <a:r>
              <a:rPr lang="fa-IR" dirty="0" smtClean="0"/>
              <a:t>: عبارت است از حداکثر تعداد عملیات محلی که توسط هر پروسسور در طول یک ابر گام صورت می گیرد.</a:t>
            </a:r>
          </a:p>
          <a:p>
            <a:pPr algn="just"/>
            <a:endParaRPr lang="fa-IR" dirty="0" smtClean="0"/>
          </a:p>
          <a:p>
            <a:pPr algn="just"/>
            <a:r>
              <a:rPr lang="fa-IR" dirty="0" smtClean="0"/>
              <a:t>     : عبارت است از حداکثر تعداد پیام هایی که توسط هر پروسسور در طول یک ابر گام ارسال می شود.</a:t>
            </a:r>
          </a:p>
          <a:p>
            <a:pPr algn="just"/>
            <a:endParaRPr lang="fa-IR" dirty="0" smtClean="0"/>
          </a:p>
          <a:p>
            <a:pPr algn="just"/>
            <a:r>
              <a:rPr lang="fa-IR" dirty="0" smtClean="0"/>
              <a:t>       : عبارت است از حداکثر تعداد پیام هایی که توسط هر پروسسور در طول یک ابر گام دریافت می شود.</a:t>
            </a:r>
          </a:p>
          <a:p>
            <a:pPr algn="just">
              <a:buNone/>
            </a:pPr>
            <a:r>
              <a:rPr lang="fa-IR" dirty="0" smtClean="0"/>
              <a:t> </a:t>
            </a:r>
            <a:endParaRPr lang="en-US" dirty="0"/>
          </a:p>
        </p:txBody>
      </p:sp>
      <p:graphicFrame>
        <p:nvGraphicFramePr>
          <p:cNvPr id="5" name="Object 4"/>
          <p:cNvGraphicFramePr>
            <a:graphicFrameLocks noChangeAspect="1"/>
          </p:cNvGraphicFramePr>
          <p:nvPr/>
        </p:nvGraphicFramePr>
        <p:xfrm>
          <a:off x="7924800" y="3657600"/>
          <a:ext cx="685800" cy="533400"/>
        </p:xfrm>
        <a:graphic>
          <a:graphicData uri="http://schemas.openxmlformats.org/presentationml/2006/ole">
            <p:oleObj spid="_x0000_s105474" name="Equation" r:id="rId3" imgW="177480" imgH="228600" progId="Equation.DSMT4">
              <p:embed/>
            </p:oleObj>
          </a:graphicData>
        </a:graphic>
      </p:graphicFrame>
      <p:graphicFrame>
        <p:nvGraphicFramePr>
          <p:cNvPr id="105475" name="Object 3"/>
          <p:cNvGraphicFramePr>
            <a:graphicFrameLocks noChangeAspect="1"/>
          </p:cNvGraphicFramePr>
          <p:nvPr/>
        </p:nvGraphicFramePr>
        <p:xfrm>
          <a:off x="7848600" y="4876800"/>
          <a:ext cx="685800" cy="533400"/>
        </p:xfrm>
        <a:graphic>
          <a:graphicData uri="http://schemas.openxmlformats.org/presentationml/2006/ole">
            <p:oleObj spid="_x0000_s105475" name="Equation" r:id="rId4" imgW="177480" imgH="228600" progId="Equation.DSMT4">
              <p:embed/>
            </p:oleObj>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96</a:t>
            </a:fld>
            <a:endParaRPr lang="en-US"/>
          </a:p>
        </p:txBody>
      </p:sp>
      <p:sp>
        <p:nvSpPr>
          <p:cNvPr id="4" name="Content Placeholder 3"/>
          <p:cNvSpPr>
            <a:spLocks noGrp="1"/>
          </p:cNvSpPr>
          <p:nvPr>
            <p:ph sz="quarter" idx="1"/>
          </p:nvPr>
        </p:nvSpPr>
        <p:spPr>
          <a:xfrm>
            <a:off x="914400" y="1066800"/>
            <a:ext cx="7772400" cy="4953000"/>
          </a:xfrm>
        </p:spPr>
        <p:txBody>
          <a:bodyPr/>
          <a:lstStyle/>
          <a:p>
            <a:pPr algn="just"/>
            <a:r>
              <a:rPr lang="fa-IR" dirty="0" smtClean="0"/>
              <a:t>بنابراین با توجه به تعاریف فوق و عملیاتی که در یک ابر گام صورت میپذیرد ، پیچیدگی زمانی یک ابر گام عبارت است از:</a:t>
            </a:r>
            <a:endParaRPr lang="en-US" dirty="0" smtClean="0"/>
          </a:p>
          <a:p>
            <a:pPr algn="just"/>
            <a:endParaRPr lang="en-US" dirty="0" smtClean="0"/>
          </a:p>
          <a:p>
            <a:pPr algn="just"/>
            <a:endParaRPr lang="fa-IR" dirty="0" smtClean="0"/>
          </a:p>
          <a:p>
            <a:pPr algn="just"/>
            <a:r>
              <a:rPr lang="fa-IR" dirty="0" smtClean="0"/>
              <a:t>پیچیدگی زمانی یک الگوریتم </a:t>
            </a:r>
            <a:r>
              <a:rPr lang="en-US" dirty="0" smtClean="0"/>
              <a:t>BSP</a:t>
            </a:r>
            <a:r>
              <a:rPr lang="fa-IR" dirty="0" smtClean="0"/>
              <a:t> که متشکل از چند ابر گام باشد، از حاصل جمع پیچیدگی زمانی تک  </a:t>
            </a:r>
            <a:r>
              <a:rPr lang="fa-IR" dirty="0" err="1" smtClean="0"/>
              <a:t>تک</a:t>
            </a:r>
            <a:r>
              <a:rPr lang="fa-IR" dirty="0" smtClean="0"/>
              <a:t> ابر گام ها حاصل می شود.</a:t>
            </a:r>
          </a:p>
          <a:p>
            <a:pPr algn="just"/>
            <a:r>
              <a:rPr lang="fa-IR" dirty="0" smtClean="0"/>
              <a:t>ذکر این مطلب نیز حائز اهمیت است که پیچیدگی زمانی یک ابر گام از رابطه زیر نیز می تواند محاسبه که این مستلزم آن است که از </a:t>
            </a:r>
            <a:r>
              <a:rPr lang="en-US" dirty="0" smtClean="0"/>
              <a:t>l</a:t>
            </a:r>
            <a:r>
              <a:rPr lang="fa-IR" dirty="0" smtClean="0"/>
              <a:t> استنباط حداقل طول یک ابر گام را داشته باشیم:</a:t>
            </a:r>
            <a:endParaRPr lang="en-US" dirty="0" smtClean="0"/>
          </a:p>
          <a:p>
            <a:pPr>
              <a:buNone/>
            </a:pPr>
            <a:endParaRPr lang="en-US" dirty="0" smtClean="0"/>
          </a:p>
          <a:p>
            <a:pPr>
              <a:buNone/>
            </a:pPr>
            <a:endParaRPr lang="fa-IR" dirty="0" smtClean="0"/>
          </a:p>
          <a:p>
            <a:endParaRPr lang="en-US" dirty="0"/>
          </a:p>
        </p:txBody>
      </p:sp>
      <p:graphicFrame>
        <p:nvGraphicFramePr>
          <p:cNvPr id="5" name="Object 4"/>
          <p:cNvGraphicFramePr>
            <a:graphicFrameLocks noChangeAspect="1"/>
          </p:cNvGraphicFramePr>
          <p:nvPr/>
        </p:nvGraphicFramePr>
        <p:xfrm>
          <a:off x="1524000" y="1981200"/>
          <a:ext cx="3124200" cy="457200"/>
        </p:xfrm>
        <a:graphic>
          <a:graphicData uri="http://schemas.openxmlformats.org/presentationml/2006/ole">
            <p:oleObj spid="_x0000_s106498" name="Equation" r:id="rId3" imgW="1434960" imgH="228600" progId="Equation.DSMT4">
              <p:embed/>
            </p:oleObj>
          </a:graphicData>
        </a:graphic>
      </p:graphicFrame>
      <p:graphicFrame>
        <p:nvGraphicFramePr>
          <p:cNvPr id="106501" name="Object 5"/>
          <p:cNvGraphicFramePr>
            <a:graphicFrameLocks noChangeAspect="1"/>
          </p:cNvGraphicFramePr>
          <p:nvPr/>
        </p:nvGraphicFramePr>
        <p:xfrm>
          <a:off x="1400175" y="4800600"/>
          <a:ext cx="3981450" cy="457200"/>
        </p:xfrm>
        <a:graphic>
          <a:graphicData uri="http://schemas.openxmlformats.org/presentationml/2006/ole">
            <p:oleObj spid="_x0000_s106501" name="Equation" r:id="rId4" imgW="1828800" imgH="228600" progId="Equation.DSMT4">
              <p:embed/>
            </p:oleObj>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مدل </a:t>
            </a:r>
            <a:r>
              <a:rPr lang="en-US" dirty="0" err="1" smtClean="0"/>
              <a:t>logP</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97</a:t>
            </a:fld>
            <a:endParaRPr lang="en-US"/>
          </a:p>
        </p:txBody>
      </p:sp>
      <p:sp>
        <p:nvSpPr>
          <p:cNvPr id="4" name="Content Placeholder 3"/>
          <p:cNvSpPr>
            <a:spLocks noGrp="1"/>
          </p:cNvSpPr>
          <p:nvPr>
            <p:ph sz="quarter" idx="1"/>
          </p:nvPr>
        </p:nvSpPr>
        <p:spPr/>
        <p:txBody>
          <a:bodyPr/>
          <a:lstStyle/>
          <a:p>
            <a:pPr algn="just"/>
            <a:r>
              <a:rPr lang="fa-IR" dirty="0" smtClean="0"/>
              <a:t>مدل موازی دیگری که از نامزد های مدل پل محسوب می شود، مدل </a:t>
            </a:r>
            <a:r>
              <a:rPr lang="en-US" dirty="0" err="1" smtClean="0"/>
              <a:t>logP</a:t>
            </a:r>
            <a:r>
              <a:rPr lang="fa-IR" dirty="0" smtClean="0"/>
              <a:t> بر مبنای معماری با حافظه توزیع شده است.شکل زیر این مدل را نشان میدهد.</a:t>
            </a:r>
            <a:endParaRPr lang="en-US" dirty="0" smtClean="0"/>
          </a:p>
          <a:p>
            <a:pPr algn="just">
              <a:buNone/>
            </a:pPr>
            <a:endParaRPr lang="en-US" dirty="0"/>
          </a:p>
        </p:txBody>
      </p:sp>
      <p:pic>
        <p:nvPicPr>
          <p:cNvPr id="5" name="Picture 4" descr="bh2-18.PNG"/>
          <p:cNvPicPr>
            <a:picLocks noChangeAspect="1"/>
          </p:cNvPicPr>
          <p:nvPr/>
        </p:nvPicPr>
        <p:blipFill>
          <a:blip r:embed="rId2" cstate="print"/>
          <a:stretch>
            <a:fillRect/>
          </a:stretch>
        </p:blipFill>
        <p:spPr>
          <a:xfrm>
            <a:off x="304800" y="2362200"/>
            <a:ext cx="8434917" cy="3429000"/>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405858-341C-4E73-ADEC-D795B3E08790}" type="slidenum">
              <a:rPr lang="en-US" smtClean="0"/>
              <a:pPr/>
              <a:t>98</a:t>
            </a:fld>
            <a:endParaRPr lang="en-US"/>
          </a:p>
        </p:txBody>
      </p:sp>
      <p:sp>
        <p:nvSpPr>
          <p:cNvPr id="4" name="Content Placeholder 3"/>
          <p:cNvSpPr>
            <a:spLocks noGrp="1"/>
          </p:cNvSpPr>
          <p:nvPr>
            <p:ph sz="quarter" idx="1"/>
          </p:nvPr>
        </p:nvSpPr>
        <p:spPr>
          <a:xfrm>
            <a:off x="609600" y="533400"/>
            <a:ext cx="7772400" cy="5791200"/>
          </a:xfrm>
        </p:spPr>
        <p:txBody>
          <a:bodyPr>
            <a:normAutofit lnSpcReduction="10000"/>
          </a:bodyPr>
          <a:lstStyle/>
          <a:p>
            <a:pPr algn="just"/>
            <a:r>
              <a:rPr lang="fa-IR" dirty="0" smtClean="0"/>
              <a:t>در این مدل فرض می شود که انتقال یک پیام از یک زمان محدودی صورت می گیرد.در این مدل ، ارتباط ما بین پروسسورها و همگام سازی از طریق رد و بدل کردن پیام صورت میگیرد. در این مدل همانند مدل </a:t>
            </a:r>
            <a:r>
              <a:rPr lang="en-US" dirty="0" smtClean="0"/>
              <a:t>BSP</a:t>
            </a:r>
            <a:r>
              <a:rPr lang="fa-IR" dirty="0" smtClean="0"/>
              <a:t> جامعیت داده ها در نقاط همگام سازی تضمین می شود.</a:t>
            </a:r>
          </a:p>
          <a:p>
            <a:pPr algn="just"/>
            <a:r>
              <a:rPr lang="fa-IR" dirty="0" smtClean="0"/>
              <a:t>زبان برنامه نویسی </a:t>
            </a:r>
            <a:r>
              <a:rPr lang="en-US" dirty="0" smtClean="0"/>
              <a:t>split C</a:t>
            </a:r>
            <a:r>
              <a:rPr lang="fa-IR" dirty="0" smtClean="0"/>
              <a:t> که </a:t>
            </a:r>
            <a:r>
              <a:rPr lang="fa-IR" dirty="0" err="1" smtClean="0"/>
              <a:t>گسترشی</a:t>
            </a:r>
            <a:r>
              <a:rPr lang="fa-IR" dirty="0" smtClean="0"/>
              <a:t> از زمان </a:t>
            </a:r>
            <a:r>
              <a:rPr lang="en-US" dirty="0" smtClean="0"/>
              <a:t>C</a:t>
            </a:r>
            <a:r>
              <a:rPr lang="fa-IR" dirty="0" smtClean="0"/>
              <a:t> است ،امکان برنامه نویسی تحت مدل </a:t>
            </a:r>
            <a:r>
              <a:rPr lang="en-US" dirty="0" smtClean="0"/>
              <a:t>Log P</a:t>
            </a:r>
            <a:r>
              <a:rPr lang="fa-IR" dirty="0" smtClean="0"/>
              <a:t> در یک محیط مبتنی بر فضای آدرس دهی اشتراکی را فراهم می سازد . در این زبان از همگام سازی مانعی و همگام سازی دو به دو ما بین پروسسورها حمایت شده است.</a:t>
            </a:r>
          </a:p>
          <a:p>
            <a:pPr algn="just"/>
            <a:r>
              <a:rPr lang="fa-IR" dirty="0" smtClean="0"/>
              <a:t>مدل هزینه </a:t>
            </a:r>
            <a:r>
              <a:rPr lang="en-US" dirty="0" smtClean="0"/>
              <a:t>Log P</a:t>
            </a:r>
            <a:r>
              <a:rPr lang="fa-IR" dirty="0" smtClean="0"/>
              <a:t> یک مدل چهار پارامتری به شرح ذیل می باشد.</a:t>
            </a:r>
          </a:p>
          <a:p>
            <a:pPr algn="just"/>
            <a:r>
              <a:rPr lang="en-US" dirty="0" smtClean="0"/>
              <a:t>L</a:t>
            </a:r>
            <a:r>
              <a:rPr lang="fa-IR" dirty="0" smtClean="0"/>
              <a:t>: حد بالایی برای تاخیر شبکه.</a:t>
            </a:r>
          </a:p>
          <a:p>
            <a:pPr algn="just"/>
            <a:r>
              <a:rPr lang="en-US" dirty="0" smtClean="0"/>
              <a:t>O</a:t>
            </a:r>
            <a:r>
              <a:rPr lang="fa-IR" dirty="0" smtClean="0"/>
              <a:t>: سربار زمانی که مبین مدت زمانی است که پروسسور درگیر ارسال و یا دریافت یک پیام است.</a:t>
            </a:r>
          </a:p>
          <a:p>
            <a:pPr algn="just"/>
            <a:r>
              <a:rPr lang="fa-IR" dirty="0" smtClean="0"/>
              <a:t> </a:t>
            </a:r>
            <a:r>
              <a:rPr lang="en-US" dirty="0" smtClean="0"/>
              <a:t> g</a:t>
            </a:r>
            <a:r>
              <a:rPr lang="fa-IR" dirty="0" smtClean="0"/>
              <a:t>: شکاف ، حداقل زمانی مابین انتقال یا دریافت دو پیام متوالی توسط پروسسور</a:t>
            </a:r>
          </a:p>
          <a:p>
            <a:pPr algn="just"/>
            <a:r>
              <a:rPr lang="en-US" dirty="0" smtClean="0"/>
              <a:t>P</a:t>
            </a:r>
            <a:r>
              <a:rPr lang="fa-IR" dirty="0" smtClean="0"/>
              <a:t>: تعداد پروسسور/ حافظه ها</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txBody>
          <a:bodyPr/>
          <a:lstStyle/>
          <a:p>
            <a:r>
              <a:rPr lang="fa-IR" dirty="0" smtClean="0"/>
              <a:t>مدل </a:t>
            </a:r>
            <a:r>
              <a:rPr lang="en-US" dirty="0" smtClean="0"/>
              <a:t>WPRAM</a:t>
            </a:r>
            <a:endParaRPr lang="en-US" dirty="0"/>
          </a:p>
        </p:txBody>
      </p:sp>
      <p:sp>
        <p:nvSpPr>
          <p:cNvPr id="3" name="Slide Number Placeholder 2"/>
          <p:cNvSpPr>
            <a:spLocks noGrp="1"/>
          </p:cNvSpPr>
          <p:nvPr>
            <p:ph type="sldNum" sz="quarter" idx="12"/>
          </p:nvPr>
        </p:nvSpPr>
        <p:spPr/>
        <p:txBody>
          <a:bodyPr/>
          <a:lstStyle/>
          <a:p>
            <a:fld id="{EA405858-341C-4E73-ADEC-D795B3E08790}" type="slidenum">
              <a:rPr lang="en-US" smtClean="0"/>
              <a:pPr/>
              <a:t>99</a:t>
            </a:fld>
            <a:endParaRPr lang="en-US"/>
          </a:p>
        </p:txBody>
      </p:sp>
      <p:sp>
        <p:nvSpPr>
          <p:cNvPr id="4" name="Content Placeholder 3"/>
          <p:cNvSpPr>
            <a:spLocks noGrp="1"/>
          </p:cNvSpPr>
          <p:nvPr>
            <p:ph sz="quarter" idx="1"/>
          </p:nvPr>
        </p:nvSpPr>
        <p:spPr>
          <a:xfrm>
            <a:off x="914400" y="1143000"/>
            <a:ext cx="7772400" cy="4876800"/>
          </a:xfrm>
        </p:spPr>
        <p:txBody>
          <a:bodyPr>
            <a:normAutofit fontScale="92500"/>
          </a:bodyPr>
          <a:lstStyle/>
          <a:p>
            <a:pPr algn="just"/>
            <a:r>
              <a:rPr lang="fa-IR" dirty="0" smtClean="0"/>
              <a:t>ماشین هدف مدل محاسباتی موازی </a:t>
            </a:r>
            <a:r>
              <a:rPr lang="en-US" dirty="0" smtClean="0"/>
              <a:t>WPRAM</a:t>
            </a:r>
            <a:r>
              <a:rPr lang="fa-IR" dirty="0" smtClean="0"/>
              <a:t> ، ماشینی با حافظه توزیع شده است {33،32،23،22}.پروسسور/حافظه ها از طریق یک شبکه ارتباطی مقیاس پذیر با یکدیگر دو به دو ارتباط برقرار می کنند. در این مدل دسترسی همزمان توسعه پذیر به داده های اشتراکی میسر است. خصوصیات کلی مدل </a:t>
            </a:r>
            <a:r>
              <a:rPr lang="en-US" dirty="0" smtClean="0"/>
              <a:t>WPRAM</a:t>
            </a:r>
            <a:r>
              <a:rPr lang="fa-IR" dirty="0" smtClean="0"/>
              <a:t>به شرح زیر می باشد:</a:t>
            </a:r>
          </a:p>
          <a:p>
            <a:pPr algn="just"/>
            <a:r>
              <a:rPr lang="fa-IR" dirty="0" smtClean="0"/>
              <a:t>مبتنی بر مدل </a:t>
            </a:r>
            <a:r>
              <a:rPr lang="en-US" dirty="0" smtClean="0"/>
              <a:t>BSP</a:t>
            </a:r>
            <a:r>
              <a:rPr lang="fa-IR" dirty="0" smtClean="0"/>
              <a:t> است.</a:t>
            </a:r>
          </a:p>
          <a:p>
            <a:pPr algn="just"/>
            <a:r>
              <a:rPr lang="fa-IR" dirty="0" smtClean="0"/>
              <a:t>مبتنی بر ابر گام است.</a:t>
            </a:r>
          </a:p>
          <a:p>
            <a:pPr algn="just"/>
            <a:r>
              <a:rPr lang="fa-IR" dirty="0" smtClean="0"/>
              <a:t>یک فضای آدرس دهی اشتراکی را جهت برنامه نویسی فراهم می سازد.</a:t>
            </a:r>
          </a:p>
          <a:p>
            <a:pPr algn="just"/>
            <a:r>
              <a:rPr lang="fa-IR" dirty="0" smtClean="0"/>
              <a:t>گونه های مختلف همگام سازی ما بین پروسسورها از قبیل همگام سازی مانعی همگام سازی دو به دو همگام سازی مبتنی بر ختم پروسس ها را فراهم می سازد.</a:t>
            </a:r>
          </a:p>
          <a:p>
            <a:pPr algn="just"/>
            <a:r>
              <a:rPr lang="fa-IR" dirty="0" smtClean="0"/>
              <a:t>حمایت از مدل حافظه همسانی ضعیف ، تضمین کننده کارایی بالای آن است.</a:t>
            </a:r>
          </a:p>
          <a:p>
            <a:pPr algn="just"/>
            <a:r>
              <a:rPr lang="fa-IR" dirty="0" smtClean="0"/>
              <a:t>دارای یک مدل کارایی قابل پیش بینی و مقیاس پذیر است.</a:t>
            </a:r>
          </a:p>
          <a:p>
            <a:pPr algn="just"/>
            <a:r>
              <a:rPr lang="fa-IR" dirty="0" smtClean="0"/>
              <a:t>حمایت از داده های محلی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877</TotalTime>
  <Words>12110</Words>
  <Application>Microsoft Office PowerPoint</Application>
  <PresentationFormat>On-screen Show (4:3)</PresentationFormat>
  <Paragraphs>559</Paragraphs>
  <Slides>158</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158</vt:i4>
      </vt:variant>
    </vt:vector>
  </HeadingPairs>
  <TitlesOfParts>
    <vt:vector size="160" baseType="lpstr">
      <vt:lpstr>Equity</vt:lpstr>
      <vt:lpstr>Equation</vt:lpstr>
      <vt:lpstr>برنامه نویسی همروند</vt:lpstr>
      <vt:lpstr>Slide 2</vt:lpstr>
      <vt:lpstr>مقدمه:</vt:lpstr>
      <vt:lpstr>اهمیت موضوع و انگیزه ها</vt:lpstr>
      <vt:lpstr>Slide 5</vt:lpstr>
      <vt:lpstr>مشکلات:</vt:lpstr>
      <vt:lpstr>Slide 7</vt:lpstr>
      <vt:lpstr>تعریف:</vt:lpstr>
      <vt:lpstr>افق های محاسبات همروند:</vt:lpstr>
      <vt:lpstr>Slide 10</vt:lpstr>
      <vt:lpstr>Slide 11</vt:lpstr>
      <vt:lpstr>مؤلفه های یک برنامه همروند:</vt:lpstr>
      <vt:lpstr>موازی سازی کارها:</vt:lpstr>
      <vt:lpstr>Slide 14</vt:lpstr>
      <vt:lpstr>ارتباط مابین پروسس ها:سبک گوناگون برنامه نویسی</vt:lpstr>
      <vt:lpstr>Slide 16</vt:lpstr>
      <vt:lpstr>Slide 17</vt:lpstr>
      <vt:lpstr>Slide 18</vt:lpstr>
      <vt:lpstr>Slide 19</vt:lpstr>
      <vt:lpstr>همگام سازی پروسس ها:</vt:lpstr>
      <vt:lpstr>Slide 21</vt:lpstr>
      <vt:lpstr>Slide 22</vt:lpstr>
      <vt:lpstr>Slide 23</vt:lpstr>
      <vt:lpstr>روند طراحی ، پیاده سازی و اجرای یک برنامه همروند:</vt:lpstr>
      <vt:lpstr>Slide 25</vt:lpstr>
      <vt:lpstr>Slide 26</vt:lpstr>
      <vt:lpstr>معیارهای تعیین کارایی در محاسبات همروند( موازی و توزیع شده)</vt:lpstr>
      <vt:lpstr>زمان اجرای الگوریتم:</vt:lpstr>
      <vt:lpstr>Slide 29</vt:lpstr>
      <vt:lpstr>تسریع:</vt:lpstr>
      <vt:lpstr>Slide 31</vt:lpstr>
      <vt:lpstr>Slide 32</vt:lpstr>
      <vt:lpstr>قانون آمدهال:</vt:lpstr>
      <vt:lpstr>Slide 34</vt:lpstr>
      <vt:lpstr>Slide 35</vt:lpstr>
      <vt:lpstr>راندمان:</vt:lpstr>
      <vt:lpstr>Slide 37</vt:lpstr>
      <vt:lpstr>مقیاس پذیری:</vt:lpstr>
      <vt:lpstr>Slide 39</vt:lpstr>
      <vt:lpstr>مدل های معماری</vt:lpstr>
      <vt:lpstr>طبقه بندی ماشین ها</vt:lpstr>
      <vt:lpstr>مدلSISD</vt:lpstr>
      <vt:lpstr>مدل SIMD</vt:lpstr>
      <vt:lpstr>مدل SPMD</vt:lpstr>
      <vt:lpstr>مدل MIMD </vt:lpstr>
      <vt:lpstr>Slide 46</vt:lpstr>
      <vt:lpstr>معماری حافظه اشتراکی مبتنی بر شبکه ارتباطی </vt:lpstr>
      <vt:lpstr>معماری مبتنی بر حافظه فقط کش</vt:lpstr>
      <vt:lpstr>Slide 49</vt:lpstr>
      <vt:lpstr>معماری مبتنی بر حافظه توزیع شده.</vt:lpstr>
      <vt:lpstr>Slide 51</vt:lpstr>
      <vt:lpstr>معماری مبتنی بر حافظه اشتراکی توزیع شده</vt:lpstr>
      <vt:lpstr>Slide 53</vt:lpstr>
      <vt:lpstr>انواع کامپیوتر های موازی</vt:lpstr>
      <vt:lpstr>انواع کامپیوتر های موازی</vt:lpstr>
      <vt:lpstr>انواع کامپیوتر های موازی</vt:lpstr>
      <vt:lpstr>نامزد های شبکه های مقیاس پذیر </vt:lpstr>
      <vt:lpstr>نمونه هایی از شبکه های ارتباطی</vt:lpstr>
      <vt:lpstr>شبکه ارتباطی غیر مستقیم</vt:lpstr>
      <vt:lpstr>شبکه ارتباطی غیر مستقیم</vt:lpstr>
      <vt:lpstr>شبکه های ارتباطی مستقیم</vt:lpstr>
      <vt:lpstr>شبکه های ارتباطی مستقیم</vt:lpstr>
      <vt:lpstr>الگوریتم های مسیر یابی</vt:lpstr>
      <vt:lpstr>مسیریابی قطعی</vt:lpstr>
      <vt:lpstr>الگوریتم های مسیر یابی</vt:lpstr>
      <vt:lpstr>الگوریتم های مسیر یابی</vt:lpstr>
      <vt:lpstr>دسترسی انحصاری مقیاس پذیر به داده ها</vt:lpstr>
      <vt:lpstr>راه حل های قطعی</vt:lpstr>
      <vt:lpstr>راه حل های تصادفی</vt:lpstr>
      <vt:lpstr>Slide 70</vt:lpstr>
      <vt:lpstr>استفاده عملی از توابع هش</vt:lpstr>
      <vt:lpstr>Slide 72</vt:lpstr>
      <vt:lpstr>دسترسی همزمان مقیاس پذیر ها به داده ها</vt:lpstr>
      <vt:lpstr>راه  حل های عملی</vt:lpstr>
      <vt:lpstr> شبکه های ترکیب کننده سخت افزاری:</vt:lpstr>
      <vt:lpstr>ترکیب کننده های نرم افزاری همزمان </vt:lpstr>
      <vt:lpstr>Slide 77</vt:lpstr>
      <vt:lpstr>مدل محاسباتی   </vt:lpstr>
      <vt:lpstr>نیاز به یک مدل موازی همه منظوره</vt:lpstr>
      <vt:lpstr>مدل پل</vt:lpstr>
      <vt:lpstr>مدل پل</vt:lpstr>
      <vt:lpstr>تعریف مدل محاسباتی موازی</vt:lpstr>
      <vt:lpstr>ملزومات یک مدل محاسباتی موازی</vt:lpstr>
      <vt:lpstr>Slide 84</vt:lpstr>
      <vt:lpstr>ماشین موازی هدف</vt:lpstr>
      <vt:lpstr>استفاده از یک مدل محاسباتی</vt:lpstr>
      <vt:lpstr>مدل PRAM </vt:lpstr>
      <vt:lpstr>Slide 88</vt:lpstr>
      <vt:lpstr>Slide 89</vt:lpstr>
      <vt:lpstr>Slide 90</vt:lpstr>
      <vt:lpstr>یک الگوریتم ساده PRAM</vt:lpstr>
      <vt:lpstr>مدل BSP</vt:lpstr>
      <vt:lpstr>Slide 93</vt:lpstr>
      <vt:lpstr>Slide 94</vt:lpstr>
      <vt:lpstr>پیچیدگی زمانی یک ابر گام</vt:lpstr>
      <vt:lpstr>Slide 96</vt:lpstr>
      <vt:lpstr>مدل logP</vt:lpstr>
      <vt:lpstr>Slide 98</vt:lpstr>
      <vt:lpstr>مدل WPRAM</vt:lpstr>
      <vt:lpstr>Slide 100</vt:lpstr>
      <vt:lpstr>مفهوم همسانی ضعیف</vt:lpstr>
      <vt:lpstr>Slide 102</vt:lpstr>
      <vt:lpstr>Slide 103</vt:lpstr>
      <vt:lpstr>Slide 104</vt:lpstr>
      <vt:lpstr>مدل همگام سازی مانعی دسته جمعی</vt:lpstr>
      <vt:lpstr>همگام سازی دو به دو</vt:lpstr>
      <vt:lpstr>مدل هزینه WPRAM</vt:lpstr>
      <vt:lpstr>Slide 108</vt:lpstr>
      <vt:lpstr>مشکلات</vt:lpstr>
      <vt:lpstr> تعامل ما بین پروسس ها</vt:lpstr>
      <vt:lpstr>رفع مشکلات</vt:lpstr>
      <vt:lpstr>مکانیزم انحصار متقابل</vt:lpstr>
      <vt:lpstr>Slide 113</vt:lpstr>
      <vt:lpstr>ملزومات انحصار متقابل</vt:lpstr>
      <vt:lpstr>Slide 115</vt:lpstr>
      <vt:lpstr>انحصار متقابل_ روش های نرم افزاری</vt:lpstr>
      <vt:lpstr>Slide 117</vt:lpstr>
      <vt:lpstr>Slide 118</vt:lpstr>
      <vt:lpstr>تلاش دوم</vt:lpstr>
      <vt:lpstr>Slide 120</vt:lpstr>
      <vt:lpstr>تلاش سوم</vt:lpstr>
      <vt:lpstr>Slide 122</vt:lpstr>
      <vt:lpstr>تلاش چهارم</vt:lpstr>
      <vt:lpstr>Slide 124</vt:lpstr>
      <vt:lpstr>راه حل صحیح</vt:lpstr>
      <vt:lpstr>Slide 126</vt:lpstr>
      <vt:lpstr>انحصار متقابل_ روشهای سیستم عاملی</vt:lpstr>
      <vt:lpstr>Slide 128</vt:lpstr>
      <vt:lpstr>Slide 129</vt:lpstr>
      <vt:lpstr>Slide 130</vt:lpstr>
      <vt:lpstr>Slide 131</vt:lpstr>
      <vt:lpstr>سمافور دودوئی</vt:lpstr>
      <vt:lpstr>Slide 133</vt:lpstr>
      <vt:lpstr>Slide 134</vt:lpstr>
      <vt:lpstr>مسئله تولید کننده /مصرف کننده_ بافر محدود</vt:lpstr>
      <vt:lpstr>Slide 136</vt:lpstr>
      <vt:lpstr>مسئله تولید کننده /مصرف کننده  _ بافر محدود</vt:lpstr>
      <vt:lpstr>Slide 138</vt:lpstr>
      <vt:lpstr>Slide 139</vt:lpstr>
      <vt:lpstr>مسئله خوانندگان / نویسندگان</vt:lpstr>
      <vt:lpstr>مسئله خوانندگان / نویسندگان</vt:lpstr>
      <vt:lpstr>مسئله مغازه آرایشگر</vt:lpstr>
      <vt:lpstr>Slide 143</vt:lpstr>
      <vt:lpstr>Slide 144</vt:lpstr>
      <vt:lpstr>مانیتور</vt:lpstr>
      <vt:lpstr>Slide 146</vt:lpstr>
      <vt:lpstr>ساختار مانیتور</vt:lpstr>
      <vt:lpstr>Slide 148</vt:lpstr>
      <vt:lpstr>Slide 149</vt:lpstr>
      <vt:lpstr>Slide 150</vt:lpstr>
      <vt:lpstr>Slide 151</vt:lpstr>
      <vt:lpstr>مسئله تولید کننده / مصرف کننده و بافر محدود</vt:lpstr>
      <vt:lpstr>Slide 153</vt:lpstr>
      <vt:lpstr>مسئله خوانندگان و نویسندگان</vt:lpstr>
      <vt:lpstr>Slide 155</vt:lpstr>
      <vt:lpstr>Slide 156</vt:lpstr>
      <vt:lpstr>Slide 157</vt:lpstr>
      <vt:lpstr>Slide 158</vt:lpstr>
    </vt:vector>
  </TitlesOfParts>
  <Company>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برنامه نویسی همروند</dc:title>
  <dc:creator>edison</dc:creator>
  <cp:lastModifiedBy>edison</cp:lastModifiedBy>
  <cp:revision>159</cp:revision>
  <dcterms:created xsi:type="dcterms:W3CDTF">2012-03-05T13:41:13Z</dcterms:created>
  <dcterms:modified xsi:type="dcterms:W3CDTF">2012-05-14T19:35:19Z</dcterms:modified>
</cp:coreProperties>
</file>