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162"/>
  </p:notesMasterIdLst>
  <p:sldIdLst>
    <p:sldId id="305" r:id="rId2"/>
    <p:sldId id="257" r:id="rId3"/>
    <p:sldId id="260" r:id="rId4"/>
    <p:sldId id="261" r:id="rId5"/>
    <p:sldId id="262" r:id="rId6"/>
    <p:sldId id="264" r:id="rId7"/>
    <p:sldId id="309" r:id="rId8"/>
    <p:sldId id="306" r:id="rId9"/>
    <p:sldId id="308" r:id="rId10"/>
    <p:sldId id="307" r:id="rId11"/>
    <p:sldId id="310" r:id="rId12"/>
    <p:sldId id="265" r:id="rId13"/>
    <p:sldId id="313" r:id="rId14"/>
    <p:sldId id="266" r:id="rId15"/>
    <p:sldId id="314" r:id="rId16"/>
    <p:sldId id="271" r:id="rId17"/>
    <p:sldId id="363" r:id="rId18"/>
    <p:sldId id="270" r:id="rId19"/>
    <p:sldId id="364" r:id="rId20"/>
    <p:sldId id="268" r:id="rId21"/>
    <p:sldId id="365" r:id="rId22"/>
    <p:sldId id="269" r:id="rId23"/>
    <p:sldId id="272" r:id="rId24"/>
    <p:sldId id="315" r:id="rId25"/>
    <p:sldId id="316" r:id="rId26"/>
    <p:sldId id="317" r:id="rId27"/>
    <p:sldId id="273" r:id="rId28"/>
    <p:sldId id="321" r:id="rId29"/>
    <p:sldId id="319" r:id="rId30"/>
    <p:sldId id="435" r:id="rId31"/>
    <p:sldId id="322" r:id="rId32"/>
    <p:sldId id="323" r:id="rId33"/>
    <p:sldId id="324" r:id="rId34"/>
    <p:sldId id="325" r:id="rId35"/>
    <p:sldId id="326" r:id="rId36"/>
    <p:sldId id="328" r:id="rId37"/>
    <p:sldId id="333" r:id="rId38"/>
    <p:sldId id="334" r:id="rId39"/>
    <p:sldId id="335" r:id="rId40"/>
    <p:sldId id="336" r:id="rId41"/>
    <p:sldId id="337" r:id="rId42"/>
    <p:sldId id="338" r:id="rId43"/>
    <p:sldId id="339" r:id="rId44"/>
    <p:sldId id="340" r:id="rId45"/>
    <p:sldId id="342" r:id="rId46"/>
    <p:sldId id="343" r:id="rId47"/>
    <p:sldId id="344" r:id="rId48"/>
    <p:sldId id="345" r:id="rId49"/>
    <p:sldId id="341" r:id="rId50"/>
    <p:sldId id="346" r:id="rId51"/>
    <p:sldId id="347" r:id="rId52"/>
    <p:sldId id="348" r:id="rId53"/>
    <p:sldId id="349" r:id="rId54"/>
    <p:sldId id="350" r:id="rId55"/>
    <p:sldId id="351" r:id="rId56"/>
    <p:sldId id="352" r:id="rId57"/>
    <p:sldId id="353" r:id="rId58"/>
    <p:sldId id="354" r:id="rId59"/>
    <p:sldId id="355" r:id="rId60"/>
    <p:sldId id="356" r:id="rId61"/>
    <p:sldId id="357" r:id="rId62"/>
    <p:sldId id="358" r:id="rId63"/>
    <p:sldId id="359" r:id="rId64"/>
    <p:sldId id="360" r:id="rId65"/>
    <p:sldId id="361" r:id="rId66"/>
    <p:sldId id="366" r:id="rId67"/>
    <p:sldId id="367" r:id="rId68"/>
    <p:sldId id="368" r:id="rId69"/>
    <p:sldId id="369" r:id="rId70"/>
    <p:sldId id="370" r:id="rId71"/>
    <p:sldId id="371" r:id="rId72"/>
    <p:sldId id="372" r:id="rId73"/>
    <p:sldId id="373" r:id="rId74"/>
    <p:sldId id="374" r:id="rId75"/>
    <p:sldId id="420" r:id="rId76"/>
    <p:sldId id="421" r:id="rId77"/>
    <p:sldId id="464" r:id="rId78"/>
    <p:sldId id="465" r:id="rId79"/>
    <p:sldId id="466" r:id="rId80"/>
    <p:sldId id="467" r:id="rId81"/>
    <p:sldId id="468" r:id="rId82"/>
    <p:sldId id="469" r:id="rId83"/>
    <p:sldId id="470" r:id="rId84"/>
    <p:sldId id="471" r:id="rId85"/>
    <p:sldId id="472" r:id="rId86"/>
    <p:sldId id="473" r:id="rId87"/>
    <p:sldId id="474" r:id="rId88"/>
    <p:sldId id="475" r:id="rId89"/>
    <p:sldId id="476" r:id="rId90"/>
    <p:sldId id="477" r:id="rId91"/>
    <p:sldId id="478" r:id="rId92"/>
    <p:sldId id="479" r:id="rId93"/>
    <p:sldId id="480" r:id="rId94"/>
    <p:sldId id="481" r:id="rId95"/>
    <p:sldId id="482" r:id="rId96"/>
    <p:sldId id="483" r:id="rId97"/>
    <p:sldId id="484" r:id="rId98"/>
    <p:sldId id="485" r:id="rId99"/>
    <p:sldId id="486" r:id="rId100"/>
    <p:sldId id="487" r:id="rId101"/>
    <p:sldId id="488" r:id="rId102"/>
    <p:sldId id="489" r:id="rId103"/>
    <p:sldId id="490" r:id="rId104"/>
    <p:sldId id="491" r:id="rId105"/>
    <p:sldId id="492" r:id="rId106"/>
    <p:sldId id="493" r:id="rId107"/>
    <p:sldId id="494" r:id="rId108"/>
    <p:sldId id="495" r:id="rId109"/>
    <p:sldId id="496" r:id="rId110"/>
    <p:sldId id="497" r:id="rId111"/>
    <p:sldId id="498" r:id="rId112"/>
    <p:sldId id="499" r:id="rId113"/>
    <p:sldId id="500" r:id="rId114"/>
    <p:sldId id="501" r:id="rId115"/>
    <p:sldId id="502" r:id="rId116"/>
    <p:sldId id="503" r:id="rId117"/>
    <p:sldId id="504" r:id="rId118"/>
    <p:sldId id="505" r:id="rId119"/>
    <p:sldId id="506" r:id="rId120"/>
    <p:sldId id="507" r:id="rId121"/>
    <p:sldId id="508" r:id="rId122"/>
    <p:sldId id="509" r:id="rId123"/>
    <p:sldId id="510" r:id="rId124"/>
    <p:sldId id="511" r:id="rId125"/>
    <p:sldId id="512" r:id="rId126"/>
    <p:sldId id="513" r:id="rId127"/>
    <p:sldId id="397" r:id="rId128"/>
    <p:sldId id="398" r:id="rId129"/>
    <p:sldId id="399" r:id="rId130"/>
    <p:sldId id="400" r:id="rId131"/>
    <p:sldId id="401" r:id="rId132"/>
    <p:sldId id="402" r:id="rId133"/>
    <p:sldId id="403" r:id="rId134"/>
    <p:sldId id="404" r:id="rId135"/>
    <p:sldId id="405" r:id="rId136"/>
    <p:sldId id="406" r:id="rId137"/>
    <p:sldId id="407" r:id="rId138"/>
    <p:sldId id="408" r:id="rId139"/>
    <p:sldId id="409" r:id="rId140"/>
    <p:sldId id="410" r:id="rId141"/>
    <p:sldId id="411" r:id="rId142"/>
    <p:sldId id="412" r:id="rId143"/>
    <p:sldId id="413" r:id="rId144"/>
    <p:sldId id="414" r:id="rId145"/>
    <p:sldId id="415" r:id="rId146"/>
    <p:sldId id="416" r:id="rId147"/>
    <p:sldId id="418" r:id="rId148"/>
    <p:sldId id="419" r:id="rId149"/>
    <p:sldId id="424" r:id="rId150"/>
    <p:sldId id="425" r:id="rId151"/>
    <p:sldId id="426" r:id="rId152"/>
    <p:sldId id="427" r:id="rId153"/>
    <p:sldId id="428" r:id="rId154"/>
    <p:sldId id="429" r:id="rId155"/>
    <p:sldId id="430" r:id="rId156"/>
    <p:sldId id="431" r:id="rId157"/>
    <p:sldId id="432" r:id="rId158"/>
    <p:sldId id="433" r:id="rId159"/>
    <p:sldId id="456" r:id="rId160"/>
    <p:sldId id="434" r:id="rId1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292" autoAdjust="0"/>
  </p:normalViewPr>
  <p:slideViewPr>
    <p:cSldViewPr>
      <p:cViewPr varScale="1">
        <p:scale>
          <a:sx n="50" d="100"/>
          <a:sy n="50" d="100"/>
        </p:scale>
        <p:origin x="108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B9555A-DBA9-4F15-93DA-F18465120909}" type="datetimeFigureOut">
              <a:rPr lang="en-US" smtClean="0"/>
              <a:pPr/>
              <a:t>1/29/2022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841A8-E939-45C7-B438-BF2E55F4A025}" type="slidenum">
              <a:rPr lang="en-US" smtClean="0"/>
              <a:pPr/>
              <a:t>‹#›</a:t>
            </a:fld>
            <a:endParaRPr lang="en-US"/>
          </a:p>
        </p:txBody>
      </p:sp>
    </p:spTree>
    <p:extLst>
      <p:ext uri="{BB962C8B-B14F-4D97-AF65-F5344CB8AC3E}">
        <p14:creationId xmlns:p14="http://schemas.microsoft.com/office/powerpoint/2010/main" val="3826119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841A8-E939-45C7-B438-BF2E55F4A025}" type="slidenum">
              <a:rPr lang="en-US" smtClean="0"/>
              <a:pPr/>
              <a:t>1</a:t>
            </a:fld>
            <a:endParaRPr lang="en-US"/>
          </a:p>
        </p:txBody>
      </p:sp>
    </p:spTree>
    <p:extLst>
      <p:ext uri="{BB962C8B-B14F-4D97-AF65-F5344CB8AC3E}">
        <p14:creationId xmlns:p14="http://schemas.microsoft.com/office/powerpoint/2010/main" val="2154747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841A8-E939-45C7-B438-BF2E55F4A025}" type="slidenum">
              <a:rPr lang="en-US" smtClean="0"/>
              <a:pPr/>
              <a:t>96</a:t>
            </a:fld>
            <a:endParaRPr lang="en-US"/>
          </a:p>
        </p:txBody>
      </p:sp>
    </p:spTree>
    <p:extLst>
      <p:ext uri="{BB962C8B-B14F-4D97-AF65-F5344CB8AC3E}">
        <p14:creationId xmlns:p14="http://schemas.microsoft.com/office/powerpoint/2010/main" val="4171739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841A8-E939-45C7-B438-BF2E55F4A025}" type="slidenum">
              <a:rPr lang="en-US" smtClean="0"/>
              <a:pPr/>
              <a:t>97</a:t>
            </a:fld>
            <a:endParaRPr lang="en-US"/>
          </a:p>
        </p:txBody>
      </p:sp>
    </p:spTree>
    <p:extLst>
      <p:ext uri="{BB962C8B-B14F-4D97-AF65-F5344CB8AC3E}">
        <p14:creationId xmlns:p14="http://schemas.microsoft.com/office/powerpoint/2010/main" val="4013517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841A8-E939-45C7-B438-BF2E55F4A025}" type="slidenum">
              <a:rPr lang="en-US" smtClean="0"/>
              <a:pPr/>
              <a:t>99</a:t>
            </a:fld>
            <a:endParaRPr lang="en-US"/>
          </a:p>
        </p:txBody>
      </p:sp>
    </p:spTree>
    <p:extLst>
      <p:ext uri="{BB962C8B-B14F-4D97-AF65-F5344CB8AC3E}">
        <p14:creationId xmlns:p14="http://schemas.microsoft.com/office/powerpoint/2010/main" val="2662489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841A8-E939-45C7-B438-BF2E55F4A025}" type="slidenum">
              <a:rPr lang="en-US" smtClean="0"/>
              <a:pPr/>
              <a:t>100</a:t>
            </a:fld>
            <a:endParaRPr lang="en-US"/>
          </a:p>
        </p:txBody>
      </p:sp>
    </p:spTree>
    <p:extLst>
      <p:ext uri="{BB962C8B-B14F-4D97-AF65-F5344CB8AC3E}">
        <p14:creationId xmlns:p14="http://schemas.microsoft.com/office/powerpoint/2010/main" val="128707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841A8-E939-45C7-B438-BF2E55F4A025}" type="slidenum">
              <a:rPr lang="en-US" smtClean="0"/>
              <a:pPr/>
              <a:t>101</a:t>
            </a:fld>
            <a:endParaRPr lang="en-US"/>
          </a:p>
        </p:txBody>
      </p:sp>
    </p:spTree>
    <p:extLst>
      <p:ext uri="{BB962C8B-B14F-4D97-AF65-F5344CB8AC3E}">
        <p14:creationId xmlns:p14="http://schemas.microsoft.com/office/powerpoint/2010/main" val="2310948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841A8-E939-45C7-B438-BF2E55F4A025}" type="slidenum">
              <a:rPr lang="en-US" smtClean="0"/>
              <a:pPr/>
              <a:t>127</a:t>
            </a:fld>
            <a:endParaRPr lang="en-US"/>
          </a:p>
        </p:txBody>
      </p:sp>
    </p:spTree>
    <p:extLst>
      <p:ext uri="{BB962C8B-B14F-4D97-AF65-F5344CB8AC3E}">
        <p14:creationId xmlns:p14="http://schemas.microsoft.com/office/powerpoint/2010/main" val="2826178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841A8-E939-45C7-B438-BF2E55F4A025}" type="slidenum">
              <a:rPr lang="en-US" smtClean="0"/>
              <a:pPr/>
              <a:t>158</a:t>
            </a:fld>
            <a:endParaRPr lang="en-US"/>
          </a:p>
        </p:txBody>
      </p:sp>
    </p:spTree>
    <p:extLst>
      <p:ext uri="{BB962C8B-B14F-4D97-AF65-F5344CB8AC3E}">
        <p14:creationId xmlns:p14="http://schemas.microsoft.com/office/powerpoint/2010/main" val="2759581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A841A8-E939-45C7-B438-BF2E55F4A025}" type="slidenum">
              <a:rPr lang="en-US" smtClean="0"/>
              <a:pPr/>
              <a:t>160</a:t>
            </a:fld>
            <a:endParaRPr lang="en-US"/>
          </a:p>
        </p:txBody>
      </p:sp>
    </p:spTree>
    <p:extLst>
      <p:ext uri="{BB962C8B-B14F-4D97-AF65-F5344CB8AC3E}">
        <p14:creationId xmlns:p14="http://schemas.microsoft.com/office/powerpoint/2010/main" val="3439989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841A8-E939-45C7-B438-BF2E55F4A025}" type="slidenum">
              <a:rPr lang="en-US" smtClean="0"/>
              <a:pPr/>
              <a:t>3</a:t>
            </a:fld>
            <a:endParaRPr lang="en-US"/>
          </a:p>
        </p:txBody>
      </p:sp>
    </p:spTree>
    <p:extLst>
      <p:ext uri="{BB962C8B-B14F-4D97-AF65-F5344CB8AC3E}">
        <p14:creationId xmlns:p14="http://schemas.microsoft.com/office/powerpoint/2010/main" val="2113698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841A8-E939-45C7-B438-BF2E55F4A025}" type="slidenum">
              <a:rPr lang="en-US" smtClean="0"/>
              <a:pPr/>
              <a:t>16</a:t>
            </a:fld>
            <a:endParaRPr lang="en-US"/>
          </a:p>
        </p:txBody>
      </p:sp>
    </p:spTree>
    <p:extLst>
      <p:ext uri="{BB962C8B-B14F-4D97-AF65-F5344CB8AC3E}">
        <p14:creationId xmlns:p14="http://schemas.microsoft.com/office/powerpoint/2010/main" val="2559945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841A8-E939-45C7-B438-BF2E55F4A025}" type="slidenum">
              <a:rPr lang="en-US" smtClean="0"/>
              <a:pPr/>
              <a:t>17</a:t>
            </a:fld>
            <a:endParaRPr lang="en-US"/>
          </a:p>
        </p:txBody>
      </p:sp>
    </p:spTree>
    <p:extLst>
      <p:ext uri="{BB962C8B-B14F-4D97-AF65-F5344CB8AC3E}">
        <p14:creationId xmlns:p14="http://schemas.microsoft.com/office/powerpoint/2010/main" val="2581912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anose="020B0604020202020204" pitchFamily="34" charset="0"/>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cs typeface="Arial" panose="020B0604020202020204" pitchFamily="34" charset="0"/>
              </a:defRPr>
            </a:lvl1pPr>
            <a:lvl2pPr marL="758825" indent="-292100">
              <a:defRPr>
                <a:solidFill>
                  <a:schemeClr val="tx1"/>
                </a:solidFill>
                <a:latin typeface="Century Gothic" pitchFamily="34" charset="0"/>
                <a:cs typeface="Arial" panose="020B0604020202020204" pitchFamily="34" charset="0"/>
              </a:defRPr>
            </a:lvl2pPr>
            <a:lvl3pPr marL="1168400" indent="-233363">
              <a:defRPr>
                <a:solidFill>
                  <a:schemeClr val="tx1"/>
                </a:solidFill>
                <a:latin typeface="Century Gothic" pitchFamily="34" charset="0"/>
                <a:cs typeface="Arial" panose="020B0604020202020204" pitchFamily="34" charset="0"/>
              </a:defRPr>
            </a:lvl3pPr>
            <a:lvl4pPr marL="1635125" indent="-233363">
              <a:defRPr>
                <a:solidFill>
                  <a:schemeClr val="tx1"/>
                </a:solidFill>
                <a:latin typeface="Century Gothic" pitchFamily="34" charset="0"/>
                <a:cs typeface="Arial" panose="020B0604020202020204" pitchFamily="34" charset="0"/>
              </a:defRPr>
            </a:lvl4pPr>
            <a:lvl5pPr marL="2103438" indent="-233363">
              <a:defRPr>
                <a:solidFill>
                  <a:schemeClr val="tx1"/>
                </a:solidFill>
                <a:latin typeface="Century Gothic" pitchFamily="34" charset="0"/>
                <a:cs typeface="Arial" panose="020B0604020202020204" pitchFamily="34" charset="0"/>
              </a:defRPr>
            </a:lvl5pPr>
            <a:lvl6pPr marL="2560638" indent="-233363" eaLnBrk="0" fontAlgn="base" hangingPunct="0">
              <a:spcBef>
                <a:spcPct val="0"/>
              </a:spcBef>
              <a:spcAft>
                <a:spcPct val="0"/>
              </a:spcAft>
              <a:defRPr>
                <a:solidFill>
                  <a:schemeClr val="tx1"/>
                </a:solidFill>
                <a:latin typeface="Century Gothic" pitchFamily="34" charset="0"/>
                <a:cs typeface="Arial" panose="020B0604020202020204" pitchFamily="34" charset="0"/>
              </a:defRPr>
            </a:lvl6pPr>
            <a:lvl7pPr marL="3017838" indent="-233363" eaLnBrk="0" fontAlgn="base" hangingPunct="0">
              <a:spcBef>
                <a:spcPct val="0"/>
              </a:spcBef>
              <a:spcAft>
                <a:spcPct val="0"/>
              </a:spcAft>
              <a:defRPr>
                <a:solidFill>
                  <a:schemeClr val="tx1"/>
                </a:solidFill>
                <a:latin typeface="Century Gothic" pitchFamily="34" charset="0"/>
                <a:cs typeface="Arial" panose="020B0604020202020204" pitchFamily="34" charset="0"/>
              </a:defRPr>
            </a:lvl7pPr>
            <a:lvl8pPr marL="3475038" indent="-233363" eaLnBrk="0" fontAlgn="base" hangingPunct="0">
              <a:spcBef>
                <a:spcPct val="0"/>
              </a:spcBef>
              <a:spcAft>
                <a:spcPct val="0"/>
              </a:spcAft>
              <a:defRPr>
                <a:solidFill>
                  <a:schemeClr val="tx1"/>
                </a:solidFill>
                <a:latin typeface="Century Gothic" pitchFamily="34" charset="0"/>
                <a:cs typeface="Arial" panose="020B0604020202020204" pitchFamily="34" charset="0"/>
              </a:defRPr>
            </a:lvl8pPr>
            <a:lvl9pPr marL="3932238" indent="-233363" eaLnBrk="0" fontAlgn="base" hangingPunct="0">
              <a:spcBef>
                <a:spcPct val="0"/>
              </a:spcBef>
              <a:spcAft>
                <a:spcPct val="0"/>
              </a:spcAft>
              <a:defRPr>
                <a:solidFill>
                  <a:schemeClr val="tx1"/>
                </a:solidFill>
                <a:latin typeface="Century Gothic" pitchFamily="34" charset="0"/>
                <a:cs typeface="Arial" panose="020B0604020202020204" pitchFamily="34" charset="0"/>
              </a:defRPr>
            </a:lvl9pPr>
          </a:lstStyle>
          <a:p>
            <a:fld id="{F10841C7-D7C4-471A-AB17-4193CCC236B7}" type="slidenum">
              <a:rPr lang="en-US" smtClean="0"/>
              <a:pPr/>
              <a:t>44</a:t>
            </a:fld>
            <a:endParaRPr lang="en-US" smtClean="0"/>
          </a:p>
        </p:txBody>
      </p:sp>
    </p:spTree>
    <p:extLst>
      <p:ext uri="{BB962C8B-B14F-4D97-AF65-F5344CB8AC3E}">
        <p14:creationId xmlns:p14="http://schemas.microsoft.com/office/powerpoint/2010/main" val="1645136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anose="020B0604020202020204" pitchFamily="34" charset="0"/>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cs typeface="Arial" panose="020B0604020202020204" pitchFamily="34" charset="0"/>
              </a:defRPr>
            </a:lvl1pPr>
            <a:lvl2pPr marL="758825" indent="-292100">
              <a:defRPr>
                <a:solidFill>
                  <a:schemeClr val="tx1"/>
                </a:solidFill>
                <a:latin typeface="Century Gothic" pitchFamily="34" charset="0"/>
                <a:cs typeface="Arial" panose="020B0604020202020204" pitchFamily="34" charset="0"/>
              </a:defRPr>
            </a:lvl2pPr>
            <a:lvl3pPr marL="1168400" indent="-233363">
              <a:defRPr>
                <a:solidFill>
                  <a:schemeClr val="tx1"/>
                </a:solidFill>
                <a:latin typeface="Century Gothic" pitchFamily="34" charset="0"/>
                <a:cs typeface="Arial" panose="020B0604020202020204" pitchFamily="34" charset="0"/>
              </a:defRPr>
            </a:lvl3pPr>
            <a:lvl4pPr marL="1635125" indent="-233363">
              <a:defRPr>
                <a:solidFill>
                  <a:schemeClr val="tx1"/>
                </a:solidFill>
                <a:latin typeface="Century Gothic" pitchFamily="34" charset="0"/>
                <a:cs typeface="Arial" panose="020B0604020202020204" pitchFamily="34" charset="0"/>
              </a:defRPr>
            </a:lvl4pPr>
            <a:lvl5pPr marL="2103438" indent="-233363">
              <a:defRPr>
                <a:solidFill>
                  <a:schemeClr val="tx1"/>
                </a:solidFill>
                <a:latin typeface="Century Gothic" pitchFamily="34" charset="0"/>
                <a:cs typeface="Arial" panose="020B0604020202020204" pitchFamily="34" charset="0"/>
              </a:defRPr>
            </a:lvl5pPr>
            <a:lvl6pPr marL="2560638" indent="-233363" eaLnBrk="0" fontAlgn="base" hangingPunct="0">
              <a:spcBef>
                <a:spcPct val="0"/>
              </a:spcBef>
              <a:spcAft>
                <a:spcPct val="0"/>
              </a:spcAft>
              <a:defRPr>
                <a:solidFill>
                  <a:schemeClr val="tx1"/>
                </a:solidFill>
                <a:latin typeface="Century Gothic" pitchFamily="34" charset="0"/>
                <a:cs typeface="Arial" panose="020B0604020202020204" pitchFamily="34" charset="0"/>
              </a:defRPr>
            </a:lvl6pPr>
            <a:lvl7pPr marL="3017838" indent="-233363" eaLnBrk="0" fontAlgn="base" hangingPunct="0">
              <a:spcBef>
                <a:spcPct val="0"/>
              </a:spcBef>
              <a:spcAft>
                <a:spcPct val="0"/>
              </a:spcAft>
              <a:defRPr>
                <a:solidFill>
                  <a:schemeClr val="tx1"/>
                </a:solidFill>
                <a:latin typeface="Century Gothic" pitchFamily="34" charset="0"/>
                <a:cs typeface="Arial" panose="020B0604020202020204" pitchFamily="34" charset="0"/>
              </a:defRPr>
            </a:lvl7pPr>
            <a:lvl8pPr marL="3475038" indent="-233363" eaLnBrk="0" fontAlgn="base" hangingPunct="0">
              <a:spcBef>
                <a:spcPct val="0"/>
              </a:spcBef>
              <a:spcAft>
                <a:spcPct val="0"/>
              </a:spcAft>
              <a:defRPr>
                <a:solidFill>
                  <a:schemeClr val="tx1"/>
                </a:solidFill>
                <a:latin typeface="Century Gothic" pitchFamily="34" charset="0"/>
                <a:cs typeface="Arial" panose="020B0604020202020204" pitchFamily="34" charset="0"/>
              </a:defRPr>
            </a:lvl8pPr>
            <a:lvl9pPr marL="3932238" indent="-233363" eaLnBrk="0" fontAlgn="base" hangingPunct="0">
              <a:spcBef>
                <a:spcPct val="0"/>
              </a:spcBef>
              <a:spcAft>
                <a:spcPct val="0"/>
              </a:spcAft>
              <a:defRPr>
                <a:solidFill>
                  <a:schemeClr val="tx1"/>
                </a:solidFill>
                <a:latin typeface="Century Gothic" pitchFamily="34" charset="0"/>
                <a:cs typeface="Arial" panose="020B0604020202020204" pitchFamily="34" charset="0"/>
              </a:defRPr>
            </a:lvl9pPr>
          </a:lstStyle>
          <a:p>
            <a:fld id="{F10841C7-D7C4-471A-AB17-4193CCC236B7}" type="slidenum">
              <a:rPr lang="en-US" smtClean="0"/>
              <a:pPr/>
              <a:t>45</a:t>
            </a:fld>
            <a:endParaRPr lang="en-US" smtClean="0"/>
          </a:p>
        </p:txBody>
      </p:sp>
    </p:spTree>
    <p:extLst>
      <p:ext uri="{BB962C8B-B14F-4D97-AF65-F5344CB8AC3E}">
        <p14:creationId xmlns:p14="http://schemas.microsoft.com/office/powerpoint/2010/main" val="2443740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841A8-E939-45C7-B438-BF2E55F4A025}" type="slidenum">
              <a:rPr lang="en-US" smtClean="0"/>
              <a:pPr/>
              <a:t>50</a:t>
            </a:fld>
            <a:endParaRPr lang="en-US"/>
          </a:p>
        </p:txBody>
      </p:sp>
    </p:spTree>
    <p:extLst>
      <p:ext uri="{BB962C8B-B14F-4D97-AF65-F5344CB8AC3E}">
        <p14:creationId xmlns:p14="http://schemas.microsoft.com/office/powerpoint/2010/main" val="981381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841A8-E939-45C7-B438-BF2E55F4A025}" type="slidenum">
              <a:rPr lang="en-US" smtClean="0"/>
              <a:pPr/>
              <a:t>81</a:t>
            </a:fld>
            <a:endParaRPr lang="en-US"/>
          </a:p>
        </p:txBody>
      </p:sp>
    </p:spTree>
    <p:extLst>
      <p:ext uri="{BB962C8B-B14F-4D97-AF65-F5344CB8AC3E}">
        <p14:creationId xmlns:p14="http://schemas.microsoft.com/office/powerpoint/2010/main" val="3347631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841A8-E939-45C7-B438-BF2E55F4A025}" type="slidenum">
              <a:rPr lang="en-US" smtClean="0"/>
              <a:pPr/>
              <a:t>85</a:t>
            </a:fld>
            <a:endParaRPr lang="en-US"/>
          </a:p>
        </p:txBody>
      </p:sp>
    </p:spTree>
    <p:extLst>
      <p:ext uri="{BB962C8B-B14F-4D97-AF65-F5344CB8AC3E}">
        <p14:creationId xmlns:p14="http://schemas.microsoft.com/office/powerpoint/2010/main" val="2917067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2F172EB4-107C-4F76-983C-84D439A40906}" type="datetimeFigureOut">
              <a:rPr lang="en-US" smtClean="0"/>
              <a:pPr/>
              <a:t>1/29/2022</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043DFC78-1131-4746-B59C-0EA60B6F42B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172EB4-107C-4F76-983C-84D439A40906}"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DFC78-1131-4746-B59C-0EA60B6F42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172EB4-107C-4F76-983C-84D439A40906}"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DFC78-1131-4746-B59C-0EA60B6F42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172EB4-107C-4F76-983C-84D439A40906}"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DFC78-1131-4746-B59C-0EA60B6F42B9}" type="slidenum">
              <a:rPr lang="en-US" smtClean="0"/>
              <a:pPr/>
              <a:t>‹#›</a:t>
            </a:fld>
            <a:endParaRPr lang="en-US"/>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F172EB4-107C-4F76-983C-84D439A40906}" type="datetimeFigureOut">
              <a:rPr lang="en-US" smtClean="0"/>
              <a:pPr/>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DFC78-1131-4746-B59C-0EA60B6F42B9}"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F172EB4-107C-4F76-983C-84D439A40906}"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DFC78-1131-4746-B59C-0EA60B6F42B9}"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F172EB4-107C-4F76-983C-84D439A40906}" type="datetimeFigureOut">
              <a:rPr lang="en-US" smtClean="0"/>
              <a:pPr/>
              <a:t>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3DFC78-1131-4746-B59C-0EA60B6F42B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172EB4-107C-4F76-983C-84D439A40906}" type="datetimeFigureOut">
              <a:rPr lang="en-US" smtClean="0"/>
              <a:pPr/>
              <a:t>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3DFC78-1131-4746-B59C-0EA60B6F42B9}"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F172EB4-107C-4F76-983C-84D439A40906}"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DFC78-1131-4746-B59C-0EA60B6F42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172EB4-107C-4F76-983C-84D439A40906}"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DFC78-1131-4746-B59C-0EA60B6F42B9}"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172EB4-107C-4F76-983C-84D439A40906}" type="datetimeFigureOut">
              <a:rPr lang="en-US" smtClean="0"/>
              <a:pPr/>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DFC78-1131-4746-B59C-0EA60B6F42B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2F172EB4-107C-4F76-983C-84D439A40906}" type="datetimeFigureOut">
              <a:rPr lang="en-US" smtClean="0"/>
              <a:pPr/>
              <a:t>1/29/2022</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043DFC78-1131-4746-B59C-0EA60B6F42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43608" y="1124744"/>
            <a:ext cx="6248400" cy="4536504"/>
          </a:xfrm>
        </p:spPr>
        <p:txBody>
          <a:bodyPr>
            <a:noAutofit/>
          </a:bodyPr>
          <a:lstStyle/>
          <a:p>
            <a:pPr algn="just" rtl="1"/>
            <a:r>
              <a:rPr lang="fa-IR" sz="2400" b="1" i="0" dirty="0" smtClean="0">
                <a:solidFill>
                  <a:srgbClr val="FF0000"/>
                </a:solidFill>
                <a:latin typeface="Blackadder ITC" pitchFamily="82" charset="0"/>
              </a:rPr>
              <a:t>               </a:t>
            </a:r>
            <a:r>
              <a:rPr lang="fa-IR" sz="2400" b="1" i="0" dirty="0" smtClean="0">
                <a:solidFill>
                  <a:srgbClr val="002060"/>
                </a:solidFill>
                <a:latin typeface="Blackadder ITC" pitchFamily="82" charset="0"/>
              </a:rPr>
              <a:t>دانشگاه آزاد اسلامی واحد تربت جام </a:t>
            </a:r>
          </a:p>
          <a:p>
            <a:pPr algn="just" rtl="1"/>
            <a:r>
              <a:rPr lang="fa-IR" sz="2400" b="1" i="0" dirty="0">
                <a:solidFill>
                  <a:srgbClr val="FF0000"/>
                </a:solidFill>
                <a:latin typeface="Blackadder ITC" pitchFamily="82" charset="0"/>
              </a:rPr>
              <a:t> </a:t>
            </a:r>
            <a:r>
              <a:rPr lang="fa-IR" sz="2400" b="1" i="0" dirty="0" smtClean="0">
                <a:solidFill>
                  <a:srgbClr val="FF0000"/>
                </a:solidFill>
                <a:latin typeface="Blackadder ITC" pitchFamily="82" charset="0"/>
              </a:rPr>
              <a:t>                     </a:t>
            </a:r>
            <a:r>
              <a:rPr lang="fa-IR" sz="4400" b="1" i="0" dirty="0" smtClean="0">
                <a:solidFill>
                  <a:srgbClr val="FF0000"/>
                </a:solidFill>
                <a:latin typeface="Blackadder ITC" pitchFamily="82" charset="0"/>
              </a:rPr>
              <a:t>نشانه شناسی</a:t>
            </a:r>
          </a:p>
          <a:p>
            <a:r>
              <a:rPr lang="fa-IR" sz="4400" b="1" i="0" dirty="0" smtClean="0">
                <a:solidFill>
                  <a:srgbClr val="002060"/>
                </a:solidFill>
                <a:latin typeface="Blackadder ITC" pitchFamily="82" charset="0"/>
              </a:rPr>
              <a:t>آسیب شناسی روانی</a:t>
            </a:r>
          </a:p>
          <a:p>
            <a:r>
              <a:rPr lang="fa-IR" sz="3200" b="1" i="0" dirty="0" smtClean="0">
                <a:solidFill>
                  <a:schemeClr val="tx1"/>
                </a:solidFill>
                <a:latin typeface="Blackadder ITC" pitchFamily="82" charset="0"/>
              </a:rPr>
              <a:t>استاد: جناب آقای دکتر بیاضی</a:t>
            </a:r>
          </a:p>
          <a:p>
            <a:pPr rtl="1"/>
            <a:r>
              <a:rPr lang="fa-IR" b="1" i="0" dirty="0" smtClean="0">
                <a:solidFill>
                  <a:schemeClr val="tx1"/>
                </a:solidFill>
                <a:latin typeface="Blackadder ITC" pitchFamily="82" charset="0"/>
              </a:rPr>
              <a:t>        تهیه و ارائه: بهنام فر- مقطع دکتری روان شناسی                                       آبان 96 </a:t>
            </a:r>
            <a:endParaRPr lang="en-US" sz="5400" b="1" i="0" dirty="0">
              <a:solidFill>
                <a:schemeClr val="tx1"/>
              </a:solidFill>
              <a:latin typeface="Blackadder ITC" pitchFamily="82" charset="0"/>
            </a:endParaRPr>
          </a:p>
        </p:txBody>
      </p:sp>
    </p:spTree>
    <p:extLst>
      <p:ext uri="{BB962C8B-B14F-4D97-AF65-F5344CB8AC3E}">
        <p14:creationId xmlns:p14="http://schemas.microsoft.com/office/powerpoint/2010/main" val="344083828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1196752"/>
            <a:ext cx="3384376" cy="576064"/>
          </a:xfrm>
        </p:spPr>
        <p:style>
          <a:lnRef idx="2">
            <a:schemeClr val="dk1"/>
          </a:lnRef>
          <a:fillRef idx="1">
            <a:schemeClr val="lt1"/>
          </a:fillRef>
          <a:effectRef idx="0">
            <a:schemeClr val="dk1"/>
          </a:effectRef>
          <a:fontRef idx="minor">
            <a:schemeClr val="dk1"/>
          </a:fontRef>
        </p:style>
        <p:txBody>
          <a:bodyPr>
            <a:normAutofit fontScale="90000"/>
          </a:bodyPr>
          <a:lstStyle/>
          <a:p>
            <a:r>
              <a:rPr lang="fa-IR" sz="3200" b="1" u="sng" cap="none" spc="0" dirty="0" smtClean="0">
                <a:ln w="0"/>
                <a:solidFill>
                  <a:srgbClr val="FF0000"/>
                </a:solidFill>
                <a:effectLst>
                  <a:outerShdw blurRad="38100" dist="19050" dir="2700000" algn="tl" rotWithShape="0">
                    <a:schemeClr val="dk1">
                      <a:alpha val="40000"/>
                    </a:schemeClr>
                  </a:outerShdw>
                </a:effectLst>
                <a:cs typeface="B Nazanin" pitchFamily="2" charset="-78"/>
              </a:rPr>
              <a:t>3. اختلال در جریان فکر</a:t>
            </a:r>
            <a:endParaRPr lang="en-US" sz="3200" b="1" u="sng" cap="none" spc="0" dirty="0">
              <a:ln w="0"/>
              <a:solidFill>
                <a:srgbClr val="FF0000"/>
              </a:solidFill>
              <a:effectLst>
                <a:outerShdw blurRad="38100" dist="19050" dir="2700000" algn="tl" rotWithShape="0">
                  <a:schemeClr val="dk1">
                    <a:alpha val="40000"/>
                  </a:schemeClr>
                </a:outerShdw>
              </a:effectLst>
              <a:cs typeface="B Nazanin" pitchFamily="2" charset="-78"/>
            </a:endParaRPr>
          </a:p>
        </p:txBody>
      </p:sp>
      <p:sp>
        <p:nvSpPr>
          <p:cNvPr id="3" name="Content Placeholder 2"/>
          <p:cNvSpPr>
            <a:spLocks noGrp="1"/>
          </p:cNvSpPr>
          <p:nvPr>
            <p:ph idx="1"/>
          </p:nvPr>
        </p:nvSpPr>
        <p:spPr>
          <a:xfrm>
            <a:off x="683568" y="2060848"/>
            <a:ext cx="7560840" cy="3816424"/>
          </a:xfrm>
        </p:spPr>
        <p:txBody>
          <a:bodyPr>
            <a:noAutofit/>
          </a:bodyPr>
          <a:lstStyle/>
          <a:p>
            <a:pPr algn="r" rtl="1"/>
            <a:r>
              <a:rPr lang="fa-IR" sz="2600" b="1" dirty="0" smtClean="0">
                <a:solidFill>
                  <a:srgbClr val="FF0000"/>
                </a:solidFill>
                <a:latin typeface="Arial" pitchFamily="34" charset="0"/>
                <a:cs typeface="B Nazanin" pitchFamily="2" charset="-78"/>
              </a:rPr>
              <a:t>فشار تکلم(</a:t>
            </a:r>
            <a:r>
              <a:rPr lang="en-US" sz="2600" b="1" dirty="0" smtClean="0">
                <a:solidFill>
                  <a:srgbClr val="FF0000"/>
                </a:solidFill>
                <a:latin typeface="Arial" pitchFamily="34" charset="0"/>
                <a:cs typeface="B Nazanin" pitchFamily="2" charset="-78"/>
              </a:rPr>
              <a:t>pressure of speech</a:t>
            </a:r>
            <a:r>
              <a:rPr lang="fa-IR" sz="2600" b="1" dirty="0" smtClean="0">
                <a:solidFill>
                  <a:srgbClr val="FF0000"/>
                </a:solidFill>
                <a:latin typeface="Arial" pitchFamily="34" charset="0"/>
                <a:cs typeface="B Nazanin" pitchFamily="2" charset="-78"/>
              </a:rPr>
              <a:t>): </a:t>
            </a:r>
            <a:r>
              <a:rPr lang="fa-IR" sz="2600" b="1" dirty="0" smtClean="0">
                <a:latin typeface="Arial" pitchFamily="34" charset="0"/>
                <a:cs typeface="B Nazanin" pitchFamily="2" charset="-78"/>
              </a:rPr>
              <a:t>صحبت سریع، تند و شتابزده غیرعادی. ممکن است ریتم صحبت هم مشکل پیدا کند. مثلا بیمار وسط جمله مکثی می کند، آهی می کشد و بقیه جمله را به جمله بعدی وصل می کند. این اختلال در </a:t>
            </a:r>
            <a:r>
              <a:rPr lang="fa-IR" sz="2600" b="1" dirty="0" smtClean="0">
                <a:solidFill>
                  <a:srgbClr val="FF0000"/>
                </a:solidFill>
                <a:latin typeface="Arial" pitchFamily="34" charset="0"/>
                <a:cs typeface="B Nazanin" pitchFamily="2" charset="-78"/>
              </a:rPr>
              <a:t>مانیا</a:t>
            </a:r>
            <a:r>
              <a:rPr lang="fa-IR" sz="2600" b="1" dirty="0" smtClean="0">
                <a:latin typeface="Arial" pitchFamily="34" charset="0"/>
                <a:cs typeface="B Nazanin" pitchFamily="2" charset="-78"/>
              </a:rPr>
              <a:t> و گاهی در </a:t>
            </a:r>
            <a:r>
              <a:rPr lang="fa-IR" sz="2600" b="1" dirty="0" smtClean="0">
                <a:solidFill>
                  <a:srgbClr val="FF0000"/>
                </a:solidFill>
                <a:latin typeface="Arial" pitchFamily="34" charset="0"/>
                <a:cs typeface="B Nazanin" pitchFamily="2" charset="-78"/>
              </a:rPr>
              <a:t>صرع لب تیمپورال</a:t>
            </a:r>
            <a:r>
              <a:rPr lang="fa-IR" sz="2600" b="1" dirty="0" smtClean="0">
                <a:latin typeface="Arial" pitchFamily="34" charset="0"/>
                <a:cs typeface="B Nazanin" pitchFamily="2" charset="-78"/>
              </a:rPr>
              <a:t> نیز دید می شود.</a:t>
            </a:r>
          </a:p>
        </p:txBody>
      </p:sp>
    </p:spTree>
    <p:extLst>
      <p:ext uri="{BB962C8B-B14F-4D97-AF65-F5344CB8AC3E}">
        <p14:creationId xmlns:p14="http://schemas.microsoft.com/office/powerpoint/2010/main" val="772853281"/>
      </p:ext>
    </p:extLst>
  </p:cSld>
  <p:clrMapOvr>
    <a:masterClrMapping/>
  </p:clrMapOvr>
  <p:transition spd="slow">
    <p:pull/>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1096239"/>
            <a:ext cx="4463740" cy="685800"/>
          </a:xfrm>
          <a:pattFill prst="pct5">
            <a:fgClr>
              <a:schemeClr val="tx2"/>
            </a:fgClr>
            <a:bgClr>
              <a:schemeClr val="bg1"/>
            </a:bgClr>
          </a:pattFill>
        </p:spPr>
        <p:txBody>
          <a:bodyPr>
            <a:normAutofit/>
          </a:bodyPr>
          <a:lstStyle/>
          <a:p>
            <a:r>
              <a:rPr lang="fa-IR" b="1" dirty="0">
                <a:solidFill>
                  <a:srgbClr val="FF0000"/>
                </a:solidFill>
                <a:cs typeface="B Nazanin" pitchFamily="2" charset="-78"/>
              </a:rPr>
              <a:t>انواع اختلالات </a:t>
            </a:r>
            <a:r>
              <a:rPr lang="fa-IR" b="1" dirty="0" smtClean="0">
                <a:solidFill>
                  <a:srgbClr val="FF0000"/>
                </a:solidFill>
                <a:cs typeface="B Nazanin" pitchFamily="2" charset="-78"/>
              </a:rPr>
              <a:t>دوقطبی</a:t>
            </a:r>
            <a:endParaRPr lang="en-US" b="1" dirty="0">
              <a:solidFill>
                <a:srgbClr val="FF0000"/>
              </a:solidFill>
              <a:cs typeface="+mn-cs"/>
            </a:endParaRPr>
          </a:p>
        </p:txBody>
      </p:sp>
      <p:sp>
        <p:nvSpPr>
          <p:cNvPr id="3" name="Content Placeholder 2"/>
          <p:cNvSpPr>
            <a:spLocks noGrp="1"/>
          </p:cNvSpPr>
          <p:nvPr>
            <p:ph idx="1"/>
          </p:nvPr>
        </p:nvSpPr>
        <p:spPr>
          <a:xfrm>
            <a:off x="395536" y="1988840"/>
            <a:ext cx="8280920" cy="4536504"/>
          </a:xfrm>
          <a:pattFill prst="pct5">
            <a:fgClr>
              <a:schemeClr val="tx2"/>
            </a:fgClr>
            <a:bgClr>
              <a:schemeClr val="bg1"/>
            </a:bgClr>
          </a:pattFill>
          <a:ln>
            <a:noFill/>
          </a:ln>
        </p:spPr>
        <p:txBody>
          <a:bodyPr>
            <a:normAutofit fontScale="92500" lnSpcReduction="10000"/>
          </a:bodyPr>
          <a:lstStyle/>
          <a:p>
            <a:pPr algn="just" rtl="1">
              <a:buFont typeface="Wingdings" panose="05000000000000000000" pitchFamily="2" charset="2"/>
              <a:buChar char="Ø"/>
            </a:pPr>
            <a:r>
              <a:rPr lang="fa-IR" sz="3200" b="1" dirty="0">
                <a:solidFill>
                  <a:srgbClr val="FF0000"/>
                </a:solidFill>
                <a:cs typeface="B Nazanin" pitchFamily="2" charset="-78"/>
              </a:rPr>
              <a:t>اختلالات دوقطبی </a:t>
            </a:r>
            <a:r>
              <a:rPr lang="en-US" sz="3200" b="1" dirty="0">
                <a:solidFill>
                  <a:srgbClr val="FF0000"/>
                </a:solidFill>
                <a:cs typeface="B Nazanin" pitchFamily="2" charset="-78"/>
              </a:rPr>
              <a:t>I</a:t>
            </a:r>
            <a:r>
              <a:rPr lang="fa-IR" sz="3200" b="1" dirty="0">
                <a:solidFill>
                  <a:schemeClr val="tx2">
                    <a:lumMod val="95000"/>
                    <a:lumOff val="5000"/>
                  </a:schemeClr>
                </a:solidFill>
                <a:cs typeface="B Nazanin" pitchFamily="2" charset="-78"/>
              </a:rPr>
              <a:t>: بیمار ملاک های </a:t>
            </a:r>
            <a:endParaRPr lang="fa-IR" sz="3200" b="1" dirty="0" smtClean="0">
              <a:solidFill>
                <a:schemeClr val="tx2">
                  <a:lumMod val="95000"/>
                  <a:lumOff val="5000"/>
                </a:schemeClr>
              </a:solidFill>
              <a:cs typeface="B Nazanin" pitchFamily="2" charset="-78"/>
            </a:endParaRPr>
          </a:p>
          <a:p>
            <a:pPr indent="0" algn="just" rtl="1">
              <a:buNone/>
            </a:pPr>
            <a:r>
              <a:rPr lang="fa-IR" sz="3200" b="1" dirty="0" smtClean="0">
                <a:solidFill>
                  <a:schemeClr val="tx2">
                    <a:lumMod val="95000"/>
                    <a:lumOff val="5000"/>
                  </a:schemeClr>
                </a:solidFill>
                <a:cs typeface="B Nazanin" pitchFamily="2" charset="-78"/>
              </a:rPr>
              <a:t>یک دوره </a:t>
            </a:r>
            <a:r>
              <a:rPr lang="fa-IR" sz="3200" b="1" dirty="0">
                <a:solidFill>
                  <a:schemeClr val="tx2">
                    <a:lumMod val="95000"/>
                    <a:lumOff val="5000"/>
                  </a:schemeClr>
                </a:solidFill>
                <a:cs typeface="B Nazanin" pitchFamily="2" charset="-78"/>
              </a:rPr>
              <a:t>کامل مانیا </a:t>
            </a:r>
            <a:r>
              <a:rPr lang="fa-IR" sz="3200" b="1" dirty="0" smtClean="0">
                <a:solidFill>
                  <a:schemeClr val="tx2">
                    <a:lumMod val="95000"/>
                    <a:lumOff val="5000"/>
                  </a:schemeClr>
                </a:solidFill>
                <a:cs typeface="B Nazanin" pitchFamily="2" charset="-78"/>
              </a:rPr>
              <a:t>را </a:t>
            </a:r>
            <a:r>
              <a:rPr lang="fa-IR" sz="3200" b="1" dirty="0">
                <a:solidFill>
                  <a:schemeClr val="tx2">
                    <a:lumMod val="95000"/>
                    <a:lumOff val="5000"/>
                  </a:schemeClr>
                </a:solidFill>
                <a:cs typeface="B Nazanin" pitchFamily="2" charset="-78"/>
              </a:rPr>
              <a:t>با سابقه افسردگی </a:t>
            </a:r>
            <a:endParaRPr lang="fa-IR" sz="3200" b="1" dirty="0" smtClean="0">
              <a:solidFill>
                <a:schemeClr val="tx2">
                  <a:lumMod val="95000"/>
                  <a:lumOff val="5000"/>
                </a:schemeClr>
              </a:solidFill>
              <a:cs typeface="B Nazanin" pitchFamily="2" charset="-78"/>
            </a:endParaRPr>
          </a:p>
          <a:p>
            <a:pPr indent="0" algn="just" rtl="1">
              <a:buNone/>
            </a:pPr>
            <a:r>
              <a:rPr lang="fa-IR" sz="3200" b="1" dirty="0" smtClean="0">
                <a:solidFill>
                  <a:schemeClr val="tx2">
                    <a:lumMod val="95000"/>
                    <a:lumOff val="5000"/>
                  </a:schemeClr>
                </a:solidFill>
                <a:cs typeface="B Nazanin" pitchFamily="2" charset="-78"/>
              </a:rPr>
              <a:t>اساسی و </a:t>
            </a:r>
            <a:r>
              <a:rPr lang="fa-IR" sz="3200" b="1" dirty="0">
                <a:solidFill>
                  <a:schemeClr val="tx2">
                    <a:lumMod val="95000"/>
                    <a:lumOff val="5000"/>
                  </a:schemeClr>
                </a:solidFill>
                <a:cs typeface="B Nazanin" pitchFamily="2" charset="-78"/>
              </a:rPr>
              <a:t>همراه با توهم و </a:t>
            </a:r>
            <a:r>
              <a:rPr lang="fa-IR" sz="3200" b="1" dirty="0" smtClean="0">
                <a:solidFill>
                  <a:schemeClr val="tx2">
                    <a:lumMod val="95000"/>
                    <a:lumOff val="5000"/>
                  </a:schemeClr>
                </a:solidFill>
                <a:cs typeface="B Nazanin" pitchFamily="2" charset="-78"/>
              </a:rPr>
              <a:t>هذیان دارد.</a:t>
            </a:r>
            <a:endParaRPr lang="fa-IR" sz="3200" b="1" dirty="0">
              <a:solidFill>
                <a:schemeClr val="tx2">
                  <a:lumMod val="95000"/>
                  <a:lumOff val="5000"/>
                </a:schemeClr>
              </a:solidFill>
              <a:cs typeface="B Nazanin" pitchFamily="2" charset="-78"/>
            </a:endParaRPr>
          </a:p>
          <a:p>
            <a:pPr algn="just" rtl="1">
              <a:buFont typeface="Wingdings" panose="05000000000000000000" pitchFamily="2" charset="2"/>
              <a:buChar char="Ø"/>
            </a:pPr>
            <a:r>
              <a:rPr lang="fa-IR" sz="3200" b="1" dirty="0" smtClean="0">
                <a:solidFill>
                  <a:srgbClr val="FF0000"/>
                </a:solidFill>
                <a:cs typeface="B Nazanin" pitchFamily="2" charset="-78"/>
              </a:rPr>
              <a:t>اختلالات دوقطبی</a:t>
            </a:r>
            <a:r>
              <a:rPr lang="en-US" sz="3200" b="1" dirty="0" smtClean="0">
                <a:solidFill>
                  <a:srgbClr val="FF0000"/>
                </a:solidFill>
                <a:cs typeface="B Nazanin" pitchFamily="2" charset="-78"/>
              </a:rPr>
              <a:t>II</a:t>
            </a:r>
            <a:r>
              <a:rPr lang="fa-IR" sz="3200" b="1" dirty="0">
                <a:solidFill>
                  <a:srgbClr val="FF0000"/>
                </a:solidFill>
                <a:cs typeface="B Nazanin" pitchFamily="2" charset="-78"/>
              </a:rPr>
              <a:t>: </a:t>
            </a:r>
            <a:r>
              <a:rPr lang="fa-IR" sz="3200" b="1" dirty="0">
                <a:solidFill>
                  <a:schemeClr val="tx2">
                    <a:lumMod val="95000"/>
                    <a:lumOff val="5000"/>
                  </a:schemeClr>
                </a:solidFill>
                <a:cs typeface="B Nazanin" pitchFamily="2" charset="-78"/>
              </a:rPr>
              <a:t>دوره های افسردگی </a:t>
            </a:r>
            <a:r>
              <a:rPr lang="fa-IR" sz="3200" b="1" dirty="0" smtClean="0">
                <a:solidFill>
                  <a:schemeClr val="tx2">
                    <a:lumMod val="95000"/>
                    <a:lumOff val="5000"/>
                  </a:schemeClr>
                </a:solidFill>
                <a:cs typeface="B Nazanin" pitchFamily="2" charset="-78"/>
              </a:rPr>
              <a:t>اساسی متناوب با </a:t>
            </a:r>
            <a:r>
              <a:rPr lang="fa-IR" sz="3200" b="1" dirty="0">
                <a:solidFill>
                  <a:schemeClr val="tx2">
                    <a:lumMod val="95000"/>
                    <a:lumOff val="5000"/>
                  </a:schemeClr>
                </a:solidFill>
                <a:cs typeface="B Nazanin" pitchFamily="2" charset="-78"/>
              </a:rPr>
              <a:t>دوره های هیپومانیا بدون دوره های مانیای </a:t>
            </a:r>
            <a:r>
              <a:rPr lang="fa-IR" sz="3200" b="1" dirty="0" smtClean="0">
                <a:solidFill>
                  <a:schemeClr val="tx2">
                    <a:lumMod val="95000"/>
                    <a:lumOff val="5000"/>
                  </a:schemeClr>
                </a:solidFill>
                <a:cs typeface="B Nazanin" pitchFamily="2" charset="-78"/>
              </a:rPr>
              <a:t>کامل</a:t>
            </a:r>
          </a:p>
          <a:p>
            <a:pPr algn="just" rtl="1">
              <a:buFont typeface="Wingdings" panose="05000000000000000000" pitchFamily="2" charset="2"/>
              <a:buChar char="Ø"/>
            </a:pPr>
            <a:r>
              <a:rPr lang="fa-IR" sz="3200" b="1" dirty="0" smtClean="0">
                <a:solidFill>
                  <a:srgbClr val="FF0000"/>
                </a:solidFill>
                <a:cs typeface="B Nazanin" panose="00000400000000000000" pitchFamily="2" charset="-78"/>
              </a:rPr>
              <a:t> اختلال سیکلوتیمیک:</a:t>
            </a:r>
            <a:endParaRPr lang="fa-IR" sz="3200" b="1" dirty="0">
              <a:solidFill>
                <a:srgbClr val="FF0000"/>
              </a:solidFill>
              <a:cs typeface="B Nazanin" panose="00000400000000000000" pitchFamily="2" charset="-78"/>
            </a:endParaRPr>
          </a:p>
          <a:p>
            <a:pPr algn="just" rtl="1"/>
            <a:endParaRPr lang="fa-IR" sz="3200" b="1" dirty="0">
              <a:solidFill>
                <a:schemeClr val="tx2">
                  <a:lumMod val="95000"/>
                  <a:lumOff val="5000"/>
                </a:schemeClr>
              </a:solidFill>
              <a:cs typeface="B Nazanin" pitchFamily="2" charset="-78"/>
            </a:endParaRPr>
          </a:p>
          <a:p>
            <a:pPr indent="0" algn="just" rtl="1">
              <a:buNone/>
            </a:pPr>
            <a:endParaRPr lang="en-US" b="1" dirty="0">
              <a:cs typeface="B Lotus" panose="00000400000000000000" pitchFamily="2"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283" y="1960608"/>
            <a:ext cx="2648549" cy="20444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283" y="1997227"/>
            <a:ext cx="3008589" cy="23678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561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1"/>
            <a:r>
              <a:rPr lang="fa-IR" sz="2400" dirty="0" smtClean="0">
                <a:solidFill>
                  <a:srgbClr val="FF0000"/>
                </a:solidFill>
                <a:cs typeface="B Titr" panose="00000700000000000000" pitchFamily="2" charset="-78"/>
              </a:rPr>
              <a:t>معیارهای برای تشخیص اختلال دوقطبی </a:t>
            </a:r>
            <a:r>
              <a:rPr lang="en-US" dirty="0" smtClean="0">
                <a:solidFill>
                  <a:srgbClr val="FF0000"/>
                </a:solidFill>
                <a:cs typeface="B Titr" panose="00000700000000000000" pitchFamily="2" charset="-78"/>
              </a:rPr>
              <a:t>I</a:t>
            </a:r>
            <a:endParaRPr lang="en-US" dirty="0">
              <a:solidFill>
                <a:srgbClr val="FF0000"/>
              </a:solidFill>
              <a:cs typeface="B Titr" panose="00000700000000000000" pitchFamily="2" charset="-78"/>
            </a:endParaRPr>
          </a:p>
        </p:txBody>
      </p:sp>
      <p:sp>
        <p:nvSpPr>
          <p:cNvPr id="3" name="Content Placeholder 2"/>
          <p:cNvSpPr>
            <a:spLocks noGrp="1"/>
          </p:cNvSpPr>
          <p:nvPr>
            <p:ph idx="1"/>
          </p:nvPr>
        </p:nvSpPr>
        <p:spPr>
          <a:xfrm>
            <a:off x="1115616" y="2276872"/>
            <a:ext cx="6480720" cy="3456384"/>
          </a:xfrm>
        </p:spPr>
        <p:txBody>
          <a:bodyPr>
            <a:noAutofit/>
          </a:bodyPr>
          <a:lstStyle/>
          <a:p>
            <a:pPr indent="0" algn="just" rtl="1">
              <a:buNone/>
            </a:pPr>
            <a:r>
              <a:rPr lang="fa-IR" sz="2400" b="1" dirty="0">
                <a:solidFill>
                  <a:srgbClr val="FF0000"/>
                </a:solidFill>
                <a:cs typeface="B Nazanin" panose="00000400000000000000" pitchFamily="2" charset="-78"/>
              </a:rPr>
              <a:t>الف: </a:t>
            </a:r>
            <a:r>
              <a:rPr lang="fa-IR" sz="2400" b="1" dirty="0">
                <a:cs typeface="B Nazanin" panose="00000400000000000000" pitchFamily="2" charset="-78"/>
              </a:rPr>
              <a:t>معیارهای لازم برای حداقل یک </a:t>
            </a:r>
            <a:r>
              <a:rPr lang="fa-IR" sz="2400" b="1" dirty="0" smtClean="0">
                <a:cs typeface="B Nazanin" panose="00000400000000000000" pitchFamily="2" charset="-78"/>
              </a:rPr>
              <a:t>دوره </a:t>
            </a:r>
            <a:r>
              <a:rPr lang="fa-IR" sz="2400" b="1" dirty="0">
                <a:cs typeface="B Nazanin" panose="00000400000000000000" pitchFamily="2" charset="-78"/>
              </a:rPr>
              <a:t>مانیک برآورده شده است.</a:t>
            </a:r>
          </a:p>
          <a:p>
            <a:pPr indent="0" algn="just" rtl="1">
              <a:buNone/>
            </a:pPr>
            <a:r>
              <a:rPr lang="fa-IR" sz="2400" b="1" dirty="0">
                <a:solidFill>
                  <a:srgbClr val="FF0000"/>
                </a:solidFill>
                <a:cs typeface="B Nazanin" panose="00000400000000000000" pitchFamily="2" charset="-78"/>
              </a:rPr>
              <a:t>ب: </a:t>
            </a:r>
            <a:r>
              <a:rPr lang="fa-IR" sz="2400" b="1" dirty="0">
                <a:cs typeface="B Nazanin" panose="00000400000000000000" pitchFamily="2" charset="-78"/>
              </a:rPr>
              <a:t>اختلال اسکیزوافکتیو</a:t>
            </a:r>
            <a:r>
              <a:rPr lang="fa-IR" sz="2400" b="1" dirty="0" smtClean="0">
                <a:cs typeface="B Nazanin" panose="00000400000000000000" pitchFamily="2" charset="-78"/>
              </a:rPr>
              <a:t>، اختلال </a:t>
            </a:r>
            <a:r>
              <a:rPr lang="fa-IR" sz="2400" b="1" dirty="0">
                <a:cs typeface="B Nazanin" panose="00000400000000000000" pitchFamily="2" charset="-78"/>
              </a:rPr>
              <a:t>اسکیزوفرنی فرم، یا سایر اختلالات طیف اسکیزوفرنی مشخص یا نامشخص و سایر اختلال </a:t>
            </a:r>
            <a:r>
              <a:rPr lang="fa-IR" sz="2400" b="1" dirty="0" smtClean="0">
                <a:cs typeface="B Nazanin" panose="00000400000000000000" pitchFamily="2" charset="-78"/>
              </a:rPr>
              <a:t>سیکوتیک </a:t>
            </a:r>
            <a:r>
              <a:rPr lang="fa-IR" sz="2400" b="1" dirty="0">
                <a:cs typeface="B Nazanin" panose="00000400000000000000" pitchFamily="2" charset="-78"/>
              </a:rPr>
              <a:t>برای روی دادن </a:t>
            </a:r>
            <a:r>
              <a:rPr lang="fa-IR" sz="2400" b="1" dirty="0" smtClean="0">
                <a:cs typeface="B Nazanin" panose="00000400000000000000" pitchFamily="2" charset="-78"/>
              </a:rPr>
              <a:t>دوه های هیپومانیک </a:t>
            </a:r>
            <a:r>
              <a:rPr lang="fa-IR" sz="2400" b="1" dirty="0">
                <a:cs typeface="B Nazanin" panose="00000400000000000000" pitchFamily="2" charset="-78"/>
              </a:rPr>
              <a:t>و اپیزودهای افسردگی عمده توضیح بهتری نیست</a:t>
            </a:r>
            <a:r>
              <a:rPr lang="fa-IR" sz="2400" b="1" dirty="0" smtClean="0">
                <a:cs typeface="B Nazanin" panose="00000400000000000000" pitchFamily="2" charset="-78"/>
              </a:rPr>
              <a:t>.</a:t>
            </a:r>
            <a:endParaRPr lang="fa-IR" sz="2400" b="1" dirty="0">
              <a:cs typeface="B Nazanin" panose="00000400000000000000" pitchFamily="2" charset="-78"/>
            </a:endParaRPr>
          </a:p>
        </p:txBody>
      </p:sp>
    </p:spTree>
    <p:extLst>
      <p:ext uri="{BB962C8B-B14F-4D97-AF65-F5344CB8AC3E}">
        <p14:creationId xmlns:p14="http://schemas.microsoft.com/office/powerpoint/2010/main" val="313984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fa-IR" sz="2800" b="1" dirty="0">
                <a:solidFill>
                  <a:srgbClr val="FF0000"/>
                </a:solidFill>
                <a:cs typeface="B Titr" panose="00000700000000000000" pitchFamily="2" charset="-78"/>
              </a:rPr>
              <a:t>شیوع اختلال دو قطبی</a:t>
            </a:r>
            <a:r>
              <a:rPr lang="en-US" sz="2800" b="1" dirty="0">
                <a:solidFill>
                  <a:srgbClr val="FF0000"/>
                </a:solidFill>
                <a:cs typeface="B Titr" panose="00000700000000000000" pitchFamily="2" charset="-78"/>
              </a:rPr>
              <a:t>I</a:t>
            </a:r>
          </a:p>
        </p:txBody>
      </p:sp>
      <p:sp>
        <p:nvSpPr>
          <p:cNvPr id="3" name="Content Placeholder 2"/>
          <p:cNvSpPr>
            <a:spLocks noGrp="1"/>
          </p:cNvSpPr>
          <p:nvPr>
            <p:ph idx="1"/>
          </p:nvPr>
        </p:nvSpPr>
        <p:spPr>
          <a:xfrm>
            <a:off x="1043608" y="2204864"/>
            <a:ext cx="6840760" cy="2880320"/>
          </a:xfrm>
        </p:spPr>
        <p:txBody>
          <a:bodyPr>
            <a:noAutofit/>
          </a:bodyPr>
          <a:lstStyle/>
          <a:p>
            <a:pPr indent="0" algn="r" rtl="1">
              <a:buNone/>
            </a:pPr>
            <a:r>
              <a:rPr lang="fa-IR" sz="2800" b="1" dirty="0" smtClean="0">
                <a:cs typeface="B Nazanin" panose="00000400000000000000" pitchFamily="2" charset="-78"/>
              </a:rPr>
              <a:t>1.  </a:t>
            </a:r>
            <a:r>
              <a:rPr lang="fa-IR" sz="2800" b="1" dirty="0">
                <a:cs typeface="B Nazanin" panose="00000400000000000000" pitchFamily="2" charset="-78"/>
              </a:rPr>
              <a:t>در امریکا 0/6% </a:t>
            </a:r>
            <a:r>
              <a:rPr lang="en-US" sz="2800" b="1" dirty="0">
                <a:cs typeface="B Nazanin" panose="00000400000000000000" pitchFamily="2" charset="-78"/>
              </a:rPr>
              <a:t> </a:t>
            </a:r>
            <a:r>
              <a:rPr lang="fa-IR" sz="2800" b="1" dirty="0">
                <a:cs typeface="B Nazanin" panose="00000400000000000000" pitchFamily="2" charset="-78"/>
              </a:rPr>
              <a:t>اعلام کرده اند. نرخ شیوع 12 ماهه نیز در 11 کشور جهان از 0.0% تا 0/6% گزارش شده است.</a:t>
            </a:r>
          </a:p>
          <a:p>
            <a:pPr indent="0" algn="r" rtl="1">
              <a:buNone/>
            </a:pPr>
            <a:r>
              <a:rPr lang="fa-IR" sz="2800" b="1" dirty="0" smtClean="0">
                <a:cs typeface="B Nazanin" panose="00000400000000000000" pitchFamily="2" charset="-78"/>
              </a:rPr>
              <a:t>2.  </a:t>
            </a:r>
            <a:r>
              <a:rPr lang="fa-IR" sz="2800" b="1" dirty="0">
                <a:cs typeface="B Nazanin" panose="00000400000000000000" pitchFamily="2" charset="-78"/>
              </a:rPr>
              <a:t>تعداد زنان مبتلا به مردان مبتلا 1.1 به 1 است.</a:t>
            </a:r>
            <a:endParaRPr lang="en-US" sz="2800" b="1" dirty="0">
              <a:cs typeface="B Nazanin" panose="00000400000000000000" pitchFamily="2" charset="-78"/>
            </a:endParaRPr>
          </a:p>
          <a:p>
            <a:pPr indent="0" algn="r" rtl="1">
              <a:buNone/>
            </a:pPr>
            <a:endParaRPr lang="en-US" sz="2000" dirty="0">
              <a:cs typeface="B Nazanin" panose="00000400000000000000" pitchFamily="2" charset="-78"/>
            </a:endParaRPr>
          </a:p>
        </p:txBody>
      </p:sp>
    </p:spTree>
    <p:extLst>
      <p:ext uri="{BB962C8B-B14F-4D97-AF65-F5344CB8AC3E}">
        <p14:creationId xmlns:p14="http://schemas.microsoft.com/office/powerpoint/2010/main" val="317431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1"/>
            <a:r>
              <a:rPr lang="fa-IR" sz="2800" dirty="0">
                <a:solidFill>
                  <a:srgbClr val="FF0000"/>
                </a:solidFill>
                <a:cs typeface="B Titr" panose="00000700000000000000" pitchFamily="2" charset="-78"/>
              </a:rPr>
              <a:t>معیارهای </a:t>
            </a:r>
            <a:r>
              <a:rPr lang="fa-IR" sz="2800" dirty="0" smtClean="0">
                <a:solidFill>
                  <a:srgbClr val="FF0000"/>
                </a:solidFill>
                <a:cs typeface="B Titr" panose="00000700000000000000" pitchFamily="2" charset="-78"/>
              </a:rPr>
              <a:t>اختلال </a:t>
            </a:r>
            <a:r>
              <a:rPr lang="fa-IR" sz="2800" dirty="0">
                <a:solidFill>
                  <a:srgbClr val="FF0000"/>
                </a:solidFill>
                <a:cs typeface="B Titr" panose="00000700000000000000" pitchFamily="2" charset="-78"/>
              </a:rPr>
              <a:t>دوقطبی </a:t>
            </a:r>
            <a:r>
              <a:rPr lang="en-US" sz="2800" dirty="0" smtClean="0">
                <a:solidFill>
                  <a:srgbClr val="FF0000"/>
                </a:solidFill>
                <a:cs typeface="B Titr" panose="00000700000000000000" pitchFamily="2" charset="-78"/>
              </a:rPr>
              <a:t>II</a:t>
            </a:r>
            <a:endParaRPr lang="en-US" sz="2800" dirty="0">
              <a:solidFill>
                <a:srgbClr val="FF0000"/>
              </a:solidFill>
              <a:cs typeface="B Titr" panose="00000700000000000000" pitchFamily="2" charset="-78"/>
            </a:endParaRPr>
          </a:p>
        </p:txBody>
      </p:sp>
      <p:sp>
        <p:nvSpPr>
          <p:cNvPr id="3" name="Content Placeholder 2"/>
          <p:cNvSpPr>
            <a:spLocks noGrp="1"/>
          </p:cNvSpPr>
          <p:nvPr>
            <p:ph idx="1"/>
          </p:nvPr>
        </p:nvSpPr>
        <p:spPr>
          <a:xfrm>
            <a:off x="1047131" y="2132856"/>
            <a:ext cx="6837237" cy="3672408"/>
          </a:xfrm>
          <a:solidFill>
            <a:schemeClr val="bg1"/>
          </a:solidFill>
        </p:spPr>
        <p:txBody>
          <a:bodyPr>
            <a:noAutofit/>
          </a:bodyPr>
          <a:lstStyle/>
          <a:p>
            <a:pPr indent="0" algn="r" rtl="1">
              <a:buNone/>
            </a:pPr>
            <a:r>
              <a:rPr lang="fa-IR" sz="2000" b="1" dirty="0">
                <a:solidFill>
                  <a:srgbClr val="FF0000"/>
                </a:solidFill>
                <a:cs typeface="B Nazanin" panose="00000400000000000000" pitchFamily="2" charset="-78"/>
              </a:rPr>
              <a:t>الف: </a:t>
            </a:r>
            <a:r>
              <a:rPr lang="fa-IR" sz="2000" b="1" dirty="0">
                <a:cs typeface="B Nazanin" panose="00000400000000000000" pitchFamily="2" charset="-78"/>
              </a:rPr>
              <a:t>حضور یا سابقه </a:t>
            </a:r>
            <a:r>
              <a:rPr lang="fa-IR" sz="2000" b="1" dirty="0" smtClean="0">
                <a:cs typeface="B Nazanin" panose="00000400000000000000" pitchFamily="2" charset="-78"/>
              </a:rPr>
              <a:t>حداقل </a:t>
            </a:r>
            <a:r>
              <a:rPr lang="fa-IR" sz="2000" b="1" dirty="0">
                <a:cs typeface="B Nazanin" panose="00000400000000000000" pitchFamily="2" charset="-78"/>
              </a:rPr>
              <a:t>یک </a:t>
            </a:r>
            <a:r>
              <a:rPr lang="fa-IR" sz="2000" b="1" dirty="0" smtClean="0">
                <a:cs typeface="B Nazanin" panose="00000400000000000000" pitchFamily="2" charset="-78"/>
              </a:rPr>
              <a:t>دوره هیپومانیک و </a:t>
            </a:r>
            <a:r>
              <a:rPr lang="fa-IR" sz="2000" b="1" dirty="0">
                <a:cs typeface="B Nazanin" panose="00000400000000000000" pitchFamily="2" charset="-78"/>
              </a:rPr>
              <a:t>حضور یا </a:t>
            </a:r>
            <a:r>
              <a:rPr lang="fa-IR" sz="2000" b="1" dirty="0" smtClean="0">
                <a:cs typeface="B Nazanin" panose="00000400000000000000" pitchFamily="2" charset="-78"/>
              </a:rPr>
              <a:t>سابقه </a:t>
            </a:r>
            <a:r>
              <a:rPr lang="fa-IR" sz="2000" b="1" dirty="0">
                <a:cs typeface="B Nazanin" panose="00000400000000000000" pitchFamily="2" charset="-78"/>
              </a:rPr>
              <a:t>حداقل یک </a:t>
            </a:r>
            <a:r>
              <a:rPr lang="fa-IR" sz="2000" b="1" dirty="0" smtClean="0">
                <a:cs typeface="B Nazanin" panose="00000400000000000000" pitchFamily="2" charset="-78"/>
              </a:rPr>
              <a:t>دوره </a:t>
            </a:r>
            <a:r>
              <a:rPr lang="fa-IR" sz="2000" b="1" dirty="0">
                <a:cs typeface="B Nazanin" panose="00000400000000000000" pitchFamily="2" charset="-78"/>
              </a:rPr>
              <a:t>افسردگی عمده</a:t>
            </a:r>
          </a:p>
          <a:p>
            <a:pPr indent="0" algn="r" rtl="1">
              <a:buNone/>
            </a:pPr>
            <a:r>
              <a:rPr lang="fa-IR" sz="2000" b="1" dirty="0">
                <a:solidFill>
                  <a:srgbClr val="FF0000"/>
                </a:solidFill>
                <a:cs typeface="B Nazanin" panose="00000400000000000000" pitchFamily="2" charset="-78"/>
              </a:rPr>
              <a:t>ب: </a:t>
            </a:r>
            <a:r>
              <a:rPr lang="fa-IR" sz="2000" b="1" dirty="0">
                <a:cs typeface="B Nazanin" panose="00000400000000000000" pitchFamily="2" charset="-78"/>
              </a:rPr>
              <a:t>هر گز یک </a:t>
            </a:r>
            <a:r>
              <a:rPr lang="fa-IR" sz="2000" b="1" dirty="0" smtClean="0">
                <a:cs typeface="B Nazanin" panose="00000400000000000000" pitchFamily="2" charset="-78"/>
              </a:rPr>
              <a:t>دوره </a:t>
            </a:r>
            <a:r>
              <a:rPr lang="fa-IR" sz="2000" b="1" dirty="0">
                <a:cs typeface="B Nazanin" panose="00000400000000000000" pitchFamily="2" charset="-78"/>
              </a:rPr>
              <a:t>مانیک وجود نداشته باشد.</a:t>
            </a:r>
          </a:p>
          <a:p>
            <a:pPr indent="0" algn="r" rtl="1">
              <a:buNone/>
            </a:pPr>
            <a:r>
              <a:rPr lang="fa-IR" sz="2000" b="1" dirty="0">
                <a:solidFill>
                  <a:srgbClr val="FF0000"/>
                </a:solidFill>
                <a:cs typeface="B Nazanin" panose="00000400000000000000" pitchFamily="2" charset="-78"/>
              </a:rPr>
              <a:t>ج</a:t>
            </a:r>
            <a:r>
              <a:rPr lang="fa-IR" sz="2000" b="1" dirty="0" smtClean="0">
                <a:solidFill>
                  <a:srgbClr val="FF0000"/>
                </a:solidFill>
                <a:cs typeface="B Nazanin" panose="00000400000000000000" pitchFamily="2" charset="-78"/>
              </a:rPr>
              <a:t>: </a:t>
            </a:r>
            <a:r>
              <a:rPr lang="fa-IR" sz="2000" b="1" dirty="0" smtClean="0">
                <a:cs typeface="B Nazanin" panose="00000400000000000000" pitchFamily="2" charset="-78"/>
              </a:rPr>
              <a:t>اختلال </a:t>
            </a:r>
            <a:r>
              <a:rPr lang="fa-IR" sz="2000" b="1" dirty="0">
                <a:cs typeface="B Nazanin" panose="00000400000000000000" pitchFamily="2" charset="-78"/>
              </a:rPr>
              <a:t>اسکیزوافکتیو،اختلال اسکیزوفرنی فرم، یا سایر اختلالات طیف اسکیزوفرنی مشخص یا نامشخص و سایر اختلال پسیکوتیک برای روی دادن </a:t>
            </a:r>
            <a:r>
              <a:rPr lang="fa-IR" sz="2000" b="1" dirty="0" smtClean="0">
                <a:cs typeface="B Nazanin" panose="00000400000000000000" pitchFamily="2" charset="-78"/>
              </a:rPr>
              <a:t>دوره </a:t>
            </a:r>
            <a:r>
              <a:rPr lang="fa-IR" sz="2000" b="1" dirty="0">
                <a:cs typeface="B Nazanin" panose="00000400000000000000" pitchFamily="2" charset="-78"/>
              </a:rPr>
              <a:t>هیپومانیک و اپیزودهای افسردگی عمده توضیح بهتری نیست.</a:t>
            </a:r>
            <a:endParaRPr lang="en-US" sz="2000" b="1" dirty="0">
              <a:cs typeface="B Nazanin" panose="00000400000000000000" pitchFamily="2" charset="-78"/>
            </a:endParaRPr>
          </a:p>
          <a:p>
            <a:pPr indent="0" algn="r" rtl="1">
              <a:buNone/>
            </a:pPr>
            <a:r>
              <a:rPr lang="fa-IR" sz="2000" b="1" dirty="0">
                <a:solidFill>
                  <a:srgbClr val="FF0000"/>
                </a:solidFill>
                <a:cs typeface="B Nazanin" panose="00000400000000000000" pitchFamily="2" charset="-78"/>
              </a:rPr>
              <a:t>د: </a:t>
            </a:r>
            <a:r>
              <a:rPr lang="fa-IR" sz="2000" b="1" dirty="0">
                <a:cs typeface="B Nazanin" panose="00000400000000000000" pitchFamily="2" charset="-78"/>
              </a:rPr>
              <a:t>عملکرد اجتماعی</a:t>
            </a:r>
            <a:r>
              <a:rPr lang="fa-IR" sz="2000" b="1" dirty="0" smtClean="0">
                <a:cs typeface="B Nazanin" panose="00000400000000000000" pitchFamily="2" charset="-78"/>
              </a:rPr>
              <a:t>، شغلی </a:t>
            </a:r>
            <a:r>
              <a:rPr lang="fa-IR" sz="2000" b="1" dirty="0">
                <a:cs typeface="B Nazanin" panose="00000400000000000000" pitchFamily="2" charset="-78"/>
              </a:rPr>
              <a:t>یا سایر زمینه های زندگی نابسامانی به وجود آید. </a:t>
            </a:r>
          </a:p>
        </p:txBody>
      </p:sp>
    </p:spTree>
    <p:extLst>
      <p:ext uri="{BB962C8B-B14F-4D97-AF65-F5344CB8AC3E}">
        <p14:creationId xmlns:p14="http://schemas.microsoft.com/office/powerpoint/2010/main" val="257272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fa-IR" sz="2800" b="1" dirty="0">
                <a:solidFill>
                  <a:srgbClr val="FF0000"/>
                </a:solidFill>
                <a:cs typeface="B Titr" panose="00000700000000000000" pitchFamily="2" charset="-78"/>
              </a:rPr>
              <a:t>شیوع اختلال دو قطبی</a:t>
            </a:r>
            <a:r>
              <a:rPr lang="en-US" sz="2800" b="1" dirty="0">
                <a:solidFill>
                  <a:srgbClr val="FF0000"/>
                </a:solidFill>
                <a:cs typeface="B Titr" panose="00000700000000000000" pitchFamily="2" charset="-78"/>
              </a:rPr>
              <a:t>II</a:t>
            </a:r>
            <a:r>
              <a:rPr lang="fa-IR" sz="2800" b="1" dirty="0">
                <a:solidFill>
                  <a:srgbClr val="FF0000"/>
                </a:solidFill>
                <a:cs typeface="B Titr" panose="00000700000000000000" pitchFamily="2" charset="-78"/>
              </a:rPr>
              <a:t>:</a:t>
            </a:r>
            <a:endParaRPr lang="en-US" sz="2800" b="1" dirty="0">
              <a:solidFill>
                <a:srgbClr val="FF0000"/>
              </a:solidFill>
              <a:cs typeface="B Titr" panose="00000700000000000000" pitchFamily="2" charset="-78"/>
            </a:endParaRPr>
          </a:p>
        </p:txBody>
      </p:sp>
      <p:sp>
        <p:nvSpPr>
          <p:cNvPr id="3" name="Content Placeholder 2"/>
          <p:cNvSpPr>
            <a:spLocks noGrp="1"/>
          </p:cNvSpPr>
          <p:nvPr>
            <p:ph idx="1"/>
          </p:nvPr>
        </p:nvSpPr>
        <p:spPr>
          <a:xfrm>
            <a:off x="1146124" y="2204864"/>
            <a:ext cx="6619244" cy="2828657"/>
          </a:xfrm>
        </p:spPr>
        <p:txBody>
          <a:bodyPr>
            <a:noAutofit/>
          </a:bodyPr>
          <a:lstStyle/>
          <a:p>
            <a:pPr indent="0" algn="r" rtl="1">
              <a:buNone/>
            </a:pPr>
            <a:r>
              <a:rPr lang="fa-IR" sz="2800" b="1" dirty="0" smtClean="0">
                <a:cs typeface="B Nazanin" panose="00000400000000000000" pitchFamily="2" charset="-78"/>
              </a:rPr>
              <a:t>1. طبق اعلام </a:t>
            </a:r>
            <a:r>
              <a:rPr lang="en-US" sz="2800" b="1" dirty="0" smtClean="0">
                <a:cs typeface="B Nazanin" panose="00000400000000000000" pitchFamily="2" charset="-78"/>
              </a:rPr>
              <a:t>DSM-V</a:t>
            </a:r>
            <a:r>
              <a:rPr lang="fa-IR" sz="2800" b="1" dirty="0" smtClean="0">
                <a:cs typeface="B Nazanin" panose="00000400000000000000" pitchFamily="2" charset="-78"/>
              </a:rPr>
              <a:t> . نرخ شیوع 12 ماهه در آمریکا 0/8%است در سطح جهان 0/3% است</a:t>
            </a:r>
          </a:p>
          <a:p>
            <a:pPr indent="0" algn="r" rtl="1">
              <a:buNone/>
            </a:pPr>
            <a:r>
              <a:rPr lang="fa-IR" sz="2800" b="1" dirty="0" smtClean="0">
                <a:cs typeface="B Nazanin" panose="00000400000000000000" pitchFamily="2" charset="-78"/>
              </a:rPr>
              <a:t>3. بالاترین نرخ شیوع در افراد 12 ساله</a:t>
            </a:r>
          </a:p>
          <a:p>
            <a:pPr indent="0" algn="r" rtl="1">
              <a:buNone/>
            </a:pPr>
            <a:r>
              <a:rPr lang="fa-IR" sz="2800" b="1" dirty="0" smtClean="0">
                <a:cs typeface="B Nazanin" panose="00000400000000000000" pitchFamily="2" charset="-78"/>
              </a:rPr>
              <a:t> و بالاتر است.</a:t>
            </a:r>
            <a:endParaRPr lang="en-US" sz="2800" b="1" dirty="0" smtClean="0">
              <a:cs typeface="B Nazanin" panose="00000400000000000000" pitchFamily="2" charset="-78"/>
            </a:endParaRPr>
          </a:p>
          <a:p>
            <a:pPr indent="0" algn="r" rtl="1">
              <a:buNone/>
            </a:pPr>
            <a:endParaRPr lang="en-US" sz="1425" dirty="0">
              <a:cs typeface="B Lotus"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996952"/>
            <a:ext cx="2033402" cy="1564156"/>
          </a:xfrm>
          <a:prstGeom prst="rect">
            <a:avLst/>
          </a:prstGeom>
        </p:spPr>
      </p:pic>
    </p:spTree>
    <p:extLst>
      <p:ext uri="{BB962C8B-B14F-4D97-AF65-F5344CB8AC3E}">
        <p14:creationId xmlns:p14="http://schemas.microsoft.com/office/powerpoint/2010/main" val="356496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1052736"/>
            <a:ext cx="4968552" cy="973832"/>
          </a:xfrm>
          <a:solidFill>
            <a:schemeClr val="bg1"/>
          </a:solidFill>
        </p:spPr>
        <p:txBody>
          <a:bodyPr>
            <a:normAutofit fontScale="90000"/>
          </a:bodyPr>
          <a:lstStyle/>
          <a:p>
            <a:r>
              <a:rPr lang="fa-IR" sz="3200" dirty="0" smtClean="0">
                <a:solidFill>
                  <a:srgbClr val="FF0000"/>
                </a:solidFill>
                <a:cs typeface="B Titr" panose="00000700000000000000" pitchFamily="2" charset="-78"/>
              </a:rPr>
              <a:t>اختلال سیکلوتیمیک</a:t>
            </a:r>
            <a:br>
              <a:rPr lang="fa-IR" sz="3200" dirty="0" smtClean="0">
                <a:solidFill>
                  <a:srgbClr val="FF0000"/>
                </a:solidFill>
                <a:cs typeface="B Titr" panose="00000700000000000000" pitchFamily="2" charset="-78"/>
              </a:rPr>
            </a:br>
            <a:r>
              <a:rPr lang="en-US" sz="2800" b="1" dirty="0" err="1">
                <a:solidFill>
                  <a:srgbClr val="FF0000"/>
                </a:solidFill>
                <a:cs typeface="B Nazanin" pitchFamily="2" charset="-78"/>
              </a:rPr>
              <a:t>Cyclothymic.Dis</a:t>
            </a:r>
            <a:endParaRPr lang="en-US" sz="3200" dirty="0">
              <a:solidFill>
                <a:srgbClr val="FF0000"/>
              </a:solidFill>
              <a:cs typeface="B Titr" panose="00000700000000000000" pitchFamily="2" charset="-78"/>
            </a:endParaRPr>
          </a:p>
        </p:txBody>
      </p:sp>
      <p:sp>
        <p:nvSpPr>
          <p:cNvPr id="3" name="Content Placeholder 2"/>
          <p:cNvSpPr>
            <a:spLocks noGrp="1"/>
          </p:cNvSpPr>
          <p:nvPr>
            <p:ph idx="1"/>
          </p:nvPr>
        </p:nvSpPr>
        <p:spPr>
          <a:xfrm>
            <a:off x="1371600" y="2276872"/>
            <a:ext cx="6400800" cy="3384376"/>
          </a:xfrm>
          <a:solidFill>
            <a:schemeClr val="bg1"/>
          </a:solidFill>
        </p:spPr>
        <p:txBody>
          <a:bodyPr>
            <a:noAutofit/>
          </a:bodyPr>
          <a:lstStyle/>
          <a:p>
            <a:pPr marL="342900" indent="-342900" algn="r" rtl="1">
              <a:buFont typeface="Wingdings" panose="05000000000000000000" pitchFamily="2" charset="2"/>
              <a:buChar char="Ø"/>
            </a:pPr>
            <a:r>
              <a:rPr lang="fa-IR" sz="2400" b="1" dirty="0" smtClean="0">
                <a:cs typeface="B Nazanin" panose="00000400000000000000" pitchFamily="2" charset="-78"/>
              </a:rPr>
              <a:t>نوع طولانی تر و ملایم تر </a:t>
            </a:r>
            <a:r>
              <a:rPr lang="fa-IR" sz="2400" b="1" u="sng" dirty="0" smtClean="0">
                <a:solidFill>
                  <a:srgbClr val="FF0000"/>
                </a:solidFill>
                <a:cs typeface="B Nazanin" panose="00000400000000000000" pitchFamily="2" charset="-78"/>
              </a:rPr>
              <a:t>اختلال دو قطبی </a:t>
            </a:r>
            <a:r>
              <a:rPr lang="en-US" sz="2400" b="1" u="sng" dirty="0" smtClean="0">
                <a:solidFill>
                  <a:srgbClr val="FF0000"/>
                </a:solidFill>
                <a:cs typeface="B Nazanin" panose="00000400000000000000" pitchFamily="2" charset="-78"/>
              </a:rPr>
              <a:t>II</a:t>
            </a:r>
            <a:r>
              <a:rPr lang="fa-IR" sz="2400" b="1" u="sng" dirty="0" smtClean="0">
                <a:solidFill>
                  <a:srgbClr val="FF0000"/>
                </a:solidFill>
                <a:cs typeface="B Nazanin" panose="00000400000000000000" pitchFamily="2" charset="-78"/>
              </a:rPr>
              <a:t> </a:t>
            </a:r>
            <a:r>
              <a:rPr lang="fa-IR" sz="2400" b="1" dirty="0" smtClean="0">
                <a:cs typeface="B Nazanin" panose="00000400000000000000" pitchFamily="2" charset="-78"/>
              </a:rPr>
              <a:t>است.  همانند افسردگی دایم که ورژن طولانی تر ولی ملایمتر اختلال افسردگی عمده بود. </a:t>
            </a:r>
          </a:p>
          <a:p>
            <a:pPr marL="342900" indent="-342900" algn="r" rtl="1">
              <a:buFont typeface="Wingdings" panose="05000000000000000000" pitchFamily="2" charset="2"/>
              <a:buChar char="Ø"/>
            </a:pPr>
            <a:r>
              <a:rPr lang="fa-IR" sz="2400" b="1" dirty="0" smtClean="0">
                <a:cs typeface="B Nazanin" panose="00000400000000000000" pitchFamily="2" charset="-78"/>
              </a:rPr>
              <a:t>نام دیگر آن </a:t>
            </a:r>
            <a:r>
              <a:rPr lang="fa-IR" sz="2400" b="1" u="sng" dirty="0" smtClean="0">
                <a:solidFill>
                  <a:srgbClr val="FF0000"/>
                </a:solidFill>
                <a:cs typeface="B Nazanin" panose="00000400000000000000" pitchFamily="2" charset="-78"/>
              </a:rPr>
              <a:t>جنون ادواری </a:t>
            </a:r>
          </a:p>
          <a:p>
            <a:pPr marL="342900" indent="-342900" algn="r" rtl="1">
              <a:buFont typeface="Wingdings" panose="05000000000000000000" pitchFamily="2" charset="2"/>
              <a:buChar char="Ø"/>
            </a:pPr>
            <a:r>
              <a:rPr lang="fa-IR" sz="2400" b="1" dirty="0" smtClean="0">
                <a:cs typeface="B Nazanin" panose="00000400000000000000" pitchFamily="2" charset="-78"/>
              </a:rPr>
              <a:t>حضور نشانه های </a:t>
            </a:r>
            <a:r>
              <a:rPr lang="fa-IR" sz="2400" b="1" u="sng" dirty="0" smtClean="0">
                <a:solidFill>
                  <a:srgbClr val="FF0000"/>
                </a:solidFill>
                <a:cs typeface="B Nazanin" panose="00000400000000000000" pitchFamily="2" charset="-78"/>
              </a:rPr>
              <a:t>حداقل به مدت 2 سال </a:t>
            </a:r>
          </a:p>
        </p:txBody>
      </p:sp>
    </p:spTree>
    <p:extLst>
      <p:ext uri="{BB962C8B-B14F-4D97-AF65-F5344CB8AC3E}">
        <p14:creationId xmlns:p14="http://schemas.microsoft.com/office/powerpoint/2010/main" val="301407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052736"/>
            <a:ext cx="4176464" cy="685800"/>
          </a:xfrm>
        </p:spPr>
        <p:txBody>
          <a:bodyPr>
            <a:normAutofit fontScale="90000"/>
          </a:bodyPr>
          <a:lstStyle/>
          <a:p>
            <a:pPr algn="ctr"/>
            <a:r>
              <a:rPr lang="fa-IR" sz="2800" dirty="0" smtClean="0">
                <a:solidFill>
                  <a:srgbClr val="FF0000"/>
                </a:solidFill>
                <a:cs typeface="B Titr" panose="00000700000000000000" pitchFamily="2" charset="-78"/>
              </a:rPr>
              <a:t>نشانگان اختلال سیکلوتیمیک</a:t>
            </a:r>
            <a:endParaRPr lang="en-US" sz="2800" dirty="0">
              <a:solidFill>
                <a:srgbClr val="FF0000"/>
              </a:solidFill>
              <a:cs typeface="B Titr" panose="00000700000000000000" pitchFamily="2" charset="-78"/>
            </a:endParaRPr>
          </a:p>
        </p:txBody>
      </p:sp>
      <p:sp>
        <p:nvSpPr>
          <p:cNvPr id="3" name="Content Placeholder 2"/>
          <p:cNvSpPr>
            <a:spLocks noGrp="1"/>
          </p:cNvSpPr>
          <p:nvPr>
            <p:ph idx="1"/>
          </p:nvPr>
        </p:nvSpPr>
        <p:spPr>
          <a:xfrm>
            <a:off x="1043608" y="2060848"/>
            <a:ext cx="6840760" cy="3528392"/>
          </a:xfrm>
          <a:solidFill>
            <a:schemeClr val="bg1"/>
          </a:solidFill>
        </p:spPr>
        <p:txBody>
          <a:bodyPr>
            <a:noAutofit/>
          </a:bodyPr>
          <a:lstStyle/>
          <a:p>
            <a:pPr marL="342900" indent="-342900" algn="r" rtl="1">
              <a:buFont typeface="Wingdings" panose="05000000000000000000" pitchFamily="2" charset="2"/>
              <a:buChar char="Ø"/>
            </a:pPr>
            <a:r>
              <a:rPr lang="fa-IR" sz="2000" b="1" dirty="0" smtClean="0">
                <a:cs typeface="B Nazanin" panose="00000400000000000000" pitchFamily="2" charset="-78"/>
              </a:rPr>
              <a:t>- به دفعات نشانه های هیپومانیک را تجربه می کند ولی این نشانه ها معیارهای دوره هیپومانی  رابرآورده نمی کند.</a:t>
            </a:r>
          </a:p>
          <a:p>
            <a:pPr marL="342900" indent="-342900" algn="r" rtl="1">
              <a:buFont typeface="Wingdings" panose="05000000000000000000" pitchFamily="2" charset="2"/>
              <a:buChar char="Ø"/>
            </a:pPr>
            <a:r>
              <a:rPr lang="fa-IR" sz="2000" b="1" dirty="0" smtClean="0">
                <a:cs typeface="B Nazanin" panose="00000400000000000000" pitchFamily="2" charset="-78"/>
              </a:rPr>
              <a:t>- به دفعات نشانه های افسردگی را تجربه می کند ولی معیارهای دوره افسردگی اساسی را برآورده نمی کند.</a:t>
            </a:r>
          </a:p>
          <a:p>
            <a:pPr marL="342900" indent="-342900" algn="r" rtl="1">
              <a:buFont typeface="Wingdings" panose="05000000000000000000" pitchFamily="2" charset="2"/>
              <a:buChar char="Ø"/>
            </a:pPr>
            <a:r>
              <a:rPr lang="fa-IR" sz="2000" b="1" dirty="0" smtClean="0">
                <a:cs typeface="B Nazanin" panose="00000400000000000000" pitchFamily="2" charset="-78"/>
              </a:rPr>
              <a:t>-معمولا نوجوانی و اوایل بزرگسالی شروع می شود. احتمال ابتلا به اختلال دو قطبی </a:t>
            </a:r>
            <a:r>
              <a:rPr lang="en-US" sz="2000" b="1" dirty="0" smtClean="0">
                <a:cs typeface="B Nazanin" panose="00000400000000000000" pitchFamily="2" charset="-78"/>
              </a:rPr>
              <a:t>I</a:t>
            </a:r>
            <a:r>
              <a:rPr lang="fa-IR" sz="2000" b="1" dirty="0" smtClean="0">
                <a:cs typeface="B Nazanin" panose="00000400000000000000" pitchFamily="2" charset="-78"/>
              </a:rPr>
              <a:t> و </a:t>
            </a:r>
            <a:r>
              <a:rPr lang="en-US" sz="2000" b="1" dirty="0" smtClean="0">
                <a:cs typeface="B Nazanin" panose="00000400000000000000" pitchFamily="2" charset="-78"/>
              </a:rPr>
              <a:t>II</a:t>
            </a:r>
            <a:r>
              <a:rPr lang="fa-IR" sz="2000" b="1" dirty="0" smtClean="0">
                <a:cs typeface="B Nazanin" panose="00000400000000000000" pitchFamily="2" charset="-78"/>
              </a:rPr>
              <a:t> 15 تا 50 درصد می باشد.</a:t>
            </a:r>
          </a:p>
          <a:p>
            <a:pPr marL="342900" indent="-342900" algn="r" rtl="1">
              <a:buFont typeface="Wingdings" panose="05000000000000000000" pitchFamily="2" charset="2"/>
              <a:buChar char="Ø"/>
            </a:pPr>
            <a:r>
              <a:rPr lang="fa-IR" sz="2000" b="1" dirty="0" smtClean="0">
                <a:cs typeface="B Nazanin" panose="00000400000000000000" pitchFamily="2" charset="-78"/>
              </a:rPr>
              <a:t>- در کودکان متوسط سن شروع 6/5 </a:t>
            </a:r>
            <a:r>
              <a:rPr lang="en-US" sz="2000" b="1" dirty="0" smtClean="0">
                <a:cs typeface="B Nazanin" panose="00000400000000000000" pitchFamily="2" charset="-78"/>
              </a:rPr>
              <a:t> </a:t>
            </a:r>
            <a:r>
              <a:rPr lang="fa-IR" sz="2000" b="1" dirty="0" smtClean="0">
                <a:cs typeface="B Nazanin" panose="00000400000000000000" pitchFamily="2" charset="-78"/>
              </a:rPr>
              <a:t>است. </a:t>
            </a:r>
            <a:endParaRPr lang="en-US" sz="2000" b="1" dirty="0">
              <a:cs typeface="B Nazanin" panose="00000400000000000000" pitchFamily="2" charset="-78"/>
            </a:endParaRPr>
          </a:p>
        </p:txBody>
      </p:sp>
    </p:spTree>
    <p:extLst>
      <p:ext uri="{BB962C8B-B14F-4D97-AF65-F5344CB8AC3E}">
        <p14:creationId xmlns:p14="http://schemas.microsoft.com/office/powerpoint/2010/main" val="362930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1"/>
            <a:r>
              <a:rPr lang="fa-IR" sz="2800" dirty="0" smtClean="0">
                <a:solidFill>
                  <a:srgbClr val="FF0000"/>
                </a:solidFill>
                <a:cs typeface="B Titr" panose="00000700000000000000" pitchFamily="2" charset="-78"/>
              </a:rPr>
              <a:t>معیارهای </a:t>
            </a:r>
            <a:r>
              <a:rPr lang="fa-IR" sz="2800" dirty="0">
                <a:solidFill>
                  <a:srgbClr val="FF0000"/>
                </a:solidFill>
                <a:cs typeface="B Titr" panose="00000700000000000000" pitchFamily="2" charset="-78"/>
              </a:rPr>
              <a:t>اختلال سیکلوتیمیک</a:t>
            </a:r>
            <a:endParaRPr lang="en-US" sz="2800" dirty="0">
              <a:solidFill>
                <a:srgbClr val="FF0000"/>
              </a:solidFill>
              <a:cs typeface="B Titr" panose="00000700000000000000" pitchFamily="2" charset="-78"/>
            </a:endParaRPr>
          </a:p>
        </p:txBody>
      </p:sp>
      <p:sp>
        <p:nvSpPr>
          <p:cNvPr id="3" name="Content Placeholder 2"/>
          <p:cNvSpPr>
            <a:spLocks noGrp="1"/>
          </p:cNvSpPr>
          <p:nvPr>
            <p:ph idx="1"/>
          </p:nvPr>
        </p:nvSpPr>
        <p:spPr>
          <a:xfrm>
            <a:off x="1056048" y="2204864"/>
            <a:ext cx="6900327" cy="3528392"/>
          </a:xfrm>
          <a:solidFill>
            <a:schemeClr val="bg1"/>
          </a:solidFill>
        </p:spPr>
        <p:txBody>
          <a:bodyPr>
            <a:normAutofit fontScale="70000" lnSpcReduction="20000"/>
          </a:bodyPr>
          <a:lstStyle/>
          <a:p>
            <a:pPr indent="0" algn="r" rtl="1">
              <a:buNone/>
            </a:pPr>
            <a:r>
              <a:rPr lang="fa-IR" sz="3100" b="1" dirty="0" smtClean="0">
                <a:solidFill>
                  <a:srgbClr val="FF0000"/>
                </a:solidFill>
                <a:cs typeface="B Nazanin" panose="00000400000000000000" pitchFamily="2" charset="-78"/>
              </a:rPr>
              <a:t>الف: </a:t>
            </a:r>
            <a:r>
              <a:rPr lang="fa-IR" sz="3100" b="1" dirty="0" smtClean="0">
                <a:solidFill>
                  <a:schemeClr val="tx1"/>
                </a:solidFill>
                <a:cs typeface="B Nazanin" panose="00000400000000000000" pitchFamily="2" charset="-78"/>
              </a:rPr>
              <a:t>حداقل 2 سال طول بکشد(یک سال برای کودکان و نوجوانان)-با نشانه های هیپومانیک و افسردگی بدون معیارهای هیپومانی و افسردگی اساسی</a:t>
            </a:r>
          </a:p>
          <a:p>
            <a:pPr indent="0" algn="r" rtl="1">
              <a:buNone/>
            </a:pPr>
            <a:r>
              <a:rPr lang="fa-IR" sz="3100" b="1" dirty="0" smtClean="0">
                <a:solidFill>
                  <a:srgbClr val="FF0000"/>
                </a:solidFill>
                <a:cs typeface="B Nazanin" panose="00000400000000000000" pitchFamily="2" charset="-78"/>
              </a:rPr>
              <a:t>ب: </a:t>
            </a:r>
            <a:r>
              <a:rPr lang="fa-IR" sz="3100" b="1" dirty="0" smtClean="0">
                <a:solidFill>
                  <a:schemeClr val="tx1"/>
                </a:solidFill>
                <a:cs typeface="B Nazanin" panose="00000400000000000000" pitchFamily="2" charset="-78"/>
              </a:rPr>
              <a:t>در طول این دو سال (</a:t>
            </a:r>
            <a:r>
              <a:rPr lang="fa-IR" sz="3100" b="1" dirty="0">
                <a:solidFill>
                  <a:schemeClr val="tx1"/>
                </a:solidFill>
                <a:cs typeface="B Nazanin" panose="00000400000000000000" pitchFamily="2" charset="-78"/>
              </a:rPr>
              <a:t>یک سال برای کودکان و نوجوانان</a:t>
            </a:r>
            <a:r>
              <a:rPr lang="fa-IR" sz="3100" b="1" dirty="0" smtClean="0">
                <a:solidFill>
                  <a:schemeClr val="tx1"/>
                </a:solidFill>
                <a:cs typeface="B Nazanin" panose="00000400000000000000" pitchFamily="2" charset="-78"/>
              </a:rPr>
              <a:t>)- دوره های هیپومانیک و دوره های افسردگی حداقل به مدت نیمی از دو سال(نیمی از یک سال برای کودکان و نوجوانان) وجود داشته باشد. هر گز پیش نیامده باشد که فرد بیش از دو ماه هیچ سمپتومی نداشته باشد. </a:t>
            </a:r>
          </a:p>
          <a:p>
            <a:pPr indent="0" algn="r" rtl="1">
              <a:buNone/>
            </a:pPr>
            <a:endParaRPr lang="en-US" dirty="0"/>
          </a:p>
        </p:txBody>
      </p:sp>
    </p:spTree>
    <p:extLst>
      <p:ext uri="{BB962C8B-B14F-4D97-AF65-F5344CB8AC3E}">
        <p14:creationId xmlns:p14="http://schemas.microsoft.com/office/powerpoint/2010/main" val="327409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1"/>
            <a:r>
              <a:rPr lang="fa-IR" sz="2800" dirty="0" smtClean="0">
                <a:solidFill>
                  <a:srgbClr val="FF0000"/>
                </a:solidFill>
                <a:cs typeface="B Titr" panose="00000700000000000000" pitchFamily="2" charset="-78"/>
              </a:rPr>
              <a:t>معیارهای </a:t>
            </a:r>
            <a:r>
              <a:rPr lang="fa-IR" sz="2800" dirty="0">
                <a:solidFill>
                  <a:srgbClr val="FF0000"/>
                </a:solidFill>
                <a:cs typeface="B Titr" panose="00000700000000000000" pitchFamily="2" charset="-78"/>
              </a:rPr>
              <a:t>اختلال سیکلوتیمیک</a:t>
            </a:r>
            <a:endParaRPr lang="en-US" sz="2800" dirty="0">
              <a:solidFill>
                <a:srgbClr val="FF0000"/>
              </a:solidFill>
              <a:cs typeface="B Titr" panose="00000700000000000000" pitchFamily="2" charset="-78"/>
            </a:endParaRPr>
          </a:p>
        </p:txBody>
      </p:sp>
      <p:sp>
        <p:nvSpPr>
          <p:cNvPr id="3" name="Content Placeholder 2"/>
          <p:cNvSpPr>
            <a:spLocks noGrp="1"/>
          </p:cNvSpPr>
          <p:nvPr>
            <p:ph idx="1"/>
          </p:nvPr>
        </p:nvSpPr>
        <p:spPr>
          <a:xfrm>
            <a:off x="1171600" y="2276872"/>
            <a:ext cx="6800800" cy="3048001"/>
          </a:xfrm>
          <a:solidFill>
            <a:schemeClr val="bg1"/>
          </a:solidFill>
        </p:spPr>
        <p:txBody>
          <a:bodyPr>
            <a:normAutofit/>
          </a:bodyPr>
          <a:lstStyle/>
          <a:p>
            <a:pPr marL="342900" indent="-342900" algn="r" rtl="1">
              <a:buFont typeface="Wingdings" panose="05000000000000000000" pitchFamily="2" charset="2"/>
              <a:buChar char="Ø"/>
            </a:pPr>
            <a:r>
              <a:rPr lang="fa-IR" sz="2400" b="1" dirty="0" smtClean="0">
                <a:solidFill>
                  <a:schemeClr val="tx1"/>
                </a:solidFill>
                <a:cs typeface="B Nazanin" panose="00000400000000000000" pitchFamily="2" charset="-78"/>
              </a:rPr>
              <a:t>این سمپتوم ها عملکرد اجتماعی و شغلی فرد را مختل کرده است. </a:t>
            </a:r>
          </a:p>
          <a:p>
            <a:pPr indent="0" algn="r" rtl="1">
              <a:buNone/>
            </a:pPr>
            <a:r>
              <a:rPr lang="fa-IR" sz="2400" b="1" dirty="0" smtClean="0">
                <a:solidFill>
                  <a:srgbClr val="FF0000"/>
                </a:solidFill>
                <a:cs typeface="B Nazanin" panose="00000400000000000000" pitchFamily="2" charset="-78"/>
              </a:rPr>
              <a:t>     شیوع اختلال سیکلوتیمیک</a:t>
            </a:r>
          </a:p>
          <a:p>
            <a:pPr indent="0" algn="r" rtl="1">
              <a:buNone/>
            </a:pPr>
            <a:r>
              <a:rPr lang="fa-IR" sz="2400" b="1" dirty="0" smtClean="0">
                <a:solidFill>
                  <a:schemeClr val="tx1"/>
                </a:solidFill>
                <a:cs typeface="B Nazanin" panose="00000400000000000000" pitchFamily="2" charset="-78"/>
              </a:rPr>
              <a:t>به گزارش </a:t>
            </a:r>
            <a:r>
              <a:rPr lang="en-US" sz="2400" b="1" dirty="0" smtClean="0">
                <a:solidFill>
                  <a:schemeClr val="tx1"/>
                </a:solidFill>
                <a:cs typeface="B Nazanin" panose="00000400000000000000" pitchFamily="2" charset="-78"/>
              </a:rPr>
              <a:t>DSM-V</a:t>
            </a:r>
            <a:r>
              <a:rPr lang="fa-IR" sz="2400" b="1" dirty="0" smtClean="0">
                <a:solidFill>
                  <a:schemeClr val="tx1"/>
                </a:solidFill>
                <a:cs typeface="B Nazanin" panose="00000400000000000000" pitchFamily="2" charset="-78"/>
              </a:rPr>
              <a:t> نرخ شیوع تمام عمری اختلال سیکلوتیمیک 0/4 تا 1 درصد است. در مرد و زن برابر است.</a:t>
            </a:r>
          </a:p>
          <a:p>
            <a:pPr indent="0" algn="r" rtl="1">
              <a:buNone/>
            </a:pPr>
            <a:endParaRPr lang="en-US" dirty="0"/>
          </a:p>
        </p:txBody>
      </p:sp>
    </p:spTree>
    <p:extLst>
      <p:ext uri="{BB962C8B-B14F-4D97-AF65-F5344CB8AC3E}">
        <p14:creationId xmlns:p14="http://schemas.microsoft.com/office/powerpoint/2010/main" val="2794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1268760"/>
            <a:ext cx="2664296" cy="685800"/>
          </a:xfrm>
          <a:solidFill>
            <a:schemeClr val="bg1"/>
          </a:solidFill>
        </p:spPr>
        <p:txBody>
          <a:bodyPr>
            <a:normAutofit/>
          </a:bodyPr>
          <a:lstStyle/>
          <a:p>
            <a:pPr algn="ctr" rtl="1"/>
            <a:r>
              <a:rPr lang="fa-IR" b="1" dirty="0" smtClean="0">
                <a:solidFill>
                  <a:srgbClr val="FF0000"/>
                </a:solidFill>
                <a:cs typeface="+mn-cs"/>
              </a:rPr>
              <a:t>دوره مانی</a:t>
            </a:r>
            <a:endParaRPr lang="en-US" b="1" dirty="0">
              <a:solidFill>
                <a:srgbClr val="FF0000"/>
              </a:solidFill>
              <a:cs typeface="+mn-cs"/>
            </a:endParaRPr>
          </a:p>
        </p:txBody>
      </p:sp>
      <p:sp>
        <p:nvSpPr>
          <p:cNvPr id="3" name="Content Placeholder 2"/>
          <p:cNvSpPr>
            <a:spLocks noGrp="1"/>
          </p:cNvSpPr>
          <p:nvPr>
            <p:ph idx="1"/>
          </p:nvPr>
        </p:nvSpPr>
        <p:spPr>
          <a:xfrm>
            <a:off x="899592" y="2132856"/>
            <a:ext cx="7200800" cy="3600400"/>
          </a:xfrm>
          <a:solidFill>
            <a:schemeClr val="bg1"/>
          </a:solidFill>
        </p:spPr>
        <p:txBody>
          <a:bodyPr>
            <a:noAutofit/>
          </a:bodyPr>
          <a:lstStyle/>
          <a:p>
            <a:pPr algn="just" rtl="1">
              <a:buFont typeface="Wingdings" panose="05000000000000000000" pitchFamily="2" charset="2"/>
              <a:buChar char="ü"/>
            </a:pPr>
            <a:r>
              <a:rPr lang="fa-IR" sz="2400" b="1" dirty="0">
                <a:solidFill>
                  <a:schemeClr val="tx2">
                    <a:lumMod val="95000"/>
                    <a:lumOff val="5000"/>
                  </a:schemeClr>
                </a:solidFill>
                <a:cs typeface="B Nazanin" pitchFamily="2" charset="-78"/>
              </a:rPr>
              <a:t> </a:t>
            </a:r>
            <a:r>
              <a:rPr lang="fa-IR" sz="2400" b="1" dirty="0">
                <a:cs typeface="B Nazanin" pitchFamily="2" charset="-78"/>
              </a:rPr>
              <a:t>ویژگی های اصلی دوره مانیا عبارتند از وجود حداقل یک هفته خلق بالا یا </a:t>
            </a:r>
            <a:r>
              <a:rPr lang="fa-IR" sz="2400" b="1" dirty="0" smtClean="0">
                <a:cs typeface="B Nazanin" pitchFamily="2" charset="-78"/>
              </a:rPr>
              <a:t>سرخوشی </a:t>
            </a:r>
            <a:r>
              <a:rPr lang="fa-IR" sz="2400" b="1" dirty="0">
                <a:cs typeface="B Nazanin" pitchFamily="2" charset="-78"/>
              </a:rPr>
              <a:t>و تحریک پذیری</a:t>
            </a:r>
          </a:p>
          <a:p>
            <a:pPr algn="just" rtl="1">
              <a:buFont typeface="Wingdings" panose="05000000000000000000" pitchFamily="2" charset="2"/>
              <a:buChar char="ü"/>
            </a:pPr>
            <a:r>
              <a:rPr lang="fa-IR" sz="2400" b="1" dirty="0">
                <a:cs typeface="B Nazanin" pitchFamily="2" charset="-78"/>
              </a:rPr>
              <a:t>بشاش، خوش بین، به آسانی عصبانی می شوند، لباس هایی با رنگ روشن، </a:t>
            </a:r>
            <a:r>
              <a:rPr lang="fa-IR" sz="2400" b="1" dirty="0" smtClean="0">
                <a:cs typeface="B Nazanin" pitchFamily="2" charset="-78"/>
              </a:rPr>
              <a:t>حواسپرتی</a:t>
            </a:r>
            <a:r>
              <a:rPr lang="fa-IR" sz="2400" b="1" dirty="0">
                <a:cs typeface="B Nazanin" pitchFamily="2" charset="-78"/>
              </a:rPr>
              <a:t>، تکلم سریع و طولانی، پرش افکار، ولخرجی، هذیان بزرگ منشی و گزند و آسیب، کم خوابی، پراشتهایی، بی مبالاتی جنسی</a:t>
            </a:r>
          </a:p>
          <a:p>
            <a:pPr marL="342900" indent="-342900" algn="just" rtl="1">
              <a:buFont typeface="Wingdings" panose="05000000000000000000" pitchFamily="2" charset="2"/>
              <a:buChar char="ü"/>
            </a:pPr>
            <a:endParaRPr lang="en-US" sz="2400" b="1" dirty="0">
              <a:cs typeface="B Nazanin" panose="00000400000000000000" pitchFamily="2" charset="-78"/>
            </a:endParaRPr>
          </a:p>
        </p:txBody>
      </p:sp>
    </p:spTree>
    <p:extLst>
      <p:ext uri="{BB962C8B-B14F-4D97-AF65-F5344CB8AC3E}">
        <p14:creationId xmlns:p14="http://schemas.microsoft.com/office/powerpoint/2010/main" val="309926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052736"/>
            <a:ext cx="6408712" cy="648072"/>
          </a:xfrm>
        </p:spPr>
        <p:txBody>
          <a:bodyPr>
            <a:normAutofit/>
          </a:bodyPr>
          <a:lstStyle/>
          <a:p>
            <a:r>
              <a:rPr lang="fa-IR" sz="3200" b="1" u="sng" cap="none" spc="0" dirty="0" smtClean="0">
                <a:ln w="0"/>
                <a:solidFill>
                  <a:srgbClr val="FF0000"/>
                </a:solidFill>
                <a:effectLst>
                  <a:outerShdw blurRad="38100" dist="19050" dir="2700000" algn="tl" rotWithShape="0">
                    <a:schemeClr val="dk1">
                      <a:alpha val="40000"/>
                    </a:schemeClr>
                  </a:outerShdw>
                </a:effectLst>
                <a:cs typeface="B Nazanin" pitchFamily="2" charset="-78"/>
              </a:rPr>
              <a:t>اختلال در جریان فکر</a:t>
            </a:r>
            <a:endParaRPr lang="en-US" sz="3200" b="1" u="sng" cap="none" spc="0" dirty="0">
              <a:ln w="0"/>
              <a:solidFill>
                <a:srgbClr val="FF0000"/>
              </a:solidFill>
              <a:effectLst>
                <a:outerShdw blurRad="38100" dist="19050" dir="2700000" algn="tl" rotWithShape="0">
                  <a:schemeClr val="dk1">
                    <a:alpha val="40000"/>
                  </a:schemeClr>
                </a:outerShdw>
              </a:effectLst>
              <a:cs typeface="B Nazanin" pitchFamily="2" charset="-78"/>
            </a:endParaRPr>
          </a:p>
        </p:txBody>
      </p:sp>
      <p:sp>
        <p:nvSpPr>
          <p:cNvPr id="3" name="Content Placeholder 2"/>
          <p:cNvSpPr>
            <a:spLocks noGrp="1"/>
          </p:cNvSpPr>
          <p:nvPr>
            <p:ph idx="1"/>
          </p:nvPr>
        </p:nvSpPr>
        <p:spPr>
          <a:xfrm>
            <a:off x="539552" y="1844824"/>
            <a:ext cx="7704856" cy="3696073"/>
          </a:xfrm>
        </p:spPr>
        <p:txBody>
          <a:bodyPr>
            <a:noAutofit/>
          </a:bodyPr>
          <a:lstStyle/>
          <a:p>
            <a:pPr algn="r" rtl="1"/>
            <a:r>
              <a:rPr lang="fa-IR" sz="2800" b="1" dirty="0" smtClean="0">
                <a:solidFill>
                  <a:srgbClr val="FF0000"/>
                </a:solidFill>
                <a:latin typeface="Arial" pitchFamily="34" charset="0"/>
                <a:cs typeface="B Nazanin" pitchFamily="2" charset="-78"/>
              </a:rPr>
              <a:t>انسداد فکر(</a:t>
            </a:r>
            <a:r>
              <a:rPr lang="en-US" sz="2800" b="1" dirty="0" smtClean="0">
                <a:solidFill>
                  <a:srgbClr val="FF0000"/>
                </a:solidFill>
                <a:latin typeface="Arial" pitchFamily="34" charset="0"/>
                <a:cs typeface="B Nazanin" pitchFamily="2" charset="-78"/>
              </a:rPr>
              <a:t>blocking</a:t>
            </a:r>
            <a:r>
              <a:rPr lang="fa-IR" sz="2800" b="1" dirty="0" smtClean="0">
                <a:solidFill>
                  <a:srgbClr val="FF0000"/>
                </a:solidFill>
                <a:latin typeface="Arial" pitchFamily="34" charset="0"/>
                <a:cs typeface="B Nazanin" pitchFamily="2" charset="-78"/>
              </a:rPr>
              <a:t>): </a:t>
            </a:r>
            <a:r>
              <a:rPr lang="fa-IR" sz="2800" b="1" dirty="0" smtClean="0">
                <a:latin typeface="Arial" pitchFamily="34" charset="0"/>
                <a:cs typeface="B Nazanin" pitchFamily="2" charset="-78"/>
              </a:rPr>
              <a:t>صحبت بیمار قبل از رسیدن به هدف به طور ناگهانی قطع می شود وقتی دوباره شروع می کند موضوعی دیگر را مطرح می کند</a:t>
            </a:r>
            <a:r>
              <a:rPr lang="fa-IR" sz="2800" b="1" dirty="0">
                <a:latin typeface="Arial" pitchFamily="34" charset="0"/>
                <a:cs typeface="B Nazanin" pitchFamily="2" charset="-78"/>
              </a:rPr>
              <a:t>. ( فراموشی موضوع صحبت). </a:t>
            </a:r>
            <a:endParaRPr lang="fa-IR" sz="2800" b="1" dirty="0" smtClean="0">
              <a:latin typeface="Arial" pitchFamily="34" charset="0"/>
              <a:cs typeface="B Nazanin" pitchFamily="2" charset="-78"/>
            </a:endParaRPr>
          </a:p>
          <a:p>
            <a:pPr algn="r" rtl="1"/>
            <a:r>
              <a:rPr lang="fa-IR" sz="2800" b="1" dirty="0">
                <a:solidFill>
                  <a:srgbClr val="FF0000"/>
                </a:solidFill>
                <a:latin typeface="Arial" pitchFamily="34" charset="0"/>
                <a:cs typeface="B Nazanin" pitchFamily="2" charset="-78"/>
              </a:rPr>
              <a:t>کندی تفکر(</a:t>
            </a:r>
            <a:r>
              <a:rPr lang="en-US" sz="2800" b="1" dirty="0">
                <a:solidFill>
                  <a:srgbClr val="FF0000"/>
                </a:solidFill>
                <a:latin typeface="Arial" pitchFamily="34" charset="0"/>
                <a:cs typeface="B Nazanin" pitchFamily="2" charset="-78"/>
              </a:rPr>
              <a:t>retarded thinking</a:t>
            </a:r>
            <a:r>
              <a:rPr lang="fa-IR" sz="2800" b="1" dirty="0">
                <a:solidFill>
                  <a:srgbClr val="FF0000"/>
                </a:solidFill>
                <a:latin typeface="Arial" pitchFamily="34" charset="0"/>
                <a:cs typeface="B Nazanin" pitchFamily="2" charset="-78"/>
              </a:rPr>
              <a:t>): </a:t>
            </a:r>
            <a:r>
              <a:rPr lang="fa-IR" sz="2800" b="1" dirty="0">
                <a:latin typeface="Arial" pitchFamily="34" charset="0"/>
                <a:cs typeface="B Nazanin" pitchFamily="2" charset="-78"/>
              </a:rPr>
              <a:t>سوالات را به کندی و کوتاه و پس از مکث های طولانی پاسخ می دهند</a:t>
            </a:r>
            <a:r>
              <a:rPr lang="fa-IR" sz="2800" b="1" dirty="0" smtClean="0">
                <a:latin typeface="Arial" pitchFamily="34" charset="0"/>
                <a:cs typeface="B Nazanin" pitchFamily="2" charset="-78"/>
              </a:rPr>
              <a:t>. (</a:t>
            </a:r>
            <a:r>
              <a:rPr lang="fa-IR" sz="2800" b="1" dirty="0" smtClean="0">
                <a:solidFill>
                  <a:srgbClr val="FF0000"/>
                </a:solidFill>
                <a:latin typeface="Arial" pitchFamily="34" charset="0"/>
                <a:cs typeface="B Nazanin" pitchFamily="2" charset="-78"/>
              </a:rPr>
              <a:t>افسردگی </a:t>
            </a:r>
            <a:r>
              <a:rPr lang="fa-IR" sz="2800" b="1" dirty="0">
                <a:solidFill>
                  <a:srgbClr val="FF0000"/>
                </a:solidFill>
                <a:latin typeface="Arial" pitchFamily="34" charset="0"/>
                <a:cs typeface="B Nazanin" pitchFamily="2" charset="-78"/>
              </a:rPr>
              <a:t>و اسکیزوفرنی)</a:t>
            </a:r>
          </a:p>
          <a:p>
            <a:pPr algn="r" rtl="1"/>
            <a:endParaRPr lang="en-US" sz="2800" dirty="0">
              <a:latin typeface="Arial" pitchFamily="34" charset="0"/>
              <a:cs typeface="B Nazanin" pitchFamily="2" charset="-78"/>
            </a:endParaRPr>
          </a:p>
        </p:txBody>
      </p:sp>
    </p:spTree>
    <p:extLst>
      <p:ext uri="{BB962C8B-B14F-4D97-AF65-F5344CB8AC3E}">
        <p14:creationId xmlns:p14="http://schemas.microsoft.com/office/powerpoint/2010/main" val="2452859568"/>
      </p:ext>
    </p:extLst>
  </p:cSld>
  <p:clrMapOvr>
    <a:masterClrMapping/>
  </p:clrMapOvr>
  <p:transition spd="slow">
    <p:pull/>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52736"/>
            <a:ext cx="6400800" cy="685800"/>
          </a:xfrm>
        </p:spPr>
        <p:txBody>
          <a:bodyPr>
            <a:normAutofit/>
          </a:bodyPr>
          <a:lstStyle/>
          <a:p>
            <a:pPr algn="ctr"/>
            <a:r>
              <a:rPr lang="fa-IR" sz="3200" b="1" dirty="0" smtClean="0">
                <a:solidFill>
                  <a:srgbClr val="FF0000"/>
                </a:solidFill>
                <a:cs typeface="+mn-cs"/>
              </a:rPr>
              <a:t>علائم و نشانگان دوره مانیک </a:t>
            </a:r>
            <a:endParaRPr lang="en-US" sz="3200" b="1" dirty="0">
              <a:solidFill>
                <a:srgbClr val="FF0000"/>
              </a:solidFill>
              <a:cs typeface="+mn-cs"/>
            </a:endParaRPr>
          </a:p>
        </p:txBody>
      </p:sp>
      <p:sp>
        <p:nvSpPr>
          <p:cNvPr id="3" name="Content Placeholder 2"/>
          <p:cNvSpPr>
            <a:spLocks noGrp="1"/>
          </p:cNvSpPr>
          <p:nvPr>
            <p:ph idx="1"/>
          </p:nvPr>
        </p:nvSpPr>
        <p:spPr>
          <a:xfrm>
            <a:off x="1043608" y="1752870"/>
            <a:ext cx="6624736" cy="4124402"/>
          </a:xfrm>
          <a:solidFill>
            <a:schemeClr val="bg1"/>
          </a:solidFill>
        </p:spPr>
        <p:txBody>
          <a:bodyPr>
            <a:noAutofit/>
          </a:bodyPr>
          <a:lstStyle/>
          <a:p>
            <a:pPr marL="342900" indent="-342900" algn="just" rtl="1">
              <a:lnSpc>
                <a:spcPct val="170000"/>
              </a:lnSpc>
              <a:buFont typeface="Wingdings" panose="05000000000000000000" pitchFamily="2" charset="2"/>
              <a:buChar char="Ø"/>
            </a:pPr>
            <a:r>
              <a:rPr lang="fa-IR" sz="2400" b="1" dirty="0" smtClean="0">
                <a:solidFill>
                  <a:srgbClr val="FF0000"/>
                </a:solidFill>
                <a:cs typeface="B Nazanin" panose="00000400000000000000" pitchFamily="2" charset="-78"/>
              </a:rPr>
              <a:t>حواسپرتی. </a:t>
            </a:r>
            <a:r>
              <a:rPr lang="fa-IR" sz="2400" b="1" dirty="0" smtClean="0">
                <a:cs typeface="B Nazanin" panose="00000400000000000000" pitchFamily="2" charset="-78"/>
              </a:rPr>
              <a:t>شایعترین نشانه مانیک می باشد( کاهش تمرکز)</a:t>
            </a:r>
          </a:p>
          <a:p>
            <a:pPr marL="342900" indent="-342900" algn="just" rtl="1">
              <a:lnSpc>
                <a:spcPct val="170000"/>
              </a:lnSpc>
              <a:buFont typeface="Wingdings" panose="05000000000000000000" pitchFamily="2" charset="2"/>
              <a:buChar char="Ø"/>
            </a:pPr>
            <a:r>
              <a:rPr lang="fa-IR" sz="2400" b="1" dirty="0" smtClean="0">
                <a:cs typeface="B Nazanin" panose="00000400000000000000" pitchFamily="2" charset="-78"/>
              </a:rPr>
              <a:t> </a:t>
            </a:r>
            <a:r>
              <a:rPr lang="fa-IR" sz="2400" b="1" dirty="0" smtClean="0">
                <a:solidFill>
                  <a:srgbClr val="FF0000"/>
                </a:solidFill>
                <a:cs typeface="B Nazanin" panose="00000400000000000000" pitchFamily="2" charset="-78"/>
              </a:rPr>
              <a:t>بی خوابی: </a:t>
            </a:r>
            <a:r>
              <a:rPr lang="fa-IR" sz="2400" b="1" dirty="0" smtClean="0">
                <a:cs typeface="B Nazanin" panose="00000400000000000000" pitchFamily="2" charset="-78"/>
              </a:rPr>
              <a:t>کاهش نیاز به خواب، البته متفاوت از بی خوابی در افسردگی است</a:t>
            </a:r>
            <a:endParaRPr lang="fa-IR" sz="2400" b="1" dirty="0">
              <a:cs typeface="B Nazanin" panose="00000400000000000000" pitchFamily="2" charset="-78"/>
            </a:endParaRPr>
          </a:p>
          <a:p>
            <a:pPr marL="342900" indent="-342900" algn="just" rtl="1">
              <a:lnSpc>
                <a:spcPct val="170000"/>
              </a:lnSpc>
              <a:buFont typeface="Wingdings" panose="05000000000000000000" pitchFamily="2" charset="2"/>
              <a:buChar char="Ø"/>
            </a:pPr>
            <a:r>
              <a:rPr lang="fa-IR" sz="2400" b="1" dirty="0" smtClean="0">
                <a:solidFill>
                  <a:srgbClr val="FF0000"/>
                </a:solidFill>
                <a:cs typeface="B Nazanin" panose="00000400000000000000" pitchFamily="2" charset="-78"/>
              </a:rPr>
              <a:t>خود بزرگ بینی</a:t>
            </a:r>
            <a:r>
              <a:rPr lang="fa-IR" sz="2400" b="1" dirty="0" smtClean="0">
                <a:cs typeface="B Nazanin" panose="00000400000000000000" pitchFamily="2" charset="-78"/>
              </a:rPr>
              <a:t>( اعتماد به نفس فرد بسیار بالا است)</a:t>
            </a:r>
            <a:endParaRPr lang="fa-IR" sz="2400" b="1" dirty="0">
              <a:cs typeface="B Nazanin" panose="00000400000000000000" pitchFamily="2" charset="-78"/>
            </a:endParaRPr>
          </a:p>
          <a:p>
            <a:pPr marL="342900" indent="-342900" algn="just" rtl="1">
              <a:lnSpc>
                <a:spcPct val="170000"/>
              </a:lnSpc>
              <a:buFont typeface="Wingdings" panose="05000000000000000000" pitchFamily="2" charset="2"/>
              <a:buChar char="Ø"/>
            </a:pPr>
            <a:r>
              <a:rPr lang="fa-IR" sz="2400" b="1" dirty="0" smtClean="0">
                <a:solidFill>
                  <a:srgbClr val="FF0000"/>
                </a:solidFill>
                <a:cs typeface="B Nazanin" panose="00000400000000000000" pitchFamily="2" charset="-78"/>
              </a:rPr>
              <a:t>پرش افکار: </a:t>
            </a:r>
            <a:r>
              <a:rPr lang="fa-IR" sz="2400" b="1" dirty="0" smtClean="0">
                <a:cs typeface="B Nazanin" panose="00000400000000000000" pitchFamily="2" charset="-78"/>
              </a:rPr>
              <a:t>توالی در فرایند های تفکر فرد است.</a:t>
            </a:r>
          </a:p>
          <a:p>
            <a:pPr marL="342900" indent="-342900" algn="just" rtl="1">
              <a:lnSpc>
                <a:spcPct val="170000"/>
              </a:lnSpc>
              <a:buFont typeface="Wingdings" panose="05000000000000000000" pitchFamily="2" charset="2"/>
              <a:buChar char="Ø"/>
            </a:pPr>
            <a:r>
              <a:rPr lang="fa-IR" sz="2400" b="1" dirty="0" smtClean="0">
                <a:solidFill>
                  <a:srgbClr val="FF0000"/>
                </a:solidFill>
                <a:cs typeface="B Nazanin" panose="00000400000000000000" pitchFamily="2" charset="-78"/>
              </a:rPr>
              <a:t>گفتار: </a:t>
            </a:r>
            <a:r>
              <a:rPr lang="fa-IR" sz="2400" b="1" dirty="0" smtClean="0">
                <a:cs typeface="B Nazanin" panose="00000400000000000000" pitchFamily="2" charset="-78"/>
              </a:rPr>
              <a:t>تا حدی پرحرفی از خود نشان می دهد.</a:t>
            </a:r>
            <a:endParaRPr lang="en-US" sz="1000" dirty="0">
              <a:cs typeface="B Lotus" panose="00000400000000000000" pitchFamily="2" charset="-78"/>
            </a:endParaRPr>
          </a:p>
        </p:txBody>
      </p:sp>
    </p:spTree>
    <p:extLst>
      <p:ext uri="{BB962C8B-B14F-4D97-AF65-F5344CB8AC3E}">
        <p14:creationId xmlns:p14="http://schemas.microsoft.com/office/powerpoint/2010/main" val="409588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3" end="3"/>
                                            </p:txEl>
                                          </p:spTgt>
                                        </p:tgtEl>
                                        <p:attrNameLst>
                                          <p:attrName>style.visibility</p:attrName>
                                        </p:attrNameLst>
                                      </p:cBhvr>
                                      <p:to>
                                        <p:strVal val="visible"/>
                                      </p:to>
                                    </p:set>
                                    <p:animEffect transition="in" filter="wipe(down)">
                                      <p:cBhvr>
                                        <p:cTn id="79" dur="580">
                                          <p:stCondLst>
                                            <p:cond delay="0"/>
                                          </p:stCondLst>
                                        </p:cTn>
                                        <p:tgtEl>
                                          <p:spTgt spid="3">
                                            <p:txEl>
                                              <p:pRg st="3" end="3"/>
                                            </p:txEl>
                                          </p:spTgt>
                                        </p:tgtEl>
                                      </p:cBhvr>
                                    </p:animEffect>
                                    <p:anim calcmode="lin" valueType="num">
                                      <p:cBhvr>
                                        <p:cTn id="8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3" end="3"/>
                                            </p:txEl>
                                          </p:spTgt>
                                        </p:tgtEl>
                                      </p:cBhvr>
                                      <p:to x="100000" y="60000"/>
                                    </p:animScale>
                                    <p:animScale>
                                      <p:cBhvr>
                                        <p:cTn id="86" dur="166" decel="50000">
                                          <p:stCondLst>
                                            <p:cond delay="676"/>
                                          </p:stCondLst>
                                        </p:cTn>
                                        <p:tgtEl>
                                          <p:spTgt spid="3">
                                            <p:txEl>
                                              <p:pRg st="3" end="3"/>
                                            </p:txEl>
                                          </p:spTgt>
                                        </p:tgtEl>
                                      </p:cBhvr>
                                      <p:to x="100000" y="100000"/>
                                    </p:animScale>
                                    <p:animScale>
                                      <p:cBhvr>
                                        <p:cTn id="87" dur="26">
                                          <p:stCondLst>
                                            <p:cond delay="1312"/>
                                          </p:stCondLst>
                                        </p:cTn>
                                        <p:tgtEl>
                                          <p:spTgt spid="3">
                                            <p:txEl>
                                              <p:pRg st="3" end="3"/>
                                            </p:txEl>
                                          </p:spTgt>
                                        </p:tgtEl>
                                      </p:cBhvr>
                                      <p:to x="100000" y="80000"/>
                                    </p:animScale>
                                    <p:animScale>
                                      <p:cBhvr>
                                        <p:cTn id="88" dur="166" decel="50000">
                                          <p:stCondLst>
                                            <p:cond delay="1338"/>
                                          </p:stCondLst>
                                        </p:cTn>
                                        <p:tgtEl>
                                          <p:spTgt spid="3">
                                            <p:txEl>
                                              <p:pRg st="3" end="3"/>
                                            </p:txEl>
                                          </p:spTgt>
                                        </p:tgtEl>
                                      </p:cBhvr>
                                      <p:to x="100000" y="100000"/>
                                    </p:animScale>
                                    <p:animScale>
                                      <p:cBhvr>
                                        <p:cTn id="89" dur="26">
                                          <p:stCondLst>
                                            <p:cond delay="1642"/>
                                          </p:stCondLst>
                                        </p:cTn>
                                        <p:tgtEl>
                                          <p:spTgt spid="3">
                                            <p:txEl>
                                              <p:pRg st="3" end="3"/>
                                            </p:txEl>
                                          </p:spTgt>
                                        </p:tgtEl>
                                      </p:cBhvr>
                                      <p:to x="100000" y="90000"/>
                                    </p:animScale>
                                    <p:animScale>
                                      <p:cBhvr>
                                        <p:cTn id="90" dur="166" decel="50000">
                                          <p:stCondLst>
                                            <p:cond delay="1668"/>
                                          </p:stCondLst>
                                        </p:cTn>
                                        <p:tgtEl>
                                          <p:spTgt spid="3">
                                            <p:txEl>
                                              <p:pRg st="3" end="3"/>
                                            </p:txEl>
                                          </p:spTgt>
                                        </p:tgtEl>
                                      </p:cBhvr>
                                      <p:to x="100000" y="100000"/>
                                    </p:animScale>
                                    <p:animScale>
                                      <p:cBhvr>
                                        <p:cTn id="91" dur="26">
                                          <p:stCondLst>
                                            <p:cond delay="1808"/>
                                          </p:stCondLst>
                                        </p:cTn>
                                        <p:tgtEl>
                                          <p:spTgt spid="3">
                                            <p:txEl>
                                              <p:pRg st="3" end="3"/>
                                            </p:txEl>
                                          </p:spTgt>
                                        </p:tgtEl>
                                      </p:cBhvr>
                                      <p:to x="100000" y="95000"/>
                                    </p:animScale>
                                    <p:animScale>
                                      <p:cBhvr>
                                        <p:cTn id="92" dur="166" decel="50000">
                                          <p:stCondLst>
                                            <p:cond delay="1834"/>
                                          </p:stCondLst>
                                        </p:cTn>
                                        <p:tgtEl>
                                          <p:spTgt spid="3">
                                            <p:txEl>
                                              <p:pRg st="3" end="3"/>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4" end="4"/>
                                            </p:txEl>
                                          </p:spTgt>
                                        </p:tgtEl>
                                        <p:attrNameLst>
                                          <p:attrName>style.visibility</p:attrName>
                                        </p:attrNameLst>
                                      </p:cBhvr>
                                      <p:to>
                                        <p:strVal val="visible"/>
                                      </p:to>
                                    </p:set>
                                    <p:animEffect transition="in" filter="wipe(down)">
                                      <p:cBhvr>
                                        <p:cTn id="97" dur="580">
                                          <p:stCondLst>
                                            <p:cond delay="0"/>
                                          </p:stCondLst>
                                        </p:cTn>
                                        <p:tgtEl>
                                          <p:spTgt spid="3">
                                            <p:txEl>
                                              <p:pRg st="4" end="4"/>
                                            </p:txEl>
                                          </p:spTgt>
                                        </p:tgtEl>
                                      </p:cBhvr>
                                    </p:animEffect>
                                    <p:anim calcmode="lin" valueType="num">
                                      <p:cBhvr>
                                        <p:cTn id="9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4" end="4"/>
                                            </p:txEl>
                                          </p:spTgt>
                                        </p:tgtEl>
                                      </p:cBhvr>
                                      <p:to x="100000" y="60000"/>
                                    </p:animScale>
                                    <p:animScale>
                                      <p:cBhvr>
                                        <p:cTn id="104" dur="166" decel="50000">
                                          <p:stCondLst>
                                            <p:cond delay="676"/>
                                          </p:stCondLst>
                                        </p:cTn>
                                        <p:tgtEl>
                                          <p:spTgt spid="3">
                                            <p:txEl>
                                              <p:pRg st="4" end="4"/>
                                            </p:txEl>
                                          </p:spTgt>
                                        </p:tgtEl>
                                      </p:cBhvr>
                                      <p:to x="100000" y="100000"/>
                                    </p:animScale>
                                    <p:animScale>
                                      <p:cBhvr>
                                        <p:cTn id="105" dur="26">
                                          <p:stCondLst>
                                            <p:cond delay="1312"/>
                                          </p:stCondLst>
                                        </p:cTn>
                                        <p:tgtEl>
                                          <p:spTgt spid="3">
                                            <p:txEl>
                                              <p:pRg st="4" end="4"/>
                                            </p:txEl>
                                          </p:spTgt>
                                        </p:tgtEl>
                                      </p:cBhvr>
                                      <p:to x="100000" y="80000"/>
                                    </p:animScale>
                                    <p:animScale>
                                      <p:cBhvr>
                                        <p:cTn id="106" dur="166" decel="50000">
                                          <p:stCondLst>
                                            <p:cond delay="1338"/>
                                          </p:stCondLst>
                                        </p:cTn>
                                        <p:tgtEl>
                                          <p:spTgt spid="3">
                                            <p:txEl>
                                              <p:pRg st="4" end="4"/>
                                            </p:txEl>
                                          </p:spTgt>
                                        </p:tgtEl>
                                      </p:cBhvr>
                                      <p:to x="100000" y="100000"/>
                                    </p:animScale>
                                    <p:animScale>
                                      <p:cBhvr>
                                        <p:cTn id="107" dur="26">
                                          <p:stCondLst>
                                            <p:cond delay="1642"/>
                                          </p:stCondLst>
                                        </p:cTn>
                                        <p:tgtEl>
                                          <p:spTgt spid="3">
                                            <p:txEl>
                                              <p:pRg st="4" end="4"/>
                                            </p:txEl>
                                          </p:spTgt>
                                        </p:tgtEl>
                                      </p:cBhvr>
                                      <p:to x="100000" y="90000"/>
                                    </p:animScale>
                                    <p:animScale>
                                      <p:cBhvr>
                                        <p:cTn id="108" dur="166" decel="50000">
                                          <p:stCondLst>
                                            <p:cond delay="1668"/>
                                          </p:stCondLst>
                                        </p:cTn>
                                        <p:tgtEl>
                                          <p:spTgt spid="3">
                                            <p:txEl>
                                              <p:pRg st="4" end="4"/>
                                            </p:txEl>
                                          </p:spTgt>
                                        </p:tgtEl>
                                      </p:cBhvr>
                                      <p:to x="100000" y="100000"/>
                                    </p:animScale>
                                    <p:animScale>
                                      <p:cBhvr>
                                        <p:cTn id="109" dur="26">
                                          <p:stCondLst>
                                            <p:cond delay="1808"/>
                                          </p:stCondLst>
                                        </p:cTn>
                                        <p:tgtEl>
                                          <p:spTgt spid="3">
                                            <p:txEl>
                                              <p:pRg st="4" end="4"/>
                                            </p:txEl>
                                          </p:spTgt>
                                        </p:tgtEl>
                                      </p:cBhvr>
                                      <p:to x="100000" y="95000"/>
                                    </p:animScale>
                                    <p:animScale>
                                      <p:cBhvr>
                                        <p:cTn id="110"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3588" y="975214"/>
            <a:ext cx="6400800" cy="685800"/>
          </a:xfrm>
        </p:spPr>
        <p:txBody>
          <a:bodyPr>
            <a:normAutofit/>
          </a:bodyPr>
          <a:lstStyle/>
          <a:p>
            <a:pPr rtl="1"/>
            <a:r>
              <a:rPr lang="fa-IR" b="1" dirty="0">
                <a:solidFill>
                  <a:srgbClr val="FF0000"/>
                </a:solidFill>
              </a:rPr>
              <a:t>علائم و نشانگان دوره مانیک </a:t>
            </a:r>
            <a:endParaRPr lang="en-US" b="1" dirty="0">
              <a:solidFill>
                <a:srgbClr val="FF0000"/>
              </a:solidFill>
              <a:cs typeface="+mn-cs"/>
            </a:endParaRPr>
          </a:p>
        </p:txBody>
      </p:sp>
      <p:sp>
        <p:nvSpPr>
          <p:cNvPr id="3" name="Content Placeholder 2"/>
          <p:cNvSpPr>
            <a:spLocks noGrp="1"/>
          </p:cNvSpPr>
          <p:nvPr>
            <p:ph idx="1"/>
          </p:nvPr>
        </p:nvSpPr>
        <p:spPr>
          <a:xfrm>
            <a:off x="971600" y="1628800"/>
            <a:ext cx="6984776" cy="4248472"/>
          </a:xfrm>
          <a:solidFill>
            <a:schemeClr val="bg1"/>
          </a:solidFill>
        </p:spPr>
        <p:txBody>
          <a:bodyPr>
            <a:noAutofit/>
          </a:bodyPr>
          <a:lstStyle/>
          <a:p>
            <a:pPr marL="342900" indent="-342900" algn="just" rtl="1">
              <a:buFont typeface="Wingdings" panose="05000000000000000000" pitchFamily="2" charset="2"/>
              <a:buChar char="Ø"/>
            </a:pPr>
            <a:r>
              <a:rPr lang="fa-IR" sz="2400" b="1" dirty="0" smtClean="0">
                <a:cs typeface="B Nazanin" panose="00000400000000000000" pitchFamily="2" charset="-78"/>
              </a:rPr>
              <a:t>به </a:t>
            </a:r>
            <a:r>
              <a:rPr lang="fa-IR" sz="2400" b="1" dirty="0">
                <a:cs typeface="B Nazanin" panose="00000400000000000000" pitchFamily="2" charset="-78"/>
              </a:rPr>
              <a:t>فعالیت </a:t>
            </a:r>
            <a:r>
              <a:rPr lang="fa-IR" sz="2400" b="1" dirty="0" smtClean="0">
                <a:cs typeface="B Nazanin" panose="00000400000000000000" pitchFamily="2" charset="-78"/>
              </a:rPr>
              <a:t>ها </a:t>
            </a:r>
            <a:r>
              <a:rPr lang="fa-IR" sz="2400" b="1" dirty="0">
                <a:cs typeface="B Nazanin" panose="00000400000000000000" pitchFamily="2" charset="-78"/>
              </a:rPr>
              <a:t>بیش از گذشته می پردازد(فعالیت های اجتماعی، شغلی، تحصیلی، سکشوال) یا پر تحرکی روانی- فیزیکی. البته فعالیتهای </a:t>
            </a:r>
            <a:r>
              <a:rPr lang="fa-IR" sz="2400" b="1" dirty="0" smtClean="0">
                <a:cs typeface="B Nazanin" panose="00000400000000000000" pitchFamily="2" charset="-78"/>
              </a:rPr>
              <a:t>فرد هدفمند</a:t>
            </a:r>
            <a:r>
              <a:rPr lang="fa-IR" sz="2400" b="1" dirty="0">
                <a:cs typeface="B Nazanin" panose="00000400000000000000" pitchFamily="2" charset="-78"/>
              </a:rPr>
              <a:t>، کاربردی و غالبا </a:t>
            </a:r>
            <a:r>
              <a:rPr lang="fa-IR" sz="2400" b="1" dirty="0" smtClean="0">
                <a:cs typeface="B Nazanin" panose="00000400000000000000" pitchFamily="2" charset="-78"/>
              </a:rPr>
              <a:t>مفید است.</a:t>
            </a:r>
            <a:endParaRPr lang="fa-IR" sz="2400" b="1" dirty="0">
              <a:cs typeface="B Nazanin" panose="00000400000000000000" pitchFamily="2" charset="-78"/>
            </a:endParaRPr>
          </a:p>
          <a:p>
            <a:pPr marL="342900" indent="-342900" algn="just" rtl="1">
              <a:buFont typeface="Wingdings" panose="05000000000000000000" pitchFamily="2" charset="2"/>
              <a:buChar char="Ø"/>
            </a:pPr>
            <a:r>
              <a:rPr lang="fa-IR" sz="2400" b="1" dirty="0">
                <a:cs typeface="B Nazanin" panose="00000400000000000000" pitchFamily="2" charset="-78"/>
              </a:rPr>
              <a:t> </a:t>
            </a:r>
            <a:r>
              <a:rPr lang="fa-IR" sz="2400" b="1" dirty="0">
                <a:solidFill>
                  <a:srgbClr val="FF0000"/>
                </a:solidFill>
                <a:cs typeface="B Nazanin" panose="00000400000000000000" pitchFamily="2" charset="-78"/>
              </a:rPr>
              <a:t>بی فکری و بی توجهی: </a:t>
            </a:r>
            <a:r>
              <a:rPr lang="fa-IR" sz="2400" b="1" dirty="0">
                <a:cs typeface="B Nazanin" panose="00000400000000000000" pitchFamily="2" charset="-78"/>
              </a:rPr>
              <a:t>فعالیتهای </a:t>
            </a:r>
            <a:r>
              <a:rPr lang="fa-IR" sz="2400" b="1" dirty="0" smtClean="0">
                <a:cs typeface="B Nazanin" panose="00000400000000000000" pitchFamily="2" charset="-78"/>
              </a:rPr>
              <a:t>لذت جویانه </a:t>
            </a:r>
            <a:r>
              <a:rPr lang="fa-IR" sz="2400" b="1" dirty="0">
                <a:cs typeface="B Nazanin" panose="00000400000000000000" pitchFamily="2" charset="-78"/>
              </a:rPr>
              <a:t>و غیر </a:t>
            </a:r>
            <a:r>
              <a:rPr lang="fa-IR" sz="2400" b="1" dirty="0" smtClean="0">
                <a:cs typeface="B Nazanin" panose="00000400000000000000" pitchFamily="2" charset="-78"/>
              </a:rPr>
              <a:t>عرفی </a:t>
            </a:r>
            <a:r>
              <a:rPr lang="fa-IR" sz="2400" b="1" dirty="0">
                <a:cs typeface="B Nazanin" panose="00000400000000000000" pitchFamily="2" charset="-78"/>
              </a:rPr>
              <a:t>در این ویژگی صرفا لذت جویی مطرح است. مانند رانندگی پر ریسک، رفتارهای جنسی بی پروا، مسافرتهای ناگهانی و ولخرجیهای غیر معقول.</a:t>
            </a:r>
          </a:p>
          <a:p>
            <a:pPr marL="342900" indent="-342900" algn="just" rtl="1">
              <a:buFont typeface="Wingdings" panose="05000000000000000000" pitchFamily="2" charset="2"/>
              <a:buChar char="Ø"/>
            </a:pPr>
            <a:endParaRPr lang="en-US" sz="2400" b="1" dirty="0">
              <a:cs typeface="B Nazanin" panose="00000400000000000000" pitchFamily="2" charset="-78"/>
            </a:endParaRPr>
          </a:p>
        </p:txBody>
      </p:sp>
    </p:spTree>
    <p:extLst>
      <p:ext uri="{BB962C8B-B14F-4D97-AF65-F5344CB8AC3E}">
        <p14:creationId xmlns:p14="http://schemas.microsoft.com/office/powerpoint/2010/main" val="140408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b="1" dirty="0">
                <a:solidFill>
                  <a:srgbClr val="FF0000"/>
                </a:solidFill>
              </a:rPr>
              <a:t>علائم و نشانگان دوره مانیک </a:t>
            </a:r>
            <a:r>
              <a:rPr lang="fa-IR" b="1" dirty="0" smtClean="0">
                <a:solidFill>
                  <a:srgbClr val="FF0000"/>
                </a:solidFill>
                <a:cs typeface="+mn-cs"/>
              </a:rPr>
              <a:t>  </a:t>
            </a:r>
            <a:endParaRPr lang="en-US" b="1" dirty="0">
              <a:solidFill>
                <a:srgbClr val="FF0000"/>
              </a:solidFill>
              <a:cs typeface="+mn-cs"/>
            </a:endParaRPr>
          </a:p>
        </p:txBody>
      </p:sp>
      <p:sp>
        <p:nvSpPr>
          <p:cNvPr id="3" name="Content Placeholder 2"/>
          <p:cNvSpPr>
            <a:spLocks noGrp="1"/>
          </p:cNvSpPr>
          <p:nvPr>
            <p:ph idx="1"/>
          </p:nvPr>
        </p:nvSpPr>
        <p:spPr>
          <a:xfrm>
            <a:off x="971600" y="2420888"/>
            <a:ext cx="7056784" cy="3096344"/>
          </a:xfrm>
          <a:solidFill>
            <a:schemeClr val="bg1"/>
          </a:solidFill>
        </p:spPr>
        <p:txBody>
          <a:bodyPr>
            <a:normAutofit/>
          </a:bodyPr>
          <a:lstStyle/>
          <a:p>
            <a:pPr algn="just" rtl="1"/>
            <a:r>
              <a:rPr lang="fa-IR" sz="2600" b="1" dirty="0" smtClean="0">
                <a:cs typeface="B Nazanin" panose="00000400000000000000" pitchFamily="2" charset="-78"/>
              </a:rPr>
              <a:t>در عملکرد </a:t>
            </a:r>
            <a:r>
              <a:rPr lang="fa-IR" sz="2600" b="1" dirty="0">
                <a:cs typeface="B Nazanin" panose="00000400000000000000" pitchFamily="2" charset="-78"/>
              </a:rPr>
              <a:t>اجتماعی/شغلی یا سایر جنبه های زندگی فرد نابسامانی شدید به وجود می آید.</a:t>
            </a:r>
          </a:p>
          <a:p>
            <a:pPr algn="just" rtl="1"/>
            <a:r>
              <a:rPr lang="fa-IR" sz="2600" b="1" dirty="0" smtClean="0">
                <a:cs typeface="B Nazanin" panose="00000400000000000000" pitchFamily="2" charset="-78"/>
              </a:rPr>
              <a:t>نکته: این </a:t>
            </a:r>
            <a:r>
              <a:rPr lang="fa-IR" sz="2600" b="1" dirty="0">
                <a:cs typeface="B Nazanin" panose="00000400000000000000" pitchFamily="2" charset="-78"/>
              </a:rPr>
              <a:t>نشانه ها را نمی توان به اثر فیزیولوژیک و مستقیم یک ماده یا یک عارضه پزشکی نسبت داد.</a:t>
            </a:r>
          </a:p>
          <a:p>
            <a:pPr indent="0" algn="just" rtl="1">
              <a:buNone/>
            </a:pPr>
            <a:endParaRPr lang="en-US" sz="1500" dirty="0">
              <a:cs typeface="B Lotus" panose="00000400000000000000" pitchFamily="2" charset="-78"/>
            </a:endParaRPr>
          </a:p>
        </p:txBody>
      </p:sp>
    </p:spTree>
    <p:extLst>
      <p:ext uri="{BB962C8B-B14F-4D97-AF65-F5344CB8AC3E}">
        <p14:creationId xmlns:p14="http://schemas.microsoft.com/office/powerpoint/2010/main" val="254013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1196752"/>
            <a:ext cx="2880320" cy="685800"/>
          </a:xfrm>
        </p:spPr>
        <p:txBody>
          <a:bodyPr>
            <a:normAutofit/>
          </a:bodyPr>
          <a:lstStyle/>
          <a:p>
            <a:pPr algn="ctr"/>
            <a:r>
              <a:rPr lang="fa-IR" sz="2800" b="1" dirty="0" smtClean="0">
                <a:solidFill>
                  <a:srgbClr val="FF0000"/>
                </a:solidFill>
                <a:cs typeface="B Titr" panose="00000700000000000000" pitchFamily="2" charset="-78"/>
              </a:rPr>
              <a:t>دوره هیپومانیک</a:t>
            </a:r>
            <a:endParaRPr lang="en-US" sz="2800" b="1" dirty="0">
              <a:solidFill>
                <a:srgbClr val="FF0000"/>
              </a:solidFill>
              <a:cs typeface="B Titr" panose="00000700000000000000" pitchFamily="2" charset="-78"/>
            </a:endParaRPr>
          </a:p>
        </p:txBody>
      </p:sp>
      <p:sp>
        <p:nvSpPr>
          <p:cNvPr id="3" name="Content Placeholder 2"/>
          <p:cNvSpPr>
            <a:spLocks noGrp="1"/>
          </p:cNvSpPr>
          <p:nvPr>
            <p:ph idx="1"/>
          </p:nvPr>
        </p:nvSpPr>
        <p:spPr>
          <a:xfrm>
            <a:off x="755576" y="2204864"/>
            <a:ext cx="7488832" cy="3528392"/>
          </a:xfrm>
          <a:solidFill>
            <a:schemeClr val="bg1"/>
          </a:solidFill>
        </p:spPr>
        <p:txBody>
          <a:bodyPr>
            <a:normAutofit fontScale="92500"/>
          </a:bodyPr>
          <a:lstStyle/>
          <a:p>
            <a:pPr algn="just" rtl="1">
              <a:lnSpc>
                <a:spcPct val="160000"/>
              </a:lnSpc>
            </a:pPr>
            <a:r>
              <a:rPr lang="fa-IR" sz="2000" b="1" dirty="0">
                <a:cs typeface="B Nazanin" panose="00000400000000000000" pitchFamily="2" charset="-78"/>
              </a:rPr>
              <a:t>فرد بسیار خوشحال</a:t>
            </a:r>
            <a:r>
              <a:rPr lang="fa-IR" sz="2000" b="1" dirty="0" smtClean="0">
                <a:cs typeface="B Nazanin" panose="00000400000000000000" pitchFamily="2" charset="-78"/>
              </a:rPr>
              <a:t>، زودرنج</a:t>
            </a:r>
            <a:r>
              <a:rPr lang="fa-IR" sz="2000" b="1" dirty="0">
                <a:cs typeface="B Nazanin" panose="00000400000000000000" pitchFamily="2" charset="-78"/>
              </a:rPr>
              <a:t>، یا حالتی خلسه مانند دارد.</a:t>
            </a:r>
          </a:p>
          <a:p>
            <a:pPr algn="just" rtl="1">
              <a:lnSpc>
                <a:spcPct val="160000"/>
              </a:lnSpc>
            </a:pPr>
            <a:r>
              <a:rPr lang="fa-IR" sz="2000" b="1" dirty="0">
                <a:cs typeface="B Nazanin" panose="00000400000000000000" pitchFamily="2" charset="-78"/>
              </a:rPr>
              <a:t>این حالات از حالات اپیزود مانیک </a:t>
            </a:r>
            <a:r>
              <a:rPr lang="fa-IR" sz="2000" b="1" u="sng" dirty="0">
                <a:solidFill>
                  <a:srgbClr val="FF0000"/>
                </a:solidFill>
                <a:cs typeface="B Nazanin" panose="00000400000000000000" pitchFamily="2" charset="-78"/>
              </a:rPr>
              <a:t>خفیفتر</a:t>
            </a:r>
            <a:r>
              <a:rPr lang="fa-IR" sz="2000" b="1" dirty="0">
                <a:cs typeface="B Nazanin" panose="00000400000000000000" pitchFamily="2" charset="-78"/>
              </a:rPr>
              <a:t> است و در عملکرد شخصی و اجتماعی فرد اختلال به وجود </a:t>
            </a:r>
            <a:r>
              <a:rPr lang="fa-IR" sz="2000" b="1" u="sng" dirty="0">
                <a:cs typeface="B Nazanin" panose="00000400000000000000" pitchFamily="2" charset="-78"/>
              </a:rPr>
              <a:t>نمی اید. </a:t>
            </a:r>
          </a:p>
          <a:p>
            <a:pPr algn="just" rtl="1">
              <a:lnSpc>
                <a:spcPct val="160000"/>
              </a:lnSpc>
            </a:pPr>
            <a:r>
              <a:rPr lang="fa-IR" sz="2000" b="1" dirty="0">
                <a:cs typeface="B Nazanin" panose="00000400000000000000" pitchFamily="2" charset="-78"/>
              </a:rPr>
              <a:t>هیپومانیک شامل </a:t>
            </a:r>
            <a:r>
              <a:rPr lang="fa-IR" sz="2000" b="1" dirty="0">
                <a:solidFill>
                  <a:srgbClr val="FF0000"/>
                </a:solidFill>
                <a:cs typeface="B Nazanin" panose="00000400000000000000" pitchFamily="2" charset="-78"/>
              </a:rPr>
              <a:t>فرار افکار </a:t>
            </a:r>
            <a:r>
              <a:rPr lang="fa-IR" sz="2000" b="1" dirty="0">
                <a:cs typeface="B Nazanin" panose="00000400000000000000" pitchFamily="2" charset="-78"/>
              </a:rPr>
              <a:t>نمی باشد.</a:t>
            </a:r>
          </a:p>
          <a:p>
            <a:pPr algn="just" rtl="1">
              <a:lnSpc>
                <a:spcPct val="160000"/>
              </a:lnSpc>
            </a:pPr>
            <a:r>
              <a:rPr lang="fa-IR" sz="2000" b="1" dirty="0">
                <a:cs typeface="B Nazanin" panose="00000400000000000000" pitchFamily="2" charset="-78"/>
              </a:rPr>
              <a:t>هیپومانیک اعتماد به نفس بالا دارد اما </a:t>
            </a:r>
            <a:r>
              <a:rPr lang="fa-IR" sz="2000" b="1" dirty="0">
                <a:solidFill>
                  <a:srgbClr val="FF0000"/>
                </a:solidFill>
                <a:cs typeface="B Nazanin" panose="00000400000000000000" pitchFamily="2" charset="-78"/>
              </a:rPr>
              <a:t>خودبزرگ بین </a:t>
            </a:r>
            <a:r>
              <a:rPr lang="fa-IR" sz="2000" b="1" dirty="0">
                <a:cs typeface="B Nazanin" panose="00000400000000000000" pitchFamily="2" charset="-78"/>
              </a:rPr>
              <a:t>نیست.</a:t>
            </a:r>
          </a:p>
          <a:p>
            <a:pPr algn="just" rtl="1">
              <a:lnSpc>
                <a:spcPct val="160000"/>
              </a:lnSpc>
            </a:pPr>
            <a:r>
              <a:rPr lang="fa-IR" sz="2000" b="1" dirty="0">
                <a:cs typeface="B Nazanin" panose="00000400000000000000" pitchFamily="2" charset="-78"/>
              </a:rPr>
              <a:t>برخلاف مانیک افراد هیپومانیک زیاد پر حرف نبود و قطع کردن حرف آنها ممکن است</a:t>
            </a:r>
            <a:r>
              <a:rPr lang="fa-IR" sz="1500" dirty="0">
                <a:cs typeface="B Lotus" panose="00000400000000000000" pitchFamily="2" charset="-78"/>
              </a:rPr>
              <a:t>.</a:t>
            </a:r>
            <a:endParaRPr lang="en-US" sz="1500" dirty="0">
              <a:cs typeface="B Lotus" panose="00000400000000000000" pitchFamily="2" charset="-78"/>
            </a:endParaRPr>
          </a:p>
        </p:txBody>
      </p:sp>
    </p:spTree>
    <p:extLst>
      <p:ext uri="{BB962C8B-B14F-4D97-AF65-F5344CB8AC3E}">
        <p14:creationId xmlns:p14="http://schemas.microsoft.com/office/powerpoint/2010/main" val="396574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ppt_w</p:attrName>
                                        </p:attrNameLst>
                                      </p:cBhvr>
                                      <p:tavLst>
                                        <p:tav tm="0" fmla="#ppt_w*sin(2.5*pi*$)">
                                          <p:val>
                                            <p:fltVal val="0"/>
                                          </p:val>
                                        </p:tav>
                                        <p:tav tm="100000">
                                          <p:val>
                                            <p:fltVal val="1"/>
                                          </p:val>
                                        </p:tav>
                                      </p:tavLst>
                                    </p:anim>
                                    <p:anim calcmode="lin" valueType="num">
                                      <p:cBhvr>
                                        <p:cTn id="9" dur="20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anim calcmode="lin" valueType="num">
                                      <p:cBhvr>
                                        <p:cTn id="22"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2000"/>
                                        <p:tgtEl>
                                          <p:spTgt spid="3">
                                            <p:txEl>
                                              <p:pRg st="2" end="2"/>
                                            </p:txEl>
                                          </p:spTgt>
                                        </p:tgtEl>
                                      </p:cBhvr>
                                    </p:animEffect>
                                    <p:anim calcmode="lin" valueType="num">
                                      <p:cBhvr>
                                        <p:cTn id="29"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2000"/>
                                        <p:tgtEl>
                                          <p:spTgt spid="3">
                                            <p:txEl>
                                              <p:pRg st="3" end="3"/>
                                            </p:txEl>
                                          </p:spTgt>
                                        </p:tgtEl>
                                      </p:cBhvr>
                                    </p:animEffect>
                                    <p:anim calcmode="lin" valueType="num">
                                      <p:cBhvr>
                                        <p:cTn id="36"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2000"/>
                                        <p:tgtEl>
                                          <p:spTgt spid="3">
                                            <p:txEl>
                                              <p:pRg st="4" end="4"/>
                                            </p:txEl>
                                          </p:spTgt>
                                        </p:tgtEl>
                                      </p:cBhvr>
                                    </p:animEffect>
                                    <p:anim calcmode="lin" valueType="num">
                                      <p:cBhvr>
                                        <p:cTn id="43"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95400"/>
            <a:ext cx="5486400" cy="685800"/>
          </a:xfrm>
          <a:solidFill>
            <a:schemeClr val="bg1"/>
          </a:solidFill>
        </p:spPr>
        <p:txBody>
          <a:bodyPr>
            <a:normAutofit/>
          </a:bodyPr>
          <a:lstStyle/>
          <a:p>
            <a:pPr algn="ctr" rtl="1"/>
            <a:r>
              <a:rPr lang="fa-IR" dirty="0" smtClean="0">
                <a:solidFill>
                  <a:srgbClr val="FF0000"/>
                </a:solidFill>
                <a:cs typeface="B Nazanin"/>
              </a:rPr>
              <a:t>معیارهای دوره هیپومانیک</a:t>
            </a:r>
            <a:endParaRPr lang="en-US" dirty="0">
              <a:solidFill>
                <a:srgbClr val="FF0000"/>
              </a:solidFill>
              <a:cs typeface="B Nazanin"/>
            </a:endParaRPr>
          </a:p>
        </p:txBody>
      </p:sp>
      <p:sp>
        <p:nvSpPr>
          <p:cNvPr id="3" name="Content Placeholder 2"/>
          <p:cNvSpPr>
            <a:spLocks noGrp="1"/>
          </p:cNvSpPr>
          <p:nvPr>
            <p:ph idx="1"/>
          </p:nvPr>
        </p:nvSpPr>
        <p:spPr>
          <a:xfrm>
            <a:off x="1075578" y="2276872"/>
            <a:ext cx="6992843" cy="3528392"/>
          </a:xfrm>
          <a:solidFill>
            <a:schemeClr val="bg1"/>
          </a:solidFill>
        </p:spPr>
        <p:txBody>
          <a:bodyPr>
            <a:normAutofit fontScale="77500" lnSpcReduction="20000"/>
          </a:bodyPr>
          <a:lstStyle/>
          <a:p>
            <a:pPr algn="r" rtl="1">
              <a:lnSpc>
                <a:spcPct val="170000"/>
              </a:lnSpc>
            </a:pPr>
            <a:r>
              <a:rPr lang="fa-IR" sz="3000" b="1" dirty="0">
                <a:cs typeface="B Nazanin" panose="00000400000000000000" pitchFamily="2" charset="-78"/>
              </a:rPr>
              <a:t>حداقل به </a:t>
            </a:r>
            <a:r>
              <a:rPr lang="fa-IR" sz="3000" b="1" dirty="0">
                <a:solidFill>
                  <a:srgbClr val="FF0000"/>
                </a:solidFill>
                <a:cs typeface="B Nazanin" panose="00000400000000000000" pitchFamily="2" charset="-78"/>
              </a:rPr>
              <a:t>مدت 4 روز </a:t>
            </a:r>
            <a:r>
              <a:rPr lang="fa-IR" sz="3000" b="1" dirty="0">
                <a:cs typeface="B Nazanin" panose="00000400000000000000" pitchFamily="2" charset="-78"/>
              </a:rPr>
              <a:t>پشت سرهم در اکثر ساعات و تقریباً هر روز خوش اخلاق  و معاشرتی است یا زود رنج و تحریک پذیر</a:t>
            </a:r>
          </a:p>
          <a:p>
            <a:pPr algn="just" rtl="1"/>
            <a:r>
              <a:rPr lang="fa-IR" sz="3200" b="1" dirty="0">
                <a:cs typeface="B Nazanin" panose="00000400000000000000" pitchFamily="2" charset="-78"/>
              </a:rPr>
              <a:t>برای افزایش انرژی یا فعالیت  حد اقل </a:t>
            </a:r>
            <a:r>
              <a:rPr lang="fa-IR" sz="3200" b="1" dirty="0">
                <a:solidFill>
                  <a:srgbClr val="FF0000"/>
                </a:solidFill>
                <a:cs typeface="B Nazanin" panose="00000400000000000000" pitchFamily="2" charset="-78"/>
              </a:rPr>
              <a:t>سه علامت </a:t>
            </a:r>
            <a:r>
              <a:rPr lang="fa-IR" sz="3200" b="1" dirty="0">
                <a:cs typeface="B Nazanin" panose="00000400000000000000" pitchFamily="2" charset="-78"/>
              </a:rPr>
              <a:t>زیر و برای مود تحریک پذیر حداقل </a:t>
            </a:r>
            <a:r>
              <a:rPr lang="fa-IR" sz="3200" b="1" dirty="0">
                <a:solidFill>
                  <a:srgbClr val="FF0000"/>
                </a:solidFill>
                <a:cs typeface="B Nazanin" panose="00000400000000000000" pitchFamily="2" charset="-78"/>
              </a:rPr>
              <a:t>چهار علامت </a:t>
            </a:r>
            <a:r>
              <a:rPr lang="fa-IR" sz="3200" b="1" dirty="0">
                <a:cs typeface="B Nazanin" panose="00000400000000000000" pitchFamily="2" charset="-78"/>
              </a:rPr>
              <a:t>زیر وجود داشته باشد:</a:t>
            </a:r>
          </a:p>
          <a:p>
            <a:pPr indent="0" algn="just" rtl="1">
              <a:buNone/>
            </a:pPr>
            <a:r>
              <a:rPr lang="fa-IR" sz="3200" b="1" dirty="0">
                <a:cs typeface="B Nazanin" panose="00000400000000000000" pitchFamily="2" charset="-78"/>
              </a:rPr>
              <a:t>- عزت نفس بیش از حد زیاد</a:t>
            </a:r>
          </a:p>
          <a:p>
            <a:pPr marL="457200" indent="-457200" algn="r" rtl="1">
              <a:lnSpc>
                <a:spcPct val="170000"/>
              </a:lnSpc>
              <a:buFont typeface="Wingdings" panose="05000000000000000000" pitchFamily="2" charset="2"/>
              <a:buChar char="Ø"/>
            </a:pPr>
            <a:r>
              <a:rPr lang="fa-IR" sz="3000" b="1" dirty="0" smtClean="0">
                <a:cs typeface="B Nazanin" panose="00000400000000000000" pitchFamily="2" charset="-78"/>
              </a:rPr>
              <a:t>-</a:t>
            </a:r>
            <a:endParaRPr lang="fa-IR" sz="30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216301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pPr rtl="1"/>
            <a:r>
              <a:rPr lang="fa-IR" sz="3200" dirty="0">
                <a:solidFill>
                  <a:srgbClr val="FF0000"/>
                </a:solidFill>
                <a:cs typeface="B Titr" panose="00000700000000000000" pitchFamily="2" charset="-78"/>
              </a:rPr>
              <a:t>معیارهای </a:t>
            </a:r>
            <a:r>
              <a:rPr lang="fa-IR" sz="3200" dirty="0" smtClean="0">
                <a:solidFill>
                  <a:srgbClr val="FF0000"/>
                </a:solidFill>
                <a:cs typeface="B Titr" panose="00000700000000000000" pitchFamily="2" charset="-78"/>
              </a:rPr>
              <a:t>دوره </a:t>
            </a:r>
            <a:r>
              <a:rPr lang="fa-IR" sz="3200" dirty="0">
                <a:solidFill>
                  <a:srgbClr val="FF0000"/>
                </a:solidFill>
                <a:cs typeface="B Titr" panose="00000700000000000000" pitchFamily="2" charset="-78"/>
              </a:rPr>
              <a:t>هیپومانیک</a:t>
            </a:r>
            <a:endParaRPr lang="en-US" sz="3200" dirty="0">
              <a:cs typeface="B Titr" panose="00000700000000000000" pitchFamily="2" charset="-78"/>
            </a:endParaRPr>
          </a:p>
        </p:txBody>
      </p:sp>
      <p:sp>
        <p:nvSpPr>
          <p:cNvPr id="3" name="Content Placeholder 2"/>
          <p:cNvSpPr>
            <a:spLocks noGrp="1"/>
          </p:cNvSpPr>
          <p:nvPr>
            <p:ph idx="1"/>
          </p:nvPr>
        </p:nvSpPr>
        <p:spPr>
          <a:xfrm>
            <a:off x="1075578" y="2276872"/>
            <a:ext cx="6992843" cy="3528392"/>
          </a:xfrm>
          <a:solidFill>
            <a:schemeClr val="bg1"/>
          </a:solidFill>
        </p:spPr>
        <p:txBody>
          <a:bodyPr>
            <a:normAutofit lnSpcReduction="10000"/>
          </a:bodyPr>
          <a:lstStyle/>
          <a:p>
            <a:pPr marL="342900" indent="-342900" algn="r" rtl="1">
              <a:buFont typeface="Wingdings" panose="05000000000000000000" pitchFamily="2" charset="2"/>
              <a:buChar char="Ø"/>
            </a:pPr>
            <a:r>
              <a:rPr lang="fa-IR" sz="2400" b="1" dirty="0" smtClean="0">
                <a:cs typeface="B Nazanin" panose="00000400000000000000" pitchFamily="2" charset="-78"/>
              </a:rPr>
              <a:t>- </a:t>
            </a:r>
            <a:r>
              <a:rPr lang="fa-IR" sz="2400" b="1" dirty="0">
                <a:cs typeface="B Nazanin" panose="00000400000000000000" pitchFamily="2" charset="-78"/>
              </a:rPr>
              <a:t>کاهش شدید نیاز به خواب</a:t>
            </a:r>
          </a:p>
          <a:p>
            <a:pPr marL="342900" indent="-342900" algn="r" rtl="1">
              <a:buFont typeface="Wingdings" panose="05000000000000000000" pitchFamily="2" charset="2"/>
              <a:buChar char="Ø"/>
            </a:pPr>
            <a:r>
              <a:rPr lang="fa-IR" sz="2400" b="1" dirty="0">
                <a:cs typeface="B Nazanin" panose="00000400000000000000" pitchFamily="2" charset="-78"/>
              </a:rPr>
              <a:t>- پر حرفی و خوش صحبت تر از قبل </a:t>
            </a:r>
          </a:p>
          <a:p>
            <a:pPr marL="342900" indent="-342900" algn="r" rtl="1">
              <a:buFont typeface="Wingdings" panose="05000000000000000000" pitchFamily="2" charset="2"/>
              <a:buChar char="Ø"/>
            </a:pPr>
            <a:r>
              <a:rPr lang="fa-IR" sz="2400" b="1" dirty="0" smtClean="0">
                <a:cs typeface="B Nazanin" panose="00000400000000000000" pitchFamily="2" charset="-78"/>
              </a:rPr>
              <a:t>- </a:t>
            </a:r>
            <a:r>
              <a:rPr lang="fa-IR" sz="2400" b="1" dirty="0">
                <a:cs typeface="B Nazanin" panose="00000400000000000000" pitchFamily="2" charset="-78"/>
              </a:rPr>
              <a:t>حواسش </a:t>
            </a:r>
            <a:r>
              <a:rPr lang="fa-IR" sz="2400" b="1" dirty="0" smtClean="0">
                <a:cs typeface="B Nazanin" panose="00000400000000000000" pitchFamily="2" charset="-78"/>
              </a:rPr>
              <a:t>به </a:t>
            </a:r>
            <a:r>
              <a:rPr lang="fa-IR" sz="2400" b="1" dirty="0">
                <a:cs typeface="B Nazanin" panose="00000400000000000000" pitchFamily="2" charset="-78"/>
              </a:rPr>
              <a:t>آسانی پرت می شود</a:t>
            </a:r>
          </a:p>
          <a:p>
            <a:pPr marL="342900" indent="-342900" algn="r" rtl="1">
              <a:buFont typeface="Wingdings" panose="05000000000000000000" pitchFamily="2" charset="2"/>
              <a:buChar char="Ø"/>
            </a:pPr>
            <a:r>
              <a:rPr lang="fa-IR" sz="2400" b="1" dirty="0">
                <a:cs typeface="B Nazanin" panose="00000400000000000000" pitchFamily="2" charset="-78"/>
              </a:rPr>
              <a:t>- به فعالیت های بیش از گذشته می پردازد(فعالیت های اجتماعی، شغلی، تحصیلی، سکشوال) یا پر تحرکی روانی- فیزیکی </a:t>
            </a:r>
            <a:endParaRPr lang="en-US" sz="2400" b="1" dirty="0">
              <a:cs typeface="B Nazanin" panose="00000400000000000000" pitchFamily="2" charset="-78"/>
            </a:endParaRPr>
          </a:p>
          <a:p>
            <a:pPr indent="0" algn="r" rtl="1">
              <a:buNone/>
            </a:pPr>
            <a:endParaRPr lang="en-US" dirty="0"/>
          </a:p>
        </p:txBody>
      </p:sp>
    </p:spTree>
    <p:extLst>
      <p:ext uri="{BB962C8B-B14F-4D97-AF65-F5344CB8AC3E}">
        <p14:creationId xmlns:p14="http://schemas.microsoft.com/office/powerpoint/2010/main" val="314942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1295400"/>
            <a:ext cx="5072608" cy="685800"/>
          </a:xfrm>
          <a:solidFill>
            <a:schemeClr val="bg1"/>
          </a:solidFill>
        </p:spPr>
        <p:txBody>
          <a:bodyPr>
            <a:normAutofit/>
          </a:bodyPr>
          <a:lstStyle/>
          <a:p>
            <a:pPr rtl="1"/>
            <a:r>
              <a:rPr lang="fa-IR" sz="2400" dirty="0">
                <a:solidFill>
                  <a:srgbClr val="FF0000"/>
                </a:solidFill>
                <a:cs typeface="B Titr" panose="00000700000000000000" pitchFamily="2" charset="-78"/>
              </a:rPr>
              <a:t>معیارهای </a:t>
            </a:r>
            <a:r>
              <a:rPr lang="fa-IR" sz="2400" dirty="0" smtClean="0">
                <a:solidFill>
                  <a:srgbClr val="FF0000"/>
                </a:solidFill>
                <a:cs typeface="B Titr" panose="00000700000000000000" pitchFamily="2" charset="-78"/>
              </a:rPr>
              <a:t>اپیزود </a:t>
            </a:r>
            <a:r>
              <a:rPr lang="fa-IR" sz="2400" dirty="0">
                <a:solidFill>
                  <a:srgbClr val="FF0000"/>
                </a:solidFill>
                <a:cs typeface="B Titr" panose="00000700000000000000" pitchFamily="2" charset="-78"/>
              </a:rPr>
              <a:t>هیپومانیک</a:t>
            </a:r>
            <a:endParaRPr lang="en-US" sz="2400" dirty="0"/>
          </a:p>
        </p:txBody>
      </p:sp>
      <p:sp>
        <p:nvSpPr>
          <p:cNvPr id="3" name="Content Placeholder 2"/>
          <p:cNvSpPr>
            <a:spLocks noGrp="1"/>
          </p:cNvSpPr>
          <p:nvPr>
            <p:ph idx="1"/>
          </p:nvPr>
        </p:nvSpPr>
        <p:spPr>
          <a:xfrm>
            <a:off x="1115616" y="2204864"/>
            <a:ext cx="6656784" cy="3456384"/>
          </a:xfrm>
          <a:solidFill>
            <a:schemeClr val="bg1"/>
          </a:solidFill>
        </p:spPr>
        <p:txBody>
          <a:bodyPr>
            <a:noAutofit/>
          </a:bodyPr>
          <a:lstStyle/>
          <a:p>
            <a:pPr algn="r" rtl="1"/>
            <a:r>
              <a:rPr lang="fa-IR" sz="2800" b="1" dirty="0">
                <a:cs typeface="B Nazanin" panose="00000400000000000000" pitchFamily="2" charset="-78"/>
              </a:rPr>
              <a:t>عملکرد اجتماعی/شغلی یا سایر جنبه های </a:t>
            </a:r>
            <a:endParaRPr lang="fa-IR" sz="2800" b="1" dirty="0" smtClean="0">
              <a:cs typeface="B Nazanin" panose="00000400000000000000" pitchFamily="2" charset="-78"/>
            </a:endParaRPr>
          </a:p>
          <a:p>
            <a:pPr indent="0" algn="r" rtl="1">
              <a:buNone/>
            </a:pPr>
            <a:r>
              <a:rPr lang="fa-IR" sz="2800" b="1" dirty="0" smtClean="0">
                <a:cs typeface="B Nazanin" panose="00000400000000000000" pitchFamily="2" charset="-78"/>
              </a:rPr>
              <a:t>زندگی  </a:t>
            </a:r>
            <a:r>
              <a:rPr lang="fa-IR" sz="2800" b="1" dirty="0">
                <a:cs typeface="B Nazanin" panose="00000400000000000000" pitchFamily="2" charset="-78"/>
              </a:rPr>
              <a:t>فرد نابسامانی </a:t>
            </a:r>
            <a:r>
              <a:rPr lang="fa-IR" sz="2800" b="1" dirty="0" smtClean="0">
                <a:cs typeface="B Nazanin" panose="00000400000000000000" pitchFamily="2" charset="-78"/>
              </a:rPr>
              <a:t>به </a:t>
            </a:r>
            <a:r>
              <a:rPr lang="fa-IR" sz="2800" b="1" dirty="0">
                <a:cs typeface="B Nazanin" panose="00000400000000000000" pitchFamily="2" charset="-78"/>
              </a:rPr>
              <a:t>وجود می آید.</a:t>
            </a:r>
          </a:p>
          <a:p>
            <a:pPr algn="r" rtl="1"/>
            <a:r>
              <a:rPr lang="fa-IR" sz="2800" b="1" dirty="0">
                <a:cs typeface="B Nazanin" panose="00000400000000000000" pitchFamily="2" charset="-78"/>
              </a:rPr>
              <a:t>این دوره به اندازه کافی شدید نیست که عملکرد </a:t>
            </a:r>
            <a:r>
              <a:rPr lang="fa-IR" sz="2800" b="1" dirty="0" smtClean="0">
                <a:cs typeface="B Nazanin" panose="00000400000000000000" pitchFamily="2" charset="-78"/>
              </a:rPr>
              <a:t>جتماعی</a:t>
            </a:r>
            <a:r>
              <a:rPr lang="fa-IR" sz="2800" b="1" dirty="0">
                <a:cs typeface="B Nazanin" panose="00000400000000000000" pitchFamily="2" charset="-78"/>
              </a:rPr>
              <a:t>، شغلی یا سایر جنبه های مهم </a:t>
            </a:r>
            <a:r>
              <a:rPr lang="fa-IR" sz="2800" b="1" dirty="0" smtClean="0">
                <a:cs typeface="B Nazanin" panose="00000400000000000000" pitchFamily="2" charset="-78"/>
              </a:rPr>
              <a:t>زندگی  </a:t>
            </a:r>
            <a:r>
              <a:rPr lang="fa-IR" sz="2800" b="1" dirty="0">
                <a:cs typeface="B Nazanin" panose="00000400000000000000" pitchFamily="2" charset="-78"/>
              </a:rPr>
              <a:t>فرد نابسامان ایجاد کند. </a:t>
            </a:r>
          </a:p>
          <a:p>
            <a:pPr indent="0" algn="r" rtl="1">
              <a:buNone/>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295400"/>
            <a:ext cx="2128838" cy="21839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410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ppt_w</p:attrName>
                                        </p:attrNameLst>
                                      </p:cBhvr>
                                      <p:tavLst>
                                        <p:tav tm="0" fmla="#ppt_w*sin(2.5*pi*$)">
                                          <p:val>
                                            <p:fltVal val="0"/>
                                          </p:val>
                                        </p:tav>
                                        <p:tav tm="100000">
                                          <p:val>
                                            <p:fltVal val="1"/>
                                          </p:val>
                                        </p:tav>
                                      </p:tavLst>
                                    </p:anim>
                                    <p:anim calcmode="lin" valueType="num">
                                      <p:cBhvr>
                                        <p:cTn id="9" dur="20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anim calcmode="lin" valueType="num">
                                      <p:cBhvr>
                                        <p:cTn id="22"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2000"/>
                                        <p:tgtEl>
                                          <p:spTgt spid="3">
                                            <p:txEl>
                                              <p:pRg st="2" end="2"/>
                                            </p:txEl>
                                          </p:spTgt>
                                        </p:tgtEl>
                                      </p:cBhvr>
                                    </p:animEffect>
                                    <p:anim calcmode="lin" valueType="num">
                                      <p:cBhvr>
                                        <p:cTn id="29"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338" y="1124744"/>
            <a:ext cx="6400800" cy="685800"/>
          </a:xfrm>
          <a:solidFill>
            <a:schemeClr val="bg1"/>
          </a:solidFill>
        </p:spPr>
        <p:txBody>
          <a:bodyPr>
            <a:noAutofit/>
          </a:bodyPr>
          <a:lstStyle/>
          <a:p>
            <a:pPr algn="ctr"/>
            <a:r>
              <a:rPr lang="fa-IR" sz="2400" dirty="0" smtClean="0">
                <a:solidFill>
                  <a:srgbClr val="FF0000"/>
                </a:solidFill>
                <a:cs typeface="B Titr" panose="00000700000000000000" pitchFamily="2" charset="-78"/>
              </a:rPr>
              <a:t>سه ویژگی مهم اپیزود هیپومانیک با مانیک</a:t>
            </a:r>
            <a:endParaRPr lang="en-US" sz="2400" dirty="0">
              <a:solidFill>
                <a:srgbClr val="FF0000"/>
              </a:solidFill>
              <a:cs typeface="B Titr" panose="00000700000000000000" pitchFamily="2" charset="-78"/>
            </a:endParaRPr>
          </a:p>
        </p:txBody>
      </p:sp>
      <p:sp>
        <p:nvSpPr>
          <p:cNvPr id="3" name="Content Placeholder 2"/>
          <p:cNvSpPr>
            <a:spLocks noGrp="1"/>
          </p:cNvSpPr>
          <p:nvPr>
            <p:ph idx="1"/>
          </p:nvPr>
        </p:nvSpPr>
        <p:spPr>
          <a:xfrm>
            <a:off x="899592" y="2204864"/>
            <a:ext cx="7056784" cy="3528392"/>
          </a:xfrm>
          <a:solidFill>
            <a:schemeClr val="bg1"/>
          </a:solidFill>
        </p:spPr>
        <p:txBody>
          <a:bodyPr>
            <a:normAutofit fontScale="92500" lnSpcReduction="20000"/>
          </a:bodyPr>
          <a:lstStyle/>
          <a:p>
            <a:pPr indent="0" algn="r" rtl="1">
              <a:buNone/>
            </a:pPr>
            <a:r>
              <a:rPr lang="fa-IR" sz="1500" dirty="0">
                <a:cs typeface="B Nazanin" panose="00000400000000000000" pitchFamily="2" charset="-78"/>
              </a:rPr>
              <a:t>1- </a:t>
            </a:r>
            <a:r>
              <a:rPr lang="fa-IR" sz="2400" b="1" dirty="0">
                <a:solidFill>
                  <a:srgbClr val="FF0000"/>
                </a:solidFill>
                <a:cs typeface="B Nazanin" panose="00000400000000000000" pitchFamily="2" charset="-78"/>
              </a:rPr>
              <a:t>هیپومانی</a:t>
            </a:r>
            <a:r>
              <a:rPr lang="fa-IR" sz="2400" b="1" dirty="0">
                <a:cs typeface="B Nazanin" panose="00000400000000000000" pitchFamily="2" charset="-78"/>
              </a:rPr>
              <a:t> عملکرد فرد در زندگی روزمره را مختل </a:t>
            </a:r>
            <a:endParaRPr lang="fa-IR" sz="2400" b="1" dirty="0" smtClean="0">
              <a:cs typeface="B Nazanin" panose="00000400000000000000" pitchFamily="2" charset="-78"/>
            </a:endParaRPr>
          </a:p>
          <a:p>
            <a:pPr indent="0" algn="r" rtl="1">
              <a:buNone/>
            </a:pPr>
            <a:r>
              <a:rPr lang="fa-IR" sz="2400" b="1" dirty="0" smtClean="0">
                <a:cs typeface="B Nazanin" panose="00000400000000000000" pitchFamily="2" charset="-78"/>
              </a:rPr>
              <a:t>نمی کند   اما </a:t>
            </a:r>
            <a:r>
              <a:rPr lang="fa-IR" sz="2400" b="1" dirty="0">
                <a:solidFill>
                  <a:srgbClr val="FF0000"/>
                </a:solidFill>
                <a:cs typeface="B Nazanin" panose="00000400000000000000" pitchFamily="2" charset="-78"/>
              </a:rPr>
              <a:t>مانی</a:t>
            </a:r>
            <a:r>
              <a:rPr lang="fa-IR" sz="2400" b="1" dirty="0">
                <a:cs typeface="B Nazanin" panose="00000400000000000000" pitchFamily="2" charset="-78"/>
              </a:rPr>
              <a:t> مختل می کند.</a:t>
            </a:r>
          </a:p>
          <a:p>
            <a:pPr indent="0" algn="r" rtl="1">
              <a:buNone/>
            </a:pPr>
            <a:r>
              <a:rPr lang="fa-IR" sz="2400" b="1" dirty="0">
                <a:cs typeface="B Nazanin" panose="00000400000000000000" pitchFamily="2" charset="-78"/>
              </a:rPr>
              <a:t>2- مدت هیپومانی می تواند کوتاه تر باشد و 4 </a:t>
            </a:r>
            <a:r>
              <a:rPr lang="fa-IR" sz="2400" b="1" dirty="0" smtClean="0">
                <a:cs typeface="B Nazanin" panose="00000400000000000000" pitchFamily="2" charset="-78"/>
              </a:rPr>
              <a:t>روز</a:t>
            </a:r>
          </a:p>
          <a:p>
            <a:pPr indent="0" algn="r" rtl="1">
              <a:buNone/>
            </a:pPr>
            <a:r>
              <a:rPr lang="fa-IR" sz="2400" b="1" dirty="0" smtClean="0">
                <a:cs typeface="B Nazanin" panose="00000400000000000000" pitchFamily="2" charset="-78"/>
              </a:rPr>
              <a:t>  </a:t>
            </a:r>
            <a:r>
              <a:rPr lang="fa-IR" sz="2400" b="1" dirty="0">
                <a:cs typeface="B Nazanin" panose="00000400000000000000" pitchFamily="2" charset="-78"/>
              </a:rPr>
              <a:t>البته </a:t>
            </a:r>
            <a:r>
              <a:rPr lang="fa-IR" sz="2400" b="1" dirty="0" smtClean="0">
                <a:cs typeface="B Nazanin" panose="00000400000000000000" pitchFamily="2" charset="-78"/>
              </a:rPr>
              <a:t>پشت </a:t>
            </a:r>
            <a:r>
              <a:rPr lang="fa-IR" sz="2400" b="1" dirty="0">
                <a:cs typeface="B Nazanin" panose="00000400000000000000" pitchFamily="2" charset="-78"/>
              </a:rPr>
              <a:t>سر هم کافی است تا فرد مبتلا به </a:t>
            </a:r>
            <a:endParaRPr lang="fa-IR" sz="2400" b="1" dirty="0" smtClean="0">
              <a:cs typeface="B Nazanin" panose="00000400000000000000" pitchFamily="2" charset="-78"/>
            </a:endParaRPr>
          </a:p>
          <a:p>
            <a:pPr indent="0" algn="r" rtl="1">
              <a:buNone/>
            </a:pPr>
            <a:r>
              <a:rPr lang="fa-IR" sz="2400" b="1" dirty="0" smtClean="0">
                <a:cs typeface="B Nazanin" panose="00000400000000000000" pitchFamily="2" charset="-78"/>
              </a:rPr>
              <a:t>هیپومانی  تشخیص  </a:t>
            </a:r>
            <a:r>
              <a:rPr lang="fa-IR" sz="2400" b="1" dirty="0">
                <a:cs typeface="B Nazanin" panose="00000400000000000000" pitchFamily="2" charset="-78"/>
              </a:rPr>
              <a:t>داده شود-در مورد مانی 7 روز حداقل زمان است البته نه الزاما پشت سرهم. </a:t>
            </a:r>
          </a:p>
          <a:p>
            <a:pPr indent="0" algn="r" rtl="1">
              <a:buNone/>
            </a:pPr>
            <a:r>
              <a:rPr lang="fa-IR" sz="2400" b="1" dirty="0">
                <a:cs typeface="B Nazanin" panose="00000400000000000000" pitchFamily="2" charset="-78"/>
              </a:rPr>
              <a:t>3- به بستری کردن افراد هیپومانیک نیاز نیست. </a:t>
            </a:r>
          </a:p>
          <a:p>
            <a:pPr indent="0" algn="r" rtl="1">
              <a:buNone/>
            </a:pPr>
            <a:endParaRPr lang="en-US" sz="1500" dirty="0">
              <a:cs typeface="B Lotus"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810544"/>
            <a:ext cx="2077792" cy="2538802"/>
          </a:xfrm>
          <a:prstGeom prst="rect">
            <a:avLst/>
          </a:prstGeom>
        </p:spPr>
      </p:pic>
    </p:spTree>
    <p:extLst>
      <p:ext uri="{BB962C8B-B14F-4D97-AF65-F5344CB8AC3E}">
        <p14:creationId xmlns:p14="http://schemas.microsoft.com/office/powerpoint/2010/main" val="95583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2051719" y="1412776"/>
            <a:ext cx="4176465" cy="658813"/>
          </a:xfrm>
        </p:spPr>
        <p:style>
          <a:lnRef idx="2">
            <a:schemeClr val="dk1"/>
          </a:lnRef>
          <a:fillRef idx="1">
            <a:schemeClr val="lt1"/>
          </a:fillRef>
          <a:effectRef idx="0">
            <a:schemeClr val="dk1"/>
          </a:effectRef>
          <a:fontRef idx="minor">
            <a:schemeClr val="dk1"/>
          </a:fontRef>
        </p:style>
        <p:txBody>
          <a:bodyPr>
            <a:normAutofit/>
          </a:bodyPr>
          <a:lstStyle/>
          <a:p>
            <a:pPr rtl="1" eaLnBrk="1" hangingPunct="1"/>
            <a:r>
              <a:rPr lang="fa-IR" sz="2800" b="1" u="sng" cap="none" spc="0" dirty="0" smtClean="0">
                <a:ln w="0"/>
                <a:solidFill>
                  <a:srgbClr val="FF0000"/>
                </a:solidFill>
                <a:effectLst>
                  <a:outerShdw blurRad="38100" dist="19050" dir="2700000" algn="tl" rotWithShape="0">
                    <a:schemeClr val="dk1">
                      <a:alpha val="40000"/>
                    </a:schemeClr>
                  </a:outerShdw>
                </a:effectLst>
              </a:rPr>
              <a:t>خلق افزايش يافته </a:t>
            </a:r>
            <a:r>
              <a:rPr lang="en-US" sz="2800" b="1" u="sng"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rPr>
              <a:t>Elevated M.</a:t>
            </a:r>
          </a:p>
        </p:txBody>
      </p:sp>
      <p:sp>
        <p:nvSpPr>
          <p:cNvPr id="125955" name="Rectangle 3"/>
          <p:cNvSpPr>
            <a:spLocks noGrp="1" noChangeArrowheads="1"/>
          </p:cNvSpPr>
          <p:nvPr>
            <p:ph idx="1"/>
          </p:nvPr>
        </p:nvSpPr>
        <p:spPr>
          <a:xfrm>
            <a:off x="1187624" y="2492896"/>
            <a:ext cx="6336704" cy="2232248"/>
          </a:xfrm>
          <a:pattFill prst="pct5">
            <a:fgClr>
              <a:schemeClr val="accent1"/>
            </a:fgClr>
            <a:bgClr>
              <a:schemeClr val="bg1"/>
            </a:bgClr>
          </a:pattFill>
        </p:spPr>
        <p:txBody>
          <a:bodyPr>
            <a:noAutofit/>
          </a:bodyPr>
          <a:lstStyle/>
          <a:p>
            <a:pPr algn="just" rtl="1" eaLnBrk="1" hangingPunct="1">
              <a:lnSpc>
                <a:spcPct val="150000"/>
              </a:lnSpc>
            </a:pPr>
            <a:r>
              <a:rPr lang="fa-IR" sz="2800" b="1" dirty="0" smtClean="0">
                <a:solidFill>
                  <a:srgbClr val="FF0000"/>
                </a:solidFill>
                <a:cs typeface="B Nazanin" panose="00000400000000000000" pitchFamily="2" charset="-78"/>
              </a:rPr>
              <a:t>خلق بالا </a:t>
            </a:r>
            <a:r>
              <a:rPr lang="fa-IR" sz="2800" b="1" dirty="0" smtClean="0">
                <a:solidFill>
                  <a:schemeClr val="tx1"/>
                </a:solidFill>
                <a:cs typeface="B Nazanin" panose="00000400000000000000" pitchFamily="2" charset="-78"/>
              </a:rPr>
              <a:t>همراه با اعتماد به نفس فوق العاده و نشاط و شادماني و خوشحال زياد</a:t>
            </a:r>
          </a:p>
          <a:p>
            <a:pPr algn="just" rtl="1" eaLnBrk="1" hangingPunct="1">
              <a:lnSpc>
                <a:spcPct val="150000"/>
              </a:lnSpc>
            </a:pPr>
            <a:r>
              <a:rPr lang="fa-IR" sz="2800" b="1" dirty="0" smtClean="0">
                <a:solidFill>
                  <a:schemeClr val="tx1"/>
                </a:solidFill>
                <a:cs typeface="B Nazanin" panose="00000400000000000000" pitchFamily="2" charset="-78"/>
              </a:rPr>
              <a:t>داراي مراتب خوشي، سرخوشي، وجد و خلسه</a:t>
            </a:r>
          </a:p>
          <a:p>
            <a:pPr algn="just" rtl="1" eaLnBrk="1" hangingPunct="1">
              <a:lnSpc>
                <a:spcPct val="150000"/>
              </a:lnSpc>
            </a:pPr>
            <a:endParaRPr lang="en-US" sz="2800" b="1" dirty="0" smtClean="0">
              <a:solidFill>
                <a:schemeClr val="tx1"/>
              </a:solidFill>
              <a:cs typeface="B Nazanin" panose="00000400000000000000" pitchFamily="2" charset="-78"/>
            </a:endParaRPr>
          </a:p>
        </p:txBody>
      </p:sp>
    </p:spTree>
    <p:extLst>
      <p:ext uri="{BB962C8B-B14F-4D97-AF65-F5344CB8AC3E}">
        <p14:creationId xmlns:p14="http://schemas.microsoft.com/office/powerpoint/2010/main" val="415165794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3059832" y="1412776"/>
            <a:ext cx="2808312" cy="515814"/>
          </a:xfrm>
        </p:spPr>
        <p:style>
          <a:lnRef idx="2">
            <a:schemeClr val="dk1"/>
          </a:lnRef>
          <a:fillRef idx="1">
            <a:schemeClr val="lt1"/>
          </a:fillRef>
          <a:effectRef idx="0">
            <a:schemeClr val="dk1"/>
          </a:effectRef>
          <a:fontRef idx="minor">
            <a:schemeClr val="dk1"/>
          </a:fontRef>
        </p:style>
        <p:txBody>
          <a:bodyPr>
            <a:noAutofit/>
          </a:bodyPr>
          <a:lstStyle/>
          <a:p>
            <a:pPr algn="just" rtl="1" eaLnBrk="1" hangingPunct="1"/>
            <a:r>
              <a:rPr lang="fa-IR" sz="2800" b="1" u="sng" cap="none" spc="0" dirty="0" smtClean="0">
                <a:ln w="0"/>
                <a:solidFill>
                  <a:srgbClr val="FF0000"/>
                </a:solidFill>
                <a:effectLst>
                  <a:outerShdw blurRad="38100" dist="19050" dir="2700000" algn="tl" rotWithShape="0">
                    <a:schemeClr val="dk1">
                      <a:alpha val="40000"/>
                    </a:schemeClr>
                  </a:outerShdw>
                </a:effectLst>
              </a:rPr>
              <a:t>خوشي </a:t>
            </a:r>
            <a:r>
              <a:rPr lang="en-US" sz="2800" b="1" u="sng"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rPr>
              <a:t>Euphoria</a:t>
            </a:r>
          </a:p>
        </p:txBody>
      </p:sp>
      <p:sp>
        <p:nvSpPr>
          <p:cNvPr id="126979" name="Rectangle 3"/>
          <p:cNvSpPr>
            <a:spLocks noGrp="1" noChangeArrowheads="1"/>
          </p:cNvSpPr>
          <p:nvPr>
            <p:ph idx="1"/>
          </p:nvPr>
        </p:nvSpPr>
        <p:spPr>
          <a:xfrm>
            <a:off x="1079612" y="2276872"/>
            <a:ext cx="6768752" cy="3168351"/>
          </a:xfrm>
          <a:pattFill prst="pct5">
            <a:fgClr>
              <a:schemeClr val="accent1"/>
            </a:fgClr>
            <a:bgClr>
              <a:schemeClr val="bg1"/>
            </a:bgClr>
          </a:pattFill>
        </p:spPr>
        <p:txBody>
          <a:bodyPr/>
          <a:lstStyle/>
          <a:p>
            <a:pPr algn="just" rtl="1" eaLnBrk="1" hangingPunct="1">
              <a:lnSpc>
                <a:spcPct val="150000"/>
              </a:lnSpc>
              <a:buFont typeface="Wingdings 3" panose="05040102010807070707" pitchFamily="18" charset="2"/>
              <a:buNone/>
            </a:pPr>
            <a:r>
              <a:rPr lang="fa-IR" sz="2400" b="1" dirty="0" smtClean="0">
                <a:solidFill>
                  <a:srgbClr val="FF0000"/>
                </a:solidFill>
                <a:cs typeface="B Nazanin" panose="00000400000000000000" pitchFamily="2" charset="-78"/>
              </a:rPr>
              <a:t>خوشی یا نشئه: </a:t>
            </a:r>
            <a:r>
              <a:rPr lang="fa-IR" sz="2400" b="1" dirty="0" smtClean="0">
                <a:solidFill>
                  <a:schemeClr val="tx1"/>
                </a:solidFill>
                <a:cs typeface="B Nazanin" panose="00000400000000000000" pitchFamily="2" charset="-78"/>
              </a:rPr>
              <a:t>حالت نشئه یا احساس مثبت بودن روانی و جسمی نامناسب با موقعیت، بیمارگونه شمرده می شود. در حالت خوشی همه چیز خوشایند و هر اتفاقی مسرت بخش است. </a:t>
            </a:r>
          </a:p>
          <a:p>
            <a:pPr algn="just" rtl="1" eaLnBrk="1" hangingPunct="1">
              <a:lnSpc>
                <a:spcPct val="150000"/>
              </a:lnSpc>
              <a:buFont typeface="Wingdings 3" panose="05040102010807070707" pitchFamily="18" charset="2"/>
              <a:buNone/>
            </a:pPr>
            <a:r>
              <a:rPr lang="fa-IR" sz="2400" b="1" dirty="0" smtClean="0">
                <a:solidFill>
                  <a:srgbClr val="FF0000"/>
                </a:solidFill>
                <a:cs typeface="B Nazanin" panose="00000400000000000000" pitchFamily="2" charset="-78"/>
              </a:rPr>
              <a:t>نشئه</a:t>
            </a:r>
            <a:r>
              <a:rPr lang="fa-IR" sz="2400" b="1" dirty="0" smtClean="0">
                <a:solidFill>
                  <a:schemeClr val="tx1"/>
                </a:solidFill>
                <a:cs typeface="B Nazanin" panose="00000400000000000000" pitchFamily="2" charset="-78"/>
              </a:rPr>
              <a:t> دربیماران </a:t>
            </a:r>
            <a:r>
              <a:rPr lang="fa-IR" sz="2400" b="1" dirty="0" smtClean="0">
                <a:solidFill>
                  <a:srgbClr val="FF0000"/>
                </a:solidFill>
                <a:cs typeface="B Nazanin" panose="00000400000000000000" pitchFamily="2" charset="-78"/>
              </a:rPr>
              <a:t>هیپو مانیک </a:t>
            </a:r>
            <a:r>
              <a:rPr lang="fa-IR" sz="2400" b="1" dirty="0" smtClean="0">
                <a:solidFill>
                  <a:schemeClr val="tx1"/>
                </a:solidFill>
                <a:cs typeface="B Nazanin" panose="00000400000000000000" pitchFamily="2" charset="-78"/>
              </a:rPr>
              <a:t>و در</a:t>
            </a:r>
            <a:r>
              <a:rPr lang="fa-IR" sz="2400" b="1" dirty="0" smtClean="0">
                <a:solidFill>
                  <a:srgbClr val="FF0000"/>
                </a:solidFill>
                <a:cs typeface="B Nazanin" panose="00000400000000000000" pitchFamily="2" charset="-78"/>
              </a:rPr>
              <a:t>اختلال عضوی </a:t>
            </a:r>
            <a:r>
              <a:rPr lang="fa-IR" sz="2400" b="1" dirty="0" smtClean="0">
                <a:solidFill>
                  <a:schemeClr val="tx1"/>
                </a:solidFill>
                <a:cs typeface="B Nazanin" panose="00000400000000000000" pitchFamily="2" charset="-78"/>
              </a:rPr>
              <a:t>مانند تومورهای لوب پیشانی دیده می شود.</a:t>
            </a:r>
          </a:p>
          <a:p>
            <a:pPr algn="just" rtl="1" eaLnBrk="1" hangingPunct="1">
              <a:lnSpc>
                <a:spcPct val="150000"/>
              </a:lnSpc>
            </a:pPr>
            <a:endParaRPr lang="en-US" sz="2400" dirty="0" smtClean="0">
              <a:solidFill>
                <a:schemeClr val="tx1"/>
              </a:solidFill>
              <a:cs typeface="Tahoma" panose="020B0604030504040204" pitchFamily="34" charset="0"/>
            </a:endParaRPr>
          </a:p>
        </p:txBody>
      </p:sp>
    </p:spTree>
    <p:extLst>
      <p:ext uri="{BB962C8B-B14F-4D97-AF65-F5344CB8AC3E}">
        <p14:creationId xmlns:p14="http://schemas.microsoft.com/office/powerpoint/2010/main" val="3876475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124744"/>
            <a:ext cx="6400800" cy="576064"/>
          </a:xfrm>
        </p:spPr>
        <p:txBody>
          <a:bodyPr>
            <a:normAutofit fontScale="90000"/>
          </a:bodyPr>
          <a:lstStyle/>
          <a:p>
            <a:pPr rtl="1"/>
            <a:r>
              <a:rPr lang="fa-IR" sz="3200" b="1" u="sng" cap="none" spc="0" dirty="0" smtClean="0">
                <a:ln w="0"/>
                <a:solidFill>
                  <a:srgbClr val="FF0000"/>
                </a:solidFill>
                <a:effectLst>
                  <a:outerShdw blurRad="38100" dist="19050" dir="2700000" algn="tl" rotWithShape="0">
                    <a:schemeClr val="dk1">
                      <a:alpha val="40000"/>
                    </a:schemeClr>
                  </a:outerShdw>
                </a:effectLst>
                <a:cs typeface="B Nazanin" pitchFamily="2" charset="-78"/>
              </a:rPr>
              <a:t>آشفتگی در شکل فکر </a:t>
            </a:r>
            <a:endParaRPr lang="en-US" sz="3200" b="1" u="sng" cap="none" spc="0" dirty="0">
              <a:ln w="0"/>
              <a:solidFill>
                <a:srgbClr val="FF0000"/>
              </a:solidFill>
              <a:effectLst>
                <a:outerShdw blurRad="38100" dist="19050" dir="2700000" algn="tl" rotWithShape="0">
                  <a:schemeClr val="dk1">
                    <a:alpha val="40000"/>
                  </a:schemeClr>
                </a:outerShdw>
              </a:effectLst>
              <a:cs typeface="B Nazanin" pitchFamily="2" charset="-78"/>
            </a:endParaRPr>
          </a:p>
        </p:txBody>
      </p:sp>
      <p:sp>
        <p:nvSpPr>
          <p:cNvPr id="3" name="Content Placeholder 2"/>
          <p:cNvSpPr>
            <a:spLocks noGrp="1"/>
          </p:cNvSpPr>
          <p:nvPr>
            <p:ph idx="1"/>
          </p:nvPr>
        </p:nvSpPr>
        <p:spPr>
          <a:xfrm>
            <a:off x="827584" y="1844824"/>
            <a:ext cx="7416824" cy="4032448"/>
          </a:xfrm>
        </p:spPr>
        <p:style>
          <a:lnRef idx="2">
            <a:schemeClr val="dk1"/>
          </a:lnRef>
          <a:fillRef idx="1">
            <a:schemeClr val="lt1"/>
          </a:fillRef>
          <a:effectRef idx="0">
            <a:schemeClr val="dk1"/>
          </a:effectRef>
          <a:fontRef idx="minor">
            <a:schemeClr val="dk1"/>
          </a:fontRef>
        </p:style>
        <p:txBody>
          <a:bodyPr>
            <a:noAutofit/>
          </a:bodyPr>
          <a:lstStyle/>
          <a:p>
            <a:pPr algn="just" rtl="1"/>
            <a:r>
              <a:rPr lang="fa-IR" sz="2800" b="1" dirty="0" smtClean="0">
                <a:solidFill>
                  <a:srgbClr val="FF0000"/>
                </a:solidFill>
                <a:cs typeface="B Nazanin" pitchFamily="2" charset="-78"/>
              </a:rPr>
              <a:t>حرافی(</a:t>
            </a:r>
            <a:r>
              <a:rPr lang="en-US" sz="2800" b="1" dirty="0" smtClean="0">
                <a:solidFill>
                  <a:srgbClr val="FF0000"/>
                </a:solidFill>
                <a:cs typeface="B Nazanin" pitchFamily="2" charset="-78"/>
              </a:rPr>
              <a:t>logorrhea</a:t>
            </a:r>
            <a:r>
              <a:rPr lang="fa-IR" sz="2800" b="1" dirty="0" smtClean="0">
                <a:solidFill>
                  <a:srgbClr val="FF0000"/>
                </a:solidFill>
                <a:cs typeface="B Nazanin" pitchFamily="2" charset="-78"/>
              </a:rPr>
              <a:t>): </a:t>
            </a:r>
            <a:r>
              <a:rPr lang="fa-IR" sz="2800" b="1" dirty="0" smtClean="0">
                <a:cs typeface="B Nazanin" pitchFamily="2" charset="-78"/>
              </a:rPr>
              <a:t>صحبت زیاد و مهارنشدنی، عدم ارتباط. در (</a:t>
            </a:r>
            <a:r>
              <a:rPr lang="fa-IR" sz="2800" b="1" dirty="0" smtClean="0">
                <a:solidFill>
                  <a:srgbClr val="FF0000"/>
                </a:solidFill>
                <a:cs typeface="B Nazanin" pitchFamily="2" charset="-78"/>
              </a:rPr>
              <a:t>مانیا</a:t>
            </a:r>
            <a:r>
              <a:rPr lang="fa-IR" sz="2800" b="1" dirty="0" smtClean="0">
                <a:cs typeface="B Nazanin" pitchFamily="2" charset="-78"/>
              </a:rPr>
              <a:t> و </a:t>
            </a:r>
            <a:r>
              <a:rPr lang="fa-IR" sz="2800" b="1" dirty="0" smtClean="0">
                <a:solidFill>
                  <a:srgbClr val="FF0000"/>
                </a:solidFill>
                <a:cs typeface="B Nazanin" pitchFamily="2" charset="-78"/>
              </a:rPr>
              <a:t>اسکیزوفرنی)</a:t>
            </a:r>
            <a:r>
              <a:rPr lang="fa-IR" sz="2800" b="1" dirty="0" smtClean="0">
                <a:cs typeface="B Nazanin" pitchFamily="2" charset="-78"/>
              </a:rPr>
              <a:t> شایع است.</a:t>
            </a:r>
          </a:p>
          <a:p>
            <a:pPr algn="just" rtl="1"/>
            <a:r>
              <a:rPr lang="fa-IR" sz="2800" b="1" dirty="0" smtClean="0">
                <a:solidFill>
                  <a:srgbClr val="FF0000"/>
                </a:solidFill>
                <a:cs typeface="B Nazanin" pitchFamily="2" charset="-78"/>
              </a:rPr>
              <a:t>پرش افکار(</a:t>
            </a:r>
            <a:r>
              <a:rPr lang="en-US" sz="2800" b="1" dirty="0" smtClean="0">
                <a:solidFill>
                  <a:srgbClr val="FF0000"/>
                </a:solidFill>
                <a:cs typeface="B Nazanin" pitchFamily="2" charset="-78"/>
              </a:rPr>
              <a:t>flight of ideas</a:t>
            </a:r>
            <a:r>
              <a:rPr lang="fa-IR" sz="2800" b="1" dirty="0" smtClean="0">
                <a:solidFill>
                  <a:srgbClr val="FF0000"/>
                </a:solidFill>
                <a:cs typeface="B Nazanin" pitchFamily="2" charset="-78"/>
              </a:rPr>
              <a:t>): </a:t>
            </a:r>
            <a:r>
              <a:rPr lang="fa-IR" sz="2800" b="1" dirty="0" smtClean="0">
                <a:cs typeface="B Nazanin" pitchFamily="2" charset="-78"/>
              </a:rPr>
              <a:t>کلام و افکار بیمار به سرعت از موضوعی به موضوع دیگر منتقل می شود. هرچیزی که در میدان دید او قرار می گیرد، توجه او را جلب می کند و فکرش را اشغال می کند. در بیماران </a:t>
            </a:r>
            <a:r>
              <a:rPr lang="fa-IR" sz="2800" b="1" dirty="0" smtClean="0">
                <a:solidFill>
                  <a:srgbClr val="FF0000"/>
                </a:solidFill>
                <a:cs typeface="B Nazanin" pitchFamily="2" charset="-78"/>
              </a:rPr>
              <a:t>مانیک</a:t>
            </a:r>
            <a:r>
              <a:rPr lang="fa-IR" sz="2800" b="1" dirty="0" smtClean="0">
                <a:cs typeface="B Nazanin" pitchFamily="2" charset="-78"/>
              </a:rPr>
              <a:t> شایع است</a:t>
            </a:r>
            <a:endParaRPr lang="en-US" sz="2800" b="1" dirty="0">
              <a:cs typeface="B Nazanin" pitchFamily="2" charset="-78"/>
            </a:endParaRPr>
          </a:p>
        </p:txBody>
      </p:sp>
    </p:spTree>
    <p:extLst>
      <p:ext uri="{BB962C8B-B14F-4D97-AF65-F5344CB8AC3E}">
        <p14:creationId xmlns:p14="http://schemas.microsoft.com/office/powerpoint/2010/main" val="667878268"/>
      </p:ext>
    </p:extLst>
  </p:cSld>
  <p:clrMapOvr>
    <a:masterClrMapping/>
  </p:clrMapOvr>
  <p:transition spd="slow">
    <p:cove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4"/>
          <p:cNvSpPr>
            <a:spLocks noGrp="1" noChangeArrowheads="1"/>
          </p:cNvSpPr>
          <p:nvPr>
            <p:ph type="ctrTitle"/>
          </p:nvPr>
        </p:nvSpPr>
        <p:spPr>
          <a:xfrm>
            <a:off x="2897814" y="1340768"/>
            <a:ext cx="3132348" cy="493752"/>
          </a:xfrm>
        </p:spPr>
        <p:style>
          <a:lnRef idx="2">
            <a:schemeClr val="dk1"/>
          </a:lnRef>
          <a:fillRef idx="1">
            <a:schemeClr val="lt1"/>
          </a:fillRef>
          <a:effectRef idx="0">
            <a:schemeClr val="dk1"/>
          </a:effectRef>
          <a:fontRef idx="minor">
            <a:schemeClr val="dk1"/>
          </a:fontRef>
        </p:style>
        <p:txBody>
          <a:bodyPr>
            <a:normAutofit fontScale="90000"/>
          </a:bodyPr>
          <a:lstStyle/>
          <a:p>
            <a:pPr algn="just" rtl="1" eaLnBrk="1" hangingPunct="1"/>
            <a:r>
              <a:rPr lang="fa-IR" sz="2800" cap="none" spc="0" dirty="0" smtClean="0">
                <a:ln w="0"/>
                <a:solidFill>
                  <a:srgbClr val="FF0000"/>
                </a:solidFill>
                <a:effectLst>
                  <a:outerShdw blurRad="38100" dist="19050" dir="2700000" algn="tl" rotWithShape="0">
                    <a:schemeClr val="dk1">
                      <a:alpha val="40000"/>
                    </a:schemeClr>
                  </a:outerShdw>
                </a:effectLst>
              </a:rPr>
              <a:t>     </a:t>
            </a:r>
            <a:r>
              <a:rPr lang="fa-IR" u="sng" cap="none" spc="0" dirty="0" smtClean="0">
                <a:ln w="0"/>
                <a:solidFill>
                  <a:srgbClr val="FF0000"/>
                </a:solidFill>
                <a:effectLst>
                  <a:outerShdw blurRad="38100" dist="19050" dir="2700000" algn="tl" rotWithShape="0">
                    <a:schemeClr val="dk1">
                      <a:alpha val="40000"/>
                    </a:schemeClr>
                  </a:outerShdw>
                </a:effectLst>
              </a:rPr>
              <a:t>سرخوشي </a:t>
            </a:r>
            <a:r>
              <a:rPr lang="en-US" u="sng"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rPr>
              <a:t>elation</a:t>
            </a:r>
            <a:r>
              <a:rPr lang="fa-IR" sz="2800" u="sng"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rPr>
              <a:t> </a:t>
            </a:r>
            <a:endParaRPr lang="en-US" sz="2800" u="sng"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p:txBody>
      </p:sp>
      <p:sp>
        <p:nvSpPr>
          <p:cNvPr id="128003" name="Rectangle 5"/>
          <p:cNvSpPr>
            <a:spLocks noGrp="1" noChangeArrowheads="1"/>
          </p:cNvSpPr>
          <p:nvPr>
            <p:ph type="subTitle" idx="1"/>
          </p:nvPr>
        </p:nvSpPr>
        <p:spPr>
          <a:xfrm>
            <a:off x="1115616" y="2060848"/>
            <a:ext cx="6696744" cy="3312368"/>
          </a:xfrm>
          <a:pattFill prst="pct5">
            <a:fgClr>
              <a:schemeClr val="accent1"/>
            </a:fgClr>
            <a:bgClr>
              <a:schemeClr val="bg1"/>
            </a:bgClr>
          </a:pattFill>
        </p:spPr>
        <p:txBody>
          <a:bodyPr>
            <a:normAutofit/>
          </a:bodyPr>
          <a:lstStyle/>
          <a:p>
            <a:pPr algn="just" rtl="1" eaLnBrk="1" hangingPunct="1">
              <a:lnSpc>
                <a:spcPct val="150000"/>
              </a:lnSpc>
            </a:pPr>
            <a:r>
              <a:rPr lang="fa-IR" sz="2800" b="1" i="0" dirty="0" smtClean="0">
                <a:solidFill>
                  <a:srgbClr val="FF0000"/>
                </a:solidFill>
                <a:cs typeface="B Nazanin" panose="00000400000000000000" pitchFamily="2" charset="-78"/>
              </a:rPr>
              <a:t>سرخوشی: </a:t>
            </a:r>
            <a:r>
              <a:rPr lang="fa-IR" sz="2800" b="1" i="0" dirty="0" smtClean="0">
                <a:solidFill>
                  <a:schemeClr val="tx1"/>
                </a:solidFill>
                <a:cs typeface="B Nazanin" panose="00000400000000000000" pitchFamily="2" charset="-78"/>
              </a:rPr>
              <a:t>در واقع مرتبه بالاتر از خوشی است که فرد دچار آن، از حس اعتماد به نفس عمیقی برخوردار است و تا حدی بیش فعالی نیز نشان می دهد. بعضی از داروها از جمله آمفتا مین ها، تریاک و الکل می توانند حالت سرخوشی بوجود آورند.</a:t>
            </a:r>
            <a:endParaRPr lang="en-US" sz="2800" b="1" i="0" dirty="0" smtClean="0">
              <a:solidFill>
                <a:schemeClr val="tx1"/>
              </a:solidFill>
              <a:cs typeface="B Nazanin" panose="00000400000000000000" pitchFamily="2" charset="-78"/>
            </a:endParaRPr>
          </a:p>
        </p:txBody>
      </p:sp>
    </p:spTree>
    <p:extLst>
      <p:ext uri="{BB962C8B-B14F-4D97-AF65-F5344CB8AC3E}">
        <p14:creationId xmlns:p14="http://schemas.microsoft.com/office/powerpoint/2010/main" val="421168706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3131840" y="1340768"/>
            <a:ext cx="2962275" cy="515590"/>
          </a:xfrm>
        </p:spPr>
        <p:style>
          <a:lnRef idx="2">
            <a:schemeClr val="dk1"/>
          </a:lnRef>
          <a:fillRef idx="1">
            <a:schemeClr val="lt1"/>
          </a:fillRef>
          <a:effectRef idx="0">
            <a:schemeClr val="dk1"/>
          </a:effectRef>
          <a:fontRef idx="minor">
            <a:schemeClr val="dk1"/>
          </a:fontRef>
        </p:style>
        <p:txBody>
          <a:bodyPr>
            <a:normAutofit fontScale="90000"/>
          </a:bodyPr>
          <a:lstStyle/>
          <a:p>
            <a:pPr rtl="1" eaLnBrk="1" hangingPunct="1"/>
            <a:r>
              <a:rPr lang="fa-IR" sz="3200" b="1" u="sng" cap="none" spc="0" dirty="0" smtClean="0">
                <a:ln w="0"/>
                <a:solidFill>
                  <a:srgbClr val="FF0000"/>
                </a:solidFill>
                <a:effectLst>
                  <a:outerShdw blurRad="38100" dist="19050" dir="2700000" algn="tl" rotWithShape="0">
                    <a:schemeClr val="dk1">
                      <a:alpha val="40000"/>
                    </a:schemeClr>
                  </a:outerShdw>
                </a:effectLst>
              </a:rPr>
              <a:t>وجد </a:t>
            </a:r>
            <a:r>
              <a:rPr lang="en-US" sz="3200" b="1" u="sng"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rPr>
              <a:t>exaltation</a:t>
            </a:r>
            <a:endParaRPr lang="en-US" b="1"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p:txBody>
      </p:sp>
      <p:sp>
        <p:nvSpPr>
          <p:cNvPr id="129027" name="Rectangle 3"/>
          <p:cNvSpPr>
            <a:spLocks noGrp="1" noChangeArrowheads="1"/>
          </p:cNvSpPr>
          <p:nvPr>
            <p:ph idx="1"/>
          </p:nvPr>
        </p:nvSpPr>
        <p:spPr>
          <a:xfrm>
            <a:off x="1475656" y="2348880"/>
            <a:ext cx="5832648" cy="2276524"/>
          </a:xfrm>
          <a:pattFill prst="pct5">
            <a:fgClr>
              <a:schemeClr val="accent1"/>
            </a:fgClr>
            <a:bgClr>
              <a:schemeClr val="bg1"/>
            </a:bgClr>
          </a:pattFill>
        </p:spPr>
        <p:txBody>
          <a:bodyPr/>
          <a:lstStyle/>
          <a:p>
            <a:pPr algn="r" rtl="1" eaLnBrk="1" hangingPunct="1">
              <a:lnSpc>
                <a:spcPct val="150000"/>
              </a:lnSpc>
            </a:pPr>
            <a:r>
              <a:rPr lang="fa-IR" sz="2400" b="1" dirty="0" smtClean="0">
                <a:solidFill>
                  <a:srgbClr val="FF0000"/>
                </a:solidFill>
                <a:cs typeface="B Nazanin" panose="00000400000000000000" pitchFamily="2" charset="-78"/>
              </a:rPr>
              <a:t>وجد: </a:t>
            </a:r>
            <a:r>
              <a:rPr lang="fa-IR" sz="2400" b="1" dirty="0" smtClean="0">
                <a:solidFill>
                  <a:schemeClr val="tx1"/>
                </a:solidFill>
                <a:cs typeface="B Nazanin" panose="00000400000000000000" pitchFamily="2" charset="-78"/>
              </a:rPr>
              <a:t>وجد مرحله ای بالاتر از سرخوشی است  </a:t>
            </a:r>
          </a:p>
          <a:p>
            <a:pPr algn="r" rtl="1" eaLnBrk="1" hangingPunct="1">
              <a:lnSpc>
                <a:spcPct val="150000"/>
              </a:lnSpc>
            </a:pPr>
            <a:r>
              <a:rPr lang="fa-IR" sz="2400" b="1" dirty="0" smtClean="0">
                <a:solidFill>
                  <a:schemeClr val="tx1"/>
                </a:solidFill>
                <a:cs typeface="B Nazanin" panose="00000400000000000000" pitchFamily="2" charset="-78"/>
              </a:rPr>
              <a:t>فراتر از سرخوشي</a:t>
            </a:r>
          </a:p>
          <a:p>
            <a:pPr algn="r" rtl="1" eaLnBrk="1" hangingPunct="1">
              <a:lnSpc>
                <a:spcPct val="150000"/>
              </a:lnSpc>
            </a:pPr>
            <a:r>
              <a:rPr lang="fa-IR" sz="2400" b="1" dirty="0" smtClean="0">
                <a:solidFill>
                  <a:schemeClr val="tx1"/>
                </a:solidFill>
                <a:cs typeface="B Nazanin" panose="00000400000000000000" pitchFamily="2" charset="-78"/>
              </a:rPr>
              <a:t>تجلي هذيانهاي بزرگ منشي</a:t>
            </a:r>
            <a:endParaRPr lang="en-US" sz="2400" b="1" dirty="0" smtClean="0">
              <a:solidFill>
                <a:schemeClr val="tx1"/>
              </a:solidFill>
              <a:cs typeface="B Nazanin" panose="00000400000000000000" pitchFamily="2" charset="-78"/>
            </a:endParaRPr>
          </a:p>
        </p:txBody>
      </p:sp>
    </p:spTree>
    <p:extLst>
      <p:ext uri="{BB962C8B-B14F-4D97-AF65-F5344CB8AC3E}">
        <p14:creationId xmlns:p14="http://schemas.microsoft.com/office/powerpoint/2010/main" val="319018691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3275856" y="1340768"/>
            <a:ext cx="2601913" cy="587375"/>
          </a:xfrm>
        </p:spPr>
        <p:style>
          <a:lnRef idx="2">
            <a:schemeClr val="dk1"/>
          </a:lnRef>
          <a:fillRef idx="1">
            <a:schemeClr val="lt1"/>
          </a:fillRef>
          <a:effectRef idx="0">
            <a:schemeClr val="dk1"/>
          </a:effectRef>
          <a:fontRef idx="minor">
            <a:schemeClr val="dk1"/>
          </a:fontRef>
        </p:style>
        <p:txBody>
          <a:bodyPr>
            <a:normAutofit/>
          </a:bodyPr>
          <a:lstStyle/>
          <a:p>
            <a:pPr rtl="1" eaLnBrk="1" hangingPunct="1">
              <a:defRPr/>
            </a:pPr>
            <a:r>
              <a:rPr lang="fa-IR" sz="2800" b="1" u="sng" cap="none" spc="0" dirty="0" smtClean="0">
                <a:ln w="0"/>
                <a:solidFill>
                  <a:srgbClr val="FF0000"/>
                </a:solidFill>
                <a:effectLst>
                  <a:outerShdw blurRad="38100" dist="19050" dir="2700000" algn="tl" rotWithShape="0">
                    <a:schemeClr val="dk1">
                      <a:alpha val="40000"/>
                    </a:schemeClr>
                  </a:outerShdw>
                </a:effectLst>
              </a:rPr>
              <a:t>خلسه </a:t>
            </a:r>
            <a:r>
              <a:rPr lang="en-US" sz="2800" b="1" u="sng" cap="none" spc="0" dirty="0" smtClean="0">
                <a:ln w="0"/>
                <a:solidFill>
                  <a:srgbClr val="FF0000"/>
                </a:solidFill>
                <a:effectLst>
                  <a:outerShdw blurRad="38100" dist="19050" dir="2700000" algn="tl" rotWithShape="0">
                    <a:schemeClr val="dk1">
                      <a:alpha val="40000"/>
                    </a:schemeClr>
                  </a:outerShdw>
                </a:effectLst>
              </a:rPr>
              <a:t>ecstasy</a:t>
            </a:r>
            <a:endParaRPr lang="en-US" b="1"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p:txBody>
      </p:sp>
      <p:sp>
        <p:nvSpPr>
          <p:cNvPr id="130051" name="Rectangle 3"/>
          <p:cNvSpPr>
            <a:spLocks noGrp="1" noChangeArrowheads="1"/>
          </p:cNvSpPr>
          <p:nvPr>
            <p:ph idx="1"/>
          </p:nvPr>
        </p:nvSpPr>
        <p:spPr>
          <a:xfrm>
            <a:off x="1115616" y="2348880"/>
            <a:ext cx="6408712" cy="3383830"/>
          </a:xfrm>
          <a:pattFill prst="pct5">
            <a:fgClr>
              <a:schemeClr val="accent1"/>
            </a:fgClr>
            <a:bgClr>
              <a:schemeClr val="bg1"/>
            </a:bgClr>
          </a:pattFill>
        </p:spPr>
        <p:txBody>
          <a:bodyPr/>
          <a:lstStyle/>
          <a:p>
            <a:pPr algn="just" rtl="1" eaLnBrk="1" hangingPunct="1">
              <a:lnSpc>
                <a:spcPct val="150000"/>
              </a:lnSpc>
            </a:pPr>
            <a:r>
              <a:rPr lang="fa-IR" sz="2400" b="1" dirty="0" smtClean="0">
                <a:solidFill>
                  <a:srgbClr val="FF0000"/>
                </a:solidFill>
                <a:cs typeface="B Nazanin" panose="00000400000000000000" pitchFamily="2" charset="-78"/>
              </a:rPr>
              <a:t>حالت جذبه </a:t>
            </a:r>
            <a:r>
              <a:rPr lang="fa-IR" sz="2400" b="1" dirty="0" smtClean="0">
                <a:solidFill>
                  <a:schemeClr val="tx1"/>
                </a:solidFill>
                <a:cs typeface="B Nazanin" panose="00000400000000000000" pitchFamily="2" charset="-78"/>
              </a:rPr>
              <a:t>یا خلسه، نقطه اوج سرخوشی و خلق بالا است. در این حالت فرد بیمار احساس می کند در دنیایی آرام و با صفا زندگی می کند و </a:t>
            </a:r>
            <a:r>
              <a:rPr lang="fa-IR" sz="2400" b="1" dirty="0" smtClean="0">
                <a:solidFill>
                  <a:srgbClr val="FF0000"/>
                </a:solidFill>
                <a:cs typeface="B Nazanin" panose="00000400000000000000" pitchFamily="2" charset="-78"/>
              </a:rPr>
              <a:t>احساس تولدی </a:t>
            </a:r>
            <a:r>
              <a:rPr lang="fa-IR" sz="2400" b="1" dirty="0" smtClean="0">
                <a:solidFill>
                  <a:schemeClr val="tx1"/>
                </a:solidFill>
                <a:cs typeface="B Nazanin" panose="00000400000000000000" pitchFamily="2" charset="-78"/>
              </a:rPr>
              <a:t>دوباره دارد.</a:t>
            </a:r>
            <a:endParaRPr lang="en-US" sz="2400" b="1" dirty="0" smtClean="0">
              <a:solidFill>
                <a:schemeClr val="tx1"/>
              </a:solidFill>
              <a:cs typeface="B Nazanin" panose="00000400000000000000" pitchFamily="2" charset="-78"/>
            </a:endParaRPr>
          </a:p>
          <a:p>
            <a:pPr algn="just" rtl="1" eaLnBrk="1" hangingPunct="1">
              <a:lnSpc>
                <a:spcPct val="150000"/>
              </a:lnSpc>
            </a:pPr>
            <a:r>
              <a:rPr lang="fa-IR" sz="2400" b="1" dirty="0" smtClean="0">
                <a:solidFill>
                  <a:schemeClr val="tx1"/>
                </a:solidFill>
                <a:cs typeface="B Nazanin" panose="00000400000000000000" pitchFamily="2" charset="-78"/>
              </a:rPr>
              <a:t>احساس از خود بيخود شدگي</a:t>
            </a:r>
          </a:p>
          <a:p>
            <a:pPr algn="just" rtl="1" eaLnBrk="1" hangingPunct="1">
              <a:lnSpc>
                <a:spcPct val="150000"/>
              </a:lnSpc>
            </a:pPr>
            <a:r>
              <a:rPr lang="fa-IR" sz="2400" b="1" dirty="0" smtClean="0">
                <a:solidFill>
                  <a:schemeClr val="tx1"/>
                </a:solidFill>
                <a:cs typeface="B Nazanin" panose="00000400000000000000" pitchFamily="2" charset="-78"/>
              </a:rPr>
              <a:t>شادي دروني خاص و راه رفتن روي ابرها</a:t>
            </a:r>
            <a:endParaRPr lang="en-US" sz="2400" b="1" dirty="0" smtClean="0">
              <a:solidFill>
                <a:schemeClr val="tx1"/>
              </a:solidFill>
              <a:cs typeface="B Nazanin" panose="00000400000000000000" pitchFamily="2" charset="-78"/>
            </a:endParaRPr>
          </a:p>
        </p:txBody>
      </p:sp>
    </p:spTree>
    <p:extLst>
      <p:ext uri="{BB962C8B-B14F-4D97-AF65-F5344CB8AC3E}">
        <p14:creationId xmlns:p14="http://schemas.microsoft.com/office/powerpoint/2010/main" val="293429613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2483767" y="1412776"/>
            <a:ext cx="4043362" cy="514796"/>
          </a:xfrm>
        </p:spPr>
        <p:style>
          <a:lnRef idx="2">
            <a:schemeClr val="dk1"/>
          </a:lnRef>
          <a:fillRef idx="1">
            <a:schemeClr val="lt1"/>
          </a:fillRef>
          <a:effectRef idx="0">
            <a:schemeClr val="dk1"/>
          </a:effectRef>
          <a:fontRef idx="minor">
            <a:schemeClr val="dk1"/>
          </a:fontRef>
        </p:style>
        <p:txBody>
          <a:bodyPr>
            <a:normAutofit fontScale="90000"/>
          </a:bodyPr>
          <a:lstStyle/>
          <a:p>
            <a:pPr rtl="1" eaLnBrk="1" hangingPunct="1">
              <a:defRPr/>
            </a:pPr>
            <a:r>
              <a:rPr lang="fa-IR" sz="2800" b="1" u="sng" cap="none" spc="0" dirty="0" smtClean="0">
                <a:ln w="0"/>
                <a:solidFill>
                  <a:srgbClr val="FF0000"/>
                </a:solidFill>
                <a:effectLst>
                  <a:outerShdw blurRad="38100" dist="19050" dir="2700000" algn="tl" rotWithShape="0">
                    <a:schemeClr val="dk1">
                      <a:alpha val="40000"/>
                    </a:schemeClr>
                  </a:outerShdw>
                </a:effectLst>
              </a:rPr>
              <a:t>ملال و دلتنگي </a:t>
            </a:r>
            <a:r>
              <a:rPr lang="en-US" sz="2800" b="1" u="sng" cap="none" spc="0" dirty="0" err="1" smtClean="0">
                <a:ln w="0"/>
                <a:solidFill>
                  <a:srgbClr val="FF0000"/>
                </a:solidFill>
                <a:effectLst>
                  <a:outerShdw blurRad="38100" dist="19050" dir="2700000" algn="tl" rotWithShape="0">
                    <a:schemeClr val="dk1">
                      <a:alpha val="40000"/>
                    </a:schemeClr>
                  </a:outerShdw>
                </a:effectLst>
              </a:rPr>
              <a:t>Disphoria</a:t>
            </a:r>
            <a:endParaRPr lang="en-US" b="1"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p:txBody>
      </p:sp>
      <p:sp>
        <p:nvSpPr>
          <p:cNvPr id="131075" name="Rectangle 3"/>
          <p:cNvSpPr>
            <a:spLocks noGrp="1" noChangeArrowheads="1"/>
          </p:cNvSpPr>
          <p:nvPr>
            <p:ph idx="1"/>
          </p:nvPr>
        </p:nvSpPr>
        <p:spPr>
          <a:xfrm>
            <a:off x="1157076" y="2276872"/>
            <a:ext cx="6696745" cy="2708275"/>
          </a:xfrm>
          <a:pattFill prst="pct5">
            <a:fgClr>
              <a:schemeClr val="accent1"/>
            </a:fgClr>
            <a:bgClr>
              <a:schemeClr val="bg1"/>
            </a:bgClr>
          </a:pattFill>
        </p:spPr>
        <p:txBody>
          <a:bodyPr/>
          <a:lstStyle/>
          <a:p>
            <a:pPr algn="r" rtl="1" eaLnBrk="1" hangingPunct="1">
              <a:lnSpc>
                <a:spcPct val="150000"/>
              </a:lnSpc>
            </a:pPr>
            <a:r>
              <a:rPr lang="fa-IR" sz="2400" b="1" dirty="0" smtClean="0">
                <a:solidFill>
                  <a:schemeClr val="tx1"/>
                </a:solidFill>
                <a:cs typeface="B Nazanin" panose="00000400000000000000" pitchFamily="2" charset="-78"/>
              </a:rPr>
              <a:t>خلق ناخوشايندي كه بدون علت خاصي و ناگهاني در فرد ايجاد مي شود</a:t>
            </a:r>
          </a:p>
          <a:p>
            <a:pPr algn="r" rtl="1" eaLnBrk="1" hangingPunct="1">
              <a:lnSpc>
                <a:spcPct val="150000"/>
              </a:lnSpc>
            </a:pPr>
            <a:r>
              <a:rPr lang="fa-IR" sz="2400" b="1" dirty="0" smtClean="0">
                <a:solidFill>
                  <a:schemeClr val="tx1"/>
                </a:solidFill>
                <a:cs typeface="B Nazanin" panose="00000400000000000000" pitchFamily="2" charset="-78"/>
              </a:rPr>
              <a:t>فرد از برقراري ارتباط با ديگران پرهيز مي كند و دوست دارد تنها باشد.</a:t>
            </a:r>
            <a:endParaRPr lang="en-US" sz="2400" b="1" dirty="0" smtClean="0">
              <a:solidFill>
                <a:schemeClr val="tx1"/>
              </a:solidFill>
              <a:cs typeface="B Nazanin" panose="00000400000000000000" pitchFamily="2" charset="-78"/>
            </a:endParaRPr>
          </a:p>
        </p:txBody>
      </p:sp>
    </p:spTree>
    <p:extLst>
      <p:ext uri="{BB962C8B-B14F-4D97-AF65-F5344CB8AC3E}">
        <p14:creationId xmlns:p14="http://schemas.microsoft.com/office/powerpoint/2010/main" val="360233406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2843808" y="1340768"/>
            <a:ext cx="3465810" cy="659606"/>
          </a:xfrm>
        </p:spPr>
        <p:style>
          <a:lnRef idx="2">
            <a:schemeClr val="dk1"/>
          </a:lnRef>
          <a:fillRef idx="1">
            <a:schemeClr val="lt1"/>
          </a:fillRef>
          <a:effectRef idx="0">
            <a:schemeClr val="dk1"/>
          </a:effectRef>
          <a:fontRef idx="minor">
            <a:schemeClr val="dk1"/>
          </a:fontRef>
        </p:style>
        <p:txBody>
          <a:bodyPr>
            <a:normAutofit/>
          </a:bodyPr>
          <a:lstStyle/>
          <a:p>
            <a:pPr rtl="1" eaLnBrk="1" hangingPunct="1"/>
            <a:r>
              <a:rPr lang="fa-IR" sz="2800" b="1" u="sng" cap="none" spc="0" dirty="0" smtClean="0">
                <a:ln w="0"/>
                <a:solidFill>
                  <a:srgbClr val="FF0000"/>
                </a:solidFill>
                <a:effectLst>
                  <a:outerShdw blurRad="38100" dist="19050" dir="2700000" algn="tl" rotWithShape="0">
                    <a:schemeClr val="dk1">
                      <a:alpha val="40000"/>
                    </a:schemeClr>
                  </a:outerShdw>
                </a:effectLst>
              </a:rPr>
              <a:t>تحريك پذيري </a:t>
            </a:r>
            <a:r>
              <a:rPr lang="en-US" sz="2800" b="1" u="sng"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rPr>
              <a:t>irritability</a:t>
            </a:r>
            <a:endParaRPr lang="en-US" sz="3200" b="1"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p:txBody>
      </p:sp>
      <p:sp>
        <p:nvSpPr>
          <p:cNvPr id="132099" name="Rectangle 3"/>
          <p:cNvSpPr>
            <a:spLocks noGrp="1" noChangeArrowheads="1"/>
          </p:cNvSpPr>
          <p:nvPr>
            <p:ph idx="1"/>
          </p:nvPr>
        </p:nvSpPr>
        <p:spPr>
          <a:xfrm>
            <a:off x="1443620" y="2564904"/>
            <a:ext cx="6266185" cy="1844675"/>
          </a:xfrm>
          <a:pattFill prst="pct5">
            <a:fgClr>
              <a:schemeClr val="accent1"/>
            </a:fgClr>
            <a:bgClr>
              <a:schemeClr val="bg1"/>
            </a:bgClr>
          </a:pattFill>
        </p:spPr>
        <p:txBody>
          <a:bodyPr/>
          <a:lstStyle/>
          <a:p>
            <a:pPr algn="r" rtl="1" eaLnBrk="1" hangingPunct="1">
              <a:lnSpc>
                <a:spcPct val="150000"/>
              </a:lnSpc>
            </a:pPr>
            <a:r>
              <a:rPr lang="fa-IR" sz="2400" b="1" dirty="0" smtClean="0">
                <a:solidFill>
                  <a:schemeClr val="tx1"/>
                </a:solidFill>
                <a:cs typeface="B Nazanin" panose="00000400000000000000" pitchFamily="2" charset="-78"/>
              </a:rPr>
              <a:t>فرد توان ارايه پاسخهاي مناسب به محركها را ندارد و گاه پاسخهاي بسيار شديدتر از حد معمول مي دهد</a:t>
            </a:r>
            <a:endParaRPr lang="en-US" sz="2400" b="1" dirty="0" smtClean="0">
              <a:solidFill>
                <a:schemeClr val="tx1"/>
              </a:solidFill>
              <a:cs typeface="B Nazanin" panose="00000400000000000000" pitchFamily="2" charset="-78"/>
            </a:endParaRPr>
          </a:p>
        </p:txBody>
      </p:sp>
    </p:spTree>
    <p:extLst>
      <p:ext uri="{BB962C8B-B14F-4D97-AF65-F5344CB8AC3E}">
        <p14:creationId xmlns:p14="http://schemas.microsoft.com/office/powerpoint/2010/main" val="353047795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2051720" y="980728"/>
            <a:ext cx="4392488" cy="587722"/>
          </a:xfrm>
        </p:spPr>
        <p:style>
          <a:lnRef idx="2">
            <a:schemeClr val="dk1"/>
          </a:lnRef>
          <a:fillRef idx="1">
            <a:schemeClr val="lt1"/>
          </a:fillRef>
          <a:effectRef idx="0">
            <a:schemeClr val="dk1"/>
          </a:effectRef>
          <a:fontRef idx="minor">
            <a:schemeClr val="dk1"/>
          </a:fontRef>
        </p:style>
        <p:txBody>
          <a:bodyPr>
            <a:normAutofit/>
          </a:bodyPr>
          <a:lstStyle/>
          <a:p>
            <a:pPr rtl="1" eaLnBrk="1" hangingPunct="1"/>
            <a:r>
              <a:rPr lang="fa-IR" sz="3200" b="1" u="sng" cap="none" spc="0" dirty="0" smtClean="0">
                <a:ln w="0"/>
                <a:solidFill>
                  <a:srgbClr val="FF0000"/>
                </a:solidFill>
                <a:effectLst>
                  <a:outerShdw blurRad="38100" dist="19050" dir="2700000" algn="tl" rotWithShape="0">
                    <a:schemeClr val="dk1">
                      <a:alpha val="40000"/>
                    </a:schemeClr>
                  </a:outerShdw>
                </a:effectLst>
              </a:rPr>
              <a:t>برخی دیگر از اختلالات خلقی</a:t>
            </a:r>
            <a:endParaRPr lang="en-US" sz="3200" b="1" u="sng"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p:txBody>
      </p:sp>
      <p:sp>
        <p:nvSpPr>
          <p:cNvPr id="134147" name="Rectangle 3"/>
          <p:cNvSpPr>
            <a:spLocks noGrp="1" noChangeArrowheads="1"/>
          </p:cNvSpPr>
          <p:nvPr>
            <p:ph idx="1"/>
          </p:nvPr>
        </p:nvSpPr>
        <p:spPr>
          <a:xfrm>
            <a:off x="971600" y="1639788"/>
            <a:ext cx="6984776" cy="3949452"/>
          </a:xfrm>
          <a:pattFill prst="pct5">
            <a:fgClr>
              <a:schemeClr val="accent1"/>
            </a:fgClr>
            <a:bgClr>
              <a:schemeClr val="bg1"/>
            </a:bgClr>
          </a:pattFill>
        </p:spPr>
        <p:txBody>
          <a:bodyPr/>
          <a:lstStyle/>
          <a:p>
            <a:pPr algn="just" rtl="1" eaLnBrk="1" hangingPunct="1">
              <a:lnSpc>
                <a:spcPct val="150000"/>
              </a:lnSpc>
            </a:pPr>
            <a:r>
              <a:rPr lang="fa-IR" sz="2400" b="1" dirty="0" smtClean="0">
                <a:solidFill>
                  <a:srgbClr val="FF0000"/>
                </a:solidFill>
                <a:cs typeface="B Nazanin" panose="00000400000000000000" pitchFamily="2" charset="-78"/>
              </a:rPr>
              <a:t>نوسان خلق: </a:t>
            </a:r>
            <a:r>
              <a:rPr lang="fa-IR" sz="2400" b="1" dirty="0" smtClean="0">
                <a:solidFill>
                  <a:schemeClr val="tx1"/>
                </a:solidFill>
                <a:cs typeface="B Nazanin" panose="00000400000000000000" pitchFamily="2" charset="-78"/>
              </a:rPr>
              <a:t>به تغییرات خلق بیماران منیک دپرسیو اشاره دارد.</a:t>
            </a:r>
          </a:p>
          <a:p>
            <a:pPr algn="just" rtl="1" eaLnBrk="1" hangingPunct="1">
              <a:lnSpc>
                <a:spcPct val="150000"/>
              </a:lnSpc>
            </a:pPr>
            <a:r>
              <a:rPr lang="fa-IR" sz="2400" b="1" dirty="0" smtClean="0">
                <a:solidFill>
                  <a:srgbClr val="FF0000"/>
                </a:solidFill>
                <a:cs typeface="B Nazanin" panose="00000400000000000000" pitchFamily="2" charset="-78"/>
              </a:rPr>
              <a:t>حیرت و منگی: </a:t>
            </a:r>
            <a:r>
              <a:rPr lang="fa-IR" sz="2400" b="1" dirty="0" smtClean="0">
                <a:solidFill>
                  <a:schemeClr val="tx1"/>
                </a:solidFill>
                <a:cs typeface="B Nazanin" panose="00000400000000000000" pitchFamily="2" charset="-78"/>
              </a:rPr>
              <a:t>بیمار قادر به توصیف تجربه هیجانی خود نیست. در بیماران اسکیزوفرنی و در حالات اضطرابی شدید و افسردگی نیز دیده می شود.</a:t>
            </a:r>
          </a:p>
          <a:p>
            <a:pPr algn="just" rtl="1" eaLnBrk="1" hangingPunct="1">
              <a:lnSpc>
                <a:spcPct val="150000"/>
              </a:lnSpc>
            </a:pPr>
            <a:r>
              <a:rPr lang="fa-IR" sz="2400" b="1" dirty="0" smtClean="0">
                <a:solidFill>
                  <a:srgbClr val="FF0000"/>
                </a:solidFill>
                <a:cs typeface="B Nazanin" panose="00000400000000000000" pitchFamily="2" charset="-78"/>
              </a:rPr>
              <a:t>واکنش سوگ: </a:t>
            </a:r>
            <a:r>
              <a:rPr lang="fa-IR" sz="2400" b="1" dirty="0" smtClean="0">
                <a:solidFill>
                  <a:schemeClr val="tx1"/>
                </a:solidFill>
                <a:cs typeface="B Nazanin" panose="00000400000000000000" pitchFamily="2" charset="-78"/>
              </a:rPr>
              <a:t>واکنش نسبت به فقدان شخصی عزیز. در سوگ دنیا برای شخص تهی و بی ارزش می شود.</a:t>
            </a:r>
          </a:p>
          <a:p>
            <a:pPr algn="just" rtl="1" eaLnBrk="1" hangingPunct="1">
              <a:lnSpc>
                <a:spcPct val="150000"/>
              </a:lnSpc>
            </a:pPr>
            <a:endParaRPr lang="en-US" sz="2400" dirty="0" smtClean="0">
              <a:solidFill>
                <a:schemeClr val="tx1"/>
              </a:solidFill>
              <a:cs typeface="Tahoma" panose="020B0604030504040204" pitchFamily="34" charset="0"/>
            </a:endParaRPr>
          </a:p>
        </p:txBody>
      </p:sp>
    </p:spTree>
    <p:extLst>
      <p:ext uri="{BB962C8B-B14F-4D97-AF65-F5344CB8AC3E}">
        <p14:creationId xmlns:p14="http://schemas.microsoft.com/office/powerpoint/2010/main" val="115711459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bwMode="auto">
          <a:xfrm>
            <a:off x="1619672" y="1268761"/>
            <a:ext cx="5832649" cy="3024336"/>
          </a:xfrm>
          <a:pattFill prst="pct5">
            <a:fgClr>
              <a:schemeClr val="accent1"/>
            </a:fgClr>
            <a:bgClr>
              <a:schemeClr val="bg1"/>
            </a:bgClr>
          </a:pattFill>
        </p:spPr>
        <p:txBody>
          <a:bodyPr wrap="square" numCol="1" anchor="t" anchorCtr="0" compatLnSpc="1">
            <a:prstTxWarp prst="textNoShape">
              <a:avLst/>
            </a:prstTxWarp>
            <a:normAutofit/>
          </a:bodyPr>
          <a:lstStyle/>
          <a:p>
            <a:pPr indent="0" algn="ctr" rtl="1">
              <a:buNone/>
            </a:pPr>
            <a:r>
              <a:rPr lang="fa-IR" sz="2800" b="1" dirty="0" smtClean="0">
                <a:cs typeface="B Nazanin" panose="00000400000000000000" pitchFamily="2" charset="-78"/>
              </a:rPr>
              <a:t> </a:t>
            </a:r>
            <a:r>
              <a:rPr lang="fa-IR" sz="9700" b="1" dirty="0">
                <a:ln w="0"/>
                <a:solidFill>
                  <a:srgbClr val="002060"/>
                </a:solidFill>
                <a:effectLst>
                  <a:outerShdw blurRad="38100" dist="19050" dir="2700000" algn="tl" rotWithShape="0">
                    <a:schemeClr val="dk1">
                      <a:alpha val="40000"/>
                    </a:schemeClr>
                  </a:outerShdw>
                </a:effectLst>
                <a:cs typeface="B Nazanin" panose="00000400000000000000" pitchFamily="2" charset="-78"/>
              </a:rPr>
              <a:t>پایان</a:t>
            </a:r>
            <a:endParaRPr lang="en-US" sz="9700" b="1" dirty="0" smtClean="0">
              <a:cs typeface="B Nazanin" panose="00000400000000000000" pitchFamily="2" charset="-78"/>
            </a:endParaRPr>
          </a:p>
        </p:txBody>
      </p:sp>
    </p:spTree>
    <p:extLst>
      <p:ext uri="{BB962C8B-B14F-4D97-AF65-F5344CB8AC3E}">
        <p14:creationId xmlns:p14="http://schemas.microsoft.com/office/powerpoint/2010/main" val="425238460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ctrTitle"/>
          </p:nvPr>
        </p:nvSpPr>
        <p:spPr>
          <a:xfrm>
            <a:off x="1619672" y="2348880"/>
            <a:ext cx="5688632" cy="2016224"/>
          </a:xfrm>
          <a:pattFill prst="pct5">
            <a:fgClr>
              <a:schemeClr val="accent1"/>
            </a:fgClr>
            <a:bgClr>
              <a:schemeClr val="bg1"/>
            </a:bgClr>
          </a:pattFill>
        </p:spPr>
        <p:txBody>
          <a:bodyPr>
            <a:normAutofit/>
          </a:bodyPr>
          <a:lstStyle/>
          <a:p>
            <a:pPr rtl="1"/>
            <a:r>
              <a:rPr lang="fa-IR" sz="5400" b="1" cap="none" spc="0" dirty="0" smtClean="0">
                <a:ln w="0"/>
                <a:solidFill>
                  <a:srgbClr val="FF0000"/>
                </a:solidFill>
                <a:effectLst>
                  <a:outerShdw blurRad="38100" dist="19050" dir="2700000" algn="tl" rotWithShape="0">
                    <a:schemeClr val="dk1">
                      <a:alpha val="40000"/>
                    </a:schemeClr>
                  </a:outerShdw>
                </a:effectLst>
              </a:rPr>
              <a:t>  </a:t>
            </a:r>
            <a:r>
              <a:rPr lang="fa-IR" sz="5400" b="1" cap="none" spc="0" dirty="0">
                <a:ln w="0"/>
                <a:solidFill>
                  <a:srgbClr val="FF0000"/>
                </a:solidFill>
                <a:effectLst>
                  <a:outerShdw blurRad="38100" dist="19050" dir="2700000" algn="tl" rotWithShape="0">
                    <a:schemeClr val="dk1">
                      <a:alpha val="40000"/>
                    </a:schemeClr>
                  </a:outerShdw>
                </a:effectLst>
              </a:rPr>
              <a:t>حافظه</a:t>
            </a:r>
            <a:r>
              <a:rPr lang="en-US" sz="5400" b="1" cap="none" spc="0" dirty="0">
                <a:ln w="0"/>
                <a:solidFill>
                  <a:srgbClr val="FF0000"/>
                </a:solidFill>
                <a:effectLst>
                  <a:outerShdw blurRad="38100" dist="19050" dir="2700000" algn="tl" rotWithShape="0">
                    <a:schemeClr val="dk1">
                      <a:alpha val="40000"/>
                    </a:schemeClr>
                  </a:outerShdw>
                </a:effectLst>
              </a:rPr>
              <a:t> </a:t>
            </a:r>
            <a:r>
              <a:rPr lang="fa-IR" sz="5400" b="1" cap="none" spc="0" dirty="0">
                <a:ln w="0"/>
                <a:solidFill>
                  <a:srgbClr val="FF0000"/>
                </a:solidFill>
                <a:effectLst>
                  <a:outerShdw blurRad="38100" dist="19050" dir="2700000" algn="tl" rotWithShape="0">
                    <a:schemeClr val="dk1">
                      <a:alpha val="40000"/>
                    </a:schemeClr>
                  </a:outerShdw>
                </a:effectLst>
              </a:rPr>
              <a:t> </a:t>
            </a:r>
            <a:r>
              <a:rPr lang="en-US" sz="5400" b="1" cap="none" spc="0" dirty="0">
                <a:ln w="0"/>
                <a:solidFill>
                  <a:srgbClr val="FF0000"/>
                </a:solidFill>
                <a:effectLst>
                  <a:outerShdw blurRad="38100" dist="19050" dir="2700000" algn="tl" rotWithShape="0">
                    <a:schemeClr val="dk1">
                      <a:alpha val="40000"/>
                    </a:schemeClr>
                  </a:outerShdw>
                </a:effectLst>
              </a:rPr>
              <a:t>Memory</a:t>
            </a:r>
            <a:br>
              <a:rPr lang="en-US" sz="5400" b="1" cap="none" spc="0" dirty="0">
                <a:ln w="0"/>
                <a:solidFill>
                  <a:srgbClr val="FF0000"/>
                </a:solidFill>
                <a:effectLst>
                  <a:outerShdw blurRad="38100" dist="19050" dir="2700000" algn="tl" rotWithShape="0">
                    <a:schemeClr val="dk1">
                      <a:alpha val="40000"/>
                    </a:schemeClr>
                  </a:outerShdw>
                </a:effectLst>
              </a:rPr>
            </a:br>
            <a:endParaRPr lang="en-US" sz="5400" b="1"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p:txBody>
      </p:sp>
    </p:spTree>
    <p:extLst>
      <p:ext uri="{BB962C8B-B14F-4D97-AF65-F5344CB8AC3E}">
        <p14:creationId xmlns:p14="http://schemas.microsoft.com/office/powerpoint/2010/main" val="427811184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b="1" u="sng" cap="none" spc="0" dirty="0" smtClean="0">
                <a:ln w="0"/>
                <a:solidFill>
                  <a:srgbClr val="FF0000"/>
                </a:solidFill>
                <a:effectLst>
                  <a:outerShdw blurRad="38100" dist="19050" dir="2700000" algn="tl" rotWithShape="0">
                    <a:schemeClr val="dk1">
                      <a:alpha val="40000"/>
                    </a:schemeClr>
                  </a:outerShdw>
                </a:effectLst>
                <a:cs typeface="B Nazanin" pitchFamily="2" charset="-78"/>
              </a:rPr>
              <a:t>کارکرد حافظه</a:t>
            </a:r>
            <a:endParaRPr lang="fa-IR" sz="3200" b="1" u="sng" cap="none" spc="0" dirty="0">
              <a:ln w="0"/>
              <a:solidFill>
                <a:srgbClr val="FF0000"/>
              </a:solidFill>
              <a:effectLst>
                <a:outerShdw blurRad="38100" dist="19050" dir="2700000" algn="tl" rotWithShape="0">
                  <a:schemeClr val="dk1">
                    <a:alpha val="40000"/>
                  </a:schemeClr>
                </a:outerShdw>
              </a:effectLst>
              <a:cs typeface="B Nazanin" pitchFamily="2" charset="-78"/>
            </a:endParaRPr>
          </a:p>
        </p:txBody>
      </p:sp>
      <p:sp>
        <p:nvSpPr>
          <p:cNvPr id="3" name="Content Placeholder 2"/>
          <p:cNvSpPr>
            <a:spLocks noGrp="1"/>
          </p:cNvSpPr>
          <p:nvPr>
            <p:ph idx="1"/>
          </p:nvPr>
        </p:nvSpPr>
        <p:spPr>
          <a:xfrm>
            <a:off x="1601670" y="2276872"/>
            <a:ext cx="5940660" cy="3456384"/>
          </a:xfrm>
        </p:spPr>
        <p:txBody>
          <a:bodyPr>
            <a:normAutofit fontScale="85000" lnSpcReduction="10000"/>
          </a:bodyPr>
          <a:lstStyle/>
          <a:p>
            <a:pPr algn="just" rtl="1"/>
            <a:r>
              <a:rPr lang="fa-IR" sz="2800" b="1" dirty="0" smtClean="0">
                <a:cs typeface="B Nazanin" pitchFamily="2" charset="-78"/>
              </a:rPr>
              <a:t>فرایند ذخیره سازی اطلاعات در مغز</a:t>
            </a:r>
          </a:p>
          <a:p>
            <a:pPr marL="457200" indent="-457200" algn="just" rtl="1">
              <a:buFontTx/>
              <a:buChar char="-"/>
            </a:pPr>
            <a:r>
              <a:rPr lang="fa-IR" sz="2800" b="1" dirty="0">
                <a:solidFill>
                  <a:srgbClr val="FF0000"/>
                </a:solidFill>
                <a:cs typeface="B Nazanin" panose="00000400000000000000" pitchFamily="2" charset="-78"/>
              </a:rPr>
              <a:t>ثبت </a:t>
            </a:r>
            <a:r>
              <a:rPr lang="en-US" sz="2800" b="1" dirty="0">
                <a:solidFill>
                  <a:srgbClr val="FF0000"/>
                </a:solidFill>
                <a:cs typeface="B Nazanin" panose="00000400000000000000" pitchFamily="2" charset="-78"/>
              </a:rPr>
              <a:t>(registration) </a:t>
            </a:r>
            <a:r>
              <a:rPr lang="fa-IR" sz="2800" b="1" dirty="0" smtClean="0">
                <a:cs typeface="B Nazanin" pitchFamily="2" charset="-78"/>
              </a:rPr>
              <a:t>: توانایی ثبت یک تجربه در دستگاه عصبی مرکزی</a:t>
            </a:r>
          </a:p>
          <a:p>
            <a:pPr marL="457200" indent="-457200" algn="just" rtl="1">
              <a:buFontTx/>
              <a:buChar char="-"/>
            </a:pPr>
            <a:r>
              <a:rPr lang="fa-IR" sz="2800" b="1" dirty="0">
                <a:solidFill>
                  <a:srgbClr val="FF0000"/>
                </a:solidFill>
                <a:cs typeface="B Nazanin" panose="00000400000000000000" pitchFamily="2" charset="-78"/>
              </a:rPr>
              <a:t>نگهداري </a:t>
            </a:r>
            <a:r>
              <a:rPr lang="en-US" sz="2800" b="1" dirty="0" smtClean="0">
                <a:solidFill>
                  <a:srgbClr val="FF0000"/>
                </a:solidFill>
                <a:cs typeface="B Nazanin" panose="00000400000000000000" pitchFamily="2" charset="-78"/>
              </a:rPr>
              <a:t>(retention</a:t>
            </a:r>
            <a:r>
              <a:rPr lang="en-US" sz="2800" b="1" dirty="0">
                <a:solidFill>
                  <a:srgbClr val="FF0000"/>
                </a:solidFill>
                <a:cs typeface="B Nazanin" panose="00000400000000000000" pitchFamily="2" charset="-78"/>
              </a:rPr>
              <a:t>) </a:t>
            </a:r>
            <a:r>
              <a:rPr lang="fa-IR" sz="2800" b="1" dirty="0" smtClean="0">
                <a:cs typeface="B Nazanin" pitchFamily="2" charset="-78"/>
              </a:rPr>
              <a:t>: دوام و بقا تجارب ثبت شده</a:t>
            </a:r>
          </a:p>
          <a:p>
            <a:pPr marL="457200" indent="-457200" algn="just" rtl="1">
              <a:buFontTx/>
              <a:buChar char="-"/>
            </a:pPr>
            <a:r>
              <a:rPr lang="fa-IR" sz="2800" b="1" dirty="0">
                <a:solidFill>
                  <a:srgbClr val="FF0000"/>
                </a:solidFill>
                <a:cs typeface="B Nazanin" panose="00000400000000000000" pitchFamily="2" charset="-78"/>
              </a:rPr>
              <a:t>يادآوري</a:t>
            </a:r>
            <a:r>
              <a:rPr lang="en-US" sz="2800" b="1" dirty="0">
                <a:solidFill>
                  <a:srgbClr val="FF0000"/>
                </a:solidFill>
                <a:cs typeface="B Nazanin" panose="00000400000000000000" pitchFamily="2" charset="-78"/>
              </a:rPr>
              <a:t>(recall) </a:t>
            </a:r>
            <a:r>
              <a:rPr lang="fa-IR" sz="2800" b="1" dirty="0" smtClean="0">
                <a:cs typeface="B Nazanin" pitchFamily="2" charset="-78"/>
              </a:rPr>
              <a:t>: توانایی فراخواندن و بازگویی تجارب ثبت شده</a:t>
            </a:r>
          </a:p>
        </p:txBody>
      </p:sp>
    </p:spTree>
    <p:extLst>
      <p:ext uri="{BB962C8B-B14F-4D97-AF65-F5344CB8AC3E}">
        <p14:creationId xmlns:p14="http://schemas.microsoft.com/office/powerpoint/2010/main" val="245933101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18307" y="2493894"/>
            <a:ext cx="1512168" cy="1163405"/>
          </a:xfrm>
          <a:prstGeom prst="rightArrow">
            <a:avLst/>
          </a:prstGeom>
          <a:solidFill>
            <a:srgbClr val="00B0F0"/>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2800" b="1" dirty="0" smtClean="0">
                <a:cs typeface="B Nazanin" pitchFamily="2" charset="-78"/>
              </a:rPr>
              <a:t>محرکات</a:t>
            </a:r>
            <a:endParaRPr lang="fa-IR" sz="2800" b="1" dirty="0">
              <a:cs typeface="B Nazanin" pitchFamily="2" charset="-78"/>
            </a:endParaRPr>
          </a:p>
        </p:txBody>
      </p:sp>
      <p:sp>
        <p:nvSpPr>
          <p:cNvPr id="3" name="Rectangle 2"/>
          <p:cNvSpPr/>
          <p:nvPr/>
        </p:nvSpPr>
        <p:spPr>
          <a:xfrm>
            <a:off x="1547664" y="1988841"/>
            <a:ext cx="1564751" cy="2492430"/>
          </a:xfrm>
          <a:prstGeom prst="rect">
            <a:avLst/>
          </a:prstGeom>
          <a:solidFill>
            <a:srgbClr val="00B0F0"/>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2800" b="1" dirty="0" smtClean="0">
                <a:cs typeface="B Nazanin" pitchFamily="2" charset="-78"/>
              </a:rPr>
              <a:t>حواس پنجگانه (حافظه حسی)</a:t>
            </a:r>
            <a:endParaRPr lang="fa-IR" sz="2800" b="1" dirty="0">
              <a:cs typeface="B Nazanin" pitchFamily="2" charset="-78"/>
            </a:endParaRPr>
          </a:p>
        </p:txBody>
      </p:sp>
      <p:sp>
        <p:nvSpPr>
          <p:cNvPr id="4" name="Right Arrow 3"/>
          <p:cNvSpPr/>
          <p:nvPr/>
        </p:nvSpPr>
        <p:spPr>
          <a:xfrm>
            <a:off x="3117178" y="2493894"/>
            <a:ext cx="1526830" cy="1151130"/>
          </a:xfrm>
          <a:prstGeom prst="rightArrow">
            <a:avLst/>
          </a:prstGeom>
          <a:solidFill>
            <a:srgbClr val="00B0F0"/>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2800" dirty="0" smtClean="0">
                <a:cs typeface="B Nazanin" pitchFamily="2" charset="-78"/>
              </a:rPr>
              <a:t>توجه</a:t>
            </a:r>
            <a:endParaRPr lang="fa-IR" sz="2800" dirty="0">
              <a:cs typeface="B Nazanin" pitchFamily="2" charset="-78"/>
            </a:endParaRPr>
          </a:p>
        </p:txBody>
      </p:sp>
      <p:sp>
        <p:nvSpPr>
          <p:cNvPr id="5" name="Rectangle 4"/>
          <p:cNvSpPr/>
          <p:nvPr/>
        </p:nvSpPr>
        <p:spPr>
          <a:xfrm>
            <a:off x="4659528" y="1838793"/>
            <a:ext cx="1490958" cy="2664296"/>
          </a:xfrm>
          <a:prstGeom prst="rect">
            <a:avLst/>
          </a:prstGeom>
          <a:solidFill>
            <a:srgbClr val="00B0F0"/>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2800" b="1" dirty="0" smtClean="0">
                <a:cs typeface="B Nazanin" pitchFamily="2" charset="-78"/>
              </a:rPr>
              <a:t>حافظه کوتاه مدت یا فوری</a:t>
            </a:r>
            <a:endParaRPr lang="fa-IR" sz="2800" b="1" dirty="0">
              <a:cs typeface="B Nazanin" pitchFamily="2" charset="-78"/>
            </a:endParaRPr>
          </a:p>
        </p:txBody>
      </p:sp>
      <p:sp>
        <p:nvSpPr>
          <p:cNvPr id="6" name="Right Arrow 5"/>
          <p:cNvSpPr/>
          <p:nvPr/>
        </p:nvSpPr>
        <p:spPr>
          <a:xfrm>
            <a:off x="6150486" y="2493895"/>
            <a:ext cx="1548040" cy="1163404"/>
          </a:xfrm>
          <a:prstGeom prst="rightArrow">
            <a:avLst/>
          </a:prstGeom>
          <a:solidFill>
            <a:srgbClr val="00B0F0"/>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2800" b="1" dirty="0" smtClean="0">
                <a:cs typeface="B Nazanin" pitchFamily="2" charset="-78"/>
              </a:rPr>
              <a:t>اندوزش</a:t>
            </a:r>
            <a:endParaRPr lang="fa-IR" sz="2800" b="1" dirty="0">
              <a:cs typeface="B Nazanin" pitchFamily="2" charset="-78"/>
            </a:endParaRPr>
          </a:p>
        </p:txBody>
      </p:sp>
      <p:sp>
        <p:nvSpPr>
          <p:cNvPr id="7" name="Rectangle 6"/>
          <p:cNvSpPr/>
          <p:nvPr/>
        </p:nvSpPr>
        <p:spPr>
          <a:xfrm>
            <a:off x="7698526" y="1911987"/>
            <a:ext cx="1445474" cy="2646138"/>
          </a:xfrm>
          <a:prstGeom prst="rect">
            <a:avLst/>
          </a:prstGeom>
          <a:solidFill>
            <a:srgbClr val="00B0F0"/>
          </a:solidFill>
        </p:spPr>
        <p:style>
          <a:lnRef idx="1">
            <a:schemeClr val="accent4"/>
          </a:lnRef>
          <a:fillRef idx="2">
            <a:schemeClr val="accent4"/>
          </a:fillRef>
          <a:effectRef idx="1">
            <a:schemeClr val="accent4"/>
          </a:effectRef>
          <a:fontRef idx="minor">
            <a:schemeClr val="dk1"/>
          </a:fontRef>
        </p:style>
        <p:txBody>
          <a:bodyPr rtlCol="1" anchor="ctr"/>
          <a:lstStyle/>
          <a:p>
            <a:pPr algn="ctr" rtl="1"/>
            <a:r>
              <a:rPr lang="fa-IR" sz="2800" b="1" dirty="0" smtClean="0">
                <a:cs typeface="B Nazanin" pitchFamily="2" charset="-78"/>
              </a:rPr>
              <a:t>حافظه بلند مدت</a:t>
            </a:r>
            <a:endParaRPr lang="fa-IR" sz="2800" b="1" dirty="0">
              <a:cs typeface="B Nazanin" pitchFamily="2" charset="-78"/>
            </a:endParaRPr>
          </a:p>
        </p:txBody>
      </p:sp>
      <p:sp>
        <p:nvSpPr>
          <p:cNvPr id="8" name="Down Arrow 7"/>
          <p:cNvSpPr/>
          <p:nvPr/>
        </p:nvSpPr>
        <p:spPr>
          <a:xfrm>
            <a:off x="1231910" y="4481270"/>
            <a:ext cx="1971938" cy="1323994"/>
          </a:xfrm>
          <a:prstGeom prst="downArrow">
            <a:avLst/>
          </a:prstGeom>
          <a:solidFill>
            <a:srgbClr val="00B0F0"/>
          </a:solidFill>
        </p:spPr>
        <p:style>
          <a:lnRef idx="1">
            <a:schemeClr val="accent4"/>
          </a:lnRef>
          <a:fillRef idx="2">
            <a:schemeClr val="accent4"/>
          </a:fillRef>
          <a:effectRef idx="1">
            <a:schemeClr val="accent4"/>
          </a:effectRef>
          <a:fontRef idx="minor">
            <a:schemeClr val="dk1"/>
          </a:fontRef>
        </p:style>
        <p:txBody>
          <a:bodyPr rtlCol="1" anchor="ctr"/>
          <a:lstStyle/>
          <a:p>
            <a:pPr algn="ctr"/>
            <a:endParaRPr lang="fa-IR" b="1" dirty="0">
              <a:cs typeface="B Nazanin" pitchFamily="2" charset="-78"/>
            </a:endParaRPr>
          </a:p>
          <a:p>
            <a:pPr algn="ctr"/>
            <a:r>
              <a:rPr lang="fa-IR" b="1" dirty="0">
                <a:cs typeface="B Nazanin" pitchFamily="2" charset="-78"/>
              </a:rPr>
              <a:t>فراموشی</a:t>
            </a:r>
          </a:p>
        </p:txBody>
      </p:sp>
      <p:sp>
        <p:nvSpPr>
          <p:cNvPr id="9" name="Down Arrow 8"/>
          <p:cNvSpPr/>
          <p:nvPr/>
        </p:nvSpPr>
        <p:spPr>
          <a:xfrm>
            <a:off x="4399939" y="4503089"/>
            <a:ext cx="2010136" cy="1302175"/>
          </a:xfrm>
          <a:prstGeom prst="downArrow">
            <a:avLst/>
          </a:prstGeom>
          <a:solidFill>
            <a:srgbClr val="00B0F0"/>
          </a:solidFill>
        </p:spPr>
        <p:style>
          <a:lnRef idx="1">
            <a:schemeClr val="accent4"/>
          </a:lnRef>
          <a:fillRef idx="2">
            <a:schemeClr val="accent4"/>
          </a:fillRef>
          <a:effectRef idx="1">
            <a:schemeClr val="accent4"/>
          </a:effectRef>
          <a:fontRef idx="minor">
            <a:schemeClr val="dk1"/>
          </a:fontRef>
        </p:style>
        <p:txBody>
          <a:bodyPr rtlCol="1" anchor="ctr"/>
          <a:lstStyle/>
          <a:p>
            <a:pPr algn="ctr"/>
            <a:endParaRPr lang="fa-IR" sz="2000" b="1" dirty="0" smtClean="0">
              <a:cs typeface="B Nazanin" pitchFamily="2" charset="-78"/>
            </a:endParaRPr>
          </a:p>
          <a:p>
            <a:pPr algn="ctr"/>
            <a:r>
              <a:rPr lang="fa-IR" sz="2000" b="1" dirty="0" smtClean="0">
                <a:cs typeface="B Nazanin" pitchFamily="2" charset="-78"/>
              </a:rPr>
              <a:t>فراموشی</a:t>
            </a:r>
            <a:endParaRPr lang="fa-IR" sz="2000" b="1" dirty="0">
              <a:cs typeface="B Nazanin" pitchFamily="2" charset="-78"/>
            </a:endParaRPr>
          </a:p>
        </p:txBody>
      </p:sp>
      <p:sp>
        <p:nvSpPr>
          <p:cNvPr id="10" name="Down Arrow 9"/>
          <p:cNvSpPr/>
          <p:nvPr/>
        </p:nvSpPr>
        <p:spPr>
          <a:xfrm>
            <a:off x="7478894" y="4503089"/>
            <a:ext cx="1989650" cy="1374183"/>
          </a:xfrm>
          <a:prstGeom prst="downArrow">
            <a:avLst/>
          </a:prstGeom>
          <a:solidFill>
            <a:srgbClr val="00B0F0"/>
          </a:solidFill>
        </p:spPr>
        <p:style>
          <a:lnRef idx="1">
            <a:schemeClr val="accent4"/>
          </a:lnRef>
          <a:fillRef idx="2">
            <a:schemeClr val="accent4"/>
          </a:fillRef>
          <a:effectRef idx="1">
            <a:schemeClr val="accent4"/>
          </a:effectRef>
          <a:fontRef idx="minor">
            <a:schemeClr val="dk1"/>
          </a:fontRef>
        </p:style>
        <p:txBody>
          <a:bodyPr rtlCol="1" anchor="ctr"/>
          <a:lstStyle/>
          <a:p>
            <a:pPr algn="ctr"/>
            <a:endParaRPr lang="en-US" sz="2000" b="1" dirty="0" smtClean="0">
              <a:cs typeface="B Nazanin" pitchFamily="2" charset="-78"/>
            </a:endParaRPr>
          </a:p>
          <a:p>
            <a:pPr algn="ctr"/>
            <a:endParaRPr lang="fa-IR" sz="2000" b="1" dirty="0" smtClean="0">
              <a:cs typeface="B Nazanin" pitchFamily="2" charset="-78"/>
            </a:endParaRPr>
          </a:p>
          <a:p>
            <a:pPr algn="ctr"/>
            <a:r>
              <a:rPr lang="fa-IR" sz="2000" b="1" dirty="0" smtClean="0">
                <a:cs typeface="B Nazanin" pitchFamily="2" charset="-78"/>
              </a:rPr>
              <a:t>فراموشی</a:t>
            </a:r>
            <a:endParaRPr lang="fa-IR" sz="2000" b="1" dirty="0">
              <a:cs typeface="B Nazanin" pitchFamily="2" charset="-78"/>
            </a:endParaRPr>
          </a:p>
        </p:txBody>
      </p:sp>
      <p:sp>
        <p:nvSpPr>
          <p:cNvPr id="11" name="Bent Arrow 10"/>
          <p:cNvSpPr/>
          <p:nvPr/>
        </p:nvSpPr>
        <p:spPr>
          <a:xfrm flipH="1">
            <a:off x="5004759" y="620688"/>
            <a:ext cx="1919747" cy="2160739"/>
          </a:xfrm>
          <a:prstGeom prst="bentArrow">
            <a:avLst/>
          </a:prstGeom>
          <a:solidFill>
            <a:srgbClr val="00B0F0"/>
          </a:solidFill>
        </p:spPr>
        <p:style>
          <a:lnRef idx="1">
            <a:schemeClr val="accent4"/>
          </a:lnRef>
          <a:fillRef idx="2">
            <a:schemeClr val="accent4"/>
          </a:fillRef>
          <a:effectRef idx="1">
            <a:schemeClr val="accent4"/>
          </a:effectRef>
          <a:fontRef idx="minor">
            <a:schemeClr val="dk1"/>
          </a:fontRef>
        </p:style>
        <p:txBody>
          <a:bodyPr rtlCol="1" anchor="ctr"/>
          <a:lstStyle/>
          <a:p>
            <a:pPr algn="ctr" rtl="1"/>
            <a:r>
              <a:rPr lang="fa-IR" sz="2800" b="1" dirty="0" smtClean="0">
                <a:solidFill>
                  <a:schemeClr val="tx1"/>
                </a:solidFill>
                <a:cs typeface="B Nazanin" pitchFamily="2" charset="-78"/>
              </a:rPr>
              <a:t>مرور ذهنی</a:t>
            </a:r>
            <a:endParaRPr lang="fa-IR" sz="2800" b="1" dirty="0">
              <a:solidFill>
                <a:schemeClr val="tx1"/>
              </a:solidFill>
              <a:cs typeface="B Nazanin" pitchFamily="2" charset="-78"/>
            </a:endParaRPr>
          </a:p>
        </p:txBody>
      </p:sp>
    </p:spTree>
    <p:extLst>
      <p:ext uri="{BB962C8B-B14F-4D97-AF65-F5344CB8AC3E}">
        <p14:creationId xmlns:p14="http://schemas.microsoft.com/office/powerpoint/2010/main" val="770688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903062" y="1180307"/>
            <a:ext cx="4257675" cy="803275"/>
          </a:xfrm>
        </p:spPr>
        <p:txBody>
          <a:bodyPr/>
          <a:lstStyle/>
          <a:p>
            <a:pPr algn="r" rtl="1" eaLnBrk="1" hangingPunct="1"/>
            <a:r>
              <a:rPr lang="fa-IR" dirty="0" smtClean="0">
                <a:solidFill>
                  <a:srgbClr val="FF0000"/>
                </a:solidFill>
              </a:rPr>
              <a:t>پرش افكار</a:t>
            </a:r>
            <a:endParaRPr lang="en-US" dirty="0" smtClean="0">
              <a:solidFill>
                <a:srgbClr val="FF0000"/>
              </a:solidFill>
              <a:cs typeface="Tahoma" panose="020B0604030504040204" pitchFamily="34" charset="0"/>
            </a:endParaRPr>
          </a:p>
        </p:txBody>
      </p:sp>
      <p:sp>
        <p:nvSpPr>
          <p:cNvPr id="56324" name="Line 4"/>
          <p:cNvSpPr>
            <a:spLocks noChangeShapeType="1"/>
          </p:cNvSpPr>
          <p:nvPr/>
        </p:nvSpPr>
        <p:spPr bwMode="auto">
          <a:xfrm flipV="1">
            <a:off x="2124075" y="4508500"/>
            <a:ext cx="287338" cy="1800225"/>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5" name="Line 5"/>
          <p:cNvSpPr>
            <a:spLocks noChangeShapeType="1"/>
          </p:cNvSpPr>
          <p:nvPr/>
        </p:nvSpPr>
        <p:spPr bwMode="auto">
          <a:xfrm flipV="1">
            <a:off x="2339975" y="3860800"/>
            <a:ext cx="1079500" cy="1368425"/>
          </a:xfrm>
          <a:prstGeom prst="line">
            <a:avLst/>
          </a:prstGeom>
          <a:noFill/>
          <a:ln w="508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6" name="Line 6"/>
          <p:cNvSpPr>
            <a:spLocks noChangeShapeType="1"/>
          </p:cNvSpPr>
          <p:nvPr/>
        </p:nvSpPr>
        <p:spPr bwMode="auto">
          <a:xfrm flipV="1">
            <a:off x="2989263" y="2565400"/>
            <a:ext cx="287337" cy="1800225"/>
          </a:xfrm>
          <a:prstGeom prst="line">
            <a:avLst/>
          </a:prstGeom>
          <a:noFill/>
          <a:ln w="508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7" name="Line 7"/>
          <p:cNvSpPr>
            <a:spLocks noChangeShapeType="1"/>
          </p:cNvSpPr>
          <p:nvPr/>
        </p:nvSpPr>
        <p:spPr bwMode="auto">
          <a:xfrm flipH="1" flipV="1">
            <a:off x="2195513" y="2205038"/>
            <a:ext cx="865187" cy="1439862"/>
          </a:xfrm>
          <a:prstGeom prst="line">
            <a:avLst/>
          </a:prstGeom>
          <a:noFill/>
          <a:ln w="508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8" name="Line 8"/>
          <p:cNvSpPr>
            <a:spLocks noChangeShapeType="1"/>
          </p:cNvSpPr>
          <p:nvPr/>
        </p:nvSpPr>
        <p:spPr bwMode="auto">
          <a:xfrm flipV="1">
            <a:off x="2555875" y="1628775"/>
            <a:ext cx="287338" cy="1152525"/>
          </a:xfrm>
          <a:prstGeom prst="line">
            <a:avLst/>
          </a:prstGeom>
          <a:noFill/>
          <a:ln w="508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9" name="Line 9"/>
          <p:cNvSpPr>
            <a:spLocks noChangeShapeType="1"/>
          </p:cNvSpPr>
          <p:nvPr/>
        </p:nvSpPr>
        <p:spPr bwMode="auto">
          <a:xfrm flipV="1">
            <a:off x="2700338" y="1557338"/>
            <a:ext cx="1295400" cy="719137"/>
          </a:xfrm>
          <a:prstGeom prst="line">
            <a:avLst/>
          </a:prstGeom>
          <a:noFill/>
          <a:ln w="508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0" name="Line 10"/>
          <p:cNvSpPr>
            <a:spLocks noChangeShapeType="1"/>
          </p:cNvSpPr>
          <p:nvPr/>
        </p:nvSpPr>
        <p:spPr bwMode="auto">
          <a:xfrm flipH="1" flipV="1">
            <a:off x="3346450" y="1916113"/>
            <a:ext cx="938213" cy="1584325"/>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1" name="Line 11"/>
          <p:cNvSpPr>
            <a:spLocks noChangeShapeType="1"/>
          </p:cNvSpPr>
          <p:nvPr/>
        </p:nvSpPr>
        <p:spPr bwMode="auto">
          <a:xfrm flipV="1">
            <a:off x="3924300" y="1989138"/>
            <a:ext cx="1222375" cy="935037"/>
          </a:xfrm>
          <a:prstGeom prst="line">
            <a:avLst/>
          </a:prstGeom>
          <a:noFill/>
          <a:ln w="508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556648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strips(upRight)">
                                      <p:cBhvr>
                                        <p:cTn id="7" dur="1000"/>
                                        <p:tgtEl>
                                          <p:spTgt spid="56324"/>
                                        </p:tgtEl>
                                      </p:cBhvr>
                                    </p:animEffect>
                                  </p:childTnLst>
                                </p:cTn>
                              </p:par>
                            </p:childTnLst>
                          </p:cTn>
                        </p:par>
                        <p:par>
                          <p:cTn id="8" fill="hold" nodeType="afterGroup">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56325"/>
                                        </p:tgtEl>
                                        <p:attrNameLst>
                                          <p:attrName>style.visibility</p:attrName>
                                        </p:attrNameLst>
                                      </p:cBhvr>
                                      <p:to>
                                        <p:strVal val="visible"/>
                                      </p:to>
                                    </p:set>
                                    <p:animEffect transition="in" filter="strips(upRight)">
                                      <p:cBhvr>
                                        <p:cTn id="11" dur="1000"/>
                                        <p:tgtEl>
                                          <p:spTgt spid="56325"/>
                                        </p:tgtEl>
                                      </p:cBhvr>
                                    </p:animEffect>
                                  </p:childTnLst>
                                </p:cTn>
                              </p:par>
                            </p:childTnLst>
                          </p:cTn>
                        </p:par>
                        <p:par>
                          <p:cTn id="12" fill="hold" nodeType="afterGroup">
                            <p:stCondLst>
                              <p:cond delay="2000"/>
                            </p:stCondLst>
                            <p:childTnLst>
                              <p:par>
                                <p:cTn id="13" presetID="18" presetClass="entr" presetSubtype="3" fill="hold" grpId="0" nodeType="afterEffect">
                                  <p:stCondLst>
                                    <p:cond delay="0"/>
                                  </p:stCondLst>
                                  <p:childTnLst>
                                    <p:set>
                                      <p:cBhvr>
                                        <p:cTn id="14" dur="1" fill="hold">
                                          <p:stCondLst>
                                            <p:cond delay="0"/>
                                          </p:stCondLst>
                                        </p:cTn>
                                        <p:tgtEl>
                                          <p:spTgt spid="56326"/>
                                        </p:tgtEl>
                                        <p:attrNameLst>
                                          <p:attrName>style.visibility</p:attrName>
                                        </p:attrNameLst>
                                      </p:cBhvr>
                                      <p:to>
                                        <p:strVal val="visible"/>
                                      </p:to>
                                    </p:set>
                                    <p:animEffect transition="in" filter="strips(upRight)">
                                      <p:cBhvr>
                                        <p:cTn id="15" dur="1000"/>
                                        <p:tgtEl>
                                          <p:spTgt spid="56326"/>
                                        </p:tgtEl>
                                      </p:cBhvr>
                                    </p:animEffect>
                                  </p:childTnLst>
                                </p:cTn>
                              </p:par>
                            </p:childTnLst>
                          </p:cTn>
                        </p:par>
                        <p:par>
                          <p:cTn id="16" fill="hold" nodeType="afterGroup">
                            <p:stCondLst>
                              <p:cond delay="3000"/>
                            </p:stCondLst>
                            <p:childTnLst>
                              <p:par>
                                <p:cTn id="17" presetID="18" presetClass="entr" presetSubtype="3" fill="hold" grpId="0" nodeType="afterEffect">
                                  <p:stCondLst>
                                    <p:cond delay="0"/>
                                  </p:stCondLst>
                                  <p:childTnLst>
                                    <p:set>
                                      <p:cBhvr>
                                        <p:cTn id="18" dur="1" fill="hold">
                                          <p:stCondLst>
                                            <p:cond delay="0"/>
                                          </p:stCondLst>
                                        </p:cTn>
                                        <p:tgtEl>
                                          <p:spTgt spid="56327"/>
                                        </p:tgtEl>
                                        <p:attrNameLst>
                                          <p:attrName>style.visibility</p:attrName>
                                        </p:attrNameLst>
                                      </p:cBhvr>
                                      <p:to>
                                        <p:strVal val="visible"/>
                                      </p:to>
                                    </p:set>
                                    <p:animEffect transition="in" filter="strips(upRight)">
                                      <p:cBhvr>
                                        <p:cTn id="19" dur="1000"/>
                                        <p:tgtEl>
                                          <p:spTgt spid="56327"/>
                                        </p:tgtEl>
                                      </p:cBhvr>
                                    </p:animEffect>
                                  </p:childTnLst>
                                </p:cTn>
                              </p:par>
                            </p:childTnLst>
                          </p:cTn>
                        </p:par>
                        <p:par>
                          <p:cTn id="20" fill="hold" nodeType="afterGroup">
                            <p:stCondLst>
                              <p:cond delay="4000"/>
                            </p:stCondLst>
                            <p:childTnLst>
                              <p:par>
                                <p:cTn id="21" presetID="18" presetClass="entr" presetSubtype="3" fill="hold" grpId="0" nodeType="afterEffect">
                                  <p:stCondLst>
                                    <p:cond delay="0"/>
                                  </p:stCondLst>
                                  <p:childTnLst>
                                    <p:set>
                                      <p:cBhvr>
                                        <p:cTn id="22" dur="1" fill="hold">
                                          <p:stCondLst>
                                            <p:cond delay="0"/>
                                          </p:stCondLst>
                                        </p:cTn>
                                        <p:tgtEl>
                                          <p:spTgt spid="56328"/>
                                        </p:tgtEl>
                                        <p:attrNameLst>
                                          <p:attrName>style.visibility</p:attrName>
                                        </p:attrNameLst>
                                      </p:cBhvr>
                                      <p:to>
                                        <p:strVal val="visible"/>
                                      </p:to>
                                    </p:set>
                                    <p:animEffect transition="in" filter="strips(upRight)">
                                      <p:cBhvr>
                                        <p:cTn id="23" dur="1000"/>
                                        <p:tgtEl>
                                          <p:spTgt spid="56328"/>
                                        </p:tgtEl>
                                      </p:cBhvr>
                                    </p:animEffect>
                                  </p:childTnLst>
                                </p:cTn>
                              </p:par>
                            </p:childTnLst>
                          </p:cTn>
                        </p:par>
                        <p:par>
                          <p:cTn id="24" fill="hold" nodeType="afterGroup">
                            <p:stCondLst>
                              <p:cond delay="5000"/>
                            </p:stCondLst>
                            <p:childTnLst>
                              <p:par>
                                <p:cTn id="25" presetID="18" presetClass="entr" presetSubtype="3" fill="hold" grpId="0" nodeType="afterEffect">
                                  <p:stCondLst>
                                    <p:cond delay="0"/>
                                  </p:stCondLst>
                                  <p:childTnLst>
                                    <p:set>
                                      <p:cBhvr>
                                        <p:cTn id="26" dur="1" fill="hold">
                                          <p:stCondLst>
                                            <p:cond delay="0"/>
                                          </p:stCondLst>
                                        </p:cTn>
                                        <p:tgtEl>
                                          <p:spTgt spid="56329"/>
                                        </p:tgtEl>
                                        <p:attrNameLst>
                                          <p:attrName>style.visibility</p:attrName>
                                        </p:attrNameLst>
                                      </p:cBhvr>
                                      <p:to>
                                        <p:strVal val="visible"/>
                                      </p:to>
                                    </p:set>
                                    <p:animEffect transition="in" filter="strips(upRight)">
                                      <p:cBhvr>
                                        <p:cTn id="27" dur="1000"/>
                                        <p:tgtEl>
                                          <p:spTgt spid="56329"/>
                                        </p:tgtEl>
                                      </p:cBhvr>
                                    </p:animEffect>
                                  </p:childTnLst>
                                </p:cTn>
                              </p:par>
                            </p:childTnLst>
                          </p:cTn>
                        </p:par>
                        <p:par>
                          <p:cTn id="28" fill="hold" nodeType="afterGroup">
                            <p:stCondLst>
                              <p:cond delay="6000"/>
                            </p:stCondLst>
                            <p:childTnLst>
                              <p:par>
                                <p:cTn id="29" presetID="18" presetClass="entr" presetSubtype="3" fill="hold" grpId="0" nodeType="afterEffect">
                                  <p:stCondLst>
                                    <p:cond delay="0"/>
                                  </p:stCondLst>
                                  <p:childTnLst>
                                    <p:set>
                                      <p:cBhvr>
                                        <p:cTn id="30" dur="1" fill="hold">
                                          <p:stCondLst>
                                            <p:cond delay="0"/>
                                          </p:stCondLst>
                                        </p:cTn>
                                        <p:tgtEl>
                                          <p:spTgt spid="56330"/>
                                        </p:tgtEl>
                                        <p:attrNameLst>
                                          <p:attrName>style.visibility</p:attrName>
                                        </p:attrNameLst>
                                      </p:cBhvr>
                                      <p:to>
                                        <p:strVal val="visible"/>
                                      </p:to>
                                    </p:set>
                                    <p:animEffect transition="in" filter="strips(upRight)">
                                      <p:cBhvr>
                                        <p:cTn id="31" dur="1000"/>
                                        <p:tgtEl>
                                          <p:spTgt spid="56330"/>
                                        </p:tgtEl>
                                      </p:cBhvr>
                                    </p:animEffect>
                                  </p:childTnLst>
                                </p:cTn>
                              </p:par>
                            </p:childTnLst>
                          </p:cTn>
                        </p:par>
                        <p:par>
                          <p:cTn id="32" fill="hold" nodeType="afterGroup">
                            <p:stCondLst>
                              <p:cond delay="7000"/>
                            </p:stCondLst>
                            <p:childTnLst>
                              <p:par>
                                <p:cTn id="33" presetID="18" presetClass="entr" presetSubtype="3" fill="hold" grpId="0" nodeType="afterEffect">
                                  <p:stCondLst>
                                    <p:cond delay="0"/>
                                  </p:stCondLst>
                                  <p:childTnLst>
                                    <p:set>
                                      <p:cBhvr>
                                        <p:cTn id="34" dur="1" fill="hold">
                                          <p:stCondLst>
                                            <p:cond delay="0"/>
                                          </p:stCondLst>
                                        </p:cTn>
                                        <p:tgtEl>
                                          <p:spTgt spid="56331"/>
                                        </p:tgtEl>
                                        <p:attrNameLst>
                                          <p:attrName>style.visibility</p:attrName>
                                        </p:attrNameLst>
                                      </p:cBhvr>
                                      <p:to>
                                        <p:strVal val="visible"/>
                                      </p:to>
                                    </p:set>
                                    <p:animEffect transition="in" filter="strips(upRight)">
                                      <p:cBhvr>
                                        <p:cTn id="35" dur="1000"/>
                                        <p:tgtEl>
                                          <p:spTgt spid="56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nimBg="1"/>
      <p:bldP spid="56325" grpId="0" animBg="1"/>
      <p:bldP spid="56326" grpId="0" animBg="1"/>
      <p:bldP spid="56327" grpId="0" animBg="1"/>
      <p:bldP spid="56328" grpId="0" animBg="1"/>
      <p:bldP spid="56329" grpId="0" animBg="1"/>
      <p:bldP spid="56330" grpId="0" animBg="1"/>
      <p:bldP spid="56331"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347864" y="1124744"/>
            <a:ext cx="2314054" cy="659730"/>
          </a:xfrm>
        </p:spPr>
        <p:txBody>
          <a:bodyPr/>
          <a:lstStyle/>
          <a:p>
            <a:pPr rtl="1"/>
            <a:r>
              <a:rPr lang="fa-IR" b="1" u="sng" cap="none" spc="0" dirty="0" smtClean="0">
                <a:ln w="0"/>
                <a:solidFill>
                  <a:srgbClr val="FF0000"/>
                </a:solidFill>
                <a:effectLst>
                  <a:outerShdw blurRad="38100" dist="19050" dir="2700000" algn="tl" rotWithShape="0">
                    <a:schemeClr val="dk1">
                      <a:alpha val="40000"/>
                    </a:schemeClr>
                  </a:outerShdw>
                </a:effectLst>
              </a:rPr>
              <a:t>سطوح حافظه</a:t>
            </a:r>
            <a:endParaRPr lang="en-US" b="1" u="sng"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p:txBody>
      </p:sp>
      <p:sp>
        <p:nvSpPr>
          <p:cNvPr id="94211" name="Rectangle 3"/>
          <p:cNvSpPr>
            <a:spLocks noGrp="1" noChangeArrowheads="1"/>
          </p:cNvSpPr>
          <p:nvPr>
            <p:ph idx="1"/>
          </p:nvPr>
        </p:nvSpPr>
        <p:spPr>
          <a:xfrm>
            <a:off x="1264382" y="1988840"/>
            <a:ext cx="6481018" cy="3672408"/>
          </a:xfrm>
          <a:pattFill prst="pct5">
            <a:fgClr>
              <a:schemeClr val="accent1"/>
            </a:fgClr>
            <a:bgClr>
              <a:schemeClr val="bg1"/>
            </a:bgClr>
          </a:pattFill>
        </p:spPr>
        <p:txBody>
          <a:bodyPr/>
          <a:lstStyle/>
          <a:p>
            <a:pPr algn="just" rtl="1" fontAlgn="auto">
              <a:lnSpc>
                <a:spcPct val="170000"/>
              </a:lnSpc>
              <a:spcAft>
                <a:spcPts val="0"/>
              </a:spcAft>
              <a:buFont typeface="Wingdings 3" charset="2"/>
              <a:buChar char=""/>
              <a:defRPr/>
            </a:pPr>
            <a:r>
              <a:rPr lang="fa-IR" sz="2400" b="1" dirty="0" smtClean="0">
                <a:solidFill>
                  <a:srgbClr val="FF0000"/>
                </a:solidFill>
                <a:cs typeface="B Nazanin" panose="00000400000000000000" pitchFamily="2" charset="-78"/>
              </a:rPr>
              <a:t>فوري</a:t>
            </a:r>
            <a:r>
              <a:rPr lang="en-US" sz="2400" b="1" dirty="0" smtClean="0">
                <a:solidFill>
                  <a:srgbClr val="FF0000"/>
                </a:solidFill>
                <a:cs typeface="B Nazanin" panose="00000400000000000000" pitchFamily="2" charset="-78"/>
              </a:rPr>
              <a:t>(immediate)</a:t>
            </a:r>
            <a:r>
              <a:rPr lang="fa-IR" sz="2400" b="1" dirty="0" smtClean="0">
                <a:solidFill>
                  <a:schemeClr val="tx1">
                    <a:lumMod val="75000"/>
                    <a:lumOff val="25000"/>
                  </a:schemeClr>
                </a:solidFill>
                <a:cs typeface="B Nazanin" panose="00000400000000000000" pitchFamily="2" charset="-78"/>
              </a:rPr>
              <a:t>: </a:t>
            </a:r>
            <a:r>
              <a:rPr lang="fa-IR" sz="2400" b="1" dirty="0" smtClean="0">
                <a:cs typeface="B Nazanin" panose="00000400000000000000" pitchFamily="2" charset="-78"/>
              </a:rPr>
              <a:t>مطالب و وقايع 5-3 دقيقه پيش</a:t>
            </a:r>
          </a:p>
          <a:p>
            <a:pPr algn="just" rtl="1" fontAlgn="auto">
              <a:lnSpc>
                <a:spcPct val="170000"/>
              </a:lnSpc>
              <a:spcAft>
                <a:spcPts val="0"/>
              </a:spcAft>
              <a:buFont typeface="Wingdings 3" charset="2"/>
              <a:buChar char=""/>
              <a:defRPr/>
            </a:pPr>
            <a:r>
              <a:rPr lang="fa-IR" sz="2400" b="1" dirty="0" smtClean="0">
                <a:solidFill>
                  <a:srgbClr val="FF0000"/>
                </a:solidFill>
                <a:cs typeface="B Nazanin" panose="00000400000000000000" pitchFamily="2" charset="-78"/>
              </a:rPr>
              <a:t>نزديك </a:t>
            </a:r>
            <a:r>
              <a:rPr lang="en-US" sz="2400" b="1" dirty="0" smtClean="0">
                <a:solidFill>
                  <a:srgbClr val="FF0000"/>
                </a:solidFill>
                <a:cs typeface="B Nazanin" panose="00000400000000000000" pitchFamily="2" charset="-78"/>
              </a:rPr>
              <a:t>(recent)</a:t>
            </a:r>
            <a:r>
              <a:rPr lang="fa-IR" sz="2400" b="1" dirty="0" smtClean="0">
                <a:solidFill>
                  <a:schemeClr val="tx1">
                    <a:lumMod val="75000"/>
                    <a:lumOff val="25000"/>
                  </a:schemeClr>
                </a:solidFill>
                <a:cs typeface="B Nazanin" panose="00000400000000000000" pitchFamily="2" charset="-78"/>
              </a:rPr>
              <a:t>: </a:t>
            </a:r>
            <a:r>
              <a:rPr lang="fa-IR" sz="2400" b="1" dirty="0" smtClean="0">
                <a:cs typeface="B Nazanin" panose="00000400000000000000" pitchFamily="2" charset="-78"/>
              </a:rPr>
              <a:t>مطالب چند روز پيش</a:t>
            </a:r>
          </a:p>
          <a:p>
            <a:pPr algn="just" rtl="1" fontAlgn="auto">
              <a:lnSpc>
                <a:spcPct val="170000"/>
              </a:lnSpc>
              <a:spcAft>
                <a:spcPts val="0"/>
              </a:spcAft>
              <a:buFont typeface="Wingdings 3" charset="2"/>
              <a:buChar char=""/>
              <a:defRPr/>
            </a:pPr>
            <a:r>
              <a:rPr lang="fa-IR" sz="2400" b="1" dirty="0" smtClean="0">
                <a:solidFill>
                  <a:srgbClr val="FF0000"/>
                </a:solidFill>
                <a:cs typeface="B Nazanin" panose="00000400000000000000" pitchFamily="2" charset="-78"/>
              </a:rPr>
              <a:t>گذشته نزديك </a:t>
            </a:r>
            <a:r>
              <a:rPr lang="en-US" sz="2400" b="1" dirty="0" smtClean="0">
                <a:solidFill>
                  <a:srgbClr val="FF0000"/>
                </a:solidFill>
                <a:cs typeface="B Nazanin" panose="00000400000000000000" pitchFamily="2" charset="-78"/>
              </a:rPr>
              <a:t>(past recent)</a:t>
            </a:r>
            <a:r>
              <a:rPr lang="fa-IR" sz="2400" b="1" dirty="0" smtClean="0">
                <a:cs typeface="B Nazanin" panose="00000400000000000000" pitchFamily="2" charset="-78"/>
              </a:rPr>
              <a:t>: رخدادها و اطلاعات چند ماه گذشته.</a:t>
            </a:r>
          </a:p>
          <a:p>
            <a:pPr algn="just" rtl="1" fontAlgn="auto">
              <a:lnSpc>
                <a:spcPct val="170000"/>
              </a:lnSpc>
              <a:spcAft>
                <a:spcPts val="0"/>
              </a:spcAft>
              <a:buFont typeface="Wingdings 3" charset="2"/>
              <a:buChar char=""/>
              <a:defRPr/>
            </a:pPr>
            <a:r>
              <a:rPr lang="fa-IR" sz="2400" b="1" dirty="0" smtClean="0">
                <a:solidFill>
                  <a:srgbClr val="FF0000"/>
                </a:solidFill>
                <a:cs typeface="B Nazanin" panose="00000400000000000000" pitchFamily="2" charset="-78"/>
              </a:rPr>
              <a:t>دور </a:t>
            </a:r>
            <a:r>
              <a:rPr lang="en-US" sz="2400" b="1" dirty="0" smtClean="0">
                <a:solidFill>
                  <a:srgbClr val="FF0000"/>
                </a:solidFill>
                <a:cs typeface="B Nazanin" panose="00000400000000000000" pitchFamily="2" charset="-78"/>
              </a:rPr>
              <a:t>(remote)</a:t>
            </a:r>
            <a:r>
              <a:rPr lang="fa-IR" sz="2400" b="1" dirty="0" smtClean="0">
                <a:solidFill>
                  <a:schemeClr val="tx1">
                    <a:lumMod val="75000"/>
                    <a:lumOff val="25000"/>
                  </a:schemeClr>
                </a:solidFill>
                <a:cs typeface="B Nazanin" panose="00000400000000000000" pitchFamily="2" charset="-78"/>
              </a:rPr>
              <a:t>: </a:t>
            </a:r>
            <a:r>
              <a:rPr lang="fa-IR" sz="2400" b="1" dirty="0" smtClean="0">
                <a:cs typeface="B Nazanin" panose="00000400000000000000" pitchFamily="2" charset="-78"/>
              </a:rPr>
              <a:t>رويدادهاي مربوط به چند سال پيش</a:t>
            </a:r>
            <a:endParaRPr lang="en-US" sz="2400" b="1" dirty="0" smtClean="0">
              <a:cs typeface="B Nazanin" panose="00000400000000000000" pitchFamily="2" charset="-78"/>
            </a:endParaRPr>
          </a:p>
        </p:txBody>
      </p:sp>
    </p:spTree>
    <p:extLst>
      <p:ext uri="{BB962C8B-B14F-4D97-AF65-F5344CB8AC3E}">
        <p14:creationId xmlns:p14="http://schemas.microsoft.com/office/powerpoint/2010/main" val="351465202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3200" dirty="0" smtClean="0">
                <a:solidFill>
                  <a:srgbClr val="FF0000"/>
                </a:solidFill>
              </a:rPr>
              <a:t> </a:t>
            </a:r>
            <a:r>
              <a:rPr lang="fa-IR" sz="3200" b="1" cap="none" spc="0" dirty="0" smtClean="0">
                <a:ln w="0"/>
                <a:solidFill>
                  <a:srgbClr val="FF0000"/>
                </a:solidFill>
                <a:effectLst>
                  <a:outerShdw blurRad="38100" dist="19050" dir="2700000" algn="tl" rotWithShape="0">
                    <a:schemeClr val="dk1">
                      <a:alpha val="40000"/>
                    </a:schemeClr>
                  </a:outerShdw>
                </a:effectLst>
              </a:rPr>
              <a:t>انواع اختلالات حافظه</a:t>
            </a:r>
            <a:endParaRPr lang="fa-IR" sz="3200" b="1" cap="none" spc="0" dirty="0">
              <a:ln w="0"/>
              <a:solidFill>
                <a:srgbClr val="FF0000"/>
              </a:solidFill>
              <a:effectLst>
                <a:outerShdw blurRad="38100" dist="19050" dir="2700000" algn="tl" rotWithShape="0">
                  <a:schemeClr val="dk1">
                    <a:alpha val="40000"/>
                  </a:schemeClr>
                </a:outerShdw>
              </a:effectLst>
              <a:cs typeface="B Nazanin" pitchFamily="2" charset="-78"/>
            </a:endParaRPr>
          </a:p>
        </p:txBody>
      </p:sp>
      <p:sp>
        <p:nvSpPr>
          <p:cNvPr id="3" name="Content Placeholder 2"/>
          <p:cNvSpPr>
            <a:spLocks noGrp="1"/>
          </p:cNvSpPr>
          <p:nvPr>
            <p:ph idx="1"/>
          </p:nvPr>
        </p:nvSpPr>
        <p:spPr>
          <a:xfrm>
            <a:off x="971600" y="2204864"/>
            <a:ext cx="6984776" cy="3456384"/>
          </a:xfrm>
        </p:spPr>
        <p:txBody>
          <a:bodyPr>
            <a:normAutofit fontScale="92500" lnSpcReduction="20000"/>
          </a:bodyPr>
          <a:lstStyle/>
          <a:p>
            <a:pPr algn="just" rtl="1"/>
            <a:r>
              <a:rPr lang="fa-IR" sz="2800" b="1" u="sng" dirty="0">
                <a:ln w="0"/>
                <a:solidFill>
                  <a:srgbClr val="FF0000"/>
                </a:solidFill>
                <a:effectLst>
                  <a:outerShdw blurRad="38100" dist="19050" dir="2700000" algn="tl" rotWithShape="0">
                    <a:schemeClr val="dk1">
                      <a:alpha val="40000"/>
                    </a:schemeClr>
                  </a:outerShdw>
                </a:effectLst>
              </a:rPr>
              <a:t>فراموشي </a:t>
            </a:r>
            <a:r>
              <a:rPr lang="en-US" sz="2800" b="1" u="sng"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rPr>
              <a:t>Amnesia</a:t>
            </a:r>
            <a:r>
              <a:rPr lang="fa-IR" sz="2800" b="1" u="sng"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rPr>
              <a:t>: </a:t>
            </a:r>
            <a:r>
              <a:rPr lang="fa-IR" sz="2800" b="1" dirty="0" smtClean="0">
                <a:cs typeface="B Nazanin" pitchFamily="2" charset="-78"/>
              </a:rPr>
              <a:t>ناتوانی نسبی یا کامل بیمارگونه در یادآوری مطالب ذخیره شده با علت عضوی یا روانشناختی</a:t>
            </a:r>
          </a:p>
          <a:p>
            <a:pPr marL="457200" indent="-457200" algn="just" rtl="1">
              <a:buFontTx/>
              <a:buChar char="-"/>
            </a:pPr>
            <a:r>
              <a:rPr lang="fa-IR" sz="2800" b="1" dirty="0" smtClean="0">
                <a:solidFill>
                  <a:srgbClr val="FF0000"/>
                </a:solidFill>
                <a:cs typeface="B Nazanin" pitchFamily="2" charset="-78"/>
              </a:rPr>
              <a:t>پیش گستر: </a:t>
            </a:r>
            <a:r>
              <a:rPr lang="fa-IR" sz="2800" b="1" dirty="0" smtClean="0">
                <a:cs typeface="B Nazanin" pitchFamily="2" charset="-78"/>
              </a:rPr>
              <a:t>ضربه مغزی یا بنزودیازپین ها، </a:t>
            </a:r>
            <a:r>
              <a:rPr lang="fa-IR" sz="2600" b="1" dirty="0" smtClean="0">
                <a:solidFill>
                  <a:srgbClr val="FF0000"/>
                </a:solidFill>
                <a:cs typeface="B Nazanin" pitchFamily="2" charset="-78"/>
              </a:rPr>
              <a:t>(اختلال در ذخیره سازی، حافظه فوری)</a:t>
            </a:r>
            <a:endParaRPr lang="fa-IR" sz="2800" b="1" dirty="0" smtClean="0">
              <a:solidFill>
                <a:srgbClr val="FF0000"/>
              </a:solidFill>
              <a:cs typeface="B Nazanin" pitchFamily="2" charset="-78"/>
            </a:endParaRPr>
          </a:p>
          <a:p>
            <a:pPr marL="457200" indent="-457200" algn="just" rtl="1">
              <a:buFontTx/>
              <a:buChar char="-"/>
            </a:pPr>
            <a:r>
              <a:rPr lang="fa-IR" sz="2800" b="1" dirty="0" smtClean="0">
                <a:solidFill>
                  <a:srgbClr val="FF0000"/>
                </a:solidFill>
                <a:cs typeface="B Nazanin" pitchFamily="2" charset="-78"/>
              </a:rPr>
              <a:t>پس گستر: </a:t>
            </a:r>
            <a:r>
              <a:rPr lang="fa-IR" sz="2800" b="1" dirty="0" smtClean="0">
                <a:cs typeface="B Nazanin" pitchFamily="2" charset="-78"/>
              </a:rPr>
              <a:t>ضربه های مغزی منجر به بیهوشی، </a:t>
            </a:r>
            <a:r>
              <a:rPr lang="en-US" sz="2800" b="1" dirty="0" smtClean="0">
                <a:cs typeface="B Nazanin" pitchFamily="2" charset="-78"/>
              </a:rPr>
              <a:t>ECT</a:t>
            </a:r>
            <a:r>
              <a:rPr lang="fa-IR" sz="2800" b="1" dirty="0" smtClean="0">
                <a:cs typeface="B Nazanin" pitchFamily="2" charset="-78"/>
              </a:rPr>
              <a:t>، صرع، مننژیت</a:t>
            </a:r>
            <a:r>
              <a:rPr lang="fa-IR" sz="2600" b="1" dirty="0" smtClean="0">
                <a:solidFill>
                  <a:srgbClr val="FF0000"/>
                </a:solidFill>
                <a:cs typeface="B Nazanin" pitchFamily="2" charset="-78"/>
              </a:rPr>
              <a:t>( اختلال در یادآوری، حافظه گذشته و دور)</a:t>
            </a:r>
          </a:p>
        </p:txBody>
      </p:sp>
    </p:spTree>
    <p:extLst>
      <p:ext uri="{BB962C8B-B14F-4D97-AF65-F5344CB8AC3E}">
        <p14:creationId xmlns:p14="http://schemas.microsoft.com/office/powerpoint/2010/main" val="68030566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979712" y="980728"/>
            <a:ext cx="5121920" cy="1080120"/>
          </a:xfrm>
        </p:spPr>
        <p:txBody>
          <a:bodyPr>
            <a:normAutofit fontScale="90000"/>
          </a:bodyPr>
          <a:lstStyle/>
          <a:p>
            <a:pPr rtl="1"/>
            <a:r>
              <a:rPr lang="fa-IR" sz="3200" b="1" u="sng" cap="none" spc="0" dirty="0" smtClean="0">
                <a:ln w="0"/>
                <a:solidFill>
                  <a:srgbClr val="FF0000"/>
                </a:solidFill>
                <a:effectLst>
                  <a:outerShdw blurRad="38100" dist="19050" dir="2700000" algn="tl" rotWithShape="0">
                    <a:schemeClr val="dk1">
                      <a:alpha val="40000"/>
                    </a:schemeClr>
                  </a:outerShdw>
                </a:effectLst>
              </a:rPr>
              <a:t/>
            </a:r>
            <a:br>
              <a:rPr lang="fa-IR" sz="3200" b="1" u="sng" cap="none" spc="0" dirty="0" smtClean="0">
                <a:ln w="0"/>
                <a:solidFill>
                  <a:srgbClr val="FF0000"/>
                </a:solidFill>
                <a:effectLst>
                  <a:outerShdw blurRad="38100" dist="19050" dir="2700000" algn="tl" rotWithShape="0">
                    <a:schemeClr val="dk1">
                      <a:alpha val="40000"/>
                    </a:schemeClr>
                  </a:outerShdw>
                </a:effectLst>
              </a:rPr>
            </a:br>
            <a:r>
              <a:rPr lang="fa-IR" sz="3200" b="1" u="sng" cap="none" spc="0" dirty="0">
                <a:ln w="0"/>
                <a:solidFill>
                  <a:srgbClr val="FF0000"/>
                </a:solidFill>
                <a:effectLst>
                  <a:outerShdw blurRad="38100" dist="19050" dir="2700000" algn="tl" rotWithShape="0">
                    <a:schemeClr val="dk1">
                      <a:alpha val="40000"/>
                    </a:schemeClr>
                  </a:outerShdw>
                </a:effectLst>
              </a:rPr>
              <a:t/>
            </a:r>
            <a:br>
              <a:rPr lang="fa-IR" sz="3200" b="1" u="sng" cap="none" spc="0" dirty="0">
                <a:ln w="0"/>
                <a:solidFill>
                  <a:srgbClr val="FF0000"/>
                </a:solidFill>
                <a:effectLst>
                  <a:outerShdw blurRad="38100" dist="19050" dir="2700000" algn="tl" rotWithShape="0">
                    <a:schemeClr val="dk1">
                      <a:alpha val="40000"/>
                    </a:schemeClr>
                  </a:outerShdw>
                </a:effectLst>
              </a:rPr>
            </a:br>
            <a:r>
              <a:rPr lang="fa-IR" sz="3200" b="1" u="sng" cap="none" spc="0" dirty="0" smtClean="0">
                <a:ln w="0"/>
                <a:solidFill>
                  <a:srgbClr val="FF0000"/>
                </a:solidFill>
                <a:effectLst>
                  <a:outerShdw blurRad="38100" dist="19050" dir="2700000" algn="tl" rotWithShape="0">
                    <a:schemeClr val="dk1">
                      <a:alpha val="40000"/>
                    </a:schemeClr>
                  </a:outerShdw>
                </a:effectLst>
              </a:rPr>
              <a:t/>
            </a:r>
            <a:br>
              <a:rPr lang="fa-IR" sz="3200" b="1" u="sng" cap="none" spc="0" dirty="0" smtClean="0">
                <a:ln w="0"/>
                <a:solidFill>
                  <a:srgbClr val="FF0000"/>
                </a:solidFill>
                <a:effectLst>
                  <a:outerShdw blurRad="38100" dist="19050" dir="2700000" algn="tl" rotWithShape="0">
                    <a:schemeClr val="dk1">
                      <a:alpha val="40000"/>
                    </a:schemeClr>
                  </a:outerShdw>
                </a:effectLst>
              </a:rPr>
            </a:br>
            <a:r>
              <a:rPr lang="fa-IR" sz="3200" b="1" u="sng" cap="none" spc="0" dirty="0">
                <a:ln w="0"/>
                <a:solidFill>
                  <a:srgbClr val="FF0000"/>
                </a:solidFill>
                <a:effectLst>
                  <a:outerShdw blurRad="38100" dist="19050" dir="2700000" algn="tl" rotWithShape="0">
                    <a:schemeClr val="dk1">
                      <a:alpha val="40000"/>
                    </a:schemeClr>
                  </a:outerShdw>
                </a:effectLst>
              </a:rPr>
              <a:t/>
            </a:r>
            <a:br>
              <a:rPr lang="fa-IR" sz="3200" b="1" u="sng" cap="none" spc="0" dirty="0">
                <a:ln w="0"/>
                <a:solidFill>
                  <a:srgbClr val="FF0000"/>
                </a:solidFill>
                <a:effectLst>
                  <a:outerShdw blurRad="38100" dist="19050" dir="2700000" algn="tl" rotWithShape="0">
                    <a:schemeClr val="dk1">
                      <a:alpha val="40000"/>
                    </a:schemeClr>
                  </a:outerShdw>
                </a:effectLst>
              </a:rPr>
            </a:br>
            <a:r>
              <a:rPr lang="fa-IR" sz="3200" b="1" u="sng" cap="none" spc="0" dirty="0" smtClean="0">
                <a:ln w="0"/>
                <a:solidFill>
                  <a:srgbClr val="FF0000"/>
                </a:solidFill>
                <a:effectLst>
                  <a:outerShdw blurRad="38100" dist="19050" dir="2700000" algn="tl" rotWithShape="0">
                    <a:schemeClr val="dk1">
                      <a:alpha val="40000"/>
                    </a:schemeClr>
                  </a:outerShdw>
                </a:effectLst>
              </a:rPr>
              <a:t>افزايش حافظه </a:t>
            </a:r>
            <a:r>
              <a:rPr lang="en-US" sz="3200" b="1" u="sng" cap="none" spc="0" dirty="0" err="1" smtClean="0">
                <a:ln w="0"/>
                <a:solidFill>
                  <a:srgbClr val="FF0000"/>
                </a:solidFill>
                <a:effectLst>
                  <a:outerShdw blurRad="38100" dist="19050" dir="2700000" algn="tl" rotWithShape="0">
                    <a:schemeClr val="dk1">
                      <a:alpha val="40000"/>
                    </a:schemeClr>
                  </a:outerShdw>
                </a:effectLst>
                <a:cs typeface="Tahoma" panose="020B0604030504040204" pitchFamily="34" charset="0"/>
              </a:rPr>
              <a:t>Hyperamnesia</a:t>
            </a:r>
            <a:r>
              <a:rPr lang="en-US" sz="3200" b="1" u="sng"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rPr>
              <a:t/>
            </a:r>
            <a:br>
              <a:rPr lang="en-US" sz="3200" b="1" u="sng"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rPr>
            </a:br>
            <a:endParaRPr lang="en-US" sz="3200" b="1" u="sng"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p:txBody>
      </p:sp>
      <p:sp>
        <p:nvSpPr>
          <p:cNvPr id="31747" name="Rectangle 3"/>
          <p:cNvSpPr>
            <a:spLocks noGrp="1" noChangeArrowheads="1"/>
          </p:cNvSpPr>
          <p:nvPr>
            <p:ph idx="1"/>
          </p:nvPr>
        </p:nvSpPr>
        <p:spPr bwMode="auto">
          <a:xfrm>
            <a:off x="1116012" y="1773238"/>
            <a:ext cx="6624339" cy="3881437"/>
          </a:xfrm>
          <a:pattFill prst="pct5">
            <a:fgClr>
              <a:schemeClr val="accent1"/>
            </a:fgClr>
            <a:bgClr>
              <a:schemeClr val="bg1"/>
            </a:bgClr>
          </a:pattFill>
        </p:spPr>
        <p:txBody>
          <a:bodyPr wrap="square" numCol="1" anchor="t" anchorCtr="0" compatLnSpc="1">
            <a:prstTxWarp prst="textNoShape">
              <a:avLst/>
            </a:prstTxWarp>
            <a:normAutofit lnSpcReduction="10000"/>
          </a:bodyPr>
          <a:lstStyle/>
          <a:p>
            <a:pPr algn="just" rtl="1">
              <a:lnSpc>
                <a:spcPct val="150000"/>
              </a:lnSpc>
            </a:pPr>
            <a:r>
              <a:rPr lang="fa-IR" sz="2800" b="1" dirty="0" smtClean="0">
                <a:cs typeface="B Nazanin" panose="00000400000000000000" pitchFamily="2" charset="-78"/>
              </a:rPr>
              <a:t>افزايش اغراق آميز و غير عادي حافظه</a:t>
            </a:r>
          </a:p>
          <a:p>
            <a:pPr algn="just" rtl="1"/>
            <a:r>
              <a:rPr lang="fa-IR" sz="2800" b="1" dirty="0" smtClean="0">
                <a:cs typeface="B Nazanin" panose="00000400000000000000" pitchFamily="2" charset="-78"/>
              </a:rPr>
              <a:t>حافظه به طور غير عادي كامل و زنده به نظر مي رسد و جزييات غير معمول و بي اهميت هم به خاطر آورده مي شود.</a:t>
            </a:r>
            <a:r>
              <a:rPr lang="fa-IR" sz="2800" dirty="0" smtClean="0">
                <a:cs typeface="B Nazanin" pitchFamily="2" charset="-78"/>
              </a:rPr>
              <a:t> </a:t>
            </a:r>
            <a:r>
              <a:rPr lang="fa-IR" sz="2800" b="1" dirty="0">
                <a:cs typeface="B Nazanin" pitchFamily="2" charset="-78"/>
              </a:rPr>
              <a:t>زنده شدن خاطراتی که مدتها قبل فراموش شده اند. </a:t>
            </a:r>
            <a:r>
              <a:rPr lang="fa-IR" sz="2400" b="1" dirty="0" smtClean="0">
                <a:cs typeface="B Nazanin" pitchFamily="2" charset="-78"/>
              </a:rPr>
              <a:t>در اشخاص </a:t>
            </a:r>
            <a:r>
              <a:rPr lang="fa-IR" sz="2400" b="1" dirty="0" smtClean="0">
                <a:solidFill>
                  <a:srgbClr val="FF0000"/>
                </a:solidFill>
                <a:cs typeface="B Nazanin" pitchFamily="2" charset="-78"/>
              </a:rPr>
              <a:t>عادی</a:t>
            </a:r>
            <a:r>
              <a:rPr lang="fa-IR" sz="2400" b="1" dirty="0" smtClean="0">
                <a:cs typeface="B Nazanin" pitchFamily="2" charset="-78"/>
              </a:rPr>
              <a:t>،</a:t>
            </a:r>
            <a:r>
              <a:rPr lang="fa-IR" sz="2400" b="1" dirty="0" smtClean="0">
                <a:solidFill>
                  <a:srgbClr val="FF0000"/>
                </a:solidFill>
                <a:cs typeface="B Nazanin" panose="00000400000000000000" pitchFamily="2" charset="-78"/>
              </a:rPr>
              <a:t> مانيا، پارانويا، كاتاتوني و وسواس </a:t>
            </a:r>
            <a:r>
              <a:rPr lang="fa-IR" sz="2400" b="1" dirty="0" smtClean="0">
                <a:cs typeface="B Nazanin" panose="00000400000000000000" pitchFamily="2" charset="-78"/>
              </a:rPr>
              <a:t>دیده می شود</a:t>
            </a:r>
            <a:endParaRPr lang="en-US" sz="2400" b="1" dirty="0" smtClean="0">
              <a:cs typeface="B Nazanin" panose="00000400000000000000" pitchFamily="2" charset="-78"/>
            </a:endParaRPr>
          </a:p>
        </p:txBody>
      </p:sp>
    </p:spTree>
    <p:extLst>
      <p:ext uri="{BB962C8B-B14F-4D97-AF65-F5344CB8AC3E}">
        <p14:creationId xmlns:p14="http://schemas.microsoft.com/office/powerpoint/2010/main" val="39501124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483768" y="1196752"/>
            <a:ext cx="3889375" cy="673198"/>
          </a:xfrm>
        </p:spPr>
        <p:txBody>
          <a:bodyPr>
            <a:normAutofit/>
          </a:bodyPr>
          <a:lstStyle/>
          <a:p>
            <a:pPr rtl="1"/>
            <a:r>
              <a:rPr lang="fa-IR" b="1" u="sng" cap="none" spc="0" dirty="0" smtClean="0">
                <a:ln w="0"/>
                <a:solidFill>
                  <a:srgbClr val="FF0000"/>
                </a:solidFill>
                <a:effectLst>
                  <a:outerShdw blurRad="38100" dist="19050" dir="2700000" algn="tl" rotWithShape="0">
                    <a:schemeClr val="dk1">
                      <a:alpha val="40000"/>
                    </a:schemeClr>
                  </a:outerShdw>
                </a:effectLst>
              </a:rPr>
              <a:t>تحريف </a:t>
            </a:r>
            <a:r>
              <a:rPr lang="en-US" b="1" u="sng" cap="none" spc="0" dirty="0" err="1" smtClean="0">
                <a:ln w="0"/>
                <a:solidFill>
                  <a:srgbClr val="FF0000"/>
                </a:solidFill>
                <a:effectLst>
                  <a:outerShdw blurRad="38100" dist="19050" dir="2700000" algn="tl" rotWithShape="0">
                    <a:schemeClr val="dk1">
                      <a:alpha val="40000"/>
                    </a:schemeClr>
                  </a:outerShdw>
                </a:effectLst>
                <a:cs typeface="Tahoma" panose="020B0604030504040204" pitchFamily="34" charset="0"/>
              </a:rPr>
              <a:t>Paramnesia</a:t>
            </a:r>
            <a:endParaRPr lang="en-US" b="1"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p:txBody>
      </p:sp>
      <p:sp>
        <p:nvSpPr>
          <p:cNvPr id="32771" name="Rectangle 3"/>
          <p:cNvSpPr>
            <a:spLocks noGrp="1" noChangeArrowheads="1"/>
          </p:cNvSpPr>
          <p:nvPr>
            <p:ph idx="1"/>
          </p:nvPr>
        </p:nvSpPr>
        <p:spPr bwMode="auto">
          <a:xfrm>
            <a:off x="1259633" y="2420888"/>
            <a:ext cx="5941490" cy="3096344"/>
          </a:xfrm>
          <a:pattFill prst="pct5">
            <a:fgClr>
              <a:schemeClr val="accent1"/>
            </a:fgClr>
            <a:bgClr>
              <a:schemeClr val="bg1"/>
            </a:bgClr>
          </a:pattFill>
        </p:spPr>
        <p:txBody>
          <a:bodyPr wrap="square" numCol="1" anchor="t" anchorCtr="0" compatLnSpc="1">
            <a:prstTxWarp prst="textNoShape">
              <a:avLst/>
            </a:prstTxWarp>
            <a:normAutofit/>
          </a:bodyPr>
          <a:lstStyle/>
          <a:p>
            <a:pPr algn="just" rtl="1">
              <a:lnSpc>
                <a:spcPct val="150000"/>
              </a:lnSpc>
            </a:pPr>
            <a:r>
              <a:rPr lang="fa-IR" sz="2400" b="1" dirty="0" smtClean="0">
                <a:cs typeface="B Nazanin" panose="00000400000000000000" pitchFamily="2" charset="-78"/>
              </a:rPr>
              <a:t>تحريف و جعل مطالب موجود در حافظه</a:t>
            </a:r>
          </a:p>
          <a:p>
            <a:pPr algn="just" rtl="1">
              <a:lnSpc>
                <a:spcPct val="150000"/>
              </a:lnSpc>
            </a:pPr>
            <a:r>
              <a:rPr lang="fa-IR" sz="2400" b="1" dirty="0" smtClean="0">
                <a:cs typeface="B Nazanin" panose="00000400000000000000" pitchFamily="2" charset="-78"/>
              </a:rPr>
              <a:t>در هم آميختن واقعيت و خيالپردازي</a:t>
            </a:r>
          </a:p>
          <a:p>
            <a:pPr algn="just" rtl="1"/>
            <a:r>
              <a:rPr lang="fa-IR" sz="2400" b="1" dirty="0">
                <a:cs typeface="B Nazanin" pitchFamily="2" charset="-78"/>
              </a:rPr>
              <a:t>فرد واقعیت را با خیالپردازی در هم می آمیزد. </a:t>
            </a:r>
            <a:endParaRPr lang="fa-IR" sz="2400" b="1" dirty="0" smtClean="0">
              <a:cs typeface="B Nazanin" pitchFamily="2" charset="-78"/>
            </a:endParaRPr>
          </a:p>
          <a:p>
            <a:pPr algn="just" rtl="1"/>
            <a:r>
              <a:rPr lang="fa-IR" sz="2400" b="1" dirty="0">
                <a:cs typeface="B Nazanin" pitchFamily="2" charset="-78"/>
              </a:rPr>
              <a:t>(</a:t>
            </a:r>
            <a:r>
              <a:rPr lang="fa-IR" sz="2400" b="1" dirty="0" smtClean="0">
                <a:cs typeface="B Nazanin" pitchFamily="2" charset="-78"/>
              </a:rPr>
              <a:t>رویاها</a:t>
            </a:r>
            <a:r>
              <a:rPr lang="fa-IR" sz="2400" b="1" dirty="0">
                <a:cs typeface="B Nazanin" pitchFamily="2" charset="-78"/>
              </a:rPr>
              <a:t>، </a:t>
            </a:r>
            <a:r>
              <a:rPr lang="fa-IR" sz="2400" b="1" dirty="0" smtClean="0">
                <a:cs typeface="B Nazanin" pitchFamily="2" charset="-78"/>
              </a:rPr>
              <a:t>اسکیزوفرنی)</a:t>
            </a:r>
            <a:endParaRPr lang="fa-IR" sz="2400" b="1" dirty="0">
              <a:cs typeface="B Nazanin" pitchFamily="2" charset="-78"/>
            </a:endParaRPr>
          </a:p>
          <a:p>
            <a:pPr algn="just" rtl="1">
              <a:lnSpc>
                <a:spcPct val="150000"/>
              </a:lnSpc>
            </a:pPr>
            <a:endParaRPr lang="en-US" sz="2400" b="1" dirty="0" smtClean="0">
              <a:cs typeface="B Nazanin" panose="00000400000000000000" pitchFamily="2" charset="-78"/>
            </a:endParaRPr>
          </a:p>
        </p:txBody>
      </p:sp>
    </p:spTree>
    <p:extLst>
      <p:ext uri="{BB962C8B-B14F-4D97-AF65-F5344CB8AC3E}">
        <p14:creationId xmlns:p14="http://schemas.microsoft.com/office/powerpoint/2010/main" val="427173578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bwMode="auto">
          <a:xfrm>
            <a:off x="1547664" y="1268760"/>
            <a:ext cx="5976516" cy="4176464"/>
          </a:xfrm>
          <a:pattFill prst="pct5">
            <a:fgClr>
              <a:schemeClr val="accent1"/>
            </a:fgClr>
            <a:bgClr>
              <a:schemeClr val="bg1"/>
            </a:bgClr>
          </a:pattFill>
        </p:spPr>
        <p:txBody>
          <a:bodyPr wrap="square" numCol="1" anchor="t" anchorCtr="0" compatLnSpc="1">
            <a:prstTxWarp prst="textNoShape">
              <a:avLst/>
            </a:prstTxWarp>
            <a:noAutofit/>
          </a:bodyPr>
          <a:lstStyle/>
          <a:p>
            <a:pPr algn="just" rtl="1"/>
            <a:r>
              <a:rPr lang="fa-IR" sz="2800" b="1" u="sng" dirty="0">
                <a:ln w="0"/>
                <a:solidFill>
                  <a:srgbClr val="FF0000"/>
                </a:solidFill>
                <a:effectLst>
                  <a:outerShdw blurRad="38100" dist="19050" dir="2700000" algn="tl" rotWithShape="0">
                    <a:schemeClr val="dk1">
                      <a:alpha val="40000"/>
                    </a:schemeClr>
                  </a:outerShdw>
                </a:effectLst>
              </a:rPr>
              <a:t>افسانه سرايي </a:t>
            </a:r>
            <a:r>
              <a:rPr lang="en-US" sz="2800" b="1" u="sng" dirty="0">
                <a:ln w="0"/>
                <a:solidFill>
                  <a:srgbClr val="FF0000"/>
                </a:solidFill>
                <a:effectLst>
                  <a:outerShdw blurRad="38100" dist="19050" dir="2700000" algn="tl" rotWithShape="0">
                    <a:schemeClr val="dk1">
                      <a:alpha val="40000"/>
                    </a:schemeClr>
                  </a:outerShdw>
                </a:effectLst>
                <a:cs typeface="Tahoma" panose="020B0604030504040204" pitchFamily="34" charset="0"/>
              </a:rPr>
              <a:t>Confabulation</a:t>
            </a:r>
            <a:endParaRPr lang="fa-IR" sz="2800" b="1" dirty="0" smtClean="0">
              <a:cs typeface="B Nazanin" panose="00000400000000000000" pitchFamily="2" charset="-78"/>
            </a:endParaRPr>
          </a:p>
          <a:p>
            <a:pPr algn="just" rtl="1">
              <a:lnSpc>
                <a:spcPct val="150000"/>
              </a:lnSpc>
            </a:pPr>
            <a:r>
              <a:rPr lang="fa-IR" sz="2800" b="1" dirty="0" smtClean="0">
                <a:cs typeface="B Nazanin" panose="00000400000000000000" pitchFamily="2" charset="-78"/>
              </a:rPr>
              <a:t>بيمار از وقايعي صحبت مي كند كه هيچگاه اتفاق نيفتاده</a:t>
            </a:r>
          </a:p>
          <a:p>
            <a:pPr algn="just" rtl="1"/>
            <a:r>
              <a:rPr lang="fa-IR" sz="2800" b="1" u="sng" dirty="0">
                <a:ln w="0"/>
                <a:solidFill>
                  <a:srgbClr val="FF0000"/>
                </a:solidFill>
                <a:effectLst>
                  <a:outerShdw blurRad="38100" dist="19050" dir="2700000" algn="tl" rotWithShape="0">
                    <a:schemeClr val="dk1">
                      <a:alpha val="40000"/>
                    </a:schemeClr>
                  </a:outerShdw>
                </a:effectLst>
              </a:rPr>
              <a:t>آشناپنداري </a:t>
            </a:r>
            <a:r>
              <a:rPr lang="en-US" sz="2800" b="1" u="sng" dirty="0">
                <a:ln w="0"/>
                <a:solidFill>
                  <a:srgbClr val="FF0000"/>
                </a:solidFill>
                <a:effectLst>
                  <a:outerShdw blurRad="38100" dist="19050" dir="2700000" algn="tl" rotWithShape="0">
                    <a:schemeClr val="dk1">
                      <a:alpha val="40000"/>
                    </a:schemeClr>
                  </a:outerShdw>
                </a:effectLst>
                <a:cs typeface="Tahoma" panose="020B0604030504040204" pitchFamily="34" charset="0"/>
              </a:rPr>
              <a:t>De </a:t>
            </a:r>
            <a:r>
              <a:rPr lang="en-US" sz="2800" b="1" u="sng" dirty="0" err="1" smtClean="0">
                <a:ln w="0"/>
                <a:solidFill>
                  <a:srgbClr val="FF0000"/>
                </a:solidFill>
                <a:effectLst>
                  <a:outerShdw blurRad="38100" dist="19050" dir="2700000" algn="tl" rotWithShape="0">
                    <a:schemeClr val="dk1">
                      <a:alpha val="40000"/>
                    </a:schemeClr>
                  </a:outerShdw>
                </a:effectLst>
                <a:cs typeface="Tahoma" panose="020B0604030504040204" pitchFamily="34" charset="0"/>
              </a:rPr>
              <a:t>javu</a:t>
            </a:r>
            <a:endParaRPr lang="fa-IR" sz="2800" b="1" u="sng"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a:p>
            <a:pPr algn="just" rtl="1"/>
            <a:r>
              <a:rPr lang="fa-IR" sz="2800" b="1" dirty="0">
                <a:cs typeface="B Nazanin" panose="00000400000000000000" pitchFamily="2" charset="-78"/>
              </a:rPr>
              <a:t>بيمار اشيا، مكانها و افراد ناآشنا را آشنا مي </a:t>
            </a:r>
            <a:r>
              <a:rPr lang="fa-IR" sz="2800" b="1" dirty="0" smtClean="0">
                <a:cs typeface="B Nazanin" panose="00000400000000000000" pitchFamily="2" charset="-78"/>
              </a:rPr>
              <a:t>پندارد</a:t>
            </a:r>
            <a:endParaRPr lang="en-US" sz="2800" b="1" dirty="0" smtClean="0">
              <a:cs typeface="B Nazanin" panose="00000400000000000000" pitchFamily="2" charset="-78"/>
            </a:endParaRPr>
          </a:p>
        </p:txBody>
      </p:sp>
    </p:spTree>
    <p:extLst>
      <p:ext uri="{BB962C8B-B14F-4D97-AF65-F5344CB8AC3E}">
        <p14:creationId xmlns:p14="http://schemas.microsoft.com/office/powerpoint/2010/main" val="214900674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bwMode="auto">
          <a:xfrm>
            <a:off x="1259632" y="1268760"/>
            <a:ext cx="6336704" cy="4176464"/>
          </a:xfrm>
          <a:pattFill prst="pct5">
            <a:fgClr>
              <a:schemeClr val="accent1"/>
            </a:fgClr>
            <a:bgClr>
              <a:schemeClr val="bg1"/>
            </a:bgClr>
          </a:pattFill>
        </p:spPr>
        <p:txBody>
          <a:bodyPr wrap="square" numCol="1" anchor="t" anchorCtr="0" compatLnSpc="1">
            <a:prstTxWarp prst="textNoShape">
              <a:avLst/>
            </a:prstTxWarp>
            <a:normAutofit/>
          </a:bodyPr>
          <a:lstStyle/>
          <a:p>
            <a:pPr algn="just" rtl="1"/>
            <a:r>
              <a:rPr lang="fa-IR" sz="3200" b="1" u="sng" dirty="0">
                <a:ln w="0"/>
                <a:solidFill>
                  <a:srgbClr val="FF0000"/>
                </a:solidFill>
                <a:effectLst>
                  <a:outerShdw blurRad="38100" dist="19050" dir="2700000" algn="tl" rotWithShape="0">
                    <a:schemeClr val="dk1">
                      <a:alpha val="40000"/>
                    </a:schemeClr>
                  </a:outerShdw>
                </a:effectLst>
              </a:rPr>
              <a:t>بيگانه پنداري </a:t>
            </a:r>
            <a:r>
              <a:rPr lang="en-US" sz="3200" b="1" u="sng" dirty="0" err="1" smtClean="0">
                <a:ln w="0"/>
                <a:solidFill>
                  <a:srgbClr val="FF0000"/>
                </a:solidFill>
                <a:effectLst>
                  <a:outerShdw blurRad="38100" dist="19050" dir="2700000" algn="tl" rotWithShape="0">
                    <a:schemeClr val="dk1">
                      <a:alpha val="40000"/>
                    </a:schemeClr>
                  </a:outerShdw>
                </a:effectLst>
                <a:cs typeface="Tahoma" panose="020B0604030504040204" pitchFamily="34" charset="0"/>
              </a:rPr>
              <a:t>Jamaisvu</a:t>
            </a:r>
            <a:endParaRPr lang="fa-IR" sz="3200" b="1" u="sng"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a:p>
            <a:pPr algn="just" rtl="1"/>
            <a:r>
              <a:rPr lang="fa-IR" sz="2400" b="1" dirty="0" smtClean="0">
                <a:ln w="0"/>
                <a:effectLst>
                  <a:outerShdw blurRad="38100" dist="19050" dir="2700000" algn="tl" rotWithShape="0">
                    <a:schemeClr val="dk1">
                      <a:alpha val="40000"/>
                    </a:schemeClr>
                  </a:outerShdw>
                </a:effectLst>
              </a:rPr>
              <a:t>بيمار با آنچه قبلاً ديده احساس بيگانگي مي كند و آنها را به خاطر نمي آورد</a:t>
            </a:r>
          </a:p>
          <a:p>
            <a:pPr algn="just" rtl="1"/>
            <a:r>
              <a:rPr lang="en-US" sz="3200" b="1" u="sng" dirty="0" err="1" smtClean="0">
                <a:ln w="0"/>
                <a:solidFill>
                  <a:srgbClr val="FF0000"/>
                </a:solidFill>
                <a:effectLst>
                  <a:outerShdw blurRad="38100" dist="19050" dir="2700000" algn="tl" rotWithShape="0">
                    <a:schemeClr val="dk1">
                      <a:alpha val="40000"/>
                    </a:schemeClr>
                  </a:outerShdw>
                </a:effectLst>
                <a:cs typeface="Tahoma" panose="020B0604030504040204" pitchFamily="34" charset="0"/>
              </a:rPr>
              <a:t>Lethologica</a:t>
            </a:r>
            <a:endParaRPr lang="fa-IR" sz="3200" b="1" u="sng"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a:p>
            <a:pPr algn="just" rtl="1"/>
            <a:r>
              <a:rPr lang="fa-IR" sz="2400" b="1" dirty="0">
                <a:ln w="0"/>
                <a:effectLst>
                  <a:outerShdw blurRad="38100" dist="19050" dir="2700000" algn="tl" rotWithShape="0">
                    <a:schemeClr val="dk1">
                      <a:alpha val="40000"/>
                    </a:schemeClr>
                  </a:outerShdw>
                </a:effectLst>
              </a:rPr>
              <a:t>ناتواني موقت در يادآوري يا به كار گيري صحيح يك نام</a:t>
            </a:r>
            <a:endParaRPr lang="en-US" sz="2400" b="1" dirty="0">
              <a:ln w="0"/>
              <a:effectLst>
                <a:outerShdw blurRad="38100" dist="19050" dir="2700000" algn="tl" rotWithShape="0">
                  <a:schemeClr val="dk1">
                    <a:alpha val="40000"/>
                  </a:schemeClr>
                </a:outerShdw>
              </a:effectLst>
              <a:cs typeface="Tahoma" panose="020B0604030504040204" pitchFamily="34" charset="0"/>
            </a:endParaRPr>
          </a:p>
          <a:p>
            <a:pPr algn="just" rtl="1"/>
            <a:endParaRPr lang="en-US" sz="2400" dirty="0" smtClean="0">
              <a:cs typeface="Tahoma" panose="020B0604030504040204" pitchFamily="34" charset="0"/>
            </a:endParaRPr>
          </a:p>
        </p:txBody>
      </p:sp>
    </p:spTree>
    <p:extLst>
      <p:ext uri="{BB962C8B-B14F-4D97-AF65-F5344CB8AC3E}">
        <p14:creationId xmlns:p14="http://schemas.microsoft.com/office/powerpoint/2010/main" val="133573321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ctrTitle"/>
          </p:nvPr>
        </p:nvSpPr>
        <p:spPr>
          <a:xfrm>
            <a:off x="1619672" y="2535560"/>
            <a:ext cx="5616624" cy="1655440"/>
          </a:xfrm>
          <a:pattFill prst="pct5">
            <a:fgClr>
              <a:schemeClr val="accent1"/>
            </a:fgClr>
            <a:bgClr>
              <a:schemeClr val="bg1"/>
            </a:bgClr>
          </a:pattFill>
        </p:spPr>
        <p:txBody>
          <a:bodyPr>
            <a:normAutofit fontScale="90000"/>
          </a:bodyPr>
          <a:lstStyle/>
          <a:p>
            <a:pPr rtl="1"/>
            <a:r>
              <a:rPr lang="fa-IR" sz="4800" b="1" cap="none" spc="0" dirty="0" smtClean="0">
                <a:ln w="0"/>
                <a:effectLst>
                  <a:outerShdw blurRad="38100" dist="19050" dir="2700000" algn="tl" rotWithShape="0">
                    <a:schemeClr val="dk1">
                      <a:alpha val="40000"/>
                    </a:schemeClr>
                  </a:outerShdw>
                </a:effectLst>
              </a:rPr>
              <a:t>  </a:t>
            </a:r>
            <a:r>
              <a:rPr lang="fa-IR" sz="7300" b="1" u="sng" cap="none" spc="0" dirty="0">
                <a:ln w="0"/>
                <a:effectLst>
                  <a:outerShdw blurRad="38100" dist="19050" dir="2700000" algn="tl" rotWithShape="0">
                    <a:schemeClr val="dk1">
                      <a:alpha val="40000"/>
                    </a:schemeClr>
                  </a:outerShdw>
                </a:effectLst>
              </a:rPr>
              <a:t>توجه </a:t>
            </a:r>
            <a:r>
              <a:rPr lang="en-US" sz="7300" b="1" u="sng" cap="none" spc="0" dirty="0">
                <a:ln w="0"/>
                <a:effectLst>
                  <a:outerShdw blurRad="38100" dist="19050" dir="2700000" algn="tl" rotWithShape="0">
                    <a:schemeClr val="dk1">
                      <a:alpha val="40000"/>
                    </a:schemeClr>
                  </a:outerShdw>
                </a:effectLst>
                <a:cs typeface="Tahoma" panose="020B0604030504040204" pitchFamily="34" charset="0"/>
              </a:rPr>
              <a:t>Attention</a:t>
            </a:r>
            <a:r>
              <a:rPr lang="en-US" sz="7300" b="1" cap="none" spc="0" dirty="0">
                <a:ln w="0"/>
                <a:effectLst>
                  <a:outerShdw blurRad="38100" dist="19050" dir="2700000" algn="tl" rotWithShape="0">
                    <a:schemeClr val="dk1">
                      <a:alpha val="40000"/>
                    </a:schemeClr>
                  </a:outerShdw>
                </a:effectLst>
                <a:cs typeface="Tahoma" panose="020B0604030504040204" pitchFamily="34" charset="0"/>
              </a:rPr>
              <a:t/>
            </a:r>
            <a:br>
              <a:rPr lang="en-US" sz="7300" b="1" cap="none" spc="0" dirty="0">
                <a:ln w="0"/>
                <a:effectLst>
                  <a:outerShdw blurRad="38100" dist="19050" dir="2700000" algn="tl" rotWithShape="0">
                    <a:schemeClr val="dk1">
                      <a:alpha val="40000"/>
                    </a:schemeClr>
                  </a:outerShdw>
                </a:effectLst>
                <a:cs typeface="Tahoma" panose="020B0604030504040204" pitchFamily="34" charset="0"/>
              </a:rPr>
            </a:br>
            <a:endParaRPr lang="en-US" sz="4800" b="1" cap="none" spc="0" dirty="0" smtClean="0">
              <a:ln w="0"/>
              <a:effectLst>
                <a:outerShdw blurRad="38100" dist="19050" dir="2700000" algn="tl" rotWithShape="0">
                  <a:schemeClr val="dk1">
                    <a:alpha val="40000"/>
                  </a:schemeClr>
                </a:outerShdw>
              </a:effectLst>
              <a:cs typeface="Tahoma" panose="020B0604030504040204" pitchFamily="34" charset="0"/>
            </a:endParaRPr>
          </a:p>
        </p:txBody>
      </p:sp>
      <p:sp>
        <p:nvSpPr>
          <p:cNvPr id="38915" name="Rectangle 5"/>
          <p:cNvSpPr>
            <a:spLocks noGrp="1" noChangeArrowheads="1"/>
          </p:cNvSpPr>
          <p:nvPr>
            <p:ph type="subTitle" idx="1"/>
          </p:nvPr>
        </p:nvSpPr>
        <p:spPr bwMode="auto"/>
        <p:txBody>
          <a:bodyPr wrap="square" numCol="1" anchor="t" anchorCtr="0" compatLnSpc="1">
            <a:prstTxWarp prst="textNoShape">
              <a:avLst/>
            </a:prstTxWarp>
          </a:bodyPr>
          <a:lstStyle/>
          <a:p>
            <a:pPr>
              <a:buFont typeface="Wingdings 3" panose="05040102010807070707" pitchFamily="18" charset="2"/>
              <a:buNone/>
            </a:pPr>
            <a:endParaRPr lang="en-US" smtClean="0">
              <a:cs typeface="Arial" panose="020B0604020202020204" pitchFamily="34" charset="0"/>
            </a:endParaRPr>
          </a:p>
        </p:txBody>
      </p:sp>
    </p:spTree>
    <p:extLst>
      <p:ext uri="{BB962C8B-B14F-4D97-AF65-F5344CB8AC3E}">
        <p14:creationId xmlns:p14="http://schemas.microsoft.com/office/powerpoint/2010/main" val="214599257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3132138" y="1196752"/>
            <a:ext cx="3394075" cy="648072"/>
          </a:xfrm>
        </p:spPr>
        <p:txBody>
          <a:bodyPr rtlCol="0">
            <a:normAutofit/>
          </a:bodyPr>
          <a:lstStyle/>
          <a:p>
            <a:pPr rtl="1" fontAlgn="auto">
              <a:spcAft>
                <a:spcPts val="0"/>
              </a:spcAft>
              <a:defRPr/>
            </a:pPr>
            <a:r>
              <a:rPr lang="fa-IR" sz="3200" b="1" u="sng" cap="none" spc="0" dirty="0" smtClean="0">
                <a:ln w="0"/>
                <a:solidFill>
                  <a:srgbClr val="FF0000"/>
                </a:solidFill>
                <a:effectLst>
                  <a:outerShdw blurRad="38100" dist="19050" dir="2700000" algn="tl" rotWithShape="0">
                    <a:schemeClr val="dk1">
                      <a:alpha val="40000"/>
                    </a:schemeClr>
                  </a:outerShdw>
                </a:effectLst>
              </a:rPr>
              <a:t>توجه </a:t>
            </a:r>
            <a:r>
              <a:rPr lang="en-US" sz="3200" b="1" u="sng"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rPr>
              <a:t>Attention</a:t>
            </a:r>
            <a:endParaRPr lang="en-US" sz="3200" b="1"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p:txBody>
      </p:sp>
      <p:sp>
        <p:nvSpPr>
          <p:cNvPr id="39939" name="Rectangle 3"/>
          <p:cNvSpPr>
            <a:spLocks noGrp="1" noChangeArrowheads="1"/>
          </p:cNvSpPr>
          <p:nvPr>
            <p:ph idx="1"/>
          </p:nvPr>
        </p:nvSpPr>
        <p:spPr bwMode="auto">
          <a:xfrm>
            <a:off x="1691680" y="2636912"/>
            <a:ext cx="5759450" cy="1771650"/>
          </a:xfrm>
          <a:pattFill prst="pct5">
            <a:fgClr>
              <a:schemeClr val="accent1"/>
            </a:fgClr>
            <a:bgClr>
              <a:schemeClr val="bg1"/>
            </a:bgClr>
          </a:pattFill>
        </p:spPr>
        <p:txBody>
          <a:bodyPr wrap="square" numCol="1" anchor="t" anchorCtr="0" compatLnSpc="1">
            <a:prstTxWarp prst="textNoShape">
              <a:avLst/>
            </a:prstTxWarp>
          </a:bodyPr>
          <a:lstStyle/>
          <a:p>
            <a:pPr algn="just" rtl="1">
              <a:lnSpc>
                <a:spcPct val="150000"/>
              </a:lnSpc>
            </a:pPr>
            <a:r>
              <a:rPr lang="fa-IR" sz="2400" b="1" dirty="0" smtClean="0">
                <a:cs typeface="B Nazanin" panose="00000400000000000000" pitchFamily="2" charset="-78"/>
              </a:rPr>
              <a:t>ميزان تلاش براي تمركز روي يك محرك</a:t>
            </a:r>
          </a:p>
          <a:p>
            <a:pPr algn="just" rtl="1">
              <a:lnSpc>
                <a:spcPct val="150000"/>
              </a:lnSpc>
            </a:pPr>
            <a:r>
              <a:rPr lang="fa-IR" sz="2400" b="1" dirty="0" smtClean="0">
                <a:cs typeface="B Nazanin" panose="00000400000000000000" pitchFamily="2" charset="-78"/>
              </a:rPr>
              <a:t>تمركز  </a:t>
            </a:r>
            <a:r>
              <a:rPr lang="en-US" sz="2400" b="1" dirty="0" smtClean="0">
                <a:cs typeface="B Nazanin" panose="00000400000000000000" pitchFamily="2" charset="-78"/>
              </a:rPr>
              <a:t>(concentration)</a:t>
            </a:r>
            <a:r>
              <a:rPr lang="fa-IR" sz="2400" b="1" dirty="0" smtClean="0">
                <a:cs typeface="B Nazanin" panose="00000400000000000000" pitchFamily="2" charset="-78"/>
              </a:rPr>
              <a:t>تداوم توجه است</a:t>
            </a:r>
            <a:endParaRPr lang="en-US" sz="2400" b="1" dirty="0" smtClean="0">
              <a:cs typeface="B Nazanin" panose="00000400000000000000" pitchFamily="2" charset="-78"/>
            </a:endParaRPr>
          </a:p>
        </p:txBody>
      </p:sp>
    </p:spTree>
    <p:extLst>
      <p:ext uri="{BB962C8B-B14F-4D97-AF65-F5344CB8AC3E}">
        <p14:creationId xmlns:p14="http://schemas.microsoft.com/office/powerpoint/2010/main" val="120417294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ctrTitle"/>
          </p:nvPr>
        </p:nvSpPr>
        <p:spPr>
          <a:xfrm>
            <a:off x="2109614" y="1844824"/>
            <a:ext cx="4924772" cy="2088232"/>
          </a:xfrm>
          <a:pattFill prst="pct5">
            <a:fgClr>
              <a:schemeClr val="accent1"/>
            </a:fgClr>
            <a:bgClr>
              <a:schemeClr val="bg1"/>
            </a:bgClr>
          </a:pattFill>
        </p:spPr>
        <p:txBody>
          <a:bodyPr>
            <a:normAutofit/>
          </a:bodyPr>
          <a:lstStyle/>
          <a:p>
            <a:r>
              <a:rPr lang="fa-IR" sz="4800" b="1" dirty="0" smtClean="0">
                <a:solidFill>
                  <a:srgbClr val="FF0000"/>
                </a:solidFill>
                <a:cs typeface="B Nazanin" panose="00000400000000000000" pitchFamily="2" charset="-78"/>
              </a:rPr>
              <a:t>اختلالات توجه</a:t>
            </a:r>
            <a:br>
              <a:rPr lang="fa-IR" sz="4800" b="1" dirty="0" smtClean="0">
                <a:solidFill>
                  <a:srgbClr val="FF0000"/>
                </a:solidFill>
                <a:cs typeface="B Nazanin" panose="00000400000000000000" pitchFamily="2" charset="-78"/>
              </a:rPr>
            </a:br>
            <a:endParaRPr lang="en-US" sz="4800" b="1" dirty="0" smtClean="0">
              <a:solidFill>
                <a:srgbClr val="FF0000"/>
              </a:solidFill>
              <a:cs typeface="B Nazanin" panose="00000400000000000000" pitchFamily="2" charset="-78"/>
            </a:endParaRPr>
          </a:p>
        </p:txBody>
      </p:sp>
    </p:spTree>
    <p:extLst>
      <p:ext uri="{BB962C8B-B14F-4D97-AF65-F5344CB8AC3E}">
        <p14:creationId xmlns:p14="http://schemas.microsoft.com/office/powerpoint/2010/main" val="235437595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2339702" y="1340768"/>
            <a:ext cx="4258220" cy="659259"/>
          </a:xfrm>
        </p:spPr>
        <p:txBody>
          <a:bodyPr rtlCol="0">
            <a:normAutofit/>
          </a:bodyPr>
          <a:lstStyle/>
          <a:p>
            <a:pPr algn="r" rtl="1" fontAlgn="auto">
              <a:spcAft>
                <a:spcPts val="0"/>
              </a:spcAft>
              <a:defRPr/>
            </a:pPr>
            <a:r>
              <a:rPr lang="fa-IR" sz="3200" b="1" u="sng" cap="none" spc="0" dirty="0" smtClean="0">
                <a:ln w="0"/>
                <a:solidFill>
                  <a:srgbClr val="FF0000"/>
                </a:solidFill>
                <a:effectLst>
                  <a:outerShdw blurRad="38100" dist="19050" dir="2700000" algn="tl" rotWithShape="0">
                    <a:schemeClr val="dk1">
                      <a:alpha val="40000"/>
                    </a:schemeClr>
                  </a:outerShdw>
                </a:effectLst>
              </a:rPr>
              <a:t>كاهش توجه </a:t>
            </a:r>
            <a:r>
              <a:rPr lang="en-US" sz="3200" b="1" u="sng"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rPr>
              <a:t>Decreased A.</a:t>
            </a:r>
          </a:p>
        </p:txBody>
      </p:sp>
      <p:sp>
        <p:nvSpPr>
          <p:cNvPr id="41987" name="Rectangle 3"/>
          <p:cNvSpPr>
            <a:spLocks noGrp="1" noChangeArrowheads="1"/>
          </p:cNvSpPr>
          <p:nvPr>
            <p:ph idx="1"/>
          </p:nvPr>
        </p:nvSpPr>
        <p:spPr bwMode="auto">
          <a:xfrm>
            <a:off x="1294606" y="2564904"/>
            <a:ext cx="6348413" cy="1773237"/>
          </a:xfrm>
          <a:pattFill prst="pct5">
            <a:fgClr>
              <a:schemeClr val="accent1"/>
            </a:fgClr>
            <a:bgClr>
              <a:schemeClr val="bg1"/>
            </a:bgClr>
          </a:pattFill>
        </p:spPr>
        <p:txBody>
          <a:bodyPr wrap="square" numCol="1" anchor="t" anchorCtr="0" compatLnSpc="1">
            <a:prstTxWarp prst="textNoShape">
              <a:avLst/>
            </a:prstTxWarp>
          </a:bodyPr>
          <a:lstStyle/>
          <a:p>
            <a:pPr algn="just" rtl="1">
              <a:lnSpc>
                <a:spcPct val="150000"/>
              </a:lnSpc>
            </a:pPr>
            <a:r>
              <a:rPr lang="fa-IR" sz="2400" b="1" dirty="0" smtClean="0">
                <a:cs typeface="B Nazanin" panose="00000400000000000000" pitchFamily="2" charset="-78"/>
              </a:rPr>
              <a:t>كاهش توجه فرد نسبت به محركها </a:t>
            </a:r>
          </a:p>
          <a:p>
            <a:pPr algn="just" rtl="1">
              <a:lnSpc>
                <a:spcPct val="150000"/>
              </a:lnSpc>
            </a:pPr>
            <a:r>
              <a:rPr lang="fa-IR" sz="2400" b="1" dirty="0" smtClean="0">
                <a:cs typeface="B Nazanin" panose="00000400000000000000" pitchFamily="2" charset="-78"/>
              </a:rPr>
              <a:t>به دلايل جسمي (دمانس) يا رواني (كاتاتونيا)</a:t>
            </a:r>
            <a:endParaRPr lang="en-US" sz="2400" b="1" dirty="0" smtClean="0">
              <a:cs typeface="B Nazanin" panose="00000400000000000000" pitchFamily="2" charset="-78"/>
            </a:endParaRPr>
          </a:p>
        </p:txBody>
      </p:sp>
    </p:spTree>
    <p:extLst>
      <p:ext uri="{BB962C8B-B14F-4D97-AF65-F5344CB8AC3E}">
        <p14:creationId xmlns:p14="http://schemas.microsoft.com/office/powerpoint/2010/main" val="3431447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1124744"/>
            <a:ext cx="6840760" cy="4104456"/>
          </a:xfrm>
        </p:spPr>
        <p:txBody>
          <a:bodyPr>
            <a:normAutofit lnSpcReduction="10000"/>
          </a:bodyPr>
          <a:lstStyle/>
          <a:p>
            <a:pPr marL="457200" indent="-457200" algn="ctr" rtl="1"/>
            <a:r>
              <a:rPr lang="fa-IR" sz="2800" b="1" dirty="0" smtClean="0">
                <a:solidFill>
                  <a:srgbClr val="FF0000"/>
                </a:solidFill>
                <a:cs typeface="B Nazanin" pitchFamily="2" charset="-78"/>
              </a:rPr>
              <a:t>حاشیه </a:t>
            </a:r>
            <a:r>
              <a:rPr lang="fa-IR" sz="2800" b="1" dirty="0">
                <a:solidFill>
                  <a:srgbClr val="FF0000"/>
                </a:solidFill>
                <a:cs typeface="B Nazanin" pitchFamily="2" charset="-78"/>
              </a:rPr>
              <a:t>پردازی(</a:t>
            </a:r>
            <a:r>
              <a:rPr lang="en-US" sz="2800" b="1" dirty="0">
                <a:solidFill>
                  <a:srgbClr val="FF0000"/>
                </a:solidFill>
                <a:cs typeface="B Nazanin" pitchFamily="2" charset="-78"/>
              </a:rPr>
              <a:t>circumstantiality</a:t>
            </a:r>
            <a:r>
              <a:rPr lang="fa-IR" sz="2800" b="1" dirty="0" smtClean="0">
                <a:solidFill>
                  <a:srgbClr val="FF0000"/>
                </a:solidFill>
                <a:cs typeface="B Nazanin" pitchFamily="2" charset="-78"/>
              </a:rPr>
              <a:t>):</a:t>
            </a:r>
          </a:p>
          <a:p>
            <a:pPr marL="457200" indent="-457200" algn="just" rtl="1"/>
            <a:endParaRPr lang="fa-IR" sz="2800" b="1" dirty="0">
              <a:solidFill>
                <a:srgbClr val="FF0000"/>
              </a:solidFill>
              <a:cs typeface="B Nazanin" pitchFamily="2" charset="-78"/>
            </a:endParaRPr>
          </a:p>
          <a:p>
            <a:pPr marL="457200" indent="-457200" algn="just" rtl="1"/>
            <a:r>
              <a:rPr lang="fa-IR" sz="2800" b="1" dirty="0" smtClean="0">
                <a:cs typeface="B Nazanin" pitchFamily="2" charset="-78"/>
              </a:rPr>
              <a:t>شرح </a:t>
            </a:r>
            <a:r>
              <a:rPr lang="fa-IR" sz="2800" b="1" dirty="0">
                <a:cs typeface="B Nazanin" pitchFamily="2" charset="-78"/>
              </a:rPr>
              <a:t>جزئیات نامربوط و غیر ضروری، البته در نهایت بیمار به هدف بحث می رسد</a:t>
            </a:r>
            <a:r>
              <a:rPr lang="fa-IR" sz="2800" b="1" dirty="0" smtClean="0">
                <a:cs typeface="B Nazanin" pitchFamily="2" charset="-78"/>
              </a:rPr>
              <a:t>.</a:t>
            </a:r>
          </a:p>
          <a:p>
            <a:pPr marL="457200" indent="-457200" algn="just" rtl="1"/>
            <a:r>
              <a:rPr lang="fa-IR" sz="2800" b="1" dirty="0" smtClean="0">
                <a:cs typeface="B Nazanin" pitchFamily="2" charset="-78"/>
              </a:rPr>
              <a:t> </a:t>
            </a:r>
            <a:r>
              <a:rPr lang="fa-IR" sz="2800" b="1" dirty="0">
                <a:solidFill>
                  <a:srgbClr val="FF0000"/>
                </a:solidFill>
                <a:cs typeface="B Nazanin" pitchFamily="2" charset="-78"/>
              </a:rPr>
              <a:t>تلف کردن وقت </a:t>
            </a:r>
            <a:r>
              <a:rPr lang="fa-IR" sz="2800" b="1" dirty="0">
                <a:cs typeface="B Nazanin" pitchFamily="2" charset="-78"/>
              </a:rPr>
              <a:t>شاخصه این اختلال است. </a:t>
            </a:r>
            <a:endParaRPr lang="fa-IR" sz="2800" b="1" dirty="0" smtClean="0">
              <a:cs typeface="B Nazanin" pitchFamily="2" charset="-78"/>
            </a:endParaRPr>
          </a:p>
          <a:p>
            <a:pPr marL="457200" indent="-457200" algn="just" rtl="1"/>
            <a:r>
              <a:rPr lang="fa-IR" sz="2800" b="1" dirty="0" smtClean="0">
                <a:cs typeface="B Nazanin" pitchFamily="2" charset="-78"/>
              </a:rPr>
              <a:t>در </a:t>
            </a:r>
            <a:r>
              <a:rPr lang="fa-IR" sz="2800" b="1" dirty="0" smtClean="0">
                <a:solidFill>
                  <a:srgbClr val="FF0000"/>
                </a:solidFill>
                <a:cs typeface="B Nazanin" pitchFamily="2" charset="-78"/>
              </a:rPr>
              <a:t>مانیک،</a:t>
            </a:r>
            <a:r>
              <a:rPr lang="fa-IR" sz="2800" b="1" dirty="0" smtClean="0">
                <a:cs typeface="B Nazanin" pitchFamily="2" charset="-78"/>
              </a:rPr>
              <a:t> </a:t>
            </a:r>
            <a:r>
              <a:rPr lang="fa-IR" sz="2800" b="1" dirty="0">
                <a:solidFill>
                  <a:srgbClr val="FF0000"/>
                </a:solidFill>
                <a:cs typeface="B Nazanin" pitchFamily="2" charset="-78"/>
              </a:rPr>
              <a:t>وسواس</a:t>
            </a:r>
            <a:r>
              <a:rPr lang="fa-IR" sz="2800" b="1" dirty="0">
                <a:cs typeface="B Nazanin" pitchFamily="2" charset="-78"/>
              </a:rPr>
              <a:t> و </a:t>
            </a:r>
            <a:r>
              <a:rPr lang="fa-IR" sz="2800" b="1" dirty="0">
                <a:solidFill>
                  <a:srgbClr val="FF0000"/>
                </a:solidFill>
                <a:cs typeface="B Nazanin" pitchFamily="2" charset="-78"/>
              </a:rPr>
              <a:t>صرع</a:t>
            </a:r>
            <a:r>
              <a:rPr lang="fa-IR" sz="2800" b="1" dirty="0">
                <a:cs typeface="B Nazanin" pitchFamily="2" charset="-78"/>
              </a:rPr>
              <a:t> شایع تر است.</a:t>
            </a:r>
          </a:p>
          <a:p>
            <a:pPr marL="457200" indent="-457200" algn="just" rtl="1">
              <a:buFontTx/>
              <a:buChar char="-"/>
            </a:pPr>
            <a:endParaRPr lang="en-US" sz="2800" b="1" dirty="0">
              <a:cs typeface="B Nazanin" pitchFamily="2" charset="-78"/>
            </a:endParaRPr>
          </a:p>
        </p:txBody>
      </p:sp>
    </p:spTree>
    <p:extLst>
      <p:ext uri="{BB962C8B-B14F-4D97-AF65-F5344CB8AC3E}">
        <p14:creationId xmlns:p14="http://schemas.microsoft.com/office/powerpoint/2010/main" val="27873457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2376277" y="1196752"/>
            <a:ext cx="4546228" cy="659259"/>
          </a:xfrm>
        </p:spPr>
        <p:txBody>
          <a:bodyPr rtlCol="0">
            <a:normAutofit/>
          </a:bodyPr>
          <a:lstStyle/>
          <a:p>
            <a:pPr algn="just" rtl="1" fontAlgn="auto">
              <a:spcAft>
                <a:spcPts val="0"/>
              </a:spcAft>
              <a:defRPr/>
            </a:pPr>
            <a:r>
              <a:rPr lang="fa-IR" sz="3200" b="1" u="sng" cap="none" spc="0" dirty="0" smtClean="0">
                <a:ln w="0"/>
                <a:solidFill>
                  <a:srgbClr val="FF0000"/>
                </a:solidFill>
                <a:effectLst>
                  <a:outerShdw blurRad="38100" dist="19050" dir="2700000" algn="tl" rotWithShape="0">
                    <a:schemeClr val="dk1">
                      <a:alpha val="40000"/>
                    </a:schemeClr>
                  </a:outerShdw>
                </a:effectLst>
              </a:rPr>
              <a:t>اشتغال توجه </a:t>
            </a:r>
            <a:r>
              <a:rPr lang="en-US" sz="3200" b="1" u="sng"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rPr>
              <a:t>preoccupation</a:t>
            </a:r>
            <a:endParaRPr lang="en-US" b="1"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p:txBody>
      </p:sp>
      <p:sp>
        <p:nvSpPr>
          <p:cNvPr id="43011" name="Rectangle 3"/>
          <p:cNvSpPr>
            <a:spLocks noGrp="1" noChangeArrowheads="1"/>
          </p:cNvSpPr>
          <p:nvPr>
            <p:ph idx="1"/>
          </p:nvPr>
        </p:nvSpPr>
        <p:spPr bwMode="auto">
          <a:xfrm>
            <a:off x="1763713" y="2780928"/>
            <a:ext cx="5771356" cy="1123950"/>
          </a:xfrm>
          <a:pattFill prst="pct5">
            <a:fgClr>
              <a:schemeClr val="accent1"/>
            </a:fgClr>
            <a:bgClr>
              <a:schemeClr val="bg1"/>
            </a:bgClr>
          </a:pattFill>
        </p:spPr>
        <p:txBody>
          <a:bodyPr wrap="square" numCol="1" anchor="t" anchorCtr="0" compatLnSpc="1">
            <a:prstTxWarp prst="textNoShape">
              <a:avLst/>
            </a:prstTxWarp>
          </a:bodyPr>
          <a:lstStyle/>
          <a:p>
            <a:pPr algn="r" rtl="1">
              <a:lnSpc>
                <a:spcPct val="150000"/>
              </a:lnSpc>
            </a:pPr>
            <a:r>
              <a:rPr lang="fa-IR" sz="2800" b="1" dirty="0" smtClean="0">
                <a:cs typeface="B Nazanin" panose="00000400000000000000" pitchFamily="2" charset="-78"/>
              </a:rPr>
              <a:t>اشتغال دايم توجه به مسأله اي خاص</a:t>
            </a:r>
            <a:endParaRPr lang="en-US" sz="2800" b="1" dirty="0" smtClean="0">
              <a:cs typeface="B Nazanin" panose="00000400000000000000" pitchFamily="2" charset="-78"/>
            </a:endParaRPr>
          </a:p>
        </p:txBody>
      </p:sp>
    </p:spTree>
    <p:extLst>
      <p:ext uri="{BB962C8B-B14F-4D97-AF65-F5344CB8AC3E}">
        <p14:creationId xmlns:p14="http://schemas.microsoft.com/office/powerpoint/2010/main" val="21682644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2843808" y="1268760"/>
            <a:ext cx="3753495" cy="587251"/>
          </a:xfrm>
        </p:spPr>
        <p:txBody>
          <a:bodyPr rtlCol="0">
            <a:normAutofit/>
          </a:bodyPr>
          <a:lstStyle/>
          <a:p>
            <a:pPr rtl="1" fontAlgn="auto">
              <a:spcAft>
                <a:spcPts val="0"/>
              </a:spcAft>
              <a:defRPr/>
            </a:pPr>
            <a:r>
              <a:rPr lang="fa-IR" sz="2800" b="1" u="sng" cap="none" spc="0" dirty="0" smtClean="0">
                <a:ln w="0"/>
                <a:solidFill>
                  <a:srgbClr val="FF0000"/>
                </a:solidFill>
                <a:effectLst>
                  <a:outerShdw blurRad="38100" dist="19050" dir="2700000" algn="tl" rotWithShape="0">
                    <a:schemeClr val="dk1">
                      <a:alpha val="40000"/>
                    </a:schemeClr>
                  </a:outerShdw>
                </a:effectLst>
              </a:rPr>
              <a:t>حواس پرتي </a:t>
            </a:r>
            <a:r>
              <a:rPr lang="en-US" sz="2800" b="1" u="sng" cap="none" spc="0" dirty="0" smtClean="0">
                <a:ln w="0"/>
                <a:solidFill>
                  <a:srgbClr val="FF0000"/>
                </a:solidFill>
                <a:effectLst>
                  <a:outerShdw blurRad="38100" dist="19050" dir="2700000" algn="tl" rotWithShape="0">
                    <a:schemeClr val="dk1">
                      <a:alpha val="40000"/>
                    </a:schemeClr>
                  </a:outerShdw>
                </a:effectLst>
              </a:rPr>
              <a:t>distractibility</a:t>
            </a:r>
            <a:endParaRPr lang="en-US" sz="3200" b="1"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p:txBody>
      </p:sp>
      <p:sp>
        <p:nvSpPr>
          <p:cNvPr id="44035" name="Rectangle 3"/>
          <p:cNvSpPr>
            <a:spLocks noGrp="1" noChangeArrowheads="1"/>
          </p:cNvSpPr>
          <p:nvPr>
            <p:ph idx="1"/>
          </p:nvPr>
        </p:nvSpPr>
        <p:spPr bwMode="auto">
          <a:xfrm>
            <a:off x="1835696" y="2276872"/>
            <a:ext cx="5412309" cy="3311822"/>
          </a:xfrm>
          <a:pattFill prst="pct5">
            <a:fgClr>
              <a:schemeClr val="accent1"/>
            </a:fgClr>
            <a:bgClr>
              <a:schemeClr val="bg1"/>
            </a:bgClr>
          </a:pattFill>
        </p:spPr>
        <p:txBody>
          <a:bodyPr wrap="square" numCol="1" anchor="t" anchorCtr="0" compatLnSpc="1">
            <a:prstTxWarp prst="textNoShape">
              <a:avLst/>
            </a:prstTxWarp>
          </a:bodyPr>
          <a:lstStyle/>
          <a:p>
            <a:pPr algn="just" rtl="1">
              <a:lnSpc>
                <a:spcPct val="160000"/>
              </a:lnSpc>
            </a:pPr>
            <a:r>
              <a:rPr lang="fa-IR" sz="2400" b="1" dirty="0" smtClean="0">
                <a:cs typeface="B Nazanin" panose="00000400000000000000" pitchFamily="2" charset="-78"/>
              </a:rPr>
              <a:t>نوسان زياد و سريع توجه</a:t>
            </a:r>
          </a:p>
          <a:p>
            <a:pPr algn="just" rtl="1">
              <a:lnSpc>
                <a:spcPct val="160000"/>
              </a:lnSpc>
            </a:pPr>
            <a:r>
              <a:rPr lang="fa-IR" sz="2400" b="1" dirty="0" smtClean="0">
                <a:cs typeface="B Nazanin" panose="00000400000000000000" pitchFamily="2" charset="-78"/>
              </a:rPr>
              <a:t>هر محرك جديد بدون توجه به اهميت و مفهوم موجب تغيير توجه مي شود</a:t>
            </a:r>
          </a:p>
          <a:p>
            <a:pPr algn="just" rtl="1">
              <a:lnSpc>
                <a:spcPct val="160000"/>
              </a:lnSpc>
            </a:pPr>
            <a:r>
              <a:rPr lang="fa-IR" sz="2400" b="1" dirty="0" smtClean="0">
                <a:cs typeface="B Nazanin" panose="00000400000000000000" pitchFamily="2" charset="-78"/>
              </a:rPr>
              <a:t>ناتواني در توجه و تمركز</a:t>
            </a:r>
          </a:p>
          <a:p>
            <a:pPr algn="just" rtl="1">
              <a:lnSpc>
                <a:spcPct val="160000"/>
              </a:lnSpc>
            </a:pPr>
            <a:r>
              <a:rPr lang="fa-IR" sz="2400" b="1" dirty="0" smtClean="0">
                <a:cs typeface="B Nazanin" panose="00000400000000000000" pitchFamily="2" charset="-78"/>
              </a:rPr>
              <a:t>در </a:t>
            </a:r>
            <a:r>
              <a:rPr lang="fa-IR" sz="2400" b="1" dirty="0" smtClean="0">
                <a:solidFill>
                  <a:srgbClr val="FF0000"/>
                </a:solidFill>
                <a:cs typeface="B Nazanin" panose="00000400000000000000" pitchFamily="2" charset="-78"/>
              </a:rPr>
              <a:t>مانيا</a:t>
            </a:r>
            <a:endParaRPr lang="en-US" sz="2400" b="1" dirty="0" smtClean="0">
              <a:solidFill>
                <a:srgbClr val="FF0000"/>
              </a:solidFill>
              <a:cs typeface="B Nazanin" panose="00000400000000000000" pitchFamily="2" charset="-78"/>
            </a:endParaRPr>
          </a:p>
        </p:txBody>
      </p:sp>
    </p:spTree>
    <p:extLst>
      <p:ext uri="{BB962C8B-B14F-4D97-AF65-F5344CB8AC3E}">
        <p14:creationId xmlns:p14="http://schemas.microsoft.com/office/powerpoint/2010/main" val="321403494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ctrTitle"/>
          </p:nvPr>
        </p:nvSpPr>
        <p:spPr>
          <a:xfrm>
            <a:off x="2267744" y="2132856"/>
            <a:ext cx="3888432" cy="1440160"/>
          </a:xfrm>
          <a:pattFill prst="pct5">
            <a:fgClr>
              <a:schemeClr val="accent1"/>
            </a:fgClr>
            <a:bgClr>
              <a:schemeClr val="bg1"/>
            </a:bgClr>
          </a:pattFill>
        </p:spPr>
        <p:txBody>
          <a:bodyPr>
            <a:normAutofit/>
          </a:bodyPr>
          <a:lstStyle/>
          <a:p>
            <a:r>
              <a:rPr lang="fa-IR" sz="8800" b="1" cap="none" spc="0" dirty="0" smtClean="0">
                <a:ln w="0"/>
                <a:solidFill>
                  <a:srgbClr val="002060"/>
                </a:solidFill>
                <a:effectLst>
                  <a:outerShdw blurRad="38100" dist="19050" dir="2700000" algn="tl" rotWithShape="0">
                    <a:schemeClr val="dk1">
                      <a:alpha val="40000"/>
                    </a:schemeClr>
                  </a:outerShdw>
                </a:effectLst>
              </a:rPr>
              <a:t>هوشياري</a:t>
            </a:r>
            <a:endParaRPr lang="en-US" sz="8800" b="1" cap="none" spc="0" dirty="0" smtClean="0">
              <a:ln w="0"/>
              <a:solidFill>
                <a:srgbClr val="002060"/>
              </a:solidFill>
              <a:effectLst>
                <a:outerShdw blurRad="38100" dist="19050" dir="2700000" algn="tl" rotWithShape="0">
                  <a:schemeClr val="dk1">
                    <a:alpha val="40000"/>
                  </a:schemeClr>
                </a:outerShdw>
              </a:effectLst>
              <a:cs typeface="Tahoma" panose="020B0604030504040204" pitchFamily="34" charset="0"/>
            </a:endParaRPr>
          </a:p>
        </p:txBody>
      </p:sp>
    </p:spTree>
    <p:extLst>
      <p:ext uri="{BB962C8B-B14F-4D97-AF65-F5344CB8AC3E}">
        <p14:creationId xmlns:p14="http://schemas.microsoft.com/office/powerpoint/2010/main" val="49526550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2267744" y="1052736"/>
            <a:ext cx="4330452" cy="874713"/>
          </a:xfrm>
        </p:spPr>
        <p:txBody>
          <a:bodyPr rtlCol="0">
            <a:normAutofit/>
          </a:bodyPr>
          <a:lstStyle/>
          <a:p>
            <a:pPr algn="r" rtl="1" fontAlgn="auto">
              <a:spcAft>
                <a:spcPts val="0"/>
              </a:spcAft>
              <a:defRPr/>
            </a:pPr>
            <a:r>
              <a:rPr lang="fa-IR" sz="3200" b="1" u="sng" cap="none" spc="0" dirty="0" smtClean="0">
                <a:ln w="0"/>
                <a:solidFill>
                  <a:srgbClr val="FF0000"/>
                </a:solidFill>
                <a:effectLst>
                  <a:outerShdw blurRad="38100" dist="19050" dir="2700000" algn="tl" rotWithShape="0">
                    <a:schemeClr val="dk1">
                      <a:alpha val="40000"/>
                    </a:schemeClr>
                  </a:outerShdw>
                </a:effectLst>
              </a:rPr>
              <a:t>هشياري </a:t>
            </a:r>
            <a:r>
              <a:rPr lang="en-US" sz="3200" b="1" u="sng"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rPr>
              <a:t>Consciousness</a:t>
            </a:r>
          </a:p>
        </p:txBody>
      </p:sp>
      <p:sp>
        <p:nvSpPr>
          <p:cNvPr id="46083" name="Rectangle 3"/>
          <p:cNvSpPr>
            <a:spLocks noGrp="1" noChangeArrowheads="1"/>
          </p:cNvSpPr>
          <p:nvPr>
            <p:ph idx="1"/>
          </p:nvPr>
        </p:nvSpPr>
        <p:spPr bwMode="auto">
          <a:xfrm>
            <a:off x="2051720" y="2276872"/>
            <a:ext cx="4896544" cy="3456384"/>
          </a:xfrm>
          <a:pattFill prst="pct5">
            <a:fgClr>
              <a:schemeClr val="accent1"/>
            </a:fgClr>
            <a:bgClr>
              <a:schemeClr val="bg1"/>
            </a:bgClr>
          </a:pattFill>
        </p:spPr>
        <p:txBody>
          <a:bodyPr wrap="square" numCol="1" anchor="t" anchorCtr="0" compatLnSpc="1">
            <a:prstTxWarp prst="textNoShape">
              <a:avLst/>
            </a:prstTxWarp>
            <a:normAutofit fontScale="85000" lnSpcReduction="20000"/>
          </a:bodyPr>
          <a:lstStyle/>
          <a:p>
            <a:pPr algn="just" rtl="1">
              <a:lnSpc>
                <a:spcPct val="150000"/>
              </a:lnSpc>
            </a:pPr>
            <a:r>
              <a:rPr lang="fa-IR" sz="2800" b="1" dirty="0" smtClean="0">
                <a:cs typeface="B Nazanin" panose="00000400000000000000" pitchFamily="2" charset="-78"/>
              </a:rPr>
              <a:t>آگاهي فرد از خود و محيط پيرامون.</a:t>
            </a:r>
          </a:p>
          <a:p>
            <a:pPr algn="just" rtl="1">
              <a:lnSpc>
                <a:spcPct val="150000"/>
              </a:lnSpc>
            </a:pPr>
            <a:r>
              <a:rPr lang="fa-IR" sz="2800" b="1" dirty="0" smtClean="0">
                <a:solidFill>
                  <a:srgbClr val="FF0000"/>
                </a:solidFill>
                <a:cs typeface="B Nazanin" panose="00000400000000000000" pitchFamily="2" charset="-78"/>
              </a:rPr>
              <a:t>سطوح هشیاری: </a:t>
            </a:r>
          </a:p>
          <a:p>
            <a:pPr algn="just" rtl="1">
              <a:lnSpc>
                <a:spcPct val="150000"/>
              </a:lnSpc>
              <a:buFont typeface="Wingdings" panose="05000000000000000000" pitchFamily="2" charset="2"/>
              <a:buChar char="ü"/>
            </a:pPr>
            <a:r>
              <a:rPr lang="fa-IR" sz="2800" b="1" dirty="0" smtClean="0">
                <a:cs typeface="B Nazanin" panose="00000400000000000000" pitchFamily="2" charset="-78"/>
              </a:rPr>
              <a:t>آگاهی</a:t>
            </a:r>
          </a:p>
          <a:p>
            <a:pPr algn="just" rtl="1">
              <a:lnSpc>
                <a:spcPct val="150000"/>
              </a:lnSpc>
              <a:buFont typeface="Wingdings" panose="05000000000000000000" pitchFamily="2" charset="2"/>
              <a:buChar char="ü"/>
            </a:pPr>
            <a:r>
              <a:rPr lang="fa-IR" sz="2800" b="1" dirty="0" smtClean="0">
                <a:cs typeface="B Nazanin" panose="00000400000000000000" pitchFamily="2" charset="-78"/>
              </a:rPr>
              <a:t>خواب آلودگی(لتارژی)</a:t>
            </a:r>
          </a:p>
          <a:p>
            <a:pPr algn="just" rtl="1">
              <a:lnSpc>
                <a:spcPct val="150000"/>
              </a:lnSpc>
              <a:buFont typeface="Wingdings" panose="05000000000000000000" pitchFamily="2" charset="2"/>
              <a:buChar char="ü"/>
            </a:pPr>
            <a:r>
              <a:rPr lang="fa-IR" sz="2800" b="1" dirty="0" smtClean="0">
                <a:cs typeface="B Nazanin" panose="00000400000000000000" pitchFamily="2" charset="-78"/>
              </a:rPr>
              <a:t>بهت و نیمه کما</a:t>
            </a:r>
          </a:p>
          <a:p>
            <a:pPr algn="just" rtl="1">
              <a:lnSpc>
                <a:spcPct val="150000"/>
              </a:lnSpc>
              <a:buFont typeface="Wingdings" panose="05000000000000000000" pitchFamily="2" charset="2"/>
              <a:buChar char="ü"/>
            </a:pPr>
            <a:r>
              <a:rPr lang="fa-IR" sz="2800" b="1" dirty="0" smtClean="0">
                <a:cs typeface="B Nazanin" panose="00000400000000000000" pitchFamily="2" charset="-78"/>
              </a:rPr>
              <a:t>اغماء</a:t>
            </a:r>
            <a:endParaRPr lang="en-US" sz="2800" b="1" dirty="0" smtClean="0">
              <a:cs typeface="B Nazanin" panose="00000400000000000000" pitchFamily="2" charset="-78"/>
            </a:endParaRPr>
          </a:p>
        </p:txBody>
      </p:sp>
    </p:spTree>
    <p:extLst>
      <p:ext uri="{BB962C8B-B14F-4D97-AF65-F5344CB8AC3E}">
        <p14:creationId xmlns:p14="http://schemas.microsoft.com/office/powerpoint/2010/main" val="393961315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ctrTitle"/>
          </p:nvPr>
        </p:nvSpPr>
        <p:spPr>
          <a:xfrm>
            <a:off x="1763688" y="2276872"/>
            <a:ext cx="5194672" cy="838200"/>
          </a:xfrm>
          <a:pattFill prst="pct5">
            <a:fgClr>
              <a:schemeClr val="accent1"/>
            </a:fgClr>
            <a:bgClr>
              <a:schemeClr val="bg1"/>
            </a:bgClr>
          </a:pattFill>
        </p:spPr>
        <p:txBody>
          <a:bodyPr>
            <a:noAutofit/>
          </a:bodyPr>
          <a:lstStyle/>
          <a:p>
            <a:r>
              <a:rPr lang="fa-IR" sz="6000" b="1"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rPr>
              <a:t>اختلالات هوشياري</a:t>
            </a:r>
            <a:endParaRPr lang="en-US" sz="6000" b="1"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endParaRPr>
          </a:p>
        </p:txBody>
      </p:sp>
    </p:spTree>
    <p:extLst>
      <p:ext uri="{BB962C8B-B14F-4D97-AF65-F5344CB8AC3E}">
        <p14:creationId xmlns:p14="http://schemas.microsoft.com/office/powerpoint/2010/main" val="304024822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3059832" y="1124744"/>
            <a:ext cx="3033539" cy="874713"/>
          </a:xfrm>
        </p:spPr>
        <p:txBody>
          <a:bodyPr rtlCol="0">
            <a:noAutofit/>
          </a:bodyPr>
          <a:lstStyle/>
          <a:p>
            <a:pPr algn="r" rtl="1" fontAlgn="auto">
              <a:spcAft>
                <a:spcPts val="0"/>
              </a:spcAft>
              <a:defRPr/>
            </a:pPr>
            <a:r>
              <a:rPr lang="fa-IR" sz="3200" b="1" u="sng" cap="none" spc="0" dirty="0" smtClean="0">
                <a:ln w="0"/>
                <a:solidFill>
                  <a:srgbClr val="FF0000"/>
                </a:solidFill>
                <a:effectLst>
                  <a:outerShdw blurRad="38100" dist="19050" dir="2700000" algn="tl" rotWithShape="0">
                    <a:schemeClr val="dk1">
                      <a:alpha val="40000"/>
                    </a:schemeClr>
                  </a:outerShdw>
                </a:effectLst>
              </a:rPr>
              <a:t>سرسام </a:t>
            </a:r>
            <a:r>
              <a:rPr lang="en-US" sz="3200" b="1" u="sng" cap="none" spc="0" dirty="0" err="1" smtClean="0">
                <a:ln w="0"/>
                <a:solidFill>
                  <a:srgbClr val="FF0000"/>
                </a:solidFill>
                <a:effectLst>
                  <a:outerShdw blurRad="38100" dist="19050" dir="2700000" algn="tl" rotWithShape="0">
                    <a:schemeClr val="dk1">
                      <a:alpha val="40000"/>
                    </a:schemeClr>
                  </a:outerShdw>
                </a:effectLst>
                <a:cs typeface="Tahoma" panose="020B0604030504040204" pitchFamily="34" charset="0"/>
              </a:rPr>
              <a:t>Deliurium</a:t>
            </a:r>
            <a:endParaRPr lang="en-US" sz="3200" b="1" u="sng"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p:txBody>
      </p:sp>
      <p:sp>
        <p:nvSpPr>
          <p:cNvPr id="48131" name="Rectangle 3"/>
          <p:cNvSpPr>
            <a:spLocks noGrp="1" noChangeArrowheads="1"/>
          </p:cNvSpPr>
          <p:nvPr>
            <p:ph idx="1"/>
          </p:nvPr>
        </p:nvSpPr>
        <p:spPr bwMode="auto">
          <a:xfrm>
            <a:off x="1187624" y="2348880"/>
            <a:ext cx="6552728" cy="3096344"/>
          </a:xfrm>
          <a:pattFill prst="pct5">
            <a:fgClr>
              <a:schemeClr val="accent1"/>
            </a:fgClr>
            <a:bgClr>
              <a:schemeClr val="bg1"/>
            </a:bgClr>
          </a:pattFill>
        </p:spPr>
        <p:txBody>
          <a:bodyPr wrap="square" numCol="1" anchor="t" anchorCtr="0" compatLnSpc="1">
            <a:prstTxWarp prst="textNoShape">
              <a:avLst/>
            </a:prstTxWarp>
            <a:normAutofit fontScale="92500"/>
          </a:bodyPr>
          <a:lstStyle/>
          <a:p>
            <a:pPr algn="just" rtl="1"/>
            <a:r>
              <a:rPr lang="fa-IR" sz="2400" b="1" dirty="0" smtClean="0">
                <a:cs typeface="B Nazanin" pitchFamily="2" charset="-78"/>
              </a:rPr>
              <a:t>کاهش </a:t>
            </a:r>
            <a:r>
              <a:rPr lang="fa-IR" sz="2400" b="1" dirty="0">
                <a:cs typeface="B Nazanin" pitchFamily="2" charset="-78"/>
              </a:rPr>
              <a:t>سطح هوشیاری، کاهش توجه، فقدان جهت یابی، بیقراری </a:t>
            </a:r>
            <a:endParaRPr lang="fa-IR" sz="2400" b="1" dirty="0" smtClean="0">
              <a:cs typeface="B Nazanin" panose="00000400000000000000" pitchFamily="2" charset="-78"/>
            </a:endParaRPr>
          </a:p>
          <a:p>
            <a:pPr algn="just" rtl="1"/>
            <a:r>
              <a:rPr lang="fa-IR" sz="2400" b="1" dirty="0" smtClean="0">
                <a:cs typeface="B Nazanin" panose="00000400000000000000" pitchFamily="2" charset="-78"/>
              </a:rPr>
              <a:t>آشفتگي در عواطف</a:t>
            </a:r>
          </a:p>
          <a:p>
            <a:pPr algn="just" rtl="1">
              <a:lnSpc>
                <a:spcPct val="150000"/>
              </a:lnSpc>
            </a:pPr>
            <a:r>
              <a:rPr lang="fa-IR" sz="2400" b="1" dirty="0" smtClean="0">
                <a:cs typeface="B Nazanin" panose="00000400000000000000" pitchFamily="2" charset="-78"/>
              </a:rPr>
              <a:t>آشفتگی در آگاهي، حافظه، هوشياري</a:t>
            </a:r>
          </a:p>
          <a:p>
            <a:pPr algn="just" rtl="1">
              <a:lnSpc>
                <a:spcPct val="150000"/>
              </a:lnSpc>
            </a:pPr>
            <a:r>
              <a:rPr lang="fa-IR" sz="2400" b="1" dirty="0" smtClean="0">
                <a:cs typeface="B Nazanin" panose="00000400000000000000" pitchFamily="2" charset="-78"/>
              </a:rPr>
              <a:t>تغييرات آشكار در خلق </a:t>
            </a:r>
          </a:p>
          <a:p>
            <a:pPr algn="just" rtl="1">
              <a:lnSpc>
                <a:spcPct val="150000"/>
              </a:lnSpc>
            </a:pPr>
            <a:r>
              <a:rPr lang="fa-IR" sz="2400" b="1" dirty="0" smtClean="0">
                <a:cs typeface="B Nazanin" panose="00000400000000000000" pitchFamily="2" charset="-78"/>
              </a:rPr>
              <a:t>همراه با توهم و هذیان</a:t>
            </a:r>
            <a:endParaRPr lang="en-US" sz="2400" b="1" dirty="0" smtClean="0">
              <a:cs typeface="B Nazanin" panose="00000400000000000000" pitchFamily="2" charset="-78"/>
            </a:endParaRPr>
          </a:p>
        </p:txBody>
      </p:sp>
    </p:spTree>
    <p:extLst>
      <p:ext uri="{BB962C8B-B14F-4D97-AF65-F5344CB8AC3E}">
        <p14:creationId xmlns:p14="http://schemas.microsoft.com/office/powerpoint/2010/main" val="366102506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bwMode="auto">
          <a:xfrm>
            <a:off x="971600" y="1556792"/>
            <a:ext cx="6914133" cy="3816424"/>
          </a:xfrm>
          <a:pattFill prst="pct5">
            <a:fgClr>
              <a:schemeClr val="accent1"/>
            </a:fgClr>
            <a:bgClr>
              <a:schemeClr val="bg1"/>
            </a:bgClr>
          </a:pattFill>
        </p:spPr>
        <p:txBody>
          <a:bodyPr wrap="square" numCol="1" anchor="t" anchorCtr="0" compatLnSpc="1">
            <a:prstTxWarp prst="textNoShape">
              <a:avLst/>
            </a:prstTxWarp>
            <a:normAutofit/>
          </a:bodyPr>
          <a:lstStyle/>
          <a:p>
            <a:pPr algn="r" rtl="1"/>
            <a:r>
              <a:rPr lang="fa-IR" sz="2400" b="1" u="sng"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rPr>
              <a:t> </a:t>
            </a:r>
            <a:r>
              <a:rPr lang="fa-IR" sz="3300" b="1" u="sng"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rPr>
              <a:t>دمانس </a:t>
            </a:r>
            <a:r>
              <a:rPr lang="en-US" sz="3300" b="1" u="sng" dirty="0">
                <a:ln w="0"/>
                <a:solidFill>
                  <a:srgbClr val="FF0000"/>
                </a:solidFill>
                <a:effectLst>
                  <a:outerShdw blurRad="38100" dist="19050" dir="2700000" algn="tl" rotWithShape="0">
                    <a:schemeClr val="dk1">
                      <a:alpha val="40000"/>
                    </a:schemeClr>
                  </a:outerShdw>
                </a:effectLst>
                <a:cs typeface="B Nazanin" panose="00000400000000000000" pitchFamily="2" charset="-78"/>
              </a:rPr>
              <a:t>dementia</a:t>
            </a:r>
            <a:r>
              <a:rPr lang="fa-IR" sz="3300" dirty="0" smtClean="0"/>
              <a:t> </a:t>
            </a:r>
          </a:p>
          <a:p>
            <a:pPr algn="r" rtl="1"/>
            <a:r>
              <a:rPr lang="fa-IR" sz="2400" dirty="0" smtClean="0"/>
              <a:t> </a:t>
            </a:r>
            <a:r>
              <a:rPr lang="fa-IR" sz="2400" b="1" dirty="0" smtClean="0"/>
              <a:t>از دست دادن پيشرونده اعمال هوشي و عاطفي</a:t>
            </a:r>
          </a:p>
          <a:p>
            <a:pPr indent="0" algn="r" rtl="1">
              <a:buNone/>
            </a:pPr>
            <a:endParaRPr lang="fa-IR" sz="2400" dirty="0" smtClean="0"/>
          </a:p>
          <a:p>
            <a:pPr algn="r" rtl="1"/>
            <a:r>
              <a:rPr lang="fa-IR" sz="2800" b="1" u="sng" dirty="0">
                <a:solidFill>
                  <a:srgbClr val="FF0000"/>
                </a:solidFill>
              </a:rPr>
              <a:t>ابر گرفتگي </a:t>
            </a:r>
            <a:r>
              <a:rPr lang="fa-IR" sz="2800" b="1" u="sng" dirty="0" smtClean="0">
                <a:solidFill>
                  <a:srgbClr val="FF0000"/>
                </a:solidFill>
              </a:rPr>
              <a:t>شعور</a:t>
            </a:r>
            <a:r>
              <a:rPr lang="en-US" sz="2800" b="1" u="sng" dirty="0" smtClean="0">
                <a:solidFill>
                  <a:srgbClr val="FF0000"/>
                </a:solidFill>
                <a:cs typeface="Tahoma" panose="020B0604030504040204" pitchFamily="34" charset="0"/>
              </a:rPr>
              <a:t>Clouding </a:t>
            </a:r>
            <a:r>
              <a:rPr lang="en-US" sz="2800" b="1" u="sng" dirty="0">
                <a:solidFill>
                  <a:srgbClr val="FF0000"/>
                </a:solidFill>
                <a:cs typeface="Tahoma" panose="020B0604030504040204" pitchFamily="34" charset="0"/>
              </a:rPr>
              <a:t>of consciousness</a:t>
            </a:r>
            <a:r>
              <a:rPr lang="en-US" sz="2400" dirty="0">
                <a:solidFill>
                  <a:srgbClr val="FF0000"/>
                </a:solidFill>
                <a:cs typeface="Tahoma" panose="020B0604030504040204" pitchFamily="34" charset="0"/>
              </a:rPr>
              <a:t/>
            </a:r>
            <a:br>
              <a:rPr lang="en-US" sz="2400" dirty="0">
                <a:solidFill>
                  <a:srgbClr val="FF0000"/>
                </a:solidFill>
                <a:cs typeface="Tahoma" panose="020B0604030504040204" pitchFamily="34" charset="0"/>
              </a:rPr>
            </a:br>
            <a:r>
              <a:rPr lang="fa-IR" sz="2400" b="1" dirty="0" smtClean="0">
                <a:cs typeface="B Nazanin" panose="00000400000000000000" pitchFamily="2" charset="-78"/>
              </a:rPr>
              <a:t>اختلال </a:t>
            </a:r>
            <a:r>
              <a:rPr lang="fa-IR" sz="2400" b="1" dirty="0">
                <a:cs typeface="B Nazanin" panose="00000400000000000000" pitchFamily="2" charset="-78"/>
              </a:rPr>
              <a:t>در ضبط خاطره، ادراك و آگاهي</a:t>
            </a:r>
            <a:endParaRPr lang="en-US" sz="2400" b="1" dirty="0">
              <a:cs typeface="B Nazanin" panose="00000400000000000000" pitchFamily="2" charset="-78"/>
            </a:endParaRPr>
          </a:p>
          <a:p>
            <a:pPr algn="just" rtl="1"/>
            <a:endParaRPr lang="fa-IR" sz="2400" dirty="0" smtClean="0">
              <a:cs typeface="Tahoma" panose="020B0604030504040204" pitchFamily="34" charset="0"/>
            </a:endParaRPr>
          </a:p>
          <a:p>
            <a:pPr algn="just" rtl="1"/>
            <a:endParaRPr lang="en-US" sz="2400" dirty="0" smtClean="0">
              <a:cs typeface="Tahoma" panose="020B0604030504040204" pitchFamily="34" charset="0"/>
            </a:endParaRPr>
          </a:p>
        </p:txBody>
      </p:sp>
    </p:spTree>
    <p:extLst>
      <p:ext uri="{BB962C8B-B14F-4D97-AF65-F5344CB8AC3E}">
        <p14:creationId xmlns:p14="http://schemas.microsoft.com/office/powerpoint/2010/main" val="421967370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2699792" y="1268760"/>
            <a:ext cx="3681412" cy="659705"/>
          </a:xfrm>
        </p:spPr>
        <p:txBody>
          <a:bodyPr rtlCol="0">
            <a:normAutofit/>
          </a:bodyPr>
          <a:lstStyle/>
          <a:p>
            <a:pPr rtl="1" fontAlgn="auto">
              <a:spcAft>
                <a:spcPts val="0"/>
              </a:spcAft>
              <a:defRPr/>
            </a:pPr>
            <a:r>
              <a:rPr lang="fa-IR" sz="3200" b="1" u="sng" cap="none" spc="0" dirty="0" smtClean="0">
                <a:ln w="0"/>
                <a:solidFill>
                  <a:srgbClr val="FF0000"/>
                </a:solidFill>
                <a:effectLst>
                  <a:outerShdw blurRad="38100" dist="19050" dir="2700000" algn="tl" rotWithShape="0">
                    <a:schemeClr val="dk1">
                      <a:alpha val="40000"/>
                    </a:schemeClr>
                  </a:outerShdw>
                </a:effectLst>
              </a:rPr>
              <a:t>گيجي </a:t>
            </a:r>
            <a:r>
              <a:rPr lang="en-US" sz="3200" b="1" u="sng"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rPr>
              <a:t>Confusion</a:t>
            </a:r>
          </a:p>
        </p:txBody>
      </p:sp>
      <p:sp>
        <p:nvSpPr>
          <p:cNvPr id="51203" name="Rectangle 3"/>
          <p:cNvSpPr>
            <a:spLocks noGrp="1" noChangeArrowheads="1"/>
          </p:cNvSpPr>
          <p:nvPr>
            <p:ph idx="1"/>
          </p:nvPr>
        </p:nvSpPr>
        <p:spPr bwMode="auto">
          <a:xfrm>
            <a:off x="1259632" y="2420888"/>
            <a:ext cx="6120680" cy="1555750"/>
          </a:xfrm>
          <a:pattFill prst="pct5">
            <a:fgClr>
              <a:schemeClr val="accent1"/>
            </a:fgClr>
            <a:bgClr>
              <a:schemeClr val="bg1"/>
            </a:bgClr>
          </a:pattFill>
        </p:spPr>
        <p:txBody>
          <a:bodyPr wrap="square" numCol="1" anchor="t" anchorCtr="0" compatLnSpc="1">
            <a:prstTxWarp prst="textNoShape">
              <a:avLst/>
            </a:prstTxWarp>
          </a:bodyPr>
          <a:lstStyle/>
          <a:p>
            <a:pPr algn="r" rtl="1">
              <a:lnSpc>
                <a:spcPct val="150000"/>
              </a:lnSpc>
            </a:pPr>
            <a:r>
              <a:rPr lang="fa-IR" sz="2800" b="1" dirty="0" smtClean="0">
                <a:cs typeface="B Nazanin" panose="00000400000000000000" pitchFamily="2" charset="-78"/>
              </a:rPr>
              <a:t>كاهش هوشياري منجر به اختلال در آگاهي از زمان، مكان و افراد می گردد.</a:t>
            </a:r>
            <a:endParaRPr lang="en-US" sz="2800" b="1" dirty="0" smtClean="0">
              <a:cs typeface="B Nazanin" panose="00000400000000000000" pitchFamily="2" charset="-78"/>
            </a:endParaRPr>
          </a:p>
        </p:txBody>
      </p:sp>
    </p:spTree>
    <p:extLst>
      <p:ext uri="{BB962C8B-B14F-4D97-AF65-F5344CB8AC3E}">
        <p14:creationId xmlns:p14="http://schemas.microsoft.com/office/powerpoint/2010/main" val="9104521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ctrTitle"/>
          </p:nvPr>
        </p:nvSpPr>
        <p:spPr>
          <a:xfrm>
            <a:off x="1331913" y="1628775"/>
            <a:ext cx="5827712" cy="782638"/>
          </a:xfrm>
          <a:pattFill prst="pct5">
            <a:fgClr>
              <a:schemeClr val="accent1"/>
            </a:fgClr>
            <a:bgClr>
              <a:schemeClr val="bg1"/>
            </a:bgClr>
          </a:pattFill>
        </p:spPr>
        <p:txBody>
          <a:bodyPr/>
          <a:lstStyle/>
          <a:p>
            <a:r>
              <a:rPr lang="fa-IR" sz="3600" b="1" cap="none" spc="0" dirty="0" smtClean="0">
                <a:ln w="0"/>
                <a:solidFill>
                  <a:srgbClr val="FF0000"/>
                </a:solidFill>
                <a:effectLst>
                  <a:outerShdw blurRad="38100" dist="19050" dir="2700000" algn="tl" rotWithShape="0">
                    <a:schemeClr val="dk1">
                      <a:alpha val="40000"/>
                    </a:schemeClr>
                  </a:outerShdw>
                </a:effectLst>
              </a:rPr>
              <a:t>اختلال در رفتارهاي حركتي </a:t>
            </a:r>
            <a:endParaRPr lang="en-US" sz="3600" b="1"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p:txBody>
      </p:sp>
      <p:sp>
        <p:nvSpPr>
          <p:cNvPr id="14339" name="Rectangle 5"/>
          <p:cNvSpPr>
            <a:spLocks noGrp="1" noChangeArrowheads="1"/>
          </p:cNvSpPr>
          <p:nvPr>
            <p:ph type="subTitle" idx="1"/>
          </p:nvPr>
        </p:nvSpPr>
        <p:spPr bwMode="auto"/>
        <p:txBody>
          <a:bodyPr wrap="square" numCol="1" anchor="t" anchorCtr="0" compatLnSpc="1">
            <a:prstTxWarp prst="textNoShape">
              <a:avLst/>
            </a:prstTxWarp>
          </a:bodyPr>
          <a:lstStyle/>
          <a:p>
            <a:pPr>
              <a:buFont typeface="Wingdings 3" panose="05040102010807070707" pitchFamily="18" charset="2"/>
              <a:buNone/>
            </a:pPr>
            <a:endParaRPr lang="en-US" dirty="0" smtClean="0">
              <a:cs typeface="Arial" panose="020B0604020202020204" pitchFamily="34" charset="0"/>
            </a:endParaRPr>
          </a:p>
        </p:txBody>
      </p:sp>
    </p:spTree>
    <p:extLst>
      <p:ext uri="{BB962C8B-B14F-4D97-AF65-F5344CB8AC3E}">
        <p14:creationId xmlns:p14="http://schemas.microsoft.com/office/powerpoint/2010/main" val="305642928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411760" y="980728"/>
            <a:ext cx="3816350" cy="587251"/>
          </a:xfrm>
        </p:spPr>
        <p:txBody>
          <a:bodyPr rtlCol="0">
            <a:normAutofit/>
          </a:bodyPr>
          <a:lstStyle/>
          <a:p>
            <a:pPr algn="just" rtl="1" fontAlgn="auto">
              <a:spcAft>
                <a:spcPts val="0"/>
              </a:spcAft>
              <a:defRPr/>
            </a:pPr>
            <a:r>
              <a:rPr lang="fa-IR" sz="2800" b="1" cap="none" spc="0" dirty="0" smtClean="0">
                <a:ln w="0"/>
                <a:solidFill>
                  <a:srgbClr val="FF0000"/>
                </a:solidFill>
                <a:effectLst>
                  <a:outerShdw blurRad="38100" dist="19050" dir="2700000" algn="tl" rotWithShape="0">
                    <a:schemeClr val="dk1">
                      <a:alpha val="40000"/>
                    </a:schemeClr>
                  </a:outerShdw>
                </a:effectLst>
              </a:rPr>
              <a:t>بيش فعالي </a:t>
            </a:r>
            <a:r>
              <a:rPr lang="en-US" sz="2800" b="1"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rPr>
              <a:t>Hyper activity</a:t>
            </a:r>
          </a:p>
        </p:txBody>
      </p:sp>
      <p:sp>
        <p:nvSpPr>
          <p:cNvPr id="15363" name="Rectangle 3"/>
          <p:cNvSpPr>
            <a:spLocks noGrp="1" noChangeArrowheads="1"/>
          </p:cNvSpPr>
          <p:nvPr>
            <p:ph idx="1"/>
          </p:nvPr>
        </p:nvSpPr>
        <p:spPr bwMode="auto">
          <a:xfrm>
            <a:off x="1187624" y="1582227"/>
            <a:ext cx="6696744" cy="4094509"/>
          </a:xfrm>
          <a:pattFill prst="pct5">
            <a:fgClr>
              <a:schemeClr val="accent1"/>
            </a:fgClr>
            <a:bgClr>
              <a:schemeClr val="bg1"/>
            </a:bgClr>
          </a:pattFill>
        </p:spPr>
        <p:txBody>
          <a:bodyPr wrap="square" numCol="1" anchor="t" anchorCtr="0" compatLnSpc="1">
            <a:prstTxWarp prst="textNoShape">
              <a:avLst/>
            </a:prstTxWarp>
            <a:normAutofit fontScale="92500"/>
          </a:bodyPr>
          <a:lstStyle/>
          <a:p>
            <a:pPr algn="just" rtl="1">
              <a:lnSpc>
                <a:spcPct val="150000"/>
              </a:lnSpc>
            </a:pPr>
            <a:r>
              <a:rPr lang="fa-IR" sz="2400" b="1" dirty="0" smtClean="0">
                <a:cs typeface="B Nazanin" panose="00000400000000000000" pitchFamily="2" charset="-78"/>
              </a:rPr>
              <a:t>فعاليت مداوم در بچه ها همراه با رفتار خلق الساعه، حواس پرتي، تحريك پذيري و...</a:t>
            </a:r>
            <a:endParaRPr lang="en-US" sz="2400" b="1" dirty="0" smtClean="0">
              <a:cs typeface="B Nazanin" panose="00000400000000000000" pitchFamily="2" charset="-78"/>
            </a:endParaRPr>
          </a:p>
          <a:p>
            <a:pPr algn="just" rtl="1">
              <a:lnSpc>
                <a:spcPct val="150000"/>
              </a:lnSpc>
            </a:pPr>
            <a:r>
              <a:rPr lang="fa-IR" sz="2400" b="1" dirty="0" smtClean="0">
                <a:cs typeface="B Nazanin" panose="00000400000000000000" pitchFamily="2" charset="-78"/>
              </a:rPr>
              <a:t>نيروي پايان ناپذير فعاليت به صورت حركت، صحبت، آواز خواندن، لطيفه گفتن و...</a:t>
            </a:r>
          </a:p>
          <a:p>
            <a:pPr algn="just" rtl="1">
              <a:lnSpc>
                <a:spcPct val="150000"/>
              </a:lnSpc>
            </a:pPr>
            <a:r>
              <a:rPr lang="fa-IR" sz="2400" b="1" dirty="0" smtClean="0">
                <a:cs typeface="B Nazanin" panose="00000400000000000000" pitchFamily="2" charset="-78"/>
              </a:rPr>
              <a:t>فعاليت هدفدار اما بي حاصل چون هنوز كاري به اتمام نرسيده كار بعدي شروع مي شود</a:t>
            </a:r>
          </a:p>
          <a:p>
            <a:pPr algn="just" rtl="1"/>
            <a:r>
              <a:rPr lang="fa-IR" sz="2400" b="1" dirty="0">
                <a:cs typeface="B Nazanin" panose="00000400000000000000" pitchFamily="2" charset="-78"/>
              </a:rPr>
              <a:t>شايع در </a:t>
            </a:r>
            <a:r>
              <a:rPr lang="fa-IR" sz="2400" dirty="0">
                <a:solidFill>
                  <a:srgbClr val="FF0000"/>
                </a:solidFill>
                <a:cs typeface="B Nazanin" pitchFamily="2" charset="-78"/>
              </a:rPr>
              <a:t>مانیا و اسکیزوفرنی- هیپرکنیزی(بیقراری، پرخاشگری، تخریب)</a:t>
            </a:r>
            <a:endParaRPr lang="fa-IR" sz="2400" b="1" dirty="0" smtClean="0">
              <a:solidFill>
                <a:srgbClr val="FF0000"/>
              </a:solidFill>
              <a:cs typeface="B Nazanin" panose="00000400000000000000" pitchFamily="2" charset="-78"/>
            </a:endParaRPr>
          </a:p>
          <a:p>
            <a:pPr algn="just" rtl="1">
              <a:lnSpc>
                <a:spcPct val="150000"/>
              </a:lnSpc>
            </a:pPr>
            <a:endParaRPr lang="en-US" sz="2400" dirty="0" smtClean="0">
              <a:cs typeface="Tahoma" panose="020B0604030504040204" pitchFamily="34" charset="0"/>
            </a:endParaRPr>
          </a:p>
        </p:txBody>
      </p:sp>
    </p:spTree>
    <p:extLst>
      <p:ext uri="{BB962C8B-B14F-4D97-AF65-F5344CB8AC3E}">
        <p14:creationId xmlns:p14="http://schemas.microsoft.com/office/powerpoint/2010/main" val="2370546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735263" y="1084263"/>
            <a:ext cx="3097212" cy="803275"/>
          </a:xfrm>
        </p:spPr>
        <p:txBody>
          <a:bodyPr/>
          <a:lstStyle/>
          <a:p>
            <a:pPr algn="r" rtl="1" eaLnBrk="1" hangingPunct="1"/>
            <a:r>
              <a:rPr lang="fa-IR" dirty="0" smtClean="0">
                <a:solidFill>
                  <a:srgbClr val="FF0000"/>
                </a:solidFill>
              </a:rPr>
              <a:t>حاشيه پردازي</a:t>
            </a:r>
            <a:endParaRPr lang="en-US" dirty="0" smtClean="0">
              <a:solidFill>
                <a:srgbClr val="FF0000"/>
              </a:solidFill>
              <a:cs typeface="Tahoma" panose="020B0604030504040204" pitchFamily="34" charset="0"/>
            </a:endParaRPr>
          </a:p>
        </p:txBody>
      </p:sp>
      <p:sp>
        <p:nvSpPr>
          <p:cNvPr id="48132" name="Oval 4"/>
          <p:cNvSpPr>
            <a:spLocks noChangeArrowheads="1"/>
          </p:cNvSpPr>
          <p:nvPr/>
        </p:nvSpPr>
        <p:spPr bwMode="auto">
          <a:xfrm>
            <a:off x="3708400" y="4292600"/>
            <a:ext cx="1150938" cy="14414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Tahoma" panose="020B060403050404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Tahoma" panose="020B060403050404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Tahoma" panose="020B060403050404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9pPr>
          </a:lstStyle>
          <a:p>
            <a:pPr eaLnBrk="1" hangingPunct="1">
              <a:spcBef>
                <a:spcPct val="0"/>
              </a:spcBef>
              <a:buClrTx/>
              <a:buSzTx/>
              <a:buFontTx/>
              <a:buNone/>
            </a:pPr>
            <a:endParaRPr lang="en-US">
              <a:solidFill>
                <a:schemeClr val="tx1"/>
              </a:solidFill>
              <a:latin typeface="Century Gothic" pitchFamily="34" charset="0"/>
              <a:cs typeface="Arial" panose="020B0604020202020204" pitchFamily="34" charset="0"/>
            </a:endParaRPr>
          </a:p>
        </p:txBody>
      </p:sp>
      <p:sp>
        <p:nvSpPr>
          <p:cNvPr id="48133" name="Oval 5"/>
          <p:cNvSpPr>
            <a:spLocks noChangeArrowheads="1"/>
          </p:cNvSpPr>
          <p:nvPr/>
        </p:nvSpPr>
        <p:spPr bwMode="auto">
          <a:xfrm>
            <a:off x="4284663" y="3573463"/>
            <a:ext cx="1150937" cy="144145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Tahoma" panose="020B060403050404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Tahoma" panose="020B060403050404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Tahoma" panose="020B060403050404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9pPr>
          </a:lstStyle>
          <a:p>
            <a:pPr eaLnBrk="1" hangingPunct="1">
              <a:spcBef>
                <a:spcPct val="0"/>
              </a:spcBef>
              <a:buClrTx/>
              <a:buSzTx/>
              <a:buFontTx/>
              <a:buNone/>
            </a:pPr>
            <a:endParaRPr lang="en-US">
              <a:solidFill>
                <a:schemeClr val="tx1"/>
              </a:solidFill>
              <a:latin typeface="Century Gothic" pitchFamily="34" charset="0"/>
              <a:cs typeface="Arial" panose="020B0604020202020204" pitchFamily="34" charset="0"/>
            </a:endParaRPr>
          </a:p>
        </p:txBody>
      </p:sp>
      <p:sp>
        <p:nvSpPr>
          <p:cNvPr id="48134" name="Oval 6"/>
          <p:cNvSpPr>
            <a:spLocks noChangeArrowheads="1"/>
          </p:cNvSpPr>
          <p:nvPr/>
        </p:nvSpPr>
        <p:spPr bwMode="auto">
          <a:xfrm>
            <a:off x="4789488" y="2852738"/>
            <a:ext cx="1150937" cy="1441450"/>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Tahoma" panose="020B060403050404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Tahoma" panose="020B060403050404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Tahoma" panose="020B060403050404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9pPr>
          </a:lstStyle>
          <a:p>
            <a:pPr eaLnBrk="1" hangingPunct="1">
              <a:spcBef>
                <a:spcPct val="0"/>
              </a:spcBef>
              <a:buClrTx/>
              <a:buSzTx/>
              <a:buFontTx/>
              <a:buNone/>
            </a:pPr>
            <a:endParaRPr lang="en-US">
              <a:solidFill>
                <a:schemeClr val="tx1"/>
              </a:solidFill>
              <a:latin typeface="Century Gothic" pitchFamily="34" charset="0"/>
              <a:cs typeface="Arial" panose="020B0604020202020204" pitchFamily="34" charset="0"/>
            </a:endParaRPr>
          </a:p>
        </p:txBody>
      </p:sp>
      <p:sp>
        <p:nvSpPr>
          <p:cNvPr id="48135" name="Oval 7"/>
          <p:cNvSpPr>
            <a:spLocks noChangeArrowheads="1"/>
          </p:cNvSpPr>
          <p:nvPr/>
        </p:nvSpPr>
        <p:spPr bwMode="auto">
          <a:xfrm>
            <a:off x="3924300" y="2133600"/>
            <a:ext cx="1150938" cy="1441450"/>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Tahoma" panose="020B060403050404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Tahoma" panose="020B060403050404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Tahoma" panose="020B060403050404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9pPr>
          </a:lstStyle>
          <a:p>
            <a:pPr eaLnBrk="1" hangingPunct="1">
              <a:spcBef>
                <a:spcPct val="0"/>
              </a:spcBef>
              <a:buClrTx/>
              <a:buSzTx/>
              <a:buFontTx/>
              <a:buNone/>
            </a:pPr>
            <a:endParaRPr lang="en-US">
              <a:solidFill>
                <a:schemeClr val="tx1"/>
              </a:solidFill>
              <a:latin typeface="Century Gothic" pitchFamily="34" charset="0"/>
              <a:cs typeface="Arial" panose="020B0604020202020204" pitchFamily="34" charset="0"/>
            </a:endParaRPr>
          </a:p>
        </p:txBody>
      </p:sp>
      <p:sp>
        <p:nvSpPr>
          <p:cNvPr id="48136" name="Oval 8"/>
          <p:cNvSpPr>
            <a:spLocks noChangeArrowheads="1"/>
          </p:cNvSpPr>
          <p:nvPr/>
        </p:nvSpPr>
        <p:spPr bwMode="auto">
          <a:xfrm>
            <a:off x="2987675" y="2276475"/>
            <a:ext cx="1150938" cy="1441450"/>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Tahoma" panose="020B060403050404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Tahoma" panose="020B060403050404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Tahoma" panose="020B060403050404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9pPr>
          </a:lstStyle>
          <a:p>
            <a:pPr eaLnBrk="1" hangingPunct="1">
              <a:spcBef>
                <a:spcPct val="0"/>
              </a:spcBef>
              <a:buClrTx/>
              <a:buSzTx/>
              <a:buFontTx/>
              <a:buNone/>
            </a:pPr>
            <a:endParaRPr lang="en-US">
              <a:solidFill>
                <a:schemeClr val="tx1"/>
              </a:solidFill>
              <a:latin typeface="Century Gothic" pitchFamily="34" charset="0"/>
              <a:cs typeface="Arial" panose="020B0604020202020204" pitchFamily="34" charset="0"/>
            </a:endParaRPr>
          </a:p>
        </p:txBody>
      </p:sp>
      <p:sp>
        <p:nvSpPr>
          <p:cNvPr id="48137" name="Oval 9"/>
          <p:cNvSpPr>
            <a:spLocks noChangeArrowheads="1"/>
          </p:cNvSpPr>
          <p:nvPr/>
        </p:nvSpPr>
        <p:spPr bwMode="auto">
          <a:xfrm>
            <a:off x="2916238" y="3571875"/>
            <a:ext cx="1150937" cy="1441450"/>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Tahoma" panose="020B060403050404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Tahoma" panose="020B060403050404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Tahoma" panose="020B060403050404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9pPr>
          </a:lstStyle>
          <a:p>
            <a:pPr eaLnBrk="1" hangingPunct="1">
              <a:spcBef>
                <a:spcPct val="0"/>
              </a:spcBef>
              <a:buClrTx/>
              <a:buSzTx/>
              <a:buFontTx/>
              <a:buNone/>
            </a:pPr>
            <a:endParaRPr lang="en-US">
              <a:solidFill>
                <a:schemeClr val="tx1"/>
              </a:solidFill>
              <a:latin typeface="Century Gothic" pitchFamily="34" charset="0"/>
              <a:cs typeface="Arial" panose="020B0604020202020204" pitchFamily="34" charset="0"/>
            </a:endParaRPr>
          </a:p>
        </p:txBody>
      </p:sp>
    </p:spTree>
    <p:extLst>
      <p:ext uri="{BB962C8B-B14F-4D97-AF65-F5344CB8AC3E}">
        <p14:creationId xmlns:p14="http://schemas.microsoft.com/office/powerpoint/2010/main" val="2451848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wheel(4)">
                                      <p:cBhvr>
                                        <p:cTn id="7" dur="1000"/>
                                        <p:tgtEl>
                                          <p:spTgt spid="481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8133"/>
                                        </p:tgtEl>
                                        <p:attrNameLst>
                                          <p:attrName>style.visibility</p:attrName>
                                        </p:attrNameLst>
                                      </p:cBhvr>
                                      <p:to>
                                        <p:strVal val="visible"/>
                                      </p:to>
                                    </p:set>
                                    <p:animEffect transition="in" filter="wheel(4)">
                                      <p:cBhvr>
                                        <p:cTn id="12" dur="1000"/>
                                        <p:tgtEl>
                                          <p:spTgt spid="481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48134"/>
                                        </p:tgtEl>
                                        <p:attrNameLst>
                                          <p:attrName>style.visibility</p:attrName>
                                        </p:attrNameLst>
                                      </p:cBhvr>
                                      <p:to>
                                        <p:strVal val="visible"/>
                                      </p:to>
                                    </p:set>
                                    <p:animEffect transition="in" filter="wheel(4)">
                                      <p:cBhvr>
                                        <p:cTn id="17" dur="1000"/>
                                        <p:tgtEl>
                                          <p:spTgt spid="481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48135"/>
                                        </p:tgtEl>
                                        <p:attrNameLst>
                                          <p:attrName>style.visibility</p:attrName>
                                        </p:attrNameLst>
                                      </p:cBhvr>
                                      <p:to>
                                        <p:strVal val="visible"/>
                                      </p:to>
                                    </p:set>
                                    <p:animEffect transition="in" filter="wheel(4)">
                                      <p:cBhvr>
                                        <p:cTn id="22" dur="1000"/>
                                        <p:tgtEl>
                                          <p:spTgt spid="4813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48136"/>
                                        </p:tgtEl>
                                        <p:attrNameLst>
                                          <p:attrName>style.visibility</p:attrName>
                                        </p:attrNameLst>
                                      </p:cBhvr>
                                      <p:to>
                                        <p:strVal val="visible"/>
                                      </p:to>
                                    </p:set>
                                    <p:animEffect transition="in" filter="wheel(4)">
                                      <p:cBhvr>
                                        <p:cTn id="27" dur="1000"/>
                                        <p:tgtEl>
                                          <p:spTgt spid="4813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48137"/>
                                        </p:tgtEl>
                                        <p:attrNameLst>
                                          <p:attrName>style.visibility</p:attrName>
                                        </p:attrNameLst>
                                      </p:cBhvr>
                                      <p:to>
                                        <p:strVal val="visible"/>
                                      </p:to>
                                    </p:set>
                                    <p:animEffect transition="in" filter="wheel(4)">
                                      <p:cBhvr>
                                        <p:cTn id="32" dur="1000"/>
                                        <p:tgtEl>
                                          <p:spTgt spid="4813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mph" presetSubtype="0" repeatCount="indefinite" fill="hold" grpId="1" nodeType="clickEffect">
                                  <p:stCondLst>
                                    <p:cond delay="0"/>
                                  </p:stCondLst>
                                  <p:childTnLst>
                                    <p:animRot by="21600000">
                                      <p:cBhvr>
                                        <p:cTn id="36" dur="1000" fill="hold"/>
                                        <p:tgtEl>
                                          <p:spTgt spid="481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animBg="1"/>
      <p:bldP spid="48132" grpId="1" animBg="1"/>
      <p:bldP spid="48133" grpId="0" animBg="1"/>
      <p:bldP spid="48134" grpId="0" animBg="1"/>
      <p:bldP spid="48135" grpId="0" animBg="1"/>
      <p:bldP spid="48136" grpId="0" animBg="1"/>
      <p:bldP spid="48137"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115616" y="1268760"/>
            <a:ext cx="6336680" cy="586681"/>
          </a:xfrm>
        </p:spPr>
        <p:txBody>
          <a:bodyPr rtlCol="0">
            <a:noAutofit/>
          </a:bodyPr>
          <a:lstStyle/>
          <a:p>
            <a:pPr algn="r" rtl="1" fontAlgn="auto">
              <a:spcAft>
                <a:spcPts val="0"/>
              </a:spcAft>
              <a:defRPr/>
            </a:pPr>
            <a:r>
              <a:rPr lang="fa-IR" sz="2800" b="1" cap="none" spc="0" dirty="0" smtClean="0">
                <a:ln w="0"/>
                <a:solidFill>
                  <a:srgbClr val="FF0000"/>
                </a:solidFill>
                <a:effectLst>
                  <a:outerShdw blurRad="38100" dist="19050" dir="2700000" algn="tl" rotWithShape="0">
                    <a:schemeClr val="dk1">
                      <a:alpha val="40000"/>
                    </a:schemeClr>
                  </a:outerShdw>
                </a:effectLst>
              </a:rPr>
              <a:t>كندي رواني- حركتي </a:t>
            </a:r>
            <a:r>
              <a:rPr lang="en-US" sz="2800" b="1" cap="none" spc="0" dirty="0" smtClean="0">
                <a:ln w="0"/>
                <a:solidFill>
                  <a:srgbClr val="FF0000"/>
                </a:solidFill>
                <a:effectLst>
                  <a:outerShdw blurRad="38100" dist="19050" dir="2700000" algn="tl" rotWithShape="0">
                    <a:schemeClr val="dk1">
                      <a:alpha val="40000"/>
                    </a:schemeClr>
                  </a:outerShdw>
                </a:effectLst>
              </a:rPr>
              <a:t>Psychomotor retardation</a:t>
            </a:r>
            <a:endParaRPr lang="en-US" sz="2800" b="1"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p:txBody>
      </p:sp>
      <p:sp>
        <p:nvSpPr>
          <p:cNvPr id="16387" name="Rectangle 3"/>
          <p:cNvSpPr>
            <a:spLocks noGrp="1" noChangeArrowheads="1"/>
          </p:cNvSpPr>
          <p:nvPr>
            <p:ph idx="1"/>
          </p:nvPr>
        </p:nvSpPr>
        <p:spPr bwMode="auto">
          <a:xfrm>
            <a:off x="971600" y="2276872"/>
            <a:ext cx="6696744" cy="3240360"/>
          </a:xfrm>
          <a:pattFill prst="pct5">
            <a:fgClr>
              <a:schemeClr val="accent1"/>
            </a:fgClr>
            <a:bgClr>
              <a:schemeClr val="bg1"/>
            </a:bgClr>
          </a:pattFill>
        </p:spPr>
        <p:txBody>
          <a:bodyPr wrap="square" numCol="1" anchor="t" anchorCtr="0" compatLnSpc="1">
            <a:prstTxWarp prst="textNoShape">
              <a:avLst/>
            </a:prstTxWarp>
          </a:bodyPr>
          <a:lstStyle/>
          <a:p>
            <a:pPr algn="just" rtl="1">
              <a:lnSpc>
                <a:spcPct val="150000"/>
              </a:lnSpc>
            </a:pPr>
            <a:r>
              <a:rPr lang="fa-IR" sz="2400" b="1" dirty="0" smtClean="0">
                <a:cs typeface="B Nazanin" panose="00000400000000000000" pitchFamily="2" charset="-78"/>
              </a:rPr>
              <a:t>كند شدن فعاليتهاي رواني-حركتي</a:t>
            </a:r>
          </a:p>
          <a:p>
            <a:pPr algn="just" rtl="1">
              <a:lnSpc>
                <a:spcPct val="150000"/>
              </a:lnSpc>
            </a:pPr>
            <a:r>
              <a:rPr lang="fa-IR" sz="2400" b="1" dirty="0" smtClean="0">
                <a:cs typeface="B Nazanin" panose="00000400000000000000" pitchFamily="2" charset="-78"/>
              </a:rPr>
              <a:t>كندي بيمار در شروع و ادامه حركت</a:t>
            </a:r>
          </a:p>
          <a:p>
            <a:pPr algn="just" rtl="1">
              <a:lnSpc>
                <a:spcPct val="150000"/>
              </a:lnSpc>
            </a:pPr>
            <a:r>
              <a:rPr lang="fa-IR" sz="2400" b="1" dirty="0" smtClean="0">
                <a:cs typeface="B Nazanin" panose="00000400000000000000" pitchFamily="2" charset="-78"/>
              </a:rPr>
              <a:t>مشخصه بیمار در </a:t>
            </a:r>
            <a:r>
              <a:rPr lang="fa-IR" sz="2400" b="1" dirty="0" smtClean="0">
                <a:solidFill>
                  <a:srgbClr val="FF0000"/>
                </a:solidFill>
                <a:cs typeface="B Nazanin" panose="00000400000000000000" pitchFamily="2" charset="-78"/>
              </a:rPr>
              <a:t>افسردگي</a:t>
            </a:r>
            <a:r>
              <a:rPr lang="fa-IR" sz="2400" b="1" dirty="0" smtClean="0">
                <a:cs typeface="B Nazanin" panose="00000400000000000000" pitchFamily="2" charset="-78"/>
              </a:rPr>
              <a:t> </a:t>
            </a:r>
          </a:p>
          <a:p>
            <a:pPr algn="just" rtl="1">
              <a:lnSpc>
                <a:spcPct val="150000"/>
              </a:lnSpc>
            </a:pPr>
            <a:r>
              <a:rPr lang="fa-IR" sz="2400" b="1" dirty="0" smtClean="0">
                <a:cs typeface="B Nazanin" panose="00000400000000000000" pitchFamily="2" charset="-78"/>
              </a:rPr>
              <a:t>مي تواند به بي حركتي كامل </a:t>
            </a:r>
            <a:r>
              <a:rPr lang="en-US" sz="2400" b="1" dirty="0" smtClean="0">
                <a:cs typeface="B Nazanin" panose="00000400000000000000" pitchFamily="2" charset="-78"/>
              </a:rPr>
              <a:t>(catalepsy)</a:t>
            </a:r>
            <a:r>
              <a:rPr lang="fa-IR" sz="2400" b="1" dirty="0" smtClean="0">
                <a:cs typeface="B Nazanin" panose="00000400000000000000" pitchFamily="2" charset="-78"/>
              </a:rPr>
              <a:t> منجر شود كه در بيماران </a:t>
            </a:r>
            <a:r>
              <a:rPr lang="fa-IR" sz="2400" b="1" dirty="0" smtClean="0">
                <a:solidFill>
                  <a:srgbClr val="FF0000"/>
                </a:solidFill>
                <a:cs typeface="B Nazanin" panose="00000400000000000000" pitchFamily="2" charset="-78"/>
              </a:rPr>
              <a:t>كاتاتونيك</a:t>
            </a:r>
            <a:r>
              <a:rPr lang="fa-IR" sz="2400" b="1" dirty="0" smtClean="0">
                <a:cs typeface="B Nazanin" panose="00000400000000000000" pitchFamily="2" charset="-78"/>
              </a:rPr>
              <a:t> ديده مي شود</a:t>
            </a:r>
            <a:endParaRPr lang="en-US" sz="2400" b="1" dirty="0" smtClean="0">
              <a:cs typeface="B Nazanin" panose="00000400000000000000" pitchFamily="2" charset="-78"/>
            </a:endParaRPr>
          </a:p>
        </p:txBody>
      </p:sp>
    </p:spTree>
    <p:extLst>
      <p:ext uri="{BB962C8B-B14F-4D97-AF65-F5344CB8AC3E}">
        <p14:creationId xmlns:p14="http://schemas.microsoft.com/office/powerpoint/2010/main" val="15774274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619672" y="1052736"/>
            <a:ext cx="5762005" cy="874713"/>
          </a:xfrm>
        </p:spPr>
        <p:txBody>
          <a:bodyPr rtlCol="0">
            <a:normAutofit/>
          </a:bodyPr>
          <a:lstStyle/>
          <a:p>
            <a:pPr algn="r" rtl="1" fontAlgn="auto">
              <a:spcAft>
                <a:spcPts val="0"/>
              </a:spcAft>
              <a:defRPr/>
            </a:pPr>
            <a:r>
              <a:rPr lang="fa-IR" sz="3200" b="1" cap="none" spc="0" dirty="0" smtClean="0">
                <a:ln w="0"/>
                <a:solidFill>
                  <a:srgbClr val="FF0000"/>
                </a:solidFill>
                <a:effectLst>
                  <a:outerShdw blurRad="38100" dist="19050" dir="2700000" algn="tl" rotWithShape="0">
                    <a:schemeClr val="dk1">
                      <a:alpha val="40000"/>
                    </a:schemeClr>
                  </a:outerShdw>
                </a:effectLst>
              </a:rPr>
              <a:t>انعطاف پذيري مومي </a:t>
            </a:r>
            <a:r>
              <a:rPr lang="en-US" sz="3200" b="1" cap="none" spc="0" dirty="0" smtClean="0">
                <a:ln w="0"/>
                <a:solidFill>
                  <a:srgbClr val="FF0000"/>
                </a:solidFill>
                <a:effectLst>
                  <a:outerShdw blurRad="38100" dist="19050" dir="2700000" algn="tl" rotWithShape="0">
                    <a:schemeClr val="dk1">
                      <a:alpha val="40000"/>
                    </a:schemeClr>
                  </a:outerShdw>
                </a:effectLst>
              </a:rPr>
              <a:t>Waxy flexibility</a:t>
            </a:r>
            <a:endParaRPr lang="en-US" sz="3200" b="1"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p:txBody>
      </p:sp>
      <p:sp>
        <p:nvSpPr>
          <p:cNvPr id="17411" name="Rectangle 3"/>
          <p:cNvSpPr>
            <a:spLocks noGrp="1" noChangeArrowheads="1"/>
          </p:cNvSpPr>
          <p:nvPr>
            <p:ph idx="1"/>
          </p:nvPr>
        </p:nvSpPr>
        <p:spPr bwMode="auto">
          <a:xfrm>
            <a:off x="1259309" y="2420888"/>
            <a:ext cx="6192416" cy="2852737"/>
          </a:xfrm>
          <a:pattFill prst="pct5">
            <a:fgClr>
              <a:schemeClr val="accent1"/>
            </a:fgClr>
            <a:bgClr>
              <a:schemeClr val="bg1"/>
            </a:bgClr>
          </a:pattFill>
        </p:spPr>
        <p:txBody>
          <a:bodyPr wrap="square" numCol="1" anchor="t" anchorCtr="0" compatLnSpc="1">
            <a:prstTxWarp prst="textNoShape">
              <a:avLst/>
            </a:prstTxWarp>
          </a:bodyPr>
          <a:lstStyle/>
          <a:p>
            <a:pPr algn="just" rtl="1">
              <a:lnSpc>
                <a:spcPct val="150000"/>
              </a:lnSpc>
            </a:pPr>
            <a:r>
              <a:rPr lang="fa-IR" sz="2800" b="1" dirty="0" smtClean="0">
                <a:cs typeface="B Nazanin" panose="00000400000000000000" pitchFamily="2" charset="-78"/>
              </a:rPr>
              <a:t>قرار گرفتن بيمار در هر وضعيت و قالب</a:t>
            </a:r>
          </a:p>
          <a:p>
            <a:pPr algn="just" rtl="1">
              <a:lnSpc>
                <a:spcPct val="150000"/>
              </a:lnSpc>
            </a:pPr>
            <a:r>
              <a:rPr lang="fa-IR" sz="2800" b="1" dirty="0" smtClean="0">
                <a:cs typeface="B Nazanin" panose="00000400000000000000" pitchFamily="2" charset="-78"/>
              </a:rPr>
              <a:t>تداوم بدون تغيير وضعيت داده شده</a:t>
            </a:r>
          </a:p>
          <a:p>
            <a:pPr algn="just" rtl="1">
              <a:lnSpc>
                <a:spcPct val="150000"/>
              </a:lnSpc>
            </a:pPr>
            <a:r>
              <a:rPr lang="fa-IR" sz="2800" b="1" dirty="0" smtClean="0">
                <a:cs typeface="B Nazanin" panose="00000400000000000000" pitchFamily="2" charset="-78"/>
              </a:rPr>
              <a:t>وضعیت مشخصه در </a:t>
            </a:r>
            <a:r>
              <a:rPr lang="fa-IR" sz="2800" b="1" dirty="0" smtClean="0">
                <a:solidFill>
                  <a:srgbClr val="FF0000"/>
                </a:solidFill>
                <a:cs typeface="B Nazanin" panose="00000400000000000000" pitchFamily="2" charset="-78"/>
              </a:rPr>
              <a:t>كاتاتونيا</a:t>
            </a:r>
            <a:r>
              <a:rPr lang="fa-IR" sz="2800" b="1" dirty="0" smtClean="0">
                <a:cs typeface="B Nazanin" panose="00000400000000000000" pitchFamily="2" charset="-78"/>
              </a:rPr>
              <a:t>  </a:t>
            </a:r>
            <a:endParaRPr lang="en-US" sz="2800" b="1" dirty="0" smtClean="0">
              <a:cs typeface="B Nazanin" panose="00000400000000000000" pitchFamily="2" charset="-78"/>
            </a:endParaRPr>
          </a:p>
        </p:txBody>
      </p:sp>
    </p:spTree>
    <p:extLst>
      <p:ext uri="{BB962C8B-B14F-4D97-AF65-F5344CB8AC3E}">
        <p14:creationId xmlns:p14="http://schemas.microsoft.com/office/powerpoint/2010/main" val="190404988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bwMode="auto">
          <a:xfrm>
            <a:off x="1403648" y="1052736"/>
            <a:ext cx="5904656" cy="4536504"/>
          </a:xfrm>
          <a:pattFill prst="pct5">
            <a:fgClr>
              <a:schemeClr val="accent1"/>
            </a:fgClr>
            <a:bgClr>
              <a:schemeClr val="bg1"/>
            </a:bgClr>
          </a:pattFill>
        </p:spPr>
        <p:txBody>
          <a:bodyPr wrap="square" numCol="1" anchor="t" anchorCtr="0" compatLnSpc="1">
            <a:prstTxWarp prst="textNoShape">
              <a:avLst/>
            </a:prstTxWarp>
            <a:normAutofit fontScale="92500" lnSpcReduction="10000"/>
          </a:bodyPr>
          <a:lstStyle/>
          <a:p>
            <a:pPr algn="r" rtl="1"/>
            <a:r>
              <a:rPr lang="fa-IR" sz="3200" b="1" u="sng" dirty="0">
                <a:solidFill>
                  <a:srgbClr val="FF0000"/>
                </a:solidFill>
                <a:cs typeface="B Nazanin" panose="00000400000000000000" pitchFamily="2" charset="-78"/>
              </a:rPr>
              <a:t>پژواك رفتار </a:t>
            </a:r>
            <a:r>
              <a:rPr lang="en-US" sz="3200" b="1" u="sng" dirty="0" err="1">
                <a:solidFill>
                  <a:srgbClr val="FF0000"/>
                </a:solidFill>
                <a:cs typeface="B Nazanin" panose="00000400000000000000" pitchFamily="2" charset="-78"/>
              </a:rPr>
              <a:t>Echopraxia</a:t>
            </a:r>
            <a:r>
              <a:rPr lang="en-US" sz="3200" b="1" dirty="0">
                <a:solidFill>
                  <a:srgbClr val="FF0000"/>
                </a:solidFill>
                <a:cs typeface="B Nazanin" panose="00000400000000000000" pitchFamily="2" charset="-78"/>
              </a:rPr>
              <a:t/>
            </a:r>
            <a:br>
              <a:rPr lang="en-US" sz="3200" b="1" dirty="0">
                <a:solidFill>
                  <a:srgbClr val="FF0000"/>
                </a:solidFill>
                <a:cs typeface="B Nazanin" panose="00000400000000000000" pitchFamily="2" charset="-78"/>
              </a:rPr>
            </a:br>
            <a:r>
              <a:rPr lang="fa-IR" sz="3200" b="1" dirty="0" smtClean="0">
                <a:cs typeface="B Nazanin" panose="00000400000000000000" pitchFamily="2" charset="-78"/>
              </a:rPr>
              <a:t>تكرار بيمار گونه رفتار ديگران از سوي بيمار</a:t>
            </a:r>
          </a:p>
          <a:p>
            <a:pPr indent="0" algn="r" rtl="1">
              <a:buNone/>
            </a:pPr>
            <a:endParaRPr lang="fa-IR" sz="3200" b="1" dirty="0" smtClean="0">
              <a:cs typeface="B Nazanin" panose="00000400000000000000" pitchFamily="2" charset="-78"/>
            </a:endParaRPr>
          </a:p>
          <a:p>
            <a:pPr algn="just" rtl="1"/>
            <a:r>
              <a:rPr lang="fa-IR" sz="3200" b="1" u="sng" dirty="0">
                <a:solidFill>
                  <a:srgbClr val="FF0000"/>
                </a:solidFill>
                <a:cs typeface="B Nazanin" panose="00000400000000000000" pitchFamily="2" charset="-78"/>
              </a:rPr>
              <a:t>رفتار كليشه اي </a:t>
            </a:r>
            <a:r>
              <a:rPr lang="en-US" sz="3200" b="1" u="sng" dirty="0" smtClean="0">
                <a:solidFill>
                  <a:srgbClr val="FF0000"/>
                </a:solidFill>
                <a:cs typeface="B Nazanin" panose="00000400000000000000" pitchFamily="2" charset="-78"/>
              </a:rPr>
              <a:t>stereotypy</a:t>
            </a:r>
            <a:endParaRPr lang="fa-IR" sz="3200" b="1" u="sng" dirty="0" smtClean="0">
              <a:solidFill>
                <a:srgbClr val="FF0000"/>
              </a:solidFill>
              <a:cs typeface="B Nazanin" panose="00000400000000000000" pitchFamily="2" charset="-78"/>
            </a:endParaRPr>
          </a:p>
          <a:p>
            <a:pPr algn="just" rtl="1"/>
            <a:r>
              <a:rPr lang="fa-IR" sz="3200" b="1" dirty="0">
                <a:cs typeface="B Nazanin" panose="00000400000000000000" pitchFamily="2" charset="-78"/>
              </a:rPr>
              <a:t>تكرار بيمار گونه يك رفتار از سوي بيمار</a:t>
            </a:r>
          </a:p>
          <a:p>
            <a:pPr algn="just" rtl="1"/>
            <a:r>
              <a:rPr lang="fa-IR" sz="3200" b="1" dirty="0">
                <a:cs typeface="B Nazanin" panose="00000400000000000000" pitchFamily="2" charset="-78"/>
              </a:rPr>
              <a:t>در </a:t>
            </a:r>
            <a:r>
              <a:rPr lang="fa-IR" sz="3200" b="1" dirty="0">
                <a:solidFill>
                  <a:srgbClr val="FF0000"/>
                </a:solidFill>
                <a:cs typeface="B Nazanin" panose="00000400000000000000" pitchFamily="2" charset="-78"/>
              </a:rPr>
              <a:t>اسكيزوفرني نوع آشفته</a:t>
            </a:r>
            <a:endParaRPr lang="en-US" sz="3200" b="1" dirty="0">
              <a:solidFill>
                <a:srgbClr val="FF0000"/>
              </a:solidFill>
              <a:cs typeface="B Nazanin" panose="00000400000000000000" pitchFamily="2" charset="-78"/>
            </a:endParaRPr>
          </a:p>
          <a:p>
            <a:pPr algn="just" rtl="1"/>
            <a:endParaRPr lang="en-US" sz="3200" b="1" dirty="0" smtClean="0">
              <a:cs typeface="B Nazanin" panose="00000400000000000000" pitchFamily="2" charset="-78"/>
            </a:endParaRPr>
          </a:p>
        </p:txBody>
      </p:sp>
    </p:spTree>
    <p:extLst>
      <p:ext uri="{BB962C8B-B14F-4D97-AF65-F5344CB8AC3E}">
        <p14:creationId xmlns:p14="http://schemas.microsoft.com/office/powerpoint/2010/main" val="4072060398"/>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555776" y="1124744"/>
            <a:ext cx="3925044" cy="731714"/>
          </a:xfrm>
        </p:spPr>
        <p:txBody>
          <a:bodyPr rtlCol="0">
            <a:normAutofit/>
          </a:bodyPr>
          <a:lstStyle/>
          <a:p>
            <a:pPr algn="just" rtl="1" fontAlgn="auto">
              <a:spcAft>
                <a:spcPts val="0"/>
              </a:spcAft>
              <a:defRPr/>
            </a:pPr>
            <a:r>
              <a:rPr lang="fa-IR" sz="3200" b="1" cap="none" spc="0" dirty="0" smtClean="0">
                <a:ln w="0"/>
                <a:solidFill>
                  <a:srgbClr val="FF0000"/>
                </a:solidFill>
                <a:effectLst>
                  <a:outerShdw blurRad="38100" dist="19050" dir="2700000" algn="tl" rotWithShape="0">
                    <a:schemeClr val="dk1">
                      <a:alpha val="40000"/>
                    </a:schemeClr>
                  </a:outerShdw>
                </a:effectLst>
              </a:rPr>
              <a:t>شكلك سازي </a:t>
            </a:r>
            <a:r>
              <a:rPr lang="en-US" sz="3200" b="1"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rPr>
              <a:t>Mannerism</a:t>
            </a:r>
          </a:p>
        </p:txBody>
      </p:sp>
      <p:sp>
        <p:nvSpPr>
          <p:cNvPr id="20483" name="Rectangle 3"/>
          <p:cNvSpPr>
            <a:spLocks noGrp="1" noChangeArrowheads="1"/>
          </p:cNvSpPr>
          <p:nvPr>
            <p:ph idx="1"/>
          </p:nvPr>
        </p:nvSpPr>
        <p:spPr bwMode="auto">
          <a:xfrm>
            <a:off x="1547664" y="2564904"/>
            <a:ext cx="5762625" cy="2016125"/>
          </a:xfrm>
          <a:pattFill prst="pct5">
            <a:fgClr>
              <a:schemeClr val="accent1"/>
            </a:fgClr>
            <a:bgClr>
              <a:schemeClr val="bg1"/>
            </a:bgClr>
          </a:pattFill>
        </p:spPr>
        <p:txBody>
          <a:bodyPr wrap="square" numCol="1" anchor="t" anchorCtr="0" compatLnSpc="1">
            <a:prstTxWarp prst="textNoShape">
              <a:avLst/>
            </a:prstTxWarp>
          </a:bodyPr>
          <a:lstStyle/>
          <a:p>
            <a:pPr algn="r" rtl="1">
              <a:lnSpc>
                <a:spcPct val="150000"/>
              </a:lnSpc>
            </a:pPr>
            <a:r>
              <a:rPr lang="fa-IR" sz="2800" b="1" dirty="0" smtClean="0">
                <a:cs typeface="B Nazanin" panose="00000400000000000000" pitchFamily="2" charset="-78"/>
              </a:rPr>
              <a:t>انجام ادا و اطوارهاي خاص</a:t>
            </a:r>
          </a:p>
          <a:p>
            <a:pPr algn="r" rtl="1">
              <a:lnSpc>
                <a:spcPct val="150000"/>
              </a:lnSpc>
            </a:pPr>
            <a:r>
              <a:rPr lang="fa-IR" sz="2800" b="1" dirty="0" smtClean="0">
                <a:cs typeface="B Nazanin" panose="00000400000000000000" pitchFamily="2" charset="-78"/>
              </a:rPr>
              <a:t>در اسكيزوفرني نوع آشفته</a:t>
            </a:r>
            <a:endParaRPr lang="en-US" sz="2800" b="1" dirty="0" smtClean="0">
              <a:cs typeface="B Nazanin" panose="00000400000000000000" pitchFamily="2" charset="-78"/>
            </a:endParaRPr>
          </a:p>
        </p:txBody>
      </p:sp>
    </p:spTree>
    <p:extLst>
      <p:ext uri="{BB962C8B-B14F-4D97-AF65-F5344CB8AC3E}">
        <p14:creationId xmlns:p14="http://schemas.microsoft.com/office/powerpoint/2010/main" val="631667142"/>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2555776" y="1268760"/>
            <a:ext cx="3898082" cy="659259"/>
          </a:xfrm>
        </p:spPr>
        <p:txBody>
          <a:bodyPr rtlCol="0">
            <a:normAutofit/>
          </a:bodyPr>
          <a:lstStyle/>
          <a:p>
            <a:pPr algn="r" rtl="1" fontAlgn="auto">
              <a:spcAft>
                <a:spcPts val="0"/>
              </a:spcAft>
              <a:defRPr/>
            </a:pPr>
            <a:r>
              <a:rPr lang="fa-IR" sz="3200" b="1" cap="none" spc="0" dirty="0" smtClean="0">
                <a:ln w="0"/>
                <a:solidFill>
                  <a:srgbClr val="FF0000"/>
                </a:solidFill>
                <a:effectLst>
                  <a:outerShdw blurRad="38100" dist="19050" dir="2700000" algn="tl" rotWithShape="0">
                    <a:schemeClr val="dk1">
                      <a:alpha val="40000"/>
                    </a:schemeClr>
                  </a:outerShdw>
                </a:effectLst>
              </a:rPr>
              <a:t>منفي كاري </a:t>
            </a:r>
            <a:r>
              <a:rPr lang="en-US" sz="3200" b="1" cap="none" spc="0" dirty="0" smtClean="0">
                <a:ln w="0"/>
                <a:solidFill>
                  <a:srgbClr val="FF0000"/>
                </a:solidFill>
                <a:effectLst>
                  <a:outerShdw blurRad="38100" dist="19050" dir="2700000" algn="tl" rotWithShape="0">
                    <a:schemeClr val="dk1">
                      <a:alpha val="40000"/>
                    </a:schemeClr>
                  </a:outerShdw>
                </a:effectLst>
              </a:rPr>
              <a:t>Negativism</a:t>
            </a:r>
            <a:endParaRPr lang="en-US" b="1"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p:txBody>
      </p:sp>
      <p:sp>
        <p:nvSpPr>
          <p:cNvPr id="21507" name="Rectangle 3"/>
          <p:cNvSpPr>
            <a:spLocks noGrp="1" noChangeArrowheads="1"/>
          </p:cNvSpPr>
          <p:nvPr>
            <p:ph idx="1"/>
          </p:nvPr>
        </p:nvSpPr>
        <p:spPr bwMode="auto">
          <a:xfrm>
            <a:off x="1187624" y="2420888"/>
            <a:ext cx="6408712" cy="2520280"/>
          </a:xfrm>
          <a:pattFill prst="pct5">
            <a:fgClr>
              <a:schemeClr val="accent1"/>
            </a:fgClr>
            <a:bgClr>
              <a:schemeClr val="bg1"/>
            </a:bgClr>
          </a:pattFill>
        </p:spPr>
        <p:txBody>
          <a:bodyPr wrap="square" numCol="1" anchor="t" anchorCtr="0" compatLnSpc="1">
            <a:prstTxWarp prst="textNoShape">
              <a:avLst/>
            </a:prstTxWarp>
            <a:normAutofit/>
          </a:bodyPr>
          <a:lstStyle/>
          <a:p>
            <a:pPr algn="r" rtl="1">
              <a:lnSpc>
                <a:spcPct val="150000"/>
              </a:lnSpc>
            </a:pPr>
            <a:r>
              <a:rPr lang="fa-IR" sz="2800" b="1" dirty="0" smtClean="0">
                <a:cs typeface="B Nazanin" panose="00000400000000000000" pitchFamily="2" charset="-78"/>
              </a:rPr>
              <a:t>مقاومت بدون انگيزه در برابر حركات و دستورها</a:t>
            </a:r>
          </a:p>
          <a:p>
            <a:pPr algn="r" rtl="1">
              <a:lnSpc>
                <a:spcPct val="150000"/>
              </a:lnSpc>
            </a:pPr>
            <a:r>
              <a:rPr lang="fa-IR" sz="2800" b="1" dirty="0" smtClean="0">
                <a:cs typeface="B Nazanin" panose="00000400000000000000" pitchFamily="2" charset="-78"/>
              </a:rPr>
              <a:t>بيمار گونه در بيماران </a:t>
            </a:r>
            <a:r>
              <a:rPr lang="fa-IR" sz="2800" b="1" dirty="0" smtClean="0">
                <a:solidFill>
                  <a:srgbClr val="FF0000"/>
                </a:solidFill>
                <a:cs typeface="B Nazanin" panose="00000400000000000000" pitchFamily="2" charset="-78"/>
              </a:rPr>
              <a:t>كاتاتونيك</a:t>
            </a:r>
          </a:p>
          <a:p>
            <a:pPr algn="r" rtl="1">
              <a:lnSpc>
                <a:spcPct val="150000"/>
              </a:lnSpc>
            </a:pPr>
            <a:r>
              <a:rPr lang="fa-IR" sz="2800" b="1" dirty="0" smtClean="0">
                <a:cs typeface="B Nazanin" panose="00000400000000000000" pitchFamily="2" charset="-78"/>
              </a:rPr>
              <a:t>طبيعي در بچه هاي 6-3 ساله</a:t>
            </a:r>
            <a:endParaRPr lang="en-US" sz="2800" b="1" dirty="0" smtClean="0">
              <a:cs typeface="B Nazanin" panose="00000400000000000000" pitchFamily="2" charset="-78"/>
            </a:endParaRPr>
          </a:p>
        </p:txBody>
      </p:sp>
    </p:spTree>
    <p:extLst>
      <p:ext uri="{BB962C8B-B14F-4D97-AF65-F5344CB8AC3E}">
        <p14:creationId xmlns:p14="http://schemas.microsoft.com/office/powerpoint/2010/main" val="395405806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483768" y="1196752"/>
            <a:ext cx="3671888" cy="731714"/>
          </a:xfrm>
        </p:spPr>
        <p:txBody>
          <a:bodyPr rtlCol="0">
            <a:normAutofit/>
          </a:bodyPr>
          <a:lstStyle/>
          <a:p>
            <a:pPr algn="r" rtl="1" fontAlgn="auto">
              <a:spcAft>
                <a:spcPts val="0"/>
              </a:spcAft>
              <a:defRPr/>
            </a:pPr>
            <a:r>
              <a:rPr lang="fa-IR" b="1" cap="none" spc="0" dirty="0" smtClean="0">
                <a:ln w="0"/>
                <a:solidFill>
                  <a:srgbClr val="FF0000"/>
                </a:solidFill>
                <a:effectLst>
                  <a:outerShdw blurRad="38100" dist="19050" dir="2700000" algn="tl" rotWithShape="0">
                    <a:schemeClr val="dk1">
                      <a:alpha val="40000"/>
                    </a:schemeClr>
                  </a:outerShdw>
                </a:effectLst>
              </a:rPr>
              <a:t>اجبار </a:t>
            </a:r>
            <a:r>
              <a:rPr lang="en-US" b="1"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rPr>
              <a:t>Compulsion</a:t>
            </a:r>
          </a:p>
        </p:txBody>
      </p:sp>
      <p:sp>
        <p:nvSpPr>
          <p:cNvPr id="22531" name="Rectangle 3"/>
          <p:cNvSpPr>
            <a:spLocks noGrp="1" noChangeArrowheads="1"/>
          </p:cNvSpPr>
          <p:nvPr>
            <p:ph idx="1"/>
          </p:nvPr>
        </p:nvSpPr>
        <p:spPr bwMode="auto">
          <a:xfrm>
            <a:off x="1115616" y="2348881"/>
            <a:ext cx="6624736" cy="2520280"/>
          </a:xfrm>
          <a:pattFill prst="pct5">
            <a:fgClr>
              <a:schemeClr val="accent1"/>
            </a:fgClr>
            <a:bgClr>
              <a:schemeClr val="bg1"/>
            </a:bgClr>
          </a:pattFill>
        </p:spPr>
        <p:txBody>
          <a:bodyPr wrap="square" numCol="1" anchor="t" anchorCtr="0" compatLnSpc="1">
            <a:prstTxWarp prst="textNoShape">
              <a:avLst/>
            </a:prstTxWarp>
            <a:normAutofit/>
          </a:bodyPr>
          <a:lstStyle/>
          <a:p>
            <a:pPr algn="just" rtl="1">
              <a:lnSpc>
                <a:spcPct val="170000"/>
              </a:lnSpc>
            </a:pPr>
            <a:r>
              <a:rPr lang="fa-IR" sz="2400" b="1" dirty="0" smtClean="0">
                <a:cs typeface="B Nazanin" panose="00000400000000000000" pitchFamily="2" charset="-78"/>
              </a:rPr>
              <a:t>ميل غير قابل اجتناب براي انجام اعمال تكراري، غیر منطقی و </a:t>
            </a:r>
            <a:r>
              <a:rPr lang="fa-IR" sz="2400" b="1" dirty="0">
                <a:cs typeface="B Nazanin" panose="00000400000000000000" pitchFamily="2" charset="-78"/>
              </a:rPr>
              <a:t>بي مفهوم بر اساس افكار وسواسي يا مقررات خود </a:t>
            </a:r>
            <a:r>
              <a:rPr lang="fa-IR" sz="2400" b="1" dirty="0" smtClean="0">
                <a:cs typeface="B Nazanin" panose="00000400000000000000" pitchFamily="2" charset="-78"/>
              </a:rPr>
              <a:t>ساخته.</a:t>
            </a:r>
          </a:p>
          <a:p>
            <a:pPr algn="just" rtl="1">
              <a:lnSpc>
                <a:spcPct val="170000"/>
              </a:lnSpc>
            </a:pPr>
            <a:r>
              <a:rPr lang="fa-IR" sz="2400" b="1" dirty="0" smtClean="0">
                <a:cs typeface="B Nazanin" panose="00000400000000000000" pitchFamily="2" charset="-78"/>
              </a:rPr>
              <a:t>تسری وسواس از فكر به عمل</a:t>
            </a:r>
          </a:p>
        </p:txBody>
      </p:sp>
    </p:spTree>
    <p:extLst>
      <p:ext uri="{BB962C8B-B14F-4D97-AF65-F5344CB8AC3E}">
        <p14:creationId xmlns:p14="http://schemas.microsoft.com/office/powerpoint/2010/main" val="1694053847"/>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23928" y="1052736"/>
            <a:ext cx="1152525" cy="731838"/>
          </a:xfrm>
        </p:spPr>
        <p:txBody>
          <a:bodyPr/>
          <a:lstStyle/>
          <a:p>
            <a:pPr algn="just" rtl="1"/>
            <a:r>
              <a:rPr lang="en-US" b="1"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rPr>
              <a:t>Tic</a:t>
            </a:r>
          </a:p>
        </p:txBody>
      </p:sp>
      <p:sp>
        <p:nvSpPr>
          <p:cNvPr id="23555" name="Rectangle 3"/>
          <p:cNvSpPr>
            <a:spLocks noGrp="1" noChangeArrowheads="1"/>
          </p:cNvSpPr>
          <p:nvPr>
            <p:ph idx="1"/>
          </p:nvPr>
        </p:nvSpPr>
        <p:spPr bwMode="auto">
          <a:xfrm>
            <a:off x="1331640" y="2276873"/>
            <a:ext cx="6048672" cy="3096344"/>
          </a:xfrm>
          <a:pattFill prst="pct5">
            <a:fgClr>
              <a:schemeClr val="accent1"/>
            </a:fgClr>
            <a:bgClr>
              <a:schemeClr val="bg1"/>
            </a:bgClr>
          </a:pattFill>
        </p:spPr>
        <p:txBody>
          <a:bodyPr wrap="square" numCol="1" anchor="t" anchorCtr="0" compatLnSpc="1">
            <a:prstTxWarp prst="textNoShape">
              <a:avLst/>
            </a:prstTxWarp>
          </a:bodyPr>
          <a:lstStyle/>
          <a:p>
            <a:pPr algn="just" rtl="1">
              <a:lnSpc>
                <a:spcPct val="150000"/>
              </a:lnSpc>
            </a:pPr>
            <a:r>
              <a:rPr lang="fa-IR" sz="2800" b="1" dirty="0" smtClean="0">
                <a:cs typeface="B Nazanin" panose="00000400000000000000" pitchFamily="2" charset="-78"/>
              </a:rPr>
              <a:t>حركات يا صداهاي غير عادي، ناگهاني، سريع، بازگشت كننده، ناموزون و كليشه اي</a:t>
            </a:r>
          </a:p>
          <a:p>
            <a:pPr algn="just" rtl="1">
              <a:lnSpc>
                <a:spcPct val="150000"/>
              </a:lnSpc>
            </a:pPr>
            <a:r>
              <a:rPr lang="fa-IR" sz="2800" b="1" dirty="0" smtClean="0">
                <a:cs typeface="B Nazanin" panose="00000400000000000000" pitchFamily="2" charset="-78"/>
              </a:rPr>
              <a:t>مثل پلك زدن، حركات پرشي گردن، بالا انداختن شانه ها، صاف كردن گلو، سرفه و...</a:t>
            </a:r>
            <a:endParaRPr lang="en-US" sz="2800" b="1" dirty="0" smtClean="0">
              <a:cs typeface="B Nazanin" panose="00000400000000000000" pitchFamily="2" charset="-78"/>
            </a:endParaRPr>
          </a:p>
        </p:txBody>
      </p:sp>
    </p:spTree>
    <p:extLst>
      <p:ext uri="{BB962C8B-B14F-4D97-AF65-F5344CB8AC3E}">
        <p14:creationId xmlns:p14="http://schemas.microsoft.com/office/powerpoint/2010/main" val="4284461694"/>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347864" y="1052736"/>
            <a:ext cx="2376487" cy="803275"/>
          </a:xfrm>
        </p:spPr>
        <p:txBody>
          <a:bodyPr>
            <a:normAutofit/>
          </a:bodyPr>
          <a:lstStyle/>
          <a:p>
            <a:pPr algn="r" rtl="1"/>
            <a:r>
              <a:rPr lang="en-US" b="1"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rPr>
              <a:t>cataplexy</a:t>
            </a:r>
          </a:p>
        </p:txBody>
      </p:sp>
      <p:sp>
        <p:nvSpPr>
          <p:cNvPr id="24579" name="Rectangle 3"/>
          <p:cNvSpPr>
            <a:spLocks noGrp="1" noChangeArrowheads="1"/>
          </p:cNvSpPr>
          <p:nvPr>
            <p:ph idx="1"/>
          </p:nvPr>
        </p:nvSpPr>
        <p:spPr bwMode="auto">
          <a:xfrm>
            <a:off x="1547688" y="2276872"/>
            <a:ext cx="5976838" cy="1052512"/>
          </a:xfrm>
          <a:pattFill prst="pct5">
            <a:fgClr>
              <a:schemeClr val="accent1"/>
            </a:fgClr>
            <a:bgClr>
              <a:schemeClr val="bg1"/>
            </a:bgClr>
          </a:pattFill>
        </p:spPr>
        <p:txBody>
          <a:bodyPr wrap="square" numCol="1" anchor="t" anchorCtr="0" compatLnSpc="1">
            <a:prstTxWarp prst="textNoShape">
              <a:avLst/>
            </a:prstTxWarp>
            <a:normAutofit fontScale="92500"/>
          </a:bodyPr>
          <a:lstStyle/>
          <a:p>
            <a:pPr algn="r" rtl="1"/>
            <a:r>
              <a:rPr lang="fa-IR" sz="2800" b="1" dirty="0" smtClean="0">
                <a:cs typeface="B Nazanin" panose="00000400000000000000" pitchFamily="2" charset="-78"/>
              </a:rPr>
              <a:t>از دست دادن قوام عضلاني تحت تأثير هيجانها</a:t>
            </a:r>
          </a:p>
          <a:p>
            <a:pPr algn="r" rtl="1"/>
            <a:endParaRPr lang="en-US" sz="2800" b="1" dirty="0" smtClean="0">
              <a:cs typeface="B Nazanin" panose="00000400000000000000" pitchFamily="2" charset="-78"/>
            </a:endParaRPr>
          </a:p>
        </p:txBody>
      </p:sp>
    </p:spTree>
    <p:extLst>
      <p:ext uri="{BB962C8B-B14F-4D97-AF65-F5344CB8AC3E}">
        <p14:creationId xmlns:p14="http://schemas.microsoft.com/office/powerpoint/2010/main" val="2796159719"/>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131840" y="980728"/>
            <a:ext cx="2447925" cy="947737"/>
          </a:xfrm>
        </p:spPr>
        <p:txBody>
          <a:bodyPr>
            <a:normAutofit/>
          </a:bodyPr>
          <a:lstStyle/>
          <a:p>
            <a:pPr algn="r" rtl="1"/>
            <a:r>
              <a:rPr lang="en-US"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rPr>
              <a:t>posturing</a:t>
            </a:r>
          </a:p>
        </p:txBody>
      </p:sp>
      <p:sp>
        <p:nvSpPr>
          <p:cNvPr id="25603" name="Rectangle 3"/>
          <p:cNvSpPr>
            <a:spLocks noGrp="1" noChangeArrowheads="1"/>
          </p:cNvSpPr>
          <p:nvPr>
            <p:ph idx="1"/>
          </p:nvPr>
        </p:nvSpPr>
        <p:spPr bwMode="auto">
          <a:xfrm>
            <a:off x="1547664" y="2348880"/>
            <a:ext cx="5832649" cy="2492375"/>
          </a:xfrm>
          <a:pattFill prst="pct5">
            <a:fgClr>
              <a:schemeClr val="accent1"/>
            </a:fgClr>
            <a:bgClr>
              <a:schemeClr val="bg1"/>
            </a:bgClr>
          </a:pattFill>
        </p:spPr>
        <p:txBody>
          <a:bodyPr wrap="square" numCol="1" anchor="t" anchorCtr="0" compatLnSpc="1">
            <a:prstTxWarp prst="textNoShape">
              <a:avLst/>
            </a:prstTxWarp>
          </a:bodyPr>
          <a:lstStyle/>
          <a:p>
            <a:pPr algn="r" rtl="1">
              <a:lnSpc>
                <a:spcPct val="150000"/>
              </a:lnSpc>
            </a:pPr>
            <a:r>
              <a:rPr lang="fa-IR" sz="2800" b="1" dirty="0" smtClean="0">
                <a:cs typeface="B Nazanin" panose="00000400000000000000" pitchFamily="2" charset="-78"/>
              </a:rPr>
              <a:t>وضعيت غير عادي و نامتناسب ارادي در بدن براي مدت طولاني</a:t>
            </a:r>
          </a:p>
          <a:p>
            <a:pPr algn="r" rtl="1">
              <a:lnSpc>
                <a:spcPct val="150000"/>
              </a:lnSpc>
            </a:pPr>
            <a:r>
              <a:rPr lang="fa-IR" sz="2800" b="1" dirty="0" smtClean="0">
                <a:cs typeface="B Nazanin" panose="00000400000000000000" pitchFamily="2" charset="-78"/>
              </a:rPr>
              <a:t>در كاتاتونيك</a:t>
            </a:r>
            <a:endParaRPr lang="en-US" sz="2800" b="1" dirty="0" smtClean="0">
              <a:cs typeface="B Nazanin" panose="00000400000000000000" pitchFamily="2" charset="-78"/>
            </a:endParaRPr>
          </a:p>
        </p:txBody>
      </p:sp>
    </p:spTree>
    <p:extLst>
      <p:ext uri="{BB962C8B-B14F-4D97-AF65-F5344CB8AC3E}">
        <p14:creationId xmlns:p14="http://schemas.microsoft.com/office/powerpoint/2010/main" val="3813170595"/>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anose="00000700000000000000" pitchFamily="2" charset="-78"/>
              </a:rPr>
              <a:t>منابع</a:t>
            </a:r>
            <a:endParaRPr lang="en-US" dirty="0">
              <a:cs typeface="B Titr" panose="00000700000000000000" pitchFamily="2" charset="-78"/>
            </a:endParaRPr>
          </a:p>
        </p:txBody>
      </p:sp>
      <p:sp>
        <p:nvSpPr>
          <p:cNvPr id="3" name="Content Placeholder 2"/>
          <p:cNvSpPr>
            <a:spLocks noGrp="1"/>
          </p:cNvSpPr>
          <p:nvPr>
            <p:ph idx="1"/>
          </p:nvPr>
        </p:nvSpPr>
        <p:spPr/>
        <p:txBody>
          <a:bodyPr/>
          <a:lstStyle/>
          <a:p>
            <a:pPr algn="r" rtl="1"/>
            <a:r>
              <a:rPr lang="fa-IR" b="1" dirty="0" smtClean="0">
                <a:solidFill>
                  <a:schemeClr val="tx1"/>
                </a:solidFill>
                <a:cs typeface="B Lotus" panose="00000400000000000000" pitchFamily="2" charset="-78"/>
              </a:rPr>
              <a:t>1-گنجی،مهدی(1392).آسییب شناسی روانی بر اساس </a:t>
            </a:r>
            <a:r>
              <a:rPr lang="en-US" b="1" dirty="0" smtClean="0">
                <a:solidFill>
                  <a:schemeClr val="tx1"/>
                </a:solidFill>
                <a:cs typeface="B Lotus" panose="00000400000000000000" pitchFamily="2" charset="-78"/>
              </a:rPr>
              <a:t>DSM-5</a:t>
            </a:r>
            <a:r>
              <a:rPr lang="fa-IR" b="1" dirty="0" smtClean="0">
                <a:solidFill>
                  <a:schemeClr val="tx1"/>
                </a:solidFill>
                <a:cs typeface="B Lotus" panose="00000400000000000000" pitchFamily="2" charset="-78"/>
              </a:rPr>
              <a:t>(جلد اول). انتشارات نشر ساوالان.</a:t>
            </a:r>
          </a:p>
          <a:p>
            <a:pPr algn="r" rtl="1"/>
            <a:r>
              <a:rPr lang="fa-IR" b="1" dirty="0" smtClean="0">
                <a:solidFill>
                  <a:schemeClr val="tx1"/>
                </a:solidFill>
                <a:cs typeface="B Lotus" panose="00000400000000000000" pitchFamily="2" charset="-78"/>
              </a:rPr>
              <a:t>2-قلعه بند، میر فرهاد(1390).درسنامه روان پزشکی بالینی و علوم رفتاری. انتشارات ارجمند. </a:t>
            </a:r>
            <a:endParaRPr lang="en-US" b="1" dirty="0" smtClean="0">
              <a:solidFill>
                <a:schemeClr val="tx1"/>
              </a:solidFill>
              <a:cs typeface="B Lotus" panose="00000400000000000000" pitchFamily="2" charset="-78"/>
            </a:endParaRPr>
          </a:p>
          <a:p>
            <a:pPr algn="r" rtl="1"/>
            <a:r>
              <a:rPr lang="fa-IR" b="1" dirty="0" smtClean="0">
                <a:cs typeface="B Lotus" panose="00000400000000000000" pitchFamily="2" charset="-78"/>
              </a:rPr>
              <a:t>نشانه شناسی دکتر پورافکاری</a:t>
            </a:r>
            <a:endParaRPr lang="en-US" b="1" dirty="0">
              <a:solidFill>
                <a:schemeClr val="tx1"/>
              </a:solidFill>
              <a:cs typeface="B Lotus" panose="00000400000000000000" pitchFamily="2" charset="-78"/>
            </a:endParaRPr>
          </a:p>
        </p:txBody>
      </p:sp>
    </p:spTree>
    <p:extLst>
      <p:ext uri="{BB962C8B-B14F-4D97-AF65-F5344CB8AC3E}">
        <p14:creationId xmlns:p14="http://schemas.microsoft.com/office/powerpoint/2010/main" val="88033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87624" y="1124744"/>
            <a:ext cx="6552728" cy="4248472"/>
          </a:xfrm>
        </p:spPr>
        <p:txBody>
          <a:bodyPr>
            <a:noAutofit/>
          </a:bodyPr>
          <a:lstStyle/>
          <a:p>
            <a:pPr algn="ctr" rtl="1"/>
            <a:r>
              <a:rPr lang="fa-IR" sz="2800" b="1" u="sng" dirty="0" smtClean="0">
                <a:solidFill>
                  <a:srgbClr val="FF0000"/>
                </a:solidFill>
                <a:cs typeface="B Nazanin" pitchFamily="2" charset="-78"/>
              </a:rPr>
              <a:t>تکرار یا درجا زدن: </a:t>
            </a:r>
          </a:p>
          <a:p>
            <a:pPr algn="r" rtl="1"/>
            <a:endParaRPr lang="fa-IR" sz="2400" b="1" dirty="0">
              <a:solidFill>
                <a:srgbClr val="FF0000"/>
              </a:solidFill>
              <a:cs typeface="B Nazanin" pitchFamily="2" charset="-78"/>
            </a:endParaRPr>
          </a:p>
          <a:p>
            <a:pPr algn="r" rtl="1"/>
            <a:r>
              <a:rPr lang="fa-IR" sz="2400" b="1" dirty="0" smtClean="0">
                <a:cs typeface="B Nazanin" pitchFamily="2" charset="-78"/>
              </a:rPr>
              <a:t>تکرار بیمار گونه یک فکر یا کلام ساده در پاسخ به انواع سوالات. بیمار اولین سوال را پاسخ می دهد اما بعد تکرار می کند.</a:t>
            </a:r>
          </a:p>
          <a:p>
            <a:pPr marL="457200" indent="-457200" algn="r" rtl="1">
              <a:buFontTx/>
              <a:buChar char="-"/>
            </a:pPr>
            <a:r>
              <a:rPr lang="fa-IR" sz="2400" b="1" dirty="0" smtClean="0">
                <a:solidFill>
                  <a:srgbClr val="FF0000"/>
                </a:solidFill>
                <a:cs typeface="B Nazanin" pitchFamily="2" charset="-78"/>
              </a:rPr>
              <a:t>مثال: </a:t>
            </a:r>
            <a:r>
              <a:rPr lang="fa-IR" sz="2400" b="1" dirty="0" smtClean="0">
                <a:cs typeface="B Nazanin" pitchFamily="2" charset="-78"/>
              </a:rPr>
              <a:t>چند سال داری؟ پنجاه سال، اهل کجا هستی؟پنجاه سال</a:t>
            </a:r>
          </a:p>
        </p:txBody>
      </p:sp>
    </p:spTree>
    <p:extLst>
      <p:ext uri="{BB962C8B-B14F-4D97-AF65-F5344CB8AC3E}">
        <p14:creationId xmlns:p14="http://schemas.microsoft.com/office/powerpoint/2010/main" val="413946426"/>
      </p:ext>
    </p:extLst>
  </p:cSld>
  <p:clrMapOvr>
    <a:masterClrMapping/>
  </p:clrMapOvr>
  <p:transition spd="slow">
    <p:wheel spokes="1"/>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bwMode="auto">
          <a:xfrm>
            <a:off x="1619672" y="1268761"/>
            <a:ext cx="5832649" cy="3024336"/>
          </a:xfrm>
          <a:pattFill prst="pct5">
            <a:fgClr>
              <a:schemeClr val="accent1"/>
            </a:fgClr>
            <a:bgClr>
              <a:schemeClr val="bg1"/>
            </a:bgClr>
          </a:pattFill>
        </p:spPr>
        <p:txBody>
          <a:bodyPr wrap="square" numCol="1" anchor="t" anchorCtr="0" compatLnSpc="1">
            <a:prstTxWarp prst="textNoShape">
              <a:avLst/>
            </a:prstTxWarp>
            <a:normAutofit/>
          </a:bodyPr>
          <a:lstStyle/>
          <a:p>
            <a:pPr indent="0" algn="ctr" rtl="1">
              <a:buNone/>
            </a:pPr>
            <a:r>
              <a:rPr lang="fa-IR" sz="2800" b="1" dirty="0" smtClean="0">
                <a:cs typeface="B Nazanin" panose="00000400000000000000" pitchFamily="2" charset="-78"/>
              </a:rPr>
              <a:t> </a:t>
            </a:r>
            <a:r>
              <a:rPr lang="fa-IR" sz="9700" b="1" dirty="0">
                <a:ln w="0"/>
                <a:solidFill>
                  <a:srgbClr val="002060"/>
                </a:solidFill>
                <a:effectLst>
                  <a:outerShdw blurRad="38100" dist="19050" dir="2700000" algn="tl" rotWithShape="0">
                    <a:schemeClr val="dk1">
                      <a:alpha val="40000"/>
                    </a:schemeClr>
                  </a:outerShdw>
                </a:effectLst>
                <a:cs typeface="B Nazanin" panose="00000400000000000000" pitchFamily="2" charset="-78"/>
              </a:rPr>
              <a:t>پایان</a:t>
            </a:r>
            <a:endParaRPr lang="en-US" sz="9700" b="1" dirty="0" smtClean="0">
              <a:cs typeface="B Nazanin" panose="00000400000000000000" pitchFamily="2" charset="-78"/>
            </a:endParaRPr>
          </a:p>
        </p:txBody>
      </p:sp>
    </p:spTree>
    <p:extLst>
      <p:ext uri="{BB962C8B-B14F-4D97-AF65-F5344CB8AC3E}">
        <p14:creationId xmlns:p14="http://schemas.microsoft.com/office/powerpoint/2010/main" val="2428092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43608" y="1556792"/>
            <a:ext cx="6840760" cy="4032448"/>
          </a:xfrm>
        </p:spPr>
        <p:txBody>
          <a:bodyPr>
            <a:noAutofit/>
          </a:bodyPr>
          <a:lstStyle/>
          <a:p>
            <a:pPr marL="457200" indent="-457200" algn="ctr" rtl="1"/>
            <a:r>
              <a:rPr lang="fa-IR" sz="2400" b="1" u="sng" dirty="0" smtClean="0">
                <a:solidFill>
                  <a:srgbClr val="FF0000"/>
                </a:solidFill>
                <a:cs typeface="B Nazanin" pitchFamily="2" charset="-78"/>
              </a:rPr>
              <a:t>رفتار کلامی کلیشه ای: </a:t>
            </a:r>
          </a:p>
          <a:p>
            <a:pPr marL="457200" indent="-457200" algn="just" rtl="1"/>
            <a:r>
              <a:rPr lang="fa-IR" sz="2400" b="1" dirty="0" smtClean="0">
                <a:cs typeface="B Nazanin" pitchFamily="2" charset="-78"/>
              </a:rPr>
              <a:t>یک یا چند جمله به طور </a:t>
            </a:r>
            <a:r>
              <a:rPr lang="fa-IR" sz="2000" b="1" dirty="0" smtClean="0">
                <a:cs typeface="B Nazanin" pitchFamily="2" charset="-78"/>
              </a:rPr>
              <a:t>مستمر تکرار می شود. </a:t>
            </a:r>
          </a:p>
          <a:p>
            <a:pPr indent="0" algn="just" rtl="1">
              <a:buNone/>
            </a:pPr>
            <a:r>
              <a:rPr lang="fa-IR" sz="2400" b="1" dirty="0" smtClean="0">
                <a:cs typeface="B Nazanin" pitchFamily="2" charset="-78"/>
              </a:rPr>
              <a:t>-  </a:t>
            </a:r>
            <a:r>
              <a:rPr lang="fa-IR" sz="2400" b="1" dirty="0" smtClean="0">
                <a:solidFill>
                  <a:srgbClr val="FF0000"/>
                </a:solidFill>
                <a:cs typeface="B Nazanin" pitchFamily="2" charset="-78"/>
              </a:rPr>
              <a:t>مثال: </a:t>
            </a:r>
            <a:r>
              <a:rPr lang="fa-IR" sz="2400" b="1" dirty="0" smtClean="0">
                <a:cs typeface="B Nazanin" pitchFamily="2" charset="-78"/>
              </a:rPr>
              <a:t>بیماری به مدت سه ساعت این جملات را تکرار می کرد: ما می خواهیم بهبود پیدا کنیم، یک سلام و درود و دیگر هیچ، ما می خواهیم شجاع و خوشگل باشیم، برو دنبال مادرت تا هرچه زودتر به خانه برگردیم، نامه مال من بود، مواظب باش تا به دستم برسد</a:t>
            </a:r>
            <a:r>
              <a:rPr lang="fa-IR" sz="2400" b="1" dirty="0" smtClean="0">
                <a:solidFill>
                  <a:srgbClr val="FF0000"/>
                </a:solidFill>
                <a:cs typeface="B Nazanin" pitchFamily="2" charset="-78"/>
              </a:rPr>
              <a:t>.(کاتاتونیک)</a:t>
            </a:r>
            <a:endParaRPr lang="fa-IR" sz="2400" b="1" dirty="0">
              <a:solidFill>
                <a:srgbClr val="FF0000"/>
              </a:solidFill>
              <a:cs typeface="B Nazanin" pitchFamily="2" charset="-78"/>
            </a:endParaRPr>
          </a:p>
        </p:txBody>
      </p:sp>
    </p:spTree>
    <p:extLst>
      <p:ext uri="{BB962C8B-B14F-4D97-AF65-F5344CB8AC3E}">
        <p14:creationId xmlns:p14="http://schemas.microsoft.com/office/powerpoint/2010/main" val="326223196"/>
      </p:ext>
    </p:extLst>
  </p:cSld>
  <p:clrMapOvr>
    <a:masterClrMapping/>
  </p:clrMapOvr>
  <p:transition spd="slow">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124744"/>
            <a:ext cx="7200800" cy="4608512"/>
          </a:xfrm>
        </p:spPr>
        <p:txBody>
          <a:bodyPr>
            <a:normAutofit lnSpcReduction="10000"/>
          </a:bodyPr>
          <a:lstStyle/>
          <a:p>
            <a:pPr algn="just" rtl="1"/>
            <a:r>
              <a:rPr lang="fa-IR" sz="2800" b="1" dirty="0" smtClean="0">
                <a:solidFill>
                  <a:srgbClr val="FF0000"/>
                </a:solidFill>
                <a:cs typeface="B Nazanin" pitchFamily="2" charset="-78"/>
              </a:rPr>
              <a:t>تفکر بی ربط: </a:t>
            </a:r>
            <a:r>
              <a:rPr lang="fa-IR" sz="2800" b="1" dirty="0" smtClean="0">
                <a:cs typeface="B Nazanin" pitchFamily="2" charset="-78"/>
              </a:rPr>
              <a:t>کلام بیمار از تعدادی کلمات مجزا که ارتباطی با هم ندارند، تشکیل شده. بیمار به مسئله ای فکر می کند اما در بیان آن فکر کلمات دیگر به زبان می آورد. </a:t>
            </a:r>
          </a:p>
          <a:p>
            <a:pPr indent="0" algn="just" rtl="1">
              <a:buNone/>
            </a:pPr>
            <a:r>
              <a:rPr lang="fa-IR" sz="2800" b="1" dirty="0" smtClean="0">
                <a:solidFill>
                  <a:srgbClr val="FF0000"/>
                </a:solidFill>
                <a:cs typeface="B Nazanin" pitchFamily="2" charset="-78"/>
              </a:rPr>
              <a:t> - </a:t>
            </a:r>
            <a:r>
              <a:rPr lang="fa-IR" sz="2800" b="1" dirty="0" smtClean="0">
                <a:cs typeface="B Nazanin" pitchFamily="2" charset="-78"/>
              </a:rPr>
              <a:t> فکر: </a:t>
            </a:r>
            <a:r>
              <a:rPr lang="fa-IR" sz="2800" b="1" dirty="0" smtClean="0">
                <a:solidFill>
                  <a:srgbClr val="FF0000"/>
                </a:solidFill>
                <a:cs typeface="B Nazanin" pitchFamily="2" charset="-78"/>
              </a:rPr>
              <a:t>من کنفرانس دارم</a:t>
            </a:r>
            <a:r>
              <a:rPr lang="fa-IR" sz="2800" b="1" dirty="0" smtClean="0">
                <a:cs typeface="B Nazanin" pitchFamily="2" charset="-78"/>
              </a:rPr>
              <a:t>. </a:t>
            </a:r>
          </a:p>
          <a:p>
            <a:pPr indent="0" algn="just" rtl="1">
              <a:buNone/>
            </a:pPr>
            <a:r>
              <a:rPr lang="fa-IR" sz="2800" b="1" dirty="0">
                <a:cs typeface="B Nazanin" pitchFamily="2" charset="-78"/>
              </a:rPr>
              <a:t> </a:t>
            </a:r>
            <a:r>
              <a:rPr lang="fa-IR" sz="2800" b="1" dirty="0" smtClean="0">
                <a:cs typeface="B Nazanin" pitchFamily="2" charset="-78"/>
              </a:rPr>
              <a:t>- بیان: </a:t>
            </a:r>
            <a:r>
              <a:rPr lang="fa-IR" sz="2800" b="1" dirty="0" smtClean="0">
                <a:solidFill>
                  <a:srgbClr val="FF0000"/>
                </a:solidFill>
                <a:cs typeface="B Nazanin" pitchFamily="2" charset="-78"/>
              </a:rPr>
              <a:t>من</a:t>
            </a:r>
            <a:r>
              <a:rPr lang="fa-IR" sz="2800" b="1" dirty="0" smtClean="0">
                <a:cs typeface="B Nazanin" pitchFamily="2" charset="-78"/>
              </a:rPr>
              <a:t> دیروز با قطار </a:t>
            </a:r>
            <a:r>
              <a:rPr lang="fa-IR" sz="2800" b="1" dirty="0" smtClean="0">
                <a:solidFill>
                  <a:srgbClr val="FF0000"/>
                </a:solidFill>
                <a:cs typeface="B Nazanin" pitchFamily="2" charset="-78"/>
              </a:rPr>
              <a:t>کنفرانس</a:t>
            </a:r>
            <a:r>
              <a:rPr lang="fa-IR" sz="2800" b="1" dirty="0" smtClean="0">
                <a:cs typeface="B Nazanin" pitchFamily="2" charset="-78"/>
              </a:rPr>
              <a:t> خیلی استرس </a:t>
            </a:r>
            <a:r>
              <a:rPr lang="fa-IR" sz="2800" b="1" dirty="0" smtClean="0">
                <a:solidFill>
                  <a:srgbClr val="FF0000"/>
                </a:solidFill>
                <a:cs typeface="B Nazanin" pitchFamily="2" charset="-78"/>
              </a:rPr>
              <a:t>دارم</a:t>
            </a:r>
            <a:r>
              <a:rPr lang="fa-IR" sz="2800" b="1" dirty="0" smtClean="0">
                <a:cs typeface="B Nazanin" pitchFamily="2" charset="-78"/>
              </a:rPr>
              <a:t>. </a:t>
            </a:r>
          </a:p>
          <a:p>
            <a:pPr marL="457200" indent="-457200" algn="just" rtl="1">
              <a:buFontTx/>
              <a:buChar char="-"/>
            </a:pPr>
            <a:r>
              <a:rPr lang="fa-IR" sz="2800" b="1" dirty="0" smtClean="0">
                <a:solidFill>
                  <a:srgbClr val="FF0000"/>
                </a:solidFill>
                <a:cs typeface="B Nazanin" pitchFamily="2" charset="-78"/>
              </a:rPr>
              <a:t>مثال: </a:t>
            </a:r>
            <a:r>
              <a:rPr lang="fa-IR" sz="2800" b="1" dirty="0" smtClean="0">
                <a:cs typeface="B Nazanin" pitchFamily="2" charset="-78"/>
              </a:rPr>
              <a:t>چه احساسی دارید؟ حلقه گل سرخ، لی لی، هورا، اون مرده، ما می میریم...</a:t>
            </a:r>
          </a:p>
        </p:txBody>
      </p:sp>
    </p:spTree>
    <p:extLst>
      <p:ext uri="{BB962C8B-B14F-4D97-AF65-F5344CB8AC3E}">
        <p14:creationId xmlns:p14="http://schemas.microsoft.com/office/powerpoint/2010/main" val="5302183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124744"/>
            <a:ext cx="7200800" cy="4608512"/>
          </a:xfrm>
        </p:spPr>
        <p:txBody>
          <a:bodyPr>
            <a:normAutofit/>
          </a:bodyPr>
          <a:lstStyle/>
          <a:p>
            <a:pPr marL="457200" indent="-457200" algn="ctr" rtl="1"/>
            <a:r>
              <a:rPr lang="fa-IR" sz="2800" b="1" u="sng" dirty="0" smtClean="0">
                <a:solidFill>
                  <a:srgbClr val="FF0000"/>
                </a:solidFill>
                <a:cs typeface="B Nazanin" pitchFamily="2" charset="-78"/>
              </a:rPr>
              <a:t>سالاد کلمات: </a:t>
            </a:r>
          </a:p>
          <a:p>
            <a:pPr marL="457200" indent="-457200" algn="just" rtl="1"/>
            <a:endParaRPr lang="fa-IR" sz="2800" b="1" dirty="0">
              <a:solidFill>
                <a:srgbClr val="FF0000"/>
              </a:solidFill>
              <a:cs typeface="B Nazanin" pitchFamily="2" charset="-78"/>
            </a:endParaRPr>
          </a:p>
          <a:p>
            <a:pPr marL="457200" indent="-457200" algn="just" rtl="1"/>
            <a:r>
              <a:rPr lang="fa-IR" sz="2800" b="1" dirty="0" smtClean="0">
                <a:solidFill>
                  <a:srgbClr val="FF0000"/>
                </a:solidFill>
                <a:cs typeface="B Nazanin" pitchFamily="2" charset="-78"/>
              </a:rPr>
              <a:t>سالاد کلمات</a:t>
            </a:r>
            <a:r>
              <a:rPr lang="fa-IR" sz="2800" b="1" dirty="0" smtClean="0">
                <a:cs typeface="B Nazanin" pitchFamily="2" charset="-78"/>
              </a:rPr>
              <a:t>، مانند </a:t>
            </a:r>
            <a:r>
              <a:rPr lang="fa-IR" sz="2800" b="1" dirty="0" smtClean="0">
                <a:solidFill>
                  <a:srgbClr val="FF0000"/>
                </a:solidFill>
                <a:cs typeface="B Nazanin" pitchFamily="2" charset="-78"/>
              </a:rPr>
              <a:t>تفکر بی ربط</a:t>
            </a:r>
            <a:r>
              <a:rPr lang="fa-IR" sz="2800" b="1" dirty="0" smtClean="0">
                <a:cs typeface="B Nazanin" pitchFamily="2" charset="-78"/>
              </a:rPr>
              <a:t>، اما درحالت هوشیاری رخ می دهد.</a:t>
            </a:r>
          </a:p>
          <a:p>
            <a:pPr indent="0" algn="just" rtl="1">
              <a:buNone/>
            </a:pPr>
            <a:r>
              <a:rPr lang="fa-IR" sz="2800" b="1" dirty="0" smtClean="0">
                <a:solidFill>
                  <a:srgbClr val="FF0000"/>
                </a:solidFill>
                <a:cs typeface="B Nazanin" pitchFamily="2" charset="-78"/>
              </a:rPr>
              <a:t>- چی باعث شد بیایی اینجا</a:t>
            </a:r>
            <a:r>
              <a:rPr lang="fa-IR" sz="2800" b="1" dirty="0" smtClean="0">
                <a:cs typeface="B Nazanin" pitchFamily="2" charset="-78"/>
              </a:rPr>
              <a:t>؟ چیز، من، نه، طناب، برای، جدید و...</a:t>
            </a:r>
            <a:endParaRPr lang="fa-IR" sz="2800" b="1" dirty="0">
              <a:cs typeface="B Nazanin" pitchFamily="2" charset="-78"/>
            </a:endParaRPr>
          </a:p>
        </p:txBody>
      </p:sp>
    </p:spTree>
    <p:extLst>
      <p:ext uri="{BB962C8B-B14F-4D97-AF65-F5344CB8AC3E}">
        <p14:creationId xmlns:p14="http://schemas.microsoft.com/office/powerpoint/2010/main" val="26848905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fa-IR" b="1" cap="none" spc="0" dirty="0" smtClean="0">
                <a:ln w="0"/>
                <a:solidFill>
                  <a:srgbClr val="FF0000"/>
                </a:solidFill>
                <a:effectLst>
                  <a:outerShdw blurRad="38100" dist="19050" dir="2700000" algn="tl" rotWithShape="0">
                    <a:schemeClr val="dk1">
                      <a:alpha val="40000"/>
                    </a:schemeClr>
                  </a:outerShdw>
                </a:effectLst>
                <a:cs typeface="B Nazanin" pitchFamily="2" charset="-78"/>
              </a:rPr>
              <a:t>علائم و نشانه ها در اختلالات روانی</a:t>
            </a:r>
            <a:endParaRPr lang="en-US" b="1" cap="none" spc="0" dirty="0">
              <a:ln w="0"/>
              <a:solidFill>
                <a:srgbClr val="FF0000"/>
              </a:solidFill>
              <a:effectLst>
                <a:outerShdw blurRad="38100" dist="19050" dir="2700000" algn="tl" rotWithShape="0">
                  <a:schemeClr val="dk1">
                    <a:alpha val="40000"/>
                  </a:schemeClr>
                </a:outerShdw>
              </a:effectLst>
              <a:cs typeface="B Nazanin" pitchFamily="2" charset="-78"/>
            </a:endParaRPr>
          </a:p>
        </p:txBody>
      </p:sp>
      <p:sp>
        <p:nvSpPr>
          <p:cNvPr id="3" name="Content Placeholder 2"/>
          <p:cNvSpPr>
            <a:spLocks noGrp="1"/>
          </p:cNvSpPr>
          <p:nvPr>
            <p:ph idx="1"/>
          </p:nvPr>
        </p:nvSpPr>
        <p:spPr>
          <a:xfrm>
            <a:off x="755576" y="2348880"/>
            <a:ext cx="7488832" cy="3264025"/>
          </a:xfrm>
        </p:spPr>
        <p:txBody>
          <a:bodyPr>
            <a:noAutofit/>
          </a:bodyPr>
          <a:lstStyle/>
          <a:p>
            <a:pPr algn="r" rtl="1"/>
            <a:r>
              <a:rPr lang="fa-IR" sz="2400" b="1" dirty="0" smtClean="0">
                <a:solidFill>
                  <a:srgbClr val="FF0000"/>
                </a:solidFill>
                <a:latin typeface="Arial" pitchFamily="34" charset="0"/>
                <a:cs typeface="B Nazanin" pitchFamily="2" charset="-78"/>
              </a:rPr>
              <a:t>علائم(</a:t>
            </a:r>
            <a:r>
              <a:rPr lang="en-US" sz="2400" b="1" dirty="0" smtClean="0">
                <a:solidFill>
                  <a:srgbClr val="FF0000"/>
                </a:solidFill>
                <a:latin typeface="Arial" pitchFamily="34" charset="0"/>
                <a:cs typeface="B Nazanin" pitchFamily="2" charset="-78"/>
              </a:rPr>
              <a:t>signs</a:t>
            </a:r>
            <a:r>
              <a:rPr lang="fa-IR" sz="2400" dirty="0" smtClean="0">
                <a:solidFill>
                  <a:srgbClr val="FF0000"/>
                </a:solidFill>
                <a:latin typeface="Arial" pitchFamily="34" charset="0"/>
                <a:cs typeface="B Nazanin" pitchFamily="2" charset="-78"/>
              </a:rPr>
              <a:t>): </a:t>
            </a:r>
            <a:r>
              <a:rPr lang="fa-IR" sz="2400" dirty="0" smtClean="0">
                <a:latin typeface="Arial" pitchFamily="34" charset="0"/>
                <a:cs typeface="B Nazanin" pitchFamily="2" charset="-78"/>
              </a:rPr>
              <a:t>یافته های علمی و مشاهدات بالینی</a:t>
            </a:r>
          </a:p>
          <a:p>
            <a:pPr algn="r" rtl="1"/>
            <a:r>
              <a:rPr lang="fa-IR" sz="2400" b="1" dirty="0" smtClean="0">
                <a:solidFill>
                  <a:srgbClr val="FF0000"/>
                </a:solidFill>
                <a:latin typeface="Arial" pitchFamily="34" charset="0"/>
                <a:cs typeface="B Nazanin" pitchFamily="2" charset="-78"/>
              </a:rPr>
              <a:t>نشانه(</a:t>
            </a:r>
            <a:r>
              <a:rPr lang="en-US" sz="2400" b="1" dirty="0" smtClean="0">
                <a:solidFill>
                  <a:srgbClr val="FF0000"/>
                </a:solidFill>
                <a:latin typeface="Arial" pitchFamily="34" charset="0"/>
                <a:cs typeface="B Nazanin" pitchFamily="2" charset="-78"/>
              </a:rPr>
              <a:t>symptoms</a:t>
            </a:r>
            <a:r>
              <a:rPr lang="fa-IR" sz="2400" b="1" dirty="0" smtClean="0">
                <a:solidFill>
                  <a:srgbClr val="FF0000"/>
                </a:solidFill>
                <a:latin typeface="Arial" pitchFamily="34" charset="0"/>
                <a:cs typeface="B Nazanin" pitchFamily="2" charset="-78"/>
              </a:rPr>
              <a:t>): </a:t>
            </a:r>
            <a:r>
              <a:rPr lang="fa-IR" sz="2400" dirty="0" smtClean="0">
                <a:latin typeface="Arial" pitchFamily="34" charset="0"/>
                <a:cs typeface="B Nazanin" pitchFamily="2" charset="-78"/>
              </a:rPr>
              <a:t>تجربیات ذهنی</a:t>
            </a:r>
          </a:p>
          <a:p>
            <a:pPr algn="r" rtl="1"/>
            <a:r>
              <a:rPr lang="fa-IR" sz="2400" dirty="0" smtClean="0">
                <a:latin typeface="Arial" pitchFamily="34" charset="0"/>
                <a:cs typeface="B Nazanin" pitchFamily="2" charset="-78"/>
              </a:rPr>
              <a:t>شدت، دوام و تعدد علائم است که وجود اختلال روانی را مطرح می کند.</a:t>
            </a:r>
          </a:p>
          <a:p>
            <a:pPr algn="r" rtl="1"/>
            <a:r>
              <a:rPr lang="fa-IR" sz="2400" b="1" dirty="0" smtClean="0">
                <a:solidFill>
                  <a:srgbClr val="FF0000"/>
                </a:solidFill>
                <a:latin typeface="Arial" pitchFamily="34" charset="0"/>
                <a:cs typeface="B Nazanin" pitchFamily="2" charset="-78"/>
              </a:rPr>
              <a:t>اختلال روانی: </a:t>
            </a:r>
            <a:r>
              <a:rPr lang="fa-IR" sz="2400" dirty="0" smtClean="0">
                <a:latin typeface="Arial" pitchFamily="34" charset="0"/>
                <a:cs typeface="B Nazanin" pitchFamily="2" charset="-78"/>
              </a:rPr>
              <a:t>اختلال در فرایند ها و عملکرد های ذهنی مانند تفکر، ادراک، هیجانات، هوشیاری، حافظه، رفتارها و حرکات</a:t>
            </a:r>
            <a:endParaRPr lang="en-US" sz="2400" dirty="0">
              <a:latin typeface="Arial" pitchFamily="34" charset="0"/>
              <a:cs typeface="B Nazanin" pitchFamily="2" charset="-78"/>
            </a:endParaRPr>
          </a:p>
        </p:txBody>
      </p:sp>
    </p:spTree>
    <p:extLst>
      <p:ext uri="{BB962C8B-B14F-4D97-AF65-F5344CB8AC3E}">
        <p14:creationId xmlns:p14="http://schemas.microsoft.com/office/powerpoint/2010/main" val="8813685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196752"/>
            <a:ext cx="7056784" cy="4464496"/>
          </a:xfrm>
        </p:spPr>
        <p:txBody>
          <a:bodyPr>
            <a:normAutofit/>
          </a:bodyPr>
          <a:lstStyle/>
          <a:p>
            <a:pPr algn="ctr" rtl="1"/>
            <a:r>
              <a:rPr lang="fa-IR" sz="2800" b="1" u="sng" dirty="0" smtClean="0">
                <a:solidFill>
                  <a:srgbClr val="FF0000"/>
                </a:solidFill>
                <a:cs typeface="B Nazanin" pitchFamily="2" charset="-78"/>
              </a:rPr>
              <a:t>تداعی صوتی:</a:t>
            </a:r>
          </a:p>
          <a:p>
            <a:pPr algn="r" rtl="1"/>
            <a:endParaRPr lang="fa-IR" sz="2800" b="1" dirty="0" smtClean="0">
              <a:solidFill>
                <a:srgbClr val="FF0000"/>
              </a:solidFill>
              <a:cs typeface="B Nazanin" pitchFamily="2" charset="-78"/>
            </a:endParaRPr>
          </a:p>
          <a:p>
            <a:pPr algn="r" rtl="1"/>
            <a:r>
              <a:rPr lang="fa-IR" sz="2800" b="1" dirty="0" smtClean="0">
                <a:solidFill>
                  <a:srgbClr val="FF0000"/>
                </a:solidFill>
                <a:cs typeface="B Nazanin" pitchFamily="2" charset="-78"/>
              </a:rPr>
              <a:t> </a:t>
            </a:r>
            <a:r>
              <a:rPr lang="fa-IR" sz="2800" b="1" dirty="0" smtClean="0">
                <a:cs typeface="B Nazanin" pitchFamily="2" charset="-78"/>
              </a:rPr>
              <a:t>بیمار به دنبال کلمه ای که می شنود، کلمه ای را می گوید که هم قافیه باشد. </a:t>
            </a:r>
          </a:p>
          <a:p>
            <a:pPr marL="457200" indent="-457200" algn="r" rtl="1">
              <a:buFontTx/>
              <a:buChar char="-"/>
            </a:pPr>
            <a:r>
              <a:rPr lang="fa-IR" sz="2800" b="1" dirty="0" smtClean="0">
                <a:solidFill>
                  <a:srgbClr val="FF0000"/>
                </a:solidFill>
                <a:cs typeface="B Nazanin" pitchFamily="2" charset="-78"/>
              </a:rPr>
              <a:t>مثال: </a:t>
            </a:r>
            <a:r>
              <a:rPr lang="fa-IR" sz="2800" b="1" dirty="0" smtClean="0">
                <a:cs typeface="B Nazanin" pitchFamily="2" charset="-78"/>
              </a:rPr>
              <a:t>بیمار با شنیدن کلمه حنجره در مورد پنجره صحبت می کند. یا شنیدن کلمه </a:t>
            </a:r>
            <a:r>
              <a:rPr lang="fa-IR" sz="2800" b="1" dirty="0" smtClean="0">
                <a:solidFill>
                  <a:srgbClr val="FF0000"/>
                </a:solidFill>
                <a:cs typeface="B Nazanin" pitchFamily="2" charset="-78"/>
              </a:rPr>
              <a:t>اتاق</a:t>
            </a:r>
            <a:r>
              <a:rPr lang="fa-IR" sz="2800" b="1" dirty="0">
                <a:solidFill>
                  <a:srgbClr val="FF0000"/>
                </a:solidFill>
                <a:cs typeface="B Nazanin" pitchFamily="2" charset="-78"/>
              </a:rPr>
              <a:t>: </a:t>
            </a:r>
            <a:r>
              <a:rPr lang="fa-IR" sz="2800" b="1" dirty="0">
                <a:cs typeface="B Nazanin" pitchFamily="2" charset="-78"/>
              </a:rPr>
              <a:t>الاغ؛ چماق، کلاغ، دماغ و...</a:t>
            </a:r>
            <a:endParaRPr lang="fa-IR" sz="2800" b="1" dirty="0" smtClean="0">
              <a:cs typeface="B Nazanin" pitchFamily="2" charset="-78"/>
            </a:endParaRPr>
          </a:p>
          <a:p>
            <a:pPr indent="0" algn="r" rtl="1">
              <a:buNone/>
            </a:pPr>
            <a:endParaRPr lang="en-US" sz="2800" b="1" dirty="0">
              <a:cs typeface="B Nazanin" pitchFamily="2" charset="-78"/>
            </a:endParaRPr>
          </a:p>
        </p:txBody>
      </p:sp>
    </p:spTree>
    <p:extLst>
      <p:ext uri="{BB962C8B-B14F-4D97-AF65-F5344CB8AC3E}">
        <p14:creationId xmlns:p14="http://schemas.microsoft.com/office/powerpoint/2010/main" val="310786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908720"/>
            <a:ext cx="6696744" cy="4104456"/>
          </a:xfrm>
        </p:spPr>
        <p:txBody>
          <a:bodyPr>
            <a:normAutofit fontScale="85000" lnSpcReduction="10000"/>
          </a:bodyPr>
          <a:lstStyle/>
          <a:p>
            <a:pPr marL="457200" indent="-457200" algn="ctr" rtl="1"/>
            <a:endParaRPr lang="en-US" sz="2800" b="1" u="sng" dirty="0" smtClean="0">
              <a:solidFill>
                <a:srgbClr val="FF0000"/>
              </a:solidFill>
              <a:cs typeface="B Nazanin" pitchFamily="2" charset="-78"/>
            </a:endParaRPr>
          </a:p>
          <a:p>
            <a:pPr marL="457200" indent="-457200" algn="ctr" rtl="1"/>
            <a:r>
              <a:rPr lang="fa-IR" sz="3100" b="1" u="sng" dirty="0" smtClean="0">
                <a:solidFill>
                  <a:srgbClr val="FF0000"/>
                </a:solidFill>
                <a:cs typeface="B Nazanin" pitchFamily="2" charset="-78"/>
              </a:rPr>
              <a:t>پژواک کلام(</a:t>
            </a:r>
            <a:r>
              <a:rPr lang="en-US" sz="3100" b="1" u="sng" dirty="0" smtClean="0">
                <a:solidFill>
                  <a:srgbClr val="FF0000"/>
                </a:solidFill>
                <a:cs typeface="B Nazanin" pitchFamily="2" charset="-78"/>
              </a:rPr>
              <a:t>echolalia</a:t>
            </a:r>
            <a:r>
              <a:rPr lang="fa-IR" sz="3100" b="1" u="sng" dirty="0" smtClean="0">
                <a:solidFill>
                  <a:srgbClr val="FF0000"/>
                </a:solidFill>
                <a:cs typeface="B Nazanin" pitchFamily="2" charset="-78"/>
              </a:rPr>
              <a:t>):</a:t>
            </a:r>
          </a:p>
          <a:p>
            <a:pPr marL="457200" indent="-457200" algn="r" rtl="1"/>
            <a:endParaRPr lang="fa-IR" sz="2800" b="1" dirty="0" smtClean="0">
              <a:solidFill>
                <a:srgbClr val="FF0000"/>
              </a:solidFill>
              <a:cs typeface="B Nazanin" pitchFamily="2" charset="-78"/>
            </a:endParaRPr>
          </a:p>
          <a:p>
            <a:pPr marL="457200" indent="-457200" algn="r" rtl="1"/>
            <a:r>
              <a:rPr lang="fa-IR" sz="2800" b="1" dirty="0" smtClean="0">
                <a:solidFill>
                  <a:srgbClr val="FF0000"/>
                </a:solidFill>
                <a:cs typeface="B Nazanin" pitchFamily="2" charset="-78"/>
              </a:rPr>
              <a:t> </a:t>
            </a:r>
            <a:r>
              <a:rPr lang="fa-IR" sz="2800" b="1" dirty="0" smtClean="0">
                <a:cs typeface="B Nazanin" pitchFamily="2" charset="-78"/>
              </a:rPr>
              <a:t>تکرار بیمارگونه کلمات یا عبارات یک فرد توسط بیمار. </a:t>
            </a:r>
          </a:p>
          <a:p>
            <a:pPr marL="457200" indent="-457200" algn="r" rtl="1"/>
            <a:r>
              <a:rPr lang="fa-IR" sz="2800" b="1" dirty="0">
                <a:cs typeface="B Nazanin" pitchFamily="2" charset="-78"/>
              </a:rPr>
              <a:t>بیماری در پاسخ به </a:t>
            </a:r>
            <a:r>
              <a:rPr lang="fa-IR" sz="2800" b="1" dirty="0" smtClean="0">
                <a:cs typeface="B Nazanin" pitchFamily="2" charset="-78"/>
              </a:rPr>
              <a:t>(برای </a:t>
            </a:r>
            <a:r>
              <a:rPr lang="fa-IR" sz="2800" b="1" dirty="0">
                <a:cs typeface="B Nazanin" pitchFamily="2" charset="-78"/>
              </a:rPr>
              <a:t>چی به بیمارستان </a:t>
            </a:r>
            <a:r>
              <a:rPr lang="fa-IR" sz="2800" b="1" dirty="0" smtClean="0">
                <a:cs typeface="B Nazanin" pitchFamily="2" charset="-78"/>
              </a:rPr>
              <a:t>آمدی)؟  </a:t>
            </a:r>
            <a:r>
              <a:rPr lang="fa-IR" sz="2800" b="1" dirty="0">
                <a:cs typeface="B Nazanin" pitchFamily="2" charset="-78"/>
              </a:rPr>
              <a:t>فقط کلمه بیمارستان را تکرار می کند</a:t>
            </a:r>
            <a:r>
              <a:rPr lang="fa-IR" sz="2800" b="1" dirty="0" smtClean="0">
                <a:cs typeface="B Nazanin" pitchFamily="2" charset="-78"/>
              </a:rPr>
              <a:t>. </a:t>
            </a:r>
            <a:r>
              <a:rPr lang="fa-IR" sz="2800" b="1" dirty="0" smtClean="0">
                <a:solidFill>
                  <a:srgbClr val="FF0000"/>
                </a:solidFill>
                <a:cs typeface="B Nazanin" pitchFamily="2" charset="-78"/>
              </a:rPr>
              <a:t>(اسکیزوفرنی، عقب ماندگی ذهنی)</a:t>
            </a:r>
          </a:p>
          <a:p>
            <a:pPr indent="0" algn="r" rtl="1">
              <a:buNone/>
            </a:pPr>
            <a:r>
              <a:rPr lang="fa-IR" sz="2800" b="1" dirty="0" smtClean="0">
                <a:cs typeface="B Nazanin" pitchFamily="2" charset="-78"/>
              </a:rPr>
              <a:t>-</a:t>
            </a:r>
            <a:endParaRPr lang="en-US" sz="2800" b="1" dirty="0">
              <a:cs typeface="B Nazanin" pitchFamily="2" charset="-78"/>
            </a:endParaRPr>
          </a:p>
        </p:txBody>
      </p:sp>
    </p:spTree>
    <p:extLst>
      <p:ext uri="{BB962C8B-B14F-4D97-AF65-F5344CB8AC3E}">
        <p14:creationId xmlns:p14="http://schemas.microsoft.com/office/powerpoint/2010/main" val="407714866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1268760"/>
            <a:ext cx="6552728" cy="4392488"/>
          </a:xfrm>
        </p:spPr>
        <p:txBody>
          <a:bodyPr>
            <a:normAutofit fontScale="92500"/>
          </a:bodyPr>
          <a:lstStyle/>
          <a:p>
            <a:pPr algn="just" rtl="1"/>
            <a:r>
              <a:rPr lang="fa-IR" sz="2800" b="1" dirty="0" smtClean="0">
                <a:solidFill>
                  <a:srgbClr val="FF0000"/>
                </a:solidFill>
                <a:cs typeface="B Nazanin" pitchFamily="2" charset="-78"/>
              </a:rPr>
              <a:t> تفکرپارالوژیک( استدلال پریشی): </a:t>
            </a:r>
            <a:r>
              <a:rPr lang="fa-IR" sz="2800" b="1" dirty="0" smtClean="0">
                <a:cs typeface="B Nazanin" pitchFamily="2" charset="-78"/>
              </a:rPr>
              <a:t>استدلال، اشتباهی و غیر منطقی است که در آن روابط اصولی از بین رفته است. نتایجی که بیمار از فکرش می گیرد، عیر منطقی و بدون مفهوم کلی است. </a:t>
            </a:r>
          </a:p>
          <a:p>
            <a:pPr algn="just" rtl="1"/>
            <a:r>
              <a:rPr lang="fa-IR" sz="2800" b="1" dirty="0" smtClean="0">
                <a:solidFill>
                  <a:srgbClr val="FF0000"/>
                </a:solidFill>
                <a:cs typeface="B Nazanin" pitchFamily="2" charset="-78"/>
              </a:rPr>
              <a:t>مثال: </a:t>
            </a:r>
            <a:r>
              <a:rPr lang="fa-IR" sz="2800" b="1" dirty="0" smtClean="0">
                <a:cs typeface="B Nazanin" pitchFamily="2" charset="-78"/>
              </a:rPr>
              <a:t>من </a:t>
            </a:r>
            <a:r>
              <a:rPr lang="fa-IR" sz="2800" b="1" dirty="0" smtClean="0">
                <a:solidFill>
                  <a:srgbClr val="FF0000"/>
                </a:solidFill>
                <a:cs typeface="B Nazanin" pitchFamily="2" charset="-78"/>
              </a:rPr>
              <a:t>اضطراب</a:t>
            </a:r>
            <a:r>
              <a:rPr lang="fa-IR" sz="2800" b="1" dirty="0" smtClean="0">
                <a:cs typeface="B Nazanin" pitchFamily="2" charset="-78"/>
              </a:rPr>
              <a:t> دارم چون </a:t>
            </a:r>
            <a:r>
              <a:rPr lang="fa-IR" sz="2800" b="1" dirty="0" smtClean="0">
                <a:solidFill>
                  <a:srgbClr val="FF0000"/>
                </a:solidFill>
                <a:cs typeface="B Nazanin" pitchFamily="2" charset="-78"/>
              </a:rPr>
              <a:t>کار پزشکی </a:t>
            </a:r>
            <a:r>
              <a:rPr lang="fa-IR" sz="2800" b="1" dirty="0" smtClean="0">
                <a:cs typeface="B Nazanin" pitchFamily="2" charset="-78"/>
              </a:rPr>
              <a:t>زیادی انجام داده ام.</a:t>
            </a:r>
          </a:p>
          <a:p>
            <a:pPr algn="just" rtl="1"/>
            <a:r>
              <a:rPr lang="fa-IR" sz="2800" b="1" dirty="0" smtClean="0">
                <a:cs typeface="B Nazanin" pitchFamily="2" charset="-78"/>
              </a:rPr>
              <a:t>مثال: من بیمار</a:t>
            </a:r>
            <a:r>
              <a:rPr lang="fa-IR" sz="2800" b="1" dirty="0" smtClean="0">
                <a:solidFill>
                  <a:srgbClr val="FF0000"/>
                </a:solidFill>
                <a:cs typeface="B Nazanin" pitchFamily="2" charset="-78"/>
              </a:rPr>
              <a:t>اسکیزوفرن</a:t>
            </a:r>
            <a:r>
              <a:rPr lang="fa-IR" sz="2800" b="1" dirty="0" smtClean="0">
                <a:cs typeface="B Nazanin" pitchFamily="2" charset="-78"/>
              </a:rPr>
              <a:t> هستم چون در کودکی </a:t>
            </a:r>
            <a:r>
              <a:rPr lang="fa-IR" sz="2800" b="1" dirty="0" smtClean="0">
                <a:solidFill>
                  <a:srgbClr val="FF0000"/>
                </a:solidFill>
                <a:cs typeface="B Nazanin" pitchFamily="2" charset="-78"/>
              </a:rPr>
              <a:t>موز</a:t>
            </a:r>
            <a:r>
              <a:rPr lang="fa-IR" sz="2800" b="1" dirty="0" smtClean="0">
                <a:cs typeface="B Nazanin" pitchFamily="2" charset="-78"/>
              </a:rPr>
              <a:t> زیاد خوردم. ( در </a:t>
            </a:r>
            <a:r>
              <a:rPr lang="fa-IR" sz="2800" b="1" dirty="0" smtClean="0">
                <a:solidFill>
                  <a:srgbClr val="FF0000"/>
                </a:solidFill>
                <a:cs typeface="B Nazanin" pitchFamily="2" charset="-78"/>
              </a:rPr>
              <a:t>اسکیزوفرنی</a:t>
            </a:r>
            <a:r>
              <a:rPr lang="fa-IR" sz="2800" b="1" dirty="0" smtClean="0">
                <a:cs typeface="B Nazanin" pitchFamily="2" charset="-78"/>
              </a:rPr>
              <a:t> شایع تر است).</a:t>
            </a:r>
            <a:endParaRPr lang="en-US" sz="2800" b="1" dirty="0">
              <a:cs typeface="B Nazanin" pitchFamily="2" charset="-78"/>
            </a:endParaRPr>
          </a:p>
        </p:txBody>
      </p:sp>
    </p:spTree>
    <p:extLst>
      <p:ext uri="{BB962C8B-B14F-4D97-AF65-F5344CB8AC3E}">
        <p14:creationId xmlns:p14="http://schemas.microsoft.com/office/powerpoint/2010/main" val="4859757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836712"/>
            <a:ext cx="6552728" cy="5184576"/>
          </a:xfrm>
        </p:spPr>
        <p:txBody>
          <a:bodyPr>
            <a:noAutofit/>
          </a:bodyPr>
          <a:lstStyle/>
          <a:p>
            <a:pPr marL="457200" indent="-457200" algn="just" rtl="1"/>
            <a:r>
              <a:rPr lang="fa-IR" sz="2400" b="1" dirty="0" smtClean="0">
                <a:solidFill>
                  <a:srgbClr val="FF0000"/>
                </a:solidFill>
                <a:latin typeface="Arial" pitchFamily="34" charset="0"/>
                <a:cs typeface="B Nazanin" pitchFamily="2" charset="-78"/>
              </a:rPr>
              <a:t>واژه سازی(</a:t>
            </a:r>
            <a:r>
              <a:rPr lang="en-US" sz="2400" b="1" dirty="0" smtClean="0">
                <a:solidFill>
                  <a:srgbClr val="FF0000"/>
                </a:solidFill>
                <a:latin typeface="Arial" pitchFamily="34" charset="0"/>
                <a:cs typeface="B Nazanin" pitchFamily="2" charset="-78"/>
              </a:rPr>
              <a:t>neologism</a:t>
            </a:r>
            <a:r>
              <a:rPr lang="fa-IR" sz="2400" b="1" dirty="0" smtClean="0">
                <a:solidFill>
                  <a:srgbClr val="FF0000"/>
                </a:solidFill>
                <a:latin typeface="Arial" pitchFamily="34" charset="0"/>
                <a:cs typeface="B Nazanin" pitchFamily="2" charset="-78"/>
              </a:rPr>
              <a:t>): </a:t>
            </a:r>
            <a:r>
              <a:rPr lang="fa-IR" sz="2400" b="1" dirty="0">
                <a:latin typeface="Arial" pitchFamily="34" charset="0"/>
                <a:cs typeface="B Nazanin" pitchFamily="2" charset="-78"/>
              </a:rPr>
              <a:t>ابداع کلمه به منظور ابراز یک فکر یا عقیده</a:t>
            </a:r>
            <a:r>
              <a:rPr lang="fa-IR" sz="2400" b="1" dirty="0" smtClean="0">
                <a:latin typeface="Arial" pitchFamily="34" charset="0"/>
                <a:cs typeface="B Nazanin" pitchFamily="2" charset="-78"/>
              </a:rPr>
              <a:t>. وقتی بیمار لغتی عادی و مناسب برای بیان منظور خود پیدا نکند، ممکن است واژه تازه بسازد. </a:t>
            </a:r>
          </a:p>
          <a:p>
            <a:pPr marL="457200" indent="-457200" algn="just" rtl="1"/>
            <a:r>
              <a:rPr lang="fa-IR" sz="2400" b="1" dirty="0" smtClean="0">
                <a:latin typeface="Arial" pitchFamily="34" charset="0"/>
                <a:cs typeface="B Nazanin" pitchFamily="2" charset="-78"/>
              </a:rPr>
              <a:t>بیمار در حین مصاحبه کلمه </a:t>
            </a:r>
            <a:r>
              <a:rPr lang="fa-IR" sz="2400" b="1" dirty="0" smtClean="0">
                <a:solidFill>
                  <a:srgbClr val="FF0000"/>
                </a:solidFill>
                <a:latin typeface="Arial" pitchFamily="34" charset="0"/>
                <a:cs typeface="B Nazanin" pitchFamily="2" charset="-78"/>
              </a:rPr>
              <a:t>سختخواب</a:t>
            </a:r>
            <a:r>
              <a:rPr lang="fa-IR" sz="2400" b="1" dirty="0" smtClean="0">
                <a:latin typeface="Arial" pitchFamily="34" charset="0"/>
                <a:cs typeface="B Nazanin" pitchFamily="2" charset="-78"/>
              </a:rPr>
              <a:t>، را بکار می برد، وقتی سوال می کنید که </a:t>
            </a:r>
            <a:r>
              <a:rPr lang="fa-IR" sz="2400" b="1" dirty="0" smtClean="0">
                <a:solidFill>
                  <a:srgbClr val="FF0000"/>
                </a:solidFill>
                <a:latin typeface="Arial" pitchFamily="34" charset="0"/>
                <a:cs typeface="B Nazanin" pitchFamily="2" charset="-78"/>
              </a:rPr>
              <a:t>سختخواب</a:t>
            </a:r>
            <a:r>
              <a:rPr lang="fa-IR" sz="2400" b="1" dirty="0" smtClean="0">
                <a:latin typeface="Arial" pitchFamily="34" charset="0"/>
                <a:cs typeface="B Nazanin" pitchFamily="2" charset="-78"/>
              </a:rPr>
              <a:t> چیست؟ می گوید؛ خوب معلومه، تختخوابی که تشک سفت دارد.</a:t>
            </a:r>
          </a:p>
          <a:p>
            <a:pPr marL="457200" indent="-457200" algn="just" rtl="1"/>
            <a:r>
              <a:rPr lang="fa-IR" sz="2400" b="1" dirty="0" smtClean="0">
                <a:solidFill>
                  <a:srgbClr val="FF0000"/>
                </a:solidFill>
                <a:latin typeface="Arial" pitchFamily="34" charset="0"/>
                <a:cs typeface="B Nazanin" pitchFamily="2" charset="-78"/>
              </a:rPr>
              <a:t>کفش سر. </a:t>
            </a:r>
            <a:r>
              <a:rPr lang="fa-IR" sz="2400" b="1" dirty="0" smtClean="0">
                <a:latin typeface="Arial" pitchFamily="34" charset="0"/>
                <a:cs typeface="B Nazanin" pitchFamily="2" charset="-78"/>
              </a:rPr>
              <a:t>در پاسخ به اینکه کفش سر چیست، می گوید؛ چطور نمی دونید، خوب اینکه معلومه، یعنی </a:t>
            </a:r>
            <a:r>
              <a:rPr lang="fa-IR" sz="2400" b="1" dirty="0" smtClean="0">
                <a:solidFill>
                  <a:srgbClr val="FF0000"/>
                </a:solidFill>
                <a:latin typeface="Arial" pitchFamily="34" charset="0"/>
                <a:cs typeface="B Nazanin" pitchFamily="2" charset="-78"/>
              </a:rPr>
              <a:t>کلاه</a:t>
            </a:r>
            <a:r>
              <a:rPr lang="fa-IR" sz="2400" b="1" dirty="0" smtClean="0">
                <a:latin typeface="Arial" pitchFamily="34" charset="0"/>
                <a:cs typeface="B Nazanin" pitchFamily="2" charset="-78"/>
              </a:rPr>
              <a:t>. در بین </a:t>
            </a:r>
            <a:r>
              <a:rPr lang="fa-IR" sz="2400" b="1" dirty="0" smtClean="0">
                <a:solidFill>
                  <a:srgbClr val="FF0000"/>
                </a:solidFill>
                <a:latin typeface="Arial" pitchFamily="34" charset="0"/>
                <a:cs typeface="B Nazanin" pitchFamily="2" charset="-78"/>
              </a:rPr>
              <a:t>بیماران  اسکیزوفرن شایع تر است</a:t>
            </a:r>
            <a:r>
              <a:rPr lang="fa-IR" sz="2400" b="1" dirty="0" smtClean="0">
                <a:latin typeface="Arial" pitchFamily="34" charset="0"/>
                <a:cs typeface="B Nazanin" pitchFamily="2" charset="-78"/>
              </a:rPr>
              <a:t>.</a:t>
            </a:r>
            <a:endParaRPr lang="en-US" sz="2400" b="1" dirty="0">
              <a:latin typeface="Arial" pitchFamily="34" charset="0"/>
              <a:cs typeface="B Nazanin" pitchFamily="2" charset="-78"/>
            </a:endParaRPr>
          </a:p>
        </p:txBody>
      </p:sp>
    </p:spTree>
    <p:extLst>
      <p:ext uri="{BB962C8B-B14F-4D97-AF65-F5344CB8AC3E}">
        <p14:creationId xmlns:p14="http://schemas.microsoft.com/office/powerpoint/2010/main" val="7193993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79712" y="1124744"/>
            <a:ext cx="4464496" cy="432048"/>
          </a:xfrm>
        </p:spPr>
        <p:txBody>
          <a:bodyPr rtlCol="0">
            <a:normAutofit fontScale="90000"/>
          </a:bodyPr>
          <a:lstStyle/>
          <a:p>
            <a:pPr rtl="1">
              <a:defRPr/>
            </a:pPr>
            <a:r>
              <a:rPr lang="fa-IR" sz="2800" b="1" u="sng" cap="none" spc="0" dirty="0">
                <a:ln w="0"/>
                <a:solidFill>
                  <a:srgbClr val="FF0000"/>
                </a:solidFill>
                <a:effectLst>
                  <a:outerShdw blurRad="38100" dist="19050" dir="2700000" algn="tl" rotWithShape="0">
                    <a:schemeClr val="dk1">
                      <a:alpha val="40000"/>
                    </a:schemeClr>
                  </a:outerShdw>
                </a:effectLst>
                <a:cs typeface="B Nazanin" panose="00000400000000000000" pitchFamily="2" charset="-78"/>
              </a:rPr>
              <a:t/>
            </a:r>
            <a:br>
              <a:rPr lang="fa-IR" sz="2800" b="1" u="sng" cap="none" spc="0" dirty="0">
                <a:ln w="0"/>
                <a:solidFill>
                  <a:srgbClr val="FF0000"/>
                </a:solidFill>
                <a:effectLst>
                  <a:outerShdw blurRad="38100" dist="19050" dir="2700000" algn="tl" rotWithShape="0">
                    <a:schemeClr val="dk1">
                      <a:alpha val="40000"/>
                    </a:schemeClr>
                  </a:outerShdw>
                </a:effectLst>
                <a:cs typeface="B Nazanin" panose="00000400000000000000" pitchFamily="2" charset="-78"/>
              </a:rPr>
            </a:br>
            <a:r>
              <a:rPr lang="fa-IR" sz="2800" b="1" u="sng" cap="none" spc="0" dirty="0">
                <a:ln w="0"/>
                <a:solidFill>
                  <a:srgbClr val="FF0000"/>
                </a:solidFill>
                <a:effectLst>
                  <a:outerShdw blurRad="38100" dist="19050" dir="2700000" algn="tl" rotWithShape="0">
                    <a:schemeClr val="dk1">
                      <a:alpha val="40000"/>
                    </a:schemeClr>
                  </a:outerShdw>
                </a:effectLst>
                <a:cs typeface="B Nazanin" panose="00000400000000000000" pitchFamily="2" charset="-78"/>
              </a:rPr>
              <a:t/>
            </a:r>
            <a:br>
              <a:rPr lang="fa-IR" sz="2800" b="1" u="sng" cap="none" spc="0" dirty="0">
                <a:ln w="0"/>
                <a:solidFill>
                  <a:srgbClr val="FF0000"/>
                </a:solidFill>
                <a:effectLst>
                  <a:outerShdw blurRad="38100" dist="19050" dir="2700000" algn="tl" rotWithShape="0">
                    <a:schemeClr val="dk1">
                      <a:alpha val="40000"/>
                    </a:schemeClr>
                  </a:outerShdw>
                </a:effectLst>
                <a:cs typeface="B Nazanin" panose="00000400000000000000" pitchFamily="2" charset="-78"/>
              </a:rPr>
            </a:br>
            <a:r>
              <a:rPr lang="fa-IR" sz="2800" b="1" u="sng" cap="none" spc="0" dirty="0">
                <a:ln w="0"/>
                <a:solidFill>
                  <a:srgbClr val="FF0000"/>
                </a:solidFill>
                <a:effectLst>
                  <a:outerShdw blurRad="38100" dist="19050" dir="2700000" algn="tl" rotWithShape="0">
                    <a:schemeClr val="dk1">
                      <a:alpha val="40000"/>
                    </a:schemeClr>
                  </a:outerShdw>
                </a:effectLst>
                <a:cs typeface="B Nazanin" panose="00000400000000000000" pitchFamily="2" charset="-78"/>
              </a:rPr>
              <a:t/>
            </a:r>
            <a:br>
              <a:rPr lang="fa-IR" sz="2800" b="1" u="sng" cap="none" spc="0" dirty="0">
                <a:ln w="0"/>
                <a:solidFill>
                  <a:srgbClr val="FF0000"/>
                </a:solidFill>
                <a:effectLst>
                  <a:outerShdw blurRad="38100" dist="19050" dir="2700000" algn="tl" rotWithShape="0">
                    <a:schemeClr val="dk1">
                      <a:alpha val="40000"/>
                    </a:schemeClr>
                  </a:outerShdw>
                </a:effectLst>
                <a:cs typeface="B Nazanin" panose="00000400000000000000" pitchFamily="2" charset="-78"/>
              </a:rPr>
            </a:br>
            <a:r>
              <a:rPr lang="fa-IR" sz="2800" b="1" u="sng" cap="none" spc="0" dirty="0">
                <a:ln w="0"/>
                <a:solidFill>
                  <a:srgbClr val="FF0000"/>
                </a:solidFill>
                <a:effectLst>
                  <a:outerShdw blurRad="38100" dist="19050" dir="2700000" algn="tl" rotWithShape="0">
                    <a:schemeClr val="dk1">
                      <a:alpha val="40000"/>
                    </a:schemeClr>
                  </a:outerShdw>
                </a:effectLst>
                <a:cs typeface="B Nazanin" panose="00000400000000000000" pitchFamily="2" charset="-78"/>
              </a:rPr>
              <a:t/>
            </a:r>
            <a:br>
              <a:rPr lang="fa-IR" sz="2800" b="1" u="sng" cap="none" spc="0" dirty="0">
                <a:ln w="0"/>
                <a:solidFill>
                  <a:srgbClr val="FF0000"/>
                </a:solidFill>
                <a:effectLst>
                  <a:outerShdw blurRad="38100" dist="19050" dir="2700000" algn="tl" rotWithShape="0">
                    <a:schemeClr val="dk1">
                      <a:alpha val="40000"/>
                    </a:schemeClr>
                  </a:outerShdw>
                </a:effectLst>
                <a:cs typeface="B Nazanin" panose="00000400000000000000" pitchFamily="2" charset="-78"/>
              </a:rPr>
            </a:br>
            <a:r>
              <a:rPr lang="fa-IR" sz="2800" b="1" u="sng" cap="none" spc="0" dirty="0">
                <a:ln w="0"/>
                <a:solidFill>
                  <a:srgbClr val="FF0000"/>
                </a:solidFill>
                <a:effectLst>
                  <a:outerShdw blurRad="38100" dist="19050" dir="2700000" algn="tl" rotWithShape="0">
                    <a:schemeClr val="dk1">
                      <a:alpha val="40000"/>
                    </a:schemeClr>
                  </a:outerShdw>
                </a:effectLst>
                <a:cs typeface="B Nazanin" panose="00000400000000000000" pitchFamily="2" charset="-78"/>
              </a:rPr>
              <a:t/>
            </a:r>
            <a:br>
              <a:rPr lang="fa-IR" sz="2800" b="1" u="sng" cap="none" spc="0" dirty="0">
                <a:ln w="0"/>
                <a:solidFill>
                  <a:srgbClr val="FF0000"/>
                </a:solidFill>
                <a:effectLst>
                  <a:outerShdw blurRad="38100" dist="19050" dir="2700000" algn="tl" rotWithShape="0">
                    <a:schemeClr val="dk1">
                      <a:alpha val="40000"/>
                    </a:schemeClr>
                  </a:outerShdw>
                </a:effectLst>
                <a:cs typeface="B Nazanin" panose="00000400000000000000" pitchFamily="2" charset="-78"/>
              </a:rPr>
            </a:br>
            <a:r>
              <a:rPr lang="fa-IR" sz="2800" b="1" u="sng" cap="none" spc="0" dirty="0">
                <a:ln w="0"/>
                <a:solidFill>
                  <a:srgbClr val="FF0000"/>
                </a:solidFill>
                <a:effectLst>
                  <a:outerShdw blurRad="38100" dist="19050" dir="2700000" algn="tl" rotWithShape="0">
                    <a:schemeClr val="dk1">
                      <a:alpha val="40000"/>
                    </a:schemeClr>
                  </a:outerShdw>
                </a:effectLst>
                <a:cs typeface="B Nazanin" panose="00000400000000000000" pitchFamily="2" charset="-78"/>
              </a:rPr>
              <a:t/>
            </a:r>
            <a:br>
              <a:rPr lang="fa-IR" sz="2800" b="1" u="sng" cap="none" spc="0" dirty="0">
                <a:ln w="0"/>
                <a:solidFill>
                  <a:srgbClr val="FF0000"/>
                </a:solidFill>
                <a:effectLst>
                  <a:outerShdw blurRad="38100" dist="19050" dir="2700000" algn="tl" rotWithShape="0">
                    <a:schemeClr val="dk1">
                      <a:alpha val="40000"/>
                    </a:schemeClr>
                  </a:outerShdw>
                </a:effectLst>
                <a:cs typeface="B Nazanin" panose="00000400000000000000" pitchFamily="2" charset="-78"/>
              </a:rPr>
            </a:br>
            <a:r>
              <a:rPr lang="fa-IR" sz="2800" b="1" u="sng"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rPr>
              <a:t/>
            </a:r>
            <a:br>
              <a:rPr lang="fa-IR" sz="2800" b="1" u="sng"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rPr>
            </a:br>
            <a:r>
              <a:rPr lang="fa-IR" sz="2800" b="1" u="sng" cap="none" spc="0" dirty="0">
                <a:ln w="0"/>
                <a:solidFill>
                  <a:srgbClr val="FF0000"/>
                </a:solidFill>
                <a:effectLst>
                  <a:outerShdw blurRad="38100" dist="19050" dir="2700000" algn="tl" rotWithShape="0">
                    <a:schemeClr val="dk1">
                      <a:alpha val="40000"/>
                    </a:schemeClr>
                  </a:outerShdw>
                </a:effectLst>
                <a:cs typeface="B Nazanin" panose="00000400000000000000" pitchFamily="2" charset="-78"/>
              </a:rPr>
              <a:t/>
            </a:r>
            <a:br>
              <a:rPr lang="fa-IR" sz="2800" b="1" u="sng" cap="none" spc="0" dirty="0">
                <a:ln w="0"/>
                <a:solidFill>
                  <a:srgbClr val="FF0000"/>
                </a:solidFill>
                <a:effectLst>
                  <a:outerShdw blurRad="38100" dist="19050" dir="2700000" algn="tl" rotWithShape="0">
                    <a:schemeClr val="dk1">
                      <a:alpha val="40000"/>
                    </a:schemeClr>
                  </a:outerShdw>
                </a:effectLst>
                <a:cs typeface="B Nazanin" panose="00000400000000000000" pitchFamily="2" charset="-78"/>
              </a:rPr>
            </a:br>
            <a:r>
              <a:rPr lang="fa-IR" sz="2800" b="1" u="sng"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rPr>
              <a:t/>
            </a:r>
            <a:br>
              <a:rPr lang="fa-IR" sz="2800" b="1" u="sng"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rPr>
            </a:br>
            <a:r>
              <a:rPr lang="fa-IR" sz="2800" b="1" u="sng" cap="none" spc="0" dirty="0">
                <a:ln w="0"/>
                <a:solidFill>
                  <a:srgbClr val="FF0000"/>
                </a:solidFill>
                <a:effectLst>
                  <a:outerShdw blurRad="38100" dist="19050" dir="2700000" algn="tl" rotWithShape="0">
                    <a:schemeClr val="dk1">
                      <a:alpha val="40000"/>
                    </a:schemeClr>
                  </a:outerShdw>
                </a:effectLst>
                <a:cs typeface="B Nazanin" panose="00000400000000000000" pitchFamily="2" charset="-78"/>
              </a:rPr>
              <a:t/>
            </a:r>
            <a:br>
              <a:rPr lang="fa-IR" sz="2800" b="1" u="sng" cap="none" spc="0" dirty="0">
                <a:ln w="0"/>
                <a:solidFill>
                  <a:srgbClr val="FF0000"/>
                </a:solidFill>
                <a:effectLst>
                  <a:outerShdw blurRad="38100" dist="19050" dir="2700000" algn="tl" rotWithShape="0">
                    <a:schemeClr val="dk1">
                      <a:alpha val="40000"/>
                    </a:schemeClr>
                  </a:outerShdw>
                </a:effectLst>
                <a:cs typeface="B Nazanin" panose="00000400000000000000" pitchFamily="2" charset="-78"/>
              </a:rPr>
            </a:br>
            <a:r>
              <a:rPr lang="fa-IR" sz="2800" b="1" u="sng"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rPr>
              <a:t/>
            </a:r>
            <a:br>
              <a:rPr lang="fa-IR" sz="2800" b="1" u="sng"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rPr>
            </a:br>
            <a:r>
              <a:rPr lang="fa-IR" sz="2800" b="1" u="sng"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rPr>
              <a:t>مماس </a:t>
            </a:r>
            <a:r>
              <a:rPr lang="fa-IR" sz="2800" b="1" u="sng" cap="none" spc="0" dirty="0">
                <a:ln w="0"/>
                <a:solidFill>
                  <a:srgbClr val="FF0000"/>
                </a:solidFill>
                <a:effectLst>
                  <a:outerShdw blurRad="38100" dist="19050" dir="2700000" algn="tl" rotWithShape="0">
                    <a:schemeClr val="dk1">
                      <a:alpha val="40000"/>
                    </a:schemeClr>
                  </a:outerShdw>
                </a:effectLst>
                <a:cs typeface="B Nazanin" panose="00000400000000000000" pitchFamily="2" charset="-78"/>
              </a:rPr>
              <a:t>گویی</a:t>
            </a:r>
            <a:r>
              <a:rPr lang="en-US" sz="2700" b="1" u="sng" cap="none" spc="0" dirty="0" err="1" smtClean="0">
                <a:ln w="0"/>
                <a:solidFill>
                  <a:srgbClr val="FF0000"/>
                </a:solidFill>
                <a:effectLst>
                  <a:outerShdw blurRad="38100" dist="19050" dir="2700000" algn="tl" rotWithShape="0">
                    <a:schemeClr val="dk1">
                      <a:alpha val="40000"/>
                    </a:schemeClr>
                  </a:outerShdw>
                </a:effectLst>
                <a:cs typeface="B Nazanin" panose="00000400000000000000" pitchFamily="2" charset="-78"/>
              </a:rPr>
              <a:t>Tangentiality</a:t>
            </a:r>
            <a:endParaRPr lang="en-US" sz="2800" b="1" dirty="0" smtClean="0">
              <a:solidFill>
                <a:srgbClr val="FF0000"/>
              </a:solidFill>
              <a:cs typeface="B Nazanin" panose="00000400000000000000" pitchFamily="2" charset="-78"/>
            </a:endParaRPr>
          </a:p>
        </p:txBody>
      </p:sp>
      <p:sp>
        <p:nvSpPr>
          <p:cNvPr id="28675" name="Rectangle 3"/>
          <p:cNvSpPr>
            <a:spLocks noGrp="1" noChangeArrowheads="1"/>
          </p:cNvSpPr>
          <p:nvPr>
            <p:ph idx="1"/>
          </p:nvPr>
        </p:nvSpPr>
        <p:spPr>
          <a:xfrm>
            <a:off x="971600" y="1582088"/>
            <a:ext cx="6912768" cy="4176464"/>
          </a:xfrm>
          <a:pattFill prst="pct5">
            <a:fgClr>
              <a:schemeClr val="accent1"/>
            </a:fgClr>
            <a:bgClr>
              <a:schemeClr val="bg1"/>
            </a:bgClr>
          </a:pattFill>
        </p:spPr>
        <p:txBody>
          <a:bodyPr>
            <a:noAutofit/>
          </a:bodyPr>
          <a:lstStyle/>
          <a:p>
            <a:pPr algn="just" rtl="1"/>
            <a:r>
              <a:rPr lang="fa-IR" sz="2400" b="1" dirty="0">
                <a:solidFill>
                  <a:srgbClr val="FF0000"/>
                </a:solidFill>
                <a:cs typeface="B Nazanin" pitchFamily="2" charset="-78"/>
              </a:rPr>
              <a:t>تفکر مماسی: </a:t>
            </a:r>
            <a:r>
              <a:rPr lang="fa-IR" sz="2400" b="1" dirty="0" smtClean="0">
                <a:solidFill>
                  <a:schemeClr val="tx1"/>
                </a:solidFill>
                <a:cs typeface="B Nazanin" panose="00000400000000000000" pitchFamily="2" charset="-78"/>
              </a:rPr>
              <a:t>ناتواني در رسيدن به هدف اصلي كلام به گونه اي كه فرد مماس با دايره مورد بحث فكر كرده سخن مي گويد اما هيچگاه وارد دايره اصلي نمي شود</a:t>
            </a:r>
          </a:p>
          <a:p>
            <a:pPr marL="457200" indent="-457200" algn="just" rtl="1">
              <a:buFontTx/>
              <a:buChar char="-"/>
            </a:pPr>
            <a:r>
              <a:rPr lang="fa-IR" sz="2400" b="1" dirty="0" smtClean="0">
                <a:solidFill>
                  <a:srgbClr val="FF0000"/>
                </a:solidFill>
                <a:cs typeface="B Nazanin" pitchFamily="2" charset="-78"/>
              </a:rPr>
              <a:t>مثال</a:t>
            </a:r>
            <a:r>
              <a:rPr lang="fa-IR" sz="2400" b="1" dirty="0">
                <a:solidFill>
                  <a:srgbClr val="FF0000"/>
                </a:solidFill>
                <a:cs typeface="B Nazanin" pitchFamily="2" charset="-78"/>
              </a:rPr>
              <a:t>: </a:t>
            </a:r>
            <a:r>
              <a:rPr lang="fa-IR" sz="2400" b="1" dirty="0">
                <a:cs typeface="B Nazanin" pitchFamily="2" charset="-78"/>
              </a:rPr>
              <a:t>آیا مشکلی در خوابتان دارید</a:t>
            </a:r>
            <a:r>
              <a:rPr lang="fa-IR" sz="2400" b="1" dirty="0" smtClean="0">
                <a:cs typeface="B Nazanin" pitchFamily="2" charset="-78"/>
              </a:rPr>
              <a:t>؟ من </a:t>
            </a:r>
            <a:r>
              <a:rPr lang="fa-IR" sz="2400" b="1" dirty="0">
                <a:cs typeface="B Nazanin" pitchFamily="2" charset="-78"/>
              </a:rPr>
              <a:t>در رختخواب می خوابیدم اما الان روی کاناپه می خوابم ما یک کاناپه خریدم ...</a:t>
            </a:r>
          </a:p>
          <a:p>
            <a:pPr algn="just" rtl="1" eaLnBrk="1" hangingPunct="1">
              <a:lnSpc>
                <a:spcPct val="150000"/>
              </a:lnSpc>
            </a:pPr>
            <a:r>
              <a:rPr lang="fa-IR" sz="2400" b="1" dirty="0" smtClean="0">
                <a:solidFill>
                  <a:schemeClr val="tx1"/>
                </a:solidFill>
                <a:cs typeface="B Nazanin" panose="00000400000000000000" pitchFamily="2" charset="-78"/>
              </a:rPr>
              <a:t>. غير بيمار گونه در سياستمداران</a:t>
            </a:r>
          </a:p>
          <a:p>
            <a:pPr algn="just" rtl="1" eaLnBrk="1" hangingPunct="1">
              <a:lnSpc>
                <a:spcPct val="150000"/>
              </a:lnSpc>
            </a:pPr>
            <a:r>
              <a:rPr lang="fa-IR" sz="2400" b="1" dirty="0" smtClean="0">
                <a:solidFill>
                  <a:schemeClr val="tx1"/>
                </a:solidFill>
                <a:cs typeface="B Nazanin" panose="00000400000000000000" pitchFamily="2" charset="-78"/>
              </a:rPr>
              <a:t>بيمار گونه </a:t>
            </a:r>
            <a:r>
              <a:rPr lang="fa-IR" sz="2400" b="1" dirty="0" smtClean="0">
                <a:solidFill>
                  <a:srgbClr val="FF0000"/>
                </a:solidFill>
                <a:cs typeface="B Nazanin" panose="00000400000000000000" pitchFamily="2" charset="-78"/>
              </a:rPr>
              <a:t>در اسكيزوفرني</a:t>
            </a:r>
            <a:endParaRPr lang="en-US" sz="2400" b="1" dirty="0" smtClean="0">
              <a:solidFill>
                <a:srgbClr val="FF0000"/>
              </a:solidFill>
              <a:cs typeface="B Nazanin" panose="00000400000000000000" pitchFamily="2" charset="-78"/>
            </a:endParaRPr>
          </a:p>
        </p:txBody>
      </p:sp>
    </p:spTree>
    <p:extLst>
      <p:ext uri="{BB962C8B-B14F-4D97-AF65-F5344CB8AC3E}">
        <p14:creationId xmlns:p14="http://schemas.microsoft.com/office/powerpoint/2010/main" val="40604622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843213" y="663575"/>
            <a:ext cx="2819400" cy="1320800"/>
          </a:xfrm>
        </p:spPr>
        <p:txBody>
          <a:bodyPr/>
          <a:lstStyle/>
          <a:p>
            <a:pPr algn="r" rtl="1" eaLnBrk="1" hangingPunct="1"/>
            <a:r>
              <a:rPr lang="fa-IR" smtClean="0">
                <a:solidFill>
                  <a:srgbClr val="FF0000"/>
                </a:solidFill>
              </a:rPr>
              <a:t>مماس گويي</a:t>
            </a:r>
            <a:endParaRPr lang="en-US" smtClean="0">
              <a:solidFill>
                <a:srgbClr val="FF0000"/>
              </a:solidFill>
              <a:cs typeface="Tahoma" panose="020B0604030504040204" pitchFamily="34" charset="0"/>
            </a:endParaRPr>
          </a:p>
        </p:txBody>
      </p:sp>
      <p:sp>
        <p:nvSpPr>
          <p:cNvPr id="29699" name="Oval 5"/>
          <p:cNvSpPr>
            <a:spLocks noChangeArrowheads="1"/>
          </p:cNvSpPr>
          <p:nvPr/>
        </p:nvSpPr>
        <p:spPr bwMode="auto">
          <a:xfrm>
            <a:off x="3348038" y="2708275"/>
            <a:ext cx="2592387" cy="17287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Tahoma" panose="020B060403050404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Tahoma" panose="020B060403050404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Tahoma" panose="020B060403050404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9pPr>
          </a:lstStyle>
          <a:p>
            <a:pPr eaLnBrk="1" hangingPunct="1">
              <a:spcBef>
                <a:spcPct val="0"/>
              </a:spcBef>
              <a:buClrTx/>
              <a:buSzTx/>
              <a:buFontTx/>
              <a:buNone/>
            </a:pPr>
            <a:endParaRPr lang="en-US">
              <a:solidFill>
                <a:schemeClr val="tx1"/>
              </a:solidFill>
              <a:latin typeface="Century Gothic" pitchFamily="34" charset="0"/>
              <a:cs typeface="Arial" panose="020B0604020202020204" pitchFamily="34" charset="0"/>
            </a:endParaRPr>
          </a:p>
        </p:txBody>
      </p:sp>
      <p:sp>
        <p:nvSpPr>
          <p:cNvPr id="51206" name="Freeform 6"/>
          <p:cNvSpPr>
            <a:spLocks/>
          </p:cNvSpPr>
          <p:nvPr/>
        </p:nvSpPr>
        <p:spPr bwMode="auto">
          <a:xfrm>
            <a:off x="2727325" y="2225675"/>
            <a:ext cx="3657600" cy="2330450"/>
          </a:xfrm>
          <a:custGeom>
            <a:avLst/>
            <a:gdLst>
              <a:gd name="T0" fmla="*/ 2147483646 w 2304"/>
              <a:gd name="T1" fmla="*/ 2147483646 h 1468"/>
              <a:gd name="T2" fmla="*/ 2147483646 w 2304"/>
              <a:gd name="T3" fmla="*/ 2147483646 h 1468"/>
              <a:gd name="T4" fmla="*/ 2147483646 w 2304"/>
              <a:gd name="T5" fmla="*/ 2147483646 h 1468"/>
              <a:gd name="T6" fmla="*/ 2147483646 w 2304"/>
              <a:gd name="T7" fmla="*/ 2147483646 h 1468"/>
              <a:gd name="T8" fmla="*/ 2147483646 w 2304"/>
              <a:gd name="T9" fmla="*/ 2147483646 h 1468"/>
              <a:gd name="T10" fmla="*/ 2147483646 w 2304"/>
              <a:gd name="T11" fmla="*/ 2147483646 h 1468"/>
              <a:gd name="T12" fmla="*/ 2147483646 w 2304"/>
              <a:gd name="T13" fmla="*/ 2147483646 h 1468"/>
              <a:gd name="T14" fmla="*/ 2147483646 w 2304"/>
              <a:gd name="T15" fmla="*/ 2147483646 h 1468"/>
              <a:gd name="T16" fmla="*/ 2147483646 w 2304"/>
              <a:gd name="T17" fmla="*/ 2147483646 h 1468"/>
              <a:gd name="T18" fmla="*/ 2147483646 w 2304"/>
              <a:gd name="T19" fmla="*/ 2147483646 h 1468"/>
              <a:gd name="T20" fmla="*/ 2147483646 w 2304"/>
              <a:gd name="T21" fmla="*/ 2147483646 h 1468"/>
              <a:gd name="T22" fmla="*/ 2147483646 w 2304"/>
              <a:gd name="T23" fmla="*/ 2147483646 h 1468"/>
              <a:gd name="T24" fmla="*/ 2147483646 w 2304"/>
              <a:gd name="T25" fmla="*/ 2147483646 h 1468"/>
              <a:gd name="T26" fmla="*/ 2147483646 w 2304"/>
              <a:gd name="T27" fmla="*/ 2147483646 h 1468"/>
              <a:gd name="T28" fmla="*/ 2147483646 w 2304"/>
              <a:gd name="T29" fmla="*/ 2147483646 h 1468"/>
              <a:gd name="T30" fmla="*/ 2147483646 w 2304"/>
              <a:gd name="T31" fmla="*/ 2147483646 h 1468"/>
              <a:gd name="T32" fmla="*/ 2147483646 w 2304"/>
              <a:gd name="T33" fmla="*/ 2147483646 h 1468"/>
              <a:gd name="T34" fmla="*/ 2147483646 w 2304"/>
              <a:gd name="T35" fmla="*/ 2147483646 h 1468"/>
              <a:gd name="T36" fmla="*/ 2147483646 w 2304"/>
              <a:gd name="T37" fmla="*/ 2147483646 h 1468"/>
              <a:gd name="T38" fmla="*/ 2147483646 w 2304"/>
              <a:gd name="T39" fmla="*/ 2147483646 h 1468"/>
              <a:gd name="T40" fmla="*/ 2147483646 w 2304"/>
              <a:gd name="T41" fmla="*/ 2147483646 h 1468"/>
              <a:gd name="T42" fmla="*/ 2147483646 w 2304"/>
              <a:gd name="T43" fmla="*/ 2147483646 h 1468"/>
              <a:gd name="T44" fmla="*/ 2147483646 w 2304"/>
              <a:gd name="T45" fmla="*/ 2147483646 h 1468"/>
              <a:gd name="T46" fmla="*/ 2147483646 w 2304"/>
              <a:gd name="T47" fmla="*/ 2147483646 h 1468"/>
              <a:gd name="T48" fmla="*/ 2147483646 w 2304"/>
              <a:gd name="T49" fmla="*/ 2147483646 h 1468"/>
              <a:gd name="T50" fmla="*/ 2147483646 w 2304"/>
              <a:gd name="T51" fmla="*/ 2147483646 h 1468"/>
              <a:gd name="T52" fmla="*/ 2147483646 w 2304"/>
              <a:gd name="T53" fmla="*/ 2147483646 h 1468"/>
              <a:gd name="T54" fmla="*/ 2147483646 w 2304"/>
              <a:gd name="T55" fmla="*/ 2147483646 h 1468"/>
              <a:gd name="T56" fmla="*/ 2147483646 w 2304"/>
              <a:gd name="T57" fmla="*/ 2147483646 h 1468"/>
              <a:gd name="T58" fmla="*/ 2147483646 w 2304"/>
              <a:gd name="T59" fmla="*/ 2147483646 h 1468"/>
              <a:gd name="T60" fmla="*/ 2147483646 w 2304"/>
              <a:gd name="T61" fmla="*/ 2147483646 h 1468"/>
              <a:gd name="T62" fmla="*/ 2147483646 w 2304"/>
              <a:gd name="T63" fmla="*/ 2147483646 h 1468"/>
              <a:gd name="T64" fmla="*/ 2147483646 w 2304"/>
              <a:gd name="T65" fmla="*/ 2147483646 h 1468"/>
              <a:gd name="T66" fmla="*/ 2147483646 w 2304"/>
              <a:gd name="T67" fmla="*/ 2147483646 h 1468"/>
              <a:gd name="T68" fmla="*/ 2147483646 w 2304"/>
              <a:gd name="T69" fmla="*/ 2147483646 h 1468"/>
              <a:gd name="T70" fmla="*/ 2147483646 w 2304"/>
              <a:gd name="T71" fmla="*/ 2147483646 h 1468"/>
              <a:gd name="T72" fmla="*/ 2147483646 w 2304"/>
              <a:gd name="T73" fmla="*/ 2147483646 h 1468"/>
              <a:gd name="T74" fmla="*/ 2147483646 w 2304"/>
              <a:gd name="T75" fmla="*/ 2147483646 h 1468"/>
              <a:gd name="T76" fmla="*/ 2147483646 w 2304"/>
              <a:gd name="T77" fmla="*/ 2147483646 h 1468"/>
              <a:gd name="T78" fmla="*/ 2147483646 w 2304"/>
              <a:gd name="T79" fmla="*/ 2147483646 h 1468"/>
              <a:gd name="T80" fmla="*/ 2147483646 w 2304"/>
              <a:gd name="T81" fmla="*/ 2147483646 h 1468"/>
              <a:gd name="T82" fmla="*/ 2147483646 w 2304"/>
              <a:gd name="T83" fmla="*/ 2147483646 h 1468"/>
              <a:gd name="T84" fmla="*/ 2147483646 w 2304"/>
              <a:gd name="T85" fmla="*/ 2147483646 h 1468"/>
              <a:gd name="T86" fmla="*/ 2147483646 w 2304"/>
              <a:gd name="T87" fmla="*/ 2147483646 h 1468"/>
              <a:gd name="T88" fmla="*/ 2147483646 w 2304"/>
              <a:gd name="T89" fmla="*/ 2147483646 h 1468"/>
              <a:gd name="T90" fmla="*/ 2147483646 w 2304"/>
              <a:gd name="T91" fmla="*/ 2147483646 h 1468"/>
              <a:gd name="T92" fmla="*/ 2147483646 w 2304"/>
              <a:gd name="T93" fmla="*/ 2147483646 h 14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04" h="1468">
                <a:moveTo>
                  <a:pt x="1354" y="1449"/>
                </a:moveTo>
                <a:cubicBezTo>
                  <a:pt x="1460" y="1436"/>
                  <a:pt x="1565" y="1424"/>
                  <a:pt x="1671" y="1411"/>
                </a:cubicBezTo>
                <a:cubicBezTo>
                  <a:pt x="1693" y="1408"/>
                  <a:pt x="1717" y="1410"/>
                  <a:pt x="1738" y="1401"/>
                </a:cubicBezTo>
                <a:cubicBezTo>
                  <a:pt x="1757" y="1393"/>
                  <a:pt x="1768" y="1373"/>
                  <a:pt x="1786" y="1363"/>
                </a:cubicBezTo>
                <a:cubicBezTo>
                  <a:pt x="1804" y="1353"/>
                  <a:pt x="1825" y="1350"/>
                  <a:pt x="1844" y="1344"/>
                </a:cubicBezTo>
                <a:cubicBezTo>
                  <a:pt x="1850" y="1337"/>
                  <a:pt x="1855" y="1329"/>
                  <a:pt x="1863" y="1324"/>
                </a:cubicBezTo>
                <a:cubicBezTo>
                  <a:pt x="1872" y="1319"/>
                  <a:pt x="1884" y="1322"/>
                  <a:pt x="1892" y="1315"/>
                </a:cubicBezTo>
                <a:cubicBezTo>
                  <a:pt x="1917" y="1292"/>
                  <a:pt x="1933" y="1260"/>
                  <a:pt x="1959" y="1238"/>
                </a:cubicBezTo>
                <a:cubicBezTo>
                  <a:pt x="1978" y="1221"/>
                  <a:pt x="2006" y="1216"/>
                  <a:pt x="2026" y="1200"/>
                </a:cubicBezTo>
                <a:cubicBezTo>
                  <a:pt x="2061" y="1171"/>
                  <a:pt x="2090" y="1136"/>
                  <a:pt x="2122" y="1104"/>
                </a:cubicBezTo>
                <a:cubicBezTo>
                  <a:pt x="2155" y="1071"/>
                  <a:pt x="2199" y="988"/>
                  <a:pt x="2199" y="988"/>
                </a:cubicBezTo>
                <a:cubicBezTo>
                  <a:pt x="2248" y="767"/>
                  <a:pt x="2178" y="1042"/>
                  <a:pt x="2266" y="816"/>
                </a:cubicBezTo>
                <a:cubicBezTo>
                  <a:pt x="2278" y="786"/>
                  <a:pt x="2301" y="634"/>
                  <a:pt x="2304" y="614"/>
                </a:cubicBezTo>
                <a:cubicBezTo>
                  <a:pt x="2298" y="531"/>
                  <a:pt x="2303" y="446"/>
                  <a:pt x="2285" y="364"/>
                </a:cubicBezTo>
                <a:cubicBezTo>
                  <a:pt x="2279" y="335"/>
                  <a:pt x="2198" y="293"/>
                  <a:pt x="2180" y="278"/>
                </a:cubicBezTo>
                <a:cubicBezTo>
                  <a:pt x="2156" y="258"/>
                  <a:pt x="2137" y="231"/>
                  <a:pt x="2112" y="211"/>
                </a:cubicBezTo>
                <a:cubicBezTo>
                  <a:pt x="2039" y="153"/>
                  <a:pt x="1935" y="118"/>
                  <a:pt x="1844" y="96"/>
                </a:cubicBezTo>
                <a:cubicBezTo>
                  <a:pt x="1737" y="41"/>
                  <a:pt x="1831" y="83"/>
                  <a:pt x="1584" y="48"/>
                </a:cubicBezTo>
                <a:cubicBezTo>
                  <a:pt x="1481" y="33"/>
                  <a:pt x="1277" y="0"/>
                  <a:pt x="1277" y="0"/>
                </a:cubicBezTo>
                <a:cubicBezTo>
                  <a:pt x="1059" y="6"/>
                  <a:pt x="841" y="4"/>
                  <a:pt x="624" y="19"/>
                </a:cubicBezTo>
                <a:cubicBezTo>
                  <a:pt x="572" y="23"/>
                  <a:pt x="521" y="42"/>
                  <a:pt x="471" y="57"/>
                </a:cubicBezTo>
                <a:cubicBezTo>
                  <a:pt x="435" y="68"/>
                  <a:pt x="365" y="96"/>
                  <a:pt x="365" y="96"/>
                </a:cubicBezTo>
                <a:cubicBezTo>
                  <a:pt x="146" y="253"/>
                  <a:pt x="463" y="20"/>
                  <a:pt x="231" y="211"/>
                </a:cubicBezTo>
                <a:cubicBezTo>
                  <a:pt x="201" y="236"/>
                  <a:pt x="164" y="252"/>
                  <a:pt x="135" y="278"/>
                </a:cubicBezTo>
                <a:cubicBezTo>
                  <a:pt x="64" y="340"/>
                  <a:pt x="26" y="421"/>
                  <a:pt x="0" y="508"/>
                </a:cubicBezTo>
                <a:cubicBezTo>
                  <a:pt x="13" y="658"/>
                  <a:pt x="8" y="897"/>
                  <a:pt x="173" y="979"/>
                </a:cubicBezTo>
                <a:cubicBezTo>
                  <a:pt x="194" y="1079"/>
                  <a:pt x="161" y="986"/>
                  <a:pt x="221" y="1046"/>
                </a:cubicBezTo>
                <a:cubicBezTo>
                  <a:pt x="253" y="1078"/>
                  <a:pt x="239" y="1099"/>
                  <a:pt x="288" y="1132"/>
                </a:cubicBezTo>
                <a:cubicBezTo>
                  <a:pt x="337" y="1204"/>
                  <a:pt x="305" y="1181"/>
                  <a:pt x="375" y="1209"/>
                </a:cubicBezTo>
                <a:cubicBezTo>
                  <a:pt x="390" y="1257"/>
                  <a:pt x="401" y="1256"/>
                  <a:pt x="452" y="1267"/>
                </a:cubicBezTo>
                <a:cubicBezTo>
                  <a:pt x="541" y="1402"/>
                  <a:pt x="1018" y="1408"/>
                  <a:pt x="1162" y="1420"/>
                </a:cubicBezTo>
                <a:cubicBezTo>
                  <a:pt x="1287" y="1463"/>
                  <a:pt x="1423" y="1450"/>
                  <a:pt x="1546" y="1401"/>
                </a:cubicBezTo>
                <a:cubicBezTo>
                  <a:pt x="1587" y="1338"/>
                  <a:pt x="1537" y="1405"/>
                  <a:pt x="1632" y="1334"/>
                </a:cubicBezTo>
                <a:cubicBezTo>
                  <a:pt x="1676" y="1301"/>
                  <a:pt x="1681" y="1274"/>
                  <a:pt x="1728" y="1257"/>
                </a:cubicBezTo>
                <a:cubicBezTo>
                  <a:pt x="1785" y="1201"/>
                  <a:pt x="1765" y="1183"/>
                  <a:pt x="1844" y="1152"/>
                </a:cubicBezTo>
                <a:cubicBezTo>
                  <a:pt x="1874" y="1121"/>
                  <a:pt x="1900" y="1109"/>
                  <a:pt x="1940" y="1094"/>
                </a:cubicBezTo>
                <a:cubicBezTo>
                  <a:pt x="1965" y="1085"/>
                  <a:pt x="2016" y="1065"/>
                  <a:pt x="2016" y="1065"/>
                </a:cubicBezTo>
                <a:cubicBezTo>
                  <a:pt x="2070" y="1014"/>
                  <a:pt x="2004" y="1082"/>
                  <a:pt x="2045" y="1017"/>
                </a:cubicBezTo>
                <a:cubicBezTo>
                  <a:pt x="2056" y="1000"/>
                  <a:pt x="2071" y="985"/>
                  <a:pt x="2084" y="969"/>
                </a:cubicBezTo>
                <a:cubicBezTo>
                  <a:pt x="2077" y="886"/>
                  <a:pt x="2079" y="802"/>
                  <a:pt x="2064" y="720"/>
                </a:cubicBezTo>
                <a:cubicBezTo>
                  <a:pt x="2062" y="710"/>
                  <a:pt x="2043" y="717"/>
                  <a:pt x="2036" y="710"/>
                </a:cubicBezTo>
                <a:cubicBezTo>
                  <a:pt x="2026" y="700"/>
                  <a:pt x="2025" y="683"/>
                  <a:pt x="2016" y="672"/>
                </a:cubicBezTo>
                <a:cubicBezTo>
                  <a:pt x="1971" y="617"/>
                  <a:pt x="1958" y="611"/>
                  <a:pt x="1911" y="576"/>
                </a:cubicBezTo>
                <a:cubicBezTo>
                  <a:pt x="1908" y="560"/>
                  <a:pt x="1907" y="543"/>
                  <a:pt x="1901" y="528"/>
                </a:cubicBezTo>
                <a:cubicBezTo>
                  <a:pt x="1897" y="520"/>
                  <a:pt x="1886" y="516"/>
                  <a:pt x="1882" y="508"/>
                </a:cubicBezTo>
                <a:cubicBezTo>
                  <a:pt x="1835" y="398"/>
                  <a:pt x="1905" y="509"/>
                  <a:pt x="1853" y="432"/>
                </a:cubicBezTo>
                <a:cubicBezTo>
                  <a:pt x="1787" y="220"/>
                  <a:pt x="1530" y="231"/>
                  <a:pt x="1354" y="201"/>
                </a:cubicBezTo>
                <a:cubicBezTo>
                  <a:pt x="1254" y="184"/>
                  <a:pt x="1155" y="163"/>
                  <a:pt x="1056" y="144"/>
                </a:cubicBezTo>
                <a:cubicBezTo>
                  <a:pt x="999" y="150"/>
                  <a:pt x="941" y="152"/>
                  <a:pt x="884" y="163"/>
                </a:cubicBezTo>
                <a:cubicBezTo>
                  <a:pt x="873" y="165"/>
                  <a:pt x="865" y="177"/>
                  <a:pt x="855" y="182"/>
                </a:cubicBezTo>
                <a:cubicBezTo>
                  <a:pt x="816" y="201"/>
                  <a:pt x="830" y="181"/>
                  <a:pt x="788" y="211"/>
                </a:cubicBezTo>
                <a:cubicBezTo>
                  <a:pt x="710" y="267"/>
                  <a:pt x="818" y="217"/>
                  <a:pt x="711" y="259"/>
                </a:cubicBezTo>
                <a:cubicBezTo>
                  <a:pt x="635" y="335"/>
                  <a:pt x="733" y="244"/>
                  <a:pt x="644" y="307"/>
                </a:cubicBezTo>
                <a:cubicBezTo>
                  <a:pt x="610" y="331"/>
                  <a:pt x="598" y="351"/>
                  <a:pt x="557" y="364"/>
                </a:cubicBezTo>
                <a:cubicBezTo>
                  <a:pt x="506" y="418"/>
                  <a:pt x="574" y="352"/>
                  <a:pt x="509" y="393"/>
                </a:cubicBezTo>
                <a:cubicBezTo>
                  <a:pt x="492" y="404"/>
                  <a:pt x="477" y="419"/>
                  <a:pt x="461" y="432"/>
                </a:cubicBezTo>
                <a:cubicBezTo>
                  <a:pt x="410" y="533"/>
                  <a:pt x="480" y="413"/>
                  <a:pt x="404" y="489"/>
                </a:cubicBezTo>
                <a:cubicBezTo>
                  <a:pt x="343" y="550"/>
                  <a:pt x="360" y="560"/>
                  <a:pt x="288" y="614"/>
                </a:cubicBezTo>
                <a:cubicBezTo>
                  <a:pt x="285" y="627"/>
                  <a:pt x="285" y="641"/>
                  <a:pt x="279" y="652"/>
                </a:cubicBezTo>
                <a:cubicBezTo>
                  <a:pt x="269" y="670"/>
                  <a:pt x="247" y="681"/>
                  <a:pt x="240" y="700"/>
                </a:cubicBezTo>
                <a:cubicBezTo>
                  <a:pt x="231" y="724"/>
                  <a:pt x="234" y="751"/>
                  <a:pt x="231" y="777"/>
                </a:cubicBezTo>
                <a:cubicBezTo>
                  <a:pt x="234" y="887"/>
                  <a:pt x="182" y="1111"/>
                  <a:pt x="336" y="1161"/>
                </a:cubicBezTo>
                <a:cubicBezTo>
                  <a:pt x="380" y="1205"/>
                  <a:pt x="393" y="1223"/>
                  <a:pt x="452" y="1238"/>
                </a:cubicBezTo>
                <a:cubicBezTo>
                  <a:pt x="525" y="1287"/>
                  <a:pt x="486" y="1272"/>
                  <a:pt x="567" y="1286"/>
                </a:cubicBezTo>
                <a:cubicBezTo>
                  <a:pt x="760" y="1382"/>
                  <a:pt x="955" y="1370"/>
                  <a:pt x="1172" y="1382"/>
                </a:cubicBezTo>
                <a:cubicBezTo>
                  <a:pt x="1218" y="1395"/>
                  <a:pt x="1281" y="1397"/>
                  <a:pt x="1316" y="1430"/>
                </a:cubicBezTo>
                <a:cubicBezTo>
                  <a:pt x="1498" y="1405"/>
                  <a:pt x="1684" y="1398"/>
                  <a:pt x="1863" y="1353"/>
                </a:cubicBezTo>
                <a:cubicBezTo>
                  <a:pt x="1898" y="1344"/>
                  <a:pt x="1925" y="1316"/>
                  <a:pt x="1959" y="1305"/>
                </a:cubicBezTo>
                <a:cubicBezTo>
                  <a:pt x="1972" y="1225"/>
                  <a:pt x="1997" y="1176"/>
                  <a:pt x="2026" y="1104"/>
                </a:cubicBezTo>
                <a:cubicBezTo>
                  <a:pt x="2046" y="950"/>
                  <a:pt x="2166" y="661"/>
                  <a:pt x="1988" y="614"/>
                </a:cubicBezTo>
                <a:cubicBezTo>
                  <a:pt x="1942" y="584"/>
                  <a:pt x="1913" y="543"/>
                  <a:pt x="1863" y="518"/>
                </a:cubicBezTo>
                <a:cubicBezTo>
                  <a:pt x="1848" y="474"/>
                  <a:pt x="1796" y="436"/>
                  <a:pt x="1757" y="412"/>
                </a:cubicBezTo>
                <a:cubicBezTo>
                  <a:pt x="1744" y="396"/>
                  <a:pt x="1739" y="368"/>
                  <a:pt x="1719" y="364"/>
                </a:cubicBezTo>
                <a:cubicBezTo>
                  <a:pt x="1641" y="348"/>
                  <a:pt x="1559" y="363"/>
                  <a:pt x="1479" y="355"/>
                </a:cubicBezTo>
                <a:cubicBezTo>
                  <a:pt x="1442" y="351"/>
                  <a:pt x="1458" y="328"/>
                  <a:pt x="1431" y="316"/>
                </a:cubicBezTo>
                <a:cubicBezTo>
                  <a:pt x="1365" y="286"/>
                  <a:pt x="1336" y="287"/>
                  <a:pt x="1268" y="278"/>
                </a:cubicBezTo>
                <a:cubicBezTo>
                  <a:pt x="1181" y="284"/>
                  <a:pt x="1095" y="289"/>
                  <a:pt x="1008" y="297"/>
                </a:cubicBezTo>
                <a:cubicBezTo>
                  <a:pt x="930" y="304"/>
                  <a:pt x="855" y="342"/>
                  <a:pt x="778" y="355"/>
                </a:cubicBezTo>
                <a:cubicBezTo>
                  <a:pt x="747" y="367"/>
                  <a:pt x="712" y="370"/>
                  <a:pt x="682" y="384"/>
                </a:cubicBezTo>
                <a:cubicBezTo>
                  <a:pt x="539" y="449"/>
                  <a:pt x="688" y="405"/>
                  <a:pt x="586" y="432"/>
                </a:cubicBezTo>
                <a:cubicBezTo>
                  <a:pt x="555" y="452"/>
                  <a:pt x="531" y="478"/>
                  <a:pt x="500" y="499"/>
                </a:cubicBezTo>
                <a:cubicBezTo>
                  <a:pt x="454" y="566"/>
                  <a:pt x="480" y="543"/>
                  <a:pt x="432" y="576"/>
                </a:cubicBezTo>
                <a:cubicBezTo>
                  <a:pt x="422" y="608"/>
                  <a:pt x="404" y="624"/>
                  <a:pt x="384" y="652"/>
                </a:cubicBezTo>
                <a:cubicBezTo>
                  <a:pt x="363" y="719"/>
                  <a:pt x="390" y="642"/>
                  <a:pt x="356" y="710"/>
                </a:cubicBezTo>
                <a:cubicBezTo>
                  <a:pt x="341" y="740"/>
                  <a:pt x="336" y="774"/>
                  <a:pt x="327" y="806"/>
                </a:cubicBezTo>
                <a:cubicBezTo>
                  <a:pt x="337" y="874"/>
                  <a:pt x="337" y="949"/>
                  <a:pt x="375" y="1008"/>
                </a:cubicBezTo>
                <a:cubicBezTo>
                  <a:pt x="385" y="1040"/>
                  <a:pt x="404" y="1056"/>
                  <a:pt x="423" y="1084"/>
                </a:cubicBezTo>
                <a:cubicBezTo>
                  <a:pt x="448" y="1165"/>
                  <a:pt x="412" y="1066"/>
                  <a:pt x="452" y="1132"/>
                </a:cubicBezTo>
                <a:cubicBezTo>
                  <a:pt x="457" y="1141"/>
                  <a:pt x="457" y="1152"/>
                  <a:pt x="461" y="1161"/>
                </a:cubicBezTo>
                <a:cubicBezTo>
                  <a:pt x="473" y="1187"/>
                  <a:pt x="481" y="1191"/>
                  <a:pt x="500" y="1209"/>
                </a:cubicBezTo>
                <a:cubicBezTo>
                  <a:pt x="503" y="1218"/>
                  <a:pt x="537" y="1303"/>
                  <a:pt x="538" y="1305"/>
                </a:cubicBezTo>
                <a:cubicBezTo>
                  <a:pt x="560" y="1336"/>
                  <a:pt x="603" y="1347"/>
                  <a:pt x="634" y="1363"/>
                </a:cubicBezTo>
                <a:cubicBezTo>
                  <a:pt x="695" y="1393"/>
                  <a:pt x="759" y="1407"/>
                  <a:pt x="826" y="1420"/>
                </a:cubicBezTo>
                <a:cubicBezTo>
                  <a:pt x="859" y="1443"/>
                  <a:pt x="893" y="1456"/>
                  <a:pt x="932" y="1468"/>
                </a:cubicBezTo>
                <a:cubicBezTo>
                  <a:pt x="954" y="1462"/>
                  <a:pt x="999" y="1449"/>
                  <a:pt x="999" y="1449"/>
                </a:cubicBezTo>
              </a:path>
            </a:pathLst>
          </a:custGeom>
          <a:noFill/>
          <a:ln w="50800">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766284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1206"/>
                                        </p:tgtEl>
                                        <p:attrNameLst>
                                          <p:attrName>style.visibility</p:attrName>
                                        </p:attrNameLst>
                                      </p:cBhvr>
                                      <p:to>
                                        <p:strVal val="visible"/>
                                      </p:to>
                                    </p:set>
                                    <p:animEffect transition="in" filter="wipe(right)">
                                      <p:cBhvr>
                                        <p:cTn id="7" dur="2000"/>
                                        <p:tgtEl>
                                          <p:spTgt spid="51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43608" y="980728"/>
            <a:ext cx="6337300" cy="432048"/>
          </a:xfrm>
        </p:spPr>
        <p:style>
          <a:lnRef idx="2">
            <a:schemeClr val="dk1"/>
          </a:lnRef>
          <a:fillRef idx="1">
            <a:schemeClr val="lt1"/>
          </a:fillRef>
          <a:effectRef idx="0">
            <a:schemeClr val="dk1"/>
          </a:effectRef>
          <a:fontRef idx="minor">
            <a:schemeClr val="dk1"/>
          </a:fontRef>
        </p:style>
        <p:txBody>
          <a:bodyPr rtlCol="0">
            <a:normAutofit fontScale="90000"/>
          </a:bodyPr>
          <a:lstStyle/>
          <a:p>
            <a:pPr algn="r" rtl="1">
              <a:defRPr/>
            </a:pPr>
            <a:r>
              <a:rPr lang="en-US" sz="6000" b="1" dirty="0">
                <a:cs typeface="Tahoma" panose="020B0604030504040204" pitchFamily="34" charset="0"/>
              </a:rPr>
              <a:t/>
            </a:r>
            <a:br>
              <a:rPr lang="en-US" sz="6000" b="1" dirty="0">
                <a:cs typeface="Tahoma" panose="020B0604030504040204" pitchFamily="34" charset="0"/>
              </a:rPr>
            </a:br>
            <a:r>
              <a:rPr lang="fa-IR" sz="3100" b="1" cap="none" spc="0" dirty="0">
                <a:ln w="0"/>
                <a:solidFill>
                  <a:srgbClr val="FF0000"/>
                </a:solidFill>
                <a:effectLst>
                  <a:outerShdw blurRad="38100" dist="19050" dir="2700000" algn="tl" rotWithShape="0">
                    <a:schemeClr val="dk1">
                      <a:alpha val="40000"/>
                    </a:schemeClr>
                  </a:outerShdw>
                </a:effectLst>
              </a:rPr>
              <a:t>2. تفكر </a:t>
            </a:r>
            <a:r>
              <a:rPr lang="fa-IR" sz="3100" b="1" cap="none" spc="0" dirty="0" smtClean="0">
                <a:ln w="0"/>
                <a:solidFill>
                  <a:srgbClr val="FF0000"/>
                </a:solidFill>
                <a:effectLst>
                  <a:outerShdw blurRad="38100" dist="19050" dir="2700000" algn="tl" rotWithShape="0">
                    <a:schemeClr val="dk1">
                      <a:alpha val="40000"/>
                    </a:schemeClr>
                  </a:outerShdw>
                </a:effectLst>
              </a:rPr>
              <a:t>جادويي </a:t>
            </a:r>
            <a:r>
              <a:rPr lang="en-US" sz="2000" b="1" dirty="0">
                <a:solidFill>
                  <a:srgbClr val="7030A0"/>
                </a:solidFill>
                <a:cs typeface="Tahoma" panose="020B0604030504040204" pitchFamily="34" charset="0"/>
              </a:rPr>
              <a:t>Magical </a:t>
            </a:r>
            <a:r>
              <a:rPr lang="en-US" sz="2200" b="1" dirty="0">
                <a:solidFill>
                  <a:srgbClr val="7030A0"/>
                </a:solidFill>
                <a:cs typeface="Tahoma" panose="020B0604030504040204" pitchFamily="34" charset="0"/>
              </a:rPr>
              <a:t>thinking</a:t>
            </a:r>
            <a:endParaRPr lang="en-US" sz="4400" dirty="0" smtClean="0">
              <a:solidFill>
                <a:srgbClr val="FF0000"/>
              </a:solidFill>
              <a:cs typeface="Tahoma" panose="020B0604030504040204" pitchFamily="34" charset="0"/>
            </a:endParaRPr>
          </a:p>
        </p:txBody>
      </p:sp>
      <p:sp>
        <p:nvSpPr>
          <p:cNvPr id="22531" name="Rectangle 3"/>
          <p:cNvSpPr>
            <a:spLocks noGrp="1" noChangeArrowheads="1"/>
          </p:cNvSpPr>
          <p:nvPr>
            <p:ph idx="1"/>
          </p:nvPr>
        </p:nvSpPr>
        <p:spPr>
          <a:xfrm>
            <a:off x="395536" y="1556792"/>
            <a:ext cx="7992888" cy="4740275"/>
          </a:xfrm>
          <a:pattFill prst="pct5">
            <a:fgClr>
              <a:schemeClr val="accent1"/>
            </a:fgClr>
            <a:bgClr>
              <a:schemeClr val="bg1"/>
            </a:bgClr>
          </a:pattFill>
        </p:spPr>
        <p:txBody>
          <a:bodyPr>
            <a:noAutofit/>
          </a:bodyPr>
          <a:lstStyle/>
          <a:p>
            <a:pPr algn="just" rtl="1" eaLnBrk="1" hangingPunct="1">
              <a:lnSpc>
                <a:spcPct val="150000"/>
              </a:lnSpc>
            </a:pPr>
            <a:r>
              <a:rPr lang="fa-IR" sz="2400" b="1" dirty="0" smtClean="0">
                <a:solidFill>
                  <a:schemeClr val="tx1"/>
                </a:solidFill>
                <a:cs typeface="B Nazanin" panose="00000400000000000000" pitchFamily="2" charset="-78"/>
              </a:rPr>
              <a:t>شخص تصور مي كند افكار، كلام، عبارتها و تداعيها به طريقي معجزه آسا مي توانند برخي آرزوها را برآورده كنند، یا شیاطین را دور کنند.</a:t>
            </a:r>
          </a:p>
          <a:p>
            <a:pPr algn="just" rtl="1" eaLnBrk="1" hangingPunct="1">
              <a:lnSpc>
                <a:spcPct val="150000"/>
              </a:lnSpc>
            </a:pPr>
            <a:r>
              <a:rPr lang="fa-IR" sz="2400" b="1" dirty="0" smtClean="0">
                <a:solidFill>
                  <a:schemeClr val="tx1"/>
                </a:solidFill>
                <a:cs typeface="B Nazanin" panose="00000400000000000000" pitchFamily="2" charset="-78"/>
              </a:rPr>
              <a:t>تفكر درباره موضوعي كافي است تا در دنياي خارج بدون دخالت عوامل مؤثر در آن موضوع تحقق يابد. واقعيت انگاشتن افكار است</a:t>
            </a:r>
          </a:p>
          <a:p>
            <a:pPr algn="just" rtl="1" eaLnBrk="1" hangingPunct="1">
              <a:lnSpc>
                <a:spcPct val="150000"/>
              </a:lnSpc>
            </a:pPr>
            <a:r>
              <a:rPr lang="fa-IR" sz="2400" b="1" dirty="0" smtClean="0">
                <a:solidFill>
                  <a:schemeClr val="tx1"/>
                </a:solidFill>
                <a:cs typeface="B Nazanin" panose="00000400000000000000" pitchFamily="2" charset="-78"/>
              </a:rPr>
              <a:t>این نوع تفکر دركودكان طبيعي است(هنوز در سطح تفکر عینی هستند).</a:t>
            </a:r>
          </a:p>
          <a:p>
            <a:pPr algn="just" rtl="1" eaLnBrk="1" hangingPunct="1">
              <a:lnSpc>
                <a:spcPct val="150000"/>
              </a:lnSpc>
            </a:pPr>
            <a:r>
              <a:rPr lang="fa-IR" sz="2400" b="1" dirty="0" smtClean="0">
                <a:solidFill>
                  <a:schemeClr val="tx1"/>
                </a:solidFill>
                <a:cs typeface="B Nazanin" panose="00000400000000000000" pitchFamily="2" charset="-78"/>
              </a:rPr>
              <a:t>در افراد </a:t>
            </a:r>
            <a:r>
              <a:rPr lang="fa-IR" sz="2400" b="1" dirty="0" smtClean="0">
                <a:solidFill>
                  <a:srgbClr val="FF0000"/>
                </a:solidFill>
                <a:cs typeface="B Nazanin" panose="00000400000000000000" pitchFamily="2" charset="-78"/>
              </a:rPr>
              <a:t>وسواسی بیمارگونه </a:t>
            </a:r>
            <a:r>
              <a:rPr lang="fa-IR" sz="2400" b="1" dirty="0" smtClean="0">
                <a:solidFill>
                  <a:schemeClr val="tx1"/>
                </a:solidFill>
                <a:cs typeface="B Nazanin" panose="00000400000000000000" pitchFamily="2" charset="-78"/>
              </a:rPr>
              <a:t>دیده می شود.</a:t>
            </a:r>
          </a:p>
          <a:p>
            <a:pPr algn="just" rtl="1" eaLnBrk="1" hangingPunct="1">
              <a:lnSpc>
                <a:spcPct val="150000"/>
              </a:lnSpc>
            </a:pPr>
            <a:r>
              <a:rPr lang="fa-IR" sz="2400" b="1" dirty="0" smtClean="0">
                <a:solidFill>
                  <a:schemeClr val="tx1"/>
                </a:solidFill>
                <a:cs typeface="B Nazanin" panose="00000400000000000000" pitchFamily="2" charset="-78"/>
              </a:rPr>
              <a:t>یکی از نشانگان این اختلال، </a:t>
            </a:r>
            <a:r>
              <a:rPr lang="fa-IR" sz="2400" b="1" dirty="0" smtClean="0">
                <a:solidFill>
                  <a:srgbClr val="FF0000"/>
                </a:solidFill>
                <a:cs typeface="B Nazanin" panose="00000400000000000000" pitchFamily="2" charset="-78"/>
              </a:rPr>
              <a:t>همه کار توانی </a:t>
            </a:r>
            <a:r>
              <a:rPr lang="fa-IR" sz="2400" b="1" dirty="0" smtClean="0">
                <a:solidFill>
                  <a:schemeClr val="tx1"/>
                </a:solidFill>
                <a:cs typeface="B Nazanin" panose="00000400000000000000" pitchFamily="2" charset="-78"/>
              </a:rPr>
              <a:t>و احساس قدرت مطلق داشتن است.</a:t>
            </a:r>
          </a:p>
        </p:txBody>
      </p:sp>
    </p:spTree>
    <p:extLst>
      <p:ext uri="{BB962C8B-B14F-4D97-AF65-F5344CB8AC3E}">
        <p14:creationId xmlns:p14="http://schemas.microsoft.com/office/powerpoint/2010/main" val="36649545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1295400"/>
            <a:ext cx="4104456" cy="685800"/>
          </a:xfrm>
        </p:spPr>
        <p:style>
          <a:lnRef idx="2">
            <a:schemeClr val="dk1"/>
          </a:lnRef>
          <a:fillRef idx="1">
            <a:schemeClr val="lt1"/>
          </a:fillRef>
          <a:effectRef idx="0">
            <a:schemeClr val="dk1"/>
          </a:effectRef>
          <a:fontRef idx="minor">
            <a:schemeClr val="dk1"/>
          </a:fontRef>
        </p:style>
        <p:txBody>
          <a:bodyPr>
            <a:normAutofit/>
          </a:bodyPr>
          <a:lstStyle/>
          <a:p>
            <a:r>
              <a:rPr lang="fa-IR" sz="3200" b="1" cap="none" spc="0" dirty="0" smtClean="0">
                <a:ln w="0"/>
                <a:solidFill>
                  <a:srgbClr val="FF0000"/>
                </a:solidFill>
                <a:effectLst>
                  <a:outerShdw blurRad="38100" dist="19050" dir="2700000" algn="tl" rotWithShape="0">
                    <a:schemeClr val="dk1">
                      <a:alpha val="40000"/>
                    </a:schemeClr>
                  </a:outerShdw>
                </a:effectLst>
                <a:cs typeface="B Nazanin" pitchFamily="2" charset="-78"/>
              </a:rPr>
              <a:t>4. آشفتگی </a:t>
            </a:r>
            <a:r>
              <a:rPr lang="fa-IR" sz="3200" b="1" cap="none" spc="0" dirty="0">
                <a:ln w="0"/>
                <a:solidFill>
                  <a:srgbClr val="FF0000"/>
                </a:solidFill>
                <a:effectLst>
                  <a:outerShdw blurRad="38100" dist="19050" dir="2700000" algn="tl" rotWithShape="0">
                    <a:schemeClr val="dk1">
                      <a:alpha val="40000"/>
                    </a:schemeClr>
                  </a:outerShdw>
                </a:effectLst>
                <a:cs typeface="B Nazanin" pitchFamily="2" charset="-78"/>
              </a:rPr>
              <a:t>در محتوای فکر</a:t>
            </a:r>
            <a:endParaRPr lang="en-US" sz="3200" b="1" cap="none" spc="0" dirty="0">
              <a:ln w="0"/>
              <a:solidFill>
                <a:srgbClr val="FF0000"/>
              </a:solidFill>
              <a:effectLst>
                <a:outerShdw blurRad="38100" dist="19050" dir="2700000" algn="tl" rotWithShape="0">
                  <a:schemeClr val="dk1">
                    <a:alpha val="40000"/>
                  </a:schemeClr>
                </a:outerShdw>
              </a:effectLst>
              <a:cs typeface="B Nazanin" pitchFamily="2" charset="-78"/>
            </a:endParaRPr>
          </a:p>
        </p:txBody>
      </p:sp>
      <p:sp>
        <p:nvSpPr>
          <p:cNvPr id="3" name="Content Placeholder 2"/>
          <p:cNvSpPr>
            <a:spLocks noGrp="1"/>
          </p:cNvSpPr>
          <p:nvPr>
            <p:ph idx="1"/>
          </p:nvPr>
        </p:nvSpPr>
        <p:spPr>
          <a:xfrm>
            <a:off x="1371600" y="2276872"/>
            <a:ext cx="6400800" cy="1728192"/>
          </a:xfrm>
        </p:spPr>
        <p:txBody>
          <a:bodyPr>
            <a:normAutofit fontScale="92500"/>
          </a:bodyPr>
          <a:lstStyle/>
          <a:p>
            <a:pPr indent="0" algn="r" rtl="1">
              <a:buNone/>
            </a:pPr>
            <a:r>
              <a:rPr lang="fa-IR" sz="5400" b="1" dirty="0" smtClean="0">
                <a:solidFill>
                  <a:srgbClr val="FF0000"/>
                </a:solidFill>
                <a:cs typeface="B Nazanin" pitchFamily="2" charset="-78"/>
              </a:rPr>
              <a:t>انواع اختلالات در محتوای فکر</a:t>
            </a:r>
            <a:endParaRPr lang="en-US" sz="5400" b="1" dirty="0">
              <a:solidFill>
                <a:srgbClr val="FF0000"/>
              </a:solidFill>
              <a:cs typeface="B Nazanin" pitchFamily="2" charset="-78"/>
            </a:endParaRPr>
          </a:p>
        </p:txBody>
      </p:sp>
    </p:spTree>
    <p:extLst>
      <p:ext uri="{BB962C8B-B14F-4D97-AF65-F5344CB8AC3E}">
        <p14:creationId xmlns:p14="http://schemas.microsoft.com/office/powerpoint/2010/main" val="15887010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b="1" cap="none" spc="0" dirty="0" smtClean="0">
                <a:ln w="0"/>
                <a:solidFill>
                  <a:srgbClr val="FF0000"/>
                </a:solidFill>
                <a:effectLst>
                  <a:outerShdw blurRad="38100" dist="19050" dir="2700000" algn="tl" rotWithShape="0">
                    <a:schemeClr val="dk1">
                      <a:alpha val="40000"/>
                    </a:schemeClr>
                  </a:outerShdw>
                </a:effectLst>
                <a:cs typeface="B Nazanin" pitchFamily="2" charset="-78"/>
              </a:rPr>
              <a:t>انواع آشفتگی در محتوای فکر</a:t>
            </a:r>
            <a:endParaRPr lang="en-US" sz="3200" b="1" cap="none" spc="0" dirty="0">
              <a:ln w="0"/>
              <a:solidFill>
                <a:srgbClr val="FF0000"/>
              </a:solidFill>
              <a:effectLst>
                <a:outerShdw blurRad="38100" dist="19050" dir="2700000" algn="tl" rotWithShape="0">
                  <a:schemeClr val="dk1">
                    <a:alpha val="40000"/>
                  </a:schemeClr>
                </a:outerShdw>
              </a:effectLst>
              <a:cs typeface="B Nazanin" pitchFamily="2" charset="-78"/>
            </a:endParaRPr>
          </a:p>
        </p:txBody>
      </p:sp>
      <p:sp>
        <p:nvSpPr>
          <p:cNvPr id="3" name="Content Placeholder 2"/>
          <p:cNvSpPr>
            <a:spLocks noGrp="1"/>
          </p:cNvSpPr>
          <p:nvPr>
            <p:ph idx="1"/>
          </p:nvPr>
        </p:nvSpPr>
        <p:spPr>
          <a:xfrm>
            <a:off x="1371600" y="2132856"/>
            <a:ext cx="6400800" cy="3600400"/>
          </a:xfrm>
        </p:spPr>
        <p:txBody>
          <a:bodyPr>
            <a:normAutofit fontScale="70000" lnSpcReduction="20000"/>
          </a:bodyPr>
          <a:lstStyle/>
          <a:p>
            <a:pPr algn="just" rtl="1">
              <a:lnSpc>
                <a:spcPct val="200000"/>
              </a:lnSpc>
            </a:pPr>
            <a:r>
              <a:rPr lang="fa-IR" sz="3100" b="1" dirty="0" smtClean="0">
                <a:solidFill>
                  <a:srgbClr val="FF0000"/>
                </a:solidFill>
                <a:cs typeface="B Nazanin" pitchFamily="2" charset="-78"/>
              </a:rPr>
              <a:t>هذیان: </a:t>
            </a:r>
            <a:r>
              <a:rPr lang="en-US" sz="3100" b="1" dirty="0">
                <a:cs typeface="B Nazanin" panose="00000400000000000000" pitchFamily="2" charset="-78"/>
              </a:rPr>
              <a:t>Delusion</a:t>
            </a:r>
          </a:p>
          <a:p>
            <a:pPr algn="just" rtl="1">
              <a:lnSpc>
                <a:spcPct val="200000"/>
              </a:lnSpc>
            </a:pPr>
            <a:r>
              <a:rPr lang="fa-IR" sz="3100" b="1" dirty="0" smtClean="0">
                <a:solidFill>
                  <a:srgbClr val="FF0000"/>
                </a:solidFill>
                <a:cs typeface="B Nazanin" panose="00000400000000000000" pitchFamily="2" charset="-78"/>
              </a:rPr>
              <a:t>وسواس</a:t>
            </a:r>
            <a:r>
              <a:rPr lang="fa-IR" sz="3100" b="1" dirty="0" smtClean="0">
                <a:cs typeface="B Nazanin" panose="00000400000000000000" pitchFamily="2" charset="-78"/>
              </a:rPr>
              <a:t> </a:t>
            </a:r>
            <a:r>
              <a:rPr lang="en-US" sz="3100" b="1" dirty="0">
                <a:cs typeface="B Nazanin" panose="00000400000000000000" pitchFamily="2" charset="-78"/>
              </a:rPr>
              <a:t>Obsession</a:t>
            </a:r>
          </a:p>
          <a:p>
            <a:pPr algn="just" rtl="1">
              <a:lnSpc>
                <a:spcPct val="200000"/>
              </a:lnSpc>
            </a:pPr>
            <a:r>
              <a:rPr lang="fa-IR" sz="3100" b="1" dirty="0">
                <a:solidFill>
                  <a:srgbClr val="FF0000"/>
                </a:solidFill>
                <a:cs typeface="B Nazanin" panose="00000400000000000000" pitchFamily="2" charset="-78"/>
              </a:rPr>
              <a:t>رؤيا پردازي </a:t>
            </a:r>
            <a:r>
              <a:rPr lang="en-US" sz="3100" b="1" dirty="0" smtClean="0">
                <a:cs typeface="B Nazanin" panose="00000400000000000000" pitchFamily="2" charset="-78"/>
              </a:rPr>
              <a:t>Phantasy</a:t>
            </a:r>
            <a:endParaRPr lang="fa-IR" sz="3100" b="1" dirty="0" smtClean="0">
              <a:cs typeface="B Nazanin" panose="00000400000000000000" pitchFamily="2" charset="-78"/>
            </a:endParaRPr>
          </a:p>
          <a:p>
            <a:pPr algn="just" rtl="1">
              <a:lnSpc>
                <a:spcPct val="200000"/>
              </a:lnSpc>
            </a:pPr>
            <a:r>
              <a:rPr lang="fa-IR" sz="3100" b="1" dirty="0" smtClean="0">
                <a:solidFill>
                  <a:srgbClr val="FF0000"/>
                </a:solidFill>
                <a:cs typeface="B Nazanin" panose="00000400000000000000" pitchFamily="2" charset="-78"/>
              </a:rPr>
              <a:t>فوبی: </a:t>
            </a:r>
          </a:p>
          <a:p>
            <a:pPr algn="just" rtl="1">
              <a:lnSpc>
                <a:spcPct val="200000"/>
              </a:lnSpc>
            </a:pPr>
            <a:r>
              <a:rPr lang="fa-IR" sz="3100" b="1" dirty="0" smtClean="0">
                <a:solidFill>
                  <a:srgbClr val="FF0000"/>
                </a:solidFill>
                <a:cs typeface="B Nazanin" panose="00000400000000000000" pitchFamily="2" charset="-78"/>
              </a:rPr>
              <a:t>خودبیمار انگاری</a:t>
            </a:r>
            <a:r>
              <a:rPr lang="fa-IR" sz="3100" b="1" dirty="0" smtClean="0">
                <a:cs typeface="B Nazanin" panose="00000400000000000000" pitchFamily="2" charset="-78"/>
              </a:rPr>
              <a:t>:</a:t>
            </a:r>
          </a:p>
          <a:p>
            <a:pPr indent="0" algn="r" rtl="1">
              <a:buNone/>
            </a:pPr>
            <a:endParaRPr lang="en-US" sz="2800" dirty="0">
              <a:cs typeface="B Nazanin" pitchFamily="2" charset="-78"/>
            </a:endParaRPr>
          </a:p>
        </p:txBody>
      </p:sp>
    </p:spTree>
    <p:extLst>
      <p:ext uri="{BB962C8B-B14F-4D97-AF65-F5344CB8AC3E}">
        <p14:creationId xmlns:p14="http://schemas.microsoft.com/office/powerpoint/2010/main" val="32774437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ctrTitle"/>
          </p:nvPr>
        </p:nvSpPr>
        <p:spPr>
          <a:xfrm>
            <a:off x="1907704" y="980728"/>
            <a:ext cx="5184576" cy="602796"/>
          </a:xfrm>
        </p:spPr>
        <p:style>
          <a:lnRef idx="2">
            <a:schemeClr val="dk1"/>
          </a:lnRef>
          <a:fillRef idx="1">
            <a:schemeClr val="lt1"/>
          </a:fillRef>
          <a:effectRef idx="0">
            <a:schemeClr val="dk1"/>
          </a:effectRef>
          <a:fontRef idx="minor">
            <a:schemeClr val="dk1"/>
          </a:fontRef>
        </p:style>
        <p:txBody>
          <a:bodyPr>
            <a:normAutofit/>
          </a:bodyPr>
          <a:lstStyle/>
          <a:p>
            <a:pPr algn="just" rtl="1"/>
            <a:r>
              <a:rPr lang="fa-IR" sz="3200" b="1" cap="none" spc="0" dirty="0" smtClean="0">
                <a:ln w="0"/>
                <a:solidFill>
                  <a:srgbClr val="FF0000"/>
                </a:solidFill>
                <a:effectLst>
                  <a:outerShdw blurRad="38100" dist="19050" dir="2700000" algn="tl" rotWithShape="0">
                    <a:schemeClr val="dk1">
                      <a:alpha val="40000"/>
                    </a:schemeClr>
                  </a:outerShdw>
                </a:effectLst>
                <a:cs typeface="B Nazanin" pitchFamily="2" charset="-78"/>
              </a:rPr>
              <a:t>تعریف هذیان(</a:t>
            </a:r>
            <a:r>
              <a:rPr lang="en-US" sz="3200" b="1" cap="none" spc="0" dirty="0">
                <a:ln w="0"/>
                <a:solidFill>
                  <a:srgbClr val="FF0000"/>
                </a:solidFill>
                <a:effectLst>
                  <a:outerShdw blurRad="38100" dist="19050" dir="2700000" algn="tl" rotWithShape="0">
                    <a:schemeClr val="dk1">
                      <a:alpha val="40000"/>
                    </a:schemeClr>
                  </a:outerShdw>
                </a:effectLst>
                <a:cs typeface="B Nazanin" pitchFamily="2" charset="-78"/>
              </a:rPr>
              <a:t>Delusion</a:t>
            </a:r>
            <a:r>
              <a:rPr lang="fa-IR" sz="3200" b="1" cap="none" spc="0" dirty="0">
                <a:ln w="0"/>
                <a:solidFill>
                  <a:srgbClr val="FF0000"/>
                </a:solidFill>
                <a:effectLst>
                  <a:outerShdw blurRad="38100" dist="19050" dir="2700000" algn="tl" rotWithShape="0">
                    <a:schemeClr val="dk1">
                      <a:alpha val="40000"/>
                    </a:schemeClr>
                  </a:outerShdw>
                </a:effectLst>
                <a:cs typeface="B Nazanin" pitchFamily="2" charset="-78"/>
              </a:rPr>
              <a:t>):</a:t>
            </a:r>
            <a:endParaRPr lang="en-US" sz="3200" b="1"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p:txBody>
      </p:sp>
      <p:sp useBgFill="1">
        <p:nvSpPr>
          <p:cNvPr id="6147" name="Rectangle 5"/>
          <p:cNvSpPr>
            <a:spLocks noGrp="1" noChangeArrowheads="1"/>
          </p:cNvSpPr>
          <p:nvPr>
            <p:ph type="subTitle" idx="1"/>
          </p:nvPr>
        </p:nvSpPr>
        <p:spPr>
          <a:xfrm>
            <a:off x="899281" y="1610097"/>
            <a:ext cx="7201421" cy="4463950"/>
          </a:xfrm>
        </p:spPr>
        <p:txBody>
          <a:bodyPr rtlCol="0">
            <a:normAutofit fontScale="70000" lnSpcReduction="20000"/>
          </a:bodyPr>
          <a:lstStyle/>
          <a:p>
            <a:pPr marL="342900" indent="-342900" algn="just" rtl="1" eaLnBrk="1" fontAlgn="auto" hangingPunct="1">
              <a:lnSpc>
                <a:spcPct val="150000"/>
              </a:lnSpc>
              <a:spcAft>
                <a:spcPts val="0"/>
              </a:spcAft>
              <a:buFont typeface="Wingdings" panose="05000000000000000000" pitchFamily="2" charset="2"/>
              <a:buChar char="Ø"/>
              <a:defRPr/>
            </a:pPr>
            <a:r>
              <a:rPr lang="fa-IR" sz="2600" b="1" i="0" dirty="0" smtClean="0">
                <a:solidFill>
                  <a:srgbClr val="FF0000"/>
                </a:solidFill>
                <a:cs typeface="B Nazanin" panose="00000400000000000000" pitchFamily="2" charset="-78"/>
              </a:rPr>
              <a:t>هذیان</a:t>
            </a:r>
            <a:r>
              <a:rPr lang="fa-IR" sz="2600" b="1" i="0" dirty="0" smtClean="0">
                <a:solidFill>
                  <a:schemeClr val="tx1"/>
                </a:solidFill>
                <a:cs typeface="B Nazanin" panose="00000400000000000000" pitchFamily="2" charset="-78"/>
              </a:rPr>
              <a:t> یک عقیده باطلی است که قابل اصلاح نیست. </a:t>
            </a:r>
          </a:p>
          <a:p>
            <a:pPr marL="342900" indent="-342900" algn="just" rtl="1" eaLnBrk="1" fontAlgn="auto" hangingPunct="1">
              <a:lnSpc>
                <a:spcPct val="150000"/>
              </a:lnSpc>
              <a:spcAft>
                <a:spcPts val="0"/>
              </a:spcAft>
              <a:buFont typeface="Wingdings" panose="05000000000000000000" pitchFamily="2" charset="2"/>
              <a:buChar char="Ø"/>
              <a:defRPr/>
            </a:pPr>
            <a:r>
              <a:rPr lang="fa-IR" sz="2600" b="1" i="0" dirty="0" smtClean="0">
                <a:solidFill>
                  <a:schemeClr val="tx1"/>
                </a:solidFill>
                <a:cs typeface="B Nazanin" panose="00000400000000000000" pitchFamily="2" charset="-78"/>
              </a:rPr>
              <a:t>محتوای هذیان را معمولا مشکلات و نیازهای بر آورده نشده بیمار </a:t>
            </a:r>
            <a:r>
              <a:rPr lang="fa-IR" sz="2600" b="1" i="0" dirty="0" smtClean="0">
                <a:solidFill>
                  <a:srgbClr val="FF0000"/>
                </a:solidFill>
                <a:cs typeface="B Nazanin" panose="00000400000000000000" pitchFamily="2" charset="-78"/>
              </a:rPr>
              <a:t>قبل از ابتلاء </a:t>
            </a:r>
            <a:r>
              <a:rPr lang="fa-IR" sz="2600" b="1" i="0" dirty="0" smtClean="0">
                <a:solidFill>
                  <a:schemeClr val="tx1"/>
                </a:solidFill>
                <a:cs typeface="B Nazanin" panose="00000400000000000000" pitchFamily="2" charset="-78"/>
              </a:rPr>
              <a:t>به سیکوز، تشکیل می دهند</a:t>
            </a:r>
          </a:p>
          <a:p>
            <a:pPr marL="342900" indent="-342900" algn="just" rtl="1">
              <a:buFont typeface="Wingdings" panose="05000000000000000000" pitchFamily="2" charset="2"/>
              <a:buChar char="Ø"/>
              <a:defRPr/>
            </a:pPr>
            <a:r>
              <a:rPr lang="fa-IR" sz="2600" b="1" i="0" dirty="0">
                <a:solidFill>
                  <a:srgbClr val="FF0000"/>
                </a:solidFill>
                <a:cs typeface="B Nazanin" panose="00000400000000000000" pitchFamily="2" charset="-78"/>
              </a:rPr>
              <a:t>هذیانها</a:t>
            </a:r>
            <a:r>
              <a:rPr lang="fa-IR" sz="2600" b="1" i="0" dirty="0">
                <a:solidFill>
                  <a:schemeClr val="tx1"/>
                </a:solidFill>
                <a:cs typeface="B Nazanin" panose="00000400000000000000" pitchFamily="2" charset="-78"/>
              </a:rPr>
              <a:t> علامت شایع سیکوزها بویژه </a:t>
            </a:r>
            <a:r>
              <a:rPr lang="fa-IR" sz="2600" b="1" i="0" dirty="0">
                <a:solidFill>
                  <a:srgbClr val="FF0000"/>
                </a:solidFill>
                <a:cs typeface="B Nazanin" panose="00000400000000000000" pitchFamily="2" charset="-78"/>
              </a:rPr>
              <a:t>اسکیزوفرنیا</a:t>
            </a:r>
            <a:r>
              <a:rPr lang="fa-IR" sz="2600" b="1" i="0" dirty="0">
                <a:solidFill>
                  <a:schemeClr val="tx1"/>
                </a:solidFill>
                <a:cs typeface="B Nazanin" panose="00000400000000000000" pitchFamily="2" charset="-78"/>
              </a:rPr>
              <a:t>، </a:t>
            </a:r>
            <a:r>
              <a:rPr lang="fa-IR" sz="2600" b="1" i="0" dirty="0">
                <a:solidFill>
                  <a:srgbClr val="FF0000"/>
                </a:solidFill>
                <a:cs typeface="B Nazanin" panose="00000400000000000000" pitchFamily="2" charset="-78"/>
              </a:rPr>
              <a:t>پارانویا</a:t>
            </a:r>
            <a:r>
              <a:rPr lang="fa-IR" sz="2600" b="1" i="0" dirty="0">
                <a:solidFill>
                  <a:schemeClr val="tx1"/>
                </a:solidFill>
                <a:cs typeface="B Nazanin" panose="00000400000000000000" pitchFamily="2" charset="-78"/>
              </a:rPr>
              <a:t> و </a:t>
            </a:r>
            <a:r>
              <a:rPr lang="fa-IR" sz="2600" b="1" i="0" dirty="0">
                <a:solidFill>
                  <a:srgbClr val="FF0000"/>
                </a:solidFill>
                <a:cs typeface="B Nazanin" panose="00000400000000000000" pitchFamily="2" charset="-78"/>
              </a:rPr>
              <a:t>منیک- دپرسیو </a:t>
            </a:r>
            <a:r>
              <a:rPr lang="fa-IR" sz="2600" b="1" i="0" dirty="0">
                <a:solidFill>
                  <a:schemeClr val="tx1"/>
                </a:solidFill>
                <a:cs typeface="B Nazanin" panose="00000400000000000000" pitchFamily="2" charset="-78"/>
              </a:rPr>
              <a:t>و </a:t>
            </a:r>
            <a:r>
              <a:rPr lang="fa-IR" sz="2600" b="1" i="0" dirty="0">
                <a:solidFill>
                  <a:srgbClr val="FF0000"/>
                </a:solidFill>
                <a:cs typeface="B Nazanin" panose="00000400000000000000" pitchFamily="2" charset="-78"/>
              </a:rPr>
              <a:t>سیکوز پیری </a:t>
            </a:r>
            <a:r>
              <a:rPr lang="fa-IR" sz="2600" b="1" i="0" dirty="0">
                <a:solidFill>
                  <a:schemeClr val="tx1"/>
                </a:solidFill>
                <a:cs typeface="B Nazanin" panose="00000400000000000000" pitchFamily="2" charset="-78"/>
              </a:rPr>
              <a:t>می باشد.</a:t>
            </a:r>
          </a:p>
          <a:p>
            <a:pPr marL="342900" indent="-342900" algn="just" rtl="1" eaLnBrk="1" fontAlgn="auto" hangingPunct="1">
              <a:lnSpc>
                <a:spcPct val="150000"/>
              </a:lnSpc>
              <a:spcAft>
                <a:spcPts val="0"/>
              </a:spcAft>
              <a:buFont typeface="Wingdings" panose="05000000000000000000" pitchFamily="2" charset="2"/>
              <a:buChar char="Ø"/>
              <a:defRPr/>
            </a:pPr>
            <a:r>
              <a:rPr lang="fa-IR" sz="2600" b="1" i="0" dirty="0" smtClean="0">
                <a:solidFill>
                  <a:schemeClr val="tx1"/>
                </a:solidFill>
                <a:cs typeface="B Nazanin" panose="00000400000000000000" pitchFamily="2" charset="-78"/>
              </a:rPr>
              <a:t>البته ریشه هذیانهای بیمار اسکیزوفرنیک، بر خلاف هذیانهای بیماران مانیک، </a:t>
            </a:r>
            <a:r>
              <a:rPr lang="fa-IR" sz="2600" b="1" i="0" dirty="0" smtClean="0">
                <a:solidFill>
                  <a:srgbClr val="FF0000"/>
                </a:solidFill>
                <a:cs typeface="B Nazanin" panose="00000400000000000000" pitchFamily="2" charset="-78"/>
              </a:rPr>
              <a:t>همیشه آشکار نیست</a:t>
            </a:r>
            <a:r>
              <a:rPr lang="fa-IR" sz="2600" b="1" i="0" dirty="0" smtClean="0">
                <a:solidFill>
                  <a:schemeClr val="tx1"/>
                </a:solidFill>
                <a:cs typeface="B Nazanin" panose="00000400000000000000" pitchFamily="2" charset="-78"/>
              </a:rPr>
              <a:t>.</a:t>
            </a:r>
          </a:p>
          <a:p>
            <a:pPr marL="342900" indent="-342900" algn="just" rtl="1" eaLnBrk="1" fontAlgn="auto" hangingPunct="1">
              <a:lnSpc>
                <a:spcPct val="150000"/>
              </a:lnSpc>
              <a:spcAft>
                <a:spcPts val="0"/>
              </a:spcAft>
              <a:buFont typeface="Wingdings" panose="05000000000000000000" pitchFamily="2" charset="2"/>
              <a:buChar char="Ø"/>
              <a:defRPr/>
            </a:pPr>
            <a:r>
              <a:rPr lang="fa-IR" sz="2600" b="1" i="0" dirty="0" smtClean="0">
                <a:solidFill>
                  <a:srgbClr val="FF0000"/>
                </a:solidFill>
                <a:cs typeface="B Nazanin" panose="00000400000000000000" pitchFamily="2" charset="-78"/>
              </a:rPr>
              <a:t>هذیان</a:t>
            </a:r>
            <a:r>
              <a:rPr lang="fa-IR" sz="2600" b="1" i="0" dirty="0" smtClean="0">
                <a:solidFill>
                  <a:schemeClr val="tx1"/>
                </a:solidFill>
                <a:cs typeface="B Nazanin" panose="00000400000000000000" pitchFamily="2" charset="-78"/>
              </a:rPr>
              <a:t> برای بیمار روانی، </a:t>
            </a:r>
            <a:r>
              <a:rPr lang="fa-IR" sz="2600" b="1" i="0" dirty="0" smtClean="0">
                <a:solidFill>
                  <a:srgbClr val="FF0000"/>
                </a:solidFill>
                <a:cs typeface="B Nazanin" panose="00000400000000000000" pitchFamily="2" charset="-78"/>
              </a:rPr>
              <a:t>نقش حفاظتی </a:t>
            </a:r>
            <a:r>
              <a:rPr lang="fa-IR" sz="2600" b="1" i="0" dirty="0" smtClean="0">
                <a:solidFill>
                  <a:schemeClr val="tx1"/>
                </a:solidFill>
                <a:cs typeface="B Nazanin" panose="00000400000000000000" pitchFamily="2" charset="-78"/>
              </a:rPr>
              <a:t>را در مقابل نا امنی و اضطراب ناشی از کمبوها، احساس گنا و حقارتها، بازی می کند</a:t>
            </a:r>
            <a:r>
              <a:rPr lang="fa-IR" sz="2000" b="1" i="0" dirty="0" smtClean="0">
                <a:solidFill>
                  <a:schemeClr val="tx1"/>
                </a:solidFill>
                <a:cs typeface="B Nazanin" panose="00000400000000000000" pitchFamily="2" charset="-78"/>
              </a:rPr>
              <a:t>.</a:t>
            </a:r>
          </a:p>
          <a:p>
            <a:pPr algn="just" rtl="1" eaLnBrk="1" fontAlgn="auto" hangingPunct="1">
              <a:spcAft>
                <a:spcPts val="0"/>
              </a:spcAft>
              <a:buFont typeface="Wingdings 3" charset="2"/>
              <a:buNone/>
              <a:defRPr/>
            </a:pPr>
            <a:endParaRPr lang="en-US" dirty="0" smtClean="0">
              <a:solidFill>
                <a:schemeClr val="tx1"/>
              </a:solidFill>
            </a:endParaRPr>
          </a:p>
        </p:txBody>
      </p:sp>
    </p:spTree>
    <p:extLst>
      <p:ext uri="{BB962C8B-B14F-4D97-AF65-F5344CB8AC3E}">
        <p14:creationId xmlns:p14="http://schemas.microsoft.com/office/powerpoint/2010/main" val="4264178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24744"/>
            <a:ext cx="6912768" cy="856456"/>
          </a:xfrm>
        </p:spPr>
        <p:style>
          <a:lnRef idx="2">
            <a:schemeClr val="dk1"/>
          </a:lnRef>
          <a:fillRef idx="1">
            <a:schemeClr val="lt1"/>
          </a:fillRef>
          <a:effectRef idx="0">
            <a:schemeClr val="dk1"/>
          </a:effectRef>
          <a:fontRef idx="minor">
            <a:schemeClr val="dk1"/>
          </a:fontRef>
        </p:style>
        <p:txBody>
          <a:bodyPr>
            <a:noAutofit/>
          </a:bodyPr>
          <a:lstStyle/>
          <a:p>
            <a:pPr rtl="1"/>
            <a:r>
              <a:rPr lang="fa-IR" sz="2800" b="1" cap="none" spc="0" dirty="0" smtClean="0">
                <a:ln w="0"/>
                <a:solidFill>
                  <a:srgbClr val="FF0000"/>
                </a:solidFill>
                <a:effectLst>
                  <a:outerShdw blurRad="38100" dist="19050" dir="2700000" algn="tl" rotWithShape="0">
                    <a:schemeClr val="dk1">
                      <a:alpha val="40000"/>
                    </a:schemeClr>
                  </a:outerShdw>
                </a:effectLst>
                <a:cs typeface="B Nazanin" pitchFamily="2" charset="-78"/>
              </a:rPr>
              <a:t>آشفتگی های تفکر</a:t>
            </a:r>
            <a:endParaRPr lang="en-US" sz="2800" b="1" cap="none" spc="0" dirty="0">
              <a:ln w="0"/>
              <a:solidFill>
                <a:srgbClr val="FF0000"/>
              </a:solidFill>
              <a:effectLst>
                <a:outerShdw blurRad="38100" dist="19050" dir="2700000" algn="tl" rotWithShape="0">
                  <a:schemeClr val="dk1">
                    <a:alpha val="40000"/>
                  </a:schemeClr>
                </a:outerShdw>
              </a:effectLst>
              <a:cs typeface="B Nazanin" pitchFamily="2" charset="-78"/>
            </a:endParaRPr>
          </a:p>
        </p:txBody>
      </p:sp>
      <p:sp>
        <p:nvSpPr>
          <p:cNvPr id="3" name="Content Placeholder 2"/>
          <p:cNvSpPr>
            <a:spLocks noGrp="1"/>
          </p:cNvSpPr>
          <p:nvPr>
            <p:ph idx="1"/>
          </p:nvPr>
        </p:nvSpPr>
        <p:spPr>
          <a:xfrm>
            <a:off x="1115616" y="2060848"/>
            <a:ext cx="6840760" cy="3816424"/>
          </a:xfrm>
        </p:spPr>
        <p:txBody>
          <a:bodyPr>
            <a:normAutofit/>
          </a:bodyPr>
          <a:lstStyle/>
          <a:p>
            <a:pPr algn="r" rtl="1"/>
            <a:r>
              <a:rPr lang="fa-IR" sz="2800" b="1" dirty="0" smtClean="0">
                <a:solidFill>
                  <a:srgbClr val="FF0000"/>
                </a:solidFill>
                <a:latin typeface="Arial" pitchFamily="34" charset="0"/>
                <a:cs typeface="B Nazanin" pitchFamily="2" charset="-78"/>
              </a:rPr>
              <a:t>تفکر</a:t>
            </a:r>
            <a:r>
              <a:rPr lang="fa-IR" sz="2800" b="1" dirty="0" smtClean="0">
                <a:latin typeface="Arial" pitchFamily="34" charset="0"/>
                <a:cs typeface="B Nazanin" pitchFamily="2" charset="-78"/>
              </a:rPr>
              <a:t>: </a:t>
            </a:r>
            <a:r>
              <a:rPr lang="fa-IR" sz="2800" dirty="0" smtClean="0">
                <a:latin typeface="Arial" pitchFamily="34" charset="0"/>
                <a:cs typeface="B Nazanin" pitchFamily="2" charset="-78"/>
              </a:rPr>
              <a:t>تلاش ذهنی در مواجهه با یک مساله یا مشکل</a:t>
            </a:r>
          </a:p>
          <a:p>
            <a:pPr algn="r" rtl="1"/>
            <a:r>
              <a:rPr lang="fa-IR" sz="2800" b="1" dirty="0" smtClean="0">
                <a:solidFill>
                  <a:srgbClr val="FF0000"/>
                </a:solidFill>
                <a:latin typeface="Arial" pitchFamily="34" charset="0"/>
                <a:cs typeface="B Nazanin" pitchFamily="2" charset="-78"/>
              </a:rPr>
              <a:t>تعقل یا استدلال: </a:t>
            </a:r>
            <a:r>
              <a:rPr lang="fa-IR" sz="2800" dirty="0" smtClean="0">
                <a:latin typeface="Arial" pitchFamily="34" charset="0"/>
                <a:cs typeface="B Nazanin" pitchFamily="2" charset="-78"/>
              </a:rPr>
              <a:t>حل مساله با مفاهیم و نمادهای تجربه گذشته(به طور متوالی)</a:t>
            </a:r>
          </a:p>
          <a:p>
            <a:pPr algn="r" rtl="1"/>
            <a:r>
              <a:rPr lang="fa-IR" sz="2800" b="1" dirty="0" smtClean="0">
                <a:solidFill>
                  <a:srgbClr val="FF0000"/>
                </a:solidFill>
                <a:latin typeface="Arial" pitchFamily="34" charset="0"/>
                <a:cs typeface="B Nazanin" pitchFamily="2" charset="-78"/>
              </a:rPr>
              <a:t>تداعی آزاد: </a:t>
            </a:r>
            <a:r>
              <a:rPr lang="fa-IR" sz="2800" dirty="0" smtClean="0">
                <a:latin typeface="Arial" pitchFamily="34" charset="0"/>
                <a:cs typeface="B Nazanin" pitchFamily="2" charset="-78"/>
              </a:rPr>
              <a:t>فرد هر آنچه به ذهنش می رسد بیان می کند بدون آنکه بین گفته هایش ارتباطی باشد.</a:t>
            </a:r>
            <a:endParaRPr lang="en-US" sz="2800" dirty="0">
              <a:latin typeface="Arial" pitchFamily="34" charset="0"/>
              <a:cs typeface="B Nazanin" pitchFamily="2" charset="-78"/>
            </a:endParaRPr>
          </a:p>
        </p:txBody>
      </p:sp>
    </p:spTree>
    <p:extLst>
      <p:ext uri="{BB962C8B-B14F-4D97-AF65-F5344CB8AC3E}">
        <p14:creationId xmlns:p14="http://schemas.microsoft.com/office/powerpoint/2010/main" val="9632632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052736"/>
            <a:ext cx="6912768" cy="4680520"/>
          </a:xfrm>
        </p:spPr>
        <p:txBody>
          <a:bodyPr>
            <a:normAutofit/>
          </a:bodyPr>
          <a:lstStyle/>
          <a:p>
            <a:pPr indent="0" algn="just" rtl="1">
              <a:buNone/>
            </a:pPr>
            <a:r>
              <a:rPr lang="fa-IR" sz="2800" b="1" dirty="0" smtClean="0">
                <a:solidFill>
                  <a:srgbClr val="FF0000"/>
                </a:solidFill>
                <a:cs typeface="B Nazanin" pitchFamily="2" charset="-78"/>
              </a:rPr>
              <a:t>                                </a:t>
            </a:r>
            <a:r>
              <a:rPr lang="fa-IR" sz="2800" b="1" u="sng" dirty="0" smtClean="0">
                <a:solidFill>
                  <a:srgbClr val="FF0000"/>
                </a:solidFill>
                <a:cs typeface="B Nazanin" pitchFamily="2" charset="-78"/>
              </a:rPr>
              <a:t>انواع هذیانها</a:t>
            </a:r>
          </a:p>
          <a:p>
            <a:pPr indent="0" algn="just" rtl="1">
              <a:buNone/>
            </a:pPr>
            <a:endParaRPr lang="fa-IR" sz="2800" b="1" dirty="0" smtClean="0">
              <a:solidFill>
                <a:srgbClr val="FF0000"/>
              </a:solidFill>
              <a:cs typeface="B Nazanin" pitchFamily="2" charset="-78"/>
            </a:endParaRPr>
          </a:p>
          <a:p>
            <a:pPr algn="just" rtl="1"/>
            <a:r>
              <a:rPr lang="fa-IR" sz="2800" b="1" dirty="0" smtClean="0">
                <a:solidFill>
                  <a:srgbClr val="FF0000"/>
                </a:solidFill>
                <a:cs typeface="B Nazanin" pitchFamily="2" charset="-78"/>
              </a:rPr>
              <a:t>هذیان</a:t>
            </a:r>
            <a:r>
              <a:rPr lang="fa-IR" sz="2800" b="1" dirty="0" smtClean="0">
                <a:cs typeface="B Nazanin" pitchFamily="2" charset="-78"/>
              </a:rPr>
              <a:t> های باور کردنی درمقابل هذیان های عجیب و غیرعادی</a:t>
            </a:r>
          </a:p>
          <a:p>
            <a:pPr algn="just" rtl="1"/>
            <a:r>
              <a:rPr lang="fa-IR" sz="2800" b="1" dirty="0" smtClean="0">
                <a:solidFill>
                  <a:srgbClr val="FF0000"/>
                </a:solidFill>
                <a:cs typeface="B Nazanin" pitchFamily="2" charset="-78"/>
              </a:rPr>
              <a:t>هذیان</a:t>
            </a:r>
            <a:r>
              <a:rPr lang="fa-IR" sz="2800" b="1" dirty="0" smtClean="0">
                <a:cs typeface="B Nazanin" pitchFamily="2" charset="-78"/>
              </a:rPr>
              <a:t> های هماهنگ با خلق در مقابل هذیان های ناهماهنگ با خلق</a:t>
            </a:r>
          </a:p>
          <a:p>
            <a:pPr algn="just" rtl="1"/>
            <a:r>
              <a:rPr lang="fa-IR" sz="2800" b="1" dirty="0" smtClean="0">
                <a:solidFill>
                  <a:srgbClr val="FF0000"/>
                </a:solidFill>
                <a:cs typeface="B Nazanin" pitchFamily="2" charset="-78"/>
              </a:rPr>
              <a:t>هذیان</a:t>
            </a:r>
            <a:r>
              <a:rPr lang="fa-IR" sz="2800" b="1" dirty="0" smtClean="0">
                <a:cs typeface="B Nazanin" pitchFamily="2" charset="-78"/>
              </a:rPr>
              <a:t> های اولیه در مقابل هذیان های ثانویه</a:t>
            </a:r>
            <a:endParaRPr lang="fa-IR" sz="2800" b="1" dirty="0">
              <a:cs typeface="B Nazanin" pitchFamily="2" charset="-78"/>
            </a:endParaRPr>
          </a:p>
        </p:txBody>
      </p:sp>
    </p:spTree>
    <p:extLst>
      <p:ext uri="{BB962C8B-B14F-4D97-AF65-F5344CB8AC3E}">
        <p14:creationId xmlns:p14="http://schemas.microsoft.com/office/powerpoint/2010/main" val="25976226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ctrTitle"/>
          </p:nvPr>
        </p:nvSpPr>
        <p:spPr>
          <a:xfrm>
            <a:off x="2123728" y="1556792"/>
            <a:ext cx="4968552" cy="504825"/>
          </a:xfrm>
        </p:spPr>
        <p:style>
          <a:lnRef idx="2">
            <a:schemeClr val="dk1"/>
          </a:lnRef>
          <a:fillRef idx="1">
            <a:schemeClr val="lt1"/>
          </a:fillRef>
          <a:effectRef idx="0">
            <a:schemeClr val="dk1"/>
          </a:effectRef>
          <a:fontRef idx="minor">
            <a:schemeClr val="dk1"/>
          </a:fontRef>
        </p:style>
        <p:txBody>
          <a:bodyPr>
            <a:normAutofit fontScale="90000"/>
          </a:bodyPr>
          <a:lstStyle/>
          <a:p>
            <a:pPr algn="just" rtl="1" eaLnBrk="1" hangingPunct="1"/>
            <a:r>
              <a:rPr lang="fa-IR" sz="3200" dirty="0" smtClean="0">
                <a:solidFill>
                  <a:srgbClr val="FF0000"/>
                </a:solidFill>
              </a:rPr>
              <a:t/>
            </a:r>
            <a:br>
              <a:rPr lang="fa-IR" sz="3200" dirty="0" smtClean="0">
                <a:solidFill>
                  <a:srgbClr val="FF0000"/>
                </a:solidFill>
              </a:rPr>
            </a:br>
            <a:r>
              <a:rPr lang="fa-IR" sz="3200" dirty="0" smtClean="0">
                <a:solidFill>
                  <a:srgbClr val="FF0000"/>
                </a:solidFill>
              </a:rPr>
              <a:t/>
            </a:r>
            <a:br>
              <a:rPr lang="fa-IR" sz="3200" dirty="0" smtClean="0">
                <a:solidFill>
                  <a:srgbClr val="FF0000"/>
                </a:solidFill>
              </a:rPr>
            </a:br>
            <a:r>
              <a:rPr lang="fa-IR" b="1" dirty="0" smtClean="0">
                <a:solidFill>
                  <a:srgbClr val="FF0000"/>
                </a:solidFill>
              </a:rPr>
              <a:t>       </a:t>
            </a:r>
            <a:r>
              <a:rPr lang="fa-IR" sz="2700" b="1" dirty="0" smtClean="0">
                <a:solidFill>
                  <a:srgbClr val="FF0000"/>
                </a:solidFill>
              </a:rPr>
              <a:t> </a:t>
            </a:r>
            <a:r>
              <a:rPr lang="fa-IR" sz="3100" b="1" cap="none" spc="0" dirty="0" smtClean="0">
                <a:ln w="0"/>
                <a:solidFill>
                  <a:srgbClr val="FF0000"/>
                </a:solidFill>
                <a:effectLst>
                  <a:outerShdw blurRad="38100" dist="19050" dir="2700000" algn="tl" rotWithShape="0">
                    <a:schemeClr val="dk1">
                      <a:alpha val="40000"/>
                    </a:schemeClr>
                  </a:outerShdw>
                </a:effectLst>
              </a:rPr>
              <a:t>انواع هذیان از نظر محتوی</a:t>
            </a:r>
            <a:endParaRPr lang="en-US" sz="2700" b="1"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p:txBody>
      </p:sp>
      <p:sp>
        <p:nvSpPr>
          <p:cNvPr id="31747" name="Rectangle 5"/>
          <p:cNvSpPr>
            <a:spLocks noGrp="1" noChangeArrowheads="1"/>
          </p:cNvSpPr>
          <p:nvPr>
            <p:ph type="subTitle" idx="1"/>
          </p:nvPr>
        </p:nvSpPr>
        <p:spPr>
          <a:xfrm>
            <a:off x="1655862" y="2132856"/>
            <a:ext cx="5904656" cy="3529013"/>
          </a:xfrm>
          <a:pattFill prst="pct5">
            <a:fgClr>
              <a:schemeClr val="accent1"/>
            </a:fgClr>
            <a:bgClr>
              <a:schemeClr val="bg1"/>
            </a:bgClr>
          </a:pattFill>
        </p:spPr>
        <p:txBody>
          <a:bodyPr rtlCol="0">
            <a:normAutofit/>
          </a:bodyPr>
          <a:lstStyle/>
          <a:p>
            <a:pPr rtl="1" eaLnBrk="1" fontAlgn="auto" hangingPunct="1">
              <a:lnSpc>
                <a:spcPct val="150000"/>
              </a:lnSpc>
              <a:spcAft>
                <a:spcPts val="0"/>
              </a:spcAft>
              <a:buFont typeface="Wingdings 3" charset="2"/>
              <a:buNone/>
              <a:defRPr/>
            </a:pPr>
            <a:r>
              <a:rPr lang="fa-IR" sz="2400" b="1" i="0" dirty="0" smtClean="0">
                <a:solidFill>
                  <a:schemeClr val="tx1"/>
                </a:solidFill>
              </a:rPr>
              <a:t>      هذیانها ازنظر </a:t>
            </a:r>
            <a:r>
              <a:rPr lang="fa-IR" sz="2400" b="1" i="0" dirty="0">
                <a:solidFill>
                  <a:schemeClr val="tx1"/>
                </a:solidFill>
              </a:rPr>
              <a:t>محتوی به سه دسته تقسیم می </a:t>
            </a:r>
            <a:r>
              <a:rPr lang="fa-IR" sz="2400" b="1" i="0" dirty="0" smtClean="0">
                <a:solidFill>
                  <a:schemeClr val="tx1"/>
                </a:solidFill>
              </a:rPr>
              <a:t>شوند</a:t>
            </a:r>
          </a:p>
          <a:p>
            <a:pPr marL="457200" indent="-457200" rtl="1" eaLnBrk="1" fontAlgn="auto" hangingPunct="1">
              <a:lnSpc>
                <a:spcPct val="150000"/>
              </a:lnSpc>
              <a:spcAft>
                <a:spcPts val="0"/>
              </a:spcAft>
              <a:buFont typeface="+mj-lt"/>
              <a:buAutoNum type="arabicPeriod"/>
              <a:defRPr/>
            </a:pPr>
            <a:r>
              <a:rPr lang="fa-IR" sz="2800" dirty="0" smtClean="0">
                <a:solidFill>
                  <a:srgbClr val="FF0000"/>
                </a:solidFill>
              </a:rPr>
              <a:t> </a:t>
            </a:r>
            <a:r>
              <a:rPr lang="fa-IR" sz="2800" b="1" i="0" dirty="0" smtClean="0">
                <a:solidFill>
                  <a:srgbClr val="FF0000"/>
                </a:solidFill>
              </a:rPr>
              <a:t>هذیان گزند و آسیب،</a:t>
            </a:r>
          </a:p>
          <a:p>
            <a:pPr marL="457200" indent="-457200" rtl="1" eaLnBrk="1" fontAlgn="auto" hangingPunct="1">
              <a:lnSpc>
                <a:spcPct val="150000"/>
              </a:lnSpc>
              <a:spcAft>
                <a:spcPts val="0"/>
              </a:spcAft>
              <a:buFont typeface="+mj-lt"/>
              <a:buAutoNum type="arabicPeriod"/>
              <a:defRPr/>
            </a:pPr>
            <a:r>
              <a:rPr lang="fa-IR" sz="2800" b="1" i="0" dirty="0" smtClean="0">
                <a:solidFill>
                  <a:srgbClr val="FF0000"/>
                </a:solidFill>
              </a:rPr>
              <a:t>هذیان </a:t>
            </a:r>
            <a:r>
              <a:rPr lang="fa-IR" sz="2800" b="1" i="0" dirty="0">
                <a:solidFill>
                  <a:srgbClr val="FF0000"/>
                </a:solidFill>
              </a:rPr>
              <a:t>بزرگ منشی </a:t>
            </a:r>
            <a:endParaRPr lang="fa-IR" sz="2800" b="1" i="0" dirty="0" smtClean="0">
              <a:solidFill>
                <a:srgbClr val="FF0000"/>
              </a:solidFill>
            </a:endParaRPr>
          </a:p>
          <a:p>
            <a:pPr marL="457200" indent="-457200" rtl="1" eaLnBrk="1" fontAlgn="auto" hangingPunct="1">
              <a:lnSpc>
                <a:spcPct val="150000"/>
              </a:lnSpc>
              <a:spcAft>
                <a:spcPts val="0"/>
              </a:spcAft>
              <a:buFont typeface="+mj-lt"/>
              <a:buAutoNum type="arabicPeriod"/>
              <a:defRPr/>
            </a:pPr>
            <a:r>
              <a:rPr lang="fa-IR" sz="2800" b="1" i="0" dirty="0" smtClean="0">
                <a:solidFill>
                  <a:srgbClr val="FF0000"/>
                </a:solidFill>
              </a:rPr>
              <a:t>هذیان افسردگی</a:t>
            </a:r>
          </a:p>
        </p:txBody>
      </p:sp>
    </p:spTree>
    <p:extLst>
      <p:ext uri="{BB962C8B-B14F-4D97-AF65-F5344CB8AC3E}">
        <p14:creationId xmlns:p14="http://schemas.microsoft.com/office/powerpoint/2010/main" val="17188118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ctrTitle"/>
          </p:nvPr>
        </p:nvSpPr>
        <p:spPr>
          <a:xfrm>
            <a:off x="1691680" y="1052736"/>
            <a:ext cx="5616624" cy="504825"/>
          </a:xfrm>
        </p:spPr>
        <p:style>
          <a:lnRef idx="2">
            <a:schemeClr val="dk1"/>
          </a:lnRef>
          <a:fillRef idx="1">
            <a:schemeClr val="lt1"/>
          </a:fillRef>
          <a:effectRef idx="0">
            <a:schemeClr val="dk1"/>
          </a:effectRef>
          <a:fontRef idx="minor">
            <a:schemeClr val="dk1"/>
          </a:fontRef>
        </p:style>
        <p:txBody>
          <a:bodyPr>
            <a:normAutofit fontScale="90000"/>
          </a:bodyPr>
          <a:lstStyle/>
          <a:p>
            <a:pPr rtl="1"/>
            <a:r>
              <a:rPr lang="fa-IR" sz="3200" dirty="0" smtClean="0">
                <a:solidFill>
                  <a:srgbClr val="FF0000"/>
                </a:solidFill>
              </a:rPr>
              <a:t/>
            </a:r>
            <a:br>
              <a:rPr lang="fa-IR" sz="3200" dirty="0" smtClean="0">
                <a:solidFill>
                  <a:srgbClr val="FF0000"/>
                </a:solidFill>
              </a:rPr>
            </a:br>
            <a:r>
              <a:rPr lang="fa-IR" sz="3200" dirty="0" smtClean="0">
                <a:solidFill>
                  <a:srgbClr val="FF0000"/>
                </a:solidFill>
              </a:rPr>
              <a:t/>
            </a:r>
            <a:br>
              <a:rPr lang="fa-IR" sz="3200" dirty="0" smtClean="0">
                <a:solidFill>
                  <a:srgbClr val="FF0000"/>
                </a:solidFill>
              </a:rPr>
            </a:br>
            <a:r>
              <a:rPr lang="fa-IR" sz="3200" b="1" cap="none" spc="0" dirty="0" smtClean="0">
                <a:ln w="0"/>
                <a:solidFill>
                  <a:srgbClr val="FF0000"/>
                </a:solidFill>
                <a:effectLst>
                  <a:outerShdw blurRad="38100" dist="19050" dir="2700000" algn="tl" rotWithShape="0">
                    <a:schemeClr val="dk1">
                      <a:alpha val="40000"/>
                    </a:schemeClr>
                  </a:outerShdw>
                </a:effectLst>
              </a:rPr>
              <a:t>1. </a:t>
            </a:r>
            <a:r>
              <a:rPr lang="fa-IR" b="1"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rPr>
              <a:t>انواع هذيانهاي گزند وآسيب </a:t>
            </a:r>
            <a:endParaRPr lang="en-US" sz="2400" b="1" dirty="0" smtClean="0">
              <a:solidFill>
                <a:srgbClr val="FF0000"/>
              </a:solidFill>
              <a:cs typeface="B Nazanin" panose="00000400000000000000" pitchFamily="2" charset="-78"/>
            </a:endParaRPr>
          </a:p>
        </p:txBody>
      </p:sp>
      <p:sp>
        <p:nvSpPr>
          <p:cNvPr id="31747" name="Rectangle 5"/>
          <p:cNvSpPr>
            <a:spLocks noGrp="1" noChangeArrowheads="1"/>
          </p:cNvSpPr>
          <p:nvPr>
            <p:ph type="subTitle" idx="1"/>
          </p:nvPr>
        </p:nvSpPr>
        <p:spPr>
          <a:xfrm>
            <a:off x="1619672" y="1591986"/>
            <a:ext cx="5904656" cy="4141270"/>
          </a:xfrm>
        </p:spPr>
        <p:style>
          <a:lnRef idx="2">
            <a:schemeClr val="dk1"/>
          </a:lnRef>
          <a:fillRef idx="1">
            <a:schemeClr val="lt1"/>
          </a:fillRef>
          <a:effectRef idx="0">
            <a:schemeClr val="dk1"/>
          </a:effectRef>
          <a:fontRef idx="minor">
            <a:schemeClr val="dk1"/>
          </a:fontRef>
        </p:style>
        <p:txBody>
          <a:bodyPr rtlCol="0">
            <a:normAutofit fontScale="85000" lnSpcReduction="10000"/>
          </a:bodyPr>
          <a:lstStyle/>
          <a:p>
            <a:pPr algn="r" rtl="1"/>
            <a:r>
              <a:rPr lang="fa-IR" sz="2400" b="1" i="0" dirty="0" smtClean="0">
                <a:solidFill>
                  <a:schemeClr val="tx1"/>
                </a:solidFill>
              </a:rPr>
              <a:t>  </a:t>
            </a:r>
            <a:r>
              <a:rPr lang="fa-IR" sz="2400" b="1" dirty="0">
                <a:solidFill>
                  <a:schemeClr val="tx1"/>
                </a:solidFill>
              </a:rPr>
              <a:t>هذيان انتساب </a:t>
            </a:r>
            <a:r>
              <a:rPr lang="en-US" sz="2400" b="1" dirty="0">
                <a:solidFill>
                  <a:schemeClr val="tx1"/>
                </a:solidFill>
                <a:cs typeface="Tahoma" panose="020B0604030504040204" pitchFamily="34" charset="0"/>
              </a:rPr>
              <a:t>(Reference D.)</a:t>
            </a:r>
          </a:p>
          <a:p>
            <a:pPr algn="r" rtl="1"/>
            <a:r>
              <a:rPr lang="fa-IR" sz="2400" b="1" dirty="0">
                <a:solidFill>
                  <a:schemeClr val="tx1"/>
                </a:solidFill>
              </a:rPr>
              <a:t>هذيان تأثير </a:t>
            </a:r>
            <a:r>
              <a:rPr lang="en-US" sz="2400" b="1" dirty="0">
                <a:solidFill>
                  <a:schemeClr val="tx1"/>
                </a:solidFill>
                <a:cs typeface="Tahoma" panose="020B0604030504040204" pitchFamily="34" charset="0"/>
              </a:rPr>
              <a:t>(Influence D.)</a:t>
            </a:r>
            <a:endParaRPr lang="fa-IR" sz="2400" b="1" dirty="0">
              <a:solidFill>
                <a:schemeClr val="tx1"/>
              </a:solidFill>
            </a:endParaRPr>
          </a:p>
          <a:p>
            <a:pPr algn="r" rtl="1"/>
            <a:r>
              <a:rPr lang="fa-IR" sz="2400" b="1" dirty="0">
                <a:solidFill>
                  <a:schemeClr val="tx1"/>
                </a:solidFill>
              </a:rPr>
              <a:t> هذيان محروميت </a:t>
            </a:r>
            <a:r>
              <a:rPr lang="en-US" sz="2400" b="1" dirty="0">
                <a:solidFill>
                  <a:schemeClr val="tx1"/>
                </a:solidFill>
                <a:cs typeface="Tahoma" panose="020B0604030504040204" pitchFamily="34" charset="0"/>
              </a:rPr>
              <a:t>(Deprivation D.)</a:t>
            </a:r>
          </a:p>
          <a:p>
            <a:pPr algn="r" rtl="1"/>
            <a:r>
              <a:rPr lang="fa-IR" sz="2400" b="1" dirty="0">
                <a:solidFill>
                  <a:schemeClr val="tx1"/>
                </a:solidFill>
              </a:rPr>
              <a:t>هذيان جادو و خسارت </a:t>
            </a:r>
            <a:r>
              <a:rPr lang="en-US" sz="2400" b="1" dirty="0">
                <a:solidFill>
                  <a:schemeClr val="tx1"/>
                </a:solidFill>
                <a:cs typeface="Tahoma" panose="020B0604030504040204" pitchFamily="34" charset="0"/>
              </a:rPr>
              <a:t>(Damage &amp;  </a:t>
            </a:r>
            <a:r>
              <a:rPr lang="en-US" sz="2400" b="1" dirty="0" err="1">
                <a:solidFill>
                  <a:schemeClr val="tx1"/>
                </a:solidFill>
                <a:cs typeface="Tahoma" panose="020B0604030504040204" pitchFamily="34" charset="0"/>
              </a:rPr>
              <a:t>Ensorcellment</a:t>
            </a:r>
            <a:r>
              <a:rPr lang="en-US" sz="2400" b="1" dirty="0">
                <a:solidFill>
                  <a:schemeClr val="tx1"/>
                </a:solidFill>
                <a:cs typeface="Tahoma" panose="020B0604030504040204" pitchFamily="34" charset="0"/>
              </a:rPr>
              <a:t> D.)</a:t>
            </a:r>
          </a:p>
          <a:p>
            <a:pPr algn="r" rtl="1"/>
            <a:r>
              <a:rPr lang="fa-IR" sz="2400" b="1" dirty="0">
                <a:solidFill>
                  <a:schemeClr val="tx1"/>
                </a:solidFill>
              </a:rPr>
              <a:t>هذيان اتهام </a:t>
            </a:r>
            <a:r>
              <a:rPr lang="en-US" sz="2400" b="1" dirty="0">
                <a:solidFill>
                  <a:schemeClr val="tx1"/>
                </a:solidFill>
                <a:cs typeface="Tahoma" panose="020B0604030504040204" pitchFamily="34" charset="0"/>
              </a:rPr>
              <a:t>(Accusation D.)</a:t>
            </a:r>
            <a:endParaRPr lang="fa-IR" sz="2400" b="1" dirty="0">
              <a:solidFill>
                <a:schemeClr val="tx1"/>
              </a:solidFill>
            </a:endParaRPr>
          </a:p>
          <a:p>
            <a:pPr algn="r" rtl="1"/>
            <a:r>
              <a:rPr lang="fa-IR" sz="2400" b="1" dirty="0">
                <a:solidFill>
                  <a:schemeClr val="tx1"/>
                </a:solidFill>
              </a:rPr>
              <a:t> هذيان حسادت </a:t>
            </a:r>
            <a:r>
              <a:rPr lang="en-US" sz="2400" b="1" dirty="0">
                <a:solidFill>
                  <a:schemeClr val="tx1"/>
                </a:solidFill>
                <a:cs typeface="Tahoma" panose="020B0604030504040204" pitchFamily="34" charset="0"/>
              </a:rPr>
              <a:t>(Jealously D.)</a:t>
            </a:r>
            <a:r>
              <a:rPr lang="fa-IR" sz="2400" b="1" dirty="0">
                <a:solidFill>
                  <a:schemeClr val="tx1"/>
                </a:solidFill>
              </a:rPr>
              <a:t> </a:t>
            </a:r>
            <a:endParaRPr lang="en-US" sz="2400" b="1" dirty="0">
              <a:solidFill>
                <a:schemeClr val="tx1"/>
              </a:solidFill>
              <a:cs typeface="Tahoma" panose="020B0604030504040204" pitchFamily="34" charset="0"/>
            </a:endParaRPr>
          </a:p>
          <a:p>
            <a:pPr algn="r" rtl="1"/>
            <a:r>
              <a:rPr lang="fa-IR" sz="2400" b="1" dirty="0">
                <a:solidFill>
                  <a:schemeClr val="tx1"/>
                </a:solidFill>
              </a:rPr>
              <a:t> هذيان شهواني </a:t>
            </a:r>
            <a:r>
              <a:rPr lang="en-US" sz="2400" b="1" dirty="0">
                <a:solidFill>
                  <a:schemeClr val="tx1"/>
                </a:solidFill>
                <a:cs typeface="Tahoma" panose="020B0604030504040204" pitchFamily="34" charset="0"/>
              </a:rPr>
              <a:t>(Erotic D.)</a:t>
            </a:r>
          </a:p>
          <a:p>
            <a:pPr algn="r" rtl="1"/>
            <a:r>
              <a:rPr lang="fa-IR" sz="2400" b="1" dirty="0">
                <a:solidFill>
                  <a:schemeClr val="tx1"/>
                </a:solidFill>
              </a:rPr>
              <a:t>هذيان</a:t>
            </a:r>
            <a:r>
              <a:rPr lang="en-US" sz="2400" b="1" dirty="0">
                <a:solidFill>
                  <a:schemeClr val="tx1"/>
                </a:solidFill>
                <a:cs typeface="Tahoma" panose="020B0604030504040204" pitchFamily="34" charset="0"/>
              </a:rPr>
              <a:t>Misidentification </a:t>
            </a:r>
          </a:p>
        </p:txBody>
      </p:sp>
    </p:spTree>
    <p:extLst>
      <p:ext uri="{BB962C8B-B14F-4D97-AF65-F5344CB8AC3E}">
        <p14:creationId xmlns:p14="http://schemas.microsoft.com/office/powerpoint/2010/main" val="12077029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980728"/>
            <a:ext cx="7344816" cy="4752528"/>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lgn="ctr" rtl="1"/>
            <a:r>
              <a:rPr lang="fa-IR" sz="2800" b="1" dirty="0" smtClean="0">
                <a:solidFill>
                  <a:srgbClr val="FF0000"/>
                </a:solidFill>
                <a:cs typeface="B Nazanin" pitchFamily="2" charset="-78"/>
              </a:rPr>
              <a:t> </a:t>
            </a:r>
            <a:r>
              <a:rPr lang="fa-IR" sz="2800" b="1" u="sng"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rPr>
              <a:t>هذيان انتساب:  </a:t>
            </a:r>
          </a:p>
          <a:p>
            <a:pPr algn="just" rtl="1"/>
            <a:r>
              <a:rPr lang="fa-IR" sz="2800" b="1" dirty="0" smtClean="0">
                <a:cs typeface="B Nazanin" pitchFamily="2" charset="-78"/>
              </a:rPr>
              <a:t> </a:t>
            </a:r>
            <a:r>
              <a:rPr lang="fa-IR" sz="2800" b="1" dirty="0">
                <a:cs typeface="B Nazanin" panose="00000400000000000000" pitchFamily="2" charset="-78"/>
              </a:rPr>
              <a:t>عقيده ثابت و غلطي مبني بر اينكه تمام چيزها ارتباط مستقيمي با فرد دارد </a:t>
            </a:r>
          </a:p>
          <a:p>
            <a:pPr algn="just" rtl="1"/>
            <a:r>
              <a:rPr lang="fa-IR" sz="2800" b="1" dirty="0">
                <a:cs typeface="B Nazanin" panose="00000400000000000000" pitchFamily="2" charset="-78"/>
              </a:rPr>
              <a:t>تمام حركات، حرفها و اشاره هاي سايرين اشاره به فرد دارد</a:t>
            </a:r>
          </a:p>
          <a:p>
            <a:pPr algn="just" rtl="1"/>
            <a:r>
              <a:rPr lang="fa-IR" sz="2800" b="1" dirty="0">
                <a:cs typeface="B Nazanin" panose="00000400000000000000" pitchFamily="2" charset="-78"/>
              </a:rPr>
              <a:t>بيمار همه چيز را به خود مي گيرد</a:t>
            </a:r>
          </a:p>
          <a:p>
            <a:pPr algn="just" rtl="1"/>
            <a:r>
              <a:rPr lang="fa-IR" sz="2800" b="1" dirty="0">
                <a:cs typeface="B Nazanin" panose="00000400000000000000" pitchFamily="2" charset="-78"/>
              </a:rPr>
              <a:t>به عقيده بيمار همه در مورد او صحبت مي كنند، در مورد او به ايما و اشاره سخن مي گويند و به او مي خندند به همين خاطر گاه از خانه بيرون نمي </a:t>
            </a:r>
            <a:r>
              <a:rPr lang="fa-IR" sz="2800" b="1" dirty="0" smtClean="0">
                <a:cs typeface="B Nazanin" panose="00000400000000000000" pitchFamily="2" charset="-78"/>
              </a:rPr>
              <a:t>آيد و </a:t>
            </a:r>
            <a:r>
              <a:rPr lang="fa-IR" sz="2800" b="1" dirty="0">
                <a:cs typeface="B Nazanin" panose="00000400000000000000" pitchFamily="2" charset="-78"/>
              </a:rPr>
              <a:t>از وسايل نقليه عمومي استفاده نمي كند</a:t>
            </a:r>
            <a:endParaRPr lang="en-US" sz="2800" b="1" dirty="0">
              <a:cs typeface="B Nazanin" panose="00000400000000000000" pitchFamily="2" charset="-78"/>
            </a:endParaRPr>
          </a:p>
          <a:p>
            <a:pPr algn="just" rtl="1"/>
            <a:endParaRPr lang="fa-IR" sz="2800" dirty="0">
              <a:cs typeface="B Nazanin" pitchFamily="2" charset="-78"/>
            </a:endParaRPr>
          </a:p>
        </p:txBody>
      </p:sp>
    </p:spTree>
    <p:extLst>
      <p:ext uri="{BB962C8B-B14F-4D97-AF65-F5344CB8AC3E}">
        <p14:creationId xmlns:p14="http://schemas.microsoft.com/office/powerpoint/2010/main" val="27886921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196752"/>
            <a:ext cx="6768752" cy="4104456"/>
          </a:xfrm>
        </p:spPr>
        <p:txBody>
          <a:bodyPr>
            <a:normAutofit/>
          </a:bodyPr>
          <a:lstStyle/>
          <a:p>
            <a:pPr indent="0" algn="ctr" rtl="1">
              <a:buNone/>
            </a:pPr>
            <a:r>
              <a:rPr lang="fa-IR" sz="3600" b="1" u="sng" dirty="0">
                <a:solidFill>
                  <a:srgbClr val="FF0000"/>
                </a:solidFill>
                <a:cs typeface="B Nazanin" panose="00000400000000000000" pitchFamily="2" charset="-78"/>
              </a:rPr>
              <a:t>هذيان تأثير</a:t>
            </a:r>
            <a:r>
              <a:rPr lang="fa-IR" sz="3600" b="1" u="sng" dirty="0" smtClean="0">
                <a:solidFill>
                  <a:srgbClr val="FF0000"/>
                </a:solidFill>
                <a:cs typeface="B Nazanin" pitchFamily="2" charset="-78"/>
              </a:rPr>
              <a:t>: </a:t>
            </a:r>
            <a:endParaRPr lang="fa-IR" sz="3600" b="1" u="sng" dirty="0" smtClean="0">
              <a:cs typeface="B Nazanin" pitchFamily="2" charset="-78"/>
            </a:endParaRPr>
          </a:p>
          <a:p>
            <a:pPr algn="just" rtl="1"/>
            <a:r>
              <a:rPr lang="fa-IR" sz="2800" b="1" dirty="0" smtClean="0"/>
              <a:t>بيمار </a:t>
            </a:r>
            <a:r>
              <a:rPr lang="fa-IR" sz="2800" b="1" dirty="0"/>
              <a:t>اعتقاد دارد رفتارش زير نفوذ ديگران است</a:t>
            </a:r>
          </a:p>
          <a:p>
            <a:pPr algn="just" rtl="1"/>
            <a:r>
              <a:rPr lang="fa-IR" sz="2800" b="1" dirty="0" smtClean="0"/>
              <a:t>بیمار </a:t>
            </a:r>
            <a:r>
              <a:rPr lang="fa-IR" sz="2800" b="1" dirty="0"/>
              <a:t>عقیده دارد که افراد رفتار او را از راه دور و از طریق وسایل فنی کنترل می </a:t>
            </a:r>
            <a:r>
              <a:rPr lang="fa-IR" sz="2800" b="1" dirty="0" smtClean="0"/>
              <a:t>کنند </a:t>
            </a:r>
            <a:r>
              <a:rPr lang="fa-IR" sz="2800" b="1" dirty="0"/>
              <a:t>و در فکر او تاثیر می گذارند.</a:t>
            </a:r>
            <a:endParaRPr lang="en-US" sz="2800" b="1" dirty="0">
              <a:cs typeface="Tahoma" panose="020B0604030504040204" pitchFamily="34" charset="0"/>
            </a:endParaRPr>
          </a:p>
          <a:p>
            <a:pPr algn="just" rtl="1"/>
            <a:endParaRPr lang="fa-IR" sz="2800" dirty="0">
              <a:cs typeface="B Nazanin" pitchFamily="2" charset="-78"/>
            </a:endParaRPr>
          </a:p>
        </p:txBody>
      </p:sp>
    </p:spTree>
    <p:extLst>
      <p:ext uri="{BB962C8B-B14F-4D97-AF65-F5344CB8AC3E}">
        <p14:creationId xmlns:p14="http://schemas.microsoft.com/office/powerpoint/2010/main" val="33176950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196752"/>
            <a:ext cx="7128792" cy="4536504"/>
          </a:xfrm>
        </p:spPr>
        <p:txBody>
          <a:bodyPr>
            <a:normAutofit lnSpcReduction="10000"/>
          </a:bodyPr>
          <a:lstStyle/>
          <a:p>
            <a:pPr algn="ctr" rtl="1"/>
            <a:r>
              <a:rPr lang="fa-IR" sz="2800" b="1" u="sng" dirty="0">
                <a:solidFill>
                  <a:srgbClr val="FF0000"/>
                </a:solidFill>
                <a:cs typeface="B Nazanin" panose="00000400000000000000" pitchFamily="2" charset="-78"/>
              </a:rPr>
              <a:t>هذيان </a:t>
            </a:r>
            <a:r>
              <a:rPr lang="fa-IR" sz="2800" b="1" u="sng" dirty="0" smtClean="0">
                <a:solidFill>
                  <a:srgbClr val="FF0000"/>
                </a:solidFill>
                <a:cs typeface="B Nazanin" panose="00000400000000000000" pitchFamily="2" charset="-78"/>
              </a:rPr>
              <a:t>محروميت: </a:t>
            </a:r>
            <a:r>
              <a:rPr lang="fa-IR" sz="2800" b="1" u="sng" dirty="0" smtClean="0">
                <a:cs typeface="B Nazanin" pitchFamily="2" charset="-78"/>
              </a:rPr>
              <a:t> </a:t>
            </a:r>
          </a:p>
          <a:p>
            <a:pPr algn="just" rtl="1"/>
            <a:r>
              <a:rPr lang="fa-IR" sz="2800" b="1" dirty="0">
                <a:cs typeface="B Nazanin" panose="00000400000000000000" pitchFamily="2" charset="-78"/>
              </a:rPr>
              <a:t>عقيده باطلي مبني بر اينكه شخص دايم از سوي ديگران غارت مي شود</a:t>
            </a:r>
          </a:p>
          <a:p>
            <a:pPr algn="just" rtl="1"/>
            <a:r>
              <a:rPr lang="fa-IR" sz="2800" b="1" dirty="0" smtClean="0">
                <a:cs typeface="B Nazanin" panose="00000400000000000000" pitchFamily="2" charset="-78"/>
              </a:rPr>
              <a:t>فرد </a:t>
            </a:r>
            <a:r>
              <a:rPr lang="fa-IR" sz="2800" b="1" dirty="0">
                <a:cs typeface="B Nazanin" panose="00000400000000000000" pitchFamily="2" charset="-78"/>
              </a:rPr>
              <a:t>فكر مي كند اموالش از سوي اطرافيان سرقت مي شود، لباسهايش را مي پوشند، حقوقش را مي برند، دار و ندارش را تخريب كرده </a:t>
            </a:r>
            <a:r>
              <a:rPr lang="fa-IR" sz="2800" b="1" dirty="0" smtClean="0">
                <a:cs typeface="B Nazanin" panose="00000400000000000000" pitchFamily="2" charset="-78"/>
              </a:rPr>
              <a:t>اند</a:t>
            </a:r>
          </a:p>
          <a:p>
            <a:pPr algn="just" rtl="1"/>
            <a:r>
              <a:rPr lang="fa-IR" sz="2800" b="1" dirty="0">
                <a:cs typeface="B Nazanin" panose="00000400000000000000" pitchFamily="2" charset="-78"/>
              </a:rPr>
              <a:t>در سنين پيري شايعتر</a:t>
            </a:r>
          </a:p>
          <a:p>
            <a:pPr algn="just" rtl="1"/>
            <a:endParaRPr lang="en-US" sz="2800" b="1" dirty="0">
              <a:cs typeface="B Nazanin" panose="00000400000000000000" pitchFamily="2" charset="-78"/>
            </a:endParaRPr>
          </a:p>
          <a:p>
            <a:pPr algn="r" rtl="1"/>
            <a:endParaRPr lang="fa-IR" sz="2800" dirty="0">
              <a:cs typeface="B Nazanin" pitchFamily="2" charset="-78"/>
            </a:endParaRPr>
          </a:p>
        </p:txBody>
      </p:sp>
    </p:spTree>
    <p:extLst>
      <p:ext uri="{BB962C8B-B14F-4D97-AF65-F5344CB8AC3E}">
        <p14:creationId xmlns:p14="http://schemas.microsoft.com/office/powerpoint/2010/main" val="36590858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627784" y="1268760"/>
            <a:ext cx="3312368" cy="685800"/>
          </a:xfrm>
        </p:spPr>
        <p:style>
          <a:lnRef idx="2">
            <a:schemeClr val="dk1"/>
          </a:lnRef>
          <a:fillRef idx="1">
            <a:schemeClr val="lt1"/>
          </a:fillRef>
          <a:effectRef idx="0">
            <a:schemeClr val="dk1"/>
          </a:effectRef>
          <a:fontRef idx="minor">
            <a:schemeClr val="dk1"/>
          </a:fontRef>
        </p:style>
        <p:txBody>
          <a:bodyPr>
            <a:normAutofit/>
          </a:bodyPr>
          <a:lstStyle/>
          <a:p>
            <a:pPr algn="r" rtl="1" eaLnBrk="1" hangingPunct="1"/>
            <a:r>
              <a:rPr lang="fa-IR" sz="3200" b="1" u="sng" cap="none" spc="0" dirty="0" smtClean="0">
                <a:ln w="0"/>
                <a:solidFill>
                  <a:srgbClr val="FF0000"/>
                </a:solidFill>
                <a:cs typeface="B Nazanin" panose="00000400000000000000" pitchFamily="2" charset="-78"/>
              </a:rPr>
              <a:t>هذيان جادو وخسارت</a:t>
            </a:r>
            <a:endParaRPr lang="en-US" sz="3200" b="1" u="sng" cap="none" spc="0" dirty="0" smtClean="0">
              <a:ln w="0"/>
              <a:solidFill>
                <a:srgbClr val="FF0000"/>
              </a:solidFill>
              <a:cs typeface="B Nazanin" panose="00000400000000000000" pitchFamily="2" charset="-78"/>
            </a:endParaRPr>
          </a:p>
        </p:txBody>
      </p:sp>
      <p:sp>
        <p:nvSpPr>
          <p:cNvPr id="48131" name="Rectangle 3"/>
          <p:cNvSpPr>
            <a:spLocks noGrp="1" noChangeArrowheads="1"/>
          </p:cNvSpPr>
          <p:nvPr>
            <p:ph idx="1"/>
          </p:nvPr>
        </p:nvSpPr>
        <p:spPr>
          <a:xfrm>
            <a:off x="1043608" y="2348880"/>
            <a:ext cx="6840760" cy="2448099"/>
          </a:xfrm>
          <a:pattFill prst="pct5">
            <a:fgClr>
              <a:schemeClr val="accent1"/>
            </a:fgClr>
            <a:bgClr>
              <a:schemeClr val="bg1"/>
            </a:bgClr>
          </a:pattFill>
        </p:spPr>
        <p:txBody>
          <a:bodyPr>
            <a:normAutofit/>
          </a:bodyPr>
          <a:lstStyle/>
          <a:p>
            <a:pPr algn="r" rtl="1" eaLnBrk="1" hangingPunct="1">
              <a:lnSpc>
                <a:spcPct val="150000"/>
              </a:lnSpc>
            </a:pPr>
            <a:r>
              <a:rPr lang="fa-IR" sz="2400" b="1" dirty="0" smtClean="0">
                <a:cs typeface="B Nazanin" panose="00000400000000000000" pitchFamily="2" charset="-78"/>
              </a:rPr>
              <a:t>بيمار فكر مي كند كه سحر و جادو شده و از اين راه خسارت مي بيند</a:t>
            </a:r>
          </a:p>
          <a:p>
            <a:pPr algn="r" rtl="1" eaLnBrk="1" hangingPunct="1">
              <a:lnSpc>
                <a:spcPct val="150000"/>
              </a:lnSpc>
            </a:pPr>
            <a:r>
              <a:rPr lang="fa-IR" sz="2400" b="1" dirty="0" smtClean="0">
                <a:cs typeface="B Nazanin" panose="00000400000000000000" pitchFamily="2" charset="-78"/>
              </a:rPr>
              <a:t>خود را قرباني سحر و جادوي ديگران مي بيند</a:t>
            </a:r>
            <a:endParaRPr lang="en-US" sz="2400" b="1" dirty="0" smtClean="0">
              <a:cs typeface="B Nazanin" panose="00000400000000000000" pitchFamily="2" charset="-78"/>
            </a:endParaRPr>
          </a:p>
        </p:txBody>
      </p:sp>
    </p:spTree>
    <p:extLst>
      <p:ext uri="{BB962C8B-B14F-4D97-AF65-F5344CB8AC3E}">
        <p14:creationId xmlns:p14="http://schemas.microsoft.com/office/powerpoint/2010/main" val="24061177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771800" y="1124744"/>
            <a:ext cx="2808287" cy="803275"/>
          </a:xfrm>
        </p:spPr>
        <p:txBody>
          <a:bodyPr/>
          <a:lstStyle/>
          <a:p>
            <a:pPr algn="r" rtl="1" eaLnBrk="1" hangingPunct="1"/>
            <a:r>
              <a:rPr lang="fa-IR" b="1" u="sng" cap="none" spc="0" dirty="0" smtClean="0">
                <a:ln w="0"/>
                <a:solidFill>
                  <a:srgbClr val="FF0000"/>
                </a:solidFill>
                <a:cs typeface="B Nazanin" panose="00000400000000000000" pitchFamily="2" charset="-78"/>
              </a:rPr>
              <a:t>هذيان اتهام</a:t>
            </a:r>
            <a:endParaRPr lang="en-US" b="1" u="sng" cap="none" spc="0" dirty="0" smtClean="0">
              <a:ln w="0"/>
              <a:solidFill>
                <a:srgbClr val="FF0000"/>
              </a:solidFill>
              <a:cs typeface="B Nazanin" panose="00000400000000000000" pitchFamily="2" charset="-78"/>
            </a:endParaRPr>
          </a:p>
        </p:txBody>
      </p:sp>
      <p:sp>
        <p:nvSpPr>
          <p:cNvPr id="49155" name="Rectangle 3"/>
          <p:cNvSpPr>
            <a:spLocks noGrp="1" noChangeArrowheads="1"/>
          </p:cNvSpPr>
          <p:nvPr>
            <p:ph idx="1"/>
          </p:nvPr>
        </p:nvSpPr>
        <p:spPr>
          <a:xfrm>
            <a:off x="1403648" y="2708920"/>
            <a:ext cx="6408712" cy="2592387"/>
          </a:xfrm>
          <a:pattFill prst="pct5">
            <a:fgClr>
              <a:schemeClr val="accent1"/>
            </a:fgClr>
            <a:bgClr>
              <a:schemeClr val="bg1"/>
            </a:bgClr>
          </a:pattFill>
        </p:spPr>
        <p:txBody>
          <a:bodyPr/>
          <a:lstStyle/>
          <a:p>
            <a:pPr algn="just" rtl="1" eaLnBrk="1" hangingPunct="1">
              <a:lnSpc>
                <a:spcPct val="150000"/>
              </a:lnSpc>
              <a:buFont typeface="Wingdings" panose="05000000000000000000" pitchFamily="2" charset="2"/>
              <a:buChar char="Ø"/>
            </a:pPr>
            <a:r>
              <a:rPr lang="fa-IR" sz="2800" b="1" dirty="0" smtClean="0">
                <a:solidFill>
                  <a:schemeClr val="tx1"/>
                </a:solidFill>
                <a:cs typeface="B Nazanin" panose="00000400000000000000" pitchFamily="2" charset="-78"/>
              </a:rPr>
              <a:t>بیمار اعتقاد دارد که دیگران دائم به او اتهام دزدی و تجاوز جنسی می زنند درحالی که او قادر به اثباتبی گناهی خود نیست.</a:t>
            </a:r>
          </a:p>
        </p:txBody>
      </p:sp>
    </p:spTree>
    <p:extLst>
      <p:ext uri="{BB962C8B-B14F-4D97-AF65-F5344CB8AC3E}">
        <p14:creationId xmlns:p14="http://schemas.microsoft.com/office/powerpoint/2010/main" val="13481178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952402" y="1124744"/>
            <a:ext cx="2951163" cy="514226"/>
          </a:xfrm>
        </p:spPr>
        <p:txBody>
          <a:bodyPr>
            <a:noAutofit/>
          </a:bodyPr>
          <a:lstStyle/>
          <a:p>
            <a:pPr algn="r" rtl="1" eaLnBrk="1" hangingPunct="1"/>
            <a:r>
              <a:rPr lang="fa-IR" b="1" u="sng" dirty="0" smtClean="0">
                <a:solidFill>
                  <a:srgbClr val="FF0000"/>
                </a:solidFill>
                <a:cs typeface="B Nazanin" panose="00000400000000000000" pitchFamily="2" charset="-78"/>
              </a:rPr>
              <a:t>هذيان حسادت</a:t>
            </a:r>
            <a:endParaRPr lang="en-US" b="1" u="sng" dirty="0" smtClean="0">
              <a:solidFill>
                <a:srgbClr val="FF0000"/>
              </a:solidFill>
              <a:cs typeface="B Nazanin" panose="00000400000000000000" pitchFamily="2" charset="-78"/>
            </a:endParaRPr>
          </a:p>
        </p:txBody>
      </p:sp>
      <p:sp>
        <p:nvSpPr>
          <p:cNvPr id="65539" name="Rectangle 3"/>
          <p:cNvSpPr>
            <a:spLocks noGrp="1" noChangeArrowheads="1"/>
          </p:cNvSpPr>
          <p:nvPr>
            <p:ph idx="1"/>
          </p:nvPr>
        </p:nvSpPr>
        <p:spPr>
          <a:xfrm>
            <a:off x="1043608" y="1844824"/>
            <a:ext cx="6912768" cy="3672408"/>
          </a:xfrm>
          <a:pattFill prst="pct5">
            <a:fgClr>
              <a:schemeClr val="accent1"/>
            </a:fgClr>
            <a:bgClr>
              <a:schemeClr val="bg1"/>
            </a:bgClr>
          </a:pattFill>
        </p:spPr>
        <p:txBody>
          <a:bodyPr rtlCol="0">
            <a:noAutofit/>
          </a:bodyPr>
          <a:lstStyle/>
          <a:p>
            <a:pPr algn="just" rtl="1" eaLnBrk="1" fontAlgn="auto" hangingPunct="1">
              <a:lnSpc>
                <a:spcPct val="150000"/>
              </a:lnSpc>
              <a:spcAft>
                <a:spcPts val="0"/>
              </a:spcAft>
              <a:buFont typeface="Wingdings 3" charset="2"/>
              <a:buChar char=""/>
              <a:defRPr/>
            </a:pPr>
            <a:r>
              <a:rPr lang="fa-IR" sz="2400" b="1" dirty="0" smtClean="0">
                <a:solidFill>
                  <a:schemeClr val="tx1"/>
                </a:solidFill>
                <a:effectLst>
                  <a:outerShdw blurRad="38100" dist="38100" dir="2700000" algn="tl">
                    <a:srgbClr val="000000">
                      <a:alpha val="43137"/>
                    </a:srgbClr>
                  </a:outerShdw>
                </a:effectLst>
                <a:cs typeface="B Nazanin" panose="00000400000000000000" pitchFamily="2" charset="-78"/>
              </a:rPr>
              <a:t>باور غلط ناشي از حسادت بيمار گونه مبني بر اينكه شخص مورد علاقه يا همسر بيمار به وي خيانت مي كند</a:t>
            </a:r>
          </a:p>
          <a:p>
            <a:pPr algn="just" rtl="1" eaLnBrk="1" fontAlgn="auto" hangingPunct="1">
              <a:lnSpc>
                <a:spcPct val="150000"/>
              </a:lnSpc>
              <a:spcAft>
                <a:spcPts val="0"/>
              </a:spcAft>
              <a:buFont typeface="Wingdings 3" charset="2"/>
              <a:buChar char=""/>
              <a:defRPr/>
            </a:pPr>
            <a:r>
              <a:rPr lang="fa-IR" sz="2400" b="1" dirty="0" smtClean="0">
                <a:solidFill>
                  <a:schemeClr val="tx1"/>
                </a:solidFill>
                <a:effectLst>
                  <a:outerShdw blurRad="38100" dist="38100" dir="2700000" algn="tl">
                    <a:srgbClr val="000000">
                      <a:alpha val="43137"/>
                    </a:srgbClr>
                  </a:outerShdw>
                </a:effectLst>
                <a:cs typeface="B Nazanin" panose="00000400000000000000" pitchFamily="2" charset="-78"/>
              </a:rPr>
              <a:t>فرد از نظر خود مدارك و دلايل غير قابل خدشه اي براي اين خيانت دارد</a:t>
            </a:r>
          </a:p>
          <a:p>
            <a:pPr algn="just" rtl="1" eaLnBrk="1" fontAlgn="auto" hangingPunct="1">
              <a:lnSpc>
                <a:spcPct val="150000"/>
              </a:lnSpc>
              <a:spcAft>
                <a:spcPts val="0"/>
              </a:spcAft>
              <a:buFont typeface="Wingdings 3" charset="2"/>
              <a:buChar char=""/>
              <a:defRPr/>
            </a:pPr>
            <a:r>
              <a:rPr lang="fa-IR" sz="2400" b="1" dirty="0" smtClean="0">
                <a:solidFill>
                  <a:schemeClr val="tx1"/>
                </a:solidFill>
                <a:effectLst>
                  <a:outerShdw blurRad="38100" dist="38100" dir="2700000" algn="tl">
                    <a:srgbClr val="000000">
                      <a:alpha val="43137"/>
                    </a:srgbClr>
                  </a:outerShdw>
                </a:effectLst>
                <a:cs typeface="B Nazanin" panose="00000400000000000000" pitchFamily="2" charset="-78"/>
              </a:rPr>
              <a:t>نشانگان اتللو </a:t>
            </a:r>
            <a:r>
              <a:rPr lang="en-US" sz="2400" b="1" dirty="0" err="1" smtClean="0">
                <a:solidFill>
                  <a:schemeClr val="tx1"/>
                </a:solidFill>
                <a:effectLst>
                  <a:outerShdw blurRad="38100" dist="38100" dir="2700000" algn="tl">
                    <a:srgbClr val="000000">
                      <a:alpha val="43137"/>
                    </a:srgbClr>
                  </a:outerShdw>
                </a:effectLst>
                <a:cs typeface="B Nazanin" panose="00000400000000000000" pitchFamily="2" charset="-78"/>
              </a:rPr>
              <a:t>Otello</a:t>
            </a:r>
            <a:r>
              <a:rPr lang="en-US" sz="2400" b="1" dirty="0" smtClean="0">
                <a:solidFill>
                  <a:schemeClr val="tx1"/>
                </a:solidFill>
                <a:effectLst>
                  <a:outerShdw blurRad="38100" dist="38100" dir="2700000" algn="tl">
                    <a:srgbClr val="000000">
                      <a:alpha val="43137"/>
                    </a:srgbClr>
                  </a:outerShdw>
                </a:effectLst>
                <a:cs typeface="B Nazanin" panose="00000400000000000000" pitchFamily="2" charset="-78"/>
              </a:rPr>
              <a:t> Syndrome</a:t>
            </a:r>
            <a:endParaRPr lang="fa-IR" sz="2400" b="1" dirty="0" smtClean="0">
              <a:solidFill>
                <a:schemeClr val="tx1"/>
              </a:solidFill>
              <a:effectLst>
                <a:outerShdw blurRad="38100" dist="38100" dir="2700000" algn="tl">
                  <a:srgbClr val="000000">
                    <a:alpha val="43137"/>
                  </a:srgbClr>
                </a:outerShdw>
              </a:effectLst>
              <a:cs typeface="B Nazanin" panose="00000400000000000000" pitchFamily="2" charset="-78"/>
            </a:endParaRPr>
          </a:p>
          <a:p>
            <a:pPr algn="just" rtl="1" eaLnBrk="1" fontAlgn="auto" hangingPunct="1">
              <a:lnSpc>
                <a:spcPct val="150000"/>
              </a:lnSpc>
              <a:spcAft>
                <a:spcPts val="0"/>
              </a:spcAft>
              <a:buFont typeface="Wingdings 3" charset="2"/>
              <a:buChar char=""/>
              <a:defRPr/>
            </a:pPr>
            <a:r>
              <a:rPr lang="fa-IR" sz="2400" b="1" dirty="0" smtClean="0">
                <a:solidFill>
                  <a:schemeClr val="tx1"/>
                </a:solidFill>
                <a:effectLst>
                  <a:outerShdw blurRad="38100" dist="38100" dir="2700000" algn="tl">
                    <a:srgbClr val="000000">
                      <a:alpha val="43137"/>
                    </a:srgbClr>
                  </a:outerShdw>
                </a:effectLst>
                <a:cs typeface="B Nazanin" panose="00000400000000000000" pitchFamily="2" charset="-78"/>
              </a:rPr>
              <a:t>در مردان شايعتر</a:t>
            </a:r>
          </a:p>
          <a:p>
            <a:pPr indent="0" algn="just" rtl="1" eaLnBrk="1" fontAlgn="auto" hangingPunct="1">
              <a:lnSpc>
                <a:spcPct val="150000"/>
              </a:lnSpc>
              <a:spcAft>
                <a:spcPts val="0"/>
              </a:spcAft>
              <a:buNone/>
              <a:defRPr/>
            </a:pPr>
            <a:endParaRPr lang="en-US" sz="2400" dirty="0" smtClean="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59590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059832" y="1124744"/>
            <a:ext cx="2736925" cy="647601"/>
          </a:xfrm>
        </p:spPr>
        <p:style>
          <a:lnRef idx="2">
            <a:schemeClr val="dk1"/>
          </a:lnRef>
          <a:fillRef idx="1">
            <a:schemeClr val="lt1"/>
          </a:fillRef>
          <a:effectRef idx="0">
            <a:schemeClr val="dk1"/>
          </a:effectRef>
          <a:fontRef idx="minor">
            <a:schemeClr val="dk1"/>
          </a:fontRef>
        </p:style>
        <p:txBody>
          <a:bodyPr>
            <a:normAutofit fontScale="90000"/>
          </a:bodyPr>
          <a:lstStyle/>
          <a:p>
            <a:pPr algn="r" rtl="1" eaLnBrk="1" hangingPunct="1"/>
            <a:r>
              <a:rPr lang="fa-IR" b="1" u="sng" cap="none" spc="0" dirty="0" smtClean="0">
                <a:ln w="0"/>
                <a:solidFill>
                  <a:srgbClr val="FF0000"/>
                </a:solidFill>
                <a:cs typeface="B Nazanin" panose="00000400000000000000" pitchFamily="2" charset="-78"/>
              </a:rPr>
              <a:t>هذيان شهواني</a:t>
            </a:r>
            <a:endParaRPr lang="en-US" b="1" u="sng" cap="none" spc="0" dirty="0" smtClean="0">
              <a:ln w="0"/>
              <a:solidFill>
                <a:srgbClr val="FF0000"/>
              </a:solidFill>
              <a:cs typeface="B Nazanin" panose="00000400000000000000" pitchFamily="2" charset="-78"/>
            </a:endParaRPr>
          </a:p>
        </p:txBody>
      </p:sp>
      <p:sp>
        <p:nvSpPr>
          <p:cNvPr id="66563" name="Rectangle 3"/>
          <p:cNvSpPr>
            <a:spLocks noGrp="1" noChangeArrowheads="1"/>
          </p:cNvSpPr>
          <p:nvPr>
            <p:ph idx="1"/>
          </p:nvPr>
        </p:nvSpPr>
        <p:spPr>
          <a:xfrm>
            <a:off x="1043608" y="1844824"/>
            <a:ext cx="6984776" cy="3744416"/>
          </a:xfrm>
          <a:pattFill prst="pct5">
            <a:fgClr>
              <a:schemeClr val="accent1"/>
            </a:fgClr>
            <a:bgClr>
              <a:schemeClr val="bg1"/>
            </a:bgClr>
          </a:pattFill>
        </p:spPr>
        <p:txBody>
          <a:bodyPr rtlCol="0">
            <a:normAutofit fontScale="40000" lnSpcReduction="20000"/>
          </a:bodyPr>
          <a:lstStyle/>
          <a:p>
            <a:pPr algn="just" rtl="1" eaLnBrk="1" fontAlgn="auto" hangingPunct="1">
              <a:lnSpc>
                <a:spcPct val="170000"/>
              </a:lnSpc>
              <a:spcAft>
                <a:spcPts val="0"/>
              </a:spcAft>
              <a:buFont typeface="Wingdings 3" charset="2"/>
              <a:buChar char=""/>
              <a:defRPr/>
            </a:pPr>
            <a:r>
              <a:rPr lang="fa-IR" sz="4400" b="1" dirty="0" smtClean="0">
                <a:solidFill>
                  <a:schemeClr val="tx1"/>
                </a:solidFill>
                <a:cs typeface="B Nazanin" panose="00000400000000000000" pitchFamily="2" charset="-78"/>
              </a:rPr>
              <a:t>بيمار فكر مي كند يكي از شخصيتهاي بزرگ اجتماعي، سياسي، ورزشي, هنري و...، به شدت عاشق او شده ولي به خاطر موقعيت و ترس از رسوايي از بيان عشق ناتوان است اما عشقش را غير مستقيم ابراز مي كند</a:t>
            </a:r>
          </a:p>
          <a:p>
            <a:pPr algn="just" rtl="1" eaLnBrk="1" fontAlgn="auto" hangingPunct="1">
              <a:lnSpc>
                <a:spcPct val="170000"/>
              </a:lnSpc>
              <a:spcAft>
                <a:spcPts val="0"/>
              </a:spcAft>
              <a:buFont typeface="Wingdings 3" charset="2"/>
              <a:buChar char=""/>
              <a:defRPr/>
            </a:pPr>
            <a:r>
              <a:rPr lang="fa-IR" sz="4400" b="1" dirty="0">
                <a:solidFill>
                  <a:schemeClr val="tx1"/>
                </a:solidFill>
                <a:cs typeface="B Nazanin" panose="00000400000000000000" pitchFamily="2" charset="-78"/>
              </a:rPr>
              <a:t>(سندرم  کلر آمبو نوعی از همین توهمات است).</a:t>
            </a:r>
          </a:p>
          <a:p>
            <a:pPr algn="just" rtl="1" eaLnBrk="1" fontAlgn="auto" hangingPunct="1">
              <a:lnSpc>
                <a:spcPct val="170000"/>
              </a:lnSpc>
              <a:spcAft>
                <a:spcPts val="0"/>
              </a:spcAft>
              <a:buFont typeface="Wingdings 3" charset="2"/>
              <a:buChar char=""/>
              <a:defRPr/>
            </a:pPr>
            <a:r>
              <a:rPr lang="fa-IR" sz="4400" b="1" dirty="0" smtClean="0">
                <a:solidFill>
                  <a:schemeClr val="tx1"/>
                </a:solidFill>
                <a:cs typeface="B Nazanin" panose="00000400000000000000" pitchFamily="2" charset="-78"/>
              </a:rPr>
              <a:t>تقريباً هميشه در زنان ديده مي شود</a:t>
            </a:r>
          </a:p>
        </p:txBody>
      </p:sp>
    </p:spTree>
    <p:extLst>
      <p:ext uri="{BB962C8B-B14F-4D97-AF65-F5344CB8AC3E}">
        <p14:creationId xmlns:p14="http://schemas.microsoft.com/office/powerpoint/2010/main" val="1144156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sz="2800" dirty="0" smtClean="0">
                <a:cs typeface="B Nazanin" pitchFamily="2" charset="-78"/>
              </a:rPr>
              <a:t>تفکر عینی یا ذاتی(</a:t>
            </a:r>
            <a:r>
              <a:rPr lang="en-US" sz="2800" dirty="0" smtClean="0">
                <a:cs typeface="B Nazanin" pitchFamily="2" charset="-78"/>
              </a:rPr>
              <a:t>concrete thinking</a:t>
            </a:r>
            <a:r>
              <a:rPr lang="fa-IR" sz="2800" dirty="0" smtClean="0">
                <a:cs typeface="B Nazanin" pitchFamily="2" charset="-78"/>
              </a:rPr>
              <a:t>)</a:t>
            </a:r>
          </a:p>
          <a:p>
            <a:pPr indent="0" algn="r" rtl="1">
              <a:buNone/>
            </a:pPr>
            <a:endParaRPr lang="fa-IR" sz="2800" dirty="0" smtClean="0">
              <a:cs typeface="B Nazanin" pitchFamily="2" charset="-78"/>
            </a:endParaRPr>
          </a:p>
          <a:p>
            <a:pPr algn="r" rtl="1"/>
            <a:r>
              <a:rPr lang="fa-IR" sz="2800" dirty="0" smtClean="0">
                <a:cs typeface="B Nazanin" pitchFamily="2" charset="-78"/>
              </a:rPr>
              <a:t>تفکر انتزاعی(</a:t>
            </a:r>
            <a:r>
              <a:rPr lang="en-US" sz="2800" dirty="0" smtClean="0">
                <a:cs typeface="B Nazanin" pitchFamily="2" charset="-78"/>
              </a:rPr>
              <a:t>abstract thinking</a:t>
            </a:r>
            <a:r>
              <a:rPr lang="fa-IR" sz="2800" dirty="0" smtClean="0">
                <a:cs typeface="B Nazanin" pitchFamily="2" charset="-78"/>
              </a:rPr>
              <a:t>)</a:t>
            </a:r>
            <a:endParaRPr lang="en-US" sz="2800" dirty="0">
              <a:cs typeface="B Nazanin" pitchFamily="2" charset="-78"/>
            </a:endParaRPr>
          </a:p>
        </p:txBody>
      </p:sp>
    </p:spTree>
    <p:extLst>
      <p:ext uri="{BB962C8B-B14F-4D97-AF65-F5344CB8AC3E}">
        <p14:creationId xmlns:p14="http://schemas.microsoft.com/office/powerpoint/2010/main" val="2526013625"/>
      </p:ext>
    </p:extLst>
  </p:cSld>
  <p:clrMapOvr>
    <a:masterClrMapping/>
  </p:clrMapOvr>
  <p:transition spd="slow">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260177" y="1124744"/>
            <a:ext cx="6264275" cy="803275"/>
          </a:xfrm>
        </p:spPr>
        <p:txBody>
          <a:bodyPr>
            <a:normAutofit fontScale="90000"/>
          </a:bodyPr>
          <a:lstStyle/>
          <a:p>
            <a:pPr algn="r" rtl="1"/>
            <a:r>
              <a:rPr lang="fa-IR" sz="3200" b="1" u="sng" dirty="0" smtClean="0">
                <a:solidFill>
                  <a:srgbClr val="FF0000"/>
                </a:solidFill>
                <a:cs typeface="B Nazanin" panose="00000400000000000000" pitchFamily="2" charset="-78"/>
              </a:rPr>
              <a:t>هذيان</a:t>
            </a:r>
            <a:r>
              <a:rPr lang="fa-IR" sz="2200" b="1" u="sng" dirty="0" smtClean="0">
                <a:solidFill>
                  <a:srgbClr val="FF0000"/>
                </a:solidFill>
                <a:cs typeface="B Nazanin" panose="00000400000000000000" pitchFamily="2" charset="-78"/>
              </a:rPr>
              <a:t>(سوء </a:t>
            </a:r>
            <a:r>
              <a:rPr lang="fa-IR" sz="2200" b="1" u="sng" dirty="0">
                <a:solidFill>
                  <a:srgbClr val="FF0000"/>
                </a:solidFill>
                <a:cs typeface="B Nazanin" panose="00000400000000000000" pitchFamily="2" charset="-78"/>
              </a:rPr>
              <a:t>تعبیر)</a:t>
            </a:r>
            <a:r>
              <a:rPr lang="fa-IR" sz="2200" b="1" u="sng" dirty="0" smtClean="0">
                <a:solidFill>
                  <a:srgbClr val="FF0000"/>
                </a:solidFill>
                <a:cs typeface="B Nazanin" panose="00000400000000000000" pitchFamily="2" charset="-78"/>
              </a:rPr>
              <a:t> </a:t>
            </a:r>
            <a:r>
              <a:rPr lang="en-US" sz="2000" b="1" u="sng" dirty="0" smtClean="0">
                <a:solidFill>
                  <a:srgbClr val="FF0000"/>
                </a:solidFill>
                <a:cs typeface="B Nazanin" panose="00000400000000000000" pitchFamily="2" charset="-78"/>
              </a:rPr>
              <a:t>Misidentification</a:t>
            </a:r>
            <a:endParaRPr lang="en-US" b="1" u="sng" dirty="0" smtClean="0">
              <a:solidFill>
                <a:srgbClr val="FF0000"/>
              </a:solidFill>
              <a:cs typeface="B Nazanin" panose="00000400000000000000" pitchFamily="2" charset="-78"/>
            </a:endParaRPr>
          </a:p>
        </p:txBody>
      </p:sp>
      <p:sp>
        <p:nvSpPr>
          <p:cNvPr id="52227" name="Rectangle 3"/>
          <p:cNvSpPr>
            <a:spLocks noGrp="1" noChangeArrowheads="1"/>
          </p:cNvSpPr>
          <p:nvPr>
            <p:ph idx="1"/>
          </p:nvPr>
        </p:nvSpPr>
        <p:spPr>
          <a:xfrm>
            <a:off x="1619672" y="2636912"/>
            <a:ext cx="5904780" cy="2160587"/>
          </a:xfrm>
          <a:pattFill prst="pct5">
            <a:fgClr>
              <a:schemeClr val="accent1"/>
            </a:fgClr>
            <a:bgClr>
              <a:schemeClr val="bg1"/>
            </a:bgClr>
          </a:pattFill>
        </p:spPr>
        <p:txBody>
          <a:bodyPr>
            <a:normAutofit fontScale="85000" lnSpcReduction="20000"/>
          </a:bodyPr>
          <a:lstStyle/>
          <a:p>
            <a:pPr algn="just" rtl="1" eaLnBrk="1" hangingPunct="1">
              <a:lnSpc>
                <a:spcPct val="200000"/>
              </a:lnSpc>
            </a:pPr>
            <a:r>
              <a:rPr lang="fa-IR" sz="2800" b="1" dirty="0" smtClean="0">
                <a:solidFill>
                  <a:schemeClr val="tx1"/>
                </a:solidFill>
                <a:cs typeface="B Nazanin" panose="00000400000000000000" pitchFamily="2" charset="-78"/>
              </a:rPr>
              <a:t>به شکل سوء تعبیر ماهیت اشخاص، موقعیتها ومکانها ظاهر می شود</a:t>
            </a:r>
            <a:r>
              <a:rPr lang="fa-IR" sz="2400" b="1" dirty="0" smtClean="0">
                <a:solidFill>
                  <a:schemeClr val="tx1"/>
                </a:solidFill>
                <a:cs typeface="B Nazanin" panose="00000400000000000000" pitchFamily="2" charset="-78"/>
              </a:rPr>
              <a:t>.(هذیان دوبل وکاپرکاس)</a:t>
            </a:r>
            <a:endParaRPr lang="fa-IR" sz="2800" b="1" dirty="0" smtClean="0">
              <a:cs typeface="B Nazanin" panose="00000400000000000000" pitchFamily="2" charset="-78"/>
            </a:endParaRPr>
          </a:p>
        </p:txBody>
      </p:sp>
    </p:spTree>
    <p:extLst>
      <p:ext uri="{BB962C8B-B14F-4D97-AF65-F5344CB8AC3E}">
        <p14:creationId xmlns:p14="http://schemas.microsoft.com/office/powerpoint/2010/main" val="40586381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ctrTitle"/>
          </p:nvPr>
        </p:nvSpPr>
        <p:spPr>
          <a:xfrm>
            <a:off x="2627784" y="1916832"/>
            <a:ext cx="3888432" cy="1008063"/>
          </a:xfrm>
        </p:spPr>
        <p:txBody>
          <a:bodyPr>
            <a:normAutofit fontScale="90000"/>
          </a:bodyPr>
          <a:lstStyle/>
          <a:p>
            <a:pPr algn="ctr" eaLnBrk="1" hangingPunct="1"/>
            <a:r>
              <a:rPr lang="fa-IR" sz="3200" b="1" u="sng"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rPr>
              <a:t>هذیان مسموم شدن:</a:t>
            </a:r>
            <a:r>
              <a:rPr lang="fa-IR" sz="3200" dirty="0" smtClean="0">
                <a:solidFill>
                  <a:srgbClr val="FF0000"/>
                </a:solidFill>
              </a:rPr>
              <a:t/>
            </a:r>
            <a:br>
              <a:rPr lang="fa-IR" sz="3200" dirty="0" smtClean="0">
                <a:solidFill>
                  <a:srgbClr val="FF0000"/>
                </a:solidFill>
              </a:rPr>
            </a:br>
            <a:endParaRPr lang="en-US" sz="2400" dirty="0" smtClean="0">
              <a:solidFill>
                <a:srgbClr val="FF0000"/>
              </a:solidFill>
              <a:cs typeface="Tahoma" panose="020B0604030504040204" pitchFamily="34" charset="0"/>
            </a:endParaRPr>
          </a:p>
        </p:txBody>
      </p:sp>
      <p:sp>
        <p:nvSpPr>
          <p:cNvPr id="53251" name="Rectangle 5"/>
          <p:cNvSpPr>
            <a:spLocks noGrp="1" noChangeArrowheads="1"/>
          </p:cNvSpPr>
          <p:nvPr>
            <p:ph type="subTitle" idx="1"/>
          </p:nvPr>
        </p:nvSpPr>
        <p:spPr>
          <a:xfrm>
            <a:off x="1403648" y="3717032"/>
            <a:ext cx="6192688" cy="1655763"/>
          </a:xfrm>
          <a:pattFill prst="pct5">
            <a:fgClr>
              <a:schemeClr val="accent1"/>
            </a:fgClr>
            <a:bgClr>
              <a:schemeClr val="bg1"/>
            </a:bgClr>
          </a:pattFill>
        </p:spPr>
        <p:txBody>
          <a:bodyPr/>
          <a:lstStyle/>
          <a:p>
            <a:pPr marL="342900" indent="-342900" algn="just" rtl="1" eaLnBrk="1" hangingPunct="1">
              <a:lnSpc>
                <a:spcPct val="150000"/>
              </a:lnSpc>
              <a:buFont typeface="Wingdings" panose="05000000000000000000" pitchFamily="2" charset="2"/>
              <a:buChar char="Ø"/>
            </a:pPr>
            <a:r>
              <a:rPr lang="fa-IR" sz="2400" b="1" i="0" dirty="0" smtClean="0">
                <a:solidFill>
                  <a:schemeClr val="tx1"/>
                </a:solidFill>
                <a:cs typeface="B Nazanin" panose="00000400000000000000" pitchFamily="2" charset="-78"/>
              </a:rPr>
              <a:t>عقیده ثابت بیمار مبنی بر اینکه کسی می خواهد او را مسموم کند.</a:t>
            </a:r>
          </a:p>
        </p:txBody>
      </p:sp>
    </p:spTree>
    <p:extLst>
      <p:ext uri="{BB962C8B-B14F-4D97-AF65-F5344CB8AC3E}">
        <p14:creationId xmlns:p14="http://schemas.microsoft.com/office/powerpoint/2010/main" val="13401238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ctrTitle"/>
          </p:nvPr>
        </p:nvSpPr>
        <p:spPr>
          <a:xfrm>
            <a:off x="2123728" y="980728"/>
            <a:ext cx="4392464" cy="711200"/>
          </a:xfrm>
        </p:spPr>
        <p:txBody>
          <a:bodyPr/>
          <a:lstStyle/>
          <a:p>
            <a:pPr algn="just" rtl="1" eaLnBrk="1" hangingPunct="1"/>
            <a:r>
              <a:rPr lang="fa-IR" sz="3200" b="1" u="sng" cap="none" spc="0" dirty="0" smtClean="0">
                <a:ln w="0"/>
                <a:solidFill>
                  <a:srgbClr val="FF0000"/>
                </a:solidFill>
                <a:effectLst>
                  <a:outerShdw blurRad="38100" dist="19050" dir="2700000" algn="tl" rotWithShape="0">
                    <a:schemeClr val="dk1">
                      <a:alpha val="40000"/>
                    </a:schemeClr>
                  </a:outerShdw>
                </a:effectLst>
              </a:rPr>
              <a:t>2. هذیانهای بزرگ منشی</a:t>
            </a:r>
            <a:endParaRPr lang="en-US" sz="3200" b="1" u="sng"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p:txBody>
      </p:sp>
      <p:sp>
        <p:nvSpPr>
          <p:cNvPr id="54275" name="Rectangle 5"/>
          <p:cNvSpPr>
            <a:spLocks noGrp="1" noChangeArrowheads="1"/>
          </p:cNvSpPr>
          <p:nvPr>
            <p:ph type="subTitle" idx="1"/>
          </p:nvPr>
        </p:nvSpPr>
        <p:spPr>
          <a:xfrm>
            <a:off x="971550" y="1875631"/>
            <a:ext cx="7128841" cy="3425577"/>
          </a:xfrm>
          <a:pattFill prst="pct5">
            <a:fgClr>
              <a:schemeClr val="accent1"/>
            </a:fgClr>
            <a:bgClr>
              <a:schemeClr val="bg1"/>
            </a:bgClr>
          </a:pattFill>
        </p:spPr>
        <p:txBody>
          <a:bodyPr/>
          <a:lstStyle/>
          <a:p>
            <a:pPr algn="just" rtl="1" eaLnBrk="1" hangingPunct="1">
              <a:lnSpc>
                <a:spcPct val="150000"/>
              </a:lnSpc>
            </a:pPr>
            <a:r>
              <a:rPr lang="fa-IR" sz="2400" b="1" i="0" dirty="0" smtClean="0">
                <a:solidFill>
                  <a:srgbClr val="FF0000"/>
                </a:solidFill>
                <a:cs typeface="B Nazanin" panose="00000400000000000000" pitchFamily="2" charset="-78"/>
              </a:rPr>
              <a:t> </a:t>
            </a:r>
            <a:r>
              <a:rPr lang="ar-SA" sz="2400" b="1" i="0" dirty="0" smtClean="0">
                <a:solidFill>
                  <a:schemeClr val="tx1"/>
                </a:solidFill>
                <a:cs typeface="B Nazanin" panose="00000400000000000000" pitchFamily="2" charset="-78"/>
              </a:rPr>
              <a:t>اعتقاد به اینکه شخص صاحب عظمت است؛ درک بسیار اغراق آمیز از اهمیت خود. این گونه هذیان ها از عقاید مربوط به اینکه شخص نقش مهمی در جامعه دارد تا اعتقاد به اینکه فرد واقعا عیسی مسیح، ناپلئون یا هیتلر است، گسترش دارند</a:t>
            </a:r>
            <a:r>
              <a:rPr lang="en-US" sz="2400" b="1" i="0" dirty="0" smtClean="0">
                <a:solidFill>
                  <a:schemeClr val="tx1"/>
                </a:solidFill>
                <a:cs typeface="B Nazanin" panose="00000400000000000000" pitchFamily="2" charset="-78"/>
              </a:rPr>
              <a:t>.</a:t>
            </a:r>
          </a:p>
          <a:p>
            <a:pPr algn="just" rtl="1" eaLnBrk="1" hangingPunct="1"/>
            <a:endParaRPr lang="en-US" dirty="0" smtClean="0">
              <a:solidFill>
                <a:schemeClr val="tx1"/>
              </a:solidFill>
              <a:cs typeface="Tahoma" panose="020B0604030504040204" pitchFamily="34" charset="0"/>
            </a:endParaRPr>
          </a:p>
        </p:txBody>
      </p:sp>
      <p:pic>
        <p:nvPicPr>
          <p:cNvPr id="54276" name="Picture 3" descr="http://cdn.zmescience.com/wp-content/uploads/2013/08/Delu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472" y="3588419"/>
            <a:ext cx="224155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8601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ctrTitle"/>
          </p:nvPr>
        </p:nvSpPr>
        <p:spPr>
          <a:xfrm>
            <a:off x="1979712" y="980728"/>
            <a:ext cx="4608513" cy="711200"/>
          </a:xfrm>
        </p:spPr>
        <p:txBody>
          <a:bodyPr/>
          <a:lstStyle/>
          <a:p>
            <a:pPr eaLnBrk="1" hangingPunct="1"/>
            <a:r>
              <a:rPr lang="fa-IR" sz="3200" b="1"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rPr>
              <a:t>هذیانهای بزرگ منشی</a:t>
            </a:r>
            <a:endParaRPr lang="en-US" sz="3200" b="1"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endParaRPr>
          </a:p>
        </p:txBody>
      </p:sp>
      <p:sp>
        <p:nvSpPr>
          <p:cNvPr id="6147" name="Rectangle 5"/>
          <p:cNvSpPr>
            <a:spLocks noGrp="1" noChangeArrowheads="1"/>
          </p:cNvSpPr>
          <p:nvPr>
            <p:ph type="subTitle" idx="1"/>
          </p:nvPr>
        </p:nvSpPr>
        <p:spPr>
          <a:xfrm>
            <a:off x="971600" y="1844824"/>
            <a:ext cx="7201099" cy="4248150"/>
          </a:xfrm>
          <a:pattFill prst="pct5">
            <a:fgClr>
              <a:schemeClr val="accent1"/>
            </a:fgClr>
            <a:bgClr>
              <a:schemeClr val="bg1"/>
            </a:bgClr>
          </a:pattFill>
        </p:spPr>
        <p:txBody>
          <a:bodyPr rtlCol="0">
            <a:normAutofit fontScale="70000" lnSpcReduction="20000"/>
          </a:bodyPr>
          <a:lstStyle/>
          <a:p>
            <a:pPr algn="just" rtl="1" eaLnBrk="1" fontAlgn="auto" hangingPunct="1">
              <a:lnSpc>
                <a:spcPct val="150000"/>
              </a:lnSpc>
              <a:spcAft>
                <a:spcPts val="0"/>
              </a:spcAft>
              <a:defRPr/>
            </a:pPr>
            <a:r>
              <a:rPr lang="fa-IR" sz="2400" b="1" i="0" dirty="0">
                <a:solidFill>
                  <a:srgbClr val="FF0000"/>
                </a:solidFill>
                <a:cs typeface="B Nazanin" panose="00000400000000000000" pitchFamily="2" charset="-78"/>
              </a:rPr>
              <a:t> </a:t>
            </a:r>
            <a:r>
              <a:rPr lang="fa-IR" sz="2400" b="1" i="0" dirty="0" smtClean="0">
                <a:solidFill>
                  <a:srgbClr val="FF0000"/>
                </a:solidFill>
                <a:cs typeface="B Nazanin" panose="00000400000000000000" pitchFamily="2" charset="-78"/>
              </a:rPr>
              <a:t>         هذیانهای بزرگ منشی </a:t>
            </a:r>
            <a:r>
              <a:rPr lang="fa-IR" sz="2400" b="1" i="0" dirty="0" smtClean="0">
                <a:solidFill>
                  <a:schemeClr val="tx1"/>
                </a:solidFill>
                <a:cs typeface="B Nazanin" panose="00000400000000000000" pitchFamily="2" charset="-78"/>
              </a:rPr>
              <a:t>معمولا در حالات مانی حضور دارند ولی در اسکیزوفرنی و سیکوزهای عضوی نیز دیده می شوند. از جمله:</a:t>
            </a:r>
          </a:p>
          <a:p>
            <a:pPr marL="342900" indent="-342900" algn="just" rtl="1" eaLnBrk="1" fontAlgn="auto" hangingPunct="1">
              <a:lnSpc>
                <a:spcPct val="150000"/>
              </a:lnSpc>
              <a:spcAft>
                <a:spcPts val="0"/>
              </a:spcAft>
              <a:buFont typeface="Wingdings" panose="05000000000000000000" pitchFamily="2" charset="2"/>
              <a:buChar char="Ø"/>
              <a:defRPr/>
            </a:pPr>
            <a:r>
              <a:rPr lang="fa-IR" sz="2400" b="1" i="0" dirty="0" smtClean="0">
                <a:solidFill>
                  <a:srgbClr val="FF0000"/>
                </a:solidFill>
                <a:cs typeface="B Nazanin" panose="00000400000000000000" pitchFamily="2" charset="-78"/>
              </a:rPr>
              <a:t>هذیان اختراع: </a:t>
            </a:r>
            <a:r>
              <a:rPr lang="fa-IR" sz="2400" b="1" i="0" dirty="0" smtClean="0">
                <a:solidFill>
                  <a:schemeClr val="tx1"/>
                </a:solidFill>
                <a:cs typeface="B Nazanin" panose="00000400000000000000" pitchFamily="2" charset="-78"/>
              </a:rPr>
              <a:t>بیمار مدعی است که کاشفی بزرگ است.</a:t>
            </a:r>
          </a:p>
          <a:p>
            <a:pPr marL="342900" indent="-342900" algn="just" rtl="1" eaLnBrk="1" fontAlgn="auto" hangingPunct="1">
              <a:lnSpc>
                <a:spcPct val="150000"/>
              </a:lnSpc>
              <a:spcAft>
                <a:spcPts val="0"/>
              </a:spcAft>
              <a:buFont typeface="Wingdings" panose="05000000000000000000" pitchFamily="2" charset="2"/>
              <a:buChar char="Ø"/>
              <a:defRPr/>
            </a:pPr>
            <a:r>
              <a:rPr lang="fa-IR" sz="2400" b="1" i="0" dirty="0" smtClean="0">
                <a:solidFill>
                  <a:srgbClr val="FF0000"/>
                </a:solidFill>
                <a:cs typeface="B Nazanin" panose="00000400000000000000" pitchFamily="2" charset="-78"/>
              </a:rPr>
              <a:t>هذیان دگرگون سازی: </a:t>
            </a:r>
            <a:r>
              <a:rPr lang="fa-IR" sz="2400" b="1" i="0" dirty="0" smtClean="0">
                <a:solidFill>
                  <a:schemeClr val="tx1"/>
                </a:solidFill>
                <a:cs typeface="B Nazanin" panose="00000400000000000000" pitchFamily="2" charset="-78"/>
              </a:rPr>
              <a:t>بیمار ادعا دارد که می خواهد تمام دنیا را اصلاح کند.</a:t>
            </a:r>
          </a:p>
          <a:p>
            <a:pPr marL="342900" indent="-342900" algn="just" rtl="1" eaLnBrk="1" fontAlgn="auto" hangingPunct="1">
              <a:lnSpc>
                <a:spcPct val="150000"/>
              </a:lnSpc>
              <a:spcAft>
                <a:spcPts val="0"/>
              </a:spcAft>
              <a:buFont typeface="Wingdings" panose="05000000000000000000" pitchFamily="2" charset="2"/>
              <a:buChar char="Ø"/>
              <a:defRPr/>
            </a:pPr>
            <a:r>
              <a:rPr lang="fa-IR" sz="2400" b="1" i="0" dirty="0" smtClean="0">
                <a:solidFill>
                  <a:srgbClr val="FF0000"/>
                </a:solidFill>
                <a:cs typeface="B Nazanin" panose="00000400000000000000" pitchFamily="2" charset="-78"/>
              </a:rPr>
              <a:t>هذیان ثروت: </a:t>
            </a:r>
            <a:r>
              <a:rPr lang="fa-IR" sz="2400" b="1" i="0" dirty="0" smtClean="0">
                <a:solidFill>
                  <a:schemeClr val="tx1"/>
                </a:solidFill>
                <a:cs typeface="B Nazanin" panose="00000400000000000000" pitchFamily="2" charset="-78"/>
              </a:rPr>
              <a:t>بیمار فکرمیکند که صاحب تمامی خزائن طلای دنیا است.</a:t>
            </a:r>
          </a:p>
          <a:p>
            <a:pPr marL="342900" indent="-342900" algn="just" rtl="1" eaLnBrk="1" fontAlgn="auto" hangingPunct="1">
              <a:lnSpc>
                <a:spcPct val="150000"/>
              </a:lnSpc>
              <a:spcAft>
                <a:spcPts val="0"/>
              </a:spcAft>
              <a:buFont typeface="Wingdings" panose="05000000000000000000" pitchFamily="2" charset="2"/>
              <a:buChar char="Ø"/>
              <a:defRPr/>
            </a:pPr>
            <a:r>
              <a:rPr lang="fa-IR" sz="2400" b="1" i="0" dirty="0" smtClean="0">
                <a:solidFill>
                  <a:schemeClr val="tx1"/>
                </a:solidFill>
                <a:cs typeface="B Nazanin" panose="00000400000000000000" pitchFamily="2" charset="-78"/>
              </a:rPr>
              <a:t>(مثال هذیان بزرگ منشی فرد مانی تازه وارد به بیمارستان)</a:t>
            </a:r>
          </a:p>
          <a:p>
            <a:pPr algn="just" rtl="1" eaLnBrk="1" fontAlgn="auto" hangingPunct="1">
              <a:spcAft>
                <a:spcPts val="0"/>
              </a:spcAft>
              <a:buFont typeface="Wingdings 3" charset="2"/>
              <a:buNone/>
              <a:defRPr/>
            </a:pPr>
            <a:endParaRPr lang="en-US" dirty="0" smtClean="0">
              <a:solidFill>
                <a:schemeClr val="tx1"/>
              </a:solidFill>
            </a:endParaRPr>
          </a:p>
        </p:txBody>
      </p:sp>
    </p:spTree>
    <p:extLst>
      <p:ext uri="{BB962C8B-B14F-4D97-AF65-F5344CB8AC3E}">
        <p14:creationId xmlns:p14="http://schemas.microsoft.com/office/powerpoint/2010/main" val="40152242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ctrTitle"/>
          </p:nvPr>
        </p:nvSpPr>
        <p:spPr>
          <a:xfrm>
            <a:off x="2123726" y="1091347"/>
            <a:ext cx="4608513" cy="537453"/>
          </a:xfrm>
        </p:spPr>
        <p:txBody>
          <a:bodyPr>
            <a:normAutofit fontScale="90000"/>
          </a:bodyPr>
          <a:lstStyle/>
          <a:p>
            <a:pPr eaLnBrk="1" hangingPunct="1"/>
            <a:r>
              <a:rPr lang="fa-IR" sz="3200" b="1"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rPr>
              <a:t>3. هذیان های افسردگی</a:t>
            </a:r>
            <a:endParaRPr lang="en-US" sz="3200" b="1"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endParaRPr>
          </a:p>
        </p:txBody>
      </p:sp>
      <p:sp>
        <p:nvSpPr>
          <p:cNvPr id="6147" name="Rectangle 5"/>
          <p:cNvSpPr>
            <a:spLocks noGrp="1" noChangeArrowheads="1"/>
          </p:cNvSpPr>
          <p:nvPr>
            <p:ph type="subTitle" idx="1"/>
          </p:nvPr>
        </p:nvSpPr>
        <p:spPr>
          <a:xfrm>
            <a:off x="1115614" y="1916832"/>
            <a:ext cx="6624736" cy="3960440"/>
          </a:xfrm>
          <a:pattFill prst="pct5">
            <a:fgClr>
              <a:schemeClr val="accent1"/>
            </a:fgClr>
            <a:bgClr>
              <a:schemeClr val="bg1"/>
            </a:bgClr>
          </a:pattFill>
        </p:spPr>
        <p:txBody>
          <a:bodyPr rtlCol="0">
            <a:normAutofit fontScale="85000" lnSpcReduction="20000"/>
          </a:bodyPr>
          <a:lstStyle/>
          <a:p>
            <a:pPr marL="342900" indent="-342900" algn="just" rtl="1" eaLnBrk="1" fontAlgn="auto" hangingPunct="1">
              <a:lnSpc>
                <a:spcPct val="150000"/>
              </a:lnSpc>
              <a:spcAft>
                <a:spcPts val="0"/>
              </a:spcAft>
              <a:buFont typeface="Wingdings" panose="05000000000000000000" pitchFamily="2" charset="2"/>
              <a:buChar char="Ø"/>
              <a:defRPr/>
            </a:pPr>
            <a:r>
              <a:rPr lang="fa-IR" sz="2400" b="1" i="0" dirty="0" smtClean="0">
                <a:solidFill>
                  <a:srgbClr val="FF0000"/>
                </a:solidFill>
                <a:cs typeface="B Nazanin" panose="00000400000000000000" pitchFamily="2" charset="-78"/>
              </a:rPr>
              <a:t> هذیان گناه: </a:t>
            </a:r>
            <a:r>
              <a:rPr lang="fa-IR" sz="2400" b="1" i="0" dirty="0" smtClean="0">
                <a:solidFill>
                  <a:schemeClr val="tx1"/>
                </a:solidFill>
                <a:cs typeface="B Nazanin" panose="00000400000000000000" pitchFamily="2" charset="-78"/>
              </a:rPr>
              <a:t>عقاید بیمارگونه ای که طی آن بیمار اعتقاد دارد که مرتکب اشتباهات و جنایات خیالی شده است.</a:t>
            </a:r>
          </a:p>
          <a:p>
            <a:pPr marL="342900" indent="-342900" algn="just" rtl="1" eaLnBrk="1" fontAlgn="auto" hangingPunct="1">
              <a:lnSpc>
                <a:spcPct val="150000"/>
              </a:lnSpc>
              <a:spcAft>
                <a:spcPts val="0"/>
              </a:spcAft>
              <a:buFont typeface="Wingdings" panose="05000000000000000000" pitchFamily="2" charset="2"/>
              <a:buChar char="Ø"/>
              <a:defRPr/>
            </a:pPr>
            <a:r>
              <a:rPr lang="fa-IR" sz="2400" b="1" i="0" dirty="0" smtClean="0">
                <a:solidFill>
                  <a:srgbClr val="FF0000"/>
                </a:solidFill>
                <a:cs typeface="B Nazanin" panose="00000400000000000000" pitchFamily="2" charset="-78"/>
              </a:rPr>
              <a:t>هذیان نفی وجود: </a:t>
            </a:r>
            <a:r>
              <a:rPr lang="fa-IR" sz="2400" b="1" i="0" dirty="0" smtClean="0">
                <a:solidFill>
                  <a:schemeClr val="tx1"/>
                </a:solidFill>
                <a:cs typeface="B Nazanin" panose="00000400000000000000" pitchFamily="2" charset="-78"/>
              </a:rPr>
              <a:t>بیمار منکر وجود یا </a:t>
            </a:r>
            <a:r>
              <a:rPr lang="fa-IR" sz="2400" b="1" i="0" dirty="0">
                <a:solidFill>
                  <a:schemeClr val="tx1"/>
                </a:solidFill>
                <a:cs typeface="B Nazanin" panose="00000400000000000000" pitchFamily="2" charset="-78"/>
              </a:rPr>
              <a:t>بخشی از وجود خود </a:t>
            </a:r>
            <a:r>
              <a:rPr lang="fa-IR" sz="2400" b="1" i="0" dirty="0" smtClean="0">
                <a:solidFill>
                  <a:schemeClr val="tx1"/>
                </a:solidFill>
                <a:cs typeface="B Nazanin" panose="00000400000000000000" pitchFamily="2" charset="-78"/>
              </a:rPr>
              <a:t>و دنیای پیرامونی می شود. این نوع هذیانها بیشتر در افسردگی عمیق و افسردگی رجعتی مشاهده می شود. </a:t>
            </a:r>
            <a:r>
              <a:rPr lang="fa-IR" sz="2400" b="1" i="0" dirty="0" smtClean="0">
                <a:solidFill>
                  <a:srgbClr val="FF0000"/>
                </a:solidFill>
                <a:cs typeface="B Nazanin" panose="00000400000000000000" pitchFamily="2" charset="-78"/>
              </a:rPr>
              <a:t>سندرم کوتارد</a:t>
            </a:r>
            <a:r>
              <a:rPr lang="fa-IR" sz="2400" b="1" i="0" dirty="0" smtClean="0">
                <a:solidFill>
                  <a:schemeClr val="tx1"/>
                </a:solidFill>
                <a:cs typeface="B Nazanin" panose="00000400000000000000" pitchFamily="2" charset="-78"/>
              </a:rPr>
              <a:t>، هذیان نفی وجود، همراه با افسردگی و تمایلات خودکشی است.</a:t>
            </a:r>
          </a:p>
          <a:p>
            <a:pPr marL="342900" indent="-342900" algn="just" rtl="1" eaLnBrk="1" fontAlgn="auto" hangingPunct="1">
              <a:lnSpc>
                <a:spcPct val="150000"/>
              </a:lnSpc>
              <a:spcAft>
                <a:spcPts val="0"/>
              </a:spcAft>
              <a:buFont typeface="Wingdings" panose="05000000000000000000" pitchFamily="2" charset="2"/>
              <a:buChar char="Ø"/>
              <a:defRPr/>
            </a:pPr>
            <a:endParaRPr lang="fa-IR" sz="2000" dirty="0" smtClean="0">
              <a:solidFill>
                <a:schemeClr val="tx1"/>
              </a:solidFill>
            </a:endParaRPr>
          </a:p>
          <a:p>
            <a:pPr marL="342900" indent="-342900" algn="just" rtl="1" eaLnBrk="1" fontAlgn="auto" hangingPunct="1">
              <a:lnSpc>
                <a:spcPct val="150000"/>
              </a:lnSpc>
              <a:spcAft>
                <a:spcPts val="0"/>
              </a:spcAft>
              <a:buFont typeface="Wingdings" panose="05000000000000000000" pitchFamily="2" charset="2"/>
              <a:buChar char="Ø"/>
              <a:defRPr/>
            </a:pPr>
            <a:endParaRPr lang="fa-IR" sz="2000" dirty="0" smtClean="0">
              <a:solidFill>
                <a:schemeClr val="tx1"/>
              </a:solidFill>
            </a:endParaRPr>
          </a:p>
          <a:p>
            <a:pPr algn="just" rtl="1" eaLnBrk="1" fontAlgn="auto" hangingPunct="1">
              <a:spcAft>
                <a:spcPts val="0"/>
              </a:spcAft>
              <a:buFont typeface="Wingdings 3" charset="2"/>
              <a:buNone/>
              <a:defRPr/>
            </a:pPr>
            <a:endParaRPr lang="en-US" dirty="0" smtClean="0">
              <a:solidFill>
                <a:schemeClr val="tx1"/>
              </a:solidFill>
            </a:endParaRPr>
          </a:p>
        </p:txBody>
      </p:sp>
    </p:spTree>
    <p:extLst>
      <p:ext uri="{BB962C8B-B14F-4D97-AF65-F5344CB8AC3E}">
        <p14:creationId xmlns:p14="http://schemas.microsoft.com/office/powerpoint/2010/main" val="32879900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ctrTitle"/>
          </p:nvPr>
        </p:nvSpPr>
        <p:spPr>
          <a:xfrm>
            <a:off x="1259632" y="1124744"/>
            <a:ext cx="6696744" cy="537453"/>
          </a:xfrm>
        </p:spPr>
        <p:txBody>
          <a:bodyPr>
            <a:normAutofit fontScale="90000"/>
          </a:bodyPr>
          <a:lstStyle/>
          <a:p>
            <a:pPr eaLnBrk="1" hangingPunct="1"/>
            <a:r>
              <a:rPr lang="fa-IR" sz="3200" b="1" u="sng"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rPr>
              <a:t>ادامه هذیان های افسردگی</a:t>
            </a:r>
            <a:endParaRPr lang="en-US" sz="3200" b="1" u="sng"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endParaRPr>
          </a:p>
        </p:txBody>
      </p:sp>
      <p:sp>
        <p:nvSpPr>
          <p:cNvPr id="6147" name="Rectangle 5"/>
          <p:cNvSpPr>
            <a:spLocks noGrp="1" noChangeArrowheads="1"/>
          </p:cNvSpPr>
          <p:nvPr>
            <p:ph type="subTitle" idx="1"/>
          </p:nvPr>
        </p:nvSpPr>
        <p:spPr>
          <a:xfrm>
            <a:off x="1403648" y="1916832"/>
            <a:ext cx="6336704" cy="3744416"/>
          </a:xfrm>
          <a:pattFill prst="pct5">
            <a:fgClr>
              <a:schemeClr val="accent1"/>
            </a:fgClr>
            <a:bgClr>
              <a:schemeClr val="bg1"/>
            </a:bgClr>
          </a:pattFill>
        </p:spPr>
        <p:txBody>
          <a:bodyPr rtlCol="0">
            <a:normAutofit fontScale="92500" lnSpcReduction="10000"/>
          </a:bodyPr>
          <a:lstStyle/>
          <a:p>
            <a:pPr marL="342900" indent="-342900" algn="just" rtl="1" eaLnBrk="1" fontAlgn="auto" hangingPunct="1">
              <a:lnSpc>
                <a:spcPct val="150000"/>
              </a:lnSpc>
              <a:spcAft>
                <a:spcPts val="0"/>
              </a:spcAft>
              <a:buFont typeface="Wingdings" panose="05000000000000000000" pitchFamily="2" charset="2"/>
              <a:buChar char="Ø"/>
              <a:defRPr/>
            </a:pPr>
            <a:r>
              <a:rPr lang="fa-IR" sz="2400" b="1" i="0" dirty="0" smtClean="0">
                <a:solidFill>
                  <a:srgbClr val="FF0000"/>
                </a:solidFill>
                <a:cs typeface="B Nazanin" panose="00000400000000000000" pitchFamily="2" charset="-78"/>
              </a:rPr>
              <a:t>هذیان فقر: </a:t>
            </a:r>
            <a:r>
              <a:rPr lang="fa-IR" sz="2400" b="1" i="0" dirty="0" smtClean="0">
                <a:solidFill>
                  <a:schemeClr val="tx1"/>
                </a:solidFill>
                <a:cs typeface="B Nazanin" panose="00000400000000000000" pitchFamily="2" charset="-78"/>
              </a:rPr>
              <a:t>بیمار فکرمیکند همه چیز خود را از دست داده است.</a:t>
            </a:r>
          </a:p>
          <a:p>
            <a:pPr algn="just" rtl="1" eaLnBrk="1" fontAlgn="auto" hangingPunct="1">
              <a:lnSpc>
                <a:spcPct val="160000"/>
              </a:lnSpc>
              <a:spcAft>
                <a:spcPts val="0"/>
              </a:spcAft>
              <a:buFont typeface="Wingdings 3" charset="2"/>
              <a:buChar char=""/>
              <a:defRPr/>
            </a:pPr>
            <a:r>
              <a:rPr lang="fa-IR" sz="2400" b="1" i="0" dirty="0" smtClean="0">
                <a:solidFill>
                  <a:srgbClr val="FF0000"/>
                </a:solidFill>
                <a:cs typeface="B Nazanin" panose="00000400000000000000" pitchFamily="2" charset="-78"/>
              </a:rPr>
              <a:t>هذیان خود بیمار انگاری: </a:t>
            </a:r>
            <a:r>
              <a:rPr lang="fa-IR" sz="2400" b="1" i="0" dirty="0" smtClean="0">
                <a:solidFill>
                  <a:schemeClr val="tx1"/>
                </a:solidFill>
                <a:cs typeface="B Nazanin" panose="00000400000000000000" pitchFamily="2" charset="-78"/>
              </a:rPr>
              <a:t>بيمار باور دارد كه به بيماري كشنده اي مبتلا</a:t>
            </a:r>
          </a:p>
          <a:p>
            <a:pPr algn="just" rtl="1" eaLnBrk="1" fontAlgn="auto" hangingPunct="1">
              <a:lnSpc>
                <a:spcPct val="160000"/>
              </a:lnSpc>
              <a:spcAft>
                <a:spcPts val="0"/>
              </a:spcAft>
              <a:buFont typeface="Wingdings 3" charset="2"/>
              <a:buNone/>
              <a:defRPr/>
            </a:pPr>
            <a:r>
              <a:rPr lang="fa-IR" sz="2400" b="1" i="0" dirty="0" smtClean="0">
                <a:solidFill>
                  <a:schemeClr val="tx1"/>
                </a:solidFill>
                <a:cs typeface="B Nazanin" panose="00000400000000000000" pitchFamily="2" charset="-78"/>
              </a:rPr>
              <a:t>  شده تمام يا قسمتي از بدن او از كار افتاده. نگراني مبالغه آمير در مورد سلامت جسماني بدون مبناي عضوي</a:t>
            </a:r>
          </a:p>
          <a:p>
            <a:pPr marL="342900" indent="-342900" algn="just" rtl="1" eaLnBrk="1" fontAlgn="auto" hangingPunct="1">
              <a:lnSpc>
                <a:spcPct val="150000"/>
              </a:lnSpc>
              <a:spcAft>
                <a:spcPts val="0"/>
              </a:spcAft>
              <a:buFont typeface="Wingdings" panose="05000000000000000000" pitchFamily="2" charset="2"/>
              <a:buChar char="Ø"/>
              <a:defRPr/>
            </a:pPr>
            <a:endParaRPr lang="fa-IR" sz="2000" dirty="0" smtClean="0">
              <a:solidFill>
                <a:schemeClr val="tx1"/>
              </a:solidFill>
            </a:endParaRPr>
          </a:p>
          <a:p>
            <a:pPr marL="342900" indent="-342900" algn="just" rtl="1" eaLnBrk="1" fontAlgn="auto" hangingPunct="1">
              <a:lnSpc>
                <a:spcPct val="150000"/>
              </a:lnSpc>
              <a:spcAft>
                <a:spcPts val="0"/>
              </a:spcAft>
              <a:buFont typeface="Wingdings" panose="05000000000000000000" pitchFamily="2" charset="2"/>
              <a:buChar char="Ø"/>
              <a:defRPr/>
            </a:pPr>
            <a:endParaRPr lang="fa-IR" sz="2000" dirty="0" smtClean="0">
              <a:solidFill>
                <a:schemeClr val="tx1"/>
              </a:solidFill>
            </a:endParaRPr>
          </a:p>
          <a:p>
            <a:pPr algn="just" rtl="1" eaLnBrk="1" fontAlgn="auto" hangingPunct="1">
              <a:spcAft>
                <a:spcPts val="0"/>
              </a:spcAft>
              <a:buFont typeface="Wingdings 3" charset="2"/>
              <a:buNone/>
              <a:defRPr/>
            </a:pPr>
            <a:endParaRPr lang="en-US" dirty="0" smtClean="0">
              <a:solidFill>
                <a:schemeClr val="tx1"/>
              </a:solidFill>
            </a:endParaRPr>
          </a:p>
        </p:txBody>
      </p:sp>
    </p:spTree>
    <p:extLst>
      <p:ext uri="{BB962C8B-B14F-4D97-AF65-F5344CB8AC3E}">
        <p14:creationId xmlns:p14="http://schemas.microsoft.com/office/powerpoint/2010/main" val="37495368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419872" y="764630"/>
            <a:ext cx="2447925" cy="792162"/>
          </a:xfrm>
        </p:spPr>
        <p:txBody>
          <a:bodyPr>
            <a:normAutofit fontScale="90000"/>
          </a:bodyPr>
          <a:lstStyle/>
          <a:p>
            <a:pPr algn="r" rtl="1" eaLnBrk="1" hangingPunct="1"/>
            <a:r>
              <a:rPr lang="fa-IR" b="1" u="sng" dirty="0" smtClean="0">
                <a:solidFill>
                  <a:srgbClr val="FF0000"/>
                </a:solidFill>
                <a:cs typeface="B Nazanin" panose="00000400000000000000" pitchFamily="2" charset="-78"/>
              </a:rPr>
              <a:t>4. وسواس</a:t>
            </a:r>
            <a:endParaRPr lang="en-US" b="1" u="sng" dirty="0" smtClean="0">
              <a:solidFill>
                <a:srgbClr val="FF0000"/>
              </a:solidFill>
              <a:cs typeface="B Nazanin" panose="00000400000000000000" pitchFamily="2" charset="-78"/>
            </a:endParaRPr>
          </a:p>
        </p:txBody>
      </p:sp>
      <p:sp>
        <p:nvSpPr>
          <p:cNvPr id="35843" name="Rectangle 3"/>
          <p:cNvSpPr>
            <a:spLocks noGrp="1" noChangeArrowheads="1"/>
          </p:cNvSpPr>
          <p:nvPr>
            <p:ph idx="1"/>
          </p:nvPr>
        </p:nvSpPr>
        <p:spPr>
          <a:xfrm>
            <a:off x="971600" y="1556792"/>
            <a:ext cx="7127875" cy="4176464"/>
          </a:xfrm>
          <a:pattFill prst="pct5">
            <a:fgClr>
              <a:schemeClr val="accent1"/>
            </a:fgClr>
            <a:bgClr>
              <a:schemeClr val="bg1"/>
            </a:bgClr>
          </a:pattFill>
        </p:spPr>
        <p:txBody>
          <a:bodyPr>
            <a:normAutofit fontScale="92500" lnSpcReduction="10000"/>
          </a:bodyPr>
          <a:lstStyle/>
          <a:p>
            <a:pPr algn="r" rtl="1" eaLnBrk="1" hangingPunct="1">
              <a:lnSpc>
                <a:spcPct val="150000"/>
              </a:lnSpc>
            </a:pPr>
            <a:r>
              <a:rPr lang="fa-IR" sz="2400" b="1" dirty="0" smtClean="0">
                <a:cs typeface="B Nazanin" panose="00000400000000000000" pitchFamily="2" charset="-78"/>
              </a:rPr>
              <a:t>عقيده، هيجان يا تكانه اي كه مصرانه و مكرر بر خلاف ميل فرد وارد هوشياري وي مي شود و با اضطراب همراه است</a:t>
            </a:r>
          </a:p>
          <a:p>
            <a:pPr algn="r" rtl="1" eaLnBrk="1" hangingPunct="1">
              <a:lnSpc>
                <a:spcPct val="150000"/>
              </a:lnSpc>
            </a:pPr>
            <a:r>
              <a:rPr lang="fa-IR" sz="2400" b="1" dirty="0" smtClean="0">
                <a:cs typeface="B Nazanin" panose="00000400000000000000" pitchFamily="2" charset="-78"/>
              </a:rPr>
              <a:t>فرد به بي معني بودن اين فكر واقف است و در برابر آن مقاومت مي نمايد</a:t>
            </a:r>
          </a:p>
          <a:p>
            <a:pPr algn="r" rtl="1" eaLnBrk="1" hangingPunct="1">
              <a:lnSpc>
                <a:spcPct val="150000"/>
              </a:lnSpc>
            </a:pPr>
            <a:r>
              <a:rPr lang="fa-IR" sz="2400" b="1" dirty="0" smtClean="0">
                <a:cs typeface="B Nazanin" panose="00000400000000000000" pitchFamily="2" charset="-78"/>
              </a:rPr>
              <a:t>وسواس تداوم بيمارگونه و مقاومت ناپذير فكر، احساس، تصوير و... در ذهن است</a:t>
            </a:r>
          </a:p>
          <a:p>
            <a:pPr algn="r" rtl="1" eaLnBrk="1" hangingPunct="1">
              <a:lnSpc>
                <a:spcPct val="150000"/>
              </a:lnSpc>
            </a:pPr>
            <a:r>
              <a:rPr lang="fa-IR" sz="2400" b="1" dirty="0" smtClean="0">
                <a:cs typeface="B Nazanin" panose="00000400000000000000" pitchFamily="2" charset="-78"/>
              </a:rPr>
              <a:t>نشخوار فكري </a:t>
            </a:r>
            <a:r>
              <a:rPr lang="en-US" sz="2400" b="1" dirty="0" smtClean="0">
                <a:cs typeface="B Nazanin" panose="00000400000000000000" pitchFamily="2" charset="-78"/>
              </a:rPr>
              <a:t>(rumination)</a:t>
            </a:r>
          </a:p>
        </p:txBody>
      </p:sp>
    </p:spTree>
    <p:extLst>
      <p:ext uri="{BB962C8B-B14F-4D97-AF65-F5344CB8AC3E}">
        <p14:creationId xmlns:p14="http://schemas.microsoft.com/office/powerpoint/2010/main" val="34377549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987812" y="1052736"/>
            <a:ext cx="2952328" cy="685800"/>
          </a:xfrm>
        </p:spPr>
        <p:txBody>
          <a:bodyPr>
            <a:normAutofit fontScale="90000"/>
          </a:bodyPr>
          <a:lstStyle/>
          <a:p>
            <a:pPr algn="r" rtl="1" eaLnBrk="1" hangingPunct="1"/>
            <a:r>
              <a:rPr lang="fa-IR" sz="3200" b="1" u="sng" dirty="0" smtClean="0">
                <a:solidFill>
                  <a:srgbClr val="FF0000"/>
                </a:solidFill>
                <a:cs typeface="B Nazanin" panose="00000400000000000000" pitchFamily="2" charset="-78"/>
              </a:rPr>
              <a:t>انواع وسواس</a:t>
            </a:r>
            <a:endParaRPr lang="en-US" sz="3200" b="1" u="sng" dirty="0" smtClean="0">
              <a:solidFill>
                <a:srgbClr val="FF0000"/>
              </a:solidFill>
              <a:cs typeface="B Nazanin" panose="00000400000000000000" pitchFamily="2" charset="-78"/>
            </a:endParaRPr>
          </a:p>
        </p:txBody>
      </p:sp>
      <p:sp>
        <p:nvSpPr>
          <p:cNvPr id="48131" name="Rectangle 3"/>
          <p:cNvSpPr>
            <a:spLocks noGrp="1" noChangeArrowheads="1"/>
          </p:cNvSpPr>
          <p:nvPr>
            <p:ph idx="1"/>
          </p:nvPr>
        </p:nvSpPr>
        <p:spPr>
          <a:xfrm>
            <a:off x="755576" y="1844824"/>
            <a:ext cx="7416800" cy="4319588"/>
          </a:xfrm>
          <a:pattFill prst="pct5">
            <a:fgClr>
              <a:schemeClr val="accent1"/>
            </a:fgClr>
            <a:bgClr>
              <a:schemeClr val="bg1"/>
            </a:bgClr>
          </a:pattFill>
        </p:spPr>
        <p:txBody>
          <a:bodyPr rtlCol="0">
            <a:normAutofit fontScale="62500" lnSpcReduction="20000"/>
          </a:bodyPr>
          <a:lstStyle/>
          <a:p>
            <a:pPr algn="just" rtl="1" eaLnBrk="1" fontAlgn="auto" hangingPunct="1">
              <a:lnSpc>
                <a:spcPct val="170000"/>
              </a:lnSpc>
              <a:spcAft>
                <a:spcPts val="0"/>
              </a:spcAft>
              <a:buFont typeface="Wingdings 3" charset="2"/>
              <a:buChar char=""/>
              <a:defRPr/>
            </a:pPr>
            <a:r>
              <a:rPr lang="fa-IR" sz="4000" b="1" dirty="0" smtClean="0">
                <a:solidFill>
                  <a:srgbClr val="FF0000"/>
                </a:solidFill>
                <a:cs typeface="B Nazanin" panose="00000400000000000000" pitchFamily="2" charset="-78"/>
              </a:rPr>
              <a:t>شمارش وسواسي</a:t>
            </a:r>
            <a:r>
              <a:rPr lang="en-US" sz="4000" b="1" dirty="0" smtClean="0">
                <a:solidFill>
                  <a:srgbClr val="FF0000"/>
                </a:solidFill>
                <a:cs typeface="B Nazanin" panose="00000400000000000000" pitchFamily="2" charset="-78"/>
              </a:rPr>
              <a:t>(O. Counting)</a:t>
            </a:r>
            <a:r>
              <a:rPr lang="fa-IR" sz="4000" b="1" dirty="0" smtClean="0">
                <a:solidFill>
                  <a:srgbClr val="FF0000"/>
                </a:solidFill>
                <a:cs typeface="B Nazanin" panose="00000400000000000000" pitchFamily="2" charset="-78"/>
              </a:rPr>
              <a:t>:</a:t>
            </a:r>
            <a:r>
              <a:rPr lang="fa-IR" sz="4000" b="1" dirty="0" smtClean="0">
                <a:solidFill>
                  <a:schemeClr val="tx1">
                    <a:lumMod val="75000"/>
                    <a:lumOff val="25000"/>
                  </a:schemeClr>
                </a:solidFill>
                <a:cs typeface="B Nazanin" panose="00000400000000000000" pitchFamily="2" charset="-78"/>
              </a:rPr>
              <a:t> ميل غير قابل مقاومت براي شمردن تمام چيزها</a:t>
            </a:r>
          </a:p>
          <a:p>
            <a:pPr algn="just" rtl="1" eaLnBrk="1" fontAlgn="auto" hangingPunct="1">
              <a:lnSpc>
                <a:spcPct val="170000"/>
              </a:lnSpc>
              <a:spcAft>
                <a:spcPts val="0"/>
              </a:spcAft>
              <a:buFont typeface="Wingdings 3" charset="2"/>
              <a:buChar char=""/>
              <a:defRPr/>
            </a:pPr>
            <a:r>
              <a:rPr lang="fa-IR" sz="4000" b="1" dirty="0" smtClean="0">
                <a:solidFill>
                  <a:srgbClr val="FF0000"/>
                </a:solidFill>
                <a:cs typeface="B Nazanin" panose="00000400000000000000" pitchFamily="2" charset="-78"/>
              </a:rPr>
              <a:t>ترديد وسواسي </a:t>
            </a:r>
            <a:r>
              <a:rPr lang="en-US" sz="4000" b="1" dirty="0" smtClean="0">
                <a:solidFill>
                  <a:srgbClr val="FF0000"/>
                </a:solidFill>
                <a:cs typeface="B Nazanin" panose="00000400000000000000" pitchFamily="2" charset="-78"/>
              </a:rPr>
              <a:t>(O. Doubt)</a:t>
            </a:r>
            <a:r>
              <a:rPr lang="fa-IR" sz="4000" b="1" dirty="0" smtClean="0">
                <a:solidFill>
                  <a:srgbClr val="FF0000"/>
                </a:solidFill>
                <a:cs typeface="B Nazanin" panose="00000400000000000000" pitchFamily="2" charset="-78"/>
              </a:rPr>
              <a:t>:</a:t>
            </a:r>
            <a:r>
              <a:rPr lang="fa-IR" sz="4000" b="1" dirty="0" smtClean="0">
                <a:solidFill>
                  <a:schemeClr val="tx1">
                    <a:lumMod val="75000"/>
                    <a:lumOff val="25000"/>
                  </a:schemeClr>
                </a:solidFill>
                <a:cs typeface="B Nazanin" panose="00000400000000000000" pitchFamily="2" charset="-78"/>
              </a:rPr>
              <a:t> ترديد دايم در مورد انجام دادن يا ندادن عمي خاص</a:t>
            </a:r>
          </a:p>
          <a:p>
            <a:pPr algn="just" rtl="1" eaLnBrk="1" fontAlgn="auto" hangingPunct="1">
              <a:lnSpc>
                <a:spcPct val="170000"/>
              </a:lnSpc>
              <a:spcAft>
                <a:spcPts val="0"/>
              </a:spcAft>
              <a:buFont typeface="Wingdings 3" charset="2"/>
              <a:buChar char=""/>
              <a:defRPr/>
            </a:pPr>
            <a:r>
              <a:rPr lang="fa-IR" sz="4000" b="1" dirty="0" smtClean="0">
                <a:solidFill>
                  <a:srgbClr val="FF0000"/>
                </a:solidFill>
                <a:cs typeface="B Nazanin" panose="00000400000000000000" pitchFamily="2" charset="-78"/>
              </a:rPr>
              <a:t>تصور وسواسي </a:t>
            </a:r>
            <a:r>
              <a:rPr lang="en-US" sz="4000" b="1" dirty="0" smtClean="0">
                <a:solidFill>
                  <a:srgbClr val="FF0000"/>
                </a:solidFill>
                <a:cs typeface="B Nazanin" panose="00000400000000000000" pitchFamily="2" charset="-78"/>
              </a:rPr>
              <a:t>(O. Imaging)</a:t>
            </a:r>
            <a:r>
              <a:rPr lang="fa-IR" sz="4000" b="1" dirty="0" smtClean="0">
                <a:solidFill>
                  <a:srgbClr val="FF0000"/>
                </a:solidFill>
                <a:cs typeface="B Nazanin" panose="00000400000000000000" pitchFamily="2" charset="-78"/>
              </a:rPr>
              <a:t>:</a:t>
            </a:r>
            <a:r>
              <a:rPr lang="fa-IR" sz="4000" b="1" dirty="0" smtClean="0">
                <a:solidFill>
                  <a:schemeClr val="tx1">
                    <a:lumMod val="75000"/>
                    <a:lumOff val="25000"/>
                  </a:schemeClr>
                </a:solidFill>
                <a:cs typeface="B Nazanin" panose="00000400000000000000" pitchFamily="2" charset="-78"/>
              </a:rPr>
              <a:t> يادآوري جبري خاطرات دردناكي كه بيمار قصد فراموش كردن آنها را دارد</a:t>
            </a:r>
            <a:endParaRPr lang="en-US" sz="4000" b="1" dirty="0" smtClean="0">
              <a:solidFill>
                <a:schemeClr val="tx1">
                  <a:lumMod val="75000"/>
                  <a:lumOff val="25000"/>
                </a:schemeClr>
              </a:solidFill>
              <a:cs typeface="B Nazanin" panose="00000400000000000000" pitchFamily="2" charset="-78"/>
            </a:endParaRPr>
          </a:p>
        </p:txBody>
      </p:sp>
    </p:spTree>
    <p:extLst>
      <p:ext uri="{BB962C8B-B14F-4D97-AF65-F5344CB8AC3E}">
        <p14:creationId xmlns:p14="http://schemas.microsoft.com/office/powerpoint/2010/main" val="36246741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348037" y="1052736"/>
            <a:ext cx="3168179" cy="865188"/>
          </a:xfrm>
        </p:spPr>
        <p:txBody>
          <a:bodyPr>
            <a:normAutofit fontScale="90000"/>
          </a:bodyPr>
          <a:lstStyle/>
          <a:p>
            <a:pPr algn="r" rtl="1" eaLnBrk="1" hangingPunct="1"/>
            <a:r>
              <a:rPr lang="fa-IR" b="1" dirty="0" smtClean="0">
                <a:solidFill>
                  <a:srgbClr val="FF0000"/>
                </a:solidFill>
                <a:cs typeface="B Nazanin" panose="00000400000000000000" pitchFamily="2" charset="-78"/>
              </a:rPr>
              <a:t>5. رؤيا پردازي</a:t>
            </a:r>
            <a:endParaRPr lang="en-US" b="1" dirty="0" smtClean="0">
              <a:solidFill>
                <a:srgbClr val="FF0000"/>
              </a:solidFill>
              <a:cs typeface="B Nazanin" panose="00000400000000000000" pitchFamily="2" charset="-78"/>
            </a:endParaRPr>
          </a:p>
        </p:txBody>
      </p:sp>
      <p:sp>
        <p:nvSpPr>
          <p:cNvPr id="34819" name="Rectangle 3"/>
          <p:cNvSpPr>
            <a:spLocks noGrp="1" noChangeArrowheads="1"/>
          </p:cNvSpPr>
          <p:nvPr>
            <p:ph idx="1"/>
          </p:nvPr>
        </p:nvSpPr>
        <p:spPr>
          <a:xfrm>
            <a:off x="1547664" y="2348880"/>
            <a:ext cx="6192688" cy="2664296"/>
          </a:xfrm>
          <a:pattFill prst="pct5">
            <a:fgClr>
              <a:schemeClr val="accent1"/>
            </a:fgClr>
            <a:bgClr>
              <a:schemeClr val="bg1"/>
            </a:bgClr>
          </a:pattFill>
        </p:spPr>
        <p:txBody>
          <a:bodyPr>
            <a:normAutofit fontScale="92500" lnSpcReduction="10000"/>
          </a:bodyPr>
          <a:lstStyle/>
          <a:p>
            <a:pPr algn="just" rtl="1" eaLnBrk="1" hangingPunct="1">
              <a:lnSpc>
                <a:spcPct val="150000"/>
              </a:lnSpc>
            </a:pPr>
            <a:r>
              <a:rPr lang="fa-IR" sz="2400" b="1" dirty="0" smtClean="0">
                <a:cs typeface="B Nazanin" panose="00000400000000000000" pitchFamily="2" charset="-78"/>
              </a:rPr>
              <a:t>سلسله تصاوير ذهني ياتوالي رويدادهايي ساختگي كه منجر به تحريف زيانبار واقعيت مي شود</a:t>
            </a:r>
          </a:p>
          <a:p>
            <a:pPr algn="just" rtl="1" eaLnBrk="1" hangingPunct="1">
              <a:lnSpc>
                <a:spcPct val="150000"/>
              </a:lnSpc>
            </a:pPr>
            <a:r>
              <a:rPr lang="fa-IR" sz="2400" b="1" dirty="0" smtClean="0">
                <a:cs typeface="B Nazanin" panose="00000400000000000000" pitchFamily="2" charset="-78"/>
              </a:rPr>
              <a:t>تفكر كاملاً رؤيايي است و تمام اتفاقات بر اساس رؤيا سنجيده مي شود</a:t>
            </a:r>
            <a:endParaRPr lang="en-US" sz="2400" b="1" dirty="0" smtClean="0">
              <a:cs typeface="B Nazanin" panose="00000400000000000000" pitchFamily="2" charset="-78"/>
            </a:endParaRPr>
          </a:p>
        </p:txBody>
      </p:sp>
    </p:spTree>
    <p:extLst>
      <p:ext uri="{BB962C8B-B14F-4D97-AF65-F5344CB8AC3E}">
        <p14:creationId xmlns:p14="http://schemas.microsoft.com/office/powerpoint/2010/main" val="3582922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ctrTitle"/>
          </p:nvPr>
        </p:nvSpPr>
        <p:spPr>
          <a:xfrm>
            <a:off x="1603648" y="2420888"/>
            <a:ext cx="5936704" cy="2303686"/>
          </a:xfrm>
          <a:pattFill prst="pct5">
            <a:fgClr>
              <a:schemeClr val="accent1"/>
            </a:fgClr>
            <a:bgClr>
              <a:schemeClr val="bg1"/>
            </a:bgClr>
          </a:pattFill>
        </p:spPr>
        <p:txBody>
          <a:bodyPr>
            <a:normAutofit fontScale="90000"/>
          </a:bodyPr>
          <a:lstStyle/>
          <a:p>
            <a:pPr eaLnBrk="1" hangingPunct="1"/>
            <a:r>
              <a:rPr lang="fa-IR" sz="10700" b="1" cap="none" spc="0" dirty="0" smtClean="0">
                <a:ln w="0"/>
                <a:solidFill>
                  <a:srgbClr val="FF0000"/>
                </a:solidFill>
                <a:effectLst>
                  <a:outerShdw blurRad="38100" dist="19050" dir="2700000" algn="tl" rotWithShape="0">
                    <a:schemeClr val="dk1">
                      <a:alpha val="40000"/>
                    </a:schemeClr>
                  </a:outerShdw>
                </a:effectLst>
              </a:rPr>
              <a:t>اختلالات</a:t>
            </a:r>
            <a:r>
              <a:rPr lang="fa-IR" sz="10700" b="1" cap="none" spc="0" dirty="0" smtClean="0">
                <a:ln w="0"/>
                <a:effectLst>
                  <a:outerShdw blurRad="38100" dist="19050" dir="2700000" algn="tl" rotWithShape="0">
                    <a:schemeClr val="dk1">
                      <a:alpha val="40000"/>
                    </a:schemeClr>
                  </a:outerShdw>
                </a:effectLst>
              </a:rPr>
              <a:t> درك</a:t>
            </a:r>
            <a:r>
              <a:rPr lang="fa-IR" sz="4400" dirty="0" smtClean="0">
                <a:solidFill>
                  <a:srgbClr val="FF0000"/>
                </a:solidFill>
              </a:rPr>
              <a:t/>
            </a:r>
            <a:br>
              <a:rPr lang="fa-IR" sz="4400" dirty="0" smtClean="0">
                <a:solidFill>
                  <a:srgbClr val="FF0000"/>
                </a:solidFill>
              </a:rPr>
            </a:br>
            <a:endParaRPr lang="en-US" sz="4400" dirty="0" smtClean="0">
              <a:solidFill>
                <a:srgbClr val="FF0000"/>
              </a:solidFill>
              <a:cs typeface="Tahoma" panose="020B0604030504040204" pitchFamily="34" charset="0"/>
            </a:endParaRPr>
          </a:p>
        </p:txBody>
      </p:sp>
      <p:sp>
        <p:nvSpPr>
          <p:cNvPr id="6147" name="Rectangle 5"/>
          <p:cNvSpPr>
            <a:spLocks noGrp="1" noChangeArrowheads="1"/>
          </p:cNvSpPr>
          <p:nvPr>
            <p:ph type="subTitle" idx="1"/>
          </p:nvPr>
        </p:nvSpPr>
        <p:spPr/>
        <p:txBody>
          <a:bodyPr rtlCol="0">
            <a:normAutofit/>
          </a:bodyPr>
          <a:lstStyle/>
          <a:p>
            <a:pPr eaLnBrk="1" fontAlgn="auto" hangingPunct="1">
              <a:spcAft>
                <a:spcPts val="0"/>
              </a:spcAft>
              <a:buFont typeface="Wingdings 3" charset="2"/>
              <a:buNone/>
              <a:defRPr/>
            </a:pPr>
            <a:endParaRPr lang="en-US" dirty="0" smtClean="0"/>
          </a:p>
        </p:txBody>
      </p:sp>
    </p:spTree>
    <p:extLst>
      <p:ext uri="{BB962C8B-B14F-4D97-AF65-F5344CB8AC3E}">
        <p14:creationId xmlns:p14="http://schemas.microsoft.com/office/powerpoint/2010/main" val="827138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1412776"/>
            <a:ext cx="4464496" cy="648073"/>
          </a:xfrm>
        </p:spPr>
        <p:style>
          <a:lnRef idx="2">
            <a:schemeClr val="dk1"/>
          </a:lnRef>
          <a:fillRef idx="1">
            <a:schemeClr val="lt1"/>
          </a:fillRef>
          <a:effectRef idx="0">
            <a:schemeClr val="dk1"/>
          </a:effectRef>
          <a:fontRef idx="minor">
            <a:schemeClr val="dk1"/>
          </a:fontRef>
        </p:style>
        <p:txBody>
          <a:bodyPr>
            <a:normAutofit/>
          </a:bodyPr>
          <a:lstStyle/>
          <a:p>
            <a:pPr rtl="1"/>
            <a:r>
              <a:rPr lang="fa-IR" sz="3200" b="1" u="sng" cap="none" spc="0" dirty="0" smtClean="0">
                <a:ln w="0"/>
                <a:solidFill>
                  <a:srgbClr val="FF0000"/>
                </a:solidFill>
                <a:effectLst>
                  <a:outerShdw blurRad="38100" dist="19050" dir="2700000" algn="tl" rotWithShape="0">
                    <a:schemeClr val="dk1">
                      <a:alpha val="40000"/>
                    </a:schemeClr>
                  </a:outerShdw>
                </a:effectLst>
                <a:cs typeface="B Nazanin" pitchFamily="2" charset="-78"/>
              </a:rPr>
              <a:t>انواع آشفتگی های تفکر</a:t>
            </a:r>
            <a:endParaRPr lang="en-US" sz="3200" b="1" u="sng" cap="none" spc="0" dirty="0">
              <a:ln w="0"/>
              <a:solidFill>
                <a:srgbClr val="FF0000"/>
              </a:solidFill>
              <a:effectLst>
                <a:outerShdw blurRad="38100" dist="19050" dir="2700000" algn="tl" rotWithShape="0">
                  <a:schemeClr val="dk1">
                    <a:alpha val="40000"/>
                  </a:schemeClr>
                </a:outerShdw>
              </a:effectLst>
              <a:cs typeface="B Nazanin" pitchFamily="2" charset="-78"/>
            </a:endParaRPr>
          </a:p>
        </p:txBody>
      </p:sp>
      <p:sp>
        <p:nvSpPr>
          <p:cNvPr id="3" name="Content Placeholder 2"/>
          <p:cNvSpPr>
            <a:spLocks noGrp="1"/>
          </p:cNvSpPr>
          <p:nvPr>
            <p:ph idx="1"/>
          </p:nvPr>
        </p:nvSpPr>
        <p:spPr>
          <a:xfrm>
            <a:off x="467544" y="2438400"/>
            <a:ext cx="7920880" cy="3294856"/>
          </a:xfrm>
        </p:spPr>
        <p:txBody>
          <a:bodyPr>
            <a:normAutofit/>
          </a:bodyPr>
          <a:lstStyle/>
          <a:p>
            <a:pPr algn="r" rtl="1"/>
            <a:r>
              <a:rPr lang="fa-IR" sz="2800" b="1" dirty="0" smtClean="0">
                <a:solidFill>
                  <a:srgbClr val="FF0000"/>
                </a:solidFill>
                <a:cs typeface="B Nazanin" pitchFamily="2" charset="-78"/>
              </a:rPr>
              <a:t>اختلال در نوع تفکر: </a:t>
            </a:r>
            <a:r>
              <a:rPr lang="fa-IR" sz="2800" dirty="0" smtClean="0">
                <a:cs typeface="B Nazanin" pitchFamily="2" charset="-78"/>
              </a:rPr>
              <a:t>مختل شدن تفکر انتزاعی بیمار</a:t>
            </a:r>
          </a:p>
          <a:p>
            <a:pPr algn="r" rtl="1"/>
            <a:r>
              <a:rPr lang="fa-IR" sz="2800" b="1" dirty="0" smtClean="0">
                <a:solidFill>
                  <a:srgbClr val="FF0000"/>
                </a:solidFill>
                <a:cs typeface="B Nazanin" pitchFamily="2" charset="-78"/>
              </a:rPr>
              <a:t>آشفتگی در جریان فکر</a:t>
            </a:r>
            <a:r>
              <a:rPr lang="fa-IR" sz="2800" dirty="0" smtClean="0">
                <a:solidFill>
                  <a:srgbClr val="FF0000"/>
                </a:solidFill>
                <a:cs typeface="B Nazanin" pitchFamily="2" charset="-78"/>
              </a:rPr>
              <a:t>: </a:t>
            </a:r>
            <a:r>
              <a:rPr lang="fa-IR" sz="2800" dirty="0" smtClean="0">
                <a:cs typeface="B Nazanin" pitchFamily="2" charset="-78"/>
              </a:rPr>
              <a:t>تغییر در سرعت و حجم فکر</a:t>
            </a:r>
          </a:p>
          <a:p>
            <a:pPr algn="r" rtl="1"/>
            <a:r>
              <a:rPr lang="fa-IR" sz="2800" b="1" dirty="0" smtClean="0">
                <a:solidFill>
                  <a:srgbClr val="FF0000"/>
                </a:solidFill>
                <a:cs typeface="B Nazanin" pitchFamily="2" charset="-78"/>
              </a:rPr>
              <a:t>اختلال در شکل فکر: </a:t>
            </a:r>
            <a:r>
              <a:rPr lang="fa-IR" sz="2800" dirty="0" smtClean="0">
                <a:cs typeface="B Nazanin" pitchFamily="2" charset="-78"/>
              </a:rPr>
              <a:t>نحوه اتصال افکار به یکدیگر مختل شده است.</a:t>
            </a:r>
          </a:p>
          <a:p>
            <a:pPr algn="r" rtl="1"/>
            <a:r>
              <a:rPr lang="fa-IR" sz="2800" b="1" dirty="0" smtClean="0">
                <a:solidFill>
                  <a:srgbClr val="FF0000"/>
                </a:solidFill>
                <a:cs typeface="B Nazanin" pitchFamily="2" charset="-78"/>
              </a:rPr>
              <a:t>آشفتگی در محتوای فکر: </a:t>
            </a:r>
            <a:r>
              <a:rPr lang="fa-IR" sz="2800" dirty="0" smtClean="0">
                <a:cs typeface="B Nazanin" pitchFamily="2" charset="-78"/>
              </a:rPr>
              <a:t>آنچه که بیمار در مورد آن می اندیشد.</a:t>
            </a:r>
            <a:endParaRPr lang="en-US" sz="2800" dirty="0">
              <a:cs typeface="B Nazanin" pitchFamily="2" charset="-78"/>
            </a:endParaRPr>
          </a:p>
        </p:txBody>
      </p:sp>
    </p:spTree>
    <p:extLst>
      <p:ext uri="{BB962C8B-B14F-4D97-AF65-F5344CB8AC3E}">
        <p14:creationId xmlns:p14="http://schemas.microsoft.com/office/powerpoint/2010/main" val="30987522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835696" y="1041425"/>
            <a:ext cx="4464992" cy="587375"/>
          </a:xfrm>
        </p:spPr>
        <p:txBody>
          <a:bodyPr>
            <a:normAutofit fontScale="90000"/>
          </a:bodyPr>
          <a:lstStyle/>
          <a:p>
            <a:pPr algn="r" rtl="1" eaLnBrk="1" hangingPunct="1"/>
            <a:r>
              <a:rPr lang="fa-IR" b="1" u="sng" cap="none" spc="0" dirty="0" smtClean="0">
                <a:ln w="0"/>
                <a:solidFill>
                  <a:srgbClr val="FF0000"/>
                </a:solidFill>
                <a:effectLst>
                  <a:outerShdw blurRad="38100" dist="19050" dir="2700000" algn="tl" rotWithShape="0">
                    <a:schemeClr val="dk1">
                      <a:alpha val="40000"/>
                    </a:schemeClr>
                  </a:outerShdw>
                </a:effectLst>
              </a:rPr>
              <a:t>درك </a:t>
            </a:r>
            <a:r>
              <a:rPr lang="en-US" b="1" u="sng"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rPr>
              <a:t>perception</a:t>
            </a:r>
          </a:p>
        </p:txBody>
      </p:sp>
      <p:sp>
        <p:nvSpPr>
          <p:cNvPr id="59395" name="Rectangle 3"/>
          <p:cNvSpPr>
            <a:spLocks noGrp="1" noChangeArrowheads="1"/>
          </p:cNvSpPr>
          <p:nvPr>
            <p:ph idx="1"/>
          </p:nvPr>
        </p:nvSpPr>
        <p:spPr>
          <a:xfrm>
            <a:off x="251520" y="1628092"/>
            <a:ext cx="8640960" cy="4248472"/>
          </a:xfrm>
          <a:pattFill prst="pct5">
            <a:fgClr>
              <a:schemeClr val="accent1"/>
            </a:fgClr>
            <a:bgClr>
              <a:schemeClr val="bg1"/>
            </a:bgClr>
          </a:pattFill>
        </p:spPr>
        <p:txBody>
          <a:bodyPr>
            <a:noAutofit/>
          </a:bodyPr>
          <a:lstStyle/>
          <a:p>
            <a:pPr algn="just" rtl="1" eaLnBrk="1" hangingPunct="1">
              <a:lnSpc>
                <a:spcPct val="150000"/>
              </a:lnSpc>
              <a:buFont typeface="Wingdings" panose="05000000000000000000" pitchFamily="2" charset="2"/>
              <a:buChar char="Ø"/>
            </a:pPr>
            <a:r>
              <a:rPr lang="fa-IR" sz="2400" b="1" dirty="0" smtClean="0">
                <a:solidFill>
                  <a:srgbClr val="FF0000"/>
                </a:solidFill>
                <a:cs typeface="B Nazanin" panose="00000400000000000000" pitchFamily="2" charset="-78"/>
              </a:rPr>
              <a:t>درک</a:t>
            </a:r>
            <a:r>
              <a:rPr lang="fa-IR" sz="2400" b="1" dirty="0" smtClean="0">
                <a:solidFill>
                  <a:schemeClr val="tx1"/>
                </a:solidFill>
                <a:cs typeface="B Nazanin" panose="00000400000000000000" pitchFamily="2" charset="-78"/>
              </a:rPr>
              <a:t> عملی است که ضمن آن، احساساتی که توسط اعضای حسی از محیط دریافت شده، برای شخص معنی و مفهوم پیدا می کند.</a:t>
            </a:r>
          </a:p>
          <a:p>
            <a:pPr algn="just" rtl="1" eaLnBrk="1" hangingPunct="1">
              <a:lnSpc>
                <a:spcPct val="150000"/>
              </a:lnSpc>
              <a:buFont typeface="Wingdings" panose="05000000000000000000" pitchFamily="2" charset="2"/>
              <a:buChar char="Ø"/>
            </a:pPr>
            <a:r>
              <a:rPr lang="fa-IR" sz="2400" b="1" dirty="0" smtClean="0">
                <a:solidFill>
                  <a:schemeClr val="tx1"/>
                </a:solidFill>
                <a:cs typeface="B Nazanin" panose="00000400000000000000" pitchFamily="2" charset="-78"/>
              </a:rPr>
              <a:t>بنا براین </a:t>
            </a:r>
            <a:r>
              <a:rPr lang="fa-IR" sz="2400" b="1" dirty="0" smtClean="0">
                <a:solidFill>
                  <a:srgbClr val="FF0000"/>
                </a:solidFill>
                <a:cs typeface="B Nazanin" panose="00000400000000000000" pitchFamily="2" charset="-78"/>
              </a:rPr>
              <a:t>درک</a:t>
            </a:r>
            <a:r>
              <a:rPr lang="fa-IR" sz="2400" b="1" dirty="0" smtClean="0">
                <a:solidFill>
                  <a:schemeClr val="tx1"/>
                </a:solidFill>
                <a:cs typeface="B Nazanin" panose="00000400000000000000" pitchFamily="2" charset="-78"/>
              </a:rPr>
              <a:t> دقیق، مستلزم سلامت دستگاه ادراک کننده می باشد و هرگونه نقصی در این سیستم، موجب پیدایش سوء تعبیر و هذیان افراد می شود.</a:t>
            </a:r>
          </a:p>
          <a:p>
            <a:pPr algn="r" rtl="1" eaLnBrk="1" hangingPunct="1">
              <a:lnSpc>
                <a:spcPct val="150000"/>
              </a:lnSpc>
              <a:buFont typeface="Wingdings" panose="05000000000000000000" pitchFamily="2" charset="2"/>
              <a:buChar char="Ø"/>
            </a:pPr>
            <a:r>
              <a:rPr lang="fa-IR" sz="2400" b="1" dirty="0" smtClean="0">
                <a:solidFill>
                  <a:srgbClr val="FF0000"/>
                </a:solidFill>
                <a:cs typeface="B Nazanin" panose="00000400000000000000" pitchFamily="2" charset="-78"/>
              </a:rPr>
              <a:t>درک</a:t>
            </a:r>
            <a:r>
              <a:rPr lang="fa-IR" sz="2400" b="1" dirty="0" smtClean="0">
                <a:solidFill>
                  <a:schemeClr val="tx1"/>
                </a:solidFill>
                <a:cs typeface="B Nazanin" panose="00000400000000000000" pitchFamily="2" charset="-78"/>
              </a:rPr>
              <a:t> پديده اي انتخابي است</a:t>
            </a:r>
          </a:p>
          <a:p>
            <a:pPr algn="r" rtl="1" eaLnBrk="1" hangingPunct="1">
              <a:lnSpc>
                <a:spcPct val="150000"/>
              </a:lnSpc>
              <a:buFont typeface="Wingdings" panose="05000000000000000000" pitchFamily="2" charset="2"/>
              <a:buChar char="Ø"/>
            </a:pPr>
            <a:r>
              <a:rPr lang="fa-IR" sz="2400" b="1" dirty="0" smtClean="0">
                <a:solidFill>
                  <a:schemeClr val="tx1"/>
                </a:solidFill>
                <a:cs typeface="B Nazanin" panose="00000400000000000000" pitchFamily="2" charset="-78"/>
              </a:rPr>
              <a:t>آگاهي از كيفيت، كميت، شباهتها و تفاوتهاي اجزاي محيط بوسيله اعضاي حسي</a:t>
            </a:r>
          </a:p>
          <a:p>
            <a:pPr algn="r" rtl="1" eaLnBrk="1" hangingPunct="1">
              <a:lnSpc>
                <a:spcPct val="150000"/>
              </a:lnSpc>
              <a:buFont typeface="Wingdings" panose="05000000000000000000" pitchFamily="2" charset="2"/>
              <a:buChar char="Ø"/>
            </a:pPr>
            <a:r>
              <a:rPr lang="fa-IR" sz="2400" b="1" dirty="0" smtClean="0">
                <a:solidFill>
                  <a:srgbClr val="FF0000"/>
                </a:solidFill>
                <a:cs typeface="B Nazanin" panose="00000400000000000000" pitchFamily="2" charset="-78"/>
              </a:rPr>
              <a:t>توهم </a:t>
            </a:r>
            <a:r>
              <a:rPr lang="fa-IR" sz="2400" b="1" dirty="0" smtClean="0">
                <a:solidFill>
                  <a:schemeClr val="tx1"/>
                </a:solidFill>
                <a:cs typeface="B Nazanin" panose="00000400000000000000" pitchFamily="2" charset="-78"/>
              </a:rPr>
              <a:t>و </a:t>
            </a:r>
            <a:r>
              <a:rPr lang="fa-IR" sz="2400" b="1" dirty="0" smtClean="0">
                <a:solidFill>
                  <a:srgbClr val="FF0000"/>
                </a:solidFill>
                <a:cs typeface="B Nazanin" panose="00000400000000000000" pitchFamily="2" charset="-78"/>
              </a:rPr>
              <a:t>اشتباه حسی </a:t>
            </a:r>
            <a:r>
              <a:rPr lang="fa-IR" sz="2400" b="1" dirty="0" smtClean="0">
                <a:solidFill>
                  <a:schemeClr val="tx1"/>
                </a:solidFill>
                <a:cs typeface="B Nazanin" panose="00000400000000000000" pitchFamily="2" charset="-78"/>
              </a:rPr>
              <a:t>از اختلالات عمده </a:t>
            </a:r>
            <a:r>
              <a:rPr lang="fa-IR" sz="2400" b="1" dirty="0" smtClean="0">
                <a:solidFill>
                  <a:srgbClr val="FF0000"/>
                </a:solidFill>
                <a:cs typeface="B Nazanin" panose="00000400000000000000" pitchFamily="2" charset="-78"/>
              </a:rPr>
              <a:t>درک</a:t>
            </a:r>
            <a:r>
              <a:rPr lang="fa-IR" sz="2400" b="1" dirty="0" smtClean="0">
                <a:solidFill>
                  <a:schemeClr val="tx1"/>
                </a:solidFill>
                <a:cs typeface="B Nazanin" panose="00000400000000000000" pitchFamily="2" charset="-78"/>
              </a:rPr>
              <a:t> هستند. </a:t>
            </a:r>
            <a:endParaRPr lang="en-US" sz="2400" b="1" dirty="0" smtClean="0">
              <a:solidFill>
                <a:schemeClr val="tx1"/>
              </a:solidFill>
              <a:cs typeface="B Nazanin" panose="00000400000000000000" pitchFamily="2" charset="-78"/>
            </a:endParaRPr>
          </a:p>
        </p:txBody>
      </p:sp>
    </p:spTree>
    <p:extLst>
      <p:ext uri="{BB962C8B-B14F-4D97-AF65-F5344CB8AC3E}">
        <p14:creationId xmlns:p14="http://schemas.microsoft.com/office/powerpoint/2010/main" val="2687450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692275" y="620713"/>
            <a:ext cx="4392613" cy="803275"/>
          </a:xfrm>
        </p:spPr>
        <p:txBody>
          <a:bodyPr rtlCol="0">
            <a:normAutofit fontScale="90000"/>
          </a:bodyPr>
          <a:lstStyle/>
          <a:p>
            <a:pPr algn="r" rtl="1" eaLnBrk="1" fontAlgn="auto" hangingPunct="1">
              <a:spcAft>
                <a:spcPts val="0"/>
              </a:spcAft>
              <a:defRPr/>
            </a:pPr>
            <a:r>
              <a:rPr lang="fa-IR" smtClean="0">
                <a:solidFill>
                  <a:srgbClr val="FF0000"/>
                </a:solidFill>
              </a:rPr>
              <a:t>اختلالات در درك</a:t>
            </a:r>
            <a:br>
              <a:rPr lang="fa-IR" smtClean="0">
                <a:solidFill>
                  <a:srgbClr val="FF0000"/>
                </a:solidFill>
              </a:rPr>
            </a:br>
            <a:r>
              <a:rPr lang="fa-IR" smtClean="0">
                <a:solidFill>
                  <a:srgbClr val="FF0000"/>
                </a:solidFill>
              </a:rPr>
              <a:t/>
            </a:r>
            <a:br>
              <a:rPr lang="fa-IR" smtClean="0">
                <a:solidFill>
                  <a:srgbClr val="FF0000"/>
                </a:solidFill>
              </a:rPr>
            </a:br>
            <a:r>
              <a:rPr lang="fa-IR" b="1" u="sng" smtClean="0">
                <a:solidFill>
                  <a:srgbClr val="FF0000"/>
                </a:solidFill>
              </a:rPr>
              <a:t/>
            </a:r>
            <a:br>
              <a:rPr lang="fa-IR" b="1" u="sng" smtClean="0">
                <a:solidFill>
                  <a:srgbClr val="FF0000"/>
                </a:solidFill>
              </a:rPr>
            </a:br>
            <a:endParaRPr lang="en-US" smtClean="0">
              <a:solidFill>
                <a:srgbClr val="FF0000"/>
              </a:solidFill>
              <a:cs typeface="Tahoma" panose="020B0604030504040204" pitchFamily="34" charset="0"/>
            </a:endParaRPr>
          </a:p>
        </p:txBody>
      </p:sp>
      <p:sp>
        <p:nvSpPr>
          <p:cNvPr id="60419" name="Rectangle 1"/>
          <p:cNvSpPr>
            <a:spLocks noChangeArrowheads="1"/>
          </p:cNvSpPr>
          <p:nvPr/>
        </p:nvSpPr>
        <p:spPr bwMode="auto">
          <a:xfrm>
            <a:off x="1403648" y="1916832"/>
            <a:ext cx="6192687" cy="2800767"/>
          </a:xfrm>
          <a:prstGeom prst="rect">
            <a:avLst/>
          </a:prstGeom>
          <a:pattFill prst="pct5">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Tahoma" panose="020B060403050404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Tahoma" panose="020B060403050404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Tahoma" panose="020B060403050404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9pPr>
          </a:lstStyle>
          <a:p>
            <a:pPr algn="r" rtl="1">
              <a:lnSpc>
                <a:spcPct val="200000"/>
              </a:lnSpc>
              <a:spcBef>
                <a:spcPct val="0"/>
              </a:spcBef>
              <a:buClrTx/>
              <a:buSzTx/>
              <a:buFont typeface="Wingdings" panose="05000000000000000000" pitchFamily="2" charset="2"/>
              <a:buChar char="Ø"/>
            </a:pPr>
            <a:r>
              <a:rPr lang="fa-IR" sz="4400" b="1" dirty="0" smtClean="0">
                <a:ln w="0"/>
                <a:solidFill>
                  <a:srgbClr val="FF0000"/>
                </a:solidFill>
                <a:effectLst>
                  <a:outerShdw blurRad="38100" dist="19050" dir="2700000" algn="tl" rotWithShape="0">
                    <a:schemeClr val="dk1">
                      <a:alpha val="40000"/>
                    </a:schemeClr>
                  </a:outerShdw>
                </a:effectLst>
                <a:latin typeface="Century Gothic" pitchFamily="34" charset="0"/>
                <a:cs typeface="Arial" panose="020B0604020202020204" pitchFamily="34" charset="0"/>
              </a:rPr>
              <a:t>توهم </a:t>
            </a:r>
            <a:r>
              <a:rPr lang="fa-IR" sz="2800" dirty="0" smtClean="0">
                <a:solidFill>
                  <a:schemeClr val="tx1"/>
                </a:solidFill>
                <a:latin typeface="Century Gothic" pitchFamily="34" charset="0"/>
                <a:cs typeface="Arial" panose="020B0604020202020204" pitchFamily="34" charset="0"/>
              </a:rPr>
              <a:t>(خطای ادراکی)</a:t>
            </a:r>
            <a:r>
              <a:rPr lang="en-US" sz="2800" dirty="0" smtClean="0">
                <a:solidFill>
                  <a:schemeClr val="tx1"/>
                </a:solidFill>
                <a:latin typeface="Century Gothic" pitchFamily="34" charset="0"/>
                <a:cs typeface="Arial" panose="020B0604020202020204" pitchFamily="34" charset="0"/>
              </a:rPr>
              <a:t>(Hallucination</a:t>
            </a:r>
            <a:r>
              <a:rPr lang="en-US" sz="2800" dirty="0">
                <a:solidFill>
                  <a:schemeClr val="tx1"/>
                </a:solidFill>
                <a:latin typeface="Century Gothic" pitchFamily="34" charset="0"/>
                <a:cs typeface="Arial" panose="020B0604020202020204" pitchFamily="34" charset="0"/>
              </a:rPr>
              <a:t>)</a:t>
            </a:r>
            <a:endParaRPr lang="fa-IR" sz="2400" dirty="0">
              <a:solidFill>
                <a:schemeClr val="tx1"/>
              </a:solidFill>
              <a:latin typeface="Century Gothic" pitchFamily="34" charset="0"/>
              <a:cs typeface="Arial" panose="020B0604020202020204" pitchFamily="34" charset="0"/>
            </a:endParaRPr>
          </a:p>
          <a:p>
            <a:pPr algn="r" rtl="1">
              <a:lnSpc>
                <a:spcPct val="200000"/>
              </a:lnSpc>
              <a:spcBef>
                <a:spcPct val="0"/>
              </a:spcBef>
              <a:buClrTx/>
              <a:buSzTx/>
              <a:buFont typeface="Wingdings" panose="05000000000000000000" pitchFamily="2" charset="2"/>
              <a:buChar char="Ø"/>
            </a:pPr>
            <a:r>
              <a:rPr lang="fa-IR" sz="4400" b="1" dirty="0">
                <a:ln w="0"/>
                <a:solidFill>
                  <a:srgbClr val="FF0000"/>
                </a:solidFill>
                <a:effectLst>
                  <a:outerShdw blurRad="38100" dist="19050" dir="2700000" algn="tl" rotWithShape="0">
                    <a:schemeClr val="dk1">
                      <a:alpha val="40000"/>
                    </a:schemeClr>
                  </a:outerShdw>
                </a:effectLst>
                <a:latin typeface="Century Gothic" pitchFamily="34" charset="0"/>
                <a:cs typeface="Arial" panose="020B0604020202020204" pitchFamily="34" charset="0"/>
              </a:rPr>
              <a:t>خطای حسی </a:t>
            </a:r>
            <a:r>
              <a:rPr lang="fa-IR" sz="3200" dirty="0">
                <a:solidFill>
                  <a:schemeClr val="tx1"/>
                </a:solidFill>
                <a:latin typeface="Century Gothic" pitchFamily="34" charset="0"/>
                <a:cs typeface="Arial" panose="020B0604020202020204" pitchFamily="34" charset="0"/>
              </a:rPr>
              <a:t>(</a:t>
            </a:r>
            <a:r>
              <a:rPr lang="en-US" sz="3200" dirty="0">
                <a:solidFill>
                  <a:schemeClr val="tx1"/>
                </a:solidFill>
                <a:latin typeface="Century Gothic" pitchFamily="34" charset="0"/>
                <a:cs typeface="Arial" panose="020B0604020202020204" pitchFamily="34" charset="0"/>
              </a:rPr>
              <a:t>(</a:t>
            </a:r>
            <a:r>
              <a:rPr lang="en-US" sz="3200" dirty="0" err="1" smtClean="0">
                <a:solidFill>
                  <a:schemeClr val="tx1"/>
                </a:solidFill>
                <a:latin typeface="Century Gothic" pitchFamily="34" charset="0"/>
                <a:cs typeface="Arial" panose="020B0604020202020204" pitchFamily="34" charset="0"/>
              </a:rPr>
              <a:t>Ilution</a:t>
            </a:r>
            <a:r>
              <a:rPr lang="fa-IR" sz="3200" dirty="0" smtClean="0">
                <a:solidFill>
                  <a:schemeClr val="tx1"/>
                </a:solidFill>
                <a:latin typeface="Century Gothic" pitchFamily="34" charset="0"/>
                <a:cs typeface="Arial" panose="020B0604020202020204" pitchFamily="34" charset="0"/>
              </a:rPr>
              <a:t> </a:t>
            </a:r>
            <a:endParaRPr lang="en-US" sz="3600" dirty="0">
              <a:solidFill>
                <a:schemeClr val="tx1"/>
              </a:solidFill>
              <a:latin typeface="Century Gothic" pitchFamily="34" charset="0"/>
              <a:cs typeface="Arial" panose="020B0604020202020204" pitchFamily="34" charset="0"/>
            </a:endParaRPr>
          </a:p>
        </p:txBody>
      </p:sp>
    </p:spTree>
    <p:extLst>
      <p:ext uri="{BB962C8B-B14F-4D97-AF65-F5344CB8AC3E}">
        <p14:creationId xmlns:p14="http://schemas.microsoft.com/office/powerpoint/2010/main" val="22860341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692275" y="620713"/>
            <a:ext cx="4392613" cy="803275"/>
          </a:xfrm>
        </p:spPr>
        <p:txBody>
          <a:bodyPr rtlCol="0">
            <a:normAutofit fontScale="90000"/>
          </a:bodyPr>
          <a:lstStyle/>
          <a:p>
            <a:pPr algn="r" rtl="1" eaLnBrk="1" fontAlgn="auto" hangingPunct="1">
              <a:spcAft>
                <a:spcPts val="0"/>
              </a:spcAft>
              <a:defRPr/>
            </a:pPr>
            <a:r>
              <a:rPr lang="fa-IR" smtClean="0">
                <a:solidFill>
                  <a:srgbClr val="FF0000"/>
                </a:solidFill>
              </a:rPr>
              <a:t>اختلالات در درك</a:t>
            </a:r>
            <a:br>
              <a:rPr lang="fa-IR" smtClean="0">
                <a:solidFill>
                  <a:srgbClr val="FF0000"/>
                </a:solidFill>
              </a:rPr>
            </a:br>
            <a:r>
              <a:rPr lang="fa-IR" smtClean="0">
                <a:solidFill>
                  <a:srgbClr val="FF0000"/>
                </a:solidFill>
              </a:rPr>
              <a:t/>
            </a:r>
            <a:br>
              <a:rPr lang="fa-IR" smtClean="0">
                <a:solidFill>
                  <a:srgbClr val="FF0000"/>
                </a:solidFill>
              </a:rPr>
            </a:br>
            <a:r>
              <a:rPr lang="fa-IR" b="1" u="sng" smtClean="0">
                <a:solidFill>
                  <a:srgbClr val="FF0000"/>
                </a:solidFill>
              </a:rPr>
              <a:t/>
            </a:r>
            <a:br>
              <a:rPr lang="fa-IR" b="1" u="sng" smtClean="0">
                <a:solidFill>
                  <a:srgbClr val="FF0000"/>
                </a:solidFill>
              </a:rPr>
            </a:br>
            <a:endParaRPr lang="en-US" smtClean="0">
              <a:solidFill>
                <a:srgbClr val="FF0000"/>
              </a:solidFill>
              <a:cs typeface="Tahoma" panose="020B0604030504040204" pitchFamily="34" charset="0"/>
            </a:endParaRPr>
          </a:p>
        </p:txBody>
      </p:sp>
      <p:sp>
        <p:nvSpPr>
          <p:cNvPr id="61443" name="Rectangle 1"/>
          <p:cNvSpPr>
            <a:spLocks noChangeArrowheads="1"/>
          </p:cNvSpPr>
          <p:nvPr/>
        </p:nvSpPr>
        <p:spPr bwMode="auto">
          <a:xfrm>
            <a:off x="2411413" y="1268413"/>
            <a:ext cx="4752975" cy="1236662"/>
          </a:xfrm>
          <a:prstGeom prst="rect">
            <a:avLst/>
          </a:prstGeom>
          <a:pattFill prst="pct5">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Tahoma" panose="020B060403050404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Tahoma" panose="020B060403050404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Tahoma" panose="020B060403050404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9pPr>
          </a:lstStyle>
          <a:p>
            <a:pPr algn="r" rtl="1">
              <a:lnSpc>
                <a:spcPct val="200000"/>
              </a:lnSpc>
              <a:spcBef>
                <a:spcPct val="0"/>
              </a:spcBef>
              <a:buClrTx/>
              <a:buSzTx/>
              <a:buFont typeface="Wingdings" panose="05000000000000000000" pitchFamily="2" charset="2"/>
              <a:buChar char="Ø"/>
            </a:pPr>
            <a:endParaRPr lang="en-US" sz="4400">
              <a:solidFill>
                <a:schemeClr val="tx1"/>
              </a:solidFill>
              <a:latin typeface="Century Gothic" pitchFamily="34" charset="0"/>
              <a:cs typeface="Arial" panose="020B0604020202020204" pitchFamily="34" charset="0"/>
            </a:endParaRPr>
          </a:p>
        </p:txBody>
      </p:sp>
      <p:pic>
        <p:nvPicPr>
          <p:cNvPr id="6144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76251"/>
            <a:ext cx="6624736" cy="5761062"/>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75236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331702" y="1124744"/>
            <a:ext cx="6264696" cy="720080"/>
          </a:xfrm>
        </p:spPr>
        <p:txBody>
          <a:bodyPr rtlCol="0">
            <a:normAutofit/>
          </a:bodyPr>
          <a:lstStyle/>
          <a:p>
            <a:pPr rtl="1">
              <a:defRPr/>
            </a:pPr>
            <a:r>
              <a:rPr lang="ar-SA" b="1" cap="none" spc="0" dirty="0">
                <a:ln w="0"/>
                <a:solidFill>
                  <a:srgbClr val="FF0000"/>
                </a:solidFill>
                <a:effectLst>
                  <a:outerShdw blurRad="38100" dist="19050" dir="2700000" algn="tl" rotWithShape="0">
                    <a:schemeClr val="dk1">
                      <a:alpha val="40000"/>
                    </a:schemeClr>
                  </a:outerShdw>
                </a:effectLst>
                <a:cs typeface="B Nazanin" panose="00000400000000000000" pitchFamily="2" charset="-78"/>
              </a:rPr>
              <a:t>توهم</a:t>
            </a:r>
            <a:r>
              <a:rPr lang="en-US" b="1" cap="none" spc="0" dirty="0">
                <a:ln w="0"/>
                <a:solidFill>
                  <a:srgbClr val="FF0000"/>
                </a:solidFill>
                <a:effectLst>
                  <a:outerShdw blurRad="38100" dist="19050" dir="2700000" algn="tl" rotWithShape="0">
                    <a:schemeClr val="dk1">
                      <a:alpha val="40000"/>
                    </a:schemeClr>
                  </a:outerShdw>
                </a:effectLst>
                <a:cs typeface="B Nazanin" panose="00000400000000000000" pitchFamily="2" charset="-78"/>
              </a:rPr>
              <a:t> </a:t>
            </a:r>
            <a:r>
              <a:rPr lang="en-US" b="1"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rPr>
              <a:t>(Hallucination):</a:t>
            </a:r>
          </a:p>
        </p:txBody>
      </p:sp>
      <p:sp>
        <p:nvSpPr>
          <p:cNvPr id="62467" name="Rectangle 1"/>
          <p:cNvSpPr>
            <a:spLocks noChangeArrowheads="1"/>
          </p:cNvSpPr>
          <p:nvPr/>
        </p:nvSpPr>
        <p:spPr bwMode="auto">
          <a:xfrm>
            <a:off x="1115615" y="2276872"/>
            <a:ext cx="6840761" cy="3118803"/>
          </a:xfrm>
          <a:prstGeom prst="rect">
            <a:avLst/>
          </a:prstGeom>
          <a:pattFill prst="pct5">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Tahoma" panose="020B060403050404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Tahoma" panose="020B060403050404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Tahoma" panose="020B060403050404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Tahoma" panose="020B0604030504040204" pitchFamily="34" charset="0"/>
              </a:defRPr>
            </a:lvl9pPr>
          </a:lstStyle>
          <a:p>
            <a:pPr algn="just" rtl="1">
              <a:lnSpc>
                <a:spcPct val="150000"/>
              </a:lnSpc>
            </a:pPr>
            <a:r>
              <a:rPr lang="ar-SA" sz="2400" b="1" dirty="0">
                <a:solidFill>
                  <a:schemeClr val="tx1"/>
                </a:solidFill>
                <a:cs typeface="B Nazanin" panose="00000400000000000000" pitchFamily="2" charset="-78"/>
              </a:rPr>
              <a:t>یک </a:t>
            </a:r>
            <a:r>
              <a:rPr lang="ar-SA" sz="2400" b="1" dirty="0">
                <a:solidFill>
                  <a:srgbClr val="FF0000"/>
                </a:solidFill>
                <a:cs typeface="B Nazanin" panose="00000400000000000000" pitchFamily="2" charset="-78"/>
              </a:rPr>
              <a:t>درک</a:t>
            </a:r>
            <a:r>
              <a:rPr lang="ar-SA" sz="2400" b="1" dirty="0">
                <a:solidFill>
                  <a:schemeClr val="tx1"/>
                </a:solidFill>
                <a:cs typeface="B Nazanin" panose="00000400000000000000" pitchFamily="2" charset="-78"/>
              </a:rPr>
              <a:t> حسی غلط است, یعنی برای آن محرک خارجی واقعی وجود ندارد. </a:t>
            </a:r>
            <a:endParaRPr lang="fa-IR" sz="2400" b="1" dirty="0">
              <a:solidFill>
                <a:schemeClr val="tx1"/>
              </a:solidFill>
              <a:cs typeface="B Nazanin" panose="00000400000000000000" pitchFamily="2" charset="-78"/>
            </a:endParaRPr>
          </a:p>
          <a:p>
            <a:pPr algn="just" rtl="1">
              <a:lnSpc>
                <a:spcPct val="150000"/>
              </a:lnSpc>
            </a:pPr>
            <a:r>
              <a:rPr lang="ar-SA" sz="2400" b="1" dirty="0">
                <a:solidFill>
                  <a:schemeClr val="tx1"/>
                </a:solidFill>
                <a:cs typeface="B Nazanin" panose="00000400000000000000" pitchFamily="2" charset="-78"/>
              </a:rPr>
              <a:t>توهمات به وسیله احساسی که با آنها همراه هستند، توصیف می شوند</a:t>
            </a:r>
            <a:r>
              <a:rPr lang="en-US" sz="2400" b="1" dirty="0">
                <a:solidFill>
                  <a:schemeClr val="tx1"/>
                </a:solidFill>
                <a:cs typeface="B Nazanin" panose="00000400000000000000" pitchFamily="2" charset="-78"/>
              </a:rPr>
              <a:t>.</a:t>
            </a:r>
            <a:endParaRPr lang="fa-IR" sz="2400" b="1" dirty="0">
              <a:solidFill>
                <a:schemeClr val="tx1"/>
              </a:solidFill>
              <a:cs typeface="B Nazanin" panose="00000400000000000000" pitchFamily="2" charset="-78"/>
            </a:endParaRPr>
          </a:p>
          <a:p>
            <a:pPr algn="just" rtl="1">
              <a:lnSpc>
                <a:spcPct val="150000"/>
              </a:lnSpc>
            </a:pPr>
            <a:r>
              <a:rPr lang="fa-IR" sz="2400" b="1" dirty="0">
                <a:solidFill>
                  <a:schemeClr val="tx1"/>
                </a:solidFill>
                <a:cs typeface="B Nazanin" panose="00000400000000000000" pitchFamily="2" charset="-78"/>
              </a:rPr>
              <a:t>درك بدون حضور محرک خارجی</a:t>
            </a:r>
            <a:r>
              <a:rPr lang="en-US" sz="2400" b="1" dirty="0">
                <a:solidFill>
                  <a:schemeClr val="tx1"/>
                </a:solidFill>
                <a:cs typeface="B Nazanin" panose="00000400000000000000" pitchFamily="2" charset="-78"/>
              </a:rPr>
              <a:t>    </a:t>
            </a:r>
            <a:endParaRPr lang="en-US" sz="2400" dirty="0"/>
          </a:p>
        </p:txBody>
      </p:sp>
    </p:spTree>
    <p:extLst>
      <p:ext uri="{BB962C8B-B14F-4D97-AF65-F5344CB8AC3E}">
        <p14:creationId xmlns:p14="http://schemas.microsoft.com/office/powerpoint/2010/main" val="18341196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851920" y="908720"/>
            <a:ext cx="2449513" cy="731838"/>
          </a:xfrm>
        </p:spPr>
        <p:txBody>
          <a:bodyPr>
            <a:normAutofit fontScale="90000"/>
          </a:bodyPr>
          <a:lstStyle/>
          <a:p>
            <a:pPr algn="r" rtl="1" eaLnBrk="1" hangingPunct="1"/>
            <a:r>
              <a:rPr lang="fa-IR" b="1" u="sng" dirty="0" smtClean="0">
                <a:solidFill>
                  <a:srgbClr val="FF0000"/>
                </a:solidFill>
                <a:cs typeface="B Nazanin" panose="00000400000000000000" pitchFamily="2" charset="-78"/>
              </a:rPr>
              <a:t>انواع توهم</a:t>
            </a:r>
            <a:endParaRPr lang="en-US" b="1" u="sng" dirty="0" smtClean="0">
              <a:solidFill>
                <a:srgbClr val="FF0000"/>
              </a:solidFill>
              <a:cs typeface="B Nazanin" panose="00000400000000000000" pitchFamily="2" charset="-78"/>
            </a:endParaRPr>
          </a:p>
        </p:txBody>
      </p:sp>
      <p:sp>
        <p:nvSpPr>
          <p:cNvPr id="11267" name="Rectangle 3"/>
          <p:cNvSpPr>
            <a:spLocks noGrp="1" noChangeArrowheads="1"/>
          </p:cNvSpPr>
          <p:nvPr>
            <p:ph idx="1"/>
          </p:nvPr>
        </p:nvSpPr>
        <p:spPr>
          <a:xfrm>
            <a:off x="899592" y="1844824"/>
            <a:ext cx="7202488" cy="4700587"/>
          </a:xfrm>
          <a:pattFill prst="pct5">
            <a:fgClr>
              <a:schemeClr val="accent1"/>
            </a:fgClr>
            <a:bgClr>
              <a:schemeClr val="bg1"/>
            </a:bgClr>
          </a:pattFill>
        </p:spPr>
        <p:txBody>
          <a:bodyPr rtlCol="0">
            <a:normAutofit fontScale="62500" lnSpcReduction="20000"/>
          </a:bodyPr>
          <a:lstStyle/>
          <a:p>
            <a:pPr algn="r" rtl="1" eaLnBrk="1" fontAlgn="auto" hangingPunct="1">
              <a:lnSpc>
                <a:spcPct val="170000"/>
              </a:lnSpc>
              <a:spcAft>
                <a:spcPts val="0"/>
              </a:spcAft>
              <a:buFont typeface="Wingdings 3" charset="2"/>
              <a:buChar char=""/>
              <a:defRPr/>
            </a:pPr>
            <a:r>
              <a:rPr lang="fa-IR" sz="4000" b="1" dirty="0" smtClean="0">
                <a:solidFill>
                  <a:schemeClr val="tx1"/>
                </a:solidFill>
                <a:cs typeface="B Nazanin" panose="00000400000000000000" pitchFamily="2" charset="-78"/>
              </a:rPr>
              <a:t>بينايي </a:t>
            </a:r>
            <a:r>
              <a:rPr lang="en-US" sz="4000" b="1" dirty="0" smtClean="0">
                <a:solidFill>
                  <a:schemeClr val="tx1"/>
                </a:solidFill>
                <a:cs typeface="B Nazanin" panose="00000400000000000000" pitchFamily="2" charset="-78"/>
              </a:rPr>
              <a:t>Visual</a:t>
            </a:r>
          </a:p>
          <a:p>
            <a:pPr algn="r" rtl="1" eaLnBrk="1" fontAlgn="auto" hangingPunct="1">
              <a:lnSpc>
                <a:spcPct val="170000"/>
              </a:lnSpc>
              <a:spcAft>
                <a:spcPts val="0"/>
              </a:spcAft>
              <a:buFont typeface="Wingdings 3" charset="2"/>
              <a:buChar char=""/>
              <a:defRPr/>
            </a:pPr>
            <a:r>
              <a:rPr lang="fa-IR" sz="4000" b="1" dirty="0" smtClean="0">
                <a:solidFill>
                  <a:schemeClr val="tx1"/>
                </a:solidFill>
                <a:cs typeface="B Nazanin" panose="00000400000000000000" pitchFamily="2" charset="-78"/>
              </a:rPr>
              <a:t>شنوايي </a:t>
            </a:r>
            <a:r>
              <a:rPr lang="en-US" sz="4000" b="1" dirty="0" smtClean="0">
                <a:solidFill>
                  <a:schemeClr val="tx1"/>
                </a:solidFill>
                <a:cs typeface="B Nazanin" panose="00000400000000000000" pitchFamily="2" charset="-78"/>
              </a:rPr>
              <a:t>Auditory</a:t>
            </a:r>
          </a:p>
          <a:p>
            <a:pPr algn="r" rtl="1" eaLnBrk="1" fontAlgn="auto" hangingPunct="1">
              <a:lnSpc>
                <a:spcPct val="170000"/>
              </a:lnSpc>
              <a:spcAft>
                <a:spcPts val="0"/>
              </a:spcAft>
              <a:buFont typeface="Wingdings 3" charset="2"/>
              <a:buChar char=""/>
              <a:defRPr/>
            </a:pPr>
            <a:r>
              <a:rPr lang="fa-IR" sz="4000" b="1" dirty="0" smtClean="0">
                <a:solidFill>
                  <a:schemeClr val="tx1"/>
                </a:solidFill>
                <a:cs typeface="B Nazanin" panose="00000400000000000000" pitchFamily="2" charset="-78"/>
              </a:rPr>
              <a:t>چشايي </a:t>
            </a:r>
            <a:r>
              <a:rPr lang="en-US" sz="4000" b="1" dirty="0" smtClean="0">
                <a:solidFill>
                  <a:schemeClr val="tx1"/>
                </a:solidFill>
                <a:cs typeface="B Nazanin" panose="00000400000000000000" pitchFamily="2" charset="-78"/>
              </a:rPr>
              <a:t>Gustatory</a:t>
            </a:r>
          </a:p>
          <a:p>
            <a:pPr algn="r" rtl="1" eaLnBrk="1" fontAlgn="auto" hangingPunct="1">
              <a:lnSpc>
                <a:spcPct val="170000"/>
              </a:lnSpc>
              <a:spcAft>
                <a:spcPts val="0"/>
              </a:spcAft>
              <a:buFont typeface="Wingdings 3" charset="2"/>
              <a:buChar char=""/>
              <a:defRPr/>
            </a:pPr>
            <a:r>
              <a:rPr lang="fa-IR" sz="4000" b="1" dirty="0" smtClean="0">
                <a:solidFill>
                  <a:schemeClr val="tx1"/>
                </a:solidFill>
                <a:cs typeface="B Nazanin" panose="00000400000000000000" pitchFamily="2" charset="-78"/>
              </a:rPr>
              <a:t>بويايي </a:t>
            </a:r>
            <a:r>
              <a:rPr lang="en-US" sz="4000" b="1" dirty="0" smtClean="0">
                <a:solidFill>
                  <a:schemeClr val="tx1"/>
                </a:solidFill>
                <a:cs typeface="B Nazanin" panose="00000400000000000000" pitchFamily="2" charset="-78"/>
              </a:rPr>
              <a:t>Olfactory</a:t>
            </a:r>
          </a:p>
          <a:p>
            <a:pPr algn="r" rtl="1" eaLnBrk="1" fontAlgn="auto" hangingPunct="1">
              <a:lnSpc>
                <a:spcPct val="170000"/>
              </a:lnSpc>
              <a:spcAft>
                <a:spcPts val="0"/>
              </a:spcAft>
              <a:buFont typeface="Wingdings 3" charset="2"/>
              <a:buChar char=""/>
              <a:defRPr/>
            </a:pPr>
            <a:r>
              <a:rPr lang="fa-IR" sz="4000" b="1" dirty="0" smtClean="0">
                <a:solidFill>
                  <a:schemeClr val="tx1"/>
                </a:solidFill>
                <a:cs typeface="B Nazanin" panose="00000400000000000000" pitchFamily="2" charset="-78"/>
              </a:rPr>
              <a:t>لامسه اي </a:t>
            </a:r>
            <a:r>
              <a:rPr lang="en-US" sz="4000" b="1" dirty="0" smtClean="0">
                <a:solidFill>
                  <a:schemeClr val="tx1"/>
                </a:solidFill>
                <a:cs typeface="B Nazanin" panose="00000400000000000000" pitchFamily="2" charset="-78"/>
              </a:rPr>
              <a:t>Tactile</a:t>
            </a:r>
          </a:p>
          <a:p>
            <a:pPr algn="r" rtl="1" eaLnBrk="1" fontAlgn="auto" hangingPunct="1">
              <a:lnSpc>
                <a:spcPct val="170000"/>
              </a:lnSpc>
              <a:spcAft>
                <a:spcPts val="0"/>
              </a:spcAft>
              <a:buFont typeface="Wingdings 3" charset="2"/>
              <a:buChar char=""/>
              <a:defRPr/>
            </a:pPr>
            <a:r>
              <a:rPr lang="fa-IR" sz="4000" b="1" dirty="0" smtClean="0">
                <a:solidFill>
                  <a:schemeClr val="tx1"/>
                </a:solidFill>
                <a:cs typeface="B Nazanin" panose="00000400000000000000" pitchFamily="2" charset="-78"/>
              </a:rPr>
              <a:t>كاركردي </a:t>
            </a:r>
            <a:r>
              <a:rPr lang="en-US" sz="4000" b="1" dirty="0" smtClean="0">
                <a:solidFill>
                  <a:schemeClr val="tx1"/>
                </a:solidFill>
                <a:cs typeface="B Nazanin" panose="00000400000000000000" pitchFamily="2" charset="-78"/>
              </a:rPr>
              <a:t>Functional</a:t>
            </a:r>
            <a:endParaRPr lang="fa-IR" sz="4000" b="1" dirty="0" smtClean="0">
              <a:solidFill>
                <a:schemeClr val="tx1"/>
              </a:solidFill>
              <a:cs typeface="B Nazanin" panose="00000400000000000000" pitchFamily="2" charset="-78"/>
            </a:endParaRPr>
          </a:p>
          <a:p>
            <a:pPr algn="r" rtl="1" eaLnBrk="1" fontAlgn="auto" hangingPunct="1">
              <a:lnSpc>
                <a:spcPct val="170000"/>
              </a:lnSpc>
              <a:spcAft>
                <a:spcPts val="0"/>
              </a:spcAft>
              <a:buFont typeface="Wingdings 3" charset="2"/>
              <a:buChar char=""/>
              <a:defRPr/>
            </a:pPr>
            <a:r>
              <a:rPr lang="en-US" sz="4000" b="1" dirty="0" smtClean="0">
                <a:solidFill>
                  <a:schemeClr val="tx1"/>
                </a:solidFill>
                <a:cs typeface="B Nazanin" panose="00000400000000000000" pitchFamily="2" charset="-78"/>
              </a:rPr>
              <a:t>Synesthesia </a:t>
            </a:r>
          </a:p>
        </p:txBody>
      </p:sp>
    </p:spTree>
    <p:extLst>
      <p:ext uri="{BB962C8B-B14F-4D97-AF65-F5344CB8AC3E}">
        <p14:creationId xmlns:p14="http://schemas.microsoft.com/office/powerpoint/2010/main" val="26370760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131840" y="1268760"/>
            <a:ext cx="2892425" cy="648593"/>
          </a:xfrm>
        </p:spPr>
        <p:txBody>
          <a:bodyPr>
            <a:normAutofit fontScale="90000"/>
          </a:bodyPr>
          <a:lstStyle/>
          <a:p>
            <a:pPr algn="r" rtl="1" eaLnBrk="1" hangingPunct="1"/>
            <a:r>
              <a:rPr lang="fa-IR" b="1" u="sng" dirty="0" smtClean="0">
                <a:solidFill>
                  <a:srgbClr val="FF0000"/>
                </a:solidFill>
                <a:cs typeface="B Nazanin" panose="00000400000000000000" pitchFamily="2" charset="-78"/>
              </a:rPr>
              <a:t>توهم بينايي</a:t>
            </a:r>
            <a:endParaRPr lang="en-US" b="1" u="sng" dirty="0" smtClean="0">
              <a:solidFill>
                <a:srgbClr val="FF0000"/>
              </a:solidFill>
              <a:cs typeface="B Nazanin" panose="00000400000000000000" pitchFamily="2" charset="-78"/>
            </a:endParaRPr>
          </a:p>
        </p:txBody>
      </p:sp>
      <p:sp>
        <p:nvSpPr>
          <p:cNvPr id="64515" name="Rectangle 3"/>
          <p:cNvSpPr>
            <a:spLocks noGrp="1" noChangeArrowheads="1"/>
          </p:cNvSpPr>
          <p:nvPr>
            <p:ph idx="1"/>
          </p:nvPr>
        </p:nvSpPr>
        <p:spPr>
          <a:xfrm>
            <a:off x="1187624" y="2348880"/>
            <a:ext cx="6768752" cy="2665412"/>
          </a:xfrm>
          <a:pattFill prst="pct5">
            <a:fgClr>
              <a:schemeClr val="accent1"/>
            </a:fgClr>
            <a:bgClr>
              <a:schemeClr val="bg1"/>
            </a:bgClr>
          </a:pattFill>
        </p:spPr>
        <p:txBody>
          <a:bodyPr>
            <a:normAutofit fontScale="77500" lnSpcReduction="20000"/>
          </a:bodyPr>
          <a:lstStyle/>
          <a:p>
            <a:pPr algn="just" rtl="1" eaLnBrk="1" hangingPunct="1">
              <a:lnSpc>
                <a:spcPct val="200000"/>
              </a:lnSpc>
            </a:pPr>
            <a:r>
              <a:rPr lang="fa-IR" sz="2400" b="1" dirty="0" smtClean="0">
                <a:cs typeface="B Nazanin" panose="00000400000000000000" pitchFamily="2" charset="-78"/>
              </a:rPr>
              <a:t>فرد چيزهايي را مي بيند كه ديگران نمي بينند</a:t>
            </a:r>
          </a:p>
          <a:p>
            <a:pPr algn="just" rtl="1" eaLnBrk="1" hangingPunct="1">
              <a:lnSpc>
                <a:spcPct val="200000"/>
              </a:lnSpc>
            </a:pPr>
            <a:r>
              <a:rPr lang="fa-IR" sz="2400" b="1" dirty="0" smtClean="0">
                <a:cs typeface="B Nazanin" panose="00000400000000000000" pitchFamily="2" charset="-78"/>
              </a:rPr>
              <a:t>مي تواند ابتدايي و ناقص (جرقه، برق، دود و شعله) و يا مركب (مناظر، انسانها و حوادث) باشد</a:t>
            </a:r>
            <a:endParaRPr lang="en-US" sz="2400" b="1" dirty="0" smtClean="0">
              <a:cs typeface="B Nazanin" panose="00000400000000000000" pitchFamily="2" charset="-78"/>
            </a:endParaRPr>
          </a:p>
        </p:txBody>
      </p:sp>
    </p:spTree>
    <p:extLst>
      <p:ext uri="{BB962C8B-B14F-4D97-AF65-F5344CB8AC3E}">
        <p14:creationId xmlns:p14="http://schemas.microsoft.com/office/powerpoint/2010/main" val="20834402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843808" y="1295400"/>
            <a:ext cx="2880320" cy="685800"/>
          </a:xfrm>
        </p:spPr>
        <p:txBody>
          <a:bodyPr>
            <a:normAutofit fontScale="90000"/>
          </a:bodyPr>
          <a:lstStyle/>
          <a:p>
            <a:pPr rtl="1" eaLnBrk="1" hangingPunct="1"/>
            <a:r>
              <a:rPr lang="fa-IR" sz="2800" b="1" u="sng"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rPr>
              <a:t>انواع توهم بينايي</a:t>
            </a:r>
            <a:endParaRPr lang="en-US" sz="2800" b="1" u="sng"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endParaRPr>
          </a:p>
        </p:txBody>
      </p:sp>
      <p:sp>
        <p:nvSpPr>
          <p:cNvPr id="65539" name="Rectangle 3"/>
          <p:cNvSpPr>
            <a:spLocks noGrp="1" noChangeArrowheads="1"/>
          </p:cNvSpPr>
          <p:nvPr>
            <p:ph idx="1"/>
          </p:nvPr>
        </p:nvSpPr>
        <p:spPr>
          <a:xfrm>
            <a:off x="1043608" y="2276872"/>
            <a:ext cx="7056784" cy="3672408"/>
          </a:xfrm>
          <a:pattFill prst="pct5">
            <a:fgClr>
              <a:schemeClr val="accent1"/>
            </a:fgClr>
            <a:bgClr>
              <a:schemeClr val="bg1"/>
            </a:bgClr>
          </a:pattFill>
        </p:spPr>
        <p:txBody>
          <a:bodyPr>
            <a:normAutofit/>
          </a:bodyPr>
          <a:lstStyle/>
          <a:p>
            <a:pPr algn="just" rtl="1" eaLnBrk="1" hangingPunct="1">
              <a:lnSpc>
                <a:spcPct val="150000"/>
              </a:lnSpc>
            </a:pPr>
            <a:r>
              <a:rPr lang="fa-IR" sz="2400" b="1" dirty="0" smtClean="0">
                <a:solidFill>
                  <a:srgbClr val="008000"/>
                </a:solidFill>
                <a:cs typeface="B Nazanin" panose="00000400000000000000" pitchFamily="2" charset="-78"/>
              </a:rPr>
              <a:t>بزرگ بيني </a:t>
            </a:r>
            <a:r>
              <a:rPr lang="en-US" sz="2400" b="1" dirty="0" smtClean="0">
                <a:solidFill>
                  <a:srgbClr val="008000"/>
                </a:solidFill>
                <a:cs typeface="B Nazanin" panose="00000400000000000000" pitchFamily="2" charset="-78"/>
              </a:rPr>
              <a:t>(</a:t>
            </a:r>
            <a:r>
              <a:rPr lang="en-US" sz="2400" b="1" dirty="0" err="1" smtClean="0">
                <a:solidFill>
                  <a:srgbClr val="008000"/>
                </a:solidFill>
                <a:cs typeface="B Nazanin" panose="00000400000000000000" pitchFamily="2" charset="-78"/>
              </a:rPr>
              <a:t>macropsia</a:t>
            </a:r>
            <a:r>
              <a:rPr lang="en-US" sz="2400" b="1" dirty="0" smtClean="0">
                <a:solidFill>
                  <a:srgbClr val="008000"/>
                </a:solidFill>
                <a:cs typeface="B Nazanin" panose="00000400000000000000" pitchFamily="2" charset="-78"/>
              </a:rPr>
              <a:t>)</a:t>
            </a:r>
            <a:r>
              <a:rPr lang="fa-IR" sz="2400" b="1" dirty="0" smtClean="0">
                <a:cs typeface="B Nazanin" panose="00000400000000000000" pitchFamily="2" charset="-78"/>
              </a:rPr>
              <a:t>: جزيي از محيط را درشت تر و بزرگتر از بقيه مي بيند</a:t>
            </a:r>
          </a:p>
          <a:p>
            <a:pPr algn="just" rtl="1" eaLnBrk="1" hangingPunct="1">
              <a:lnSpc>
                <a:spcPct val="150000"/>
              </a:lnSpc>
            </a:pPr>
            <a:r>
              <a:rPr lang="fa-IR" sz="2400" b="1" dirty="0" smtClean="0">
                <a:solidFill>
                  <a:srgbClr val="008000"/>
                </a:solidFill>
                <a:cs typeface="B Nazanin" panose="00000400000000000000" pitchFamily="2" charset="-78"/>
              </a:rPr>
              <a:t>ريزبيني</a:t>
            </a:r>
            <a:r>
              <a:rPr lang="en-US" sz="2400" b="1" dirty="0" smtClean="0">
                <a:solidFill>
                  <a:srgbClr val="008000"/>
                </a:solidFill>
                <a:cs typeface="B Nazanin" panose="00000400000000000000" pitchFamily="2" charset="-78"/>
              </a:rPr>
              <a:t>(</a:t>
            </a:r>
            <a:r>
              <a:rPr lang="en-US" sz="2400" b="1" dirty="0" err="1" smtClean="0">
                <a:solidFill>
                  <a:srgbClr val="008000"/>
                </a:solidFill>
                <a:cs typeface="B Nazanin" panose="00000400000000000000" pitchFamily="2" charset="-78"/>
              </a:rPr>
              <a:t>micropsia</a:t>
            </a:r>
            <a:r>
              <a:rPr lang="en-US" sz="2400" b="1" dirty="0" smtClean="0">
                <a:solidFill>
                  <a:srgbClr val="008000"/>
                </a:solidFill>
                <a:cs typeface="B Nazanin" panose="00000400000000000000" pitchFamily="2" charset="-78"/>
              </a:rPr>
              <a:t>)</a:t>
            </a:r>
            <a:r>
              <a:rPr lang="fa-IR" sz="2400" b="1" dirty="0" smtClean="0">
                <a:solidFill>
                  <a:srgbClr val="008000"/>
                </a:solidFill>
                <a:cs typeface="B Nazanin" panose="00000400000000000000" pitchFamily="2" charset="-78"/>
              </a:rPr>
              <a:t>:</a:t>
            </a:r>
            <a:r>
              <a:rPr lang="fa-IR" sz="2400" b="1" dirty="0" smtClean="0">
                <a:cs typeface="B Nazanin" panose="00000400000000000000" pitchFamily="2" charset="-78"/>
              </a:rPr>
              <a:t> جزيي از محيط را كوچكتر از بقيه مي بيند</a:t>
            </a:r>
          </a:p>
          <a:p>
            <a:pPr algn="just" rtl="1" eaLnBrk="1" hangingPunct="1">
              <a:lnSpc>
                <a:spcPct val="150000"/>
              </a:lnSpc>
            </a:pPr>
            <a:r>
              <a:rPr lang="fa-IR" sz="2400" b="1" dirty="0" smtClean="0">
                <a:solidFill>
                  <a:srgbClr val="008000"/>
                </a:solidFill>
                <a:cs typeface="B Nazanin" panose="00000400000000000000" pitchFamily="2" charset="-78"/>
              </a:rPr>
              <a:t>ريزانگاري</a:t>
            </a:r>
            <a:r>
              <a:rPr lang="en-US" sz="2400" b="1" dirty="0" smtClean="0">
                <a:solidFill>
                  <a:srgbClr val="008000"/>
                </a:solidFill>
                <a:cs typeface="B Nazanin" panose="00000400000000000000" pitchFamily="2" charset="-78"/>
              </a:rPr>
              <a:t>(</a:t>
            </a:r>
            <a:r>
              <a:rPr lang="en-US" sz="2400" b="1" dirty="0" err="1" smtClean="0">
                <a:solidFill>
                  <a:srgbClr val="008000"/>
                </a:solidFill>
                <a:cs typeface="B Nazanin" panose="00000400000000000000" pitchFamily="2" charset="-78"/>
              </a:rPr>
              <a:t>lilliputian</a:t>
            </a:r>
            <a:r>
              <a:rPr lang="en-US" sz="2400" b="1" dirty="0" smtClean="0">
                <a:solidFill>
                  <a:srgbClr val="008000"/>
                </a:solidFill>
                <a:cs typeface="B Nazanin" panose="00000400000000000000" pitchFamily="2" charset="-78"/>
              </a:rPr>
              <a:t>)</a:t>
            </a:r>
            <a:r>
              <a:rPr lang="fa-IR" sz="2400" b="1" dirty="0" smtClean="0">
                <a:solidFill>
                  <a:srgbClr val="008000"/>
                </a:solidFill>
                <a:cs typeface="B Nazanin" panose="00000400000000000000" pitchFamily="2" charset="-78"/>
              </a:rPr>
              <a:t>:</a:t>
            </a:r>
            <a:r>
              <a:rPr lang="fa-IR" sz="2400" b="1" dirty="0" smtClean="0">
                <a:cs typeface="B Nazanin" panose="00000400000000000000" pitchFamily="2" charset="-78"/>
              </a:rPr>
              <a:t> تمام دنيا در مقياسي كوچك ديده مي شود</a:t>
            </a:r>
            <a:endParaRPr lang="en-US" sz="2400" b="1" dirty="0" smtClean="0">
              <a:cs typeface="B Nazanin" panose="00000400000000000000" pitchFamily="2" charset="-78"/>
            </a:endParaRPr>
          </a:p>
        </p:txBody>
      </p:sp>
    </p:spTree>
    <p:extLst>
      <p:ext uri="{BB962C8B-B14F-4D97-AF65-F5344CB8AC3E}">
        <p14:creationId xmlns:p14="http://schemas.microsoft.com/office/powerpoint/2010/main" val="10439681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203674" y="1196752"/>
            <a:ext cx="2736652" cy="648618"/>
          </a:xfrm>
        </p:spPr>
        <p:txBody>
          <a:bodyPr>
            <a:normAutofit fontScale="90000"/>
          </a:bodyPr>
          <a:lstStyle/>
          <a:p>
            <a:pPr algn="r" rtl="1" eaLnBrk="1" hangingPunct="1"/>
            <a:r>
              <a:rPr lang="fa-IR" b="1" u="sng"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rPr>
              <a:t>توهم شنوايي</a:t>
            </a:r>
            <a:endParaRPr lang="en-US" b="1" u="sng"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endParaRPr>
          </a:p>
        </p:txBody>
      </p:sp>
      <p:sp>
        <p:nvSpPr>
          <p:cNvPr id="66563" name="Rectangle 3"/>
          <p:cNvSpPr>
            <a:spLocks noGrp="1" noChangeArrowheads="1"/>
          </p:cNvSpPr>
          <p:nvPr>
            <p:ph idx="1"/>
          </p:nvPr>
        </p:nvSpPr>
        <p:spPr>
          <a:xfrm>
            <a:off x="1259632" y="2373159"/>
            <a:ext cx="6624736" cy="3216082"/>
          </a:xfrm>
          <a:pattFill prst="pct5">
            <a:fgClr>
              <a:schemeClr val="accent1"/>
            </a:fgClr>
            <a:bgClr>
              <a:schemeClr val="bg1"/>
            </a:bgClr>
          </a:pattFill>
        </p:spPr>
        <p:txBody>
          <a:bodyPr/>
          <a:lstStyle/>
          <a:p>
            <a:pPr algn="r" rtl="1" eaLnBrk="1" hangingPunct="1">
              <a:lnSpc>
                <a:spcPct val="150000"/>
              </a:lnSpc>
            </a:pPr>
            <a:r>
              <a:rPr lang="fa-IR" sz="2400" b="1" dirty="0" smtClean="0">
                <a:solidFill>
                  <a:srgbClr val="FF0000"/>
                </a:solidFill>
                <a:cs typeface="B Nazanin" panose="00000400000000000000" pitchFamily="2" charset="-78"/>
              </a:rPr>
              <a:t>شايعترين</a:t>
            </a:r>
            <a:r>
              <a:rPr lang="fa-IR" sz="2400" b="1" dirty="0" smtClean="0">
                <a:cs typeface="B Nazanin" panose="00000400000000000000" pitchFamily="2" charset="-78"/>
              </a:rPr>
              <a:t> توهم در اسكيزوفرني</a:t>
            </a:r>
          </a:p>
          <a:p>
            <a:pPr algn="r" rtl="1" eaLnBrk="1" hangingPunct="1">
              <a:lnSpc>
                <a:spcPct val="150000"/>
              </a:lnSpc>
            </a:pPr>
            <a:r>
              <a:rPr lang="fa-IR" sz="2400" b="1" dirty="0" smtClean="0">
                <a:cs typeface="B Nazanin" panose="00000400000000000000" pitchFamily="2" charset="-78"/>
              </a:rPr>
              <a:t>شنيدن صداهايي كه ديگران نمي شنوند</a:t>
            </a:r>
          </a:p>
          <a:p>
            <a:pPr algn="r" rtl="1" eaLnBrk="1" hangingPunct="1">
              <a:lnSpc>
                <a:spcPct val="150000"/>
              </a:lnSpc>
            </a:pPr>
            <a:r>
              <a:rPr lang="fa-IR" sz="2400" b="1" dirty="0" smtClean="0">
                <a:cs typeface="B Nazanin" panose="00000400000000000000" pitchFamily="2" charset="-78"/>
              </a:rPr>
              <a:t>تفسير صدا بر حسب ماهيت بيماري</a:t>
            </a:r>
          </a:p>
          <a:p>
            <a:pPr algn="r" rtl="1" eaLnBrk="1" hangingPunct="1">
              <a:lnSpc>
                <a:spcPct val="150000"/>
              </a:lnSpc>
            </a:pPr>
            <a:r>
              <a:rPr lang="fa-IR" sz="2400" b="1" dirty="0" smtClean="0">
                <a:solidFill>
                  <a:srgbClr val="FF0000"/>
                </a:solidFill>
                <a:cs typeface="B Nazanin" panose="00000400000000000000" pitchFamily="2" charset="-78"/>
              </a:rPr>
              <a:t>توهم آمرانه </a:t>
            </a:r>
            <a:r>
              <a:rPr lang="fa-IR" sz="2400" b="1" dirty="0" smtClean="0">
                <a:cs typeface="B Nazanin" panose="00000400000000000000" pitchFamily="2" charset="-78"/>
              </a:rPr>
              <a:t>خطرناكترين نوع توهم شنیداری است</a:t>
            </a:r>
            <a:endParaRPr lang="en-US" sz="2400" b="1" dirty="0" smtClean="0">
              <a:cs typeface="B Nazanin" panose="00000400000000000000" pitchFamily="2" charset="-78"/>
            </a:endParaRPr>
          </a:p>
        </p:txBody>
      </p:sp>
    </p:spTree>
    <p:extLst>
      <p:ext uri="{BB962C8B-B14F-4D97-AF65-F5344CB8AC3E}">
        <p14:creationId xmlns:p14="http://schemas.microsoft.com/office/powerpoint/2010/main" val="24565686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843808" y="1124744"/>
            <a:ext cx="3033712" cy="648072"/>
          </a:xfrm>
        </p:spPr>
        <p:txBody>
          <a:bodyPr>
            <a:normAutofit fontScale="90000"/>
          </a:bodyPr>
          <a:lstStyle/>
          <a:p>
            <a:pPr algn="r" rtl="1" eaLnBrk="1" hangingPunct="1"/>
            <a:r>
              <a:rPr lang="fa-IR" b="1" u="sng"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rPr>
              <a:t>توهم آمرانه</a:t>
            </a:r>
            <a:endParaRPr lang="en-US" b="1" u="sng"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endParaRPr>
          </a:p>
        </p:txBody>
      </p:sp>
      <p:sp>
        <p:nvSpPr>
          <p:cNvPr id="67587" name="Rectangle 3"/>
          <p:cNvSpPr>
            <a:spLocks noGrp="1" noChangeArrowheads="1"/>
          </p:cNvSpPr>
          <p:nvPr>
            <p:ph idx="1"/>
          </p:nvPr>
        </p:nvSpPr>
        <p:spPr>
          <a:xfrm>
            <a:off x="827584" y="1772816"/>
            <a:ext cx="7416824" cy="4537075"/>
          </a:xfrm>
          <a:pattFill prst="pct5">
            <a:fgClr>
              <a:schemeClr val="accent1"/>
            </a:fgClr>
            <a:bgClr>
              <a:schemeClr val="bg1"/>
            </a:bgClr>
          </a:pattFill>
        </p:spPr>
        <p:txBody>
          <a:bodyPr>
            <a:normAutofit fontScale="85000" lnSpcReduction="10000"/>
          </a:bodyPr>
          <a:lstStyle/>
          <a:p>
            <a:pPr algn="just" rtl="1" eaLnBrk="1" hangingPunct="1"/>
            <a:r>
              <a:rPr lang="ar-SA" sz="2800" b="1" dirty="0" smtClean="0">
                <a:cs typeface="B Nazanin" panose="00000400000000000000" pitchFamily="2" charset="-78"/>
              </a:rPr>
              <a:t>توهم آمرانه</a:t>
            </a:r>
            <a:r>
              <a:rPr lang="en-US" sz="2800" b="1" dirty="0" smtClean="0">
                <a:cs typeface="B Nazanin" panose="00000400000000000000" pitchFamily="2" charset="-78"/>
              </a:rPr>
              <a:t>(</a:t>
            </a:r>
            <a:r>
              <a:rPr lang="en-US" sz="2800" b="1" dirty="0" err="1" smtClean="0">
                <a:cs typeface="B Nazanin" panose="00000400000000000000" pitchFamily="2" charset="-78"/>
              </a:rPr>
              <a:t>teleologic</a:t>
            </a:r>
            <a:r>
              <a:rPr lang="en-US" sz="2800" b="1" dirty="0" smtClean="0">
                <a:cs typeface="B Nazanin" panose="00000400000000000000" pitchFamily="2" charset="-78"/>
              </a:rPr>
              <a:t>) </a:t>
            </a:r>
            <a:r>
              <a:rPr lang="ar-SA" sz="2800" b="1" dirty="0" smtClean="0">
                <a:solidFill>
                  <a:srgbClr val="FF0000"/>
                </a:solidFill>
                <a:cs typeface="B Nazanin" panose="00000400000000000000" pitchFamily="2" charset="-78"/>
              </a:rPr>
              <a:t>خطرناکترین</a:t>
            </a:r>
            <a:r>
              <a:rPr lang="ar-SA" sz="2800" b="1" dirty="0" smtClean="0">
                <a:cs typeface="B Nazanin" panose="00000400000000000000" pitchFamily="2" charset="-78"/>
              </a:rPr>
              <a:t> نوع توهم است</a:t>
            </a:r>
            <a:r>
              <a:rPr lang="fa-IR" sz="2800" b="1" dirty="0" smtClean="0">
                <a:cs typeface="B Nazanin" panose="00000400000000000000" pitchFamily="2" charset="-78"/>
              </a:rPr>
              <a:t>.</a:t>
            </a:r>
            <a:r>
              <a:rPr lang="en-US" sz="2800" b="1" dirty="0" smtClean="0">
                <a:cs typeface="B Nazanin" panose="00000400000000000000" pitchFamily="2" charset="-78"/>
              </a:rPr>
              <a:t> </a:t>
            </a:r>
          </a:p>
          <a:p>
            <a:pPr algn="just" rtl="1" eaLnBrk="1" hangingPunct="1">
              <a:lnSpc>
                <a:spcPct val="150000"/>
              </a:lnSpc>
            </a:pPr>
            <a:r>
              <a:rPr lang="fa-IR" sz="2800" b="1" dirty="0" smtClean="0">
                <a:cs typeface="B Nazanin" panose="00000400000000000000" pitchFamily="2" charset="-78"/>
              </a:rPr>
              <a:t>صداها به فرد دستور مي دهند تا كاري انجام دهد يا از انجام كاري خودداري كند</a:t>
            </a:r>
          </a:p>
          <a:p>
            <a:pPr algn="just" rtl="1" eaLnBrk="1" hangingPunct="1">
              <a:lnSpc>
                <a:spcPct val="150000"/>
              </a:lnSpc>
            </a:pPr>
            <a:r>
              <a:rPr lang="fa-IR" sz="2800" b="1" dirty="0" smtClean="0">
                <a:cs typeface="B Nazanin" panose="00000400000000000000" pitchFamily="2" charset="-78"/>
              </a:rPr>
              <a:t>تهديدي براي سلامت و جان ديگران و خود</a:t>
            </a:r>
          </a:p>
          <a:p>
            <a:pPr algn="just" rtl="1" eaLnBrk="1" hangingPunct="1">
              <a:lnSpc>
                <a:spcPct val="150000"/>
              </a:lnSpc>
            </a:pPr>
            <a:r>
              <a:rPr lang="fa-IR" sz="2800" b="1" dirty="0" smtClean="0">
                <a:cs typeface="B Nazanin" panose="00000400000000000000" pitchFamily="2" charset="-78"/>
              </a:rPr>
              <a:t>در صورتي كه دستور منجر به آسيب به خود شود به آن نشانگان ونگوگ </a:t>
            </a:r>
            <a:r>
              <a:rPr lang="en-US" sz="2800" b="1" dirty="0" smtClean="0">
                <a:cs typeface="B Nazanin" panose="00000400000000000000" pitchFamily="2" charset="-78"/>
              </a:rPr>
              <a:t>(Van </a:t>
            </a:r>
            <a:r>
              <a:rPr lang="en-US" sz="2800" b="1" dirty="0" err="1" smtClean="0">
                <a:cs typeface="B Nazanin" panose="00000400000000000000" pitchFamily="2" charset="-78"/>
              </a:rPr>
              <a:t>Goge</a:t>
            </a:r>
            <a:r>
              <a:rPr lang="en-US" sz="2800" b="1" dirty="0" smtClean="0">
                <a:cs typeface="B Nazanin" panose="00000400000000000000" pitchFamily="2" charset="-78"/>
              </a:rPr>
              <a:t> Syndrome)</a:t>
            </a:r>
            <a:r>
              <a:rPr lang="fa-IR" sz="2800" b="1" dirty="0" smtClean="0">
                <a:cs typeface="B Nazanin" panose="00000400000000000000" pitchFamily="2" charset="-78"/>
              </a:rPr>
              <a:t> گويند</a:t>
            </a:r>
            <a:endParaRPr lang="en-US" sz="2800" b="1" dirty="0" smtClean="0">
              <a:cs typeface="B Nazanin" panose="00000400000000000000" pitchFamily="2" charset="-78"/>
            </a:endParaRPr>
          </a:p>
        </p:txBody>
      </p:sp>
    </p:spTree>
    <p:extLst>
      <p:ext uri="{BB962C8B-B14F-4D97-AF65-F5344CB8AC3E}">
        <p14:creationId xmlns:p14="http://schemas.microsoft.com/office/powerpoint/2010/main" val="33765922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843808" y="1268760"/>
            <a:ext cx="2817813" cy="533210"/>
          </a:xfrm>
        </p:spPr>
        <p:txBody>
          <a:bodyPr>
            <a:noAutofit/>
          </a:bodyPr>
          <a:lstStyle/>
          <a:p>
            <a:pPr rtl="1" eaLnBrk="1" hangingPunct="1"/>
            <a:r>
              <a:rPr lang="fa-IR" sz="3200" b="1" u="sng"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rPr>
              <a:t>توهم چشايي</a:t>
            </a:r>
            <a:endParaRPr lang="en-US" sz="3200" b="1" u="sng"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endParaRPr>
          </a:p>
        </p:txBody>
      </p:sp>
      <p:sp>
        <p:nvSpPr>
          <p:cNvPr id="68611" name="Rectangle 3"/>
          <p:cNvSpPr>
            <a:spLocks noGrp="1" noChangeArrowheads="1"/>
          </p:cNvSpPr>
          <p:nvPr>
            <p:ph idx="1"/>
          </p:nvPr>
        </p:nvSpPr>
        <p:spPr>
          <a:xfrm>
            <a:off x="1115616" y="2276872"/>
            <a:ext cx="6912768" cy="3240360"/>
          </a:xfrm>
          <a:pattFill prst="pct5">
            <a:fgClr>
              <a:schemeClr val="accent1"/>
            </a:fgClr>
            <a:bgClr>
              <a:schemeClr val="bg1"/>
            </a:bgClr>
          </a:pattFill>
        </p:spPr>
        <p:txBody>
          <a:bodyPr>
            <a:normAutofit fontScale="85000" lnSpcReduction="10000"/>
          </a:bodyPr>
          <a:lstStyle/>
          <a:p>
            <a:pPr algn="just" rtl="1" eaLnBrk="1" hangingPunct="1">
              <a:lnSpc>
                <a:spcPct val="150000"/>
              </a:lnSpc>
            </a:pPr>
            <a:r>
              <a:rPr lang="fa-IR" sz="3200" b="1" dirty="0" smtClean="0">
                <a:cs typeface="B Nazanin" panose="00000400000000000000" pitchFamily="2" charset="-78"/>
              </a:rPr>
              <a:t>نادر است.</a:t>
            </a:r>
          </a:p>
          <a:p>
            <a:pPr algn="just" rtl="1" eaLnBrk="1" hangingPunct="1">
              <a:lnSpc>
                <a:spcPct val="150000"/>
              </a:lnSpc>
            </a:pPr>
            <a:r>
              <a:rPr lang="fa-IR" sz="3200" b="1" dirty="0" smtClean="0">
                <a:cs typeface="B Nazanin" panose="00000400000000000000" pitchFamily="2" charset="-78"/>
              </a:rPr>
              <a:t>احساس مزه بد در دهان</a:t>
            </a:r>
          </a:p>
          <a:p>
            <a:pPr algn="just" rtl="1" eaLnBrk="1" hangingPunct="1">
              <a:lnSpc>
                <a:spcPct val="150000"/>
              </a:lnSpc>
            </a:pPr>
            <a:r>
              <a:rPr lang="fa-IR" sz="3200" b="1" dirty="0" smtClean="0">
                <a:cs typeface="B Nazanin" panose="00000400000000000000" pitchFamily="2" charset="-78"/>
              </a:rPr>
              <a:t>غير قابل توجيه با مصرف دارو يا ساير حالتهاي تغيير دهنده مزه دهان</a:t>
            </a:r>
            <a:endParaRPr lang="en-US" sz="3200" b="1" dirty="0" smtClean="0">
              <a:cs typeface="B Nazanin" panose="00000400000000000000" pitchFamily="2" charset="-78"/>
            </a:endParaRPr>
          </a:p>
        </p:txBody>
      </p:sp>
    </p:spTree>
    <p:extLst>
      <p:ext uri="{BB962C8B-B14F-4D97-AF65-F5344CB8AC3E}">
        <p14:creationId xmlns:p14="http://schemas.microsoft.com/office/powerpoint/2010/main" val="1910437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1052736"/>
            <a:ext cx="3096344" cy="648072"/>
          </a:xfrm>
        </p:spPr>
        <p:style>
          <a:lnRef idx="2">
            <a:schemeClr val="dk1"/>
          </a:lnRef>
          <a:fillRef idx="1">
            <a:schemeClr val="lt1"/>
          </a:fillRef>
          <a:effectRef idx="0">
            <a:schemeClr val="dk1"/>
          </a:effectRef>
          <a:fontRef idx="minor">
            <a:schemeClr val="dk1"/>
          </a:fontRef>
        </p:style>
        <p:txBody>
          <a:bodyPr>
            <a:normAutofit fontScale="90000"/>
          </a:bodyPr>
          <a:lstStyle/>
          <a:p>
            <a:r>
              <a:rPr lang="fa-IR" sz="3200" b="1" u="sng" cap="none" spc="0" dirty="0" smtClean="0">
                <a:ln w="0"/>
                <a:solidFill>
                  <a:srgbClr val="FF0000"/>
                </a:solidFill>
                <a:effectLst>
                  <a:outerShdw blurRad="38100" dist="19050" dir="2700000" algn="tl" rotWithShape="0">
                    <a:schemeClr val="dk1">
                      <a:alpha val="40000"/>
                    </a:schemeClr>
                  </a:outerShdw>
                </a:effectLst>
                <a:cs typeface="B Nazanin" pitchFamily="2" charset="-78"/>
              </a:rPr>
              <a:t>1. آشفتگی در نوع فکر</a:t>
            </a:r>
            <a:endParaRPr lang="en-US" sz="3200" b="1" u="sng" cap="none" spc="0" dirty="0">
              <a:ln w="0"/>
              <a:solidFill>
                <a:srgbClr val="FF0000"/>
              </a:solidFill>
              <a:effectLst>
                <a:outerShdw blurRad="38100" dist="19050" dir="2700000" algn="tl" rotWithShape="0">
                  <a:schemeClr val="dk1">
                    <a:alpha val="40000"/>
                  </a:schemeClr>
                </a:outerShdw>
              </a:effectLst>
              <a:cs typeface="B Nazanin" pitchFamily="2" charset="-78"/>
            </a:endParaRPr>
          </a:p>
        </p:txBody>
      </p:sp>
      <p:sp>
        <p:nvSpPr>
          <p:cNvPr id="3" name="Content Placeholder 2"/>
          <p:cNvSpPr>
            <a:spLocks noGrp="1"/>
          </p:cNvSpPr>
          <p:nvPr>
            <p:ph idx="1"/>
          </p:nvPr>
        </p:nvSpPr>
        <p:spPr>
          <a:xfrm>
            <a:off x="771952" y="1844824"/>
            <a:ext cx="7416824" cy="4032448"/>
          </a:xfrm>
        </p:spPr>
        <p:txBody>
          <a:bodyPr>
            <a:noAutofit/>
          </a:bodyPr>
          <a:lstStyle/>
          <a:p>
            <a:pPr algn="just" rtl="1"/>
            <a:r>
              <a:rPr lang="fa-IR" sz="2800" b="1" dirty="0">
                <a:cs typeface="B Nazanin" panose="00000400000000000000" pitchFamily="2" charset="-78"/>
              </a:rPr>
              <a:t>به طور كلي دو حالت </a:t>
            </a:r>
            <a:r>
              <a:rPr lang="fa-IR" sz="2800" b="1" dirty="0">
                <a:solidFill>
                  <a:srgbClr val="FF0000"/>
                </a:solidFill>
                <a:cs typeface="B Nazanin" panose="00000400000000000000" pitchFamily="2" charset="-78"/>
              </a:rPr>
              <a:t>تفكر انتزاعي</a:t>
            </a:r>
            <a:r>
              <a:rPr lang="en-US" sz="2800" b="1" dirty="0">
                <a:cs typeface="B Nazanin" panose="00000400000000000000" pitchFamily="2" charset="-78"/>
              </a:rPr>
              <a:t>abstract) </a:t>
            </a:r>
            <a:r>
              <a:rPr lang="fa-IR" sz="2800" b="1" dirty="0">
                <a:cs typeface="B Nazanin" panose="00000400000000000000" pitchFamily="2" charset="-78"/>
              </a:rPr>
              <a:t>) و </a:t>
            </a:r>
            <a:r>
              <a:rPr lang="fa-IR" sz="2800" b="1" dirty="0">
                <a:solidFill>
                  <a:srgbClr val="FF0000"/>
                </a:solidFill>
                <a:cs typeface="B Nazanin" panose="00000400000000000000" pitchFamily="2" charset="-78"/>
              </a:rPr>
              <a:t>تفكر عيني </a:t>
            </a:r>
            <a:r>
              <a:rPr lang="en-US" sz="2800" b="1" dirty="0">
                <a:cs typeface="B Nazanin" panose="00000400000000000000" pitchFamily="2" charset="-78"/>
              </a:rPr>
              <a:t>concrete) </a:t>
            </a:r>
            <a:r>
              <a:rPr lang="fa-IR" sz="2800" b="1" dirty="0">
                <a:cs typeface="B Nazanin" panose="00000400000000000000" pitchFamily="2" charset="-78"/>
              </a:rPr>
              <a:t>) را مي شود مطرح كرد. تفكر انسان بالغ و بزرگسال از نوع تفكر انتزاعي است درحاليكه تفكر كودكان </a:t>
            </a:r>
            <a:r>
              <a:rPr lang="fa-IR" sz="2800" b="1" dirty="0" smtClean="0">
                <a:cs typeface="B Nazanin" panose="00000400000000000000" pitchFamily="2" charset="-78"/>
              </a:rPr>
              <a:t>تفكرعيني است</a:t>
            </a:r>
            <a:r>
              <a:rPr lang="fa-IR" sz="2800" b="1" dirty="0" smtClean="0">
                <a:solidFill>
                  <a:srgbClr val="FF0000"/>
                </a:solidFill>
                <a:cs typeface="B Nazanin" panose="00000400000000000000" pitchFamily="2" charset="-78"/>
              </a:rPr>
              <a:t>. </a:t>
            </a:r>
            <a:r>
              <a:rPr lang="fa-IR" sz="2800" b="1" dirty="0" smtClean="0">
                <a:cs typeface="B Nazanin" panose="00000400000000000000" pitchFamily="2" charset="-78"/>
              </a:rPr>
              <a:t>در </a:t>
            </a:r>
            <a:r>
              <a:rPr lang="fa-IR" sz="2800" b="1" dirty="0">
                <a:cs typeface="B Nazanin" panose="00000400000000000000" pitchFamily="2" charset="-78"/>
              </a:rPr>
              <a:t>برخي از بيماريها مانند سايكوزهاي عضوي و زوال </a:t>
            </a:r>
            <a:r>
              <a:rPr lang="fa-IR" sz="2800" b="1" dirty="0" smtClean="0">
                <a:cs typeface="B Nazanin" panose="00000400000000000000" pitchFamily="2" charset="-78"/>
              </a:rPr>
              <a:t>عقل، </a:t>
            </a:r>
            <a:r>
              <a:rPr lang="fa-IR" sz="2800" b="1" dirty="0">
                <a:cs typeface="B Nazanin" panose="00000400000000000000" pitchFamily="2" charset="-78"/>
              </a:rPr>
              <a:t>افراد بزرگسال مانند عقب مانده هاي ذهني يا كودكان دو باره به تفكر عيني بر مي گردند</a:t>
            </a:r>
            <a:r>
              <a:rPr lang="fa-IR" sz="2800" b="1" dirty="0" smtClean="0">
                <a:cs typeface="B Nazanin" panose="00000400000000000000" pitchFamily="2" charset="-78"/>
              </a:rPr>
              <a:t>.</a:t>
            </a:r>
          </a:p>
          <a:p>
            <a:pPr algn="just" rtl="1"/>
            <a:endParaRPr lang="fa-IR" sz="2400" dirty="0">
              <a:cs typeface="B Nazanin" panose="00000400000000000000" pitchFamily="2" charset="-78"/>
            </a:endParaRPr>
          </a:p>
        </p:txBody>
      </p:sp>
    </p:spTree>
    <p:extLst>
      <p:ext uri="{BB962C8B-B14F-4D97-AF65-F5344CB8AC3E}">
        <p14:creationId xmlns:p14="http://schemas.microsoft.com/office/powerpoint/2010/main" val="3985219505"/>
      </p:ext>
    </p:extLst>
  </p:cSld>
  <p:clrMapOvr>
    <a:masterClrMapping/>
  </p:clrMapOvr>
  <p:transition spd="slow">
    <p:pul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414552" y="1268760"/>
            <a:ext cx="2242890" cy="443706"/>
          </a:xfrm>
        </p:spPr>
        <p:txBody>
          <a:bodyPr>
            <a:normAutofit fontScale="90000"/>
          </a:bodyPr>
          <a:lstStyle/>
          <a:p>
            <a:pPr rtl="1" eaLnBrk="1" hangingPunct="1"/>
            <a:r>
              <a:rPr lang="fa-IR" sz="3200" b="1" u="sng"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rPr>
              <a:t>توهم بويايي</a:t>
            </a:r>
            <a:endParaRPr lang="en-US" sz="3200" b="1" u="sng"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endParaRPr>
          </a:p>
        </p:txBody>
      </p:sp>
      <p:sp>
        <p:nvSpPr>
          <p:cNvPr id="17411" name="Rectangle 3"/>
          <p:cNvSpPr>
            <a:spLocks noGrp="1" noChangeArrowheads="1"/>
          </p:cNvSpPr>
          <p:nvPr>
            <p:ph idx="1"/>
          </p:nvPr>
        </p:nvSpPr>
        <p:spPr>
          <a:xfrm>
            <a:off x="1043609" y="2276872"/>
            <a:ext cx="6984776" cy="3456384"/>
          </a:xfrm>
          <a:pattFill prst="pct5">
            <a:fgClr>
              <a:schemeClr val="accent1"/>
            </a:fgClr>
            <a:bgClr>
              <a:schemeClr val="bg1"/>
            </a:bgClr>
          </a:pattFill>
        </p:spPr>
        <p:txBody>
          <a:bodyPr rtlCol="0">
            <a:normAutofit fontScale="92500" lnSpcReduction="20000"/>
          </a:bodyPr>
          <a:lstStyle/>
          <a:p>
            <a:pPr algn="just" rtl="1" eaLnBrk="1" fontAlgn="auto" hangingPunct="1">
              <a:lnSpc>
                <a:spcPct val="150000"/>
              </a:lnSpc>
              <a:spcAft>
                <a:spcPts val="0"/>
              </a:spcAft>
              <a:buFont typeface="Wingdings 3" charset="2"/>
              <a:buChar char=""/>
              <a:defRPr/>
            </a:pPr>
            <a:r>
              <a:rPr lang="fa-IR" sz="2800" b="1" dirty="0" smtClean="0">
                <a:solidFill>
                  <a:schemeClr val="tx1">
                    <a:lumMod val="75000"/>
                    <a:lumOff val="25000"/>
                  </a:schemeClr>
                </a:solidFill>
                <a:cs typeface="B Nazanin" panose="00000400000000000000" pitchFamily="2" charset="-78"/>
              </a:rPr>
              <a:t>نادر است</a:t>
            </a:r>
          </a:p>
          <a:p>
            <a:pPr algn="just" rtl="1" eaLnBrk="1" fontAlgn="auto" hangingPunct="1">
              <a:lnSpc>
                <a:spcPct val="150000"/>
              </a:lnSpc>
              <a:spcAft>
                <a:spcPts val="0"/>
              </a:spcAft>
              <a:buFont typeface="Wingdings 3" charset="2"/>
              <a:buChar char=""/>
              <a:defRPr/>
            </a:pPr>
            <a:r>
              <a:rPr lang="fa-IR" sz="2800" b="1" dirty="0" smtClean="0">
                <a:solidFill>
                  <a:schemeClr val="tx1">
                    <a:lumMod val="75000"/>
                    <a:lumOff val="25000"/>
                  </a:schemeClr>
                </a:solidFill>
                <a:cs typeface="B Nazanin" panose="00000400000000000000" pitchFamily="2" charset="-78"/>
              </a:rPr>
              <a:t>همراه با توهم چشايي</a:t>
            </a:r>
          </a:p>
          <a:p>
            <a:pPr algn="just" rtl="1" eaLnBrk="1" fontAlgn="auto" hangingPunct="1">
              <a:lnSpc>
                <a:spcPct val="150000"/>
              </a:lnSpc>
              <a:spcAft>
                <a:spcPts val="0"/>
              </a:spcAft>
              <a:buFont typeface="Wingdings 3" charset="2"/>
              <a:buChar char=""/>
              <a:defRPr/>
            </a:pPr>
            <a:r>
              <a:rPr lang="fa-IR" sz="2800" b="1" dirty="0" smtClean="0">
                <a:solidFill>
                  <a:schemeClr val="tx1">
                    <a:lumMod val="75000"/>
                    <a:lumOff val="25000"/>
                  </a:schemeClr>
                </a:solidFill>
                <a:cs typeface="B Nazanin" panose="00000400000000000000" pitchFamily="2" charset="-78"/>
              </a:rPr>
              <a:t>استشمام معمولاً بوهاي بد(گوشت گنديده، خاك، سم، غذاي فاسد و...) همراه با احساس طعم آنها در دهان</a:t>
            </a:r>
          </a:p>
          <a:p>
            <a:pPr algn="just" rtl="1" eaLnBrk="1" fontAlgn="auto" hangingPunct="1">
              <a:lnSpc>
                <a:spcPct val="150000"/>
              </a:lnSpc>
              <a:spcAft>
                <a:spcPts val="0"/>
              </a:spcAft>
              <a:buFont typeface="Wingdings 3" charset="2"/>
              <a:buChar char=""/>
              <a:defRPr/>
            </a:pPr>
            <a:r>
              <a:rPr lang="fa-IR" sz="2800" b="1" dirty="0" smtClean="0">
                <a:solidFill>
                  <a:schemeClr val="tx1">
                    <a:lumMod val="75000"/>
                    <a:lumOff val="25000"/>
                  </a:schemeClr>
                </a:solidFill>
                <a:cs typeface="B Nazanin" panose="00000400000000000000" pitchFamily="2" charset="-78"/>
              </a:rPr>
              <a:t>به ندرت استشمام بوي خوب</a:t>
            </a:r>
            <a:endParaRPr lang="en-US" sz="2800" b="1" dirty="0" smtClean="0">
              <a:solidFill>
                <a:schemeClr val="tx1">
                  <a:lumMod val="75000"/>
                  <a:lumOff val="25000"/>
                </a:schemeClr>
              </a:solidFill>
              <a:cs typeface="B Nazanin" panose="00000400000000000000" pitchFamily="2" charset="-78"/>
            </a:endParaRPr>
          </a:p>
        </p:txBody>
      </p:sp>
    </p:spTree>
    <p:extLst>
      <p:ext uri="{BB962C8B-B14F-4D97-AF65-F5344CB8AC3E}">
        <p14:creationId xmlns:p14="http://schemas.microsoft.com/office/powerpoint/2010/main" val="39273865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339752" y="1108894"/>
            <a:ext cx="4176712" cy="730250"/>
          </a:xfrm>
        </p:spPr>
        <p:txBody>
          <a:bodyPr rtlCol="0">
            <a:normAutofit fontScale="90000"/>
          </a:bodyPr>
          <a:lstStyle/>
          <a:p>
            <a:pPr rtl="1" eaLnBrk="1" fontAlgn="auto" hangingPunct="1">
              <a:spcAft>
                <a:spcPts val="0"/>
              </a:spcAft>
              <a:defRPr/>
            </a:pPr>
            <a:r>
              <a:rPr lang="fa-IR" sz="3200" b="1" u="sng"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rPr>
              <a:t>توهم لامسه اي(جسمی)</a:t>
            </a:r>
            <a:endParaRPr lang="en-US" sz="3200" b="1" u="sng"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endParaRPr>
          </a:p>
        </p:txBody>
      </p:sp>
      <p:sp>
        <p:nvSpPr>
          <p:cNvPr id="70659" name="Rectangle 3"/>
          <p:cNvSpPr>
            <a:spLocks noGrp="1" noChangeArrowheads="1"/>
          </p:cNvSpPr>
          <p:nvPr>
            <p:ph idx="1"/>
          </p:nvPr>
        </p:nvSpPr>
        <p:spPr>
          <a:xfrm>
            <a:off x="971600" y="1988840"/>
            <a:ext cx="7056784" cy="3672408"/>
          </a:xfrm>
          <a:pattFill prst="pct5">
            <a:fgClr>
              <a:schemeClr val="accent1"/>
            </a:fgClr>
            <a:bgClr>
              <a:schemeClr val="bg1"/>
            </a:bgClr>
          </a:pattFill>
        </p:spPr>
        <p:txBody>
          <a:bodyPr>
            <a:normAutofit fontScale="77500" lnSpcReduction="20000"/>
          </a:bodyPr>
          <a:lstStyle/>
          <a:p>
            <a:pPr algn="just" rtl="1" eaLnBrk="1" hangingPunct="1">
              <a:lnSpc>
                <a:spcPct val="170000"/>
              </a:lnSpc>
            </a:pPr>
            <a:r>
              <a:rPr lang="fa-IR" sz="2400" b="1" dirty="0" smtClean="0">
                <a:cs typeface="B Nazanin" panose="00000400000000000000" pitchFamily="2" charset="-78"/>
              </a:rPr>
              <a:t>ادراك غلط وقوع اتفاقاتي داخل بدن يا روي بدن. اغلب ريشه احشايي دارد(به عنوان توهم سنستيك هم خوانده مي شود) </a:t>
            </a:r>
            <a:endParaRPr lang="en-US" sz="2400" b="1" dirty="0" smtClean="0">
              <a:cs typeface="B Nazanin" panose="00000400000000000000" pitchFamily="2" charset="-78"/>
            </a:endParaRPr>
          </a:p>
          <a:p>
            <a:pPr algn="just" rtl="1" eaLnBrk="1" hangingPunct="1">
              <a:lnSpc>
                <a:spcPct val="170000"/>
              </a:lnSpc>
            </a:pPr>
            <a:r>
              <a:rPr lang="fa-IR" sz="2400" b="1" dirty="0" smtClean="0">
                <a:cs typeface="B Nazanin" panose="00000400000000000000" pitchFamily="2" charset="-78"/>
              </a:rPr>
              <a:t>لمس چيزهايي كه وجود خارجي ندارند</a:t>
            </a:r>
          </a:p>
          <a:p>
            <a:pPr algn="just" rtl="1" eaLnBrk="1" hangingPunct="1">
              <a:lnSpc>
                <a:spcPct val="170000"/>
              </a:lnSpc>
            </a:pPr>
            <a:r>
              <a:rPr lang="fa-IR" sz="2400" b="1" dirty="0" smtClean="0">
                <a:cs typeface="B Nazanin" panose="00000400000000000000" pitchFamily="2" charset="-78"/>
              </a:rPr>
              <a:t>احساس راه رفتن مورچه زير پوست در مصرف كوكايين</a:t>
            </a:r>
          </a:p>
          <a:p>
            <a:pPr algn="just" rtl="1" eaLnBrk="1" hangingPunct="1">
              <a:lnSpc>
                <a:spcPct val="170000"/>
              </a:lnSpc>
            </a:pPr>
            <a:r>
              <a:rPr lang="fa-IR" sz="2400" b="1" dirty="0" smtClean="0">
                <a:cs typeface="B Nazanin" panose="00000400000000000000" pitchFamily="2" charset="-78"/>
              </a:rPr>
              <a:t>احساس حركت كرمهاي سبز رنگ روي پوست در مصرف الكل</a:t>
            </a:r>
          </a:p>
        </p:txBody>
      </p:sp>
    </p:spTree>
    <p:extLst>
      <p:ext uri="{BB962C8B-B14F-4D97-AF65-F5344CB8AC3E}">
        <p14:creationId xmlns:p14="http://schemas.microsoft.com/office/powerpoint/2010/main" val="14006178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916510" y="980728"/>
            <a:ext cx="2952750" cy="874713"/>
          </a:xfrm>
        </p:spPr>
        <p:txBody>
          <a:bodyPr>
            <a:normAutofit fontScale="90000"/>
          </a:bodyPr>
          <a:lstStyle/>
          <a:p>
            <a:pPr rtl="1" eaLnBrk="1" hangingPunct="1"/>
            <a:r>
              <a:rPr lang="fa-IR" sz="3200" b="1" u="sng"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rPr>
              <a:t>توهم كاركردي</a:t>
            </a:r>
            <a:endParaRPr lang="en-US" sz="3200" b="1" u="sng"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endParaRPr>
          </a:p>
        </p:txBody>
      </p:sp>
      <p:sp>
        <p:nvSpPr>
          <p:cNvPr id="71683" name="Rectangle 3"/>
          <p:cNvSpPr>
            <a:spLocks noGrp="1" noChangeArrowheads="1"/>
          </p:cNvSpPr>
          <p:nvPr>
            <p:ph idx="1"/>
          </p:nvPr>
        </p:nvSpPr>
        <p:spPr>
          <a:xfrm>
            <a:off x="1259632" y="2420888"/>
            <a:ext cx="6626547" cy="2305050"/>
          </a:xfrm>
          <a:pattFill prst="pct5">
            <a:fgClr>
              <a:schemeClr val="accent1"/>
            </a:fgClr>
            <a:bgClr>
              <a:schemeClr val="bg1"/>
            </a:bgClr>
          </a:pattFill>
        </p:spPr>
        <p:txBody>
          <a:bodyPr>
            <a:normAutofit fontScale="92500"/>
          </a:bodyPr>
          <a:lstStyle/>
          <a:p>
            <a:pPr algn="just" rtl="1" eaLnBrk="1" hangingPunct="1">
              <a:lnSpc>
                <a:spcPct val="200000"/>
              </a:lnSpc>
            </a:pPr>
            <a:r>
              <a:rPr lang="fa-IR" sz="2400" b="1" dirty="0" smtClean="0">
                <a:cs typeface="B Nazanin" panose="00000400000000000000" pitchFamily="2" charset="-78"/>
              </a:rPr>
              <a:t>محرك خارجي براي ايجاد توهم ضروري است ولي دريافت بهنجار محرك خارجي و توهم همزمان و در يك اندام حسي تجربه مي شود</a:t>
            </a:r>
            <a:endParaRPr lang="en-US" sz="2400" b="1" dirty="0" smtClean="0">
              <a:cs typeface="B Nazanin" panose="00000400000000000000" pitchFamily="2" charset="-78"/>
            </a:endParaRPr>
          </a:p>
        </p:txBody>
      </p:sp>
    </p:spTree>
    <p:extLst>
      <p:ext uri="{BB962C8B-B14F-4D97-AF65-F5344CB8AC3E}">
        <p14:creationId xmlns:p14="http://schemas.microsoft.com/office/powerpoint/2010/main" val="42890659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766467" y="1040830"/>
            <a:ext cx="3467100" cy="443954"/>
          </a:xfrm>
        </p:spPr>
        <p:txBody>
          <a:bodyPr>
            <a:noAutofit/>
          </a:bodyPr>
          <a:lstStyle/>
          <a:p>
            <a:pPr rtl="1" eaLnBrk="1" hangingPunct="1"/>
            <a:r>
              <a:rPr lang="en-US" sz="2400" b="1"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rPr>
              <a:t>Synesthesia H.</a:t>
            </a:r>
          </a:p>
        </p:txBody>
      </p:sp>
      <p:sp>
        <p:nvSpPr>
          <p:cNvPr id="20483" name="Rectangle 3"/>
          <p:cNvSpPr>
            <a:spLocks noGrp="1" noChangeArrowheads="1"/>
          </p:cNvSpPr>
          <p:nvPr>
            <p:ph idx="1"/>
          </p:nvPr>
        </p:nvSpPr>
        <p:spPr>
          <a:xfrm>
            <a:off x="395536" y="1484784"/>
            <a:ext cx="8208962" cy="4464496"/>
          </a:xfrm>
          <a:pattFill prst="pct5">
            <a:fgClr>
              <a:schemeClr val="accent1"/>
            </a:fgClr>
            <a:bgClr>
              <a:schemeClr val="bg1"/>
            </a:bgClr>
          </a:pattFill>
        </p:spPr>
        <p:txBody>
          <a:bodyPr rtlCol="0">
            <a:normAutofit fontScale="77500" lnSpcReduction="20000"/>
          </a:bodyPr>
          <a:lstStyle/>
          <a:p>
            <a:pPr algn="just" rtl="1" eaLnBrk="1" fontAlgn="auto" hangingPunct="1">
              <a:lnSpc>
                <a:spcPct val="160000"/>
              </a:lnSpc>
              <a:spcAft>
                <a:spcPts val="0"/>
              </a:spcAft>
              <a:buFont typeface="Wingdings 3" charset="2"/>
              <a:buChar char=""/>
              <a:defRPr/>
            </a:pPr>
            <a:r>
              <a:rPr lang="fa-IR" sz="2800" b="1" dirty="0" smtClean="0">
                <a:cs typeface="B Nazanin" panose="00000400000000000000" pitchFamily="2" charset="-78"/>
              </a:rPr>
              <a:t>در پدیده </a:t>
            </a:r>
            <a:r>
              <a:rPr lang="fa-IR" sz="2800" b="1" dirty="0" smtClean="0">
                <a:solidFill>
                  <a:srgbClr val="FF0000"/>
                </a:solidFill>
                <a:cs typeface="B Nazanin" panose="00000400000000000000" pitchFamily="2" charset="-78"/>
              </a:rPr>
              <a:t>سینستزیا</a:t>
            </a:r>
            <a:r>
              <a:rPr lang="fa-IR" sz="2800" b="1" dirty="0" smtClean="0">
                <a:solidFill>
                  <a:schemeClr val="tx1">
                    <a:lumMod val="75000"/>
                    <a:lumOff val="25000"/>
                  </a:schemeClr>
                </a:solidFill>
                <a:cs typeface="B Nazanin" panose="00000400000000000000" pitchFamily="2" charset="-78"/>
              </a:rPr>
              <a:t> </a:t>
            </a:r>
            <a:r>
              <a:rPr lang="fa-IR" sz="2800" b="1" dirty="0" smtClean="0">
                <a:cs typeface="B Nazanin" panose="00000400000000000000" pitchFamily="2" charset="-78"/>
              </a:rPr>
              <a:t>وقتی </a:t>
            </a:r>
            <a:r>
              <a:rPr lang="fa-IR" sz="2800" b="1" dirty="0">
                <a:cs typeface="B Nazanin" panose="00000400000000000000" pitchFamily="2" charset="-78"/>
              </a:rPr>
              <a:t>یکی از حواس یا قسمتی از </a:t>
            </a:r>
            <a:r>
              <a:rPr lang="fa-IR" sz="2800" b="1" dirty="0" smtClean="0">
                <a:cs typeface="B Nazanin" panose="00000400000000000000" pitchFamily="2" charset="-78"/>
              </a:rPr>
              <a:t>آن فعال </a:t>
            </a:r>
            <a:r>
              <a:rPr lang="fa-IR" sz="2800" b="1" dirty="0">
                <a:cs typeface="B Nazanin" panose="00000400000000000000" pitchFamily="2" charset="-78"/>
              </a:rPr>
              <a:t>می شود یکی دیگر از حواس نامربوط و یا قسمتی از آن نیز  به طور </a:t>
            </a:r>
            <a:r>
              <a:rPr lang="fa-IR" sz="2800" b="1" dirty="0" smtClean="0">
                <a:cs typeface="B Nazanin" panose="00000400000000000000" pitchFamily="2" charset="-78"/>
              </a:rPr>
              <a:t>همزمان فعال </a:t>
            </a:r>
            <a:r>
              <a:rPr lang="fa-IR" sz="2800" b="1" dirty="0">
                <a:cs typeface="B Nazanin" panose="00000400000000000000" pitchFamily="2" charset="-78"/>
              </a:rPr>
              <a:t>می شود</a:t>
            </a:r>
            <a:r>
              <a:rPr lang="fa-IR" sz="2800" b="1" dirty="0" smtClean="0">
                <a:cs typeface="B Nazanin" panose="00000400000000000000" pitchFamily="2" charset="-78"/>
              </a:rPr>
              <a:t>. به </a:t>
            </a:r>
            <a:r>
              <a:rPr lang="fa-IR" sz="2800" b="1" dirty="0">
                <a:cs typeface="B Nazanin" panose="00000400000000000000" pitchFamily="2" charset="-78"/>
              </a:rPr>
              <a:t>طور مثال وقتی شخص یک صدا را می شنود بلافاصله یک رنگ یا فرم را در " چشم ذهن " خود می </a:t>
            </a:r>
            <a:r>
              <a:rPr lang="fa-IR" sz="2800" b="1" dirty="0" smtClean="0">
                <a:cs typeface="B Nazanin" panose="00000400000000000000" pitchFamily="2" charset="-78"/>
              </a:rPr>
              <a:t>بیند. </a:t>
            </a:r>
          </a:p>
          <a:p>
            <a:pPr algn="just" rtl="1">
              <a:lnSpc>
                <a:spcPct val="160000"/>
              </a:lnSpc>
              <a:buFont typeface="Wingdings 3" charset="2"/>
              <a:buChar char=""/>
              <a:defRPr/>
            </a:pPr>
            <a:r>
              <a:rPr lang="fa-IR" sz="2800" b="1" dirty="0">
                <a:cs typeface="B Nazanin" panose="00000400000000000000" pitchFamily="2" charset="-78"/>
              </a:rPr>
              <a:t>توهمي كه توسط ساير حواس به وجود مي </a:t>
            </a:r>
            <a:r>
              <a:rPr lang="fa-IR" sz="2800" b="1" dirty="0" smtClean="0">
                <a:cs typeface="B Nazanin" panose="00000400000000000000" pitchFamily="2" charset="-78"/>
              </a:rPr>
              <a:t>آيد و تفسير مي شود.</a:t>
            </a:r>
          </a:p>
          <a:p>
            <a:pPr algn="just" rtl="1" eaLnBrk="1" fontAlgn="auto" hangingPunct="1">
              <a:lnSpc>
                <a:spcPct val="160000"/>
              </a:lnSpc>
              <a:spcAft>
                <a:spcPts val="0"/>
              </a:spcAft>
              <a:buFont typeface="Wingdings 3" charset="2"/>
              <a:buChar char=""/>
              <a:defRPr/>
            </a:pPr>
            <a:r>
              <a:rPr lang="fa-IR" sz="2800" b="1" dirty="0" smtClean="0">
                <a:cs typeface="B Nazanin" panose="00000400000000000000" pitchFamily="2" charset="-78"/>
              </a:rPr>
              <a:t>ديدن صدا يا شنيدن رنگ </a:t>
            </a:r>
          </a:p>
        </p:txBody>
      </p:sp>
    </p:spTree>
    <p:extLst>
      <p:ext uri="{BB962C8B-B14F-4D97-AF65-F5344CB8AC3E}">
        <p14:creationId xmlns:p14="http://schemas.microsoft.com/office/powerpoint/2010/main" val="33567983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987824" y="1124744"/>
            <a:ext cx="2890466" cy="587152"/>
          </a:xfrm>
        </p:spPr>
        <p:txBody>
          <a:bodyPr>
            <a:normAutofit fontScale="90000"/>
          </a:bodyPr>
          <a:lstStyle/>
          <a:p>
            <a:pPr rtl="1" eaLnBrk="1" hangingPunct="1"/>
            <a:r>
              <a:rPr lang="fa-IR" sz="3200" b="1" u="sng"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rPr>
              <a:t>توهمهاي</a:t>
            </a:r>
            <a:r>
              <a:rPr lang="fa-IR" b="1" u="sng"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rPr>
              <a:t> </a:t>
            </a:r>
            <a:r>
              <a:rPr lang="fa-IR" sz="3200" b="1" u="sng"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rPr>
              <a:t>طبيعي</a:t>
            </a:r>
            <a:endParaRPr lang="en-US" sz="3200" b="1" u="sng"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endParaRPr>
          </a:p>
        </p:txBody>
      </p:sp>
      <p:sp>
        <p:nvSpPr>
          <p:cNvPr id="21507" name="Rectangle 3"/>
          <p:cNvSpPr>
            <a:spLocks noGrp="1" noChangeArrowheads="1"/>
          </p:cNvSpPr>
          <p:nvPr>
            <p:ph idx="1"/>
          </p:nvPr>
        </p:nvSpPr>
        <p:spPr>
          <a:xfrm>
            <a:off x="1115617" y="1916113"/>
            <a:ext cx="6768752" cy="3600450"/>
          </a:xfrm>
          <a:pattFill prst="pct5">
            <a:fgClr>
              <a:schemeClr val="accent1"/>
            </a:fgClr>
            <a:bgClr>
              <a:schemeClr val="bg1"/>
            </a:bgClr>
          </a:pattFill>
        </p:spPr>
        <p:txBody>
          <a:bodyPr rtlCol="0">
            <a:normAutofit fontScale="92500" lnSpcReduction="10000"/>
          </a:bodyPr>
          <a:lstStyle/>
          <a:p>
            <a:pPr algn="just" rtl="1" eaLnBrk="1" fontAlgn="auto" hangingPunct="1">
              <a:lnSpc>
                <a:spcPct val="150000"/>
              </a:lnSpc>
              <a:spcAft>
                <a:spcPts val="0"/>
              </a:spcAft>
              <a:buFont typeface="Wingdings 3" charset="2"/>
              <a:buChar char=""/>
              <a:defRPr/>
            </a:pPr>
            <a:r>
              <a:rPr lang="en-US" sz="2800" b="1" dirty="0" smtClean="0">
                <a:solidFill>
                  <a:srgbClr val="0000FF"/>
                </a:solidFill>
                <a:cs typeface="B Nazanin" panose="00000400000000000000" pitchFamily="2" charset="-78"/>
              </a:rPr>
              <a:t>Hypnogogic</a:t>
            </a:r>
            <a:r>
              <a:rPr lang="fa-IR" sz="2800" b="1" dirty="0" smtClean="0">
                <a:solidFill>
                  <a:srgbClr val="0000FF"/>
                </a:solidFill>
                <a:cs typeface="B Nazanin" panose="00000400000000000000" pitchFamily="2" charset="-78"/>
              </a:rPr>
              <a:t>:</a:t>
            </a:r>
            <a:r>
              <a:rPr lang="fa-IR" sz="2800" b="1" dirty="0" smtClean="0">
                <a:solidFill>
                  <a:schemeClr val="tx1">
                    <a:lumMod val="75000"/>
                    <a:lumOff val="25000"/>
                  </a:schemeClr>
                </a:solidFill>
                <a:cs typeface="B Nazanin" panose="00000400000000000000" pitchFamily="2" charset="-78"/>
              </a:rPr>
              <a:t> بروزتوهمات بينايي و شنوايي زمان به خواب رفتن، به اين خاطر كه كاهش فعاليتهاي قشر مخ كندتر از كاهش سطح هوشياري است</a:t>
            </a:r>
          </a:p>
          <a:p>
            <a:pPr algn="just" rtl="1" eaLnBrk="1" fontAlgn="auto" hangingPunct="1">
              <a:lnSpc>
                <a:spcPct val="150000"/>
              </a:lnSpc>
              <a:spcAft>
                <a:spcPts val="0"/>
              </a:spcAft>
              <a:buFont typeface="Wingdings 3" charset="2"/>
              <a:buChar char=""/>
              <a:defRPr/>
            </a:pPr>
            <a:r>
              <a:rPr lang="en-US" sz="2800" b="1" dirty="0" smtClean="0">
                <a:solidFill>
                  <a:srgbClr val="0000FF"/>
                </a:solidFill>
                <a:cs typeface="B Nazanin" panose="00000400000000000000" pitchFamily="2" charset="-78"/>
              </a:rPr>
              <a:t>Hypnopompic</a:t>
            </a:r>
            <a:r>
              <a:rPr lang="fa-IR" sz="2800" b="1" dirty="0" smtClean="0">
                <a:solidFill>
                  <a:srgbClr val="0000FF"/>
                </a:solidFill>
                <a:cs typeface="B Nazanin" panose="00000400000000000000" pitchFamily="2" charset="-78"/>
              </a:rPr>
              <a:t>:</a:t>
            </a:r>
            <a:r>
              <a:rPr lang="fa-IR" sz="2800" b="1" dirty="0" smtClean="0">
                <a:solidFill>
                  <a:schemeClr val="tx1">
                    <a:lumMod val="75000"/>
                    <a:lumOff val="25000"/>
                  </a:schemeClr>
                </a:solidFill>
                <a:cs typeface="B Nazanin" panose="00000400000000000000" pitchFamily="2" charset="-78"/>
              </a:rPr>
              <a:t> حالتهاي بالا ولي در هنگام بيدار شدن از خواب</a:t>
            </a:r>
            <a:endParaRPr lang="en-US" sz="2800" b="1" dirty="0" smtClean="0">
              <a:solidFill>
                <a:schemeClr val="tx1">
                  <a:lumMod val="75000"/>
                  <a:lumOff val="25000"/>
                </a:schemeClr>
              </a:solidFill>
              <a:cs typeface="B Nazanin" panose="00000400000000000000" pitchFamily="2" charset="-78"/>
            </a:endParaRPr>
          </a:p>
        </p:txBody>
      </p:sp>
    </p:spTree>
    <p:extLst>
      <p:ext uri="{BB962C8B-B14F-4D97-AF65-F5344CB8AC3E}">
        <p14:creationId xmlns:p14="http://schemas.microsoft.com/office/powerpoint/2010/main" val="31186493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411760" y="620688"/>
            <a:ext cx="3672408" cy="730250"/>
          </a:xfrm>
        </p:spPr>
        <p:style>
          <a:lnRef idx="2">
            <a:schemeClr val="dk1"/>
          </a:lnRef>
          <a:fillRef idx="1">
            <a:schemeClr val="lt1"/>
          </a:fillRef>
          <a:effectRef idx="0">
            <a:schemeClr val="dk1"/>
          </a:effectRef>
          <a:fontRef idx="minor">
            <a:schemeClr val="dk1"/>
          </a:fontRef>
        </p:style>
        <p:txBody>
          <a:bodyPr>
            <a:normAutofit fontScale="90000"/>
          </a:bodyPr>
          <a:lstStyle/>
          <a:p>
            <a:pPr algn="r" rtl="1" eaLnBrk="1" hangingPunct="1"/>
            <a:r>
              <a:rPr lang="fa-IR" sz="3200" b="1" u="sng" cap="none" spc="0" dirty="0" smtClean="0">
                <a:ln w="0"/>
                <a:solidFill>
                  <a:srgbClr val="FF0000"/>
                </a:solidFill>
                <a:effectLst>
                  <a:outerShdw blurRad="38100" dist="38100" dir="2700000" algn="tl">
                    <a:srgbClr val="000000">
                      <a:alpha val="43137"/>
                    </a:srgbClr>
                  </a:outerShdw>
                </a:effectLst>
                <a:cs typeface="B Nazanin" panose="00000400000000000000" pitchFamily="2" charset="-78"/>
              </a:rPr>
              <a:t>خطای حسی (</a:t>
            </a:r>
            <a:r>
              <a:rPr lang="en-US" sz="3200" b="1" u="sng" cap="none" spc="0" dirty="0" smtClean="0">
                <a:ln w="0"/>
                <a:solidFill>
                  <a:srgbClr val="FF0000"/>
                </a:solidFill>
                <a:effectLst>
                  <a:outerShdw blurRad="38100" dist="38100" dir="2700000" algn="tl">
                    <a:srgbClr val="000000">
                      <a:alpha val="43137"/>
                    </a:srgbClr>
                  </a:outerShdw>
                </a:effectLst>
                <a:cs typeface="B Nazanin" panose="00000400000000000000" pitchFamily="2" charset="-78"/>
              </a:rPr>
              <a:t>Illusion</a:t>
            </a:r>
            <a:r>
              <a:rPr lang="fa-IR" sz="3200" b="1" u="sng" cap="none" spc="0" dirty="0" smtClean="0">
                <a:ln w="0"/>
                <a:solidFill>
                  <a:srgbClr val="FF0000"/>
                </a:solidFill>
                <a:effectLst>
                  <a:outerShdw blurRad="38100" dist="38100" dir="2700000" algn="tl">
                    <a:srgbClr val="000000">
                      <a:alpha val="43137"/>
                    </a:srgbClr>
                  </a:outerShdw>
                </a:effectLst>
                <a:cs typeface="B Nazanin" panose="00000400000000000000" pitchFamily="2" charset="-78"/>
              </a:rPr>
              <a:t> )</a:t>
            </a:r>
            <a:endParaRPr lang="en-US" sz="3200" b="1" u="sng" cap="none" spc="0" dirty="0" smtClean="0">
              <a:ln w="0"/>
              <a:solidFill>
                <a:srgbClr val="FF0000"/>
              </a:solidFill>
              <a:effectLst>
                <a:outerShdw blurRad="38100" dist="38100" dir="2700000" algn="tl">
                  <a:srgbClr val="000000">
                    <a:alpha val="43137"/>
                  </a:srgbClr>
                </a:outerShdw>
              </a:effectLst>
              <a:cs typeface="B Nazanin" panose="00000400000000000000" pitchFamily="2" charset="-78"/>
            </a:endParaRPr>
          </a:p>
        </p:txBody>
      </p:sp>
      <p:sp>
        <p:nvSpPr>
          <p:cNvPr id="74755" name="Rectangle 3"/>
          <p:cNvSpPr>
            <a:spLocks noGrp="1" noChangeArrowheads="1"/>
          </p:cNvSpPr>
          <p:nvPr>
            <p:ph idx="1"/>
          </p:nvPr>
        </p:nvSpPr>
        <p:spPr>
          <a:xfrm>
            <a:off x="899592" y="1566962"/>
            <a:ext cx="7200800" cy="4392488"/>
          </a:xfrm>
          <a:pattFill prst="pct5">
            <a:fgClr>
              <a:schemeClr val="accent1"/>
            </a:fgClr>
            <a:bgClr>
              <a:schemeClr val="bg1"/>
            </a:bgClr>
          </a:pattFill>
        </p:spPr>
        <p:txBody>
          <a:bodyPr>
            <a:normAutofit fontScale="85000" lnSpcReduction="20000"/>
          </a:bodyPr>
          <a:lstStyle/>
          <a:p>
            <a:pPr algn="just" rtl="1" eaLnBrk="1" hangingPunct="1">
              <a:lnSpc>
                <a:spcPct val="150000"/>
              </a:lnSpc>
            </a:pPr>
            <a:r>
              <a:rPr lang="fa-IR" sz="2400" b="1" dirty="0" smtClean="0">
                <a:solidFill>
                  <a:schemeClr val="tx1"/>
                </a:solidFill>
                <a:cs typeface="B Nazanin" panose="00000400000000000000" pitchFamily="2" charset="-78"/>
              </a:rPr>
              <a:t>تفاوت </a:t>
            </a:r>
            <a:r>
              <a:rPr lang="fa-IR" sz="2400" b="1" dirty="0" smtClean="0">
                <a:solidFill>
                  <a:srgbClr val="FF0000"/>
                </a:solidFill>
                <a:cs typeface="B Nazanin" panose="00000400000000000000" pitchFamily="2" charset="-78"/>
              </a:rPr>
              <a:t>توهم</a:t>
            </a:r>
            <a:r>
              <a:rPr lang="fa-IR" sz="2400" b="1" dirty="0" smtClean="0">
                <a:solidFill>
                  <a:schemeClr val="tx1"/>
                </a:solidFill>
                <a:cs typeface="B Nazanin" panose="00000400000000000000" pitchFamily="2" charset="-78"/>
              </a:rPr>
              <a:t> با </a:t>
            </a:r>
            <a:r>
              <a:rPr lang="fa-IR" sz="2400" b="1" dirty="0" smtClean="0">
                <a:solidFill>
                  <a:srgbClr val="FF0000"/>
                </a:solidFill>
                <a:cs typeface="B Nazanin" panose="00000400000000000000" pitchFamily="2" charset="-78"/>
              </a:rPr>
              <a:t>خطاي حسی</a:t>
            </a:r>
            <a:r>
              <a:rPr lang="fa-IR" sz="2400" b="1" dirty="0" smtClean="0">
                <a:solidFill>
                  <a:schemeClr val="tx1"/>
                </a:solidFill>
                <a:cs typeface="B Nazanin" panose="00000400000000000000" pitchFamily="2" charset="-78"/>
              </a:rPr>
              <a:t>:</a:t>
            </a:r>
          </a:p>
          <a:p>
            <a:pPr algn="just" rtl="1" eaLnBrk="1" hangingPunct="1">
              <a:lnSpc>
                <a:spcPct val="150000"/>
              </a:lnSpc>
            </a:pPr>
            <a:r>
              <a:rPr lang="fa-IR" sz="2400" b="1" dirty="0" smtClean="0">
                <a:solidFill>
                  <a:srgbClr val="FF0000"/>
                </a:solidFill>
                <a:cs typeface="B Nazanin" panose="00000400000000000000" pitchFamily="2" charset="-78"/>
              </a:rPr>
              <a:t>خطاي حسی </a:t>
            </a:r>
            <a:r>
              <a:rPr lang="fa-IR" sz="2400" b="1" dirty="0" smtClean="0">
                <a:solidFill>
                  <a:schemeClr val="tx1"/>
                </a:solidFill>
                <a:cs typeface="B Nazanin" panose="00000400000000000000" pitchFamily="2" charset="-78"/>
              </a:rPr>
              <a:t>تحريفي است در يك تصوير يا احساس واقعي، در حالي كه </a:t>
            </a:r>
            <a:r>
              <a:rPr lang="fa-IR" sz="2400" b="1" dirty="0" smtClean="0">
                <a:solidFill>
                  <a:srgbClr val="FF0000"/>
                </a:solidFill>
                <a:cs typeface="B Nazanin" panose="00000400000000000000" pitchFamily="2" charset="-78"/>
              </a:rPr>
              <a:t>توهم</a:t>
            </a:r>
            <a:r>
              <a:rPr lang="fa-IR" sz="2400" b="1" dirty="0" smtClean="0">
                <a:solidFill>
                  <a:schemeClr val="tx1"/>
                </a:solidFill>
                <a:cs typeface="B Nazanin" panose="00000400000000000000" pitchFamily="2" charset="-78"/>
              </a:rPr>
              <a:t> بر اساس تصوير يا احساسي واقعي شكل نگرفته است. در بيماران اسكيروفزن خطاي ادراكي ممكن است در مراحل فعال اختلال پيدا شود اما در مراحل پيش از موعد و دوره اي فروكش بیماری هم روي مي دهد. هر زمان كه خطاي حسی يا توهمي در كار باشد درمانگر بايد فكر احتمال علتي مرتبط با مواد براي علائم باشد حتي در بيماري كه از قبل اسكينروفزن تشخيص داده شده است.</a:t>
            </a:r>
          </a:p>
        </p:txBody>
      </p:sp>
    </p:spTree>
    <p:extLst>
      <p:ext uri="{BB962C8B-B14F-4D97-AF65-F5344CB8AC3E}">
        <p14:creationId xmlns:p14="http://schemas.microsoft.com/office/powerpoint/2010/main" val="17653385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4"/>
          <p:cNvSpPr>
            <a:spLocks noGrp="1" noChangeArrowheads="1"/>
          </p:cNvSpPr>
          <p:nvPr>
            <p:ph type="ctrTitle"/>
          </p:nvPr>
        </p:nvSpPr>
        <p:spPr>
          <a:xfrm>
            <a:off x="2699792" y="2247404"/>
            <a:ext cx="3313112" cy="1943596"/>
          </a:xfrm>
          <a:pattFill prst="pct5">
            <a:fgClr>
              <a:schemeClr val="accent1"/>
            </a:fgClr>
            <a:bgClr>
              <a:schemeClr val="bg1"/>
            </a:bgClr>
          </a:pattFill>
        </p:spPr>
        <p:txBody>
          <a:bodyPr>
            <a:normAutofit fontScale="90000"/>
          </a:bodyPr>
          <a:lstStyle/>
          <a:p>
            <a:pPr algn="just" rtl="1" eaLnBrk="1" hangingPunct="1"/>
            <a:r>
              <a:rPr lang="fa-IR" sz="6600" dirty="0" smtClean="0">
                <a:solidFill>
                  <a:srgbClr val="002060"/>
                </a:solidFill>
              </a:rPr>
              <a:t> </a:t>
            </a:r>
            <a:r>
              <a:rPr lang="fa-IR" sz="12800" dirty="0" smtClean="0">
                <a:solidFill>
                  <a:srgbClr val="002060"/>
                </a:solidFill>
              </a:rPr>
              <a:t>عاطفه</a:t>
            </a:r>
            <a:endParaRPr lang="en-US" sz="12800" dirty="0" smtClean="0">
              <a:solidFill>
                <a:srgbClr val="002060"/>
              </a:solidFill>
              <a:cs typeface="Tahoma" panose="020B0604030504040204" pitchFamily="34" charset="0"/>
            </a:endParaRPr>
          </a:p>
        </p:txBody>
      </p:sp>
      <p:sp>
        <p:nvSpPr>
          <p:cNvPr id="116739" name="Rectangle 5"/>
          <p:cNvSpPr>
            <a:spLocks noGrp="1" noChangeArrowheads="1"/>
          </p:cNvSpPr>
          <p:nvPr>
            <p:ph type="subTitle" idx="1"/>
          </p:nvPr>
        </p:nvSpPr>
        <p:spPr/>
        <p:txBody>
          <a:bodyPr rtlCol="0">
            <a:normAutofit/>
          </a:bodyPr>
          <a:lstStyle/>
          <a:p>
            <a:pPr eaLnBrk="1" fontAlgn="auto" hangingPunct="1">
              <a:spcAft>
                <a:spcPts val="0"/>
              </a:spcAft>
              <a:buFont typeface="Wingdings 3" charset="2"/>
              <a:buNone/>
              <a:defRPr/>
            </a:pPr>
            <a:endParaRPr lang="en-US" dirty="0" smtClean="0"/>
          </a:p>
        </p:txBody>
      </p:sp>
    </p:spTree>
    <p:extLst>
      <p:ext uri="{BB962C8B-B14F-4D97-AF65-F5344CB8AC3E}">
        <p14:creationId xmlns:p14="http://schemas.microsoft.com/office/powerpoint/2010/main" val="842539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2699792" y="1196752"/>
            <a:ext cx="3313621" cy="720080"/>
          </a:xfrm>
        </p:spPr>
        <p:txBody>
          <a:bodyPr>
            <a:normAutofit fontScale="90000"/>
          </a:bodyPr>
          <a:lstStyle/>
          <a:p>
            <a:pPr rtl="1" eaLnBrk="1" hangingPunct="1"/>
            <a:r>
              <a:rPr lang="fa-IR" b="1" u="sng" cap="none" spc="0" dirty="0" smtClean="0">
                <a:ln w="0"/>
                <a:solidFill>
                  <a:srgbClr val="FF0000"/>
                </a:solidFill>
                <a:effectLst>
                  <a:outerShdw blurRad="38100" dist="19050" dir="2700000" algn="tl" rotWithShape="0">
                    <a:schemeClr val="dk1">
                      <a:alpha val="40000"/>
                    </a:schemeClr>
                  </a:outerShdw>
                </a:effectLst>
              </a:rPr>
              <a:t/>
            </a:r>
            <a:br>
              <a:rPr lang="fa-IR" b="1" u="sng" cap="none" spc="0" dirty="0" smtClean="0">
                <a:ln w="0"/>
                <a:solidFill>
                  <a:srgbClr val="FF0000"/>
                </a:solidFill>
                <a:effectLst>
                  <a:outerShdw blurRad="38100" dist="19050" dir="2700000" algn="tl" rotWithShape="0">
                    <a:schemeClr val="dk1">
                      <a:alpha val="40000"/>
                    </a:schemeClr>
                  </a:outerShdw>
                </a:effectLst>
              </a:rPr>
            </a:br>
            <a:r>
              <a:rPr lang="fa-IR" b="1" u="sng" cap="none" spc="0" dirty="0">
                <a:ln w="0"/>
                <a:solidFill>
                  <a:srgbClr val="FF0000"/>
                </a:solidFill>
                <a:effectLst>
                  <a:outerShdw blurRad="38100" dist="19050" dir="2700000" algn="tl" rotWithShape="0">
                    <a:schemeClr val="dk1">
                      <a:alpha val="40000"/>
                    </a:schemeClr>
                  </a:outerShdw>
                </a:effectLst>
              </a:rPr>
              <a:t/>
            </a:r>
            <a:br>
              <a:rPr lang="fa-IR" b="1" u="sng" cap="none" spc="0" dirty="0">
                <a:ln w="0"/>
                <a:solidFill>
                  <a:srgbClr val="FF0000"/>
                </a:solidFill>
                <a:effectLst>
                  <a:outerShdw blurRad="38100" dist="19050" dir="2700000" algn="tl" rotWithShape="0">
                    <a:schemeClr val="dk1">
                      <a:alpha val="40000"/>
                    </a:schemeClr>
                  </a:outerShdw>
                </a:effectLst>
              </a:rPr>
            </a:br>
            <a:r>
              <a:rPr lang="fa-IR" b="1" u="sng" cap="none" spc="0" dirty="0" smtClean="0">
                <a:ln w="0"/>
                <a:solidFill>
                  <a:srgbClr val="FF0000"/>
                </a:solidFill>
                <a:effectLst>
                  <a:outerShdw blurRad="38100" dist="19050" dir="2700000" algn="tl" rotWithShape="0">
                    <a:schemeClr val="dk1">
                      <a:alpha val="40000"/>
                    </a:schemeClr>
                  </a:outerShdw>
                </a:effectLst>
              </a:rPr>
              <a:t/>
            </a:r>
            <a:br>
              <a:rPr lang="fa-IR" b="1" u="sng" cap="none" spc="0" dirty="0" smtClean="0">
                <a:ln w="0"/>
                <a:solidFill>
                  <a:srgbClr val="FF0000"/>
                </a:solidFill>
                <a:effectLst>
                  <a:outerShdw blurRad="38100" dist="19050" dir="2700000" algn="tl" rotWithShape="0">
                    <a:schemeClr val="dk1">
                      <a:alpha val="40000"/>
                    </a:schemeClr>
                  </a:outerShdw>
                </a:effectLst>
              </a:rPr>
            </a:br>
            <a:r>
              <a:rPr lang="fa-IR" b="1" u="sng" cap="none" spc="0" dirty="0" smtClean="0">
                <a:ln w="0"/>
                <a:solidFill>
                  <a:srgbClr val="FF0000"/>
                </a:solidFill>
                <a:effectLst>
                  <a:outerShdw blurRad="38100" dist="19050" dir="2700000" algn="tl" rotWithShape="0">
                    <a:schemeClr val="dk1">
                      <a:alpha val="40000"/>
                    </a:schemeClr>
                  </a:outerShdw>
                </a:effectLst>
              </a:rPr>
              <a:t/>
            </a:r>
            <a:br>
              <a:rPr lang="fa-IR" b="1" u="sng" cap="none" spc="0" dirty="0" smtClean="0">
                <a:ln w="0"/>
                <a:solidFill>
                  <a:srgbClr val="FF0000"/>
                </a:solidFill>
                <a:effectLst>
                  <a:outerShdw blurRad="38100" dist="19050" dir="2700000" algn="tl" rotWithShape="0">
                    <a:schemeClr val="dk1">
                      <a:alpha val="40000"/>
                    </a:schemeClr>
                  </a:outerShdw>
                </a:effectLst>
              </a:rPr>
            </a:br>
            <a:r>
              <a:rPr lang="fa-IR" b="1" u="sng" cap="none" spc="0" dirty="0" smtClean="0">
                <a:ln w="0"/>
                <a:solidFill>
                  <a:srgbClr val="FF0000"/>
                </a:solidFill>
                <a:effectLst>
                  <a:outerShdw blurRad="38100" dist="19050" dir="2700000" algn="tl" rotWithShape="0">
                    <a:schemeClr val="dk1">
                      <a:alpha val="40000"/>
                    </a:schemeClr>
                  </a:outerShdw>
                </a:effectLst>
              </a:rPr>
              <a:t>عاطفه </a:t>
            </a:r>
            <a:r>
              <a:rPr lang="en-US" b="1" u="sng"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rPr>
              <a:t>Affect</a:t>
            </a:r>
          </a:p>
        </p:txBody>
      </p:sp>
      <p:sp>
        <p:nvSpPr>
          <p:cNvPr id="136195" name="Rectangle 3"/>
          <p:cNvSpPr>
            <a:spLocks noGrp="1" noChangeArrowheads="1"/>
          </p:cNvSpPr>
          <p:nvPr>
            <p:ph idx="1"/>
          </p:nvPr>
        </p:nvSpPr>
        <p:spPr>
          <a:xfrm>
            <a:off x="1043608" y="2348880"/>
            <a:ext cx="6264696" cy="2781300"/>
          </a:xfrm>
          <a:pattFill prst="pct5">
            <a:fgClr>
              <a:schemeClr val="accent1"/>
            </a:fgClr>
            <a:bgClr>
              <a:schemeClr val="bg1"/>
            </a:bgClr>
          </a:pattFill>
        </p:spPr>
        <p:txBody>
          <a:bodyPr/>
          <a:lstStyle/>
          <a:p>
            <a:pPr algn="just" rtl="1" eaLnBrk="1" hangingPunct="1">
              <a:lnSpc>
                <a:spcPct val="150000"/>
              </a:lnSpc>
            </a:pPr>
            <a:r>
              <a:rPr lang="fa-IR" sz="2400" b="1" dirty="0" smtClean="0">
                <a:solidFill>
                  <a:schemeClr val="tx1"/>
                </a:solidFill>
                <a:cs typeface="B Nazanin" panose="00000400000000000000" pitchFamily="2" charset="-78"/>
              </a:rPr>
              <a:t>حالت هيجاني بيروني فرد</a:t>
            </a:r>
          </a:p>
          <a:p>
            <a:pPr algn="just" rtl="1" eaLnBrk="1" hangingPunct="1">
              <a:lnSpc>
                <a:spcPct val="150000"/>
              </a:lnSpc>
            </a:pPr>
            <a:r>
              <a:rPr lang="fa-IR" sz="2400" b="1" dirty="0" smtClean="0">
                <a:solidFill>
                  <a:schemeClr val="tx1"/>
                </a:solidFill>
                <a:cs typeface="B Nazanin" panose="00000400000000000000" pitchFamily="2" charset="-78"/>
              </a:rPr>
              <a:t>تظاهر بیرونی محتواي خلق فرد</a:t>
            </a:r>
          </a:p>
          <a:p>
            <a:pPr algn="just" rtl="1" eaLnBrk="1" hangingPunct="1">
              <a:lnSpc>
                <a:spcPct val="150000"/>
              </a:lnSpc>
            </a:pPr>
            <a:r>
              <a:rPr lang="fa-IR" sz="2400" b="1" dirty="0" smtClean="0">
                <a:solidFill>
                  <a:schemeClr val="tx1"/>
                </a:solidFill>
                <a:cs typeface="B Nazanin" panose="00000400000000000000" pitchFamily="2" charset="-78"/>
              </a:rPr>
              <a:t>هيجاني كه فرد ابراز مي كند و ديگران مي توانند در چهره فرد ببينند</a:t>
            </a:r>
            <a:endParaRPr lang="en-US" sz="2400" b="1" dirty="0" smtClean="0">
              <a:solidFill>
                <a:schemeClr val="tx1"/>
              </a:solidFill>
              <a:cs typeface="B Nazanin" panose="00000400000000000000" pitchFamily="2" charset="-78"/>
            </a:endParaRPr>
          </a:p>
        </p:txBody>
      </p:sp>
    </p:spTree>
    <p:extLst>
      <p:ext uri="{BB962C8B-B14F-4D97-AF65-F5344CB8AC3E}">
        <p14:creationId xmlns:p14="http://schemas.microsoft.com/office/powerpoint/2010/main" val="32115317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3347864" y="1052736"/>
            <a:ext cx="2242319" cy="587152"/>
          </a:xfrm>
        </p:spPr>
        <p:txBody>
          <a:bodyPr/>
          <a:lstStyle/>
          <a:p>
            <a:pPr algn="r" rtl="1" eaLnBrk="1" hangingPunct="1"/>
            <a:r>
              <a:rPr lang="fa-IR" sz="3200" b="1" u="sng" cap="none" spc="0" dirty="0" smtClean="0">
                <a:ln w="0"/>
                <a:solidFill>
                  <a:srgbClr val="FF0000"/>
                </a:solidFill>
                <a:effectLst>
                  <a:outerShdw blurRad="38100" dist="19050" dir="2700000" algn="tl" rotWithShape="0">
                    <a:schemeClr val="dk1">
                      <a:alpha val="40000"/>
                    </a:schemeClr>
                  </a:outerShdw>
                </a:effectLst>
              </a:rPr>
              <a:t>كاركرد عاطفه</a:t>
            </a:r>
            <a:endParaRPr lang="en-US" sz="3200" b="1" u="sng"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p:txBody>
      </p:sp>
      <p:sp>
        <p:nvSpPr>
          <p:cNvPr id="137219" name="Rectangle 3"/>
          <p:cNvSpPr>
            <a:spLocks noGrp="1" noChangeArrowheads="1"/>
          </p:cNvSpPr>
          <p:nvPr>
            <p:ph idx="1"/>
          </p:nvPr>
        </p:nvSpPr>
        <p:spPr>
          <a:xfrm>
            <a:off x="1259632" y="1639888"/>
            <a:ext cx="6624736" cy="4160614"/>
          </a:xfrm>
          <a:pattFill prst="pct5">
            <a:fgClr>
              <a:schemeClr val="accent1"/>
            </a:fgClr>
            <a:bgClr>
              <a:schemeClr val="bg1"/>
            </a:bgClr>
          </a:pattFill>
        </p:spPr>
        <p:txBody>
          <a:bodyPr>
            <a:noAutofit/>
          </a:bodyPr>
          <a:lstStyle/>
          <a:p>
            <a:pPr algn="just" rtl="1" eaLnBrk="1" hangingPunct="1">
              <a:lnSpc>
                <a:spcPct val="150000"/>
              </a:lnSpc>
            </a:pPr>
            <a:r>
              <a:rPr lang="fa-IR" sz="2400" b="1" dirty="0" smtClean="0">
                <a:solidFill>
                  <a:srgbClr val="FF0000"/>
                </a:solidFill>
                <a:cs typeface="B Nazanin" panose="00000400000000000000" pitchFamily="2" charset="-78"/>
              </a:rPr>
              <a:t>درك از خود:</a:t>
            </a:r>
            <a:r>
              <a:rPr lang="fa-IR" sz="2400" b="1" dirty="0" smtClean="0">
                <a:cs typeface="B Nazanin" panose="00000400000000000000" pitchFamily="2" charset="-78"/>
              </a:rPr>
              <a:t> </a:t>
            </a:r>
            <a:r>
              <a:rPr lang="fa-IR" sz="2400" b="1" dirty="0" smtClean="0">
                <a:solidFill>
                  <a:schemeClr val="tx1"/>
                </a:solidFill>
                <a:cs typeface="B Nazanin" panose="00000400000000000000" pitchFamily="2" charset="-78"/>
              </a:rPr>
              <a:t>عاطفه بيانگر وضعيت هيجاني فرد است و فرد مي تواند با قضاوت هيجاني عاطفه خود را بشناسد.</a:t>
            </a:r>
          </a:p>
          <a:p>
            <a:pPr algn="just" rtl="1" eaLnBrk="1" hangingPunct="1">
              <a:lnSpc>
                <a:spcPct val="150000"/>
              </a:lnSpc>
            </a:pPr>
            <a:r>
              <a:rPr lang="fa-IR" sz="2400" b="1" dirty="0" smtClean="0">
                <a:solidFill>
                  <a:srgbClr val="FF0000"/>
                </a:solidFill>
                <a:cs typeface="B Nazanin" panose="00000400000000000000" pitchFamily="2" charset="-78"/>
              </a:rPr>
              <a:t>ارتباط:</a:t>
            </a:r>
            <a:r>
              <a:rPr lang="fa-IR" sz="2400" b="1" dirty="0" smtClean="0">
                <a:cs typeface="B Nazanin" panose="00000400000000000000" pitchFamily="2" charset="-78"/>
              </a:rPr>
              <a:t> </a:t>
            </a:r>
            <a:r>
              <a:rPr lang="fa-IR" sz="2400" b="1" dirty="0" smtClean="0">
                <a:solidFill>
                  <a:schemeClr val="tx1"/>
                </a:solidFill>
                <a:cs typeface="B Nazanin" panose="00000400000000000000" pitchFamily="2" charset="-78"/>
              </a:rPr>
              <a:t>بيان احساسات توسط عاطفه منجر به شناسايي آنها از سوي ديگران مي گردد و و اكنش فرد به رويدادها ارتباط او را با ديگران شكل مي دهد.</a:t>
            </a:r>
          </a:p>
          <a:p>
            <a:pPr algn="just" rtl="1" eaLnBrk="1" hangingPunct="1">
              <a:lnSpc>
                <a:spcPct val="150000"/>
              </a:lnSpc>
            </a:pPr>
            <a:r>
              <a:rPr lang="fa-IR" sz="2400" b="1" dirty="0" smtClean="0">
                <a:solidFill>
                  <a:srgbClr val="FF0000"/>
                </a:solidFill>
                <a:cs typeface="B Nazanin" panose="00000400000000000000" pitchFamily="2" charset="-78"/>
              </a:rPr>
              <a:t>انگيزه:</a:t>
            </a:r>
            <a:r>
              <a:rPr lang="fa-IR" sz="2400" b="1" dirty="0" smtClean="0">
                <a:cs typeface="B Nazanin" panose="00000400000000000000" pitchFamily="2" charset="-78"/>
              </a:rPr>
              <a:t> </a:t>
            </a:r>
            <a:r>
              <a:rPr lang="fa-IR" sz="2400" b="1" dirty="0" smtClean="0">
                <a:solidFill>
                  <a:schemeClr val="tx1"/>
                </a:solidFill>
                <a:cs typeface="B Nazanin" panose="00000400000000000000" pitchFamily="2" charset="-78"/>
              </a:rPr>
              <a:t>مثل احساس خشم و غضب كه منجر به خشونت و رفتار تخريبي مي گردد.</a:t>
            </a:r>
            <a:endParaRPr lang="en-US" sz="2400" b="1" dirty="0" smtClean="0">
              <a:solidFill>
                <a:schemeClr val="tx1"/>
              </a:solidFill>
              <a:cs typeface="B Nazanin" panose="00000400000000000000" pitchFamily="2" charset="-78"/>
            </a:endParaRPr>
          </a:p>
        </p:txBody>
      </p:sp>
    </p:spTree>
    <p:extLst>
      <p:ext uri="{BB962C8B-B14F-4D97-AF65-F5344CB8AC3E}">
        <p14:creationId xmlns:p14="http://schemas.microsoft.com/office/powerpoint/2010/main" val="21017691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4"/>
          <p:cNvSpPr>
            <a:spLocks noGrp="1" noChangeArrowheads="1"/>
          </p:cNvSpPr>
          <p:nvPr>
            <p:ph type="ctrTitle"/>
          </p:nvPr>
        </p:nvSpPr>
        <p:spPr>
          <a:xfrm>
            <a:off x="1763713" y="1989138"/>
            <a:ext cx="4762500" cy="982662"/>
          </a:xfrm>
          <a:pattFill prst="pct5">
            <a:fgClr>
              <a:schemeClr val="accent1"/>
            </a:fgClr>
            <a:bgClr>
              <a:schemeClr val="bg1"/>
            </a:bgClr>
          </a:pattFill>
        </p:spPr>
        <p:txBody>
          <a:bodyPr>
            <a:normAutofit/>
          </a:bodyPr>
          <a:lstStyle/>
          <a:p>
            <a:pPr eaLnBrk="1" hangingPunct="1"/>
            <a:r>
              <a:rPr lang="fa-IR" sz="5400" b="1" dirty="0" smtClean="0">
                <a:solidFill>
                  <a:srgbClr val="FF0000"/>
                </a:solidFill>
              </a:rPr>
              <a:t>اختلالات عاطفه</a:t>
            </a:r>
            <a:endParaRPr lang="en-US" sz="5400" b="1" dirty="0" smtClean="0">
              <a:solidFill>
                <a:srgbClr val="FF0000"/>
              </a:solidFill>
              <a:cs typeface="Tahoma" panose="020B0604030504040204" pitchFamily="34" charset="0"/>
            </a:endParaRPr>
          </a:p>
        </p:txBody>
      </p:sp>
      <p:sp>
        <p:nvSpPr>
          <p:cNvPr id="119811" name="Rectangle 5"/>
          <p:cNvSpPr>
            <a:spLocks noGrp="1" noChangeArrowheads="1"/>
          </p:cNvSpPr>
          <p:nvPr>
            <p:ph type="subTitle" idx="1"/>
          </p:nvPr>
        </p:nvSpPr>
        <p:spPr/>
        <p:txBody>
          <a:bodyPr rtlCol="0">
            <a:normAutofit/>
          </a:bodyPr>
          <a:lstStyle/>
          <a:p>
            <a:pPr eaLnBrk="1" fontAlgn="auto" hangingPunct="1">
              <a:spcAft>
                <a:spcPts val="0"/>
              </a:spcAft>
              <a:buFont typeface="Wingdings 3" charset="2"/>
              <a:buNone/>
              <a:defRPr/>
            </a:pPr>
            <a:endParaRPr lang="en-US" dirty="0" smtClean="0"/>
          </a:p>
        </p:txBody>
      </p:sp>
    </p:spTree>
    <p:extLst>
      <p:ext uri="{BB962C8B-B14F-4D97-AF65-F5344CB8AC3E}">
        <p14:creationId xmlns:p14="http://schemas.microsoft.com/office/powerpoint/2010/main" val="2897292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1052736"/>
            <a:ext cx="5472608" cy="648072"/>
          </a:xfrm>
        </p:spPr>
        <p:style>
          <a:lnRef idx="2">
            <a:schemeClr val="dk1"/>
          </a:lnRef>
          <a:fillRef idx="1">
            <a:schemeClr val="lt1"/>
          </a:fillRef>
          <a:effectRef idx="0">
            <a:schemeClr val="dk1"/>
          </a:effectRef>
          <a:fontRef idx="minor">
            <a:schemeClr val="dk1"/>
          </a:fontRef>
        </p:style>
        <p:txBody>
          <a:bodyPr>
            <a:normAutofit fontScale="90000"/>
          </a:bodyPr>
          <a:lstStyle/>
          <a:p>
            <a:r>
              <a:rPr lang="fa-IR" sz="3200" b="1" u="sng" cap="none" spc="0" dirty="0" smtClean="0">
                <a:ln w="0"/>
                <a:solidFill>
                  <a:srgbClr val="FF0000"/>
                </a:solidFill>
                <a:effectLst>
                  <a:outerShdw blurRad="38100" dist="19050" dir="2700000" algn="tl" rotWithShape="0">
                    <a:schemeClr val="dk1">
                      <a:alpha val="40000"/>
                    </a:schemeClr>
                  </a:outerShdw>
                </a:effectLst>
                <a:cs typeface="B Nazanin" pitchFamily="2" charset="-78"/>
              </a:rPr>
              <a:t>ادامه </a:t>
            </a:r>
            <a:r>
              <a:rPr lang="fa-IR" sz="3200" b="1" u="sng" cap="none" spc="0" dirty="0">
                <a:ln w="0"/>
                <a:solidFill>
                  <a:srgbClr val="FF0000"/>
                </a:solidFill>
                <a:effectLst>
                  <a:outerShdw blurRad="38100" dist="19050" dir="2700000" algn="tl" rotWithShape="0">
                    <a:schemeClr val="dk1">
                      <a:alpha val="40000"/>
                    </a:schemeClr>
                  </a:outerShdw>
                </a:effectLst>
                <a:cs typeface="B Nazanin" pitchFamily="2" charset="-78"/>
              </a:rPr>
              <a:t>آشفتگی در نوع فکر</a:t>
            </a:r>
            <a:endParaRPr lang="en-US" sz="3200" b="1" u="sng" cap="none" spc="0" dirty="0">
              <a:ln w="0"/>
              <a:solidFill>
                <a:srgbClr val="FF0000"/>
              </a:solidFill>
              <a:effectLst>
                <a:outerShdw blurRad="38100" dist="19050" dir="2700000" algn="tl" rotWithShape="0">
                  <a:schemeClr val="dk1">
                    <a:alpha val="40000"/>
                  </a:schemeClr>
                </a:outerShdw>
              </a:effectLst>
              <a:cs typeface="B Nazanin" pitchFamily="2" charset="-78"/>
            </a:endParaRPr>
          </a:p>
        </p:txBody>
      </p:sp>
      <p:sp>
        <p:nvSpPr>
          <p:cNvPr id="3" name="Content Placeholder 2"/>
          <p:cNvSpPr>
            <a:spLocks noGrp="1"/>
          </p:cNvSpPr>
          <p:nvPr>
            <p:ph idx="1"/>
          </p:nvPr>
        </p:nvSpPr>
        <p:spPr>
          <a:xfrm>
            <a:off x="755576" y="1628800"/>
            <a:ext cx="7488832" cy="3696073"/>
          </a:xfrm>
        </p:spPr>
        <p:txBody>
          <a:bodyPr>
            <a:noAutofit/>
          </a:bodyPr>
          <a:lstStyle/>
          <a:p>
            <a:pPr algn="just" rtl="1"/>
            <a:r>
              <a:rPr lang="fa-IR" sz="2800" dirty="0" smtClean="0"/>
              <a:t> </a:t>
            </a:r>
            <a:r>
              <a:rPr lang="fa-IR" sz="2800" b="1" dirty="0" smtClean="0"/>
              <a:t>بهترين </a:t>
            </a:r>
            <a:r>
              <a:rPr lang="fa-IR" sz="2800" b="1" dirty="0"/>
              <a:t>راه تشخیص اينگونه بيماران بيان </a:t>
            </a:r>
            <a:r>
              <a:rPr lang="fa-IR" sz="2800" b="1" dirty="0">
                <a:solidFill>
                  <a:srgbClr val="FF0000"/>
                </a:solidFill>
              </a:rPr>
              <a:t>ضرب </a:t>
            </a:r>
            <a:r>
              <a:rPr lang="fa-IR" sz="2800" b="1" dirty="0" smtClean="0">
                <a:solidFill>
                  <a:srgbClr val="FF0000"/>
                </a:solidFill>
              </a:rPr>
              <a:t>المثلهاست</a:t>
            </a:r>
            <a:r>
              <a:rPr lang="fa-IR" sz="2800" b="1" dirty="0" smtClean="0"/>
              <a:t>. </a:t>
            </a:r>
          </a:p>
          <a:p>
            <a:pPr algn="just" rtl="1"/>
            <a:r>
              <a:rPr lang="fa-IR" sz="2800" b="1" dirty="0" smtClean="0"/>
              <a:t>آنها نمی توانند در باره </a:t>
            </a:r>
            <a:r>
              <a:rPr lang="fa-IR" sz="2800" b="1" dirty="0" smtClean="0">
                <a:solidFill>
                  <a:srgbClr val="FF0000"/>
                </a:solidFill>
              </a:rPr>
              <a:t>مفهوم</a:t>
            </a:r>
            <a:r>
              <a:rPr lang="fa-IR" sz="2800" b="1" dirty="0" smtClean="0"/>
              <a:t> یک ضرب المثل توضیح دهند.</a:t>
            </a:r>
            <a:endParaRPr lang="fa-IR" sz="2800" b="1" dirty="0"/>
          </a:p>
          <a:p>
            <a:pPr algn="just" rtl="1"/>
            <a:r>
              <a:rPr lang="fa-IR" sz="2800" b="1" dirty="0" smtClean="0"/>
              <a:t>همچنين </a:t>
            </a:r>
            <a:r>
              <a:rPr lang="fa-IR" sz="2800" b="1" dirty="0"/>
              <a:t>اين افراد در آزمونهاي طبقه بندي</a:t>
            </a:r>
            <a:r>
              <a:rPr lang="en-US" sz="2800" b="1" dirty="0">
                <a:cs typeface="Tahoma" panose="020B0604030504040204" pitchFamily="34" charset="0"/>
              </a:rPr>
              <a:t>sorting test)</a:t>
            </a:r>
            <a:r>
              <a:rPr lang="fa-IR" sz="2800" b="1" dirty="0"/>
              <a:t>) و </a:t>
            </a:r>
            <a:r>
              <a:rPr lang="fa-IR" sz="2800" b="1" dirty="0">
                <a:solidFill>
                  <a:srgbClr val="FF0000"/>
                </a:solidFill>
              </a:rPr>
              <a:t>تشابهات</a:t>
            </a:r>
            <a:r>
              <a:rPr lang="fa-IR" sz="2800" b="1" dirty="0"/>
              <a:t> نيز ضعيف عمل مي كنند، مثل پشه، فيل و درخت از چه نظر به هم شبيه هستند </a:t>
            </a:r>
          </a:p>
          <a:p>
            <a:pPr algn="just" rtl="1"/>
            <a:endParaRPr lang="fa-IR" sz="2400" dirty="0">
              <a:cs typeface="B Nazanin" panose="00000400000000000000" pitchFamily="2" charset="-78"/>
            </a:endParaRPr>
          </a:p>
        </p:txBody>
      </p:sp>
    </p:spTree>
    <p:extLst>
      <p:ext uri="{BB962C8B-B14F-4D97-AF65-F5344CB8AC3E}">
        <p14:creationId xmlns:p14="http://schemas.microsoft.com/office/powerpoint/2010/main" val="2604915904"/>
      </p:ext>
    </p:extLst>
  </p:cSld>
  <p:clrMapOvr>
    <a:masterClrMapping/>
  </p:clrMapOvr>
  <p:transition spd="slow">
    <p:pull/>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167433" y="1268760"/>
            <a:ext cx="6400800" cy="1008112"/>
          </a:xfrm>
        </p:spPr>
        <p:txBody>
          <a:bodyPr>
            <a:normAutofit/>
          </a:bodyPr>
          <a:lstStyle/>
          <a:p>
            <a:pPr rtl="1" eaLnBrk="1" hangingPunct="1"/>
            <a:r>
              <a:rPr lang="fa-IR" sz="3100" b="1" u="sng" cap="none" spc="0" dirty="0" smtClean="0">
                <a:ln w="0"/>
                <a:solidFill>
                  <a:srgbClr val="FF0000"/>
                </a:solidFill>
                <a:effectLst>
                  <a:outerShdw blurRad="38100" dist="19050" dir="2700000" algn="tl" rotWithShape="0">
                    <a:schemeClr val="dk1">
                      <a:alpha val="40000"/>
                    </a:schemeClr>
                  </a:outerShdw>
                </a:effectLst>
              </a:rPr>
              <a:t>عاطفه نامناسب </a:t>
            </a:r>
            <a:r>
              <a:rPr lang="en-US" sz="3100" b="1" u="sng"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rPr>
              <a:t>Inappropriate A.</a:t>
            </a:r>
            <a:r>
              <a:rPr lang="en-US" sz="2800" u="sng" dirty="0" smtClean="0">
                <a:solidFill>
                  <a:srgbClr val="FF0000"/>
                </a:solidFill>
                <a:cs typeface="Tahoma" panose="020B0604030504040204" pitchFamily="34" charset="0"/>
              </a:rPr>
              <a:t/>
            </a:r>
            <a:br>
              <a:rPr lang="en-US" sz="2800" u="sng" dirty="0" smtClean="0">
                <a:solidFill>
                  <a:srgbClr val="FF0000"/>
                </a:solidFill>
                <a:cs typeface="Tahoma" panose="020B0604030504040204" pitchFamily="34" charset="0"/>
              </a:rPr>
            </a:br>
            <a:endParaRPr lang="en-US" sz="2800" u="sng" dirty="0" smtClean="0">
              <a:solidFill>
                <a:srgbClr val="FF0000"/>
              </a:solidFill>
              <a:cs typeface="Tahoma" panose="020B0604030504040204" pitchFamily="34" charset="0"/>
            </a:endParaRPr>
          </a:p>
        </p:txBody>
      </p:sp>
      <p:sp>
        <p:nvSpPr>
          <p:cNvPr id="139267" name="Rectangle 3"/>
          <p:cNvSpPr>
            <a:spLocks noGrp="1" noChangeArrowheads="1"/>
          </p:cNvSpPr>
          <p:nvPr>
            <p:ph idx="1"/>
          </p:nvPr>
        </p:nvSpPr>
        <p:spPr>
          <a:xfrm>
            <a:off x="971600" y="2348880"/>
            <a:ext cx="6840760" cy="3168352"/>
          </a:xfrm>
          <a:pattFill prst="pct5">
            <a:fgClr>
              <a:schemeClr val="accent1"/>
            </a:fgClr>
            <a:bgClr>
              <a:schemeClr val="bg1"/>
            </a:bgClr>
          </a:pattFill>
        </p:spPr>
        <p:txBody>
          <a:bodyPr>
            <a:normAutofit/>
          </a:bodyPr>
          <a:lstStyle/>
          <a:p>
            <a:pPr algn="just" rtl="1" eaLnBrk="1" hangingPunct="1">
              <a:lnSpc>
                <a:spcPct val="150000"/>
              </a:lnSpc>
            </a:pPr>
            <a:r>
              <a:rPr lang="fa-IR" sz="2400" b="1" dirty="0" smtClean="0">
                <a:solidFill>
                  <a:schemeClr val="tx1"/>
                </a:solidFill>
                <a:cs typeface="B Nazanin" panose="00000400000000000000" pitchFamily="2" charset="-78"/>
              </a:rPr>
              <a:t>زماني كه عاطفه اي بر خلاف انتظار در فرد ديده مي شود</a:t>
            </a:r>
          </a:p>
          <a:p>
            <a:pPr algn="just" rtl="1" eaLnBrk="1" hangingPunct="1">
              <a:lnSpc>
                <a:spcPct val="150000"/>
              </a:lnSpc>
            </a:pPr>
            <a:r>
              <a:rPr lang="fa-IR" sz="2400" b="1" dirty="0" smtClean="0">
                <a:solidFill>
                  <a:schemeClr val="tx1"/>
                </a:solidFill>
                <a:cs typeface="B Nazanin" panose="00000400000000000000" pitchFamily="2" charset="-78"/>
              </a:rPr>
              <a:t>مثلا ابراز هيجان با موقعيت فرد متناسب نيست</a:t>
            </a:r>
          </a:p>
          <a:p>
            <a:pPr algn="just" rtl="1"/>
            <a:r>
              <a:rPr lang="fa-IR" sz="2400" b="1" dirty="0">
                <a:cs typeface="B Nazanin" pitchFamily="2" charset="-78"/>
              </a:rPr>
              <a:t>بیمار هنگام صحبت از مرگ مادرش می خندد، </a:t>
            </a:r>
            <a:endParaRPr lang="fa-IR" sz="2400" b="1" dirty="0" smtClean="0">
              <a:cs typeface="B Nazanin" pitchFamily="2" charset="-78"/>
            </a:endParaRPr>
          </a:p>
          <a:p>
            <a:pPr algn="just" rtl="1"/>
            <a:r>
              <a:rPr lang="fa-IR" sz="2400" b="1" dirty="0">
                <a:cs typeface="B Nazanin" pitchFamily="2" charset="-78"/>
              </a:rPr>
              <a:t>(</a:t>
            </a:r>
            <a:r>
              <a:rPr lang="fa-IR" sz="2400" b="1" dirty="0" smtClean="0">
                <a:cs typeface="B Nazanin" pitchFamily="2" charset="-78"/>
              </a:rPr>
              <a:t>اسکیزوفرنی</a:t>
            </a:r>
            <a:r>
              <a:rPr lang="fa-IR" sz="2400" b="1" dirty="0">
                <a:cs typeface="B Nazanin" pitchFamily="2" charset="-78"/>
              </a:rPr>
              <a:t>، افراد </a:t>
            </a:r>
            <a:r>
              <a:rPr lang="fa-IR" sz="2400" b="1" dirty="0" smtClean="0">
                <a:cs typeface="B Nazanin" pitchFamily="2" charset="-78"/>
              </a:rPr>
              <a:t>سالم)</a:t>
            </a:r>
            <a:endParaRPr lang="fa-IR" sz="2400" b="1" dirty="0">
              <a:cs typeface="B Nazanin" pitchFamily="2" charset="-78"/>
            </a:endParaRPr>
          </a:p>
          <a:p>
            <a:pPr algn="just" rtl="1" eaLnBrk="1" hangingPunct="1">
              <a:lnSpc>
                <a:spcPct val="150000"/>
              </a:lnSpc>
            </a:pPr>
            <a:endParaRPr lang="en-US" sz="2400" b="1" dirty="0" smtClean="0">
              <a:solidFill>
                <a:schemeClr val="tx1"/>
              </a:solidFill>
              <a:cs typeface="B Nazanin" panose="00000400000000000000" pitchFamily="2" charset="-78"/>
            </a:endParaRPr>
          </a:p>
        </p:txBody>
      </p:sp>
    </p:spTree>
    <p:extLst>
      <p:ext uri="{BB962C8B-B14F-4D97-AF65-F5344CB8AC3E}">
        <p14:creationId xmlns:p14="http://schemas.microsoft.com/office/powerpoint/2010/main" val="25698892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835150" y="1340768"/>
            <a:ext cx="4978400" cy="587822"/>
          </a:xfrm>
        </p:spPr>
        <p:style>
          <a:lnRef idx="2">
            <a:schemeClr val="dk1"/>
          </a:lnRef>
          <a:fillRef idx="1">
            <a:schemeClr val="lt1"/>
          </a:fillRef>
          <a:effectRef idx="0">
            <a:schemeClr val="dk1"/>
          </a:effectRef>
          <a:fontRef idx="minor">
            <a:schemeClr val="dk1"/>
          </a:fontRef>
        </p:style>
        <p:txBody>
          <a:bodyPr>
            <a:normAutofit/>
          </a:bodyPr>
          <a:lstStyle/>
          <a:p>
            <a:pPr rtl="1" eaLnBrk="1" hangingPunct="1"/>
            <a:r>
              <a:rPr lang="fa-IR" sz="2800" b="1" u="sng" cap="none" spc="0" dirty="0" smtClean="0">
                <a:ln w="0"/>
                <a:solidFill>
                  <a:srgbClr val="FF0000"/>
                </a:solidFill>
                <a:effectLst>
                  <a:outerShdw blurRad="38100" dist="19050" dir="2700000" algn="tl" rotWithShape="0">
                    <a:schemeClr val="dk1">
                      <a:alpha val="40000"/>
                    </a:schemeClr>
                  </a:outerShdw>
                </a:effectLst>
              </a:rPr>
              <a:t>دوگانگي عاطفه </a:t>
            </a:r>
            <a:r>
              <a:rPr lang="en-US" sz="2800" b="1" u="sng"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rPr>
              <a:t>Ambivalence</a:t>
            </a:r>
          </a:p>
        </p:txBody>
      </p:sp>
      <p:sp>
        <p:nvSpPr>
          <p:cNvPr id="140291" name="Rectangle 3"/>
          <p:cNvSpPr>
            <a:spLocks noGrp="1" noChangeArrowheads="1"/>
          </p:cNvSpPr>
          <p:nvPr>
            <p:ph idx="1"/>
          </p:nvPr>
        </p:nvSpPr>
        <p:spPr>
          <a:xfrm>
            <a:off x="1403647" y="2564904"/>
            <a:ext cx="6264697" cy="2492375"/>
          </a:xfrm>
          <a:pattFill prst="pct5">
            <a:fgClr>
              <a:schemeClr val="accent1"/>
            </a:fgClr>
            <a:bgClr>
              <a:schemeClr val="bg1"/>
            </a:bgClr>
          </a:pattFill>
        </p:spPr>
        <p:txBody>
          <a:bodyPr/>
          <a:lstStyle/>
          <a:p>
            <a:pPr algn="just" rtl="1" eaLnBrk="1" hangingPunct="1">
              <a:lnSpc>
                <a:spcPct val="150000"/>
              </a:lnSpc>
            </a:pPr>
            <a:r>
              <a:rPr lang="fa-IR" sz="2800" b="1" dirty="0" smtClean="0">
                <a:solidFill>
                  <a:schemeClr val="tx1"/>
                </a:solidFill>
                <a:cs typeface="B Nazanin" panose="00000400000000000000" pitchFamily="2" charset="-78"/>
              </a:rPr>
              <a:t>فرد همزمان احساسات متضادي نسبت به يك موضوع دارد</a:t>
            </a:r>
          </a:p>
          <a:p>
            <a:pPr algn="just" rtl="1" eaLnBrk="1" hangingPunct="1">
              <a:lnSpc>
                <a:spcPct val="150000"/>
              </a:lnSpc>
            </a:pPr>
            <a:r>
              <a:rPr lang="fa-IR" sz="2800" b="1" dirty="0" smtClean="0">
                <a:solidFill>
                  <a:schemeClr val="tx1"/>
                </a:solidFill>
                <a:cs typeface="B Nazanin" panose="00000400000000000000" pitchFamily="2" charset="-78"/>
              </a:rPr>
              <a:t>در اسكيزوفرني شایع است </a:t>
            </a:r>
            <a:endParaRPr lang="en-US" sz="2800" b="1" dirty="0" smtClean="0">
              <a:solidFill>
                <a:schemeClr val="tx1"/>
              </a:solidFill>
              <a:cs typeface="B Nazanin" panose="00000400000000000000" pitchFamily="2" charset="-78"/>
            </a:endParaRPr>
          </a:p>
        </p:txBody>
      </p:sp>
    </p:spTree>
    <p:extLst>
      <p:ext uri="{BB962C8B-B14F-4D97-AF65-F5344CB8AC3E}">
        <p14:creationId xmlns:p14="http://schemas.microsoft.com/office/powerpoint/2010/main" val="15160370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2298303" y="1340768"/>
            <a:ext cx="3898900" cy="514673"/>
          </a:xfrm>
        </p:spPr>
        <p:style>
          <a:lnRef idx="2">
            <a:schemeClr val="dk1"/>
          </a:lnRef>
          <a:fillRef idx="1">
            <a:schemeClr val="lt1"/>
          </a:fillRef>
          <a:effectRef idx="0">
            <a:schemeClr val="dk1"/>
          </a:effectRef>
          <a:fontRef idx="minor">
            <a:schemeClr val="dk1"/>
          </a:fontRef>
        </p:style>
        <p:txBody>
          <a:bodyPr>
            <a:normAutofit fontScale="90000"/>
          </a:bodyPr>
          <a:lstStyle/>
          <a:p>
            <a:pPr rtl="1" eaLnBrk="1" hangingPunct="1"/>
            <a:r>
              <a:rPr lang="fa-IR" sz="2800" b="1" u="sng" cap="none" spc="0" dirty="0" smtClean="0">
                <a:ln w="0"/>
                <a:solidFill>
                  <a:srgbClr val="FF0000"/>
                </a:solidFill>
                <a:effectLst>
                  <a:outerShdw blurRad="38100" dist="19050" dir="2700000" algn="tl" rotWithShape="0">
                    <a:schemeClr val="dk1">
                      <a:alpha val="40000"/>
                    </a:schemeClr>
                  </a:outerShdw>
                </a:effectLst>
              </a:rPr>
              <a:t>بي تفاوتي </a:t>
            </a:r>
            <a:r>
              <a:rPr lang="en-US" sz="2800" b="1" u="sng"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rPr>
              <a:t>Apathy</a:t>
            </a:r>
          </a:p>
        </p:txBody>
      </p:sp>
      <p:sp>
        <p:nvSpPr>
          <p:cNvPr id="141315" name="Rectangle 3"/>
          <p:cNvSpPr>
            <a:spLocks noGrp="1" noChangeArrowheads="1"/>
          </p:cNvSpPr>
          <p:nvPr>
            <p:ph idx="1"/>
          </p:nvPr>
        </p:nvSpPr>
        <p:spPr>
          <a:xfrm>
            <a:off x="1115616" y="2492896"/>
            <a:ext cx="6264275" cy="1627188"/>
          </a:xfrm>
          <a:pattFill prst="pct5">
            <a:fgClr>
              <a:schemeClr val="accent1"/>
            </a:fgClr>
            <a:bgClr>
              <a:schemeClr val="bg1"/>
            </a:bgClr>
          </a:pattFill>
        </p:spPr>
        <p:txBody>
          <a:bodyPr>
            <a:normAutofit/>
          </a:bodyPr>
          <a:lstStyle/>
          <a:p>
            <a:pPr algn="r" rtl="1" eaLnBrk="1" hangingPunct="1">
              <a:lnSpc>
                <a:spcPct val="150000"/>
              </a:lnSpc>
            </a:pPr>
            <a:r>
              <a:rPr lang="fa-IR" sz="2800" b="1" dirty="0" smtClean="0">
                <a:solidFill>
                  <a:schemeClr val="tx1"/>
                </a:solidFill>
                <a:cs typeface="B Nazanin" panose="00000400000000000000" pitchFamily="2" charset="-78"/>
              </a:rPr>
              <a:t>فقدان احساس، هيجان، علاقه و نگراني</a:t>
            </a:r>
          </a:p>
          <a:p>
            <a:pPr algn="r" rtl="1" eaLnBrk="1" hangingPunct="1">
              <a:lnSpc>
                <a:spcPct val="150000"/>
              </a:lnSpc>
            </a:pPr>
            <a:r>
              <a:rPr lang="fa-IR" sz="2800" b="1" dirty="0" smtClean="0">
                <a:solidFill>
                  <a:schemeClr val="tx1"/>
                </a:solidFill>
                <a:cs typeface="B Nazanin" panose="00000400000000000000" pitchFamily="2" charset="-78"/>
              </a:rPr>
              <a:t>بي تفاوتي كامل نسبت به آنچه مي گذرد</a:t>
            </a:r>
            <a:endParaRPr lang="en-US" sz="2800" b="1" dirty="0" smtClean="0">
              <a:solidFill>
                <a:schemeClr val="tx1"/>
              </a:solidFill>
              <a:cs typeface="B Nazanin" panose="00000400000000000000" pitchFamily="2" charset="-78"/>
            </a:endParaRPr>
          </a:p>
        </p:txBody>
      </p:sp>
    </p:spTree>
    <p:extLst>
      <p:ext uri="{BB962C8B-B14F-4D97-AF65-F5344CB8AC3E}">
        <p14:creationId xmlns:p14="http://schemas.microsoft.com/office/powerpoint/2010/main" val="189305543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1692275" y="1124744"/>
            <a:ext cx="5338762" cy="1152128"/>
          </a:xfrm>
        </p:spPr>
        <p:style>
          <a:lnRef idx="2">
            <a:schemeClr val="dk1"/>
          </a:lnRef>
          <a:fillRef idx="1">
            <a:schemeClr val="lt1"/>
          </a:fillRef>
          <a:effectRef idx="0">
            <a:schemeClr val="dk1"/>
          </a:effectRef>
          <a:fontRef idx="minor">
            <a:schemeClr val="dk1"/>
          </a:fontRef>
        </p:style>
        <p:txBody>
          <a:bodyPr>
            <a:normAutofit/>
          </a:bodyPr>
          <a:lstStyle/>
          <a:p>
            <a:pPr rtl="1" eaLnBrk="1" hangingPunct="1"/>
            <a:r>
              <a:rPr lang="fa-IR" sz="3200" b="1" u="sng" cap="none" spc="0" dirty="0" smtClean="0">
                <a:ln w="0"/>
                <a:solidFill>
                  <a:srgbClr val="FF0000"/>
                </a:solidFill>
                <a:effectLst>
                  <a:outerShdw blurRad="38100" dist="19050" dir="2700000" algn="tl" rotWithShape="0">
                    <a:schemeClr val="dk1">
                      <a:alpha val="40000"/>
                    </a:schemeClr>
                  </a:outerShdw>
                </a:effectLst>
              </a:rPr>
              <a:t>عاطفه بي ثبات </a:t>
            </a:r>
            <a:r>
              <a:rPr lang="en-US" sz="3200" b="1" u="sng"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rPr>
              <a:t>Labile A.</a:t>
            </a:r>
            <a:br>
              <a:rPr lang="en-US" sz="3200" b="1" u="sng"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rPr>
            </a:br>
            <a:endParaRPr lang="en-US" sz="3200" b="1" u="sng"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p:txBody>
      </p:sp>
      <p:sp>
        <p:nvSpPr>
          <p:cNvPr id="142339" name="Rectangle 3"/>
          <p:cNvSpPr>
            <a:spLocks noGrp="1" noChangeArrowheads="1"/>
          </p:cNvSpPr>
          <p:nvPr>
            <p:ph idx="1"/>
          </p:nvPr>
        </p:nvSpPr>
        <p:spPr>
          <a:xfrm>
            <a:off x="1187450" y="1989139"/>
            <a:ext cx="6696918" cy="3600102"/>
          </a:xfrm>
          <a:pattFill prst="pct5">
            <a:fgClr>
              <a:schemeClr val="accent1"/>
            </a:fgClr>
            <a:bgClr>
              <a:schemeClr val="bg1"/>
            </a:bgClr>
          </a:pattFill>
        </p:spPr>
        <p:txBody>
          <a:bodyPr>
            <a:normAutofit/>
          </a:bodyPr>
          <a:lstStyle/>
          <a:p>
            <a:pPr algn="r" rtl="1" eaLnBrk="1" hangingPunct="1">
              <a:lnSpc>
                <a:spcPct val="150000"/>
              </a:lnSpc>
            </a:pPr>
            <a:r>
              <a:rPr lang="fa-IR" sz="2400" b="1" dirty="0" smtClean="0">
                <a:solidFill>
                  <a:schemeClr val="tx1"/>
                </a:solidFill>
                <a:cs typeface="B Nazanin" panose="00000400000000000000" pitchFamily="2" charset="-78"/>
              </a:rPr>
              <a:t>تغيير سريع و ناگهاني احساس هيجاني بدون ارتباط با محرك خارجي</a:t>
            </a:r>
          </a:p>
          <a:p>
            <a:pPr algn="r" rtl="1" eaLnBrk="1" hangingPunct="1">
              <a:lnSpc>
                <a:spcPct val="150000"/>
              </a:lnSpc>
            </a:pPr>
            <a:r>
              <a:rPr lang="fa-IR" sz="2400" b="1" dirty="0" smtClean="0">
                <a:solidFill>
                  <a:schemeClr val="tx1"/>
                </a:solidFill>
                <a:cs typeface="B Nazanin" panose="00000400000000000000" pitchFamily="2" charset="-78"/>
              </a:rPr>
              <a:t>نبود ثبات عاطفي و نوسان بين بالاترين و پايين ترين حالت عاطفي</a:t>
            </a:r>
          </a:p>
          <a:p>
            <a:pPr algn="r" rtl="1" eaLnBrk="1" hangingPunct="1">
              <a:lnSpc>
                <a:spcPct val="150000"/>
              </a:lnSpc>
            </a:pPr>
            <a:r>
              <a:rPr lang="fa-IR" sz="2400" b="1" dirty="0" smtClean="0">
                <a:solidFill>
                  <a:schemeClr val="tx1"/>
                </a:solidFill>
                <a:cs typeface="B Nazanin" panose="00000400000000000000" pitchFamily="2" charset="-78"/>
              </a:rPr>
              <a:t>فرد به دليل تغيير سريع افكار و احساسات واكنشهاي عاطفي متغيري از خود بروز مي دهد</a:t>
            </a:r>
            <a:endParaRPr lang="en-US" sz="2400" b="1" dirty="0" smtClean="0">
              <a:solidFill>
                <a:schemeClr val="tx1"/>
              </a:solidFill>
              <a:cs typeface="B Nazanin" panose="00000400000000000000" pitchFamily="2" charset="-78"/>
            </a:endParaRPr>
          </a:p>
        </p:txBody>
      </p:sp>
    </p:spTree>
    <p:extLst>
      <p:ext uri="{BB962C8B-B14F-4D97-AF65-F5344CB8AC3E}">
        <p14:creationId xmlns:p14="http://schemas.microsoft.com/office/powerpoint/2010/main" val="300469759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2123728" y="1124744"/>
            <a:ext cx="4618038" cy="611000"/>
          </a:xfrm>
        </p:spPr>
        <p:style>
          <a:lnRef idx="2">
            <a:schemeClr val="dk1"/>
          </a:lnRef>
          <a:fillRef idx="1">
            <a:schemeClr val="lt1"/>
          </a:fillRef>
          <a:effectRef idx="0">
            <a:schemeClr val="dk1"/>
          </a:effectRef>
          <a:fontRef idx="minor">
            <a:schemeClr val="dk1"/>
          </a:fontRef>
        </p:style>
        <p:txBody>
          <a:bodyPr>
            <a:normAutofit/>
          </a:bodyPr>
          <a:lstStyle/>
          <a:p>
            <a:pPr rtl="1" eaLnBrk="1" hangingPunct="1"/>
            <a:r>
              <a:rPr lang="fa-IR" sz="3200" b="1" u="sng" cap="none" spc="0" dirty="0" smtClean="0">
                <a:ln w="0"/>
                <a:solidFill>
                  <a:srgbClr val="FF0000"/>
                </a:solidFill>
                <a:effectLst>
                  <a:outerShdw blurRad="38100" dist="19050" dir="2700000" algn="tl" rotWithShape="0">
                    <a:schemeClr val="dk1">
                      <a:alpha val="40000"/>
                    </a:schemeClr>
                  </a:outerShdw>
                </a:effectLst>
              </a:rPr>
              <a:t>عاطفه كند </a:t>
            </a:r>
            <a:r>
              <a:rPr lang="en-US" sz="3200" b="1" u="sng"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rPr>
              <a:t>blunted A.</a:t>
            </a:r>
          </a:p>
        </p:txBody>
      </p:sp>
      <p:sp>
        <p:nvSpPr>
          <p:cNvPr id="143363" name="Rectangle 3"/>
          <p:cNvSpPr>
            <a:spLocks noGrp="1" noChangeArrowheads="1"/>
          </p:cNvSpPr>
          <p:nvPr>
            <p:ph idx="1"/>
          </p:nvPr>
        </p:nvSpPr>
        <p:spPr>
          <a:xfrm>
            <a:off x="1405384" y="2276872"/>
            <a:ext cx="6054725" cy="2017712"/>
          </a:xfrm>
        </p:spPr>
        <p:style>
          <a:lnRef idx="2">
            <a:schemeClr val="dk1"/>
          </a:lnRef>
          <a:fillRef idx="1">
            <a:schemeClr val="lt1"/>
          </a:fillRef>
          <a:effectRef idx="0">
            <a:schemeClr val="dk1"/>
          </a:effectRef>
          <a:fontRef idx="minor">
            <a:schemeClr val="dk1"/>
          </a:fontRef>
        </p:style>
        <p:txBody>
          <a:bodyPr/>
          <a:lstStyle/>
          <a:p>
            <a:pPr algn="just" rtl="1" eaLnBrk="1" hangingPunct="1">
              <a:lnSpc>
                <a:spcPct val="150000"/>
              </a:lnSpc>
            </a:pPr>
            <a:r>
              <a:rPr lang="fa-IR" sz="2800" b="1" dirty="0" smtClean="0">
                <a:solidFill>
                  <a:schemeClr val="tx1"/>
                </a:solidFill>
                <a:cs typeface="B Nazanin" panose="00000400000000000000" pitchFamily="2" charset="-78"/>
              </a:rPr>
              <a:t>كاهش شديد در احساس ابراز شده</a:t>
            </a:r>
          </a:p>
          <a:p>
            <a:pPr algn="r" rtl="1" eaLnBrk="1" hangingPunct="1">
              <a:lnSpc>
                <a:spcPct val="150000"/>
              </a:lnSpc>
            </a:pPr>
            <a:r>
              <a:rPr lang="fa-IR" sz="2800" b="1" dirty="0" smtClean="0">
                <a:solidFill>
                  <a:schemeClr val="tx1"/>
                </a:solidFill>
                <a:cs typeface="B Nazanin" panose="00000400000000000000" pitchFamily="2" charset="-78"/>
              </a:rPr>
              <a:t>ابراز عاطفه با شدت كمتر از انتظار</a:t>
            </a:r>
            <a:endParaRPr lang="en-US" sz="2800" b="1" dirty="0" smtClean="0">
              <a:solidFill>
                <a:schemeClr val="tx1"/>
              </a:solidFill>
              <a:cs typeface="B Nazanin" panose="00000400000000000000" pitchFamily="2" charset="-78"/>
            </a:endParaRPr>
          </a:p>
        </p:txBody>
      </p:sp>
    </p:spTree>
    <p:extLst>
      <p:ext uri="{BB962C8B-B14F-4D97-AF65-F5344CB8AC3E}">
        <p14:creationId xmlns:p14="http://schemas.microsoft.com/office/powerpoint/2010/main" val="21422462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1640" y="1412776"/>
            <a:ext cx="6408712" cy="4320480"/>
          </a:xfrm>
        </p:spPr>
        <p:style>
          <a:lnRef idx="2">
            <a:schemeClr val="dk1"/>
          </a:lnRef>
          <a:fillRef idx="1">
            <a:schemeClr val="lt1"/>
          </a:fillRef>
          <a:effectRef idx="0">
            <a:schemeClr val="dk1"/>
          </a:effectRef>
          <a:fontRef idx="minor">
            <a:schemeClr val="dk1"/>
          </a:fontRef>
        </p:style>
        <p:txBody>
          <a:bodyPr>
            <a:normAutofit/>
          </a:bodyPr>
          <a:lstStyle/>
          <a:p>
            <a:pPr algn="ctr" rtl="1"/>
            <a:r>
              <a:rPr lang="fa-IR" sz="3200" b="1" u="sng" dirty="0" smtClean="0">
                <a:solidFill>
                  <a:srgbClr val="FF0000"/>
                </a:solidFill>
                <a:cs typeface="B Nazanin" pitchFamily="2" charset="-78"/>
              </a:rPr>
              <a:t>مسخ شخصیت:</a:t>
            </a:r>
            <a:endParaRPr lang="fa-IR" sz="3200" b="1" u="sng" dirty="0">
              <a:solidFill>
                <a:srgbClr val="FF0000"/>
              </a:solidFill>
              <a:cs typeface="B Nazanin" pitchFamily="2" charset="-78"/>
            </a:endParaRPr>
          </a:p>
          <a:p>
            <a:pPr algn="just" rtl="1"/>
            <a:r>
              <a:rPr lang="fa-IR" sz="2800" b="1" dirty="0" smtClean="0">
                <a:solidFill>
                  <a:srgbClr val="FF0000"/>
                </a:solidFill>
                <a:cs typeface="B Nazanin" pitchFamily="2" charset="-78"/>
              </a:rPr>
              <a:t> </a:t>
            </a:r>
            <a:r>
              <a:rPr lang="fa-IR" sz="2800" b="1" dirty="0" smtClean="0">
                <a:cs typeface="B Nazanin" pitchFamily="2" charset="-78"/>
              </a:rPr>
              <a:t>احساس جدایی از خود و غیر واقعی بودن، مثلا فرد بعد از یک حادثه استرس زا احساس می کند که خودش نیست، آگاهی دارد.</a:t>
            </a:r>
          </a:p>
          <a:p>
            <a:pPr algn="just" rtl="1"/>
            <a:r>
              <a:rPr lang="fa-IR" sz="2800" b="1" dirty="0" smtClean="0">
                <a:cs typeface="B Nazanin" pitchFamily="2" charset="-78"/>
              </a:rPr>
              <a:t>در </a:t>
            </a:r>
            <a:r>
              <a:rPr lang="fa-IR" sz="2800" b="1" dirty="0" smtClean="0">
                <a:solidFill>
                  <a:srgbClr val="FF0000"/>
                </a:solidFill>
                <a:cs typeface="B Nazanin" pitchFamily="2" charset="-78"/>
              </a:rPr>
              <a:t>اسکیزوفرن ها</a:t>
            </a:r>
            <a:r>
              <a:rPr lang="fa-IR" sz="2800" b="1" dirty="0" smtClean="0">
                <a:cs typeface="B Nazanin" pitchFamily="2" charset="-78"/>
              </a:rPr>
              <a:t> و در </a:t>
            </a:r>
            <a:r>
              <a:rPr lang="fa-IR" sz="2800" b="1" dirty="0" smtClean="0">
                <a:solidFill>
                  <a:srgbClr val="FF0000"/>
                </a:solidFill>
                <a:cs typeface="B Nazanin" pitchFamily="2" charset="-78"/>
              </a:rPr>
              <a:t>افراد عادی </a:t>
            </a:r>
            <a:r>
              <a:rPr lang="fa-IR" sz="2800" b="1" dirty="0" smtClean="0">
                <a:cs typeface="B Nazanin" pitchFamily="2" charset="-78"/>
              </a:rPr>
              <a:t>در اثر استرس یا خستگی شدید دیده می شود.</a:t>
            </a:r>
          </a:p>
        </p:txBody>
      </p:sp>
    </p:spTree>
    <p:extLst>
      <p:ext uri="{BB962C8B-B14F-4D97-AF65-F5344CB8AC3E}">
        <p14:creationId xmlns:p14="http://schemas.microsoft.com/office/powerpoint/2010/main" val="46502843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1640" y="1628800"/>
            <a:ext cx="6336704" cy="3096344"/>
          </a:xfrm>
        </p:spPr>
        <p:style>
          <a:lnRef idx="2">
            <a:schemeClr val="dk1"/>
          </a:lnRef>
          <a:fillRef idx="1">
            <a:schemeClr val="lt1"/>
          </a:fillRef>
          <a:effectRef idx="0">
            <a:schemeClr val="dk1"/>
          </a:effectRef>
          <a:fontRef idx="minor">
            <a:schemeClr val="dk1"/>
          </a:fontRef>
        </p:style>
        <p:txBody>
          <a:bodyPr>
            <a:normAutofit/>
          </a:bodyPr>
          <a:lstStyle/>
          <a:p>
            <a:pPr algn="ctr" rtl="1"/>
            <a:r>
              <a:rPr lang="fa-IR" sz="3200" b="1" u="sng" dirty="0" smtClean="0">
                <a:solidFill>
                  <a:srgbClr val="FF0000"/>
                </a:solidFill>
                <a:cs typeface="B Nazanin" pitchFamily="2" charset="-78"/>
              </a:rPr>
              <a:t>مسخ واقعیت:</a:t>
            </a:r>
          </a:p>
          <a:p>
            <a:pPr algn="r" rtl="1"/>
            <a:r>
              <a:rPr lang="fa-IR" sz="2800" b="1" dirty="0" smtClean="0">
                <a:solidFill>
                  <a:srgbClr val="FF0000"/>
                </a:solidFill>
                <a:cs typeface="B Nazanin" pitchFamily="2" charset="-78"/>
              </a:rPr>
              <a:t> </a:t>
            </a:r>
            <a:r>
              <a:rPr lang="fa-IR" sz="2800" b="1" dirty="0" smtClean="0">
                <a:cs typeface="B Nazanin" pitchFamily="2" charset="-78"/>
              </a:rPr>
              <a:t>فرد احساس می کند که دنیای اطراف غیر واقعی و عجیب است. آگاهی دارد</a:t>
            </a:r>
          </a:p>
          <a:p>
            <a:pPr algn="r" rtl="1"/>
            <a:r>
              <a:rPr lang="fa-IR" sz="2800" b="1" dirty="0" smtClean="0">
                <a:cs typeface="B Nazanin" pitchFamily="2" charset="-78"/>
              </a:rPr>
              <a:t>در </a:t>
            </a:r>
            <a:r>
              <a:rPr lang="fa-IR" sz="2800" b="1" dirty="0" smtClean="0">
                <a:solidFill>
                  <a:srgbClr val="FF0000"/>
                </a:solidFill>
                <a:cs typeface="B Nazanin" pitchFamily="2" charset="-78"/>
              </a:rPr>
              <a:t>اسکیزوفرنی</a:t>
            </a:r>
            <a:r>
              <a:rPr lang="fa-IR" sz="2800" b="1" dirty="0" smtClean="0">
                <a:cs typeface="B Nazanin" pitchFamily="2" charset="-78"/>
              </a:rPr>
              <a:t> و </a:t>
            </a:r>
            <a:r>
              <a:rPr lang="fa-IR" sz="2800" b="1" dirty="0" smtClean="0">
                <a:solidFill>
                  <a:srgbClr val="FF0000"/>
                </a:solidFill>
                <a:cs typeface="B Nazanin" pitchFamily="2" charset="-78"/>
              </a:rPr>
              <a:t>حملات هراس </a:t>
            </a:r>
            <a:r>
              <a:rPr lang="fa-IR" sz="2800" b="1" dirty="0" smtClean="0">
                <a:cs typeface="B Nazanin" pitchFamily="2" charset="-78"/>
              </a:rPr>
              <a:t>شایع است.</a:t>
            </a:r>
          </a:p>
        </p:txBody>
      </p:sp>
    </p:spTree>
    <p:extLst>
      <p:ext uri="{BB962C8B-B14F-4D97-AF65-F5344CB8AC3E}">
        <p14:creationId xmlns:p14="http://schemas.microsoft.com/office/powerpoint/2010/main" val="393216413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2987824" y="1268760"/>
            <a:ext cx="2880320" cy="648073"/>
          </a:xfrm>
        </p:spPr>
        <p:txBody>
          <a:bodyPr>
            <a:noAutofit/>
          </a:bodyPr>
          <a:lstStyle/>
          <a:p>
            <a:pPr algn="r" rtl="1" eaLnBrk="1" hangingPunct="1"/>
            <a:r>
              <a:rPr lang="fa-IR" sz="4800" b="1" u="sng" cap="none" spc="0" dirty="0" smtClean="0">
                <a:ln w="0"/>
                <a:solidFill>
                  <a:srgbClr val="FF0000"/>
                </a:solidFill>
                <a:effectLst>
                  <a:outerShdw blurRad="38100" dist="19050" dir="2700000" algn="tl" rotWithShape="0">
                    <a:schemeClr val="dk1">
                      <a:alpha val="40000"/>
                    </a:schemeClr>
                  </a:outerShdw>
                </a:effectLst>
              </a:rPr>
              <a:t>خلق </a:t>
            </a:r>
            <a:r>
              <a:rPr lang="en-US" sz="4800" b="1" u="sng"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rPr>
              <a:t>Mood</a:t>
            </a:r>
            <a:r>
              <a:rPr lang="fa-IR" sz="4800" b="1" u="sng"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rPr>
              <a:t> </a:t>
            </a:r>
            <a:endParaRPr lang="en-US" sz="4800" b="1"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p:txBody>
      </p:sp>
      <p:sp>
        <p:nvSpPr>
          <p:cNvPr id="123907" name="Rectangle 3"/>
          <p:cNvSpPr>
            <a:spLocks noGrp="1" noChangeArrowheads="1"/>
          </p:cNvSpPr>
          <p:nvPr>
            <p:ph idx="1"/>
          </p:nvPr>
        </p:nvSpPr>
        <p:spPr>
          <a:xfrm>
            <a:off x="1202699" y="2228881"/>
            <a:ext cx="6348412" cy="3517900"/>
          </a:xfrm>
          <a:pattFill prst="pct5">
            <a:fgClr>
              <a:schemeClr val="accent1"/>
            </a:fgClr>
            <a:bgClr>
              <a:schemeClr val="bg1"/>
            </a:bgClr>
          </a:pattFill>
        </p:spPr>
        <p:txBody>
          <a:bodyPr/>
          <a:lstStyle/>
          <a:p>
            <a:pPr algn="just" rtl="1" eaLnBrk="1" hangingPunct="1">
              <a:lnSpc>
                <a:spcPct val="150000"/>
              </a:lnSpc>
            </a:pPr>
            <a:r>
              <a:rPr lang="fa-IR" sz="2400" b="1" dirty="0" smtClean="0">
                <a:solidFill>
                  <a:schemeClr val="tx1"/>
                </a:solidFill>
              </a:rPr>
              <a:t> خلق بافت دروني هيجان است</a:t>
            </a:r>
          </a:p>
          <a:p>
            <a:pPr algn="just" rtl="1" eaLnBrk="1" hangingPunct="1">
              <a:lnSpc>
                <a:spcPct val="150000"/>
              </a:lnSpc>
            </a:pPr>
            <a:r>
              <a:rPr lang="fa-IR" sz="2400" b="1" dirty="0" smtClean="0">
                <a:solidFill>
                  <a:schemeClr val="tx1"/>
                </a:solidFill>
              </a:rPr>
              <a:t>هيجان نافذ مستمر و دروني كه به طور ذهني احساس مي شود و شخص آنرا گزارش مي نمايد</a:t>
            </a:r>
          </a:p>
        </p:txBody>
      </p:sp>
    </p:spTree>
    <p:extLst>
      <p:ext uri="{BB962C8B-B14F-4D97-AF65-F5344CB8AC3E}">
        <p14:creationId xmlns:p14="http://schemas.microsoft.com/office/powerpoint/2010/main" val="29855263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4"/>
          <p:cNvSpPr>
            <a:spLocks noGrp="1" noChangeArrowheads="1"/>
          </p:cNvSpPr>
          <p:nvPr>
            <p:ph type="ctrTitle"/>
          </p:nvPr>
        </p:nvSpPr>
        <p:spPr>
          <a:xfrm>
            <a:off x="2535436" y="1916832"/>
            <a:ext cx="3961160" cy="936625"/>
          </a:xfrm>
          <a:pattFill prst="pct5">
            <a:fgClr>
              <a:schemeClr val="accent1"/>
            </a:fgClr>
            <a:bgClr>
              <a:schemeClr val="bg1"/>
            </a:bgClr>
          </a:pattFill>
        </p:spPr>
        <p:txBody>
          <a:bodyPr/>
          <a:lstStyle/>
          <a:p>
            <a:pPr eaLnBrk="1" hangingPunct="1"/>
            <a:r>
              <a:rPr lang="fa-IR" sz="3600" b="1" cap="none" spc="0" dirty="0" smtClean="0">
                <a:ln w="0"/>
                <a:solidFill>
                  <a:srgbClr val="FF0000"/>
                </a:solidFill>
                <a:effectLst>
                  <a:outerShdw blurRad="38100" dist="19050" dir="2700000" algn="tl" rotWithShape="0">
                    <a:schemeClr val="dk1">
                      <a:alpha val="40000"/>
                    </a:schemeClr>
                  </a:outerShdw>
                </a:effectLst>
              </a:rPr>
              <a:t>  </a:t>
            </a:r>
            <a:r>
              <a:rPr lang="fa-IR" sz="5400" b="1" cap="none" spc="0" dirty="0" smtClean="0">
                <a:ln w="0"/>
                <a:solidFill>
                  <a:srgbClr val="FF0000"/>
                </a:solidFill>
                <a:effectLst>
                  <a:outerShdw blurRad="38100" dist="19050" dir="2700000" algn="tl" rotWithShape="0">
                    <a:schemeClr val="dk1">
                      <a:alpha val="40000"/>
                    </a:schemeClr>
                  </a:outerShdw>
                </a:effectLst>
              </a:rPr>
              <a:t>اختلالات خلق</a:t>
            </a:r>
            <a:endParaRPr lang="en-US" sz="5400" b="1"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p:txBody>
      </p:sp>
      <p:sp>
        <p:nvSpPr>
          <p:cNvPr id="128003" name="Rectangle 5"/>
          <p:cNvSpPr>
            <a:spLocks noGrp="1" noChangeArrowheads="1"/>
          </p:cNvSpPr>
          <p:nvPr>
            <p:ph type="subTitle" idx="1"/>
          </p:nvPr>
        </p:nvSpPr>
        <p:spPr>
          <a:xfrm>
            <a:off x="1259632" y="3429000"/>
            <a:ext cx="6512768" cy="2016224"/>
          </a:xfrm>
          <a:solidFill>
            <a:schemeClr val="bg1"/>
          </a:solidFill>
        </p:spPr>
        <p:txBody>
          <a:bodyPr rtlCol="0">
            <a:normAutofit fontScale="92500"/>
          </a:bodyPr>
          <a:lstStyle/>
          <a:p>
            <a:pPr algn="just" rtl="1">
              <a:defRPr/>
            </a:pPr>
            <a:r>
              <a:rPr lang="fa-IR" sz="3200" b="1" i="0" dirty="0">
                <a:solidFill>
                  <a:schemeClr val="tx2"/>
                </a:solidFill>
                <a:cs typeface="B Nazanin" pitchFamily="2" charset="-78"/>
              </a:rPr>
              <a:t>گروهی از اختلالات روانی که یکی از خصوصیات اساسی آنها غیرعادی  بودن خلق است.</a:t>
            </a:r>
          </a:p>
          <a:p>
            <a:pPr eaLnBrk="1" fontAlgn="auto" hangingPunct="1">
              <a:spcAft>
                <a:spcPts val="0"/>
              </a:spcAft>
              <a:buFont typeface="Wingdings 3" charset="2"/>
              <a:buNone/>
              <a:defRPr/>
            </a:pPr>
            <a:endParaRPr lang="en-US" dirty="0" smtClean="0"/>
          </a:p>
        </p:txBody>
      </p:sp>
    </p:spTree>
    <p:extLst>
      <p:ext uri="{BB962C8B-B14F-4D97-AF65-F5344CB8AC3E}">
        <p14:creationId xmlns:p14="http://schemas.microsoft.com/office/powerpoint/2010/main" val="137846252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2123728" y="1196752"/>
            <a:ext cx="4176465" cy="658813"/>
          </a:xfrm>
        </p:spPr>
        <p:style>
          <a:lnRef idx="2">
            <a:schemeClr val="dk1"/>
          </a:lnRef>
          <a:fillRef idx="1">
            <a:schemeClr val="lt1"/>
          </a:fillRef>
          <a:effectRef idx="0">
            <a:schemeClr val="dk1"/>
          </a:effectRef>
          <a:fontRef idx="minor">
            <a:schemeClr val="dk1"/>
          </a:fontRef>
        </p:style>
        <p:txBody>
          <a:bodyPr>
            <a:normAutofit/>
          </a:bodyPr>
          <a:lstStyle/>
          <a:p>
            <a:pPr rtl="1" eaLnBrk="1" hangingPunct="1"/>
            <a:r>
              <a:rPr lang="fa-IR" sz="2800" b="1" u="sng" cap="none" spc="0" dirty="0" smtClean="0">
                <a:ln w="0"/>
                <a:solidFill>
                  <a:srgbClr val="FF0000"/>
                </a:solidFill>
                <a:effectLst>
                  <a:outerShdw blurRad="38100" dist="19050" dir="2700000" algn="tl" rotWithShape="0">
                    <a:schemeClr val="dk1">
                      <a:alpha val="40000"/>
                    </a:schemeClr>
                  </a:outerShdw>
                </a:effectLst>
              </a:rPr>
              <a:t>اختلال های خلقی</a:t>
            </a:r>
            <a:endParaRPr lang="en-US" sz="2800" b="1" u="sng"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p:txBody>
      </p:sp>
      <p:sp>
        <p:nvSpPr>
          <p:cNvPr id="125955" name="Rectangle 3"/>
          <p:cNvSpPr>
            <a:spLocks noGrp="1" noChangeArrowheads="1"/>
          </p:cNvSpPr>
          <p:nvPr>
            <p:ph idx="1"/>
          </p:nvPr>
        </p:nvSpPr>
        <p:spPr>
          <a:xfrm>
            <a:off x="971600" y="2204864"/>
            <a:ext cx="7272808" cy="3528392"/>
          </a:xfrm>
          <a:pattFill prst="pct5">
            <a:fgClr>
              <a:schemeClr val="accent1"/>
            </a:fgClr>
            <a:bgClr>
              <a:schemeClr val="bg1"/>
            </a:bgClr>
          </a:pattFill>
        </p:spPr>
        <p:txBody>
          <a:bodyPr>
            <a:noAutofit/>
          </a:bodyPr>
          <a:lstStyle/>
          <a:p>
            <a:pPr algn="just" rtl="1" eaLnBrk="1" hangingPunct="1">
              <a:lnSpc>
                <a:spcPct val="150000"/>
              </a:lnSpc>
            </a:pPr>
            <a:r>
              <a:rPr lang="fa-IR" sz="2400" b="1" dirty="0" smtClean="0">
                <a:cs typeface="B Nazanin" panose="00000400000000000000" pitchFamily="2" charset="-78"/>
              </a:rPr>
              <a:t>انتهای ناشادی مفرط این پیوستار، به تنهایی </a:t>
            </a:r>
            <a:r>
              <a:rPr lang="fa-IR" sz="2400" b="1" dirty="0" smtClean="0">
                <a:solidFill>
                  <a:srgbClr val="FF0000"/>
                </a:solidFill>
                <a:cs typeface="B Nazanin" panose="00000400000000000000" pitchFamily="2" charset="-78"/>
              </a:rPr>
              <a:t>افسردگی اساسی </a:t>
            </a:r>
            <a:r>
              <a:rPr lang="fa-IR" sz="2400" b="1" dirty="0" smtClean="0">
                <a:cs typeface="B Nazanin" panose="00000400000000000000" pitchFamily="2" charset="-78"/>
              </a:rPr>
              <a:t>و نشانه اصلی آن احساس غم و اندوه زیاد است. انتهای شادی مفرط این پیوستار نیز </a:t>
            </a:r>
            <a:r>
              <a:rPr lang="fa-IR" sz="2400" b="1" dirty="0" smtClean="0">
                <a:solidFill>
                  <a:srgbClr val="FF0000"/>
                </a:solidFill>
                <a:cs typeface="B Nazanin" panose="00000400000000000000" pitchFamily="2" charset="-78"/>
              </a:rPr>
              <a:t>مانیا(شیدایی)</a:t>
            </a:r>
            <a:r>
              <a:rPr lang="fa-IR" sz="2400" b="1" dirty="0" smtClean="0">
                <a:cs typeface="B Nazanin" panose="00000400000000000000" pitchFamily="2" charset="-78"/>
              </a:rPr>
              <a:t> که نشانه اصلی آن احساس سرخوشی و انرژی زیاد است. همچنین در روی این پیوستار حالتهای اختلالی دیگر نیز وجود داردکه برخی از آنها از مخلوط دو انتهای این پیوستار بوجود می آیند که به آن اختلال </a:t>
            </a:r>
            <a:r>
              <a:rPr lang="fa-IR" sz="2400" b="1" dirty="0" smtClean="0">
                <a:solidFill>
                  <a:srgbClr val="FF0000"/>
                </a:solidFill>
                <a:cs typeface="B Nazanin" panose="00000400000000000000" pitchFamily="2" charset="-78"/>
              </a:rPr>
              <a:t>دو قطبی </a:t>
            </a:r>
            <a:r>
              <a:rPr lang="fa-IR" sz="2400" b="1" dirty="0" smtClean="0">
                <a:cs typeface="B Nazanin" panose="00000400000000000000" pitchFamily="2" charset="-78"/>
              </a:rPr>
              <a:t>(</a:t>
            </a:r>
            <a:r>
              <a:rPr lang="en-US" sz="2400" b="1" dirty="0" smtClean="0">
                <a:cs typeface="B Nazanin" panose="00000400000000000000" pitchFamily="2" charset="-78"/>
              </a:rPr>
              <a:t>Bipolar disorder</a:t>
            </a:r>
            <a:r>
              <a:rPr lang="fa-IR" sz="2400" b="1" dirty="0" smtClean="0">
                <a:cs typeface="B Nazanin" panose="00000400000000000000" pitchFamily="2" charset="-78"/>
              </a:rPr>
              <a:t>) می گویند.</a:t>
            </a:r>
            <a:endParaRPr lang="fa-IR" sz="2400" b="1" dirty="0" smtClean="0">
              <a:solidFill>
                <a:schemeClr val="tx1"/>
              </a:solidFill>
              <a:cs typeface="B Nazanin" panose="00000400000000000000" pitchFamily="2" charset="-78"/>
            </a:endParaRPr>
          </a:p>
          <a:p>
            <a:pPr algn="just" rtl="1" eaLnBrk="1" hangingPunct="1">
              <a:lnSpc>
                <a:spcPct val="150000"/>
              </a:lnSpc>
            </a:pPr>
            <a:endParaRPr lang="en-US" sz="2800" b="1" dirty="0" smtClean="0">
              <a:solidFill>
                <a:schemeClr val="tx1"/>
              </a:solidFill>
              <a:cs typeface="B Nazanin" panose="00000400000000000000" pitchFamily="2" charset="-78"/>
            </a:endParaRPr>
          </a:p>
        </p:txBody>
      </p:sp>
    </p:spTree>
    <p:extLst>
      <p:ext uri="{BB962C8B-B14F-4D97-AF65-F5344CB8AC3E}">
        <p14:creationId xmlns:p14="http://schemas.microsoft.com/office/powerpoint/2010/main" val="2878434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1124744"/>
            <a:ext cx="3384376" cy="648072"/>
          </a:xfrm>
        </p:spPr>
        <p:style>
          <a:lnRef idx="2">
            <a:schemeClr val="dk1"/>
          </a:lnRef>
          <a:fillRef idx="1">
            <a:schemeClr val="lt1"/>
          </a:fillRef>
          <a:effectRef idx="0">
            <a:schemeClr val="dk1"/>
          </a:effectRef>
          <a:fontRef idx="minor">
            <a:schemeClr val="dk1"/>
          </a:fontRef>
        </p:style>
        <p:txBody>
          <a:bodyPr>
            <a:normAutofit fontScale="90000"/>
          </a:bodyPr>
          <a:lstStyle/>
          <a:p>
            <a:r>
              <a:rPr lang="fa-IR" sz="3200" b="1" u="sng" cap="none" spc="0" dirty="0" smtClean="0">
                <a:ln w="0"/>
                <a:solidFill>
                  <a:srgbClr val="FF0000"/>
                </a:solidFill>
                <a:effectLst>
                  <a:outerShdw blurRad="38100" dist="19050" dir="2700000" algn="tl" rotWithShape="0">
                    <a:schemeClr val="dk1">
                      <a:alpha val="40000"/>
                    </a:schemeClr>
                  </a:outerShdw>
                </a:effectLst>
                <a:cs typeface="B Nazanin" pitchFamily="2" charset="-78"/>
              </a:rPr>
              <a:t>2. اختلال در فرم فکر</a:t>
            </a:r>
            <a:endParaRPr lang="en-US" sz="3200" b="1" u="sng" cap="none" spc="0" dirty="0">
              <a:ln w="0"/>
              <a:solidFill>
                <a:srgbClr val="FF0000"/>
              </a:solidFill>
              <a:effectLst>
                <a:outerShdw blurRad="38100" dist="19050" dir="2700000" algn="tl" rotWithShape="0">
                  <a:schemeClr val="dk1">
                    <a:alpha val="40000"/>
                  </a:schemeClr>
                </a:outerShdw>
              </a:effectLst>
              <a:cs typeface="B Nazanin" pitchFamily="2" charset="-78"/>
            </a:endParaRPr>
          </a:p>
        </p:txBody>
      </p:sp>
      <p:sp>
        <p:nvSpPr>
          <p:cNvPr id="3" name="Content Placeholder 2"/>
          <p:cNvSpPr>
            <a:spLocks noGrp="1"/>
          </p:cNvSpPr>
          <p:nvPr>
            <p:ph idx="1"/>
          </p:nvPr>
        </p:nvSpPr>
        <p:spPr>
          <a:xfrm>
            <a:off x="899592" y="1916832"/>
            <a:ext cx="7272808" cy="3744416"/>
          </a:xfrm>
        </p:spPr>
        <p:txBody>
          <a:bodyPr>
            <a:noAutofit/>
          </a:bodyPr>
          <a:lstStyle/>
          <a:p>
            <a:pPr algn="just" rtl="1">
              <a:buFont typeface="Wingdings 3" charset="2"/>
              <a:buChar char=""/>
              <a:defRPr/>
            </a:pPr>
            <a:r>
              <a:rPr lang="fa-IR" sz="2800" b="1" dirty="0">
                <a:solidFill>
                  <a:srgbClr val="FF0000"/>
                </a:solidFill>
                <a:cs typeface="B Nazanin" panose="00000400000000000000" pitchFamily="2" charset="-78"/>
              </a:rPr>
              <a:t>تفکر غیر منطقی </a:t>
            </a:r>
            <a:r>
              <a:rPr lang="fa-IR" sz="2800" b="1" dirty="0">
                <a:cs typeface="B Nazanin" panose="00000400000000000000" pitchFamily="2" charset="-78"/>
              </a:rPr>
              <a:t>و </a:t>
            </a:r>
            <a:r>
              <a:rPr lang="fa-IR" sz="2800" b="1" dirty="0">
                <a:solidFill>
                  <a:srgbClr val="FF0000"/>
                </a:solidFill>
                <a:cs typeface="B Nazanin" panose="00000400000000000000" pitchFamily="2" charset="-78"/>
              </a:rPr>
              <a:t>تفکر اوتیستیک </a:t>
            </a:r>
            <a:r>
              <a:rPr lang="fa-IR" sz="2800" b="1" dirty="0">
                <a:cs typeface="B Nazanin" panose="00000400000000000000" pitchFamily="2" charset="-78"/>
              </a:rPr>
              <a:t>اختلال در فرم تفکر بشمار می روند. </a:t>
            </a:r>
          </a:p>
          <a:p>
            <a:pPr algn="just" rtl="1">
              <a:buFont typeface="Wingdings 3" charset="2"/>
              <a:buChar char=""/>
              <a:defRPr/>
            </a:pPr>
            <a:r>
              <a:rPr lang="fa-IR" sz="2800" b="1" dirty="0">
                <a:solidFill>
                  <a:srgbClr val="FF0000"/>
                </a:solidFill>
                <a:cs typeface="B Nazanin" panose="00000400000000000000" pitchFamily="2" charset="-78"/>
              </a:rPr>
              <a:t>در تفکر غیر منطقی</a:t>
            </a:r>
            <a:r>
              <a:rPr lang="fa-IR" sz="2800" b="1" dirty="0">
                <a:cs typeface="B Nazanin" panose="00000400000000000000" pitchFamily="2" charset="-78"/>
              </a:rPr>
              <a:t>، ویژگی عمده قطع رابطه با واقعیت است. این نوع تفکر در بیماران اسکیزوفرنیک در بالاترین سطح دیده می شود</a:t>
            </a:r>
            <a:r>
              <a:rPr lang="fa-IR" sz="2800" b="1" dirty="0" smtClean="0">
                <a:cs typeface="B Nazanin" panose="00000400000000000000" pitchFamily="2" charset="-78"/>
              </a:rPr>
              <a:t>.</a:t>
            </a:r>
            <a:endParaRPr lang="fa-IR" sz="2800" b="1" dirty="0">
              <a:cs typeface="B Nazanin" panose="00000400000000000000" pitchFamily="2" charset="-78"/>
            </a:endParaRPr>
          </a:p>
        </p:txBody>
      </p:sp>
    </p:spTree>
    <p:extLst>
      <p:ext uri="{BB962C8B-B14F-4D97-AF65-F5344CB8AC3E}">
        <p14:creationId xmlns:p14="http://schemas.microsoft.com/office/powerpoint/2010/main" val="3204545788"/>
      </p:ext>
    </p:extLst>
  </p:cSld>
  <p:clrMapOvr>
    <a:masterClrMapping/>
  </p:clrMapOvr>
  <p:transition spd="slow">
    <p:pull/>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2123728" y="1196752"/>
            <a:ext cx="4176465" cy="658813"/>
          </a:xfrm>
        </p:spPr>
        <p:style>
          <a:lnRef idx="2">
            <a:schemeClr val="dk1"/>
          </a:lnRef>
          <a:fillRef idx="1">
            <a:schemeClr val="lt1"/>
          </a:fillRef>
          <a:effectRef idx="0">
            <a:schemeClr val="dk1"/>
          </a:effectRef>
          <a:fontRef idx="minor">
            <a:schemeClr val="dk1"/>
          </a:fontRef>
        </p:style>
        <p:txBody>
          <a:bodyPr>
            <a:normAutofit/>
          </a:bodyPr>
          <a:lstStyle/>
          <a:p>
            <a:pPr rtl="1" eaLnBrk="1" hangingPunct="1"/>
            <a:r>
              <a:rPr lang="fa-IR" sz="2800" b="1" u="sng" cap="none" spc="0" dirty="0" smtClean="0">
                <a:ln w="0"/>
                <a:solidFill>
                  <a:srgbClr val="FF0000"/>
                </a:solidFill>
                <a:effectLst>
                  <a:outerShdw blurRad="38100" dist="19050" dir="2700000" algn="tl" rotWithShape="0">
                    <a:schemeClr val="dk1">
                      <a:alpha val="40000"/>
                    </a:schemeClr>
                  </a:outerShdw>
                </a:effectLst>
              </a:rPr>
              <a:t>اختلال های خلقی</a:t>
            </a:r>
            <a:endParaRPr lang="en-US" sz="2800" b="1" u="sng"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p:txBody>
      </p:sp>
      <p:sp>
        <p:nvSpPr>
          <p:cNvPr id="125955" name="Rectangle 3"/>
          <p:cNvSpPr>
            <a:spLocks noGrp="1" noChangeArrowheads="1"/>
          </p:cNvSpPr>
          <p:nvPr>
            <p:ph idx="1"/>
          </p:nvPr>
        </p:nvSpPr>
        <p:spPr>
          <a:xfrm>
            <a:off x="1187624" y="2204864"/>
            <a:ext cx="6696744" cy="3528392"/>
          </a:xfrm>
          <a:pattFill prst="pct5">
            <a:fgClr>
              <a:schemeClr val="accent1"/>
            </a:fgClr>
            <a:bgClr>
              <a:schemeClr val="bg1"/>
            </a:bgClr>
          </a:pattFill>
        </p:spPr>
        <p:txBody>
          <a:bodyPr>
            <a:noAutofit/>
          </a:bodyPr>
          <a:lstStyle/>
          <a:p>
            <a:pPr algn="just" rtl="1" eaLnBrk="1" hangingPunct="1">
              <a:lnSpc>
                <a:spcPct val="150000"/>
              </a:lnSpc>
            </a:pPr>
            <a:r>
              <a:rPr lang="fa-IR" sz="2400" b="1" dirty="0" smtClean="0">
                <a:cs typeface="B Nazanin" panose="00000400000000000000" pitchFamily="2" charset="-78"/>
              </a:rPr>
              <a:t> روی این پیوستار، حالت خفیف تر افسردگی اساسی، </a:t>
            </a:r>
            <a:r>
              <a:rPr lang="fa-IR" sz="2400" b="1" dirty="0" smtClean="0">
                <a:solidFill>
                  <a:srgbClr val="FF0000"/>
                </a:solidFill>
                <a:cs typeface="B Nazanin" panose="00000400000000000000" pitchFamily="2" charset="-78"/>
              </a:rPr>
              <a:t>افسرده خویی</a:t>
            </a:r>
            <a:r>
              <a:rPr lang="fa-IR" sz="2400" b="1" dirty="0" smtClean="0">
                <a:cs typeface="B Nazanin" panose="00000400000000000000" pitchFamily="2" charset="-78"/>
              </a:rPr>
              <a:t> و حالت خفیف تر اختلال دو قطبی، </a:t>
            </a:r>
            <a:r>
              <a:rPr lang="fa-IR" sz="2400" b="1" dirty="0" smtClean="0">
                <a:solidFill>
                  <a:srgbClr val="FF0000"/>
                </a:solidFill>
                <a:cs typeface="B Nazanin" panose="00000400000000000000" pitchFamily="2" charset="-78"/>
              </a:rPr>
              <a:t>اختلال ادواری خویی </a:t>
            </a:r>
            <a:r>
              <a:rPr lang="fa-IR" sz="2400" b="1" dirty="0" smtClean="0">
                <a:cs typeface="B Nazanin" panose="00000400000000000000" pitchFamily="2" charset="-78"/>
              </a:rPr>
              <a:t>قرار دارد.</a:t>
            </a:r>
          </a:p>
          <a:p>
            <a:pPr algn="just" rtl="1" eaLnBrk="1" hangingPunct="1">
              <a:lnSpc>
                <a:spcPct val="150000"/>
              </a:lnSpc>
            </a:pPr>
            <a:r>
              <a:rPr lang="fa-IR" sz="2400" b="1" dirty="0" smtClean="0">
                <a:solidFill>
                  <a:schemeClr val="tx1"/>
                </a:solidFill>
                <a:cs typeface="B Nazanin" panose="00000400000000000000" pitchFamily="2" charset="-78"/>
              </a:rPr>
              <a:t>انواع دیگری از افسردگی نیز وجود دارند که این افسردگیها بر حسب زمان و دوره های ظهور و عودشان مشخص می گردند ، از جمله؛ </a:t>
            </a:r>
            <a:endParaRPr lang="en-US" sz="2800" b="1" dirty="0" smtClean="0">
              <a:solidFill>
                <a:schemeClr val="tx1"/>
              </a:solidFill>
              <a:cs typeface="B Nazanin" panose="00000400000000000000" pitchFamily="2" charset="-78"/>
            </a:endParaRPr>
          </a:p>
        </p:txBody>
      </p:sp>
    </p:spTree>
    <p:extLst>
      <p:ext uri="{BB962C8B-B14F-4D97-AF65-F5344CB8AC3E}">
        <p14:creationId xmlns:p14="http://schemas.microsoft.com/office/powerpoint/2010/main" val="213824728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4"/>
          <p:cNvSpPr>
            <a:spLocks noGrp="1" noChangeArrowheads="1"/>
          </p:cNvSpPr>
          <p:nvPr>
            <p:ph type="ctrTitle"/>
          </p:nvPr>
        </p:nvSpPr>
        <p:spPr>
          <a:xfrm>
            <a:off x="2375756" y="1052736"/>
            <a:ext cx="4248472" cy="576064"/>
          </a:xfrm>
          <a:pattFill prst="pct5">
            <a:fgClr>
              <a:schemeClr val="accent1"/>
            </a:fgClr>
            <a:bgClr>
              <a:schemeClr val="bg1"/>
            </a:bgClr>
          </a:pattFill>
        </p:spPr>
        <p:txBody>
          <a:bodyPr>
            <a:noAutofit/>
          </a:bodyPr>
          <a:lstStyle/>
          <a:p>
            <a:r>
              <a:rPr lang="fa-IR" sz="2800" b="1"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rPr>
              <a:t>  انواع اختلالات </a:t>
            </a:r>
            <a:r>
              <a:rPr lang="fa-IR" sz="2800" b="1" cap="none" spc="0" dirty="0">
                <a:ln w="0"/>
                <a:solidFill>
                  <a:srgbClr val="FF0000"/>
                </a:solidFill>
                <a:effectLst>
                  <a:outerShdw blurRad="38100" dist="19050" dir="2700000" algn="tl" rotWithShape="0">
                    <a:schemeClr val="dk1">
                      <a:alpha val="40000"/>
                    </a:schemeClr>
                  </a:outerShdw>
                </a:effectLst>
                <a:cs typeface="B Nazanin" panose="00000400000000000000" pitchFamily="2" charset="-78"/>
              </a:rPr>
              <a:t>خلق</a:t>
            </a:r>
            <a:endParaRPr lang="en-US" sz="2800" b="1" cap="none" spc="0" dirty="0" smtClean="0">
              <a:ln w="0"/>
              <a:solidFill>
                <a:srgbClr val="FF0000"/>
              </a:solidFill>
              <a:effectLst>
                <a:outerShdw blurRad="38100" dist="19050" dir="2700000" algn="tl" rotWithShape="0">
                  <a:schemeClr val="dk1">
                    <a:alpha val="40000"/>
                  </a:schemeClr>
                </a:outerShdw>
              </a:effectLst>
              <a:cs typeface="B Nazanin" panose="00000400000000000000" pitchFamily="2" charset="-78"/>
            </a:endParaRPr>
          </a:p>
        </p:txBody>
      </p:sp>
      <p:sp>
        <p:nvSpPr>
          <p:cNvPr id="125955" name="Rectangle 5"/>
          <p:cNvSpPr>
            <a:spLocks noGrp="1" noChangeArrowheads="1"/>
          </p:cNvSpPr>
          <p:nvPr>
            <p:ph type="subTitle" idx="1"/>
          </p:nvPr>
        </p:nvSpPr>
        <p:spPr>
          <a:xfrm>
            <a:off x="1043608" y="1752600"/>
            <a:ext cx="6912768" cy="3836640"/>
          </a:xfrm>
          <a:solidFill>
            <a:schemeClr val="bg1"/>
          </a:solidFill>
        </p:spPr>
        <p:txBody>
          <a:bodyPr rtlCol="0">
            <a:noAutofit/>
          </a:bodyPr>
          <a:lstStyle/>
          <a:p>
            <a:pPr marL="342900" indent="-342900" algn="just" rtl="1">
              <a:buFont typeface="Wingdings" panose="05000000000000000000" pitchFamily="2" charset="2"/>
              <a:buChar char="Ø"/>
            </a:pPr>
            <a:r>
              <a:rPr lang="fa-IR" b="1" i="0" dirty="0" smtClean="0">
                <a:solidFill>
                  <a:srgbClr val="FF0000"/>
                </a:solidFill>
                <a:cs typeface="B Nazanin" panose="00000400000000000000" pitchFamily="2" charset="-78"/>
              </a:rPr>
              <a:t>معمول</a:t>
            </a:r>
          </a:p>
          <a:p>
            <a:pPr marL="342900" indent="-342900" algn="just" rtl="1">
              <a:buFont typeface="Wingdings" panose="05000000000000000000" pitchFamily="2" charset="2"/>
              <a:buChar char="Ø"/>
            </a:pPr>
            <a:r>
              <a:rPr lang="fa-IR" b="1" i="0" dirty="0" smtClean="0">
                <a:solidFill>
                  <a:srgbClr val="FF0000"/>
                </a:solidFill>
                <a:cs typeface="B Nazanin" panose="00000400000000000000" pitchFamily="2" charset="-78"/>
              </a:rPr>
              <a:t>غیر </a:t>
            </a:r>
            <a:r>
              <a:rPr lang="fa-IR" b="1" i="0" dirty="0">
                <a:solidFill>
                  <a:srgbClr val="FF0000"/>
                </a:solidFill>
                <a:cs typeface="B Nazanin" panose="00000400000000000000" pitchFamily="2" charset="-78"/>
              </a:rPr>
              <a:t>معمول</a:t>
            </a:r>
          </a:p>
          <a:p>
            <a:pPr marL="342900" indent="-342900" algn="just" rtl="1">
              <a:buFont typeface="Wingdings" panose="05000000000000000000" pitchFamily="2" charset="2"/>
              <a:buChar char="Ø"/>
            </a:pPr>
            <a:r>
              <a:rPr lang="fa-IR" b="1" i="0" dirty="0" smtClean="0">
                <a:solidFill>
                  <a:srgbClr val="FF0000"/>
                </a:solidFill>
                <a:cs typeface="B Nazanin" panose="00000400000000000000" pitchFamily="2" charset="-78"/>
              </a:rPr>
              <a:t>روان </a:t>
            </a:r>
            <a:r>
              <a:rPr lang="fa-IR" b="1" i="0" dirty="0">
                <a:solidFill>
                  <a:srgbClr val="FF0000"/>
                </a:solidFill>
                <a:cs typeface="B Nazanin" panose="00000400000000000000" pitchFamily="2" charset="-78"/>
              </a:rPr>
              <a:t>پریش</a:t>
            </a:r>
          </a:p>
          <a:p>
            <a:pPr marL="342900" indent="-342900" algn="just" rtl="1">
              <a:buFont typeface="Wingdings" panose="05000000000000000000" pitchFamily="2" charset="2"/>
              <a:buChar char="Ø"/>
            </a:pPr>
            <a:r>
              <a:rPr lang="fa-IR" b="1" i="0" dirty="0" smtClean="0">
                <a:solidFill>
                  <a:srgbClr val="FF0000"/>
                </a:solidFill>
                <a:cs typeface="B Nazanin" panose="00000400000000000000" pitchFamily="2" charset="-78"/>
              </a:rPr>
              <a:t>ملانکولیک </a:t>
            </a:r>
            <a:r>
              <a:rPr lang="fa-IR" b="1" i="0" dirty="0">
                <a:solidFill>
                  <a:srgbClr val="FF0000"/>
                </a:solidFill>
                <a:cs typeface="B Nazanin" panose="00000400000000000000" pitchFamily="2" charset="-78"/>
              </a:rPr>
              <a:t>(مالیخولیایی</a:t>
            </a:r>
            <a:r>
              <a:rPr lang="fa-IR" b="1" i="0" dirty="0" smtClean="0">
                <a:solidFill>
                  <a:srgbClr val="FF0000"/>
                </a:solidFill>
                <a:cs typeface="B Nazanin" panose="00000400000000000000" pitchFamily="2" charset="-78"/>
              </a:rPr>
              <a:t>)</a:t>
            </a:r>
          </a:p>
          <a:p>
            <a:pPr marL="342900" indent="-342900" algn="just" rtl="1">
              <a:buFont typeface="Wingdings" panose="05000000000000000000" pitchFamily="2" charset="2"/>
              <a:buChar char="Ø"/>
            </a:pPr>
            <a:r>
              <a:rPr lang="fa-IR" b="1" dirty="0">
                <a:solidFill>
                  <a:srgbClr val="FF0000"/>
                </a:solidFill>
                <a:cs typeface="B Nazanin" panose="00000400000000000000" pitchFamily="2" charset="-78"/>
              </a:rPr>
              <a:t>افسردگی پس از </a:t>
            </a:r>
            <a:r>
              <a:rPr lang="fa-IR" b="1" dirty="0" smtClean="0">
                <a:solidFill>
                  <a:srgbClr val="FF0000"/>
                </a:solidFill>
                <a:cs typeface="B Nazanin" panose="00000400000000000000" pitchFamily="2" charset="-78"/>
              </a:rPr>
              <a:t>زایمان</a:t>
            </a:r>
          </a:p>
          <a:p>
            <a:pPr marL="342900" indent="-342900" algn="just" rtl="1">
              <a:buFont typeface="Wingdings" panose="05000000000000000000" pitchFamily="2" charset="2"/>
              <a:buChar char="Ø"/>
            </a:pPr>
            <a:r>
              <a:rPr lang="fa-IR" b="1" dirty="0" smtClean="0">
                <a:solidFill>
                  <a:srgbClr val="FF0000"/>
                </a:solidFill>
                <a:cs typeface="B Nazanin" panose="00000400000000000000" pitchFamily="2" charset="-78"/>
              </a:rPr>
              <a:t>افسردگی </a:t>
            </a:r>
            <a:r>
              <a:rPr lang="fa-IR" b="1" dirty="0">
                <a:solidFill>
                  <a:srgbClr val="FF0000"/>
                </a:solidFill>
                <a:cs typeface="B Nazanin" panose="00000400000000000000" pitchFamily="2" charset="-78"/>
              </a:rPr>
              <a:t>فصلی</a:t>
            </a:r>
            <a:r>
              <a:rPr lang="fa-IR" b="1" dirty="0" smtClean="0">
                <a:solidFill>
                  <a:srgbClr val="FF0000"/>
                </a:solidFill>
                <a:cs typeface="B Nazanin" panose="00000400000000000000" pitchFamily="2" charset="-78"/>
              </a:rPr>
              <a:t>.</a:t>
            </a:r>
          </a:p>
          <a:p>
            <a:pPr marL="342900" indent="-342900" algn="just" rtl="1">
              <a:buFont typeface="Wingdings" panose="05000000000000000000" pitchFamily="2" charset="2"/>
              <a:buChar char="Ø"/>
            </a:pPr>
            <a:r>
              <a:rPr lang="fa-IR" b="1" dirty="0" smtClean="0">
                <a:solidFill>
                  <a:srgbClr val="FF0000"/>
                </a:solidFill>
                <a:cs typeface="B Nazanin" panose="00000400000000000000" pitchFamily="2" charset="-78"/>
              </a:rPr>
              <a:t>و...</a:t>
            </a:r>
            <a:endParaRPr lang="fa-IR" b="1" dirty="0">
              <a:solidFill>
                <a:srgbClr val="FF0000"/>
              </a:solidFill>
              <a:cs typeface="B Nazanin" panose="00000400000000000000" pitchFamily="2" charset="-78"/>
            </a:endParaRPr>
          </a:p>
          <a:p>
            <a:pPr marL="342900" indent="-342900" algn="just" rtl="1">
              <a:buFont typeface="Wingdings" panose="05000000000000000000" pitchFamily="2" charset="2"/>
              <a:buChar char="Ø"/>
            </a:pPr>
            <a:endParaRPr lang="en-US" b="1" dirty="0" smtClean="0">
              <a:solidFill>
                <a:schemeClr val="tx1"/>
              </a:solidFill>
              <a:cs typeface="B Nazanin" panose="00000400000000000000" pitchFamily="2" charset="-78"/>
            </a:endParaRPr>
          </a:p>
        </p:txBody>
      </p:sp>
    </p:spTree>
    <p:extLst>
      <p:ext uri="{BB962C8B-B14F-4D97-AF65-F5344CB8AC3E}">
        <p14:creationId xmlns:p14="http://schemas.microsoft.com/office/powerpoint/2010/main" val="163264679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5"/>
          <p:cNvSpPr>
            <a:spLocks noGrp="1" noChangeArrowheads="1"/>
          </p:cNvSpPr>
          <p:nvPr>
            <p:ph type="subTitle" idx="1"/>
          </p:nvPr>
        </p:nvSpPr>
        <p:spPr>
          <a:xfrm>
            <a:off x="1187624" y="1196752"/>
            <a:ext cx="6624736" cy="4104456"/>
          </a:xfrm>
          <a:solidFill>
            <a:schemeClr val="bg1"/>
          </a:solidFill>
        </p:spPr>
        <p:txBody>
          <a:bodyPr rtlCol="0">
            <a:noAutofit/>
          </a:bodyPr>
          <a:lstStyle/>
          <a:p>
            <a:pPr algn="just" rtl="1"/>
            <a:r>
              <a:rPr lang="fa-IR" sz="2400" b="1" i="0" dirty="0">
                <a:solidFill>
                  <a:srgbClr val="FF0000"/>
                </a:solidFill>
                <a:cs typeface="B Nazanin" panose="00000400000000000000" pitchFamily="2" charset="-78"/>
              </a:rPr>
              <a:t>1. افسردگی </a:t>
            </a:r>
            <a:r>
              <a:rPr lang="fa-IR" sz="2400" b="1" i="0" dirty="0" smtClean="0">
                <a:solidFill>
                  <a:srgbClr val="FF0000"/>
                </a:solidFill>
                <a:cs typeface="B Nazanin" panose="00000400000000000000" pitchFamily="2" charset="-78"/>
              </a:rPr>
              <a:t>معمول: </a:t>
            </a:r>
            <a:r>
              <a:rPr lang="fa-IR" sz="2400" b="1" i="0" dirty="0" smtClean="0">
                <a:solidFill>
                  <a:schemeClr val="tx1"/>
                </a:solidFill>
                <a:cs typeface="B Nazanin" panose="00000400000000000000" pitchFamily="2" charset="-78"/>
              </a:rPr>
              <a:t>با </a:t>
            </a:r>
            <a:r>
              <a:rPr lang="fa-IR" sz="2400" b="1" i="0" dirty="0">
                <a:solidFill>
                  <a:schemeClr val="tx1"/>
                </a:solidFill>
                <a:cs typeface="B Nazanin" panose="00000400000000000000" pitchFamily="2" charset="-78"/>
              </a:rPr>
              <a:t>کاهش خواب و انرژي و تغییرات و نوسانات روزانه </a:t>
            </a:r>
            <a:r>
              <a:rPr lang="fa-IR" sz="2400" b="1" i="0" dirty="0" smtClean="0">
                <a:solidFill>
                  <a:schemeClr val="tx1"/>
                </a:solidFill>
                <a:cs typeface="B Nazanin" panose="00000400000000000000" pitchFamily="2" charset="-78"/>
              </a:rPr>
              <a:t>در خلق </a:t>
            </a:r>
            <a:r>
              <a:rPr lang="fa-IR" sz="2400" b="1" i="0" dirty="0">
                <a:solidFill>
                  <a:schemeClr val="tx1"/>
                </a:solidFill>
                <a:cs typeface="B Nazanin" panose="00000400000000000000" pitchFamily="2" charset="-78"/>
              </a:rPr>
              <a:t>بطوریکه با گذشت روز افسردگی بدتر می گردد، مشخص شده است</a:t>
            </a:r>
            <a:r>
              <a:rPr lang="fa-IR" sz="2400" b="1" i="0" dirty="0" smtClean="0">
                <a:solidFill>
                  <a:schemeClr val="tx1"/>
                </a:solidFill>
                <a:cs typeface="B Nazanin" panose="00000400000000000000" pitchFamily="2" charset="-78"/>
              </a:rPr>
              <a:t>.</a:t>
            </a:r>
          </a:p>
          <a:p>
            <a:pPr algn="just" rtl="1"/>
            <a:r>
              <a:rPr lang="fa-IR" sz="2400" b="1" i="0" dirty="0">
                <a:solidFill>
                  <a:srgbClr val="FF0000"/>
                </a:solidFill>
                <a:cs typeface="B Nazanin" panose="00000400000000000000" pitchFamily="2" charset="-78"/>
              </a:rPr>
              <a:t>2. افسردگی غیر </a:t>
            </a:r>
            <a:r>
              <a:rPr lang="fa-IR" sz="2400" b="1" i="0" dirty="0" smtClean="0">
                <a:solidFill>
                  <a:srgbClr val="FF0000"/>
                </a:solidFill>
                <a:cs typeface="B Nazanin" panose="00000400000000000000" pitchFamily="2" charset="-78"/>
              </a:rPr>
              <a:t>معمول: </a:t>
            </a:r>
            <a:r>
              <a:rPr lang="fa-IR" sz="2400" b="1" i="0" dirty="0">
                <a:solidFill>
                  <a:schemeClr val="tx1"/>
                </a:solidFill>
                <a:cs typeface="B Nazanin" panose="00000400000000000000" pitchFamily="2" charset="-78"/>
              </a:rPr>
              <a:t>با افزایش خواب و انرژي، و الگوي شخصیتی از </a:t>
            </a:r>
            <a:r>
              <a:rPr lang="fa-IR" sz="2400" b="1" i="0" dirty="0" smtClean="0">
                <a:solidFill>
                  <a:schemeClr val="tx1"/>
                </a:solidFill>
                <a:cs typeface="B Nazanin" panose="00000400000000000000" pitchFamily="2" charset="-78"/>
              </a:rPr>
              <a:t>انکار حساسیت </a:t>
            </a:r>
            <a:r>
              <a:rPr lang="fa-IR" sz="2400" b="1" i="0" dirty="0">
                <a:solidFill>
                  <a:schemeClr val="tx1"/>
                </a:solidFill>
                <a:cs typeface="B Nazanin" panose="00000400000000000000" pitchFamily="2" charset="-78"/>
              </a:rPr>
              <a:t>و حفظ فعالیت مجدد </a:t>
            </a:r>
            <a:r>
              <a:rPr lang="fa-IR" sz="2400" b="1" i="0" dirty="0" smtClean="0">
                <a:solidFill>
                  <a:schemeClr val="tx1"/>
                </a:solidFill>
                <a:cs typeface="B Nazanin" panose="00000400000000000000" pitchFamily="2" charset="-78"/>
              </a:rPr>
              <a:t>خلقی (</a:t>
            </a:r>
            <a:r>
              <a:rPr lang="fa-IR" sz="2400" b="1" i="0" dirty="0">
                <a:solidFill>
                  <a:schemeClr val="tx1"/>
                </a:solidFill>
                <a:cs typeface="B Nazanin" panose="00000400000000000000" pitchFamily="2" charset="-78"/>
              </a:rPr>
              <a:t>توانایی احساس بهتر در کوتاه مد ت</a:t>
            </a:r>
            <a:r>
              <a:rPr lang="fa-IR" sz="2400" b="1" i="0" dirty="0" smtClean="0">
                <a:solidFill>
                  <a:schemeClr val="tx1"/>
                </a:solidFill>
                <a:cs typeface="B Nazanin" panose="00000400000000000000" pitchFamily="2" charset="-78"/>
              </a:rPr>
              <a:t>)، مشخص </a:t>
            </a:r>
            <a:r>
              <a:rPr lang="fa-IR" sz="2400" b="1" i="0" dirty="0">
                <a:solidFill>
                  <a:schemeClr val="tx1"/>
                </a:solidFill>
                <a:cs typeface="B Nazanin" panose="00000400000000000000" pitchFamily="2" charset="-78"/>
              </a:rPr>
              <a:t>می گردد. </a:t>
            </a:r>
            <a:endParaRPr lang="fa-IR" sz="2400" b="1" i="0" dirty="0" smtClean="0">
              <a:solidFill>
                <a:schemeClr val="tx1"/>
              </a:solidFill>
              <a:cs typeface="B Nazanin" panose="00000400000000000000" pitchFamily="2" charset="-78"/>
            </a:endParaRPr>
          </a:p>
          <a:p>
            <a:pPr algn="just" rtl="1"/>
            <a:endParaRPr lang="fa-IR" sz="2400" b="1" i="0" dirty="0" smtClean="0">
              <a:solidFill>
                <a:schemeClr val="tx1"/>
              </a:solidFill>
              <a:cs typeface="B Nazanin" panose="00000400000000000000" pitchFamily="2" charset="-78"/>
            </a:endParaRPr>
          </a:p>
        </p:txBody>
      </p:sp>
    </p:spTree>
    <p:extLst>
      <p:ext uri="{BB962C8B-B14F-4D97-AF65-F5344CB8AC3E}">
        <p14:creationId xmlns:p14="http://schemas.microsoft.com/office/powerpoint/2010/main" val="257406800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5"/>
          <p:cNvSpPr>
            <a:spLocks noGrp="1" noChangeArrowheads="1"/>
          </p:cNvSpPr>
          <p:nvPr>
            <p:ph type="subTitle" idx="1"/>
          </p:nvPr>
        </p:nvSpPr>
        <p:spPr>
          <a:xfrm>
            <a:off x="1331640" y="1268761"/>
            <a:ext cx="6480720" cy="4536504"/>
          </a:xfrm>
          <a:solidFill>
            <a:schemeClr val="bg1"/>
          </a:solidFill>
        </p:spPr>
        <p:txBody>
          <a:bodyPr rtlCol="0">
            <a:normAutofit/>
          </a:bodyPr>
          <a:lstStyle/>
          <a:p>
            <a:pPr algn="just" rtl="1"/>
            <a:r>
              <a:rPr lang="fa-IR" sz="2800" b="1" i="0" dirty="0" smtClean="0">
                <a:solidFill>
                  <a:srgbClr val="FF0000"/>
                </a:solidFill>
                <a:cs typeface="B Nazanin" panose="00000400000000000000" pitchFamily="2" charset="-78"/>
              </a:rPr>
              <a:t>3. </a:t>
            </a:r>
            <a:r>
              <a:rPr lang="fa-IR" sz="2800" b="1" i="0" dirty="0">
                <a:solidFill>
                  <a:srgbClr val="FF0000"/>
                </a:solidFill>
                <a:cs typeface="B Nazanin" panose="00000400000000000000" pitchFamily="2" charset="-78"/>
              </a:rPr>
              <a:t>افسردگی </a:t>
            </a:r>
            <a:r>
              <a:rPr lang="fa-IR" sz="2800" b="1" i="0" dirty="0" smtClean="0">
                <a:solidFill>
                  <a:srgbClr val="FF0000"/>
                </a:solidFill>
                <a:cs typeface="B Nazanin" panose="00000400000000000000" pitchFamily="2" charset="-78"/>
              </a:rPr>
              <a:t>سایکوتیک: </a:t>
            </a:r>
            <a:r>
              <a:rPr lang="fa-IR" sz="2800" b="1" i="0" dirty="0" smtClean="0">
                <a:solidFill>
                  <a:schemeClr val="tx1"/>
                </a:solidFill>
                <a:cs typeface="B Nazanin" panose="00000400000000000000" pitchFamily="2" charset="-78"/>
              </a:rPr>
              <a:t>وجود </a:t>
            </a:r>
            <a:r>
              <a:rPr lang="fa-IR" sz="2800" b="1" i="0" dirty="0">
                <a:solidFill>
                  <a:schemeClr val="tx1"/>
                </a:solidFill>
                <a:cs typeface="B Nazanin" panose="00000400000000000000" pitchFamily="2" charset="-78"/>
              </a:rPr>
              <a:t>هذیان ها یا توهمات همراه با </a:t>
            </a:r>
            <a:r>
              <a:rPr lang="fa-IR" sz="2800" b="1" i="0" dirty="0" smtClean="0">
                <a:solidFill>
                  <a:schemeClr val="tx1"/>
                </a:solidFill>
                <a:cs typeface="B Nazanin" panose="00000400000000000000" pitchFamily="2" charset="-78"/>
              </a:rPr>
              <a:t>معیارهاي افسردگی </a:t>
            </a:r>
            <a:r>
              <a:rPr lang="fa-IR" sz="2800" b="1" i="0" dirty="0">
                <a:solidFill>
                  <a:schemeClr val="tx1"/>
                </a:solidFill>
                <a:cs typeface="B Nazanin" panose="00000400000000000000" pitchFamily="2" charset="-78"/>
              </a:rPr>
              <a:t>استاندارد مشخص می گردد. چنین بیمارانی به کندي روانی </a:t>
            </a:r>
            <a:r>
              <a:rPr lang="fa-IR" sz="2800" b="1" i="0" dirty="0" smtClean="0">
                <a:solidFill>
                  <a:schemeClr val="tx1"/>
                </a:solidFill>
                <a:cs typeface="B Nazanin" panose="00000400000000000000" pitchFamily="2" charset="-78"/>
              </a:rPr>
              <a:t>حرکتی بسیار </a:t>
            </a:r>
            <a:r>
              <a:rPr lang="fa-IR" sz="2800" b="1" i="0" dirty="0">
                <a:solidFill>
                  <a:schemeClr val="tx1"/>
                </a:solidFill>
                <a:cs typeface="B Nazanin" panose="00000400000000000000" pitchFamily="2" charset="-78"/>
              </a:rPr>
              <a:t>شدید یا ناآرامی و اضطراب و احساس گناه آشکار تمایل </a:t>
            </a:r>
            <a:r>
              <a:rPr lang="fa-IR" sz="2800" b="1" i="0" dirty="0" smtClean="0">
                <a:solidFill>
                  <a:schemeClr val="tx1"/>
                </a:solidFill>
                <a:cs typeface="B Nazanin" panose="00000400000000000000" pitchFamily="2" charset="-78"/>
              </a:rPr>
              <a:t>دارند</a:t>
            </a:r>
            <a:r>
              <a:rPr lang="fa-IR" sz="2800" b="1" i="0" dirty="0">
                <a:solidFill>
                  <a:schemeClr val="tx1"/>
                </a:solidFill>
                <a:cs typeface="B Nazanin" panose="00000400000000000000" pitchFamily="2" charset="-78"/>
              </a:rPr>
              <a:t>.</a:t>
            </a:r>
            <a:endParaRPr lang="en-US" sz="2800" b="1" dirty="0" smtClean="0">
              <a:solidFill>
                <a:schemeClr val="tx1"/>
              </a:solidFill>
              <a:cs typeface="B Nazanin" panose="00000400000000000000" pitchFamily="2" charset="-78"/>
            </a:endParaRPr>
          </a:p>
        </p:txBody>
      </p:sp>
    </p:spTree>
    <p:extLst>
      <p:ext uri="{BB962C8B-B14F-4D97-AF65-F5344CB8AC3E}">
        <p14:creationId xmlns:p14="http://schemas.microsoft.com/office/powerpoint/2010/main" val="187233073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5"/>
          <p:cNvSpPr>
            <a:spLocks noGrp="1" noChangeArrowheads="1"/>
          </p:cNvSpPr>
          <p:nvPr>
            <p:ph type="subTitle" idx="1"/>
          </p:nvPr>
        </p:nvSpPr>
        <p:spPr>
          <a:xfrm>
            <a:off x="971600" y="1340768"/>
            <a:ext cx="7056784" cy="4320480"/>
          </a:xfrm>
          <a:solidFill>
            <a:schemeClr val="bg1"/>
          </a:solidFill>
        </p:spPr>
        <p:txBody>
          <a:bodyPr rtlCol="0">
            <a:normAutofit/>
          </a:bodyPr>
          <a:lstStyle/>
          <a:p>
            <a:pPr algn="just" rtl="1"/>
            <a:r>
              <a:rPr lang="fa-IR" sz="2800" b="1" i="0" dirty="0">
                <a:solidFill>
                  <a:srgbClr val="FF0000"/>
                </a:solidFill>
                <a:cs typeface="B Nazanin" panose="00000400000000000000" pitchFamily="2" charset="-78"/>
              </a:rPr>
              <a:t>4. افسردگی </a:t>
            </a:r>
            <a:r>
              <a:rPr lang="fa-IR" sz="2800" b="1" i="0" dirty="0" smtClean="0">
                <a:solidFill>
                  <a:srgbClr val="FF0000"/>
                </a:solidFill>
                <a:cs typeface="B Nazanin" panose="00000400000000000000" pitchFamily="2" charset="-78"/>
              </a:rPr>
              <a:t>ملانکولیک؛ </a:t>
            </a:r>
            <a:r>
              <a:rPr lang="fa-IR" sz="2800" b="1" i="0" dirty="0">
                <a:solidFill>
                  <a:schemeClr val="tx1"/>
                </a:solidFill>
                <a:cs typeface="B Nazanin" panose="00000400000000000000" pitchFamily="2" charset="-78"/>
              </a:rPr>
              <a:t>با ویژگی هاي افسردگی معمولی، اما با </a:t>
            </a:r>
            <a:r>
              <a:rPr lang="fa-IR" sz="2800" b="1" i="0" dirty="0" smtClean="0">
                <a:solidFill>
                  <a:schemeClr val="tx1"/>
                </a:solidFill>
                <a:cs typeface="B Nazanin" panose="00000400000000000000" pitchFamily="2" charset="-78"/>
              </a:rPr>
              <a:t>علایم آشکار. فقدان </a:t>
            </a:r>
            <a:r>
              <a:rPr lang="fa-IR" sz="2800" b="1" i="0" dirty="0">
                <a:solidFill>
                  <a:schemeClr val="tx1"/>
                </a:solidFill>
                <a:cs typeface="B Nazanin" panose="00000400000000000000" pitchFamily="2" charset="-78"/>
              </a:rPr>
              <a:t>احساس لذت (عدم علاقه در همه </a:t>
            </a:r>
            <a:r>
              <a:rPr lang="fa-IR" sz="2800" b="1" i="0" dirty="0" smtClean="0">
                <a:solidFill>
                  <a:schemeClr val="tx1"/>
                </a:solidFill>
                <a:cs typeface="B Nazanin" panose="00000400000000000000" pitchFamily="2" charset="-78"/>
              </a:rPr>
              <a:t>فعالیتها</a:t>
            </a:r>
            <a:r>
              <a:rPr lang="fa-IR" sz="2800" b="1" i="0" dirty="0">
                <a:solidFill>
                  <a:schemeClr val="tx1"/>
                </a:solidFill>
                <a:cs typeface="B Nazanin" panose="00000400000000000000" pitchFamily="2" charset="-78"/>
              </a:rPr>
              <a:t>)، عدم واکنش </a:t>
            </a:r>
            <a:r>
              <a:rPr lang="fa-IR" sz="2800" b="1" i="0" dirty="0" smtClean="0">
                <a:solidFill>
                  <a:schemeClr val="tx1"/>
                </a:solidFill>
                <a:cs typeface="B Nazanin" panose="00000400000000000000" pitchFamily="2" charset="-78"/>
              </a:rPr>
              <a:t>خلق (</a:t>
            </a:r>
            <a:r>
              <a:rPr lang="fa-IR" sz="2800" b="1" i="0" dirty="0">
                <a:solidFill>
                  <a:schemeClr val="tx1"/>
                </a:solidFill>
                <a:cs typeface="B Nazanin" panose="00000400000000000000" pitchFamily="2" charset="-78"/>
              </a:rPr>
              <a:t>ناتوانی در داشتن احساس خوب براي مدت کوتاه)، نوسان وارونه در </a:t>
            </a:r>
            <a:r>
              <a:rPr lang="fa-IR" sz="2800" b="1" i="0" dirty="0" smtClean="0">
                <a:solidFill>
                  <a:schemeClr val="tx1"/>
                </a:solidFill>
                <a:cs typeface="B Nazanin" panose="00000400000000000000" pitchFamily="2" charset="-78"/>
              </a:rPr>
              <a:t>خلق روزانه </a:t>
            </a:r>
            <a:r>
              <a:rPr lang="fa-IR" sz="2800" b="1" i="0" dirty="0">
                <a:solidFill>
                  <a:schemeClr val="tx1"/>
                </a:solidFill>
                <a:cs typeface="B Nazanin" panose="00000400000000000000" pitchFamily="2" charset="-78"/>
              </a:rPr>
              <a:t>(احساس افسردگی بیشتر در صبح و بهتر شدن با گذشت </a:t>
            </a:r>
            <a:r>
              <a:rPr lang="fa-IR" sz="2800" b="1" i="0" dirty="0" smtClean="0">
                <a:solidFill>
                  <a:schemeClr val="tx1"/>
                </a:solidFill>
                <a:cs typeface="B Nazanin" panose="00000400000000000000" pitchFamily="2" charset="-78"/>
              </a:rPr>
              <a:t>ساعات بعدي).</a:t>
            </a:r>
          </a:p>
          <a:p>
            <a:endParaRPr lang="en-US" b="1" dirty="0" smtClean="0">
              <a:cs typeface="B Nazanin" panose="00000400000000000000" pitchFamily="2" charset="-78"/>
            </a:endParaRPr>
          </a:p>
        </p:txBody>
      </p:sp>
    </p:spTree>
    <p:extLst>
      <p:ext uri="{BB962C8B-B14F-4D97-AF65-F5344CB8AC3E}">
        <p14:creationId xmlns:p14="http://schemas.microsoft.com/office/powerpoint/2010/main" val="329114099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5"/>
          <p:cNvSpPr>
            <a:spLocks noGrp="1" noChangeArrowheads="1"/>
          </p:cNvSpPr>
          <p:nvPr>
            <p:ph type="subTitle" idx="1"/>
          </p:nvPr>
        </p:nvSpPr>
        <p:spPr>
          <a:xfrm>
            <a:off x="1043608" y="1124744"/>
            <a:ext cx="6912768" cy="4464496"/>
          </a:xfrm>
          <a:solidFill>
            <a:schemeClr val="bg1"/>
          </a:solidFill>
        </p:spPr>
        <p:txBody>
          <a:bodyPr rtlCol="0">
            <a:noAutofit/>
          </a:bodyPr>
          <a:lstStyle/>
          <a:p>
            <a:pPr algn="just" rtl="1"/>
            <a:r>
              <a:rPr lang="fa-IR" sz="2400" b="1" i="0" dirty="0">
                <a:solidFill>
                  <a:schemeClr val="tx2"/>
                </a:solidFill>
                <a:cs typeface="B Nazanin" pitchFamily="2" charset="-78"/>
              </a:rPr>
              <a:t>* </a:t>
            </a:r>
            <a:r>
              <a:rPr lang="fa-IR" sz="2400" b="1" i="0" dirty="0" smtClean="0">
                <a:solidFill>
                  <a:schemeClr val="tx2"/>
                </a:solidFill>
                <a:cs typeface="B Nazanin" pitchFamily="2" charset="-78"/>
              </a:rPr>
              <a:t>5. </a:t>
            </a:r>
            <a:r>
              <a:rPr lang="fa-IR" sz="2400" b="1" i="0" dirty="0" smtClean="0">
                <a:solidFill>
                  <a:srgbClr val="FF0000"/>
                </a:solidFill>
                <a:cs typeface="B Nazanin" pitchFamily="2" charset="-78"/>
              </a:rPr>
              <a:t>با </a:t>
            </a:r>
            <a:r>
              <a:rPr lang="fa-IR" sz="2400" b="1" i="0" dirty="0">
                <a:solidFill>
                  <a:srgbClr val="FF0000"/>
                </a:solidFill>
                <a:cs typeface="B Nazanin" pitchFamily="2" charset="-78"/>
              </a:rPr>
              <a:t>الگوی فصلی(</a:t>
            </a:r>
            <a:r>
              <a:rPr lang="en-US" sz="2400" b="1" i="0" dirty="0">
                <a:solidFill>
                  <a:srgbClr val="FF0000"/>
                </a:solidFill>
                <a:cs typeface="B Nazanin" pitchFamily="2" charset="-78"/>
              </a:rPr>
              <a:t>S.A.D</a:t>
            </a:r>
            <a:r>
              <a:rPr lang="fa-IR" sz="2400" b="1" i="0" dirty="0">
                <a:solidFill>
                  <a:srgbClr val="FF0000"/>
                </a:solidFill>
                <a:cs typeface="B Nazanin" pitchFamily="2" charset="-78"/>
              </a:rPr>
              <a:t>): </a:t>
            </a:r>
            <a:r>
              <a:rPr lang="fa-IR" sz="2400" b="1" i="0" dirty="0">
                <a:solidFill>
                  <a:schemeClr val="tx2"/>
                </a:solidFill>
                <a:cs typeface="B Nazanin" pitchFamily="2" charset="-78"/>
              </a:rPr>
              <a:t>پاییز و زمستان، پرخوابی، پرخوری،   کندی روانی- حرکتی، نورمصنوعی</a:t>
            </a:r>
          </a:p>
          <a:p>
            <a:pPr algn="just" rtl="1"/>
            <a:r>
              <a:rPr lang="fa-IR" sz="2400" b="1" i="0" dirty="0" smtClean="0">
                <a:solidFill>
                  <a:schemeClr val="tx2"/>
                </a:solidFill>
                <a:cs typeface="B Nazanin" pitchFamily="2" charset="-78"/>
              </a:rPr>
              <a:t>*6.  </a:t>
            </a:r>
            <a:r>
              <a:rPr lang="fa-IR" sz="2400" b="1" i="0" dirty="0">
                <a:solidFill>
                  <a:srgbClr val="FF0000"/>
                </a:solidFill>
                <a:cs typeface="B Nazanin" pitchFamily="2" charset="-78"/>
              </a:rPr>
              <a:t>با شروع پس از زایمان: </a:t>
            </a:r>
            <a:r>
              <a:rPr lang="fa-IR" sz="2400" b="1" i="0" dirty="0">
                <a:solidFill>
                  <a:schemeClr val="tx2"/>
                </a:solidFill>
                <a:cs typeface="B Nazanin" pitchFamily="2" charset="-78"/>
              </a:rPr>
              <a:t>چهار هفته پس از زایمان، بی خوابی شدید، بی ثباتی خلق، احساس خستگی، خودکشی</a:t>
            </a:r>
          </a:p>
          <a:p>
            <a:pPr algn="just" rtl="1">
              <a:buFont typeface="Arial" pitchFamily="34" charset="0"/>
              <a:buChar char="•"/>
            </a:pPr>
            <a:r>
              <a:rPr lang="fa-IR" sz="2400" b="1" i="0" dirty="0" smtClean="0">
                <a:solidFill>
                  <a:srgbClr val="FF0000"/>
                </a:solidFill>
                <a:cs typeface="B Nazanin" pitchFamily="2" charset="-78"/>
              </a:rPr>
              <a:t>7. افسردگی </a:t>
            </a:r>
            <a:r>
              <a:rPr lang="fa-IR" sz="2400" b="1" i="0" dirty="0">
                <a:solidFill>
                  <a:srgbClr val="FF0000"/>
                </a:solidFill>
                <a:cs typeface="B Nazanin" pitchFamily="2" charset="-78"/>
              </a:rPr>
              <a:t>مضاعف: </a:t>
            </a:r>
            <a:r>
              <a:rPr lang="fa-IR" sz="2400" b="1" i="0" dirty="0">
                <a:solidFill>
                  <a:schemeClr val="tx2"/>
                </a:solidFill>
                <a:cs typeface="B Nazanin" pitchFamily="2" charset="-78"/>
              </a:rPr>
              <a:t>اختلال افسردگی اساسی همزمان با </a:t>
            </a:r>
            <a:r>
              <a:rPr lang="fa-IR" sz="2400" b="1" i="0" dirty="0" smtClean="0">
                <a:solidFill>
                  <a:schemeClr val="tx2"/>
                </a:solidFill>
                <a:cs typeface="B Nazanin" pitchFamily="2" charset="-78"/>
              </a:rPr>
              <a:t>اختلال  </a:t>
            </a:r>
            <a:r>
              <a:rPr lang="fa-IR" sz="2400" b="1" i="0" dirty="0">
                <a:solidFill>
                  <a:schemeClr val="tx2"/>
                </a:solidFill>
                <a:cs typeface="B Nazanin" pitchFamily="2" charset="-78"/>
              </a:rPr>
              <a:t>افسرده خویی</a:t>
            </a:r>
          </a:p>
          <a:p>
            <a:pPr algn="just" rtl="1"/>
            <a:r>
              <a:rPr lang="fa-IR" sz="2400" b="1" i="0" dirty="0" smtClean="0">
                <a:solidFill>
                  <a:schemeClr val="tx2"/>
                </a:solidFill>
                <a:cs typeface="B Nazanin" pitchFamily="2" charset="-78"/>
              </a:rPr>
              <a:t>*8. </a:t>
            </a:r>
            <a:r>
              <a:rPr lang="fa-IR" sz="2400" b="1" i="0" dirty="0">
                <a:solidFill>
                  <a:srgbClr val="FF0000"/>
                </a:solidFill>
                <a:cs typeface="B Nazanin" pitchFamily="2" charset="-78"/>
              </a:rPr>
              <a:t>افسردگی اساسی مزمن: </a:t>
            </a:r>
            <a:r>
              <a:rPr lang="fa-IR" sz="2400" b="1" i="0" dirty="0">
                <a:solidFill>
                  <a:schemeClr val="tx2"/>
                </a:solidFill>
                <a:cs typeface="B Nazanin" pitchFamily="2" charset="-78"/>
              </a:rPr>
              <a:t>2 سال، مردان مسن، سوء استفاده الکل و </a:t>
            </a:r>
            <a:r>
              <a:rPr lang="fa-IR" sz="2400" b="1" i="0" dirty="0" smtClean="0">
                <a:solidFill>
                  <a:schemeClr val="tx2"/>
                </a:solidFill>
                <a:cs typeface="B Nazanin" pitchFamily="2" charset="-78"/>
              </a:rPr>
              <a:t>دارو(انواع دیگر افسردگی) </a:t>
            </a:r>
            <a:endParaRPr lang="fa-IR" sz="2400" b="1" i="0" dirty="0">
              <a:solidFill>
                <a:schemeClr val="tx2"/>
              </a:solidFill>
              <a:cs typeface="B Nazanin" pitchFamily="2" charset="-78"/>
            </a:endParaRPr>
          </a:p>
        </p:txBody>
      </p:sp>
    </p:spTree>
    <p:extLst>
      <p:ext uri="{BB962C8B-B14F-4D97-AF65-F5344CB8AC3E}">
        <p14:creationId xmlns:p14="http://schemas.microsoft.com/office/powerpoint/2010/main" val="262360770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4"/>
          <p:cNvSpPr>
            <a:spLocks noGrp="1" noChangeArrowheads="1"/>
          </p:cNvSpPr>
          <p:nvPr>
            <p:ph type="ctrTitle"/>
          </p:nvPr>
        </p:nvSpPr>
        <p:spPr>
          <a:xfrm>
            <a:off x="2267744" y="1340768"/>
            <a:ext cx="4392488" cy="720081"/>
          </a:xfrm>
          <a:pattFill prst="pct5">
            <a:fgClr>
              <a:schemeClr val="accent1"/>
            </a:fgClr>
            <a:bgClr>
              <a:schemeClr val="bg1"/>
            </a:bgClr>
          </a:pattFill>
        </p:spPr>
        <p:txBody>
          <a:bodyPr>
            <a:noAutofit/>
          </a:bodyPr>
          <a:lstStyle/>
          <a:p>
            <a:pPr eaLnBrk="1" hangingPunct="1"/>
            <a:r>
              <a:rPr lang="fa-IR" sz="4400" b="1" cap="none" spc="0" dirty="0" smtClean="0">
                <a:ln w="0"/>
                <a:solidFill>
                  <a:srgbClr val="FF0000"/>
                </a:solidFill>
                <a:effectLst>
                  <a:outerShdw blurRad="38100" dist="19050" dir="2700000" algn="tl" rotWithShape="0">
                    <a:schemeClr val="dk1">
                      <a:alpha val="40000"/>
                    </a:schemeClr>
                  </a:outerShdw>
                </a:effectLst>
              </a:rPr>
              <a:t>1. افسردگی اساسی</a:t>
            </a:r>
            <a:endParaRPr lang="en-US" sz="4400" b="1"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p:txBody>
      </p:sp>
      <p:sp>
        <p:nvSpPr>
          <p:cNvPr id="125955" name="Rectangle 5"/>
          <p:cNvSpPr>
            <a:spLocks noGrp="1" noChangeArrowheads="1"/>
          </p:cNvSpPr>
          <p:nvPr>
            <p:ph type="subTitle" idx="1"/>
          </p:nvPr>
        </p:nvSpPr>
        <p:spPr>
          <a:xfrm>
            <a:off x="1115616" y="2204864"/>
            <a:ext cx="6984776" cy="3384376"/>
          </a:xfrm>
          <a:solidFill>
            <a:schemeClr val="bg1"/>
          </a:solidFill>
        </p:spPr>
        <p:txBody>
          <a:bodyPr rtlCol="0">
            <a:normAutofit fontScale="92500" lnSpcReduction="20000"/>
          </a:bodyPr>
          <a:lstStyle/>
          <a:p>
            <a:pPr algn="just" rtl="1">
              <a:defRPr/>
            </a:pPr>
            <a:r>
              <a:rPr lang="fa-IR" sz="2800" b="1" i="0" dirty="0">
                <a:solidFill>
                  <a:schemeClr val="tx2"/>
                </a:solidFill>
                <a:cs typeface="B Nazanin" pitchFamily="2" charset="-78"/>
              </a:rPr>
              <a:t>اختلال افسردگی اساسی به افسردگی یک قطبی هم مشهور است. </a:t>
            </a:r>
            <a:r>
              <a:rPr lang="fa-IR" sz="2800" b="1" i="0" dirty="0" smtClean="0">
                <a:solidFill>
                  <a:schemeClr val="tx2"/>
                </a:solidFill>
                <a:cs typeface="B Nazanin" pitchFamily="2" charset="-78"/>
              </a:rPr>
              <a:t>علایم </a:t>
            </a:r>
            <a:r>
              <a:rPr lang="fa-IR" sz="2800" b="1" i="0" dirty="0">
                <a:solidFill>
                  <a:schemeClr val="tx2"/>
                </a:solidFill>
                <a:cs typeface="B Nazanin" pitchFamily="2" charset="-78"/>
              </a:rPr>
              <a:t>حداقل باید 2 هفته ادامه داشته باشد و تغییر قابل ملاحظه ای در عملکرد بیمار مشاهده شود. </a:t>
            </a:r>
            <a:endParaRPr lang="fa-IR" sz="2800" b="1" i="0" dirty="0" smtClean="0">
              <a:solidFill>
                <a:schemeClr val="tx2"/>
              </a:solidFill>
              <a:cs typeface="B Nazanin" pitchFamily="2" charset="-78"/>
            </a:endParaRPr>
          </a:p>
          <a:p>
            <a:pPr algn="just" rtl="1"/>
            <a:r>
              <a:rPr lang="fa-IR" sz="2800" b="1" i="0" dirty="0">
                <a:solidFill>
                  <a:srgbClr val="FF0000"/>
                </a:solidFill>
                <a:cs typeface="B Nazanin" pitchFamily="2" charset="-78"/>
              </a:rPr>
              <a:t>اپیدمیولوژی:</a:t>
            </a:r>
            <a:endParaRPr lang="en-US" sz="2800" b="1" i="0" dirty="0">
              <a:solidFill>
                <a:srgbClr val="FF0000"/>
              </a:solidFill>
              <a:cs typeface="B Nazanin" pitchFamily="2" charset="-78"/>
            </a:endParaRPr>
          </a:p>
          <a:p>
            <a:pPr algn="just" rtl="1"/>
            <a:r>
              <a:rPr lang="fa-IR" sz="2800" b="1" i="0" dirty="0">
                <a:solidFill>
                  <a:schemeClr val="tx2"/>
                </a:solidFill>
                <a:cs typeface="B Nazanin" pitchFamily="2" charset="-78"/>
              </a:rPr>
              <a:t>در زن ها 2 بار شایعتر از مردها است. علایم در صبح شدیدتر است. </a:t>
            </a:r>
            <a:r>
              <a:rPr lang="fa-IR" sz="2800" b="1" i="0" dirty="0" smtClean="0">
                <a:solidFill>
                  <a:schemeClr val="tx2"/>
                </a:solidFill>
                <a:cs typeface="B Nazanin" pitchFamily="2" charset="-78"/>
              </a:rPr>
              <a:t> </a:t>
            </a:r>
            <a:r>
              <a:rPr lang="fa-IR" sz="2800" b="1" i="0" dirty="0">
                <a:solidFill>
                  <a:schemeClr val="tx2"/>
                </a:solidFill>
                <a:cs typeface="B Nazanin" pitchFamily="2" charset="-78"/>
              </a:rPr>
              <a:t>سن شروع متوسط 40 سالگی است. </a:t>
            </a:r>
            <a:endParaRPr lang="en-US" sz="2800" b="1" i="0" dirty="0">
              <a:solidFill>
                <a:schemeClr val="tx2"/>
              </a:solidFill>
              <a:cs typeface="B Nazanin" pitchFamily="2" charset="-78"/>
            </a:endParaRPr>
          </a:p>
          <a:p>
            <a:pPr rtl="1">
              <a:defRPr/>
            </a:pPr>
            <a:endParaRPr lang="fa-IR" dirty="0">
              <a:solidFill>
                <a:schemeClr val="tx2"/>
              </a:solidFill>
              <a:cs typeface="B Nazanin" pitchFamily="2" charset="-78"/>
            </a:endParaRPr>
          </a:p>
          <a:p>
            <a:pPr eaLnBrk="1" fontAlgn="auto" hangingPunct="1">
              <a:spcAft>
                <a:spcPts val="0"/>
              </a:spcAft>
              <a:buFont typeface="Wingdings 3" charset="2"/>
              <a:buNone/>
              <a:defRPr/>
            </a:pPr>
            <a:endParaRPr lang="en-US" dirty="0" smtClean="0"/>
          </a:p>
        </p:txBody>
      </p:sp>
    </p:spTree>
    <p:extLst>
      <p:ext uri="{BB962C8B-B14F-4D97-AF65-F5344CB8AC3E}">
        <p14:creationId xmlns:p14="http://schemas.microsoft.com/office/powerpoint/2010/main" val="131538632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3707904" y="1268760"/>
            <a:ext cx="1512168" cy="648073"/>
          </a:xfrm>
        </p:spPr>
        <p:txBody>
          <a:bodyPr>
            <a:noAutofit/>
          </a:bodyPr>
          <a:lstStyle/>
          <a:p>
            <a:pPr algn="r" rtl="1" eaLnBrk="1" hangingPunct="1"/>
            <a:r>
              <a:rPr lang="fa-IR" sz="3200" b="1" u="sng" cap="none" spc="0" dirty="0" smtClean="0">
                <a:ln w="0"/>
                <a:solidFill>
                  <a:srgbClr val="FF0000"/>
                </a:solidFill>
                <a:effectLst>
                  <a:outerShdw blurRad="38100" dist="19050" dir="2700000" algn="tl" rotWithShape="0">
                    <a:schemeClr val="dk1">
                      <a:alpha val="40000"/>
                    </a:schemeClr>
                  </a:outerShdw>
                </a:effectLst>
              </a:rPr>
              <a:t>افسردگی</a:t>
            </a:r>
            <a:endParaRPr lang="en-US" sz="3200" b="1"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p:txBody>
      </p:sp>
      <p:sp>
        <p:nvSpPr>
          <p:cNvPr id="123907" name="Rectangle 3"/>
          <p:cNvSpPr>
            <a:spLocks noGrp="1" noChangeArrowheads="1"/>
          </p:cNvSpPr>
          <p:nvPr>
            <p:ph idx="1"/>
          </p:nvPr>
        </p:nvSpPr>
        <p:spPr>
          <a:xfrm>
            <a:off x="863588" y="1916832"/>
            <a:ext cx="7200800" cy="3960439"/>
          </a:xfrm>
          <a:pattFill prst="pct5">
            <a:fgClr>
              <a:schemeClr val="accent1"/>
            </a:fgClr>
            <a:bgClr>
              <a:schemeClr val="bg1"/>
            </a:bgClr>
          </a:pattFill>
        </p:spPr>
        <p:txBody>
          <a:bodyPr>
            <a:noAutofit/>
          </a:bodyPr>
          <a:lstStyle/>
          <a:p>
            <a:pPr algn="just" rtl="1"/>
            <a:r>
              <a:rPr lang="ar-SA" sz="2800" b="1" dirty="0"/>
              <a:t>در </a:t>
            </a:r>
            <a:r>
              <a:rPr lang="ar-SA" sz="2800" b="1" dirty="0">
                <a:solidFill>
                  <a:srgbClr val="FF0000"/>
                </a:solidFill>
              </a:rPr>
              <a:t>افسردگی </a:t>
            </a:r>
            <a:r>
              <a:rPr lang="fa-IR" sz="2800" b="1" dirty="0" smtClean="0">
                <a:solidFill>
                  <a:srgbClr val="FF0000"/>
                </a:solidFill>
              </a:rPr>
              <a:t>اساسی </a:t>
            </a:r>
            <a:r>
              <a:rPr lang="ar-SA" sz="2800" b="1" dirty="0" smtClean="0"/>
              <a:t>می </a:t>
            </a:r>
            <a:r>
              <a:rPr lang="ar-SA" sz="2800" b="1" dirty="0"/>
              <a:t>توان </a:t>
            </a:r>
            <a:r>
              <a:rPr lang="fa-IR" sz="2800" b="1" dirty="0" smtClean="0">
                <a:solidFill>
                  <a:srgbClr val="FF0000"/>
                </a:solidFill>
              </a:rPr>
              <a:t>5</a:t>
            </a:r>
            <a:r>
              <a:rPr lang="ar-SA" sz="2800" b="1" dirty="0" smtClean="0">
                <a:solidFill>
                  <a:srgbClr val="FF0000"/>
                </a:solidFill>
              </a:rPr>
              <a:t> </a:t>
            </a:r>
            <a:r>
              <a:rPr lang="ar-SA" sz="2800" b="1" dirty="0">
                <a:solidFill>
                  <a:srgbClr val="FF0000"/>
                </a:solidFill>
              </a:rPr>
              <a:t>دسته علائم </a:t>
            </a:r>
            <a:r>
              <a:rPr lang="ar-SA" sz="2800" b="1" dirty="0"/>
              <a:t>را مشخص </a:t>
            </a:r>
            <a:r>
              <a:rPr lang="ar-SA" sz="2800" b="1" dirty="0" smtClean="0"/>
              <a:t>کرد</a:t>
            </a:r>
            <a:r>
              <a:rPr lang="fa-IR" sz="2800" b="1" dirty="0" smtClean="0"/>
              <a:t>: </a:t>
            </a:r>
            <a:r>
              <a:rPr lang="ar-SA" sz="2800" b="1" dirty="0" smtClean="0">
                <a:solidFill>
                  <a:srgbClr val="FF0000"/>
                </a:solidFill>
              </a:rPr>
              <a:t>علائم </a:t>
            </a:r>
            <a:r>
              <a:rPr lang="ar-SA" sz="2800" b="1" dirty="0">
                <a:solidFill>
                  <a:srgbClr val="FF0000"/>
                </a:solidFill>
              </a:rPr>
              <a:t>خلقی</a:t>
            </a:r>
            <a:r>
              <a:rPr lang="ar-SA" sz="2800" b="1" dirty="0"/>
              <a:t>، </a:t>
            </a:r>
            <a:r>
              <a:rPr lang="ar-SA" sz="2800" b="1" dirty="0">
                <a:solidFill>
                  <a:srgbClr val="FF0000"/>
                </a:solidFill>
              </a:rPr>
              <a:t>شناختی</a:t>
            </a:r>
            <a:r>
              <a:rPr lang="ar-SA" sz="2800" b="1" dirty="0"/>
              <a:t>، </a:t>
            </a:r>
            <a:r>
              <a:rPr lang="ar-SA" sz="2800" b="1" dirty="0" smtClean="0">
                <a:solidFill>
                  <a:srgbClr val="FF0000"/>
                </a:solidFill>
              </a:rPr>
              <a:t>انگیزشی</a:t>
            </a:r>
            <a:r>
              <a:rPr lang="fa-IR" sz="2800" b="1" dirty="0" smtClean="0">
                <a:solidFill>
                  <a:srgbClr val="FF0000"/>
                </a:solidFill>
              </a:rPr>
              <a:t>، علائم رفتاری </a:t>
            </a:r>
            <a:r>
              <a:rPr lang="ar-SA" sz="2800" b="1" dirty="0" smtClean="0"/>
              <a:t>و </a:t>
            </a:r>
            <a:r>
              <a:rPr lang="ar-SA" sz="2800" b="1" dirty="0" smtClean="0">
                <a:solidFill>
                  <a:srgbClr val="FF0000"/>
                </a:solidFill>
              </a:rPr>
              <a:t>علائم جسمی</a:t>
            </a:r>
            <a:r>
              <a:rPr lang="ar-SA" sz="2800" b="1" dirty="0" smtClean="0"/>
              <a:t>. </a:t>
            </a:r>
            <a:endParaRPr lang="fa-IR" sz="2800" b="1" dirty="0" smtClean="0"/>
          </a:p>
          <a:p>
            <a:pPr algn="just" rtl="1"/>
            <a:r>
              <a:rPr lang="ar-SA" sz="2800" b="1" dirty="0" smtClean="0"/>
              <a:t>برای </a:t>
            </a:r>
            <a:r>
              <a:rPr lang="ar-SA" sz="2800" b="1" dirty="0"/>
              <a:t>داشتن افسردگی نیازی به داشتن تمام این علائم نیست، اما هر چه تعداد و شدت علائم بیشتر باشند احتمال وجود افسردگی نیز بیشتر است </a:t>
            </a:r>
            <a:endParaRPr lang="en-US" sz="2800" dirty="0"/>
          </a:p>
        </p:txBody>
      </p:sp>
    </p:spTree>
    <p:extLst>
      <p:ext uri="{BB962C8B-B14F-4D97-AF65-F5344CB8AC3E}">
        <p14:creationId xmlns:p14="http://schemas.microsoft.com/office/powerpoint/2010/main" val="359632350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3707904" y="1268760"/>
            <a:ext cx="1512168" cy="648073"/>
          </a:xfrm>
        </p:spPr>
        <p:txBody>
          <a:bodyPr>
            <a:noAutofit/>
          </a:bodyPr>
          <a:lstStyle/>
          <a:p>
            <a:pPr algn="r" rtl="1" eaLnBrk="1" hangingPunct="1"/>
            <a:r>
              <a:rPr lang="fa-IR" sz="3200" b="1" u="sng" cap="none" spc="0" dirty="0" smtClean="0">
                <a:ln w="0"/>
                <a:solidFill>
                  <a:srgbClr val="FF0000"/>
                </a:solidFill>
                <a:effectLst>
                  <a:outerShdw blurRad="38100" dist="19050" dir="2700000" algn="tl" rotWithShape="0">
                    <a:schemeClr val="dk1">
                      <a:alpha val="40000"/>
                    </a:schemeClr>
                  </a:outerShdw>
                </a:effectLst>
              </a:rPr>
              <a:t>افسردگی</a:t>
            </a:r>
            <a:endParaRPr lang="en-US" sz="3200" b="1"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p:txBody>
      </p:sp>
      <p:sp>
        <p:nvSpPr>
          <p:cNvPr id="123907" name="Rectangle 3"/>
          <p:cNvSpPr>
            <a:spLocks noGrp="1" noChangeArrowheads="1"/>
          </p:cNvSpPr>
          <p:nvPr>
            <p:ph idx="1"/>
          </p:nvPr>
        </p:nvSpPr>
        <p:spPr>
          <a:xfrm>
            <a:off x="1043608" y="2228881"/>
            <a:ext cx="7056784" cy="3517900"/>
          </a:xfrm>
          <a:pattFill prst="pct5">
            <a:fgClr>
              <a:schemeClr val="accent1"/>
            </a:fgClr>
            <a:bgClr>
              <a:schemeClr val="bg1"/>
            </a:bgClr>
          </a:pattFill>
        </p:spPr>
        <p:txBody>
          <a:bodyPr>
            <a:normAutofit/>
          </a:bodyPr>
          <a:lstStyle/>
          <a:p>
            <a:pPr algn="just" rtl="1"/>
            <a:r>
              <a:rPr lang="ar-SA" sz="3200" b="1" dirty="0">
                <a:solidFill>
                  <a:srgbClr val="FF0000"/>
                </a:solidFill>
              </a:rPr>
              <a:t>علائم </a:t>
            </a:r>
            <a:r>
              <a:rPr lang="ar-SA" sz="3200" b="1" dirty="0" smtClean="0">
                <a:solidFill>
                  <a:srgbClr val="FF0000"/>
                </a:solidFill>
              </a:rPr>
              <a:t>خلقی</a:t>
            </a:r>
            <a:r>
              <a:rPr lang="fa-IR" sz="3200" b="1" dirty="0" smtClean="0">
                <a:solidFill>
                  <a:srgbClr val="FF0000"/>
                </a:solidFill>
              </a:rPr>
              <a:t>: </a:t>
            </a:r>
            <a:r>
              <a:rPr lang="ar-SA" sz="3200" b="1" dirty="0" smtClean="0"/>
              <a:t>غمگینی </a:t>
            </a:r>
            <a:r>
              <a:rPr lang="ar-SA" sz="3200" b="1" dirty="0"/>
              <a:t>و احساس گناه مشهودترین علائم هیجانی بیماران افسرده </a:t>
            </a:r>
            <a:r>
              <a:rPr lang="ar-SA" sz="3200" b="1" dirty="0" smtClean="0"/>
              <a:t>اند</a:t>
            </a:r>
            <a:r>
              <a:rPr lang="fa-IR" sz="3200" b="1" dirty="0" smtClean="0"/>
              <a:t>. </a:t>
            </a:r>
            <a:r>
              <a:rPr lang="ar-SA" sz="3200" b="1" dirty="0" smtClean="0"/>
              <a:t> </a:t>
            </a:r>
            <a:r>
              <a:rPr lang="ar-SA" sz="3200" b="1" dirty="0"/>
              <a:t>این بیماران اکثرا صبح ها احساس بدتری دارند و با گذشت زمان کمی بهتر می شوند </a:t>
            </a:r>
            <a:endParaRPr lang="en-US" sz="3200" dirty="0"/>
          </a:p>
        </p:txBody>
      </p:sp>
    </p:spTree>
    <p:extLst>
      <p:ext uri="{BB962C8B-B14F-4D97-AF65-F5344CB8AC3E}">
        <p14:creationId xmlns:p14="http://schemas.microsoft.com/office/powerpoint/2010/main" val="14442800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3707904" y="1268760"/>
            <a:ext cx="1512168" cy="648073"/>
          </a:xfrm>
        </p:spPr>
        <p:txBody>
          <a:bodyPr>
            <a:noAutofit/>
          </a:bodyPr>
          <a:lstStyle/>
          <a:p>
            <a:pPr algn="r" rtl="1" eaLnBrk="1" hangingPunct="1"/>
            <a:r>
              <a:rPr lang="fa-IR" sz="3200" b="1" u="sng" cap="none" spc="0" dirty="0" smtClean="0">
                <a:ln w="0"/>
                <a:solidFill>
                  <a:srgbClr val="FF0000"/>
                </a:solidFill>
                <a:effectLst>
                  <a:outerShdw blurRad="38100" dist="19050" dir="2700000" algn="tl" rotWithShape="0">
                    <a:schemeClr val="dk1">
                      <a:alpha val="40000"/>
                    </a:schemeClr>
                  </a:outerShdw>
                </a:effectLst>
              </a:rPr>
              <a:t>افسردگی</a:t>
            </a:r>
            <a:endParaRPr lang="en-US" sz="3200" b="1"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p:txBody>
      </p:sp>
      <p:sp>
        <p:nvSpPr>
          <p:cNvPr id="123907" name="Rectangle 3"/>
          <p:cNvSpPr>
            <a:spLocks noGrp="1" noChangeArrowheads="1"/>
          </p:cNvSpPr>
          <p:nvPr>
            <p:ph idx="1"/>
          </p:nvPr>
        </p:nvSpPr>
        <p:spPr>
          <a:xfrm>
            <a:off x="1043608" y="2132856"/>
            <a:ext cx="6912768" cy="3672408"/>
          </a:xfrm>
          <a:pattFill prst="pct5">
            <a:fgClr>
              <a:schemeClr val="accent1"/>
            </a:fgClr>
            <a:bgClr>
              <a:schemeClr val="bg1"/>
            </a:bgClr>
          </a:pattFill>
        </p:spPr>
        <p:txBody>
          <a:bodyPr>
            <a:noAutofit/>
          </a:bodyPr>
          <a:lstStyle/>
          <a:p>
            <a:pPr algn="just" rtl="1"/>
            <a:r>
              <a:rPr lang="ar-SA" sz="2800" b="1" dirty="0">
                <a:solidFill>
                  <a:srgbClr val="FF0000"/>
                </a:solidFill>
              </a:rPr>
              <a:t>علائم </a:t>
            </a:r>
            <a:r>
              <a:rPr lang="ar-SA" sz="2800" b="1" dirty="0" smtClean="0">
                <a:solidFill>
                  <a:srgbClr val="FF0000"/>
                </a:solidFill>
              </a:rPr>
              <a:t>شناختی</a:t>
            </a:r>
            <a:r>
              <a:rPr lang="fa-IR" sz="2800" b="1" dirty="0" smtClean="0">
                <a:solidFill>
                  <a:srgbClr val="FF0000"/>
                </a:solidFill>
              </a:rPr>
              <a:t>: </a:t>
            </a:r>
            <a:r>
              <a:rPr lang="ar-SA" sz="2800" b="1" dirty="0" smtClean="0"/>
              <a:t>بیماران </a:t>
            </a:r>
            <a:r>
              <a:rPr lang="ar-SA" sz="2800" b="1" dirty="0"/>
              <a:t>افسرده نسبت به خود، آینده و دنیای پیرامونشان دید منفی </a:t>
            </a:r>
            <a:r>
              <a:rPr lang="ar-SA" sz="2800" b="1" dirty="0" smtClean="0"/>
              <a:t>دارند</a:t>
            </a:r>
            <a:r>
              <a:rPr lang="fa-IR" sz="2800" b="1" dirty="0" smtClean="0"/>
              <a:t>. </a:t>
            </a:r>
            <a:r>
              <a:rPr lang="ar-SA" sz="2800" b="1" dirty="0" smtClean="0"/>
              <a:t>آنها </a:t>
            </a:r>
            <a:r>
              <a:rPr lang="ar-SA" sz="2800" b="1" dirty="0"/>
              <a:t>تصور می کنند که فردی </a:t>
            </a:r>
            <a:r>
              <a:rPr lang="ar-SA" sz="2800" b="1" dirty="0" smtClean="0"/>
              <a:t>بی </a:t>
            </a:r>
            <a:r>
              <a:rPr lang="ar-SA" sz="2800" b="1" dirty="0"/>
              <a:t>عرضه و بی لیاقت </a:t>
            </a:r>
            <a:r>
              <a:rPr lang="ar-SA" sz="2800" b="1" dirty="0" smtClean="0"/>
              <a:t>هستند</a:t>
            </a:r>
            <a:r>
              <a:rPr lang="fa-IR" sz="2800" b="1" dirty="0" smtClean="0"/>
              <a:t>، </a:t>
            </a:r>
            <a:r>
              <a:rPr lang="ar-SA" sz="2800" b="1" dirty="0" smtClean="0"/>
              <a:t>افراد </a:t>
            </a:r>
            <a:r>
              <a:rPr lang="ar-SA" sz="2800" b="1" dirty="0"/>
              <a:t>افسرده </a:t>
            </a:r>
            <a:r>
              <a:rPr lang="ar-SA" sz="2800" b="1" dirty="0" smtClean="0"/>
              <a:t>عزت </a:t>
            </a:r>
            <a:r>
              <a:rPr lang="ar-SA" sz="2800" b="1" dirty="0"/>
              <a:t>نفس پایینی دارند، </a:t>
            </a:r>
            <a:r>
              <a:rPr lang="fa-IR" sz="2800" b="1" dirty="0" smtClean="0"/>
              <a:t>و خ</a:t>
            </a:r>
            <a:r>
              <a:rPr lang="ar-SA" sz="2800" b="1" dirty="0" smtClean="0"/>
              <a:t>ودشان </a:t>
            </a:r>
            <a:r>
              <a:rPr lang="ar-SA" sz="2800" b="1" dirty="0"/>
              <a:t>را نیز برای مشکلاتی که دارند مقصر می </a:t>
            </a:r>
            <a:r>
              <a:rPr lang="ar-SA" sz="2800" b="1" dirty="0" smtClean="0"/>
              <a:t>دانند</a:t>
            </a:r>
            <a:r>
              <a:rPr lang="fa-IR" sz="2800" b="1" dirty="0" smtClean="0"/>
              <a:t> و سرزنش می کنند</a:t>
            </a:r>
            <a:r>
              <a:rPr lang="ar-SA" sz="2800" b="1" dirty="0" smtClean="0"/>
              <a:t>.</a:t>
            </a:r>
            <a:endParaRPr lang="en-US" sz="2800" dirty="0"/>
          </a:p>
        </p:txBody>
      </p:sp>
    </p:spTree>
    <p:extLst>
      <p:ext uri="{BB962C8B-B14F-4D97-AF65-F5344CB8AC3E}">
        <p14:creationId xmlns:p14="http://schemas.microsoft.com/office/powerpoint/2010/main" val="2535098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391" y="980728"/>
            <a:ext cx="7920880" cy="648072"/>
          </a:xfrm>
        </p:spPr>
        <p:txBody>
          <a:bodyPr>
            <a:normAutofit/>
          </a:bodyPr>
          <a:lstStyle/>
          <a:p>
            <a:r>
              <a:rPr lang="fa-IR" sz="3200" b="1" u="sng" cap="none" spc="0" dirty="0" smtClean="0">
                <a:ln w="0"/>
                <a:solidFill>
                  <a:srgbClr val="FF0000"/>
                </a:solidFill>
                <a:effectLst>
                  <a:outerShdw blurRad="38100" dist="19050" dir="2700000" algn="tl" rotWithShape="0">
                    <a:schemeClr val="dk1">
                      <a:alpha val="40000"/>
                    </a:schemeClr>
                  </a:outerShdw>
                </a:effectLst>
                <a:cs typeface="B Nazanin" pitchFamily="2" charset="-78"/>
              </a:rPr>
              <a:t>اختلال در فرم فکر</a:t>
            </a:r>
            <a:endParaRPr lang="en-US" sz="3200" b="1" u="sng" cap="none" spc="0" dirty="0">
              <a:ln w="0"/>
              <a:solidFill>
                <a:srgbClr val="FF0000"/>
              </a:solidFill>
              <a:effectLst>
                <a:outerShdw blurRad="38100" dist="19050" dir="2700000" algn="tl" rotWithShape="0">
                  <a:schemeClr val="dk1">
                    <a:alpha val="40000"/>
                  </a:schemeClr>
                </a:outerShdw>
              </a:effectLst>
              <a:cs typeface="B Nazanin" pitchFamily="2" charset="-78"/>
            </a:endParaRPr>
          </a:p>
        </p:txBody>
      </p:sp>
      <p:sp>
        <p:nvSpPr>
          <p:cNvPr id="3" name="Content Placeholder 2"/>
          <p:cNvSpPr>
            <a:spLocks noGrp="1"/>
          </p:cNvSpPr>
          <p:nvPr>
            <p:ph idx="1"/>
          </p:nvPr>
        </p:nvSpPr>
        <p:spPr>
          <a:xfrm>
            <a:off x="757391" y="1772816"/>
            <a:ext cx="7560840" cy="4248472"/>
          </a:xfrm>
        </p:spPr>
        <p:txBody>
          <a:bodyPr>
            <a:noAutofit/>
          </a:bodyPr>
          <a:lstStyle/>
          <a:p>
            <a:pPr algn="just" rtl="1">
              <a:buFont typeface="Wingdings 3" charset="2"/>
              <a:buChar char=""/>
              <a:defRPr/>
            </a:pPr>
            <a:r>
              <a:rPr lang="fa-IR" sz="2800" b="1" dirty="0" smtClean="0">
                <a:solidFill>
                  <a:srgbClr val="FF0000"/>
                </a:solidFill>
                <a:cs typeface="B Nazanin" panose="00000400000000000000" pitchFamily="2" charset="-78"/>
              </a:rPr>
              <a:t>تفکر </a:t>
            </a:r>
            <a:r>
              <a:rPr lang="fa-IR" sz="2800" b="1" dirty="0">
                <a:solidFill>
                  <a:srgbClr val="FF0000"/>
                </a:solidFill>
                <a:cs typeface="B Nazanin" panose="00000400000000000000" pitchFamily="2" charset="-78"/>
              </a:rPr>
              <a:t>اوتیستیک؛ </a:t>
            </a:r>
            <a:r>
              <a:rPr lang="fa-IR" sz="2800" b="1" dirty="0">
                <a:cs typeface="B Nazanin" panose="00000400000000000000" pitchFamily="2" charset="-78"/>
              </a:rPr>
              <a:t>در</a:t>
            </a:r>
            <a:r>
              <a:rPr lang="fa-IR" sz="2800" b="1" dirty="0">
                <a:solidFill>
                  <a:srgbClr val="FF0000"/>
                </a:solidFill>
                <a:cs typeface="B Nazanin" panose="00000400000000000000" pitchFamily="2" charset="-78"/>
              </a:rPr>
              <a:t> </a:t>
            </a:r>
            <a:r>
              <a:rPr lang="fa-IR" sz="2800" b="1" dirty="0">
                <a:cs typeface="B Nazanin" panose="00000400000000000000" pitchFamily="2" charset="-78"/>
              </a:rPr>
              <a:t>تفكر در خود </a:t>
            </a:r>
            <a:r>
              <a:rPr lang="fa-IR" sz="2800" b="1" dirty="0" smtClean="0">
                <a:cs typeface="B Nazanin" panose="00000400000000000000" pitchFamily="2" charset="-78"/>
              </a:rPr>
              <a:t>مانده، </a:t>
            </a:r>
            <a:r>
              <a:rPr lang="fa-IR" sz="2800" b="1" dirty="0">
                <a:cs typeface="B Nazanin" panose="00000400000000000000" pitchFamily="2" charset="-78"/>
              </a:rPr>
              <a:t>موضوع تفكر بيش از حد خصوصي و مربوط به دنياي خود فرد، اشتغالات ذهني، خيال ها، توهم ها و هذيانهاي او هستند كه بعد از قطع رابطه با واقعيت پديد مي آيند. اين حالت در سندرم </a:t>
            </a:r>
            <a:r>
              <a:rPr lang="fa-IR" sz="2800" b="1" dirty="0">
                <a:solidFill>
                  <a:srgbClr val="FF0000"/>
                </a:solidFill>
                <a:cs typeface="B Nazanin" panose="00000400000000000000" pitchFamily="2" charset="-78"/>
              </a:rPr>
              <a:t>اوتيسم</a:t>
            </a:r>
            <a:r>
              <a:rPr lang="fa-IR" sz="2800" b="1" dirty="0">
                <a:cs typeface="B Nazanin" panose="00000400000000000000" pitchFamily="2" charset="-78"/>
              </a:rPr>
              <a:t> كودكان </a:t>
            </a:r>
            <a:r>
              <a:rPr lang="fa-IR" sz="2800" b="1" dirty="0" smtClean="0">
                <a:cs typeface="B Nazanin" panose="00000400000000000000" pitchFamily="2" charset="-78"/>
              </a:rPr>
              <a:t>هم ديده </a:t>
            </a:r>
            <a:r>
              <a:rPr lang="fa-IR" sz="2800" b="1" dirty="0">
                <a:cs typeface="B Nazanin" panose="00000400000000000000" pitchFamily="2" charset="-78"/>
              </a:rPr>
              <a:t>مي شود، البته </a:t>
            </a:r>
            <a:r>
              <a:rPr lang="fa-IR" sz="2800" b="1" dirty="0">
                <a:solidFill>
                  <a:srgbClr val="FF0000"/>
                </a:solidFill>
                <a:cs typeface="B Nazanin" panose="00000400000000000000" pitchFamily="2" charset="-78"/>
              </a:rPr>
              <a:t>تفاوتهایی</a:t>
            </a:r>
            <a:r>
              <a:rPr lang="fa-IR" sz="2800" b="1" dirty="0">
                <a:cs typeface="B Nazanin" panose="00000400000000000000" pitchFamily="2" charset="-78"/>
              </a:rPr>
              <a:t> نیز دارد</a:t>
            </a:r>
            <a:r>
              <a:rPr lang="fa-IR" sz="2800" b="1" dirty="0" smtClean="0">
                <a:cs typeface="B Nazanin" panose="00000400000000000000" pitchFamily="2" charset="-78"/>
              </a:rPr>
              <a:t>.</a:t>
            </a:r>
            <a:endParaRPr lang="en-US" sz="2800" b="1" dirty="0" smtClean="0">
              <a:cs typeface="B Nazanin" panose="00000400000000000000" pitchFamily="2" charset="-78"/>
            </a:endParaRPr>
          </a:p>
          <a:p>
            <a:pPr algn="just" rtl="1">
              <a:buFont typeface="Wingdings 3" charset="2"/>
              <a:buChar char=""/>
              <a:defRPr/>
            </a:pPr>
            <a:r>
              <a:rPr lang="fa-IR" sz="2800" b="1" dirty="0" smtClean="0">
                <a:cs typeface="B Nazanin" panose="00000400000000000000" pitchFamily="2" charset="-78"/>
              </a:rPr>
              <a:t> </a:t>
            </a:r>
            <a:r>
              <a:rPr lang="fa-IR" sz="2800" b="1" dirty="0">
                <a:solidFill>
                  <a:srgbClr val="FF0000"/>
                </a:solidFill>
                <a:cs typeface="B Nazanin" panose="00000400000000000000" pitchFamily="2" charset="-78"/>
              </a:rPr>
              <a:t>انواع اختلالت فرم </a:t>
            </a:r>
            <a:r>
              <a:rPr lang="fa-IR" sz="2800" b="1" dirty="0" smtClean="0">
                <a:solidFill>
                  <a:srgbClr val="FF0000"/>
                </a:solidFill>
                <a:cs typeface="B Nazanin" panose="00000400000000000000" pitchFamily="2" charset="-78"/>
              </a:rPr>
              <a:t>و جریان تفکر </a:t>
            </a:r>
            <a:r>
              <a:rPr lang="fa-IR" sz="2800" b="1" dirty="0">
                <a:solidFill>
                  <a:srgbClr val="FF0000"/>
                </a:solidFill>
                <a:cs typeface="B Nazanin" panose="00000400000000000000" pitchFamily="2" charset="-78"/>
              </a:rPr>
              <a:t>عبارتند از:</a:t>
            </a:r>
            <a:endParaRPr lang="en-US" sz="28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230193190"/>
      </p:ext>
    </p:extLst>
  </p:cSld>
  <p:clrMapOvr>
    <a:masterClrMapping/>
  </p:clrMapOvr>
  <p:transition spd="slow">
    <p:pull/>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3707904" y="1268760"/>
            <a:ext cx="1512168" cy="648073"/>
          </a:xfrm>
        </p:spPr>
        <p:txBody>
          <a:bodyPr>
            <a:noAutofit/>
          </a:bodyPr>
          <a:lstStyle/>
          <a:p>
            <a:pPr algn="r" rtl="1" eaLnBrk="1" hangingPunct="1"/>
            <a:r>
              <a:rPr lang="fa-IR" sz="3200" b="1" u="sng" cap="none" spc="0" dirty="0" smtClean="0">
                <a:ln w="0"/>
                <a:solidFill>
                  <a:srgbClr val="FF0000"/>
                </a:solidFill>
                <a:effectLst>
                  <a:outerShdw blurRad="38100" dist="19050" dir="2700000" algn="tl" rotWithShape="0">
                    <a:schemeClr val="dk1">
                      <a:alpha val="40000"/>
                    </a:schemeClr>
                  </a:outerShdw>
                </a:effectLst>
              </a:rPr>
              <a:t>افسردگی</a:t>
            </a:r>
            <a:endParaRPr lang="en-US" sz="3200" b="1"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p:txBody>
      </p:sp>
      <p:sp>
        <p:nvSpPr>
          <p:cNvPr id="123907" name="Rectangle 3"/>
          <p:cNvSpPr>
            <a:spLocks noGrp="1" noChangeArrowheads="1"/>
          </p:cNvSpPr>
          <p:nvPr>
            <p:ph idx="1"/>
          </p:nvPr>
        </p:nvSpPr>
        <p:spPr>
          <a:xfrm>
            <a:off x="995255" y="1932764"/>
            <a:ext cx="6937466" cy="3800491"/>
          </a:xfrm>
          <a:pattFill prst="pct5">
            <a:fgClr>
              <a:schemeClr val="accent1"/>
            </a:fgClr>
            <a:bgClr>
              <a:schemeClr val="bg1"/>
            </a:bgClr>
          </a:pattFill>
        </p:spPr>
        <p:txBody>
          <a:bodyPr>
            <a:normAutofit/>
          </a:bodyPr>
          <a:lstStyle/>
          <a:p>
            <a:pPr algn="just" rtl="1"/>
            <a:r>
              <a:rPr lang="ar-SA" sz="3200" b="1" dirty="0">
                <a:solidFill>
                  <a:srgbClr val="FF0000"/>
                </a:solidFill>
              </a:rPr>
              <a:t>علائم </a:t>
            </a:r>
            <a:r>
              <a:rPr lang="ar-SA" sz="3200" b="1" dirty="0" smtClean="0">
                <a:solidFill>
                  <a:srgbClr val="FF0000"/>
                </a:solidFill>
              </a:rPr>
              <a:t>انگیزشی</a:t>
            </a:r>
            <a:r>
              <a:rPr lang="fa-IR" sz="3200" b="1" dirty="0" smtClean="0">
                <a:solidFill>
                  <a:srgbClr val="FF0000"/>
                </a:solidFill>
              </a:rPr>
              <a:t>: </a:t>
            </a:r>
            <a:r>
              <a:rPr lang="ar-SA" sz="3200" b="1" dirty="0" smtClean="0"/>
              <a:t>بیماران </a:t>
            </a:r>
            <a:r>
              <a:rPr lang="ar-SA" sz="3200" b="1" dirty="0"/>
              <a:t>افسرده مشکل زیادی در برخاستن از رختخواب در صبح ها، سر کار رفتن، شروع کارها و حتی سرگرم کردن خود دارند. تصمیم گیری نیز برای بیماران افسرده، کاری شاق و </a:t>
            </a:r>
            <a:r>
              <a:rPr lang="fa-IR" sz="3200" b="1" dirty="0" smtClean="0"/>
              <a:t>دشوار </a:t>
            </a:r>
            <a:r>
              <a:rPr lang="ar-SA" sz="3200" b="1" dirty="0" smtClean="0"/>
              <a:t>است</a:t>
            </a:r>
            <a:r>
              <a:rPr lang="en-US" sz="3200" b="1" dirty="0"/>
              <a:t>.</a:t>
            </a:r>
            <a:endParaRPr lang="en-US" sz="3200" dirty="0"/>
          </a:p>
        </p:txBody>
      </p:sp>
    </p:spTree>
    <p:extLst>
      <p:ext uri="{BB962C8B-B14F-4D97-AF65-F5344CB8AC3E}">
        <p14:creationId xmlns:p14="http://schemas.microsoft.com/office/powerpoint/2010/main" val="234586492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3707904" y="1268760"/>
            <a:ext cx="1512168" cy="648073"/>
          </a:xfrm>
        </p:spPr>
        <p:txBody>
          <a:bodyPr>
            <a:noAutofit/>
          </a:bodyPr>
          <a:lstStyle/>
          <a:p>
            <a:pPr algn="r" rtl="1" eaLnBrk="1" hangingPunct="1"/>
            <a:r>
              <a:rPr lang="fa-IR" sz="3200" b="1" u="sng" cap="none" spc="0" dirty="0" smtClean="0">
                <a:ln w="0"/>
                <a:solidFill>
                  <a:srgbClr val="FF0000"/>
                </a:solidFill>
                <a:effectLst>
                  <a:outerShdw blurRad="38100" dist="19050" dir="2700000" algn="tl" rotWithShape="0">
                    <a:schemeClr val="dk1">
                      <a:alpha val="40000"/>
                    </a:schemeClr>
                  </a:outerShdw>
                </a:effectLst>
              </a:rPr>
              <a:t>افسردگی</a:t>
            </a:r>
            <a:endParaRPr lang="en-US" sz="3200" b="1"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p:txBody>
      </p:sp>
      <p:sp>
        <p:nvSpPr>
          <p:cNvPr id="123907" name="Rectangle 3"/>
          <p:cNvSpPr>
            <a:spLocks noGrp="1" noChangeArrowheads="1"/>
          </p:cNvSpPr>
          <p:nvPr>
            <p:ph idx="1"/>
          </p:nvPr>
        </p:nvSpPr>
        <p:spPr>
          <a:xfrm>
            <a:off x="1043608" y="1916833"/>
            <a:ext cx="6984776" cy="3960439"/>
          </a:xfrm>
          <a:pattFill prst="pct5">
            <a:fgClr>
              <a:schemeClr val="accent1"/>
            </a:fgClr>
            <a:bgClr>
              <a:schemeClr val="bg1"/>
            </a:bgClr>
          </a:pattFill>
        </p:spPr>
        <p:txBody>
          <a:bodyPr>
            <a:normAutofit/>
          </a:bodyPr>
          <a:lstStyle/>
          <a:p>
            <a:pPr algn="just" rtl="1"/>
            <a:r>
              <a:rPr lang="ar-SA" sz="3200" b="1" dirty="0">
                <a:solidFill>
                  <a:srgbClr val="FF0000"/>
                </a:solidFill>
              </a:rPr>
              <a:t>علائم </a:t>
            </a:r>
            <a:r>
              <a:rPr lang="ar-SA" sz="3200" b="1" dirty="0" smtClean="0">
                <a:solidFill>
                  <a:srgbClr val="FF0000"/>
                </a:solidFill>
              </a:rPr>
              <a:t>جسمی</a:t>
            </a:r>
            <a:r>
              <a:rPr lang="fa-IR" sz="3200" b="1" dirty="0" smtClean="0">
                <a:solidFill>
                  <a:srgbClr val="FF0000"/>
                </a:solidFill>
              </a:rPr>
              <a:t>:</a:t>
            </a:r>
            <a:r>
              <a:rPr lang="en-US" sz="3200" b="1" dirty="0" smtClean="0">
                <a:solidFill>
                  <a:srgbClr val="FF0000"/>
                </a:solidFill>
              </a:rPr>
              <a:t> </a:t>
            </a:r>
            <a:r>
              <a:rPr lang="ar-SA" sz="3200" b="1" dirty="0"/>
              <a:t>فقدان اشتها از علائم رایج </a:t>
            </a:r>
            <a:r>
              <a:rPr lang="ar-SA" sz="3200" b="1" dirty="0" smtClean="0"/>
              <a:t>است. </a:t>
            </a:r>
            <a:r>
              <a:rPr lang="ar-SA" sz="3200" b="1" dirty="0"/>
              <a:t>کاهش وزن در افسردگی متوسط تا شدید رخ می دهد، اما افزایش وزن نیز گاهی در افسردگی خفیف دیده می شود. اختلال خواب نیز در افسردگی رخ می دهد.</a:t>
            </a:r>
            <a:endParaRPr lang="en-US" sz="3200" dirty="0"/>
          </a:p>
        </p:txBody>
      </p:sp>
    </p:spTree>
    <p:extLst>
      <p:ext uri="{BB962C8B-B14F-4D97-AF65-F5344CB8AC3E}">
        <p14:creationId xmlns:p14="http://schemas.microsoft.com/office/powerpoint/2010/main" val="235121131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3707904" y="1268760"/>
            <a:ext cx="1512168" cy="648073"/>
          </a:xfrm>
        </p:spPr>
        <p:txBody>
          <a:bodyPr>
            <a:noAutofit/>
          </a:bodyPr>
          <a:lstStyle/>
          <a:p>
            <a:pPr algn="r" rtl="1" eaLnBrk="1" hangingPunct="1"/>
            <a:r>
              <a:rPr lang="fa-IR" sz="3200" b="1" u="sng" cap="none" spc="0" dirty="0" smtClean="0">
                <a:ln w="0"/>
                <a:solidFill>
                  <a:srgbClr val="FF0000"/>
                </a:solidFill>
                <a:effectLst>
                  <a:outerShdw blurRad="38100" dist="19050" dir="2700000" algn="tl" rotWithShape="0">
                    <a:schemeClr val="dk1">
                      <a:alpha val="40000"/>
                    </a:schemeClr>
                  </a:outerShdw>
                </a:effectLst>
              </a:rPr>
              <a:t>افسردگی</a:t>
            </a:r>
            <a:endParaRPr lang="en-US" sz="3200" b="1"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p:txBody>
      </p:sp>
      <p:sp>
        <p:nvSpPr>
          <p:cNvPr id="123907" name="Rectangle 3"/>
          <p:cNvSpPr>
            <a:spLocks noGrp="1" noChangeArrowheads="1"/>
          </p:cNvSpPr>
          <p:nvPr>
            <p:ph idx="1"/>
          </p:nvPr>
        </p:nvSpPr>
        <p:spPr>
          <a:xfrm>
            <a:off x="1043608" y="1916833"/>
            <a:ext cx="6984776" cy="3960439"/>
          </a:xfrm>
          <a:pattFill prst="pct5">
            <a:fgClr>
              <a:schemeClr val="accent1"/>
            </a:fgClr>
            <a:bgClr>
              <a:schemeClr val="bg1"/>
            </a:bgClr>
          </a:pattFill>
        </p:spPr>
        <p:txBody>
          <a:bodyPr>
            <a:normAutofit/>
          </a:bodyPr>
          <a:lstStyle/>
          <a:p>
            <a:pPr algn="just" rtl="1"/>
            <a:r>
              <a:rPr lang="ar-SA" sz="3200" b="1" dirty="0">
                <a:solidFill>
                  <a:srgbClr val="FF0000"/>
                </a:solidFill>
              </a:rPr>
              <a:t>علائم </a:t>
            </a:r>
            <a:r>
              <a:rPr lang="ar-SA" sz="3200" b="1" dirty="0" smtClean="0">
                <a:solidFill>
                  <a:srgbClr val="FF0000"/>
                </a:solidFill>
              </a:rPr>
              <a:t>جسمی</a:t>
            </a:r>
            <a:r>
              <a:rPr lang="fa-IR" sz="3200" b="1" dirty="0" smtClean="0">
                <a:solidFill>
                  <a:srgbClr val="FF0000"/>
                </a:solidFill>
              </a:rPr>
              <a:t>:</a:t>
            </a:r>
            <a:r>
              <a:rPr lang="en-US" sz="3200" b="1" dirty="0" smtClean="0">
                <a:solidFill>
                  <a:srgbClr val="FF0000"/>
                </a:solidFill>
              </a:rPr>
              <a:t> </a:t>
            </a:r>
            <a:r>
              <a:rPr lang="ar-SA" sz="3200" b="1" dirty="0"/>
              <a:t>فقدان اشتها از علائم رایج </a:t>
            </a:r>
            <a:r>
              <a:rPr lang="ar-SA" sz="3200" b="1" dirty="0" smtClean="0"/>
              <a:t>است. </a:t>
            </a:r>
            <a:r>
              <a:rPr lang="ar-SA" sz="3200" b="1" dirty="0"/>
              <a:t>کاهش وزن در افسردگی متوسط تا شدید رخ می دهد، اما افزایش وزن نیز گاهی در افسردگی خفیف دیده می شود. اختلال خواب نیز در افسردگی رخ می دهد.</a:t>
            </a:r>
            <a:endParaRPr lang="en-US" sz="3200" dirty="0"/>
          </a:p>
        </p:txBody>
      </p:sp>
    </p:spTree>
    <p:extLst>
      <p:ext uri="{BB962C8B-B14F-4D97-AF65-F5344CB8AC3E}">
        <p14:creationId xmlns:p14="http://schemas.microsoft.com/office/powerpoint/2010/main" val="412932564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3707904" y="1052736"/>
            <a:ext cx="1512168" cy="648073"/>
          </a:xfrm>
        </p:spPr>
        <p:txBody>
          <a:bodyPr>
            <a:noAutofit/>
          </a:bodyPr>
          <a:lstStyle/>
          <a:p>
            <a:pPr algn="r" rtl="1" eaLnBrk="1" hangingPunct="1"/>
            <a:r>
              <a:rPr lang="fa-IR" sz="3200" b="1" u="sng" cap="none" spc="0" dirty="0" smtClean="0">
                <a:ln w="0"/>
                <a:solidFill>
                  <a:srgbClr val="FF0000"/>
                </a:solidFill>
                <a:effectLst>
                  <a:outerShdw blurRad="38100" dist="19050" dir="2700000" algn="tl" rotWithShape="0">
                    <a:schemeClr val="dk1">
                      <a:alpha val="40000"/>
                    </a:schemeClr>
                  </a:outerShdw>
                </a:effectLst>
              </a:rPr>
              <a:t>افسردگی</a:t>
            </a:r>
            <a:endParaRPr lang="en-US" sz="3200" b="1"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p:txBody>
      </p:sp>
      <p:sp>
        <p:nvSpPr>
          <p:cNvPr id="123907" name="Rectangle 3"/>
          <p:cNvSpPr>
            <a:spLocks noGrp="1" noChangeArrowheads="1"/>
          </p:cNvSpPr>
          <p:nvPr>
            <p:ph idx="1"/>
          </p:nvPr>
        </p:nvSpPr>
        <p:spPr>
          <a:xfrm>
            <a:off x="1043608" y="1916833"/>
            <a:ext cx="6984776" cy="3960439"/>
          </a:xfrm>
          <a:pattFill prst="pct5">
            <a:fgClr>
              <a:schemeClr val="accent1"/>
            </a:fgClr>
            <a:bgClr>
              <a:schemeClr val="bg1"/>
            </a:bgClr>
          </a:pattFill>
        </p:spPr>
        <p:txBody>
          <a:bodyPr>
            <a:normAutofit/>
          </a:bodyPr>
          <a:lstStyle/>
          <a:p>
            <a:pPr algn="just" rtl="1"/>
            <a:r>
              <a:rPr lang="fa-IR" sz="3200" b="1" dirty="0">
                <a:solidFill>
                  <a:srgbClr val="FF0000"/>
                </a:solidFill>
                <a:cs typeface="B Nazanin" panose="00000400000000000000" pitchFamily="2" charset="-78"/>
              </a:rPr>
              <a:t>سمپتوم های رفتاری </a:t>
            </a:r>
            <a:r>
              <a:rPr lang="fa-IR" sz="3200" b="1" dirty="0" smtClean="0">
                <a:solidFill>
                  <a:srgbClr val="FF0000"/>
                </a:solidFill>
                <a:cs typeface="B Nazanin" panose="00000400000000000000" pitchFamily="2" charset="-78"/>
              </a:rPr>
              <a:t>:</a:t>
            </a:r>
            <a:r>
              <a:rPr lang="en-US" sz="3200" b="1" dirty="0" smtClean="0">
                <a:solidFill>
                  <a:srgbClr val="FF0000"/>
                </a:solidFill>
                <a:cs typeface="B Nazanin" panose="00000400000000000000" pitchFamily="2" charset="-78"/>
              </a:rPr>
              <a:t> </a:t>
            </a:r>
            <a:endParaRPr lang="fa-IR" sz="3200" b="1" dirty="0">
              <a:solidFill>
                <a:srgbClr val="FF0000"/>
              </a:solidFill>
              <a:cs typeface="B Nazanin" panose="00000400000000000000" pitchFamily="2" charset="-78"/>
            </a:endParaRPr>
          </a:p>
          <a:p>
            <a:pPr algn="just" rtl="1"/>
            <a:r>
              <a:rPr lang="fa-IR" sz="3200" b="1" dirty="0">
                <a:cs typeface="B Nazanin" panose="00000400000000000000" pitchFamily="2" charset="-78"/>
              </a:rPr>
              <a:t>آهستگی گفتار و رفتار</a:t>
            </a:r>
            <a:r>
              <a:rPr lang="fa-IR" sz="3200" b="1" dirty="0" smtClean="0">
                <a:cs typeface="B Nazanin" panose="00000400000000000000" pitchFamily="2" charset="-78"/>
              </a:rPr>
              <a:t>، خستگی</a:t>
            </a:r>
            <a:r>
              <a:rPr lang="fa-IR" sz="3200" b="1" dirty="0">
                <a:cs typeface="B Nazanin" panose="00000400000000000000" pitchFamily="2" charset="-78"/>
              </a:rPr>
              <a:t>، کم تحرکی روانی حرکتی در اکثر افراد و گاهی برعکس پرتحرکی روانی حرکتی، شلخته و کثیف بودن و اهمیت ندادن به بهداشت و …</a:t>
            </a:r>
          </a:p>
        </p:txBody>
      </p:sp>
    </p:spTree>
    <p:extLst>
      <p:ext uri="{BB962C8B-B14F-4D97-AF65-F5344CB8AC3E}">
        <p14:creationId xmlns:p14="http://schemas.microsoft.com/office/powerpoint/2010/main" val="81918555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2483768" y="1268760"/>
            <a:ext cx="4176464" cy="648073"/>
          </a:xfrm>
        </p:spPr>
        <p:txBody>
          <a:bodyPr>
            <a:noAutofit/>
          </a:bodyPr>
          <a:lstStyle/>
          <a:p>
            <a:pPr algn="r" rtl="1" eaLnBrk="1" hangingPunct="1"/>
            <a:r>
              <a:rPr lang="fa-IR" sz="3200" b="1" u="sng" cap="none" spc="0" dirty="0" smtClean="0">
                <a:ln w="0"/>
                <a:solidFill>
                  <a:srgbClr val="FF0000"/>
                </a:solidFill>
                <a:effectLst>
                  <a:outerShdw blurRad="38100" dist="19050" dir="2700000" algn="tl" rotWithShape="0">
                    <a:schemeClr val="dk1">
                      <a:alpha val="40000"/>
                    </a:schemeClr>
                  </a:outerShdw>
                </a:effectLst>
              </a:rPr>
              <a:t>ملاکهای تشخیصی افسردگی</a:t>
            </a:r>
            <a:endParaRPr lang="en-US" sz="3200" b="1"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endParaRPr>
          </a:p>
        </p:txBody>
      </p:sp>
      <p:sp>
        <p:nvSpPr>
          <p:cNvPr id="123907" name="Rectangle 3"/>
          <p:cNvSpPr>
            <a:spLocks noGrp="1" noChangeArrowheads="1"/>
          </p:cNvSpPr>
          <p:nvPr>
            <p:ph idx="1"/>
          </p:nvPr>
        </p:nvSpPr>
        <p:spPr>
          <a:xfrm>
            <a:off x="827584" y="1936637"/>
            <a:ext cx="7272808" cy="3517900"/>
          </a:xfrm>
          <a:pattFill prst="pct5">
            <a:fgClr>
              <a:schemeClr val="accent1"/>
            </a:fgClr>
            <a:bgClr>
              <a:schemeClr val="bg1"/>
            </a:bgClr>
          </a:pattFill>
        </p:spPr>
        <p:txBody>
          <a:bodyPr>
            <a:normAutofit/>
          </a:bodyPr>
          <a:lstStyle/>
          <a:p>
            <a:pPr algn="r" rtl="1"/>
            <a:r>
              <a:rPr lang="ar-SA" sz="3200" b="1" dirty="0">
                <a:solidFill>
                  <a:srgbClr val="FF0000"/>
                </a:solidFill>
              </a:rPr>
              <a:t>ملاک </a:t>
            </a:r>
            <a:r>
              <a:rPr lang="ar-SA" sz="3200" b="1" dirty="0" smtClean="0">
                <a:solidFill>
                  <a:srgbClr val="FF0000"/>
                </a:solidFill>
              </a:rPr>
              <a:t>های</a:t>
            </a:r>
            <a:r>
              <a:rPr lang="en-US" sz="3200" b="1" dirty="0" smtClean="0">
                <a:solidFill>
                  <a:srgbClr val="FF0000"/>
                </a:solidFill>
              </a:rPr>
              <a:t>Dsm-5 </a:t>
            </a:r>
            <a:r>
              <a:rPr lang="fa-IR" sz="3200" b="1" dirty="0" smtClean="0">
                <a:solidFill>
                  <a:srgbClr val="FF0000"/>
                </a:solidFill>
              </a:rPr>
              <a:t> </a:t>
            </a:r>
            <a:r>
              <a:rPr lang="ar-SA" sz="3200" b="1" dirty="0" smtClean="0">
                <a:solidFill>
                  <a:srgbClr val="FF0000"/>
                </a:solidFill>
              </a:rPr>
              <a:t>برای </a:t>
            </a:r>
            <a:r>
              <a:rPr lang="ar-SA" sz="3200" b="1" dirty="0">
                <a:solidFill>
                  <a:srgbClr val="FF0000"/>
                </a:solidFill>
              </a:rPr>
              <a:t>اختلال افسردگی اساسی</a:t>
            </a:r>
            <a:r>
              <a:rPr lang="en-US" sz="3200" b="1" dirty="0">
                <a:solidFill>
                  <a:srgbClr val="FF0000"/>
                </a:solidFill>
              </a:rPr>
              <a:t>:</a:t>
            </a:r>
            <a:endParaRPr lang="en-US" sz="3200" dirty="0">
              <a:solidFill>
                <a:srgbClr val="FF0000"/>
              </a:solidFill>
            </a:endParaRPr>
          </a:p>
          <a:p>
            <a:pPr algn="r" rtl="1"/>
            <a:r>
              <a:rPr lang="ar-SA" sz="3200" b="1" dirty="0"/>
              <a:t> پنج یا تعداد بیشتری از نشانه ها در طول مدت دو هفته </a:t>
            </a:r>
            <a:r>
              <a:rPr lang="ar-SA" sz="3200" b="1" dirty="0" smtClean="0"/>
              <a:t>وانحراف </a:t>
            </a:r>
            <a:r>
              <a:rPr lang="ar-SA" sz="3200" b="1" dirty="0"/>
              <a:t>از عملکرد </a:t>
            </a:r>
            <a:r>
              <a:rPr lang="ar-SA" sz="3200" b="1" dirty="0" smtClean="0"/>
              <a:t>قبلی</a:t>
            </a:r>
            <a:r>
              <a:rPr lang="fa-IR" sz="3200" b="1" dirty="0" smtClean="0"/>
              <a:t> </a:t>
            </a:r>
            <a:r>
              <a:rPr lang="ar-SA" sz="3200" b="1" dirty="0" smtClean="0"/>
              <a:t>حداقل </a:t>
            </a:r>
            <a:r>
              <a:rPr lang="ar-SA" sz="3200" b="1" dirty="0"/>
              <a:t>یکی از نشانه </a:t>
            </a:r>
            <a:r>
              <a:rPr lang="ar-SA" sz="3200" b="1" dirty="0" smtClean="0"/>
              <a:t>ها</a:t>
            </a:r>
            <a:r>
              <a:rPr lang="fa-IR" sz="3200" b="1" dirty="0" smtClean="0"/>
              <a:t>ی اینگونه بیماران است.</a:t>
            </a:r>
            <a:r>
              <a:rPr lang="ar-SA" sz="3200" b="1" dirty="0" smtClean="0"/>
              <a:t> </a:t>
            </a:r>
            <a:endParaRPr lang="en-US" sz="3200" dirty="0"/>
          </a:p>
        </p:txBody>
      </p:sp>
    </p:spTree>
    <p:extLst>
      <p:ext uri="{BB962C8B-B14F-4D97-AF65-F5344CB8AC3E}">
        <p14:creationId xmlns:p14="http://schemas.microsoft.com/office/powerpoint/2010/main" val="328470695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2051720" y="1268760"/>
            <a:ext cx="4618038" cy="647700"/>
          </a:xfrm>
        </p:spPr>
        <p:style>
          <a:lnRef idx="2">
            <a:schemeClr val="dk1"/>
          </a:lnRef>
          <a:fillRef idx="1">
            <a:schemeClr val="lt1"/>
          </a:fillRef>
          <a:effectRef idx="0">
            <a:schemeClr val="dk1"/>
          </a:effectRef>
          <a:fontRef idx="minor">
            <a:schemeClr val="dk1"/>
          </a:fontRef>
        </p:style>
        <p:txBody>
          <a:bodyPr>
            <a:normAutofit/>
          </a:bodyPr>
          <a:lstStyle/>
          <a:p>
            <a:pPr rtl="1" eaLnBrk="1" hangingPunct="1"/>
            <a:r>
              <a:rPr lang="fa-IR" sz="3200" b="1" u="sng" cap="none" spc="0" dirty="0" smtClean="0">
                <a:ln w="0"/>
                <a:solidFill>
                  <a:srgbClr val="FF0000"/>
                </a:solidFill>
                <a:effectLst>
                  <a:outerShdw blurRad="38100" dist="19050" dir="2700000" algn="tl" rotWithShape="0">
                    <a:schemeClr val="dk1">
                      <a:alpha val="40000"/>
                    </a:schemeClr>
                  </a:outerShdw>
                </a:effectLst>
              </a:rPr>
              <a:t>نشانگان افسردگی </a:t>
            </a:r>
            <a:r>
              <a:rPr lang="en-US" sz="3200" b="1" u="sng" cap="none" spc="0" dirty="0" smtClean="0">
                <a:ln w="0"/>
                <a:solidFill>
                  <a:srgbClr val="FF0000"/>
                </a:solidFill>
                <a:effectLst>
                  <a:outerShdw blurRad="38100" dist="19050" dir="2700000" algn="tl" rotWithShape="0">
                    <a:schemeClr val="dk1">
                      <a:alpha val="40000"/>
                    </a:schemeClr>
                  </a:outerShdw>
                </a:effectLst>
                <a:cs typeface="Tahoma" panose="020B0604030504040204" pitchFamily="34" charset="0"/>
              </a:rPr>
              <a:t>depression.</a:t>
            </a:r>
          </a:p>
        </p:txBody>
      </p:sp>
      <p:sp>
        <p:nvSpPr>
          <p:cNvPr id="133123" name="Rectangle 3"/>
          <p:cNvSpPr>
            <a:spLocks noGrp="1" noChangeArrowheads="1"/>
          </p:cNvSpPr>
          <p:nvPr>
            <p:ph idx="1"/>
          </p:nvPr>
        </p:nvSpPr>
        <p:spPr>
          <a:xfrm>
            <a:off x="1084375" y="1916460"/>
            <a:ext cx="6552728" cy="3844330"/>
          </a:xfrm>
          <a:pattFill prst="pct5">
            <a:fgClr>
              <a:schemeClr val="accent1"/>
            </a:fgClr>
            <a:bgClr>
              <a:schemeClr val="bg1"/>
            </a:bgClr>
          </a:pattFill>
        </p:spPr>
        <p:txBody>
          <a:bodyPr>
            <a:normAutofit/>
          </a:bodyPr>
          <a:lstStyle/>
          <a:p>
            <a:pPr algn="just" rtl="1" eaLnBrk="1" hangingPunct="1">
              <a:lnSpc>
                <a:spcPct val="150000"/>
              </a:lnSpc>
            </a:pPr>
            <a:r>
              <a:rPr lang="fa-IR" sz="2000" b="1" dirty="0" smtClean="0">
                <a:solidFill>
                  <a:schemeClr val="tx1"/>
                </a:solidFill>
                <a:cs typeface="B Nazanin" panose="00000400000000000000" pitchFamily="2" charset="-78"/>
              </a:rPr>
              <a:t>مهمترین علامت افسردگی، ناتوانی در لذت بردن از چیزهایی است که قبلا برای فرد لذت بخش بوده است. علائم  مهم افسردگی:</a:t>
            </a:r>
          </a:p>
          <a:p>
            <a:pPr algn="just" rtl="1" eaLnBrk="1" hangingPunct="1">
              <a:lnSpc>
                <a:spcPct val="150000"/>
              </a:lnSpc>
            </a:pPr>
            <a:r>
              <a:rPr lang="fa-IR" b="1" dirty="0" smtClean="0">
                <a:solidFill>
                  <a:schemeClr val="tx1"/>
                </a:solidFill>
                <a:cs typeface="B Nazanin" panose="00000400000000000000" pitchFamily="2" charset="-78"/>
              </a:rPr>
              <a:t>غمگینی</a:t>
            </a:r>
          </a:p>
          <a:p>
            <a:pPr algn="just" rtl="1" eaLnBrk="1" hangingPunct="1">
              <a:lnSpc>
                <a:spcPct val="150000"/>
              </a:lnSpc>
            </a:pPr>
            <a:r>
              <a:rPr lang="fa-IR" b="1" dirty="0" smtClean="0">
                <a:solidFill>
                  <a:schemeClr val="tx1"/>
                </a:solidFill>
                <a:cs typeface="B Nazanin" panose="00000400000000000000" pitchFamily="2" charset="-78"/>
              </a:rPr>
              <a:t>احساس درماندگی</a:t>
            </a:r>
          </a:p>
          <a:p>
            <a:pPr algn="just" rtl="1" eaLnBrk="1" hangingPunct="1">
              <a:lnSpc>
                <a:spcPct val="150000"/>
              </a:lnSpc>
            </a:pPr>
            <a:r>
              <a:rPr lang="fa-IR" b="1" dirty="0" smtClean="0">
                <a:solidFill>
                  <a:schemeClr val="tx1"/>
                </a:solidFill>
                <a:cs typeface="B Nazanin" panose="00000400000000000000" pitchFamily="2" charset="-78"/>
              </a:rPr>
              <a:t>عدم تمرکز</a:t>
            </a:r>
          </a:p>
          <a:p>
            <a:pPr algn="just" rtl="1" eaLnBrk="1" hangingPunct="1">
              <a:lnSpc>
                <a:spcPct val="150000"/>
              </a:lnSpc>
            </a:pPr>
            <a:r>
              <a:rPr lang="fa-IR" b="1" dirty="0" smtClean="0">
                <a:solidFill>
                  <a:schemeClr val="tx1"/>
                </a:solidFill>
                <a:cs typeface="B Nazanin" panose="00000400000000000000" pitchFamily="2" charset="-78"/>
              </a:rPr>
              <a:t>گیجی و اضطراب         --   بی اشتهایی           --  بی اشتهایی و کاهش وزن              --   بی خوابی                        --  کندی سیکوموتور (روانی حرکتی)</a:t>
            </a:r>
          </a:p>
          <a:p>
            <a:pPr algn="just" rtl="1" eaLnBrk="1" hangingPunct="1">
              <a:lnSpc>
                <a:spcPct val="150000"/>
              </a:lnSpc>
            </a:pPr>
            <a:endParaRPr lang="fa-IR" sz="2000" dirty="0" smtClean="0">
              <a:solidFill>
                <a:schemeClr val="tx1"/>
              </a:solidFill>
            </a:endParaRPr>
          </a:p>
          <a:p>
            <a:pPr algn="just" rtl="1" eaLnBrk="1" hangingPunct="1">
              <a:lnSpc>
                <a:spcPct val="150000"/>
              </a:lnSpc>
            </a:pPr>
            <a:endParaRPr lang="en-US" sz="2000" dirty="0" smtClean="0">
              <a:solidFill>
                <a:schemeClr val="tx1"/>
              </a:solidFill>
              <a:cs typeface="Tahoma" panose="020B0604030504040204" pitchFamily="34" charset="0"/>
            </a:endParaRPr>
          </a:p>
        </p:txBody>
      </p:sp>
    </p:spTree>
    <p:extLst>
      <p:ext uri="{BB962C8B-B14F-4D97-AF65-F5344CB8AC3E}">
        <p14:creationId xmlns:p14="http://schemas.microsoft.com/office/powerpoint/2010/main" val="356628705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2267744" y="1052736"/>
            <a:ext cx="4392488" cy="648073"/>
          </a:xfrm>
        </p:spPr>
        <p:txBody>
          <a:bodyPr>
            <a:noAutofit/>
          </a:bodyPr>
          <a:lstStyle/>
          <a:p>
            <a:pPr algn="just" rtl="1"/>
            <a:r>
              <a:rPr lang="fa-IR" sz="3200" b="1" dirty="0" smtClean="0">
                <a:solidFill>
                  <a:srgbClr val="FF0000"/>
                </a:solidFill>
              </a:rPr>
              <a:t>2. اختلال </a:t>
            </a:r>
            <a:r>
              <a:rPr lang="fa-IR" sz="3200" b="1" dirty="0">
                <a:solidFill>
                  <a:srgbClr val="FF0000"/>
                </a:solidFill>
              </a:rPr>
              <a:t>افسردگی </a:t>
            </a:r>
            <a:r>
              <a:rPr lang="fa-IR" sz="3200" b="1" dirty="0" smtClean="0">
                <a:solidFill>
                  <a:srgbClr val="FF0000"/>
                </a:solidFill>
              </a:rPr>
              <a:t>دایم</a:t>
            </a:r>
            <a:endParaRPr lang="fa-IR" sz="3200" b="1" dirty="0">
              <a:solidFill>
                <a:srgbClr val="FF0000"/>
              </a:solidFill>
              <a:cs typeface="B Nazanin" pitchFamily="2" charset="-78"/>
            </a:endParaRPr>
          </a:p>
        </p:txBody>
      </p:sp>
      <p:sp>
        <p:nvSpPr>
          <p:cNvPr id="123907" name="Rectangle 3"/>
          <p:cNvSpPr>
            <a:spLocks noGrp="1" noChangeArrowheads="1"/>
          </p:cNvSpPr>
          <p:nvPr>
            <p:ph idx="1"/>
          </p:nvPr>
        </p:nvSpPr>
        <p:spPr>
          <a:xfrm>
            <a:off x="1043608" y="1700808"/>
            <a:ext cx="7128792" cy="4176463"/>
          </a:xfrm>
          <a:pattFill prst="pct5">
            <a:fgClr>
              <a:schemeClr val="accent1"/>
            </a:fgClr>
            <a:bgClr>
              <a:schemeClr val="bg1"/>
            </a:bgClr>
          </a:pattFill>
        </p:spPr>
        <p:txBody>
          <a:bodyPr>
            <a:normAutofit fontScale="85000" lnSpcReduction="10000"/>
          </a:bodyPr>
          <a:lstStyle/>
          <a:p>
            <a:pPr algn="just" rtl="1"/>
            <a:r>
              <a:rPr lang="fa-IR" sz="2400" b="1" dirty="0" smtClean="0">
                <a:cs typeface="B Nazanin" panose="00000400000000000000" pitchFamily="2" charset="-78"/>
              </a:rPr>
              <a:t>این </a:t>
            </a:r>
            <a:r>
              <a:rPr lang="fa-IR" sz="2400" b="1" dirty="0">
                <a:cs typeface="B Nazanin" panose="00000400000000000000" pitchFamily="2" charset="-78"/>
              </a:rPr>
              <a:t>اختلال از ترکیب دو اختلال قدیمی، اختلال افسردگی عمده مزمن و اختلال دیستیمیک (افسرده خویی) شکل گرفته است.</a:t>
            </a:r>
          </a:p>
          <a:p>
            <a:pPr algn="just" rtl="1"/>
            <a:r>
              <a:rPr lang="fa-IR" sz="2400" b="1" dirty="0">
                <a:cs typeface="B Nazanin" panose="00000400000000000000" pitchFamily="2" charset="-78"/>
              </a:rPr>
              <a:t>تفاوت دیگر با ویراست قبل این است که قبل از اختلال افسردگی دایم ممکن است افسردگی عمده روی </a:t>
            </a:r>
            <a:r>
              <a:rPr lang="fa-IR" sz="2400" b="1" dirty="0" smtClean="0">
                <a:cs typeface="B Nazanin" panose="00000400000000000000" pitchFamily="2" charset="-78"/>
              </a:rPr>
              <a:t>دهد </a:t>
            </a:r>
            <a:r>
              <a:rPr lang="fa-IR" sz="2400" b="1" dirty="0">
                <a:cs typeface="B Nazanin" panose="00000400000000000000" pitchFamily="2" charset="-78"/>
              </a:rPr>
              <a:t>و در طول اختلال افسردگی دایم ممکن است اپیزودهای افسردگی عمده روی دهند.</a:t>
            </a:r>
          </a:p>
          <a:p>
            <a:pPr algn="just" rtl="1"/>
            <a:r>
              <a:rPr lang="fa-IR" sz="2400" b="1" dirty="0">
                <a:cs typeface="B Nazanin" panose="00000400000000000000" pitchFamily="2" charset="-78"/>
              </a:rPr>
              <a:t>ویژگی اصلی این اختلال خلق افسرده در اکثر ساعات روز و در اکثر روزها به مدت ۲ سال و برای کودکان و نوجوانان ۱ سال است.</a:t>
            </a:r>
          </a:p>
          <a:p>
            <a:pPr algn="just" rtl="1"/>
            <a:r>
              <a:rPr lang="fa-IR" sz="2400" b="1" dirty="0">
                <a:cs typeface="B Nazanin" panose="00000400000000000000" pitchFamily="2" charset="-78"/>
              </a:rPr>
              <a:t>افرادی که ملاک هایشان به مدت دو سال با اختلال افسردگی عمده و اختلال دیستیمیک مطابقت دارد هر دو تشخیص را دریافت می کنند</a:t>
            </a:r>
          </a:p>
        </p:txBody>
      </p:sp>
    </p:spTree>
    <p:extLst>
      <p:ext uri="{BB962C8B-B14F-4D97-AF65-F5344CB8AC3E}">
        <p14:creationId xmlns:p14="http://schemas.microsoft.com/office/powerpoint/2010/main" val="167974556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979712" y="1052736"/>
            <a:ext cx="4680520" cy="648073"/>
          </a:xfrm>
        </p:spPr>
        <p:txBody>
          <a:bodyPr>
            <a:noAutofit/>
          </a:bodyPr>
          <a:lstStyle/>
          <a:p>
            <a:pPr algn="just" rtl="1"/>
            <a:r>
              <a:rPr lang="fa-IR" sz="2800" b="1" dirty="0" smtClean="0">
                <a:solidFill>
                  <a:srgbClr val="FF0000"/>
                </a:solidFill>
              </a:rPr>
              <a:t>نشانگان اختلال </a:t>
            </a:r>
            <a:r>
              <a:rPr lang="fa-IR" sz="2800" b="1" dirty="0">
                <a:solidFill>
                  <a:srgbClr val="FF0000"/>
                </a:solidFill>
              </a:rPr>
              <a:t>افسردگی دایم</a:t>
            </a:r>
            <a:endParaRPr lang="fa-IR" sz="2800" b="1" dirty="0">
              <a:solidFill>
                <a:srgbClr val="FF0000"/>
              </a:solidFill>
              <a:cs typeface="B Nazanin" pitchFamily="2" charset="-78"/>
            </a:endParaRPr>
          </a:p>
        </p:txBody>
      </p:sp>
      <p:sp>
        <p:nvSpPr>
          <p:cNvPr id="123907" name="Rectangle 3"/>
          <p:cNvSpPr>
            <a:spLocks noGrp="1" noChangeArrowheads="1"/>
          </p:cNvSpPr>
          <p:nvPr>
            <p:ph idx="1"/>
          </p:nvPr>
        </p:nvSpPr>
        <p:spPr>
          <a:xfrm>
            <a:off x="1043608" y="1700808"/>
            <a:ext cx="7128792" cy="4176463"/>
          </a:xfrm>
          <a:pattFill prst="pct5">
            <a:fgClr>
              <a:schemeClr val="accent1"/>
            </a:fgClr>
            <a:bgClr>
              <a:schemeClr val="bg1"/>
            </a:bgClr>
          </a:pattFill>
        </p:spPr>
        <p:txBody>
          <a:bodyPr>
            <a:normAutofit/>
          </a:bodyPr>
          <a:lstStyle/>
          <a:p>
            <a:pPr indent="0" algn="just" rtl="1">
              <a:buNone/>
            </a:pPr>
            <a:r>
              <a:rPr lang="fa-IR" sz="2400" b="1" dirty="0" smtClean="0">
                <a:cs typeface="B Nazanin" pitchFamily="2" charset="-78"/>
              </a:rPr>
              <a:t>افسردگی </a:t>
            </a:r>
            <a:r>
              <a:rPr lang="fa-IR" sz="2400" b="1" dirty="0">
                <a:cs typeface="B Nazanin" pitchFamily="2" charset="-78"/>
              </a:rPr>
              <a:t>خفیف، </a:t>
            </a:r>
            <a:r>
              <a:rPr lang="fa-IR" sz="2400" b="1" dirty="0" smtClean="0">
                <a:cs typeface="B Nazanin" pitchFamily="2" charset="-78"/>
              </a:rPr>
              <a:t>شروع </a:t>
            </a:r>
            <a:r>
              <a:rPr lang="fa-IR" sz="2400" b="1" dirty="0">
                <a:cs typeface="B Nazanin" pitchFamily="2" charset="-78"/>
              </a:rPr>
              <a:t>تدریجی، استرس های مزمن و </a:t>
            </a:r>
            <a:r>
              <a:rPr lang="fa-IR" sz="2400" b="1" dirty="0" smtClean="0">
                <a:cs typeface="B Nazanin" pitchFamily="2" charset="-78"/>
              </a:rPr>
              <a:t>غیر </a:t>
            </a:r>
            <a:r>
              <a:rPr lang="fa-IR" sz="2400" b="1" dirty="0">
                <a:cs typeface="B Nazanin" pitchFamily="2" charset="-78"/>
              </a:rPr>
              <a:t>حاد، </a:t>
            </a:r>
            <a:r>
              <a:rPr lang="fa-IR" sz="2400" b="1" dirty="0" smtClean="0">
                <a:cs typeface="B Nazanin" pitchFamily="2" charset="-78"/>
              </a:rPr>
              <a:t>بیشتر در اواخر روز</a:t>
            </a:r>
            <a:r>
              <a:rPr lang="en-US" sz="2400" b="1" dirty="0">
                <a:cs typeface="B Nazanin" pitchFamily="2" charset="-78"/>
              </a:rPr>
              <a:t> </a:t>
            </a:r>
            <a:r>
              <a:rPr lang="fa-IR" sz="2400" b="1" dirty="0" smtClean="0">
                <a:cs typeface="B Nazanin" pitchFamily="2" charset="-78"/>
              </a:rPr>
              <a:t> و در</a:t>
            </a:r>
            <a:r>
              <a:rPr lang="fa-IR" sz="2400" b="1" dirty="0">
                <a:cs typeface="B Nazanin" pitchFamily="2" charset="-78"/>
              </a:rPr>
              <a:t> زن </a:t>
            </a:r>
            <a:r>
              <a:rPr lang="fa-IR" sz="2400" b="1" dirty="0" smtClean="0">
                <a:cs typeface="B Nazanin" pitchFamily="2" charset="-78"/>
              </a:rPr>
              <a:t>ها</a:t>
            </a:r>
            <a:r>
              <a:rPr lang="fa-IR" sz="2400" b="1" dirty="0">
                <a:cs typeface="B Nazanin" pitchFamily="2" charset="-78"/>
              </a:rPr>
              <a:t> </a:t>
            </a:r>
            <a:r>
              <a:rPr lang="fa-IR" sz="2400" b="1" dirty="0" smtClean="0">
                <a:cs typeface="B Nazanin" pitchFamily="2" charset="-78"/>
              </a:rPr>
              <a:t>شیوع بیشتری دارد.</a:t>
            </a:r>
            <a:endParaRPr lang="fa-IR" sz="2400" b="1" dirty="0">
              <a:cs typeface="B Nazanin" pitchFamily="2" charset="-78"/>
            </a:endParaRPr>
          </a:p>
          <a:p>
            <a:pPr indent="0" algn="just" rtl="1">
              <a:buNone/>
            </a:pPr>
            <a:r>
              <a:rPr lang="fa-IR" sz="2400" b="1" dirty="0">
                <a:solidFill>
                  <a:srgbClr val="FF0000"/>
                </a:solidFill>
                <a:cs typeface="B Nazanin" pitchFamily="2" charset="-78"/>
              </a:rPr>
              <a:t>علائم: </a:t>
            </a:r>
          </a:p>
          <a:p>
            <a:pPr algn="just" rtl="1">
              <a:buFont typeface="Wingdings" panose="05000000000000000000" pitchFamily="2" charset="2"/>
              <a:buChar char="Ø"/>
            </a:pPr>
            <a:r>
              <a:rPr lang="fa-IR" sz="2400" b="1" dirty="0">
                <a:cs typeface="B Nazanin" pitchFamily="2" charset="-78"/>
              </a:rPr>
              <a:t>خلق افسرده با غمگینی، پوچی و فقدان علاقه به فعالیت </a:t>
            </a:r>
            <a:r>
              <a:rPr lang="fa-IR" sz="2400" b="1" dirty="0" smtClean="0">
                <a:cs typeface="B Nazanin" pitchFamily="2" charset="-78"/>
              </a:rPr>
              <a:t>های معمولی</a:t>
            </a:r>
            <a:endParaRPr lang="fa-IR" sz="2400" b="1" dirty="0">
              <a:cs typeface="B Nazanin" pitchFamily="2" charset="-78"/>
            </a:endParaRPr>
          </a:p>
          <a:p>
            <a:pPr algn="just" rtl="1">
              <a:buFont typeface="Wingdings" panose="05000000000000000000" pitchFamily="2" charset="2"/>
              <a:buChar char="Ø"/>
            </a:pPr>
            <a:r>
              <a:rPr lang="fa-IR" sz="2400" b="1" dirty="0">
                <a:cs typeface="B Nazanin" pitchFamily="2" charset="-78"/>
              </a:rPr>
              <a:t>بی اشتهایی یا پرخوری،اختلال خواب، خستگی، احترام به </a:t>
            </a:r>
            <a:r>
              <a:rPr lang="fa-IR" sz="2400" b="1" dirty="0" smtClean="0">
                <a:cs typeface="B Nazanin" pitchFamily="2" charset="-78"/>
              </a:rPr>
              <a:t>نفس پایین</a:t>
            </a:r>
            <a:r>
              <a:rPr lang="fa-IR" sz="2400" b="1" dirty="0">
                <a:cs typeface="B Nazanin" pitchFamily="2" charset="-78"/>
              </a:rPr>
              <a:t>، عدم تمرکز، احساس نا امیدی</a:t>
            </a:r>
          </a:p>
        </p:txBody>
      </p:sp>
    </p:spTree>
    <p:extLst>
      <p:ext uri="{BB962C8B-B14F-4D97-AF65-F5344CB8AC3E}">
        <p14:creationId xmlns:p14="http://schemas.microsoft.com/office/powerpoint/2010/main" val="225090551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332656"/>
            <a:ext cx="8424936" cy="6192688"/>
          </a:xfrm>
          <a:pattFill prst="pct90">
            <a:fgClr>
              <a:schemeClr val="accent1"/>
            </a:fgClr>
            <a:bgClr>
              <a:schemeClr val="bg1"/>
            </a:bgClr>
          </a:pattFill>
        </p:spPr>
        <p:txBody>
          <a:bodyPr>
            <a:noAutofit/>
          </a:bodyPr>
          <a:lstStyle/>
          <a:p>
            <a:pPr algn="r" rtl="1"/>
            <a:r>
              <a:rPr lang="fa-IR" sz="4800" b="1" dirty="0" smtClean="0">
                <a:solidFill>
                  <a:srgbClr val="FF0000"/>
                </a:solidFill>
              </a:rPr>
              <a:t/>
            </a:r>
            <a:br>
              <a:rPr lang="fa-IR" sz="4800" b="1" dirty="0" smtClean="0">
                <a:solidFill>
                  <a:srgbClr val="FF0000"/>
                </a:solidFill>
              </a:rPr>
            </a:br>
            <a:r>
              <a:rPr lang="fa-IR" sz="4800" b="1" dirty="0" smtClean="0">
                <a:solidFill>
                  <a:srgbClr val="FF0000"/>
                </a:solidFill>
              </a:rPr>
              <a:t>  </a:t>
            </a:r>
            <a:r>
              <a:rPr lang="fa-IR" sz="4400" b="1" dirty="0" smtClean="0">
                <a:solidFill>
                  <a:srgbClr val="FF0000"/>
                </a:solidFill>
              </a:rPr>
              <a:t>اختلالات</a:t>
            </a:r>
            <a:r>
              <a:rPr lang="en-US" sz="4400" b="1" dirty="0" smtClean="0">
                <a:solidFill>
                  <a:srgbClr val="FF0000"/>
                </a:solidFill>
              </a:rPr>
              <a:t> </a:t>
            </a:r>
            <a:r>
              <a:rPr lang="fa-IR" sz="4400" b="1" u="sng" dirty="0" smtClean="0">
                <a:solidFill>
                  <a:srgbClr val="FF0000"/>
                </a:solidFill>
              </a:rPr>
              <a:t>دوقطبی</a:t>
            </a:r>
            <a:r>
              <a:rPr lang="fa-IR" sz="4400" b="1" dirty="0" smtClean="0">
                <a:solidFill>
                  <a:srgbClr val="FF0000"/>
                </a:solidFill>
              </a:rPr>
              <a:t>(</a:t>
            </a:r>
            <a:r>
              <a:rPr lang="en-US" sz="4400" b="1" dirty="0" smtClean="0">
                <a:solidFill>
                  <a:srgbClr val="FF0000"/>
                </a:solidFill>
              </a:rPr>
              <a:t>(</a:t>
            </a:r>
            <a:r>
              <a:rPr lang="en-US" sz="4400" b="1" dirty="0" err="1" smtClean="0">
                <a:solidFill>
                  <a:srgbClr val="FF0000"/>
                </a:solidFill>
                <a:cs typeface="B Nazanin" pitchFamily="2" charset="-78"/>
              </a:rPr>
              <a:t>Bipolar.D</a:t>
            </a:r>
            <a:r>
              <a:rPr lang="fa-IR" sz="4800" b="1" dirty="0" smtClean="0">
                <a:solidFill>
                  <a:srgbClr val="FF0000"/>
                </a:solidFill>
              </a:rPr>
              <a:t/>
            </a:r>
            <a:br>
              <a:rPr lang="fa-IR" sz="4800" b="1" dirty="0" smtClean="0">
                <a:solidFill>
                  <a:srgbClr val="FF0000"/>
                </a:solidFill>
              </a:rPr>
            </a:br>
            <a:r>
              <a:rPr lang="fa-IR" sz="4800" b="1" dirty="0" smtClean="0">
                <a:solidFill>
                  <a:srgbClr val="FF0000"/>
                </a:solidFill>
              </a:rPr>
              <a:t>       </a:t>
            </a:r>
            <a:r>
              <a:rPr lang="en-US" sz="4800" b="1" dirty="0" smtClean="0">
                <a:solidFill>
                  <a:srgbClr val="FF0000"/>
                </a:solidFill>
              </a:rPr>
              <a:t>   </a:t>
            </a:r>
            <a:r>
              <a:rPr lang="fa-IR" sz="4800" b="1" dirty="0" smtClean="0">
                <a:solidFill>
                  <a:srgbClr val="FF0000"/>
                </a:solidFill>
              </a:rPr>
              <a:t>براساس</a:t>
            </a:r>
            <a:r>
              <a:rPr lang="en-US" sz="4800" b="1" dirty="0" smtClean="0">
                <a:solidFill>
                  <a:srgbClr val="FF0000"/>
                </a:solidFill>
              </a:rPr>
              <a:t>dsm-5</a:t>
            </a:r>
            <a:r>
              <a:rPr lang="fa-IR" sz="4800" b="1" dirty="0" smtClean="0">
                <a:solidFill>
                  <a:srgbClr val="FF0000"/>
                </a:solidFill>
              </a:rPr>
              <a:t/>
            </a:r>
            <a:br>
              <a:rPr lang="fa-IR" sz="4800" b="1" dirty="0" smtClean="0">
                <a:solidFill>
                  <a:srgbClr val="FF0000"/>
                </a:solidFill>
              </a:rPr>
            </a:br>
            <a:r>
              <a:rPr lang="fa-IR" sz="4800" b="1" dirty="0" smtClean="0">
                <a:solidFill>
                  <a:srgbClr val="FF0000"/>
                </a:solidFill>
              </a:rPr>
              <a:t/>
            </a:r>
            <a:br>
              <a:rPr lang="fa-IR" sz="4800" b="1" dirty="0" smtClean="0">
                <a:solidFill>
                  <a:srgbClr val="FF0000"/>
                </a:solidFill>
              </a:rPr>
            </a:br>
            <a:r>
              <a:rPr lang="fa-IR" sz="4800" b="1" dirty="0" smtClean="0">
                <a:solidFill>
                  <a:srgbClr val="FF0000"/>
                </a:solidFill>
              </a:rPr>
              <a:t/>
            </a:r>
            <a:br>
              <a:rPr lang="fa-IR" sz="4800" b="1" dirty="0" smtClean="0">
                <a:solidFill>
                  <a:srgbClr val="FF0000"/>
                </a:solidFill>
              </a:rPr>
            </a:br>
            <a:r>
              <a:rPr lang="fa-IR" sz="4800" b="1" dirty="0">
                <a:solidFill>
                  <a:srgbClr val="FF0000"/>
                </a:solidFill>
              </a:rPr>
              <a:t/>
            </a:r>
            <a:br>
              <a:rPr lang="fa-IR" sz="4800" b="1" dirty="0">
                <a:solidFill>
                  <a:srgbClr val="FF0000"/>
                </a:solidFill>
              </a:rPr>
            </a:br>
            <a:r>
              <a:rPr lang="fa-IR" sz="4800" b="1" dirty="0">
                <a:solidFill>
                  <a:srgbClr val="FF0000"/>
                </a:solidFill>
              </a:rPr>
              <a:t/>
            </a:r>
            <a:br>
              <a:rPr lang="fa-IR" sz="4800" b="1" dirty="0">
                <a:solidFill>
                  <a:srgbClr val="FF0000"/>
                </a:solidFill>
              </a:rPr>
            </a:br>
            <a:r>
              <a:rPr lang="fa-IR" sz="4800" b="1" dirty="0" smtClean="0">
                <a:solidFill>
                  <a:srgbClr val="FF0000"/>
                </a:solidFill>
              </a:rPr>
              <a:t/>
            </a:r>
            <a:br>
              <a:rPr lang="fa-IR" sz="4800" b="1" dirty="0" smtClean="0">
                <a:solidFill>
                  <a:srgbClr val="FF0000"/>
                </a:solidFill>
              </a:rPr>
            </a:br>
            <a:r>
              <a:rPr lang="fa-IR" sz="4800" b="1" dirty="0" smtClean="0">
                <a:solidFill>
                  <a:srgbClr val="FF0000"/>
                </a:solidFill>
              </a:rPr>
              <a:t>         </a:t>
            </a:r>
            <a:endParaRPr lang="en-US" sz="4800" b="1" dirty="0">
              <a:solidFill>
                <a:srgbClr val="FF0000"/>
              </a:solidFill>
              <a:cs typeface="+mn-cs"/>
            </a:endParaRPr>
          </a:p>
        </p:txBody>
      </p:sp>
      <p:pic>
        <p:nvPicPr>
          <p:cNvPr id="3" name="Picture 6" descr="schizo.jpg.rZd.27624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276872"/>
            <a:ext cx="4176464" cy="3672408"/>
          </a:xfrm>
          <a:prstGeom prst="rect">
            <a:avLst/>
          </a:prstGeom>
          <a:pattFill prst="pct90">
            <a:fgClr>
              <a:schemeClr val="accent1"/>
            </a:fgClr>
            <a:bgClr>
              <a:schemeClr val="bg1"/>
            </a:bgClr>
          </a:pattFill>
          <a:ln>
            <a:solidFill>
              <a:schemeClr val="accent1"/>
            </a:solidFill>
          </a:ln>
        </p:spPr>
      </p:pic>
    </p:spTree>
    <p:extLst>
      <p:ext uri="{BB962C8B-B14F-4D97-AF65-F5344CB8AC3E}">
        <p14:creationId xmlns:p14="http://schemas.microsoft.com/office/powerpoint/2010/main" val="136229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8702" y="1096239"/>
            <a:ext cx="3688766" cy="685800"/>
          </a:xfrm>
          <a:pattFill prst="pct5">
            <a:fgClr>
              <a:schemeClr val="tx2"/>
            </a:fgClr>
            <a:bgClr>
              <a:schemeClr val="bg1"/>
            </a:bgClr>
          </a:pattFill>
        </p:spPr>
        <p:txBody>
          <a:bodyPr/>
          <a:lstStyle/>
          <a:p>
            <a:pPr algn="ctr"/>
            <a:r>
              <a:rPr lang="fa-IR" b="1" dirty="0" smtClean="0">
                <a:solidFill>
                  <a:srgbClr val="FF0000"/>
                </a:solidFill>
                <a:cs typeface="+mn-cs"/>
              </a:rPr>
              <a:t>اختلال دو قطبی</a:t>
            </a:r>
            <a:endParaRPr lang="en-US" b="1" dirty="0">
              <a:solidFill>
                <a:srgbClr val="FF0000"/>
              </a:solidFill>
              <a:cs typeface="+mn-cs"/>
            </a:endParaRPr>
          </a:p>
        </p:txBody>
      </p:sp>
      <p:sp>
        <p:nvSpPr>
          <p:cNvPr id="3" name="Content Placeholder 2"/>
          <p:cNvSpPr>
            <a:spLocks noGrp="1"/>
          </p:cNvSpPr>
          <p:nvPr>
            <p:ph idx="1"/>
          </p:nvPr>
        </p:nvSpPr>
        <p:spPr>
          <a:xfrm>
            <a:off x="395536" y="1762652"/>
            <a:ext cx="8352928" cy="4402652"/>
          </a:xfrm>
          <a:pattFill prst="pct5">
            <a:fgClr>
              <a:schemeClr val="tx2"/>
            </a:fgClr>
            <a:bgClr>
              <a:schemeClr val="bg1"/>
            </a:bgClr>
          </a:pattFill>
          <a:ln>
            <a:noFill/>
          </a:ln>
        </p:spPr>
        <p:txBody>
          <a:bodyPr>
            <a:normAutofit/>
          </a:bodyPr>
          <a:lstStyle/>
          <a:p>
            <a:pPr algn="just" rtl="1"/>
            <a:r>
              <a:rPr lang="fa-IR" sz="3200" b="1" dirty="0">
                <a:solidFill>
                  <a:schemeClr val="tx2">
                    <a:lumMod val="95000"/>
                    <a:lumOff val="5000"/>
                  </a:schemeClr>
                </a:solidFill>
                <a:cs typeface="B Nazanin" pitchFamily="2" charset="-78"/>
              </a:rPr>
              <a:t>در اين گروه از </a:t>
            </a:r>
            <a:r>
              <a:rPr lang="fa-IR" sz="3200" b="1" dirty="0" smtClean="0">
                <a:solidFill>
                  <a:schemeClr val="tx2">
                    <a:lumMod val="95000"/>
                    <a:lumOff val="5000"/>
                  </a:schemeClr>
                </a:solidFill>
                <a:cs typeface="B Nazanin" pitchFamily="2" charset="-78"/>
              </a:rPr>
              <a:t>اختلالات  </a:t>
            </a:r>
            <a:r>
              <a:rPr lang="fa-IR" sz="3200" b="1" dirty="0">
                <a:solidFill>
                  <a:schemeClr val="tx2">
                    <a:lumMod val="95000"/>
                    <a:lumOff val="5000"/>
                  </a:schemeClr>
                </a:solidFill>
                <a:cs typeface="B Nazanin" pitchFamily="2" charset="-78"/>
              </a:rPr>
              <a:t>بيمار يك </a:t>
            </a:r>
            <a:endParaRPr lang="fa-IR" sz="3200" b="1" dirty="0" smtClean="0">
              <a:solidFill>
                <a:schemeClr val="tx2">
                  <a:lumMod val="95000"/>
                  <a:lumOff val="5000"/>
                </a:schemeClr>
              </a:solidFill>
              <a:cs typeface="B Nazanin" pitchFamily="2" charset="-78"/>
            </a:endParaRPr>
          </a:p>
          <a:p>
            <a:pPr indent="0" algn="just" rtl="1">
              <a:buNone/>
            </a:pPr>
            <a:r>
              <a:rPr lang="fa-IR" sz="3200" b="1" dirty="0" smtClean="0">
                <a:solidFill>
                  <a:schemeClr val="tx2">
                    <a:lumMod val="95000"/>
                    <a:lumOff val="5000"/>
                  </a:schemeClr>
                </a:solidFill>
                <a:cs typeface="B Nazanin" pitchFamily="2" charset="-78"/>
              </a:rPr>
              <a:t>دوره  </a:t>
            </a:r>
            <a:r>
              <a:rPr lang="en-US" sz="3200" b="1" dirty="0">
                <a:solidFill>
                  <a:schemeClr val="tx2">
                    <a:lumMod val="95000"/>
                    <a:lumOff val="5000"/>
                  </a:schemeClr>
                </a:solidFill>
                <a:cs typeface="B Nazanin" pitchFamily="2" charset="-78"/>
              </a:rPr>
              <a:t>Mania</a:t>
            </a:r>
            <a:r>
              <a:rPr lang="fa-IR" sz="3200" b="1" dirty="0">
                <a:solidFill>
                  <a:schemeClr val="tx2">
                    <a:lumMod val="95000"/>
                    <a:lumOff val="5000"/>
                  </a:schemeClr>
                </a:solidFill>
                <a:cs typeface="B Nazanin" pitchFamily="2" charset="-78"/>
              </a:rPr>
              <a:t>(شيدايي) كه ممكن است </a:t>
            </a:r>
            <a:endParaRPr lang="fa-IR" sz="3200" b="1" dirty="0" smtClean="0">
              <a:solidFill>
                <a:schemeClr val="tx2">
                  <a:lumMod val="95000"/>
                  <a:lumOff val="5000"/>
                </a:schemeClr>
              </a:solidFill>
              <a:cs typeface="B Nazanin" pitchFamily="2" charset="-78"/>
            </a:endParaRPr>
          </a:p>
          <a:p>
            <a:pPr indent="0" algn="just" rtl="1">
              <a:buNone/>
            </a:pPr>
            <a:r>
              <a:rPr lang="fa-IR" sz="3200" b="1" dirty="0" smtClean="0">
                <a:solidFill>
                  <a:schemeClr val="tx2">
                    <a:lumMod val="95000"/>
                    <a:lumOff val="5000"/>
                  </a:schemeClr>
                </a:solidFill>
                <a:cs typeface="B Nazanin" pitchFamily="2" charset="-78"/>
              </a:rPr>
              <a:t>در </a:t>
            </a:r>
            <a:r>
              <a:rPr lang="fa-IR" sz="3200" b="1" dirty="0">
                <a:solidFill>
                  <a:schemeClr val="tx2">
                    <a:lumMod val="95000"/>
                    <a:lumOff val="5000"/>
                  </a:schemeClr>
                </a:solidFill>
                <a:cs typeface="B Nazanin" pitchFamily="2" charset="-78"/>
              </a:rPr>
              <a:t>فـواصـل آن </a:t>
            </a:r>
            <a:r>
              <a:rPr lang="fa-IR" sz="3200" b="1" dirty="0" smtClean="0">
                <a:solidFill>
                  <a:schemeClr val="tx2">
                    <a:lumMod val="95000"/>
                    <a:lumOff val="5000"/>
                  </a:schemeClr>
                </a:solidFill>
                <a:cs typeface="B Nazanin" pitchFamily="2" charset="-78"/>
              </a:rPr>
              <a:t>يا  </a:t>
            </a:r>
            <a:r>
              <a:rPr lang="fa-IR" sz="3200" b="1" dirty="0">
                <a:solidFill>
                  <a:schemeClr val="tx2">
                    <a:lumMod val="95000"/>
                    <a:lumOff val="5000"/>
                  </a:schemeClr>
                </a:solidFill>
                <a:cs typeface="B Nazanin" pitchFamily="2" charset="-78"/>
              </a:rPr>
              <a:t>پس از آن علايم افسردگي </a:t>
            </a:r>
            <a:r>
              <a:rPr lang="fa-IR" sz="3200" b="1" dirty="0" smtClean="0">
                <a:solidFill>
                  <a:schemeClr val="tx2">
                    <a:lumMod val="95000"/>
                    <a:lumOff val="5000"/>
                  </a:schemeClr>
                </a:solidFill>
                <a:cs typeface="B Nazanin" pitchFamily="2" charset="-78"/>
              </a:rPr>
              <a:t>نيز ظاهرشود </a:t>
            </a:r>
            <a:r>
              <a:rPr lang="fa-IR" sz="3200" b="1" dirty="0">
                <a:solidFill>
                  <a:schemeClr val="tx2">
                    <a:lumMod val="95000"/>
                    <a:lumOff val="5000"/>
                  </a:schemeClr>
                </a:solidFill>
                <a:cs typeface="B Nazanin" pitchFamily="2" charset="-78"/>
              </a:rPr>
              <a:t>را </a:t>
            </a:r>
            <a:r>
              <a:rPr lang="fa-IR" sz="3200" b="1" dirty="0" smtClean="0">
                <a:solidFill>
                  <a:schemeClr val="tx2">
                    <a:lumMod val="95000"/>
                    <a:lumOff val="5000"/>
                  </a:schemeClr>
                </a:solidFill>
                <a:cs typeface="B Nazanin" pitchFamily="2" charset="-78"/>
              </a:rPr>
              <a:t>تجربه  </a:t>
            </a:r>
            <a:r>
              <a:rPr lang="fa-IR" sz="3200" b="1" dirty="0">
                <a:solidFill>
                  <a:schemeClr val="tx2">
                    <a:lumMod val="95000"/>
                    <a:lumOff val="5000"/>
                  </a:schemeClr>
                </a:solidFill>
                <a:cs typeface="B Nazanin" pitchFamily="2" charset="-78"/>
              </a:rPr>
              <a:t>مي كند</a:t>
            </a:r>
            <a:r>
              <a:rPr lang="fa-IR" sz="2800" dirty="0">
                <a:solidFill>
                  <a:schemeClr val="tx2">
                    <a:lumMod val="95000"/>
                    <a:lumOff val="5000"/>
                  </a:schemeClr>
                </a:solidFill>
                <a:cs typeface="B Nazanin" pitchFamily="2" charset="-78"/>
              </a:rPr>
              <a:t>. </a:t>
            </a:r>
          </a:p>
          <a:p>
            <a:pPr indent="0" algn="just" rtl="1">
              <a:buNone/>
            </a:pPr>
            <a:endParaRPr lang="en-US" dirty="0">
              <a:cs typeface="B Lotus" panose="00000400000000000000" pitchFamily="2"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096239"/>
            <a:ext cx="2503165" cy="2189646"/>
          </a:xfrm>
          <a:prstGeom prst="roundRect">
            <a:avLst>
              <a:gd name="adj" fmla="val 8594"/>
            </a:avLst>
          </a:prstGeom>
          <a:solidFill>
            <a:srgbClr val="FFFFFF">
              <a:shade val="85000"/>
            </a:srgbClr>
          </a:solidFill>
          <a:ln>
            <a:noFill/>
          </a:ln>
          <a:effectLst>
            <a:glow rad="127000">
              <a:schemeClr val="tx2">
                <a:lumMod val="10000"/>
                <a:lumOff val="90000"/>
              </a:schemeClr>
            </a:glow>
            <a:reflection blurRad="12700" stA="38000" endPos="28000" dist="5000" dir="5400000" sy="-100000" algn="bl" rotWithShape="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232" y="4293096"/>
            <a:ext cx="2500313" cy="171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9221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1698</TotalTime>
  <Words>6563</Words>
  <Application>Microsoft Office PowerPoint</Application>
  <PresentationFormat>On-screen Show (4:3)</PresentationFormat>
  <Paragraphs>600</Paragraphs>
  <Slides>160</Slides>
  <Notes>17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160</vt:i4>
      </vt:variant>
    </vt:vector>
  </HeadingPairs>
  <TitlesOfParts>
    <vt:vector size="174" baseType="lpstr">
      <vt:lpstr>Arial</vt:lpstr>
      <vt:lpstr>B Lotus</vt:lpstr>
      <vt:lpstr>B Nazanin</vt:lpstr>
      <vt:lpstr>B Titr</vt:lpstr>
      <vt:lpstr>Blackadder ITC</vt:lpstr>
      <vt:lpstr>Calibri</vt:lpstr>
      <vt:lpstr>Century Gothic</vt:lpstr>
      <vt:lpstr>Garamond</vt:lpstr>
      <vt:lpstr>Tahoma</vt:lpstr>
      <vt:lpstr>Times New Roman</vt:lpstr>
      <vt:lpstr>Trebuchet MS</vt:lpstr>
      <vt:lpstr>Wingdings</vt:lpstr>
      <vt:lpstr>Wingdings 3</vt:lpstr>
      <vt:lpstr>Couture</vt:lpstr>
      <vt:lpstr>PowerPoint Presentation</vt:lpstr>
      <vt:lpstr>علائم و نشانه ها در اختلالات روانی</vt:lpstr>
      <vt:lpstr>آشفتگی های تفکر</vt:lpstr>
      <vt:lpstr>PowerPoint Presentation</vt:lpstr>
      <vt:lpstr>انواع آشفتگی های تفکر</vt:lpstr>
      <vt:lpstr>1. آشفتگی در نوع فکر</vt:lpstr>
      <vt:lpstr>ادامه آشفتگی در نوع فکر</vt:lpstr>
      <vt:lpstr>2. اختلال در فرم فکر</vt:lpstr>
      <vt:lpstr>اختلال در فرم فکر</vt:lpstr>
      <vt:lpstr>3. اختلال در جریان فکر</vt:lpstr>
      <vt:lpstr>اختلال در جریان فکر</vt:lpstr>
      <vt:lpstr>آشفتگی در شکل فکر </vt:lpstr>
      <vt:lpstr>پرش افكار</vt:lpstr>
      <vt:lpstr>PowerPoint Presentation</vt:lpstr>
      <vt:lpstr>حاشيه پردازي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مماس گوییTangentiality</vt:lpstr>
      <vt:lpstr>مماس گويي</vt:lpstr>
      <vt:lpstr> 2. تفكر جادويي Magical thinking</vt:lpstr>
      <vt:lpstr>4. آشفتگی در محتوای فکر</vt:lpstr>
      <vt:lpstr>انواع آشفتگی در محتوای فکر</vt:lpstr>
      <vt:lpstr>تعریف هذیان(Delusion):</vt:lpstr>
      <vt:lpstr>PowerPoint Presentation</vt:lpstr>
      <vt:lpstr>          انواع هذیان از نظر محتوی</vt:lpstr>
      <vt:lpstr>  1. انواع هذيانهاي گزند وآسيب </vt:lpstr>
      <vt:lpstr>PowerPoint Presentation</vt:lpstr>
      <vt:lpstr>PowerPoint Presentation</vt:lpstr>
      <vt:lpstr>PowerPoint Presentation</vt:lpstr>
      <vt:lpstr>هذيان جادو وخسارت</vt:lpstr>
      <vt:lpstr>هذيان اتهام</vt:lpstr>
      <vt:lpstr>هذيان حسادت</vt:lpstr>
      <vt:lpstr>هذيان شهواني</vt:lpstr>
      <vt:lpstr>هذيان(سوء تعبیر) Misidentification</vt:lpstr>
      <vt:lpstr>هذیان مسموم شدن: </vt:lpstr>
      <vt:lpstr>2. هذیانهای بزرگ منشی</vt:lpstr>
      <vt:lpstr>هذیانهای بزرگ منشی</vt:lpstr>
      <vt:lpstr>3. هذیان های افسردگی</vt:lpstr>
      <vt:lpstr>ادامه هذیان های افسردگی</vt:lpstr>
      <vt:lpstr>4. وسواس</vt:lpstr>
      <vt:lpstr>انواع وسواس</vt:lpstr>
      <vt:lpstr>5. رؤيا پردازي</vt:lpstr>
      <vt:lpstr>اختلالات درك </vt:lpstr>
      <vt:lpstr>درك perception</vt:lpstr>
      <vt:lpstr>اختلالات در درك   </vt:lpstr>
      <vt:lpstr>اختلالات در درك   </vt:lpstr>
      <vt:lpstr>توهم (Hallucination):</vt:lpstr>
      <vt:lpstr>انواع توهم</vt:lpstr>
      <vt:lpstr>توهم بينايي</vt:lpstr>
      <vt:lpstr>انواع توهم بينايي</vt:lpstr>
      <vt:lpstr>توهم شنوايي</vt:lpstr>
      <vt:lpstr>توهم آمرانه</vt:lpstr>
      <vt:lpstr>توهم چشايي</vt:lpstr>
      <vt:lpstr>توهم بويايي</vt:lpstr>
      <vt:lpstr>توهم لامسه اي(جسمی)</vt:lpstr>
      <vt:lpstr>توهم كاركردي</vt:lpstr>
      <vt:lpstr>Synesthesia H.</vt:lpstr>
      <vt:lpstr>توهمهاي طبيعي</vt:lpstr>
      <vt:lpstr>خطای حسی (Illusion )</vt:lpstr>
      <vt:lpstr> عاطفه</vt:lpstr>
      <vt:lpstr>    عاطفه Affect</vt:lpstr>
      <vt:lpstr>كاركرد عاطفه</vt:lpstr>
      <vt:lpstr>اختلالات عاطفه</vt:lpstr>
      <vt:lpstr>عاطفه نامناسب Inappropriate A. </vt:lpstr>
      <vt:lpstr>دوگانگي عاطفه Ambivalence</vt:lpstr>
      <vt:lpstr>بي تفاوتي Apathy</vt:lpstr>
      <vt:lpstr>عاطفه بي ثبات Labile A. </vt:lpstr>
      <vt:lpstr>عاطفه كند blunted A.</vt:lpstr>
      <vt:lpstr>PowerPoint Presentation</vt:lpstr>
      <vt:lpstr>PowerPoint Presentation</vt:lpstr>
      <vt:lpstr>خلق Mood </vt:lpstr>
      <vt:lpstr>  اختلالات خلق</vt:lpstr>
      <vt:lpstr>اختلال های خلقی</vt:lpstr>
      <vt:lpstr>اختلال های خلقی</vt:lpstr>
      <vt:lpstr>  انواع اختلالات خلق</vt:lpstr>
      <vt:lpstr>PowerPoint Presentation</vt:lpstr>
      <vt:lpstr>PowerPoint Presentation</vt:lpstr>
      <vt:lpstr>PowerPoint Presentation</vt:lpstr>
      <vt:lpstr>PowerPoint Presentation</vt:lpstr>
      <vt:lpstr>1. افسردگی اساسی</vt:lpstr>
      <vt:lpstr>افسردگی</vt:lpstr>
      <vt:lpstr>افسردگی</vt:lpstr>
      <vt:lpstr>افسردگی</vt:lpstr>
      <vt:lpstr>افسردگی</vt:lpstr>
      <vt:lpstr>افسردگی</vt:lpstr>
      <vt:lpstr>افسردگی</vt:lpstr>
      <vt:lpstr>افسردگی</vt:lpstr>
      <vt:lpstr>ملاکهای تشخیصی افسردگی</vt:lpstr>
      <vt:lpstr>نشانگان افسردگی depression.</vt:lpstr>
      <vt:lpstr>2. اختلال افسردگی دایم</vt:lpstr>
      <vt:lpstr>نشانگان اختلال افسردگی دایم</vt:lpstr>
      <vt:lpstr>   اختلالات دوقطبی((Bipolar.D           براساسdsm-5               </vt:lpstr>
      <vt:lpstr>اختلال دو قطبی</vt:lpstr>
      <vt:lpstr>انواع اختلالات دوقطبی</vt:lpstr>
      <vt:lpstr>معیارهای برای تشخیص اختلال دوقطبی I</vt:lpstr>
      <vt:lpstr>شیوع اختلال دو قطبیI</vt:lpstr>
      <vt:lpstr>معیارهای اختلال دوقطبی II</vt:lpstr>
      <vt:lpstr>شیوع اختلال دو قطبیII:</vt:lpstr>
      <vt:lpstr>اختلال سیکلوتیمیک Cyclothymic.Dis</vt:lpstr>
      <vt:lpstr>نشانگان اختلال سیکلوتیمیک</vt:lpstr>
      <vt:lpstr>معیارهای اختلال سیکلوتیمیک</vt:lpstr>
      <vt:lpstr>معیارهای اختلال سیکلوتیمیک</vt:lpstr>
      <vt:lpstr>دوره مانی</vt:lpstr>
      <vt:lpstr>علائم و نشانگان دوره مانیک </vt:lpstr>
      <vt:lpstr>علائم و نشانگان دوره مانیک </vt:lpstr>
      <vt:lpstr>علائم و نشانگان دوره مانیک   </vt:lpstr>
      <vt:lpstr>دوره هیپومانیک</vt:lpstr>
      <vt:lpstr>معیارهای دوره هیپومانیک</vt:lpstr>
      <vt:lpstr>معیارهای دوره هیپومانیک</vt:lpstr>
      <vt:lpstr>معیارهای اپیزود هیپومانیک</vt:lpstr>
      <vt:lpstr>سه ویژگی مهم اپیزود هیپومانیک با مانیک</vt:lpstr>
      <vt:lpstr>خلق افزايش يافته Elevated M.</vt:lpstr>
      <vt:lpstr>خوشي Euphoria</vt:lpstr>
      <vt:lpstr>     سرخوشي elation </vt:lpstr>
      <vt:lpstr>وجد exaltation</vt:lpstr>
      <vt:lpstr>خلسه ecstasy</vt:lpstr>
      <vt:lpstr>ملال و دلتنگي Disphoria</vt:lpstr>
      <vt:lpstr>تحريك پذيري irritability</vt:lpstr>
      <vt:lpstr>برخی دیگر از اختلالات خلقی</vt:lpstr>
      <vt:lpstr>PowerPoint Presentation</vt:lpstr>
      <vt:lpstr>  حافظه  Memory </vt:lpstr>
      <vt:lpstr>کارکرد حافظه</vt:lpstr>
      <vt:lpstr>PowerPoint Presentation</vt:lpstr>
      <vt:lpstr>سطوح حافظه</vt:lpstr>
      <vt:lpstr> انواع اختلالات حافظه</vt:lpstr>
      <vt:lpstr>    افزايش حافظه Hyperamnesia </vt:lpstr>
      <vt:lpstr>تحريف Paramnesia</vt:lpstr>
      <vt:lpstr>PowerPoint Presentation</vt:lpstr>
      <vt:lpstr>PowerPoint Presentation</vt:lpstr>
      <vt:lpstr>  توجه Attention </vt:lpstr>
      <vt:lpstr>توجه Attention</vt:lpstr>
      <vt:lpstr>اختلالات توجه </vt:lpstr>
      <vt:lpstr>كاهش توجه Decreased A.</vt:lpstr>
      <vt:lpstr>اشتغال توجه preoccupation</vt:lpstr>
      <vt:lpstr>حواس پرتي distractibility</vt:lpstr>
      <vt:lpstr>هوشياري</vt:lpstr>
      <vt:lpstr>هشياري Consciousness</vt:lpstr>
      <vt:lpstr>اختلالات هوشياري</vt:lpstr>
      <vt:lpstr>سرسام Deliurium</vt:lpstr>
      <vt:lpstr>PowerPoint Presentation</vt:lpstr>
      <vt:lpstr>گيجي Confusion</vt:lpstr>
      <vt:lpstr>اختلال در رفتارهاي حركتي </vt:lpstr>
      <vt:lpstr>بيش فعالي Hyper activity</vt:lpstr>
      <vt:lpstr>كندي رواني- حركتي Psychomotor retardation</vt:lpstr>
      <vt:lpstr>انعطاف پذيري مومي Waxy flexibility</vt:lpstr>
      <vt:lpstr>PowerPoint Presentation</vt:lpstr>
      <vt:lpstr>شكلك سازي Mannerism</vt:lpstr>
      <vt:lpstr>منفي كاري Negativism</vt:lpstr>
      <vt:lpstr>اجبار Compulsion</vt:lpstr>
      <vt:lpstr>Tic</vt:lpstr>
      <vt:lpstr>cataplexy</vt:lpstr>
      <vt:lpstr>posturing</vt:lpstr>
      <vt:lpstr>منابع</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omid arzi</cp:lastModifiedBy>
  <cp:revision>267</cp:revision>
  <dcterms:created xsi:type="dcterms:W3CDTF">2013-08-20T05:57:45Z</dcterms:created>
  <dcterms:modified xsi:type="dcterms:W3CDTF">2022-01-29T16:00:21Z</dcterms:modified>
</cp:coreProperties>
</file>