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2" r:id="rId2"/>
    <p:sldId id="271" r:id="rId3"/>
    <p:sldId id="272" r:id="rId4"/>
    <p:sldId id="273" r:id="rId5"/>
    <p:sldId id="274" r:id="rId6"/>
    <p:sldId id="275" r:id="rId7"/>
    <p:sldId id="280" r:id="rId8"/>
    <p:sldId id="270" r:id="rId9"/>
    <p:sldId id="27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832" autoAdjust="0"/>
    <p:restoredTop sz="90929"/>
  </p:normalViewPr>
  <p:slideViewPr>
    <p:cSldViewPr>
      <p:cViewPr varScale="1">
        <p:scale>
          <a:sx n="79" d="100"/>
          <a:sy n="79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B9E50D-702F-4104-A5EE-83CFDC6EB8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74A31-A295-4A50-90BB-5CB7F718E45B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9E50D-702F-4104-A5EE-83CFDC6EB8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06646-B135-4FF7-9637-E68AB3827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BB7C1-184E-4EDA-B4E8-7297FAC70F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24554-1B06-493A-A84D-788E44311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6AA4F-EFDE-44EA-BAA0-A254218205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AA42A-6CC3-4800-BD3C-F6EB9A9646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1C593-83C8-4142-AEBB-1AEE2C688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5F71A-97F1-4523-ADD6-F5DFEE223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0BA88-9FBB-4D20-9F9C-1FE64E8C33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D8BEC-6A18-4B8D-9172-4D89D17F02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3B858-A3D3-43BB-885A-AE80ACC1D5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0784D-452A-4FBF-A040-1032054016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EF6BC5-0648-4D93-87D4-5F8C2EF11C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PowerPoint_Slide2.sl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PowerPoint_Slide3.sl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PowerPoint_Slide4.sl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PowerPoint_Slide5.sl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600200" y="6096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4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نهم</a:t>
            </a:r>
          </a:p>
          <a:p>
            <a:pPr algn="ctr">
              <a:spcBef>
                <a:spcPct val="20000"/>
              </a:spcBef>
            </a:pPr>
            <a:r>
              <a:rPr lang="fa-IR" sz="44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مفهوم سازی باورها</a:t>
            </a:r>
            <a:endParaRPr lang="en-US" sz="44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6400800" y="990600"/>
            <a:ext cx="230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My parents don’t care about me  because I failed them 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127250" y="317500"/>
            <a:ext cx="143033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He wants to get away from me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749550" y="1577975"/>
            <a:ext cx="15303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If he finds someone else he’ll leave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471863" y="2687638"/>
            <a:ext cx="14335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If he leaves I’ll never trust anyone again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097338" y="3797300"/>
            <a:ext cx="173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I will never meet anyone else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5334000" y="4724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Nobody will want me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430838" y="5562600"/>
            <a:ext cx="112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u="sng">
                <a:solidFill>
                  <a:srgbClr val="0000FF"/>
                </a:solidFill>
                <a:latin typeface="Lucida Handwriting" pitchFamily="66" charset="0"/>
              </a:rPr>
              <a:t>I will always be alone</a:t>
            </a:r>
            <a:endParaRPr lang="en-AU" sz="1200" u="sng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629400" y="2590800"/>
            <a:ext cx="178276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FF"/>
                </a:solidFill>
                <a:latin typeface="Lucida Handwriting" pitchFamily="66" charset="0"/>
              </a:rPr>
              <a:t>If my own parents don’t love me, no one will </a:t>
            </a:r>
            <a:endParaRPr lang="en-AU" sz="1200">
              <a:solidFill>
                <a:srgbClr val="0000FF"/>
              </a:solidFill>
              <a:latin typeface="Lucida Handwriting" pitchFamily="66" charset="0"/>
            </a:endParaRPr>
          </a:p>
        </p:txBody>
      </p:sp>
      <p:cxnSp>
        <p:nvCxnSpPr>
          <p:cNvPr id="63498" name="AutoShape 10"/>
          <p:cNvCxnSpPr>
            <a:cxnSpLocks noChangeShapeType="1"/>
            <a:stCxn id="63497" idx="2"/>
            <a:endCxn id="63495" idx="0"/>
          </p:cNvCxnSpPr>
          <p:nvPr/>
        </p:nvCxnSpPr>
        <p:spPr bwMode="auto">
          <a:xfrm flipH="1">
            <a:off x="5981700" y="3230563"/>
            <a:ext cx="1539875" cy="1493837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499" name="AutoShape 11"/>
          <p:cNvCxnSpPr>
            <a:cxnSpLocks noChangeShapeType="1"/>
            <a:stCxn id="63490" idx="2"/>
            <a:endCxn id="63497" idx="0"/>
          </p:cNvCxnSpPr>
          <p:nvPr/>
        </p:nvCxnSpPr>
        <p:spPr bwMode="auto">
          <a:xfrm flipH="1">
            <a:off x="7521575" y="1630363"/>
            <a:ext cx="30163" cy="960437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500" name="AutoShape 12"/>
          <p:cNvCxnSpPr>
            <a:cxnSpLocks noChangeShapeType="1"/>
            <a:stCxn id="63495" idx="2"/>
            <a:endCxn id="63496" idx="0"/>
          </p:cNvCxnSpPr>
          <p:nvPr/>
        </p:nvCxnSpPr>
        <p:spPr bwMode="auto">
          <a:xfrm>
            <a:off x="5981700" y="5181600"/>
            <a:ext cx="11113" cy="3810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501" name="AutoShape 13"/>
          <p:cNvCxnSpPr>
            <a:cxnSpLocks noChangeShapeType="1"/>
            <a:stCxn id="63491" idx="2"/>
            <a:endCxn id="63492" idx="0"/>
          </p:cNvCxnSpPr>
          <p:nvPr/>
        </p:nvCxnSpPr>
        <p:spPr bwMode="auto">
          <a:xfrm>
            <a:off x="2843213" y="957263"/>
            <a:ext cx="671512" cy="620712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502" name="AutoShape 14"/>
          <p:cNvCxnSpPr>
            <a:cxnSpLocks noChangeShapeType="1"/>
            <a:stCxn id="63492" idx="2"/>
            <a:endCxn id="63493" idx="0"/>
          </p:cNvCxnSpPr>
          <p:nvPr/>
        </p:nvCxnSpPr>
        <p:spPr bwMode="auto">
          <a:xfrm>
            <a:off x="3514725" y="2217738"/>
            <a:ext cx="674688" cy="4699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503" name="AutoShape 15"/>
          <p:cNvCxnSpPr>
            <a:cxnSpLocks noChangeShapeType="1"/>
            <a:stCxn id="63493" idx="2"/>
            <a:endCxn id="63494" idx="0"/>
          </p:cNvCxnSpPr>
          <p:nvPr/>
        </p:nvCxnSpPr>
        <p:spPr bwMode="auto">
          <a:xfrm>
            <a:off x="4189413" y="3327400"/>
            <a:ext cx="774700" cy="4699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3504" name="AutoShape 16"/>
          <p:cNvCxnSpPr>
            <a:cxnSpLocks noChangeShapeType="1"/>
            <a:stCxn id="63494" idx="2"/>
            <a:endCxn id="63495" idx="0"/>
          </p:cNvCxnSpPr>
          <p:nvPr/>
        </p:nvCxnSpPr>
        <p:spPr bwMode="auto">
          <a:xfrm>
            <a:off x="4964113" y="4254500"/>
            <a:ext cx="1017587" cy="4699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sp>
        <p:nvSpPr>
          <p:cNvPr id="63505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3940175"/>
            <a:ext cx="2743200" cy="860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Arial Narrow" pitchFamily="34" charset="0"/>
              </a:rPr>
              <a:t>Cognitive Map Example 1</a:t>
            </a:r>
            <a:endParaRPr lang="en-AU" sz="2800">
              <a:latin typeface="Arial Narrow" pitchFamily="34" charset="0"/>
            </a:endParaRP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-457200" y="0"/>
          <a:ext cx="9906000" cy="6858000"/>
        </p:xfrm>
        <a:graphic>
          <a:graphicData uri="http://schemas.openxmlformats.org/presentationml/2006/ole">
            <p:oleObj spid="_x0000_s63506" name="Slide" r:id="rId4" imgW="4568900" imgH="3425883" progId="PowerPoint.Slide.12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2832100" y="304800"/>
            <a:ext cx="16494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No one worries about me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5727700" y="304800"/>
            <a:ext cx="1509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People think I hit her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819400" y="15240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I’m a useless person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5715000" y="1524000"/>
            <a:ext cx="1524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I’m a bad mother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090988" y="2936875"/>
            <a:ext cx="1360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sng">
                <a:solidFill>
                  <a:srgbClr val="0000FF"/>
                </a:solidFill>
                <a:latin typeface="Lucida Handwriting" pitchFamily="66" charset="0"/>
              </a:rPr>
              <a:t>I am a failure</a:t>
            </a:r>
            <a:endParaRPr lang="en-AU" sz="1600" u="sng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810000" y="3581400"/>
            <a:ext cx="1920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 can’t do anything right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5332413" y="4522788"/>
            <a:ext cx="1895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I’m not a good friend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590800" y="44958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I’m a rotten housewife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2463800" y="5562600"/>
            <a:ext cx="1931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My house is messy and dirty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232400" y="5499100"/>
            <a:ext cx="2100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 didn’t stand up for my friend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cxnSp>
        <p:nvCxnSpPr>
          <p:cNvPr id="64524" name="AutoShape 12"/>
          <p:cNvCxnSpPr>
            <a:cxnSpLocks noChangeShapeType="1"/>
            <a:stCxn id="64514" idx="2"/>
            <a:endCxn id="64516" idx="0"/>
          </p:cNvCxnSpPr>
          <p:nvPr/>
        </p:nvCxnSpPr>
        <p:spPr bwMode="auto">
          <a:xfrm>
            <a:off x="3657600" y="885825"/>
            <a:ext cx="0" cy="6381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25" name="AutoShape 13"/>
          <p:cNvCxnSpPr>
            <a:cxnSpLocks noChangeShapeType="1"/>
            <a:stCxn id="64516" idx="2"/>
            <a:endCxn id="64518" idx="0"/>
          </p:cNvCxnSpPr>
          <p:nvPr/>
        </p:nvCxnSpPr>
        <p:spPr bwMode="auto">
          <a:xfrm>
            <a:off x="3657600" y="2105025"/>
            <a:ext cx="1114425" cy="8318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26" name="AutoShape 14"/>
          <p:cNvCxnSpPr>
            <a:cxnSpLocks noChangeShapeType="1"/>
            <a:stCxn id="64515" idx="2"/>
            <a:endCxn id="64517" idx="0"/>
          </p:cNvCxnSpPr>
          <p:nvPr/>
        </p:nvCxnSpPr>
        <p:spPr bwMode="auto">
          <a:xfrm flipH="1">
            <a:off x="6477000" y="885825"/>
            <a:ext cx="6350" cy="6381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27" name="AutoShape 15"/>
          <p:cNvCxnSpPr>
            <a:cxnSpLocks noChangeShapeType="1"/>
            <a:stCxn id="64517" idx="2"/>
            <a:endCxn id="64518" idx="0"/>
          </p:cNvCxnSpPr>
          <p:nvPr/>
        </p:nvCxnSpPr>
        <p:spPr bwMode="auto">
          <a:xfrm flipH="1">
            <a:off x="4772025" y="2105025"/>
            <a:ext cx="1704975" cy="8318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28" name="AutoShape 16"/>
          <p:cNvCxnSpPr>
            <a:cxnSpLocks noChangeShapeType="1"/>
            <a:stCxn id="64522" idx="0"/>
            <a:endCxn id="64521" idx="2"/>
          </p:cNvCxnSpPr>
          <p:nvPr/>
        </p:nvCxnSpPr>
        <p:spPr bwMode="auto">
          <a:xfrm flipH="1" flipV="1">
            <a:off x="3429000" y="5076825"/>
            <a:ext cx="1588" cy="4857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29" name="AutoShape 17"/>
          <p:cNvCxnSpPr>
            <a:cxnSpLocks noChangeShapeType="1"/>
            <a:stCxn id="64521" idx="0"/>
            <a:endCxn id="64519" idx="2"/>
          </p:cNvCxnSpPr>
          <p:nvPr/>
        </p:nvCxnSpPr>
        <p:spPr bwMode="auto">
          <a:xfrm flipV="1">
            <a:off x="3429000" y="4162425"/>
            <a:ext cx="1341438" cy="3333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30" name="AutoShape 18"/>
          <p:cNvCxnSpPr>
            <a:cxnSpLocks noChangeShapeType="1"/>
            <a:stCxn id="64519" idx="0"/>
            <a:endCxn id="64518" idx="2"/>
          </p:cNvCxnSpPr>
          <p:nvPr/>
        </p:nvCxnSpPr>
        <p:spPr bwMode="auto">
          <a:xfrm flipV="1">
            <a:off x="4770438" y="3273425"/>
            <a:ext cx="1587" cy="3079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31" name="AutoShape 19"/>
          <p:cNvCxnSpPr>
            <a:cxnSpLocks noChangeShapeType="1"/>
            <a:stCxn id="64520" idx="0"/>
            <a:endCxn id="64519" idx="2"/>
          </p:cNvCxnSpPr>
          <p:nvPr/>
        </p:nvCxnSpPr>
        <p:spPr bwMode="auto">
          <a:xfrm flipH="1" flipV="1">
            <a:off x="4770438" y="4162425"/>
            <a:ext cx="1509712" cy="360363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4532" name="AutoShape 20"/>
          <p:cNvCxnSpPr>
            <a:cxnSpLocks noChangeShapeType="1"/>
            <a:stCxn id="64523" idx="0"/>
            <a:endCxn id="64520" idx="2"/>
          </p:cNvCxnSpPr>
          <p:nvPr/>
        </p:nvCxnSpPr>
        <p:spPr bwMode="auto">
          <a:xfrm flipH="1" flipV="1">
            <a:off x="6280150" y="5103813"/>
            <a:ext cx="3175" cy="395287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sp>
        <p:nvSpPr>
          <p:cNvPr id="64533" name="Rectangle 21"/>
          <p:cNvSpPr>
            <a:spLocks noGrp="1" noChangeArrowheads="1"/>
          </p:cNvSpPr>
          <p:nvPr>
            <p:ph type="title"/>
          </p:nvPr>
        </p:nvSpPr>
        <p:spPr>
          <a:xfrm>
            <a:off x="609600" y="2862263"/>
            <a:ext cx="2590800" cy="688975"/>
          </a:xfrm>
        </p:spPr>
        <p:txBody>
          <a:bodyPr/>
          <a:lstStyle/>
          <a:p>
            <a:r>
              <a:rPr lang="en-US" sz="2800">
                <a:latin typeface="Arial Narrow" pitchFamily="34" charset="0"/>
              </a:rPr>
              <a:t>Cognitive Map Example 2</a:t>
            </a:r>
            <a:endParaRPr lang="en-AU" sz="2800">
              <a:latin typeface="Arial Narrow" pitchFamily="34" charset="0"/>
            </a:endParaRP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34" name="Object 22"/>
          <p:cNvGraphicFramePr>
            <a:graphicFrameLocks noChangeAspect="1"/>
          </p:cNvGraphicFramePr>
          <p:nvPr/>
        </p:nvGraphicFramePr>
        <p:xfrm>
          <a:off x="-685800" y="0"/>
          <a:ext cx="11201400" cy="6858000"/>
        </p:xfrm>
        <a:graphic>
          <a:graphicData uri="http://schemas.openxmlformats.org/presentationml/2006/ole">
            <p:oleObj spid="_x0000_s64534" name="Slide" r:id="rId4" imgW="4550812" imgH="3410843" progId="PowerPoint.Slide.12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2706688" y="1012825"/>
            <a:ext cx="14605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If I go out in the boat I might get into danger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5449888" y="1241425"/>
            <a:ext cx="1219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If I drive far from home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727450" y="2994025"/>
            <a:ext cx="14414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 will have a panic attack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357563" y="4283075"/>
            <a:ext cx="218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 will lose control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646488" y="5051425"/>
            <a:ext cx="16033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 will be a raving lunatic for the rest of my life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496888" y="1927225"/>
            <a:ext cx="16573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If I go shopping by myself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431088" y="1698625"/>
            <a:ext cx="13255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Lucida Handwriting" pitchFamily="66" charset="0"/>
              </a:rPr>
              <a:t>If I get caught in traffic</a:t>
            </a:r>
            <a:endParaRPr lang="en-AU" sz="1600">
              <a:solidFill>
                <a:srgbClr val="0000FF"/>
              </a:solidFill>
              <a:latin typeface="Lucida Handwriting" pitchFamily="66" charset="0"/>
            </a:endParaRPr>
          </a:p>
        </p:txBody>
      </p:sp>
      <p:cxnSp>
        <p:nvCxnSpPr>
          <p:cNvPr id="65545" name="AutoShape 9"/>
          <p:cNvCxnSpPr>
            <a:cxnSpLocks noChangeShapeType="1"/>
            <a:stCxn id="65543" idx="2"/>
            <a:endCxn id="65540" idx="1"/>
          </p:cNvCxnSpPr>
          <p:nvPr/>
        </p:nvCxnSpPr>
        <p:spPr bwMode="auto">
          <a:xfrm>
            <a:off x="1325563" y="2752725"/>
            <a:ext cx="2401887" cy="6540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5546" name="AutoShape 10"/>
          <p:cNvCxnSpPr>
            <a:cxnSpLocks noChangeShapeType="1"/>
            <a:stCxn id="65538" idx="2"/>
            <a:endCxn id="65540" idx="0"/>
          </p:cNvCxnSpPr>
          <p:nvPr/>
        </p:nvCxnSpPr>
        <p:spPr bwMode="auto">
          <a:xfrm>
            <a:off x="3436938" y="2327275"/>
            <a:ext cx="1011237" cy="6667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5547" name="AutoShape 11"/>
          <p:cNvCxnSpPr>
            <a:cxnSpLocks noChangeShapeType="1"/>
            <a:stCxn id="65539" idx="2"/>
            <a:endCxn id="65540" idx="0"/>
          </p:cNvCxnSpPr>
          <p:nvPr/>
        </p:nvCxnSpPr>
        <p:spPr bwMode="auto">
          <a:xfrm flipH="1">
            <a:off x="4448175" y="2066925"/>
            <a:ext cx="1611313" cy="9271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5548" name="AutoShape 12"/>
          <p:cNvCxnSpPr>
            <a:cxnSpLocks noChangeShapeType="1"/>
            <a:stCxn id="65544" idx="2"/>
            <a:endCxn id="65540" idx="3"/>
          </p:cNvCxnSpPr>
          <p:nvPr/>
        </p:nvCxnSpPr>
        <p:spPr bwMode="auto">
          <a:xfrm flipH="1">
            <a:off x="5168900" y="2524125"/>
            <a:ext cx="2925763" cy="8826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5549" name="AutoShape 13"/>
          <p:cNvCxnSpPr>
            <a:cxnSpLocks noChangeShapeType="1"/>
            <a:stCxn id="65540" idx="2"/>
            <a:endCxn id="65541" idx="0"/>
          </p:cNvCxnSpPr>
          <p:nvPr/>
        </p:nvCxnSpPr>
        <p:spPr bwMode="auto">
          <a:xfrm>
            <a:off x="4448175" y="3819525"/>
            <a:ext cx="1588" cy="46355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5550" name="AutoShape 14"/>
          <p:cNvCxnSpPr>
            <a:cxnSpLocks noChangeShapeType="1"/>
            <a:stCxn id="65541" idx="2"/>
            <a:endCxn id="65542" idx="0"/>
          </p:cNvCxnSpPr>
          <p:nvPr/>
        </p:nvCxnSpPr>
        <p:spPr bwMode="auto">
          <a:xfrm flipH="1">
            <a:off x="4448175" y="4619625"/>
            <a:ext cx="1588" cy="4318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sp>
        <p:nvSpPr>
          <p:cNvPr id="65551" name="Rectangle 15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5867400" cy="476250"/>
          </a:xfrm>
        </p:spPr>
        <p:txBody>
          <a:bodyPr/>
          <a:lstStyle/>
          <a:p>
            <a:r>
              <a:rPr lang="en-US" sz="3600">
                <a:latin typeface="Arial Narrow" pitchFamily="34" charset="0"/>
              </a:rPr>
              <a:t>Cognitive Map Example 3</a:t>
            </a:r>
            <a:endParaRPr lang="en-AU" sz="3600">
              <a:latin typeface="Arial Narrow" pitchFamily="34" charset="0"/>
            </a:endParaRP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52" name="Object 16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65552" name="Slide" r:id="rId4" imgW="4568804" imgH="3425985" progId="PowerPoint.Slide.12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15900"/>
            <a:ext cx="4038600" cy="347663"/>
          </a:xfrm>
          <a:solidFill>
            <a:schemeClr val="bg1"/>
          </a:solidFill>
        </p:spPr>
        <p:txBody>
          <a:bodyPr/>
          <a:lstStyle/>
          <a:p>
            <a:r>
              <a:rPr lang="en-US" sz="2800">
                <a:latin typeface="Arial Narrow" pitchFamily="34" charset="0"/>
              </a:rPr>
              <a:t>Cognitive Map Example 4</a:t>
            </a:r>
            <a:endParaRPr lang="en-AU" sz="2800">
              <a:latin typeface="Arial Narrow" pitchFamily="34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447800" y="838200"/>
            <a:ext cx="2647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Good girls don’t get raped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895850" y="762000"/>
            <a:ext cx="3308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Good girls don’t get sexually abused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249363" y="1800225"/>
            <a:ext cx="3044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 must have done something wrong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5138738" y="1817688"/>
            <a:ext cx="2825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It was my fault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3048000" y="2895600"/>
            <a:ext cx="3441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u="sng">
                <a:solidFill>
                  <a:srgbClr val="0000FF"/>
                </a:solidFill>
                <a:latin typeface="Lucida Handwriting" pitchFamily="66" charset="0"/>
              </a:rPr>
              <a:t>I am a bad worthless person</a:t>
            </a:r>
            <a:endParaRPr lang="en-AU" sz="1400" u="sng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600450" y="3733800"/>
            <a:ext cx="2419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 was a failure as a child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309688" y="4648200"/>
            <a:ext cx="292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 let my parents down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5246688" y="4724400"/>
            <a:ext cx="2609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 must have been bad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4951413" y="5638800"/>
            <a:ext cx="3197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Sexual abuse only happens to bad girls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1679575" y="5486400"/>
            <a:ext cx="218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FF"/>
                </a:solidFill>
                <a:latin typeface="Lucida Handwriting" pitchFamily="66" charset="0"/>
              </a:rPr>
              <a:t>I must have been naughty</a:t>
            </a:r>
            <a:endParaRPr lang="en-AU" sz="1400">
              <a:solidFill>
                <a:srgbClr val="0000FF"/>
              </a:solidFill>
              <a:latin typeface="Lucida Handwriting" pitchFamily="66" charset="0"/>
            </a:endParaRPr>
          </a:p>
        </p:txBody>
      </p:sp>
      <p:cxnSp>
        <p:nvCxnSpPr>
          <p:cNvPr id="66573" name="AutoShape 13"/>
          <p:cNvCxnSpPr>
            <a:cxnSpLocks noChangeShapeType="1"/>
            <a:stCxn id="66572" idx="0"/>
            <a:endCxn id="66569" idx="2"/>
          </p:cNvCxnSpPr>
          <p:nvPr/>
        </p:nvCxnSpPr>
        <p:spPr bwMode="auto">
          <a:xfrm flipV="1">
            <a:off x="2771775" y="4953000"/>
            <a:ext cx="1588" cy="5334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4" name="AutoShape 14"/>
          <p:cNvCxnSpPr>
            <a:cxnSpLocks noChangeShapeType="1"/>
            <a:stCxn id="66571" idx="0"/>
            <a:endCxn id="66570" idx="2"/>
          </p:cNvCxnSpPr>
          <p:nvPr/>
        </p:nvCxnSpPr>
        <p:spPr bwMode="auto">
          <a:xfrm flipV="1">
            <a:off x="6550025" y="5029200"/>
            <a:ext cx="1588" cy="6096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5" name="AutoShape 15"/>
          <p:cNvCxnSpPr>
            <a:cxnSpLocks noChangeShapeType="1"/>
            <a:stCxn id="66570" idx="0"/>
            <a:endCxn id="66568" idx="3"/>
          </p:cNvCxnSpPr>
          <p:nvPr/>
        </p:nvCxnSpPr>
        <p:spPr bwMode="auto">
          <a:xfrm flipH="1" flipV="1">
            <a:off x="6019800" y="3886200"/>
            <a:ext cx="531813" cy="8382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6" name="AutoShape 16"/>
          <p:cNvCxnSpPr>
            <a:cxnSpLocks noChangeShapeType="1"/>
            <a:stCxn id="66569" idx="0"/>
            <a:endCxn id="66568" idx="1"/>
          </p:cNvCxnSpPr>
          <p:nvPr/>
        </p:nvCxnSpPr>
        <p:spPr bwMode="auto">
          <a:xfrm flipV="1">
            <a:off x="2773363" y="3886200"/>
            <a:ext cx="827087" cy="7620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7" name="AutoShape 17"/>
          <p:cNvCxnSpPr>
            <a:cxnSpLocks noChangeShapeType="1"/>
            <a:stCxn id="66568" idx="0"/>
            <a:endCxn id="66567" idx="2"/>
          </p:cNvCxnSpPr>
          <p:nvPr/>
        </p:nvCxnSpPr>
        <p:spPr bwMode="auto">
          <a:xfrm flipH="1" flipV="1">
            <a:off x="4768850" y="3200400"/>
            <a:ext cx="41275" cy="533400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8" name="AutoShape 18"/>
          <p:cNvCxnSpPr>
            <a:cxnSpLocks noChangeShapeType="1"/>
            <a:stCxn id="66566" idx="2"/>
            <a:endCxn id="66567" idx="0"/>
          </p:cNvCxnSpPr>
          <p:nvPr/>
        </p:nvCxnSpPr>
        <p:spPr bwMode="auto">
          <a:xfrm flipH="1">
            <a:off x="4768850" y="2122488"/>
            <a:ext cx="1782763" cy="773112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79" name="AutoShape 19"/>
          <p:cNvCxnSpPr>
            <a:cxnSpLocks noChangeShapeType="1"/>
            <a:stCxn id="66565" idx="2"/>
            <a:endCxn id="66567" idx="0"/>
          </p:cNvCxnSpPr>
          <p:nvPr/>
        </p:nvCxnSpPr>
        <p:spPr bwMode="auto">
          <a:xfrm>
            <a:off x="2771775" y="2105025"/>
            <a:ext cx="1997075" cy="79057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0" name="AutoShape 20"/>
          <p:cNvCxnSpPr>
            <a:cxnSpLocks noChangeShapeType="1"/>
            <a:stCxn id="66564" idx="2"/>
            <a:endCxn id="66566" idx="0"/>
          </p:cNvCxnSpPr>
          <p:nvPr/>
        </p:nvCxnSpPr>
        <p:spPr bwMode="auto">
          <a:xfrm>
            <a:off x="6550025" y="1066800"/>
            <a:ext cx="1588" cy="750888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cxnSp>
        <p:nvCxnSpPr>
          <p:cNvPr id="66581" name="AutoShape 21"/>
          <p:cNvCxnSpPr>
            <a:cxnSpLocks noChangeShapeType="1"/>
            <a:stCxn id="66563" idx="2"/>
            <a:endCxn id="66565" idx="0"/>
          </p:cNvCxnSpPr>
          <p:nvPr/>
        </p:nvCxnSpPr>
        <p:spPr bwMode="auto">
          <a:xfrm>
            <a:off x="2771775" y="1143000"/>
            <a:ext cx="0" cy="657225"/>
          </a:xfrm>
          <a:prstGeom prst="straightConnector1">
            <a:avLst/>
          </a:prstGeom>
          <a:noFill/>
          <a:ln w="9525">
            <a:solidFill>
              <a:srgbClr val="3333FF"/>
            </a:solidFill>
            <a:round/>
            <a:headEnd/>
            <a:tailEnd type="triangle" w="med" len="med"/>
          </a:ln>
          <a:effectLst/>
        </p:spPr>
      </p:cxn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82" name="Object 2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66582" name="Slide" r:id="rId4" imgW="4526344" imgH="3392457" progId="PowerPoint.Slide.12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19" name="Rectangle 87"/>
          <p:cNvSpPr>
            <a:spLocks noChangeArrowheads="1"/>
          </p:cNvSpPr>
          <p:nvPr/>
        </p:nvSpPr>
        <p:spPr bwMode="auto">
          <a:xfrm>
            <a:off x="685800" y="236538"/>
            <a:ext cx="8001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fa-IR" sz="3200" dirty="0">
                <a:solidFill>
                  <a:srgbClr val="FF0000"/>
                </a:solidFill>
                <a:cs typeface="B Titr" pitchFamily="2" charset="-78"/>
              </a:rPr>
              <a:t>درون مايه هاي شايع روان بنه هاي منفي</a:t>
            </a:r>
            <a:endParaRPr lang="en-AU" sz="32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609600" y="914400"/>
          <a:ext cx="7696201" cy="5266109"/>
        </p:xfrm>
        <a:graphic>
          <a:graphicData uri="http://schemas.openxmlformats.org/drawingml/2006/table">
            <a:tbl>
              <a:tblPr rtl="1"/>
              <a:tblGrid>
                <a:gridCol w="2564845"/>
                <a:gridCol w="2565678"/>
                <a:gridCol w="2565678"/>
              </a:tblGrid>
              <a:tr h="4004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درون مايه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كد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B Titr" pitchFamily="2" charset="-78"/>
                        </a:rPr>
                        <a:t>مثال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4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خود –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ناخوشايند(</a:t>
                      </a:r>
                      <a:r>
                        <a:rPr lang="fa-IR" sz="18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من بدم)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SUG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خنخ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من گندم/بدم،من هيچم/من بي ارزشم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خود –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تنها (من تنهام)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B Koodak" pitchFamily="2" charset="-78"/>
                        </a:rPr>
                        <a:t>SA</a:t>
                      </a:r>
                      <a:r>
                        <a:rPr lang="fa-IR" sz="1800" b="1">
                          <a:latin typeface="Calibri"/>
                          <a:ea typeface="Calibri"/>
                          <a:cs typeface="B Koodak" pitchFamily="2" charset="-78"/>
                        </a:rPr>
                        <a:t>خت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من تنهام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B Koodak" pitchFamily="2" charset="-78"/>
                        </a:rPr>
                        <a:t>، منفور، مطرود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4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خود – در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معرض خطر(من نابودم)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SID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خدمخ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>
                          <a:latin typeface="Calibri"/>
                          <a:ea typeface="Calibri"/>
                          <a:cs typeface="B Koodak" pitchFamily="2" charset="-78"/>
                        </a:rPr>
                        <a:t>يك بلايي سرم مياد،مي ميرم،ديونه ميشم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4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دنيا –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ناخوشايند( دنیا بد)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WNG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دنخ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دنيا،جهان،خدا،خوب نيستند،هيچند،ناعادلانه اند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دنيا –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خطرناك</a:t>
                      </a:r>
                      <a:r>
                        <a:rPr lang="fa-IR" sz="18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WD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دخ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>
                          <a:latin typeface="Calibri"/>
                          <a:ea typeface="Calibri"/>
                          <a:cs typeface="B Koodak" pitchFamily="2" charset="-78"/>
                        </a:rPr>
                        <a:t>دنيا خطرناك است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– رها كننده /بوالهوس ( بي قيد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) – تو</a:t>
                      </a:r>
                      <a:r>
                        <a:rPr lang="fa-IR" sz="18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 بی وفا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OA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در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ما را تنها رها مي كنند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– آسيب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رسان (موذی)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B Koodak" pitchFamily="2" charset="-78"/>
                        </a:rPr>
                        <a:t>OH</a:t>
                      </a:r>
                      <a:endParaRPr lang="en-US" sz="180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به من آسيب مي زنند،از من سوء استفاده مي كنند.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24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– </a:t>
                      </a:r>
                      <a:r>
                        <a:rPr lang="fa-IR" sz="1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ناخوشايند- تو بدی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ONG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B Koodak" pitchFamily="2" charset="-78"/>
                        </a:rPr>
                        <a:t>دنخ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Koodak" pitchFamily="2" charset="-78"/>
                        </a:rPr>
                        <a:t>ديگران هيچند،منفورند،بدند</a:t>
                      </a:r>
                      <a:endParaRPr lang="en-US" sz="1800" dirty="0">
                        <a:latin typeface="Calibri"/>
                        <a:ea typeface="Calibri"/>
                        <a:cs typeface="B Koodak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14400" y="5410200"/>
            <a:ext cx="1485900" cy="293688"/>
          </a:xfrm>
          <a:prstGeom prst="rect">
            <a:avLst/>
          </a:prstGeom>
          <a:solidFill>
            <a:srgbClr val="FF00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FFFF66"/>
                </a:solidFill>
                <a:latin typeface="Arial" pitchFamily="34" charset="0"/>
              </a:rPr>
              <a:t>OTHERS</a:t>
            </a:r>
            <a:endParaRPr lang="en-AU" sz="2000" b="1">
              <a:solidFill>
                <a:srgbClr val="FFFF66"/>
              </a:solidFill>
              <a:latin typeface="Arial" pitchFamily="34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76250" y="1181100"/>
            <a:ext cx="928688" cy="293688"/>
          </a:xfrm>
          <a:prstGeom prst="rect">
            <a:avLst/>
          </a:prstGeom>
          <a:solidFill>
            <a:srgbClr val="FF00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FFFF66"/>
                </a:solidFill>
                <a:latin typeface="Arial" pitchFamily="34" charset="0"/>
              </a:rPr>
              <a:t>SELF</a:t>
            </a:r>
            <a:endParaRPr lang="en-AU" sz="2000" b="1">
              <a:solidFill>
                <a:srgbClr val="FFFF66"/>
              </a:solidFill>
              <a:latin typeface="Arial" pitchFamily="34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6553200" y="228600"/>
            <a:ext cx="1485900" cy="293688"/>
          </a:xfrm>
          <a:prstGeom prst="rect">
            <a:avLst/>
          </a:prstGeom>
          <a:solidFill>
            <a:srgbClr val="0033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33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DDDDDD"/>
                </a:solidFill>
                <a:latin typeface="Arial" pitchFamily="34" charset="0"/>
              </a:rPr>
              <a:t>Defective</a:t>
            </a:r>
            <a:endParaRPr lang="en-AU" sz="2000" b="1">
              <a:solidFill>
                <a:srgbClr val="DDDDDD"/>
              </a:solidFill>
              <a:latin typeface="Arial" pitchFamily="34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200400" y="266700"/>
            <a:ext cx="1485900" cy="293688"/>
          </a:xfrm>
          <a:prstGeom prst="rect">
            <a:avLst/>
          </a:prstGeom>
          <a:solidFill>
            <a:srgbClr val="FF9933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Worthless</a:t>
            </a:r>
            <a:endParaRPr lang="en-AU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6629400" y="5486400"/>
            <a:ext cx="1485900" cy="496888"/>
          </a:xfrm>
          <a:prstGeom prst="rect">
            <a:avLst/>
          </a:prstGeom>
          <a:solidFill>
            <a:srgbClr val="FF00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00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FFFF66"/>
                </a:solidFill>
                <a:latin typeface="Arial" pitchFamily="34" charset="0"/>
              </a:rPr>
              <a:t>WORLD/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FFFF66"/>
                </a:solidFill>
                <a:latin typeface="Arial" pitchFamily="34" charset="0"/>
              </a:rPr>
              <a:t>LIFE</a:t>
            </a:r>
            <a:endParaRPr lang="en-AU" sz="2000" b="1">
              <a:solidFill>
                <a:srgbClr val="FFFF66"/>
              </a:solidFill>
              <a:latin typeface="Arial" pitchFamily="34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343400" y="3581400"/>
            <a:ext cx="1485900" cy="293688"/>
          </a:xfrm>
          <a:prstGeom prst="rect">
            <a:avLst/>
          </a:prstGeom>
          <a:solidFill>
            <a:srgbClr val="009999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33CCFF"/>
                </a:solidFill>
                <a:latin typeface="Arial" pitchFamily="34" charset="0"/>
              </a:rPr>
              <a:t>Unsafe</a:t>
            </a:r>
            <a:endParaRPr lang="en-AU" sz="2000" b="1">
              <a:solidFill>
                <a:srgbClr val="33CCFF"/>
              </a:solidFill>
              <a:latin typeface="Arial" pitchFamily="34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3200400" y="1409700"/>
            <a:ext cx="1485900" cy="293688"/>
          </a:xfrm>
          <a:prstGeom prst="rect">
            <a:avLst/>
          </a:prstGeom>
          <a:solidFill>
            <a:srgbClr val="FF9933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Alone</a:t>
            </a:r>
            <a:endParaRPr lang="en-AU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3200400" y="2438400"/>
            <a:ext cx="1485900" cy="293688"/>
          </a:xfrm>
          <a:prstGeom prst="rect">
            <a:avLst/>
          </a:prstGeom>
          <a:solidFill>
            <a:srgbClr val="FF9933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chemeClr val="bg1"/>
                </a:solidFill>
                <a:latin typeface="Arial" pitchFamily="34" charset="0"/>
              </a:rPr>
              <a:t>In danger</a:t>
            </a:r>
            <a:endParaRPr lang="en-AU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2971800" y="4216400"/>
            <a:ext cx="1485900" cy="293688"/>
          </a:xfrm>
          <a:prstGeom prst="rect">
            <a:avLst/>
          </a:prstGeom>
          <a:solidFill>
            <a:srgbClr val="009999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33CCFF"/>
                </a:solidFill>
                <a:latin typeface="Arial" pitchFamily="34" charset="0"/>
              </a:rPr>
              <a:t>Abusive</a:t>
            </a:r>
            <a:endParaRPr lang="en-AU" sz="2000" b="1">
              <a:solidFill>
                <a:srgbClr val="33CCFF"/>
              </a:solidFill>
              <a:latin typeface="Arial" pitchFamily="34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381000" y="3763963"/>
            <a:ext cx="1485900" cy="496887"/>
          </a:xfrm>
          <a:prstGeom prst="rect">
            <a:avLst/>
          </a:prstGeom>
          <a:solidFill>
            <a:srgbClr val="009999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33CCFF"/>
                </a:solidFill>
                <a:latin typeface="Arial" pitchFamily="34" charset="0"/>
              </a:rPr>
              <a:t>Abandoning</a:t>
            </a:r>
            <a:endParaRPr lang="en-AU" sz="2000" b="1">
              <a:solidFill>
                <a:srgbClr val="33CCFF"/>
              </a:solidFill>
              <a:latin typeface="Arial" pitchFamily="34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6553200" y="2743200"/>
            <a:ext cx="1485900" cy="293688"/>
          </a:xfrm>
          <a:prstGeom prst="rect">
            <a:avLst/>
          </a:prstGeom>
          <a:solidFill>
            <a:srgbClr val="0033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33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DDDDDD"/>
                </a:solidFill>
                <a:latin typeface="Arial" pitchFamily="34" charset="0"/>
              </a:rPr>
              <a:t>Selfish</a:t>
            </a:r>
            <a:endParaRPr lang="en-AU" sz="2000" b="1">
              <a:solidFill>
                <a:srgbClr val="DDDDDD"/>
              </a:solidFill>
              <a:latin typeface="Arial" pitchFamily="34" charset="0"/>
            </a:endParaRP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6553200" y="1066800"/>
            <a:ext cx="1485900" cy="293688"/>
          </a:xfrm>
          <a:prstGeom prst="rect">
            <a:avLst/>
          </a:prstGeom>
          <a:solidFill>
            <a:srgbClr val="0033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33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DDDDDD"/>
                </a:solidFill>
                <a:latin typeface="Arial" pitchFamily="34" charset="0"/>
              </a:rPr>
              <a:t>Failure</a:t>
            </a:r>
            <a:endParaRPr lang="en-AU" sz="2000" b="1">
              <a:solidFill>
                <a:srgbClr val="DDDDDD"/>
              </a:solidFill>
              <a:latin typeface="Arial" pitchFamily="34" charset="0"/>
            </a:endParaRP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6553200" y="1905000"/>
            <a:ext cx="1485900" cy="293688"/>
          </a:xfrm>
          <a:prstGeom prst="rect">
            <a:avLst/>
          </a:prstGeom>
          <a:solidFill>
            <a:srgbClr val="003366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3366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DDDDDD"/>
                </a:solidFill>
                <a:latin typeface="Arial" pitchFamily="34" charset="0"/>
              </a:rPr>
              <a:t>Imperfect</a:t>
            </a:r>
            <a:endParaRPr lang="en-AU" sz="2000" b="1">
              <a:solidFill>
                <a:srgbClr val="DDDDDD"/>
              </a:solidFill>
              <a:latin typeface="Arial" pitchFamily="34" charset="0"/>
            </a:endParaRPr>
          </a:p>
        </p:txBody>
      </p:sp>
      <p:cxnSp>
        <p:nvCxnSpPr>
          <p:cNvPr id="76815" name="AutoShape 15"/>
          <p:cNvCxnSpPr>
            <a:cxnSpLocks noChangeShapeType="1"/>
            <a:stCxn id="76805" idx="1"/>
            <a:endCxn id="76803" idx="3"/>
          </p:cNvCxnSpPr>
          <p:nvPr/>
        </p:nvCxnSpPr>
        <p:spPr bwMode="auto">
          <a:xfrm flipH="1">
            <a:off x="1404938" y="414338"/>
            <a:ext cx="1795462" cy="9144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16" name="AutoShape 16"/>
          <p:cNvCxnSpPr>
            <a:cxnSpLocks noChangeShapeType="1"/>
            <a:stCxn id="76808" idx="1"/>
            <a:endCxn id="76803" idx="3"/>
          </p:cNvCxnSpPr>
          <p:nvPr/>
        </p:nvCxnSpPr>
        <p:spPr bwMode="auto">
          <a:xfrm flipH="1" flipV="1">
            <a:off x="1404938" y="1328738"/>
            <a:ext cx="1795462" cy="22860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17" name="AutoShape 17"/>
          <p:cNvCxnSpPr>
            <a:cxnSpLocks noChangeShapeType="1"/>
            <a:stCxn id="76808" idx="1"/>
            <a:endCxn id="76803" idx="3"/>
          </p:cNvCxnSpPr>
          <p:nvPr/>
        </p:nvCxnSpPr>
        <p:spPr bwMode="auto">
          <a:xfrm flipH="1" flipV="1">
            <a:off x="1404938" y="1328738"/>
            <a:ext cx="1795462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18" name="AutoShape 18"/>
          <p:cNvCxnSpPr>
            <a:cxnSpLocks noChangeShapeType="1"/>
            <a:stCxn id="76809" idx="1"/>
            <a:endCxn id="76803" idx="3"/>
          </p:cNvCxnSpPr>
          <p:nvPr/>
        </p:nvCxnSpPr>
        <p:spPr bwMode="auto">
          <a:xfrm flipH="1" flipV="1">
            <a:off x="1404938" y="1328738"/>
            <a:ext cx="1795462" cy="12573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19" name="AutoShape 19"/>
          <p:cNvCxnSpPr>
            <a:cxnSpLocks noChangeShapeType="1"/>
            <a:stCxn id="76802" idx="0"/>
            <a:endCxn id="76811" idx="2"/>
          </p:cNvCxnSpPr>
          <p:nvPr/>
        </p:nvCxnSpPr>
        <p:spPr bwMode="auto">
          <a:xfrm flipH="1" flipV="1">
            <a:off x="1123950" y="4260850"/>
            <a:ext cx="533400" cy="114935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0" name="AutoShape 20"/>
          <p:cNvCxnSpPr>
            <a:cxnSpLocks noChangeShapeType="1"/>
            <a:stCxn id="76811" idx="0"/>
            <a:endCxn id="76808" idx="2"/>
          </p:cNvCxnSpPr>
          <p:nvPr/>
        </p:nvCxnSpPr>
        <p:spPr bwMode="auto">
          <a:xfrm flipV="1">
            <a:off x="1123950" y="1703388"/>
            <a:ext cx="2819400" cy="2060575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1" name="AutoShape 21"/>
          <p:cNvCxnSpPr>
            <a:cxnSpLocks noChangeShapeType="1"/>
            <a:stCxn id="76802" idx="0"/>
            <a:endCxn id="76810" idx="2"/>
          </p:cNvCxnSpPr>
          <p:nvPr/>
        </p:nvCxnSpPr>
        <p:spPr bwMode="auto">
          <a:xfrm flipV="1">
            <a:off x="1657350" y="4510088"/>
            <a:ext cx="2057400" cy="9001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822" name="AutoShape 22"/>
          <p:cNvCxnSpPr>
            <a:cxnSpLocks noChangeShapeType="1"/>
            <a:stCxn id="76810" idx="0"/>
            <a:endCxn id="76809" idx="2"/>
          </p:cNvCxnSpPr>
          <p:nvPr/>
        </p:nvCxnSpPr>
        <p:spPr bwMode="auto">
          <a:xfrm flipV="1">
            <a:off x="3714750" y="2732088"/>
            <a:ext cx="228600" cy="14843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3" name="AutoShape 23"/>
          <p:cNvCxnSpPr>
            <a:cxnSpLocks noChangeShapeType="1"/>
            <a:stCxn id="76806" idx="0"/>
            <a:endCxn id="76807" idx="2"/>
          </p:cNvCxnSpPr>
          <p:nvPr/>
        </p:nvCxnSpPr>
        <p:spPr bwMode="auto">
          <a:xfrm flipH="1" flipV="1">
            <a:off x="5086350" y="3875088"/>
            <a:ext cx="2286000" cy="16113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824" name="AutoShape 24"/>
          <p:cNvCxnSpPr>
            <a:cxnSpLocks noChangeShapeType="1"/>
            <a:stCxn id="76807" idx="0"/>
            <a:endCxn id="76809" idx="2"/>
          </p:cNvCxnSpPr>
          <p:nvPr/>
        </p:nvCxnSpPr>
        <p:spPr bwMode="auto">
          <a:xfrm flipH="1" flipV="1">
            <a:off x="3943350" y="2732088"/>
            <a:ext cx="1143000" cy="8493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5" name="AutoShape 25"/>
          <p:cNvCxnSpPr>
            <a:cxnSpLocks noChangeShapeType="1"/>
            <a:stCxn id="76804" idx="1"/>
            <a:endCxn id="76805" idx="3"/>
          </p:cNvCxnSpPr>
          <p:nvPr/>
        </p:nvCxnSpPr>
        <p:spPr bwMode="auto">
          <a:xfrm flipH="1">
            <a:off x="4686300" y="376238"/>
            <a:ext cx="1866900" cy="38100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6" name="AutoShape 26"/>
          <p:cNvCxnSpPr>
            <a:cxnSpLocks noChangeShapeType="1"/>
            <a:stCxn id="76813" idx="1"/>
            <a:endCxn id="76805" idx="3"/>
          </p:cNvCxnSpPr>
          <p:nvPr/>
        </p:nvCxnSpPr>
        <p:spPr bwMode="auto">
          <a:xfrm flipH="1" flipV="1">
            <a:off x="4686300" y="414338"/>
            <a:ext cx="1866900" cy="800100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7" name="AutoShape 27"/>
          <p:cNvCxnSpPr>
            <a:cxnSpLocks noChangeShapeType="1"/>
            <a:stCxn id="76814" idx="1"/>
            <a:endCxn id="76805" idx="3"/>
          </p:cNvCxnSpPr>
          <p:nvPr/>
        </p:nvCxnSpPr>
        <p:spPr bwMode="auto">
          <a:xfrm flipH="1" flipV="1">
            <a:off x="4686300" y="414338"/>
            <a:ext cx="1866900" cy="1638300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8" name="AutoShape 28"/>
          <p:cNvCxnSpPr>
            <a:cxnSpLocks noChangeShapeType="1"/>
            <a:stCxn id="76812" idx="1"/>
            <a:endCxn id="76805" idx="3"/>
          </p:cNvCxnSpPr>
          <p:nvPr/>
        </p:nvCxnSpPr>
        <p:spPr bwMode="auto">
          <a:xfrm flipH="1" flipV="1">
            <a:off x="4686300" y="414338"/>
            <a:ext cx="1866900" cy="2476500"/>
          </a:xfrm>
          <a:prstGeom prst="straightConnector1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29" name="AutoShape 29"/>
          <p:cNvCxnSpPr>
            <a:cxnSpLocks noChangeShapeType="1"/>
            <a:stCxn id="76805" idx="2"/>
            <a:endCxn id="76808" idx="0"/>
          </p:cNvCxnSpPr>
          <p:nvPr/>
        </p:nvCxnSpPr>
        <p:spPr bwMode="auto">
          <a:xfrm>
            <a:off x="3943350" y="560388"/>
            <a:ext cx="0" cy="849312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3733800" y="5638800"/>
            <a:ext cx="1485900" cy="293688"/>
          </a:xfrm>
          <a:prstGeom prst="rect">
            <a:avLst/>
          </a:prstGeom>
          <a:solidFill>
            <a:srgbClr val="009999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33CCFF"/>
                </a:solidFill>
                <a:latin typeface="Arial" pitchFamily="34" charset="0"/>
              </a:rPr>
              <a:t>No Good</a:t>
            </a:r>
            <a:endParaRPr lang="en-AU" sz="2000" b="1">
              <a:solidFill>
                <a:srgbClr val="33CCFF"/>
              </a:solidFill>
              <a:latin typeface="Arial" pitchFamily="34" charset="0"/>
            </a:endParaRP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7162800" y="4419600"/>
            <a:ext cx="1485900" cy="293688"/>
          </a:xfrm>
          <a:prstGeom prst="rect">
            <a:avLst/>
          </a:prstGeom>
          <a:solidFill>
            <a:srgbClr val="009999"/>
          </a:solidFill>
          <a:ln w="57150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9999"/>
            </a:extrusionClr>
          </a:sp3d>
        </p:spPr>
        <p:txBody>
          <a:bodyPr anchor="ctr">
            <a:flatTx/>
          </a:bodyPr>
          <a:lstStyle/>
          <a:p>
            <a:pPr algn="ctr" eaLnBrk="0" hangingPunct="0">
              <a:lnSpc>
                <a:spcPct val="110000"/>
              </a:lnSpc>
            </a:pPr>
            <a:r>
              <a:rPr lang="en-US" sz="2000" b="1">
                <a:solidFill>
                  <a:srgbClr val="33CCFF"/>
                </a:solidFill>
                <a:latin typeface="Arial" pitchFamily="34" charset="0"/>
              </a:rPr>
              <a:t>No Good</a:t>
            </a:r>
            <a:endParaRPr lang="en-AU" sz="2000" b="1">
              <a:solidFill>
                <a:srgbClr val="33CCFF"/>
              </a:solidFill>
              <a:latin typeface="Arial" pitchFamily="34" charset="0"/>
            </a:endParaRPr>
          </a:p>
        </p:txBody>
      </p:sp>
      <p:cxnSp>
        <p:nvCxnSpPr>
          <p:cNvPr id="76832" name="AutoShape 32"/>
          <p:cNvCxnSpPr>
            <a:cxnSpLocks noChangeShapeType="1"/>
            <a:stCxn id="76831" idx="2"/>
            <a:endCxn id="76806" idx="0"/>
          </p:cNvCxnSpPr>
          <p:nvPr/>
        </p:nvCxnSpPr>
        <p:spPr bwMode="auto">
          <a:xfrm flipH="1">
            <a:off x="7372350" y="4713288"/>
            <a:ext cx="533400" cy="7731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33" name="AutoShape 33"/>
          <p:cNvCxnSpPr>
            <a:cxnSpLocks noChangeShapeType="1"/>
            <a:stCxn id="76830" idx="1"/>
            <a:endCxn id="76802" idx="3"/>
          </p:cNvCxnSpPr>
          <p:nvPr/>
        </p:nvCxnSpPr>
        <p:spPr bwMode="auto">
          <a:xfrm flipH="1" flipV="1">
            <a:off x="2400300" y="5557838"/>
            <a:ext cx="1333500" cy="22860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76834" name="AutoShape 34"/>
          <p:cNvCxnSpPr>
            <a:cxnSpLocks noChangeShapeType="1"/>
            <a:stCxn id="76810" idx="2"/>
            <a:endCxn id="76830" idx="0"/>
          </p:cNvCxnSpPr>
          <p:nvPr/>
        </p:nvCxnSpPr>
        <p:spPr bwMode="auto">
          <a:xfrm>
            <a:off x="3714750" y="4510088"/>
            <a:ext cx="762000" cy="1128712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76835" name="Rectangle 35"/>
          <p:cNvSpPr>
            <a:spLocks noChangeArrowheads="1"/>
          </p:cNvSpPr>
          <p:nvPr/>
        </p:nvSpPr>
        <p:spPr bwMode="auto">
          <a:xfrm>
            <a:off x="6096000" y="3657600"/>
            <a:ext cx="2724150" cy="5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rtl="1"/>
            <a:r>
              <a:rPr lang="fa-IR" sz="2000" dirty="0"/>
              <a:t>ارتباط هاي موجود ميان روان بنه هاي اساسي</a:t>
            </a:r>
            <a:endParaRPr lang="en-US" sz="2000" dirty="0"/>
          </a:p>
        </p:txBody>
      </p:sp>
      <p:sp>
        <p:nvSpPr>
          <p:cNvPr id="7683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36" name="Object 36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76836" name="Slide" r:id="rId4" imgW="4568900" imgH="3425883" progId="PowerPoint.Slide.12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447675" y="2266950"/>
            <a:ext cx="2019300" cy="2009775"/>
            <a:chOff x="282" y="1470"/>
            <a:chExt cx="1272" cy="1266"/>
          </a:xfrm>
        </p:grpSpPr>
        <p:sp>
          <p:nvSpPr>
            <p:cNvPr id="62467" name="Rectangle 3"/>
            <p:cNvSpPr>
              <a:spLocks noChangeArrowheads="1"/>
            </p:cNvSpPr>
            <p:nvPr/>
          </p:nvSpPr>
          <p:spPr bwMode="auto">
            <a:xfrm>
              <a:off x="354" y="1470"/>
              <a:ext cx="9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a bad parent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68" name="Rectangle 4"/>
            <p:cNvSpPr>
              <a:spLocks noChangeArrowheads="1"/>
            </p:cNvSpPr>
            <p:nvPr/>
          </p:nvSpPr>
          <p:spPr bwMode="auto">
            <a:xfrm>
              <a:off x="295" y="1678"/>
              <a:ext cx="77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worthless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69" name="Rectangle 5"/>
            <p:cNvSpPr>
              <a:spLocks noChangeArrowheads="1"/>
            </p:cNvSpPr>
            <p:nvPr/>
          </p:nvSpPr>
          <p:spPr bwMode="auto">
            <a:xfrm>
              <a:off x="320" y="1824"/>
              <a:ext cx="84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overweight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70" name="Rectangle 6"/>
            <p:cNvSpPr>
              <a:spLocks noChangeArrowheads="1"/>
            </p:cNvSpPr>
            <p:nvPr/>
          </p:nvSpPr>
          <p:spPr bwMode="auto">
            <a:xfrm>
              <a:off x="360" y="2016"/>
              <a:ext cx="119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no good at sports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345" y="2208"/>
              <a:ext cx="11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useless at cricket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72" name="Rectangle 8"/>
            <p:cNvSpPr>
              <a:spLocks noChangeArrowheads="1"/>
            </p:cNvSpPr>
            <p:nvPr/>
          </p:nvSpPr>
          <p:spPr bwMode="auto">
            <a:xfrm>
              <a:off x="282" y="2400"/>
              <a:ext cx="62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a geek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  <p:sp>
          <p:nvSpPr>
            <p:cNvPr id="62473" name="Rectangle 9"/>
            <p:cNvSpPr>
              <a:spLocks noChangeArrowheads="1"/>
            </p:cNvSpPr>
            <p:nvPr/>
          </p:nvSpPr>
          <p:spPr bwMode="auto">
            <a:xfrm>
              <a:off x="326" y="2592"/>
              <a:ext cx="78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AU" sz="1500">
                  <a:solidFill>
                    <a:srgbClr val="0000FF"/>
                  </a:solidFill>
                  <a:latin typeface="Lucida Handwriting" pitchFamily="66" charset="0"/>
                </a:rPr>
                <a:t>I am unlovable</a:t>
              </a:r>
              <a:endParaRPr lang="en-AU" sz="1200">
                <a:solidFill>
                  <a:srgbClr val="0000FF"/>
                </a:solidFill>
                <a:latin typeface="Lucida Handwriting" pitchFamily="66" charset="0"/>
              </a:endParaRPr>
            </a:p>
          </p:txBody>
        </p:sp>
      </p:grp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228600" y="0"/>
            <a:ext cx="1828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62475" name="Object 11"/>
          <p:cNvGraphicFramePr>
            <a:graphicFrameLocks noChangeAspect="1"/>
          </p:cNvGraphicFramePr>
          <p:nvPr>
            <p:ph idx="1"/>
          </p:nvPr>
        </p:nvGraphicFramePr>
        <p:xfrm>
          <a:off x="0" y="381000"/>
          <a:ext cx="8686800" cy="6019800"/>
        </p:xfrm>
        <a:graphic>
          <a:graphicData uri="http://schemas.openxmlformats.org/presentationml/2006/ole">
            <p:oleObj spid="_x0000_s62475" name="Document" r:id="rId3" imgW="9430560" imgH="6697800" progId="Word.Document.8">
              <p:embed/>
            </p:oleObj>
          </a:graphicData>
        </a:graphic>
      </p:graphicFrame>
      <p:sp>
        <p:nvSpPr>
          <p:cNvPr id="62476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23813"/>
            <a:ext cx="8001000" cy="433387"/>
          </a:xfrm>
        </p:spPr>
        <p:txBody>
          <a:bodyPr/>
          <a:lstStyle/>
          <a:p>
            <a:r>
              <a:rPr lang="fa-IR" sz="28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نمونه آغاز فهرست اصلی باورها</a:t>
            </a:r>
            <a:endParaRPr lang="en-AU" sz="28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3017838" y="22098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  <a:latin typeface="Lucida Handwriting" pitchFamily="66" charset="0"/>
              </a:rPr>
              <a:t>80</a:t>
            </a:r>
            <a:endParaRPr lang="en-AU" sz="2000" dirty="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3943350" y="2178050"/>
            <a:ext cx="463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US" sz="2000">
                <a:solidFill>
                  <a:srgbClr val="0000FF"/>
                </a:solidFill>
                <a:latin typeface="Lucida Handwriting" pitchFamily="66" charset="0"/>
              </a:rPr>
              <a:t>95</a:t>
            </a:r>
            <a:endParaRPr lang="en-AU" sz="2000">
              <a:solidFill>
                <a:srgbClr val="0000FF"/>
              </a:solidFill>
              <a:latin typeface="Lucida Handwriting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9144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cs typeface="B Mitra" pitchFamily="2" charset="-78"/>
              </a:rPr>
              <a:t>محتوای درون مایه</a:t>
            </a:r>
            <a:endParaRPr lang="en-US" sz="1800" dirty="0">
              <a:cs typeface="B Mitr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1600200"/>
            <a:ext cx="2057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cs typeface="B Mitra" pitchFamily="2" charset="-78"/>
              </a:rPr>
              <a:t>باور یا پیش فرض</a:t>
            </a:r>
            <a:endParaRPr lang="en-US" sz="1800" dirty="0">
              <a:cs typeface="B Mitr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95600" y="1600200"/>
            <a:ext cx="685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b="1" dirty="0" smtClean="0">
                <a:cs typeface="B Mitra" pitchFamily="2" charset="-78"/>
              </a:rPr>
              <a:t>پریشانی</a:t>
            </a:r>
          </a:p>
          <a:p>
            <a:pPr algn="ctr"/>
            <a:r>
              <a:rPr lang="en-US" sz="1200" dirty="0" smtClean="0">
                <a:cs typeface="B Mitra" pitchFamily="2" charset="-78"/>
              </a:rPr>
              <a:t>SUDS</a:t>
            </a:r>
          </a:p>
          <a:p>
            <a:pPr algn="ctr"/>
            <a:r>
              <a:rPr lang="en-US" sz="1200" dirty="0" smtClean="0">
                <a:cs typeface="B Mitra" pitchFamily="2" charset="-78"/>
              </a:rPr>
              <a:t>0-100</a:t>
            </a:r>
            <a:endParaRPr lang="en-US" sz="1200" dirty="0">
              <a:cs typeface="B Mitra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190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cs typeface="B Mitra" pitchFamily="2" charset="-78"/>
              </a:rPr>
              <a:t>رتبه اولیه</a:t>
            </a:r>
            <a:endParaRPr lang="en-US" sz="1400" dirty="0">
              <a:cs typeface="B Mitra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0" y="190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100" dirty="0" smtClean="0">
                <a:cs typeface="B Mitra" pitchFamily="2" charset="-78"/>
              </a:rPr>
              <a:t>بعد از تحلیل هماوردی</a:t>
            </a:r>
            <a:endParaRPr lang="en-US" sz="1100" dirty="0">
              <a:cs typeface="B Mitra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10200" y="190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100" dirty="0" smtClean="0">
                <a:cs typeface="B Mitra" pitchFamily="2" charset="-78"/>
              </a:rPr>
              <a:t>بعد از تحلیل جستجوکرانه</a:t>
            </a:r>
            <a:endParaRPr lang="en-US" sz="1100" dirty="0">
              <a:cs typeface="B Mitra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190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100" dirty="0" smtClean="0">
                <a:cs typeface="B Mitra" pitchFamily="2" charset="-78"/>
              </a:rPr>
              <a:t>بعد از تحلیل علمی</a:t>
            </a:r>
            <a:endParaRPr lang="en-US" sz="1100" dirty="0">
              <a:cs typeface="B Mitra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62800" y="1905000"/>
            <a:ext cx="685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100" dirty="0" smtClean="0">
                <a:cs typeface="B Mitra" pitchFamily="2" charset="-78"/>
              </a:rPr>
              <a:t>درست/ غلط</a:t>
            </a:r>
            <a:endParaRPr lang="en-US" sz="1100" dirty="0">
              <a:cs typeface="B Mitra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2286000"/>
            <a:ext cx="2057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من والد بدی هستم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2590800"/>
            <a:ext cx="2057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من بی ارزشم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2895600"/>
            <a:ext cx="2057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من چاقم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00" y="31242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من در ورزش خوب نیستم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4800" y="3429000"/>
            <a:ext cx="2438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من به درد بازی تنیس نمی خورم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00" y="3733800"/>
            <a:ext cx="2057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800" dirty="0" smtClean="0">
                <a:solidFill>
                  <a:srgbClr val="0070C0"/>
                </a:solidFill>
                <a:cs typeface="B Mitra" pitchFamily="2" charset="-78"/>
              </a:rPr>
              <a:t>هیچکس منو دوست نداره</a:t>
            </a:r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" y="4038600"/>
            <a:ext cx="20574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70C0"/>
              </a:solidFill>
              <a:cs typeface="B Mitra" pitchFamily="2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304800" y="3124200"/>
            <a:ext cx="2514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4800" y="2286000"/>
            <a:ext cx="2514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4800" y="4267200"/>
            <a:ext cx="2438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609600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نهم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724400"/>
          </a:xfrm>
        </p:spPr>
        <p:txBody>
          <a:bodyPr/>
          <a:lstStyle/>
          <a:p>
            <a:pPr algn="just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1. به انجام پیکان های عمودی تا زمانی که همه </a:t>
            </a:r>
            <a:r>
              <a:rPr lang="en-US" sz="2800" dirty="0" smtClean="0">
                <a:latin typeface="Arial" pitchFamily="34" charset="0"/>
                <a:cs typeface="B Koodak" pitchFamily="2" charset="-78"/>
              </a:rPr>
              <a:t>ABC</a:t>
            </a:r>
            <a:r>
              <a:rPr lang="fa-IR" sz="2800" dirty="0" smtClean="0">
                <a:latin typeface="Arial" pitchFamily="34" charset="0"/>
                <a:cs typeface="B Koodak" pitchFamily="2" charset="-78"/>
              </a:rPr>
              <a:t>ها را شامل شوند ادامه دهید.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algn="just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2. باورها و خطاهای منطقی را طبقه بندی و نقشه های شناختی را کامل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algn="just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3. فهرست اصلی باورها را کامل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algn="just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4. خطاهای منطقی را که بیشترین تکرار را دارند و موقعیت های شایع آنها را مشخص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algn="just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5. سعی کنید به هنگام انجام خطاهای مذکور، مچ خود را بگیرید و به تصحیح آن با منطق متناسب بپردازید.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579</Words>
  <Application>Microsoft PowerPoint</Application>
  <PresentationFormat>On-screen Show (4:3)</PresentationFormat>
  <Paragraphs>126</Paragraphs>
  <Slides>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Default Design</vt:lpstr>
      <vt:lpstr>Slide</vt:lpstr>
      <vt:lpstr>Document</vt:lpstr>
      <vt:lpstr>Slide 1</vt:lpstr>
      <vt:lpstr>Cognitive Map Example 1</vt:lpstr>
      <vt:lpstr>Cognitive Map Example 2</vt:lpstr>
      <vt:lpstr>Cognitive Map Example 3</vt:lpstr>
      <vt:lpstr>Cognitive Map Example 4</vt:lpstr>
      <vt:lpstr>Slide 6</vt:lpstr>
      <vt:lpstr>Slide 7</vt:lpstr>
      <vt:lpstr>نمونه آغاز فهرست اصلی باورها</vt:lpstr>
      <vt:lpstr>کار انفرادی جلسه نهم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39</cp:revision>
  <dcterms:created xsi:type="dcterms:W3CDTF">2006-09-27T10:40:09Z</dcterms:created>
  <dcterms:modified xsi:type="dcterms:W3CDTF">2010-06-01T03:08:08Z</dcterms:modified>
</cp:coreProperties>
</file>