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66" y="42"/>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4CBEAF9-9E58-4CC8-A6FF-6DD8A58DEEA4}" type="datetimeFigureOut">
              <a:rPr lang="en-US" smtClean="0"/>
              <a:pPr/>
              <a:t>6/2/2018</a:t>
            </a:fld>
            <a:endParaRPr lang="en-US"/>
          </a:p>
        </p:txBody>
      </p:sp>
      <p:sp>
        <p:nvSpPr>
          <p:cNvPr id="2" name="Footer Placeholder 1"/>
          <p:cNvSpPr>
            <a:spLocks noGrp="1"/>
          </p:cNvSpPr>
          <p:nvPr>
            <p:ph type="ftr" sz="quarter" idx="11"/>
          </p:nvPr>
        </p:nvSpPr>
        <p:spPr/>
        <p:txBody>
          <a:bodyPr/>
          <a:lstStyle/>
          <a:p>
            <a:endParaRPr kumimoji="0" lang="en-US"/>
          </a:p>
        </p:txBody>
      </p:sp>
      <p:sp>
        <p:nvSpPr>
          <p:cNvPr id="15" name="Slide Number Placeholder 14"/>
          <p:cNvSpPr>
            <a:spLocks noGrp="1"/>
          </p:cNvSpPr>
          <p:nvPr>
            <p:ph type="sldNum" sz="quarter" idx="12"/>
          </p:nvPr>
        </p:nvSpPr>
        <p:spPr>
          <a:xfrm>
            <a:off x="8229600" y="6473952"/>
            <a:ext cx="758952" cy="246888"/>
          </a:xfrm>
        </p:spPr>
        <p:txBody>
          <a:bodyPr/>
          <a:lstStyle/>
          <a:p>
            <a:fld id="{CA15C064-DD44-4CAC-873E-2D1F54821676}" type="slidenum">
              <a:rPr kumimoji="0" lang="en-US" smtClean="0"/>
              <a:pPr/>
              <a:t>‹#›</a:t>
            </a:fld>
            <a:endParaRPr kumimoji="0" lang="en-US" dirty="0"/>
          </a:p>
        </p:txBody>
      </p:sp>
      <p:sp>
        <p:nvSpPr>
          <p:cNvPr id="8" name="Rectangle 7"/>
          <p:cNvSpPr/>
          <p:nvPr userDrawn="1"/>
        </p:nvSpPr>
        <p:spPr>
          <a:xfrm>
            <a:off x="-200949" y="-57001"/>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CBEAF9-9E58-4CC8-A6FF-6DD8A58DEEA4}" type="datetimeFigureOut">
              <a:rPr lang="en-US" smtClean="0"/>
              <a:pPr/>
              <a:t>6/2/2018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CA15C064-DD44-4CAC-873E-2D1F54821676}"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CBEAF9-9E58-4CC8-A6FF-6DD8A58DEEA4}" type="datetimeFigureOut">
              <a:rPr lang="en-US" smtClean="0"/>
              <a:pPr/>
              <a:t>6/2/2018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CA15C064-DD44-4CAC-873E-2D1F54821676}" type="slidenum">
              <a:rPr kumimoji="0" lang="en-US" smtClean="0"/>
              <a:pPr/>
              <a:t>‹#›</a:t>
            </a:fld>
            <a:endParaRPr kumimoji="0" lang="en-US"/>
          </a:p>
        </p:txBody>
      </p:sp>
      <p:sp>
        <p:nvSpPr>
          <p:cNvPr id="7" name="Rectangle 6"/>
          <p:cNvSpPr/>
          <p:nvPr userDrawn="1"/>
        </p:nvSpPr>
        <p:spPr>
          <a:xfrm>
            <a:off x="-200949" y="-57001"/>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4CBEAF9-9E58-4CC8-A6FF-6DD8A58DEEA4}" type="datetimeFigureOut">
              <a:rPr lang="en-US" smtClean="0"/>
              <a:pPr/>
              <a:t>6/2/2018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kumimoji="0" lang="en-US"/>
          </a:p>
        </p:txBody>
      </p:sp>
      <p:sp>
        <p:nvSpPr>
          <p:cNvPr id="16" name="Slide Number Placeholder 15"/>
          <p:cNvSpPr>
            <a:spLocks noGrp="1"/>
          </p:cNvSpPr>
          <p:nvPr>
            <p:ph type="sldNum" sz="quarter" idx="12"/>
          </p:nvPr>
        </p:nvSpPr>
        <p:spPr>
          <a:xfrm>
            <a:off x="8229600" y="6473952"/>
            <a:ext cx="758952" cy="246888"/>
          </a:xfrm>
        </p:spPr>
        <p:txBody>
          <a:bodyPr/>
          <a:lstStyle/>
          <a:p>
            <a:fld id="{CA15C064-DD44-4CAC-873E-2D1F54821676}" type="slidenum">
              <a:rPr kumimoji="0" lang="en-US" smtClean="0"/>
              <a:pPr/>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4CBEAF9-9E58-4CC8-A6FF-6DD8A58DEEA4}" type="datetimeFigureOut">
              <a:rPr lang="en-US" smtClean="0"/>
              <a:pPr/>
              <a:t>6/2/2018</a:t>
            </a:fld>
            <a:endParaRPr lang="en-US"/>
          </a:p>
        </p:txBody>
      </p:sp>
      <p:sp>
        <p:nvSpPr>
          <p:cNvPr id="11" name="Footer Placeholder 10"/>
          <p:cNvSpPr>
            <a:spLocks noGrp="1"/>
          </p:cNvSpPr>
          <p:nvPr>
            <p:ph type="ftr" sz="quarter" idx="11"/>
          </p:nvPr>
        </p:nvSpPr>
        <p:spPr/>
        <p:txBody>
          <a:bodyPr/>
          <a:lstStyle/>
          <a:p>
            <a:endParaRPr kumimoji="0" lang="en-US"/>
          </a:p>
        </p:txBody>
      </p:sp>
      <p:sp>
        <p:nvSpPr>
          <p:cNvPr id="16" name="Slide Number Placeholder 15"/>
          <p:cNvSpPr>
            <a:spLocks noGrp="1"/>
          </p:cNvSpPr>
          <p:nvPr>
            <p:ph type="sldNum" sz="quarter" idx="12"/>
          </p:nvPr>
        </p:nvSpPr>
        <p:spPr/>
        <p:txBody>
          <a:bodyPr/>
          <a:lstStyle/>
          <a:p>
            <a:fld id="{CA15C064-DD44-4CAC-873E-2D1F54821676}" type="slidenum">
              <a:rPr kumimoji="0" lang="en-US" smtClean="0"/>
              <a:pPr/>
              <a:t>‹#›</a:t>
            </a:fld>
            <a:endParaRPr kumimoji="0"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
        <p:nvSpPr>
          <p:cNvPr id="9" name="Rectangle 8"/>
          <p:cNvSpPr/>
          <p:nvPr userDrawn="1"/>
        </p:nvSpPr>
        <p:spPr>
          <a:xfrm>
            <a:off x="-200949" y="-57001"/>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4CBEAF9-9E58-4CC8-A6FF-6DD8A58DEEA4}" type="datetimeFigureOut">
              <a:rPr lang="en-US" smtClean="0"/>
              <a:pPr/>
              <a:t>6/2/2018</a:t>
            </a:fld>
            <a:endParaRPr lang="en-US"/>
          </a:p>
        </p:txBody>
      </p:sp>
      <p:sp>
        <p:nvSpPr>
          <p:cNvPr id="10" name="Footer Placeholder 9"/>
          <p:cNvSpPr>
            <a:spLocks noGrp="1"/>
          </p:cNvSpPr>
          <p:nvPr>
            <p:ph type="ftr" sz="quarter" idx="11"/>
          </p:nvPr>
        </p:nvSpPr>
        <p:spPr/>
        <p:txBody>
          <a:bodyPr/>
          <a:lstStyle/>
          <a:p>
            <a:endParaRPr kumimoji="0" lang="en-US"/>
          </a:p>
        </p:txBody>
      </p:sp>
      <p:sp>
        <p:nvSpPr>
          <p:cNvPr id="31" name="Slide Number Placeholder 30"/>
          <p:cNvSpPr>
            <a:spLocks noGrp="1"/>
          </p:cNvSpPr>
          <p:nvPr>
            <p:ph type="sldNum" sz="quarter" idx="12"/>
          </p:nvPr>
        </p:nvSpPr>
        <p:spPr/>
        <p:txBody>
          <a:bodyPr/>
          <a:lstStyle/>
          <a:p>
            <a:fld id="{CA15C064-DD44-4CAC-873E-2D1F54821676}"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4CBEAF9-9E58-4CC8-A6FF-6DD8A58DEEA4}" type="datetimeFigureOut">
              <a:rPr lang="en-US" smtClean="0"/>
              <a:pPr/>
              <a:t>6/2/2018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229600" y="6477000"/>
            <a:ext cx="762000" cy="246888"/>
          </a:xfrm>
        </p:spPr>
        <p:txBody>
          <a:bodyPr/>
          <a:lstStyle/>
          <a:p>
            <a:fld id="{CA15C064-DD44-4CAC-873E-2D1F54821676}" type="slidenum">
              <a:rPr kumimoji="0" lang="en-US" smtClean="0"/>
              <a:pPr/>
              <a:t>‹#›</a:t>
            </a:fld>
            <a:endParaRPr kumimoji="0"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userDrawn="1"/>
        </p:nvSpPr>
        <p:spPr>
          <a:xfrm>
            <a:off x="-200949" y="-57001"/>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4CBEAF9-9E58-4CC8-A6FF-6DD8A58DEEA4}" type="datetimeFigureOut">
              <a:rPr lang="en-US" smtClean="0"/>
              <a:pPr/>
              <a:t>6/2/2018</a:t>
            </a:fld>
            <a:endParaRPr lang="en-US"/>
          </a:p>
        </p:txBody>
      </p:sp>
      <p:sp>
        <p:nvSpPr>
          <p:cNvPr id="21" name="Footer Placeholder 20"/>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CA15C064-DD44-4CAC-873E-2D1F54821676}"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4CBEAF9-9E58-4CC8-A6FF-6DD8A58DEEA4}" type="datetimeFigureOut">
              <a:rPr lang="en-US" smtClean="0"/>
              <a:pPr/>
              <a:t>6/2/2018</a:t>
            </a:fld>
            <a:endParaRPr lang="en-US"/>
          </a:p>
        </p:txBody>
      </p:sp>
      <p:sp>
        <p:nvSpPr>
          <p:cNvPr id="24" name="Footer Placeholder 23"/>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CA15C064-DD44-4CAC-873E-2D1F54821676}" type="slidenum">
              <a:rPr kumimoji="0" lang="en-US" smtClean="0"/>
              <a:pPr/>
              <a:t>‹#›</a:t>
            </a:fld>
            <a:endParaRPr kumimoji="0" lang="en-US"/>
          </a:p>
        </p:txBody>
      </p:sp>
      <p:sp>
        <p:nvSpPr>
          <p:cNvPr id="5" name="Rectangle 4"/>
          <p:cNvSpPr/>
          <p:nvPr userDrawn="1"/>
        </p:nvSpPr>
        <p:spPr>
          <a:xfrm>
            <a:off x="-200949" y="-57001"/>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4CBEAF9-9E58-4CC8-A6FF-6DD8A58DEEA4}" type="datetimeFigureOut">
              <a:rPr lang="en-US" smtClean="0"/>
              <a:pPr/>
              <a:t>6/2/2018</a:t>
            </a:fld>
            <a:endParaRPr lang="en-US"/>
          </a:p>
        </p:txBody>
      </p:sp>
      <p:sp>
        <p:nvSpPr>
          <p:cNvPr id="29" name="Footer Placeholder 28"/>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CA15C064-DD44-4CAC-873E-2D1F54821676}" type="slidenum">
              <a:rPr kumimoji="0" lang="en-US" smtClean="0"/>
              <a:pPr/>
              <a:t>‹#›</a:t>
            </a:fld>
            <a:endParaRPr kumimoji="0" lang="en-US"/>
          </a:p>
        </p:txBody>
      </p:sp>
      <p:sp>
        <p:nvSpPr>
          <p:cNvPr id="9" name="Rectangle 8"/>
          <p:cNvSpPr/>
          <p:nvPr userDrawn="1"/>
        </p:nvSpPr>
        <p:spPr>
          <a:xfrm>
            <a:off x="-200949" y="-57001"/>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4CBEAF9-9E58-4CC8-A6FF-6DD8A58DEEA4}" type="datetimeFigureOut">
              <a:rPr lang="en-US" smtClean="0"/>
              <a:pPr/>
              <a:t>6/2/2018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31" name="Slide Number Placeholder 30"/>
          <p:cNvSpPr>
            <a:spLocks noGrp="1"/>
          </p:cNvSpPr>
          <p:nvPr>
            <p:ph type="sldNum" sz="quarter" idx="12"/>
          </p:nvPr>
        </p:nvSpPr>
        <p:spPr/>
        <p:txBody>
          <a:bodyPr/>
          <a:lstStyle/>
          <a:p>
            <a:fld id="{CA15C064-DD44-4CAC-873E-2D1F54821676}" type="slidenum">
              <a:rPr kumimoji="0" lang="en-US" smtClean="0"/>
              <a:pPr/>
              <a:t>‹#›</a:t>
            </a:fld>
            <a:endParaRPr kumimoji="0"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Rectangle 7"/>
          <p:cNvSpPr/>
          <p:nvPr userDrawn="1"/>
        </p:nvSpPr>
        <p:spPr>
          <a:xfrm>
            <a:off x="-200949" y="-57001"/>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lgn="l" eaLnBrk="1" latinLnBrk="0" hangingPunct="1"/>
            <a:fld id="{74CBEAF9-9E58-4CC8-A6FF-6DD8A58DEEA4}" type="datetimeFigureOut">
              <a:rPr lang="en-US" smtClean="0"/>
              <a:pPr algn="l" eaLnBrk="1" latinLnBrk="0" hangingPunct="1"/>
              <a:t>6/2/2018</a:t>
            </a:fld>
            <a:endParaRPr lang="en-US" dirty="0">
              <a:solidFill>
                <a:schemeClr val="accent1">
                  <a:shade val="75000"/>
                </a:schemeClr>
              </a:solidFill>
            </a:endParaRP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lgn="r" eaLnBrk="1" latinLnBrk="0" hangingPunct="1"/>
            <a:endParaRPr kumimoji="0" lang="en-US" dirty="0">
              <a:solidFill>
                <a:schemeClr val="accent1">
                  <a:shade val="75000"/>
                </a:schemeClr>
              </a:solidFill>
            </a:endParaRP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A15C064-DD44-4CAC-873E-2D1F54821676}" type="slidenum">
              <a:rPr kumimoji="0" lang="en-US" smtClean="0"/>
              <a:pPr/>
              <a:t>‹#›</a:t>
            </a:fld>
            <a:endParaRPr kumimoji="0" lang="en-US" dirty="0">
              <a:solidFill>
                <a:schemeClr val="accent1">
                  <a:shade val="75000"/>
                </a:schemeClr>
              </a:solidFill>
            </a:endParaRP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Rectangle 12"/>
          <p:cNvSpPr/>
          <p:nvPr userDrawn="1"/>
        </p:nvSpPr>
        <p:spPr>
          <a:xfrm>
            <a:off x="-200949" y="-57001"/>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172200" y="6096000"/>
            <a:ext cx="2819400" cy="609600"/>
          </a:xfrm>
        </p:spPr>
        <p:style>
          <a:lnRef idx="1">
            <a:schemeClr val="dk1"/>
          </a:lnRef>
          <a:fillRef idx="3">
            <a:schemeClr val="dk1"/>
          </a:fillRef>
          <a:effectRef idx="2">
            <a:schemeClr val="dk1"/>
          </a:effectRef>
          <a:fontRef idx="minor">
            <a:schemeClr val="lt1"/>
          </a:fontRef>
        </p:style>
        <p:txBody>
          <a:bodyPr>
            <a:normAutofit/>
          </a:bodyPr>
          <a:lstStyle/>
          <a:p>
            <a:pPr algn="r"/>
            <a:endParaRPr lang="en-US" sz="1800" dirty="0">
              <a:cs typeface="B Titr" pitchFamily="2" charset="-78"/>
            </a:endParaRPr>
          </a:p>
        </p:txBody>
      </p:sp>
      <p:sp>
        <p:nvSpPr>
          <p:cNvPr id="3" name="Subtitle 2"/>
          <p:cNvSpPr>
            <a:spLocks noGrp="1"/>
          </p:cNvSpPr>
          <p:nvPr>
            <p:ph type="subTitle" idx="1"/>
          </p:nvPr>
        </p:nvSpPr>
        <p:spPr>
          <a:xfrm>
            <a:off x="304800" y="2286000"/>
            <a:ext cx="8458200" cy="1219200"/>
          </a:xfrm>
        </p:spPr>
        <p:txBody>
          <a:bodyPr>
            <a:normAutofit fontScale="85000" lnSpcReduction="20000"/>
          </a:bodyPr>
          <a:lstStyle/>
          <a:p>
            <a:pPr algn="ctr"/>
            <a:r>
              <a:rPr lang="fa-IR"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Titr" pitchFamily="2" charset="-78"/>
              </a:rPr>
              <a:t>سنسورهای اندازه گیری فشار</a:t>
            </a:r>
            <a:endParaRPr lang="en-US" sz="1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algn="r" rtl="1"/>
            <a:r>
              <a:rPr lang="fa-IR" b="1" dirty="0" smtClean="0">
                <a:cs typeface="B Titr" pitchFamily="2" charset="-78"/>
              </a:rPr>
              <a:t/>
            </a:r>
            <a:br>
              <a:rPr lang="fa-IR" b="1" dirty="0" smtClean="0">
                <a:cs typeface="B Titr" pitchFamily="2" charset="-78"/>
              </a:rPr>
            </a:br>
            <a:r>
              <a:rPr lang="fa-IR" b="1" dirty="0" smtClean="0">
                <a:cs typeface="B Titr" pitchFamily="2" charset="-78"/>
              </a:rPr>
              <a:t>تکنولوژی حس کردن فشار </a:t>
            </a:r>
            <a:r>
              <a:rPr lang="en-US" dirty="0" smtClean="0"/>
              <a:t/>
            </a:r>
            <a:br>
              <a:rPr lang="en-US" dirty="0" smtClean="0"/>
            </a:br>
            <a:endParaRPr lang="en-US" dirty="0"/>
          </a:p>
        </p:txBody>
      </p:sp>
      <p:sp>
        <p:nvSpPr>
          <p:cNvPr id="3" name="Content Placeholder 2"/>
          <p:cNvSpPr>
            <a:spLocks noGrp="1"/>
          </p:cNvSpPr>
          <p:nvPr>
            <p:ph idx="1"/>
          </p:nvPr>
        </p:nvSpPr>
        <p:spPr>
          <a:xfrm>
            <a:off x="5029200" y="1554162"/>
            <a:ext cx="3962400" cy="4525963"/>
          </a:xfrm>
        </p:spPr>
        <p:style>
          <a:lnRef idx="1">
            <a:schemeClr val="accent3"/>
          </a:lnRef>
          <a:fillRef idx="2">
            <a:schemeClr val="accent3"/>
          </a:fillRef>
          <a:effectRef idx="1">
            <a:schemeClr val="accent3"/>
          </a:effectRef>
          <a:fontRef idx="minor">
            <a:schemeClr val="dk1"/>
          </a:fontRef>
        </p:style>
        <p:txBody>
          <a:bodyPr/>
          <a:lstStyle/>
          <a:p>
            <a:pPr algn="r" rtl="1"/>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انواع جمع کننده نیرو</a:t>
            </a:r>
          </a:p>
          <a:p>
            <a:pPr marL="514350" lvl="0" indent="-514350" algn="r" rtl="1">
              <a:buFont typeface="+mj-lt"/>
              <a:buAutoNum type="arabicPeriod"/>
            </a:pPr>
            <a:r>
              <a:rPr lang="fa-IR" sz="2400" b="1" i="1" dirty="0" smtClean="0">
                <a:cs typeface="B Nazanin" pitchFamily="2" charset="-78"/>
              </a:rPr>
              <a:t>گیج‌های کشش پیزو رزیستور</a:t>
            </a:r>
            <a:endParaRPr lang="en-US" sz="2400" dirty="0" smtClean="0">
              <a:cs typeface="B Nazanin" pitchFamily="2" charset="-78"/>
            </a:endParaRPr>
          </a:p>
          <a:p>
            <a:pPr marL="514350" lvl="0" indent="-514350" algn="r" rtl="1">
              <a:buFont typeface="+mj-lt"/>
              <a:buAutoNum type="arabicPeriod"/>
            </a:pPr>
            <a:r>
              <a:rPr lang="fa-IR" sz="2400" b="1" i="1" dirty="0" smtClean="0">
                <a:cs typeface="B Nazanin" pitchFamily="2" charset="-78"/>
              </a:rPr>
              <a:t>خازنی</a:t>
            </a:r>
            <a:endParaRPr lang="en-US" sz="2400" dirty="0" smtClean="0">
              <a:cs typeface="B Nazanin" pitchFamily="2" charset="-78"/>
            </a:endParaRPr>
          </a:p>
          <a:p>
            <a:pPr marL="514350" lvl="0" indent="-514350" algn="r" rtl="1">
              <a:buFont typeface="+mj-lt"/>
              <a:buAutoNum type="arabicPeriod"/>
            </a:pPr>
            <a:r>
              <a:rPr lang="fa-IR" sz="2400" b="1" i="1" dirty="0" smtClean="0">
                <a:cs typeface="B Nazanin" pitchFamily="2" charset="-78"/>
              </a:rPr>
              <a:t>الکترومغناطیسی</a:t>
            </a:r>
            <a:endParaRPr lang="en-US" sz="2400" dirty="0" smtClean="0">
              <a:cs typeface="B Nazanin" pitchFamily="2" charset="-78"/>
            </a:endParaRPr>
          </a:p>
          <a:p>
            <a:pPr marL="514350" lvl="0" indent="-514350" algn="r" rtl="1">
              <a:buFont typeface="+mj-lt"/>
              <a:buAutoNum type="arabicPeriod"/>
            </a:pPr>
            <a:r>
              <a:rPr lang="fa-IR" sz="2400" b="1" i="1" dirty="0" smtClean="0">
                <a:cs typeface="B Nazanin" pitchFamily="2" charset="-78"/>
              </a:rPr>
              <a:t>پیزو الکتریک</a:t>
            </a:r>
            <a:endParaRPr lang="en-US" sz="2400" dirty="0" smtClean="0">
              <a:cs typeface="B Nazanin" pitchFamily="2" charset="-78"/>
            </a:endParaRPr>
          </a:p>
          <a:p>
            <a:pPr marL="514350" lvl="0" indent="-514350" algn="r" rtl="1">
              <a:buFont typeface="+mj-lt"/>
              <a:buAutoNum type="arabicPeriod"/>
            </a:pPr>
            <a:r>
              <a:rPr lang="fa-IR" sz="2400" b="1" i="1" dirty="0" smtClean="0">
                <a:cs typeface="B Nazanin" pitchFamily="2" charset="-78"/>
              </a:rPr>
              <a:t>نوری</a:t>
            </a:r>
            <a:endParaRPr lang="en-US" sz="2400" dirty="0" smtClean="0">
              <a:cs typeface="B Nazanin" pitchFamily="2" charset="-78"/>
            </a:endParaRPr>
          </a:p>
          <a:p>
            <a:pPr marL="514350" lvl="0" indent="-514350" algn="r" rtl="1">
              <a:buFont typeface="+mj-lt"/>
              <a:buAutoNum type="arabicPeriod"/>
            </a:pPr>
            <a:r>
              <a:rPr lang="fa-IR" sz="2400" b="1" i="1" dirty="0" smtClean="0">
                <a:cs typeface="B Nazanin" pitchFamily="2" charset="-78"/>
              </a:rPr>
              <a:t>پتانسیومتری</a:t>
            </a:r>
            <a:endParaRPr lang="fa-IR" dirty="0" smtClean="0"/>
          </a:p>
          <a:p>
            <a:pPr marL="514350" lvl="0" indent="-514350" algn="r" rtl="1">
              <a:buNone/>
            </a:pPr>
            <a:endParaRPr lang="en-US" sz="2400" dirty="0" smtClean="0">
              <a:cs typeface="B Nazanin" pitchFamily="2" charset="-78"/>
            </a:endParaRPr>
          </a:p>
        </p:txBody>
      </p:sp>
      <p:sp>
        <p:nvSpPr>
          <p:cNvPr id="4" name="Content Placeholder 2"/>
          <p:cNvSpPr txBox="1">
            <a:spLocks/>
          </p:cNvSpPr>
          <p:nvPr/>
        </p:nvSpPr>
        <p:spPr>
          <a:xfrm>
            <a:off x="762000" y="1524000"/>
            <a:ext cx="3962400" cy="4525963"/>
          </a:xfrm>
          <a:prstGeom prst="rect">
            <a:avLst/>
          </a:prstGeom>
        </p:spPr>
        <p:style>
          <a:lnRef idx="1">
            <a:schemeClr val="accent4"/>
          </a:lnRef>
          <a:fillRef idx="2">
            <a:schemeClr val="accent4"/>
          </a:fillRef>
          <a:effectRef idx="1">
            <a:schemeClr val="accent4"/>
          </a:effectRef>
          <a:fontRef idx="minor">
            <a:schemeClr val="dk1"/>
          </a:fontRef>
        </p:style>
        <p:txBody>
          <a:bodyPr vert="horz">
            <a:norm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fa-IR" sz="2400" b="1" i="0" u="none" strike="noStrike" kern="1200" normalizeH="0" baseline="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cs typeface="B Nazanin" pitchFamily="2" charset="-78"/>
              </a:rPr>
              <a:t>نوع دیگر</a:t>
            </a:r>
          </a:p>
          <a:p>
            <a:pPr marL="514350" marR="0" lvl="0" indent="-514350" algn="r" defTabSz="914400" rtl="1" eaLnBrk="1" fontAlgn="auto" latinLnBrk="0" hangingPunct="1">
              <a:lnSpc>
                <a:spcPct val="100000"/>
              </a:lnSpc>
              <a:spcBef>
                <a:spcPct val="20000"/>
              </a:spcBef>
              <a:spcAft>
                <a:spcPts val="0"/>
              </a:spcAft>
              <a:buClr>
                <a:schemeClr val="accent1"/>
              </a:buClr>
              <a:buSzPct val="70000"/>
              <a:buFont typeface="+mj-lt"/>
              <a:buAutoNum type="arabicPeriod"/>
              <a:tabLst/>
              <a:defRPr/>
            </a:pPr>
            <a:r>
              <a:rPr kumimoji="0" lang="fa-IR" sz="2400" b="1" i="1" u="none" strike="noStrike" kern="1200" cap="none" spc="0" normalizeH="0" baseline="0" noProof="0" dirty="0" smtClean="0">
                <a:ln>
                  <a:noFill/>
                </a:ln>
                <a:solidFill>
                  <a:schemeClr val="tx2"/>
                </a:solidFill>
                <a:effectLst/>
                <a:uLnTx/>
                <a:uFillTx/>
                <a:cs typeface="B Nazanin" pitchFamily="2" charset="-78"/>
              </a:rPr>
              <a:t>رزونانس</a:t>
            </a:r>
            <a:endParaRPr kumimoji="0" lang="en-US" sz="2400" b="0" i="0" u="none" strike="noStrike" kern="1200" cap="none" spc="0" normalizeH="0" baseline="0" noProof="0" dirty="0" smtClean="0">
              <a:ln>
                <a:noFill/>
              </a:ln>
              <a:solidFill>
                <a:schemeClr val="tx2"/>
              </a:solidFill>
              <a:effectLst/>
              <a:uLnTx/>
              <a:uFillTx/>
              <a:cs typeface="B Nazanin" pitchFamily="2" charset="-78"/>
            </a:endParaRPr>
          </a:p>
          <a:p>
            <a:pPr marL="514350" lvl="0" indent="-514350" algn="r" rtl="1">
              <a:spcBef>
                <a:spcPct val="20000"/>
              </a:spcBef>
              <a:buClr>
                <a:schemeClr val="accent1"/>
              </a:buClr>
              <a:buSzPct val="70000"/>
              <a:buFont typeface="+mj-lt"/>
              <a:buAutoNum type="arabicPeriod"/>
            </a:pPr>
            <a:r>
              <a:rPr lang="fa-IR" sz="2400" b="1" i="1" dirty="0" smtClean="0">
                <a:cs typeface="B Nazanin" pitchFamily="2" charset="-78"/>
              </a:rPr>
              <a:t>دم</a:t>
            </a:r>
          </a:p>
          <a:p>
            <a:pPr marL="514350" lvl="0" indent="-514350" algn="r" rtl="1">
              <a:spcBef>
                <a:spcPct val="20000"/>
              </a:spcBef>
              <a:buClr>
                <a:schemeClr val="accent1"/>
              </a:buClr>
              <a:buSzPct val="70000"/>
              <a:buFont typeface="+mj-lt"/>
              <a:buAutoNum type="arabicPeriod"/>
            </a:pPr>
            <a:r>
              <a:rPr lang="fa-IR" sz="2400" b="1" i="1" dirty="0" smtClean="0">
                <a:cs typeface="B Nazanin" pitchFamily="2" charset="-78"/>
              </a:rPr>
              <a:t>یونیزاسیون</a:t>
            </a:r>
          </a:p>
          <a:p>
            <a:pPr marL="514350" lvl="0" indent="-514350" algn="r" rtl="1">
              <a:spcBef>
                <a:spcPct val="20000"/>
              </a:spcBef>
              <a:buClr>
                <a:schemeClr val="accent1"/>
              </a:buClr>
              <a:buSzPct val="70000"/>
              <a:buFont typeface="+mj-lt"/>
              <a:buAutoNum type="arabicPeriod"/>
            </a:pPr>
            <a:r>
              <a:rPr kumimoji="0" lang="fa-IR" sz="2400" b="1" i="1" u="none" strike="noStrike" kern="1200" cap="none" spc="0" normalizeH="0" baseline="0" noProof="0" dirty="0" smtClean="0">
                <a:ln>
                  <a:noFill/>
                </a:ln>
                <a:solidFill>
                  <a:schemeClr val="tx2"/>
                </a:solidFill>
                <a:effectLst/>
                <a:uLnTx/>
                <a:uFillTx/>
                <a:cs typeface="B Nazanin" pitchFamily="2" charset="-78"/>
              </a:rPr>
              <a:t>پیزو الکتریک</a:t>
            </a:r>
            <a:endParaRPr kumimoji="0" lang="en-US" sz="2400" b="0" i="0" u="none" strike="noStrike" kern="1200" cap="none" spc="0" normalizeH="0" baseline="0" noProof="0" dirty="0" smtClean="0">
              <a:ln>
                <a:noFill/>
              </a:ln>
              <a:solidFill>
                <a:schemeClr val="tx2"/>
              </a:solidFill>
              <a:effectLst/>
              <a:uLnTx/>
              <a:uFillTx/>
              <a:cs typeface="B Nazanin" pitchFamily="2" charset="-78"/>
            </a:endParaRPr>
          </a:p>
          <a:p>
            <a:pPr marL="514350" marR="0" lvl="0" indent="-514350" algn="r" defTabSz="914400" rtl="1" eaLnBrk="1" fontAlgn="auto" latinLnBrk="0" hangingPunct="1">
              <a:lnSpc>
                <a:spcPct val="100000"/>
              </a:lnSpc>
              <a:spcBef>
                <a:spcPct val="20000"/>
              </a:spcBef>
              <a:spcAft>
                <a:spcPts val="0"/>
              </a:spcAft>
              <a:buClr>
                <a:schemeClr val="accent1"/>
              </a:buClr>
              <a:buSzPct val="70000"/>
              <a:buFont typeface="+mj-lt"/>
              <a:buAutoNum type="arabicPeriod"/>
              <a:tabLst/>
              <a:defRPr/>
            </a:pPr>
            <a:r>
              <a:rPr kumimoji="0" lang="fa-IR" sz="2400" b="1" i="1" u="none" strike="noStrike" kern="1200" cap="none" spc="0" normalizeH="0" baseline="0" noProof="0" dirty="0" smtClean="0">
                <a:ln>
                  <a:noFill/>
                </a:ln>
                <a:solidFill>
                  <a:schemeClr val="tx2"/>
                </a:solidFill>
                <a:effectLst/>
                <a:uLnTx/>
                <a:uFillTx/>
                <a:cs typeface="B Nazanin" pitchFamily="2" charset="-78"/>
              </a:rPr>
              <a:t>نوری</a:t>
            </a:r>
            <a:endParaRPr kumimoji="0" lang="en-US" sz="2400" b="0" i="0" u="none" strike="noStrike" kern="1200" cap="none" spc="0" normalizeH="0" baseline="0" noProof="0" dirty="0" smtClean="0">
              <a:ln>
                <a:noFill/>
              </a:ln>
              <a:solidFill>
                <a:schemeClr val="tx2"/>
              </a:solidFill>
              <a:effectLst/>
              <a:uLnTx/>
              <a:uFillTx/>
              <a:cs typeface="B Nazanin" pitchFamily="2" charset="-78"/>
            </a:endParaRPr>
          </a:p>
          <a:p>
            <a:pPr marL="514350" marR="0" lvl="0" indent="-514350" algn="r" defTabSz="914400" rtl="1" eaLnBrk="1" fontAlgn="auto" latinLnBrk="0" hangingPunct="1">
              <a:lnSpc>
                <a:spcPct val="100000"/>
              </a:lnSpc>
              <a:spcBef>
                <a:spcPct val="20000"/>
              </a:spcBef>
              <a:spcAft>
                <a:spcPts val="0"/>
              </a:spcAft>
              <a:buClr>
                <a:schemeClr val="accent1"/>
              </a:buClr>
              <a:buSzPct val="70000"/>
              <a:buFont typeface="+mj-lt"/>
              <a:buAutoNum type="arabicPeriod"/>
              <a:tabLst/>
              <a:defRPr/>
            </a:pPr>
            <a:r>
              <a:rPr kumimoji="0" lang="fa-IR" sz="2400" b="1" i="1" u="none" strike="noStrike" kern="1200" cap="none" spc="0" normalizeH="0" baseline="0" noProof="0" dirty="0" smtClean="0">
                <a:ln>
                  <a:noFill/>
                </a:ln>
                <a:solidFill>
                  <a:schemeClr val="tx2"/>
                </a:solidFill>
                <a:effectLst/>
                <a:uLnTx/>
                <a:uFillTx/>
                <a:cs typeface="B Nazanin" pitchFamily="2" charset="-78"/>
              </a:rPr>
              <a:t>پتانسیومتری</a:t>
            </a:r>
            <a:endParaRPr kumimoji="0" lang="fa-IR" sz="3200" b="0" i="0" u="none" strike="noStrike" kern="1200" cap="none" spc="0" normalizeH="0" baseline="0" noProof="0" dirty="0" smtClean="0">
              <a:ln>
                <a:noFill/>
              </a:ln>
              <a:solidFill>
                <a:schemeClr val="tx2"/>
              </a:solidFill>
              <a:effectLst/>
              <a:uLnTx/>
              <a:uFillTx/>
              <a:cs typeface="B Nazanin" pitchFamily="2" charset="-78"/>
            </a:endParaRPr>
          </a:p>
          <a:p>
            <a:pPr marL="514350" marR="0" lvl="0" indent="-514350" algn="r" defTabSz="914400" rtl="1"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n-US" sz="2400" b="0" i="0" u="none" strike="noStrike" kern="1200" cap="none" spc="0" normalizeH="0" baseline="0" noProof="0" dirty="0" smtClean="0">
              <a:ln>
                <a:noFill/>
              </a:ln>
              <a:solidFill>
                <a:schemeClr val="tx2"/>
              </a:solidFill>
              <a:effectLst/>
              <a:uLnTx/>
              <a:uFillTx/>
              <a:latin typeface="+mn-lt"/>
              <a:ea typeface="+mn-ea"/>
              <a:cs typeface="B Nazanin"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lvl="0" algn="r" rtl="1"/>
            <a:r>
              <a:rPr lang="fa-IR" b="1" i="1" dirty="0" smtClean="0">
                <a:cs typeface="B Nazanin" pitchFamily="2" charset="-78"/>
              </a:rPr>
              <a:t/>
            </a:r>
            <a:br>
              <a:rPr lang="fa-IR" b="1" i="1" dirty="0" smtClean="0">
                <a:cs typeface="B Nazanin" pitchFamily="2" charset="-78"/>
              </a:rPr>
            </a:br>
            <a:r>
              <a:rPr lang="fa-IR" b="1" i="1" dirty="0" smtClean="0">
                <a:cs typeface="B Titr" pitchFamily="2" charset="-78"/>
              </a:rPr>
              <a:t>گیج‌های کشش پیزو رزیستور</a:t>
            </a:r>
            <a:r>
              <a:rPr lang="en-US" dirty="0" smtClean="0">
                <a:cs typeface="B Nazanin" pitchFamily="2" charset="-78"/>
              </a:rPr>
              <a:t/>
            </a:r>
            <a:br>
              <a:rPr lang="en-US" dirty="0" smtClean="0">
                <a:cs typeface="B Nazanin" pitchFamily="2" charset="-78"/>
              </a:rPr>
            </a:br>
            <a:endParaRPr lang="en-US" dirty="0"/>
          </a:p>
        </p:txBody>
      </p:sp>
      <p:sp>
        <p:nvSpPr>
          <p:cNvPr id="3" name="Content Placeholder 2"/>
          <p:cNvSpPr>
            <a:spLocks noGrp="1"/>
          </p:cNvSpPr>
          <p:nvPr>
            <p:ph idx="1"/>
          </p:nvPr>
        </p:nvSpPr>
        <p:spPr>
          <a:xfrm>
            <a:off x="304800" y="1371600"/>
            <a:ext cx="8839200" cy="4525963"/>
          </a:xfrm>
        </p:spPr>
        <p:txBody>
          <a:bodyPr>
            <a:normAutofit/>
          </a:bodyPr>
          <a:lstStyle/>
          <a:p>
            <a:pPr algn="just" rtl="1"/>
            <a:r>
              <a:rPr lang="fa-IR" dirty="0" smtClean="0">
                <a:cs typeface="B Nazanin" pitchFamily="2" charset="-78"/>
              </a:rPr>
              <a:t>از اثر پیزو رزیستور گیج‌های کشش قرارداده شده بر روی تکیه گاه برای تعیین کشش ناشی از فشار اعمالی استفاده می کند. انواع تکنولوژی‌های معمول سیلیکن (مونو کریستالی)، پوسته نازک پلی سیلیکن، ورق فلز قرار داده شده بر روی تکیه، ورق ضخیم . عموما گیج‌های کشش در یک ساختار مدار پل وتستون اتصال می یابند تا خروجی سنسور را حداکثر کنند. این معمول‌ترین تکنولوژی به کار گرفته شده برای اهداف عمومی اندازه گیری فشار است. این تکنولوژی‌ها با اندازه گیری فشار مطلق، گیج، خلا و فشار تفاضلی وفق داده می شوند</a:t>
            </a:r>
            <a:r>
              <a:rPr lang="fa-IR"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fontScale="90000"/>
          </a:bodyPr>
          <a:lstStyle/>
          <a:p>
            <a:pPr lvl="0" algn="r" rtl="1"/>
            <a:r>
              <a:rPr lang="fa-IR" b="1" i="1" dirty="0" smtClean="0"/>
              <a:t/>
            </a:r>
            <a:br>
              <a:rPr lang="fa-IR" b="1" i="1" dirty="0" smtClean="0"/>
            </a:br>
            <a:r>
              <a:rPr lang="fa-IR" b="1" i="1" dirty="0" smtClean="0">
                <a:cs typeface="B Titr" pitchFamily="2" charset="-78"/>
              </a:rPr>
              <a:t>خازنی</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lgn="just" rtl="1"/>
            <a:r>
              <a:rPr lang="fa-IR" dirty="0" smtClean="0">
                <a:cs typeface="B Nazanin" pitchFamily="2" charset="-78"/>
              </a:rPr>
              <a:t>از دیافراگم و کاواک فشار برای ایجاد خازن متغیر استفاده می‌شود تا کشش ناشی از فشار اعمالی را تعیین کند. تکنولوژی‌های معمولی از فلز، سرامیک و دیافراگم‌های سیلیکنی استفاده می کنند. این تکنولوژی‌ها برای فشارهای کم کاربرد دارند. ( مطلق، تفاضلی و گیج) در سنسور فشار نوع خازنی فشار تفاضلی به دیافراگم اعمال می‌شود که باعث می‌شود دیافراگم به یکی از صفحات خازن نزدیک شده و از دیگری دور شود. بنابراین ظرفیت خازن تغییر می‌کند که این تغییر متناسب با فشار اعمال شده به دیافراگم است. تغییر ظرفیت خازن توسط مدار الکتریکی و ترنسمیتر تبدیل به سیگنال الکتریکی می‌شود که در واحدهای فشار کالیبره شده است.</a:t>
            </a:r>
            <a:endParaRPr lang="en-US" dirty="0" smtClean="0">
              <a:cs typeface="B Nazanin" pitchFamily="2" charset="-78"/>
            </a:endParaRPr>
          </a:p>
          <a:p>
            <a:pPr algn="r" rtl="1"/>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pPr algn="r"/>
            <a:r>
              <a:rPr lang="fa-IR" b="1" i="1" dirty="0" smtClean="0">
                <a:cs typeface="B Titr" pitchFamily="2" charset="-78"/>
              </a:rPr>
              <a:t>الکترومغناطیسی</a:t>
            </a:r>
            <a:endParaRPr lang="en-US" dirty="0">
              <a:cs typeface="B Titr" pitchFamily="2" charset="-78"/>
            </a:endParaRPr>
          </a:p>
        </p:txBody>
      </p:sp>
      <p:sp>
        <p:nvSpPr>
          <p:cNvPr id="3" name="Content Placeholder 2"/>
          <p:cNvSpPr>
            <a:spLocks noGrp="1"/>
          </p:cNvSpPr>
          <p:nvPr>
            <p:ph idx="1"/>
          </p:nvPr>
        </p:nvSpPr>
        <p:spPr/>
        <p:txBody>
          <a:bodyPr/>
          <a:lstStyle/>
          <a:p>
            <a:pPr algn="just" rtl="1"/>
            <a:r>
              <a:rPr lang="fa-IR" sz="2800" dirty="0" smtClean="0">
                <a:cs typeface="B Nazanin" pitchFamily="2" charset="-78"/>
              </a:rPr>
              <a:t>جابجایی دیافراگم از طریق تغییر در اندوکتانس (رلوکتانس)، </a:t>
            </a:r>
            <a:r>
              <a:rPr lang="en-US" sz="2800" dirty="0" smtClean="0">
                <a:cs typeface="B Nazanin" pitchFamily="2" charset="-78"/>
              </a:rPr>
              <a:t>LVDT</a:t>
            </a:r>
            <a:r>
              <a:rPr lang="fa-IR" sz="2800" dirty="0" smtClean="0">
                <a:cs typeface="B Nazanin" pitchFamily="2" charset="-78"/>
              </a:rPr>
              <a:t>، اثر هال و یا قانون جریان ادی اندازه گیری می شود. سنسور فشار القایی نشان داده شده در شکل ۱۲-۵ دارای دو سیم پیچی می‌باشد که با یک هسته مغناطیسی کوپل شده اند. هنگامی که فشار اعمال شده دیافراگم را حرکت دهد، این هسته جابجا می شود. خاصیت القایی توسط مدارهای الکترونیکی مانند مدارهای رزونانس اندازه گیری می شود.</a:t>
            </a:r>
            <a:endParaRPr lang="en-US" sz="2800" dirty="0" smtClean="0">
              <a:cs typeface="B Nazanin" pitchFamily="2" charset="-78"/>
            </a:endParaRPr>
          </a:p>
          <a:p>
            <a:pPr algn="r" rtl="1"/>
            <a:endParaRPr lang="en-US" dirty="0"/>
          </a:p>
        </p:txBody>
      </p:sp>
      <p:pic>
        <p:nvPicPr>
          <p:cNvPr id="5122" name="Picture 2" descr="E:\ناصر عبدالهی\New folder\processfig10.gif"/>
          <p:cNvPicPr>
            <a:picLocks noChangeAspect="1" noChangeArrowheads="1"/>
          </p:cNvPicPr>
          <p:nvPr/>
        </p:nvPicPr>
        <p:blipFill>
          <a:blip r:embed="rId2" cstate="print"/>
          <a:srcRect/>
          <a:stretch>
            <a:fillRect/>
          </a:stretch>
        </p:blipFill>
        <p:spPr bwMode="auto">
          <a:xfrm>
            <a:off x="152401" y="4419600"/>
            <a:ext cx="3962400" cy="20677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123" name="Picture 3" descr="E:\ناصر عبدالهی\New folder\processpic2.jpg"/>
          <p:cNvPicPr>
            <a:picLocks noChangeAspect="1" noChangeArrowheads="1"/>
          </p:cNvPicPr>
          <p:nvPr/>
        </p:nvPicPr>
        <p:blipFill>
          <a:blip r:embed="rId3" cstate="print"/>
          <a:srcRect/>
          <a:stretch>
            <a:fillRect/>
          </a:stretch>
        </p:blipFill>
        <p:spPr bwMode="auto">
          <a:xfrm>
            <a:off x="6934200" y="4419600"/>
            <a:ext cx="2057400" cy="1927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124" name="Picture 4" descr="E:\ناصر عبدالهی\New folder\processfig08.gif"/>
          <p:cNvPicPr>
            <a:picLocks noChangeAspect="1" noChangeArrowheads="1"/>
          </p:cNvPicPr>
          <p:nvPr/>
        </p:nvPicPr>
        <p:blipFill>
          <a:blip r:embed="rId4" cstate="print"/>
          <a:srcRect/>
          <a:stretch>
            <a:fillRect/>
          </a:stretch>
        </p:blipFill>
        <p:spPr bwMode="auto">
          <a:xfrm>
            <a:off x="4267200" y="4419600"/>
            <a:ext cx="2590379" cy="1600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lvl="0" algn="r" rtl="1"/>
            <a:r>
              <a:rPr lang="fa-IR" b="1" i="1" dirty="0" smtClean="0">
                <a:cs typeface="B Titr" pitchFamily="2" charset="-78"/>
              </a:rPr>
              <a:t/>
            </a:r>
            <a:br>
              <a:rPr lang="fa-IR" b="1" i="1" dirty="0" smtClean="0">
                <a:cs typeface="B Titr" pitchFamily="2" charset="-78"/>
              </a:rPr>
            </a:br>
            <a:r>
              <a:rPr lang="fa-IR" b="1" i="1" dirty="0" smtClean="0">
                <a:cs typeface="B Titr" pitchFamily="2" charset="-78"/>
              </a:rPr>
              <a:t>پیزو الکتریک</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algn="just" rtl="1"/>
            <a:r>
              <a:rPr lang="fa-IR" dirty="0" smtClean="0">
                <a:cs typeface="B Nazanin" pitchFamily="2" charset="-78"/>
              </a:rPr>
              <a:t>از اثر پیزو الکتریک در مواد معین همانند کوارتز استفاده می‌کند تا کشش ناشی از فشار را اندازه بگیرد. این تکنولوژی برای اندازه گیری فشارهای پویا استفاده می شود. انواعی از کریستال‌ها به نام پیزوالکتریک در اثر تغییر شکل مکانیکی سیگنال الکتریکی تولید می کنند که سطح ولتاژ این سیگنال متناسب با میزان تغییر شکل است. کریستال به یک دیافراگم فلزی متصل است . یک سمت دیافراگم برای اندازه گیری فشار، در تماس با سیال فرایند می‌باشد و سمت دیگر دیافراگم به طور مکانیکی به کریستال متصل است. سیگنال ولتاژ خروجی کریستال دامنه کوچکی دارد( در محدوده میکرو ولت ) پس باید یک تقویت کننده با امپدانس ورودی بالا به کار گرفته شود . به منظور جلوگیری از اتلاف سیگنال، تقویت کننده باید در نزدیکی سنسور نصب شود. کریستال تا دمای ۴۰۰ °</a:t>
            </a:r>
            <a:r>
              <a:rPr lang="en-US" dirty="0" smtClean="0">
                <a:cs typeface="B Nazanin" pitchFamily="2" charset="-78"/>
              </a:rPr>
              <a:t>F</a:t>
            </a:r>
            <a:r>
              <a:rPr lang="fa-IR" dirty="0" smtClean="0">
                <a:cs typeface="B Nazanin" pitchFamily="2" charset="-78"/>
              </a:rPr>
              <a:t> را تحمل می کند. تغییرات دما کریستال را تحت تاثیر قرار می دهد بنابراین جبران سازی دما باید صورت گیرد.</a:t>
            </a:r>
            <a:endParaRPr lang="en-US" dirty="0">
              <a:cs typeface="B Nazanin"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marL="514350" lvl="0" indent="-514350" algn="r" rtl="1"/>
            <a:r>
              <a:rPr lang="fa-IR" b="1" i="1" dirty="0" smtClean="0">
                <a:cs typeface="B Titr" pitchFamily="2" charset="-78"/>
              </a:rPr>
              <a:t>نوری</a:t>
            </a:r>
            <a:endParaRPr lang="en-US" dirty="0" smtClean="0">
              <a:cs typeface="B Titr" pitchFamily="2" charset="-78"/>
            </a:endParaRPr>
          </a:p>
        </p:txBody>
      </p:sp>
      <p:sp>
        <p:nvSpPr>
          <p:cNvPr id="3" name="Content Placeholder 2"/>
          <p:cNvSpPr>
            <a:spLocks noGrp="1"/>
          </p:cNvSpPr>
          <p:nvPr>
            <p:ph idx="1"/>
          </p:nvPr>
        </p:nvSpPr>
        <p:spPr/>
        <p:txBody>
          <a:bodyPr/>
          <a:lstStyle/>
          <a:p>
            <a:pPr algn="just" rtl="1"/>
            <a:r>
              <a:rPr lang="fa-IR" dirty="0" smtClean="0">
                <a:cs typeface="B Nazanin" pitchFamily="2" charset="-78"/>
              </a:rPr>
              <a:t>از تغییر فیزیکی فیبر نوری برای تعیین کشش ناشی از فشار اعمالی استفاده می کند. به عنوان مثال در</a:t>
            </a:r>
            <a:r>
              <a:rPr lang="en-US" dirty="0" smtClean="0">
                <a:cs typeface="B Nazanin" pitchFamily="2" charset="-78"/>
              </a:rPr>
              <a:t>Fiber Bragg Grating</a:t>
            </a:r>
            <a:r>
              <a:rPr lang="fa-IR" dirty="0" smtClean="0">
                <a:cs typeface="B Nazanin" pitchFamily="2" charset="-78"/>
              </a:rPr>
              <a:t> از این تکنولوژی استفاده می شود. این تکنولوژی در کاربردهایی که با چالش همراه هستند استفاده می شود. برای مثال در مکان‌های غیر قابل دسترس، دماهای بالا و یا در تکنولوژی‌های ذاتا مصون از تداخلات الکترومغناطیس و اندازه گیری‌های راه دور.</a:t>
            </a:r>
            <a:endParaRPr lang="en-US" dirty="0" smtClean="0">
              <a:cs typeface="B Nazanin" pitchFamily="2" charset="-78"/>
            </a:endParaRPr>
          </a:p>
          <a:p>
            <a:pPr algn="r" rtl="1"/>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lvl="0" algn="r" rtl="1"/>
            <a:r>
              <a:rPr lang="fa-IR" b="1" i="1" dirty="0" smtClean="0">
                <a:cs typeface="B Titr" pitchFamily="2" charset="-78"/>
              </a:rPr>
              <a:t>پتانسیومتری</a:t>
            </a:r>
            <a:endParaRPr lang="en-US" dirty="0">
              <a:cs typeface="B Titr" pitchFamily="2" charset="-78"/>
            </a:endParaRPr>
          </a:p>
        </p:txBody>
      </p:sp>
      <p:sp>
        <p:nvSpPr>
          <p:cNvPr id="3" name="Content Placeholder 2"/>
          <p:cNvSpPr>
            <a:spLocks noGrp="1"/>
          </p:cNvSpPr>
          <p:nvPr>
            <p:ph idx="1"/>
          </p:nvPr>
        </p:nvSpPr>
        <p:spPr/>
        <p:txBody>
          <a:bodyPr/>
          <a:lstStyle/>
          <a:p>
            <a:pPr algn="just" rtl="1"/>
            <a:r>
              <a:rPr lang="fa-IR" dirty="0" smtClean="0">
                <a:cs typeface="B Nazanin" pitchFamily="2" charset="-78"/>
              </a:rPr>
              <a:t>از حرکت جاروبک در طی مکانیزم مقاومتی برای تعیین کشش ناشی از فشار اعمالی استفاده می کند.</a:t>
            </a:r>
            <a:endParaRPr lang="en-US" dirty="0">
              <a:cs typeface="B Nazanin"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lvl="0" algn="r" rtl="1"/>
            <a:r>
              <a:rPr lang="fa-IR" b="1" i="1" dirty="0" smtClean="0">
                <a:cs typeface="B Titr" pitchFamily="2" charset="-78"/>
              </a:rPr>
              <a:t/>
            </a:r>
            <a:br>
              <a:rPr lang="fa-IR" b="1" i="1" dirty="0" smtClean="0">
                <a:cs typeface="B Titr" pitchFamily="2" charset="-78"/>
              </a:rPr>
            </a:br>
            <a:r>
              <a:rPr lang="fa-IR" b="1" i="1" dirty="0" smtClean="0">
                <a:cs typeface="B Titr" pitchFamily="2" charset="-78"/>
              </a:rPr>
              <a:t>رزونانس</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rtl="1"/>
            <a:r>
              <a:rPr lang="fa-IR" dirty="0" smtClean="0">
                <a:cs typeface="B Nazanin" pitchFamily="2" charset="-78"/>
              </a:rPr>
              <a:t>اعمال فشار باعث ایجاد تغییر در چگالی گاز می‌شود و آن نیز موجب تغییر فرکانس رزونانس می شود. برای استفاده از این تکنولوژی می توان از ابزار "جمع کننده نیرو" مانند موارد ذکر شده در بالا استفاده کرد. هم چنین می توان عنصر رزونانس کننده را به طور مستقیم در معرض ماده قرار داد . در این صورت نیز فرکانس نوسان وابسته به چگالی ماده می باشد. سنسورها از سیم‌های نوسان کننده، تیوب‌های نوسان کننده، کوارتز، و سیستم‌های میکرو الکترو_مکانیکی (</a:t>
            </a:r>
            <a:r>
              <a:rPr lang="en-US" dirty="0" smtClean="0">
                <a:cs typeface="B Nazanin" pitchFamily="2" charset="-78"/>
              </a:rPr>
              <a:t>MEMS</a:t>
            </a:r>
            <a:r>
              <a:rPr lang="fa-IR" dirty="0" smtClean="0">
                <a:cs typeface="B Nazanin" pitchFamily="2" charset="-78"/>
              </a:rPr>
              <a:t>) ساخته می شوند.در کل مشخصه این تکنولوژی، خروجی پایدار آن است.</a:t>
            </a:r>
            <a:endParaRPr lang="en-US" dirty="0" smtClean="0">
              <a:cs typeface="B Nazanin" pitchFamily="2" charset="-78"/>
            </a:endParaRPr>
          </a:p>
          <a:p>
            <a:pPr algn="just" rtl="1"/>
            <a:endParaRPr lang="en-US" dirty="0">
              <a:cs typeface="B Nazanin"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lvl="0" algn="r" rtl="1"/>
            <a:r>
              <a:rPr lang="fa-IR" b="1" i="1" dirty="0" smtClean="0"/>
              <a:t/>
            </a:r>
            <a:br>
              <a:rPr lang="fa-IR" b="1" i="1" dirty="0" smtClean="0"/>
            </a:br>
            <a:r>
              <a:rPr lang="fa-IR" b="1" i="1" dirty="0" smtClean="0">
                <a:cs typeface="B Titr" pitchFamily="2" charset="-78"/>
              </a:rPr>
              <a:t>دما</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rtl="1"/>
            <a:r>
              <a:rPr lang="fa-IR" dirty="0" smtClean="0">
                <a:cs typeface="B Nazanin" pitchFamily="2" charset="-78"/>
              </a:rPr>
              <a:t>با اعمال فشار به گاز، چگالی آن تغییر می‌کند و به دنبال آن، گذردهی گرمایی آن تغییر می کند. نمونه رایج این سنسورها، گیج های "پیرانی" هستند.</a:t>
            </a:r>
            <a:endParaRPr lang="en-US" dirty="0" smtClean="0">
              <a:cs typeface="B Nazanin" pitchFamily="2" charset="-78"/>
            </a:endParaRPr>
          </a:p>
          <a:p>
            <a:pPr algn="just" rtl="1"/>
            <a:endParaRPr lang="en-US" dirty="0">
              <a:cs typeface="B Nazanin"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r" rtl="1"/>
            <a:r>
              <a:rPr lang="fa-IR" b="1" i="1" dirty="0" smtClean="0">
                <a:cs typeface="B Titr" pitchFamily="2" charset="-78"/>
              </a:rPr>
              <a:t>یونیزاسیون</a:t>
            </a:r>
            <a:endParaRPr lang="en-US" dirty="0">
              <a:cs typeface="B Titr" pitchFamily="2" charset="-78"/>
            </a:endParaRPr>
          </a:p>
        </p:txBody>
      </p:sp>
      <p:sp>
        <p:nvSpPr>
          <p:cNvPr id="3" name="Content Placeholder 2"/>
          <p:cNvSpPr>
            <a:spLocks noGrp="1"/>
          </p:cNvSpPr>
          <p:nvPr>
            <p:ph idx="1"/>
          </p:nvPr>
        </p:nvSpPr>
        <p:spPr/>
        <p:txBody>
          <a:bodyPr/>
          <a:lstStyle/>
          <a:p>
            <a:pPr algn="just" rtl="1"/>
            <a:r>
              <a:rPr lang="fa-IR" dirty="0" smtClean="0">
                <a:cs typeface="B Nazanin" pitchFamily="2" charset="-78"/>
              </a:rPr>
              <a:t>با اعمال فشار به گاز، چگالی آن تغییر می‌کند و به دنبال آن، جریان یون‌های موجود در آن تغییر می کند.نمونه‌های رایج این نوع سنسور، گیج‌های کاتد سرد و کاتد گرم است.</a:t>
            </a:r>
            <a:endParaRPr lang="en-US" dirty="0">
              <a:cs typeface="B Nazanin"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a:bodyPr>
          <a:lstStyle/>
          <a:p>
            <a:pPr algn="r"/>
            <a:r>
              <a:rPr lang="ar-SA" b="1" dirty="0" smtClean="0">
                <a:cs typeface="B Titr" pitchFamily="2" charset="-78"/>
              </a:rPr>
              <a:t>حسگر فشار</a:t>
            </a:r>
            <a:endParaRPr lang="en-US" dirty="0">
              <a:cs typeface="B Titr" pitchFamily="2" charset="-78"/>
            </a:endParaRPr>
          </a:p>
        </p:txBody>
      </p:sp>
      <p:sp>
        <p:nvSpPr>
          <p:cNvPr id="3" name="Content Placeholder 2"/>
          <p:cNvSpPr>
            <a:spLocks noGrp="1"/>
          </p:cNvSpPr>
          <p:nvPr>
            <p:ph idx="1"/>
          </p:nvPr>
        </p:nvSpPr>
        <p:spPr>
          <a:xfrm>
            <a:off x="304800" y="1554162"/>
            <a:ext cx="8686800" cy="4922838"/>
          </a:xfrm>
        </p:spPr>
        <p:txBody>
          <a:bodyPr>
            <a:noAutofit/>
          </a:bodyPr>
          <a:lstStyle/>
          <a:p>
            <a:pPr algn="just" rtl="1"/>
            <a:r>
              <a:rPr lang="fa-IR" b="1" dirty="0" smtClean="0">
                <a:cs typeface="B Nazanin" pitchFamily="2" charset="-78"/>
              </a:rPr>
              <a:t>سنسور فشار</a:t>
            </a:r>
            <a:r>
              <a:rPr lang="fa-IR" dirty="0" smtClean="0">
                <a:cs typeface="B Nazanin" pitchFamily="2" charset="-78"/>
              </a:rPr>
              <a:t> عموما فشار گاز یا مایع را اندازه می گیرد. فشار به اصطلاح نیروی لازم برای جلوگیری از پخش شدن مایع است و معمولاً به صورت نیرو بر سطح تعریف می شود. سنسور فشار معمولاً به صورت مبدل کار می‌کند و سیگنالی تابع اثر فشار تولید می کند. برای این منظور می توان سیگنال الکتریکی در نظر گرفت. سنسورهای فشار روزانه برای کنترل و مانیتورینگ هزاران کاربرد استفاده می شوند. سنسورهای فشار می توانند به طور غیر مستقیم برای اندازه گیری سایر متغیرها استفاده شوند. برای مثال: دبی سیال/ گاز، سرعت، سطح مایع و ارتفاع از این متغیرها هستند.</a:t>
            </a:r>
            <a:endParaRPr lang="en-US" dirty="0">
              <a:cs typeface="B Nazanin"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algn="r"/>
            <a:r>
              <a:rPr lang="fa-IR" b="1" dirty="0" smtClean="0"/>
              <a:t/>
            </a:r>
            <a:br>
              <a:rPr lang="fa-IR" b="1" dirty="0" smtClean="0"/>
            </a:br>
            <a:r>
              <a:rPr lang="fa-IR" b="1" dirty="0" smtClean="0"/>
              <a:t> </a:t>
            </a:r>
            <a:r>
              <a:rPr lang="fa-IR" b="1" dirty="0" smtClean="0">
                <a:cs typeface="B Titr" pitchFamily="2" charset="-78"/>
              </a:rPr>
              <a:t>کاربردها </a:t>
            </a:r>
            <a:r>
              <a:rPr lang="en-US" dirty="0" smtClean="0">
                <a:cs typeface="B Titr" pitchFamily="2" charset="-78"/>
              </a:rPr>
              <a:t/>
            </a:r>
            <a:br>
              <a:rPr lang="en-US" dirty="0" smtClean="0">
                <a:cs typeface="B Titr" pitchFamily="2" charset="-78"/>
              </a:rPr>
            </a:br>
            <a:endParaRPr lang="en-US" dirty="0">
              <a:cs typeface="B Titr" pitchFamily="2" charset="-78"/>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marL="514350" lvl="0" indent="-514350" algn="r" rtl="1">
              <a:buFont typeface="+mj-lt"/>
              <a:buAutoNum type="arabicPeriod"/>
            </a:pPr>
            <a:r>
              <a:rPr lang="fa-IR" sz="3600" b="1" dirty="0" smtClean="0">
                <a:cs typeface="B Nazanin" pitchFamily="2" charset="-78"/>
              </a:rPr>
              <a:t>اندازه گیری فشار</a:t>
            </a:r>
            <a:endParaRPr lang="en-US" sz="3600" dirty="0" smtClean="0">
              <a:cs typeface="B Nazanin" pitchFamily="2" charset="-78"/>
            </a:endParaRPr>
          </a:p>
          <a:p>
            <a:pPr marL="514350" lvl="0" indent="-514350" algn="r" rtl="1">
              <a:buFont typeface="+mj-lt"/>
              <a:buAutoNum type="arabicPeriod"/>
            </a:pPr>
            <a:r>
              <a:rPr lang="fa-IR" sz="3600" b="1" dirty="0" smtClean="0">
                <a:cs typeface="B Nazanin" pitchFamily="2" charset="-78"/>
              </a:rPr>
              <a:t>اندازه گیری ارتفاع از سطح دریا</a:t>
            </a:r>
            <a:endParaRPr lang="en-US" sz="3600" dirty="0" smtClean="0">
              <a:cs typeface="B Nazanin" pitchFamily="2" charset="-78"/>
            </a:endParaRPr>
          </a:p>
          <a:p>
            <a:pPr marL="514350" lvl="0" indent="-514350" algn="r" rtl="1">
              <a:buFont typeface="+mj-lt"/>
              <a:buAutoNum type="arabicPeriod"/>
            </a:pPr>
            <a:r>
              <a:rPr lang="fa-IR" sz="3600" b="1" dirty="0" smtClean="0">
                <a:cs typeface="B Nazanin" pitchFamily="2" charset="-78"/>
              </a:rPr>
              <a:t>اندازه گیری جریان</a:t>
            </a:r>
            <a:endParaRPr lang="en-US" sz="3600" dirty="0" smtClean="0">
              <a:cs typeface="B Nazanin" pitchFamily="2" charset="-78"/>
            </a:endParaRPr>
          </a:p>
          <a:p>
            <a:pPr marL="514350" lvl="0" indent="-514350" algn="r" rtl="1">
              <a:buFont typeface="+mj-lt"/>
              <a:buAutoNum type="arabicPeriod"/>
            </a:pPr>
            <a:r>
              <a:rPr lang="fa-IR" sz="3600" b="1" dirty="0" smtClean="0">
                <a:cs typeface="B Nazanin" pitchFamily="2" charset="-78"/>
              </a:rPr>
              <a:t>اندازه گیری ارتفاع / عمق</a:t>
            </a:r>
            <a:endParaRPr lang="en-US" sz="3600" dirty="0" smtClean="0">
              <a:cs typeface="B Nazanin" pitchFamily="2" charset="-78"/>
            </a:endParaRPr>
          </a:p>
          <a:p>
            <a:pPr marL="514350" lvl="0" indent="-514350" algn="r" rtl="1">
              <a:buFont typeface="+mj-lt"/>
              <a:buAutoNum type="arabicPeriod"/>
            </a:pPr>
            <a:r>
              <a:rPr lang="fa-IR" sz="3600" b="1" dirty="0" smtClean="0">
                <a:cs typeface="B Nazanin" pitchFamily="2" charset="-78"/>
              </a:rPr>
              <a:t>آزمایش نشتی</a:t>
            </a:r>
            <a:endParaRPr lang="en-US" sz="3600" dirty="0">
              <a:cs typeface="B Nazanin"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lvl="0" algn="r" rtl="1"/>
            <a:r>
              <a:rPr lang="fa-IR" b="1" dirty="0" smtClean="0">
                <a:cs typeface="B Titr" pitchFamily="2" charset="-78"/>
              </a:rPr>
              <a:t/>
            </a:r>
            <a:br>
              <a:rPr lang="fa-IR" b="1" dirty="0" smtClean="0">
                <a:cs typeface="B Titr" pitchFamily="2" charset="-78"/>
              </a:rPr>
            </a:br>
            <a:r>
              <a:rPr lang="fa-IR" b="1" dirty="0" smtClean="0">
                <a:cs typeface="B Titr" pitchFamily="2" charset="-78"/>
              </a:rPr>
              <a:t>اندازه گیری فشار</a:t>
            </a:r>
            <a:r>
              <a:rPr lang="en-US" dirty="0" smtClean="0">
                <a:cs typeface="B Titr" pitchFamily="2" charset="-78"/>
              </a:rPr>
              <a:t/>
            </a:r>
            <a:br>
              <a:rPr lang="en-US" dirty="0" smtClean="0">
                <a:cs typeface="B Titr" pitchFamily="2" charset="-78"/>
              </a:rPr>
            </a:br>
            <a:endParaRPr lang="en-US" dirty="0">
              <a:cs typeface="B Titr" pitchFamily="2" charset="-78"/>
            </a:endParaRPr>
          </a:p>
        </p:txBody>
      </p:sp>
      <p:sp>
        <p:nvSpPr>
          <p:cNvPr id="3" name="Content Placeholder 2"/>
          <p:cNvSpPr>
            <a:spLocks noGrp="1"/>
          </p:cNvSpPr>
          <p:nvPr>
            <p:ph idx="1"/>
          </p:nvPr>
        </p:nvSpPr>
        <p:spPr/>
        <p:txBody>
          <a:bodyPr/>
          <a:lstStyle/>
          <a:p>
            <a:pPr algn="just" rtl="1"/>
            <a:r>
              <a:rPr lang="fa-IR" dirty="0" smtClean="0">
                <a:cs typeface="B Nazanin" pitchFamily="2" charset="-78"/>
              </a:rPr>
              <a:t>این کاربرد، کاربرد مستقیم سنسورهای فشار است که در مواردی از جمله تجهیزات هواشناسی، هواپیما، اتومبیل و سایر وسایلی که در آن‌ها فشار کارایی دارد به کار می رود.</a:t>
            </a:r>
            <a:endParaRPr lang="en-US" dirty="0" smtClean="0">
              <a:cs typeface="B Nazanin" pitchFamily="2" charset="-78"/>
            </a:endParaRPr>
          </a:p>
          <a:p>
            <a:pPr algn="l" rtl="1"/>
            <a:endParaRPr lang="en-US" dirty="0"/>
          </a:p>
        </p:txBody>
      </p:sp>
      <p:pic>
        <p:nvPicPr>
          <p:cNvPr id="4098" name="Picture 2" descr="E:\ناصر عبدالهی\New folder\Barometer-GMH3181-12.jpg"/>
          <p:cNvPicPr>
            <a:picLocks noChangeAspect="1" noChangeArrowheads="1"/>
          </p:cNvPicPr>
          <p:nvPr/>
        </p:nvPicPr>
        <p:blipFill>
          <a:blip r:embed="rId2" cstate="print"/>
          <a:srcRect/>
          <a:stretch>
            <a:fillRect/>
          </a:stretch>
        </p:blipFill>
        <p:spPr bwMode="auto">
          <a:xfrm>
            <a:off x="457200" y="2743200"/>
            <a:ext cx="2057400" cy="3733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lvl="0" algn="r" rtl="1"/>
            <a:r>
              <a:rPr lang="fa-IR" b="1" dirty="0" smtClean="0">
                <a:cs typeface="B Titr" pitchFamily="2" charset="-78"/>
              </a:rPr>
              <a:t/>
            </a:r>
            <a:br>
              <a:rPr lang="fa-IR" b="1" dirty="0" smtClean="0">
                <a:cs typeface="B Titr" pitchFamily="2" charset="-78"/>
              </a:rPr>
            </a:br>
            <a:r>
              <a:rPr lang="fa-IR" b="1" dirty="0" smtClean="0">
                <a:cs typeface="B Titr" pitchFamily="2" charset="-78"/>
              </a:rPr>
              <a:t>اندازه گیری ارتفاع از سطح دریا</a:t>
            </a:r>
            <a:r>
              <a:rPr lang="en-US" dirty="0" smtClean="0">
                <a:cs typeface="B Titr" pitchFamily="2" charset="-78"/>
              </a:rPr>
              <a:t/>
            </a:r>
            <a:br>
              <a:rPr lang="en-US" dirty="0" smtClean="0">
                <a:cs typeface="B Titr" pitchFamily="2" charset="-78"/>
              </a:rPr>
            </a:br>
            <a:endParaRPr lang="en-US" dirty="0">
              <a:cs typeface="B Titr" pitchFamily="2" charset="-78"/>
            </a:endParaRPr>
          </a:p>
        </p:txBody>
      </p:sp>
      <p:sp>
        <p:nvSpPr>
          <p:cNvPr id="3" name="Content Placeholder 2"/>
          <p:cNvSpPr>
            <a:spLocks noGrp="1"/>
          </p:cNvSpPr>
          <p:nvPr>
            <p:ph idx="1"/>
          </p:nvPr>
        </p:nvSpPr>
        <p:spPr/>
        <p:txBody>
          <a:bodyPr>
            <a:normAutofit fontScale="85000" lnSpcReduction="10000"/>
          </a:bodyPr>
          <a:lstStyle/>
          <a:p>
            <a:pPr algn="just" rtl="1"/>
            <a:r>
              <a:rPr lang="fa-IR" dirty="0" smtClean="0">
                <a:cs typeface="B Nazanin" pitchFamily="2" charset="-78"/>
              </a:rPr>
              <a:t>کاربرد آن در هواپیما، موشک، ماهواره، بالن‌های هواشناسی و غیره می باشد. در تمامی این کاربردها از رابطه بین تغییرات فشار با ارتفاع نسبت به سطح دریا استفاده می شود۰</a:t>
            </a:r>
            <a:endParaRPr lang="en-US" dirty="0" smtClean="0">
              <a:cs typeface="B Nazanin" pitchFamily="2" charset="-78"/>
            </a:endParaRPr>
          </a:p>
          <a:p>
            <a:pPr algn="just" rtl="1"/>
            <a:r>
              <a:rPr lang="fa-IR" dirty="0" smtClean="0">
                <a:cs typeface="B Nazanin" pitchFamily="2" charset="-78"/>
              </a:rPr>
              <a:t>این معادله، برای ارتفاع سنجی تا ارتفاع ۳۶.۰۹۰ فوت (۱۱.۰۰۰ متر) تنظیم شده است. در خارج از این بازه، شاهد خطا خواهیم بود. این خطا را می توان برای سنسورهای فشار مختلف محاسبه کرد. عامل این خطا، تغییرات ناشی از دما درارتفاعات بالاتر می باشد. ارتفاع سنج هایی با سنسور فشار تفکیک پذیری کمتر از ۱ متر دارند و تفکیک پذیری آن‌ها بهتر از نوع ارتفاع سنجی با سیستم </a:t>
            </a:r>
            <a:r>
              <a:rPr lang="en-US" dirty="0" smtClean="0">
                <a:cs typeface="B Nazanin" pitchFamily="2" charset="-78"/>
              </a:rPr>
              <a:t>GPS</a:t>
            </a:r>
            <a:r>
              <a:rPr lang="fa-IR" dirty="0" smtClean="0">
                <a:cs typeface="B Nazanin" pitchFamily="2" charset="-78"/>
              </a:rPr>
              <a:t> ( که دارای تفکیک پذیری ارتفاع ۲۰ مترمی باشد) است. در کاربردهای موقعیت یابی، برای تشخیص جاده‌های تپه ای( برای موقعیت یابی اتومبیل) و یا ارتفاع طبقات ساختمان‌ها ( برای موقعیت یابی فرد پیاده) استفاده می شود.</a:t>
            </a:r>
            <a:endParaRPr lang="en-US" dirty="0" smtClean="0">
              <a:cs typeface="B Nazanin" pitchFamily="2" charset="-78"/>
            </a:endParaRPr>
          </a:p>
          <a:p>
            <a:pPr algn="just"/>
            <a:endParaRPr lang="en-US" dirty="0">
              <a:cs typeface="B Nazanin"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lvl="0" algn="r"/>
            <a:r>
              <a:rPr lang="fa-IR" b="1" dirty="0" smtClean="0">
                <a:cs typeface="B Titr" pitchFamily="2" charset="-78"/>
              </a:rPr>
              <a:t/>
            </a:r>
            <a:br>
              <a:rPr lang="fa-IR" b="1" dirty="0" smtClean="0">
                <a:cs typeface="B Titr" pitchFamily="2" charset="-78"/>
              </a:rPr>
            </a:br>
            <a:r>
              <a:rPr lang="fa-IR" b="1" dirty="0" smtClean="0">
                <a:cs typeface="B Titr" pitchFamily="2" charset="-78"/>
              </a:rPr>
              <a:t>اندازه گیری جریان</a:t>
            </a:r>
            <a:r>
              <a:rPr lang="en-US" dirty="0" smtClean="0">
                <a:cs typeface="B Titr" pitchFamily="2" charset="-78"/>
              </a:rPr>
              <a:t/>
            </a:r>
            <a:br>
              <a:rPr lang="en-US" dirty="0" smtClean="0">
                <a:cs typeface="B Titr" pitchFamily="2" charset="-78"/>
              </a:rPr>
            </a:br>
            <a:endParaRPr lang="en-US" dirty="0">
              <a:cs typeface="B Titr" pitchFamily="2" charset="-78"/>
            </a:endParaRPr>
          </a:p>
        </p:txBody>
      </p:sp>
      <p:sp>
        <p:nvSpPr>
          <p:cNvPr id="3" name="Content Placeholder 2"/>
          <p:cNvSpPr>
            <a:spLocks noGrp="1"/>
          </p:cNvSpPr>
          <p:nvPr>
            <p:ph idx="1"/>
          </p:nvPr>
        </p:nvSpPr>
        <p:spPr/>
        <p:txBody>
          <a:bodyPr/>
          <a:lstStyle/>
          <a:p>
            <a:pPr algn="just" rtl="1"/>
            <a:r>
              <a:rPr lang="fa-IR" dirty="0" smtClean="0">
                <a:cs typeface="B Nazanin" pitchFamily="2" charset="-78"/>
              </a:rPr>
              <a:t>می توان با کمک اثر ونتوری و رابطه اش با فشار، جریا ن را اندازه گرفت. اختلاف فشار بین دو بخش یک تیوب نتوری (با قطرهای دهانه مختلف) اندازه گیری می شود. این اختلاف فشار، با سرعت جریان گذرنده از تیوب رابطه مستقیم دارد.از انجا که این اختلاف فشار نسبتا کوچک است از سنسور فشار با بازه کم استفاده می شود.</a:t>
            </a:r>
            <a:endParaRPr lang="en-US" dirty="0" smtClean="0">
              <a:cs typeface="B Nazanin" pitchFamily="2" charset="-78"/>
            </a:endParaRPr>
          </a:p>
          <a:p>
            <a:pPr algn="just" rtl="1"/>
            <a:endParaRPr lang="en-US" dirty="0">
              <a:cs typeface="B Nazanin"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lvl="0" algn="r" rtl="1"/>
            <a:r>
              <a:rPr lang="fa-IR" b="1" dirty="0" smtClean="0">
                <a:cs typeface="B Titr" pitchFamily="2" charset="-78"/>
              </a:rPr>
              <a:t/>
            </a:r>
            <a:br>
              <a:rPr lang="fa-IR" b="1" dirty="0" smtClean="0">
                <a:cs typeface="B Titr" pitchFamily="2" charset="-78"/>
              </a:rPr>
            </a:br>
            <a:r>
              <a:rPr lang="fa-IR" b="1" dirty="0" smtClean="0">
                <a:cs typeface="B Titr" pitchFamily="2" charset="-78"/>
              </a:rPr>
              <a:t>اندازه گیری ارتفاع / عمق</a:t>
            </a:r>
            <a:r>
              <a:rPr lang="en-US" dirty="0" smtClean="0">
                <a:cs typeface="B Titr" pitchFamily="2" charset="-78"/>
              </a:rPr>
              <a:t/>
            </a:r>
            <a:br>
              <a:rPr lang="en-US" dirty="0" smtClean="0">
                <a:cs typeface="B Titr" pitchFamily="2" charset="-78"/>
              </a:rPr>
            </a:br>
            <a:endParaRPr lang="en-US" dirty="0">
              <a:cs typeface="B Titr" pitchFamily="2" charset="-78"/>
            </a:endParaRPr>
          </a:p>
        </p:txBody>
      </p:sp>
      <p:sp>
        <p:nvSpPr>
          <p:cNvPr id="3" name="Content Placeholder 2"/>
          <p:cNvSpPr>
            <a:spLocks noGrp="1"/>
          </p:cNvSpPr>
          <p:nvPr>
            <p:ph idx="1"/>
          </p:nvPr>
        </p:nvSpPr>
        <p:spPr/>
        <p:txBody>
          <a:bodyPr>
            <a:normAutofit fontScale="70000" lnSpcReduction="20000"/>
          </a:bodyPr>
          <a:lstStyle/>
          <a:p>
            <a:pPr algn="just" rtl="1"/>
            <a:r>
              <a:rPr lang="fa-IR" dirty="0" smtClean="0">
                <a:cs typeface="B Nazanin" pitchFamily="2" charset="-78"/>
              </a:rPr>
              <a:t>می توان از سنسور فشار برای اندازه گیری ارتفاع سطح مایع استفاده کرد.معمولا از این تکنیک برای اندازه گیری مکان جسم غوطه ور در آب ( مانند غواص‌ها، زیر دریایی ها) و یا ارتفاع سطح مایع درون یک مخزن (مانند مایع داخل برج آب) استفاده می شود. برای بیشتر کاربردهای عملی، سطح مایع متناسب با فشار است. در مواردی مانند "آب شیرین" که زیر فشار اتمسفر می باشدداریم:</a:t>
            </a:r>
            <a:endParaRPr lang="en-US" dirty="0" smtClean="0">
              <a:cs typeface="B Nazanin" pitchFamily="2" charset="-78"/>
            </a:endParaRPr>
          </a:p>
          <a:p>
            <a:pPr algn="just" rtl="1"/>
            <a:r>
              <a:rPr lang="fa-IR" dirty="0" smtClean="0">
                <a:cs typeface="B Nazanin" pitchFamily="2" charset="-78"/>
              </a:rPr>
              <a:t>۱</a:t>
            </a:r>
            <a:r>
              <a:rPr lang="en-US" dirty="0" smtClean="0">
                <a:cs typeface="B Nazanin" pitchFamily="2" charset="-78"/>
              </a:rPr>
              <a:t>psi =</a:t>
            </a:r>
            <a:r>
              <a:rPr lang="fa-IR" dirty="0" smtClean="0">
                <a:cs typeface="B Nazanin" pitchFamily="2" charset="-78"/>
              </a:rPr>
              <a:t>۲۷.۷ </a:t>
            </a:r>
            <a:r>
              <a:rPr lang="en-US" dirty="0" smtClean="0">
                <a:cs typeface="B Nazanin" pitchFamily="2" charset="-78"/>
              </a:rPr>
              <a:t>in H</a:t>
            </a:r>
            <a:r>
              <a:rPr lang="fa-IR" dirty="0" smtClean="0">
                <a:cs typeface="B Nazanin" pitchFamily="2" charset="-78"/>
              </a:rPr>
              <a:t>۲</a:t>
            </a:r>
            <a:r>
              <a:rPr lang="en-US" dirty="0" smtClean="0">
                <a:cs typeface="B Nazanin" pitchFamily="2" charset="-78"/>
              </a:rPr>
              <a:t>O</a:t>
            </a:r>
          </a:p>
          <a:p>
            <a:pPr algn="just" rtl="1"/>
            <a:r>
              <a:rPr lang="fa-IR" dirty="0" smtClean="0">
                <a:cs typeface="B Nazanin" pitchFamily="2" charset="-78"/>
              </a:rPr>
              <a:t>۱</a:t>
            </a:r>
            <a:r>
              <a:rPr lang="en-US" dirty="0" smtClean="0">
                <a:cs typeface="B Nazanin" pitchFamily="2" charset="-78"/>
              </a:rPr>
              <a:t>pa = </a:t>
            </a:r>
            <a:r>
              <a:rPr lang="fa-IR" dirty="0" smtClean="0">
                <a:cs typeface="B Nazanin" pitchFamily="2" charset="-78"/>
              </a:rPr>
              <a:t>۹.۸۱ </a:t>
            </a:r>
            <a:r>
              <a:rPr lang="en-US" dirty="0" smtClean="0">
                <a:cs typeface="B Nazanin" pitchFamily="2" charset="-78"/>
              </a:rPr>
              <a:t>mm H</a:t>
            </a:r>
            <a:r>
              <a:rPr lang="fa-IR" dirty="0" smtClean="0">
                <a:cs typeface="B Nazanin" pitchFamily="2" charset="-78"/>
              </a:rPr>
              <a:t>۲</a:t>
            </a:r>
            <a:r>
              <a:rPr lang="en-US" dirty="0" smtClean="0">
                <a:cs typeface="B Nazanin" pitchFamily="2" charset="-78"/>
              </a:rPr>
              <a:t>O</a:t>
            </a:r>
          </a:p>
          <a:p>
            <a:pPr algn="just" rtl="1"/>
            <a:r>
              <a:rPr lang="fa-IR" dirty="0" smtClean="0">
                <a:cs typeface="B Nazanin" pitchFamily="2" charset="-78"/>
              </a:rPr>
              <a:t>معادله اصلی برای این اندازه گیری معادله زیر است:</a:t>
            </a:r>
            <a:endParaRPr lang="en-US" dirty="0" smtClean="0">
              <a:cs typeface="B Nazanin" pitchFamily="2" charset="-78"/>
            </a:endParaRPr>
          </a:p>
          <a:p>
            <a:pPr algn="just" rtl="1"/>
            <a:r>
              <a:rPr lang="en-US" dirty="0" smtClean="0">
                <a:cs typeface="B Nazanin" pitchFamily="2" charset="-78"/>
              </a:rPr>
              <a:t>P=ρ*g*h</a:t>
            </a:r>
          </a:p>
          <a:p>
            <a:pPr algn="just" rtl="1"/>
            <a:r>
              <a:rPr lang="en-US" dirty="0" smtClean="0">
                <a:cs typeface="B Nazanin" pitchFamily="2" charset="-78"/>
              </a:rPr>
              <a:t>p</a:t>
            </a:r>
            <a:r>
              <a:rPr lang="fa-IR" dirty="0" smtClean="0">
                <a:cs typeface="B Nazanin" pitchFamily="2" charset="-78"/>
              </a:rPr>
              <a:t>= فشار</a:t>
            </a:r>
            <a:endParaRPr lang="en-US" dirty="0" smtClean="0">
              <a:cs typeface="B Nazanin" pitchFamily="2" charset="-78"/>
            </a:endParaRPr>
          </a:p>
          <a:p>
            <a:pPr algn="just" rtl="1"/>
            <a:r>
              <a:rPr lang="en-US" dirty="0" smtClean="0">
                <a:cs typeface="B Nazanin" pitchFamily="2" charset="-78"/>
              </a:rPr>
              <a:t>ρ</a:t>
            </a:r>
            <a:r>
              <a:rPr lang="fa-IR" dirty="0" smtClean="0">
                <a:cs typeface="B Nazanin" pitchFamily="2" charset="-78"/>
              </a:rPr>
              <a:t>=چگالی مایع</a:t>
            </a:r>
            <a:endParaRPr lang="en-US" dirty="0" smtClean="0">
              <a:cs typeface="B Nazanin" pitchFamily="2" charset="-78"/>
            </a:endParaRPr>
          </a:p>
          <a:p>
            <a:pPr algn="just" rtl="1"/>
            <a:r>
              <a:rPr lang="en-US" dirty="0" smtClean="0">
                <a:cs typeface="B Nazanin" pitchFamily="2" charset="-78"/>
              </a:rPr>
              <a:t>g</a:t>
            </a:r>
            <a:r>
              <a:rPr lang="fa-IR" dirty="0" smtClean="0">
                <a:cs typeface="B Nazanin" pitchFamily="2" charset="-78"/>
              </a:rPr>
              <a:t>=گرانش</a:t>
            </a:r>
            <a:endParaRPr lang="en-US" dirty="0" smtClean="0">
              <a:cs typeface="B Nazanin" pitchFamily="2" charset="-78"/>
            </a:endParaRPr>
          </a:p>
          <a:p>
            <a:pPr algn="just" rtl="1"/>
            <a:r>
              <a:rPr lang="en-US" dirty="0" smtClean="0">
                <a:cs typeface="B Nazanin" pitchFamily="2" charset="-78"/>
              </a:rPr>
              <a:t>h</a:t>
            </a:r>
            <a:r>
              <a:rPr lang="fa-IR" dirty="0" smtClean="0">
                <a:cs typeface="B Nazanin" pitchFamily="2" charset="-78"/>
              </a:rPr>
              <a:t>=فشار سنسور بالای مایع ستون ارتفاع</a:t>
            </a:r>
            <a:endParaRPr lang="en-US" dirty="0" smtClean="0">
              <a:cs typeface="B Nazanin" pitchFamily="2" charset="-78"/>
            </a:endParaRPr>
          </a:p>
          <a:p>
            <a:pPr algn="just"/>
            <a:endParaRPr lang="en-US" dirty="0">
              <a:cs typeface="B Nazanin"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r"/>
            <a:r>
              <a:rPr lang="fa-IR" b="1" dirty="0" smtClean="0">
                <a:cs typeface="B Titr" pitchFamily="2" charset="-78"/>
              </a:rPr>
              <a:t>آزمایش نشتی</a:t>
            </a:r>
            <a:endParaRPr lang="en-US" dirty="0">
              <a:cs typeface="B Titr" pitchFamily="2" charset="-78"/>
            </a:endParaRPr>
          </a:p>
        </p:txBody>
      </p:sp>
      <p:sp>
        <p:nvSpPr>
          <p:cNvPr id="3" name="Content Placeholder 2"/>
          <p:cNvSpPr>
            <a:spLocks noGrp="1"/>
          </p:cNvSpPr>
          <p:nvPr>
            <p:ph idx="1"/>
          </p:nvPr>
        </p:nvSpPr>
        <p:spPr/>
        <p:txBody>
          <a:bodyPr/>
          <a:lstStyle/>
          <a:p>
            <a:pPr algn="just" rtl="1"/>
            <a:r>
              <a:rPr lang="fa-IR" dirty="0" smtClean="0">
                <a:cs typeface="B Nazanin" pitchFamily="2" charset="-78"/>
              </a:rPr>
              <a:t>می توان با اندازه گیری افت فشار، نشتی سیستم را به دست آورد. روش‌های متداول برای این منظور، دو روش هستند: ۱. مقایسه فشار سیستم با فشار سیستمی با نشتی معلوم و استفاده از این اختلاف فشار ۲. اندازه گیری فشار و بررسی تغییرات آن در طول یک بازه زمان</a:t>
            </a:r>
            <a:endParaRPr lang="en-US" dirty="0" smtClean="0">
              <a:cs typeface="B Nazanin" pitchFamily="2" charset="-78"/>
            </a:endParaRPr>
          </a:p>
          <a:p>
            <a:pPr algn="just" rtl="1"/>
            <a:endParaRPr lang="en-US" dirty="0">
              <a:cs typeface="B Nazanin"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85"/>
            <a:ext cx="9144000" cy="6853629"/>
          </a:xfrm>
          <a:prstGeom prst="rect">
            <a:avLst/>
          </a:prstGeom>
        </p:spPr>
      </p:pic>
    </p:spTree>
    <p:extLst>
      <p:ext uri="{BB962C8B-B14F-4D97-AF65-F5344CB8AC3E}">
        <p14:creationId xmlns:p14="http://schemas.microsoft.com/office/powerpoint/2010/main" val="2867342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81000" y="228601"/>
            <a:ext cx="8534400" cy="5693866"/>
          </a:xfrm>
          <a:prstGeom prst="rect">
            <a:avLst/>
          </a:prstGeom>
        </p:spPr>
        <p:txBody>
          <a:bodyPr wrap="square">
            <a:spAutoFit/>
          </a:bodyPr>
          <a:lstStyle/>
          <a:p>
            <a:pPr algn="just" rtl="1"/>
            <a:r>
              <a:rPr lang="fa-IR" sz="2800" dirty="0" smtClean="0">
                <a:cs typeface="B Nazanin" pitchFamily="2" charset="-78"/>
              </a:rPr>
              <a:t>. به سنسورهای فشار، مبدلهای فشار، ترنسمیتر فشار، فرستنده فشار، نشاندهنده فشار، پیزومتر و مانومتر و ... نیز گفته می شود. سنسورهای فشار از نظر تکنولوژی، طراحی، عملکرد، کاربرد و قیمت باهم متفاوت هستند. با یک تخمین محافظه کارانه می توان گفت بیش از ۵۰ تکنولوژی و حداقل ۳۰۰ شرکت در سراسر جهان سازنده سنسور فشار هستند. هم چنین طبقه ای از سنسورهای فشار وجود دارند که برای اندازه گیری حالت پویای تغییرات سریع در فشار طراحی شده اند. مثالی از کاربرد این نوع سنسور را می توان در اندازه گیری فشار احتراق سیلندر موتور و یا گاز توربین مشاهده کرد. این سنسورها به طور عمده از مواد پیزوالکتریک مانند کوارتز ساخته شده اند. بعضی از سنسورهای فشار مانند آنچه در دوربین‌های کنترل ترافیک دیده می شود، به صورت باینری (دودویی) و خاموش/ روشن کار می کنند. برای مثال وقتی فشاری به سنسور فشار اعمال می شود، سنسور یک مدار الکتریکی را قطع یا وصل می کند. این سنسورها به سوئیچ فشار معروف هستند.</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838200"/>
          </a:xfrm>
        </p:spPr>
        <p:style>
          <a:lnRef idx="1">
            <a:schemeClr val="dk1"/>
          </a:lnRef>
          <a:fillRef idx="3">
            <a:schemeClr val="dk1"/>
          </a:fillRef>
          <a:effectRef idx="2">
            <a:schemeClr val="dk1"/>
          </a:effectRef>
          <a:fontRef idx="minor">
            <a:schemeClr val="lt1"/>
          </a:fontRef>
        </p:style>
        <p:txBody>
          <a:bodyPr>
            <a:normAutofit fontScale="90000"/>
          </a:bodyPr>
          <a:lstStyle/>
          <a:p>
            <a:pPr algn="r" rtl="1"/>
            <a:r>
              <a:rPr lang="fa-IR" sz="4400" b="1" dirty="0" smtClean="0">
                <a:cs typeface="B Titr" pitchFamily="2" charset="-78"/>
              </a:rPr>
              <a:t/>
            </a:r>
            <a:br>
              <a:rPr lang="fa-IR" sz="4400" b="1" dirty="0" smtClean="0">
                <a:cs typeface="B Titr" pitchFamily="2" charset="-78"/>
              </a:rPr>
            </a:br>
            <a:r>
              <a:rPr lang="fa-IR" sz="4400" b="1" dirty="0" smtClean="0">
                <a:cs typeface="B Titr" pitchFamily="2" charset="-78"/>
              </a:rPr>
              <a:t>انواع اندازه گیری فشار </a:t>
            </a:r>
            <a:r>
              <a:rPr lang="en-US" dirty="0" smtClean="0"/>
              <a:t/>
            </a:r>
            <a:br>
              <a:rPr lang="en-US" dirty="0" smtClean="0"/>
            </a:br>
            <a:endParaRPr lang="en-US" dirty="0"/>
          </a:p>
        </p:txBody>
      </p:sp>
      <p:sp>
        <p:nvSpPr>
          <p:cNvPr id="3" name="Content Placeholder 2"/>
          <p:cNvSpPr>
            <a:spLocks noGrp="1"/>
          </p:cNvSpPr>
          <p:nvPr>
            <p:ph idx="1"/>
          </p:nvPr>
        </p:nvSpPr>
        <p:spPr>
          <a:xfrm>
            <a:off x="304800" y="1554162"/>
            <a:ext cx="8686800" cy="4237037"/>
          </a:xfrm>
        </p:spPr>
        <p:txBody>
          <a:bodyPr/>
          <a:lstStyle/>
          <a:p>
            <a:pPr lvl="0" algn="r" rtl="1"/>
            <a:r>
              <a:rPr lang="fa-IR"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سنسور فشار مطلق</a:t>
            </a:r>
          </a:p>
          <a:p>
            <a:pPr algn="r" rtl="1"/>
            <a:r>
              <a:rPr lang="fa-IR"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سنسور فشار گیج </a:t>
            </a: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Gauge</a:t>
            </a:r>
          </a:p>
          <a:p>
            <a:pPr lvl="0" algn="r" rtl="1"/>
            <a:r>
              <a:rPr lang="fa-IR"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سنسور فشار خلا</a:t>
            </a:r>
            <a:endPar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endParaRPr>
          </a:p>
          <a:p>
            <a:pPr algn="r" rtl="1"/>
            <a:r>
              <a:rPr lang="fa-IR"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سنسور فشار تفاضلی</a:t>
            </a:r>
          </a:p>
          <a:p>
            <a:pPr lvl="0" algn="r" rtl="1"/>
            <a:r>
              <a:rPr lang="fa-IR"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 سنسور فشار مهرشده(</a:t>
            </a: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sealed</a:t>
            </a:r>
            <a:r>
              <a:rPr lang="fa-IR"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a:t>
            </a:r>
            <a:endPar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endParaRPr>
          </a:p>
          <a:p>
            <a:pPr algn="r" rtl="1"/>
            <a:endParaRPr lang="en-US" dirty="0" smtClean="0">
              <a:cs typeface="B Nazanin" pitchFamily="2" charset="-78"/>
            </a:endParaRPr>
          </a:p>
          <a:p>
            <a:pPr lvl="0" rtl="1"/>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r" rtl="1"/>
            <a:r>
              <a:rPr lang="fa-IR"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سنسور فشار مطلق</a:t>
            </a:r>
            <a:r>
              <a:rPr lang="fa-I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
            </a:r>
            <a:br>
              <a:rPr lang="fa-I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br>
            <a:endParaRPr lang="en-US" dirty="0"/>
          </a:p>
        </p:txBody>
      </p:sp>
      <p:sp>
        <p:nvSpPr>
          <p:cNvPr id="3" name="Content Placeholder 2"/>
          <p:cNvSpPr>
            <a:spLocks noGrp="1"/>
          </p:cNvSpPr>
          <p:nvPr>
            <p:ph idx="1"/>
          </p:nvPr>
        </p:nvSpPr>
        <p:spPr>
          <a:xfrm>
            <a:off x="4419600" y="1554162"/>
            <a:ext cx="4572000" cy="4525963"/>
          </a:xfrm>
        </p:spPr>
        <p:txBody>
          <a:bodyPr/>
          <a:lstStyle/>
          <a:p>
            <a:pPr algn="just" rtl="1"/>
            <a:r>
              <a:rPr lang="fa-IR" dirty="0" smtClean="0">
                <a:cs typeface="B Nazanin" pitchFamily="2" charset="-78"/>
              </a:rPr>
              <a:t>این سنسور فشار یک نقطه نسبت به خلا کامل (۰ </a:t>
            </a:r>
            <a:r>
              <a:rPr lang="en-US" dirty="0" smtClean="0">
                <a:cs typeface="B Nazanin" pitchFamily="2" charset="-78"/>
              </a:rPr>
              <a:t>psi</a:t>
            </a:r>
            <a:r>
              <a:rPr lang="fa-IR" dirty="0" smtClean="0">
                <a:cs typeface="B Nazanin" pitchFamily="2" charset="-78"/>
              </a:rPr>
              <a:t>) را اندازه می گیرد. فشار اتمسفریک ۱۰۱.۳۲۵ </a:t>
            </a:r>
            <a:r>
              <a:rPr lang="en-US" dirty="0" err="1" smtClean="0">
                <a:cs typeface="B Nazanin" pitchFamily="2" charset="-78"/>
              </a:rPr>
              <a:t>KPa</a:t>
            </a:r>
            <a:r>
              <a:rPr lang="fa-IR" dirty="0" smtClean="0">
                <a:cs typeface="B Nazanin" pitchFamily="2" charset="-78"/>
              </a:rPr>
              <a:t> (یا ۱۴.۷</a:t>
            </a:r>
            <a:r>
              <a:rPr lang="en-US" dirty="0" smtClean="0">
                <a:cs typeface="B Nazanin" pitchFamily="2" charset="-78"/>
              </a:rPr>
              <a:t>psi</a:t>
            </a:r>
            <a:r>
              <a:rPr lang="fa-IR" dirty="0" smtClean="0">
                <a:cs typeface="B Nazanin" pitchFamily="2" charset="-78"/>
              </a:rPr>
              <a:t>) در </a:t>
            </a:r>
            <a:r>
              <a:rPr lang="fa-IR" dirty="0" smtClean="0">
                <a:solidFill>
                  <a:schemeClr val="tx1"/>
                </a:solidFill>
                <a:cs typeface="B Nazanin" pitchFamily="2" charset="-78"/>
              </a:rPr>
              <a:t>سطح دریا </a:t>
            </a:r>
            <a:r>
              <a:rPr lang="fa-IR" dirty="0" smtClean="0">
                <a:cs typeface="B Nazanin" pitchFamily="2" charset="-78"/>
              </a:rPr>
              <a:t>نسبت به خلا است.</a:t>
            </a:r>
            <a:endParaRPr lang="en-US" dirty="0" smtClean="0">
              <a:cs typeface="B Nazanin" pitchFamily="2" charset="-78"/>
            </a:endParaRPr>
          </a:p>
          <a:p>
            <a:pPr algn="r" rtl="1"/>
            <a:endParaRPr lang="en-US" dirty="0"/>
          </a:p>
        </p:txBody>
      </p:sp>
      <p:pic>
        <p:nvPicPr>
          <p:cNvPr id="1026" name="Picture 2" descr="E:\ناصر عبدالهی\New folder\71604.jpeg"/>
          <p:cNvPicPr>
            <a:picLocks noChangeAspect="1" noChangeArrowheads="1"/>
          </p:cNvPicPr>
          <p:nvPr/>
        </p:nvPicPr>
        <p:blipFill>
          <a:blip r:embed="rId2" cstate="print"/>
          <a:srcRect/>
          <a:stretch>
            <a:fillRect/>
          </a:stretch>
        </p:blipFill>
        <p:spPr bwMode="auto">
          <a:xfrm>
            <a:off x="381000" y="1524000"/>
            <a:ext cx="4063119" cy="34740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سنسور فشار گیج </a:t>
            </a:r>
            <a: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Gauge</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
            </a:r>
            <a:b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br>
            <a:endParaRPr lang="en-US" dirty="0"/>
          </a:p>
        </p:txBody>
      </p:sp>
      <p:sp>
        <p:nvSpPr>
          <p:cNvPr id="3" name="Content Placeholder 2"/>
          <p:cNvSpPr>
            <a:spLocks noGrp="1"/>
          </p:cNvSpPr>
          <p:nvPr>
            <p:ph idx="1"/>
          </p:nvPr>
        </p:nvSpPr>
        <p:spPr/>
        <p:txBody>
          <a:bodyPr/>
          <a:lstStyle/>
          <a:p>
            <a:pPr algn="just" rtl="1"/>
            <a:r>
              <a:rPr lang="fa-IR" dirty="0" smtClean="0">
                <a:cs typeface="B Nazanin" pitchFamily="2" charset="-78"/>
              </a:rPr>
              <a:t>این سنسور در کاربردهای متفاوتی استفاده می‌شود زیرا می تواند برای اندازه گیری فشار یک نقطه نسبت به فشار اتمسفریک در نقطه دیگر کالیبره شود. گیج فشار تایر مثالی از نشانگر فشار گیج است. هنگامی که گیج فشار تایر مقدار ۰ </a:t>
            </a:r>
            <a:r>
              <a:rPr lang="en-US" dirty="0" smtClean="0">
                <a:cs typeface="B Nazanin" pitchFamily="2" charset="-78"/>
              </a:rPr>
              <a:t>psi</a:t>
            </a:r>
            <a:r>
              <a:rPr lang="fa-IR" dirty="0" smtClean="0">
                <a:cs typeface="B Nazanin" pitchFamily="2" charset="-78"/>
              </a:rPr>
              <a:t> را می خواند فشار داخل تایر ۱۴.۷ </a:t>
            </a:r>
            <a:r>
              <a:rPr lang="en-US" dirty="0" smtClean="0">
                <a:cs typeface="B Nazanin" pitchFamily="2" charset="-78"/>
              </a:rPr>
              <a:t>psi</a:t>
            </a:r>
            <a:r>
              <a:rPr lang="fa-IR" dirty="0" smtClean="0">
                <a:cs typeface="B Nazanin" pitchFamily="2" charset="-78"/>
              </a:rPr>
              <a:t> است. یعنی برابر با فشار اتمسفر.</a:t>
            </a:r>
            <a:endParaRPr lang="en-US" dirty="0" smtClean="0">
              <a:cs typeface="B Nazanin" pitchFamily="2" charset="-78"/>
            </a:endParaRPr>
          </a:p>
          <a:p>
            <a:pPr algn="just" rtl="1"/>
            <a:endParaRPr lang="en-US" dirty="0"/>
          </a:p>
        </p:txBody>
      </p:sp>
      <p:pic>
        <p:nvPicPr>
          <p:cNvPr id="2050" name="Picture 2" descr="E:\ناصر عبدالهی\New folder\213_53_100.jpg"/>
          <p:cNvPicPr>
            <a:picLocks noChangeAspect="1" noChangeArrowheads="1"/>
          </p:cNvPicPr>
          <p:nvPr/>
        </p:nvPicPr>
        <p:blipFill>
          <a:blip r:embed="rId2" cstate="print"/>
          <a:srcRect/>
          <a:stretch>
            <a:fillRect/>
          </a:stretch>
        </p:blipFill>
        <p:spPr bwMode="auto">
          <a:xfrm>
            <a:off x="457200" y="4267200"/>
            <a:ext cx="2235200" cy="2235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r" rtl="1"/>
            <a:r>
              <a:rPr lang="fa-I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سنسور فشار خلاء</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
            </a:r>
            <a:b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br>
            <a:endParaRPr lang="en-US" dirty="0"/>
          </a:p>
        </p:txBody>
      </p:sp>
      <p:sp>
        <p:nvSpPr>
          <p:cNvPr id="3" name="Content Placeholder 2"/>
          <p:cNvSpPr>
            <a:spLocks noGrp="1"/>
          </p:cNvSpPr>
          <p:nvPr>
            <p:ph idx="1"/>
          </p:nvPr>
        </p:nvSpPr>
        <p:spPr/>
        <p:txBody>
          <a:bodyPr/>
          <a:lstStyle/>
          <a:p>
            <a:pPr algn="just" rtl="1"/>
            <a:r>
              <a:rPr lang="fa-IR" dirty="0" smtClean="0">
                <a:cs typeface="B Nazanin" pitchFamily="2" charset="-78"/>
              </a:rPr>
              <a:t>این سنسور برای اندازه گیری فشار کمتر از فشار اتمسفر در نقطه ای مشخص استفاده می شود. مرجع سنسور خلا در صنعت متفاوت است که ممکن است موجب اشتباه شود؛ فشار نسبت به فشار اتمسفر ( مانند اندازه گیری فشار گیج منفی) و نیز فشار نسبت به فشار خلا .</a:t>
            </a:r>
            <a:endParaRPr lang="en-US" dirty="0" smtClean="0">
              <a:cs typeface="B Nazanin" pitchFamily="2" charset="-78"/>
            </a:endParaRPr>
          </a:p>
          <a:p>
            <a:pPr algn="r" rtl="1"/>
            <a:endParaRPr lang="en-US" dirty="0"/>
          </a:p>
        </p:txBody>
      </p:sp>
      <p:pic>
        <p:nvPicPr>
          <p:cNvPr id="3075" name="Picture 3" descr="E:\ناصر عبدالهی\New folder\ashcroft.JPG"/>
          <p:cNvPicPr>
            <a:picLocks noChangeAspect="1" noChangeArrowheads="1"/>
          </p:cNvPicPr>
          <p:nvPr/>
        </p:nvPicPr>
        <p:blipFill>
          <a:blip r:embed="rId3" cstate="print"/>
          <a:srcRect/>
          <a:stretch>
            <a:fillRect/>
          </a:stretch>
        </p:blipFill>
        <p:spPr bwMode="auto">
          <a:xfrm>
            <a:off x="911225" y="3838575"/>
            <a:ext cx="2540000" cy="2565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سنسور فشار تفاضلی</a:t>
            </a:r>
            <a:br>
              <a:rPr lang="fa-I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br>
            <a:endParaRPr lang="en-US" dirty="0"/>
          </a:p>
        </p:txBody>
      </p:sp>
      <p:sp>
        <p:nvSpPr>
          <p:cNvPr id="3" name="Content Placeholder 2"/>
          <p:cNvSpPr>
            <a:spLocks noGrp="1"/>
          </p:cNvSpPr>
          <p:nvPr>
            <p:ph idx="1"/>
          </p:nvPr>
        </p:nvSpPr>
        <p:spPr/>
        <p:txBody>
          <a:bodyPr/>
          <a:lstStyle/>
          <a:p>
            <a:pPr algn="just" rtl="1"/>
            <a:r>
              <a:rPr lang="fa-IR" dirty="0" smtClean="0">
                <a:cs typeface="B Nazanin" pitchFamily="2" charset="-78"/>
              </a:rPr>
              <a:t>این سنسور تفاضل بین فشار ۲ یا چند نقطه را که به عنوان ورودی معرفی می شوند اندازه می گیرد. برای مثال اندازه گیری افت فشار در فیلتر روغن. فشار تفاضلی هم چنین برای اندازه گیری دبی یا سطح در مخازن به کار می رود.</a:t>
            </a:r>
            <a:endParaRPr lang="en-US" dirty="0" smtClean="0">
              <a:cs typeface="B Nazanin" pitchFamily="2" charset="-78"/>
            </a:endParaRPr>
          </a:p>
          <a:p>
            <a:pPr algn="r" rtl="1"/>
            <a:endParaRPr lang="en-US" dirty="0"/>
          </a:p>
        </p:txBody>
      </p:sp>
      <p:pic>
        <p:nvPicPr>
          <p:cNvPr id="4" name="Picture 2" descr="E:\ناصر عبدالهی\New folder\indup.JPG"/>
          <p:cNvPicPr>
            <a:picLocks noChangeAspect="1" noChangeArrowheads="1"/>
          </p:cNvPicPr>
          <p:nvPr/>
        </p:nvPicPr>
        <p:blipFill>
          <a:blip r:embed="rId2" cstate="print"/>
          <a:srcRect/>
          <a:stretch>
            <a:fillRect/>
          </a:stretch>
        </p:blipFill>
        <p:spPr bwMode="auto">
          <a:xfrm>
            <a:off x="533400" y="3352800"/>
            <a:ext cx="2286000" cy="26725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سنسور فشار مهرشده(</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sealed</a:t>
            </a:r>
            <a:r>
              <a:rPr lang="fa-I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a:t>
            </a:r>
            <a:endParaRPr lang="en-US" dirty="0"/>
          </a:p>
        </p:txBody>
      </p:sp>
      <p:sp>
        <p:nvSpPr>
          <p:cNvPr id="3" name="Content Placeholder 2"/>
          <p:cNvSpPr>
            <a:spLocks noGrp="1"/>
          </p:cNvSpPr>
          <p:nvPr>
            <p:ph idx="1"/>
          </p:nvPr>
        </p:nvSpPr>
        <p:spPr/>
        <p:txBody>
          <a:bodyPr/>
          <a:lstStyle/>
          <a:p>
            <a:pPr algn="just" rtl="1"/>
            <a:r>
              <a:rPr lang="fa-IR" dirty="0" smtClean="0">
                <a:cs typeface="B Nazanin" pitchFamily="2" charset="-78"/>
              </a:rPr>
              <a:t>این سنسور همانند سنسور فشار گیج است با این تفاوت که از قبل توسط سازنده برای اندازه گیری فشار نسبت به فشار سطح دریا کالیبره شده است.</a:t>
            </a:r>
            <a:endParaRPr lang="en-US" dirty="0">
              <a:cs typeface="B Nazanin"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
  <TotalTime>219</TotalTime>
  <Words>1738</Words>
  <Application>Microsoft Office PowerPoint</Application>
  <PresentationFormat>On-screen Show (4:3)</PresentationFormat>
  <Paragraphs>78</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B Nazanin</vt:lpstr>
      <vt:lpstr>B Titr</vt:lpstr>
      <vt:lpstr>Franklin Gothic Book</vt:lpstr>
      <vt:lpstr>Franklin Gothic Medium</vt:lpstr>
      <vt:lpstr>Tahoma</vt:lpstr>
      <vt:lpstr>Wingdings 2</vt:lpstr>
      <vt:lpstr>Trek</vt:lpstr>
      <vt:lpstr>PowerPoint Presentation</vt:lpstr>
      <vt:lpstr>حسگر فشار</vt:lpstr>
      <vt:lpstr>PowerPoint Presentation</vt:lpstr>
      <vt:lpstr> انواع اندازه گیری فشار  </vt:lpstr>
      <vt:lpstr>سنسور فشار مطلق </vt:lpstr>
      <vt:lpstr>سنسور فشار گیج Gauge </vt:lpstr>
      <vt:lpstr>سنسور فشار خلاء </vt:lpstr>
      <vt:lpstr>سنسور فشار تفاضلی </vt:lpstr>
      <vt:lpstr>سنسور فشار مهرشده(sealed)</vt:lpstr>
      <vt:lpstr> تکنولوژی حس کردن فشار  </vt:lpstr>
      <vt:lpstr> گیج‌های کشش پیزو رزیستور </vt:lpstr>
      <vt:lpstr> خازنی </vt:lpstr>
      <vt:lpstr>الکترومغناطیسی</vt:lpstr>
      <vt:lpstr> پیزو الکتریک </vt:lpstr>
      <vt:lpstr>نوری</vt:lpstr>
      <vt:lpstr>پتانسیومتری</vt:lpstr>
      <vt:lpstr> رزونانس </vt:lpstr>
      <vt:lpstr> دما </vt:lpstr>
      <vt:lpstr>یونیزاسیون</vt:lpstr>
      <vt:lpstr>  کاربردها  </vt:lpstr>
      <vt:lpstr> اندازه گیری فشار </vt:lpstr>
      <vt:lpstr> اندازه گیری ارتفاع از سطح دریا </vt:lpstr>
      <vt:lpstr> اندازه گیری جریان </vt:lpstr>
      <vt:lpstr> اندازه گیری ارتفاع / عمق </vt:lpstr>
      <vt:lpstr>آزمایش نشتی</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تهیه کننده : عادل زارعی</dc:title>
  <dc:creator>adel</dc:creator>
  <cp:lastModifiedBy>omid</cp:lastModifiedBy>
  <cp:revision>8</cp:revision>
  <dcterms:created xsi:type="dcterms:W3CDTF">2012-12-10T16:04:55Z</dcterms:created>
  <dcterms:modified xsi:type="dcterms:W3CDTF">2018-06-02T12:35:47Z</dcterms:modified>
</cp:coreProperties>
</file>