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9" r:id="rId2"/>
    <p:sldId id="258" r:id="rId3"/>
    <p:sldId id="274" r:id="rId4"/>
    <p:sldId id="272" r:id="rId5"/>
    <p:sldId id="266" r:id="rId6"/>
    <p:sldId id="289" r:id="rId7"/>
    <p:sldId id="278" r:id="rId8"/>
    <p:sldId id="275" r:id="rId9"/>
    <p:sldId id="276" r:id="rId10"/>
    <p:sldId id="284" r:id="rId11"/>
    <p:sldId id="285" r:id="rId12"/>
    <p:sldId id="270" r:id="rId13"/>
    <p:sldId id="287" r:id="rId14"/>
    <p:sldId id="288" r:id="rId15"/>
    <p:sldId id="290" r:id="rId16"/>
    <p:sldId id="264" r:id="rId17"/>
    <p:sldId id="286" r:id="rId18"/>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FF66"/>
    <a:srgbClr val="00FF00"/>
    <a:srgbClr val="99FF33"/>
    <a:srgbClr val="000000"/>
    <a:srgbClr val="FF00FF"/>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9A4272D-C5B6-43C4-9265-4F2BB95B7E4E}" type="datetimeFigureOut">
              <a:rPr lang="fa-IR"/>
              <a:pPr>
                <a:defRPr/>
              </a:pPr>
              <a:t>05/29/1438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C593491-68B1-4B69-B773-4ED7D9672618}" type="slidenum">
              <a:rPr lang="fa-IR"/>
              <a:pPr>
                <a:defRPr/>
              </a:pPr>
              <a:t>‹#›</a:t>
            </a:fld>
            <a:endParaRPr lang="fa-IR"/>
          </a:p>
        </p:txBody>
      </p:sp>
    </p:spTree>
    <p:extLst>
      <p:ext uri="{BB962C8B-B14F-4D97-AF65-F5344CB8AC3E}">
        <p14:creationId xmlns:p14="http://schemas.microsoft.com/office/powerpoint/2010/main" val="207848304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9D90418D-830C-4767-9AC5-E8D754917352}" type="datetimeFigureOut">
              <a:rPr lang="fa-IR"/>
              <a:pPr>
                <a:defRPr/>
              </a:pPr>
              <a:t>05/29/1438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84A08CB-4B78-4E1D-AA02-058E39F557FC}"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B50863FF-A635-466B-9960-50A851D53C57}" type="datetimeFigureOut">
              <a:rPr lang="fa-IR"/>
              <a:pPr>
                <a:defRPr/>
              </a:pPr>
              <a:t>05/29/1438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7E369BE-480B-4755-BD80-5F6784956731}"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15DD6691-66B9-4C4E-B909-719B5C66614C}" type="datetimeFigureOut">
              <a:rPr lang="fa-IR"/>
              <a:pPr>
                <a:defRPr/>
              </a:pPr>
              <a:t>05/29/1438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B8B32B2-4BBE-44F2-9CF3-5BD085ED62BF}"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A280D11E-693A-438A-A610-145AF8321505}" type="datetimeFigureOut">
              <a:rPr lang="fa-IR"/>
              <a:pPr>
                <a:defRPr/>
              </a:pPr>
              <a:t>05/29/1438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A07DA43-381E-4E58-9A15-DBD479A8C7FD}"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BC8465-F862-4BA7-8946-5A2C22A70C77}" type="datetimeFigureOut">
              <a:rPr lang="fa-IR"/>
              <a:pPr>
                <a:defRPr/>
              </a:pPr>
              <a:t>05/29/1438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9683B910-5A79-41CB-BDBB-049D126E0F92}"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E4A84C5E-389A-4297-849C-8995FA1F8231}" type="datetimeFigureOut">
              <a:rPr lang="fa-IR"/>
              <a:pPr>
                <a:defRPr/>
              </a:pPr>
              <a:t>05/29/1438</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B889F333-9E16-4A84-A514-984565DB73C6}"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94C87E31-0715-4359-858C-2092C43E04F3}" type="datetimeFigureOut">
              <a:rPr lang="fa-IR"/>
              <a:pPr>
                <a:defRPr/>
              </a:pPr>
              <a:t>05/29/1438</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1D4B60E9-87D5-47C3-B714-CE1AAE303FA4}"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8876CC0B-6A71-438E-A7ED-A3AE5E2CBE7B}" type="datetimeFigureOut">
              <a:rPr lang="fa-IR"/>
              <a:pPr>
                <a:defRPr/>
              </a:pPr>
              <a:t>05/29/1438</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08CB2022-2876-4722-B275-D3AF10D9ECDD}"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43096D-8E8F-43E0-8CB0-FE95AB24B934}" type="datetimeFigureOut">
              <a:rPr lang="fa-IR"/>
              <a:pPr>
                <a:defRPr/>
              </a:pPr>
              <a:t>05/29/1438</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8F64E73B-A8FC-4DF3-A28D-A40CD771D5E7}"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518AC1-BDA9-4780-9E79-45D3280B11BA}" type="datetimeFigureOut">
              <a:rPr lang="fa-IR"/>
              <a:pPr>
                <a:defRPr/>
              </a:pPr>
              <a:t>05/29/1438</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41B5362-F1D8-4282-ADB8-F785750AB2A2}"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07AC59-5B35-4306-8BC1-022635956FF4}" type="datetimeFigureOut">
              <a:rPr lang="fa-IR"/>
              <a:pPr>
                <a:defRPr/>
              </a:pPr>
              <a:t>05/29/1438</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61322D4B-E763-4C6B-B607-D057E9EB81A0}"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67B6D9-C0C0-4EEA-82C0-911255E1472B}" type="datetimeFigureOut">
              <a:rPr lang="fa-IR"/>
              <a:pPr>
                <a:defRPr/>
              </a:pPr>
              <a:t>05/29/1438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632433-049E-411B-95B1-7E999BB19C8D}"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Times New Roman"/>
          <a:cs typeface="+mj-cs"/>
        </a:defRPr>
      </a:lvl1pPr>
      <a:lvl2pPr algn="ctr" rtl="1" eaLnBrk="0" fontAlgn="base" hangingPunct="0">
        <a:spcBef>
          <a:spcPct val="0"/>
        </a:spcBef>
        <a:spcAft>
          <a:spcPct val="0"/>
        </a:spcAft>
        <a:defRPr sz="4400">
          <a:solidFill>
            <a:schemeClr val="tx1"/>
          </a:solidFill>
          <a:latin typeface="Calibri" pitchFamily="34" charset="0"/>
          <a:ea typeface="Times New Roman"/>
          <a:cs typeface="Times New Roman"/>
        </a:defRPr>
      </a:lvl2pPr>
      <a:lvl3pPr algn="ctr" rtl="1" eaLnBrk="0" fontAlgn="base" hangingPunct="0">
        <a:spcBef>
          <a:spcPct val="0"/>
        </a:spcBef>
        <a:spcAft>
          <a:spcPct val="0"/>
        </a:spcAft>
        <a:defRPr sz="4400">
          <a:solidFill>
            <a:schemeClr val="tx1"/>
          </a:solidFill>
          <a:latin typeface="Calibri" pitchFamily="34" charset="0"/>
          <a:ea typeface="Times New Roman"/>
          <a:cs typeface="Times New Roman"/>
        </a:defRPr>
      </a:lvl3pPr>
      <a:lvl4pPr algn="ctr" rtl="1" eaLnBrk="0" fontAlgn="base" hangingPunct="0">
        <a:spcBef>
          <a:spcPct val="0"/>
        </a:spcBef>
        <a:spcAft>
          <a:spcPct val="0"/>
        </a:spcAft>
        <a:defRPr sz="4400">
          <a:solidFill>
            <a:schemeClr val="tx1"/>
          </a:solidFill>
          <a:latin typeface="Calibri" pitchFamily="34" charset="0"/>
          <a:ea typeface="Times New Roman"/>
          <a:cs typeface="Times New Roman"/>
        </a:defRPr>
      </a:lvl4pPr>
      <a:lvl5pPr algn="ctr" rtl="1" eaLnBrk="0" fontAlgn="base" hangingPunct="0">
        <a:spcBef>
          <a:spcPct val="0"/>
        </a:spcBef>
        <a:spcAft>
          <a:spcPct val="0"/>
        </a:spcAft>
        <a:defRPr sz="4400">
          <a:solidFill>
            <a:schemeClr val="tx1"/>
          </a:solidFill>
          <a:latin typeface="Calibri" pitchFamily="34" charset="0"/>
          <a:ea typeface="Times New Roman"/>
          <a:cs typeface="Times New Roman"/>
        </a:defRPr>
      </a:lvl5pPr>
      <a:lvl6pPr marL="457200" algn="ctr" rtl="1" fontAlgn="base">
        <a:spcBef>
          <a:spcPct val="0"/>
        </a:spcBef>
        <a:spcAft>
          <a:spcPct val="0"/>
        </a:spcAft>
        <a:defRPr sz="4400">
          <a:solidFill>
            <a:schemeClr val="tx1"/>
          </a:solidFill>
          <a:latin typeface="Calibri" pitchFamily="34" charset="0"/>
          <a:ea typeface="Times New Roman"/>
          <a:cs typeface="Times New Roman"/>
        </a:defRPr>
      </a:lvl6pPr>
      <a:lvl7pPr marL="914400" algn="ctr" rtl="1" fontAlgn="base">
        <a:spcBef>
          <a:spcPct val="0"/>
        </a:spcBef>
        <a:spcAft>
          <a:spcPct val="0"/>
        </a:spcAft>
        <a:defRPr sz="4400">
          <a:solidFill>
            <a:schemeClr val="tx1"/>
          </a:solidFill>
          <a:latin typeface="Calibri" pitchFamily="34" charset="0"/>
          <a:ea typeface="Times New Roman"/>
          <a:cs typeface="Times New Roman"/>
        </a:defRPr>
      </a:lvl7pPr>
      <a:lvl8pPr marL="1371600" algn="ctr" rtl="1" fontAlgn="base">
        <a:spcBef>
          <a:spcPct val="0"/>
        </a:spcBef>
        <a:spcAft>
          <a:spcPct val="0"/>
        </a:spcAft>
        <a:defRPr sz="4400">
          <a:solidFill>
            <a:schemeClr val="tx1"/>
          </a:solidFill>
          <a:latin typeface="Calibri" pitchFamily="34" charset="0"/>
          <a:ea typeface="Times New Roman"/>
          <a:cs typeface="Times New Roman"/>
        </a:defRPr>
      </a:lvl8pPr>
      <a:lvl9pPr marL="1828800" algn="ctr" rtl="1" fontAlgn="base">
        <a:spcBef>
          <a:spcPct val="0"/>
        </a:spcBef>
        <a:spcAft>
          <a:spcPct val="0"/>
        </a:spcAft>
        <a:defRPr sz="4400">
          <a:solidFill>
            <a:schemeClr val="tx1"/>
          </a:solidFill>
          <a:latin typeface="Calibri" pitchFamily="34" charset="0"/>
          <a:ea typeface="Times New Roman"/>
          <a:cs typeface="Times New Roman"/>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76872"/>
            <a:ext cx="8929718" cy="769441"/>
          </a:xfrm>
          <a:prstGeom prst="rect">
            <a:avLst/>
          </a:prstGeom>
        </p:spPr>
        <p:txBody>
          <a:bodyPr>
            <a:spAutoFit/>
          </a:bodyPr>
          <a:lstStyle/>
          <a:p>
            <a:pPr algn="ctr" fontAlgn="auto">
              <a:spcBef>
                <a:spcPts val="0"/>
              </a:spcBef>
              <a:spcAft>
                <a:spcPts val="0"/>
              </a:spcAft>
              <a:defRPr/>
            </a:pPr>
            <a:r>
              <a:rPr lang="fa-IR"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cs typeface="+mn-cs"/>
              </a:rPr>
              <a:t>تفسیر آیات 61توبه ،8عنکبوت و 92یوسف</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0"/>
            <a:ext cx="8532440" cy="6858000"/>
          </a:xfrm>
        </p:spPr>
        <p:style>
          <a:lnRef idx="1">
            <a:schemeClr val="accent2"/>
          </a:lnRef>
          <a:fillRef idx="2">
            <a:schemeClr val="accent2"/>
          </a:fillRef>
          <a:effectRef idx="1">
            <a:schemeClr val="accent2"/>
          </a:effectRef>
          <a:fontRef idx="minor">
            <a:schemeClr val="dk1"/>
          </a:fontRef>
        </p:style>
        <p:txBody>
          <a:bodyPr rtlCol="1">
            <a:normAutofit fontScale="92500" lnSpcReduction="20000"/>
          </a:bodyPr>
          <a:lstStyle/>
          <a:p>
            <a:pPr algn="ctr" eaLnBrk="1" fontAlgn="auto" hangingPunct="1">
              <a:spcAft>
                <a:spcPts val="0"/>
              </a:spcAft>
              <a:defRPr/>
            </a:pPr>
            <a:endParaRPr lang="fa-IR" b="1" dirty="0" smtClean="0">
              <a:solidFill>
                <a:schemeClr val="tx1"/>
              </a:solidFill>
              <a:effectLst>
                <a:outerShdw blurRad="38100" dist="38100" dir="2700000" algn="tl">
                  <a:srgbClr val="000000">
                    <a:alpha val="43137"/>
                  </a:srgbClr>
                </a:outerShdw>
              </a:effectLst>
            </a:endParaRPr>
          </a:p>
          <a:p>
            <a:pPr algn="ctr" eaLnBrk="1" fontAlgn="auto" hangingPunct="1">
              <a:spcAft>
                <a:spcPts val="0"/>
              </a:spcAft>
              <a:buFont typeface="Arial" pitchFamily="34" charset="0"/>
              <a:buNone/>
              <a:defRPr/>
            </a:pPr>
            <a:r>
              <a:rPr lang="fa-IR" sz="3400" b="1" dirty="0" smtClean="0">
                <a:solidFill>
                  <a:schemeClr val="tx1"/>
                </a:solidFill>
                <a:effectLst>
                  <a:outerShdw blurRad="38100" dist="38100" dir="2700000" algn="tl">
                    <a:srgbClr val="000000">
                      <a:alpha val="43137"/>
                    </a:srgbClr>
                  </a:outerShdw>
                </a:effectLst>
              </a:rPr>
              <a:t>نيكى به پدر و مادر</a:t>
            </a:r>
            <a:endParaRPr lang="fa-IR" sz="4000" dirty="0" smtClean="0">
              <a:solidFill>
                <a:schemeClr val="tx1"/>
              </a:solidFill>
            </a:endParaRPr>
          </a:p>
          <a:p>
            <a:pPr eaLnBrk="1" fontAlgn="auto" hangingPunct="1">
              <a:spcAft>
                <a:spcPts val="0"/>
              </a:spcAft>
              <a:buFont typeface="Wingdings" pitchFamily="2" charset="2"/>
              <a:buChar char="Ø"/>
              <a:defRPr/>
            </a:pPr>
            <a:endParaRPr lang="fa-IR" sz="3200" dirty="0" smtClean="0">
              <a:solidFill>
                <a:schemeClr val="tx1"/>
              </a:solidFill>
            </a:endParaRPr>
          </a:p>
          <a:p>
            <a:pPr eaLnBrk="1" fontAlgn="auto" hangingPunct="1">
              <a:spcAft>
                <a:spcPts val="0"/>
              </a:spcAft>
              <a:buFont typeface="Wingdings" pitchFamily="2" charset="2"/>
              <a:buChar char="Ø"/>
              <a:defRPr/>
            </a:pPr>
            <a:r>
              <a:rPr lang="fa-IR" sz="3200" dirty="0" smtClean="0">
                <a:solidFill>
                  <a:schemeClr val="tx1"/>
                </a:solidFill>
              </a:rPr>
              <a:t>قبلا ًدر سوره اسراء لقمان و احقاف نيز به اين موضوع مهم اشاره شده است .</a:t>
            </a:r>
          </a:p>
          <a:p>
            <a:pPr eaLnBrk="1" fontAlgn="auto" hangingPunct="1">
              <a:spcAft>
                <a:spcPts val="0"/>
              </a:spcAft>
              <a:buFont typeface="Wingdings" pitchFamily="2" charset="2"/>
              <a:buChar char="Ø"/>
              <a:defRPr/>
            </a:pPr>
            <a:endParaRPr lang="en-US" sz="3200" dirty="0" smtClean="0">
              <a:solidFill>
                <a:schemeClr val="tx1"/>
              </a:solidFill>
            </a:endParaRPr>
          </a:p>
          <a:p>
            <a:pPr eaLnBrk="1" fontAlgn="auto" hangingPunct="1">
              <a:spcAft>
                <a:spcPts val="0"/>
              </a:spcAft>
              <a:buFont typeface="Wingdings" pitchFamily="2" charset="2"/>
              <a:buChar char="Ø"/>
              <a:defRPr/>
            </a:pPr>
            <a:r>
              <a:rPr lang="fa-IR" sz="3200" dirty="0" smtClean="0">
                <a:solidFill>
                  <a:schemeClr val="tx1"/>
                </a:solidFill>
              </a:rPr>
              <a:t>در حقيقت اسلام برترين احترام را براى اين دو تن قائل است ، كه حتى در صورت مشرك بودن ، و دعوت به شرك كردن كه منفورترين كارها در نظر اسلام است بازهم حفظ احترام آنها را در عين عدم پذيرش دعوت آنها به شرك واجب مى شمرد.</a:t>
            </a:r>
          </a:p>
          <a:p>
            <a:pPr eaLnBrk="1" fontAlgn="auto" hangingPunct="1">
              <a:spcAft>
                <a:spcPts val="0"/>
              </a:spcAft>
              <a:buFont typeface="Wingdings" pitchFamily="2" charset="2"/>
              <a:buChar char="Ø"/>
              <a:defRPr/>
            </a:pPr>
            <a:endParaRPr lang="en-US" sz="3200" dirty="0" smtClean="0">
              <a:solidFill>
                <a:schemeClr val="tx1"/>
              </a:solidFill>
            </a:endParaRPr>
          </a:p>
          <a:p>
            <a:pPr eaLnBrk="1" fontAlgn="auto" hangingPunct="1">
              <a:spcAft>
                <a:spcPts val="0"/>
              </a:spcAft>
              <a:buFont typeface="Wingdings" pitchFamily="2" charset="2"/>
              <a:buChar char="Ø"/>
              <a:defRPr/>
            </a:pPr>
            <a:r>
              <a:rPr lang="fa-IR" sz="3200" dirty="0" smtClean="0"/>
              <a:t>اين در واقع يكى از آزمايشهاى بزرگ الهى است چرا كه گاهى آنها به سالهائى از عمر مى رسند كه نگهدارى و تحملشان مشكل مى شود، اينجا است كه بايد فرزندان ، امتحان خود را در زمينه حقشناسى و اطاعت فرمان خدا بدهند، و از پدران و مادران به بهترين وجه نگاهدارى كنند.</a:t>
            </a:r>
          </a:p>
          <a:p>
            <a:pPr eaLnBrk="1" fontAlgn="auto" hangingPunct="1">
              <a:spcAft>
                <a:spcPts val="0"/>
              </a:spcAft>
              <a:defRPr/>
            </a:pPr>
            <a:endParaRPr lang="fa-IR" dirty="0"/>
          </a:p>
        </p:txBody>
      </p:sp>
    </p:spTree>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8676456" cy="6858000"/>
          </a:xfrm>
        </p:spPr>
        <p:style>
          <a:lnRef idx="1">
            <a:schemeClr val="accent1"/>
          </a:lnRef>
          <a:fillRef idx="2">
            <a:schemeClr val="accent1"/>
          </a:fillRef>
          <a:effectRef idx="1">
            <a:schemeClr val="accent1"/>
          </a:effectRef>
          <a:fontRef idx="minor">
            <a:schemeClr val="dk1"/>
          </a:fontRef>
        </p:style>
        <p:txBody>
          <a:bodyPr rtlCol="1">
            <a:normAutofit/>
          </a:bodyPr>
          <a:lstStyle/>
          <a:p>
            <a:pPr eaLnBrk="1" fontAlgn="auto" hangingPunct="1">
              <a:spcAft>
                <a:spcPts val="0"/>
              </a:spcAft>
              <a:buFont typeface="Wingdings" pitchFamily="2" charset="2"/>
              <a:buChar char="Ø"/>
              <a:defRPr/>
            </a:pPr>
            <a:endParaRPr lang="en-US" sz="2400" dirty="0" smtClean="0"/>
          </a:p>
          <a:p>
            <a:pPr eaLnBrk="1" fontAlgn="auto" hangingPunct="1">
              <a:spcAft>
                <a:spcPts val="0"/>
              </a:spcAft>
              <a:buFont typeface="Wingdings" pitchFamily="2" charset="2"/>
              <a:buChar char="Ø"/>
              <a:defRPr/>
            </a:pPr>
            <a:r>
              <a:rPr lang="fa-IR" sz="2400" dirty="0" smtClean="0"/>
              <a:t>در حديثى از پيامبر(ص) آمده که شخصى خدمتش آمد و عرض كرد: من به چه كسى نيكى كنم ؟ فرمود: به مادرت ، دوباره سؤ ال كرد: بعد از او به چه كسى ؟ فرمود : به مادرت ، بار سوم سؤ ال كرد: بعد از او به چه كسى ؟ باز فرمود: به مادرت ! و در چهارمين بار توصيه  پدر و سپس ساير بستگان را به ترتيب نزديكى آنها با انسان فرمود.</a:t>
            </a:r>
            <a:endParaRPr lang="en-US" sz="2400" dirty="0" smtClean="0"/>
          </a:p>
          <a:p>
            <a:pPr eaLnBrk="1" fontAlgn="auto" hangingPunct="1">
              <a:spcAft>
                <a:spcPts val="0"/>
              </a:spcAft>
              <a:buFont typeface="Wingdings" pitchFamily="2" charset="2"/>
              <a:buChar char="Ø"/>
              <a:defRPr/>
            </a:pPr>
            <a:r>
              <a:rPr lang="fa-IR" sz="2400" dirty="0" smtClean="0"/>
              <a:t>در حديث ديگرى كه در بسيارى از كتب آمده است پيامبر(ص) فرمود: الجنة تحت اقدام الامهات : بهشت زير پاى مادران است و تنها از طريق خضوع و همچون خاك راه بودن در برابر آنها مى توان به بهشت برين راه يافت.</a:t>
            </a:r>
            <a:endParaRPr lang="en-US" sz="2400" dirty="0" smtClean="0"/>
          </a:p>
          <a:p>
            <a:pPr eaLnBrk="1" fontAlgn="auto" hangingPunct="1">
              <a:spcAft>
                <a:spcPts val="0"/>
              </a:spcAft>
              <a:defRPr/>
            </a:pPr>
            <a:endParaRPr lang="fa-IR"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4375" y="571500"/>
            <a:ext cx="7772400" cy="2398713"/>
          </a:xfrm>
        </p:spPr>
        <p:txBody>
          <a:bodyPr rtlCol="1">
            <a:normAutofit fontScale="90000"/>
          </a:bodyPr>
          <a:lstStyle/>
          <a:p>
            <a:pPr eaLnBrk="1" fontAlgn="auto" hangingPunct="1">
              <a:spcAft>
                <a:spcPts val="0"/>
              </a:spcAft>
              <a:defRPr/>
            </a:pPr>
            <a:r>
              <a:rPr lang="fa-IR" dirty="0" smtClean="0">
                <a:ea typeface="+mj-ea"/>
                <a:cs typeface="+mn-cs"/>
              </a:rPr>
              <a:t>آیه :</a:t>
            </a:r>
            <a:br>
              <a:rPr lang="fa-IR" dirty="0" smtClean="0">
                <a:ea typeface="+mj-ea"/>
                <a:cs typeface="+mn-cs"/>
              </a:rPr>
            </a:br>
            <a:r>
              <a:rPr lang="fa-IR" dirty="0" smtClean="0">
                <a:ea typeface="+mj-ea"/>
                <a:cs typeface="+mn-cs"/>
              </a:rPr>
              <a:t>قَالَ لا تَثرِيب عَلَيْكُمُ الْيَوْمَ يَغْفِرُ اللَّهُ لَكُمْ وَ هُوَ أَرْحَمُ الرَّحِمِينَ(92)</a:t>
            </a:r>
            <a:r>
              <a:rPr lang="en-US" dirty="0" smtClean="0">
                <a:ea typeface="+mj-ea"/>
              </a:rPr>
              <a:t/>
            </a:r>
            <a:br>
              <a:rPr lang="en-US" dirty="0" smtClean="0">
                <a:ea typeface="+mj-ea"/>
              </a:rPr>
            </a:br>
            <a:endParaRPr lang="fa-IR" dirty="0">
              <a:ea typeface="+mj-ea"/>
            </a:endParaRPr>
          </a:p>
        </p:txBody>
      </p:sp>
      <p:sp>
        <p:nvSpPr>
          <p:cNvPr id="13316" name="Subtitle 5"/>
          <p:cNvSpPr>
            <a:spLocks noGrp="1"/>
          </p:cNvSpPr>
          <p:nvPr>
            <p:ph type="subTitle" idx="1"/>
          </p:nvPr>
        </p:nvSpPr>
        <p:spPr>
          <a:xfrm>
            <a:off x="571500" y="3071813"/>
            <a:ext cx="7858125" cy="3424237"/>
          </a:xfrm>
        </p:spPr>
        <p:txBody>
          <a:bodyPr/>
          <a:lstStyle/>
          <a:p>
            <a:pPr eaLnBrk="1" hangingPunct="1"/>
            <a:r>
              <a:rPr lang="fa-IR" dirty="0" smtClean="0">
                <a:solidFill>
                  <a:schemeClr val="tx1"/>
                </a:solidFill>
              </a:rPr>
              <a:t>ترجمه : </a:t>
            </a:r>
          </a:p>
          <a:p>
            <a:pPr eaLnBrk="1" hangingPunct="1"/>
            <a:r>
              <a:rPr lang="fa-IR" dirty="0" smtClean="0">
                <a:solidFill>
                  <a:schemeClr val="tx1"/>
                </a:solidFill>
              </a:rPr>
              <a:t>گفت امروز ملامت و توبيخى بر شما نيست خداوند شما را مى بخشد، و ارحم الراحمين است .</a:t>
            </a: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rning Meadow, Edwin Warner Park, Nashville, Te.jpg"/>
          <p:cNvPicPr>
            <a:picLocks noGrp="1" noChangeAspect="1"/>
          </p:cNvPicPr>
          <p:nvPr>
            <p:ph sz="half" idx="2"/>
          </p:nvPr>
        </p:nvPicPr>
        <p:blipFill>
          <a:blip r:embed="rId2"/>
          <a:stretch>
            <a:fillRect/>
          </a:stretch>
        </p:blipFill>
        <p:spPr>
          <a:xfrm>
            <a:off x="4648200" y="0"/>
            <a:ext cx="4495800" cy="6858000"/>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1"/>
          </p:nvPr>
        </p:nvSpPr>
        <p:spPr>
          <a:xfrm>
            <a:off x="0" y="0"/>
            <a:ext cx="4643438" cy="6858000"/>
          </a:xfrm>
          <a:gradFill flip="none">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1">
            <a:normAutofit/>
          </a:bodyPr>
          <a:lstStyle/>
          <a:p>
            <a:pPr eaLnBrk="1" fontAlgn="auto" hangingPunct="1">
              <a:spcAft>
                <a:spcPts val="0"/>
              </a:spcAft>
              <a:buFont typeface="Wingdings" pitchFamily="2" charset="2"/>
              <a:buChar char="ü"/>
              <a:defRPr/>
            </a:pPr>
            <a:r>
              <a:rPr lang="fa-IR" sz="2400" dirty="0" smtClean="0"/>
              <a:t>حضرت يوسف که به هنگام پيروزيش حاضر نبود شرمندگى برادرانش ادامه يابد، و يا اينكه به ذهنشان خطور كند كه ممكن است وی در مقام انتقامجوئى بر آيد، با اين جمله به آنها امنيت و آرامش خاطر داد و گفت : امروز هيچگونه سرزنش و توبيخى بر شما نخواهد بود.</a:t>
            </a:r>
          </a:p>
          <a:p>
            <a:pPr eaLnBrk="1" fontAlgn="auto" hangingPunct="1">
              <a:spcAft>
                <a:spcPts val="0"/>
              </a:spcAft>
              <a:buFont typeface="Wingdings" pitchFamily="2" charset="2"/>
              <a:buChar char="ü"/>
              <a:defRPr/>
            </a:pPr>
            <a:r>
              <a:rPr lang="fa-IR" sz="2400" dirty="0" smtClean="0"/>
              <a:t>براى اينكه به آنها خاطرنشان كند كه نه تنها حق او بخشوده شده است، بلكه حق الهى نيز در اين زمينه با اين پشيمانى قابل بخشش است، افزود: خداوند نيز شما را مى بخشد،چرا كه او ارحم الراحمين است.</a:t>
            </a:r>
          </a:p>
          <a:p>
            <a:pPr eaLnBrk="1" fontAlgn="auto" hangingPunct="1">
              <a:spcAft>
                <a:spcPts val="0"/>
              </a:spcAft>
              <a:buFont typeface="Arial" pitchFamily="34" charset="0"/>
              <a:buNone/>
              <a:defRPr/>
            </a:pPr>
            <a:r>
              <a:rPr lang="fa-IR" sz="2400" dirty="0" smtClean="0"/>
              <a:t> </a:t>
            </a:r>
          </a:p>
          <a:p>
            <a:pPr eaLnBrk="1" fontAlgn="auto" hangingPunct="1">
              <a:spcAft>
                <a:spcPts val="0"/>
              </a:spcAft>
              <a:buFont typeface="Wingdings" pitchFamily="2" charset="2"/>
              <a:buChar char="ü"/>
              <a:defRPr/>
            </a:pPr>
            <a:r>
              <a:rPr lang="fa-IR" sz="2400" dirty="0" smtClean="0"/>
              <a:t>از حق خود گذشت </a:t>
            </a:r>
          </a:p>
          <a:p>
            <a:pPr eaLnBrk="1" fontAlgn="auto" hangingPunct="1">
              <a:spcAft>
                <a:spcPts val="0"/>
              </a:spcAft>
              <a:buFont typeface="Wingdings" pitchFamily="2" charset="2"/>
              <a:buChar char="ü"/>
              <a:defRPr/>
            </a:pPr>
            <a:r>
              <a:rPr lang="fa-IR" sz="2400" dirty="0" smtClean="0"/>
              <a:t>اطمینان دادن از</a:t>
            </a:r>
            <a:r>
              <a:rPr lang="en-US" sz="2400" dirty="0" smtClean="0"/>
              <a:t> </a:t>
            </a:r>
            <a:r>
              <a:rPr lang="fa-IR" sz="2400" dirty="0" smtClean="0"/>
              <a:t>حق الله وبخشش خدا</a:t>
            </a:r>
            <a:endParaRPr lang="fa-IR" sz="2400" dirty="0"/>
          </a:p>
        </p:txBody>
      </p:sp>
      <p:sp>
        <p:nvSpPr>
          <p:cNvPr id="4" name="Horizontal Scroll 3"/>
          <p:cNvSpPr/>
          <p:nvPr/>
        </p:nvSpPr>
        <p:spPr>
          <a:xfrm>
            <a:off x="571500" y="4500563"/>
            <a:ext cx="3214688" cy="571500"/>
          </a:xfrm>
          <a:prstGeom prst="horizontalScroll">
            <a:avLst/>
          </a:prstGeom>
          <a:solidFill>
            <a:schemeClr val="accent6">
              <a:lumMod val="40000"/>
              <a:lumOff val="60000"/>
            </a:schemeClr>
          </a:solidFill>
          <a:ln>
            <a:solidFill>
              <a:srgbClr val="FF6600"/>
            </a:solidFill>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r>
              <a:rPr lang="fa-IR" sz="2000" b="1" dirty="0"/>
              <a:t>نهايت بزرگوارى حضرت يوسف </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half" idx="1"/>
          </p:nvPr>
        </p:nvSpPr>
        <p:spPr>
          <a:xfrm>
            <a:off x="0" y="0"/>
            <a:ext cx="8892480" cy="6858000"/>
          </a:xfrm>
          <a:gradFill rotWithShape="1">
            <a:gsLst>
              <a:gs pos="0">
                <a:srgbClr val="83D3FF"/>
              </a:gs>
              <a:gs pos="50000">
                <a:srgbClr val="B5E2FF"/>
              </a:gs>
              <a:gs pos="100000">
                <a:srgbClr val="DBF0FF"/>
              </a:gs>
            </a:gsLst>
            <a:lin ang="5400000" scaled="1"/>
          </a:gradFill>
        </p:spPr>
        <p:txBody>
          <a:bodyPr/>
          <a:lstStyle/>
          <a:p>
            <a:pPr algn="ctr" eaLnBrk="1" hangingPunct="1">
              <a:buFont typeface="Arial" pitchFamily="34" charset="0"/>
              <a:buNone/>
            </a:pPr>
            <a:r>
              <a:rPr lang="fa-IR" sz="2200" b="1" dirty="0" smtClean="0"/>
              <a:t>بزرگوارى يوسف</a:t>
            </a:r>
          </a:p>
          <a:p>
            <a:pPr eaLnBrk="1" hangingPunct="1">
              <a:buFont typeface="Wingdings" pitchFamily="2" charset="2"/>
              <a:buChar char="Ø"/>
            </a:pPr>
            <a:r>
              <a:rPr lang="fa-IR" sz="2200" dirty="0" smtClean="0"/>
              <a:t>در روایتی آمده است كه برادران يوسف ، پس از اين ماجرا پيوسته ، شرمسار بودند، يكى را به سراغ او فرستادند و گفتند: تو هر صبح و شام ما را بر كنار سفره خود مينشانى ، و ما از روى تو خجالت ميكشيم ، چرا كه آنهمه جسارت كرديم ، يوسف براى اينكه نه تنها كمترين احساس شرمندگى نكنند، بلكه وجود خود را بر سر سفره او، خدمتى به او احساس كنند، جواب داد : ”مردم مصر تاكنون به چشم يك غلام زر خريد به من مينگريستند، و به يكديگر می گفتند: منزه است خدائى كه غلامى را كه به بيست درهم فروخته شد به اين مقام رسانيده . اما حال كه شما آمده ايد و پرونده زندگى من براى اين مردم گشوده شده ، مي فهمند من غلام نبوده ام ، من از خاندان نبوت و از فرزندان ابراهيم خليل هستم و اين مايه افتخار و مباهات من است .</a:t>
            </a:r>
            <a:endParaRPr lang="en-US" sz="2200" dirty="0" smtClean="0">
              <a:cs typeface="Arial" pitchFamily="34" charset="0"/>
            </a:endParaRPr>
          </a:p>
          <a:p>
            <a:pPr eaLnBrk="1" hangingPunct="1">
              <a:buFont typeface="Arial" pitchFamily="34" charset="0"/>
              <a:buNone/>
            </a:pPr>
            <a:endParaRPr lang="en-US" sz="2200" dirty="0" smtClean="0">
              <a:cs typeface="Arial" pitchFamily="34" charset="0"/>
            </a:endParaRPr>
          </a:p>
          <a:p>
            <a:pPr algn="ctr" eaLnBrk="1" hangingPunct="1"/>
            <a:endParaRPr lang="fa-IR" sz="2200" dirty="0" smtClean="0"/>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half" idx="1"/>
          </p:nvPr>
        </p:nvSpPr>
        <p:spPr>
          <a:xfrm>
            <a:off x="0" y="0"/>
            <a:ext cx="8820472" cy="6858000"/>
          </a:xfrm>
          <a:gradFill rotWithShape="1">
            <a:gsLst>
              <a:gs pos="0">
                <a:srgbClr val="A68AF3"/>
              </a:gs>
              <a:gs pos="50000">
                <a:srgbClr val="C8B9F5"/>
              </a:gs>
              <a:gs pos="100000">
                <a:srgbClr val="E4DDFA"/>
              </a:gs>
            </a:gsLst>
            <a:lin ang="0" scaled="1"/>
          </a:gradFill>
        </p:spPr>
        <p:txBody>
          <a:bodyPr/>
          <a:lstStyle/>
          <a:p>
            <a:pPr eaLnBrk="1" hangingPunct="1"/>
            <a:endParaRPr lang="fa-IR" sz="2200" dirty="0" smtClean="0"/>
          </a:p>
          <a:p>
            <a:pPr eaLnBrk="1" hangingPunct="1"/>
            <a:r>
              <a:rPr lang="fa-IR" sz="2200" dirty="0" smtClean="0"/>
              <a:t>برادران يوسف ، سخت ترين ضربه ها را به يوسف زده بودند، اما اكنون همگى در برابر او قرار گرفته اند و تمام قدرت در دست او است ، ولى  يوسف نه تنها هيچگونه كينه اى در دل نگرفته ، بلكه اين موضوع او را رنج مى دهد كه نكند برادران به ياد گذشته بيفتند و ناراحت شوند و احساس شرمندگى كنند.</a:t>
            </a:r>
            <a:endParaRPr lang="en-US" sz="2200" dirty="0" smtClean="0">
              <a:cs typeface="Arial" pitchFamily="34" charset="0"/>
            </a:endParaRPr>
          </a:p>
          <a:p>
            <a:pPr eaLnBrk="1" hangingPunct="1"/>
            <a:r>
              <a:rPr lang="fa-IR" sz="2200" dirty="0" smtClean="0"/>
              <a:t>به همين دليل نهايت كوشش را به خرج مى دهد كه اين احساس را از درون جان آنها بيرون براند و حتى از اين بالاتر، مى خواهد به آنها بفهماند كه آمدن شما به مصر از اين نظر كه وسيله شناسائى بيشتر من در اين سرزمين و اينكه از خاندان رسالتم ، نه يك غلام كنعانى كه به چند درهم فروخته شده باشم براى من مايه فخر و مباهات است .</a:t>
            </a:r>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0" y="0"/>
            <a:ext cx="8748464" cy="6858000"/>
          </a:xfrm>
          <a:gradFill flip="none">
            <a:gsLst>
              <a:gs pos="0">
                <a:srgbClr val="F5196D">
                  <a:tint val="66000"/>
                  <a:satMod val="160000"/>
                </a:srgbClr>
              </a:gs>
              <a:gs pos="50000">
                <a:srgbClr val="F5196D">
                  <a:tint val="44500"/>
                  <a:satMod val="160000"/>
                </a:srgbClr>
              </a:gs>
              <a:gs pos="100000">
                <a:srgbClr val="F5196D">
                  <a:tint val="23500"/>
                  <a:satMod val="160000"/>
                </a:srgbClr>
              </a:gs>
            </a:gsLst>
            <a:lin ang="0"/>
            <a:tileRect/>
          </a:gradFill>
        </p:spPr>
        <p:style>
          <a:lnRef idx="1">
            <a:schemeClr val="accent2"/>
          </a:lnRef>
          <a:fillRef idx="2">
            <a:schemeClr val="accent2"/>
          </a:fillRef>
          <a:effectRef idx="1">
            <a:schemeClr val="accent2"/>
          </a:effectRef>
          <a:fontRef idx="minor">
            <a:schemeClr val="dk1"/>
          </a:fontRef>
        </p:style>
        <p:txBody>
          <a:bodyPr rtlCol="1">
            <a:normAutofit/>
          </a:bodyPr>
          <a:lstStyle/>
          <a:p>
            <a:pPr eaLnBrk="1" fontAlgn="auto" hangingPunct="1">
              <a:spcAft>
                <a:spcPts val="0"/>
              </a:spcAft>
              <a:defRPr/>
            </a:pPr>
            <a:endParaRPr lang="fa-IR" sz="2400" dirty="0" smtClean="0"/>
          </a:p>
          <a:p>
            <a:pPr eaLnBrk="1" fontAlgn="auto" hangingPunct="1">
              <a:spcAft>
                <a:spcPts val="0"/>
              </a:spcAft>
              <a:buFont typeface="Arial" pitchFamily="34" charset="0"/>
              <a:buNone/>
              <a:defRPr/>
            </a:pPr>
            <a:endParaRPr lang="fa-IR" sz="2400" dirty="0" smtClean="0"/>
          </a:p>
          <a:p>
            <a:pPr eaLnBrk="1" fontAlgn="auto" hangingPunct="1">
              <a:spcAft>
                <a:spcPts val="0"/>
              </a:spcAft>
              <a:buFont typeface="Wingdings" pitchFamily="2" charset="2"/>
              <a:buChar char="v"/>
              <a:defRPr/>
            </a:pPr>
            <a:r>
              <a:rPr lang="fa-IR" sz="2400" dirty="0" smtClean="0"/>
              <a:t>به هنگام پيروزى بر دشمن ، انتقامجو و كينه توز نباشيد.</a:t>
            </a:r>
          </a:p>
          <a:p>
            <a:pPr eaLnBrk="1" fontAlgn="auto" hangingPunct="1">
              <a:spcAft>
                <a:spcPts val="0"/>
              </a:spcAft>
              <a:buFont typeface="Wingdings" pitchFamily="2" charset="2"/>
              <a:buChar char="v"/>
              <a:defRPr/>
            </a:pPr>
            <a:r>
              <a:rPr lang="fa-IR" sz="2400" dirty="0" smtClean="0"/>
              <a:t>پیامبر در شرایط مشابهی هنگام پیروزی بر مشرکان در جریان فتح مکه كنار خانه كعبه آمده و فرمود :شكر خداى را كه وعده اش تحقق يافت و بنده اش را پيروز كرد و گروههاى دشمن را منهزم ساخت ". سپس رو به مردم كرد و فرمود: چه گمان مى بريد اى جمعيت قريش كه در باره شما فرمان بدهم ؟ آنها در پاسخ گفتند ما از تو جز خير و نيكى انتظار نداريم ، تو برادر بزرگوار و بخشنده و فرزند برادر بزرگوار ما هستى ، و الان قدرت در دست تو است ، پيامبر فرمود: و من در باره شما همان ميگويم كه برادرم يوسف در باره برادرانش به هنگام پيروزى گفت : لا تثريب عليكم اليوم : امروز روز سرزنش  و ملامت و توبيخ نيست .</a:t>
            </a:r>
            <a:endParaRPr lang="en-US" sz="2400" dirty="0" smtClean="0"/>
          </a:p>
          <a:p>
            <a:pPr eaLnBrk="1" fontAlgn="auto" hangingPunct="1">
              <a:spcAft>
                <a:spcPts val="0"/>
              </a:spcAft>
              <a:defRPr/>
            </a:pPr>
            <a:endParaRPr lang="fa-IR" dirty="0"/>
          </a:p>
        </p:txBody>
      </p:sp>
      <p:sp>
        <p:nvSpPr>
          <p:cNvPr id="5" name="Horizontal Scroll 4"/>
          <p:cNvSpPr/>
          <p:nvPr/>
        </p:nvSpPr>
        <p:spPr>
          <a:xfrm>
            <a:off x="785813" y="0"/>
            <a:ext cx="3214687" cy="714375"/>
          </a:xfrm>
          <a:prstGeom prst="horizontalScroll">
            <a:avLst/>
          </a:prstGeom>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r>
              <a:rPr lang="fa-IR" sz="2800" b="1" dirty="0"/>
              <a:t>شكرانه پيروزى</a:t>
            </a:r>
            <a:endParaRPr lang="en-US" sz="2800" dirty="0"/>
          </a:p>
        </p:txBody>
      </p:sp>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F6C2"/>
        </a:solidFill>
        <a:effectLst/>
      </p:bgPr>
    </p:bg>
    <p:spTree>
      <p:nvGrpSpPr>
        <p:cNvPr id="1" name=""/>
        <p:cNvGrpSpPr/>
        <p:nvPr/>
      </p:nvGrpSpPr>
      <p:grpSpPr>
        <a:xfrm>
          <a:off x="0" y="0"/>
          <a:ext cx="0" cy="0"/>
          <a:chOff x="0" y="0"/>
          <a:chExt cx="0" cy="0"/>
        </a:xfrm>
      </p:grpSpPr>
      <p:sp>
        <p:nvSpPr>
          <p:cNvPr id="11" name="Cloud Callout 10"/>
          <p:cNvSpPr/>
          <p:nvPr/>
        </p:nvSpPr>
        <p:spPr>
          <a:xfrm>
            <a:off x="2627784" y="1268760"/>
            <a:ext cx="4286250" cy="3571875"/>
          </a:xfrm>
          <a:prstGeom prst="cloud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fa-IR" sz="5400" b="1"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با تشکر از </a:t>
            </a:r>
          </a:p>
          <a:p>
            <a:pPr algn="ctr" fontAlgn="auto">
              <a:spcBef>
                <a:spcPts val="0"/>
              </a:spcBef>
              <a:spcAft>
                <a:spcPts val="0"/>
              </a:spcAft>
              <a:defRPr/>
            </a:pPr>
            <a:r>
              <a:rPr lang="fa-IR" sz="5400" b="1"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توجه شما</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Title 3"/>
          <p:cNvSpPr>
            <a:spLocks noGrp="1"/>
          </p:cNvSpPr>
          <p:nvPr>
            <p:ph type="ctrTitle"/>
          </p:nvPr>
        </p:nvSpPr>
        <p:spPr>
          <a:xfrm>
            <a:off x="285750" y="214313"/>
            <a:ext cx="8501063" cy="2428875"/>
          </a:xfrm>
        </p:spPr>
        <p:txBody>
          <a:bodyPr/>
          <a:lstStyle/>
          <a:p>
            <a:pPr eaLnBrk="1" hangingPunct="1"/>
            <a:r>
              <a:rPr lang="fa-IR" sz="3600" dirty="0" smtClean="0">
                <a:cs typeface="+mn-cs"/>
              </a:rPr>
              <a:t>توبه61:وَ مِنْهُمُ الَّذِينَ يُؤْذُونَ النَّبِيَّ وَ يَقُولُونَ هُوَ أُذُنٌ قُلْ أُذُنُ خَيْرٍ لَكُمْ يُؤْمِنُ بِاللَّهِ وَ يُؤْمِنُ لِلْمُؤْمِنِينَ وَ رَحْمَةٌ لِلَّذِينَ آمَنُوا مِنْكُمْ وَ الَّذِينَ يُؤْذُونَ رَسُولَ اللَّهِ لَهُمْ عَذابٌ أَلِيمٌ</a:t>
            </a:r>
            <a:r>
              <a:rPr lang="en-US" sz="3600" dirty="0" smtClean="0">
                <a:cs typeface="Times New Roman"/>
              </a:rPr>
              <a:t/>
            </a:r>
            <a:br>
              <a:rPr lang="en-US" sz="3600" dirty="0" smtClean="0">
                <a:cs typeface="Times New Roman"/>
              </a:rPr>
            </a:br>
            <a:endParaRPr lang="fa-IR" sz="3600" dirty="0" smtClean="0"/>
          </a:p>
        </p:txBody>
      </p:sp>
      <p:sp>
        <p:nvSpPr>
          <p:cNvPr id="5" name="Subtitle 4"/>
          <p:cNvSpPr>
            <a:spLocks noGrp="1"/>
          </p:cNvSpPr>
          <p:nvPr>
            <p:ph type="subTitle" idx="1"/>
          </p:nvPr>
        </p:nvSpPr>
        <p:spPr>
          <a:xfrm>
            <a:off x="714375" y="2214563"/>
            <a:ext cx="7429500" cy="2038350"/>
          </a:xfrm>
        </p:spPr>
        <p:txBody>
          <a:bodyPr rtlCol="1">
            <a:normAutofit fontScale="85000" lnSpcReduction="10000"/>
          </a:bodyPr>
          <a:lstStyle/>
          <a:p>
            <a:pPr eaLnBrk="1" fontAlgn="auto" hangingPunct="1">
              <a:spcAft>
                <a:spcPts val="0"/>
              </a:spcAft>
              <a:defRPr/>
            </a:pPr>
            <a:r>
              <a:rPr lang="fa-IR" dirty="0" smtClean="0">
                <a:solidFill>
                  <a:srgbClr val="002060"/>
                </a:solidFill>
              </a:rPr>
              <a:t>از آنها كسانى هستند كه پيامبر را آزار مى‏دهند و مى‏گويند: (او آدم خوش‏باورى است!) بگو: خوش‏باور بودن او به نفع شماست! (ولى بدانيد) او به خدا ايمان دارد؛ و (تنها) مؤمنان را تصديق مى‏كند؛ و رحمت است براى كسانى از شما كه ايمان آورده‏اند!) و آنها كه رسول خدا را آزار مى‏دهند، عذاب دردناكى دارند!</a:t>
            </a:r>
          </a:p>
          <a:p>
            <a:pPr eaLnBrk="1" fontAlgn="auto" hangingPunct="1">
              <a:spcAft>
                <a:spcPts val="0"/>
              </a:spcAft>
              <a:defRPr/>
            </a:pPr>
            <a:endParaRPr lang="fa-IR" dirty="0" smtClean="0">
              <a:solidFill>
                <a:schemeClr val="tx1"/>
              </a:solidFill>
            </a:endParaRPr>
          </a:p>
          <a:p>
            <a:pPr eaLnBrk="1" fontAlgn="auto" hangingPunct="1">
              <a:spcAft>
                <a:spcPts val="0"/>
              </a:spcAft>
              <a:defRPr/>
            </a:pPr>
            <a:endParaRPr lang="fa-IR" dirty="0" smtClean="0">
              <a:solidFill>
                <a:schemeClr val="tx1"/>
              </a:solidFill>
            </a:endParaRPr>
          </a:p>
          <a:p>
            <a:pPr eaLnBrk="1" fontAlgn="auto" hangingPunct="1">
              <a:spcAft>
                <a:spcPts val="0"/>
              </a:spcAft>
              <a:defRPr/>
            </a:pPr>
            <a:endParaRPr lang="fa-IR"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7956376" cy="6858000"/>
          </a:xfrm>
        </p:spPr>
        <p:style>
          <a:lnRef idx="1">
            <a:schemeClr val="accent5"/>
          </a:lnRef>
          <a:fillRef idx="2">
            <a:schemeClr val="accent5"/>
          </a:fillRef>
          <a:effectRef idx="1">
            <a:schemeClr val="accent5"/>
          </a:effectRef>
          <a:fontRef idx="minor">
            <a:schemeClr val="dk1"/>
          </a:fontRef>
        </p:style>
        <p:txBody>
          <a:bodyPr rtlCol="1">
            <a:normAutofit/>
          </a:bodyPr>
          <a:lstStyle/>
          <a:p>
            <a:pPr eaLnBrk="1" fontAlgn="auto" hangingPunct="1">
              <a:spcAft>
                <a:spcPts val="0"/>
              </a:spcAft>
              <a:defRPr/>
            </a:pPr>
            <a:endParaRPr lang="fa-IR" dirty="0" smtClean="0"/>
          </a:p>
          <a:p>
            <a:pPr eaLnBrk="1" fontAlgn="auto" hangingPunct="1">
              <a:spcAft>
                <a:spcPts val="0"/>
              </a:spcAft>
              <a:buFont typeface="Arial" pitchFamily="34" charset="0"/>
              <a:buNone/>
              <a:defRPr/>
            </a:pPr>
            <a:endParaRPr lang="fa-IR" dirty="0" smtClean="0"/>
          </a:p>
          <a:p>
            <a:pPr eaLnBrk="1" fontAlgn="auto" hangingPunct="1">
              <a:spcAft>
                <a:spcPts val="0"/>
              </a:spcAft>
              <a:defRPr/>
            </a:pPr>
            <a:r>
              <a:rPr lang="fa-IR" dirty="0" smtClean="0">
                <a:solidFill>
                  <a:schemeClr val="tx1"/>
                </a:solidFill>
              </a:rPr>
              <a:t> </a:t>
            </a:r>
            <a:r>
              <a:rPr lang="fa-IR" sz="2000" dirty="0" smtClean="0">
                <a:solidFill>
                  <a:schemeClr val="tx1"/>
                </a:solidFill>
              </a:rPr>
              <a:t>درباره گروهى از منافقان نازل شده ، كه دور   هم نشسته بودند و سخنان ناهنجار، درباره  پيامبر(ص) مى گفتند.</a:t>
            </a:r>
          </a:p>
          <a:p>
            <a:pPr algn="ctr" eaLnBrk="1" fontAlgn="auto" hangingPunct="1">
              <a:spcAft>
                <a:spcPts val="0"/>
              </a:spcAft>
              <a:buFont typeface="Arial" pitchFamily="34" charset="0"/>
              <a:buNone/>
              <a:defRPr/>
            </a:pPr>
            <a:r>
              <a:rPr lang="fa-IR" sz="2000" b="1" dirty="0" smtClean="0">
                <a:solidFill>
                  <a:schemeClr val="tx1"/>
                </a:solidFill>
              </a:rPr>
              <a:t>اذن :گوش </a:t>
            </a:r>
          </a:p>
          <a:p>
            <a:pPr eaLnBrk="1" fontAlgn="auto" hangingPunct="1">
              <a:spcAft>
                <a:spcPts val="0"/>
              </a:spcAft>
              <a:buFont typeface="Wingdings" pitchFamily="2" charset="2"/>
              <a:buChar char="Ø"/>
              <a:defRPr/>
            </a:pPr>
            <a:r>
              <a:rPr lang="fa-IR" sz="2000" dirty="0" smtClean="0">
                <a:solidFill>
                  <a:schemeClr val="tx1"/>
                </a:solidFill>
              </a:rPr>
              <a:t> به اشخاصى كه زياد به حرف مردم گوش مى دهند، نیز اطلاق مى شود.</a:t>
            </a:r>
          </a:p>
          <a:p>
            <a:pPr eaLnBrk="1" fontAlgn="auto" hangingPunct="1">
              <a:spcAft>
                <a:spcPts val="0"/>
              </a:spcAft>
              <a:buFont typeface="Wingdings" pitchFamily="2" charset="2"/>
              <a:buChar char="Ø"/>
              <a:defRPr/>
            </a:pPr>
            <a:r>
              <a:rPr lang="fa-IR" sz="2000" dirty="0" smtClean="0"/>
              <a:t>وجود آن در يك رهبر كاملا لازم است :</a:t>
            </a:r>
          </a:p>
          <a:p>
            <a:pPr eaLnBrk="1" fontAlgn="auto" hangingPunct="1">
              <a:spcAft>
                <a:spcPts val="0"/>
              </a:spcAft>
              <a:buFont typeface="Arial" pitchFamily="34" charset="0"/>
              <a:buNone/>
              <a:defRPr/>
            </a:pPr>
            <a:r>
              <a:rPr lang="fa-IR" sz="2000" dirty="0" smtClean="0">
                <a:solidFill>
                  <a:schemeClr val="tx1"/>
                </a:solidFill>
              </a:rPr>
              <a:t>    جهت حفظ محبت و اتحاد و وحدت و آبروی آن ها وباقی ماندن امکان توبه مجدد</a:t>
            </a:r>
            <a:endParaRPr lang="en-US" sz="2000" dirty="0" smtClean="0">
              <a:solidFill>
                <a:schemeClr val="tx1"/>
              </a:solidFill>
            </a:endParaRPr>
          </a:p>
          <a:p>
            <a:pPr eaLnBrk="1" fontAlgn="auto" hangingPunct="1">
              <a:spcAft>
                <a:spcPts val="0"/>
              </a:spcAft>
              <a:buFont typeface="Arial" pitchFamily="34" charset="0"/>
              <a:buNone/>
              <a:defRPr/>
            </a:pPr>
            <a:r>
              <a:rPr lang="fa-IR" sz="2000" dirty="0" smtClean="0"/>
              <a:t>پیامبر گوش به سخنانى مى دهد كه به نفع آن ها ست :</a:t>
            </a:r>
          </a:p>
          <a:p>
            <a:pPr eaLnBrk="1" fontAlgn="auto" hangingPunct="1">
              <a:spcAft>
                <a:spcPts val="0"/>
              </a:spcAft>
              <a:buFont typeface="Wingdings" pitchFamily="2" charset="2"/>
              <a:buChar char="ü"/>
              <a:defRPr/>
            </a:pPr>
            <a:r>
              <a:rPr lang="fa-IR" sz="2000" dirty="0" smtClean="0"/>
              <a:t>شنیدن وحی الهی و استماع  پيشنهاد مفيد </a:t>
            </a:r>
          </a:p>
          <a:p>
            <a:pPr eaLnBrk="1" fontAlgn="auto" hangingPunct="1">
              <a:spcAft>
                <a:spcPts val="0"/>
              </a:spcAft>
              <a:buFont typeface="Wingdings" pitchFamily="2" charset="2"/>
              <a:buChar char="ü"/>
              <a:defRPr/>
            </a:pPr>
            <a:r>
              <a:rPr lang="fa-IR" sz="2000" dirty="0" smtClean="0"/>
              <a:t>شنیدن و پذیرفتن سخنان مؤمنان راستين </a:t>
            </a:r>
          </a:p>
          <a:p>
            <a:pPr eaLnBrk="1" fontAlgn="auto" hangingPunct="1">
              <a:spcAft>
                <a:spcPts val="0"/>
              </a:spcAft>
              <a:buFont typeface="Wingdings" pitchFamily="2" charset="2"/>
              <a:buChar char="ü"/>
              <a:defRPr/>
            </a:pPr>
            <a:r>
              <a:rPr lang="fa-IR" sz="2000" dirty="0" smtClean="0"/>
              <a:t>پذیرفتن عذر خواهی افراد در مواردی که به نفع آن ها وجامعه است .</a:t>
            </a:r>
          </a:p>
          <a:p>
            <a:pPr eaLnBrk="1" fontAlgn="auto" hangingPunct="1">
              <a:spcAft>
                <a:spcPts val="0"/>
              </a:spcAft>
              <a:defRPr/>
            </a:pPr>
            <a:endParaRPr lang="fa-IR" dirty="0"/>
          </a:p>
        </p:txBody>
      </p:sp>
      <p:sp>
        <p:nvSpPr>
          <p:cNvPr id="8" name="Horizontal Scroll 7"/>
          <p:cNvSpPr/>
          <p:nvPr/>
        </p:nvSpPr>
        <p:spPr>
          <a:xfrm>
            <a:off x="0" y="0"/>
            <a:ext cx="4500563" cy="857250"/>
          </a:xfrm>
          <a:prstGeom prst="horizontalScroll">
            <a:avLst/>
          </a:prstGeom>
          <a:ln>
            <a:solidFill>
              <a:srgbClr val="0070C0"/>
            </a:solidFill>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r>
              <a:rPr lang="fa-IR" sz="2800" dirty="0">
                <a:solidFill>
                  <a:schemeClr val="tx1"/>
                </a:solidFill>
              </a:rPr>
              <a:t>شان نزول :اين حسن است نه عيب !</a:t>
            </a:r>
          </a:p>
        </p:txBody>
      </p:sp>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0" y="0"/>
            <a:ext cx="8604448" cy="6858000"/>
          </a:xfrm>
          <a:gradFill flip="none">
            <a:gsLst>
              <a:gs pos="0">
                <a:srgbClr val="66FF66">
                  <a:tint val="66000"/>
                  <a:satMod val="160000"/>
                </a:srgbClr>
              </a:gs>
              <a:gs pos="50000">
                <a:srgbClr val="66FF66">
                  <a:tint val="44500"/>
                  <a:satMod val="160000"/>
                </a:srgbClr>
              </a:gs>
              <a:gs pos="100000">
                <a:srgbClr val="66FF66">
                  <a:tint val="23500"/>
                  <a:satMod val="160000"/>
                </a:srgb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rtlCol="1">
            <a:normAutofit/>
          </a:bodyPr>
          <a:lstStyle/>
          <a:p>
            <a:pPr eaLnBrk="1" fontAlgn="auto" hangingPunct="1">
              <a:spcAft>
                <a:spcPts val="0"/>
              </a:spcAft>
              <a:buFont typeface="Arial" pitchFamily="34" charset="0"/>
              <a:buNone/>
              <a:defRPr/>
            </a:pPr>
            <a:endParaRPr lang="fa-IR" sz="2400" dirty="0" smtClean="0"/>
          </a:p>
          <a:p>
            <a:pPr eaLnBrk="1" fontAlgn="auto" hangingPunct="1">
              <a:spcAft>
                <a:spcPts val="0"/>
              </a:spcAft>
              <a:defRPr/>
            </a:pPr>
            <a:r>
              <a:rPr lang="fa-IR" sz="2400" dirty="0" smtClean="0"/>
              <a:t>پيامبر دو گونه برنامه دارد:</a:t>
            </a:r>
          </a:p>
          <a:p>
            <a:pPr eaLnBrk="1" fontAlgn="auto" hangingPunct="1">
              <a:spcAft>
                <a:spcPts val="0"/>
              </a:spcAft>
              <a:buFont typeface="Wingdings" pitchFamily="2" charset="2"/>
              <a:buChar char="ü"/>
              <a:defRPr/>
            </a:pPr>
            <a:r>
              <a:rPr lang="fa-IR" sz="2400" dirty="0" smtClean="0"/>
              <a:t> حفظ ظاهر و جلوگيرى از پرده درى </a:t>
            </a:r>
          </a:p>
          <a:p>
            <a:pPr eaLnBrk="1" fontAlgn="auto" hangingPunct="1">
              <a:spcAft>
                <a:spcPts val="0"/>
              </a:spcAft>
              <a:buFont typeface="Wingdings" pitchFamily="2" charset="2"/>
              <a:buChar char="ü"/>
              <a:defRPr/>
            </a:pPr>
            <a:r>
              <a:rPr lang="fa-IR" sz="2400" dirty="0" smtClean="0"/>
              <a:t> مرحله عمل </a:t>
            </a:r>
            <a:r>
              <a:rPr lang="en-US" sz="2400" dirty="0" smtClean="0"/>
              <a:t> </a:t>
            </a:r>
            <a:r>
              <a:rPr lang="fa-IR" sz="2400" dirty="0" smtClean="0"/>
              <a:t>توجه به فرمان هاى خدا و پيشنهادها و سخنان مؤ منان راستين </a:t>
            </a:r>
          </a:p>
          <a:p>
            <a:pPr eaLnBrk="1" fontAlgn="auto" hangingPunct="1">
              <a:spcAft>
                <a:spcPts val="0"/>
              </a:spcAft>
              <a:defRPr/>
            </a:pPr>
            <a:r>
              <a:rPr lang="fa-IR" sz="2400" dirty="0" smtClean="0"/>
              <a:t>ویژگی يك رهبر واقعبين است و تأمين منافع جامعه جز از اين راه ممكن نيست.</a:t>
            </a:r>
          </a:p>
          <a:p>
            <a:pPr eaLnBrk="1" fontAlgn="auto" hangingPunct="1">
              <a:spcAft>
                <a:spcPts val="0"/>
              </a:spcAft>
              <a:defRPr/>
            </a:pPr>
            <a:endParaRPr lang="fa-IR" sz="2400" dirty="0" smtClean="0"/>
          </a:p>
          <a:p>
            <a:pPr eaLnBrk="1" fontAlgn="auto" hangingPunct="1">
              <a:spcAft>
                <a:spcPts val="0"/>
              </a:spcAft>
              <a:defRPr/>
            </a:pPr>
            <a:endParaRPr lang="fa-IR" sz="2400" dirty="0" smtClean="0"/>
          </a:p>
          <a:p>
            <a:pPr eaLnBrk="1" fontAlgn="auto" hangingPunct="1">
              <a:spcAft>
                <a:spcPts val="0"/>
              </a:spcAft>
              <a:defRPr/>
            </a:pPr>
            <a:endParaRPr lang="fa-IR" sz="2400" dirty="0" smtClean="0"/>
          </a:p>
          <a:p>
            <a:pPr eaLnBrk="1" fontAlgn="auto" hangingPunct="1">
              <a:spcAft>
                <a:spcPts val="0"/>
              </a:spcAft>
              <a:defRPr/>
            </a:pPr>
            <a:r>
              <a:rPr lang="fa-IR" sz="2400" b="1" dirty="0" smtClean="0"/>
              <a:t>درجات رحمت :</a:t>
            </a:r>
          </a:p>
          <a:p>
            <a:pPr marL="457200" indent="-457200" eaLnBrk="1" fontAlgn="auto" hangingPunct="1">
              <a:spcAft>
                <a:spcPts val="0"/>
              </a:spcAft>
              <a:buFont typeface="Wingdings" pitchFamily="2" charset="2"/>
              <a:buChar char="Ø"/>
              <a:defRPr/>
            </a:pPr>
            <a:r>
              <a:rPr lang="fa-IR" sz="2400" dirty="0" smtClean="0"/>
              <a:t>  قابليت و استعداد</a:t>
            </a:r>
          </a:p>
          <a:p>
            <a:pPr marL="457200" indent="-457200" eaLnBrk="1" fontAlgn="auto" hangingPunct="1">
              <a:spcAft>
                <a:spcPts val="0"/>
              </a:spcAft>
              <a:defRPr/>
            </a:pPr>
            <a:r>
              <a:rPr lang="fa-IR" sz="2400" dirty="0" smtClean="0"/>
              <a:t>بالقوه براى همه جهانيان مايه رحمت</a:t>
            </a:r>
          </a:p>
          <a:p>
            <a:pPr marL="457200" indent="-457200" eaLnBrk="1" fontAlgn="auto" hangingPunct="1">
              <a:spcAft>
                <a:spcPts val="0"/>
              </a:spcAft>
              <a:buFont typeface="Wingdings" pitchFamily="2" charset="2"/>
              <a:buChar char="Ø"/>
              <a:defRPr/>
            </a:pPr>
            <a:r>
              <a:rPr lang="fa-IR" sz="2400" dirty="0" smtClean="0"/>
              <a:t> فعليت</a:t>
            </a:r>
          </a:p>
          <a:p>
            <a:pPr eaLnBrk="1" fontAlgn="auto" hangingPunct="1">
              <a:spcAft>
                <a:spcPts val="0"/>
              </a:spcAft>
              <a:defRPr/>
            </a:pPr>
            <a:r>
              <a:rPr lang="fa-IR" sz="2400" dirty="0" smtClean="0"/>
              <a:t>بالفعل مخصوص مؤ منان </a:t>
            </a:r>
          </a:p>
          <a:p>
            <a:pPr algn="ctr" eaLnBrk="1" fontAlgn="auto" hangingPunct="1">
              <a:spcAft>
                <a:spcPts val="0"/>
              </a:spcAft>
              <a:defRPr/>
            </a:pPr>
            <a:r>
              <a:rPr lang="fa-IR" sz="2400" b="1" dirty="0" smtClean="0"/>
              <a:t>عذابى دردناك برای عیب جویان</a:t>
            </a:r>
          </a:p>
          <a:p>
            <a:pPr eaLnBrk="1" fontAlgn="auto" hangingPunct="1">
              <a:spcAft>
                <a:spcPts val="0"/>
              </a:spcAft>
              <a:buFont typeface="Arial" pitchFamily="34" charset="0"/>
              <a:buNone/>
              <a:defRPr/>
            </a:pPr>
            <a:endParaRPr lang="fa-IR" sz="2400" dirty="0" smtClean="0"/>
          </a:p>
          <a:p>
            <a:pPr eaLnBrk="1" fontAlgn="auto" hangingPunct="1">
              <a:spcAft>
                <a:spcPts val="0"/>
              </a:spcAft>
              <a:defRPr/>
            </a:pPr>
            <a:endParaRPr lang="fa-IR" dirty="0"/>
          </a:p>
        </p:txBody>
      </p:sp>
      <p:sp>
        <p:nvSpPr>
          <p:cNvPr id="15" name="Horizontal Scroll 14"/>
          <p:cNvSpPr/>
          <p:nvPr/>
        </p:nvSpPr>
        <p:spPr>
          <a:xfrm>
            <a:off x="0" y="2643182"/>
            <a:ext cx="4572000" cy="1071570"/>
          </a:xfrm>
          <a:prstGeom prst="horizontalScroll">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rtlCol="1" anchor="ctr"/>
          <a:lstStyle/>
          <a:p>
            <a:pPr algn="ctr" fontAlgn="auto">
              <a:lnSpc>
                <a:spcPct val="150000"/>
              </a:lnSpc>
              <a:spcBef>
                <a:spcPts val="0"/>
              </a:spcBef>
              <a:spcAft>
                <a:spcPts val="0"/>
              </a:spcAft>
              <a:defRPr/>
            </a:pPr>
            <a:r>
              <a:rPr lang="fa-IR" sz="2000" b="1" dirty="0"/>
              <a:t>سازگاری عمومیت (رحمة للعالمين) در برخی آیات با تخصیص (رحمت براى مؤمنین) در این آیه :</a:t>
            </a:r>
          </a:p>
        </p:txBody>
      </p:sp>
      <p:sp>
        <p:nvSpPr>
          <p:cNvPr id="6" name="Left Arrow 5"/>
          <p:cNvSpPr/>
          <p:nvPr/>
        </p:nvSpPr>
        <p:spPr>
          <a:xfrm>
            <a:off x="3786182" y="5929330"/>
            <a:ext cx="714380"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fa-IR"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500063" y="0"/>
            <a:ext cx="8072437" cy="6357938"/>
          </a:xfrm>
        </p:spPr>
        <p:txBody>
          <a:bodyPr/>
          <a:lstStyle/>
          <a:p>
            <a:pPr algn="r" eaLnBrk="1" hangingPunct="1"/>
            <a:r>
              <a:rPr lang="fa-IR" sz="3200" b="1" dirty="0" smtClean="0"/>
              <a:t>آیه 8 سوره عنکبوت:</a:t>
            </a:r>
            <a:r>
              <a:rPr lang="fa-IR" sz="3200" dirty="0" smtClean="0"/>
              <a:t/>
            </a:r>
            <a:br>
              <a:rPr lang="fa-IR" sz="3200" dirty="0" smtClean="0"/>
            </a:br>
            <a:r>
              <a:rPr lang="fa-IR" sz="3200" dirty="0" smtClean="0">
                <a:cs typeface="+mn-cs"/>
              </a:rPr>
              <a:t>وَ وَصَّيْنَا الْإِنْسانَ بِوالِدَيْهِ حُسْناً وَ إِنْ جاهَداكَ لِتُشْرِكَ بِي ما لَيْسَ لَكَ بِهِ عِلْمٌ فَلا تُطِعْهُما إِلَيَّ مَرْجِعُكُمْ فَأُنَبِّئُكُمْ بِما كُنْتُمْ تَعْمَلُونَ</a:t>
            </a:r>
            <a:r>
              <a:rPr lang="en-US" sz="3200" dirty="0" smtClean="0">
                <a:cs typeface="Times New Roman"/>
              </a:rPr>
              <a:t/>
            </a:r>
            <a:br>
              <a:rPr lang="en-US" sz="3200" dirty="0" smtClean="0">
                <a:cs typeface="Times New Roman"/>
              </a:rPr>
            </a:br>
            <a:r>
              <a:rPr lang="fa-IR" sz="3200" b="1" dirty="0" smtClean="0"/>
              <a:t> ترجمه : </a:t>
            </a:r>
            <a:r>
              <a:rPr lang="en-US" sz="3200" dirty="0" smtClean="0">
                <a:cs typeface="Times New Roman"/>
              </a:rPr>
              <a:t/>
            </a:r>
            <a:br>
              <a:rPr lang="en-US" sz="3200" dirty="0" smtClean="0">
                <a:cs typeface="Times New Roman"/>
              </a:rPr>
            </a:br>
            <a:r>
              <a:rPr lang="fa-IR" sz="3200" dirty="0" smtClean="0">
                <a:solidFill>
                  <a:srgbClr val="002060"/>
                </a:solidFill>
                <a:cs typeface="+mn-cs"/>
              </a:rPr>
              <a:t> ما به انسان توصيه كرديم كه به پدر و مادرش نيكى كند و اگر آنها تلاش كنند كه براى من شريكى قائل شوى كه به آن علم ندارى ، از آنها اطاعت مكن ، بازگشت همه شما</a:t>
            </a:r>
            <a:br>
              <a:rPr lang="fa-IR" sz="3200" dirty="0" smtClean="0">
                <a:solidFill>
                  <a:srgbClr val="002060"/>
                </a:solidFill>
                <a:cs typeface="+mn-cs"/>
              </a:rPr>
            </a:br>
            <a:r>
              <a:rPr lang="fa-IR" sz="3200" dirty="0" smtClean="0">
                <a:solidFill>
                  <a:srgbClr val="002060"/>
                </a:solidFill>
                <a:cs typeface="+mn-cs"/>
              </a:rPr>
              <a:t> به سوى من است و شما را از آنچه</a:t>
            </a:r>
            <a:br>
              <a:rPr lang="fa-IR" sz="3200" dirty="0" smtClean="0">
                <a:solidFill>
                  <a:srgbClr val="002060"/>
                </a:solidFill>
                <a:cs typeface="+mn-cs"/>
              </a:rPr>
            </a:br>
            <a:r>
              <a:rPr lang="fa-IR" sz="3200" dirty="0" smtClean="0">
                <a:solidFill>
                  <a:srgbClr val="002060"/>
                </a:solidFill>
                <a:cs typeface="+mn-cs"/>
              </a:rPr>
              <a:t> انجام مى داديد با خبرخواهم ساخت </a:t>
            </a:r>
            <a:r>
              <a:rPr lang="fa-IR" sz="3200" dirty="0" smtClean="0">
                <a:solidFill>
                  <a:srgbClr val="002060"/>
                </a:solidFill>
              </a:rPr>
              <a:t>.</a:t>
            </a:r>
            <a:r>
              <a:rPr lang="en-US" sz="3200" dirty="0" smtClean="0">
                <a:cs typeface="Times New Roman"/>
              </a:rPr>
              <a:t/>
            </a:r>
            <a:br>
              <a:rPr lang="en-US" sz="3200" dirty="0" smtClean="0">
                <a:cs typeface="Times New Roman"/>
              </a:rPr>
            </a:br>
            <a:r>
              <a:rPr lang="en-US" sz="3200" dirty="0" smtClean="0">
                <a:cs typeface="Times New Roman"/>
              </a:rPr>
              <a:t/>
            </a:r>
            <a:br>
              <a:rPr lang="en-US" sz="3200" dirty="0" smtClean="0">
                <a:cs typeface="Times New Roman"/>
              </a:rPr>
            </a:br>
            <a:endParaRPr lang="fa-IR" sz="3200" dirty="0" smtClean="0"/>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8820472" cy="6858000"/>
          </a:xfr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0800000" scaled="1"/>
            <a:tileRect/>
          </a:gradFill>
          <a:ln>
            <a:solidFill>
              <a:schemeClr val="accent6">
                <a:lumMod val="60000"/>
                <a:lumOff val="40000"/>
              </a:schemeClr>
            </a:solidFill>
          </a:ln>
        </p:spPr>
        <p:txBody>
          <a:bodyPr rtlCol="1">
            <a:normAutofit/>
          </a:bodyPr>
          <a:lstStyle/>
          <a:p>
            <a:pPr eaLnBrk="1" fontAlgn="auto" hangingPunct="1">
              <a:spcAft>
                <a:spcPts val="0"/>
              </a:spcAft>
              <a:defRPr/>
            </a:pPr>
            <a:endParaRPr lang="fa-IR" sz="2400" b="1" dirty="0" smtClean="0"/>
          </a:p>
          <a:p>
            <a:pPr eaLnBrk="1" fontAlgn="auto" hangingPunct="1">
              <a:spcAft>
                <a:spcPts val="0"/>
              </a:spcAft>
              <a:defRPr/>
            </a:pPr>
            <a:r>
              <a:rPr lang="fa-IR" sz="2400" b="1" dirty="0" smtClean="0"/>
              <a:t>شأن نزول</a:t>
            </a:r>
            <a:r>
              <a:rPr lang="fa-IR" sz="2400" dirty="0" smtClean="0"/>
              <a:t> : </a:t>
            </a:r>
            <a:r>
              <a:rPr lang="fa-IR" sz="2200" dirty="0" smtClean="0"/>
              <a:t>بعضى از كسانى كه در مكه و قبل از هجرت ، به رسول خدا (ص) ايمان آورده بودند، از ترس فتنه اى كه از ناحيه مشركين تهديدشان مى كرد، از ايمان خود برگشته بودند، چون مشركین مرتب آنان را دعوت مى كردند به اينكه از ايمان به آنجناب برگردند، و ضمانت مى دادند كه اگر برگرديد هر ضررى از اين بابت ديديد جبران مى كنيم ، همچنان كه اگر برنگرديد آن قدر شكنجه تان مى كنيم تا به كيش ما برگرديد.</a:t>
            </a:r>
            <a:endParaRPr lang="en-US" sz="2200" dirty="0" smtClean="0"/>
          </a:p>
          <a:p>
            <a:pPr eaLnBrk="1" fontAlgn="auto" hangingPunct="1">
              <a:spcAft>
                <a:spcPts val="0"/>
              </a:spcAft>
              <a:defRPr/>
            </a:pPr>
            <a:r>
              <a:rPr lang="fa-IR" sz="2200" dirty="0" smtClean="0"/>
              <a:t>و گويا از اين عده كه از ايمان خود رجوع كرده اند كسانى بوده اند كه رجوعشان به خاطر مجاهدت و تهديد و تشويق پدر و مادرشان بوده ، مانند بعضى از فرزندان مشركين و اين آیه درباره اين عده نازل شده است.</a:t>
            </a:r>
            <a:endParaRPr lang="en-US" sz="2200" dirty="0" smtClean="0"/>
          </a:p>
          <a:p>
            <a:pPr eaLnBrk="1" fontAlgn="auto" hangingPunct="1">
              <a:lnSpc>
                <a:spcPct val="150000"/>
              </a:lnSpc>
              <a:spcAft>
                <a:spcPts val="0"/>
              </a:spcAft>
              <a:defRPr/>
            </a:pPr>
            <a:endParaRPr lang="en-US" sz="2400" dirty="0" smtClean="0"/>
          </a:p>
          <a:p>
            <a:pPr eaLnBrk="1" fontAlgn="auto" hangingPunct="1">
              <a:spcAft>
                <a:spcPts val="0"/>
              </a:spcAft>
              <a:defRPr/>
            </a:pPr>
            <a:endParaRPr lang="fa-IR"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sz="half" idx="1"/>
          </p:nvPr>
        </p:nvSpPr>
        <p:spPr>
          <a:xfrm>
            <a:off x="0" y="0"/>
            <a:ext cx="8532440" cy="6858000"/>
          </a:xfr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r="100000" b="100000"/>
            </a:path>
            <a:tileRect l="-100000" t="-100000"/>
          </a:gradFill>
        </p:spPr>
        <p:txBody>
          <a:bodyPr rtlCol="1">
            <a:normAutofit/>
          </a:bodyPr>
          <a:lstStyle/>
          <a:p>
            <a:pPr eaLnBrk="1" fontAlgn="auto" hangingPunct="1">
              <a:spcAft>
                <a:spcPts val="0"/>
              </a:spcAft>
              <a:buFont typeface="Arial" pitchFamily="34" charset="0"/>
              <a:buNone/>
              <a:defRPr/>
            </a:pPr>
            <a:endParaRPr lang="fa-IR" sz="2000" dirty="0" smtClean="0">
              <a:ea typeface="Calibri" pitchFamily="34" charset="0"/>
            </a:endParaRPr>
          </a:p>
          <a:p>
            <a:pPr eaLnBrk="1" fontAlgn="auto" hangingPunct="1">
              <a:spcAft>
                <a:spcPts val="0"/>
              </a:spcAft>
              <a:buFont typeface="Wingdings" pitchFamily="2" charset="2"/>
              <a:buChar char="ü"/>
              <a:defRPr/>
            </a:pPr>
            <a:endParaRPr lang="fa-IR" sz="2000" dirty="0" smtClean="0">
              <a:ea typeface="Calibri" pitchFamily="34" charset="0"/>
            </a:endParaRPr>
          </a:p>
          <a:p>
            <a:pPr eaLnBrk="1" fontAlgn="auto" hangingPunct="1">
              <a:spcAft>
                <a:spcPts val="0"/>
              </a:spcAft>
              <a:buFont typeface="Wingdings" pitchFamily="2" charset="2"/>
              <a:buChar char="ü"/>
              <a:defRPr/>
            </a:pPr>
            <a:r>
              <a:rPr lang="fa-IR" sz="2000" dirty="0" smtClean="0">
                <a:ea typeface="Calibri" pitchFamily="34" charset="0"/>
              </a:rPr>
              <a:t>يكى از مهمترين آزمايشهاى الهى مسأله</a:t>
            </a:r>
            <a:r>
              <a:rPr lang="fa-IR" sz="2000" b="1" dirty="0" smtClean="0">
                <a:ea typeface="Calibri" pitchFamily="34" charset="0"/>
              </a:rPr>
              <a:t> </a:t>
            </a:r>
            <a:r>
              <a:rPr lang="fa-IR" sz="2000" b="1" dirty="0" smtClean="0">
                <a:solidFill>
                  <a:srgbClr val="002060"/>
                </a:solidFill>
                <a:ea typeface="Calibri" pitchFamily="34" charset="0"/>
              </a:rPr>
              <a:t>تضاد</a:t>
            </a:r>
            <a:r>
              <a:rPr lang="fa-IR" sz="2000" b="1" dirty="0" smtClean="0">
                <a:ea typeface="Calibri" pitchFamily="34" charset="0"/>
              </a:rPr>
              <a:t> </a:t>
            </a:r>
            <a:r>
              <a:rPr lang="fa-IR" sz="2000" dirty="0" smtClean="0">
                <a:ea typeface="Calibri" pitchFamily="34" charset="0"/>
              </a:rPr>
              <a:t>خط ايمان و تقوا، با پيوندهاى عاطفى و خويشاوندى است ، قرآن در اين زمينه تكليف مسلمانان را به روشنى بيان كرده است.</a:t>
            </a:r>
          </a:p>
          <a:p>
            <a:pPr eaLnBrk="1" fontAlgn="auto" hangingPunct="1">
              <a:spcAft>
                <a:spcPts val="0"/>
              </a:spcAft>
              <a:buFont typeface="Wingdings" pitchFamily="2" charset="2"/>
              <a:buChar char="ü"/>
              <a:defRPr/>
            </a:pPr>
            <a:r>
              <a:rPr lang="fa-IR" sz="2000" dirty="0" smtClean="0">
                <a:solidFill>
                  <a:srgbClr val="002060"/>
                </a:solidFill>
              </a:rPr>
              <a:t>ما به انسان توصيه كرديم نسبت به پدر و مادرش نيكى كند:</a:t>
            </a:r>
          </a:p>
          <a:p>
            <a:pPr eaLnBrk="1" fontAlgn="auto" hangingPunct="1">
              <a:spcAft>
                <a:spcPts val="0"/>
              </a:spcAft>
              <a:defRPr/>
            </a:pPr>
            <a:r>
              <a:rPr lang="fa-IR" sz="2000" dirty="0" smtClean="0"/>
              <a:t>این مسأله پيش از آنكه يك لازم تشريعى باشد به صورت يك قانون تكوينى در نهاد همه انسانها وجود دارد. چرا كه اين قانون مخصوص به مؤمنان نيست ، بلكه هر كس شايسته نام انسان است بايد در برابر پدر و مادر حق شناس باشد.</a:t>
            </a:r>
          </a:p>
          <a:p>
            <a:pPr eaLnBrk="1" fontAlgn="auto" hangingPunct="1">
              <a:spcAft>
                <a:spcPts val="0"/>
              </a:spcAft>
              <a:buFont typeface="Wingdings" pitchFamily="2" charset="2"/>
              <a:buChar char="ü"/>
              <a:defRPr/>
            </a:pPr>
            <a:r>
              <a:rPr lang="fa-IR" sz="2000" dirty="0" smtClean="0">
                <a:solidFill>
                  <a:srgbClr val="001C54"/>
                </a:solidFill>
              </a:rPr>
              <a:t>اگر آن دو (پدر و مادر) تلاش كنند و به تو اصرار ورزند كه براى من شريكى قائل شوى ، كه به آن علم ندارى،از آنها اطاعت مكن :</a:t>
            </a:r>
          </a:p>
          <a:p>
            <a:pPr eaLnBrk="1" fontAlgn="auto" hangingPunct="1">
              <a:spcAft>
                <a:spcPts val="0"/>
              </a:spcAft>
              <a:defRPr/>
            </a:pPr>
            <a:r>
              <a:rPr lang="fa-IR" sz="2000" dirty="0" smtClean="0"/>
              <a:t>پيوند عاطفى با پدر و مادر نمى تواند بر پيوند انسان با خدا و مسأله ايمان حاكم گردد.</a:t>
            </a:r>
          </a:p>
          <a:p>
            <a:pPr eaLnBrk="1" fontAlgn="auto" hangingPunct="1">
              <a:spcAft>
                <a:spcPts val="0"/>
              </a:spcAft>
              <a:buFont typeface="Wingdings" pitchFamily="2" charset="2"/>
              <a:buChar char="ü"/>
              <a:defRPr/>
            </a:pPr>
            <a:endParaRPr lang="fa-IR" sz="2200" dirty="0" smtClean="0">
              <a:ea typeface="Calibri" pitchFamily="34" charset="0"/>
            </a:endParaRPr>
          </a:p>
        </p:txBody>
      </p:sp>
      <p:sp>
        <p:nvSpPr>
          <p:cNvPr id="10" name="Horizontal Scroll 9"/>
          <p:cNvSpPr/>
          <p:nvPr/>
        </p:nvSpPr>
        <p:spPr>
          <a:xfrm>
            <a:off x="428625" y="0"/>
            <a:ext cx="3857625" cy="571500"/>
          </a:xfrm>
          <a:prstGeom prst="horizontalScroll">
            <a:avLst/>
          </a:prstGeom>
          <a:solidFill>
            <a:srgbClr val="EAC1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b="1" dirty="0">
                <a:solidFill>
                  <a:schemeClr val="tx1"/>
                </a:solidFill>
              </a:rPr>
              <a:t>برترين توصيه نسبت به پدر و مادر</a:t>
            </a:r>
            <a:endParaRPr lang="fa-IR" dirty="0">
              <a:solidFill>
                <a:schemeClr val="tx1"/>
              </a:solidFill>
            </a:endParaRPr>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8604448" cy="6858000"/>
          </a:xfrm>
          <a:gradFill flip="none">
            <a:gsLst>
              <a:gs pos="0">
                <a:srgbClr val="66FF33">
                  <a:tint val="66000"/>
                  <a:satMod val="160000"/>
                </a:srgbClr>
              </a:gs>
              <a:gs pos="50000">
                <a:srgbClr val="66FF33">
                  <a:tint val="44500"/>
                  <a:satMod val="160000"/>
                </a:srgbClr>
              </a:gs>
              <a:gs pos="100000">
                <a:srgbClr val="66FF33">
                  <a:tint val="23500"/>
                  <a:satMod val="160000"/>
                </a:srgbClr>
              </a:gs>
            </a:gsLst>
            <a:lin ang="0"/>
            <a:tileRect/>
          </a:gradFill>
        </p:spPr>
        <p:style>
          <a:lnRef idx="1">
            <a:schemeClr val="accent3"/>
          </a:lnRef>
          <a:fillRef idx="2">
            <a:schemeClr val="accent3"/>
          </a:fillRef>
          <a:effectRef idx="1">
            <a:schemeClr val="accent3"/>
          </a:effectRef>
          <a:fontRef idx="minor">
            <a:schemeClr val="dk1"/>
          </a:fontRef>
        </p:style>
        <p:txBody>
          <a:bodyPr rtlCol="1">
            <a:normAutofit/>
          </a:bodyPr>
          <a:lstStyle/>
          <a:p>
            <a:pPr eaLnBrk="1" fontAlgn="auto" hangingPunct="1">
              <a:lnSpc>
                <a:spcPct val="150000"/>
              </a:lnSpc>
              <a:spcAft>
                <a:spcPts val="0"/>
              </a:spcAft>
              <a:defRPr/>
            </a:pPr>
            <a:r>
              <a:rPr lang="fa-IR" sz="2200" dirty="0" smtClean="0"/>
              <a:t>مفهوم جاهداك به كار گرفتن نهايت تلاش و كوشش و اصرار آنها است. </a:t>
            </a:r>
          </a:p>
          <a:p>
            <a:pPr eaLnBrk="1" fontAlgn="auto" hangingPunct="1">
              <a:lnSpc>
                <a:spcPct val="150000"/>
              </a:lnSpc>
              <a:spcAft>
                <a:spcPts val="0"/>
              </a:spcAft>
              <a:buFont typeface="Wingdings" pitchFamily="2" charset="2"/>
              <a:buChar char="Ø"/>
              <a:defRPr/>
            </a:pPr>
            <a:r>
              <a:rPr lang="fa-IR" sz="2200" dirty="0" smtClean="0">
                <a:solidFill>
                  <a:schemeClr val="tx1"/>
                </a:solidFill>
              </a:rPr>
              <a:t>ماليس لك به علم(چيزى كه به آن علم ندارى ) اشاره به منطقى نبودن شرك است ، چون اگر واقعا شرك صحيح بود، دليلى بر آن وجود داشت ،به تعبير ديگر جائى كه انسان علم به چيزى نداشته باشد بايد از آن پيروى نكند، تا چه رسد به اينكه علم به بطلان آن داشته باشد.</a:t>
            </a:r>
          </a:p>
          <a:p>
            <a:pPr eaLnBrk="1" fontAlgn="auto" hangingPunct="1">
              <a:lnSpc>
                <a:spcPct val="150000"/>
              </a:lnSpc>
              <a:spcAft>
                <a:spcPts val="0"/>
              </a:spcAft>
              <a:buFont typeface="Wingdings" pitchFamily="2" charset="2"/>
              <a:buChar char="Ø"/>
              <a:defRPr/>
            </a:pPr>
            <a:r>
              <a:rPr lang="fa-IR" sz="2200" b="1" dirty="0" smtClean="0">
                <a:solidFill>
                  <a:srgbClr val="002060"/>
                </a:solidFill>
                <a:effectLst>
                  <a:outerShdw blurRad="38100" dist="38100" dir="2700000" algn="tl">
                    <a:srgbClr val="000000">
                      <a:alpha val="43137"/>
                    </a:srgbClr>
                  </a:outerShdw>
                </a:effectLst>
              </a:rPr>
              <a:t>هيچ چيز نمى تواند بر ارتباط انسان با خدا حاكم گردد كه آن مقدم بر همه چيز است،حتى بر پيوند با پدر و مادر كه نزديكترين پيوندهاى عاطفى است.</a:t>
            </a:r>
          </a:p>
          <a:p>
            <a:pPr eaLnBrk="1" fontAlgn="auto" hangingPunct="1">
              <a:spcAft>
                <a:spcPts val="0"/>
              </a:spcAft>
              <a:buFont typeface="Wingdings" pitchFamily="2" charset="2"/>
              <a:buChar char="Ø"/>
              <a:defRPr/>
            </a:pPr>
            <a:endParaRPr lang="fa-IR" b="1" dirty="0" smtClean="0">
              <a:solidFill>
                <a:srgbClr val="002060"/>
              </a:solidFill>
              <a:effectLst>
                <a:outerShdw blurRad="38100" dist="38100" dir="2700000" algn="tl">
                  <a:srgbClr val="000000">
                    <a:alpha val="43137"/>
                  </a:srgbClr>
                </a:outerShdw>
              </a:effectLst>
            </a:endParaRPr>
          </a:p>
          <a:p>
            <a:pPr eaLnBrk="1" fontAlgn="auto" hangingPunct="1">
              <a:spcAft>
                <a:spcPts val="0"/>
              </a:spcAft>
              <a:defRPr/>
            </a:pPr>
            <a:endParaRPr lang="fa-IR" dirty="0"/>
          </a:p>
        </p:txBody>
      </p:sp>
    </p:spTree>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8676456" cy="6858000"/>
          </a:xfrm>
          <a:gradFill flip="none">
            <a:gsLst>
              <a:gs pos="0">
                <a:srgbClr val="FFFF19">
                  <a:tint val="66000"/>
                  <a:satMod val="160000"/>
                </a:srgbClr>
              </a:gs>
              <a:gs pos="50000">
                <a:srgbClr val="FFFF19">
                  <a:tint val="44500"/>
                  <a:satMod val="160000"/>
                </a:srgbClr>
              </a:gs>
              <a:gs pos="100000">
                <a:srgbClr val="FFFF19">
                  <a:tint val="23500"/>
                  <a:satMod val="160000"/>
                </a:srgbClr>
              </a:gs>
            </a:gsLst>
            <a:path path="circle">
              <a:fillToRect r="100000" b="100000"/>
            </a:path>
            <a:tileRect l="-100000" t="-100000"/>
          </a:gradFill>
        </p:spPr>
        <p:style>
          <a:lnRef idx="1">
            <a:schemeClr val="accent6"/>
          </a:lnRef>
          <a:fillRef idx="2">
            <a:schemeClr val="accent6"/>
          </a:fillRef>
          <a:effectRef idx="1">
            <a:schemeClr val="accent6"/>
          </a:effectRef>
          <a:fontRef idx="minor">
            <a:schemeClr val="dk1"/>
          </a:fontRef>
        </p:style>
        <p:txBody>
          <a:bodyPr rtlCol="1">
            <a:normAutofit/>
          </a:bodyPr>
          <a:lstStyle/>
          <a:p>
            <a:pPr eaLnBrk="1" fontAlgn="auto" hangingPunct="1">
              <a:lnSpc>
                <a:spcPct val="150000"/>
              </a:lnSpc>
              <a:spcAft>
                <a:spcPts val="0"/>
              </a:spcAft>
              <a:buFont typeface="Wingdings" pitchFamily="2" charset="2"/>
              <a:buChar char="Ø"/>
              <a:defRPr/>
            </a:pPr>
            <a:r>
              <a:rPr lang="fa-IR" sz="2400" dirty="0" smtClean="0"/>
              <a:t>” بازگشت همه شما به سوى من است و من شما را از اعمالى كه انجام مى داديد آگاه مى سازم و پاداش و كيفر آن را بى كم و كاست دراختيارتان خواهم گذاشت ”:</a:t>
            </a:r>
            <a:endParaRPr lang="fa-IR" sz="2400" dirty="0" smtClean="0">
              <a:solidFill>
                <a:srgbClr val="002060"/>
              </a:solidFill>
              <a:effectLst>
                <a:outerShdw blurRad="38100" dist="38100" dir="2700000" algn="tl">
                  <a:srgbClr val="000000">
                    <a:alpha val="43137"/>
                  </a:srgbClr>
                </a:outerShdw>
              </a:effectLst>
            </a:endParaRPr>
          </a:p>
          <a:p>
            <a:pPr eaLnBrk="1" fontAlgn="auto" hangingPunct="1">
              <a:lnSpc>
                <a:spcPct val="150000"/>
              </a:lnSpc>
              <a:spcAft>
                <a:spcPts val="0"/>
              </a:spcAft>
              <a:buFont typeface="Wingdings" pitchFamily="2" charset="2"/>
              <a:buChar char="Ø"/>
              <a:defRPr/>
            </a:pPr>
            <a:r>
              <a:rPr lang="fa-IR" sz="2400" dirty="0" smtClean="0"/>
              <a:t>اين جمله در حقيقت تهديدى است براى كسانى كه راه شرك را مى پويند، و كسانى كه ديگران را به اين راه دعوت مى كنند، زيرا صريحا ً مى گويد: خداوند حساب همه اعمال آنها را نگاه مى دارد و به موقع تحويل آنها مى دهد.</a:t>
            </a:r>
            <a:endParaRPr lang="fa-IR" sz="2400" dirty="0" smtClean="0">
              <a:effectLst>
                <a:outerShdw blurRad="38100" dist="38100" dir="2700000" algn="tl">
                  <a:srgbClr val="000000">
                    <a:alpha val="43137"/>
                  </a:srgbClr>
                </a:outerShdw>
              </a:effectLst>
            </a:endParaRPr>
          </a:p>
          <a:p>
            <a:pPr eaLnBrk="1" fontAlgn="auto" hangingPunct="1">
              <a:lnSpc>
                <a:spcPct val="150000"/>
              </a:lnSpc>
              <a:spcAft>
                <a:spcPts val="0"/>
              </a:spcAft>
              <a:defRPr/>
            </a:pPr>
            <a:endParaRPr lang="fa-IR" dirty="0"/>
          </a:p>
        </p:txBody>
      </p:sp>
    </p:spTree>
  </p:cSld>
  <p:clrMapOvr>
    <a:masterClrMapping/>
  </p:clrMapOvr>
  <p:transition spd="slow">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1641</Words>
  <Application>Microsoft Office PowerPoint</Application>
  <PresentationFormat>On-screen Show (4:3)</PresentationFormat>
  <Paragraphs>80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توبه61:وَ مِنْهُمُ الَّذِينَ يُؤْذُونَ النَّبِيَّ وَ يَقُولُونَ هُوَ أُذُنٌ قُلْ أُذُنُ خَيْرٍ لَكُمْ يُؤْمِنُ بِاللَّهِ وَ يُؤْمِنُ لِلْمُؤْمِنِينَ وَ رَحْمَةٌ لِلَّذِينَ آمَنُوا مِنْكُمْ وَ الَّذِينَ يُؤْذُونَ رَسُولَ اللَّهِ لَهُمْ عَذابٌ أَلِيمٌ </vt:lpstr>
      <vt:lpstr>PowerPoint Presentation</vt:lpstr>
      <vt:lpstr>PowerPoint Presentation</vt:lpstr>
      <vt:lpstr>آیه 8 سوره عنکبوت: وَ وَصَّيْنَا الْإِنْسانَ بِوالِدَيْهِ حُسْناً وَ إِنْ جاهَداكَ لِتُشْرِكَ بِي ما لَيْسَ لَكَ بِهِ عِلْمٌ فَلا تُطِعْهُما إِلَيَّ مَرْجِعُكُمْ فَأُنَبِّئُكُمْ بِما كُنْتُمْ تَعْمَلُونَ  ترجمه :   ما به انسان توصيه كرديم كه به پدر و مادرش نيكى كند و اگر آنها تلاش كنند كه براى من شريكى قائل شوى كه به آن علم ندارى ، از آنها اطاعت مكن ، بازگشت همه شما  به سوى من است و شما را از آنچه  انجام مى داديد با خبرخواهم ساخت .  </vt:lpstr>
      <vt:lpstr>PowerPoint Presentation</vt:lpstr>
      <vt:lpstr>PowerPoint Presentation</vt:lpstr>
      <vt:lpstr>PowerPoint Presentation</vt:lpstr>
      <vt:lpstr>PowerPoint Presentation</vt:lpstr>
      <vt:lpstr>PowerPoint Presentation</vt:lpstr>
      <vt:lpstr>PowerPoint Presentation</vt:lpstr>
      <vt:lpstr>آیه : قَالَ لا تَثرِيب عَلَيْكُمُ الْيَوْمَ يَغْفِرُ اللَّهُ لَكُمْ وَ هُوَ أَرْحَمُ الرَّحِمِينَ(92)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Diana</cp:lastModifiedBy>
  <cp:revision>163</cp:revision>
  <dcterms:created xsi:type="dcterms:W3CDTF">2009-07-12T14:07:15Z</dcterms:created>
  <dcterms:modified xsi:type="dcterms:W3CDTF">2017-02-25T13:37:20Z</dcterms:modified>
</cp:coreProperties>
</file>