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8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77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eid" initials="S" lastIdx="2" clrIdx="0">
    <p:extLst>
      <p:ext uri="{19B8F6BF-5375-455C-9EA6-DF929625EA0E}">
        <p15:presenceInfo xmlns:p15="http://schemas.microsoft.com/office/powerpoint/2012/main" userId="Sae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5" autoAdjust="0"/>
    <p:restoredTop sz="84545" autoAdjust="0"/>
  </p:normalViewPr>
  <p:slideViewPr>
    <p:cSldViewPr snapToGrid="0">
      <p:cViewPr varScale="1">
        <p:scale>
          <a:sx n="62" d="100"/>
          <a:sy n="62" d="100"/>
        </p:scale>
        <p:origin x="16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400D7-0440-4225-A00C-3E367F9FA284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1A09E-2458-4B2C-834A-CB91DDA5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2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45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95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سیستم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ERP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ارائه شده بر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اساس این مدل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مانند مجموعه ای از نرم افزارها در ابر است و بخاطر کاهش هزینه سرمایه گذاری این سرویس، شرکتهای کوچک و متوسط که معمولا برای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ERP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مشکلات مالی دارد می تواند از مزایای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ERP on SaaS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استفاده کرد. اما سازمانها با سفارشی سازی سیستمهای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ERP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مواجهه هستند. همچنین یک ارائه کننده ابر به تمام داده های سازمانی می تواند دسترسی داشته باشد که این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آیتم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برای سازمانها و شرکتها خوشایند نیست.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67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مسئولیت زیر </a:t>
            </a:r>
            <a:r>
              <a:rPr lang="fa-I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ساختهایی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مانند سرور، </a:t>
            </a:r>
            <a:r>
              <a:rPr lang="fa-I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فایروالها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سرویسهای ابری با شرکت ارائه دهنده سرویس ابری می باشد و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مسئولیت سازمانها گرفتن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پکیچ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سیستم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مجوز سیستم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بعد اجرای سیستم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روی ابر است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این باعث هزینه بالای سرمایه گذاری سازمانها می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گردد در حالیکه در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سرویس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SaaS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هزینه سرمایه گذاری کمتری را داشت.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59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Client-tier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در این لایه کلاینتها درخواستهای خود را ایجاد و به وب سرور ارسال می کنند.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Middle-tier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ترکیبی از وب سرور و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Server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است که لایه ای منطقی بین کلاینت و دیتابیس می باشد.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Data-tier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مسئول نگهداری داده ها می باشد.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24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Deployment 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توسعه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گستره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staff reduction</a:t>
            </a:r>
          </a:p>
          <a:p>
            <a:pPr algn="r" rtl="1"/>
            <a:r>
              <a:rPr lang="fa-IR" dirty="0" smtClean="0"/>
              <a:t>کاهش</a:t>
            </a:r>
            <a:r>
              <a:rPr lang="fa-IR" baseline="0" dirty="0" smtClean="0"/>
              <a:t> کارکنان </a:t>
            </a:r>
            <a:r>
              <a:rPr lang="en-US" baseline="0" dirty="0" smtClean="0"/>
              <a:t>IT</a:t>
            </a:r>
          </a:p>
          <a:p>
            <a:pPr algn="r" rtl="1"/>
            <a:r>
              <a:rPr lang="en-US" dirty="0" smtClean="0"/>
              <a:t>Web</a:t>
            </a:r>
            <a:r>
              <a:rPr lang="en-US" baseline="0" dirty="0" smtClean="0"/>
              <a:t> security issues</a:t>
            </a:r>
            <a:r>
              <a:rPr lang="fa-IR" baseline="0" dirty="0" smtClean="0"/>
              <a:t>  مسائل امنیتی وب</a:t>
            </a:r>
            <a:endParaRPr lang="fa-IR" dirty="0" smtClean="0"/>
          </a:p>
          <a:p>
            <a:pPr algn="r" rtl="1"/>
            <a:r>
              <a:rPr lang="en-US" dirty="0" smtClean="0"/>
              <a:t>Privacy</a:t>
            </a:r>
          </a:p>
          <a:p>
            <a:pPr algn="r" rtl="1"/>
            <a:r>
              <a:rPr lang="fa-IR" dirty="0" smtClean="0"/>
              <a:t>حریم</a:t>
            </a:r>
            <a:r>
              <a:rPr lang="fa-IR" baseline="0" dirty="0" smtClean="0"/>
              <a:t> خصوصی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83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Investment</a:t>
            </a:r>
          </a:p>
          <a:p>
            <a:pPr algn="r" rtl="1"/>
            <a:r>
              <a:rPr lang="fa-IR" dirty="0" smtClean="0"/>
              <a:t>سرمایه گذاری</a:t>
            </a:r>
            <a:endParaRPr lang="en-US" dirty="0" smtClean="0"/>
          </a:p>
          <a:p>
            <a:pPr algn="r"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سازمانها یکی از روشهای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سنتی،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 on SaaS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 on IaaS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بر اساس نرخ امنیت داده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حریم خصوصی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سایز سازمان و میزان سرمایه گذاری انتخاب کند. روش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سنتی می تواند وقتیکه سازمان دارای داده های حساس و مهم می باشد استفاده شود، که در آن صورت سازمان هزینه هنگفتی برای پیاده سازی سرور محلی را تقبل خواهد کرد. در صورت دیگر، سازمانهای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به علت نداشتن حساسیت بسیار بالا در داده ها و هزینه های بسیار پیاده سازی محلی، می تواند از دو روش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SaaS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یا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استفاده نمایند. اصولا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توسط شرکتهای متوسط و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SaaS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توسط شرکتهای کوچک استفاده می شوند زیرا هزینه امنیت را تحت شعاع قرار می دهند.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79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83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ارائه دهنده سرویس ابر، که رابط میان ارائه دهنده </a:t>
            </a:r>
            <a:r>
              <a:rPr lang="x-none" dirty="0" smtClean="0">
                <a:cs typeface="B Nazanin" panose="00000400000000000000" pitchFamily="2" charset="-78"/>
              </a:rPr>
              <a:t>ERP</a:t>
            </a:r>
            <a:r>
              <a:rPr lang="fa-IR" dirty="0" smtClean="0">
                <a:cs typeface="B Nazanin" panose="00000400000000000000" pitchFamily="2" charset="-78"/>
              </a:rPr>
              <a:t> و مشتریان شرکت ارایه دهنده سرویس ابر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می باشد.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ارائه دهنده </a:t>
            </a:r>
            <a:r>
              <a:rPr lang="x-none" dirty="0" smtClean="0">
                <a:cs typeface="B Nazanin" panose="00000400000000000000" pitchFamily="2" charset="-78"/>
              </a:rPr>
              <a:t>ERP</a:t>
            </a:r>
            <a:r>
              <a:rPr lang="fa-IR" dirty="0" smtClean="0">
                <a:cs typeface="B Nazanin" panose="00000400000000000000" pitchFamily="2" charset="-78"/>
              </a:rPr>
              <a:t>، که نرم افزار تولیدی خود را جهت اجرا روی ابر ارایه می کند.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مشتریان </a:t>
            </a:r>
            <a:r>
              <a:rPr lang="x-none" dirty="0" smtClean="0">
                <a:cs typeface="B Nazanin" panose="00000400000000000000" pitchFamily="2" charset="-78"/>
              </a:rPr>
              <a:t>CloudERP</a:t>
            </a:r>
            <a:r>
              <a:rPr lang="fa-IR" dirty="0" smtClean="0">
                <a:cs typeface="B Nazanin" panose="00000400000000000000" pitchFamily="2" charset="-78"/>
              </a:rPr>
              <a:t> که به عنوان مصرف کننده از سرویسهای دو آیتم بالا استفاده می کنند</a:t>
            </a:r>
            <a:endParaRPr lang="en-US" dirty="0" smtClean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34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r" rtl="1">
              <a:lnSpc>
                <a:spcPct val="150000"/>
              </a:lnSpc>
              <a:buFont typeface="+mj-lt"/>
              <a:buNone/>
            </a:pPr>
            <a:r>
              <a:rPr lang="fa-IR" dirty="0" smtClean="0">
                <a:cs typeface="B Nazanin" panose="00000400000000000000" pitchFamily="2" charset="-78"/>
              </a:rPr>
              <a:t>1)عرضه </a:t>
            </a:r>
            <a:r>
              <a:rPr lang="en-US" dirty="0" smtClean="0">
                <a:cs typeface="B Nazanin" panose="00000400000000000000" pitchFamily="2" charset="-78"/>
              </a:rPr>
              <a:t>ERP</a:t>
            </a:r>
            <a:r>
              <a:rPr lang="fa-IR" dirty="0" smtClean="0">
                <a:cs typeface="B Nazanin" panose="00000400000000000000" pitchFamily="2" charset="-78"/>
              </a:rPr>
              <a:t> بعنوان وب سرویس به کارشناسان ارائه کننده ابر</a:t>
            </a:r>
          </a:p>
          <a:p>
            <a:pPr marL="457200" lvl="1" indent="0" algn="r" rtl="1">
              <a:lnSpc>
                <a:spcPct val="150000"/>
              </a:lnSpc>
              <a:buFont typeface="+mj-lt"/>
              <a:buNone/>
            </a:pPr>
            <a:r>
              <a:rPr lang="fa-IR" dirty="0" smtClean="0">
                <a:cs typeface="B Nazanin" panose="00000400000000000000" pitchFamily="2" charset="-78"/>
              </a:rPr>
              <a:t>بررسی سازگاری توسط کارشناسان ارائه کننده ابر</a:t>
            </a:r>
          </a:p>
          <a:p>
            <a:pPr marL="457200" lvl="1" indent="0" algn="r" rtl="1">
              <a:lnSpc>
                <a:spcPct val="150000"/>
              </a:lnSpc>
              <a:buFont typeface="+mj-lt"/>
              <a:buNone/>
            </a:pPr>
            <a:r>
              <a:rPr lang="fa-IR" dirty="0" smtClean="0">
                <a:cs typeface="B Nazanin" panose="00000400000000000000" pitchFamily="2" charset="-78"/>
              </a:rPr>
              <a:t>آماده سازی جهت انتشار به عنوان وب سرویس</a:t>
            </a:r>
          </a:p>
          <a:p>
            <a:pPr algn="r" rtl="1"/>
            <a:r>
              <a:rPr lang="fa-IR" dirty="0" smtClean="0"/>
              <a:t>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7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ERP</a:t>
            </a:r>
            <a:r>
              <a:rPr lang="fa-IR" baseline="0" dirty="0" smtClean="0"/>
              <a:t> یک </a:t>
            </a:r>
            <a:r>
              <a:rPr lang="fa-IR" baseline="0" dirty="0" err="1" smtClean="0"/>
              <a:t>پکیج</a:t>
            </a:r>
            <a:r>
              <a:rPr lang="fa-IR" baseline="0" dirty="0" smtClean="0"/>
              <a:t> نرم افزاری هست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در سال 1960 با ارائه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كامپيوتر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به بازار توسط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شركت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IBM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صنايع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با مفهوم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MRP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(برنامه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ريزي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نيازمنديهاي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مواد) آشنا شد.</a:t>
            </a:r>
          </a:p>
          <a:p>
            <a:pPr algn="r"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در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سالهاي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1970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فعاليتهاي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خريد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به عنوان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يك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هدف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جديد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وارد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سيستمهاي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MRP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شد یعنی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نرم‌افزارها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نه فقط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نيازمنديها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و انبارها را،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بلكه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سفارشات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خريد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را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نيز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دربرگرفته و می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‌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توانستند عملیات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مقایسه‌ای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بین انواع سفارشات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خريد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و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مناقصات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را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نيز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انجام دهد.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7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در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سالهاي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1980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شركتهاي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توليد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كننده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براي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مديريت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كليه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فعاليتهاي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دخيل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در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توليد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، به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نرم‌افزار‌هاي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MRPII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(برنامه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ريزي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منابع ساخت)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روي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آورده و شروع به استفاده نمودند.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در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سالهاي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1990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كلمه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سازمان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جايگزين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كلمه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ساخت شد و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سيستمهاي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ERP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(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برنامه‌ريزي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منابع سازمان) 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معرفي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شد و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اين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دو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دليل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داشت:</a:t>
            </a:r>
            <a:endParaRPr lang="en-US" sz="1200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algn="r" rtl="1"/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تمامي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فعاليتهاي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توليد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مانند منابع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انساني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، فروش، خدمات پس از فروش،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كنترل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كيفي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،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نگهداري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و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تعمير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و ... را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پشتيباني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كرد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algn="r" rtl="1"/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اين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سيستمها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علاوه بر عوامل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دخيل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در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توليد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عوامل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غير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توليدي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و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كليه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فعاليتهاي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سازمان مانند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بخشهاي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پشتيباني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و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اداري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را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نيز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پشتيباني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كرده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و راه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حلهايي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ارائه نمود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56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2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سالهاي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2000 با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اصطلاحهاي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office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 office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كه بترتيب فعاليتهايي كه درون سازمان انجام مي‌گيرد مانند توليد و فعاليتهايي كه براي معرفي و شناسايي انجام مي‌گيرد مانند فروش روبرو شد.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اينترنت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قالب ساختار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كار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را دگرگون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كرد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اگر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جريانات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روند بالا را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بررسي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كنيم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مي‌بينيم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حيطه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كار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روز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‌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‌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روز توسعه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يافته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چارچوب خود را پشت سر گذاشته است.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ديگر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با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مفاهيم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جديد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SCM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مديريت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زنجيره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تامين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مديريت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ارتياط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با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مشتري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و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(تجارت هوشمندانه) روبرو بوديم.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Gartner Group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با اضافه كردن اين سه بسته به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بسته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ERPII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را معرفي كرد.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اين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بسته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جديد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مرزها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جديد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تعريف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گرديد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84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حال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اين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سوال وجود دارد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آيا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ERPII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آخر خط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مي‌باشد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؟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اين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سوال دو جواب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مي‌تواند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داشته باشد: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آري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چون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ERPII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عملياتهاي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از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تامين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كننده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تا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مشتري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را در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بر‌گرفته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فعاليتي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در سازمان وجود ندارد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در خارج از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اين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سيستم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باشد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نه چون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سيستمهاي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ERPII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همواره با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كلمه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فناوري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همراه است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اين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كلمه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با به آخر خط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رسيدن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سنخيتي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ندارد.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9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تا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اینجا از امکانات و اهمیت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آگاه شدیم که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ابزاری مفید برای هماهنگی منابع موجود، اطلاعات و فعالیتها برای تکمیل فرایند کسب و کار هست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ERP 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 محیط ابر، به شرکتهای کوچک و متوسط در استفاده از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CloudERP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تبدیل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شدن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به فرایندهای کسب و کار کارآمدتر کمک خواهد کرد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A09E-2458-4B2C-834A-CB91DDA535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183-7A9A-423D-BEEB-BBC52C5F2586}" type="datetime1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2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9DD8-CB78-4B90-98F7-96C5064160D6}" type="datetime1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1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9A40-7874-428C-A613-52E931EACC93}" type="datetime1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02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7A3E-92AE-4E16-8E3D-A738C9BD83FC}" type="datetime1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55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20AC-6074-49C7-A073-F058B6C89956}" type="datetime1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1468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C276-DF05-4801-AA7E-0D07C38C0DFF}" type="datetime1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21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C99F-42C4-4C32-B58C-D26FBC068AF2}" type="datetime1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92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F2C1-0DBA-4887-BDD1-8F95AEA997A3}" type="datetime1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1FF4-1433-4BC0-9F5F-A48172D6A0ED}" type="datetime1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7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6144-AE06-4F4A-89D2-43C645A729F4}" type="datetime1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CD2F-2579-4F75-9F8B-85C50EC7A4AF}" type="datetime1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A7C0-91A0-42B3-996D-0E5D1BA3A4B6}" type="datetime1">
              <a:rPr lang="en-US" smtClean="0"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0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20E5-3483-4BF6-BD41-9D53E12CF68F}" type="datetime1">
              <a:rPr lang="en-US" smtClean="0"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3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75B4-843D-477E-888F-2367953BDC8E}" type="datetime1">
              <a:rPr lang="en-US" smtClean="0"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9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4F23-AEA3-4A8A-B68D-64471989D094}" type="datetime1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1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1979-8A96-4016-A7A0-7CF803B4027D}" type="datetime1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3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1603-F247-43C1-8231-BCC72DCBF00E}" type="datetime1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21A5E1-CA0A-4E9A-A806-32F32EB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0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794566"/>
            <a:ext cx="110037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ERP Systems on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Cloud Computing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749424"/>
            <a:ext cx="110037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سیستم</a:t>
            </a:r>
            <a:r>
              <a:rPr kumimoji="0" lang="fa-I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های</a:t>
            </a:r>
            <a:r>
              <a:rPr kumimoji="0" lang="ar-SA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برنامه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ریزی منابع سازمان</a:t>
            </a:r>
            <a:r>
              <a:rPr kumimoji="0" lang="fa-I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در محاسبات ابری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5962"/>
            <a:ext cx="11003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dirty="0" smtClean="0">
                <a:latin typeface="Calibri" panose="020F0502020204030204" pitchFamily="34" charset="0"/>
                <a:cs typeface="Andalus" panose="02010000000000000000" pitchFamily="2" charset="-78"/>
              </a:rPr>
              <a:t>بنام خدا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ndalus" panose="02010000000000000000" pitchFamily="2" charset="-78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1" y="4642727"/>
            <a:ext cx="110037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ارائه کننده : سعید کوره پزاصل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1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en-GB" sz="2000" dirty="0" smtClean="0">
                <a:cs typeface="B Nazanin" panose="00000400000000000000" pitchFamily="2" charset="-78"/>
              </a:rPr>
              <a:t>CloudERP</a:t>
            </a:r>
            <a:r>
              <a:rPr lang="fa-IR" sz="2400" dirty="0" smtClean="0">
                <a:cs typeface="B Nazanin" panose="00000400000000000000" pitchFamily="2" charset="-78"/>
              </a:rPr>
              <a:t> چیزی </a:t>
            </a:r>
            <a:r>
              <a:rPr lang="fa-IR" sz="2400" dirty="0">
                <a:cs typeface="B Nazanin" panose="00000400000000000000" pitchFamily="2" charset="-78"/>
              </a:rPr>
              <a:t>جز </a:t>
            </a:r>
            <a:r>
              <a:rPr lang="en-US" sz="2000" dirty="0">
                <a:cs typeface="B Nazanin" panose="00000400000000000000" pitchFamily="2" charset="-78"/>
              </a:rPr>
              <a:t>ERP</a:t>
            </a:r>
            <a:r>
              <a:rPr lang="fa-IR" sz="2400" dirty="0">
                <a:cs typeface="B Nazanin" panose="00000400000000000000" pitchFamily="2" charset="-78"/>
              </a:rPr>
              <a:t> میزبان روی ارائه دهندگان ابری </a:t>
            </a:r>
            <a:r>
              <a:rPr lang="fa-IR" sz="2400" dirty="0" smtClean="0">
                <a:cs typeface="B Nazanin" panose="00000400000000000000" pitchFamily="2" charset="-78"/>
              </a:rPr>
              <a:t>نیست.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سیستمهای </a:t>
            </a:r>
            <a:r>
              <a:rPr lang="en-US" sz="2000" dirty="0">
                <a:cs typeface="B Nazanin" panose="00000400000000000000" pitchFamily="2" charset="-78"/>
              </a:rPr>
              <a:t>ERP</a:t>
            </a:r>
            <a:r>
              <a:rPr lang="fa-IR" sz="2400" dirty="0">
                <a:cs typeface="B Nazanin" panose="00000400000000000000" pitchFamily="2" charset="-78"/>
              </a:rPr>
              <a:t> مبتنی بر ابر برای سازمانها مهم هستند مخصوصا برای شرکتهای کوچک و متوسط (</a:t>
            </a:r>
            <a:r>
              <a:rPr lang="en-US" sz="2000" dirty="0">
                <a:cs typeface="B Nazanin" panose="00000400000000000000" pitchFamily="2" charset="-78"/>
              </a:rPr>
              <a:t>SME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هزینه ها شامل نرم افزار، سخت افزار، مشاوره، آموزش، پیاده سازی و نگهداری می باشد</a:t>
            </a:r>
            <a:r>
              <a:rPr lang="fa-IR" sz="2400" dirty="0" smtClean="0">
                <a:cs typeface="B Nazanin" panose="00000400000000000000" pitchFamily="2" charset="-78"/>
              </a:rPr>
              <a:t>.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8661" y="6489898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10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9618"/>
            <a:ext cx="10055224" cy="10777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CloudERP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Systems</a:t>
            </a:r>
            <a:b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a-IR" sz="3900" dirty="0">
                <a:cs typeface="B Nazanin" panose="00000400000000000000" pitchFamily="2" charset="-78"/>
              </a:rPr>
              <a:t>سیستمهای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900" dirty="0">
                <a:cs typeface="B Nazanin" panose="00000400000000000000" pitchFamily="2" charset="-78"/>
              </a:rPr>
              <a:t>مبتنی بر ابر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3105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 rtl="1"/>
            <a:r>
              <a:rPr lang="fa-IR" sz="2400" dirty="0">
                <a:cs typeface="B Nazanin" panose="00000400000000000000" pitchFamily="2" charset="-78"/>
              </a:rPr>
              <a:t>شرکتهای کوچک و متوسط (</a:t>
            </a:r>
            <a:r>
              <a:rPr lang="en-US" sz="2000" dirty="0">
                <a:cs typeface="B Nazanin" panose="00000400000000000000" pitchFamily="2" charset="-78"/>
              </a:rPr>
              <a:t>SME</a:t>
            </a:r>
            <a:r>
              <a:rPr lang="fa-IR" sz="2400" dirty="0">
                <a:cs typeface="B Nazanin" panose="00000400000000000000" pitchFamily="2" charset="-78"/>
              </a:rPr>
              <a:t>) چگونه قابلیتهای </a:t>
            </a:r>
            <a:r>
              <a:rPr lang="fa-IR" sz="2400" dirty="0" smtClean="0">
                <a:cs typeface="B Nazanin" panose="00000400000000000000" pitchFamily="2" charset="-78"/>
              </a:rPr>
              <a:t>سازمان</a:t>
            </a:r>
            <a:r>
              <a:rPr lang="fa-IR" sz="2400" dirty="0">
                <a:cs typeface="B Nazanin" panose="00000400000000000000" pitchFamily="2" charset="-78"/>
              </a:rPr>
              <a:t>ی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را برای استفاده از سیستمهای </a:t>
            </a:r>
            <a:r>
              <a:rPr lang="en-US" sz="2000" dirty="0">
                <a:cs typeface="B Nazanin" panose="00000400000000000000" pitchFamily="2" charset="-78"/>
              </a:rPr>
              <a:t>ERP</a:t>
            </a:r>
            <a:r>
              <a:rPr lang="fa-IR" sz="2400" dirty="0">
                <a:cs typeface="B Nazanin" panose="00000400000000000000" pitchFamily="2" charset="-78"/>
              </a:rPr>
              <a:t> بهبود </a:t>
            </a:r>
            <a:r>
              <a:rPr lang="fa-IR" sz="2400" dirty="0" smtClean="0">
                <a:cs typeface="B Nazanin" panose="00000400000000000000" pitchFamily="2" charset="-78"/>
              </a:rPr>
              <a:t>ببخشند </a:t>
            </a:r>
            <a:r>
              <a:rPr lang="fa-IR" sz="2400" dirty="0">
                <a:cs typeface="B Nazanin" panose="00000400000000000000" pitchFamily="2" charset="-78"/>
              </a:rPr>
              <a:t>یا ارتقا </a:t>
            </a:r>
            <a:r>
              <a:rPr lang="fa-IR" sz="2400" dirty="0" smtClean="0">
                <a:cs typeface="B Nazanin" panose="00000400000000000000" pitchFamily="2" charset="-78"/>
              </a:rPr>
              <a:t>دهند؟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>
              <a:lnSpc>
                <a:spcPct val="300000"/>
              </a:lnSpc>
            </a:pPr>
            <a:r>
              <a:rPr lang="fa-IR" sz="2400" dirty="0">
                <a:cs typeface="B Nazanin" panose="00000400000000000000" pitchFamily="2" charset="-78"/>
              </a:rPr>
              <a:t>چگونه می </a:t>
            </a:r>
            <a:r>
              <a:rPr lang="fa-IR" sz="2400" dirty="0" smtClean="0">
                <a:cs typeface="B Nazanin" panose="00000400000000000000" pitchFamily="2" charset="-78"/>
              </a:rPr>
              <a:t>توانند </a:t>
            </a:r>
            <a:r>
              <a:rPr lang="fa-IR" sz="2400" dirty="0">
                <a:cs typeface="B Nazanin" panose="00000400000000000000" pitchFamily="2" charset="-78"/>
              </a:rPr>
              <a:t>هزینه پیاده سازی سیستمهای </a:t>
            </a:r>
            <a:r>
              <a:rPr lang="en-US" sz="2000" dirty="0">
                <a:cs typeface="B Nazanin" panose="00000400000000000000" pitchFamily="2" charset="-78"/>
              </a:rPr>
              <a:t>ERP</a:t>
            </a:r>
            <a:r>
              <a:rPr lang="fa-IR" sz="2400" dirty="0">
                <a:cs typeface="B Nazanin" panose="00000400000000000000" pitchFamily="2" charset="-78"/>
              </a:rPr>
              <a:t> را کاهش </a:t>
            </a:r>
            <a:r>
              <a:rPr lang="fa-IR" sz="2400" dirty="0" smtClean="0">
                <a:cs typeface="B Nazanin" panose="00000400000000000000" pitchFamily="2" charset="-78"/>
              </a:rPr>
              <a:t>دهند؟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11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9618"/>
            <a:ext cx="10055224" cy="1077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دو سوال </a:t>
            </a:r>
            <a:r>
              <a:rPr lang="fa-IR" dirty="0">
                <a:cs typeface="B Nazanin" panose="00000400000000000000" pitchFamily="2" charset="-78"/>
              </a:rPr>
              <a:t>مهم برای سازمانها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7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r" rtl="1"/>
            <a:r>
              <a:rPr lang="en-US" sz="2000" dirty="0">
                <a:cs typeface="B Nazanin" panose="00000400000000000000" pitchFamily="2" charset="-78"/>
              </a:rPr>
              <a:t>ERP on </a:t>
            </a:r>
            <a:r>
              <a:rPr lang="en-US" sz="2000" dirty="0" smtClean="0">
                <a:cs typeface="B Nazanin" panose="00000400000000000000" pitchFamily="2" charset="-78"/>
              </a:rPr>
              <a:t>SaaS</a:t>
            </a:r>
          </a:p>
          <a:p>
            <a:pPr marL="0" indent="0" algn="r" rtl="1">
              <a:buNone/>
            </a:pP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000" dirty="0" smtClean="0">
                <a:cs typeface="B Nazanin" panose="00000400000000000000" pitchFamily="2" charset="-78"/>
              </a:rPr>
              <a:t>ERP </a:t>
            </a:r>
            <a:r>
              <a:rPr lang="en-US" sz="2000" dirty="0">
                <a:cs typeface="B Nazanin" panose="00000400000000000000" pitchFamily="2" charset="-78"/>
              </a:rPr>
              <a:t>on </a:t>
            </a:r>
            <a:r>
              <a:rPr lang="en-US" sz="2000" dirty="0" smtClean="0">
                <a:cs typeface="B Nazanin" panose="00000400000000000000" pitchFamily="2" charset="-78"/>
              </a:rPr>
              <a:t>IaaS</a:t>
            </a:r>
            <a:endParaRPr lang="fa-IR" sz="2000" dirty="0" smtClean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12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9618"/>
            <a:ext cx="10055224" cy="1077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cs typeface="B Nazanin" panose="00000400000000000000" pitchFamily="2" charset="-78"/>
              </a:rPr>
              <a:t>انواع سیستمهای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مبتنی بر ابر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8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2400" dirty="0">
                <a:cs typeface="B Nazanin" panose="00000400000000000000" pitchFamily="2" charset="-78"/>
              </a:rPr>
              <a:t>سیستم </a:t>
            </a:r>
            <a:r>
              <a:rPr lang="en-US" sz="2000" dirty="0">
                <a:cs typeface="B Nazanin" panose="00000400000000000000" pitchFamily="2" charset="-78"/>
              </a:rPr>
              <a:t>ERP</a:t>
            </a:r>
            <a:r>
              <a:rPr lang="fa-IR" sz="2400" dirty="0">
                <a:cs typeface="B Nazanin" panose="00000400000000000000" pitchFamily="2" charset="-78"/>
              </a:rPr>
              <a:t> ارائه شده مانند مجموعه ای از نرم افزارها در </a:t>
            </a:r>
            <a:r>
              <a:rPr lang="en-US" sz="2000" dirty="0">
                <a:cs typeface="B Nazanin" panose="00000400000000000000" pitchFamily="2" charset="-78"/>
              </a:rPr>
              <a:t>SaaS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است.</a:t>
            </a:r>
          </a:p>
          <a:p>
            <a:pPr algn="r" rtl="1">
              <a:lnSpc>
                <a:spcPct val="200000"/>
              </a:lnSpc>
            </a:pPr>
            <a:r>
              <a:rPr lang="fa-IR" sz="2400" dirty="0">
                <a:cs typeface="B Nazanin" panose="00000400000000000000" pitchFamily="2" charset="-78"/>
              </a:rPr>
              <a:t>هزینه سرمایه گذاری کمتری دارد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سخت افزار کمتری برای استفاده از آن لازم هست.</a:t>
            </a:r>
          </a:p>
          <a:p>
            <a:pPr algn="r" rtl="1">
              <a:lnSpc>
                <a:spcPct val="200000"/>
              </a:lnSpc>
            </a:pPr>
            <a:r>
              <a:rPr lang="fa-IR" sz="2400" dirty="0">
                <a:cs typeface="B Nazanin" panose="00000400000000000000" pitchFamily="2" charset="-78"/>
              </a:rPr>
              <a:t>دارای محدودیت سفارشی سازی </a:t>
            </a:r>
            <a:r>
              <a:rPr lang="fa-IR" sz="2400" dirty="0" smtClean="0">
                <a:cs typeface="B Nazanin" panose="00000400000000000000" pitchFamily="2" charset="-78"/>
              </a:rPr>
              <a:t>می باشد.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ارائه </a:t>
            </a:r>
            <a:r>
              <a:rPr lang="fa-IR" sz="2400" dirty="0">
                <a:cs typeface="B Nazanin" panose="00000400000000000000" pitchFamily="2" charset="-78"/>
              </a:rPr>
              <a:t>کننده ابر به تمام داده های سازمانی می تواند </a:t>
            </a:r>
            <a:r>
              <a:rPr lang="fa-IR" sz="2400" dirty="0" smtClean="0">
                <a:cs typeface="B Nazanin" panose="00000400000000000000" pitchFamily="2" charset="-78"/>
              </a:rPr>
              <a:t>دسترسی</a:t>
            </a:r>
            <a:r>
              <a:rPr lang="en-US" sz="2400" dirty="0" smtClean="0">
                <a:cs typeface="B Nazanin" panose="00000400000000000000" pitchFamily="2" charset="-78"/>
              </a:rPr>
              <a:t>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13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9618"/>
            <a:ext cx="10055224" cy="1077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ERP on SaaS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278897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50000"/>
              </a:lnSpc>
            </a:pPr>
            <a:r>
              <a:rPr lang="fa-IR" sz="2400" dirty="0">
                <a:cs typeface="B Nazanin" panose="00000400000000000000" pitchFamily="2" charset="-78"/>
              </a:rPr>
              <a:t>سیستم </a:t>
            </a:r>
            <a:r>
              <a:rPr lang="en-US" sz="2000" dirty="0" smtClean="0">
                <a:cs typeface="B Nazanin" panose="00000400000000000000" pitchFamily="2" charset="-78"/>
              </a:rPr>
              <a:t>ERP</a:t>
            </a:r>
            <a:r>
              <a:rPr lang="fa-IR" sz="2400" dirty="0" smtClean="0">
                <a:cs typeface="B Nazanin" panose="00000400000000000000" pitchFamily="2" charset="-78"/>
              </a:rPr>
              <a:t> بعنوان زیر ساخت سرویس دهی می شود.</a:t>
            </a:r>
          </a:p>
          <a:p>
            <a:pPr algn="r" rtl="1">
              <a:lnSpc>
                <a:spcPct val="250000"/>
              </a:lnSpc>
            </a:pPr>
            <a:r>
              <a:rPr lang="fa-IR" sz="2400" dirty="0">
                <a:cs typeface="B Nazanin" panose="00000400000000000000" pitchFamily="2" charset="-78"/>
              </a:rPr>
              <a:t>هزینه </a:t>
            </a:r>
            <a:r>
              <a:rPr lang="fa-IR" sz="2400" dirty="0" smtClean="0">
                <a:cs typeface="B Nazanin" panose="00000400000000000000" pitchFamily="2" charset="-78"/>
              </a:rPr>
              <a:t>سرمایه </a:t>
            </a:r>
            <a:r>
              <a:rPr lang="fa-IR" sz="2400" dirty="0">
                <a:cs typeface="B Nazanin" panose="00000400000000000000" pitchFamily="2" charset="-78"/>
              </a:rPr>
              <a:t>گذاری </a:t>
            </a:r>
            <a:r>
              <a:rPr lang="fa-IR" sz="2400" dirty="0" smtClean="0">
                <a:cs typeface="B Nazanin" panose="00000400000000000000" pitchFamily="2" charset="-78"/>
              </a:rPr>
              <a:t>نسبت به </a:t>
            </a:r>
            <a:r>
              <a:rPr lang="en-US" sz="2000" dirty="0" smtClean="0">
                <a:cs typeface="B Nazanin" panose="00000400000000000000" pitchFamily="2" charset="-78"/>
              </a:rPr>
              <a:t>SaaS</a:t>
            </a:r>
            <a:r>
              <a:rPr lang="fa-IR" sz="2400" dirty="0" smtClean="0">
                <a:cs typeface="B Nazanin" panose="00000400000000000000" pitchFamily="2" charset="-78"/>
              </a:rPr>
              <a:t> بالاتر هست.</a:t>
            </a:r>
          </a:p>
          <a:p>
            <a:pPr algn="r" rtl="1">
              <a:lnSpc>
                <a:spcPct val="2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شرکتها ملزم به تهیه زیرساختهای لازمه هستند.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8661" y="6474400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14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9618"/>
            <a:ext cx="10055224" cy="1077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ERP on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IaaS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32506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 rtl="1">
              <a:lnSpc>
                <a:spcPct val="250000"/>
              </a:lnSpc>
            </a:pPr>
            <a:r>
              <a:rPr lang="fa-IR" sz="2400" dirty="0">
                <a:cs typeface="B Nazanin" panose="00000400000000000000" pitchFamily="2" charset="-78"/>
              </a:rPr>
              <a:t>سیستمهای </a:t>
            </a:r>
            <a:r>
              <a:rPr lang="en-US" sz="2000" dirty="0">
                <a:cs typeface="B Nazanin" panose="00000400000000000000" pitchFamily="2" charset="-78"/>
              </a:rPr>
              <a:t>ERP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سنتی</a:t>
            </a:r>
          </a:p>
          <a:p>
            <a:pPr lvl="0" algn="r" rtl="1">
              <a:lnSpc>
                <a:spcPct val="250000"/>
              </a:lnSpc>
            </a:pPr>
            <a:r>
              <a:rPr lang="en-US" sz="2000" dirty="0" smtClean="0">
                <a:cs typeface="B Nazanin" panose="00000400000000000000" pitchFamily="2" charset="-78"/>
              </a:rPr>
              <a:t>CloudERP</a:t>
            </a:r>
            <a:endParaRPr lang="en-US" sz="2000" dirty="0">
              <a:cs typeface="B Nazanin" panose="00000400000000000000" pitchFamily="2" charset="-78"/>
            </a:endParaRPr>
          </a:p>
          <a:p>
            <a:pPr lvl="1" algn="r" rtl="1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2000" dirty="0" err="1" smtClean="0">
                <a:cs typeface="B Nazanin" panose="00000400000000000000" pitchFamily="2" charset="-78"/>
              </a:rPr>
              <a:t>CloudERP</a:t>
            </a:r>
            <a:r>
              <a:rPr lang="en-US" sz="2000" dirty="0" smtClean="0">
                <a:cs typeface="B Nazanin" panose="00000400000000000000" pitchFamily="2" charset="-78"/>
              </a:rPr>
              <a:t> on SaaS</a:t>
            </a:r>
          </a:p>
          <a:p>
            <a:pPr lvl="1" algn="r" rtl="1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2000" dirty="0" err="1" smtClean="0">
                <a:cs typeface="B Nazanin" panose="00000400000000000000" pitchFamily="2" charset="-78"/>
              </a:rPr>
              <a:t>CloudERP</a:t>
            </a:r>
            <a:r>
              <a:rPr lang="en-US" sz="2000" dirty="0" smtClean="0">
                <a:cs typeface="B Nazanin" panose="00000400000000000000" pitchFamily="2" charset="-78"/>
              </a:rPr>
              <a:t> on IaaS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8661" y="6474400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15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9618"/>
            <a:ext cx="10055224" cy="1077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cs typeface="B Nazanin" panose="00000400000000000000" pitchFamily="2" charset="-78"/>
              </a:rPr>
              <a:t>انواع سیستمهای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5555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7988" y="5300511"/>
            <a:ext cx="3212690" cy="43087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معماری 3 لایه در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fa-IR" sz="2000" dirty="0" smtClean="0">
                <a:cs typeface="B Nazanin" panose="00000400000000000000" pitchFamily="2" charset="-78"/>
              </a:rPr>
              <a:t> سنتی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16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43590" y="5300511"/>
            <a:ext cx="3212690" cy="430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معماری 3 لایه در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CloudERP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6" y="2014773"/>
            <a:ext cx="4406121" cy="3185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02" y="2014780"/>
            <a:ext cx="4992785" cy="318514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549618"/>
            <a:ext cx="10055224" cy="1077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cs typeface="B Nazanin" panose="00000400000000000000" pitchFamily="2" charset="-78"/>
              </a:rPr>
              <a:t>معماری سیستمهای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0401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08661" y="6470327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17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2" y="1318873"/>
            <a:ext cx="6374047" cy="53340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9618"/>
            <a:ext cx="10055224" cy="1077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cs typeface="B Nazanin" panose="00000400000000000000" pitchFamily="2" charset="-78"/>
              </a:rPr>
              <a:t>جدول معایب و مزایا</a:t>
            </a:r>
            <a:r>
              <a:rPr lang="en-US" dirty="0">
                <a:cs typeface="B Nazanin" panose="00000400000000000000" pitchFamily="2" charset="-78"/>
              </a:rPr>
              <a:t> 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7176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18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" y="1850768"/>
            <a:ext cx="7082519" cy="50072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49618"/>
            <a:ext cx="10055224" cy="1077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cs typeface="B Nazanin" panose="00000400000000000000" pitchFamily="2" charset="-78"/>
              </a:rPr>
              <a:t>شکل مقایسه ای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39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en-US" dirty="0" smtClean="0">
                <a:cs typeface="B Nazanin" panose="00000400000000000000" pitchFamily="2" charset="-78"/>
              </a:rPr>
              <a:t>SAP</a:t>
            </a:r>
          </a:p>
          <a:p>
            <a:pPr algn="r" rtl="1">
              <a:lnSpc>
                <a:spcPct val="200000"/>
              </a:lnSpc>
            </a:pPr>
            <a:r>
              <a:rPr lang="en-US" dirty="0" smtClean="0">
                <a:cs typeface="B Nazanin" panose="00000400000000000000" pitchFamily="2" charset="-78"/>
              </a:rPr>
              <a:t>ORACLE</a:t>
            </a:r>
          </a:p>
          <a:p>
            <a:pPr algn="r" rtl="1">
              <a:lnSpc>
                <a:spcPct val="200000"/>
              </a:lnSpc>
            </a:pPr>
            <a:r>
              <a:rPr lang="en-US" dirty="0" smtClean="0">
                <a:cs typeface="B Nazanin" panose="00000400000000000000" pitchFamily="2" charset="-78"/>
              </a:rPr>
              <a:t>Microsoft</a:t>
            </a:r>
          </a:p>
          <a:p>
            <a:pPr algn="r" rtl="1">
              <a:lnSpc>
                <a:spcPct val="200000"/>
              </a:lnSpc>
            </a:pPr>
            <a:r>
              <a:rPr lang="en-US" dirty="0" smtClean="0">
                <a:cs typeface="B Nazanin" panose="00000400000000000000" pitchFamily="2" charset="-78"/>
              </a:rPr>
              <a:t>Sage</a:t>
            </a:r>
          </a:p>
          <a:p>
            <a:pPr algn="r" rtl="1">
              <a:lnSpc>
                <a:spcPct val="200000"/>
              </a:lnSpc>
            </a:pPr>
            <a:r>
              <a:rPr lang="en-US" dirty="0" smtClean="0">
                <a:cs typeface="B Nazanin" panose="00000400000000000000" pitchFamily="2" charset="-78"/>
              </a:rPr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08661" y="6489898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19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9618"/>
            <a:ext cx="10055224" cy="1077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cs typeface="B Nazanin" panose="00000400000000000000" pitchFamily="2" charset="-78"/>
              </a:rPr>
              <a:t>شرکتهای تولید کننده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CloudERP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4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7218"/>
            <a:ext cx="9902824" cy="889144"/>
          </a:xfrm>
        </p:spPr>
        <p:txBody>
          <a:bodyPr/>
          <a:lstStyle/>
          <a:p>
            <a:pPr algn="ctr" rtl="1"/>
            <a:r>
              <a:rPr lang="fa-IR" dirty="0" err="1" smtClean="0">
                <a:cs typeface="B Nazanin" panose="00000400000000000000" pitchFamily="2" charset="-78"/>
              </a:rPr>
              <a:t>تونل</a:t>
            </a:r>
            <a:r>
              <a:rPr lang="fa-IR" dirty="0" smtClean="0">
                <a:cs typeface="B Nazanin" panose="00000400000000000000" pitchFamily="2" charset="-78"/>
              </a:rPr>
              <a:t> زمان </a:t>
            </a:r>
            <a:r>
              <a:rPr lang="en-US" sz="3200" dirty="0" smtClean="0">
                <a:cs typeface="B Nazanin" panose="00000400000000000000" pitchFamily="2" charset="-78"/>
              </a:rPr>
              <a:t>ERP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71450" indent="-171450" algn="r" rtl="1">
              <a:lnSpc>
                <a:spcPct val="200000"/>
              </a:lnSpc>
            </a:pPr>
            <a:r>
              <a:rPr lang="en-US" sz="2000" dirty="0" smtClean="0">
                <a:cs typeface="B Nazanin" panose="00000400000000000000" pitchFamily="2" charset="-78"/>
              </a:rPr>
              <a:t>MRP</a:t>
            </a:r>
            <a:endParaRPr lang="en-US" sz="2000" dirty="0">
              <a:cs typeface="B Nazanin" panose="00000400000000000000" pitchFamily="2" charset="-78"/>
            </a:endParaRPr>
          </a:p>
          <a:p>
            <a:pPr marL="171450" indent="-171450" algn="r" rtl="1">
              <a:lnSpc>
                <a:spcPct val="200000"/>
              </a:lnSpc>
            </a:pPr>
            <a:r>
              <a:rPr lang="fa-IR" sz="2400" dirty="0">
                <a:cs typeface="B Nazanin" panose="00000400000000000000" pitchFamily="2" charset="-78"/>
              </a:rPr>
              <a:t>تبدیل </a:t>
            </a:r>
            <a:r>
              <a:rPr lang="en-US" sz="2000" dirty="0">
                <a:cs typeface="B Nazanin" panose="00000400000000000000" pitchFamily="2" charset="-78"/>
              </a:rPr>
              <a:t>MRP</a:t>
            </a:r>
            <a:r>
              <a:rPr lang="fa-IR" sz="2400" dirty="0">
                <a:cs typeface="B Nazanin" panose="00000400000000000000" pitchFamily="2" charset="-78"/>
              </a:rPr>
              <a:t> به </a:t>
            </a:r>
            <a:r>
              <a:rPr lang="en-US" sz="2000" dirty="0" smtClean="0">
                <a:cs typeface="B Nazanin" panose="00000400000000000000" pitchFamily="2" charset="-78"/>
              </a:rPr>
              <a:t>MRPII</a:t>
            </a:r>
            <a:endParaRPr lang="en-US" sz="2000" dirty="0">
              <a:cs typeface="B Nazanin" panose="00000400000000000000" pitchFamily="2" charset="-78"/>
            </a:endParaRPr>
          </a:p>
          <a:p>
            <a:pPr marL="171450" indent="-171450" algn="r" rtl="1">
              <a:lnSpc>
                <a:spcPct val="250000"/>
              </a:lnSpc>
            </a:pPr>
            <a:r>
              <a:rPr lang="fa-IR" sz="2400" dirty="0">
                <a:cs typeface="B Nazanin" panose="00000400000000000000" pitchFamily="2" charset="-78"/>
              </a:rPr>
              <a:t>ورود </a:t>
            </a:r>
            <a:r>
              <a:rPr lang="en-US" sz="2000" dirty="0">
                <a:cs typeface="B Nazanin" panose="00000400000000000000" pitchFamily="2" charset="-78"/>
              </a:rPr>
              <a:t>ERP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در سالهای </a:t>
            </a:r>
            <a:r>
              <a:rPr lang="fa-IR" sz="2400" dirty="0">
                <a:cs typeface="B Nazanin" panose="00000400000000000000" pitchFamily="2" charset="-78"/>
              </a:rPr>
              <a:t>1990</a:t>
            </a:r>
          </a:p>
          <a:p>
            <a:pPr marL="171450" indent="-171450" algn="r" rtl="1">
              <a:lnSpc>
                <a:spcPct val="200000"/>
              </a:lnSpc>
            </a:pPr>
            <a:r>
              <a:rPr lang="fa-IR" sz="2400" dirty="0">
                <a:cs typeface="B Nazanin" panose="00000400000000000000" pitchFamily="2" charset="-78"/>
              </a:rPr>
              <a:t>تبدیل </a:t>
            </a:r>
            <a:r>
              <a:rPr lang="en-US" sz="2000" dirty="0">
                <a:cs typeface="B Nazanin" panose="00000400000000000000" pitchFamily="2" charset="-78"/>
              </a:rPr>
              <a:t>ERP</a:t>
            </a:r>
            <a:r>
              <a:rPr lang="fa-IR" sz="2400" dirty="0">
                <a:cs typeface="B Nazanin" panose="00000400000000000000" pitchFamily="2" charset="-78"/>
              </a:rPr>
              <a:t> به </a:t>
            </a:r>
            <a:r>
              <a:rPr lang="en-US" sz="2000" dirty="0" smtClean="0">
                <a:cs typeface="B Nazanin" panose="00000400000000000000" pitchFamily="2" charset="-78"/>
              </a:rPr>
              <a:t>ERPII</a:t>
            </a:r>
            <a:r>
              <a:rPr lang="fa-IR" sz="2400" dirty="0" smtClean="0">
                <a:cs typeface="B Nazanin" panose="00000400000000000000" pitchFamily="2" charset="-78"/>
              </a:rPr>
              <a:t> در </a:t>
            </a:r>
            <a:r>
              <a:rPr lang="fa-IR" sz="2400" dirty="0">
                <a:cs typeface="B Nazanin" panose="00000400000000000000" pitchFamily="2" charset="-78"/>
              </a:rPr>
              <a:t>سال </a:t>
            </a:r>
            <a:r>
              <a:rPr lang="fa-IR" sz="2400" dirty="0" smtClean="0">
                <a:cs typeface="B Nazanin" panose="00000400000000000000" pitchFamily="2" charset="-78"/>
              </a:rPr>
              <a:t>2000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2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4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مدیریت پهنای باند و ترافیک در اینترنت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اشتراک </a:t>
            </a:r>
            <a:r>
              <a:rPr lang="fa-IR" sz="2400" dirty="0">
                <a:cs typeface="B Nazanin" panose="00000400000000000000" pitchFamily="2" charset="-78"/>
              </a:rPr>
              <a:t>منابع </a:t>
            </a:r>
            <a:r>
              <a:rPr lang="fa-IR" sz="2400" dirty="0" smtClean="0">
                <a:cs typeface="B Nazanin" panose="00000400000000000000" pitchFamily="2" charset="-78"/>
              </a:rPr>
              <a:t>و </a:t>
            </a:r>
            <a:r>
              <a:rPr lang="fa-IR" sz="2400" dirty="0">
                <a:cs typeface="B Nazanin" panose="00000400000000000000" pitchFamily="2" charset="-78"/>
              </a:rPr>
              <a:t>افزایش متناوب و یا مداوم در </a:t>
            </a:r>
            <a:r>
              <a:rPr lang="fa-IR" sz="2400" dirty="0" smtClean="0">
                <a:cs typeface="B Nazanin" panose="00000400000000000000" pitchFamily="2" charset="-78"/>
              </a:rPr>
              <a:t>تقاضا.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امنیت </a:t>
            </a:r>
            <a:r>
              <a:rPr lang="fa-IR" sz="2400" dirty="0">
                <a:cs typeface="B Nazanin" panose="00000400000000000000" pitchFamily="2" charset="-78"/>
              </a:rPr>
              <a:t>(</a:t>
            </a:r>
            <a:r>
              <a:rPr lang="fa-IR" sz="2400" dirty="0" smtClean="0">
                <a:cs typeface="B Nazanin" panose="00000400000000000000" pitchFamily="2" charset="-78"/>
              </a:rPr>
              <a:t>رمز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گذاری</a:t>
            </a:r>
            <a:r>
              <a:rPr lang="fa-IR" sz="2400" dirty="0">
                <a:cs typeface="B Nazanin" panose="00000400000000000000" pitchFamily="2" charset="-78"/>
              </a:rPr>
              <a:t>، دسترسی و مدیریت هویت، امنیت شبکه، صنعت محرمانه سازی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محل فیزیکی داده ها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قیمت گذاری برای سرویس ارائه شده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cs typeface="B Nazanin" panose="00000400000000000000" pitchFamily="2" charset="-78"/>
              </a:rPr>
              <a:t>.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20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9618"/>
            <a:ext cx="10055224" cy="1077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cs typeface="B Nazanin" panose="00000400000000000000" pitchFamily="2" charset="-78"/>
              </a:rPr>
              <a:t>چالشهای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CloudERP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62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dirty="0">
                <a:cs typeface="B Nazanin" panose="00000400000000000000" pitchFamily="2" charset="-78"/>
              </a:rPr>
              <a:t>ارائه دهنده سرویس </a:t>
            </a:r>
            <a:r>
              <a:rPr lang="fa-IR" sz="2400" dirty="0" smtClean="0">
                <a:cs typeface="B Nazanin" panose="00000400000000000000" pitchFamily="2" charset="-78"/>
              </a:rPr>
              <a:t>ابر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ارائه دهنده </a:t>
            </a:r>
            <a:r>
              <a:rPr lang="x-none" sz="2000" dirty="0" smtClean="0">
                <a:cs typeface="B Nazanin" panose="00000400000000000000" pitchFamily="2" charset="-78"/>
              </a:rPr>
              <a:t>ERP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مشتریان </a:t>
            </a:r>
            <a:r>
              <a:rPr lang="x-none" sz="2000" dirty="0" smtClean="0">
                <a:cs typeface="B Nazanin" panose="00000400000000000000" pitchFamily="2" charset="-78"/>
              </a:rPr>
              <a:t>CloudERP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08661" y="6489898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21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9618"/>
            <a:ext cx="10055224" cy="1077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cs typeface="B Nazanin" panose="00000400000000000000" pitchFamily="2" charset="-78"/>
              </a:rPr>
              <a:t>موجودیتهای دخیل در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CloudERP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8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4" y="1270394"/>
            <a:ext cx="6586779" cy="54665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عرضه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cs typeface="B Nazanin" panose="00000400000000000000" pitchFamily="2" charset="-78"/>
              </a:rPr>
              <a:t>ارزیابی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انتشار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انتخاب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پیاده سازی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cs typeface="B Nazanin" panose="00000400000000000000" pitchFamily="2" charset="-78"/>
              </a:rPr>
              <a:t>دسترسی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22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9618"/>
            <a:ext cx="10055224" cy="1077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cs typeface="B Nazanin" panose="00000400000000000000" pitchFamily="2" charset="-78"/>
              </a:rPr>
              <a:t>مراحل پیاده سازی یک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CloudERP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3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r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 err="1" smtClean="0">
                <a:cs typeface="B Nazanin" panose="00000400000000000000" pitchFamily="2" charset="-78"/>
              </a:rPr>
              <a:t>سيستم</a:t>
            </a:r>
            <a:r>
              <a:rPr lang="fa-IR" sz="2400" dirty="0" smtClean="0">
                <a:cs typeface="B Nazanin" panose="00000400000000000000" pitchFamily="2" charset="-78"/>
              </a:rPr>
              <a:t> شامل ماژولهای مواد </a:t>
            </a:r>
            <a:r>
              <a:rPr lang="fa-IR" sz="2400" dirty="0">
                <a:cs typeface="B Nazanin" panose="00000400000000000000" pitchFamily="2" charset="-78"/>
              </a:rPr>
              <a:t>اوليه، </a:t>
            </a:r>
            <a:r>
              <a:rPr lang="fa-IR" sz="2400" dirty="0" err="1">
                <a:cs typeface="B Nazanin" panose="00000400000000000000" pitchFamily="2" charset="-78"/>
              </a:rPr>
              <a:t>ليست</a:t>
            </a:r>
            <a:r>
              <a:rPr lang="fa-IR" sz="2400" dirty="0">
                <a:cs typeface="B Nazanin" panose="00000400000000000000" pitchFamily="2" charset="-78"/>
              </a:rPr>
              <a:t> مواد و انبار </a:t>
            </a:r>
            <a:r>
              <a:rPr lang="fa-IR" sz="2400" dirty="0" err="1">
                <a:cs typeface="B Nazanin" panose="00000400000000000000" pitchFamily="2" charset="-78"/>
              </a:rPr>
              <a:t>مي‌شد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cs typeface="B Nazanin" panose="00000400000000000000" pitchFamily="2" charset="-78"/>
              </a:rPr>
              <a:t>بر</a:t>
            </a:r>
            <a:r>
              <a:rPr lang="en-US" sz="2400" smtClean="0">
                <a:cs typeface="B Nazanin" panose="00000400000000000000" pitchFamily="2" charset="-78"/>
              </a:rPr>
              <a:t> </a:t>
            </a:r>
            <a:r>
              <a:rPr lang="fa-IR" sz="2400" smtClean="0">
                <a:cs typeface="B Nazanin" panose="00000400000000000000" pitchFamily="2" charset="-78"/>
              </a:rPr>
              <a:t>اساس </a:t>
            </a:r>
            <a:r>
              <a:rPr lang="fa-IR" sz="2400" dirty="0">
                <a:cs typeface="B Nazanin" panose="00000400000000000000" pitchFamily="2" charset="-78"/>
              </a:rPr>
              <a:t>برنامه تولید مشخص شده، ليست توليد را سطح به سطح </a:t>
            </a:r>
            <a:r>
              <a:rPr lang="fa-IR" sz="2400" dirty="0" smtClean="0">
                <a:cs typeface="B Nazanin" panose="00000400000000000000" pitchFamily="2" charset="-78"/>
              </a:rPr>
              <a:t>بررسي کرده و </a:t>
            </a:r>
            <a:r>
              <a:rPr lang="fa-IR" sz="2400">
                <a:cs typeface="B Nazanin" panose="00000400000000000000" pitchFamily="2" charset="-78"/>
              </a:rPr>
              <a:t>ليست </a:t>
            </a:r>
            <a:r>
              <a:rPr lang="fa-IR" sz="2400" smtClean="0">
                <a:cs typeface="B Nazanin" panose="00000400000000000000" pitchFamily="2" charset="-78"/>
              </a:rPr>
              <a:t>نيازمنديها </a:t>
            </a:r>
            <a:r>
              <a:rPr lang="fa-IR" sz="2400" dirty="0" smtClean="0">
                <a:cs typeface="B Nazanin" panose="00000400000000000000" pitchFamily="2" charset="-78"/>
              </a:rPr>
              <a:t>را تهیه می کند.</a:t>
            </a:r>
            <a:endParaRPr lang="en-US" altLang="en-US" sz="2400" dirty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dirty="0" err="1">
                <a:cs typeface="B Nazanin" panose="00000400000000000000" pitchFamily="2" charset="-78"/>
              </a:rPr>
              <a:t>فعاليتهاي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خريد</a:t>
            </a:r>
            <a:r>
              <a:rPr lang="fa-IR" sz="2400" dirty="0">
                <a:cs typeface="B Nazanin" panose="00000400000000000000" pitchFamily="2" charset="-78"/>
              </a:rPr>
              <a:t> به عنوان </a:t>
            </a:r>
            <a:r>
              <a:rPr lang="fa-IR" sz="2400" dirty="0" err="1">
                <a:cs typeface="B Nazanin" panose="00000400000000000000" pitchFamily="2" charset="-78"/>
              </a:rPr>
              <a:t>يك</a:t>
            </a:r>
            <a:r>
              <a:rPr lang="fa-IR" sz="2400" dirty="0">
                <a:cs typeface="B Nazanin" panose="00000400000000000000" pitchFamily="2" charset="-78"/>
              </a:rPr>
              <a:t> هدف </a:t>
            </a:r>
            <a:r>
              <a:rPr lang="fa-IR" sz="2400" dirty="0" err="1">
                <a:cs typeface="B Nazanin" panose="00000400000000000000" pitchFamily="2" charset="-78"/>
              </a:rPr>
              <a:t>جديد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97218"/>
            <a:ext cx="9902824" cy="9976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altLang="en-US" sz="35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MRP(Material Requirements Planning)</a:t>
            </a:r>
            <a:r>
              <a:rPr lang="fa-IR" altLang="en-US" sz="35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altLang="en-US" sz="3800" dirty="0">
                <a:latin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fa-IR" altLang="en-US" sz="3800" dirty="0">
                <a:latin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altLang="en-US" sz="3900" dirty="0">
                <a:latin typeface="Calibri" panose="020F0502020204030204" pitchFamily="34" charset="0"/>
                <a:cs typeface="B Nazanin" panose="00000400000000000000" pitchFamily="2" charset="-78"/>
              </a:rPr>
              <a:t>برنامه ریزی نیازمندیهای مواد</a:t>
            </a:r>
            <a:endParaRPr lang="en-US" sz="39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727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anchor="ctr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انبارها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cs typeface="B Nazanin" panose="00000400000000000000" pitchFamily="2" charset="-78"/>
              </a:rPr>
              <a:t>سفارشات</a:t>
            </a:r>
          </a:p>
          <a:p>
            <a:pPr algn="r" rtl="1">
              <a:lnSpc>
                <a:spcPct val="150000"/>
              </a:lnSpc>
            </a:pPr>
            <a:r>
              <a:rPr lang="fa-IR" sz="2400" dirty="0" err="1" smtClean="0">
                <a:cs typeface="B Nazanin" panose="00000400000000000000" pitchFamily="2" charset="-78"/>
              </a:rPr>
              <a:t>برنامه‌ريزي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توليد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err="1" smtClean="0">
                <a:cs typeface="B Nazanin" panose="00000400000000000000" pitchFamily="2" charset="-78"/>
              </a:rPr>
              <a:t>كنترل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توليد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برنامه‌ريزي ظرفيت تولید</a:t>
            </a:r>
          </a:p>
          <a:p>
            <a:pPr algn="r" rtl="1">
              <a:lnSpc>
                <a:spcPct val="150000"/>
              </a:lnSpc>
            </a:pPr>
            <a:r>
              <a:rPr lang="fa-IR" sz="2400" dirty="0" err="1" smtClean="0">
                <a:cs typeface="B Nazanin" panose="00000400000000000000" pitchFamily="2" charset="-78"/>
              </a:rPr>
              <a:t>نگهداري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dirty="0" err="1" smtClean="0">
                <a:cs typeface="B Nazanin" panose="00000400000000000000" pitchFamily="2" charset="-78"/>
              </a:rPr>
              <a:t>تعمير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err="1" smtClean="0">
                <a:cs typeface="B Nazanin" panose="00000400000000000000" pitchFamily="2" charset="-78"/>
              </a:rPr>
              <a:t>قيمت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تمام شده و </a:t>
            </a:r>
            <a:r>
              <a:rPr lang="fa-IR" sz="2400" dirty="0" err="1">
                <a:cs typeface="B Nazanin" panose="00000400000000000000" pitchFamily="2" charset="-78"/>
              </a:rPr>
              <a:t>حسابداري</a:t>
            </a:r>
            <a:r>
              <a:rPr lang="fa-IR" sz="2400" dirty="0">
                <a:cs typeface="B Nazanin" panose="00000400000000000000" pitchFamily="2" charset="-78"/>
              </a:rPr>
              <a:t> و </a:t>
            </a:r>
            <a:r>
              <a:rPr lang="fa-IR" sz="2400" dirty="0" err="1">
                <a:cs typeface="B Nazanin" panose="00000400000000000000" pitchFamily="2" charset="-78"/>
              </a:rPr>
              <a:t>مالي</a:t>
            </a:r>
            <a:r>
              <a:rPr lang="fa-IR" sz="2400" dirty="0">
                <a:cs typeface="B Nazanin" panose="00000400000000000000" pitchFamily="2" charset="-78"/>
              </a:rPr>
              <a:t> (در حجم </a:t>
            </a:r>
            <a:r>
              <a:rPr lang="fa-IR" sz="2400" dirty="0" err="1" smtClean="0">
                <a:cs typeface="B Nazanin" panose="00000400000000000000" pitchFamily="2" charset="-78"/>
              </a:rPr>
              <a:t>كوچك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97218"/>
            <a:ext cx="9902824" cy="10441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MRPII(Manufacturing Resource Planning)</a:t>
            </a:r>
            <a:r>
              <a:rPr lang="fa-IR" sz="3500" dirty="0">
                <a:latin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fa-IR" sz="3500" dirty="0">
                <a:latin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3900" dirty="0">
                <a:cs typeface="B Nazanin" panose="00000400000000000000" pitchFamily="2" charset="-78"/>
              </a:rPr>
              <a:t>برنامه ريزي منابع ساخت</a:t>
            </a:r>
            <a:endParaRPr lang="en-US" sz="39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212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منابع </a:t>
            </a:r>
            <a:r>
              <a:rPr lang="fa-IR" sz="2400" dirty="0" err="1" smtClean="0">
                <a:cs typeface="B Nazanin" panose="00000400000000000000" pitchFamily="2" charset="-78"/>
              </a:rPr>
              <a:t>انساني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فروش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خدمات </a:t>
            </a:r>
            <a:r>
              <a:rPr lang="fa-IR" sz="2400" dirty="0">
                <a:cs typeface="B Nazanin" panose="00000400000000000000" pitchFamily="2" charset="-78"/>
              </a:rPr>
              <a:t>پس از </a:t>
            </a:r>
            <a:r>
              <a:rPr lang="fa-IR" sz="2400" dirty="0" smtClean="0">
                <a:cs typeface="B Nazanin" panose="00000400000000000000" pitchFamily="2" charset="-78"/>
              </a:rPr>
              <a:t>فروش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err="1" smtClean="0">
                <a:cs typeface="B Nazanin" panose="00000400000000000000" pitchFamily="2" charset="-78"/>
              </a:rPr>
              <a:t>كنترل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كيفي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نگهداري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cs typeface="B Nazanin" panose="00000400000000000000" pitchFamily="2" charset="-78"/>
              </a:rPr>
              <a:t>تعمير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و ...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5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97218"/>
            <a:ext cx="9902824" cy="10286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ERP (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Enterprise Resource Planning)</a:t>
            </a:r>
            <a:b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altLang="en-US" dirty="0">
                <a:latin typeface="Calibri" panose="020F0502020204030204" pitchFamily="34" charset="0"/>
                <a:cs typeface="B Nazanin" panose="00000400000000000000" pitchFamily="2" charset="-78"/>
              </a:rPr>
              <a:t>سیستم برنامه</a:t>
            </a:r>
            <a:r>
              <a:rPr lang="en-US" altLang="en-US" dirty="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altLang="en-US" dirty="0">
                <a:latin typeface="Calibri" panose="020F0502020204030204" pitchFamily="34" charset="0"/>
                <a:cs typeface="B Nazanin" panose="00000400000000000000" pitchFamily="2" charset="-78"/>
              </a:rPr>
              <a:t>ریزی منابع سازمان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662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6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56" y="1463637"/>
            <a:ext cx="5676900" cy="50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68424" y="397218"/>
            <a:ext cx="8534400" cy="889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9618"/>
            <a:ext cx="10055224" cy="889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cs typeface="B Nazanin" panose="00000400000000000000" pitchFamily="2" charset="-78"/>
              </a:rPr>
              <a:t>مثالی از برخی ماژولهای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SAP ERP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4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تفکیک فعالیت به درون سازمانی و برون سازمانی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ورود اینترنت</a:t>
            </a:r>
          </a:p>
          <a:p>
            <a:pPr algn="r" rtl="1">
              <a:lnSpc>
                <a:spcPct val="150000"/>
              </a:lnSpc>
            </a:pPr>
            <a:r>
              <a:rPr lang="en-US" sz="2000" dirty="0" smtClean="0">
                <a:cs typeface="B Nazanin" panose="00000400000000000000" pitchFamily="2" charset="-78"/>
              </a:rPr>
              <a:t>SCM(Supply </a:t>
            </a:r>
            <a:r>
              <a:rPr lang="en-US" sz="2000" dirty="0">
                <a:cs typeface="B Nazanin" panose="00000400000000000000" pitchFamily="2" charset="-78"/>
              </a:rPr>
              <a:t>Chain </a:t>
            </a:r>
            <a:r>
              <a:rPr lang="en-US" sz="2000" dirty="0" smtClean="0">
                <a:cs typeface="B Nazanin" panose="00000400000000000000" pitchFamily="2" charset="-78"/>
              </a:rPr>
              <a:t>Management)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2000" dirty="0" smtClean="0">
                <a:cs typeface="B Nazanin" panose="00000400000000000000" pitchFamily="2" charset="-78"/>
              </a:rPr>
              <a:t>CRM (Customer </a:t>
            </a:r>
            <a:r>
              <a:rPr lang="en-US" sz="2000" dirty="0">
                <a:cs typeface="B Nazanin" panose="00000400000000000000" pitchFamily="2" charset="-78"/>
              </a:rPr>
              <a:t>Relationship </a:t>
            </a:r>
            <a:r>
              <a:rPr lang="en-US" sz="2000" dirty="0" smtClean="0">
                <a:cs typeface="B Nazanin" panose="00000400000000000000" pitchFamily="2" charset="-78"/>
              </a:rPr>
              <a:t>Management)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2000" dirty="0" smtClean="0">
                <a:cs typeface="B Nazanin" panose="00000400000000000000" pitchFamily="2" charset="-78"/>
              </a:rPr>
              <a:t>BI (Business Intelligent)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cs typeface="2  Badr" panose="00000400000000000000" pitchFamily="2" charset="-78"/>
              </a:rPr>
              <a:t>    </a:t>
            </a:r>
            <a:fld id="{0F21A5E1-CA0A-4E9A-A806-32F32EB340FA}" type="slidenum">
              <a:rPr lang="en-US" sz="1400" smtClean="0">
                <a:solidFill>
                  <a:schemeClr val="bg1"/>
                </a:solidFill>
                <a:cs typeface="2  Badr" panose="00000400000000000000" pitchFamily="2" charset="-78"/>
              </a:rPr>
              <a:t>7</a:t>
            </a:fld>
            <a:endParaRPr lang="en-US" sz="1400" dirty="0">
              <a:solidFill>
                <a:schemeClr val="bg1"/>
              </a:solidFill>
              <a:cs typeface="2  Badr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9618"/>
            <a:ext cx="10055224" cy="889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ERPII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2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9" y="1465204"/>
            <a:ext cx="7475746" cy="49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08661" y="6458090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8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9618"/>
            <a:ext cx="10055224" cy="889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ERPII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7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en-US" sz="2000" dirty="0" smtClean="0">
                <a:cs typeface="B Nazanin" panose="00000400000000000000" pitchFamily="2" charset="-78"/>
              </a:rPr>
              <a:t>SAP</a:t>
            </a:r>
          </a:p>
          <a:p>
            <a:pPr algn="r" rtl="1">
              <a:lnSpc>
                <a:spcPct val="200000"/>
              </a:lnSpc>
            </a:pPr>
            <a:r>
              <a:rPr lang="en-US" sz="2000" dirty="0" smtClean="0">
                <a:cs typeface="B Nazanin" panose="00000400000000000000" pitchFamily="2" charset="-78"/>
              </a:rPr>
              <a:t>ORACLE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en-US" sz="2000" dirty="0" smtClean="0">
                <a:cs typeface="B Nazanin" panose="00000400000000000000" pitchFamily="2" charset="-78"/>
              </a:rPr>
              <a:t>Microsoft</a:t>
            </a:r>
          </a:p>
          <a:p>
            <a:pPr algn="r" rtl="1">
              <a:lnSpc>
                <a:spcPct val="200000"/>
              </a:lnSpc>
            </a:pPr>
            <a:r>
              <a:rPr lang="en-US" sz="2000" dirty="0" smtClean="0">
                <a:cs typeface="B Nazanin" panose="00000400000000000000" pitchFamily="2" charset="-78"/>
              </a:rPr>
              <a:t>Sage</a:t>
            </a:r>
          </a:p>
          <a:p>
            <a:pPr algn="r" rtl="1">
              <a:lnSpc>
                <a:spcPct val="200000"/>
              </a:lnSpc>
            </a:pPr>
            <a:r>
              <a:rPr lang="en-US" sz="2000" dirty="0" smtClean="0">
                <a:cs typeface="B Nazanin" panose="00000400000000000000" pitchFamily="2" charset="-78"/>
              </a:rPr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0F21A5E1-CA0A-4E9A-A806-32F32EB340FA}" type="slidenum">
              <a:rPr lang="en-US" sz="1400" smtClean="0">
                <a:solidFill>
                  <a:schemeClr val="bg1"/>
                </a:solidFill>
              </a:rPr>
              <a:t>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9618"/>
            <a:ext cx="10055224" cy="889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cs typeface="B Nazanin" panose="00000400000000000000" pitchFamily="2" charset="-78"/>
              </a:rPr>
              <a:t>شرکتهای تولید کننده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40750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1493</TotalTime>
  <Words>1320</Words>
  <Application>Microsoft Office PowerPoint</Application>
  <PresentationFormat>Widescreen</PresentationFormat>
  <Paragraphs>168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2  Badr</vt:lpstr>
      <vt:lpstr>Andalus</vt:lpstr>
      <vt:lpstr>Arial</vt:lpstr>
      <vt:lpstr>B Nazanin</vt:lpstr>
      <vt:lpstr>Calibri</vt:lpstr>
      <vt:lpstr>Tahoma</vt:lpstr>
      <vt:lpstr>Trebuchet MS</vt:lpstr>
      <vt:lpstr>Wingdings</vt:lpstr>
      <vt:lpstr>Wingdings 3</vt:lpstr>
      <vt:lpstr>Facet</vt:lpstr>
      <vt:lpstr>PowerPoint Presentation</vt:lpstr>
      <vt:lpstr>تونل زمان ERP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Saeid</dc:creator>
  <cp:lastModifiedBy>s.koorehpaz</cp:lastModifiedBy>
  <cp:revision>140</cp:revision>
  <dcterms:created xsi:type="dcterms:W3CDTF">2015-12-14T15:33:57Z</dcterms:created>
  <dcterms:modified xsi:type="dcterms:W3CDTF">2016-01-24T06:49:24Z</dcterms:modified>
</cp:coreProperties>
</file>