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425" r:id="rId2"/>
    <p:sldId id="256" r:id="rId3"/>
    <p:sldId id="257" r:id="rId4"/>
    <p:sldId id="258" r:id="rId5"/>
    <p:sldId id="403" r:id="rId6"/>
    <p:sldId id="404" r:id="rId7"/>
    <p:sldId id="405" r:id="rId8"/>
    <p:sldId id="259" r:id="rId9"/>
    <p:sldId id="406" r:id="rId10"/>
    <p:sldId id="260" r:id="rId11"/>
    <p:sldId id="407" r:id="rId12"/>
    <p:sldId id="261" r:id="rId13"/>
    <p:sldId id="262" r:id="rId14"/>
    <p:sldId id="263" r:id="rId15"/>
    <p:sldId id="264" r:id="rId16"/>
    <p:sldId id="265" r:id="rId17"/>
    <p:sldId id="266" r:id="rId18"/>
    <p:sldId id="267" r:id="rId19"/>
    <p:sldId id="268" r:id="rId20"/>
    <p:sldId id="269" r:id="rId21"/>
    <p:sldId id="408" r:id="rId22"/>
    <p:sldId id="270" r:id="rId23"/>
    <p:sldId id="271" r:id="rId24"/>
    <p:sldId id="272" r:id="rId25"/>
    <p:sldId id="273" r:id="rId26"/>
    <p:sldId id="274" r:id="rId27"/>
    <p:sldId id="409" r:id="rId28"/>
    <p:sldId id="410" r:id="rId29"/>
    <p:sldId id="275" r:id="rId30"/>
    <p:sldId id="276" r:id="rId31"/>
    <p:sldId id="277" r:id="rId32"/>
    <p:sldId id="278" r:id="rId33"/>
    <p:sldId id="279" r:id="rId34"/>
    <p:sldId id="280" r:id="rId35"/>
    <p:sldId id="281" r:id="rId36"/>
    <p:sldId id="282" r:id="rId37"/>
    <p:sldId id="412" r:id="rId38"/>
    <p:sldId id="283" r:id="rId39"/>
    <p:sldId id="284" r:id="rId40"/>
    <p:sldId id="285" r:id="rId41"/>
    <p:sldId id="286" r:id="rId42"/>
    <p:sldId id="287" r:id="rId43"/>
    <p:sldId id="288" r:id="rId44"/>
    <p:sldId id="289" r:id="rId45"/>
    <p:sldId id="290" r:id="rId46"/>
    <p:sldId id="388" r:id="rId47"/>
    <p:sldId id="291" r:id="rId48"/>
    <p:sldId id="292" r:id="rId49"/>
    <p:sldId id="293" r:id="rId50"/>
    <p:sldId id="294" r:id="rId51"/>
    <p:sldId id="295" r:id="rId52"/>
    <p:sldId id="389" r:id="rId53"/>
    <p:sldId id="390" r:id="rId54"/>
    <p:sldId id="391" r:id="rId55"/>
    <p:sldId id="296" r:id="rId56"/>
    <p:sldId id="392" r:id="rId57"/>
    <p:sldId id="297" r:id="rId58"/>
    <p:sldId id="393" r:id="rId59"/>
    <p:sldId id="298" r:id="rId60"/>
    <p:sldId id="299" r:id="rId61"/>
    <p:sldId id="300" r:id="rId62"/>
    <p:sldId id="301" r:id="rId63"/>
    <p:sldId id="302" r:id="rId64"/>
    <p:sldId id="303" r:id="rId65"/>
    <p:sldId id="304" r:id="rId66"/>
    <p:sldId id="305" r:id="rId67"/>
    <p:sldId id="306" r:id="rId68"/>
    <p:sldId id="307" r:id="rId69"/>
    <p:sldId id="398" r:id="rId70"/>
    <p:sldId id="394" r:id="rId71"/>
    <p:sldId id="397" r:id="rId72"/>
    <p:sldId id="309" r:id="rId73"/>
    <p:sldId id="310" r:id="rId74"/>
    <p:sldId id="311" r:id="rId75"/>
    <p:sldId id="312" r:id="rId76"/>
    <p:sldId id="399" r:id="rId77"/>
    <p:sldId id="313" r:id="rId78"/>
    <p:sldId id="314" r:id="rId79"/>
    <p:sldId id="315" r:id="rId80"/>
    <p:sldId id="316" r:id="rId81"/>
    <p:sldId id="317" r:id="rId82"/>
    <p:sldId id="318" r:id="rId83"/>
    <p:sldId id="319" r:id="rId84"/>
    <p:sldId id="320" r:id="rId85"/>
    <p:sldId id="400" r:id="rId86"/>
    <p:sldId id="401" r:id="rId87"/>
    <p:sldId id="321" r:id="rId88"/>
    <p:sldId id="322" r:id="rId89"/>
    <p:sldId id="402" r:id="rId90"/>
    <p:sldId id="323" r:id="rId91"/>
    <p:sldId id="324" r:id="rId92"/>
    <p:sldId id="325" r:id="rId93"/>
    <p:sldId id="326" r:id="rId94"/>
    <p:sldId id="327" r:id="rId95"/>
    <p:sldId id="328" r:id="rId96"/>
    <p:sldId id="329" r:id="rId97"/>
    <p:sldId id="330" r:id="rId98"/>
    <p:sldId id="331" r:id="rId99"/>
    <p:sldId id="332" r:id="rId100"/>
    <p:sldId id="333" r:id="rId101"/>
    <p:sldId id="334" r:id="rId102"/>
    <p:sldId id="335" r:id="rId103"/>
    <p:sldId id="336" r:id="rId104"/>
    <p:sldId id="337" r:id="rId105"/>
    <p:sldId id="338" r:id="rId106"/>
    <p:sldId id="339" r:id="rId107"/>
    <p:sldId id="340" r:id="rId108"/>
    <p:sldId id="341" r:id="rId109"/>
    <p:sldId id="342" r:id="rId110"/>
    <p:sldId id="343" r:id="rId111"/>
    <p:sldId id="344" r:id="rId112"/>
    <p:sldId id="345" r:id="rId113"/>
    <p:sldId id="346" r:id="rId114"/>
    <p:sldId id="347" r:id="rId115"/>
    <p:sldId id="348" r:id="rId116"/>
    <p:sldId id="349" r:id="rId117"/>
    <p:sldId id="350" r:id="rId118"/>
    <p:sldId id="351" r:id="rId119"/>
    <p:sldId id="352" r:id="rId120"/>
    <p:sldId id="353" r:id="rId121"/>
    <p:sldId id="354" r:id="rId122"/>
    <p:sldId id="355" r:id="rId123"/>
    <p:sldId id="356" r:id="rId124"/>
    <p:sldId id="357" r:id="rId125"/>
    <p:sldId id="358" r:id="rId126"/>
    <p:sldId id="359" r:id="rId127"/>
    <p:sldId id="360" r:id="rId128"/>
    <p:sldId id="361" r:id="rId129"/>
    <p:sldId id="362" r:id="rId130"/>
    <p:sldId id="363" r:id="rId131"/>
    <p:sldId id="364" r:id="rId132"/>
    <p:sldId id="365" r:id="rId133"/>
    <p:sldId id="366" r:id="rId134"/>
    <p:sldId id="367" r:id="rId135"/>
    <p:sldId id="368" r:id="rId136"/>
    <p:sldId id="369" r:id="rId137"/>
    <p:sldId id="370" r:id="rId138"/>
    <p:sldId id="371" r:id="rId139"/>
    <p:sldId id="372" r:id="rId140"/>
    <p:sldId id="373" r:id="rId141"/>
    <p:sldId id="374" r:id="rId142"/>
    <p:sldId id="375" r:id="rId143"/>
    <p:sldId id="376" r:id="rId144"/>
    <p:sldId id="377" r:id="rId145"/>
    <p:sldId id="378" r:id="rId146"/>
    <p:sldId id="379" r:id="rId147"/>
    <p:sldId id="380" r:id="rId148"/>
    <p:sldId id="381" r:id="rId149"/>
    <p:sldId id="382" r:id="rId150"/>
    <p:sldId id="383" r:id="rId151"/>
    <p:sldId id="384" r:id="rId152"/>
    <p:sldId id="385" r:id="rId153"/>
    <p:sldId id="386" r:id="rId154"/>
    <p:sldId id="416" r:id="rId155"/>
    <p:sldId id="413" r:id="rId156"/>
    <p:sldId id="417" r:id="rId157"/>
    <p:sldId id="418" r:id="rId158"/>
    <p:sldId id="419" r:id="rId159"/>
    <p:sldId id="420" r:id="rId160"/>
    <p:sldId id="421" r:id="rId161"/>
    <p:sldId id="422" r:id="rId162"/>
    <p:sldId id="423" r:id="rId163"/>
    <p:sldId id="424" r:id="rId16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6" d="100"/>
          <a:sy n="46" d="100"/>
        </p:scale>
        <p:origin x="-1158"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413004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358412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287059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25729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343591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108568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130619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362771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407971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232603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4D42E-5287-42A9-9336-9804AAD47A4E}" type="datetimeFigureOut">
              <a:rPr lang="fa-IR" smtClean="0"/>
              <a:pPr/>
              <a:t>12/13/1437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A3FC50-B3CD-4D78-AC21-A894FADF9429}" type="slidenum">
              <a:rPr lang="fa-IR" smtClean="0"/>
              <a:pPr/>
              <a:t>‹#›</a:t>
            </a:fld>
            <a:endParaRPr lang="fa-IR"/>
          </a:p>
        </p:txBody>
      </p:sp>
    </p:spTree>
    <p:extLst>
      <p:ext uri="{BB962C8B-B14F-4D97-AF65-F5344CB8AC3E}">
        <p14:creationId xmlns:p14="http://schemas.microsoft.com/office/powerpoint/2010/main" val="295549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4A4D42E-5287-42A9-9336-9804AAD47A4E}" type="datetimeFigureOut">
              <a:rPr lang="fa-IR" smtClean="0"/>
              <a:pPr/>
              <a:t>12/13/1437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5A3FC50-B3CD-4D78-AC21-A894FADF9429}" type="slidenum">
              <a:rPr lang="fa-IR" smtClean="0"/>
              <a:pPr/>
              <a:t>‹#›</a:t>
            </a:fld>
            <a:endParaRPr lang="fa-IR"/>
          </a:p>
        </p:txBody>
      </p:sp>
    </p:spTree>
    <p:extLst>
      <p:ext uri="{BB962C8B-B14F-4D97-AF65-F5344CB8AC3E}">
        <p14:creationId xmlns:p14="http://schemas.microsoft.com/office/powerpoint/2010/main" val="489309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m/url?q=http://www.beytoote.com/baby/malady-baby/constipation1-children.html&amp;sa=U&amp;ved=0ahUKEwjgrqnKge7MAhUqJMAKHSynA004oAEQwW4IMzAP&amp;usg=AFQjCNEnGCe0-b3Nc6RU0RgXaIArBs82wQ"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url?q=http://nkums.ac.ir/index.aspx?Cnid=2114&amp;sa=U&amp;ved=0ahUKEwjN-e6Uie7MAhUEchQKHXUkAEc48AEQwW4IIzAH&amp;usg=AFQjCNFGmeo2ELOfj9P4YnuEY3eT4iTNxA"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url?q=http://alavi.ir/ps/%D8%AF%D9%BE%D8%A7%D8%B1%D8%AA%D9%85%D8%A7%D9%86-%D9%81%D8%B1%D8%A7-%D8%A2%D9%85%D9%88%D8%B2%D8%B4%DB%8C-%D9%88-%D9%81%D9%88%D9%82-%D8%A8%D8%B1%D9%86%D8%A7%D9%85%D9%87/%D8%AF%D9%BE%D8%A7%D8%B1%D8%AA%D9%85%D8%A7%D9%86-%D9%85%D8%B4%D8%A7%D9%88%D8%B1%D9%87-%D9%88-%D8%AE%D8%A7%D9%86%D9%88%D8%A7%D8%AF%D9%87/&amp;sa=U&amp;ved=0ahUKEwirk_KbiO7MAhUJI8AKHQuUD604yAEQwW4IOTAS&amp;usg=AFQjCNG7e5o7FVwEv1BtSLkqLpktLIVDqw"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com/url?q=http://www.koodakonline.com/CareOffamily?p=14&amp;sa=U&amp;ved=0ahUKEwitrtGfi-7MAhULPxQKHQdHBHI4tAEQwW4INTAQ&amp;usg=AFQjCNE3R3i-W6pBEisbQlDMRjRPQcPPI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q=http://ngokhorshid.blogfa.com/tag/%D9%86%D8%B4%D8%B3%D8%AA-%DA%AF%D9%81%D8%AA%DA%AF%D9%88-%D8%AF%D8%B1%D8%A8%D8%A7%D8%B1%D9%87-%DA%A9%D9%88%D8%AF%DA%A9-%D8%A2%D8%B2%D8%A7%D8%B1%DB%8C&amp;sa=U&amp;ved=0ahUKEwjwhpSg6-3MAhXDJMAKHUIKDg04jAEQwW4IHTAE&amp;usg=AFQjCNG4wTZuv8OK4p2imUZ1tnkq2wpZ0A"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q=http://www.akairan.com/koodak/tavalod/tavalod4.html&amp;sa=U&amp;ved=0ahUKEwiDmOTD-O3MAhUiB8AKHTYDBm0QwW4IGzAD&amp;usg=AFQjCNGAsEOUOnyp6EvbDgcP5BeqNPMaJ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q=http://www.topfamily.ir/content/411&amp;sa=U&amp;ved=0ahUKEwiDmOTD-O3MAhUiB8AKHTYDBm0QwW4IOTAS&amp;usg=AFQjCNE9KqCxXbxlwZjXxi4focThEHOhzQ"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q=http://jplus.jamaran.ir/life/?p=24626&amp;sa=U&amp;ved=0ahUKEwiDmOTD-O3MAhUiB8AKHTYDBm0QwW4IOzAT&amp;usg=AFQjCNFH3MLGIYgcw56JoRK10NmjlSN77w"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q=http://farzandparvari.com/%D8%AA%D8%A7%D8%AB%DB%8C%D8%B1-%D9%82%D8%B5%D9%87-%D9%87%D8%A7-%D8%A8%D8%B1-%D8%B0%D9%87%D9%86-%DA%A9%D9%88%D8%AF%DA%A9%D8%A7%D9%86/&amp;sa=U&amp;ved=0ahUKEwjog5LX--3MAhXIC8AKHRgzD5M4ZBDBbggVMAA&amp;usg=AFQjCNH0v3MDtmIG6m_5TKGtNqIgl0u5LQ"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url?q=http://www.koodakonline.com/CareOfbaby?p=10&amp;sa=U&amp;ved=0ahUKEwi977OJ_e3MAhXLA8AKHdV0CWI4FBDBbggxMA4&amp;usg=AFQjCNFwaoEgL1WYxWG5F59d2l-doUpbdQ"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q=http://parsa2012.niniweblog.com/cat69.php&amp;sa=U&amp;ved=0ahUKEwi977OJ_e3MAhXLA8AKHdV0CWI4FBDBbggzMA8&amp;usg=AFQjCNEYRL8bG1A63kImfclvZgs3HUw_ew"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url=https://www.vat19.com/item/gigantic-beach-ball&amp;rct=j&amp;frm=1&amp;q=&amp;esrc=s&amp;sa=U&amp;ved=0CDIQwW4wDmoVChMIlvGkr4atxwIVgboaCh3azQTD&amp;usg=AFQjCNGX4_-sL8DX2t_OVCX_fUKB7LkO8Q"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m/url?q=http://www.koodakonline.com/Tag/?Word=%DA%A9%D9%88%D8%AF%DA%A9&amp;sa=U&amp;ved=0ahUKEwjx6bOI_u3MAhXIB8AKHcfQBqY43AEQwW4IOTAS&amp;usg=AFQjCNEklCHGzPM9x8XbBQXQ1zKRgoCdc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m/url?q=http://aeenezahra.blogfa.com/post/160&amp;sa=U&amp;ved=0ahUKEwiEjuDd_u3MAhVMDcAKHe3gBHw4eBDBbggdMAQ&amp;usg=AFQjCNG1H6aT8YIOWz_oLx8tKZtPijyEdw"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m/url?q=http://kanoonnews.ir/NSite/FullStory/News/?Serv=128&amp;Id=198993&amp;sa=U&amp;ved=0ahUKEwiepPCdgO7MAhWKAcAKHU2SBXA4jAEQwW4IOTAS&amp;usg=AFQjCNEb08WbFeHoEE-BPe2ljqiMxIUHQ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com/url?q=http://papersky.ir/download/44668/%D9%85%D9%82%D8%A7%D9%84%D9%87-%D9%86%D9%82%D8%B4-%D8%AE%D8%A7%D9%86%D9%88%D8%A7%D8%AF%D9%87-%D8%AF%D8%B1-%D8%AA%D8%B1%D8%A8%DB%8C%D8%AA-%DA%A9%D9%88%D8%AF%DA%A9%D8%A7%D9%86/&amp;sa=U&amp;ved=0ahUKEwjyjJa0h-7MAhVHOMAKHR4qCcA4FBDBbggjMAc&amp;usg=AFQjCNFRRu0yCkob2xvEL8jgz8eSXlRL_A"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BESM2"/>
          <p:cNvPicPr>
            <a:picLocks noChangeAspect="1" noChangeArrowheads="1"/>
          </p:cNvPicPr>
          <p:nvPr/>
        </p:nvPicPr>
        <p:blipFill>
          <a:blip r:embed="rId2" cstate="print"/>
          <a:srcRect/>
          <a:stretch>
            <a:fillRect/>
          </a:stretch>
        </p:blipFill>
        <p:spPr bwMode="auto">
          <a:xfrm>
            <a:off x="0" y="-1066800"/>
            <a:ext cx="9906000" cy="8991599"/>
          </a:xfrm>
          <a:prstGeom prst="rect">
            <a:avLst/>
          </a:prstGeom>
          <a:noFill/>
          <a:ln w="9525">
            <a:noFill/>
            <a:miter lim="800000"/>
            <a:headEnd/>
            <a:tailEnd/>
          </a:ln>
        </p:spPr>
      </p:pic>
    </p:spTree>
    <p:extLst>
      <p:ext uri="{BB962C8B-B14F-4D97-AF65-F5344CB8AC3E}">
        <p14:creationId xmlns:p14="http://schemas.microsoft.com/office/powerpoint/2010/main" val="2312544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91264" cy="5904656"/>
          </a:xfrm>
        </p:spPr>
        <p:txBody>
          <a:bodyPr>
            <a:normAutofit fontScale="92500" lnSpcReduction="10000"/>
          </a:bodyPr>
          <a:lstStyle/>
          <a:p>
            <a:pPr marL="0" indent="0">
              <a:buNone/>
            </a:pPr>
            <a:r>
              <a:rPr lang="fa-IR" sz="2800" dirty="0">
                <a:solidFill>
                  <a:srgbClr val="C00000"/>
                </a:solidFill>
                <a:cs typeface="B Titr" pitchFamily="2" charset="-78"/>
              </a:rPr>
              <a:t>سن کودکی </a:t>
            </a:r>
            <a:r>
              <a:rPr lang="fa-IR" sz="2800" dirty="0" smtClean="0">
                <a:solidFill>
                  <a:srgbClr val="C00000"/>
                </a:solidFill>
                <a:cs typeface="B Titr" pitchFamily="2" charset="-78"/>
              </a:rPr>
              <a:t>:</a:t>
            </a:r>
          </a:p>
          <a:p>
            <a:pPr marL="0" indent="0">
              <a:buNone/>
            </a:pPr>
            <a:endParaRPr lang="en-US" sz="2800" dirty="0">
              <a:solidFill>
                <a:srgbClr val="C00000"/>
              </a:solidFill>
              <a:cs typeface="B Titr" pitchFamily="2" charset="-78"/>
            </a:endParaRPr>
          </a:p>
          <a:p>
            <a:pPr marL="0" indent="0">
              <a:buNone/>
            </a:pPr>
            <a:r>
              <a:rPr lang="fa-IR" dirty="0">
                <a:cs typeface="B Nazanin" pitchFamily="2" charset="-78"/>
              </a:rPr>
              <a:t>در یک تقسیم بندی :  </a:t>
            </a:r>
            <a:r>
              <a:rPr lang="fa-IR" dirty="0" smtClean="0">
                <a:cs typeface="B Nazanin" pitchFamily="2" charset="-78"/>
              </a:rPr>
              <a:t>   از </a:t>
            </a:r>
            <a:r>
              <a:rPr lang="fa-IR" dirty="0">
                <a:cs typeface="B Nazanin" pitchFamily="2" charset="-78"/>
              </a:rPr>
              <a:t>زمان تولد تا 11 سالگی </a:t>
            </a:r>
            <a:r>
              <a:rPr lang="en-US" dirty="0">
                <a:cs typeface="B Nazanin" pitchFamily="2" charset="-78"/>
                <a:sym typeface="Wingdings"/>
              </a:rPr>
              <a:t></a:t>
            </a:r>
            <a:r>
              <a:rPr lang="fa-IR" dirty="0">
                <a:cs typeface="B Nazanin" pitchFamily="2" charset="-78"/>
              </a:rPr>
              <a:t> کودکی          </a:t>
            </a:r>
            <a:r>
              <a:rPr lang="fa-IR" dirty="0" smtClean="0">
                <a:cs typeface="B Nazanin" pitchFamily="2" charset="-78"/>
              </a:rPr>
              <a:t>                  </a:t>
            </a:r>
          </a:p>
          <a:p>
            <a:pPr marL="0" indent="0">
              <a:buNone/>
            </a:pPr>
            <a:r>
              <a:rPr lang="fa-IR" dirty="0">
                <a:cs typeface="B Nazanin" pitchFamily="2" charset="-78"/>
              </a:rPr>
              <a:t> </a:t>
            </a:r>
            <a:r>
              <a:rPr lang="fa-IR" dirty="0" smtClean="0">
                <a:cs typeface="B Nazanin" pitchFamily="2" charset="-78"/>
              </a:rPr>
              <a:t>                              12 </a:t>
            </a:r>
            <a:r>
              <a:rPr lang="fa-IR" dirty="0">
                <a:cs typeface="B Nazanin" pitchFamily="2" charset="-78"/>
              </a:rPr>
              <a:t>– 18 سالگی </a:t>
            </a:r>
            <a:r>
              <a:rPr lang="en-US" dirty="0">
                <a:cs typeface="B Nazanin" pitchFamily="2" charset="-78"/>
                <a:sym typeface="Wingdings"/>
              </a:rPr>
              <a:t></a:t>
            </a:r>
            <a:r>
              <a:rPr lang="fa-IR" dirty="0">
                <a:cs typeface="B Nazanin" pitchFamily="2" charset="-78"/>
              </a:rPr>
              <a:t> نوجوانی</a:t>
            </a:r>
            <a:endParaRPr lang="en-US" dirty="0">
              <a:cs typeface="B Nazanin" pitchFamily="2" charset="-78"/>
            </a:endParaRPr>
          </a:p>
          <a:p>
            <a:pPr marL="0" indent="0">
              <a:buNone/>
            </a:pPr>
            <a:r>
              <a:rPr lang="fa-IR" dirty="0">
                <a:cs typeface="B Nazanin" pitchFamily="2" charset="-78"/>
              </a:rPr>
              <a:t>براساس ماده 1 پیمان نامه حقوق کودک </a:t>
            </a:r>
            <a:r>
              <a:rPr lang="en-US" dirty="0">
                <a:cs typeface="B Nazanin" pitchFamily="2" charset="-78"/>
                <a:sym typeface="Wingdings"/>
              </a:rPr>
              <a:t></a:t>
            </a:r>
            <a:r>
              <a:rPr lang="fa-IR" dirty="0">
                <a:cs typeface="B Nazanin" pitchFamily="2" charset="-78"/>
              </a:rPr>
              <a:t> تمام افراد زیر 18 سال کودک محسوب می شوند</a:t>
            </a:r>
            <a:r>
              <a:rPr lang="fa-IR" dirty="0" smtClean="0">
                <a:cs typeface="B Nazanin" pitchFamily="2" charset="-78"/>
              </a:rPr>
              <a:t>.</a:t>
            </a:r>
          </a:p>
          <a:p>
            <a:pPr marL="0" indent="0">
              <a:buNone/>
            </a:pPr>
            <a:r>
              <a:rPr lang="fa-IR" dirty="0" smtClean="0">
                <a:cs typeface="B Nazanin" pitchFamily="2" charset="-78"/>
              </a:rPr>
              <a:t>درتقسیم </a:t>
            </a:r>
            <a:r>
              <a:rPr lang="fa-IR" smtClean="0">
                <a:cs typeface="B Nazanin" pitchFamily="2" charset="-78"/>
              </a:rPr>
              <a:t>بندی اخیر</a:t>
            </a:r>
          </a:p>
          <a:p>
            <a:pPr marL="0" indent="0">
              <a:buNone/>
            </a:pPr>
            <a:r>
              <a:rPr lang="fa-IR" smtClean="0">
                <a:cs typeface="B Nazanin" pitchFamily="2" charset="-78"/>
              </a:rPr>
              <a:t>&lt; </a:t>
            </a:r>
            <a:r>
              <a:rPr lang="fa-IR" dirty="0">
                <a:cs typeface="B Nazanin" pitchFamily="2" charset="-78"/>
              </a:rPr>
              <a:t>8 سال </a:t>
            </a:r>
            <a:r>
              <a:rPr lang="en-US" dirty="0">
                <a:cs typeface="B Nazanin" pitchFamily="2" charset="-78"/>
                <a:sym typeface="Wingdings"/>
              </a:rPr>
              <a:t></a:t>
            </a:r>
            <a:r>
              <a:rPr lang="fa-IR" dirty="0">
                <a:cs typeface="B Nazanin" pitchFamily="2" charset="-78"/>
              </a:rPr>
              <a:t> کودک</a:t>
            </a:r>
            <a:endParaRPr lang="en-US" dirty="0">
              <a:cs typeface="B Nazanin" pitchFamily="2" charset="-78"/>
            </a:endParaRPr>
          </a:p>
          <a:p>
            <a:pPr marL="0" indent="0">
              <a:buNone/>
            </a:pPr>
            <a:r>
              <a:rPr lang="fa-IR" dirty="0">
                <a:cs typeface="B Nazanin" pitchFamily="2" charset="-78"/>
              </a:rPr>
              <a:t>18-8 سال </a:t>
            </a:r>
            <a:r>
              <a:rPr lang="en-US" dirty="0">
                <a:cs typeface="B Nazanin" pitchFamily="2" charset="-78"/>
                <a:sym typeface="Wingdings"/>
              </a:rPr>
              <a:t></a:t>
            </a:r>
            <a:r>
              <a:rPr lang="fa-IR" dirty="0">
                <a:cs typeface="B Nazanin" pitchFamily="2" charset="-78"/>
              </a:rPr>
              <a:t> نوجوان</a:t>
            </a:r>
            <a:endParaRPr lang="en-US" dirty="0">
              <a:cs typeface="B Nazanin" pitchFamily="2" charset="-78"/>
            </a:endParaRPr>
          </a:p>
          <a:p>
            <a:pPr marL="0" indent="0">
              <a:buNone/>
            </a:pPr>
            <a:r>
              <a:rPr lang="fa-IR" dirty="0">
                <a:cs typeface="B Nazanin" pitchFamily="2" charset="-78"/>
              </a:rPr>
              <a:t>29-19 سال </a:t>
            </a:r>
            <a:r>
              <a:rPr lang="en-US" dirty="0">
                <a:cs typeface="B Nazanin" pitchFamily="2" charset="-78"/>
                <a:sym typeface="Wingdings"/>
              </a:rPr>
              <a:t></a:t>
            </a:r>
            <a:r>
              <a:rPr lang="fa-IR" dirty="0">
                <a:cs typeface="B Nazanin" pitchFamily="2" charset="-78"/>
              </a:rPr>
              <a:t> جوان</a:t>
            </a:r>
            <a:endParaRPr lang="en-US" dirty="0">
              <a:cs typeface="B Nazanin" pitchFamily="2" charset="-78"/>
            </a:endParaRPr>
          </a:p>
          <a:p>
            <a:pPr marL="0" indent="0">
              <a:buNone/>
            </a:pPr>
            <a:r>
              <a:rPr lang="fa-IR" dirty="0">
                <a:cs typeface="B Nazanin" pitchFamily="2" charset="-78"/>
              </a:rPr>
              <a:t>59-30 </a:t>
            </a:r>
            <a:r>
              <a:rPr lang="en-US" dirty="0">
                <a:cs typeface="B Nazanin" pitchFamily="2" charset="-78"/>
                <a:sym typeface="Wingdings"/>
              </a:rPr>
              <a:t></a:t>
            </a:r>
            <a:r>
              <a:rPr lang="fa-IR" dirty="0">
                <a:cs typeface="B Nazanin" pitchFamily="2" charset="-78"/>
              </a:rPr>
              <a:t> میانسال</a:t>
            </a:r>
            <a:endParaRPr lang="en-US" dirty="0">
              <a:cs typeface="B Nazanin" pitchFamily="2" charset="-78"/>
            </a:endParaRPr>
          </a:p>
          <a:p>
            <a:pPr marL="0" indent="0">
              <a:buNone/>
            </a:pPr>
            <a:r>
              <a:rPr lang="fa-IR" dirty="0">
                <a:cs typeface="B Nazanin" pitchFamily="2" charset="-78"/>
              </a:rPr>
              <a:t>&gt; 60 سال </a:t>
            </a:r>
            <a:r>
              <a:rPr lang="en-US" dirty="0">
                <a:cs typeface="B Nazanin" pitchFamily="2" charset="-78"/>
                <a:sym typeface="Wingdings"/>
              </a:rPr>
              <a:t></a:t>
            </a:r>
            <a:r>
              <a:rPr lang="fa-IR" dirty="0">
                <a:cs typeface="B Nazanin" pitchFamily="2" charset="-78"/>
              </a:rPr>
              <a:t> سالمند</a:t>
            </a:r>
            <a:endParaRPr lang="en-US" dirty="0">
              <a:cs typeface="B Nazanin" pitchFamily="2" charset="-78"/>
            </a:endParaRPr>
          </a:p>
          <a:p>
            <a:endParaRPr lang="fa-IR" dirty="0"/>
          </a:p>
        </p:txBody>
      </p:sp>
    </p:spTree>
    <p:extLst>
      <p:ext uri="{BB962C8B-B14F-4D97-AF65-F5344CB8AC3E}">
        <p14:creationId xmlns:p14="http://schemas.microsoft.com/office/powerpoint/2010/main" val="19816178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32648"/>
          </a:xfrm>
        </p:spPr>
        <p:txBody>
          <a:bodyPr/>
          <a:lstStyle/>
          <a:p>
            <a:pPr marL="0" indent="0" algn="justLow">
              <a:buNone/>
            </a:pPr>
            <a:r>
              <a:rPr lang="fa-IR" dirty="0">
                <a:solidFill>
                  <a:srgbClr val="C00000"/>
                </a:solidFill>
                <a:cs typeface="B Titr" pitchFamily="2" charset="-78"/>
              </a:rPr>
              <a:t>وظیفه تسهیل گر در این رابطه:</a:t>
            </a:r>
            <a:endParaRPr lang="en-US" dirty="0">
              <a:solidFill>
                <a:srgbClr val="C00000"/>
              </a:solidFill>
              <a:cs typeface="B Titr" pitchFamily="2" charset="-78"/>
            </a:endParaRPr>
          </a:p>
          <a:p>
            <a:pPr marL="0" indent="0" algn="justLow">
              <a:buNone/>
            </a:pPr>
            <a:r>
              <a:rPr lang="fa-IR" dirty="0">
                <a:cs typeface="B Nazanin" pitchFamily="2" charset="-78"/>
              </a:rPr>
              <a:t>1- به کودک مستقیماً توجه نماید </a:t>
            </a:r>
            <a:r>
              <a:rPr lang="fa-IR" dirty="0" smtClean="0">
                <a:cs typeface="B Nazanin" pitchFamily="2" charset="-78"/>
              </a:rPr>
              <a:t>نه به </a:t>
            </a:r>
            <a:r>
              <a:rPr lang="fa-IR" dirty="0">
                <a:cs typeface="B Nazanin" pitchFamily="2" charset="-78"/>
              </a:rPr>
              <a:t>واسطه اطلاعات ارائه شده توسط مادر</a:t>
            </a:r>
            <a:endParaRPr lang="en-US" dirty="0">
              <a:cs typeface="B Nazanin" pitchFamily="2" charset="-78"/>
            </a:endParaRPr>
          </a:p>
          <a:p>
            <a:pPr marL="0" indent="0" algn="justLow">
              <a:buNone/>
            </a:pPr>
            <a:r>
              <a:rPr lang="fa-IR" dirty="0">
                <a:cs typeface="B Nazanin" pitchFamily="2" charset="-78"/>
              </a:rPr>
              <a:t>2- اطلاعات موجود را با مادر و کودک رد و بدل کند.</a:t>
            </a:r>
            <a:endParaRPr lang="en-US" dirty="0">
              <a:cs typeface="B Nazanin" pitchFamily="2" charset="-78"/>
            </a:endParaRPr>
          </a:p>
          <a:p>
            <a:pPr marL="0" indent="0" algn="justLow">
              <a:buNone/>
            </a:pPr>
            <a:r>
              <a:rPr lang="fa-IR" dirty="0">
                <a:cs typeface="B Nazanin" pitchFamily="2" charset="-78"/>
              </a:rPr>
              <a:t>3- اطلاعات کافی در مورد منابع حمایتی موجود در خانواده یا فراتر از آن کسب کند</a:t>
            </a:r>
            <a:endParaRPr lang="en-US" dirty="0">
              <a:cs typeface="B Nazanin" pitchFamily="2" charset="-78"/>
            </a:endParaRPr>
          </a:p>
          <a:p>
            <a:pPr marL="0" indent="0" algn="justLow">
              <a:buNone/>
            </a:pPr>
            <a:r>
              <a:rPr lang="fa-IR" dirty="0">
                <a:cs typeface="B Nazanin" pitchFamily="2" charset="-78"/>
              </a:rPr>
              <a:t>4- </a:t>
            </a:r>
            <a:r>
              <a:rPr lang="fa-IR" dirty="0" smtClean="0">
                <a:cs typeface="B Nazanin" pitchFamily="2" charset="-78"/>
              </a:rPr>
              <a:t>قادر </a:t>
            </a:r>
            <a:r>
              <a:rPr lang="fa-IR" dirty="0">
                <a:cs typeface="B Nazanin" pitchFamily="2" charset="-78"/>
              </a:rPr>
              <a:t>به انتخاب منابع حمایتی و بیرونی باشد</a:t>
            </a:r>
            <a:endParaRPr lang="en-US" dirty="0">
              <a:cs typeface="B Nazanin" pitchFamily="2" charset="-78"/>
            </a:endParaRPr>
          </a:p>
          <a:p>
            <a:pPr marL="0" indent="0" algn="justLow">
              <a:buNone/>
            </a:pPr>
            <a:r>
              <a:rPr lang="fa-IR" dirty="0">
                <a:cs typeface="B Nazanin" pitchFamily="2" charset="-78"/>
              </a:rPr>
              <a:t>5- محترمانه برخی واکنش های رایج کودکان به خشونت خانگی را ترسیم نموده و با کمک خانواده راه های رویارویی و پاسخ دهی به این رفتاره را طرح ریزی نماید.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4206406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60640"/>
          </a:xfrm>
        </p:spPr>
        <p:txBody>
          <a:bodyPr/>
          <a:lstStyle/>
          <a:p>
            <a:pPr marL="0" indent="0" algn="justLow">
              <a:lnSpc>
                <a:spcPct val="150000"/>
              </a:lnSpc>
              <a:buNone/>
            </a:pPr>
            <a:r>
              <a:rPr lang="fa-IR" dirty="0">
                <a:cs typeface="B Nazanin" pitchFamily="2" charset="-78"/>
              </a:rPr>
              <a:t>کودکان شاهد خشونت یاد می گیرند همانگونه که پدر آن ها با مادرشان به </a:t>
            </a:r>
            <a:r>
              <a:rPr lang="fa-IR" dirty="0" smtClean="0">
                <a:cs typeface="B Nazanin" pitchFamily="2" charset="-78"/>
              </a:rPr>
              <a:t>شکل </a:t>
            </a:r>
            <a:r>
              <a:rPr lang="fa-IR" dirty="0">
                <a:cs typeface="B Nazanin" pitchFamily="2" charset="-78"/>
              </a:rPr>
              <a:t>توهین آمیز و خشن رفتار می </a:t>
            </a:r>
            <a:r>
              <a:rPr lang="fa-IR" dirty="0" smtClean="0">
                <a:cs typeface="B Nazanin" pitchFamily="2" charset="-78"/>
              </a:rPr>
              <a:t>کند، </a:t>
            </a:r>
            <a:r>
              <a:rPr lang="fa-IR" dirty="0">
                <a:cs typeface="B Nazanin" pitchFamily="2" charset="-78"/>
              </a:rPr>
              <a:t>آن ها نیز با افراد مهم زندگی خود اینگونه رفتار نمایند. فراهم کردن شرایط مساعد که کودک رفتار احترام آمیز را تجربه کند کودک می آموزد که در هنگام خشم، راه های بهتری برای رفتار وجود دارد که </a:t>
            </a:r>
            <a:r>
              <a:rPr lang="fa-IR" dirty="0" smtClean="0">
                <a:cs typeface="B Nazanin" pitchFamily="2" charset="-78"/>
              </a:rPr>
              <a:t/>
            </a:r>
            <a:br>
              <a:rPr lang="fa-IR" dirty="0" smtClean="0">
                <a:cs typeface="B Nazanin" pitchFamily="2" charset="-78"/>
              </a:rPr>
            </a:br>
            <a:r>
              <a:rPr lang="fa-IR" dirty="0" smtClean="0">
                <a:cs typeface="B Nazanin" pitchFamily="2" charset="-78"/>
              </a:rPr>
              <a:t>می </a:t>
            </a:r>
            <a:r>
              <a:rPr lang="fa-IR" dirty="0">
                <a:cs typeface="B Nazanin" pitchFamily="2" charset="-78"/>
              </a:rPr>
              <a:t>تواند آموخته شود.</a:t>
            </a:r>
            <a:endParaRPr lang="en-US" dirty="0">
              <a:cs typeface="B Nazanin" pitchFamily="2" charset="-78"/>
            </a:endParaRPr>
          </a:p>
          <a:p>
            <a:pPr algn="justLow">
              <a:lnSpc>
                <a:spcPct val="150000"/>
              </a:lnSpc>
            </a:pPr>
            <a:endParaRPr lang="fa-IR" dirty="0">
              <a:cs typeface="B Nazanin" pitchFamily="2" charset="-78"/>
            </a:endParaRPr>
          </a:p>
        </p:txBody>
      </p:sp>
    </p:spTree>
    <p:extLst>
      <p:ext uri="{BB962C8B-B14F-4D97-AF65-F5344CB8AC3E}">
        <p14:creationId xmlns:p14="http://schemas.microsoft.com/office/powerpoint/2010/main" val="23724820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20000"/>
          </a:bodyPr>
          <a:lstStyle/>
          <a:p>
            <a:pPr marL="0" indent="0" algn="justLow">
              <a:buNone/>
            </a:pPr>
            <a:r>
              <a:rPr lang="fa-IR" dirty="0">
                <a:solidFill>
                  <a:srgbClr val="C00000"/>
                </a:solidFill>
                <a:cs typeface="B Titr" pitchFamily="2" charset="-78"/>
              </a:rPr>
              <a:t>بخش سوم</a:t>
            </a:r>
            <a:r>
              <a:rPr lang="fa-IR" dirty="0" smtClean="0">
                <a:solidFill>
                  <a:srgbClr val="C00000"/>
                </a:solidFill>
                <a:cs typeface="B Titr" pitchFamily="2" charset="-78"/>
              </a:rPr>
              <a:t>:</a:t>
            </a:r>
          </a:p>
          <a:p>
            <a:pPr marL="0" indent="0" algn="justLow">
              <a:buNone/>
            </a:pPr>
            <a:endParaRPr lang="en-US" dirty="0">
              <a:solidFill>
                <a:srgbClr val="C00000"/>
              </a:solidFill>
              <a:cs typeface="B Titr" pitchFamily="2" charset="-78"/>
            </a:endParaRPr>
          </a:p>
          <a:p>
            <a:pPr marL="0" indent="0" algn="justLow">
              <a:buNone/>
            </a:pPr>
            <a:r>
              <a:rPr lang="fa-IR" dirty="0">
                <a:cs typeface="B Nazanin" pitchFamily="2" charset="-78"/>
              </a:rPr>
              <a:t>پاسخ درمانی به کودکان و والدین آن ها</a:t>
            </a:r>
            <a:endParaRPr lang="en-US" dirty="0">
              <a:cs typeface="B Nazanin" pitchFamily="2" charset="-78"/>
            </a:endParaRPr>
          </a:p>
          <a:p>
            <a:pPr marL="0" indent="0" algn="justLow">
              <a:buNone/>
            </a:pPr>
            <a:r>
              <a:rPr lang="fa-IR" dirty="0">
                <a:cs typeface="B Nazanin" pitchFamily="2" charset="-78"/>
              </a:rPr>
              <a:t>پاسخ بهداشتی به کودکان شاهد خشونت (3 مرحله):</a:t>
            </a:r>
            <a:endParaRPr lang="en-US" dirty="0">
              <a:cs typeface="B Nazanin" pitchFamily="2" charset="-78"/>
            </a:endParaRPr>
          </a:p>
          <a:p>
            <a:pPr marL="0" indent="0" algn="justLow">
              <a:buNone/>
            </a:pPr>
            <a:r>
              <a:rPr lang="fa-IR" dirty="0">
                <a:cs typeface="B Nazanin" pitchFamily="2" charset="-78"/>
              </a:rPr>
              <a:t>1- مداخلات فوریت </a:t>
            </a:r>
            <a:r>
              <a:rPr lang="fa-IR" dirty="0" smtClean="0">
                <a:cs typeface="B Nazanin" pitchFamily="2" charset="-78"/>
              </a:rPr>
              <a:t>دارکه در </a:t>
            </a:r>
            <a:r>
              <a:rPr lang="fa-IR" dirty="0">
                <a:cs typeface="B Nazanin" pitchFamily="2" charset="-78"/>
              </a:rPr>
              <a:t>حداقل زمان نزدیک به تجربه آسیب (</a:t>
            </a:r>
            <a:r>
              <a:rPr lang="fa-IR" dirty="0" smtClean="0">
                <a:cs typeface="B Nazanin" pitchFamily="2" charset="-78"/>
              </a:rPr>
              <a:t>48-24 ساعت بعد </a:t>
            </a:r>
            <a:r>
              <a:rPr lang="fa-IR" dirty="0">
                <a:cs typeface="B Nazanin" pitchFamily="2" charset="-78"/>
              </a:rPr>
              <a:t>از آن</a:t>
            </a:r>
            <a:r>
              <a:rPr lang="fa-IR" dirty="0" smtClean="0">
                <a:cs typeface="B Nazanin" pitchFamily="2" charset="-78"/>
              </a:rPr>
              <a:t>)</a:t>
            </a:r>
            <a:r>
              <a:rPr lang="ar-SA" dirty="0">
                <a:ea typeface="Calibri"/>
                <a:cs typeface="B Nazanin"/>
              </a:rPr>
              <a:t> در اين زمان مراقبين سلامت مي توانند حمايتهاي رواني اجتماعي اولويت دار را به كودك ارائه دهند.</a:t>
            </a:r>
            <a:endParaRPr lang="en-US" dirty="0">
              <a:ea typeface="Calibri"/>
              <a:cs typeface="Arial"/>
            </a:endParaRPr>
          </a:p>
          <a:p>
            <a:pPr marL="0" indent="0" algn="justLow">
              <a:buNone/>
            </a:pPr>
            <a:endParaRPr lang="en-US" dirty="0">
              <a:cs typeface="B Nazanin" pitchFamily="2" charset="-78"/>
            </a:endParaRPr>
          </a:p>
          <a:p>
            <a:pPr marL="0" indent="0" algn="justLow">
              <a:buNone/>
            </a:pPr>
            <a:r>
              <a:rPr lang="fa-IR" dirty="0">
                <a:cs typeface="B Nazanin" pitchFamily="2" charset="-78"/>
              </a:rPr>
              <a:t>2- مداخلات کوتاه مدت- کمک به بیان تجربه رویدادهای خشونت بار توسط کودک</a:t>
            </a:r>
            <a:endParaRPr lang="en-US" dirty="0">
              <a:cs typeface="B Nazanin" pitchFamily="2" charset="-78"/>
            </a:endParaRPr>
          </a:p>
          <a:p>
            <a:pPr marL="0" indent="0" algn="justLow">
              <a:buNone/>
            </a:pPr>
            <a:r>
              <a:rPr lang="fa-IR" dirty="0">
                <a:cs typeface="B Nazanin" pitchFamily="2" charset="-78"/>
              </a:rPr>
              <a:t>3- مداخلات متوسط المدت – بررسی وضعیت سلامت همه جانبه کودک و در صورت نیاز انجام مداخلات</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24898099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justLow">
              <a:lnSpc>
                <a:spcPct val="150000"/>
              </a:lnSpc>
              <a:buNone/>
            </a:pPr>
            <a:r>
              <a:rPr lang="fa-IR" dirty="0">
                <a:solidFill>
                  <a:srgbClr val="C00000"/>
                </a:solidFill>
                <a:cs typeface="B Titr" pitchFamily="2" charset="-78"/>
              </a:rPr>
              <a:t>هدف از مداخلات: </a:t>
            </a:r>
          </a:p>
          <a:p>
            <a:pPr marL="0" indent="0" algn="justLow">
              <a:lnSpc>
                <a:spcPct val="150000"/>
              </a:lnSpc>
              <a:buNone/>
            </a:pPr>
            <a:r>
              <a:rPr lang="fa-IR" dirty="0" smtClean="0">
                <a:cs typeface="B Nazanin" pitchFamily="2" charset="-78"/>
              </a:rPr>
              <a:t>کودکان </a:t>
            </a:r>
            <a:r>
              <a:rPr lang="fa-IR" dirty="0">
                <a:cs typeface="B Nazanin" pitchFamily="2" charset="-78"/>
              </a:rPr>
              <a:t>که در هنگام بحران مورد حمایت واقع می شوند توانمند می شوند تا بر ماهیت آسیب زای تجربه خود مسلط شده و ترس و وحشت را مهار کرده و هوشیاری و گوش بزنگی خود را </a:t>
            </a:r>
            <a:r>
              <a:rPr lang="fa-IR" dirty="0" smtClean="0">
                <a:cs typeface="B Nazanin" pitchFamily="2" charset="-78"/>
              </a:rPr>
              <a:t>حفظ </a:t>
            </a:r>
            <a:r>
              <a:rPr lang="fa-IR" dirty="0">
                <a:cs typeface="B Nazanin" pitchFamily="2" charset="-78"/>
              </a:rPr>
              <a:t>کرده و سرانجام به آرامش دست یابند.</a:t>
            </a:r>
            <a:endParaRPr lang="en-US" dirty="0">
              <a:cs typeface="B Nazanin" pitchFamily="2" charset="-78"/>
            </a:endParaRPr>
          </a:p>
          <a:p>
            <a:pPr algn="justLow">
              <a:lnSpc>
                <a:spcPct val="150000"/>
              </a:lnSpc>
            </a:pPr>
            <a:endParaRPr lang="fa-IR" dirty="0">
              <a:cs typeface="B Nazanin" pitchFamily="2" charset="-78"/>
            </a:endParaRPr>
          </a:p>
        </p:txBody>
      </p:sp>
    </p:spTree>
    <p:extLst>
      <p:ext uri="{BB962C8B-B14F-4D97-AF65-F5344CB8AC3E}">
        <p14:creationId xmlns:p14="http://schemas.microsoft.com/office/powerpoint/2010/main" val="9718025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p:spPr>
        <p:txBody>
          <a:bodyPr>
            <a:normAutofit/>
          </a:bodyPr>
          <a:lstStyle/>
          <a:p>
            <a:pPr marL="0" indent="0" algn="justLow">
              <a:buNone/>
            </a:pPr>
            <a:r>
              <a:rPr lang="fa-IR" sz="2800" dirty="0">
                <a:solidFill>
                  <a:srgbClr val="C00000"/>
                </a:solidFill>
                <a:cs typeface="B Titr" pitchFamily="2" charset="-78"/>
              </a:rPr>
              <a:t>عملکرد تسهیل گران در موارد تجربه آسیب زا در کودکان در طی </a:t>
            </a:r>
            <a:r>
              <a:rPr lang="fa-IR" sz="2800" dirty="0" smtClean="0">
                <a:solidFill>
                  <a:srgbClr val="C00000"/>
                </a:solidFill>
                <a:cs typeface="B Titr" pitchFamily="2" charset="-78"/>
              </a:rPr>
              <a:t>48- 24ساعت </a:t>
            </a:r>
            <a:r>
              <a:rPr lang="fa-IR" sz="2800" dirty="0">
                <a:solidFill>
                  <a:srgbClr val="C00000"/>
                </a:solidFill>
                <a:cs typeface="B Titr" pitchFamily="2" charset="-78"/>
              </a:rPr>
              <a:t>پس از وقوع حادثه:</a:t>
            </a:r>
            <a:endParaRPr lang="en-US" sz="2800" dirty="0">
              <a:solidFill>
                <a:srgbClr val="C00000"/>
              </a:solidFill>
              <a:cs typeface="B Titr" pitchFamily="2" charset="-78"/>
            </a:endParaRPr>
          </a:p>
          <a:p>
            <a:pPr marL="0" indent="0" algn="justLow">
              <a:buNone/>
            </a:pPr>
            <a:r>
              <a:rPr lang="fa-IR" dirty="0">
                <a:cs typeface="B Nazanin" pitchFamily="2" charset="-78"/>
              </a:rPr>
              <a:t>1- پیوستن مجدد کودک با افراد مهم زندگی وی</a:t>
            </a:r>
            <a:endParaRPr lang="en-US" dirty="0">
              <a:cs typeface="B Nazanin" pitchFamily="2" charset="-78"/>
            </a:endParaRPr>
          </a:p>
          <a:p>
            <a:pPr marL="0" indent="0" algn="justLow">
              <a:buNone/>
            </a:pPr>
            <a:r>
              <a:rPr lang="fa-IR" dirty="0">
                <a:cs typeface="B Nazanin" pitchFamily="2" charset="-78"/>
              </a:rPr>
              <a:t>2- کمک به والدین برای رویارویی با تجربه آسیب زا و تا حد امکان هوشیاری و مراقبت آنان در قبال نیازهای کودکان</a:t>
            </a:r>
            <a:endParaRPr lang="en-US" dirty="0">
              <a:cs typeface="B Nazanin" pitchFamily="2" charset="-78"/>
            </a:endParaRPr>
          </a:p>
          <a:p>
            <a:pPr marL="0" indent="0" algn="justLow">
              <a:buNone/>
            </a:pPr>
            <a:r>
              <a:rPr lang="fa-IR" dirty="0">
                <a:cs typeface="B Nazanin" pitchFamily="2" charset="-78"/>
              </a:rPr>
              <a:t>3- در صورت عدم دسترسی به </a:t>
            </a:r>
            <a:r>
              <a:rPr lang="fa-IR">
                <a:cs typeface="B Nazanin" pitchFamily="2" charset="-78"/>
              </a:rPr>
              <a:t>افراد </a:t>
            </a:r>
            <a:r>
              <a:rPr lang="fa-IR" smtClean="0">
                <a:cs typeface="B Nazanin" pitchFamily="2" charset="-78"/>
              </a:rPr>
              <a:t>بزرگسال </a:t>
            </a:r>
            <a:r>
              <a:rPr lang="fa-IR" dirty="0">
                <a:cs typeface="B Nazanin" pitchFamily="2" charset="-78"/>
              </a:rPr>
              <a:t>مورد اعتماد کودک تسهیل گران نقش آن ها را در طول دوران پس از بحران ایفا نمایند.</a:t>
            </a:r>
            <a:endParaRPr lang="en-US" dirty="0">
              <a:cs typeface="B Nazanin" pitchFamily="2" charset="-78"/>
            </a:endParaRPr>
          </a:p>
          <a:p>
            <a:pPr marL="0" indent="0" algn="justLow">
              <a:buNone/>
            </a:pPr>
            <a:r>
              <a:rPr lang="fa-IR" dirty="0">
                <a:cs typeface="B Nazanin" pitchFamily="2" charset="-78"/>
              </a:rPr>
              <a:t>4- آغاز دوباره سازی اعتماد و پیش بینی پذیری دنیای کودک</a:t>
            </a:r>
            <a:endParaRPr lang="en-US" dirty="0">
              <a:cs typeface="B Nazanin" pitchFamily="2" charset="-78"/>
            </a:endParaRPr>
          </a:p>
          <a:p>
            <a:pPr marL="0" indent="0" algn="justLow">
              <a:buNone/>
            </a:pPr>
            <a:r>
              <a:rPr lang="fa-IR" dirty="0">
                <a:cs typeface="B Nazanin" pitchFamily="2" charset="-78"/>
              </a:rPr>
              <a:t>5- ارائه اطلاعات، تصریح اشتباهات و ابهامات و کمک به کودک جهت درک وضعیت واقعه</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2501837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91264" cy="5577483"/>
          </a:xfrm>
        </p:spPr>
        <p:txBody>
          <a:bodyPr>
            <a:normAutofit/>
          </a:bodyPr>
          <a:lstStyle/>
          <a:p>
            <a:pPr marL="0" indent="0">
              <a:buNone/>
            </a:pPr>
            <a:r>
              <a:rPr lang="fa-IR" dirty="0">
                <a:cs typeface="B Nazanin" pitchFamily="2" charset="-78"/>
              </a:rPr>
              <a:t>6- اشتغال ذهنی آسیب زای کودک را با موضوع آسیب کاهش و فاصله روانی با اتفاق را از او ایجاد کند.</a:t>
            </a:r>
            <a:endParaRPr lang="en-US" dirty="0">
              <a:cs typeface="B Nazanin" pitchFamily="2" charset="-78"/>
            </a:endParaRPr>
          </a:p>
          <a:p>
            <a:pPr marL="0" indent="0">
              <a:buNone/>
            </a:pPr>
            <a:r>
              <a:rPr lang="fa-IR" dirty="0">
                <a:cs typeface="B Nazanin" pitchFamily="2" charset="-78"/>
              </a:rPr>
              <a:t>7- آموزش والدین در خصوص پاسخ ها و واکنش های طبیعی به آسیب</a:t>
            </a:r>
            <a:endParaRPr lang="en-US" dirty="0">
              <a:cs typeface="B Nazanin" pitchFamily="2" charset="-78"/>
            </a:endParaRPr>
          </a:p>
          <a:p>
            <a:pPr marL="0" indent="0">
              <a:buNone/>
            </a:pPr>
            <a:r>
              <a:rPr lang="fa-IR" dirty="0">
                <a:cs typeface="B Nazanin" pitchFamily="2" charset="-78"/>
              </a:rPr>
              <a:t>8- شناسایی و بحث راجع به حقایق اطراف موضوع</a:t>
            </a:r>
            <a:endParaRPr lang="en-US" dirty="0">
              <a:cs typeface="B Nazanin" pitchFamily="2" charset="-78"/>
            </a:endParaRPr>
          </a:p>
          <a:p>
            <a:pPr marL="0" indent="0">
              <a:buNone/>
            </a:pPr>
            <a:r>
              <a:rPr lang="fa-IR" dirty="0">
                <a:cs typeface="B Nazanin" pitchFamily="2" charset="-78"/>
              </a:rPr>
              <a:t>9- شناسایی جوانب منفی که بر سر راه روند بهبودی قرار می گیرد.</a:t>
            </a:r>
            <a:endParaRPr lang="en-US" dirty="0">
              <a:cs typeface="B Nazanin" pitchFamily="2" charset="-78"/>
            </a:endParaRPr>
          </a:p>
          <a:p>
            <a:pPr marL="0" indent="0">
              <a:buNone/>
            </a:pPr>
            <a:r>
              <a:rPr lang="fa-IR" dirty="0">
                <a:cs typeface="B Nazanin" pitchFamily="2" charset="-78"/>
              </a:rPr>
              <a:t>10- شبکه حمایتی کودک ها از واکنش های کودک به رویداد آسیب زا و راهبردهای مؤثر مدیریت آن آگاه نماید</a:t>
            </a:r>
            <a:endParaRPr lang="en-US"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29422219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buNone/>
            </a:pPr>
            <a:r>
              <a:rPr lang="fa-IR" sz="2800" dirty="0" smtClean="0">
                <a:solidFill>
                  <a:srgbClr val="C00000"/>
                </a:solidFill>
                <a:cs typeface="B Titr" pitchFamily="2" charset="-78"/>
              </a:rPr>
              <a:t>فرآیند </a:t>
            </a:r>
            <a:r>
              <a:rPr lang="fa-IR" sz="2800" dirty="0">
                <a:solidFill>
                  <a:srgbClr val="C00000"/>
                </a:solidFill>
                <a:cs typeface="B Titr" pitchFamily="2" charset="-78"/>
              </a:rPr>
              <a:t>عقده گشایی (</a:t>
            </a:r>
            <a:r>
              <a:rPr lang="en-US" sz="2800" dirty="0">
                <a:solidFill>
                  <a:srgbClr val="C00000"/>
                </a:solidFill>
                <a:cs typeface="B Titr" pitchFamily="2" charset="-78"/>
              </a:rPr>
              <a:t>Debriefing</a:t>
            </a:r>
            <a:r>
              <a:rPr lang="fa-IR" sz="2800" dirty="0" smtClean="0">
                <a:solidFill>
                  <a:srgbClr val="C00000"/>
                </a:solidFill>
                <a:cs typeface="B Titr" pitchFamily="2" charset="-78"/>
              </a:rPr>
              <a:t>)</a:t>
            </a:r>
          </a:p>
          <a:p>
            <a:endParaRPr lang="en-US" sz="2800" dirty="0">
              <a:solidFill>
                <a:srgbClr val="C00000"/>
              </a:solidFill>
              <a:cs typeface="B Titr" pitchFamily="2" charset="-78"/>
            </a:endParaRPr>
          </a:p>
          <a:p>
            <a:pPr algn="justLow">
              <a:buFontTx/>
              <a:buChar char="-"/>
            </a:pPr>
            <a:r>
              <a:rPr lang="fa-IR" dirty="0" smtClean="0">
                <a:cs typeface="B Nazanin" pitchFamily="2" charset="-78"/>
              </a:rPr>
              <a:t>پس </a:t>
            </a:r>
            <a:r>
              <a:rPr lang="fa-IR" dirty="0">
                <a:cs typeface="B Nazanin" pitchFamily="2" charset="-78"/>
              </a:rPr>
              <a:t>از 24 از وقوع آسیب صورت می گیرد. قبل از آن باید نیازهای اولیه کودک به خوبی مورد توجه قرار گیرد</a:t>
            </a:r>
            <a:r>
              <a:rPr lang="fa-IR" dirty="0" smtClean="0">
                <a:cs typeface="B Nazanin" pitchFamily="2" charset="-78"/>
              </a:rPr>
              <a:t>.</a:t>
            </a:r>
          </a:p>
          <a:p>
            <a:pPr algn="justLow">
              <a:buFontTx/>
              <a:buChar char="-"/>
            </a:pPr>
            <a:endParaRPr lang="en-US" dirty="0">
              <a:cs typeface="B Nazanin" pitchFamily="2" charset="-78"/>
            </a:endParaRPr>
          </a:p>
          <a:p>
            <a:pPr algn="justLow">
              <a:buFontTx/>
              <a:buChar char="-"/>
            </a:pPr>
            <a:r>
              <a:rPr lang="fa-IR" dirty="0" smtClean="0">
                <a:cs typeface="B Nazanin" pitchFamily="2" charset="-78"/>
              </a:rPr>
              <a:t>در </a:t>
            </a:r>
            <a:r>
              <a:rPr lang="fa-IR" dirty="0">
                <a:cs typeface="B Nazanin" pitchFamily="2" charset="-78"/>
              </a:rPr>
              <a:t>خلال دوره درمان و حتی مدت ها پس از آن کودک </a:t>
            </a:r>
            <a:r>
              <a:rPr lang="fa-IR" dirty="0" smtClean="0">
                <a:cs typeface="B Nazanin" pitchFamily="2" charset="-78"/>
              </a:rPr>
              <a:t>قصه خود </a:t>
            </a:r>
            <a:r>
              <a:rPr lang="fa-IR" dirty="0">
                <a:cs typeface="B Nazanin" pitchFamily="2" charset="-78"/>
              </a:rPr>
              <a:t>را برای افراد مورد اعتمادش تعریف </a:t>
            </a:r>
            <a:r>
              <a:rPr lang="fa-IR" dirty="0" smtClean="0">
                <a:cs typeface="B Nazanin" pitchFamily="2" charset="-78"/>
              </a:rPr>
              <a:t>کند.</a:t>
            </a:r>
          </a:p>
          <a:p>
            <a:pPr algn="justLow">
              <a:buFontTx/>
              <a:buChar char="-"/>
            </a:pPr>
            <a:endParaRPr lang="en-US" dirty="0">
              <a:cs typeface="B Nazanin" pitchFamily="2" charset="-78"/>
            </a:endParaRPr>
          </a:p>
          <a:p>
            <a:pPr marL="0" indent="0" algn="justLow">
              <a:buNone/>
            </a:pPr>
            <a:r>
              <a:rPr lang="fa-IR" dirty="0">
                <a:cs typeface="B Nazanin" pitchFamily="2" charset="-78"/>
              </a:rPr>
              <a:t>- اطلاعات حقیقی را روشن و احتمال خطر فعلی را ارزیابی و فرصت </a:t>
            </a:r>
            <a:r>
              <a:rPr lang="fa-IR" dirty="0" smtClean="0">
                <a:cs typeface="B Nazanin" pitchFamily="2" charset="-78"/>
              </a:rPr>
              <a:t>بیان </a:t>
            </a:r>
            <a:r>
              <a:rPr lang="fa-IR" dirty="0">
                <a:cs typeface="B Nazanin" pitchFamily="2" charset="-78"/>
              </a:rPr>
              <a:t>تجربه خود را فراهم می کند.</a:t>
            </a:r>
            <a:endParaRPr lang="en-US"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26695180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r>
              <a:rPr lang="fa-IR" sz="2800" dirty="0">
                <a:solidFill>
                  <a:srgbClr val="C00000"/>
                </a:solidFill>
                <a:cs typeface="B Titr" pitchFamily="2" charset="-78"/>
              </a:rPr>
              <a:t>اهداف عقده گشایی تجربه بحران – فراهم آوری شرایط زیر برای </a:t>
            </a:r>
            <a:r>
              <a:rPr lang="fa-IR" sz="2800" dirty="0" smtClean="0">
                <a:solidFill>
                  <a:srgbClr val="C00000"/>
                </a:solidFill>
                <a:cs typeface="B Titr" pitchFamily="2" charset="-78"/>
              </a:rPr>
              <a:t>کودک</a:t>
            </a:r>
          </a:p>
          <a:p>
            <a:pPr marL="0" indent="0">
              <a:buNone/>
            </a:pPr>
            <a:endParaRPr lang="en-US" sz="2800" dirty="0">
              <a:solidFill>
                <a:srgbClr val="C00000"/>
              </a:solidFill>
              <a:cs typeface="B Titr" pitchFamily="2" charset="-78"/>
            </a:endParaRPr>
          </a:p>
          <a:p>
            <a:pPr marL="0" indent="0">
              <a:buNone/>
            </a:pPr>
            <a:r>
              <a:rPr lang="fa-IR" dirty="0">
                <a:cs typeface="B Nazanin" pitchFamily="2" charset="-78"/>
              </a:rPr>
              <a:t>- اطلاعات</a:t>
            </a:r>
            <a:endParaRPr lang="en-US" dirty="0">
              <a:cs typeface="B Nazanin" pitchFamily="2" charset="-78"/>
            </a:endParaRPr>
          </a:p>
          <a:p>
            <a:pPr marL="0" indent="0">
              <a:buNone/>
            </a:pPr>
            <a:r>
              <a:rPr lang="fa-IR" dirty="0">
                <a:cs typeface="B Nazanin" pitchFamily="2" charset="-78"/>
              </a:rPr>
              <a:t>- آسودگی هیجانی</a:t>
            </a:r>
            <a:endParaRPr lang="en-US" dirty="0">
              <a:cs typeface="B Nazanin" pitchFamily="2" charset="-78"/>
            </a:endParaRPr>
          </a:p>
          <a:p>
            <a:pPr marL="0" indent="0">
              <a:buNone/>
            </a:pPr>
            <a:r>
              <a:rPr lang="fa-IR" dirty="0">
                <a:cs typeface="B Nazanin" pitchFamily="2" charset="-78"/>
              </a:rPr>
              <a:t>- بازشناسی و درک احساسات</a:t>
            </a:r>
            <a:endParaRPr lang="en-US" dirty="0">
              <a:cs typeface="B Nazanin" pitchFamily="2" charset="-78"/>
            </a:endParaRPr>
          </a:p>
          <a:p>
            <a:pPr marL="0" indent="0">
              <a:buNone/>
            </a:pPr>
            <a:r>
              <a:rPr lang="fa-IR" dirty="0">
                <a:cs typeface="B Nazanin" pitchFamily="2" charset="-78"/>
              </a:rPr>
              <a:t>- اعتبار بخشی تجارب و احساسات</a:t>
            </a:r>
            <a:endParaRPr lang="en-US" dirty="0">
              <a:cs typeface="B Nazanin" pitchFamily="2" charset="-78"/>
            </a:endParaRPr>
          </a:p>
          <a:p>
            <a:pPr marL="0" indent="0">
              <a:buNone/>
            </a:pPr>
            <a:r>
              <a:rPr lang="fa-IR" dirty="0">
                <a:cs typeface="B Nazanin" pitchFamily="2" charset="-78"/>
              </a:rPr>
              <a:t>- اطمینان مجدد</a:t>
            </a:r>
            <a:endParaRPr lang="en-US" dirty="0">
              <a:cs typeface="B Nazanin" pitchFamily="2" charset="-78"/>
            </a:endParaRPr>
          </a:p>
          <a:p>
            <a:pPr marL="0" indent="0">
              <a:buNone/>
            </a:pPr>
            <a:r>
              <a:rPr lang="fa-IR" dirty="0">
                <a:cs typeface="B Nazanin" pitchFamily="2" charset="-78"/>
              </a:rPr>
              <a:t>- غربالگری کودکان که به مداخله جامعتری نیاز دارند.</a:t>
            </a:r>
            <a:endParaRPr lang="en-US"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27315681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buNone/>
            </a:pPr>
            <a:r>
              <a:rPr lang="fa-IR" sz="2800" dirty="0">
                <a:solidFill>
                  <a:srgbClr val="C00000"/>
                </a:solidFill>
                <a:cs typeface="B Titr" pitchFamily="2" charset="-78"/>
              </a:rPr>
              <a:t>برخی علائم کودکان که به خدمات تخصصی نیاز داند</a:t>
            </a:r>
            <a:r>
              <a:rPr lang="fa-IR" sz="2800" dirty="0" smtClean="0">
                <a:solidFill>
                  <a:srgbClr val="C00000"/>
                </a:solidFill>
                <a:cs typeface="B Titr" pitchFamily="2" charset="-78"/>
              </a:rPr>
              <a:t>:</a:t>
            </a:r>
          </a:p>
          <a:p>
            <a:pPr marL="0" indent="0">
              <a:buNone/>
            </a:pPr>
            <a:endParaRPr lang="en-US" sz="2800" dirty="0">
              <a:solidFill>
                <a:srgbClr val="C00000"/>
              </a:solidFill>
              <a:cs typeface="B Titr" pitchFamily="2" charset="-78"/>
            </a:endParaRPr>
          </a:p>
          <a:p>
            <a:pPr marL="0" indent="0">
              <a:lnSpc>
                <a:spcPct val="150000"/>
              </a:lnSpc>
              <a:buNone/>
            </a:pPr>
            <a:r>
              <a:rPr lang="fa-IR" dirty="0">
                <a:cs typeface="B Nazanin" pitchFamily="2" charset="-78"/>
              </a:rPr>
              <a:t>1- رفتارهای </a:t>
            </a:r>
            <a:r>
              <a:rPr lang="fa-IR" dirty="0" smtClean="0">
                <a:cs typeface="B Nazanin" pitchFamily="2" charset="-78"/>
              </a:rPr>
              <a:t>اجتنابی </a:t>
            </a:r>
            <a:r>
              <a:rPr lang="fa-IR" dirty="0">
                <a:cs typeface="B Nazanin" pitchFamily="2" charset="-78"/>
              </a:rPr>
              <a:t>کودک</a:t>
            </a:r>
            <a:endParaRPr lang="en-US" dirty="0">
              <a:cs typeface="B Nazanin" pitchFamily="2" charset="-78"/>
            </a:endParaRPr>
          </a:p>
          <a:p>
            <a:pPr marL="0" indent="0">
              <a:lnSpc>
                <a:spcPct val="150000"/>
              </a:lnSpc>
              <a:buNone/>
            </a:pPr>
            <a:r>
              <a:rPr lang="fa-IR" dirty="0">
                <a:cs typeface="B Nazanin" pitchFamily="2" charset="-78"/>
              </a:rPr>
              <a:t>2- رفتارهای مکرر تحریک پذیری مثل بی قراری و اختلال خواب</a:t>
            </a:r>
            <a:endParaRPr lang="en-US" dirty="0">
              <a:cs typeface="B Nazanin" pitchFamily="2" charset="-78"/>
            </a:endParaRPr>
          </a:p>
          <a:p>
            <a:pPr marL="0" indent="0">
              <a:lnSpc>
                <a:spcPct val="150000"/>
              </a:lnSpc>
              <a:buNone/>
            </a:pPr>
            <a:r>
              <a:rPr lang="fa-IR" dirty="0">
                <a:cs typeface="B Nazanin" pitchFamily="2" charset="-78"/>
              </a:rPr>
              <a:t>3- بازنمایی مکرر تجربه آسیب زا در صحبت </a:t>
            </a:r>
            <a:r>
              <a:rPr lang="fa-IR" dirty="0" smtClean="0">
                <a:cs typeface="B Nazanin" pitchFamily="2" charset="-78"/>
              </a:rPr>
              <a:t>هاو </a:t>
            </a:r>
            <a:r>
              <a:rPr lang="fa-IR" dirty="0">
                <a:cs typeface="B Nazanin" pitchFamily="2" charset="-78"/>
              </a:rPr>
              <a:t>بازی</a:t>
            </a:r>
            <a:endParaRPr lang="en-US" dirty="0">
              <a:cs typeface="B Nazanin" pitchFamily="2" charset="-78"/>
            </a:endParaRPr>
          </a:p>
          <a:p>
            <a:endParaRPr lang="fa-IR" dirty="0">
              <a:cs typeface="B Nazanin" pitchFamily="2" charset="-78"/>
            </a:endParaRPr>
          </a:p>
        </p:txBody>
      </p:sp>
      <p:pic>
        <p:nvPicPr>
          <p:cNvPr id="57346" name="Picture 2" descr="نتیجه تصویری برای کودک">
            <a:hlinkClick r:id="rId2"/>
          </p:cNvPr>
          <p:cNvPicPr>
            <a:picLocks noChangeAspect="1" noChangeArrowheads="1"/>
          </p:cNvPicPr>
          <p:nvPr/>
        </p:nvPicPr>
        <p:blipFill>
          <a:blip r:embed="rId3"/>
          <a:srcRect/>
          <a:stretch>
            <a:fillRect/>
          </a:stretch>
        </p:blipFill>
        <p:spPr bwMode="auto">
          <a:xfrm>
            <a:off x="1000100" y="4286256"/>
            <a:ext cx="1500198" cy="1495428"/>
          </a:xfrm>
          <a:prstGeom prst="rect">
            <a:avLst/>
          </a:prstGeom>
          <a:noFill/>
        </p:spPr>
      </p:pic>
    </p:spTree>
    <p:extLst>
      <p:ext uri="{BB962C8B-B14F-4D97-AF65-F5344CB8AC3E}">
        <p14:creationId xmlns:p14="http://schemas.microsoft.com/office/powerpoint/2010/main" val="5748928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buNone/>
            </a:pPr>
            <a:r>
              <a:rPr lang="fa-IR" sz="2800" dirty="0">
                <a:solidFill>
                  <a:srgbClr val="C00000"/>
                </a:solidFill>
                <a:cs typeface="B Titr" pitchFamily="2" charset="-78"/>
              </a:rPr>
              <a:t>بخش 4</a:t>
            </a:r>
            <a:endParaRPr lang="en-US" sz="2800" dirty="0">
              <a:solidFill>
                <a:srgbClr val="C00000"/>
              </a:solidFill>
              <a:cs typeface="B Titr" pitchFamily="2" charset="-78"/>
            </a:endParaRPr>
          </a:p>
          <a:p>
            <a:pPr marL="0" indent="0">
              <a:buNone/>
            </a:pPr>
            <a:r>
              <a:rPr lang="fa-IR" sz="2800" dirty="0">
                <a:solidFill>
                  <a:srgbClr val="C00000"/>
                </a:solidFill>
                <a:cs typeface="B Titr" pitchFamily="2" charset="-78"/>
              </a:rPr>
              <a:t>مداخلات پس از بحران: </a:t>
            </a:r>
            <a:endParaRPr lang="fa-IR" sz="2800" dirty="0" smtClean="0">
              <a:solidFill>
                <a:srgbClr val="C00000"/>
              </a:solidFill>
              <a:cs typeface="B Titr" pitchFamily="2" charset="-78"/>
            </a:endParaRPr>
          </a:p>
          <a:p>
            <a:pPr marL="0" indent="0">
              <a:buNone/>
            </a:pPr>
            <a:endParaRPr lang="en-US" sz="2800" dirty="0">
              <a:solidFill>
                <a:srgbClr val="C00000"/>
              </a:solidFill>
              <a:cs typeface="B Titr" pitchFamily="2" charset="-78"/>
            </a:endParaRPr>
          </a:p>
          <a:p>
            <a:pPr marL="0" indent="0" algn="justLow">
              <a:buNone/>
            </a:pPr>
            <a:r>
              <a:rPr lang="fa-IR" dirty="0">
                <a:cs typeface="B Nazanin" pitchFamily="2" charset="-78"/>
              </a:rPr>
              <a:t>1- ارزیابی میزان دسترسی و کیفیت حمایت های عاطفی در شبکه اجتماعی اطراف کودک</a:t>
            </a:r>
            <a:endParaRPr lang="en-US" dirty="0">
              <a:cs typeface="B Nazanin" pitchFamily="2" charset="-78"/>
            </a:endParaRPr>
          </a:p>
          <a:p>
            <a:pPr marL="0" indent="0" algn="justLow">
              <a:buNone/>
            </a:pPr>
            <a:r>
              <a:rPr lang="fa-IR" dirty="0">
                <a:cs typeface="B Nazanin" pitchFamily="2" charset="-78"/>
              </a:rPr>
              <a:t>2- مهارت های مصاحبه و ارتباط درمانی طی </a:t>
            </a:r>
            <a:r>
              <a:rPr lang="fa-IR" dirty="0" smtClean="0">
                <a:cs typeface="B Nazanin" pitchFamily="2" charset="-78"/>
              </a:rPr>
              <a:t>روزهاو </a:t>
            </a:r>
            <a:r>
              <a:rPr lang="fa-IR" dirty="0">
                <a:cs typeface="B Nazanin" pitchFamily="2" charset="-78"/>
              </a:rPr>
              <a:t>هفته </a:t>
            </a:r>
            <a:r>
              <a:rPr lang="fa-IR" dirty="0" smtClean="0">
                <a:cs typeface="B Nazanin" pitchFamily="2" charset="-78"/>
              </a:rPr>
              <a:t>ها </a:t>
            </a:r>
            <a:r>
              <a:rPr lang="fa-IR" dirty="0">
                <a:cs typeface="B Nazanin" pitchFamily="2" charset="-78"/>
              </a:rPr>
              <a:t>پس از وقوع درمان</a:t>
            </a:r>
            <a:endParaRPr lang="en-US" dirty="0">
              <a:cs typeface="B Nazanin" pitchFamily="2" charset="-78"/>
            </a:endParaRPr>
          </a:p>
          <a:p>
            <a:pPr marL="0" indent="0" algn="justLow">
              <a:buNone/>
            </a:pPr>
            <a:r>
              <a:rPr lang="fa-IR" dirty="0">
                <a:cs typeface="B Nazanin" pitchFamily="2" charset="-78"/>
              </a:rPr>
              <a:t>3- مدل گفتمان کودک </a:t>
            </a:r>
            <a:r>
              <a:rPr lang="fa-IR" dirty="0" smtClean="0">
                <a:cs typeface="B Nazanin" pitchFamily="2" charset="-78"/>
              </a:rPr>
              <a:t>محور، آموزشی </a:t>
            </a:r>
            <a:r>
              <a:rPr lang="fa-IR">
                <a:cs typeface="B Nazanin" pitchFamily="2" charset="-78"/>
              </a:rPr>
              <a:t>که </a:t>
            </a:r>
            <a:r>
              <a:rPr lang="fa-IR" smtClean="0">
                <a:cs typeface="B Nazanin" pitchFamily="2" charset="-78"/>
              </a:rPr>
              <a:t>جهت </a:t>
            </a:r>
            <a:r>
              <a:rPr lang="fa-IR" dirty="0">
                <a:cs typeface="B Nazanin" pitchFamily="2" charset="-78"/>
              </a:rPr>
              <a:t>کار با والدین طراحی شده است</a:t>
            </a:r>
            <a:endParaRPr lang="en-US" dirty="0">
              <a:cs typeface="B Nazanin" pitchFamily="2" charset="-78"/>
            </a:endParaRPr>
          </a:p>
          <a:p>
            <a:endParaRPr lang="fa-IR" dirty="0"/>
          </a:p>
        </p:txBody>
      </p:sp>
    </p:spTree>
    <p:extLst>
      <p:ext uri="{BB962C8B-B14F-4D97-AF65-F5344CB8AC3E}">
        <p14:creationId xmlns:p14="http://schemas.microsoft.com/office/powerpoint/2010/main" val="398759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1" u="sng" dirty="0">
                <a:solidFill>
                  <a:prstClr val="black"/>
                </a:solidFill>
                <a:latin typeface="Times New Roman"/>
                <a:ea typeface="SimSun"/>
                <a:cs typeface="B Nazanin"/>
              </a:rPr>
              <a:t>بدرفتاری با کودک به عنوان یک مشکل سلامت عمومی</a:t>
            </a:r>
            <a:endParaRPr lang="en-US" dirty="0"/>
          </a:p>
        </p:txBody>
      </p:sp>
      <p:sp>
        <p:nvSpPr>
          <p:cNvPr id="3" name="Content Placeholder 2"/>
          <p:cNvSpPr>
            <a:spLocks noGrp="1"/>
          </p:cNvSpPr>
          <p:nvPr>
            <p:ph idx="1"/>
          </p:nvPr>
        </p:nvSpPr>
        <p:spPr/>
        <p:txBody>
          <a:bodyPr>
            <a:normAutofit fontScale="85000" lnSpcReduction="10000"/>
          </a:bodyPr>
          <a:lstStyle/>
          <a:p>
            <a:pPr marL="0" lvl="0" indent="0">
              <a:buNone/>
            </a:pPr>
            <a:r>
              <a:rPr lang="fa-IR" sz="3000" dirty="0">
                <a:solidFill>
                  <a:srgbClr val="C00000"/>
                </a:solidFill>
                <a:cs typeface="B Titr" pitchFamily="2" charset="-78"/>
              </a:rPr>
              <a:t>کودک آزاری :</a:t>
            </a:r>
          </a:p>
          <a:p>
            <a:pPr marL="0" lvl="0" indent="-228600" algn="l" rtl="0" fontAlgn="base">
              <a:lnSpc>
                <a:spcPct val="107000"/>
              </a:lnSpc>
              <a:spcBef>
                <a:spcPts val="0"/>
              </a:spcBef>
            </a:pPr>
            <a:r>
              <a:rPr lang="en-US" sz="1800" dirty="0">
                <a:solidFill>
                  <a:srgbClr val="333333"/>
                </a:solidFill>
                <a:latin typeface="inherit"/>
                <a:ea typeface="Times New Roman"/>
                <a:cs typeface="Helvetica"/>
              </a:rPr>
              <a:t/>
            </a:r>
            <a:br>
              <a:rPr lang="en-US" sz="1800" dirty="0">
                <a:solidFill>
                  <a:srgbClr val="333333"/>
                </a:solidFill>
                <a:latin typeface="inherit"/>
                <a:ea typeface="Times New Roman"/>
                <a:cs typeface="Helvetica"/>
              </a:rPr>
            </a:br>
            <a:r>
              <a:rPr lang="en-US" sz="1800" dirty="0">
                <a:solidFill>
                  <a:srgbClr val="333333"/>
                </a:solidFill>
                <a:latin typeface="inherit"/>
                <a:ea typeface="Times New Roman"/>
                <a:cs typeface="Helvetica"/>
              </a:rPr>
              <a:t> </a:t>
            </a:r>
            <a:endParaRPr lang="en-US" sz="2400" dirty="0">
              <a:solidFill>
                <a:prstClr val="black"/>
              </a:solidFill>
              <a:ea typeface="Calibri"/>
              <a:cs typeface="Arial"/>
            </a:endParaRPr>
          </a:p>
          <a:p>
            <a:pPr marL="0" lvl="0" indent="-228600" algn="just" fontAlgn="base">
              <a:lnSpc>
                <a:spcPct val="115000"/>
              </a:lnSpc>
              <a:spcBef>
                <a:spcPts val="0"/>
              </a:spcBef>
            </a:pPr>
            <a:r>
              <a:rPr lang="fa-IR" sz="2800" b="1" dirty="0">
                <a:solidFill>
                  <a:prstClr val="black"/>
                </a:solidFill>
                <a:latin typeface="Times New Roman"/>
                <a:ea typeface="SimSun"/>
                <a:cs typeface="B Nazanin"/>
              </a:rPr>
              <a:t>بدرفتاری با کودک که ازآن با نام های بدرفتاری با کودکان و غفلت نیز یاد می شودشامل انواع بدرفتاریهای جسمی، عاطفی، سوء استفاده جنسی، غفلت، و استثمار کودکان است که منجر به آسیب بالقوه در سلامتی ، نحوه رشد ویا ارزش و شان کودک گردد( سایت رسمی سازمان جهانی بهداشت).</a:t>
            </a:r>
            <a:endParaRPr lang="en-US" sz="2400" dirty="0">
              <a:solidFill>
                <a:prstClr val="black"/>
              </a:solidFill>
              <a:ea typeface="Calibri"/>
              <a:cs typeface="Arial"/>
            </a:endParaRPr>
          </a:p>
          <a:p>
            <a:pPr marL="0" lvl="0" indent="-228600" algn="just" fontAlgn="base">
              <a:lnSpc>
                <a:spcPct val="115000"/>
              </a:lnSpc>
              <a:spcBef>
                <a:spcPts val="0"/>
              </a:spcBef>
            </a:pPr>
            <a:r>
              <a:rPr lang="fa-IR" sz="2800" b="1" dirty="0">
                <a:solidFill>
                  <a:prstClr val="black"/>
                </a:solidFill>
                <a:latin typeface="Times New Roman"/>
                <a:ea typeface="SimSun"/>
                <a:cs typeface="B Nazanin"/>
              </a:rPr>
              <a:t>همچنین بر اساس تعريف ارائه شده در گزارش جهانی خشونت و سلامت (2002)، بدرفتاری با کودک  عبارت است از: استفاده عمدي از قدرت، زور، تهديد و يا نيروي جسماني عليه كودك توسط يك فرد و يا يك گروه كه به سلامتي، حيات، رشد و عزت نفس كودك لطمه زده  يا احتمال ايجاد صدمات بعدي را افزايش دهد. </a:t>
            </a:r>
            <a:endParaRPr lang="en-US" sz="2400" b="1" dirty="0">
              <a:solidFill>
                <a:prstClr val="black"/>
              </a:solidFill>
              <a:ea typeface="Calibri"/>
              <a:cs typeface="Arial"/>
            </a:endParaRPr>
          </a:p>
          <a:p>
            <a:pPr marL="228600" lvl="0" indent="-228600" algn="l" rtl="0">
              <a:lnSpc>
                <a:spcPct val="90000"/>
              </a:lnSpc>
              <a:spcBef>
                <a:spcPts val="1000"/>
              </a:spcBef>
            </a:pPr>
            <a:endParaRPr lang="en-US" sz="2800" dirty="0">
              <a:solidFill>
                <a:prstClr val="black"/>
              </a:solidFill>
            </a:endParaRPr>
          </a:p>
        </p:txBody>
      </p:sp>
    </p:spTree>
    <p:extLst>
      <p:ext uri="{BB962C8B-B14F-4D97-AF65-F5344CB8AC3E}">
        <p14:creationId xmlns:p14="http://schemas.microsoft.com/office/powerpoint/2010/main" val="28397488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07288" cy="6120680"/>
          </a:xfrm>
        </p:spPr>
        <p:txBody>
          <a:bodyPr>
            <a:normAutofit fontScale="77500" lnSpcReduction="20000"/>
          </a:bodyPr>
          <a:lstStyle/>
          <a:p>
            <a:pPr marL="0" indent="0" algn="justLow">
              <a:buNone/>
            </a:pPr>
            <a:r>
              <a:rPr lang="fa-IR" sz="4000" dirty="0">
                <a:solidFill>
                  <a:srgbClr val="C00000"/>
                </a:solidFill>
                <a:cs typeface="B Titr" pitchFamily="2" charset="-78"/>
              </a:rPr>
              <a:t>بررسی وضعیت دلبستگی ذهنی والدین:</a:t>
            </a:r>
            <a:endParaRPr lang="en-US" sz="4000" dirty="0">
              <a:solidFill>
                <a:srgbClr val="C00000"/>
              </a:solidFill>
              <a:cs typeface="B Titr" pitchFamily="2" charset="-78"/>
            </a:endParaRPr>
          </a:p>
          <a:p>
            <a:pPr marL="0" indent="0" algn="justLow">
              <a:buNone/>
            </a:pPr>
            <a:r>
              <a:rPr lang="fa-IR" dirty="0">
                <a:cs typeface="B Nazanin" pitchFamily="2" charset="-78"/>
              </a:rPr>
              <a:t>بررسی وضعیت کودک در شبکه اجتماعی او:</a:t>
            </a:r>
            <a:endParaRPr lang="en-US" dirty="0">
              <a:cs typeface="B Nazanin" pitchFamily="2" charset="-78"/>
            </a:endParaRPr>
          </a:p>
          <a:p>
            <a:pPr marL="0" indent="0" algn="justLow">
              <a:buNone/>
            </a:pPr>
            <a:r>
              <a:rPr lang="fa-IR" dirty="0">
                <a:cs typeface="B Nazanin" pitchFamily="2" charset="-78"/>
              </a:rPr>
              <a:t>1- والدین- مدرسه</a:t>
            </a:r>
            <a:endParaRPr lang="en-US" dirty="0">
              <a:cs typeface="B Nazanin" pitchFamily="2" charset="-78"/>
            </a:endParaRPr>
          </a:p>
          <a:p>
            <a:pPr marL="0" indent="0" algn="justLow">
              <a:buNone/>
            </a:pPr>
            <a:r>
              <a:rPr lang="fa-IR" dirty="0">
                <a:cs typeface="B Nazanin" pitchFamily="2" charset="-78"/>
              </a:rPr>
              <a:t>2- همسالان- محیط خارج از خانه مدرسه</a:t>
            </a:r>
            <a:endParaRPr lang="en-US" dirty="0">
              <a:cs typeface="B Nazanin" pitchFamily="2" charset="-78"/>
            </a:endParaRPr>
          </a:p>
          <a:p>
            <a:pPr marL="0" indent="0" algn="justLow">
              <a:buNone/>
            </a:pPr>
            <a:r>
              <a:rPr lang="fa-IR" dirty="0">
                <a:cs typeface="B Nazanin" pitchFamily="2" charset="-78"/>
              </a:rPr>
              <a:t>3- اجتماعی</a:t>
            </a:r>
            <a:endParaRPr lang="en-US" dirty="0">
              <a:cs typeface="B Nazanin" pitchFamily="2" charset="-78"/>
            </a:endParaRPr>
          </a:p>
          <a:p>
            <a:pPr marL="0" indent="0" algn="justLow">
              <a:buNone/>
            </a:pPr>
            <a:r>
              <a:rPr lang="fa-IR" dirty="0">
                <a:cs typeface="B Nazanin" pitchFamily="2" charset="-78"/>
              </a:rPr>
              <a:t> </a:t>
            </a:r>
            <a:endParaRPr lang="en-US" dirty="0">
              <a:cs typeface="B Nazanin" pitchFamily="2" charset="-78"/>
            </a:endParaRPr>
          </a:p>
          <a:p>
            <a:pPr marL="0" indent="0" algn="justLow">
              <a:buNone/>
            </a:pPr>
            <a:r>
              <a:rPr lang="fa-IR" sz="4000" dirty="0">
                <a:solidFill>
                  <a:srgbClr val="C00000"/>
                </a:solidFill>
                <a:cs typeface="B Titr" pitchFamily="2" charset="-78"/>
              </a:rPr>
              <a:t>اهمیت آن</a:t>
            </a:r>
            <a:r>
              <a:rPr lang="fa-IR" dirty="0">
                <a:cs typeface="B Nazanin" pitchFamily="2" charset="-78"/>
              </a:rPr>
              <a:t>:</a:t>
            </a:r>
            <a:endParaRPr lang="en-US" dirty="0">
              <a:cs typeface="B Nazanin" pitchFamily="2" charset="-78"/>
            </a:endParaRPr>
          </a:p>
          <a:p>
            <a:pPr marL="0" indent="0" algn="justLow">
              <a:buNone/>
            </a:pPr>
            <a:r>
              <a:rPr lang="fa-IR" dirty="0">
                <a:cs typeface="B Nazanin" pitchFamily="2" charset="-78"/>
              </a:rPr>
              <a:t>1- منابع و ظرفیت های فعلی و آتی والدین برای بهبودی عاطفی کودک</a:t>
            </a:r>
            <a:endParaRPr lang="en-US" dirty="0">
              <a:cs typeface="B Nazanin" pitchFamily="2" charset="-78"/>
            </a:endParaRPr>
          </a:p>
          <a:p>
            <a:pPr marL="0" indent="0" algn="justLow">
              <a:buNone/>
            </a:pPr>
            <a:r>
              <a:rPr lang="fa-IR" dirty="0">
                <a:cs typeface="B Nazanin" pitchFamily="2" charset="-78"/>
              </a:rPr>
              <a:t>2- کیفیت افکار و احساسات خانواده و سیستم حمایتی کودک در خصوص تجارب فعلی کودک</a:t>
            </a:r>
            <a:endParaRPr lang="en-US" dirty="0">
              <a:cs typeface="B Nazanin" pitchFamily="2" charset="-78"/>
            </a:endParaRPr>
          </a:p>
          <a:p>
            <a:pPr marL="0" indent="0" algn="justLow">
              <a:buNone/>
            </a:pPr>
            <a:r>
              <a:rPr lang="fa-IR" dirty="0">
                <a:cs typeface="B Nazanin" pitchFamily="2" charset="-78"/>
              </a:rPr>
              <a:t>3- چه زمانی کودک نیاز دارد تا والدین از اثرات آسیب بر آن ها آگاهی و درک مناسب داشته باشند.</a:t>
            </a:r>
            <a:endParaRPr lang="en-US" dirty="0">
              <a:cs typeface="B Nazanin" pitchFamily="2" charset="-78"/>
            </a:endParaRPr>
          </a:p>
          <a:p>
            <a:pPr marL="0" indent="0" algn="justLow">
              <a:buNone/>
            </a:pPr>
            <a:r>
              <a:rPr lang="fa-IR" dirty="0">
                <a:cs typeface="B Nazanin" pitchFamily="2" charset="-78"/>
              </a:rPr>
              <a:t>4- آیا والدین حالت ذهنی مشخصی برای پاسخ گویی به آسیب دارند؟</a:t>
            </a:r>
            <a:endParaRPr lang="en-US" dirty="0">
              <a:cs typeface="B Nazanin" pitchFamily="2" charset="-78"/>
            </a:endParaRPr>
          </a:p>
          <a:p>
            <a:pPr marL="0" indent="0" algn="justLow">
              <a:buNone/>
            </a:pPr>
            <a:r>
              <a:rPr lang="fa-IR" dirty="0">
                <a:cs typeface="B Nazanin" pitchFamily="2" charset="-78"/>
              </a:rPr>
              <a:t>5- آیا مشکلات دلبستگی کهنه ای وجود دارد که در حال حاضر بر توانایی والدین برای کمک </a:t>
            </a:r>
            <a:r>
              <a:rPr lang="fa-IR" dirty="0" smtClean="0">
                <a:cs typeface="B Nazanin" pitchFamily="2" charset="-78"/>
              </a:rPr>
              <a:t>به کودک </a:t>
            </a:r>
            <a:r>
              <a:rPr lang="fa-IR" dirty="0">
                <a:cs typeface="B Nazanin" pitchFamily="2" charset="-78"/>
              </a:rPr>
              <a:t>تأثیر می گذارد</a:t>
            </a:r>
            <a:endParaRPr lang="en-US" dirty="0">
              <a:cs typeface="B Nazanin" pitchFamily="2" charset="-78"/>
            </a:endParaRPr>
          </a:p>
          <a:p>
            <a:pPr marL="0" indent="0" algn="justLow">
              <a:buNone/>
            </a:pPr>
            <a:r>
              <a:rPr lang="fa-IR" dirty="0">
                <a:cs typeface="B Nazanin" pitchFamily="2" charset="-78"/>
              </a:rPr>
              <a:t>6- آیا به کمک منسجم تر </a:t>
            </a:r>
            <a:r>
              <a:rPr lang="fa-IR" dirty="0" smtClean="0">
                <a:cs typeface="B Nazanin" pitchFamily="2" charset="-78"/>
              </a:rPr>
              <a:t>فراتراز </a:t>
            </a:r>
            <a:r>
              <a:rPr lang="fa-IR" dirty="0">
                <a:cs typeface="B Nazanin" pitchFamily="2" charset="-78"/>
              </a:rPr>
              <a:t>منابع فوری والدین نیاز است</a:t>
            </a:r>
            <a:r>
              <a:rPr lang="fa-IR" dirty="0" smtClean="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11194035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48672"/>
          </a:xfrm>
        </p:spPr>
        <p:txBody>
          <a:bodyPr>
            <a:normAutofit fontScale="92500" lnSpcReduction="20000"/>
          </a:bodyPr>
          <a:lstStyle/>
          <a:p>
            <a:pPr marL="0" indent="0" algn="justLow">
              <a:buNone/>
            </a:pPr>
            <a:r>
              <a:rPr lang="fa-IR" sz="3100" dirty="0">
                <a:solidFill>
                  <a:srgbClr val="C00000"/>
                </a:solidFill>
                <a:cs typeface="B Titr" pitchFamily="2" charset="-78"/>
              </a:rPr>
              <a:t>مهمترین سوالاتی که قبل از صحبت کردن با کودکان از والدین سوال شود</a:t>
            </a:r>
            <a:r>
              <a:rPr lang="fa-IR" sz="3100" dirty="0" smtClean="0">
                <a:solidFill>
                  <a:srgbClr val="C00000"/>
                </a:solidFill>
                <a:cs typeface="B Titr" pitchFamily="2" charset="-78"/>
              </a:rPr>
              <a:t>:</a:t>
            </a:r>
          </a:p>
          <a:p>
            <a:pPr marL="0" indent="0" algn="justLow">
              <a:buNone/>
            </a:pPr>
            <a:endParaRPr lang="en-US" sz="3100" dirty="0">
              <a:solidFill>
                <a:srgbClr val="C00000"/>
              </a:solidFill>
              <a:cs typeface="B Titr" pitchFamily="2" charset="-78"/>
            </a:endParaRPr>
          </a:p>
          <a:p>
            <a:pPr marL="0" indent="0" algn="justLow">
              <a:buNone/>
            </a:pPr>
            <a:r>
              <a:rPr lang="fa-IR" dirty="0">
                <a:cs typeface="B Nazanin" pitchFamily="2" charset="-78"/>
              </a:rPr>
              <a:t>1- استنباط آنها از دلایلی که شما می خواهید یا نیاز به دیدن کودک وجود دارد</a:t>
            </a:r>
            <a:endParaRPr lang="en-US" dirty="0">
              <a:cs typeface="B Nazanin" pitchFamily="2" charset="-78"/>
            </a:endParaRPr>
          </a:p>
          <a:p>
            <a:pPr marL="0" indent="0" algn="justLow">
              <a:buNone/>
            </a:pPr>
            <a:r>
              <a:rPr lang="fa-IR" dirty="0">
                <a:cs typeface="B Nazanin" pitchFamily="2" charset="-78"/>
              </a:rPr>
              <a:t>2- کسب اجازه از آن ها برای ملاقات کودک</a:t>
            </a:r>
            <a:endParaRPr lang="en-US" dirty="0">
              <a:cs typeface="B Nazanin" pitchFamily="2" charset="-78"/>
            </a:endParaRPr>
          </a:p>
          <a:p>
            <a:pPr marL="0" indent="0" algn="justLow">
              <a:buNone/>
            </a:pPr>
            <a:r>
              <a:rPr lang="fa-IR" dirty="0">
                <a:cs typeface="B Nazanin" pitchFamily="2" charset="-78"/>
              </a:rPr>
              <a:t>3- مدت زمان لازم برای مصاحبه و شامل چه مواردی است؟</a:t>
            </a:r>
            <a:endParaRPr lang="en-US" dirty="0">
              <a:cs typeface="B Nazanin" pitchFamily="2" charset="-78"/>
            </a:endParaRPr>
          </a:p>
          <a:p>
            <a:pPr marL="0" indent="0" algn="justLow">
              <a:buNone/>
            </a:pPr>
            <a:r>
              <a:rPr lang="fa-IR" dirty="0">
                <a:cs typeface="B Nazanin" pitchFamily="2" charset="-78"/>
              </a:rPr>
              <a:t>4- اصل رازداری و این که در چه مواردی قرار است با کودک صحبت شود؟</a:t>
            </a:r>
            <a:endParaRPr lang="en-US" dirty="0">
              <a:cs typeface="B Nazanin" pitchFamily="2" charset="-78"/>
            </a:endParaRPr>
          </a:p>
          <a:p>
            <a:pPr marL="0" indent="0" algn="justLow">
              <a:buNone/>
            </a:pPr>
            <a:r>
              <a:rPr lang="fa-IR" dirty="0">
                <a:cs typeface="B Nazanin" pitchFamily="2" charset="-78"/>
              </a:rPr>
              <a:t>5- از اطلاعات به دست آمده چه استفاده ای می شود</a:t>
            </a:r>
            <a:r>
              <a:rPr lang="fa-IR" dirty="0" smtClean="0">
                <a:cs typeface="B Nazanin" pitchFamily="2" charset="-78"/>
              </a:rPr>
              <a:t>؟</a:t>
            </a:r>
          </a:p>
          <a:p>
            <a:pPr marL="0" indent="0">
              <a:buNone/>
            </a:pPr>
            <a:r>
              <a:rPr lang="fa-IR" dirty="0">
                <a:cs typeface="B Nazanin" pitchFamily="2" charset="-78"/>
              </a:rPr>
              <a:t>تسهیل </a:t>
            </a:r>
            <a:r>
              <a:rPr lang="fa-IR" dirty="0" smtClean="0">
                <a:cs typeface="B Nazanin" pitchFamily="2" charset="-78"/>
              </a:rPr>
              <a:t>گران باید </a:t>
            </a:r>
            <a:r>
              <a:rPr lang="fa-IR" dirty="0">
                <a:cs typeface="B Nazanin" pitchFamily="2" charset="-78"/>
              </a:rPr>
              <a:t>به حدی مهارت داشته باشند که تحت تأثیر شرایط این کودکان قرار نگیرند. در غیر این صورت از فرد حرفه ای دیگری استفاده شود.</a:t>
            </a:r>
            <a:endParaRPr lang="en-US" dirty="0">
              <a:cs typeface="B Nazanin" pitchFamily="2" charset="-78"/>
            </a:endParaRPr>
          </a:p>
          <a:p>
            <a:pPr marL="0" indent="0">
              <a:buNone/>
            </a:pPr>
            <a:r>
              <a:rPr lang="fa-IR" dirty="0">
                <a:cs typeface="B Nazanin" pitchFamily="2" charset="-78"/>
              </a:rPr>
              <a:t>تسهیل </a:t>
            </a:r>
            <a:r>
              <a:rPr lang="fa-IR" dirty="0" smtClean="0">
                <a:cs typeface="B Nazanin" pitchFamily="2" charset="-78"/>
              </a:rPr>
              <a:t>گرباید </a:t>
            </a:r>
            <a:r>
              <a:rPr lang="fa-IR" dirty="0">
                <a:cs typeface="B Nazanin" pitchFamily="2" charset="-78"/>
              </a:rPr>
              <a:t>نقش خود را در قبال کودک آسیب دیده مشخص نماید.</a:t>
            </a:r>
            <a:endParaRPr lang="en-US" dirty="0">
              <a:cs typeface="B Nazanin" pitchFamily="2" charset="-78"/>
            </a:endParaRPr>
          </a:p>
          <a:p>
            <a:pPr marL="0" indent="0" algn="justLow">
              <a:buNone/>
            </a:pP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4697990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lgn="justLow">
              <a:buNone/>
            </a:pPr>
            <a:r>
              <a:rPr lang="fa-IR" dirty="0">
                <a:cs typeface="B Nazanin" pitchFamily="2" charset="-78"/>
              </a:rPr>
              <a:t>بهتر است فعالیت </a:t>
            </a:r>
            <a:r>
              <a:rPr lang="fa-IR" dirty="0" smtClean="0">
                <a:cs typeface="B Nazanin" pitchFamily="2" charset="-78"/>
              </a:rPr>
              <a:t>تسهیلگران توسط افراد </a:t>
            </a:r>
            <a:r>
              <a:rPr lang="fa-IR" dirty="0">
                <a:cs typeface="B Nazanin" pitchFamily="2" charset="-78"/>
              </a:rPr>
              <a:t>حرفه ایی دیگری نظارت شده و جلسات درمانی در جلسات مشورتی ادواری مطرح گردد . </a:t>
            </a:r>
            <a:endParaRPr lang="fa-IR" dirty="0" smtClean="0">
              <a:cs typeface="B Nazanin" pitchFamily="2" charset="-78"/>
            </a:endParaRPr>
          </a:p>
          <a:p>
            <a:pPr marL="0" indent="0" algn="justLow">
              <a:buNone/>
            </a:pPr>
            <a:endParaRPr lang="en-US" dirty="0">
              <a:cs typeface="B Nazanin" pitchFamily="2" charset="-78"/>
            </a:endParaRPr>
          </a:p>
          <a:p>
            <a:pPr marL="0" indent="0" algn="justLow">
              <a:buNone/>
            </a:pPr>
            <a:r>
              <a:rPr lang="fa-IR" sz="2900" dirty="0">
                <a:solidFill>
                  <a:srgbClr val="C00000"/>
                </a:solidFill>
                <a:cs typeface="B Titr" pitchFamily="2" charset="-78"/>
              </a:rPr>
              <a:t>وظیفه دیگر تسهیل گر : </a:t>
            </a:r>
            <a:endParaRPr lang="en-US" sz="2900" dirty="0">
              <a:solidFill>
                <a:srgbClr val="C00000"/>
              </a:solidFill>
              <a:cs typeface="B Titr" pitchFamily="2" charset="-78"/>
            </a:endParaRPr>
          </a:p>
          <a:p>
            <a:pPr marL="0" indent="0" algn="justLow">
              <a:buNone/>
            </a:pPr>
            <a:r>
              <a:rPr lang="fa-IR" dirty="0">
                <a:cs typeface="B Nazanin" pitchFamily="2" charset="-78"/>
              </a:rPr>
              <a:t>1- نقش خود را در قبال کودک آسیب دیده مشخص نماید.</a:t>
            </a:r>
            <a:endParaRPr lang="en-US" dirty="0">
              <a:cs typeface="B Nazanin" pitchFamily="2" charset="-78"/>
            </a:endParaRPr>
          </a:p>
          <a:p>
            <a:pPr marL="0" indent="0" algn="justLow">
              <a:buNone/>
            </a:pPr>
            <a:r>
              <a:rPr lang="fa-IR" dirty="0">
                <a:cs typeface="B Nazanin" pitchFamily="2" charset="-78"/>
              </a:rPr>
              <a:t>2- به محدودیتهای نقش خود نیز به خوبی آگاهی داشته باشد.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2470970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justLow">
              <a:buNone/>
            </a:pPr>
            <a:r>
              <a:rPr lang="fa-IR" sz="2900" dirty="0">
                <a:solidFill>
                  <a:srgbClr val="C00000"/>
                </a:solidFill>
                <a:cs typeface="B Titr" pitchFamily="2" charset="-78"/>
              </a:rPr>
              <a:t>سوالات کاملی که </a:t>
            </a:r>
            <a:r>
              <a:rPr lang="fa-IR" sz="2900" dirty="0" smtClean="0">
                <a:solidFill>
                  <a:srgbClr val="C00000"/>
                </a:solidFill>
                <a:cs typeface="B Titr" pitchFamily="2" charset="-78"/>
              </a:rPr>
              <a:t>فرد </a:t>
            </a:r>
            <a:r>
              <a:rPr lang="fa-IR" sz="2900" dirty="0">
                <a:solidFill>
                  <a:srgbClr val="C00000"/>
                </a:solidFill>
                <a:cs typeface="B Titr" pitchFamily="2" charset="-78"/>
              </a:rPr>
              <a:t>تسهیلگر در کار با کودک آسیب دیده باید از خود بپرسد ؟ </a:t>
            </a:r>
            <a:endParaRPr lang="en-US" sz="2900" dirty="0">
              <a:solidFill>
                <a:srgbClr val="C00000"/>
              </a:solidFill>
              <a:cs typeface="B Titr" pitchFamily="2" charset="-78"/>
            </a:endParaRPr>
          </a:p>
          <a:p>
            <a:pPr marL="0" indent="0" algn="justLow">
              <a:buNone/>
            </a:pPr>
            <a:r>
              <a:rPr lang="fa-IR" dirty="0">
                <a:cs typeface="B Nazanin" pitchFamily="2" charset="-78"/>
              </a:rPr>
              <a:t>1- آیا نقش تسهیلگری و مصاحبه گری برای کودک تازگی دارد ؟ </a:t>
            </a:r>
            <a:endParaRPr lang="en-US" dirty="0">
              <a:cs typeface="B Nazanin" pitchFamily="2" charset="-78"/>
            </a:endParaRPr>
          </a:p>
          <a:p>
            <a:pPr marL="0" indent="0" algn="justLow">
              <a:buNone/>
            </a:pPr>
            <a:r>
              <a:rPr lang="fa-IR" dirty="0">
                <a:cs typeface="B Nazanin" pitchFamily="2" charset="-78"/>
              </a:rPr>
              <a:t>2- آیا با خانواده کودک و در شرایط دیگری آشنایی صورت گرفته است ؟ </a:t>
            </a:r>
            <a:endParaRPr lang="en-US" dirty="0">
              <a:cs typeface="B Nazanin" pitchFamily="2" charset="-78"/>
            </a:endParaRPr>
          </a:p>
          <a:p>
            <a:pPr marL="0" indent="0" algn="justLow">
              <a:buNone/>
            </a:pPr>
            <a:r>
              <a:rPr lang="fa-IR" dirty="0">
                <a:cs typeface="B Nazanin" pitchFamily="2" charset="-78"/>
              </a:rPr>
              <a:t>3- آیا بیشتر از یک کودک وجود دارد و آیا قرار است هر تسهیلگر تنها یک کودک را ملاقات کند . </a:t>
            </a:r>
            <a:endParaRPr lang="en-US" dirty="0">
              <a:cs typeface="B Nazanin" pitchFamily="2" charset="-78"/>
            </a:endParaRPr>
          </a:p>
          <a:p>
            <a:pPr marL="0" indent="0" algn="justLow">
              <a:buNone/>
            </a:pPr>
            <a:r>
              <a:rPr lang="fa-IR" dirty="0">
                <a:cs typeface="B Nazanin" pitchFamily="2" charset="-78"/>
              </a:rPr>
              <a:t>4- هدف تسهیلگر از مصاحبه چیست ؟ </a:t>
            </a:r>
            <a:endParaRPr lang="en-US" dirty="0">
              <a:cs typeface="B Nazanin" pitchFamily="2" charset="-78"/>
            </a:endParaRPr>
          </a:p>
          <a:p>
            <a:pPr marL="0" indent="0" algn="justLow">
              <a:buNone/>
            </a:pPr>
            <a:r>
              <a:rPr lang="fa-IR" dirty="0">
                <a:cs typeface="B Nazanin" pitchFamily="2" charset="-78"/>
              </a:rPr>
              <a:t>5- آیا تسهیلگر به دنبال ارزیابی و عقده گشایی یا حمایت طولانی مدت کودک است ؟ </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21274649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Low"/>
            <a:endParaRPr lang="fa-IR" dirty="0" smtClean="0">
              <a:cs typeface="B Nazanin" pitchFamily="2" charset="-78"/>
            </a:endParaRPr>
          </a:p>
          <a:p>
            <a:pPr marL="0" indent="0" algn="justLow">
              <a:buNone/>
            </a:pPr>
            <a:r>
              <a:rPr lang="fa-IR" dirty="0" smtClean="0">
                <a:cs typeface="B Nazanin" pitchFamily="2" charset="-78"/>
              </a:rPr>
              <a:t>تعیین </a:t>
            </a:r>
            <a:r>
              <a:rPr lang="fa-IR" dirty="0">
                <a:cs typeface="B Nazanin" pitchFamily="2" charset="-78"/>
              </a:rPr>
              <a:t>دقیق نقش ها و مسئولیتهای تسهیلگر کمک می کند تا سایر نیازهای کودک و خانواده نیز مشخص شوند </a:t>
            </a:r>
            <a:endParaRPr lang="fa-IR" dirty="0" smtClean="0">
              <a:cs typeface="B Nazanin" pitchFamily="2" charset="-78"/>
            </a:endParaRPr>
          </a:p>
          <a:p>
            <a:pPr marL="0" indent="0" algn="justLow">
              <a:buNone/>
            </a:pPr>
            <a:endParaRPr lang="en-US" dirty="0">
              <a:cs typeface="B Nazanin" pitchFamily="2" charset="-78"/>
            </a:endParaRPr>
          </a:p>
          <a:p>
            <a:pPr marL="0" indent="0" algn="justLow">
              <a:buNone/>
            </a:pPr>
            <a:r>
              <a:rPr lang="fa-IR" dirty="0">
                <a:cs typeface="B Nazanin" pitchFamily="2" charset="-78"/>
              </a:rPr>
              <a:t>کودک و خانواده باید بدانند چه کسی، چه وقت، برای چه کسی، چه کاری، می کنند؟ </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40262118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lnSpc>
                <a:spcPct val="150000"/>
              </a:lnSpc>
              <a:buNone/>
            </a:pPr>
            <a:r>
              <a:rPr lang="fa-IR" dirty="0">
                <a:cs typeface="B Nazanin" pitchFamily="2" charset="-78"/>
              </a:rPr>
              <a:t>مصاحبه تسهیل گر اولین مصاحبه ای است که در مورد مشکلات کودک صورت می گیرد و به طور مستقیم در مورد این معضلات صحبت می کنند بنابراین فرصت مناسب برای جلب توجه و اعتماد کودک می باشد . </a:t>
            </a:r>
            <a:endParaRPr lang="en-US" dirty="0">
              <a:cs typeface="B Nazanin" pitchFamily="2" charset="-78"/>
            </a:endParaRPr>
          </a:p>
          <a:p>
            <a:pPr marL="0" indent="0" algn="justLow">
              <a:lnSpc>
                <a:spcPct val="150000"/>
              </a:lnSpc>
              <a:buNone/>
            </a:pPr>
            <a:r>
              <a:rPr lang="fa-IR" dirty="0">
                <a:cs typeface="B Nazanin" pitchFamily="2" charset="-78"/>
              </a:rPr>
              <a:t>تاثیرات مثبت یا منفی که مداخلات درمانی روی کودک </a:t>
            </a:r>
            <a:r>
              <a:rPr lang="fa-IR" dirty="0" smtClean="0">
                <a:cs typeface="B Nazanin" pitchFamily="2" charset="-78"/>
              </a:rPr>
              <a:t>می گذارد </a:t>
            </a:r>
            <a:r>
              <a:rPr lang="fa-IR" dirty="0">
                <a:cs typeface="B Nazanin" pitchFamily="2" charset="-78"/>
              </a:rPr>
              <a:t>می تواند برای مدتهای طولانی </a:t>
            </a:r>
            <a:r>
              <a:rPr lang="fa-IR" dirty="0" smtClean="0">
                <a:cs typeface="B Nazanin" pitchFamily="2" charset="-78"/>
              </a:rPr>
              <a:t>پایدارباشد </a:t>
            </a:r>
            <a:r>
              <a:rPr lang="fa-IR" dirty="0">
                <a:cs typeface="B Nazanin" pitchFamily="2" charset="-78"/>
              </a:rPr>
              <a:t>. </a:t>
            </a:r>
            <a:endParaRPr lang="en-US" dirty="0">
              <a:cs typeface="B Nazanin" pitchFamily="2" charset="-78"/>
            </a:endParaRPr>
          </a:p>
          <a:p>
            <a:pPr algn="justLow">
              <a:lnSpc>
                <a:spcPct val="150000"/>
              </a:lnSpc>
            </a:pPr>
            <a:endParaRPr lang="fa-IR" dirty="0">
              <a:cs typeface="B Nazanin" pitchFamily="2" charset="-78"/>
            </a:endParaRPr>
          </a:p>
        </p:txBody>
      </p:sp>
    </p:spTree>
    <p:extLst>
      <p:ext uri="{BB962C8B-B14F-4D97-AF65-F5344CB8AC3E}">
        <p14:creationId xmlns:p14="http://schemas.microsoft.com/office/powerpoint/2010/main" val="15572629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buNone/>
            </a:pPr>
            <a:r>
              <a:rPr lang="fa-IR" sz="2900" dirty="0">
                <a:solidFill>
                  <a:srgbClr val="C00000"/>
                </a:solidFill>
                <a:cs typeface="B Titr" pitchFamily="2" charset="-78"/>
              </a:rPr>
              <a:t>ملاحظات مصاحبه بالینی با کودک : </a:t>
            </a:r>
            <a:endParaRPr lang="fa-IR" sz="2900" dirty="0" smtClean="0">
              <a:solidFill>
                <a:srgbClr val="C00000"/>
              </a:solidFill>
              <a:cs typeface="B Titr" pitchFamily="2" charset="-78"/>
            </a:endParaRP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اولین نکته ای که در مصاحبه با کودک باید در نظر گرفته شود سن کودک می باشد .</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16905956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363272" cy="6048672"/>
          </a:xfrm>
        </p:spPr>
        <p:txBody>
          <a:bodyPr>
            <a:normAutofit fontScale="85000" lnSpcReduction="10000"/>
          </a:bodyPr>
          <a:lstStyle/>
          <a:p>
            <a:pPr marL="0" indent="0" algn="justLow">
              <a:buNone/>
            </a:pPr>
            <a:r>
              <a:rPr lang="fa-IR" sz="3400" dirty="0">
                <a:solidFill>
                  <a:srgbClr val="C00000"/>
                </a:solidFill>
                <a:cs typeface="B Titr" pitchFamily="2" charset="-78"/>
              </a:rPr>
              <a:t>در ذیل به بعضی انتظارات رشدی کودکان در مصاحبه های بالینی اشاره </a:t>
            </a:r>
            <a:r>
              <a:rPr lang="fa-IR" sz="3400" dirty="0" smtClean="0">
                <a:solidFill>
                  <a:srgbClr val="C00000"/>
                </a:solidFill>
                <a:cs typeface="B Titr" pitchFamily="2" charset="-78"/>
              </a:rPr>
              <a:t>می </a:t>
            </a:r>
            <a:r>
              <a:rPr lang="fa-IR" sz="3400" dirty="0">
                <a:solidFill>
                  <a:srgbClr val="C00000"/>
                </a:solidFill>
                <a:cs typeface="B Titr" pitchFamily="2" charset="-78"/>
              </a:rPr>
              <a:t>شود </a:t>
            </a:r>
            <a:endParaRPr lang="en-US" sz="3400" dirty="0">
              <a:solidFill>
                <a:srgbClr val="C00000"/>
              </a:solidFill>
              <a:cs typeface="B Titr" pitchFamily="2" charset="-78"/>
            </a:endParaRPr>
          </a:p>
          <a:p>
            <a:pPr marL="0" indent="0" algn="justLow">
              <a:buNone/>
            </a:pPr>
            <a:r>
              <a:rPr lang="fa-IR" dirty="0">
                <a:cs typeface="B Nazanin" pitchFamily="2" charset="-78"/>
              </a:rPr>
              <a:t>1- تقریبا در 3 سالگی، کودکان معنی چه، چه کسی و کجا را درک می کنند . </a:t>
            </a:r>
            <a:endParaRPr lang="en-US" dirty="0">
              <a:cs typeface="B Nazanin" pitchFamily="2" charset="-78"/>
            </a:endParaRPr>
          </a:p>
          <a:p>
            <a:pPr marL="0" indent="0" algn="justLow">
              <a:buNone/>
            </a:pPr>
            <a:r>
              <a:rPr lang="fa-IR" dirty="0">
                <a:cs typeface="B Nazanin" pitchFamily="2" charset="-78"/>
              </a:rPr>
              <a:t>2- در خلال سال سوم زندگی کودکان براحتی رویداد های ماههای قبل را به خاطر می آورند . </a:t>
            </a:r>
            <a:endParaRPr lang="en-US" dirty="0">
              <a:cs typeface="B Nazanin" pitchFamily="2" charset="-78"/>
            </a:endParaRPr>
          </a:p>
          <a:p>
            <a:pPr marL="0" indent="0" algn="justLow">
              <a:buNone/>
            </a:pPr>
            <a:r>
              <a:rPr lang="fa-IR" dirty="0">
                <a:cs typeface="B Nazanin" pitchFamily="2" charset="-78"/>
              </a:rPr>
              <a:t>3- کودکان وقایع آسیب خیز را با دقت ولی مختصر یاد آوری می کنند . </a:t>
            </a:r>
            <a:endParaRPr lang="en-US" dirty="0">
              <a:cs typeface="B Nazanin" pitchFamily="2" charset="-78"/>
            </a:endParaRPr>
          </a:p>
          <a:p>
            <a:pPr marL="0" indent="0" algn="justLow">
              <a:buNone/>
            </a:pPr>
            <a:r>
              <a:rPr lang="fa-IR" dirty="0">
                <a:cs typeface="B Nazanin" pitchFamily="2" charset="-78"/>
              </a:rPr>
              <a:t>4- پاسخهای کودکان ناتوان ذهنی معمولا کوتاه و مختصر است . </a:t>
            </a:r>
            <a:endParaRPr lang="en-US" dirty="0">
              <a:cs typeface="B Nazanin" pitchFamily="2" charset="-78"/>
            </a:endParaRPr>
          </a:p>
          <a:p>
            <a:pPr marL="0" indent="0" algn="justLow">
              <a:buNone/>
            </a:pPr>
            <a:r>
              <a:rPr lang="fa-IR" dirty="0">
                <a:cs typeface="B Nazanin" pitchFamily="2" charset="-78"/>
              </a:rPr>
              <a:t>5- دوره های آسیب زای خاص بیشتر به صورت مجزا یاد آوری می شوند . </a:t>
            </a:r>
            <a:endParaRPr lang="en-US" dirty="0">
              <a:cs typeface="B Nazanin" pitchFamily="2" charset="-78"/>
            </a:endParaRPr>
          </a:p>
          <a:p>
            <a:pPr marL="0" indent="0" algn="justLow">
              <a:buNone/>
            </a:pPr>
            <a:r>
              <a:rPr lang="fa-IR" dirty="0">
                <a:cs typeface="B Nazanin" pitchFamily="2" charset="-78"/>
              </a:rPr>
              <a:t>6- توانایی رمز گذاری، به خاطر سپاری و یاد آوری اطلاعات کودکان 8 ساله شبیه بزرگسالان است . </a:t>
            </a:r>
            <a:endParaRPr lang="en-US" dirty="0">
              <a:cs typeface="B Nazanin" pitchFamily="2" charset="-78"/>
            </a:endParaRPr>
          </a:p>
          <a:p>
            <a:pPr marL="0" indent="0" algn="justLow">
              <a:buNone/>
            </a:pPr>
            <a:r>
              <a:rPr lang="fa-IR" dirty="0">
                <a:cs typeface="B Nazanin" pitchFamily="2" charset="-78"/>
              </a:rPr>
              <a:t>7- سوالهایی که با کلمه چرا آغاز می شود برای کودکان دشورا بوده و ممکن است برای کودکان آسیب دیده و مورد سوء استفاده واقع شده مشکل ساز هم باشد . </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5256497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20000"/>
          </a:bodyPr>
          <a:lstStyle/>
          <a:p>
            <a:pPr marL="0" indent="0" algn="justLow">
              <a:buNone/>
            </a:pPr>
            <a:r>
              <a:rPr lang="fa-IR" sz="3100" dirty="0">
                <a:solidFill>
                  <a:srgbClr val="C00000"/>
                </a:solidFill>
                <a:cs typeface="B Titr" pitchFamily="2" charset="-78"/>
              </a:rPr>
              <a:t>آماده شدن برای مشاوره کودک </a:t>
            </a:r>
            <a:endParaRPr lang="en-US" sz="3100" dirty="0">
              <a:solidFill>
                <a:srgbClr val="C00000"/>
              </a:solidFill>
              <a:cs typeface="B Titr" pitchFamily="2" charset="-78"/>
            </a:endParaRPr>
          </a:p>
          <a:p>
            <a:pPr marL="0" indent="0" algn="justLow">
              <a:buNone/>
            </a:pPr>
            <a:r>
              <a:rPr lang="fa-IR" dirty="0">
                <a:cs typeface="B Nazanin" pitchFamily="2" charset="-78"/>
              </a:rPr>
              <a:t>مهمترین ابزاری که تسهیلگر در اختیار دارد ذهن باز برای اندیشیدن به محتویاتی است که از کودک دریافت نموده و روابطی است که از طریق کودک استنباط می کند </a:t>
            </a:r>
            <a:endParaRPr lang="en-US" dirty="0">
              <a:cs typeface="B Nazanin" pitchFamily="2" charset="-78"/>
            </a:endParaRPr>
          </a:p>
          <a:p>
            <a:pPr marL="0" indent="0" algn="justLow">
              <a:buNone/>
            </a:pPr>
            <a:r>
              <a:rPr lang="fa-IR" dirty="0">
                <a:cs typeface="B Nazanin" pitchFamily="2" charset="-78"/>
              </a:rPr>
              <a:t>در ذیل به سوالها و راهنمایی هایی می پردازیم که در مشاوره با کودک می تواند مفید باشد : </a:t>
            </a:r>
            <a:endParaRPr lang="en-US" dirty="0">
              <a:cs typeface="B Nazanin" pitchFamily="2" charset="-78"/>
            </a:endParaRPr>
          </a:p>
          <a:p>
            <a:pPr marL="0" indent="0" algn="justLow">
              <a:buNone/>
            </a:pPr>
            <a:r>
              <a:rPr lang="fa-IR" dirty="0">
                <a:cs typeface="B Nazanin" pitchFamily="2" charset="-78"/>
              </a:rPr>
              <a:t>1- چیدمان و مهیا نمودن اتاق مصاحبه به کودک این پیام را می دهد که می تواند در ان مکان احساس امنیت نماید مثلا استفاده از صندلی و میزهای متناسب سن کودکان و نواجوان از این قبیل  چیدمان هایی هستند که مورد توجه آنها قرار می گیرند . </a:t>
            </a:r>
            <a:endParaRPr lang="en-US" dirty="0">
              <a:cs typeface="B Nazanin" pitchFamily="2" charset="-78"/>
            </a:endParaRPr>
          </a:p>
          <a:p>
            <a:pPr marL="0" indent="0" algn="justLow">
              <a:buNone/>
            </a:pPr>
            <a:r>
              <a:rPr lang="fa-IR" dirty="0">
                <a:cs typeface="B Nazanin" pitchFamily="2" charset="-78"/>
              </a:rPr>
              <a:t>2- از اینکه شرایط شما و شرایط اتاق امکان مشاوره بدون وقفه را ایجاد می کند اطمینان حاصل نمایید . </a:t>
            </a:r>
            <a:endParaRPr lang="en-US" dirty="0">
              <a:cs typeface="B Nazanin" pitchFamily="2" charset="-78"/>
            </a:endParaRPr>
          </a:p>
          <a:p>
            <a:pPr marL="0" indent="0" algn="justLow">
              <a:buNone/>
            </a:pPr>
            <a:r>
              <a:rPr lang="fa-IR" dirty="0">
                <a:cs typeface="B Nazanin" pitchFamily="2" charset="-78"/>
              </a:rPr>
              <a:t>3- قبل از جلسه اسباب و وسایلی که ممکن است مورد نیاز شما باشد مثل کاغذ، خودکار، اسباب بازی ها و .. آماده نمایید . </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13631827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lnSpcReduction="10000"/>
          </a:bodyPr>
          <a:lstStyle/>
          <a:p>
            <a:pPr marL="0" indent="0" algn="justLow">
              <a:buNone/>
            </a:pPr>
            <a:r>
              <a:rPr lang="fa-IR" sz="2900" dirty="0">
                <a:solidFill>
                  <a:srgbClr val="C00000"/>
                </a:solidFill>
                <a:cs typeface="B Titr" pitchFamily="2" charset="-78"/>
              </a:rPr>
              <a:t>مقدمات مشاوره </a:t>
            </a:r>
            <a:endParaRPr lang="en-US" sz="2900" dirty="0">
              <a:solidFill>
                <a:srgbClr val="C00000"/>
              </a:solidFill>
              <a:cs typeface="B Titr" pitchFamily="2" charset="-78"/>
            </a:endParaRPr>
          </a:p>
          <a:p>
            <a:pPr marL="0" indent="0" algn="justLow">
              <a:buNone/>
            </a:pPr>
            <a:r>
              <a:rPr lang="fa-IR" dirty="0">
                <a:cs typeface="B Nazanin" pitchFamily="2" charset="-78"/>
              </a:rPr>
              <a:t>چگونه می خواهید خود را معرفی نمایید ؟ موارد ذیل می تواند جهت آماده سازی مشاوره مطرح گردد </a:t>
            </a:r>
            <a:endParaRPr lang="en-US" dirty="0">
              <a:cs typeface="B Nazanin" pitchFamily="2" charset="-78"/>
            </a:endParaRPr>
          </a:p>
          <a:p>
            <a:pPr marL="0" indent="0" algn="justLow">
              <a:buNone/>
            </a:pPr>
            <a:r>
              <a:rPr lang="fa-IR" dirty="0">
                <a:cs typeface="B Nazanin" pitchFamily="2" charset="-78"/>
              </a:rPr>
              <a:t>1- نام و شغل خودتان </a:t>
            </a:r>
            <a:endParaRPr lang="en-US" dirty="0">
              <a:cs typeface="B Nazanin" pitchFamily="2" charset="-78"/>
            </a:endParaRPr>
          </a:p>
          <a:p>
            <a:pPr marL="0" indent="0" algn="justLow">
              <a:buNone/>
            </a:pPr>
            <a:r>
              <a:rPr lang="fa-IR" dirty="0">
                <a:cs typeface="B Nazanin" pitchFamily="2" charset="-78"/>
              </a:rPr>
              <a:t>2- چه کسی از شما خواسته تا کودک را ملاقات کنید . </a:t>
            </a:r>
            <a:endParaRPr lang="en-US" dirty="0">
              <a:cs typeface="B Nazanin" pitchFamily="2" charset="-78"/>
            </a:endParaRPr>
          </a:p>
          <a:p>
            <a:pPr marL="0" indent="0" algn="justLow">
              <a:buNone/>
            </a:pPr>
            <a:r>
              <a:rPr lang="fa-IR" dirty="0">
                <a:cs typeface="B Nazanin" pitchFamily="2" charset="-78"/>
              </a:rPr>
              <a:t>3- دلایل این ملاقات </a:t>
            </a:r>
            <a:endParaRPr lang="en-US" dirty="0">
              <a:cs typeface="B Nazanin" pitchFamily="2" charset="-78"/>
            </a:endParaRPr>
          </a:p>
          <a:p>
            <a:pPr marL="0" indent="0" algn="justLow">
              <a:buNone/>
            </a:pPr>
            <a:r>
              <a:rPr lang="fa-IR" dirty="0">
                <a:cs typeface="B Nazanin" pitchFamily="2" charset="-78"/>
              </a:rPr>
              <a:t>4- مصاحبه چقدر زمان می برد</a:t>
            </a:r>
            <a:endParaRPr lang="en-US" dirty="0">
              <a:cs typeface="B Nazanin" pitchFamily="2" charset="-78"/>
            </a:endParaRPr>
          </a:p>
          <a:p>
            <a:pPr marL="0" indent="0" algn="justLow">
              <a:buNone/>
            </a:pPr>
            <a:r>
              <a:rPr lang="fa-IR" dirty="0">
                <a:cs typeface="B Nazanin" pitchFamily="2" charset="-78"/>
              </a:rPr>
              <a:t>5- پیامدهای مربوط به حریم خصوصی، راز داری و پیامدهای مربوط به حفاظت و  ایمنی کودک </a:t>
            </a:r>
            <a:endParaRPr lang="en-US" dirty="0">
              <a:cs typeface="B Nazanin" pitchFamily="2" charset="-78"/>
            </a:endParaRPr>
          </a:p>
          <a:p>
            <a:pPr marL="0" indent="0" algn="justLow">
              <a:buNone/>
            </a:pPr>
            <a:r>
              <a:rPr lang="fa-IR" dirty="0">
                <a:cs typeface="B Nazanin" pitchFamily="2" charset="-78"/>
              </a:rPr>
              <a:t>6- پاسخ به هر سئوالی که کودک / نوجوان ممکن است قبل از شروع مشاوره مطرح نماید.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42423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96944" cy="6048672"/>
          </a:xfrm>
        </p:spPr>
        <p:txBody>
          <a:bodyPr>
            <a:normAutofit/>
          </a:bodyPr>
          <a:lstStyle/>
          <a:p>
            <a:pPr marL="0" indent="0" algn="justLow">
              <a:buNone/>
            </a:pPr>
            <a:endParaRPr lang="en-US" dirty="0">
              <a:cs typeface="B Nazanin" pitchFamily="2" charset="-78"/>
            </a:endParaRPr>
          </a:p>
          <a:p>
            <a:pPr marL="0" indent="0" algn="justLow">
              <a:buNone/>
            </a:pPr>
            <a:r>
              <a:rPr lang="fa-IR" sz="3000" dirty="0">
                <a:solidFill>
                  <a:srgbClr val="C00000"/>
                </a:solidFill>
                <a:cs typeface="B Titr" pitchFamily="2" charset="-78"/>
              </a:rPr>
              <a:t>4  گروه اصلی : </a:t>
            </a:r>
            <a:endParaRPr lang="en-US" sz="3000" dirty="0">
              <a:solidFill>
                <a:srgbClr val="C00000"/>
              </a:solidFill>
              <a:cs typeface="B Titr" pitchFamily="2" charset="-78"/>
            </a:endParaRPr>
          </a:p>
          <a:p>
            <a:pPr marL="0" indent="0" algn="justLow">
              <a:buNone/>
            </a:pPr>
            <a:r>
              <a:rPr lang="fa-IR" dirty="0">
                <a:cs typeface="B Nazanin" pitchFamily="2" charset="-78"/>
              </a:rPr>
              <a:t>1- کودک آزاری جسمی </a:t>
            </a:r>
            <a:r>
              <a:rPr lang="en-US" dirty="0" smtClean="0">
                <a:cs typeface="B Nazanin" pitchFamily="2" charset="-78"/>
              </a:rPr>
              <a:t> </a:t>
            </a:r>
            <a:r>
              <a:rPr lang="en-US" dirty="0" smtClean="0">
                <a:cs typeface="B Nazanin" pitchFamily="2" charset="-78"/>
                <a:sym typeface="Wingdings"/>
              </a:rPr>
              <a:t></a:t>
            </a:r>
            <a:r>
              <a:rPr lang="en-US" dirty="0" smtClean="0">
                <a:cs typeface="B Nazanin" pitchFamily="2" charset="-78"/>
              </a:rPr>
              <a:t> </a:t>
            </a:r>
            <a:r>
              <a:rPr lang="fa-IR" dirty="0">
                <a:cs typeface="B Nazanin" pitchFamily="2" charset="-78"/>
              </a:rPr>
              <a:t>استفاده عمدی از قدرت فیزیکی در برابر کودک : کتک زدن، تکان دادن، تهدید کودک، گاز گرفتن، سوزاندن، خفه کردن</a:t>
            </a:r>
            <a:endParaRPr lang="en-US" dirty="0">
              <a:cs typeface="B Nazanin" pitchFamily="2" charset="-78"/>
            </a:endParaRPr>
          </a:p>
          <a:p>
            <a:pPr marL="0" indent="0" algn="justLow">
              <a:buNone/>
            </a:pPr>
            <a:r>
              <a:rPr lang="fa-IR" dirty="0">
                <a:cs typeface="B Nazanin" pitchFamily="2" charset="-78"/>
              </a:rPr>
              <a:t>2- کودک آزاری جنسی </a:t>
            </a:r>
            <a:r>
              <a:rPr lang="en-US" dirty="0">
                <a:cs typeface="B Nazanin" pitchFamily="2" charset="-78"/>
                <a:sym typeface="Wingdings"/>
              </a:rPr>
              <a:t></a:t>
            </a:r>
            <a:r>
              <a:rPr lang="fa-IR" dirty="0">
                <a:cs typeface="B Nazanin" pitchFamily="2" charset="-78"/>
              </a:rPr>
              <a:t> </a:t>
            </a:r>
            <a:r>
              <a:rPr lang="fa-IR" dirty="0" smtClean="0">
                <a:cs typeface="B Nazanin" pitchFamily="2" charset="-78"/>
              </a:rPr>
              <a:t>درگیر </a:t>
            </a:r>
            <a:r>
              <a:rPr lang="fa-IR" dirty="0">
                <a:cs typeface="B Nazanin" pitchFamily="2" charset="-78"/>
              </a:rPr>
              <a:t>کردن کودک در رفتار جنسی که با </a:t>
            </a:r>
            <a:r>
              <a:rPr lang="fa-IR" dirty="0" smtClean="0">
                <a:cs typeface="B Nazanin" pitchFamily="2" charset="-78"/>
              </a:rPr>
              <a:t>سطح </a:t>
            </a:r>
            <a:r>
              <a:rPr lang="fa-IR" dirty="0">
                <a:cs typeface="B Nazanin" pitchFamily="2" charset="-78"/>
              </a:rPr>
              <a:t>تکامل وی نامتناسب باشد.</a:t>
            </a:r>
            <a:endParaRPr lang="en-US" dirty="0">
              <a:cs typeface="B Nazanin" pitchFamily="2" charset="-78"/>
            </a:endParaRPr>
          </a:p>
          <a:p>
            <a:pPr marL="0" indent="0" algn="justLow">
              <a:buNone/>
            </a:pPr>
            <a:r>
              <a:rPr lang="fa-IR" dirty="0">
                <a:cs typeface="B Nazanin" pitchFamily="2" charset="-78"/>
              </a:rPr>
              <a:t>3- </a:t>
            </a:r>
            <a:r>
              <a:rPr lang="fa-IR" dirty="0" smtClean="0">
                <a:cs typeface="B Nazanin" pitchFamily="2" charset="-78"/>
              </a:rPr>
              <a:t>هیجانی </a:t>
            </a:r>
            <a:r>
              <a:rPr lang="fa-IR" dirty="0">
                <a:cs typeface="B Nazanin" pitchFamily="2" charset="-78"/>
              </a:rPr>
              <a:t>یا عاطفی</a:t>
            </a:r>
            <a:endParaRPr lang="en-US" dirty="0">
              <a:cs typeface="B Nazanin" pitchFamily="2" charset="-78"/>
            </a:endParaRPr>
          </a:p>
          <a:p>
            <a:pPr marL="0" indent="0" algn="justLow">
              <a:buNone/>
            </a:pPr>
            <a:r>
              <a:rPr lang="fa-IR" dirty="0">
                <a:cs typeface="B Nazanin" pitchFamily="2" charset="-78"/>
              </a:rPr>
              <a:t>4- مسامحه (</a:t>
            </a:r>
            <a:r>
              <a:rPr lang="en-US" dirty="0">
                <a:cs typeface="B Nazanin" pitchFamily="2" charset="-78"/>
              </a:rPr>
              <a:t>neglect</a:t>
            </a:r>
            <a:r>
              <a:rPr lang="fa-IR" dirty="0">
                <a:cs typeface="B Nazanin" pitchFamily="2" charset="-78"/>
              </a:rPr>
              <a:t>)</a:t>
            </a:r>
            <a:endParaRPr lang="en-US" dirty="0">
              <a:cs typeface="B Nazanin" pitchFamily="2" charset="-78"/>
            </a:endParaRPr>
          </a:p>
          <a:p>
            <a:endParaRPr lang="fa-IR" dirty="0"/>
          </a:p>
        </p:txBody>
      </p:sp>
      <p:pic>
        <p:nvPicPr>
          <p:cNvPr id="1026" name="Picture 2" descr="C:\Documents and Settings\IPSECo\Desktop\images.jpg"/>
          <p:cNvPicPr>
            <a:picLocks noChangeAspect="1" noChangeArrowheads="1"/>
          </p:cNvPicPr>
          <p:nvPr/>
        </p:nvPicPr>
        <p:blipFill>
          <a:blip r:embed="rId2"/>
          <a:srcRect/>
          <a:stretch>
            <a:fillRect/>
          </a:stretch>
        </p:blipFill>
        <p:spPr bwMode="auto">
          <a:xfrm>
            <a:off x="519005" y="4500570"/>
            <a:ext cx="2767111" cy="1714512"/>
          </a:xfrm>
          <a:prstGeom prst="rect">
            <a:avLst/>
          </a:prstGeom>
          <a:noFill/>
        </p:spPr>
      </p:pic>
    </p:spTree>
    <p:extLst>
      <p:ext uri="{BB962C8B-B14F-4D97-AF65-F5344CB8AC3E}">
        <p14:creationId xmlns:p14="http://schemas.microsoft.com/office/powerpoint/2010/main" val="2110592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txBody>
          <a:bodyPr>
            <a:normAutofit fontScale="85000" lnSpcReduction="20000"/>
          </a:bodyPr>
          <a:lstStyle/>
          <a:p>
            <a:pPr marL="0" indent="0" algn="justLow">
              <a:buNone/>
            </a:pPr>
            <a:r>
              <a:rPr lang="fa-IR" sz="3400" dirty="0">
                <a:solidFill>
                  <a:srgbClr val="C00000"/>
                </a:solidFill>
                <a:cs typeface="B Titr" pitchFamily="2" charset="-78"/>
              </a:rPr>
              <a:t>هدایت جلسه </a:t>
            </a:r>
            <a:r>
              <a:rPr lang="fa-IR" sz="3400" dirty="0" smtClean="0">
                <a:solidFill>
                  <a:srgbClr val="C00000"/>
                </a:solidFill>
                <a:cs typeface="B Titr" pitchFamily="2" charset="-78"/>
              </a:rPr>
              <a:t>مصاحبه</a:t>
            </a:r>
          </a:p>
          <a:p>
            <a:pPr marL="0" indent="0" algn="justLow">
              <a:buNone/>
            </a:pPr>
            <a:endParaRPr lang="en-US" sz="3400" dirty="0">
              <a:solidFill>
                <a:srgbClr val="C00000"/>
              </a:solidFill>
              <a:cs typeface="B Titr" pitchFamily="2" charset="-78"/>
            </a:endParaRPr>
          </a:p>
          <a:p>
            <a:pPr marL="0" indent="0" algn="justLow">
              <a:buNone/>
            </a:pPr>
            <a:r>
              <a:rPr lang="fa-IR" dirty="0">
                <a:cs typeface="B Nazanin" pitchFamily="2" charset="-78"/>
              </a:rPr>
              <a:t>چارچوب مصاحبه با کودک معمولاً از قواعد مشابهی پیروی می کند. در ذیل برخی از سؤالات رایج که به فهم بهتر مشکلات کودکان کمک می کند ارائه گردد:</a:t>
            </a:r>
            <a:endParaRPr lang="en-US" dirty="0">
              <a:cs typeface="B Nazanin" pitchFamily="2" charset="-78"/>
            </a:endParaRPr>
          </a:p>
          <a:p>
            <a:pPr marL="0" indent="0" algn="justLow">
              <a:buNone/>
            </a:pPr>
            <a:r>
              <a:rPr lang="fa-IR" dirty="0">
                <a:cs typeface="B Nazanin" pitchFamily="2" charset="-78"/>
              </a:rPr>
              <a:t>1- کودک مشکلات خانواده خود را چگونه می بیند؟</a:t>
            </a:r>
            <a:endParaRPr lang="en-US" dirty="0">
              <a:cs typeface="B Nazanin" pitchFamily="2" charset="-78"/>
            </a:endParaRPr>
          </a:p>
          <a:p>
            <a:pPr marL="0" indent="0" algn="justLow">
              <a:buNone/>
            </a:pPr>
            <a:r>
              <a:rPr lang="fa-IR" dirty="0">
                <a:cs typeface="B Nazanin" pitchFamily="2" charset="-78"/>
              </a:rPr>
              <a:t>2- چه کارهایی تا کنون به حل موضوع کمک کرده است و چه کارهایی کمک نکرده است؟</a:t>
            </a:r>
            <a:endParaRPr lang="en-US" dirty="0">
              <a:cs typeface="B Nazanin" pitchFamily="2" charset="-78"/>
            </a:endParaRPr>
          </a:p>
          <a:p>
            <a:pPr marL="0" indent="0" algn="justLow">
              <a:buNone/>
            </a:pPr>
            <a:r>
              <a:rPr lang="fa-IR" dirty="0">
                <a:cs typeface="B Nazanin" pitchFamily="2" charset="-78"/>
              </a:rPr>
              <a:t>3- کودک چگونه می خواهد تفاوتی بیافریند؟</a:t>
            </a:r>
            <a:endParaRPr lang="en-US" dirty="0">
              <a:cs typeface="B Nazanin" pitchFamily="2" charset="-78"/>
            </a:endParaRPr>
          </a:p>
          <a:p>
            <a:pPr marL="0" indent="0" algn="justLow">
              <a:buNone/>
            </a:pPr>
            <a:r>
              <a:rPr lang="fa-IR" dirty="0">
                <a:cs typeface="B Nazanin" pitchFamily="2" charset="-78"/>
              </a:rPr>
              <a:t>4- آنها در مدرسه چگونه با مشکلات روبرو می شوند؟</a:t>
            </a:r>
            <a:endParaRPr lang="en-US" dirty="0">
              <a:cs typeface="B Nazanin" pitchFamily="2" charset="-78"/>
            </a:endParaRPr>
          </a:p>
          <a:p>
            <a:pPr marL="0" indent="0" algn="justLow">
              <a:buNone/>
            </a:pPr>
            <a:r>
              <a:rPr lang="fa-IR" dirty="0">
                <a:cs typeface="B Nazanin" pitchFamily="2" charset="-78"/>
              </a:rPr>
              <a:t>5- کیفیت روابط آنها با همسالان </a:t>
            </a:r>
            <a:r>
              <a:rPr lang="fa-IR" dirty="0" smtClean="0">
                <a:cs typeface="B Nazanin" pitchFamily="2" charset="-78"/>
              </a:rPr>
              <a:t>شان </a:t>
            </a:r>
            <a:r>
              <a:rPr lang="fa-IR" dirty="0">
                <a:cs typeface="B Nazanin" pitchFamily="2" charset="-78"/>
              </a:rPr>
              <a:t>چگونه است؟</a:t>
            </a:r>
            <a:endParaRPr lang="en-US" dirty="0">
              <a:cs typeface="B Nazanin" pitchFamily="2" charset="-78"/>
            </a:endParaRPr>
          </a:p>
          <a:p>
            <a:pPr marL="0" indent="0" algn="justLow">
              <a:buNone/>
            </a:pPr>
            <a:r>
              <a:rPr lang="fa-IR" dirty="0">
                <a:cs typeface="B Nazanin" pitchFamily="2" charset="-78"/>
              </a:rPr>
              <a:t>6- آیا دوستان آنها از اتفاقاتی که در منزل این کودکان به وقوع می پیوندد مطلع هستند.</a:t>
            </a:r>
            <a:endParaRPr lang="en-US" dirty="0">
              <a:cs typeface="B Nazanin" pitchFamily="2" charset="-78"/>
            </a:endParaRPr>
          </a:p>
          <a:p>
            <a:pPr marL="0" indent="0" algn="justLow">
              <a:buNone/>
            </a:pPr>
            <a:r>
              <a:rPr lang="fa-IR" dirty="0">
                <a:cs typeface="B Nazanin" pitchFamily="2" charset="-78"/>
              </a:rPr>
              <a:t>7- این کودک در شرایط فعلی در چه شرایطی قرار دارد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16876689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buNone/>
            </a:pPr>
            <a:r>
              <a:rPr lang="fa-IR" sz="2900" dirty="0">
                <a:solidFill>
                  <a:srgbClr val="C00000"/>
                </a:solidFill>
                <a:cs typeface="B Titr" pitchFamily="2" charset="-78"/>
              </a:rPr>
              <a:t>نقاشی کردن کودک می تواند ما را با دنیای او آشنا سازد. </a:t>
            </a:r>
            <a:r>
              <a:rPr lang="fa-IR" sz="2900" dirty="0" smtClean="0">
                <a:solidFill>
                  <a:srgbClr val="C00000"/>
                </a:solidFill>
                <a:cs typeface="B Titr" pitchFamily="2" charset="-78"/>
              </a:rPr>
              <a:t/>
            </a:r>
            <a:br>
              <a:rPr lang="fa-IR" sz="2900" dirty="0" smtClean="0">
                <a:solidFill>
                  <a:srgbClr val="C00000"/>
                </a:solidFill>
                <a:cs typeface="B Titr" pitchFamily="2" charset="-78"/>
              </a:rPr>
            </a:br>
            <a:r>
              <a:rPr lang="fa-IR" sz="2900" dirty="0" smtClean="0">
                <a:solidFill>
                  <a:srgbClr val="C00000"/>
                </a:solidFill>
                <a:cs typeface="B Titr" pitchFamily="2" charset="-78"/>
              </a:rPr>
              <a:t>می </a:t>
            </a:r>
            <a:r>
              <a:rPr lang="fa-IR" sz="2900" dirty="0">
                <a:solidFill>
                  <a:srgbClr val="C00000"/>
                </a:solidFill>
                <a:cs typeface="B Titr" pitchFamily="2" charset="-78"/>
              </a:rPr>
              <a:t>توان از کودک درخواست نمود تا موارد ذیل را نقاشی کند</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 ترسیم مادر، پدر، خانواده و خود</a:t>
            </a:r>
            <a:endParaRPr lang="en-US" dirty="0">
              <a:cs typeface="B Nazanin" pitchFamily="2" charset="-78"/>
            </a:endParaRPr>
          </a:p>
          <a:p>
            <a:pPr marL="0" indent="0" algn="justLow">
              <a:buNone/>
            </a:pPr>
            <a:r>
              <a:rPr lang="fa-IR" dirty="0">
                <a:cs typeface="B Nazanin" pitchFamily="2" charset="-78"/>
              </a:rPr>
              <a:t>* ترسیم یک رویا شامل رویای خوب، ترسناک یا آرزومندانه</a:t>
            </a:r>
            <a:endParaRPr lang="en-US" dirty="0">
              <a:cs typeface="B Nazanin" pitchFamily="2" charset="-78"/>
            </a:endParaRPr>
          </a:p>
          <a:p>
            <a:pPr marL="0" indent="0" algn="justLow">
              <a:buNone/>
            </a:pPr>
            <a:r>
              <a:rPr lang="fa-IR" dirty="0">
                <a:cs typeface="B Nazanin" pitchFamily="2" charset="-78"/>
              </a:rPr>
              <a:t>* ترسیم خود به شکل حیوانات</a:t>
            </a:r>
            <a:endParaRPr lang="en-US" dirty="0">
              <a:cs typeface="B Nazanin" pitchFamily="2" charset="-78"/>
            </a:endParaRPr>
          </a:p>
          <a:p>
            <a:pPr marL="0" indent="0" algn="justLow">
              <a:buNone/>
            </a:pPr>
            <a:r>
              <a:rPr lang="fa-IR" dirty="0">
                <a:cs typeface="B Nazanin" pitchFamily="2" charset="-78"/>
              </a:rPr>
              <a:t>* ترسیم یک فعالیت مشترک خانوادگی (گردش رفتن، نظافت منزل و ....)</a:t>
            </a:r>
            <a:endParaRPr lang="en-US" dirty="0">
              <a:cs typeface="B Nazanin" pitchFamily="2" charset="-78"/>
            </a:endParaRPr>
          </a:p>
          <a:p>
            <a:pPr algn="justLow"/>
            <a:endParaRPr lang="fa-IR" dirty="0">
              <a:cs typeface="B Nazanin" pitchFamily="2" charset="-78"/>
            </a:endParaRPr>
          </a:p>
        </p:txBody>
      </p:sp>
      <p:pic>
        <p:nvPicPr>
          <p:cNvPr id="44034" name="Picture 2" descr="نتیجه تصویری برای کودک وخانواده">
            <a:hlinkClick r:id="rId2"/>
          </p:cNvPr>
          <p:cNvPicPr>
            <a:picLocks noChangeAspect="1" noChangeArrowheads="1"/>
          </p:cNvPicPr>
          <p:nvPr/>
        </p:nvPicPr>
        <p:blipFill>
          <a:blip r:embed="rId3"/>
          <a:srcRect/>
          <a:stretch>
            <a:fillRect/>
          </a:stretch>
        </p:blipFill>
        <p:spPr bwMode="auto">
          <a:xfrm>
            <a:off x="1142976" y="4714884"/>
            <a:ext cx="1643074" cy="1428760"/>
          </a:xfrm>
          <a:prstGeom prst="rect">
            <a:avLst/>
          </a:prstGeom>
          <a:noFill/>
        </p:spPr>
      </p:pic>
    </p:spTree>
    <p:extLst>
      <p:ext uri="{BB962C8B-B14F-4D97-AF65-F5344CB8AC3E}">
        <p14:creationId xmlns:p14="http://schemas.microsoft.com/office/powerpoint/2010/main" val="9563968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justLow">
              <a:buNone/>
            </a:pPr>
            <a:r>
              <a:rPr lang="fa-IR" dirty="0">
                <a:cs typeface="B Nazanin" pitchFamily="2" charset="-78"/>
              </a:rPr>
              <a:t>از تکنیک های مفید دیگر که می توان در مصاحبه کودک از آنها بهره جست ترکیب مساوی از بازی آزاد و ساختار یافته است. همچنین می توان مشاهدات و واکنش های مصاحبه کننده از ارتباطات کودک را نیز مورد توجه قرار داد از جمله این که :</a:t>
            </a:r>
            <a:endParaRPr lang="en-US" dirty="0">
              <a:cs typeface="B Nazanin" pitchFamily="2" charset="-78"/>
            </a:endParaRPr>
          </a:p>
          <a:p>
            <a:pPr marL="0" indent="0" algn="justLow">
              <a:buNone/>
            </a:pPr>
            <a:r>
              <a:rPr lang="fa-IR" dirty="0">
                <a:cs typeface="B Nazanin" pitchFamily="2" charset="-78"/>
              </a:rPr>
              <a:t> </a:t>
            </a:r>
            <a:endParaRPr lang="en-US" dirty="0">
              <a:cs typeface="B Nazanin" pitchFamily="2" charset="-78"/>
            </a:endParaRPr>
          </a:p>
          <a:p>
            <a:pPr marL="0" indent="0" algn="justLow">
              <a:buNone/>
            </a:pPr>
            <a:r>
              <a:rPr lang="fa-IR" dirty="0">
                <a:cs typeface="B Nazanin" pitchFamily="2" charset="-78"/>
              </a:rPr>
              <a:t>* سه تا از آرزوهای کودک کدامند؟</a:t>
            </a:r>
            <a:endParaRPr lang="en-US" dirty="0">
              <a:cs typeface="B Nazanin" pitchFamily="2" charset="-78"/>
            </a:endParaRPr>
          </a:p>
          <a:p>
            <a:pPr marL="0" indent="0" algn="justLow">
              <a:buNone/>
            </a:pPr>
            <a:r>
              <a:rPr lang="fa-IR" dirty="0">
                <a:cs typeface="B Nazanin" pitchFamily="2" charset="-78"/>
              </a:rPr>
              <a:t>* کودک در حین بازی آزاد چه میکند؟</a:t>
            </a:r>
            <a:endParaRPr lang="en-US" dirty="0">
              <a:cs typeface="B Nazanin" pitchFamily="2" charset="-78"/>
            </a:endParaRPr>
          </a:p>
          <a:p>
            <a:pPr marL="0" indent="0" algn="justLow">
              <a:buNone/>
            </a:pPr>
            <a:r>
              <a:rPr lang="fa-IR" dirty="0">
                <a:cs typeface="B Nazanin" pitchFamily="2" charset="-78"/>
              </a:rPr>
              <a:t>* کودک مستقلاً بازی می کند یا نیاز به راهنمای دارد؟</a:t>
            </a:r>
            <a:endParaRPr lang="en-US" dirty="0">
              <a:cs typeface="B Nazanin" pitchFamily="2" charset="-78"/>
            </a:endParaRPr>
          </a:p>
          <a:p>
            <a:pPr marL="0" indent="0" algn="justLow">
              <a:buNone/>
            </a:pPr>
            <a:r>
              <a:rPr lang="fa-IR" dirty="0">
                <a:cs typeface="B Nazanin" pitchFamily="2" charset="-78"/>
              </a:rPr>
              <a:t>* تم اصلی بازی کودک چگونه است؟</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997161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lgn="justLow">
              <a:buNone/>
            </a:pPr>
            <a:r>
              <a:rPr lang="fa-IR" sz="2900" dirty="0">
                <a:solidFill>
                  <a:srgbClr val="C00000"/>
                </a:solidFill>
                <a:cs typeface="B Titr" pitchFamily="2" charset="-78"/>
              </a:rPr>
              <a:t>پایان دادن به </a:t>
            </a:r>
            <a:r>
              <a:rPr lang="fa-IR" sz="2900" dirty="0" smtClean="0">
                <a:solidFill>
                  <a:srgbClr val="C00000"/>
                </a:solidFill>
                <a:cs typeface="B Titr" pitchFamily="2" charset="-78"/>
              </a:rPr>
              <a:t>مصاحبه</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قبل از این که جلسه مصاحبه را به پایان ببریم بایستی استنباطهای خود را با کودک در میان گذاشته تا به درک </a:t>
            </a:r>
            <a:r>
              <a:rPr lang="fa-IR" dirty="0" smtClean="0">
                <a:cs typeface="B Nazanin" pitchFamily="2" charset="-78"/>
              </a:rPr>
              <a:t/>
            </a:r>
            <a:br>
              <a:rPr lang="fa-IR" dirty="0" smtClean="0">
                <a:cs typeface="B Nazanin" pitchFamily="2" charset="-78"/>
              </a:rPr>
            </a:br>
            <a:r>
              <a:rPr lang="fa-IR" dirty="0" smtClean="0">
                <a:cs typeface="B Nazanin" pitchFamily="2" charset="-78"/>
              </a:rPr>
              <a:t>دقیق </a:t>
            </a:r>
            <a:r>
              <a:rPr lang="fa-IR" dirty="0">
                <a:cs typeface="B Nazanin" pitchFamily="2" charset="-78"/>
              </a:rPr>
              <a:t>تری از آن نائل آییم.</a:t>
            </a:r>
            <a:endParaRPr lang="en-US" dirty="0">
              <a:cs typeface="B Nazanin" pitchFamily="2" charset="-78"/>
            </a:endParaRPr>
          </a:p>
          <a:p>
            <a:pPr algn="justLow"/>
            <a:endParaRPr lang="fa-IR" dirty="0">
              <a:cs typeface="B Nazanin" pitchFamily="2" charset="-78"/>
            </a:endParaRPr>
          </a:p>
        </p:txBody>
      </p:sp>
      <p:pic>
        <p:nvPicPr>
          <p:cNvPr id="41986" name="Picture 2" descr="نتیجه تصویری برای کودک وخانواده">
            <a:hlinkClick r:id="rId2"/>
          </p:cNvPr>
          <p:cNvPicPr>
            <a:picLocks noChangeAspect="1" noChangeArrowheads="1"/>
          </p:cNvPicPr>
          <p:nvPr/>
        </p:nvPicPr>
        <p:blipFill>
          <a:blip r:embed="rId3"/>
          <a:srcRect/>
          <a:stretch>
            <a:fillRect/>
          </a:stretch>
        </p:blipFill>
        <p:spPr bwMode="auto">
          <a:xfrm>
            <a:off x="1142976" y="4000504"/>
            <a:ext cx="1785950" cy="1476379"/>
          </a:xfrm>
          <a:prstGeom prst="rect">
            <a:avLst/>
          </a:prstGeom>
          <a:noFill/>
        </p:spPr>
      </p:pic>
    </p:spTree>
    <p:extLst>
      <p:ext uri="{BB962C8B-B14F-4D97-AF65-F5344CB8AC3E}">
        <p14:creationId xmlns:p14="http://schemas.microsoft.com/office/powerpoint/2010/main" val="15266052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justLow"/>
            <a:r>
              <a:rPr lang="fa-IR" dirty="0">
                <a:cs typeface="B Nazanin" pitchFamily="2" charset="-78"/>
              </a:rPr>
              <a:t>در مثال ذیل مصاحبه گر بازخوردهای خود را با یک کودک 7 ساله در میان می گذارد:</a:t>
            </a:r>
            <a:endParaRPr lang="en-US" dirty="0">
              <a:cs typeface="B Nazanin" pitchFamily="2" charset="-78"/>
            </a:endParaRPr>
          </a:p>
          <a:p>
            <a:pPr algn="justLow"/>
            <a:r>
              <a:rPr lang="fa-IR" dirty="0">
                <a:cs typeface="B Nazanin" pitchFamily="2" charset="-78"/>
              </a:rPr>
              <a:t>"از ارتباط امروزمان متوجه شدم که مهمترین دغدغه تو این است که چرا مادرت غمگین است. من به وضوح میبینم که چقدر سعی میکنی مادرت را خوشحال کنی در حالی که می دانم این کار برای یک دختر بچه هفت ساله خیلی دشوار است.</a:t>
            </a:r>
            <a:endParaRPr lang="en-US" dirty="0">
              <a:cs typeface="B Nazanin" pitchFamily="2" charset="-78"/>
            </a:endParaRPr>
          </a:p>
          <a:p>
            <a:pPr algn="justLow"/>
            <a:r>
              <a:rPr lang="fa-IR" dirty="0">
                <a:cs typeface="B Nazanin" pitchFamily="2" charset="-78"/>
              </a:rPr>
              <a:t>ممکن است بتوانم با مادرت صحبت کنم و حمایت هایی را برایش فراهم آورم تا کمی بار روی دوش تو نیز سبک تر شود. آیا تو این کار را تأیید می کنی؟"</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24059857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688632"/>
          </a:xfrm>
        </p:spPr>
        <p:txBody>
          <a:bodyPr/>
          <a:lstStyle/>
          <a:p>
            <a:pPr algn="justLow">
              <a:lnSpc>
                <a:spcPct val="150000"/>
              </a:lnSpc>
            </a:pPr>
            <a:r>
              <a:rPr lang="fa-IR" dirty="0">
                <a:cs typeface="B Nazanin" pitchFamily="2" charset="-78"/>
              </a:rPr>
              <a:t>آگاهی از نقطه نظرات انتقادی کودک از جلسه مصاحبه خصوصاً مواردی که کودک به دشواری می تواند احساسات خود را در میان بگذارد و یا مواردی که کودک احساس بهتری پیدا می کند روش مناسب دیگر برای پایان دادن به جلسه مصاحبه است. در این صورت مصاحبه گر بازخوردهای ارزشمندی کسب کرده و کودک نیز قبل از پایان مصاحبه فرصت پیدا میکند تا برتجارب مثبت و منفی خود تعمیق نماید.</a:t>
            </a:r>
            <a:endParaRPr lang="en-US" dirty="0">
              <a:cs typeface="B Nazanin" pitchFamily="2" charset="-78"/>
            </a:endParaRPr>
          </a:p>
          <a:p>
            <a:pPr algn="justLow">
              <a:lnSpc>
                <a:spcPct val="150000"/>
              </a:lnSpc>
            </a:pPr>
            <a:endParaRPr lang="fa-IR" dirty="0">
              <a:cs typeface="B Nazanin" pitchFamily="2" charset="-78"/>
            </a:endParaRPr>
          </a:p>
        </p:txBody>
      </p:sp>
    </p:spTree>
    <p:extLst>
      <p:ext uri="{BB962C8B-B14F-4D97-AF65-F5344CB8AC3E}">
        <p14:creationId xmlns:p14="http://schemas.microsoft.com/office/powerpoint/2010/main" val="34951331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lgn="justLow">
              <a:buNone/>
            </a:pPr>
            <a:r>
              <a:rPr lang="fa-IR" sz="2900" dirty="0">
                <a:solidFill>
                  <a:srgbClr val="C00000"/>
                </a:solidFill>
                <a:cs typeface="B Titr" pitchFamily="2" charset="-78"/>
              </a:rPr>
              <a:t>گفتمان کودک </a:t>
            </a:r>
            <a:r>
              <a:rPr lang="fa-IR" sz="2900" dirty="0" smtClean="0">
                <a:solidFill>
                  <a:srgbClr val="C00000"/>
                </a:solidFill>
                <a:cs typeface="B Titr" pitchFamily="2" charset="-78"/>
              </a:rPr>
              <a:t>محور</a:t>
            </a:r>
          </a:p>
          <a:p>
            <a:pPr marL="0" indent="0" algn="justLow">
              <a:buNone/>
            </a:pPr>
            <a:endParaRPr lang="en-US" sz="2900" dirty="0">
              <a:solidFill>
                <a:srgbClr val="C00000"/>
              </a:solidFill>
              <a:cs typeface="B Titr" pitchFamily="2" charset="-78"/>
            </a:endParaRPr>
          </a:p>
          <a:p>
            <a:pPr algn="justLow"/>
            <a:r>
              <a:rPr lang="fa-IR" dirty="0">
                <a:cs typeface="B Nazanin" pitchFamily="2" charset="-78"/>
              </a:rPr>
              <a:t>حمایت از والدین برای حمایت از کودک آسیب دیده</a:t>
            </a:r>
            <a:endParaRPr lang="en-US" dirty="0">
              <a:cs typeface="B Nazanin" pitchFamily="2" charset="-78"/>
            </a:endParaRPr>
          </a:p>
          <a:p>
            <a:pPr algn="justLow"/>
            <a:r>
              <a:rPr lang="fa-IR" dirty="0">
                <a:cs typeface="B Nazanin" pitchFamily="2" charset="-78"/>
              </a:rPr>
              <a:t>ضروری است که پس از پایان یافتن جلسه مصاحبه کودک از والدین نیز دعوت شود تا در خصوص ایده ها، یافته ها و توصیه های تسهیلگر به بحث و گفتگو بپردازند.</a:t>
            </a:r>
            <a:endParaRPr lang="en-US" dirty="0">
              <a:cs typeface="B Nazanin" pitchFamily="2" charset="-78"/>
            </a:endParaRPr>
          </a:p>
          <a:p>
            <a:pPr algn="justLow"/>
            <a:r>
              <a:rPr lang="fa-IR" dirty="0">
                <a:cs typeface="B Nazanin" pitchFamily="2" charset="-78"/>
              </a:rPr>
              <a:t>هدف از این نشست علاوه بردرگیر والدین در فعالیت درمان این است که آنها با نحوه رویارویی کودک با خشونت در خانواده آشنا گردند.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12654546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pPr algn="justLow">
              <a:lnSpc>
                <a:spcPct val="150000"/>
              </a:lnSpc>
            </a:pPr>
            <a:r>
              <a:rPr lang="fa-IR" dirty="0">
                <a:cs typeface="B Nazanin" pitchFamily="2" charset="-78"/>
              </a:rPr>
              <a:t>گفتمان کودک محور به درمانگر و والدین کمک می نماید تا جهت درمان کودک یک ائتلاف آگاهانه ترتیب دهند. با اینحال کاربردهای این ائتلاف می تواند بسیار وسیعتر از اهداف درمانی صرف باشد. ائلاف می تواند در راستای ارزیابی، تبادل اخبار، ارائه بازخورد و تمرکز بر مهارت های فرزند پروری صورت گیرد.</a:t>
            </a:r>
            <a:endParaRPr lang="en-US" dirty="0">
              <a:cs typeface="B Nazanin" pitchFamily="2" charset="-78"/>
            </a:endParaRPr>
          </a:p>
          <a:p>
            <a:pPr algn="justLow">
              <a:lnSpc>
                <a:spcPct val="150000"/>
              </a:lnSpc>
            </a:pPr>
            <a:r>
              <a:rPr lang="fa-IR" dirty="0">
                <a:cs typeface="B Nazanin" pitchFamily="2" charset="-78"/>
              </a:rPr>
              <a:t>گفتمان کودک محور والدین را توانمند می سازد تا دوباره امنیت را به کودک برگردانده و در عین حال از نیازهای واقعی کودک درک بهتری پیدا کنند.</a:t>
            </a:r>
            <a:endParaRPr lang="en-US" dirty="0">
              <a:cs typeface="B Nazanin" pitchFamily="2" charset="-78"/>
            </a:endParaRPr>
          </a:p>
          <a:p>
            <a:pPr algn="justLow">
              <a:lnSpc>
                <a:spcPct val="150000"/>
              </a:lnSpc>
            </a:pPr>
            <a:endParaRPr lang="fa-IR" dirty="0">
              <a:cs typeface="B Nazanin" pitchFamily="2" charset="-78"/>
            </a:endParaRPr>
          </a:p>
        </p:txBody>
      </p:sp>
    </p:spTree>
    <p:extLst>
      <p:ext uri="{BB962C8B-B14F-4D97-AF65-F5344CB8AC3E}">
        <p14:creationId xmlns:p14="http://schemas.microsoft.com/office/powerpoint/2010/main" val="12940871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marL="0" indent="0" algn="justLow">
              <a:buNone/>
            </a:pPr>
            <a:r>
              <a:rPr lang="fa-IR" sz="2900" dirty="0">
                <a:solidFill>
                  <a:srgbClr val="C00000"/>
                </a:solidFill>
                <a:cs typeface="B Titr" pitchFamily="2" charset="-78"/>
              </a:rPr>
              <a:t>گفتمان کودک محور به </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 روشن شدن نقش تسهیلگر در جهت شناسایی نیازهای کودک کمک می نماید.</a:t>
            </a:r>
            <a:endParaRPr lang="en-US" dirty="0">
              <a:cs typeface="B Nazanin" pitchFamily="2" charset="-78"/>
            </a:endParaRPr>
          </a:p>
          <a:p>
            <a:pPr marL="0" indent="0" algn="justLow">
              <a:buNone/>
            </a:pPr>
            <a:r>
              <a:rPr lang="fa-IR" dirty="0">
                <a:cs typeface="B Nazanin" pitchFamily="2" charset="-78"/>
              </a:rPr>
              <a:t>* ائتلاف تسهیلگر و والدین در جهت مصالح کودک کمک می نماید.</a:t>
            </a:r>
            <a:endParaRPr lang="en-US" dirty="0">
              <a:cs typeface="B Nazanin" pitchFamily="2" charset="-78"/>
            </a:endParaRPr>
          </a:p>
          <a:p>
            <a:pPr marL="0" indent="0" algn="justLow">
              <a:buNone/>
            </a:pPr>
            <a:r>
              <a:rPr lang="fa-IR" dirty="0">
                <a:cs typeface="B Nazanin" pitchFamily="2" charset="-78"/>
              </a:rPr>
              <a:t>* شناسایی موانع بهبودی فوری و دراز مدت کودک کمک می نماید.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8751149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fontScale="85000" lnSpcReduction="20000"/>
          </a:bodyPr>
          <a:lstStyle/>
          <a:p>
            <a:pPr marL="0" indent="0" algn="justLow">
              <a:buNone/>
            </a:pPr>
            <a:r>
              <a:rPr lang="fa-IR" sz="3400" dirty="0">
                <a:solidFill>
                  <a:srgbClr val="C00000"/>
                </a:solidFill>
                <a:cs typeface="B Titr" pitchFamily="2" charset="-78"/>
              </a:rPr>
              <a:t>راهنمایی اجرای گفتمان کودک محور با مادر </a:t>
            </a:r>
            <a:r>
              <a:rPr lang="fa-IR" sz="3400" dirty="0" smtClean="0">
                <a:solidFill>
                  <a:srgbClr val="C00000"/>
                </a:solidFill>
                <a:cs typeface="B Titr" pitchFamily="2" charset="-78"/>
              </a:rPr>
              <a:t>کودک</a:t>
            </a:r>
          </a:p>
          <a:p>
            <a:pPr marL="0" indent="0" algn="justLow">
              <a:buNone/>
            </a:pPr>
            <a:endParaRPr lang="en-US" sz="3400" dirty="0">
              <a:solidFill>
                <a:srgbClr val="C00000"/>
              </a:solidFill>
              <a:cs typeface="B Titr" pitchFamily="2" charset="-78"/>
            </a:endParaRPr>
          </a:p>
          <a:p>
            <a:pPr marL="0" indent="0" algn="justLow">
              <a:buNone/>
            </a:pPr>
            <a:r>
              <a:rPr lang="fa-IR" dirty="0" smtClean="0">
                <a:cs typeface="B Nazanin" pitchFamily="2" charset="-78"/>
              </a:rPr>
              <a:t>1) از </a:t>
            </a:r>
            <a:r>
              <a:rPr lang="fa-IR" dirty="0">
                <a:cs typeface="B Nazanin" pitchFamily="2" charset="-78"/>
              </a:rPr>
              <a:t>همان آغاز جلسات چارچوب این مصاحبه را با مادر در میان بگذارید. منظور از چارچوب این است که به مادر بگوییم که با توجه به این که مشکل خشونت در خانواده روی کودکان نیز اثرات مخربی دارد لذا برای شما 3 جلسه 45 دقیقه ای مشاوره توصیه می گردد. در این نشست نیم ساعت به طور اختصاصی با کودک گفتگو می شود و 45 دقیقه پایانی نیز مادر بدون حضور کودک مورد مصاحبه قرار می گیرد</a:t>
            </a:r>
            <a:r>
              <a:rPr lang="fa-IR" dirty="0" smtClean="0">
                <a:cs typeface="B Nazanin" pitchFamily="2" charset="-78"/>
              </a:rPr>
              <a:t>.</a:t>
            </a:r>
          </a:p>
          <a:p>
            <a:pPr marL="0" indent="0" algn="justLow">
              <a:buNone/>
            </a:pPr>
            <a:endParaRPr lang="en-US" dirty="0">
              <a:cs typeface="B Nazanin" pitchFamily="2" charset="-78"/>
            </a:endParaRPr>
          </a:p>
          <a:p>
            <a:pPr marL="0" indent="0" algn="justLow">
              <a:buNone/>
            </a:pPr>
            <a:r>
              <a:rPr lang="fa-IR" dirty="0">
                <a:cs typeface="B Nazanin" pitchFamily="2" charset="-78"/>
              </a:rPr>
              <a:t>2) تمرکز مصاحبه بر مشکلات و نگرانی های گذشته و حال کودک است</a:t>
            </a:r>
            <a:r>
              <a:rPr lang="fa-IR" dirty="0" smtClean="0">
                <a:cs typeface="B Nazanin" pitchFamily="2" charset="-78"/>
              </a:rPr>
              <a:t>.</a:t>
            </a:r>
          </a:p>
          <a:p>
            <a:pPr marL="0" indent="0" algn="justLow">
              <a:buNone/>
            </a:pPr>
            <a:endParaRPr lang="en-US" dirty="0">
              <a:cs typeface="B Nazanin" pitchFamily="2" charset="-78"/>
            </a:endParaRPr>
          </a:p>
          <a:p>
            <a:pPr marL="0" indent="0" algn="justLow">
              <a:buNone/>
            </a:pPr>
            <a:r>
              <a:rPr lang="fa-IR" dirty="0">
                <a:cs typeface="B Nazanin" pitchFamily="2" charset="-78"/>
              </a:rPr>
              <a:t>3) بایستی بر نقش والدینی مادر و مشکلاتی که از سر گذرانده توأماً تآکید شود مثلاً به خانم ب در مورد دخترش سارا گفته می شود:</a:t>
            </a:r>
            <a:endParaRPr lang="en-US" dirty="0">
              <a:cs typeface="B Nazanin" pitchFamily="2" charset="-78"/>
            </a:endParaRPr>
          </a:p>
          <a:p>
            <a:pPr marL="0" indent="0" algn="justLow">
              <a:buNone/>
            </a:pPr>
            <a:r>
              <a:rPr lang="fa-IR" dirty="0">
                <a:cs typeface="B Nazanin" pitchFamily="2" charset="-78"/>
              </a:rPr>
              <a:t>"می دانم که خیلی آزار دیده ای و به زمان زیادی برای بهبودی نیاز داری که البته ما این امکان را برایت فراهم می کنیم اما در این نشست سارا به وجود شما به عنوان یک مادر و منبع دلگرمی و آرامش نیاز دارد"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289140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640960" cy="5976664"/>
          </a:xfrm>
        </p:spPr>
        <p:txBody>
          <a:bodyPr>
            <a:normAutofit/>
          </a:bodyPr>
          <a:lstStyle/>
          <a:p>
            <a:pPr marL="0" indent="0">
              <a:buNone/>
            </a:pPr>
            <a:r>
              <a:rPr lang="fa-IR" sz="2800" dirty="0">
                <a:solidFill>
                  <a:srgbClr val="C00000"/>
                </a:solidFill>
                <a:cs typeface="B Titr" pitchFamily="2" charset="-78"/>
              </a:rPr>
              <a:t>کودک آزاری جنسی </a:t>
            </a:r>
            <a:r>
              <a:rPr lang="en-US" sz="2800" dirty="0" smtClean="0">
                <a:solidFill>
                  <a:srgbClr val="C00000"/>
                </a:solidFill>
                <a:cs typeface="B Titr" pitchFamily="2" charset="-78"/>
                <a:sym typeface="Wingdings"/>
              </a:rPr>
              <a:t>:</a:t>
            </a:r>
            <a:endParaRPr lang="fa-IR" sz="2800" dirty="0" smtClean="0">
              <a:solidFill>
                <a:srgbClr val="C00000"/>
              </a:solidFill>
              <a:cs typeface="B Titr" pitchFamily="2" charset="-78"/>
              <a:sym typeface="Wingdings"/>
            </a:endParaRPr>
          </a:p>
          <a:p>
            <a:pPr marL="0" indent="0">
              <a:buNone/>
            </a:pPr>
            <a:endParaRPr lang="en-US" sz="2800" dirty="0">
              <a:solidFill>
                <a:srgbClr val="C00000"/>
              </a:solidFill>
              <a:cs typeface="B Titr" pitchFamily="2" charset="-78"/>
            </a:endParaRPr>
          </a:p>
          <a:p>
            <a:pPr marL="0" indent="0">
              <a:buNone/>
            </a:pPr>
            <a:r>
              <a:rPr lang="fa-IR" dirty="0">
                <a:cs typeface="B Nazanin" pitchFamily="2" charset="-78"/>
              </a:rPr>
              <a:t>-  تماس جنسی بین فرد بالغ و کودک با اعمال زور، </a:t>
            </a:r>
            <a:r>
              <a:rPr lang="fa-IR" dirty="0" smtClean="0">
                <a:cs typeface="B Nazanin" pitchFamily="2" charset="-78"/>
              </a:rPr>
              <a:t>فریب واغوا نمودن </a:t>
            </a:r>
            <a:r>
              <a:rPr lang="fa-IR" dirty="0">
                <a:cs typeface="B Nazanin" pitchFamily="2" charset="-78"/>
              </a:rPr>
              <a:t>قربانی</a:t>
            </a:r>
            <a:endParaRPr lang="en-US" dirty="0">
              <a:cs typeface="B Nazanin" pitchFamily="2" charset="-78"/>
            </a:endParaRPr>
          </a:p>
          <a:p>
            <a:pPr marL="0" indent="0">
              <a:buNone/>
            </a:pPr>
            <a:r>
              <a:rPr lang="fa-IR" dirty="0">
                <a:cs typeface="B Nazanin" pitchFamily="2" charset="-78"/>
              </a:rPr>
              <a:t>- اگر هر دو نابالغ </a:t>
            </a:r>
            <a:r>
              <a:rPr lang="en-US" dirty="0">
                <a:cs typeface="B Nazanin" pitchFamily="2" charset="-78"/>
                <a:sym typeface="Wingdings"/>
              </a:rPr>
              <a:t></a:t>
            </a:r>
            <a:r>
              <a:rPr lang="fa-IR" dirty="0">
                <a:cs typeface="B Nazanin" pitchFamily="2" charset="-78"/>
              </a:rPr>
              <a:t> فاصله سن 4-3 سال</a:t>
            </a:r>
            <a:endParaRPr lang="en-US" dirty="0">
              <a:cs typeface="B Nazanin" pitchFamily="2" charset="-78"/>
            </a:endParaRPr>
          </a:p>
          <a:p>
            <a:pPr marL="0" indent="0">
              <a:buNone/>
            </a:pPr>
            <a:r>
              <a:rPr lang="fa-IR" dirty="0">
                <a:cs typeface="B Nazanin" pitchFamily="2" charset="-78"/>
              </a:rPr>
              <a:t>در صورت ویژگی های زیر تفاوت سن تعیین کننده نمی </a:t>
            </a:r>
            <a:r>
              <a:rPr lang="fa-IR" dirty="0" smtClean="0">
                <a:cs typeface="B Nazanin" pitchFamily="2" charset="-78"/>
              </a:rPr>
              <a:t>باشد:</a:t>
            </a:r>
            <a:endParaRPr lang="en-US" dirty="0">
              <a:cs typeface="B Nazanin" pitchFamily="2" charset="-78"/>
            </a:endParaRPr>
          </a:p>
          <a:p>
            <a:pPr marL="0" indent="0">
              <a:buNone/>
            </a:pPr>
            <a:r>
              <a:rPr lang="fa-IR" dirty="0">
                <a:cs typeface="B Nazanin" pitchFamily="2" charset="-78"/>
              </a:rPr>
              <a:t>1- تهدید و اجبار</a:t>
            </a:r>
            <a:endParaRPr lang="en-US" dirty="0">
              <a:cs typeface="B Nazanin" pitchFamily="2" charset="-78"/>
            </a:endParaRPr>
          </a:p>
          <a:p>
            <a:pPr marL="0" indent="0">
              <a:buNone/>
            </a:pPr>
            <a:r>
              <a:rPr lang="fa-IR" dirty="0">
                <a:cs typeface="B Nazanin" pitchFamily="2" charset="-78"/>
              </a:rPr>
              <a:t>2- وجود </a:t>
            </a:r>
            <a:r>
              <a:rPr lang="fa-IR" dirty="0" smtClean="0">
                <a:cs typeface="B Nazanin" pitchFamily="2" charset="-78"/>
              </a:rPr>
              <a:t>همزمان </a:t>
            </a:r>
            <a:r>
              <a:rPr lang="fa-IR" dirty="0">
                <a:cs typeface="B Nazanin" pitchFamily="2" charset="-78"/>
              </a:rPr>
              <a:t>چند مهاجم</a:t>
            </a:r>
            <a:endParaRPr lang="en-US" dirty="0">
              <a:cs typeface="B Nazanin" pitchFamily="2" charset="-78"/>
            </a:endParaRPr>
          </a:p>
          <a:p>
            <a:pPr marL="0" indent="0">
              <a:buNone/>
            </a:pPr>
            <a:r>
              <a:rPr lang="fa-IR" dirty="0">
                <a:cs typeface="B Nazanin" pitchFamily="2" charset="-78"/>
              </a:rPr>
              <a:t>3- عدم هماهنگی تکاملی بین آنها</a:t>
            </a:r>
            <a:endParaRPr lang="en-US" dirty="0">
              <a:cs typeface="B Nazanin" pitchFamily="2" charset="-78"/>
            </a:endParaRPr>
          </a:p>
          <a:p>
            <a:pPr marL="0" indent="0">
              <a:buNone/>
            </a:pPr>
            <a:r>
              <a:rPr lang="fa-IR" dirty="0">
                <a:cs typeface="B Nazanin" pitchFamily="2" charset="-78"/>
              </a:rPr>
              <a:t>4- ایجاد ترس از طریق اقدام فیزیکی</a:t>
            </a:r>
            <a:endParaRPr lang="en-US" dirty="0">
              <a:cs typeface="B Nazanin" pitchFamily="2" charset="-78"/>
            </a:endParaRPr>
          </a:p>
          <a:p>
            <a:endParaRPr lang="fa-IR" dirty="0"/>
          </a:p>
        </p:txBody>
      </p:sp>
      <p:pic>
        <p:nvPicPr>
          <p:cNvPr id="1026" name="Picture 2" descr="C:\Documents and Settings\IPSECo\Desktop\S6RRCAFSAZCGCALFVJAECAGM7DL8CA4RNLKRCA4CDHXOCA5F2CNHCA0W3D5WCAI3QN9TCANG8FX8CAQ69M9ZCAFQJ0CACASHSZNKCA6W532XCAI78U1OCAO50FTECALM0TDRCA7N7JXJCAIA9ZJFCAUOFRLC.jpg"/>
          <p:cNvPicPr>
            <a:picLocks noChangeAspect="1" noChangeArrowheads="1"/>
          </p:cNvPicPr>
          <p:nvPr/>
        </p:nvPicPr>
        <p:blipFill>
          <a:blip r:embed="rId2"/>
          <a:srcRect/>
          <a:stretch>
            <a:fillRect/>
          </a:stretch>
        </p:blipFill>
        <p:spPr bwMode="auto">
          <a:xfrm>
            <a:off x="1000100" y="4143380"/>
            <a:ext cx="1571636" cy="1571636"/>
          </a:xfrm>
          <a:prstGeom prst="rect">
            <a:avLst/>
          </a:prstGeom>
          <a:noFill/>
        </p:spPr>
      </p:pic>
    </p:spTree>
    <p:extLst>
      <p:ext uri="{BB962C8B-B14F-4D97-AF65-F5344CB8AC3E}">
        <p14:creationId xmlns:p14="http://schemas.microsoft.com/office/powerpoint/2010/main" val="2160371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688632"/>
          </a:xfrm>
        </p:spPr>
        <p:txBody>
          <a:bodyPr>
            <a:normAutofit fontScale="92500" lnSpcReduction="20000"/>
          </a:bodyPr>
          <a:lstStyle/>
          <a:p>
            <a:pPr marL="0" indent="0" algn="justLow">
              <a:buNone/>
            </a:pPr>
            <a:r>
              <a:rPr lang="fa-IR" dirty="0">
                <a:cs typeface="B Nazanin" pitchFamily="2" charset="-78"/>
              </a:rPr>
              <a:t>4) خودتان را یک عضو با ارزش تیم درمان و همراه مادر قلمداد کنید. این کار به شما و مادر کودک کمک می کند که با هم و به طور مؤثر در جهت مصالح کودک فکر و اقدام نماید</a:t>
            </a:r>
            <a:r>
              <a:rPr lang="fa-IR" dirty="0" smtClean="0">
                <a:cs typeface="B Nazanin" pitchFamily="2" charset="-78"/>
              </a:rPr>
              <a:t>.</a:t>
            </a:r>
          </a:p>
          <a:p>
            <a:pPr marL="0" indent="0" algn="justLow">
              <a:buNone/>
            </a:pPr>
            <a:endParaRPr lang="en-US" dirty="0">
              <a:cs typeface="B Nazanin" pitchFamily="2" charset="-78"/>
            </a:endParaRPr>
          </a:p>
          <a:p>
            <a:pPr marL="0" indent="0" algn="justLow">
              <a:buNone/>
            </a:pPr>
            <a:r>
              <a:rPr lang="fa-IR" dirty="0">
                <a:cs typeface="B Nazanin" pitchFamily="2" charset="-78"/>
              </a:rPr>
              <a:t>5) در عین حال که برای نیازها و مشکلات مادر توجه و احترام نشان می دهید ولی به او نشان دهید که محور توجه شما در این نشست کودک و نیاز های وی است</a:t>
            </a:r>
            <a:r>
              <a:rPr lang="fa-IR" dirty="0" smtClean="0">
                <a:cs typeface="B Nazanin" pitchFamily="2" charset="-78"/>
              </a:rPr>
              <a:t>.</a:t>
            </a:r>
          </a:p>
          <a:p>
            <a:pPr marL="0" indent="0" algn="justLow">
              <a:buNone/>
            </a:pPr>
            <a:endParaRPr lang="en-US" dirty="0">
              <a:cs typeface="B Nazanin" pitchFamily="2" charset="-78"/>
            </a:endParaRPr>
          </a:p>
          <a:p>
            <a:pPr marL="0" indent="0" algn="justLow">
              <a:buNone/>
            </a:pPr>
            <a:r>
              <a:rPr lang="fa-IR" dirty="0">
                <a:cs typeface="B Nazanin" pitchFamily="2" charset="-78"/>
              </a:rPr>
              <a:t>6) به مادر امکان دهید تا داستان خود و کودک را تعریف نماید. این داستان ها به درک بهتر شما از وضعیت آنها کمک می نماید. مثلاً :</a:t>
            </a:r>
            <a:endParaRPr lang="en-US" dirty="0">
              <a:cs typeface="B Nazanin" pitchFamily="2" charset="-78"/>
            </a:endParaRPr>
          </a:p>
          <a:p>
            <a:pPr marL="0" indent="0" algn="justLow">
              <a:buNone/>
            </a:pPr>
            <a:r>
              <a:rPr lang="fa-IR" dirty="0">
                <a:cs typeface="B Nazanin" pitchFamily="2" charset="-78"/>
              </a:rPr>
              <a:t>"وضعیتی را که برایم توصیف کردی تصویر واضح تر و شفاف تری از شرایطی را که شما تجربه می کنید برای من آشکار ساخت. در حال حاضر من می دانم که برای بهبودی به چه چیزی نیاز داری تا بتوانی به سارا کمک بیشتری کنی."</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4976846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76664"/>
          </a:xfrm>
        </p:spPr>
        <p:txBody>
          <a:bodyPr>
            <a:normAutofit fontScale="92500"/>
          </a:bodyPr>
          <a:lstStyle/>
          <a:p>
            <a:pPr marL="0" indent="0" algn="justLow">
              <a:buNone/>
            </a:pPr>
            <a:r>
              <a:rPr lang="fa-IR" dirty="0">
                <a:cs typeface="B Nazanin" pitchFamily="2" charset="-78"/>
              </a:rPr>
              <a:t>7) ایده هایی که در مبحث "چرخه امنیت" وجود دارد می تواند در گفتمان کودک محور با مادر به اشتراک گذاشته شود. بنابراین مادر می آموزد که چگونه ارتباط آسیب دیده میان خود و کودک را ترمیم نموده و آسایش و امنیت را به کودک بازگرداند. البته نقش پدر نیز در این جا با اهمیت است که می تواند مورد تأکید قرار گیرد.</a:t>
            </a:r>
            <a:endParaRPr lang="en-US" dirty="0">
              <a:cs typeface="B Nazanin" pitchFamily="2" charset="-78"/>
            </a:endParaRPr>
          </a:p>
          <a:p>
            <a:pPr marL="0" indent="0" algn="justLow">
              <a:buNone/>
            </a:pPr>
            <a:r>
              <a:rPr lang="fa-IR" dirty="0">
                <a:cs typeface="B Nazanin" pitchFamily="2" charset="-78"/>
              </a:rPr>
              <a:t>آگاهی از فرآیند رشد کودکان می تواند به گفتمان کودک محور کمک کند مثلاً : "می دانم که آرزو </a:t>
            </a:r>
            <a:r>
              <a:rPr lang="fa-IR" dirty="0" smtClean="0">
                <a:cs typeface="B Nazanin" pitchFamily="2" charset="-78"/>
              </a:rPr>
              <a:t>می </a:t>
            </a:r>
            <a:r>
              <a:rPr lang="fa-IR" dirty="0">
                <a:cs typeface="B Nazanin" pitchFamily="2" charset="-78"/>
              </a:rPr>
              <a:t>کنی کاش سارا کمی بزگتر بود و اینقدر به شما وابسته نبود و اینکه به خاطر اختلاف بزرگترها خودش را سرزنش نمی کرد"</a:t>
            </a:r>
            <a:endParaRPr lang="en-US" dirty="0">
              <a:cs typeface="B Nazanin" pitchFamily="2" charset="-78"/>
            </a:endParaRPr>
          </a:p>
          <a:p>
            <a:pPr marL="0" indent="0" algn="justLow">
              <a:buNone/>
            </a:pPr>
            <a:r>
              <a:rPr lang="fa-IR" dirty="0">
                <a:cs typeface="B Nazanin" pitchFamily="2" charset="-78"/>
              </a:rPr>
              <a:t>8) در این نشست بایستی بر وسوسه سخنرانی کردن غلبه کرد و اجازه داد تا خانواده به اندازه کافی با موضوع گفتمان که همان کودک است ارتباط برقرار نمایند.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8098277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04656"/>
          </a:xfrm>
        </p:spPr>
        <p:txBody>
          <a:bodyPr>
            <a:normAutofit fontScale="92500"/>
          </a:bodyPr>
          <a:lstStyle/>
          <a:p>
            <a:pPr marL="0" indent="0" algn="justLow">
              <a:buNone/>
            </a:pPr>
            <a:r>
              <a:rPr lang="fa-IR" dirty="0">
                <a:cs typeface="B Nazanin" pitchFamily="2" charset="-78"/>
              </a:rPr>
              <a:t>9) بعضی وقت ها استعاره ها نیز در این گفتمان مؤثرند : "شاید بعضی وقت ها سارا احساس می کند که در یک میدان جنگ قرار گرفته و باید برای خودش نقطه امنی پیدا کند. باید دید می توان به او کمک کرد تا سپرهای حمایتی برای این اوقات برای خود فراهم نماید"</a:t>
            </a:r>
            <a:endParaRPr lang="en-US" dirty="0">
              <a:cs typeface="B Nazanin" pitchFamily="2" charset="-78"/>
            </a:endParaRPr>
          </a:p>
          <a:p>
            <a:pPr marL="0" indent="0" algn="justLow">
              <a:buNone/>
            </a:pPr>
            <a:r>
              <a:rPr lang="fa-IR" dirty="0">
                <a:cs typeface="B Nazanin" pitchFamily="2" charset="-78"/>
              </a:rPr>
              <a:t>10) والدین باید بدانند که تسهیلگر نقش حمایت کننده داشته و می تواند در کنار آنها برای مصالح کودک ائتلاف نماید.</a:t>
            </a:r>
            <a:endParaRPr lang="en-US" dirty="0">
              <a:cs typeface="B Nazanin" pitchFamily="2" charset="-78"/>
            </a:endParaRPr>
          </a:p>
          <a:p>
            <a:pPr marL="0" indent="0" algn="justLow">
              <a:buNone/>
            </a:pPr>
            <a:r>
              <a:rPr lang="fa-IR" dirty="0">
                <a:cs typeface="B Nazanin" pitchFamily="2" charset="-78"/>
              </a:rPr>
              <a:t>11) بایستی در خصوص احتمال وجود منابع دیگر حمایت در خانواده و اطرافیان بررسی نمود. این کارکمک می کند که خانواده بهتر بتواند نقش حمایتی خود از کودک را تقویت و ترمیم نماید.</a:t>
            </a:r>
            <a:endParaRPr lang="en-US" dirty="0">
              <a:cs typeface="B Nazanin" pitchFamily="2" charset="-78"/>
            </a:endParaRPr>
          </a:p>
          <a:p>
            <a:pPr marL="0" indent="0" algn="justLow">
              <a:buNone/>
            </a:pPr>
            <a:r>
              <a:rPr lang="fa-IR" dirty="0">
                <a:cs typeface="B Nazanin" pitchFamily="2" charset="-78"/>
              </a:rPr>
              <a:t>12) و در نهایت اینکه مصاحبه کودک محور تعادلی میان پاسخ های همدلانه به والدین و حمایت یابی برای نیاز های کودک ایجاد می نماید.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4484702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404664"/>
            <a:ext cx="6453712" cy="5979457"/>
          </a:xfrm>
        </p:spPr>
      </p:pic>
    </p:spTree>
    <p:extLst>
      <p:ext uri="{BB962C8B-B14F-4D97-AF65-F5344CB8AC3E}">
        <p14:creationId xmlns:p14="http://schemas.microsoft.com/office/powerpoint/2010/main" val="40440447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5813"/>
            <a:ext cx="8229600" cy="5793507"/>
          </a:xfrm>
        </p:spPr>
        <p:txBody>
          <a:bodyPr>
            <a:normAutofit/>
          </a:bodyPr>
          <a:lstStyle/>
          <a:p>
            <a:pPr algn="justLow"/>
            <a:r>
              <a:rPr lang="fa-IR" dirty="0">
                <a:cs typeface="B Nazanin" pitchFamily="2" charset="-78"/>
              </a:rPr>
              <a:t>چه کسانی بیشتر مرتکب کودک آزاری جسمی می شوند؟</a:t>
            </a:r>
            <a:endParaRPr lang="en-US" dirty="0">
              <a:cs typeface="B Nazanin" pitchFamily="2" charset="-78"/>
            </a:endParaRPr>
          </a:p>
          <a:p>
            <a:pPr algn="justLow"/>
            <a:r>
              <a:rPr lang="fa-IR" dirty="0">
                <a:cs typeface="B Nazanin" pitchFamily="2" charset="-78"/>
              </a:rPr>
              <a:t>بررسی ها نشان داده اند مرتکبین کودک آزاری جسمی در 75 در صد موارد والدین کودک (بخصوص مادر)، 15 درصد سایر وابستگان بوده اند و در 10 درصد موارد مربوط مرتکبین کودک آزاری جسمی کسانی هستند که از کودک مراقب می نمایند (مثل پرستار کودک) مهم ترین عامل کودک آزاری جسمی توسط والدین این است که احتمالاً دوران کودکی قربان خشونت والدین خود بوده و تنبیه بدنی می شده اند. لذا این الگوی رفتاری را فراگرفته و در مورد کودکان خود نیز اعمال می کنند</a:t>
            </a:r>
            <a:r>
              <a:rPr lang="fa-IR" dirty="0" smtClean="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24681057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buNone/>
            </a:pPr>
            <a:r>
              <a:rPr lang="fa-IR" sz="2900" dirty="0">
                <a:solidFill>
                  <a:srgbClr val="C00000"/>
                </a:solidFill>
                <a:cs typeface="B Titr" pitchFamily="2" charset="-78"/>
              </a:rPr>
              <a:t>ریسک فاکتورهای کودک آزاری </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 وجود سابقه بیماری روانی  و یا جسمی در والدین</a:t>
            </a:r>
            <a:endParaRPr lang="en-US" dirty="0">
              <a:cs typeface="B Nazanin" pitchFamily="2" charset="-78"/>
            </a:endParaRPr>
          </a:p>
          <a:p>
            <a:pPr marL="0" indent="0" algn="justLow">
              <a:buNone/>
            </a:pPr>
            <a:r>
              <a:rPr lang="fa-IR" dirty="0">
                <a:cs typeface="B Nazanin" pitchFamily="2" charset="-78"/>
              </a:rPr>
              <a:t>* اعتیاد و ناتوانی در نگهداری و مراقبت از کودکان</a:t>
            </a:r>
            <a:endParaRPr lang="en-US" dirty="0">
              <a:cs typeface="B Nazanin" pitchFamily="2" charset="-78"/>
            </a:endParaRPr>
          </a:p>
          <a:p>
            <a:pPr marL="0" indent="0" algn="justLow">
              <a:buNone/>
            </a:pPr>
            <a:r>
              <a:rPr lang="fa-IR" dirty="0">
                <a:cs typeface="B Nazanin" pitchFamily="2" charset="-78"/>
              </a:rPr>
              <a:t>* تک سرپرستی</a:t>
            </a:r>
            <a:endParaRPr lang="en-US" dirty="0">
              <a:cs typeface="B Nazanin" pitchFamily="2" charset="-78"/>
            </a:endParaRPr>
          </a:p>
          <a:p>
            <a:pPr marL="0" indent="0" algn="justLow">
              <a:buNone/>
            </a:pPr>
            <a:r>
              <a:rPr lang="fa-IR" dirty="0">
                <a:cs typeface="B Nazanin" pitchFamily="2" charset="-78"/>
              </a:rPr>
              <a:t>* بارداری ناخواسته</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14421528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lgn="justLow">
              <a:buNone/>
            </a:pPr>
            <a:r>
              <a:rPr lang="fa-IR" sz="2900" dirty="0">
                <a:solidFill>
                  <a:srgbClr val="C00000"/>
                </a:solidFill>
                <a:cs typeface="B Titr" pitchFamily="2" charset="-78"/>
              </a:rPr>
              <a:t>کودکان با ویژگی های زیر بیشتر در معرض کودک آزاری جسمی قرار می گیرند :</a:t>
            </a:r>
            <a:endParaRPr lang="en-US" sz="2900" dirty="0">
              <a:solidFill>
                <a:srgbClr val="C00000"/>
              </a:solidFill>
              <a:cs typeface="B Titr" pitchFamily="2" charset="-78"/>
            </a:endParaRPr>
          </a:p>
          <a:p>
            <a:pPr marL="0" indent="0" algn="justLow">
              <a:buNone/>
            </a:pPr>
            <a:r>
              <a:rPr lang="fa-IR" dirty="0">
                <a:cs typeface="B Nazanin" pitchFamily="2" charset="-78"/>
              </a:rPr>
              <a:t>* کودک نارس</a:t>
            </a:r>
            <a:endParaRPr lang="en-US" dirty="0">
              <a:cs typeface="B Nazanin" pitchFamily="2" charset="-78"/>
            </a:endParaRPr>
          </a:p>
          <a:p>
            <a:pPr marL="0" indent="0" algn="justLow">
              <a:buNone/>
            </a:pPr>
            <a:r>
              <a:rPr lang="fa-IR" dirty="0">
                <a:cs typeface="B Nazanin" pitchFamily="2" charset="-78"/>
              </a:rPr>
              <a:t>* عقب مانده ذهنی</a:t>
            </a:r>
            <a:endParaRPr lang="en-US" dirty="0">
              <a:cs typeface="B Nazanin" pitchFamily="2" charset="-78"/>
            </a:endParaRPr>
          </a:p>
          <a:p>
            <a:pPr marL="0" indent="0" algn="justLow">
              <a:buNone/>
            </a:pPr>
            <a:r>
              <a:rPr lang="fa-IR" dirty="0">
                <a:cs typeface="B Nazanin" pitchFamily="2" charset="-78"/>
              </a:rPr>
              <a:t>* معلول جسمی</a:t>
            </a:r>
            <a:endParaRPr lang="en-US" dirty="0">
              <a:cs typeface="B Nazanin" pitchFamily="2" charset="-78"/>
            </a:endParaRPr>
          </a:p>
          <a:p>
            <a:pPr marL="0" indent="0" algn="justLow">
              <a:buNone/>
            </a:pPr>
            <a:r>
              <a:rPr lang="fa-IR" dirty="0">
                <a:cs typeface="B Nazanin" pitchFamily="2" charset="-78"/>
              </a:rPr>
              <a:t>* کودکان پرتحرک و بیش فعال و </a:t>
            </a:r>
            <a:r>
              <a:rPr lang="fa-IR" dirty="0" smtClean="0">
                <a:cs typeface="B Nazanin" pitchFamily="2" charset="-78"/>
              </a:rPr>
              <a:t>کودکانی </a:t>
            </a:r>
            <a:r>
              <a:rPr lang="fa-IR" dirty="0">
                <a:cs typeface="B Nazanin" pitchFamily="2" charset="-78"/>
              </a:rPr>
              <a:t>که زیاد از حد گریه می کنند، بهانه گیر و لجباز هستند، بیشتر مورد کودک آزار جسمی واقع می شوند.</a:t>
            </a:r>
            <a:endParaRPr lang="en-US" dirty="0">
              <a:cs typeface="B Nazanin" pitchFamily="2" charset="-78"/>
            </a:endParaRPr>
          </a:p>
          <a:p>
            <a:pPr marL="0" indent="0" algn="justLow">
              <a:buNone/>
            </a:pPr>
            <a:r>
              <a:rPr lang="fa-IR" dirty="0">
                <a:cs typeface="B Nazanin" pitchFamily="2" charset="-78"/>
              </a:rPr>
              <a:t>* کودک نامشروع و نا خواسته</a:t>
            </a:r>
            <a:endParaRPr lang="en-US" dirty="0">
              <a:cs typeface="B Nazanin" pitchFamily="2" charset="-78"/>
            </a:endParaRPr>
          </a:p>
          <a:p>
            <a:pPr marL="0" indent="0" algn="justLow">
              <a:buNone/>
            </a:pPr>
            <a:r>
              <a:rPr lang="fa-IR" dirty="0">
                <a:cs typeface="B Nazanin" pitchFamily="2" charset="-78"/>
              </a:rPr>
              <a:t>* کودکانی که با جنسیت غیر دلخواه خانواده متولد می شوند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6962361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buNone/>
            </a:pPr>
            <a:r>
              <a:rPr lang="fa-IR" sz="2900" dirty="0">
                <a:solidFill>
                  <a:srgbClr val="C00000"/>
                </a:solidFill>
                <a:cs typeface="B Titr" pitchFamily="2" charset="-78"/>
              </a:rPr>
              <a:t>چه ویژگی هایی در خانواده، خطر کودک آزاری جسمی را بیشتر می کند</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 وضعیت اجتماعی اقتصادی پائین</a:t>
            </a:r>
            <a:endParaRPr lang="en-US" dirty="0">
              <a:cs typeface="B Nazanin" pitchFamily="2" charset="-78"/>
            </a:endParaRPr>
          </a:p>
          <a:p>
            <a:pPr marL="0" indent="0" algn="justLow">
              <a:buNone/>
            </a:pPr>
            <a:r>
              <a:rPr lang="fa-IR" dirty="0">
                <a:cs typeface="B Nazanin" pitchFamily="2" charset="-78"/>
              </a:rPr>
              <a:t>* شلوغ و پرجمعیت بودن خانواده</a:t>
            </a:r>
            <a:endParaRPr lang="en-US" dirty="0">
              <a:cs typeface="B Nazanin" pitchFamily="2" charset="-78"/>
            </a:endParaRPr>
          </a:p>
          <a:p>
            <a:pPr marL="0" indent="0" algn="justLow">
              <a:buNone/>
            </a:pPr>
            <a:r>
              <a:rPr lang="fa-IR" dirty="0">
                <a:cs typeface="B Nazanin" pitchFamily="2" charset="-78"/>
              </a:rPr>
              <a:t>* بروز استرس حاد</a:t>
            </a:r>
            <a:endParaRPr lang="en-US" dirty="0">
              <a:cs typeface="B Nazanin" pitchFamily="2" charset="-78"/>
            </a:endParaRPr>
          </a:p>
          <a:p>
            <a:pPr marL="0" indent="0" algn="justLow">
              <a:buNone/>
            </a:pPr>
            <a:r>
              <a:rPr lang="fa-IR" dirty="0">
                <a:cs typeface="B Nazanin" pitchFamily="2" charset="-78"/>
              </a:rPr>
              <a:t>* وجود سابقه خشونت و کودک آزاری دراعضای خانواده و منزوی بودن خانواده در اجتماع</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4400258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buNone/>
            </a:pPr>
            <a:r>
              <a:rPr lang="fa-IR" sz="2900" dirty="0">
                <a:solidFill>
                  <a:srgbClr val="C00000"/>
                </a:solidFill>
                <a:cs typeface="B Titr" pitchFamily="2" charset="-78"/>
              </a:rPr>
              <a:t>وجود چه ویژگی هایی در جامعه و اجتماع، کودک آزاری جسمی را بیشتر می کند</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 عدم وجود قوانین مربوط به مراقبت از کودک</a:t>
            </a:r>
            <a:endParaRPr lang="en-US" dirty="0">
              <a:cs typeface="B Nazanin" pitchFamily="2" charset="-78"/>
            </a:endParaRPr>
          </a:p>
          <a:p>
            <a:pPr marL="0" indent="0" algn="justLow">
              <a:buNone/>
            </a:pPr>
            <a:r>
              <a:rPr lang="fa-IR" dirty="0">
                <a:cs typeface="B Nazanin" pitchFamily="2" charset="-78"/>
              </a:rPr>
              <a:t>* وجود خشونت های سازمان یافته (مثل جنگ، جرم، جنایت)</a:t>
            </a:r>
            <a:endParaRPr lang="en-US" dirty="0">
              <a:cs typeface="B Nazanin" pitchFamily="2" charset="-78"/>
            </a:endParaRPr>
          </a:p>
          <a:p>
            <a:pPr marL="0" indent="0" algn="justLow">
              <a:buNone/>
            </a:pPr>
            <a:r>
              <a:rPr lang="fa-IR" dirty="0">
                <a:cs typeface="B Nazanin" pitchFamily="2" charset="-78"/>
              </a:rPr>
              <a:t>* مقبولیت خشونت در سطح جامعه و ارئه آن در وسایل ارتباط جمعی</a:t>
            </a:r>
            <a:endParaRPr lang="en-US" dirty="0">
              <a:cs typeface="B Nazanin" pitchFamily="2" charset="-78"/>
            </a:endParaRPr>
          </a:p>
          <a:p>
            <a:pPr marL="0" indent="0" algn="justLow">
              <a:buNone/>
            </a:pPr>
            <a:r>
              <a:rPr lang="fa-IR" dirty="0">
                <a:cs typeface="B Nazanin" pitchFamily="2" charset="-78"/>
              </a:rPr>
              <a:t>* کاهش یافتن ارزش کودکان و نابرابری های اجتماعی</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42912803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32648"/>
          </a:xfrm>
        </p:spPr>
        <p:txBody>
          <a:bodyPr>
            <a:normAutofit fontScale="92500" lnSpcReduction="10000"/>
          </a:bodyPr>
          <a:lstStyle/>
          <a:p>
            <a:pPr marL="0" indent="0" algn="justLow">
              <a:buNone/>
            </a:pPr>
            <a:r>
              <a:rPr lang="fa-IR" sz="3400" dirty="0">
                <a:solidFill>
                  <a:srgbClr val="C00000"/>
                </a:solidFill>
                <a:cs typeface="B Titr" pitchFamily="2" charset="-78"/>
              </a:rPr>
              <a:t>نکات زیر می تواند در شناسایی کودک آزاری جسمانی کمک کننده باشند</a:t>
            </a:r>
            <a:r>
              <a:rPr lang="fa-IR" sz="3400" dirty="0" smtClean="0">
                <a:solidFill>
                  <a:srgbClr val="C00000"/>
                </a:solidFill>
                <a:cs typeface="B Titr" pitchFamily="2" charset="-78"/>
              </a:rPr>
              <a:t>:</a:t>
            </a:r>
          </a:p>
          <a:p>
            <a:pPr marL="0" indent="0" algn="justLow">
              <a:buNone/>
            </a:pPr>
            <a:endParaRPr lang="en-US" sz="3400" dirty="0">
              <a:solidFill>
                <a:srgbClr val="C00000"/>
              </a:solidFill>
              <a:cs typeface="B Titr" pitchFamily="2" charset="-78"/>
            </a:endParaRPr>
          </a:p>
          <a:p>
            <a:pPr marL="0" indent="0" algn="justLow">
              <a:buNone/>
            </a:pPr>
            <a:r>
              <a:rPr lang="fa-IR" dirty="0">
                <a:cs typeface="B Nazanin" pitchFamily="2" charset="-78"/>
              </a:rPr>
              <a:t>- نامتناسب بودن و تغییر یافتن صحبت اطرافیان درباره علت جراحت</a:t>
            </a:r>
            <a:endParaRPr lang="en-US" dirty="0">
              <a:cs typeface="B Nazanin" pitchFamily="2" charset="-78"/>
            </a:endParaRPr>
          </a:p>
          <a:p>
            <a:pPr marL="0" indent="0" algn="justLow">
              <a:buNone/>
            </a:pPr>
            <a:r>
              <a:rPr lang="fa-IR" dirty="0">
                <a:cs typeface="B Nazanin" pitchFamily="2" charset="-78"/>
              </a:rPr>
              <a:t>- مبهم بودن صحبت اطرافیان</a:t>
            </a:r>
            <a:endParaRPr lang="en-US" dirty="0">
              <a:cs typeface="B Nazanin" pitchFamily="2" charset="-78"/>
            </a:endParaRPr>
          </a:p>
          <a:p>
            <a:pPr marL="0" indent="0" algn="justLow">
              <a:buNone/>
            </a:pPr>
            <a:r>
              <a:rPr lang="fa-IR" dirty="0">
                <a:cs typeface="B Nazanin" pitchFamily="2" charset="-78"/>
              </a:rPr>
              <a:t>- وجود سابقه جراحت مکرر در گذشته</a:t>
            </a:r>
            <a:endParaRPr lang="en-US" dirty="0">
              <a:cs typeface="B Nazanin" pitchFamily="2" charset="-78"/>
            </a:endParaRPr>
          </a:p>
          <a:p>
            <a:pPr marL="0" indent="0" algn="justLow">
              <a:buNone/>
            </a:pPr>
            <a:r>
              <a:rPr lang="fa-IR" dirty="0">
                <a:cs typeface="B Nazanin" pitchFamily="2" charset="-78"/>
              </a:rPr>
              <a:t>- عدم تناسب جراحت با شرح حال ارائه شده از سوی اطرافیان بخصوص از نقطه نظر تعداد زخم ها، شدت، وسیله مورد استفاده و ...</a:t>
            </a:r>
            <a:endParaRPr lang="en-US" dirty="0">
              <a:cs typeface="B Nazanin" pitchFamily="2" charset="-78"/>
            </a:endParaRPr>
          </a:p>
          <a:p>
            <a:pPr marL="0" indent="0" algn="justLow">
              <a:buNone/>
            </a:pPr>
            <a:r>
              <a:rPr lang="fa-IR" dirty="0">
                <a:cs typeface="B Nazanin" pitchFamily="2" charset="-78"/>
              </a:rPr>
              <a:t>- وجود آثار کبودی در بدن بدون ارائه توضیح منطقی درباره ایجاد آن</a:t>
            </a:r>
            <a:endParaRPr lang="en-US" dirty="0">
              <a:cs typeface="B Nazanin" pitchFamily="2" charset="-78"/>
            </a:endParaRPr>
          </a:p>
          <a:p>
            <a:pPr marL="0" indent="0" algn="justLow">
              <a:buNone/>
            </a:pPr>
            <a:r>
              <a:rPr lang="fa-IR" dirty="0">
                <a:cs typeface="B Nazanin" pitchFamily="2" charset="-78"/>
              </a:rPr>
              <a:t>- سوختگی های ناشی از گذاشتن سیگار روی بدن کودک</a:t>
            </a:r>
            <a:endParaRPr lang="en-US" dirty="0">
              <a:cs typeface="B Nazanin" pitchFamily="2" charset="-78"/>
            </a:endParaRPr>
          </a:p>
          <a:p>
            <a:pPr marL="0" indent="0" algn="justLow">
              <a:buNone/>
            </a:pPr>
            <a:r>
              <a:rPr lang="fa-IR" dirty="0">
                <a:cs typeface="B Nazanin" pitchFamily="2" charset="-78"/>
              </a:rPr>
              <a:t>- تأخیر بی دلیل در مراجعه جهت دریافت خدمات درمانی بخصوص در مورد شکستگی ها، در رفتگی ها و یا سوختگی ها</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62891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 y="404664"/>
            <a:ext cx="8363272" cy="6120680"/>
          </a:xfrm>
        </p:spPr>
        <p:txBody>
          <a:bodyPr/>
          <a:lstStyle/>
          <a:p>
            <a:pPr marL="0" indent="0">
              <a:buNone/>
            </a:pPr>
            <a:r>
              <a:rPr lang="fa-IR" sz="2800" dirty="0">
                <a:solidFill>
                  <a:srgbClr val="C00000"/>
                </a:solidFill>
                <a:cs typeface="B Titr" pitchFamily="2" charset="-78"/>
              </a:rPr>
              <a:t>کودک آزاری عاطفی (هیجانی</a:t>
            </a:r>
            <a:r>
              <a:rPr lang="fa-IR" sz="2800" dirty="0" smtClean="0">
                <a:solidFill>
                  <a:srgbClr val="C00000"/>
                </a:solidFill>
                <a:cs typeface="B Titr" pitchFamily="2" charset="-78"/>
              </a:rPr>
              <a:t>)</a:t>
            </a:r>
          </a:p>
          <a:p>
            <a:pPr marL="0" indent="0">
              <a:buNone/>
            </a:pPr>
            <a:endParaRPr lang="en-US" sz="2800" dirty="0">
              <a:solidFill>
                <a:srgbClr val="C00000"/>
              </a:solidFill>
              <a:cs typeface="B Titr" pitchFamily="2" charset="-78"/>
            </a:endParaRPr>
          </a:p>
          <a:p>
            <a:pPr marL="0" indent="0" algn="justLow">
              <a:buNone/>
            </a:pPr>
            <a:r>
              <a:rPr lang="fa-IR" dirty="0">
                <a:cs typeface="B Nazanin" pitchFamily="2" charset="-78"/>
              </a:rPr>
              <a:t>والدین یا مراقبین محیط مناسب و لازم برای رشد و تکامل کودک را فراهم نمی کنند</a:t>
            </a:r>
            <a:endParaRPr lang="en-US" dirty="0">
              <a:cs typeface="B Nazanin" pitchFamily="2" charset="-78"/>
            </a:endParaRPr>
          </a:p>
          <a:p>
            <a:pPr marL="0" indent="0" algn="justLow">
              <a:buNone/>
            </a:pPr>
            <a:r>
              <a:rPr lang="fa-IR" dirty="0">
                <a:cs typeface="B Nazanin" pitchFamily="2" charset="-78"/>
              </a:rPr>
              <a:t>محدود کردن بیش از حد فعالیت های کودک</a:t>
            </a:r>
            <a:endParaRPr lang="en-US" dirty="0">
              <a:cs typeface="B Nazanin" pitchFamily="2" charset="-78"/>
            </a:endParaRPr>
          </a:p>
          <a:p>
            <a:pPr marL="0" indent="0" algn="justLow">
              <a:buNone/>
            </a:pPr>
            <a:r>
              <a:rPr lang="fa-IR" dirty="0">
                <a:cs typeface="B Nazanin" pitchFamily="2" charset="-78"/>
              </a:rPr>
              <a:t>دست کم گرفتن            </a:t>
            </a:r>
            <a:endParaRPr lang="fa-IR" dirty="0" smtClean="0">
              <a:cs typeface="B Nazanin" pitchFamily="2" charset="-78"/>
            </a:endParaRPr>
          </a:p>
          <a:p>
            <a:pPr marL="0" indent="0" algn="justLow">
              <a:buNone/>
            </a:pPr>
            <a:r>
              <a:rPr lang="fa-IR" dirty="0" smtClean="0">
                <a:cs typeface="B Nazanin" pitchFamily="2" charset="-78"/>
              </a:rPr>
              <a:t>تبعیض</a:t>
            </a:r>
            <a:endParaRPr lang="en-US" dirty="0" smtClean="0">
              <a:cs typeface="B Nazanin" pitchFamily="2" charset="-78"/>
            </a:endParaRPr>
          </a:p>
          <a:p>
            <a:pPr marL="0" indent="0" algn="justLow">
              <a:buNone/>
            </a:pPr>
            <a:r>
              <a:rPr lang="fa-IR" dirty="0" smtClean="0">
                <a:cs typeface="B Nazanin" pitchFamily="2" charset="-78"/>
              </a:rPr>
              <a:t>تحقیر کردن</a:t>
            </a:r>
          </a:p>
          <a:p>
            <a:pPr marL="0" indent="0" algn="justLow">
              <a:buNone/>
            </a:pPr>
            <a:r>
              <a:rPr lang="fa-IR" dirty="0" smtClean="0">
                <a:cs typeface="B Nazanin" pitchFamily="2" charset="-78"/>
              </a:rPr>
              <a:t>تمسخر</a:t>
            </a:r>
            <a:endParaRPr lang="en-US" dirty="0" smtClean="0">
              <a:cs typeface="B Nazanin" pitchFamily="2" charset="-78"/>
            </a:endParaRPr>
          </a:p>
          <a:p>
            <a:pPr marL="0" indent="0" algn="justLow">
              <a:buNone/>
            </a:pPr>
            <a:r>
              <a:rPr lang="fa-IR" dirty="0" smtClean="0">
                <a:cs typeface="B Nazanin" pitchFamily="2" charset="-78"/>
              </a:rPr>
              <a:t>تهدید </a:t>
            </a:r>
            <a:r>
              <a:rPr lang="fa-IR" dirty="0">
                <a:cs typeface="B Nazanin" pitchFamily="2" charset="-78"/>
              </a:rPr>
              <a:t>کردن</a:t>
            </a:r>
            <a:endParaRPr lang="en-US" dirty="0">
              <a:cs typeface="B Nazanin" pitchFamily="2" charset="-78"/>
            </a:endParaRPr>
          </a:p>
          <a:p>
            <a:endParaRPr lang="fa-IR" dirty="0"/>
          </a:p>
        </p:txBody>
      </p:sp>
      <p:pic>
        <p:nvPicPr>
          <p:cNvPr id="3075" name="Picture 3" descr="C:\Documents and Settings\IPSECo\Desktop\R2G5CAC7K2GWCAR3RE4KCATBG0ELCAGVB0LDCA565Q0TCARMPV3WCAFR7SA4CA7MACYXCA6PIRPHCASM9TNKCAKS334ACAVDDWL4CAEABN9UCAFUEVU7CAW7086DCA8JKTMVCAIMSH01CAABD37UCAR0RS8Y.jpg"/>
          <p:cNvPicPr>
            <a:picLocks noChangeAspect="1" noChangeArrowheads="1"/>
          </p:cNvPicPr>
          <p:nvPr/>
        </p:nvPicPr>
        <p:blipFill>
          <a:blip r:embed="rId2"/>
          <a:srcRect/>
          <a:stretch>
            <a:fillRect/>
          </a:stretch>
        </p:blipFill>
        <p:spPr bwMode="auto">
          <a:xfrm>
            <a:off x="928662" y="3643314"/>
            <a:ext cx="2500330" cy="2357454"/>
          </a:xfrm>
          <a:prstGeom prst="rect">
            <a:avLst/>
          </a:prstGeom>
          <a:noFill/>
        </p:spPr>
      </p:pic>
    </p:spTree>
    <p:extLst>
      <p:ext uri="{BB962C8B-B14F-4D97-AF65-F5344CB8AC3E}">
        <p14:creationId xmlns:p14="http://schemas.microsoft.com/office/powerpoint/2010/main" val="24065070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a:bodyPr>
          <a:lstStyle/>
          <a:p>
            <a:pPr marL="0" indent="0" algn="justLow">
              <a:buNone/>
            </a:pPr>
            <a:r>
              <a:rPr lang="fa-IR" dirty="0">
                <a:cs typeface="B Nazanin" pitchFamily="2" charset="-78"/>
              </a:rPr>
              <a:t>- انکار یا کوچک جلوه دادن </a:t>
            </a:r>
            <a:r>
              <a:rPr lang="fa-IR" dirty="0" smtClean="0">
                <a:cs typeface="B Nazanin" pitchFamily="2" charset="-78"/>
              </a:rPr>
              <a:t>درد و </a:t>
            </a:r>
            <a:r>
              <a:rPr lang="fa-IR" dirty="0">
                <a:cs typeface="B Nazanin" pitchFamily="2" charset="-78"/>
              </a:rPr>
              <a:t>علائم کودک حتی با وجود ضربه مغزی، کودک غالباً زمانی به بیمارستان یا مراکز بهداشتی درمانی آورده می شود که دچار تشنج شده باشد.</a:t>
            </a:r>
            <a:endParaRPr lang="en-US" dirty="0">
              <a:cs typeface="B Nazanin" pitchFamily="2" charset="-78"/>
            </a:endParaRPr>
          </a:p>
          <a:p>
            <a:pPr marL="0" indent="0" algn="justLow">
              <a:buNone/>
            </a:pPr>
            <a:r>
              <a:rPr lang="fa-IR" dirty="0">
                <a:cs typeface="B Nazanin" pitchFamily="2" charset="-78"/>
              </a:rPr>
              <a:t>- وجود بحران در خانواده، وجود موقعیت های بحرانی همچون از دست دادن عزیزی در خانواده، جدایی والدین از یکدیگر، بیکاری، ورشکستگی و مقروض بودن خانواده، از جمله عواملی هستند که می توانند قبل از وقوع کودک آزاری در خانواده وجود داشته باشند.</a:t>
            </a:r>
            <a:endParaRPr lang="en-US" dirty="0">
              <a:cs typeface="B Nazanin" pitchFamily="2" charset="-78"/>
            </a:endParaRPr>
          </a:p>
          <a:p>
            <a:pPr marL="0" indent="0" algn="justLow">
              <a:buNone/>
            </a:pPr>
            <a:r>
              <a:rPr lang="fa-IR" dirty="0">
                <a:cs typeface="B Nazanin" pitchFamily="2" charset="-78"/>
              </a:rPr>
              <a:t>- وجود عوامل محرک، همچون رفتارهای خاص کودکان که فضای خانواده را برای اعمال خشونت آماده می کند نظیر گریه های طولانی مدت در شب، نخوردن غذا، شب ادراری و در کودکان بزرگتر دزدی یا دروغگویی.</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121878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marL="0" indent="0" algn="justLow">
              <a:buNone/>
            </a:pPr>
            <a:r>
              <a:rPr lang="fa-IR" dirty="0">
                <a:cs typeface="B Nazanin" pitchFamily="2" charset="-78"/>
              </a:rPr>
              <a:t>- وجود تاریخچه کودک آزاری در والدین : اکثریت والدین کودک آزار در دوره کودکی توسط پدر یا مادر خود مورد کودک آزاری قرار گرفته و اغلب آن خاطرات فراموش شده یا سرکوب شده اند.</a:t>
            </a:r>
            <a:endParaRPr lang="en-US" dirty="0">
              <a:cs typeface="B Nazanin" pitchFamily="2" charset="-78"/>
            </a:endParaRPr>
          </a:p>
          <a:p>
            <a:pPr marL="0" indent="0" algn="justLow">
              <a:buNone/>
            </a:pPr>
            <a:r>
              <a:rPr lang="fa-IR" dirty="0">
                <a:cs typeface="B Nazanin" pitchFamily="2" charset="-78"/>
              </a:rPr>
              <a:t>- داشتن انتظارات غیر واقعی از کودک همراه با عدم آگاهی  از دوران رشد و تکامل کودک والدین غالباً از کودکان خود انتظار عشق و محبت را دارند. وقتی کودک گریه می کند یا غذا نمی خورد، آنها احساس می کنند از طرف کودک خود طرد و یا تنبیه می شوند.</a:t>
            </a:r>
            <a:endParaRPr lang="en-US" dirty="0">
              <a:cs typeface="B Nazanin" pitchFamily="2" charset="-78"/>
            </a:endParaRPr>
          </a:p>
          <a:p>
            <a:endParaRPr lang="fa-IR" dirty="0"/>
          </a:p>
        </p:txBody>
      </p:sp>
    </p:spTree>
    <p:extLst>
      <p:ext uri="{BB962C8B-B14F-4D97-AF65-F5344CB8AC3E}">
        <p14:creationId xmlns:p14="http://schemas.microsoft.com/office/powerpoint/2010/main" val="38043863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lnSpcReduction="10000"/>
          </a:bodyPr>
          <a:lstStyle/>
          <a:p>
            <a:pPr marL="0" indent="0" algn="justLow">
              <a:buNone/>
            </a:pPr>
            <a:r>
              <a:rPr lang="fa-IR" dirty="0">
                <a:cs typeface="B Nazanin" pitchFamily="2" charset="-78"/>
              </a:rPr>
              <a:t>- شیوه های فرزند پروری سخت و بدون انعطاف که خود موجب افزایش استرس و تنش در خانواده می گردد.</a:t>
            </a:r>
            <a:endParaRPr lang="en-US" dirty="0">
              <a:cs typeface="B Nazanin" pitchFamily="2" charset="-78"/>
            </a:endParaRPr>
          </a:p>
          <a:p>
            <a:pPr marL="0" indent="0" algn="justLow">
              <a:buNone/>
            </a:pPr>
            <a:r>
              <a:rPr lang="fa-IR" dirty="0">
                <a:cs typeface="B Nazanin" pitchFamily="2" charset="-78"/>
              </a:rPr>
              <a:t>- انزوای اجتماعی و عدم معاشرت با اقوام و دوستان. در این خانواده وقتی کودک آزاری اتفاق می افتد، والدین معمولاً اجازه کشف این مسأله را به کسی نمی دهند.</a:t>
            </a:r>
            <a:endParaRPr lang="en-US" dirty="0">
              <a:cs typeface="B Nazanin" pitchFamily="2" charset="-78"/>
            </a:endParaRPr>
          </a:p>
          <a:p>
            <a:pPr marL="0" indent="0" algn="justLow">
              <a:buNone/>
            </a:pPr>
            <a:r>
              <a:rPr lang="fa-IR" dirty="0">
                <a:cs typeface="B Nazanin" pitchFamily="2" charset="-78"/>
              </a:rPr>
              <a:t>- نسبت دادن مسائل به عوامل خارجی، والدین کودک </a:t>
            </a:r>
            <a:r>
              <a:rPr lang="fa-IR" dirty="0" smtClean="0">
                <a:cs typeface="B Nazanin" pitchFamily="2" charset="-78"/>
              </a:rPr>
              <a:t>آزار </a:t>
            </a:r>
            <a:r>
              <a:rPr lang="fa-IR" dirty="0">
                <a:cs typeface="B Nazanin" pitchFamily="2" charset="-78"/>
              </a:rPr>
              <a:t>معمولاً مشکلات خود را به عوامل خارجی نسبت می دهند تا عوامل درونی.</a:t>
            </a:r>
            <a:endParaRPr lang="en-US" dirty="0">
              <a:cs typeface="B Nazanin" pitchFamily="2" charset="-78"/>
            </a:endParaRPr>
          </a:p>
          <a:p>
            <a:pPr marL="0" indent="0" algn="justLow">
              <a:buNone/>
            </a:pPr>
            <a:r>
              <a:rPr lang="fa-IR" dirty="0">
                <a:cs typeface="B Nazanin" pitchFamily="2" charset="-78"/>
              </a:rPr>
              <a:t>- وجود سطح بالای اضطراب در والدین</a:t>
            </a:r>
            <a:endParaRPr lang="en-US" dirty="0">
              <a:cs typeface="B Nazanin" pitchFamily="2" charset="-78"/>
            </a:endParaRPr>
          </a:p>
          <a:p>
            <a:pPr marL="0" indent="0" algn="justLow">
              <a:buNone/>
            </a:pPr>
            <a:r>
              <a:rPr lang="fa-IR" dirty="0">
                <a:cs typeface="B Nazanin" pitchFamily="2" charset="-78"/>
              </a:rPr>
              <a:t>- وقوع اتفاقات مکرر برای کودک و سابقه بستری شدن در ماههای اولیه زندگی</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4958773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justLow">
              <a:buNone/>
            </a:pPr>
            <a:r>
              <a:rPr lang="fa-IR" dirty="0">
                <a:cs typeface="B Nazanin" pitchFamily="2" charset="-78"/>
              </a:rPr>
              <a:t>اغلب این اتفاقات از منبع دیگری غیر از والدین کسب میگردد. زیرا بیشتر والدین کودک آزار، مشکل کودک را کوچکتر جلوه </a:t>
            </a:r>
            <a:r>
              <a:rPr lang="fa-IR" dirty="0" smtClean="0">
                <a:cs typeface="B Nazanin" pitchFamily="2" charset="-78"/>
              </a:rPr>
              <a:t>داده </a:t>
            </a:r>
            <a:r>
              <a:rPr lang="fa-IR" dirty="0">
                <a:cs typeface="B Nazanin" pitchFamily="2" charset="-78"/>
              </a:rPr>
              <a:t>و خود را مسئول نمی دانند.</a:t>
            </a:r>
            <a:endParaRPr lang="en-US" dirty="0">
              <a:cs typeface="B Nazanin" pitchFamily="2" charset="-78"/>
            </a:endParaRPr>
          </a:p>
          <a:p>
            <a:pPr marL="0" indent="0" algn="justLow">
              <a:buNone/>
            </a:pPr>
            <a:r>
              <a:rPr lang="fa-IR" dirty="0">
                <a:cs typeface="B Nazanin" pitchFamily="2" charset="-78"/>
              </a:rPr>
              <a:t> </a:t>
            </a:r>
            <a:endParaRPr lang="en-US" dirty="0">
              <a:cs typeface="B Nazanin" pitchFamily="2" charset="-78"/>
            </a:endParaRPr>
          </a:p>
          <a:p>
            <a:pPr marL="0" indent="0" algn="justLow">
              <a:buNone/>
            </a:pPr>
            <a:r>
              <a:rPr lang="fa-IR" sz="2800" dirty="0">
                <a:solidFill>
                  <a:srgbClr val="C00000"/>
                </a:solidFill>
                <a:cs typeface="B Titr" pitchFamily="2" charset="-78"/>
              </a:rPr>
              <a:t>مهمترین اقدام در شناسایی کودک آزاری جسمانی، معاینه کودک است. در این معاینه می باید نکات زیر مد نظر قرار گیرد:</a:t>
            </a:r>
            <a:endParaRPr lang="en-US" sz="2800" dirty="0">
              <a:solidFill>
                <a:srgbClr val="C00000"/>
              </a:solidFill>
              <a:cs typeface="B Titr" pitchFamily="2" charset="-78"/>
            </a:endParaRPr>
          </a:p>
          <a:p>
            <a:pPr marL="0" indent="0" algn="justLow">
              <a:buNone/>
            </a:pPr>
            <a:r>
              <a:rPr lang="fa-IR" dirty="0">
                <a:cs typeface="B Nazanin" pitchFamily="2" charset="-78"/>
              </a:rPr>
              <a:t>- مشخص کردن محل جراحت، نوع، شکل و اندازه آن</a:t>
            </a:r>
            <a:endParaRPr lang="en-US" dirty="0">
              <a:cs typeface="B Nazanin" pitchFamily="2" charset="-78"/>
            </a:endParaRPr>
          </a:p>
          <a:p>
            <a:pPr marL="0" indent="0" algn="justLow">
              <a:buNone/>
            </a:pPr>
            <a:r>
              <a:rPr lang="fa-IR" dirty="0">
                <a:cs typeface="B Nazanin" pitchFamily="2" charset="-78"/>
              </a:rPr>
              <a:t>- تعیین علل احتمالی بروز جراحت</a:t>
            </a:r>
            <a:endParaRPr lang="en-US" dirty="0">
              <a:cs typeface="B Nazanin" pitchFamily="2" charset="-78"/>
            </a:endParaRPr>
          </a:p>
          <a:p>
            <a:pPr marL="0" indent="0" algn="justLow">
              <a:buNone/>
            </a:pPr>
            <a:r>
              <a:rPr lang="fa-IR" dirty="0">
                <a:cs typeface="B Nazanin" pitchFamily="2" charset="-78"/>
              </a:rPr>
              <a:t>- تعین زمان وقوع جراحت</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233780641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justLow">
              <a:lnSpc>
                <a:spcPct val="150000"/>
              </a:lnSpc>
              <a:buNone/>
            </a:pPr>
            <a:r>
              <a:rPr lang="fa-IR" dirty="0">
                <a:cs typeface="B Nazanin" pitchFamily="2" charset="-78"/>
              </a:rPr>
              <a:t>در موارد کودک آزاری جسمی صدمات و جراحات بیشتر به صورت قرینه ای هستند مثل خراش های مشابه روی دو طرف صورت، پشت، باسن و ران ها. </a:t>
            </a:r>
            <a:endParaRPr lang="fa-IR" dirty="0" smtClean="0">
              <a:cs typeface="B Nazanin" pitchFamily="2" charset="-78"/>
            </a:endParaRPr>
          </a:p>
          <a:p>
            <a:pPr marL="0" indent="0" algn="justLow">
              <a:lnSpc>
                <a:spcPct val="150000"/>
              </a:lnSpc>
              <a:buNone/>
            </a:pPr>
            <a:r>
              <a:rPr lang="fa-IR" dirty="0">
                <a:cs typeface="B Nazanin" pitchFamily="2" charset="-78"/>
              </a:rPr>
              <a:t>گ</a:t>
            </a:r>
            <a:r>
              <a:rPr lang="fa-IR" dirty="0" smtClean="0">
                <a:cs typeface="B Nazanin" pitchFamily="2" charset="-78"/>
              </a:rPr>
              <a:t>اهی </a:t>
            </a:r>
            <a:r>
              <a:rPr lang="fa-IR" dirty="0">
                <a:cs typeface="B Nazanin" pitchFamily="2" charset="-78"/>
              </a:rPr>
              <a:t>نوع صدمات، ابزار مورد استفاده را مشخص میکند. مثلاً در صورت استفاده از کمربند یا طناب، آثار آن روی پوست شبیه کمربند یا طناب باقی می ماند. </a:t>
            </a:r>
            <a:r>
              <a:rPr lang="fa-IR" dirty="0" smtClean="0">
                <a:cs typeface="B Nazanin" pitchFamily="2" charset="-78"/>
              </a:rPr>
              <a:t/>
            </a:r>
            <a:br>
              <a:rPr lang="fa-IR" dirty="0" smtClean="0">
                <a:cs typeface="B Nazanin" pitchFamily="2" charset="-78"/>
              </a:rPr>
            </a:br>
            <a:r>
              <a:rPr lang="fa-IR" dirty="0" smtClean="0">
                <a:cs typeface="B Nazanin" pitchFamily="2" charset="-78"/>
              </a:rPr>
              <a:t>سوختگی </a:t>
            </a:r>
            <a:r>
              <a:rPr lang="fa-IR" dirty="0">
                <a:cs typeface="B Nazanin" pitchFamily="2" charset="-78"/>
              </a:rPr>
              <a:t>های ناشی از سیگار به صورت گرد و قرینه ای هستند.</a:t>
            </a:r>
            <a:endParaRPr lang="en-US" dirty="0">
              <a:cs typeface="B Nazanin" pitchFamily="2" charset="-78"/>
            </a:endParaRPr>
          </a:p>
          <a:p>
            <a:pPr marL="0" indent="0" algn="justLow">
              <a:lnSpc>
                <a:spcPct val="150000"/>
              </a:lnSpc>
              <a:buNone/>
            </a:pPr>
            <a:endParaRPr lang="fa-IR" dirty="0">
              <a:cs typeface="B Nazanin" pitchFamily="2" charset="-78"/>
            </a:endParaRPr>
          </a:p>
        </p:txBody>
      </p:sp>
    </p:spTree>
    <p:extLst>
      <p:ext uri="{BB962C8B-B14F-4D97-AF65-F5344CB8AC3E}">
        <p14:creationId xmlns:p14="http://schemas.microsoft.com/office/powerpoint/2010/main" val="198897460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lnSpc>
                <a:spcPct val="150000"/>
              </a:lnSpc>
              <a:buNone/>
            </a:pPr>
            <a:r>
              <a:rPr lang="fa-IR" dirty="0">
                <a:cs typeface="B Nazanin" pitchFamily="2" charset="-78"/>
              </a:rPr>
              <a:t>در موارد کودک آزاری جسمی صدمات و جراحات بیشتر به صورت قرینه ای هستند مثل خراش های مشابه روی دو طرف صورت، پشت، باسن و ران ها. گاهی نوع صدمات، ابزار مورد استفاده را مشخص میکند. مثلاً در صورت استفاده از کمربند یا طناب، آثار آن روی پوست شبیه کمربند یا طناب باقی می ماند. </a:t>
            </a:r>
            <a:r>
              <a:rPr lang="fa-IR" dirty="0" smtClean="0">
                <a:cs typeface="B Nazanin" pitchFamily="2" charset="-78"/>
              </a:rPr>
              <a:t/>
            </a:r>
            <a:br>
              <a:rPr lang="fa-IR" dirty="0" smtClean="0">
                <a:cs typeface="B Nazanin" pitchFamily="2" charset="-78"/>
              </a:rPr>
            </a:br>
            <a:r>
              <a:rPr lang="fa-IR" dirty="0" smtClean="0">
                <a:cs typeface="B Nazanin" pitchFamily="2" charset="-78"/>
              </a:rPr>
              <a:t>سوختگی </a:t>
            </a:r>
            <a:r>
              <a:rPr lang="fa-IR" dirty="0">
                <a:cs typeface="B Nazanin" pitchFamily="2" charset="-78"/>
              </a:rPr>
              <a:t>های ناشی از سیگار به صورت گرد و قرینه ای هستند.</a:t>
            </a:r>
            <a:endParaRPr lang="en-US" dirty="0">
              <a:cs typeface="B Nazanin" pitchFamily="2" charset="-78"/>
            </a:endParaRPr>
          </a:p>
          <a:p>
            <a:pPr algn="justLow">
              <a:lnSpc>
                <a:spcPct val="150000"/>
              </a:lnSpc>
            </a:pPr>
            <a:endParaRPr lang="fa-IR" dirty="0">
              <a:cs typeface="B Nazanin" pitchFamily="2" charset="-78"/>
            </a:endParaRPr>
          </a:p>
        </p:txBody>
      </p:sp>
    </p:spTree>
    <p:extLst>
      <p:ext uri="{BB962C8B-B14F-4D97-AF65-F5344CB8AC3E}">
        <p14:creationId xmlns:p14="http://schemas.microsoft.com/office/powerpoint/2010/main" val="9667317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435280" cy="5904656"/>
          </a:xfrm>
        </p:spPr>
        <p:txBody>
          <a:bodyPr>
            <a:normAutofit fontScale="85000" lnSpcReduction="20000"/>
          </a:bodyPr>
          <a:lstStyle/>
          <a:p>
            <a:pPr marL="0" indent="0" algn="justLow">
              <a:buNone/>
            </a:pPr>
            <a:r>
              <a:rPr lang="fa-IR" dirty="0">
                <a:cs typeface="B Nazanin" pitchFamily="2" charset="-78"/>
              </a:rPr>
              <a:t>- آثار ناشی از فرو بردن دست یا پای کودک در آب جوش شبیبه دستکش یا جورابی است که سطح سوختگی با خطی از پوست سالم جدا می شود.</a:t>
            </a:r>
            <a:endParaRPr lang="en-US" dirty="0">
              <a:cs typeface="B Nazanin" pitchFamily="2" charset="-78"/>
            </a:endParaRPr>
          </a:p>
          <a:p>
            <a:pPr marL="0" indent="0" algn="justLow">
              <a:buNone/>
            </a:pPr>
            <a:r>
              <a:rPr lang="fa-IR" dirty="0">
                <a:cs typeface="B Nazanin" pitchFamily="2" charset="-78"/>
              </a:rPr>
              <a:t>- در کودک آزاری جسمانی انواع علائم به صورت کبودی ها، خراشیدگی ها، پارگی ها، سوختگی ها، تورم بافت های نرم و خونمردگی ها مشاهده می شود.</a:t>
            </a:r>
            <a:endParaRPr lang="en-US" dirty="0">
              <a:cs typeface="B Nazanin" pitchFamily="2" charset="-78"/>
            </a:endParaRPr>
          </a:p>
          <a:p>
            <a:pPr marL="0" indent="0" algn="justLow">
              <a:buNone/>
            </a:pPr>
            <a:r>
              <a:rPr lang="fa-IR" dirty="0">
                <a:cs typeface="B Nazanin" pitchFamily="2" charset="-78"/>
              </a:rPr>
              <a:t>- جراحات سطحی شامل انواع کبودی هاست. کبودی در بدن کودک الگوهای متفاوتی دارد و شامل موارد زیر می گردد:</a:t>
            </a:r>
            <a:endParaRPr lang="en-US" dirty="0">
              <a:cs typeface="B Nazanin" pitchFamily="2" charset="-78"/>
            </a:endParaRPr>
          </a:p>
          <a:p>
            <a:pPr marL="0" indent="0" algn="justLow">
              <a:buNone/>
            </a:pPr>
            <a:r>
              <a:rPr lang="fa-IR" dirty="0">
                <a:cs typeface="B Nazanin" pitchFamily="2" charset="-78"/>
              </a:rPr>
              <a:t>- رد یا اثر دست</a:t>
            </a:r>
            <a:endParaRPr lang="en-US" dirty="0">
              <a:cs typeface="B Nazanin" pitchFamily="2" charset="-78"/>
            </a:endParaRPr>
          </a:p>
          <a:p>
            <a:pPr marL="0" indent="0" algn="justLow">
              <a:buNone/>
            </a:pPr>
            <a:r>
              <a:rPr lang="fa-IR" dirty="0">
                <a:cs typeface="B Nazanin" pitchFamily="2" charset="-78"/>
              </a:rPr>
              <a:t>- رد یا اثر ابزار مورد استفاده مثل کمربند، تسمه، چوب، قلاب، فلزی</a:t>
            </a:r>
            <a:endParaRPr lang="en-US" dirty="0">
              <a:cs typeface="B Nazanin" pitchFamily="2" charset="-78"/>
            </a:endParaRPr>
          </a:p>
          <a:p>
            <a:pPr marL="0" indent="0" algn="justLow">
              <a:buNone/>
            </a:pPr>
            <a:r>
              <a:rPr lang="fa-IR" dirty="0">
                <a:cs typeface="B Nazanin" pitchFamily="2" charset="-78"/>
              </a:rPr>
              <a:t>- کبودی ناشی از پرتاب کردن و هل دادن کودک به طوری که به شیء سختی برخورد کند.</a:t>
            </a:r>
            <a:endParaRPr lang="en-US" dirty="0">
              <a:cs typeface="B Nazanin" pitchFamily="2" charset="-78"/>
            </a:endParaRPr>
          </a:p>
          <a:p>
            <a:pPr marL="0" indent="0" algn="justLow">
              <a:buNone/>
            </a:pPr>
            <a:r>
              <a:rPr lang="fa-IR" dirty="0">
                <a:cs typeface="B Nazanin" pitchFamily="2" charset="-78"/>
              </a:rPr>
              <a:t>- گازگرفتگی</a:t>
            </a:r>
            <a:endParaRPr lang="en-US" dirty="0">
              <a:cs typeface="B Nazanin" pitchFamily="2" charset="-78"/>
            </a:endParaRPr>
          </a:p>
          <a:p>
            <a:pPr marL="0" indent="0" algn="justLow">
              <a:buNone/>
            </a:pPr>
            <a:r>
              <a:rPr lang="fa-IR" dirty="0">
                <a:cs typeface="B Nazanin" pitchFamily="2" charset="-78"/>
              </a:rPr>
              <a:t>- نشانه های مبهم مثل خونریزیهای سطحی زیر پوست</a:t>
            </a:r>
            <a:endParaRPr lang="en-US" dirty="0">
              <a:cs typeface="B Nazanin" pitchFamily="2" charset="-78"/>
            </a:endParaRPr>
          </a:p>
          <a:p>
            <a:pPr marL="0" indent="0" algn="justLow">
              <a:buNone/>
            </a:pPr>
            <a:r>
              <a:rPr lang="fa-IR" dirty="0">
                <a:cs typeface="B Nazanin" pitchFamily="2" charset="-78"/>
              </a:rPr>
              <a:t>- علایم خراشیدگی ناشی از ناخن، فروبردن سوزن در بدن کودک، چنگ زدن و کشیدن موهای کودک است که غالبه منجر به کچلی موضعی می گردد.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14009247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lnSpcReduction="10000"/>
          </a:bodyPr>
          <a:lstStyle/>
          <a:p>
            <a:pPr algn="justLow"/>
            <a:r>
              <a:rPr lang="fa-IR" dirty="0">
                <a:cs typeface="B Nazanin" pitchFamily="2" charset="-78"/>
              </a:rPr>
              <a:t>- والدین کودک آزار در صدمات استخوانی و شکستگی ها، معمولاً تاریخچه سقوط از بلندی یا افتادن از پله ها را ذکر می کنند. در گرفتن شرح حال بایستی به هماهنگی بین موارد زیر توجه شود:</a:t>
            </a:r>
            <a:endParaRPr lang="en-US" dirty="0">
              <a:cs typeface="B Nazanin" pitchFamily="2" charset="-78"/>
            </a:endParaRPr>
          </a:p>
          <a:p>
            <a:pPr algn="justLow"/>
            <a:r>
              <a:rPr lang="fa-IR" dirty="0">
                <a:cs typeface="B Nazanin" pitchFamily="2" charset="-78"/>
              </a:rPr>
              <a:t>- هماهنگی صدمه قابل رویت با تاریخچه ایجاد آن </a:t>
            </a:r>
            <a:endParaRPr lang="en-US" dirty="0">
              <a:cs typeface="B Nazanin" pitchFamily="2" charset="-78"/>
            </a:endParaRPr>
          </a:p>
          <a:p>
            <a:pPr algn="justLow"/>
            <a:r>
              <a:rPr lang="fa-IR" dirty="0">
                <a:cs typeface="B Nazanin" pitchFamily="2" charset="-78"/>
              </a:rPr>
              <a:t>- شناسایی مکانیسم مشخص برای ایجاد صدمه</a:t>
            </a:r>
            <a:endParaRPr lang="en-US" dirty="0">
              <a:cs typeface="B Nazanin" pitchFamily="2" charset="-78"/>
            </a:endParaRPr>
          </a:p>
          <a:p>
            <a:pPr algn="justLow"/>
            <a:r>
              <a:rPr lang="fa-IR" dirty="0">
                <a:cs typeface="B Nazanin" pitchFamily="2" charset="-78"/>
              </a:rPr>
              <a:t>در صورتی که بین موارد ذکر در فوق هماهنگی وجود نداشته باشد، بایستی مشکوک به کودک آزاری جسمی گردید.</a:t>
            </a:r>
            <a:endParaRPr lang="en-US" dirty="0">
              <a:cs typeface="B Nazanin" pitchFamily="2" charset="-78"/>
            </a:endParaRPr>
          </a:p>
          <a:p>
            <a:pPr algn="justLow"/>
            <a:r>
              <a:rPr lang="fa-IR" dirty="0">
                <a:cs typeface="B Nazanin" pitchFamily="2" charset="-78"/>
              </a:rPr>
              <a:t>- الگوی صدمات استخوانی بیشتر به صورت شکستگی استخوان جمجمه و یا شکستگی متعدد </a:t>
            </a:r>
            <a:r>
              <a:rPr lang="fa-IR" dirty="0" smtClean="0">
                <a:cs typeface="B Nazanin" pitchFamily="2" charset="-78"/>
              </a:rPr>
              <a:t>استخوان </a:t>
            </a:r>
            <a:r>
              <a:rPr lang="fa-IR" dirty="0">
                <a:cs typeface="B Nazanin" pitchFamily="2" charset="-78"/>
              </a:rPr>
              <a:t>های بلند (دست و پا) و شکستگی دنده ها می باشد.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293102760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10000"/>
          </a:bodyPr>
          <a:lstStyle/>
          <a:p>
            <a:pPr marL="0" indent="0" algn="justLow">
              <a:buNone/>
            </a:pPr>
            <a:r>
              <a:rPr lang="fa-IR" sz="3000" dirty="0">
                <a:solidFill>
                  <a:srgbClr val="C00000"/>
                </a:solidFill>
                <a:cs typeface="B Titr" pitchFamily="2" charset="-78"/>
              </a:rPr>
              <a:t>ویژگی های کودک آزار دیده </a:t>
            </a:r>
            <a:r>
              <a:rPr lang="fa-IR" sz="3000" dirty="0" smtClean="0">
                <a:solidFill>
                  <a:srgbClr val="C00000"/>
                </a:solidFill>
                <a:cs typeface="B Titr" pitchFamily="2" charset="-78"/>
              </a:rPr>
              <a:t>جسمی</a:t>
            </a:r>
          </a:p>
          <a:p>
            <a:pPr marL="0" indent="0" algn="justLow">
              <a:buNone/>
            </a:pPr>
            <a:endParaRPr lang="en-US" sz="3000" dirty="0">
              <a:solidFill>
                <a:srgbClr val="C00000"/>
              </a:solidFill>
              <a:cs typeface="B Titr" pitchFamily="2" charset="-78"/>
            </a:endParaRPr>
          </a:p>
          <a:p>
            <a:pPr marL="0" indent="0" algn="justLow">
              <a:buNone/>
            </a:pPr>
            <a:r>
              <a:rPr lang="fa-IR" dirty="0">
                <a:cs typeface="B Nazanin" pitchFamily="2" charset="-78"/>
              </a:rPr>
              <a:t>* از نظر رفتاری، کودک آزار دیده منزوی و ترسان بوده و یا پرخاشگری می کند</a:t>
            </a:r>
            <a:endParaRPr lang="en-US" dirty="0">
              <a:cs typeface="B Nazanin" pitchFamily="2" charset="-78"/>
            </a:endParaRPr>
          </a:p>
          <a:p>
            <a:pPr marL="0" indent="0" algn="justLow">
              <a:buNone/>
            </a:pPr>
            <a:r>
              <a:rPr lang="fa-IR" dirty="0">
                <a:cs typeface="B Nazanin" pitchFamily="2" charset="-78"/>
              </a:rPr>
              <a:t>* اغلب کودکان دچار افسردگی، اعتماد به نفس پایین و اضطراب می باشند و به دلیل ترس از افشای موضوع و جلوگیری از خشم بیشتر والدین نسبت به آنها، در مورد پنهان کردن صدمات با والدین خود همکاری می کنند.</a:t>
            </a:r>
            <a:endParaRPr lang="en-US" dirty="0">
              <a:cs typeface="B Nazanin" pitchFamily="2" charset="-78"/>
            </a:endParaRPr>
          </a:p>
          <a:p>
            <a:pPr marL="0" indent="0" algn="justLow">
              <a:buNone/>
            </a:pPr>
            <a:r>
              <a:rPr lang="fa-IR" dirty="0">
                <a:cs typeface="B Nazanin" pitchFamily="2" charset="-78"/>
              </a:rPr>
              <a:t>* کودکان آزار دیده در ارتباط با همسالان خود دچار مشکل هستند.</a:t>
            </a:r>
            <a:endParaRPr lang="en-US" dirty="0">
              <a:cs typeface="B Nazanin" pitchFamily="2" charset="-78"/>
            </a:endParaRPr>
          </a:p>
          <a:p>
            <a:pPr marL="0" indent="0" algn="justLow">
              <a:buNone/>
            </a:pPr>
            <a:r>
              <a:rPr lang="fa-IR" dirty="0">
                <a:cs typeface="B Nazanin" pitchFamily="2" charset="-78"/>
              </a:rPr>
              <a:t>* رفتارهای خود تخریبی داشته و گاه اقدام به خودکشی نیز میکنند.</a:t>
            </a:r>
            <a:endParaRPr lang="en-US" dirty="0">
              <a:cs typeface="B Nazanin" pitchFamily="2" charset="-78"/>
            </a:endParaRPr>
          </a:p>
          <a:p>
            <a:pPr marL="0" indent="0" algn="justLow">
              <a:buNone/>
            </a:pPr>
            <a:r>
              <a:rPr lang="fa-IR" dirty="0">
                <a:cs typeface="B Nazanin" pitchFamily="2" charset="-78"/>
              </a:rPr>
              <a:t>* این کودکان همچنین از نظر رشد جسمی نسبت به همسالان خود عقب تر هستند.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270375896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lnSpc>
                <a:spcPct val="150000"/>
              </a:lnSpc>
              <a:buNone/>
            </a:pPr>
            <a:r>
              <a:rPr lang="fa-IR" dirty="0">
                <a:cs typeface="B Nazanin" pitchFamily="2" charset="-78"/>
              </a:rPr>
              <a:t>لازم به ذکر است معاینه بدنی می باید در حضور والدین انجام شود و از معاینه بدنی کودک در حضور دیگران خودداری گردد.</a:t>
            </a:r>
            <a:endParaRPr lang="en-US" dirty="0">
              <a:cs typeface="B Nazanin" pitchFamily="2" charset="-78"/>
            </a:endParaRPr>
          </a:p>
          <a:p>
            <a:pPr algn="justLow"/>
            <a:endParaRPr lang="fa-IR" dirty="0">
              <a:cs typeface="B Nazanin" pitchFamily="2" charset="-78"/>
            </a:endParaRPr>
          </a:p>
        </p:txBody>
      </p:sp>
      <p:pic>
        <p:nvPicPr>
          <p:cNvPr id="15362" name="Picture 2" descr="نتیجه تصویری برای کودک وخانواده">
            <a:hlinkClick r:id="rId2"/>
          </p:cNvPr>
          <p:cNvPicPr>
            <a:picLocks noChangeAspect="1" noChangeArrowheads="1"/>
          </p:cNvPicPr>
          <p:nvPr/>
        </p:nvPicPr>
        <p:blipFill>
          <a:blip r:embed="rId3"/>
          <a:srcRect/>
          <a:stretch>
            <a:fillRect/>
          </a:stretch>
        </p:blipFill>
        <p:spPr bwMode="auto">
          <a:xfrm>
            <a:off x="1000100" y="3143248"/>
            <a:ext cx="1785950" cy="1500198"/>
          </a:xfrm>
          <a:prstGeom prst="rect">
            <a:avLst/>
          </a:prstGeom>
          <a:noFill/>
        </p:spPr>
      </p:pic>
    </p:spTree>
    <p:extLst>
      <p:ext uri="{BB962C8B-B14F-4D97-AF65-F5344CB8AC3E}">
        <p14:creationId xmlns:p14="http://schemas.microsoft.com/office/powerpoint/2010/main" val="147364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91264" cy="5832648"/>
          </a:xfrm>
        </p:spPr>
        <p:txBody>
          <a:bodyPr/>
          <a:lstStyle/>
          <a:p>
            <a:pPr marL="0" indent="0">
              <a:buNone/>
            </a:pPr>
            <a:r>
              <a:rPr lang="fa-IR" sz="2800" dirty="0">
                <a:solidFill>
                  <a:srgbClr val="C00000"/>
                </a:solidFill>
                <a:cs typeface="B Titr" pitchFamily="2" charset="-78"/>
              </a:rPr>
              <a:t>مسامحه یا غفلت </a:t>
            </a:r>
            <a:r>
              <a:rPr lang="fa-IR" sz="2800" dirty="0" smtClean="0">
                <a:solidFill>
                  <a:srgbClr val="C00000"/>
                </a:solidFill>
                <a:cs typeface="B Titr" pitchFamily="2" charset="-78"/>
              </a:rPr>
              <a:t>:</a:t>
            </a:r>
          </a:p>
          <a:p>
            <a:pPr marL="0" indent="0">
              <a:buNone/>
            </a:pPr>
            <a:endParaRPr lang="en-US" sz="2800" dirty="0">
              <a:solidFill>
                <a:srgbClr val="C00000"/>
              </a:solidFill>
              <a:cs typeface="B Titr" pitchFamily="2" charset="-78"/>
            </a:endParaRPr>
          </a:p>
          <a:p>
            <a:pPr marL="0" indent="0" algn="justLow">
              <a:buNone/>
            </a:pPr>
            <a:r>
              <a:rPr lang="fa-IR" dirty="0">
                <a:cs typeface="B Nazanin" pitchFamily="2" charset="-78"/>
              </a:rPr>
              <a:t>کوتاهی کردن در مراقبت مسئولانه از سوی مراقب بالغ جهت فراهم کردن مراقبت فیزیکی و نظارت کافی بر رشد کودک</a:t>
            </a:r>
            <a:endParaRPr lang="en-US" dirty="0">
              <a:cs typeface="B Nazanin" pitchFamily="2" charset="-78"/>
            </a:endParaRPr>
          </a:p>
          <a:p>
            <a:endParaRPr lang="fa-IR" dirty="0"/>
          </a:p>
        </p:txBody>
      </p:sp>
      <p:pic>
        <p:nvPicPr>
          <p:cNvPr id="4" name="Picture 2" descr="نتیجه تصویری برای کودک ازاری">
            <a:hlinkClick r:id="rId2"/>
          </p:cNvPr>
          <p:cNvPicPr>
            <a:picLocks noChangeAspect="1" noChangeArrowheads="1"/>
          </p:cNvPicPr>
          <p:nvPr/>
        </p:nvPicPr>
        <p:blipFill>
          <a:blip r:embed="rId3"/>
          <a:srcRect/>
          <a:stretch>
            <a:fillRect/>
          </a:stretch>
        </p:blipFill>
        <p:spPr bwMode="auto">
          <a:xfrm>
            <a:off x="928662" y="3357562"/>
            <a:ext cx="2214578" cy="2500330"/>
          </a:xfrm>
          <a:prstGeom prst="rect">
            <a:avLst/>
          </a:prstGeom>
          <a:noFill/>
        </p:spPr>
      </p:pic>
    </p:spTree>
    <p:extLst>
      <p:ext uri="{BB962C8B-B14F-4D97-AF65-F5344CB8AC3E}">
        <p14:creationId xmlns:p14="http://schemas.microsoft.com/office/powerpoint/2010/main" val="14626893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txBody>
          <a:bodyPr>
            <a:normAutofit lnSpcReduction="10000"/>
          </a:bodyPr>
          <a:lstStyle/>
          <a:p>
            <a:pPr marL="0" indent="0" algn="justLow">
              <a:buNone/>
            </a:pPr>
            <a:r>
              <a:rPr lang="fa-IR" sz="3000" dirty="0">
                <a:solidFill>
                  <a:srgbClr val="C00000"/>
                </a:solidFill>
                <a:cs typeface="B Titr" pitchFamily="2" charset="-78"/>
              </a:rPr>
              <a:t>چگونه کودک را از نظر بدرفتاری ارزیابی و طبقه بندی کنید:</a:t>
            </a:r>
            <a:endParaRPr lang="en-US" sz="3000" dirty="0">
              <a:solidFill>
                <a:srgbClr val="C00000"/>
              </a:solidFill>
              <a:cs typeface="B Titr" pitchFamily="2" charset="-78"/>
            </a:endParaRPr>
          </a:p>
          <a:p>
            <a:pPr marL="0" indent="0" algn="justLow">
              <a:buNone/>
            </a:pPr>
            <a:r>
              <a:rPr lang="fa-IR" dirty="0">
                <a:cs typeface="B Nazanin" pitchFamily="2" charset="-78"/>
              </a:rPr>
              <a:t>برای بد رفتاری با کودک2طبقه بندی وجود دارد: 1- احتمال بدرفتاری با کودک: در صورتی که هر یک از علائم زیر را ببینید کودک در طبقه بندی احتمال بدرفتاری با کودک را به مرکز سلامت جامعه ارجاع دهیدو علت ارجاع را کد 16 بنویسید:</a:t>
            </a:r>
            <a:endParaRPr lang="en-US" dirty="0">
              <a:cs typeface="B Nazanin" pitchFamily="2" charset="-78"/>
            </a:endParaRPr>
          </a:p>
          <a:p>
            <a:pPr marL="0" indent="0" algn="justLow">
              <a:buNone/>
            </a:pPr>
            <a:r>
              <a:rPr lang="fa-IR" dirty="0">
                <a:cs typeface="B Nazanin" pitchFamily="2" charset="-78"/>
              </a:rPr>
              <a:t>1- گریه های طولانی و ممتد نوزاد</a:t>
            </a:r>
            <a:endParaRPr lang="en-US" dirty="0">
              <a:cs typeface="B Nazanin" pitchFamily="2" charset="-78"/>
            </a:endParaRPr>
          </a:p>
          <a:p>
            <a:pPr marL="0" indent="0" algn="justLow">
              <a:buNone/>
            </a:pPr>
            <a:r>
              <a:rPr lang="fa-IR" dirty="0">
                <a:cs typeface="B Nazanin" pitchFamily="2" charset="-78"/>
              </a:rPr>
              <a:t>2- علائم سوختگی </a:t>
            </a:r>
            <a:r>
              <a:rPr lang="fa-IR" dirty="0" smtClean="0">
                <a:cs typeface="B Nazanin" pitchFamily="2" charset="-78"/>
              </a:rPr>
              <a:t>با </a:t>
            </a:r>
            <a:r>
              <a:rPr lang="fa-IR" dirty="0">
                <a:cs typeface="B Nazanin" pitchFamily="2" charset="-78"/>
              </a:rPr>
              <a:t>آب جوش یا سیگار</a:t>
            </a:r>
            <a:endParaRPr lang="en-US" dirty="0">
              <a:cs typeface="B Nazanin" pitchFamily="2" charset="-78"/>
            </a:endParaRPr>
          </a:p>
          <a:p>
            <a:pPr marL="0" indent="0" algn="justLow">
              <a:buNone/>
            </a:pPr>
            <a:r>
              <a:rPr lang="fa-IR" dirty="0">
                <a:cs typeface="B Nazanin" pitchFamily="2" charset="-78"/>
              </a:rPr>
              <a:t>3- کبودی یا اثر گازگرفتگی روی قسمت های مختلف بدن</a:t>
            </a:r>
            <a:endParaRPr lang="en-US" dirty="0">
              <a:cs typeface="B Nazanin" pitchFamily="2" charset="-78"/>
            </a:endParaRPr>
          </a:p>
          <a:p>
            <a:pPr marL="0" indent="0" algn="justLow">
              <a:buNone/>
            </a:pPr>
            <a:r>
              <a:rPr lang="fa-IR" dirty="0">
                <a:cs typeface="B Nazanin" pitchFamily="2" charset="-78"/>
              </a:rPr>
              <a:t>4- خونمردگی یا شکستگی در اعضای مختلف بدن</a:t>
            </a:r>
            <a:endParaRPr lang="en-US" dirty="0">
              <a:cs typeface="B Nazanin" pitchFamily="2" charset="-78"/>
            </a:endParaRPr>
          </a:p>
          <a:p>
            <a:pPr marL="0" indent="0" algn="justLow">
              <a:buNone/>
            </a:pPr>
            <a:r>
              <a:rPr lang="fa-IR" dirty="0">
                <a:cs typeface="B Nazanin" pitchFamily="2" charset="-78"/>
              </a:rPr>
              <a:t>5- عدم تناسب توضیحات مادر با نوع علائم بدنی</a:t>
            </a:r>
            <a:endParaRPr lang="en-US" dirty="0">
              <a:cs typeface="B Nazanin" pitchFamily="2" charset="-78"/>
            </a:endParaRPr>
          </a:p>
          <a:p>
            <a:pPr marL="0" indent="0" algn="justLow">
              <a:buNone/>
            </a:pPr>
            <a:r>
              <a:rPr lang="fa-IR" dirty="0">
                <a:cs typeface="B Nazanin" pitchFamily="2" charset="-78"/>
              </a:rPr>
              <a:t>6- وجود کبودی و علائمی که مدت ها از زمان آن گذشته باشد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26224933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5577483"/>
          </a:xfrm>
        </p:spPr>
        <p:txBody>
          <a:bodyPr>
            <a:normAutofit fontScale="77500" lnSpcReduction="20000"/>
          </a:bodyPr>
          <a:lstStyle/>
          <a:p>
            <a:pPr marL="0" indent="0" algn="justLow">
              <a:lnSpc>
                <a:spcPct val="170000"/>
              </a:lnSpc>
              <a:buNone/>
            </a:pPr>
            <a:r>
              <a:rPr lang="fa-IR" sz="3500" dirty="0">
                <a:solidFill>
                  <a:srgbClr val="C00000"/>
                </a:solidFill>
                <a:cs typeface="B Titr" pitchFamily="2" charset="-78"/>
              </a:rPr>
              <a:t>وجود علائم زیر می تواند نشان هدهنده سوء رفتار جسمانی با کودک باشد:</a:t>
            </a:r>
            <a:endParaRPr lang="en-US" sz="3500" dirty="0">
              <a:solidFill>
                <a:srgbClr val="C00000"/>
              </a:solidFill>
              <a:cs typeface="B Titr" pitchFamily="2" charset="-78"/>
            </a:endParaRPr>
          </a:p>
          <a:p>
            <a:pPr marL="0" indent="0" algn="justLow">
              <a:buNone/>
            </a:pPr>
            <a:r>
              <a:rPr lang="fa-IR" dirty="0">
                <a:cs typeface="B Nazanin" pitchFamily="2" charset="-78"/>
              </a:rPr>
              <a:t>* وجود هرگونه خونمردگی و شکستگی در کودک زیر یک سال</a:t>
            </a:r>
            <a:endParaRPr lang="en-US" dirty="0">
              <a:cs typeface="B Nazanin" pitchFamily="2" charset="-78"/>
            </a:endParaRPr>
          </a:p>
          <a:p>
            <a:pPr marL="0" indent="0" algn="justLow">
              <a:buNone/>
            </a:pPr>
            <a:r>
              <a:rPr lang="fa-IR" dirty="0">
                <a:cs typeface="B Nazanin" pitchFamily="2" charset="-78"/>
              </a:rPr>
              <a:t>* سوختگی هایی شبیه اثرات انگشت، شلاق یا نیشگون</a:t>
            </a:r>
            <a:endParaRPr lang="en-US" dirty="0">
              <a:cs typeface="B Nazanin" pitchFamily="2" charset="-78"/>
            </a:endParaRPr>
          </a:p>
          <a:p>
            <a:pPr marL="0" indent="0" algn="justLow">
              <a:buNone/>
            </a:pPr>
            <a:r>
              <a:rPr lang="fa-IR" dirty="0">
                <a:cs typeface="B Nazanin" pitchFamily="2" charset="-78"/>
              </a:rPr>
              <a:t>* سوختگی هایی شبیه آتش سیگار</a:t>
            </a:r>
            <a:endParaRPr lang="en-US" dirty="0">
              <a:cs typeface="B Nazanin" pitchFamily="2" charset="-78"/>
            </a:endParaRPr>
          </a:p>
          <a:p>
            <a:pPr marL="0" indent="0" algn="justLow">
              <a:buNone/>
            </a:pPr>
            <a:r>
              <a:rPr lang="fa-IR" dirty="0">
                <a:cs typeface="B Nazanin" pitchFamily="2" charset="-78"/>
              </a:rPr>
              <a:t>* ضایعاتی شبیه سوختگی با آب جوش</a:t>
            </a:r>
            <a:endParaRPr lang="en-US" dirty="0">
              <a:cs typeface="B Nazanin" pitchFamily="2" charset="-78"/>
            </a:endParaRPr>
          </a:p>
          <a:p>
            <a:pPr marL="0" indent="0" algn="justLow">
              <a:buNone/>
            </a:pPr>
            <a:r>
              <a:rPr lang="fa-IR" dirty="0">
                <a:cs typeface="B Nazanin" pitchFamily="2" charset="-78"/>
              </a:rPr>
              <a:t>* علائم گاز گرفتن</a:t>
            </a:r>
            <a:endParaRPr lang="en-US" dirty="0">
              <a:cs typeface="B Nazanin" pitchFamily="2" charset="-78"/>
            </a:endParaRPr>
          </a:p>
          <a:p>
            <a:pPr marL="0" indent="0" algn="justLow">
              <a:buNone/>
            </a:pPr>
            <a:r>
              <a:rPr lang="fa-IR" dirty="0">
                <a:cs typeface="B Nazanin" pitchFamily="2" charset="-78"/>
              </a:rPr>
              <a:t>* تورم و درفتگی مفاصل</a:t>
            </a:r>
            <a:endParaRPr lang="en-US" dirty="0">
              <a:cs typeface="B Nazanin" pitchFamily="2" charset="-78"/>
            </a:endParaRPr>
          </a:p>
          <a:p>
            <a:pPr marL="0" indent="0" algn="justLow">
              <a:buNone/>
            </a:pPr>
            <a:r>
              <a:rPr lang="fa-IR" dirty="0">
                <a:cs typeface="B Nazanin" pitchFamily="2" charset="-78"/>
              </a:rPr>
              <a:t>* وجود مناطق طاسی در سر ناشی از کشیده شدن موها</a:t>
            </a:r>
            <a:endParaRPr lang="en-US" dirty="0">
              <a:cs typeface="B Nazanin" pitchFamily="2" charset="-78"/>
            </a:endParaRPr>
          </a:p>
          <a:p>
            <a:pPr marL="0" indent="0" algn="justLow">
              <a:buNone/>
            </a:pPr>
            <a:r>
              <a:rPr lang="fa-IR" dirty="0">
                <a:cs typeface="B Nazanin" pitchFamily="2" charset="-78"/>
              </a:rPr>
              <a:t>* آثار ضربات شلاق</a:t>
            </a:r>
            <a:endParaRPr lang="en-US" dirty="0">
              <a:cs typeface="B Nazanin" pitchFamily="2" charset="-78"/>
            </a:endParaRPr>
          </a:p>
          <a:p>
            <a:pPr marL="0" indent="0" algn="justLow">
              <a:buNone/>
            </a:pPr>
            <a:r>
              <a:rPr lang="fa-IR" dirty="0">
                <a:cs typeface="B Nazanin" pitchFamily="2" charset="-78"/>
              </a:rPr>
              <a:t>* پارگی لجام لب</a:t>
            </a:r>
            <a:endParaRPr lang="en-US" dirty="0">
              <a:cs typeface="B Nazanin" pitchFamily="2" charset="-78"/>
            </a:endParaRPr>
          </a:p>
          <a:p>
            <a:pPr marL="0" indent="0" algn="justLow">
              <a:buNone/>
            </a:pPr>
            <a:r>
              <a:rPr lang="fa-IR" dirty="0">
                <a:cs typeface="B Nazanin" pitchFamily="2" charset="-78"/>
              </a:rPr>
              <a:t>* کبودی چشمان</a:t>
            </a:r>
            <a:endParaRPr lang="en-US" dirty="0">
              <a:cs typeface="B Nazanin" pitchFamily="2" charset="-78"/>
            </a:endParaRPr>
          </a:p>
          <a:p>
            <a:pPr marL="0" indent="0" algn="justLow">
              <a:buNone/>
            </a:pPr>
            <a:r>
              <a:rPr lang="fa-IR" dirty="0">
                <a:cs typeface="B Nazanin" pitchFamily="2" charset="-78"/>
              </a:rPr>
              <a:t>* مشاهده صدمات متعدد در مراحل مختلف بهبود</a:t>
            </a:r>
            <a:endParaRPr lang="en-US" dirty="0">
              <a:cs typeface="B Nazanin" pitchFamily="2" charset="-78"/>
            </a:endParaRPr>
          </a:p>
          <a:p>
            <a:pPr algn="justLow"/>
            <a:endParaRPr lang="fa-IR" dirty="0">
              <a:cs typeface="B Nazanin" pitchFamily="2" charset="-78"/>
            </a:endParaRPr>
          </a:p>
        </p:txBody>
      </p:sp>
      <p:pic>
        <p:nvPicPr>
          <p:cNvPr id="8194" name="Picture 2" descr="C:\Documents and Settings\IPSECo\Desktop\40J8CALZO9P8CA0XYSLGCAF8R7ZUCA49CZ3XCAR0IX6QCA0PBQHUCALNSPH5CAFNOIT8CAAYL0P7CAEOVU1QCA0UJWX0CA6TLYKTCAJMIXVSCAT5JWNYCAA1QIYHCALQ4BWXCAGVIWEKCAHGX69WCAKJTVJZ.jpg"/>
          <p:cNvPicPr>
            <a:picLocks noChangeAspect="1" noChangeArrowheads="1"/>
          </p:cNvPicPr>
          <p:nvPr/>
        </p:nvPicPr>
        <p:blipFill>
          <a:blip r:embed="rId2"/>
          <a:srcRect/>
          <a:stretch>
            <a:fillRect/>
          </a:stretch>
        </p:blipFill>
        <p:spPr bwMode="auto">
          <a:xfrm>
            <a:off x="714348" y="4286256"/>
            <a:ext cx="1500198" cy="1428760"/>
          </a:xfrm>
          <a:prstGeom prst="rect">
            <a:avLst/>
          </a:prstGeom>
          <a:noFill/>
        </p:spPr>
      </p:pic>
    </p:spTree>
    <p:extLst>
      <p:ext uri="{BB962C8B-B14F-4D97-AF65-F5344CB8AC3E}">
        <p14:creationId xmlns:p14="http://schemas.microsoft.com/office/powerpoint/2010/main" val="25023585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lnSpc>
                <a:spcPct val="150000"/>
              </a:lnSpc>
              <a:buNone/>
            </a:pPr>
            <a:r>
              <a:rPr lang="fa-IR" dirty="0">
                <a:cs typeface="B Nazanin" pitchFamily="2" charset="-78"/>
              </a:rPr>
              <a:t>3- کودکان شاهد خشونت خانگی : در صورتی که مادر کودک قبلاً به علت خوشنت خانگی غربال مثبت شده باشد، کودک در طبقه بندی "کودکان شاهد خشونت خانگی" قرار می گیرد. در این صورت کودک را به مرکز سلامت جامعه ارجاع دهید و علت ارجاع را کد 17 بنویسید.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6871912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5419544"/>
              </p:ext>
            </p:extLst>
          </p:nvPr>
        </p:nvGraphicFramePr>
        <p:xfrm>
          <a:off x="323529" y="1556792"/>
          <a:ext cx="8568952" cy="3337491"/>
        </p:xfrm>
        <a:graphic>
          <a:graphicData uri="http://schemas.openxmlformats.org/drawingml/2006/table">
            <a:tbl>
              <a:tblPr rtl="1" firstRow="1" firstCol="1" bandRow="1">
                <a:tableStyleId>{5C22544A-7EE6-4342-B048-85BDC9FD1C3A}</a:tableStyleId>
              </a:tblPr>
              <a:tblGrid>
                <a:gridCol w="4841697"/>
                <a:gridCol w="1436008"/>
                <a:gridCol w="2291247"/>
              </a:tblGrid>
              <a:tr h="813747">
                <a:tc>
                  <a:txBody>
                    <a:bodyPr/>
                    <a:lstStyle/>
                    <a:p>
                      <a:pPr algn="ctr" rtl="1">
                        <a:lnSpc>
                          <a:spcPct val="115000"/>
                        </a:lnSpc>
                        <a:spcAft>
                          <a:spcPts val="0"/>
                        </a:spcAft>
                      </a:pPr>
                      <a:r>
                        <a:rPr lang="fa-IR" sz="1600" dirty="0">
                          <a:effectLst/>
                          <a:cs typeface="B Titr" pitchFamily="2" charset="-78"/>
                        </a:rPr>
                        <a:t>ارزیابی</a:t>
                      </a:r>
                      <a:endParaRPr lang="en-US" sz="1400" dirty="0">
                        <a:effectLst/>
                        <a:latin typeface="Calibri"/>
                        <a:ea typeface="Calibri"/>
                        <a:cs typeface="B Titr" pitchFamily="2" charset="-78"/>
                      </a:endParaRPr>
                    </a:p>
                  </a:txBody>
                  <a:tcPr marL="68580" marR="68580" marT="0" marB="0" anchor="ctr"/>
                </a:tc>
                <a:tc>
                  <a:txBody>
                    <a:bodyPr/>
                    <a:lstStyle/>
                    <a:p>
                      <a:pPr algn="ctr" rtl="1">
                        <a:lnSpc>
                          <a:spcPct val="115000"/>
                        </a:lnSpc>
                        <a:spcAft>
                          <a:spcPts val="0"/>
                        </a:spcAft>
                      </a:pPr>
                      <a:r>
                        <a:rPr lang="fa-IR" sz="1600" dirty="0">
                          <a:effectLst/>
                          <a:cs typeface="B Titr" pitchFamily="2" charset="-78"/>
                        </a:rPr>
                        <a:t>طبقه بندی</a:t>
                      </a:r>
                      <a:endParaRPr lang="en-US" sz="1400" dirty="0">
                        <a:effectLst/>
                        <a:latin typeface="Calibri"/>
                        <a:ea typeface="Calibri"/>
                        <a:cs typeface="B Titr" pitchFamily="2" charset="-78"/>
                      </a:endParaRPr>
                    </a:p>
                  </a:txBody>
                  <a:tcPr marL="68580" marR="68580" marT="0" marB="0" anchor="ctr"/>
                </a:tc>
                <a:tc>
                  <a:txBody>
                    <a:bodyPr/>
                    <a:lstStyle/>
                    <a:p>
                      <a:pPr algn="ctr" rtl="1">
                        <a:lnSpc>
                          <a:spcPct val="115000"/>
                        </a:lnSpc>
                        <a:spcAft>
                          <a:spcPts val="0"/>
                        </a:spcAft>
                      </a:pPr>
                      <a:r>
                        <a:rPr lang="fa-IR" sz="1600" dirty="0">
                          <a:effectLst/>
                          <a:cs typeface="B Titr" pitchFamily="2" charset="-78"/>
                        </a:rPr>
                        <a:t>توصیه</a:t>
                      </a:r>
                      <a:endParaRPr lang="en-US" sz="1400" dirty="0">
                        <a:effectLst/>
                        <a:latin typeface="Calibri"/>
                        <a:ea typeface="Calibri"/>
                        <a:cs typeface="B Titr" pitchFamily="2" charset="-78"/>
                      </a:endParaRPr>
                    </a:p>
                  </a:txBody>
                  <a:tcPr marL="68580" marR="68580" marT="0" marB="0" anchor="ctr"/>
                </a:tc>
              </a:tr>
              <a:tr h="0">
                <a:tc>
                  <a:txBody>
                    <a:bodyPr/>
                    <a:lstStyle/>
                    <a:p>
                      <a:pPr algn="r" rtl="1">
                        <a:lnSpc>
                          <a:spcPct val="115000"/>
                        </a:lnSpc>
                        <a:spcAft>
                          <a:spcPts val="0"/>
                        </a:spcAft>
                      </a:pPr>
                      <a:r>
                        <a:rPr lang="fa-IR" sz="1600" dirty="0">
                          <a:effectLst/>
                          <a:cs typeface="B Nazanin" pitchFamily="2" charset="-78"/>
                        </a:rPr>
                        <a:t>* عدم تناسب توضیحات مادر با نوع علائم بدنی</a:t>
                      </a:r>
                      <a:endParaRPr lang="en-US" sz="1400" dirty="0">
                        <a:effectLst/>
                        <a:cs typeface="B Nazanin" pitchFamily="2" charset="-78"/>
                      </a:endParaRPr>
                    </a:p>
                    <a:p>
                      <a:pPr algn="r" rtl="1">
                        <a:lnSpc>
                          <a:spcPct val="115000"/>
                        </a:lnSpc>
                        <a:spcAft>
                          <a:spcPts val="0"/>
                        </a:spcAft>
                      </a:pPr>
                      <a:r>
                        <a:rPr lang="fa-IR" sz="1600" dirty="0">
                          <a:effectLst/>
                          <a:cs typeface="B Nazanin" pitchFamily="2" charset="-78"/>
                        </a:rPr>
                        <a:t>* گریه های طولانی و ممتد نوزاد</a:t>
                      </a:r>
                      <a:endParaRPr lang="en-US" sz="1400" dirty="0">
                        <a:effectLst/>
                        <a:cs typeface="B Nazanin" pitchFamily="2" charset="-78"/>
                      </a:endParaRPr>
                    </a:p>
                    <a:p>
                      <a:pPr algn="r" rtl="1">
                        <a:lnSpc>
                          <a:spcPct val="115000"/>
                        </a:lnSpc>
                        <a:spcAft>
                          <a:spcPts val="0"/>
                        </a:spcAft>
                      </a:pPr>
                      <a:r>
                        <a:rPr lang="fa-IR" sz="1600" dirty="0">
                          <a:effectLst/>
                          <a:cs typeface="B Nazanin" pitchFamily="2" charset="-78"/>
                        </a:rPr>
                        <a:t>* وجود کبودی و علائمی که مدت ها از زمان آن ها گذشته باشد</a:t>
                      </a:r>
                      <a:endParaRPr lang="en-US" sz="1400" dirty="0">
                        <a:effectLst/>
                        <a:cs typeface="B Nazanin" pitchFamily="2" charset="-78"/>
                      </a:endParaRPr>
                    </a:p>
                    <a:p>
                      <a:pPr algn="r" rtl="1">
                        <a:lnSpc>
                          <a:spcPct val="115000"/>
                        </a:lnSpc>
                        <a:spcAft>
                          <a:spcPts val="0"/>
                        </a:spcAft>
                      </a:pPr>
                      <a:r>
                        <a:rPr lang="fa-IR" sz="1600" dirty="0">
                          <a:effectLst/>
                          <a:cs typeface="B Nazanin" pitchFamily="2" charset="-78"/>
                        </a:rPr>
                        <a:t>* خونمردگی یا شکستگی در اعضای مختلف بدن</a:t>
                      </a:r>
                      <a:endParaRPr lang="en-US" sz="1400" dirty="0">
                        <a:effectLst/>
                        <a:cs typeface="B Nazanin" pitchFamily="2" charset="-78"/>
                      </a:endParaRPr>
                    </a:p>
                    <a:p>
                      <a:pPr algn="r" rtl="1">
                        <a:lnSpc>
                          <a:spcPct val="115000"/>
                        </a:lnSpc>
                        <a:spcAft>
                          <a:spcPts val="0"/>
                        </a:spcAft>
                      </a:pPr>
                      <a:r>
                        <a:rPr lang="fa-IR" sz="1600" dirty="0">
                          <a:effectLst/>
                          <a:cs typeface="B Nazanin" pitchFamily="2" charset="-78"/>
                        </a:rPr>
                        <a:t>* علائم سوختگی یا آب جوش یا سیگار</a:t>
                      </a:r>
                      <a:endParaRPr lang="en-US" sz="1400" dirty="0">
                        <a:effectLst/>
                        <a:cs typeface="B Nazanin" pitchFamily="2" charset="-78"/>
                      </a:endParaRPr>
                    </a:p>
                    <a:p>
                      <a:pPr algn="r" rtl="1">
                        <a:lnSpc>
                          <a:spcPct val="115000"/>
                        </a:lnSpc>
                        <a:spcAft>
                          <a:spcPts val="0"/>
                        </a:spcAft>
                      </a:pPr>
                      <a:r>
                        <a:rPr lang="fa-IR" sz="1600" dirty="0">
                          <a:effectLst/>
                          <a:cs typeface="B Nazanin" pitchFamily="2" charset="-78"/>
                        </a:rPr>
                        <a:t>* کبودی یا اثر گازگرفتگی روی قسمت های مختلف بدن   </a:t>
                      </a:r>
                      <a:endParaRPr lang="en-US" sz="14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dirty="0">
                          <a:effectLst/>
                          <a:cs typeface="B Nazanin" pitchFamily="2" charset="-78"/>
                        </a:rPr>
                        <a:t>احتمال بدرفتاری با کودک (16)</a:t>
                      </a:r>
                      <a:endParaRPr lang="en-US" sz="14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dirty="0">
                          <a:effectLst/>
                          <a:cs typeface="B Nazanin" pitchFamily="2" charset="-78"/>
                        </a:rPr>
                        <a:t>* ارجاع به مرکز سلامت جامعه / پزشک </a:t>
                      </a:r>
                      <a:endParaRPr lang="en-US" sz="1400" dirty="0">
                        <a:effectLst/>
                        <a:cs typeface="B Nazanin" pitchFamily="2" charset="-78"/>
                      </a:endParaRPr>
                    </a:p>
                    <a:p>
                      <a:pPr algn="ctr" rtl="1">
                        <a:lnSpc>
                          <a:spcPct val="115000"/>
                        </a:lnSpc>
                        <a:spcAft>
                          <a:spcPts val="0"/>
                        </a:spcAft>
                      </a:pPr>
                      <a:r>
                        <a:rPr lang="fa-IR" sz="1600" dirty="0">
                          <a:effectLst/>
                          <a:cs typeface="B Nazanin" pitchFamily="2" charset="-78"/>
                        </a:rPr>
                        <a:t>* 24 ساعت بعد پیگیری شود</a:t>
                      </a:r>
                      <a:endParaRPr lang="en-US" sz="1400" dirty="0">
                        <a:effectLst/>
                        <a:latin typeface="Calibri"/>
                        <a:ea typeface="Calibri"/>
                        <a:cs typeface="B Nazanin" pitchFamily="2" charset="-78"/>
                      </a:endParaRPr>
                    </a:p>
                  </a:txBody>
                  <a:tcPr marL="68580" marR="68580" marT="0" marB="0"/>
                </a:tc>
              </a:tr>
              <a:tr h="0">
                <a:tc>
                  <a:txBody>
                    <a:bodyPr/>
                    <a:lstStyle/>
                    <a:p>
                      <a:pPr algn="r" rtl="1">
                        <a:lnSpc>
                          <a:spcPct val="115000"/>
                        </a:lnSpc>
                        <a:spcAft>
                          <a:spcPts val="0"/>
                        </a:spcAft>
                      </a:pPr>
                      <a:r>
                        <a:rPr lang="fa-IR" sz="1600" dirty="0">
                          <a:effectLst/>
                          <a:cs typeface="B Nazanin" pitchFamily="2" charset="-78"/>
                        </a:rPr>
                        <a:t>* همه کودکانی که مادران آن ها قبلاً به علت خشونت خانگی غربال مثبت شده اند</a:t>
                      </a:r>
                      <a:endParaRPr lang="en-US" sz="14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a:effectLst/>
                          <a:cs typeface="B Nazanin" pitchFamily="2" charset="-78"/>
                        </a:rPr>
                        <a:t>کودکان شاهد خشونت خانگی (17)</a:t>
                      </a:r>
                      <a:endParaRPr lang="en-US" sz="14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dirty="0">
                          <a:effectLst/>
                          <a:cs typeface="B Nazanin" pitchFamily="2" charset="-78"/>
                        </a:rPr>
                        <a:t>* ارجاع به مرکز سلامت جامعه / پزشک</a:t>
                      </a:r>
                      <a:endParaRPr lang="en-US" sz="1400" dirty="0">
                        <a:effectLst/>
                        <a:cs typeface="B Nazanin" pitchFamily="2" charset="-78"/>
                      </a:endParaRPr>
                    </a:p>
                    <a:p>
                      <a:pPr algn="ctr" rtl="1">
                        <a:lnSpc>
                          <a:spcPct val="115000"/>
                        </a:lnSpc>
                        <a:spcAft>
                          <a:spcPts val="0"/>
                        </a:spcAft>
                      </a:pPr>
                      <a:r>
                        <a:rPr lang="fa-IR" sz="1600" dirty="0">
                          <a:effectLst/>
                          <a:cs typeface="B Nazanin" pitchFamily="2" charset="-78"/>
                        </a:rPr>
                        <a:t>* 24 ساعت بعد پیگیری شود</a:t>
                      </a:r>
                      <a:endParaRPr lang="en-US" sz="1400" dirty="0">
                        <a:effectLst/>
                        <a:latin typeface="Calibri"/>
                        <a:ea typeface="Calibri"/>
                        <a:cs typeface="B Nazanin" pitchFamily="2" charset="-78"/>
                      </a:endParaRPr>
                    </a:p>
                  </a:txBody>
                  <a:tcPr marL="68580" marR="68580" marT="0" marB="0"/>
                </a:tc>
              </a:tr>
            </a:tbl>
          </a:graphicData>
        </a:graphic>
      </p:graphicFrame>
      <p:sp>
        <p:nvSpPr>
          <p:cNvPr id="5" name="Rectangle 1"/>
          <p:cNvSpPr>
            <a:spLocks noChangeArrowheads="1"/>
          </p:cNvSpPr>
          <p:nvPr/>
        </p:nvSpPr>
        <p:spPr bwMode="auto">
          <a:xfrm>
            <a:off x="3131840" y="413694"/>
            <a:ext cx="31345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ارزشیابی بدرفتاری با کودک</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186087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a:solidFill>
                  <a:srgbClr val="0070C0"/>
                </a:solidFill>
                <a:latin typeface="Times New Roman"/>
                <a:ea typeface="Calibri"/>
                <a:cs typeface="B Titr"/>
              </a:rPr>
              <a:t>برنامه پیشگیری از سوء رفتار با کودک</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709565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0" algn="just">
              <a:lnSpc>
                <a:spcPct val="115000"/>
              </a:lnSpc>
              <a:buFont typeface="Wingdings 3"/>
              <a:buChar char=""/>
            </a:pPr>
            <a:r>
              <a:rPr lang="fa-IR" b="1" dirty="0">
                <a:solidFill>
                  <a:srgbClr val="0070C0"/>
                </a:solidFill>
                <a:latin typeface="Times New Roman"/>
                <a:ea typeface="Calibri"/>
                <a:cs typeface="B Titr"/>
              </a:rPr>
              <a:t>هدف از ارایه خدمت چیست؟</a:t>
            </a:r>
            <a:endParaRPr lang="en-US" dirty="0">
              <a:latin typeface="Times New Roman"/>
              <a:ea typeface="Calibri"/>
            </a:endParaRPr>
          </a:p>
          <a:p>
            <a:pPr lvl="0" algn="just">
              <a:buFont typeface="Wingdings"/>
              <a:buChar char=""/>
            </a:pPr>
            <a:r>
              <a:rPr lang="fa-IR" b="1" dirty="0">
                <a:latin typeface="Arial Narrow"/>
                <a:ea typeface="Calibri"/>
                <a:cs typeface="B Nazanin"/>
              </a:rPr>
              <a:t>توانمندسازي و ظرفیت سازي نظام مراقبت هاي بهداشتی اولیه در زمینه شناسایی تشخیص، ثبت، مستندسازي و ارایه مداخلات اولیه و تخصصی به موارد بد رفتاری و غفلت از کودکان و نوجوانان زیر 18 سال</a:t>
            </a:r>
            <a:endParaRPr lang="en-US" dirty="0">
              <a:latin typeface="Times New Roman"/>
              <a:ea typeface="Calibri"/>
            </a:endParaRPr>
          </a:p>
          <a:p>
            <a:pPr lvl="0" algn="just">
              <a:buFont typeface="Wingdings"/>
              <a:buChar char=""/>
            </a:pPr>
            <a:r>
              <a:rPr lang="ar-SA" b="1" dirty="0">
                <a:solidFill>
                  <a:srgbClr val="000000"/>
                </a:solidFill>
                <a:latin typeface="Times New Roman"/>
                <a:ea typeface="Calibri"/>
                <a:cs typeface="B Nazanin"/>
              </a:rPr>
              <a:t>توانمند سازی اجتماعی مردم منطقه در زمینه اصلاح نگرش و باورهای فرهنگی مروج خشونت خانگی</a:t>
            </a:r>
            <a:endParaRPr lang="en-US" dirty="0">
              <a:latin typeface="Times New Roman"/>
              <a:ea typeface="Calibri"/>
            </a:endParaRPr>
          </a:p>
          <a:p>
            <a:pPr lvl="0" algn="just">
              <a:buFont typeface="Wingdings"/>
              <a:buChar char=""/>
            </a:pPr>
            <a:r>
              <a:rPr lang="ar-SA" b="1" dirty="0">
                <a:solidFill>
                  <a:srgbClr val="000000"/>
                </a:solidFill>
                <a:latin typeface="Times New Roman"/>
                <a:ea typeface="Calibri"/>
                <a:cs typeface="B Nazanin"/>
              </a:rPr>
              <a:t>تغيير رفتارهاي وابسته به خشونت در خانواده هاي درگير</a:t>
            </a:r>
            <a:endParaRPr lang="en-US" dirty="0">
              <a:latin typeface="Times New Roman"/>
              <a:ea typeface="Calibri"/>
            </a:endParaRPr>
          </a:p>
          <a:p>
            <a:pPr lvl="0" algn="just">
              <a:buFont typeface="Wingdings"/>
              <a:buChar char=""/>
            </a:pPr>
            <a:r>
              <a:rPr lang="ar-SA" b="1" dirty="0">
                <a:solidFill>
                  <a:srgbClr val="000000"/>
                </a:solidFill>
                <a:latin typeface="Times New Roman"/>
                <a:ea typeface="Calibri"/>
                <a:cs typeface="B Nazanin"/>
              </a:rPr>
              <a:t>ارتقاء كيفيت زندگي خانواده های درگیر</a:t>
            </a:r>
            <a:endParaRPr lang="en-US" dirty="0">
              <a:latin typeface="Times New Roman"/>
              <a:ea typeface="Calibri"/>
            </a:endParaRPr>
          </a:p>
          <a:p>
            <a:endParaRPr lang="en-US" dirty="0"/>
          </a:p>
        </p:txBody>
      </p:sp>
    </p:spTree>
    <p:extLst>
      <p:ext uri="{BB962C8B-B14F-4D97-AF65-F5344CB8AC3E}">
        <p14:creationId xmlns:p14="http://schemas.microsoft.com/office/powerpoint/2010/main" val="346770628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lgn="just">
              <a:lnSpc>
                <a:spcPct val="115000"/>
              </a:lnSpc>
              <a:buFont typeface="Wingdings 3"/>
              <a:buChar char=""/>
            </a:pPr>
            <a:r>
              <a:rPr lang="fa-IR" b="1" dirty="0">
                <a:solidFill>
                  <a:srgbClr val="0070C0"/>
                </a:solidFill>
                <a:latin typeface="Times New Roman"/>
                <a:ea typeface="Calibri"/>
                <a:cs typeface="B Titr"/>
              </a:rPr>
              <a:t>به چه افرادی با چه شرایطی خدمت ارایه می شود؟ </a:t>
            </a:r>
            <a:endParaRPr lang="en-US" dirty="0">
              <a:latin typeface="Times New Roman"/>
              <a:ea typeface="Calibri"/>
            </a:endParaRPr>
          </a:p>
          <a:p>
            <a:pPr lvl="0" algn="just">
              <a:buFont typeface="Wingdings"/>
              <a:buChar char=""/>
            </a:pPr>
            <a:r>
              <a:rPr lang="fa-IR" b="1" dirty="0">
                <a:latin typeface="Times New Roman"/>
                <a:ea typeface="Calibri"/>
                <a:cs typeface="B Nazanin"/>
              </a:rPr>
              <a:t>کلیه کودکان و نوجوانان زیر 18 سال مراجعه کننده به مراکز سلامت جامعه که دارای علایم و نشانه های مبتنی بر بد رفتاری و یا غفلت در خانواده هستند( مراجعه به بو کلت های گروه های سنی)</a:t>
            </a:r>
            <a:endParaRPr lang="en-US" dirty="0">
              <a:latin typeface="Times New Roman"/>
              <a:ea typeface="Calibri"/>
            </a:endParaRPr>
          </a:p>
          <a:p>
            <a:pPr lvl="0" algn="just">
              <a:buFont typeface="Wingdings"/>
              <a:buChar char=""/>
            </a:pPr>
            <a:r>
              <a:rPr lang="fa-IR" b="1" dirty="0">
                <a:latin typeface="Times New Roman"/>
                <a:ea typeface="Calibri"/>
                <a:cs typeface="B Nazanin"/>
              </a:rPr>
              <a:t>کودکان و نوجوانان زیر 18 سال شاهد خشونت (کلیه کودکان و نوجوانان زیر 18 سال که مادران آنها تحت عنوان موارد همسر آزاری غربالگری شده اند)</a:t>
            </a:r>
            <a:endParaRPr lang="en-US" dirty="0">
              <a:latin typeface="Times New Roman"/>
              <a:ea typeface="Calibri"/>
            </a:endParaRPr>
          </a:p>
          <a:p>
            <a:pPr marL="457200" indent="-228600" algn="just"/>
            <a:r>
              <a:rPr lang="fa-IR" b="1" dirty="0">
                <a:solidFill>
                  <a:srgbClr val="0070C0"/>
                </a:solidFill>
                <a:latin typeface="Times New Roman"/>
                <a:ea typeface="Calibri"/>
                <a:cs typeface="Titr"/>
              </a:rPr>
              <a:t> </a:t>
            </a:r>
            <a:endParaRPr lang="en-US" dirty="0">
              <a:effectLst/>
              <a:latin typeface="Times New Roman"/>
              <a:ea typeface="Calibri"/>
            </a:endParaRPr>
          </a:p>
        </p:txBody>
      </p:sp>
    </p:spTree>
    <p:extLst>
      <p:ext uri="{BB962C8B-B14F-4D97-AF65-F5344CB8AC3E}">
        <p14:creationId xmlns:p14="http://schemas.microsoft.com/office/powerpoint/2010/main" val="48949136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457200" indent="-228600" algn="just"/>
            <a:r>
              <a:rPr lang="fa-IR" b="1" dirty="0">
                <a:solidFill>
                  <a:srgbClr val="0070C0"/>
                </a:solidFill>
                <a:latin typeface="Times New Roman"/>
                <a:ea typeface="Calibri"/>
                <a:cs typeface="B Titr"/>
              </a:rPr>
              <a:t>مکان و تجهیزات مورد نیاز</a:t>
            </a:r>
            <a:r>
              <a:rPr lang="fa-IR" b="1" dirty="0">
                <a:solidFill>
                  <a:srgbClr val="0070C0"/>
                </a:solidFill>
                <a:latin typeface="Times New Roman"/>
                <a:ea typeface="Calibri"/>
                <a:cs typeface="Titr"/>
              </a:rPr>
              <a:t>؟</a:t>
            </a:r>
            <a:endParaRPr lang="en-US" dirty="0">
              <a:latin typeface="Times New Roman"/>
              <a:ea typeface="Calibri"/>
            </a:endParaRPr>
          </a:p>
          <a:p>
            <a:pPr lvl="0" algn="just">
              <a:buFont typeface="Wingdings"/>
              <a:buChar char=""/>
            </a:pPr>
            <a:r>
              <a:rPr lang="fa-IR" b="1" dirty="0">
                <a:latin typeface="Arial Narrow"/>
                <a:ea typeface="Calibri"/>
                <a:cs typeface="B Nazanin"/>
              </a:rPr>
              <a:t>اتاق مناسب برای ارایه مشاوره فردی</a:t>
            </a:r>
            <a:endParaRPr lang="en-US" dirty="0">
              <a:latin typeface="Times New Roman"/>
              <a:ea typeface="Calibri"/>
            </a:endParaRPr>
          </a:p>
          <a:p>
            <a:pPr lvl="0" algn="just">
              <a:buFont typeface="Wingdings"/>
              <a:buChar char=""/>
            </a:pPr>
            <a:r>
              <a:rPr lang="fa-IR" b="1" dirty="0">
                <a:latin typeface="Arial Narrow"/>
                <a:ea typeface="Calibri"/>
                <a:cs typeface="B Nazanin"/>
              </a:rPr>
              <a:t>سالن مناسب برای ارایه آموزش های گروهی </a:t>
            </a:r>
            <a:endParaRPr lang="en-US" dirty="0">
              <a:latin typeface="Times New Roman"/>
              <a:ea typeface="Calibri"/>
            </a:endParaRPr>
          </a:p>
          <a:p>
            <a:pPr lvl="0" algn="just">
              <a:buFont typeface="Wingdings"/>
              <a:buChar char=""/>
            </a:pPr>
            <a:r>
              <a:rPr lang="fa-IR" b="1" dirty="0">
                <a:latin typeface="Arial Narrow"/>
                <a:ea typeface="Calibri"/>
                <a:cs typeface="B Nazanin"/>
              </a:rPr>
              <a:t>اسباب بازی ولوازم نقاشی</a:t>
            </a:r>
            <a:endParaRPr lang="en-US" dirty="0">
              <a:latin typeface="Times New Roman"/>
              <a:ea typeface="Calibri"/>
            </a:endParaRPr>
          </a:p>
          <a:p>
            <a:pPr lvl="0" algn="just">
              <a:buFont typeface="Wingdings"/>
              <a:buChar char=""/>
            </a:pPr>
            <a:r>
              <a:rPr lang="fa-IR" b="1" dirty="0">
                <a:latin typeface="Arial Narrow"/>
                <a:ea typeface="Calibri"/>
                <a:cs typeface="B Nazanin"/>
              </a:rPr>
              <a:t>رکوردر</a:t>
            </a:r>
            <a:endParaRPr lang="en-US" dirty="0">
              <a:latin typeface="Times New Roman"/>
              <a:ea typeface="Calibri"/>
            </a:endParaRPr>
          </a:p>
          <a:p>
            <a:pPr lvl="0" algn="just">
              <a:buFont typeface="Wingdings"/>
              <a:buChar char=""/>
            </a:pPr>
            <a:r>
              <a:rPr lang="fa-IR" b="1" dirty="0">
                <a:latin typeface="Arial Narrow"/>
                <a:ea typeface="Calibri"/>
                <a:cs typeface="B Nazanin"/>
              </a:rPr>
              <a:t>کامپیوتر رومیزی یا لب تاپ</a:t>
            </a:r>
            <a:endParaRPr lang="en-US" dirty="0">
              <a:latin typeface="Times New Roman"/>
              <a:ea typeface="Calibri"/>
            </a:endParaRPr>
          </a:p>
          <a:p>
            <a:pPr lvl="0" algn="just">
              <a:buFont typeface="Wingdings"/>
              <a:buChar char=""/>
            </a:pPr>
            <a:r>
              <a:rPr lang="fa-IR" b="1" dirty="0">
                <a:latin typeface="Arial Narrow"/>
                <a:ea typeface="Calibri"/>
                <a:cs typeface="B Nazanin"/>
              </a:rPr>
              <a:t>وایت برد و ماژیک</a:t>
            </a:r>
            <a:endParaRPr lang="en-US" dirty="0">
              <a:latin typeface="Times New Roman"/>
              <a:ea typeface="Calibri"/>
            </a:endParaRPr>
          </a:p>
          <a:p>
            <a:pPr lvl="0" algn="just">
              <a:buFont typeface="Wingdings"/>
              <a:buChar char=""/>
            </a:pPr>
            <a:r>
              <a:rPr lang="fa-IR" b="1" dirty="0">
                <a:latin typeface="Arial Narrow"/>
                <a:ea typeface="Calibri"/>
                <a:cs typeface="B Nazanin"/>
              </a:rPr>
              <a:t>خط تلفن جهت پی گیری</a:t>
            </a:r>
            <a:endParaRPr lang="en-US" dirty="0">
              <a:latin typeface="Times New Roman"/>
              <a:ea typeface="Calibri"/>
            </a:endParaRPr>
          </a:p>
          <a:p>
            <a:pPr algn="just"/>
            <a:r>
              <a:rPr lang="fa-IR" b="1" dirty="0">
                <a:solidFill>
                  <a:srgbClr val="0070C0"/>
                </a:solidFill>
                <a:latin typeface="Arial Narrow"/>
                <a:ea typeface="Calibri"/>
                <a:cs typeface="Titr"/>
              </a:rPr>
              <a:t> </a:t>
            </a:r>
            <a:endParaRPr lang="en-US" dirty="0">
              <a:effectLst/>
              <a:latin typeface="Times New Roman"/>
              <a:ea typeface="Calibri"/>
            </a:endParaRPr>
          </a:p>
        </p:txBody>
      </p:sp>
    </p:spTree>
    <p:extLst>
      <p:ext uri="{BB962C8B-B14F-4D97-AF65-F5344CB8AC3E}">
        <p14:creationId xmlns:p14="http://schemas.microsoft.com/office/powerpoint/2010/main" val="396110390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228600" algn="just"/>
            <a:r>
              <a:rPr lang="fa-IR" b="1" dirty="0">
                <a:solidFill>
                  <a:srgbClr val="0070C0"/>
                </a:solidFill>
                <a:latin typeface="Times New Roman"/>
                <a:ea typeface="Calibri"/>
                <a:cs typeface="B Titr"/>
              </a:rPr>
              <a:t>چه کارهایی انجام می شود؟</a:t>
            </a:r>
            <a:endParaRPr lang="en-US" dirty="0">
              <a:latin typeface="Times New Roman"/>
              <a:ea typeface="Calibri"/>
            </a:endParaRPr>
          </a:p>
          <a:p>
            <a:pPr algn="just"/>
            <a:r>
              <a:rPr lang="ar-SA" b="1" dirty="0">
                <a:solidFill>
                  <a:srgbClr val="000000"/>
                </a:solidFill>
                <a:latin typeface="Times New Roman"/>
                <a:ea typeface="Calibri"/>
                <a:cs typeface="B Nazanin"/>
              </a:rPr>
              <a:t>مداخلاتي كه در اين برنامه صورت مي پذيرد شامل موارد زیر می باشد:</a:t>
            </a:r>
            <a:endParaRPr lang="en-US" dirty="0">
              <a:latin typeface="Times New Roman"/>
              <a:ea typeface="Calibri"/>
            </a:endParaRPr>
          </a:p>
          <a:p>
            <a:pPr lvl="0" algn="just">
              <a:buFont typeface="+mj-lt"/>
              <a:buAutoNum type="arabicPeriod"/>
            </a:pPr>
            <a:r>
              <a:rPr lang="ar-SA" b="1" dirty="0">
                <a:solidFill>
                  <a:srgbClr val="000000"/>
                </a:solidFill>
                <a:latin typeface="Times New Roman"/>
                <a:ea typeface="Calibri"/>
                <a:cs typeface="B Nazanin"/>
              </a:rPr>
              <a:t>غربالگری کودکان و نوجوانان زیر 18 سال که خشونت را در خانواده تجربه می کنند.</a:t>
            </a:r>
            <a:endParaRPr lang="en-US" dirty="0">
              <a:latin typeface="Times New Roman"/>
              <a:ea typeface="Calibri"/>
            </a:endParaRPr>
          </a:p>
          <a:p>
            <a:pPr lvl="0" algn="just">
              <a:buFont typeface="+mj-lt"/>
              <a:buAutoNum type="arabicPeriod"/>
            </a:pPr>
            <a:r>
              <a:rPr lang="ar-SA" b="1" dirty="0">
                <a:solidFill>
                  <a:srgbClr val="000000"/>
                </a:solidFill>
                <a:latin typeface="Times New Roman"/>
                <a:ea typeface="Calibri"/>
                <a:cs typeface="B Nazanin"/>
              </a:rPr>
              <a:t>تشخیص نهایی ،  ثبت و مستند سازی  موارد بدرفتاری و غفلت</a:t>
            </a:r>
            <a:endParaRPr lang="en-US" dirty="0">
              <a:latin typeface="Times New Roman"/>
              <a:ea typeface="Calibri"/>
            </a:endParaRPr>
          </a:p>
          <a:p>
            <a:pPr lvl="0" algn="just">
              <a:buFont typeface="+mj-lt"/>
              <a:buAutoNum type="arabicPeriod"/>
            </a:pPr>
            <a:r>
              <a:rPr lang="ar-SA" b="1" dirty="0">
                <a:solidFill>
                  <a:srgbClr val="000000"/>
                </a:solidFill>
                <a:latin typeface="Times New Roman"/>
                <a:ea typeface="Calibri"/>
                <a:cs typeface="B Nazanin"/>
              </a:rPr>
              <a:t> ارزیابی خطر و طراحی برنامه ایمنی </a:t>
            </a:r>
            <a:endParaRPr lang="en-US" dirty="0">
              <a:effectLst/>
              <a:latin typeface="Times New Roman"/>
              <a:ea typeface="Calibri"/>
            </a:endParaRPr>
          </a:p>
        </p:txBody>
      </p:sp>
    </p:spTree>
    <p:extLst>
      <p:ext uri="{BB962C8B-B14F-4D97-AF65-F5344CB8AC3E}">
        <p14:creationId xmlns:p14="http://schemas.microsoft.com/office/powerpoint/2010/main" val="19341284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buFont typeface="+mj-lt"/>
              <a:buAutoNum type="arabicPeriod"/>
            </a:pPr>
            <a:r>
              <a:rPr lang="ar-SA" b="1" dirty="0">
                <a:solidFill>
                  <a:srgbClr val="000000"/>
                </a:solidFill>
                <a:latin typeface="Times New Roman"/>
                <a:ea typeface="Calibri"/>
                <a:cs typeface="B Nazanin"/>
              </a:rPr>
              <a:t>ارایه خدمات پزشکی و درمانی لازم به موارد بدرفتاری و غفلت </a:t>
            </a:r>
            <a:endParaRPr lang="en-US" dirty="0">
              <a:latin typeface="Times New Roman"/>
              <a:ea typeface="Calibri"/>
            </a:endParaRPr>
          </a:p>
          <a:p>
            <a:pPr lvl="0" algn="just">
              <a:buFont typeface="+mj-lt"/>
              <a:buAutoNum type="arabicPeriod"/>
            </a:pPr>
            <a:r>
              <a:rPr lang="en-US" b="1" dirty="0">
                <a:solidFill>
                  <a:srgbClr val="000000"/>
                </a:solidFill>
                <a:latin typeface="B Nazanin"/>
                <a:ea typeface="Calibri"/>
              </a:rPr>
              <a:t> </a:t>
            </a:r>
            <a:r>
              <a:rPr lang="ar-SA" b="1" dirty="0">
                <a:solidFill>
                  <a:srgbClr val="000000"/>
                </a:solidFill>
                <a:latin typeface="B Nazanin"/>
                <a:ea typeface="Calibri"/>
              </a:rPr>
              <a:t>آموزش اصول و مهارتهای زندگی به کودکان و نوجوانان خشونت دیده</a:t>
            </a:r>
            <a:endParaRPr lang="en-US" dirty="0">
              <a:latin typeface="Times New Roman"/>
              <a:ea typeface="Calibri"/>
            </a:endParaRPr>
          </a:p>
          <a:p>
            <a:pPr lvl="0" algn="just">
              <a:buFont typeface="+mj-lt"/>
              <a:buAutoNum type="arabicPeriod"/>
            </a:pPr>
            <a:r>
              <a:rPr lang="ar-SA" b="1" dirty="0">
                <a:solidFill>
                  <a:srgbClr val="000000"/>
                </a:solidFill>
                <a:latin typeface="Times New Roman"/>
                <a:ea typeface="Calibri"/>
                <a:cs typeface="B Nazanin"/>
              </a:rPr>
              <a:t>آموزش اصول و مهارتهای فرزند پروری به مراقبین کودکان و نوجوانان خشونت دیده</a:t>
            </a:r>
            <a:endParaRPr lang="en-US" dirty="0">
              <a:latin typeface="Times New Roman"/>
              <a:ea typeface="Calibri"/>
            </a:endParaRPr>
          </a:p>
          <a:p>
            <a:pPr lvl="0" algn="just">
              <a:buFont typeface="+mj-lt"/>
              <a:buAutoNum type="arabicPeriod"/>
            </a:pPr>
            <a:r>
              <a:rPr lang="ar-SA" b="1" dirty="0">
                <a:solidFill>
                  <a:srgbClr val="000000"/>
                </a:solidFill>
                <a:latin typeface="Times New Roman"/>
                <a:ea typeface="Calibri"/>
                <a:cs typeface="B Nazanin"/>
              </a:rPr>
              <a:t>ارائه مشاوره و حمایت روانی اجتماعی به کودکان خشونت دیده و مراقبین آنها</a:t>
            </a:r>
            <a:endParaRPr lang="en-US" dirty="0">
              <a:effectLst/>
              <a:latin typeface="Times New Roman"/>
              <a:ea typeface="Calibri"/>
            </a:endParaRPr>
          </a:p>
        </p:txBody>
      </p:sp>
    </p:spTree>
    <p:extLst>
      <p:ext uri="{BB962C8B-B14F-4D97-AF65-F5344CB8AC3E}">
        <p14:creationId xmlns:p14="http://schemas.microsoft.com/office/powerpoint/2010/main" val="169746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buNone/>
            </a:pPr>
            <a:r>
              <a:rPr lang="fa-IR" sz="2800" dirty="0">
                <a:solidFill>
                  <a:srgbClr val="C00000"/>
                </a:solidFill>
                <a:cs typeface="B Titr" pitchFamily="2" charset="-78"/>
              </a:rPr>
              <a:t>انواع غفلت </a:t>
            </a:r>
            <a:r>
              <a:rPr lang="en-US" dirty="0" smtClean="0">
                <a:sym typeface="Wingdings"/>
              </a:rPr>
              <a:t></a:t>
            </a:r>
            <a:endParaRPr lang="fa-IR" dirty="0" smtClean="0">
              <a:sym typeface="Wingdings"/>
            </a:endParaRPr>
          </a:p>
          <a:p>
            <a:pPr marL="0" indent="0" algn="justLow">
              <a:buNone/>
            </a:pPr>
            <a:r>
              <a:rPr lang="fa-IR" b="1" dirty="0" smtClean="0">
                <a:cs typeface="B Nazanin" pitchFamily="2" charset="-78"/>
              </a:rPr>
              <a:t>1- </a:t>
            </a:r>
            <a:r>
              <a:rPr lang="fa-IR" b="1" dirty="0">
                <a:cs typeface="B Nazanin" pitchFamily="2" charset="-78"/>
              </a:rPr>
              <a:t>جسمانی : </a:t>
            </a:r>
            <a:endParaRPr lang="fa-IR" b="1" dirty="0" smtClean="0">
              <a:cs typeface="B Nazanin" pitchFamily="2" charset="-78"/>
            </a:endParaRPr>
          </a:p>
          <a:p>
            <a:pPr marL="0" indent="0" algn="justLow">
              <a:buNone/>
            </a:pPr>
            <a:r>
              <a:rPr lang="fa-IR" dirty="0" smtClean="0">
                <a:cs typeface="B Nazanin" pitchFamily="2" charset="-78"/>
              </a:rPr>
              <a:t>- رها </a:t>
            </a:r>
            <a:r>
              <a:rPr lang="fa-IR" dirty="0">
                <a:cs typeface="B Nazanin" pitchFamily="2" charset="-78"/>
              </a:rPr>
              <a:t>کردن کودک (حداقل به مدت دو روز) </a:t>
            </a:r>
            <a:r>
              <a:rPr lang="fa-IR" dirty="0" smtClean="0">
                <a:cs typeface="B Nazanin" pitchFamily="2" charset="-78"/>
              </a:rPr>
              <a:t> </a:t>
            </a:r>
          </a:p>
          <a:p>
            <a:pPr marL="0" indent="0" algn="justLow">
              <a:buNone/>
            </a:pPr>
            <a:r>
              <a:rPr lang="fa-IR" dirty="0" smtClean="0">
                <a:cs typeface="B Nazanin" pitchFamily="2" charset="-78"/>
              </a:rPr>
              <a:t>- اخراج </a:t>
            </a:r>
            <a:r>
              <a:rPr lang="fa-IR" dirty="0">
                <a:cs typeface="B Nazanin" pitchFamily="2" charset="-78"/>
              </a:rPr>
              <a:t>کردن از منزل بدون در نظر گرفتن مراقب </a:t>
            </a:r>
            <a:r>
              <a:rPr lang="fa-IR" dirty="0" smtClean="0">
                <a:cs typeface="B Nazanin" pitchFamily="2" charset="-78"/>
              </a:rPr>
              <a:t>دیگر</a:t>
            </a:r>
          </a:p>
          <a:p>
            <a:pPr marL="0" indent="0" algn="justLow">
              <a:buNone/>
            </a:pPr>
            <a:r>
              <a:rPr lang="fa-IR" dirty="0" smtClean="0">
                <a:cs typeface="B Nazanin" pitchFamily="2" charset="-78"/>
              </a:rPr>
              <a:t>- غفلت </a:t>
            </a:r>
            <a:r>
              <a:rPr lang="fa-IR" dirty="0">
                <a:cs typeface="B Nazanin" pitchFamily="2" charset="-78"/>
              </a:rPr>
              <a:t>تغذیه ای که باعث توقف و کاهش رشد کودک می </a:t>
            </a:r>
            <a:r>
              <a:rPr lang="fa-IR" dirty="0" smtClean="0">
                <a:cs typeface="B Nazanin" pitchFamily="2" charset="-78"/>
              </a:rPr>
              <a:t>گردد</a:t>
            </a:r>
          </a:p>
          <a:p>
            <a:pPr marL="0" indent="0" algn="justLow">
              <a:buNone/>
            </a:pPr>
            <a:r>
              <a:rPr lang="fa-IR" dirty="0" smtClean="0">
                <a:cs typeface="B Nazanin" pitchFamily="2" charset="-78"/>
              </a:rPr>
              <a:t>- غفلت پوشاکی</a:t>
            </a:r>
          </a:p>
          <a:p>
            <a:pPr marL="0" indent="0" algn="justLow">
              <a:buNone/>
            </a:pPr>
            <a:r>
              <a:rPr lang="fa-IR" dirty="0" smtClean="0">
                <a:cs typeface="B Nazanin" pitchFamily="2" charset="-78"/>
              </a:rPr>
              <a:t>- غفلت </a:t>
            </a:r>
            <a:r>
              <a:rPr lang="fa-IR" dirty="0">
                <a:cs typeface="B Nazanin" pitchFamily="2" charset="-78"/>
              </a:rPr>
              <a:t>متفرقه : * بهداشت ناکافی * عدم توجه به رفاه و امنیت کودک * تنها گذاشتن کودک در اتومبیل بدون </a:t>
            </a:r>
            <a:r>
              <a:rPr lang="fa-IR" dirty="0" smtClean="0">
                <a:cs typeface="B Nazanin" pitchFamily="2" charset="-78"/>
              </a:rPr>
              <a:t>همراه</a:t>
            </a:r>
          </a:p>
          <a:p>
            <a:pPr marL="0" indent="0" algn="justLow">
              <a:buNone/>
            </a:pPr>
            <a:r>
              <a:rPr lang="fa-IR" dirty="0" smtClean="0">
                <a:cs typeface="B Nazanin" pitchFamily="2" charset="-78"/>
              </a:rPr>
              <a:t>- بی خانمانی: * </a:t>
            </a:r>
            <a:r>
              <a:rPr lang="fa-IR" dirty="0">
                <a:cs typeface="B Nazanin" pitchFamily="2" charset="-78"/>
              </a:rPr>
              <a:t>نداشتن سرپناه</a:t>
            </a:r>
            <a:endParaRPr lang="en-US" dirty="0">
              <a:cs typeface="B Nazanin" pitchFamily="2" charset="-78"/>
            </a:endParaRPr>
          </a:p>
          <a:p>
            <a:endParaRPr lang="fa-IR" dirty="0"/>
          </a:p>
        </p:txBody>
      </p:sp>
    </p:spTree>
    <p:extLst>
      <p:ext uri="{BB962C8B-B14F-4D97-AF65-F5344CB8AC3E}">
        <p14:creationId xmlns:p14="http://schemas.microsoft.com/office/powerpoint/2010/main" val="231944826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buFont typeface="+mj-lt"/>
              <a:buAutoNum type="arabicPeriod"/>
            </a:pPr>
            <a:r>
              <a:rPr lang="ar-SA" b="1" dirty="0">
                <a:solidFill>
                  <a:srgbClr val="000000"/>
                </a:solidFill>
                <a:latin typeface="Times New Roman"/>
                <a:ea typeface="Calibri"/>
                <a:cs typeface="B Nazanin"/>
              </a:rPr>
              <a:t>مداخلات اجتماع محور در محله تحت پوشش مراکز سلامت جامعه که از طریق کمیته های  محلی و راهبری شهرستان صورت می گیرد.</a:t>
            </a:r>
            <a:endParaRPr lang="en-US" dirty="0">
              <a:latin typeface="Times New Roman"/>
              <a:ea typeface="Calibri"/>
            </a:endParaRPr>
          </a:p>
          <a:p>
            <a:pPr lvl="0" algn="just">
              <a:buFont typeface="+mj-lt"/>
              <a:buAutoNum type="arabicPeriod"/>
            </a:pPr>
            <a:r>
              <a:rPr lang="ar-SA" b="1" dirty="0">
                <a:solidFill>
                  <a:srgbClr val="000000"/>
                </a:solidFill>
                <a:latin typeface="Times New Roman"/>
                <a:ea typeface="Calibri"/>
                <a:cs typeface="B Nazanin"/>
              </a:rPr>
              <a:t>ارجاع موارد خاص به مراکز تخصصی سطح بالاتر یا منابع حمایتی خارج از نظام سلامت</a:t>
            </a:r>
            <a:endParaRPr lang="en-US" dirty="0">
              <a:latin typeface="Times New Roman"/>
              <a:ea typeface="Calibri"/>
            </a:endParaRPr>
          </a:p>
          <a:p>
            <a:pPr lvl="0" algn="just">
              <a:buFont typeface="+mj-lt"/>
              <a:buAutoNum type="arabicPeriod"/>
            </a:pPr>
            <a:r>
              <a:rPr lang="ar-SA" b="1" dirty="0">
                <a:solidFill>
                  <a:srgbClr val="000000"/>
                </a:solidFill>
                <a:latin typeface="Times New Roman"/>
                <a:ea typeface="Calibri"/>
                <a:cs typeface="B Nazanin"/>
              </a:rPr>
              <a:t>پی گیری تلفنی </a:t>
            </a:r>
            <a:endParaRPr lang="en-US" dirty="0">
              <a:effectLst/>
              <a:latin typeface="Times New Roman"/>
              <a:ea typeface="Calibri"/>
            </a:endParaRPr>
          </a:p>
        </p:txBody>
      </p:sp>
    </p:spTree>
    <p:extLst>
      <p:ext uri="{BB962C8B-B14F-4D97-AF65-F5344CB8AC3E}">
        <p14:creationId xmlns:p14="http://schemas.microsoft.com/office/powerpoint/2010/main" val="232026955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457200" indent="-228600" algn="just"/>
            <a:r>
              <a:rPr lang="fa-IR" b="1" dirty="0">
                <a:solidFill>
                  <a:srgbClr val="0070C0"/>
                </a:solidFill>
                <a:latin typeface="Times New Roman"/>
                <a:ea typeface="Calibri"/>
                <a:cs typeface="B Titr"/>
              </a:rPr>
              <a:t>منابع و رفرانس های مورد نیاز برای ارایه دهندگان خدمت چیست؟</a:t>
            </a:r>
            <a:r>
              <a:rPr lang="fa-IR" b="1" dirty="0">
                <a:solidFill>
                  <a:srgbClr val="0070C0"/>
                </a:solidFill>
                <a:latin typeface="Times New Roman"/>
                <a:ea typeface="Calibri"/>
                <a:cs typeface="Titr"/>
              </a:rPr>
              <a:t> </a:t>
            </a:r>
            <a:endParaRPr lang="en-US" dirty="0">
              <a:latin typeface="Times New Roman"/>
              <a:ea typeface="Calibri"/>
            </a:endParaRPr>
          </a:p>
          <a:p>
            <a:pPr lvl="0" algn="just">
              <a:lnSpc>
                <a:spcPct val="115000"/>
              </a:lnSpc>
              <a:buFont typeface="+mj-lt"/>
              <a:buAutoNum type="arabicPeriod"/>
            </a:pPr>
            <a:r>
              <a:rPr lang="fa-IR" b="1" dirty="0">
                <a:latin typeface="Arial Narrow"/>
                <a:ea typeface="Calibri"/>
                <a:cs typeface="B Nazanin"/>
              </a:rPr>
              <a:t>بسته و راهنمای آموزشی</a:t>
            </a:r>
            <a:r>
              <a:rPr lang="fa-IR" b="1" dirty="0">
                <a:latin typeface="Times New Roman"/>
                <a:ea typeface="Calibri"/>
                <a:cs typeface="Arial Narrow"/>
              </a:rPr>
              <a:t> </a:t>
            </a:r>
            <a:r>
              <a:rPr lang="fa-IR" b="1" dirty="0">
                <a:latin typeface="Arial Narrow"/>
                <a:ea typeface="Calibri"/>
                <a:cs typeface="B Nazanin"/>
              </a:rPr>
              <a:t>سلامت اجتماعی و یژه مربیان مربیان (</a:t>
            </a:r>
            <a:r>
              <a:rPr lang="en-US" b="1" dirty="0">
                <a:latin typeface="Arial Narrow"/>
                <a:ea typeface="Calibri"/>
                <a:cs typeface="B Nazanin"/>
              </a:rPr>
              <a:t>TOTs</a:t>
            </a:r>
            <a:r>
              <a:rPr lang="fa-IR" b="1" dirty="0">
                <a:latin typeface="Arial Narrow"/>
                <a:ea typeface="Calibri"/>
                <a:cs typeface="B Nazanin"/>
              </a:rPr>
              <a:t>)</a:t>
            </a:r>
            <a:endParaRPr lang="en-US" dirty="0">
              <a:latin typeface="Times New Roman"/>
              <a:ea typeface="Calibri"/>
            </a:endParaRPr>
          </a:p>
          <a:p>
            <a:pPr lvl="0" algn="just">
              <a:lnSpc>
                <a:spcPct val="115000"/>
              </a:lnSpc>
              <a:buFont typeface="+mj-lt"/>
              <a:buAutoNum type="arabicPeriod"/>
            </a:pPr>
            <a:r>
              <a:rPr lang="fa-IR" b="1" dirty="0">
                <a:latin typeface="Arial Narrow"/>
                <a:ea typeface="Calibri"/>
                <a:cs typeface="B Nazanin"/>
              </a:rPr>
              <a:t>کتا بچه آموزشی مربوط به پزشکان عمومی ( چاپ شده توسط یونیسف و دفتر سلامت روان)</a:t>
            </a:r>
            <a:endParaRPr lang="en-US" dirty="0">
              <a:latin typeface="Times New Roman"/>
              <a:ea typeface="Calibri"/>
            </a:endParaRPr>
          </a:p>
          <a:p>
            <a:pPr lvl="0" algn="just">
              <a:lnSpc>
                <a:spcPct val="115000"/>
              </a:lnSpc>
              <a:buFont typeface="+mj-lt"/>
              <a:buAutoNum type="arabicPeriod"/>
            </a:pPr>
            <a:r>
              <a:rPr lang="fa-IR" b="1" dirty="0">
                <a:latin typeface="Arial Narrow"/>
                <a:ea typeface="Calibri"/>
                <a:cs typeface="B Nazanin"/>
              </a:rPr>
              <a:t>کتابچه آموزشی مربوط به کاردان و بهورز( چاپ شده توسط یونیسف و دفتر سلامت روان)</a:t>
            </a:r>
            <a:endParaRPr lang="en-US" dirty="0">
              <a:latin typeface="Times New Roman"/>
              <a:ea typeface="Calibri"/>
            </a:endParaRPr>
          </a:p>
          <a:p>
            <a:pPr lvl="0" algn="just">
              <a:lnSpc>
                <a:spcPct val="115000"/>
              </a:lnSpc>
              <a:buFont typeface="+mj-lt"/>
              <a:buAutoNum type="arabicPeriod"/>
            </a:pPr>
            <a:r>
              <a:rPr lang="fa-IR" b="1" dirty="0">
                <a:latin typeface="Arial Narrow"/>
                <a:ea typeface="Calibri"/>
                <a:cs typeface="B Nazanin"/>
              </a:rPr>
              <a:t>بروشورها و کتابچه آموزشی </a:t>
            </a:r>
            <a:endParaRPr lang="en-US" dirty="0">
              <a:effectLst/>
              <a:latin typeface="Times New Roman"/>
              <a:ea typeface="Calibri"/>
            </a:endParaRPr>
          </a:p>
        </p:txBody>
      </p:sp>
    </p:spTree>
    <p:extLst>
      <p:ext uri="{BB962C8B-B14F-4D97-AF65-F5344CB8AC3E}">
        <p14:creationId xmlns:p14="http://schemas.microsoft.com/office/powerpoint/2010/main" val="173753736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228600" algn="just"/>
            <a:r>
              <a:rPr lang="fa-IR" b="1" dirty="0">
                <a:solidFill>
                  <a:srgbClr val="0070C0"/>
                </a:solidFill>
                <a:latin typeface="Times New Roman"/>
                <a:ea typeface="Calibri"/>
                <a:cs typeface="B Titr"/>
              </a:rPr>
              <a:t>نحوه نظارت </a:t>
            </a:r>
            <a:r>
              <a:rPr lang="fa-IR" b="1">
                <a:solidFill>
                  <a:srgbClr val="0070C0"/>
                </a:solidFill>
                <a:latin typeface="Times New Roman"/>
                <a:ea typeface="Calibri"/>
                <a:cs typeface="B Titr"/>
              </a:rPr>
              <a:t>و </a:t>
            </a:r>
            <a:r>
              <a:rPr lang="fa-IR" b="1" smtClean="0">
                <a:solidFill>
                  <a:srgbClr val="0070C0"/>
                </a:solidFill>
                <a:latin typeface="Times New Roman"/>
                <a:ea typeface="Calibri"/>
                <a:cs typeface="B Titr"/>
              </a:rPr>
              <a:t>ارزشیابی</a:t>
            </a:r>
            <a:endParaRPr lang="en-US" dirty="0">
              <a:latin typeface="Times New Roman"/>
              <a:ea typeface="Calibri"/>
            </a:endParaRPr>
          </a:p>
          <a:p>
            <a:pPr lvl="0" algn="just">
              <a:buFont typeface="Arial Narrow"/>
              <a:buChar char="-"/>
            </a:pPr>
            <a:r>
              <a:rPr lang="fa-IR" b="1" dirty="0">
                <a:latin typeface="Arial Narrow"/>
                <a:ea typeface="Calibri"/>
                <a:cs typeface="B Nazanin"/>
              </a:rPr>
              <a:t>بررسی گزارش های ماهانه مراکز </a:t>
            </a:r>
            <a:endParaRPr lang="en-US" dirty="0">
              <a:latin typeface="Times New Roman"/>
              <a:ea typeface="Calibri"/>
              <a:cs typeface="B Nazanin"/>
            </a:endParaRPr>
          </a:p>
          <a:p>
            <a:pPr lvl="0" algn="just">
              <a:buFont typeface="Arial Narrow"/>
              <a:buChar char="-"/>
            </a:pPr>
            <a:r>
              <a:rPr lang="fa-IR" b="1" dirty="0">
                <a:latin typeface="Arial Narrow"/>
                <a:ea typeface="Calibri"/>
                <a:cs typeface="B Nazanin"/>
              </a:rPr>
              <a:t>نظارت مستقیم و پایش مراکز</a:t>
            </a:r>
            <a:endParaRPr lang="en-US" dirty="0">
              <a:latin typeface="Times New Roman"/>
              <a:ea typeface="Calibri"/>
              <a:cs typeface="B Nazanin"/>
            </a:endParaRPr>
          </a:p>
          <a:p>
            <a:pPr algn="just"/>
            <a:r>
              <a:rPr lang="fa-IR" b="1" dirty="0">
                <a:solidFill>
                  <a:srgbClr val="FF0000"/>
                </a:solidFill>
                <a:latin typeface="Times New Roman"/>
                <a:ea typeface="Calibri"/>
                <a:cs typeface="B Nazanin"/>
              </a:rPr>
              <a:t> </a:t>
            </a:r>
            <a:endParaRPr lang="en-US" dirty="0">
              <a:effectLst/>
              <a:latin typeface="Times New Roman"/>
              <a:ea typeface="Calibri"/>
            </a:endParaRPr>
          </a:p>
        </p:txBody>
      </p:sp>
    </p:spTree>
    <p:extLst>
      <p:ext uri="{BB962C8B-B14F-4D97-AF65-F5344CB8AC3E}">
        <p14:creationId xmlns:p14="http://schemas.microsoft.com/office/powerpoint/2010/main" val="148692033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263" y="2409825"/>
            <a:ext cx="31638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mage result for ‫بهار‬‎"/>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86799" cy="6248400"/>
          </a:xfrm>
          <a:prstGeom prst="rect">
            <a:avLst/>
          </a:prstGeom>
          <a:noFill/>
          <a:ln>
            <a:noFill/>
          </a:ln>
        </p:spPr>
      </p:pic>
    </p:spTree>
    <p:extLst>
      <p:ext uri="{BB962C8B-B14F-4D97-AF65-F5344CB8AC3E}">
        <p14:creationId xmlns:p14="http://schemas.microsoft.com/office/powerpoint/2010/main" val="526391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32648"/>
          </a:xfrm>
        </p:spPr>
        <p:txBody>
          <a:bodyPr/>
          <a:lstStyle/>
          <a:p>
            <a:pPr marL="0" indent="0">
              <a:buNone/>
            </a:pPr>
            <a:r>
              <a:rPr lang="fa-IR" sz="2800" dirty="0">
                <a:solidFill>
                  <a:srgbClr val="C00000"/>
                </a:solidFill>
                <a:cs typeface="B Titr" pitchFamily="2" charset="-78"/>
              </a:rPr>
              <a:t>2- غفلت پزشکی </a:t>
            </a:r>
            <a:r>
              <a:rPr lang="fa-IR" sz="2800" dirty="0" smtClean="0">
                <a:solidFill>
                  <a:srgbClr val="C00000"/>
                </a:solidFill>
                <a:cs typeface="B Titr" pitchFamily="2" charset="-78"/>
              </a:rPr>
              <a:t>:</a:t>
            </a:r>
          </a:p>
          <a:p>
            <a:pPr marL="0" indent="0">
              <a:buNone/>
            </a:pPr>
            <a:endParaRPr lang="en-US" sz="2800" dirty="0">
              <a:solidFill>
                <a:srgbClr val="C00000"/>
              </a:solidFill>
              <a:cs typeface="B Titr" pitchFamily="2" charset="-78"/>
            </a:endParaRPr>
          </a:p>
          <a:p>
            <a:pPr marL="0" indent="0">
              <a:buNone/>
            </a:pPr>
            <a:r>
              <a:rPr lang="fa-IR" dirty="0" smtClean="0">
                <a:cs typeface="B Nazanin" pitchFamily="2" charset="-78"/>
              </a:rPr>
              <a:t>- عدم </a:t>
            </a:r>
            <a:r>
              <a:rPr lang="fa-IR" dirty="0">
                <a:cs typeface="B Nazanin" pitchFamily="2" charset="-78"/>
              </a:rPr>
              <a:t>پذیرش درمان</a:t>
            </a:r>
            <a:endParaRPr lang="en-US" dirty="0">
              <a:cs typeface="B Nazanin" pitchFamily="2" charset="-78"/>
            </a:endParaRPr>
          </a:p>
          <a:p>
            <a:pPr marL="0" indent="0">
              <a:buNone/>
            </a:pPr>
            <a:r>
              <a:rPr lang="fa-IR" dirty="0" smtClean="0">
                <a:cs typeface="B Nazanin" pitchFamily="2" charset="-78"/>
              </a:rPr>
              <a:t>- </a:t>
            </a:r>
            <a:r>
              <a:rPr lang="fa-IR" dirty="0">
                <a:cs typeface="B Nazanin" pitchFamily="2" charset="-78"/>
              </a:rPr>
              <a:t>تأخیر در </a:t>
            </a:r>
            <a:r>
              <a:rPr lang="fa-IR" dirty="0" smtClean="0">
                <a:cs typeface="B Nazanin" pitchFamily="2" charset="-78"/>
              </a:rPr>
              <a:t>درمان </a:t>
            </a:r>
            <a:r>
              <a:rPr lang="en-US" dirty="0">
                <a:cs typeface="B Nazanin" pitchFamily="2" charset="-78"/>
                <a:sym typeface="Wingdings"/>
              </a:rPr>
              <a:t></a:t>
            </a:r>
            <a:r>
              <a:rPr lang="fa-IR" dirty="0">
                <a:cs typeface="B Nazanin" pitchFamily="2" charset="-78"/>
              </a:rPr>
              <a:t> بی توجهی به بهداشت روان کودک</a:t>
            </a:r>
            <a:endParaRPr lang="en-US" dirty="0">
              <a:cs typeface="B Nazanin" pitchFamily="2" charset="-78"/>
            </a:endParaRPr>
          </a:p>
          <a:p>
            <a:pPr marL="0" indent="0">
              <a:buNone/>
            </a:pPr>
            <a:r>
              <a:rPr lang="fa-IR" dirty="0" smtClean="0">
                <a:cs typeface="B Nazanin" pitchFamily="2" charset="-78"/>
              </a:rPr>
              <a:t>- </a:t>
            </a:r>
            <a:r>
              <a:rPr lang="fa-IR" dirty="0">
                <a:cs typeface="B Nazanin" pitchFamily="2" charset="-78"/>
              </a:rPr>
              <a:t>امتناع از پذیرش مراقبت های بهداشتی (واکسیناسیون)</a:t>
            </a:r>
            <a:endParaRPr lang="en-US" dirty="0">
              <a:cs typeface="B Nazanin" pitchFamily="2" charset="-78"/>
            </a:endParaRPr>
          </a:p>
          <a:p>
            <a:endParaRPr lang="fa-IR" dirty="0"/>
          </a:p>
        </p:txBody>
      </p:sp>
      <p:pic>
        <p:nvPicPr>
          <p:cNvPr id="3074" name="Picture 2" descr="C:\Documents and Settings\IPSECo\Desktop\images[7].jpg"/>
          <p:cNvPicPr>
            <a:picLocks noChangeAspect="1" noChangeArrowheads="1"/>
          </p:cNvPicPr>
          <p:nvPr/>
        </p:nvPicPr>
        <p:blipFill>
          <a:blip r:embed="rId2"/>
          <a:srcRect/>
          <a:stretch>
            <a:fillRect/>
          </a:stretch>
        </p:blipFill>
        <p:spPr bwMode="auto">
          <a:xfrm>
            <a:off x="1428728" y="3857628"/>
            <a:ext cx="1857388" cy="1643074"/>
          </a:xfrm>
          <a:prstGeom prst="rect">
            <a:avLst/>
          </a:prstGeom>
          <a:noFill/>
        </p:spPr>
      </p:pic>
    </p:spTree>
    <p:extLst>
      <p:ext uri="{BB962C8B-B14F-4D97-AF65-F5344CB8AC3E}">
        <p14:creationId xmlns:p14="http://schemas.microsoft.com/office/powerpoint/2010/main" val="108604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buNone/>
            </a:pPr>
            <a:r>
              <a:rPr lang="fa-IR" sz="2800" dirty="0">
                <a:solidFill>
                  <a:srgbClr val="C00000"/>
                </a:solidFill>
                <a:cs typeface="B Titr" pitchFamily="2" charset="-78"/>
              </a:rPr>
              <a:t>3- نظارت و سرپرستی ناکافی </a:t>
            </a:r>
            <a:r>
              <a:rPr lang="fa-IR" sz="2800" dirty="0" smtClean="0">
                <a:solidFill>
                  <a:srgbClr val="C00000"/>
                </a:solidFill>
                <a:cs typeface="B Titr" pitchFamily="2" charset="-78"/>
              </a:rPr>
              <a:t>:</a:t>
            </a:r>
          </a:p>
          <a:p>
            <a:pPr marL="0" indent="0" algn="justLow">
              <a:buNone/>
            </a:pPr>
            <a:endParaRPr lang="fa-IR" sz="2800" dirty="0" smtClean="0">
              <a:solidFill>
                <a:srgbClr val="C00000"/>
              </a:solidFill>
              <a:cs typeface="B Titr" pitchFamily="2" charset="-78"/>
            </a:endParaRPr>
          </a:p>
          <a:p>
            <a:pPr marL="0" indent="0" algn="justLow">
              <a:buNone/>
            </a:pPr>
            <a:r>
              <a:rPr lang="fa-IR" dirty="0" smtClean="0">
                <a:cs typeface="B Nazanin" pitchFamily="2" charset="-78"/>
              </a:rPr>
              <a:t>- فقدان </a:t>
            </a:r>
            <a:r>
              <a:rPr lang="fa-IR" dirty="0">
                <a:cs typeface="B Nazanin" pitchFamily="2" charset="-78"/>
              </a:rPr>
              <a:t>نظارت مناسب : </a:t>
            </a:r>
            <a:endParaRPr lang="fa-IR" dirty="0" smtClean="0">
              <a:cs typeface="B Nazanin" pitchFamily="2" charset="-78"/>
            </a:endParaRPr>
          </a:p>
          <a:p>
            <a:pPr marL="0" indent="0" algn="justLow">
              <a:buNone/>
            </a:pPr>
            <a:r>
              <a:rPr lang="fa-IR" dirty="0" smtClean="0">
                <a:cs typeface="B Nazanin" pitchFamily="2" charset="-78"/>
              </a:rPr>
              <a:t>* عوامل </a:t>
            </a:r>
            <a:r>
              <a:rPr lang="fa-IR" dirty="0">
                <a:cs typeface="B Nazanin" pitchFamily="2" charset="-78"/>
              </a:rPr>
              <a:t>مؤثر بر کاهش یا حذف نظارت در یک موقعیت خاص : 1. سن 2. وضعیت رشد 3. وضعیت تکاملی کودک</a:t>
            </a:r>
            <a:endParaRPr lang="en-US" dirty="0">
              <a:cs typeface="B Nazanin" pitchFamily="2" charset="-78"/>
            </a:endParaRPr>
          </a:p>
          <a:p>
            <a:pPr algn="justLow">
              <a:buFontTx/>
              <a:buChar char="-"/>
            </a:pPr>
            <a:r>
              <a:rPr lang="fa-IR" dirty="0" smtClean="0">
                <a:cs typeface="B Nazanin" pitchFamily="2" charset="-78"/>
              </a:rPr>
              <a:t>در </a:t>
            </a:r>
            <a:r>
              <a:rPr lang="fa-IR" dirty="0">
                <a:cs typeface="B Nazanin" pitchFamily="2" charset="-78"/>
              </a:rPr>
              <a:t>معرض خطر بودن </a:t>
            </a:r>
            <a:r>
              <a:rPr lang="fa-IR" dirty="0" smtClean="0">
                <a:cs typeface="B Nazanin" pitchFamily="2" charset="-78"/>
              </a:rPr>
              <a:t>:</a:t>
            </a:r>
          </a:p>
          <a:p>
            <a:pPr marL="0" indent="0" algn="justLow">
              <a:buNone/>
            </a:pPr>
            <a:r>
              <a:rPr lang="fa-IR" dirty="0" smtClean="0">
                <a:cs typeface="B Nazanin" pitchFamily="2" charset="-78"/>
              </a:rPr>
              <a:t>* 1</a:t>
            </a:r>
            <a:r>
              <a:rPr lang="fa-IR" dirty="0">
                <a:cs typeface="B Nazanin" pitchFamily="2" charset="-78"/>
              </a:rPr>
              <a:t>. خطرات ایمنی : دسترسی به سموم ، اشیاء کوچک قابل بلع، سیم برق و مواد دارویی</a:t>
            </a:r>
            <a:endParaRPr lang="en-US" dirty="0">
              <a:cs typeface="B Nazanin" pitchFamily="2" charset="-78"/>
            </a:endParaRPr>
          </a:p>
          <a:p>
            <a:pPr marL="0" indent="0" algn="justLow">
              <a:buNone/>
            </a:pPr>
            <a:r>
              <a:rPr lang="fa-IR" dirty="0" smtClean="0">
                <a:cs typeface="B Nazanin" pitchFamily="2" charset="-78"/>
              </a:rPr>
              <a:t>* 2</a:t>
            </a:r>
            <a:r>
              <a:rPr lang="fa-IR" dirty="0">
                <a:cs typeface="B Nazanin" pitchFamily="2" charset="-78"/>
              </a:rPr>
              <a:t>. فقدان مراقبت مربوط به ایمنی در اتومبیل : نبستن کمربند</a:t>
            </a:r>
            <a:endParaRPr lang="en-US" dirty="0">
              <a:cs typeface="B Nazanin" pitchFamily="2" charset="-78"/>
            </a:endParaRPr>
          </a:p>
          <a:p>
            <a:endParaRPr lang="fa-IR" dirty="0"/>
          </a:p>
        </p:txBody>
      </p:sp>
    </p:spTree>
    <p:extLst>
      <p:ext uri="{BB962C8B-B14F-4D97-AF65-F5344CB8AC3E}">
        <p14:creationId xmlns:p14="http://schemas.microsoft.com/office/powerpoint/2010/main" val="353394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r>
              <a:rPr lang="fa-IR" sz="2800" dirty="0">
                <a:solidFill>
                  <a:srgbClr val="C00000"/>
                </a:solidFill>
                <a:cs typeface="B Titr" pitchFamily="2" charset="-78"/>
              </a:rPr>
              <a:t>4- غفلت محیطی </a:t>
            </a:r>
            <a:r>
              <a:rPr lang="fa-IR" sz="2800" dirty="0" smtClean="0">
                <a:solidFill>
                  <a:srgbClr val="C00000"/>
                </a:solidFill>
                <a:cs typeface="B Titr" pitchFamily="2" charset="-78"/>
              </a:rPr>
              <a:t>:</a:t>
            </a:r>
          </a:p>
          <a:p>
            <a:pPr marL="0" indent="0">
              <a:buNone/>
            </a:pPr>
            <a:endParaRPr lang="en-US" sz="2800" dirty="0">
              <a:solidFill>
                <a:srgbClr val="C00000"/>
              </a:solidFill>
              <a:cs typeface="B Titr" pitchFamily="2" charset="-78"/>
            </a:endParaRPr>
          </a:p>
          <a:p>
            <a:pPr>
              <a:buFontTx/>
              <a:buChar char="-"/>
            </a:pPr>
            <a:r>
              <a:rPr lang="fa-IR" dirty="0" smtClean="0">
                <a:cs typeface="B Nazanin" pitchFamily="2" charset="-78"/>
              </a:rPr>
              <a:t>غفلت </a:t>
            </a:r>
            <a:r>
              <a:rPr lang="fa-IR" dirty="0">
                <a:cs typeface="B Nazanin" pitchFamily="2" charset="-78"/>
              </a:rPr>
              <a:t>از فراهم نمودن منطقه ای ایمن و انتخاب محل مناسب برای </a:t>
            </a:r>
            <a:r>
              <a:rPr lang="fa-IR" dirty="0" smtClean="0">
                <a:cs typeface="B Nazanin" pitchFamily="2" charset="-78"/>
              </a:rPr>
              <a:t>زندگی</a:t>
            </a:r>
          </a:p>
          <a:p>
            <a:pPr marL="0" indent="0">
              <a:buNone/>
            </a:pPr>
            <a:endParaRPr lang="en-US" dirty="0">
              <a:cs typeface="B Nazanin" pitchFamily="2" charset="-78"/>
            </a:endParaRPr>
          </a:p>
          <a:p>
            <a:pPr marL="0" indent="0">
              <a:buNone/>
            </a:pPr>
            <a:r>
              <a:rPr lang="fa-IR" dirty="0" smtClean="0">
                <a:cs typeface="B Nazanin" pitchFamily="2" charset="-78"/>
              </a:rPr>
              <a:t>- </a:t>
            </a:r>
            <a:r>
              <a:rPr lang="fa-IR" dirty="0">
                <a:cs typeface="B Nazanin" pitchFamily="2" charset="-78"/>
              </a:rPr>
              <a:t>ساختارهای پرخطر و بزهکارانه در همسایگی بر تکامل کودک و سلامت روان او اثر دارد.</a:t>
            </a:r>
            <a:endParaRPr lang="en-US" dirty="0">
              <a:cs typeface="B Nazanin" pitchFamily="2" charset="-78"/>
            </a:endParaRPr>
          </a:p>
          <a:p>
            <a:endParaRPr lang="fa-IR" dirty="0"/>
          </a:p>
        </p:txBody>
      </p:sp>
      <p:pic>
        <p:nvPicPr>
          <p:cNvPr id="4098" name="Picture 2" descr="C:\Documents and Settings\IPSECo\Desktop\D3S5CAI9T2V5CA4PYGG3CAHASKZ0CAJ1XXPYCA1QR2HQCAGYJ9SJCAXO4ZRKCAWJZLBLCAM5BMT9CADD5R49CAFD5J7WCA5WFSD2CA2PIY8FCA27P6OKCALC08NPCAHLCX0FCA4QH1DOCAMO7J6RCAYTSRGO.jpg"/>
          <p:cNvPicPr>
            <a:picLocks noChangeAspect="1" noChangeArrowheads="1"/>
          </p:cNvPicPr>
          <p:nvPr/>
        </p:nvPicPr>
        <p:blipFill>
          <a:blip r:embed="rId2"/>
          <a:srcRect/>
          <a:stretch>
            <a:fillRect/>
          </a:stretch>
        </p:blipFill>
        <p:spPr bwMode="auto">
          <a:xfrm>
            <a:off x="857224" y="4572008"/>
            <a:ext cx="1571636" cy="1357322"/>
          </a:xfrm>
          <a:prstGeom prst="rect">
            <a:avLst/>
          </a:prstGeom>
          <a:noFill/>
        </p:spPr>
      </p:pic>
    </p:spTree>
    <p:extLst>
      <p:ext uri="{BB962C8B-B14F-4D97-AF65-F5344CB8AC3E}">
        <p14:creationId xmlns:p14="http://schemas.microsoft.com/office/powerpoint/2010/main" val="136868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1340768"/>
            <a:ext cx="7560840" cy="4298032"/>
          </a:xfrm>
        </p:spPr>
        <p:txBody>
          <a:bodyPr/>
          <a:lstStyle/>
          <a:p>
            <a:r>
              <a:rPr lang="fa-IR" dirty="0" smtClean="0">
                <a:solidFill>
                  <a:schemeClr val="tx1"/>
                </a:solidFill>
                <a:cs typeface="B Titr" pitchFamily="2" charset="-78"/>
              </a:rPr>
              <a:t>آسیب </a:t>
            </a:r>
            <a:r>
              <a:rPr lang="fa-IR" dirty="0">
                <a:solidFill>
                  <a:schemeClr val="tx1"/>
                </a:solidFill>
                <a:cs typeface="B Titr" pitchFamily="2" charset="-78"/>
              </a:rPr>
              <a:t>های اجتماعی </a:t>
            </a:r>
            <a:r>
              <a:rPr lang="fa-IR" dirty="0" smtClean="0">
                <a:solidFill>
                  <a:schemeClr val="tx1"/>
                </a:solidFill>
                <a:cs typeface="B Titr" pitchFamily="2" charset="-78"/>
              </a:rPr>
              <a:t>کودکان</a:t>
            </a:r>
          </a:p>
          <a:p>
            <a:pPr marL="457200" indent="-457200">
              <a:buFontTx/>
              <a:buChar char="-"/>
            </a:pPr>
            <a:endParaRPr lang="fa-IR" dirty="0">
              <a:solidFill>
                <a:schemeClr val="tx1"/>
              </a:solidFill>
              <a:cs typeface="B Titr" pitchFamily="2" charset="-78"/>
            </a:endParaRPr>
          </a:p>
          <a:p>
            <a:endParaRPr lang="fa-IR" dirty="0" smtClean="0">
              <a:solidFill>
                <a:schemeClr val="tx1"/>
              </a:solidFill>
              <a:cs typeface="B Titr" pitchFamily="2" charset="-78"/>
            </a:endParaRPr>
          </a:p>
          <a:p>
            <a:endParaRPr lang="en-US" dirty="0">
              <a:solidFill>
                <a:schemeClr val="tx1"/>
              </a:solidFill>
              <a:cs typeface="B Titr" pitchFamily="2" charset="-78"/>
            </a:endParaRPr>
          </a:p>
          <a:p>
            <a:r>
              <a:rPr lang="fa-IR" dirty="0" smtClean="0">
                <a:solidFill>
                  <a:schemeClr val="tx1"/>
                </a:solidFill>
                <a:cs typeface="B Titr" pitchFamily="2" charset="-78"/>
              </a:rPr>
              <a:t>کودک </a:t>
            </a:r>
            <a:r>
              <a:rPr lang="fa-IR" dirty="0">
                <a:solidFill>
                  <a:schemeClr val="tx1"/>
                </a:solidFill>
                <a:cs typeface="B Titr" pitchFamily="2" charset="-78"/>
              </a:rPr>
              <a:t>آزاری و کودکان شاهد خشونت خانگی</a:t>
            </a:r>
            <a:endParaRPr lang="en-US" dirty="0">
              <a:solidFill>
                <a:schemeClr val="tx1"/>
              </a:solidFill>
              <a:cs typeface="B Titr" pitchFamily="2" charset="-78"/>
            </a:endParaRPr>
          </a:p>
          <a:p>
            <a:endParaRPr lang="fa-IR" dirty="0">
              <a:solidFill>
                <a:schemeClr val="tx1"/>
              </a:solidFill>
              <a:cs typeface="B Titr" pitchFamily="2" charset="-78"/>
            </a:endParaRPr>
          </a:p>
        </p:txBody>
      </p:sp>
      <p:pic>
        <p:nvPicPr>
          <p:cNvPr id="2050" name="Picture 2" descr="C:\Documents and Settings\IPSECo\Desktop\YCMSCA6EUFQ5CAW60LTFCAVI7P02CA2FYA90CAKXALG1CAQ55PPXCAYT34U0CAWSKX5ECAOV2G2RCAWAEG83CAN1JBT3CAH0WBNACAQA3GDKCA107XIHCAZBUJCWCAZEMZIZCABZ4325CADWRX5MCACTVG4J.jpg"/>
          <p:cNvPicPr>
            <a:picLocks noChangeAspect="1" noChangeArrowheads="1"/>
          </p:cNvPicPr>
          <p:nvPr/>
        </p:nvPicPr>
        <p:blipFill>
          <a:blip r:embed="rId2"/>
          <a:srcRect/>
          <a:stretch>
            <a:fillRect/>
          </a:stretch>
        </p:blipFill>
        <p:spPr bwMode="auto">
          <a:xfrm>
            <a:off x="3143240" y="4643446"/>
            <a:ext cx="2571768" cy="1714512"/>
          </a:xfrm>
          <a:prstGeom prst="rect">
            <a:avLst/>
          </a:prstGeom>
          <a:noFill/>
        </p:spPr>
      </p:pic>
    </p:spTree>
    <p:extLst>
      <p:ext uri="{BB962C8B-B14F-4D97-AF65-F5344CB8AC3E}">
        <p14:creationId xmlns:p14="http://schemas.microsoft.com/office/powerpoint/2010/main" val="1079897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85000" lnSpcReduction="20000"/>
          </a:bodyPr>
          <a:lstStyle/>
          <a:p>
            <a:pPr marL="0" indent="0">
              <a:buNone/>
            </a:pPr>
            <a:r>
              <a:rPr lang="fa-IR" sz="2800" dirty="0">
                <a:solidFill>
                  <a:srgbClr val="C00000"/>
                </a:solidFill>
                <a:cs typeface="B Titr" pitchFamily="2" charset="-78"/>
              </a:rPr>
              <a:t>5- غفلت عاطفی </a:t>
            </a:r>
            <a:r>
              <a:rPr lang="fa-IR" sz="2800" dirty="0" smtClean="0">
                <a:solidFill>
                  <a:srgbClr val="C00000"/>
                </a:solidFill>
                <a:cs typeface="B Titr" pitchFamily="2" charset="-78"/>
              </a:rPr>
              <a:t>:</a:t>
            </a:r>
          </a:p>
          <a:p>
            <a:pPr marL="0" indent="0">
              <a:buNone/>
            </a:pPr>
            <a:endParaRPr lang="en-US" sz="2800" dirty="0">
              <a:solidFill>
                <a:srgbClr val="C00000"/>
              </a:solidFill>
              <a:cs typeface="B Titr" pitchFamily="2" charset="-78"/>
            </a:endParaRPr>
          </a:p>
          <a:p>
            <a:pPr>
              <a:buFontTx/>
              <a:buChar char="-"/>
            </a:pPr>
            <a:r>
              <a:rPr lang="fa-IR" dirty="0" smtClean="0">
                <a:cs typeface="B Nazanin" pitchFamily="2" charset="-78"/>
              </a:rPr>
              <a:t>در </a:t>
            </a:r>
            <a:r>
              <a:rPr lang="fa-IR" dirty="0">
                <a:cs typeface="B Nazanin" pitchFamily="2" charset="-78"/>
              </a:rPr>
              <a:t>مقایسه با جسمی طولانی تر و شدید تر می </a:t>
            </a:r>
            <a:r>
              <a:rPr lang="fa-IR" dirty="0" smtClean="0">
                <a:cs typeface="B Nazanin" pitchFamily="2" charset="-78"/>
              </a:rPr>
              <a:t>باشد</a:t>
            </a:r>
          </a:p>
          <a:p>
            <a:pPr marL="0" indent="0">
              <a:buNone/>
            </a:pPr>
            <a:endParaRPr lang="en-US" dirty="0">
              <a:cs typeface="B Nazanin" pitchFamily="2" charset="-78"/>
            </a:endParaRPr>
          </a:p>
          <a:p>
            <a:pPr>
              <a:buFontTx/>
              <a:buChar char="-"/>
            </a:pPr>
            <a:r>
              <a:rPr lang="fa-IR" dirty="0" smtClean="0">
                <a:cs typeface="B Nazanin" pitchFamily="2" charset="-78"/>
              </a:rPr>
              <a:t>انواع :</a:t>
            </a:r>
          </a:p>
          <a:p>
            <a:pPr marL="0" indent="0">
              <a:buNone/>
            </a:pPr>
            <a:r>
              <a:rPr lang="fa-IR" dirty="0" smtClean="0">
                <a:cs typeface="B Nazanin" pitchFamily="2" charset="-78"/>
              </a:rPr>
              <a:t>1</a:t>
            </a:r>
            <a:r>
              <a:rPr lang="fa-IR" dirty="0">
                <a:cs typeface="B Nazanin" pitchFamily="2" charset="-78"/>
              </a:rPr>
              <a:t>. محبت یا مراقبت ناکافی</a:t>
            </a:r>
            <a:endParaRPr lang="en-US" dirty="0">
              <a:cs typeface="B Nazanin" pitchFamily="2" charset="-78"/>
            </a:endParaRPr>
          </a:p>
          <a:p>
            <a:pPr marL="0" indent="0">
              <a:buNone/>
            </a:pPr>
            <a:r>
              <a:rPr lang="fa-IR" dirty="0">
                <a:cs typeface="B Nazanin" pitchFamily="2" charset="-78"/>
              </a:rPr>
              <a:t>2. همسرآزاری حاد یا مزمن</a:t>
            </a:r>
            <a:endParaRPr lang="en-US" dirty="0">
              <a:cs typeface="B Nazanin" pitchFamily="2" charset="-78"/>
            </a:endParaRPr>
          </a:p>
          <a:p>
            <a:pPr marL="0" indent="0">
              <a:buNone/>
            </a:pPr>
            <a:r>
              <a:rPr lang="fa-IR" dirty="0">
                <a:cs typeface="B Nazanin" pitchFamily="2" charset="-78"/>
              </a:rPr>
              <a:t>3. اجازه مصرف مواد مخدر و الکل</a:t>
            </a:r>
            <a:endParaRPr lang="en-US" dirty="0">
              <a:cs typeface="B Nazanin" pitchFamily="2" charset="-78"/>
            </a:endParaRPr>
          </a:p>
          <a:p>
            <a:pPr marL="0" indent="0">
              <a:buNone/>
            </a:pPr>
            <a:r>
              <a:rPr lang="fa-IR" dirty="0">
                <a:cs typeface="B Nazanin" pitchFamily="2" charset="-78"/>
              </a:rPr>
              <a:t>4. اجازه انجام و تداوم رفتارهای ناسازگار </a:t>
            </a:r>
            <a:r>
              <a:rPr lang="en-US" dirty="0">
                <a:cs typeface="B Nazanin" pitchFamily="2" charset="-78"/>
                <a:sym typeface="Wingdings"/>
              </a:rPr>
              <a:t></a:t>
            </a:r>
            <a:r>
              <a:rPr lang="fa-IR" dirty="0">
                <a:cs typeface="B Nazanin" pitchFamily="2" charset="-78"/>
              </a:rPr>
              <a:t> </a:t>
            </a:r>
            <a:r>
              <a:rPr lang="fa-IR" dirty="0" smtClean="0">
                <a:cs typeface="B Nazanin" pitchFamily="2" charset="-78"/>
              </a:rPr>
              <a:t>مثل </a:t>
            </a:r>
            <a:r>
              <a:rPr lang="fa-IR" dirty="0">
                <a:cs typeface="B Nazanin" pitchFamily="2" charset="-78"/>
              </a:rPr>
              <a:t>پرخاشگری نسبت به سایر </a:t>
            </a:r>
            <a:r>
              <a:rPr lang="fa-IR" dirty="0" smtClean="0">
                <a:cs typeface="B Nazanin" pitchFamily="2" charset="-78"/>
              </a:rPr>
              <a:t>کودکان</a:t>
            </a:r>
          </a:p>
          <a:p>
            <a:pPr marL="0" indent="0">
              <a:buNone/>
            </a:pPr>
            <a:r>
              <a:rPr lang="fa-IR" dirty="0" smtClean="0">
                <a:cs typeface="B Nazanin" pitchFamily="2" charset="-78"/>
              </a:rPr>
              <a:t>5</a:t>
            </a:r>
            <a:r>
              <a:rPr lang="fa-IR" dirty="0">
                <a:cs typeface="B Nazanin" pitchFamily="2" charset="-78"/>
              </a:rPr>
              <a:t>. محروم کردن کودک از تعامل با همسالان و یا افراد بزرگتر </a:t>
            </a:r>
            <a:r>
              <a:rPr lang="en-US" dirty="0">
                <a:cs typeface="B Nazanin" pitchFamily="2" charset="-78"/>
                <a:sym typeface="Wingdings"/>
              </a:rPr>
              <a:t></a:t>
            </a:r>
            <a:r>
              <a:rPr lang="fa-IR" dirty="0">
                <a:cs typeface="B Nazanin" pitchFamily="2" charset="-78"/>
              </a:rPr>
              <a:t> انزوا</a:t>
            </a:r>
            <a:endParaRPr lang="en-US" dirty="0">
              <a:cs typeface="B Nazanin" pitchFamily="2" charset="-78"/>
            </a:endParaRPr>
          </a:p>
          <a:p>
            <a:pPr marL="0" indent="0">
              <a:buNone/>
            </a:pPr>
            <a:endParaRPr lang="en-US" dirty="0">
              <a:cs typeface="B Nazanin" pitchFamily="2" charset="-78"/>
            </a:endParaRPr>
          </a:p>
          <a:p>
            <a:pPr marL="0" indent="0">
              <a:buNone/>
            </a:pPr>
            <a:r>
              <a:rPr lang="fa-IR" dirty="0"/>
              <a:t> </a:t>
            </a:r>
            <a:endParaRPr lang="en-US" dirty="0"/>
          </a:p>
          <a:p>
            <a:endParaRPr lang="fa-IR" dirty="0"/>
          </a:p>
        </p:txBody>
      </p:sp>
      <p:pic>
        <p:nvPicPr>
          <p:cNvPr id="4098" name="Picture 2" descr="C:\Documents and Settings\IPSECo\Desktop\2CKZCA5N4RY8CAE3QOZHCA5VX2BFCA0QC5C9CAZVGFSFCA1LQGHJCAFG8L5ICA8V1W9OCAX81GXJCA33NJHBCARYRJ6ZCA2AB1MUCAK3YKS0CANWJOFLCAPM2WNTCA7V2U0CCA5WEWRVCANFQUKXCALCTYKU.jpg"/>
          <p:cNvPicPr>
            <a:picLocks noChangeAspect="1" noChangeArrowheads="1"/>
          </p:cNvPicPr>
          <p:nvPr/>
        </p:nvPicPr>
        <p:blipFill>
          <a:blip r:embed="rId2"/>
          <a:srcRect/>
          <a:stretch>
            <a:fillRect/>
          </a:stretch>
        </p:blipFill>
        <p:spPr bwMode="auto">
          <a:xfrm>
            <a:off x="1285852" y="1785926"/>
            <a:ext cx="1500198" cy="1500198"/>
          </a:xfrm>
          <a:prstGeom prst="rect">
            <a:avLst/>
          </a:prstGeom>
          <a:noFill/>
        </p:spPr>
      </p:pic>
    </p:spTree>
    <p:extLst>
      <p:ext uri="{BB962C8B-B14F-4D97-AF65-F5344CB8AC3E}">
        <p14:creationId xmlns:p14="http://schemas.microsoft.com/office/powerpoint/2010/main" val="98463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algn="just" fontAlgn="base">
              <a:lnSpc>
                <a:spcPct val="115000"/>
              </a:lnSpc>
              <a:spcBef>
                <a:spcPts val="0"/>
              </a:spcBef>
            </a:pPr>
            <a:r>
              <a:rPr lang="fa-IR" b="1" u="sng" dirty="0">
                <a:latin typeface="Times New Roman"/>
                <a:ea typeface="SimSun"/>
                <a:cs typeface="B Nazanin"/>
              </a:rPr>
              <a:t>استثمار:</a:t>
            </a:r>
            <a:r>
              <a:rPr lang="fa-IR" u="sng" dirty="0">
                <a:latin typeface="Times New Roman"/>
                <a:ea typeface="SimSun"/>
                <a:cs typeface="B Nazanin"/>
              </a:rPr>
              <a:t> </a:t>
            </a:r>
            <a:endParaRPr lang="en-US" sz="2800" dirty="0">
              <a:ea typeface="Calibri"/>
              <a:cs typeface="Arial"/>
            </a:endParaRPr>
          </a:p>
          <a:p>
            <a:pPr marL="0" algn="just" fontAlgn="base">
              <a:lnSpc>
                <a:spcPct val="115000"/>
              </a:lnSpc>
              <a:spcBef>
                <a:spcPts val="0"/>
              </a:spcBef>
            </a:pPr>
            <a:r>
              <a:rPr lang="fa-IR" b="1" dirty="0">
                <a:latin typeface="Times New Roman"/>
                <a:ea typeface="SimSun"/>
                <a:cs typeface="B Nazanin"/>
              </a:rPr>
              <a:t>به معناي استفاده از کودک در کار یا فعالیتی است كه منافع حاصل از آن نصيب ديگران مي شود. وادار نمودن كودك به كارگري، گدايي و نيز روسپيگري مثال هايي از اين نوع كودك آزاري اند.</a:t>
            </a:r>
            <a:endParaRPr lang="en-US" sz="2800" b="1" dirty="0">
              <a:ea typeface="Calibri"/>
              <a:cs typeface="Arial"/>
            </a:endParaRPr>
          </a:p>
          <a:p>
            <a:pPr marL="0" algn="just" fontAlgn="base">
              <a:lnSpc>
                <a:spcPct val="115000"/>
              </a:lnSpc>
              <a:spcBef>
                <a:spcPts val="0"/>
              </a:spcBef>
            </a:pPr>
            <a:endParaRPr lang="en-US" sz="2800" dirty="0">
              <a:ea typeface="Calibri"/>
              <a:cs typeface="Arial"/>
            </a:endParaRPr>
          </a:p>
        </p:txBody>
      </p:sp>
      <p:pic>
        <p:nvPicPr>
          <p:cNvPr id="2050" name="Picture 2" descr="C:\Documents and Settings\IPSECo\Desktop\NF83CAPESZ32CAH5TVFACA2YCGPMCA78HNONCAHEKN9XCAQZ3Z2ICAER4JEECA5RODTGCAKDDIMACAON9ZXDCA731V11CA4SGB14CANC2ULMCALPB2Q5CAJOX59MCASEA9BCCAVZ3DMBCALCV90GCADFNZ2F.jpg"/>
          <p:cNvPicPr>
            <a:picLocks noChangeAspect="1" noChangeArrowheads="1"/>
          </p:cNvPicPr>
          <p:nvPr/>
        </p:nvPicPr>
        <p:blipFill>
          <a:blip r:embed="rId2"/>
          <a:srcRect/>
          <a:stretch>
            <a:fillRect/>
          </a:stretch>
        </p:blipFill>
        <p:spPr bwMode="auto">
          <a:xfrm>
            <a:off x="1142976" y="4286256"/>
            <a:ext cx="1500198" cy="1643074"/>
          </a:xfrm>
          <a:prstGeom prst="rect">
            <a:avLst/>
          </a:prstGeom>
          <a:noFill/>
        </p:spPr>
      </p:pic>
    </p:spTree>
    <p:extLst>
      <p:ext uri="{BB962C8B-B14F-4D97-AF65-F5344CB8AC3E}">
        <p14:creationId xmlns:p14="http://schemas.microsoft.com/office/powerpoint/2010/main" val="155832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buNone/>
            </a:pPr>
            <a:r>
              <a:rPr lang="fa-IR" sz="2400" dirty="0">
                <a:solidFill>
                  <a:srgbClr val="C00000"/>
                </a:solidFill>
                <a:cs typeface="B Titr" pitchFamily="2" charset="-78"/>
              </a:rPr>
              <a:t>کودک آزاری در خانواده : </a:t>
            </a:r>
            <a:endParaRPr lang="fa-IR" sz="2400" dirty="0" smtClean="0">
              <a:solidFill>
                <a:srgbClr val="C00000"/>
              </a:solidFill>
              <a:cs typeface="B Titr" pitchFamily="2" charset="-78"/>
            </a:endParaRPr>
          </a:p>
          <a:p>
            <a:pPr marL="0" indent="0">
              <a:buNone/>
            </a:pPr>
            <a:endParaRPr lang="en-US" sz="2400" dirty="0">
              <a:solidFill>
                <a:srgbClr val="C00000"/>
              </a:solidFill>
              <a:cs typeface="B Titr" pitchFamily="2" charset="-78"/>
            </a:endParaRPr>
          </a:p>
          <a:p>
            <a:pPr marL="0" indent="0" algn="justLow">
              <a:buNone/>
            </a:pPr>
            <a:r>
              <a:rPr lang="fa-IR" dirty="0">
                <a:cs typeface="B Nazanin" pitchFamily="2" charset="-78"/>
              </a:rPr>
              <a:t>1- سوء استفاده در قالب روابط خانوادگی در حالی که خانواده باید حامی و تغذیه کننده کودک باشد</a:t>
            </a:r>
            <a:endParaRPr lang="en-US" dirty="0">
              <a:cs typeface="B Nazanin" pitchFamily="2" charset="-78"/>
            </a:endParaRPr>
          </a:p>
          <a:p>
            <a:pPr marL="0" indent="0" algn="justLow">
              <a:buNone/>
            </a:pPr>
            <a:r>
              <a:rPr lang="fa-IR" dirty="0">
                <a:cs typeface="B Nazanin" pitchFamily="2" charset="-78"/>
              </a:rPr>
              <a:t>2- قربانی علی رغم تمایل به گریز از شرایط خشونت، خود را متعلق به خانواده میداند</a:t>
            </a:r>
            <a:endParaRPr lang="en-US" dirty="0">
              <a:cs typeface="B Nazanin" pitchFamily="2" charset="-78"/>
            </a:endParaRPr>
          </a:p>
          <a:p>
            <a:pPr marL="0" indent="0" algn="justLow">
              <a:buNone/>
            </a:pPr>
            <a:r>
              <a:rPr lang="fa-IR" dirty="0">
                <a:cs typeface="B Nazanin" pitchFamily="2" charset="-78"/>
              </a:rPr>
              <a:t>3- روابط پایدار خانوادگی فرصت را </a:t>
            </a:r>
            <a:r>
              <a:rPr lang="fa-IR" dirty="0" smtClean="0">
                <a:cs typeface="B Nazanin" pitchFamily="2" charset="-78"/>
              </a:rPr>
              <a:t>برای تکرار </a:t>
            </a:r>
            <a:r>
              <a:rPr lang="fa-IR" dirty="0">
                <a:cs typeface="B Nazanin" pitchFamily="2" charset="-78"/>
              </a:rPr>
              <a:t>قربانی شدن ایجاد میکند</a:t>
            </a:r>
            <a:endParaRPr lang="en-US" dirty="0">
              <a:cs typeface="B Nazanin" pitchFamily="2" charset="-78"/>
            </a:endParaRPr>
          </a:p>
          <a:p>
            <a:pPr marL="0" indent="0" algn="justLow">
              <a:buNone/>
            </a:pPr>
            <a:r>
              <a:rPr lang="fa-IR" dirty="0">
                <a:cs typeface="B Nazanin" pitchFamily="2" charset="-78"/>
              </a:rPr>
              <a:t>قربانی: کسی که مورد سوء استفاده قرار می گیرد</a:t>
            </a:r>
            <a:endParaRPr lang="en-US" dirty="0">
              <a:cs typeface="B Nazanin" pitchFamily="2" charset="-78"/>
            </a:endParaRPr>
          </a:p>
          <a:p>
            <a:pPr marL="0" indent="0" algn="justLow">
              <a:buNone/>
            </a:pPr>
            <a:r>
              <a:rPr lang="fa-IR" dirty="0">
                <a:cs typeface="B Nazanin" pitchFamily="2" charset="-78"/>
              </a:rPr>
              <a:t>مرتکب: کسی که اقدام به سوء استفاده دیگران می کند</a:t>
            </a:r>
            <a:endParaRPr lang="en-US" dirty="0">
              <a:cs typeface="B Nazanin" pitchFamily="2" charset="-78"/>
            </a:endParaRPr>
          </a:p>
          <a:p>
            <a:endParaRPr lang="fa-IR" dirty="0"/>
          </a:p>
        </p:txBody>
      </p:sp>
    </p:spTree>
    <p:extLst>
      <p:ext uri="{BB962C8B-B14F-4D97-AF65-F5344CB8AC3E}">
        <p14:creationId xmlns:p14="http://schemas.microsoft.com/office/powerpoint/2010/main" val="308649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buNone/>
            </a:pPr>
            <a:r>
              <a:rPr lang="fa-IR" sz="2400" dirty="0">
                <a:solidFill>
                  <a:srgbClr val="C00000"/>
                </a:solidFill>
                <a:cs typeface="B Titr" pitchFamily="2" charset="-78"/>
              </a:rPr>
              <a:t>کودک شاهد خشونت </a:t>
            </a:r>
            <a:r>
              <a:rPr lang="fa-IR" sz="2400" dirty="0" smtClean="0">
                <a:solidFill>
                  <a:srgbClr val="C00000"/>
                </a:solidFill>
                <a:cs typeface="B Titr" pitchFamily="2" charset="-78"/>
              </a:rPr>
              <a:t>:</a:t>
            </a:r>
          </a:p>
          <a:p>
            <a:pPr marL="0" indent="0">
              <a:buNone/>
            </a:pPr>
            <a:endParaRPr lang="en-US" sz="2400" dirty="0">
              <a:solidFill>
                <a:srgbClr val="C00000"/>
              </a:solidFill>
              <a:cs typeface="B Titr" pitchFamily="2" charset="-78"/>
            </a:endParaRPr>
          </a:p>
          <a:p>
            <a:pPr marL="0" indent="0" algn="justLow">
              <a:buNone/>
            </a:pPr>
            <a:r>
              <a:rPr lang="fa-IR" dirty="0">
                <a:cs typeface="B Nazanin" pitchFamily="2" charset="-78"/>
              </a:rPr>
              <a:t>1- همه کودکان که شاهد خشونت هستند</a:t>
            </a:r>
            <a:endParaRPr lang="en-US" dirty="0">
              <a:cs typeface="B Nazanin" pitchFamily="2" charset="-78"/>
            </a:endParaRPr>
          </a:p>
          <a:p>
            <a:pPr marL="0" indent="0" algn="justLow">
              <a:buNone/>
            </a:pPr>
            <a:r>
              <a:rPr lang="fa-IR" dirty="0">
                <a:cs typeface="B Nazanin" pitchFamily="2" charset="-78"/>
              </a:rPr>
              <a:t>2- این کودکان در معرض خطر : * کودک آزاری * غفلت * مسامحه</a:t>
            </a:r>
            <a:endParaRPr lang="en-US" dirty="0">
              <a:cs typeface="B Nazanin" pitchFamily="2" charset="-78"/>
            </a:endParaRPr>
          </a:p>
          <a:p>
            <a:pPr marL="0" indent="0" algn="justLow">
              <a:buNone/>
            </a:pPr>
            <a:r>
              <a:rPr lang="fa-IR" dirty="0">
                <a:cs typeface="B Nazanin" pitchFamily="2" charset="-78"/>
              </a:rPr>
              <a:t>3- طبق الگوی یادگیری </a:t>
            </a:r>
            <a:r>
              <a:rPr lang="en-US" dirty="0">
                <a:cs typeface="B Nazanin" pitchFamily="2" charset="-78"/>
                <a:sym typeface="Wingdings"/>
              </a:rPr>
              <a:t></a:t>
            </a:r>
            <a:r>
              <a:rPr lang="fa-IR" dirty="0">
                <a:cs typeface="B Nazanin" pitchFamily="2" charset="-78"/>
              </a:rPr>
              <a:t> رفتارهای مرتکبین و قربانیان خشونت را از اعضای خانواده آموخته و این الگو را در نسل های دیگر تکرار می کنند.</a:t>
            </a:r>
            <a:endParaRPr lang="en-US" dirty="0">
              <a:cs typeface="B Nazanin" pitchFamily="2" charset="-78"/>
            </a:endParaRPr>
          </a:p>
          <a:p>
            <a:endParaRPr lang="fa-IR" dirty="0"/>
          </a:p>
        </p:txBody>
      </p:sp>
      <p:pic>
        <p:nvPicPr>
          <p:cNvPr id="5122" name="Picture 2" descr="C:\Documents and Settings\IPSECo\Desktop\0XD6CAX8UT33CAS0DGJWCAOGF4ZXCAYO23OBCAW8EAFHCA7NSA4MCADHX38PCAIBYVTPCAAM5VSLCA4CV6B9CAK73IUACA100A9TCAS2SNF6CA9305MPCA035BQCCAY2R6PKCAIKG41ECAFJZQ56CA8WF8RF.jpg"/>
          <p:cNvPicPr>
            <a:picLocks noChangeAspect="1" noChangeArrowheads="1"/>
          </p:cNvPicPr>
          <p:nvPr/>
        </p:nvPicPr>
        <p:blipFill>
          <a:blip r:embed="rId2"/>
          <a:srcRect/>
          <a:stretch>
            <a:fillRect/>
          </a:stretch>
        </p:blipFill>
        <p:spPr bwMode="auto">
          <a:xfrm>
            <a:off x="785786" y="4357694"/>
            <a:ext cx="1714512" cy="1662115"/>
          </a:xfrm>
          <a:prstGeom prst="rect">
            <a:avLst/>
          </a:prstGeom>
          <a:noFill/>
        </p:spPr>
      </p:pic>
    </p:spTree>
    <p:extLst>
      <p:ext uri="{BB962C8B-B14F-4D97-AF65-F5344CB8AC3E}">
        <p14:creationId xmlns:p14="http://schemas.microsoft.com/office/powerpoint/2010/main" val="334071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buNone/>
            </a:pPr>
            <a:r>
              <a:rPr lang="fa-IR" sz="2400" dirty="0" smtClean="0">
                <a:solidFill>
                  <a:srgbClr val="C00000"/>
                </a:solidFill>
                <a:cs typeface="B Titr" pitchFamily="2" charset="-78"/>
              </a:rPr>
              <a:t>علل </a:t>
            </a:r>
            <a:r>
              <a:rPr lang="fa-IR" sz="2400" dirty="0">
                <a:solidFill>
                  <a:srgbClr val="C00000"/>
                </a:solidFill>
                <a:cs typeface="B Titr" pitchFamily="2" charset="-78"/>
              </a:rPr>
              <a:t>کودک آزاری </a:t>
            </a:r>
            <a:r>
              <a:rPr lang="fa-IR" sz="2400" dirty="0" smtClean="0">
                <a:solidFill>
                  <a:srgbClr val="C00000"/>
                </a:solidFill>
                <a:cs typeface="B Titr" pitchFamily="2" charset="-78"/>
              </a:rPr>
              <a:t>:</a:t>
            </a:r>
          </a:p>
          <a:p>
            <a:pPr marL="0" indent="0">
              <a:buNone/>
            </a:pPr>
            <a:endParaRPr lang="en-US" sz="2400" dirty="0">
              <a:solidFill>
                <a:srgbClr val="C00000"/>
              </a:solidFill>
              <a:cs typeface="B Titr" pitchFamily="2" charset="-78"/>
            </a:endParaRPr>
          </a:p>
          <a:p>
            <a:pPr marL="0" indent="0">
              <a:buNone/>
            </a:pPr>
            <a:r>
              <a:rPr lang="fa-IR" dirty="0">
                <a:cs typeface="B Nazanin" pitchFamily="2" charset="-78"/>
              </a:rPr>
              <a:t>1- علل فردی </a:t>
            </a:r>
            <a:r>
              <a:rPr lang="en-US" dirty="0">
                <a:cs typeface="B Nazanin" pitchFamily="2" charset="-78"/>
                <a:sym typeface="Wingdings"/>
              </a:rPr>
              <a:t></a:t>
            </a:r>
            <a:r>
              <a:rPr lang="fa-IR" dirty="0">
                <a:cs typeface="B Nazanin" pitchFamily="2" charset="-78"/>
              </a:rPr>
              <a:t> ویژگیهای شخصیتی سوء استفاده کنندگان :</a:t>
            </a:r>
            <a:endParaRPr lang="en-US" dirty="0">
              <a:cs typeface="B Nazanin" pitchFamily="2" charset="-78"/>
            </a:endParaRPr>
          </a:p>
          <a:p>
            <a:pPr marL="0" indent="0">
              <a:buNone/>
            </a:pPr>
            <a:r>
              <a:rPr lang="fa-IR" dirty="0" smtClean="0">
                <a:cs typeface="B Nazanin" pitchFamily="2" charset="-78"/>
              </a:rPr>
              <a:t>- </a:t>
            </a:r>
            <a:r>
              <a:rPr lang="fa-IR" dirty="0">
                <a:cs typeface="B Nazanin" pitchFamily="2" charset="-78"/>
              </a:rPr>
              <a:t>عزت نفس پایین، انزوای اجتماعی</a:t>
            </a:r>
            <a:endParaRPr lang="en-US" dirty="0">
              <a:cs typeface="B Nazanin" pitchFamily="2" charset="-78"/>
            </a:endParaRPr>
          </a:p>
          <a:p>
            <a:pPr marL="0" indent="0">
              <a:buNone/>
            </a:pPr>
            <a:r>
              <a:rPr lang="fa-IR" dirty="0" smtClean="0">
                <a:cs typeface="B Nazanin" pitchFamily="2" charset="-78"/>
              </a:rPr>
              <a:t>- </a:t>
            </a:r>
            <a:r>
              <a:rPr lang="fa-IR" dirty="0">
                <a:cs typeface="B Nazanin" pitchFamily="2" charset="-78"/>
              </a:rPr>
              <a:t>وابستگی مفرط</a:t>
            </a:r>
            <a:endParaRPr lang="en-US" dirty="0">
              <a:cs typeface="B Nazanin" pitchFamily="2" charset="-78"/>
            </a:endParaRPr>
          </a:p>
          <a:p>
            <a:pPr marL="0" indent="0">
              <a:buNone/>
            </a:pPr>
            <a:r>
              <a:rPr lang="fa-IR" dirty="0" smtClean="0">
                <a:cs typeface="B Nazanin" pitchFamily="2" charset="-78"/>
              </a:rPr>
              <a:t>- </a:t>
            </a:r>
            <a:r>
              <a:rPr lang="fa-IR" dirty="0">
                <a:cs typeface="B Nazanin" pitchFamily="2" charset="-78"/>
              </a:rPr>
              <a:t>ضعف در </a:t>
            </a:r>
            <a:r>
              <a:rPr lang="fa-IR" dirty="0" smtClean="0">
                <a:cs typeface="B Nazanin" pitchFamily="2" charset="-78"/>
              </a:rPr>
              <a:t>کنترل </a:t>
            </a:r>
            <a:r>
              <a:rPr lang="fa-IR" dirty="0">
                <a:cs typeface="B Nazanin" pitchFamily="2" charset="-78"/>
              </a:rPr>
              <a:t>تکانه</a:t>
            </a:r>
            <a:endParaRPr lang="en-US" dirty="0">
              <a:cs typeface="B Nazanin" pitchFamily="2" charset="-78"/>
            </a:endParaRPr>
          </a:p>
          <a:p>
            <a:pPr marL="0" indent="0">
              <a:buNone/>
            </a:pPr>
            <a:r>
              <a:rPr lang="fa-IR" dirty="0" smtClean="0">
                <a:cs typeface="B Nazanin" pitchFamily="2" charset="-78"/>
              </a:rPr>
              <a:t>- </a:t>
            </a:r>
            <a:r>
              <a:rPr lang="fa-IR" dirty="0">
                <a:cs typeface="B Nazanin" pitchFamily="2" charset="-78"/>
              </a:rPr>
              <a:t>عدم توانایی در مهارتهای فرزند پروری</a:t>
            </a:r>
            <a:endParaRPr lang="en-US" dirty="0">
              <a:cs typeface="B Nazanin" pitchFamily="2" charset="-78"/>
            </a:endParaRPr>
          </a:p>
          <a:p>
            <a:endParaRPr lang="fa-IR" dirty="0"/>
          </a:p>
        </p:txBody>
      </p:sp>
    </p:spTree>
    <p:extLst>
      <p:ext uri="{BB962C8B-B14F-4D97-AF65-F5344CB8AC3E}">
        <p14:creationId xmlns:p14="http://schemas.microsoft.com/office/powerpoint/2010/main" val="1681632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r>
              <a:rPr lang="fa-IR" dirty="0">
                <a:cs typeface="B Nazanin" pitchFamily="2" charset="-78"/>
              </a:rPr>
              <a:t>2- علل خانوادگی </a:t>
            </a:r>
            <a:r>
              <a:rPr lang="en-US" dirty="0">
                <a:cs typeface="B Nazanin" pitchFamily="2" charset="-78"/>
                <a:sym typeface="Wingdings"/>
              </a:rPr>
              <a:t></a:t>
            </a:r>
            <a:r>
              <a:rPr lang="en-US" dirty="0">
                <a:cs typeface="B Nazanin" pitchFamily="2" charset="-78"/>
              </a:rPr>
              <a:t> </a:t>
            </a:r>
            <a:endParaRPr lang="fa-IR" dirty="0">
              <a:cs typeface="B Nazanin" pitchFamily="2" charset="-78"/>
            </a:endParaRPr>
          </a:p>
          <a:p>
            <a:pPr marL="0" indent="0">
              <a:buNone/>
            </a:pPr>
            <a:endParaRPr lang="en-US" sz="2400" dirty="0">
              <a:solidFill>
                <a:srgbClr val="C00000"/>
              </a:solidFill>
              <a:cs typeface="B Titr" pitchFamily="2" charset="-78"/>
            </a:endParaRPr>
          </a:p>
          <a:p>
            <a:pPr marL="0" indent="0" algn="justLow">
              <a:buNone/>
            </a:pPr>
            <a:r>
              <a:rPr lang="fa-IR" dirty="0">
                <a:cs typeface="B Nazanin" pitchFamily="2" charset="-78"/>
              </a:rPr>
              <a:t>- توافق پنهانی والدین ،یکی از والدین با سکوت به فرد سوء استفاده کننده اجازه تداوم بدرفتاری را می دهد</a:t>
            </a:r>
            <a:endParaRPr lang="en-US" dirty="0">
              <a:cs typeface="B Nazanin" pitchFamily="2" charset="-78"/>
            </a:endParaRPr>
          </a:p>
          <a:p>
            <a:pPr marL="0" indent="0">
              <a:buNone/>
            </a:pPr>
            <a:r>
              <a:rPr lang="fa-IR" dirty="0">
                <a:cs typeface="B Nazanin" pitchFamily="2" charset="-78"/>
              </a:rPr>
              <a:t>- سپر بلا شدن</a:t>
            </a:r>
            <a:endParaRPr lang="en-US" dirty="0">
              <a:cs typeface="B Nazanin" pitchFamily="2" charset="-78"/>
            </a:endParaRPr>
          </a:p>
          <a:p>
            <a:pPr marL="0" indent="0">
              <a:buNone/>
            </a:pPr>
            <a:r>
              <a:rPr lang="fa-IR" dirty="0">
                <a:cs typeface="B Nazanin" pitchFamily="2" charset="-78"/>
              </a:rPr>
              <a:t>- خانواده دوباره سازمان یافته</a:t>
            </a:r>
            <a:endParaRPr lang="en-US" dirty="0">
              <a:cs typeface="B Nazanin" pitchFamily="2" charset="-78"/>
            </a:endParaRPr>
          </a:p>
          <a:p>
            <a:pPr marL="0" indent="0">
              <a:buNone/>
            </a:pPr>
            <a:r>
              <a:rPr lang="fa-IR" dirty="0">
                <a:cs typeface="B Nazanin" pitchFamily="2" charset="-78"/>
              </a:rPr>
              <a:t>- خانواده تک سرپرست ضعیف</a:t>
            </a:r>
            <a:endParaRPr lang="en-US" dirty="0">
              <a:cs typeface="B Nazanin" pitchFamily="2" charset="-78"/>
            </a:endParaRPr>
          </a:p>
          <a:p>
            <a:pPr marL="0" indent="0">
              <a:buNone/>
            </a:pPr>
            <a:r>
              <a:rPr lang="fa-IR" dirty="0">
                <a:cs typeface="B Nazanin" pitchFamily="2" charset="-78"/>
              </a:rPr>
              <a:t>- والدین نوجوان</a:t>
            </a:r>
            <a:endParaRPr lang="en-US" dirty="0">
              <a:cs typeface="B Nazanin" pitchFamily="2" charset="-78"/>
            </a:endParaRPr>
          </a:p>
          <a:p>
            <a:endParaRPr lang="fa-IR" dirty="0"/>
          </a:p>
        </p:txBody>
      </p:sp>
    </p:spTree>
    <p:extLst>
      <p:ext uri="{BB962C8B-B14F-4D97-AF65-F5344CB8AC3E}">
        <p14:creationId xmlns:p14="http://schemas.microsoft.com/office/powerpoint/2010/main" val="406405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buNone/>
            </a:pPr>
            <a:r>
              <a:rPr lang="fa-IR" sz="2400" dirty="0">
                <a:solidFill>
                  <a:srgbClr val="C00000"/>
                </a:solidFill>
                <a:cs typeface="B Titr" pitchFamily="2" charset="-78"/>
              </a:rPr>
              <a:t>رویکرد اجتماعی </a:t>
            </a:r>
            <a:r>
              <a:rPr lang="fa-IR" sz="2400" dirty="0" smtClean="0">
                <a:solidFill>
                  <a:srgbClr val="C00000"/>
                </a:solidFill>
                <a:cs typeface="B Titr" pitchFamily="2" charset="-78"/>
              </a:rPr>
              <a:t>به </a:t>
            </a:r>
            <a:r>
              <a:rPr lang="fa-IR" sz="2400" dirty="0">
                <a:solidFill>
                  <a:srgbClr val="C00000"/>
                </a:solidFill>
                <a:cs typeface="B Titr" pitchFamily="2" charset="-78"/>
              </a:rPr>
              <a:t>موضوع کودک آزاری </a:t>
            </a:r>
            <a:r>
              <a:rPr lang="fa-IR" sz="2400" dirty="0" smtClean="0">
                <a:solidFill>
                  <a:srgbClr val="C00000"/>
                </a:solidFill>
                <a:cs typeface="B Titr" pitchFamily="2" charset="-78"/>
              </a:rPr>
              <a:t>:</a:t>
            </a:r>
          </a:p>
          <a:p>
            <a:pPr marL="0" indent="0">
              <a:buNone/>
            </a:pPr>
            <a:endParaRPr lang="en-US" sz="2400" dirty="0">
              <a:solidFill>
                <a:srgbClr val="C00000"/>
              </a:solidFill>
              <a:cs typeface="B Titr" pitchFamily="2" charset="-78"/>
            </a:endParaRPr>
          </a:p>
          <a:p>
            <a:pPr marL="0" lvl="0" indent="-228600" algn="just">
              <a:lnSpc>
                <a:spcPct val="115000"/>
              </a:lnSpc>
              <a:spcBef>
                <a:spcPts val="0"/>
              </a:spcBef>
              <a:spcAft>
                <a:spcPts val="1000"/>
              </a:spcAft>
            </a:pPr>
            <a:r>
              <a:rPr lang="fa-IR" sz="2800" b="1" dirty="0">
                <a:solidFill>
                  <a:prstClr val="black"/>
                </a:solidFill>
                <a:ea typeface="Calibri"/>
                <a:cs typeface="B Nazanin"/>
              </a:rPr>
              <a:t>فقر:</a:t>
            </a:r>
            <a:r>
              <a:rPr lang="fa-IR" sz="2800" dirty="0">
                <a:solidFill>
                  <a:prstClr val="black"/>
                </a:solidFill>
                <a:ea typeface="Calibri"/>
                <a:cs typeface="B Nazanin"/>
              </a:rPr>
              <a:t> ميان مشكل فقر، بي عدالتي و </a:t>
            </a:r>
            <a:r>
              <a:rPr lang="fa-IR" sz="2800" b="1" dirty="0">
                <a:solidFill>
                  <a:prstClr val="black"/>
                </a:solidFill>
                <a:ea typeface="Calibri"/>
                <a:cs typeface="B Nazanin"/>
              </a:rPr>
              <a:t>بد رفتاری با کودک</a:t>
            </a:r>
            <a:r>
              <a:rPr lang="fa-IR" sz="2800" dirty="0">
                <a:solidFill>
                  <a:prstClr val="black"/>
                </a:solidFill>
                <a:ea typeface="Calibri"/>
                <a:cs typeface="B Nazanin"/>
              </a:rPr>
              <a:t>ارتباط تنگاتنگي وجود دارد. با اين حال در سالهاي اخير، همانقدر كه به كودكان قرباني توجه شده است به همان اندازه به فرد سوء استفاده كننده به عنوان قربانيان ديروز  نيز توجه صورت گرفته است. بعضي از تئوريهاي جامعه شناسي مطرح مي كنند كه بي قدرتي و محروميت مهمترين عامل خطر در ارتكاب جرم و قرباني شدن است. پژوهشها هم نشان مي دهد كه ميزان بروز سوء استفاده در طبقات فقير جامعه بيشتر است. با اين حال اين واقعيت نيز مطرح است كه طبقات غني جامعه بدليل دسترسي بيشتر به منابع بهتر مي توانند موارد سوء استفاده را از ديد ديگران پنهان نمايند.(داونز و ديگران 2009)</a:t>
            </a:r>
            <a:endParaRPr lang="en-US" sz="2400" dirty="0">
              <a:solidFill>
                <a:prstClr val="black"/>
              </a:solidFill>
              <a:ea typeface="Calibri"/>
              <a:cs typeface="Arial"/>
            </a:endParaRPr>
          </a:p>
          <a:p>
            <a:endParaRPr lang="fa-IR" dirty="0"/>
          </a:p>
        </p:txBody>
      </p:sp>
    </p:spTree>
    <p:extLst>
      <p:ext uri="{BB962C8B-B14F-4D97-AF65-F5344CB8AC3E}">
        <p14:creationId xmlns:p14="http://schemas.microsoft.com/office/powerpoint/2010/main" val="2532549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a:ea typeface="Calibri"/>
                <a:cs typeface="B Nazanin"/>
              </a:rPr>
              <a:t>پدرسالاري:</a:t>
            </a:r>
            <a:r>
              <a:rPr lang="fa-IR" dirty="0">
                <a:ea typeface="Calibri"/>
                <a:cs typeface="B Nazanin"/>
              </a:rPr>
              <a:t> در جوامعي كه پدرسالاري در آنها، فرهنگ غالب محسوب مي شوند، زنها نسبت به مردها بيشتر در حاشيه قرار گرفته و بيشتر دچار فقر و محروميت مي شوند. در عين حال مردها بيشتر سوء استفاده كننده و زنها بيشتر قرباني محسوب مي شوند. اين رويكرد سه عامل قدرت، هژمونی و فرآيند اجتماعي شدن مردها را سه عامل كليدي </a:t>
            </a:r>
            <a:r>
              <a:rPr lang="fa-IR" b="1" dirty="0">
                <a:ea typeface="Calibri"/>
                <a:cs typeface="B Nazanin"/>
              </a:rPr>
              <a:t>بد رفتاری با کودک</a:t>
            </a:r>
            <a:r>
              <a:rPr lang="fa-IR" dirty="0">
                <a:ea typeface="Calibri"/>
                <a:cs typeface="B Nazanin"/>
              </a:rPr>
              <a:t> نه تنها در چارچوب خانواده كه در سطح جامعه مي داند.</a:t>
            </a:r>
            <a:endParaRPr lang="en-US" sz="2800" dirty="0">
              <a:ea typeface="Calibri"/>
              <a:cs typeface="Arial"/>
            </a:endParaRPr>
          </a:p>
          <a:p>
            <a:endParaRPr lang="en-US" dirty="0"/>
          </a:p>
        </p:txBody>
      </p:sp>
    </p:spTree>
    <p:extLst>
      <p:ext uri="{BB962C8B-B14F-4D97-AF65-F5344CB8AC3E}">
        <p14:creationId xmlns:p14="http://schemas.microsoft.com/office/powerpoint/2010/main" val="1382630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228600" algn="just">
              <a:lnSpc>
                <a:spcPct val="115000"/>
              </a:lnSpc>
              <a:spcBef>
                <a:spcPts val="0"/>
              </a:spcBef>
              <a:spcAft>
                <a:spcPts val="1000"/>
              </a:spcAft>
            </a:pPr>
            <a:r>
              <a:rPr lang="fa-IR" sz="2800" b="1" dirty="0">
                <a:solidFill>
                  <a:prstClr val="black"/>
                </a:solidFill>
                <a:ea typeface="Calibri"/>
                <a:cs typeface="B Nazanin"/>
              </a:rPr>
              <a:t>بزرگسال سالاري (</a:t>
            </a:r>
            <a:r>
              <a:rPr lang="en-US" sz="2800" b="1" dirty="0" err="1">
                <a:solidFill>
                  <a:prstClr val="black"/>
                </a:solidFill>
                <a:ea typeface="Calibri"/>
                <a:cs typeface="B Nazanin"/>
              </a:rPr>
              <a:t>Adultism</a:t>
            </a:r>
            <a:r>
              <a:rPr lang="fa-IR" sz="2800" b="1" dirty="0">
                <a:solidFill>
                  <a:prstClr val="black"/>
                </a:solidFill>
                <a:ea typeface="Calibri"/>
                <a:cs typeface="B Nazanin"/>
              </a:rPr>
              <a:t>): </a:t>
            </a:r>
            <a:r>
              <a:rPr lang="fa-IR" sz="2800" dirty="0">
                <a:solidFill>
                  <a:prstClr val="black"/>
                </a:solidFill>
                <a:ea typeface="Calibri"/>
                <a:cs typeface="B Nazanin"/>
              </a:rPr>
              <a:t>در اين تئوري كودكان از نظر جسمي و رواني موجودات ناقابل و ناتواني فرض مي شوند كه تفكرات قالبي از جمله وابستگي،‌ سلسله مراتب، ‌عدم تحمل، تبعيض را تداعي و خشونت عليه آنها را توجيه مي نمايد. در اين تئوري </a:t>
            </a:r>
            <a:r>
              <a:rPr lang="fa-IR" sz="2800" b="1" dirty="0">
                <a:solidFill>
                  <a:prstClr val="black"/>
                </a:solidFill>
                <a:ea typeface="Calibri"/>
                <a:cs typeface="B Nazanin"/>
              </a:rPr>
              <a:t>بد رفتاری با کودک</a:t>
            </a:r>
            <a:r>
              <a:rPr lang="fa-IR" sz="2800" dirty="0">
                <a:solidFill>
                  <a:prstClr val="black"/>
                </a:solidFill>
                <a:ea typeface="Calibri"/>
                <a:cs typeface="B Nazanin"/>
              </a:rPr>
              <a:t>مربوط به تلقي جامعه از دوران كودكي است(ميسون و استيدس 1996).</a:t>
            </a:r>
            <a:endParaRPr lang="en-US" sz="2400" dirty="0">
              <a:solidFill>
                <a:prstClr val="black"/>
              </a:solidFill>
              <a:ea typeface="Calibri"/>
              <a:cs typeface="Arial"/>
            </a:endParaRPr>
          </a:p>
          <a:p>
            <a:endParaRPr lang="en-US" dirty="0"/>
          </a:p>
        </p:txBody>
      </p:sp>
    </p:spTree>
    <p:extLst>
      <p:ext uri="{BB962C8B-B14F-4D97-AF65-F5344CB8AC3E}">
        <p14:creationId xmlns:p14="http://schemas.microsoft.com/office/powerpoint/2010/main" val="3062963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363272" cy="5760640"/>
          </a:xfrm>
        </p:spPr>
        <p:txBody>
          <a:bodyPr>
            <a:normAutofit fontScale="92500" lnSpcReduction="20000"/>
          </a:bodyPr>
          <a:lstStyle/>
          <a:p>
            <a:pPr marL="0" indent="0">
              <a:buNone/>
            </a:pPr>
            <a:r>
              <a:rPr lang="fa-IR" sz="2600" dirty="0">
                <a:solidFill>
                  <a:srgbClr val="C00000"/>
                </a:solidFill>
                <a:cs typeface="B Titr" pitchFamily="2" charset="-78"/>
              </a:rPr>
              <a:t>سیکل کودک آزاری </a:t>
            </a:r>
            <a:r>
              <a:rPr lang="fa-IR" sz="2600" dirty="0" smtClean="0">
                <a:solidFill>
                  <a:srgbClr val="C00000"/>
                </a:solidFill>
                <a:cs typeface="B Titr" pitchFamily="2" charset="-78"/>
              </a:rPr>
              <a:t>:</a:t>
            </a:r>
          </a:p>
          <a:p>
            <a:pPr marL="0" indent="0">
              <a:buNone/>
            </a:pPr>
            <a:endParaRPr lang="en-US" sz="2600" dirty="0">
              <a:solidFill>
                <a:srgbClr val="C00000"/>
              </a:solidFill>
              <a:cs typeface="B Titr" pitchFamily="2" charset="-78"/>
            </a:endParaRPr>
          </a:p>
          <a:p>
            <a:pPr marL="0" indent="0" algn="justLow">
              <a:buNone/>
            </a:pPr>
            <a:r>
              <a:rPr lang="fa-IR" dirty="0">
                <a:cs typeface="B Nazanin" pitchFamily="2" charset="-78"/>
              </a:rPr>
              <a:t>کودکان که مورد سوء استفاده قرار گرفته اند :</a:t>
            </a:r>
            <a:endParaRPr lang="en-US" dirty="0">
              <a:cs typeface="B Nazanin" pitchFamily="2" charset="-78"/>
            </a:endParaRPr>
          </a:p>
          <a:p>
            <a:pPr marL="0" indent="0" algn="justLow">
              <a:buNone/>
            </a:pPr>
            <a:r>
              <a:rPr lang="fa-IR" dirty="0">
                <a:cs typeface="B Nazanin" pitchFamily="2" charset="-78"/>
              </a:rPr>
              <a:t>1. عزت نفس پایین</a:t>
            </a:r>
            <a:endParaRPr lang="en-US" dirty="0">
              <a:cs typeface="B Nazanin" pitchFamily="2" charset="-78"/>
            </a:endParaRPr>
          </a:p>
          <a:p>
            <a:pPr marL="0" indent="0" algn="justLow">
              <a:buNone/>
            </a:pPr>
            <a:r>
              <a:rPr lang="fa-IR" dirty="0">
                <a:cs typeface="B Nazanin" pitchFamily="2" charset="-78"/>
              </a:rPr>
              <a:t>2. مدیریت ضعیف</a:t>
            </a:r>
            <a:endParaRPr lang="en-US" dirty="0">
              <a:cs typeface="B Nazanin" pitchFamily="2" charset="-78"/>
            </a:endParaRPr>
          </a:p>
          <a:p>
            <a:pPr marL="0" indent="0" algn="justLow">
              <a:buNone/>
            </a:pPr>
            <a:r>
              <a:rPr lang="fa-IR" dirty="0">
                <a:cs typeface="B Nazanin" pitchFamily="2" charset="-78"/>
              </a:rPr>
              <a:t>3. هیجانات منفی</a:t>
            </a:r>
            <a:endParaRPr lang="en-US" dirty="0">
              <a:cs typeface="B Nazanin" pitchFamily="2" charset="-78"/>
            </a:endParaRPr>
          </a:p>
          <a:p>
            <a:pPr marL="0" indent="0" algn="justLow">
              <a:buNone/>
            </a:pPr>
            <a:r>
              <a:rPr lang="fa-IR" dirty="0">
                <a:cs typeface="B Nazanin" pitchFamily="2" charset="-78"/>
              </a:rPr>
              <a:t>4. حل مسئله نا کار </a:t>
            </a:r>
            <a:r>
              <a:rPr lang="fa-IR" dirty="0" smtClean="0">
                <a:cs typeface="B Nazanin" pitchFamily="2" charset="-78"/>
              </a:rPr>
              <a:t>آمد</a:t>
            </a:r>
          </a:p>
          <a:p>
            <a:pPr marL="0" indent="0" algn="justLow">
              <a:buNone/>
            </a:pPr>
            <a:r>
              <a:rPr lang="fa-IR" dirty="0" smtClean="0">
                <a:cs typeface="B Nazanin" pitchFamily="2" charset="-78"/>
              </a:rPr>
              <a:t>5</a:t>
            </a:r>
            <a:r>
              <a:rPr lang="fa-IR" dirty="0">
                <a:cs typeface="B Nazanin" pitchFamily="2" charset="-78"/>
              </a:rPr>
              <a:t>. </a:t>
            </a:r>
            <a:r>
              <a:rPr lang="fa-IR" dirty="0" smtClean="0">
                <a:cs typeface="B Nazanin" pitchFamily="2" charset="-78"/>
              </a:rPr>
              <a:t>ارتباط </a:t>
            </a:r>
            <a:r>
              <a:rPr lang="fa-IR" dirty="0">
                <a:cs typeface="B Nazanin" pitchFamily="2" charset="-78"/>
              </a:rPr>
              <a:t>و مهارت اجتماعی </a:t>
            </a:r>
            <a:r>
              <a:rPr lang="fa-IR" dirty="0" smtClean="0">
                <a:cs typeface="B Nazanin" pitchFamily="2" charset="-78"/>
              </a:rPr>
              <a:t>ضعیف</a:t>
            </a:r>
          </a:p>
          <a:p>
            <a:pPr marL="0" indent="0" algn="justLow">
              <a:buNone/>
            </a:pPr>
            <a:endParaRPr lang="en-US" dirty="0">
              <a:cs typeface="B Nazanin" pitchFamily="2" charset="-78"/>
            </a:endParaRPr>
          </a:p>
          <a:p>
            <a:pPr marL="0" indent="0" algn="justLow">
              <a:buNone/>
            </a:pPr>
            <a:r>
              <a:rPr lang="fa-IR" dirty="0">
                <a:cs typeface="B Nazanin" pitchFamily="2" charset="-78"/>
              </a:rPr>
              <a:t>این ویژگی ها کودکان را به بزرگسالان قربانی یا </a:t>
            </a:r>
            <a:r>
              <a:rPr lang="fa-IR" dirty="0" smtClean="0">
                <a:cs typeface="B Nazanin" pitchFamily="2" charset="-78"/>
              </a:rPr>
              <a:t>مرتکب </a:t>
            </a:r>
            <a:r>
              <a:rPr lang="fa-IR" dirty="0">
                <a:cs typeface="B Nazanin" pitchFamily="2" charset="-78"/>
              </a:rPr>
              <a:t>خشونت تبدیل می کند.</a:t>
            </a:r>
            <a:endParaRPr lang="en-US" dirty="0">
              <a:cs typeface="B Nazanin" pitchFamily="2" charset="-78"/>
            </a:endParaRPr>
          </a:p>
          <a:p>
            <a:pPr marL="0" indent="0" algn="justLow">
              <a:buNone/>
            </a:pPr>
            <a:r>
              <a:rPr lang="fa-IR" dirty="0">
                <a:cs typeface="B Nazanin" pitchFamily="2" charset="-78"/>
              </a:rPr>
              <a:t>شکستن چرخه انتقال بین نسل ها </a:t>
            </a:r>
            <a:r>
              <a:rPr lang="en-US" dirty="0">
                <a:cs typeface="B Nazanin" pitchFamily="2" charset="-78"/>
                <a:sym typeface="Wingdings"/>
              </a:rPr>
              <a:t></a:t>
            </a:r>
            <a:r>
              <a:rPr lang="fa-IR" dirty="0">
                <a:cs typeface="B Nazanin" pitchFamily="2" charset="-78"/>
              </a:rPr>
              <a:t> عدم انتقال مشکلات دوران کودکی به بزرگسالی و یا سایر نسل ها</a:t>
            </a:r>
            <a:endParaRPr lang="en-US" dirty="0">
              <a:cs typeface="B Nazanin" pitchFamily="2" charset="-78"/>
            </a:endParaRPr>
          </a:p>
          <a:p>
            <a:endParaRPr lang="fa-IR" dirty="0"/>
          </a:p>
        </p:txBody>
      </p:sp>
    </p:spTree>
    <p:extLst>
      <p:ext uri="{BB962C8B-B14F-4D97-AF65-F5344CB8AC3E}">
        <p14:creationId xmlns:p14="http://schemas.microsoft.com/office/powerpoint/2010/main" val="179743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normAutofit fontScale="92500" lnSpcReduction="20000"/>
          </a:bodyPr>
          <a:lstStyle/>
          <a:p>
            <a:pPr marL="0" indent="0">
              <a:buNone/>
            </a:pPr>
            <a:r>
              <a:rPr lang="fa-IR" sz="2800" dirty="0">
                <a:solidFill>
                  <a:srgbClr val="C00000"/>
                </a:solidFill>
                <a:cs typeface="B Titr" pitchFamily="2" charset="-78"/>
              </a:rPr>
              <a:t>هدف اصلی </a:t>
            </a:r>
            <a:r>
              <a:rPr lang="fa-IR" sz="2800" dirty="0" smtClean="0">
                <a:solidFill>
                  <a:srgbClr val="C00000"/>
                </a:solidFill>
                <a:cs typeface="B Titr" pitchFamily="2" charset="-78"/>
              </a:rPr>
              <a:t>:</a:t>
            </a:r>
          </a:p>
          <a:p>
            <a:pPr marL="0" indent="0" algn="justLow">
              <a:buNone/>
            </a:pPr>
            <a:r>
              <a:rPr lang="fa-IR" dirty="0" smtClean="0">
                <a:cs typeface="B Nazanin" pitchFamily="2" charset="-78"/>
              </a:rPr>
              <a:t>1- </a:t>
            </a:r>
            <a:r>
              <a:rPr lang="fa-IR" dirty="0">
                <a:cs typeface="B Nazanin" pitchFamily="2" charset="-78"/>
              </a:rPr>
              <a:t>توانمند ساز ی کودک برای رویارویی با عوارض بروز خشونت در خانه یا بیرون آن</a:t>
            </a:r>
            <a:endParaRPr lang="en-US" dirty="0">
              <a:cs typeface="B Nazanin" pitchFamily="2" charset="-78"/>
            </a:endParaRPr>
          </a:p>
          <a:p>
            <a:pPr marL="0" indent="0" algn="justLow">
              <a:buNone/>
            </a:pPr>
            <a:r>
              <a:rPr lang="fa-IR" dirty="0" smtClean="0">
                <a:cs typeface="B Nazanin" pitchFamily="2" charset="-78"/>
              </a:rPr>
              <a:t>2- </a:t>
            </a:r>
            <a:r>
              <a:rPr lang="fa-IR" dirty="0">
                <a:cs typeface="B Nazanin" pitchFamily="2" charset="-78"/>
              </a:rPr>
              <a:t>پیشگیری از سوء استفاده جسمی، جنسی، </a:t>
            </a:r>
            <a:r>
              <a:rPr lang="fa-IR" dirty="0" smtClean="0">
                <a:cs typeface="B Nazanin" pitchFamily="2" charset="-78"/>
              </a:rPr>
              <a:t>عاطفی</a:t>
            </a:r>
          </a:p>
          <a:p>
            <a:pPr marL="0" indent="0" algn="justLow">
              <a:buNone/>
            </a:pPr>
            <a:endParaRPr lang="en-US" dirty="0">
              <a:cs typeface="B Nazanin" pitchFamily="2" charset="-78"/>
            </a:endParaRPr>
          </a:p>
          <a:p>
            <a:pPr marL="0" indent="0">
              <a:buNone/>
            </a:pPr>
            <a:r>
              <a:rPr lang="fa-IR" sz="2800" dirty="0">
                <a:solidFill>
                  <a:srgbClr val="C00000"/>
                </a:solidFill>
                <a:cs typeface="B Titr" pitchFamily="2" charset="-78"/>
              </a:rPr>
              <a:t>محور اصلی :</a:t>
            </a:r>
            <a:endParaRPr lang="en-US" sz="2800" dirty="0">
              <a:solidFill>
                <a:srgbClr val="C00000"/>
              </a:solidFill>
              <a:cs typeface="B Titr" pitchFamily="2" charset="-78"/>
            </a:endParaRPr>
          </a:p>
          <a:p>
            <a:pPr marL="0" indent="0" algn="justLow">
              <a:buNone/>
            </a:pPr>
            <a:r>
              <a:rPr lang="fa-IR" dirty="0">
                <a:cs typeface="B Nazanin" pitchFamily="2" charset="-78"/>
              </a:rPr>
              <a:t>1- برقراری ارتباط مؤثر با کودک خشونت دیده یا شاهد خشونت</a:t>
            </a:r>
            <a:endParaRPr lang="en-US" dirty="0">
              <a:cs typeface="B Nazanin" pitchFamily="2" charset="-78"/>
            </a:endParaRPr>
          </a:p>
          <a:p>
            <a:pPr marL="0" indent="0" algn="justLow">
              <a:buNone/>
            </a:pPr>
            <a:r>
              <a:rPr lang="fa-IR" dirty="0">
                <a:cs typeface="B Nazanin" pitchFamily="2" charset="-78"/>
              </a:rPr>
              <a:t>2- کمک به کودک در جهت حفظ ایمنی فیزیکی روانی در شرایط دشوار</a:t>
            </a:r>
            <a:endParaRPr lang="en-US" dirty="0">
              <a:cs typeface="B Nazanin" pitchFamily="2" charset="-78"/>
            </a:endParaRPr>
          </a:p>
          <a:p>
            <a:pPr marL="0" indent="0" algn="justLow">
              <a:buNone/>
            </a:pPr>
            <a:r>
              <a:rPr lang="fa-IR" dirty="0">
                <a:cs typeface="B Nazanin" pitchFamily="2" charset="-78"/>
              </a:rPr>
              <a:t>3- توانمند </a:t>
            </a:r>
            <a:r>
              <a:rPr lang="fa-IR" dirty="0" smtClean="0">
                <a:cs typeface="B Nazanin" pitchFamily="2" charset="-78"/>
              </a:rPr>
              <a:t>سازی </a:t>
            </a:r>
            <a:r>
              <a:rPr lang="fa-IR" dirty="0">
                <a:cs typeface="B Nazanin" pitchFamily="2" charset="-78"/>
              </a:rPr>
              <a:t>والدین جهت ایجاد فضای خانوادگی </a:t>
            </a:r>
            <a:r>
              <a:rPr lang="fa-IR" dirty="0" smtClean="0">
                <a:cs typeface="B Nazanin" pitchFamily="2" charset="-78"/>
              </a:rPr>
              <a:t>ایمن</a:t>
            </a:r>
          </a:p>
          <a:p>
            <a:pPr marL="0" indent="0" algn="justLow">
              <a:buNone/>
            </a:pPr>
            <a:endParaRPr lang="fa-IR" dirty="0" smtClean="0">
              <a:cs typeface="B Nazanin" pitchFamily="2" charset="-78"/>
            </a:endParaRPr>
          </a:p>
          <a:p>
            <a:pPr marL="0" indent="0" algn="justLow">
              <a:buNone/>
            </a:pPr>
            <a:r>
              <a:rPr lang="fa-IR" sz="2800" dirty="0">
                <a:solidFill>
                  <a:srgbClr val="C00000"/>
                </a:solidFill>
                <a:cs typeface="B Titr" pitchFamily="2" charset="-78"/>
              </a:rPr>
              <a:t>مخاطب اصلی : </a:t>
            </a:r>
            <a:endParaRPr lang="fa-IR" sz="2800" dirty="0" smtClean="0">
              <a:solidFill>
                <a:srgbClr val="C00000"/>
              </a:solidFill>
              <a:cs typeface="B Titr" pitchFamily="2" charset="-78"/>
            </a:endParaRPr>
          </a:p>
          <a:p>
            <a:pPr marL="0" indent="0" algn="justLow">
              <a:buNone/>
            </a:pPr>
            <a:r>
              <a:rPr lang="fa-IR" dirty="0">
                <a:cs typeface="B Nazanin" pitchFamily="2" charset="-78"/>
              </a:rPr>
              <a:t>کلیه کسانی که قرار است با کودک ارتباط درمانی پیدا کنند.</a:t>
            </a:r>
            <a:endParaRPr lang="en-US" dirty="0">
              <a:cs typeface="B Nazanin" pitchFamily="2" charset="-78"/>
            </a:endParaRPr>
          </a:p>
          <a:p>
            <a:pPr marL="0" indent="0" algn="justLow">
              <a:buNone/>
            </a:pPr>
            <a:endParaRPr lang="en-US" dirty="0">
              <a:cs typeface="B Nazanin" pitchFamily="2" charset="-78"/>
            </a:endParaRPr>
          </a:p>
          <a:p>
            <a:endParaRPr lang="fa-IR" dirty="0"/>
          </a:p>
        </p:txBody>
      </p:sp>
    </p:spTree>
    <p:extLst>
      <p:ext uri="{BB962C8B-B14F-4D97-AF65-F5344CB8AC3E}">
        <p14:creationId xmlns:p14="http://schemas.microsoft.com/office/powerpoint/2010/main" val="3213886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buNone/>
            </a:pPr>
            <a:r>
              <a:rPr lang="fa-IR" sz="2400" dirty="0">
                <a:solidFill>
                  <a:srgbClr val="C00000"/>
                </a:solidFill>
                <a:cs typeface="B Titr" pitchFamily="2" charset="-78"/>
              </a:rPr>
              <a:t>ارزیابی کودک آزاری </a:t>
            </a:r>
            <a:r>
              <a:rPr lang="fa-IR" sz="2400" dirty="0" smtClean="0">
                <a:solidFill>
                  <a:srgbClr val="C00000"/>
                </a:solidFill>
                <a:cs typeface="B Titr" pitchFamily="2" charset="-78"/>
              </a:rPr>
              <a:t>:</a:t>
            </a:r>
          </a:p>
          <a:p>
            <a:pPr marL="0" indent="0">
              <a:buNone/>
            </a:pPr>
            <a:endParaRPr lang="en-US" sz="2400" dirty="0">
              <a:solidFill>
                <a:srgbClr val="C00000"/>
              </a:solidFill>
              <a:cs typeface="B Titr" pitchFamily="2" charset="-78"/>
            </a:endParaRPr>
          </a:p>
          <a:p>
            <a:pPr marL="0" indent="0">
              <a:buNone/>
            </a:pPr>
            <a:r>
              <a:rPr lang="fa-IR" dirty="0">
                <a:cs typeface="B Nazanin" pitchFamily="2" charset="-78"/>
              </a:rPr>
              <a:t>انواع ارزیابی :</a:t>
            </a:r>
            <a:endParaRPr lang="en-US" dirty="0">
              <a:cs typeface="B Nazanin" pitchFamily="2" charset="-78"/>
            </a:endParaRPr>
          </a:p>
          <a:p>
            <a:pPr marL="0" indent="0">
              <a:buNone/>
            </a:pPr>
            <a:r>
              <a:rPr lang="fa-IR" dirty="0">
                <a:cs typeface="B Nazanin" pitchFamily="2" charset="-78"/>
              </a:rPr>
              <a:t>1- مصاحبه و مشاهده کودک</a:t>
            </a:r>
            <a:endParaRPr lang="en-US" dirty="0">
              <a:cs typeface="B Nazanin" pitchFamily="2" charset="-78"/>
            </a:endParaRPr>
          </a:p>
          <a:p>
            <a:pPr marL="0" indent="0">
              <a:buNone/>
            </a:pPr>
            <a:r>
              <a:rPr lang="fa-IR" dirty="0">
                <a:cs typeface="B Nazanin" pitchFamily="2" charset="-78"/>
              </a:rPr>
              <a:t>2- مصاحبه و مشاهده اعضای خانواده</a:t>
            </a:r>
            <a:endParaRPr lang="en-US" dirty="0">
              <a:cs typeface="B Nazanin" pitchFamily="2" charset="-78"/>
            </a:endParaRPr>
          </a:p>
          <a:p>
            <a:pPr marL="0" indent="0">
              <a:buNone/>
            </a:pPr>
            <a:r>
              <a:rPr lang="fa-IR" dirty="0">
                <a:cs typeface="B Nazanin" pitchFamily="2" charset="-78"/>
              </a:rPr>
              <a:t>3- مصاحبه با مرتکب</a:t>
            </a:r>
            <a:endParaRPr lang="en-US" dirty="0">
              <a:cs typeface="B Nazanin" pitchFamily="2" charset="-78"/>
            </a:endParaRPr>
          </a:p>
          <a:p>
            <a:endParaRPr lang="fa-IR" dirty="0"/>
          </a:p>
        </p:txBody>
      </p:sp>
    </p:spTree>
    <p:extLst>
      <p:ext uri="{BB962C8B-B14F-4D97-AF65-F5344CB8AC3E}">
        <p14:creationId xmlns:p14="http://schemas.microsoft.com/office/powerpoint/2010/main" val="2447481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688632"/>
          </a:xfrm>
        </p:spPr>
        <p:txBody>
          <a:bodyPr>
            <a:normAutofit/>
          </a:bodyPr>
          <a:lstStyle/>
          <a:p>
            <a:pPr marL="0" indent="0">
              <a:buNone/>
            </a:pPr>
            <a:r>
              <a:rPr lang="fa-IR" sz="2400" dirty="0">
                <a:solidFill>
                  <a:srgbClr val="C00000"/>
                </a:solidFill>
                <a:cs typeface="B Titr" pitchFamily="2" charset="-78"/>
              </a:rPr>
              <a:t>توصیه های </a:t>
            </a:r>
            <a:r>
              <a:rPr lang="en-US" sz="2400" dirty="0">
                <a:solidFill>
                  <a:srgbClr val="C00000"/>
                </a:solidFill>
                <a:cs typeface="B Titr" pitchFamily="2" charset="-78"/>
              </a:rPr>
              <a:t>Doyle</a:t>
            </a:r>
            <a:r>
              <a:rPr lang="fa-IR" sz="2400" dirty="0">
                <a:solidFill>
                  <a:srgbClr val="C00000"/>
                </a:solidFill>
                <a:cs typeface="B Titr" pitchFamily="2" charset="-78"/>
              </a:rPr>
              <a:t> برای جمع آوری اطلاعات </a:t>
            </a:r>
            <a:r>
              <a:rPr lang="fa-IR" sz="2400" dirty="0" smtClean="0">
                <a:solidFill>
                  <a:srgbClr val="C00000"/>
                </a:solidFill>
                <a:cs typeface="B Titr" pitchFamily="2" charset="-78"/>
              </a:rPr>
              <a:t>:</a:t>
            </a:r>
          </a:p>
          <a:p>
            <a:pPr marL="0" indent="0">
              <a:buNone/>
            </a:pPr>
            <a:endParaRPr lang="en-US" sz="2400" dirty="0">
              <a:solidFill>
                <a:srgbClr val="C00000"/>
              </a:solidFill>
              <a:cs typeface="B Titr" pitchFamily="2" charset="-78"/>
            </a:endParaRPr>
          </a:p>
          <a:p>
            <a:pPr marL="0" indent="0" algn="justLow">
              <a:buNone/>
            </a:pPr>
            <a:r>
              <a:rPr lang="fa-IR" dirty="0">
                <a:cs typeface="B Nazanin" pitchFamily="2" charset="-78"/>
              </a:rPr>
              <a:t>1- به گفته های طرف مقابل توجه کنیم گاهی برای روشن شدن منظور مخاطب از سؤالات باز استفاده کنیم</a:t>
            </a:r>
            <a:endParaRPr lang="en-US" dirty="0">
              <a:cs typeface="B Nazanin" pitchFamily="2" charset="-78"/>
            </a:endParaRPr>
          </a:p>
          <a:p>
            <a:pPr marL="0" indent="0" algn="justLow">
              <a:buNone/>
            </a:pPr>
            <a:r>
              <a:rPr lang="fa-IR" dirty="0">
                <a:cs typeface="B Nazanin" pitchFamily="2" charset="-78"/>
              </a:rPr>
              <a:t>2- صحبت طرف مقابل را قطع نکنیم حتی اگر فرد مرتکب خشونت باشد</a:t>
            </a:r>
            <a:endParaRPr lang="en-US" dirty="0">
              <a:cs typeface="B Nazanin" pitchFamily="2" charset="-78"/>
            </a:endParaRPr>
          </a:p>
          <a:p>
            <a:pPr marL="0" indent="0" algn="justLow">
              <a:buNone/>
            </a:pPr>
            <a:r>
              <a:rPr lang="fa-IR" dirty="0">
                <a:cs typeface="B Nazanin" pitchFamily="2" charset="-78"/>
              </a:rPr>
              <a:t>3- مصاحبه را ثبت کنیم ( مطالب مطرح شده، فرد مصاحبه شونده، زمان و مکان مصاحبه و افرادی که در جلسه حضور دارند)</a:t>
            </a:r>
            <a:endParaRPr lang="en-US" dirty="0">
              <a:cs typeface="B Nazanin" pitchFamily="2" charset="-78"/>
            </a:endParaRPr>
          </a:p>
          <a:p>
            <a:pPr marL="0" indent="0" algn="justLow">
              <a:buNone/>
            </a:pPr>
            <a:r>
              <a:rPr lang="fa-IR" dirty="0">
                <a:cs typeface="B Nazanin" pitchFamily="2" charset="-78"/>
              </a:rPr>
              <a:t>4- ثبت مطالب با دقت و جزئیات</a:t>
            </a:r>
            <a:endParaRPr lang="en-US" dirty="0">
              <a:cs typeface="B Nazanin" pitchFamily="2" charset="-78"/>
            </a:endParaRPr>
          </a:p>
          <a:p>
            <a:endParaRPr lang="fa-IR" dirty="0"/>
          </a:p>
        </p:txBody>
      </p:sp>
    </p:spTree>
    <p:extLst>
      <p:ext uri="{BB962C8B-B14F-4D97-AF65-F5344CB8AC3E}">
        <p14:creationId xmlns:p14="http://schemas.microsoft.com/office/powerpoint/2010/main" val="839885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6664"/>
          </a:xfrm>
        </p:spPr>
        <p:txBody>
          <a:bodyPr>
            <a:normAutofit fontScale="85000" lnSpcReduction="20000"/>
          </a:bodyPr>
          <a:lstStyle/>
          <a:p>
            <a:pPr marL="0" indent="0">
              <a:buNone/>
            </a:pPr>
            <a:r>
              <a:rPr lang="fa-IR" sz="2400" dirty="0">
                <a:solidFill>
                  <a:srgbClr val="C00000"/>
                </a:solidFill>
                <a:cs typeface="B Titr" pitchFamily="2" charset="-78"/>
              </a:rPr>
              <a:t>عوامل خطر برای کودک آزاری </a:t>
            </a:r>
            <a:r>
              <a:rPr lang="fa-IR" sz="2400" dirty="0" smtClean="0">
                <a:solidFill>
                  <a:srgbClr val="C00000"/>
                </a:solidFill>
                <a:cs typeface="B Titr" pitchFamily="2" charset="-78"/>
              </a:rPr>
              <a:t>:</a:t>
            </a:r>
          </a:p>
          <a:p>
            <a:pPr marL="0" indent="0">
              <a:buNone/>
            </a:pPr>
            <a:endParaRPr lang="en-US" sz="2400" dirty="0">
              <a:solidFill>
                <a:srgbClr val="C00000"/>
              </a:solidFill>
              <a:cs typeface="B Titr" pitchFamily="2" charset="-78"/>
            </a:endParaRPr>
          </a:p>
          <a:p>
            <a:pPr marL="0" indent="0" algn="justLow">
              <a:buNone/>
            </a:pPr>
            <a:r>
              <a:rPr lang="fa-IR" b="1" u="sng" dirty="0" smtClean="0">
                <a:cs typeface="B Nazanin" pitchFamily="2" charset="-78"/>
              </a:rPr>
              <a:t>- </a:t>
            </a:r>
            <a:r>
              <a:rPr lang="fa-IR" b="1" u="sng" dirty="0">
                <a:cs typeface="B Nazanin" pitchFamily="2" charset="-78"/>
              </a:rPr>
              <a:t>عوامل مرتبط با والدین و مراقبین :</a:t>
            </a:r>
            <a:endParaRPr lang="en-US" b="1" u="sng" dirty="0">
              <a:cs typeface="B Nazanin" pitchFamily="2" charset="-78"/>
            </a:endParaRPr>
          </a:p>
          <a:p>
            <a:pPr marL="0" indent="0" algn="justLow">
              <a:buNone/>
            </a:pPr>
            <a:r>
              <a:rPr lang="fa-IR" dirty="0">
                <a:cs typeface="B Nazanin" pitchFamily="2" charset="-78"/>
              </a:rPr>
              <a:t>1. استفاده از </a:t>
            </a:r>
            <a:r>
              <a:rPr lang="fa-IR" dirty="0" smtClean="0">
                <a:cs typeface="B Nazanin" pitchFamily="2" charset="-78"/>
              </a:rPr>
              <a:t>تنبیه </a:t>
            </a:r>
            <a:r>
              <a:rPr lang="fa-IR" dirty="0">
                <a:cs typeface="B Nazanin" pitchFamily="2" charset="-78"/>
              </a:rPr>
              <a:t>جسمی برای تربیت کودک</a:t>
            </a:r>
            <a:endParaRPr lang="en-US" dirty="0">
              <a:cs typeface="B Nazanin" pitchFamily="2" charset="-78"/>
            </a:endParaRPr>
          </a:p>
          <a:p>
            <a:pPr marL="0" indent="0" algn="justLow">
              <a:buNone/>
            </a:pPr>
            <a:r>
              <a:rPr lang="fa-IR" dirty="0">
                <a:cs typeface="B Nazanin" pitchFamily="2" charset="-78"/>
              </a:rPr>
              <a:t>2. بیماری جسمی، روانی یا اختلال شناختی در </a:t>
            </a:r>
            <a:r>
              <a:rPr lang="fa-IR" dirty="0" smtClean="0">
                <a:cs typeface="B Nazanin" pitchFamily="2" charset="-78"/>
              </a:rPr>
              <a:t>والد</a:t>
            </a:r>
            <a:endParaRPr lang="en-US" dirty="0">
              <a:cs typeface="B Nazanin" pitchFamily="2" charset="-78"/>
            </a:endParaRPr>
          </a:p>
          <a:p>
            <a:pPr marL="0" indent="0" algn="justLow">
              <a:buNone/>
            </a:pPr>
            <a:r>
              <a:rPr lang="fa-IR" dirty="0">
                <a:cs typeface="B Nazanin" pitchFamily="2" charset="-78"/>
              </a:rPr>
              <a:t>3. عدم توانایی کنترل تکانه در </a:t>
            </a:r>
            <a:r>
              <a:rPr lang="fa-IR" dirty="0" smtClean="0">
                <a:cs typeface="B Nazanin" pitchFamily="2" charset="-78"/>
              </a:rPr>
              <a:t>والد</a:t>
            </a:r>
            <a:endParaRPr lang="en-US" dirty="0">
              <a:cs typeface="B Nazanin" pitchFamily="2" charset="-78"/>
            </a:endParaRPr>
          </a:p>
          <a:p>
            <a:pPr marL="0" indent="0" algn="justLow">
              <a:buNone/>
            </a:pPr>
            <a:r>
              <a:rPr lang="fa-IR" dirty="0">
                <a:cs typeface="B Nazanin" pitchFamily="2" charset="-78"/>
              </a:rPr>
              <a:t>4. وابستگی به الکل و مواد </a:t>
            </a:r>
            <a:r>
              <a:rPr lang="fa-IR" dirty="0" smtClean="0">
                <a:cs typeface="B Nazanin" pitchFamily="2" charset="-78"/>
              </a:rPr>
              <a:t>مخدر </a:t>
            </a:r>
            <a:r>
              <a:rPr lang="fa-IR" dirty="0">
                <a:cs typeface="B Nazanin" pitchFamily="2" charset="-78"/>
              </a:rPr>
              <a:t>در </a:t>
            </a:r>
            <a:r>
              <a:rPr lang="fa-IR" dirty="0" smtClean="0">
                <a:cs typeface="B Nazanin" pitchFamily="2" charset="-78"/>
              </a:rPr>
              <a:t>والد</a:t>
            </a:r>
            <a:endParaRPr lang="en-US" dirty="0">
              <a:cs typeface="B Nazanin" pitchFamily="2" charset="-78"/>
            </a:endParaRPr>
          </a:p>
          <a:p>
            <a:pPr marL="0" indent="0" algn="justLow">
              <a:buNone/>
            </a:pPr>
            <a:r>
              <a:rPr lang="fa-IR" dirty="0">
                <a:cs typeface="B Nazanin" pitchFamily="2" charset="-78"/>
              </a:rPr>
              <a:t>5. رفتار ضد اجتماعی در </a:t>
            </a:r>
            <a:r>
              <a:rPr lang="fa-IR" dirty="0" smtClean="0">
                <a:cs typeface="B Nazanin" pitchFamily="2" charset="-78"/>
              </a:rPr>
              <a:t>والد </a:t>
            </a:r>
            <a:r>
              <a:rPr lang="fa-IR" dirty="0">
                <a:cs typeface="B Nazanin" pitchFamily="2" charset="-78"/>
              </a:rPr>
              <a:t>که روی روابط کودک </a:t>
            </a:r>
            <a:r>
              <a:rPr lang="fa-IR" dirty="0" smtClean="0">
                <a:cs typeface="B Nazanin" pitchFamily="2" charset="-78"/>
              </a:rPr>
              <a:t>والد </a:t>
            </a:r>
            <a:r>
              <a:rPr lang="fa-IR" dirty="0">
                <a:cs typeface="B Nazanin" pitchFamily="2" charset="-78"/>
              </a:rPr>
              <a:t>اثر منفی دارد</a:t>
            </a:r>
            <a:endParaRPr lang="en-US" dirty="0">
              <a:cs typeface="B Nazanin" pitchFamily="2" charset="-78"/>
            </a:endParaRPr>
          </a:p>
          <a:p>
            <a:pPr marL="0" indent="0" algn="justLow">
              <a:buNone/>
            </a:pPr>
            <a:r>
              <a:rPr lang="fa-IR" dirty="0">
                <a:cs typeface="B Nazanin" pitchFamily="2" charset="-78"/>
              </a:rPr>
              <a:t>6. </a:t>
            </a:r>
            <a:r>
              <a:rPr lang="fa-IR" dirty="0" smtClean="0">
                <a:cs typeface="B Nazanin" pitchFamily="2" charset="-78"/>
              </a:rPr>
              <a:t>والد </a:t>
            </a:r>
            <a:r>
              <a:rPr lang="fa-IR" dirty="0">
                <a:cs typeface="B Nazanin" pitchFamily="2" charset="-78"/>
              </a:rPr>
              <a:t>منزوی از نظر اجتماعی</a:t>
            </a:r>
            <a:endParaRPr lang="en-US" dirty="0">
              <a:cs typeface="B Nazanin" pitchFamily="2" charset="-78"/>
            </a:endParaRPr>
          </a:p>
          <a:p>
            <a:pPr marL="0" indent="0" algn="justLow">
              <a:buNone/>
            </a:pPr>
            <a:r>
              <a:rPr lang="fa-IR" dirty="0">
                <a:cs typeface="B Nazanin" pitchFamily="2" charset="-78"/>
              </a:rPr>
              <a:t>7. والد افسرده یا دارای عزت نفس </a:t>
            </a:r>
            <a:r>
              <a:rPr lang="fa-IR" dirty="0" smtClean="0">
                <a:cs typeface="B Nazanin" pitchFamily="2" charset="-78"/>
              </a:rPr>
              <a:t>پایین</a:t>
            </a:r>
          </a:p>
          <a:p>
            <a:pPr marL="0" indent="0" algn="justLow">
              <a:buNone/>
            </a:pPr>
            <a:endParaRPr lang="fa-IR" dirty="0">
              <a:cs typeface="B Nazanin" pitchFamily="2" charset="-78"/>
            </a:endParaRPr>
          </a:p>
          <a:p>
            <a:pPr algn="justLow">
              <a:buFontTx/>
              <a:buChar char="-"/>
            </a:pPr>
            <a:r>
              <a:rPr lang="fa-IR" b="1" u="sng" dirty="0" smtClean="0">
                <a:cs typeface="B Nazanin" pitchFamily="2" charset="-78"/>
              </a:rPr>
              <a:t>عوامل </a:t>
            </a:r>
            <a:r>
              <a:rPr lang="fa-IR" b="1" u="sng" dirty="0">
                <a:cs typeface="B Nazanin" pitchFamily="2" charset="-78"/>
              </a:rPr>
              <a:t>مرتبط با </a:t>
            </a:r>
            <a:r>
              <a:rPr lang="fa-IR" b="1" u="sng" dirty="0" smtClean="0">
                <a:cs typeface="B Nazanin" pitchFamily="2" charset="-78"/>
              </a:rPr>
              <a:t>کودک</a:t>
            </a:r>
          </a:p>
          <a:p>
            <a:pPr algn="justLow">
              <a:buFontTx/>
              <a:buChar char="-"/>
            </a:pPr>
            <a:endParaRPr lang="fa-IR" b="1" u="sng" dirty="0">
              <a:cs typeface="B Nazanin" pitchFamily="2" charset="-78"/>
            </a:endParaRPr>
          </a:p>
          <a:p>
            <a:pPr marL="0" indent="0" algn="justLow">
              <a:buNone/>
            </a:pPr>
            <a:r>
              <a:rPr lang="fa-IR" b="1" u="sng" dirty="0" smtClean="0">
                <a:cs typeface="B Nazanin" pitchFamily="2" charset="-78"/>
              </a:rPr>
              <a:t>- عوامل </a:t>
            </a:r>
            <a:r>
              <a:rPr lang="fa-IR" b="1" u="sng" dirty="0">
                <a:cs typeface="B Nazanin" pitchFamily="2" charset="-78"/>
              </a:rPr>
              <a:t>محیطی</a:t>
            </a:r>
            <a:endParaRPr lang="en-US" b="1" u="sng" dirty="0">
              <a:cs typeface="B Nazanin" pitchFamily="2" charset="-78"/>
            </a:endParaRPr>
          </a:p>
          <a:p>
            <a:endParaRPr lang="fa-IR" dirty="0"/>
          </a:p>
        </p:txBody>
      </p:sp>
    </p:spTree>
    <p:extLst>
      <p:ext uri="{BB962C8B-B14F-4D97-AF65-F5344CB8AC3E}">
        <p14:creationId xmlns:p14="http://schemas.microsoft.com/office/powerpoint/2010/main" val="164998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91264" cy="5832648"/>
          </a:xfrm>
        </p:spPr>
        <p:txBody>
          <a:bodyPr>
            <a:normAutofit/>
          </a:bodyPr>
          <a:lstStyle/>
          <a:p>
            <a:pPr marL="0" indent="0">
              <a:buNone/>
            </a:pPr>
            <a:r>
              <a:rPr lang="fa-IR" sz="2200" dirty="0">
                <a:solidFill>
                  <a:srgbClr val="C00000"/>
                </a:solidFill>
                <a:cs typeface="B Titr" pitchFamily="2" charset="-78"/>
              </a:rPr>
              <a:t>عوامل خطر برای کودک آزاری </a:t>
            </a:r>
            <a:r>
              <a:rPr lang="fa-IR" sz="2200" dirty="0" smtClean="0">
                <a:solidFill>
                  <a:srgbClr val="C00000"/>
                </a:solidFill>
                <a:cs typeface="B Titr" pitchFamily="2" charset="-78"/>
              </a:rPr>
              <a:t>:</a:t>
            </a:r>
          </a:p>
          <a:p>
            <a:pPr marL="0" indent="0">
              <a:buNone/>
            </a:pPr>
            <a:endParaRPr lang="en-US" sz="2200" dirty="0">
              <a:solidFill>
                <a:srgbClr val="C00000"/>
              </a:solidFill>
              <a:cs typeface="B Titr" pitchFamily="2" charset="-78"/>
            </a:endParaRPr>
          </a:p>
          <a:p>
            <a:pPr marL="0" indent="0" algn="justLow">
              <a:buNone/>
            </a:pPr>
            <a:r>
              <a:rPr lang="fa-IR" b="1" dirty="0">
                <a:cs typeface="B Nazanin" pitchFamily="2" charset="-78"/>
              </a:rPr>
              <a:t>2- عوامل مرتبط با کودک :</a:t>
            </a:r>
            <a:endParaRPr lang="en-US" b="1" dirty="0">
              <a:cs typeface="B Nazanin" pitchFamily="2" charset="-78"/>
            </a:endParaRPr>
          </a:p>
          <a:p>
            <a:pPr marL="0" indent="0" algn="justLow">
              <a:buNone/>
            </a:pPr>
            <a:r>
              <a:rPr lang="fa-IR" dirty="0">
                <a:cs typeface="B Nazanin" pitchFamily="2" charset="-78"/>
              </a:rPr>
              <a:t>1. کودک سخت که زیاد گریه می کند</a:t>
            </a:r>
            <a:endParaRPr lang="en-US" dirty="0">
              <a:cs typeface="B Nazanin" pitchFamily="2" charset="-78"/>
            </a:endParaRPr>
          </a:p>
          <a:p>
            <a:pPr marL="0" indent="0" algn="justLow">
              <a:buNone/>
            </a:pPr>
            <a:r>
              <a:rPr lang="fa-IR" dirty="0">
                <a:cs typeface="B Nazanin" pitchFamily="2" charset="-78"/>
              </a:rPr>
              <a:t>2. کودک دارای وضعیت </a:t>
            </a:r>
            <a:r>
              <a:rPr lang="fa-IR" dirty="0" smtClean="0">
                <a:cs typeface="B Nazanin" pitchFamily="2" charset="-78"/>
              </a:rPr>
              <a:t>ظاهری </a:t>
            </a:r>
            <a:r>
              <a:rPr lang="fa-IR" dirty="0">
                <a:cs typeface="B Nazanin" pitchFamily="2" charset="-78"/>
              </a:rPr>
              <a:t>خاص مثلاً ناهنجاری در صورت</a:t>
            </a:r>
            <a:endParaRPr lang="en-US" dirty="0">
              <a:cs typeface="B Nazanin" pitchFamily="2" charset="-78"/>
            </a:endParaRPr>
          </a:p>
          <a:p>
            <a:pPr marL="0" indent="0" algn="justLow">
              <a:buNone/>
            </a:pPr>
            <a:r>
              <a:rPr lang="fa-IR" dirty="0">
                <a:cs typeface="B Nazanin" pitchFamily="2" charset="-78"/>
              </a:rPr>
              <a:t>3. نشانه ناتوانی ذهنی در کودک</a:t>
            </a:r>
            <a:endParaRPr lang="en-US" dirty="0">
              <a:cs typeface="B Nazanin" pitchFamily="2" charset="-78"/>
            </a:endParaRPr>
          </a:p>
          <a:p>
            <a:pPr marL="0" indent="0" algn="justLow">
              <a:buNone/>
            </a:pPr>
            <a:r>
              <a:rPr lang="fa-IR" dirty="0">
                <a:cs typeface="B Nazanin" pitchFamily="2" charset="-78"/>
              </a:rPr>
              <a:t>4. خصوصیات شخصیتی در کودک مثل بیش فعالی، حرکات </a:t>
            </a:r>
            <a:r>
              <a:rPr lang="fa-IR" dirty="0" smtClean="0">
                <a:cs typeface="B Nazanin" pitchFamily="2" charset="-78"/>
              </a:rPr>
              <a:t>نسنجیده</a:t>
            </a:r>
            <a:endParaRPr lang="en-US" dirty="0">
              <a:cs typeface="B Nazanin" pitchFamily="2" charset="-78"/>
            </a:endParaRPr>
          </a:p>
          <a:p>
            <a:pPr marL="0" indent="0" algn="justLow">
              <a:buNone/>
            </a:pPr>
            <a:r>
              <a:rPr lang="fa-IR" dirty="0">
                <a:cs typeface="B Nazanin" pitchFamily="2" charset="-78"/>
              </a:rPr>
              <a:t>5. اختلالات خاص مثل کودک بیش فعال</a:t>
            </a:r>
            <a:endParaRPr lang="en-US" dirty="0">
              <a:cs typeface="B Nazanin" pitchFamily="2" charset="-78"/>
            </a:endParaRPr>
          </a:p>
          <a:p>
            <a:pPr marL="0" indent="0" algn="justLow">
              <a:buNone/>
            </a:pPr>
            <a:r>
              <a:rPr lang="fa-IR" dirty="0">
                <a:cs typeface="B Nazanin" pitchFamily="2" charset="-78"/>
              </a:rPr>
              <a:t>6. کودک در یک دوره خاص </a:t>
            </a:r>
            <a:r>
              <a:rPr lang="fa-IR" dirty="0" smtClean="0">
                <a:cs typeface="B Nazanin" pitchFamily="2" charset="-78"/>
              </a:rPr>
              <a:t>سنی </a:t>
            </a:r>
            <a:r>
              <a:rPr lang="fa-IR" dirty="0">
                <a:cs typeface="B Nazanin" pitchFamily="2" charset="-78"/>
              </a:rPr>
              <a:t>: کودک نوپا، کودکان نوجوانان</a:t>
            </a:r>
            <a:endParaRPr lang="en-US" dirty="0">
              <a:cs typeface="B Nazanin" pitchFamily="2" charset="-78"/>
            </a:endParaRPr>
          </a:p>
          <a:p>
            <a:endParaRPr lang="fa-IR" dirty="0"/>
          </a:p>
        </p:txBody>
      </p:sp>
    </p:spTree>
    <p:extLst>
      <p:ext uri="{BB962C8B-B14F-4D97-AF65-F5344CB8AC3E}">
        <p14:creationId xmlns:p14="http://schemas.microsoft.com/office/powerpoint/2010/main" val="1463014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buNone/>
            </a:pPr>
            <a:r>
              <a:rPr lang="fa-IR" sz="2800" dirty="0">
                <a:solidFill>
                  <a:srgbClr val="C00000"/>
                </a:solidFill>
                <a:cs typeface="B Titr" pitchFamily="2" charset="-78"/>
              </a:rPr>
              <a:t>3- عوامل محیطی </a:t>
            </a:r>
            <a:r>
              <a:rPr lang="fa-IR" sz="2800" dirty="0" smtClean="0">
                <a:solidFill>
                  <a:srgbClr val="C00000"/>
                </a:solidFill>
                <a:cs typeface="B Titr" pitchFamily="2" charset="-78"/>
              </a:rPr>
              <a:t>:</a:t>
            </a:r>
          </a:p>
          <a:p>
            <a:pPr marL="0" indent="0">
              <a:buNone/>
            </a:pPr>
            <a:endParaRPr lang="en-US" sz="2200" dirty="0">
              <a:solidFill>
                <a:srgbClr val="C00000"/>
              </a:solidFill>
              <a:cs typeface="B Titr" pitchFamily="2" charset="-78"/>
            </a:endParaRPr>
          </a:p>
          <a:p>
            <a:pPr marL="0" indent="0">
              <a:buNone/>
            </a:pPr>
            <a:r>
              <a:rPr lang="fa-IR" dirty="0">
                <a:cs typeface="B Nazanin" pitchFamily="2" charset="-78"/>
              </a:rPr>
              <a:t>1. نابرابری جنسی یا اجتماعی در جامعه </a:t>
            </a:r>
            <a:endParaRPr lang="en-US" dirty="0">
              <a:cs typeface="B Nazanin" pitchFamily="2" charset="-78"/>
            </a:endParaRPr>
          </a:p>
          <a:p>
            <a:pPr marL="0" indent="0">
              <a:buNone/>
            </a:pPr>
            <a:r>
              <a:rPr lang="fa-IR" dirty="0">
                <a:cs typeface="B Nazanin" pitchFamily="2" charset="-78"/>
              </a:rPr>
              <a:t>2. قابل قبول بودن خشونت در اجتماع</a:t>
            </a:r>
            <a:endParaRPr lang="en-US" dirty="0">
              <a:cs typeface="B Nazanin" pitchFamily="2" charset="-78"/>
            </a:endParaRPr>
          </a:p>
          <a:p>
            <a:pPr marL="0" indent="0">
              <a:buNone/>
            </a:pPr>
            <a:r>
              <a:rPr lang="fa-IR" dirty="0">
                <a:cs typeface="B Nazanin" pitchFamily="2" charset="-78"/>
              </a:rPr>
              <a:t>3. کمبود یا فقدان مسکن مناسب</a:t>
            </a:r>
            <a:endParaRPr lang="en-US" dirty="0">
              <a:cs typeface="B Nazanin" pitchFamily="2" charset="-78"/>
            </a:endParaRPr>
          </a:p>
          <a:p>
            <a:pPr marL="0" indent="0">
              <a:buNone/>
            </a:pPr>
            <a:r>
              <a:rPr lang="fa-IR" dirty="0">
                <a:cs typeface="B Nazanin" pitchFamily="2" charset="-78"/>
              </a:rPr>
              <a:t>4. فقدان خدمات حمایت از خانواده</a:t>
            </a:r>
            <a:endParaRPr lang="en-US" dirty="0">
              <a:cs typeface="B Nazanin" pitchFamily="2" charset="-78"/>
            </a:endParaRPr>
          </a:p>
          <a:p>
            <a:pPr marL="0" indent="0">
              <a:buNone/>
            </a:pPr>
            <a:r>
              <a:rPr lang="fa-IR" dirty="0">
                <a:cs typeface="B Nazanin" pitchFamily="2" charset="-78"/>
              </a:rPr>
              <a:t>5. بالا بودن نرخ بیکاری </a:t>
            </a:r>
            <a:endParaRPr lang="en-US" dirty="0">
              <a:cs typeface="B Nazanin" pitchFamily="2" charset="-78"/>
            </a:endParaRPr>
          </a:p>
          <a:p>
            <a:pPr marL="0" indent="0">
              <a:buNone/>
            </a:pPr>
            <a:r>
              <a:rPr lang="fa-IR" dirty="0">
                <a:cs typeface="B Nazanin" pitchFamily="2" charset="-78"/>
              </a:rPr>
              <a:t>6. فقر</a:t>
            </a:r>
            <a:endParaRPr lang="en-US" dirty="0">
              <a:cs typeface="B Nazanin" pitchFamily="2" charset="-78"/>
            </a:endParaRPr>
          </a:p>
          <a:p>
            <a:endParaRPr lang="fa-IR" dirty="0"/>
          </a:p>
        </p:txBody>
      </p:sp>
    </p:spTree>
    <p:extLst>
      <p:ext uri="{BB962C8B-B14F-4D97-AF65-F5344CB8AC3E}">
        <p14:creationId xmlns:p14="http://schemas.microsoft.com/office/powerpoint/2010/main" val="1124720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91264" cy="5616624"/>
          </a:xfrm>
        </p:spPr>
        <p:txBody>
          <a:bodyPr/>
          <a:lstStyle/>
          <a:p>
            <a:pPr marL="0" indent="0">
              <a:buNone/>
            </a:pPr>
            <a:r>
              <a:rPr lang="fa-IR" sz="2800" dirty="0">
                <a:solidFill>
                  <a:srgbClr val="C00000"/>
                </a:solidFill>
                <a:cs typeface="B Titr" pitchFamily="2" charset="-78"/>
              </a:rPr>
              <a:t>پیامدهای کودک آزاری </a:t>
            </a:r>
            <a:r>
              <a:rPr lang="fa-IR" sz="2800" dirty="0" smtClean="0">
                <a:solidFill>
                  <a:srgbClr val="C00000"/>
                </a:solidFill>
                <a:cs typeface="B Titr" pitchFamily="2" charset="-78"/>
              </a:rPr>
              <a:t>:</a:t>
            </a:r>
          </a:p>
          <a:p>
            <a:pPr marL="0" indent="0">
              <a:buNone/>
            </a:pPr>
            <a:endParaRPr lang="en-US" sz="2800" dirty="0">
              <a:solidFill>
                <a:srgbClr val="C00000"/>
              </a:solidFill>
              <a:cs typeface="B Titr" pitchFamily="2" charset="-78"/>
            </a:endParaRPr>
          </a:p>
          <a:p>
            <a:pPr marL="0" indent="0">
              <a:buNone/>
            </a:pPr>
            <a:r>
              <a:rPr lang="fa-IR" b="1" u="sng" dirty="0">
                <a:cs typeface="B Nazanin" pitchFamily="2" charset="-78"/>
              </a:rPr>
              <a:t>1- نقایص تکامل و هوش :</a:t>
            </a:r>
            <a:endParaRPr lang="en-US" b="1" u="sng" dirty="0">
              <a:cs typeface="B Nazanin" pitchFamily="2" charset="-78"/>
            </a:endParaRPr>
          </a:p>
          <a:p>
            <a:pPr marL="0" indent="0">
              <a:buNone/>
            </a:pPr>
            <a:r>
              <a:rPr lang="fa-IR" dirty="0">
                <a:cs typeface="B Nazanin" pitchFamily="2" charset="-78"/>
              </a:rPr>
              <a:t>* نقایص شناختی، هوش</a:t>
            </a:r>
            <a:endParaRPr lang="en-US" dirty="0">
              <a:cs typeface="B Nazanin" pitchFamily="2" charset="-78"/>
            </a:endParaRPr>
          </a:p>
          <a:p>
            <a:pPr marL="0" indent="0">
              <a:buNone/>
            </a:pPr>
            <a:r>
              <a:rPr lang="fa-IR" dirty="0">
                <a:cs typeface="B Nazanin" pitchFamily="2" charset="-78"/>
              </a:rPr>
              <a:t>* محدودیت در عملکرد های زبانی، شناختی، ادراکی، حرکتی</a:t>
            </a:r>
            <a:endParaRPr lang="en-US" dirty="0">
              <a:cs typeface="B Nazanin" pitchFamily="2" charset="-78"/>
            </a:endParaRPr>
          </a:p>
          <a:p>
            <a:pPr marL="0" indent="0">
              <a:buNone/>
            </a:pPr>
            <a:r>
              <a:rPr lang="fa-IR" dirty="0">
                <a:cs typeface="B Nazanin" pitchFamily="2" charset="-78"/>
              </a:rPr>
              <a:t>* نداشتن انگیزه برای انجام تکالیف</a:t>
            </a:r>
            <a:endParaRPr lang="en-US" dirty="0">
              <a:cs typeface="B Nazanin" pitchFamily="2" charset="-78"/>
            </a:endParaRPr>
          </a:p>
          <a:p>
            <a:endParaRPr lang="fa-IR" dirty="0"/>
          </a:p>
        </p:txBody>
      </p:sp>
      <p:pic>
        <p:nvPicPr>
          <p:cNvPr id="6146" name="Picture 2" descr="C:\Documents and Settings\IPSECo\Desktop\V1KZCACAZXZ0CANSFRGDCA7EESVYCA8UDG2PCAENB7P2CAP1T408CA2VZ1QFCAIWS2YOCAHROPJMCAUBZ15XCAQ5BCN0CAON0J05CA9JZPDBCA52ZHVECA4WUPFBCAE74M9ICAGL5JCOCAQOFSN0CAAWCRXS.jpg"/>
          <p:cNvPicPr>
            <a:picLocks noChangeAspect="1" noChangeArrowheads="1"/>
          </p:cNvPicPr>
          <p:nvPr/>
        </p:nvPicPr>
        <p:blipFill>
          <a:blip r:embed="rId2"/>
          <a:srcRect/>
          <a:stretch>
            <a:fillRect/>
          </a:stretch>
        </p:blipFill>
        <p:spPr bwMode="auto">
          <a:xfrm>
            <a:off x="1214414" y="3929066"/>
            <a:ext cx="1643074" cy="1643074"/>
          </a:xfrm>
          <a:prstGeom prst="rect">
            <a:avLst/>
          </a:prstGeom>
          <a:noFill/>
        </p:spPr>
      </p:pic>
    </p:spTree>
    <p:extLst>
      <p:ext uri="{BB962C8B-B14F-4D97-AF65-F5344CB8AC3E}">
        <p14:creationId xmlns:p14="http://schemas.microsoft.com/office/powerpoint/2010/main" val="1575884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568952" cy="6120680"/>
          </a:xfrm>
        </p:spPr>
        <p:txBody>
          <a:bodyPr>
            <a:normAutofit fontScale="92500"/>
          </a:bodyPr>
          <a:lstStyle/>
          <a:p>
            <a:pPr marL="0" indent="0" algn="justLow">
              <a:buNone/>
            </a:pPr>
            <a:r>
              <a:rPr lang="fa-IR" b="1" u="sng" dirty="0">
                <a:cs typeface="B Nazanin" pitchFamily="2" charset="-78"/>
              </a:rPr>
              <a:t>2- این کودکان، آزار را به عنوان بخشی از روش تربیت </a:t>
            </a:r>
            <a:r>
              <a:rPr lang="fa-IR" b="1" u="sng" dirty="0" smtClean="0">
                <a:cs typeface="B Nazanin" pitchFamily="2" charset="-78"/>
              </a:rPr>
              <a:t/>
            </a:r>
            <a:br>
              <a:rPr lang="fa-IR" b="1" u="sng" dirty="0" smtClean="0">
                <a:cs typeface="B Nazanin" pitchFamily="2" charset="-78"/>
              </a:rPr>
            </a:br>
            <a:r>
              <a:rPr lang="fa-IR" b="1" u="sng" dirty="0" smtClean="0">
                <a:cs typeface="B Nazanin" pitchFamily="2" charset="-78"/>
              </a:rPr>
              <a:t>می </a:t>
            </a:r>
            <a:r>
              <a:rPr lang="fa-IR" b="1" u="sng" dirty="0">
                <a:cs typeface="B Nazanin" pitchFamily="2" charset="-78"/>
              </a:rPr>
              <a:t>شناسند و تمایل بیشتر برای استفاده از تنبیه جسمی </a:t>
            </a:r>
            <a:r>
              <a:rPr lang="fa-IR" b="1" u="sng" dirty="0" smtClean="0">
                <a:cs typeface="B Nazanin" pitchFamily="2" charset="-78"/>
              </a:rPr>
              <a:t>دارند.</a:t>
            </a:r>
            <a:endParaRPr lang="en-US" b="1" u="sng" dirty="0">
              <a:cs typeface="B Nazanin" pitchFamily="2" charset="-78"/>
            </a:endParaRPr>
          </a:p>
          <a:p>
            <a:pPr marL="0" indent="0" algn="justLow">
              <a:buNone/>
            </a:pPr>
            <a:r>
              <a:rPr lang="fa-IR" b="1" u="sng" dirty="0">
                <a:cs typeface="B Nazanin" pitchFamily="2" charset="-78"/>
              </a:rPr>
              <a:t>3- اختلال در دلبستگی و اعتماد به نفس</a:t>
            </a:r>
            <a:endParaRPr lang="en-US" b="1" u="sng" dirty="0">
              <a:cs typeface="B Nazanin" pitchFamily="2" charset="-78"/>
            </a:endParaRPr>
          </a:p>
          <a:p>
            <a:pPr marL="0" indent="0" algn="justLow">
              <a:buNone/>
            </a:pPr>
            <a:r>
              <a:rPr lang="fa-IR" b="1" u="sng" dirty="0">
                <a:cs typeface="B Nazanin" pitchFamily="2" charset="-78"/>
              </a:rPr>
              <a:t>4- اختلال روانپزشکی :</a:t>
            </a:r>
            <a:endParaRPr lang="en-US" b="1" u="sng" dirty="0">
              <a:cs typeface="B Nazanin" pitchFamily="2" charset="-78"/>
            </a:endParaRPr>
          </a:p>
          <a:p>
            <a:pPr marL="0" indent="0" algn="justLow">
              <a:buNone/>
            </a:pPr>
            <a:r>
              <a:rPr lang="fa-IR" dirty="0">
                <a:cs typeface="B Nazanin" pitchFamily="2" charset="-78"/>
              </a:rPr>
              <a:t>* کنترل ضعیف تکاند، دلبستگی ضعیف، اختلال پس از حادثه</a:t>
            </a:r>
            <a:endParaRPr lang="en-US" dirty="0">
              <a:cs typeface="B Nazanin" pitchFamily="2" charset="-78"/>
            </a:endParaRPr>
          </a:p>
          <a:p>
            <a:pPr marL="0" indent="0" algn="justLow">
              <a:buNone/>
            </a:pPr>
            <a:r>
              <a:rPr lang="fa-IR" dirty="0">
                <a:cs typeface="B Nazanin" pitchFamily="2" charset="-78"/>
              </a:rPr>
              <a:t>* نا امیدی، رفتار خود تخریبی، افسردگی</a:t>
            </a:r>
            <a:endParaRPr lang="en-US" dirty="0">
              <a:cs typeface="B Nazanin" pitchFamily="2" charset="-78"/>
            </a:endParaRPr>
          </a:p>
          <a:p>
            <a:pPr marL="0" indent="0" algn="justLow">
              <a:buNone/>
            </a:pPr>
            <a:r>
              <a:rPr lang="fa-IR" b="1" u="sng" dirty="0">
                <a:cs typeface="B Nazanin" pitchFamily="2" charset="-78"/>
              </a:rPr>
              <a:t>5- اختلالات رفتاری :</a:t>
            </a:r>
            <a:endParaRPr lang="en-US" b="1" u="sng" dirty="0">
              <a:cs typeface="B Nazanin" pitchFamily="2" charset="-78"/>
            </a:endParaRPr>
          </a:p>
          <a:p>
            <a:pPr marL="0" indent="0" algn="justLow">
              <a:buNone/>
            </a:pPr>
            <a:r>
              <a:rPr lang="fa-IR" dirty="0">
                <a:cs typeface="B Nazanin" pitchFamily="2" charset="-78"/>
              </a:rPr>
              <a:t>* پرخاشگری شدید ، وابستگی به مواد مخدر</a:t>
            </a:r>
            <a:endParaRPr lang="en-US" dirty="0">
              <a:cs typeface="B Nazanin" pitchFamily="2" charset="-78"/>
            </a:endParaRPr>
          </a:p>
          <a:p>
            <a:pPr marL="0" indent="0" algn="justLow">
              <a:buNone/>
            </a:pPr>
            <a:r>
              <a:rPr lang="fa-IR" dirty="0">
                <a:cs typeface="B Nazanin" pitchFamily="2" charset="-78"/>
              </a:rPr>
              <a:t>* افزایش تهاجم به قوانین ، مشروبات الکلی ، رفتارهای ضد اجتماعی</a:t>
            </a:r>
            <a:endParaRPr lang="en-US" dirty="0">
              <a:cs typeface="B Nazanin" pitchFamily="2" charset="-78"/>
            </a:endParaRPr>
          </a:p>
          <a:p>
            <a:pPr marL="0" indent="0" algn="justLow">
              <a:buNone/>
            </a:pPr>
            <a:r>
              <a:rPr lang="fa-IR" dirty="0">
                <a:cs typeface="B Nazanin" pitchFamily="2" charset="-78"/>
              </a:rPr>
              <a:t>* مقابله جدی </a:t>
            </a:r>
            <a:endParaRPr lang="en-US" dirty="0">
              <a:cs typeface="B Nazanin" pitchFamily="2" charset="-78"/>
            </a:endParaRPr>
          </a:p>
          <a:p>
            <a:pPr marL="0" indent="0" algn="justLow">
              <a:buNone/>
            </a:pPr>
            <a:r>
              <a:rPr lang="fa-IR" b="1" u="sng" dirty="0">
                <a:cs typeface="B Nazanin" pitchFamily="2" charset="-78"/>
              </a:rPr>
              <a:t>6- اختلال عملکرد تحصیلی</a:t>
            </a:r>
            <a:endParaRPr lang="en-US" b="1" u="sng"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760023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228600" algn="just">
              <a:lnSpc>
                <a:spcPct val="115000"/>
              </a:lnSpc>
              <a:spcBef>
                <a:spcPts val="0"/>
              </a:spcBef>
              <a:spcAft>
                <a:spcPts val="1000"/>
              </a:spcAft>
            </a:pPr>
            <a:r>
              <a:rPr lang="fa-IR" sz="2800" b="1" dirty="0">
                <a:solidFill>
                  <a:prstClr val="black"/>
                </a:solidFill>
                <a:ea typeface="Calibri"/>
                <a:cs typeface="B Nazanin"/>
              </a:rPr>
              <a:t>کار گروهی : آیا می توانید استراتژیهای مناسبی برای کاهش پیامدهای بدرفتاری با کودکان طراحی نمایید؟</a:t>
            </a:r>
            <a:endParaRPr lang="en-US" sz="2400" dirty="0">
              <a:solidFill>
                <a:prstClr val="black"/>
              </a:solidFill>
              <a:ea typeface="Calibri"/>
              <a:cs typeface="Arial"/>
            </a:endParaRPr>
          </a:p>
          <a:p>
            <a:endParaRPr lang="en-US" dirty="0"/>
          </a:p>
        </p:txBody>
      </p:sp>
      <p:pic>
        <p:nvPicPr>
          <p:cNvPr id="136194" name="Picture 2" descr="نتیجه تصویری برای کودک">
            <a:hlinkClick r:id="rId2"/>
          </p:cNvPr>
          <p:cNvPicPr>
            <a:picLocks noChangeAspect="1" noChangeArrowheads="1"/>
          </p:cNvPicPr>
          <p:nvPr/>
        </p:nvPicPr>
        <p:blipFill>
          <a:blip r:embed="rId3"/>
          <a:srcRect/>
          <a:stretch>
            <a:fillRect/>
          </a:stretch>
        </p:blipFill>
        <p:spPr bwMode="auto">
          <a:xfrm>
            <a:off x="2786050" y="3286124"/>
            <a:ext cx="3000396" cy="2571768"/>
          </a:xfrm>
          <a:prstGeom prst="rect">
            <a:avLst/>
          </a:prstGeom>
          <a:noFill/>
        </p:spPr>
      </p:pic>
    </p:spTree>
    <p:extLst>
      <p:ext uri="{BB962C8B-B14F-4D97-AF65-F5344CB8AC3E}">
        <p14:creationId xmlns:p14="http://schemas.microsoft.com/office/powerpoint/2010/main" val="3126453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832648"/>
          </a:xfrm>
        </p:spPr>
        <p:txBody>
          <a:bodyPr>
            <a:normAutofit fontScale="92500" lnSpcReduction="10000"/>
          </a:bodyPr>
          <a:lstStyle/>
          <a:p>
            <a:pPr marL="0" indent="0">
              <a:buNone/>
            </a:pPr>
            <a:r>
              <a:rPr lang="fa-IR" sz="3300" dirty="0">
                <a:solidFill>
                  <a:srgbClr val="C00000"/>
                </a:solidFill>
                <a:cs typeface="B Titr" pitchFamily="2" charset="-78"/>
              </a:rPr>
              <a:t>ارزیابی کودک آزادی</a:t>
            </a:r>
            <a:r>
              <a:rPr lang="fa-IR" sz="3300" dirty="0" smtClean="0">
                <a:solidFill>
                  <a:srgbClr val="C00000"/>
                </a:solidFill>
                <a:cs typeface="B Titr" pitchFamily="2" charset="-78"/>
              </a:rPr>
              <a:t>:</a:t>
            </a:r>
          </a:p>
          <a:p>
            <a:pPr marL="0" indent="0">
              <a:buNone/>
            </a:pPr>
            <a:endParaRPr lang="en-US" sz="3300" dirty="0">
              <a:solidFill>
                <a:srgbClr val="C00000"/>
              </a:solidFill>
              <a:cs typeface="B Titr" pitchFamily="2" charset="-78"/>
            </a:endParaRPr>
          </a:p>
          <a:p>
            <a:pPr marL="0" indent="0" algn="justLow">
              <a:buNone/>
            </a:pPr>
            <a:r>
              <a:rPr lang="fa-IR" dirty="0">
                <a:cs typeface="B Nazanin" pitchFamily="2" charset="-78"/>
              </a:rPr>
              <a:t>1- آسیب ایجاد شده اغلب با شرح حال و شرایط تکامل کودک متناسب نمی باشد.</a:t>
            </a:r>
            <a:endParaRPr lang="en-US" dirty="0">
              <a:cs typeface="B Nazanin" pitchFamily="2" charset="-78"/>
            </a:endParaRPr>
          </a:p>
          <a:p>
            <a:pPr marL="0" indent="0" algn="justLow">
              <a:buNone/>
            </a:pPr>
            <a:r>
              <a:rPr lang="fa-IR" dirty="0">
                <a:cs typeface="B Nazanin" pitchFamily="2" charset="-78"/>
              </a:rPr>
              <a:t>2- مراقبین کودک ممکن است در برابر شروع درمان یا بستری کودک مقاومت کنند.</a:t>
            </a:r>
            <a:endParaRPr lang="en-US" dirty="0">
              <a:cs typeface="B Nazanin" pitchFamily="2" charset="-78"/>
            </a:endParaRPr>
          </a:p>
          <a:p>
            <a:pPr marL="0" indent="0" algn="justLow">
              <a:buNone/>
            </a:pPr>
            <a:r>
              <a:rPr lang="fa-IR" dirty="0">
                <a:cs typeface="B Nazanin" pitchFamily="2" charset="-78"/>
              </a:rPr>
              <a:t>3- توضیحات غیرمنطقی برای آسیب</a:t>
            </a:r>
            <a:endParaRPr lang="en-US" dirty="0">
              <a:cs typeface="B Nazanin" pitchFamily="2" charset="-78"/>
            </a:endParaRPr>
          </a:p>
          <a:p>
            <a:pPr marL="0" indent="0" algn="justLow">
              <a:buNone/>
            </a:pPr>
            <a:r>
              <a:rPr lang="fa-IR" dirty="0">
                <a:cs typeface="B Nazanin" pitchFamily="2" charset="-78"/>
              </a:rPr>
              <a:t>4- در زمان ارائه شرح حال، تظاهرات هیجانی نامتناسبی بروز دهند (نگرانی بیش از حد، خونسردی، </a:t>
            </a:r>
            <a:r>
              <a:rPr lang="fa-IR" dirty="0" smtClean="0">
                <a:cs typeface="B Nazanin" pitchFamily="2" charset="-78"/>
              </a:rPr>
              <a:t>بی </a:t>
            </a:r>
            <a:r>
              <a:rPr lang="fa-IR" dirty="0">
                <a:cs typeface="B Nazanin" pitchFamily="2" charset="-78"/>
              </a:rPr>
              <a:t>تفاوتی زیاد)</a:t>
            </a:r>
            <a:endParaRPr lang="en-US" dirty="0">
              <a:cs typeface="B Nazanin" pitchFamily="2" charset="-78"/>
            </a:endParaRPr>
          </a:p>
          <a:p>
            <a:pPr marL="0" indent="0" algn="justLow">
              <a:buNone/>
            </a:pPr>
            <a:r>
              <a:rPr lang="fa-IR" dirty="0">
                <a:cs typeface="B Nazanin" pitchFamily="2" charset="-78"/>
              </a:rPr>
              <a:t>5- تأخیر در جستجوی کمک پزشکی</a:t>
            </a:r>
            <a:endParaRPr lang="en-US" dirty="0">
              <a:cs typeface="B Nazanin" pitchFamily="2" charset="-78"/>
            </a:endParaRPr>
          </a:p>
          <a:p>
            <a:pPr marL="0" indent="0" algn="justLow">
              <a:buNone/>
            </a:pPr>
            <a:r>
              <a:rPr lang="fa-IR" dirty="0">
                <a:cs typeface="B Nazanin" pitchFamily="2" charset="-78"/>
              </a:rPr>
              <a:t>6- </a:t>
            </a:r>
            <a:r>
              <a:rPr lang="fa-IR" dirty="0" smtClean="0">
                <a:cs typeface="B Nazanin" pitchFamily="2" charset="-78"/>
              </a:rPr>
              <a:t>والدینی </a:t>
            </a:r>
            <a:r>
              <a:rPr lang="fa-IR" dirty="0">
                <a:cs typeface="B Nazanin" pitchFamily="2" charset="-78"/>
              </a:rPr>
              <a:t>که انتظار غیرواقعی از کودک دارد</a:t>
            </a:r>
            <a:endParaRPr lang="en-US" dirty="0">
              <a:cs typeface="B Nazanin" pitchFamily="2" charset="-78"/>
            </a:endParaRPr>
          </a:p>
          <a:p>
            <a:pPr marL="0" indent="0" algn="justLow">
              <a:buNone/>
            </a:pPr>
            <a:r>
              <a:rPr lang="fa-IR" dirty="0">
                <a:cs typeface="B Nazanin" pitchFamily="2" charset="-78"/>
              </a:rPr>
              <a:t>7- </a:t>
            </a:r>
            <a:r>
              <a:rPr lang="fa-IR" dirty="0" smtClean="0">
                <a:cs typeface="B Nazanin" pitchFamily="2" charset="-78"/>
              </a:rPr>
              <a:t>والدینی </a:t>
            </a:r>
            <a:r>
              <a:rPr lang="fa-IR" dirty="0">
                <a:cs typeface="B Nazanin" pitchFamily="2" charset="-78"/>
              </a:rPr>
              <a:t>که خواهر و برادرها را سرزنش می کند</a:t>
            </a:r>
            <a:r>
              <a:rPr lang="fa-IR" dirty="0" smtClean="0">
                <a:cs typeface="B Nazanin" pitchFamily="2" charset="-78"/>
              </a:rPr>
              <a:t>.</a:t>
            </a:r>
            <a:r>
              <a:rPr lang="fa-IR" dirty="0">
                <a:cs typeface="B Nazanin" pitchFamily="2" charset="-78"/>
              </a:rPr>
              <a:t> </a:t>
            </a:r>
            <a:endParaRPr lang="en-US" dirty="0">
              <a:cs typeface="B Nazanin" pitchFamily="2" charset="-78"/>
            </a:endParaRPr>
          </a:p>
          <a:p>
            <a:pPr algn="justLow"/>
            <a:endParaRPr lang="fa-IR" dirty="0"/>
          </a:p>
        </p:txBody>
      </p:sp>
    </p:spTree>
    <p:extLst>
      <p:ext uri="{BB962C8B-B14F-4D97-AF65-F5344CB8AC3E}">
        <p14:creationId xmlns:p14="http://schemas.microsoft.com/office/powerpoint/2010/main" val="675873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txBody>
          <a:bodyPr>
            <a:normAutofit/>
          </a:bodyPr>
          <a:lstStyle/>
          <a:p>
            <a:pPr marL="0" indent="0">
              <a:buNone/>
            </a:pPr>
            <a:r>
              <a:rPr lang="fa-IR" sz="3100" dirty="0" smtClean="0">
                <a:solidFill>
                  <a:srgbClr val="C00000"/>
                </a:solidFill>
                <a:cs typeface="B Titr" pitchFamily="2" charset="-78"/>
              </a:rPr>
              <a:t>شکل </a:t>
            </a:r>
            <a:r>
              <a:rPr lang="fa-IR" sz="3100" dirty="0">
                <a:solidFill>
                  <a:srgbClr val="C00000"/>
                </a:solidFill>
                <a:cs typeface="B Titr" pitchFamily="2" charset="-78"/>
              </a:rPr>
              <a:t>های خاصی از آسیب و جراحات جسمی که احتمال سوء رفتار جسمی را تقویت می کند</a:t>
            </a:r>
            <a:r>
              <a:rPr lang="fa-IR" sz="3100" dirty="0" smtClean="0">
                <a:solidFill>
                  <a:srgbClr val="C00000"/>
                </a:solidFill>
                <a:cs typeface="B Titr" pitchFamily="2" charset="-78"/>
              </a:rPr>
              <a:t>:</a:t>
            </a:r>
          </a:p>
          <a:p>
            <a:pPr marL="0" indent="0">
              <a:buNone/>
            </a:pPr>
            <a:endParaRPr lang="en-US" sz="3100" dirty="0">
              <a:solidFill>
                <a:srgbClr val="C00000"/>
              </a:solidFill>
              <a:cs typeface="B Titr" pitchFamily="2" charset="-78"/>
            </a:endParaRPr>
          </a:p>
          <a:p>
            <a:pPr marL="0" indent="0" algn="justLow">
              <a:buNone/>
            </a:pPr>
            <a:r>
              <a:rPr lang="fa-IR" dirty="0"/>
              <a:t>1</a:t>
            </a:r>
            <a:r>
              <a:rPr lang="fa-IR" dirty="0">
                <a:cs typeface="B Nazanin" pitchFamily="2" charset="-78"/>
              </a:rPr>
              <a:t>- کبودی در کودکان بسیار کوچک که قادر به حرکت نیستند.</a:t>
            </a:r>
            <a:endParaRPr lang="en-US" dirty="0">
              <a:cs typeface="B Nazanin" pitchFamily="2" charset="-78"/>
            </a:endParaRPr>
          </a:p>
          <a:p>
            <a:pPr marL="0" indent="0" algn="justLow">
              <a:buNone/>
            </a:pPr>
            <a:r>
              <a:rPr lang="fa-IR" dirty="0">
                <a:cs typeface="B Nazanin" pitchFamily="2" charset="-78"/>
              </a:rPr>
              <a:t>2- آسیب های متعدد که </a:t>
            </a:r>
            <a:r>
              <a:rPr lang="fa-IR" dirty="0" smtClean="0">
                <a:cs typeface="B Nazanin" pitchFamily="2" charset="-78"/>
              </a:rPr>
              <a:t>به زمین خوردگی </a:t>
            </a:r>
            <a:r>
              <a:rPr lang="fa-IR" dirty="0">
                <a:cs typeface="B Nazanin" pitchFamily="2" charset="-78"/>
              </a:rPr>
              <a:t>ارتباط داده می شود.</a:t>
            </a:r>
            <a:endParaRPr lang="en-US" dirty="0">
              <a:cs typeface="B Nazanin" pitchFamily="2" charset="-78"/>
            </a:endParaRPr>
          </a:p>
          <a:p>
            <a:pPr marL="0" indent="0" algn="justLow">
              <a:buNone/>
            </a:pPr>
            <a:r>
              <a:rPr lang="fa-IR" dirty="0">
                <a:cs typeface="B Nazanin" pitchFamily="2" charset="-78"/>
              </a:rPr>
              <a:t>3- ضربات مغزی شدید در شیرخواران و نوپایان</a:t>
            </a:r>
            <a:endParaRPr lang="en-US" dirty="0">
              <a:cs typeface="B Nazanin" pitchFamily="2" charset="-78"/>
            </a:endParaRPr>
          </a:p>
          <a:p>
            <a:pPr marL="0" indent="0" algn="justLow">
              <a:buNone/>
            </a:pPr>
            <a:r>
              <a:rPr lang="fa-IR" dirty="0">
                <a:cs typeface="B Nazanin" pitchFamily="2" charset="-78"/>
              </a:rPr>
              <a:t>4- شکستگی دنده </a:t>
            </a:r>
            <a:r>
              <a:rPr lang="fa-IR" dirty="0" smtClean="0">
                <a:cs typeface="B Nazanin" pitchFamily="2" charset="-78"/>
              </a:rPr>
              <a:t>ها</a:t>
            </a:r>
            <a:endParaRPr lang="en-US" dirty="0">
              <a:cs typeface="B Nazanin" pitchFamily="2" charset="-78"/>
            </a:endParaRPr>
          </a:p>
          <a:p>
            <a:pPr marL="0" indent="0" algn="justLow">
              <a:buNone/>
            </a:pPr>
            <a:r>
              <a:rPr lang="fa-IR" dirty="0">
                <a:cs typeface="B Nazanin" pitchFamily="2" charset="-78"/>
              </a:rPr>
              <a:t>5- خونمردگی ساب دوران یا خونریزی شبکیه</a:t>
            </a:r>
            <a:endParaRPr lang="en-US" dirty="0">
              <a:cs typeface="B Nazanin" pitchFamily="2" charset="-78"/>
            </a:endParaRPr>
          </a:p>
          <a:p>
            <a:pPr marL="0" indent="0" algn="justLow">
              <a:buNone/>
            </a:pPr>
            <a:r>
              <a:rPr lang="fa-IR" dirty="0">
                <a:cs typeface="B Nazanin" pitchFamily="2" charset="-78"/>
              </a:rPr>
              <a:t>6- سوختگی متعدد با سیگار</a:t>
            </a:r>
            <a:endParaRPr lang="en-US" dirty="0">
              <a:cs typeface="B Nazanin" pitchFamily="2" charset="-78"/>
            </a:endParaRPr>
          </a:p>
          <a:p>
            <a:pPr marL="0" indent="0" algn="justLow">
              <a:buNone/>
            </a:pPr>
            <a:r>
              <a:rPr lang="fa-IR" dirty="0">
                <a:cs typeface="B Nazanin" pitchFamily="2" charset="-78"/>
              </a:rPr>
              <a:t>7- شکستگی در شیرخواران و نوپایان</a:t>
            </a:r>
            <a:endParaRPr lang="en-US" dirty="0">
              <a:cs typeface="B Nazanin" pitchFamily="2" charset="-78"/>
            </a:endParaRPr>
          </a:p>
          <a:p>
            <a:endParaRPr lang="fa-IR" dirty="0"/>
          </a:p>
        </p:txBody>
      </p:sp>
    </p:spTree>
    <p:extLst>
      <p:ext uri="{BB962C8B-B14F-4D97-AF65-F5344CB8AC3E}">
        <p14:creationId xmlns:p14="http://schemas.microsoft.com/office/powerpoint/2010/main" val="232416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435280" cy="6192688"/>
          </a:xfrm>
        </p:spPr>
        <p:txBody>
          <a:bodyPr>
            <a:normAutofit/>
          </a:bodyPr>
          <a:lstStyle/>
          <a:p>
            <a:pPr marL="0" indent="0" algn="justLow">
              <a:buNone/>
            </a:pPr>
            <a:r>
              <a:rPr lang="fa-IR" sz="2800" dirty="0">
                <a:solidFill>
                  <a:srgbClr val="C00000"/>
                </a:solidFill>
                <a:cs typeface="B Titr" pitchFamily="2" charset="-78"/>
              </a:rPr>
              <a:t>تاریخچه :</a:t>
            </a:r>
            <a:endParaRPr lang="en-US" sz="2800" dirty="0">
              <a:solidFill>
                <a:srgbClr val="C00000"/>
              </a:solidFill>
              <a:cs typeface="B Titr" pitchFamily="2" charset="-78"/>
            </a:endParaRPr>
          </a:p>
          <a:p>
            <a:pPr marL="0" indent="0" algn="justLow">
              <a:buNone/>
            </a:pPr>
            <a:r>
              <a:rPr lang="fa-IR" dirty="0">
                <a:cs typeface="B Nazanin" pitchFamily="2" charset="-78"/>
              </a:rPr>
              <a:t>نگرش اجتماعی به کودکان از نسل به نسل دیگر تغییر کرده است.</a:t>
            </a:r>
            <a:endParaRPr lang="en-US" dirty="0">
              <a:cs typeface="B Nazanin" pitchFamily="2" charset="-78"/>
            </a:endParaRPr>
          </a:p>
          <a:p>
            <a:pPr marL="0" indent="0" algn="justLow">
              <a:buNone/>
            </a:pPr>
            <a:endParaRPr lang="en-US" dirty="0">
              <a:cs typeface="B Nazanin" pitchFamily="2" charset="-78"/>
            </a:endParaRPr>
          </a:p>
          <a:p>
            <a:pPr marL="0" indent="0" algn="justLow">
              <a:buNone/>
            </a:pPr>
            <a:r>
              <a:rPr lang="fa-IR" dirty="0">
                <a:cs typeface="B Nazanin" pitchFamily="2" charset="-78"/>
              </a:rPr>
              <a:t>تغییر نگرش نسبت به کودکان به 3 مرحله تاریخ خلاصه می </a:t>
            </a:r>
            <a:r>
              <a:rPr lang="fa-IR" dirty="0" smtClean="0">
                <a:cs typeface="B Nazanin" pitchFamily="2" charset="-78"/>
              </a:rPr>
              <a:t>گردد:</a:t>
            </a:r>
            <a:endParaRPr lang="en-US" dirty="0">
              <a:cs typeface="B Nazanin" pitchFamily="2" charset="-78"/>
            </a:endParaRPr>
          </a:p>
          <a:p>
            <a:pPr marL="0" indent="0" algn="justLow">
              <a:buNone/>
            </a:pPr>
            <a:r>
              <a:rPr lang="fa-IR" dirty="0">
                <a:cs typeface="B Nazanin" pitchFamily="2" charset="-78"/>
              </a:rPr>
              <a:t>1- کودکان جزئی از دارایی والدین</a:t>
            </a:r>
            <a:endParaRPr lang="en-US" dirty="0">
              <a:cs typeface="B Nazanin" pitchFamily="2" charset="-78"/>
            </a:endParaRPr>
          </a:p>
          <a:p>
            <a:pPr marL="0" indent="0" algn="justLow">
              <a:buNone/>
            </a:pPr>
            <a:r>
              <a:rPr lang="fa-IR" dirty="0">
                <a:cs typeface="B Nazanin" pitchFamily="2" charset="-78"/>
              </a:rPr>
              <a:t>2- کودکان نیازمند محافظت : </a:t>
            </a:r>
            <a:endParaRPr lang="en-US" dirty="0">
              <a:cs typeface="B Nazanin" pitchFamily="2" charset="-78"/>
            </a:endParaRPr>
          </a:p>
          <a:p>
            <a:pPr marL="0" indent="0" algn="justLow">
              <a:buNone/>
            </a:pPr>
            <a:r>
              <a:rPr lang="fa-IR" dirty="0" smtClean="0">
                <a:cs typeface="B Nazanin" pitchFamily="2" charset="-78"/>
              </a:rPr>
              <a:t>3- </a:t>
            </a:r>
            <a:r>
              <a:rPr lang="fa-IR" dirty="0">
                <a:cs typeface="B Nazanin" pitchFamily="2" charset="-78"/>
              </a:rPr>
              <a:t>کودکان دارای حقوق </a:t>
            </a:r>
            <a:r>
              <a:rPr lang="fa-IR" dirty="0" smtClean="0">
                <a:cs typeface="B Nazanin" pitchFamily="2" charset="-78"/>
              </a:rPr>
              <a:t>انسانی</a:t>
            </a:r>
            <a:endParaRPr lang="fa-IR" dirty="0">
              <a:cs typeface="B Nazanin" pitchFamily="2" charset="-78"/>
            </a:endParaRPr>
          </a:p>
        </p:txBody>
      </p:sp>
    </p:spTree>
    <p:extLst>
      <p:ext uri="{BB962C8B-B14F-4D97-AF65-F5344CB8AC3E}">
        <p14:creationId xmlns:p14="http://schemas.microsoft.com/office/powerpoint/2010/main" val="2363626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buNone/>
            </a:pPr>
            <a:r>
              <a:rPr lang="fa-IR" sz="3100" dirty="0">
                <a:solidFill>
                  <a:srgbClr val="C00000"/>
                </a:solidFill>
                <a:cs typeface="B Titr" pitchFamily="2" charset="-78"/>
              </a:rPr>
              <a:t>همراهی سوء رفتار جسمی </a:t>
            </a:r>
            <a:endParaRPr lang="fa-IR" sz="3100" dirty="0" smtClean="0">
              <a:solidFill>
                <a:srgbClr val="C00000"/>
              </a:solidFill>
              <a:cs typeface="B Titr" pitchFamily="2" charset="-78"/>
            </a:endParaRPr>
          </a:p>
          <a:p>
            <a:pPr marL="0" indent="0">
              <a:buNone/>
            </a:pPr>
            <a:endParaRPr lang="en-US" sz="3100" dirty="0">
              <a:solidFill>
                <a:srgbClr val="C00000"/>
              </a:solidFill>
              <a:cs typeface="B Titr" pitchFamily="2" charset="-78"/>
            </a:endParaRPr>
          </a:p>
          <a:p>
            <a:pPr marL="0" indent="0">
              <a:buNone/>
            </a:pPr>
            <a:r>
              <a:rPr lang="fa-IR" dirty="0">
                <a:cs typeface="B Nazanin" pitchFamily="2" charset="-78"/>
              </a:rPr>
              <a:t>1- غفلت تغذیه ای</a:t>
            </a:r>
            <a:endParaRPr lang="en-US" dirty="0">
              <a:cs typeface="B Nazanin" pitchFamily="2" charset="-78"/>
            </a:endParaRPr>
          </a:p>
          <a:p>
            <a:pPr marL="0" indent="0">
              <a:buNone/>
            </a:pPr>
            <a:r>
              <a:rPr lang="fa-IR" dirty="0">
                <a:cs typeface="B Nazanin" pitchFamily="2" charset="-78"/>
              </a:rPr>
              <a:t>2- نارسایی رشد</a:t>
            </a:r>
            <a:endParaRPr lang="en-US" dirty="0">
              <a:cs typeface="B Nazanin" pitchFamily="2" charset="-78"/>
            </a:endParaRPr>
          </a:p>
          <a:p>
            <a:pPr marL="0" indent="0">
              <a:buNone/>
            </a:pPr>
            <a:r>
              <a:rPr lang="fa-IR" dirty="0">
                <a:cs typeface="B Nazanin" pitchFamily="2" charset="-78"/>
              </a:rPr>
              <a:t>3- سوء استفاده </a:t>
            </a:r>
            <a:r>
              <a:rPr lang="fa-IR" dirty="0" smtClean="0">
                <a:cs typeface="B Nazanin" pitchFamily="2" charset="-78"/>
              </a:rPr>
              <a:t>جنسی</a:t>
            </a:r>
            <a:r>
              <a:rPr lang="fa-IR" dirty="0"/>
              <a:t> </a:t>
            </a:r>
            <a:endParaRPr lang="en-US" dirty="0"/>
          </a:p>
          <a:p>
            <a:endParaRPr lang="fa-IR" dirty="0"/>
          </a:p>
        </p:txBody>
      </p:sp>
      <p:pic>
        <p:nvPicPr>
          <p:cNvPr id="7170" name="Picture 2" descr="C:\Documents and Settings\IPSECo\Desktop\45TUCAOAVRBHCA03FOQBCA475MJDCA0ZPGKKCAYIHW6RCADOWDKKCAL8ZRZJCAJ9BDIWCAOQ8263CAQVCGR2CASXMJK4CA0TJUINCAEGYLSTCAZ96P62CAAZPVMBCAYG8ZMDCAMMCJ96CAOT304XCAES5BVQ.jpg"/>
          <p:cNvPicPr>
            <a:picLocks noChangeAspect="1" noChangeArrowheads="1"/>
          </p:cNvPicPr>
          <p:nvPr/>
        </p:nvPicPr>
        <p:blipFill>
          <a:blip r:embed="rId2"/>
          <a:srcRect/>
          <a:stretch>
            <a:fillRect/>
          </a:stretch>
        </p:blipFill>
        <p:spPr bwMode="auto">
          <a:xfrm>
            <a:off x="1357290" y="2857496"/>
            <a:ext cx="2071702" cy="1785950"/>
          </a:xfrm>
          <a:prstGeom prst="rect">
            <a:avLst/>
          </a:prstGeom>
          <a:noFill/>
        </p:spPr>
      </p:pic>
    </p:spTree>
    <p:extLst>
      <p:ext uri="{BB962C8B-B14F-4D97-AF65-F5344CB8AC3E}">
        <p14:creationId xmlns:p14="http://schemas.microsoft.com/office/powerpoint/2010/main" val="812082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marL="0" indent="0" algn="justLow">
              <a:buNone/>
            </a:pPr>
            <a:r>
              <a:rPr lang="fa-IR" sz="3100" dirty="0">
                <a:solidFill>
                  <a:srgbClr val="C00000"/>
                </a:solidFill>
                <a:cs typeface="B Titr" pitchFamily="2" charset="-78"/>
              </a:rPr>
              <a:t>اقدام مناسب در صورت مشاهده علائم و شواهد دال بر احتمال کودک </a:t>
            </a:r>
            <a:r>
              <a:rPr lang="fa-IR" sz="3100" dirty="0" smtClean="0">
                <a:solidFill>
                  <a:srgbClr val="C00000"/>
                </a:solidFill>
                <a:cs typeface="B Titr" pitchFamily="2" charset="-78"/>
              </a:rPr>
              <a:t>آزاری</a:t>
            </a:r>
          </a:p>
          <a:p>
            <a:pPr marL="0" indent="0" algn="justLow">
              <a:buNone/>
            </a:pPr>
            <a:endParaRPr lang="en-US" sz="3100" dirty="0">
              <a:solidFill>
                <a:srgbClr val="C00000"/>
              </a:solidFill>
              <a:cs typeface="B Titr" pitchFamily="2" charset="-78"/>
            </a:endParaRPr>
          </a:p>
          <a:p>
            <a:pPr marL="0" indent="0" algn="justLow">
              <a:buNone/>
            </a:pPr>
            <a:r>
              <a:rPr lang="fa-IR" dirty="0">
                <a:cs typeface="B Nazanin" pitchFamily="2" charset="-78"/>
              </a:rPr>
              <a:t>- ارجاع کودک و خانواده جهت بررسی، اقدامات درمانی و مراقبتی</a:t>
            </a:r>
            <a:endParaRPr lang="en-US" dirty="0">
              <a:cs typeface="B Nazanin" pitchFamily="2" charset="-78"/>
            </a:endParaRPr>
          </a:p>
          <a:p>
            <a:pPr marL="0" indent="0" algn="justLow">
              <a:buNone/>
            </a:pPr>
            <a:r>
              <a:rPr lang="fa-IR" dirty="0" smtClean="0">
                <a:cs typeface="B Nazanin" pitchFamily="2" charset="-78"/>
              </a:rPr>
              <a:t>به </a:t>
            </a:r>
            <a:r>
              <a:rPr lang="fa-IR" dirty="0">
                <a:cs typeface="B Nazanin" pitchFamily="2" charset="-78"/>
              </a:rPr>
              <a:t>پزشک مرکز بهداشتی درمانی روستایی، شهری یا بیمارستان</a:t>
            </a:r>
            <a:endParaRPr lang="en-US" dirty="0">
              <a:cs typeface="B Nazanin" pitchFamily="2" charset="-78"/>
            </a:endParaRPr>
          </a:p>
          <a:p>
            <a:endParaRPr lang="fa-IR" dirty="0">
              <a:cs typeface="B Nazanin" pitchFamily="2" charset="-78"/>
            </a:endParaRPr>
          </a:p>
          <a:p>
            <a:r>
              <a:rPr lang="fa-IR" dirty="0" smtClean="0">
                <a:cs typeface="B Nazanin" pitchFamily="2" charset="-78"/>
              </a:rPr>
              <a:t>حمایتهای روانی اجتماعی بعدازانجام تشخیص نهایی توسط پزشک وارجاع مجدد به روانشناس،برنامه ریزی واجرامی شود.</a:t>
            </a:r>
            <a:endParaRPr lang="fa-IR" dirty="0" smtClean="0"/>
          </a:p>
        </p:txBody>
      </p:sp>
    </p:spTree>
    <p:extLst>
      <p:ext uri="{BB962C8B-B14F-4D97-AF65-F5344CB8AC3E}">
        <p14:creationId xmlns:p14="http://schemas.microsoft.com/office/powerpoint/2010/main" val="4078148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buNone/>
            </a:pPr>
            <a:r>
              <a:rPr lang="fa-IR" sz="3100" dirty="0">
                <a:solidFill>
                  <a:srgbClr val="C00000"/>
                </a:solidFill>
                <a:cs typeface="B Titr" pitchFamily="2" charset="-78"/>
              </a:rPr>
              <a:t>نقش خانواده در رشد طبیعی کودک</a:t>
            </a:r>
            <a:r>
              <a:rPr lang="fa-IR" sz="3100" dirty="0" smtClean="0">
                <a:solidFill>
                  <a:srgbClr val="C00000"/>
                </a:solidFill>
                <a:cs typeface="B Titr" pitchFamily="2" charset="-78"/>
              </a:rPr>
              <a:t>:</a:t>
            </a:r>
          </a:p>
          <a:p>
            <a:pPr marL="0" indent="0">
              <a:buNone/>
            </a:pPr>
            <a:endParaRPr lang="en-US" sz="3100" dirty="0">
              <a:solidFill>
                <a:srgbClr val="C00000"/>
              </a:solidFill>
              <a:cs typeface="B Titr" pitchFamily="2" charset="-78"/>
            </a:endParaRPr>
          </a:p>
          <a:p>
            <a:pPr marL="0" indent="0" algn="justLow">
              <a:buNone/>
            </a:pPr>
            <a:r>
              <a:rPr lang="fa-IR" dirty="0" smtClean="0">
                <a:cs typeface="B Nazanin" pitchFamily="2" charset="-78"/>
              </a:rPr>
              <a:t>طبق </a:t>
            </a:r>
            <a:r>
              <a:rPr lang="fa-IR" dirty="0">
                <a:cs typeface="B Nazanin" pitchFamily="2" charset="-78"/>
              </a:rPr>
              <a:t>نظریه جان بالبی : ارتباط نخستین نوزاد با مراقبت کننده نقش بسیار مهمی در چگونگی شکل گیری احساس امنیت کودک دارد.</a:t>
            </a:r>
            <a:endParaRPr lang="en-US" dirty="0">
              <a:cs typeface="B Nazanin" pitchFamily="2" charset="-78"/>
            </a:endParaRPr>
          </a:p>
          <a:p>
            <a:pPr marL="0" indent="0" algn="justLow">
              <a:buNone/>
            </a:pPr>
            <a:r>
              <a:rPr lang="fa-IR" dirty="0">
                <a:cs typeface="B Nazanin" pitchFamily="2" charset="-78"/>
              </a:rPr>
              <a:t>سبک دلبستگی نا ایمن در سال اول زندگی: تعیین کننده نوع رفتارهای کودک در آینده است.</a:t>
            </a:r>
            <a:endParaRPr lang="en-US" dirty="0">
              <a:cs typeface="B Nazanin" pitchFamily="2" charset="-78"/>
            </a:endParaRPr>
          </a:p>
          <a:p>
            <a:endParaRPr lang="fa-IR" dirty="0"/>
          </a:p>
        </p:txBody>
      </p:sp>
    </p:spTree>
    <p:extLst>
      <p:ext uri="{BB962C8B-B14F-4D97-AF65-F5344CB8AC3E}">
        <p14:creationId xmlns:p14="http://schemas.microsoft.com/office/powerpoint/2010/main" val="1076939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435280" cy="5649491"/>
          </a:xfrm>
        </p:spPr>
        <p:txBody>
          <a:bodyPr>
            <a:normAutofit fontScale="77500" lnSpcReduction="20000"/>
          </a:bodyPr>
          <a:lstStyle/>
          <a:p>
            <a:pPr marL="0" indent="0">
              <a:buNone/>
            </a:pPr>
            <a:r>
              <a:rPr lang="fa-IR" sz="4000" dirty="0">
                <a:solidFill>
                  <a:srgbClr val="C00000"/>
                </a:solidFill>
                <a:cs typeface="B Titr" pitchFamily="2" charset="-78"/>
              </a:rPr>
              <a:t> </a:t>
            </a:r>
            <a:r>
              <a:rPr lang="fa-IR" sz="4000" dirty="0" smtClean="0">
                <a:solidFill>
                  <a:srgbClr val="C00000"/>
                </a:solidFill>
                <a:cs typeface="B Titr" pitchFamily="2" charset="-78"/>
              </a:rPr>
              <a:t>     </a:t>
            </a:r>
            <a:r>
              <a:rPr lang="fa-IR" sz="3100" dirty="0" smtClean="0">
                <a:solidFill>
                  <a:srgbClr val="C00000"/>
                </a:solidFill>
                <a:cs typeface="B Titr" pitchFamily="2" charset="-78"/>
              </a:rPr>
              <a:t>حیطه </a:t>
            </a:r>
            <a:r>
              <a:rPr lang="fa-IR" sz="3100" dirty="0">
                <a:solidFill>
                  <a:srgbClr val="C00000"/>
                </a:solidFill>
                <a:cs typeface="B Titr" pitchFamily="2" charset="-78"/>
              </a:rPr>
              <a:t>های فرزندپروری     </a:t>
            </a:r>
            <a:r>
              <a:rPr lang="fa-IR" sz="3100" dirty="0" smtClean="0">
                <a:solidFill>
                  <a:srgbClr val="C00000"/>
                </a:solidFill>
                <a:cs typeface="B Titr" pitchFamily="2" charset="-78"/>
              </a:rPr>
              <a:t>                               </a:t>
            </a:r>
            <a:r>
              <a:rPr lang="fa-IR" sz="3100" dirty="0">
                <a:solidFill>
                  <a:srgbClr val="C00000"/>
                </a:solidFill>
                <a:cs typeface="B Titr" pitchFamily="2" charset="-78"/>
              </a:rPr>
              <a:t>ویژگی های شخصیت </a:t>
            </a:r>
            <a:r>
              <a:rPr lang="fa-IR" sz="3100" dirty="0" smtClean="0">
                <a:solidFill>
                  <a:srgbClr val="C00000"/>
                </a:solidFill>
                <a:cs typeface="B Titr" pitchFamily="2" charset="-78"/>
              </a:rPr>
              <a:t>کودک</a:t>
            </a:r>
          </a:p>
          <a:p>
            <a:pPr marL="0" indent="0">
              <a:buNone/>
            </a:pPr>
            <a:endParaRPr lang="en-US" sz="3100" dirty="0">
              <a:solidFill>
                <a:srgbClr val="C00000"/>
              </a:solidFill>
              <a:cs typeface="B Titr" pitchFamily="2" charset="-78"/>
            </a:endParaRPr>
          </a:p>
          <a:p>
            <a:pPr marL="0" indent="0">
              <a:lnSpc>
                <a:spcPct val="170000"/>
              </a:lnSpc>
              <a:buNone/>
            </a:pPr>
            <a:r>
              <a:rPr lang="fa-IR" dirty="0">
                <a:cs typeface="B Nazanin" pitchFamily="2" charset="-78"/>
              </a:rPr>
              <a:t>عواطف مناسب و دائم مراقبت کننده ←             </a:t>
            </a:r>
            <a:r>
              <a:rPr lang="fa-IR" dirty="0" smtClean="0">
                <a:cs typeface="B Nazanin" pitchFamily="2" charset="-78"/>
              </a:rPr>
              <a:t>          </a:t>
            </a:r>
            <a:r>
              <a:rPr lang="fa-IR" dirty="0">
                <a:cs typeface="B Nazanin" pitchFamily="2" charset="-78"/>
              </a:rPr>
              <a:t>مدیریت و تنظیم عواطف</a:t>
            </a:r>
            <a:endParaRPr lang="en-US" dirty="0">
              <a:cs typeface="B Nazanin" pitchFamily="2" charset="-78"/>
            </a:endParaRPr>
          </a:p>
          <a:p>
            <a:pPr marL="0" indent="0">
              <a:lnSpc>
                <a:spcPct val="170000"/>
              </a:lnSpc>
              <a:buNone/>
            </a:pPr>
            <a:r>
              <a:rPr lang="fa-IR" dirty="0">
                <a:cs typeface="B Nazanin" pitchFamily="2" charset="-78"/>
              </a:rPr>
              <a:t>حمایت، تکریم و همدلی مراقبت کننده ←         </a:t>
            </a:r>
            <a:r>
              <a:rPr lang="fa-IR" dirty="0" smtClean="0">
                <a:cs typeface="B Nazanin" pitchFamily="2" charset="-78"/>
              </a:rPr>
              <a:t>          </a:t>
            </a:r>
            <a:r>
              <a:rPr lang="fa-IR" dirty="0">
                <a:cs typeface="B Nazanin" pitchFamily="2" charset="-78"/>
              </a:rPr>
              <a:t>امنیت و عزت نفس</a:t>
            </a:r>
            <a:endParaRPr lang="en-US" dirty="0">
              <a:cs typeface="B Nazanin" pitchFamily="2" charset="-78"/>
            </a:endParaRPr>
          </a:p>
          <a:p>
            <a:pPr marL="0" indent="0">
              <a:lnSpc>
                <a:spcPct val="170000"/>
              </a:lnSpc>
              <a:buNone/>
            </a:pPr>
            <a:r>
              <a:rPr lang="fa-IR" dirty="0">
                <a:cs typeface="B Nazanin" pitchFamily="2" charset="-78"/>
              </a:rPr>
              <a:t>مراقبت و حفاظت ←                                      </a:t>
            </a:r>
            <a:r>
              <a:rPr lang="fa-IR" dirty="0" smtClean="0">
                <a:cs typeface="B Nazanin" pitchFamily="2" charset="-78"/>
              </a:rPr>
              <a:t>         </a:t>
            </a:r>
            <a:r>
              <a:rPr lang="fa-IR" dirty="0">
                <a:cs typeface="B Nazanin" pitchFamily="2" charset="-78"/>
              </a:rPr>
              <a:t>هوشیاری و مراقبت از خود</a:t>
            </a:r>
            <a:endParaRPr lang="en-US" dirty="0">
              <a:cs typeface="B Nazanin" pitchFamily="2" charset="-78"/>
            </a:endParaRPr>
          </a:p>
          <a:p>
            <a:pPr marL="0" indent="0">
              <a:lnSpc>
                <a:spcPct val="170000"/>
              </a:lnSpc>
              <a:buNone/>
            </a:pPr>
            <a:r>
              <a:rPr lang="fa-IR" dirty="0">
                <a:cs typeface="B Nazanin" pitchFamily="2" charset="-78"/>
              </a:rPr>
              <a:t>آموزش    ←                                                 </a:t>
            </a:r>
            <a:r>
              <a:rPr lang="fa-IR" dirty="0" smtClean="0">
                <a:cs typeface="B Nazanin" pitchFamily="2" charset="-78"/>
              </a:rPr>
              <a:t>         </a:t>
            </a:r>
            <a:r>
              <a:rPr lang="fa-IR" dirty="0">
                <a:cs typeface="B Nazanin" pitchFamily="2" charset="-78"/>
              </a:rPr>
              <a:t>یادگیری، کنجکاوی، تسلط</a:t>
            </a:r>
            <a:endParaRPr lang="en-US" dirty="0">
              <a:cs typeface="B Nazanin" pitchFamily="2" charset="-78"/>
            </a:endParaRPr>
          </a:p>
          <a:p>
            <a:pPr marL="0" indent="0">
              <a:lnSpc>
                <a:spcPct val="170000"/>
              </a:lnSpc>
              <a:buNone/>
            </a:pPr>
            <a:r>
              <a:rPr lang="fa-IR" dirty="0">
                <a:cs typeface="B Nazanin" pitchFamily="2" charset="-78"/>
              </a:rPr>
              <a:t>بازی   ←                                                    </a:t>
            </a:r>
            <a:r>
              <a:rPr lang="fa-IR" dirty="0" smtClean="0">
                <a:cs typeface="B Nazanin" pitchFamily="2" charset="-78"/>
              </a:rPr>
              <a:t>           </a:t>
            </a:r>
            <a:r>
              <a:rPr lang="fa-IR" dirty="0">
                <a:cs typeface="B Nazanin" pitchFamily="2" charset="-78"/>
              </a:rPr>
              <a:t>بازی، تجسم خلاق</a:t>
            </a:r>
            <a:endParaRPr lang="en-US" dirty="0">
              <a:cs typeface="B Nazanin" pitchFamily="2" charset="-78"/>
            </a:endParaRPr>
          </a:p>
          <a:p>
            <a:pPr marL="0" indent="0">
              <a:lnSpc>
                <a:spcPct val="170000"/>
              </a:lnSpc>
              <a:buNone/>
            </a:pPr>
            <a:r>
              <a:rPr lang="fa-IR" dirty="0">
                <a:cs typeface="B Nazanin" pitchFamily="2" charset="-78"/>
              </a:rPr>
              <a:t>نظم و انضباط ←                                          </a:t>
            </a:r>
            <a:r>
              <a:rPr lang="fa-IR" dirty="0" smtClean="0">
                <a:cs typeface="B Nazanin" pitchFamily="2" charset="-78"/>
              </a:rPr>
              <a:t>          </a:t>
            </a:r>
            <a:r>
              <a:rPr lang="fa-IR" dirty="0">
                <a:cs typeface="B Nazanin" pitchFamily="2" charset="-78"/>
              </a:rPr>
              <a:t>کنترل شخص، همکاری</a:t>
            </a:r>
            <a:endParaRPr lang="en-US" dirty="0">
              <a:cs typeface="B Nazanin" pitchFamily="2" charset="-78"/>
            </a:endParaRPr>
          </a:p>
          <a:p>
            <a:pPr marL="0" indent="0">
              <a:lnSpc>
                <a:spcPct val="170000"/>
              </a:lnSpc>
              <a:buNone/>
            </a:pPr>
            <a:r>
              <a:rPr lang="fa-IR" dirty="0">
                <a:cs typeface="B Nazanin" pitchFamily="2" charset="-78"/>
              </a:rPr>
              <a:t>امور روزمره، ساختار و مراقبت ابزاری ←             </a:t>
            </a:r>
            <a:r>
              <a:rPr lang="fa-IR" dirty="0" smtClean="0">
                <a:cs typeface="B Nazanin" pitchFamily="2" charset="-78"/>
              </a:rPr>
              <a:t>         </a:t>
            </a:r>
            <a:r>
              <a:rPr lang="fa-IR" dirty="0">
                <a:cs typeface="B Nazanin" pitchFamily="2" charset="-78"/>
              </a:rPr>
              <a:t>ساختار، نظم و </a:t>
            </a:r>
            <a:r>
              <a:rPr lang="fa-IR" dirty="0" smtClean="0">
                <a:cs typeface="B Nazanin" pitchFamily="2" charset="-78"/>
              </a:rPr>
              <a:t>خودتنظیمی</a:t>
            </a:r>
            <a:r>
              <a:rPr lang="fa-IR" dirty="0">
                <a:cs typeface="B Nazanin" pitchFamily="2" charset="-78"/>
              </a:rPr>
              <a:t> </a:t>
            </a:r>
          </a:p>
        </p:txBody>
      </p:sp>
    </p:spTree>
    <p:extLst>
      <p:ext uri="{BB962C8B-B14F-4D97-AF65-F5344CB8AC3E}">
        <p14:creationId xmlns:p14="http://schemas.microsoft.com/office/powerpoint/2010/main" val="3279798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5505475"/>
          </a:xfrm>
        </p:spPr>
        <p:txBody>
          <a:bodyPr/>
          <a:lstStyle/>
          <a:p>
            <a:pPr marL="0" indent="0" algn="justLow">
              <a:lnSpc>
                <a:spcPct val="150000"/>
              </a:lnSpc>
              <a:buNone/>
            </a:pPr>
            <a:r>
              <a:rPr lang="fa-IR" dirty="0">
                <a:cs typeface="B Nazanin" pitchFamily="2" charset="-78"/>
              </a:rPr>
              <a:t>فرزند پروری خوب به این معنی نیست که مراقبت کنندگان کودک را در فضای خالی از استرس، تعارض و فشار بار آورند بلکه مراقبت مؤثر آن است که فضای مناسب برای تجربه کودکان و تصمیم گیری مستقلانه آن ها در شرایط زندگی به وجود </a:t>
            </a:r>
            <a:r>
              <a:rPr lang="fa-IR" dirty="0" smtClean="0">
                <a:cs typeface="B Nazanin" pitchFamily="2" charset="-78"/>
              </a:rPr>
              <a:t>آمده </a:t>
            </a:r>
            <a:r>
              <a:rPr lang="fa-IR" dirty="0">
                <a:cs typeface="B Nazanin" pitchFamily="2" charset="-78"/>
              </a:rPr>
              <a:t>و مراقبت کنندگان نیز حمایت و نظارت خود را بر این فرآیند حفظ نمایند.</a:t>
            </a:r>
            <a:endParaRPr lang="en-US" dirty="0">
              <a:cs typeface="B Nazanin" pitchFamily="2" charset="-78"/>
            </a:endParaRPr>
          </a:p>
          <a:p>
            <a:pPr algn="justLow"/>
            <a:endParaRPr lang="fa-IR" dirty="0">
              <a:cs typeface="B Nazanin" pitchFamily="2" charset="-78"/>
            </a:endParaRPr>
          </a:p>
        </p:txBody>
      </p:sp>
      <p:pic>
        <p:nvPicPr>
          <p:cNvPr id="130050" name="Picture 2" descr="نتیجه تصویری برای کودک">
            <a:hlinkClick r:id="rId2"/>
          </p:cNvPr>
          <p:cNvPicPr>
            <a:picLocks noChangeAspect="1" noChangeArrowheads="1"/>
          </p:cNvPicPr>
          <p:nvPr/>
        </p:nvPicPr>
        <p:blipFill>
          <a:blip r:embed="rId3"/>
          <a:srcRect/>
          <a:stretch>
            <a:fillRect/>
          </a:stretch>
        </p:blipFill>
        <p:spPr bwMode="auto">
          <a:xfrm>
            <a:off x="500034" y="4429132"/>
            <a:ext cx="1643074" cy="1428760"/>
          </a:xfrm>
          <a:prstGeom prst="rect">
            <a:avLst/>
          </a:prstGeom>
          <a:noFill/>
        </p:spPr>
      </p:pic>
    </p:spTree>
    <p:extLst>
      <p:ext uri="{BB962C8B-B14F-4D97-AF65-F5344CB8AC3E}">
        <p14:creationId xmlns:p14="http://schemas.microsoft.com/office/powerpoint/2010/main" val="1850177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85000" lnSpcReduction="20000"/>
          </a:bodyPr>
          <a:lstStyle/>
          <a:p>
            <a:pPr marL="0" indent="0">
              <a:buNone/>
            </a:pPr>
            <a:r>
              <a:rPr lang="fa-IR" sz="2400" dirty="0">
                <a:solidFill>
                  <a:srgbClr val="C00000"/>
                </a:solidFill>
                <a:cs typeface="B Titr" pitchFamily="2" charset="-78"/>
              </a:rPr>
              <a:t>چرخه امنیت</a:t>
            </a:r>
            <a:r>
              <a:rPr lang="fa-IR" sz="2400" dirty="0" smtClean="0">
                <a:solidFill>
                  <a:srgbClr val="C00000"/>
                </a:solidFill>
                <a:cs typeface="B Titr" pitchFamily="2" charset="-78"/>
              </a:rPr>
              <a:t>:</a:t>
            </a:r>
          </a:p>
          <a:p>
            <a:pPr marL="0" indent="0">
              <a:buNone/>
            </a:pPr>
            <a:endParaRPr lang="en-US" sz="2400" dirty="0">
              <a:solidFill>
                <a:srgbClr val="C00000"/>
              </a:solidFill>
              <a:cs typeface="B Titr" pitchFamily="2" charset="-78"/>
            </a:endParaRPr>
          </a:p>
          <a:p>
            <a:pPr marL="0" indent="0" algn="justLow">
              <a:lnSpc>
                <a:spcPct val="150000"/>
              </a:lnSpc>
              <a:buNone/>
            </a:pPr>
            <a:r>
              <a:rPr lang="fa-IR" dirty="0">
                <a:cs typeface="B Nazanin" pitchFamily="2" charset="-78"/>
              </a:rPr>
              <a:t>راه مفید برای جلب توجه به اهمیت دلبستگی در نحوه </a:t>
            </a:r>
            <a:r>
              <a:rPr lang="fa-IR" dirty="0" smtClean="0">
                <a:cs typeface="B Nazanin" pitchFamily="2" charset="-78"/>
              </a:rPr>
              <a:t/>
            </a:r>
            <a:br>
              <a:rPr lang="fa-IR" dirty="0" smtClean="0">
                <a:cs typeface="B Nazanin" pitchFamily="2" charset="-78"/>
              </a:rPr>
            </a:br>
            <a:r>
              <a:rPr lang="fa-IR" dirty="0" smtClean="0">
                <a:cs typeface="B Nazanin" pitchFamily="2" charset="-78"/>
              </a:rPr>
              <a:t>رویارویی کودک با </a:t>
            </a:r>
            <a:r>
              <a:rPr lang="fa-IR" dirty="0">
                <a:cs typeface="B Nazanin" pitchFamily="2" charset="-78"/>
              </a:rPr>
              <a:t>استرس و </a:t>
            </a:r>
            <a:r>
              <a:rPr lang="fa-IR" dirty="0" smtClean="0">
                <a:cs typeface="B Nazanin" pitchFamily="2" charset="-78"/>
              </a:rPr>
              <a:t>تروما </a:t>
            </a:r>
            <a:r>
              <a:rPr lang="fa-IR" dirty="0">
                <a:cs typeface="B Nazanin" pitchFamily="2" charset="-78"/>
              </a:rPr>
              <a:t>از طریق چرخه امنیت صورت می گیرد</a:t>
            </a:r>
            <a:r>
              <a:rPr lang="fa-IR" dirty="0" smtClean="0">
                <a:cs typeface="B Nazanin" pitchFamily="2" charset="-78"/>
              </a:rPr>
              <a:t>.</a:t>
            </a:r>
          </a:p>
          <a:p>
            <a:pPr marL="0" indent="0" algn="justLow">
              <a:lnSpc>
                <a:spcPct val="150000"/>
              </a:lnSpc>
              <a:buNone/>
            </a:pPr>
            <a:r>
              <a:rPr lang="ar-SA" dirty="0" smtClean="0">
                <a:ea typeface="Calibri"/>
                <a:cs typeface="B Nazanin"/>
              </a:rPr>
              <a:t> </a:t>
            </a:r>
            <a:r>
              <a:rPr lang="ar-SA" dirty="0">
                <a:ea typeface="Calibri"/>
                <a:cs typeface="B Nazanin"/>
              </a:rPr>
              <a:t>این چرخه برای اولین بار توسط ماروین، کوپر و چند محقق دیگر مطرح گردید</a:t>
            </a:r>
            <a:endParaRPr lang="en-US" dirty="0">
              <a:cs typeface="B Nazanin" pitchFamily="2" charset="-78"/>
            </a:endParaRPr>
          </a:p>
          <a:p>
            <a:pPr marL="0" indent="0" algn="justLow">
              <a:lnSpc>
                <a:spcPct val="150000"/>
              </a:lnSpc>
              <a:buNone/>
            </a:pPr>
            <a:r>
              <a:rPr lang="fa-IR" dirty="0">
                <a:cs typeface="B Nazanin" pitchFamily="2" charset="-78"/>
              </a:rPr>
              <a:t>مهمترین پیامد چرخه امنیت: والدین نمی توانند به طور دائم و همیشگی مراقب کودک باشند. با این حال این چرخه به والدین کمک می کند تا تمام سعی خود را برای اصلاح و بقاء امنیت کودک در همه </a:t>
            </a:r>
            <a:r>
              <a:rPr lang="fa-IR" dirty="0" smtClean="0">
                <a:cs typeface="B Nazanin" pitchFamily="2" charset="-78"/>
              </a:rPr>
              <a:t>زوایای </a:t>
            </a:r>
            <a:r>
              <a:rPr lang="fa-IR" dirty="0">
                <a:cs typeface="B Nazanin" pitchFamily="2" charset="-78"/>
              </a:rPr>
              <a:t>زندگی فراهم آورند.</a:t>
            </a:r>
            <a:endParaRPr lang="en-US" dirty="0">
              <a:cs typeface="B Nazanin" pitchFamily="2" charset="-78"/>
            </a:endParaRPr>
          </a:p>
          <a:p>
            <a:endParaRPr lang="fa-IR" dirty="0"/>
          </a:p>
        </p:txBody>
      </p:sp>
    </p:spTree>
    <p:extLst>
      <p:ext uri="{BB962C8B-B14F-4D97-AF65-F5344CB8AC3E}">
        <p14:creationId xmlns:p14="http://schemas.microsoft.com/office/powerpoint/2010/main" val="3773200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1670" y="1769024"/>
            <a:ext cx="7620660" cy="418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88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92500" lnSpcReduction="10000"/>
          </a:bodyPr>
          <a:lstStyle/>
          <a:p>
            <a:pPr marL="0" indent="0">
              <a:buNone/>
            </a:pPr>
            <a:r>
              <a:rPr lang="fa-IR" sz="2800" dirty="0">
                <a:solidFill>
                  <a:srgbClr val="C00000"/>
                </a:solidFill>
                <a:cs typeface="B Titr" pitchFamily="2" charset="-78"/>
              </a:rPr>
              <a:t>خانواده در بحران</a:t>
            </a:r>
            <a:r>
              <a:rPr lang="fa-IR" sz="2800" dirty="0" smtClean="0">
                <a:solidFill>
                  <a:srgbClr val="C00000"/>
                </a:solidFill>
                <a:cs typeface="B Titr" pitchFamily="2" charset="-78"/>
              </a:rPr>
              <a:t>:</a:t>
            </a:r>
          </a:p>
          <a:p>
            <a:pPr marL="0" indent="0">
              <a:buNone/>
            </a:pPr>
            <a:endParaRPr lang="en-US" sz="2200" dirty="0">
              <a:solidFill>
                <a:srgbClr val="C00000"/>
              </a:solidFill>
              <a:cs typeface="B Titr" pitchFamily="2" charset="-78"/>
            </a:endParaRPr>
          </a:p>
          <a:p>
            <a:pPr marL="0" indent="0">
              <a:buNone/>
            </a:pPr>
            <a:r>
              <a:rPr lang="fa-IR" dirty="0">
                <a:cs typeface="B Nazanin" pitchFamily="2" charset="-78"/>
              </a:rPr>
              <a:t>خشونت خانوادگی به عنوان بحران در خانواده </a:t>
            </a:r>
            <a:r>
              <a:rPr lang="fa-IR" dirty="0" smtClean="0">
                <a:cs typeface="B Nazanin" pitchFamily="2" charset="-78"/>
              </a:rPr>
              <a:t>می باشدبه دلیل:</a:t>
            </a:r>
            <a:endParaRPr lang="en-US" dirty="0">
              <a:cs typeface="B Nazanin" pitchFamily="2" charset="-78"/>
            </a:endParaRPr>
          </a:p>
          <a:p>
            <a:pPr marL="0" indent="0">
              <a:buNone/>
            </a:pPr>
            <a:r>
              <a:rPr lang="fa-IR" dirty="0">
                <a:cs typeface="B Nazanin" pitchFamily="2" charset="-78"/>
              </a:rPr>
              <a:t>1- در معرض خطر قرار گرفتن</a:t>
            </a:r>
            <a:endParaRPr lang="en-US" dirty="0">
              <a:cs typeface="B Nazanin" pitchFamily="2" charset="-78"/>
            </a:endParaRPr>
          </a:p>
          <a:p>
            <a:pPr marL="0" indent="0">
              <a:buNone/>
            </a:pPr>
            <a:r>
              <a:rPr lang="fa-IR" dirty="0">
                <a:cs typeface="B Nazanin" pitchFamily="2" charset="-78"/>
              </a:rPr>
              <a:t>* روابط ایمن والدین با یکدیگر</a:t>
            </a:r>
            <a:endParaRPr lang="en-US" dirty="0">
              <a:cs typeface="B Nazanin" pitchFamily="2" charset="-78"/>
            </a:endParaRPr>
          </a:p>
          <a:p>
            <a:pPr marL="0" indent="0">
              <a:buNone/>
            </a:pPr>
            <a:r>
              <a:rPr lang="fa-IR" dirty="0" smtClean="0">
                <a:cs typeface="B Nazanin" pitchFamily="2" charset="-78"/>
              </a:rPr>
              <a:t>* روابط </a:t>
            </a:r>
            <a:r>
              <a:rPr lang="fa-IR" dirty="0">
                <a:cs typeface="B Nazanin" pitchFamily="2" charset="-78"/>
              </a:rPr>
              <a:t>والدین </a:t>
            </a:r>
            <a:r>
              <a:rPr lang="fa-IR" dirty="0" smtClean="0">
                <a:cs typeface="B Nazanin" pitchFamily="2" charset="-78"/>
              </a:rPr>
              <a:t>با کودکان</a:t>
            </a:r>
          </a:p>
          <a:p>
            <a:pPr marL="0" indent="0">
              <a:buNone/>
            </a:pPr>
            <a:r>
              <a:rPr lang="fa-IR" dirty="0" smtClean="0">
                <a:cs typeface="B Nazanin" pitchFamily="2" charset="-78"/>
              </a:rPr>
              <a:t>2- </a:t>
            </a:r>
            <a:r>
              <a:rPr lang="fa-IR" dirty="0">
                <a:cs typeface="B Nazanin" pitchFamily="2" charset="-78"/>
              </a:rPr>
              <a:t>نقش والدین به عنوان مراقبت کنندگان اصلی کودک </a:t>
            </a:r>
            <a:r>
              <a:rPr lang="fa-IR" dirty="0" smtClean="0">
                <a:cs typeface="B Nazanin" pitchFamily="2" charset="-78"/>
              </a:rPr>
              <a:t>محوری است</a:t>
            </a:r>
          </a:p>
          <a:p>
            <a:pPr marL="0" indent="0">
              <a:buNone/>
            </a:pPr>
            <a:r>
              <a:rPr lang="ar-SA" dirty="0">
                <a:ea typeface="Calibri"/>
                <a:cs typeface="B Nazanin"/>
              </a:rPr>
              <a:t>تسهیلگر با برقراری ارتباط باوالدین </a:t>
            </a:r>
            <a:r>
              <a:rPr lang="ar-SA" dirty="0" smtClean="0">
                <a:ea typeface="Calibri"/>
                <a:cs typeface="B Nazanin"/>
              </a:rPr>
              <a:t>کودک</a:t>
            </a:r>
            <a:r>
              <a:rPr lang="fa-IR" dirty="0" smtClean="0">
                <a:ea typeface="Calibri"/>
                <a:cs typeface="B Nazanin"/>
              </a:rPr>
              <a:t> </a:t>
            </a:r>
            <a:r>
              <a:rPr lang="ar-SA" dirty="0" smtClean="0">
                <a:ea typeface="Calibri"/>
                <a:cs typeface="B Nazanin"/>
              </a:rPr>
              <a:t>بایستی </a:t>
            </a:r>
            <a:r>
              <a:rPr lang="ar-SA" dirty="0">
                <a:ea typeface="Calibri"/>
                <a:cs typeface="B Nazanin"/>
              </a:rPr>
              <a:t>آنان را مجاب کند که نقش آنها در کاهش آسیبهای روانی اجتماعی کودکان پس از بروز بحران کلیدی است</a:t>
            </a:r>
            <a:endParaRPr lang="fa-IR" dirty="0">
              <a:cs typeface="B Nazanin" pitchFamily="2" charset="-78"/>
            </a:endParaRPr>
          </a:p>
          <a:p>
            <a:pPr marL="0" indent="0">
              <a:buNone/>
            </a:pPr>
            <a:r>
              <a:rPr lang="fa-IR" dirty="0">
                <a:cs typeface="B Nazanin" pitchFamily="2" charset="-78"/>
              </a:rPr>
              <a:t>تجربه خشونت والدین در بچه ها بستگی به گروه سنی کودک دارد.</a:t>
            </a:r>
            <a:endParaRPr lang="en-US" dirty="0">
              <a:cs typeface="B Nazanin" pitchFamily="2" charset="-78"/>
            </a:endParaRPr>
          </a:p>
          <a:p>
            <a:pPr marL="0" indent="0">
              <a:buNone/>
            </a:pPr>
            <a:endParaRPr lang="en-US" dirty="0">
              <a:cs typeface="B Nazanin" pitchFamily="2" charset="-78"/>
            </a:endParaRPr>
          </a:p>
          <a:p>
            <a:endParaRPr lang="fa-IR" dirty="0"/>
          </a:p>
        </p:txBody>
      </p:sp>
    </p:spTree>
    <p:extLst>
      <p:ext uri="{BB962C8B-B14F-4D97-AF65-F5344CB8AC3E}">
        <p14:creationId xmlns:p14="http://schemas.microsoft.com/office/powerpoint/2010/main" val="2707428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577483"/>
          </a:xfrm>
        </p:spPr>
        <p:txBody>
          <a:bodyPr>
            <a:normAutofit fontScale="92500" lnSpcReduction="20000"/>
          </a:bodyPr>
          <a:lstStyle/>
          <a:p>
            <a:pPr marL="0" indent="0" algn="justLow">
              <a:buNone/>
            </a:pPr>
            <a:r>
              <a:rPr lang="fa-IR" sz="3100" dirty="0">
                <a:solidFill>
                  <a:srgbClr val="C00000"/>
                </a:solidFill>
                <a:cs typeface="B Titr" pitchFamily="2" charset="-78"/>
              </a:rPr>
              <a:t>کودکان 5 ساله</a:t>
            </a:r>
            <a:r>
              <a:rPr lang="fa-IR" sz="3100" dirty="0" smtClean="0">
                <a:solidFill>
                  <a:srgbClr val="C00000"/>
                </a:solidFill>
                <a:cs typeface="B Titr" pitchFamily="2" charset="-78"/>
              </a:rPr>
              <a:t>:</a:t>
            </a:r>
          </a:p>
          <a:p>
            <a:pPr marL="0" indent="0" algn="justLow">
              <a:buNone/>
            </a:pPr>
            <a:endParaRPr lang="en-US" sz="3100" dirty="0">
              <a:solidFill>
                <a:srgbClr val="C00000"/>
              </a:solidFill>
              <a:cs typeface="B Titr" pitchFamily="2" charset="-78"/>
            </a:endParaRPr>
          </a:p>
          <a:p>
            <a:pPr marL="0" indent="0" algn="justLow">
              <a:buNone/>
            </a:pPr>
            <a:r>
              <a:rPr lang="fa-IR" dirty="0">
                <a:cs typeface="B Nazanin" pitchFamily="2" charset="-78"/>
              </a:rPr>
              <a:t>1- نمی توانند تصور کنند که والدین آن ها غیر از نقش والدی، نقش </a:t>
            </a:r>
            <a:r>
              <a:rPr lang="fa-IR" dirty="0" smtClean="0">
                <a:cs typeface="B Nazanin" pitchFamily="2" charset="-78"/>
              </a:rPr>
              <a:t>دیگری غیر </a:t>
            </a:r>
            <a:r>
              <a:rPr lang="fa-IR" dirty="0">
                <a:cs typeface="B Nazanin" pitchFamily="2" charset="-78"/>
              </a:rPr>
              <a:t>از </a:t>
            </a:r>
            <a:r>
              <a:rPr lang="fa-IR" dirty="0" smtClean="0">
                <a:cs typeface="B Nazanin" pitchFamily="2" charset="-78"/>
              </a:rPr>
              <a:t>همسری </a:t>
            </a:r>
            <a:r>
              <a:rPr lang="fa-IR" dirty="0">
                <a:cs typeface="B Nazanin" pitchFamily="2" charset="-78"/>
              </a:rPr>
              <a:t>دارند.</a:t>
            </a:r>
            <a:endParaRPr lang="en-US" dirty="0">
              <a:cs typeface="B Nazanin" pitchFamily="2" charset="-78"/>
            </a:endParaRPr>
          </a:p>
          <a:p>
            <a:pPr marL="0" indent="0" algn="justLow">
              <a:buNone/>
            </a:pPr>
            <a:r>
              <a:rPr lang="fa-IR" dirty="0">
                <a:cs typeface="B Nazanin" pitchFamily="2" charset="-78"/>
              </a:rPr>
              <a:t>2- نمی توانند خشونت را به خوبی درک نمایند.</a:t>
            </a:r>
            <a:endParaRPr lang="en-US" dirty="0">
              <a:cs typeface="B Nazanin" pitchFamily="2" charset="-78"/>
            </a:endParaRPr>
          </a:p>
          <a:p>
            <a:pPr marL="0" indent="0" algn="justLow">
              <a:buNone/>
            </a:pPr>
            <a:r>
              <a:rPr lang="fa-IR" dirty="0">
                <a:cs typeface="B Nazanin" pitchFamily="2" charset="-78"/>
              </a:rPr>
              <a:t>3- خود را در اختلافات و نزاع های میان والدین مقصر می دانند.</a:t>
            </a:r>
            <a:endParaRPr lang="en-US" dirty="0">
              <a:cs typeface="B Nazanin" pitchFamily="2" charset="-78"/>
            </a:endParaRPr>
          </a:p>
          <a:p>
            <a:pPr marL="0" indent="0" algn="justLow">
              <a:buNone/>
            </a:pPr>
            <a:r>
              <a:rPr lang="fa-IR" dirty="0">
                <a:cs typeface="B Nazanin" pitchFamily="2" charset="-78"/>
              </a:rPr>
              <a:t>4- ممکن است در دعواهای والدین طرف یکی از آن ها را می گیرند در حالیکه قصدشان سوگیری نبوده و صرفاً آن </a:t>
            </a:r>
            <a:r>
              <a:rPr lang="fa-IR" dirty="0" smtClean="0">
                <a:cs typeface="B Nazanin" pitchFamily="2" charset="-78"/>
              </a:rPr>
              <a:t>چه </a:t>
            </a:r>
            <a:r>
              <a:rPr lang="fa-IR" dirty="0">
                <a:cs typeface="B Nazanin" pitchFamily="2" charset="-78"/>
              </a:rPr>
              <a:t>را درک کرده اند دنبال می کنند.</a:t>
            </a:r>
            <a:endParaRPr lang="en-US" dirty="0">
              <a:cs typeface="B Nazanin" pitchFamily="2" charset="-78"/>
            </a:endParaRPr>
          </a:p>
          <a:p>
            <a:pPr marL="0" indent="0" algn="justLow">
              <a:buNone/>
            </a:pPr>
            <a:r>
              <a:rPr lang="fa-IR" dirty="0">
                <a:cs typeface="B Nazanin" pitchFamily="2" charset="-78"/>
              </a:rPr>
              <a:t>5- برای پرت کردن حواس والدین متخاصم به رفتارهایی چون سرو و صدا کردن، رفتارهای </a:t>
            </a:r>
            <a:r>
              <a:rPr lang="fa-IR" dirty="0" smtClean="0">
                <a:cs typeface="B Nazanin" pitchFamily="2" charset="-78"/>
              </a:rPr>
              <a:t>بیش </a:t>
            </a:r>
            <a:r>
              <a:rPr lang="fa-IR" dirty="0">
                <a:cs typeface="B Nazanin" pitchFamily="2" charset="-78"/>
              </a:rPr>
              <a:t>فعالانه و نیاز به توجه مداوم روی می آورند.</a:t>
            </a:r>
            <a:endParaRPr lang="en-US" dirty="0">
              <a:cs typeface="B Nazanin" pitchFamily="2" charset="-78"/>
            </a:endParaRPr>
          </a:p>
          <a:p>
            <a:pPr marL="0" indent="0" algn="justLow">
              <a:buNone/>
            </a:pPr>
            <a:r>
              <a:rPr lang="fa-IR" dirty="0">
                <a:cs typeface="B Nazanin" pitchFamily="2" charset="-78"/>
              </a:rPr>
              <a:t>6- پس از اتمام سر و صدای والدین فکر می کنند خشونت تمام شده است</a:t>
            </a:r>
            <a:r>
              <a:rPr lang="fa-IR" dirty="0" smtClean="0">
                <a:cs typeface="B Nazanin" pitchFamily="2" charset="-78"/>
              </a:rPr>
              <a:t>.</a:t>
            </a:r>
            <a:r>
              <a:rPr lang="fa-IR" dirty="0">
                <a:cs typeface="B Nazanin" pitchFamily="2" charset="-78"/>
              </a:rPr>
              <a:t> </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414686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txBody>
          <a:bodyPr/>
          <a:lstStyle/>
          <a:p>
            <a:pPr marL="0" indent="0" algn="justLow">
              <a:buNone/>
            </a:pPr>
            <a:r>
              <a:rPr lang="fa-IR" sz="2900" dirty="0">
                <a:solidFill>
                  <a:srgbClr val="C00000"/>
                </a:solidFill>
                <a:cs typeface="B Titr" pitchFamily="2" charset="-78"/>
              </a:rPr>
              <a:t>کودکان 12-7 سال</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1- </a:t>
            </a:r>
            <a:r>
              <a:rPr lang="fa-IR" dirty="0" smtClean="0">
                <a:cs typeface="B Nazanin" pitchFamily="2" charset="-78"/>
              </a:rPr>
              <a:t>دارای آستانه </a:t>
            </a:r>
            <a:r>
              <a:rPr lang="fa-IR" dirty="0">
                <a:cs typeface="B Nazanin" pitchFamily="2" charset="-78"/>
              </a:rPr>
              <a:t>تحمل پایین تر برای تجربه تعارض و نزاع در خانواده هستند.</a:t>
            </a:r>
            <a:endParaRPr lang="en-US" dirty="0">
              <a:cs typeface="B Nazanin" pitchFamily="2" charset="-78"/>
            </a:endParaRPr>
          </a:p>
          <a:p>
            <a:pPr marL="0" indent="0" algn="justLow">
              <a:buNone/>
            </a:pPr>
            <a:r>
              <a:rPr lang="fa-IR" dirty="0">
                <a:cs typeface="B Nazanin" pitchFamily="2" charset="-78"/>
              </a:rPr>
              <a:t>2- نسبت به این که </a:t>
            </a:r>
            <a:r>
              <a:rPr lang="fa-IR" dirty="0" smtClean="0">
                <a:cs typeface="B Nazanin" pitchFamily="2" charset="-78"/>
              </a:rPr>
              <a:t>آیا </a:t>
            </a:r>
            <a:r>
              <a:rPr lang="fa-IR" dirty="0">
                <a:cs typeface="B Nazanin" pitchFamily="2" charset="-78"/>
              </a:rPr>
              <a:t>بحث و مجادله حل و فصل شده یا خیر بسیار حساسند.</a:t>
            </a:r>
            <a:endParaRPr lang="en-US" dirty="0">
              <a:cs typeface="B Nazanin" pitchFamily="2" charset="-78"/>
            </a:endParaRPr>
          </a:p>
          <a:p>
            <a:pPr marL="0" indent="0" algn="justLow">
              <a:buNone/>
            </a:pPr>
            <a:r>
              <a:rPr lang="fa-IR" dirty="0">
                <a:cs typeface="B Nazanin" pitchFamily="2" charset="-78"/>
              </a:rPr>
              <a:t>3- برای توقف مجادله پا پیش گذاشته و در معرض آسیب فیزیکی قرار می گیرند</a:t>
            </a:r>
            <a:r>
              <a:rPr lang="fa-IR" dirty="0" smtClean="0">
                <a:cs typeface="B Nazanin" pitchFamily="2" charset="-78"/>
              </a:rPr>
              <a:t>.</a:t>
            </a:r>
            <a:r>
              <a:rPr lang="fa-IR" dirty="0">
                <a:cs typeface="B Nazanin" pitchFamily="2" charset="-78"/>
              </a:rPr>
              <a:t> </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424552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lvl="0" indent="-228600" algn="just">
              <a:lnSpc>
                <a:spcPct val="115000"/>
              </a:lnSpc>
              <a:spcBef>
                <a:spcPts val="0"/>
              </a:spcBef>
              <a:spcAft>
                <a:spcPts val="1000"/>
              </a:spcAft>
            </a:pPr>
            <a:r>
              <a:rPr lang="ar-SA" sz="2800" b="1" u="sng" dirty="0">
                <a:solidFill>
                  <a:prstClr val="black"/>
                </a:solidFill>
                <a:ea typeface="Calibri"/>
                <a:cs typeface="B Titr"/>
              </a:rPr>
              <a:t>مرحله اول: کودکان  جزئی از  داراییهای والدین</a:t>
            </a:r>
            <a:endParaRPr lang="en-US" sz="2400" dirty="0">
              <a:solidFill>
                <a:prstClr val="black"/>
              </a:solidFill>
              <a:ea typeface="Calibri"/>
              <a:cs typeface="B Titr"/>
            </a:endParaRPr>
          </a:p>
          <a:p>
            <a:pPr marL="0" lvl="0" indent="-228600" algn="just">
              <a:lnSpc>
                <a:spcPct val="115000"/>
              </a:lnSpc>
              <a:spcBef>
                <a:spcPts val="0"/>
              </a:spcBef>
              <a:spcAft>
                <a:spcPts val="1000"/>
              </a:spcAft>
            </a:pPr>
            <a:r>
              <a:rPr lang="ar-SA" sz="2800" b="1" dirty="0">
                <a:solidFill>
                  <a:prstClr val="black"/>
                </a:solidFill>
                <a:ea typeface="Calibri"/>
                <a:cs typeface="B Titr"/>
              </a:rPr>
              <a:t>در دوران برده داری اعضای خانواده شامل زن، کودکان و بردگان در تملک سر پرست خانواده که مرد خانواده بود قرار داشتند.</a:t>
            </a:r>
            <a:endParaRPr lang="en-US" sz="2400" dirty="0">
              <a:solidFill>
                <a:prstClr val="black"/>
              </a:solidFill>
              <a:ea typeface="Calibri"/>
              <a:cs typeface="B Titr"/>
            </a:endParaRPr>
          </a:p>
          <a:p>
            <a:pPr marL="0" lvl="0" indent="-228600" algn="just">
              <a:lnSpc>
                <a:spcPct val="115000"/>
              </a:lnSpc>
              <a:spcBef>
                <a:spcPts val="0"/>
              </a:spcBef>
              <a:spcAft>
                <a:spcPts val="1000"/>
              </a:spcAft>
            </a:pPr>
            <a:r>
              <a:rPr lang="ar-SA" sz="2800" b="1" dirty="0">
                <a:solidFill>
                  <a:prstClr val="black"/>
                </a:solidFill>
                <a:ea typeface="Calibri"/>
                <a:cs typeface="B Titr"/>
              </a:rPr>
              <a:t>بنابر این سرپرست خانواده اختیار زندگی، رفاه و سلامتی یا بر عکس مرگ و یا تنبیه و مجازات زن ، کودک و بردگان خود را در اختیار داشت. </a:t>
            </a:r>
            <a:endParaRPr lang="en-US" sz="2400" dirty="0">
              <a:solidFill>
                <a:prstClr val="black"/>
              </a:solidFill>
              <a:ea typeface="Calibri"/>
              <a:cs typeface="B Titr"/>
            </a:endParaRPr>
          </a:p>
          <a:p>
            <a:pPr marL="0" lvl="0" indent="-228600" algn="just">
              <a:lnSpc>
                <a:spcPct val="115000"/>
              </a:lnSpc>
              <a:spcBef>
                <a:spcPts val="0"/>
              </a:spcBef>
              <a:spcAft>
                <a:spcPts val="1000"/>
              </a:spcAft>
            </a:pPr>
            <a:r>
              <a:rPr lang="ar-SA" sz="2800" b="1" dirty="0">
                <a:solidFill>
                  <a:prstClr val="black"/>
                </a:solidFill>
                <a:ea typeface="Calibri"/>
                <a:cs typeface="B Titr"/>
              </a:rPr>
              <a:t>بنابر این در فرهنگ این دوران پدران مالک بی قید وشرط خانواده و اختیار دار آنها محسوب می شدند و به استثناء مواردی که جرم یا جنایت مشخصی در خصوص آنها اتفاق می افتد انواع بد رفتاری با خانواده کاری ناشایست تلقی نمی گردید.</a:t>
            </a:r>
            <a:endParaRPr lang="en-US" sz="2400" dirty="0">
              <a:solidFill>
                <a:prstClr val="black"/>
              </a:solidFill>
              <a:ea typeface="Calibri"/>
              <a:cs typeface="B Titr"/>
            </a:endParaRPr>
          </a:p>
          <a:p>
            <a:pPr marL="228600" lvl="0" indent="-228600">
              <a:lnSpc>
                <a:spcPct val="150000"/>
              </a:lnSpc>
              <a:spcBef>
                <a:spcPts val="1000"/>
              </a:spcBef>
              <a:buFont typeface="Wingdings" panose="05000000000000000000" pitchFamily="2" charset="2"/>
              <a:buChar char="q"/>
            </a:pPr>
            <a:endParaRPr lang="en-US" sz="2800" dirty="0">
              <a:solidFill>
                <a:prstClr val="black"/>
              </a:solidFill>
              <a:cs typeface="B Titr" pitchFamily="2" charset="-78"/>
            </a:endParaRPr>
          </a:p>
          <a:p>
            <a:endParaRPr lang="en-US" dirty="0"/>
          </a:p>
        </p:txBody>
      </p:sp>
    </p:spTree>
    <p:extLst>
      <p:ext uri="{BB962C8B-B14F-4D97-AF65-F5344CB8AC3E}">
        <p14:creationId xmlns:p14="http://schemas.microsoft.com/office/powerpoint/2010/main" val="2059852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363272" cy="6120680"/>
          </a:xfrm>
        </p:spPr>
        <p:txBody>
          <a:bodyPr/>
          <a:lstStyle/>
          <a:p>
            <a:pPr marL="0" indent="0" algn="justLow">
              <a:buNone/>
            </a:pPr>
            <a:r>
              <a:rPr lang="fa-IR" sz="2900" dirty="0">
                <a:solidFill>
                  <a:srgbClr val="C00000"/>
                </a:solidFill>
                <a:cs typeface="B Titr" pitchFamily="2" charset="-78"/>
              </a:rPr>
              <a:t>نوجوانان</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1- احتمال زیادی وجود دارد که از تعارض پرهیز کنند.</a:t>
            </a:r>
            <a:endParaRPr lang="en-US" dirty="0">
              <a:cs typeface="B Nazanin" pitchFamily="2" charset="-78"/>
            </a:endParaRPr>
          </a:p>
          <a:p>
            <a:pPr marL="0" indent="0" algn="justLow">
              <a:buNone/>
            </a:pPr>
            <a:r>
              <a:rPr lang="fa-IR" dirty="0">
                <a:cs typeface="B Nazanin" pitchFamily="2" charset="-78"/>
              </a:rPr>
              <a:t>2- اغلب از نزاع کناره گیری می کنند.</a:t>
            </a:r>
            <a:endParaRPr lang="en-US" dirty="0">
              <a:cs typeface="B Nazanin" pitchFamily="2" charset="-78"/>
            </a:endParaRPr>
          </a:p>
          <a:p>
            <a:pPr marL="0" indent="0" algn="justLow">
              <a:buNone/>
            </a:pPr>
            <a:r>
              <a:rPr lang="fa-IR" dirty="0">
                <a:cs typeface="B Nazanin" pitchFamily="2" charset="-78"/>
              </a:rPr>
              <a:t>3- والدین خود را در این تعارضات مقصر می دانند.</a:t>
            </a:r>
            <a:endParaRPr lang="en-US" dirty="0">
              <a:cs typeface="B Nazanin" pitchFamily="2" charset="-78"/>
            </a:endParaRPr>
          </a:p>
          <a:p>
            <a:pPr marL="0" indent="0" algn="justLow">
              <a:buNone/>
            </a:pPr>
            <a:r>
              <a:rPr lang="fa-IR" dirty="0">
                <a:cs typeface="B Nazanin" pitchFamily="2" charset="-78"/>
              </a:rPr>
              <a:t>4- نوجوانان خشونت دیده بیشتر از هر گروه سنی دیگر استعداد </a:t>
            </a:r>
            <a:r>
              <a:rPr lang="fa-IR" dirty="0" smtClean="0">
                <a:cs typeface="B Nazanin" pitchFamily="2" charset="-78"/>
              </a:rPr>
              <a:t>آمادگی </a:t>
            </a:r>
            <a:r>
              <a:rPr lang="fa-IR" dirty="0">
                <a:cs typeface="B Nazanin" pitchFamily="2" charset="-78"/>
              </a:rPr>
              <a:t>ترک خانه را دارند</a:t>
            </a:r>
            <a:r>
              <a:rPr lang="fa-IR" dirty="0" smtClean="0">
                <a:cs typeface="B Nazanin" pitchFamily="2" charset="-78"/>
              </a:rPr>
              <a:t>.</a:t>
            </a:r>
          </a:p>
          <a:p>
            <a:pPr marL="0" indent="0" algn="justLow">
              <a:buNone/>
            </a:pPr>
            <a:endParaRPr lang="en-US" dirty="0">
              <a:cs typeface="B Nazanin" pitchFamily="2" charset="-78"/>
            </a:endParaRPr>
          </a:p>
          <a:p>
            <a:pPr marL="0" indent="0" algn="justLow">
              <a:buNone/>
            </a:pPr>
            <a:r>
              <a:rPr lang="fa-IR" dirty="0">
                <a:cs typeface="B Nazanin" pitchFamily="2" charset="-78"/>
              </a:rPr>
              <a:t>اثر خشونت های مداوم و طولانی مدت در کودکان پیش دبستانی </a:t>
            </a:r>
            <a:r>
              <a:rPr lang="fa-IR" dirty="0" smtClean="0">
                <a:cs typeface="B Nazanin" pitchFamily="2" charset="-78"/>
              </a:rPr>
              <a:t>مخرب </a:t>
            </a:r>
            <a:r>
              <a:rPr lang="fa-IR" dirty="0">
                <a:cs typeface="B Nazanin" pitchFamily="2" charset="-78"/>
              </a:rPr>
              <a:t>تر است. (تحت تأثیر خشونت خانگی سبک دلبستگی و رابطه ناایمن با مادر ایجاد می گردد).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331452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568952" cy="5832648"/>
          </a:xfrm>
        </p:spPr>
        <p:txBody>
          <a:bodyPr>
            <a:normAutofit/>
          </a:bodyPr>
          <a:lstStyle/>
          <a:p>
            <a:pPr marL="0" indent="0">
              <a:buNone/>
            </a:pPr>
            <a:r>
              <a:rPr lang="fa-IR" sz="2900" dirty="0">
                <a:solidFill>
                  <a:srgbClr val="C00000"/>
                </a:solidFill>
                <a:cs typeface="B Titr" pitchFamily="2" charset="-78"/>
              </a:rPr>
              <a:t>اثرات منفی خشونت خانگی بر رشد روانی اجتماعی کودک در موارد زیر</a:t>
            </a:r>
            <a:r>
              <a:rPr lang="fa-IR" sz="2900" dirty="0" smtClean="0">
                <a:solidFill>
                  <a:srgbClr val="C00000"/>
                </a:solidFill>
                <a:cs typeface="B Titr" pitchFamily="2" charset="-78"/>
              </a:rPr>
              <a:t>:</a:t>
            </a:r>
          </a:p>
          <a:p>
            <a:pPr marL="0" indent="0">
              <a:buNone/>
            </a:pPr>
            <a:endParaRPr lang="en-US" sz="2900" dirty="0">
              <a:solidFill>
                <a:srgbClr val="C00000"/>
              </a:solidFill>
              <a:cs typeface="B Titr" pitchFamily="2" charset="-78"/>
            </a:endParaRPr>
          </a:p>
          <a:p>
            <a:pPr marL="0" indent="0">
              <a:buNone/>
            </a:pPr>
            <a:r>
              <a:rPr lang="fa-IR" dirty="0">
                <a:cs typeface="B Nazanin" pitchFamily="2" charset="-78"/>
              </a:rPr>
              <a:t>1- رشد اعتماد به دیگران</a:t>
            </a:r>
            <a:endParaRPr lang="en-US" dirty="0">
              <a:cs typeface="B Nazanin" pitchFamily="2" charset="-78"/>
            </a:endParaRPr>
          </a:p>
          <a:p>
            <a:pPr marL="0" indent="0">
              <a:buNone/>
            </a:pPr>
            <a:r>
              <a:rPr lang="fa-IR" dirty="0">
                <a:cs typeface="B Nazanin" pitchFamily="2" charset="-78"/>
              </a:rPr>
              <a:t>2- رشد دلبستگی</a:t>
            </a:r>
            <a:endParaRPr lang="en-US" dirty="0">
              <a:cs typeface="B Nazanin" pitchFamily="2" charset="-78"/>
            </a:endParaRPr>
          </a:p>
          <a:p>
            <a:pPr marL="0" indent="0">
              <a:buNone/>
            </a:pPr>
            <a:r>
              <a:rPr lang="fa-IR" dirty="0">
                <a:cs typeface="B Nazanin" pitchFamily="2" charset="-78"/>
              </a:rPr>
              <a:t>3- تنظیم عواطف</a:t>
            </a:r>
            <a:endParaRPr lang="en-US" dirty="0">
              <a:cs typeface="B Nazanin" pitchFamily="2" charset="-78"/>
            </a:endParaRPr>
          </a:p>
          <a:p>
            <a:pPr marL="0" indent="0">
              <a:buNone/>
            </a:pPr>
            <a:r>
              <a:rPr lang="fa-IR" dirty="0">
                <a:cs typeface="B Nazanin" pitchFamily="2" charset="-78"/>
              </a:rPr>
              <a:t>4- روابط با همسالان</a:t>
            </a:r>
            <a:endParaRPr lang="en-US" dirty="0">
              <a:cs typeface="B Nazanin" pitchFamily="2" charset="-78"/>
            </a:endParaRPr>
          </a:p>
          <a:p>
            <a:pPr marL="0" indent="0">
              <a:buNone/>
            </a:pPr>
            <a:r>
              <a:rPr lang="fa-IR" dirty="0">
                <a:cs typeface="B Nazanin" pitchFamily="2" charset="-78"/>
              </a:rPr>
              <a:t>5- درک روابط علت و معلول</a:t>
            </a:r>
            <a:endParaRPr lang="en-US" dirty="0">
              <a:cs typeface="B Nazanin" pitchFamily="2" charset="-78"/>
            </a:endParaRPr>
          </a:p>
          <a:p>
            <a:pPr marL="0" indent="0">
              <a:buNone/>
            </a:pPr>
            <a:r>
              <a:rPr lang="fa-IR" dirty="0">
                <a:cs typeface="B Nazanin" pitchFamily="2" charset="-78"/>
              </a:rPr>
              <a:t>6- اسنادهای درونی شده نسبت به خود</a:t>
            </a:r>
            <a:endParaRPr lang="en-US" dirty="0">
              <a:cs typeface="B Nazanin" pitchFamily="2" charset="-78"/>
            </a:endParaRPr>
          </a:p>
          <a:p>
            <a:pPr marL="0" indent="0">
              <a:buNone/>
            </a:pPr>
            <a:r>
              <a:rPr lang="fa-IR" dirty="0">
                <a:cs typeface="B Nazanin" pitchFamily="2" charset="-78"/>
              </a:rPr>
              <a:t>7- سازگاری با محیط مدرسه و انجام تکالیف تحصیلی</a:t>
            </a:r>
            <a:endParaRPr lang="en-US" dirty="0">
              <a:cs typeface="B Nazanin" pitchFamily="2" charset="-78"/>
            </a:endParaRPr>
          </a:p>
          <a:p>
            <a:endParaRPr lang="fa-IR" dirty="0"/>
          </a:p>
        </p:txBody>
      </p:sp>
    </p:spTree>
    <p:extLst>
      <p:ext uri="{BB962C8B-B14F-4D97-AF65-F5344CB8AC3E}">
        <p14:creationId xmlns:p14="http://schemas.microsoft.com/office/powerpoint/2010/main" val="1976939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5000"/>
              </a:lnSpc>
              <a:spcAft>
                <a:spcPts val="800"/>
              </a:spcAft>
            </a:pPr>
            <a:r>
              <a:rPr lang="ar-SA" dirty="0">
                <a:ea typeface="Calibri"/>
                <a:cs typeface="B Nazanin"/>
              </a:rPr>
              <a:t>هر دو رفتار ترساندن و ترسیدن که در تعامل با یک خردسال اتفاق می افتد می تواند سبک دلبستگی کودک را دچار اختلال نماید. </a:t>
            </a:r>
            <a:endParaRPr lang="en-US" dirty="0">
              <a:ea typeface="Calibri"/>
              <a:cs typeface="Arial"/>
            </a:endParaRPr>
          </a:p>
          <a:p>
            <a:pPr>
              <a:lnSpc>
                <a:spcPct val="115000"/>
              </a:lnSpc>
              <a:spcAft>
                <a:spcPts val="800"/>
              </a:spcAft>
            </a:pPr>
            <a:r>
              <a:rPr lang="ar-SA" dirty="0">
                <a:ea typeface="Calibri"/>
                <a:cs typeface="B Nazanin"/>
              </a:rPr>
              <a:t>خردسالان چند هفته ای (2 تا 3 ماهگی) علایمی را که نشان گر وجود خشونت در خانه است را تشخیص داده و به آنها واکنش نشان می دهند. </a:t>
            </a:r>
            <a:endParaRPr lang="en-US" dirty="0">
              <a:ea typeface="Calibri"/>
              <a:cs typeface="Arial"/>
            </a:endParaRPr>
          </a:p>
          <a:p>
            <a:endParaRPr lang="en-US" dirty="0"/>
          </a:p>
        </p:txBody>
      </p:sp>
      <p:pic>
        <p:nvPicPr>
          <p:cNvPr id="121858" name="Picture 2" descr="نتیجه تصویری برای کودک">
            <a:hlinkClick r:id="rId2"/>
          </p:cNvPr>
          <p:cNvPicPr>
            <a:picLocks noChangeAspect="1" noChangeArrowheads="1"/>
          </p:cNvPicPr>
          <p:nvPr/>
        </p:nvPicPr>
        <p:blipFill>
          <a:blip r:embed="rId3"/>
          <a:srcRect/>
          <a:stretch>
            <a:fillRect/>
          </a:stretch>
        </p:blipFill>
        <p:spPr bwMode="auto">
          <a:xfrm>
            <a:off x="1428728" y="5143512"/>
            <a:ext cx="1643074" cy="1143008"/>
          </a:xfrm>
          <a:prstGeom prst="rect">
            <a:avLst/>
          </a:prstGeom>
          <a:noFill/>
        </p:spPr>
      </p:pic>
    </p:spTree>
    <p:extLst>
      <p:ext uri="{BB962C8B-B14F-4D97-AF65-F5344CB8AC3E}">
        <p14:creationId xmlns:p14="http://schemas.microsoft.com/office/powerpoint/2010/main" val="1285651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5000"/>
              </a:lnSpc>
              <a:spcAft>
                <a:spcPts val="800"/>
              </a:spcAft>
            </a:pPr>
            <a:r>
              <a:rPr lang="ar-SA" dirty="0">
                <a:ea typeface="Calibri"/>
                <a:cs typeface="B Nazanin"/>
              </a:rPr>
              <a:t>در نیمه دوم سال اول زندگی خصوصاً در 9 ماهگی خردسالان تجارب منفی را درونی سازی کرده و در سالهای بعد زندگی با رفتارهای خود آنها را نشان می دهند. در سال دوم زندگی ظرفیت یادآوری وقایع پیشین در خردسالان وجود دارد. </a:t>
            </a:r>
            <a:endParaRPr lang="en-US" dirty="0">
              <a:ea typeface="Calibri"/>
              <a:cs typeface="Arial"/>
            </a:endParaRPr>
          </a:p>
          <a:p>
            <a:pPr>
              <a:lnSpc>
                <a:spcPct val="115000"/>
              </a:lnSpc>
              <a:spcAft>
                <a:spcPts val="800"/>
              </a:spcAft>
            </a:pPr>
            <a:r>
              <a:rPr lang="ar-SA" b="1" dirty="0">
                <a:ea typeface="Calibri"/>
                <a:cs typeface="B Nazanin"/>
              </a:rPr>
              <a:t>مادری که قربانی خشونت است هم موجب راحتی و امنیت خردسال و هم ترس و نگرانی او می گردد. </a:t>
            </a:r>
            <a:endParaRPr lang="en-US" dirty="0">
              <a:ea typeface="Calibri"/>
              <a:cs typeface="Arial"/>
            </a:endParaRPr>
          </a:p>
        </p:txBody>
      </p:sp>
    </p:spTree>
    <p:extLst>
      <p:ext uri="{BB962C8B-B14F-4D97-AF65-F5344CB8AC3E}">
        <p14:creationId xmlns:p14="http://schemas.microsoft.com/office/powerpoint/2010/main" val="2066375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15000"/>
              </a:lnSpc>
              <a:spcAft>
                <a:spcPts val="800"/>
              </a:spcAft>
            </a:pPr>
            <a:r>
              <a:rPr lang="ar-SA" dirty="0">
                <a:ea typeface="Calibri"/>
                <a:cs typeface="B Nazanin"/>
              </a:rPr>
              <a:t>مادری که در بلند مدت دچار خشونت است و ذهنی درگیر با موضوع دارد منبع ترس کودک خردسال خود بوده و در نهایت کودک خود را با موضوع درگیر می کند. در این شرایط کودک از نظر رشدی دچار لطمه شده و از سایر کودکان متمایز می گردد. </a:t>
            </a:r>
            <a:endParaRPr lang="en-US" dirty="0">
              <a:ea typeface="Calibri"/>
              <a:cs typeface="Arial"/>
            </a:endParaRPr>
          </a:p>
          <a:p>
            <a:pPr>
              <a:lnSpc>
                <a:spcPct val="115000"/>
              </a:lnSpc>
              <a:spcAft>
                <a:spcPts val="800"/>
              </a:spcAft>
            </a:pPr>
            <a:r>
              <a:rPr lang="fa-IR" b="1" dirty="0">
                <a:ea typeface="Calibri"/>
                <a:cs typeface="B Nazanin"/>
              </a:rPr>
              <a:t>ب</a:t>
            </a:r>
            <a:r>
              <a:rPr lang="ar-SA" b="1" dirty="0">
                <a:ea typeface="Calibri"/>
                <a:cs typeface="B Nazanin"/>
              </a:rPr>
              <a:t>نابراین بسیار مهم است که جامعه و خصوصاً پرسنل بهداشتی از اثرات خشونت خانگی بر رشد همه جانبه کودک آگاهی داشته باشند. </a:t>
            </a:r>
            <a:endParaRPr lang="en-US" dirty="0">
              <a:ea typeface="Calibri"/>
              <a:cs typeface="Arial"/>
            </a:endParaRPr>
          </a:p>
          <a:p>
            <a:endParaRPr lang="en-US" dirty="0"/>
          </a:p>
        </p:txBody>
      </p:sp>
    </p:spTree>
    <p:extLst>
      <p:ext uri="{BB962C8B-B14F-4D97-AF65-F5344CB8AC3E}">
        <p14:creationId xmlns:p14="http://schemas.microsoft.com/office/powerpoint/2010/main" val="3313374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lstStyle/>
          <a:p>
            <a:pPr marL="0" indent="0">
              <a:buNone/>
            </a:pPr>
            <a:r>
              <a:rPr lang="fa-IR" sz="2900" dirty="0">
                <a:solidFill>
                  <a:srgbClr val="C00000"/>
                </a:solidFill>
                <a:cs typeface="B Titr" pitchFamily="2" charset="-78"/>
              </a:rPr>
              <a:t>آیا کودکان نسبت به خشونت خانگی تاب آوری دارند</a:t>
            </a:r>
            <a:r>
              <a:rPr lang="fa-IR" sz="2900" dirty="0" smtClean="0">
                <a:solidFill>
                  <a:srgbClr val="C00000"/>
                </a:solidFill>
                <a:cs typeface="B Titr" pitchFamily="2" charset="-78"/>
              </a:rPr>
              <a:t>؟</a:t>
            </a:r>
          </a:p>
          <a:p>
            <a:pPr marL="0" indent="0">
              <a:buNone/>
            </a:pPr>
            <a:endParaRPr lang="en-US" sz="2900" dirty="0">
              <a:solidFill>
                <a:srgbClr val="C00000"/>
              </a:solidFill>
              <a:cs typeface="B Titr" pitchFamily="2" charset="-78"/>
            </a:endParaRPr>
          </a:p>
          <a:p>
            <a:pPr marL="0" indent="0" algn="justLow">
              <a:buNone/>
            </a:pPr>
            <a:r>
              <a:rPr lang="fa-IR" dirty="0">
                <a:cs typeface="B Nazanin" pitchFamily="2" charset="-78"/>
              </a:rPr>
              <a:t>تعریف تاب آوری </a:t>
            </a:r>
            <a:r>
              <a:rPr lang="fa-IR" dirty="0" smtClean="0">
                <a:cs typeface="B Nazanin" pitchFamily="2" charset="-78"/>
              </a:rPr>
              <a:t>،کودک </a:t>
            </a:r>
            <a:r>
              <a:rPr lang="fa-IR" dirty="0">
                <a:cs typeface="B Nazanin" pitchFamily="2" charset="-78"/>
              </a:rPr>
              <a:t>توسط حداقل یک فرد بزرگسال در زندگی خود به درستی درک شده و مورد پذیرش واقع گردد.</a:t>
            </a:r>
            <a:endParaRPr lang="en-US" dirty="0">
              <a:cs typeface="B Nazanin" pitchFamily="2" charset="-78"/>
            </a:endParaRPr>
          </a:p>
          <a:p>
            <a:endParaRPr lang="fa-IR" dirty="0">
              <a:cs typeface="B Nazanin" pitchFamily="2" charset="-78"/>
            </a:endParaRPr>
          </a:p>
        </p:txBody>
      </p:sp>
      <p:pic>
        <p:nvPicPr>
          <p:cNvPr id="118786" name="Picture 2" descr="نتیجه تصویری برای کودک">
            <a:hlinkClick r:id="rId2"/>
          </p:cNvPr>
          <p:cNvPicPr>
            <a:picLocks noChangeAspect="1" noChangeArrowheads="1"/>
          </p:cNvPicPr>
          <p:nvPr/>
        </p:nvPicPr>
        <p:blipFill>
          <a:blip r:embed="rId3"/>
          <a:srcRect/>
          <a:stretch>
            <a:fillRect/>
          </a:stretch>
        </p:blipFill>
        <p:spPr bwMode="auto">
          <a:xfrm>
            <a:off x="1214414" y="3643314"/>
            <a:ext cx="2214578" cy="2000264"/>
          </a:xfrm>
          <a:prstGeom prst="rect">
            <a:avLst/>
          </a:prstGeom>
          <a:noFill/>
        </p:spPr>
      </p:pic>
    </p:spTree>
    <p:extLst>
      <p:ext uri="{BB962C8B-B14F-4D97-AF65-F5344CB8AC3E}">
        <p14:creationId xmlns:p14="http://schemas.microsoft.com/office/powerpoint/2010/main" val="2980836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5000"/>
              </a:lnSpc>
              <a:spcAft>
                <a:spcPts val="800"/>
              </a:spcAft>
            </a:pPr>
            <a:r>
              <a:rPr lang="ar-SA" dirty="0">
                <a:ea typeface="Calibri"/>
                <a:cs typeface="B Nazanin"/>
              </a:rPr>
              <a:t>بعضي به اشتباه فكر مي كنند كه كودكان در اثر مواجهه با مشكلات بطورخودبخودي تاب آور مي شوند. بعضي ديگر چنين مي پندارند كه اگر كودكي شرايط دشوار را به راحتي طي مي كند هيچ آسيب و مشكل پنهاني را تجربه نكرده است. </a:t>
            </a:r>
            <a:endParaRPr lang="fa-IR" dirty="0" smtClean="0">
              <a:ea typeface="Calibri"/>
              <a:cs typeface="B Nazanin"/>
            </a:endParaRPr>
          </a:p>
          <a:p>
            <a:pPr>
              <a:lnSpc>
                <a:spcPct val="115000"/>
              </a:lnSpc>
              <a:spcAft>
                <a:spcPts val="800"/>
              </a:spcAft>
            </a:pPr>
            <a:r>
              <a:rPr lang="ar-SA" dirty="0" smtClean="0">
                <a:ea typeface="Calibri"/>
                <a:cs typeface="B Nazanin"/>
              </a:rPr>
              <a:t>بسياري </a:t>
            </a:r>
            <a:r>
              <a:rPr lang="ar-SA" dirty="0">
                <a:ea typeface="Calibri"/>
                <a:cs typeface="B Nazanin"/>
              </a:rPr>
              <a:t>از رفتارهاي كودكان از جمله تمركز بر تكاليف مدرسه، روابط با همسالان و عزت نفس تحت تاثير چالش با مشكلات زندگي و ميزان تاب آوري آنها قرار مي گيرد.</a:t>
            </a:r>
            <a:endParaRPr lang="en-US" dirty="0">
              <a:ea typeface="Calibri"/>
              <a:cs typeface="Arial"/>
            </a:endParaRPr>
          </a:p>
        </p:txBody>
      </p:sp>
    </p:spTree>
    <p:extLst>
      <p:ext uri="{BB962C8B-B14F-4D97-AF65-F5344CB8AC3E}">
        <p14:creationId xmlns:p14="http://schemas.microsoft.com/office/powerpoint/2010/main" val="673964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lgn="justLow">
              <a:buNone/>
            </a:pPr>
            <a:r>
              <a:rPr lang="fa-IR" sz="2900" dirty="0">
                <a:solidFill>
                  <a:srgbClr val="C00000"/>
                </a:solidFill>
                <a:cs typeface="B Titr" pitchFamily="2" charset="-78"/>
              </a:rPr>
              <a:t>برخی عوامل مثبتی که می تواند به تاب آوری بیشتر کودکان کمک کند</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1- سن کودک (خردسالان زیر 5 سال و نوجوانان بیشترین میزان آسیب پذیری را دارند)</a:t>
            </a:r>
            <a:endParaRPr lang="en-US" dirty="0">
              <a:cs typeface="B Nazanin" pitchFamily="2" charset="-78"/>
            </a:endParaRPr>
          </a:p>
          <a:p>
            <a:pPr marL="0" indent="0" algn="justLow">
              <a:buNone/>
            </a:pPr>
            <a:r>
              <a:rPr lang="fa-IR" dirty="0">
                <a:cs typeface="B Nazanin" pitchFamily="2" charset="-78"/>
              </a:rPr>
              <a:t>2- کفایت و توانایی های والدین</a:t>
            </a:r>
            <a:endParaRPr lang="en-US" dirty="0">
              <a:cs typeface="B Nazanin" pitchFamily="2" charset="-78"/>
            </a:endParaRPr>
          </a:p>
          <a:p>
            <a:pPr marL="0" indent="0" algn="justLow">
              <a:buNone/>
            </a:pPr>
            <a:r>
              <a:rPr lang="fa-IR" dirty="0">
                <a:cs typeface="B Nazanin" pitchFamily="2" charset="-78"/>
              </a:rPr>
              <a:t>3- وضعیت سلامت روان مادر</a:t>
            </a:r>
            <a:endParaRPr lang="en-US" dirty="0">
              <a:cs typeface="B Nazanin" pitchFamily="2" charset="-78"/>
            </a:endParaRPr>
          </a:p>
          <a:p>
            <a:pPr marL="0" indent="0" algn="justLow">
              <a:buNone/>
            </a:pPr>
            <a:r>
              <a:rPr lang="fa-IR" dirty="0">
                <a:cs typeface="B Nazanin" pitchFamily="2" charset="-78"/>
              </a:rPr>
              <a:t>4- دسترسی به حمایت های روانی- اجتماعی</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888870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5000"/>
              </a:lnSpc>
              <a:spcAft>
                <a:spcPts val="800"/>
              </a:spcAft>
            </a:pPr>
            <a:r>
              <a:rPr lang="ar-SA" dirty="0">
                <a:ea typeface="Calibri"/>
                <a:cs typeface="B Nazanin"/>
              </a:rPr>
              <a:t>بنابراين تسهيلگران بايد توجه نمايند، كودكاني كه در شرايط دشوار بسر مي برند نياز به حمايت همه جانبه دارند تا بتوانند اين شرايط دشوار را با حداقل تاثيرات منفي پشت سر بگذارند. </a:t>
            </a:r>
            <a:endParaRPr lang="fa-IR" dirty="0" smtClean="0">
              <a:ea typeface="Calibri"/>
              <a:cs typeface="B Nazanin"/>
            </a:endParaRPr>
          </a:p>
          <a:p>
            <a:pPr>
              <a:lnSpc>
                <a:spcPct val="115000"/>
              </a:lnSpc>
              <a:spcAft>
                <a:spcPts val="800"/>
              </a:spcAft>
            </a:pPr>
            <a:r>
              <a:rPr lang="ar-SA" dirty="0" smtClean="0">
                <a:ea typeface="Calibri"/>
                <a:cs typeface="B Nazanin"/>
              </a:rPr>
              <a:t>نظام </a:t>
            </a:r>
            <a:r>
              <a:rPr lang="ar-SA" dirty="0">
                <a:ea typeface="Calibri"/>
                <a:cs typeface="B Nazanin"/>
              </a:rPr>
              <a:t>بهداشتي و كارشناسان مربوطه مي توانند حداقل شرايط را براي كسب اين حمايت ها فراهم آورند.</a:t>
            </a:r>
            <a:endParaRPr lang="en-US" dirty="0">
              <a:ea typeface="Calibri"/>
              <a:cs typeface="Arial"/>
            </a:endParaRPr>
          </a:p>
        </p:txBody>
      </p:sp>
    </p:spTree>
    <p:extLst>
      <p:ext uri="{BB962C8B-B14F-4D97-AF65-F5344CB8AC3E}">
        <p14:creationId xmlns:p14="http://schemas.microsoft.com/office/powerpoint/2010/main" val="2323354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424936" cy="5976664"/>
          </a:xfrm>
        </p:spPr>
        <p:txBody>
          <a:bodyPr>
            <a:normAutofit fontScale="92500" lnSpcReduction="20000"/>
          </a:bodyPr>
          <a:lstStyle/>
          <a:p>
            <a:pPr marL="0" indent="0" algn="justLow">
              <a:buNone/>
            </a:pPr>
            <a:r>
              <a:rPr lang="fa-IR" sz="3100" dirty="0">
                <a:solidFill>
                  <a:srgbClr val="C00000"/>
                </a:solidFill>
                <a:cs typeface="B Titr" pitchFamily="2" charset="-78"/>
              </a:rPr>
              <a:t>برقراری ارتباط مؤثر با کودک خشونت </a:t>
            </a:r>
            <a:r>
              <a:rPr lang="fa-IR" sz="3100" dirty="0" smtClean="0">
                <a:solidFill>
                  <a:srgbClr val="C00000"/>
                </a:solidFill>
                <a:cs typeface="B Titr" pitchFamily="2" charset="-78"/>
              </a:rPr>
              <a:t>دیده</a:t>
            </a:r>
          </a:p>
          <a:p>
            <a:pPr marL="0" indent="0" algn="justLow">
              <a:buNone/>
            </a:pPr>
            <a:endParaRPr lang="en-US" sz="3100" dirty="0">
              <a:solidFill>
                <a:srgbClr val="C00000"/>
              </a:solidFill>
              <a:cs typeface="B Titr" pitchFamily="2" charset="-78"/>
            </a:endParaRPr>
          </a:p>
          <a:p>
            <a:pPr marL="0" indent="0" algn="justLow">
              <a:buNone/>
            </a:pPr>
            <a:r>
              <a:rPr lang="fa-IR" b="1" u="sng" dirty="0">
                <a:cs typeface="B Nazanin" pitchFamily="2" charset="-78"/>
              </a:rPr>
              <a:t>1- تمرکز بر کودک:</a:t>
            </a:r>
            <a:endParaRPr lang="en-US" b="1" u="sng" dirty="0">
              <a:cs typeface="B Nazanin" pitchFamily="2" charset="-78"/>
            </a:endParaRPr>
          </a:p>
          <a:p>
            <a:pPr marL="0" indent="0" algn="justLow">
              <a:buNone/>
            </a:pPr>
            <a:r>
              <a:rPr lang="fa-IR" dirty="0">
                <a:cs typeface="B Nazanin" pitchFamily="2" charset="-78"/>
              </a:rPr>
              <a:t>*  سوال کردن از والد راجع به حضور کودک در منزل</a:t>
            </a:r>
            <a:endParaRPr lang="en-US" dirty="0">
              <a:cs typeface="B Nazanin" pitchFamily="2" charset="-78"/>
            </a:endParaRPr>
          </a:p>
          <a:p>
            <a:pPr marL="0" indent="0" algn="justLow">
              <a:buNone/>
            </a:pPr>
            <a:r>
              <a:rPr lang="fa-IR" dirty="0">
                <a:cs typeface="B Nazanin" pitchFamily="2" charset="-78"/>
              </a:rPr>
              <a:t>* پرسیدن اسم کودک</a:t>
            </a:r>
            <a:endParaRPr lang="en-US" dirty="0">
              <a:cs typeface="B Nazanin" pitchFamily="2" charset="-78"/>
            </a:endParaRPr>
          </a:p>
          <a:p>
            <a:pPr marL="0" indent="0" algn="justLow">
              <a:buNone/>
            </a:pPr>
            <a:r>
              <a:rPr lang="fa-IR" dirty="0">
                <a:cs typeface="B Nazanin" pitchFamily="2" charset="-78"/>
              </a:rPr>
              <a:t>*  کودکان مهم هستند و مشکلات خانوادگی مثل خشونت بر روی آن ها اثر مخرب دارد.</a:t>
            </a:r>
            <a:endParaRPr lang="en-US" dirty="0">
              <a:cs typeface="B Nazanin" pitchFamily="2" charset="-78"/>
            </a:endParaRPr>
          </a:p>
          <a:p>
            <a:pPr marL="0" indent="0" algn="justLow">
              <a:buNone/>
            </a:pPr>
            <a:r>
              <a:rPr lang="fa-IR" dirty="0">
                <a:cs typeface="B Nazanin" pitchFamily="2" charset="-78"/>
              </a:rPr>
              <a:t>* مراقب رفتار و گفتار خودمان در حضور </a:t>
            </a:r>
            <a:r>
              <a:rPr lang="fa-IR" dirty="0" smtClean="0">
                <a:cs typeface="B Nazanin" pitchFamily="2" charset="-78"/>
              </a:rPr>
              <a:t>کودکان </a:t>
            </a:r>
            <a:r>
              <a:rPr lang="fa-IR" dirty="0">
                <a:cs typeface="B Nazanin" pitchFamily="2" charset="-78"/>
              </a:rPr>
              <a:t>باشیم.</a:t>
            </a:r>
            <a:endParaRPr lang="en-US" dirty="0">
              <a:cs typeface="B Nazanin" pitchFamily="2" charset="-78"/>
            </a:endParaRPr>
          </a:p>
          <a:p>
            <a:pPr marL="0" indent="0" algn="justLow">
              <a:buNone/>
            </a:pPr>
            <a:r>
              <a:rPr lang="fa-IR" b="1" u="sng" dirty="0">
                <a:cs typeface="B Nazanin" pitchFamily="2" charset="-78"/>
              </a:rPr>
              <a:t>2- فراهم کردن فرصت برای صحبت با کودک:</a:t>
            </a:r>
            <a:endParaRPr lang="en-US" b="1" u="sng" dirty="0">
              <a:cs typeface="B Nazanin" pitchFamily="2" charset="-78"/>
            </a:endParaRPr>
          </a:p>
          <a:p>
            <a:pPr marL="0" indent="0" algn="justLow">
              <a:buNone/>
            </a:pPr>
            <a:r>
              <a:rPr lang="fa-IR" dirty="0">
                <a:cs typeface="B Nazanin" pitchFamily="2" charset="-78"/>
              </a:rPr>
              <a:t>* نظر خواهی از کودک در برخی امور</a:t>
            </a:r>
            <a:endParaRPr lang="en-US" dirty="0">
              <a:cs typeface="B Nazanin" pitchFamily="2" charset="-78"/>
            </a:endParaRPr>
          </a:p>
          <a:p>
            <a:pPr marL="0" indent="0" algn="justLow">
              <a:buNone/>
            </a:pPr>
            <a:r>
              <a:rPr lang="fa-IR" dirty="0">
                <a:cs typeface="B Nazanin" pitchFamily="2" charset="-78"/>
              </a:rPr>
              <a:t>* کشف توانایی ها و ویژگی های منحصر به فرد آن ها مثلاً علایق، دوستان آن ها، اینکه کجا احساس امنیت می کنند؟</a:t>
            </a:r>
            <a:endParaRPr lang="en-US" dirty="0">
              <a:cs typeface="B Nazanin" pitchFamily="2" charset="-78"/>
            </a:endParaRPr>
          </a:p>
          <a:p>
            <a:pPr marL="0" indent="0" algn="justLow">
              <a:buNone/>
            </a:pPr>
            <a:r>
              <a:rPr lang="fa-IR" b="1" u="sng" dirty="0">
                <a:cs typeface="B Nazanin" pitchFamily="2" charset="-78"/>
              </a:rPr>
              <a:t>3- فرصت سوال کردن به کودکان</a:t>
            </a:r>
            <a:endParaRPr lang="en-US" b="1" u="sng"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4806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lvl="0" indent="0" algn="just">
              <a:lnSpc>
                <a:spcPct val="115000"/>
              </a:lnSpc>
              <a:spcBef>
                <a:spcPts val="0"/>
              </a:spcBef>
              <a:spcAft>
                <a:spcPts val="1000"/>
              </a:spcAft>
              <a:buNone/>
            </a:pPr>
            <a:r>
              <a:rPr lang="ar-SA" sz="2800" b="1" u="sng" dirty="0">
                <a:solidFill>
                  <a:prstClr val="black"/>
                </a:solidFill>
                <a:ea typeface="Calibri"/>
                <a:cs typeface="B Nazanin"/>
              </a:rPr>
              <a:t>مرحله دوم: کودکان نیاز مند محافظت </a:t>
            </a:r>
            <a:endParaRPr lang="en-US" sz="2400" dirty="0">
              <a:solidFill>
                <a:prstClr val="black"/>
              </a:solidFill>
              <a:ea typeface="Calibri"/>
              <a:cs typeface="Arial"/>
            </a:endParaRPr>
          </a:p>
          <a:p>
            <a:pPr marL="0" lvl="0" indent="-228600" algn="just">
              <a:lnSpc>
                <a:spcPct val="115000"/>
              </a:lnSpc>
              <a:spcBef>
                <a:spcPts val="0"/>
              </a:spcBef>
              <a:spcAft>
                <a:spcPts val="1000"/>
              </a:spcAft>
            </a:pPr>
            <a:r>
              <a:rPr lang="fa-IR" sz="2800" b="1" dirty="0">
                <a:solidFill>
                  <a:prstClr val="black"/>
                </a:solidFill>
                <a:ea typeface="Calibri"/>
                <a:cs typeface="B Nazanin"/>
              </a:rPr>
              <a:t>این </a:t>
            </a:r>
            <a:r>
              <a:rPr lang="ar-SA" sz="2800" b="1" dirty="0">
                <a:solidFill>
                  <a:prstClr val="black"/>
                </a:solidFill>
                <a:ea typeface="Calibri"/>
                <a:cs typeface="B Nazanin"/>
              </a:rPr>
              <a:t>رویکرد در سالهای اولیه قرن 19 آغاز شد که به نیاز کودک به محافظت و برقراری رفاه وی تاکید داشت.</a:t>
            </a:r>
            <a:endParaRPr lang="en-US" sz="2400" dirty="0">
              <a:solidFill>
                <a:prstClr val="black"/>
              </a:solidFill>
              <a:ea typeface="Calibri"/>
              <a:cs typeface="Arial"/>
            </a:endParaRPr>
          </a:p>
          <a:p>
            <a:pPr marL="0" lvl="0" indent="-228600" algn="just">
              <a:lnSpc>
                <a:spcPct val="115000"/>
              </a:lnSpc>
              <a:spcBef>
                <a:spcPts val="0"/>
              </a:spcBef>
              <a:spcAft>
                <a:spcPts val="1000"/>
              </a:spcAft>
            </a:pPr>
            <a:r>
              <a:rPr lang="ar-SA" sz="2800" b="1" dirty="0">
                <a:solidFill>
                  <a:prstClr val="black"/>
                </a:solidFill>
                <a:ea typeface="Calibri"/>
                <a:cs typeface="B Nazanin"/>
              </a:rPr>
              <a:t>جنبش محافظت از کودکان به موارد ذیل توجه داشت:</a:t>
            </a:r>
            <a:endParaRPr lang="en-US" sz="2400" dirty="0">
              <a:solidFill>
                <a:prstClr val="black"/>
              </a:solidFill>
              <a:ea typeface="Calibri"/>
              <a:cs typeface="Arial"/>
            </a:endParaRPr>
          </a:p>
          <a:p>
            <a:pPr marL="0" lvl="0" indent="-228600" algn="just">
              <a:lnSpc>
                <a:spcPct val="115000"/>
              </a:lnSpc>
              <a:spcBef>
                <a:spcPts val="0"/>
              </a:spcBef>
              <a:spcAft>
                <a:spcPts val="1000"/>
              </a:spcAft>
            </a:pPr>
            <a:r>
              <a:rPr lang="ar-SA" sz="2800" b="1" dirty="0">
                <a:solidFill>
                  <a:prstClr val="black"/>
                </a:solidFill>
                <a:ea typeface="Calibri"/>
                <a:cs typeface="B Nazanin"/>
              </a:rPr>
              <a:t>عوامل خطر سازی چون فقر ، الکل ،تنباکو، قمار و همچنین ترک تحصیل، بی کفایتی نظارت و سرپرستی  والدین  و در عین حال سرکشی کودکان و تمایل آنها به تجربیات جنسی </a:t>
            </a:r>
            <a:endParaRPr lang="en-US" sz="2400" dirty="0">
              <a:solidFill>
                <a:prstClr val="black"/>
              </a:solidFill>
              <a:ea typeface="Calibri"/>
              <a:cs typeface="Arial"/>
            </a:endParaRPr>
          </a:p>
          <a:p>
            <a:pPr marL="0" lvl="0" indent="-228600" algn="just">
              <a:lnSpc>
                <a:spcPct val="115000"/>
              </a:lnSpc>
              <a:spcBef>
                <a:spcPts val="0"/>
              </a:spcBef>
              <a:spcAft>
                <a:spcPts val="1000"/>
              </a:spcAft>
            </a:pPr>
            <a:r>
              <a:rPr lang="ar-SA" sz="2800" b="1" dirty="0">
                <a:solidFill>
                  <a:prstClr val="black"/>
                </a:solidFill>
                <a:ea typeface="Calibri"/>
                <a:cs typeface="B Nazanin"/>
              </a:rPr>
              <a:t>در همین دوران بود که موضوع بدرفتاری با کودک شناسایی و نام گذاری گردید. در سال 1871 موضوع یک کودک آزار دیده به دادگاه کشیده شد . دادگاه از این مورد تحت عنوان بدرفتاری بدتر از حیوانات نام برد</a:t>
            </a:r>
            <a:endParaRPr lang="en-US" sz="2400" dirty="0">
              <a:solidFill>
                <a:prstClr val="black"/>
              </a:solidFill>
              <a:ea typeface="Calibri"/>
              <a:cs typeface="Arial"/>
            </a:endParaRPr>
          </a:p>
        </p:txBody>
      </p:sp>
    </p:spTree>
    <p:extLst>
      <p:ext uri="{BB962C8B-B14F-4D97-AF65-F5344CB8AC3E}">
        <p14:creationId xmlns:p14="http://schemas.microsoft.com/office/powerpoint/2010/main" val="40841039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p:spPr>
        <p:txBody>
          <a:bodyPr>
            <a:normAutofit/>
          </a:bodyPr>
          <a:lstStyle/>
          <a:p>
            <a:pPr marL="0" indent="0" algn="justLow">
              <a:buNone/>
            </a:pPr>
            <a:r>
              <a:rPr lang="fa-IR" sz="2900" dirty="0">
                <a:solidFill>
                  <a:srgbClr val="C00000"/>
                </a:solidFill>
                <a:cs typeface="B Titr" pitchFamily="2" charset="-78"/>
              </a:rPr>
              <a:t>فرصتی برای راحت بودن </a:t>
            </a:r>
            <a:r>
              <a:rPr lang="fa-IR" sz="2900" dirty="0" smtClean="0">
                <a:solidFill>
                  <a:srgbClr val="C00000"/>
                </a:solidFill>
                <a:cs typeface="B Titr" pitchFamily="2" charset="-78"/>
              </a:rPr>
              <a:t>کودکان</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 ظاهر فیزیکی </a:t>
            </a:r>
            <a:r>
              <a:rPr lang="fa-IR" dirty="0" smtClean="0">
                <a:cs typeface="B Nazanin" pitchFamily="2" charset="-78"/>
              </a:rPr>
              <a:t>ما </a:t>
            </a:r>
            <a:r>
              <a:rPr lang="fa-IR" dirty="0">
                <a:cs typeface="B Nazanin" pitchFamily="2" charset="-78"/>
              </a:rPr>
              <a:t>نظیر، جنسیت، قد، اندازه، لباس و محلی که در آن با کودک ارتباط برقرار می کنیم تأثیر زیادی بر کودکان دارد.</a:t>
            </a:r>
            <a:endParaRPr lang="en-US" dirty="0">
              <a:cs typeface="B Nazanin" pitchFamily="2" charset="-78"/>
            </a:endParaRPr>
          </a:p>
          <a:p>
            <a:pPr marL="0" indent="0" algn="justLow">
              <a:buNone/>
            </a:pPr>
            <a:r>
              <a:rPr lang="fa-IR" dirty="0">
                <a:cs typeface="B Nazanin" pitchFamily="2" charset="-78"/>
              </a:rPr>
              <a:t>- باید از زاویه دید کودک به دنیا نگاه کنیم.</a:t>
            </a:r>
            <a:endParaRPr lang="en-US" dirty="0">
              <a:cs typeface="B Nazanin" pitchFamily="2" charset="-78"/>
            </a:endParaRPr>
          </a:p>
          <a:p>
            <a:pPr marL="0" indent="0" algn="justLow">
              <a:buNone/>
            </a:pPr>
            <a:r>
              <a:rPr lang="fa-IR" dirty="0">
                <a:cs typeface="B Nazanin" pitchFamily="2" charset="-78"/>
              </a:rPr>
              <a:t>- روی صندلی بنشینیم که هم اندازه صندلی کودک باشد.</a:t>
            </a:r>
            <a:endParaRPr lang="en-US" dirty="0">
              <a:cs typeface="B Nazanin" pitchFamily="2" charset="-78"/>
            </a:endParaRPr>
          </a:p>
          <a:p>
            <a:pPr marL="0" indent="0" algn="justLow">
              <a:buNone/>
            </a:pPr>
            <a:r>
              <a:rPr lang="fa-IR" dirty="0">
                <a:cs typeface="B Nazanin" pitchFamily="2" charset="-78"/>
              </a:rPr>
              <a:t>- از زبان و مهارت های ارتباطی متناسب با سن کودکان استفاده کنیم.</a:t>
            </a:r>
            <a:endParaRPr lang="en-US" dirty="0">
              <a:cs typeface="B Nazanin" pitchFamily="2" charset="-78"/>
            </a:endParaRPr>
          </a:p>
          <a:p>
            <a:pPr marL="0" indent="0" algn="justLow">
              <a:buNone/>
            </a:pPr>
            <a:r>
              <a:rPr lang="fa-IR" dirty="0">
                <a:cs typeface="B Nazanin" pitchFamily="2" charset="-78"/>
              </a:rPr>
              <a:t>- برای ارائه اطلاعات به کودک باید بگوییم که می توانم چند دقیقه در کنارت بنشینم و در مورد چیزهایی که قرار است انجام دهیم کمی با شما صحبت کنم.</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438568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6664"/>
          </a:xfrm>
        </p:spPr>
        <p:txBody>
          <a:bodyPr/>
          <a:lstStyle/>
          <a:p>
            <a:pPr marL="0" indent="0" algn="justLow">
              <a:buNone/>
            </a:pPr>
            <a:r>
              <a:rPr lang="fa-IR" sz="2900" dirty="0">
                <a:solidFill>
                  <a:srgbClr val="C00000"/>
                </a:solidFill>
                <a:cs typeface="B Titr" pitchFamily="2" charset="-78"/>
              </a:rPr>
              <a:t>چه وقت کودکان آمادگی برقراری ارتباط دارند</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1- وقتی کودک به چشمان ما نگاه کند یا سوال بپرسد : باید سریعاًٌ ارتباط برقرار کرد.</a:t>
            </a:r>
            <a:endParaRPr lang="en-US" dirty="0">
              <a:cs typeface="B Nazanin" pitchFamily="2" charset="-78"/>
            </a:endParaRPr>
          </a:p>
          <a:p>
            <a:pPr marL="0" indent="0" algn="justLow">
              <a:buNone/>
            </a:pPr>
            <a:r>
              <a:rPr lang="fa-IR" dirty="0">
                <a:cs typeface="B Nazanin" pitchFamily="2" charset="-78"/>
              </a:rPr>
              <a:t>2- گاهی می توان از همکاری اعضای خانواده برای برقراری و تداوم ارتباط درمانی با کودک بهره جست</a:t>
            </a:r>
            <a:endParaRPr lang="en-US" dirty="0">
              <a:cs typeface="B Nazanin" pitchFamily="2" charset="-78"/>
            </a:endParaRPr>
          </a:p>
          <a:p>
            <a:pPr marL="0" indent="0" algn="justLow">
              <a:buNone/>
            </a:pPr>
            <a:r>
              <a:rPr lang="fa-IR" dirty="0">
                <a:cs typeface="B Nazanin" pitchFamily="2" charset="-78"/>
              </a:rPr>
              <a:t>3- گاهی کودکان از طریق نقاشی کشیدن، استفاده از عروسک خیمه شب بازی، حیوانات باغ وحش، و خمیربازی ارتباط برقرار می کنند.</a:t>
            </a:r>
            <a:endParaRPr lang="en-US" dirty="0">
              <a:cs typeface="B Nazanin" pitchFamily="2" charset="-78"/>
            </a:endParaRPr>
          </a:p>
          <a:p>
            <a:pPr algn="justLow"/>
            <a:endParaRPr lang="fa-IR" dirty="0">
              <a:cs typeface="B Nazanin" pitchFamily="2" charset="-78"/>
            </a:endParaRPr>
          </a:p>
        </p:txBody>
      </p:sp>
      <p:pic>
        <p:nvPicPr>
          <p:cNvPr id="112642" name="Picture 2" descr="نتیجه تصویری برای کودک">
            <a:hlinkClick r:id="rId2"/>
          </p:cNvPr>
          <p:cNvPicPr>
            <a:picLocks noChangeAspect="1" noChangeArrowheads="1"/>
          </p:cNvPicPr>
          <p:nvPr/>
        </p:nvPicPr>
        <p:blipFill>
          <a:blip r:embed="rId3"/>
          <a:srcRect/>
          <a:stretch>
            <a:fillRect/>
          </a:stretch>
        </p:blipFill>
        <p:spPr bwMode="auto">
          <a:xfrm>
            <a:off x="1214414" y="5143512"/>
            <a:ext cx="1285875" cy="857251"/>
          </a:xfrm>
          <a:prstGeom prst="rect">
            <a:avLst/>
          </a:prstGeom>
          <a:noFill/>
        </p:spPr>
      </p:pic>
    </p:spTree>
    <p:extLst>
      <p:ext uri="{BB962C8B-B14F-4D97-AF65-F5344CB8AC3E}">
        <p14:creationId xmlns:p14="http://schemas.microsoft.com/office/powerpoint/2010/main" val="22212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buNone/>
            </a:pPr>
            <a:r>
              <a:rPr lang="fa-IR" sz="2900" dirty="0" smtClean="0">
                <a:solidFill>
                  <a:srgbClr val="C00000"/>
                </a:solidFill>
                <a:cs typeface="B Titr" pitchFamily="2" charset="-78"/>
              </a:rPr>
              <a:t>توجه:</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 قبل از برقراری ارتباط باید از کودک سوال کنیم (</a:t>
            </a:r>
            <a:r>
              <a:rPr lang="fa-IR" dirty="0" smtClean="0">
                <a:cs typeface="B Nazanin" pitchFamily="2" charset="-78"/>
              </a:rPr>
              <a:t>دوست </a:t>
            </a:r>
            <a:r>
              <a:rPr lang="fa-IR" dirty="0">
                <a:cs typeface="B Nazanin" pitchFamily="2" charset="-78"/>
              </a:rPr>
              <a:t>داری چه کسی در اتاق باشد و چه کسی نباشد)</a:t>
            </a:r>
            <a:endParaRPr lang="en-US" dirty="0">
              <a:cs typeface="B Nazanin" pitchFamily="2" charset="-78"/>
            </a:endParaRPr>
          </a:p>
          <a:p>
            <a:pPr marL="0" indent="0" algn="justLow">
              <a:buNone/>
            </a:pPr>
            <a:r>
              <a:rPr lang="fa-IR" dirty="0">
                <a:cs typeface="B Nazanin" pitchFamily="2" charset="-78"/>
              </a:rPr>
              <a:t>- برخی کودکان برای برقراری ارتباط به وقت بیشتری نیاز دارند.</a:t>
            </a:r>
            <a:endParaRPr lang="en-US" dirty="0">
              <a:cs typeface="B Nazanin" pitchFamily="2" charset="-78"/>
            </a:endParaRPr>
          </a:p>
          <a:p>
            <a:pPr marL="0" indent="0" algn="justLow">
              <a:buNone/>
            </a:pPr>
            <a:r>
              <a:rPr lang="fa-IR" dirty="0">
                <a:cs typeface="B Nazanin" pitchFamily="2" charset="-78"/>
              </a:rPr>
              <a:t>- در صورت کار با تعداد بیشتری از کودکان از آن ها بخواهیم که به نوبت صحبت کنند و به صحبت یکدیگر گوش دهند.</a:t>
            </a:r>
            <a:endParaRPr lang="en-US" dirty="0">
              <a:cs typeface="B Nazanin" pitchFamily="2" charset="-78"/>
            </a:endParaRPr>
          </a:p>
          <a:p>
            <a:pPr algn="justLow"/>
            <a:endParaRPr lang="fa-IR" dirty="0">
              <a:cs typeface="B Nazanin" pitchFamily="2" charset="-78"/>
            </a:endParaRPr>
          </a:p>
        </p:txBody>
      </p:sp>
      <p:pic>
        <p:nvPicPr>
          <p:cNvPr id="111618" name="Picture 2" descr="نتیجه تصویری برای کودک">
            <a:hlinkClick r:id="rId2"/>
          </p:cNvPr>
          <p:cNvPicPr>
            <a:picLocks noChangeAspect="1" noChangeArrowheads="1"/>
          </p:cNvPicPr>
          <p:nvPr/>
        </p:nvPicPr>
        <p:blipFill>
          <a:blip r:embed="rId3"/>
          <a:srcRect/>
          <a:stretch>
            <a:fillRect/>
          </a:stretch>
        </p:blipFill>
        <p:spPr bwMode="auto">
          <a:xfrm>
            <a:off x="1071538" y="4429132"/>
            <a:ext cx="1500198" cy="1438278"/>
          </a:xfrm>
          <a:prstGeom prst="rect">
            <a:avLst/>
          </a:prstGeom>
          <a:noFill/>
        </p:spPr>
      </p:pic>
    </p:spTree>
    <p:extLst>
      <p:ext uri="{BB962C8B-B14F-4D97-AF65-F5344CB8AC3E}">
        <p14:creationId xmlns:p14="http://schemas.microsoft.com/office/powerpoint/2010/main" val="3441382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lgn="justLow">
              <a:buNone/>
            </a:pPr>
            <a:r>
              <a:rPr lang="fa-IR" sz="2900" dirty="0">
                <a:solidFill>
                  <a:srgbClr val="C00000"/>
                </a:solidFill>
                <a:cs typeface="B Titr" pitchFamily="2" charset="-78"/>
              </a:rPr>
              <a:t>مراقبت از نحوه گفتمان</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1- مرتب از کودک بپرسیم (آیا می فهمی چه می گویم؟)</a:t>
            </a:r>
            <a:endParaRPr lang="en-US" dirty="0">
              <a:cs typeface="B Nazanin" pitchFamily="2" charset="-78"/>
            </a:endParaRPr>
          </a:p>
          <a:p>
            <a:pPr marL="0" indent="0" algn="justLow">
              <a:buNone/>
            </a:pPr>
            <a:r>
              <a:rPr lang="fa-IR" dirty="0">
                <a:cs typeface="B Nazanin" pitchFamily="2" charset="-78"/>
              </a:rPr>
              <a:t>2- از کودک بپرسیم (می توانی بگویی که من الان چه گفتم؟)</a:t>
            </a:r>
            <a:endParaRPr lang="en-US" dirty="0">
              <a:cs typeface="B Nazanin" pitchFamily="2" charset="-78"/>
            </a:endParaRPr>
          </a:p>
          <a:p>
            <a:pPr marL="0" indent="0" algn="justLow">
              <a:buNone/>
            </a:pPr>
            <a:r>
              <a:rPr lang="fa-IR" dirty="0">
                <a:cs typeface="B Nazanin" pitchFamily="2" charset="-78"/>
              </a:rPr>
              <a:t>3- در موارد صحبت راجع به عضوی از خانواده که مرتکب خشونت شده است باید از واژه هایی استفاده کنیم که لحن سرزنش یا منفی نداشته باشد.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328897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a:bodyPr>
          <a:lstStyle/>
          <a:p>
            <a:pPr marL="0" indent="0" algn="justLow">
              <a:buNone/>
            </a:pPr>
            <a:r>
              <a:rPr lang="fa-IR" sz="2900" dirty="0">
                <a:solidFill>
                  <a:srgbClr val="C00000"/>
                </a:solidFill>
                <a:cs typeface="B Titr" pitchFamily="2" charset="-78"/>
              </a:rPr>
              <a:t>تهیه برنامه امنیت: (</a:t>
            </a:r>
            <a:r>
              <a:rPr lang="en-US" sz="2900" dirty="0" smtClean="0">
                <a:solidFill>
                  <a:srgbClr val="C00000"/>
                </a:solidFill>
                <a:cs typeface="B Titr" pitchFamily="2" charset="-78"/>
              </a:rPr>
              <a:t>safety </a:t>
            </a:r>
            <a:r>
              <a:rPr lang="en-US" sz="2900" dirty="0">
                <a:solidFill>
                  <a:srgbClr val="C00000"/>
                </a:solidFill>
                <a:cs typeface="B Titr" pitchFamily="2" charset="-78"/>
              </a:rPr>
              <a:t>plan</a:t>
            </a:r>
            <a:r>
              <a:rPr lang="fa-IR" sz="2900" dirty="0" smtClean="0">
                <a:solidFill>
                  <a:srgbClr val="C00000"/>
                </a:solidFill>
                <a:cs typeface="B Titr" pitchFamily="2" charset="-78"/>
              </a:rPr>
              <a:t>)</a:t>
            </a:r>
          </a:p>
          <a:p>
            <a:pPr marL="0" lvl="0" indent="0" fontAlgn="base">
              <a:spcBef>
                <a:spcPct val="0"/>
              </a:spcBef>
              <a:spcAft>
                <a:spcPct val="0"/>
              </a:spcAft>
              <a:buNone/>
            </a:pPr>
            <a:r>
              <a:rPr lang="fa-IR" sz="2800" dirty="0" smtClean="0">
                <a:latin typeface="Arial" pitchFamily="34" charset="0"/>
                <a:ea typeface="Calibri" pitchFamily="34" charset="0"/>
                <a:cs typeface="B Nazanin" pitchFamily="2" charset="-78"/>
              </a:rPr>
              <a:t>بسیار </a:t>
            </a:r>
            <a:r>
              <a:rPr lang="fa-IR" sz="2800" dirty="0">
                <a:latin typeface="Arial" pitchFamily="34" charset="0"/>
                <a:ea typeface="Calibri" pitchFamily="34" charset="0"/>
                <a:cs typeface="B Nazanin" pitchFamily="2" charset="-78"/>
              </a:rPr>
              <a:t>مهم است که بچه ها، قدم های رسیدن به یک برنامه امنیتی را در شرایط نا امن اطرافشان را بردارند. بعضی بچه ها خودشان به یک راه حل هایی رسیده اند. اما درخصوص بچه هایی که به این مرحله نرسیده اند بایستی به کمک خودشان اقدام نمود. </a:t>
            </a:r>
            <a:endParaRPr lang="en-US" sz="1600" dirty="0">
              <a:latin typeface="Arial" pitchFamily="34" charset="0"/>
              <a:cs typeface="Arial" pitchFamily="34" charset="0"/>
            </a:endParaRPr>
          </a:p>
          <a:p>
            <a:pPr marL="0" lvl="0" indent="0" rtl="0" eaLnBrk="0" fontAlgn="base" hangingPunct="0">
              <a:spcBef>
                <a:spcPct val="0"/>
              </a:spcBef>
              <a:spcAft>
                <a:spcPct val="0"/>
              </a:spcAft>
              <a:buNone/>
            </a:pPr>
            <a:endParaRPr lang="en-US" sz="2800" dirty="0">
              <a:latin typeface="Arial" pitchFamily="34" charset="0"/>
              <a:cs typeface="Arial" pitchFamily="34" charset="0"/>
            </a:endParaRPr>
          </a:p>
          <a:p>
            <a:pPr marL="0" indent="0" algn="justLow">
              <a:buNone/>
            </a:pPr>
            <a:r>
              <a:rPr lang="fa-IR" dirty="0" smtClean="0">
                <a:cs typeface="B Nazanin" pitchFamily="2" charset="-78"/>
              </a:rPr>
              <a:t>برنامه </a:t>
            </a:r>
            <a:r>
              <a:rPr lang="fa-IR" dirty="0">
                <a:cs typeface="B Nazanin" pitchFamily="2" charset="-78"/>
              </a:rPr>
              <a:t>امنیت به کودک می آموزد که </a:t>
            </a:r>
            <a:r>
              <a:rPr lang="fa-IR" dirty="0" smtClean="0">
                <a:cs typeface="B Nazanin" pitchFamily="2" charset="-78"/>
              </a:rPr>
              <a:t>در </a:t>
            </a:r>
            <a:r>
              <a:rPr lang="fa-IR" dirty="0">
                <a:cs typeface="B Nazanin" pitchFamily="2" charset="-78"/>
              </a:rPr>
              <a:t>یک موقعیت ناایمن یا موقعیتی که ممکن است در معرض سوء استفاده قرار گیرد، چگونه عمل نموده و چگونه به </a:t>
            </a:r>
            <a:r>
              <a:rPr lang="fa-IR" dirty="0" smtClean="0">
                <a:cs typeface="B Nazanin" pitchFamily="2" charset="-78"/>
              </a:rPr>
              <a:t>نقطه ایمن </a:t>
            </a:r>
            <a:r>
              <a:rPr lang="fa-IR" dirty="0">
                <a:cs typeface="B Nazanin" pitchFamily="2" charset="-78"/>
              </a:rPr>
              <a:t>بازگردد.</a:t>
            </a:r>
            <a:endParaRPr lang="en-US" dirty="0">
              <a:cs typeface="B Nazanin" pitchFamily="2" charset="-78"/>
            </a:endParaRPr>
          </a:p>
          <a:p>
            <a:endParaRPr lang="fa-IR" dirty="0"/>
          </a:p>
        </p:txBody>
      </p:sp>
    </p:spTree>
    <p:extLst>
      <p:ext uri="{BB962C8B-B14F-4D97-AF65-F5344CB8AC3E}">
        <p14:creationId xmlns:p14="http://schemas.microsoft.com/office/powerpoint/2010/main" val="822934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buNone/>
            </a:pPr>
            <a:r>
              <a:rPr lang="fa-IR" sz="2900" dirty="0">
                <a:solidFill>
                  <a:srgbClr val="C00000"/>
                </a:solidFill>
                <a:cs typeface="B Titr" pitchFamily="2" charset="-78"/>
              </a:rPr>
              <a:t>بخش های اصلی برنامه امنیت</a:t>
            </a:r>
            <a:r>
              <a:rPr lang="fa-IR" sz="2900" dirty="0" smtClean="0">
                <a:solidFill>
                  <a:srgbClr val="C00000"/>
                </a:solidFill>
                <a:cs typeface="B Titr" pitchFamily="2" charset="-78"/>
              </a:rPr>
              <a:t>:</a:t>
            </a:r>
          </a:p>
          <a:p>
            <a:pPr marL="0" indent="0">
              <a:buNone/>
            </a:pPr>
            <a:endParaRPr lang="en-US" sz="2900" dirty="0">
              <a:solidFill>
                <a:srgbClr val="C00000"/>
              </a:solidFill>
              <a:cs typeface="B Titr" pitchFamily="2" charset="-78"/>
            </a:endParaRPr>
          </a:p>
          <a:p>
            <a:pPr marL="0" indent="0">
              <a:buNone/>
            </a:pPr>
            <a:r>
              <a:rPr lang="fa-IR" dirty="0">
                <a:cs typeface="B Nazanin" pitchFamily="2" charset="-78"/>
              </a:rPr>
              <a:t>1- کارهایی که کودک می تواند قدم به قدم برای بازگشت به </a:t>
            </a:r>
            <a:r>
              <a:rPr lang="fa-IR" dirty="0" smtClean="0">
                <a:cs typeface="B Nazanin" pitchFamily="2" charset="-78"/>
              </a:rPr>
              <a:t>نقطه </a:t>
            </a:r>
            <a:r>
              <a:rPr lang="fa-IR" dirty="0">
                <a:cs typeface="B Nazanin" pitchFamily="2" charset="-78"/>
              </a:rPr>
              <a:t>ایمن انجام دهد.</a:t>
            </a:r>
            <a:endParaRPr lang="en-US" dirty="0">
              <a:cs typeface="B Nazanin" pitchFamily="2" charset="-78"/>
            </a:endParaRPr>
          </a:p>
          <a:p>
            <a:pPr marL="0" indent="0">
              <a:buNone/>
            </a:pPr>
            <a:r>
              <a:rPr lang="fa-IR" dirty="0">
                <a:cs typeface="B Nazanin" pitchFamily="2" charset="-78"/>
              </a:rPr>
              <a:t>2- افرادی که کودک می تواند برای دریافت کمک به آنها رجوع کند.</a:t>
            </a:r>
            <a:endParaRPr lang="en-US" dirty="0">
              <a:cs typeface="B Nazanin" pitchFamily="2" charset="-78"/>
            </a:endParaRPr>
          </a:p>
          <a:p>
            <a:pPr marL="0" indent="0">
              <a:buNone/>
            </a:pPr>
            <a:r>
              <a:rPr lang="fa-IR" dirty="0">
                <a:cs typeface="B Nazanin" pitchFamily="2" charset="-78"/>
              </a:rPr>
              <a:t>3- مکان های ایمنی که در محیط منزل، خیابان یا </a:t>
            </a:r>
            <a:r>
              <a:rPr lang="fa-IR" dirty="0" smtClean="0">
                <a:cs typeface="B Nazanin" pitchFamily="2" charset="-78"/>
              </a:rPr>
              <a:t>محله </a:t>
            </a:r>
            <a:r>
              <a:rPr lang="fa-IR" dirty="0">
                <a:cs typeface="B Nazanin" pitchFamily="2" charset="-78"/>
              </a:rPr>
              <a:t>وجود دارد.</a:t>
            </a:r>
            <a:endParaRPr lang="en-US" dirty="0">
              <a:cs typeface="B Nazanin" pitchFamily="2" charset="-78"/>
            </a:endParaRPr>
          </a:p>
          <a:p>
            <a:pPr marL="0" indent="0">
              <a:buNone/>
            </a:pPr>
            <a:r>
              <a:rPr lang="fa-IR" dirty="0">
                <a:cs typeface="B Nazanin" pitchFamily="2" charset="-78"/>
              </a:rPr>
              <a:t>4- چگونه می توان </a:t>
            </a:r>
            <a:r>
              <a:rPr lang="fa-IR" dirty="0" smtClean="0">
                <a:cs typeface="B Nazanin" pitchFamily="2" charset="-78"/>
              </a:rPr>
              <a:t>با </a:t>
            </a:r>
            <a:r>
              <a:rPr lang="fa-IR" dirty="0">
                <a:cs typeface="B Nazanin" pitchFamily="2" charset="-78"/>
              </a:rPr>
              <a:t>مراکزی مثل پلیس، اورژانس و اورژانس اجتماعی تماس گرفت</a:t>
            </a:r>
            <a:endParaRPr lang="en-US"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549603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r>
              <a:rPr lang="fa-IR" sz="2900" dirty="0">
                <a:solidFill>
                  <a:srgbClr val="C00000"/>
                </a:solidFill>
                <a:cs typeface="B Titr" pitchFamily="2" charset="-78"/>
              </a:rPr>
              <a:t>برنامه امنیت</a:t>
            </a:r>
            <a:r>
              <a:rPr lang="fa-IR" sz="2900" dirty="0" smtClean="0">
                <a:solidFill>
                  <a:srgbClr val="C00000"/>
                </a:solidFill>
                <a:cs typeface="B Titr" pitchFamily="2" charset="-78"/>
              </a:rPr>
              <a:t>:</a:t>
            </a:r>
          </a:p>
          <a:p>
            <a:pPr marL="0" indent="0">
              <a:buNone/>
            </a:pPr>
            <a:endParaRPr lang="en-US" sz="2900" dirty="0">
              <a:solidFill>
                <a:srgbClr val="C00000"/>
              </a:solidFill>
              <a:cs typeface="B Titr" pitchFamily="2" charset="-78"/>
            </a:endParaRPr>
          </a:p>
          <a:p>
            <a:pPr marL="0" indent="0" algn="justLow">
              <a:buNone/>
            </a:pPr>
            <a:r>
              <a:rPr lang="fa-IR" dirty="0">
                <a:cs typeface="B Nazanin" pitchFamily="2" charset="-78"/>
              </a:rPr>
              <a:t>1- حتی الامکان با شکل </a:t>
            </a:r>
            <a:r>
              <a:rPr lang="fa-IR" dirty="0" smtClean="0">
                <a:cs typeface="B Nazanin" pitchFamily="2" charset="-78"/>
              </a:rPr>
              <a:t>هاو </a:t>
            </a:r>
            <a:r>
              <a:rPr lang="fa-IR" dirty="0">
                <a:cs typeface="B Nazanin" pitchFamily="2" charset="-78"/>
              </a:rPr>
              <a:t>سمبول هایی که برای کودک قابل درک است تکمیل می گردد.</a:t>
            </a:r>
            <a:endParaRPr lang="en-US" dirty="0">
              <a:cs typeface="B Nazanin" pitchFamily="2" charset="-78"/>
            </a:endParaRPr>
          </a:p>
          <a:p>
            <a:pPr marL="0" indent="0" algn="justLow">
              <a:buNone/>
            </a:pPr>
            <a:r>
              <a:rPr lang="fa-IR" dirty="0">
                <a:cs typeface="B Nazanin" pitchFamily="2" charset="-78"/>
              </a:rPr>
              <a:t>2- از کودک بخواهیم برنامه را در جای مناسب نگهداری کند به نحوی که در هنگام لزوم بتواند به راحتی به آن دسترسی پیدا کند.</a:t>
            </a:r>
            <a:endParaRPr lang="en-US"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1510383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r>
              <a:rPr lang="fa-IR" sz="2900" dirty="0">
                <a:solidFill>
                  <a:srgbClr val="C00000"/>
                </a:solidFill>
                <a:cs typeface="B Titr" pitchFamily="2" charset="-78"/>
              </a:rPr>
              <a:t>جهت برقراری ارتباط درمانی با کودکان باید (توپ باشیم) </a:t>
            </a:r>
            <a:r>
              <a:rPr lang="fa-IR" sz="2900" dirty="0" smtClean="0">
                <a:solidFill>
                  <a:srgbClr val="C00000"/>
                </a:solidFill>
                <a:cs typeface="B Titr" pitchFamily="2" charset="-78"/>
              </a:rPr>
              <a:t>:</a:t>
            </a:r>
          </a:p>
          <a:p>
            <a:pPr marL="0" indent="0">
              <a:buNone/>
            </a:pPr>
            <a:endParaRPr lang="en-US" sz="2900" dirty="0">
              <a:solidFill>
                <a:srgbClr val="C00000"/>
              </a:solidFill>
              <a:cs typeface="B Titr" pitchFamily="2" charset="-78"/>
            </a:endParaRPr>
          </a:p>
          <a:p>
            <a:pPr indent="228600" algn="just">
              <a:lnSpc>
                <a:spcPct val="115000"/>
              </a:lnSpc>
            </a:pPr>
            <a:r>
              <a:rPr lang="ar-SA" dirty="0">
                <a:ea typeface="Calibri"/>
                <a:cs typeface="B Nazanin"/>
              </a:rPr>
              <a:t>منظور از </a:t>
            </a:r>
            <a:r>
              <a:rPr lang="ar-SA" b="1" dirty="0">
                <a:ea typeface="Calibri"/>
                <a:cs typeface="B Nazanin"/>
              </a:rPr>
              <a:t>توپ</a:t>
            </a:r>
            <a:r>
              <a:rPr lang="ar-SA" dirty="0">
                <a:ea typeface="Calibri"/>
                <a:cs typeface="B Nazanin"/>
              </a:rPr>
              <a:t> باشيد اين است كه  به تواناييها، علائق و مهارتهاي كودك:</a:t>
            </a:r>
            <a:r>
              <a:rPr lang="en-US" dirty="0">
                <a:solidFill>
                  <a:srgbClr val="0000FF"/>
                </a:solidFill>
                <a:ea typeface="Calibri"/>
                <a:cs typeface="B Nazanin"/>
                <a:hlinkClick r:id="rId2"/>
              </a:rPr>
              <a:t> </a:t>
            </a:r>
            <a:endParaRPr lang="en-US" sz="2800" dirty="0">
              <a:ea typeface="Calibri"/>
              <a:cs typeface="Arial"/>
            </a:endParaRPr>
          </a:p>
          <a:p>
            <a:pPr lvl="0" algn="just">
              <a:lnSpc>
                <a:spcPct val="115000"/>
              </a:lnSpc>
              <a:buFont typeface="+mj-lt"/>
              <a:buAutoNum type="arabicPeriod"/>
            </a:pPr>
            <a:r>
              <a:rPr lang="ar-SA" dirty="0">
                <a:cs typeface="B Nazanin"/>
              </a:rPr>
              <a:t>ت: توجه كنيد</a:t>
            </a:r>
            <a:endParaRPr lang="en-US" sz="2000" dirty="0"/>
          </a:p>
          <a:p>
            <a:pPr lvl="0" algn="just">
              <a:lnSpc>
                <a:spcPct val="115000"/>
              </a:lnSpc>
              <a:spcAft>
                <a:spcPts val="1000"/>
              </a:spcAft>
              <a:buFont typeface="+mj-lt"/>
              <a:buAutoNum type="arabicPeriod"/>
            </a:pPr>
            <a:r>
              <a:rPr lang="ar-SA" dirty="0">
                <a:cs typeface="B Nazanin"/>
              </a:rPr>
              <a:t>و: واكنش نشان دهيد</a:t>
            </a:r>
            <a:endParaRPr lang="en-US" sz="2000" dirty="0"/>
          </a:p>
          <a:p>
            <a:pPr lvl="0" algn="just">
              <a:lnSpc>
                <a:spcPct val="115000"/>
              </a:lnSpc>
              <a:spcAft>
                <a:spcPts val="1000"/>
              </a:spcAft>
              <a:buFont typeface="+mj-lt"/>
              <a:buAutoNum type="arabicPeriod"/>
            </a:pPr>
            <a:r>
              <a:rPr lang="ar-SA" dirty="0">
                <a:cs typeface="B Nazanin"/>
              </a:rPr>
              <a:t>پ: پرسش نماييد</a:t>
            </a:r>
            <a:endParaRPr lang="fa-IR" dirty="0">
              <a:cs typeface="B Nazanin" pitchFamily="2" charset="-78"/>
            </a:endParaRPr>
          </a:p>
        </p:txBody>
      </p:sp>
      <p:pic>
        <p:nvPicPr>
          <p:cNvPr id="4" name="Picture 1" descr="https://encrypted-tbn0.gstatic.com/images?q=tbn:ANd9GcTE6ZCnvTxQ4LbC8w6FPijT1FUeFdNChYB7dhSu7eidJJpXjoHnKwTaZ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288" y="4293096"/>
            <a:ext cx="9620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705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lgn="justLow">
              <a:buNone/>
            </a:pPr>
            <a:r>
              <a:rPr lang="fa-IR" dirty="0">
                <a:cs typeface="B Nazanin" pitchFamily="2" charset="-78"/>
              </a:rPr>
              <a:t>اگر کودک </a:t>
            </a:r>
            <a:r>
              <a:rPr lang="fa-IR" dirty="0" smtClean="0">
                <a:cs typeface="B Nazanin" pitchFamily="2" charset="-78"/>
              </a:rPr>
              <a:t>فاش </a:t>
            </a:r>
            <a:r>
              <a:rPr lang="fa-IR" dirty="0">
                <a:cs typeface="B Nazanin" pitchFamily="2" charset="-78"/>
              </a:rPr>
              <a:t>سازد که مورد سوء استفاده قرار می گیرد. (به آن </a:t>
            </a:r>
            <a:r>
              <a:rPr lang="fa-IR" dirty="0" smtClean="0">
                <a:cs typeface="B Nazanin" pitchFamily="2" charset="-78"/>
              </a:rPr>
              <a:t>کمک </a:t>
            </a:r>
            <a:r>
              <a:rPr lang="fa-IR" dirty="0">
                <a:cs typeface="B Nazanin" pitchFamily="2" charset="-78"/>
              </a:rPr>
              <a:t>کنیم که از موانع و </a:t>
            </a:r>
            <a:r>
              <a:rPr lang="fa-IR" dirty="0" smtClean="0">
                <a:cs typeface="B Nazanin" pitchFamily="2" charset="-78"/>
              </a:rPr>
              <a:t>ترس </a:t>
            </a:r>
            <a:r>
              <a:rPr lang="fa-IR" dirty="0">
                <a:cs typeface="B Nazanin" pitchFamily="2" charset="-78"/>
              </a:rPr>
              <a:t>های عاطفی و </a:t>
            </a:r>
            <a:r>
              <a:rPr lang="fa-IR" dirty="0" smtClean="0">
                <a:cs typeface="B Nazanin" pitchFamily="2" charset="-78"/>
              </a:rPr>
              <a:t>کلامی </a:t>
            </a:r>
            <a:r>
              <a:rPr lang="fa-IR" dirty="0">
                <a:cs typeface="B Nazanin" pitchFamily="2" charset="-78"/>
              </a:rPr>
              <a:t>خود عبور نمایند</a:t>
            </a:r>
            <a:r>
              <a:rPr lang="fa-IR" dirty="0" smtClean="0">
                <a:cs typeface="B Nazanin" pitchFamily="2" charset="-78"/>
              </a:rPr>
              <a:t>.)</a:t>
            </a:r>
          </a:p>
          <a:p>
            <a:pPr marL="0" indent="0" algn="justLow">
              <a:buNone/>
            </a:pPr>
            <a:endParaRPr lang="en-US" dirty="0">
              <a:cs typeface="B Nazanin" pitchFamily="2" charset="-78"/>
            </a:endParaRPr>
          </a:p>
          <a:p>
            <a:pPr marL="0" indent="0" algn="justLow">
              <a:buNone/>
            </a:pPr>
            <a:r>
              <a:rPr lang="fa-IR" dirty="0">
                <a:cs typeface="B Nazanin" pitchFamily="2" charset="-78"/>
              </a:rPr>
              <a:t>1- به کودک پیام </a:t>
            </a:r>
            <a:r>
              <a:rPr lang="fa-IR" dirty="0" smtClean="0">
                <a:cs typeface="B Nazanin" pitchFamily="2" charset="-78"/>
              </a:rPr>
              <a:t>دهیم </a:t>
            </a:r>
            <a:r>
              <a:rPr lang="fa-IR" dirty="0">
                <a:cs typeface="B Nazanin" pitchFamily="2" charset="-78"/>
              </a:rPr>
              <a:t>که آماده شنیدن گفته های او </a:t>
            </a:r>
            <a:r>
              <a:rPr lang="fa-IR" dirty="0" smtClean="0">
                <a:cs typeface="B Nazanin" pitchFamily="2" charset="-78"/>
              </a:rPr>
              <a:t>هستیم.</a:t>
            </a:r>
          </a:p>
          <a:p>
            <a:pPr marL="0" indent="0" algn="justLow">
              <a:buNone/>
            </a:pPr>
            <a:endParaRPr lang="en-US" dirty="0">
              <a:cs typeface="B Nazanin" pitchFamily="2" charset="-78"/>
            </a:endParaRPr>
          </a:p>
          <a:p>
            <a:pPr marL="0" indent="0" algn="justLow">
              <a:buNone/>
            </a:pPr>
            <a:r>
              <a:rPr lang="fa-IR" dirty="0">
                <a:cs typeface="B Nazanin" pitchFamily="2" charset="-78"/>
              </a:rPr>
              <a:t>2- اجازه دهیم که به صحبت کردن ترغیب شوند</a:t>
            </a:r>
            <a:r>
              <a:rPr lang="fa-IR" dirty="0" smtClean="0">
                <a:cs typeface="B Nazanin" pitchFamily="2" charset="-78"/>
              </a:rPr>
              <a:t>.</a:t>
            </a:r>
          </a:p>
          <a:p>
            <a:pPr marL="0" indent="0" algn="justLow">
              <a:buNone/>
            </a:pPr>
            <a:endParaRPr lang="en-US" dirty="0">
              <a:cs typeface="B Nazanin" pitchFamily="2" charset="-78"/>
            </a:endParaRPr>
          </a:p>
          <a:p>
            <a:pPr marL="0" indent="0" algn="justLow">
              <a:buNone/>
            </a:pPr>
            <a:r>
              <a:rPr lang="fa-IR" dirty="0">
                <a:cs typeface="B Nazanin" pitchFamily="2" charset="-78"/>
              </a:rPr>
              <a:t>3- به آن </a:t>
            </a:r>
            <a:r>
              <a:rPr lang="fa-IR" dirty="0" smtClean="0">
                <a:cs typeface="B Nazanin" pitchFamily="2" charset="-78"/>
              </a:rPr>
              <a:t>بفهمانیم </a:t>
            </a:r>
            <a:r>
              <a:rPr lang="fa-IR" dirty="0">
                <a:cs typeface="B Nazanin" pitchFamily="2" charset="-78"/>
              </a:rPr>
              <a:t>که قصد کمک داریم</a:t>
            </a:r>
            <a:endParaRPr lang="en-US" dirty="0">
              <a:cs typeface="B Nazanin" pitchFamily="2" charset="-78"/>
            </a:endParaRPr>
          </a:p>
          <a:p>
            <a:pPr algn="justLow"/>
            <a:endParaRPr lang="fa-IR" dirty="0">
              <a:cs typeface="B Nazanin" pitchFamily="2" charset="-78"/>
            </a:endParaRPr>
          </a:p>
        </p:txBody>
      </p:sp>
      <p:pic>
        <p:nvPicPr>
          <p:cNvPr id="105474" name="Picture 2" descr="نتیجه تصویری برای کودک">
            <a:hlinkClick r:id="rId2"/>
          </p:cNvPr>
          <p:cNvPicPr>
            <a:picLocks noChangeAspect="1" noChangeArrowheads="1"/>
          </p:cNvPicPr>
          <p:nvPr/>
        </p:nvPicPr>
        <p:blipFill>
          <a:blip r:embed="rId3"/>
          <a:srcRect/>
          <a:stretch>
            <a:fillRect/>
          </a:stretch>
        </p:blipFill>
        <p:spPr bwMode="auto">
          <a:xfrm>
            <a:off x="1071538" y="4572008"/>
            <a:ext cx="1571636" cy="1428760"/>
          </a:xfrm>
          <a:prstGeom prst="rect">
            <a:avLst/>
          </a:prstGeom>
          <a:noFill/>
        </p:spPr>
      </p:pic>
    </p:spTree>
    <p:extLst>
      <p:ext uri="{BB962C8B-B14F-4D97-AF65-F5344CB8AC3E}">
        <p14:creationId xmlns:p14="http://schemas.microsoft.com/office/powerpoint/2010/main" val="4140820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fa-IR" dirty="0">
                <a:cs typeface="B Nazanin" pitchFamily="2" charset="-78"/>
              </a:rPr>
              <a:t>- انتظارات آن ها را درک کنیم</a:t>
            </a:r>
          </a:p>
          <a:p>
            <a:pPr marL="0" indent="0">
              <a:buNone/>
            </a:pPr>
            <a:endParaRPr lang="en-US" dirty="0">
              <a:cs typeface="B Nazanin" pitchFamily="2" charset="-78"/>
            </a:endParaRPr>
          </a:p>
          <a:p>
            <a:pPr marL="0" indent="0">
              <a:buNone/>
            </a:pPr>
            <a:r>
              <a:rPr lang="fa-IR" dirty="0">
                <a:cs typeface="B Nazanin" pitchFamily="2" charset="-78"/>
              </a:rPr>
              <a:t>5- از آن ها بپرسیم با چه کس دیگری در این خصوص دوست دارد صحبت کند؟</a:t>
            </a:r>
          </a:p>
          <a:p>
            <a:pPr marL="0" indent="0">
              <a:buNone/>
            </a:pPr>
            <a:endParaRPr lang="en-US" dirty="0">
              <a:cs typeface="B Nazanin" pitchFamily="2" charset="-78"/>
            </a:endParaRPr>
          </a:p>
          <a:p>
            <a:pPr marL="0" indent="0">
              <a:buNone/>
            </a:pPr>
            <a:r>
              <a:rPr lang="fa-IR" dirty="0">
                <a:cs typeface="B Nazanin" pitchFamily="2" charset="-78"/>
              </a:rPr>
              <a:t>6- به آن ها بگوییم که برای کمک به آن ها باید با افراد و اشخاص دیگر صحبت کنیم.</a:t>
            </a:r>
          </a:p>
          <a:p>
            <a:pPr marL="0" indent="0">
              <a:buNone/>
            </a:pPr>
            <a:endParaRPr lang="en-US" dirty="0">
              <a:cs typeface="B Nazanin" pitchFamily="2" charset="-78"/>
            </a:endParaRPr>
          </a:p>
          <a:p>
            <a:pPr marL="0" indent="0">
              <a:buNone/>
            </a:pPr>
            <a:r>
              <a:rPr lang="fa-IR" dirty="0">
                <a:cs typeface="B Nazanin" pitchFamily="2" charset="-78"/>
              </a:rPr>
              <a:t>7- با کودک همدردی کنیم اما شوکه نشویم</a:t>
            </a:r>
          </a:p>
          <a:p>
            <a:pPr marL="0" indent="0">
              <a:buNone/>
            </a:pPr>
            <a:endParaRPr lang="en-US" dirty="0">
              <a:cs typeface="B Nazanin" pitchFamily="2" charset="-78"/>
            </a:endParaRPr>
          </a:p>
          <a:p>
            <a:pPr marL="0" indent="0">
              <a:buNone/>
            </a:pPr>
            <a:r>
              <a:rPr lang="fa-IR" dirty="0">
                <a:cs typeface="B Nazanin" pitchFamily="2" charset="-78"/>
              </a:rPr>
              <a:t>8- بررسی کنیم که آیا از نظر جنسی نیز دچار آسیب شده اند؟</a:t>
            </a:r>
            <a:endParaRPr lang="en-US" dirty="0">
              <a:cs typeface="B Nazanin" pitchFamily="2" charset="-78"/>
            </a:endParaRPr>
          </a:p>
        </p:txBody>
      </p:sp>
    </p:spTree>
    <p:extLst>
      <p:ext uri="{BB962C8B-B14F-4D97-AF65-F5344CB8AC3E}">
        <p14:creationId xmlns:p14="http://schemas.microsoft.com/office/powerpoint/2010/main" val="244138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lvl="0" indent="-228600" algn="just">
              <a:lnSpc>
                <a:spcPct val="115000"/>
              </a:lnSpc>
              <a:spcBef>
                <a:spcPts val="0"/>
              </a:spcBef>
              <a:spcAft>
                <a:spcPts val="1000"/>
              </a:spcAft>
            </a:pPr>
            <a:r>
              <a:rPr lang="ar-SA" sz="2800" b="1" dirty="0">
                <a:solidFill>
                  <a:prstClr val="black"/>
                </a:solidFill>
                <a:ea typeface="Calibri"/>
                <a:cs typeface="B Nazanin"/>
              </a:rPr>
              <a:t>در این مرحله کودکان به عنوان انسانهای مستقل و دارای حقوق انسانی مورد توجه قرار گرفته اند. به عبارت دیگر علاوه بر اینکه به کودکان</a:t>
            </a:r>
            <a:r>
              <a:rPr lang="fa-IR" sz="2800" b="1" dirty="0">
                <a:solidFill>
                  <a:prstClr val="black"/>
                </a:solidFill>
                <a:ea typeface="Calibri"/>
                <a:cs typeface="B Nazanin"/>
              </a:rPr>
              <a:t>،</a:t>
            </a:r>
            <a:r>
              <a:rPr lang="ar-SA" sz="2800" b="1" dirty="0">
                <a:solidFill>
                  <a:prstClr val="black"/>
                </a:solidFill>
                <a:ea typeface="Calibri"/>
                <a:cs typeface="B Nazanin"/>
              </a:rPr>
              <a:t> مستقل از بزرگسالان توجه شده است حقوق آنها مبنی بر مراقبت و محافظت نیز مد نظر قرار گرفته شده است.</a:t>
            </a:r>
            <a:endParaRPr lang="en-US" sz="2400" dirty="0">
              <a:solidFill>
                <a:prstClr val="black"/>
              </a:solidFill>
              <a:ea typeface="Calibri"/>
              <a:cs typeface="Arial"/>
            </a:endParaRPr>
          </a:p>
          <a:p>
            <a:pPr marL="0" lvl="0" indent="-228600" algn="just">
              <a:lnSpc>
                <a:spcPct val="115000"/>
              </a:lnSpc>
              <a:spcBef>
                <a:spcPts val="0"/>
              </a:spcBef>
              <a:spcAft>
                <a:spcPts val="1000"/>
              </a:spcAft>
            </a:pPr>
            <a:r>
              <a:rPr lang="ar-SA" sz="2800" b="1" u="sng" dirty="0">
                <a:solidFill>
                  <a:prstClr val="black"/>
                </a:solidFill>
                <a:ea typeface="Calibri"/>
                <a:cs typeface="B Nazanin"/>
              </a:rPr>
              <a:t>مرحله سوم: کودکان دارای حقوق انسانی </a:t>
            </a:r>
            <a:endParaRPr lang="en-US" sz="2400" dirty="0">
              <a:solidFill>
                <a:prstClr val="black"/>
              </a:solidFill>
              <a:ea typeface="Calibri"/>
              <a:cs typeface="Arial"/>
            </a:endParaRPr>
          </a:p>
          <a:p>
            <a:pPr marL="0" lvl="0" indent="-228600" algn="just">
              <a:lnSpc>
                <a:spcPct val="115000"/>
              </a:lnSpc>
              <a:spcBef>
                <a:spcPts val="0"/>
              </a:spcBef>
              <a:spcAft>
                <a:spcPts val="1000"/>
              </a:spcAft>
            </a:pPr>
            <a:r>
              <a:rPr lang="ar-SA" sz="2800" b="1" dirty="0">
                <a:solidFill>
                  <a:prstClr val="black"/>
                </a:solidFill>
                <a:ea typeface="Calibri"/>
                <a:cs typeface="B Nazanin"/>
              </a:rPr>
              <a:t>بنابر این کودکان دیگر مایملک بدون قید شرط بزرگسالان و یا  نیازمند رفتار خیر خواهانه نیستند. کودکان دارای حقوقی هستند که بایستی توسط بزرگسالان شناخته و رعایت گردد.</a:t>
            </a:r>
            <a:endParaRPr lang="en-US" sz="2400" dirty="0">
              <a:solidFill>
                <a:prstClr val="black"/>
              </a:solidFill>
              <a:ea typeface="Calibri"/>
              <a:cs typeface="Arial"/>
            </a:endParaRPr>
          </a:p>
          <a:p>
            <a:pPr marL="0" lvl="0" indent="-228600" algn="just">
              <a:lnSpc>
                <a:spcPct val="115000"/>
              </a:lnSpc>
              <a:spcBef>
                <a:spcPts val="0"/>
              </a:spcBef>
              <a:spcAft>
                <a:spcPts val="1000"/>
              </a:spcAft>
            </a:pPr>
            <a:r>
              <a:rPr lang="ar-SA" sz="2800" b="1" dirty="0">
                <a:solidFill>
                  <a:prstClr val="black"/>
                </a:solidFill>
                <a:ea typeface="Calibri"/>
                <a:cs typeface="B Nazanin"/>
              </a:rPr>
              <a:t>این رویکرد در قرن بیستم آغاز گردید و همچنان در حال تحول و تکامل است.</a:t>
            </a:r>
            <a:endParaRPr lang="en-US" sz="2400" dirty="0">
              <a:solidFill>
                <a:prstClr val="black"/>
              </a:solidFill>
              <a:ea typeface="Calibri"/>
              <a:cs typeface="Arial"/>
            </a:endParaRPr>
          </a:p>
          <a:p>
            <a:endParaRPr lang="en-US" dirty="0"/>
          </a:p>
        </p:txBody>
      </p:sp>
    </p:spTree>
    <p:extLst>
      <p:ext uri="{BB962C8B-B14F-4D97-AF65-F5344CB8AC3E}">
        <p14:creationId xmlns:p14="http://schemas.microsoft.com/office/powerpoint/2010/main" val="9906343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indent="0">
              <a:lnSpc>
                <a:spcPct val="115000"/>
              </a:lnSpc>
              <a:buClr>
                <a:srgbClr val="A9A57C"/>
              </a:buClr>
              <a:buNone/>
            </a:pPr>
            <a:r>
              <a:rPr lang="ar-SA" sz="2400" dirty="0">
                <a:solidFill>
                  <a:srgbClr val="2F2B20"/>
                </a:solidFill>
                <a:ea typeface="Calibri"/>
                <a:cs typeface="B Nazanin"/>
              </a:rPr>
              <a:t>برخي از اين موانع به قرار ذيل اند:</a:t>
            </a:r>
            <a:endParaRPr lang="en-US" sz="2400" dirty="0">
              <a:solidFill>
                <a:srgbClr val="2F2B20"/>
              </a:solidFill>
              <a:ea typeface="Calibri"/>
              <a:cs typeface="Arial"/>
            </a:endParaRPr>
          </a:p>
          <a:p>
            <a:pPr lvl="0" indent="-228600">
              <a:lnSpc>
                <a:spcPct val="115000"/>
              </a:lnSpc>
              <a:buClr>
                <a:srgbClr val="A9A57C"/>
              </a:buClr>
              <a:buFont typeface="Wingdings"/>
              <a:buChar char=""/>
            </a:pPr>
            <a:r>
              <a:rPr lang="ar-SA" sz="2400" dirty="0">
                <a:solidFill>
                  <a:srgbClr val="2F2B20"/>
                </a:solidFill>
                <a:cs typeface="B Nazanin"/>
              </a:rPr>
              <a:t>مقصر اصلي خود آنها بوده اند</a:t>
            </a:r>
            <a:endParaRPr lang="en-US" sz="2400" dirty="0">
              <a:solidFill>
                <a:srgbClr val="2F2B20"/>
              </a:solidFill>
            </a:endParaRPr>
          </a:p>
          <a:p>
            <a:pPr lvl="0" indent="-228600">
              <a:lnSpc>
                <a:spcPct val="115000"/>
              </a:lnSpc>
              <a:buClr>
                <a:srgbClr val="A9A57C"/>
              </a:buClr>
              <a:buFont typeface="Wingdings"/>
              <a:buChar char=""/>
            </a:pPr>
            <a:r>
              <a:rPr lang="ar-SA" sz="2400" dirty="0">
                <a:solidFill>
                  <a:srgbClr val="2F2B20"/>
                </a:solidFill>
                <a:cs typeface="B Nazanin"/>
              </a:rPr>
              <a:t>آنها حتما دچار مشكل مي شوند</a:t>
            </a:r>
            <a:endParaRPr lang="en-US" sz="2400" dirty="0">
              <a:solidFill>
                <a:srgbClr val="2F2B20"/>
              </a:solidFill>
            </a:endParaRPr>
          </a:p>
          <a:p>
            <a:pPr lvl="0" indent="-228600">
              <a:lnSpc>
                <a:spcPct val="115000"/>
              </a:lnSpc>
              <a:spcAft>
                <a:spcPts val="1000"/>
              </a:spcAft>
              <a:buClr>
                <a:srgbClr val="A9A57C"/>
              </a:buClr>
              <a:buFont typeface="Wingdings"/>
              <a:buChar char=""/>
            </a:pPr>
            <a:r>
              <a:rPr lang="ar-SA" sz="2400" dirty="0">
                <a:solidFill>
                  <a:srgbClr val="2F2B20"/>
                </a:solidFill>
                <a:cs typeface="B Nazanin"/>
              </a:rPr>
              <a:t>هيچكس آنها را باور نمي كند</a:t>
            </a:r>
            <a:endParaRPr lang="en-US" sz="2400" dirty="0">
              <a:solidFill>
                <a:srgbClr val="2F2B20"/>
              </a:solidFill>
            </a:endParaRPr>
          </a:p>
          <a:p>
            <a:pPr lvl="0" indent="-228600">
              <a:lnSpc>
                <a:spcPct val="115000"/>
              </a:lnSpc>
              <a:spcAft>
                <a:spcPts val="1000"/>
              </a:spcAft>
              <a:buClr>
                <a:srgbClr val="A9A57C"/>
              </a:buClr>
              <a:buFont typeface="Wingdings"/>
              <a:buChar char=""/>
            </a:pPr>
            <a:r>
              <a:rPr lang="ar-SA" sz="2400" dirty="0">
                <a:solidFill>
                  <a:srgbClr val="2F2B20"/>
                </a:solidFill>
                <a:cs typeface="B Nazanin"/>
              </a:rPr>
              <a:t>فرد سوء استفاده كننده حتما به دردسر مي افتد و آنها باعث و باني اين كار هستند</a:t>
            </a:r>
            <a:endParaRPr lang="en-US" sz="2400" dirty="0">
              <a:solidFill>
                <a:srgbClr val="2F2B20"/>
              </a:solidFill>
            </a:endParaRPr>
          </a:p>
          <a:p>
            <a:pPr lvl="0" indent="-228600">
              <a:lnSpc>
                <a:spcPct val="115000"/>
              </a:lnSpc>
              <a:spcAft>
                <a:spcPts val="1000"/>
              </a:spcAft>
              <a:buClr>
                <a:srgbClr val="A9A57C"/>
              </a:buClr>
              <a:buFont typeface="Wingdings"/>
              <a:buChar char=""/>
            </a:pPr>
            <a:r>
              <a:rPr lang="ar-SA" sz="2400" dirty="0">
                <a:solidFill>
                  <a:srgbClr val="2F2B20"/>
                </a:solidFill>
                <a:cs typeface="B Nazanin"/>
              </a:rPr>
              <a:t>سوء استفاده متوقف نمي شود اما بدتر مي شود</a:t>
            </a:r>
            <a:endParaRPr lang="en-US" sz="2400" dirty="0">
              <a:solidFill>
                <a:srgbClr val="2F2B20"/>
              </a:solidFill>
            </a:endParaRPr>
          </a:p>
          <a:p>
            <a:pPr lvl="0" indent="-228600">
              <a:lnSpc>
                <a:spcPct val="115000"/>
              </a:lnSpc>
              <a:spcAft>
                <a:spcPts val="1000"/>
              </a:spcAft>
              <a:buClr>
                <a:srgbClr val="A9A57C"/>
              </a:buClr>
              <a:buFont typeface="Wingdings"/>
              <a:buChar char=""/>
            </a:pPr>
            <a:r>
              <a:rPr lang="ar-SA" sz="2400" dirty="0">
                <a:solidFill>
                  <a:srgbClr val="2F2B20"/>
                </a:solidFill>
                <a:cs typeface="B Nazanin"/>
              </a:rPr>
              <a:t>هيچكس نمي تواند جلوي اين مشكل را بگيرد</a:t>
            </a:r>
            <a:endParaRPr lang="en-US" sz="2400" dirty="0">
              <a:solidFill>
                <a:srgbClr val="2F2B20"/>
              </a:solidFill>
            </a:endParaRPr>
          </a:p>
          <a:p>
            <a:pPr lvl="0" indent="-228600">
              <a:lnSpc>
                <a:spcPct val="115000"/>
              </a:lnSpc>
              <a:spcAft>
                <a:spcPts val="1000"/>
              </a:spcAft>
              <a:buClr>
                <a:srgbClr val="A9A57C"/>
              </a:buClr>
              <a:buFont typeface="Wingdings"/>
              <a:buChar char=""/>
            </a:pPr>
            <a:r>
              <a:rPr lang="ar-SA" sz="2400" dirty="0">
                <a:solidFill>
                  <a:srgbClr val="2F2B20"/>
                </a:solidFill>
                <a:cs typeface="B Nazanin"/>
              </a:rPr>
              <a:t>آنها را به شبانه روزي يا بيمارستان مي برند</a:t>
            </a:r>
            <a:endParaRPr lang="en-US" sz="2400" dirty="0">
              <a:solidFill>
                <a:srgbClr val="2F2B20"/>
              </a:solidFill>
            </a:endParaRPr>
          </a:p>
        </p:txBody>
      </p:sp>
    </p:spTree>
    <p:extLst>
      <p:ext uri="{BB962C8B-B14F-4D97-AF65-F5344CB8AC3E}">
        <p14:creationId xmlns:p14="http://schemas.microsoft.com/office/powerpoint/2010/main" val="2683390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lvl="0">
              <a:lnSpc>
                <a:spcPct val="115000"/>
              </a:lnSpc>
              <a:spcAft>
                <a:spcPts val="1000"/>
              </a:spcAft>
              <a:buFont typeface="Wingdings"/>
              <a:buChar char=""/>
            </a:pPr>
            <a:r>
              <a:rPr lang="ar-SA" dirty="0">
                <a:cs typeface="B Nazanin"/>
              </a:rPr>
              <a:t>خانواده اش از هم پاشيده مي شود</a:t>
            </a:r>
            <a:endParaRPr lang="en-US" dirty="0"/>
          </a:p>
          <a:p>
            <a:pPr lvl="0">
              <a:lnSpc>
                <a:spcPct val="115000"/>
              </a:lnSpc>
              <a:spcAft>
                <a:spcPts val="1000"/>
              </a:spcAft>
              <a:buFont typeface="Wingdings"/>
              <a:buChar char=""/>
            </a:pPr>
            <a:r>
              <a:rPr lang="ar-SA" dirty="0">
                <a:cs typeface="B Nazanin"/>
              </a:rPr>
              <a:t>اگر به مادر يا هر عزيز ديگري بگويد كه او چه مشكلي دارد، او را هم به دردسر مي اندازد</a:t>
            </a:r>
            <a:endParaRPr lang="en-US" dirty="0"/>
          </a:p>
          <a:p>
            <a:pPr lvl="0">
              <a:lnSpc>
                <a:spcPct val="115000"/>
              </a:lnSpc>
              <a:spcAft>
                <a:spcPts val="1000"/>
              </a:spcAft>
              <a:buFont typeface="Wingdings"/>
              <a:buChar char=""/>
            </a:pPr>
            <a:r>
              <a:rPr lang="ar-SA" dirty="0">
                <a:cs typeface="B Nazanin"/>
              </a:rPr>
              <a:t>او قبلا از اين مشكل صحبت كرده است، اما كسي گوش نداده است</a:t>
            </a:r>
            <a:endParaRPr lang="en-US" dirty="0"/>
          </a:p>
          <a:p>
            <a:pPr lvl="0">
              <a:lnSpc>
                <a:spcPct val="115000"/>
              </a:lnSpc>
              <a:spcAft>
                <a:spcPts val="1000"/>
              </a:spcAft>
              <a:buFont typeface="Wingdings"/>
              <a:buChar char=""/>
            </a:pPr>
            <a:r>
              <a:rPr lang="ar-SA" dirty="0">
                <a:cs typeface="B Nazanin"/>
              </a:rPr>
              <a:t>اين جور مشكلات در هر خانواده اي اتفاق مي افتد</a:t>
            </a:r>
            <a:endParaRPr lang="en-US" dirty="0"/>
          </a:p>
          <a:p>
            <a:pPr lvl="0">
              <a:lnSpc>
                <a:spcPct val="115000"/>
              </a:lnSpc>
              <a:spcAft>
                <a:spcPts val="1000"/>
              </a:spcAft>
              <a:buFont typeface="Wingdings"/>
              <a:buChar char=""/>
            </a:pPr>
            <a:r>
              <a:rPr lang="ar-SA" dirty="0">
                <a:cs typeface="B Nazanin"/>
              </a:rPr>
              <a:t> اگر من بجه خوبي باشم ديگر آنها اين كار را با من نمي كنند</a:t>
            </a:r>
            <a:endParaRPr lang="en-US" dirty="0"/>
          </a:p>
          <a:p>
            <a:pPr lvl="0">
              <a:lnSpc>
                <a:spcPct val="115000"/>
              </a:lnSpc>
              <a:spcAft>
                <a:spcPts val="1000"/>
              </a:spcAft>
              <a:buFont typeface="Wingdings"/>
              <a:buChar char=""/>
            </a:pPr>
            <a:r>
              <a:rPr lang="ar-SA" dirty="0">
                <a:cs typeface="B Nazanin"/>
              </a:rPr>
              <a:t> من آنها را دوست دارم، بنابراين تقصير و گناه به گردن خودم است</a:t>
            </a:r>
            <a:endParaRPr lang="en-US" dirty="0"/>
          </a:p>
          <a:p>
            <a:pPr lvl="0">
              <a:lnSpc>
                <a:spcPct val="115000"/>
              </a:lnSpc>
              <a:spcAft>
                <a:spcPts val="1000"/>
              </a:spcAft>
              <a:buFont typeface="Wingdings"/>
              <a:buChar char=""/>
            </a:pPr>
            <a:r>
              <a:rPr lang="ar-SA" dirty="0">
                <a:cs typeface="B Nazanin"/>
              </a:rPr>
              <a:t>من بايد بچه بدي باشم</a:t>
            </a:r>
            <a:endParaRPr lang="en-US" dirty="0"/>
          </a:p>
          <a:p>
            <a:pPr lvl="0">
              <a:lnSpc>
                <a:spcPct val="115000"/>
              </a:lnSpc>
              <a:spcAft>
                <a:spcPts val="1000"/>
              </a:spcAft>
              <a:buFont typeface="Wingdings"/>
              <a:buChar char=""/>
            </a:pPr>
            <a:r>
              <a:rPr lang="ar-SA" dirty="0">
                <a:cs typeface="B Nazanin"/>
              </a:rPr>
              <a:t>من بچه بدي هستم</a:t>
            </a:r>
            <a:endParaRPr lang="en-US" dirty="0"/>
          </a:p>
          <a:p>
            <a:pPr lvl="0">
              <a:lnSpc>
                <a:spcPct val="115000"/>
              </a:lnSpc>
              <a:spcAft>
                <a:spcPts val="1000"/>
              </a:spcAft>
              <a:buFont typeface="Wingdings"/>
              <a:buChar char=""/>
            </a:pPr>
            <a:r>
              <a:rPr lang="ar-SA" dirty="0">
                <a:cs typeface="B Nazanin"/>
              </a:rPr>
              <a:t>اين كار نمي تواند سوء استفاده باشد، چرا كه من هم گاهي احساس خوبي از اين كار دارم</a:t>
            </a:r>
            <a:endParaRPr lang="en-US" dirty="0"/>
          </a:p>
          <a:p>
            <a:endParaRPr lang="en-US" dirty="0"/>
          </a:p>
        </p:txBody>
      </p:sp>
    </p:spTree>
    <p:extLst>
      <p:ext uri="{BB962C8B-B14F-4D97-AF65-F5344CB8AC3E}">
        <p14:creationId xmlns:p14="http://schemas.microsoft.com/office/powerpoint/2010/main" val="41126849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normAutofit lnSpcReduction="10000"/>
          </a:bodyPr>
          <a:lstStyle/>
          <a:p>
            <a:pPr marL="0" indent="0">
              <a:buNone/>
            </a:pPr>
            <a:r>
              <a:rPr lang="fa-IR" sz="2900" dirty="0">
                <a:solidFill>
                  <a:srgbClr val="C00000"/>
                </a:solidFill>
                <a:cs typeface="B Titr" pitchFamily="2" charset="-78"/>
              </a:rPr>
              <a:t>اطلاع حاصل کنیم از این که</a:t>
            </a:r>
            <a:r>
              <a:rPr lang="fa-IR" sz="2900" dirty="0" smtClean="0">
                <a:solidFill>
                  <a:srgbClr val="C00000"/>
                </a:solidFill>
                <a:cs typeface="B Titr" pitchFamily="2" charset="-78"/>
              </a:rPr>
              <a:t>:</a:t>
            </a:r>
          </a:p>
          <a:p>
            <a:pPr marL="0" indent="0">
              <a:buNone/>
            </a:pPr>
            <a:endParaRPr lang="en-US" sz="2900" dirty="0">
              <a:solidFill>
                <a:srgbClr val="C00000"/>
              </a:solidFill>
              <a:cs typeface="B Titr" pitchFamily="2" charset="-78"/>
            </a:endParaRPr>
          </a:p>
          <a:p>
            <a:pPr marL="0" indent="0">
              <a:buNone/>
            </a:pPr>
            <a:r>
              <a:rPr lang="fa-IR" dirty="0">
                <a:cs typeface="B Nazanin" pitchFamily="2" charset="-78"/>
              </a:rPr>
              <a:t>1- آیا کودک دچار آسیب شده است</a:t>
            </a:r>
            <a:r>
              <a:rPr lang="fa-IR" dirty="0" smtClean="0">
                <a:cs typeface="B Nazanin" pitchFamily="2" charset="-78"/>
              </a:rPr>
              <a:t>؟</a:t>
            </a:r>
          </a:p>
          <a:p>
            <a:pPr marL="0" indent="0">
              <a:buNone/>
            </a:pPr>
            <a:endParaRPr lang="en-US" dirty="0">
              <a:cs typeface="B Nazanin" pitchFamily="2" charset="-78"/>
            </a:endParaRPr>
          </a:p>
          <a:p>
            <a:pPr marL="0" indent="0">
              <a:buNone/>
            </a:pPr>
            <a:r>
              <a:rPr lang="fa-IR" dirty="0">
                <a:cs typeface="B Nazanin" pitchFamily="2" charset="-78"/>
              </a:rPr>
              <a:t>2- آیا کودک الان نیز در خطر است</a:t>
            </a:r>
            <a:r>
              <a:rPr lang="fa-IR" dirty="0" smtClean="0">
                <a:cs typeface="B Nazanin" pitchFamily="2" charset="-78"/>
              </a:rPr>
              <a:t>؟</a:t>
            </a:r>
          </a:p>
          <a:p>
            <a:pPr marL="0" indent="0">
              <a:buNone/>
            </a:pPr>
            <a:endParaRPr lang="en-US" dirty="0">
              <a:cs typeface="B Nazanin" pitchFamily="2" charset="-78"/>
            </a:endParaRPr>
          </a:p>
          <a:p>
            <a:pPr marL="0" indent="0">
              <a:buNone/>
            </a:pPr>
            <a:r>
              <a:rPr lang="fa-IR" dirty="0">
                <a:cs typeface="B Nazanin" pitchFamily="2" charset="-78"/>
              </a:rPr>
              <a:t>3- آیا کودک نیاز به درمان پزشکی دارد</a:t>
            </a:r>
            <a:r>
              <a:rPr lang="fa-IR" dirty="0" smtClean="0">
                <a:cs typeface="B Nazanin" pitchFamily="2" charset="-78"/>
              </a:rPr>
              <a:t>؟</a:t>
            </a:r>
          </a:p>
          <a:p>
            <a:pPr marL="0" indent="0">
              <a:buNone/>
            </a:pPr>
            <a:endParaRPr lang="en-US" dirty="0">
              <a:cs typeface="B Nazanin" pitchFamily="2" charset="-78"/>
            </a:endParaRPr>
          </a:p>
          <a:p>
            <a:pPr marL="0" indent="0">
              <a:buNone/>
            </a:pPr>
            <a:r>
              <a:rPr lang="fa-IR" dirty="0">
                <a:cs typeface="B Nazanin" pitchFamily="2" charset="-78"/>
              </a:rPr>
              <a:t>4- نیازهای دیگر کودک چیست</a:t>
            </a:r>
            <a:r>
              <a:rPr lang="fa-IR" dirty="0" smtClean="0">
                <a:cs typeface="B Nazanin" pitchFamily="2" charset="-78"/>
              </a:rPr>
              <a:t>؟</a:t>
            </a:r>
          </a:p>
          <a:p>
            <a:pPr marL="0" indent="0">
              <a:buNone/>
            </a:pPr>
            <a:endParaRPr lang="en-US" dirty="0">
              <a:cs typeface="B Nazanin" pitchFamily="2" charset="-78"/>
            </a:endParaRPr>
          </a:p>
          <a:p>
            <a:pPr marL="0" indent="0">
              <a:buNone/>
            </a:pPr>
            <a:r>
              <a:rPr lang="fa-IR" dirty="0">
                <a:cs typeface="B Nazanin" pitchFamily="2" charset="-78"/>
              </a:rPr>
              <a:t>5- چه چیزی برای کودک اهمیت دارد؟</a:t>
            </a:r>
            <a:endParaRPr lang="en-US" dirty="0">
              <a:cs typeface="B Nazanin" pitchFamily="2" charset="-78"/>
            </a:endParaRPr>
          </a:p>
          <a:p>
            <a:endParaRPr lang="fa-IR" dirty="0"/>
          </a:p>
        </p:txBody>
      </p:sp>
    </p:spTree>
    <p:extLst>
      <p:ext uri="{BB962C8B-B14F-4D97-AF65-F5344CB8AC3E}">
        <p14:creationId xmlns:p14="http://schemas.microsoft.com/office/powerpoint/2010/main" val="7808675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p:spPr>
        <p:txBody>
          <a:bodyPr/>
          <a:lstStyle/>
          <a:p>
            <a:pPr marL="0" indent="0" algn="justLow">
              <a:buNone/>
            </a:pPr>
            <a:r>
              <a:rPr lang="fa-IR" sz="2900" dirty="0">
                <a:solidFill>
                  <a:srgbClr val="C00000"/>
                </a:solidFill>
                <a:cs typeface="B Titr" pitchFamily="2" charset="-78"/>
              </a:rPr>
              <a:t>رویارویی با آشفتگی کودکان</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وقتی کودکان دچار آشفتگی و اضطرابند بهترین زمان برقراری </a:t>
            </a:r>
            <a:r>
              <a:rPr lang="fa-IR" dirty="0" smtClean="0">
                <a:cs typeface="B Nazanin" pitchFamily="2" charset="-78"/>
              </a:rPr>
              <a:t>ارتباط و </a:t>
            </a:r>
            <a:r>
              <a:rPr lang="fa-IR" dirty="0">
                <a:cs typeface="B Nazanin" pitchFamily="2" charset="-78"/>
              </a:rPr>
              <a:t>ایجاد فضای مثبت می باشد.</a:t>
            </a:r>
            <a:endParaRPr lang="en-US" dirty="0">
              <a:cs typeface="B Nazanin" pitchFamily="2" charset="-78"/>
            </a:endParaRPr>
          </a:p>
          <a:p>
            <a:pPr marL="0" indent="0" algn="justLow">
              <a:buNone/>
            </a:pPr>
            <a:r>
              <a:rPr lang="fa-IR" dirty="0">
                <a:cs typeface="B Nazanin" pitchFamily="2" charset="-78"/>
              </a:rPr>
              <a:t> </a:t>
            </a:r>
            <a:endParaRPr lang="en-US" dirty="0">
              <a:cs typeface="B Nazanin" pitchFamily="2" charset="-78"/>
            </a:endParaRPr>
          </a:p>
          <a:p>
            <a:pPr marL="0" indent="0" algn="justLow">
              <a:buNone/>
            </a:pPr>
            <a:r>
              <a:rPr lang="fa-IR" sz="2900" dirty="0">
                <a:solidFill>
                  <a:srgbClr val="C00000"/>
                </a:solidFill>
                <a:cs typeface="B Titr" pitchFamily="2" charset="-78"/>
              </a:rPr>
              <a:t>در مواقع آشفتگی کودک باید به او پیام دهیم که </a:t>
            </a:r>
            <a:r>
              <a:rPr lang="fa-IR" sz="2900" dirty="0" smtClean="0">
                <a:solidFill>
                  <a:srgbClr val="C00000"/>
                </a:solidFill>
                <a:cs typeface="B Titr" pitchFamily="2" charset="-78"/>
              </a:rPr>
              <a:t>:</a:t>
            </a:r>
          </a:p>
          <a:p>
            <a:pPr marL="0" indent="0" algn="justLow">
              <a:buNone/>
            </a:pPr>
            <a:endParaRPr lang="en-US" sz="2900" dirty="0">
              <a:solidFill>
                <a:srgbClr val="C00000"/>
              </a:solidFill>
              <a:cs typeface="B Titr" pitchFamily="2" charset="-78"/>
            </a:endParaRPr>
          </a:p>
          <a:p>
            <a:pPr marL="0" indent="0" algn="justLow">
              <a:buNone/>
            </a:pPr>
            <a:r>
              <a:rPr lang="fa-IR" dirty="0">
                <a:cs typeface="B Nazanin" pitchFamily="2" charset="-78"/>
              </a:rPr>
              <a:t>1- اضطراب و آشفتگی گریز ناپذیر است و برای همه اتفاق </a:t>
            </a:r>
            <a:r>
              <a:rPr lang="fa-IR" dirty="0" smtClean="0">
                <a:cs typeface="B Nazanin" pitchFamily="2" charset="-78"/>
              </a:rPr>
              <a:t/>
            </a:r>
            <a:br>
              <a:rPr lang="fa-IR" dirty="0" smtClean="0">
                <a:cs typeface="B Nazanin" pitchFamily="2" charset="-78"/>
              </a:rPr>
            </a:br>
            <a:r>
              <a:rPr lang="fa-IR" dirty="0" smtClean="0">
                <a:cs typeface="B Nazanin" pitchFamily="2" charset="-78"/>
              </a:rPr>
              <a:t>می افتد</a:t>
            </a:r>
            <a:endParaRPr lang="en-US" dirty="0">
              <a:cs typeface="B Nazanin" pitchFamily="2" charset="-78"/>
            </a:endParaRPr>
          </a:p>
          <a:p>
            <a:pPr marL="0" indent="0" algn="justLow">
              <a:buNone/>
            </a:pPr>
            <a:r>
              <a:rPr lang="fa-IR" dirty="0">
                <a:cs typeface="B Nazanin" pitchFamily="2" charset="-78"/>
              </a:rPr>
              <a:t>2- افراد زیادی وجود دارند که می توانند به او کمک کنند.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7746066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r>
              <a:rPr lang="fa-IR" sz="2900" dirty="0">
                <a:solidFill>
                  <a:srgbClr val="C00000"/>
                </a:solidFill>
                <a:cs typeface="B Titr" pitchFamily="2" charset="-78"/>
              </a:rPr>
              <a:t>رفتار کودک آشفته</a:t>
            </a:r>
            <a:r>
              <a:rPr lang="fa-IR" sz="2900" dirty="0" smtClean="0">
                <a:solidFill>
                  <a:srgbClr val="C00000"/>
                </a:solidFill>
                <a:cs typeface="B Titr" pitchFamily="2" charset="-78"/>
              </a:rPr>
              <a:t>:</a:t>
            </a:r>
          </a:p>
          <a:p>
            <a:pPr marL="0" indent="0">
              <a:buNone/>
            </a:pPr>
            <a:endParaRPr lang="en-US" sz="2900" dirty="0">
              <a:solidFill>
                <a:srgbClr val="C00000"/>
              </a:solidFill>
              <a:cs typeface="B Titr" pitchFamily="2" charset="-78"/>
            </a:endParaRPr>
          </a:p>
          <a:p>
            <a:pPr marL="0" indent="0">
              <a:buNone/>
            </a:pPr>
            <a:r>
              <a:rPr lang="fa-IR" dirty="0">
                <a:cs typeface="B Nazanin" pitchFamily="2" charset="-78"/>
              </a:rPr>
              <a:t>1- مدام از اتاق به اتاق دیگر می </a:t>
            </a:r>
            <a:r>
              <a:rPr lang="fa-IR" dirty="0" smtClean="0">
                <a:cs typeface="B Nazanin" pitchFamily="2" charset="-78"/>
              </a:rPr>
              <a:t>رود</a:t>
            </a:r>
          </a:p>
          <a:p>
            <a:pPr marL="0" indent="0">
              <a:buNone/>
            </a:pPr>
            <a:endParaRPr lang="en-US" dirty="0">
              <a:cs typeface="B Nazanin" pitchFamily="2" charset="-78"/>
            </a:endParaRPr>
          </a:p>
          <a:p>
            <a:pPr marL="0" indent="0">
              <a:buNone/>
            </a:pPr>
            <a:r>
              <a:rPr lang="fa-IR" dirty="0">
                <a:cs typeface="B Nazanin" pitchFamily="2" charset="-78"/>
              </a:rPr>
              <a:t>2- از محوطه به بیرون و دوباره به محوطه باز می گردد</a:t>
            </a:r>
            <a:r>
              <a:rPr lang="fa-IR" dirty="0" smtClean="0">
                <a:cs typeface="B Nazanin" pitchFamily="2" charset="-78"/>
              </a:rPr>
              <a:t>.</a:t>
            </a:r>
          </a:p>
          <a:p>
            <a:pPr marL="0" indent="0">
              <a:buNone/>
            </a:pPr>
            <a:endParaRPr lang="en-US" dirty="0">
              <a:cs typeface="B Nazanin" pitchFamily="2" charset="-78"/>
            </a:endParaRPr>
          </a:p>
          <a:p>
            <a:pPr marL="0" indent="0">
              <a:buNone/>
            </a:pPr>
            <a:r>
              <a:rPr lang="fa-IR" dirty="0">
                <a:cs typeface="B Nazanin" pitchFamily="2" charset="-78"/>
              </a:rPr>
              <a:t>3- تمایل به کناره گیری</a:t>
            </a:r>
            <a:endParaRPr lang="en-US" dirty="0">
              <a:cs typeface="B Nazanin" pitchFamily="2" charset="-78"/>
            </a:endParaRPr>
          </a:p>
          <a:p>
            <a:endParaRPr lang="fa-IR" dirty="0">
              <a:cs typeface="B Nazanin" pitchFamily="2" charset="-78"/>
            </a:endParaRPr>
          </a:p>
        </p:txBody>
      </p:sp>
      <p:pic>
        <p:nvPicPr>
          <p:cNvPr id="92162" name="Picture 2" descr="نتیجه تصویری برای کودک">
            <a:hlinkClick r:id="rId2"/>
          </p:cNvPr>
          <p:cNvPicPr>
            <a:picLocks noChangeAspect="1" noChangeArrowheads="1"/>
          </p:cNvPicPr>
          <p:nvPr/>
        </p:nvPicPr>
        <p:blipFill>
          <a:blip r:embed="rId3"/>
          <a:srcRect/>
          <a:stretch>
            <a:fillRect/>
          </a:stretch>
        </p:blipFill>
        <p:spPr bwMode="auto">
          <a:xfrm>
            <a:off x="1428728" y="4143380"/>
            <a:ext cx="1714512" cy="1428753"/>
          </a:xfrm>
          <a:prstGeom prst="rect">
            <a:avLst/>
          </a:prstGeom>
          <a:noFill/>
        </p:spPr>
      </p:pic>
    </p:spTree>
    <p:extLst>
      <p:ext uri="{BB962C8B-B14F-4D97-AF65-F5344CB8AC3E}">
        <p14:creationId xmlns:p14="http://schemas.microsoft.com/office/powerpoint/2010/main" val="1197123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363272" cy="5793507"/>
          </a:xfrm>
        </p:spPr>
        <p:txBody>
          <a:bodyPr>
            <a:normAutofit/>
          </a:bodyPr>
          <a:lstStyle/>
          <a:p>
            <a:pPr marL="0" indent="0">
              <a:buNone/>
            </a:pPr>
            <a:r>
              <a:rPr lang="fa-IR" dirty="0">
                <a:solidFill>
                  <a:srgbClr val="C00000"/>
                </a:solidFill>
                <a:cs typeface="B Titr" pitchFamily="2" charset="-78"/>
              </a:rPr>
              <a:t>آموزش به کودکان دچار آشفتگی</a:t>
            </a:r>
            <a:r>
              <a:rPr lang="fa-IR" dirty="0" smtClean="0">
                <a:solidFill>
                  <a:srgbClr val="C00000"/>
                </a:solidFill>
                <a:cs typeface="B Titr" pitchFamily="2" charset="-78"/>
              </a:rPr>
              <a:t>:</a:t>
            </a:r>
          </a:p>
          <a:p>
            <a:pPr marL="0" indent="0">
              <a:buNone/>
            </a:pPr>
            <a:endParaRPr lang="en-US" sz="3700" dirty="0">
              <a:solidFill>
                <a:srgbClr val="C00000"/>
              </a:solidFill>
              <a:cs typeface="B Titr" pitchFamily="2" charset="-78"/>
            </a:endParaRPr>
          </a:p>
          <a:p>
            <a:pPr marL="0" indent="0" algn="justLow">
              <a:buNone/>
            </a:pPr>
            <a:r>
              <a:rPr lang="fa-IR" b="1" u="sng" dirty="0">
                <a:cs typeface="B Nazanin" pitchFamily="2" charset="-78"/>
              </a:rPr>
              <a:t>1- به کودک کمک کنیم که با روش خود با اضطراب و نگرانیش روبرو گردد.</a:t>
            </a:r>
            <a:endParaRPr lang="en-US" b="1" u="sng" dirty="0">
              <a:cs typeface="B Nazanin" pitchFamily="2" charset="-78"/>
            </a:endParaRPr>
          </a:p>
          <a:p>
            <a:pPr marL="0" indent="0" algn="justLow">
              <a:buNone/>
            </a:pPr>
            <a:r>
              <a:rPr lang="fa-IR" dirty="0">
                <a:cs typeface="B Nazanin" pitchFamily="2" charset="-78"/>
              </a:rPr>
              <a:t>* برخی کودکان از خشونت، فریاد زدن، کتک زدن استفاده </a:t>
            </a:r>
            <a:r>
              <a:rPr lang="fa-IR" dirty="0" smtClean="0">
                <a:cs typeface="B Nazanin" pitchFamily="2" charset="-78"/>
              </a:rPr>
              <a:t/>
            </a:r>
            <a:br>
              <a:rPr lang="fa-IR" dirty="0" smtClean="0">
                <a:cs typeface="B Nazanin" pitchFamily="2" charset="-78"/>
              </a:rPr>
            </a:br>
            <a:r>
              <a:rPr lang="fa-IR" dirty="0" smtClean="0">
                <a:cs typeface="B Nazanin" pitchFamily="2" charset="-78"/>
              </a:rPr>
              <a:t>می </a:t>
            </a:r>
            <a:r>
              <a:rPr lang="fa-IR" dirty="0">
                <a:cs typeface="B Nazanin" pitchFamily="2" charset="-78"/>
              </a:rPr>
              <a:t>کنند.</a:t>
            </a:r>
            <a:endParaRPr lang="en-US" dirty="0">
              <a:cs typeface="B Nazanin" pitchFamily="2" charset="-78"/>
            </a:endParaRPr>
          </a:p>
          <a:p>
            <a:pPr marL="0" indent="0" algn="justLow">
              <a:buNone/>
            </a:pPr>
            <a:r>
              <a:rPr lang="fa-IR" dirty="0">
                <a:cs typeface="B Nazanin" pitchFamily="2" charset="-78"/>
              </a:rPr>
              <a:t>* در صورتی که امنیت دیگران را به خطر بیندازد باید به فکر کنترل این رفتارها بود.</a:t>
            </a:r>
            <a:endParaRPr lang="en-US"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2812160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14300" indent="0">
              <a:lnSpc>
                <a:spcPct val="115000"/>
              </a:lnSpc>
              <a:spcAft>
                <a:spcPts val="800"/>
              </a:spcAft>
              <a:buNone/>
            </a:pPr>
            <a:r>
              <a:rPr lang="fa-IR" dirty="0">
                <a:ea typeface="Calibri"/>
                <a:cs typeface="B Nazanin"/>
              </a:rPr>
              <a:t>ب</a:t>
            </a:r>
            <a:r>
              <a:rPr lang="ar-SA" dirty="0">
                <a:ea typeface="Calibri"/>
                <a:cs typeface="B Nazanin"/>
              </a:rPr>
              <a:t>عضی از سوالهایی که در این قبیل موارد ممکن است پیش بیاید به قرار ذیل هستند:</a:t>
            </a:r>
            <a:endParaRPr lang="en-US" dirty="0">
              <a:ea typeface="Calibri"/>
              <a:cs typeface="Arial"/>
            </a:endParaRPr>
          </a:p>
          <a:p>
            <a:pPr lvl="0">
              <a:lnSpc>
                <a:spcPct val="115000"/>
              </a:lnSpc>
              <a:buFont typeface="Wingdings"/>
              <a:buChar char=""/>
            </a:pPr>
            <a:r>
              <a:rPr lang="ar-SA" dirty="0">
                <a:cs typeface="B Nazanin"/>
              </a:rPr>
              <a:t>چگونه می توان به کودک کمک کرد تا مسئولیت رفتارهای خود را بپذیرد؟</a:t>
            </a:r>
            <a:endParaRPr lang="en-US" dirty="0"/>
          </a:p>
          <a:p>
            <a:pPr lvl="0">
              <a:lnSpc>
                <a:spcPct val="115000"/>
              </a:lnSpc>
              <a:buFont typeface="Wingdings"/>
              <a:buChar char=""/>
            </a:pPr>
            <a:r>
              <a:rPr lang="ar-SA" dirty="0">
                <a:cs typeface="B Nazanin"/>
              </a:rPr>
              <a:t>چگونه می توان به کودک کمک کرد تا رفتار دیگری بروز دهد؟</a:t>
            </a:r>
            <a:endParaRPr lang="en-US" dirty="0"/>
          </a:p>
          <a:p>
            <a:pPr lvl="0">
              <a:lnSpc>
                <a:spcPct val="115000"/>
              </a:lnSpc>
              <a:buFont typeface="Wingdings"/>
              <a:buChar char=""/>
            </a:pPr>
            <a:r>
              <a:rPr lang="ar-SA" dirty="0">
                <a:cs typeface="B Nazanin"/>
              </a:rPr>
              <a:t>چگونه می توان رفتارهای ملايم را به کودک آموخت؟</a:t>
            </a:r>
            <a:endParaRPr lang="en-US" dirty="0"/>
          </a:p>
          <a:p>
            <a:pPr lvl="0">
              <a:lnSpc>
                <a:spcPct val="115000"/>
              </a:lnSpc>
              <a:buFont typeface="Wingdings"/>
              <a:buChar char=""/>
            </a:pPr>
            <a:r>
              <a:rPr lang="ar-SA" dirty="0">
                <a:cs typeface="B Nazanin"/>
              </a:rPr>
              <a:t>در این مواقع چگونه می توان اطرافيان كودك را از  خطر دورنگه داشت؟</a:t>
            </a:r>
            <a:endParaRPr lang="en-US" dirty="0"/>
          </a:p>
          <a:p>
            <a:endParaRPr lang="en-US" dirty="0"/>
          </a:p>
        </p:txBody>
      </p:sp>
    </p:spTree>
    <p:extLst>
      <p:ext uri="{BB962C8B-B14F-4D97-AF65-F5344CB8AC3E}">
        <p14:creationId xmlns:p14="http://schemas.microsoft.com/office/powerpoint/2010/main" val="31857747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buNone/>
            </a:pPr>
            <a:r>
              <a:rPr lang="fa-IR" sz="2800" b="1" u="sng" dirty="0">
                <a:cs typeface="B Nazanin" pitchFamily="2" charset="-78"/>
              </a:rPr>
              <a:t>2- ارائه راه حل هایی که همراه با خشونت نیستند:</a:t>
            </a:r>
            <a:endParaRPr lang="en-US" sz="2800" b="1" u="sng" dirty="0">
              <a:cs typeface="B Nazanin" pitchFamily="2" charset="-78"/>
            </a:endParaRPr>
          </a:p>
          <a:p>
            <a:pPr marL="0" indent="0">
              <a:buNone/>
            </a:pPr>
            <a:r>
              <a:rPr lang="fa-IR" dirty="0">
                <a:cs typeface="B Nazanin" pitchFamily="2" charset="-78"/>
              </a:rPr>
              <a:t>* بغل کردن یک اسباب بازی محبوب</a:t>
            </a:r>
            <a:endParaRPr lang="en-US" dirty="0">
              <a:cs typeface="B Nazanin" pitchFamily="2" charset="-78"/>
            </a:endParaRPr>
          </a:p>
          <a:p>
            <a:pPr marL="0" indent="0">
              <a:buNone/>
            </a:pPr>
            <a:r>
              <a:rPr lang="fa-IR" dirty="0">
                <a:cs typeface="B Nazanin" pitchFamily="2" charset="-78"/>
              </a:rPr>
              <a:t>* خیال پردازی راجع به جاهایی که کودک رفتن به آنجا را دوست دارد</a:t>
            </a:r>
            <a:endParaRPr lang="en-US" dirty="0">
              <a:cs typeface="B Nazanin" pitchFamily="2" charset="-78"/>
            </a:endParaRPr>
          </a:p>
          <a:p>
            <a:pPr marL="0" indent="0">
              <a:buNone/>
            </a:pPr>
            <a:r>
              <a:rPr lang="fa-IR" dirty="0">
                <a:cs typeface="B Nazanin" pitchFamily="2" charset="-78"/>
              </a:rPr>
              <a:t>* زدن زنگ به یک دوست</a:t>
            </a:r>
            <a:endParaRPr lang="en-US" dirty="0">
              <a:cs typeface="B Nazanin" pitchFamily="2" charset="-78"/>
            </a:endParaRPr>
          </a:p>
          <a:p>
            <a:pPr marL="0" indent="0">
              <a:buNone/>
            </a:pPr>
            <a:r>
              <a:rPr lang="fa-IR" dirty="0">
                <a:cs typeface="B Nazanin" pitchFamily="2" charset="-78"/>
              </a:rPr>
              <a:t>* صحبت کردن با کسی</a:t>
            </a:r>
            <a:endParaRPr lang="en-US" dirty="0">
              <a:cs typeface="B Nazanin" pitchFamily="2" charset="-78"/>
            </a:endParaRPr>
          </a:p>
          <a:p>
            <a:pPr marL="0" indent="0">
              <a:buNone/>
            </a:pPr>
            <a:r>
              <a:rPr lang="fa-IR" dirty="0">
                <a:cs typeface="B Nazanin" pitchFamily="2" charset="-78"/>
              </a:rPr>
              <a:t>* درخواست از کسی که با او وقت بگذارد</a:t>
            </a:r>
            <a:endParaRPr lang="en-US" dirty="0">
              <a:cs typeface="B Nazanin" pitchFamily="2" charset="-78"/>
            </a:endParaRPr>
          </a:p>
          <a:p>
            <a:pPr marL="0" indent="0">
              <a:buNone/>
            </a:pPr>
            <a:r>
              <a:rPr lang="fa-IR" dirty="0">
                <a:cs typeface="B Nazanin" pitchFamily="2" charset="-78"/>
              </a:rPr>
              <a:t>* مراقبت بزرگترها از این که کودک قرار خود را  برای پرخاش نکردن فراموش کرده است یا نه</a:t>
            </a:r>
            <a:endParaRPr lang="en-US" dirty="0">
              <a:cs typeface="B Nazanin" pitchFamily="2" charset="-78"/>
            </a:endParaRPr>
          </a:p>
          <a:p>
            <a:endParaRPr lang="fa-IR" dirty="0"/>
          </a:p>
        </p:txBody>
      </p:sp>
    </p:spTree>
    <p:extLst>
      <p:ext uri="{BB962C8B-B14F-4D97-AF65-F5344CB8AC3E}">
        <p14:creationId xmlns:p14="http://schemas.microsoft.com/office/powerpoint/2010/main" val="3662177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justLow">
              <a:buNone/>
            </a:pPr>
            <a:r>
              <a:rPr lang="fa-IR" dirty="0">
                <a:solidFill>
                  <a:srgbClr val="C00000"/>
                </a:solidFill>
                <a:cs typeface="B Titr" pitchFamily="2" charset="-78"/>
              </a:rPr>
              <a:t>مسئولیت بزرگترها در برابر کودکان دچار آشفتگی</a:t>
            </a:r>
            <a:r>
              <a:rPr lang="fa-IR" dirty="0" smtClean="0">
                <a:solidFill>
                  <a:srgbClr val="C00000"/>
                </a:solidFill>
                <a:cs typeface="B Titr" pitchFamily="2" charset="-78"/>
              </a:rPr>
              <a:t>:</a:t>
            </a:r>
          </a:p>
          <a:p>
            <a:pPr marL="0" indent="0" algn="justLow">
              <a:buNone/>
            </a:pPr>
            <a:endParaRPr lang="en-US" dirty="0">
              <a:solidFill>
                <a:srgbClr val="C00000"/>
              </a:solidFill>
              <a:cs typeface="B Titr" pitchFamily="2" charset="-78"/>
            </a:endParaRPr>
          </a:p>
          <a:p>
            <a:pPr marL="0" indent="0" algn="justLow">
              <a:buNone/>
            </a:pPr>
            <a:r>
              <a:rPr lang="fa-IR" dirty="0">
                <a:cs typeface="B Nazanin" pitchFamily="2" charset="-78"/>
              </a:rPr>
              <a:t>1- اطمینان از این که کودک در موقعیت آسیب به خود یا دیگران </a:t>
            </a:r>
            <a:r>
              <a:rPr lang="fa-IR" dirty="0" smtClean="0">
                <a:cs typeface="B Nazanin" pitchFamily="2" charset="-78"/>
              </a:rPr>
              <a:t>نیست</a:t>
            </a:r>
          </a:p>
          <a:p>
            <a:pPr marL="0" indent="0" algn="justLow">
              <a:buNone/>
            </a:pPr>
            <a:endParaRPr lang="en-US" dirty="0">
              <a:cs typeface="B Nazanin" pitchFamily="2" charset="-78"/>
            </a:endParaRPr>
          </a:p>
          <a:p>
            <a:pPr marL="0" indent="0" algn="justLow">
              <a:buNone/>
            </a:pPr>
            <a:r>
              <a:rPr lang="fa-IR" dirty="0">
                <a:cs typeface="B Nazanin" pitchFamily="2" charset="-78"/>
              </a:rPr>
              <a:t>2- عدم رها کردن کودکان با احساسات منفی مثل گناه، تحقیر، شک به خود، ترس و نگرانی</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13775434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buNone/>
            </a:pPr>
            <a:r>
              <a:rPr lang="fa-IR" dirty="0">
                <a:solidFill>
                  <a:srgbClr val="C00000"/>
                </a:solidFill>
                <a:cs typeface="B Titr" pitchFamily="2" charset="-78"/>
              </a:rPr>
              <a:t>تقدیر از کودکان</a:t>
            </a:r>
            <a:r>
              <a:rPr lang="fa-IR" dirty="0" smtClean="0">
                <a:solidFill>
                  <a:srgbClr val="C00000"/>
                </a:solidFill>
                <a:cs typeface="B Titr" pitchFamily="2" charset="-78"/>
              </a:rPr>
              <a:t>:</a:t>
            </a:r>
          </a:p>
          <a:p>
            <a:pPr marL="0" indent="0">
              <a:buNone/>
            </a:pPr>
            <a:endParaRPr lang="fa-IR" dirty="0" smtClean="0">
              <a:solidFill>
                <a:srgbClr val="C00000"/>
              </a:solidFill>
              <a:cs typeface="B Titr" pitchFamily="2" charset="-78"/>
            </a:endParaRPr>
          </a:p>
          <a:p>
            <a:pPr marL="0" indent="0">
              <a:lnSpc>
                <a:spcPct val="150000"/>
              </a:lnSpc>
              <a:buNone/>
            </a:pPr>
            <a:r>
              <a:rPr lang="fa-IR" dirty="0" smtClean="0">
                <a:cs typeface="B Nazanin" pitchFamily="2" charset="-78"/>
              </a:rPr>
              <a:t>راه </a:t>
            </a:r>
            <a:r>
              <a:rPr lang="fa-IR" dirty="0">
                <a:cs typeface="B Nazanin" pitchFamily="2" charset="-78"/>
              </a:rPr>
              <a:t>های مختلف برای تقدیر از قابلیت ها و توانایی های کودکان وجود دارد. (تأیید و بازخورد مثبت مانند </a:t>
            </a:r>
            <a:r>
              <a:rPr lang="fa-IR" dirty="0" smtClean="0">
                <a:cs typeface="B Nazanin" pitchFamily="2" charset="-78"/>
              </a:rPr>
              <a:t>:</a:t>
            </a:r>
          </a:p>
          <a:p>
            <a:pPr marL="0" indent="0">
              <a:lnSpc>
                <a:spcPct val="150000"/>
              </a:lnSpc>
              <a:buNone/>
            </a:pPr>
            <a:r>
              <a:rPr lang="fa-IR" dirty="0" smtClean="0">
                <a:cs typeface="B Nazanin" pitchFamily="2" charset="-78"/>
              </a:rPr>
              <a:t>«</a:t>
            </a:r>
            <a:r>
              <a:rPr lang="fa-IR" dirty="0">
                <a:cs typeface="B Nazanin" pitchFamily="2" charset="-78"/>
              </a:rPr>
              <a:t>آفرین تو کار بزرگی انجام دادی» «آفرین دختر خوب»)</a:t>
            </a:r>
            <a:endParaRPr lang="en-US" dirty="0">
              <a:cs typeface="B Nazanin" pitchFamily="2" charset="-78"/>
            </a:endParaRPr>
          </a:p>
          <a:p>
            <a:endParaRPr lang="fa-IR" dirty="0">
              <a:cs typeface="B Nazanin" pitchFamily="2" charset="-78"/>
            </a:endParaRPr>
          </a:p>
        </p:txBody>
      </p:sp>
      <p:pic>
        <p:nvPicPr>
          <p:cNvPr id="87042" name="Picture 2" descr="نتیجه تصویری برای کودک">
            <a:hlinkClick r:id="rId2"/>
          </p:cNvPr>
          <p:cNvPicPr>
            <a:picLocks noChangeAspect="1" noChangeArrowheads="1"/>
          </p:cNvPicPr>
          <p:nvPr/>
        </p:nvPicPr>
        <p:blipFill>
          <a:blip r:embed="rId3"/>
          <a:srcRect/>
          <a:stretch>
            <a:fillRect/>
          </a:stretch>
        </p:blipFill>
        <p:spPr bwMode="auto">
          <a:xfrm>
            <a:off x="1214414" y="4429132"/>
            <a:ext cx="1500198" cy="1643074"/>
          </a:xfrm>
          <a:prstGeom prst="rect">
            <a:avLst/>
          </a:prstGeom>
          <a:noFill/>
        </p:spPr>
      </p:pic>
    </p:spTree>
    <p:extLst>
      <p:ext uri="{BB962C8B-B14F-4D97-AF65-F5344CB8AC3E}">
        <p14:creationId xmlns:p14="http://schemas.microsoft.com/office/powerpoint/2010/main" val="310768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712968" cy="6120680"/>
          </a:xfrm>
        </p:spPr>
        <p:txBody>
          <a:bodyPr>
            <a:normAutofit fontScale="92500" lnSpcReduction="20000"/>
          </a:bodyPr>
          <a:lstStyle/>
          <a:p>
            <a:pPr marL="0" indent="0">
              <a:buNone/>
            </a:pPr>
            <a:r>
              <a:rPr lang="fa-IR" sz="3000" dirty="0">
                <a:solidFill>
                  <a:srgbClr val="C00000"/>
                </a:solidFill>
                <a:cs typeface="B Titr" pitchFamily="2" charset="-78"/>
              </a:rPr>
              <a:t>تفکرات قالبی در مورد کودکان : </a:t>
            </a:r>
            <a:endParaRPr lang="fa-IR" sz="3000" dirty="0" smtClean="0">
              <a:solidFill>
                <a:srgbClr val="C00000"/>
              </a:solidFill>
              <a:cs typeface="B Titr" pitchFamily="2" charset="-78"/>
            </a:endParaRPr>
          </a:p>
          <a:p>
            <a:pPr marL="0" indent="0">
              <a:buNone/>
            </a:pPr>
            <a:endParaRPr lang="en-US" sz="3000" dirty="0">
              <a:solidFill>
                <a:srgbClr val="C00000"/>
              </a:solidFill>
              <a:cs typeface="B Titr" pitchFamily="2" charset="-78"/>
            </a:endParaRPr>
          </a:p>
          <a:p>
            <a:pPr marL="0" indent="0">
              <a:buNone/>
            </a:pPr>
            <a:r>
              <a:rPr lang="fa-IR" dirty="0">
                <a:cs typeface="B Nazanin" pitchFamily="2" charset="-78"/>
              </a:rPr>
              <a:t>- دوست داشتن </a:t>
            </a:r>
            <a:r>
              <a:rPr lang="fa-IR" dirty="0" smtClean="0">
                <a:cs typeface="B Nazanin" pitchFamily="2" charset="-78"/>
              </a:rPr>
              <a:t>، </a:t>
            </a:r>
            <a:r>
              <a:rPr lang="fa-IR" dirty="0">
                <a:cs typeface="B Nazanin" pitchFamily="2" charset="-78"/>
              </a:rPr>
              <a:t>ملایم و متکی</a:t>
            </a:r>
            <a:endParaRPr lang="en-US" dirty="0">
              <a:cs typeface="B Nazanin" pitchFamily="2" charset="-78"/>
            </a:endParaRPr>
          </a:p>
          <a:p>
            <a:pPr marL="0" indent="0">
              <a:buNone/>
            </a:pPr>
            <a:r>
              <a:rPr lang="fa-IR" dirty="0">
                <a:cs typeface="B Nazanin" pitchFamily="2" charset="-78"/>
              </a:rPr>
              <a:t>- فعال پر سر و صدا</a:t>
            </a:r>
            <a:endParaRPr lang="en-US" dirty="0">
              <a:cs typeface="B Nazanin" pitchFamily="2" charset="-78"/>
            </a:endParaRPr>
          </a:p>
          <a:p>
            <a:pPr marL="0" indent="0">
              <a:buNone/>
            </a:pPr>
            <a:r>
              <a:rPr lang="fa-IR" dirty="0">
                <a:cs typeface="B Nazanin" pitchFamily="2" charset="-78"/>
              </a:rPr>
              <a:t>- سالم، شاد، سرزنده</a:t>
            </a:r>
            <a:endParaRPr lang="en-US" dirty="0">
              <a:cs typeface="B Nazanin" pitchFamily="2" charset="-78"/>
            </a:endParaRPr>
          </a:p>
          <a:p>
            <a:pPr marL="0" indent="0">
              <a:buNone/>
            </a:pPr>
            <a:r>
              <a:rPr lang="fa-IR" dirty="0">
                <a:cs typeface="B Nazanin" pitchFamily="2" charset="-78"/>
              </a:rPr>
              <a:t>- چابک، جذاب، دارای اعتماد به نفس</a:t>
            </a:r>
            <a:endParaRPr lang="en-US" dirty="0">
              <a:cs typeface="B Nazanin" pitchFamily="2" charset="-78"/>
            </a:endParaRPr>
          </a:p>
          <a:p>
            <a:pPr>
              <a:buFontTx/>
              <a:buChar char="-"/>
            </a:pPr>
            <a:r>
              <a:rPr lang="fa-IR" dirty="0" smtClean="0">
                <a:cs typeface="B Nazanin" pitchFamily="2" charset="-78"/>
              </a:rPr>
              <a:t>شرور</a:t>
            </a:r>
            <a:r>
              <a:rPr lang="fa-IR" dirty="0">
                <a:cs typeface="B Nazanin" pitchFamily="2" charset="-78"/>
              </a:rPr>
              <a:t>، </a:t>
            </a:r>
            <a:r>
              <a:rPr lang="fa-IR" dirty="0" smtClean="0">
                <a:cs typeface="B Nazanin" pitchFamily="2" charset="-78"/>
              </a:rPr>
              <a:t>مجرم</a:t>
            </a:r>
          </a:p>
          <a:p>
            <a:pPr marL="0" indent="0">
              <a:buNone/>
            </a:pPr>
            <a:endParaRPr lang="en-US" dirty="0">
              <a:cs typeface="B Nazanin" pitchFamily="2" charset="-78"/>
            </a:endParaRPr>
          </a:p>
          <a:p>
            <a:pPr marL="0" indent="0" algn="justLow">
              <a:buNone/>
            </a:pPr>
            <a:r>
              <a:rPr lang="fa-IR" dirty="0">
                <a:cs typeface="B Nazanin" pitchFamily="2" charset="-78"/>
              </a:rPr>
              <a:t>اگر کودک در این قالب فکری نگنجد به عنوان غیر طبیعی تلقی می گردد و مورد آزار و تبعیض قرار </a:t>
            </a:r>
            <a:r>
              <a:rPr lang="fa-IR" dirty="0" smtClean="0">
                <a:cs typeface="B Nazanin" pitchFamily="2" charset="-78"/>
              </a:rPr>
              <a:t>می </a:t>
            </a:r>
            <a:r>
              <a:rPr lang="fa-IR" dirty="0">
                <a:cs typeface="B Nazanin" pitchFamily="2" charset="-78"/>
              </a:rPr>
              <a:t>گیرند. قالب های فکری که زمینه بدرفتاری با کودکان را ایجاد می کند :</a:t>
            </a:r>
            <a:endParaRPr lang="en-US" dirty="0">
              <a:cs typeface="B Nazanin" pitchFamily="2" charset="-78"/>
            </a:endParaRPr>
          </a:p>
          <a:p>
            <a:pPr marL="0" indent="0" algn="justLow">
              <a:buNone/>
            </a:pPr>
            <a:r>
              <a:rPr lang="fa-IR" dirty="0">
                <a:cs typeface="B Nazanin" pitchFamily="2" charset="-78"/>
              </a:rPr>
              <a:t>کودکان زشت، بیمار، فقیر، ناقص الخلقه، خیابانی</a:t>
            </a:r>
            <a:endParaRPr lang="en-US" dirty="0">
              <a:cs typeface="B Nazanin" pitchFamily="2" charset="-78"/>
            </a:endParaRPr>
          </a:p>
          <a:p>
            <a:pPr marL="0" indent="0">
              <a:buNone/>
            </a:pPr>
            <a:r>
              <a:rPr lang="fa-IR" dirty="0"/>
              <a:t> </a:t>
            </a:r>
            <a:endParaRPr lang="en-US" dirty="0"/>
          </a:p>
          <a:p>
            <a:endParaRPr lang="fa-IR" dirty="0"/>
          </a:p>
        </p:txBody>
      </p:sp>
    </p:spTree>
    <p:extLst>
      <p:ext uri="{BB962C8B-B14F-4D97-AF65-F5344CB8AC3E}">
        <p14:creationId xmlns:p14="http://schemas.microsoft.com/office/powerpoint/2010/main" val="12180282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77500" lnSpcReduction="20000"/>
          </a:bodyPr>
          <a:lstStyle/>
          <a:p>
            <a:pPr marL="0" indent="0">
              <a:buNone/>
            </a:pPr>
            <a:r>
              <a:rPr lang="fa-IR" dirty="0">
                <a:solidFill>
                  <a:srgbClr val="C00000"/>
                </a:solidFill>
                <a:cs typeface="B Titr" pitchFamily="2" charset="-78"/>
              </a:rPr>
              <a:t>مواردی که به تشویق و جایزه نیاز نمی باشد</a:t>
            </a:r>
            <a:r>
              <a:rPr lang="fa-IR" dirty="0" smtClean="0">
                <a:solidFill>
                  <a:srgbClr val="C00000"/>
                </a:solidFill>
                <a:cs typeface="B Titr" pitchFamily="2" charset="-78"/>
              </a:rPr>
              <a:t>:</a:t>
            </a:r>
          </a:p>
          <a:p>
            <a:pPr marL="0" indent="0">
              <a:buNone/>
            </a:pPr>
            <a:r>
              <a:rPr lang="fa-IR" dirty="0" smtClean="0">
                <a:cs typeface="B Nazanin" pitchFamily="2" charset="-78"/>
              </a:rPr>
              <a:t>-.</a:t>
            </a:r>
            <a:endParaRPr lang="en-US" dirty="0">
              <a:cs typeface="B Nazanin" pitchFamily="2" charset="-78"/>
            </a:endParaRPr>
          </a:p>
          <a:p>
            <a:pPr>
              <a:lnSpc>
                <a:spcPct val="115000"/>
              </a:lnSpc>
              <a:spcAft>
                <a:spcPts val="800"/>
              </a:spcAft>
            </a:pPr>
            <a:r>
              <a:rPr lang="ar-SA" dirty="0">
                <a:ea typeface="Calibri"/>
                <a:cs typeface="B Nazanin"/>
              </a:rPr>
              <a:t>در بعضی از مواقع به تشویق و جایزه نیازی نیست بعضی از این موارد به قرار ذیل می باشند:</a:t>
            </a:r>
            <a:endParaRPr lang="en-US" dirty="0">
              <a:ea typeface="Calibri"/>
              <a:cs typeface="Arial"/>
            </a:endParaRPr>
          </a:p>
          <a:p>
            <a:pPr lvl="0">
              <a:lnSpc>
                <a:spcPct val="115000"/>
              </a:lnSpc>
              <a:buFont typeface="Wingdings"/>
              <a:buChar char=""/>
            </a:pPr>
            <a:r>
              <a:rPr lang="ar-SA" dirty="0">
                <a:cs typeface="B Nazanin"/>
              </a:rPr>
              <a:t>مهارتهایی را که کودک در هنگام خشم و عصبانیت نشان داده است  را برای کودک بازگو نمایید. بگذارید کودک بداند کدام بخش  از رفتارش برای شما حائز اهمیت  و در خور توجه بوده است</a:t>
            </a:r>
            <a:r>
              <a:rPr lang="ar-SA" dirty="0" smtClean="0">
                <a:cs typeface="B Nazanin"/>
              </a:rPr>
              <a:t>.</a:t>
            </a:r>
            <a:endParaRPr lang="en-US" dirty="0"/>
          </a:p>
          <a:p>
            <a:pPr lvl="0">
              <a:lnSpc>
                <a:spcPct val="115000"/>
              </a:lnSpc>
              <a:buFont typeface="Wingdings"/>
              <a:buChar char=""/>
            </a:pPr>
            <a:r>
              <a:rPr lang="ar-SA" dirty="0">
                <a:cs typeface="B Nazanin"/>
              </a:rPr>
              <a:t>شرح دهید که عملکرد کودک برای شما چه معنایی دارد و این رفتارها چگونه بر شغل و زندگی شما و یا حتی دیگران تأثیر مثبت می گذارد</a:t>
            </a:r>
            <a:r>
              <a:rPr lang="ar-SA" dirty="0" smtClean="0">
                <a:cs typeface="B Nazanin"/>
              </a:rPr>
              <a:t>.</a:t>
            </a:r>
            <a:endParaRPr lang="en-US" dirty="0"/>
          </a:p>
          <a:p>
            <a:pPr lvl="0">
              <a:lnSpc>
                <a:spcPct val="115000"/>
              </a:lnSpc>
              <a:buFont typeface="Wingdings"/>
              <a:buChar char=""/>
            </a:pPr>
            <a:r>
              <a:rPr lang="ar-SA" dirty="0">
                <a:cs typeface="B Nazanin"/>
              </a:rPr>
              <a:t>پیدا کردن افراد دیگری،مثل دوستان، اعضای خانواده و یا حتی سایر همکاران برای اینکه شاهد موفقیتهای کودک باشند روش های دیگری است که می تواند به تشویق رفتارهای مثبت کودک بیانجامد.</a:t>
            </a:r>
            <a:endParaRPr lang="en-US" dirty="0"/>
          </a:p>
          <a:p>
            <a:pPr>
              <a:lnSpc>
                <a:spcPct val="115000"/>
              </a:lnSpc>
              <a:spcAft>
                <a:spcPts val="800"/>
              </a:spcAft>
            </a:pPr>
            <a:r>
              <a:rPr lang="en-US" dirty="0">
                <a:ea typeface="Calibri"/>
                <a:cs typeface="B Nazanin"/>
              </a:rPr>
              <a:t> </a:t>
            </a:r>
            <a:endParaRPr lang="en-US" dirty="0">
              <a:ea typeface="Calibri"/>
              <a:cs typeface="Arial"/>
            </a:endParaRPr>
          </a:p>
          <a:p>
            <a:endParaRPr lang="fa-IR" dirty="0">
              <a:cs typeface="B Nazanin" pitchFamily="2" charset="-78"/>
            </a:endParaRPr>
          </a:p>
        </p:txBody>
      </p:sp>
    </p:spTree>
    <p:extLst>
      <p:ext uri="{BB962C8B-B14F-4D97-AF65-F5344CB8AC3E}">
        <p14:creationId xmlns:p14="http://schemas.microsoft.com/office/powerpoint/2010/main" val="1219585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32648"/>
          </a:xfrm>
        </p:spPr>
        <p:txBody>
          <a:bodyPr/>
          <a:lstStyle/>
          <a:p>
            <a:pPr marL="0" indent="0">
              <a:buNone/>
            </a:pPr>
            <a:r>
              <a:rPr lang="fa-IR" dirty="0">
                <a:solidFill>
                  <a:srgbClr val="C00000"/>
                </a:solidFill>
                <a:cs typeface="B Titr" pitchFamily="2" charset="-78"/>
              </a:rPr>
              <a:t>کار با والدین و مراقبت کنندگان</a:t>
            </a:r>
            <a:r>
              <a:rPr lang="fa-IR" dirty="0" smtClean="0">
                <a:solidFill>
                  <a:srgbClr val="C00000"/>
                </a:solidFill>
                <a:cs typeface="B Titr" pitchFamily="2" charset="-78"/>
              </a:rPr>
              <a:t>:</a:t>
            </a:r>
          </a:p>
          <a:p>
            <a:pPr marL="0" indent="0">
              <a:buNone/>
            </a:pPr>
            <a:endParaRPr lang="en-US" dirty="0">
              <a:solidFill>
                <a:srgbClr val="C00000"/>
              </a:solidFill>
              <a:cs typeface="B Titr" pitchFamily="2" charset="-78"/>
            </a:endParaRPr>
          </a:p>
          <a:p>
            <a:pPr marL="0" indent="0">
              <a:buNone/>
            </a:pPr>
            <a:r>
              <a:rPr lang="fa-IR" dirty="0">
                <a:cs typeface="B Nazanin" pitchFamily="2" charset="-78"/>
              </a:rPr>
              <a:t>1- راهنمایی و توانمندسازی والدین و مراقبت کنندگان اثر مثبت در کاهش مشکلات کودکان دارد</a:t>
            </a:r>
            <a:r>
              <a:rPr lang="fa-IR" dirty="0" smtClean="0">
                <a:cs typeface="B Nazanin" pitchFamily="2" charset="-78"/>
              </a:rPr>
              <a:t>.</a:t>
            </a:r>
          </a:p>
          <a:p>
            <a:pPr marL="0" indent="0">
              <a:buNone/>
            </a:pPr>
            <a:endParaRPr lang="en-US" dirty="0">
              <a:cs typeface="B Nazanin" pitchFamily="2" charset="-78"/>
            </a:endParaRPr>
          </a:p>
          <a:p>
            <a:pPr marL="0" indent="0">
              <a:buNone/>
            </a:pPr>
            <a:r>
              <a:rPr lang="fa-IR" dirty="0">
                <a:cs typeface="B Nazanin" pitchFamily="2" charset="-78"/>
              </a:rPr>
              <a:t>2- داشتن آمادگی برای پاسخ گویی به نیازهای والدین و مراقبت کنندگان کودکان</a:t>
            </a:r>
            <a:endParaRPr lang="en-US" dirty="0">
              <a:cs typeface="B Nazanin" pitchFamily="2" charset="-78"/>
            </a:endParaRPr>
          </a:p>
          <a:p>
            <a:endParaRPr lang="fa-IR" dirty="0"/>
          </a:p>
        </p:txBody>
      </p:sp>
    </p:spTree>
    <p:extLst>
      <p:ext uri="{BB962C8B-B14F-4D97-AF65-F5344CB8AC3E}">
        <p14:creationId xmlns:p14="http://schemas.microsoft.com/office/powerpoint/2010/main" val="22366464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buNone/>
            </a:pPr>
            <a:r>
              <a:rPr lang="fa-IR" dirty="0">
                <a:solidFill>
                  <a:srgbClr val="C00000"/>
                </a:solidFill>
                <a:cs typeface="B Titr" pitchFamily="2" charset="-78"/>
              </a:rPr>
              <a:t>بررسی کودک در متن خانواده</a:t>
            </a:r>
            <a:r>
              <a:rPr lang="fa-IR" dirty="0" smtClean="0">
                <a:solidFill>
                  <a:srgbClr val="C00000"/>
                </a:solidFill>
                <a:cs typeface="B Titr" pitchFamily="2" charset="-78"/>
              </a:rPr>
              <a:t>:</a:t>
            </a:r>
          </a:p>
          <a:p>
            <a:pPr marL="0" indent="0">
              <a:buNone/>
            </a:pPr>
            <a:endParaRPr lang="en-US" dirty="0">
              <a:solidFill>
                <a:srgbClr val="C00000"/>
              </a:solidFill>
              <a:cs typeface="B Titr" pitchFamily="2" charset="-78"/>
            </a:endParaRPr>
          </a:p>
          <a:p>
            <a:pPr marL="0" indent="0" algn="justLow">
              <a:buNone/>
            </a:pPr>
            <a:r>
              <a:rPr lang="fa-IR" dirty="0">
                <a:cs typeface="B Nazanin" pitchFamily="2" charset="-78"/>
              </a:rPr>
              <a:t>کودک در محیط خانواده رشد و نمو می کند و اعضای خانواده نقش بسیار مهمی در رشد روانی و اجتماعی کودک دارند</a:t>
            </a:r>
            <a:r>
              <a:rPr lang="fa-IR" dirty="0" smtClean="0">
                <a:cs typeface="B Nazanin" pitchFamily="2" charset="-78"/>
              </a:rPr>
              <a:t>.</a:t>
            </a:r>
          </a:p>
          <a:p>
            <a:pPr marL="0" indent="0" algn="justLow">
              <a:buNone/>
            </a:pPr>
            <a:endParaRPr lang="en-US" dirty="0">
              <a:cs typeface="B Nazanin" pitchFamily="2" charset="-78"/>
            </a:endParaRPr>
          </a:p>
          <a:p>
            <a:pPr marL="0" indent="0" algn="justLow">
              <a:buNone/>
            </a:pPr>
            <a:r>
              <a:rPr lang="fa-IR" dirty="0">
                <a:cs typeface="B Nazanin" pitchFamily="2" charset="-78"/>
              </a:rPr>
              <a:t>رابطه کودک با خانواده، </a:t>
            </a:r>
            <a:r>
              <a:rPr lang="fa-IR" dirty="0" smtClean="0">
                <a:cs typeface="B Nazanin" pitchFamily="2" charset="-78"/>
              </a:rPr>
              <a:t>شکل </a:t>
            </a:r>
            <a:r>
              <a:rPr lang="fa-IR" dirty="0">
                <a:cs typeface="B Nazanin" pitchFamily="2" charset="-78"/>
              </a:rPr>
              <a:t>دهنده نوع رابطه او با سایر </a:t>
            </a:r>
            <a:r>
              <a:rPr lang="fa-IR" dirty="0" smtClean="0">
                <a:cs typeface="B Nazanin" pitchFamily="2" charset="-78"/>
              </a:rPr>
              <a:t>افراد مهم </a:t>
            </a:r>
            <a:r>
              <a:rPr lang="fa-IR" dirty="0">
                <a:cs typeface="B Nazanin" pitchFamily="2" charset="-78"/>
              </a:rPr>
              <a:t>زندگی خواهد بود.</a:t>
            </a:r>
            <a:endParaRPr lang="en-US" dirty="0">
              <a:cs typeface="B Nazanin" pitchFamily="2" charset="-78"/>
            </a:endParaRPr>
          </a:p>
          <a:p>
            <a:endParaRPr lang="fa-IR" dirty="0"/>
          </a:p>
        </p:txBody>
      </p:sp>
    </p:spTree>
    <p:extLst>
      <p:ext uri="{BB962C8B-B14F-4D97-AF65-F5344CB8AC3E}">
        <p14:creationId xmlns:p14="http://schemas.microsoft.com/office/powerpoint/2010/main" val="1391147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 y="476672"/>
            <a:ext cx="8363272" cy="5832648"/>
          </a:xfrm>
        </p:spPr>
        <p:txBody>
          <a:bodyPr/>
          <a:lstStyle/>
          <a:p>
            <a:pPr marL="0" indent="0" algn="justLow">
              <a:buNone/>
            </a:pPr>
            <a:r>
              <a:rPr lang="fa-IR" dirty="0">
                <a:solidFill>
                  <a:srgbClr val="C00000"/>
                </a:solidFill>
                <a:cs typeface="B Titr" pitchFamily="2" charset="-78"/>
              </a:rPr>
              <a:t>وظایف تسهیل گر در این رابطه</a:t>
            </a:r>
            <a:r>
              <a:rPr lang="fa-IR" dirty="0" smtClean="0">
                <a:solidFill>
                  <a:srgbClr val="C00000"/>
                </a:solidFill>
                <a:cs typeface="B Titr" pitchFamily="2" charset="-78"/>
              </a:rPr>
              <a:t>:</a:t>
            </a:r>
          </a:p>
          <a:p>
            <a:pPr marL="0" indent="0" algn="justLow">
              <a:buNone/>
            </a:pPr>
            <a:endParaRPr lang="en-US" dirty="0">
              <a:solidFill>
                <a:srgbClr val="C00000"/>
              </a:solidFill>
              <a:cs typeface="B Titr" pitchFamily="2" charset="-78"/>
            </a:endParaRPr>
          </a:p>
          <a:p>
            <a:pPr marL="0" indent="0" algn="justLow">
              <a:buNone/>
            </a:pPr>
            <a:r>
              <a:rPr lang="fa-IR" dirty="0">
                <a:cs typeface="B Nazanin" pitchFamily="2" charset="-78"/>
              </a:rPr>
              <a:t>1- از واژه خشونت کمتر استفاده کند</a:t>
            </a:r>
            <a:endParaRPr lang="en-US" dirty="0">
              <a:cs typeface="B Nazanin" pitchFamily="2" charset="-78"/>
            </a:endParaRPr>
          </a:p>
          <a:p>
            <a:pPr marL="0" indent="0" algn="justLow">
              <a:buNone/>
            </a:pPr>
            <a:r>
              <a:rPr lang="fa-IR" dirty="0">
                <a:cs typeface="B Nazanin" pitchFamily="2" charset="-78"/>
              </a:rPr>
              <a:t>2- از پیامدهای مشکل و مؤسسات </a:t>
            </a:r>
            <a:r>
              <a:rPr lang="fa-IR" dirty="0" smtClean="0">
                <a:cs typeface="B Nazanin" pitchFamily="2" charset="-78"/>
              </a:rPr>
              <a:t>مرتبط </a:t>
            </a:r>
            <a:r>
              <a:rPr lang="fa-IR" dirty="0">
                <a:cs typeface="B Nazanin" pitchFamily="2" charset="-78"/>
              </a:rPr>
              <a:t>با این پیامد آگاهی داشته باشد.</a:t>
            </a:r>
            <a:endParaRPr lang="en-US" dirty="0">
              <a:cs typeface="B Nazanin" pitchFamily="2" charset="-78"/>
            </a:endParaRPr>
          </a:p>
          <a:p>
            <a:pPr marL="0" indent="0" algn="justLow">
              <a:buNone/>
            </a:pPr>
            <a:r>
              <a:rPr lang="fa-IR" dirty="0">
                <a:cs typeface="B Nazanin" pitchFamily="2" charset="-78"/>
              </a:rPr>
              <a:t>3- به دنبال حمایت های لازم برای والدین و کودکان باشند.</a:t>
            </a:r>
            <a:endParaRPr lang="en-US" dirty="0">
              <a:cs typeface="B Nazanin" pitchFamily="2" charset="-78"/>
            </a:endParaRPr>
          </a:p>
          <a:p>
            <a:pPr marL="0" indent="0" algn="justLow">
              <a:buNone/>
            </a:pPr>
            <a:r>
              <a:rPr lang="fa-IR" dirty="0">
                <a:cs typeface="B Nazanin" pitchFamily="2" charset="-78"/>
              </a:rPr>
              <a:t>4- توانمندسازی والدین با آموزش رفتارهای مناسب با یکدیگر و همچنین با کودکان</a:t>
            </a:r>
            <a:endParaRPr lang="en-US" dirty="0">
              <a:cs typeface="B Nazanin" pitchFamily="2" charset="-78"/>
            </a:endParaRPr>
          </a:p>
          <a:p>
            <a:pPr marL="0" indent="0" algn="justLow">
              <a:buNone/>
            </a:pPr>
            <a:r>
              <a:rPr lang="fa-IR" dirty="0">
                <a:cs typeface="B Nazanin" pitchFamily="2" charset="-78"/>
              </a:rPr>
              <a:t>5- گزارش موارد </a:t>
            </a:r>
            <a:r>
              <a:rPr lang="fa-IR" dirty="0" smtClean="0">
                <a:cs typeface="B Nazanin" pitchFamily="2" charset="-78"/>
              </a:rPr>
              <a:t>سوئ </a:t>
            </a:r>
            <a:r>
              <a:rPr lang="fa-IR" dirty="0">
                <a:cs typeface="B Nazanin" pitchFamily="2" charset="-78"/>
              </a:rPr>
              <a:t>استفاده به مراجع ذیربط</a:t>
            </a:r>
            <a:endParaRPr lang="en-US" dirty="0">
              <a:cs typeface="B Nazanin" pitchFamily="2" charset="-78"/>
            </a:endParaRPr>
          </a:p>
          <a:p>
            <a:pPr marL="0" indent="0" algn="justLow">
              <a:buNone/>
            </a:pPr>
            <a:r>
              <a:rPr lang="fa-IR" dirty="0">
                <a:cs typeface="B Nazanin" pitchFamily="2" charset="-78"/>
              </a:rPr>
              <a:t>6- آشناسازی والدین با علائم آسیب</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438551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60640"/>
          </a:xfrm>
        </p:spPr>
        <p:txBody>
          <a:bodyPr/>
          <a:lstStyle/>
          <a:p>
            <a:pPr marL="0" indent="0">
              <a:buNone/>
            </a:pPr>
            <a:r>
              <a:rPr lang="fa-IR" dirty="0">
                <a:solidFill>
                  <a:srgbClr val="C00000"/>
                </a:solidFill>
                <a:cs typeface="B Titr" pitchFamily="2" charset="-78"/>
              </a:rPr>
              <a:t>تعریف خانواده</a:t>
            </a:r>
            <a:r>
              <a:rPr lang="fa-IR" dirty="0" smtClean="0">
                <a:solidFill>
                  <a:srgbClr val="C00000"/>
                </a:solidFill>
                <a:cs typeface="B Titr" pitchFamily="2" charset="-78"/>
              </a:rPr>
              <a:t>:</a:t>
            </a:r>
          </a:p>
          <a:p>
            <a:pPr marL="0" indent="0">
              <a:buNone/>
            </a:pPr>
            <a:endParaRPr lang="en-US" dirty="0">
              <a:solidFill>
                <a:srgbClr val="C00000"/>
              </a:solidFill>
              <a:cs typeface="B Titr" pitchFamily="2" charset="-78"/>
            </a:endParaRPr>
          </a:p>
          <a:p>
            <a:pPr marL="0" indent="0" algn="justLow">
              <a:buNone/>
            </a:pPr>
            <a:r>
              <a:rPr lang="fa-IR" dirty="0">
                <a:cs typeface="B Nazanin" pitchFamily="2" charset="-78"/>
              </a:rPr>
              <a:t>1- یک بنیاد اجتماعی است که در اجتماع و زمینه فرهنگی جامعه موجودیت پیدا می کند</a:t>
            </a:r>
            <a:r>
              <a:rPr lang="fa-IR" dirty="0" smtClean="0">
                <a:cs typeface="B Nazanin" pitchFamily="2" charset="-78"/>
              </a:rPr>
              <a:t>.</a:t>
            </a:r>
          </a:p>
          <a:p>
            <a:pPr marL="0" indent="0" algn="justLow">
              <a:buNone/>
            </a:pPr>
            <a:endParaRPr lang="en-US" dirty="0">
              <a:cs typeface="B Nazanin" pitchFamily="2" charset="-78"/>
            </a:endParaRPr>
          </a:p>
          <a:p>
            <a:pPr marL="0" indent="0" algn="justLow">
              <a:buNone/>
            </a:pPr>
            <a:r>
              <a:rPr lang="fa-IR" dirty="0">
                <a:cs typeface="B Nazanin" pitchFamily="2" charset="-78"/>
              </a:rPr>
              <a:t>2- خاستگاهی از روابط است که دارای کارکردهای اقتصادی، خانگی، هیجانی و فرهنگی نسبت به اعضای خود می باشد.</a:t>
            </a:r>
            <a:endParaRPr lang="en-US" dirty="0">
              <a:cs typeface="B Nazanin" pitchFamily="2" charset="-78"/>
            </a:endParaRPr>
          </a:p>
          <a:p>
            <a:pPr marL="0" indent="0" algn="justLow">
              <a:buNone/>
            </a:pPr>
            <a:r>
              <a:rPr lang="fa-IR" dirty="0" smtClean="0">
                <a:cs typeface="B Nazanin" pitchFamily="2" charset="-78"/>
              </a:rPr>
              <a:t>نقش </a:t>
            </a:r>
            <a:r>
              <a:rPr lang="fa-IR" dirty="0">
                <a:cs typeface="B Nazanin" pitchFamily="2" charset="-78"/>
              </a:rPr>
              <a:t>خویشان درجه 1 و حتی 2 در نحوه ارتباطی که در خانواده رایج است انکار ناپذیر می باشد.</a:t>
            </a:r>
            <a:endParaRPr lang="en-US"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3833022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dirty="0">
                <a:cs typeface="B Nazanin"/>
              </a:rPr>
              <a:t>بديهي است زمینه فرهنگی نقش زیادی  در تعریف هر فرهنگ از خانواده دارد.در بعضی از فرهنگ ها ممکن است پدر بزرگ  هاو مادر بزرگ ها ،تصمیم گیرندگان اصلی خانواده باشند،یا اینکه برای پدر و مادرها اجبارهای اجتماعی برای قبول مسئولیت در قبال نوه ها وجود داشته باشد</a:t>
            </a:r>
            <a:r>
              <a:rPr lang="ar-SA" dirty="0" smtClean="0">
                <a:cs typeface="B Nazanin"/>
              </a:rPr>
              <a:t>.</a:t>
            </a:r>
            <a:endParaRPr lang="fa-IR" dirty="0" smtClean="0">
              <a:cs typeface="B Nazanin"/>
            </a:endParaRPr>
          </a:p>
          <a:p>
            <a:r>
              <a:rPr lang="ar-SA" dirty="0" smtClean="0">
                <a:cs typeface="B Nazanin"/>
              </a:rPr>
              <a:t>در </a:t>
            </a:r>
            <a:r>
              <a:rPr lang="ar-SA" dirty="0">
                <a:cs typeface="B Nazanin"/>
              </a:rPr>
              <a:t>بعضی از فرهنگها نیز ممکن است سودمندی اقتصادی مهمتر ازمسئولیت های والدی  باشد. </a:t>
            </a:r>
            <a:endParaRPr lang="en-US" dirty="0"/>
          </a:p>
          <a:p>
            <a:endParaRPr lang="en-US" dirty="0"/>
          </a:p>
        </p:txBody>
      </p:sp>
    </p:spTree>
    <p:extLst>
      <p:ext uri="{BB962C8B-B14F-4D97-AF65-F5344CB8AC3E}">
        <p14:creationId xmlns:p14="http://schemas.microsoft.com/office/powerpoint/2010/main" val="16349307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a:lnSpc>
                <a:spcPct val="115000"/>
              </a:lnSpc>
            </a:pPr>
            <a:r>
              <a:rPr lang="ar-SA" b="1" dirty="0">
                <a:cs typeface="B Nazanin"/>
              </a:rPr>
              <a:t>اگر فکر می کنیم که خانواده ایرانی فقط در پدر و مادر و فرزندان خلاصه می شود در آن صورت نمی توانیم به موضوع خشونت خانگی به طور واقع بینانه بپردازیم.</a:t>
            </a:r>
            <a:endParaRPr lang="en-US" dirty="0"/>
          </a:p>
          <a:p>
            <a:endParaRPr lang="en-US" dirty="0"/>
          </a:p>
        </p:txBody>
      </p:sp>
    </p:spTree>
    <p:extLst>
      <p:ext uri="{BB962C8B-B14F-4D97-AF65-F5344CB8AC3E}">
        <p14:creationId xmlns:p14="http://schemas.microsoft.com/office/powerpoint/2010/main" val="8711656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91264" cy="5904656"/>
          </a:xfrm>
        </p:spPr>
        <p:txBody>
          <a:bodyPr>
            <a:normAutofit lnSpcReduction="10000"/>
          </a:bodyPr>
          <a:lstStyle/>
          <a:p>
            <a:pPr marL="0" indent="0" algn="justLow">
              <a:lnSpc>
                <a:spcPct val="110000"/>
              </a:lnSpc>
              <a:buNone/>
            </a:pPr>
            <a:r>
              <a:rPr lang="fa-IR" dirty="0">
                <a:solidFill>
                  <a:srgbClr val="C00000"/>
                </a:solidFill>
                <a:cs typeface="B Titr" pitchFamily="2" charset="-78"/>
              </a:rPr>
              <a:t>هنگام کار با خانواده هایی که دچار خشونت خانگی هستند باید مطلع شویم که:</a:t>
            </a:r>
            <a:endParaRPr lang="en-US" dirty="0">
              <a:solidFill>
                <a:srgbClr val="C00000"/>
              </a:solidFill>
              <a:cs typeface="B Titr" pitchFamily="2" charset="-78"/>
            </a:endParaRPr>
          </a:p>
          <a:p>
            <a:pPr marL="0" indent="0" algn="justLow">
              <a:lnSpc>
                <a:spcPct val="110000"/>
              </a:lnSpc>
              <a:buNone/>
            </a:pPr>
            <a:r>
              <a:rPr lang="fa-IR" dirty="0">
                <a:cs typeface="B Nazanin" pitchFamily="2" charset="-78"/>
              </a:rPr>
              <a:t>1- نوع خانواده و اعضای آن</a:t>
            </a:r>
            <a:endParaRPr lang="en-US" dirty="0">
              <a:cs typeface="B Nazanin" pitchFamily="2" charset="-78"/>
            </a:endParaRPr>
          </a:p>
          <a:p>
            <a:pPr marL="0" indent="0" algn="justLow">
              <a:lnSpc>
                <a:spcPct val="110000"/>
              </a:lnSpc>
              <a:buNone/>
            </a:pPr>
            <a:r>
              <a:rPr lang="fa-IR" dirty="0">
                <a:cs typeface="B Nazanin" pitchFamily="2" charset="-78"/>
              </a:rPr>
              <a:t>2- سرپرست </a:t>
            </a:r>
            <a:r>
              <a:rPr lang="fa-IR" dirty="0" smtClean="0">
                <a:cs typeface="B Nazanin" pitchFamily="2" charset="-78"/>
              </a:rPr>
              <a:t>خانواده </a:t>
            </a:r>
            <a:r>
              <a:rPr lang="fa-IR" dirty="0">
                <a:cs typeface="B Nazanin" pitchFamily="2" charset="-78"/>
              </a:rPr>
              <a:t>کیست؟</a:t>
            </a:r>
            <a:endParaRPr lang="en-US" dirty="0">
              <a:cs typeface="B Nazanin" pitchFamily="2" charset="-78"/>
            </a:endParaRPr>
          </a:p>
          <a:p>
            <a:pPr marL="0" indent="0" algn="justLow">
              <a:lnSpc>
                <a:spcPct val="110000"/>
              </a:lnSpc>
              <a:buNone/>
            </a:pPr>
            <a:r>
              <a:rPr lang="fa-IR" dirty="0">
                <a:cs typeface="B Nazanin" pitchFamily="2" charset="-78"/>
              </a:rPr>
              <a:t>3- مسئولیت کودکان بر عهده کیست؟</a:t>
            </a:r>
            <a:endParaRPr lang="en-US" dirty="0">
              <a:cs typeface="B Nazanin" pitchFamily="2" charset="-78"/>
            </a:endParaRPr>
          </a:p>
          <a:p>
            <a:pPr marL="0" indent="0" algn="justLow">
              <a:lnSpc>
                <a:spcPct val="110000"/>
              </a:lnSpc>
              <a:buNone/>
            </a:pPr>
            <a:r>
              <a:rPr lang="fa-IR" dirty="0">
                <a:cs typeface="B Nazanin" pitchFamily="2" charset="-78"/>
              </a:rPr>
              <a:t>4- مراقبین اصلی کودکان چه کسی است؟ (تعیین کننده، نوع مدرسه و پزشک کودک؟)</a:t>
            </a:r>
            <a:endParaRPr lang="en-US" dirty="0">
              <a:cs typeface="B Nazanin" pitchFamily="2" charset="-78"/>
            </a:endParaRPr>
          </a:p>
          <a:p>
            <a:pPr marL="0" indent="0" algn="justLow">
              <a:lnSpc>
                <a:spcPct val="110000"/>
              </a:lnSpc>
              <a:buNone/>
            </a:pPr>
            <a:r>
              <a:rPr lang="fa-IR" dirty="0">
                <a:cs typeface="B Nazanin" pitchFamily="2" charset="-78"/>
              </a:rPr>
              <a:t>5- مراقبین کودک غیر از پدر و مادر چه کسانی هستند؟</a:t>
            </a:r>
            <a:endParaRPr lang="en-US" dirty="0">
              <a:cs typeface="B Nazanin" pitchFamily="2" charset="-78"/>
            </a:endParaRPr>
          </a:p>
          <a:p>
            <a:pPr marL="0" indent="0" algn="justLow">
              <a:lnSpc>
                <a:spcPct val="110000"/>
              </a:lnSpc>
              <a:buNone/>
            </a:pPr>
            <a:r>
              <a:rPr lang="fa-IR" dirty="0">
                <a:cs typeface="B Nazanin" pitchFamily="2" charset="-78"/>
              </a:rPr>
              <a:t>6- در صورت بروز مشکل کودک، پدر و مادر از چه کسی کمک می گیرند؟</a:t>
            </a:r>
            <a:endParaRPr lang="en-US"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34143596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120680"/>
          </a:xfrm>
        </p:spPr>
        <p:txBody>
          <a:bodyPr>
            <a:normAutofit fontScale="85000" lnSpcReduction="20000"/>
          </a:bodyPr>
          <a:lstStyle/>
          <a:p>
            <a:r>
              <a:rPr lang="fa-IR" sz="3800" dirty="0">
                <a:solidFill>
                  <a:srgbClr val="C00000"/>
                </a:solidFill>
                <a:cs typeface="B Titr" pitchFamily="2" charset="-78"/>
              </a:rPr>
              <a:t>کار کردن با خانواده:</a:t>
            </a:r>
            <a:endParaRPr lang="en-US" sz="3800" dirty="0">
              <a:solidFill>
                <a:srgbClr val="C00000"/>
              </a:solidFill>
              <a:cs typeface="B Titr" pitchFamily="2" charset="-78"/>
            </a:endParaRPr>
          </a:p>
          <a:p>
            <a:pPr marL="0" indent="0" algn="justLow">
              <a:buNone/>
            </a:pPr>
            <a:r>
              <a:rPr lang="fa-IR" dirty="0">
                <a:cs typeface="B Nazanin" pitchFamily="2" charset="-78"/>
              </a:rPr>
              <a:t>1- خانواده های دچار خشونت خانگی معمولاً به حاشیه کشیده شده و با جریان اصلی جامعه کمتر ارتباط برقرار می کنند.</a:t>
            </a:r>
            <a:endParaRPr lang="en-US" dirty="0">
              <a:cs typeface="B Nazanin" pitchFamily="2" charset="-78"/>
            </a:endParaRPr>
          </a:p>
          <a:p>
            <a:pPr marL="0" indent="0" algn="justLow">
              <a:buNone/>
            </a:pPr>
            <a:r>
              <a:rPr lang="fa-IR" dirty="0">
                <a:cs typeface="B Nazanin" pitchFamily="2" charset="-78"/>
              </a:rPr>
              <a:t>* بهتر است آن ها را از انزوا و دور بسته خود خارج کنیم.</a:t>
            </a:r>
            <a:endParaRPr lang="en-US" dirty="0">
              <a:cs typeface="B Nazanin" pitchFamily="2" charset="-78"/>
            </a:endParaRPr>
          </a:p>
          <a:p>
            <a:pPr marL="0" indent="0" algn="justLow">
              <a:buNone/>
            </a:pPr>
            <a:r>
              <a:rPr lang="fa-IR" dirty="0">
                <a:cs typeface="B Nazanin" pitchFamily="2" charset="-78"/>
              </a:rPr>
              <a:t>2- به دلیل آن که کودکان عضو ارزشمند جامعه </a:t>
            </a:r>
            <a:r>
              <a:rPr lang="fa-IR" dirty="0" smtClean="0">
                <a:cs typeface="B Nazanin" pitchFamily="2" charset="-78"/>
              </a:rPr>
              <a:t>بلافصل </a:t>
            </a:r>
            <a:r>
              <a:rPr lang="fa-IR" dirty="0">
                <a:cs typeface="B Nazanin" pitchFamily="2" charset="-78"/>
              </a:rPr>
              <a:t>خود هستند.</a:t>
            </a:r>
            <a:endParaRPr lang="en-US" dirty="0">
              <a:cs typeface="B Nazanin" pitchFamily="2" charset="-78"/>
            </a:endParaRPr>
          </a:p>
          <a:p>
            <a:pPr marL="0" indent="0" algn="justLow">
              <a:buNone/>
            </a:pPr>
            <a:r>
              <a:rPr lang="fa-IR" dirty="0">
                <a:cs typeface="B Nazanin" pitchFamily="2" charset="-78"/>
              </a:rPr>
              <a:t>* جامعه بیش از پدر و مادر وظیفه مراقبت، حمایت و رفاه کودک را بر عهده دارد.</a:t>
            </a:r>
            <a:endParaRPr lang="en-US" dirty="0">
              <a:cs typeface="B Nazanin" pitchFamily="2" charset="-78"/>
            </a:endParaRPr>
          </a:p>
          <a:p>
            <a:pPr marL="0" indent="0" algn="justLow">
              <a:buNone/>
            </a:pPr>
            <a:r>
              <a:rPr lang="fa-IR" dirty="0">
                <a:cs typeface="B Nazanin" pitchFamily="2" charset="-78"/>
              </a:rPr>
              <a:t>3- باید بین والدین و کارکنان سایر بخش های اجتماعی جهت </a:t>
            </a:r>
            <a:r>
              <a:rPr lang="fa-IR" dirty="0" smtClean="0">
                <a:cs typeface="B Nazanin" pitchFamily="2" charset="-78"/>
              </a:rPr>
              <a:t>رفاه </a:t>
            </a:r>
            <a:r>
              <a:rPr lang="fa-IR" dirty="0">
                <a:cs typeface="B Nazanin" pitchFamily="2" charset="-78"/>
              </a:rPr>
              <a:t>کودکان، همکاری مستمر باشد</a:t>
            </a:r>
            <a:r>
              <a:rPr lang="fa-IR" dirty="0" smtClean="0">
                <a:cs typeface="B Nazanin" pitchFamily="2" charset="-78"/>
              </a:rPr>
              <a:t>.</a:t>
            </a:r>
            <a:r>
              <a:rPr lang="fa-IR" dirty="0">
                <a:cs typeface="B Nazanin" pitchFamily="2" charset="-78"/>
              </a:rPr>
              <a:t> </a:t>
            </a:r>
            <a:endParaRPr lang="en-US" dirty="0">
              <a:cs typeface="B Nazanin" pitchFamily="2" charset="-78"/>
            </a:endParaRPr>
          </a:p>
          <a:p>
            <a:pPr marL="0" indent="0" algn="justLow">
              <a:buNone/>
            </a:pPr>
            <a:endParaRPr lang="en-US" dirty="0">
              <a:cs typeface="B Nazanin" pitchFamily="2" charset="-78"/>
            </a:endParaRPr>
          </a:p>
          <a:p>
            <a:pPr marL="0" indent="0" algn="justLow">
              <a:buNone/>
            </a:pPr>
            <a:r>
              <a:rPr lang="fa-IR" dirty="0">
                <a:cs typeface="B Nazanin" pitchFamily="2" charset="-78"/>
              </a:rPr>
              <a:t>مثال همکاری والدین با جامعه : ایمن سازی کودکان می باشد (والدین که کودکان خود را واکسینه </a:t>
            </a:r>
            <a:r>
              <a:rPr lang="fa-IR" dirty="0" smtClean="0">
                <a:cs typeface="B Nazanin" pitchFamily="2" charset="-78"/>
              </a:rPr>
              <a:t>نمی </a:t>
            </a:r>
            <a:r>
              <a:rPr lang="fa-IR" dirty="0">
                <a:cs typeface="B Nazanin" pitchFamily="2" charset="-78"/>
              </a:rPr>
              <a:t>کنند، مراکز </a:t>
            </a:r>
            <a:r>
              <a:rPr lang="fa-IR" dirty="0" smtClean="0">
                <a:cs typeface="B Nazanin" pitchFamily="2" charset="-78"/>
              </a:rPr>
              <a:t>بهداشتی درمانی، </a:t>
            </a:r>
            <a:r>
              <a:rPr lang="fa-IR" dirty="0">
                <a:cs typeface="B Nazanin" pitchFamily="2" charset="-78"/>
              </a:rPr>
              <a:t>نظام بهداشتی و مدارس ارتباط خود را با والدین دنبال می کنند.)</a:t>
            </a:r>
            <a:endParaRPr lang="en-US" dirty="0">
              <a:cs typeface="B Nazanin" pitchFamily="2" charset="-78"/>
            </a:endParaRPr>
          </a:p>
          <a:p>
            <a:pPr marL="0" indent="0" algn="justLow">
              <a:buNone/>
            </a:pPr>
            <a:r>
              <a:rPr lang="fa-IR" dirty="0">
                <a:cs typeface="B Nazanin" pitchFamily="2" charset="-78"/>
              </a:rPr>
              <a:t>ولی در مورد مسائل روانی-اجتماعی موجود در خانواده </a:t>
            </a:r>
            <a:r>
              <a:rPr lang="fa-IR" dirty="0" smtClean="0">
                <a:cs typeface="B Nazanin" pitchFamily="2" charset="-78"/>
              </a:rPr>
              <a:t>هاارتباطی </a:t>
            </a:r>
            <a:r>
              <a:rPr lang="fa-IR" dirty="0">
                <a:cs typeface="B Nazanin" pitchFamily="2" charset="-78"/>
              </a:rPr>
              <a:t>وجود ندارد.</a:t>
            </a:r>
            <a:endParaRPr lang="en-US" dirty="0">
              <a:cs typeface="B Nazanin" pitchFamily="2" charset="-78"/>
            </a:endParaRPr>
          </a:p>
          <a:p>
            <a:pPr marL="0" indent="0" algn="justLow">
              <a:buNone/>
            </a:pPr>
            <a:r>
              <a:rPr lang="fa-IR" dirty="0">
                <a:cs typeface="B Nazanin" pitchFamily="2" charset="-78"/>
              </a:rPr>
              <a:t>کودکی که در خانواده مورد تنبیه و آزار قرار می گیرد توسط </a:t>
            </a:r>
            <a:r>
              <a:rPr lang="fa-IR" dirty="0" smtClean="0">
                <a:cs typeface="B Nazanin" pitchFamily="2" charset="-78"/>
              </a:rPr>
              <a:t>هیچ </a:t>
            </a:r>
            <a:r>
              <a:rPr lang="fa-IR" dirty="0">
                <a:cs typeface="B Nazanin" pitchFamily="2" charset="-78"/>
              </a:rPr>
              <a:t>نهادی پیگیری و مدیریت نمی شود.</a:t>
            </a:r>
            <a:endParaRPr lang="en-US" dirty="0">
              <a:cs typeface="B Nazanin" pitchFamily="2" charset="-78"/>
            </a:endParaRPr>
          </a:p>
          <a:p>
            <a:endParaRPr lang="fa-IR" dirty="0"/>
          </a:p>
        </p:txBody>
      </p:sp>
    </p:spTree>
    <p:extLst>
      <p:ext uri="{BB962C8B-B14F-4D97-AF65-F5344CB8AC3E}">
        <p14:creationId xmlns:p14="http://schemas.microsoft.com/office/powerpoint/2010/main" val="1166663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algn="just">
              <a:lnSpc>
                <a:spcPct val="115000"/>
              </a:lnSpc>
            </a:pPr>
            <a:r>
              <a:rPr lang="ar-SA" b="1" dirty="0">
                <a:ea typeface="Calibri"/>
                <a:cs typeface="B Nazanin"/>
              </a:rPr>
              <a:t>وجود خلاءهای قانونی ، كمبود و نارسايي سازمانهاي اجتماعي مرتبط و  همچنین عدم همکاری وتلاش والدین باعث آسیب پذیری شدید کودکان در جامعه می گردد.</a:t>
            </a:r>
            <a:endParaRPr lang="en-US" sz="2800" dirty="0">
              <a:ea typeface="Calibri"/>
              <a:cs typeface="Arial"/>
            </a:endParaRPr>
          </a:p>
          <a:p>
            <a:pPr algn="just">
              <a:lnSpc>
                <a:spcPct val="115000"/>
              </a:lnSpc>
            </a:pPr>
            <a:r>
              <a:rPr lang="ar-SA" dirty="0">
                <a:ea typeface="Calibri"/>
                <a:cs typeface="B Nazanin"/>
              </a:rPr>
              <a:t> </a:t>
            </a:r>
            <a:endParaRPr lang="en-US" sz="2800" dirty="0">
              <a:ea typeface="Calibri"/>
              <a:cs typeface="Arial"/>
            </a:endParaRPr>
          </a:p>
        </p:txBody>
      </p:sp>
    </p:spTree>
    <p:extLst>
      <p:ext uri="{BB962C8B-B14F-4D97-AF65-F5344CB8AC3E}">
        <p14:creationId xmlns:p14="http://schemas.microsoft.com/office/powerpoint/2010/main" val="164133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fa-IR" dirty="0"/>
              <a:t>کار گروهی1 : چه تفکرات قالبی در خصوص کودکان و نوجوانان در فرهنگ اجتماعی یا منطقه محل سکونت خود می شناسید؟</a:t>
            </a:r>
          </a:p>
          <a:p>
            <a:r>
              <a:rPr lang="fa-IR" dirty="0"/>
              <a:t>کدامیک از این تفکرات می توانند زمینه ساز آزار و اذیت کودکان واقع گردد؟</a:t>
            </a:r>
          </a:p>
          <a:p>
            <a:endParaRPr lang="fa-IR" dirty="0"/>
          </a:p>
          <a:p>
            <a:r>
              <a:rPr lang="fa-IR" dirty="0"/>
              <a:t>کار گروهی 2: در فرهنگ غالب ما چه نگرش های تاریخی نسبت به کودکان و نوجوانان وجود داشته است؟</a:t>
            </a:r>
          </a:p>
          <a:p>
            <a:r>
              <a:rPr lang="fa-IR" dirty="0"/>
              <a:t>در حال حاضر در چه گذر فرهنگی هستیم؟</a:t>
            </a:r>
          </a:p>
        </p:txBody>
      </p:sp>
    </p:spTree>
    <p:extLst>
      <p:ext uri="{BB962C8B-B14F-4D97-AF65-F5344CB8AC3E}">
        <p14:creationId xmlns:p14="http://schemas.microsoft.com/office/powerpoint/2010/main" val="9881166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justLow">
              <a:buNone/>
            </a:pPr>
            <a:r>
              <a:rPr lang="fa-IR" dirty="0">
                <a:solidFill>
                  <a:srgbClr val="C00000"/>
                </a:solidFill>
                <a:cs typeface="B Titr" pitchFamily="2" charset="-78"/>
              </a:rPr>
              <a:t>ارتباط نظام بهداشتی به عنوان یک نهاد اجتماعی با خانوده ها</a:t>
            </a:r>
            <a:r>
              <a:rPr lang="fa-IR" dirty="0" smtClean="0">
                <a:solidFill>
                  <a:srgbClr val="C00000"/>
                </a:solidFill>
                <a:cs typeface="B Titr" pitchFamily="2" charset="-78"/>
              </a:rPr>
              <a:t>:</a:t>
            </a:r>
          </a:p>
          <a:p>
            <a:pPr marL="0" indent="0" algn="justLow">
              <a:buNone/>
            </a:pPr>
            <a:endParaRPr lang="en-US" dirty="0">
              <a:solidFill>
                <a:srgbClr val="C00000"/>
              </a:solidFill>
              <a:cs typeface="B Titr" pitchFamily="2" charset="-78"/>
            </a:endParaRPr>
          </a:p>
          <a:p>
            <a:pPr marL="0" indent="0" algn="justLow">
              <a:buNone/>
            </a:pPr>
            <a:r>
              <a:rPr lang="fa-IR" dirty="0">
                <a:cs typeface="B Nazanin" pitchFamily="2" charset="-78"/>
              </a:rPr>
              <a:t>1- در جلب همکاری خالصانه خانواده ها در زمینه های مختلف بهداشتی از جمله خشونت خانوادگی نقش بسزایی داشته است.</a:t>
            </a:r>
            <a:endParaRPr lang="en-US" dirty="0">
              <a:cs typeface="B Nazanin" pitchFamily="2" charset="-78"/>
            </a:endParaRPr>
          </a:p>
          <a:p>
            <a:pPr marL="0" indent="0" algn="justLow">
              <a:buNone/>
            </a:pPr>
            <a:r>
              <a:rPr lang="fa-IR" dirty="0">
                <a:cs typeface="B Nazanin" pitchFamily="2" charset="-78"/>
              </a:rPr>
              <a:t>2- این ارتباط از هزینه درمان مشکلات و بیماری هایی که به علت عدم تمرکز ویژه بر اعضای خانواده ها دارد می آید جلوگیری می کند.</a:t>
            </a:r>
            <a:endParaRPr lang="en-US" dirty="0">
              <a:cs typeface="B Nazanin" pitchFamily="2" charset="-78"/>
            </a:endParaRPr>
          </a:p>
          <a:p>
            <a:pPr marL="0" indent="0" algn="justLow">
              <a:buNone/>
            </a:pPr>
            <a:r>
              <a:rPr lang="fa-IR" dirty="0">
                <a:cs typeface="B Nazanin" pitchFamily="2" charset="-78"/>
              </a:rPr>
              <a:t>3- ارتباط مداوم می تواند از خشونت و </a:t>
            </a:r>
            <a:r>
              <a:rPr lang="fa-IR" dirty="0" smtClean="0">
                <a:cs typeface="B Nazanin" pitchFamily="2" charset="-78"/>
              </a:rPr>
              <a:t>خصومت </a:t>
            </a:r>
            <a:r>
              <a:rPr lang="fa-IR" dirty="0">
                <a:cs typeface="B Nazanin" pitchFamily="2" charset="-78"/>
              </a:rPr>
              <a:t>اعضای خانواده کاسته و آن ها را به همکاری ترغیب کند</a:t>
            </a:r>
            <a:r>
              <a:rPr lang="fa-IR" dirty="0" smtClean="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286456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justLow">
              <a:buNone/>
            </a:pPr>
            <a:r>
              <a:rPr lang="fa-IR" dirty="0">
                <a:solidFill>
                  <a:srgbClr val="C00000"/>
                </a:solidFill>
                <a:cs typeface="B Titr" pitchFamily="2" charset="-78"/>
              </a:rPr>
              <a:t>قضاوت ارزشی در مورد خانواده (مثلاً خانواده بد، خانواده بی تفاوت</a:t>
            </a:r>
            <a:r>
              <a:rPr lang="fa-IR" dirty="0" smtClean="0">
                <a:solidFill>
                  <a:srgbClr val="C00000"/>
                </a:solidFill>
                <a:cs typeface="B Titr" pitchFamily="2" charset="-78"/>
              </a:rPr>
              <a:t>)</a:t>
            </a:r>
          </a:p>
          <a:p>
            <a:pPr marL="0" indent="0" algn="justLow">
              <a:buNone/>
            </a:pPr>
            <a:endParaRPr lang="en-US" dirty="0">
              <a:solidFill>
                <a:srgbClr val="C00000"/>
              </a:solidFill>
              <a:cs typeface="B Titr" pitchFamily="2" charset="-78"/>
            </a:endParaRPr>
          </a:p>
          <a:p>
            <a:pPr marL="0" indent="0" algn="justLow">
              <a:buNone/>
            </a:pPr>
            <a:r>
              <a:rPr lang="fa-IR" dirty="0">
                <a:cs typeface="B Nazanin" pitchFamily="2" charset="-78"/>
              </a:rPr>
              <a:t>- هیچ کمکی به حل مشکلات نمی کند.</a:t>
            </a:r>
            <a:endParaRPr lang="en-US" dirty="0">
              <a:cs typeface="B Nazanin" pitchFamily="2" charset="-78"/>
            </a:endParaRPr>
          </a:p>
          <a:p>
            <a:pPr marL="0" indent="0" algn="justLow">
              <a:buNone/>
            </a:pPr>
            <a:r>
              <a:rPr lang="fa-IR" dirty="0">
                <a:cs typeface="B Nazanin" pitchFamily="2" charset="-78"/>
              </a:rPr>
              <a:t>- از همکاری مراقبت کنندگان کودک با پرسنل نظام بهداشتی جلوگیری می کند</a:t>
            </a:r>
            <a:endParaRPr lang="en-US" dirty="0">
              <a:cs typeface="B Nazanin" pitchFamily="2" charset="-78"/>
            </a:endParaRPr>
          </a:p>
          <a:p>
            <a:pPr marL="0" indent="0" algn="justLow">
              <a:buNone/>
            </a:pPr>
            <a:r>
              <a:rPr lang="fa-IR" dirty="0">
                <a:cs typeface="B Nazanin" pitchFamily="2" charset="-78"/>
              </a:rPr>
              <a:t>- قضاوت در مورد یکی از والدین کودک عملاً همکاری آن فرد را با تیم درمان مختل می کند.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11448678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p:spPr>
        <p:txBody>
          <a:bodyPr>
            <a:normAutofit/>
          </a:bodyPr>
          <a:lstStyle/>
          <a:p>
            <a:pPr marL="0" indent="0">
              <a:buNone/>
            </a:pPr>
            <a:r>
              <a:rPr lang="fa-IR" dirty="0">
                <a:solidFill>
                  <a:srgbClr val="C00000"/>
                </a:solidFill>
                <a:cs typeface="B Titr" pitchFamily="2" charset="-78"/>
              </a:rPr>
              <a:t>وظایف تسهیل </a:t>
            </a:r>
            <a:r>
              <a:rPr lang="fa-IR" dirty="0" smtClean="0">
                <a:solidFill>
                  <a:srgbClr val="C00000"/>
                </a:solidFill>
                <a:cs typeface="B Titr" pitchFamily="2" charset="-78"/>
              </a:rPr>
              <a:t>گر:</a:t>
            </a:r>
            <a:endParaRPr lang="en-US" dirty="0">
              <a:solidFill>
                <a:srgbClr val="C00000"/>
              </a:solidFill>
              <a:cs typeface="B Titr" pitchFamily="2" charset="-78"/>
            </a:endParaRPr>
          </a:p>
          <a:p>
            <a:pPr marL="0" indent="0" algn="justLow">
              <a:buNone/>
            </a:pPr>
            <a:r>
              <a:rPr lang="fa-IR" dirty="0">
                <a:cs typeface="B Nazanin" pitchFamily="2" charset="-78"/>
              </a:rPr>
              <a:t>1- احترام به نقش خانواده و تلاش برای تحکیم آن جهت ارتقاء سلامت و رفاه کودکان</a:t>
            </a:r>
            <a:endParaRPr lang="en-US" dirty="0">
              <a:cs typeface="B Nazanin" pitchFamily="2" charset="-78"/>
            </a:endParaRPr>
          </a:p>
          <a:p>
            <a:pPr marL="0" indent="0" algn="justLow">
              <a:buNone/>
            </a:pPr>
            <a:r>
              <a:rPr lang="fa-IR" dirty="0">
                <a:cs typeface="B Nazanin" pitchFamily="2" charset="-78"/>
              </a:rPr>
              <a:t>2- تعیین و پذیرش نقش های متفاوت والدین در چارچوب خانواده</a:t>
            </a:r>
            <a:endParaRPr lang="en-US" dirty="0">
              <a:cs typeface="B Nazanin" pitchFamily="2" charset="-78"/>
            </a:endParaRPr>
          </a:p>
          <a:p>
            <a:pPr marL="0" indent="0" algn="justLow">
              <a:buNone/>
            </a:pPr>
            <a:r>
              <a:rPr lang="fa-IR" dirty="0">
                <a:cs typeface="B Nazanin" pitchFamily="2" charset="-78"/>
              </a:rPr>
              <a:t>3- پذیرش متفاوت بودن هر خانواده</a:t>
            </a:r>
            <a:endParaRPr lang="en-US" dirty="0">
              <a:cs typeface="B Nazanin" pitchFamily="2" charset="-78"/>
            </a:endParaRPr>
          </a:p>
          <a:p>
            <a:pPr marL="0" indent="0" algn="justLow">
              <a:buNone/>
            </a:pPr>
            <a:r>
              <a:rPr lang="fa-IR" dirty="0">
                <a:cs typeface="B Nazanin" pitchFamily="2" charset="-78"/>
              </a:rPr>
              <a:t>4- پایبندی به نقش اجتماع در تربیت کودکان</a:t>
            </a:r>
            <a:endParaRPr lang="en-US" dirty="0">
              <a:cs typeface="B Nazanin" pitchFamily="2" charset="-78"/>
            </a:endParaRPr>
          </a:p>
          <a:p>
            <a:pPr marL="0" indent="0" algn="justLow">
              <a:buNone/>
            </a:pPr>
            <a:r>
              <a:rPr lang="fa-IR" dirty="0">
                <a:cs typeface="B Nazanin" pitchFamily="2" charset="-78"/>
              </a:rPr>
              <a:t>5- پذیرش پیچیدگی روابط خانوادگی</a:t>
            </a:r>
            <a:endParaRPr lang="en-US" dirty="0">
              <a:cs typeface="B Nazanin" pitchFamily="2" charset="-78"/>
            </a:endParaRPr>
          </a:p>
          <a:p>
            <a:pPr marL="0" indent="0" algn="justLow">
              <a:buNone/>
            </a:pPr>
            <a:r>
              <a:rPr lang="fa-IR" dirty="0">
                <a:cs typeface="B Nazanin" pitchFamily="2" charset="-78"/>
              </a:rPr>
              <a:t>6- تمرکز بر نوع روابط اعضای خانواده مثلاً رابطه خوب یا بد بین اعضای خانواده به جای ارزش گذاری تحت عنوان فرد خوب یا بد</a:t>
            </a:r>
            <a:endParaRPr lang="en-US" dirty="0">
              <a:cs typeface="B Nazanin" pitchFamily="2" charset="-78"/>
            </a:endParaRPr>
          </a:p>
          <a:p>
            <a:endParaRPr lang="fa-IR" dirty="0"/>
          </a:p>
        </p:txBody>
      </p:sp>
    </p:spTree>
    <p:extLst>
      <p:ext uri="{BB962C8B-B14F-4D97-AF65-F5344CB8AC3E}">
        <p14:creationId xmlns:p14="http://schemas.microsoft.com/office/powerpoint/2010/main" val="24030613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normAutofit/>
          </a:bodyPr>
          <a:lstStyle/>
          <a:p>
            <a:pPr marL="0" indent="0" algn="justLow">
              <a:buNone/>
            </a:pPr>
            <a:r>
              <a:rPr lang="fa-IR" dirty="0">
                <a:solidFill>
                  <a:srgbClr val="C00000"/>
                </a:solidFill>
                <a:cs typeface="B Titr" pitchFamily="2" charset="-78"/>
              </a:rPr>
              <a:t>در برخورد با خانواده های خشونت دیده</a:t>
            </a:r>
            <a:r>
              <a:rPr lang="fa-IR" dirty="0" smtClean="0">
                <a:solidFill>
                  <a:srgbClr val="C00000"/>
                </a:solidFill>
                <a:cs typeface="B Titr" pitchFamily="2" charset="-78"/>
              </a:rPr>
              <a:t>:</a:t>
            </a:r>
          </a:p>
          <a:p>
            <a:pPr marL="0" indent="0" algn="justLow">
              <a:buNone/>
            </a:pPr>
            <a:endParaRPr lang="en-US" dirty="0">
              <a:solidFill>
                <a:srgbClr val="C00000"/>
              </a:solidFill>
              <a:cs typeface="B Titr" pitchFamily="2" charset="-78"/>
            </a:endParaRPr>
          </a:p>
          <a:p>
            <a:pPr marL="0" indent="0" algn="justLow">
              <a:buNone/>
            </a:pPr>
            <a:r>
              <a:rPr lang="fa-IR" dirty="0">
                <a:cs typeface="B Nazanin" pitchFamily="2" charset="-78"/>
              </a:rPr>
              <a:t>- به گونه ای باید رفتار کرد که این خانواده متفاوت از هر </a:t>
            </a:r>
            <a:r>
              <a:rPr lang="fa-IR" dirty="0" smtClean="0">
                <a:cs typeface="B Nazanin" pitchFamily="2" charset="-78"/>
              </a:rPr>
              <a:t/>
            </a:r>
            <a:br>
              <a:rPr lang="fa-IR" dirty="0" smtClean="0">
                <a:cs typeface="B Nazanin" pitchFamily="2" charset="-78"/>
              </a:rPr>
            </a:br>
            <a:r>
              <a:rPr lang="fa-IR" dirty="0" smtClean="0">
                <a:cs typeface="B Nazanin" pitchFamily="2" charset="-78"/>
              </a:rPr>
              <a:t>خانواده </a:t>
            </a:r>
            <a:r>
              <a:rPr lang="fa-IR" dirty="0">
                <a:cs typeface="B Nazanin" pitchFamily="2" charset="-78"/>
              </a:rPr>
              <a:t>ای است که تا حال با آن برخورد نموده اید.</a:t>
            </a:r>
            <a:endParaRPr lang="en-US" dirty="0">
              <a:cs typeface="B Nazanin" pitchFamily="2" charset="-78"/>
            </a:endParaRPr>
          </a:p>
          <a:p>
            <a:pPr marL="0" indent="0" algn="justLow">
              <a:buNone/>
            </a:pPr>
            <a:r>
              <a:rPr lang="fa-IR" dirty="0">
                <a:cs typeface="B Nazanin" pitchFamily="2" charset="-78"/>
              </a:rPr>
              <a:t>- با احترام و بردباری به مشکلات آن ها گوش دهید تا بیشتر آرامش خود را حفظ کرده و تمایل به همکاری از خود نشان دهند.</a:t>
            </a:r>
            <a:endParaRPr lang="en-US" dirty="0">
              <a:cs typeface="B Nazanin" pitchFamily="2" charset="-78"/>
            </a:endParaRPr>
          </a:p>
          <a:p>
            <a:pPr marL="0" indent="0" algn="justLow">
              <a:buNone/>
            </a:pPr>
            <a:r>
              <a:rPr lang="fa-IR" dirty="0">
                <a:cs typeface="B Nazanin" pitchFamily="2" charset="-78"/>
              </a:rPr>
              <a:t>- تسهیلگر باید سعی کند تا موقعیت حمایتگرانه خود را حفظ کرده و به مراجع کمک کند تا راه حل های متعدد را برای رفع مشکل پیدا کند. (دادن فرصت مناسب به مراجع تا با کمک تسهیل گر بتواند انتخاب آگاهانه داشته باشد</a:t>
            </a:r>
            <a:r>
              <a:rPr lang="fa-IR" dirty="0" smtClean="0">
                <a:cs typeface="B Nazanin" pitchFamily="2" charset="-78"/>
              </a:rPr>
              <a:t>)</a:t>
            </a:r>
            <a:r>
              <a:rPr lang="fa-IR" dirty="0">
                <a:cs typeface="B Nazanin" pitchFamily="2" charset="-78"/>
              </a:rPr>
              <a:t> </a:t>
            </a:r>
            <a:endParaRPr lang="en-US" dirty="0">
              <a:cs typeface="B Nazanin" pitchFamily="2" charset="-78"/>
            </a:endParaRPr>
          </a:p>
          <a:p>
            <a:pPr marL="0" indent="0" algn="justLow">
              <a:buNone/>
            </a:pPr>
            <a:endParaRPr lang="fa-IR" dirty="0">
              <a:cs typeface="B Nazanin" pitchFamily="2" charset="-78"/>
            </a:endParaRPr>
          </a:p>
        </p:txBody>
      </p:sp>
    </p:spTree>
    <p:extLst>
      <p:ext uri="{BB962C8B-B14F-4D97-AF65-F5344CB8AC3E}">
        <p14:creationId xmlns:p14="http://schemas.microsoft.com/office/powerpoint/2010/main" val="2379171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363272" cy="6120680"/>
          </a:xfrm>
        </p:spPr>
        <p:txBody>
          <a:bodyPr>
            <a:normAutofit lnSpcReduction="10000"/>
          </a:bodyPr>
          <a:lstStyle/>
          <a:p>
            <a:pPr marL="0" indent="0" algn="justLow">
              <a:buNone/>
            </a:pPr>
            <a:r>
              <a:rPr lang="fa-IR" sz="3500" dirty="0">
                <a:solidFill>
                  <a:srgbClr val="C00000"/>
                </a:solidFill>
                <a:cs typeface="B Titr" pitchFamily="2" charset="-78"/>
              </a:rPr>
              <a:t>تبادل اطلاعات در خصوص اثرات خشونت خانگی بر کودکان:</a:t>
            </a:r>
            <a:endParaRPr lang="en-US" sz="3500" dirty="0">
              <a:solidFill>
                <a:srgbClr val="C00000"/>
              </a:solidFill>
              <a:cs typeface="B Titr" pitchFamily="2" charset="-78"/>
            </a:endParaRPr>
          </a:p>
          <a:p>
            <a:pPr marL="0" indent="0" algn="justLow">
              <a:buNone/>
            </a:pPr>
            <a:r>
              <a:rPr lang="fa-IR" dirty="0">
                <a:cs typeface="B Nazanin" pitchFamily="2" charset="-78"/>
              </a:rPr>
              <a:t>1- به اثرات مشکل بر خانواده توجه کرد و از تمرکز بر این که چه باید بکنیم خودداری شود.</a:t>
            </a:r>
            <a:endParaRPr lang="en-US" dirty="0">
              <a:cs typeface="B Nazanin" pitchFamily="2" charset="-78"/>
            </a:endParaRPr>
          </a:p>
          <a:p>
            <a:pPr marL="0" indent="0" algn="justLow">
              <a:buNone/>
            </a:pPr>
            <a:r>
              <a:rPr lang="fa-IR" dirty="0">
                <a:cs typeface="B Nazanin" pitchFamily="2" charset="-78"/>
              </a:rPr>
              <a:t>2- تمرکز و توجه به وضعیت موجود و به تأخیر انداختن قضاوت در مورد بهترین روش عمل و این که چه کسی باید چه کاری را انجام دهد.</a:t>
            </a:r>
            <a:endParaRPr lang="en-US" dirty="0">
              <a:cs typeface="B Nazanin" pitchFamily="2" charset="-78"/>
            </a:endParaRPr>
          </a:p>
          <a:p>
            <a:pPr marL="0" indent="0" algn="justLow">
              <a:buNone/>
            </a:pPr>
            <a:r>
              <a:rPr lang="fa-IR" dirty="0">
                <a:cs typeface="B Nazanin" pitchFamily="2" charset="-78"/>
              </a:rPr>
              <a:t>3- برای تمرکز بر مشکل نباید به شیوه های اتهام آمیز عمل کنیم.</a:t>
            </a:r>
            <a:endParaRPr lang="en-US" dirty="0">
              <a:cs typeface="B Nazanin" pitchFamily="2" charset="-78"/>
            </a:endParaRPr>
          </a:p>
          <a:p>
            <a:pPr marL="0" indent="0" algn="justLow">
              <a:buNone/>
            </a:pPr>
            <a:r>
              <a:rPr lang="fa-IR" dirty="0">
                <a:cs typeface="B Nazanin" pitchFamily="2" charset="-78"/>
              </a:rPr>
              <a:t>4- در مورد اثرات خشونت خانگی بر کودکان به </a:t>
            </a:r>
            <a:r>
              <a:rPr lang="fa-IR" dirty="0" smtClean="0">
                <a:cs typeface="B Nazanin" pitchFamily="2" charset="-78"/>
              </a:rPr>
              <a:t>شکل عمومی</a:t>
            </a:r>
            <a:r>
              <a:rPr lang="en-US" dirty="0" smtClean="0">
                <a:cs typeface="B Nazanin" pitchFamily="2" charset="-78"/>
              </a:rPr>
              <a:t> </a:t>
            </a:r>
            <a:r>
              <a:rPr lang="fa-IR" dirty="0" smtClean="0">
                <a:cs typeface="B Nazanin" pitchFamily="2" charset="-78"/>
              </a:rPr>
              <a:t>صحبت </a:t>
            </a:r>
            <a:r>
              <a:rPr lang="fa-IR" dirty="0">
                <a:cs typeface="B Nazanin" pitchFamily="2" charset="-78"/>
              </a:rPr>
              <a:t>کنیم</a:t>
            </a:r>
            <a:endParaRPr lang="en-US" dirty="0">
              <a:cs typeface="B Nazanin" pitchFamily="2" charset="-78"/>
            </a:endParaRPr>
          </a:p>
          <a:p>
            <a:pPr marL="0" indent="0" algn="justLow">
              <a:buNone/>
            </a:pPr>
            <a:r>
              <a:rPr lang="fa-IR" dirty="0">
                <a:cs typeface="B Nazanin" pitchFamily="2" charset="-78"/>
              </a:rPr>
              <a:t>5- اطلاع رسانی در مورد اثر رفتار خانواده ها بر کودکان، باعث بهبود رابطه والدین می شود. </a:t>
            </a:r>
            <a:endParaRPr lang="fa-IR" dirty="0"/>
          </a:p>
        </p:txBody>
      </p:sp>
    </p:spTree>
    <p:extLst>
      <p:ext uri="{BB962C8B-B14F-4D97-AF65-F5344CB8AC3E}">
        <p14:creationId xmlns:p14="http://schemas.microsoft.com/office/powerpoint/2010/main" val="18189607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lnSpcReduction="10000"/>
          </a:bodyPr>
          <a:lstStyle/>
          <a:p>
            <a:pPr marL="0" indent="0" algn="justLow">
              <a:buNone/>
            </a:pPr>
            <a:r>
              <a:rPr lang="fa-IR" dirty="0" smtClean="0">
                <a:solidFill>
                  <a:srgbClr val="C00000"/>
                </a:solidFill>
                <a:cs typeface="B Titr" pitchFamily="2" charset="-78"/>
              </a:rPr>
              <a:t>وظیفه تسهیل گرنسبت </a:t>
            </a:r>
            <a:r>
              <a:rPr lang="fa-IR" dirty="0">
                <a:solidFill>
                  <a:srgbClr val="C00000"/>
                </a:solidFill>
                <a:cs typeface="B Titr" pitchFamily="2" charset="-78"/>
              </a:rPr>
              <a:t>به خانواده های درگیر خشونت</a:t>
            </a:r>
            <a:r>
              <a:rPr lang="fa-IR" dirty="0" smtClean="0">
                <a:solidFill>
                  <a:srgbClr val="C00000"/>
                </a:solidFill>
                <a:cs typeface="B Titr" pitchFamily="2" charset="-78"/>
              </a:rPr>
              <a:t>:</a:t>
            </a:r>
          </a:p>
          <a:p>
            <a:pPr marL="0" indent="0" algn="justLow">
              <a:buNone/>
            </a:pPr>
            <a:endParaRPr lang="en-US" dirty="0">
              <a:solidFill>
                <a:srgbClr val="C00000"/>
              </a:solidFill>
              <a:cs typeface="B Titr" pitchFamily="2" charset="-78"/>
            </a:endParaRPr>
          </a:p>
          <a:p>
            <a:pPr marL="0" indent="0" algn="justLow">
              <a:buNone/>
            </a:pPr>
            <a:r>
              <a:rPr lang="fa-IR" dirty="0">
                <a:cs typeface="B Nazanin" pitchFamily="2" charset="-78"/>
              </a:rPr>
              <a:t>1- به شرایط خاص هر خانواده به خوبی گوش سپارد</a:t>
            </a:r>
            <a:endParaRPr lang="en-US" dirty="0">
              <a:cs typeface="B Nazanin" pitchFamily="2" charset="-78"/>
            </a:endParaRPr>
          </a:p>
          <a:p>
            <a:pPr marL="0" indent="0" algn="justLow">
              <a:buNone/>
            </a:pPr>
            <a:r>
              <a:rPr lang="fa-IR" dirty="0">
                <a:cs typeface="B Nazanin" pitchFamily="2" charset="-78"/>
              </a:rPr>
              <a:t>2- به پیچیدگی مشکلات خانواده ها توجه داشته باشد</a:t>
            </a:r>
            <a:endParaRPr lang="en-US" dirty="0">
              <a:cs typeface="B Nazanin" pitchFamily="2" charset="-78"/>
            </a:endParaRPr>
          </a:p>
          <a:p>
            <a:pPr marL="0" indent="0" algn="justLow">
              <a:buNone/>
            </a:pPr>
            <a:r>
              <a:rPr lang="fa-IR" dirty="0">
                <a:cs typeface="B Nazanin" pitchFamily="2" charset="-78"/>
              </a:rPr>
              <a:t>3- اطلاعات لازم مبنی بر اثرات مخرب خشونت را برای والدین شرح دهد</a:t>
            </a:r>
            <a:endParaRPr lang="en-US" dirty="0">
              <a:cs typeface="B Nazanin" pitchFamily="2" charset="-78"/>
            </a:endParaRPr>
          </a:p>
          <a:p>
            <a:pPr marL="0" indent="0" algn="justLow">
              <a:buNone/>
            </a:pPr>
            <a:r>
              <a:rPr lang="fa-IR" dirty="0">
                <a:cs typeface="B Nazanin" pitchFamily="2" charset="-78"/>
              </a:rPr>
              <a:t>4- به کودکان خانواده و مشکلات آن ها توجه کرده و از ارائه کردن راه حل به مشکلات خانواده پرهیز نماید</a:t>
            </a:r>
            <a:endParaRPr lang="en-US" dirty="0">
              <a:cs typeface="B Nazanin" pitchFamily="2" charset="-78"/>
            </a:endParaRPr>
          </a:p>
          <a:p>
            <a:pPr marL="0" indent="0" algn="justLow">
              <a:buNone/>
            </a:pPr>
            <a:r>
              <a:rPr lang="fa-IR" dirty="0">
                <a:cs typeface="B Nazanin" pitchFamily="2" charset="-78"/>
              </a:rPr>
              <a:t>5- مراکز و بخش های مرتبط برای حل مشکل خانواده را شناسایی و اطلاع رسانی نماید</a:t>
            </a:r>
            <a:r>
              <a:rPr lang="fa-IR" dirty="0" smtClean="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17586182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justLow">
              <a:buNone/>
            </a:pPr>
            <a:r>
              <a:rPr lang="fa-IR" dirty="0">
                <a:cs typeface="B Nazanin" pitchFamily="2" charset="-78"/>
              </a:rPr>
              <a:t>هر نوع بهانه برای خشونت: دستاویزی برای خشونت مجدد </a:t>
            </a:r>
            <a:r>
              <a:rPr lang="fa-IR" dirty="0" smtClean="0">
                <a:cs typeface="B Nazanin" pitchFamily="2" charset="-78"/>
              </a:rPr>
              <a:t/>
            </a:r>
            <a:br>
              <a:rPr lang="fa-IR" dirty="0" smtClean="0">
                <a:cs typeface="B Nazanin" pitchFamily="2" charset="-78"/>
              </a:rPr>
            </a:br>
            <a:r>
              <a:rPr lang="fa-IR" dirty="0" smtClean="0">
                <a:cs typeface="B Nazanin" pitchFamily="2" charset="-78"/>
              </a:rPr>
              <a:t>می </a:t>
            </a:r>
            <a:r>
              <a:rPr lang="fa-IR" dirty="0">
                <a:cs typeface="B Nazanin" pitchFamily="2" charset="-78"/>
              </a:rPr>
              <a:t>باشد.</a:t>
            </a:r>
            <a:endParaRPr lang="en-US" dirty="0">
              <a:cs typeface="B Nazanin" pitchFamily="2" charset="-78"/>
            </a:endParaRPr>
          </a:p>
          <a:p>
            <a:pPr marL="0" indent="0" algn="justLow">
              <a:buNone/>
            </a:pPr>
            <a:r>
              <a:rPr lang="fa-IR" dirty="0">
                <a:cs typeface="B Nazanin" pitchFamily="2" charset="-78"/>
              </a:rPr>
              <a:t>بهانه آوردن خود بخشی از مشکل خشونت است.</a:t>
            </a:r>
            <a:endParaRPr lang="en-US" dirty="0">
              <a:cs typeface="B Nazanin" pitchFamily="2" charset="-78"/>
            </a:endParaRPr>
          </a:p>
          <a:p>
            <a:pPr marL="0" indent="0" algn="justLow">
              <a:buNone/>
            </a:pPr>
            <a:r>
              <a:rPr lang="fa-IR" dirty="0">
                <a:cs typeface="B Nazanin" pitchFamily="2" charset="-78"/>
              </a:rPr>
              <a:t>هر نوع تصمیم گیری برای بهبود از جمله کنترل خشم بایستی مورد تشویق قرار گیرد.</a:t>
            </a:r>
            <a:endParaRPr lang="en-US" dirty="0">
              <a:cs typeface="B Nazanin" pitchFamily="2" charset="-78"/>
            </a:endParaRPr>
          </a:p>
          <a:p>
            <a:pPr marL="0" indent="0" algn="justLow">
              <a:buNone/>
            </a:pPr>
            <a:r>
              <a:rPr lang="fa-IR" dirty="0">
                <a:cs typeface="B Nazanin" pitchFamily="2" charset="-78"/>
              </a:rPr>
              <a:t>دریافت حمایت از بیرون خانواده نیز باید مورد تشویق قرار گیرد.</a:t>
            </a:r>
            <a:endParaRPr lang="en-US" dirty="0">
              <a:cs typeface="B Nazanin" pitchFamily="2" charset="-78"/>
            </a:endParaRPr>
          </a:p>
          <a:p>
            <a:pPr marL="0" indent="0" algn="justLow">
              <a:buNone/>
            </a:pPr>
            <a:r>
              <a:rPr lang="fa-IR" dirty="0">
                <a:cs typeface="B Nazanin" pitchFamily="2" charset="-78"/>
              </a:rPr>
              <a:t>در شرایط بحرانی خانواده وجود کسانی که بتوانند کودک را برای </a:t>
            </a:r>
            <a:r>
              <a:rPr lang="fa-IR" dirty="0" smtClean="0">
                <a:cs typeface="B Nazanin" pitchFamily="2" charset="-78"/>
              </a:rPr>
              <a:t>لحظاتی </a:t>
            </a:r>
            <a:r>
              <a:rPr lang="fa-IR" dirty="0">
                <a:cs typeface="B Nazanin" pitchFamily="2" charset="-78"/>
              </a:rPr>
              <a:t>از صحنه های خشونت بار دور کرده و آن ها را مورد حمایت قرار دهند اهمیت خاصی دارد.</a:t>
            </a:r>
            <a:endParaRPr lang="en-US" dirty="0">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38508084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buNone/>
            </a:pPr>
            <a:r>
              <a:rPr lang="fa-IR" dirty="0">
                <a:solidFill>
                  <a:srgbClr val="C00000"/>
                </a:solidFill>
                <a:cs typeface="B Titr" pitchFamily="2" charset="-78"/>
              </a:rPr>
              <a:t>وظایف تسهیل گر در برابر تعارض و خشم</a:t>
            </a:r>
            <a:r>
              <a:rPr lang="fa-IR" dirty="0" smtClean="0">
                <a:solidFill>
                  <a:srgbClr val="C00000"/>
                </a:solidFill>
                <a:cs typeface="B Titr" pitchFamily="2" charset="-78"/>
              </a:rPr>
              <a:t>:</a:t>
            </a:r>
          </a:p>
          <a:p>
            <a:pPr marL="0" indent="0">
              <a:buNone/>
            </a:pPr>
            <a:endParaRPr lang="en-US" dirty="0">
              <a:solidFill>
                <a:srgbClr val="C00000"/>
              </a:solidFill>
              <a:cs typeface="B Titr" pitchFamily="2" charset="-78"/>
            </a:endParaRPr>
          </a:p>
          <a:p>
            <a:pPr marL="0" indent="0">
              <a:buNone/>
            </a:pPr>
            <a:r>
              <a:rPr lang="fa-IR" dirty="0">
                <a:cs typeface="B Nazanin" pitchFamily="2" charset="-78"/>
              </a:rPr>
              <a:t>1- محافظت از افراد آسیب پذیر از خشونت</a:t>
            </a:r>
            <a:endParaRPr lang="en-US" dirty="0">
              <a:cs typeface="B Nazanin" pitchFamily="2" charset="-78"/>
            </a:endParaRPr>
          </a:p>
          <a:p>
            <a:pPr marL="0" indent="0">
              <a:buNone/>
            </a:pPr>
            <a:r>
              <a:rPr lang="fa-IR" dirty="0">
                <a:cs typeface="B Nazanin" pitchFamily="2" charset="-78"/>
              </a:rPr>
              <a:t>2- موقعیت خشونت را با ناآرامی و عصبانیت متقابل تثبیت نکند.</a:t>
            </a:r>
            <a:endParaRPr lang="en-US" dirty="0">
              <a:cs typeface="B Nazanin" pitchFamily="2" charset="-78"/>
            </a:endParaRPr>
          </a:p>
          <a:p>
            <a:pPr marL="0" indent="0">
              <a:buNone/>
            </a:pPr>
            <a:r>
              <a:rPr lang="fa-IR" dirty="0">
                <a:cs typeface="B Nazanin" pitchFamily="2" charset="-78"/>
              </a:rPr>
              <a:t>3- به سخنان فرد </a:t>
            </a:r>
            <a:r>
              <a:rPr lang="fa-IR" dirty="0" smtClean="0">
                <a:cs typeface="B Nazanin" pitchFamily="2" charset="-78"/>
              </a:rPr>
              <a:t>متخاصم </a:t>
            </a:r>
            <a:r>
              <a:rPr lang="fa-IR" dirty="0">
                <a:cs typeface="B Nazanin" pitchFamily="2" charset="-78"/>
              </a:rPr>
              <a:t>گوش دهد</a:t>
            </a:r>
            <a:endParaRPr lang="en-US" dirty="0">
              <a:cs typeface="B Nazanin" pitchFamily="2" charset="-78"/>
            </a:endParaRPr>
          </a:p>
          <a:p>
            <a:pPr marL="0" indent="0">
              <a:buNone/>
            </a:pPr>
            <a:r>
              <a:rPr lang="fa-IR" dirty="0">
                <a:cs typeface="B Nazanin" pitchFamily="2" charset="-78"/>
              </a:rPr>
              <a:t>4- نسبت به نقش حرفه ای خود آگاهی داشته باشد.</a:t>
            </a:r>
            <a:endParaRPr lang="en-US" dirty="0">
              <a:cs typeface="B Nazanin" pitchFamily="2" charset="-78"/>
            </a:endParaRPr>
          </a:p>
          <a:p>
            <a:pPr marL="0" indent="0">
              <a:buNone/>
            </a:pPr>
            <a:r>
              <a:rPr lang="fa-IR" dirty="0">
                <a:cs typeface="B Nazanin" pitchFamily="2" charset="-78"/>
              </a:rPr>
              <a:t>5- از زبانی استفاده کند که </a:t>
            </a:r>
            <a:r>
              <a:rPr lang="fa-IR" dirty="0" smtClean="0">
                <a:cs typeface="B Nazanin" pitchFamily="2" charset="-78"/>
              </a:rPr>
              <a:t>میان </a:t>
            </a:r>
            <a:r>
              <a:rPr lang="fa-IR" dirty="0">
                <a:cs typeface="B Nazanin" pitchFamily="2" charset="-78"/>
              </a:rPr>
              <a:t>فرد و مشکل تفاوت قایل شود.</a:t>
            </a:r>
            <a:endParaRPr lang="en-US" dirty="0">
              <a:cs typeface="B Nazanin" pitchFamily="2" charset="-78"/>
            </a:endParaRPr>
          </a:p>
          <a:p>
            <a:pPr marL="0" indent="0">
              <a:buNone/>
            </a:pPr>
            <a:r>
              <a:rPr lang="fa-IR" dirty="0">
                <a:cs typeface="B Nazanin" pitchFamily="2" charset="-78"/>
              </a:rPr>
              <a:t>6- به حمایت ها و کمک هایی که در این خصوص وجود دارد اشراف داشته باشد.</a:t>
            </a:r>
            <a:endParaRPr lang="en-US"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25272597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buNone/>
            </a:pPr>
            <a:r>
              <a:rPr lang="fa-IR" dirty="0">
                <a:solidFill>
                  <a:srgbClr val="C00000"/>
                </a:solidFill>
                <a:cs typeface="B Titr" pitchFamily="2" charset="-78"/>
              </a:rPr>
              <a:t>مهارت های اصلی تسهیل گر</a:t>
            </a:r>
            <a:r>
              <a:rPr lang="fa-IR" dirty="0" smtClean="0">
                <a:solidFill>
                  <a:srgbClr val="C00000"/>
                </a:solidFill>
                <a:cs typeface="B Titr" pitchFamily="2" charset="-78"/>
              </a:rPr>
              <a:t>:</a:t>
            </a:r>
          </a:p>
          <a:p>
            <a:pPr marL="0" indent="0">
              <a:buNone/>
            </a:pPr>
            <a:endParaRPr lang="en-US" dirty="0">
              <a:solidFill>
                <a:srgbClr val="C00000"/>
              </a:solidFill>
              <a:cs typeface="B Titr" pitchFamily="2" charset="-78"/>
            </a:endParaRPr>
          </a:p>
          <a:p>
            <a:pPr marL="0" indent="0">
              <a:buNone/>
            </a:pPr>
            <a:r>
              <a:rPr lang="fa-IR" dirty="0">
                <a:cs typeface="B Nazanin" pitchFamily="2" charset="-78"/>
              </a:rPr>
              <a:t>1- مهیا کردن شرایط برای کاهش بروز تعارض و خشم</a:t>
            </a:r>
            <a:endParaRPr lang="en-US" dirty="0">
              <a:cs typeface="B Nazanin" pitchFamily="2" charset="-78"/>
            </a:endParaRPr>
          </a:p>
          <a:p>
            <a:pPr marL="0" indent="0">
              <a:buNone/>
            </a:pPr>
            <a:r>
              <a:rPr lang="fa-IR" dirty="0">
                <a:cs typeface="B Nazanin" pitchFamily="2" charset="-78"/>
              </a:rPr>
              <a:t>2- نشان دادن رفتارهای مطلوب به افراد خانواده در این مواقع</a:t>
            </a:r>
            <a:endParaRPr lang="en-US" dirty="0">
              <a:cs typeface="B Nazanin" pitchFamily="2" charset="-78"/>
            </a:endParaRPr>
          </a:p>
          <a:p>
            <a:endParaRPr lang="fa-IR" dirty="0"/>
          </a:p>
        </p:txBody>
      </p:sp>
      <p:pic>
        <p:nvPicPr>
          <p:cNvPr id="67586" name="Picture 2" descr="نتیجه تصویری برای کودک وخانواده">
            <a:hlinkClick r:id="rId2"/>
          </p:cNvPr>
          <p:cNvPicPr>
            <a:picLocks noChangeAspect="1" noChangeArrowheads="1"/>
          </p:cNvPicPr>
          <p:nvPr/>
        </p:nvPicPr>
        <p:blipFill>
          <a:blip r:embed="rId3"/>
          <a:srcRect/>
          <a:stretch>
            <a:fillRect/>
          </a:stretch>
        </p:blipFill>
        <p:spPr bwMode="auto">
          <a:xfrm>
            <a:off x="1500166" y="4643446"/>
            <a:ext cx="1209675" cy="1095376"/>
          </a:xfrm>
          <a:prstGeom prst="rect">
            <a:avLst/>
          </a:prstGeom>
          <a:noFill/>
        </p:spPr>
      </p:pic>
    </p:spTree>
    <p:extLst>
      <p:ext uri="{BB962C8B-B14F-4D97-AF65-F5344CB8AC3E}">
        <p14:creationId xmlns:p14="http://schemas.microsoft.com/office/powerpoint/2010/main" val="28375950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buNone/>
            </a:pPr>
            <a:r>
              <a:rPr lang="fa-IR" dirty="0" smtClean="0">
                <a:solidFill>
                  <a:srgbClr val="C00000"/>
                </a:solidFill>
                <a:cs typeface="B Titr" pitchFamily="2" charset="-78"/>
              </a:rPr>
              <a:t>پرهیز </a:t>
            </a:r>
            <a:r>
              <a:rPr lang="fa-IR" dirty="0">
                <a:solidFill>
                  <a:srgbClr val="C00000"/>
                </a:solidFill>
                <a:cs typeface="B Titr" pitchFamily="2" charset="-78"/>
              </a:rPr>
              <a:t>از متهم کردن </a:t>
            </a:r>
            <a:r>
              <a:rPr lang="fa-IR" dirty="0" smtClean="0">
                <a:solidFill>
                  <a:srgbClr val="C00000"/>
                </a:solidFill>
                <a:cs typeface="B Titr" pitchFamily="2" charset="-78"/>
              </a:rPr>
              <a:t>مادر</a:t>
            </a:r>
          </a:p>
          <a:p>
            <a:pPr marL="0" indent="0">
              <a:buNone/>
            </a:pPr>
            <a:endParaRPr lang="en-US" dirty="0">
              <a:solidFill>
                <a:srgbClr val="C00000"/>
              </a:solidFill>
              <a:cs typeface="B Titr" pitchFamily="2" charset="-78"/>
            </a:endParaRPr>
          </a:p>
          <a:p>
            <a:pPr marL="0" indent="0" algn="justLow">
              <a:buNone/>
            </a:pPr>
            <a:r>
              <a:rPr lang="fa-IR" dirty="0" smtClean="0">
                <a:cs typeface="B Nazanin" pitchFamily="2" charset="-78"/>
              </a:rPr>
              <a:t>- </a:t>
            </a:r>
            <a:r>
              <a:rPr lang="fa-IR" dirty="0">
                <a:cs typeface="B Nazanin" pitchFamily="2" charset="-78"/>
              </a:rPr>
              <a:t>اگر مادر به دلیل (فقدان حمایت اقتصادی اجتماعی- ترس- بیماری) در شرایط بد باقی مانده است رفتار او کاملاً متناسب با شرایطش بوده و جای هیچ گونه تقصیر و اتهام در این زمینه وجود ندارد.</a:t>
            </a:r>
            <a:endParaRPr lang="en-US" dirty="0">
              <a:cs typeface="B Nazanin" pitchFamily="2" charset="-78"/>
            </a:endParaRPr>
          </a:p>
          <a:p>
            <a:pPr marL="0" indent="0" algn="justLow">
              <a:buNone/>
            </a:pPr>
            <a:r>
              <a:rPr lang="fa-IR" dirty="0">
                <a:cs typeface="B Nazanin" pitchFamily="2" charset="-78"/>
              </a:rPr>
              <a:t>اما باقی ماندن کودکان در این شرایط کاملاً متفاوت بوده و هیچ انتخابی در آن نقش نداشته است.</a:t>
            </a:r>
            <a:endParaRPr lang="en-US" dirty="0">
              <a:cs typeface="B Nazanin" pitchFamily="2" charset="-78"/>
            </a:endParaRPr>
          </a:p>
          <a:p>
            <a:endParaRPr lang="fa-IR" dirty="0"/>
          </a:p>
        </p:txBody>
      </p:sp>
    </p:spTree>
    <p:extLst>
      <p:ext uri="{BB962C8B-B14F-4D97-AF65-F5344CB8AC3E}">
        <p14:creationId xmlns:p14="http://schemas.microsoft.com/office/powerpoint/2010/main" val="3022600620"/>
      </p:ext>
    </p:extLst>
  </p:cSld>
  <p:clrMapOvr>
    <a:masterClrMapping/>
  </p:clrMapOvr>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TotalTime>
  <Words>10592</Words>
  <Application>Microsoft Office PowerPoint</Application>
  <PresentationFormat>On-screen Show (4:3)</PresentationFormat>
  <Paragraphs>924</Paragraphs>
  <Slides>163</Slides>
  <Notes>0</Notes>
  <HiddenSlides>0</HiddenSlides>
  <MMClips>0</MMClips>
  <ScaleCrop>false</ScaleCrop>
  <HeadingPairs>
    <vt:vector size="4" baseType="variant">
      <vt:variant>
        <vt:lpstr>Theme</vt:lpstr>
      </vt:variant>
      <vt:variant>
        <vt:i4>1</vt:i4>
      </vt:variant>
      <vt:variant>
        <vt:lpstr>Slide Titles</vt:lpstr>
      </vt:variant>
      <vt:variant>
        <vt:i4>163</vt:i4>
      </vt:variant>
    </vt:vector>
  </HeadingPairs>
  <TitlesOfParts>
    <vt:vector size="1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بدرفتاری با کودک به عنوان یک مشکل سلامت عمومی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برنامه پیشگیری از سوء رفتار با کودک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Novin Pendar</dc:creator>
  <cp:lastModifiedBy>madares</cp:lastModifiedBy>
  <cp:revision>245</cp:revision>
  <dcterms:created xsi:type="dcterms:W3CDTF">2016-05-13T07:50:54Z</dcterms:created>
  <dcterms:modified xsi:type="dcterms:W3CDTF">2016-09-15T07:33:28Z</dcterms:modified>
</cp:coreProperties>
</file>