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8" d="100"/>
          <a:sy n="58" d="100"/>
        </p:scale>
        <p:origin x="3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776613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3871028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49484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3718875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8809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1509761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42522635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9490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106484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06B3C0-DD22-45C1-9856-197143FAFAE1}"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983019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06B3C0-DD22-45C1-9856-197143FAFAE1}"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232716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06B3C0-DD22-45C1-9856-197143FAFAE1}"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3932511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06B3C0-DD22-45C1-9856-197143FAFAE1}"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222187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6B3C0-DD22-45C1-9856-197143FAFAE1}"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375413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06B3C0-DD22-45C1-9856-197143FAFAE1}"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312806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06B3C0-DD22-45C1-9856-197143FAFAE1}"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81D9C4-790A-445C-8ED3-78CF30193F66}" type="slidenum">
              <a:rPr lang="en-US" smtClean="0"/>
              <a:t>‹#›</a:t>
            </a:fld>
            <a:endParaRPr lang="en-US"/>
          </a:p>
        </p:txBody>
      </p:sp>
    </p:spTree>
    <p:extLst>
      <p:ext uri="{BB962C8B-B14F-4D97-AF65-F5344CB8AC3E}">
        <p14:creationId xmlns:p14="http://schemas.microsoft.com/office/powerpoint/2010/main" val="760988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706B3C0-DD22-45C1-9856-197143FAFAE1}" type="datetimeFigureOut">
              <a:rPr lang="en-US" smtClean="0"/>
              <a:t>1/17/2022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81D9C4-790A-445C-8ED3-78CF30193F66}" type="slidenum">
              <a:rPr lang="en-US" smtClean="0"/>
              <a:t>‹#›</a:t>
            </a:fld>
            <a:endParaRPr lang="en-US"/>
          </a:p>
        </p:txBody>
      </p:sp>
    </p:spTree>
    <p:extLst>
      <p:ext uri="{BB962C8B-B14F-4D97-AF65-F5344CB8AC3E}">
        <p14:creationId xmlns:p14="http://schemas.microsoft.com/office/powerpoint/2010/main" val="3340340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ChangeArrowheads="1"/>
          </p:cNvSpPr>
          <p:nvPr/>
        </p:nvSpPr>
        <p:spPr bwMode="auto">
          <a:xfrm>
            <a:off x="3435143" y="2561423"/>
            <a:ext cx="575510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dirty="0">
                <a:solidFill>
                  <a:schemeClr val="hlink"/>
                </a:solidFill>
                <a:latin typeface="B Titr" pitchFamily="2" charset="-78"/>
                <a:cs typeface="B Titr" pitchFamily="2" charset="-78"/>
              </a:rPr>
              <a:t>بررسی شرایط کنونی برنامه ریزی حوزه آبخیز در ایران</a:t>
            </a:r>
          </a:p>
        </p:txBody>
      </p:sp>
    </p:spTree>
    <p:extLst>
      <p:ext uri="{BB962C8B-B14F-4D97-AF65-F5344CB8AC3E}">
        <p14:creationId xmlns:p14="http://schemas.microsoft.com/office/powerpoint/2010/main" val="2413179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ChangeArrowheads="1"/>
          </p:cNvSpPr>
          <p:nvPr/>
        </p:nvSpPr>
        <p:spPr bwMode="auto">
          <a:xfrm>
            <a:off x="1703389" y="1249363"/>
            <a:ext cx="8785225"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buFont typeface="Wingdings" panose="05000000000000000000" pitchFamily="2" charset="2"/>
              <a:buChar char=""/>
            </a:pPr>
            <a:r>
              <a:rPr lang="ar-SA" sz="2800">
                <a:latin typeface="B Titr" pitchFamily="2" charset="-78"/>
                <a:cs typeface="B Titr" pitchFamily="2" charset="-78"/>
              </a:rPr>
              <a:t>تعیین زیر حوزه های استاندارد، </a:t>
            </a:r>
            <a:r>
              <a:rPr lang="ar-SA" sz="2800">
                <a:solidFill>
                  <a:schemeClr val="hlink"/>
                </a:solidFill>
                <a:latin typeface="B Titr" pitchFamily="2" charset="-78"/>
                <a:cs typeface="B Titr" pitchFamily="2" charset="-78"/>
              </a:rPr>
              <a:t>به ارائه داده ها و اطلاعات موجود در قالب پایگاه های اطلاعاتی کمک بسیاری می کند.</a:t>
            </a:r>
            <a:r>
              <a:rPr lang="ar-SA" sz="2800">
                <a:latin typeface="B Titr" pitchFamily="2" charset="-78"/>
                <a:cs typeface="B Titr" pitchFamily="2" charset="-78"/>
              </a:rPr>
              <a:t> بدین صورت که می توان </a:t>
            </a:r>
            <a:r>
              <a:rPr lang="ar-SA" sz="2800">
                <a:solidFill>
                  <a:schemeClr val="hlink"/>
                </a:solidFill>
                <a:latin typeface="B Titr" pitchFamily="2" charset="-78"/>
                <a:cs typeface="B Titr" pitchFamily="2" charset="-78"/>
              </a:rPr>
              <a:t>یک سری پایگاه های اطلاعاتی با در نظر گرفتن این تقسیم بندی ها ایجاد</a:t>
            </a:r>
            <a:r>
              <a:rPr lang="ar-SA" sz="2800">
                <a:latin typeface="B Titr" pitchFamily="2" charset="-78"/>
                <a:cs typeface="B Titr" pitchFamily="2" charset="-78"/>
              </a:rPr>
              <a:t> کرد. در این پایگاه ها معمولاً ذخیره و بازیابی اطلاعات می تواند به راحتی انجام شده و به روز کردن آن نیز راحت است. </a:t>
            </a:r>
          </a:p>
        </p:txBody>
      </p:sp>
    </p:spTree>
    <p:extLst>
      <p:ext uri="{BB962C8B-B14F-4D97-AF65-F5344CB8AC3E}">
        <p14:creationId xmlns:p14="http://schemas.microsoft.com/office/powerpoint/2010/main" val="2486285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ChangeArrowheads="1"/>
          </p:cNvSpPr>
          <p:nvPr/>
        </p:nvSpPr>
        <p:spPr bwMode="auto">
          <a:xfrm>
            <a:off x="1703389" y="671860"/>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ea typeface="Times New Roman" panose="02020603050405020304" pitchFamily="18" charset="0"/>
                <a:cs typeface="B Titr" pitchFamily="2" charset="-78"/>
              </a:rPr>
              <a:t>بر این اساس در ایران شرکت </a:t>
            </a:r>
            <a:r>
              <a:rPr lang="ar-SA" sz="2800">
                <a:solidFill>
                  <a:schemeClr val="hlink"/>
                </a:solidFill>
                <a:latin typeface="B Titr" pitchFamily="2" charset="-78"/>
                <a:ea typeface="Times New Roman" panose="02020603050405020304" pitchFamily="18" charset="0"/>
                <a:cs typeface="B Titr" pitchFamily="2" charset="-78"/>
              </a:rPr>
              <a:t>تم آب</a:t>
            </a:r>
            <a:r>
              <a:rPr lang="ar-SA" sz="2800">
                <a:latin typeface="B Titr" pitchFamily="2" charset="-78"/>
                <a:ea typeface="Times New Roman" panose="02020603050405020304" pitchFamily="18" charset="0"/>
                <a:cs typeface="B Titr" pitchFamily="2" charset="-78"/>
              </a:rPr>
              <a:t> اقدام به تقسیم بندی کل کشور در </a:t>
            </a:r>
            <a:r>
              <a:rPr lang="ar-SA" sz="2800">
                <a:solidFill>
                  <a:schemeClr val="hlink"/>
                </a:solidFill>
                <a:latin typeface="B Titr" pitchFamily="2" charset="-78"/>
                <a:ea typeface="Times New Roman" panose="02020603050405020304" pitchFamily="18" charset="0"/>
                <a:cs typeface="B Titr" pitchFamily="2" charset="-78"/>
              </a:rPr>
              <a:t>قالب 6 حوزه آبخیز کلان و 30 حوزه آبخیز اصلی و 1096 حوزه آبخیز بزرگ نموده</a:t>
            </a:r>
            <a:r>
              <a:rPr lang="ar-SA" sz="2800">
                <a:latin typeface="B Titr" pitchFamily="2" charset="-78"/>
                <a:ea typeface="Times New Roman" panose="02020603050405020304" pitchFamily="18" charset="0"/>
                <a:cs typeface="B Titr" pitchFamily="2" charset="-78"/>
              </a:rPr>
              <a:t> است. این تقسیم بندی بایستی تا رسیدن به یک سری زیر حوزه های کاری مناسب ادامه یابد</a:t>
            </a:r>
            <a:r>
              <a:rPr lang="en-US" sz="2800">
                <a:latin typeface="B Titr" pitchFamily="2" charset="-78"/>
                <a:ea typeface="Times New Roman" panose="02020603050405020304" pitchFamily="18" charset="0"/>
                <a:cs typeface="B Titr" pitchFamily="2" charset="-78"/>
                <a:hlinkClick r:id="" action="ppaction://noaction"/>
              </a:rPr>
              <a:t>[1]</a:t>
            </a:r>
            <a:r>
              <a:rPr lang="ar-SA" sz="2800">
                <a:latin typeface="B Titr" pitchFamily="2" charset="-78"/>
                <a:ea typeface="Times New Roman" panose="02020603050405020304" pitchFamily="18" charset="0"/>
                <a:cs typeface="B Titr" pitchFamily="2" charset="-78"/>
              </a:rPr>
              <a:t> و سپس مرزهای آنها به طور کامل تدقیق شده و بر اساس یک روشی خاص کد بندی شوند. </a:t>
            </a:r>
            <a:endParaRPr lang="en-US" sz="2800">
              <a:latin typeface="B Titr" pitchFamily="2" charset="-78"/>
              <a:cs typeface="B Titr" pitchFamily="2" charset="-78"/>
            </a:endParaRPr>
          </a:p>
        </p:txBody>
      </p:sp>
      <p:sp>
        <p:nvSpPr>
          <p:cNvPr id="303107" name="Rectangle 3"/>
          <p:cNvSpPr>
            <a:spLocks noChangeArrowheads="1"/>
          </p:cNvSpPr>
          <p:nvPr/>
        </p:nvSpPr>
        <p:spPr bwMode="auto">
          <a:xfrm flipV="1">
            <a:off x="1919289" y="4788972"/>
            <a:ext cx="8497887" cy="369332"/>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03108" name="Rectangle 4"/>
          <p:cNvSpPr>
            <a:spLocks noChangeArrowheads="1"/>
          </p:cNvSpPr>
          <p:nvPr/>
        </p:nvSpPr>
        <p:spPr bwMode="auto">
          <a:xfrm>
            <a:off x="1703388" y="5163662"/>
            <a:ext cx="873125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150000"/>
              </a:lnSpc>
            </a:pPr>
            <a:r>
              <a:rPr lang="en-US" sz="2000">
                <a:cs typeface="B Titr" pitchFamily="2" charset="-78"/>
                <a:hlinkClick r:id="" action="ppaction://noaction"/>
              </a:rPr>
              <a:t>[1]</a:t>
            </a:r>
            <a:r>
              <a:rPr lang="fa-IR" sz="2000">
                <a:cs typeface="B Titr" pitchFamily="2" charset="-78"/>
              </a:rPr>
              <a:t> </a:t>
            </a:r>
            <a:r>
              <a:rPr lang="ar-SA" sz="2000">
                <a:cs typeface="B Titr" pitchFamily="2" charset="-78"/>
              </a:rPr>
              <a:t>- البته باید دقت داشت که معمولاً در جداکردن زیر حوزه های کاری </a:t>
            </a:r>
            <a:r>
              <a:rPr lang="ar-SA" sz="2000">
                <a:solidFill>
                  <a:schemeClr val="hlink"/>
                </a:solidFill>
                <a:cs typeface="B Titr" pitchFamily="2" charset="-78"/>
              </a:rPr>
              <a:t>تنها واحدهای هیدرولوژیکی ملاک نیست</a:t>
            </a:r>
            <a:r>
              <a:rPr lang="ar-SA" sz="2000">
                <a:cs typeface="B Titr" pitchFamily="2" charset="-78"/>
              </a:rPr>
              <a:t> و این زیر حوزه ها معمولاً با توجه به عوامل مختلف موجود در منطقه </a:t>
            </a:r>
            <a:r>
              <a:rPr lang="ar-SA" sz="2000">
                <a:solidFill>
                  <a:schemeClr val="hlink"/>
                </a:solidFill>
                <a:cs typeface="B Titr" pitchFamily="2" charset="-78"/>
              </a:rPr>
              <a:t>به گونه ایی تفکیک</a:t>
            </a:r>
            <a:r>
              <a:rPr lang="ar-SA" sz="2000">
                <a:cs typeface="B Titr" pitchFamily="2" charset="-78"/>
              </a:rPr>
              <a:t> می شوند که بایکدیگر </a:t>
            </a:r>
            <a:r>
              <a:rPr lang="ar-SA" sz="2000">
                <a:solidFill>
                  <a:schemeClr val="hlink"/>
                </a:solidFill>
                <a:cs typeface="B Titr" pitchFamily="2" charset="-78"/>
              </a:rPr>
              <a:t>همگن بوده و برنامه ریزی برای مدیریت آنها راحت تر</a:t>
            </a:r>
            <a:r>
              <a:rPr lang="ar-SA" sz="2000">
                <a:cs typeface="B Titr" pitchFamily="2" charset="-78"/>
              </a:rPr>
              <a:t> شود.</a:t>
            </a:r>
          </a:p>
        </p:txBody>
      </p:sp>
    </p:spTree>
    <p:extLst>
      <p:ext uri="{BB962C8B-B14F-4D97-AF65-F5344CB8AC3E}">
        <p14:creationId xmlns:p14="http://schemas.microsoft.com/office/powerpoint/2010/main" val="4017362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ChangeArrowheads="1"/>
          </p:cNvSpPr>
          <p:nvPr/>
        </p:nvSpPr>
        <p:spPr bwMode="auto">
          <a:xfrm>
            <a:off x="1703389" y="1413064"/>
            <a:ext cx="8785225"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600" b="1">
                <a:solidFill>
                  <a:schemeClr val="hlink"/>
                </a:solidFill>
                <a:latin typeface="B Titr" pitchFamily="2" charset="-78"/>
                <a:cs typeface="B Titr" pitchFamily="2" charset="-78"/>
              </a:rPr>
              <a:t>بررسی روش مناسب مطالعه در ایران</a:t>
            </a:r>
            <a:endParaRPr lang="fa-IR" sz="3600" b="1">
              <a:solidFill>
                <a:schemeClr val="hlink"/>
              </a:solidFill>
              <a:latin typeface="B Titr" pitchFamily="2" charset="-78"/>
              <a:cs typeface="B Titr" pitchFamily="2" charset="-78"/>
            </a:endParaRPr>
          </a:p>
          <a:p>
            <a:pPr algn="just" rtl="1" eaLnBrk="1" hangingPunct="1">
              <a:lnSpc>
                <a:spcPct val="200000"/>
              </a:lnSpc>
            </a:pPr>
            <a:endParaRPr lang="en-US" sz="36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همانگونه که ذکر شد در ایران معمولاً مطالعات به صورت </a:t>
            </a:r>
            <a:r>
              <a:rPr lang="ar-SA" sz="2800">
                <a:solidFill>
                  <a:schemeClr val="hlink"/>
                </a:solidFill>
                <a:latin typeface="B Titr" pitchFamily="2" charset="-78"/>
                <a:cs typeface="B Titr" pitchFamily="2" charset="-78"/>
              </a:rPr>
              <a:t>جامع</a:t>
            </a:r>
            <a:r>
              <a:rPr lang="ar-SA" sz="2800">
                <a:latin typeface="B Titr" pitchFamily="2" charset="-78"/>
                <a:cs typeface="B Titr" pitchFamily="2" charset="-78"/>
              </a:rPr>
              <a:t> انجام می شود که </a:t>
            </a:r>
            <a:r>
              <a:rPr lang="ar-SA" sz="2800">
                <a:solidFill>
                  <a:schemeClr val="hlink"/>
                </a:solidFill>
                <a:latin typeface="B Titr" pitchFamily="2" charset="-78"/>
                <a:cs typeface="B Titr" pitchFamily="2" charset="-78"/>
              </a:rPr>
              <a:t>با توجه به شرایط موجود حداقل دارای سه اشکال اساسی</a:t>
            </a:r>
            <a:r>
              <a:rPr lang="ar-SA" sz="2800">
                <a:latin typeface="B Titr" pitchFamily="2" charset="-78"/>
                <a:cs typeface="B Titr" pitchFamily="2" charset="-78"/>
              </a:rPr>
              <a:t> است.</a:t>
            </a:r>
          </a:p>
        </p:txBody>
      </p:sp>
    </p:spTree>
    <p:extLst>
      <p:ext uri="{BB962C8B-B14F-4D97-AF65-F5344CB8AC3E}">
        <p14:creationId xmlns:p14="http://schemas.microsoft.com/office/powerpoint/2010/main" val="3274132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الف - کمبود یا نبود پایگاه های اطلاعاتی مناسب و معتبر در کشور </a:t>
            </a:r>
            <a:endParaRPr lang="fa-IR" sz="28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کشور های دیگر غالباً برخی </a:t>
            </a:r>
            <a:r>
              <a:rPr lang="ar-SA" sz="2800">
                <a:solidFill>
                  <a:schemeClr val="hlink"/>
                </a:solidFill>
                <a:latin typeface="B Titr" pitchFamily="2" charset="-78"/>
                <a:cs typeface="B Titr" pitchFamily="2" charset="-78"/>
              </a:rPr>
              <a:t>ارگان ها و سازمان ها اقدام به جمع آوری اطلاعات پایه</a:t>
            </a:r>
            <a:r>
              <a:rPr lang="ar-SA" sz="2800">
                <a:latin typeface="B Titr" pitchFamily="2" charset="-78"/>
                <a:cs typeface="B Titr" pitchFamily="2" charset="-78"/>
              </a:rPr>
              <a:t> در سطح کشور نموده و این اطلاعات را از طریق یک سری </a:t>
            </a:r>
            <a:r>
              <a:rPr lang="ar-SA" sz="2800">
                <a:solidFill>
                  <a:schemeClr val="hlink"/>
                </a:solidFill>
                <a:latin typeface="B Titr" pitchFamily="2" charset="-78"/>
                <a:cs typeface="B Titr" pitchFamily="2" charset="-78"/>
              </a:rPr>
              <a:t>پایگاه های اطلاعاتی و وب سایت هایی</a:t>
            </a:r>
            <a:r>
              <a:rPr lang="ar-SA" sz="2800">
                <a:latin typeface="B Titr" pitchFamily="2" charset="-78"/>
                <a:cs typeface="B Titr" pitchFamily="2" charset="-78"/>
              </a:rPr>
              <a:t> در اختیار کاربران قرار می دهند. </a:t>
            </a:r>
          </a:p>
        </p:txBody>
      </p:sp>
    </p:spTree>
    <p:extLst>
      <p:ext uri="{BB962C8B-B14F-4D97-AF65-F5344CB8AC3E}">
        <p14:creationId xmlns:p14="http://schemas.microsoft.com/office/powerpoint/2010/main" val="2225148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اطلاعات ارائه شده در این </a:t>
            </a:r>
            <a:r>
              <a:rPr lang="ar-SA" sz="2800">
                <a:solidFill>
                  <a:schemeClr val="hlink"/>
                </a:solidFill>
                <a:latin typeface="B Titr" pitchFamily="2" charset="-78"/>
                <a:cs typeface="B Titr" pitchFamily="2" charset="-78"/>
              </a:rPr>
              <a:t>پایگاه های اطلاعاتی و وب سایت ها براساس استانداردهای موجود همواره به روز</a:t>
            </a:r>
            <a:r>
              <a:rPr lang="ar-SA" sz="2800">
                <a:latin typeface="B Titr" pitchFamily="2" charset="-78"/>
                <a:cs typeface="B Titr" pitchFamily="2" charset="-78"/>
              </a:rPr>
              <a:t> می شوند. با وجود این پایگاه های اطلاعاتی </a:t>
            </a:r>
            <a:r>
              <a:rPr lang="ar-SA" sz="2800">
                <a:solidFill>
                  <a:schemeClr val="hlink"/>
                </a:solidFill>
                <a:latin typeface="B Titr" pitchFamily="2" charset="-78"/>
                <a:cs typeface="B Titr" pitchFamily="2" charset="-78"/>
              </a:rPr>
              <a:t>تیم های مطالعه کننده در مرحله اول</a:t>
            </a:r>
            <a:r>
              <a:rPr lang="ar-SA" sz="2800">
                <a:latin typeface="B Titr" pitchFamily="2" charset="-78"/>
                <a:cs typeface="B Titr" pitchFamily="2" charset="-78"/>
              </a:rPr>
              <a:t> جمع آوری اطلاعات معمولاً</a:t>
            </a:r>
            <a:r>
              <a:rPr lang="fa-IR" sz="2800">
                <a:latin typeface="B Titr" pitchFamily="2" charset="-78"/>
                <a:cs typeface="B Titr" pitchFamily="2" charset="-78"/>
              </a:rPr>
              <a:t>  </a:t>
            </a:r>
            <a:r>
              <a:rPr lang="ar-SA" sz="2800">
                <a:latin typeface="B Titr" pitchFamily="2" charset="-78"/>
                <a:cs typeface="B Titr" pitchFamily="2" charset="-78"/>
              </a:rPr>
              <a:t>از آنها استفاده کرده و </a:t>
            </a:r>
            <a:r>
              <a:rPr lang="ar-SA" sz="2800">
                <a:solidFill>
                  <a:schemeClr val="hlink"/>
                </a:solidFill>
                <a:latin typeface="B Titr" pitchFamily="2" charset="-78"/>
                <a:cs typeface="B Titr" pitchFamily="2" charset="-78"/>
              </a:rPr>
              <a:t>کمتر به طور مستقیم اقدام به برداشت اطلاعات زمینی</a:t>
            </a:r>
            <a:r>
              <a:rPr lang="ar-SA" sz="2800">
                <a:latin typeface="B Titr" pitchFamily="2" charset="-78"/>
                <a:cs typeface="B Titr" pitchFamily="2" charset="-78"/>
              </a:rPr>
              <a:t> می کنند. </a:t>
            </a:r>
          </a:p>
        </p:txBody>
      </p:sp>
    </p:spTree>
    <p:extLst>
      <p:ext uri="{BB962C8B-B14F-4D97-AF65-F5344CB8AC3E}">
        <p14:creationId xmlns:p14="http://schemas.microsoft.com/office/powerpoint/2010/main" val="1022602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ChangeArrowheads="1"/>
          </p:cNvSpPr>
          <p:nvPr/>
        </p:nvSpPr>
        <p:spPr bwMode="auto">
          <a:xfrm>
            <a:off x="1703389" y="1677989"/>
            <a:ext cx="8785225"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برداشت مستقیم اطلاعات زمینی معمولاً پس از تعیین اهداف و اولویت بندی آنها و برای جبران کمبود اطلاعات</a:t>
            </a:r>
            <a:r>
              <a:rPr lang="ar-SA" sz="2800">
                <a:latin typeface="B Titr" pitchFamily="2" charset="-78"/>
                <a:cs typeface="B Titr" pitchFamily="2" charset="-78"/>
              </a:rPr>
              <a:t> موجود انجام می شود. بر این اساس همانگونه که در فصول گذشته نیز ذکر شد </a:t>
            </a:r>
            <a:r>
              <a:rPr lang="ar-SA" sz="2800">
                <a:solidFill>
                  <a:schemeClr val="hlink"/>
                </a:solidFill>
                <a:latin typeface="B Titr" pitchFamily="2" charset="-78"/>
                <a:cs typeface="B Titr" pitchFamily="2" charset="-78"/>
              </a:rPr>
              <a:t>تنها حدود 40 درصد از بودجه پروژه به جمع آوری اطلاعات اختصاص</a:t>
            </a:r>
            <a:r>
              <a:rPr lang="ar-SA" sz="2800">
                <a:latin typeface="B Titr" pitchFamily="2" charset="-78"/>
                <a:cs typeface="B Titr" pitchFamily="2" charset="-78"/>
              </a:rPr>
              <a:t> می یابد. </a:t>
            </a:r>
          </a:p>
        </p:txBody>
      </p:sp>
    </p:spTree>
    <p:extLst>
      <p:ext uri="{BB962C8B-B14F-4D97-AF65-F5344CB8AC3E}">
        <p14:creationId xmlns:p14="http://schemas.microsoft.com/office/powerpoint/2010/main" val="1748864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ChangeArrowheads="1"/>
          </p:cNvSpPr>
          <p:nvPr/>
        </p:nvSpPr>
        <p:spPr bwMode="auto">
          <a:xfrm>
            <a:off x="1703389" y="1662460"/>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حالی که </a:t>
            </a:r>
            <a:r>
              <a:rPr lang="ar-SA" sz="2800">
                <a:solidFill>
                  <a:schemeClr val="hlink"/>
                </a:solidFill>
                <a:latin typeface="B Titr" pitchFamily="2" charset="-78"/>
                <a:cs typeface="B Titr" pitchFamily="2" charset="-78"/>
              </a:rPr>
              <a:t>در ایران به دلیل نبود این پایگاه های اطلاعاتی قسمت اعظم فعالیت های برنامه ریزی حوزه آبخیز به جمع آوری اطلاعات پایه معطوف</a:t>
            </a:r>
            <a:r>
              <a:rPr lang="ar-SA" sz="2800">
                <a:latin typeface="B Titr" pitchFamily="2" charset="-78"/>
                <a:cs typeface="B Titr" pitchFamily="2" charset="-78"/>
              </a:rPr>
              <a:t> می شود. بنابراین یا باید </a:t>
            </a:r>
            <a:r>
              <a:rPr lang="ar-SA" sz="2800">
                <a:solidFill>
                  <a:schemeClr val="hlink"/>
                </a:solidFill>
                <a:latin typeface="B Titr" pitchFamily="2" charset="-78"/>
                <a:cs typeface="B Titr" pitchFamily="2" charset="-78"/>
              </a:rPr>
              <a:t>بودجه این فعالیت ها را افزایش داد</a:t>
            </a:r>
            <a:r>
              <a:rPr lang="ar-SA" sz="2800">
                <a:latin typeface="B Titr" pitchFamily="2" charset="-78"/>
                <a:cs typeface="B Titr" pitchFamily="2" charset="-78"/>
              </a:rPr>
              <a:t> که معمولاً </a:t>
            </a:r>
            <a:r>
              <a:rPr lang="ar-SA" sz="2800">
                <a:solidFill>
                  <a:schemeClr val="hlink"/>
                </a:solidFill>
                <a:latin typeface="B Titr" pitchFamily="2" charset="-78"/>
                <a:cs typeface="B Titr" pitchFamily="2" charset="-78"/>
              </a:rPr>
              <a:t>امکان پذیر نیست</a:t>
            </a:r>
            <a:r>
              <a:rPr lang="ar-SA" sz="2800">
                <a:latin typeface="B Titr" pitchFamily="2" charset="-78"/>
                <a:cs typeface="B Titr" pitchFamily="2" charset="-78"/>
              </a:rPr>
              <a:t> و یا باید </a:t>
            </a:r>
            <a:r>
              <a:rPr lang="ar-SA" sz="2800">
                <a:solidFill>
                  <a:schemeClr val="hlink"/>
                </a:solidFill>
                <a:latin typeface="B Titr" pitchFamily="2" charset="-78"/>
                <a:cs typeface="B Titr" pitchFamily="2" charset="-78"/>
              </a:rPr>
              <a:t>سایر قسمت ها را سطحی تر انجام داد</a:t>
            </a:r>
            <a:r>
              <a:rPr lang="ar-SA" sz="2800">
                <a:latin typeface="B Titr" pitchFamily="2" charset="-78"/>
                <a:cs typeface="B Titr" pitchFamily="2" charset="-78"/>
              </a:rPr>
              <a:t> که این عمل بر کیفیت مطالعه تاثیر زیادی می گذارد.</a:t>
            </a:r>
          </a:p>
        </p:txBody>
      </p:sp>
    </p:spTree>
    <p:extLst>
      <p:ext uri="{BB962C8B-B14F-4D97-AF65-F5344CB8AC3E}">
        <p14:creationId xmlns:p14="http://schemas.microsoft.com/office/powerpoint/2010/main" val="60356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ChangeArrowheads="1"/>
          </p:cNvSpPr>
          <p:nvPr/>
        </p:nvSpPr>
        <p:spPr bwMode="auto">
          <a:xfrm>
            <a:off x="1703389" y="891432"/>
            <a:ext cx="8785225"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a:solidFill>
                  <a:schemeClr val="hlink"/>
                </a:solidFill>
                <a:latin typeface="B Titr" pitchFamily="2" charset="-78"/>
                <a:cs typeface="B Titr" pitchFamily="2" charset="-78"/>
              </a:rPr>
              <a:t>ب- یکدست نبودن و عدم اطمینان کافی به اطلاعات جمع آوری شده</a:t>
            </a:r>
            <a:endParaRPr lang="en-US" sz="3200">
              <a:solidFill>
                <a:schemeClr val="hlink"/>
              </a:solidFill>
              <a:latin typeface="B Titr" pitchFamily="2" charset="-78"/>
              <a:cs typeface="B Titr" pitchFamily="2" charset="-78"/>
            </a:endParaRPr>
          </a:p>
          <a:p>
            <a:pPr algn="just" rtl="1" eaLnBrk="1" hangingPunct="1">
              <a:lnSpc>
                <a:spcPct val="200000"/>
              </a:lnSpc>
            </a:pPr>
            <a:r>
              <a:rPr lang="ar-SA" sz="2600">
                <a:latin typeface="B Titr" pitchFamily="2" charset="-78"/>
                <a:cs typeface="B Titr" pitchFamily="2" charset="-78"/>
              </a:rPr>
              <a:t>با توجه به اینکه برای </a:t>
            </a:r>
            <a:r>
              <a:rPr lang="ar-SA" sz="2600">
                <a:solidFill>
                  <a:schemeClr val="hlink"/>
                </a:solidFill>
                <a:latin typeface="B Titr" pitchFamily="2" charset="-78"/>
                <a:cs typeface="B Titr" pitchFamily="2" charset="-78"/>
              </a:rPr>
              <a:t>جمع آوری اطلاعات پایه معمولاً روش های مختلفی</a:t>
            </a:r>
            <a:r>
              <a:rPr lang="ar-SA" sz="2600">
                <a:latin typeface="B Titr" pitchFamily="2" charset="-78"/>
                <a:cs typeface="B Titr" pitchFamily="2" charset="-78"/>
              </a:rPr>
              <a:t> وجود دارد و با توجه به </a:t>
            </a:r>
            <a:r>
              <a:rPr lang="ar-SA" sz="2600">
                <a:solidFill>
                  <a:schemeClr val="hlink"/>
                </a:solidFill>
                <a:latin typeface="B Titr" pitchFamily="2" charset="-78"/>
                <a:cs typeface="B Titr" pitchFamily="2" charset="-78"/>
              </a:rPr>
              <a:t>شرایط مختلف طبیعی</a:t>
            </a:r>
            <a:r>
              <a:rPr lang="ar-SA" sz="2600">
                <a:latin typeface="B Titr" pitchFamily="2" charset="-78"/>
                <a:cs typeface="B Titr" pitchFamily="2" charset="-78"/>
              </a:rPr>
              <a:t> خصوصاً در ایران اجرای این روش ها تا حدود زیادی به </a:t>
            </a:r>
            <a:r>
              <a:rPr lang="ar-SA" sz="2600">
                <a:solidFill>
                  <a:schemeClr val="hlink"/>
                </a:solidFill>
                <a:latin typeface="B Titr" pitchFamily="2" charset="-78"/>
                <a:cs typeface="B Titr" pitchFamily="2" charset="-78"/>
              </a:rPr>
              <a:t>ابتکار و سلیقه کارشناس بستگی</a:t>
            </a:r>
            <a:r>
              <a:rPr lang="ar-SA" sz="2600">
                <a:latin typeface="B Titr" pitchFamily="2" charset="-78"/>
                <a:cs typeface="B Titr" pitchFamily="2" charset="-78"/>
              </a:rPr>
              <a:t> دارد و از همه مهمتر </a:t>
            </a:r>
            <a:r>
              <a:rPr lang="ar-SA" sz="2600">
                <a:solidFill>
                  <a:schemeClr val="hlink"/>
                </a:solidFill>
                <a:latin typeface="B Titr" pitchFamily="2" charset="-78"/>
                <a:cs typeface="B Titr" pitchFamily="2" charset="-78"/>
              </a:rPr>
              <a:t>معمولاً افرادی که برای این مطالعات در نظر گرفته می شوند از نظر توان علمی و تجربه تفاوت های زیادی</a:t>
            </a:r>
            <a:r>
              <a:rPr lang="ar-SA" sz="2600">
                <a:latin typeface="B Titr" pitchFamily="2" charset="-78"/>
                <a:cs typeface="B Titr" pitchFamily="2" charset="-78"/>
              </a:rPr>
              <a:t> دارند. بنابراین </a:t>
            </a:r>
            <a:r>
              <a:rPr lang="ar-SA" sz="2600">
                <a:solidFill>
                  <a:schemeClr val="hlink"/>
                </a:solidFill>
                <a:latin typeface="B Titr" pitchFamily="2" charset="-78"/>
                <a:cs typeface="B Titr" pitchFamily="2" charset="-78"/>
              </a:rPr>
              <a:t>این اطلاعات در سطح کشور یکدست نبوده و از یک کیفیت واحد برخودار</a:t>
            </a:r>
            <a:r>
              <a:rPr lang="ar-SA" sz="2600">
                <a:latin typeface="B Titr" pitchFamily="2" charset="-78"/>
                <a:cs typeface="B Titr" pitchFamily="2" charset="-78"/>
              </a:rPr>
              <a:t> نمی باشند.</a:t>
            </a:r>
          </a:p>
        </p:txBody>
      </p:sp>
    </p:spTree>
    <p:extLst>
      <p:ext uri="{BB962C8B-B14F-4D97-AF65-F5344CB8AC3E}">
        <p14:creationId xmlns:p14="http://schemas.microsoft.com/office/powerpoint/2010/main" val="3965247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ChangeArrowheads="1"/>
          </p:cNvSpPr>
          <p:nvPr/>
        </p:nvSpPr>
        <p:spPr bwMode="auto">
          <a:xfrm>
            <a:off x="1703389" y="352823"/>
            <a:ext cx="8785225" cy="615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a:solidFill>
                  <a:schemeClr val="hlink"/>
                </a:solidFill>
                <a:latin typeface="B Titr" pitchFamily="2" charset="-78"/>
                <a:cs typeface="B Titr" pitchFamily="2" charset="-78"/>
              </a:rPr>
              <a:t>ج- در مطالعات انجام شده بخش هدف گذاری بسیار کم</a:t>
            </a:r>
            <a:r>
              <a:rPr lang="fa-IR" sz="3200">
                <a:solidFill>
                  <a:schemeClr val="hlink"/>
                </a:solidFill>
                <a:latin typeface="B Titr" pitchFamily="2" charset="-78"/>
                <a:cs typeface="B Titr" pitchFamily="2" charset="-78"/>
              </a:rPr>
              <a:t> </a:t>
            </a:r>
            <a:r>
              <a:rPr lang="ar-SA" sz="3200">
                <a:solidFill>
                  <a:schemeClr val="hlink"/>
                </a:solidFill>
                <a:latin typeface="B Titr" pitchFamily="2" charset="-78"/>
                <a:cs typeface="B Titr" pitchFamily="2" charset="-78"/>
              </a:rPr>
              <a:t>رنگ بوده یا اصلاً وجود ندارد.</a:t>
            </a:r>
            <a:endParaRPr lang="fa-IR" sz="3200">
              <a:solidFill>
                <a:schemeClr val="hlink"/>
              </a:solidFill>
              <a:latin typeface="B Titr" pitchFamily="2" charset="-78"/>
              <a:cs typeface="B Titr" pitchFamily="2" charset="-78"/>
            </a:endParaRPr>
          </a:p>
          <a:p>
            <a:pPr algn="just" rtl="1" eaLnBrk="1" hangingPunct="1">
              <a:lnSpc>
                <a:spcPct val="190000"/>
              </a:lnSpc>
            </a:pPr>
            <a:r>
              <a:rPr lang="ar-SA" sz="2800">
                <a:latin typeface="B Titr" pitchFamily="2" charset="-78"/>
                <a:cs typeface="B Titr" pitchFamily="2" charset="-78"/>
              </a:rPr>
              <a:t>در </a:t>
            </a:r>
            <a:r>
              <a:rPr lang="ar-SA" sz="2800">
                <a:solidFill>
                  <a:schemeClr val="hlink"/>
                </a:solidFill>
                <a:latin typeface="B Titr" pitchFamily="2" charset="-78"/>
                <a:cs typeface="B Titr" pitchFamily="2" charset="-78"/>
              </a:rPr>
              <a:t>هر دو نوع مطالعه ای</a:t>
            </a:r>
            <a:r>
              <a:rPr lang="ar-SA" sz="2800">
                <a:latin typeface="B Titr" pitchFamily="2" charset="-78"/>
                <a:cs typeface="B Titr" pitchFamily="2" charset="-78"/>
              </a:rPr>
              <a:t> که در کشور انجام می شود(توجیهی و تفضیلی اجرایی) روش کار بدین صورت است که </a:t>
            </a:r>
            <a:r>
              <a:rPr lang="ar-SA" sz="2800">
                <a:solidFill>
                  <a:schemeClr val="hlink"/>
                </a:solidFill>
                <a:latin typeface="B Titr" pitchFamily="2" charset="-78"/>
                <a:cs typeface="B Titr" pitchFamily="2" charset="-78"/>
              </a:rPr>
              <a:t>طبق شرح خدمات ارائه شده</a:t>
            </a:r>
            <a:r>
              <a:rPr lang="ar-SA" sz="2800">
                <a:latin typeface="B Titr" pitchFamily="2" charset="-78"/>
                <a:cs typeface="B Titr" pitchFamily="2" charset="-78"/>
              </a:rPr>
              <a:t> پس از انجام و تصویب </a:t>
            </a:r>
            <a:r>
              <a:rPr lang="ar-SA" sz="2800">
                <a:solidFill>
                  <a:schemeClr val="hlink"/>
                </a:solidFill>
                <a:latin typeface="B Titr" pitchFamily="2" charset="-78"/>
                <a:cs typeface="B Titr" pitchFamily="2" charset="-78"/>
              </a:rPr>
              <a:t>مطالعات پایه</a:t>
            </a:r>
            <a:r>
              <a:rPr lang="ar-SA" sz="2800">
                <a:latin typeface="B Titr" pitchFamily="2" charset="-78"/>
                <a:cs typeface="B Titr" pitchFamily="2" charset="-78"/>
              </a:rPr>
              <a:t> گزارشات تهیه شده در اختیار </a:t>
            </a:r>
            <a:r>
              <a:rPr lang="ar-SA" sz="2800">
                <a:solidFill>
                  <a:schemeClr val="hlink"/>
                </a:solidFill>
                <a:latin typeface="B Titr" pitchFamily="2" charset="-78"/>
                <a:cs typeface="B Titr" pitchFamily="2" charset="-78"/>
              </a:rPr>
              <a:t>فرد یا گروه سنتز و تلفیق</a:t>
            </a:r>
            <a:r>
              <a:rPr lang="ar-SA" sz="2800">
                <a:latin typeface="B Titr" pitchFamily="2" charset="-78"/>
                <a:cs typeface="B Titr" pitchFamily="2" charset="-78"/>
              </a:rPr>
              <a:t> قرار می گیرد و آنها نیز با جمع بندی گزارشات یک سری برنامه ها در تمام زمینه های موجود در حوزه آبخیز پیشنهاد می کنند. </a:t>
            </a:r>
          </a:p>
        </p:txBody>
      </p:sp>
    </p:spTree>
    <p:extLst>
      <p:ext uri="{BB962C8B-B14F-4D97-AF65-F5344CB8AC3E}">
        <p14:creationId xmlns:p14="http://schemas.microsoft.com/office/powerpoint/2010/main" val="2704587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ChangeArrowheads="1"/>
          </p:cNvSpPr>
          <p:nvPr/>
        </p:nvSpPr>
        <p:spPr bwMode="auto">
          <a:xfrm>
            <a:off x="1703389" y="366623"/>
            <a:ext cx="878522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این حالت از یک سو از بسیاری اطلاعات جمع آوری شده هیچ استفاده ای نمی شود و تنها هزینه و وقت بیهوده برای جمع آوری آنها صرف می شود. و از طرف دیگر روند تعیین مشکل و هدف گذاری در مطالعات به خوبی صورت نمی گیرد. زیرا معمولاً بدین گونه عمل می شود که پس از جمع آوری یک سری اطلاعات موجود و بررسی های مقدماتی برنامه ریزان یک دید کلی از وضعیت حوزه بدست خواهند آورد و براین اساس اقدام به تعیین مشکلات و نگرانی نموده و هدف گذاری اولیه و اولویت بندی این اهداف را انجام می دهند. </a:t>
            </a:r>
          </a:p>
        </p:txBody>
      </p:sp>
    </p:spTree>
    <p:extLst>
      <p:ext uri="{BB962C8B-B14F-4D97-AF65-F5344CB8AC3E}">
        <p14:creationId xmlns:p14="http://schemas.microsoft.com/office/powerpoint/2010/main" val="97401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ChangeArrowheads="1"/>
          </p:cNvSpPr>
          <p:nvPr/>
        </p:nvSpPr>
        <p:spPr bwMode="auto">
          <a:xfrm>
            <a:off x="1774825" y="1039844"/>
            <a:ext cx="864235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b="1">
                <a:solidFill>
                  <a:schemeClr val="hlink"/>
                </a:solidFill>
                <a:latin typeface="B Titr" pitchFamily="2" charset="-78"/>
                <a:ea typeface="Times New Roman" panose="02020603050405020304" pitchFamily="18" charset="0"/>
                <a:cs typeface="B Titr" pitchFamily="2" charset="-78"/>
              </a:rPr>
              <a:t>مقدمه</a:t>
            </a:r>
            <a:endParaRPr lang="fa-IR" sz="3200">
              <a:solidFill>
                <a:schemeClr val="hlink"/>
              </a:solidFill>
              <a:latin typeface="B Titr" pitchFamily="2" charset="-78"/>
              <a:ea typeface="Times New Roman" panose="02020603050405020304" pitchFamily="18" charset="0"/>
              <a:cs typeface="B Titr" pitchFamily="2" charset="-78"/>
            </a:endParaRPr>
          </a:p>
          <a:p>
            <a:pPr algn="just" rtl="1">
              <a:lnSpc>
                <a:spcPct val="200000"/>
              </a:lnSpc>
            </a:pPr>
            <a:r>
              <a:rPr lang="ar-SA" sz="2800">
                <a:latin typeface="B Titr" pitchFamily="2" charset="-78"/>
                <a:ea typeface="Times New Roman" panose="02020603050405020304" pitchFamily="18" charset="0"/>
                <a:cs typeface="B Titr" pitchFamily="2" charset="-78"/>
              </a:rPr>
              <a:t>در حال حاضر درکشور ما مطالعات مربوط به آبخیزداری </a:t>
            </a:r>
            <a:r>
              <a:rPr lang="ar-SA" sz="2800">
                <a:solidFill>
                  <a:schemeClr val="hlink"/>
                </a:solidFill>
                <a:latin typeface="B Titr" pitchFamily="2" charset="-78"/>
                <a:ea typeface="Times New Roman" panose="02020603050405020304" pitchFamily="18" charset="0"/>
                <a:cs typeface="B Titr" pitchFamily="2" charset="-78"/>
              </a:rPr>
              <a:t>توسط معاونت آبخیزداری سازمان جنگل ها و مراتع و آبخیزداری کشور</a:t>
            </a:r>
            <a:r>
              <a:rPr lang="ar-SA" sz="2800">
                <a:latin typeface="B Titr" pitchFamily="2" charset="-78"/>
                <a:ea typeface="Times New Roman" panose="02020603050405020304" pitchFamily="18" charset="0"/>
                <a:cs typeface="B Titr" pitchFamily="2" charset="-78"/>
              </a:rPr>
              <a:t> و </a:t>
            </a:r>
            <a:r>
              <a:rPr lang="ar-SA" sz="2800">
                <a:solidFill>
                  <a:schemeClr val="hlink"/>
                </a:solidFill>
                <a:latin typeface="B Titr" pitchFamily="2" charset="-78"/>
                <a:ea typeface="Times New Roman" panose="02020603050405020304" pitchFamily="18" charset="0"/>
                <a:cs typeface="B Titr" pitchFamily="2" charset="-78"/>
              </a:rPr>
              <a:t>ادارات آبخیزداری استان ها</a:t>
            </a:r>
            <a:r>
              <a:rPr lang="ar-SA" sz="2800">
                <a:latin typeface="B Titr" pitchFamily="2" charset="-78"/>
                <a:ea typeface="Times New Roman" panose="02020603050405020304" pitchFamily="18" charset="0"/>
                <a:cs typeface="B Titr" pitchFamily="2" charset="-78"/>
              </a:rPr>
              <a:t> انجام می شود. این مطالعات در دو قالب اصلی </a:t>
            </a:r>
            <a:r>
              <a:rPr lang="ar-SA" sz="2800">
                <a:solidFill>
                  <a:schemeClr val="hlink"/>
                </a:solidFill>
                <a:latin typeface="B Titr" pitchFamily="2" charset="-78"/>
                <a:ea typeface="Times New Roman" panose="02020603050405020304" pitchFamily="18" charset="0"/>
                <a:cs typeface="B Titr" pitchFamily="2" charset="-78"/>
              </a:rPr>
              <a:t>توجیهی و تفضیلی و اجرایی</a:t>
            </a:r>
            <a:r>
              <a:rPr lang="ar-SA" sz="2800">
                <a:latin typeface="B Titr" pitchFamily="2" charset="-78"/>
                <a:ea typeface="Times New Roman" panose="02020603050405020304" pitchFamily="18" charset="0"/>
                <a:cs typeface="B Titr" pitchFamily="2" charset="-78"/>
              </a:rPr>
              <a:t> انجام می شود</a:t>
            </a:r>
            <a:r>
              <a:rPr lang="en-US" sz="2800">
                <a:latin typeface="B Titr" pitchFamily="2" charset="-78"/>
                <a:ea typeface="Times New Roman" panose="02020603050405020304" pitchFamily="18" charset="0"/>
                <a:cs typeface="B Titr" pitchFamily="2" charset="-78"/>
                <a:hlinkClick r:id="" action="ppaction://noaction"/>
              </a:rPr>
              <a:t>[1]</a:t>
            </a:r>
            <a:r>
              <a:rPr lang="fa-IR" sz="2800">
                <a:latin typeface="B Titr" pitchFamily="2" charset="-78"/>
                <a:ea typeface="Times New Roman" panose="02020603050405020304" pitchFamily="18" charset="0"/>
                <a:cs typeface="B Titr" pitchFamily="2" charset="-78"/>
              </a:rPr>
              <a:t>.</a:t>
            </a:r>
            <a:r>
              <a:rPr lang="en-US" sz="2800">
                <a:latin typeface="B Titr" pitchFamily="2" charset="-78"/>
                <a:cs typeface="B Titr" pitchFamily="2" charset="-78"/>
              </a:rPr>
              <a:t> </a:t>
            </a:r>
            <a:br>
              <a:rPr lang="en-US" sz="2800">
                <a:latin typeface="B Titr" pitchFamily="2" charset="-78"/>
                <a:cs typeface="B Titr" pitchFamily="2" charset="-78"/>
              </a:rPr>
            </a:br>
            <a:endParaRPr lang="en-US" sz="2800">
              <a:latin typeface="B Titr" pitchFamily="2" charset="-78"/>
              <a:cs typeface="B Titr" pitchFamily="2" charset="-78"/>
            </a:endParaRPr>
          </a:p>
        </p:txBody>
      </p:sp>
      <p:sp>
        <p:nvSpPr>
          <p:cNvPr id="293891" name="Rectangle 3"/>
          <p:cNvSpPr>
            <a:spLocks noChangeArrowheads="1"/>
          </p:cNvSpPr>
          <p:nvPr/>
        </p:nvSpPr>
        <p:spPr bwMode="auto">
          <a:xfrm>
            <a:off x="2566989" y="5877203"/>
            <a:ext cx="7489825" cy="369332"/>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93892" name="Rectangle 4"/>
          <p:cNvSpPr>
            <a:spLocks noChangeArrowheads="1"/>
          </p:cNvSpPr>
          <p:nvPr/>
        </p:nvSpPr>
        <p:spPr bwMode="auto">
          <a:xfrm>
            <a:off x="3439427" y="6175653"/>
            <a:ext cx="67681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r>
              <a:rPr lang="en-US">
                <a:cs typeface="B Titr" pitchFamily="2" charset="-78"/>
                <a:hlinkClick r:id="" action="ppaction://noaction"/>
              </a:rPr>
              <a:t>[1]</a:t>
            </a:r>
            <a:r>
              <a:rPr lang="fa-IR">
                <a:cs typeface="B Titr" pitchFamily="2" charset="-78"/>
              </a:rPr>
              <a:t> </a:t>
            </a:r>
            <a:r>
              <a:rPr lang="ar-SA">
                <a:cs typeface="B Titr" pitchFamily="2" charset="-78"/>
              </a:rPr>
              <a:t>- یک سری مطالعات بسیار کلی به نام مطالعات شناسایی معمولاً در سطح استان انجام می شود. </a:t>
            </a:r>
          </a:p>
        </p:txBody>
      </p:sp>
    </p:spTree>
    <p:extLst>
      <p:ext uri="{BB962C8B-B14F-4D97-AF65-F5344CB8AC3E}">
        <p14:creationId xmlns:p14="http://schemas.microsoft.com/office/powerpoint/2010/main" val="1007274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ChangeArrowheads="1"/>
          </p:cNvSpPr>
          <p:nvPr/>
        </p:nvSpPr>
        <p:spPr bwMode="auto">
          <a:xfrm>
            <a:off x="1703389" y="1659285"/>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مرحله بعد اطلاعات تکمیلی در مورد یک یا چند هدف اولیه جمع آوری شده و اهداف نهایی می شوند.سپس یک سری پروژه های اصلاحی و حفاظتی مناسب برای آنها پیشنهاد می شود و با اولویت بندی این پروژه ها موارد اجرایی آن آغاز می شود. ولی در مطالعات موجود در کشور هیچ کدام از مراحل هدف گذاری انجام نمی شود. </a:t>
            </a:r>
          </a:p>
        </p:txBody>
      </p:sp>
    </p:spTree>
    <p:extLst>
      <p:ext uri="{BB962C8B-B14F-4D97-AF65-F5344CB8AC3E}">
        <p14:creationId xmlns:p14="http://schemas.microsoft.com/office/powerpoint/2010/main" val="2779793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ChangeArrowheads="1"/>
          </p:cNvSpPr>
          <p:nvPr/>
        </p:nvSpPr>
        <p:spPr bwMode="auto">
          <a:xfrm>
            <a:off x="1703389" y="2522647"/>
            <a:ext cx="878522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با توجه به موارد ذکر شده</a:t>
            </a:r>
            <a:r>
              <a:rPr lang="fa-IR" sz="2800">
                <a:latin typeface="B Titr" pitchFamily="2" charset="-78"/>
                <a:cs typeface="B Titr" pitchFamily="2" charset="-78"/>
              </a:rPr>
              <a:t>  </a:t>
            </a:r>
            <a:r>
              <a:rPr lang="ar-SA" sz="2800">
                <a:latin typeface="B Titr" pitchFamily="2" charset="-78"/>
                <a:cs typeface="B Titr" pitchFamily="2" charset="-78"/>
              </a:rPr>
              <a:t>به نظر می رسد انجام مطالعات متمرکز در کشور با زمان و هزینه ای بسیار کمتر همان نتایج مطالعات جامع را داشته باشد. </a:t>
            </a:r>
            <a:endParaRPr lang="en-US" sz="2800">
              <a:latin typeface="B Titr" pitchFamily="2" charset="-78"/>
              <a:cs typeface="B Titr" pitchFamily="2" charset="-78"/>
            </a:endParaRPr>
          </a:p>
        </p:txBody>
      </p:sp>
    </p:spTree>
    <p:extLst>
      <p:ext uri="{BB962C8B-B14F-4D97-AF65-F5344CB8AC3E}">
        <p14:creationId xmlns:p14="http://schemas.microsoft.com/office/powerpoint/2010/main" val="4211493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زیرا معمولاً به دلیل محدود بودن بودجه معمولاً در هر حوزه آبخیز تنها اقداماتی در راستای حل مشکلات و نگرانی های عمده آن منطقه انجام می شود و در روش متمرکز نیز صرفاً برای حل یک یا چند مشکل اساسی در حوزه اطلاعات جمع آوری شده و برنامه ریزی صورت می گیرد و از صرف وقت و هزینه برای جمع آوری اطلاعات و داده هایی که در نهایت هیچ استفاده ای از آنها نمی شود خود داری می شود.</a:t>
            </a:r>
            <a:r>
              <a:rPr lang="en-US" sz="2800">
                <a:latin typeface="B Titr" pitchFamily="2" charset="-78"/>
                <a:cs typeface="B Titr" pitchFamily="2" charset="-78"/>
              </a:rPr>
              <a:t> </a:t>
            </a:r>
          </a:p>
        </p:txBody>
      </p:sp>
    </p:spTree>
    <p:extLst>
      <p:ext uri="{BB962C8B-B14F-4D97-AF65-F5344CB8AC3E}">
        <p14:creationId xmlns:p14="http://schemas.microsoft.com/office/powerpoint/2010/main" val="2636594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ChangeArrowheads="1"/>
          </p:cNvSpPr>
          <p:nvPr/>
        </p:nvSpPr>
        <p:spPr bwMode="auto">
          <a:xfrm>
            <a:off x="1703389" y="1189038"/>
            <a:ext cx="8785225" cy="448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b="1">
                <a:solidFill>
                  <a:schemeClr val="hlink"/>
                </a:solidFill>
                <a:latin typeface="B Titr" pitchFamily="2" charset="-78"/>
                <a:cs typeface="B Titr" pitchFamily="2" charset="-78"/>
              </a:rPr>
              <a:t>بررسی روند مطالعات برنامه ریزی مدیریت آبخیز در ایران</a:t>
            </a:r>
            <a:endParaRPr lang="fa-IR" sz="32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همانگونه که گفته شد در حال حاضر دونوع مطالعه عمده که در کشور انجام می شود مطالعات توجیهی و تفضیلی و اجرایی است. با نگاهی به شرح خدمات و نحوه انجام این دو نوع مطالعه مشخص می شود که تنها تفاوت اصلی بین این دو مطالعه مقیاس آنها می باشد. </a:t>
            </a:r>
          </a:p>
        </p:txBody>
      </p:sp>
    </p:spTree>
    <p:extLst>
      <p:ext uri="{BB962C8B-B14F-4D97-AF65-F5344CB8AC3E}">
        <p14:creationId xmlns:p14="http://schemas.microsoft.com/office/powerpoint/2010/main" val="2598788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fa-IR" sz="2800">
                <a:latin typeface="B Titr" pitchFamily="2" charset="-78"/>
                <a:cs typeface="B Titr" pitchFamily="2" charset="-78"/>
              </a:rPr>
              <a:t> </a:t>
            </a:r>
            <a:r>
              <a:rPr lang="ar-SA" sz="2800">
                <a:latin typeface="B Titr" pitchFamily="2" charset="-78"/>
                <a:cs typeface="B Titr" pitchFamily="2" charset="-78"/>
              </a:rPr>
              <a:t>وبا توجه به دقیق تر بودن مطالعات تفضیلی اجرایی فاکتور های بیشتر و نقشه های دقیق تری در نتیجه این مطالعات حاصل می شود. یکی از مهمترین اشکالات این نوع مطالعه این است که بیشتر توجه و قسمت اعظم حجم کاری آنها به جمع آوری اطلاعات پایه معطوف می شود در حالی که بخش زیادی از این اطلاعات با یکدیگر همپوشانی داشته و در هر دو مطالعه تکرار می شوند و در نهایت نتیجه و دستاورد آنها نیز با یکدیگر مشابه است.</a:t>
            </a:r>
            <a:r>
              <a:rPr lang="en-US" sz="2800">
                <a:latin typeface="B Titr" pitchFamily="2" charset="-78"/>
                <a:cs typeface="B Titr" pitchFamily="2" charset="-78"/>
              </a:rPr>
              <a:t> </a:t>
            </a:r>
          </a:p>
        </p:txBody>
      </p:sp>
    </p:spTree>
    <p:extLst>
      <p:ext uri="{BB962C8B-B14F-4D97-AF65-F5344CB8AC3E}">
        <p14:creationId xmlns:p14="http://schemas.microsoft.com/office/powerpoint/2010/main" val="3793627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ChangeArrowheads="1"/>
          </p:cNvSpPr>
          <p:nvPr/>
        </p:nvSpPr>
        <p:spPr bwMode="auto">
          <a:xfrm>
            <a:off x="1703389" y="2091759"/>
            <a:ext cx="87852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بنابراین با این روش مطالعه درمطالعات تفضیلی اجرایی وقت و هزینه زیادی صرف انجام یک سری مطالعات پایه می شود که قبلاً در مطالعات توجیهی انجام شده است و دستاورد جدیدی برای مدیران به همراه ندارد.</a:t>
            </a:r>
          </a:p>
        </p:txBody>
      </p:sp>
    </p:spTree>
    <p:extLst>
      <p:ext uri="{BB962C8B-B14F-4D97-AF65-F5344CB8AC3E}">
        <p14:creationId xmlns:p14="http://schemas.microsoft.com/office/powerpoint/2010/main" val="2208056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ChangeArrowheads="1"/>
          </p:cNvSpPr>
          <p:nvPr/>
        </p:nvSpPr>
        <p:spPr bwMode="auto">
          <a:xfrm>
            <a:off x="1703389" y="1106875"/>
            <a:ext cx="8785225"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600">
                <a:solidFill>
                  <a:schemeClr val="hlink"/>
                </a:solidFill>
                <a:latin typeface="B Titr" pitchFamily="2" charset="-78"/>
                <a:cs typeface="B Titr" pitchFamily="2" charset="-78"/>
              </a:rPr>
              <a:t>پیشنهاد</a:t>
            </a:r>
            <a:endParaRPr lang="en-US" sz="36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بهتر است این مطالعات به گونه ای طرح ریزی شود که علاوه بر مقیاس در نوع و روش کار نیز با یکدیگر تفاوت داشته باشند، تا بتوان از نتایج آن استفاده های گوناگونی کرد.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با توجه به نحوه مطالعات مدیریت آبخیز در سایر کشورها یک روند پیشنهادی برای انجام این دو نوع مطالعه می تواند به قرار ذیل باشد.</a:t>
            </a:r>
          </a:p>
        </p:txBody>
      </p:sp>
    </p:spTree>
    <p:extLst>
      <p:ext uri="{BB962C8B-B14F-4D97-AF65-F5344CB8AC3E}">
        <p14:creationId xmlns:p14="http://schemas.microsoft.com/office/powerpoint/2010/main" val="9211996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ChangeArrowheads="1"/>
          </p:cNvSpPr>
          <p:nvPr/>
        </p:nvSpPr>
        <p:spPr bwMode="auto">
          <a:xfrm>
            <a:off x="1774825" y="1674814"/>
            <a:ext cx="8713788"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مطالعات توجیهی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همانگونه که از نام این مطالعه بر می آید این نوع مطالعه بسیار کلی بوده و معمولاً در سطح وسیع و مقیاس های بزرگی انجام می شود (حوزه های آبخیز اصلی یا حوزه های آبخیز بزرگ) </a:t>
            </a:r>
            <a:endParaRPr lang="en-US" sz="2800">
              <a:latin typeface="B Titr" pitchFamily="2" charset="-78"/>
              <a:cs typeface="B Titr" pitchFamily="2" charset="-78"/>
            </a:endParaRPr>
          </a:p>
        </p:txBody>
      </p:sp>
    </p:spTree>
    <p:extLst>
      <p:ext uri="{BB962C8B-B14F-4D97-AF65-F5344CB8AC3E}">
        <p14:creationId xmlns:p14="http://schemas.microsoft.com/office/powerpoint/2010/main" val="1201920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ChangeArrowheads="1"/>
          </p:cNvSpPr>
          <p:nvPr/>
        </p:nvSpPr>
        <p:spPr bwMode="auto">
          <a:xfrm>
            <a:off x="1774825" y="1228399"/>
            <a:ext cx="87137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تقسیم بندی منطقه مورد مطالعه تا حد زیر حوزه های آبخیز نسبتاً همگن(حدود 2000 هکتار) بر مبنای اصول ارائه شده در فصل سوم و یک سری ملاحظات منطقه ای، به گونه ای که حتی المقدور زیر حوزه هایی که از نظر طبیعی، اجتماعی، محدود سیاسی و ... همگن هستند بدست آید. این اقدام مدیریت زیر حوزه ها را در مراحل بعد راحت تر می کند.</a:t>
            </a:r>
          </a:p>
        </p:txBody>
      </p:sp>
    </p:spTree>
    <p:extLst>
      <p:ext uri="{BB962C8B-B14F-4D97-AF65-F5344CB8AC3E}">
        <p14:creationId xmlns:p14="http://schemas.microsoft.com/office/powerpoint/2010/main" val="1875566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ChangeArrowheads="1"/>
          </p:cNvSpPr>
          <p:nvPr/>
        </p:nvSpPr>
        <p:spPr bwMode="auto">
          <a:xfrm>
            <a:off x="1703389" y="395288"/>
            <a:ext cx="8785225" cy="607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طراحی و پاسخ به یک سری سئوالات جهت تعیین مشکلات و نگرانی های عمده که در هر حوزه یا زیر حوزه آبخیز وجود دارد (این مراحل بایستی با مشارکت مستقیم مردم منطقه صورت گیرد).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اولویت بندی حوزه ها و زیرحوزه های آبخیز بر اساس پتانسیل های احیایی یا حفاظتی جهت مطالعات دقیق تر در مراحل بعدی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مهمترین دست آورد این مطالعه بدست آوردن لیستی از حوزه های اولویت بندی شده جهت مطالعات دقیق تر در مراحل بعدی است. </a:t>
            </a:r>
          </a:p>
        </p:txBody>
      </p:sp>
    </p:spTree>
    <p:extLst>
      <p:ext uri="{BB962C8B-B14F-4D97-AF65-F5344CB8AC3E}">
        <p14:creationId xmlns:p14="http://schemas.microsoft.com/office/powerpoint/2010/main" val="2565220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ChangeArrowheads="1"/>
          </p:cNvSpPr>
          <p:nvPr/>
        </p:nvSpPr>
        <p:spPr bwMode="auto">
          <a:xfrm>
            <a:off x="1774825" y="1229986"/>
            <a:ext cx="8713788"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solidFill>
                  <a:schemeClr val="hlink"/>
                </a:solidFill>
                <a:latin typeface="B Titr" pitchFamily="2" charset="-78"/>
                <a:cs typeface="B Titr" pitchFamily="2" charset="-78"/>
              </a:rPr>
              <a:t>مطالعات توجیهی</a:t>
            </a:r>
            <a:r>
              <a:rPr lang="ar-SA" sz="2800">
                <a:latin typeface="B Titr" pitchFamily="2" charset="-78"/>
                <a:cs typeface="B Titr" pitchFamily="2" charset="-78"/>
              </a:rPr>
              <a:t> معمولاً تحت نظارت </a:t>
            </a:r>
            <a:r>
              <a:rPr lang="ar-SA" sz="2800">
                <a:solidFill>
                  <a:schemeClr val="hlink"/>
                </a:solidFill>
                <a:latin typeface="B Titr" pitchFamily="2" charset="-78"/>
                <a:cs typeface="B Titr" pitchFamily="2" charset="-78"/>
              </a:rPr>
              <a:t>سازمان</a:t>
            </a:r>
            <a:r>
              <a:rPr lang="ar-SA" sz="2800">
                <a:latin typeface="B Titr" pitchFamily="2" charset="-78"/>
                <a:cs typeface="B Titr" pitchFamily="2" charset="-78"/>
              </a:rPr>
              <a:t> جنگل ها، مراتع و آبخیزداری کشور و </a:t>
            </a:r>
            <a:r>
              <a:rPr lang="ar-SA" sz="2800">
                <a:solidFill>
                  <a:schemeClr val="hlink"/>
                </a:solidFill>
                <a:latin typeface="B Titr" pitchFamily="2" charset="-78"/>
                <a:cs typeface="B Titr" pitchFamily="2" charset="-78"/>
              </a:rPr>
              <a:t>مطالعات تفضیلی و اجرایی</a:t>
            </a:r>
            <a:r>
              <a:rPr lang="ar-SA" sz="2800">
                <a:latin typeface="B Titr" pitchFamily="2" charset="-78"/>
                <a:cs typeface="B Titr" pitchFamily="2" charset="-78"/>
              </a:rPr>
              <a:t> تحت نظارت </a:t>
            </a:r>
            <a:r>
              <a:rPr lang="ar-SA" sz="2800">
                <a:solidFill>
                  <a:schemeClr val="hlink"/>
                </a:solidFill>
                <a:latin typeface="B Titr" pitchFamily="2" charset="-78"/>
                <a:cs typeface="B Titr" pitchFamily="2" charset="-78"/>
              </a:rPr>
              <a:t>ادارات آبخیزداری استان ها</a:t>
            </a:r>
            <a:r>
              <a:rPr lang="ar-SA" sz="2800">
                <a:latin typeface="B Titr" pitchFamily="2" charset="-78"/>
                <a:cs typeface="B Titr" pitchFamily="2" charset="-78"/>
              </a:rPr>
              <a:t> می باشد. مطالعات </a:t>
            </a:r>
            <a:r>
              <a:rPr lang="ar-SA" sz="2800">
                <a:solidFill>
                  <a:schemeClr val="hlink"/>
                </a:solidFill>
                <a:latin typeface="B Titr" pitchFamily="2" charset="-78"/>
                <a:cs typeface="B Titr" pitchFamily="2" charset="-78"/>
              </a:rPr>
              <a:t>توجیهی</a:t>
            </a:r>
            <a:r>
              <a:rPr lang="ar-SA" sz="2800">
                <a:latin typeface="B Titr" pitchFamily="2" charset="-78"/>
                <a:cs typeface="B Titr" pitchFamily="2" charset="-78"/>
              </a:rPr>
              <a:t> معمولاً در </a:t>
            </a:r>
            <a:r>
              <a:rPr lang="ar-SA" sz="2800">
                <a:solidFill>
                  <a:schemeClr val="hlink"/>
                </a:solidFill>
                <a:latin typeface="B Titr" pitchFamily="2" charset="-78"/>
                <a:cs typeface="B Titr" pitchFamily="2" charset="-78"/>
              </a:rPr>
              <a:t>مساحت های بزرگتر و تا حدود 500 هزار هکتار</a:t>
            </a:r>
            <a:r>
              <a:rPr lang="ar-SA" sz="2800">
                <a:latin typeface="B Titr" pitchFamily="2" charset="-78"/>
                <a:cs typeface="B Titr" pitchFamily="2" charset="-78"/>
              </a:rPr>
              <a:t> نیز انجام می شود. </a:t>
            </a:r>
            <a:r>
              <a:rPr lang="ar-SA" sz="2800">
                <a:solidFill>
                  <a:schemeClr val="hlink"/>
                </a:solidFill>
                <a:latin typeface="B Titr" pitchFamily="2" charset="-78"/>
                <a:cs typeface="B Titr" pitchFamily="2" charset="-78"/>
              </a:rPr>
              <a:t>ولی مطالعات تفضیلی و اجرایی</a:t>
            </a:r>
            <a:r>
              <a:rPr lang="ar-SA" sz="2800">
                <a:latin typeface="B Titr" pitchFamily="2" charset="-78"/>
                <a:cs typeface="B Titr" pitchFamily="2" charset="-78"/>
              </a:rPr>
              <a:t> در مساحت های کوچکتر </a:t>
            </a:r>
            <a:r>
              <a:rPr lang="ar-SA" sz="2800">
                <a:solidFill>
                  <a:schemeClr val="hlink"/>
                </a:solidFill>
                <a:latin typeface="B Titr" pitchFamily="2" charset="-78"/>
                <a:cs typeface="B Titr" pitchFamily="2" charset="-78"/>
              </a:rPr>
              <a:t>معمولاً از 1000 تا 30000 هکتار انجام</a:t>
            </a:r>
            <a:r>
              <a:rPr lang="ar-SA" sz="2800">
                <a:latin typeface="B Titr" pitchFamily="2" charset="-78"/>
                <a:cs typeface="B Titr" pitchFamily="2" charset="-78"/>
              </a:rPr>
              <a:t> می شود.</a:t>
            </a:r>
            <a:r>
              <a:rPr lang="en-US" sz="2800">
                <a:latin typeface="B Titr" pitchFamily="2" charset="-78"/>
                <a:cs typeface="B Titr" pitchFamily="2" charset="-78"/>
              </a:rPr>
              <a:t> </a:t>
            </a:r>
          </a:p>
        </p:txBody>
      </p:sp>
    </p:spTree>
    <p:extLst>
      <p:ext uri="{BB962C8B-B14F-4D97-AF65-F5344CB8AC3E}">
        <p14:creationId xmlns:p14="http://schemas.microsoft.com/office/powerpoint/2010/main" val="1805114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ChangeArrowheads="1"/>
          </p:cNvSpPr>
          <p:nvPr/>
        </p:nvSpPr>
        <p:spPr bwMode="auto">
          <a:xfrm>
            <a:off x="1703389" y="2091759"/>
            <a:ext cx="878522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مطالعات تفضیلی اجرایی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این مطالعه حوزه ها یا زیرحوزه های انتخاب شده در مرحله قبل به طور کامل و دقیق مطالعه و بررسی شده و برنامه مدیریتی مناسبی برای آنها تهیه می شود. </a:t>
            </a:r>
          </a:p>
        </p:txBody>
      </p:sp>
    </p:spTree>
    <p:extLst>
      <p:ext uri="{BB962C8B-B14F-4D97-AF65-F5344CB8AC3E}">
        <p14:creationId xmlns:p14="http://schemas.microsoft.com/office/powerpoint/2010/main" val="4285842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ChangeArrowheads="1"/>
          </p:cNvSpPr>
          <p:nvPr/>
        </p:nvSpPr>
        <p:spPr bwMode="auto">
          <a:xfrm>
            <a:off x="1703389" y="797511"/>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رعایت چند نکته در این مطالعه ضروری به نظر می رسد.</a:t>
            </a:r>
            <a:endParaRPr lang="fa-IR"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با نگاهی به نحوه مطالعات تفضیلی و اجرایی که هم اکنون در کشور انجام می شود مشخص می شود که در آخرین بند شرح خدمات (سنتز و تلفیق) تیم مطالعه کننده موظف است که یک سری برنامه های اصلاحی و حفاظتی در مورد کلیه قسمت های یک حوزه اعم از اراضی کشاورزی، مرتعی، جنگلی، آبراهه ها، مشکلات خاص همچون فرسایش، حرکت های توده ای، جاده سازی، معدن کاری و ... ارائه دهد. </a:t>
            </a:r>
          </a:p>
        </p:txBody>
      </p:sp>
    </p:spTree>
    <p:extLst>
      <p:ext uri="{BB962C8B-B14F-4D97-AF65-F5344CB8AC3E}">
        <p14:creationId xmlns:p14="http://schemas.microsoft.com/office/powerpoint/2010/main" val="19424387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ChangeArrowheads="1"/>
          </p:cNvSpPr>
          <p:nvPr/>
        </p:nvSpPr>
        <p:spPr bwMode="auto">
          <a:xfrm>
            <a:off x="1703389" y="1659285"/>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بدیهی است ارائه راهکار برای کلیه این بخش ها از یک سو نیاز به مطالعه دقیق هر بخش داشته که این خود هزینه بر و وقت گیر است و از طرف دیگر در بسیاری از حوزه تنها تعدادی از این بخش ها نیاز به حفاظت یا اصلاح و انجام اقدامات خاص دارند و تمام بخش ها دارای مشکل نمی باشند</a:t>
            </a:r>
            <a:r>
              <a:rPr lang="fa-IR" sz="2800">
                <a:latin typeface="B Titr" pitchFamily="2" charset="-78"/>
                <a:cs typeface="B Titr" pitchFamily="2" charset="-78"/>
              </a:rPr>
              <a:t>.</a:t>
            </a:r>
            <a:r>
              <a:rPr lang="ar-SA" sz="2800">
                <a:latin typeface="B Titr" pitchFamily="2" charset="-78"/>
                <a:cs typeface="B Titr" pitchFamily="2" charset="-78"/>
              </a:rPr>
              <a:t> </a:t>
            </a:r>
          </a:p>
        </p:txBody>
      </p:sp>
    </p:spTree>
    <p:extLst>
      <p:ext uri="{BB962C8B-B14F-4D97-AF65-F5344CB8AC3E}">
        <p14:creationId xmlns:p14="http://schemas.microsoft.com/office/powerpoint/2010/main" val="32464264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بنابراین لزومی ندارد که جهت مطالعه آنها وقت و هزینه صرف شود. در نهایت معمولاً بودجه اختصاص یافته برای انجام عملیات اجرایی دارای محدودیت است. حال آنکه در هنگام مطالعه و ارائه برنامه های حمایتی و اصلاحی مطالعه کنندگان هیچ گونه محدودیتی را در این خصوص اعمال نمی کنند. این موضوع سبب می شود که در نهایت درهر منطقه براساس میزان بودجه موجود فقط تعدادی از پروژه های طراحی شده انجام شود. </a:t>
            </a:r>
          </a:p>
        </p:txBody>
      </p:sp>
    </p:spTree>
    <p:extLst>
      <p:ext uri="{BB962C8B-B14F-4D97-AF65-F5344CB8AC3E}">
        <p14:creationId xmlns:p14="http://schemas.microsoft.com/office/powerpoint/2010/main" val="29377564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ChangeArrowheads="1"/>
          </p:cNvSpPr>
          <p:nvPr/>
        </p:nvSpPr>
        <p:spPr bwMode="auto">
          <a:xfrm>
            <a:off x="1703389" y="368210"/>
            <a:ext cx="878522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با توجه به مطالب ذکر شده بهتر است. ابتدا با یک سری مطالعات اولیه و کمک گرفتن از مردم مشکلات و نگرانی های اصلی منطقه مشخص شود و پس از اولویت بندی، مطالعه و برنامه ریزی برای حل اولویت دارترین موضوعات تا حدی که بودجه اختصاص یافته اجازه می دهد انجام شود و از صرف هزینه و وقت برای طراحی و برنامه ریزی در مورد مشکلات و مسائلی که بودجه ای برای اجرای آن وجود ندارد خودداری شود. به عبارت دیگر بایستی دقت شود، که برای بهره وری هر چه بیشتر مطالعات کاملاً هدف مند انجام شود.</a:t>
            </a:r>
            <a:r>
              <a:rPr lang="en-US" sz="2800">
                <a:latin typeface="B Titr" pitchFamily="2" charset="-78"/>
                <a:cs typeface="B Titr" pitchFamily="2" charset="-78"/>
              </a:rPr>
              <a:t> </a:t>
            </a:r>
          </a:p>
        </p:txBody>
      </p:sp>
    </p:spTree>
    <p:extLst>
      <p:ext uri="{BB962C8B-B14F-4D97-AF65-F5344CB8AC3E}">
        <p14:creationId xmlns:p14="http://schemas.microsoft.com/office/powerpoint/2010/main" val="15824926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ChangeArrowheads="1"/>
          </p:cNvSpPr>
          <p:nvPr/>
        </p:nvSpPr>
        <p:spPr bwMode="auto">
          <a:xfrm>
            <a:off x="1703389" y="368210"/>
            <a:ext cx="878522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با توجه به مطالب ذکر شده بهتر است. ابتدا با یک سری مطالعات اولیه و کمک گرفتن از مردم مشکلات و نگرانی های اصلی منطقه مشخص شود و پس از اولویت بندی، مطالعه و برنامه ریزی برای حل اولویت دارترین موضوعات تا حدی که بودجه اختصاص یافته اجازه می دهد انجام شود و از صرف هزینه و وقت برای طراحی و برنامه ریزی در مورد مشکلات و مسائلی که بودجه ای برای اجرای آن وجود ندارد خودداری شود. به عبارت دیگر بایستی دقت شود، که برای بهره وری هر چه بیشتر مطالعات کاملاً هدف مند انجام شود.</a:t>
            </a:r>
            <a:r>
              <a:rPr lang="en-US" sz="2800">
                <a:latin typeface="B Titr" pitchFamily="2" charset="-78"/>
                <a:cs typeface="B Titr" pitchFamily="2" charset="-78"/>
              </a:rPr>
              <a:t> </a:t>
            </a:r>
          </a:p>
        </p:txBody>
      </p:sp>
    </p:spTree>
    <p:extLst>
      <p:ext uri="{BB962C8B-B14F-4D97-AF65-F5344CB8AC3E}">
        <p14:creationId xmlns:p14="http://schemas.microsoft.com/office/powerpoint/2010/main" val="1458273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ChangeArrowheads="1"/>
          </p:cNvSpPr>
          <p:nvPr/>
        </p:nvSpPr>
        <p:spPr bwMode="auto">
          <a:xfrm>
            <a:off x="1703389" y="845264"/>
            <a:ext cx="8785225"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b="1">
                <a:solidFill>
                  <a:schemeClr val="hlink"/>
                </a:solidFill>
                <a:latin typeface="B Titr" pitchFamily="2" charset="-78"/>
                <a:cs typeface="B Titr" pitchFamily="2" charset="-78"/>
              </a:rPr>
              <a:t>معایب مطالعه و اجرای برنامه های حوزه آبخیز توسط دو گروه متفاوت </a:t>
            </a:r>
            <a:endParaRPr lang="en-US" sz="3200">
              <a:solidFill>
                <a:schemeClr val="hlink"/>
              </a:solidFill>
              <a:latin typeface="B Titr" pitchFamily="2" charset="-78"/>
              <a:cs typeface="B Titr" pitchFamily="2" charset="-78"/>
            </a:endParaRPr>
          </a:p>
          <a:p>
            <a:pPr algn="just" rtl="1" eaLnBrk="1" hangingPunct="1">
              <a:lnSpc>
                <a:spcPct val="190000"/>
              </a:lnSpc>
            </a:pPr>
            <a:r>
              <a:rPr lang="ar-SA" sz="2800">
                <a:latin typeface="B Titr" pitchFamily="2" charset="-78"/>
                <a:cs typeface="B Titr" pitchFamily="2" charset="-78"/>
              </a:rPr>
              <a:t>همانگونه که ذکر شد در کشور ما مطالعه و برنامه ریزی مدیریت حوزه آبخیز معمولاً توسط شرکت های مهندسی مشاور و فرایند اجرا توسط شرکت های پیمانکاری انجام می شود و گروه های مطالعه کننده معمولاً پس از ارائه و تصویت گزارشات مربوطه هیچ نقشی در اجرا ندارد، این نحوه انجام کار دارای یکسری مشکلات و معایب هست که به برخی از آنها اشاره می شود.</a:t>
            </a:r>
          </a:p>
        </p:txBody>
      </p:sp>
    </p:spTree>
    <p:extLst>
      <p:ext uri="{BB962C8B-B14F-4D97-AF65-F5344CB8AC3E}">
        <p14:creationId xmlns:p14="http://schemas.microsoft.com/office/powerpoint/2010/main" val="18698748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buFont typeface="Wingdings" panose="05000000000000000000" pitchFamily="2" charset="2"/>
              <a:buChar char=""/>
            </a:pPr>
            <a:r>
              <a:rPr lang="ar-SA" sz="2800">
                <a:latin typeface="B Titr" pitchFamily="2" charset="-78"/>
                <a:cs typeface="B Titr" pitchFamily="2" charset="-78"/>
              </a:rPr>
              <a:t>معمولاً گروه مطالعه و تهیه برنامه به یک دید خوبی از شرایط فنی و اجتماعی می رسند و بر مبنای آن اقدام به تهیه طرح می نمایند. بنابراین اگر گروه اجرا بدون این آگاهی ها اقدام به اجرای برنامه های تدوین شده کند قطعاً در مراحل انجام کار دچار مشکل می شود و چنانچه بخواهد برای اجرا اقدام به شناخت منطقه نماید (همانند گروه مطالعه کننده) مستلزم صرف</a:t>
            </a:r>
            <a:r>
              <a:rPr lang="fa-IR" sz="2800">
                <a:latin typeface="B Titr" pitchFamily="2" charset="-78"/>
                <a:cs typeface="B Titr" pitchFamily="2" charset="-78"/>
              </a:rPr>
              <a:t>  </a:t>
            </a:r>
            <a:r>
              <a:rPr lang="ar-SA" sz="2800">
                <a:latin typeface="B Titr" pitchFamily="2" charset="-78"/>
                <a:cs typeface="B Titr" pitchFamily="2" charset="-78"/>
              </a:rPr>
              <a:t>هزینه و وقت اضافی برای این کار است.</a:t>
            </a:r>
          </a:p>
        </p:txBody>
      </p:sp>
    </p:spTree>
    <p:extLst>
      <p:ext uri="{BB962C8B-B14F-4D97-AF65-F5344CB8AC3E}">
        <p14:creationId xmlns:p14="http://schemas.microsoft.com/office/powerpoint/2010/main" val="11964416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703389" y="368210"/>
            <a:ext cx="878522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همانگونه که در بخش های قبلی نیز ذکر شد مطالعه و برنامه ریزی برای یک حوزه آبخیز به دلیل تفاوت های زیادی که در طبیعت و فرهنگ مردم وجود دارد تا حدود زیادی ابتکاری بوده و لاجرم سلیقه افراد در آن دخالت دارد. هنگامی که فرایند های مطالعه و اجرا توسط دو گروه مختلف انجام می شود ممکن است نظرات این دو گروه با یکدیگر همخوانی نداشته باشد و این موضوع سبب می شود که یا طرح بر اساس آن چیزی که طراحی و پیش بینی شده انجام نشود و یا اینکه به صورت ناقص انجام شود. </a:t>
            </a:r>
          </a:p>
        </p:txBody>
      </p:sp>
    </p:spTree>
    <p:extLst>
      <p:ext uri="{BB962C8B-B14F-4D97-AF65-F5344CB8AC3E}">
        <p14:creationId xmlns:p14="http://schemas.microsoft.com/office/powerpoint/2010/main" val="2322769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ChangeArrowheads="1"/>
          </p:cNvSpPr>
          <p:nvPr/>
        </p:nvSpPr>
        <p:spPr bwMode="auto">
          <a:xfrm>
            <a:off x="1703389" y="2470151"/>
            <a:ext cx="878522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000">
                <a:solidFill>
                  <a:schemeClr val="hlink"/>
                </a:solidFill>
                <a:latin typeface="B Titr" pitchFamily="2" charset="-78"/>
                <a:cs typeface="B Titr" pitchFamily="2" charset="-78"/>
              </a:rPr>
              <a:t>چنانچه طرح اجرا شده به اهداف خود نرسد به سختی معلوم می شود که علت آن چه بوده برنامه ریزی نامناسب یا اجرای غلط </a:t>
            </a:r>
            <a:endParaRPr lang="en-US" sz="3000">
              <a:solidFill>
                <a:schemeClr val="hlink"/>
              </a:solidFill>
              <a:latin typeface="B Titr" pitchFamily="2" charset="-78"/>
              <a:cs typeface="B Titr" pitchFamily="2" charset="-78"/>
            </a:endParaRPr>
          </a:p>
        </p:txBody>
      </p:sp>
    </p:spTree>
    <p:extLst>
      <p:ext uri="{BB962C8B-B14F-4D97-AF65-F5344CB8AC3E}">
        <p14:creationId xmlns:p14="http://schemas.microsoft.com/office/powerpoint/2010/main" val="29003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حال حاضر </a:t>
            </a:r>
            <a:r>
              <a:rPr lang="ar-SA" sz="2800">
                <a:solidFill>
                  <a:schemeClr val="hlink"/>
                </a:solidFill>
                <a:latin typeface="B Titr" pitchFamily="2" charset="-78"/>
                <a:cs typeface="B Titr" pitchFamily="2" charset="-78"/>
              </a:rPr>
              <a:t>روند کار</a:t>
            </a:r>
            <a:r>
              <a:rPr lang="ar-SA" sz="2800">
                <a:latin typeface="B Titr" pitchFamily="2" charset="-78"/>
                <a:cs typeface="B Titr" pitchFamily="2" charset="-78"/>
              </a:rPr>
              <a:t> بدین صورت است که پس </a:t>
            </a:r>
            <a:r>
              <a:rPr lang="ar-SA" sz="2800">
                <a:solidFill>
                  <a:schemeClr val="hlink"/>
                </a:solidFill>
                <a:latin typeface="B Titr" pitchFamily="2" charset="-78"/>
                <a:cs typeface="B Titr" pitchFamily="2" charset="-78"/>
              </a:rPr>
              <a:t>از تعیین محل</a:t>
            </a:r>
            <a:r>
              <a:rPr lang="fa-IR" sz="2800">
                <a:solidFill>
                  <a:schemeClr val="hlink"/>
                </a:solidFill>
                <a:latin typeface="B Titr" pitchFamily="2" charset="-78"/>
                <a:cs typeface="B Titr" pitchFamily="2" charset="-78"/>
              </a:rPr>
              <a:t>،</a:t>
            </a:r>
            <a:r>
              <a:rPr lang="ar-SA" sz="2800">
                <a:latin typeface="B Titr" pitchFamily="2" charset="-78"/>
                <a:cs typeface="B Titr" pitchFamily="2" charset="-78"/>
              </a:rPr>
              <a:t> مطالعه </a:t>
            </a:r>
            <a:r>
              <a:rPr lang="ar-SA" sz="2800">
                <a:solidFill>
                  <a:schemeClr val="hlink"/>
                </a:solidFill>
                <a:latin typeface="B Titr" pitchFamily="2" charset="-78"/>
                <a:cs typeface="B Titr" pitchFamily="2" charset="-78"/>
              </a:rPr>
              <a:t>پروژه به مناقصه عمومی</a:t>
            </a:r>
            <a:r>
              <a:rPr lang="ar-SA" sz="2800">
                <a:latin typeface="B Titr" pitchFamily="2" charset="-78"/>
                <a:cs typeface="B Titr" pitchFamily="2" charset="-78"/>
              </a:rPr>
              <a:t> گذاشته می شود و شرکت های مهندسی مشاور واجد شرایط در آن شرکت نموده </a:t>
            </a:r>
            <a:r>
              <a:rPr lang="ar-SA" sz="2800">
                <a:solidFill>
                  <a:schemeClr val="hlink"/>
                </a:solidFill>
                <a:latin typeface="B Titr" pitchFamily="2" charset="-78"/>
                <a:cs typeface="B Titr" pitchFamily="2" charset="-78"/>
              </a:rPr>
              <a:t>و کارفرما براساس شرایط فنی و قیمت پیشنهاد شده یک شرکت را انتخاب</a:t>
            </a:r>
            <a:r>
              <a:rPr lang="ar-SA" sz="2800">
                <a:latin typeface="B Titr" pitchFamily="2" charset="-78"/>
                <a:cs typeface="B Titr" pitchFamily="2" charset="-78"/>
              </a:rPr>
              <a:t> می کند. </a:t>
            </a:r>
            <a:r>
              <a:rPr lang="ar-SA" sz="2800">
                <a:solidFill>
                  <a:schemeClr val="hlink"/>
                </a:solidFill>
                <a:latin typeface="B Titr" pitchFamily="2" charset="-78"/>
                <a:cs typeface="B Titr" pitchFamily="2" charset="-78"/>
              </a:rPr>
              <a:t>پس از انجام مطالعات برنامه ریزی</a:t>
            </a:r>
            <a:r>
              <a:rPr lang="ar-SA" sz="2800">
                <a:latin typeface="B Titr" pitchFamily="2" charset="-78"/>
                <a:cs typeface="B Titr" pitchFamily="2" charset="-78"/>
              </a:rPr>
              <a:t> و تصویب آن توسط کارفرما به عنوان ناظر طرح، </a:t>
            </a:r>
            <a:r>
              <a:rPr lang="ar-SA" sz="2800">
                <a:solidFill>
                  <a:schemeClr val="hlink"/>
                </a:solidFill>
                <a:latin typeface="B Titr" pitchFamily="2" charset="-78"/>
                <a:cs typeface="B Titr" pitchFamily="2" charset="-78"/>
              </a:rPr>
              <a:t>طرح های مطالعه شده جهت اجرا توسط شرکت های پیمانکاری</a:t>
            </a:r>
            <a:r>
              <a:rPr lang="ar-SA" sz="2800">
                <a:latin typeface="B Titr" pitchFamily="2" charset="-78"/>
                <a:cs typeface="B Titr" pitchFamily="2" charset="-78"/>
              </a:rPr>
              <a:t> و اجرایی به </a:t>
            </a:r>
            <a:r>
              <a:rPr lang="ar-SA" sz="2800">
                <a:solidFill>
                  <a:schemeClr val="hlink"/>
                </a:solidFill>
                <a:latin typeface="B Titr" pitchFamily="2" charset="-78"/>
                <a:cs typeface="B Titr" pitchFamily="2" charset="-78"/>
              </a:rPr>
              <a:t>مناقصه</a:t>
            </a:r>
            <a:r>
              <a:rPr lang="ar-SA" sz="2800">
                <a:latin typeface="B Titr" pitchFamily="2" charset="-78"/>
                <a:cs typeface="B Titr" pitchFamily="2" charset="-78"/>
              </a:rPr>
              <a:t> گذاشته می شود.</a:t>
            </a:r>
            <a:r>
              <a:rPr lang="en-US" sz="2800">
                <a:latin typeface="B Titr" pitchFamily="2" charset="-78"/>
                <a:cs typeface="B Titr" pitchFamily="2" charset="-78"/>
              </a:rPr>
              <a:t> </a:t>
            </a:r>
          </a:p>
        </p:txBody>
      </p:sp>
    </p:spTree>
    <p:extLst>
      <p:ext uri="{BB962C8B-B14F-4D97-AF65-F5344CB8AC3E}">
        <p14:creationId xmlns:p14="http://schemas.microsoft.com/office/powerpoint/2010/main" val="32701032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کلیه برنامه ریزی ها خصوصاً برنامه ریزی هایی که برای طبیعت انجام می شود همواره مشکلات پیش بینی نشده ای وجود دارد، برای حل این گونه مشکلات معمولاً تیم مطالعه کننده با نظارت بر اجرای کار در هر مرحله مشکلات را بررسی و راه حل های مناسب را پیشنهاد می کند ولی اگر تیم مطالعه کننده در فرایندهای اجرایی نقش نداشته باشد چنانچه در هنگام اجرا مشکلی به وجود آید برطرف کردن آن با در نظر گرفتن کلیه جوانب طراحی و به درستی انجام نمی شود.</a:t>
            </a:r>
          </a:p>
        </p:txBody>
      </p:sp>
    </p:spTree>
    <p:extLst>
      <p:ext uri="{BB962C8B-B14F-4D97-AF65-F5344CB8AC3E}">
        <p14:creationId xmlns:p14="http://schemas.microsoft.com/office/powerpoint/2010/main" val="14119776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buFont typeface="Wingdings" panose="05000000000000000000" pitchFamily="2" charset="2"/>
              <a:buChar char=""/>
            </a:pPr>
            <a:r>
              <a:rPr lang="ar-SA" sz="2800">
                <a:latin typeface="B Titr" pitchFamily="2" charset="-78"/>
                <a:cs typeface="B Titr" pitchFamily="2" charset="-78"/>
              </a:rPr>
              <a:t>معمولاً یکی از مراحل مهم در برنامه ریزی برآورد هزینه های اجرا است، در ایران معمولاً این بخش از وظایف گروه مطالعه کننده است که غالباً هیچ گونه تجربه ای در امر اجرا ندارند و در بسیاری از موارد این برآوردها که معمولاً یکی از ابزارهای مناسب برای اولویت بندی اقدامات و زیرحوزه ها هستند غیر واقع بینانه است.</a:t>
            </a:r>
          </a:p>
        </p:txBody>
      </p:sp>
    </p:spTree>
    <p:extLst>
      <p:ext uri="{BB962C8B-B14F-4D97-AF65-F5344CB8AC3E}">
        <p14:creationId xmlns:p14="http://schemas.microsoft.com/office/powerpoint/2010/main" val="3540604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buFont typeface="Wingdings" panose="05000000000000000000" pitchFamily="2" charset="2"/>
              <a:buChar char=""/>
            </a:pPr>
            <a:r>
              <a:rPr lang="ar-SA" sz="2800">
                <a:latin typeface="B Titr" pitchFamily="2" charset="-78"/>
                <a:cs typeface="B Titr" pitchFamily="2" charset="-78"/>
              </a:rPr>
              <a:t>فاصله زمانی بین برنامه ریزی و اجرا: معمولاً یک زمان نسبتاً طولانی بین پایان فرایند برنامه ریزی و آغاز فعالیت های اجرایی وجود دارد. این زمان معمولاً صرف تامین اعتبار و انتخاب تیم اجرا کننده از طریق مناقصه عمومی می شود که در خوشبینانه ترین حالت حدود یکسال است. درصورتی که بین پایان فرایندهای مطالعاتی و شروع عملیات اجرایی زمان زیادی سپری شود نیاز است که طرح مطالعاتی به روز شود که این خود مستلزم صرف وقت و هزینه است.</a:t>
            </a:r>
          </a:p>
        </p:txBody>
      </p:sp>
    </p:spTree>
    <p:extLst>
      <p:ext uri="{BB962C8B-B14F-4D97-AF65-F5344CB8AC3E}">
        <p14:creationId xmlns:p14="http://schemas.microsoft.com/office/powerpoint/2010/main" val="37316473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buFont typeface="Wingdings" panose="05000000000000000000" pitchFamily="2" charset="2"/>
              <a:buChar char=""/>
            </a:pPr>
            <a:r>
              <a:rPr lang="ar-SA" sz="2800">
                <a:latin typeface="B Titr" pitchFamily="2" charset="-78"/>
                <a:cs typeface="B Titr" pitchFamily="2" charset="-78"/>
              </a:rPr>
              <a:t>فاصله زمانی بین برنامه ریزی و اجرا: معمولاً یک زمان نسبتاً طولانی بین پایان فرایند برنامه ریزی و آغاز فعالیت های اجرایی وجود دارد. این زمان معمولاً صرف تامین اعتبار و انتخاب تیم اجرا کننده از طریق مناقصه عمومی می شود که در خوشبینانه ترین حالت حدود یکسال است. درصورتی که بین پایان فرایندهای مطالعاتی و شروع عملیات اجرایی زمان زیادی سپری شود نیاز است که طرح مطالعاتی به روز شود که این خود مستلزم صرف وقت و هزینه است.</a:t>
            </a:r>
          </a:p>
        </p:txBody>
      </p:sp>
    </p:spTree>
    <p:extLst>
      <p:ext uri="{BB962C8B-B14F-4D97-AF65-F5344CB8AC3E}">
        <p14:creationId xmlns:p14="http://schemas.microsoft.com/office/powerpoint/2010/main" val="25090467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ChangeArrowheads="1"/>
          </p:cNvSpPr>
          <p:nvPr/>
        </p:nvSpPr>
        <p:spPr bwMode="auto">
          <a:xfrm>
            <a:off x="1774825" y="2286001"/>
            <a:ext cx="864235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200000"/>
              </a:lnSpc>
            </a:pPr>
            <a:r>
              <a:rPr lang="ar-SA" sz="3600" b="1">
                <a:solidFill>
                  <a:schemeClr val="hlink"/>
                </a:solidFill>
                <a:latin typeface="B Titr" pitchFamily="2" charset="-78"/>
                <a:cs typeface="B Titr" pitchFamily="2" charset="-78"/>
              </a:rPr>
              <a:t>مشکلات موجود در قوانین که در روند برنامه ریزی و مدیریت حوزه های آبخیز تاثیر می گذارد.</a:t>
            </a:r>
          </a:p>
        </p:txBody>
      </p:sp>
    </p:spTree>
    <p:extLst>
      <p:ext uri="{BB962C8B-B14F-4D97-AF65-F5344CB8AC3E}">
        <p14:creationId xmlns:p14="http://schemas.microsoft.com/office/powerpoint/2010/main" val="34734590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ChangeArrowheads="1"/>
          </p:cNvSpPr>
          <p:nvPr/>
        </p:nvSpPr>
        <p:spPr bwMode="auto">
          <a:xfrm>
            <a:off x="1703389" y="1616076"/>
            <a:ext cx="8785225"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3200" b="1">
                <a:solidFill>
                  <a:schemeClr val="hlink"/>
                </a:solidFill>
                <a:latin typeface="B Titr" pitchFamily="2" charset="-78"/>
                <a:cs typeface="B Titr" pitchFamily="2" charset="-78"/>
              </a:rPr>
              <a:t>عدم مالکیت مردم</a:t>
            </a:r>
            <a:endParaRPr lang="fa-IR" sz="3200">
              <a:solidFill>
                <a:schemeClr val="hlink"/>
              </a:solidFill>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ایران بخش اعظمی از کشور را اراضی ملی تشکیل می دهند که در مالکیت دولت بوده و مردم تنها بر اساس یک سری قوانین و ضوابطی اقدام به بهره برداری از آنها می کنند</a:t>
            </a:r>
            <a:r>
              <a:rPr lang="fa-IR" sz="2800">
                <a:latin typeface="B Titr" pitchFamily="2" charset="-78"/>
                <a:cs typeface="B Titr" pitchFamily="2" charset="-78"/>
              </a:rPr>
              <a:t>.</a:t>
            </a:r>
            <a:r>
              <a:rPr lang="ar-SA" sz="2800">
                <a:latin typeface="B Titr" pitchFamily="2" charset="-78"/>
                <a:cs typeface="B Titr" pitchFamily="2" charset="-78"/>
              </a:rPr>
              <a:t> </a:t>
            </a:r>
          </a:p>
        </p:txBody>
      </p:sp>
    </p:spTree>
    <p:extLst>
      <p:ext uri="{BB962C8B-B14F-4D97-AF65-F5344CB8AC3E}">
        <p14:creationId xmlns:p14="http://schemas.microsoft.com/office/powerpoint/2010/main" val="16124861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این موضوع سبب می شود که مشارکت مردم در حفظ و نگهداری از این اراضی کمرنگ شده و دولت به عنوان تنها منبع تامین بودجه و تنها متولی مطالعه و نگهداری این اراضی محسوب شود و متاسفانه در بسیاری از مناطق مردم به دلیل عدم مالکیت و بنیه مالی تنها به بهره بردای مفرط از این اراضی می پردازند. </a:t>
            </a:r>
          </a:p>
        </p:txBody>
      </p:sp>
    </p:spTree>
    <p:extLst>
      <p:ext uri="{BB962C8B-B14F-4D97-AF65-F5344CB8AC3E}">
        <p14:creationId xmlns:p14="http://schemas.microsoft.com/office/powerpoint/2010/main" val="9363454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fa-IR" sz="2800">
                <a:latin typeface="B Titr" pitchFamily="2" charset="-78"/>
                <a:cs typeface="B Titr" pitchFamily="2" charset="-78"/>
              </a:rPr>
              <a:t> </a:t>
            </a:r>
            <a:r>
              <a:rPr lang="ar-SA" sz="2800">
                <a:latin typeface="B Titr" pitchFamily="2" charset="-78"/>
                <a:cs typeface="B Titr" pitchFamily="2" charset="-78"/>
              </a:rPr>
              <a:t>در حالی که در سایر کشورها به دلیل اینکه مردم مالک زمین هستند در حفظ و نگهداری و بهره برداری صحیح از آن تلاش نموده و حتی در بسیاری از مواقع بخشی از هزینه های اجرایی پروژه های اصلاحی یا حفاظتی را نیز متقبل شده و در مدیریت حوزه آبخیز مشارکت جدی دارند. به گونه ای که بسیاری از اقدامات مدیریتی در حوزه های آبخیز محلی معمولاً توسط گروه ها و انجمن های مردمی که از مالکان منطقه تشکیل شده است انجام می شود.</a:t>
            </a:r>
            <a:r>
              <a:rPr lang="en-US" sz="2800">
                <a:latin typeface="B Titr" pitchFamily="2" charset="-78"/>
                <a:cs typeface="B Titr" pitchFamily="2" charset="-78"/>
              </a:rPr>
              <a:t> </a:t>
            </a:r>
          </a:p>
        </p:txBody>
      </p:sp>
    </p:spTree>
    <p:extLst>
      <p:ext uri="{BB962C8B-B14F-4D97-AF65-F5344CB8AC3E}">
        <p14:creationId xmlns:p14="http://schemas.microsoft.com/office/powerpoint/2010/main" val="30388978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ChangeArrowheads="1"/>
          </p:cNvSpPr>
          <p:nvPr/>
        </p:nvSpPr>
        <p:spPr bwMode="auto">
          <a:xfrm>
            <a:off x="1703388" y="1736726"/>
            <a:ext cx="8647112"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200000"/>
              </a:lnSpc>
            </a:pPr>
            <a:r>
              <a:rPr lang="ar-SA" sz="3600" b="1">
                <a:solidFill>
                  <a:schemeClr val="hlink"/>
                </a:solidFill>
                <a:latin typeface="B Titr" pitchFamily="2" charset="-78"/>
                <a:cs typeface="B Titr" pitchFamily="2" charset="-78"/>
              </a:rPr>
              <a:t>قوانین نامناسب در تشکیل شرکت های مشاوره ای که مطالعات مربوط به مدیریت حوزه آبخیز را انجام </a:t>
            </a:r>
            <a:r>
              <a:rPr lang="fa-IR" sz="3600" b="1">
                <a:solidFill>
                  <a:schemeClr val="hlink"/>
                </a:solidFill>
                <a:latin typeface="B Titr" pitchFamily="2" charset="-78"/>
                <a:cs typeface="B Titr" pitchFamily="2" charset="-78"/>
              </a:rPr>
              <a:t/>
            </a:r>
            <a:br>
              <a:rPr lang="fa-IR" sz="3600" b="1">
                <a:solidFill>
                  <a:schemeClr val="hlink"/>
                </a:solidFill>
                <a:latin typeface="B Titr" pitchFamily="2" charset="-78"/>
                <a:cs typeface="B Titr" pitchFamily="2" charset="-78"/>
              </a:rPr>
            </a:br>
            <a:r>
              <a:rPr lang="ar-SA" sz="3600" b="1">
                <a:solidFill>
                  <a:schemeClr val="hlink"/>
                </a:solidFill>
                <a:latin typeface="B Titr" pitchFamily="2" charset="-78"/>
                <a:cs typeface="B Titr" pitchFamily="2" charset="-78"/>
              </a:rPr>
              <a:t>می دهند.</a:t>
            </a:r>
          </a:p>
        </p:txBody>
      </p:sp>
    </p:spTree>
    <p:extLst>
      <p:ext uri="{BB962C8B-B14F-4D97-AF65-F5344CB8AC3E}">
        <p14:creationId xmlns:p14="http://schemas.microsoft.com/office/powerpoint/2010/main" val="12803245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سال های اخیر که سیاست دولت بر واگذاری هرچه بیشتر امور به بخش خصوصی بوده و خود تنها نقش نظارتی و حاکمیتی دارد. مطالعات و اجرای برنامه های مربوط به مدیریت حوزه آبخیز نیز توسط شرکت های مشاوره ای و پیمانکاری خصوصی انجام می شود. یکی از مشکلات اساسی در مطالعات آبخیزداری (منابع طبیعی) ساختار این شرکت های مشاوره ای است. </a:t>
            </a:r>
          </a:p>
        </p:txBody>
      </p:sp>
    </p:spTree>
    <p:extLst>
      <p:ext uri="{BB962C8B-B14F-4D97-AF65-F5344CB8AC3E}">
        <p14:creationId xmlns:p14="http://schemas.microsoft.com/office/powerpoint/2010/main" val="3591041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در </a:t>
            </a:r>
            <a:r>
              <a:rPr lang="ar-SA" sz="2800">
                <a:solidFill>
                  <a:schemeClr val="hlink"/>
                </a:solidFill>
                <a:latin typeface="B Titr" pitchFamily="2" charset="-78"/>
                <a:cs typeface="B Titr" pitchFamily="2" charset="-78"/>
              </a:rPr>
              <a:t>مراحل اجرا</a:t>
            </a:r>
            <a:r>
              <a:rPr lang="ar-SA" sz="2800">
                <a:latin typeface="B Titr" pitchFamily="2" charset="-78"/>
                <a:cs typeface="B Titr" pitchFamily="2" charset="-78"/>
              </a:rPr>
              <a:t> نیز </a:t>
            </a:r>
            <a:r>
              <a:rPr lang="ar-SA" sz="2800">
                <a:solidFill>
                  <a:schemeClr val="hlink"/>
                </a:solidFill>
                <a:latin typeface="B Titr" pitchFamily="2" charset="-78"/>
                <a:cs typeface="B Titr" pitchFamily="2" charset="-78"/>
              </a:rPr>
              <a:t>ادارات آبخیزداری به عنوان ناظر</a:t>
            </a:r>
            <a:r>
              <a:rPr lang="ar-SA" sz="2800">
                <a:latin typeface="B Titr" pitchFamily="2" charset="-78"/>
                <a:cs typeface="B Titr" pitchFamily="2" charset="-78"/>
              </a:rPr>
              <a:t> عمل می کنند. البته در قوانین مربوط استفاده از ناظر خارج از سازمان جنگل ها و ادارات آبخیزداری تحت عنوان </a:t>
            </a:r>
            <a:r>
              <a:rPr lang="ar-SA" sz="2800">
                <a:solidFill>
                  <a:schemeClr val="hlink"/>
                </a:solidFill>
                <a:latin typeface="B Titr" pitchFamily="2" charset="-78"/>
                <a:cs typeface="B Titr" pitchFamily="2" charset="-78"/>
              </a:rPr>
              <a:t>«عامل چهارم»</a:t>
            </a:r>
            <a:r>
              <a:rPr lang="ar-SA" sz="2800">
                <a:latin typeface="B Titr" pitchFamily="2" charset="-78"/>
                <a:cs typeface="B Titr" pitchFamily="2" charset="-78"/>
              </a:rPr>
              <a:t> دیده شده است. این عامل چهارم می تواند از </a:t>
            </a:r>
            <a:r>
              <a:rPr lang="ar-SA" sz="2800">
                <a:solidFill>
                  <a:schemeClr val="hlink"/>
                </a:solidFill>
                <a:latin typeface="B Titr" pitchFamily="2" charset="-78"/>
                <a:cs typeface="B Titr" pitchFamily="2" charset="-78"/>
              </a:rPr>
              <a:t>افراد مجرب شناخته شده، اساتید دانشگاه ها و یا شرکت های مشاوره ای با رتبه بالا</a:t>
            </a:r>
            <a:r>
              <a:rPr lang="ar-SA" sz="2800">
                <a:latin typeface="B Titr" pitchFamily="2" charset="-78"/>
                <a:cs typeface="B Titr" pitchFamily="2" charset="-78"/>
              </a:rPr>
              <a:t> انتخاب شوند و در این حالت </a:t>
            </a:r>
            <a:r>
              <a:rPr lang="ar-SA" sz="2800">
                <a:solidFill>
                  <a:schemeClr val="hlink"/>
                </a:solidFill>
                <a:latin typeface="B Titr" pitchFamily="2" charset="-78"/>
                <a:cs typeface="B Titr" pitchFamily="2" charset="-78"/>
              </a:rPr>
              <a:t>دوایر دولتی مربوطه به عنوان ناظر عالی عمل</a:t>
            </a:r>
            <a:r>
              <a:rPr lang="ar-SA" sz="2800">
                <a:latin typeface="B Titr" pitchFamily="2" charset="-78"/>
                <a:cs typeface="B Titr" pitchFamily="2" charset="-78"/>
              </a:rPr>
              <a:t> خواهند نمود. </a:t>
            </a:r>
          </a:p>
        </p:txBody>
      </p:sp>
    </p:spTree>
    <p:extLst>
      <p:ext uri="{BB962C8B-B14F-4D97-AF65-F5344CB8AC3E}">
        <p14:creationId xmlns:p14="http://schemas.microsoft.com/office/powerpoint/2010/main" val="44884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ChangeArrowheads="1"/>
          </p:cNvSpPr>
          <p:nvPr/>
        </p:nvSpPr>
        <p:spPr bwMode="auto">
          <a:xfrm>
            <a:off x="1703389" y="368210"/>
            <a:ext cx="878522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بر اساس دستور العملی که از سوی سازمان مدیریت و برنامه ریزی کشور تهیه شده شرکت هایی اجازه مشارکت در فعالیت های منابع طبیعی را دارند که دارای رتبه از این سازمان باشند. این سازمان نیز فعالیت های منابع طبیعی و کشاورزی را در یک شاخه قرار داده است. با این عمل به عنوان مثال سه نفر متخصص با سابقه از رشته های مختلف کشاورزی می توانند بدون حضور حتی یک متخصص منابع طبیعی رتبه مذکور را دریافت کرده و طرح های مطالعاتی مربوط به منابع طبیعی ( آبخیزداری، مرتع داری، بیابان زدایی و... ) را انجام دهند.</a:t>
            </a:r>
            <a:r>
              <a:rPr lang="en-US" sz="2800">
                <a:latin typeface="B Titr" pitchFamily="2" charset="-78"/>
                <a:cs typeface="B Titr" pitchFamily="2" charset="-78"/>
              </a:rPr>
              <a:t> </a:t>
            </a:r>
          </a:p>
        </p:txBody>
      </p:sp>
    </p:spTree>
    <p:extLst>
      <p:ext uri="{BB962C8B-B14F-4D97-AF65-F5344CB8AC3E}">
        <p14:creationId xmlns:p14="http://schemas.microsoft.com/office/powerpoint/2010/main" val="14927772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ChangeArrowheads="1"/>
          </p:cNvSpPr>
          <p:nvPr/>
        </p:nvSpPr>
        <p:spPr bwMode="auto">
          <a:xfrm>
            <a:off x="1703389" y="368210"/>
            <a:ext cx="878522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شکی نیست که حضور متخصصینی از رشته های دیگر خصوصاً رشته های کشاورزی در تیم مطالعه کننده فعالیت های منابع طبیعی (آبخیزداری) لازم و ضروری است. ولی این سئوال مطرح است که آیا می شود برنامه ریزی مدیریت حوزه آبخیز که یک فعالیت کاملاً تخصصی است بدون حضور حتی یک متخصص آبخیزداری انجام شود؟</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وجود این قبیل قوانین نشان می دهد که هنوز فعالیت های منابع طبیعی (آبخیزداری) به درستی در کشور شناخته نشده و جایگاه آن حتی در نزد مسئولین و برنامه ریزان کشور هم معلوم نیست.</a:t>
            </a:r>
          </a:p>
        </p:txBody>
      </p:sp>
    </p:spTree>
    <p:extLst>
      <p:ext uri="{BB962C8B-B14F-4D97-AF65-F5344CB8AC3E}">
        <p14:creationId xmlns:p14="http://schemas.microsoft.com/office/powerpoint/2010/main" val="38025352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انجام مطالعات آبخیزداری در قالب یک شرح خدمات واحد در سراسر کشور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ایران طرح های آبخیزداری با یک شرح خدمات واحد برای تمام آبخیزهای کشور که از نظر فیزیکی، اقتصادی، اجتماعی، فرهنگی و... دارای تفاوت های بسیاری هستند انجام می شود. تنها تفاوت این است که به مدیران آبخیزداری استان ها اجازه داده شده است که با توجه به منطقه خود برخی از فاکتورهای درج شده در شرح خدمات را با دقت بیشتر و برخی را سطحی تر بررسی کنند.</a:t>
            </a:r>
          </a:p>
        </p:txBody>
      </p:sp>
    </p:spTree>
    <p:extLst>
      <p:ext uri="{BB962C8B-B14F-4D97-AF65-F5344CB8AC3E}">
        <p14:creationId xmlns:p14="http://schemas.microsoft.com/office/powerpoint/2010/main" val="37960081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ضعیف بودن نقش مردم و ذی نفعان در فعالیت های آبخیزداری در ایران</a:t>
            </a:r>
            <a:endParaRPr lang="fa-IR"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بسیاری از دستورالعمل های موجود برای فرایند برنامه ریزی مدیریت حوزه آبخیز مردم محلی نقشی اساسی دارند و کلیه مراحل مطالعه با حضور فعال مردم انجام می شود. دراین دستور العمل ها با ایجاد گروه های مردمی و برگزاری جلسات منظم، مردم از مراحل اولیه تعیین مشکلات و نگرانی های منطقه تا پیشنهاد پروژه ها و توصیه های اولویت بندی شده شرکت دارند.</a:t>
            </a:r>
            <a:r>
              <a:rPr lang="en-US" sz="2800">
                <a:latin typeface="B Titr" pitchFamily="2" charset="-78"/>
                <a:cs typeface="B Titr" pitchFamily="2" charset="-78"/>
              </a:rPr>
              <a:t> </a:t>
            </a:r>
          </a:p>
        </p:txBody>
      </p:sp>
    </p:spTree>
    <p:extLst>
      <p:ext uri="{BB962C8B-B14F-4D97-AF65-F5344CB8AC3E}">
        <p14:creationId xmlns:p14="http://schemas.microsoft.com/office/powerpoint/2010/main" val="39764170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ChangeArrowheads="1"/>
          </p:cNvSpPr>
          <p:nvPr/>
        </p:nvSpPr>
        <p:spPr bwMode="auto">
          <a:xfrm>
            <a:off x="1703389" y="799099"/>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اما در مطالعاتی که در ایران انجام می شود معمولاً تنها قسمتی که مردم شرکت دارند بخش اقتصادی، اجتماعی است، آن هم به شکل یک سری سئوالات از جنبه های مختلف زندگی آنها همانند جمعیت، منابع درآمد، زمین های زیر کشت، نوع محصول، مقدار محصول، میزان مهاجرت، امکانات روستاها و... بی شک این قبیل اطلاعات برای برنامه ریزی مدیریت حوزه آبخیز مفید است. اما به هیچ عنوان معنی و مفهوم مشارکت را نمی رساند.</a:t>
            </a:r>
            <a:r>
              <a:rPr lang="en-US" sz="2800">
                <a:latin typeface="B Titr" pitchFamily="2" charset="-78"/>
                <a:cs typeface="B Titr" pitchFamily="2" charset="-78"/>
              </a:rPr>
              <a:t> </a:t>
            </a:r>
          </a:p>
        </p:txBody>
      </p:sp>
    </p:spTree>
    <p:extLst>
      <p:ext uri="{BB962C8B-B14F-4D97-AF65-F5344CB8AC3E}">
        <p14:creationId xmlns:p14="http://schemas.microsoft.com/office/powerpoint/2010/main" val="31220732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معمولاً درایران گروه های مطالعه کننده بدون اطلاع درستی از شرایط و خواسته های مردم اقدام به برنامه ریزی نموده و با یک سری اطلاع رسانی های مختصر، از مردم توقع مشارکت و همکاری دارند. در حالی که در سایر کشور ها معمولاً قبل از پیشنهاد هر نوع طرح و پروژه از طریق برگزاری جلساتی نظر مردم خواسته می شود و به طور کلی هر طرحی برای اجرایی شدن نیاز به موافقت مردم و ذی نفعان منطقه دارد. </a:t>
            </a:r>
          </a:p>
        </p:txBody>
      </p:sp>
    </p:spTree>
    <p:extLst>
      <p:ext uri="{BB962C8B-B14F-4D97-AF65-F5344CB8AC3E}">
        <p14:creationId xmlns:p14="http://schemas.microsoft.com/office/powerpoint/2010/main" val="39032271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ChangeArrowheads="1"/>
          </p:cNvSpPr>
          <p:nvPr/>
        </p:nvSpPr>
        <p:spPr bwMode="auto">
          <a:xfrm>
            <a:off x="1774825" y="2067750"/>
            <a:ext cx="864235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200000"/>
              </a:lnSpc>
            </a:pPr>
            <a:r>
              <a:rPr lang="ar-SA" sz="3200" b="1">
                <a:solidFill>
                  <a:schemeClr val="hlink"/>
                </a:solidFill>
                <a:latin typeface="B Titr" pitchFamily="2" charset="-78"/>
                <a:cs typeface="B Titr" pitchFamily="2" charset="-78"/>
              </a:rPr>
              <a:t>چند توصیه در مورد فرایند طراحی و اجرای برنامه های مدیریتی حوزه آبخیز</a:t>
            </a:r>
          </a:p>
        </p:txBody>
      </p:sp>
    </p:spTree>
    <p:extLst>
      <p:ext uri="{BB962C8B-B14F-4D97-AF65-F5344CB8AC3E}">
        <p14:creationId xmlns:p14="http://schemas.microsoft.com/office/powerpoint/2010/main" val="26271677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پیش بینی چهارچوبی برای تهیه پایگاه های اطلاعاتی و وب سایت هایی برای ذخیره و ارائه داده های جمع آوری شده:</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همانطور که گفته شد امروزه وجود پایگاه های اطلاعاتی در زمینه های مختلف مطالعاتی در هر حوزه آبخیز امری لازم و ضروری است. از آنجایی که متولی غالب فعالیت های مربوط به منابع طبیعی دولت می باشد. </a:t>
            </a:r>
          </a:p>
        </p:txBody>
      </p:sp>
    </p:spTree>
    <p:extLst>
      <p:ext uri="{BB962C8B-B14F-4D97-AF65-F5344CB8AC3E}">
        <p14:creationId xmlns:p14="http://schemas.microsoft.com/office/powerpoint/2010/main" val="39161572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می توان با یک برنامه ریزی جامع هر ارگان را مسئول تهیه یک یا چند پایگاه اطلاعاتی برای ذخیره و ارائه اطلاعات مربوط به منابع طبیعی نمود تا در آینده دست یابی به اطلاعات معتبر، هماهنگ و به روز جهت هرگونه مطالعه یا بررسی بعدی در حوزه های آبخیز به راحتی صورت گیرد.</a:t>
            </a:r>
          </a:p>
        </p:txBody>
      </p:sp>
    </p:spTree>
    <p:extLst>
      <p:ext uri="{BB962C8B-B14F-4D97-AF65-F5344CB8AC3E}">
        <p14:creationId xmlns:p14="http://schemas.microsoft.com/office/powerpoint/2010/main" val="34647061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استفاده از دانش بومی در مدیریت حوزه آبخیز </a:t>
            </a:r>
            <a:r>
              <a:rPr lang="fa-IR" sz="2800" b="1">
                <a:latin typeface="B Titr" pitchFamily="2" charset="-78"/>
                <a:cs typeface="B Titr" pitchFamily="2" charset="-78"/>
              </a:rPr>
              <a:t> </a:t>
            </a:r>
            <a:endParaRPr lang="en-US"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دانش بومي، دانش گروه هاي انساني در ارتباط با زمينه هاي مختلف هستي، زندگي و معيشت که از تعامل با محيط طبيعي و اجتماعي و از طريق آزمون و خطا در خلال زمان شکل گرفته و عمدتاً شفاهي و نامکتوب است.</a:t>
            </a:r>
          </a:p>
        </p:txBody>
      </p:sp>
    </p:spTree>
    <p:extLst>
      <p:ext uri="{BB962C8B-B14F-4D97-AF65-F5344CB8AC3E}">
        <p14:creationId xmlns:p14="http://schemas.microsoft.com/office/powerpoint/2010/main" val="2889962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ChangeArrowheads="1"/>
          </p:cNvSpPr>
          <p:nvPr/>
        </p:nvSpPr>
        <p:spPr bwMode="auto">
          <a:xfrm>
            <a:off x="1703389" y="2103438"/>
            <a:ext cx="8785225"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معمولاً </a:t>
            </a:r>
            <a:r>
              <a:rPr lang="ar-SA" sz="2800">
                <a:solidFill>
                  <a:schemeClr val="hlink"/>
                </a:solidFill>
                <a:latin typeface="B Titr" pitchFamily="2" charset="-78"/>
                <a:cs typeface="B Titr" pitchFamily="2" charset="-78"/>
              </a:rPr>
              <a:t>سرآغاز هر مطالعه و برنامه ریزی</a:t>
            </a:r>
            <a:r>
              <a:rPr lang="ar-SA" sz="2800">
                <a:latin typeface="B Titr" pitchFamily="2" charset="-78"/>
                <a:cs typeface="B Titr" pitchFamily="2" charset="-78"/>
              </a:rPr>
              <a:t> برای مدیریت حوزه آبخیز </a:t>
            </a:r>
            <a:r>
              <a:rPr lang="ar-SA" sz="2800">
                <a:solidFill>
                  <a:schemeClr val="hlink"/>
                </a:solidFill>
                <a:latin typeface="B Titr" pitchFamily="2" charset="-78"/>
                <a:cs typeface="B Titr" pitchFamily="2" charset="-78"/>
              </a:rPr>
              <a:t>تعیین محل و حو</a:t>
            </a:r>
            <a:r>
              <a:rPr lang="fa-IR" sz="2800">
                <a:solidFill>
                  <a:schemeClr val="hlink"/>
                </a:solidFill>
                <a:latin typeface="B Titr" pitchFamily="2" charset="-78"/>
                <a:cs typeface="B Titr" pitchFamily="2" charset="-78"/>
              </a:rPr>
              <a:t>ض</a:t>
            </a:r>
            <a:r>
              <a:rPr lang="ar-SA" sz="2800">
                <a:solidFill>
                  <a:schemeClr val="hlink"/>
                </a:solidFill>
                <a:latin typeface="B Titr" pitchFamily="2" charset="-78"/>
                <a:cs typeface="B Titr" pitchFamily="2" charset="-78"/>
              </a:rPr>
              <a:t>ه مورد مطالعه</a:t>
            </a:r>
            <a:r>
              <a:rPr lang="ar-SA" sz="2800">
                <a:latin typeface="B Titr" pitchFamily="2" charset="-78"/>
                <a:cs typeface="B Titr" pitchFamily="2" charset="-78"/>
              </a:rPr>
              <a:t> است. در ایران معمولاً </a:t>
            </a:r>
            <a:r>
              <a:rPr lang="ar-SA" sz="2800">
                <a:solidFill>
                  <a:schemeClr val="hlink"/>
                </a:solidFill>
                <a:latin typeface="B Titr" pitchFamily="2" charset="-78"/>
                <a:cs typeface="B Titr" pitchFamily="2" charset="-78"/>
              </a:rPr>
              <a:t>تعیین محل خروجی به تبع بستن حوزه بر مبناء بودجه موجود</a:t>
            </a:r>
            <a:r>
              <a:rPr lang="ar-SA" sz="2800">
                <a:latin typeface="B Titr" pitchFamily="2" charset="-78"/>
                <a:cs typeface="B Titr" pitchFamily="2" charset="-78"/>
              </a:rPr>
              <a:t> هر دستگاه است.</a:t>
            </a:r>
            <a:endParaRPr lang="fa-IR" sz="2800">
              <a:latin typeface="B Titr" pitchFamily="2" charset="-78"/>
              <a:cs typeface="B Titr" pitchFamily="2" charset="-78"/>
            </a:endParaRPr>
          </a:p>
        </p:txBody>
      </p:sp>
    </p:spTree>
    <p:extLst>
      <p:ext uri="{BB962C8B-B14F-4D97-AF65-F5344CB8AC3E}">
        <p14:creationId xmlns:p14="http://schemas.microsoft.com/office/powerpoint/2010/main" val="21993850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ChangeArrowheads="1"/>
          </p:cNvSpPr>
          <p:nvPr/>
        </p:nvSpPr>
        <p:spPr bwMode="auto">
          <a:xfrm>
            <a:off x="1703389" y="800686"/>
            <a:ext cx="87852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دانش بومي بخشي از سرمايه ملي هر قوم است که باورها، ارزشها، روش ها، ابزارها و آگاهي هاي محلي آنان را در بر مي گيرد. تجربه نشان مي دهد که دانش بومي نه تنها با دانش رسمي تعارض و تناقضي ندارد بلکه ويژگي هاي متفاوت دانش بومي آن را مکمل خوبي براي دانش رسمي قرار مي دهد. دانش بومي قابل دسترس، قابل فهم، ساده، کارآمد و ارزان است، دانش بومي به مسائل به صورت کلي نگاه کرده و طريقه انتقال آن شفاهي است. </a:t>
            </a:r>
          </a:p>
        </p:txBody>
      </p:sp>
    </p:spTree>
    <p:extLst>
      <p:ext uri="{BB962C8B-B14F-4D97-AF65-F5344CB8AC3E}">
        <p14:creationId xmlns:p14="http://schemas.microsoft.com/office/powerpoint/2010/main" val="14101676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ChangeArrowheads="1"/>
          </p:cNvSpPr>
          <p:nvPr/>
        </p:nvSpPr>
        <p:spPr bwMode="auto">
          <a:xfrm>
            <a:off x="1703389" y="2524234"/>
            <a:ext cx="878522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اين دانش پويا بوده و در طي زمان آبديده شده است و چون در بطن محيط طبيعي، اجتماعي و محلي تکامل يافته است با شرايط بومي و منطقه اي کاملاً سازگار مي باشد. </a:t>
            </a:r>
          </a:p>
        </p:txBody>
      </p:sp>
    </p:spTree>
    <p:extLst>
      <p:ext uri="{BB962C8B-B14F-4D97-AF65-F5344CB8AC3E}">
        <p14:creationId xmlns:p14="http://schemas.microsoft.com/office/powerpoint/2010/main" val="34804315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ChangeArrowheads="1"/>
          </p:cNvSpPr>
          <p:nvPr/>
        </p:nvSpPr>
        <p:spPr bwMode="auto">
          <a:xfrm>
            <a:off x="1703389" y="1660873"/>
            <a:ext cx="8785225"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چنانچه برنامه های مدیریتی حوزه آبخیز تا حد امکان بر اساس دانش بومی مردم طرح ریزی شود معمولاً به راحتی مورد پذیرش مردم قرار گرفته و می توان مشارکت مردمی را به خوبی جلب کند و از طرفی چون این برنامه ها سازگار با محیط می باشند می توان تا حد زیادی به موفقیت آنها اطمینان داشت.</a:t>
            </a:r>
          </a:p>
        </p:txBody>
      </p:sp>
    </p:spTree>
    <p:extLst>
      <p:ext uri="{BB962C8B-B14F-4D97-AF65-F5344CB8AC3E}">
        <p14:creationId xmlns:p14="http://schemas.microsoft.com/office/powerpoint/2010/main" val="5726684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ChangeArrowheads="1"/>
          </p:cNvSpPr>
          <p:nvPr/>
        </p:nvSpPr>
        <p:spPr bwMode="auto">
          <a:xfrm>
            <a:off x="1703389" y="368210"/>
            <a:ext cx="8785225"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b="1">
                <a:latin typeface="B Titr" pitchFamily="2" charset="-78"/>
                <a:cs typeface="B Titr" pitchFamily="2" charset="-78"/>
              </a:rPr>
              <a:t>اجرای مدیریت منابع طبیعی (آبخیزداری) در قالب مرزهای طبیعی و نه مرزهای سیاسی </a:t>
            </a:r>
            <a:endParaRPr lang="fa-IR" sz="2800">
              <a:latin typeface="B Titr" pitchFamily="2" charset="-78"/>
              <a:cs typeface="B Titr" pitchFamily="2" charset="-78"/>
            </a:endParaRPr>
          </a:p>
          <a:p>
            <a:pPr algn="just" rtl="1" eaLnBrk="1" hangingPunct="1">
              <a:lnSpc>
                <a:spcPct val="200000"/>
              </a:lnSpc>
            </a:pPr>
            <a:r>
              <a:rPr lang="ar-SA" sz="2800">
                <a:latin typeface="B Titr" pitchFamily="2" charset="-78"/>
                <a:cs typeface="B Titr" pitchFamily="2" charset="-78"/>
              </a:rPr>
              <a:t>در بسیاری از کشور ها دنیا همانند ایران مدیریت منابع طبیعی از مرزهای سیاسی تبعیت می کند. اما بدیهی است با توجه به اینکه در قوانین طبیعی مرزهای سیاسی بی معنی هستند بهتر است اینگونه مطالعات در قالب مزرهای طبیعی و حوزه های آبخیز صورت گیرد. برای روشن شدن بیشتر موضوع به برخی مشکلات که در نتیجه مطالعه در قالب مرزهای سیاسی پیش می آید اشاره می شود.</a:t>
            </a:r>
            <a:r>
              <a:rPr lang="en-US" sz="2800">
                <a:latin typeface="B Titr" pitchFamily="2" charset="-78"/>
                <a:cs typeface="B Titr" pitchFamily="2" charset="-78"/>
              </a:rPr>
              <a:t> </a:t>
            </a:r>
          </a:p>
        </p:txBody>
      </p:sp>
    </p:spTree>
    <p:extLst>
      <p:ext uri="{BB962C8B-B14F-4D97-AF65-F5344CB8AC3E}">
        <p14:creationId xmlns:p14="http://schemas.microsoft.com/office/powerpoint/2010/main" val="39475995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طرح های منابع طبیعی از جمله اقدامات بسیار هزینه بر و غالباً دیربازده هستند. از طرفی استان های مختلف کشور به لحاظ درجه برخوداری یا محرومیت تفاوت های زیادی با هم دارند. از این رو مشاهده می شود که در بخش های مختلف یک حوزه آبخیزکلان که معمولاً چند استان را دربر می گیرد تفاوت های بسیاری در مدیریت و انجام اقدامات آبخیزداری وجود دارد.</a:t>
            </a:r>
            <a:r>
              <a:rPr lang="en-US" sz="2800">
                <a:latin typeface="B Titr" pitchFamily="2" charset="-78"/>
                <a:cs typeface="B Titr" pitchFamily="2" charset="-78"/>
              </a:rPr>
              <a:t> </a:t>
            </a:r>
          </a:p>
        </p:txBody>
      </p:sp>
    </p:spTree>
    <p:extLst>
      <p:ext uri="{BB962C8B-B14F-4D97-AF65-F5344CB8AC3E}">
        <p14:creationId xmlns:p14="http://schemas.microsoft.com/office/powerpoint/2010/main" val="28353805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ChangeArrowheads="1"/>
          </p:cNvSpPr>
          <p:nvPr/>
        </p:nvSpPr>
        <p:spPr bwMode="auto">
          <a:xfrm>
            <a:off x="1774825" y="2091759"/>
            <a:ext cx="871378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این ناهمگنی ممکن است باعث بروز مشکلات متعددی شود. بدیهی است نحوه مدیریت، نوع بهره برداری و اقداماتی که در مناطق بالادستی صورت می گیرد تاثیر مستقیمی روی وضعیت پایین دست نشین های حوزه می گذارد. </a:t>
            </a:r>
            <a:endParaRPr lang="en-US" sz="2800">
              <a:latin typeface="B Titr" pitchFamily="2" charset="-78"/>
              <a:cs typeface="B Titr" pitchFamily="2" charset="-78"/>
            </a:endParaRPr>
          </a:p>
        </p:txBody>
      </p:sp>
    </p:spTree>
    <p:extLst>
      <p:ext uri="{BB962C8B-B14F-4D97-AF65-F5344CB8AC3E}">
        <p14:creationId xmlns:p14="http://schemas.microsoft.com/office/powerpoint/2010/main" val="33264571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ChangeArrowheads="1"/>
          </p:cNvSpPr>
          <p:nvPr/>
        </p:nvSpPr>
        <p:spPr bwMode="auto">
          <a:xfrm>
            <a:off x="1774825" y="1660873"/>
            <a:ext cx="8713788"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مدیران هر استان معمولاً اقدامات خود را در مناطقی متمرکز می کنند که آثار آن در بهبود وضعیت مناطق مختلف همان استان متبلور شود در برخی مواقع این امر موجب می شود که اقدامات انجام شده به دلیل کم توجهی در مناطق بالادست که معمولاً از نظر سیاسی در استان های مجاور قرار دارند اثر لازم را نداشته باشد.</a:t>
            </a:r>
            <a:r>
              <a:rPr lang="en-US" sz="2800">
                <a:latin typeface="B Titr" pitchFamily="2" charset="-78"/>
                <a:cs typeface="B Titr" pitchFamily="2" charset="-78"/>
              </a:rPr>
              <a:t> </a:t>
            </a:r>
          </a:p>
        </p:txBody>
      </p:sp>
    </p:spTree>
    <p:extLst>
      <p:ext uri="{BB962C8B-B14F-4D97-AF65-F5344CB8AC3E}">
        <p14:creationId xmlns:p14="http://schemas.microsoft.com/office/powerpoint/2010/main" val="33988115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ChangeArrowheads="1"/>
          </p:cNvSpPr>
          <p:nvPr/>
        </p:nvSpPr>
        <p:spPr bwMode="auto">
          <a:xfrm>
            <a:off x="1774825" y="2091759"/>
            <a:ext cx="871378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شاهد عینی این مدعا سیل گلستان است، در این سیل یکی از علت های عمده تشدید تخریب ها وضعیت نابسامان مناطق بالادستی بود که اغلب در استان خراسان شمالی قرار دارد ولی خسارت های عمده آن در استان گلستان نمود پیدا کرد.</a:t>
            </a:r>
          </a:p>
        </p:txBody>
      </p:sp>
    </p:spTree>
    <p:extLst>
      <p:ext uri="{BB962C8B-B14F-4D97-AF65-F5344CB8AC3E}">
        <p14:creationId xmlns:p14="http://schemas.microsoft.com/office/powerpoint/2010/main" val="2912608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بدین صورت که در </a:t>
            </a:r>
            <a:r>
              <a:rPr lang="ar-SA" sz="2800">
                <a:solidFill>
                  <a:schemeClr val="hlink"/>
                </a:solidFill>
                <a:latin typeface="B Titr" pitchFamily="2" charset="-78"/>
                <a:cs typeface="B Titr" pitchFamily="2" charset="-78"/>
              </a:rPr>
              <a:t>ابتدای مناقصه</a:t>
            </a:r>
            <a:r>
              <a:rPr lang="ar-SA" sz="2800">
                <a:latin typeface="B Titr" pitchFamily="2" charset="-78"/>
                <a:cs typeface="B Titr" pitchFamily="2" charset="-78"/>
              </a:rPr>
              <a:t> معمولاً با توجه به </a:t>
            </a:r>
            <a:r>
              <a:rPr lang="ar-SA" sz="2800">
                <a:solidFill>
                  <a:schemeClr val="hlink"/>
                </a:solidFill>
                <a:latin typeface="B Titr" pitchFamily="2" charset="-78"/>
                <a:cs typeface="B Titr" pitchFamily="2" charset="-78"/>
              </a:rPr>
              <a:t>قیمت هر نوع مطالعه در واحد هکتار</a:t>
            </a:r>
            <a:r>
              <a:rPr lang="ar-SA" sz="2800">
                <a:latin typeface="B Titr" pitchFamily="2" charset="-78"/>
                <a:cs typeface="B Titr" pitchFamily="2" charset="-78"/>
              </a:rPr>
              <a:t> تنها </a:t>
            </a:r>
            <a:r>
              <a:rPr lang="ar-SA" sz="2800">
                <a:solidFill>
                  <a:schemeClr val="hlink"/>
                </a:solidFill>
                <a:latin typeface="B Titr" pitchFamily="2" charset="-78"/>
                <a:cs typeface="B Titr" pitchFamily="2" charset="-78"/>
              </a:rPr>
              <a:t>حدود منطقه ای</a:t>
            </a:r>
            <a:r>
              <a:rPr lang="ar-SA" sz="2800">
                <a:latin typeface="B Titr" pitchFamily="2" charset="-78"/>
                <a:cs typeface="B Titr" pitchFamily="2" charset="-78"/>
              </a:rPr>
              <a:t> که باید مطالعه شود تعیین می شود و </a:t>
            </a:r>
            <a:r>
              <a:rPr lang="ar-SA" sz="2800">
                <a:solidFill>
                  <a:schemeClr val="hlink"/>
                </a:solidFill>
                <a:latin typeface="B Titr" pitchFamily="2" charset="-78"/>
                <a:cs typeface="B Titr" pitchFamily="2" charset="-78"/>
              </a:rPr>
              <a:t>پس از تعیین مشاور</a:t>
            </a:r>
            <a:r>
              <a:rPr lang="ar-SA" sz="2800">
                <a:latin typeface="B Titr" pitchFamily="2" charset="-78"/>
                <a:cs typeface="B Titr" pitchFamily="2" charset="-78"/>
              </a:rPr>
              <a:t> مطالعاتی </a:t>
            </a:r>
            <a:r>
              <a:rPr lang="ar-SA" sz="2800">
                <a:solidFill>
                  <a:schemeClr val="hlink"/>
                </a:solidFill>
                <a:latin typeface="B Titr" pitchFamily="2" charset="-78"/>
                <a:cs typeface="B Titr" pitchFamily="2" charset="-78"/>
              </a:rPr>
              <a:t>کارفرما با توجه به بودجه و قیمت توافق شده با مشاور مساحت دقیق</a:t>
            </a:r>
            <a:r>
              <a:rPr lang="ar-SA" sz="2800">
                <a:latin typeface="B Titr" pitchFamily="2" charset="-78"/>
                <a:cs typeface="B Titr" pitchFamily="2" charset="-78"/>
              </a:rPr>
              <a:t> منطقه مورد مطالعه را تعیین کرده و محل خروجی را طوری مشخص می کند که مساحت حوزه بالادست با بودجه همخوانی داشته باشد.</a:t>
            </a:r>
            <a:r>
              <a:rPr lang="en-US" sz="2800">
                <a:latin typeface="B Titr" pitchFamily="2" charset="-78"/>
                <a:cs typeface="B Titr" pitchFamily="2" charset="-78"/>
              </a:rPr>
              <a:t> </a:t>
            </a:r>
          </a:p>
        </p:txBody>
      </p:sp>
    </p:spTree>
    <p:extLst>
      <p:ext uri="{BB962C8B-B14F-4D97-AF65-F5344CB8AC3E}">
        <p14:creationId xmlns:p14="http://schemas.microsoft.com/office/powerpoint/2010/main" val="1023359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ChangeArrowheads="1"/>
          </p:cNvSpPr>
          <p:nvPr/>
        </p:nvSpPr>
        <p:spPr bwMode="auto">
          <a:xfrm>
            <a:off x="1774825" y="730836"/>
            <a:ext cx="871378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این عمل خصوصاً در مورد مطالعات توجیهی که معمولاً مساحت زیادی مورد مطالعه قرار می گیرد، صادق است. بنابراین کاملاً </a:t>
            </a:r>
            <a:r>
              <a:rPr lang="ar-SA" sz="2800">
                <a:solidFill>
                  <a:schemeClr val="hlink"/>
                </a:solidFill>
                <a:latin typeface="B Titr" pitchFamily="2" charset="-78"/>
                <a:cs typeface="B Titr" pitchFamily="2" charset="-78"/>
              </a:rPr>
              <a:t>بدیهی است که اینگونه انتخاب محدوده حو</a:t>
            </a:r>
            <a:r>
              <a:rPr lang="fa-IR" sz="2800">
                <a:solidFill>
                  <a:schemeClr val="hlink"/>
                </a:solidFill>
                <a:latin typeface="B Titr" pitchFamily="2" charset="-78"/>
                <a:cs typeface="B Titr" pitchFamily="2" charset="-78"/>
              </a:rPr>
              <a:t>ض</a:t>
            </a:r>
            <a:r>
              <a:rPr lang="ar-SA" sz="2800">
                <a:solidFill>
                  <a:schemeClr val="hlink"/>
                </a:solidFill>
                <a:latin typeface="B Titr" pitchFamily="2" charset="-78"/>
                <a:cs typeface="B Titr" pitchFamily="2" charset="-78"/>
              </a:rPr>
              <a:t>ه هیچ گونه مبناء علمی</a:t>
            </a:r>
            <a:r>
              <a:rPr lang="ar-SA" sz="2800">
                <a:latin typeface="B Titr" pitchFamily="2" charset="-78"/>
                <a:cs typeface="B Titr" pitchFamily="2" charset="-78"/>
              </a:rPr>
              <a:t> ندارد. </a:t>
            </a:r>
            <a:r>
              <a:rPr lang="ar-SA" sz="2800">
                <a:solidFill>
                  <a:schemeClr val="hlink"/>
                </a:solidFill>
                <a:latin typeface="B Titr" pitchFamily="2" charset="-78"/>
                <a:cs typeface="B Titr" pitchFamily="2" charset="-78"/>
              </a:rPr>
              <a:t>در اغلب کشورها معمولاً کل کشور را بر اساس اصولی خاص همانند تقسیم بندی ارائه شده در فصول قبلی</a:t>
            </a:r>
            <a:r>
              <a:rPr lang="fa-IR" sz="2800">
                <a:solidFill>
                  <a:schemeClr val="hlink"/>
                </a:solidFill>
                <a:latin typeface="B Titr" pitchFamily="2" charset="-78"/>
                <a:cs typeface="B Titr" pitchFamily="2" charset="-78"/>
              </a:rPr>
              <a:t>  </a:t>
            </a:r>
            <a:r>
              <a:rPr lang="ar-SA" sz="2800">
                <a:solidFill>
                  <a:schemeClr val="hlink"/>
                </a:solidFill>
                <a:latin typeface="B Titr" pitchFamily="2" charset="-78"/>
                <a:cs typeface="B Titr" pitchFamily="2" charset="-78"/>
              </a:rPr>
              <a:t>به یک تعداد حوزه آبخیز کلان، اصلی و... تا حد زیر حوزه های کاری تقسیم</a:t>
            </a:r>
            <a:r>
              <a:rPr lang="ar-SA" sz="2800">
                <a:latin typeface="B Titr" pitchFamily="2" charset="-78"/>
                <a:cs typeface="B Titr" pitchFamily="2" charset="-78"/>
              </a:rPr>
              <a:t> می کنند. هر کدام از این حوزه ها یا زیر حوزه ها را بر اساس یک سری </a:t>
            </a:r>
            <a:r>
              <a:rPr lang="ar-SA" sz="2800">
                <a:solidFill>
                  <a:schemeClr val="hlink"/>
                </a:solidFill>
                <a:latin typeface="B Titr" pitchFamily="2" charset="-78"/>
                <a:cs typeface="B Titr" pitchFamily="2" charset="-78"/>
              </a:rPr>
              <a:t>ویژگی های خاص کد بندی</a:t>
            </a:r>
            <a:r>
              <a:rPr lang="ar-SA" sz="2800">
                <a:latin typeface="B Titr" pitchFamily="2" charset="-78"/>
                <a:cs typeface="B Titr" pitchFamily="2" charset="-78"/>
              </a:rPr>
              <a:t> می کنند.</a:t>
            </a:r>
            <a:r>
              <a:rPr lang="en-US" sz="2800">
                <a:latin typeface="B Titr" pitchFamily="2" charset="-78"/>
                <a:cs typeface="B Titr" pitchFamily="2" charset="-78"/>
              </a:rPr>
              <a:t> </a:t>
            </a:r>
          </a:p>
        </p:txBody>
      </p:sp>
    </p:spTree>
    <p:extLst>
      <p:ext uri="{BB962C8B-B14F-4D97-AF65-F5344CB8AC3E}">
        <p14:creationId xmlns:p14="http://schemas.microsoft.com/office/powerpoint/2010/main" val="2268669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ChangeArrowheads="1"/>
          </p:cNvSpPr>
          <p:nvPr/>
        </p:nvSpPr>
        <p:spPr bwMode="auto">
          <a:xfrm>
            <a:off x="1703389" y="1229986"/>
            <a:ext cx="878522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tabLst>
                <a:tab pos="4572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4572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4572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4572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4572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200000"/>
              </a:lnSpc>
            </a:pPr>
            <a:r>
              <a:rPr lang="ar-SA" sz="2800">
                <a:latin typeface="B Titr" pitchFamily="2" charset="-78"/>
                <a:cs typeface="B Titr" pitchFamily="2" charset="-78"/>
              </a:rPr>
              <a:t>با </a:t>
            </a:r>
            <a:r>
              <a:rPr lang="ar-SA" sz="2800">
                <a:solidFill>
                  <a:schemeClr val="hlink"/>
                </a:solidFill>
                <a:latin typeface="B Titr" pitchFamily="2" charset="-78"/>
                <a:cs typeface="B Titr" pitchFamily="2" charset="-78"/>
              </a:rPr>
              <a:t>استاندارد کردن حوزه های آبخیز کلیه مطالعات از جمله مطالعات مدیریتی در قالب آنها</a:t>
            </a:r>
            <a:r>
              <a:rPr lang="ar-SA" sz="2800">
                <a:latin typeface="B Titr" pitchFamily="2" charset="-78"/>
                <a:cs typeface="B Titr" pitchFamily="2" charset="-78"/>
              </a:rPr>
              <a:t> انجام می شود. دو فایده اصلی این کار به قرار ذیل است:</a:t>
            </a:r>
            <a:endParaRPr lang="en-US" sz="2800">
              <a:latin typeface="B Titr" pitchFamily="2" charset="-78"/>
              <a:cs typeface="B Titr" pitchFamily="2" charset="-78"/>
            </a:endParaRPr>
          </a:p>
          <a:p>
            <a:pPr algn="just" rtl="1" eaLnBrk="1" hangingPunct="1">
              <a:lnSpc>
                <a:spcPct val="200000"/>
              </a:lnSpc>
              <a:buFont typeface="Wingdings" panose="05000000000000000000" pitchFamily="2" charset="2"/>
              <a:buChar char="v"/>
            </a:pPr>
            <a:r>
              <a:rPr lang="ar-SA" sz="2800">
                <a:latin typeface="B Titr" pitchFamily="2" charset="-78"/>
                <a:cs typeface="B Titr" pitchFamily="2" charset="-78"/>
              </a:rPr>
              <a:t>با مشخص شدن حوزه های استاندارد، </a:t>
            </a:r>
            <a:r>
              <a:rPr lang="ar-SA" sz="2800">
                <a:solidFill>
                  <a:schemeClr val="hlink"/>
                </a:solidFill>
                <a:latin typeface="B Titr" pitchFamily="2" charset="-78"/>
                <a:cs typeface="B Titr" pitchFamily="2" charset="-78"/>
              </a:rPr>
              <a:t>دستگاه های دیگری که در زمینه منابع طبیعی فعالیت کرده و مطالعاتی انجام می دهند</a:t>
            </a:r>
            <a:r>
              <a:rPr lang="ar-SA" sz="2800">
                <a:latin typeface="B Titr" pitchFamily="2" charset="-78"/>
                <a:cs typeface="B Titr" pitchFamily="2" charset="-78"/>
              </a:rPr>
              <a:t> می توانند در قالب این حوزه ها کارکرده و نتایج خود را ارائه دهند. </a:t>
            </a:r>
          </a:p>
        </p:txBody>
      </p:sp>
    </p:spTree>
    <p:extLst>
      <p:ext uri="{BB962C8B-B14F-4D97-AF65-F5344CB8AC3E}">
        <p14:creationId xmlns:p14="http://schemas.microsoft.com/office/powerpoint/2010/main" val="25391226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4481</Words>
  <Application>Microsoft Office PowerPoint</Application>
  <PresentationFormat>Widescreen</PresentationFormat>
  <Paragraphs>92</Paragraphs>
  <Slides>67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67</vt:i4>
      </vt:variant>
    </vt:vector>
  </HeadingPairs>
  <TitlesOfParts>
    <vt:vector size="74" baseType="lpstr">
      <vt:lpstr>Arial</vt:lpstr>
      <vt:lpstr>B Titr</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2022-01-17T09:42:59Z</dcterms:created>
  <dcterms:modified xsi:type="dcterms:W3CDTF">2022-01-17T09:43:27Z</dcterms:modified>
</cp:coreProperties>
</file>