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0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8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1192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58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2587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78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8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95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4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82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7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3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7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8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3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41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1CED3-5977-49DD-A85D-93B24009BA84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929A7F-5F90-4304-9D84-25667D027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25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4"/>
          <p:cNvSpPr>
            <a:spLocks noChangeArrowheads="1"/>
          </p:cNvSpPr>
          <p:nvPr/>
        </p:nvSpPr>
        <p:spPr bwMode="auto">
          <a:xfrm>
            <a:off x="1846264" y="333376"/>
            <a:ext cx="8497887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 b="1" dirty="0">
                <a:latin typeface="Arial" pitchFamily="34" charset="0"/>
                <a:cs typeface="B Titr" pitchFamily="2" charset="-78"/>
              </a:rPr>
              <a:t>فصل هفتم :</a:t>
            </a:r>
          </a:p>
          <a:p>
            <a:pPr algn="ctr"/>
            <a:endParaRPr lang="fa-IR" sz="3200" b="1" dirty="0">
              <a:latin typeface="Arial" pitchFamily="34" charset="0"/>
              <a:cs typeface="B Titr" pitchFamily="2" charset="-78"/>
            </a:endParaRPr>
          </a:p>
          <a:p>
            <a:pPr algn="ctr"/>
            <a:endParaRPr lang="fa-IR" sz="3200" b="1" dirty="0">
              <a:latin typeface="Arial" pitchFamily="34" charset="0"/>
              <a:cs typeface="B Titr" pitchFamily="2" charset="-78"/>
            </a:endParaRPr>
          </a:p>
          <a:p>
            <a:pPr algn="ctr"/>
            <a:r>
              <a:rPr lang="fa-IR" sz="3200" b="1" dirty="0">
                <a:latin typeface="Arial" pitchFamily="34" charset="0"/>
                <a:cs typeface="B Titr" pitchFamily="2" charset="-78"/>
              </a:rPr>
              <a:t>سبك زندگي و سلامت</a:t>
            </a:r>
          </a:p>
          <a:p>
            <a:pPr algn="ctr"/>
            <a:endParaRPr lang="fa-IR" sz="3200" b="1" dirty="0">
              <a:latin typeface="Arial" pitchFamily="34" charset="0"/>
              <a:cs typeface="B Titr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latin typeface="Arial" pitchFamily="34" charset="0"/>
                <a:cs typeface="Lotus" pitchFamily="2" charset="-78"/>
                <a:sym typeface="Wingdings" pitchFamily="2" charset="2"/>
              </a:rPr>
              <a:t></a:t>
            </a:r>
            <a:r>
              <a:rPr lang="fa-IR" sz="2800" b="1" dirty="0">
                <a:latin typeface="Arial" pitchFamily="34" charset="0"/>
                <a:cs typeface="Lotus" pitchFamily="2" charset="-78"/>
                <a:sym typeface="Wingdings" pitchFamily="2" charset="2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جنبه هاي سبك زندگي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ورزشي و تغذيه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×"/>
            </a:pPr>
            <a:r>
              <a:rPr lang="fa-IR" sz="2800" b="1" dirty="0">
                <a:latin typeface="Arial" pitchFamily="34" charset="0"/>
                <a:cs typeface="B Lotus" pitchFamily="2" charset="-78"/>
              </a:rPr>
              <a:t> چاقي و اختلالات غذا خوردن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endParaRPr lang="fa-IR" sz="2800" b="1" dirty="0">
              <a:latin typeface="Arial" pitchFamily="34" charset="0"/>
              <a:cs typeface="B Lotus" pitchFamily="2" charset="-78"/>
            </a:endParaRPr>
          </a:p>
          <a:p>
            <a:pPr algn="ctr"/>
            <a:endParaRPr lang="en-US" sz="2800" b="1" dirty="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8599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4"/>
          <p:cNvSpPr>
            <a:spLocks noChangeArrowheads="1"/>
          </p:cNvSpPr>
          <p:nvPr/>
        </p:nvSpPr>
        <p:spPr bwMode="auto">
          <a:xfrm>
            <a:off x="1558925" y="333376"/>
            <a:ext cx="8713788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3200">
                <a:latin typeface="Arial" pitchFamily="34" charset="0"/>
                <a:cs typeface="Lotus" pitchFamily="2" charset="-78"/>
                <a:sym typeface="Wingdings 2" pitchFamily="18" charset="2"/>
              </a:rPr>
              <a:t></a:t>
            </a:r>
            <a:r>
              <a:rPr lang="fa-IR" sz="32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فوايد جسمي ورزش :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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تنـاسب كلي ( اندازه گيري قدرت ماهيچه ، تحمل ماهيچه ، انعطاف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پـذيري و تنـاسب قلبـي- تنفسي « هـوازي » )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تناسب عضوي و تناسب پـويا كه با تجربـه خودمان تعيين مـي شود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تفـاوت دارد ( كونتـزلمن ، 1978 )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كمك بـه تقويت و ارتقاي تناسب پويـاي ما و كمك به كنتـرل وزن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پيشگيـري از بيمـاري كرونـري قلب ( از عوامل مهم مرگ در كشور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انگلستـان )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3274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4"/>
          <p:cNvSpPr>
            <a:spLocks noChangeArrowheads="1"/>
          </p:cNvSpPr>
          <p:nvPr/>
        </p:nvSpPr>
        <p:spPr bwMode="auto">
          <a:xfrm>
            <a:off x="1703389" y="188914"/>
            <a:ext cx="8713787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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ورزش هـوازي بايد از مدت و شدت كافي برخوردار باشد تا اثـرات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واقعي خود را بگذارد ، افراد بايد 70 تا85 درصد حداكثر ضربان قلب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را بدون وقفه بـراي دست كم 12 دقيقه ، سه بار در هفته اجرا كننـد تا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سلامت دستگاه قلبـي عروقي را بهبـود بخشند و خطر بيماري كرونري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قلب را به ميـزان زيادي كـاهش دهنـد . ( كوپـر ، 1982 ) 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ورزش جسمي منظم ، بـاعث پيشگيـري از سكته و پوكي استخـوان و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كمك بـه كنتـرل ديـابت . ( برانون و فيست ، 1997 )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9294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4"/>
          <p:cNvSpPr>
            <a:spLocks noChangeArrowheads="1"/>
          </p:cNvSpPr>
          <p:nvPr/>
        </p:nvSpPr>
        <p:spPr bwMode="auto">
          <a:xfrm>
            <a:off x="1631950" y="431800"/>
            <a:ext cx="8713788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3200">
                <a:latin typeface="Arial" pitchFamily="34" charset="0"/>
                <a:cs typeface="Lotus" pitchFamily="2" charset="-78"/>
                <a:sym typeface="Wingdings 2" pitchFamily="18" charset="2"/>
              </a:rPr>
              <a:t></a:t>
            </a:r>
            <a:r>
              <a:rPr lang="fa-IR" sz="32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فوايد روانشناختي ورزش :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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علاوه بر فوايد جسمي ورزش ، فوايد روانشناختي عبارتند از  :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- كـاهش افسردگـي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- كـاهش اضطـراب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- ايجاد محافظي عليه استرس( ر.ك.فصل8 )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- افـزايش عزت نـفس و خوب بـودن </a:t>
            </a:r>
          </a:p>
          <a:p>
            <a:pPr>
              <a:lnSpc>
                <a:spcPct val="15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72035" name="Line 5"/>
          <p:cNvSpPr>
            <a:spLocks noChangeShapeType="1"/>
          </p:cNvSpPr>
          <p:nvPr/>
        </p:nvSpPr>
        <p:spPr bwMode="auto">
          <a:xfrm flipH="1">
            <a:off x="7248525" y="2493963"/>
            <a:ext cx="10795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72036" name="Line 6"/>
          <p:cNvSpPr>
            <a:spLocks noChangeShapeType="1"/>
          </p:cNvSpPr>
          <p:nvPr/>
        </p:nvSpPr>
        <p:spPr bwMode="auto">
          <a:xfrm flipH="1">
            <a:off x="7248525" y="2493963"/>
            <a:ext cx="107950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72037" name="Line 7"/>
          <p:cNvSpPr>
            <a:spLocks noChangeShapeType="1"/>
          </p:cNvSpPr>
          <p:nvPr/>
        </p:nvSpPr>
        <p:spPr bwMode="auto">
          <a:xfrm flipH="1">
            <a:off x="7248525" y="2493963"/>
            <a:ext cx="107950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72038" name="Line 8"/>
          <p:cNvSpPr>
            <a:spLocks noChangeShapeType="1"/>
          </p:cNvSpPr>
          <p:nvPr/>
        </p:nvSpPr>
        <p:spPr bwMode="auto">
          <a:xfrm flipH="1">
            <a:off x="7248525" y="2493964"/>
            <a:ext cx="107950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4584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4"/>
          <p:cNvSpPr>
            <a:spLocks noChangeArrowheads="1"/>
          </p:cNvSpPr>
          <p:nvPr/>
        </p:nvSpPr>
        <p:spPr bwMode="auto">
          <a:xfrm>
            <a:off x="1774826" y="188914"/>
            <a:ext cx="85693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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استفـاده از ورزش هاي هوازي و بي هوازي بـراي كمك بـه افراد ، به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منظور مقـابله بـا اضطـراب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بـه عنوان سپـري عليـه استـرس 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افزايش فعاليت سلولهاي طبيعي كشنده و افزايش درصد سلول هاي 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T </a:t>
            </a: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ورزش و استرس هر دو بـاعث ترشح آدرنـالين و هورمـون هاي ديگر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مـي شونـد 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اثـر ورزش بـر عملكـرد قـلب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استـرس زيـاد ، تنـاسب بدنـي پاييـن - افـزايش آسيب پذيـر شدن </a:t>
            </a:r>
            <a:endParaRPr lang="en-US" sz="28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4140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4"/>
          <p:cNvSpPr>
            <a:spLocks noChangeArrowheads="1"/>
          </p:cNvSpPr>
          <p:nvPr/>
        </p:nvSpPr>
        <p:spPr bwMode="auto">
          <a:xfrm>
            <a:off x="1631950" y="260350"/>
            <a:ext cx="8642350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 sz="2800" b="1">
              <a:latin typeface="Arial" pitchFamily="34" charset="0"/>
              <a:cs typeface="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>
                <a:sym typeface="Wingdings 2" pitchFamily="18" charset="2"/>
              </a:rPr>
              <a:t></a:t>
            </a:r>
            <a:r>
              <a:rPr lang="fa-IR"/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اثر تدافعي چشمگير مفيدي عليه استرس در مـردان جوان سالمي كه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برنامه ورزش هـوازي يا وزنه برداري را آغاز كرده بودند ، نيافتنـد .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( سينيـور و همكاران ، 1986 )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ارتقـاي نگرش هاي مثبت و افـزايش تصور از خـود و عـزت نفس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 متاآنـاليز آثار ، دريافت كه رابطه مثبت معنـاداري بيـن ورزش و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عزت نفس وجود دارد .( سانستروم ، 1984 )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داشتن احساسات مثبت بيشتري در مورد شكل بدن و سلامت جسمي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كه بـه احساس عـزت نفس كمك مي كند 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تمركز نگرانيهاي مهم مربوط به ورزش ، روي خطرات بالقوه ورزش.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2294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4"/>
          <p:cNvSpPr>
            <a:spLocks noChangeArrowheads="1"/>
          </p:cNvSpPr>
          <p:nvPr/>
        </p:nvSpPr>
        <p:spPr bwMode="auto">
          <a:xfrm>
            <a:off x="1631951" y="260350"/>
            <a:ext cx="8640763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>
                <a:latin typeface="Arial" pitchFamily="34" charset="0"/>
                <a:cs typeface="Lotus" pitchFamily="2" charset="-78"/>
                <a:sym typeface="Wingdings 2" pitchFamily="18" charset="2"/>
              </a:rPr>
              <a:t></a:t>
            </a:r>
            <a:r>
              <a:rPr lang="fa-IR" sz="32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تغذيه : رژيم غذايي و سلامت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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تـغذيه علت 60% سرطان هاي زنان و40% سرطانهاي مـردان آمريكا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( سيمون ، 1983 )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رژيم هاي غذايي ضعيف اكثرا سرطان هاي اعضاء و جوارح ( مانند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سرطـان هاي معـده ، رحم ، سينه ، روده ها ، كبد ، دهان و... )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نـقش خوردن غذاهاي حاوي مواد سرطان زا در بـروز سرطان مانند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غـذاي فاسد ، عامـل خطـر در ابتلا بـه سرطـان معده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7772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4"/>
          <p:cNvSpPr>
            <a:spLocks noChangeArrowheads="1"/>
          </p:cNvSpPr>
          <p:nvPr/>
        </p:nvSpPr>
        <p:spPr bwMode="auto">
          <a:xfrm>
            <a:off x="1558926" y="188914"/>
            <a:ext cx="87852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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استفاده فراوان از نمك در برنامه غذايي انگلستان با فشار خون بالا و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بيماري قلبـي و عروقي مرتبـط مي بـاشد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ميـزان بالاي چربـي و كلسترول با تصلب شرائين و با بيماري عروق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كرونر قلـب ، مرتبط بوده است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ارتباط بين مصرف چربـي و سرطان سينه در زنـان نسبت به بيمـاري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عروق كرونـر قلـب از وضوح كمتـري بـرخوردار است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1162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4"/>
          <p:cNvSpPr>
            <a:spLocks noChangeArrowheads="1"/>
          </p:cNvSpPr>
          <p:nvPr/>
        </p:nvSpPr>
        <p:spPr bwMode="auto">
          <a:xfrm>
            <a:off x="1631950" y="188914"/>
            <a:ext cx="8642350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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ميزان ابتـلا به سرطان سينه در زناني كه نيمي از كالـري خـود را از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چربي بـه دست مي آوردنـد ، سـه برابر بـيش از حـد متوسط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مصرف بالاي چربـي اشباع شده ، عامل خطر شناخته شده اي بـراي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سرطان سينـه وخيم نـزد زنان مسن تر نـه زنان جوان تـر.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برنـامه غذايـي در سرطـان ريـه در مـردان نيـز تأثيـر ضمني دارد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2817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4"/>
          <p:cNvSpPr>
            <a:spLocks noChangeArrowheads="1"/>
          </p:cNvSpPr>
          <p:nvPr/>
        </p:nvSpPr>
        <p:spPr bwMode="auto">
          <a:xfrm>
            <a:off x="1703389" y="260350"/>
            <a:ext cx="8713787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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كلسترول زياد ، احتمال افـزايش دو برابـري در سرطان ريـه در مردان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ميزان كلسترول موجود در تخم مرغ در بـرنامه غذايي زيـاد مي باشد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الكـل ، در سرطان زبان ، لـوزه ، مري ، كبـد ، لوزالمعده تأثير ضمني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دارد . دائم الخمرها در مقـايسه با افـرادي كه الكـل مصرف نمي كننـد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پنج بـار بيشتر احتمال ابتلا بـه سرطان لـوزالمعده را دارنـد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5245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4"/>
          <p:cNvSpPr>
            <a:spLocks noChangeArrowheads="1"/>
          </p:cNvSpPr>
          <p:nvPr/>
        </p:nvSpPr>
        <p:spPr bwMode="auto">
          <a:xfrm>
            <a:off x="1631950" y="144464"/>
            <a:ext cx="8713788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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مصرف ويتامينهاي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A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و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C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و سلنيوم          كاهش خطر ابتلا به سرطان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كمبود ويتامين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A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        خرابي لايه محافظ معـده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بتـاكاروتـن نيز به عنوان محافـظي عليـه بعضي از انـواع سرطـان ها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شنـاختـه شـده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ويتامين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C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و سلنيوم دو عامـلي هستنـد كه باعث پـيشگيري از بـروز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سرطـان در انسان مي شونـد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برنامه غذايي با فيبـر زياد ، هم براي مردان و هم براي زنـان در مقابل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سرطان محافظت ايجـاد مي كنـد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فيبـر ميوه ها و سبزيجات بـيش از فيبر غلات و ساير حبوبات ، روده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بزرگ را عليه سرطـان محافـظت مي كنـد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مصرف ميوه حتي محافظت بيشتري عليه سرطان ريه ايجاد مي كند،لذا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همه ما بايد در هفته سه تا هفت بار ميوه بخوريم .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79203" name="Line 5"/>
          <p:cNvSpPr>
            <a:spLocks noChangeShapeType="1"/>
          </p:cNvSpPr>
          <p:nvPr/>
        </p:nvSpPr>
        <p:spPr bwMode="auto">
          <a:xfrm flipH="1">
            <a:off x="5230814" y="1125538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79204" name="Line 6"/>
          <p:cNvSpPr>
            <a:spLocks noChangeShapeType="1"/>
          </p:cNvSpPr>
          <p:nvPr/>
        </p:nvSpPr>
        <p:spPr bwMode="auto">
          <a:xfrm flipH="1">
            <a:off x="7032625" y="1557338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75882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4"/>
          <p:cNvSpPr>
            <a:spLocks noChangeArrowheads="1"/>
          </p:cNvSpPr>
          <p:nvPr/>
        </p:nvSpPr>
        <p:spPr bwMode="auto">
          <a:xfrm>
            <a:off x="1774825" y="188914"/>
            <a:ext cx="8497888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جنبه هاي سبك زندگي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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درك سـلامت و روانشنـاسي سلامت بـا تمركز بـر فقـدان بيمـاري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كـامل نيـست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تـأكيد روانشناسي سلامت معاصر بر فـوايد حالت هاي مثبت سلامت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و حوزه هاي مرتبط با ارتقاي سلامت ( مانند اولز و سيمنت ،  1995) 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تمـركـز بـر مطالـعه سبـك زنـدگي بـراي درك مـا از ســلامت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4821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4"/>
          <p:cNvSpPr>
            <a:spLocks noChangeArrowheads="1"/>
          </p:cNvSpPr>
          <p:nvPr/>
        </p:nvSpPr>
        <p:spPr bwMode="auto">
          <a:xfrm>
            <a:off x="1774826" y="404814"/>
            <a:ext cx="8569325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>
                <a:latin typeface="Arial" pitchFamily="34" charset="0"/>
                <a:cs typeface="Lotus" pitchFamily="2" charset="-78"/>
                <a:sym typeface="Wingdings 2" pitchFamily="18" charset="2"/>
              </a:rPr>
              <a:t></a:t>
            </a:r>
            <a:r>
              <a:rPr lang="fa-IR" sz="32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چاقي و اختلالات غذا خوردن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: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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مفهوم مشكلي براي تعريف كردن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درك چاقي از لحاظ معيارهاي شخصي ، اجتماعي و فرهنگي متفاوت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فنون ارزيابي چربي بدن :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1- پرتونگاري مقطعي رايانه اي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2- تصوير طنين مغناطيسي ( 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MRI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چاقـي = شاخـص جـرم بدن كه بـا تقسيم وزن فـرد به مجـذور قد او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محاسبه مي شود.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چاقـي هم با مشكلات جسمـي سلامـت و هم مشكلات روانشناختـي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همراه است.</a:t>
            </a: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6556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4"/>
          <p:cNvSpPr>
            <a:spLocks noChangeArrowheads="1"/>
          </p:cNvSpPr>
          <p:nvPr/>
        </p:nvSpPr>
        <p:spPr bwMode="auto">
          <a:xfrm>
            <a:off x="1631950" y="333376"/>
            <a:ext cx="8713788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علل چاقي در نظريه ها :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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نظـريه هاي فيزيـولوژيـك : بـراي چـاقي ، حمـايت ژنتيـكي در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خـانـواده ها وجود دارد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نظريه هاي ميزان سوخت و ساز : افراد چاق ميزان استراحت متابوليكي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كمتري دارند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نظريه هاي رفتاري : افراد چاق تمايل كمتـري بـراي فعاليت جسمـي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دارند و غـذا بيش از مورد نياز دريافت مي كننـد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0662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4"/>
          <p:cNvSpPr>
            <a:spLocks noChangeArrowheads="1"/>
          </p:cNvSpPr>
          <p:nvPr/>
        </p:nvSpPr>
        <p:spPr bwMode="auto">
          <a:xfrm>
            <a:off x="1703388" y="692150"/>
            <a:ext cx="8640762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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اختلالات غذا خوردن              بي اشتهايي رواني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پـرخـوري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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بي اشتهايـي ، اولين بار توسط يك پزشك لندني ، به نام « سر ويليام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گول » در سال 1874 كشف شد كه با كاهش وزن افراطي كه از جانب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خود شخص تحميل مي شود ، مشخص مي گردد ،گول اين بيماري را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اختلال روانشناختي در نظر گرفت كه ريشه عصبي دارد .</a:t>
            </a:r>
          </a:p>
          <a:p>
            <a:pPr>
              <a:lnSpc>
                <a:spcPct val="15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82275" name="Line 5"/>
          <p:cNvSpPr>
            <a:spLocks noChangeShapeType="1"/>
          </p:cNvSpPr>
          <p:nvPr/>
        </p:nvSpPr>
        <p:spPr bwMode="auto">
          <a:xfrm flipH="1">
            <a:off x="6240463" y="198913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82276" name="Line 6"/>
          <p:cNvSpPr>
            <a:spLocks noChangeShapeType="1"/>
          </p:cNvSpPr>
          <p:nvPr/>
        </p:nvSpPr>
        <p:spPr bwMode="auto">
          <a:xfrm flipH="1">
            <a:off x="6240463" y="1989139"/>
            <a:ext cx="10795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6617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4"/>
          <p:cNvSpPr>
            <a:spLocks noChangeArrowheads="1"/>
          </p:cNvSpPr>
          <p:nvPr/>
        </p:nvSpPr>
        <p:spPr bwMode="auto">
          <a:xfrm>
            <a:off x="1774825" y="260350"/>
            <a:ext cx="8642350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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احتمال بـروز بـي اشتهايي در زنـان 20 برابر بيشتر از مـردان است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فقط افـرادي بي اشتها تشخيص داده مي شونـد كه وزن آنها حداقـل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15% كمتر از حداقل وزن معمول و قاعدگي در آنها متوقف شده باشد .</a:t>
            </a:r>
          </a:p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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عوارض بي اشتهايي رواني و كاهش وزن :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- لاغري مرضي ( تحليل رفتن بدن )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- آسيب پذيري در برابرعفونت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- نشانه هاي سوء تغذيه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- تحريف در تصور از بدن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83299" name="AutoShape 5"/>
          <p:cNvSpPr>
            <a:spLocks/>
          </p:cNvSpPr>
          <p:nvPr/>
        </p:nvSpPr>
        <p:spPr bwMode="auto">
          <a:xfrm>
            <a:off x="9767888" y="3573464"/>
            <a:ext cx="431800" cy="2376487"/>
          </a:xfrm>
          <a:prstGeom prst="rightBrace">
            <a:avLst>
              <a:gd name="adj1" fmla="val 4586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45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4"/>
          <p:cNvSpPr>
            <a:spLocks noChangeArrowheads="1"/>
          </p:cNvSpPr>
          <p:nvPr/>
        </p:nvSpPr>
        <p:spPr bwMode="auto">
          <a:xfrm>
            <a:off x="1703389" y="188914"/>
            <a:ext cx="8713787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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هنجارهاي اجتماعي و عوامل روانشناختـي           عوامل بـالقوه اي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براي اكتساب بي اشتهايي  رواني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طـرح ارتبـاط بيـن بي اشتهايي روانـي و سنـدرم ترنـر. در عوامـل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ژنتيكي از نظر عوامل فيزيولوژيكي،توجيه احتمالي بيانگـر آن است كه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هيپوتالاموس از عملكرد طبيعي بازميماند. اين مطلب با توجه به اين كه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هيپوتـالاموس هم غـذاخوردن و هم عملكردهاي هورمـوني را كنتـرل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مي كنـد تأييـد مـي شود .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84323" name="Line 5"/>
          <p:cNvSpPr>
            <a:spLocks noChangeShapeType="1"/>
          </p:cNvSpPr>
          <p:nvPr/>
        </p:nvSpPr>
        <p:spPr bwMode="auto">
          <a:xfrm flipH="1">
            <a:off x="4224338" y="148431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73528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4"/>
          <p:cNvSpPr>
            <a:spLocks noChangeArrowheads="1"/>
          </p:cNvSpPr>
          <p:nvPr/>
        </p:nvSpPr>
        <p:spPr bwMode="auto">
          <a:xfrm>
            <a:off x="1631951" y="188914"/>
            <a:ext cx="8640763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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عوامل شخصيتي و پويايي خانواده در بي اشتهايي رواني :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- نداشتن اعتماد به نفس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- نيـاز به تأييـد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- وظيفـه شناسـي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- كمـال طلبـي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- احساس فشار براي موفق شدن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        ( تيلور ، 1995 )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همچنين آسيب شناسي رواني والدين يا الكلي بودن آنها و به طور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خاص رابطه مـادر- دختـر در اختلال غـذا خـوردن نـقش دارد . 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85347" name="Line 5"/>
          <p:cNvSpPr>
            <a:spLocks noChangeShapeType="1"/>
          </p:cNvSpPr>
          <p:nvPr/>
        </p:nvSpPr>
        <p:spPr bwMode="auto">
          <a:xfrm flipH="1">
            <a:off x="6959601" y="1412875"/>
            <a:ext cx="13684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85348" name="Line 6"/>
          <p:cNvSpPr>
            <a:spLocks noChangeShapeType="1"/>
          </p:cNvSpPr>
          <p:nvPr/>
        </p:nvSpPr>
        <p:spPr bwMode="auto">
          <a:xfrm flipH="1">
            <a:off x="7032625" y="1412875"/>
            <a:ext cx="129540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85349" name="Line 7"/>
          <p:cNvSpPr>
            <a:spLocks noChangeShapeType="1"/>
          </p:cNvSpPr>
          <p:nvPr/>
        </p:nvSpPr>
        <p:spPr bwMode="auto">
          <a:xfrm flipH="1">
            <a:off x="6959601" y="1412875"/>
            <a:ext cx="1368425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85350" name="Line 8"/>
          <p:cNvSpPr>
            <a:spLocks noChangeShapeType="1"/>
          </p:cNvSpPr>
          <p:nvPr/>
        </p:nvSpPr>
        <p:spPr bwMode="auto">
          <a:xfrm flipH="1">
            <a:off x="6959601" y="1412875"/>
            <a:ext cx="1368425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85351" name="Line 9"/>
          <p:cNvSpPr>
            <a:spLocks noChangeShapeType="1"/>
          </p:cNvSpPr>
          <p:nvPr/>
        </p:nvSpPr>
        <p:spPr bwMode="auto">
          <a:xfrm flipH="1">
            <a:off x="6959601" y="1412875"/>
            <a:ext cx="1368425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4669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4"/>
          <p:cNvSpPr>
            <a:spLocks noChangeArrowheads="1"/>
          </p:cNvSpPr>
          <p:nvPr/>
        </p:nvSpPr>
        <p:spPr bwMode="auto">
          <a:xfrm>
            <a:off x="1487487" y="260350"/>
            <a:ext cx="8713788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Lotus" pitchFamily="2" charset="-78"/>
                <a:sym typeface="Wingdings 2" pitchFamily="18" charset="2"/>
              </a:rPr>
              <a:t>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درمان بي اشتهايي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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تمركـز روي رسانـدن وزن بيمار بـه سطح مطمئـن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فنون رفتاري بر اساس روش هاي شرطي شدن عاملي ( مثل پاداش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دادن براي افزايش وزن با ملاقات اجتماعي )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روان درماني براي افزايش عزت نفس و مهارت هاي ارتباطي .</a:t>
            </a:r>
          </a:p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پرخوري :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يك سنـدرم غذاخوردن كه با خـوردن مكرر به مقدار زيـاد و سپـس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تلاش بـراي تخليه غـذا از طريق استفراغ و دارو هاي مليـن مشخص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مي شود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20727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4"/>
          <p:cNvSpPr>
            <a:spLocks noChangeArrowheads="1"/>
          </p:cNvSpPr>
          <p:nvPr/>
        </p:nvSpPr>
        <p:spPr bwMode="auto">
          <a:xfrm>
            <a:off x="1558925" y="260350"/>
            <a:ext cx="8713788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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استفراغ و استفاده از داروهاي ملين نيز مي تواند تعـادل الكتروليت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پتـاسيم در بدن را بـر هم بزنـد و منـجر بـه كـم شدن آب بـدن ،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بي نظمـي هاي قلبـي و عفونت هاي ادراي شـود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 زنـان جوان بيشتـر ديـده مي شود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شيـوع افسردگـي بيـن افراد مبتـلا بـه پرخـوري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ارتباط دو اختـلال پرخـوري و بـي اشتهايي روانـي با كمبود مـاده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انتـقال دهنـده عصبـي سروتونيـن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603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4"/>
          <p:cNvSpPr>
            <a:spLocks noChangeArrowheads="1"/>
          </p:cNvSpPr>
          <p:nvPr/>
        </p:nvSpPr>
        <p:spPr bwMode="auto">
          <a:xfrm>
            <a:off x="1558925" y="188914"/>
            <a:ext cx="8713788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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نـداشتن اعتمـاد به نـفس و يا هـويت خـود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درمـان پرخوري شامـل تـركيبي از دارو و درمان شناختي- رفتاري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منـاسب نيازهاي فردي شخص مبتلا به پـرخوري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استفـاده از داروهـاي ضد افـسردگي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سبك زنـدگي مي تواند تاثير بسزايي بر وضعيت سلامت ما در تمام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مراحل پيشگيري وارتقـاي سلامت داشتـه باشـد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9978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4"/>
          <p:cNvSpPr>
            <a:spLocks noChangeArrowheads="1"/>
          </p:cNvSpPr>
          <p:nvPr/>
        </p:nvSpPr>
        <p:spPr bwMode="auto">
          <a:xfrm>
            <a:off x="1774826" y="1304925"/>
            <a:ext cx="856932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Lotus" pitchFamily="2" charset="-78"/>
                <a:sym typeface="Wingdings 2" pitchFamily="18" charset="2"/>
              </a:rPr>
              <a:t></a:t>
            </a:r>
            <a:r>
              <a:rPr lang="fa-IR" sz="2400"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cs typeface="B Lotus" pitchFamily="2" charset="-78"/>
              </a:rPr>
              <a:t>اهميت عوامـل سبك زنـدگي ماننـد انجـام منـظم ورزش و درپيـش</a:t>
            </a:r>
          </a:p>
          <a:p>
            <a:r>
              <a:rPr lang="fa-IR" sz="2800" b="1">
                <a:cs typeface="B Lotus" pitchFamily="2" charset="-78"/>
              </a:rPr>
              <a:t>   گرفتن بـرنامه غذايـي سالم و زيان عواملي مانند كشيدن سيگار بـراي</a:t>
            </a:r>
          </a:p>
          <a:p>
            <a:r>
              <a:rPr lang="fa-IR" sz="2800" b="1">
                <a:cs typeface="B Lotus" pitchFamily="2" charset="-78"/>
              </a:rPr>
              <a:t>   سلامت زنـدگي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حـدود 50% مـرگ هاي زودرس در كشورهاي غربـي مربوط به سبك</a:t>
            </a:r>
          </a:p>
          <a:p>
            <a:r>
              <a:rPr lang="fa-IR" sz="2800" b="1">
                <a:cs typeface="B Lotus" pitchFamily="2" charset="-78"/>
              </a:rPr>
              <a:t>    زندگي</a:t>
            </a:r>
          </a:p>
          <a:p>
            <a:r>
              <a:rPr lang="fa-IR">
                <a:cs typeface="B Lotus" pitchFamily="2" charset="-78"/>
              </a:rPr>
              <a:t> </a:t>
            </a: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افراد سيگاري 5 سال اميد به زندگي خود را از دست مي دهند.و افراد </a:t>
            </a:r>
          </a:p>
          <a:p>
            <a:r>
              <a:rPr lang="fa-IR" sz="2800" b="1">
                <a:cs typeface="B Lotus" pitchFamily="2" charset="-78"/>
              </a:rPr>
              <a:t>   داراي سبك زندگي نشسته ( غيرفعال ) 2 تا3 سال اميد به زندگي خود </a:t>
            </a:r>
          </a:p>
          <a:p>
            <a:r>
              <a:rPr lang="fa-IR" sz="2800" b="1">
                <a:cs typeface="B Lotus" pitchFamily="2" charset="-78"/>
              </a:rPr>
              <a:t>   را از دست مي دهند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متخصص تـغذيه مي توانـد ملاك هاي سبك زندگي سالـم را تـرسيم</a:t>
            </a:r>
            <a:endParaRPr lang="en-US" sz="2800" b="1">
              <a:cs typeface="B Lotus" pitchFamily="2" charset="-78"/>
            </a:endParaRPr>
          </a:p>
          <a:p>
            <a:r>
              <a:rPr lang="fa-IR" sz="2800" b="1">
                <a:cs typeface="B Lotus" pitchFamily="2" charset="-78"/>
              </a:rPr>
              <a:t>   نمايـد .</a:t>
            </a:r>
          </a:p>
          <a:p>
            <a:pPr>
              <a:spcBef>
                <a:spcPct val="50000"/>
              </a:spcBef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9173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4"/>
          <p:cNvSpPr>
            <a:spLocks noChangeArrowheads="1"/>
          </p:cNvSpPr>
          <p:nvPr/>
        </p:nvSpPr>
        <p:spPr bwMode="auto">
          <a:xfrm>
            <a:off x="1703388" y="404814"/>
            <a:ext cx="8640762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fa-IR" sz="2400">
              <a:latin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cs typeface="Lotus" pitchFamily="2" charset="-78"/>
                <a:sym typeface="Wingdings 2" pitchFamily="18" charset="2"/>
              </a:rPr>
              <a:t></a:t>
            </a:r>
            <a:r>
              <a:rPr lang="fa-IR" sz="2800" b="1">
                <a:cs typeface="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تـأكيد روانشناس ورزشي بـر اهميت ورزش منـاسب و منظـم بـراي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نگهداري تنـاسب جسمـي و پـرورش اعضـاء هـوازي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ما بايد سبك زندگي را در نظر بگيريم نه رفتارهاي خـاص سلامت را 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تغييـر گرايش ها و شيوه در سلامت ، ممكـن است تحت تأثير عوامل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فرهنگي و خرده فرهنگي وسيعتـري قرار گيرنـد مثلا خـانواده از منابع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اصلي اطلاعات بـراي غذا و بـرنامه غذايي ماست . يـا اثـر تبـليغات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تجـاري تلويزيـون بر انتخـاب غـذاي كودكان و سبـك زنـدگي</a:t>
            </a:r>
          </a:p>
          <a:p>
            <a:pPr>
              <a:lnSpc>
                <a:spcPct val="15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8050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4"/>
          <p:cNvSpPr>
            <a:spLocks noChangeArrowheads="1"/>
          </p:cNvSpPr>
          <p:nvPr/>
        </p:nvSpPr>
        <p:spPr bwMode="auto">
          <a:xfrm>
            <a:off x="1127126" y="188914"/>
            <a:ext cx="889317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>
                <a:latin typeface="Arial" pitchFamily="34" charset="0"/>
                <a:cs typeface="Lotus" pitchFamily="2" charset="-78"/>
                <a:sym typeface="Wingdings 2" pitchFamily="18" charset="2"/>
              </a:rPr>
              <a:t></a:t>
            </a:r>
            <a:r>
              <a:rPr lang="fa-IR" sz="32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پژوهش در سبك زندگي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سبك زندگي سالم مي تواند بر مدت زندگي تأثير بگذارد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هفت تمرين مربوط به سلامت :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1- هفت تا هشت ساعت خواب در شبانـه روز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2- تقـريباَ هـر روز صبحانـه خـوردن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3- نـخوردن يا بنـدرت خوردن بين وعـده هاي اصلي غذا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4- بـه طور معمول در وزن متنـاسب با قد يا نـزديك بـه آن بودن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5- هرگـز سيگـار نكشـيدن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6- استفـاده نـكردن از الكـل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7- فعـاليت جسمـي منـظم          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( بلوك و برسلو ، 1972 )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4096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4"/>
          <p:cNvSpPr>
            <a:spLocks noChangeArrowheads="1"/>
          </p:cNvSpPr>
          <p:nvPr/>
        </p:nvSpPr>
        <p:spPr bwMode="auto">
          <a:xfrm>
            <a:off x="1703388" y="260351"/>
            <a:ext cx="864235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 sz="3200" b="1">
              <a:latin typeface="Arial" pitchFamily="34" charset="0"/>
              <a:cs typeface="Lotus" pitchFamily="2" charset="-78"/>
            </a:endParaRPr>
          </a:p>
          <a:p>
            <a:endParaRPr lang="fa-IR" sz="3200" b="1">
              <a:latin typeface="Arial" pitchFamily="34" charset="0"/>
              <a:cs typeface="Lotus" pitchFamily="2" charset="-78"/>
            </a:endParaRPr>
          </a:p>
          <a:p>
            <a:r>
              <a:rPr lang="fa-IR" sz="3200" b="1">
                <a:latin typeface="Arial" pitchFamily="34" charset="0"/>
                <a:cs typeface="Lotus" pitchFamily="2" charset="-78"/>
              </a:rPr>
              <a:t>                               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ورزش و تغذيه</a:t>
            </a:r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en-US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</a:t>
            </a:r>
            <a:r>
              <a:rPr lang="fa-IR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ورزش جسمي :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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ورزش در گستـرده تريـن معناي خـود صدها نـوع از فعـاليت هـاي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مخـتلف را در برمي گيـرد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پنج نوع ورزش متفـاوت از نـظر فـيزيولـوژيكـي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- ورزش ايزومتريك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- ورزش ايزوتونيك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- ورزش ايزوكينتيك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- ورزش بي هـوازي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- ورزش هـوازي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( برانون و فيست ، 1997 )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65891" name="Line 5"/>
          <p:cNvSpPr>
            <a:spLocks noChangeShapeType="1"/>
          </p:cNvSpPr>
          <p:nvPr/>
        </p:nvSpPr>
        <p:spPr bwMode="auto">
          <a:xfrm flipH="1">
            <a:off x="7104064" y="2997201"/>
            <a:ext cx="18002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65892" name="Line 6"/>
          <p:cNvSpPr>
            <a:spLocks noChangeShapeType="1"/>
          </p:cNvSpPr>
          <p:nvPr/>
        </p:nvSpPr>
        <p:spPr bwMode="auto">
          <a:xfrm flipH="1">
            <a:off x="7104064" y="2997201"/>
            <a:ext cx="18002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65893" name="Line 7"/>
          <p:cNvSpPr>
            <a:spLocks noChangeShapeType="1"/>
          </p:cNvSpPr>
          <p:nvPr/>
        </p:nvSpPr>
        <p:spPr bwMode="auto">
          <a:xfrm flipH="1">
            <a:off x="7104064" y="2997201"/>
            <a:ext cx="1800225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65894" name="Line 8"/>
          <p:cNvSpPr>
            <a:spLocks noChangeShapeType="1"/>
          </p:cNvSpPr>
          <p:nvPr/>
        </p:nvSpPr>
        <p:spPr bwMode="auto">
          <a:xfrm flipH="1">
            <a:off x="7104064" y="2997201"/>
            <a:ext cx="180022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65895" name="Line 9"/>
          <p:cNvSpPr>
            <a:spLocks noChangeShapeType="1"/>
          </p:cNvSpPr>
          <p:nvPr/>
        </p:nvSpPr>
        <p:spPr bwMode="auto">
          <a:xfrm flipH="1">
            <a:off x="7104064" y="2997201"/>
            <a:ext cx="1800225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05497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4"/>
          <p:cNvSpPr>
            <a:spLocks noChangeArrowheads="1"/>
          </p:cNvSpPr>
          <p:nvPr/>
        </p:nvSpPr>
        <p:spPr bwMode="auto">
          <a:xfrm>
            <a:off x="1558926" y="260350"/>
            <a:ext cx="8424863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3200">
                <a:latin typeface="Arial" pitchFamily="34" charset="0"/>
                <a:cs typeface="Lotus" pitchFamily="2" charset="-78"/>
                <a:sym typeface="Wingdings 2" pitchFamily="18" charset="2"/>
              </a:rPr>
              <a:t></a:t>
            </a:r>
            <a:r>
              <a:rPr lang="fa-IR" sz="3200" b="1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ورزش ايزومتريك : 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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بدن حركت مي كند ، اين شيوه ورزشي گروهي از ماهيچه ها را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تـقويت مي كنـد ، هر چنـد بـراي وضعيت كـلي مـؤثر نيـست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</a:t>
            </a:r>
            <a:r>
              <a:rPr lang="fa-IR">
                <a:cs typeface="B Lotus" pitchFamily="2" charset="-78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ورزش ايزوتونيك :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نيازمند انقباض عضلات و حـركت مفـاصل 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مبنـاي شيوه هاي بـدنسـازي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تـأكيد بر پيشرفت ظاهر بدن نـه پـيشرفت تنـاسب و سلامـت 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616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4"/>
          <p:cNvSpPr>
            <a:spLocks noChangeArrowheads="1"/>
          </p:cNvSpPr>
          <p:nvPr/>
        </p:nvSpPr>
        <p:spPr bwMode="auto">
          <a:xfrm>
            <a:off x="1524001" y="100013"/>
            <a:ext cx="89646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 2" pitchFamily="18" charset="2"/>
              <a:buChar char="P"/>
            </a:pPr>
            <a:r>
              <a:rPr lang="fa-IR" sz="3200" b="1">
                <a:latin typeface="Arial" pitchFamily="34" charset="0"/>
                <a:cs typeface="Lotus" pitchFamily="2" charset="-78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ورزش ايزوكينتيك</a:t>
            </a:r>
          </a:p>
          <a:p>
            <a:pPr>
              <a:buFont typeface="Wingdings 2" pitchFamily="18" charset="2"/>
              <a:buNone/>
            </a:pPr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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نيازمند اعمال فشـار براي بلنـدكـردن و تلاش اضافـي براي برگرداندن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بـه حـالت اول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نـيازمنـد تجهيـزات تخصصي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بـراي پِـيشرفت قـدرت و تـحمل عـضله مـؤثرتـر از دو روش قبـلي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( پيپس و ويـلمور ، 1975 )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en-US" sz="2800">
                <a:cs typeface="B Lotus" pitchFamily="2" charset="-78"/>
                <a:sym typeface="Wingdings 2" pitchFamily="18" charset="2"/>
              </a:rPr>
              <a:t></a:t>
            </a:r>
            <a:r>
              <a:rPr lang="fa-IR">
                <a:cs typeface="B Lotus" pitchFamily="2" charset="-78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ورزش بي هوازي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شامـل كسب انـرژي كوتـاه و شديد ، بـدون افـزايش مقدار اكسيـژن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(دوي سرعت و بازي با توپ)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بـاعث پيشرفت سرعت و تحمل ، لـذا براي افـراد داراي بيماري كرونـر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قلبـي خطرنـاك</a:t>
            </a:r>
          </a:p>
          <a:p>
            <a:r>
              <a:rPr lang="fa-IR" sz="2400">
                <a:latin typeface="Arial" pitchFamily="34" charset="0"/>
                <a:cs typeface="B Lotus" pitchFamily="2" charset="-78"/>
              </a:rPr>
              <a:t> </a:t>
            </a:r>
            <a:endParaRPr lang="en-US" sz="240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340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4"/>
          <p:cNvSpPr>
            <a:spLocks noChangeArrowheads="1"/>
          </p:cNvSpPr>
          <p:nvPr/>
        </p:nvSpPr>
        <p:spPr bwMode="auto">
          <a:xfrm>
            <a:off x="1631951" y="188914"/>
            <a:ext cx="8640763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>
                <a:cs typeface="Lotus" pitchFamily="2" charset="-78"/>
                <a:sym typeface="Wingdings 2" pitchFamily="18" charset="2"/>
              </a:rPr>
              <a:t></a:t>
            </a:r>
            <a:r>
              <a:rPr lang="fa-IR" sz="3200">
                <a:cs typeface="Lotus" pitchFamily="2" charset="-78"/>
                <a:sym typeface="Wingdings 2" pitchFamily="18" charset="2"/>
              </a:rPr>
              <a:t> </a:t>
            </a:r>
            <a:r>
              <a:rPr lang="fa-IR" sz="3200" b="1">
                <a:cs typeface="B Lotus" pitchFamily="2" charset="-78"/>
              </a:rPr>
              <a:t>ورزش هوازي</a:t>
            </a:r>
          </a:p>
          <a:p>
            <a:endParaRPr lang="fa-IR" sz="3200" b="1"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 sz="2800"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cs typeface="B Lotus" pitchFamily="2" charset="-78"/>
              </a:rPr>
              <a:t>به هر نوع ورزشي كه بـه مصرف اكسيژن بسيار زياد در دوره طولاني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احتياج دارد . (مثل دويدن آهسته )</a:t>
            </a:r>
            <a:endParaRPr lang="en-US" sz="2800" b="1"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ضربان قلب بـايد حداقل تا 12 دقيقه و ترجيحا 15 تا30 دقيقه در اين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سطح افزايش يافته باقي بماند تا اين ورزش مؤثر گردد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توصيه : انجام معاينه پـزشكي قبـل از شروع بـرنامه ورزش هـوازي 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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استفاده از يك برق نگار قلب مي تواند فعاليت غيرطبيعي قلب را طي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ورزش مشخص كند </a:t>
            </a:r>
            <a:r>
              <a:rPr lang="fa-IR" sz="2800">
                <a:latin typeface="Arial" pitchFamily="34" charset="0"/>
                <a:cs typeface="B Lotus" pitchFamily="2" charset="-78"/>
              </a:rPr>
              <a:t>.</a:t>
            </a:r>
            <a:endParaRPr lang="en-US" sz="280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2190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2080</Words>
  <Application>Microsoft Office PowerPoint</Application>
  <PresentationFormat>Widescreen</PresentationFormat>
  <Paragraphs>243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Arial</vt:lpstr>
      <vt:lpstr>B Lotus</vt:lpstr>
      <vt:lpstr>B Titr</vt:lpstr>
      <vt:lpstr>Lotus</vt:lpstr>
      <vt:lpstr>Tahoma</vt:lpstr>
      <vt:lpstr>Trebuchet MS</vt:lpstr>
      <vt:lpstr>Wingdings</vt:lpstr>
      <vt:lpstr>Wingdings 2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2022-01-17T18:45:51Z</dcterms:created>
  <dcterms:modified xsi:type="dcterms:W3CDTF">2022-01-17T18:46:26Z</dcterms:modified>
</cp:coreProperties>
</file>