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830D9-058B-4266-9E59-B0BC20EE822E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FA3C-90B3-4542-B4FB-BFFA1B009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707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830D9-058B-4266-9E59-B0BC20EE822E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FA3C-90B3-4542-B4FB-BFFA1B009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27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830D9-058B-4266-9E59-B0BC20EE822E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FA3C-90B3-4542-B4FB-BFFA1B009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40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92100"/>
            <a:ext cx="10972800" cy="5727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E4BF2917-4F78-4260-A234-8148B1F196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8884648"/>
      </p:ext>
    </p:extLst>
  </p:cSld>
  <p:clrMapOvr>
    <a:masterClrMapping/>
  </p:clrMapOvr>
  <p:transition spd="slow">
    <p:newsfla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2100"/>
            <a:ext cx="109728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905000"/>
            <a:ext cx="109728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8B64CF8B-6BAE-41F7-AD7A-E11FC5F003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1677336"/>
      </p:ext>
    </p:extLst>
  </p:cSld>
  <p:clrMapOvr>
    <a:masterClrMapping/>
  </p:clrMapOvr>
  <p:transition spd="slow">
    <p:newsfla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2100"/>
            <a:ext cx="109728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05000"/>
            <a:ext cx="538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05000"/>
            <a:ext cx="53848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038600"/>
            <a:ext cx="53848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209A2338-9552-4E20-B0A3-E74429421B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0461657"/>
      </p:ext>
    </p:extLst>
  </p:cSld>
  <p:clrMapOvr>
    <a:masterClrMapping/>
  </p:clrMapOvr>
  <p:transition spd="slow">
    <p:newsfla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2100"/>
            <a:ext cx="109728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905000"/>
            <a:ext cx="538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05000"/>
            <a:ext cx="538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0831A72D-778C-4FCE-817D-E9DB14304F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2295270"/>
      </p:ext>
    </p:extLst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830D9-058B-4266-9E59-B0BC20EE822E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FA3C-90B3-4542-B4FB-BFFA1B009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87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830D9-058B-4266-9E59-B0BC20EE822E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FA3C-90B3-4542-B4FB-BFFA1B009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55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830D9-058B-4266-9E59-B0BC20EE822E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FA3C-90B3-4542-B4FB-BFFA1B009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53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830D9-058B-4266-9E59-B0BC20EE822E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FA3C-90B3-4542-B4FB-BFFA1B009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31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830D9-058B-4266-9E59-B0BC20EE822E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FA3C-90B3-4542-B4FB-BFFA1B009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75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830D9-058B-4266-9E59-B0BC20EE822E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FA3C-90B3-4542-B4FB-BFFA1B009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371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830D9-058B-4266-9E59-B0BC20EE822E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FA3C-90B3-4542-B4FB-BFFA1B009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026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830D9-058B-4266-9E59-B0BC20EE822E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FA3C-90B3-4542-B4FB-BFFA1B009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94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830D9-058B-4266-9E59-B0BC20EE822E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9FA3C-90B3-4542-B4FB-BFFA1B009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0079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06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7ABC-AAB6-4D21-B6CB-452A62B83BFF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773238"/>
            <a:ext cx="8229600" cy="2736850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روش های قيمت گذاری کالای ارسالی به شعب :</a:t>
            </a:r>
            <a:endParaRPr lang="hi-IN" altLang="en-US">
              <a:cs typeface="Mangal" panose="02040503050203030202" pitchFamily="18" charset="0"/>
            </a:endParaRPr>
          </a:p>
          <a:p>
            <a:pPr algn="r">
              <a:buFontTx/>
              <a:buNone/>
            </a:pPr>
            <a:r>
              <a:rPr lang="fa-IR" altLang="en-US"/>
              <a:t>روش قيمت فروش ( قيمت خرده فروشی )</a:t>
            </a:r>
          </a:p>
          <a:p>
            <a:pPr algn="r">
              <a:buFontTx/>
              <a:buNone/>
            </a:pPr>
            <a:r>
              <a:rPr lang="fa-IR" altLang="en-US"/>
              <a:t>روش قيمت تمام شده </a:t>
            </a:r>
          </a:p>
          <a:p>
            <a:pPr algn="r">
              <a:buFontTx/>
              <a:buNone/>
            </a:pPr>
            <a:r>
              <a:rPr lang="fa-IR" altLang="en-US"/>
              <a:t>روش قيمت تمام شده به اضافه درصدی از بهای تمام شده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7364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A0-B866-45E5-86F3-6EE5C5BF9BC4}" type="slidenum">
              <a:rPr lang="en-US" altLang="en-US"/>
              <a:pPr/>
              <a:t>11</a:t>
            </a:fld>
            <a:endParaRPr lang="en-US" altLang="en-US"/>
          </a:p>
        </p:txBody>
      </p:sp>
      <p:graphicFrame>
        <p:nvGraphicFramePr>
          <p:cNvPr id="17586" name="Group 178"/>
          <p:cNvGraphicFramePr>
            <a:graphicFrameLocks noGrp="1"/>
          </p:cNvGraphicFramePr>
          <p:nvPr>
            <p:ph/>
          </p:nvPr>
        </p:nvGraphicFramePr>
        <p:xfrm>
          <a:off x="2279650" y="1970088"/>
          <a:ext cx="7488238" cy="3578226"/>
        </p:xfrm>
        <a:graphic>
          <a:graphicData uri="http://schemas.openxmlformats.org/drawingml/2006/table">
            <a:tbl>
              <a:tblPr/>
              <a:tblGrid>
                <a:gridCol w="2470150"/>
                <a:gridCol w="2468563"/>
                <a:gridCol w="2549525"/>
              </a:tblGrid>
              <a:tr h="10572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حساب بستانکار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حساب بدهکار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شرح عمليات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61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ارسالی به شعبه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شعبه 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ارسال کالا به شعبه 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47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شعبه 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ارسالی به شعبه 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برگشت کالا از شعبه به مرکز 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566" name="Rectangle 158"/>
          <p:cNvSpPr>
            <a:spLocks noChangeArrowheads="1"/>
          </p:cNvSpPr>
          <p:nvPr/>
        </p:nvSpPr>
        <p:spPr bwMode="auto">
          <a:xfrm>
            <a:off x="2566989" y="904876"/>
            <a:ext cx="70564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rtl="1"/>
            <a:r>
              <a:rPr lang="fa-IR" altLang="en-US" sz="3200">
                <a:latin typeface="Arial" panose="020B0604020202020204" pitchFamily="34" charset="0"/>
              </a:rPr>
              <a:t>روش اول </a:t>
            </a:r>
            <a:r>
              <a:rPr lang="hi-IN" altLang="en-US" sz="3200">
                <a:latin typeface="Arial" panose="020B0604020202020204" pitchFamily="34" charset="0"/>
                <a:cs typeface="Mangal" panose="02040503050203030202" pitchFamily="18" charset="0"/>
              </a:rPr>
              <a:t>)</a:t>
            </a:r>
            <a:r>
              <a:rPr lang="fa-IR" altLang="en-US" sz="3200">
                <a:latin typeface="Arial" panose="020B0604020202020204" pitchFamily="34" charset="0"/>
              </a:rPr>
              <a:t> روش قيمت فروش </a:t>
            </a:r>
            <a:r>
              <a:rPr lang="hi-IN" altLang="en-US" sz="3200">
                <a:latin typeface="Arial" panose="020B0604020202020204" pitchFamily="34" charset="0"/>
                <a:cs typeface="Mangal" panose="02040503050203030202" pitchFamily="18" charset="0"/>
              </a:rPr>
              <a:t>(</a:t>
            </a:r>
            <a:endParaRPr lang="en-US" altLang="en-US" sz="3200">
              <a:latin typeface="Arial" panose="020B0604020202020204" pitchFamily="34" charset="0"/>
              <a:cs typeface="Mangal" panose="02040503050203030202" pitchFamily="18" charset="0"/>
            </a:endParaRPr>
          </a:p>
          <a:p>
            <a:pPr algn="ctr" eaLnBrk="0" hangingPunct="0"/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17572" name="Text Box 164"/>
          <p:cNvSpPr txBox="1">
            <a:spLocks noChangeArrowheads="1"/>
          </p:cNvSpPr>
          <p:nvPr/>
        </p:nvSpPr>
        <p:spPr bwMode="auto">
          <a:xfrm>
            <a:off x="6940550" y="5659439"/>
            <a:ext cx="21796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429362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F762-139F-4FD5-A51D-DD9EB24A99F6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9482" name="Rectangle 26"/>
          <p:cNvSpPr>
            <a:spLocks noGrp="1" noChangeArrowheads="1"/>
          </p:cNvSpPr>
          <p:nvPr>
            <p:ph type="title"/>
          </p:nvPr>
        </p:nvSpPr>
        <p:spPr>
          <a:xfrm>
            <a:off x="4224338" y="260351"/>
            <a:ext cx="6202362" cy="346075"/>
          </a:xfrm>
        </p:spPr>
        <p:txBody>
          <a:bodyPr>
            <a:normAutofit fontScale="90000"/>
          </a:bodyPr>
          <a:lstStyle/>
          <a:p>
            <a:pPr algn="r"/>
            <a:r>
              <a:rPr lang="fa-IR" altLang="en-US" sz="2400"/>
              <a:t>صفحه قبل</a:t>
            </a:r>
            <a:r>
              <a:rPr lang="hi-IN" altLang="en-US" sz="4000">
                <a:cs typeface="Mangal" panose="02040503050203030202" pitchFamily="18" charset="0"/>
              </a:rPr>
              <a:t> </a:t>
            </a:r>
            <a:r>
              <a:rPr lang="fa-IR" altLang="en-US" sz="2400"/>
              <a:t>ی</a:t>
            </a:r>
            <a:r>
              <a:rPr lang="hi-IN" altLang="en-US" sz="2400">
                <a:cs typeface="Mangal" panose="02040503050203030202" pitchFamily="18" charset="0"/>
              </a:rPr>
              <a:t> </a:t>
            </a:r>
            <a:r>
              <a:rPr lang="fa-IR" altLang="en-US" sz="2400"/>
              <a:t>ادامه</a:t>
            </a:r>
            <a:endParaRPr lang="en-US" altLang="en-US" sz="2400"/>
          </a:p>
        </p:txBody>
      </p:sp>
      <p:graphicFrame>
        <p:nvGraphicFramePr>
          <p:cNvPr id="19516" name="Group 60"/>
          <p:cNvGraphicFramePr>
            <a:graphicFrameLocks noGrp="1"/>
          </p:cNvGraphicFramePr>
          <p:nvPr>
            <p:ph idx="4294967295"/>
          </p:nvPr>
        </p:nvGraphicFramePr>
        <p:xfrm>
          <a:off x="2640013" y="2259014"/>
          <a:ext cx="6913562" cy="3340101"/>
        </p:xfrm>
        <a:graphic>
          <a:graphicData uri="http://schemas.openxmlformats.org/drawingml/2006/table">
            <a:tbl>
              <a:tblPr/>
              <a:tblGrid>
                <a:gridCol w="2303462"/>
                <a:gridCol w="2306638"/>
                <a:gridCol w="2303462"/>
              </a:tblGrid>
              <a:tr h="10287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شعبه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بانک 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فروش نقدی کالا در شعبه و ارسال به مرکز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04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شعبه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کنترل بدهکاران شعبه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فروش نسيه کالا در شعبه 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09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کنترل بدهکاران شعبه 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بانک 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وصول وجوه دربافتی از بدهکاران و ارسال به مرکز 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6003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41907-BBC9-4B2B-8C32-122249A46BAA}" type="slidenum">
              <a:rPr lang="en-US" altLang="en-US"/>
              <a:pPr/>
              <a:t>13</a:t>
            </a:fld>
            <a:endParaRPr lang="en-US" altLang="en-US"/>
          </a:p>
        </p:txBody>
      </p:sp>
      <p:graphicFrame>
        <p:nvGraphicFramePr>
          <p:cNvPr id="23618" name="Group 66"/>
          <p:cNvGraphicFramePr>
            <a:graphicFrameLocks noGrp="1"/>
          </p:cNvGraphicFramePr>
          <p:nvPr>
            <p:ph/>
          </p:nvPr>
        </p:nvGraphicFramePr>
        <p:xfrm>
          <a:off x="2279651" y="1970089"/>
          <a:ext cx="7489825" cy="3431223"/>
        </p:xfrm>
        <a:graphic>
          <a:graphicData uri="http://schemas.openxmlformats.org/drawingml/2006/table">
            <a:tbl>
              <a:tblPr/>
              <a:tblGrid>
                <a:gridCol w="2495550"/>
                <a:gridCol w="2498725"/>
                <a:gridCol w="2495550"/>
              </a:tblGrid>
              <a:tr h="8636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کنترل بدهکاران شعبه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شعبه </a:t>
                      </a:r>
                      <a:endParaRPr kumimoji="0" lang="hi-I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Mangal" panose="02040503050203030202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hi-I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Mangal" panose="02040503050203030202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Mangal" panose="02040503050203030202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استرداد کالای فروش رفته توسط مشتری به شعبه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5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کنترل بدهکاران شعبه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هزينه های شعبه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تخفيف اعطاِی به بدهکاران از قيمت فروش 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80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کنترل بدهکاران شعبه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هزينه های شعبه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مطالبات سوخت شده از محل طلب بدهکاران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9191625" y="404814"/>
            <a:ext cx="795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a-IR" altLang="en-US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</a:t>
            </a:r>
            <a:r>
              <a:rPr lang="hi-IN" altLang="en-US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altLang="en-US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ادامه</a:t>
            </a:r>
            <a:endParaRPr lang="en-US" altLang="en-US" sz="20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>
            <a:off x="8328025" y="404814"/>
            <a:ext cx="1017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a-IR" altLang="en-US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صفحه قبل</a:t>
            </a:r>
            <a:endParaRPr lang="en-US" altLang="en-US" sz="20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8783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C520A-6A8C-4AE2-AB5B-19B7474EF224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1" y="1905000"/>
            <a:ext cx="8893175" cy="4114800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مثال :</a:t>
            </a:r>
          </a:p>
          <a:p>
            <a:pPr algn="r">
              <a:buFontTx/>
              <a:buNone/>
            </a:pPr>
            <a:r>
              <a:rPr lang="fa-IR" altLang="en-US"/>
              <a:t>شرکت سهامی خورشید در اول فروردین  سال 1379 شعبه ای درتبریزافتتاح  نمود  و کالایی به قیمت فروش (خرده فروشی )</a:t>
            </a:r>
          </a:p>
          <a:p>
            <a:pPr algn="r">
              <a:buFontTx/>
              <a:buNone/>
            </a:pPr>
            <a:r>
              <a:rPr lang="fa-IR" altLang="en-US"/>
              <a:t>800000ریال به آن شعبه ارسال داشت 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5608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46468-9864-46F6-BDF6-01181625835E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341438"/>
            <a:ext cx="8229600" cy="4114800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طبق صورتحساب ارسالی از شعبه تبریز عملیات مالی شعبه مذکور به شرح زیر است  :</a:t>
            </a:r>
          </a:p>
          <a:p>
            <a:pPr algn="r">
              <a:buFontTx/>
              <a:buNone/>
            </a:pPr>
            <a:r>
              <a:rPr lang="fa-IR" altLang="en-US"/>
              <a:t>فروش نقدی(وجه ارسال شده)                       302000</a:t>
            </a:r>
          </a:p>
          <a:p>
            <a:pPr algn="r">
              <a:buFontTx/>
              <a:buNone/>
            </a:pPr>
            <a:r>
              <a:rPr lang="fa-IR" altLang="en-US"/>
              <a:t>فروش نسیه                                           400000</a:t>
            </a:r>
          </a:p>
          <a:p>
            <a:pPr algn="r">
              <a:buFontTx/>
              <a:buNone/>
            </a:pPr>
            <a:r>
              <a:rPr lang="fa-IR" altLang="en-US"/>
              <a:t>وجه دریافتی از بدهکاران                           324000</a:t>
            </a:r>
          </a:p>
          <a:p>
            <a:pPr algn="r">
              <a:buFontTx/>
              <a:buNone/>
            </a:pPr>
            <a:r>
              <a:rPr lang="fa-IR" altLang="en-US"/>
              <a:t>تخفیف اعطایی به بدهکاران از قیمت فروش         6000 </a:t>
            </a:r>
          </a:p>
          <a:p>
            <a:pPr algn="r">
              <a:buFontTx/>
              <a:buNone/>
            </a:pPr>
            <a:r>
              <a:rPr lang="fa-IR" altLang="en-US"/>
              <a:t>مطالبات سوخت شده                                   20000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5259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DD42-FABB-4797-9550-C978825A9A88}" type="slidenum">
              <a:rPr lang="en-US" altLang="en-US"/>
              <a:pPr/>
              <a:t>16</a:t>
            </a:fld>
            <a:endParaRPr lang="en-US" altLang="en-US"/>
          </a:p>
        </p:txBody>
      </p:sp>
      <p:graphicFrame>
        <p:nvGraphicFramePr>
          <p:cNvPr id="576604" name="Group 92"/>
          <p:cNvGraphicFramePr>
            <a:graphicFrameLocks noGrp="1"/>
          </p:cNvGraphicFramePr>
          <p:nvPr>
            <p:ph/>
          </p:nvPr>
        </p:nvGraphicFramePr>
        <p:xfrm>
          <a:off x="1774825" y="260351"/>
          <a:ext cx="8642350" cy="6124385"/>
        </p:xfrm>
        <a:graphic>
          <a:graphicData uri="http://schemas.openxmlformats.org/drawingml/2006/table">
            <a:tbl>
              <a:tblPr/>
              <a:tblGrid>
                <a:gridCol w="1800225"/>
                <a:gridCol w="1944688"/>
                <a:gridCol w="4897437"/>
              </a:tblGrid>
              <a:tr h="720725">
                <a:tc gridSpan="3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شرکت سهامی خورشید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دفتر روز نامه عمومی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بستانکار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بدهکار 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شرح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52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800000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302000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400000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800000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302000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400000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   کالای ارسالی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ثبت کالای ارسالی به شعبه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بانک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ثبت فروش نقدی شعبه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کنترل بدهکاران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ثبت فروش نسیه شعبه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ادامه صفحه بعد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2291959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789CE-7A63-4EAC-9663-AE2A372082DB}" type="slidenum">
              <a:rPr lang="en-US" altLang="en-US"/>
              <a:pPr/>
              <a:t>17</a:t>
            </a:fld>
            <a:endParaRPr lang="en-US" altLang="en-US"/>
          </a:p>
        </p:txBody>
      </p:sp>
      <p:graphicFrame>
        <p:nvGraphicFramePr>
          <p:cNvPr id="578609" name="Group 49"/>
          <p:cNvGraphicFramePr>
            <a:graphicFrameLocks noGrp="1"/>
          </p:cNvGraphicFramePr>
          <p:nvPr>
            <p:ph/>
          </p:nvPr>
        </p:nvGraphicFramePr>
        <p:xfrm>
          <a:off x="1774826" y="333376"/>
          <a:ext cx="8518525" cy="6119813"/>
        </p:xfrm>
        <a:graphic>
          <a:graphicData uri="http://schemas.openxmlformats.org/drawingml/2006/table">
            <a:tbl>
              <a:tblPr/>
              <a:tblGrid>
                <a:gridCol w="1728788"/>
                <a:gridCol w="1871662"/>
                <a:gridCol w="4918075"/>
              </a:tblGrid>
              <a:tr h="56880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324000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6000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98000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324000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6000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98000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بانک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کنترل بدهکاران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ثبت وجه دریافتی ازبدهکاران شعبه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هزینه های شعبه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کنترل بدهکاران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ثبت تخفیف اعطایی به بدهکاران شعبه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هزینه های شعبه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کنترل بدهکاران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ثبت مطالبات سوخت شده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ارسالی به شعبه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ثبت موجودی کالای آخر دوره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ادامه صفحه بعد 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0316553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16106-1E5C-4BF9-AC55-B97FF679FB6A}" type="slidenum">
              <a:rPr lang="en-US" altLang="en-US"/>
              <a:pPr/>
              <a:t>18</a:t>
            </a:fld>
            <a:endParaRPr lang="en-US" altLang="en-US"/>
          </a:p>
        </p:txBody>
      </p:sp>
      <p:graphicFrame>
        <p:nvGraphicFramePr>
          <p:cNvPr id="580724" name="Group 116"/>
          <p:cNvGraphicFramePr>
            <a:graphicFrameLocks noGrp="1"/>
          </p:cNvGraphicFramePr>
          <p:nvPr>
            <p:ph/>
          </p:nvPr>
        </p:nvGraphicFramePr>
        <p:xfrm>
          <a:off x="1919289" y="260350"/>
          <a:ext cx="8435975" cy="3517392"/>
        </p:xfrm>
        <a:graphic>
          <a:graphicData uri="http://schemas.openxmlformats.org/drawingml/2006/table">
            <a:tbl>
              <a:tblPr/>
              <a:tblGrid>
                <a:gridCol w="1781175"/>
                <a:gridCol w="1846262"/>
                <a:gridCol w="4808538"/>
              </a:tblGrid>
              <a:tr h="18002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702000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26000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702000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26000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ارسالی  به شعبه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خلا صه سود و زیان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انتقا ل فروش شعبه به خلاصه سود و زیان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سود  و زیان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هزینه های شعبه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انتقال هزینه های شعبه به حساب سود و زیان</a:t>
                      </a: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80739" name="Group 131"/>
          <p:cNvGraphicFramePr>
            <a:graphicFrameLocks noGrp="1"/>
          </p:cNvGraphicFramePr>
          <p:nvPr/>
        </p:nvGraphicFramePr>
        <p:xfrm>
          <a:off x="6383339" y="4365625"/>
          <a:ext cx="3527425" cy="2578608"/>
        </p:xfrm>
        <a:graphic>
          <a:graphicData uri="http://schemas.openxmlformats.org/drawingml/2006/table">
            <a:tbl>
              <a:tblPr/>
              <a:tblGrid>
                <a:gridCol w="1679575"/>
                <a:gridCol w="1847850"/>
              </a:tblGrid>
              <a:tr h="15335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302000(2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400000(3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98000م(7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1) 800000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800000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800000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4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98000م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0666" name="Text Box 58"/>
          <p:cNvSpPr txBox="1">
            <a:spLocks noChangeArrowheads="1"/>
          </p:cNvSpPr>
          <p:nvPr/>
        </p:nvSpPr>
        <p:spPr bwMode="auto">
          <a:xfrm>
            <a:off x="8688388" y="3789363"/>
            <a:ext cx="1979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a-IR" alt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ثبت در دفتر کل :</a:t>
            </a:r>
            <a:endParaRPr lang="en-US" alt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80667" name="Text Box 59"/>
          <p:cNvSpPr txBox="1">
            <a:spLocks noChangeArrowheads="1"/>
          </p:cNvSpPr>
          <p:nvPr/>
        </p:nvSpPr>
        <p:spPr bwMode="auto">
          <a:xfrm>
            <a:off x="8472489" y="4292601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80668" name="Text Box 60"/>
          <p:cNvSpPr txBox="1">
            <a:spLocks noChangeArrowheads="1"/>
          </p:cNvSpPr>
          <p:nvPr/>
        </p:nvSpPr>
        <p:spPr bwMode="auto">
          <a:xfrm>
            <a:off x="6600825" y="3933825"/>
            <a:ext cx="252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a-IR" alt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موجودی کالای شعبه</a:t>
            </a:r>
            <a:r>
              <a:rPr lang="fa-IR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580747" name="Group 139"/>
          <p:cNvGraphicFramePr>
            <a:graphicFrameLocks noGrp="1"/>
          </p:cNvGraphicFramePr>
          <p:nvPr/>
        </p:nvGraphicFramePr>
        <p:xfrm>
          <a:off x="2279651" y="4292601"/>
          <a:ext cx="3527425" cy="2620645"/>
        </p:xfrm>
        <a:graphic>
          <a:graphicData uri="http://schemas.openxmlformats.org/drawingml/2006/table">
            <a:tbl>
              <a:tblPr/>
              <a:tblGrid>
                <a:gridCol w="1763713"/>
                <a:gridCol w="1763712"/>
              </a:tblGrid>
              <a:tr h="15843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800000(1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7)م98000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8)702000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800000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800000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98000م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0725" name="Text Box 117"/>
          <p:cNvSpPr txBox="1">
            <a:spLocks noChangeArrowheads="1"/>
          </p:cNvSpPr>
          <p:nvPr/>
        </p:nvSpPr>
        <p:spPr bwMode="auto">
          <a:xfrm>
            <a:off x="2782888" y="3860800"/>
            <a:ext cx="2665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alt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کالای ارسالی شعبه</a:t>
            </a:r>
            <a:endParaRPr lang="en-US" alt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2546067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621A-C771-404E-9B9E-F8D0EB29BA25}" type="slidenum">
              <a:rPr lang="en-US" altLang="en-US"/>
              <a:pPr/>
              <a:t>19</a:t>
            </a:fld>
            <a:endParaRPr lang="en-US" altLang="en-US"/>
          </a:p>
        </p:txBody>
      </p:sp>
      <p:graphicFrame>
        <p:nvGraphicFramePr>
          <p:cNvPr id="582757" name="Group 101"/>
          <p:cNvGraphicFramePr>
            <a:graphicFrameLocks noGrp="1"/>
          </p:cNvGraphicFramePr>
          <p:nvPr>
            <p:ph/>
          </p:nvPr>
        </p:nvGraphicFramePr>
        <p:xfrm>
          <a:off x="6527801" y="981076"/>
          <a:ext cx="3394075" cy="3311525"/>
        </p:xfrm>
        <a:graphic>
          <a:graphicData uri="http://schemas.openxmlformats.org/drawingml/2006/table">
            <a:tbl>
              <a:tblPr/>
              <a:tblGrid>
                <a:gridCol w="1727200"/>
                <a:gridCol w="1666875"/>
              </a:tblGrid>
              <a:tr h="17875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626000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2)302000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4)324000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37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626000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626000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626000م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2685" name="Text Box 29"/>
          <p:cNvSpPr txBox="1">
            <a:spLocks noChangeArrowheads="1"/>
          </p:cNvSpPr>
          <p:nvPr/>
        </p:nvSpPr>
        <p:spPr bwMode="auto">
          <a:xfrm>
            <a:off x="7175500" y="620713"/>
            <a:ext cx="2160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alt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بانک</a:t>
            </a:r>
            <a:endParaRPr lang="en-US" alt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582721" name="Group 65"/>
          <p:cNvGraphicFramePr>
            <a:graphicFrameLocks noGrp="1"/>
          </p:cNvGraphicFramePr>
          <p:nvPr/>
        </p:nvGraphicFramePr>
        <p:xfrm>
          <a:off x="2063751" y="981075"/>
          <a:ext cx="4295775" cy="3126550"/>
        </p:xfrm>
        <a:graphic>
          <a:graphicData uri="http://schemas.openxmlformats.org/drawingml/2006/table">
            <a:tbl>
              <a:tblPr/>
              <a:tblGrid>
                <a:gridCol w="2147888"/>
                <a:gridCol w="2147887"/>
              </a:tblGrid>
              <a:tr h="19446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324000(4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6000(5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20000(6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50000 م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3)400000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400000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400000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0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50000 م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2713" name="Text Box 57"/>
          <p:cNvSpPr txBox="1">
            <a:spLocks noChangeArrowheads="1"/>
          </p:cNvSpPr>
          <p:nvPr/>
        </p:nvSpPr>
        <p:spPr bwMode="auto">
          <a:xfrm>
            <a:off x="2855914" y="549275"/>
            <a:ext cx="2592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alt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کنترل بدهکاران</a:t>
            </a:r>
            <a:endParaRPr lang="en-US" alt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582760" name="Group 104"/>
          <p:cNvGraphicFramePr>
            <a:graphicFrameLocks noGrp="1"/>
          </p:cNvGraphicFramePr>
          <p:nvPr/>
        </p:nvGraphicFramePr>
        <p:xfrm>
          <a:off x="6743700" y="5084764"/>
          <a:ext cx="3360738" cy="1152525"/>
        </p:xfrm>
        <a:graphic>
          <a:graphicData uri="http://schemas.openxmlformats.org/drawingml/2006/table">
            <a:tbl>
              <a:tblPr/>
              <a:tblGrid>
                <a:gridCol w="1681163"/>
                <a:gridCol w="1679575"/>
              </a:tblGrid>
              <a:tr h="11525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26000(9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2739" name="Text Box 83"/>
          <p:cNvSpPr txBox="1">
            <a:spLocks noChangeArrowheads="1"/>
          </p:cNvSpPr>
          <p:nvPr/>
        </p:nvSpPr>
        <p:spPr bwMode="auto">
          <a:xfrm>
            <a:off x="7175500" y="4581525"/>
            <a:ext cx="2160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alt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سود و زیان </a:t>
            </a:r>
            <a:endParaRPr lang="en-US" alt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582759" name="Group 103"/>
          <p:cNvGraphicFramePr>
            <a:graphicFrameLocks noGrp="1"/>
          </p:cNvGraphicFramePr>
          <p:nvPr/>
        </p:nvGraphicFramePr>
        <p:xfrm>
          <a:off x="2279650" y="5013325"/>
          <a:ext cx="4127500" cy="1295400"/>
        </p:xfrm>
        <a:graphic>
          <a:graphicData uri="http://schemas.openxmlformats.org/drawingml/2006/table">
            <a:tbl>
              <a:tblPr/>
              <a:tblGrid>
                <a:gridCol w="2063750"/>
                <a:gridCol w="2063750"/>
              </a:tblGrid>
              <a:tr h="12954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702000(8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2758" name="Rectangle 102"/>
          <p:cNvSpPr>
            <a:spLocks noChangeArrowheads="1"/>
          </p:cNvSpPr>
          <p:nvPr/>
        </p:nvSpPr>
        <p:spPr bwMode="auto">
          <a:xfrm>
            <a:off x="3216275" y="4508500"/>
            <a:ext cx="2198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fa-IR" alt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خلاصه سود و زیان</a:t>
            </a:r>
            <a:r>
              <a:rPr lang="fa-IR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97275397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CFB7-D322-425D-838E-DE30D8FAD514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981075"/>
            <a:ext cx="8229600" cy="1143000"/>
          </a:xfrm>
        </p:spPr>
        <p:txBody>
          <a:bodyPr/>
          <a:lstStyle/>
          <a:p>
            <a:pPr algn="ctr"/>
            <a:r>
              <a:rPr lang="fa-IR" altLang="en-US" sz="4800" b="1"/>
              <a:t>فصل اول</a:t>
            </a:r>
            <a:endParaRPr lang="en-US" altLang="en-US" sz="4800" b="1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2852739"/>
            <a:ext cx="8229600" cy="1584325"/>
          </a:xfrm>
        </p:spPr>
        <p:txBody>
          <a:bodyPr/>
          <a:lstStyle/>
          <a:p>
            <a:pPr algn="ctr">
              <a:buFontTx/>
              <a:buNone/>
            </a:pPr>
            <a:r>
              <a:rPr lang="fa-IR" altLang="en-US" sz="4400" dirty="0"/>
              <a:t>حسابداری شعب</a:t>
            </a:r>
            <a:endParaRPr lang="en-US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355345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36F-899C-421C-A8B8-FF2F81321094}" type="slidenum">
              <a:rPr lang="en-US" altLang="en-US"/>
              <a:pPr/>
              <a:t>20</a:t>
            </a:fld>
            <a:endParaRPr lang="en-US" altLang="en-US"/>
          </a:p>
        </p:txBody>
      </p:sp>
      <p:graphicFrame>
        <p:nvGraphicFramePr>
          <p:cNvPr id="589843" name="Group 19"/>
          <p:cNvGraphicFramePr>
            <a:graphicFrameLocks noGrp="1"/>
          </p:cNvGraphicFramePr>
          <p:nvPr/>
        </p:nvGraphicFramePr>
        <p:xfrm>
          <a:off x="3000376" y="2565400"/>
          <a:ext cx="6659563" cy="2160588"/>
        </p:xfrm>
        <a:graphic>
          <a:graphicData uri="http://schemas.openxmlformats.org/drawingml/2006/table">
            <a:tbl>
              <a:tblPr/>
              <a:tblGrid>
                <a:gridCol w="3330575"/>
                <a:gridCol w="3328988"/>
              </a:tblGrid>
              <a:tr h="21605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26000(9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نقل به حساب سود وزیان</a:t>
                      </a: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5)6000</a:t>
                      </a:r>
                      <a:r>
                        <a:rPr kumimoji="0" lang="fa-IR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تخفیف</a:t>
                      </a: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a-IR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فروش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6)20000</a:t>
                      </a:r>
                      <a:r>
                        <a:rPr kumimoji="0" lang="fa-IR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مطالبات</a:t>
                      </a: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a-IR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سوخت</a:t>
                      </a: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a-IR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شده</a:t>
                      </a:r>
                      <a:endParaRPr kumimoji="0" lang="en-US" alt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9839" name="Text Box 15"/>
          <p:cNvSpPr txBox="1">
            <a:spLocks noChangeArrowheads="1"/>
          </p:cNvSpPr>
          <p:nvPr/>
        </p:nvSpPr>
        <p:spPr bwMode="auto">
          <a:xfrm>
            <a:off x="5232400" y="1916113"/>
            <a:ext cx="2160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alt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هزینه های شعبه</a:t>
            </a:r>
            <a:endParaRPr lang="en-US" alt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1668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07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CD25B146-B4B5-4082-AF5F-5F1CBD9231BD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5609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063750" y="1700214"/>
            <a:ext cx="8066088" cy="3095625"/>
          </a:xfrm>
        </p:spPr>
        <p:txBody>
          <a:bodyPr/>
          <a:lstStyle/>
          <a:p>
            <a:pPr algn="r"/>
            <a:r>
              <a:rPr lang="fa-IR" altLang="en-US"/>
              <a:t>روش دوم – روش قيمت تمام شده :</a:t>
            </a:r>
            <a:endParaRPr lang="hi-IN" altLang="en-US">
              <a:cs typeface="Mangal" panose="02040503050203030202" pitchFamily="18" charset="0"/>
            </a:endParaRPr>
          </a:p>
          <a:p>
            <a:pPr algn="r"/>
            <a:r>
              <a:rPr lang="fa-IR" altLang="en-US"/>
              <a:t>از  اين    روش  وقتی  استفاده  می گردد  که معمولا  نتوان قيمت فروش  را  تعيين   نمود   و  يا  نگهداری  کالا  برای مدت   طولانی امکان   پذير   نباشد .</a:t>
            </a:r>
            <a:endParaRPr lang="fa-IR" altLang="en-US">
              <a:cs typeface="Mangal" panose="02040503050203030202" pitchFamily="18" charset="0"/>
            </a:endParaRPr>
          </a:p>
          <a:p>
            <a:pPr algn="r"/>
            <a:r>
              <a:rPr lang="fa-IR" altLang="en-US"/>
              <a:t>کالای ارسالی به شعبه برمبنای قيمت تمام شده ثبت می شود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5208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20C9A-11BD-46C7-8757-233335A05DFB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847850" y="1196975"/>
            <a:ext cx="8496300" cy="4897438"/>
          </a:xfrm>
          <a:noFill/>
          <a:ln/>
        </p:spPr>
        <p:txBody>
          <a:bodyPr/>
          <a:lstStyle/>
          <a:p>
            <a:pPr algn="r">
              <a:lnSpc>
                <a:spcPct val="90000"/>
              </a:lnSpc>
              <a:buFontTx/>
              <a:buNone/>
            </a:pPr>
            <a:r>
              <a:rPr lang="fa-IR" altLang="en-US"/>
              <a:t>سرفصلهايی که در دفاتر مرکز افتتاح می شود عبارت اند از :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altLang="en-US" sz="3100"/>
              <a:t>موجودی کالا اول دوره شعبه 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altLang="en-US" sz="3100"/>
              <a:t>کالای ارسالی به شعبه 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altLang="en-US" sz="3100"/>
              <a:t>بدهکاران شعبه 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altLang="en-US" sz="3100"/>
              <a:t>کالای شعبه 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altLang="en-US" sz="3100"/>
              <a:t>بانک شعبه 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altLang="en-US" sz="3100"/>
              <a:t>هزينه های شعبه 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altLang="en-US" sz="3100"/>
              <a:t>موجودی کالای  آخر دوره شعبه 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altLang="en-US" sz="3100"/>
              <a:t>خلاصه  سود و زیان شعبه</a:t>
            </a:r>
            <a:endParaRPr lang="en-US" altLang="en-US" sz="3100"/>
          </a:p>
        </p:txBody>
      </p:sp>
    </p:spTree>
    <p:extLst>
      <p:ext uri="{BB962C8B-B14F-4D97-AF65-F5344CB8AC3E}">
        <p14:creationId xmlns:p14="http://schemas.microsoft.com/office/powerpoint/2010/main" val="496068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0B06E-5FFE-4AF6-BE30-91B2277C48EF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9" y="692151"/>
            <a:ext cx="8302625" cy="5616575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مثال :</a:t>
            </a:r>
          </a:p>
          <a:p>
            <a:pPr algn="r">
              <a:buFontTx/>
              <a:buNone/>
            </a:pPr>
            <a:r>
              <a:rPr lang="fa-IR" altLang="en-US"/>
              <a:t>شرکت سهامی آلفا محصولاتش را به قیمت تمام شده به حساب شعبه منظور می نماید.</a:t>
            </a:r>
          </a:p>
          <a:p>
            <a:pPr algn="r">
              <a:buFontTx/>
              <a:buNone/>
            </a:pPr>
            <a:r>
              <a:rPr lang="fa-IR" altLang="en-US"/>
              <a:t>اطلاعات به شرح زیر است:</a:t>
            </a:r>
          </a:p>
          <a:p>
            <a:pPr algn="r">
              <a:buFontTx/>
              <a:buNone/>
            </a:pPr>
            <a:r>
              <a:rPr lang="fa-IR" altLang="en-US"/>
              <a:t>موجودی کالای شعبه                              90000</a:t>
            </a:r>
          </a:p>
          <a:p>
            <a:pPr algn="r">
              <a:buFontTx/>
              <a:buNone/>
            </a:pPr>
            <a:r>
              <a:rPr lang="fa-IR" altLang="en-US"/>
              <a:t>کالای ارسالی به شعبه                          1800000</a:t>
            </a:r>
          </a:p>
          <a:p>
            <a:pPr algn="r">
              <a:buFontTx/>
              <a:buNone/>
            </a:pPr>
            <a:r>
              <a:rPr lang="fa-IR" altLang="en-US"/>
              <a:t>فروشهای نقدی که وجه آن حواله شده         2061000</a:t>
            </a:r>
          </a:p>
          <a:p>
            <a:pPr algn="r">
              <a:buFontTx/>
              <a:buNone/>
            </a:pPr>
            <a:r>
              <a:rPr lang="fa-IR" altLang="en-US"/>
              <a:t>کالای برگشتی از شعبه                           76500 </a:t>
            </a:r>
          </a:p>
          <a:p>
            <a:pPr algn="r">
              <a:buFontTx/>
              <a:buNone/>
            </a:pPr>
            <a:r>
              <a:rPr lang="fa-IR" altLang="en-US"/>
              <a:t>موجودی کالای شعبه در آخر اسفند 1379    162000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361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3CE0-FA92-40F6-950A-A28CBEC6FA00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>
              <a:buFontTx/>
              <a:buNone/>
            </a:pPr>
            <a:r>
              <a:rPr lang="fa-IR" altLang="en-US"/>
              <a:t>اطلاعات زیر مربوط به اداره ی مرکزی است:</a:t>
            </a:r>
          </a:p>
          <a:p>
            <a:pPr algn="r">
              <a:buFontTx/>
              <a:buNone/>
            </a:pPr>
            <a:r>
              <a:rPr lang="fa-IR" altLang="en-US"/>
              <a:t>موجودی کالا در اول فروردین  1379         450000</a:t>
            </a:r>
          </a:p>
          <a:p>
            <a:pPr algn="r">
              <a:buFontTx/>
              <a:buNone/>
            </a:pPr>
            <a:r>
              <a:rPr lang="fa-IR" altLang="en-US"/>
              <a:t>خرید                                               6750000 </a:t>
            </a:r>
          </a:p>
          <a:p>
            <a:pPr algn="r">
              <a:buFontTx/>
              <a:buNone/>
            </a:pPr>
            <a:r>
              <a:rPr lang="fa-IR" altLang="en-US"/>
              <a:t>فروش                                             5625000</a:t>
            </a:r>
          </a:p>
          <a:p>
            <a:pPr algn="r">
              <a:buFontTx/>
              <a:buNone/>
            </a:pPr>
            <a:r>
              <a:rPr lang="fa-IR" altLang="en-US"/>
              <a:t>موجودی کالا در آخر اسفند 1379            1350000</a:t>
            </a:r>
          </a:p>
          <a:p>
            <a:pPr algn="r">
              <a:buFontTx/>
              <a:buNone/>
            </a:pPr>
            <a:r>
              <a:rPr lang="fa-IR" altLang="en-US"/>
              <a:t>ثبت رویدادهای فوق دردفاتر اداره مرکزی به شرح زیر است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9334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BA36-F0A5-4BC7-9461-67C8192E6BEB}" type="slidenum">
              <a:rPr lang="en-US" altLang="en-US"/>
              <a:pPr/>
              <a:t>25</a:t>
            </a:fld>
            <a:endParaRPr lang="en-US" altLang="en-US"/>
          </a:p>
        </p:txBody>
      </p:sp>
      <p:graphicFrame>
        <p:nvGraphicFramePr>
          <p:cNvPr id="593977" name="Group 57"/>
          <p:cNvGraphicFramePr>
            <a:graphicFrameLocks noGrp="1"/>
          </p:cNvGraphicFramePr>
          <p:nvPr>
            <p:ph idx="1"/>
          </p:nvPr>
        </p:nvGraphicFramePr>
        <p:xfrm>
          <a:off x="1992313" y="260351"/>
          <a:ext cx="8362950" cy="6088825"/>
        </p:xfrm>
        <a:graphic>
          <a:graphicData uri="http://schemas.openxmlformats.org/drawingml/2006/table">
            <a:tbl>
              <a:tblPr/>
              <a:tblGrid>
                <a:gridCol w="1839912"/>
                <a:gridCol w="2341563"/>
                <a:gridCol w="4181475"/>
              </a:tblGrid>
              <a:tr h="836613">
                <a:tc gridSpan="3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شرکت سهامی آلفا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دفتر روزنامه عمومی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27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بستانکار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بدهکار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شرح 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83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90000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1800000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2061000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90000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1800000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2061000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اول دوره شعبه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ثبت موجودی کالای اول دوره شعبه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ارسالی به شعبه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ثبت ارسال از مرکزبه شعبه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بانک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ثبت فروش نقدی شعبه 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ادامه صفحه بعد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8284301"/>
      </p:ext>
    </p:extLst>
  </p:cSld>
  <p:clrMapOvr>
    <a:masterClrMapping/>
  </p:clrMapOvr>
  <p:transition spd="slow">
    <p:newsflash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57DC-1A97-4808-A552-A9237134611A}" type="slidenum">
              <a:rPr lang="en-US" altLang="en-US"/>
              <a:pPr/>
              <a:t>26</a:t>
            </a:fld>
            <a:endParaRPr lang="en-US" altLang="en-US"/>
          </a:p>
        </p:txBody>
      </p:sp>
      <p:graphicFrame>
        <p:nvGraphicFramePr>
          <p:cNvPr id="595998" name="Group 30"/>
          <p:cNvGraphicFramePr>
            <a:graphicFrameLocks noGrp="1"/>
          </p:cNvGraphicFramePr>
          <p:nvPr/>
        </p:nvGraphicFramePr>
        <p:xfrm>
          <a:off x="2351089" y="260351"/>
          <a:ext cx="7705725" cy="3184525"/>
        </p:xfrm>
        <a:graphic>
          <a:graphicData uri="http://schemas.openxmlformats.org/drawingml/2006/table">
            <a:tbl>
              <a:tblPr/>
              <a:tblGrid>
                <a:gridCol w="1555750"/>
                <a:gridCol w="1704975"/>
                <a:gridCol w="4445000"/>
              </a:tblGrid>
              <a:tr h="31845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76500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162000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76500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162000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ارسالی به شعبه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ارسالی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برگشتی کالا از شعبه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آخر دوره شعبه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آخر دوره شعبه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95999" name="Text Box 31"/>
          <p:cNvSpPr txBox="1">
            <a:spLocks noChangeArrowheads="1"/>
          </p:cNvSpPr>
          <p:nvPr/>
        </p:nvSpPr>
        <p:spPr bwMode="auto">
          <a:xfrm>
            <a:off x="8688388" y="3429001"/>
            <a:ext cx="16557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a-IR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ثبت در دفتر کل:</a:t>
            </a: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596076" name="Group 108"/>
          <p:cNvGraphicFramePr>
            <a:graphicFrameLocks noGrp="1"/>
          </p:cNvGraphicFramePr>
          <p:nvPr>
            <p:ph/>
          </p:nvPr>
        </p:nvGraphicFramePr>
        <p:xfrm>
          <a:off x="6240463" y="4005264"/>
          <a:ext cx="4140200" cy="2760663"/>
        </p:xfrm>
        <a:graphic>
          <a:graphicData uri="http://schemas.openxmlformats.org/drawingml/2006/table">
            <a:tbl>
              <a:tblPr/>
              <a:tblGrid>
                <a:gridCol w="2070100"/>
                <a:gridCol w="2070100"/>
              </a:tblGrid>
              <a:tr h="18002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2061000(2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76500(3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162000 م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 اول 90000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1)1800000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نقل به سود و زیان  409500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2299500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2299500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162000 م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96082" name="Group 114"/>
          <p:cNvGraphicFramePr>
            <a:graphicFrameLocks noGrp="1"/>
          </p:cNvGraphicFramePr>
          <p:nvPr/>
        </p:nvGraphicFramePr>
        <p:xfrm>
          <a:off x="1992314" y="4005264"/>
          <a:ext cx="4103687" cy="2760663"/>
        </p:xfrm>
        <a:graphic>
          <a:graphicData uri="http://schemas.openxmlformats.org/drawingml/2006/table">
            <a:tbl>
              <a:tblPr/>
              <a:tblGrid>
                <a:gridCol w="2052637"/>
                <a:gridCol w="2051050"/>
              </a:tblGrid>
              <a:tr h="18002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1800000(1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3)76500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نقل به خلاصه سود وزیان (کالای ارسالی)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4)1723500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1800000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1800000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96031" name="Text Box 63"/>
          <p:cNvSpPr txBox="1">
            <a:spLocks noChangeArrowheads="1"/>
          </p:cNvSpPr>
          <p:nvPr/>
        </p:nvSpPr>
        <p:spPr bwMode="auto">
          <a:xfrm>
            <a:off x="7248525" y="3644901"/>
            <a:ext cx="21605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موجودی کالای شعبه</a:t>
            </a: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96065" name="Text Box 97"/>
          <p:cNvSpPr txBox="1">
            <a:spLocks noChangeArrowheads="1"/>
          </p:cNvSpPr>
          <p:nvPr/>
        </p:nvSpPr>
        <p:spPr bwMode="auto">
          <a:xfrm>
            <a:off x="2782888" y="3573463"/>
            <a:ext cx="2089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a-IR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کالای ارسالی به شعبه</a:t>
            </a: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9013323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788F-983E-4E42-BC04-F712A60502FE}" type="slidenum">
              <a:rPr lang="en-US" altLang="en-US"/>
              <a:pPr/>
              <a:t>27</a:t>
            </a:fld>
            <a:endParaRPr lang="en-US" altLang="en-US"/>
          </a:p>
        </p:txBody>
      </p:sp>
      <p:graphicFrame>
        <p:nvGraphicFramePr>
          <p:cNvPr id="601178" name="Group 90"/>
          <p:cNvGraphicFramePr>
            <a:graphicFrameLocks noGrp="1"/>
          </p:cNvGraphicFramePr>
          <p:nvPr>
            <p:ph sz="half" idx="1"/>
          </p:nvPr>
        </p:nvGraphicFramePr>
        <p:xfrm>
          <a:off x="1774825" y="692150"/>
          <a:ext cx="8642350" cy="3231198"/>
        </p:xfrm>
        <a:graphic>
          <a:graphicData uri="http://schemas.openxmlformats.org/drawingml/2006/table">
            <a:tbl>
              <a:tblPr/>
              <a:tblGrid>
                <a:gridCol w="4284663"/>
                <a:gridCol w="4357687"/>
              </a:tblGrid>
              <a:tr h="2592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فروش مرکز                 5625000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(4از کالای ارسالی به شعبه  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1723500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       </a:t>
                      </a: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      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اول دوره مرکز      450000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خرید                            6750000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آخر دوره مرکز  (7200000)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ق ت شده کالای فروش رفته 1350000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سودناویژه-نقل به سودوزیان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1498500    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7348500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7348500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01120" name="Group 32"/>
          <p:cNvGraphicFramePr>
            <a:graphicFrameLocks noGrp="1"/>
          </p:cNvGraphicFramePr>
          <p:nvPr>
            <p:ph sz="half" idx="2"/>
          </p:nvPr>
        </p:nvGraphicFramePr>
        <p:xfrm>
          <a:off x="6672263" y="5084763"/>
          <a:ext cx="3416300" cy="863600"/>
        </p:xfrm>
        <a:graphic>
          <a:graphicData uri="http://schemas.openxmlformats.org/drawingml/2006/table">
            <a:tbl>
              <a:tblPr/>
              <a:tblGrid>
                <a:gridCol w="1708150"/>
                <a:gridCol w="1708150"/>
              </a:tblGrid>
              <a:tr h="8636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2) 2061000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01122" name="Text Box 34"/>
          <p:cNvSpPr txBox="1">
            <a:spLocks noChangeArrowheads="1"/>
          </p:cNvSpPr>
          <p:nvPr/>
        </p:nvSpPr>
        <p:spPr bwMode="auto">
          <a:xfrm>
            <a:off x="4800601" y="260351"/>
            <a:ext cx="2447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a-IR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حساب خلاصه سود و زیان </a:t>
            </a: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01123" name="Text Box 35"/>
          <p:cNvSpPr txBox="1">
            <a:spLocks noChangeArrowheads="1"/>
          </p:cNvSpPr>
          <p:nvPr/>
        </p:nvSpPr>
        <p:spPr bwMode="auto">
          <a:xfrm>
            <a:off x="7391400" y="4724401"/>
            <a:ext cx="19446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بانک</a:t>
            </a: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601175" name="Group 87"/>
          <p:cNvGraphicFramePr>
            <a:graphicFrameLocks noGrp="1"/>
          </p:cNvGraphicFramePr>
          <p:nvPr/>
        </p:nvGraphicFramePr>
        <p:xfrm>
          <a:off x="1919288" y="5084763"/>
          <a:ext cx="4176712" cy="1225550"/>
        </p:xfrm>
        <a:graphic>
          <a:graphicData uri="http://schemas.openxmlformats.org/drawingml/2006/table">
            <a:tbl>
              <a:tblPr/>
              <a:tblGrid>
                <a:gridCol w="3024187"/>
                <a:gridCol w="1152525"/>
              </a:tblGrid>
              <a:tr h="12255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409500سود ناویژه شعبه</a:t>
                      </a: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1498500سود ناویژه مرکز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01172" name="Text Box 84"/>
          <p:cNvSpPr txBox="1">
            <a:spLocks noChangeArrowheads="1"/>
          </p:cNvSpPr>
          <p:nvPr/>
        </p:nvSpPr>
        <p:spPr bwMode="auto">
          <a:xfrm>
            <a:off x="2855914" y="4724401"/>
            <a:ext cx="2808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سود و زیان</a:t>
            </a: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4031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07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56AD52BF-F193-4D8E-8E80-B98BD5E8ECD8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1916113"/>
            <a:ext cx="8820150" cy="2881312"/>
          </a:xfrm>
        </p:spPr>
        <p:txBody>
          <a:bodyPr/>
          <a:lstStyle/>
          <a:p>
            <a:pPr algn="r"/>
            <a:r>
              <a:rPr lang="fa-IR" altLang="en-US"/>
              <a:t>روش سوم – روش  قيمت تمام شده به اضافه  درصدی  از بهای تمام شده :</a:t>
            </a:r>
          </a:p>
          <a:p>
            <a:pPr algn="r"/>
            <a:r>
              <a:rPr lang="fa-IR" altLang="en-US"/>
              <a:t>اين روش  وقتی  استفاده  می گردد  که  امکان  پيش بينی  قيمت فروش  امکان  پذير  نباشد  ولی  اطمينان  نسبی  در مورد  سود ناويژه  وجود  داشته  باشد .</a:t>
            </a:r>
            <a:endParaRPr lang="en-US" altLang="en-US"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390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8AC6E-6E10-4721-AB35-AD129C7269BE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404813"/>
            <a:ext cx="8229600" cy="1143000"/>
          </a:xfrm>
        </p:spPr>
        <p:txBody>
          <a:bodyPr/>
          <a:lstStyle/>
          <a:p>
            <a:pPr algn="ctr"/>
            <a:r>
              <a:rPr lang="fa-IR" altLang="en-US" sz="3200"/>
              <a:t>نحوه ثبت حسابداری اين روش :</a:t>
            </a:r>
            <a:endParaRPr lang="en-US" altLang="en-US" sz="3200"/>
          </a:p>
        </p:txBody>
      </p:sp>
      <p:graphicFrame>
        <p:nvGraphicFramePr>
          <p:cNvPr id="31806" name="Group 62"/>
          <p:cNvGraphicFramePr>
            <a:graphicFrameLocks noGrp="1"/>
          </p:cNvGraphicFramePr>
          <p:nvPr>
            <p:ph idx="1"/>
          </p:nvPr>
        </p:nvGraphicFramePr>
        <p:xfrm>
          <a:off x="1992313" y="2060576"/>
          <a:ext cx="8229600" cy="3097213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7493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حساب بستانکار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حساب بدهکار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شرح عمليات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0">
                <a:tc>
                  <a:txBody>
                    <a:bodyPr/>
                    <a:lstStyle>
                      <a:lvl1pPr marL="533400" indent="-5334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914400" indent="-457200"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295400" indent="-3810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714500" indent="-342900"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1717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6289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30861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5433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40005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ارسالی به شعبه</a:t>
                      </a:r>
                    </a:p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تعديل شده 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ارسال کالا به شعبه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2513">
                <a:tc>
                  <a:txBody>
                    <a:bodyPr/>
                    <a:lstStyle>
                      <a:lvl1pPr marL="533400" indent="-5334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914400" indent="-457200"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295400" indent="-3810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714500" indent="-342900"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1717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6289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30861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5433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40005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533400" indent="-5334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914400" indent="-457200"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295400" indent="-3810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714500" indent="-342900"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1717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6289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30861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5433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40005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ارسالی به شعبه </a:t>
                      </a:r>
                    </a:p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تعديل شعبه 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برگشت کالا از شعبه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1795" name="Group 51"/>
          <p:cNvGraphicFramePr>
            <a:graphicFrameLocks noGrp="1"/>
          </p:cNvGraphicFramePr>
          <p:nvPr/>
        </p:nvGraphicFramePr>
        <p:xfrm>
          <a:off x="1919288" y="2997200"/>
          <a:ext cx="208280" cy="5181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5032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8335940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87B8-922F-4C33-BEAE-744336B06DB7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1" y="1196976"/>
            <a:ext cx="8291513" cy="4060825"/>
          </a:xfrm>
        </p:spPr>
        <p:txBody>
          <a:bodyPr/>
          <a:lstStyle/>
          <a:p>
            <a:pPr algn="r"/>
            <a:endParaRPr lang="en-US" altLang="en-US"/>
          </a:p>
          <a:p>
            <a:pPr algn="r"/>
            <a:endParaRPr lang="en-US" altLang="en-US"/>
          </a:p>
          <a:p>
            <a:pPr algn="r">
              <a:buFontTx/>
              <a:buNone/>
            </a:pPr>
            <a:r>
              <a:rPr lang="fa-IR" altLang="en-US"/>
              <a:t>شرکتها جهت دستيابی  به  يک بازار گسترده فروش و منابع مالی جديد سرمايه در نقاط مختلف وبا حتی خارج از کشور اقدام  به  ايجاد  شعبی  می نمايد 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5538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DE06-18E5-4759-A026-E94E32951705}" type="slidenum">
              <a:rPr lang="en-US" altLang="en-US"/>
              <a:pPr/>
              <a:t>30</a:t>
            </a:fld>
            <a:endParaRPr lang="en-US" altLang="en-US"/>
          </a:p>
        </p:txBody>
      </p:sp>
      <p:graphicFrame>
        <p:nvGraphicFramePr>
          <p:cNvPr id="33845" name="Group 53"/>
          <p:cNvGraphicFramePr>
            <a:graphicFrameLocks noGrp="1"/>
          </p:cNvGraphicFramePr>
          <p:nvPr>
            <p:ph/>
          </p:nvPr>
        </p:nvGraphicFramePr>
        <p:xfrm>
          <a:off x="1992314" y="1828800"/>
          <a:ext cx="8207375" cy="3136900"/>
        </p:xfrm>
        <a:graphic>
          <a:graphicData uri="http://schemas.openxmlformats.org/drawingml/2006/table">
            <a:tbl>
              <a:tblPr/>
              <a:tblGrid>
                <a:gridCol w="2735262"/>
                <a:gridCol w="2736850"/>
                <a:gridCol w="2735263"/>
              </a:tblGrid>
              <a:tr h="10572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 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بانک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فروش نقدی کالا در شعبه وارسال وجوه به مرکز 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18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 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کنترل بدهکاران شعبه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فروش نسيه کالا در شعبه 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77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کنترل بدهکاران شعبه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بانک 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وصول وجه دريافتنی از بدهکاران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وارسال آن به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مرکز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42" name="Rectangle 50"/>
          <p:cNvSpPr>
            <a:spLocks noChangeArrowheads="1"/>
          </p:cNvSpPr>
          <p:nvPr/>
        </p:nvSpPr>
        <p:spPr bwMode="auto">
          <a:xfrm>
            <a:off x="9480551" y="333375"/>
            <a:ext cx="9941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rtl="1"/>
            <a:r>
              <a:rPr lang="fa-IR" altLang="en-US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 دامه</a:t>
            </a:r>
            <a:r>
              <a:rPr lang="hi-IN" altLang="en-US" sz="2000">
                <a:solidFill>
                  <a:schemeClr val="tx2"/>
                </a:solidFill>
                <a:latin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fa-IR" altLang="en-US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</a:t>
            </a:r>
            <a:r>
              <a:rPr lang="fa-IR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843" name="Rectangle 51"/>
          <p:cNvSpPr>
            <a:spLocks noChangeArrowheads="1"/>
          </p:cNvSpPr>
          <p:nvPr/>
        </p:nvSpPr>
        <p:spPr bwMode="auto">
          <a:xfrm>
            <a:off x="8616950" y="333376"/>
            <a:ext cx="1017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a-IR" altLang="en-US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صفحه قبل</a:t>
            </a:r>
            <a:endParaRPr lang="en-US" altLang="en-US" sz="20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99943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E502-37E7-45DD-A143-000D5E6305CD}" type="slidenum">
              <a:rPr lang="en-US" altLang="en-US"/>
              <a:pPr/>
              <a:t>31</a:t>
            </a:fld>
            <a:endParaRPr lang="en-US" altLang="en-US"/>
          </a:p>
        </p:txBody>
      </p:sp>
      <p:graphicFrame>
        <p:nvGraphicFramePr>
          <p:cNvPr id="35894" name="Group 54"/>
          <p:cNvGraphicFramePr>
            <a:graphicFrameLocks noGrp="1"/>
          </p:cNvGraphicFramePr>
          <p:nvPr>
            <p:ph/>
          </p:nvPr>
        </p:nvGraphicFramePr>
        <p:xfrm>
          <a:off x="1992313" y="2060575"/>
          <a:ext cx="8229600" cy="3271838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10795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کنترل بدهکاران شعبه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استراد کالای فروش رفته توسط مشتری به شعبه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0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کنترل بدهکاران شعبه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هزينه فروش 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اعطايی به بدهکاران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تخفيفا ت</a:t>
                      </a:r>
                      <a:r>
                        <a:rPr kumimoji="0" lang="hi-I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Mangal" panose="02040503050203030202" pitchFamily="18" charset="0"/>
                        </a:rPr>
                        <a:t> 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Mangal" panose="02040503050203030202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42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کنترل بدهکاران شعبه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هزينه شعبه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مطالبات سوخت شده 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92" name="Rectangle 52"/>
          <p:cNvSpPr>
            <a:spLocks noChangeArrowheads="1"/>
          </p:cNvSpPr>
          <p:nvPr/>
        </p:nvSpPr>
        <p:spPr bwMode="auto">
          <a:xfrm>
            <a:off x="9264650" y="476251"/>
            <a:ext cx="8588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rtl="1"/>
            <a:r>
              <a:rPr lang="fa-IR" altLang="en-US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 دامه</a:t>
            </a:r>
            <a:r>
              <a:rPr lang="hi-IN" altLang="en-US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altLang="en-US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</a:t>
            </a:r>
            <a:endParaRPr lang="en-US" altLang="en-US" sz="20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893" name="Rectangle 53"/>
          <p:cNvSpPr>
            <a:spLocks noChangeArrowheads="1"/>
          </p:cNvSpPr>
          <p:nvPr/>
        </p:nvSpPr>
        <p:spPr bwMode="auto">
          <a:xfrm>
            <a:off x="8401050" y="476251"/>
            <a:ext cx="1017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a-IR" altLang="en-US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صفحه قبل</a:t>
            </a:r>
            <a:endParaRPr lang="en-US" altLang="en-US" sz="20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521690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CA21-3569-4FF9-806C-1EB3B56E13F5}" type="slidenum">
              <a:rPr lang="en-US" altLang="en-US"/>
              <a:pPr/>
              <a:t>32</a:t>
            </a:fld>
            <a:endParaRPr lang="en-US" altLang="en-US"/>
          </a:p>
        </p:txBody>
      </p:sp>
      <p:graphicFrame>
        <p:nvGraphicFramePr>
          <p:cNvPr id="37954" name="Group 66"/>
          <p:cNvGraphicFramePr>
            <a:graphicFrameLocks noGrp="1"/>
          </p:cNvGraphicFramePr>
          <p:nvPr>
            <p:ph/>
          </p:nvPr>
        </p:nvGraphicFramePr>
        <p:xfrm>
          <a:off x="2424114" y="2111376"/>
          <a:ext cx="7704137" cy="3312795"/>
        </p:xfrm>
        <a:graphic>
          <a:graphicData uri="http://schemas.openxmlformats.org/drawingml/2006/table">
            <a:tbl>
              <a:tblPr/>
              <a:tblGrid>
                <a:gridCol w="2566987"/>
                <a:gridCol w="2570163"/>
                <a:gridCol w="2566987"/>
              </a:tblGrid>
              <a:tr h="10572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سود وزيان شعبه</a:t>
                      </a:r>
                      <a:endParaRPr kumimoji="0" lang="hi-I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Mangal" panose="02040503050203030202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تعديل شعبه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کسری کالا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66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 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بين راهی 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تعديل شعبه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بين راهی 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15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اول دوره</a:t>
                      </a:r>
                      <a:endParaRPr kumimoji="0" lang="hi-I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Mangal" panose="02040503050203030202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تعديل شعبه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Mangal" panose="02040503050203030202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فروش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اول دوره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914" name="Rectangle 26"/>
          <p:cNvSpPr>
            <a:spLocks noChangeArrowheads="1"/>
          </p:cNvSpPr>
          <p:nvPr/>
        </p:nvSpPr>
        <p:spPr bwMode="auto">
          <a:xfrm>
            <a:off x="9264650" y="404814"/>
            <a:ext cx="8588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rtl="1"/>
            <a:r>
              <a:rPr lang="fa-IR" altLang="en-US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 دامه</a:t>
            </a:r>
            <a:r>
              <a:rPr lang="hi-IN" altLang="en-US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altLang="en-US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</a:t>
            </a:r>
            <a:endParaRPr lang="en-US" altLang="en-US" sz="20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8256589" y="404814"/>
            <a:ext cx="1017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a-IR" altLang="en-US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صفحه قبل</a:t>
            </a:r>
            <a:endParaRPr lang="en-US" altLang="en-US" sz="20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356439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10985-7103-4305-9935-8926C3EE0330}" type="slidenum">
              <a:rPr lang="en-US" altLang="en-US"/>
              <a:pPr/>
              <a:t>33</a:t>
            </a:fld>
            <a:endParaRPr lang="en-US" altLang="en-US"/>
          </a:p>
        </p:txBody>
      </p:sp>
      <p:graphicFrame>
        <p:nvGraphicFramePr>
          <p:cNvPr id="39979" name="Group 43"/>
          <p:cNvGraphicFramePr>
            <a:graphicFrameLocks noGrp="1"/>
          </p:cNvGraphicFramePr>
          <p:nvPr>
            <p:ph/>
          </p:nvPr>
        </p:nvGraphicFramePr>
        <p:xfrm>
          <a:off x="2640013" y="2605088"/>
          <a:ext cx="7200900" cy="1066800"/>
        </p:xfrm>
        <a:graphic>
          <a:graphicData uri="http://schemas.openxmlformats.org/drawingml/2006/table">
            <a:tbl>
              <a:tblPr/>
              <a:tblGrid>
                <a:gridCol w="2400300"/>
                <a:gridCol w="2400300"/>
                <a:gridCol w="2400300"/>
              </a:tblGrid>
              <a:tr h="10080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533400" indent="-5334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914400" indent="-457200"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295400" indent="-3810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714500" indent="-342900"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1717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6289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30861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5433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40005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آخر دوره شعبه 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تعديل شعبه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آخر دوره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956" name="Rectangle 20"/>
          <p:cNvSpPr>
            <a:spLocks noChangeArrowheads="1"/>
          </p:cNvSpPr>
          <p:nvPr/>
        </p:nvSpPr>
        <p:spPr bwMode="auto">
          <a:xfrm>
            <a:off x="8975725" y="620714"/>
            <a:ext cx="8588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rtl="1"/>
            <a:r>
              <a:rPr lang="fa-IR" altLang="en-US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 دامه</a:t>
            </a:r>
            <a:r>
              <a:rPr lang="hi-IN" altLang="en-US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altLang="en-US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</a:t>
            </a:r>
            <a:endParaRPr lang="en-US" altLang="en-US" sz="20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957" name="Rectangle 21"/>
          <p:cNvSpPr>
            <a:spLocks noChangeArrowheads="1"/>
          </p:cNvSpPr>
          <p:nvPr/>
        </p:nvSpPr>
        <p:spPr bwMode="auto">
          <a:xfrm>
            <a:off x="8112125" y="620714"/>
            <a:ext cx="1017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a-IR" altLang="en-US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صفحه قبل</a:t>
            </a:r>
            <a:endParaRPr lang="en-US" altLang="en-US" sz="20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869747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B448-5B24-4B3A-9B80-76CA94D1CBBA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605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1" y="549275"/>
            <a:ext cx="8748713" cy="5761038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مثال :</a:t>
            </a:r>
          </a:p>
          <a:p>
            <a:pPr algn="r">
              <a:buFontTx/>
              <a:buNone/>
            </a:pPr>
            <a:r>
              <a:rPr lang="fa-IR" altLang="en-US"/>
              <a:t>شرکت سهامی البرز ارسالی به شعبه  قزوین را با قیمت تمام شده بعلاوه 25% صورتحساب می نماید .</a:t>
            </a:r>
          </a:p>
          <a:p>
            <a:pPr algn="r">
              <a:buFontTx/>
              <a:buNone/>
            </a:pPr>
            <a:r>
              <a:rPr lang="fa-IR" altLang="en-US"/>
              <a:t>اطلاعات مربوط به شعبه می باشد :</a:t>
            </a:r>
          </a:p>
          <a:p>
            <a:pPr algn="r">
              <a:buFontTx/>
              <a:buNone/>
            </a:pPr>
            <a:r>
              <a:rPr lang="fa-IR" altLang="en-US"/>
              <a:t>موجودی کالای شعبه در اول فروردین         546000</a:t>
            </a:r>
          </a:p>
          <a:p>
            <a:pPr algn="r">
              <a:buFontTx/>
              <a:buNone/>
            </a:pPr>
            <a:r>
              <a:rPr lang="fa-IR" altLang="en-US"/>
              <a:t>کالای ارسالی به شعبه                           2400000</a:t>
            </a:r>
          </a:p>
          <a:p>
            <a:pPr algn="r">
              <a:buFontTx/>
              <a:buNone/>
            </a:pPr>
            <a:r>
              <a:rPr lang="fa-IR" altLang="en-US"/>
              <a:t>کالای برگشتی از شعبه                          150000</a:t>
            </a:r>
          </a:p>
          <a:p>
            <a:pPr algn="r">
              <a:buFontTx/>
              <a:buNone/>
            </a:pPr>
            <a:r>
              <a:rPr lang="fa-IR" altLang="en-US"/>
              <a:t>فروشهای نقدی                                   2520000</a:t>
            </a:r>
          </a:p>
          <a:p>
            <a:pPr algn="r">
              <a:buFontTx/>
              <a:buNone/>
            </a:pPr>
            <a:r>
              <a:rPr lang="fa-IR" altLang="en-US"/>
              <a:t>موجودی کالای شعبه در آخر دوره             270000</a:t>
            </a:r>
          </a:p>
          <a:p>
            <a:pPr algn="r"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0284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5B4BC-4AB7-4387-96AB-2BB6ED66AB40}" type="slidenum">
              <a:rPr lang="en-US" altLang="en-US"/>
              <a:pPr/>
              <a:t>35</a:t>
            </a:fld>
            <a:endParaRPr lang="en-US" altLang="en-US"/>
          </a:p>
        </p:txBody>
      </p:sp>
      <p:graphicFrame>
        <p:nvGraphicFramePr>
          <p:cNvPr id="606282" name="Group 74"/>
          <p:cNvGraphicFramePr>
            <a:graphicFrameLocks noGrp="1"/>
          </p:cNvGraphicFramePr>
          <p:nvPr>
            <p:ph/>
          </p:nvPr>
        </p:nvGraphicFramePr>
        <p:xfrm>
          <a:off x="2208214" y="388938"/>
          <a:ext cx="7932737" cy="6467856"/>
        </p:xfrm>
        <a:graphic>
          <a:graphicData uri="http://schemas.openxmlformats.org/drawingml/2006/table">
            <a:tbl>
              <a:tblPr/>
              <a:tblGrid>
                <a:gridCol w="1674812"/>
                <a:gridCol w="1736725"/>
                <a:gridCol w="4521200"/>
              </a:tblGrid>
              <a:tr h="663575">
                <a:tc gridSpan="3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شرکت سهامی البرز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دفتر روزنامه عمومی</a:t>
                      </a: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بستانکار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بدهکار 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شرح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179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436800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109200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1920000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480000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546000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2400000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اول دوره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تعدیل کالای شعبه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اول دوره شعبه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ارسالی به شعبه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تعدیل کالای شعبه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ارسالی به شعبه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ادامه صفحه بعد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600395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79B5-7404-458A-AAAC-6390CCA12621}" type="slidenum">
              <a:rPr lang="en-US" altLang="en-US"/>
              <a:pPr/>
              <a:t>36</a:t>
            </a:fld>
            <a:endParaRPr lang="en-US" altLang="en-US"/>
          </a:p>
        </p:txBody>
      </p:sp>
      <p:graphicFrame>
        <p:nvGraphicFramePr>
          <p:cNvPr id="608306" name="Group 50"/>
          <p:cNvGraphicFramePr>
            <a:graphicFrameLocks noGrp="1"/>
          </p:cNvGraphicFramePr>
          <p:nvPr>
            <p:ph idx="1"/>
          </p:nvPr>
        </p:nvGraphicFramePr>
        <p:xfrm>
          <a:off x="1981200" y="549276"/>
          <a:ext cx="8229600" cy="5556949"/>
        </p:xfrm>
        <a:graphic>
          <a:graphicData uri="http://schemas.openxmlformats.org/drawingml/2006/table">
            <a:tbl>
              <a:tblPr/>
              <a:tblGrid>
                <a:gridCol w="1666875"/>
                <a:gridCol w="1727200"/>
                <a:gridCol w="4835525"/>
              </a:tblGrid>
              <a:tr h="50403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150000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270000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120000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30000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2520000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216000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54000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ارسالی به شعبه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تعدیل  کالای  شعبه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برگشتی از شعبه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بانک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فروش نقدی شعبه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آخر دوره شعبه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تعدیل کالای شعبه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آخر دوره شعبه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ادامه صفحه بعد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1948031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FDB-CE0D-464C-AC37-BA634227191B}" type="slidenum">
              <a:rPr lang="en-US" altLang="en-US"/>
              <a:pPr/>
              <a:t>37</a:t>
            </a:fld>
            <a:endParaRPr lang="en-US" altLang="en-US"/>
          </a:p>
        </p:txBody>
      </p:sp>
      <p:graphicFrame>
        <p:nvGraphicFramePr>
          <p:cNvPr id="610334" name="Group 30"/>
          <p:cNvGraphicFramePr>
            <a:graphicFrameLocks noGrp="1"/>
          </p:cNvGraphicFramePr>
          <p:nvPr>
            <p:ph/>
          </p:nvPr>
        </p:nvGraphicFramePr>
        <p:xfrm>
          <a:off x="1981200" y="292100"/>
          <a:ext cx="8229600" cy="1841500"/>
        </p:xfrm>
        <a:graphic>
          <a:graphicData uri="http://schemas.openxmlformats.org/drawingml/2006/table">
            <a:tbl>
              <a:tblPr/>
              <a:tblGrid>
                <a:gridCol w="1593850"/>
                <a:gridCol w="1584325"/>
                <a:gridCol w="5051425"/>
              </a:tblGrid>
              <a:tr h="18415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6000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6000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تعدیل کالای شعبه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زیان ظاهری شعبه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10365" name="Group 61"/>
          <p:cNvGraphicFramePr>
            <a:graphicFrameLocks noGrp="1"/>
          </p:cNvGraphicFramePr>
          <p:nvPr/>
        </p:nvGraphicFramePr>
        <p:xfrm>
          <a:off x="6240464" y="4076701"/>
          <a:ext cx="3851275" cy="1439863"/>
        </p:xfrm>
        <a:graphic>
          <a:graphicData uri="http://schemas.openxmlformats.org/drawingml/2006/table">
            <a:tbl>
              <a:tblPr/>
              <a:tblGrid>
                <a:gridCol w="1925637"/>
                <a:gridCol w="1925638"/>
              </a:tblGrid>
              <a:tr h="14398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436800م/ اول دوره 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10360" name="Group 56"/>
          <p:cNvGraphicFramePr>
            <a:graphicFrameLocks noGrp="1"/>
          </p:cNvGraphicFramePr>
          <p:nvPr/>
        </p:nvGraphicFramePr>
        <p:xfrm>
          <a:off x="2424114" y="4076701"/>
          <a:ext cx="3455987" cy="1439863"/>
        </p:xfrm>
        <a:graphic>
          <a:graphicData uri="http://schemas.openxmlformats.org/drawingml/2006/table">
            <a:tbl>
              <a:tblPr/>
              <a:tblGrid>
                <a:gridCol w="1728787"/>
                <a:gridCol w="1727200"/>
              </a:tblGrid>
              <a:tr h="14398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3)2520000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0366" name="Text Box 62"/>
          <p:cNvSpPr txBox="1">
            <a:spLocks noChangeArrowheads="1"/>
          </p:cNvSpPr>
          <p:nvPr/>
        </p:nvSpPr>
        <p:spPr bwMode="auto">
          <a:xfrm>
            <a:off x="6527800" y="3644901"/>
            <a:ext cx="3240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a-IR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حساب موجودی کالای اول دوره شعبه </a:t>
            </a: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0368" name="Text Box 64"/>
          <p:cNvSpPr txBox="1">
            <a:spLocks noChangeArrowheads="1"/>
          </p:cNvSpPr>
          <p:nvPr/>
        </p:nvSpPr>
        <p:spPr bwMode="auto">
          <a:xfrm>
            <a:off x="2495550" y="3644901"/>
            <a:ext cx="316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بانک</a:t>
            </a: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6450207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6991-AE78-4D66-A478-D7D755B0EA19}" type="slidenum">
              <a:rPr lang="en-US" altLang="en-US"/>
              <a:pPr/>
              <a:t>38</a:t>
            </a:fld>
            <a:endParaRPr lang="en-US" altLang="en-US"/>
          </a:p>
        </p:txBody>
      </p:sp>
      <p:graphicFrame>
        <p:nvGraphicFramePr>
          <p:cNvPr id="614499" name="Group 99"/>
          <p:cNvGraphicFramePr>
            <a:graphicFrameLocks noGrp="1"/>
          </p:cNvGraphicFramePr>
          <p:nvPr>
            <p:ph sz="half" idx="1"/>
          </p:nvPr>
        </p:nvGraphicFramePr>
        <p:xfrm>
          <a:off x="2208214" y="908050"/>
          <a:ext cx="3671887" cy="3858768"/>
        </p:xfrm>
        <a:graphic>
          <a:graphicData uri="http://schemas.openxmlformats.org/drawingml/2006/table">
            <a:tbl>
              <a:tblPr/>
              <a:tblGrid>
                <a:gridCol w="1836737"/>
                <a:gridCol w="1835150"/>
              </a:tblGrid>
              <a:tr h="21590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م/اول109200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480000(1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2)30000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مانده تعدیل آخر دوره شعبه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54000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4)6000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6)سود ناویژه شعبه 499200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589200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589200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54000 م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14500" name="Group 100"/>
          <p:cNvGraphicFramePr>
            <a:graphicFrameLocks noGrp="1"/>
          </p:cNvGraphicFramePr>
          <p:nvPr>
            <p:ph sz="quarter" idx="2"/>
          </p:nvPr>
        </p:nvGraphicFramePr>
        <p:xfrm>
          <a:off x="6311900" y="908050"/>
          <a:ext cx="4038600" cy="4033838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</a:tblGrid>
              <a:tr h="29305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150000(2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2520000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270000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6000(4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 /اول546000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1)2400000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5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2946000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2946000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270000 م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14455" name="Group 55"/>
          <p:cNvGraphicFramePr>
            <a:graphicFrameLocks noGrp="1"/>
          </p:cNvGraphicFramePr>
          <p:nvPr>
            <p:ph sz="quarter" idx="3"/>
          </p:nvPr>
        </p:nvGraphicFramePr>
        <p:xfrm>
          <a:off x="4224338" y="5445125"/>
          <a:ext cx="4038600" cy="865188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</a:tblGrid>
              <a:tr h="8651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216000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4452" name="Text Box 52"/>
          <p:cNvSpPr txBox="1">
            <a:spLocks noChangeArrowheads="1"/>
          </p:cNvSpPr>
          <p:nvPr/>
        </p:nvSpPr>
        <p:spPr bwMode="auto">
          <a:xfrm>
            <a:off x="7032626" y="549276"/>
            <a:ext cx="2447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a-IR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حساب موجودی کالای شعبه</a:t>
            </a: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453" name="Text Box 53"/>
          <p:cNvSpPr txBox="1">
            <a:spLocks noChangeArrowheads="1"/>
          </p:cNvSpPr>
          <p:nvPr/>
        </p:nvSpPr>
        <p:spPr bwMode="auto">
          <a:xfrm>
            <a:off x="2855914" y="549276"/>
            <a:ext cx="2447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حساب تعدیل شعبه</a:t>
            </a: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454" name="Text Box 54"/>
          <p:cNvSpPr txBox="1">
            <a:spLocks noChangeArrowheads="1"/>
          </p:cNvSpPr>
          <p:nvPr/>
        </p:nvSpPr>
        <p:spPr bwMode="auto">
          <a:xfrm>
            <a:off x="4440239" y="5013326"/>
            <a:ext cx="30241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a-IR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حساب موجودی کالای آخر دوره</a:t>
            </a: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491" name="Line 91"/>
          <p:cNvSpPr>
            <a:spLocks noChangeShapeType="1"/>
          </p:cNvSpPr>
          <p:nvPr/>
        </p:nvSpPr>
        <p:spPr bwMode="auto">
          <a:xfrm flipV="1">
            <a:off x="5519739" y="2420938"/>
            <a:ext cx="1296987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01" name="Line 101"/>
          <p:cNvSpPr>
            <a:spLocks noChangeShapeType="1"/>
          </p:cNvSpPr>
          <p:nvPr/>
        </p:nvSpPr>
        <p:spPr bwMode="auto">
          <a:xfrm>
            <a:off x="6096000" y="2420939"/>
            <a:ext cx="0" cy="2592387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02" name="Line 102"/>
          <p:cNvSpPr>
            <a:spLocks noChangeShapeType="1"/>
          </p:cNvSpPr>
          <p:nvPr/>
        </p:nvSpPr>
        <p:spPr bwMode="auto">
          <a:xfrm flipV="1">
            <a:off x="6096000" y="5013325"/>
            <a:ext cx="2808288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03" name="Line 103"/>
          <p:cNvSpPr>
            <a:spLocks noChangeShapeType="1"/>
          </p:cNvSpPr>
          <p:nvPr/>
        </p:nvSpPr>
        <p:spPr bwMode="auto">
          <a:xfrm>
            <a:off x="8904288" y="5013325"/>
            <a:ext cx="0" cy="6477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05" name="Line 105"/>
          <p:cNvSpPr>
            <a:spLocks noChangeShapeType="1"/>
          </p:cNvSpPr>
          <p:nvPr/>
        </p:nvSpPr>
        <p:spPr bwMode="auto">
          <a:xfrm flipH="1">
            <a:off x="7464426" y="5661025"/>
            <a:ext cx="143986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71720"/>
      </p:ext>
    </p:extLst>
  </p:cSld>
  <p:clrMapOvr>
    <a:masterClrMapping/>
  </p:clrMapOvr>
  <p:transition spd="slow">
    <p:newsflash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E4851-20CF-425A-8798-9D33B2E81AD6}" type="slidenum">
              <a:rPr lang="en-US" altLang="en-US"/>
              <a:pPr/>
              <a:t>39</a:t>
            </a:fld>
            <a:endParaRPr lang="en-US" altLang="en-US"/>
          </a:p>
        </p:txBody>
      </p:sp>
      <p:graphicFrame>
        <p:nvGraphicFramePr>
          <p:cNvPr id="618574" name="Group 78"/>
          <p:cNvGraphicFramePr>
            <a:graphicFrameLocks noGrp="1"/>
          </p:cNvGraphicFramePr>
          <p:nvPr>
            <p:ph sz="half" idx="1"/>
          </p:nvPr>
        </p:nvGraphicFramePr>
        <p:xfrm>
          <a:off x="4151313" y="981075"/>
          <a:ext cx="4038600" cy="2859088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</a:tblGrid>
              <a:tr h="19446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1920000(1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2)120000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نقل به خلاصه سود وزیان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5)1800000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1920000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1920000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18578" name="Group 82"/>
          <p:cNvGraphicFramePr>
            <a:graphicFrameLocks noGrp="1"/>
          </p:cNvGraphicFramePr>
          <p:nvPr>
            <p:ph sz="quarter" idx="2"/>
          </p:nvPr>
        </p:nvGraphicFramePr>
        <p:xfrm>
          <a:off x="2782888" y="4437063"/>
          <a:ext cx="2665412" cy="1728788"/>
        </p:xfrm>
        <a:graphic>
          <a:graphicData uri="http://schemas.openxmlformats.org/drawingml/2006/table">
            <a:tbl>
              <a:tblPr/>
              <a:tblGrid>
                <a:gridCol w="1655762"/>
                <a:gridCol w="1009650"/>
              </a:tblGrid>
              <a:tr h="17287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1800000(5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18576" name="Group 80"/>
          <p:cNvGraphicFramePr>
            <a:graphicFrameLocks noGrp="1"/>
          </p:cNvGraphicFramePr>
          <p:nvPr>
            <p:ph sz="quarter" idx="3"/>
          </p:nvPr>
        </p:nvGraphicFramePr>
        <p:xfrm>
          <a:off x="6311901" y="4437064"/>
          <a:ext cx="3452813" cy="1800225"/>
        </p:xfrm>
        <a:graphic>
          <a:graphicData uri="http://schemas.openxmlformats.org/drawingml/2006/table">
            <a:tbl>
              <a:tblPr/>
              <a:tblGrid>
                <a:gridCol w="1727200"/>
                <a:gridCol w="1725613"/>
              </a:tblGrid>
              <a:tr h="18002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499200(6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8548" name="Text Box 52"/>
          <p:cNvSpPr txBox="1">
            <a:spLocks noChangeArrowheads="1"/>
          </p:cNvSpPr>
          <p:nvPr/>
        </p:nvSpPr>
        <p:spPr bwMode="auto">
          <a:xfrm>
            <a:off x="3792538" y="549276"/>
            <a:ext cx="3816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کالای ارسالی به شعبه </a:t>
            </a: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8549" name="Text Box 53"/>
          <p:cNvSpPr txBox="1">
            <a:spLocks noChangeArrowheads="1"/>
          </p:cNvSpPr>
          <p:nvPr/>
        </p:nvSpPr>
        <p:spPr bwMode="auto">
          <a:xfrm>
            <a:off x="2927350" y="4005263"/>
            <a:ext cx="295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خلاصه سود وزیان</a:t>
            </a: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8575" name="Text Box 79"/>
          <p:cNvSpPr txBox="1">
            <a:spLocks noChangeArrowheads="1"/>
          </p:cNvSpPr>
          <p:nvPr/>
        </p:nvSpPr>
        <p:spPr bwMode="auto">
          <a:xfrm>
            <a:off x="6959600" y="4005263"/>
            <a:ext cx="21605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سود و زیان</a:t>
            </a: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5046603"/>
      </p:ext>
    </p:extLst>
  </p:cSld>
  <p:clrMapOvr>
    <a:masterClrMapping/>
  </p:clrMapOvr>
  <p:transition spd="slow"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2A86-490F-420B-A07E-6BB0ECD219D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773238"/>
            <a:ext cx="8435975" cy="2952750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شعبه :</a:t>
            </a:r>
          </a:p>
          <a:p>
            <a:pPr algn="r">
              <a:buFontTx/>
              <a:buNone/>
            </a:pPr>
            <a:r>
              <a:rPr lang="fa-IR" altLang="en-US"/>
              <a:t>واحد  تجاری  يا  بازرگانی است  که  دور از مرکز با  اداره مرکزی  قرار دارد  وطبق دستورالعمل های صادره از سوی اداره  مرکزی  نسبت به انجام عمليات تجاری اقدام می نمايد.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8826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7ED6-DE05-4B83-9995-2422703E2E48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624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836613"/>
            <a:ext cx="8435975" cy="5688012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سودنسبت به خرید 25%است ولی نسبت به فروش 20%است</a:t>
            </a:r>
          </a:p>
          <a:p>
            <a:pPr>
              <a:buFontTx/>
              <a:buNone/>
            </a:pPr>
            <a:r>
              <a:rPr lang="fa-IR" altLang="en-US"/>
              <a:t>قیمت فروش = سود فروش + قیمت تمام شده </a:t>
            </a:r>
          </a:p>
          <a:p>
            <a:pPr>
              <a:buFontTx/>
              <a:buNone/>
            </a:pPr>
            <a:r>
              <a:rPr lang="fa-IR" altLang="en-US"/>
              <a:t> 125   =     25    +   100      </a:t>
            </a:r>
          </a:p>
          <a:p>
            <a:pPr>
              <a:buFontTx/>
              <a:buNone/>
            </a:pPr>
            <a:r>
              <a:rPr lang="fa-IR" altLang="en-US"/>
              <a:t>سود  نسبت  به  قیمت  تمام  شده   25%  =   25</a:t>
            </a:r>
          </a:p>
          <a:p>
            <a:pPr>
              <a:buFontTx/>
              <a:buNone/>
            </a:pPr>
            <a:r>
              <a:rPr lang="fa-IR" altLang="en-US"/>
              <a:t>100</a:t>
            </a:r>
          </a:p>
          <a:p>
            <a:pPr>
              <a:buFontTx/>
              <a:buNone/>
            </a:pPr>
            <a:r>
              <a:rPr lang="fa-IR" altLang="en-US"/>
              <a:t>سود نسبت به فروش 20%  =   25</a:t>
            </a:r>
          </a:p>
          <a:p>
            <a:pPr>
              <a:buFontTx/>
              <a:buNone/>
            </a:pPr>
            <a:r>
              <a:rPr lang="fa-IR" altLang="en-US"/>
              <a:t>125</a:t>
            </a:r>
          </a:p>
          <a:p>
            <a:pPr algn="r">
              <a:buFontTx/>
              <a:buNone/>
            </a:pPr>
            <a:r>
              <a:rPr lang="fa-IR" altLang="en-US"/>
              <a:t>تعدیل موجودی کالای شعبه در اول فروردین</a:t>
            </a:r>
          </a:p>
          <a:p>
            <a:pPr>
              <a:buFontTx/>
              <a:buNone/>
            </a:pPr>
            <a:r>
              <a:rPr lang="fa-IR" altLang="en-US"/>
              <a:t>109200=   20%   ×   546000</a:t>
            </a:r>
          </a:p>
          <a:p>
            <a:pPr>
              <a:buFontTx/>
              <a:buNone/>
            </a:pPr>
            <a:endParaRPr lang="en-US" altLang="en-US"/>
          </a:p>
        </p:txBody>
      </p:sp>
      <p:sp>
        <p:nvSpPr>
          <p:cNvPr id="624644" name="Line 4"/>
          <p:cNvSpPr>
            <a:spLocks noChangeShapeType="1"/>
          </p:cNvSpPr>
          <p:nvPr/>
        </p:nvSpPr>
        <p:spPr bwMode="auto">
          <a:xfrm>
            <a:off x="2135189" y="3141663"/>
            <a:ext cx="503237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645" name="Line 5"/>
          <p:cNvSpPr>
            <a:spLocks noChangeShapeType="1"/>
          </p:cNvSpPr>
          <p:nvPr/>
        </p:nvSpPr>
        <p:spPr bwMode="auto">
          <a:xfrm>
            <a:off x="2063750" y="4365625"/>
            <a:ext cx="6477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59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69B2E-85F5-422A-A3DB-A09475948DAB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557338"/>
            <a:ext cx="8172450" cy="4176712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شعب دارای  دفاتر مستقل  ( سيستم غير متمرکز )</a:t>
            </a:r>
            <a:endParaRPr lang="en-US" altLang="en-US"/>
          </a:p>
          <a:p>
            <a:pPr algn="r">
              <a:buFontTx/>
              <a:buNone/>
            </a:pPr>
            <a:r>
              <a:rPr lang="fa-IR" altLang="en-US"/>
              <a:t>در  پاره ای   از  موارد   به   علت   فعاليت   زياد  شعبه   وامکان خريد وتهيه ی کالا درمحل شعبه يا محدوديت های قانونی واحدهای تجاری ترجيح می دهند که شعب از دفاتر مستقل حسابداری استفاده نمايند 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5953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07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E6DF1892-8735-4BE3-B22E-0C2BF11EB8C1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2424113" y="1773238"/>
            <a:ext cx="7561262" cy="4032250"/>
          </a:xfrm>
        </p:spPr>
        <p:txBody>
          <a:bodyPr/>
          <a:lstStyle/>
          <a:p>
            <a:pPr algn="r"/>
            <a:r>
              <a:rPr lang="fa-IR" altLang="en-US"/>
              <a:t>سيستم غير متمرکز :</a:t>
            </a:r>
          </a:p>
          <a:p>
            <a:pPr algn="r"/>
            <a:r>
              <a:rPr lang="fa-IR" altLang="en-US"/>
              <a:t>از  آنجايی که  شعبه   دارای   دفاتر  مستقل  و   سِيستم کامل   حسابداری   و حساب های   مختلف  بجز  حساب سرمايه   است  ولی   داراييها  و بدهیهای  واحد  تجاری است  بنابراين   بايد  به  ترتيبی  دفاتر   شعبه  با   دفاتر اداره   مرکزی  مرتبط   باشد 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513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8708-4578-495B-93B2-016239866E29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2205038"/>
            <a:ext cx="8362950" cy="2189162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حساب جاری مرکز در دفاتر شعبه   و  حساب  جاری شعبه در  دفاتر  مرکز  دارای   مانده های  مساوی  اما   معکوس يکديگر  می باشند  و  به  همين  علت  به  آنها  حساب های متقابل   گويند 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2378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5B77-AFD1-45D5-ADCA-66473AD19BB1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9650" y="692150"/>
            <a:ext cx="7704138" cy="1181100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انواع رويدادهای مالی شعبه و مرکز و نحوه ثبت آن در شعبی که دارای دفاتر مستقل می باشد </a:t>
            </a:r>
            <a:endParaRPr lang="en-US" altLang="en-US"/>
          </a:p>
        </p:txBody>
      </p:sp>
      <p:graphicFrame>
        <p:nvGraphicFramePr>
          <p:cNvPr id="46189" name="Group 109"/>
          <p:cNvGraphicFramePr>
            <a:graphicFrameLocks noGrp="1"/>
          </p:cNvGraphicFramePr>
          <p:nvPr>
            <p:ph sz="half" idx="2"/>
          </p:nvPr>
        </p:nvGraphicFramePr>
        <p:xfrm>
          <a:off x="2782889" y="2420939"/>
          <a:ext cx="6911975" cy="3743325"/>
        </p:xfrm>
        <a:graphic>
          <a:graphicData uri="http://schemas.openxmlformats.org/drawingml/2006/table">
            <a:tbl>
              <a:tblPr/>
              <a:tblGrid>
                <a:gridCol w="1209675"/>
                <a:gridCol w="1189037"/>
                <a:gridCol w="1057275"/>
                <a:gridCol w="1198563"/>
                <a:gridCol w="2257425"/>
              </a:tblGrid>
              <a:tr h="596900"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دفاتر شعبه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دفاتر مرکز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شرح عمليات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93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بستانکار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بدهکار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بستانکار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بدهکار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970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حساب مرکز 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حساب کالای دريافتی از مرکز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حساب کالای ارسالی به شعبه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حساب شعبه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ارسال کالا از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مرکز به شعبه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26948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5985-452A-43BE-9A26-8B86ECCD8CB3}" type="slidenum">
              <a:rPr lang="en-US" altLang="en-US"/>
              <a:pPr/>
              <a:t>45</a:t>
            </a:fld>
            <a:endParaRPr lang="en-US" altLang="en-US"/>
          </a:p>
        </p:txBody>
      </p:sp>
      <p:graphicFrame>
        <p:nvGraphicFramePr>
          <p:cNvPr id="48276" name="Group 148"/>
          <p:cNvGraphicFramePr>
            <a:graphicFrameLocks noGrp="1"/>
          </p:cNvGraphicFramePr>
          <p:nvPr>
            <p:ph sz="half" idx="2"/>
          </p:nvPr>
        </p:nvGraphicFramePr>
        <p:xfrm>
          <a:off x="2424113" y="2062163"/>
          <a:ext cx="7416800" cy="3346450"/>
        </p:xfrm>
        <a:graphic>
          <a:graphicData uri="http://schemas.openxmlformats.org/drawingml/2006/table">
            <a:tbl>
              <a:tblPr/>
              <a:tblGrid>
                <a:gridCol w="1314450"/>
                <a:gridCol w="1158875"/>
                <a:gridCol w="1220787"/>
                <a:gridCol w="1249363"/>
                <a:gridCol w="2473325"/>
              </a:tblGrid>
              <a:tr h="6794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حساب مرکز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بانک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بانک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حساب شعبه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ارسال وجه نقد به شعبه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01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بانک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خريد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-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خريد کالا توسط شعبه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01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فروش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کنترل بدهکاران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-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-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فروش نسيه کالا در شعبه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48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کنترل بدهکاران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فروش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-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-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استراد کالای فروش رفته توسط مشتريان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225" name="Rectangle 97"/>
          <p:cNvSpPr>
            <a:spLocks noChangeArrowheads="1"/>
          </p:cNvSpPr>
          <p:nvPr/>
        </p:nvSpPr>
        <p:spPr bwMode="auto">
          <a:xfrm>
            <a:off x="8975725" y="549276"/>
            <a:ext cx="8588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rtl="1"/>
            <a:r>
              <a:rPr lang="fa-IR" altLang="en-US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 دامه</a:t>
            </a:r>
            <a:r>
              <a:rPr lang="hi-IN" altLang="en-US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altLang="en-US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</a:t>
            </a:r>
            <a:endParaRPr lang="en-US" altLang="en-US" sz="20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226" name="Rectangle 98"/>
          <p:cNvSpPr>
            <a:spLocks noChangeArrowheads="1"/>
          </p:cNvSpPr>
          <p:nvPr/>
        </p:nvSpPr>
        <p:spPr bwMode="auto">
          <a:xfrm>
            <a:off x="8040689" y="549276"/>
            <a:ext cx="1017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a-IR" altLang="en-US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صفحه قبل</a:t>
            </a:r>
            <a:endParaRPr lang="en-US" altLang="en-US" sz="20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082626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3D431-8FA2-44AC-8588-27E7B26D70C9}" type="slidenum">
              <a:rPr lang="en-US" altLang="en-US"/>
              <a:pPr/>
              <a:t>46</a:t>
            </a:fld>
            <a:endParaRPr lang="en-US" altLang="en-US"/>
          </a:p>
        </p:txBody>
      </p:sp>
      <p:graphicFrame>
        <p:nvGraphicFramePr>
          <p:cNvPr id="50234" name="Group 58"/>
          <p:cNvGraphicFramePr>
            <a:graphicFrameLocks noGrp="1"/>
          </p:cNvGraphicFramePr>
          <p:nvPr>
            <p:ph/>
          </p:nvPr>
        </p:nvGraphicFramePr>
        <p:xfrm>
          <a:off x="1981200" y="1687514"/>
          <a:ext cx="8229600" cy="2127251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10588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بانک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داارايی ثابت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-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-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خريد اثاثه توسط شعبه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8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حساب مرکز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سود و زيان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سود و زيان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حساب شعبه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انتقال سود يا زيان شعبه به مرکز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0235" name="Rectangle 59"/>
          <p:cNvSpPr>
            <a:spLocks noChangeArrowheads="1"/>
          </p:cNvSpPr>
          <p:nvPr/>
        </p:nvSpPr>
        <p:spPr bwMode="auto">
          <a:xfrm>
            <a:off x="9048750" y="476251"/>
            <a:ext cx="8588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rtl="1"/>
            <a:r>
              <a:rPr lang="fa-IR" altLang="en-US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 دامه</a:t>
            </a:r>
            <a:r>
              <a:rPr lang="hi-IN" altLang="en-US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altLang="en-US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</a:t>
            </a:r>
            <a:endParaRPr lang="en-US" altLang="en-US" sz="20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236" name="Rectangle 60"/>
          <p:cNvSpPr>
            <a:spLocks noChangeArrowheads="1"/>
          </p:cNvSpPr>
          <p:nvPr/>
        </p:nvSpPr>
        <p:spPr bwMode="auto">
          <a:xfrm>
            <a:off x="8112125" y="476251"/>
            <a:ext cx="1017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a-IR" altLang="en-US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صفحه قبل</a:t>
            </a:r>
            <a:endParaRPr lang="en-US" altLang="en-US" sz="20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755139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9B614-3D55-437E-A16E-D7A1E0F1C8F5}" type="slidenum">
              <a:rPr lang="en-US" altLang="en-US"/>
              <a:pPr/>
              <a:t>47</a:t>
            </a:fld>
            <a:endParaRPr lang="en-US" alt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6164" y="1955800"/>
            <a:ext cx="7488237" cy="4059238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در  روش   قيمت  فروش  به  دلیل   این  که  حساب جداگانه ای   برای   خريدهای   مربوط    به    شعب نگهداری  نمی شود  لذا  محاسبه  سود ناويژه  در اين روش   امکان پذير  نمی باشد .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2885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2EE44-C746-4235-ABE4-5802D0C94B94}" type="slidenum">
              <a:rPr lang="en-US" altLang="en-US"/>
              <a:pPr/>
              <a:t>48</a:t>
            </a:fld>
            <a:endParaRPr lang="en-US" alt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>
              <a:buFontTx/>
              <a:buNone/>
            </a:pPr>
            <a:r>
              <a:rPr lang="fa-IR" altLang="en-US"/>
              <a:t>در  روش   قيمت   تمام شده   به   علت   اين  که   حساب موجودی کالای  شعبه   منعکس  کننده ی   حساب  خلاصه سود  و  زيان    يا   عملکرد    شعبه   می باشد    بنابراين مانده    بستانکار   يا   بدهکاران   اين   حساب  به  ترتيب به  منزله ی  سود  و زيان  شعبه  می باشد .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9139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B646F-E0EC-4FCA-A215-69C2E4CD45B6}" type="slidenum">
              <a:rPr lang="en-US" altLang="en-US"/>
              <a:pPr/>
              <a:t>49</a:t>
            </a:fld>
            <a:endParaRPr lang="en-US" alt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>
              <a:buFontTx/>
              <a:buNone/>
            </a:pPr>
            <a:r>
              <a:rPr lang="fa-IR" altLang="en-US"/>
              <a:t>در روش  قیمت  تمام  شده  بعلت  اينکه  حساب  موجودی کالای   شعبه  با  قيمت    تمام  شده   بدهکار می شود  لذا اعمال حساب  تخفيف  در قيمت  فروش   مفهومی   نداشته و  به  همين  علت   در  حساب   خلاصه    سود  و  زيان منظور   نشده  است .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0708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B49FC-800F-4651-8753-4E9CFE937A3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2133600"/>
            <a:ext cx="8229600" cy="2908300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شعبه کليه  وجوه دريافتی خود را به يک بانک شعبه واريز می نمايد و در زمانهای تعيين شده اين وجوه از محل تنخواه گردانی که  در اختيار شعبه  قرار دارد با ارسال سند هزينه از طرف  اداره  مرکزی  احياء می شود 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961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35BF-8C78-4339-9934-91A15441289E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773238"/>
            <a:ext cx="8229600" cy="2260600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سيستم عمليات حسابداری شعب :</a:t>
            </a:r>
          </a:p>
          <a:p>
            <a:pPr algn="r">
              <a:buFontTx/>
              <a:buNone/>
            </a:pPr>
            <a:r>
              <a:rPr lang="fa-IR" altLang="en-US"/>
              <a:t>1- حسابداری شعبی  که کليه اسناد مالی و دفاتر حسابداری آنها در مرکز نگهداری  می شود که  اصطلاحا  بدان شعب فاقد  دفاتر  مستقل  گويند 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7026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944D-09F3-47A6-B330-B66F26119B1B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2133601"/>
            <a:ext cx="8229600" cy="3095625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2- حسابداری شعبی  که کليه اسناد مالی و دفاتر حسابداری آنها به طور  مجزا  از دفتر مرکزی نگهداری می شود  که اصطلاحا  بدان  شعب  با  دفاتر  مستقل  می گويند .</a:t>
            </a:r>
          </a:p>
          <a:p>
            <a:pPr algn="r">
              <a:buFontTx/>
              <a:buNone/>
            </a:pPr>
            <a:r>
              <a:rPr lang="fa-IR" altLang="en-US"/>
              <a:t>3- شعبی  که  خارج  از  کشور  تاسيس  شده اند 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716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DF33E-DF69-4DDE-895D-37E89A4695ED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1412876"/>
            <a:ext cx="8135938" cy="792163"/>
          </a:xfrm>
        </p:spPr>
        <p:txBody>
          <a:bodyPr>
            <a:normAutofit fontScale="90000"/>
          </a:bodyPr>
          <a:lstStyle/>
          <a:p>
            <a:pPr algn="r"/>
            <a:r>
              <a:rPr lang="fa-IR" altLang="en-US" sz="3200"/>
              <a:t/>
            </a:r>
            <a:br>
              <a:rPr lang="fa-IR" altLang="en-US" sz="3200"/>
            </a:br>
            <a:endParaRPr lang="en-US" altLang="en-US" sz="320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276475"/>
            <a:ext cx="8675688" cy="2520950"/>
          </a:xfrm>
        </p:spPr>
        <p:txBody>
          <a:bodyPr/>
          <a:lstStyle/>
          <a:p>
            <a:pPr algn="r">
              <a:lnSpc>
                <a:spcPct val="90000"/>
              </a:lnSpc>
              <a:buFontTx/>
              <a:buNone/>
            </a:pPr>
            <a:r>
              <a:rPr lang="fa-IR" altLang="en-US"/>
              <a:t>شعب فاقد دفاتر مستقل   ( سيستم متمرکز ):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altLang="en-US"/>
              <a:t>در مورد شعبی که فاقد دفاتر مستقل بوده  و خودشان اطلاعات جداگانه ای  در مورد عمليات شعبه  نگهداری نمی نمايند  دفتر مرکزی  با استفاده از روش هاِيی به  کنترل عمليات  و ارتباط عمليات  فيمابين  می پردازد 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5940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D1DE-0E87-40DD-AE45-E0A231E74C5A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1" y="1052513"/>
            <a:ext cx="8831263" cy="4824412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سرفصلهايی که در دفاتر مرکز افتتاح می شود به شرح زير است:</a:t>
            </a:r>
          </a:p>
          <a:p>
            <a:pPr algn="r">
              <a:buFontTx/>
              <a:buNone/>
            </a:pPr>
            <a:r>
              <a:rPr lang="fa-IR" altLang="en-US"/>
              <a:t>موجودی کالا اول دوره شعبه </a:t>
            </a:r>
          </a:p>
          <a:p>
            <a:pPr algn="r">
              <a:buFontTx/>
              <a:buNone/>
            </a:pPr>
            <a:r>
              <a:rPr lang="fa-IR" altLang="en-US"/>
              <a:t>کالای ارسالی به شعبه </a:t>
            </a:r>
          </a:p>
          <a:p>
            <a:pPr algn="r">
              <a:buFontTx/>
              <a:buNone/>
            </a:pPr>
            <a:r>
              <a:rPr lang="fa-IR" altLang="en-US"/>
              <a:t>بدهکاران شعبه </a:t>
            </a:r>
          </a:p>
          <a:p>
            <a:pPr algn="r">
              <a:buFontTx/>
              <a:buNone/>
            </a:pPr>
            <a:r>
              <a:rPr lang="fa-IR" altLang="en-US"/>
              <a:t>کالای شعبه </a:t>
            </a:r>
          </a:p>
          <a:p>
            <a:pPr algn="r">
              <a:buFontTx/>
              <a:buNone/>
            </a:pPr>
            <a:r>
              <a:rPr lang="fa-IR" altLang="en-US"/>
              <a:t>بانک شعبه </a:t>
            </a:r>
          </a:p>
          <a:p>
            <a:pPr algn="r">
              <a:buFontTx/>
              <a:buNone/>
            </a:pPr>
            <a:r>
              <a:rPr lang="fa-IR" altLang="en-US"/>
              <a:t>هزينه های شعبه </a:t>
            </a:r>
          </a:p>
          <a:p>
            <a:pPr algn="r">
              <a:buFontTx/>
              <a:buNone/>
            </a:pPr>
            <a:r>
              <a:rPr lang="fa-IR" altLang="en-US"/>
              <a:t>موجودی کالای آخر دوره شعبه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2332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1954</Words>
  <Application>Microsoft Office PowerPoint</Application>
  <PresentationFormat>Widescreen</PresentationFormat>
  <Paragraphs>574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6" baseType="lpstr">
      <vt:lpstr>Arial</vt:lpstr>
      <vt:lpstr>Calibri</vt:lpstr>
      <vt:lpstr>Calibri Light</vt:lpstr>
      <vt:lpstr>Mangal</vt:lpstr>
      <vt:lpstr>Tahoma</vt:lpstr>
      <vt:lpstr>Times New Roman</vt:lpstr>
      <vt:lpstr>Office Theme</vt:lpstr>
      <vt:lpstr>PowerPoint Presentation</vt:lpstr>
      <vt:lpstr>فصل اول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صفحه قبل ی ادامه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نحوه ثبت حسابداری اين روش 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</dc:creator>
  <cp:lastModifiedBy>omid</cp:lastModifiedBy>
  <cp:revision>1</cp:revision>
  <dcterms:created xsi:type="dcterms:W3CDTF">2021-01-14T09:37:42Z</dcterms:created>
  <dcterms:modified xsi:type="dcterms:W3CDTF">2021-01-14T09:38:15Z</dcterms:modified>
</cp:coreProperties>
</file>