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78" r:id="rId3"/>
    <p:sldId id="258" r:id="rId4"/>
    <p:sldId id="259" r:id="rId5"/>
    <p:sldId id="260" r:id="rId6"/>
    <p:sldId id="261" r:id="rId7"/>
    <p:sldId id="279" r:id="rId8"/>
    <p:sldId id="262" r:id="rId9"/>
    <p:sldId id="265" r:id="rId10"/>
    <p:sldId id="272" r:id="rId11"/>
    <p:sldId id="276" r:id="rId12"/>
    <p:sldId id="275" r:id="rId13"/>
    <p:sldId id="271" r:id="rId14"/>
    <p:sldId id="266" r:id="rId15"/>
    <p:sldId id="277" r:id="rId16"/>
    <p:sldId id="268" r:id="rId17"/>
    <p:sldId id="269" r:id="rId18"/>
    <p:sldId id="280" r:id="rId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19A407-CCE3-447D-BE7D-D4B7A334428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5898A9DE-88B5-4E5F-958B-301476F38883}">
      <dgm:prSet phldrT="[Text]" custT="1"/>
      <dgm:spPr/>
      <dgm:t>
        <a:bodyPr/>
        <a:lstStyle/>
        <a:p>
          <a:r>
            <a:rPr lang="en-US" sz="1400" b="1" dirty="0"/>
            <a:t>The energy policies and regulations and mechanisms applied in Iran</a:t>
          </a:r>
        </a:p>
      </dgm:t>
    </dgm:pt>
    <dgm:pt modelId="{F10B5E94-2E9B-4E68-B82F-1C2D783413D1}" type="parTrans" cxnId="{929C2251-8D90-48AA-9648-25182C54E67F}">
      <dgm:prSet/>
      <dgm:spPr/>
      <dgm:t>
        <a:bodyPr/>
        <a:lstStyle/>
        <a:p>
          <a:endParaRPr lang="en-US"/>
        </a:p>
      </dgm:t>
    </dgm:pt>
    <dgm:pt modelId="{E3696534-83BA-476D-98D7-8EB60A14EF60}" type="sibTrans" cxnId="{929C2251-8D90-48AA-9648-25182C54E67F}">
      <dgm:prSet/>
      <dgm:spPr/>
      <dgm:t>
        <a:bodyPr/>
        <a:lstStyle/>
        <a:p>
          <a:endParaRPr lang="en-US"/>
        </a:p>
      </dgm:t>
    </dgm:pt>
    <dgm:pt modelId="{17E2009B-9F2F-4B0D-BDD6-5D5792F65343}">
      <dgm:prSet phldrT="[Text]" custT="1"/>
      <dgm:spPr/>
      <dgm:t>
        <a:bodyPr/>
        <a:lstStyle/>
        <a:p>
          <a:r>
            <a:rPr lang="en-US" sz="1400" b="1" dirty="0"/>
            <a:t>Macro&amp; Micro  Industrial Energy Efficiency policies</a:t>
          </a:r>
        </a:p>
      </dgm:t>
    </dgm:pt>
    <dgm:pt modelId="{ED7A405A-9EDE-4D57-9056-7CE1379D737A}" type="parTrans" cxnId="{45E2A40A-985C-42D9-A446-A9D807B126AB}">
      <dgm:prSet/>
      <dgm:spPr/>
      <dgm:t>
        <a:bodyPr/>
        <a:lstStyle/>
        <a:p>
          <a:endParaRPr lang="en-US"/>
        </a:p>
      </dgm:t>
    </dgm:pt>
    <dgm:pt modelId="{2D8FCF7E-F35B-4F66-BABB-97D4CA1924B1}" type="sibTrans" cxnId="{45E2A40A-985C-42D9-A446-A9D807B126AB}">
      <dgm:prSet/>
      <dgm:spPr/>
      <dgm:t>
        <a:bodyPr/>
        <a:lstStyle/>
        <a:p>
          <a:endParaRPr lang="en-US"/>
        </a:p>
      </dgm:t>
    </dgm:pt>
    <dgm:pt modelId="{843B710C-5C5A-4C24-9861-46CE590C0B4A}">
      <dgm:prSet phldrT="[Text]" custT="1"/>
      <dgm:spPr/>
      <dgm:t>
        <a:bodyPr/>
        <a:lstStyle/>
        <a:p>
          <a:pPr rtl="1"/>
          <a:r>
            <a:rPr lang="en-US" sz="1400" b="1" dirty="0"/>
            <a:t>Energy Pricing Policies</a:t>
          </a:r>
        </a:p>
      </dgm:t>
    </dgm:pt>
    <dgm:pt modelId="{A52FC8F8-C01E-4AC7-B15E-6800C41985ED}" type="parTrans" cxnId="{EF427797-8D48-4D07-9C91-09460E898FF5}">
      <dgm:prSet/>
      <dgm:spPr/>
      <dgm:t>
        <a:bodyPr/>
        <a:lstStyle/>
        <a:p>
          <a:endParaRPr lang="en-US"/>
        </a:p>
      </dgm:t>
    </dgm:pt>
    <dgm:pt modelId="{6F02802E-5397-44A7-AA52-106E6559FAB4}" type="sibTrans" cxnId="{EF427797-8D48-4D07-9C91-09460E898FF5}">
      <dgm:prSet/>
      <dgm:spPr/>
      <dgm:t>
        <a:bodyPr/>
        <a:lstStyle/>
        <a:p>
          <a:endParaRPr lang="en-US"/>
        </a:p>
      </dgm:t>
    </dgm:pt>
    <dgm:pt modelId="{56DF96D6-458B-47DB-9B6E-F4D72A1466F3}">
      <dgm:prSet phldrT="[Text]" custT="1"/>
      <dgm:spPr/>
      <dgm:t>
        <a:bodyPr/>
        <a:lstStyle/>
        <a:p>
          <a:pPr rtl="0"/>
          <a:r>
            <a:rPr lang="en-US" sz="1600" b="1" dirty="0"/>
            <a:t>Industrial Energy Efficiency Projects in Iran</a:t>
          </a:r>
        </a:p>
      </dgm:t>
    </dgm:pt>
    <dgm:pt modelId="{B925B9EF-B818-4B0E-93D0-78BDDA7C7C48}" type="parTrans" cxnId="{523CF986-3E73-48A2-9220-146B8D90A2D1}">
      <dgm:prSet/>
      <dgm:spPr/>
      <dgm:t>
        <a:bodyPr/>
        <a:lstStyle/>
        <a:p>
          <a:endParaRPr lang="en-US"/>
        </a:p>
      </dgm:t>
    </dgm:pt>
    <dgm:pt modelId="{6D272A31-EB02-48F4-B4C4-DCB7F38716E6}" type="sibTrans" cxnId="{523CF986-3E73-48A2-9220-146B8D90A2D1}">
      <dgm:prSet/>
      <dgm:spPr/>
      <dgm:t>
        <a:bodyPr/>
        <a:lstStyle/>
        <a:p>
          <a:endParaRPr lang="en-US"/>
        </a:p>
      </dgm:t>
    </dgm:pt>
    <dgm:pt modelId="{4ABD0D7E-8E7C-455D-8D4C-EF675227790D}">
      <dgm:prSet phldrT="[Text]" custT="1"/>
      <dgm:spPr/>
      <dgm:t>
        <a:bodyPr/>
        <a:lstStyle/>
        <a:p>
          <a:r>
            <a:rPr lang="en-US" sz="1600" b="1"/>
            <a:t>SABA</a:t>
          </a:r>
        </a:p>
      </dgm:t>
    </dgm:pt>
    <dgm:pt modelId="{AD774407-8BD0-4266-8943-4A35ED67D9D6}" type="parTrans" cxnId="{2B0C25F8-51DA-4161-BF3B-43A174EB2830}">
      <dgm:prSet/>
      <dgm:spPr/>
      <dgm:t>
        <a:bodyPr/>
        <a:lstStyle/>
        <a:p>
          <a:endParaRPr lang="en-US"/>
        </a:p>
      </dgm:t>
    </dgm:pt>
    <dgm:pt modelId="{29FDDD7C-26CA-450B-9388-B2CB9EC3C4AA}" type="sibTrans" cxnId="{2B0C25F8-51DA-4161-BF3B-43A174EB2830}">
      <dgm:prSet/>
      <dgm:spPr/>
      <dgm:t>
        <a:bodyPr/>
        <a:lstStyle/>
        <a:p>
          <a:endParaRPr lang="en-US"/>
        </a:p>
      </dgm:t>
    </dgm:pt>
    <dgm:pt modelId="{671EC88F-918D-45F5-8D3C-58BF98926F72}">
      <dgm:prSet custT="1"/>
      <dgm:spPr/>
      <dgm:t>
        <a:bodyPr/>
        <a:lstStyle/>
        <a:p>
          <a:r>
            <a:rPr lang="en-US" sz="1600" b="1" dirty="0">
              <a:cs typeface="0 Badr" pitchFamily="2" charset="-78"/>
            </a:rPr>
            <a:t>Baseline Report</a:t>
          </a:r>
        </a:p>
      </dgm:t>
    </dgm:pt>
    <dgm:pt modelId="{EA7AF4B0-C3B1-4F22-8AAE-4DF14FB7904B}" type="parTrans" cxnId="{5A2FC56E-B712-4C36-B867-DB087D5ACC61}">
      <dgm:prSet/>
      <dgm:spPr/>
      <dgm:t>
        <a:bodyPr/>
        <a:lstStyle/>
        <a:p>
          <a:endParaRPr lang="en-US"/>
        </a:p>
      </dgm:t>
    </dgm:pt>
    <dgm:pt modelId="{E1E2A256-167C-4E1F-8308-0C3C67B004F6}" type="sibTrans" cxnId="{5A2FC56E-B712-4C36-B867-DB087D5ACC61}">
      <dgm:prSet/>
      <dgm:spPr/>
      <dgm:t>
        <a:bodyPr/>
        <a:lstStyle/>
        <a:p>
          <a:endParaRPr lang="en-US"/>
        </a:p>
      </dgm:t>
    </dgm:pt>
    <dgm:pt modelId="{1EE70B96-2446-409D-8A8D-8CC0EFAC224E}">
      <dgm:prSet phldrT="[Text]"/>
      <dgm:spPr/>
      <dgm:t>
        <a:bodyPr/>
        <a:lstStyle/>
        <a:p>
          <a:endParaRPr lang="en-US"/>
        </a:p>
      </dgm:t>
    </dgm:pt>
    <dgm:pt modelId="{6CC79096-A020-46A9-B8F2-E270CEF1475D}" type="sibTrans" cxnId="{E2F80580-CFF9-41DF-B0E6-BE0B7EB3BFA9}">
      <dgm:prSet/>
      <dgm:spPr/>
      <dgm:t>
        <a:bodyPr/>
        <a:lstStyle/>
        <a:p>
          <a:endParaRPr lang="en-US"/>
        </a:p>
      </dgm:t>
    </dgm:pt>
    <dgm:pt modelId="{0FD79EF5-25C4-403D-B7C9-2EB924E3F07E}" type="parTrans" cxnId="{E2F80580-CFF9-41DF-B0E6-BE0B7EB3BFA9}">
      <dgm:prSet/>
      <dgm:spPr/>
      <dgm:t>
        <a:bodyPr/>
        <a:lstStyle/>
        <a:p>
          <a:endParaRPr lang="en-US"/>
        </a:p>
      </dgm:t>
    </dgm:pt>
    <dgm:pt modelId="{4940219C-E888-4765-AAEF-8A7728259A71}">
      <dgm:prSet custT="1"/>
      <dgm:spPr/>
      <dgm:t>
        <a:bodyPr/>
        <a:lstStyle/>
        <a:p>
          <a:pPr rtl="1"/>
          <a:r>
            <a:rPr lang="en-US" sz="1600" b="1" dirty="0"/>
            <a:t>IFCO</a:t>
          </a:r>
        </a:p>
      </dgm:t>
    </dgm:pt>
    <dgm:pt modelId="{EF110AD2-38A1-4526-BF68-B3671178037E}" type="parTrans" cxnId="{2A71D0C2-2CED-4BC5-9BC0-2080E92DE716}">
      <dgm:prSet/>
      <dgm:spPr/>
      <dgm:t>
        <a:bodyPr/>
        <a:lstStyle/>
        <a:p>
          <a:endParaRPr lang="en-US"/>
        </a:p>
      </dgm:t>
    </dgm:pt>
    <dgm:pt modelId="{F62E005E-1B3C-461B-9BCD-3378F9889D78}" type="sibTrans" cxnId="{2A71D0C2-2CED-4BC5-9BC0-2080E92DE716}">
      <dgm:prSet/>
      <dgm:spPr/>
      <dgm:t>
        <a:bodyPr/>
        <a:lstStyle/>
        <a:p>
          <a:endParaRPr lang="en-US"/>
        </a:p>
      </dgm:t>
    </dgm:pt>
    <dgm:pt modelId="{A8CC97F2-4145-4B3A-A60F-5926AB66E4B4}">
      <dgm:prSet custT="1"/>
      <dgm:spPr/>
      <dgm:t>
        <a:bodyPr/>
        <a:lstStyle/>
        <a:p>
          <a:r>
            <a:rPr lang="en-US" sz="1800" b="1" dirty="0"/>
            <a:t>Other </a:t>
          </a:r>
        </a:p>
      </dgm:t>
    </dgm:pt>
    <dgm:pt modelId="{8FB302AD-C6FA-4E23-9D67-FAFB08DCD218}" type="parTrans" cxnId="{9592DC8E-9510-4D3A-9B03-E5931A59AFA6}">
      <dgm:prSet/>
      <dgm:spPr/>
      <dgm:t>
        <a:bodyPr/>
        <a:lstStyle/>
        <a:p>
          <a:endParaRPr lang="en-US"/>
        </a:p>
      </dgm:t>
    </dgm:pt>
    <dgm:pt modelId="{04B30552-65F3-4A4B-8BEB-6FB6970A6753}" type="sibTrans" cxnId="{9592DC8E-9510-4D3A-9B03-E5931A59AFA6}">
      <dgm:prSet/>
      <dgm:spPr/>
      <dgm:t>
        <a:bodyPr/>
        <a:lstStyle/>
        <a:p>
          <a:endParaRPr lang="en-US"/>
        </a:p>
      </dgm:t>
    </dgm:pt>
    <dgm:pt modelId="{2126076F-3939-409C-8D60-118181F5FF71}" type="pres">
      <dgm:prSet presAssocID="{B919A407-CCE3-447D-BE7D-D4B7A3344286}" presName="diagram" presStyleCnt="0">
        <dgm:presLayoutVars>
          <dgm:chPref val="1"/>
          <dgm:dir/>
          <dgm:animOne val="branch"/>
          <dgm:animLvl val="lvl"/>
          <dgm:resizeHandles val="exact"/>
        </dgm:presLayoutVars>
      </dgm:prSet>
      <dgm:spPr/>
      <dgm:t>
        <a:bodyPr/>
        <a:lstStyle/>
        <a:p>
          <a:endParaRPr lang="en-US"/>
        </a:p>
      </dgm:t>
    </dgm:pt>
    <dgm:pt modelId="{7B3B1582-2491-40F7-B0DB-2546F9618E5F}" type="pres">
      <dgm:prSet presAssocID="{1EE70B96-2446-409D-8A8D-8CC0EFAC224E}" presName="root1" presStyleCnt="0"/>
      <dgm:spPr/>
    </dgm:pt>
    <dgm:pt modelId="{F61CDE2B-7E34-4C75-8DED-AFECBE88F78F}" type="pres">
      <dgm:prSet presAssocID="{1EE70B96-2446-409D-8A8D-8CC0EFAC224E}" presName="LevelOneTextNode" presStyleLbl="node0" presStyleIdx="0" presStyleCnt="2">
        <dgm:presLayoutVars>
          <dgm:chPref val="3"/>
        </dgm:presLayoutVars>
      </dgm:prSet>
      <dgm:spPr/>
      <dgm:t>
        <a:bodyPr/>
        <a:lstStyle/>
        <a:p>
          <a:endParaRPr lang="en-US"/>
        </a:p>
      </dgm:t>
    </dgm:pt>
    <dgm:pt modelId="{1AE12FC6-0B0B-43C2-A422-C35536B81E2E}" type="pres">
      <dgm:prSet presAssocID="{1EE70B96-2446-409D-8A8D-8CC0EFAC224E}" presName="level2hierChild" presStyleCnt="0"/>
      <dgm:spPr/>
    </dgm:pt>
    <dgm:pt modelId="{A29B3FFF-AB94-486A-B0B0-C47D93D86D41}" type="pres">
      <dgm:prSet presAssocID="{F10B5E94-2E9B-4E68-B82F-1C2D783413D1}" presName="conn2-1" presStyleLbl="parChTrans1D2" presStyleIdx="0" presStyleCnt="2"/>
      <dgm:spPr/>
      <dgm:t>
        <a:bodyPr/>
        <a:lstStyle/>
        <a:p>
          <a:endParaRPr lang="en-US"/>
        </a:p>
      </dgm:t>
    </dgm:pt>
    <dgm:pt modelId="{E8B81D07-292E-4FE8-8178-A6836812543B}" type="pres">
      <dgm:prSet presAssocID="{F10B5E94-2E9B-4E68-B82F-1C2D783413D1}" presName="connTx" presStyleLbl="parChTrans1D2" presStyleIdx="0" presStyleCnt="2"/>
      <dgm:spPr/>
      <dgm:t>
        <a:bodyPr/>
        <a:lstStyle/>
        <a:p>
          <a:endParaRPr lang="en-US"/>
        </a:p>
      </dgm:t>
    </dgm:pt>
    <dgm:pt modelId="{254BB989-B6E4-452E-8038-EA2B589D9058}" type="pres">
      <dgm:prSet presAssocID="{5898A9DE-88B5-4E5F-958B-301476F38883}" presName="root2" presStyleCnt="0"/>
      <dgm:spPr/>
    </dgm:pt>
    <dgm:pt modelId="{80B21598-16D0-4613-A9ED-A3551FB7DF07}" type="pres">
      <dgm:prSet presAssocID="{5898A9DE-88B5-4E5F-958B-301476F38883}" presName="LevelTwoTextNode" presStyleLbl="node2" presStyleIdx="0" presStyleCnt="2" custScaleX="139360" custScaleY="115269">
        <dgm:presLayoutVars>
          <dgm:chPref val="3"/>
        </dgm:presLayoutVars>
      </dgm:prSet>
      <dgm:spPr/>
      <dgm:t>
        <a:bodyPr/>
        <a:lstStyle/>
        <a:p>
          <a:endParaRPr lang="en-US"/>
        </a:p>
      </dgm:t>
    </dgm:pt>
    <dgm:pt modelId="{7C8CCADA-8778-4372-86C3-1FD1703DC0D7}" type="pres">
      <dgm:prSet presAssocID="{5898A9DE-88B5-4E5F-958B-301476F38883}" presName="level3hierChild" presStyleCnt="0"/>
      <dgm:spPr/>
    </dgm:pt>
    <dgm:pt modelId="{8E11608B-36F5-4931-B877-0FBDC39C90B1}" type="pres">
      <dgm:prSet presAssocID="{ED7A405A-9EDE-4D57-9056-7CE1379D737A}" presName="conn2-1" presStyleLbl="parChTrans1D3" presStyleIdx="0" presStyleCnt="5"/>
      <dgm:spPr/>
      <dgm:t>
        <a:bodyPr/>
        <a:lstStyle/>
        <a:p>
          <a:endParaRPr lang="en-US"/>
        </a:p>
      </dgm:t>
    </dgm:pt>
    <dgm:pt modelId="{277B65C1-6445-4BB5-A514-5F7D46FBA8A2}" type="pres">
      <dgm:prSet presAssocID="{ED7A405A-9EDE-4D57-9056-7CE1379D737A}" presName="connTx" presStyleLbl="parChTrans1D3" presStyleIdx="0" presStyleCnt="5"/>
      <dgm:spPr/>
      <dgm:t>
        <a:bodyPr/>
        <a:lstStyle/>
        <a:p>
          <a:endParaRPr lang="en-US"/>
        </a:p>
      </dgm:t>
    </dgm:pt>
    <dgm:pt modelId="{72FAAF74-5BB5-46CA-AB00-B6738F423F4C}" type="pres">
      <dgm:prSet presAssocID="{17E2009B-9F2F-4B0D-BDD6-5D5792F65343}" presName="root2" presStyleCnt="0"/>
      <dgm:spPr/>
    </dgm:pt>
    <dgm:pt modelId="{0BD92629-A19E-490C-820E-811D787AE4B8}" type="pres">
      <dgm:prSet presAssocID="{17E2009B-9F2F-4B0D-BDD6-5D5792F65343}" presName="LevelTwoTextNode" presStyleLbl="node3" presStyleIdx="0" presStyleCnt="5" custScaleX="116901" custLinFactNeighborX="808" custLinFactNeighborY="-109">
        <dgm:presLayoutVars>
          <dgm:chPref val="3"/>
        </dgm:presLayoutVars>
      </dgm:prSet>
      <dgm:spPr/>
      <dgm:t>
        <a:bodyPr/>
        <a:lstStyle/>
        <a:p>
          <a:endParaRPr lang="en-US"/>
        </a:p>
      </dgm:t>
    </dgm:pt>
    <dgm:pt modelId="{8E791B32-345D-4F81-AD89-119EA1D25AAF}" type="pres">
      <dgm:prSet presAssocID="{17E2009B-9F2F-4B0D-BDD6-5D5792F65343}" presName="level3hierChild" presStyleCnt="0"/>
      <dgm:spPr/>
    </dgm:pt>
    <dgm:pt modelId="{1729480A-2ED3-4DCD-A54B-FE341818587F}" type="pres">
      <dgm:prSet presAssocID="{A52FC8F8-C01E-4AC7-B15E-6800C41985ED}" presName="conn2-1" presStyleLbl="parChTrans1D3" presStyleIdx="1" presStyleCnt="5"/>
      <dgm:spPr/>
      <dgm:t>
        <a:bodyPr/>
        <a:lstStyle/>
        <a:p>
          <a:endParaRPr lang="en-US"/>
        </a:p>
      </dgm:t>
    </dgm:pt>
    <dgm:pt modelId="{B5FF89D3-C37F-4897-A6CE-533DEBB516BD}" type="pres">
      <dgm:prSet presAssocID="{A52FC8F8-C01E-4AC7-B15E-6800C41985ED}" presName="connTx" presStyleLbl="parChTrans1D3" presStyleIdx="1" presStyleCnt="5"/>
      <dgm:spPr/>
      <dgm:t>
        <a:bodyPr/>
        <a:lstStyle/>
        <a:p>
          <a:endParaRPr lang="en-US"/>
        </a:p>
      </dgm:t>
    </dgm:pt>
    <dgm:pt modelId="{20DE0193-3FB4-41F7-87C6-65A0EB129861}" type="pres">
      <dgm:prSet presAssocID="{843B710C-5C5A-4C24-9861-46CE590C0B4A}" presName="root2" presStyleCnt="0"/>
      <dgm:spPr/>
    </dgm:pt>
    <dgm:pt modelId="{9212E753-D3CF-4A20-8F99-146E86DC9776}" type="pres">
      <dgm:prSet presAssocID="{843B710C-5C5A-4C24-9861-46CE590C0B4A}" presName="LevelTwoTextNode" presStyleLbl="node3" presStyleIdx="1" presStyleCnt="5" custScaleX="118517">
        <dgm:presLayoutVars>
          <dgm:chPref val="3"/>
        </dgm:presLayoutVars>
      </dgm:prSet>
      <dgm:spPr/>
      <dgm:t>
        <a:bodyPr/>
        <a:lstStyle/>
        <a:p>
          <a:endParaRPr lang="en-US"/>
        </a:p>
      </dgm:t>
    </dgm:pt>
    <dgm:pt modelId="{18D4A7B4-F5E0-41EF-B14B-CA79446E73DA}" type="pres">
      <dgm:prSet presAssocID="{843B710C-5C5A-4C24-9861-46CE590C0B4A}" presName="level3hierChild" presStyleCnt="0"/>
      <dgm:spPr/>
    </dgm:pt>
    <dgm:pt modelId="{16EAF8BF-97E7-461F-9B2A-82E1AD6EB5BD}" type="pres">
      <dgm:prSet presAssocID="{B925B9EF-B818-4B0E-93D0-78BDDA7C7C48}" presName="conn2-1" presStyleLbl="parChTrans1D2" presStyleIdx="1" presStyleCnt="2"/>
      <dgm:spPr/>
      <dgm:t>
        <a:bodyPr/>
        <a:lstStyle/>
        <a:p>
          <a:endParaRPr lang="en-US"/>
        </a:p>
      </dgm:t>
    </dgm:pt>
    <dgm:pt modelId="{16D387D0-9DD2-4702-B4D1-4248BF68AA22}" type="pres">
      <dgm:prSet presAssocID="{B925B9EF-B818-4B0E-93D0-78BDDA7C7C48}" presName="connTx" presStyleLbl="parChTrans1D2" presStyleIdx="1" presStyleCnt="2"/>
      <dgm:spPr/>
      <dgm:t>
        <a:bodyPr/>
        <a:lstStyle/>
        <a:p>
          <a:endParaRPr lang="en-US"/>
        </a:p>
      </dgm:t>
    </dgm:pt>
    <dgm:pt modelId="{1F3FDDA2-B56A-496A-971B-5CB6FB114A47}" type="pres">
      <dgm:prSet presAssocID="{56DF96D6-458B-47DB-9B6E-F4D72A1466F3}" presName="root2" presStyleCnt="0"/>
      <dgm:spPr/>
    </dgm:pt>
    <dgm:pt modelId="{2DBE10ED-9CC9-4567-89E1-E2884A2C72BD}" type="pres">
      <dgm:prSet presAssocID="{56DF96D6-458B-47DB-9B6E-F4D72A1466F3}" presName="LevelTwoTextNode" presStyleLbl="node2" presStyleIdx="1" presStyleCnt="2" custScaleX="141804" custScaleY="114518" custLinFactNeighborX="-4482" custLinFactNeighborY="3962">
        <dgm:presLayoutVars>
          <dgm:chPref val="3"/>
        </dgm:presLayoutVars>
      </dgm:prSet>
      <dgm:spPr/>
      <dgm:t>
        <a:bodyPr/>
        <a:lstStyle/>
        <a:p>
          <a:endParaRPr lang="en-US"/>
        </a:p>
      </dgm:t>
    </dgm:pt>
    <dgm:pt modelId="{10BCBE77-8A61-4EEA-BB8C-6C6B46E16717}" type="pres">
      <dgm:prSet presAssocID="{56DF96D6-458B-47DB-9B6E-F4D72A1466F3}" presName="level3hierChild" presStyleCnt="0"/>
      <dgm:spPr/>
    </dgm:pt>
    <dgm:pt modelId="{7CC4A25A-1FB6-471B-99ED-B750FE2093CD}" type="pres">
      <dgm:prSet presAssocID="{AD774407-8BD0-4266-8943-4A35ED67D9D6}" presName="conn2-1" presStyleLbl="parChTrans1D3" presStyleIdx="2" presStyleCnt="5"/>
      <dgm:spPr/>
      <dgm:t>
        <a:bodyPr/>
        <a:lstStyle/>
        <a:p>
          <a:endParaRPr lang="en-US"/>
        </a:p>
      </dgm:t>
    </dgm:pt>
    <dgm:pt modelId="{B6109E5C-C853-44FD-B02B-AB10CEB4CA31}" type="pres">
      <dgm:prSet presAssocID="{AD774407-8BD0-4266-8943-4A35ED67D9D6}" presName="connTx" presStyleLbl="parChTrans1D3" presStyleIdx="2" presStyleCnt="5"/>
      <dgm:spPr/>
      <dgm:t>
        <a:bodyPr/>
        <a:lstStyle/>
        <a:p>
          <a:endParaRPr lang="en-US"/>
        </a:p>
      </dgm:t>
    </dgm:pt>
    <dgm:pt modelId="{43A8526A-ED42-4A4A-92D7-E522EC9F3F51}" type="pres">
      <dgm:prSet presAssocID="{4ABD0D7E-8E7C-455D-8D4C-EF675227790D}" presName="root2" presStyleCnt="0"/>
      <dgm:spPr/>
    </dgm:pt>
    <dgm:pt modelId="{917D1828-59E4-4292-9077-0C347DFBEA39}" type="pres">
      <dgm:prSet presAssocID="{4ABD0D7E-8E7C-455D-8D4C-EF675227790D}" presName="LevelTwoTextNode" presStyleLbl="node3" presStyleIdx="2" presStyleCnt="5" custScaleX="116073">
        <dgm:presLayoutVars>
          <dgm:chPref val="3"/>
        </dgm:presLayoutVars>
      </dgm:prSet>
      <dgm:spPr/>
      <dgm:t>
        <a:bodyPr/>
        <a:lstStyle/>
        <a:p>
          <a:endParaRPr lang="en-US"/>
        </a:p>
      </dgm:t>
    </dgm:pt>
    <dgm:pt modelId="{AF7E73A8-C88E-40B4-BA5C-60AA009E7856}" type="pres">
      <dgm:prSet presAssocID="{4ABD0D7E-8E7C-455D-8D4C-EF675227790D}" presName="level3hierChild" presStyleCnt="0"/>
      <dgm:spPr/>
    </dgm:pt>
    <dgm:pt modelId="{1EFBD919-3E63-47CA-ADEE-0E6606E996CE}" type="pres">
      <dgm:prSet presAssocID="{EF110AD2-38A1-4526-BF68-B3671178037E}" presName="conn2-1" presStyleLbl="parChTrans1D3" presStyleIdx="3" presStyleCnt="5"/>
      <dgm:spPr/>
      <dgm:t>
        <a:bodyPr/>
        <a:lstStyle/>
        <a:p>
          <a:endParaRPr lang="en-US"/>
        </a:p>
      </dgm:t>
    </dgm:pt>
    <dgm:pt modelId="{AD85F87E-EE95-4C36-9EE8-943898F81043}" type="pres">
      <dgm:prSet presAssocID="{EF110AD2-38A1-4526-BF68-B3671178037E}" presName="connTx" presStyleLbl="parChTrans1D3" presStyleIdx="3" presStyleCnt="5"/>
      <dgm:spPr/>
      <dgm:t>
        <a:bodyPr/>
        <a:lstStyle/>
        <a:p>
          <a:endParaRPr lang="en-US"/>
        </a:p>
      </dgm:t>
    </dgm:pt>
    <dgm:pt modelId="{4CA48E6E-16CE-42C8-BA6B-F46AAF1F9116}" type="pres">
      <dgm:prSet presAssocID="{4940219C-E888-4765-AAEF-8A7728259A71}" presName="root2" presStyleCnt="0"/>
      <dgm:spPr/>
    </dgm:pt>
    <dgm:pt modelId="{B0F5CA1F-D93D-4F11-A81F-C5D60B650E4D}" type="pres">
      <dgm:prSet presAssocID="{4940219C-E888-4765-AAEF-8A7728259A71}" presName="LevelTwoTextNode" presStyleLbl="node3" presStyleIdx="3" presStyleCnt="5" custScaleX="116073">
        <dgm:presLayoutVars>
          <dgm:chPref val="3"/>
        </dgm:presLayoutVars>
      </dgm:prSet>
      <dgm:spPr/>
      <dgm:t>
        <a:bodyPr/>
        <a:lstStyle/>
        <a:p>
          <a:endParaRPr lang="en-US"/>
        </a:p>
      </dgm:t>
    </dgm:pt>
    <dgm:pt modelId="{5E113FEF-BC11-4C02-B71A-E68EBC5EAB1D}" type="pres">
      <dgm:prSet presAssocID="{4940219C-E888-4765-AAEF-8A7728259A71}" presName="level3hierChild" presStyleCnt="0"/>
      <dgm:spPr/>
    </dgm:pt>
    <dgm:pt modelId="{114E899A-8229-444A-977E-A2EB8660AB11}" type="pres">
      <dgm:prSet presAssocID="{8FB302AD-C6FA-4E23-9D67-FAFB08DCD218}" presName="conn2-1" presStyleLbl="parChTrans1D3" presStyleIdx="4" presStyleCnt="5"/>
      <dgm:spPr/>
      <dgm:t>
        <a:bodyPr/>
        <a:lstStyle/>
        <a:p>
          <a:endParaRPr lang="en-US"/>
        </a:p>
      </dgm:t>
    </dgm:pt>
    <dgm:pt modelId="{96C1E02B-D135-4A9E-B975-C7D836DB153A}" type="pres">
      <dgm:prSet presAssocID="{8FB302AD-C6FA-4E23-9D67-FAFB08DCD218}" presName="connTx" presStyleLbl="parChTrans1D3" presStyleIdx="4" presStyleCnt="5"/>
      <dgm:spPr/>
      <dgm:t>
        <a:bodyPr/>
        <a:lstStyle/>
        <a:p>
          <a:endParaRPr lang="en-US"/>
        </a:p>
      </dgm:t>
    </dgm:pt>
    <dgm:pt modelId="{ED2CE585-5AB3-4950-80CF-B47D0D8B8A7A}" type="pres">
      <dgm:prSet presAssocID="{A8CC97F2-4145-4B3A-A60F-5926AB66E4B4}" presName="root2" presStyleCnt="0"/>
      <dgm:spPr/>
    </dgm:pt>
    <dgm:pt modelId="{C215A805-3175-4332-8016-AE82C2689844}" type="pres">
      <dgm:prSet presAssocID="{A8CC97F2-4145-4B3A-A60F-5926AB66E4B4}" presName="LevelTwoTextNode" presStyleLbl="node3" presStyleIdx="4" presStyleCnt="5" custScaleX="116073">
        <dgm:presLayoutVars>
          <dgm:chPref val="3"/>
        </dgm:presLayoutVars>
      </dgm:prSet>
      <dgm:spPr/>
      <dgm:t>
        <a:bodyPr/>
        <a:lstStyle/>
        <a:p>
          <a:endParaRPr lang="en-US"/>
        </a:p>
      </dgm:t>
    </dgm:pt>
    <dgm:pt modelId="{41EFCBAA-0234-41E1-9DAA-1C174E751088}" type="pres">
      <dgm:prSet presAssocID="{A8CC97F2-4145-4B3A-A60F-5926AB66E4B4}" presName="level3hierChild" presStyleCnt="0"/>
      <dgm:spPr/>
    </dgm:pt>
    <dgm:pt modelId="{0F0A59D0-09E4-45B1-9F53-07F004BE7336}" type="pres">
      <dgm:prSet presAssocID="{671EC88F-918D-45F5-8D3C-58BF98926F72}" presName="root1" presStyleCnt="0"/>
      <dgm:spPr/>
    </dgm:pt>
    <dgm:pt modelId="{76A3AFFF-1530-4CA8-9FD4-89AC2D3B54C7}" type="pres">
      <dgm:prSet presAssocID="{671EC88F-918D-45F5-8D3C-58BF98926F72}" presName="LevelOneTextNode" presStyleLbl="node0" presStyleIdx="1" presStyleCnt="2" custLinFactY="-14906" custLinFactNeighborX="-847" custLinFactNeighborY="-100000">
        <dgm:presLayoutVars>
          <dgm:chPref val="3"/>
        </dgm:presLayoutVars>
      </dgm:prSet>
      <dgm:spPr/>
      <dgm:t>
        <a:bodyPr/>
        <a:lstStyle/>
        <a:p>
          <a:endParaRPr lang="en-US"/>
        </a:p>
      </dgm:t>
    </dgm:pt>
    <dgm:pt modelId="{8732508F-D654-414F-B01F-C11C8D902AD0}" type="pres">
      <dgm:prSet presAssocID="{671EC88F-918D-45F5-8D3C-58BF98926F72}" presName="level2hierChild" presStyleCnt="0"/>
      <dgm:spPr/>
    </dgm:pt>
  </dgm:ptLst>
  <dgm:cxnLst>
    <dgm:cxn modelId="{09D9D6C5-4EAE-4C23-BD66-1005F256D6DB}" type="presOf" srcId="{8FB302AD-C6FA-4E23-9D67-FAFB08DCD218}" destId="{114E899A-8229-444A-977E-A2EB8660AB11}" srcOrd="0" destOrd="0" presId="urn:microsoft.com/office/officeart/2005/8/layout/hierarchy2"/>
    <dgm:cxn modelId="{C2FB871F-C0E9-410B-9EE4-CC093928E911}" type="presOf" srcId="{AD774407-8BD0-4266-8943-4A35ED67D9D6}" destId="{7CC4A25A-1FB6-471B-99ED-B750FE2093CD}" srcOrd="0" destOrd="0" presId="urn:microsoft.com/office/officeart/2005/8/layout/hierarchy2"/>
    <dgm:cxn modelId="{D8270235-7433-4E16-9149-4B1204FE89BE}" type="presOf" srcId="{5898A9DE-88B5-4E5F-958B-301476F38883}" destId="{80B21598-16D0-4613-A9ED-A3551FB7DF07}" srcOrd="0" destOrd="0" presId="urn:microsoft.com/office/officeart/2005/8/layout/hierarchy2"/>
    <dgm:cxn modelId="{077FE9D6-3D45-4CCE-B8A0-743978AC3E41}" type="presOf" srcId="{A52FC8F8-C01E-4AC7-B15E-6800C41985ED}" destId="{1729480A-2ED3-4DCD-A54B-FE341818587F}" srcOrd="0" destOrd="0" presId="urn:microsoft.com/office/officeart/2005/8/layout/hierarchy2"/>
    <dgm:cxn modelId="{5A2FC56E-B712-4C36-B867-DB087D5ACC61}" srcId="{B919A407-CCE3-447D-BE7D-D4B7A3344286}" destId="{671EC88F-918D-45F5-8D3C-58BF98926F72}" srcOrd="1" destOrd="0" parTransId="{EA7AF4B0-C3B1-4F22-8AAE-4DF14FB7904B}" sibTransId="{E1E2A256-167C-4E1F-8308-0C3C67B004F6}"/>
    <dgm:cxn modelId="{D1C32FE4-983C-4886-BE0D-E68EEDF3D13E}" type="presOf" srcId="{1EE70B96-2446-409D-8A8D-8CC0EFAC224E}" destId="{F61CDE2B-7E34-4C75-8DED-AFECBE88F78F}" srcOrd="0" destOrd="0" presId="urn:microsoft.com/office/officeart/2005/8/layout/hierarchy2"/>
    <dgm:cxn modelId="{636500A2-5FE7-4744-BFAE-324B274C80FC}" type="presOf" srcId="{F10B5E94-2E9B-4E68-B82F-1C2D783413D1}" destId="{A29B3FFF-AB94-486A-B0B0-C47D93D86D41}" srcOrd="0" destOrd="0" presId="urn:microsoft.com/office/officeart/2005/8/layout/hierarchy2"/>
    <dgm:cxn modelId="{1B9552AC-AE62-4E6E-AD1C-2CF1B83EBBFB}" type="presOf" srcId="{ED7A405A-9EDE-4D57-9056-7CE1379D737A}" destId="{8E11608B-36F5-4931-B877-0FBDC39C90B1}" srcOrd="0" destOrd="0" presId="urn:microsoft.com/office/officeart/2005/8/layout/hierarchy2"/>
    <dgm:cxn modelId="{53772DB6-75DF-4262-A623-07792778F0BA}" type="presOf" srcId="{B919A407-CCE3-447D-BE7D-D4B7A3344286}" destId="{2126076F-3939-409C-8D60-118181F5FF71}" srcOrd="0" destOrd="0" presId="urn:microsoft.com/office/officeart/2005/8/layout/hierarchy2"/>
    <dgm:cxn modelId="{6A68940D-D05F-432C-B850-794FB8554953}" type="presOf" srcId="{EF110AD2-38A1-4526-BF68-B3671178037E}" destId="{AD85F87E-EE95-4C36-9EE8-943898F81043}" srcOrd="1" destOrd="0" presId="urn:microsoft.com/office/officeart/2005/8/layout/hierarchy2"/>
    <dgm:cxn modelId="{2B0C25F8-51DA-4161-BF3B-43A174EB2830}" srcId="{56DF96D6-458B-47DB-9B6E-F4D72A1466F3}" destId="{4ABD0D7E-8E7C-455D-8D4C-EF675227790D}" srcOrd="0" destOrd="0" parTransId="{AD774407-8BD0-4266-8943-4A35ED67D9D6}" sibTransId="{29FDDD7C-26CA-450B-9388-B2CB9EC3C4AA}"/>
    <dgm:cxn modelId="{944A9E3A-22FA-414D-8A4C-22CF99AD4FFF}" type="presOf" srcId="{4940219C-E888-4765-AAEF-8A7728259A71}" destId="{B0F5CA1F-D93D-4F11-A81F-C5D60B650E4D}" srcOrd="0" destOrd="0" presId="urn:microsoft.com/office/officeart/2005/8/layout/hierarchy2"/>
    <dgm:cxn modelId="{BA0E0E42-3378-4D97-B609-1434B67E254E}" type="presOf" srcId="{F10B5E94-2E9B-4E68-B82F-1C2D783413D1}" destId="{E8B81D07-292E-4FE8-8178-A6836812543B}" srcOrd="1" destOrd="0" presId="urn:microsoft.com/office/officeart/2005/8/layout/hierarchy2"/>
    <dgm:cxn modelId="{223BB1F4-58E6-429B-B8CF-7D243739266C}" type="presOf" srcId="{A52FC8F8-C01E-4AC7-B15E-6800C41985ED}" destId="{B5FF89D3-C37F-4897-A6CE-533DEBB516BD}" srcOrd="1" destOrd="0" presId="urn:microsoft.com/office/officeart/2005/8/layout/hierarchy2"/>
    <dgm:cxn modelId="{6D2E3535-8B75-4DD3-93E0-AB8A06521E0D}" type="presOf" srcId="{A8CC97F2-4145-4B3A-A60F-5926AB66E4B4}" destId="{C215A805-3175-4332-8016-AE82C2689844}" srcOrd="0" destOrd="0" presId="urn:microsoft.com/office/officeart/2005/8/layout/hierarchy2"/>
    <dgm:cxn modelId="{EF427797-8D48-4D07-9C91-09460E898FF5}" srcId="{5898A9DE-88B5-4E5F-958B-301476F38883}" destId="{843B710C-5C5A-4C24-9861-46CE590C0B4A}" srcOrd="1" destOrd="0" parTransId="{A52FC8F8-C01E-4AC7-B15E-6800C41985ED}" sibTransId="{6F02802E-5397-44A7-AA52-106E6559FAB4}"/>
    <dgm:cxn modelId="{1A570CC3-B034-4453-8D1F-6CADC1655188}" type="presOf" srcId="{EF110AD2-38A1-4526-BF68-B3671178037E}" destId="{1EFBD919-3E63-47CA-ADEE-0E6606E996CE}" srcOrd="0" destOrd="0" presId="urn:microsoft.com/office/officeart/2005/8/layout/hierarchy2"/>
    <dgm:cxn modelId="{F798AF9B-41AB-4A12-8DBC-329888D6A28A}" type="presOf" srcId="{17E2009B-9F2F-4B0D-BDD6-5D5792F65343}" destId="{0BD92629-A19E-490C-820E-811D787AE4B8}" srcOrd="0" destOrd="0" presId="urn:microsoft.com/office/officeart/2005/8/layout/hierarchy2"/>
    <dgm:cxn modelId="{980DA500-BF3A-4A70-B484-CCB82CEE03CF}" type="presOf" srcId="{B925B9EF-B818-4B0E-93D0-78BDDA7C7C48}" destId="{16EAF8BF-97E7-461F-9B2A-82E1AD6EB5BD}" srcOrd="0" destOrd="0" presId="urn:microsoft.com/office/officeart/2005/8/layout/hierarchy2"/>
    <dgm:cxn modelId="{E2F80580-CFF9-41DF-B0E6-BE0B7EB3BFA9}" srcId="{B919A407-CCE3-447D-BE7D-D4B7A3344286}" destId="{1EE70B96-2446-409D-8A8D-8CC0EFAC224E}" srcOrd="0" destOrd="0" parTransId="{0FD79EF5-25C4-403D-B7C9-2EB924E3F07E}" sibTransId="{6CC79096-A020-46A9-B8F2-E270CEF1475D}"/>
    <dgm:cxn modelId="{45D7755C-D3BA-43F6-9AD4-39EF8309D2FA}" type="presOf" srcId="{AD774407-8BD0-4266-8943-4A35ED67D9D6}" destId="{B6109E5C-C853-44FD-B02B-AB10CEB4CA31}" srcOrd="1" destOrd="0" presId="urn:microsoft.com/office/officeart/2005/8/layout/hierarchy2"/>
    <dgm:cxn modelId="{2A71D0C2-2CED-4BC5-9BC0-2080E92DE716}" srcId="{56DF96D6-458B-47DB-9B6E-F4D72A1466F3}" destId="{4940219C-E888-4765-AAEF-8A7728259A71}" srcOrd="1" destOrd="0" parTransId="{EF110AD2-38A1-4526-BF68-B3671178037E}" sibTransId="{F62E005E-1B3C-461B-9BCD-3378F9889D78}"/>
    <dgm:cxn modelId="{45E2A40A-985C-42D9-A446-A9D807B126AB}" srcId="{5898A9DE-88B5-4E5F-958B-301476F38883}" destId="{17E2009B-9F2F-4B0D-BDD6-5D5792F65343}" srcOrd="0" destOrd="0" parTransId="{ED7A405A-9EDE-4D57-9056-7CE1379D737A}" sibTransId="{2D8FCF7E-F35B-4F66-BABB-97D4CA1924B1}"/>
    <dgm:cxn modelId="{A3CD8BA0-9E7E-427E-B98A-9EE5F93B1813}" type="presOf" srcId="{ED7A405A-9EDE-4D57-9056-7CE1379D737A}" destId="{277B65C1-6445-4BB5-A514-5F7D46FBA8A2}" srcOrd="1" destOrd="0" presId="urn:microsoft.com/office/officeart/2005/8/layout/hierarchy2"/>
    <dgm:cxn modelId="{4C599915-E326-4F53-9BDC-A8819F42600D}" type="presOf" srcId="{B925B9EF-B818-4B0E-93D0-78BDDA7C7C48}" destId="{16D387D0-9DD2-4702-B4D1-4248BF68AA22}" srcOrd="1" destOrd="0" presId="urn:microsoft.com/office/officeart/2005/8/layout/hierarchy2"/>
    <dgm:cxn modelId="{339E554D-16BC-410F-AF69-8D63ADD52F07}" type="presOf" srcId="{4ABD0D7E-8E7C-455D-8D4C-EF675227790D}" destId="{917D1828-59E4-4292-9077-0C347DFBEA39}" srcOrd="0" destOrd="0" presId="urn:microsoft.com/office/officeart/2005/8/layout/hierarchy2"/>
    <dgm:cxn modelId="{523CF986-3E73-48A2-9220-146B8D90A2D1}" srcId="{1EE70B96-2446-409D-8A8D-8CC0EFAC224E}" destId="{56DF96D6-458B-47DB-9B6E-F4D72A1466F3}" srcOrd="1" destOrd="0" parTransId="{B925B9EF-B818-4B0E-93D0-78BDDA7C7C48}" sibTransId="{6D272A31-EB02-48F4-B4C4-DCB7F38716E6}"/>
    <dgm:cxn modelId="{9592DC8E-9510-4D3A-9B03-E5931A59AFA6}" srcId="{56DF96D6-458B-47DB-9B6E-F4D72A1466F3}" destId="{A8CC97F2-4145-4B3A-A60F-5926AB66E4B4}" srcOrd="2" destOrd="0" parTransId="{8FB302AD-C6FA-4E23-9D67-FAFB08DCD218}" sibTransId="{04B30552-65F3-4A4B-8BEB-6FB6970A6753}"/>
    <dgm:cxn modelId="{DB96FD46-BD6B-4630-9B3B-00DDD2A7AA8C}" type="presOf" srcId="{843B710C-5C5A-4C24-9861-46CE590C0B4A}" destId="{9212E753-D3CF-4A20-8F99-146E86DC9776}" srcOrd="0" destOrd="0" presId="urn:microsoft.com/office/officeart/2005/8/layout/hierarchy2"/>
    <dgm:cxn modelId="{D0CD3C1A-DE5A-4CBB-8F97-C387BFBCE45C}" type="presOf" srcId="{56DF96D6-458B-47DB-9B6E-F4D72A1466F3}" destId="{2DBE10ED-9CC9-4567-89E1-E2884A2C72BD}" srcOrd="0" destOrd="0" presId="urn:microsoft.com/office/officeart/2005/8/layout/hierarchy2"/>
    <dgm:cxn modelId="{929C2251-8D90-48AA-9648-25182C54E67F}" srcId="{1EE70B96-2446-409D-8A8D-8CC0EFAC224E}" destId="{5898A9DE-88B5-4E5F-958B-301476F38883}" srcOrd="0" destOrd="0" parTransId="{F10B5E94-2E9B-4E68-B82F-1C2D783413D1}" sibTransId="{E3696534-83BA-476D-98D7-8EB60A14EF60}"/>
    <dgm:cxn modelId="{0F56CE7B-94DD-4CD2-AA84-F296BE5D8433}" type="presOf" srcId="{671EC88F-918D-45F5-8D3C-58BF98926F72}" destId="{76A3AFFF-1530-4CA8-9FD4-89AC2D3B54C7}" srcOrd="0" destOrd="0" presId="urn:microsoft.com/office/officeart/2005/8/layout/hierarchy2"/>
    <dgm:cxn modelId="{EE03E6FD-26C9-4C9A-8BD7-353F7666D503}" type="presOf" srcId="{8FB302AD-C6FA-4E23-9D67-FAFB08DCD218}" destId="{96C1E02B-D135-4A9E-B975-C7D836DB153A}" srcOrd="1" destOrd="0" presId="urn:microsoft.com/office/officeart/2005/8/layout/hierarchy2"/>
    <dgm:cxn modelId="{A910BB24-7FCA-4F52-A125-40F16173BDF3}" type="presParOf" srcId="{2126076F-3939-409C-8D60-118181F5FF71}" destId="{7B3B1582-2491-40F7-B0DB-2546F9618E5F}" srcOrd="0" destOrd="0" presId="urn:microsoft.com/office/officeart/2005/8/layout/hierarchy2"/>
    <dgm:cxn modelId="{8E74AAC1-0085-4074-A333-C1E57B2D188C}" type="presParOf" srcId="{7B3B1582-2491-40F7-B0DB-2546F9618E5F}" destId="{F61CDE2B-7E34-4C75-8DED-AFECBE88F78F}" srcOrd="0" destOrd="0" presId="urn:microsoft.com/office/officeart/2005/8/layout/hierarchy2"/>
    <dgm:cxn modelId="{5015A95A-3933-42A2-8E14-88674ED58688}" type="presParOf" srcId="{7B3B1582-2491-40F7-B0DB-2546F9618E5F}" destId="{1AE12FC6-0B0B-43C2-A422-C35536B81E2E}" srcOrd="1" destOrd="0" presId="urn:microsoft.com/office/officeart/2005/8/layout/hierarchy2"/>
    <dgm:cxn modelId="{FAAD0AC6-9175-40DA-B84E-5EFD92DBDCDD}" type="presParOf" srcId="{1AE12FC6-0B0B-43C2-A422-C35536B81E2E}" destId="{A29B3FFF-AB94-486A-B0B0-C47D93D86D41}" srcOrd="0" destOrd="0" presId="urn:microsoft.com/office/officeart/2005/8/layout/hierarchy2"/>
    <dgm:cxn modelId="{14317C1F-0B90-4952-AA56-0EE2F0E08278}" type="presParOf" srcId="{A29B3FFF-AB94-486A-B0B0-C47D93D86D41}" destId="{E8B81D07-292E-4FE8-8178-A6836812543B}" srcOrd="0" destOrd="0" presId="urn:microsoft.com/office/officeart/2005/8/layout/hierarchy2"/>
    <dgm:cxn modelId="{1C49DCB2-7951-4EE8-9F75-141FB57088F1}" type="presParOf" srcId="{1AE12FC6-0B0B-43C2-A422-C35536B81E2E}" destId="{254BB989-B6E4-452E-8038-EA2B589D9058}" srcOrd="1" destOrd="0" presId="urn:microsoft.com/office/officeart/2005/8/layout/hierarchy2"/>
    <dgm:cxn modelId="{D248FFC8-5710-4CE9-AA32-C3286B330F5B}" type="presParOf" srcId="{254BB989-B6E4-452E-8038-EA2B589D9058}" destId="{80B21598-16D0-4613-A9ED-A3551FB7DF07}" srcOrd="0" destOrd="0" presId="urn:microsoft.com/office/officeart/2005/8/layout/hierarchy2"/>
    <dgm:cxn modelId="{B1C6E10F-289F-433F-ACC4-2F19A4093767}" type="presParOf" srcId="{254BB989-B6E4-452E-8038-EA2B589D9058}" destId="{7C8CCADA-8778-4372-86C3-1FD1703DC0D7}" srcOrd="1" destOrd="0" presId="urn:microsoft.com/office/officeart/2005/8/layout/hierarchy2"/>
    <dgm:cxn modelId="{B6545119-EC82-444A-96FF-A75D82EFF8F9}" type="presParOf" srcId="{7C8CCADA-8778-4372-86C3-1FD1703DC0D7}" destId="{8E11608B-36F5-4931-B877-0FBDC39C90B1}" srcOrd="0" destOrd="0" presId="urn:microsoft.com/office/officeart/2005/8/layout/hierarchy2"/>
    <dgm:cxn modelId="{86341B99-B887-4D6A-A5D1-BD8D485F906E}" type="presParOf" srcId="{8E11608B-36F5-4931-B877-0FBDC39C90B1}" destId="{277B65C1-6445-4BB5-A514-5F7D46FBA8A2}" srcOrd="0" destOrd="0" presId="urn:microsoft.com/office/officeart/2005/8/layout/hierarchy2"/>
    <dgm:cxn modelId="{30238A26-9175-4F15-A364-E24930C9F854}" type="presParOf" srcId="{7C8CCADA-8778-4372-86C3-1FD1703DC0D7}" destId="{72FAAF74-5BB5-46CA-AB00-B6738F423F4C}" srcOrd="1" destOrd="0" presId="urn:microsoft.com/office/officeart/2005/8/layout/hierarchy2"/>
    <dgm:cxn modelId="{4343D14E-2709-400B-8EDF-29A60E1CC664}" type="presParOf" srcId="{72FAAF74-5BB5-46CA-AB00-B6738F423F4C}" destId="{0BD92629-A19E-490C-820E-811D787AE4B8}" srcOrd="0" destOrd="0" presId="urn:microsoft.com/office/officeart/2005/8/layout/hierarchy2"/>
    <dgm:cxn modelId="{81C02E65-5322-42CA-864A-CF6F508CDB83}" type="presParOf" srcId="{72FAAF74-5BB5-46CA-AB00-B6738F423F4C}" destId="{8E791B32-345D-4F81-AD89-119EA1D25AAF}" srcOrd="1" destOrd="0" presId="urn:microsoft.com/office/officeart/2005/8/layout/hierarchy2"/>
    <dgm:cxn modelId="{FBD9F831-BF15-4326-B54B-4A2DDCEF000B}" type="presParOf" srcId="{7C8CCADA-8778-4372-86C3-1FD1703DC0D7}" destId="{1729480A-2ED3-4DCD-A54B-FE341818587F}" srcOrd="2" destOrd="0" presId="urn:microsoft.com/office/officeart/2005/8/layout/hierarchy2"/>
    <dgm:cxn modelId="{5F5A2A04-87B4-4A5E-AB8D-D51733BD3B82}" type="presParOf" srcId="{1729480A-2ED3-4DCD-A54B-FE341818587F}" destId="{B5FF89D3-C37F-4897-A6CE-533DEBB516BD}" srcOrd="0" destOrd="0" presId="urn:microsoft.com/office/officeart/2005/8/layout/hierarchy2"/>
    <dgm:cxn modelId="{4E234022-2B0C-4ED0-8DB7-CBC63C92E54F}" type="presParOf" srcId="{7C8CCADA-8778-4372-86C3-1FD1703DC0D7}" destId="{20DE0193-3FB4-41F7-87C6-65A0EB129861}" srcOrd="3" destOrd="0" presId="urn:microsoft.com/office/officeart/2005/8/layout/hierarchy2"/>
    <dgm:cxn modelId="{810C19DC-89A3-4DA7-B08B-3DF961B9C1C2}" type="presParOf" srcId="{20DE0193-3FB4-41F7-87C6-65A0EB129861}" destId="{9212E753-D3CF-4A20-8F99-146E86DC9776}" srcOrd="0" destOrd="0" presId="urn:microsoft.com/office/officeart/2005/8/layout/hierarchy2"/>
    <dgm:cxn modelId="{64E83960-8AB8-44AC-A16D-FE061CD4488B}" type="presParOf" srcId="{20DE0193-3FB4-41F7-87C6-65A0EB129861}" destId="{18D4A7B4-F5E0-41EF-B14B-CA79446E73DA}" srcOrd="1" destOrd="0" presId="urn:microsoft.com/office/officeart/2005/8/layout/hierarchy2"/>
    <dgm:cxn modelId="{BDB0B757-1CD1-4985-8FA5-D79E8CF49E6D}" type="presParOf" srcId="{1AE12FC6-0B0B-43C2-A422-C35536B81E2E}" destId="{16EAF8BF-97E7-461F-9B2A-82E1AD6EB5BD}" srcOrd="2" destOrd="0" presId="urn:microsoft.com/office/officeart/2005/8/layout/hierarchy2"/>
    <dgm:cxn modelId="{E6F83DCF-AA66-40EB-A5F5-2D18DC6A90F7}" type="presParOf" srcId="{16EAF8BF-97E7-461F-9B2A-82E1AD6EB5BD}" destId="{16D387D0-9DD2-4702-B4D1-4248BF68AA22}" srcOrd="0" destOrd="0" presId="urn:microsoft.com/office/officeart/2005/8/layout/hierarchy2"/>
    <dgm:cxn modelId="{4A13BABF-B59D-4298-875F-DD17F3165F77}" type="presParOf" srcId="{1AE12FC6-0B0B-43C2-A422-C35536B81E2E}" destId="{1F3FDDA2-B56A-496A-971B-5CB6FB114A47}" srcOrd="3" destOrd="0" presId="urn:microsoft.com/office/officeart/2005/8/layout/hierarchy2"/>
    <dgm:cxn modelId="{6F5A2231-09E3-492A-9098-7474C748F452}" type="presParOf" srcId="{1F3FDDA2-B56A-496A-971B-5CB6FB114A47}" destId="{2DBE10ED-9CC9-4567-89E1-E2884A2C72BD}" srcOrd="0" destOrd="0" presId="urn:microsoft.com/office/officeart/2005/8/layout/hierarchy2"/>
    <dgm:cxn modelId="{257ED44F-A134-4DAF-A5CB-FA6238AC6BB6}" type="presParOf" srcId="{1F3FDDA2-B56A-496A-971B-5CB6FB114A47}" destId="{10BCBE77-8A61-4EEA-BB8C-6C6B46E16717}" srcOrd="1" destOrd="0" presId="urn:microsoft.com/office/officeart/2005/8/layout/hierarchy2"/>
    <dgm:cxn modelId="{428523EE-C21C-459F-B9EC-221DFCAF587D}" type="presParOf" srcId="{10BCBE77-8A61-4EEA-BB8C-6C6B46E16717}" destId="{7CC4A25A-1FB6-471B-99ED-B750FE2093CD}" srcOrd="0" destOrd="0" presId="urn:microsoft.com/office/officeart/2005/8/layout/hierarchy2"/>
    <dgm:cxn modelId="{D0024FDC-28CF-4275-9A86-92961BA2CC5F}" type="presParOf" srcId="{7CC4A25A-1FB6-471B-99ED-B750FE2093CD}" destId="{B6109E5C-C853-44FD-B02B-AB10CEB4CA31}" srcOrd="0" destOrd="0" presId="urn:microsoft.com/office/officeart/2005/8/layout/hierarchy2"/>
    <dgm:cxn modelId="{0EF03872-4478-4C7A-952B-CB5947C117CB}" type="presParOf" srcId="{10BCBE77-8A61-4EEA-BB8C-6C6B46E16717}" destId="{43A8526A-ED42-4A4A-92D7-E522EC9F3F51}" srcOrd="1" destOrd="0" presId="urn:microsoft.com/office/officeart/2005/8/layout/hierarchy2"/>
    <dgm:cxn modelId="{CB48E5A6-10B8-4165-BEB1-7DCAB7037E8C}" type="presParOf" srcId="{43A8526A-ED42-4A4A-92D7-E522EC9F3F51}" destId="{917D1828-59E4-4292-9077-0C347DFBEA39}" srcOrd="0" destOrd="0" presId="urn:microsoft.com/office/officeart/2005/8/layout/hierarchy2"/>
    <dgm:cxn modelId="{F870C115-E1E3-47D6-9F82-6AB55EED47C0}" type="presParOf" srcId="{43A8526A-ED42-4A4A-92D7-E522EC9F3F51}" destId="{AF7E73A8-C88E-40B4-BA5C-60AA009E7856}" srcOrd="1" destOrd="0" presId="urn:microsoft.com/office/officeart/2005/8/layout/hierarchy2"/>
    <dgm:cxn modelId="{B2A79D70-1D92-43C3-93CC-AC047B033815}" type="presParOf" srcId="{10BCBE77-8A61-4EEA-BB8C-6C6B46E16717}" destId="{1EFBD919-3E63-47CA-ADEE-0E6606E996CE}" srcOrd="2" destOrd="0" presId="urn:microsoft.com/office/officeart/2005/8/layout/hierarchy2"/>
    <dgm:cxn modelId="{59CE630D-7BE5-44B9-A2DA-FDF61C7E5347}" type="presParOf" srcId="{1EFBD919-3E63-47CA-ADEE-0E6606E996CE}" destId="{AD85F87E-EE95-4C36-9EE8-943898F81043}" srcOrd="0" destOrd="0" presId="urn:microsoft.com/office/officeart/2005/8/layout/hierarchy2"/>
    <dgm:cxn modelId="{4C95DE95-ABDD-4471-86AD-A7E2089685A4}" type="presParOf" srcId="{10BCBE77-8A61-4EEA-BB8C-6C6B46E16717}" destId="{4CA48E6E-16CE-42C8-BA6B-F46AAF1F9116}" srcOrd="3" destOrd="0" presId="urn:microsoft.com/office/officeart/2005/8/layout/hierarchy2"/>
    <dgm:cxn modelId="{4965A176-8D79-4843-9D08-6FC2E40BC755}" type="presParOf" srcId="{4CA48E6E-16CE-42C8-BA6B-F46AAF1F9116}" destId="{B0F5CA1F-D93D-4F11-A81F-C5D60B650E4D}" srcOrd="0" destOrd="0" presId="urn:microsoft.com/office/officeart/2005/8/layout/hierarchy2"/>
    <dgm:cxn modelId="{AEFD14E6-23C1-4C24-9503-5525737F6741}" type="presParOf" srcId="{4CA48E6E-16CE-42C8-BA6B-F46AAF1F9116}" destId="{5E113FEF-BC11-4C02-B71A-E68EBC5EAB1D}" srcOrd="1" destOrd="0" presId="urn:microsoft.com/office/officeart/2005/8/layout/hierarchy2"/>
    <dgm:cxn modelId="{96D2D251-ED80-4B95-9E3F-49010C03D2E0}" type="presParOf" srcId="{10BCBE77-8A61-4EEA-BB8C-6C6B46E16717}" destId="{114E899A-8229-444A-977E-A2EB8660AB11}" srcOrd="4" destOrd="0" presId="urn:microsoft.com/office/officeart/2005/8/layout/hierarchy2"/>
    <dgm:cxn modelId="{C9C1AB3F-F495-41CF-AB84-933805528BD8}" type="presParOf" srcId="{114E899A-8229-444A-977E-A2EB8660AB11}" destId="{96C1E02B-D135-4A9E-B975-C7D836DB153A}" srcOrd="0" destOrd="0" presId="urn:microsoft.com/office/officeart/2005/8/layout/hierarchy2"/>
    <dgm:cxn modelId="{C8EDCDD8-A59C-4093-A6F2-7A68661B8A57}" type="presParOf" srcId="{10BCBE77-8A61-4EEA-BB8C-6C6B46E16717}" destId="{ED2CE585-5AB3-4950-80CF-B47D0D8B8A7A}" srcOrd="5" destOrd="0" presId="urn:microsoft.com/office/officeart/2005/8/layout/hierarchy2"/>
    <dgm:cxn modelId="{5D47C9E7-3505-4C74-82F8-05F16814A2E6}" type="presParOf" srcId="{ED2CE585-5AB3-4950-80CF-B47D0D8B8A7A}" destId="{C215A805-3175-4332-8016-AE82C2689844}" srcOrd="0" destOrd="0" presId="urn:microsoft.com/office/officeart/2005/8/layout/hierarchy2"/>
    <dgm:cxn modelId="{43BA6B0F-A062-49A6-9770-EE866BF3C8F9}" type="presParOf" srcId="{ED2CE585-5AB3-4950-80CF-B47D0D8B8A7A}" destId="{41EFCBAA-0234-41E1-9DAA-1C174E751088}" srcOrd="1" destOrd="0" presId="urn:microsoft.com/office/officeart/2005/8/layout/hierarchy2"/>
    <dgm:cxn modelId="{661C8BB0-DBC8-4FD3-B97E-D7E7FB2AD3F4}" type="presParOf" srcId="{2126076F-3939-409C-8D60-118181F5FF71}" destId="{0F0A59D0-09E4-45B1-9F53-07F004BE7336}" srcOrd="1" destOrd="0" presId="urn:microsoft.com/office/officeart/2005/8/layout/hierarchy2"/>
    <dgm:cxn modelId="{06AED077-6EB7-467E-BCC5-126E25EB073E}" type="presParOf" srcId="{0F0A59D0-09E4-45B1-9F53-07F004BE7336}" destId="{76A3AFFF-1530-4CA8-9FD4-89AC2D3B54C7}" srcOrd="0" destOrd="0" presId="urn:microsoft.com/office/officeart/2005/8/layout/hierarchy2"/>
    <dgm:cxn modelId="{951413FA-7E54-4C14-A835-D91F93C48FCE}" type="presParOf" srcId="{0F0A59D0-09E4-45B1-9F53-07F004BE7336}" destId="{8732508F-D654-414F-B01F-C11C8D902AD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D8E7435A-5453-4BD5-9FF7-4DE573B17E4C}" type="datetimeFigureOut">
              <a:rPr lang="en-US" smtClean="0"/>
              <a:t>12/20/2016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079CF860-38C6-4495-BBC5-B0B79255616F}" type="slidenum">
              <a:rPr lang="en-US" smtClean="0"/>
              <a:t>‹#›</a:t>
            </a:fld>
            <a:endParaRPr lang="en-US"/>
          </a:p>
        </p:txBody>
      </p:sp>
    </p:spTree>
    <p:extLst>
      <p:ext uri="{BB962C8B-B14F-4D97-AF65-F5344CB8AC3E}">
        <p14:creationId xmlns:p14="http://schemas.microsoft.com/office/powerpoint/2010/main" val="403383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9CF860-38C6-4495-BBC5-B0B79255616F}" type="slidenum">
              <a:rPr lang="en-US" smtClean="0"/>
              <a:t>4</a:t>
            </a:fld>
            <a:endParaRPr lang="en-US"/>
          </a:p>
        </p:txBody>
      </p:sp>
    </p:spTree>
    <p:extLst>
      <p:ext uri="{BB962C8B-B14F-4D97-AF65-F5344CB8AC3E}">
        <p14:creationId xmlns:p14="http://schemas.microsoft.com/office/powerpoint/2010/main" val="3916778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4E9BFB80-65CC-4067-A211-AF558E7B7B8E}" type="datetimeFigureOut">
              <a:rPr lang="en-US" smtClean="0"/>
              <a:pPr/>
              <a:t>12/20/2016</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8E24B07-014C-40CE-BF83-2144DF8E79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9BFB80-65CC-4067-A211-AF558E7B7B8E}" type="datetimeFigureOut">
              <a:rPr lang="en-US" smtClean="0"/>
              <a:pPr/>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24B07-014C-40CE-BF83-2144DF8E79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9BFB80-65CC-4067-A211-AF558E7B7B8E}" type="datetimeFigureOut">
              <a:rPr lang="en-US" smtClean="0"/>
              <a:pPr/>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24B07-014C-40CE-BF83-2144DF8E79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4E9BFB80-65CC-4067-A211-AF558E7B7B8E}" type="datetimeFigureOut">
              <a:rPr lang="en-US" smtClean="0"/>
              <a:pPr/>
              <a:t>12/20/2016</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88E24B07-014C-40CE-BF83-2144DF8E79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4E9BFB80-65CC-4067-A211-AF558E7B7B8E}" type="datetimeFigureOut">
              <a:rPr lang="en-US" smtClean="0"/>
              <a:pPr/>
              <a:t>12/20/2016</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88E24B07-014C-40CE-BF83-2144DF8E799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4E9BFB80-65CC-4067-A211-AF558E7B7B8E}" type="datetimeFigureOut">
              <a:rPr lang="en-US" smtClean="0"/>
              <a:pPr/>
              <a:t>12/20/2016</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88E24B07-014C-40CE-BF83-2144DF8E79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4E9BFB80-65CC-4067-A211-AF558E7B7B8E}" type="datetimeFigureOut">
              <a:rPr lang="en-US" smtClean="0"/>
              <a:pPr/>
              <a:t>12/20/2016</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88E24B07-014C-40CE-BF83-2144DF8E7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9BFB80-65CC-4067-A211-AF558E7B7B8E}" type="datetimeFigureOut">
              <a:rPr lang="en-US" smtClean="0"/>
              <a:pPr/>
              <a:t>12/20/2016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24B07-014C-40CE-BF83-2144DF8E79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4E9BFB80-65CC-4067-A211-AF558E7B7B8E}" type="datetimeFigureOut">
              <a:rPr lang="en-US" smtClean="0"/>
              <a:pPr/>
              <a:t>12/20/2016</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88E24B07-014C-40CE-BF83-2144DF8E79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4E9BFB80-65CC-4067-A211-AF558E7B7B8E}" type="datetimeFigureOut">
              <a:rPr lang="en-US" smtClean="0"/>
              <a:pPr/>
              <a:t>12/20/2016</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88E24B07-014C-40CE-BF83-2144DF8E7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4E9BFB80-65CC-4067-A211-AF558E7B7B8E}" type="datetimeFigureOut">
              <a:rPr lang="en-US" smtClean="0"/>
              <a:pPr/>
              <a:t>12/20/2016</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88E24B07-014C-40CE-BF83-2144DF8E7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E9BFB80-65CC-4067-A211-AF558E7B7B8E}" type="datetimeFigureOut">
              <a:rPr lang="en-US" smtClean="0"/>
              <a:pPr/>
              <a:t>12/20/2016</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8E24B07-014C-40CE-BF83-2144DF8E799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2362200"/>
          </a:xfrm>
        </p:spPr>
        <p:txBody>
          <a:bodyPr>
            <a:noAutofit/>
          </a:bodyPr>
          <a:lstStyle/>
          <a:p>
            <a:pPr algn="ctr"/>
            <a:r>
              <a:rPr lang="fa-IR" b="1" dirty="0" smtClean="0">
                <a:solidFill>
                  <a:schemeClr val="accent2">
                    <a:lumMod val="75000"/>
                  </a:schemeClr>
                </a:solidFill>
                <a:latin typeface="Btitr"/>
                <a:cs typeface="B Titr" panose="00000700000000000000" pitchFamily="2" charset="-78"/>
              </a:rPr>
              <a:t>بهره وری انرژی در ایران</a:t>
            </a:r>
            <a:r>
              <a:rPr lang="fa-IR" sz="3600" b="1" dirty="0" smtClean="0">
                <a:solidFill>
                  <a:schemeClr val="accent2">
                    <a:lumMod val="75000"/>
                  </a:schemeClr>
                </a:solidFill>
                <a:latin typeface="Btitr"/>
                <a:cs typeface="B Titr" panose="00000700000000000000" pitchFamily="2" charset="-78"/>
              </a:rPr>
              <a:t/>
            </a:r>
            <a:br>
              <a:rPr lang="fa-IR" sz="3600" b="1" dirty="0" smtClean="0">
                <a:solidFill>
                  <a:schemeClr val="accent2">
                    <a:lumMod val="75000"/>
                  </a:schemeClr>
                </a:solidFill>
                <a:latin typeface="Btitr"/>
                <a:cs typeface="B Titr" panose="00000700000000000000" pitchFamily="2" charset="-78"/>
              </a:rPr>
            </a:br>
            <a:r>
              <a:rPr lang="fa-IR" sz="2800" b="1" dirty="0" smtClean="0">
                <a:solidFill>
                  <a:schemeClr val="accent2">
                    <a:lumMod val="75000"/>
                  </a:schemeClr>
                </a:solidFill>
                <a:latin typeface="Btitr"/>
                <a:cs typeface="B Titr" panose="00000700000000000000" pitchFamily="2" charset="-78"/>
              </a:rPr>
              <a:t/>
            </a:r>
            <a:br>
              <a:rPr lang="fa-IR" sz="2800" b="1" dirty="0" smtClean="0">
                <a:solidFill>
                  <a:schemeClr val="accent2">
                    <a:lumMod val="75000"/>
                  </a:schemeClr>
                </a:solidFill>
                <a:latin typeface="Btitr"/>
                <a:cs typeface="B Titr" panose="00000700000000000000" pitchFamily="2" charset="-78"/>
              </a:rPr>
            </a:br>
            <a:r>
              <a:rPr lang="fa-IR" sz="2800" b="1" dirty="0" smtClean="0">
                <a:solidFill>
                  <a:schemeClr val="accent2">
                    <a:lumMod val="75000"/>
                  </a:schemeClr>
                </a:solidFill>
                <a:latin typeface="Btitr"/>
                <a:cs typeface="B Titr" panose="00000700000000000000" pitchFamily="2" charset="-78"/>
              </a:rPr>
              <a:t>سیاست ها، قانون گذاری و راهبردها</a:t>
            </a:r>
            <a:endParaRPr lang="en-US" sz="2800" dirty="0">
              <a:solidFill>
                <a:schemeClr val="accent2">
                  <a:lumMod val="75000"/>
                </a:schemeClr>
              </a:solidFill>
              <a:latin typeface="Btitr"/>
              <a:cs typeface="B Titr" panose="00000700000000000000" pitchFamily="2" charset="-78"/>
            </a:endParaRPr>
          </a:p>
        </p:txBody>
      </p:sp>
      <p:sp>
        <p:nvSpPr>
          <p:cNvPr id="4" name="TextBox 3"/>
          <p:cNvSpPr txBox="1"/>
          <p:nvPr/>
        </p:nvSpPr>
        <p:spPr>
          <a:xfrm>
            <a:off x="3200400" y="762000"/>
            <a:ext cx="2743200" cy="369332"/>
          </a:xfrm>
          <a:prstGeom prst="rect">
            <a:avLst/>
          </a:prstGeom>
          <a:noFill/>
        </p:spPr>
        <p:txBody>
          <a:bodyPr wrap="square" rtlCol="0">
            <a:spAutoFit/>
          </a:bodyPr>
          <a:lstStyle/>
          <a:p>
            <a:pPr algn="ctr"/>
            <a:r>
              <a:rPr lang="fa-IR" dirty="0" smtClean="0">
                <a:cs typeface="2  Koodak" panose="00000700000000000000" pitchFamily="2" charset="-78"/>
              </a:rPr>
              <a:t>بسم الله الرحمن الرحیم</a:t>
            </a:r>
            <a:endParaRPr lang="en-US" dirty="0">
              <a:cs typeface="2  Koodak" panose="00000700000000000000" pitchFamily="2" charset="-78"/>
            </a:endParaRPr>
          </a:p>
        </p:txBody>
      </p:sp>
    </p:spTree>
    <p:extLst>
      <p:ext uri="{BB962C8B-B14F-4D97-AF65-F5344CB8AC3E}">
        <p14:creationId xmlns:p14="http://schemas.microsoft.com/office/powerpoint/2010/main" val="352863103"/>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723106"/>
          </a:xfrm>
        </p:spPr>
        <p:txBody>
          <a:bodyPr>
            <a:normAutofit/>
          </a:bodyPr>
          <a:lstStyle/>
          <a:p>
            <a:pPr marL="941832" indent="-457200" algn="r" rtl="1">
              <a:buFont typeface="Wingdings" panose="05000000000000000000" pitchFamily="2" charset="2"/>
              <a:buChar char="ü"/>
            </a:pPr>
            <a:r>
              <a:rPr lang="ar-SA" sz="2800" b="1" dirty="0" smtClean="0">
                <a:cs typeface="B Titr" panose="00000700000000000000" pitchFamily="2" charset="-78"/>
              </a:rPr>
              <a:t>شورای روسای کمیته های بهره وری</a:t>
            </a:r>
            <a:endParaRPr lang="en-US" sz="2800" dirty="0">
              <a:cs typeface="B Titr" panose="00000700000000000000" pitchFamily="2" charset="-78"/>
            </a:endParaRPr>
          </a:p>
        </p:txBody>
      </p:sp>
      <p:sp>
        <p:nvSpPr>
          <p:cNvPr id="12289" name="Rectangle 1"/>
          <p:cNvSpPr>
            <a:spLocks noChangeArrowheads="1"/>
          </p:cNvSpPr>
          <p:nvPr/>
        </p:nvSpPr>
        <p:spPr bwMode="auto">
          <a:xfrm>
            <a:off x="533400" y="792540"/>
            <a:ext cx="8153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کمیته های بهره وری زیرمجموعه هایی با ساختار تقریبا یکسان در دستگاه های اجرائی و سایر بخشها هستند</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که از</a:t>
            </a:r>
            <a:r>
              <a:rPr lang="fa-IR" sz="1100" dirty="0" smtClean="0">
                <a:latin typeface="Arial"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اهم تکالیف قانونی آنها می توان به تهیه و انتشار گزارش تغییرات بهره وری و اثر آن بر رشد اقتصادی مربوط به</a:t>
            </a:r>
            <a:r>
              <a:rPr lang="fa-IR" sz="2400" dirty="0" smtClean="0">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بخش</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خود</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و</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شناسایی</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سیاست</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ها</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و</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متغیرهای</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اثرگذار</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بر</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رشد</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بهره</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وری</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اشاره</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نمود</a:t>
            </a:r>
            <a:r>
              <a:rPr kumimoji="0" lang="en-US" sz="1100" b="0" i="0" u="none" strike="noStrike" cap="none" normalizeH="0" baseline="0" dirty="0" smtClean="0">
                <a:ln>
                  <a:noFill/>
                </a:ln>
                <a:solidFill>
                  <a:schemeClr val="tx1"/>
                </a:solidFill>
                <a:effectLst/>
                <a:latin typeface="Arial" pitchFamily="34" charset="0"/>
                <a:cs typeface="B Nazanin" panose="00000400000000000000" pitchFamily="2" charset="-78"/>
              </a:rPr>
              <a:t> </a:t>
            </a:r>
            <a:endParaRPr kumimoji="0" lang="en-US" sz="3200" b="0" i="0" u="none" strike="noStrike" cap="none" normalizeH="0" baseline="0" dirty="0" smtClean="0">
              <a:ln>
                <a:noFill/>
              </a:ln>
              <a:solidFill>
                <a:schemeClr val="tx1"/>
              </a:solidFill>
              <a:effectLst/>
              <a:latin typeface="Arial" pitchFamily="34" charset="0"/>
              <a:cs typeface="B Nazanin" panose="00000400000000000000" pitchFamily="2" charset="-78"/>
            </a:endParaRPr>
          </a:p>
        </p:txBody>
      </p:sp>
      <p:sp>
        <p:nvSpPr>
          <p:cNvPr id="12290" name="Rectangle 2"/>
          <p:cNvSpPr>
            <a:spLocks noChangeArrowheads="1"/>
          </p:cNvSpPr>
          <p:nvPr/>
        </p:nvSpPr>
        <p:spPr bwMode="auto">
          <a:xfrm>
            <a:off x="533400" y="2340863"/>
            <a:ext cx="8229599"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accent2">
                    <a:lumMod val="60000"/>
                    <a:lumOff val="40000"/>
                  </a:schemeClr>
                </a:solidFill>
                <a:effectLst/>
                <a:latin typeface="B Zar,Bold" charset="-78"/>
                <a:ea typeface="Calibri" pitchFamily="34" charset="0"/>
                <a:cs typeface="B Nazanin" panose="00000400000000000000" pitchFamily="2" charset="-78"/>
              </a:rPr>
              <a:t>وظایف</a:t>
            </a:r>
            <a:endParaRPr kumimoji="0" lang="en-US" sz="1400" b="1" i="0" u="none" strike="noStrike" cap="none" normalizeH="0" baseline="0" dirty="0" smtClean="0">
              <a:ln>
                <a:noFill/>
              </a:ln>
              <a:solidFill>
                <a:schemeClr val="accent2">
                  <a:lumMod val="60000"/>
                  <a:lumOff val="40000"/>
                </a:schemeClr>
              </a:solidFill>
              <a:effectLst/>
              <a:latin typeface="Arial" pitchFamily="34" charset="0"/>
              <a:cs typeface="B Nazanin" panose="00000400000000000000" pitchFamily="2" charset="-78"/>
            </a:endParaRPr>
          </a:p>
          <a:p>
            <a:pPr marL="285750" marR="0" lvl="0" indent="-28575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بررسی وضعیت بهره وری کشور، امکانات بالقوه و بالفعل آن، براساس ارزشیابی بعمل آمده از عملکرد دستگاه ها و سازمان </a:t>
            </a:r>
            <a:r>
              <a:rPr kumimoji="0" lang="fa-IR"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ها</a:t>
            </a:r>
            <a:endParaRPr kumimoji="0" lang="en-US" sz="1100" b="0" i="0" u="none" strike="noStrike" cap="none" normalizeH="0" baseline="0" dirty="0" smtClean="0">
              <a:ln>
                <a:noFill/>
              </a:ln>
              <a:solidFill>
                <a:schemeClr val="tx1"/>
              </a:solidFill>
              <a:effectLst/>
              <a:latin typeface="Arial" pitchFamily="34" charset="0"/>
              <a:cs typeface="B Nazanin" panose="00000400000000000000" pitchFamily="2" charset="-78"/>
            </a:endParaRPr>
          </a:p>
          <a:p>
            <a:pPr marL="285750" marR="0" lvl="0" indent="-28575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بروز رسانی و پیشنهاد شاخص های بهره وری جهت تصویب شورای راهبری براساس گزارشات عملکرد بخشی و دستگاه های اجرائی، برنامه ریزی استقرار یک نظام استاندارد اندازه گیری بهره وری</a:t>
            </a:r>
            <a:endParaRPr kumimoji="0" lang="en-US" sz="1100" b="0" i="0" u="none" strike="noStrike" cap="none" normalizeH="0" baseline="0" dirty="0" smtClean="0">
              <a:ln>
                <a:noFill/>
              </a:ln>
              <a:solidFill>
                <a:schemeClr val="tx1"/>
              </a:solidFill>
              <a:effectLst/>
              <a:latin typeface="Arial" pitchFamily="34" charset="0"/>
              <a:cs typeface="B Nazanin" panose="00000400000000000000" pitchFamily="2" charset="-78"/>
            </a:endParaRPr>
          </a:p>
          <a:p>
            <a:pPr marL="285750" marR="0" lvl="0" indent="-28575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همسو نمودن دستگاه های اجرائی، سازمان های غیر انتفاعی و عمومی و بخش خصوصی با یکدیگر براساس</a:t>
            </a:r>
            <a:r>
              <a:rPr kumimoji="0" lang="fa-IR" sz="2400" b="0" i="0" u="none" strike="noStrike" cap="none" normalizeH="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بیانیه های عملکرد هریک از آنها</a:t>
            </a:r>
            <a:endParaRPr kumimoji="0" lang="en-US" sz="1100" b="0" i="0" u="none" strike="noStrike" cap="none" normalizeH="0" baseline="0" dirty="0" smtClean="0">
              <a:ln>
                <a:noFill/>
              </a:ln>
              <a:solidFill>
                <a:schemeClr val="tx1"/>
              </a:solidFill>
              <a:effectLst/>
              <a:latin typeface="Arial" pitchFamily="34" charset="0"/>
              <a:cs typeface="B Nazanin" panose="00000400000000000000" pitchFamily="2" charset="-78"/>
            </a:endParaRPr>
          </a:p>
          <a:p>
            <a:pPr marL="285750" marR="0" lvl="0" indent="-28575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همکاری درایجاد و بهبود مستمر ساختار تیمی و سازماندهی کمیته های بهره وری </a:t>
            </a:r>
            <a:endParaRPr kumimoji="0" lang="en-US" sz="1100" b="0" i="0" u="none" strike="noStrike" cap="none" normalizeH="0" baseline="0" dirty="0" smtClean="0">
              <a:ln>
                <a:noFill/>
              </a:ln>
              <a:solidFill>
                <a:schemeClr val="tx1"/>
              </a:solidFill>
              <a:effectLst/>
              <a:latin typeface="Arial" pitchFamily="34" charset="0"/>
              <a:cs typeface="B Nazanin" panose="00000400000000000000" pitchFamily="2" charset="-78"/>
            </a:endParaRPr>
          </a:p>
          <a:p>
            <a:pPr marL="285750" marR="0" lvl="0" indent="-28575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بحث و بررسی گزارشات سه ستاد تخصصی ارزیابی و پایش، جایزه ملی بهره وری و فرهنگی، ارائه پیشنهاد  به شورای راهبری</a:t>
            </a:r>
            <a:endParaRPr kumimoji="0" lang="ar-SA" sz="3200" b="0" i="0" u="none" strike="noStrike" cap="none" normalizeH="0" baseline="0" dirty="0" smtClean="0">
              <a:ln>
                <a:noFill/>
              </a:ln>
              <a:solidFill>
                <a:schemeClr val="tx1"/>
              </a:solidFill>
              <a:effectLst/>
              <a:latin typeface="Arial" pitchFamily="34" charset="0"/>
              <a:cs typeface="B Nazanin" panose="00000400000000000000" pitchFamily="2" charset="-78"/>
            </a:endParaRPr>
          </a:p>
        </p:txBody>
      </p:sp>
    </p:spTree>
    <p:extLst>
      <p:ext uri="{BB962C8B-B14F-4D97-AF65-F5344CB8AC3E}">
        <p14:creationId xmlns:p14="http://schemas.microsoft.com/office/powerpoint/2010/main" val="400135123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2289"/>
                                        </p:tgtEl>
                                        <p:attrNameLst>
                                          <p:attrName>style.visibility</p:attrName>
                                        </p:attrNameLst>
                                      </p:cBhvr>
                                      <p:to>
                                        <p:strVal val="visible"/>
                                      </p:to>
                                    </p:set>
                                    <p:animEffect transition="in" filter="fade">
                                      <p:cBhvr>
                                        <p:cTn id="12" dur="1000"/>
                                        <p:tgtEl>
                                          <p:spTgt spid="12289"/>
                                        </p:tgtEl>
                                      </p:cBhvr>
                                    </p:animEffect>
                                    <p:anim calcmode="lin" valueType="num">
                                      <p:cBhvr>
                                        <p:cTn id="13" dur="1000" fill="hold"/>
                                        <p:tgtEl>
                                          <p:spTgt spid="12289"/>
                                        </p:tgtEl>
                                        <p:attrNameLst>
                                          <p:attrName>ppt_x</p:attrName>
                                        </p:attrNameLst>
                                      </p:cBhvr>
                                      <p:tavLst>
                                        <p:tav tm="0">
                                          <p:val>
                                            <p:strVal val="#ppt_x"/>
                                          </p:val>
                                        </p:tav>
                                        <p:tav tm="100000">
                                          <p:val>
                                            <p:strVal val="#ppt_x"/>
                                          </p:val>
                                        </p:tav>
                                      </p:tavLst>
                                    </p:anim>
                                    <p:anim calcmode="lin" valueType="num">
                                      <p:cBhvr>
                                        <p:cTn id="14" dur="1000" fill="hold"/>
                                        <p:tgtEl>
                                          <p:spTgt spid="1228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2290"/>
                                        </p:tgtEl>
                                        <p:attrNameLst>
                                          <p:attrName>style.visibility</p:attrName>
                                        </p:attrNameLst>
                                      </p:cBhvr>
                                      <p:to>
                                        <p:strVal val="visible"/>
                                      </p:to>
                                    </p:set>
                                    <p:anim calcmode="lin" valueType="num">
                                      <p:cBhvr>
                                        <p:cTn id="19" dur="1000" fill="hold"/>
                                        <p:tgtEl>
                                          <p:spTgt spid="12290"/>
                                        </p:tgtEl>
                                        <p:attrNameLst>
                                          <p:attrName>ppt_w</p:attrName>
                                        </p:attrNameLst>
                                      </p:cBhvr>
                                      <p:tavLst>
                                        <p:tav tm="0">
                                          <p:val>
                                            <p:fltVal val="0"/>
                                          </p:val>
                                        </p:tav>
                                        <p:tav tm="100000">
                                          <p:val>
                                            <p:strVal val="#ppt_w"/>
                                          </p:val>
                                        </p:tav>
                                      </p:tavLst>
                                    </p:anim>
                                    <p:anim calcmode="lin" valueType="num">
                                      <p:cBhvr>
                                        <p:cTn id="20" dur="1000" fill="hold"/>
                                        <p:tgtEl>
                                          <p:spTgt spid="12290"/>
                                        </p:tgtEl>
                                        <p:attrNameLst>
                                          <p:attrName>ppt_h</p:attrName>
                                        </p:attrNameLst>
                                      </p:cBhvr>
                                      <p:tavLst>
                                        <p:tav tm="0">
                                          <p:val>
                                            <p:fltVal val="0"/>
                                          </p:val>
                                        </p:tav>
                                        <p:tav tm="100000">
                                          <p:val>
                                            <p:strVal val="#ppt_h"/>
                                          </p:val>
                                        </p:tav>
                                      </p:tavLst>
                                    </p:anim>
                                    <p:anim calcmode="lin" valueType="num">
                                      <p:cBhvr>
                                        <p:cTn id="21" dur="1000" fill="hold"/>
                                        <p:tgtEl>
                                          <p:spTgt spid="12290"/>
                                        </p:tgtEl>
                                        <p:attrNameLst>
                                          <p:attrName>style.rotation</p:attrName>
                                        </p:attrNameLst>
                                      </p:cBhvr>
                                      <p:tavLst>
                                        <p:tav tm="0">
                                          <p:val>
                                            <p:fltVal val="90"/>
                                          </p:val>
                                        </p:tav>
                                        <p:tav tm="100000">
                                          <p:val>
                                            <p:fltVal val="0"/>
                                          </p:val>
                                        </p:tav>
                                      </p:tavLst>
                                    </p:anim>
                                    <p:animEffect transition="in" filter="fade">
                                      <p:cBhvr>
                                        <p:cTn id="22" dur="1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289" grpId="0"/>
      <p:bldP spid="122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3238"/>
            <a:ext cx="8229600" cy="1554162"/>
          </a:xfrm>
        </p:spPr>
        <p:txBody>
          <a:bodyPr>
            <a:noAutofit/>
          </a:bodyPr>
          <a:lstStyle/>
          <a:p>
            <a:pPr marL="941832" indent="-457200" algn="r" rtl="1">
              <a:buFont typeface="Wingdings" panose="05000000000000000000" pitchFamily="2" charset="2"/>
              <a:buChar char="ü"/>
            </a:pPr>
            <a:r>
              <a:rPr lang="fa-IR" sz="3200" dirty="0" smtClean="0">
                <a:cs typeface="B Titr" panose="00000700000000000000" pitchFamily="2" charset="-78"/>
              </a:rPr>
              <a:t>سیاست های کلی اصلاح الگوی مصرف </a:t>
            </a:r>
            <a:r>
              <a:rPr lang="en-US" sz="3200" dirty="0" smtClean="0">
                <a:cs typeface="B Titr" panose="00000700000000000000" pitchFamily="2" charset="-78"/>
              </a:rPr>
              <a:t/>
            </a:r>
            <a:br>
              <a:rPr lang="en-US" sz="3200" dirty="0" smtClean="0">
                <a:cs typeface="B Titr" panose="00000700000000000000" pitchFamily="2" charset="-78"/>
              </a:rPr>
            </a:br>
            <a:r>
              <a:rPr lang="fa-IR" sz="3200" dirty="0" smtClean="0">
                <a:cs typeface="B Titr" panose="00000700000000000000" pitchFamily="2" charset="-78"/>
              </a:rPr>
              <a:t>ابلاغی توسط مقام معظم رهبری</a:t>
            </a:r>
            <a:endParaRPr lang="en-US" sz="3200" dirty="0">
              <a:cs typeface="B Titr" panose="00000700000000000000" pitchFamily="2" charset="-78"/>
            </a:endParaRPr>
          </a:p>
        </p:txBody>
      </p:sp>
      <p:sp>
        <p:nvSpPr>
          <p:cNvPr id="7" name="Title 1"/>
          <p:cNvSpPr txBox="1">
            <a:spLocks/>
          </p:cNvSpPr>
          <p:nvPr/>
        </p:nvSpPr>
        <p:spPr>
          <a:xfrm>
            <a:off x="609600" y="2286000"/>
            <a:ext cx="8229600" cy="1143000"/>
          </a:xfrm>
          <a:prstGeom prst="rect">
            <a:avLst/>
          </a:prstGeom>
        </p:spPr>
        <p:txBody>
          <a:bodyPr vert="horz" lIns="91440" tIns="45720" rIns="91440" bIns="45720" rtlCol="0" anchor="ctr">
            <a:normAutofit fontScale="975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rPr>
              <a:t>این سیاست های در تیرماه سال 1389 از</a:t>
            </a:r>
            <a:r>
              <a:rPr kumimoji="0" lang="fa-IR" sz="2800" b="1" i="0" u="none" strike="noStrike" kern="1200" cap="none" spc="0" normalizeH="0" noProof="0" dirty="0" smtClean="0">
                <a:ln>
                  <a:noFill/>
                </a:ln>
                <a:solidFill>
                  <a:schemeClr val="tx1"/>
                </a:solidFill>
                <a:effectLst/>
                <a:uLnTx/>
                <a:uFillTx/>
                <a:latin typeface="+mj-lt"/>
                <a:ea typeface="+mj-ea"/>
                <a:cs typeface="B Nazanin" panose="00000400000000000000" pitchFamily="2" charset="-78"/>
              </a:rPr>
              <a:t> سوی</a:t>
            </a:r>
            <a:r>
              <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rPr>
              <a:t> مقام معظم رهبری پس از مشورت با مجمع تشخیص مصلحت نظام ابلاغ گردیده است. </a:t>
            </a:r>
            <a:endParaRPr kumimoji="0" lang="en-US" sz="2800" b="1" i="0" u="none" strike="noStrike" kern="1200" cap="none" spc="0" normalizeH="0" baseline="0" noProof="0" dirty="0">
              <a:ln>
                <a:noFill/>
              </a:ln>
              <a:solidFill>
                <a:schemeClr val="tx1"/>
              </a:solidFill>
              <a:effectLst/>
              <a:uLnTx/>
              <a:uFillTx/>
              <a:latin typeface="+mj-lt"/>
              <a:ea typeface="+mj-ea"/>
              <a:cs typeface="B Nazanin" panose="00000400000000000000" pitchFamily="2" charset="-78"/>
            </a:endParaRPr>
          </a:p>
        </p:txBody>
      </p:sp>
      <p:sp>
        <p:nvSpPr>
          <p:cNvPr id="8" name="Title 1"/>
          <p:cNvSpPr txBox="1">
            <a:spLocks/>
          </p:cNvSpPr>
          <p:nvPr/>
        </p:nvSpPr>
        <p:spPr>
          <a:xfrm>
            <a:off x="609600" y="3657600"/>
            <a:ext cx="8229600" cy="1371600"/>
          </a:xfrm>
          <a:prstGeom prst="rect">
            <a:avLst/>
          </a:prstGeom>
        </p:spPr>
        <p:txBody>
          <a:bodyPr vert="horz" lIns="91440" tIns="45720" rIns="91440" bIns="45720" rtlCol="0" anchor="ctr">
            <a:noAutofit/>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rPr>
              <a:t>بند های 3</a:t>
            </a:r>
            <a:r>
              <a:rPr kumimoji="0" lang="fa-IR" sz="2800" b="1" i="0" u="none" strike="noStrike" kern="1200" cap="none" spc="0" normalizeH="0" noProof="0" dirty="0" smtClean="0">
                <a:ln>
                  <a:noFill/>
                </a:ln>
                <a:solidFill>
                  <a:schemeClr val="tx1"/>
                </a:solidFill>
                <a:effectLst/>
                <a:uLnTx/>
                <a:uFillTx/>
                <a:latin typeface="+mj-lt"/>
                <a:ea typeface="+mj-ea"/>
                <a:cs typeface="B Nazanin" panose="00000400000000000000" pitchFamily="2" charset="-78"/>
              </a:rPr>
              <a:t> ،4 و 7 این سیاست ها به موضوعات فرهنگ بهره وری، اصول و روش های بهینه سازی و صرفه جویی درمصرف انرژی اشاره دارد. </a:t>
            </a:r>
            <a:endParaRPr kumimoji="0" lang="en-US" sz="2800" b="1" i="0" u="none" strike="noStrike" kern="1200" cap="none" spc="0" normalizeH="0" baseline="0" noProof="0" dirty="0">
              <a:ln>
                <a:noFill/>
              </a:ln>
              <a:solidFill>
                <a:schemeClr val="tx1"/>
              </a:solidFill>
              <a:effectLst/>
              <a:uLnTx/>
              <a:uFillTx/>
              <a:latin typeface="+mj-lt"/>
              <a:ea typeface="+mj-ea"/>
              <a:cs typeface="B Nazanin" panose="00000400000000000000" pitchFamily="2" charset="-78"/>
            </a:endParaRPr>
          </a:p>
        </p:txBody>
      </p:sp>
    </p:spTree>
    <p:extLst>
      <p:ext uri="{BB962C8B-B14F-4D97-AF65-F5344CB8AC3E}">
        <p14:creationId xmlns:p14="http://schemas.microsoft.com/office/powerpoint/2010/main" val="24744596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fltVal val="0"/>
                                          </p:val>
                                        </p:tav>
                                        <p:tav tm="100000">
                                          <p:val>
                                            <p:strVal val="#ppt_w"/>
                                          </p:val>
                                        </p:tav>
                                      </p:tavLst>
                                    </p:anim>
                                    <p:anim calcmode="lin" valueType="num">
                                      <p:cBhvr>
                                        <p:cTn id="13" dur="1000" fill="hold"/>
                                        <p:tgtEl>
                                          <p:spTgt spid="7"/>
                                        </p:tgtEl>
                                        <p:attrNameLst>
                                          <p:attrName>ppt_h</p:attrName>
                                        </p:attrNameLst>
                                      </p:cBhvr>
                                      <p:tavLst>
                                        <p:tav tm="0">
                                          <p:val>
                                            <p:fltVal val="0"/>
                                          </p:val>
                                        </p:tav>
                                        <p:tav tm="100000">
                                          <p:val>
                                            <p:strVal val="#ppt_h"/>
                                          </p:val>
                                        </p:tav>
                                      </p:tavLst>
                                    </p:anim>
                                    <p:anim calcmode="lin" valueType="num">
                                      <p:cBhvr>
                                        <p:cTn id="14" dur="1000" fill="hold"/>
                                        <p:tgtEl>
                                          <p:spTgt spid="7"/>
                                        </p:tgtEl>
                                        <p:attrNameLst>
                                          <p:attrName>style.rotation</p:attrName>
                                        </p:attrNameLst>
                                      </p:cBhvr>
                                      <p:tavLst>
                                        <p:tav tm="0">
                                          <p:val>
                                            <p:fltVal val="90"/>
                                          </p:val>
                                        </p:tav>
                                        <p:tav tm="100000">
                                          <p:val>
                                            <p:fltVal val="0"/>
                                          </p:val>
                                        </p:tav>
                                      </p:tavLst>
                                    </p:anim>
                                    <p:animEffect transition="in" filter="fade">
                                      <p:cBhvr>
                                        <p:cTn id="15" dur="1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fltVal val="0"/>
                                          </p:val>
                                        </p:tav>
                                        <p:tav tm="100000">
                                          <p:val>
                                            <p:strVal val="#ppt_w"/>
                                          </p:val>
                                        </p:tav>
                                      </p:tavLst>
                                    </p:anim>
                                    <p:anim calcmode="lin" valueType="num">
                                      <p:cBhvr>
                                        <p:cTn id="21" dur="1000" fill="hold"/>
                                        <p:tgtEl>
                                          <p:spTgt spid="8"/>
                                        </p:tgtEl>
                                        <p:attrNameLst>
                                          <p:attrName>ppt_h</p:attrName>
                                        </p:attrNameLst>
                                      </p:cBhvr>
                                      <p:tavLst>
                                        <p:tav tm="0">
                                          <p:val>
                                            <p:fltVal val="0"/>
                                          </p:val>
                                        </p:tav>
                                        <p:tav tm="100000">
                                          <p:val>
                                            <p:strVal val="#ppt_h"/>
                                          </p:val>
                                        </p:tav>
                                      </p:tavLst>
                                    </p:anim>
                                    <p:anim calcmode="lin" valueType="num">
                                      <p:cBhvr>
                                        <p:cTn id="22" dur="1000" fill="hold"/>
                                        <p:tgtEl>
                                          <p:spTgt spid="8"/>
                                        </p:tgtEl>
                                        <p:attrNameLst>
                                          <p:attrName>style.rotation</p:attrName>
                                        </p:attrNameLst>
                                      </p:cBhvr>
                                      <p:tavLst>
                                        <p:tav tm="0">
                                          <p:val>
                                            <p:fltVal val="90"/>
                                          </p:val>
                                        </p:tav>
                                        <p:tav tm="100000">
                                          <p:val>
                                            <p:fltVal val="0"/>
                                          </p:val>
                                        </p:tav>
                                      </p:tavLst>
                                    </p:anim>
                                    <p:animEffect transition="in" filter="fade">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751627" cy="1295400"/>
          </a:xfrm>
        </p:spPr>
        <p:txBody>
          <a:bodyPr>
            <a:noAutofit/>
          </a:bodyPr>
          <a:lstStyle/>
          <a:p>
            <a:pPr algn="r" rtl="1"/>
            <a:r>
              <a:rPr lang="en-US" sz="2800" dirty="0" smtClean="0">
                <a:cs typeface="B Titr" panose="00000700000000000000" pitchFamily="2" charset="-78"/>
              </a:rPr>
              <a:t/>
            </a:r>
            <a:br>
              <a:rPr lang="en-US" sz="2800" dirty="0" smtClean="0">
                <a:cs typeface="B Titr" panose="00000700000000000000" pitchFamily="2" charset="-78"/>
              </a:rPr>
            </a:br>
            <a:r>
              <a:rPr lang="fa-IR" sz="2800" dirty="0" smtClean="0">
                <a:cs typeface="B Titr" panose="00000700000000000000" pitchFamily="2" charset="-78"/>
              </a:rPr>
              <a:t>بررسی وضعیت موجود سیاست های راهبردی و قوانین مرتبط با بهره وری انرژی</a:t>
            </a:r>
            <a:br>
              <a:rPr lang="fa-IR" sz="2800" dirty="0" smtClean="0">
                <a:cs typeface="B Titr" panose="00000700000000000000" pitchFamily="2" charset="-78"/>
              </a:rPr>
            </a:br>
            <a:r>
              <a:rPr lang="fa-IR" sz="2800" dirty="0" smtClean="0">
                <a:cs typeface="B Titr" panose="00000700000000000000" pitchFamily="2" charset="-78"/>
              </a:rPr>
              <a:t/>
            </a:r>
            <a:br>
              <a:rPr lang="fa-IR" sz="2800" dirty="0" smtClean="0">
                <a:cs typeface="B Titr" panose="00000700000000000000" pitchFamily="2" charset="-78"/>
              </a:rPr>
            </a:br>
            <a:endParaRPr lang="en-US" sz="2800" dirty="0">
              <a:cs typeface="B Titr" panose="00000700000000000000" pitchFamily="2" charset="-78"/>
            </a:endParaRPr>
          </a:p>
        </p:txBody>
      </p:sp>
      <p:sp>
        <p:nvSpPr>
          <p:cNvPr id="9217" name="Rectangle 1"/>
          <p:cNvSpPr>
            <a:spLocks noChangeArrowheads="1"/>
          </p:cNvSpPr>
          <p:nvPr/>
        </p:nvSpPr>
        <p:spPr bwMode="auto">
          <a:xfrm>
            <a:off x="1524000" y="2133600"/>
            <a:ext cx="6781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r" defTabSz="914400" rtl="1" eaLnBrk="1" fontAlgn="base" latinLnBrk="0" hangingPunct="1">
              <a:lnSpc>
                <a:spcPct val="100000"/>
              </a:lnSpc>
              <a:spcBef>
                <a:spcPct val="0"/>
              </a:spcBef>
              <a:spcAft>
                <a:spcPct val="0"/>
              </a:spcAft>
              <a:buClrTx/>
              <a:buSzTx/>
              <a:buFont typeface="Arial" panose="020B0604020202020204" pitchFamily="34" charset="0"/>
              <a:buChar char="•"/>
              <a:tabLst/>
            </a:pPr>
            <a:r>
              <a:rPr kumimoji="0" lang="fa-IR" sz="2400" b="1" i="0" strike="noStrike" cap="none" normalizeH="0" baseline="0" dirty="0" smtClean="0">
                <a:ln>
                  <a:noFill/>
                </a:ln>
                <a:effectLst/>
                <a:latin typeface="Times New Roman" pitchFamily="18" charset="0"/>
                <a:ea typeface="Times New Roman" pitchFamily="18" charset="0"/>
                <a:cs typeface="B Nazanin" pitchFamily="2" charset="-78"/>
              </a:rPr>
              <a:t>سیاست های کلی اصلاح الگوی مصرف  </a:t>
            </a:r>
            <a:endParaRPr kumimoji="0" lang="en-US" sz="1200" b="1" i="0" strike="noStrike" cap="none" normalizeH="0" baseline="0" dirty="0" smtClean="0">
              <a:ln>
                <a:noFill/>
              </a:ln>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fa-IR" sz="2400" b="1" i="0" strike="noStrike" cap="none" normalizeH="0" baseline="0" dirty="0" smtClean="0">
                <a:ln>
                  <a:noFill/>
                </a:ln>
                <a:effectLst/>
                <a:latin typeface="Times New Roman" pitchFamily="18" charset="0"/>
                <a:ea typeface="Times New Roman" pitchFamily="18" charset="0"/>
                <a:cs typeface="B Nazanin" pitchFamily="2" charset="-78"/>
              </a:rPr>
              <a:t>قانون اصلاح</a:t>
            </a:r>
            <a:r>
              <a:rPr kumimoji="0" lang="fa-IR" sz="2400" b="1" i="0" strike="noStrike" cap="none" normalizeH="0" dirty="0" smtClean="0">
                <a:ln>
                  <a:noFill/>
                </a:ln>
                <a:effectLst/>
                <a:latin typeface="Times New Roman" pitchFamily="18" charset="0"/>
                <a:ea typeface="Times New Roman" pitchFamily="18" charset="0"/>
                <a:cs typeface="B Nazanin" pitchFamily="2" charset="-78"/>
              </a:rPr>
              <a:t> الگوی مصرف انرژی</a:t>
            </a:r>
            <a:endParaRPr kumimoji="0" lang="en-US" sz="1200" b="1" i="0" strike="noStrike" cap="none" normalizeH="0" baseline="0" dirty="0" smtClean="0">
              <a:ln>
                <a:noFill/>
              </a:ln>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fa-IR" sz="2400" b="1" strike="noStrike" cap="none" normalizeH="0" baseline="0" dirty="0" smtClean="0">
                <a:ln>
                  <a:noFill/>
                </a:ln>
                <a:effectLst/>
                <a:latin typeface="Times New Roman" pitchFamily="18" charset="0"/>
                <a:ea typeface="Times New Roman" pitchFamily="18" charset="0"/>
                <a:cs typeface="B Nazanin" pitchFamily="2" charset="-78"/>
              </a:rPr>
              <a:t>قانون هدفمند کردن</a:t>
            </a:r>
            <a:r>
              <a:rPr kumimoji="0" lang="fa-IR" sz="2400" b="1" strike="noStrike" cap="none" normalizeH="0" dirty="0" smtClean="0">
                <a:ln>
                  <a:noFill/>
                </a:ln>
                <a:effectLst/>
                <a:latin typeface="Times New Roman" pitchFamily="18" charset="0"/>
                <a:ea typeface="Times New Roman" pitchFamily="18" charset="0"/>
                <a:cs typeface="B Nazanin" pitchFamily="2" charset="-78"/>
              </a:rPr>
              <a:t> </a:t>
            </a:r>
            <a:endParaRPr kumimoji="0" lang="en-US" sz="1200" b="1" strike="noStrike" cap="none" normalizeH="0" baseline="0" dirty="0" smtClean="0">
              <a:ln>
                <a:noFill/>
              </a:ln>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1" i="0" strike="noStrike" cap="none" normalizeH="0" baseline="0" dirty="0" smtClean="0">
                <a:ln>
                  <a:noFill/>
                </a:ln>
                <a:effectLst/>
                <a:latin typeface="Tahoma" pitchFamily="34" charset="0"/>
                <a:ea typeface="Calibri" pitchFamily="34" charset="0"/>
                <a:cs typeface="B Nazanin" pitchFamily="2" charset="-78"/>
              </a:rPr>
              <a:t>سياست هاي كلي اقتصاد مقاومتي ابلاغی مقام معظم رهبری</a:t>
            </a:r>
            <a:endParaRPr kumimoji="0" lang="en-US" sz="1200" b="1" i="0" strike="noStrike" cap="none" normalizeH="0" baseline="0" dirty="0" smtClean="0">
              <a:ln>
                <a:noFill/>
              </a:ln>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fa-IR" sz="2400" b="1" i="0" strike="noStrike" cap="none" normalizeH="0" baseline="0" dirty="0" smtClean="0">
                <a:ln>
                  <a:noFill/>
                </a:ln>
                <a:effectLst/>
                <a:latin typeface="Calibri" pitchFamily="34" charset="0"/>
                <a:ea typeface="Calibri" pitchFamily="34" charset="0"/>
                <a:cs typeface="B Nazanin" pitchFamily="2" charset="-78"/>
              </a:rPr>
              <a:t>آیین نامه های اجرایی مواد مرتبط با موضوع در برنامه های پنج ساله توسعه کشور</a:t>
            </a:r>
            <a:endParaRPr kumimoji="0" lang="fa-IR" sz="3600" b="1" i="0" strike="noStrike" cap="none" normalizeH="0" baseline="0" dirty="0" smtClean="0">
              <a:ln>
                <a:noFill/>
              </a:ln>
              <a:effectLst/>
              <a:latin typeface="Arial" pitchFamily="34" charset="0"/>
              <a:cs typeface="Arial" pitchFamily="34" charset="0"/>
            </a:endParaRPr>
          </a:p>
        </p:txBody>
      </p:sp>
    </p:spTree>
    <p:extLst>
      <p:ext uri="{BB962C8B-B14F-4D97-AF65-F5344CB8AC3E}">
        <p14:creationId xmlns:p14="http://schemas.microsoft.com/office/powerpoint/2010/main" val="185872061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9217"/>
                                        </p:tgtEl>
                                        <p:attrNameLst>
                                          <p:attrName>style.visibility</p:attrName>
                                        </p:attrNameLst>
                                      </p:cBhvr>
                                      <p:to>
                                        <p:strVal val="visible"/>
                                      </p:to>
                                    </p:set>
                                    <p:anim calcmode="lin" valueType="num">
                                      <p:cBhvr>
                                        <p:cTn id="12" dur="1000" fill="hold"/>
                                        <p:tgtEl>
                                          <p:spTgt spid="9217"/>
                                        </p:tgtEl>
                                        <p:attrNameLst>
                                          <p:attrName>ppt_w</p:attrName>
                                        </p:attrNameLst>
                                      </p:cBhvr>
                                      <p:tavLst>
                                        <p:tav tm="0">
                                          <p:val>
                                            <p:fltVal val="0"/>
                                          </p:val>
                                        </p:tav>
                                        <p:tav tm="100000">
                                          <p:val>
                                            <p:strVal val="#ppt_w"/>
                                          </p:val>
                                        </p:tav>
                                      </p:tavLst>
                                    </p:anim>
                                    <p:anim calcmode="lin" valueType="num">
                                      <p:cBhvr>
                                        <p:cTn id="13" dur="1000" fill="hold"/>
                                        <p:tgtEl>
                                          <p:spTgt spid="9217"/>
                                        </p:tgtEl>
                                        <p:attrNameLst>
                                          <p:attrName>ppt_h</p:attrName>
                                        </p:attrNameLst>
                                      </p:cBhvr>
                                      <p:tavLst>
                                        <p:tav tm="0">
                                          <p:val>
                                            <p:fltVal val="0"/>
                                          </p:val>
                                        </p:tav>
                                        <p:tav tm="100000">
                                          <p:val>
                                            <p:strVal val="#ppt_h"/>
                                          </p:val>
                                        </p:tav>
                                      </p:tavLst>
                                    </p:anim>
                                    <p:anim calcmode="lin" valueType="num">
                                      <p:cBhvr>
                                        <p:cTn id="14" dur="1000" fill="hold"/>
                                        <p:tgtEl>
                                          <p:spTgt spid="9217"/>
                                        </p:tgtEl>
                                        <p:attrNameLst>
                                          <p:attrName>style.rotation</p:attrName>
                                        </p:attrNameLst>
                                      </p:cBhvr>
                                      <p:tavLst>
                                        <p:tav tm="0">
                                          <p:val>
                                            <p:fltVal val="90"/>
                                          </p:val>
                                        </p:tav>
                                        <p:tav tm="100000">
                                          <p:val>
                                            <p:fltVal val="0"/>
                                          </p:val>
                                        </p:tav>
                                      </p:tavLst>
                                    </p:anim>
                                    <p:animEffect transition="in" filter="fade">
                                      <p:cBhvr>
                                        <p:cTn id="15" dur="1000"/>
                                        <p:tgtEl>
                                          <p:spTgt spid="9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2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53568"/>
            <a:ext cx="8229600" cy="1094232"/>
          </a:xfrm>
        </p:spPr>
        <p:txBody>
          <a:bodyPr>
            <a:noAutofit/>
          </a:bodyPr>
          <a:lstStyle/>
          <a:p>
            <a:pPr marL="941832" indent="-457200" algn="r" rtl="1">
              <a:buFont typeface="Wingdings" panose="05000000000000000000" pitchFamily="2" charset="2"/>
              <a:buChar char="ü"/>
            </a:pPr>
            <a:r>
              <a:rPr lang="fa-IR" sz="2800" dirty="0" smtClean="0">
                <a:cs typeface="B Titr" panose="00000700000000000000" pitchFamily="2" charset="-78"/>
              </a:rPr>
              <a:t>قانون اصلاح الگوی مصرف انرژی شماره 1770</a:t>
            </a:r>
            <a:endParaRPr lang="en-US" sz="2800" dirty="0">
              <a:cs typeface="B Titr" panose="00000700000000000000" pitchFamily="2" charset="-78"/>
            </a:endParaRPr>
          </a:p>
        </p:txBody>
      </p:sp>
      <p:sp>
        <p:nvSpPr>
          <p:cNvPr id="7169" name="Rectangle 1"/>
          <p:cNvSpPr>
            <a:spLocks noChangeArrowheads="1"/>
          </p:cNvSpPr>
          <p:nvPr/>
        </p:nvSpPr>
        <p:spPr bwMode="auto">
          <a:xfrm>
            <a:off x="533400" y="1768733"/>
            <a:ext cx="8001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Calibri" pitchFamily="34" charset="0"/>
                <a:ea typeface="Calibri" pitchFamily="34" charset="0"/>
                <a:cs typeface="B Nazanin" panose="00000400000000000000" pitchFamily="2" charset="-78"/>
              </a:rPr>
              <a:t>این قانون در راستای اجراء اصل یکصد و بیست و سوم قانون اساسی جمهوری اسلامی ایران از سوی دولت به عنوان</a:t>
            </a:r>
            <a:r>
              <a:rPr kumimoji="0" lang="fa-IR" sz="2000" b="1" i="0" u="none" strike="noStrike" cap="none" normalizeH="0" dirty="0" smtClean="0">
                <a:ln>
                  <a:noFill/>
                </a:ln>
                <a:solidFill>
                  <a:schemeClr val="tx1"/>
                </a:solidFill>
                <a:effectLst/>
                <a:latin typeface="Calibri" pitchFamily="34" charset="0"/>
                <a:ea typeface="Calibri" pitchFamily="34" charset="0"/>
                <a:cs typeface="B Nazanin" panose="00000400000000000000" pitchFamily="2" charset="-78"/>
              </a:rPr>
              <a:t> طرح به مجلس شورای اسلامی ارائه و با تصویب در تاریخ 1389/12/04 </a:t>
            </a:r>
            <a:r>
              <a:rPr lang="fa-IR" sz="2000" b="1" dirty="0" smtClean="0">
                <a:latin typeface="Calibri" pitchFamily="34" charset="0"/>
                <a:cs typeface="B Nazanin" panose="00000400000000000000" pitchFamily="2" charset="-78"/>
              </a:rPr>
              <a:t>ابلاغ گردید.</a:t>
            </a:r>
            <a:endParaRPr kumimoji="0" lang="fa-IR" sz="2000" b="1" i="0" u="none" strike="noStrike" cap="none" normalizeH="0" baseline="0" dirty="0" smtClean="0">
              <a:ln>
                <a:noFill/>
              </a:ln>
              <a:solidFill>
                <a:schemeClr val="tx1"/>
              </a:solidFill>
              <a:effectLst/>
              <a:latin typeface="Arial" pitchFamily="34" charset="0"/>
              <a:cs typeface="B Nazanin" panose="00000400000000000000" pitchFamily="2" charset="-78"/>
            </a:endParaRPr>
          </a:p>
        </p:txBody>
      </p:sp>
      <p:sp>
        <p:nvSpPr>
          <p:cNvPr id="7170" name="Rectangle 2"/>
          <p:cNvSpPr>
            <a:spLocks noChangeArrowheads="1"/>
          </p:cNvSpPr>
          <p:nvPr/>
        </p:nvSpPr>
        <p:spPr bwMode="auto">
          <a:xfrm>
            <a:off x="533400" y="3124200"/>
            <a:ext cx="8001001"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pPr>
            <a:r>
              <a:rPr lang="fa-IR" sz="2400" dirty="0" smtClean="0">
                <a:latin typeface="Calibri" pitchFamily="34" charset="0"/>
                <a:cs typeface="B Nazanin" pitchFamily="2" charset="-78"/>
              </a:rPr>
              <a:t>مواد قانونی 74، 73، 67، 65، 63، 57، 52، 51، 40، 27، 26، 25، 24، 21، 20، 19، 18، 15، 13، 12، 11، 9، 8، 5، 1 این قانون در ابعاد زیر سیاست ها و راهبردهای کلان را ارائه می دهد.</a:t>
            </a:r>
            <a:endParaRPr kumimoji="0" lang="fa-IR" sz="3600" b="0" i="0" u="none" strike="noStrike" cap="none" normalizeH="0" baseline="0" dirty="0" smtClean="0">
              <a:ln>
                <a:noFill/>
              </a:ln>
              <a:solidFill>
                <a:schemeClr val="tx1"/>
              </a:solidFill>
              <a:effectLst/>
              <a:latin typeface="Arial" pitchFamily="34" charset="0"/>
              <a:cs typeface="B Nazanin" panose="00000400000000000000" pitchFamily="2" charset="-78"/>
            </a:endParaRPr>
          </a:p>
        </p:txBody>
      </p:sp>
      <p:sp>
        <p:nvSpPr>
          <p:cNvPr id="6" name="Rectangle 2"/>
          <p:cNvSpPr>
            <a:spLocks noChangeArrowheads="1"/>
          </p:cNvSpPr>
          <p:nvPr/>
        </p:nvSpPr>
        <p:spPr bwMode="auto">
          <a:xfrm>
            <a:off x="495869" y="4589491"/>
            <a:ext cx="8001001" cy="13311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71500" lvl="0" indent="-571500" algn="r" rtl="1" fontAlgn="base">
              <a:lnSpc>
                <a:spcPct val="150000"/>
              </a:lnSpc>
              <a:spcBef>
                <a:spcPct val="0"/>
              </a:spcBef>
              <a:spcAft>
                <a:spcPct val="0"/>
              </a:spcAft>
              <a:buFont typeface="Wingdings" panose="05000000000000000000" pitchFamily="2" charset="2"/>
              <a:buChar char="v"/>
            </a:pPr>
            <a:r>
              <a:rPr lang="fa-IR" sz="2800" b="1" dirty="0" smtClean="0">
                <a:solidFill>
                  <a:schemeClr val="accent3">
                    <a:lumMod val="75000"/>
                  </a:schemeClr>
                </a:solidFill>
                <a:latin typeface="Calibri" pitchFamily="34" charset="0"/>
                <a:cs typeface="B Nazanin" pitchFamily="2" charset="-78"/>
              </a:rPr>
              <a:t>بهره </a:t>
            </a:r>
            <a:r>
              <a:rPr lang="fa-IR" sz="2800" b="1" dirty="0">
                <a:solidFill>
                  <a:schemeClr val="accent3">
                    <a:lumMod val="75000"/>
                  </a:schemeClr>
                </a:solidFill>
                <a:latin typeface="Calibri" pitchFamily="34" charset="0"/>
                <a:cs typeface="B Nazanin" pitchFamily="2" charset="-78"/>
              </a:rPr>
              <a:t>وری انرژی </a:t>
            </a:r>
            <a:endParaRPr lang="fa-IR" sz="2800" b="1" dirty="0" smtClean="0">
              <a:solidFill>
                <a:schemeClr val="accent3">
                  <a:lumMod val="75000"/>
                </a:schemeClr>
              </a:solidFill>
              <a:latin typeface="Calibri" pitchFamily="34" charset="0"/>
              <a:cs typeface="B Nazanin" pitchFamily="2" charset="-78"/>
            </a:endParaRPr>
          </a:p>
          <a:p>
            <a:pPr marL="571500" lvl="0" indent="-571500" algn="r" rtl="1" fontAlgn="base">
              <a:lnSpc>
                <a:spcPct val="150000"/>
              </a:lnSpc>
              <a:spcBef>
                <a:spcPct val="0"/>
              </a:spcBef>
              <a:spcAft>
                <a:spcPct val="0"/>
              </a:spcAft>
              <a:buFont typeface="Wingdings" panose="05000000000000000000" pitchFamily="2" charset="2"/>
              <a:buChar char="v"/>
            </a:pPr>
            <a:r>
              <a:rPr lang="fa-IR" sz="2800" b="1" dirty="0" smtClean="0">
                <a:solidFill>
                  <a:schemeClr val="accent3">
                    <a:lumMod val="75000"/>
                  </a:schemeClr>
                </a:solidFill>
                <a:latin typeface="Calibri" pitchFamily="34" charset="0"/>
                <a:cs typeface="B Nazanin" pitchFamily="2" charset="-78"/>
              </a:rPr>
              <a:t>بهینه </a:t>
            </a:r>
            <a:r>
              <a:rPr lang="fa-IR" sz="2800" b="1" dirty="0">
                <a:solidFill>
                  <a:schemeClr val="accent3">
                    <a:lumMod val="75000"/>
                  </a:schemeClr>
                </a:solidFill>
                <a:latin typeface="Calibri" pitchFamily="34" charset="0"/>
                <a:cs typeface="B Nazanin" pitchFamily="2" charset="-78"/>
              </a:rPr>
              <a:t>سازی مصرف در بخش های مختلف کشور </a:t>
            </a:r>
            <a:endParaRPr kumimoji="0" lang="fa-IR" sz="2800" b="1" i="0" u="none" strike="noStrike" cap="none" normalizeH="0" baseline="0" dirty="0" smtClean="0">
              <a:ln>
                <a:noFill/>
              </a:ln>
              <a:solidFill>
                <a:schemeClr val="accent3">
                  <a:lumMod val="75000"/>
                </a:schemeClr>
              </a:solidFill>
              <a:effectLst/>
              <a:latin typeface="Arial" pitchFamily="34" charset="0"/>
              <a:cs typeface="B Nazanin" panose="00000400000000000000" pitchFamily="2" charset="-78"/>
            </a:endParaRPr>
          </a:p>
        </p:txBody>
      </p:sp>
    </p:spTree>
    <p:extLst>
      <p:ext uri="{BB962C8B-B14F-4D97-AF65-F5344CB8AC3E}">
        <p14:creationId xmlns:p14="http://schemas.microsoft.com/office/powerpoint/2010/main" val="387723746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7169"/>
                                        </p:tgtEl>
                                        <p:attrNameLst>
                                          <p:attrName>style.visibility</p:attrName>
                                        </p:attrNameLst>
                                      </p:cBhvr>
                                      <p:to>
                                        <p:strVal val="visible"/>
                                      </p:to>
                                    </p:set>
                                    <p:anim calcmode="lin" valueType="num">
                                      <p:cBhvr>
                                        <p:cTn id="12" dur="1000" fill="hold"/>
                                        <p:tgtEl>
                                          <p:spTgt spid="7169"/>
                                        </p:tgtEl>
                                        <p:attrNameLst>
                                          <p:attrName>ppt_w</p:attrName>
                                        </p:attrNameLst>
                                      </p:cBhvr>
                                      <p:tavLst>
                                        <p:tav tm="0">
                                          <p:val>
                                            <p:fltVal val="0"/>
                                          </p:val>
                                        </p:tav>
                                        <p:tav tm="100000">
                                          <p:val>
                                            <p:strVal val="#ppt_w"/>
                                          </p:val>
                                        </p:tav>
                                      </p:tavLst>
                                    </p:anim>
                                    <p:anim calcmode="lin" valueType="num">
                                      <p:cBhvr>
                                        <p:cTn id="13" dur="1000" fill="hold"/>
                                        <p:tgtEl>
                                          <p:spTgt spid="7169"/>
                                        </p:tgtEl>
                                        <p:attrNameLst>
                                          <p:attrName>ppt_h</p:attrName>
                                        </p:attrNameLst>
                                      </p:cBhvr>
                                      <p:tavLst>
                                        <p:tav tm="0">
                                          <p:val>
                                            <p:fltVal val="0"/>
                                          </p:val>
                                        </p:tav>
                                        <p:tav tm="100000">
                                          <p:val>
                                            <p:strVal val="#ppt_h"/>
                                          </p:val>
                                        </p:tav>
                                      </p:tavLst>
                                    </p:anim>
                                    <p:anim calcmode="lin" valueType="num">
                                      <p:cBhvr>
                                        <p:cTn id="14" dur="1000" fill="hold"/>
                                        <p:tgtEl>
                                          <p:spTgt spid="7169"/>
                                        </p:tgtEl>
                                        <p:attrNameLst>
                                          <p:attrName>style.rotation</p:attrName>
                                        </p:attrNameLst>
                                      </p:cBhvr>
                                      <p:tavLst>
                                        <p:tav tm="0">
                                          <p:val>
                                            <p:fltVal val="90"/>
                                          </p:val>
                                        </p:tav>
                                        <p:tav tm="100000">
                                          <p:val>
                                            <p:fltVal val="0"/>
                                          </p:val>
                                        </p:tav>
                                      </p:tavLst>
                                    </p:anim>
                                    <p:animEffect transition="in" filter="fade">
                                      <p:cBhvr>
                                        <p:cTn id="15" dur="1000"/>
                                        <p:tgtEl>
                                          <p:spTgt spid="7169"/>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7170"/>
                                        </p:tgtEl>
                                        <p:attrNameLst>
                                          <p:attrName>style.visibility</p:attrName>
                                        </p:attrNameLst>
                                      </p:cBhvr>
                                      <p:to>
                                        <p:strVal val="visible"/>
                                      </p:to>
                                    </p:set>
                                    <p:anim calcmode="lin" valueType="num">
                                      <p:cBhvr>
                                        <p:cTn id="20" dur="1000" fill="hold"/>
                                        <p:tgtEl>
                                          <p:spTgt spid="7170"/>
                                        </p:tgtEl>
                                        <p:attrNameLst>
                                          <p:attrName>ppt_w</p:attrName>
                                        </p:attrNameLst>
                                      </p:cBhvr>
                                      <p:tavLst>
                                        <p:tav tm="0">
                                          <p:val>
                                            <p:fltVal val="0"/>
                                          </p:val>
                                        </p:tav>
                                        <p:tav tm="100000">
                                          <p:val>
                                            <p:strVal val="#ppt_w"/>
                                          </p:val>
                                        </p:tav>
                                      </p:tavLst>
                                    </p:anim>
                                    <p:anim calcmode="lin" valueType="num">
                                      <p:cBhvr>
                                        <p:cTn id="21" dur="1000" fill="hold"/>
                                        <p:tgtEl>
                                          <p:spTgt spid="7170"/>
                                        </p:tgtEl>
                                        <p:attrNameLst>
                                          <p:attrName>ppt_h</p:attrName>
                                        </p:attrNameLst>
                                      </p:cBhvr>
                                      <p:tavLst>
                                        <p:tav tm="0">
                                          <p:val>
                                            <p:fltVal val="0"/>
                                          </p:val>
                                        </p:tav>
                                        <p:tav tm="100000">
                                          <p:val>
                                            <p:strVal val="#ppt_h"/>
                                          </p:val>
                                        </p:tav>
                                      </p:tavLst>
                                    </p:anim>
                                    <p:anim calcmode="lin" valueType="num">
                                      <p:cBhvr>
                                        <p:cTn id="22" dur="1000" fill="hold"/>
                                        <p:tgtEl>
                                          <p:spTgt spid="7170"/>
                                        </p:tgtEl>
                                        <p:attrNameLst>
                                          <p:attrName>style.rotation</p:attrName>
                                        </p:attrNameLst>
                                      </p:cBhvr>
                                      <p:tavLst>
                                        <p:tav tm="0">
                                          <p:val>
                                            <p:fltVal val="90"/>
                                          </p:val>
                                        </p:tav>
                                        <p:tav tm="100000">
                                          <p:val>
                                            <p:fltVal val="0"/>
                                          </p:val>
                                        </p:tav>
                                      </p:tavLst>
                                    </p:anim>
                                    <p:animEffect transition="in" filter="fade">
                                      <p:cBhvr>
                                        <p:cTn id="23" dur="1000"/>
                                        <p:tgtEl>
                                          <p:spTgt spid="717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169" grpId="0"/>
      <p:bldP spid="7170"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8229600" cy="1066800"/>
          </a:xfrm>
        </p:spPr>
        <p:txBody>
          <a:bodyPr>
            <a:normAutofit/>
          </a:bodyPr>
          <a:lstStyle/>
          <a:p>
            <a:pPr marL="1056132" indent="-571500" algn="r" rtl="1">
              <a:buFont typeface="Wingdings" panose="05000000000000000000" pitchFamily="2" charset="2"/>
              <a:buChar char="ü"/>
            </a:pPr>
            <a:r>
              <a:rPr lang="fa-IR" sz="2800" dirty="0" smtClean="0">
                <a:cs typeface="B Titr" panose="00000700000000000000" pitchFamily="2" charset="-78"/>
              </a:rPr>
              <a:t>قانون هدفمند کردن یارانه ها</a:t>
            </a:r>
            <a:endParaRPr lang="en-US" sz="2800" dirty="0">
              <a:cs typeface="B Titr" panose="00000700000000000000" pitchFamily="2" charset="-78"/>
            </a:endParaRPr>
          </a:p>
        </p:txBody>
      </p:sp>
      <p:sp>
        <p:nvSpPr>
          <p:cNvPr id="5" name="Rectangle 4"/>
          <p:cNvSpPr/>
          <p:nvPr/>
        </p:nvSpPr>
        <p:spPr>
          <a:xfrm>
            <a:off x="685800" y="1752600"/>
            <a:ext cx="7563703" cy="1569660"/>
          </a:xfrm>
          <a:prstGeom prst="rect">
            <a:avLst/>
          </a:prstGeom>
        </p:spPr>
        <p:txBody>
          <a:bodyPr wrap="square">
            <a:spAutoFit/>
          </a:bodyPr>
          <a:lstStyle/>
          <a:p>
            <a:pPr algn="just" rtl="1"/>
            <a:r>
              <a:rPr lang="fa-IR" sz="2400" b="1" dirty="0" smtClean="0">
                <a:cs typeface="B Nazanin" panose="00000400000000000000" pitchFamily="2" charset="-78"/>
              </a:rPr>
              <a:t>قانون هدفمندکردن یارانه‌ها در زمستان ۱۳۸۷ به صورت لایحه از سوی دولت جمهوری اسلامی ایران ارائه شد و با اعمال تغییراتی به تصویب مجلس شوای اسلامی رسید. این لایحه قسمتی از طرح تحول اقتصادی می‌باشد که دولت آن را مطرح کرده‌است</a:t>
            </a:r>
            <a:endParaRPr lang="en-US" sz="2400" b="1" dirty="0">
              <a:cs typeface="B Nazanin" panose="00000400000000000000" pitchFamily="2" charset="-78"/>
            </a:endParaRPr>
          </a:p>
        </p:txBody>
      </p:sp>
      <p:sp>
        <p:nvSpPr>
          <p:cNvPr id="6" name="Rectangle 5"/>
          <p:cNvSpPr/>
          <p:nvPr/>
        </p:nvSpPr>
        <p:spPr>
          <a:xfrm>
            <a:off x="685800" y="3810000"/>
            <a:ext cx="7601803" cy="1200329"/>
          </a:xfrm>
          <a:prstGeom prst="rect">
            <a:avLst/>
          </a:prstGeom>
        </p:spPr>
        <p:txBody>
          <a:bodyPr wrap="square">
            <a:spAutoFit/>
          </a:bodyPr>
          <a:lstStyle/>
          <a:p>
            <a:pPr algn="just" rtl="1"/>
            <a:r>
              <a:rPr lang="fa-IR" sz="2400" b="1" dirty="0" smtClean="0">
                <a:effectLst>
                  <a:outerShdw blurRad="38100" dist="38100" dir="2700000" algn="tl">
                    <a:srgbClr val="000000">
                      <a:alpha val="43137"/>
                    </a:srgbClr>
                  </a:outerShdw>
                </a:effectLst>
                <a:cs typeface="B Nazanin" panose="00000400000000000000" pitchFamily="2" charset="-78"/>
              </a:rPr>
              <a:t>ماده 8</a:t>
            </a:r>
            <a:r>
              <a:rPr lang="fa-IR" sz="2400" b="1" dirty="0" smtClean="0">
                <a:cs typeface="B Nazanin" panose="00000400000000000000" pitchFamily="2" charset="-78"/>
              </a:rPr>
              <a:t> این قانون مربوط به کمک های بلاعوض به بهینه سازی مصرف انرژی در بخش های تولیدی و خدماتی و نیز تشویق در راستای ارتقای بهره وری در این بخش ها و الگوی مصرف انرژی می باشد</a:t>
            </a:r>
            <a:endParaRPr lang="en-US" sz="2400" b="1" dirty="0">
              <a:cs typeface="B Nazanin" panose="00000400000000000000" pitchFamily="2" charset="-78"/>
            </a:endParaRPr>
          </a:p>
        </p:txBody>
      </p:sp>
    </p:spTree>
    <p:extLst>
      <p:ext uri="{BB962C8B-B14F-4D97-AF65-F5344CB8AC3E}">
        <p14:creationId xmlns:p14="http://schemas.microsoft.com/office/powerpoint/2010/main" val="42767697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fltVal val="0"/>
                                          </p:val>
                                        </p:tav>
                                        <p:tav tm="100000">
                                          <p:val>
                                            <p:strVal val="#ppt_w"/>
                                          </p:val>
                                        </p:tav>
                                      </p:tavLst>
                                    </p:anim>
                                    <p:anim calcmode="lin" valueType="num">
                                      <p:cBhvr>
                                        <p:cTn id="21" dur="1000" fill="hold"/>
                                        <p:tgtEl>
                                          <p:spTgt spid="6"/>
                                        </p:tgtEl>
                                        <p:attrNameLst>
                                          <p:attrName>ppt_h</p:attrName>
                                        </p:attrNameLst>
                                      </p:cBhvr>
                                      <p:tavLst>
                                        <p:tav tm="0">
                                          <p:val>
                                            <p:fltVal val="0"/>
                                          </p:val>
                                        </p:tav>
                                        <p:tav tm="100000">
                                          <p:val>
                                            <p:strVal val="#ppt_h"/>
                                          </p:val>
                                        </p:tav>
                                      </p:tavLst>
                                    </p:anim>
                                    <p:anim calcmode="lin" valueType="num">
                                      <p:cBhvr>
                                        <p:cTn id="22" dur="1000" fill="hold"/>
                                        <p:tgtEl>
                                          <p:spTgt spid="6"/>
                                        </p:tgtEl>
                                        <p:attrNameLst>
                                          <p:attrName>style.rotation</p:attrName>
                                        </p:attrNameLst>
                                      </p:cBhvr>
                                      <p:tavLst>
                                        <p:tav tm="0">
                                          <p:val>
                                            <p:fltVal val="90"/>
                                          </p:val>
                                        </p:tav>
                                        <p:tav tm="100000">
                                          <p:val>
                                            <p:fltVal val="0"/>
                                          </p:val>
                                        </p:tav>
                                      </p:tavLst>
                                    </p:anim>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5968"/>
            <a:ext cx="8229600" cy="1170432"/>
          </a:xfrm>
        </p:spPr>
        <p:txBody>
          <a:bodyPr>
            <a:normAutofit/>
          </a:bodyPr>
          <a:lstStyle/>
          <a:p>
            <a:pPr marL="941832" indent="-457200" algn="r" rtl="1">
              <a:buFont typeface="Wingdings" panose="05000000000000000000" pitchFamily="2" charset="2"/>
              <a:buChar char="ü"/>
            </a:pPr>
            <a:r>
              <a:rPr lang="fa-IR" sz="3200" dirty="0" smtClean="0">
                <a:cs typeface="B Titr" panose="00000700000000000000" pitchFamily="2" charset="-78"/>
              </a:rPr>
              <a:t>سیاست های کلی اقتصاد مقاومتی</a:t>
            </a:r>
            <a:endParaRPr lang="en-US" sz="3200" dirty="0">
              <a:cs typeface="B Titr" panose="00000700000000000000" pitchFamily="2" charset="-78"/>
            </a:endParaRPr>
          </a:p>
        </p:txBody>
      </p:sp>
      <p:sp>
        <p:nvSpPr>
          <p:cNvPr id="5" name="Rectangle 4"/>
          <p:cNvSpPr/>
          <p:nvPr/>
        </p:nvSpPr>
        <p:spPr>
          <a:xfrm>
            <a:off x="779060" y="2057400"/>
            <a:ext cx="7543800" cy="1200329"/>
          </a:xfrm>
          <a:prstGeom prst="rect">
            <a:avLst/>
          </a:prstGeom>
        </p:spPr>
        <p:txBody>
          <a:bodyPr wrap="square">
            <a:spAutoFit/>
          </a:bodyPr>
          <a:lstStyle/>
          <a:p>
            <a:pPr algn="r"/>
            <a:r>
              <a:rPr lang="fa-IR" sz="2400" b="1" dirty="0" smtClean="0">
                <a:cs typeface="B Nazanin" panose="00000400000000000000" pitchFamily="2" charset="-78"/>
              </a:rPr>
              <a:t>تعیین و ابلاغ این سیاست ها از سوی مقام معظم رهبری و با مشورت با مجمع تشخیص مصلحت نظام براساس بنده 110 قانون اساسی در بهمن ماه سال 1392 صورت گرفته است</a:t>
            </a:r>
            <a:endParaRPr lang="en-US" sz="2400" b="1" dirty="0">
              <a:cs typeface="B Nazanin" panose="00000400000000000000" pitchFamily="2" charset="-78"/>
            </a:endParaRPr>
          </a:p>
        </p:txBody>
      </p:sp>
      <p:sp>
        <p:nvSpPr>
          <p:cNvPr id="6" name="Rectangle 5"/>
          <p:cNvSpPr/>
          <p:nvPr/>
        </p:nvSpPr>
        <p:spPr>
          <a:xfrm>
            <a:off x="1219200" y="3505200"/>
            <a:ext cx="7086600" cy="830997"/>
          </a:xfrm>
          <a:prstGeom prst="rect">
            <a:avLst/>
          </a:prstGeom>
        </p:spPr>
        <p:txBody>
          <a:bodyPr wrap="square">
            <a:spAutoFit/>
          </a:bodyPr>
          <a:lstStyle/>
          <a:p>
            <a:pPr algn="just" rtl="1"/>
            <a:r>
              <a:rPr lang="fa-IR" sz="2400" b="1" dirty="0" smtClean="0">
                <a:effectLst>
                  <a:outerShdw blurRad="38100" dist="38100" dir="2700000" algn="tl">
                    <a:srgbClr val="000000">
                      <a:alpha val="43137"/>
                    </a:srgbClr>
                  </a:outerShdw>
                </a:effectLst>
                <a:cs typeface="B Nazanin" panose="00000400000000000000" pitchFamily="2" charset="-78"/>
              </a:rPr>
              <a:t>بند 4 </a:t>
            </a:r>
            <a:r>
              <a:rPr lang="fa-IR" sz="2400" b="1" dirty="0" smtClean="0">
                <a:cs typeface="B Nazanin" panose="00000400000000000000" pitchFamily="2" charset="-78"/>
              </a:rPr>
              <a:t>این سیاست ها به استفاده از ظرفیت اجرای هدفمندی یارانه در راستای موارد زیر پرداخته است. </a:t>
            </a:r>
            <a:endParaRPr lang="en-US" sz="2400" b="1" dirty="0">
              <a:cs typeface="B Nazanin" panose="00000400000000000000" pitchFamily="2" charset="-78"/>
            </a:endParaRPr>
          </a:p>
        </p:txBody>
      </p:sp>
      <p:sp>
        <p:nvSpPr>
          <p:cNvPr id="7" name="Rectangle 6"/>
          <p:cNvSpPr/>
          <p:nvPr/>
        </p:nvSpPr>
        <p:spPr>
          <a:xfrm>
            <a:off x="2667001" y="4819471"/>
            <a:ext cx="5562600" cy="1384995"/>
          </a:xfrm>
          <a:prstGeom prst="rect">
            <a:avLst/>
          </a:prstGeom>
        </p:spPr>
        <p:txBody>
          <a:bodyPr wrap="square">
            <a:spAutoFit/>
          </a:bodyPr>
          <a:lstStyle/>
          <a:p>
            <a:pPr algn="just" rtl="1"/>
            <a:r>
              <a:rPr lang="fa-IR" sz="2800" b="1" dirty="0" smtClean="0">
                <a:cs typeface="B Nazanin" panose="00000400000000000000" pitchFamily="2" charset="-78"/>
              </a:rPr>
              <a:t> </a:t>
            </a:r>
            <a:r>
              <a:rPr lang="fa-IR" sz="2800" b="1" dirty="0" smtClean="0">
                <a:solidFill>
                  <a:schemeClr val="accent3">
                    <a:lumMod val="75000"/>
                  </a:schemeClr>
                </a:solidFill>
                <a:cs typeface="B Nazanin" panose="00000400000000000000" pitchFamily="2" charset="-78"/>
              </a:rPr>
              <a:t>افزایش بهره وری انرژی </a:t>
            </a:r>
          </a:p>
          <a:p>
            <a:pPr algn="just" rtl="1"/>
            <a:r>
              <a:rPr lang="fa-IR" sz="2800" b="1" dirty="0" smtClean="0">
                <a:solidFill>
                  <a:schemeClr val="accent3">
                    <a:lumMod val="75000"/>
                  </a:schemeClr>
                </a:solidFill>
                <a:cs typeface="B Nazanin" panose="00000400000000000000" pitchFamily="2" charset="-78"/>
              </a:rPr>
              <a:t> </a:t>
            </a:r>
          </a:p>
          <a:p>
            <a:pPr marL="342900" indent="-342900" algn="just" rtl="1">
              <a:buFont typeface="Wingdings" panose="05000000000000000000" pitchFamily="2" charset="2"/>
              <a:buChar char="v"/>
            </a:pPr>
            <a:r>
              <a:rPr lang="fa-IR" sz="2800" b="1" dirty="0" smtClean="0">
                <a:solidFill>
                  <a:schemeClr val="accent3">
                    <a:lumMod val="75000"/>
                  </a:schemeClr>
                </a:solidFill>
                <a:cs typeface="B Nazanin" panose="00000400000000000000" pitchFamily="2" charset="-78"/>
              </a:rPr>
              <a:t>کاهش شدت مصرف انرژی</a:t>
            </a:r>
            <a:endParaRPr lang="en-US" sz="2800" b="1" dirty="0">
              <a:solidFill>
                <a:schemeClr val="accent3">
                  <a:lumMod val="75000"/>
                </a:schemeClr>
              </a:solidFill>
              <a:cs typeface="B Nazanin" panose="00000400000000000000" pitchFamily="2" charset="-78"/>
            </a:endParaRPr>
          </a:p>
        </p:txBody>
      </p:sp>
    </p:spTree>
    <p:extLst>
      <p:ext uri="{BB962C8B-B14F-4D97-AF65-F5344CB8AC3E}">
        <p14:creationId xmlns:p14="http://schemas.microsoft.com/office/powerpoint/2010/main" val="192148688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fltVal val="0"/>
                                          </p:val>
                                        </p:tav>
                                        <p:tav tm="100000">
                                          <p:val>
                                            <p:strVal val="#ppt_w"/>
                                          </p:val>
                                        </p:tav>
                                      </p:tavLst>
                                    </p:anim>
                                    <p:anim calcmode="lin" valueType="num">
                                      <p:cBhvr>
                                        <p:cTn id="21" dur="1000" fill="hold"/>
                                        <p:tgtEl>
                                          <p:spTgt spid="6"/>
                                        </p:tgtEl>
                                        <p:attrNameLst>
                                          <p:attrName>ppt_h</p:attrName>
                                        </p:attrNameLst>
                                      </p:cBhvr>
                                      <p:tavLst>
                                        <p:tav tm="0">
                                          <p:val>
                                            <p:fltVal val="0"/>
                                          </p:val>
                                        </p:tav>
                                        <p:tav tm="100000">
                                          <p:val>
                                            <p:strVal val="#ppt_h"/>
                                          </p:val>
                                        </p:tav>
                                      </p:tavLst>
                                    </p:anim>
                                    <p:anim calcmode="lin" valueType="num">
                                      <p:cBhvr>
                                        <p:cTn id="22" dur="1000" fill="hold"/>
                                        <p:tgtEl>
                                          <p:spTgt spid="6"/>
                                        </p:tgtEl>
                                        <p:attrNameLst>
                                          <p:attrName>style.rotation</p:attrName>
                                        </p:attrNameLst>
                                      </p:cBhvr>
                                      <p:tavLst>
                                        <p:tav tm="0">
                                          <p:val>
                                            <p:fltVal val="90"/>
                                          </p:val>
                                        </p:tav>
                                        <p:tav tm="100000">
                                          <p:val>
                                            <p:fltVal val="0"/>
                                          </p:val>
                                        </p:tav>
                                      </p:tavLst>
                                    </p:anim>
                                    <p:animEffect transition="in" filter="fade">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1399032"/>
          </a:xfrm>
        </p:spPr>
        <p:txBody>
          <a:bodyPr>
            <a:normAutofit/>
          </a:bodyPr>
          <a:lstStyle/>
          <a:p>
            <a:pPr marL="941832" indent="-457200" algn="just" rtl="1">
              <a:buFont typeface="Wingdings" panose="05000000000000000000" pitchFamily="2" charset="2"/>
              <a:buChar char="ü"/>
            </a:pPr>
            <a:r>
              <a:rPr lang="fa-IR" sz="2800" dirty="0" smtClean="0">
                <a:cs typeface="B Titr" panose="00000700000000000000" pitchFamily="2" charset="-78"/>
              </a:rPr>
              <a:t>قوانین برنامه پنج ساله سوم ، چهارم و پنجم توسعه جمهوری اسلامی ایران</a:t>
            </a:r>
            <a:endParaRPr lang="en-US" sz="2800" dirty="0">
              <a:cs typeface="B Titr" panose="00000700000000000000" pitchFamily="2" charset="-78"/>
            </a:endParaRPr>
          </a:p>
        </p:txBody>
      </p:sp>
      <p:sp>
        <p:nvSpPr>
          <p:cNvPr id="9" name="Rectangle 8"/>
          <p:cNvSpPr/>
          <p:nvPr/>
        </p:nvSpPr>
        <p:spPr>
          <a:xfrm>
            <a:off x="1137152" y="4343162"/>
            <a:ext cx="7155683" cy="2246769"/>
          </a:xfrm>
          <a:prstGeom prst="rect">
            <a:avLst/>
          </a:prstGeom>
        </p:spPr>
        <p:txBody>
          <a:bodyPr wrap="square">
            <a:spAutoFit/>
          </a:bodyPr>
          <a:lstStyle/>
          <a:p>
            <a:pPr algn="just" rtl="1"/>
            <a:r>
              <a:rPr lang="fa-IR" sz="2400" b="1" dirty="0" smtClean="0">
                <a:cs typeface="B Nazanin" panose="00000400000000000000" pitchFamily="2" charset="-78"/>
              </a:rPr>
              <a:t>در تشریح این قوانین نیز مواد 134، 79، 121، 66و 3 و نیز بندهایی از آن به </a:t>
            </a:r>
            <a:r>
              <a:rPr lang="ar-SA" sz="2400" b="1" dirty="0" smtClean="0">
                <a:cs typeface="B Nazanin" panose="00000400000000000000" pitchFamily="2" charset="-78"/>
              </a:rPr>
              <a:t>تهیه وتدوین معیارها و</a:t>
            </a:r>
            <a:r>
              <a:rPr lang="fa-IR" sz="2400" b="1" dirty="0" smtClean="0">
                <a:cs typeface="B Nazanin" panose="00000400000000000000" pitchFamily="2" charset="-78"/>
              </a:rPr>
              <a:t> </a:t>
            </a:r>
            <a:r>
              <a:rPr lang="ar-SA" sz="2400" b="1" dirty="0" smtClean="0">
                <a:cs typeface="B Nazanin" panose="00000400000000000000" pitchFamily="2" charset="-78"/>
              </a:rPr>
              <a:t>مشخصات فنی مرتبط با مصرف انرژی </a:t>
            </a:r>
            <a:r>
              <a:rPr lang="fa-IR" sz="2400" b="1" dirty="0" smtClean="0">
                <a:cs typeface="B Nazanin" panose="00000400000000000000" pitchFamily="2" charset="-78"/>
              </a:rPr>
              <a:t>و کاهش شدت آن و نیز اعمال سیاستهای افزایش سطح بهره وری انرژی در بخش های مختلف از جمله کشاورزی ، صنعت و خدمات اشاره دارد .</a:t>
            </a:r>
          </a:p>
          <a:p>
            <a:pPr algn="just" rtl="1"/>
            <a:endParaRPr lang="en-US" sz="2000" dirty="0">
              <a:cs typeface="B Nazanin" panose="00000400000000000000" pitchFamily="2" charset="-78"/>
            </a:endParaRPr>
          </a:p>
        </p:txBody>
      </p:sp>
      <p:sp>
        <p:nvSpPr>
          <p:cNvPr id="10" name="Rectangle 9"/>
          <p:cNvSpPr/>
          <p:nvPr/>
        </p:nvSpPr>
        <p:spPr>
          <a:xfrm>
            <a:off x="1137152" y="2304871"/>
            <a:ext cx="7092448" cy="1569660"/>
          </a:xfrm>
          <a:prstGeom prst="rect">
            <a:avLst/>
          </a:prstGeom>
        </p:spPr>
        <p:txBody>
          <a:bodyPr wrap="square">
            <a:spAutoFit/>
          </a:bodyPr>
          <a:lstStyle/>
          <a:p>
            <a:pPr algn="just" rtl="1"/>
            <a:r>
              <a:rPr lang="fa-IR" sz="2400" b="1" dirty="0" smtClean="0">
                <a:cs typeface="B Nazanin" panose="00000400000000000000" pitchFamily="2" charset="-78"/>
              </a:rPr>
              <a:t>این قوانین در راستای اصل 123 قانون اساسی جمهوری اسلامی ایران در قالب برنامه های پنج ساله توسعه و به صورت لایحه از سوی دولت تدوین و برای تصویب به مجلس شورای اسلامی ارائه می گردد.</a:t>
            </a:r>
            <a:endParaRPr lang="en-US" sz="2400" b="1" dirty="0">
              <a:cs typeface="B Nazanin" panose="00000400000000000000" pitchFamily="2" charset="-78"/>
            </a:endParaRPr>
          </a:p>
        </p:txBody>
      </p:sp>
    </p:spTree>
    <p:extLst>
      <p:ext uri="{BB962C8B-B14F-4D97-AF65-F5344CB8AC3E}">
        <p14:creationId xmlns:p14="http://schemas.microsoft.com/office/powerpoint/2010/main" val="17853313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fltVal val="0"/>
                                          </p:val>
                                        </p:tav>
                                        <p:tav tm="100000">
                                          <p:val>
                                            <p:strVal val="#ppt_h"/>
                                          </p:val>
                                        </p:tav>
                                      </p:tavLst>
                                    </p:anim>
                                    <p:anim calcmode="lin" valueType="num">
                                      <p:cBhvr>
                                        <p:cTn id="22" dur="1000" fill="hold"/>
                                        <p:tgtEl>
                                          <p:spTgt spid="9"/>
                                        </p:tgtEl>
                                        <p:attrNameLst>
                                          <p:attrName>style.rotation</p:attrName>
                                        </p:attrNameLst>
                                      </p:cBhvr>
                                      <p:tavLst>
                                        <p:tav tm="0">
                                          <p:val>
                                            <p:fltVal val="90"/>
                                          </p:val>
                                        </p:tav>
                                        <p:tav tm="100000">
                                          <p:val>
                                            <p:fltVal val="0"/>
                                          </p:val>
                                        </p:tav>
                                      </p:tavLst>
                                    </p:anim>
                                    <p:animEffect transition="in" filter="fade">
                                      <p:cBhvr>
                                        <p:cTn id="2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8229600" cy="1399032"/>
          </a:xfrm>
        </p:spPr>
        <p:txBody>
          <a:bodyPr>
            <a:normAutofit/>
          </a:bodyPr>
          <a:lstStyle/>
          <a:p>
            <a:pPr marL="941832" indent="-457200" algn="r" rtl="1">
              <a:buFont typeface="Wingdings" panose="05000000000000000000" pitchFamily="2" charset="2"/>
              <a:buChar char="ü"/>
            </a:pPr>
            <a:r>
              <a:rPr lang="ar-SA" sz="2800" dirty="0" smtClean="0">
                <a:cs typeface="B Titr" panose="00000700000000000000" pitchFamily="2" charset="-78"/>
              </a:rPr>
              <a:t>تحلیل سیاست ها و نتایج </a:t>
            </a:r>
            <a:r>
              <a:rPr lang="fa-IR" sz="2800" dirty="0" smtClean="0">
                <a:cs typeface="B Titr" panose="00000700000000000000" pitchFamily="2" charset="-78"/>
              </a:rPr>
              <a:t>راهبردهای موجود بهره وری انرژی در ایران</a:t>
            </a:r>
            <a:endParaRPr lang="en-US" sz="2800" dirty="0">
              <a:cs typeface="B Titr" panose="00000700000000000000" pitchFamily="2" charset="-78"/>
            </a:endParaRPr>
          </a:p>
        </p:txBody>
      </p:sp>
      <p:sp>
        <p:nvSpPr>
          <p:cNvPr id="5" name="Rectangle 4"/>
          <p:cNvSpPr/>
          <p:nvPr/>
        </p:nvSpPr>
        <p:spPr>
          <a:xfrm>
            <a:off x="609600" y="1828800"/>
            <a:ext cx="7527796" cy="1938992"/>
          </a:xfrm>
          <a:prstGeom prst="rect">
            <a:avLst/>
          </a:prstGeom>
        </p:spPr>
        <p:txBody>
          <a:bodyPr wrap="square">
            <a:spAutoFit/>
          </a:bodyPr>
          <a:lstStyle/>
          <a:p>
            <a:pPr algn="r"/>
            <a:r>
              <a:rPr lang="fa-IR" sz="2400" b="1" dirty="0" smtClean="0">
                <a:cs typeface="B Nazanin" panose="00000400000000000000" pitchFamily="2" charset="-78"/>
              </a:rPr>
              <a:t>به طور کلی سیاست های موجود بهره وری انرژی در ایران از نقطه نظر نهادی و اثرگذاری به سه دسته زیر تقسیم بندی می شوند:</a:t>
            </a:r>
          </a:p>
          <a:p>
            <a:pPr algn="r"/>
            <a:r>
              <a:rPr lang="fa-IR" sz="2400" b="1" dirty="0" smtClean="0">
                <a:cs typeface="B Nazanin" panose="00000400000000000000" pitchFamily="2" charset="-78"/>
              </a:rPr>
              <a:t>1 – سیاست های آگاه سازی</a:t>
            </a:r>
          </a:p>
          <a:p>
            <a:pPr algn="r"/>
            <a:r>
              <a:rPr lang="fa-IR" sz="2400" b="1" dirty="0" smtClean="0">
                <a:cs typeface="B Nazanin" panose="00000400000000000000" pitchFamily="2" charset="-78"/>
              </a:rPr>
              <a:t>2- سیاست های تشویقی</a:t>
            </a:r>
          </a:p>
          <a:p>
            <a:pPr algn="r"/>
            <a:r>
              <a:rPr lang="fa-IR" sz="2400" b="1" dirty="0" smtClean="0">
                <a:cs typeface="B Nazanin" panose="00000400000000000000" pitchFamily="2" charset="-78"/>
              </a:rPr>
              <a:t>3- سیاست های تبیهی</a:t>
            </a:r>
            <a:endParaRPr lang="en-US" sz="2400" b="1" dirty="0">
              <a:cs typeface="B Nazanin" panose="00000400000000000000" pitchFamily="2" charset="-78"/>
            </a:endParaRPr>
          </a:p>
        </p:txBody>
      </p:sp>
      <p:sp>
        <p:nvSpPr>
          <p:cNvPr id="2050" name="Rectangle 2"/>
          <p:cNvSpPr>
            <a:spLocks noChangeArrowheads="1"/>
          </p:cNvSpPr>
          <p:nvPr/>
        </p:nvSpPr>
        <p:spPr bwMode="auto">
          <a:xfrm>
            <a:off x="1066800" y="4092476"/>
            <a:ext cx="714989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1"/>
            <a:r>
              <a:rPr lang="ar-SA" sz="2400" b="1" dirty="0" smtClean="0">
                <a:cs typeface="B Nazanin" panose="00000400000000000000" pitchFamily="2" charset="-78"/>
              </a:rPr>
              <a:t>به دلیل </a:t>
            </a:r>
            <a:r>
              <a:rPr lang="fa-IR" sz="2400" b="1" dirty="0" smtClean="0">
                <a:cs typeface="B Nazanin" panose="00000400000000000000" pitchFamily="2" charset="-78"/>
              </a:rPr>
              <a:t>حساسیت ها و ساختار نهادی اقتصاد ایران</a:t>
            </a:r>
            <a:r>
              <a:rPr lang="ar-SA" sz="2400" b="1" dirty="0" smtClean="0">
                <a:cs typeface="B Nazanin" panose="00000400000000000000" pitchFamily="2" charset="-78"/>
              </a:rPr>
              <a:t>، اجرای این سیاست‌ها از سوی نهادهای </a:t>
            </a:r>
            <a:r>
              <a:rPr lang="fa-IR" sz="2400" b="1" dirty="0" smtClean="0">
                <a:cs typeface="B Nazanin" panose="00000400000000000000" pitchFamily="2" charset="-78"/>
              </a:rPr>
              <a:t>مرتبط</a:t>
            </a:r>
            <a:r>
              <a:rPr lang="ar-SA" sz="2400" b="1" dirty="0" smtClean="0">
                <a:cs typeface="B Nazanin" panose="00000400000000000000" pitchFamily="2" charset="-78"/>
              </a:rPr>
              <a:t> و همچنین از سوی بنگاه‌های اقتصادی مورد توجه جدی قرار نگرفته‌اند. به‌علاوه </a:t>
            </a:r>
            <a:r>
              <a:rPr lang="fa-IR" sz="2400" b="1" dirty="0" smtClean="0">
                <a:cs typeface="B Nazanin" panose="00000400000000000000" pitchFamily="2" charset="-78"/>
              </a:rPr>
              <a:t>برخی از</a:t>
            </a:r>
            <a:r>
              <a:rPr lang="ar-SA" sz="2400" b="1" dirty="0" smtClean="0">
                <a:cs typeface="B Nazanin" panose="00000400000000000000" pitchFamily="2" charset="-78"/>
              </a:rPr>
              <a:t>این سیاست‌ها به لحاظ عدم توسعه فرهنگ بهره‌وری مصرف انرژی و نیز آگاه‌سازی بنگاه‌های کشور فاقد اثربخشی جدی </a:t>
            </a:r>
            <a:r>
              <a:rPr lang="fa-IR" sz="2400" b="1" dirty="0" smtClean="0">
                <a:cs typeface="B Nazanin" panose="00000400000000000000" pitchFamily="2" charset="-78"/>
              </a:rPr>
              <a:t>بوده</a:t>
            </a:r>
            <a:r>
              <a:rPr lang="ar-SA" sz="2400" b="1" dirty="0" smtClean="0">
                <a:cs typeface="B Nazanin" panose="00000400000000000000" pitchFamily="2" charset="-78"/>
              </a:rPr>
              <a:t> و نقشی در توسعه ادبیات بهره‌وری انرژی نداشته‌اند. </a:t>
            </a:r>
            <a:endParaRPr lang="en-US" sz="2400" b="1" dirty="0">
              <a:cs typeface="B Nazanin" panose="00000400000000000000" pitchFamily="2" charset="-78"/>
            </a:endParaRPr>
          </a:p>
        </p:txBody>
      </p:sp>
    </p:spTree>
    <p:extLst>
      <p:ext uri="{BB962C8B-B14F-4D97-AF65-F5344CB8AC3E}">
        <p14:creationId xmlns:p14="http://schemas.microsoft.com/office/powerpoint/2010/main" val="266802739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2050"/>
                                        </p:tgtEl>
                                        <p:attrNameLst>
                                          <p:attrName>style.visibility</p:attrName>
                                        </p:attrNameLst>
                                      </p:cBhvr>
                                      <p:to>
                                        <p:strVal val="visible"/>
                                      </p:to>
                                    </p:set>
                                    <p:anim calcmode="lin" valueType="num">
                                      <p:cBhvr>
                                        <p:cTn id="20" dur="1000" fill="hold"/>
                                        <p:tgtEl>
                                          <p:spTgt spid="2050"/>
                                        </p:tgtEl>
                                        <p:attrNameLst>
                                          <p:attrName>ppt_w</p:attrName>
                                        </p:attrNameLst>
                                      </p:cBhvr>
                                      <p:tavLst>
                                        <p:tav tm="0">
                                          <p:val>
                                            <p:fltVal val="0"/>
                                          </p:val>
                                        </p:tav>
                                        <p:tav tm="100000">
                                          <p:val>
                                            <p:strVal val="#ppt_w"/>
                                          </p:val>
                                        </p:tav>
                                      </p:tavLst>
                                    </p:anim>
                                    <p:anim calcmode="lin" valueType="num">
                                      <p:cBhvr>
                                        <p:cTn id="21" dur="1000" fill="hold"/>
                                        <p:tgtEl>
                                          <p:spTgt spid="2050"/>
                                        </p:tgtEl>
                                        <p:attrNameLst>
                                          <p:attrName>ppt_h</p:attrName>
                                        </p:attrNameLst>
                                      </p:cBhvr>
                                      <p:tavLst>
                                        <p:tav tm="0">
                                          <p:val>
                                            <p:fltVal val="0"/>
                                          </p:val>
                                        </p:tav>
                                        <p:tav tm="100000">
                                          <p:val>
                                            <p:strVal val="#ppt_h"/>
                                          </p:val>
                                        </p:tav>
                                      </p:tavLst>
                                    </p:anim>
                                    <p:anim calcmode="lin" valueType="num">
                                      <p:cBhvr>
                                        <p:cTn id="22" dur="1000" fill="hold"/>
                                        <p:tgtEl>
                                          <p:spTgt spid="2050"/>
                                        </p:tgtEl>
                                        <p:attrNameLst>
                                          <p:attrName>style.rotation</p:attrName>
                                        </p:attrNameLst>
                                      </p:cBhvr>
                                      <p:tavLst>
                                        <p:tav tm="0">
                                          <p:val>
                                            <p:fltVal val="90"/>
                                          </p:val>
                                        </p:tav>
                                        <p:tav tm="100000">
                                          <p:val>
                                            <p:fltVal val="0"/>
                                          </p:val>
                                        </p:tav>
                                      </p:tavLst>
                                    </p:anim>
                                    <p:animEffect transition="in" filter="fade">
                                      <p:cBhvr>
                                        <p:cTn id="23"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205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399032"/>
          </a:xfrm>
        </p:spPr>
        <p:txBody>
          <a:bodyPr/>
          <a:lstStyle/>
          <a:p>
            <a:pPr algn="ctr"/>
            <a:r>
              <a:rPr lang="fa-IR" dirty="0" smtClean="0">
                <a:cs typeface="B Titr" panose="00000700000000000000" pitchFamily="2" charset="-78"/>
              </a:rPr>
              <a:t>با تشکر از حسن توجه شما</a:t>
            </a:r>
            <a:endParaRPr lang="en-US" dirty="0">
              <a:cs typeface="B Titr" panose="00000700000000000000" pitchFamily="2" charset="-78"/>
            </a:endParaRPr>
          </a:p>
        </p:txBody>
      </p:sp>
    </p:spTree>
    <p:extLst>
      <p:ext uri="{BB962C8B-B14F-4D97-AF65-F5344CB8AC3E}">
        <p14:creationId xmlns:p14="http://schemas.microsoft.com/office/powerpoint/2010/main" val="39627131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8229600" cy="1399032"/>
          </a:xfrm>
        </p:spPr>
        <p:txBody>
          <a:bodyPr>
            <a:normAutofit/>
          </a:bodyPr>
          <a:lstStyle/>
          <a:p>
            <a:pPr algn="r" rtl="1">
              <a:buFont typeface="Wingdings" pitchFamily="2" charset="2"/>
              <a:buChar char="ü"/>
            </a:pPr>
            <a:r>
              <a:rPr lang="fa-IR" sz="2800" b="1" dirty="0" smtClean="0">
                <a:cs typeface="B Titr" panose="00000700000000000000" pitchFamily="2" charset="-78"/>
              </a:rPr>
              <a:t>شرح روش شناسی و گامهای اصلی اجرای پژوهش</a:t>
            </a:r>
            <a:endParaRPr lang="en-US" sz="2800" b="1" dirty="0">
              <a:cs typeface="B Titr" panose="00000700000000000000" pitchFamily="2" charset="-78"/>
            </a:endParaRPr>
          </a:p>
        </p:txBody>
      </p:sp>
      <p:sp>
        <p:nvSpPr>
          <p:cNvPr id="4" name="Title 1"/>
          <p:cNvSpPr txBox="1">
            <a:spLocks/>
          </p:cNvSpPr>
          <p:nvPr/>
        </p:nvSpPr>
        <p:spPr>
          <a:xfrm>
            <a:off x="685800" y="1524000"/>
            <a:ext cx="8229600" cy="1143000"/>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a-IR" sz="3200" b="1" i="0" u="none" strike="noStrike" kern="1200" cap="none" spc="0" normalizeH="0" baseline="0" noProof="0" dirty="0" smtClean="0">
                <a:ln>
                  <a:noFill/>
                </a:ln>
                <a:solidFill>
                  <a:schemeClr val="tx1"/>
                </a:solidFill>
                <a:effectLst/>
                <a:uLnTx/>
                <a:uFillTx/>
                <a:latin typeface="+mj-lt"/>
                <a:ea typeface="+mj-ea"/>
                <a:cs typeface="0 Nazanin" pitchFamily="2" charset="-78"/>
              </a:rPr>
              <a:t>به طور کلی محورها</a:t>
            </a:r>
            <a:r>
              <a:rPr kumimoji="0" lang="fa-IR" sz="3200" b="1" i="0" u="none" strike="noStrike" kern="1200" cap="none" spc="0" normalizeH="0" noProof="0" dirty="0" smtClean="0">
                <a:ln>
                  <a:noFill/>
                </a:ln>
                <a:solidFill>
                  <a:schemeClr val="tx1"/>
                </a:solidFill>
                <a:effectLst/>
                <a:uLnTx/>
                <a:uFillTx/>
                <a:latin typeface="+mj-lt"/>
                <a:ea typeface="+mj-ea"/>
                <a:cs typeface="0 Nazanin" pitchFamily="2" charset="-78"/>
              </a:rPr>
              <a:t> وابزارهای اصلی روش شناسی این پژوهش چهار گام کلی به شرح زیر است:</a:t>
            </a:r>
            <a:endParaRPr kumimoji="0" lang="en-US" sz="3200" b="1" i="0" u="none" strike="noStrike" kern="1200" cap="none" spc="0" normalizeH="0" baseline="0" noProof="0" dirty="0">
              <a:ln>
                <a:noFill/>
              </a:ln>
              <a:solidFill>
                <a:schemeClr val="tx1"/>
              </a:solidFill>
              <a:effectLst/>
              <a:uLnTx/>
              <a:uFillTx/>
              <a:latin typeface="+mj-lt"/>
              <a:ea typeface="+mj-ea"/>
              <a:cs typeface="0 Nazanin" pitchFamily="2" charset="-78"/>
            </a:endParaRPr>
          </a:p>
        </p:txBody>
      </p:sp>
      <p:sp>
        <p:nvSpPr>
          <p:cNvPr id="5" name="Title 1"/>
          <p:cNvSpPr txBox="1">
            <a:spLocks/>
          </p:cNvSpPr>
          <p:nvPr/>
        </p:nvSpPr>
        <p:spPr>
          <a:xfrm>
            <a:off x="533400" y="2895600"/>
            <a:ext cx="8229600" cy="3429000"/>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7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chemeClr val="tx1"/>
                </a:solidFill>
                <a:effectLst/>
                <a:uLnTx/>
                <a:uFillTx/>
                <a:latin typeface="+mj-lt"/>
                <a:ea typeface="+mj-ea"/>
                <a:cs typeface="0 Nazanin" pitchFamily="2" charset="-78"/>
              </a:rPr>
              <a:t>1- مطالعه اسناد بالادستی</a:t>
            </a:r>
          </a:p>
          <a:p>
            <a:pPr marL="0" marR="0" lvl="0" indent="0" algn="r" defTabSz="914400" rtl="0" eaLnBrk="1" fontAlgn="auto" latinLnBrk="0" hangingPunct="1">
              <a:lnSpc>
                <a:spcPct val="170000"/>
              </a:lnSpc>
              <a:spcBef>
                <a:spcPct val="0"/>
              </a:spcBef>
              <a:spcAft>
                <a:spcPts val="0"/>
              </a:spcAft>
              <a:buClrTx/>
              <a:buSzTx/>
              <a:buFontTx/>
              <a:buNone/>
              <a:tabLst/>
              <a:defRPr/>
            </a:pPr>
            <a:r>
              <a:rPr lang="fa-IR" sz="2800" b="1" dirty="0" smtClean="0">
                <a:latin typeface="+mj-lt"/>
                <a:ea typeface="+mj-ea"/>
                <a:cs typeface="0 Nazanin" pitchFamily="2" charset="-78"/>
              </a:rPr>
              <a:t>2- بررسی اسناد مرتبط و مطالعات انجام شده ذیربط</a:t>
            </a:r>
          </a:p>
          <a:p>
            <a:pPr marL="0" marR="0" lvl="0" indent="0" algn="r" defTabSz="914400" rtl="0" eaLnBrk="1" fontAlgn="auto" latinLnBrk="0" hangingPunct="1">
              <a:lnSpc>
                <a:spcPct val="17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chemeClr val="tx1"/>
                </a:solidFill>
                <a:effectLst/>
                <a:uLnTx/>
                <a:uFillTx/>
                <a:latin typeface="+mj-lt"/>
                <a:ea typeface="+mj-ea"/>
                <a:cs typeface="0 Nazanin" pitchFamily="2" charset="-78"/>
              </a:rPr>
              <a:t>3- هم اندیشی های ضروری مرتبط</a:t>
            </a:r>
            <a:r>
              <a:rPr kumimoji="0" lang="fa-IR" sz="2800" b="1" i="0" u="none" strike="noStrike" kern="1200" cap="none" spc="0" normalizeH="0" noProof="0" dirty="0" smtClean="0">
                <a:ln>
                  <a:noFill/>
                </a:ln>
                <a:solidFill>
                  <a:schemeClr val="tx1"/>
                </a:solidFill>
                <a:effectLst/>
                <a:uLnTx/>
                <a:uFillTx/>
                <a:latin typeface="+mj-lt"/>
                <a:ea typeface="+mj-ea"/>
                <a:cs typeface="0 Nazanin" pitchFamily="2" charset="-78"/>
              </a:rPr>
              <a:t> با موضوع بهره وری انرژی</a:t>
            </a:r>
          </a:p>
          <a:p>
            <a:pPr marL="0" marR="0" lvl="0" indent="0" algn="r" defTabSz="914400" rtl="0" eaLnBrk="1" fontAlgn="auto" latinLnBrk="0" hangingPunct="1">
              <a:lnSpc>
                <a:spcPct val="170000"/>
              </a:lnSpc>
              <a:spcBef>
                <a:spcPct val="0"/>
              </a:spcBef>
              <a:spcAft>
                <a:spcPts val="0"/>
              </a:spcAft>
              <a:buClrTx/>
              <a:buSzTx/>
              <a:buFontTx/>
              <a:buNone/>
              <a:tabLst/>
              <a:defRPr/>
            </a:pPr>
            <a:r>
              <a:rPr lang="fa-IR" sz="2800" b="1" baseline="0" dirty="0" smtClean="0">
                <a:latin typeface="+mj-lt"/>
                <a:ea typeface="+mj-ea"/>
                <a:cs typeface="0 Nazanin" pitchFamily="2" charset="-78"/>
              </a:rPr>
              <a:t>4-</a:t>
            </a:r>
            <a:r>
              <a:rPr lang="fa-IR" sz="2800" b="1" dirty="0" smtClean="0">
                <a:latin typeface="+mj-lt"/>
                <a:ea typeface="+mj-ea"/>
                <a:cs typeface="0 Nazanin" pitchFamily="2" charset="-78"/>
              </a:rPr>
              <a:t> ارزیابی وضع موجود سیاستها و قوانین و مقررات و راهبردهای کلان در خصوص بهره وری انرژی به طور کل و در بخش صنعت</a:t>
            </a:r>
            <a:endParaRPr kumimoji="0" lang="en-US" sz="2800" b="1" i="0" u="none" strike="noStrike" kern="1200" cap="none" spc="0" normalizeH="0" baseline="0" noProof="0" dirty="0">
              <a:ln>
                <a:noFill/>
              </a:ln>
              <a:solidFill>
                <a:schemeClr val="tx1"/>
              </a:solidFill>
              <a:effectLst/>
              <a:uLnTx/>
              <a:uFillTx/>
              <a:latin typeface="+mj-lt"/>
              <a:ea typeface="+mj-ea"/>
              <a:cs typeface="0 Nazanin" pitchFamily="2" charset="-78"/>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2000"/>
                                        <p:tgtEl>
                                          <p:spTgt spid="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2000"/>
                                        <p:tgtEl>
                                          <p:spTgt spid="5">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17638"/>
            <a:ext cx="8229600" cy="4525962"/>
          </a:xfrm>
          <a:ln>
            <a:noFill/>
          </a:ln>
        </p:spPr>
        <p:txBody>
          <a:bodyPr>
            <a:normAutofit/>
          </a:bodyPr>
          <a:lstStyle/>
          <a:p>
            <a:pPr algn="r" rtl="1"/>
            <a:r>
              <a:rPr lang="fa-IR" sz="2400" b="1" dirty="0" smtClean="0">
                <a:ln w="6350">
                  <a:noFill/>
                </a:ln>
                <a:solidFill>
                  <a:schemeClr val="tx1"/>
                </a:solidFill>
                <a:effectLst/>
                <a:cs typeface="B Nazanin" panose="00000400000000000000" pitchFamily="2" charset="-78"/>
              </a:rPr>
              <a:t>براي بررسي كارايي مصرف انرژي از شاخص هاي متعددي مي توان اسـتفاده نمـود. بهـره وري انـرژي و شدت انرژي از جمله شاخص هاي معتبر در بررسي كارايي مصرف انرژي مي باشند . در سطح كلان، بهـره وري به مقدار انرژي مصرفي و شدت انرژي نيز از تقـسيم ميـزان مـصرف انرژي از تقسيم ميزان توليد ناخالص داخلي انرژي به توليد ناخالص داخلي حاصل مي شود. </a:t>
            </a:r>
            <a:br>
              <a:rPr lang="fa-IR" sz="2400" b="1" dirty="0" smtClean="0">
                <a:ln w="6350">
                  <a:noFill/>
                </a:ln>
                <a:solidFill>
                  <a:schemeClr val="tx1"/>
                </a:solidFill>
                <a:effectLst/>
                <a:cs typeface="B Nazanin" panose="00000400000000000000" pitchFamily="2" charset="-78"/>
              </a:rPr>
            </a:br>
            <a:r>
              <a:rPr lang="fa-IR" sz="2400" b="1" dirty="0" smtClean="0">
                <a:ln w="6350">
                  <a:noFill/>
                </a:ln>
                <a:solidFill>
                  <a:schemeClr val="tx1"/>
                </a:solidFill>
                <a:effectLst/>
                <a:cs typeface="B Nazanin" panose="00000400000000000000" pitchFamily="2" charset="-78"/>
              </a:rPr>
              <a:t/>
            </a:r>
            <a:br>
              <a:rPr lang="fa-IR" sz="2400" b="1" dirty="0" smtClean="0">
                <a:ln w="6350">
                  <a:noFill/>
                </a:ln>
                <a:solidFill>
                  <a:schemeClr val="tx1"/>
                </a:solidFill>
                <a:effectLst/>
                <a:cs typeface="B Nazanin" panose="00000400000000000000" pitchFamily="2" charset="-78"/>
              </a:rPr>
            </a:br>
            <a:r>
              <a:rPr lang="fa-IR" sz="2400" b="1" dirty="0" smtClean="0">
                <a:ln w="6350">
                  <a:noFill/>
                </a:ln>
                <a:solidFill>
                  <a:schemeClr val="tx1"/>
                </a:solidFill>
                <a:effectLst/>
                <a:cs typeface="B Nazanin" panose="00000400000000000000" pitchFamily="2" charset="-78"/>
              </a:rPr>
              <a:t/>
            </a:r>
            <a:br>
              <a:rPr lang="fa-IR" sz="2400" b="1" dirty="0" smtClean="0">
                <a:ln w="6350">
                  <a:noFill/>
                </a:ln>
                <a:solidFill>
                  <a:schemeClr val="tx1"/>
                </a:solidFill>
                <a:effectLst/>
                <a:cs typeface="B Nazanin" panose="00000400000000000000" pitchFamily="2" charset="-78"/>
              </a:rPr>
            </a:br>
            <a:endParaRPr lang="fa-IR" sz="2400" b="1" dirty="0" smtClean="0">
              <a:ln w="6350">
                <a:noFill/>
              </a:ln>
              <a:solidFill>
                <a:schemeClr val="tx1"/>
              </a:solidFill>
              <a:effectLst/>
              <a:cs typeface="B Nazanin" panose="00000400000000000000" pitchFamily="2" charset="-78"/>
            </a:endParaRPr>
          </a:p>
        </p:txBody>
      </p:sp>
      <p:pic>
        <p:nvPicPr>
          <p:cNvPr id="1026" name="Picture 2"/>
          <p:cNvPicPr>
            <a:picLocks noChangeAspect="1" noChangeArrowheads="1"/>
          </p:cNvPicPr>
          <p:nvPr/>
        </p:nvPicPr>
        <p:blipFill>
          <a:blip r:embed="rId2" cstate="print"/>
          <a:srcRect/>
          <a:stretch>
            <a:fillRect/>
          </a:stretch>
        </p:blipFill>
        <p:spPr bwMode="auto">
          <a:xfrm>
            <a:off x="1219200" y="4495800"/>
            <a:ext cx="3048000" cy="1101969"/>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5181600" y="4495800"/>
            <a:ext cx="2909384" cy="1062037"/>
          </a:xfrm>
          <a:prstGeom prst="rect">
            <a:avLst/>
          </a:prstGeom>
          <a:noFill/>
          <a:ln w="9525">
            <a:noFill/>
            <a:miter lim="800000"/>
            <a:headEnd/>
            <a:tailEnd/>
          </a:ln>
          <a:effectLst/>
        </p:spPr>
      </p:pic>
      <p:sp>
        <p:nvSpPr>
          <p:cNvPr id="5" name="Title 1"/>
          <p:cNvSpPr txBox="1">
            <a:spLocks/>
          </p:cNvSpPr>
          <p:nvPr/>
        </p:nvSpPr>
        <p:spPr>
          <a:xfrm>
            <a:off x="609600" y="274638"/>
            <a:ext cx="8229600" cy="1143000"/>
          </a:xfrm>
          <a:prstGeom prst="rect">
            <a:avLst/>
          </a:prstGeom>
        </p:spPr>
        <p:txBody>
          <a:bodyPr vert="horz" lIns="91440" tIns="45720" rIns="91440" bIns="45720" rtlCol="0" anchor="ctr">
            <a:normAutofit fontScale="97500"/>
          </a:bodyPr>
          <a:lstStyle/>
          <a:p>
            <a:pPr marL="0" marR="0" lvl="0" indent="0" algn="r" defTabSz="914400" rtl="1" eaLnBrk="1" fontAlgn="auto" latinLnBrk="0" hangingPunct="1">
              <a:lnSpc>
                <a:spcPct val="100000"/>
              </a:lnSpc>
              <a:spcBef>
                <a:spcPct val="0"/>
              </a:spcBef>
              <a:spcAft>
                <a:spcPts val="0"/>
              </a:spcAft>
              <a:buClrTx/>
              <a:buSzTx/>
              <a:buFont typeface="Wingdings" pitchFamily="2" charset="2"/>
              <a:buChar char="ü"/>
              <a:tabLst/>
              <a:defRPr/>
            </a:pPr>
            <a:r>
              <a:rPr kumimoji="0" lang="fa-IR" sz="2800" b="0" i="0" u="none" strike="noStrike" kern="1200" cap="none" spc="0" normalizeH="0" baseline="0" noProof="0" dirty="0" smtClean="0">
                <a:ln>
                  <a:noFill/>
                </a:ln>
                <a:solidFill>
                  <a:schemeClr val="accent2">
                    <a:lumMod val="60000"/>
                    <a:lumOff val="40000"/>
                  </a:schemeClr>
                </a:solidFill>
                <a:effectLst/>
                <a:uLnTx/>
                <a:uFillTx/>
                <a:latin typeface="+mj-lt"/>
                <a:ea typeface="+mj-ea"/>
                <a:cs typeface="B Titr" panose="00000700000000000000" pitchFamily="2" charset="-78"/>
              </a:rPr>
              <a:t>شدت انرژی و بهره وری انرژی</a:t>
            </a:r>
            <a:endParaRPr kumimoji="0" lang="en-US" sz="2800" b="0" i="0" u="none" strike="noStrike" kern="1200" cap="none" spc="0" normalizeH="0" baseline="0" noProof="0" dirty="0">
              <a:ln>
                <a:noFill/>
              </a:ln>
              <a:solidFill>
                <a:schemeClr val="accent2">
                  <a:lumMod val="60000"/>
                  <a:lumOff val="40000"/>
                </a:schemeClr>
              </a:solidFill>
              <a:effectLst/>
              <a:uLnTx/>
              <a:uFillTx/>
              <a:latin typeface="+mj-lt"/>
              <a:ea typeface="+mj-ea"/>
              <a:cs typeface="B Titr" panose="00000700000000000000" pitchFamily="2" charset="-78"/>
            </a:endParaRPr>
          </a:p>
        </p:txBody>
      </p:sp>
    </p:spTree>
    <p:extLst>
      <p:ext uri="{BB962C8B-B14F-4D97-AF65-F5344CB8AC3E}">
        <p14:creationId xmlns:p14="http://schemas.microsoft.com/office/powerpoint/2010/main" val="1013365704"/>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 calcmode="lin" valueType="num">
                                      <p:cBhvr additive="base">
                                        <p:cTn id="17" dur="500" fill="hold"/>
                                        <p:tgtEl>
                                          <p:spTgt spid="1027"/>
                                        </p:tgtEl>
                                        <p:attrNameLst>
                                          <p:attrName>ppt_x</p:attrName>
                                        </p:attrNameLst>
                                      </p:cBhvr>
                                      <p:tavLst>
                                        <p:tav tm="0">
                                          <p:val>
                                            <p:strVal val="#ppt_x"/>
                                          </p:val>
                                        </p:tav>
                                        <p:tav tm="100000">
                                          <p:val>
                                            <p:strVal val="#ppt_x"/>
                                          </p:val>
                                        </p:tav>
                                      </p:tavLst>
                                    </p:anim>
                                    <p:anim calcmode="lin" valueType="num">
                                      <p:cBhvr additive="base">
                                        <p:cTn id="1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anim calcmode="lin" valueType="num">
                                      <p:cBhvr additive="base">
                                        <p:cTn id="23" dur="500" fill="hold"/>
                                        <p:tgtEl>
                                          <p:spTgt spid="1026"/>
                                        </p:tgtEl>
                                        <p:attrNameLst>
                                          <p:attrName>ppt_x</p:attrName>
                                        </p:attrNameLst>
                                      </p:cBhvr>
                                      <p:tavLst>
                                        <p:tav tm="0">
                                          <p:val>
                                            <p:strVal val="#ppt_x"/>
                                          </p:val>
                                        </p:tav>
                                        <p:tav tm="100000">
                                          <p:val>
                                            <p:strVal val="#ppt_x"/>
                                          </p:val>
                                        </p:tav>
                                      </p:tavLst>
                                    </p:anim>
                                    <p:anim calcmode="lin" valueType="num">
                                      <p:cBhvr additive="base">
                                        <p:cTn id="2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59560"/>
          </a:xfrm>
        </p:spPr>
        <p:txBody>
          <a:bodyPr>
            <a:noAutofit/>
          </a:bodyPr>
          <a:lstStyle/>
          <a:p>
            <a:pPr algn="r" rtl="1"/>
            <a:r>
              <a:rPr lang="fa-IR" sz="2800" b="1" dirty="0" smtClean="0">
                <a:ln w="6350">
                  <a:noFill/>
                </a:ln>
                <a:solidFill>
                  <a:schemeClr val="accent2">
                    <a:lumMod val="60000"/>
                    <a:lumOff val="40000"/>
                  </a:schemeClr>
                </a:solidFill>
                <a:cs typeface="B Titr" panose="00000700000000000000" pitchFamily="2" charset="-78"/>
              </a:rPr>
              <a:t>شدت انرژی</a:t>
            </a:r>
            <a:r>
              <a:rPr lang="en-US" sz="2800" b="1" dirty="0" smtClean="0">
                <a:ln w="6350">
                  <a:noFill/>
                </a:ln>
                <a:solidFill>
                  <a:schemeClr val="accent2">
                    <a:lumMod val="60000"/>
                    <a:lumOff val="40000"/>
                  </a:schemeClr>
                </a:solidFill>
                <a:cs typeface="B Titr" panose="00000700000000000000" pitchFamily="2" charset="-78"/>
              </a:rPr>
              <a:t/>
            </a:r>
            <a:br>
              <a:rPr lang="en-US" sz="2800" b="1" dirty="0" smtClean="0">
                <a:ln w="6350">
                  <a:noFill/>
                </a:ln>
                <a:solidFill>
                  <a:schemeClr val="accent2">
                    <a:lumMod val="60000"/>
                    <a:lumOff val="40000"/>
                  </a:schemeClr>
                </a:solidFill>
                <a:cs typeface="B Titr" panose="00000700000000000000" pitchFamily="2" charset="-78"/>
              </a:rPr>
            </a:br>
            <a:r>
              <a:rPr lang="fa-IR" sz="2400" dirty="0" smtClean="0">
                <a:ln w="6350">
                  <a:noFill/>
                </a:ln>
                <a:solidFill>
                  <a:schemeClr val="tx1"/>
                </a:solidFill>
                <a:cs typeface="0 Nazanin" pitchFamily="2" charset="-78"/>
              </a:rPr>
              <a:t/>
            </a:r>
            <a:br>
              <a:rPr lang="fa-IR" sz="2400" dirty="0" smtClean="0">
                <a:ln w="6350">
                  <a:noFill/>
                </a:ln>
                <a:solidFill>
                  <a:schemeClr val="tx1"/>
                </a:solidFill>
                <a:cs typeface="0 Nazanin" pitchFamily="2" charset="-78"/>
              </a:rPr>
            </a:br>
            <a:r>
              <a:rPr lang="fa-IR" sz="2400" b="1" dirty="0" smtClean="0">
                <a:ln w="6350">
                  <a:noFill/>
                </a:ln>
                <a:solidFill>
                  <a:schemeClr val="tx1"/>
                </a:solidFill>
                <a:cs typeface="B Nazanin" panose="00000400000000000000" pitchFamily="2" charset="-78"/>
              </a:rPr>
              <a:t>میزان مصرف انرژی به ازای هر واحد از تولید کالاها و خدمات را شدت مصرف انرژی یا به طور خلاصه شدت انرژی می‌نامند. این شاخص از تقسیم مقدار مصرف انرژی بر تولید ناخالص داخلی بدست می‌آید.</a:t>
            </a:r>
            <a:endParaRPr lang="fa-IR" sz="2400" b="1" dirty="0">
              <a:ln w="6350">
                <a:noFill/>
              </a:ln>
              <a:solidFill>
                <a:schemeClr val="tx1"/>
              </a:solidFill>
              <a:cs typeface="B Nazanin" panose="00000400000000000000" pitchFamily="2" charset="-78"/>
            </a:endParaRPr>
          </a:p>
        </p:txBody>
      </p:sp>
      <p:pic>
        <p:nvPicPr>
          <p:cNvPr id="1026" name="Picture 2" descr="C:\Users\satvati\Picture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265528"/>
            <a:ext cx="6638925" cy="438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490926"/>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1000" fill="hold"/>
                                        <p:tgtEl>
                                          <p:spTgt spid="1026"/>
                                        </p:tgtEl>
                                        <p:attrNameLst>
                                          <p:attrName>ppt_w</p:attrName>
                                        </p:attrNameLst>
                                      </p:cBhvr>
                                      <p:tavLst>
                                        <p:tav tm="0">
                                          <p:val>
                                            <p:fltVal val="0"/>
                                          </p:val>
                                        </p:tav>
                                        <p:tav tm="100000">
                                          <p:val>
                                            <p:strVal val="#ppt_w"/>
                                          </p:val>
                                        </p:tav>
                                      </p:tavLst>
                                    </p:anim>
                                    <p:anim calcmode="lin" valueType="num">
                                      <p:cBhvr>
                                        <p:cTn id="13" dur="1000" fill="hold"/>
                                        <p:tgtEl>
                                          <p:spTgt spid="1026"/>
                                        </p:tgtEl>
                                        <p:attrNameLst>
                                          <p:attrName>ppt_h</p:attrName>
                                        </p:attrNameLst>
                                      </p:cBhvr>
                                      <p:tavLst>
                                        <p:tav tm="0">
                                          <p:val>
                                            <p:fltVal val="0"/>
                                          </p:val>
                                        </p:tav>
                                        <p:tav tm="100000">
                                          <p:val>
                                            <p:strVal val="#ppt_h"/>
                                          </p:val>
                                        </p:tav>
                                      </p:tavLst>
                                    </p:anim>
                                    <p:anim calcmode="lin" valueType="num">
                                      <p:cBhvr>
                                        <p:cTn id="14" dur="1000" fill="hold"/>
                                        <p:tgtEl>
                                          <p:spTgt spid="1026"/>
                                        </p:tgtEl>
                                        <p:attrNameLst>
                                          <p:attrName>style.rotation</p:attrName>
                                        </p:attrNameLst>
                                      </p:cBhvr>
                                      <p:tavLst>
                                        <p:tav tm="0">
                                          <p:val>
                                            <p:fltVal val="90"/>
                                          </p:val>
                                        </p:tav>
                                        <p:tav tm="100000">
                                          <p:val>
                                            <p:fltVal val="0"/>
                                          </p:val>
                                        </p:tav>
                                      </p:tavLst>
                                    </p:anim>
                                    <p:animEffect transition="in" filter="fade">
                                      <p:cBhvr>
                                        <p:cTn id="15"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2895600"/>
          </a:xfrm>
        </p:spPr>
        <p:txBody>
          <a:bodyPr>
            <a:noAutofit/>
          </a:bodyPr>
          <a:lstStyle/>
          <a:p>
            <a:pPr algn="r" rtl="1">
              <a:spcBef>
                <a:spcPts val="1200"/>
              </a:spcBef>
              <a:spcAft>
                <a:spcPts val="1200"/>
              </a:spcAft>
            </a:pPr>
            <a:r>
              <a:rPr lang="fa-IR" sz="2800" b="1" dirty="0" smtClean="0">
                <a:solidFill>
                  <a:schemeClr val="accent2">
                    <a:lumMod val="60000"/>
                    <a:lumOff val="40000"/>
                  </a:schemeClr>
                </a:solidFill>
                <a:cs typeface="B Titr" panose="00000700000000000000" pitchFamily="2" charset="-78"/>
              </a:rPr>
              <a:t>روند شدت انرژی</a:t>
            </a:r>
            <a:r>
              <a:rPr lang="fa-IR" sz="3200" b="1" dirty="0" smtClean="0">
                <a:solidFill>
                  <a:schemeClr val="accent2">
                    <a:lumMod val="60000"/>
                    <a:lumOff val="40000"/>
                  </a:schemeClr>
                </a:solidFill>
                <a:cs typeface="0 Nazanin" pitchFamily="2" charset="-78"/>
              </a:rPr>
              <a:t/>
            </a:r>
            <a:br>
              <a:rPr lang="fa-IR" sz="3200" b="1" dirty="0" smtClean="0">
                <a:solidFill>
                  <a:schemeClr val="accent2">
                    <a:lumMod val="60000"/>
                    <a:lumOff val="40000"/>
                  </a:schemeClr>
                </a:solidFill>
                <a:cs typeface="0 Nazanin" pitchFamily="2" charset="-78"/>
              </a:rPr>
            </a:br>
            <a:r>
              <a:rPr lang="fa-IR" sz="2400" dirty="0" smtClean="0">
                <a:ln w="6350">
                  <a:noFill/>
                </a:ln>
                <a:solidFill>
                  <a:schemeClr val="tx1"/>
                </a:solidFill>
                <a:cs typeface="B Nazanin" panose="00000400000000000000" pitchFamily="2" charset="-78"/>
              </a:rPr>
              <a:t>شکل زیر نمودار روند شدت مصرف انرژی را برای ایران، جهان و مناطق منتخب را در دوره زمانی 2003 تا 2013 نشان می‌دهد. همان طور که مشاهده می‌شود روند شدت انرژی در دو کشور ایران و روسیه از سال 2003 به صورت کاهشی با شیب زیاد می‌باشد. شاید در ابتدا به گونه‌ای برداشت شود که کارایی در این دو کشور رو به بهبود است اما با کمی دقت می‌توان دلیل دیگری نیز برای این کاهش یافت.</a:t>
            </a:r>
            <a:endParaRPr lang="fa-IR" sz="2400" dirty="0">
              <a:ln w="6350">
                <a:noFill/>
              </a:ln>
              <a:solidFill>
                <a:schemeClr val="tx1"/>
              </a:solidFill>
              <a:cs typeface="B Nazanin" panose="00000400000000000000" pitchFamily="2" charset="-78"/>
            </a:endParaRPr>
          </a:p>
        </p:txBody>
      </p:sp>
      <p:pic>
        <p:nvPicPr>
          <p:cNvPr id="2050" name="Picture 2" descr="C:\Users\satvati\Picture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124200"/>
            <a:ext cx="6172200" cy="3403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471073"/>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1000" fill="hold"/>
                                        <p:tgtEl>
                                          <p:spTgt spid="2050"/>
                                        </p:tgtEl>
                                        <p:attrNameLst>
                                          <p:attrName>ppt_w</p:attrName>
                                        </p:attrNameLst>
                                      </p:cBhvr>
                                      <p:tavLst>
                                        <p:tav tm="0">
                                          <p:val>
                                            <p:fltVal val="0"/>
                                          </p:val>
                                        </p:tav>
                                        <p:tav tm="100000">
                                          <p:val>
                                            <p:strVal val="#ppt_w"/>
                                          </p:val>
                                        </p:tav>
                                      </p:tavLst>
                                    </p:anim>
                                    <p:anim calcmode="lin" valueType="num">
                                      <p:cBhvr>
                                        <p:cTn id="13" dur="1000" fill="hold"/>
                                        <p:tgtEl>
                                          <p:spTgt spid="2050"/>
                                        </p:tgtEl>
                                        <p:attrNameLst>
                                          <p:attrName>ppt_h</p:attrName>
                                        </p:attrNameLst>
                                      </p:cBhvr>
                                      <p:tavLst>
                                        <p:tav tm="0">
                                          <p:val>
                                            <p:fltVal val="0"/>
                                          </p:val>
                                        </p:tav>
                                        <p:tav tm="100000">
                                          <p:val>
                                            <p:strVal val="#ppt_h"/>
                                          </p:val>
                                        </p:tav>
                                      </p:tavLst>
                                    </p:anim>
                                    <p:anim calcmode="lin" valueType="num">
                                      <p:cBhvr>
                                        <p:cTn id="14" dur="1000" fill="hold"/>
                                        <p:tgtEl>
                                          <p:spTgt spid="2050"/>
                                        </p:tgtEl>
                                        <p:attrNameLst>
                                          <p:attrName>style.rotation</p:attrName>
                                        </p:attrNameLst>
                                      </p:cBhvr>
                                      <p:tavLst>
                                        <p:tav tm="0">
                                          <p:val>
                                            <p:fltVal val="90"/>
                                          </p:val>
                                        </p:tav>
                                        <p:tav tm="100000">
                                          <p:val>
                                            <p:fltVal val="0"/>
                                          </p:val>
                                        </p:tav>
                                      </p:tavLst>
                                    </p:anim>
                                    <p:animEffect transition="in" filter="fade">
                                      <p:cBhvr>
                                        <p:cTn id="15"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62000" y="228600"/>
            <a:ext cx="8229600" cy="1143000"/>
          </a:xfrm>
        </p:spPr>
        <p:txBody>
          <a:bodyPr>
            <a:normAutofit/>
          </a:bodyPr>
          <a:lstStyle/>
          <a:p>
            <a:pPr algn="r" rtl="1">
              <a:buFont typeface="Wingdings" pitchFamily="2" charset="2"/>
              <a:buChar char="ü"/>
            </a:pPr>
            <a:r>
              <a:rPr lang="ar-SA" sz="2800" dirty="0" smtClean="0">
                <a:cs typeface="B Titr" panose="00000700000000000000" pitchFamily="2" charset="-78"/>
              </a:rPr>
              <a:t>چارچوب کلی گزارش </a:t>
            </a:r>
            <a:endParaRPr lang="en-US" sz="2800" dirty="0">
              <a:cs typeface="B Titr" panose="00000700000000000000" pitchFamily="2" charset="-78"/>
            </a:endParaRPr>
          </a:p>
        </p:txBody>
      </p:sp>
      <p:sp>
        <p:nvSpPr>
          <p:cNvPr id="7" name="Title 5"/>
          <p:cNvSpPr txBox="1">
            <a:spLocks/>
          </p:cNvSpPr>
          <p:nvPr/>
        </p:nvSpPr>
        <p:spPr>
          <a:xfrm>
            <a:off x="457200" y="1828800"/>
            <a:ext cx="8229600" cy="3048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tle 5"/>
          <p:cNvSpPr txBox="1">
            <a:spLocks/>
          </p:cNvSpPr>
          <p:nvPr/>
        </p:nvSpPr>
        <p:spPr>
          <a:xfrm>
            <a:off x="457200" y="1905000"/>
            <a:ext cx="8229600" cy="2438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10" name="Diagram 9"/>
          <p:cNvGraphicFramePr/>
          <p:nvPr>
            <p:extLst>
              <p:ext uri="{D42A27DB-BD31-4B8C-83A1-F6EECF244321}">
                <p14:modId xmlns:p14="http://schemas.microsoft.com/office/powerpoint/2010/main" val="2385655084"/>
              </p:ext>
            </p:extLst>
          </p:nvPr>
        </p:nvGraphicFramePr>
        <p:xfrm>
          <a:off x="152400" y="1676400"/>
          <a:ext cx="83058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2994405"/>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graphicEl>
                                              <a:dgm id="{F61CDE2B-7E34-4C75-8DED-AFECBE88F78F}"/>
                                            </p:graphicEl>
                                          </p:spTgt>
                                        </p:tgtEl>
                                        <p:attrNameLst>
                                          <p:attrName>style.visibility</p:attrName>
                                        </p:attrNameLst>
                                      </p:cBhvr>
                                      <p:to>
                                        <p:strVal val="visible"/>
                                      </p:to>
                                    </p:set>
                                    <p:animEffect transition="in" filter="wipe(down)">
                                      <p:cBhvr>
                                        <p:cTn id="12" dur="500"/>
                                        <p:tgtEl>
                                          <p:spTgt spid="10">
                                            <p:graphicEl>
                                              <a:dgm id="{F61CDE2B-7E34-4C75-8DED-AFECBE88F78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graphicEl>
                                              <a:dgm id="{76A3AFFF-1530-4CA8-9FD4-89AC2D3B54C7}"/>
                                            </p:graphicEl>
                                          </p:spTgt>
                                        </p:tgtEl>
                                        <p:attrNameLst>
                                          <p:attrName>style.visibility</p:attrName>
                                        </p:attrNameLst>
                                      </p:cBhvr>
                                      <p:to>
                                        <p:strVal val="visible"/>
                                      </p:to>
                                    </p:set>
                                    <p:animEffect transition="in" filter="wipe(down)">
                                      <p:cBhvr>
                                        <p:cTn id="17" dur="500"/>
                                        <p:tgtEl>
                                          <p:spTgt spid="10">
                                            <p:graphicEl>
                                              <a:dgm id="{76A3AFFF-1530-4CA8-9FD4-89AC2D3B54C7}"/>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graphicEl>
                                              <a:dgm id="{A29B3FFF-AB94-486A-B0B0-C47D93D86D41}"/>
                                            </p:graphicEl>
                                          </p:spTgt>
                                        </p:tgtEl>
                                        <p:attrNameLst>
                                          <p:attrName>style.visibility</p:attrName>
                                        </p:attrNameLst>
                                      </p:cBhvr>
                                      <p:to>
                                        <p:strVal val="visible"/>
                                      </p:to>
                                    </p:set>
                                    <p:animEffect transition="in" filter="wipe(down)">
                                      <p:cBhvr>
                                        <p:cTn id="22" dur="500"/>
                                        <p:tgtEl>
                                          <p:spTgt spid="10">
                                            <p:graphicEl>
                                              <a:dgm id="{A29B3FFF-AB94-486A-B0B0-C47D93D86D41}"/>
                                            </p:graphic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0">
                                            <p:graphicEl>
                                              <a:dgm id="{80B21598-16D0-4613-A9ED-A3551FB7DF07}"/>
                                            </p:graphicEl>
                                          </p:spTgt>
                                        </p:tgtEl>
                                        <p:attrNameLst>
                                          <p:attrName>style.visibility</p:attrName>
                                        </p:attrNameLst>
                                      </p:cBhvr>
                                      <p:to>
                                        <p:strVal val="visible"/>
                                      </p:to>
                                    </p:set>
                                    <p:animEffect transition="in" filter="wipe(down)">
                                      <p:cBhvr>
                                        <p:cTn id="25" dur="500"/>
                                        <p:tgtEl>
                                          <p:spTgt spid="10">
                                            <p:graphicEl>
                                              <a:dgm id="{80B21598-16D0-4613-A9ED-A3551FB7DF07}"/>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0">
                                            <p:graphicEl>
                                              <a:dgm id="{16EAF8BF-97E7-461F-9B2A-82E1AD6EB5BD}"/>
                                            </p:graphicEl>
                                          </p:spTgt>
                                        </p:tgtEl>
                                        <p:attrNameLst>
                                          <p:attrName>style.visibility</p:attrName>
                                        </p:attrNameLst>
                                      </p:cBhvr>
                                      <p:to>
                                        <p:strVal val="visible"/>
                                      </p:to>
                                    </p:set>
                                    <p:animEffect transition="in" filter="wipe(down)">
                                      <p:cBhvr>
                                        <p:cTn id="30" dur="500"/>
                                        <p:tgtEl>
                                          <p:spTgt spid="10">
                                            <p:graphicEl>
                                              <a:dgm id="{16EAF8BF-97E7-461F-9B2A-82E1AD6EB5BD}"/>
                                            </p:graphic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10">
                                            <p:graphicEl>
                                              <a:dgm id="{2DBE10ED-9CC9-4567-89E1-E2884A2C72BD}"/>
                                            </p:graphicEl>
                                          </p:spTgt>
                                        </p:tgtEl>
                                        <p:attrNameLst>
                                          <p:attrName>style.visibility</p:attrName>
                                        </p:attrNameLst>
                                      </p:cBhvr>
                                      <p:to>
                                        <p:strVal val="visible"/>
                                      </p:to>
                                    </p:set>
                                    <p:animEffect transition="in" filter="wipe(down)">
                                      <p:cBhvr>
                                        <p:cTn id="33" dur="500"/>
                                        <p:tgtEl>
                                          <p:spTgt spid="10">
                                            <p:graphicEl>
                                              <a:dgm id="{2DBE10ED-9CC9-4567-89E1-E2884A2C72BD}"/>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0">
                                            <p:graphicEl>
                                              <a:dgm id="{8E11608B-36F5-4931-B877-0FBDC39C90B1}"/>
                                            </p:graphicEl>
                                          </p:spTgt>
                                        </p:tgtEl>
                                        <p:attrNameLst>
                                          <p:attrName>style.visibility</p:attrName>
                                        </p:attrNameLst>
                                      </p:cBhvr>
                                      <p:to>
                                        <p:strVal val="visible"/>
                                      </p:to>
                                    </p:set>
                                    <p:animEffect transition="in" filter="wipe(down)">
                                      <p:cBhvr>
                                        <p:cTn id="38" dur="500"/>
                                        <p:tgtEl>
                                          <p:spTgt spid="10">
                                            <p:graphicEl>
                                              <a:dgm id="{8E11608B-36F5-4931-B877-0FBDC39C90B1}"/>
                                            </p:graphicEl>
                                          </p:spTgt>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0">
                                            <p:graphicEl>
                                              <a:dgm id="{0BD92629-A19E-490C-820E-811D787AE4B8}"/>
                                            </p:graphicEl>
                                          </p:spTgt>
                                        </p:tgtEl>
                                        <p:attrNameLst>
                                          <p:attrName>style.visibility</p:attrName>
                                        </p:attrNameLst>
                                      </p:cBhvr>
                                      <p:to>
                                        <p:strVal val="visible"/>
                                      </p:to>
                                    </p:set>
                                    <p:animEffect transition="in" filter="wipe(down)">
                                      <p:cBhvr>
                                        <p:cTn id="41" dur="500"/>
                                        <p:tgtEl>
                                          <p:spTgt spid="10">
                                            <p:graphicEl>
                                              <a:dgm id="{0BD92629-A19E-490C-820E-811D787AE4B8}"/>
                                            </p:graphic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0">
                                            <p:graphicEl>
                                              <a:dgm id="{1729480A-2ED3-4DCD-A54B-FE341818587F}"/>
                                            </p:graphicEl>
                                          </p:spTgt>
                                        </p:tgtEl>
                                        <p:attrNameLst>
                                          <p:attrName>style.visibility</p:attrName>
                                        </p:attrNameLst>
                                      </p:cBhvr>
                                      <p:to>
                                        <p:strVal val="visible"/>
                                      </p:to>
                                    </p:set>
                                    <p:animEffect transition="in" filter="wipe(down)">
                                      <p:cBhvr>
                                        <p:cTn id="46" dur="500"/>
                                        <p:tgtEl>
                                          <p:spTgt spid="10">
                                            <p:graphicEl>
                                              <a:dgm id="{1729480A-2ED3-4DCD-A54B-FE341818587F}"/>
                                            </p:graphic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0">
                                            <p:graphicEl>
                                              <a:dgm id="{9212E753-D3CF-4A20-8F99-146E86DC9776}"/>
                                            </p:graphicEl>
                                          </p:spTgt>
                                        </p:tgtEl>
                                        <p:attrNameLst>
                                          <p:attrName>style.visibility</p:attrName>
                                        </p:attrNameLst>
                                      </p:cBhvr>
                                      <p:to>
                                        <p:strVal val="visible"/>
                                      </p:to>
                                    </p:set>
                                    <p:animEffect transition="in" filter="wipe(down)">
                                      <p:cBhvr>
                                        <p:cTn id="49" dur="500"/>
                                        <p:tgtEl>
                                          <p:spTgt spid="10">
                                            <p:graphicEl>
                                              <a:dgm id="{9212E753-D3CF-4A20-8F99-146E86DC9776}"/>
                                            </p:graphic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0">
                                            <p:graphicEl>
                                              <a:dgm id="{7CC4A25A-1FB6-471B-99ED-B750FE2093CD}"/>
                                            </p:graphicEl>
                                          </p:spTgt>
                                        </p:tgtEl>
                                        <p:attrNameLst>
                                          <p:attrName>style.visibility</p:attrName>
                                        </p:attrNameLst>
                                      </p:cBhvr>
                                      <p:to>
                                        <p:strVal val="visible"/>
                                      </p:to>
                                    </p:set>
                                    <p:animEffect transition="in" filter="wipe(down)">
                                      <p:cBhvr>
                                        <p:cTn id="54" dur="500"/>
                                        <p:tgtEl>
                                          <p:spTgt spid="10">
                                            <p:graphicEl>
                                              <a:dgm id="{7CC4A25A-1FB6-471B-99ED-B750FE2093CD}"/>
                                            </p:graphicEl>
                                          </p:spTgt>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10">
                                            <p:graphicEl>
                                              <a:dgm id="{917D1828-59E4-4292-9077-0C347DFBEA39}"/>
                                            </p:graphicEl>
                                          </p:spTgt>
                                        </p:tgtEl>
                                        <p:attrNameLst>
                                          <p:attrName>style.visibility</p:attrName>
                                        </p:attrNameLst>
                                      </p:cBhvr>
                                      <p:to>
                                        <p:strVal val="visible"/>
                                      </p:to>
                                    </p:set>
                                    <p:animEffect transition="in" filter="wipe(down)">
                                      <p:cBhvr>
                                        <p:cTn id="57" dur="500"/>
                                        <p:tgtEl>
                                          <p:spTgt spid="10">
                                            <p:graphicEl>
                                              <a:dgm id="{917D1828-59E4-4292-9077-0C347DFBEA39}"/>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0">
                                            <p:graphicEl>
                                              <a:dgm id="{1EFBD919-3E63-47CA-ADEE-0E6606E996CE}"/>
                                            </p:graphicEl>
                                          </p:spTgt>
                                        </p:tgtEl>
                                        <p:attrNameLst>
                                          <p:attrName>style.visibility</p:attrName>
                                        </p:attrNameLst>
                                      </p:cBhvr>
                                      <p:to>
                                        <p:strVal val="visible"/>
                                      </p:to>
                                    </p:set>
                                    <p:animEffect transition="in" filter="wipe(down)">
                                      <p:cBhvr>
                                        <p:cTn id="62" dur="500"/>
                                        <p:tgtEl>
                                          <p:spTgt spid="10">
                                            <p:graphicEl>
                                              <a:dgm id="{1EFBD919-3E63-47CA-ADEE-0E6606E996CE}"/>
                                            </p:graphicEl>
                                          </p:spTgt>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10">
                                            <p:graphicEl>
                                              <a:dgm id="{B0F5CA1F-D93D-4F11-A81F-C5D60B650E4D}"/>
                                            </p:graphicEl>
                                          </p:spTgt>
                                        </p:tgtEl>
                                        <p:attrNameLst>
                                          <p:attrName>style.visibility</p:attrName>
                                        </p:attrNameLst>
                                      </p:cBhvr>
                                      <p:to>
                                        <p:strVal val="visible"/>
                                      </p:to>
                                    </p:set>
                                    <p:animEffect transition="in" filter="wipe(down)">
                                      <p:cBhvr>
                                        <p:cTn id="65" dur="500"/>
                                        <p:tgtEl>
                                          <p:spTgt spid="10">
                                            <p:graphicEl>
                                              <a:dgm id="{B0F5CA1F-D93D-4F11-A81F-C5D60B650E4D}"/>
                                            </p:graphic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10">
                                            <p:graphicEl>
                                              <a:dgm id="{114E899A-8229-444A-977E-A2EB8660AB11}"/>
                                            </p:graphicEl>
                                          </p:spTgt>
                                        </p:tgtEl>
                                        <p:attrNameLst>
                                          <p:attrName>style.visibility</p:attrName>
                                        </p:attrNameLst>
                                      </p:cBhvr>
                                      <p:to>
                                        <p:strVal val="visible"/>
                                      </p:to>
                                    </p:set>
                                    <p:animEffect transition="in" filter="wipe(down)">
                                      <p:cBhvr>
                                        <p:cTn id="70" dur="500"/>
                                        <p:tgtEl>
                                          <p:spTgt spid="10">
                                            <p:graphicEl>
                                              <a:dgm id="{114E899A-8229-444A-977E-A2EB8660AB11}"/>
                                            </p:graphicEl>
                                          </p:spTgt>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10">
                                            <p:graphicEl>
                                              <a:dgm id="{C215A805-3175-4332-8016-AE82C2689844}"/>
                                            </p:graphicEl>
                                          </p:spTgt>
                                        </p:tgtEl>
                                        <p:attrNameLst>
                                          <p:attrName>style.visibility</p:attrName>
                                        </p:attrNameLst>
                                      </p:cBhvr>
                                      <p:to>
                                        <p:strVal val="visible"/>
                                      </p:to>
                                    </p:set>
                                    <p:animEffect transition="in" filter="wipe(down)">
                                      <p:cBhvr>
                                        <p:cTn id="73" dur="500"/>
                                        <p:tgtEl>
                                          <p:spTgt spid="10">
                                            <p:graphicEl>
                                              <a:dgm id="{C215A805-3175-4332-8016-AE82C268984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10" grpId="0">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429768"/>
            <a:ext cx="8229600" cy="1399032"/>
          </a:xfrm>
        </p:spPr>
        <p:txBody>
          <a:bodyPr>
            <a:normAutofit/>
          </a:bodyPr>
          <a:lstStyle/>
          <a:p>
            <a:pPr marL="1056132" indent="-571500" algn="r" rtl="1">
              <a:buFont typeface="Wingdings" panose="05000000000000000000" pitchFamily="2" charset="2"/>
              <a:buChar char="ü"/>
            </a:pPr>
            <a:r>
              <a:rPr lang="fa-IR" sz="2800" dirty="0" smtClean="0">
                <a:cs typeface="B Titr" panose="00000700000000000000" pitchFamily="2" charset="-78"/>
              </a:rPr>
              <a:t>موضوعات اصلی گزارش</a:t>
            </a:r>
            <a:endParaRPr lang="en-US" sz="2800" dirty="0">
              <a:cs typeface="B Titr" panose="00000700000000000000" pitchFamily="2" charset="-78"/>
            </a:endParaRPr>
          </a:p>
        </p:txBody>
      </p:sp>
      <p:sp>
        <p:nvSpPr>
          <p:cNvPr id="5" name="Title 1"/>
          <p:cNvSpPr txBox="1">
            <a:spLocks/>
          </p:cNvSpPr>
          <p:nvPr/>
        </p:nvSpPr>
        <p:spPr>
          <a:xfrm>
            <a:off x="914400" y="1600200"/>
            <a:ext cx="7517093" cy="1384110"/>
          </a:xfrm>
          <a:prstGeom prst="rect">
            <a:avLst/>
          </a:prstGeom>
        </p:spPr>
        <p:txBody>
          <a:bodyPr vert="horz" lIns="91440" tIns="45720" rIns="91440" bIns="45720" rtlCol="0" anchor="ctr">
            <a:normAutofit/>
          </a:bodyPr>
          <a:lstStyle/>
          <a:p>
            <a:pPr marL="457200" lvl="0" indent="-457200" algn="r" rtl="1">
              <a:buFont typeface="Arial" panose="020B0604020202020204" pitchFamily="34" charset="0"/>
              <a:buChar char="•"/>
            </a:pPr>
            <a:r>
              <a:rPr lang="ar-SA" sz="2800" b="1" dirty="0" smtClean="0">
                <a:cs typeface="B Nazanin" panose="00000400000000000000" pitchFamily="2" charset="-78"/>
              </a:rPr>
              <a:t>ارکان نظام ملی بهره وری در ایران</a:t>
            </a:r>
            <a:endParaRPr lang="fa-IR" sz="2800" b="1" dirty="0" smtClean="0">
              <a:cs typeface="B Nazanin" panose="00000400000000000000" pitchFamily="2" charset="-78"/>
            </a:endParaRPr>
          </a:p>
        </p:txBody>
      </p:sp>
      <p:sp>
        <p:nvSpPr>
          <p:cNvPr id="6" name="Rectangle 5"/>
          <p:cNvSpPr/>
          <p:nvPr/>
        </p:nvSpPr>
        <p:spPr>
          <a:xfrm>
            <a:off x="228600" y="3084493"/>
            <a:ext cx="8200484" cy="954107"/>
          </a:xfrm>
          <a:prstGeom prst="rect">
            <a:avLst/>
          </a:prstGeom>
        </p:spPr>
        <p:txBody>
          <a:bodyPr wrap="square">
            <a:spAutoFit/>
          </a:bodyPr>
          <a:lstStyle/>
          <a:p>
            <a:pPr marL="457200" indent="-457200" algn="r" rtl="1">
              <a:buFont typeface="Arial" panose="020B0604020202020204" pitchFamily="34" charset="0"/>
              <a:buChar char="•"/>
            </a:pPr>
            <a:r>
              <a:rPr lang="ar-SA" sz="2800" b="1" dirty="0" smtClean="0">
                <a:cs typeface="B Nazanin" panose="00000400000000000000" pitchFamily="2" charset="-78"/>
              </a:rPr>
              <a:t>ماخذ قانونی و راهبردهای اصلی و جامع بهره وری انرژی </a:t>
            </a:r>
            <a:r>
              <a:rPr lang="fa-IR" sz="2800" b="1" dirty="0" smtClean="0">
                <a:cs typeface="B Nazanin" panose="00000400000000000000" pitchFamily="2" charset="-78"/>
              </a:rPr>
              <a:t>در ایران</a:t>
            </a:r>
            <a:endParaRPr lang="en-US" sz="2800" b="1" dirty="0">
              <a:cs typeface="B Nazanin" panose="00000400000000000000" pitchFamily="2" charset="-78"/>
            </a:endParaRPr>
          </a:p>
        </p:txBody>
      </p:sp>
      <p:sp>
        <p:nvSpPr>
          <p:cNvPr id="7" name="Rectangle 6"/>
          <p:cNvSpPr/>
          <p:nvPr/>
        </p:nvSpPr>
        <p:spPr>
          <a:xfrm>
            <a:off x="2743200" y="4289946"/>
            <a:ext cx="5796780" cy="523220"/>
          </a:xfrm>
          <a:prstGeom prst="rect">
            <a:avLst/>
          </a:prstGeom>
        </p:spPr>
        <p:txBody>
          <a:bodyPr wrap="none">
            <a:spAutoFit/>
          </a:bodyPr>
          <a:lstStyle/>
          <a:p>
            <a:pPr marL="457200" indent="-457200" algn="l" rtl="1">
              <a:buFont typeface="Arial" panose="020B0604020202020204" pitchFamily="34" charset="0"/>
              <a:buChar char="•"/>
            </a:pPr>
            <a:r>
              <a:rPr lang="fa-IR" sz="2800" b="1" dirty="0" smtClean="0">
                <a:cs typeface="B Titr" panose="00000700000000000000" pitchFamily="2" charset="-78"/>
              </a:rPr>
              <a:t> </a:t>
            </a:r>
            <a:r>
              <a:rPr lang="ar-SA" sz="2800" b="1" dirty="0" smtClean="0">
                <a:cs typeface="B Titr" panose="00000700000000000000" pitchFamily="2" charset="-78"/>
              </a:rPr>
              <a:t>تحلیل سیاست ها و نتایج</a:t>
            </a:r>
            <a:r>
              <a:rPr lang="fa-IR" sz="2800" b="1" dirty="0" smtClean="0">
                <a:cs typeface="B Titr" panose="00000700000000000000" pitchFamily="2" charset="-78"/>
              </a:rPr>
              <a:t> موجود در کشور</a:t>
            </a:r>
            <a:endParaRPr lang="en-US" sz="2800" b="1" dirty="0">
              <a:cs typeface="B Titr" panose="00000700000000000000" pitchFamily="2" charset="-78"/>
            </a:endParaRPr>
          </a:p>
        </p:txBody>
      </p:sp>
    </p:spTree>
    <p:extLst>
      <p:ext uri="{BB962C8B-B14F-4D97-AF65-F5344CB8AC3E}">
        <p14:creationId xmlns:p14="http://schemas.microsoft.com/office/powerpoint/2010/main" val="346694744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3400" y="685800"/>
            <a:ext cx="8229600" cy="1600200"/>
          </a:xfrm>
          <a:prstGeom prst="rect">
            <a:avLst/>
          </a:prstGeom>
        </p:spPr>
        <p:txBody>
          <a:bodyPr vert="horz" lIns="91440" tIns="45720" rIns="91440" bIns="45720" rtlCol="0" anchor="ctr">
            <a:noAutofit/>
          </a:bodyPr>
          <a:lstStyle/>
          <a:p>
            <a:pPr lvl="0" algn="r">
              <a:spcBef>
                <a:spcPct val="0"/>
              </a:spcBef>
              <a:defRPr/>
            </a:pPr>
            <a:r>
              <a:rPr lang="fa-IR" sz="3600" b="1" dirty="0">
                <a:solidFill>
                  <a:schemeClr val="accent2">
                    <a:lumMod val="60000"/>
                    <a:lumOff val="40000"/>
                  </a:schemeClr>
                </a:solidFill>
                <a:effectLst>
                  <a:outerShdw blurRad="38100" dist="38100" dir="2700000" algn="tl">
                    <a:srgbClr val="000000">
                      <a:alpha val="43137"/>
                    </a:srgbClr>
                  </a:outerShdw>
                </a:effectLst>
                <a:cs typeface="B Titr" panose="00000700000000000000" pitchFamily="2" charset="-78"/>
              </a:rPr>
              <a:t>سياست گذاري </a:t>
            </a:r>
            <a:r>
              <a:rPr kumimoji="0" lang="fa-IR" sz="3600" b="1" i="0" u="none" strike="noStrike" kern="1200" cap="none" spc="0" normalizeH="0" baseline="0" noProof="0" dirty="0" smtClean="0">
                <a:ln>
                  <a:noFill/>
                </a:ln>
                <a:solidFill>
                  <a:schemeClr val="accent2">
                    <a:lumMod val="60000"/>
                    <a:lumOff val="40000"/>
                  </a:schemeClr>
                </a:solidFill>
                <a:effectLst>
                  <a:outerShdw blurRad="38100" dist="38100" dir="2700000" algn="tl">
                    <a:srgbClr val="000000">
                      <a:alpha val="43137"/>
                    </a:srgbClr>
                  </a:outerShdw>
                </a:effectLst>
                <a:uLnTx/>
                <a:uFillTx/>
                <a:latin typeface="+mj-lt"/>
                <a:ea typeface="+mj-ea"/>
                <a:cs typeface="B Titr" panose="00000700000000000000" pitchFamily="2" charset="-78"/>
              </a:rPr>
              <a:t>بهره وري انرژي</a:t>
            </a:r>
            <a:r>
              <a:rPr kumimoji="0" lang="fa-IR" sz="2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B Titr" panose="00000700000000000000" pitchFamily="2" charset="-78"/>
              </a:rPr>
              <a:t/>
            </a:r>
            <a:br>
              <a:rPr kumimoji="0" lang="fa-IR" sz="2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B Titr" panose="00000700000000000000" pitchFamily="2" charset="-78"/>
              </a:rPr>
            </a:br>
            <a:endParaRPr kumimoji="0" lang="fa-IR" sz="2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B Titr" panose="00000700000000000000" pitchFamily="2" charset="-78"/>
            </a:endParaRPr>
          </a:p>
        </p:txBody>
      </p:sp>
      <p:sp>
        <p:nvSpPr>
          <p:cNvPr id="3" name="Title 1"/>
          <p:cNvSpPr txBox="1">
            <a:spLocks/>
          </p:cNvSpPr>
          <p:nvPr/>
        </p:nvSpPr>
        <p:spPr>
          <a:xfrm>
            <a:off x="611874" y="2209800"/>
            <a:ext cx="8229600" cy="1371600"/>
          </a:xfrm>
          <a:prstGeom prst="rect">
            <a:avLst/>
          </a:prstGeom>
        </p:spPr>
        <p:txBody>
          <a:bodyPr vert="horz" lIns="91440" tIns="45720" rIns="91440" bIns="45720" rtlCol="0" anchor="ctr">
            <a:noAutofit/>
          </a:bodyPr>
          <a:lstStyle/>
          <a:p>
            <a:pPr marL="457200" marR="0" lvl="0" indent="-457200" algn="r" defTabSz="914400" rtl="1"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rPr>
              <a:t>نقطه آغاز بهره وري انرژي لزوم تدوين و اجراي سياستهاي جامع در زمينه انرژي است.</a:t>
            </a:r>
            <a:br>
              <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rPr>
            </a:br>
            <a:endPar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endParaRPr>
          </a:p>
        </p:txBody>
      </p:sp>
      <p:sp>
        <p:nvSpPr>
          <p:cNvPr id="5" name="Title 1"/>
          <p:cNvSpPr txBox="1">
            <a:spLocks/>
          </p:cNvSpPr>
          <p:nvPr/>
        </p:nvSpPr>
        <p:spPr>
          <a:xfrm>
            <a:off x="609600" y="3246439"/>
            <a:ext cx="8229600" cy="1782761"/>
          </a:xfrm>
          <a:prstGeom prst="rect">
            <a:avLst/>
          </a:prstGeom>
        </p:spPr>
        <p:txBody>
          <a:bodyPr vert="horz" lIns="91440" tIns="45720" rIns="91440" bIns="45720" rtlCol="0" anchor="ctr">
            <a:noAutofit/>
          </a:bodyPr>
          <a:lstStyle/>
          <a:p>
            <a:pPr marL="457200" marR="0" lvl="0" indent="-457200" algn="r" defTabSz="914400" rtl="1"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rPr>
              <a:t>لزوم چارچوب هاي مفهومي كه در برگيرنده مفاهيم اقتصادي، اجتماعي، فني، رفتاري و غيره باشد.</a:t>
            </a:r>
            <a:br>
              <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rPr>
            </a:br>
            <a:endPar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endParaRPr>
          </a:p>
        </p:txBody>
      </p:sp>
      <p:sp>
        <p:nvSpPr>
          <p:cNvPr id="6" name="Title 1"/>
          <p:cNvSpPr txBox="1">
            <a:spLocks/>
          </p:cNvSpPr>
          <p:nvPr/>
        </p:nvSpPr>
        <p:spPr>
          <a:xfrm>
            <a:off x="533400" y="4389438"/>
            <a:ext cx="8229600" cy="1554162"/>
          </a:xfrm>
          <a:prstGeom prst="rect">
            <a:avLst/>
          </a:prstGeom>
        </p:spPr>
        <p:txBody>
          <a:bodyPr vert="horz" lIns="91440" tIns="45720" rIns="91440" bIns="45720" rtlCol="0" anchor="ctr">
            <a:noAutofit/>
          </a:bodyPr>
          <a:lstStyle/>
          <a:p>
            <a:pPr marL="457200" marR="0" lvl="0" indent="-457200" algn="r" defTabSz="914400" rtl="1"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fa-IR" sz="2800" b="1" i="0" u="none" strike="noStrike" kern="1200" cap="none" spc="0" normalizeH="0" baseline="0" noProof="0" dirty="0" smtClean="0">
                <a:ln>
                  <a:noFill/>
                </a:ln>
                <a:solidFill>
                  <a:schemeClr val="tx1"/>
                </a:solidFill>
                <a:effectLst/>
                <a:uLnTx/>
                <a:uFillTx/>
                <a:latin typeface="+mj-lt"/>
                <a:ea typeface="+mj-ea"/>
                <a:cs typeface="B Nazanin" panose="00000400000000000000" pitchFamily="2" charset="-78"/>
              </a:rPr>
              <a:t>بهره وري انرژي قبل از هر چيزي يك مقوله سياست گذاري است.</a:t>
            </a:r>
            <a:endParaRPr kumimoji="0" lang="en-US" sz="2800" b="0" i="0" u="none" strike="noStrike" kern="1200" cap="none" spc="0" normalizeH="0" baseline="0" noProof="0" dirty="0">
              <a:ln>
                <a:noFill/>
              </a:ln>
              <a:solidFill>
                <a:schemeClr val="tx1"/>
              </a:solidFill>
              <a:effectLst/>
              <a:uLnTx/>
              <a:uFillTx/>
              <a:latin typeface="+mj-lt"/>
              <a:ea typeface="+mj-ea"/>
              <a:cs typeface="B Nazanin" panose="00000400000000000000" pitchFamily="2" charset="-78"/>
            </a:endParaRPr>
          </a:p>
        </p:txBody>
      </p:sp>
    </p:spTree>
    <p:extLst>
      <p:ext uri="{BB962C8B-B14F-4D97-AF65-F5344CB8AC3E}">
        <p14:creationId xmlns:p14="http://schemas.microsoft.com/office/powerpoint/2010/main" val="96408463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00" fill="hold"/>
                                        <p:tgtEl>
                                          <p:spTgt spid="4"/>
                                        </p:tgtEl>
                                        <p:attrNameLst>
                                          <p:attrName>ppt_w</p:attrName>
                                        </p:attrNameLst>
                                      </p:cBhvr>
                                      <p:tavLst>
                                        <p:tav tm="0">
                                          <p:val>
                                            <p:fltVal val="0"/>
                                          </p:val>
                                        </p:tav>
                                        <p:tav tm="100000">
                                          <p:val>
                                            <p:strVal val="#ppt_w"/>
                                          </p:val>
                                        </p:tav>
                                      </p:tavLst>
                                    </p:anim>
                                    <p:anim calcmode="lin" valueType="num">
                                      <p:cBhvr>
                                        <p:cTn id="8" dur="700" fill="hold"/>
                                        <p:tgtEl>
                                          <p:spTgt spid="4"/>
                                        </p:tgtEl>
                                        <p:attrNameLst>
                                          <p:attrName>ppt_h</p:attrName>
                                        </p:attrNameLst>
                                      </p:cBhvr>
                                      <p:tavLst>
                                        <p:tav tm="0">
                                          <p:val>
                                            <p:fltVal val="0"/>
                                          </p:val>
                                        </p:tav>
                                        <p:tav tm="100000">
                                          <p:val>
                                            <p:strVal val="#ppt_h"/>
                                          </p:val>
                                        </p:tav>
                                      </p:tavLst>
                                    </p:anim>
                                    <p:animEffect transition="in" filter="fade">
                                      <p:cBhvr>
                                        <p:cTn id="9" dur="7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082" y="152400"/>
            <a:ext cx="8229600" cy="685800"/>
          </a:xfrm>
        </p:spPr>
        <p:txBody>
          <a:bodyPr>
            <a:noAutofit/>
          </a:bodyPr>
          <a:lstStyle/>
          <a:p>
            <a:pPr algn="r" rtl="1"/>
            <a:r>
              <a:rPr lang="en-US" sz="3200" b="1" dirty="0" smtClean="0">
                <a:cs typeface="B Titr" panose="00000700000000000000" pitchFamily="2" charset="-78"/>
              </a:rPr>
              <a:t/>
            </a:r>
            <a:br>
              <a:rPr lang="en-US" sz="3200" b="1" dirty="0" smtClean="0">
                <a:cs typeface="B Titr" panose="00000700000000000000" pitchFamily="2" charset="-78"/>
              </a:rPr>
            </a:br>
            <a:r>
              <a:rPr lang="fa-IR" sz="3200" b="1" dirty="0" smtClean="0">
                <a:cs typeface="B Titr" panose="00000700000000000000" pitchFamily="2" charset="-78"/>
              </a:rPr>
              <a:t>ارکان نهادی</a:t>
            </a:r>
            <a:r>
              <a:rPr lang="fa-IR" sz="4000" b="1" dirty="0" smtClean="0">
                <a:cs typeface="B Titr" panose="00000700000000000000" pitchFamily="2" charset="-78"/>
              </a:rPr>
              <a:t/>
            </a:r>
            <a:br>
              <a:rPr lang="fa-IR" sz="4000" b="1" dirty="0" smtClean="0">
                <a:cs typeface="B Titr" panose="00000700000000000000" pitchFamily="2" charset="-78"/>
              </a:rPr>
            </a:br>
            <a:endParaRPr lang="en-US" sz="4000" dirty="0">
              <a:cs typeface="B Titr" panose="00000700000000000000" pitchFamily="2" charset="-78"/>
            </a:endParaRPr>
          </a:p>
        </p:txBody>
      </p:sp>
      <p:sp>
        <p:nvSpPr>
          <p:cNvPr id="13313" name="Rectangle 1"/>
          <p:cNvSpPr>
            <a:spLocks noChangeArrowheads="1"/>
          </p:cNvSpPr>
          <p:nvPr/>
        </p:nvSpPr>
        <p:spPr bwMode="auto">
          <a:xfrm>
            <a:off x="304801" y="1295400"/>
            <a:ext cx="8305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این شورا سالی یکبار تشکیل جلسه داده و در صورت لزوم، به درخواست رئیس یا حداقل سه نفر از اعضای شورا</a:t>
            </a:r>
            <a:r>
              <a:rPr lang="fa-IR" sz="2400" dirty="0">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جلسات</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فوق</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العاده</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تشکیل</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خواهد</a:t>
            </a:r>
            <a:r>
              <a:rPr kumimoji="0" lang="en-US"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شد</a:t>
            </a:r>
            <a:r>
              <a:rPr kumimoji="0" lang="en-US" sz="1100" b="0" i="0" u="none" strike="noStrike" cap="none" normalizeH="0" baseline="0" dirty="0" smtClean="0">
                <a:ln>
                  <a:noFill/>
                </a:ln>
                <a:solidFill>
                  <a:schemeClr val="tx1"/>
                </a:solidFill>
                <a:effectLst/>
                <a:latin typeface="Arial" pitchFamily="34" charset="0"/>
                <a:cs typeface="B Nazanin" panose="00000400000000000000" pitchFamily="2" charset="-78"/>
              </a:rPr>
              <a:t> </a:t>
            </a:r>
            <a:endParaRPr kumimoji="0" lang="en-US" sz="3200" b="0" i="0" u="none" strike="noStrike" cap="none" normalizeH="0" baseline="0" dirty="0" smtClean="0">
              <a:ln>
                <a:noFill/>
              </a:ln>
              <a:solidFill>
                <a:schemeClr val="tx1"/>
              </a:solidFill>
              <a:effectLst/>
              <a:latin typeface="Arial" pitchFamily="34" charset="0"/>
              <a:cs typeface="B Nazanin" panose="00000400000000000000" pitchFamily="2" charset="-78"/>
            </a:endParaRPr>
          </a:p>
        </p:txBody>
      </p:sp>
      <p:sp>
        <p:nvSpPr>
          <p:cNvPr id="13314" name="Rectangle 2"/>
          <p:cNvSpPr>
            <a:spLocks noChangeArrowheads="1"/>
          </p:cNvSpPr>
          <p:nvPr/>
        </p:nvSpPr>
        <p:spPr bwMode="auto">
          <a:xfrm>
            <a:off x="274094" y="2057400"/>
            <a:ext cx="84582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accent2">
                    <a:lumMod val="60000"/>
                    <a:lumOff val="40000"/>
                  </a:schemeClr>
                </a:solidFill>
                <a:effectLst/>
                <a:latin typeface="B Zar,Bold"/>
                <a:ea typeface="Calibri" pitchFamily="34" charset="0"/>
                <a:cs typeface="B Nazanin" panose="00000400000000000000" pitchFamily="2" charset="-78"/>
              </a:rPr>
              <a:t>وظایف</a:t>
            </a:r>
            <a:endParaRPr kumimoji="0" lang="fa-IR" sz="2000" b="1" i="0" u="none" strike="noStrike" cap="none" normalizeH="0" baseline="0" dirty="0" smtClean="0">
              <a:ln>
                <a:noFill/>
              </a:ln>
              <a:solidFill>
                <a:schemeClr val="accent2">
                  <a:lumMod val="60000"/>
                  <a:lumOff val="40000"/>
                </a:schemeClr>
              </a:solidFill>
              <a:effectLst/>
              <a:latin typeface="B Zar,Bold"/>
              <a:ea typeface="Calibri" pitchFamily="34" charset="0"/>
              <a:cs typeface="B Nazanin" panose="00000400000000000000" pitchFamily="2" charset="-78"/>
            </a:endParaRPr>
          </a:p>
          <a:p>
            <a:pPr marL="342900" marR="0" lvl="0" indent="-342900" algn="just" defTabSz="914400" rtl="1" eaLnBrk="1" fontAlgn="base" latinLnBrk="0" hangingPunct="1">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تسهیل و تسریع حرکت بهره وری کشور و توسعه آن متناسب با نیازهای کشور و تکالیف قانونی</a:t>
            </a:r>
            <a:endParaRPr kumimoji="0" lang="fa-IR"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endParaRPr>
          </a:p>
          <a:p>
            <a:pPr marL="342900" marR="0" lvl="0" indent="-342900" algn="just" defTabSz="914400" rtl="1" eaLnBrk="1" fontAlgn="base" latinLnBrk="0" hangingPunct="1">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بررسی نهایی گزارشات مالی و عملکردی سال قبل وگزارش شورای رؤسای کمیته های بهره وری و تصویب</a:t>
            </a:r>
            <a:endParaRPr kumimoji="0" lang="en-US" sz="1100" b="0" i="0" u="none" strike="noStrike" cap="none" normalizeH="0" baseline="0" dirty="0" smtClean="0">
              <a:ln>
                <a:noFill/>
              </a:ln>
              <a:solidFill>
                <a:schemeClr val="tx1"/>
              </a:solidFill>
              <a:effectLst/>
              <a:latin typeface="Arial" pitchFamily="34" charset="0"/>
              <a:cs typeface="B Nazanin" panose="00000400000000000000" pitchFamily="2" charset="-78"/>
            </a:endParaRPr>
          </a:p>
          <a:p>
            <a:pPr marL="342900" marR="0" lvl="0" indent="-3429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بودجه سال بعد حوزه بهره وری، جهت ارائه به معاونت برنامه ریزی و نظارت راهبردی </a:t>
            </a:r>
            <a:endParaRPr kumimoji="0" lang="fa-IR"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endParaRPr>
          </a:p>
          <a:p>
            <a:pPr marL="342900" marR="0" lvl="0" indent="-3429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تسهیل فعالیت های پشتیبانی آموزشی، پژوهشی و ترویجی، درسطوح خرد و کلان</a:t>
            </a:r>
            <a:endParaRPr kumimoji="0" lang="fa-IR"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endParaRPr>
          </a:p>
          <a:p>
            <a:pPr marL="342900" marR="0" lvl="0" indent="-3429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تصویب نهایی سیاست های کلان هماهنگ کننده بخش های مختلف اقتصادی و رویکردهای اجرائی آن</a:t>
            </a:r>
            <a:endParaRPr kumimoji="0" lang="en-US" sz="1100" b="0" i="0" u="none" strike="noStrike" cap="none" normalizeH="0" baseline="0" dirty="0" smtClean="0">
              <a:ln>
                <a:noFill/>
              </a:ln>
              <a:solidFill>
                <a:schemeClr val="tx1"/>
              </a:solidFill>
              <a:effectLst/>
              <a:latin typeface="Arial" pitchFamily="34" charset="0"/>
              <a:cs typeface="B Nazanin" panose="00000400000000000000" pitchFamily="2" charset="-78"/>
            </a:endParaRPr>
          </a:p>
          <a:p>
            <a:pPr marL="342900" marR="0" lvl="0" indent="-3429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اتخاذ تدابیر حمایتی در راستای گسترش شبکة بهره وری </a:t>
            </a:r>
            <a:r>
              <a:rPr kumimoji="0" lang="ar-SA" sz="12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 </a:t>
            </a: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کشور</a:t>
            </a:r>
            <a:endParaRPr kumimoji="0" lang="fa-IR"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endParaRPr>
          </a:p>
          <a:p>
            <a:pPr marL="342900" marR="0" lvl="0" indent="-3429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تسهیل و تسریع افزایش قدرت رقابت پذیری کشور در بازارهای جهانی</a:t>
            </a:r>
            <a:endParaRPr kumimoji="0" lang="fa-IR"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endParaRPr>
          </a:p>
          <a:p>
            <a:pPr marL="342900" marR="0" lvl="0" indent="-3429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smtClean="0">
                <a:ln>
                  <a:noFill/>
                </a:ln>
                <a:solidFill>
                  <a:schemeClr val="tx1"/>
                </a:solidFill>
                <a:effectLst/>
                <a:latin typeface="B Zar" pitchFamily="2" charset="-78"/>
                <a:ea typeface="Calibri" pitchFamily="34" charset="0"/>
                <a:cs typeface="B Nazanin" panose="00000400000000000000" pitchFamily="2" charset="-78"/>
              </a:rPr>
              <a:t>بررسی و تصویب سیاست های مشوق اشتغال، کسب رزق حلال و تنظیم کنندة تورم</a:t>
            </a:r>
            <a:endParaRPr kumimoji="0" lang="ar-SA" sz="3200" b="0" i="0" u="none" strike="noStrike" cap="none" normalizeH="0" baseline="0" dirty="0" smtClean="0">
              <a:ln>
                <a:noFill/>
              </a:ln>
              <a:solidFill>
                <a:schemeClr val="tx1"/>
              </a:solidFill>
              <a:effectLst/>
              <a:latin typeface="Arial" pitchFamily="34" charset="0"/>
              <a:cs typeface="B Nazanin" panose="00000400000000000000" pitchFamily="2" charset="-78"/>
            </a:endParaRPr>
          </a:p>
        </p:txBody>
      </p:sp>
      <p:sp>
        <p:nvSpPr>
          <p:cNvPr id="5" name="Title 1"/>
          <p:cNvSpPr txBox="1">
            <a:spLocks/>
          </p:cNvSpPr>
          <p:nvPr/>
        </p:nvSpPr>
        <p:spPr>
          <a:xfrm>
            <a:off x="838200" y="685800"/>
            <a:ext cx="8229600" cy="685800"/>
          </a:xfrm>
          <a:prstGeom prst="rect">
            <a:avLst/>
          </a:prstGeom>
        </p:spPr>
        <p:txBody>
          <a:bodyPr vert="horz" anchor="ctr">
            <a:normAutofit/>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pPr marL="941832" indent="-457200" algn="r" rtl="1">
              <a:buFont typeface="Wingdings" panose="05000000000000000000" pitchFamily="2" charset="2"/>
              <a:buChar char="ü"/>
            </a:pPr>
            <a:r>
              <a:rPr lang="fa-IR" sz="2800" b="1" dirty="0" smtClean="0">
                <a:cs typeface="B Titr" panose="00000700000000000000" pitchFamily="2" charset="-78"/>
              </a:rPr>
              <a:t>شورای راهبری</a:t>
            </a:r>
            <a:endParaRPr lang="en-US" sz="2800" dirty="0">
              <a:cs typeface="B Titr" panose="00000700000000000000" pitchFamily="2" charset="-78"/>
            </a:endParaRPr>
          </a:p>
        </p:txBody>
      </p:sp>
    </p:spTree>
    <p:extLst>
      <p:ext uri="{BB962C8B-B14F-4D97-AF65-F5344CB8AC3E}">
        <p14:creationId xmlns:p14="http://schemas.microsoft.com/office/powerpoint/2010/main" val="9917490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3313"/>
                                        </p:tgtEl>
                                        <p:attrNameLst>
                                          <p:attrName>style.visibility</p:attrName>
                                        </p:attrNameLst>
                                      </p:cBhvr>
                                      <p:to>
                                        <p:strVal val="visible"/>
                                      </p:to>
                                    </p:set>
                                    <p:anim calcmode="lin" valueType="num">
                                      <p:cBhvr>
                                        <p:cTn id="19" dur="1000" fill="hold"/>
                                        <p:tgtEl>
                                          <p:spTgt spid="13313"/>
                                        </p:tgtEl>
                                        <p:attrNameLst>
                                          <p:attrName>ppt_w</p:attrName>
                                        </p:attrNameLst>
                                      </p:cBhvr>
                                      <p:tavLst>
                                        <p:tav tm="0">
                                          <p:val>
                                            <p:fltVal val="0"/>
                                          </p:val>
                                        </p:tav>
                                        <p:tav tm="100000">
                                          <p:val>
                                            <p:strVal val="#ppt_w"/>
                                          </p:val>
                                        </p:tav>
                                      </p:tavLst>
                                    </p:anim>
                                    <p:anim calcmode="lin" valueType="num">
                                      <p:cBhvr>
                                        <p:cTn id="20" dur="1000" fill="hold"/>
                                        <p:tgtEl>
                                          <p:spTgt spid="13313"/>
                                        </p:tgtEl>
                                        <p:attrNameLst>
                                          <p:attrName>ppt_h</p:attrName>
                                        </p:attrNameLst>
                                      </p:cBhvr>
                                      <p:tavLst>
                                        <p:tav tm="0">
                                          <p:val>
                                            <p:fltVal val="0"/>
                                          </p:val>
                                        </p:tav>
                                        <p:tav tm="100000">
                                          <p:val>
                                            <p:strVal val="#ppt_h"/>
                                          </p:val>
                                        </p:tav>
                                      </p:tavLst>
                                    </p:anim>
                                    <p:anim calcmode="lin" valueType="num">
                                      <p:cBhvr>
                                        <p:cTn id="21" dur="1000" fill="hold"/>
                                        <p:tgtEl>
                                          <p:spTgt spid="13313"/>
                                        </p:tgtEl>
                                        <p:attrNameLst>
                                          <p:attrName>style.rotation</p:attrName>
                                        </p:attrNameLst>
                                      </p:cBhvr>
                                      <p:tavLst>
                                        <p:tav tm="0">
                                          <p:val>
                                            <p:fltVal val="90"/>
                                          </p:val>
                                        </p:tav>
                                        <p:tav tm="100000">
                                          <p:val>
                                            <p:fltVal val="0"/>
                                          </p:val>
                                        </p:tav>
                                      </p:tavLst>
                                    </p:anim>
                                    <p:animEffect transition="in" filter="fade">
                                      <p:cBhvr>
                                        <p:cTn id="22" dur="1000"/>
                                        <p:tgtEl>
                                          <p:spTgt spid="13313"/>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3314"/>
                                        </p:tgtEl>
                                        <p:attrNameLst>
                                          <p:attrName>style.visibility</p:attrName>
                                        </p:attrNameLst>
                                      </p:cBhvr>
                                      <p:to>
                                        <p:strVal val="visible"/>
                                      </p:to>
                                    </p:set>
                                    <p:anim calcmode="lin" valueType="num">
                                      <p:cBhvr>
                                        <p:cTn id="27" dur="1000" fill="hold"/>
                                        <p:tgtEl>
                                          <p:spTgt spid="13314"/>
                                        </p:tgtEl>
                                        <p:attrNameLst>
                                          <p:attrName>ppt_w</p:attrName>
                                        </p:attrNameLst>
                                      </p:cBhvr>
                                      <p:tavLst>
                                        <p:tav tm="0">
                                          <p:val>
                                            <p:fltVal val="0"/>
                                          </p:val>
                                        </p:tav>
                                        <p:tav tm="100000">
                                          <p:val>
                                            <p:strVal val="#ppt_w"/>
                                          </p:val>
                                        </p:tav>
                                      </p:tavLst>
                                    </p:anim>
                                    <p:anim calcmode="lin" valueType="num">
                                      <p:cBhvr>
                                        <p:cTn id="28" dur="1000" fill="hold"/>
                                        <p:tgtEl>
                                          <p:spTgt spid="13314"/>
                                        </p:tgtEl>
                                        <p:attrNameLst>
                                          <p:attrName>ppt_h</p:attrName>
                                        </p:attrNameLst>
                                      </p:cBhvr>
                                      <p:tavLst>
                                        <p:tav tm="0">
                                          <p:val>
                                            <p:fltVal val="0"/>
                                          </p:val>
                                        </p:tav>
                                        <p:tav tm="100000">
                                          <p:val>
                                            <p:strVal val="#ppt_h"/>
                                          </p:val>
                                        </p:tav>
                                      </p:tavLst>
                                    </p:anim>
                                    <p:anim calcmode="lin" valueType="num">
                                      <p:cBhvr>
                                        <p:cTn id="29" dur="1000" fill="hold"/>
                                        <p:tgtEl>
                                          <p:spTgt spid="13314"/>
                                        </p:tgtEl>
                                        <p:attrNameLst>
                                          <p:attrName>style.rotation</p:attrName>
                                        </p:attrNameLst>
                                      </p:cBhvr>
                                      <p:tavLst>
                                        <p:tav tm="0">
                                          <p:val>
                                            <p:fltVal val="90"/>
                                          </p:val>
                                        </p:tav>
                                        <p:tav tm="100000">
                                          <p:val>
                                            <p:fltVal val="0"/>
                                          </p:val>
                                        </p:tav>
                                      </p:tavLst>
                                    </p:anim>
                                    <p:animEffect transition="in" filter="fade">
                                      <p:cBhvr>
                                        <p:cTn id="30" dur="1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313" grpId="0"/>
      <p:bldP spid="1331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1367</TotalTime>
  <Words>1168</Words>
  <Application>Microsoft Office PowerPoint</Application>
  <PresentationFormat>On-screen Show (4:3)</PresentationFormat>
  <Paragraphs>83</Paragraphs>
  <Slides>18</Slides>
  <Notes>1</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18</vt:i4>
      </vt:variant>
    </vt:vector>
  </HeadingPairs>
  <TitlesOfParts>
    <vt:vector size="35" baseType="lpstr">
      <vt:lpstr>0 Badr</vt:lpstr>
      <vt:lpstr>0 Nazanin</vt:lpstr>
      <vt:lpstr>2  Koodak</vt:lpstr>
      <vt:lpstr>Arial</vt:lpstr>
      <vt:lpstr>B Nazanin</vt:lpstr>
      <vt:lpstr>B Titr</vt:lpstr>
      <vt:lpstr>B Zar</vt:lpstr>
      <vt:lpstr>B Zar,Bold</vt:lpstr>
      <vt:lpstr>Btitr</vt:lpstr>
      <vt:lpstr>Calibri</vt:lpstr>
      <vt:lpstr>Century Gothic</vt:lpstr>
      <vt:lpstr>Tahoma</vt:lpstr>
      <vt:lpstr>Times New Roman</vt:lpstr>
      <vt:lpstr>Verdana</vt:lpstr>
      <vt:lpstr>Wingdings</vt:lpstr>
      <vt:lpstr>Wingdings 2</vt:lpstr>
      <vt:lpstr>Verve</vt:lpstr>
      <vt:lpstr>بهره وری انرژی در ایران  سیاست ها، قانون گذاری و راهبردها</vt:lpstr>
      <vt:lpstr>شرح روش شناسی و گامهای اصلی اجرای پژوهش</vt:lpstr>
      <vt:lpstr>براي بررسي كارايي مصرف انرژي از شاخص هاي متعددي مي توان اسـتفاده نمـود. بهـره وري انـرژي و شدت انرژي از جمله شاخص هاي معتبر در بررسي كارايي مصرف انرژي مي باشند . در سطح كلان، بهـره وري به مقدار انرژي مصرفي و شدت انرژي نيز از تقـسيم ميـزان مـصرف انرژي از تقسيم ميزان توليد ناخالص داخلي انرژي به توليد ناخالص داخلي حاصل مي شود.    </vt:lpstr>
      <vt:lpstr>شدت انرژی  میزان مصرف انرژی به ازای هر واحد از تولید کالاها و خدمات را شدت مصرف انرژی یا به طور خلاصه شدت انرژی می‌نامند. این شاخص از تقسیم مقدار مصرف انرژی بر تولید ناخالص داخلی بدست می‌آید.</vt:lpstr>
      <vt:lpstr>روند شدت انرژی شکل زیر نمودار روند شدت مصرف انرژی را برای ایران، جهان و مناطق منتخب را در دوره زمانی 2003 تا 2013 نشان می‌دهد. همان طور که مشاهده می‌شود روند شدت انرژی در دو کشور ایران و روسیه از سال 2003 به صورت کاهشی با شیب زیاد می‌باشد. شاید در ابتدا به گونه‌ای برداشت شود که کارایی در این دو کشور رو به بهبود است اما با کمی دقت می‌توان دلیل دیگری نیز برای این کاهش یافت.</vt:lpstr>
      <vt:lpstr>چارچوب کلی گزارش </vt:lpstr>
      <vt:lpstr>موضوعات اصلی گزارش</vt:lpstr>
      <vt:lpstr>PowerPoint Presentation</vt:lpstr>
      <vt:lpstr> ارکان نهادی </vt:lpstr>
      <vt:lpstr>شورای روسای کمیته های بهره وری</vt:lpstr>
      <vt:lpstr>سیاست های کلی اصلاح الگوی مصرف  ابلاغی توسط مقام معظم رهبری</vt:lpstr>
      <vt:lpstr> بررسی وضعیت موجود سیاست های راهبردی و قوانین مرتبط با بهره وری انرژی  </vt:lpstr>
      <vt:lpstr>قانون اصلاح الگوی مصرف انرژی شماره 1770</vt:lpstr>
      <vt:lpstr>قانون هدفمند کردن یارانه ها</vt:lpstr>
      <vt:lpstr>سیاست های کلی اقتصاد مقاومتی</vt:lpstr>
      <vt:lpstr>قوانین برنامه پنج ساله سوم ، چهارم و پنجم توسعه جمهوری اسلامی ایران</vt:lpstr>
      <vt:lpstr>تحلیل سیاست ها و نتایج راهبردهای موجود بهره وری انرژی در ایران</vt:lpstr>
      <vt:lpstr>با تشکر از حسن توجه شما</vt:lpstr>
    </vt:vector>
  </TitlesOfParts>
  <Company>College of Natural Science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temp</dc:creator>
  <cp:lastModifiedBy>Diana</cp:lastModifiedBy>
  <cp:revision>119</cp:revision>
  <dcterms:created xsi:type="dcterms:W3CDTF">2012-09-19T18:08:30Z</dcterms:created>
  <dcterms:modified xsi:type="dcterms:W3CDTF">2016-12-20T14:01:08Z</dcterms:modified>
</cp:coreProperties>
</file>