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0892" y="1099113"/>
            <a:ext cx="4830215" cy="1280890"/>
          </a:xfrm>
        </p:spPr>
        <p:txBody>
          <a:bodyPr>
            <a:normAutofit/>
          </a:bodyPr>
          <a:lstStyle/>
          <a:p>
            <a:r>
              <a:rPr lang="fa-IR" sz="6000" b="1" dirty="0" smtClean="0">
                <a:cs typeface="B Titr" panose="00000700000000000000" pitchFamily="2" charset="-78"/>
              </a:rPr>
              <a:t>به نام خدا</a:t>
            </a:r>
            <a:endParaRPr lang="fa-IR" sz="6000" b="1" dirty="0">
              <a:cs typeface="B Titr" panose="000007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78039" y="3105835"/>
            <a:ext cx="1007127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SHIRIN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ARJMANDI</a:t>
            </a:r>
          </a:p>
          <a:p>
            <a:pPr algn="ctr"/>
            <a:endParaRPr lang="en-US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•PH.D. STUDENT OF COGNITIVE NEUROSCIENCE</a:t>
            </a:r>
          </a:p>
        </p:txBody>
      </p:sp>
    </p:spTree>
    <p:extLst>
      <p:ext uri="{BB962C8B-B14F-4D97-AF65-F5344CB8AC3E}">
        <p14:creationId xmlns:p14="http://schemas.microsoft.com/office/powerpoint/2010/main" val="2655356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6912" y="495380"/>
            <a:ext cx="3897710" cy="1280890"/>
          </a:xfrm>
        </p:spPr>
        <p:txBody>
          <a:bodyPr>
            <a:normAutofit/>
          </a:bodyPr>
          <a:lstStyle/>
          <a:p>
            <a:r>
              <a:rPr lang="fa-IR" sz="4000" b="1" dirty="0" smtClean="0">
                <a:cs typeface="B Titr" panose="00000700000000000000" pitchFamily="2" charset="-78"/>
              </a:rPr>
              <a:t>جوانه زدن :</a:t>
            </a:r>
            <a:endParaRPr lang="fa-IR" sz="4000" b="1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400" dirty="0" smtClean="0"/>
              <a:t>پس از آسیب به مجموعه ای از آکسون ها ، سلول هایی که از آن آکسون ها اطلاعات دریافت می کنند شروع به ترشح </a:t>
            </a:r>
            <a:r>
              <a:rPr lang="fa-IR" sz="2400" dirty="0" smtClean="0">
                <a:solidFill>
                  <a:srgbClr val="FF0000"/>
                </a:solidFill>
              </a:rPr>
              <a:t>نوروتروفین ها </a:t>
            </a:r>
            <a:r>
              <a:rPr lang="fa-IR" sz="2400" dirty="0" smtClean="0"/>
              <a:t>میکنند ، آکسون های سالم شاخه های جدید یا جوانه های عرضی ، تولید می کنند که طی چند ماه جوانه های اکثر سیناپس های خالی را اشغال می کنند .</a:t>
            </a:r>
            <a:endParaRPr lang="fa-IR" sz="2400" dirty="0" smtClean="0"/>
          </a:p>
        </p:txBody>
      </p:sp>
    </p:spTree>
    <p:extLst>
      <p:ext uri="{BB962C8B-B14F-4D97-AF65-F5344CB8AC3E}">
        <p14:creationId xmlns:p14="http://schemas.microsoft.com/office/powerpoint/2010/main" val="508240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4059" y="1194098"/>
            <a:ext cx="8915400" cy="4012603"/>
          </a:xfrm>
        </p:spPr>
        <p:txBody>
          <a:bodyPr/>
          <a:lstStyle/>
          <a:p>
            <a:endParaRPr lang="fa-IR" sz="2400" b="1" dirty="0" smtClean="0"/>
          </a:p>
          <a:p>
            <a:r>
              <a:rPr lang="fa-IR" dirty="0" smtClean="0"/>
              <a:t> </a:t>
            </a:r>
            <a:r>
              <a:rPr lang="fa-IR" sz="2400" b="1" dirty="0" smtClean="0"/>
              <a:t>عدم دریافت درون داد نسبت به پیک های عصبی باعث افزایش حساسیت </a:t>
            </a:r>
            <a:endParaRPr lang="fa-IR" sz="2400" b="1" dirty="0" smtClean="0"/>
          </a:p>
          <a:p>
            <a:pPr marL="0" indent="0">
              <a:buNone/>
            </a:pPr>
            <a:endParaRPr lang="fa-IR" sz="20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36383" y="495380"/>
            <a:ext cx="8008239" cy="1280890"/>
          </a:xfrm>
        </p:spPr>
        <p:txBody>
          <a:bodyPr>
            <a:normAutofit fontScale="90000"/>
          </a:bodyPr>
          <a:lstStyle/>
          <a:p>
            <a:r>
              <a:rPr lang="fa-IR" sz="4000" b="1" dirty="0" smtClean="0">
                <a:cs typeface="B Titr" panose="00000700000000000000" pitchFamily="2" charset="-78"/>
              </a:rPr>
              <a:t>حساسیت زدایی به عصب برداری :</a:t>
            </a:r>
            <a:endParaRPr lang="fa-IR" sz="4000" b="1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14584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1385" y="848494"/>
            <a:ext cx="8439753" cy="676656"/>
          </a:xfrm>
        </p:spPr>
        <p:txBody>
          <a:bodyPr>
            <a:noAutofit/>
          </a:bodyPr>
          <a:lstStyle/>
          <a:p>
            <a:pPr algn="r"/>
            <a:r>
              <a:rPr lang="fa-IR" sz="4000" b="1" dirty="0" smtClean="0">
                <a:cs typeface="B Titr" panose="00000700000000000000" pitchFamily="2" charset="-78"/>
              </a:rPr>
              <a:t>درمان : </a:t>
            </a:r>
            <a:endParaRPr lang="fa-IR" sz="4000" b="1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400" dirty="0" smtClean="0"/>
              <a:t>مداخله های رفتاری </a:t>
            </a:r>
          </a:p>
          <a:p>
            <a:endParaRPr lang="fa-IR" sz="2400" dirty="0" smtClean="0"/>
          </a:p>
          <a:p>
            <a:r>
              <a:rPr lang="fa-IR" sz="2400" dirty="0" smtClean="0"/>
              <a:t>داروها ( نیمودیپین ، گانگلیوسیدها )</a:t>
            </a:r>
          </a:p>
          <a:p>
            <a:endParaRPr lang="fa-IR" sz="2400" dirty="0" smtClean="0"/>
          </a:p>
          <a:p>
            <a:r>
              <a:rPr lang="fa-IR" sz="2400" dirty="0" smtClean="0"/>
              <a:t>پیوند مغزی </a:t>
            </a:r>
            <a:endParaRPr lang="fa-IR" sz="2400" dirty="0" smtClean="0"/>
          </a:p>
        </p:txBody>
      </p:sp>
    </p:spTree>
    <p:extLst>
      <p:ext uri="{BB962C8B-B14F-4D97-AF65-F5344CB8AC3E}">
        <p14:creationId xmlns:p14="http://schemas.microsoft.com/office/powerpoint/2010/main" val="186795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1245" y="561989"/>
            <a:ext cx="6658377" cy="1280890"/>
          </a:xfrm>
        </p:spPr>
        <p:txBody>
          <a:bodyPr>
            <a:normAutofit fontScale="90000"/>
          </a:bodyPr>
          <a:lstStyle/>
          <a:p>
            <a:pPr algn="r"/>
            <a:r>
              <a:rPr lang="fa-IR" sz="4400" b="1" dirty="0" smtClean="0">
                <a:cs typeface="B Titr" panose="00000700000000000000" pitchFamily="2" charset="-78"/>
              </a:rPr>
              <a:t>علل آسیب مغزی</a:t>
            </a:r>
            <a:r>
              <a:rPr lang="fa-IR" b="1" dirty="0">
                <a:cs typeface="B Titr" panose="00000700000000000000" pitchFamily="2" charset="-78"/>
              </a:rPr>
              <a:t/>
            </a:r>
            <a:br>
              <a:rPr lang="fa-IR" b="1" dirty="0">
                <a:cs typeface="B Titr" panose="00000700000000000000" pitchFamily="2" charset="-78"/>
              </a:rPr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sz="2000" dirty="0" smtClean="0"/>
          </a:p>
          <a:p>
            <a:r>
              <a:rPr lang="fa-IR" sz="2400" dirty="0" smtClean="0"/>
              <a:t>عفونت</a:t>
            </a:r>
            <a:endParaRPr lang="fa-IR" sz="2400" dirty="0" smtClean="0"/>
          </a:p>
          <a:p>
            <a:r>
              <a:rPr lang="fa-IR" sz="2000" dirty="0" smtClean="0"/>
              <a:t>تومور</a:t>
            </a:r>
            <a:endParaRPr lang="fa-IR" sz="2000" dirty="0" smtClean="0"/>
          </a:p>
          <a:p>
            <a:r>
              <a:rPr lang="fa-IR" sz="2000" dirty="0" smtClean="0"/>
              <a:t>قرار گرفتن در معرض اشعه یا مواد سمی</a:t>
            </a:r>
            <a:endParaRPr lang="fa-IR" sz="2000" dirty="0" smtClean="0"/>
          </a:p>
          <a:p>
            <a:r>
              <a:rPr lang="fa-IR" sz="2000" dirty="0" smtClean="0"/>
              <a:t>بیماری های پیش رونده : پارکینسون ، آلزایمر</a:t>
            </a:r>
            <a:endParaRPr lang="fa-IR" sz="2000" dirty="0" smtClean="0"/>
          </a:p>
          <a:p>
            <a:r>
              <a:rPr lang="fa-IR" sz="2000" dirty="0" smtClean="0"/>
              <a:t>ضربه مغزی</a:t>
            </a:r>
          </a:p>
          <a:p>
            <a:r>
              <a:rPr lang="fa-IR" sz="2000" dirty="0" smtClean="0"/>
              <a:t>ضربه های مکرر به سر </a:t>
            </a:r>
            <a:endParaRPr lang="fa-IR" sz="2000" dirty="0" smtClean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40" y="3433166"/>
            <a:ext cx="4696717" cy="313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46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6828" y="542443"/>
            <a:ext cx="10685172" cy="1280890"/>
          </a:xfrm>
        </p:spPr>
        <p:txBody>
          <a:bodyPr>
            <a:normAutofit/>
          </a:bodyPr>
          <a:lstStyle/>
          <a:p>
            <a:pPr algn="r"/>
            <a:r>
              <a:rPr lang="fa-IR" b="1" dirty="0" smtClean="0">
                <a:cs typeface="B Titr" panose="00000700000000000000" pitchFamily="2" charset="-78"/>
              </a:rPr>
              <a:t>کاهش آسیبهای مغزی ناشی از سکته مغزی  </a:t>
            </a:r>
            <a:r>
              <a:rPr lang="en-US" sz="6000" b="1" dirty="0" smtClean="0">
                <a:cs typeface="B Titr" panose="00000700000000000000" pitchFamily="2" charset="-78"/>
              </a:rPr>
              <a:t>:</a:t>
            </a:r>
            <a:endParaRPr lang="fa-IR" sz="6000" b="1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400" b="1" dirty="0" smtClean="0"/>
              <a:t>علل آسیب مغزی در افراد مسن</a:t>
            </a:r>
          </a:p>
          <a:p>
            <a:endParaRPr lang="fa-IR" sz="2400" b="1" dirty="0" smtClean="0"/>
          </a:p>
          <a:p>
            <a:r>
              <a:rPr lang="fa-IR" sz="2400" dirty="0" smtClean="0"/>
              <a:t>سکته مغزی یا ضایعه مغزی –عروقی </a:t>
            </a:r>
          </a:p>
          <a:p>
            <a:pPr marL="0" indent="0">
              <a:buNone/>
            </a:pPr>
            <a:r>
              <a:rPr lang="fa-IR" sz="2400" dirty="0" smtClean="0"/>
              <a:t>                   </a:t>
            </a:r>
          </a:p>
          <a:p>
            <a:r>
              <a:rPr lang="fa-IR" sz="2400" dirty="0" smtClean="0"/>
              <a:t> کم خونی موقت </a:t>
            </a:r>
          </a:p>
          <a:p>
            <a:endParaRPr lang="fa-IR" sz="2400" dirty="0"/>
          </a:p>
          <a:p>
            <a:r>
              <a:rPr lang="fa-IR" sz="2400" dirty="0" smtClean="0"/>
              <a:t>خونریزی </a:t>
            </a:r>
            <a:endParaRPr lang="fa-IR" sz="2400" dirty="0" smtClean="0"/>
          </a:p>
          <a:p>
            <a:endParaRPr lang="fa-IR" sz="2400" b="1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495" y="4022411"/>
            <a:ext cx="3662227" cy="244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43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sz="5400" dirty="0" smtClean="0">
                <a:cs typeface="B Titr" panose="00000700000000000000" pitchFamily="2" charset="-78"/>
              </a:rPr>
              <a:t>به حد اقل رساندن آسیب :</a:t>
            </a:r>
            <a:endParaRPr lang="fa-IR" sz="54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2400" dirty="0" smtClean="0"/>
              <a:t>داروی فعال ساز پلاسمینوژن بافت (</a:t>
            </a:r>
            <a:r>
              <a:rPr lang="en-US" sz="2400" dirty="0" err="1" smtClean="0"/>
              <a:t>tPA</a:t>
            </a:r>
            <a:r>
              <a:rPr lang="fa-IR" sz="2400" dirty="0" smtClean="0"/>
              <a:t>)</a:t>
            </a:r>
            <a:r>
              <a:rPr lang="en-US" sz="2400" dirty="0" smtClean="0"/>
              <a:t> </a:t>
            </a:r>
            <a:r>
              <a:rPr lang="fa-IR" sz="2400" dirty="0" smtClean="0"/>
              <a:t>               کم خونی </a:t>
            </a:r>
            <a:r>
              <a:rPr lang="en-US" sz="2400" dirty="0" smtClean="0"/>
              <a:t> </a:t>
            </a:r>
          </a:p>
          <a:p>
            <a:r>
              <a:rPr lang="en-US" sz="2400" dirty="0"/>
              <a:t> </a:t>
            </a:r>
            <a:endParaRPr lang="fa-IR" sz="2400" dirty="0" smtClean="0"/>
          </a:p>
          <a:p>
            <a:r>
              <a:rPr lang="fa-IR" sz="2000" dirty="0" smtClean="0"/>
              <a:t>دارویی که کانالهای پتاسیمی را باز می کند </a:t>
            </a:r>
            <a:endParaRPr lang="fa-IR" sz="2000" dirty="0" smtClean="0"/>
          </a:p>
          <a:p>
            <a:r>
              <a:rPr lang="fa-IR" sz="2000" dirty="0" smtClean="0"/>
              <a:t>دارویی که گیرنده های گلوتامات را مسدود می کند (</a:t>
            </a:r>
            <a:r>
              <a:rPr lang="en-US" sz="2000" dirty="0" smtClean="0"/>
              <a:t>MK-801</a:t>
            </a:r>
            <a:r>
              <a:rPr lang="fa-IR" sz="2000" dirty="0" smtClean="0"/>
              <a:t>)</a:t>
            </a:r>
            <a:r>
              <a:rPr lang="en-US" sz="2000" dirty="0" smtClean="0"/>
              <a:t> </a:t>
            </a:r>
            <a:r>
              <a:rPr lang="fa-IR" sz="2000" dirty="0"/>
              <a:t> </a:t>
            </a:r>
            <a:r>
              <a:rPr lang="fa-IR" sz="2000" dirty="0" smtClean="0"/>
              <a:t>به محض سکته</a:t>
            </a:r>
            <a:endParaRPr lang="fa-IR" sz="2000" dirty="0" smtClean="0"/>
          </a:p>
          <a:p>
            <a:r>
              <a:rPr lang="fa-IR" sz="2000" dirty="0" smtClean="0"/>
              <a:t>خنک نگه داشتن مغز </a:t>
            </a:r>
            <a:endParaRPr lang="fa-IR" sz="20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4868214" y="2382592"/>
            <a:ext cx="914400" cy="12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4427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6232" y="521079"/>
            <a:ext cx="8912180" cy="1280890"/>
          </a:xfrm>
        </p:spPr>
        <p:txBody>
          <a:bodyPr>
            <a:normAutofit/>
          </a:bodyPr>
          <a:lstStyle/>
          <a:p>
            <a:pPr algn="r"/>
            <a:r>
              <a:rPr lang="fa-IR" sz="2800" b="1" dirty="0" smtClean="0">
                <a:cs typeface="B Titr" panose="00000700000000000000" pitchFamily="2" charset="-78"/>
              </a:rPr>
              <a:t>تاثیر سن بر بهبودی :</a:t>
            </a:r>
            <a:endParaRPr lang="fa-IR" sz="2800" b="1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2400" dirty="0" smtClean="0"/>
              <a:t>در افراد جوان فرآیند بهبودی آسیب مغزی بهتر صورت می گیرد </a:t>
            </a:r>
            <a:endParaRPr lang="en-US" sz="2400" dirty="0" smtClean="0"/>
          </a:p>
          <a:p>
            <a:pPr marL="0" indent="0">
              <a:buNone/>
            </a:pPr>
            <a:endParaRPr lang="fa-IR" sz="2400" dirty="0" smtClean="0"/>
          </a:p>
          <a:p>
            <a:r>
              <a:rPr lang="fa-IR" sz="2400" b="1" dirty="0" smtClean="0"/>
              <a:t>اصل کنارد (</a:t>
            </a:r>
            <a:r>
              <a:rPr lang="en-US" sz="2400" b="1" dirty="0" err="1" smtClean="0"/>
              <a:t>kennard</a:t>
            </a:r>
            <a:r>
              <a:rPr lang="fa-IR" sz="2400" b="1" dirty="0" smtClean="0"/>
              <a:t>)</a:t>
            </a:r>
            <a:endParaRPr lang="fa-IR" sz="2400" dirty="0" smtClean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63443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8496" y="484261"/>
            <a:ext cx="9259910" cy="1280890"/>
          </a:xfrm>
        </p:spPr>
        <p:txBody>
          <a:bodyPr>
            <a:normAutofit/>
          </a:bodyPr>
          <a:lstStyle/>
          <a:p>
            <a:pPr algn="r"/>
            <a:r>
              <a:rPr lang="fa-IR" sz="3200" b="1" dirty="0" smtClean="0">
                <a:cs typeface="B Titr" panose="00000700000000000000" pitchFamily="2" charset="-78"/>
              </a:rPr>
              <a:t>مکانیسم های بهبودی پس از آسیب : </a:t>
            </a:r>
            <a:endParaRPr lang="fa-IR" sz="3200" b="1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از لحاظ رفتاری کمی بهبود می یابند </a:t>
            </a:r>
          </a:p>
          <a:p>
            <a:endParaRPr lang="fa-IR" dirty="0"/>
          </a:p>
          <a:p>
            <a:pPr marL="0" indent="0">
              <a:buNone/>
            </a:pPr>
            <a:endParaRPr lang="fa-IR" dirty="0" smtClean="0"/>
          </a:p>
          <a:p>
            <a:r>
              <a:rPr lang="fa-IR" dirty="0" smtClean="0"/>
              <a:t>بخش های سالم </a:t>
            </a:r>
            <a:r>
              <a:rPr lang="fa-IR" b="1" dirty="0" smtClean="0"/>
              <a:t>تا حدی </a:t>
            </a:r>
            <a:r>
              <a:rPr lang="fa-IR" dirty="0" smtClean="0"/>
              <a:t>کارکرد مناطق آسیب دیده را بر عهده می گیرند </a:t>
            </a: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1356782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7594" y="613352"/>
            <a:ext cx="8847786" cy="1280890"/>
          </a:xfrm>
        </p:spPr>
        <p:txBody>
          <a:bodyPr>
            <a:normAutofit/>
          </a:bodyPr>
          <a:lstStyle/>
          <a:p>
            <a:pPr algn="r"/>
            <a:r>
              <a:rPr lang="fa-IR" b="1" dirty="0" smtClean="0">
                <a:cs typeface="B Titr" panose="00000700000000000000" pitchFamily="2" charset="-78"/>
              </a:rPr>
              <a:t>سازگاری های آموخته شده رفتاری: </a:t>
            </a:r>
            <a:endParaRPr lang="fa-IR" b="1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800" dirty="0" smtClean="0"/>
              <a:t>بخش اعظم بهبودی پس از آسیب مغزی آموختنی است </a:t>
            </a:r>
            <a:endParaRPr lang="fa-IR" sz="2800" dirty="0" smtClean="0"/>
          </a:p>
        </p:txBody>
      </p:sp>
    </p:spTree>
    <p:extLst>
      <p:ext uri="{BB962C8B-B14F-4D97-AF65-F5344CB8AC3E}">
        <p14:creationId xmlns:p14="http://schemas.microsoft.com/office/powerpoint/2010/main" val="3790492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936" y="608957"/>
            <a:ext cx="7587129" cy="1280890"/>
          </a:xfrm>
        </p:spPr>
        <p:txBody>
          <a:bodyPr>
            <a:normAutofit/>
          </a:bodyPr>
          <a:lstStyle/>
          <a:p>
            <a:pPr algn="r"/>
            <a:r>
              <a:rPr lang="fa-IR" b="1" dirty="0" smtClean="0">
                <a:cs typeface="B Titr" panose="00000700000000000000" pitchFamily="2" charset="-78"/>
              </a:rPr>
              <a:t>کارکرد پریشی جانبی </a:t>
            </a:r>
            <a:r>
              <a:rPr lang="fa-IR" dirty="0" smtClean="0">
                <a:cs typeface="B Titr" panose="00000700000000000000" pitchFamily="2" charset="-78"/>
              </a:rPr>
              <a:t>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2400" dirty="0" smtClean="0"/>
              <a:t>مطالعات درباره ارتباط مغز و رفتار بر پایه مطالعات رفتارهای حیوانات </a:t>
            </a:r>
            <a:endParaRPr lang="fa-IR" sz="2400" dirty="0" smtClean="0"/>
          </a:p>
          <a:p>
            <a:endParaRPr lang="fa-IR" sz="2800" b="1" dirty="0" smtClean="0"/>
          </a:p>
          <a:p>
            <a:r>
              <a:rPr lang="fa-IR" sz="2400" dirty="0" smtClean="0"/>
              <a:t>آسیب یک ناحیه ، از فعالیت نواحی دیگر می کاهد و مانع عملکرد طبیعی آن نواحی </a:t>
            </a:r>
            <a:endParaRPr lang="fa-IR" sz="2400" dirty="0" smtClean="0"/>
          </a:p>
          <a:p>
            <a:r>
              <a:rPr lang="fa-IR" sz="2400" dirty="0"/>
              <a:t> </a:t>
            </a:r>
            <a:r>
              <a:rPr lang="fa-IR" sz="2400" dirty="0" smtClean="0">
                <a:solidFill>
                  <a:srgbClr val="FF0000"/>
                </a:solidFill>
              </a:rPr>
              <a:t>کاهش فعالیت نورون های سالم به دلیل آسیب نورون های دیگر کارکرد پریشی جانبی می گویند. </a:t>
            </a:r>
            <a:endParaRPr lang="fa-I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a-IR" dirty="0" smtClean="0"/>
              <a:t>داروهای محرک باعث تسریع فرآیند بهبودی </a:t>
            </a:r>
            <a:endParaRPr lang="fa-IR" dirty="0" smtClean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374921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0607"/>
            <a:ext cx="8915400" cy="57606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a-IR" sz="28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a-IR" sz="2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a-IR" sz="2800" b="1" dirty="0" smtClean="0">
                <a:solidFill>
                  <a:srgbClr val="0070C0"/>
                </a:solidFill>
              </a:rPr>
              <a:t>رشد مجدد آکسون ها :</a:t>
            </a:r>
            <a:endParaRPr lang="fa-IR" sz="2800" b="1" dirty="0" smtClean="0">
              <a:solidFill>
                <a:srgbClr val="0070C0"/>
              </a:solidFill>
            </a:endParaRPr>
          </a:p>
          <a:p>
            <a:r>
              <a:rPr lang="fa-IR" sz="2000" dirty="0" smtClean="0"/>
              <a:t>جسم سلولی تخریب شده جایگزین نمی شود ، اما آکسون های آسیب دیده دوباره رشد می کنند. </a:t>
            </a:r>
          </a:p>
          <a:p>
            <a:endParaRPr lang="fa-IR" sz="2000" dirty="0" smtClean="0"/>
          </a:p>
          <a:p>
            <a:r>
              <a:rPr lang="fa-IR" sz="2000" dirty="0" smtClean="0"/>
              <a:t>آکسون آسیب دیده بیش از یک یا دو میلی متر ترمیم نمی شوند بنابرین فلج ناشی از آسیب به نخاع دایمی هست. </a:t>
            </a:r>
            <a:endParaRPr lang="fa-IR" sz="2000" dirty="0" smtClean="0"/>
          </a:p>
        </p:txBody>
      </p:sp>
    </p:spTree>
    <p:extLst>
      <p:ext uri="{BB962C8B-B14F-4D97-AF65-F5344CB8AC3E}">
        <p14:creationId xmlns:p14="http://schemas.microsoft.com/office/powerpoint/2010/main" val="387606409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368</TotalTime>
  <Words>368</Words>
  <Application>Microsoft Office PowerPoint</Application>
  <PresentationFormat>Widescreen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 Titr</vt:lpstr>
      <vt:lpstr>Century Gothic</vt:lpstr>
      <vt:lpstr>Tahoma</vt:lpstr>
      <vt:lpstr>Times New Roman</vt:lpstr>
      <vt:lpstr>Wingdings 3</vt:lpstr>
      <vt:lpstr>Wisp</vt:lpstr>
      <vt:lpstr>به نام خدا</vt:lpstr>
      <vt:lpstr>علل آسیب مغزی </vt:lpstr>
      <vt:lpstr>کاهش آسیبهای مغزی ناشی از سکته مغزی  :</vt:lpstr>
      <vt:lpstr>به حد اقل رساندن آسیب :</vt:lpstr>
      <vt:lpstr>تاثیر سن بر بهبودی :</vt:lpstr>
      <vt:lpstr>مکانیسم های بهبودی پس از آسیب : </vt:lpstr>
      <vt:lpstr>سازگاری های آموخته شده رفتاری: </vt:lpstr>
      <vt:lpstr>کارکرد پریشی جانبی :</vt:lpstr>
      <vt:lpstr>PowerPoint Presentation</vt:lpstr>
      <vt:lpstr>جوانه زدن :</vt:lpstr>
      <vt:lpstr>حساسیت زدایی به عصب برداری :</vt:lpstr>
      <vt:lpstr>درمان 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rahyab rayaneh</dc:creator>
  <cp:lastModifiedBy>Farmed</cp:lastModifiedBy>
  <cp:revision>44</cp:revision>
  <dcterms:created xsi:type="dcterms:W3CDTF">2016-12-12T14:02:15Z</dcterms:created>
  <dcterms:modified xsi:type="dcterms:W3CDTF">2018-12-03T05:51:14Z</dcterms:modified>
</cp:coreProperties>
</file>