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47" autoAdjust="0"/>
    <p:restoredTop sz="94660"/>
  </p:normalViewPr>
  <p:slideViewPr>
    <p:cSldViewPr snapToGrid="0">
      <p:cViewPr varScale="1">
        <p:scale>
          <a:sx n="74" d="100"/>
          <a:sy n="74" d="100"/>
        </p:scale>
        <p:origin x="4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9/18/2015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9/18/2015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9/18/2015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9/18/2015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9/18/2015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9/18/2015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9/18/2015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9/18/2015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9/18/2015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9/18/2015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9/18/2015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9/18/2015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9/18/2015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9/18/2015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9/18/2015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9/18/2015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9/18/2015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9/18/2015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825658" cy="1403321"/>
          </a:xfrm>
        </p:spPr>
        <p:txBody>
          <a:bodyPr/>
          <a:lstStyle/>
          <a:p>
            <a:pPr algn="r" rtl="1"/>
            <a:r>
              <a:rPr lang="fa-IR" dirty="0" smtClean="0">
                <a:cs typeface="B Titr" panose="00000700000000000000" pitchFamily="2" charset="-78"/>
              </a:rPr>
              <a:t>اختلالات دوقطبی بر اساس </a:t>
            </a:r>
            <a:r>
              <a:rPr lang="en-US" dirty="0" err="1" smtClean="0">
                <a:cs typeface="B Titr" panose="00000700000000000000" pitchFamily="2" charset="-78"/>
              </a:rPr>
              <a:t>dsm</a:t>
            </a:r>
            <a:r>
              <a:rPr lang="en-US" dirty="0" smtClean="0">
                <a:cs typeface="B Titr" panose="00000700000000000000" pitchFamily="2" charset="-78"/>
              </a:rPr>
              <a:t>-v</a:t>
            </a:r>
            <a:endParaRPr lang="en-US" dirty="0">
              <a:cs typeface="B Titr" panose="00000700000000000000" pitchFamily="2" charset="-78"/>
            </a:endParaRPr>
          </a:p>
        </p:txBody>
      </p:sp>
      <p:sp>
        <p:nvSpPr>
          <p:cNvPr id="3" name="Subtitle 2"/>
          <p:cNvSpPr>
            <a:spLocks noGrp="1"/>
          </p:cNvSpPr>
          <p:nvPr>
            <p:ph type="subTitle" idx="1"/>
          </p:nvPr>
        </p:nvSpPr>
        <p:spPr>
          <a:xfrm>
            <a:off x="1154955" y="3927374"/>
            <a:ext cx="8825658" cy="861420"/>
          </a:xfrm>
        </p:spPr>
        <p:txBody>
          <a:bodyPr>
            <a:normAutofit fontScale="70000" lnSpcReduction="20000"/>
          </a:bodyPr>
          <a:lstStyle/>
          <a:p>
            <a:pPr algn="ctr"/>
            <a:r>
              <a:rPr lang="fa-IR" sz="2000" dirty="0" smtClean="0">
                <a:solidFill>
                  <a:srgbClr val="FFFF00"/>
                </a:solidFill>
              </a:rPr>
              <a:t>گردآورنده:</a:t>
            </a:r>
          </a:p>
          <a:p>
            <a:pPr algn="ctr"/>
            <a:r>
              <a:rPr lang="fa-IR" sz="2000" dirty="0" smtClean="0">
                <a:solidFill>
                  <a:srgbClr val="FFFF00"/>
                </a:solidFill>
              </a:rPr>
              <a:t>سایت روان بنیان </a:t>
            </a:r>
          </a:p>
          <a:p>
            <a:pPr algn="ctr"/>
            <a:r>
              <a:rPr lang="en-US" sz="2000" dirty="0" smtClean="0">
                <a:solidFill>
                  <a:srgbClr val="FFFF00"/>
                </a:solidFill>
              </a:rPr>
              <a:t>www.ravanbonyan.com</a:t>
            </a:r>
            <a:endParaRPr lang="en-US" sz="2000" dirty="0">
              <a:solidFill>
                <a:srgbClr val="FFFF00"/>
              </a:solidFill>
            </a:endParaRPr>
          </a:p>
        </p:txBody>
      </p:sp>
    </p:spTree>
    <p:extLst>
      <p:ext uri="{BB962C8B-B14F-4D97-AF65-F5344CB8AC3E}">
        <p14:creationId xmlns:p14="http://schemas.microsoft.com/office/powerpoint/2010/main" val="340367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mph" presetSubtype="0" fill="remove" nodeType="clickEffect">
                                  <p:stCondLst>
                                    <p:cond delay="0"/>
                                  </p:stCondLst>
                                  <p:childTnLst>
                                    <p:animClr clrSpc="rgb" dir="cw">
                                      <p:cBhvr override="childStyle">
                                        <p:cTn id="12" dur="250" autoRev="1" fill="remove"/>
                                        <p:tgtEl>
                                          <p:spTgt spid="3">
                                            <p:txEl>
                                              <p:pRg st="0" end="0"/>
                                            </p:txEl>
                                          </p:spTgt>
                                        </p:tgtEl>
                                        <p:attrNameLst>
                                          <p:attrName>style.color</p:attrName>
                                        </p:attrNameLst>
                                      </p:cBhvr>
                                      <p:to>
                                        <a:schemeClr val="bg1"/>
                                      </p:to>
                                    </p:animClr>
                                    <p:animClr clrSpc="rgb" dir="cw">
                                      <p:cBhvr>
                                        <p:cTn id="13" dur="250" autoRev="1" fill="remove"/>
                                        <p:tgtEl>
                                          <p:spTgt spid="3">
                                            <p:txEl>
                                              <p:pRg st="0" end="0"/>
                                            </p:txEl>
                                          </p:spTgt>
                                        </p:tgtEl>
                                        <p:attrNameLst>
                                          <p:attrName>fillcolor</p:attrName>
                                        </p:attrNameLst>
                                      </p:cBhvr>
                                      <p:to>
                                        <a:schemeClr val="bg1"/>
                                      </p:to>
                                    </p:animClr>
                                    <p:set>
                                      <p:cBhvr>
                                        <p:cTn id="14" dur="250" autoRev="1" fill="remove"/>
                                        <p:tgtEl>
                                          <p:spTgt spid="3">
                                            <p:txEl>
                                              <p:pRg st="0" end="0"/>
                                            </p:txEl>
                                          </p:spTgt>
                                        </p:tgtEl>
                                        <p:attrNameLst>
                                          <p:attrName>fill.type</p:attrName>
                                        </p:attrNameLst>
                                      </p:cBhvr>
                                      <p:to>
                                        <p:strVal val="solid"/>
                                      </p:to>
                                    </p:set>
                                    <p:set>
                                      <p:cBhvr>
                                        <p:cTn id="15" dur="250" autoRev="1" fill="remove"/>
                                        <p:tgtEl>
                                          <p:spTgt spid="3">
                                            <p:txEl>
                                              <p:pRg st="0" end="0"/>
                                            </p:txEl>
                                          </p:spTgt>
                                        </p:tgtEl>
                                        <p:attrNameLst>
                                          <p:attrName>fill.on</p:attrName>
                                        </p:attrNameLst>
                                      </p:cBhvr>
                                      <p:to>
                                        <p:strVal val="true"/>
                                      </p:to>
                                    </p:set>
                                  </p:childTnLst>
                                </p:cTn>
                              </p:par>
                              <p:par>
                                <p:cTn id="16" presetID="27" presetClass="emph" presetSubtype="0" fill="remove" nodeType="withEffect">
                                  <p:stCondLst>
                                    <p:cond delay="0"/>
                                  </p:stCondLst>
                                  <p:childTnLst>
                                    <p:animClr clrSpc="rgb" dir="cw">
                                      <p:cBhvr override="childStyle">
                                        <p:cTn id="17" dur="250" autoRev="1" fill="remove"/>
                                        <p:tgtEl>
                                          <p:spTgt spid="3">
                                            <p:txEl>
                                              <p:pRg st="1" end="1"/>
                                            </p:txEl>
                                          </p:spTgt>
                                        </p:tgtEl>
                                        <p:attrNameLst>
                                          <p:attrName>style.color</p:attrName>
                                        </p:attrNameLst>
                                      </p:cBhvr>
                                      <p:to>
                                        <a:schemeClr val="bg1"/>
                                      </p:to>
                                    </p:animClr>
                                    <p:animClr clrSpc="rgb" dir="cw">
                                      <p:cBhvr>
                                        <p:cTn id="18" dur="250" autoRev="1" fill="remove"/>
                                        <p:tgtEl>
                                          <p:spTgt spid="3">
                                            <p:txEl>
                                              <p:pRg st="1" end="1"/>
                                            </p:txEl>
                                          </p:spTgt>
                                        </p:tgtEl>
                                        <p:attrNameLst>
                                          <p:attrName>fillcolor</p:attrName>
                                        </p:attrNameLst>
                                      </p:cBhvr>
                                      <p:to>
                                        <a:schemeClr val="bg1"/>
                                      </p:to>
                                    </p:animClr>
                                    <p:set>
                                      <p:cBhvr>
                                        <p:cTn id="19" dur="250" autoRev="1" fill="remove"/>
                                        <p:tgtEl>
                                          <p:spTgt spid="3">
                                            <p:txEl>
                                              <p:pRg st="1" end="1"/>
                                            </p:txEl>
                                          </p:spTgt>
                                        </p:tgtEl>
                                        <p:attrNameLst>
                                          <p:attrName>fill.type</p:attrName>
                                        </p:attrNameLst>
                                      </p:cBhvr>
                                      <p:to>
                                        <p:strVal val="solid"/>
                                      </p:to>
                                    </p:set>
                                    <p:set>
                                      <p:cBhvr>
                                        <p:cTn id="20" dur="250" autoRev="1" fill="remove"/>
                                        <p:tgtEl>
                                          <p:spTgt spid="3">
                                            <p:txEl>
                                              <p:pRg st="1" end="1"/>
                                            </p:txEl>
                                          </p:spTgt>
                                        </p:tgtEl>
                                        <p:attrNameLst>
                                          <p:attrName>fill.on</p:attrName>
                                        </p:attrNameLst>
                                      </p:cBhvr>
                                      <p:to>
                                        <p:strVal val="true"/>
                                      </p:to>
                                    </p:set>
                                  </p:childTnLst>
                                </p:cTn>
                              </p:par>
                              <p:par>
                                <p:cTn id="21" presetID="27" presetClass="emph" presetSubtype="0" fill="remove" nodeType="withEffect">
                                  <p:stCondLst>
                                    <p:cond delay="0"/>
                                  </p:stCondLst>
                                  <p:childTnLst>
                                    <p:animClr clrSpc="rgb" dir="cw">
                                      <p:cBhvr override="childStyle">
                                        <p:cTn id="22" dur="250" autoRev="1" fill="remove"/>
                                        <p:tgtEl>
                                          <p:spTgt spid="3">
                                            <p:txEl>
                                              <p:pRg st="2" end="2"/>
                                            </p:txEl>
                                          </p:spTgt>
                                        </p:tgtEl>
                                        <p:attrNameLst>
                                          <p:attrName>style.color</p:attrName>
                                        </p:attrNameLst>
                                      </p:cBhvr>
                                      <p:to>
                                        <a:schemeClr val="bg1"/>
                                      </p:to>
                                    </p:animClr>
                                    <p:animClr clrSpc="rgb" dir="cw">
                                      <p:cBhvr>
                                        <p:cTn id="23" dur="250" autoRev="1" fill="remove"/>
                                        <p:tgtEl>
                                          <p:spTgt spid="3">
                                            <p:txEl>
                                              <p:pRg st="2" end="2"/>
                                            </p:txEl>
                                          </p:spTgt>
                                        </p:tgtEl>
                                        <p:attrNameLst>
                                          <p:attrName>fillcolor</p:attrName>
                                        </p:attrNameLst>
                                      </p:cBhvr>
                                      <p:to>
                                        <a:schemeClr val="bg1"/>
                                      </p:to>
                                    </p:animClr>
                                    <p:set>
                                      <p:cBhvr>
                                        <p:cTn id="24" dur="250" autoRev="1" fill="remove"/>
                                        <p:tgtEl>
                                          <p:spTgt spid="3">
                                            <p:txEl>
                                              <p:pRg st="2" end="2"/>
                                            </p:txEl>
                                          </p:spTgt>
                                        </p:tgtEl>
                                        <p:attrNameLst>
                                          <p:attrName>fill.type</p:attrName>
                                        </p:attrNameLst>
                                      </p:cBhvr>
                                      <p:to>
                                        <p:strVal val="solid"/>
                                      </p:to>
                                    </p:set>
                                    <p:set>
                                      <p:cBhvr>
                                        <p:cTn id="25"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anose="00000700000000000000" pitchFamily="2" charset="-78"/>
              </a:rPr>
              <a:t>انواع اختلال دو قطبی: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400" dirty="0" smtClean="0">
                <a:solidFill>
                  <a:schemeClr val="tx1"/>
                </a:solidFill>
                <a:cs typeface="B Lotus" panose="00000400000000000000" pitchFamily="2" charset="-78"/>
              </a:rPr>
              <a:t>1- اختلال دوقطبی </a:t>
            </a:r>
            <a:r>
              <a:rPr lang="en-US" sz="2400" dirty="0" smtClean="0">
                <a:solidFill>
                  <a:schemeClr val="tx1"/>
                </a:solidFill>
                <a:cs typeface="B Lotus" panose="00000400000000000000" pitchFamily="2" charset="-78"/>
              </a:rPr>
              <a:t>I</a:t>
            </a:r>
          </a:p>
          <a:p>
            <a:pPr marL="0" indent="0" algn="r" rtl="1">
              <a:buNone/>
            </a:pPr>
            <a:r>
              <a:rPr lang="fa-IR" sz="2400" dirty="0" smtClean="0">
                <a:solidFill>
                  <a:schemeClr val="tx1"/>
                </a:solidFill>
                <a:cs typeface="B Lotus" panose="00000400000000000000" pitchFamily="2" charset="-78"/>
              </a:rPr>
              <a:t>2- اختلال دو قطبی </a:t>
            </a:r>
            <a:r>
              <a:rPr lang="en-US" sz="2400" dirty="0" smtClean="0">
                <a:solidFill>
                  <a:schemeClr val="tx1"/>
                </a:solidFill>
                <a:cs typeface="B Lotus" panose="00000400000000000000" pitchFamily="2" charset="-78"/>
              </a:rPr>
              <a:t>II</a:t>
            </a:r>
            <a:endParaRPr lang="fa-IR" sz="2400" dirty="0" smtClean="0">
              <a:solidFill>
                <a:schemeClr val="tx1"/>
              </a:solidFill>
              <a:cs typeface="B Lotus" panose="00000400000000000000" pitchFamily="2" charset="-78"/>
            </a:endParaRPr>
          </a:p>
          <a:p>
            <a:pPr marL="0" indent="0" algn="r" rtl="1">
              <a:buNone/>
            </a:pPr>
            <a:r>
              <a:rPr lang="fa-IR" sz="2400" dirty="0" smtClean="0">
                <a:solidFill>
                  <a:schemeClr val="tx1"/>
                </a:solidFill>
                <a:cs typeface="B Lotus" panose="00000400000000000000" pitchFamily="2" charset="-78"/>
              </a:rPr>
              <a:t>3-</a:t>
            </a:r>
            <a:r>
              <a:rPr lang="fa-IR" sz="2400" dirty="0">
                <a:solidFill>
                  <a:schemeClr val="tx1"/>
                </a:solidFill>
                <a:cs typeface="B Lotus" panose="00000400000000000000" pitchFamily="2" charset="-78"/>
              </a:rPr>
              <a:t>اختلال </a:t>
            </a:r>
            <a:r>
              <a:rPr lang="fa-IR" sz="2400" dirty="0" smtClean="0">
                <a:solidFill>
                  <a:schemeClr val="tx1"/>
                </a:solidFill>
                <a:cs typeface="B Lotus" panose="00000400000000000000" pitchFamily="2" charset="-78"/>
              </a:rPr>
              <a:t>سیکلوتیمیک</a:t>
            </a:r>
          </a:p>
          <a:p>
            <a:pPr marL="0" indent="0" algn="r" rtl="1">
              <a:buNone/>
            </a:pPr>
            <a:endParaRPr lang="en-US" sz="2400" dirty="0">
              <a:solidFill>
                <a:schemeClr val="tx1"/>
              </a:solidFill>
              <a:cs typeface="B Lotus"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1914" y="2788411"/>
            <a:ext cx="3601956" cy="26979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2070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Titr" panose="00000700000000000000" pitchFamily="2" charset="-78"/>
              </a:rPr>
              <a:t>اختلال </a:t>
            </a:r>
            <a:r>
              <a:rPr lang="fa-IR" dirty="0" smtClean="0">
                <a:cs typeface="B Titr" panose="00000700000000000000" pitchFamily="2" charset="-78"/>
              </a:rPr>
              <a:t>دوقطبی</a:t>
            </a:r>
            <a:r>
              <a:rPr lang="en-US" dirty="0" smtClean="0">
                <a:cs typeface="B Titr" panose="00000700000000000000" pitchFamily="2" charset="-78"/>
              </a:rPr>
              <a:t>-</a:t>
            </a:r>
            <a:r>
              <a:rPr lang="fa-IR" dirty="0" smtClean="0">
                <a:cs typeface="B Titr" panose="00000700000000000000" pitchFamily="2" charset="-78"/>
              </a:rPr>
              <a:t> </a:t>
            </a:r>
            <a:r>
              <a:rPr lang="en-US" dirty="0" smtClean="0">
                <a:cs typeface="B Titr" panose="00000700000000000000" pitchFamily="2" charset="-78"/>
              </a:rPr>
              <a:t>I </a:t>
            </a:r>
            <a:r>
              <a:rPr lang="fa-IR" dirty="0" smtClean="0">
                <a:cs typeface="B Titr" panose="00000700000000000000" pitchFamily="2" charset="-78"/>
              </a:rPr>
              <a:t> و </a:t>
            </a:r>
            <a:r>
              <a:rPr lang="en-US" dirty="0" smtClean="0">
                <a:cs typeface="B Titr" panose="00000700000000000000" pitchFamily="2" charset="-78"/>
              </a:rPr>
              <a:t>II</a:t>
            </a:r>
            <a:r>
              <a:rPr lang="fa-IR" dirty="0" smtClean="0">
                <a:cs typeface="B Titr" panose="00000700000000000000" pitchFamily="2" charset="-78"/>
              </a:rPr>
              <a:t> در </a:t>
            </a:r>
            <a:r>
              <a:rPr lang="en-US" dirty="0" smtClean="0">
                <a:cs typeface="B Titr" panose="00000700000000000000" pitchFamily="2" charset="-78"/>
              </a:rPr>
              <a:t>DSM-IV-TR</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en-US" sz="2000" b="1" dirty="0" smtClean="0">
                <a:solidFill>
                  <a:schemeClr val="tx1"/>
                </a:solidFill>
                <a:cs typeface="B Lotus" panose="00000400000000000000" pitchFamily="2" charset="-78"/>
              </a:rPr>
              <a:t> </a:t>
            </a:r>
            <a:r>
              <a:rPr lang="fa-IR" sz="2000" b="1" dirty="0" smtClean="0">
                <a:solidFill>
                  <a:schemeClr val="tx1"/>
                </a:solidFill>
                <a:cs typeface="B Lotus" panose="00000400000000000000" pitchFamily="2" charset="-78"/>
              </a:rPr>
              <a:t>در </a:t>
            </a:r>
            <a:r>
              <a:rPr lang="en-US" sz="2000" b="1" dirty="0" smtClean="0">
                <a:solidFill>
                  <a:schemeClr val="tx1"/>
                </a:solidFill>
                <a:cs typeface="B Lotus" panose="00000400000000000000" pitchFamily="2" charset="-78"/>
              </a:rPr>
              <a:t>DSM-IV</a:t>
            </a:r>
            <a:r>
              <a:rPr lang="fa-IR" sz="2000" b="1" dirty="0" smtClean="0">
                <a:solidFill>
                  <a:schemeClr val="tx1"/>
                </a:solidFill>
                <a:cs typeface="B Lotus" panose="00000400000000000000" pitchFamily="2" charset="-78"/>
              </a:rPr>
              <a:t> وجه مشترک اختلال دو قطبی </a:t>
            </a:r>
            <a:r>
              <a:rPr lang="en-US" sz="2000" b="1" dirty="0" smtClean="0">
                <a:solidFill>
                  <a:schemeClr val="tx1"/>
                </a:solidFill>
                <a:cs typeface="B Lotus" panose="00000400000000000000" pitchFamily="2" charset="-78"/>
              </a:rPr>
              <a:t>I</a:t>
            </a:r>
            <a:r>
              <a:rPr lang="fa-IR" sz="2000" b="1" dirty="0" smtClean="0">
                <a:solidFill>
                  <a:schemeClr val="tx1"/>
                </a:solidFill>
                <a:cs typeface="B Lotus" panose="00000400000000000000" pitchFamily="2" charset="-78"/>
              </a:rPr>
              <a:t> و </a:t>
            </a:r>
            <a:r>
              <a:rPr lang="en-US" sz="2000" b="1" dirty="0" smtClean="0">
                <a:solidFill>
                  <a:schemeClr val="tx1"/>
                </a:solidFill>
                <a:cs typeface="B Lotus" panose="00000400000000000000" pitchFamily="2" charset="-78"/>
              </a:rPr>
              <a:t>II</a:t>
            </a:r>
            <a:r>
              <a:rPr lang="fa-IR" sz="2000" b="1" dirty="0" smtClean="0">
                <a:solidFill>
                  <a:schemeClr val="tx1"/>
                </a:solidFill>
                <a:cs typeface="B Lotus" panose="00000400000000000000" pitchFamily="2" charset="-78"/>
              </a:rPr>
              <a:t> سمپتوم های مانی بود. این دو اختلال از لحاظ شدت سمپتوم های مانی تفاوت داشتند.</a:t>
            </a:r>
          </a:p>
          <a:p>
            <a:pPr algn="r" rtl="1"/>
            <a:endParaRPr lang="en-US" sz="2000" b="1" dirty="0">
              <a:solidFill>
                <a:schemeClr val="tx1"/>
              </a:solidFill>
              <a:cs typeface="B Lotus"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8785" y="3283040"/>
            <a:ext cx="3333750" cy="228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4586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اختلال دوقطبی</a:t>
            </a:r>
            <a:r>
              <a:rPr lang="en-US" dirty="0">
                <a:cs typeface="B Titr" panose="00000700000000000000" pitchFamily="2" charset="-78"/>
              </a:rPr>
              <a:t>-</a:t>
            </a:r>
            <a:r>
              <a:rPr lang="fa-IR" dirty="0">
                <a:cs typeface="B Titr" panose="00000700000000000000" pitchFamily="2" charset="-78"/>
              </a:rPr>
              <a:t> </a:t>
            </a:r>
            <a:r>
              <a:rPr lang="en-US" dirty="0">
                <a:cs typeface="B Titr" panose="00000700000000000000" pitchFamily="2" charset="-78"/>
              </a:rPr>
              <a:t>I </a:t>
            </a:r>
            <a:r>
              <a:rPr lang="en-US" dirty="0" smtClean="0">
                <a:cs typeface="B Titr" panose="00000700000000000000" pitchFamily="2" charset="-78"/>
              </a:rPr>
              <a:t> </a:t>
            </a:r>
            <a:r>
              <a:rPr lang="fa-IR" dirty="0" smtClean="0">
                <a:cs typeface="B Titr" panose="00000700000000000000" pitchFamily="2" charset="-78"/>
              </a:rPr>
              <a:t>و </a:t>
            </a:r>
            <a:r>
              <a:rPr lang="en-US" dirty="0" smtClean="0">
                <a:cs typeface="B Titr" panose="00000700000000000000" pitchFamily="2" charset="-78"/>
              </a:rPr>
              <a:t>II </a:t>
            </a:r>
            <a:r>
              <a:rPr lang="fa-IR" dirty="0" smtClean="0">
                <a:cs typeface="B Titr" panose="00000700000000000000" pitchFamily="2" charset="-78"/>
              </a:rPr>
              <a:t>در </a:t>
            </a:r>
            <a:r>
              <a:rPr lang="en-US" dirty="0" smtClean="0">
                <a:cs typeface="B Titr" panose="00000700000000000000" pitchFamily="2" charset="-78"/>
              </a:rPr>
              <a:t>DSM-V</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sz="2400" dirty="0" smtClean="0">
                <a:solidFill>
                  <a:schemeClr val="tx1"/>
                </a:solidFill>
                <a:cs typeface="B Lotus" panose="00000400000000000000" pitchFamily="2" charset="-78"/>
              </a:rPr>
              <a:t>در </a:t>
            </a:r>
            <a:r>
              <a:rPr lang="en-US" sz="2400" dirty="0" smtClean="0">
                <a:solidFill>
                  <a:schemeClr val="tx1"/>
                </a:solidFill>
                <a:cs typeface="B Lotus" panose="00000400000000000000" pitchFamily="2" charset="-78"/>
              </a:rPr>
              <a:t>DSM-V</a:t>
            </a:r>
            <a:r>
              <a:rPr lang="fa-IR" sz="2400" dirty="0" smtClean="0">
                <a:solidFill>
                  <a:schemeClr val="tx1"/>
                </a:solidFill>
                <a:cs typeface="B Lotus" panose="00000400000000000000" pitchFamily="2" charset="-78"/>
              </a:rPr>
              <a:t> اختلال دو قطبی </a:t>
            </a:r>
            <a:r>
              <a:rPr lang="en-US" sz="2400" dirty="0" smtClean="0">
                <a:solidFill>
                  <a:schemeClr val="tx1"/>
                </a:solidFill>
                <a:cs typeface="B Lotus" panose="00000400000000000000" pitchFamily="2" charset="-78"/>
              </a:rPr>
              <a:t>I</a:t>
            </a:r>
            <a:r>
              <a:rPr lang="fa-IR" sz="2400" dirty="0" smtClean="0">
                <a:solidFill>
                  <a:schemeClr val="tx1"/>
                </a:solidFill>
                <a:cs typeface="B Lotus" panose="00000400000000000000" pitchFamily="2" charset="-78"/>
              </a:rPr>
              <a:t> یک یا چند اپیزود مانیک وجود دارد ولی </a:t>
            </a:r>
            <a:r>
              <a:rPr lang="fa-IR" sz="2400" u="sng" dirty="0" smtClean="0">
                <a:solidFill>
                  <a:schemeClr val="accent2"/>
                </a:solidFill>
                <a:cs typeface="B Lotus" panose="00000400000000000000" pitchFamily="2" charset="-78"/>
              </a:rPr>
              <a:t>در اختلال دو قطبی </a:t>
            </a:r>
            <a:r>
              <a:rPr lang="en-US" sz="2400" u="sng" dirty="0" smtClean="0">
                <a:solidFill>
                  <a:schemeClr val="accent2"/>
                </a:solidFill>
                <a:cs typeface="B Lotus" panose="00000400000000000000" pitchFamily="2" charset="-78"/>
              </a:rPr>
              <a:t>II</a:t>
            </a:r>
            <a:r>
              <a:rPr lang="fa-IR" sz="2400" u="sng" dirty="0" smtClean="0">
                <a:solidFill>
                  <a:schemeClr val="accent2"/>
                </a:solidFill>
                <a:cs typeface="B Lotus" panose="00000400000000000000" pitchFamily="2" charset="-78"/>
              </a:rPr>
              <a:t> هر گز اپیزودیک مانیک  وجود نداشته است </a:t>
            </a:r>
            <a:r>
              <a:rPr lang="fa-IR" sz="2400" dirty="0" smtClean="0">
                <a:solidFill>
                  <a:schemeClr val="tx1"/>
                </a:solidFill>
                <a:cs typeface="B Lotus" panose="00000400000000000000" pitchFamily="2" charset="-78"/>
              </a:rPr>
              <a:t>و در عوض یک یا چند اپیزودیک افسردگی عمده و یک یا چند اپیزودیک هیپومانیک وجود دارد. </a:t>
            </a:r>
            <a:endParaRPr lang="en-US" sz="2400" dirty="0" smtClean="0">
              <a:solidFill>
                <a:schemeClr val="tx1"/>
              </a:solidFill>
              <a:cs typeface="B Lotus" panose="00000400000000000000" pitchFamily="2" charset="-78"/>
            </a:endParaRPr>
          </a:p>
          <a:p>
            <a:pPr marL="0" indent="0" algn="just" rtl="1">
              <a:buNone/>
            </a:pPr>
            <a:endParaRPr lang="en-US" sz="2400" dirty="0" smtClean="0">
              <a:solidFill>
                <a:schemeClr val="tx1"/>
              </a:solidFill>
              <a:cs typeface="B Lotus" panose="00000400000000000000" pitchFamily="2" charset="-78"/>
            </a:endParaRPr>
          </a:p>
          <a:p>
            <a:pPr marL="0" indent="0" algn="just" rtl="1">
              <a:buNone/>
            </a:pPr>
            <a:endParaRPr lang="en-US" sz="2400" dirty="0">
              <a:solidFill>
                <a:schemeClr val="tx1"/>
              </a:solidFill>
              <a:cs typeface="B Lotus"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0441" y="4467358"/>
            <a:ext cx="3007755" cy="18046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5150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معیارهای </a:t>
            </a:r>
            <a:r>
              <a:rPr lang="en-US" dirty="0" smtClean="0">
                <a:cs typeface="B Titr" panose="00000700000000000000" pitchFamily="2" charset="-78"/>
              </a:rPr>
              <a:t>DSM-V</a:t>
            </a:r>
            <a:r>
              <a:rPr lang="fa-IR" dirty="0" smtClean="0">
                <a:cs typeface="B Titr" panose="00000700000000000000" pitchFamily="2" charset="-78"/>
              </a:rPr>
              <a:t> برای اختلال دوقطبی </a:t>
            </a:r>
            <a:r>
              <a:rPr lang="en-US" dirty="0" smtClean="0">
                <a:cs typeface="B Titr" panose="00000700000000000000" pitchFamily="2" charset="-78"/>
              </a:rPr>
              <a:t>I</a:t>
            </a:r>
            <a:endParaRPr lang="en-US" dirty="0">
              <a:cs typeface="B Titr" panose="00000700000000000000" pitchFamily="2" charset="-78"/>
            </a:endParaRPr>
          </a:p>
        </p:txBody>
      </p:sp>
      <p:sp>
        <p:nvSpPr>
          <p:cNvPr id="3" name="Content Placeholder 2"/>
          <p:cNvSpPr>
            <a:spLocks noGrp="1"/>
          </p:cNvSpPr>
          <p:nvPr>
            <p:ph idx="1"/>
          </p:nvPr>
        </p:nvSpPr>
        <p:spPr>
          <a:xfrm>
            <a:off x="1154954" y="2603500"/>
            <a:ext cx="10294364" cy="3416300"/>
          </a:xfrm>
        </p:spPr>
        <p:txBody>
          <a:bodyPr>
            <a:noAutofit/>
          </a:bodyPr>
          <a:lstStyle/>
          <a:p>
            <a:pPr marL="0" indent="0" algn="r" rtl="1">
              <a:buNone/>
            </a:pPr>
            <a:r>
              <a:rPr lang="fa-IR" sz="2000" dirty="0" smtClean="0">
                <a:solidFill>
                  <a:schemeClr val="tx1"/>
                </a:solidFill>
                <a:cs typeface="B Lotus" panose="00000400000000000000" pitchFamily="2" charset="-78"/>
              </a:rPr>
              <a:t>الف: معیارهای لازم برای حداقل یک اپیزودیک مانیک برآورده شده است.</a:t>
            </a:r>
          </a:p>
          <a:p>
            <a:pPr marL="0" indent="0" algn="r" rtl="1">
              <a:buNone/>
            </a:pPr>
            <a:r>
              <a:rPr lang="fa-IR" sz="2000" dirty="0" smtClean="0">
                <a:solidFill>
                  <a:schemeClr val="tx1"/>
                </a:solidFill>
                <a:cs typeface="B Lotus" panose="00000400000000000000" pitchFamily="2" charset="-78"/>
              </a:rPr>
              <a:t>ب: اختلال اسکیزوافکتیو،اختلال اسکیزوفرنی فرم، یا سایر اختلالات طیف اسکیزوفرنی مشخص یا نامشخص و سایر اختلال پسیکوتیک برای روی دادن اپیزودهای هیپومانیک و اپیزودهای افسردگی عمده توضیح بهتری نیست.</a:t>
            </a:r>
          </a:p>
          <a:p>
            <a:pPr marL="0" indent="0" algn="ctr" rtl="1">
              <a:buNone/>
            </a:pPr>
            <a:r>
              <a:rPr lang="fa-IR" sz="2000" b="1" dirty="0" smtClean="0">
                <a:solidFill>
                  <a:srgbClr val="FF0000"/>
                </a:solidFill>
                <a:cs typeface="B Lotus" panose="00000400000000000000" pitchFamily="2" charset="-78"/>
              </a:rPr>
              <a:t>شیوع اختلال دو قطبی</a:t>
            </a:r>
            <a:r>
              <a:rPr lang="en-US" sz="2000" b="1" dirty="0" smtClean="0">
                <a:solidFill>
                  <a:srgbClr val="FF0000"/>
                </a:solidFill>
                <a:cs typeface="B Lotus" panose="00000400000000000000" pitchFamily="2" charset="-78"/>
              </a:rPr>
              <a:t>I</a:t>
            </a:r>
          </a:p>
          <a:p>
            <a:pPr marL="0" indent="0" algn="r" rtl="1">
              <a:buNone/>
            </a:pPr>
            <a:r>
              <a:rPr lang="fa-IR" sz="2000" dirty="0" smtClean="0">
                <a:solidFill>
                  <a:schemeClr val="tx1"/>
                </a:solidFill>
                <a:cs typeface="B Lotus" panose="00000400000000000000" pitchFamily="2" charset="-78"/>
              </a:rPr>
              <a:t>1=همان </a:t>
            </a:r>
            <a:r>
              <a:rPr lang="fa-IR" sz="2000" dirty="0">
                <a:solidFill>
                  <a:schemeClr val="tx1"/>
                </a:solidFill>
                <a:cs typeface="B Lotus" panose="00000400000000000000" pitchFamily="2" charset="-78"/>
              </a:rPr>
              <a:t>آ</a:t>
            </a:r>
            <a:r>
              <a:rPr lang="fa-IR" sz="2000" dirty="0" smtClean="0">
                <a:solidFill>
                  <a:schemeClr val="tx1"/>
                </a:solidFill>
                <a:cs typeface="B Lotus" panose="00000400000000000000" pitchFamily="2" charset="-78"/>
              </a:rPr>
              <a:t>مار </a:t>
            </a:r>
            <a:r>
              <a:rPr lang="en-US" sz="2000" dirty="0" err="1" smtClean="0">
                <a:solidFill>
                  <a:schemeClr val="tx1"/>
                </a:solidFill>
                <a:cs typeface="B Lotus" panose="00000400000000000000" pitchFamily="2" charset="-78"/>
              </a:rPr>
              <a:t>dsm</a:t>
            </a:r>
            <a:r>
              <a:rPr lang="en-US" sz="2000" dirty="0" smtClean="0">
                <a:solidFill>
                  <a:schemeClr val="tx1"/>
                </a:solidFill>
                <a:cs typeface="B Lotus" panose="00000400000000000000" pitchFamily="2" charset="-78"/>
              </a:rPr>
              <a:t>-iv</a:t>
            </a:r>
            <a:endParaRPr lang="fa-IR" sz="2000" dirty="0" smtClean="0">
              <a:solidFill>
                <a:schemeClr val="tx1"/>
              </a:solidFill>
              <a:cs typeface="B Lotus" panose="00000400000000000000" pitchFamily="2" charset="-78"/>
            </a:endParaRPr>
          </a:p>
          <a:p>
            <a:pPr marL="0" indent="0" algn="r" rtl="1">
              <a:buNone/>
            </a:pPr>
            <a:r>
              <a:rPr lang="fa-IR" sz="2000" dirty="0" smtClean="0">
                <a:solidFill>
                  <a:schemeClr val="tx1"/>
                </a:solidFill>
                <a:cs typeface="B Lotus" panose="00000400000000000000" pitchFamily="2" charset="-78"/>
              </a:rPr>
              <a:t>2= در امریکا 0/6% </a:t>
            </a:r>
            <a:r>
              <a:rPr lang="en-US" sz="2000" dirty="0" smtClean="0">
                <a:solidFill>
                  <a:schemeClr val="tx1"/>
                </a:solidFill>
                <a:cs typeface="B Lotus" panose="00000400000000000000" pitchFamily="2" charset="-78"/>
              </a:rPr>
              <a:t> </a:t>
            </a:r>
            <a:r>
              <a:rPr lang="fa-IR" sz="2000" dirty="0" smtClean="0">
                <a:solidFill>
                  <a:schemeClr val="tx1"/>
                </a:solidFill>
                <a:cs typeface="B Lotus" panose="00000400000000000000" pitchFamily="2" charset="-78"/>
              </a:rPr>
              <a:t>اعلام کرده اند. نرخ شیوع 12 ماهه نیز در 11 کشور جهان از 0.0% تا 0/6% گزارش شده است.</a:t>
            </a:r>
          </a:p>
          <a:p>
            <a:pPr marL="0" indent="0" algn="r" rtl="1">
              <a:buNone/>
            </a:pPr>
            <a:r>
              <a:rPr lang="fa-IR" sz="2000" dirty="0" smtClean="0">
                <a:solidFill>
                  <a:schemeClr val="tx1"/>
                </a:solidFill>
                <a:cs typeface="B Lotus" panose="00000400000000000000" pitchFamily="2" charset="-78"/>
              </a:rPr>
              <a:t>3= تعداد زنان مبتلا به مردان مبتلا 1.1 به 1 است.</a:t>
            </a:r>
            <a:endParaRPr lang="en-US" sz="2000" dirty="0" smtClean="0">
              <a:solidFill>
                <a:schemeClr val="tx1"/>
              </a:solidFill>
              <a:cs typeface="B Lotus" panose="00000400000000000000" pitchFamily="2" charset="-78"/>
            </a:endParaRPr>
          </a:p>
          <a:p>
            <a:pPr marL="0" indent="0" algn="r" rtl="1">
              <a:buNone/>
            </a:pPr>
            <a:endParaRPr lang="en-US" sz="2000" dirty="0">
              <a:solidFill>
                <a:schemeClr val="tx1"/>
              </a:solidFill>
              <a:cs typeface="B Lotus" panose="00000400000000000000" pitchFamily="2" charset="-78"/>
            </a:endParaRPr>
          </a:p>
        </p:txBody>
      </p:sp>
    </p:spTree>
    <p:extLst>
      <p:ext uri="{BB962C8B-B14F-4D97-AF65-F5344CB8AC3E}">
        <p14:creationId xmlns:p14="http://schemas.microsoft.com/office/powerpoint/2010/main" val="2637800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معیارهای </a:t>
            </a:r>
            <a:r>
              <a:rPr lang="en-US" dirty="0">
                <a:cs typeface="B Titr" panose="00000700000000000000" pitchFamily="2" charset="-78"/>
              </a:rPr>
              <a:t>DSM-V</a:t>
            </a:r>
            <a:r>
              <a:rPr lang="fa-IR" dirty="0">
                <a:cs typeface="B Titr" panose="00000700000000000000" pitchFamily="2" charset="-78"/>
              </a:rPr>
              <a:t> برای اختلال دوقطبی </a:t>
            </a:r>
            <a:r>
              <a:rPr lang="en-US" dirty="0" smtClean="0">
                <a:cs typeface="B Titr" panose="00000700000000000000" pitchFamily="2" charset="-78"/>
              </a:rPr>
              <a:t>II</a:t>
            </a:r>
            <a:endParaRPr lang="en-US" dirty="0">
              <a:cs typeface="B Titr" panose="00000700000000000000" pitchFamily="2" charset="-78"/>
            </a:endParaRPr>
          </a:p>
        </p:txBody>
      </p:sp>
      <p:sp>
        <p:nvSpPr>
          <p:cNvPr id="3" name="Content Placeholder 2"/>
          <p:cNvSpPr>
            <a:spLocks noGrp="1"/>
          </p:cNvSpPr>
          <p:nvPr>
            <p:ph idx="1"/>
          </p:nvPr>
        </p:nvSpPr>
        <p:spPr>
          <a:xfrm>
            <a:off x="1154954" y="2603500"/>
            <a:ext cx="8825659" cy="3771542"/>
          </a:xfrm>
        </p:spPr>
        <p:txBody>
          <a:bodyPr>
            <a:noAutofit/>
          </a:bodyPr>
          <a:lstStyle/>
          <a:p>
            <a:pPr marL="0" indent="0" algn="r" rtl="1">
              <a:buNone/>
            </a:pPr>
            <a:r>
              <a:rPr lang="fa-IR" sz="1900" dirty="0" smtClean="0">
                <a:cs typeface="B Lotus" panose="00000400000000000000" pitchFamily="2" charset="-78"/>
              </a:rPr>
              <a:t>الف: حضور یا سابقه حضور حداقل یک اپیزود هیپومانیک، </a:t>
            </a:r>
            <a:r>
              <a:rPr lang="fa-IR" sz="1900" dirty="0">
                <a:cs typeface="B Lotus" panose="00000400000000000000" pitchFamily="2" charset="-78"/>
              </a:rPr>
              <a:t>حضور یا سابقه حضور حداقل یک اپیزود </a:t>
            </a:r>
            <a:r>
              <a:rPr lang="fa-IR" sz="1900" dirty="0" smtClean="0">
                <a:cs typeface="B Lotus" panose="00000400000000000000" pitchFamily="2" charset="-78"/>
              </a:rPr>
              <a:t>افسردگی عمده</a:t>
            </a:r>
          </a:p>
          <a:p>
            <a:pPr marL="0" indent="0" algn="r" rtl="1">
              <a:buNone/>
            </a:pPr>
            <a:r>
              <a:rPr lang="fa-IR" sz="1900" dirty="0" smtClean="0">
                <a:cs typeface="B Lotus" panose="00000400000000000000" pitchFamily="2" charset="-78"/>
              </a:rPr>
              <a:t>ب: هر گز یک اپیزود مانیک وجود نداشته باشد.</a:t>
            </a:r>
          </a:p>
          <a:p>
            <a:pPr marL="0" indent="0" algn="r" rtl="1">
              <a:buNone/>
            </a:pPr>
            <a:r>
              <a:rPr lang="fa-IR" sz="1900" dirty="0" smtClean="0">
                <a:cs typeface="B Lotus" panose="00000400000000000000" pitchFamily="2" charset="-78"/>
              </a:rPr>
              <a:t>ج:</a:t>
            </a:r>
            <a:r>
              <a:rPr lang="fa-IR" sz="1900" dirty="0">
                <a:cs typeface="B Lotus" panose="00000400000000000000" pitchFamily="2" charset="-78"/>
              </a:rPr>
              <a:t>اختلال اسکیزوافکتیو،اختلال اسکیزوفرنی فرم، یا سایر اختلالات طیف اسکیزوفرنی مشخص یا نامشخص و سایر اختلال پسیکوتیک برای روی دادن اپیزودهای هیپومانیک و اپیزودهای افسردگی عمده توضیح بهتری نیست.</a:t>
            </a:r>
            <a:endParaRPr lang="en-US" sz="1900" dirty="0">
              <a:cs typeface="B Lotus" panose="00000400000000000000" pitchFamily="2" charset="-78"/>
            </a:endParaRPr>
          </a:p>
          <a:p>
            <a:pPr marL="0" indent="0" algn="r" rtl="1">
              <a:buNone/>
            </a:pPr>
            <a:r>
              <a:rPr lang="fa-IR" sz="1900" dirty="0" smtClean="0">
                <a:cs typeface="B Lotus" panose="00000400000000000000" pitchFamily="2" charset="-78"/>
              </a:rPr>
              <a:t>د: عملکرد اجتماعی،شغلی یا سایر زمینه های زندگی نابسامانی به وجود آید. </a:t>
            </a:r>
          </a:p>
          <a:p>
            <a:pPr marL="0" indent="0" algn="ctr" rtl="1">
              <a:buNone/>
            </a:pPr>
            <a:r>
              <a:rPr lang="fa-IR" sz="1900" b="1" dirty="0">
                <a:solidFill>
                  <a:srgbClr val="FF0000"/>
                </a:solidFill>
                <a:cs typeface="B Lotus" panose="00000400000000000000" pitchFamily="2" charset="-78"/>
              </a:rPr>
              <a:t>شیوع اختلال دو </a:t>
            </a:r>
            <a:r>
              <a:rPr lang="fa-IR" sz="1900" b="1" dirty="0" smtClean="0">
                <a:solidFill>
                  <a:srgbClr val="FF0000"/>
                </a:solidFill>
                <a:cs typeface="B Lotus" panose="00000400000000000000" pitchFamily="2" charset="-78"/>
              </a:rPr>
              <a:t>قطبی</a:t>
            </a:r>
            <a:r>
              <a:rPr lang="en-US" sz="1900" b="1" dirty="0" smtClean="0">
                <a:solidFill>
                  <a:srgbClr val="FF0000"/>
                </a:solidFill>
                <a:cs typeface="B Lotus" panose="00000400000000000000" pitchFamily="2" charset="-78"/>
              </a:rPr>
              <a:t>II</a:t>
            </a:r>
            <a:r>
              <a:rPr lang="fa-IR" sz="1900" b="1" dirty="0" smtClean="0">
                <a:solidFill>
                  <a:srgbClr val="FF0000"/>
                </a:solidFill>
                <a:cs typeface="B Lotus" panose="00000400000000000000" pitchFamily="2" charset="-78"/>
              </a:rPr>
              <a:t>:</a:t>
            </a:r>
            <a:endParaRPr lang="en-US" sz="1900" b="1" dirty="0">
              <a:solidFill>
                <a:srgbClr val="FF0000"/>
              </a:solidFill>
              <a:cs typeface="B Lotus" panose="00000400000000000000" pitchFamily="2" charset="-78"/>
            </a:endParaRPr>
          </a:p>
          <a:p>
            <a:pPr marL="0" indent="0" algn="r" rtl="1">
              <a:buNone/>
            </a:pPr>
            <a:r>
              <a:rPr lang="fa-IR" sz="1900" dirty="0" smtClean="0">
                <a:cs typeface="B Lotus" panose="00000400000000000000" pitchFamily="2" charset="-78"/>
              </a:rPr>
              <a:t>1=طبق اعلام </a:t>
            </a:r>
            <a:r>
              <a:rPr lang="en-US" sz="1900" dirty="0" smtClean="0">
                <a:cs typeface="B Lotus" panose="00000400000000000000" pitchFamily="2" charset="-78"/>
              </a:rPr>
              <a:t>DSM-V</a:t>
            </a:r>
            <a:endParaRPr lang="fa-IR" sz="1900" dirty="0">
              <a:cs typeface="B Lotus" panose="00000400000000000000" pitchFamily="2" charset="-78"/>
            </a:endParaRPr>
          </a:p>
          <a:p>
            <a:pPr marL="0" indent="0" algn="r" rtl="1">
              <a:buNone/>
            </a:pPr>
            <a:r>
              <a:rPr lang="fa-IR" sz="1900" dirty="0">
                <a:cs typeface="B Lotus" panose="00000400000000000000" pitchFamily="2" charset="-78"/>
              </a:rPr>
              <a:t>2= </a:t>
            </a:r>
            <a:r>
              <a:rPr lang="fa-IR" sz="1900" dirty="0" smtClean="0">
                <a:cs typeface="B Lotus" panose="00000400000000000000" pitchFamily="2" charset="-78"/>
              </a:rPr>
              <a:t>نرخ شیوع 12 ماهه در آمریکا 0/8%است در سطح جهان 0/3% است</a:t>
            </a:r>
            <a:endParaRPr lang="fa-IR" sz="1900" dirty="0">
              <a:cs typeface="B Lotus" panose="00000400000000000000" pitchFamily="2" charset="-78"/>
            </a:endParaRPr>
          </a:p>
          <a:p>
            <a:pPr marL="0" indent="0" algn="r" rtl="1">
              <a:buNone/>
            </a:pPr>
            <a:r>
              <a:rPr lang="fa-IR" sz="1900" dirty="0">
                <a:cs typeface="B Lotus" panose="00000400000000000000" pitchFamily="2" charset="-78"/>
              </a:rPr>
              <a:t>3= </a:t>
            </a:r>
            <a:r>
              <a:rPr lang="fa-IR" sz="1900" dirty="0" smtClean="0">
                <a:cs typeface="B Lotus" panose="00000400000000000000" pitchFamily="2" charset="-78"/>
              </a:rPr>
              <a:t>بالاترین نرخ شیوع در افراد 12 ساله و بالاتر است.</a:t>
            </a:r>
            <a:endParaRPr lang="en-US" sz="1900" dirty="0">
              <a:cs typeface="B Lotus" panose="00000400000000000000" pitchFamily="2" charset="-78"/>
            </a:endParaRPr>
          </a:p>
          <a:p>
            <a:pPr marL="0" indent="0" algn="r" rtl="1">
              <a:buNone/>
            </a:pPr>
            <a:endParaRPr lang="en-US" sz="1900" dirty="0">
              <a:cs typeface="B Lotus" panose="00000400000000000000" pitchFamily="2" charset="-78"/>
            </a:endParaRPr>
          </a:p>
        </p:txBody>
      </p:sp>
    </p:spTree>
    <p:extLst>
      <p:ext uri="{BB962C8B-B14F-4D97-AF65-F5344CB8AC3E}">
        <p14:creationId xmlns:p14="http://schemas.microsoft.com/office/powerpoint/2010/main" val="239797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اختلال سیکلوتیمیک</a:t>
            </a:r>
            <a:endParaRPr lang="en-US" dirty="0">
              <a:cs typeface="B Titr" panose="00000700000000000000" pitchFamily="2" charset="-78"/>
            </a:endParaRPr>
          </a:p>
        </p:txBody>
      </p:sp>
      <p:sp>
        <p:nvSpPr>
          <p:cNvPr id="3" name="Content Placeholder 2"/>
          <p:cNvSpPr>
            <a:spLocks noGrp="1"/>
          </p:cNvSpPr>
          <p:nvPr>
            <p:ph idx="1"/>
          </p:nvPr>
        </p:nvSpPr>
        <p:spPr/>
        <p:txBody>
          <a:bodyPr>
            <a:noAutofit/>
          </a:bodyPr>
          <a:lstStyle/>
          <a:p>
            <a:pPr marL="0" indent="0" algn="r" rtl="1">
              <a:buNone/>
            </a:pPr>
            <a:r>
              <a:rPr lang="fa-IR" dirty="0" smtClean="0">
                <a:cs typeface="B Lotus" panose="00000400000000000000" pitchFamily="2" charset="-78"/>
              </a:rPr>
              <a:t>- ورژن طولانی تر و ملایم تر </a:t>
            </a:r>
            <a:r>
              <a:rPr lang="fa-IR" u="sng" dirty="0" smtClean="0">
                <a:solidFill>
                  <a:srgbClr val="FF0000"/>
                </a:solidFill>
                <a:cs typeface="B Lotus" panose="00000400000000000000" pitchFamily="2" charset="-78"/>
              </a:rPr>
              <a:t>اختلال دو قطبی </a:t>
            </a:r>
            <a:r>
              <a:rPr lang="en-US" u="sng" dirty="0" smtClean="0">
                <a:solidFill>
                  <a:srgbClr val="FF0000"/>
                </a:solidFill>
                <a:cs typeface="B Lotus" panose="00000400000000000000" pitchFamily="2" charset="-78"/>
              </a:rPr>
              <a:t>II</a:t>
            </a:r>
            <a:r>
              <a:rPr lang="fa-IR" u="sng" dirty="0" smtClean="0">
                <a:solidFill>
                  <a:srgbClr val="FF0000"/>
                </a:solidFill>
                <a:cs typeface="B Lotus" panose="00000400000000000000" pitchFamily="2" charset="-78"/>
              </a:rPr>
              <a:t> </a:t>
            </a:r>
            <a:r>
              <a:rPr lang="fa-IR" dirty="0" smtClean="0">
                <a:cs typeface="B Lotus" panose="00000400000000000000" pitchFamily="2" charset="-78"/>
              </a:rPr>
              <a:t>است.همانند افسردگی دایم که ورژن طولانی تر ولی ملایمتر اختلال افسردگی عمده بود. </a:t>
            </a:r>
          </a:p>
          <a:p>
            <a:pPr marL="0" indent="0" algn="r" rtl="1">
              <a:buNone/>
            </a:pPr>
            <a:r>
              <a:rPr lang="fa-IR" dirty="0" smtClean="0">
                <a:cs typeface="B Lotus" panose="00000400000000000000" pitchFamily="2" charset="-78"/>
              </a:rPr>
              <a:t>-نام دیگر آن </a:t>
            </a:r>
            <a:r>
              <a:rPr lang="fa-IR" b="1" u="sng" dirty="0" smtClean="0">
                <a:solidFill>
                  <a:srgbClr val="FF0000"/>
                </a:solidFill>
                <a:cs typeface="B Lotus" panose="00000400000000000000" pitchFamily="2" charset="-78"/>
              </a:rPr>
              <a:t>جنون ادواری </a:t>
            </a:r>
          </a:p>
          <a:p>
            <a:pPr marL="0" indent="0" algn="r" rtl="1">
              <a:buNone/>
            </a:pPr>
            <a:r>
              <a:rPr lang="fa-IR" dirty="0" smtClean="0">
                <a:cs typeface="B Lotus" panose="00000400000000000000" pitchFamily="2" charset="-78"/>
              </a:rPr>
              <a:t>- حضور نشانه های </a:t>
            </a:r>
            <a:r>
              <a:rPr lang="fa-IR" u="sng" dirty="0" smtClean="0">
                <a:solidFill>
                  <a:srgbClr val="FF0000"/>
                </a:solidFill>
                <a:cs typeface="B Lotus" panose="00000400000000000000" pitchFamily="2" charset="-78"/>
              </a:rPr>
              <a:t>حداقل به مدت 2 سال </a:t>
            </a:r>
          </a:p>
          <a:p>
            <a:pPr marL="0" indent="0" algn="r" rtl="1">
              <a:buNone/>
            </a:pPr>
            <a:r>
              <a:rPr lang="fa-IR" dirty="0" smtClean="0">
                <a:cs typeface="B Lotus" panose="00000400000000000000" pitchFamily="2" charset="-78"/>
              </a:rPr>
              <a:t>- به دفعات نشانه های هیپومانیک را تجربه می کند ولی این نشانه ها معیارهای اپیزود هیپومانی  رابرآورده نمی کند.</a:t>
            </a:r>
          </a:p>
          <a:p>
            <a:pPr marL="0" indent="0" algn="r" rtl="1">
              <a:buNone/>
            </a:pPr>
            <a:r>
              <a:rPr lang="fa-IR" dirty="0" smtClean="0">
                <a:cs typeface="B Lotus" panose="00000400000000000000" pitchFamily="2" charset="-78"/>
              </a:rPr>
              <a:t>- به دفعات نشانه های افسردگی را تجربه می کند ولی معیارهای ایپیزود افسردگی عمده را برآورده نمی کند.</a:t>
            </a:r>
          </a:p>
          <a:p>
            <a:pPr marL="0" indent="0" algn="r" rtl="1">
              <a:buNone/>
            </a:pPr>
            <a:r>
              <a:rPr lang="fa-IR" dirty="0" smtClean="0">
                <a:cs typeface="B Lotus" panose="00000400000000000000" pitchFamily="2" charset="-78"/>
              </a:rPr>
              <a:t>-معمولا نوجوانی و اوایل بزرگسالی شروع می شود.احتمال ابتلا به اختلال دو قطبی </a:t>
            </a:r>
            <a:r>
              <a:rPr lang="en-US" dirty="0" smtClean="0">
                <a:cs typeface="B Lotus" panose="00000400000000000000" pitchFamily="2" charset="-78"/>
              </a:rPr>
              <a:t>I</a:t>
            </a:r>
            <a:r>
              <a:rPr lang="fa-IR" dirty="0" smtClean="0">
                <a:cs typeface="B Lotus" panose="00000400000000000000" pitchFamily="2" charset="-78"/>
              </a:rPr>
              <a:t> و </a:t>
            </a:r>
            <a:r>
              <a:rPr lang="en-US" dirty="0" smtClean="0">
                <a:cs typeface="B Lotus" panose="00000400000000000000" pitchFamily="2" charset="-78"/>
              </a:rPr>
              <a:t>II</a:t>
            </a:r>
            <a:r>
              <a:rPr lang="fa-IR" dirty="0" smtClean="0">
                <a:cs typeface="B Lotus" panose="00000400000000000000" pitchFamily="2" charset="-78"/>
              </a:rPr>
              <a:t> 15 تا 50 درصد می باشد.</a:t>
            </a:r>
          </a:p>
          <a:p>
            <a:pPr marL="0" indent="0" algn="r" rtl="1">
              <a:buNone/>
            </a:pPr>
            <a:r>
              <a:rPr lang="fa-IR" dirty="0" smtClean="0">
                <a:cs typeface="B Lotus" panose="00000400000000000000" pitchFamily="2" charset="-78"/>
              </a:rPr>
              <a:t>- در کودکان متوسط سن شروع 6/5 </a:t>
            </a:r>
            <a:r>
              <a:rPr lang="en-US" dirty="0" smtClean="0">
                <a:cs typeface="B Lotus" panose="00000400000000000000" pitchFamily="2" charset="-78"/>
              </a:rPr>
              <a:t> </a:t>
            </a:r>
            <a:r>
              <a:rPr lang="fa-IR" dirty="0" smtClean="0">
                <a:cs typeface="B Lotus" panose="00000400000000000000" pitchFamily="2" charset="-78"/>
              </a:rPr>
              <a:t>است. </a:t>
            </a:r>
            <a:endParaRPr lang="en-US" dirty="0">
              <a:cs typeface="B Lotus" panose="00000400000000000000" pitchFamily="2" charset="-78"/>
            </a:endParaRPr>
          </a:p>
        </p:txBody>
      </p:sp>
    </p:spTree>
    <p:extLst>
      <p:ext uri="{BB962C8B-B14F-4D97-AF65-F5344CB8AC3E}">
        <p14:creationId xmlns:p14="http://schemas.microsoft.com/office/powerpoint/2010/main" val="2220235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معیارهای </a:t>
            </a:r>
            <a:r>
              <a:rPr lang="en-US" dirty="0" smtClean="0">
                <a:cs typeface="B Titr" panose="00000700000000000000" pitchFamily="2" charset="-78"/>
              </a:rPr>
              <a:t>DSM-V</a:t>
            </a:r>
            <a:r>
              <a:rPr lang="fa-IR" dirty="0" smtClean="0">
                <a:cs typeface="B Titr" panose="00000700000000000000" pitchFamily="2" charset="-78"/>
              </a:rPr>
              <a:t> برای </a:t>
            </a:r>
            <a:r>
              <a:rPr lang="fa-IR" dirty="0">
                <a:cs typeface="B Titr" panose="00000700000000000000" pitchFamily="2" charset="-78"/>
              </a:rPr>
              <a:t>اختلال سیکلوتیمیک</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marL="0" indent="0" algn="r" rtl="1">
              <a:buNone/>
            </a:pPr>
            <a:r>
              <a:rPr lang="fa-IR" dirty="0" smtClean="0">
                <a:solidFill>
                  <a:schemeClr val="tx1"/>
                </a:solidFill>
                <a:cs typeface="B Lotus" panose="00000400000000000000" pitchFamily="2" charset="-78"/>
              </a:rPr>
              <a:t>الف: حداقل 2 سال طول بکشد(یک سال برای کودکان و نوجوانان)-با نشانه های هیپومانیک و افسردگی بدون معیارهای هیپومانی و افسردگی عمده</a:t>
            </a:r>
          </a:p>
          <a:p>
            <a:pPr marL="0" indent="0" algn="r" rtl="1">
              <a:buNone/>
            </a:pPr>
            <a:r>
              <a:rPr lang="fa-IR" dirty="0" smtClean="0">
                <a:solidFill>
                  <a:schemeClr val="tx1"/>
                </a:solidFill>
                <a:cs typeface="B Lotus" panose="00000400000000000000" pitchFamily="2" charset="-78"/>
              </a:rPr>
              <a:t>ب: در طول این دو سال (</a:t>
            </a:r>
            <a:r>
              <a:rPr lang="fa-IR" dirty="0">
                <a:solidFill>
                  <a:schemeClr val="tx1"/>
                </a:solidFill>
                <a:cs typeface="B Lotus" panose="00000400000000000000" pitchFamily="2" charset="-78"/>
              </a:rPr>
              <a:t>یک سال برای کودکان و نوجوانان</a:t>
            </a:r>
            <a:r>
              <a:rPr lang="fa-IR" dirty="0" smtClean="0">
                <a:solidFill>
                  <a:schemeClr val="tx1"/>
                </a:solidFill>
                <a:cs typeface="B Lotus" panose="00000400000000000000" pitchFamily="2" charset="-78"/>
              </a:rPr>
              <a:t>)- دوره های هیپومانیک و دوره های افسردگی حداقل به مدت نیمی از دو سال(نیمی از یک سال برای کودکان و نوجوانان) وجود داشته باشد.هر گز پیش نیامده باشد که فرد بیش از دو ماه هیچ سمپتومی نداشته باشد. </a:t>
            </a:r>
          </a:p>
          <a:p>
            <a:pPr marL="0" indent="0" algn="r" rtl="1">
              <a:buNone/>
            </a:pPr>
            <a:r>
              <a:rPr lang="fa-IR" dirty="0" smtClean="0">
                <a:solidFill>
                  <a:schemeClr val="tx1"/>
                </a:solidFill>
                <a:cs typeface="B Lotus" panose="00000400000000000000" pitchFamily="2" charset="-78"/>
              </a:rPr>
              <a:t>- این سمپتوم ها عملکرد اجتماعی و شغلی فرد را مختل کرده است. </a:t>
            </a:r>
          </a:p>
          <a:p>
            <a:pPr marL="0" indent="0" algn="ctr" rtl="1">
              <a:buNone/>
            </a:pPr>
            <a:r>
              <a:rPr lang="fa-IR" b="1" dirty="0" smtClean="0">
                <a:solidFill>
                  <a:srgbClr val="FF0000"/>
                </a:solidFill>
                <a:cs typeface="B Lotus" panose="00000400000000000000" pitchFamily="2" charset="-78"/>
              </a:rPr>
              <a:t>شیوع اختلال سیکلوتیمیک</a:t>
            </a:r>
          </a:p>
          <a:p>
            <a:pPr marL="0" indent="0" algn="r" rtl="1">
              <a:buNone/>
            </a:pPr>
            <a:r>
              <a:rPr lang="fa-IR" dirty="0" smtClean="0">
                <a:solidFill>
                  <a:schemeClr val="tx1"/>
                </a:solidFill>
                <a:cs typeface="B Lotus" panose="00000400000000000000" pitchFamily="2" charset="-78"/>
              </a:rPr>
              <a:t>به گزارش </a:t>
            </a:r>
            <a:r>
              <a:rPr lang="en-US" dirty="0" smtClean="0">
                <a:solidFill>
                  <a:schemeClr val="tx1"/>
                </a:solidFill>
                <a:cs typeface="B Lotus" panose="00000400000000000000" pitchFamily="2" charset="-78"/>
              </a:rPr>
              <a:t>DSM-V</a:t>
            </a:r>
            <a:r>
              <a:rPr lang="fa-IR" dirty="0" smtClean="0">
                <a:solidFill>
                  <a:schemeClr val="tx1"/>
                </a:solidFill>
                <a:cs typeface="B Lotus" panose="00000400000000000000" pitchFamily="2" charset="-78"/>
              </a:rPr>
              <a:t> نرخ شیوع تمام عمری اختلال سیکلوتیمیک 0/4 تا 1 درصد است. در مرد و زن برابر است.</a:t>
            </a:r>
          </a:p>
          <a:p>
            <a:pPr marL="0" indent="0" algn="r" rtl="1">
              <a:buNone/>
            </a:pPr>
            <a:endParaRPr lang="en-US" dirty="0"/>
          </a:p>
        </p:txBody>
      </p:sp>
    </p:spTree>
    <p:extLst>
      <p:ext uri="{BB962C8B-B14F-4D97-AF65-F5344CB8AC3E}">
        <p14:creationId xmlns:p14="http://schemas.microsoft.com/office/powerpoint/2010/main" val="295215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588" y="1025183"/>
            <a:ext cx="8761413" cy="687707"/>
          </a:xfrm>
        </p:spPr>
        <p:txBody>
          <a:bodyPr/>
          <a:lstStyle/>
          <a:p>
            <a:pPr lvl="0" algn="ctr" rtl="1"/>
            <a:r>
              <a:rPr lang="ar-SA" b="1" dirty="0" smtClean="0">
                <a:cs typeface="B Titr" panose="00000700000000000000" pitchFamily="2" charset="-78"/>
              </a:rPr>
              <a:t>عل</a:t>
            </a:r>
            <a:r>
              <a:rPr lang="fa-IR" b="1" dirty="0" smtClean="0">
                <a:cs typeface="B Titr" panose="00000700000000000000" pitchFamily="2" charset="-78"/>
              </a:rPr>
              <a:t>ل</a:t>
            </a:r>
            <a:r>
              <a:rPr lang="ar-SA" b="1" dirty="0" smtClean="0">
                <a:cs typeface="B Titr" panose="00000700000000000000" pitchFamily="2" charset="-78"/>
              </a:rPr>
              <a:t> </a:t>
            </a:r>
            <a:r>
              <a:rPr lang="fa-IR" b="1" dirty="0" smtClean="0">
                <a:cs typeface="B Titr" panose="00000700000000000000" pitchFamily="2" charset="-78"/>
              </a:rPr>
              <a:t>اختلال دو قطبی</a:t>
            </a:r>
            <a:r>
              <a:rPr lang="en-US" dirty="0">
                <a:cs typeface="B Titr" panose="00000700000000000000" pitchFamily="2" charset="-78"/>
              </a:rPr>
              <a:t/>
            </a:r>
            <a:br>
              <a:rPr lang="en-US" dirty="0">
                <a:cs typeface="B Titr" panose="00000700000000000000" pitchFamily="2" charset="-78"/>
              </a:rPr>
            </a:b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r>
              <a:rPr lang="ar-SA" dirty="0" smtClean="0">
                <a:solidFill>
                  <a:schemeClr val="tx1"/>
                </a:solidFill>
                <a:cs typeface="B Lotus" panose="00000400000000000000" pitchFamily="2" charset="-78"/>
              </a:rPr>
              <a:t>علت </a:t>
            </a:r>
            <a:r>
              <a:rPr lang="ar-SA" dirty="0">
                <a:solidFill>
                  <a:schemeClr val="tx1"/>
                </a:solidFill>
                <a:cs typeface="B Lotus" panose="00000400000000000000" pitchFamily="2" charset="-78"/>
              </a:rPr>
              <a:t>اختلال دوقطبی هنوز به خوبی شناخته نشده است. با وجود این، به نظر می‌رسد مواد شیمیایی مغز نقش عمده‌ای در ایجاد آن بازی کنند. مواد شیمیایی مغز که انتقال دهنده‌های عصبی نامیده می‌شوند، پیام‌ها را بین سلول‌های عصبی منتقل می‌کنند</a:t>
            </a:r>
            <a:r>
              <a:rPr lang="en-US" dirty="0">
                <a:solidFill>
                  <a:schemeClr val="tx1"/>
                </a:solidFill>
                <a:cs typeface="B Lotus" panose="00000400000000000000" pitchFamily="2" charset="-78"/>
              </a:rPr>
              <a:t>. </a:t>
            </a:r>
            <a:r>
              <a:rPr lang="ar-SA" dirty="0">
                <a:solidFill>
                  <a:schemeClr val="tx1"/>
                </a:solidFill>
                <a:cs typeface="B Lotus" panose="00000400000000000000" pitchFamily="2" charset="-78"/>
              </a:rPr>
              <a:t>اعتقاد بر این است که مقدار بسیار زیاد یا بسیار کم این انتقال دهنده‌های عصبی باعث </a:t>
            </a:r>
            <a:r>
              <a:rPr lang="ar-SA" dirty="0" smtClean="0">
                <a:solidFill>
                  <a:schemeClr val="tx1"/>
                </a:solidFill>
                <a:cs typeface="B Lotus" panose="00000400000000000000" pitchFamily="2" charset="-78"/>
              </a:rPr>
              <a:t>تغییرات</a:t>
            </a:r>
            <a:r>
              <a:rPr lang="fa-IR" dirty="0" smtClean="0">
                <a:solidFill>
                  <a:schemeClr val="tx1"/>
                </a:solidFill>
                <a:cs typeface="B Lotus" panose="00000400000000000000" pitchFamily="2" charset="-78"/>
              </a:rPr>
              <a:t> </a:t>
            </a:r>
            <a:r>
              <a:rPr lang="ar-SA" dirty="0">
                <a:solidFill>
                  <a:schemeClr val="tx1"/>
                </a:solidFill>
                <a:cs typeface="B Lotus" panose="00000400000000000000" pitchFamily="2" charset="-78"/>
              </a:rPr>
              <a:t>خلق و خو می‌گردد. همچنین به نظر می‌رسد که اختلال دوقطبی دارای ریشه‌های ژنتیکی باشد امّا ژن بخصوصی که به این وضعیت ارتباط داشته باشد هنوز کشف نشده است</a:t>
            </a:r>
            <a:r>
              <a:rPr lang="en-US" dirty="0">
                <a:solidFill>
                  <a:schemeClr val="tx1"/>
                </a:solidFill>
                <a:cs typeface="B Lotus" panose="00000400000000000000" pitchFamily="2" charset="-78"/>
              </a:rPr>
              <a:t>. </a:t>
            </a:r>
            <a:r>
              <a:rPr lang="ar-SA" dirty="0">
                <a:solidFill>
                  <a:schemeClr val="tx1"/>
                </a:solidFill>
                <a:cs typeface="B Lotus" panose="00000400000000000000" pitchFamily="2" charset="-78"/>
              </a:rPr>
              <a:t>کودکانی که پدر و مادرشان (یکی یا هر دو) دچار اختلال دوقطبی باشند بیشتر در معرض خطر ابتلاء به این بیماری قرار دارند. به علاوه، سابقه  خانوادگی در سوء مصرف مواد یا دارو نیز خطر به وجود آمدن اختلال دوقطبی را تشدید </a:t>
            </a:r>
            <a:r>
              <a:rPr lang="ar-SA" dirty="0" smtClean="0">
                <a:solidFill>
                  <a:schemeClr val="tx1"/>
                </a:solidFill>
                <a:cs typeface="B Lotus" panose="00000400000000000000" pitchFamily="2" charset="-78"/>
              </a:rPr>
              <a:t>می‌کند</a:t>
            </a:r>
            <a:r>
              <a:rPr lang="fa-IR" dirty="0" smtClean="0">
                <a:solidFill>
                  <a:schemeClr val="tx1"/>
                </a:solidFill>
                <a:cs typeface="B Lotus" panose="00000400000000000000" pitchFamily="2" charset="-78"/>
              </a:rPr>
              <a:t>	</a:t>
            </a:r>
            <a:r>
              <a:rPr lang="en-US" dirty="0" smtClean="0">
                <a:solidFill>
                  <a:schemeClr val="tx1"/>
                </a:solidFill>
                <a:cs typeface="B Lotus" panose="00000400000000000000" pitchFamily="2" charset="-78"/>
              </a:rPr>
              <a:t>.</a:t>
            </a:r>
            <a:r>
              <a:rPr lang="en-US" dirty="0">
                <a:solidFill>
                  <a:schemeClr val="tx1"/>
                </a:solidFill>
                <a:cs typeface="B Lotus" panose="00000400000000000000" pitchFamily="2" charset="-78"/>
              </a:rPr>
              <a:t/>
            </a:r>
            <a:br>
              <a:rPr lang="en-US" dirty="0">
                <a:solidFill>
                  <a:schemeClr val="tx1"/>
                </a:solidFill>
                <a:cs typeface="B Lotus" panose="00000400000000000000" pitchFamily="2" charset="-78"/>
              </a:rPr>
            </a:br>
            <a:r>
              <a:rPr lang="ar-SA" dirty="0">
                <a:solidFill>
                  <a:schemeClr val="tx1"/>
                </a:solidFill>
                <a:cs typeface="B Lotus" panose="00000400000000000000" pitchFamily="2" charset="-78"/>
              </a:rPr>
              <a:t>برخی پژوهشگران بر این باورند که در بعضی از افراد، استعداد رشد این بیماری به طور ارثی وجود دارد که براثر عوامل محیطی (مانند رویدادهای پراسترس در زندگی، اختلال در چرخه‌های زیستی یا ریتم‌ها و الگوهای فصلی) بروز پیدا می کند. برخی عوامل دیگری که در بروز این اختلال ممکن است نقش داشته باشند عبارتند از بیخوابی مزمن، درمان با داروهای ضدافسردگی </a:t>
            </a:r>
            <a:r>
              <a:rPr lang="fa-IR" dirty="0" smtClean="0">
                <a:solidFill>
                  <a:schemeClr val="tx1"/>
                </a:solidFill>
                <a:cs typeface="B Lotus" panose="00000400000000000000" pitchFamily="2" charset="-78"/>
              </a:rPr>
              <a:t>.</a:t>
            </a:r>
            <a:endParaRPr lang="en-US" dirty="0">
              <a:solidFill>
                <a:schemeClr val="tx1"/>
              </a:solidFill>
              <a:cs typeface="B Lotus" panose="00000400000000000000" pitchFamily="2" charset="-78"/>
            </a:endParaRPr>
          </a:p>
        </p:txBody>
      </p:sp>
    </p:spTree>
    <p:extLst>
      <p:ext uri="{BB962C8B-B14F-4D97-AF65-F5344CB8AC3E}">
        <p14:creationId xmlns:p14="http://schemas.microsoft.com/office/powerpoint/2010/main" val="25498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cs typeface="B Titr" panose="00000700000000000000" pitchFamily="2" charset="-78"/>
              </a:rPr>
              <a:t>درمان</a:t>
            </a:r>
            <a:r>
              <a:rPr lang="fa-IR" b="1" dirty="0">
                <a:cs typeface="B Titr" panose="00000700000000000000" pitchFamily="2" charset="-78"/>
              </a:rPr>
              <a:t> اختلال دو قطبی</a:t>
            </a:r>
            <a:r>
              <a:rPr lang="ar-SA" b="1" dirty="0" smtClean="0">
                <a:cs typeface="B Titr" panose="00000700000000000000" pitchFamily="2" charset="-78"/>
              </a:rPr>
              <a:t> </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marL="0" indent="0" algn="ctr" rtl="1">
              <a:buNone/>
            </a:pPr>
            <a:r>
              <a:rPr lang="fa-IR" sz="2000" b="1" dirty="0">
                <a:solidFill>
                  <a:srgbClr val="FF0000"/>
                </a:solidFill>
                <a:cs typeface="B Lotus" panose="00000400000000000000" pitchFamily="2" charset="-78"/>
              </a:rPr>
              <a:t>درمان داروئی</a:t>
            </a:r>
          </a:p>
          <a:p>
            <a:pPr marL="0" indent="0" algn="just" rtl="1">
              <a:buNone/>
            </a:pPr>
            <a:r>
              <a:rPr lang="fa-IR" sz="2000" dirty="0">
                <a:solidFill>
                  <a:schemeClr val="tx1"/>
                </a:solidFill>
                <a:cs typeface="B Lotus" panose="00000400000000000000" pitchFamily="2" charset="-78"/>
              </a:rPr>
              <a:t>مهمترین داروهای تثبیت کننده خلق شامل : لیتیوم، سدیوم والپروئات، وکاربامازپین و لاموتریژین است که توسط روانپزشک با توجه به خصوصیات بیماری و خود بیمار انتخاب میشود.</a:t>
            </a:r>
          </a:p>
          <a:p>
            <a:pPr marL="0" indent="0" algn="just" rtl="1">
              <a:buNone/>
            </a:pPr>
            <a:r>
              <a:rPr lang="fa-IR" sz="2000" dirty="0">
                <a:solidFill>
                  <a:schemeClr val="tx1"/>
                </a:solidFill>
                <a:cs typeface="B Lotus" panose="00000400000000000000" pitchFamily="2" charset="-78"/>
              </a:rPr>
              <a:t>ممکن است همزمان داروهای دیگری نیز استفاده شوند ازجمله داروهای کاهنده یا افزایندۀ میل جنسی، داروهای ضد افسردگی(از جمله </a:t>
            </a:r>
            <a:r>
              <a:rPr lang="fa-IR" sz="2000" dirty="0" smtClean="0">
                <a:solidFill>
                  <a:schemeClr val="tx1"/>
                </a:solidFill>
                <a:cs typeface="B Lotus" panose="00000400000000000000" pitchFamily="2" charset="-78"/>
              </a:rPr>
              <a:t>خواب </a:t>
            </a:r>
            <a:r>
              <a:rPr lang="fa-IR" sz="2000" dirty="0">
                <a:solidFill>
                  <a:schemeClr val="tx1"/>
                </a:solidFill>
                <a:cs typeface="B Lotus" panose="00000400000000000000" pitchFamily="2" charset="-78"/>
              </a:rPr>
              <a:t>آورها، </a:t>
            </a:r>
            <a:r>
              <a:rPr lang="fa-IR" sz="2000" dirty="0" smtClean="0">
                <a:solidFill>
                  <a:schemeClr val="tx1"/>
                </a:solidFill>
                <a:cs typeface="B Lotus" panose="00000400000000000000" pitchFamily="2" charset="-78"/>
              </a:rPr>
              <a:t>ضداضطرابها) وداروهای ضدسایکوز</a:t>
            </a:r>
            <a:r>
              <a:rPr lang="en-US" sz="2000" dirty="0" smtClean="0">
                <a:solidFill>
                  <a:schemeClr val="tx1"/>
                </a:solidFill>
                <a:cs typeface="B Lotus" panose="00000400000000000000" pitchFamily="2" charset="-78"/>
              </a:rPr>
              <a:t> </a:t>
            </a:r>
            <a:r>
              <a:rPr lang="fa-IR" sz="2000" dirty="0">
                <a:solidFill>
                  <a:schemeClr val="tx1"/>
                </a:solidFill>
                <a:cs typeface="B Lotus" panose="00000400000000000000" pitchFamily="2" charset="-78"/>
              </a:rPr>
              <a:t>در </a:t>
            </a:r>
            <a:r>
              <a:rPr lang="fa-IR" sz="2000" dirty="0" smtClean="0">
                <a:solidFill>
                  <a:schemeClr val="tx1"/>
                </a:solidFill>
                <a:cs typeface="B Lotus" panose="00000400000000000000" pitchFamily="2" charset="-78"/>
              </a:rPr>
              <a:t>مواردی که </a:t>
            </a:r>
            <a:r>
              <a:rPr lang="fa-IR" sz="2000" dirty="0">
                <a:solidFill>
                  <a:schemeClr val="tx1"/>
                </a:solidFill>
                <a:cs typeface="B Lotus" panose="00000400000000000000" pitchFamily="2" charset="-78"/>
              </a:rPr>
              <a:t>روانپریشی نیز بر دردهای بیمار افزوده شده باشد.</a:t>
            </a:r>
          </a:p>
          <a:p>
            <a:pPr marL="0" indent="0" algn="just" rtl="1">
              <a:buNone/>
            </a:pPr>
            <a:endParaRPr lang="en-US" dirty="0">
              <a:solidFill>
                <a:schemeClr val="tx1"/>
              </a:solidFill>
              <a:cs typeface="B Lotus"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981" y="4568721"/>
            <a:ext cx="2711203" cy="2085541"/>
          </a:xfrm>
          <a:prstGeom prst="rect">
            <a:avLst/>
          </a:prstGeom>
        </p:spPr>
      </p:pic>
    </p:spTree>
    <p:extLst>
      <p:ext uri="{BB962C8B-B14F-4D97-AF65-F5344CB8AC3E}">
        <p14:creationId xmlns:p14="http://schemas.microsoft.com/office/powerpoint/2010/main" val="133784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Titr" panose="00000700000000000000" pitchFamily="2" charset="-78"/>
              </a:rPr>
              <a:t>درمان</a:t>
            </a:r>
            <a:r>
              <a:rPr lang="fa-IR" b="1" dirty="0">
                <a:cs typeface="B Titr" panose="00000700000000000000" pitchFamily="2" charset="-78"/>
              </a:rPr>
              <a:t> اختلال دو قطبی</a:t>
            </a:r>
            <a:r>
              <a:rPr lang="ar-SA" b="1" dirty="0">
                <a:cs typeface="B Titr" panose="00000700000000000000" pitchFamily="2" charset="-78"/>
              </a:rPr>
              <a:t> </a:t>
            </a:r>
            <a:endParaRPr lang="en-US" dirty="0"/>
          </a:p>
        </p:txBody>
      </p:sp>
      <p:sp>
        <p:nvSpPr>
          <p:cNvPr id="3" name="Content Placeholder 2"/>
          <p:cNvSpPr>
            <a:spLocks noGrp="1"/>
          </p:cNvSpPr>
          <p:nvPr>
            <p:ph idx="1"/>
          </p:nvPr>
        </p:nvSpPr>
        <p:spPr/>
        <p:txBody>
          <a:bodyPr/>
          <a:lstStyle/>
          <a:p>
            <a:pPr marL="0" lvl="0" indent="0" algn="ctr" rtl="1">
              <a:buNone/>
            </a:pPr>
            <a:r>
              <a:rPr lang="ar-SA" b="1" dirty="0">
                <a:solidFill>
                  <a:srgbClr val="FF0000"/>
                </a:solidFill>
                <a:cs typeface="B Lotus" panose="00000400000000000000" pitchFamily="2" charset="-78"/>
              </a:rPr>
              <a:t>رفتار درمانی شناختی </a:t>
            </a:r>
            <a:endParaRPr lang="fa-IR" b="1" dirty="0" smtClean="0">
              <a:solidFill>
                <a:srgbClr val="FF0000"/>
              </a:solidFill>
              <a:cs typeface="B Lotus" panose="00000400000000000000" pitchFamily="2" charset="-78"/>
            </a:endParaRPr>
          </a:p>
          <a:p>
            <a:pPr marL="0" lvl="0" indent="0" algn="just" rtl="1">
              <a:buNone/>
            </a:pPr>
            <a:r>
              <a:rPr lang="ar-SA" dirty="0" smtClean="0"/>
              <a:t>بیمار </a:t>
            </a:r>
            <a:r>
              <a:rPr lang="ar-SA" dirty="0"/>
              <a:t>یاد می‌گیرد که الگوهای فکری و رفتارهای نامناسب خود را تغییر داده و کنترل کند. در مورد کودکان، این روش درمانی تنها بر روی رفتار تمرکز می‌کند تا زمانی که آن‌ها درک بهتری از توانائی‌های شناختی خود به دست آورند</a:t>
            </a:r>
            <a:r>
              <a:rPr lang="en-US" dirty="0"/>
              <a:t>.</a:t>
            </a:r>
          </a:p>
          <a:p>
            <a:pPr marL="0" indent="0">
              <a:buNone/>
            </a:pPr>
            <a:endParaRPr lang="en-US" dirty="0"/>
          </a:p>
        </p:txBody>
      </p:sp>
    </p:spTree>
    <p:extLst>
      <p:ext uri="{BB962C8B-B14F-4D97-AF65-F5344CB8AC3E}">
        <p14:creationId xmlns:p14="http://schemas.microsoft.com/office/powerpoint/2010/main" val="332763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شرحی بر اختلال دو قطبی</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sz="2400" dirty="0" smtClean="0">
                <a:solidFill>
                  <a:schemeClr val="tx1"/>
                </a:solidFill>
                <a:cs typeface="B Lotus" panose="00000400000000000000" pitchFamily="2" charset="-78"/>
              </a:rPr>
              <a:t>در اختلالات دو قطبی، خلق فرد به طور مستمر و غیر عادی خیلی خوب است یا بدون تناسب و بیجا، از حالت خیلی خوب به حالت خیلی بد و افسرده تغییر می کند. اختلالات دو قطبی قبلاً بیماری مانیک-دپرسیو یا به طور ساده، مانیک- دیپرشن نامیده می شدند. </a:t>
            </a:r>
          </a:p>
          <a:p>
            <a:pPr marL="0" indent="0" algn="just" rtl="1">
              <a:buNone/>
            </a:pPr>
            <a:endParaRPr lang="en-US" sz="2400" dirty="0">
              <a:solidFill>
                <a:schemeClr val="tx1"/>
              </a:solidFill>
              <a:cs typeface="B Lotus"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8535" y="3812683"/>
            <a:ext cx="5819775" cy="3276600"/>
          </a:xfrm>
          <a:prstGeom prst="rect">
            <a:avLst/>
          </a:prstGeom>
        </p:spPr>
      </p:pic>
    </p:spTree>
    <p:extLst>
      <p:ext uri="{BB962C8B-B14F-4D97-AF65-F5344CB8AC3E}">
        <p14:creationId xmlns:p14="http://schemas.microsoft.com/office/powerpoint/2010/main" val="203846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cs typeface="B Titr" panose="00000700000000000000" pitchFamily="2" charset="-78"/>
              </a:rPr>
              <a:t>درمان</a:t>
            </a:r>
            <a:r>
              <a:rPr lang="fa-IR" b="1" dirty="0">
                <a:cs typeface="B Titr" panose="00000700000000000000" pitchFamily="2" charset="-78"/>
              </a:rPr>
              <a:t> اختلال دو قطبی</a:t>
            </a:r>
            <a:r>
              <a:rPr lang="ar-SA" b="1" dirty="0">
                <a:cs typeface="B Titr" panose="00000700000000000000" pitchFamily="2" charset="-78"/>
              </a:rPr>
              <a:t> </a:t>
            </a:r>
            <a:endParaRPr lang="en-US" dirty="0"/>
          </a:p>
        </p:txBody>
      </p:sp>
      <p:sp>
        <p:nvSpPr>
          <p:cNvPr id="3" name="Content Placeholder 2"/>
          <p:cNvSpPr>
            <a:spLocks noGrp="1"/>
          </p:cNvSpPr>
          <p:nvPr>
            <p:ph idx="1"/>
          </p:nvPr>
        </p:nvSpPr>
        <p:spPr/>
        <p:txBody>
          <a:bodyPr>
            <a:normAutofit/>
          </a:bodyPr>
          <a:lstStyle/>
          <a:p>
            <a:pPr marL="0" lvl="0" indent="0" algn="ctr" rtl="1">
              <a:buNone/>
            </a:pPr>
            <a:r>
              <a:rPr lang="ar-SA" sz="2000" b="1" dirty="0">
                <a:solidFill>
                  <a:srgbClr val="FF0000"/>
                </a:solidFill>
                <a:cs typeface="B Lotus" panose="00000400000000000000" pitchFamily="2" charset="-78"/>
              </a:rPr>
              <a:t>خانواده درمانی </a:t>
            </a:r>
            <a:endParaRPr lang="fa-IR" sz="2000" b="1" dirty="0" smtClean="0">
              <a:solidFill>
                <a:srgbClr val="FF0000"/>
              </a:solidFill>
              <a:cs typeface="B Lotus" panose="00000400000000000000" pitchFamily="2" charset="-78"/>
            </a:endParaRPr>
          </a:p>
          <a:p>
            <a:pPr marL="0" lvl="0" indent="0" algn="just" rtl="1">
              <a:buNone/>
            </a:pPr>
            <a:r>
              <a:rPr lang="ar-SA" sz="2000" dirty="0" smtClean="0">
                <a:solidFill>
                  <a:schemeClr val="tx1"/>
                </a:solidFill>
                <a:cs typeface="B Lotus" panose="00000400000000000000" pitchFamily="2" charset="-78"/>
              </a:rPr>
              <a:t>سطح </a:t>
            </a:r>
            <a:r>
              <a:rPr lang="ar-SA" sz="2000" dirty="0">
                <a:solidFill>
                  <a:schemeClr val="tx1"/>
                </a:solidFill>
                <a:cs typeface="B Lotus" panose="00000400000000000000" pitchFamily="2" charset="-78"/>
              </a:rPr>
              <a:t>درماندگی در بین اعضای خانواده، ناشی از نشانه‌های اختلال دوقطبی را کاهش می‌دهد. روان درمانی خانواده به اولیاء کمک می‌کند که چگونگی برخورد با کودکان دوقطبی خود را یاد بگیرند. این مساله در مورد خواهر و برادرها نیز صادق است</a:t>
            </a:r>
            <a:r>
              <a:rPr lang="en-US" sz="2000" dirty="0">
                <a:solidFill>
                  <a:schemeClr val="tx1"/>
                </a:solidFill>
                <a:cs typeface="B Lotus" panose="00000400000000000000" pitchFamily="2" charset="-78"/>
              </a:rPr>
              <a:t>.</a:t>
            </a:r>
          </a:p>
          <a:p>
            <a:pPr marL="0" lvl="0" indent="0" algn="ctr" rtl="1">
              <a:buNone/>
            </a:pPr>
            <a:r>
              <a:rPr lang="ar-SA" sz="2000" b="1" dirty="0">
                <a:solidFill>
                  <a:srgbClr val="FF0000"/>
                </a:solidFill>
                <a:cs typeface="B Lotus" panose="00000400000000000000" pitchFamily="2" charset="-78"/>
              </a:rPr>
              <a:t>روان درمانی بین فردی</a:t>
            </a:r>
            <a:r>
              <a:rPr lang="ar-SA" sz="2000" dirty="0">
                <a:solidFill>
                  <a:srgbClr val="FF0000"/>
                </a:solidFill>
                <a:cs typeface="B Lotus" panose="00000400000000000000" pitchFamily="2" charset="-78"/>
              </a:rPr>
              <a:t> </a:t>
            </a:r>
            <a:endParaRPr lang="fa-IR" sz="2000" dirty="0" smtClean="0">
              <a:solidFill>
                <a:srgbClr val="FF0000"/>
              </a:solidFill>
              <a:cs typeface="B Lotus" panose="00000400000000000000" pitchFamily="2" charset="-78"/>
            </a:endParaRPr>
          </a:p>
          <a:p>
            <a:pPr marL="0" lvl="0" indent="0" algn="just" rtl="1">
              <a:buNone/>
            </a:pPr>
            <a:r>
              <a:rPr lang="ar-SA" sz="2000" dirty="0" smtClean="0">
                <a:solidFill>
                  <a:schemeClr val="tx1"/>
                </a:solidFill>
                <a:cs typeface="B Lotus" panose="00000400000000000000" pitchFamily="2" charset="-78"/>
              </a:rPr>
              <a:t> باعث </a:t>
            </a:r>
            <a:r>
              <a:rPr lang="ar-SA" sz="2000" dirty="0">
                <a:solidFill>
                  <a:schemeClr val="tx1"/>
                </a:solidFill>
                <a:cs typeface="B Lotus" panose="00000400000000000000" pitchFamily="2" charset="-78"/>
              </a:rPr>
              <a:t>بهبود روابط بین فردی بیماران می‌گردد و روال‌های روزانه و زمان‌بندی خواب آن‌ها را به حالت عادی در می‌آورد و به آن‌ها کنترل بیشتری بر روی زندگی و شرایط‌شان می‌بخشد</a:t>
            </a:r>
            <a:r>
              <a:rPr lang="en-US" sz="2000" dirty="0">
                <a:solidFill>
                  <a:schemeClr val="tx1"/>
                </a:solidFill>
                <a:cs typeface="B Lotus" panose="00000400000000000000" pitchFamily="2" charset="-78"/>
              </a:rPr>
              <a:t>.</a:t>
            </a:r>
          </a:p>
          <a:p>
            <a:pPr marL="0" indent="0" algn="just" rtl="1">
              <a:buNone/>
            </a:pPr>
            <a:endParaRPr lang="en-US" sz="2000" dirty="0">
              <a:cs typeface="B Lotus" panose="00000400000000000000" pitchFamily="2" charset="-78"/>
            </a:endParaRPr>
          </a:p>
        </p:txBody>
      </p:sp>
    </p:spTree>
    <p:extLst>
      <p:ext uri="{BB962C8B-B14F-4D97-AF65-F5344CB8AC3E}">
        <p14:creationId xmlns:p14="http://schemas.microsoft.com/office/powerpoint/2010/main" val="197133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منابع</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algn="r" rtl="1"/>
            <a:r>
              <a:rPr lang="fa-IR" b="1" dirty="0" smtClean="0">
                <a:solidFill>
                  <a:schemeClr val="tx1"/>
                </a:solidFill>
                <a:cs typeface="B Lotus" panose="00000400000000000000" pitchFamily="2" charset="-78"/>
              </a:rPr>
              <a:t>1-گنجی،مهدی(1392).آسییب شناسی روانی بر اساس </a:t>
            </a:r>
            <a:r>
              <a:rPr lang="en-US" b="1" dirty="0" smtClean="0">
                <a:solidFill>
                  <a:schemeClr val="tx1"/>
                </a:solidFill>
                <a:cs typeface="B Lotus" panose="00000400000000000000" pitchFamily="2" charset="-78"/>
              </a:rPr>
              <a:t>DSM-5</a:t>
            </a:r>
            <a:r>
              <a:rPr lang="fa-IR" b="1" dirty="0" smtClean="0">
                <a:solidFill>
                  <a:schemeClr val="tx1"/>
                </a:solidFill>
                <a:cs typeface="B Lotus" panose="00000400000000000000" pitchFamily="2" charset="-78"/>
              </a:rPr>
              <a:t>(جلد اول). انتشارات نشر ساوالان.</a:t>
            </a:r>
          </a:p>
          <a:p>
            <a:pPr algn="r" rtl="1"/>
            <a:r>
              <a:rPr lang="fa-IR" b="1" dirty="0" smtClean="0">
                <a:solidFill>
                  <a:schemeClr val="tx1"/>
                </a:solidFill>
                <a:cs typeface="B Lotus" panose="00000400000000000000" pitchFamily="2" charset="-78"/>
              </a:rPr>
              <a:t>2-قلعه بند، میر فرهاد(1390).درسنامه روان پزشکی بالینی و علوم رفتاری. انتشارات ارجمند. </a:t>
            </a:r>
            <a:endParaRPr lang="en-US" b="1" dirty="0">
              <a:solidFill>
                <a:schemeClr val="tx1"/>
              </a:solidFill>
              <a:cs typeface="B Lotus" panose="00000400000000000000" pitchFamily="2" charset="-78"/>
            </a:endParaRPr>
          </a:p>
        </p:txBody>
      </p:sp>
    </p:spTree>
    <p:extLst>
      <p:ext uri="{BB962C8B-B14F-4D97-AF65-F5344CB8AC3E}">
        <p14:creationId xmlns:p14="http://schemas.microsoft.com/office/powerpoint/2010/main" val="216663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اپیزودیک مانیک </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2000" dirty="0" smtClean="0">
                <a:solidFill>
                  <a:schemeClr val="tx1"/>
                </a:solidFill>
                <a:cs typeface="B Lotus" panose="00000400000000000000" pitchFamily="2" charset="-78"/>
              </a:rPr>
              <a:t>-مانیک در یونانی به معنای دیوانه و کلمه </a:t>
            </a:r>
            <a:r>
              <a:rPr lang="en-US" sz="2000" dirty="0" smtClean="0">
                <a:solidFill>
                  <a:schemeClr val="tx1"/>
                </a:solidFill>
                <a:cs typeface="B Lotus" panose="00000400000000000000" pitchFamily="2" charset="-78"/>
              </a:rPr>
              <a:t>maniac</a:t>
            </a:r>
            <a:r>
              <a:rPr lang="fa-IR" sz="2000" dirty="0" smtClean="0">
                <a:solidFill>
                  <a:schemeClr val="tx1"/>
                </a:solidFill>
                <a:cs typeface="B Lotus" panose="00000400000000000000" pitchFamily="2" charset="-78"/>
              </a:rPr>
              <a:t> در انگلیسی یعنی دیوانه</a:t>
            </a:r>
          </a:p>
          <a:p>
            <a:pPr algn="r" rtl="1"/>
            <a:r>
              <a:rPr lang="fa-IR" sz="2000" dirty="0" smtClean="0">
                <a:solidFill>
                  <a:schemeClr val="tx1"/>
                </a:solidFill>
                <a:cs typeface="B Lotus" panose="00000400000000000000" pitchFamily="2" charset="-78"/>
              </a:rPr>
              <a:t>مشخصا اصلی این اپیزودیک یک دوره حداقل 1 هفته ای است که در آن فرد به طور غیرعادی:</a:t>
            </a:r>
          </a:p>
          <a:p>
            <a:pPr marL="0" indent="0" algn="r" rtl="1">
              <a:buNone/>
            </a:pPr>
            <a:r>
              <a:rPr lang="fa-IR" sz="2000" dirty="0" smtClean="0">
                <a:solidFill>
                  <a:schemeClr val="tx1"/>
                </a:solidFill>
                <a:cs typeface="B Lotus" panose="00000400000000000000" pitchFamily="2" charset="-78"/>
              </a:rPr>
              <a:t>- احساس سر خوشی و خوشحالی می کند</a:t>
            </a:r>
          </a:p>
          <a:p>
            <a:pPr marL="0" indent="0" algn="r" rtl="1">
              <a:buNone/>
            </a:pPr>
            <a:r>
              <a:rPr lang="fa-IR" sz="2000" dirty="0" smtClean="0">
                <a:solidFill>
                  <a:schemeClr val="tx1"/>
                </a:solidFill>
                <a:cs typeface="B Lotus" panose="00000400000000000000" pitchFamily="2" charset="-78"/>
              </a:rPr>
              <a:t>- به شدت تحریک پذیر و زود رنج است یا مود اکسپانسیو دارد(فرد به تعاملات میان فردی یا تعاملات سکشوال علاقه بی حد و حصر نشان می دهد یا دوست دارد در هر کاری و در هر پروژه ای شرکت کند)</a:t>
            </a:r>
          </a:p>
          <a:p>
            <a:pPr marL="0" indent="0" algn="r" rtl="1">
              <a:buNone/>
            </a:pPr>
            <a:r>
              <a:rPr lang="fa-IR" sz="2000" dirty="0" smtClean="0">
                <a:solidFill>
                  <a:schemeClr val="tx1"/>
                </a:solidFill>
                <a:cs typeface="B Lotus" panose="00000400000000000000" pitchFamily="2" charset="-78"/>
              </a:rPr>
              <a:t>-این رفتارها با شخصیت فرد منافات دارد و جزء رفتارهای معمولی وی نمی باشد. </a:t>
            </a:r>
          </a:p>
          <a:p>
            <a:pPr marL="0" indent="0" algn="r" rtl="1">
              <a:buNone/>
            </a:pPr>
            <a:r>
              <a:rPr lang="fa-IR" sz="2000" dirty="0" smtClean="0">
                <a:solidFill>
                  <a:schemeClr val="tx1"/>
                </a:solidFill>
                <a:cs typeface="B Lotus" panose="00000400000000000000" pitchFamily="2" charset="-78"/>
              </a:rPr>
              <a:t>-خلق فرد ممکن است بین سرخوشی غیر عادی و مستمر و زود رنجی و تحریک پذیری در نوسان باشد. </a:t>
            </a:r>
            <a:endParaRPr lang="en-US" sz="2000" dirty="0">
              <a:solidFill>
                <a:schemeClr val="tx1"/>
              </a:solidFill>
              <a:cs typeface="B Lotus" panose="00000400000000000000" pitchFamily="2" charset="-78"/>
            </a:endParaRPr>
          </a:p>
        </p:txBody>
      </p:sp>
    </p:spTree>
    <p:extLst>
      <p:ext uri="{BB962C8B-B14F-4D97-AF65-F5344CB8AC3E}">
        <p14:creationId xmlns:p14="http://schemas.microsoft.com/office/powerpoint/2010/main" val="238429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معیارهای </a:t>
            </a:r>
            <a:r>
              <a:rPr lang="en-US" dirty="0" smtClean="0">
                <a:cs typeface="B Titr" panose="00000700000000000000" pitchFamily="2" charset="-78"/>
              </a:rPr>
              <a:t>dsm-5</a:t>
            </a:r>
            <a:r>
              <a:rPr lang="fa-IR" dirty="0" smtClean="0">
                <a:cs typeface="B Titr" panose="00000700000000000000" pitchFamily="2" charset="-78"/>
              </a:rPr>
              <a:t> برای اپیزودیک مانی</a:t>
            </a:r>
            <a:endParaRPr lang="en-US" dirty="0">
              <a:cs typeface="B Titr" panose="00000700000000000000" pitchFamily="2" charset="-78"/>
            </a:endParaRPr>
          </a:p>
        </p:txBody>
      </p:sp>
      <p:sp>
        <p:nvSpPr>
          <p:cNvPr id="3" name="Content Placeholder 2"/>
          <p:cNvSpPr>
            <a:spLocks noGrp="1"/>
          </p:cNvSpPr>
          <p:nvPr>
            <p:ph idx="1"/>
          </p:nvPr>
        </p:nvSpPr>
        <p:spPr>
          <a:xfrm>
            <a:off x="1154954" y="2603500"/>
            <a:ext cx="9856483" cy="4067756"/>
          </a:xfrm>
        </p:spPr>
        <p:txBody>
          <a:bodyPr>
            <a:noAutofit/>
          </a:bodyPr>
          <a:lstStyle/>
          <a:p>
            <a:pPr algn="r" rtl="1"/>
            <a:r>
              <a:rPr lang="fa-IR" sz="1900" dirty="0" smtClean="0">
                <a:cs typeface="B Lotus" panose="00000400000000000000" pitchFamily="2" charset="-78"/>
              </a:rPr>
              <a:t>حداقل به مدت </a:t>
            </a:r>
            <a:r>
              <a:rPr lang="fa-IR" sz="1900" dirty="0" smtClean="0">
                <a:solidFill>
                  <a:schemeClr val="accent2">
                    <a:lumMod val="75000"/>
                  </a:schemeClr>
                </a:solidFill>
                <a:cs typeface="B Lotus" panose="00000400000000000000" pitchFamily="2" charset="-78"/>
              </a:rPr>
              <a:t>یک هفته </a:t>
            </a:r>
            <a:r>
              <a:rPr lang="fa-IR" sz="1900" dirty="0" smtClean="0">
                <a:cs typeface="B Lotus" panose="00000400000000000000" pitchFamily="2" charset="-78"/>
              </a:rPr>
              <a:t>در اکثر ساعات تقریباً هر روز به شیوه غیر عادی خوش اخلاقف معاشرتی  یا زود رنج و تحریک پذیر است</a:t>
            </a:r>
          </a:p>
          <a:p>
            <a:pPr algn="r" rtl="1"/>
            <a:r>
              <a:rPr lang="fa-IR" sz="1900" dirty="0" smtClean="0">
                <a:cs typeface="B Lotus" panose="00000400000000000000" pitchFamily="2" charset="-78"/>
              </a:rPr>
              <a:t>برای افزایش انرژی یا فعالیت </a:t>
            </a:r>
            <a:r>
              <a:rPr lang="fa-IR" sz="1900" dirty="0" smtClean="0">
                <a:solidFill>
                  <a:schemeClr val="accent2">
                    <a:lumMod val="75000"/>
                  </a:schemeClr>
                </a:solidFill>
                <a:cs typeface="B Lotus" panose="00000400000000000000" pitchFamily="2" charset="-78"/>
              </a:rPr>
              <a:t>سه علامت </a:t>
            </a:r>
            <a:r>
              <a:rPr lang="fa-IR" sz="1900" dirty="0" smtClean="0">
                <a:cs typeface="B Lotus" panose="00000400000000000000" pitchFamily="2" charset="-78"/>
              </a:rPr>
              <a:t>یا بیشتر زیر و برای مود تحریک پذیر حداقل </a:t>
            </a:r>
            <a:r>
              <a:rPr lang="fa-IR" sz="1900" dirty="0" smtClean="0">
                <a:solidFill>
                  <a:schemeClr val="accent2">
                    <a:lumMod val="75000"/>
                  </a:schemeClr>
                </a:solidFill>
                <a:cs typeface="B Lotus" panose="00000400000000000000" pitchFamily="2" charset="-78"/>
              </a:rPr>
              <a:t>چهار علامت </a:t>
            </a:r>
            <a:r>
              <a:rPr lang="fa-IR" sz="1900" dirty="0" smtClean="0">
                <a:cs typeface="B Lotus" panose="00000400000000000000" pitchFamily="2" charset="-78"/>
              </a:rPr>
              <a:t>زیر وجود داشته باشد:</a:t>
            </a:r>
          </a:p>
          <a:p>
            <a:pPr marL="0" indent="0" algn="r" rtl="1">
              <a:buNone/>
            </a:pPr>
            <a:r>
              <a:rPr lang="fa-IR" sz="1900" dirty="0" smtClean="0">
                <a:cs typeface="B Lotus" panose="00000400000000000000" pitchFamily="2" charset="-78"/>
              </a:rPr>
              <a:t>- عزت نفس بیش از حد زیاد</a:t>
            </a:r>
          </a:p>
          <a:p>
            <a:pPr marL="0" indent="0" algn="r" rtl="1">
              <a:buNone/>
            </a:pPr>
            <a:r>
              <a:rPr lang="fa-IR" sz="1900" dirty="0" smtClean="0">
                <a:cs typeface="B Lotus" panose="00000400000000000000" pitchFamily="2" charset="-78"/>
              </a:rPr>
              <a:t>- کاهش شدید نیاز به خواب</a:t>
            </a:r>
          </a:p>
          <a:p>
            <a:pPr marL="0" indent="0" algn="r" rtl="1">
              <a:buNone/>
            </a:pPr>
            <a:r>
              <a:rPr lang="fa-IR" sz="1900" dirty="0" smtClean="0">
                <a:cs typeface="B Lotus" panose="00000400000000000000" pitchFamily="2" charset="-78"/>
              </a:rPr>
              <a:t>- پر حرفی و خوش صحبت تر از قبل </a:t>
            </a:r>
          </a:p>
          <a:p>
            <a:pPr marL="0" indent="0" algn="r" rtl="1">
              <a:buNone/>
            </a:pPr>
            <a:r>
              <a:rPr lang="fa-IR" sz="1900" dirty="0" smtClean="0">
                <a:cs typeface="B Lotus" panose="00000400000000000000" pitchFamily="2" charset="-78"/>
              </a:rPr>
              <a:t>- فرار افکار دارد</a:t>
            </a:r>
          </a:p>
          <a:p>
            <a:pPr marL="0" indent="0" algn="r" rtl="1">
              <a:buNone/>
            </a:pPr>
            <a:r>
              <a:rPr lang="fa-IR" sz="1900" dirty="0" smtClean="0">
                <a:cs typeface="B Lotus" panose="00000400000000000000" pitchFamily="2" charset="-78"/>
              </a:rPr>
              <a:t>- حواسش یه آسانی پرت می شود</a:t>
            </a:r>
          </a:p>
          <a:p>
            <a:pPr marL="0" indent="0" algn="r" rtl="1">
              <a:buNone/>
            </a:pPr>
            <a:r>
              <a:rPr lang="fa-IR" sz="1900" dirty="0" smtClean="0">
                <a:cs typeface="B Lotus" panose="00000400000000000000" pitchFamily="2" charset="-78"/>
              </a:rPr>
              <a:t>- به فعالیت های بیش از گذشته می پردازد(فعالیت های اجتماعی، شغلی، تحصیلی، سکشوال) یا پر تحرکی روانی- فیزیکی </a:t>
            </a:r>
            <a:endParaRPr lang="en-US" sz="1900" dirty="0">
              <a:cs typeface="B Lotus" panose="00000400000000000000" pitchFamily="2" charset="-78"/>
            </a:endParaRPr>
          </a:p>
        </p:txBody>
      </p:sp>
    </p:spTree>
    <p:extLst>
      <p:ext uri="{BB962C8B-B14F-4D97-AF65-F5344CB8AC3E}">
        <p14:creationId xmlns:p14="http://schemas.microsoft.com/office/powerpoint/2010/main" val="6474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Titr" panose="00000700000000000000" pitchFamily="2" charset="-78"/>
              </a:rPr>
              <a:t>معیارهای </a:t>
            </a:r>
            <a:r>
              <a:rPr lang="en-US" dirty="0">
                <a:cs typeface="B Titr" panose="00000700000000000000" pitchFamily="2" charset="-78"/>
              </a:rPr>
              <a:t>dsm-5</a:t>
            </a:r>
            <a:r>
              <a:rPr lang="fa-IR" dirty="0">
                <a:cs typeface="B Titr" panose="00000700000000000000" pitchFamily="2" charset="-78"/>
              </a:rPr>
              <a:t> برای اپیزودیک مانی</a:t>
            </a:r>
            <a:endParaRPr lang="en-US" dirty="0"/>
          </a:p>
        </p:txBody>
      </p:sp>
      <p:sp>
        <p:nvSpPr>
          <p:cNvPr id="3" name="Content Placeholder 2"/>
          <p:cNvSpPr>
            <a:spLocks noGrp="1"/>
          </p:cNvSpPr>
          <p:nvPr>
            <p:ph idx="1"/>
          </p:nvPr>
        </p:nvSpPr>
        <p:spPr/>
        <p:txBody>
          <a:bodyPr>
            <a:normAutofit/>
          </a:bodyPr>
          <a:lstStyle/>
          <a:p>
            <a:pPr algn="r" rtl="1"/>
            <a:r>
              <a:rPr lang="fa-IR" sz="2000" dirty="0" smtClean="0">
                <a:cs typeface="B Lotus" panose="00000400000000000000" pitchFamily="2" charset="-78"/>
              </a:rPr>
              <a:t>در حد افراط به فعالیت های می پردازد که می تواند پیامدهای بسیار ناراحت کننده داشته باشند(مانند خرید لجام گسیخته/سرمایه گذاری مالی احمقانه)</a:t>
            </a:r>
          </a:p>
          <a:p>
            <a:pPr algn="r" rtl="1"/>
            <a:r>
              <a:rPr lang="fa-IR" sz="2000" dirty="0" smtClean="0">
                <a:cs typeface="B Lotus" panose="00000400000000000000" pitchFamily="2" charset="-78"/>
              </a:rPr>
              <a:t>عملکرد اجتماعی/شغلی یا سایر جنبه های زندگی فرد نابسامانی شدید به وجود می آید.</a:t>
            </a:r>
          </a:p>
          <a:p>
            <a:pPr algn="r" rtl="1"/>
            <a:r>
              <a:rPr lang="fa-IR" sz="2000" dirty="0" smtClean="0">
                <a:cs typeface="B Lotus" panose="00000400000000000000" pitchFamily="2" charset="-78"/>
              </a:rPr>
              <a:t>این نشانه ها را نمی توان به اثر فیزیولوژیک و مستقیم یک ماده یا یک عارضه پزشکی نسبت داد.</a:t>
            </a:r>
          </a:p>
          <a:p>
            <a:pPr marL="0" indent="0" algn="r" rtl="1">
              <a:buNone/>
            </a:pPr>
            <a:endParaRPr lang="en-US" sz="2000" dirty="0">
              <a:cs typeface="B Lotus"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1036" y="4183957"/>
            <a:ext cx="2857500" cy="22764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06043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اپیزود هیپومانیک</a:t>
            </a:r>
            <a:endParaRPr lang="en-US" dirty="0">
              <a:cs typeface="B Titr" panose="00000700000000000000" pitchFamily="2" charset="-78"/>
            </a:endParaRPr>
          </a:p>
        </p:txBody>
      </p:sp>
      <p:sp>
        <p:nvSpPr>
          <p:cNvPr id="3" name="Content Placeholder 2"/>
          <p:cNvSpPr>
            <a:spLocks noGrp="1"/>
          </p:cNvSpPr>
          <p:nvPr>
            <p:ph idx="1"/>
          </p:nvPr>
        </p:nvSpPr>
        <p:spPr>
          <a:xfrm>
            <a:off x="1154954" y="2603499"/>
            <a:ext cx="8825659" cy="3900331"/>
          </a:xfrm>
        </p:spPr>
        <p:txBody>
          <a:bodyPr>
            <a:normAutofit/>
          </a:bodyPr>
          <a:lstStyle/>
          <a:p>
            <a:pPr algn="r" rtl="1"/>
            <a:r>
              <a:rPr lang="fa-IR" sz="2000" dirty="0" smtClean="0">
                <a:solidFill>
                  <a:schemeClr val="tx1"/>
                </a:solidFill>
                <a:cs typeface="B Lotus" panose="00000400000000000000" pitchFamily="2" charset="-78"/>
              </a:rPr>
              <a:t>فرد بسیار خوشحال،زودرنج، یا حالتی خلسه مانند دارد.</a:t>
            </a:r>
          </a:p>
          <a:p>
            <a:pPr algn="r" rtl="1"/>
            <a:r>
              <a:rPr lang="fa-IR" sz="2000" dirty="0" smtClean="0">
                <a:solidFill>
                  <a:schemeClr val="tx1"/>
                </a:solidFill>
                <a:cs typeface="B Lotus" panose="00000400000000000000" pitchFamily="2" charset="-78"/>
              </a:rPr>
              <a:t>این حالات از حالات اپیزود مانیک </a:t>
            </a:r>
            <a:r>
              <a:rPr lang="fa-IR" sz="2000" u="sng" dirty="0" smtClean="0">
                <a:solidFill>
                  <a:srgbClr val="FF0000"/>
                </a:solidFill>
                <a:cs typeface="B Lotus" panose="00000400000000000000" pitchFamily="2" charset="-78"/>
              </a:rPr>
              <a:t>خفیفتر</a:t>
            </a:r>
            <a:r>
              <a:rPr lang="fa-IR" sz="2000" dirty="0" smtClean="0">
                <a:solidFill>
                  <a:schemeClr val="tx1"/>
                </a:solidFill>
                <a:cs typeface="B Lotus" panose="00000400000000000000" pitchFamily="2" charset="-78"/>
              </a:rPr>
              <a:t> است و در عملکرد شخصی و اجتماعی فرد اختلال به وجود </a:t>
            </a:r>
            <a:r>
              <a:rPr lang="fa-IR" sz="2000" u="sng" dirty="0" smtClean="0">
                <a:solidFill>
                  <a:schemeClr val="tx1"/>
                </a:solidFill>
                <a:cs typeface="B Lotus" panose="00000400000000000000" pitchFamily="2" charset="-78"/>
              </a:rPr>
              <a:t>نمی اید. </a:t>
            </a:r>
          </a:p>
          <a:p>
            <a:pPr algn="r" rtl="1"/>
            <a:r>
              <a:rPr lang="fa-IR" sz="2000" dirty="0" smtClean="0">
                <a:solidFill>
                  <a:schemeClr val="tx1"/>
                </a:solidFill>
                <a:cs typeface="B Lotus" panose="00000400000000000000" pitchFamily="2" charset="-78"/>
              </a:rPr>
              <a:t>هیپومانیک شامل </a:t>
            </a:r>
            <a:r>
              <a:rPr lang="fa-IR" sz="2000" dirty="0" smtClean="0">
                <a:solidFill>
                  <a:srgbClr val="FF0000"/>
                </a:solidFill>
                <a:cs typeface="B Lotus" panose="00000400000000000000" pitchFamily="2" charset="-78"/>
              </a:rPr>
              <a:t>فرار افکار </a:t>
            </a:r>
            <a:r>
              <a:rPr lang="fa-IR" sz="2000" dirty="0" smtClean="0">
                <a:solidFill>
                  <a:schemeClr val="tx1"/>
                </a:solidFill>
                <a:cs typeface="B Lotus" panose="00000400000000000000" pitchFamily="2" charset="-78"/>
              </a:rPr>
              <a:t>نمی باشد.</a:t>
            </a:r>
          </a:p>
          <a:p>
            <a:pPr algn="r" rtl="1"/>
            <a:r>
              <a:rPr lang="fa-IR" sz="2000" dirty="0" smtClean="0">
                <a:solidFill>
                  <a:schemeClr val="tx1"/>
                </a:solidFill>
                <a:cs typeface="B Lotus" panose="00000400000000000000" pitchFamily="2" charset="-78"/>
              </a:rPr>
              <a:t>هیپومانیک اعتماد به نفس بالا دارد اما </a:t>
            </a:r>
            <a:r>
              <a:rPr lang="fa-IR" sz="2000" dirty="0" smtClean="0">
                <a:solidFill>
                  <a:srgbClr val="FF0000"/>
                </a:solidFill>
                <a:cs typeface="B Lotus" panose="00000400000000000000" pitchFamily="2" charset="-78"/>
              </a:rPr>
              <a:t>خودبزرگ بین </a:t>
            </a:r>
            <a:r>
              <a:rPr lang="fa-IR" sz="2000" dirty="0" smtClean="0">
                <a:solidFill>
                  <a:schemeClr val="tx1"/>
                </a:solidFill>
                <a:cs typeface="B Lotus" panose="00000400000000000000" pitchFamily="2" charset="-78"/>
              </a:rPr>
              <a:t>نیست.</a:t>
            </a:r>
          </a:p>
          <a:p>
            <a:pPr algn="r" rtl="1"/>
            <a:r>
              <a:rPr lang="fa-IR" sz="2000" dirty="0" smtClean="0">
                <a:solidFill>
                  <a:schemeClr val="tx1"/>
                </a:solidFill>
                <a:cs typeface="B Lotus" panose="00000400000000000000" pitchFamily="2" charset="-78"/>
              </a:rPr>
              <a:t>برخلاف مانیک افراد هیپومانیک زیاد پر حرف نبود و قطع کردن حرف آنها ممکن است.</a:t>
            </a:r>
            <a:endParaRPr lang="en-US" sz="2000" dirty="0">
              <a:solidFill>
                <a:schemeClr val="tx1"/>
              </a:solidFill>
              <a:cs typeface="B Lotus" panose="00000400000000000000" pitchFamily="2" charset="-78"/>
            </a:endParaRPr>
          </a:p>
        </p:txBody>
      </p:sp>
    </p:spTree>
    <p:extLst>
      <p:ext uri="{BB962C8B-B14F-4D97-AF65-F5344CB8AC3E}">
        <p14:creationId xmlns:p14="http://schemas.microsoft.com/office/powerpoint/2010/main" val="134428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معیارهای </a:t>
            </a:r>
            <a:r>
              <a:rPr lang="en-US" dirty="0" err="1" smtClean="0">
                <a:cs typeface="B Titr" panose="00000700000000000000" pitchFamily="2" charset="-78"/>
              </a:rPr>
              <a:t>dsm</a:t>
            </a:r>
            <a:r>
              <a:rPr lang="en-US" dirty="0" smtClean="0">
                <a:cs typeface="B Titr" panose="00000700000000000000" pitchFamily="2" charset="-78"/>
              </a:rPr>
              <a:t>-v</a:t>
            </a:r>
            <a:r>
              <a:rPr lang="fa-IR" dirty="0" smtClean="0">
                <a:cs typeface="B Titr" panose="00000700000000000000" pitchFamily="2" charset="-78"/>
              </a:rPr>
              <a:t> برای اپیزود هیپومانیک</a:t>
            </a:r>
            <a:endParaRPr lang="en-US" dirty="0">
              <a:cs typeface="B Titr" panose="00000700000000000000" pitchFamily="2" charset="-78"/>
            </a:endParaRPr>
          </a:p>
        </p:txBody>
      </p:sp>
      <p:sp>
        <p:nvSpPr>
          <p:cNvPr id="3" name="Content Placeholder 2"/>
          <p:cNvSpPr>
            <a:spLocks noGrp="1"/>
          </p:cNvSpPr>
          <p:nvPr>
            <p:ph idx="1"/>
          </p:nvPr>
        </p:nvSpPr>
        <p:spPr>
          <a:xfrm>
            <a:off x="656824" y="2603500"/>
            <a:ext cx="9323790" cy="3642754"/>
          </a:xfrm>
        </p:spPr>
        <p:txBody>
          <a:bodyPr>
            <a:normAutofit lnSpcReduction="10000"/>
          </a:bodyPr>
          <a:lstStyle/>
          <a:p>
            <a:pPr algn="r" rtl="1"/>
            <a:r>
              <a:rPr lang="fa-IR" sz="1900" dirty="0" smtClean="0">
                <a:cs typeface="B Lotus" panose="00000400000000000000" pitchFamily="2" charset="-78"/>
              </a:rPr>
              <a:t>حداقل به </a:t>
            </a:r>
            <a:r>
              <a:rPr lang="fa-IR" sz="1900" dirty="0" smtClean="0">
                <a:solidFill>
                  <a:srgbClr val="FF0000"/>
                </a:solidFill>
                <a:cs typeface="B Lotus" panose="00000400000000000000" pitchFamily="2" charset="-78"/>
              </a:rPr>
              <a:t>مدت 4 روز </a:t>
            </a:r>
            <a:r>
              <a:rPr lang="fa-IR" sz="1900" dirty="0" smtClean="0">
                <a:cs typeface="B Lotus" panose="00000400000000000000" pitchFamily="2" charset="-78"/>
              </a:rPr>
              <a:t>پشت سرهم در اکثر ساعات و تقریباً هر روز خوش اخلاق  و معاشرتی است یا زود رنج و تحریک پذیر</a:t>
            </a:r>
          </a:p>
          <a:p>
            <a:pPr algn="r" rtl="1"/>
            <a:r>
              <a:rPr lang="fa-IR" sz="1900" dirty="0">
                <a:cs typeface="B Lotus" panose="00000400000000000000" pitchFamily="2" charset="-78"/>
              </a:rPr>
              <a:t>برای افزایش انرژی یا فعالیت سه علامت یا بیشتر زیر و برای مود تحریک پذیر حداقل چهار علامت زیر وجود داشته باشد.</a:t>
            </a:r>
          </a:p>
          <a:p>
            <a:pPr marL="0" indent="0" algn="r" rtl="1">
              <a:buNone/>
            </a:pPr>
            <a:r>
              <a:rPr lang="fa-IR" sz="1900" dirty="0" smtClean="0">
                <a:cs typeface="B Lotus" panose="00000400000000000000" pitchFamily="2" charset="-78"/>
              </a:rPr>
              <a:t>- </a:t>
            </a:r>
            <a:r>
              <a:rPr lang="fa-IR" sz="1900" dirty="0">
                <a:cs typeface="B Lotus" panose="00000400000000000000" pitchFamily="2" charset="-78"/>
              </a:rPr>
              <a:t>عزت نفس بیش از حد </a:t>
            </a:r>
            <a:r>
              <a:rPr lang="fa-IR" sz="1900" dirty="0" smtClean="0">
                <a:cs typeface="B Lotus" panose="00000400000000000000" pitchFamily="2" charset="-78"/>
              </a:rPr>
              <a:t>زیاد یا </a:t>
            </a:r>
            <a:r>
              <a:rPr lang="fa-IR" sz="1900" dirty="0" smtClean="0">
                <a:solidFill>
                  <a:srgbClr val="FF0000"/>
                </a:solidFill>
                <a:cs typeface="B Lotus" panose="00000400000000000000" pitchFamily="2" charset="-78"/>
              </a:rPr>
              <a:t>خود بزرگ بینی دارد(اشتباه کتاب)</a:t>
            </a:r>
            <a:endParaRPr lang="fa-IR" sz="1900" dirty="0">
              <a:solidFill>
                <a:srgbClr val="FF0000"/>
              </a:solidFill>
              <a:cs typeface="B Lotus" panose="00000400000000000000" pitchFamily="2" charset="-78"/>
            </a:endParaRPr>
          </a:p>
          <a:p>
            <a:pPr marL="0" indent="0" algn="r" rtl="1">
              <a:buNone/>
            </a:pPr>
            <a:r>
              <a:rPr lang="fa-IR" sz="1900" dirty="0" smtClean="0">
                <a:cs typeface="B Lotus" panose="00000400000000000000" pitchFamily="2" charset="-78"/>
              </a:rPr>
              <a:t>- </a:t>
            </a:r>
            <a:r>
              <a:rPr lang="fa-IR" sz="1900" dirty="0">
                <a:cs typeface="B Lotus" panose="00000400000000000000" pitchFamily="2" charset="-78"/>
              </a:rPr>
              <a:t>کاهش شدید نیاز به خواب</a:t>
            </a:r>
          </a:p>
          <a:p>
            <a:pPr marL="0" indent="0" algn="r" rtl="1">
              <a:buNone/>
            </a:pPr>
            <a:r>
              <a:rPr lang="fa-IR" sz="1900" dirty="0" smtClean="0">
                <a:cs typeface="B Lotus" panose="00000400000000000000" pitchFamily="2" charset="-78"/>
              </a:rPr>
              <a:t>- پر </a:t>
            </a:r>
            <a:r>
              <a:rPr lang="fa-IR" sz="1900" dirty="0">
                <a:cs typeface="B Lotus" panose="00000400000000000000" pitchFamily="2" charset="-78"/>
              </a:rPr>
              <a:t>حرفی و خوش صحبت تر از قبل </a:t>
            </a:r>
          </a:p>
          <a:p>
            <a:pPr marL="0" indent="0" algn="r" rtl="1">
              <a:buNone/>
            </a:pPr>
            <a:r>
              <a:rPr lang="fa-IR" sz="1900" dirty="0" smtClean="0">
                <a:cs typeface="B Lotus" panose="00000400000000000000" pitchFamily="2" charset="-78"/>
              </a:rPr>
              <a:t>- فرار افکار دارد</a:t>
            </a:r>
            <a:r>
              <a:rPr lang="fa-IR" sz="1900" dirty="0">
                <a:solidFill>
                  <a:srgbClr val="FF0000"/>
                </a:solidFill>
                <a:cs typeface="B Lotus" panose="00000400000000000000" pitchFamily="2" charset="-78"/>
              </a:rPr>
              <a:t>(اشتباه کتاب)</a:t>
            </a:r>
          </a:p>
          <a:p>
            <a:pPr marL="0" indent="0" algn="r" rtl="1">
              <a:buNone/>
            </a:pPr>
            <a:r>
              <a:rPr lang="fa-IR" sz="1900" dirty="0" smtClean="0">
                <a:cs typeface="B Lotus" panose="00000400000000000000" pitchFamily="2" charset="-78"/>
              </a:rPr>
              <a:t>- حواسش </a:t>
            </a:r>
            <a:r>
              <a:rPr lang="fa-IR" sz="1900" dirty="0">
                <a:cs typeface="B Lotus" panose="00000400000000000000" pitchFamily="2" charset="-78"/>
              </a:rPr>
              <a:t>یه آسانی پرت می شود</a:t>
            </a:r>
          </a:p>
          <a:p>
            <a:pPr marL="0" indent="0" algn="r" rtl="1">
              <a:buNone/>
            </a:pPr>
            <a:r>
              <a:rPr lang="fa-IR" sz="1900" dirty="0" smtClean="0">
                <a:cs typeface="B Lotus" panose="00000400000000000000" pitchFamily="2" charset="-78"/>
              </a:rPr>
              <a:t>- به </a:t>
            </a:r>
            <a:r>
              <a:rPr lang="fa-IR" sz="1900" dirty="0">
                <a:cs typeface="B Lotus" panose="00000400000000000000" pitchFamily="2" charset="-78"/>
              </a:rPr>
              <a:t>فعالیت های بیش از گذشته می پردازد(فعالیت های اجتماعی، شغلی، تحصیلی، سکشوال) یا پر تحرکی روانی- فیزیکی </a:t>
            </a:r>
            <a:endParaRPr lang="en-US" sz="1900" dirty="0">
              <a:cs typeface="B Lotus" panose="00000400000000000000" pitchFamily="2" charset="-78"/>
            </a:endParaRPr>
          </a:p>
          <a:p>
            <a:pPr marL="0" indent="0" algn="r" rtl="1">
              <a:buNone/>
            </a:pPr>
            <a:endParaRPr lang="en-US" dirty="0"/>
          </a:p>
        </p:txBody>
      </p:sp>
    </p:spTree>
    <p:extLst>
      <p:ext uri="{BB962C8B-B14F-4D97-AF65-F5344CB8AC3E}">
        <p14:creationId xmlns:p14="http://schemas.microsoft.com/office/powerpoint/2010/main" val="184725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a:cs typeface="B Titr" panose="00000700000000000000" pitchFamily="2" charset="-78"/>
              </a:rPr>
              <a:t>معیارهای </a:t>
            </a:r>
            <a:r>
              <a:rPr lang="en-US" dirty="0" err="1">
                <a:cs typeface="B Titr" panose="00000700000000000000" pitchFamily="2" charset="-78"/>
              </a:rPr>
              <a:t>dsm</a:t>
            </a:r>
            <a:r>
              <a:rPr lang="en-US" dirty="0">
                <a:cs typeface="B Titr" panose="00000700000000000000" pitchFamily="2" charset="-78"/>
              </a:rPr>
              <a:t>-v</a:t>
            </a:r>
            <a:r>
              <a:rPr lang="fa-IR" dirty="0">
                <a:cs typeface="B Titr" panose="00000700000000000000" pitchFamily="2" charset="-78"/>
              </a:rPr>
              <a:t> برای اپیزود هیپومانیک</a:t>
            </a:r>
            <a:endParaRPr lang="en-US" dirty="0"/>
          </a:p>
        </p:txBody>
      </p:sp>
      <p:sp>
        <p:nvSpPr>
          <p:cNvPr id="3" name="Content Placeholder 2"/>
          <p:cNvSpPr>
            <a:spLocks noGrp="1"/>
          </p:cNvSpPr>
          <p:nvPr>
            <p:ph idx="1"/>
          </p:nvPr>
        </p:nvSpPr>
        <p:spPr/>
        <p:txBody>
          <a:bodyPr/>
          <a:lstStyle/>
          <a:p>
            <a:pPr algn="r" rtl="1"/>
            <a:r>
              <a:rPr lang="fa-IR" sz="2000" dirty="0" smtClean="0">
                <a:solidFill>
                  <a:schemeClr val="tx1"/>
                </a:solidFill>
                <a:cs typeface="B Lotus" panose="00000400000000000000" pitchFamily="2" charset="-78"/>
              </a:rPr>
              <a:t>عملکرد اجتماعی/شغلی یا سایر جنبه های زندگی فرد نابسامانی شدید به وجود می آید.</a:t>
            </a:r>
          </a:p>
          <a:p>
            <a:pPr algn="r" rtl="1"/>
            <a:r>
              <a:rPr lang="fa-IR" sz="2000" dirty="0" smtClean="0">
                <a:solidFill>
                  <a:schemeClr val="tx1"/>
                </a:solidFill>
                <a:cs typeface="B Lotus" panose="00000400000000000000" pitchFamily="2" charset="-78"/>
              </a:rPr>
              <a:t>این دوره به اندازه کافی شدید نیست که عملکرد اجتماعی، شغلی یا سایر جنبه های مهم زندگی فرد نابسامان ایجاد کند. </a:t>
            </a:r>
          </a:p>
          <a:p>
            <a:pPr marL="0" indent="0" algn="r" rtl="1">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6435" y="3832202"/>
            <a:ext cx="2838450" cy="26193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5727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inVertical)">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سه ویژگی مهم اپیزود هیپومانیک با مانیک</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000" dirty="0" smtClean="0">
                <a:solidFill>
                  <a:schemeClr val="tx1"/>
                </a:solidFill>
                <a:cs typeface="B Lotus" panose="00000400000000000000" pitchFamily="2" charset="-78"/>
              </a:rPr>
              <a:t>1- هیپومانی عملکرد فرد در زندگی روزمره را مختل نمی کند، اما مانی مختل می کند.</a:t>
            </a:r>
          </a:p>
          <a:p>
            <a:pPr marL="0" indent="0" algn="r" rtl="1">
              <a:buNone/>
            </a:pPr>
            <a:r>
              <a:rPr lang="fa-IR" sz="2000" dirty="0" smtClean="0">
                <a:solidFill>
                  <a:schemeClr val="tx1"/>
                </a:solidFill>
                <a:cs typeface="B Lotus" panose="00000400000000000000" pitchFamily="2" charset="-78"/>
              </a:rPr>
              <a:t>2- مدت هیپومانی می تواند کوتاه تر باشد و 4 روز البته پشت سر هم کافی است تا فرد مبتلا به هیپومانی تشخیص داده شود-در مورد مانی 7 روز حداقل زمان است البته نه الزاما پشت سرهم. </a:t>
            </a:r>
          </a:p>
          <a:p>
            <a:pPr marL="0" indent="0" algn="r" rtl="1">
              <a:buNone/>
            </a:pPr>
            <a:r>
              <a:rPr lang="fa-IR" sz="2000" dirty="0" smtClean="0">
                <a:solidFill>
                  <a:schemeClr val="tx1"/>
                </a:solidFill>
                <a:cs typeface="B Lotus" panose="00000400000000000000" pitchFamily="2" charset="-78"/>
              </a:rPr>
              <a:t>3- به بستری کردن افراد هیپومانیک نیاز نیست. </a:t>
            </a:r>
          </a:p>
          <a:p>
            <a:pPr marL="0" indent="0" algn="r" rtl="1">
              <a:buNone/>
            </a:pPr>
            <a:endParaRPr lang="en-US" sz="2000" dirty="0">
              <a:solidFill>
                <a:schemeClr val="tx1"/>
              </a:solidFill>
              <a:cs typeface="B Lotus"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971" y="3376785"/>
            <a:ext cx="2770389" cy="3385069"/>
          </a:xfrm>
          <a:prstGeom prst="rect">
            <a:avLst/>
          </a:prstGeom>
        </p:spPr>
      </p:pic>
    </p:spTree>
    <p:extLst>
      <p:ext uri="{BB962C8B-B14F-4D97-AF65-F5344CB8AC3E}">
        <p14:creationId xmlns:p14="http://schemas.microsoft.com/office/powerpoint/2010/main" val="385252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216</TotalTime>
  <Words>1603</Words>
  <Application>Microsoft Office PowerPoint</Application>
  <PresentationFormat>Widescreen</PresentationFormat>
  <Paragraphs>103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 Lotus</vt:lpstr>
      <vt:lpstr>B Titr</vt:lpstr>
      <vt:lpstr>Century Gothic</vt:lpstr>
      <vt:lpstr>Wingdings 3</vt:lpstr>
      <vt:lpstr>Ion Boardroom</vt:lpstr>
      <vt:lpstr>اختلالات دوقطبی بر اساس dsm-v</vt:lpstr>
      <vt:lpstr>شرحی بر اختلال دو قطبی</vt:lpstr>
      <vt:lpstr>اپیزودیک مانیک </vt:lpstr>
      <vt:lpstr>معیارهای dsm-5 برای اپیزودیک مانی</vt:lpstr>
      <vt:lpstr>معیارهای dsm-5 برای اپیزودیک مانی</vt:lpstr>
      <vt:lpstr>اپیزود هیپومانیک</vt:lpstr>
      <vt:lpstr>معیارهای dsm-v برای اپیزود هیپومانیک</vt:lpstr>
      <vt:lpstr>معیارهای dsm-v برای اپیزود هیپومانیک</vt:lpstr>
      <vt:lpstr>سه ویژگی مهم اپیزود هیپومانیک با مانیک</vt:lpstr>
      <vt:lpstr>انواع اختلال دو قطبی:</vt:lpstr>
      <vt:lpstr>اختلال دوقطبی- I  و II در DSM-IV-TR</vt:lpstr>
      <vt:lpstr>اختلال دوقطبی- I  و II در DSM-V</vt:lpstr>
      <vt:lpstr>معیارهای DSM-V برای اختلال دوقطبی I</vt:lpstr>
      <vt:lpstr>معیارهای DSM-V برای اختلال دوقطبی II</vt:lpstr>
      <vt:lpstr>اختلال سیکلوتیمیک</vt:lpstr>
      <vt:lpstr>معیارهای DSM-V برای اختلال سیکلوتیمیک</vt:lpstr>
      <vt:lpstr>علل اختلال دو قطبی </vt:lpstr>
      <vt:lpstr>درمان اختلال دو قطبی </vt:lpstr>
      <vt:lpstr>درمان اختلال دو قطبی </vt:lpstr>
      <vt:lpstr>درمان اختلال دو قطبی </vt:lpstr>
      <vt:lpstr>منابع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اختلالات دوقطبی بر اساس dsm-v</dc:title>
  <dc:creator>ravanbonyan</dc:creator>
  <cp:keywords>www.ravanbonyan.com</cp:keywords>
  <cp:lastModifiedBy>BigC1</cp:lastModifiedBy>
  <cp:revision>26</cp:revision>
  <dcterms:created xsi:type="dcterms:W3CDTF">2015-04-25T16:38:32Z</dcterms:created>
  <dcterms:modified xsi:type="dcterms:W3CDTF">2015-09-18T18:09:51Z</dcterms:modified>
</cp:coreProperties>
</file>