
<file path=[Content_Types].xml><?xml version="1.0" encoding="utf-8"?>
<Types xmlns="http://schemas.openxmlformats.org/package/2006/content-types">
  <Default Extension="png" ContentType="image/png"/>
  <Default Extension="mp3" ContentType="audio/mpeg"/>
  <Default Extension="tmp"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sldIdLst>
    <p:sldId id="266" r:id="rId2"/>
    <p:sldId id="257" r:id="rId3"/>
    <p:sldId id="262" r:id="rId4"/>
    <p:sldId id="260" r:id="rId5"/>
    <p:sldId id="288" r:id="rId6"/>
    <p:sldId id="269" r:id="rId7"/>
    <p:sldId id="303" r:id="rId8"/>
    <p:sldId id="302" r:id="rId9"/>
    <p:sldId id="270" r:id="rId10"/>
    <p:sldId id="271" r:id="rId11"/>
    <p:sldId id="272" r:id="rId12"/>
    <p:sldId id="273" r:id="rId13"/>
    <p:sldId id="289" r:id="rId14"/>
    <p:sldId id="290" r:id="rId15"/>
    <p:sldId id="304" r:id="rId16"/>
    <p:sldId id="291" r:id="rId17"/>
    <p:sldId id="292" r:id="rId18"/>
    <p:sldId id="305" r:id="rId19"/>
    <p:sldId id="293" r:id="rId20"/>
    <p:sldId id="294" r:id="rId21"/>
    <p:sldId id="295" r:id="rId22"/>
    <p:sldId id="296" r:id="rId23"/>
    <p:sldId id="280" r:id="rId24"/>
    <p:sldId id="274" r:id="rId25"/>
    <p:sldId id="281" r:id="rId26"/>
    <p:sldId id="263" r:id="rId27"/>
    <p:sldId id="298" r:id="rId28"/>
    <p:sldId id="300" r:id="rId29"/>
    <p:sldId id="301" r:id="rId30"/>
    <p:sldId id="297" r:id="rId31"/>
    <p:sldId id="284" r:id="rId32"/>
    <p:sldId id="285" r:id="rId33"/>
    <p:sldId id="286" r:id="rId34"/>
    <p:sldId id="276" r:id="rId35"/>
    <p:sldId id="278" r:id="rId36"/>
    <p:sldId id="279" r:id="rId37"/>
    <p:sldId id="283" r:id="rId38"/>
    <p:sldId id="275" r:id="rId39"/>
    <p:sldId id="265" r:id="rId40"/>
  </p:sldIdLst>
  <p:sldSz cx="12192000" cy="6858000"/>
  <p:notesSz cx="6858000" cy="9144000"/>
  <p:embeddedFontLst>
    <p:embeddedFont>
      <p:font typeface="0 Titr Bold" panose="020B0604020202020204" charset="-78"/>
      <p:bold r:id="rId42"/>
    </p:embeddedFont>
    <p:embeddedFont>
      <p:font typeface="2  Titr" panose="00000700000000000000" pitchFamily="2" charset="-78"/>
      <p:bold r:id="rId43"/>
    </p:embeddedFont>
    <p:embeddedFont>
      <p:font typeface="Calibri" panose="020F0502020204030204" pitchFamily="34" charset="0"/>
      <p:regular r:id="rId44"/>
      <p:bold r:id="rId45"/>
      <p:italic r:id="rId46"/>
      <p:boldItalic r:id="rId47"/>
    </p:embeddedFont>
    <p:embeddedFont>
      <p:font typeface="B Baran Outline" panose="00000400000000000000" pitchFamily="2" charset="-78"/>
      <p:regular r:id="rId48"/>
      <p:italic r:id="rId49"/>
    </p:embeddedFont>
    <p:embeddedFont>
      <p:font typeface="B Nazanin Outline" panose="00000400000000000000" pitchFamily="2" charset="-78"/>
      <p:regular r:id="rId50"/>
    </p:embeddedFont>
    <p:embeddedFont>
      <p:font typeface="Noor_e_Quran" panose="02000000000000000000" pitchFamily="2" charset="-78"/>
      <p:regular r:id="rId51"/>
    </p:embeddedFont>
    <p:embeddedFont>
      <p:font typeface="Shekasteh_Beta" panose="020B0604020202020204" charset="0"/>
      <p:regular r:id="rId52"/>
    </p:embeddedFont>
    <p:embeddedFont>
      <p:font typeface="Adobe Arabic" panose="02040503050201020203" pitchFamily="18" charset="-78"/>
      <p:regular r:id="rId53"/>
      <p:bold r:id="rId54"/>
      <p:italic r:id="rId55"/>
      <p:boldItalic r:id="rId56"/>
    </p:embeddedFont>
    <p:embeddedFont>
      <p:font typeface="ZahraRoosta" panose="020B0604020202020204" charset="-78"/>
      <p:bold r:id="rId57"/>
    </p:embeddedFont>
    <p:embeddedFont>
      <p:font typeface="2  Nazanin Outline" panose="00000400000000000000" pitchFamily="2" charset="-78"/>
      <p:regular r:id="rId58"/>
    </p:embeddedFont>
    <p:embeddedFont>
      <p:font typeface="B Kamran" panose="00000400000000000000" pitchFamily="2" charset="-78"/>
      <p:regular r:id="rId59"/>
      <p:bold r:id="rId60"/>
    </p:embeddedFont>
    <p:embeddedFont>
      <p:font typeface="Sakkal Majalla" panose="020B0604020202020204" charset="-78"/>
      <p:regular r:id="rId61"/>
      <p:bold r:id="rId62"/>
    </p:embeddedFont>
    <p:embeddedFont>
      <p:font typeface="B Nazanin" panose="00000400000000000000" pitchFamily="2" charset="-78"/>
      <p:regular r:id="rId63"/>
      <p:bold r:id="rId64"/>
    </p:embeddedFont>
    <p:embeddedFont>
      <p:font typeface="Calibri Light" panose="020F0302020204030204" pitchFamily="34" charset="0"/>
      <p:regular r:id="rId65"/>
      <p:italic r:id="rId66"/>
    </p:embeddedFont>
    <p:embeddedFont>
      <p:font typeface="B Farnaz" panose="00000400000000000000" pitchFamily="2" charset="-78"/>
      <p:regular r:id="rId67"/>
    </p:embeddedFont>
    <p:embeddedFont>
      <p:font typeface="B Titr" panose="00000700000000000000" pitchFamily="2" charset="-78"/>
      <p:bold r:id="rId68"/>
    </p:embeddedFont>
    <p:embeddedFont>
      <p:font typeface="MRT_Hasoneh" panose="020B0604020202020204" charset="-78"/>
      <p:regular r:id="rId69"/>
    </p:embeddedFont>
    <p:embeddedFont>
      <p:font typeface="persian-sols" panose="020B0604020202020204" charset="-78"/>
      <p:regular r:id="rId70"/>
    </p:embeddedFont>
    <p:embeddedFont>
      <p:font typeface="IranNastaliq" panose="02000503000000020003" pitchFamily="2" charset="0"/>
      <p:regular r:id="rId71"/>
    </p:embeddedFont>
    <p:embeddedFont>
      <p:font typeface="B Esfehan" panose="00000700000000000000" pitchFamily="2" charset="-78"/>
      <p:bold r:id="rId72"/>
    </p:embeddedFont>
  </p:embeddedFontLst>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7D5741-B95D-4603-A512-8AE4E43679DB}">
          <p14:sldIdLst>
            <p14:sldId id="266"/>
            <p14:sldId id="257"/>
            <p14:sldId id="262"/>
            <p14:sldId id="260"/>
          </p14:sldIdLst>
        </p14:section>
        <p14:section name="Untitled Section" id="{E4252948-1A89-4F3A-8A17-DEDC675740D7}">
          <p14:sldIdLst>
            <p14:sldId id="288"/>
            <p14:sldId id="269"/>
            <p14:sldId id="303"/>
            <p14:sldId id="302"/>
            <p14:sldId id="270"/>
            <p14:sldId id="271"/>
            <p14:sldId id="272"/>
            <p14:sldId id="273"/>
            <p14:sldId id="289"/>
            <p14:sldId id="290"/>
            <p14:sldId id="304"/>
            <p14:sldId id="291"/>
            <p14:sldId id="292"/>
            <p14:sldId id="305"/>
            <p14:sldId id="293"/>
            <p14:sldId id="294"/>
            <p14:sldId id="295"/>
            <p14:sldId id="296"/>
            <p14:sldId id="280"/>
            <p14:sldId id="274"/>
            <p14:sldId id="281"/>
            <p14:sldId id="263"/>
            <p14:sldId id="298"/>
            <p14:sldId id="300"/>
            <p14:sldId id="301"/>
            <p14:sldId id="297"/>
            <p14:sldId id="284"/>
            <p14:sldId id="285"/>
            <p14:sldId id="286"/>
            <p14:sldId id="276"/>
            <p14:sldId id="278"/>
            <p14:sldId id="279"/>
            <p14:sldId id="283"/>
            <p14:sldId id="275"/>
            <p14:sldId id="26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B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font" Target="fonts/font10.fntdata"/><Relationship Id="rId72" Type="http://schemas.openxmlformats.org/officeDocument/2006/relationships/font" Target="fonts/font3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9.fntdata"/><Relationship Id="rId55" Type="http://schemas.openxmlformats.org/officeDocument/2006/relationships/font" Target="fonts/font14.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3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21240DF1-432A-471D-80E9-4687E31E06F1}" type="datetimeFigureOut">
              <a:rPr lang="fa-IR" smtClean="0"/>
              <a:t>17/08/1440</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75FC2212-1F7C-4BDD-8DF4-42DA13DFE309}" type="slidenum">
              <a:rPr lang="fa-IR" smtClean="0"/>
              <a:t>‹#›</a:t>
            </a:fld>
            <a:endParaRPr lang="fa-IR"/>
          </a:p>
        </p:txBody>
      </p:sp>
    </p:spTree>
    <p:extLst>
      <p:ext uri="{BB962C8B-B14F-4D97-AF65-F5344CB8AC3E}">
        <p14:creationId xmlns:p14="http://schemas.microsoft.com/office/powerpoint/2010/main" val="2512217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75FC2212-1F7C-4BDD-8DF4-42DA13DFE309}" type="slidenum">
              <a:rPr lang="fa-IR" smtClean="0"/>
              <a:t>1</a:t>
            </a:fld>
            <a:endParaRPr lang="fa-IR"/>
          </a:p>
        </p:txBody>
      </p:sp>
    </p:spTree>
    <p:extLst>
      <p:ext uri="{BB962C8B-B14F-4D97-AF65-F5344CB8AC3E}">
        <p14:creationId xmlns:p14="http://schemas.microsoft.com/office/powerpoint/2010/main" val="335581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FC2212-1F7C-4BDD-8DF4-42DA13DFE309}" type="slidenum">
              <a:rPr lang="fa-IR" smtClean="0"/>
              <a:t>23</a:t>
            </a:fld>
            <a:endParaRPr lang="fa-IR"/>
          </a:p>
        </p:txBody>
      </p:sp>
    </p:spTree>
    <p:extLst>
      <p:ext uri="{BB962C8B-B14F-4D97-AF65-F5344CB8AC3E}">
        <p14:creationId xmlns:p14="http://schemas.microsoft.com/office/powerpoint/2010/main" val="1593077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FC2212-1F7C-4BDD-8DF4-42DA13DFE309}" type="slidenum">
              <a:rPr lang="fa-IR" smtClean="0"/>
              <a:t>34</a:t>
            </a:fld>
            <a:endParaRPr lang="fa-IR"/>
          </a:p>
        </p:txBody>
      </p:sp>
    </p:spTree>
    <p:extLst>
      <p:ext uri="{BB962C8B-B14F-4D97-AF65-F5344CB8AC3E}">
        <p14:creationId xmlns:p14="http://schemas.microsoft.com/office/powerpoint/2010/main" val="1915324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1.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بسم الل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57633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47" presetClass="entr" presetSubtype="0" fill="hold" nodeType="withEffect">
                                  <p:stCondLst>
                                    <p:cond delay="2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پایان">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1399" y="2846619"/>
            <a:ext cx="5800345" cy="928468"/>
          </a:xfrm>
        </p:spPr>
        <p:txBody>
          <a:bodyPr/>
          <a:lstStyle>
            <a:lvl1pPr algn="ctr">
              <a:defRPr/>
            </a:lvl1pPr>
          </a:lstStyle>
          <a:p>
            <a:r>
              <a:rPr lang="en-US" dirty="0" smtClean="0"/>
              <a:t>Click to edit Master title style</a:t>
            </a:r>
            <a:endParaRPr lang="fa-IR" dirty="0"/>
          </a:p>
        </p:txBody>
      </p:sp>
      <p:sp>
        <p:nvSpPr>
          <p:cNvPr id="3" name="Date Placeholder 2"/>
          <p:cNvSpPr>
            <a:spLocks noGrp="1"/>
          </p:cNvSpPr>
          <p:nvPr>
            <p:ph type="dt" sz="half" idx="10"/>
          </p:nvPr>
        </p:nvSpPr>
        <p:spPr/>
        <p:txBody>
          <a:bodyPr/>
          <a:lstStyle/>
          <a:p>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8081290-0FB9-4A82-8713-35856AB73BD7}" type="slidenum">
              <a:rPr lang="fa-IR" smtClean="0"/>
              <a:t>‹#›</a:t>
            </a:fld>
            <a:endParaRPr lang="fa-I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2792" y="2617418"/>
            <a:ext cx="1440320" cy="1423446"/>
          </a:xfrm>
          <a:prstGeom prst="rect">
            <a:avLst/>
          </a:prstGeom>
        </p:spPr>
      </p:pic>
      <p:pic>
        <p:nvPicPr>
          <p:cNvPr id="7" name="Picture 6">
            <a:hlinkClick r:id="" action="ppaction://hlinkshowjump?jump=firs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8" name="Picture 7">
            <a:hlinkClick r:id="" action="ppaction://hlinkshowjump?jump=previous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9" name="Picture 8">
            <a:hlinkClick r:id="" action="ppaction://hlinkshowjump?jump=nex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244399788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38601" y="436098"/>
            <a:ext cx="6257543" cy="928468"/>
          </a:xfrm>
        </p:spPr>
        <p:txBody>
          <a:bodyPr/>
          <a:lstStyle/>
          <a:p>
            <a:r>
              <a:rPr lang="en-US" dirty="0" smtClean="0"/>
              <a:t>Click to edit Master title style</a:t>
            </a:r>
            <a:endParaRPr lang="fa-IR"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581593" y="1808586"/>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8081290-0FB9-4A82-8713-35856AB73BD7}" type="slidenum">
              <a:rPr lang="fa-IR" smtClean="0"/>
              <a:t>‹#›</a:t>
            </a:fld>
            <a:endParaRPr lang="fa-I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2873" y="174233"/>
            <a:ext cx="1440320" cy="1423446"/>
          </a:xfrm>
          <a:prstGeom prst="rect">
            <a:avLst/>
          </a:prstGeom>
        </p:spPr>
      </p:pic>
      <p:pic>
        <p:nvPicPr>
          <p:cNvPr id="9" name="Picture 8">
            <a:hlinkClick r:id="" action="ppaction://hlinkshowjump?jump=firs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10" name="Picture 9">
            <a:hlinkClick r:id="" action="ppaction://hlinkshowjump?jump=previous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11" name="Picture 10">
            <a:hlinkClick r:id="" action="ppaction://hlinkshowjump?jump=nex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63331924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38600" y="447918"/>
            <a:ext cx="6239256" cy="883996"/>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1002506" y="164420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1002506" y="2468118"/>
            <a:ext cx="5157787" cy="368458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a-IR" dirty="0"/>
          </a:p>
        </p:txBody>
      </p:sp>
      <p:sp>
        <p:nvSpPr>
          <p:cNvPr id="5" name="Text Placeholder 4"/>
          <p:cNvSpPr>
            <a:spLocks noGrp="1"/>
          </p:cNvSpPr>
          <p:nvPr>
            <p:ph type="body" sz="quarter" idx="3"/>
          </p:nvPr>
        </p:nvSpPr>
        <p:spPr>
          <a:xfrm>
            <a:off x="6580005" y="164420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580005" y="2468118"/>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8081290-0FB9-4A82-8713-35856AB73BD7}" type="slidenum">
              <a:rPr lang="fa-IR" smtClean="0"/>
              <a:t>‹#›</a:t>
            </a:fld>
            <a:endParaRPr lang="fa-I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2873" y="174233"/>
            <a:ext cx="1440320" cy="1423446"/>
          </a:xfrm>
          <a:prstGeom prst="rect">
            <a:avLst/>
          </a:prstGeom>
        </p:spPr>
      </p:pic>
      <p:pic>
        <p:nvPicPr>
          <p:cNvPr id="11" name="Picture 10">
            <a:hlinkClick r:id="" action="ppaction://hlinkshowjump?jump=firs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12" name="Picture 11">
            <a:hlinkClick r:id="" action="ppaction://hlinkshowjump?jump=previous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13" name="Picture 12">
            <a:hlinkClick r:id="" action="ppaction://hlinkshowjump?jump=nex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3092473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38601" y="436098"/>
            <a:ext cx="6294120" cy="928468"/>
          </a:xfrm>
        </p:spPr>
        <p:txBody>
          <a:bodyPr/>
          <a:lstStyle/>
          <a:p>
            <a:r>
              <a:rPr lang="en-US" dirty="0" smtClean="0"/>
              <a:t>Click to edit Master title style</a:t>
            </a:r>
            <a:endParaRPr lang="fa-IR" dirty="0"/>
          </a:p>
        </p:txBody>
      </p:sp>
      <p:sp>
        <p:nvSpPr>
          <p:cNvPr id="3" name="Date Placeholder 2"/>
          <p:cNvSpPr>
            <a:spLocks noGrp="1"/>
          </p:cNvSpPr>
          <p:nvPr>
            <p:ph type="dt" sz="half" idx="10"/>
          </p:nvPr>
        </p:nvSpPr>
        <p:spPr/>
        <p:txBody>
          <a:bodyPr/>
          <a:lstStyle/>
          <a:p>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8081290-0FB9-4A82-8713-35856AB73BD7}" type="slidenum">
              <a:rPr lang="fa-IR" smtClean="0"/>
              <a:t>‹#›</a:t>
            </a:fld>
            <a:endParaRPr lang="fa-I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2873" y="174233"/>
            <a:ext cx="1440320" cy="1423446"/>
          </a:xfrm>
          <a:prstGeom prst="rect">
            <a:avLst/>
          </a:prstGeom>
        </p:spPr>
      </p:pic>
      <p:pic>
        <p:nvPicPr>
          <p:cNvPr id="7" name="Picture 6">
            <a:hlinkClick r:id="" action="ppaction://hlinkshowjump?jump=firs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8" name="Picture 7">
            <a:hlinkClick r:id="" action="ppaction://hlinkshowjump?jump=previous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9" name="Picture 8">
            <a:hlinkClick r:id="" action="ppaction://hlinkshowjump?jump=nex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9926904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8081290-0FB9-4A82-8713-35856AB73BD7}" type="slidenum">
              <a:rPr lang="fa-IR" smtClean="0"/>
              <a:t>‹#›</a:t>
            </a:fld>
            <a:endParaRPr lang="fa-IR"/>
          </a:p>
        </p:txBody>
      </p:sp>
      <p:pic>
        <p:nvPicPr>
          <p:cNvPr id="5" name="Picture 4">
            <a:hlinkClick r:id="" action="ppaction://hlinkshowjump?jump=first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6" name="Picture 5">
            <a:hlinkClick r:id="" action="ppaction://hlinkshowjump?jump=previous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7" name="Picture 6">
            <a:hlinkClick r:id="" action="ppaction://hlinkshowjump?jump=next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62198073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5063" y="1310595"/>
            <a:ext cx="3932237" cy="1097185"/>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067300" y="131832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1135063" y="2415507"/>
            <a:ext cx="3932237" cy="38038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5" name="Date Placeholder 4"/>
          <p:cNvSpPr>
            <a:spLocks noGrp="1"/>
          </p:cNvSpPr>
          <p:nvPr>
            <p:ph type="dt" sz="half" idx="10"/>
          </p:nvPr>
        </p:nvSpPr>
        <p:spPr/>
        <p:txBody>
          <a:bodyPr/>
          <a:lstStyle/>
          <a:p>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8081290-0FB9-4A82-8713-35856AB73BD7}" type="slidenum">
              <a:rPr lang="fa-IR" smtClean="0"/>
              <a:t>‹#›</a:t>
            </a:fld>
            <a:endParaRPr lang="fa-IR"/>
          </a:p>
        </p:txBody>
      </p:sp>
      <p:pic>
        <p:nvPicPr>
          <p:cNvPr id="8" name="Picture 7">
            <a:hlinkClick r:id="" action="ppaction://hlinkshowjump?jump=first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9" name="Picture 8">
            <a:hlinkClick r:id="" action="ppaction://hlinkshowjump?jump=previous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10" name="Picture 9">
            <a:hlinkClick r:id="" action="ppaction://hlinkshowjump?jump=next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342751114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8081290-0FB9-4A82-8713-35856AB73BD7}" type="slidenum">
              <a:rPr lang="fa-IR" smtClean="0"/>
              <a:t>‹#›</a:t>
            </a:fld>
            <a:endParaRPr lang="fa-I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2873" y="174233"/>
            <a:ext cx="1440320" cy="1423446"/>
          </a:xfrm>
          <a:prstGeom prst="rect">
            <a:avLst/>
          </a:prstGeom>
        </p:spPr>
      </p:pic>
      <p:pic>
        <p:nvPicPr>
          <p:cNvPr id="8" name="Picture 7">
            <a:hlinkClick r:id="" action="ppaction://hlinkshowjump?jump=firs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9" name="Picture 8">
            <a:hlinkClick r:id="" action="ppaction://hlinkshowjump?jump=previous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10" name="Picture 9">
            <a:hlinkClick r:id="" action="ppaction://hlinkshowjump?jump=nex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365956139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389887"/>
            <a:ext cx="2628900" cy="478707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1389887"/>
            <a:ext cx="7734300" cy="478707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8081290-0FB9-4A82-8713-35856AB73BD7}" type="slidenum">
              <a:rPr lang="fa-IR" smtClean="0"/>
              <a:t>‹#›</a:t>
            </a:fld>
            <a:endParaRPr lang="fa-IR"/>
          </a:p>
        </p:txBody>
      </p:sp>
      <p:pic>
        <p:nvPicPr>
          <p:cNvPr id="7" name="Picture 6">
            <a:hlinkClick r:id="" action="ppaction://hlinkshowjump?jump=first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8" name="Picture 7">
            <a:hlinkClick r:id="" action="ppaction://hlinkshowjump?jump=previous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9" name="Picture 8">
            <a:hlinkClick r:id="" action="ppaction://hlinkshowjump?jump=next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117036874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8081290-0FB9-4A82-8713-35856AB73BD7}" type="slidenum">
              <a:rPr lang="fa-IR" smtClean="0"/>
              <a:t>‹#›</a:t>
            </a:fld>
            <a:endParaRPr lang="fa-IR"/>
          </a:p>
        </p:txBody>
      </p:sp>
      <p:pic>
        <p:nvPicPr>
          <p:cNvPr id="7" name="Picture 6">
            <a:hlinkClick r:id="" action="ppaction://hlinkshowjump?jump=first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8" name="Picture 7">
            <a:hlinkClick r:id="" action="ppaction://hlinkshowjump?jump=previous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9" name="Picture 8">
            <a:hlinkClick r:id="" action="ppaction://hlinkshowjump?jump=next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24537001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شرو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983367"/>
            <a:ext cx="12192000" cy="1830832"/>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067951"/>
            <a:ext cx="12192000" cy="1830832"/>
          </a:xfrm>
          <a:prstGeom prst="rect">
            <a:avLst/>
          </a:prstGeom>
        </p:spPr>
      </p:pic>
      <p:sp>
        <p:nvSpPr>
          <p:cNvPr id="2" name="Title 1"/>
          <p:cNvSpPr>
            <a:spLocks noGrp="1"/>
          </p:cNvSpPr>
          <p:nvPr>
            <p:ph type="ctrTitle"/>
          </p:nvPr>
        </p:nvSpPr>
        <p:spPr>
          <a:xfrm>
            <a:off x="4712676" y="2112411"/>
            <a:ext cx="5955323" cy="1502986"/>
          </a:xfrm>
        </p:spPr>
        <p:txBody>
          <a:bodyPr anchor="b"/>
          <a:lstStyle>
            <a:lvl1pPr algn="ctr">
              <a:defRPr sz="7200"/>
            </a:lvl1pPr>
          </a:lstStyle>
          <a:p>
            <a:r>
              <a:rPr lang="en-US" dirty="0" smtClean="0"/>
              <a:t>Click to edit Master title style</a:t>
            </a:r>
            <a:endParaRPr lang="fa-IR" dirty="0"/>
          </a:p>
        </p:txBody>
      </p:sp>
      <p:sp>
        <p:nvSpPr>
          <p:cNvPr id="3" name="Subtitle 2"/>
          <p:cNvSpPr>
            <a:spLocks noGrp="1"/>
          </p:cNvSpPr>
          <p:nvPr>
            <p:ph type="subTitle" idx="1"/>
          </p:nvPr>
        </p:nvSpPr>
        <p:spPr>
          <a:xfrm>
            <a:off x="1385667" y="4097328"/>
            <a:ext cx="6654018" cy="672411"/>
          </a:xfrm>
        </p:spPr>
        <p:txBody>
          <a:bodyPr/>
          <a:lstStyle>
            <a:lvl1pPr marL="0" indent="0" algn="ctr">
              <a:buNone/>
              <a:defRPr sz="2400">
                <a:ln>
                  <a:noFill/>
                </a:ln>
                <a:solidFill>
                  <a:schemeClr val="bg1"/>
                </a:solidFill>
                <a:cs typeface="B Nazanin" panose="00000400000000000000" pitchFamily="2"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fa-IR" dirty="0"/>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8081290-0FB9-4A82-8713-35856AB73BD7}" type="slidenum">
              <a:rPr lang="fa-IR" smtClean="0"/>
              <a:t>‹#›</a:t>
            </a:fld>
            <a:endParaRPr lang="fa-IR"/>
          </a:p>
        </p:txBody>
      </p:sp>
      <p:pic>
        <p:nvPicPr>
          <p:cNvPr id="9" name="Picture 8">
            <a:hlinkClick r:id="" action="ppaction://hlinkshowjump?jump=firstslide"/>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10" name="Picture 9">
            <a:hlinkClick r:id="" action="ppaction://hlinkshowjump?jump=previousslide"/>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11" name="Picture 10">
            <a:hlinkClick r:id="" action="ppaction://hlinkshowjump?jump=nextslide"/>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129065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65651 -3.7037E-6 L 3.54167E-6 -3.7037E-6 " pathEditMode="relative" rAng="0" ptsTypes="AA">
                                      <p:cBhvr>
                                        <p:cTn id="6" dur="2000" fill="hold"/>
                                        <p:tgtEl>
                                          <p:spTgt spid="7"/>
                                        </p:tgtEl>
                                        <p:attrNameLst>
                                          <p:attrName>ppt_x</p:attrName>
                                          <p:attrName>ppt_y</p:attrName>
                                        </p:attrNameLst>
                                      </p:cBhvr>
                                      <p:rCtr x="-32630" y="0"/>
                                    </p:animMotion>
                                  </p:childTnLst>
                                </p:cTn>
                              </p:par>
                              <p:par>
                                <p:cTn id="7" presetID="42" presetClass="path" presetSubtype="0" accel="50000" decel="50000" fill="hold" nodeType="withEffect">
                                  <p:stCondLst>
                                    <p:cond delay="0"/>
                                  </p:stCondLst>
                                  <p:childTnLst>
                                    <p:animMotion origin="layout" path="M -0.65299 1.48148E-6 L 8.33333E-7 1.48148E-6 " pathEditMode="relative" rAng="0" ptsTypes="AA">
                                      <p:cBhvr>
                                        <p:cTn id="8" dur="2000" fill="hold"/>
                                        <p:tgtEl>
                                          <p:spTgt spid="8"/>
                                        </p:tgtEl>
                                        <p:attrNameLst>
                                          <p:attrName>ppt_x</p:attrName>
                                          <p:attrName>ppt_y</p:attrName>
                                        </p:attrNameLst>
                                      </p:cBhvr>
                                      <p:rCtr x="32617" y="0"/>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فهرس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56816" y="931538"/>
            <a:ext cx="7375105" cy="666141"/>
          </a:xfrm>
        </p:spPr>
        <p:txBody>
          <a:bodyPr/>
          <a:lstStyle>
            <a:lvl1pPr>
              <a:defRPr sz="6000"/>
            </a:lvl1pPr>
          </a:lstStyle>
          <a:p>
            <a:r>
              <a:rPr lang="en-US" dirty="0" smtClean="0"/>
              <a:t>Click to edit Master title style</a:t>
            </a:r>
            <a:endParaRPr lang="fa-IR" dirty="0"/>
          </a:p>
        </p:txBody>
      </p:sp>
      <p:sp>
        <p:nvSpPr>
          <p:cNvPr id="3" name="Content Placeholder 2"/>
          <p:cNvSpPr>
            <a:spLocks noGrp="1"/>
          </p:cNvSpPr>
          <p:nvPr>
            <p:ph idx="1"/>
          </p:nvPr>
        </p:nvSpPr>
        <p:spPr>
          <a:xfrm>
            <a:off x="1956816" y="1606685"/>
            <a:ext cx="7375105" cy="457027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8081290-0FB9-4A82-8713-35856AB73BD7}" type="slidenum">
              <a:rPr lang="fa-IR" smtClean="0"/>
              <a:t>‹#›</a:t>
            </a:fld>
            <a:endParaRPr lang="fa-I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95345" y="922532"/>
            <a:ext cx="1440320" cy="1423446"/>
          </a:xfrm>
          <a:prstGeom prst="rect">
            <a:avLst/>
          </a:prstGeom>
        </p:spPr>
      </p:pic>
      <p:pic>
        <p:nvPicPr>
          <p:cNvPr id="8" name="Picture 7">
            <a:hlinkClick r:id="" action="ppaction://hlinkshowjump?jump=firs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9" name="Picture 8">
            <a:hlinkClick r:id="" action="ppaction://hlinkshowjump?jump=previous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10" name="Picture 9">
            <a:hlinkClick r:id="" action="ppaction://hlinkshowjump?jump=nex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4694672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متحرک - عنوان و مطلب">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38600" y="436098"/>
            <a:ext cx="6284273" cy="928468"/>
          </a:xfrm>
        </p:spPr>
        <p:txBody>
          <a:bodyPr/>
          <a:lstStyle/>
          <a:p>
            <a:r>
              <a:rPr lang="en-US" dirty="0" smtClean="0"/>
              <a:t>Click to edit Master title style</a:t>
            </a:r>
            <a:endParaRPr lang="fa-IR"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8081290-0FB9-4A82-8713-35856AB73BD7}" type="slidenum">
              <a:rPr lang="fa-IR" smtClean="0"/>
              <a:t>‹#›</a:t>
            </a:fld>
            <a:endParaRPr lang="fa-I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2873" y="174233"/>
            <a:ext cx="1440320" cy="1423446"/>
          </a:xfrm>
          <a:prstGeom prst="rect">
            <a:avLst/>
          </a:prstGeom>
        </p:spPr>
      </p:pic>
      <p:pic>
        <p:nvPicPr>
          <p:cNvPr id="8" name="Picture 7">
            <a:hlinkClick r:id="" action="ppaction://hlinkshowjump?jump=firs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9" name="Picture 8">
            <a:hlinkClick r:id="" action="ppaction://hlinkshowjump?jump=previous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10" name="Picture 9">
            <a:hlinkClick r:id="" action="ppaction://hlinkshowjump?jump=nex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24638518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ثابت - عنوان و مطلب">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38601" y="436098"/>
            <a:ext cx="6275832" cy="928468"/>
          </a:xfrm>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8081290-0FB9-4A82-8713-35856AB73BD7}" type="slidenum">
              <a:rPr lang="fa-IR" smtClean="0"/>
              <a:t>‹#›</a:t>
            </a:fld>
            <a:endParaRPr lang="fa-IR"/>
          </a:p>
        </p:txBody>
      </p:sp>
      <p:pic>
        <p:nvPicPr>
          <p:cNvPr id="7" name="Picture 6">
            <a:hlinkClick r:id="" action="ppaction://hlinkshowjump?jump=first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8" name="Picture 7">
            <a:hlinkClick r:id="" action="ppaction://hlinkshowjump?jump=previous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9" name="Picture 8">
            <a:hlinkClick r:id="" action="ppaction://hlinkshowjump?jump=next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14009218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مطلب">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69275"/>
            <a:ext cx="10482072" cy="444747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a-IR" dirty="0"/>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8081290-0FB9-4A82-8713-35856AB73BD7}" type="slidenum">
              <a:rPr lang="fa-IR" smtClean="0"/>
              <a:t>‹#›</a:t>
            </a:fld>
            <a:endParaRPr lang="fa-IR"/>
          </a:p>
        </p:txBody>
      </p:sp>
      <p:pic>
        <p:nvPicPr>
          <p:cNvPr id="7" name="Picture 6">
            <a:hlinkClick r:id="" action="ppaction://hlinkshowjump?jump=first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8" name="Picture 7">
            <a:hlinkClick r:id="" action="ppaction://hlinkshowjump?jump=previous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9" name="Picture 8">
            <a:hlinkClick r:id="" action="ppaction://hlinkshowjump?jump=nextslide"/>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7720009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سرفصل">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03787" y="2709470"/>
            <a:ext cx="8554413" cy="1423446"/>
          </a:xfrm>
          <a:prstGeom prst="rect">
            <a:avLst/>
          </a:prstGeom>
        </p:spPr>
      </p:pic>
      <p:sp>
        <p:nvSpPr>
          <p:cNvPr id="2" name="Title 1"/>
          <p:cNvSpPr>
            <a:spLocks noGrp="1"/>
          </p:cNvSpPr>
          <p:nvPr>
            <p:ph type="title"/>
          </p:nvPr>
        </p:nvSpPr>
        <p:spPr>
          <a:xfrm>
            <a:off x="1883664" y="2709470"/>
            <a:ext cx="7194659" cy="1240738"/>
          </a:xfrm>
        </p:spPr>
        <p:txBody>
          <a:bodyPr anchor="b"/>
          <a:lstStyle>
            <a:lvl1pPr>
              <a:defRPr sz="7200"/>
            </a:lvl1pPr>
          </a:lstStyle>
          <a:p>
            <a:r>
              <a:rPr lang="en-US" dirty="0" smtClean="0"/>
              <a:t>Click to edit Master title style</a:t>
            </a:r>
            <a:endParaRPr lang="fa-IR" dirty="0"/>
          </a:p>
        </p:txBody>
      </p:sp>
      <p:sp>
        <p:nvSpPr>
          <p:cNvPr id="3" name="Text Placeholder 2"/>
          <p:cNvSpPr>
            <a:spLocks noGrp="1"/>
          </p:cNvSpPr>
          <p:nvPr>
            <p:ph type="body" idx="1"/>
          </p:nvPr>
        </p:nvSpPr>
        <p:spPr>
          <a:xfrm>
            <a:off x="1883664" y="4472433"/>
            <a:ext cx="8403082" cy="105054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8081290-0FB9-4A82-8713-35856AB73BD7}" type="slidenum">
              <a:rPr lang="fa-IR" smtClean="0"/>
              <a:t>‹#›</a:t>
            </a:fld>
            <a:endParaRPr lang="fa-I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78323" y="2709470"/>
            <a:ext cx="1440320" cy="1423446"/>
          </a:xfrm>
          <a:prstGeom prst="rect">
            <a:avLst/>
          </a:prstGeom>
        </p:spPr>
      </p:pic>
      <p:pic>
        <p:nvPicPr>
          <p:cNvPr id="9" name="Picture 8">
            <a:hlinkClick r:id="" action="ppaction://hlinkshowjump?jump=firstslide"/>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10" name="Picture 9">
            <a:hlinkClick r:id="" action="ppaction://hlinkshowjump?jump=previousslide"/>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11" name="Picture 10">
            <a:hlinkClick r:id="" action="ppaction://hlinkshowjump?jump=nextslide"/>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200435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2000"/>
                                        <p:tgtEl>
                                          <p:spTgt spid="7"/>
                                        </p:tgtEl>
                                      </p:cBhvr>
                                    </p:animEffect>
                                  </p:childTnLst>
                                </p:cTn>
                              </p:par>
                              <p:par>
                                <p:cTn id="8" presetID="16" presetClass="entr" presetSubtype="37" fill="hold" grpId="0"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تصویر">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2481" y="5725667"/>
            <a:ext cx="7071519" cy="486219"/>
          </a:xfrm>
        </p:spPr>
        <p:txBody>
          <a:bodyPr anchor="b">
            <a:noAutofit/>
          </a:bodyPr>
          <a:lstStyle>
            <a:lvl1pPr>
              <a:defRPr sz="4000">
                <a:ln>
                  <a:solidFill>
                    <a:schemeClr val="bg1">
                      <a:lumMod val="75000"/>
                    </a:schemeClr>
                  </a:solidFill>
                </a:ln>
                <a:solidFill>
                  <a:schemeClr val="bg1"/>
                </a:solidFill>
              </a:defRPr>
            </a:lvl1pPr>
          </a:lstStyle>
          <a:p>
            <a:r>
              <a:rPr lang="en-US" dirty="0" smtClean="0"/>
              <a:t>Click to edit Master title style</a:t>
            </a:r>
            <a:endParaRPr lang="fa-IR" dirty="0"/>
          </a:p>
        </p:txBody>
      </p:sp>
      <p:sp>
        <p:nvSpPr>
          <p:cNvPr id="3" name="Picture Placeholder 2"/>
          <p:cNvSpPr>
            <a:spLocks noGrp="1"/>
          </p:cNvSpPr>
          <p:nvPr>
            <p:ph type="pic" idx="1"/>
          </p:nvPr>
        </p:nvSpPr>
        <p:spPr>
          <a:xfrm>
            <a:off x="1677073" y="1456371"/>
            <a:ext cx="7207806" cy="41236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677073" y="1065402"/>
            <a:ext cx="8205375" cy="283464"/>
          </a:xfrm>
        </p:spPr>
        <p:txBody>
          <a:bodyPr/>
          <a:lstStyle>
            <a:lvl1pPr marL="0" indent="0">
              <a:buNone/>
              <a:defRPr sz="1600">
                <a:solidFill>
                  <a:srgbClr val="FFC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5" name="Date Placeholder 4"/>
          <p:cNvSpPr>
            <a:spLocks noGrp="1"/>
          </p:cNvSpPr>
          <p:nvPr>
            <p:ph type="dt" sz="half" idx="10"/>
          </p:nvPr>
        </p:nvSpPr>
        <p:spPr/>
        <p:txBody>
          <a:bodyPr/>
          <a:lstStyle/>
          <a:p>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8081290-0FB9-4A82-8713-35856AB73BD7}" type="slidenum">
              <a:rPr lang="fa-IR" smtClean="0"/>
              <a:t>‹#›</a:t>
            </a:fld>
            <a:endParaRPr lang="fa-I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2288" y="4797409"/>
            <a:ext cx="1440320" cy="1423446"/>
          </a:xfrm>
          <a:prstGeom prst="rect">
            <a:avLst/>
          </a:prstGeom>
        </p:spPr>
      </p:pic>
      <p:pic>
        <p:nvPicPr>
          <p:cNvPr id="9" name="Picture 8">
            <a:hlinkClick r:id="" action="ppaction://hlinkshowjump?jump=firs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10" name="Picture 9">
            <a:hlinkClick r:id="" action="ppaction://hlinkshowjump?jump=previous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11" name="Picture 10">
            <a:hlinkClick r:id="" action="ppaction://hlinkshowjump?jump=nex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125017515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نمودار">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2481" y="5725667"/>
            <a:ext cx="7071519" cy="486219"/>
          </a:xfrm>
        </p:spPr>
        <p:txBody>
          <a:bodyPr anchor="b">
            <a:noAutofit/>
          </a:bodyPr>
          <a:lstStyle>
            <a:lvl1pPr>
              <a:defRPr sz="4000">
                <a:ln>
                  <a:solidFill>
                    <a:schemeClr val="bg1">
                      <a:lumMod val="75000"/>
                    </a:schemeClr>
                  </a:solidFill>
                </a:ln>
                <a:solidFill>
                  <a:schemeClr val="bg1"/>
                </a:solidFill>
              </a:defRPr>
            </a:lvl1pPr>
          </a:lstStyle>
          <a:p>
            <a:r>
              <a:rPr lang="en-US" dirty="0" smtClean="0"/>
              <a:t>Click to edit Master title style</a:t>
            </a:r>
            <a:endParaRPr lang="fa-IR" dirty="0"/>
          </a:p>
        </p:txBody>
      </p:sp>
      <p:sp>
        <p:nvSpPr>
          <p:cNvPr id="4" name="Text Placeholder 3"/>
          <p:cNvSpPr>
            <a:spLocks noGrp="1"/>
          </p:cNvSpPr>
          <p:nvPr>
            <p:ph type="body" sz="half" idx="2"/>
          </p:nvPr>
        </p:nvSpPr>
        <p:spPr>
          <a:xfrm>
            <a:off x="1677073" y="1065402"/>
            <a:ext cx="8205375" cy="283464"/>
          </a:xfrm>
        </p:spPr>
        <p:txBody>
          <a:bodyPr/>
          <a:lstStyle>
            <a:lvl1pPr marL="0" indent="0">
              <a:buNone/>
              <a:defRPr sz="1600">
                <a:solidFill>
                  <a:srgbClr val="FFC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5" name="Date Placeholder 4"/>
          <p:cNvSpPr>
            <a:spLocks noGrp="1"/>
          </p:cNvSpPr>
          <p:nvPr>
            <p:ph type="dt" sz="half" idx="10"/>
          </p:nvPr>
        </p:nvSpPr>
        <p:spPr/>
        <p:txBody>
          <a:bodyPr/>
          <a:lstStyle/>
          <a:p>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8081290-0FB9-4A82-8713-35856AB73BD7}" type="slidenum">
              <a:rPr lang="fa-IR" smtClean="0"/>
              <a:t>‹#›</a:t>
            </a:fld>
            <a:endParaRPr lang="fa-I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2288" y="4797409"/>
            <a:ext cx="1440320" cy="1423446"/>
          </a:xfrm>
          <a:prstGeom prst="rect">
            <a:avLst/>
          </a:prstGeom>
        </p:spPr>
      </p:pic>
      <p:sp>
        <p:nvSpPr>
          <p:cNvPr id="9" name="Chart Placeholder 9"/>
          <p:cNvSpPr>
            <a:spLocks noGrp="1"/>
          </p:cNvSpPr>
          <p:nvPr>
            <p:ph type="chart" sz="quarter" idx="13"/>
          </p:nvPr>
        </p:nvSpPr>
        <p:spPr>
          <a:xfrm>
            <a:off x="1677073" y="1516827"/>
            <a:ext cx="7018692" cy="3969573"/>
          </a:xfrm>
        </p:spPr>
        <p:txBody>
          <a:bodyPr/>
          <a:lstStyle/>
          <a:p>
            <a:endParaRPr lang="fa-IR"/>
          </a:p>
        </p:txBody>
      </p:sp>
      <p:pic>
        <p:nvPicPr>
          <p:cNvPr id="10" name="Picture 9">
            <a:hlinkClick r:id="" action="ppaction://hlinkshowjump?jump=firs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11" name="Picture 10">
            <a:hlinkClick r:id="" action="ppaction://hlinkshowjump?jump=previous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12" name="Picture 11">
            <a:hlinkClick r:id="" action="ppaction://hlinkshowjump?jump=nextslide"/>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11486001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38600" y="436098"/>
            <a:ext cx="6357425" cy="928468"/>
          </a:xfrm>
          <a:prstGeom prst="rect">
            <a:avLst/>
          </a:prstGeom>
        </p:spPr>
        <p:txBody>
          <a:bodyPr vert="horz" lIns="91440" tIns="45720" rIns="91440" bIns="45720" rtlCol="0" anchor="ctr">
            <a:noAutofit/>
          </a:bodyPr>
          <a:lstStyle/>
          <a:p>
            <a:r>
              <a:rPr lang="en-US" dirty="0" smtClean="0"/>
              <a:t>Click to edit Master title style</a:t>
            </a:r>
            <a:endParaRPr lang="fa-IR" dirty="0"/>
          </a:p>
        </p:txBody>
      </p:sp>
      <p:sp>
        <p:nvSpPr>
          <p:cNvPr id="3" name="Text Placeholder 2"/>
          <p:cNvSpPr>
            <a:spLocks noGrp="1"/>
          </p:cNvSpPr>
          <p:nvPr>
            <p:ph type="body" idx="1"/>
          </p:nvPr>
        </p:nvSpPr>
        <p:spPr>
          <a:xfrm>
            <a:off x="717453" y="1702191"/>
            <a:ext cx="10944664" cy="4474772"/>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a-IR" dirty="0"/>
          </a:p>
        </p:txBody>
      </p:sp>
      <p:sp>
        <p:nvSpPr>
          <p:cNvPr id="4" name="Date Placeholder 3"/>
          <p:cNvSpPr>
            <a:spLocks noGrp="1"/>
          </p:cNvSpPr>
          <p:nvPr>
            <p:ph type="dt" sz="half" idx="2"/>
          </p:nvPr>
        </p:nvSpPr>
        <p:spPr>
          <a:xfrm>
            <a:off x="838200" y="617378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fa-IR"/>
          </a:p>
        </p:txBody>
      </p:sp>
      <p:sp>
        <p:nvSpPr>
          <p:cNvPr id="5" name="Footer Placeholder 4"/>
          <p:cNvSpPr>
            <a:spLocks noGrp="1"/>
          </p:cNvSpPr>
          <p:nvPr>
            <p:ph type="ftr" sz="quarter" idx="3"/>
          </p:nvPr>
        </p:nvSpPr>
        <p:spPr>
          <a:xfrm>
            <a:off x="4038600" y="61996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628650" y="70973"/>
            <a:ext cx="596899" cy="365125"/>
          </a:xfrm>
          <a:prstGeom prst="rect">
            <a:avLst/>
          </a:prstGeom>
        </p:spPr>
        <p:txBody>
          <a:bodyPr vert="horz" lIns="91440" tIns="45720" rIns="91440" bIns="45720" rtlCol="0" anchor="ctr"/>
          <a:lstStyle>
            <a:lvl1pPr algn="ctr">
              <a:defRPr sz="1600" b="1">
                <a:solidFill>
                  <a:schemeClr val="bg1"/>
                </a:solidFill>
                <a:cs typeface="B Titr" panose="00000700000000000000" pitchFamily="2" charset="-78"/>
              </a:defRPr>
            </a:lvl1pPr>
          </a:lstStyle>
          <a:p>
            <a:fld id="{48081290-0FB9-4A82-8713-35856AB73BD7}" type="slidenum">
              <a:rPr lang="fa-IR" smtClean="0"/>
              <a:pPr/>
              <a:t>‹#›</a:t>
            </a:fld>
            <a:endParaRPr lang="fa-IR" dirty="0"/>
          </a:p>
        </p:txBody>
      </p:sp>
      <p:pic>
        <p:nvPicPr>
          <p:cNvPr id="7" name="Picture 6">
            <a:hlinkClick r:id="" action="ppaction://hlinkshowjump?jump=firstslide"/>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549400" y="163048"/>
            <a:ext cx="279400" cy="273050"/>
          </a:xfrm>
          <a:prstGeom prst="rect">
            <a:avLst/>
          </a:prstGeom>
        </p:spPr>
      </p:pic>
      <p:pic>
        <p:nvPicPr>
          <p:cNvPr id="8" name="Picture 7">
            <a:hlinkClick r:id="" action="ppaction://hlinkshowjump?jump=previousslide"/>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57199" y="117010"/>
            <a:ext cx="279400" cy="273050"/>
          </a:xfrm>
          <a:prstGeom prst="rect">
            <a:avLst/>
          </a:prstGeom>
        </p:spPr>
      </p:pic>
      <p:pic>
        <p:nvPicPr>
          <p:cNvPr id="9" name="Picture 8">
            <a:hlinkClick r:id="" action="ppaction://hlinkshowjump?jump=nextslide"/>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117600" y="117010"/>
            <a:ext cx="279400" cy="273050"/>
          </a:xfrm>
          <a:prstGeom prst="rect">
            <a:avLst/>
          </a:prstGeom>
        </p:spPr>
      </p:pic>
    </p:spTree>
    <p:extLst>
      <p:ext uri="{BB962C8B-B14F-4D97-AF65-F5344CB8AC3E}">
        <p14:creationId xmlns:p14="http://schemas.microsoft.com/office/powerpoint/2010/main" val="4229209224"/>
      </p:ext>
    </p:extLst>
  </p:cSld>
  <p:clrMap bg1="lt1" tx1="dk1" bg2="lt2" tx2="dk2" accent1="accent1" accent2="accent2" accent3="accent3" accent4="accent4" accent5="accent5" accent6="accent6" hlink="hlink" folHlink="folHlink"/>
  <p:sldLayoutIdLst>
    <p:sldLayoutId id="2147483668" r:id="rId1"/>
    <p:sldLayoutId id="2147483649" r:id="rId2"/>
    <p:sldLayoutId id="2147483650" r:id="rId3"/>
    <p:sldLayoutId id="2147483663" r:id="rId4"/>
    <p:sldLayoutId id="2147483661" r:id="rId5"/>
    <p:sldLayoutId id="2147483662" r:id="rId6"/>
    <p:sldLayoutId id="2147483651" r:id="rId7"/>
    <p:sldLayoutId id="2147483657" r:id="rId8"/>
    <p:sldLayoutId id="2147483666" r:id="rId9"/>
    <p:sldLayoutId id="2147483665" r:id="rId10"/>
    <p:sldLayoutId id="2147483652" r:id="rId11"/>
    <p:sldLayoutId id="2147483653" r:id="rId12"/>
    <p:sldLayoutId id="2147483654" r:id="rId13"/>
    <p:sldLayoutId id="2147483655" r:id="rId14"/>
    <p:sldLayoutId id="2147483656" r:id="rId15"/>
    <p:sldLayoutId id="2147483658" r:id="rId16"/>
    <p:sldLayoutId id="2147483659" r:id="rId17"/>
    <p:sldLayoutId id="2147483667" r:id="rId18"/>
  </p:sldLayoutIdLst>
  <p:timing>
    <p:tnLst>
      <p:par>
        <p:cTn id="1" dur="indefinite" restart="never" nodeType="tmRoot"/>
      </p:par>
    </p:tnLst>
  </p:timing>
  <p:hf hdr="0" ftr="0" dt="0"/>
  <p:txStyles>
    <p:titleStyle>
      <a:lvl1pPr algn="r" defTabSz="914400" rtl="0" eaLnBrk="1" latinLnBrk="0" hangingPunct="1">
        <a:lnSpc>
          <a:spcPct val="90000"/>
        </a:lnSpc>
        <a:spcBef>
          <a:spcPct val="0"/>
        </a:spcBef>
        <a:buNone/>
        <a:defRPr lang="en-US" sz="7200" kern="1200" dirty="0" smtClean="0">
          <a:ln w="3175">
            <a:solidFill>
              <a:schemeClr val="bg1">
                <a:lumMod val="75000"/>
              </a:schemeClr>
            </a:solidFill>
          </a:ln>
          <a:solidFill>
            <a:schemeClr val="bg1"/>
          </a:solidFill>
          <a:effectLst>
            <a:reflection stA="36000" endPos="25000" dir="5400000" sy="-100000" algn="bl" rotWithShape="0"/>
          </a:effectLst>
          <a:latin typeface="+mj-lt"/>
          <a:ea typeface="+mj-ea"/>
          <a:cs typeface="MRT_Hasoneh" panose="00000400000000000000" pitchFamily="2" charset="-78"/>
        </a:defRPr>
      </a:lvl1pPr>
    </p:titleStyle>
    <p:bodyStyle>
      <a:lvl1pPr marL="228600" indent="-228600" algn="r" defTabSz="914400" rtl="1" eaLnBrk="1" latinLnBrk="0" hangingPunct="1">
        <a:lnSpc>
          <a:spcPct val="90000"/>
        </a:lnSpc>
        <a:spcBef>
          <a:spcPts val="1000"/>
        </a:spcBef>
        <a:buSzPct val="110000"/>
        <a:buFontTx/>
        <a:buBlip>
          <a:blip r:embed="rId22"/>
        </a:buBlip>
        <a:defRPr sz="2800" kern="1200">
          <a:solidFill>
            <a:schemeClr val="tx1"/>
          </a:solidFill>
          <a:latin typeface="+mn-lt"/>
          <a:ea typeface="+mn-ea"/>
          <a:cs typeface="B Nazanin" panose="00000400000000000000" pitchFamily="2" charset="-78"/>
        </a:defRPr>
      </a:lvl1pPr>
      <a:lvl2pPr marL="685800" indent="-228600" algn="r" defTabSz="914400" rtl="1" eaLnBrk="1" latinLnBrk="0" hangingPunct="1">
        <a:lnSpc>
          <a:spcPct val="90000"/>
        </a:lnSpc>
        <a:spcBef>
          <a:spcPts val="500"/>
        </a:spcBef>
        <a:buSzPct val="110000"/>
        <a:buFontTx/>
        <a:buBlip>
          <a:blip r:embed="rId22"/>
        </a:buBlip>
        <a:defRPr sz="2400" kern="1200">
          <a:solidFill>
            <a:schemeClr val="tx1"/>
          </a:solidFill>
          <a:latin typeface="+mn-lt"/>
          <a:ea typeface="+mn-ea"/>
          <a:cs typeface="B Nazanin" panose="00000400000000000000" pitchFamily="2" charset="-78"/>
        </a:defRPr>
      </a:lvl2pPr>
      <a:lvl3pPr marL="1143000" indent="-228600" algn="r" defTabSz="914400" rtl="1" eaLnBrk="1" latinLnBrk="0" hangingPunct="1">
        <a:lnSpc>
          <a:spcPct val="90000"/>
        </a:lnSpc>
        <a:spcBef>
          <a:spcPts val="500"/>
        </a:spcBef>
        <a:buSzPct val="110000"/>
        <a:buFontTx/>
        <a:buBlip>
          <a:blip r:embed="rId22"/>
        </a:buBlip>
        <a:defRPr sz="2000" kern="1200">
          <a:solidFill>
            <a:schemeClr val="tx1"/>
          </a:solidFill>
          <a:latin typeface="+mn-lt"/>
          <a:ea typeface="+mn-ea"/>
          <a:cs typeface="B Nazanin" panose="00000400000000000000" pitchFamily="2" charset="-78"/>
        </a:defRPr>
      </a:lvl3pPr>
      <a:lvl4pPr marL="1600200" indent="-228600" algn="r" defTabSz="914400" rtl="1" eaLnBrk="1" latinLnBrk="0" hangingPunct="1">
        <a:lnSpc>
          <a:spcPct val="90000"/>
        </a:lnSpc>
        <a:spcBef>
          <a:spcPts val="500"/>
        </a:spcBef>
        <a:buSzPct val="110000"/>
        <a:buFontTx/>
        <a:buBlip>
          <a:blip r:embed="rId22"/>
        </a:buBlip>
        <a:defRPr sz="1800" kern="1200">
          <a:solidFill>
            <a:schemeClr val="tx1"/>
          </a:solidFill>
          <a:latin typeface="+mn-lt"/>
          <a:ea typeface="+mn-ea"/>
          <a:cs typeface="B Nazanin" panose="00000400000000000000" pitchFamily="2" charset="-78"/>
        </a:defRPr>
      </a:lvl4pPr>
      <a:lvl5pPr marL="2057400" indent="-228600" algn="r" defTabSz="914400" rtl="1" eaLnBrk="1" latinLnBrk="0" hangingPunct="1">
        <a:lnSpc>
          <a:spcPct val="90000"/>
        </a:lnSpc>
        <a:spcBef>
          <a:spcPts val="500"/>
        </a:spcBef>
        <a:buSzPct val="110000"/>
        <a:buFontTx/>
        <a:buBlip>
          <a:blip r:embed="rId22"/>
        </a:buBlip>
        <a:defRPr sz="1800" kern="1200">
          <a:solidFill>
            <a:schemeClr val="tx1"/>
          </a:solidFill>
          <a:latin typeface="+mn-lt"/>
          <a:ea typeface="+mn-ea"/>
          <a:cs typeface="B Nazanin"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3.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شروع">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3017" y="256310"/>
            <a:ext cx="609600" cy="609600"/>
          </a:xfrm>
          <a:prstGeom prst="rect">
            <a:avLst/>
          </a:prstGeom>
        </p:spPr>
      </p:pic>
    </p:spTree>
    <p:extLst>
      <p:ext uri="{BB962C8B-B14F-4D97-AF65-F5344CB8AC3E}">
        <p14:creationId xmlns:p14="http://schemas.microsoft.com/office/powerpoint/2010/main" val="341071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81290-0FB9-4A82-8713-35856AB73BD7}" type="slidenum">
              <a:rPr lang="fa-IR" smtClean="0"/>
              <a:t>10</a:t>
            </a:fld>
            <a:endParaRPr lang="fa-IR"/>
          </a:p>
        </p:txBody>
      </p:sp>
      <p:sp>
        <p:nvSpPr>
          <p:cNvPr id="5" name="Content Placeholder 5"/>
          <p:cNvSpPr>
            <a:spLocks noGrp="1"/>
          </p:cNvSpPr>
          <p:nvPr>
            <p:ph idx="1"/>
          </p:nvPr>
        </p:nvSpPr>
        <p:spPr>
          <a:xfrm>
            <a:off x="2123071" y="1588231"/>
            <a:ext cx="7375105" cy="4570278"/>
          </a:xfrm>
        </p:spPr>
        <p:txBody>
          <a:bodyPr/>
          <a:lstStyle/>
          <a:p>
            <a:pPr marL="0" indent="0" algn="justLow">
              <a:buNone/>
            </a:pPr>
            <a:endParaRPr lang="fa-IR" dirty="0" smtClean="0">
              <a:solidFill>
                <a:srgbClr val="002060"/>
              </a:solidFill>
              <a:cs typeface="B Esfehan" panose="00000700000000000000" pitchFamily="2" charset="-78"/>
            </a:endParaRPr>
          </a:p>
          <a:p>
            <a:pPr marL="0" indent="0" algn="justLow">
              <a:buNone/>
            </a:pPr>
            <a:r>
              <a:rPr lang="fa-IR" dirty="0">
                <a:solidFill>
                  <a:srgbClr val="002060"/>
                </a:solidFill>
                <a:cs typeface="B Esfehan" panose="00000700000000000000" pitchFamily="2" charset="-78"/>
              </a:rPr>
              <a:t>روزی یکی از مدعیان زهد و پرهیز از دنیا، امام </a:t>
            </a:r>
            <a:r>
              <a:rPr lang="fa-IR" dirty="0" smtClean="0">
                <a:solidFill>
                  <a:srgbClr val="002060"/>
                </a:solidFill>
                <a:cs typeface="B Esfehan" panose="00000700000000000000" pitchFamily="2" charset="-78"/>
              </a:rPr>
              <a:t>صادق(ع) </a:t>
            </a:r>
            <a:r>
              <a:rPr lang="fa-IR" dirty="0">
                <a:solidFill>
                  <a:srgbClr val="002060"/>
                </a:solidFill>
                <a:cs typeface="B Esfehan" panose="00000700000000000000" pitchFamily="2" charset="-78"/>
              </a:rPr>
              <a:t>را دید که لباس زیبایی </a:t>
            </a:r>
            <a:r>
              <a:rPr lang="fa-IR" dirty="0" smtClean="0">
                <a:solidFill>
                  <a:srgbClr val="002060"/>
                </a:solidFill>
                <a:cs typeface="B Esfehan" panose="00000700000000000000" pitchFamily="2" charset="-78"/>
              </a:rPr>
              <a:t>پوشیده است</a:t>
            </a:r>
            <a:r>
              <a:rPr lang="fa-IR" dirty="0">
                <a:solidFill>
                  <a:srgbClr val="002060"/>
                </a:solidFill>
                <a:cs typeface="B Esfehan" panose="00000700000000000000" pitchFamily="2" charset="-78"/>
              </a:rPr>
              <a:t>. وی به امام گفت: </a:t>
            </a:r>
            <a:r>
              <a:rPr lang="fa-IR" dirty="0" smtClean="0">
                <a:solidFill>
                  <a:srgbClr val="002060"/>
                </a:solidFill>
                <a:cs typeface="B Esfehan" panose="00000700000000000000" pitchFamily="2" charset="-78"/>
              </a:rPr>
              <a:t>جد </a:t>
            </a:r>
            <a:r>
              <a:rPr lang="fa-IR" dirty="0">
                <a:solidFill>
                  <a:srgbClr val="002060"/>
                </a:solidFill>
                <a:cs typeface="B Esfehan" panose="00000700000000000000" pitchFamily="2" charset="-78"/>
              </a:rPr>
              <a:t>شما </a:t>
            </a:r>
            <a:r>
              <a:rPr lang="fa-IR" dirty="0" smtClean="0">
                <a:solidFill>
                  <a:srgbClr val="002060"/>
                </a:solidFill>
                <a:cs typeface="B Esfehan" panose="00000700000000000000" pitchFamily="2" charset="-78"/>
              </a:rPr>
              <a:t>اینگونه </a:t>
            </a:r>
            <a:r>
              <a:rPr lang="fa-IR" dirty="0">
                <a:solidFill>
                  <a:srgbClr val="002060"/>
                </a:solidFill>
                <a:cs typeface="B Esfehan" panose="00000700000000000000" pitchFamily="2" charset="-78"/>
              </a:rPr>
              <a:t>لبا </a:t>
            </a:r>
            <a:r>
              <a:rPr lang="fa-IR" dirty="0" smtClean="0">
                <a:solidFill>
                  <a:srgbClr val="002060"/>
                </a:solidFill>
                <a:cs typeface="B Esfehan" panose="00000700000000000000" pitchFamily="2" charset="-78"/>
              </a:rPr>
              <a:t>س ها </a:t>
            </a:r>
            <a:r>
              <a:rPr lang="fa-IR" dirty="0">
                <a:solidFill>
                  <a:srgbClr val="002060"/>
                </a:solidFill>
                <a:cs typeface="B Esfehan" panose="00000700000000000000" pitchFamily="2" charset="-78"/>
              </a:rPr>
              <a:t>را نمی پوشید</a:t>
            </a:r>
            <a:r>
              <a:rPr lang="fa-IR" dirty="0" smtClean="0">
                <a:solidFill>
                  <a:srgbClr val="002060"/>
                </a:solidFill>
                <a:cs typeface="B Esfehan" panose="00000700000000000000" pitchFamily="2" charset="-78"/>
              </a:rPr>
              <a:t>.</a:t>
            </a:r>
          </a:p>
          <a:p>
            <a:pPr marL="0" indent="0" algn="justLow">
              <a:buNone/>
            </a:pPr>
            <a:r>
              <a:rPr lang="fa-IR" dirty="0" smtClean="0">
                <a:solidFill>
                  <a:srgbClr val="002060"/>
                </a:solidFill>
                <a:cs typeface="B Esfehan" panose="00000700000000000000" pitchFamily="2" charset="-78"/>
              </a:rPr>
              <a:t>امام(ع) </a:t>
            </a:r>
            <a:r>
              <a:rPr lang="fa-IR" dirty="0">
                <a:solidFill>
                  <a:srgbClr val="002060"/>
                </a:solidFill>
                <a:cs typeface="B Esfehan" panose="00000700000000000000" pitchFamily="2" charset="-78"/>
              </a:rPr>
              <a:t>فرمود: </a:t>
            </a:r>
            <a:r>
              <a:rPr lang="fa-IR" dirty="0">
                <a:solidFill>
                  <a:srgbClr val="C00000"/>
                </a:solidFill>
                <a:cs typeface="B Esfehan" panose="00000700000000000000" pitchFamily="2" charset="-78"/>
              </a:rPr>
              <a:t>در آن زمان مردم در سختی بودند، اما امروز ما در شرایط بهتری هستیم </a:t>
            </a:r>
            <a:r>
              <a:rPr lang="fa-IR" dirty="0" smtClean="0">
                <a:solidFill>
                  <a:srgbClr val="C00000"/>
                </a:solidFill>
                <a:cs typeface="B Esfehan" panose="00000700000000000000" pitchFamily="2" charset="-78"/>
              </a:rPr>
              <a:t>و عموم </a:t>
            </a:r>
            <a:r>
              <a:rPr lang="fa-IR" dirty="0">
                <a:solidFill>
                  <a:srgbClr val="C00000"/>
                </a:solidFill>
                <a:cs typeface="B Esfehan" panose="00000700000000000000" pitchFamily="2" charset="-78"/>
              </a:rPr>
              <a:t>مردم توانایی پوشیدن چنین لباسی را دارند</a:t>
            </a:r>
            <a:r>
              <a:rPr lang="fa-IR" dirty="0" smtClean="0">
                <a:solidFill>
                  <a:srgbClr val="C00000"/>
                </a:solidFill>
                <a:cs typeface="B Esfehan" panose="00000700000000000000" pitchFamily="2" charset="-78"/>
              </a:rPr>
              <a:t>.</a:t>
            </a:r>
          </a:p>
        </p:txBody>
      </p:sp>
      <p:sp>
        <p:nvSpPr>
          <p:cNvPr id="7" name="Title 1"/>
          <p:cNvSpPr>
            <a:spLocks noGrp="1"/>
          </p:cNvSpPr>
          <p:nvPr>
            <p:ph type="title"/>
          </p:nvPr>
        </p:nvSpPr>
        <p:spPr>
          <a:xfrm>
            <a:off x="1956816" y="940544"/>
            <a:ext cx="7375105" cy="666141"/>
          </a:xfrm>
        </p:spPr>
        <p:txBody>
          <a:bodyPr/>
          <a:lstStyle/>
          <a:p>
            <a:r>
              <a:rPr lang="fa-I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rPr>
              <a:t>آراستگی، سیرۀ پیشوایان دین</a:t>
            </a:r>
            <a:endPar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endParaRPr>
          </a:p>
        </p:txBody>
      </p:sp>
    </p:spTree>
    <p:extLst>
      <p:ext uri="{BB962C8B-B14F-4D97-AF65-F5344CB8AC3E}">
        <p14:creationId xmlns:p14="http://schemas.microsoft.com/office/powerpoint/2010/main" val="167870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500"/>
                                        <p:tgtEl>
                                          <p:spTgt spid="5">
                                            <p:txEl>
                                              <p:pRg st="1" end="1"/>
                                            </p:txEl>
                                          </p:spTgt>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81290-0FB9-4A82-8713-35856AB73BD7}" type="slidenum">
              <a:rPr lang="fa-IR" smtClean="0"/>
              <a:t>11</a:t>
            </a:fld>
            <a:endParaRPr lang="fa-IR"/>
          </a:p>
        </p:txBody>
      </p:sp>
      <p:sp>
        <p:nvSpPr>
          <p:cNvPr id="5" name="Title 1"/>
          <p:cNvSpPr>
            <a:spLocks noGrp="1"/>
          </p:cNvSpPr>
          <p:nvPr>
            <p:ph type="title"/>
          </p:nvPr>
        </p:nvSpPr>
        <p:spPr>
          <a:xfrm>
            <a:off x="1956816" y="940544"/>
            <a:ext cx="7375105" cy="666141"/>
          </a:xfrm>
        </p:spPr>
        <p:txBody>
          <a:bodyPr/>
          <a:lstStyle/>
          <a:p>
            <a:r>
              <a:rPr lang="fa-I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rPr>
              <a:t>آراستگی، سیرۀ پیشوایان دین</a:t>
            </a:r>
            <a:endPar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endParaRPr>
          </a:p>
        </p:txBody>
      </p:sp>
      <p:sp>
        <p:nvSpPr>
          <p:cNvPr id="6" name="Content Placeholder 5"/>
          <p:cNvSpPr>
            <a:spLocks noGrp="1"/>
          </p:cNvSpPr>
          <p:nvPr>
            <p:ph idx="1"/>
          </p:nvPr>
        </p:nvSpPr>
        <p:spPr>
          <a:xfrm>
            <a:off x="2123071" y="1588231"/>
            <a:ext cx="7375105" cy="4570278"/>
          </a:xfrm>
        </p:spPr>
        <p:txBody>
          <a:bodyPr/>
          <a:lstStyle/>
          <a:p>
            <a:pPr marL="0" indent="0" algn="justLow">
              <a:buNone/>
            </a:pPr>
            <a:endParaRPr lang="fa-IR" dirty="0" smtClean="0">
              <a:solidFill>
                <a:srgbClr val="002060"/>
              </a:solidFill>
              <a:cs typeface="B Esfehan" panose="00000700000000000000" pitchFamily="2" charset="-78"/>
            </a:endParaRPr>
          </a:p>
          <a:p>
            <a:pPr marL="0" indent="0" algn="justLow">
              <a:buNone/>
            </a:pPr>
            <a:r>
              <a:rPr lang="fa-IR" dirty="0" smtClean="0">
                <a:solidFill>
                  <a:srgbClr val="002060"/>
                </a:solidFill>
                <a:cs typeface="B Esfehan" panose="00000700000000000000" pitchFamily="2" charset="-78"/>
              </a:rPr>
              <a:t>همچنین ایشان می فرمود: </a:t>
            </a:r>
            <a:r>
              <a:rPr lang="fa-IR" dirty="0" smtClean="0">
                <a:solidFill>
                  <a:srgbClr val="C00000"/>
                </a:solidFill>
                <a:cs typeface="B Esfehan" panose="00000700000000000000" pitchFamily="2" charset="-78"/>
              </a:rPr>
              <a:t>خداوند آراستگی و زیبایی را دوست دارد و از نپرداختن به خود، و خود را ژولیده نشان دادن، بد ش می آید.</a:t>
            </a:r>
          </a:p>
          <a:p>
            <a:pPr marL="0" indent="0" algn="justLow">
              <a:buNone/>
            </a:pPr>
            <a:r>
              <a:rPr lang="fa-IR" dirty="0" smtClean="0">
                <a:solidFill>
                  <a:srgbClr val="002060"/>
                </a:solidFill>
                <a:cs typeface="B Esfehan" panose="00000700000000000000" pitchFamily="2" charset="-78"/>
              </a:rPr>
              <a:t>و نیز می فرمود:</a:t>
            </a:r>
          </a:p>
          <a:p>
            <a:pPr marL="0" indent="0" algn="justLow">
              <a:buNone/>
            </a:pPr>
            <a:r>
              <a:rPr lang="fa-IR" dirty="0" smtClean="0">
                <a:solidFill>
                  <a:srgbClr val="C00000"/>
                </a:solidFill>
                <a:cs typeface="B Esfehan" panose="00000700000000000000" pitchFamily="2" charset="-78"/>
              </a:rPr>
              <a:t>دو رکعت نماز که با بوی خوش گزارده شود، بهتر از هفتاد رکعت نماز بدون بوی خوش است.</a:t>
            </a:r>
          </a:p>
        </p:txBody>
      </p:sp>
    </p:spTree>
    <p:extLst>
      <p:ext uri="{BB962C8B-B14F-4D97-AF65-F5344CB8AC3E}">
        <p14:creationId xmlns:p14="http://schemas.microsoft.com/office/powerpoint/2010/main" val="197347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2500"/>
                                        <p:tgtEl>
                                          <p:spTgt spid="6">
                                            <p:txEl>
                                              <p:pRg st="1" end="1"/>
                                            </p:txEl>
                                          </p:spTgt>
                                        </p:tgtEl>
                                      </p:cBhvr>
                                    </p:animEffect>
                                  </p:childTnLst>
                                </p:cTn>
                              </p:par>
                            </p:childTnLst>
                          </p:cTn>
                        </p:par>
                        <p:par>
                          <p:cTn id="8" fill="hold">
                            <p:stCondLst>
                              <p:cond delay="2500"/>
                            </p:stCondLst>
                            <p:childTnLst>
                              <p:par>
                                <p:cTn id="9" presetID="22" presetClass="entr" presetSubtype="2"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wipe(right)">
                                      <p:cBhvr>
                                        <p:cTn id="11" dur="2500"/>
                                        <p:tgtEl>
                                          <p:spTgt spid="6">
                                            <p:txEl>
                                              <p:pRg st="2" end="2"/>
                                            </p:txEl>
                                          </p:spTgt>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2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81290-0FB9-4A82-8713-35856AB73BD7}" type="slidenum">
              <a:rPr lang="fa-IR" smtClean="0"/>
              <a:t>12</a:t>
            </a:fld>
            <a:endParaRPr lang="fa-IR"/>
          </a:p>
        </p:txBody>
      </p:sp>
      <p:sp>
        <p:nvSpPr>
          <p:cNvPr id="5" name="Title 1"/>
          <p:cNvSpPr>
            <a:spLocks noGrp="1"/>
          </p:cNvSpPr>
          <p:nvPr>
            <p:ph type="title"/>
          </p:nvPr>
        </p:nvSpPr>
        <p:spPr>
          <a:xfrm>
            <a:off x="1956816" y="940544"/>
            <a:ext cx="7375105" cy="666141"/>
          </a:xfrm>
        </p:spPr>
        <p:txBody>
          <a:bodyPr/>
          <a:lstStyle/>
          <a:p>
            <a:r>
              <a:rPr lang="fa-I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rPr>
              <a:t>آراستگی، سیرۀ پیشوایان دین</a:t>
            </a:r>
            <a:endPar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endParaRPr>
          </a:p>
        </p:txBody>
      </p:sp>
      <p:sp>
        <p:nvSpPr>
          <p:cNvPr id="6" name="Content Placeholder 5"/>
          <p:cNvSpPr>
            <a:spLocks noGrp="1"/>
          </p:cNvSpPr>
          <p:nvPr>
            <p:ph idx="1"/>
          </p:nvPr>
        </p:nvSpPr>
        <p:spPr>
          <a:xfrm>
            <a:off x="2123071" y="1588231"/>
            <a:ext cx="7375105" cy="4570278"/>
          </a:xfrm>
        </p:spPr>
        <p:txBody>
          <a:bodyPr>
            <a:normAutofit/>
          </a:bodyPr>
          <a:lstStyle/>
          <a:p>
            <a:pPr marL="0" indent="0" algn="justLow">
              <a:buNone/>
            </a:pPr>
            <a:r>
              <a:rPr lang="fa-IR" sz="1600" dirty="0">
                <a:solidFill>
                  <a:srgbClr val="002060"/>
                </a:solidFill>
                <a:cs typeface="2  Nazanin Outline" panose="00000400000000000000" pitchFamily="2" charset="-78"/>
              </a:rPr>
              <a:t>در کنار این توصیه ها و سفارش هایی که به عموم مردان و زنان مسلمان می شد، پیشوایان دین به هریک از گروه مردان و زنان نیز سفارش های جداگانه ای می کردند؛ </a:t>
            </a:r>
            <a:r>
              <a:rPr lang="fa-IR" dirty="0">
                <a:solidFill>
                  <a:srgbClr val="002060"/>
                </a:solidFill>
                <a:cs typeface="B Esfehan" panose="00000700000000000000" pitchFamily="2" charset="-78"/>
              </a:rPr>
              <a:t>پیشوایان </a:t>
            </a:r>
            <a:r>
              <a:rPr lang="fa-IR" dirty="0" smtClean="0">
                <a:solidFill>
                  <a:srgbClr val="002060"/>
                </a:solidFill>
                <a:cs typeface="B Esfehan" panose="00000700000000000000" pitchFamily="2" charset="-78"/>
              </a:rPr>
              <a:t>دین به </a:t>
            </a:r>
            <a:r>
              <a:rPr lang="fa-IR" dirty="0">
                <a:solidFill>
                  <a:srgbClr val="002060"/>
                </a:solidFill>
                <a:cs typeface="B Esfehan" panose="00000700000000000000" pitchFamily="2" charset="-78"/>
              </a:rPr>
              <a:t>هریک از گروه مردان و زنان نیز سفارش های جداگانه ای می کردند؛ به عنوان نمونه </a:t>
            </a:r>
            <a:r>
              <a:rPr lang="fa-IR" dirty="0" smtClean="0">
                <a:solidFill>
                  <a:srgbClr val="002060"/>
                </a:solidFill>
                <a:cs typeface="B Esfehan" panose="00000700000000000000" pitchFamily="2" charset="-78"/>
              </a:rPr>
              <a:t>پیامبر(ص) به </a:t>
            </a:r>
            <a:r>
              <a:rPr lang="fa-IR" dirty="0">
                <a:solidFill>
                  <a:srgbClr val="002060"/>
                </a:solidFill>
                <a:cs typeface="B Esfehan" panose="00000700000000000000" pitchFamily="2" charset="-78"/>
              </a:rPr>
              <a:t>مردان می فرمود</a:t>
            </a:r>
            <a:r>
              <a:rPr lang="fa-IR" dirty="0" smtClean="0">
                <a:solidFill>
                  <a:srgbClr val="002060"/>
                </a:solidFill>
                <a:cs typeface="B Esfehan" panose="00000700000000000000" pitchFamily="2" charset="-78"/>
              </a:rPr>
              <a:t>:</a:t>
            </a:r>
          </a:p>
          <a:p>
            <a:pPr marL="0" indent="0" algn="justLow">
              <a:buNone/>
            </a:pPr>
            <a:r>
              <a:rPr lang="fa-IR" dirty="0" smtClean="0">
                <a:solidFill>
                  <a:srgbClr val="002060"/>
                </a:solidFill>
                <a:cs typeface="0 Titr Bold" panose="00000700000000000000" pitchFamily="2" charset="-78"/>
              </a:rPr>
              <a:t> </a:t>
            </a:r>
            <a:r>
              <a:rPr lang="fa-IR" dirty="0" smtClean="0">
                <a:solidFill>
                  <a:srgbClr val="FFFF00"/>
                </a:solidFill>
                <a:cs typeface="0 Titr Bold" panose="00000700000000000000" pitchFamily="2" charset="-78"/>
              </a:rPr>
              <a:t>سبیل</a:t>
            </a:r>
            <a:r>
              <a:rPr lang="fa-IR" dirty="0" smtClean="0">
                <a:solidFill>
                  <a:srgbClr val="002060"/>
                </a:solidFill>
                <a:cs typeface="0 Titr Bold" panose="00000700000000000000" pitchFamily="2" charset="-78"/>
              </a:rPr>
              <a:t> </a:t>
            </a:r>
            <a:r>
              <a:rPr lang="fa-IR" dirty="0" smtClean="0">
                <a:solidFill>
                  <a:srgbClr val="FFFF00"/>
                </a:solidFill>
                <a:cs typeface="0 Titr Bold" panose="00000700000000000000" pitchFamily="2" charset="-78"/>
              </a:rPr>
              <a:t>و </a:t>
            </a:r>
            <a:r>
              <a:rPr lang="fa-IR" dirty="0">
                <a:solidFill>
                  <a:srgbClr val="FFFF00"/>
                </a:solidFill>
                <a:cs typeface="0 Titr Bold" panose="00000700000000000000" pitchFamily="2" charset="-78"/>
              </a:rPr>
              <a:t>موهای بینی خود را کوتاه کنید و به خودتان </a:t>
            </a:r>
            <a:r>
              <a:rPr lang="fa-IR" dirty="0" smtClean="0">
                <a:solidFill>
                  <a:srgbClr val="FFFF00"/>
                </a:solidFill>
                <a:cs typeface="0 Titr Bold" panose="00000700000000000000" pitchFamily="2" charset="-78"/>
              </a:rPr>
              <a:t>برسید</a:t>
            </a:r>
            <a:r>
              <a:rPr lang="fa-IR" dirty="0">
                <a:solidFill>
                  <a:srgbClr val="FFFF00"/>
                </a:solidFill>
                <a:cs typeface="0 Titr Bold" panose="00000700000000000000" pitchFamily="2" charset="-78"/>
              </a:rPr>
              <a:t>؛ زیرا این کار بر زیبایی شما می افزاید</a:t>
            </a:r>
            <a:r>
              <a:rPr lang="fa-IR" dirty="0" smtClean="0">
                <a:solidFill>
                  <a:srgbClr val="FFFF00"/>
                </a:solidFill>
                <a:cs typeface="0 Titr Bold" panose="00000700000000000000" pitchFamily="2" charset="-78"/>
              </a:rPr>
              <a:t>.</a:t>
            </a:r>
          </a:p>
          <a:p>
            <a:pPr marL="0" indent="0" algn="justLow">
              <a:buNone/>
            </a:pPr>
            <a:r>
              <a:rPr lang="fa-IR" dirty="0">
                <a:cs typeface="B Esfehan" panose="00000700000000000000" pitchFamily="2" charset="-78"/>
              </a:rPr>
              <a:t>پیامبر با وجود آنکه مردان را به کوتاه کردن ناخن سفارش می کرد </a:t>
            </a:r>
            <a:r>
              <a:rPr lang="fa-IR" dirty="0">
                <a:solidFill>
                  <a:srgbClr val="002060"/>
                </a:solidFill>
                <a:cs typeface="B Esfehan" panose="00000700000000000000" pitchFamily="2" charset="-78"/>
              </a:rPr>
              <a:t>اما</a:t>
            </a:r>
            <a:r>
              <a:rPr lang="fa-IR" dirty="0">
                <a:cs typeface="B Esfehan" panose="00000700000000000000" pitchFamily="2" charset="-78"/>
              </a:rPr>
              <a:t> به زنان </a:t>
            </a:r>
            <a:r>
              <a:rPr lang="fa-IR" dirty="0" smtClean="0">
                <a:cs typeface="B Esfehan" panose="00000700000000000000" pitchFamily="2" charset="-78"/>
              </a:rPr>
              <a:t>توصیه می کرد</a:t>
            </a:r>
          </a:p>
          <a:p>
            <a:pPr marL="0" indent="0" algn="justLow">
              <a:buNone/>
            </a:pPr>
            <a:r>
              <a:rPr lang="fa-IR" dirty="0" smtClean="0">
                <a:cs typeface="B Esfehan" panose="00000700000000000000" pitchFamily="2" charset="-78"/>
              </a:rPr>
              <a:t> </a:t>
            </a:r>
            <a:r>
              <a:rPr lang="fa-IR" dirty="0">
                <a:solidFill>
                  <a:srgbClr val="FFFF00"/>
                </a:solidFill>
                <a:cs typeface="2  Titr" panose="00000700000000000000" pitchFamily="2" charset="-78"/>
              </a:rPr>
              <a:t>ناخن های خود را مقداری بلند بگذارند چون </a:t>
            </a:r>
            <a:r>
              <a:rPr lang="fa-IR" dirty="0" smtClean="0">
                <a:solidFill>
                  <a:srgbClr val="FFFF00"/>
                </a:solidFill>
                <a:cs typeface="2  Titr" panose="00000700000000000000" pitchFamily="2" charset="-78"/>
              </a:rPr>
              <a:t>برای</a:t>
            </a:r>
          </a:p>
          <a:p>
            <a:pPr marL="0" indent="0" algn="justLow">
              <a:buNone/>
            </a:pPr>
            <a:r>
              <a:rPr lang="fa-IR" dirty="0" smtClean="0">
                <a:solidFill>
                  <a:srgbClr val="FFFF00"/>
                </a:solidFill>
                <a:cs typeface="2  Titr" panose="00000700000000000000" pitchFamily="2" charset="-78"/>
              </a:rPr>
              <a:t> </a:t>
            </a:r>
            <a:r>
              <a:rPr lang="fa-IR" dirty="0">
                <a:solidFill>
                  <a:srgbClr val="FFFF00"/>
                </a:solidFill>
                <a:cs typeface="2  Titr" panose="00000700000000000000" pitchFamily="2" charset="-78"/>
              </a:rPr>
              <a:t>آنان زیباتر </a:t>
            </a:r>
            <a:r>
              <a:rPr lang="fa-IR" dirty="0" smtClean="0">
                <a:solidFill>
                  <a:srgbClr val="FFFF00"/>
                </a:solidFill>
                <a:cs typeface="2  Titr" panose="00000700000000000000" pitchFamily="2" charset="-78"/>
              </a:rPr>
              <a:t>است.</a:t>
            </a:r>
          </a:p>
        </p:txBody>
      </p:sp>
    </p:spTree>
    <p:extLst>
      <p:ext uri="{BB962C8B-B14F-4D97-AF65-F5344CB8AC3E}">
        <p14:creationId xmlns:p14="http://schemas.microsoft.com/office/powerpoint/2010/main" val="38481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0"/>
                                        <p:tgtEl>
                                          <p:spTgt spid="6">
                                            <p:txEl>
                                              <p:pRg st="0" end="0"/>
                                            </p:txEl>
                                          </p:spTgt>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500"/>
                                        <p:tgtEl>
                                          <p:spTgt spid="6">
                                            <p:txEl>
                                              <p:pRg st="1" end="1"/>
                                            </p:txEl>
                                          </p:spTgt>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500"/>
                                        <p:tgtEl>
                                          <p:spTgt spid="6">
                                            <p:txEl>
                                              <p:pRg st="2" end="2"/>
                                            </p:txEl>
                                          </p:spTgt>
                                        </p:tgtEl>
                                      </p:cBhvr>
                                    </p:animEffect>
                                  </p:childTnLst>
                                </p:cTn>
                              </p:par>
                            </p:childTnLst>
                          </p:cTn>
                        </p:par>
                        <p:par>
                          <p:cTn id="16" fill="hold">
                            <p:stCondLst>
                              <p:cond delay="750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2500"/>
                                        <p:tgtEl>
                                          <p:spTgt spid="6">
                                            <p:txEl>
                                              <p:pRg st="3" end="3"/>
                                            </p:txEl>
                                          </p:spTgt>
                                        </p:tgtEl>
                                      </p:cBhvr>
                                    </p:animEffect>
                                  </p:childTnLst>
                                </p:cTn>
                              </p:par>
                            </p:childTnLst>
                          </p:cTn>
                        </p:par>
                        <p:par>
                          <p:cTn id="20" fill="hold">
                            <p:stCondLst>
                              <p:cond delay="1000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2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81290-0FB9-4A82-8713-35856AB73BD7}" type="slidenum">
              <a:rPr lang="fa-IR" smtClean="0"/>
              <a:t>13</a:t>
            </a:fld>
            <a:endParaRPr lang="fa-IR"/>
          </a:p>
        </p:txBody>
      </p:sp>
      <p:sp>
        <p:nvSpPr>
          <p:cNvPr id="5" name="Title 1"/>
          <p:cNvSpPr>
            <a:spLocks noGrp="1"/>
          </p:cNvSpPr>
          <p:nvPr>
            <p:ph type="title"/>
          </p:nvPr>
        </p:nvSpPr>
        <p:spPr>
          <a:xfrm>
            <a:off x="1956816" y="940544"/>
            <a:ext cx="7375105" cy="666141"/>
          </a:xfrm>
        </p:spPr>
        <p:txBody>
          <a:bodyPr/>
          <a:lstStyle/>
          <a:p>
            <a:r>
              <a:rPr lang="fa-I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rPr>
              <a:t>آراستگی، سیرۀ پیشوایان دین</a:t>
            </a:r>
            <a:endPar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endParaRPr>
          </a:p>
        </p:txBody>
      </p:sp>
      <p:sp>
        <p:nvSpPr>
          <p:cNvPr id="6" name="Content Placeholder 5"/>
          <p:cNvSpPr>
            <a:spLocks noGrp="1"/>
          </p:cNvSpPr>
          <p:nvPr>
            <p:ph idx="1"/>
          </p:nvPr>
        </p:nvSpPr>
        <p:spPr>
          <a:xfrm>
            <a:off x="2123071" y="1588231"/>
            <a:ext cx="7375105" cy="4570278"/>
          </a:xfrm>
        </p:spPr>
        <p:txBody>
          <a:bodyPr>
            <a:normAutofit fontScale="85000" lnSpcReduction="20000"/>
          </a:bodyPr>
          <a:lstStyle/>
          <a:p>
            <a:pPr marL="0" indent="0" algn="justLow">
              <a:buNone/>
            </a:pPr>
            <a:r>
              <a:rPr lang="fa-IR" dirty="0">
                <a:solidFill>
                  <a:srgbClr val="002060"/>
                </a:solidFill>
                <a:cs typeface="B Esfehan" panose="00000700000000000000" pitchFamily="2" charset="-78"/>
              </a:rPr>
              <a:t>این شیوه خدا  و پیشوایان دیگر ما سبب شد که مسلمانان در اندک مدتی به آراسته ترین </a:t>
            </a:r>
            <a:r>
              <a:rPr lang="fa-IR" dirty="0" smtClean="0">
                <a:solidFill>
                  <a:srgbClr val="002060"/>
                </a:solidFill>
                <a:cs typeface="B Esfehan" panose="00000700000000000000" pitchFamily="2" charset="-78"/>
              </a:rPr>
              <a:t>و </a:t>
            </a:r>
            <a:r>
              <a:rPr lang="fa-IR" dirty="0">
                <a:solidFill>
                  <a:srgbClr val="002060"/>
                </a:solidFill>
                <a:cs typeface="B Esfehan" panose="00000700000000000000" pitchFamily="2" charset="-78"/>
              </a:rPr>
              <a:t>پاکیزه ترین ملت ها تبدیل شوند و الگو و سرمشق ملت های دیگر قرار گیرند. </a:t>
            </a:r>
            <a:endParaRPr lang="fa-IR" dirty="0" smtClean="0">
              <a:solidFill>
                <a:srgbClr val="002060"/>
              </a:solidFill>
              <a:cs typeface="B Esfehan" panose="00000700000000000000" pitchFamily="2" charset="-78"/>
            </a:endParaRPr>
          </a:p>
          <a:p>
            <a:pPr marL="0" indent="0" algn="justLow">
              <a:buNone/>
            </a:pPr>
            <a:r>
              <a:rPr lang="fa-IR" sz="2200" dirty="0" smtClean="0">
                <a:solidFill>
                  <a:srgbClr val="FFFF00"/>
                </a:solidFill>
                <a:cs typeface="2  Titr" panose="00000700000000000000" pitchFamily="2" charset="-78"/>
              </a:rPr>
              <a:t>آیاآراستگی فقط مخصوص زمان حضور در اجتماعات ومعاشرت هاست؟ </a:t>
            </a:r>
          </a:p>
          <a:p>
            <a:pPr marL="0" indent="0" algn="justLow">
              <a:buNone/>
            </a:pPr>
            <a:r>
              <a:rPr lang="fa-IR" dirty="0" smtClean="0">
                <a:solidFill>
                  <a:srgbClr val="002060"/>
                </a:solidFill>
                <a:latin typeface="AmuzehNewNormalPS"/>
                <a:cs typeface="B Esfehan" panose="00000700000000000000" pitchFamily="2" charset="-78"/>
              </a:rPr>
              <a:t>آراستگی،اختصاص </a:t>
            </a:r>
            <a:r>
              <a:rPr lang="fa-IR" dirty="0">
                <a:solidFill>
                  <a:srgbClr val="002060"/>
                </a:solidFill>
                <a:latin typeface="AmuzehNewNormalPS"/>
                <a:cs typeface="B Esfehan" panose="00000700000000000000" pitchFamily="2" charset="-78"/>
              </a:rPr>
              <a:t>به زمان حضور در اجتماعات و </a:t>
            </a:r>
            <a:r>
              <a:rPr lang="fa-IR" dirty="0" smtClean="0">
                <a:solidFill>
                  <a:srgbClr val="002060"/>
                </a:solidFill>
                <a:latin typeface="AmuzehNewNormalPS"/>
                <a:cs typeface="B Esfehan" panose="00000700000000000000" pitchFamily="2" charset="-78"/>
              </a:rPr>
              <a:t>معاشرت  </a:t>
            </a:r>
            <a:r>
              <a:rPr lang="fa-IR" dirty="0" smtClean="0">
                <a:solidFill>
                  <a:srgbClr val="C00000"/>
                </a:solidFill>
                <a:latin typeface="AmuzehNewNormalPS"/>
                <a:cs typeface="B Esfehan" panose="00000700000000000000" pitchFamily="2" charset="-78"/>
              </a:rPr>
              <a:t>ندارد</a:t>
            </a:r>
            <a:r>
              <a:rPr lang="fa-IR" dirty="0" smtClean="0">
                <a:solidFill>
                  <a:srgbClr val="002060"/>
                </a:solidFill>
                <a:latin typeface="AmuzehNewNormalPS"/>
                <a:cs typeface="B Esfehan" panose="00000700000000000000" pitchFamily="2" charset="-78"/>
              </a:rPr>
              <a:t>؛</a:t>
            </a:r>
            <a:r>
              <a:rPr lang="fa-IR" dirty="0">
                <a:solidFill>
                  <a:srgbClr val="002060"/>
                </a:solidFill>
                <a:latin typeface="AmuzehNewNormalPS"/>
                <a:cs typeface="B Esfehan" panose="00000700000000000000" pitchFamily="2" charset="-78"/>
              </a:rPr>
              <a:t> بلکه شامل زمان </a:t>
            </a:r>
            <a:r>
              <a:rPr lang="fa-IR" dirty="0">
                <a:solidFill>
                  <a:srgbClr val="C00000"/>
                </a:solidFill>
                <a:latin typeface="AmuzehNewNormalPS"/>
                <a:cs typeface="B Esfehan" panose="00000700000000000000" pitchFamily="2" charset="-78"/>
              </a:rPr>
              <a:t>حضور </a:t>
            </a:r>
            <a:r>
              <a:rPr lang="fa-IR" dirty="0" smtClean="0">
                <a:solidFill>
                  <a:srgbClr val="C00000"/>
                </a:solidFill>
                <a:latin typeface="AmuzehNewNormalPS"/>
                <a:cs typeface="B Esfehan" panose="00000700000000000000" pitchFamily="2" charset="-78"/>
              </a:rPr>
              <a:t>در خانواده</a:t>
            </a:r>
            <a:r>
              <a:rPr lang="fa-IR" dirty="0" smtClean="0">
                <a:solidFill>
                  <a:srgbClr val="002060"/>
                </a:solidFill>
                <a:latin typeface="AmuzehNewNormalPS"/>
                <a:cs typeface="B Esfehan" panose="00000700000000000000" pitchFamily="2" charset="-78"/>
              </a:rPr>
              <a:t>،و </a:t>
            </a:r>
            <a:r>
              <a:rPr lang="fa-IR" dirty="0">
                <a:solidFill>
                  <a:srgbClr val="002060"/>
                </a:solidFill>
                <a:latin typeface="AmuzehNewNormalPS"/>
                <a:cs typeface="B Esfehan" panose="00000700000000000000" pitchFamily="2" charset="-78"/>
              </a:rPr>
              <a:t>از آن مهم تر، </a:t>
            </a:r>
            <a:br>
              <a:rPr lang="fa-IR" dirty="0">
                <a:solidFill>
                  <a:srgbClr val="002060"/>
                </a:solidFill>
                <a:latin typeface="AmuzehNewNormalPS"/>
                <a:cs typeface="B Esfehan" panose="00000700000000000000" pitchFamily="2" charset="-78"/>
              </a:rPr>
            </a:br>
            <a:r>
              <a:rPr lang="fa-IR" dirty="0" smtClean="0">
                <a:solidFill>
                  <a:srgbClr val="002060"/>
                </a:solidFill>
                <a:latin typeface="AmuzehNewNormalPS"/>
                <a:cs typeface="B Esfehan" panose="00000700000000000000" pitchFamily="2" charset="-78"/>
              </a:rPr>
              <a:t>زمان </a:t>
            </a:r>
            <a:r>
              <a:rPr lang="fa-IR" dirty="0">
                <a:solidFill>
                  <a:srgbClr val="C00000"/>
                </a:solidFill>
                <a:latin typeface="AmuzehNewNormalPS"/>
                <a:cs typeface="B Esfehan" panose="00000700000000000000" pitchFamily="2" charset="-78"/>
              </a:rPr>
              <a:t>عبادت</a:t>
            </a:r>
            <a:r>
              <a:rPr lang="fa-IR" dirty="0">
                <a:solidFill>
                  <a:srgbClr val="002060"/>
                </a:solidFill>
                <a:latin typeface="AmuzehNewNormalPS"/>
                <a:cs typeface="B Esfehan" panose="00000700000000000000" pitchFamily="2" charset="-78"/>
              </a:rPr>
              <a:t> نیز </a:t>
            </a:r>
            <a:r>
              <a:rPr lang="fa-IR" dirty="0" smtClean="0">
                <a:solidFill>
                  <a:srgbClr val="002060"/>
                </a:solidFill>
                <a:latin typeface="AmuzehNewNormalPS"/>
                <a:cs typeface="B Esfehan" panose="00000700000000000000" pitchFamily="2" charset="-78"/>
              </a:rPr>
              <a:t>می شود.</a:t>
            </a:r>
          </a:p>
          <a:p>
            <a:pPr marL="0" indent="0" algn="justLow">
              <a:buNone/>
            </a:pPr>
            <a:r>
              <a:rPr lang="fa-IR" dirty="0" smtClean="0">
                <a:solidFill>
                  <a:srgbClr val="002060"/>
                </a:solidFill>
                <a:latin typeface="AmuzehNewNormalPS"/>
                <a:cs typeface="B Esfehan" panose="00000700000000000000" pitchFamily="2" charset="-78"/>
              </a:rPr>
              <a:t>استفاده </a:t>
            </a:r>
            <a:r>
              <a:rPr lang="fa-IR" dirty="0">
                <a:solidFill>
                  <a:srgbClr val="002060"/>
                </a:solidFill>
                <a:latin typeface="AmuzehNewNormalPS"/>
                <a:cs typeface="B Esfehan" panose="00000700000000000000" pitchFamily="2" charset="-78"/>
              </a:rPr>
              <a:t>از </a:t>
            </a:r>
            <a:r>
              <a:rPr lang="fa-IR" dirty="0">
                <a:solidFill>
                  <a:srgbClr val="C00000"/>
                </a:solidFill>
                <a:latin typeface="AmuzehNewNormalPS"/>
                <a:cs typeface="B Esfehan" panose="00000700000000000000" pitchFamily="2" charset="-78"/>
              </a:rPr>
              <a:t>عطر</a:t>
            </a:r>
            <a:r>
              <a:rPr lang="fa-IR" dirty="0">
                <a:solidFill>
                  <a:srgbClr val="002060"/>
                </a:solidFill>
                <a:latin typeface="AmuzehNewNormalPS"/>
                <a:cs typeface="B Esfehan" panose="00000700000000000000" pitchFamily="2" charset="-78"/>
              </a:rPr>
              <a:t>، </a:t>
            </a:r>
            <a:r>
              <a:rPr lang="fa-IR" dirty="0">
                <a:solidFill>
                  <a:srgbClr val="C00000"/>
                </a:solidFill>
                <a:latin typeface="AmuzehNewNormalPS"/>
                <a:cs typeface="B Esfehan" panose="00000700000000000000" pitchFamily="2" charset="-78"/>
              </a:rPr>
              <a:t>شانه زدن موها</a:t>
            </a:r>
            <a:r>
              <a:rPr lang="fa-IR" dirty="0">
                <a:solidFill>
                  <a:srgbClr val="002060"/>
                </a:solidFill>
                <a:latin typeface="AmuzehNewNormalPS"/>
                <a:cs typeface="B Esfehan" panose="00000700000000000000" pitchFamily="2" charset="-78"/>
              </a:rPr>
              <a:t>، </a:t>
            </a:r>
            <a:r>
              <a:rPr lang="fa-IR" dirty="0">
                <a:solidFill>
                  <a:srgbClr val="C00000"/>
                </a:solidFill>
                <a:latin typeface="AmuzehNewNormalPS"/>
                <a:cs typeface="B Esfehan" panose="00000700000000000000" pitchFamily="2" charset="-78"/>
              </a:rPr>
              <a:t>پوشیدن لباس </a:t>
            </a:r>
            <a:r>
              <a:rPr lang="fa-IR" dirty="0" smtClean="0">
                <a:solidFill>
                  <a:srgbClr val="C00000"/>
                </a:solidFill>
                <a:latin typeface="AmuzehNewNormalPS"/>
                <a:cs typeface="B Esfehan" panose="00000700000000000000" pitchFamily="2" charset="-78"/>
              </a:rPr>
              <a:t>روشن و </a:t>
            </a:r>
            <a:r>
              <a:rPr lang="fa-IR" dirty="0">
                <a:solidFill>
                  <a:srgbClr val="C00000"/>
                </a:solidFill>
                <a:latin typeface="AmuzehNewNormalPS"/>
                <a:cs typeface="B Esfehan" panose="00000700000000000000" pitchFamily="2" charset="-78"/>
              </a:rPr>
              <a:t>تمیز </a:t>
            </a:r>
            <a:r>
              <a:rPr lang="fa-IR" dirty="0">
                <a:solidFill>
                  <a:srgbClr val="002060"/>
                </a:solidFill>
                <a:latin typeface="AmuzehNewNormalPS"/>
                <a:cs typeface="B Esfehan" panose="00000700000000000000" pitchFamily="2" charset="-78"/>
              </a:rPr>
              <a:t>و </a:t>
            </a:r>
            <a:r>
              <a:rPr lang="fa-IR" dirty="0">
                <a:solidFill>
                  <a:srgbClr val="C00000"/>
                </a:solidFill>
                <a:latin typeface="AmuzehNewNormalPS"/>
                <a:cs typeface="B Esfehan" panose="00000700000000000000" pitchFamily="2" charset="-78"/>
              </a:rPr>
              <a:t>پاک بودن تمامی بدن</a:t>
            </a:r>
            <a:r>
              <a:rPr lang="fa-IR" dirty="0">
                <a:solidFill>
                  <a:srgbClr val="002060"/>
                </a:solidFill>
                <a:latin typeface="AmuzehNewNormalPS"/>
                <a:cs typeface="B Esfehan" panose="00000700000000000000" pitchFamily="2" charset="-78"/>
              </a:rPr>
              <a:t>،از  </a:t>
            </a:r>
            <a:br>
              <a:rPr lang="fa-IR" dirty="0">
                <a:solidFill>
                  <a:srgbClr val="002060"/>
                </a:solidFill>
                <a:latin typeface="AmuzehNewNormalPS"/>
                <a:cs typeface="B Esfehan" panose="00000700000000000000" pitchFamily="2" charset="-78"/>
              </a:rPr>
            </a:br>
            <a:r>
              <a:rPr lang="fa-IR" dirty="0" smtClean="0">
                <a:solidFill>
                  <a:srgbClr val="002060"/>
                </a:solidFill>
                <a:latin typeface="AmuzehNewNormalPS"/>
                <a:cs typeface="B Esfehan" panose="00000700000000000000" pitchFamily="2" charset="-78"/>
              </a:rPr>
              <a:t>توصیه </a:t>
            </a:r>
            <a:r>
              <a:rPr lang="fa-IR" dirty="0">
                <a:solidFill>
                  <a:srgbClr val="002060"/>
                </a:solidFill>
                <a:latin typeface="AmuzehNewNormalPS"/>
                <a:cs typeface="B Esfehan" panose="00000700000000000000" pitchFamily="2" charset="-78"/>
              </a:rPr>
              <a:t>های مهم آنان </a:t>
            </a:r>
            <a:r>
              <a:rPr lang="fa-IR" dirty="0" smtClean="0">
                <a:solidFill>
                  <a:srgbClr val="002060"/>
                </a:solidFill>
                <a:latin typeface="AmuzehNewNormalPS"/>
                <a:cs typeface="B Esfehan" panose="00000700000000000000" pitchFamily="2" charset="-78"/>
              </a:rPr>
              <a:t>هنگام عبادت است.</a:t>
            </a:r>
          </a:p>
          <a:p>
            <a:pPr marL="0" indent="0">
              <a:buNone/>
            </a:pPr>
            <a:r>
              <a:rPr lang="fa-IR" dirty="0" smtClean="0">
                <a:solidFill>
                  <a:srgbClr val="002060"/>
                </a:solidFill>
                <a:latin typeface="AmuzehNewNormalPS"/>
                <a:cs typeface="2  Nazanin Outline" panose="00000400000000000000" pitchFamily="2" charset="-78"/>
              </a:rPr>
              <a:t>تکرار </a:t>
            </a:r>
            <a:r>
              <a:rPr lang="fa-IR" dirty="0">
                <a:solidFill>
                  <a:srgbClr val="002060"/>
                </a:solidFill>
                <a:latin typeface="AmuzehNewNormalPS"/>
                <a:cs typeface="2  Nazanin Outline" panose="00000400000000000000" pitchFamily="2" charset="-78"/>
              </a:rPr>
              <a:t>دائمی </a:t>
            </a:r>
            <a:r>
              <a:rPr lang="fa-IR" dirty="0" smtClean="0">
                <a:solidFill>
                  <a:srgbClr val="002060"/>
                </a:solidFill>
                <a:latin typeface="AmuzehNewNormalPS"/>
                <a:cs typeface="2  Nazanin Outline" panose="00000400000000000000" pitchFamily="2" charset="-78"/>
              </a:rPr>
              <a:t>نماز در </a:t>
            </a:r>
            <a:r>
              <a:rPr lang="fa-IR" dirty="0">
                <a:solidFill>
                  <a:srgbClr val="002060"/>
                </a:solidFill>
                <a:latin typeface="AmuzehNewNormalPS"/>
                <a:cs typeface="2  Nazanin Outline" panose="00000400000000000000" pitchFamily="2" charset="-78"/>
              </a:rPr>
              <a:t>شبانه روز،این آراستگی و پاکی را در طول </a:t>
            </a:r>
            <a:r>
              <a:rPr lang="fa-IR" dirty="0" smtClean="0">
                <a:solidFill>
                  <a:srgbClr val="002060"/>
                </a:solidFill>
                <a:latin typeface="AmuzehNewNormalPS"/>
                <a:cs typeface="2  Nazanin Outline" panose="00000400000000000000" pitchFamily="2" charset="-78"/>
              </a:rPr>
              <a:t>روزحفظ می کند </a:t>
            </a:r>
            <a:r>
              <a:rPr lang="fa-IR" dirty="0">
                <a:solidFill>
                  <a:srgbClr val="002060"/>
                </a:solidFill>
                <a:latin typeface="AmuzehNewNormalPS"/>
                <a:cs typeface="2  Nazanin Outline" panose="00000400000000000000" pitchFamily="2" charset="-78"/>
              </a:rPr>
              <a:t>و زندگی را پاک </a:t>
            </a:r>
            <a:r>
              <a:rPr lang="fa-IR" dirty="0" smtClean="0">
                <a:solidFill>
                  <a:srgbClr val="002060"/>
                </a:solidFill>
                <a:latin typeface="AmuzehNewNormalPS"/>
                <a:cs typeface="2  Nazanin Outline" panose="00000400000000000000" pitchFamily="2" charset="-78"/>
              </a:rPr>
              <a:t>و </a:t>
            </a:r>
            <a:r>
              <a:rPr lang="fa-IR" dirty="0">
                <a:solidFill>
                  <a:srgbClr val="002060"/>
                </a:solidFill>
                <a:latin typeface="AmuzehNewNormalPS"/>
                <a:cs typeface="2  Nazanin Outline" panose="00000400000000000000" pitchFamily="2" charset="-78"/>
              </a:rPr>
              <a:t>باصفا می سازد.</a:t>
            </a:r>
            <a:r>
              <a:rPr lang="fa-IR" dirty="0">
                <a:solidFill>
                  <a:srgbClr val="002060"/>
                </a:solidFill>
                <a:latin typeface="AmuzehNewNormalPS"/>
                <a:cs typeface="B Esfehan" panose="00000700000000000000" pitchFamily="2" charset="-78"/>
              </a:rPr>
              <a:t/>
            </a:r>
            <a:br>
              <a:rPr lang="fa-IR" dirty="0">
                <a:solidFill>
                  <a:srgbClr val="002060"/>
                </a:solidFill>
                <a:latin typeface="AmuzehNewNormalPS"/>
                <a:cs typeface="B Esfehan" panose="00000700000000000000" pitchFamily="2" charset="-78"/>
              </a:rPr>
            </a:br>
            <a:r>
              <a:rPr lang="fa-IR" dirty="0" smtClean="0">
                <a:solidFill>
                  <a:srgbClr val="002060"/>
                </a:solidFill>
                <a:cs typeface="B Esfehan" panose="00000700000000000000" pitchFamily="2" charset="-78"/>
              </a:rPr>
              <a:t> </a:t>
            </a:r>
            <a:r>
              <a:rPr lang="fa-IR" dirty="0"/>
              <a:t/>
            </a:r>
            <a:br>
              <a:rPr lang="fa-IR" dirty="0"/>
            </a:br>
            <a:endParaRPr lang="fa-IR" dirty="0" smtClean="0">
              <a:solidFill>
                <a:srgbClr val="002060"/>
              </a:solidFill>
              <a:cs typeface="B Esfehan" panose="00000700000000000000" pitchFamily="2" charset="-78"/>
            </a:endParaRPr>
          </a:p>
        </p:txBody>
      </p:sp>
    </p:spTree>
    <p:extLst>
      <p:ext uri="{BB962C8B-B14F-4D97-AF65-F5344CB8AC3E}">
        <p14:creationId xmlns:p14="http://schemas.microsoft.com/office/powerpoint/2010/main" val="189318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2500"/>
                                        <p:tgtEl>
                                          <p:spTgt spid="6">
                                            <p:txEl>
                                              <p:pRg st="2" end="2"/>
                                            </p:txEl>
                                          </p:spTgt>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Effect transition="in" filter="fade">
                                      <p:cBhvr>
                                        <p:cTn id="11" dur="2500"/>
                                        <p:tgtEl>
                                          <p:spTgt spid="6">
                                            <p:txEl>
                                              <p:pRg st="3" end="3"/>
                                            </p:txEl>
                                          </p:spTgt>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2500"/>
                                        <p:tgtEl>
                                          <p:spTgt spid="6">
                                            <p:txEl>
                                              <p:pRg st="4" end="4"/>
                                            </p:txEl>
                                          </p:spTgt>
                                        </p:tgtEl>
                                      </p:cBhvr>
                                    </p:animEffect>
                                  </p:childTnLst>
                                </p:cTn>
                              </p:par>
                            </p:childTnLst>
                          </p:cTn>
                        </p:par>
                        <p:par>
                          <p:cTn id="16" fill="hold">
                            <p:stCondLst>
                              <p:cond delay="7500"/>
                            </p:stCondLst>
                            <p:childTnLst>
                              <p:par>
                                <p:cTn id="17" presetID="10" presetClass="entr" presetSubtype="0"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2500"/>
                                        <p:tgtEl>
                                          <p:spTgt spid="6">
                                            <p:txEl>
                                              <p:pRg st="0" end="0"/>
                                            </p:txEl>
                                          </p:spTgt>
                                        </p:tgtEl>
                                      </p:cBhvr>
                                    </p:animEffect>
                                  </p:childTnLst>
                                </p:cTn>
                              </p:par>
                            </p:childTnLst>
                          </p:cTn>
                        </p:par>
                        <p:par>
                          <p:cTn id="20" fill="hold">
                            <p:stCondLst>
                              <p:cond delay="10000"/>
                            </p:stCondLst>
                            <p:childTnLst>
                              <p:par>
                                <p:cTn id="21" presetID="10" presetClass="entr" presetSubtype="0" fill="hold"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2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81290-0FB9-4A82-8713-35856AB73BD7}" type="slidenum">
              <a:rPr lang="fa-IR" smtClean="0"/>
              <a:t>14</a:t>
            </a:fld>
            <a:endParaRPr lang="fa-IR"/>
          </a:p>
        </p:txBody>
      </p:sp>
      <p:sp>
        <p:nvSpPr>
          <p:cNvPr id="5" name="Title 1"/>
          <p:cNvSpPr>
            <a:spLocks noGrp="1"/>
          </p:cNvSpPr>
          <p:nvPr>
            <p:ph type="title"/>
          </p:nvPr>
        </p:nvSpPr>
        <p:spPr>
          <a:xfrm>
            <a:off x="1956816" y="940544"/>
            <a:ext cx="7375105" cy="666141"/>
          </a:xfrm>
        </p:spPr>
        <p:txBody>
          <a:bodyPr/>
          <a:lstStyle/>
          <a:p>
            <a:r>
              <a:rPr lang="fa-I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2  Nazanin Outline" panose="00000400000000000000" pitchFamily="2" charset="-78"/>
              </a:rPr>
              <a:t>مقبولیت</a:t>
            </a:r>
            <a:endPar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2  Nazanin Outline" panose="00000400000000000000" pitchFamily="2" charset="-78"/>
            </a:endParaRPr>
          </a:p>
        </p:txBody>
      </p:sp>
      <p:sp>
        <p:nvSpPr>
          <p:cNvPr id="7" name="Content Placeholder 6"/>
          <p:cNvSpPr>
            <a:spLocks noGrp="1"/>
          </p:cNvSpPr>
          <p:nvPr>
            <p:ph idx="1"/>
          </p:nvPr>
        </p:nvSpPr>
        <p:spPr>
          <a:xfrm>
            <a:off x="2175180" y="1606685"/>
            <a:ext cx="7379208" cy="4603046"/>
          </a:xfrm>
        </p:spPr>
        <p:txBody>
          <a:bodyPr>
            <a:normAutofit/>
          </a:bodyPr>
          <a:lstStyle/>
          <a:p>
            <a:pPr marL="0" indent="0">
              <a:buNone/>
            </a:pPr>
            <a:endParaRPr lang="en-US" dirty="0" smtClean="0"/>
          </a:p>
          <a:p>
            <a:pPr marL="0" indent="0">
              <a:buNone/>
            </a:pPr>
            <a:r>
              <a:rPr lang="fa-IR" dirty="0" smtClean="0">
                <a:solidFill>
                  <a:srgbClr val="002060"/>
                </a:solidFill>
                <a:latin typeface="AmuzehNewNormalPS"/>
                <a:cs typeface="2  Titr" panose="00000700000000000000" pitchFamily="2" charset="-78"/>
              </a:rPr>
              <a:t>یکی </a:t>
            </a:r>
            <a:r>
              <a:rPr lang="fa-IR" dirty="0">
                <a:solidFill>
                  <a:srgbClr val="002060"/>
                </a:solidFill>
                <a:latin typeface="AmuzehNewNormalPS"/>
                <a:cs typeface="2  Titr" panose="00000700000000000000" pitchFamily="2" charset="-78"/>
              </a:rPr>
              <a:t>از نیازهای انسان، نیاز به </a:t>
            </a:r>
            <a:r>
              <a:rPr lang="fa-IR" dirty="0">
                <a:solidFill>
                  <a:srgbClr val="C00000"/>
                </a:solidFill>
                <a:latin typeface="AmuzehNewNormalPS"/>
                <a:cs typeface="2  Titr" panose="00000700000000000000" pitchFamily="2" charset="-78"/>
              </a:rPr>
              <a:t>مقبولیت</a:t>
            </a:r>
            <a:r>
              <a:rPr lang="fa-IR" dirty="0">
                <a:solidFill>
                  <a:srgbClr val="002060"/>
                </a:solidFill>
                <a:latin typeface="AmuzehNewNormalPS"/>
                <a:cs typeface="2  Titr" panose="00000700000000000000" pitchFamily="2" charset="-78"/>
              </a:rPr>
              <a:t> در جمع خانواده، همسالان و جامعه است. </a:t>
            </a:r>
            <a:r>
              <a:rPr lang="fa-IR" dirty="0">
                <a:solidFill>
                  <a:srgbClr val="FFFF00"/>
                </a:solidFill>
                <a:latin typeface="AmuzehNewNormalPS"/>
                <a:cs typeface="2  Titr" panose="00000700000000000000" pitchFamily="2" charset="-78"/>
              </a:rPr>
              <a:t>ما </a:t>
            </a:r>
            <a:r>
              <a:rPr lang="fa-IR" dirty="0" smtClean="0">
                <a:solidFill>
                  <a:srgbClr val="FFFF00"/>
                </a:solidFill>
                <a:latin typeface="AmuzehNewNormalPS"/>
                <a:cs typeface="2  Titr" panose="00000700000000000000" pitchFamily="2" charset="-78"/>
              </a:rPr>
              <a:t>دوست داریم </a:t>
            </a:r>
            <a:r>
              <a:rPr lang="fa-IR" dirty="0">
                <a:solidFill>
                  <a:srgbClr val="FFFF00"/>
                </a:solidFill>
                <a:latin typeface="AmuzehNewNormalPS"/>
                <a:cs typeface="2  Titr" panose="00000700000000000000" pitchFamily="2" charset="-78"/>
              </a:rPr>
              <a:t>دیگران ما را فرد</a:t>
            </a:r>
            <a:br>
              <a:rPr lang="fa-IR" dirty="0">
                <a:solidFill>
                  <a:srgbClr val="FFFF00"/>
                </a:solidFill>
                <a:latin typeface="AmuzehNewNormalPS"/>
                <a:cs typeface="2  Titr" panose="00000700000000000000" pitchFamily="2" charset="-78"/>
              </a:rPr>
            </a:br>
            <a:r>
              <a:rPr lang="fa-IR" dirty="0" smtClean="0">
                <a:solidFill>
                  <a:srgbClr val="FFFF00"/>
                </a:solidFill>
                <a:latin typeface="AmuzehNewNormalPS"/>
                <a:cs typeface="2  Titr" panose="00000700000000000000" pitchFamily="2" charset="-78"/>
              </a:rPr>
              <a:t>مفید </a:t>
            </a:r>
            <a:r>
              <a:rPr lang="fa-IR" dirty="0">
                <a:solidFill>
                  <a:srgbClr val="FFFF00"/>
                </a:solidFill>
                <a:latin typeface="AmuzehNewNormalPS"/>
                <a:cs typeface="2  Titr" panose="00000700000000000000" pitchFamily="2" charset="-78"/>
              </a:rPr>
              <a:t>و </a:t>
            </a:r>
            <a:r>
              <a:rPr lang="fa-IR" dirty="0" smtClean="0">
                <a:solidFill>
                  <a:srgbClr val="FFFF00"/>
                </a:solidFill>
                <a:latin typeface="AmuzehNewNormalPS"/>
                <a:cs typeface="2  Titr" panose="00000700000000000000" pitchFamily="2" charset="-78"/>
              </a:rPr>
              <a:t>شایسته ای </a:t>
            </a:r>
            <a:r>
              <a:rPr lang="fa-IR" dirty="0">
                <a:solidFill>
                  <a:srgbClr val="FFFF00"/>
                </a:solidFill>
                <a:latin typeface="AmuzehNewNormalPS"/>
                <a:cs typeface="2  Titr" panose="00000700000000000000" pitchFamily="2" charset="-78"/>
              </a:rPr>
              <a:t>بدانند و تحسین کنند. </a:t>
            </a:r>
            <a:endParaRPr lang="fa-IR" dirty="0" smtClean="0">
              <a:solidFill>
                <a:srgbClr val="FFFF00"/>
              </a:solidFill>
              <a:latin typeface="AmuzehNewNormalPS"/>
              <a:cs typeface="2  Titr" panose="00000700000000000000" pitchFamily="2" charset="-78"/>
            </a:endParaRPr>
          </a:p>
          <a:p>
            <a:pPr marL="0" indent="0">
              <a:buNone/>
            </a:pPr>
            <a:r>
              <a:rPr lang="fa-IR" dirty="0" smtClean="0">
                <a:solidFill>
                  <a:srgbClr val="002060"/>
                </a:solidFill>
                <a:latin typeface="AmuzehNewNormalPS"/>
                <a:cs typeface="2  Titr" panose="00000700000000000000" pitchFamily="2" charset="-78"/>
              </a:rPr>
              <a:t>این </a:t>
            </a:r>
            <a:r>
              <a:rPr lang="fa-IR" dirty="0">
                <a:solidFill>
                  <a:srgbClr val="002060"/>
                </a:solidFill>
                <a:latin typeface="AmuzehNewNormalPS"/>
                <a:cs typeface="2  Titr" panose="00000700000000000000" pitchFamily="2" charset="-78"/>
              </a:rPr>
              <a:t>نیاز، در دوره </a:t>
            </a:r>
            <a:r>
              <a:rPr lang="fa-IR" dirty="0">
                <a:solidFill>
                  <a:srgbClr val="FFFF00"/>
                </a:solidFill>
                <a:latin typeface="AmuzehNewNormalPS"/>
                <a:cs typeface="2  Titr" panose="00000700000000000000" pitchFamily="2" charset="-78"/>
              </a:rPr>
              <a:t>جوانی</a:t>
            </a:r>
            <a:r>
              <a:rPr lang="fa-IR" dirty="0">
                <a:solidFill>
                  <a:srgbClr val="002060"/>
                </a:solidFill>
                <a:latin typeface="AmuzehNewNormalPS"/>
                <a:cs typeface="2  Titr" panose="00000700000000000000" pitchFamily="2" charset="-78"/>
              </a:rPr>
              <a:t> و </a:t>
            </a:r>
            <a:r>
              <a:rPr lang="fa-IR" dirty="0" smtClean="0">
                <a:solidFill>
                  <a:srgbClr val="FFFF00"/>
                </a:solidFill>
                <a:latin typeface="AmuzehNewNormalPS"/>
                <a:cs typeface="2  Titr" panose="00000700000000000000" pitchFamily="2" charset="-78"/>
              </a:rPr>
              <a:t>نوجوانی</a:t>
            </a:r>
            <a:r>
              <a:rPr lang="fa-IR" dirty="0" smtClean="0">
                <a:solidFill>
                  <a:srgbClr val="002060"/>
                </a:solidFill>
                <a:latin typeface="AmuzehNewNormalPS"/>
                <a:cs typeface="2  Titr" panose="00000700000000000000" pitchFamily="2" charset="-78"/>
              </a:rPr>
              <a:t> نمود </a:t>
            </a:r>
            <a:r>
              <a:rPr lang="fa-IR" dirty="0">
                <a:solidFill>
                  <a:srgbClr val="002060"/>
                </a:solidFill>
                <a:latin typeface="AmuzehNewNormalPS"/>
                <a:cs typeface="2  Titr" panose="00000700000000000000" pitchFamily="2" charset="-78"/>
              </a:rPr>
              <a:t>بیشتری </a:t>
            </a:r>
            <a:r>
              <a:rPr lang="fa-IR" dirty="0" smtClean="0">
                <a:solidFill>
                  <a:srgbClr val="002060"/>
                </a:solidFill>
                <a:latin typeface="AmuzehNewNormalPS"/>
                <a:cs typeface="2  Titr" panose="00000700000000000000" pitchFamily="2" charset="-78"/>
              </a:rPr>
              <a:t>دارد و </a:t>
            </a:r>
            <a:r>
              <a:rPr lang="fa-IR" dirty="0">
                <a:solidFill>
                  <a:srgbClr val="002060"/>
                </a:solidFill>
                <a:latin typeface="AmuzehNewNormalPS"/>
                <a:cs typeface="2  Titr" panose="00000700000000000000" pitchFamily="2" charset="-78"/>
              </a:rPr>
              <a:t>سبب می </a:t>
            </a:r>
            <a:r>
              <a:rPr lang="fa-IR" dirty="0" smtClean="0">
                <a:solidFill>
                  <a:srgbClr val="002060"/>
                </a:solidFill>
                <a:latin typeface="AmuzehNewNormalPS"/>
                <a:cs typeface="2  Titr" panose="00000700000000000000" pitchFamily="2" charset="-78"/>
              </a:rPr>
              <a:t>شودکه </a:t>
            </a:r>
            <a:r>
              <a:rPr lang="fa-IR" dirty="0">
                <a:solidFill>
                  <a:srgbClr val="002060"/>
                </a:solidFill>
                <a:latin typeface="AmuzehNewNormalPS"/>
                <a:cs typeface="2  Titr" panose="00000700000000000000" pitchFamily="2" charset="-78"/>
              </a:rPr>
              <a:t>نوجوان و جوان بیشتر به خود بپردازد و </a:t>
            </a:r>
            <a:r>
              <a:rPr lang="fa-IR" dirty="0" smtClean="0">
                <a:solidFill>
                  <a:srgbClr val="002060"/>
                </a:solidFill>
                <a:latin typeface="AmuzehNewNormalPS"/>
                <a:cs typeface="2  Titr" panose="00000700000000000000" pitchFamily="2" charset="-78"/>
              </a:rPr>
              <a:t>توانایی ها </a:t>
            </a:r>
            <a:r>
              <a:rPr lang="fa-IR" dirty="0">
                <a:solidFill>
                  <a:srgbClr val="002060"/>
                </a:solidFill>
                <a:latin typeface="AmuzehNewNormalPS"/>
                <a:cs typeface="2  Titr" panose="00000700000000000000" pitchFamily="2" charset="-78"/>
              </a:rPr>
              <a:t>و </a:t>
            </a:r>
            <a:r>
              <a:rPr lang="fa-IR" dirty="0" smtClean="0">
                <a:solidFill>
                  <a:srgbClr val="002060"/>
                </a:solidFill>
                <a:latin typeface="AmuzehNewNormalPS"/>
                <a:cs typeface="2  Titr" panose="00000700000000000000" pitchFamily="2" charset="-78"/>
              </a:rPr>
              <a:t>استعدادهای خود </a:t>
            </a:r>
            <a:r>
              <a:rPr lang="fa-IR" dirty="0">
                <a:solidFill>
                  <a:srgbClr val="002060"/>
                </a:solidFill>
                <a:latin typeface="AmuzehNewNormalPS"/>
                <a:cs typeface="2  Titr" panose="00000700000000000000" pitchFamily="2" charset="-78"/>
              </a:rPr>
              <a:t>را کشف و شکوفا کند و در </a:t>
            </a:r>
            <a:r>
              <a:rPr lang="fa-IR" dirty="0" smtClean="0">
                <a:solidFill>
                  <a:srgbClr val="002060"/>
                </a:solidFill>
                <a:latin typeface="AmuzehNewNormalPS"/>
                <a:cs typeface="2  Titr" panose="00000700000000000000" pitchFamily="2" charset="-78"/>
              </a:rPr>
              <a:t>معرض دید </a:t>
            </a:r>
            <a:r>
              <a:rPr lang="fa-IR" dirty="0">
                <a:solidFill>
                  <a:srgbClr val="002060"/>
                </a:solidFill>
                <a:latin typeface="AmuzehNewNormalPS"/>
                <a:cs typeface="2  Titr" panose="00000700000000000000" pitchFamily="2" charset="-78"/>
              </a:rPr>
              <a:t>دیگران قرار دهد.</a:t>
            </a:r>
            <a:r>
              <a:rPr lang="fa-IR" dirty="0"/>
              <a:t/>
            </a:r>
            <a:br>
              <a:rPr lang="fa-IR" dirty="0"/>
            </a:br>
            <a:r>
              <a:rPr lang="fa-IR" dirty="0"/>
              <a:t/>
            </a:r>
            <a:br>
              <a:rPr lang="fa-IR" dirty="0"/>
            </a:br>
            <a:endParaRPr lang="en-US" dirty="0"/>
          </a:p>
        </p:txBody>
      </p:sp>
    </p:spTree>
    <p:extLst>
      <p:ext uri="{BB962C8B-B14F-4D97-AF65-F5344CB8AC3E}">
        <p14:creationId xmlns:p14="http://schemas.microsoft.com/office/powerpoint/2010/main" val="179251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2500"/>
                                        <p:tgtEl>
                                          <p:spTgt spid="7">
                                            <p:txEl>
                                              <p:pRg st="1" end="1"/>
                                            </p:txEl>
                                          </p:spTgt>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2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مقبولیت در جوانان</a:t>
            </a:r>
            <a:endParaRPr lang="en-US" dirty="0"/>
          </a:p>
        </p:txBody>
      </p:sp>
      <p:sp>
        <p:nvSpPr>
          <p:cNvPr id="3" name="Content Placeholder 2"/>
          <p:cNvSpPr>
            <a:spLocks noGrp="1"/>
          </p:cNvSpPr>
          <p:nvPr>
            <p:ph idx="1"/>
          </p:nvPr>
        </p:nvSpPr>
        <p:spPr/>
        <p:txBody>
          <a:bodyPr/>
          <a:lstStyle/>
          <a:p>
            <a:pPr marL="0" indent="0">
              <a:buNone/>
            </a:pPr>
            <a:r>
              <a:rPr lang="fa-IR" dirty="0"/>
              <a:t> جوانی که با نشان دادن استعداد خود  ورزشی یا خلق اثر هنری یا کار مؤثر در کارگاه صنعتی، تحسین دیگران را برانگیزد، از ٔدر یک رشته این قبیل است. به غیر از این افراد، هرکس در جامعه تلاش می کند در هر جایگاهی که قرار دارد، برای خود مقبولیت کسب کند. </a:t>
            </a:r>
            <a:endParaRPr lang="en-US" dirty="0"/>
          </a:p>
        </p:txBody>
      </p:sp>
      <p:sp>
        <p:nvSpPr>
          <p:cNvPr id="4" name="Slide Number Placeholder 3"/>
          <p:cNvSpPr>
            <a:spLocks noGrp="1"/>
          </p:cNvSpPr>
          <p:nvPr>
            <p:ph type="sldNum" sz="quarter" idx="12"/>
          </p:nvPr>
        </p:nvSpPr>
        <p:spPr/>
        <p:txBody>
          <a:bodyPr/>
          <a:lstStyle/>
          <a:p>
            <a:fld id="{48081290-0FB9-4A82-8713-35856AB73BD7}" type="slidenum">
              <a:rPr lang="fa-IR" smtClean="0"/>
              <a:t>15</a:t>
            </a:fld>
            <a:endParaRPr lang="fa-IR"/>
          </a:p>
        </p:txBody>
      </p:sp>
    </p:spTree>
    <p:extLst>
      <p:ext uri="{BB962C8B-B14F-4D97-AF65-F5344CB8AC3E}">
        <p14:creationId xmlns:p14="http://schemas.microsoft.com/office/powerpoint/2010/main" val="27077288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81290-0FB9-4A82-8713-35856AB73BD7}" type="slidenum">
              <a:rPr lang="fa-IR" smtClean="0"/>
              <a:t>16</a:t>
            </a:fld>
            <a:endParaRPr lang="fa-IR"/>
          </a:p>
        </p:txBody>
      </p:sp>
      <p:sp>
        <p:nvSpPr>
          <p:cNvPr id="5" name="Title 1"/>
          <p:cNvSpPr>
            <a:spLocks noGrp="1"/>
          </p:cNvSpPr>
          <p:nvPr>
            <p:ph type="title"/>
          </p:nvPr>
        </p:nvSpPr>
        <p:spPr>
          <a:xfrm>
            <a:off x="1956816" y="940544"/>
            <a:ext cx="7375105" cy="666141"/>
          </a:xfrm>
        </p:spPr>
        <p:txBody>
          <a:bodyPr/>
          <a:lstStyle/>
          <a:p>
            <a:r>
              <a:rPr lang="fa-I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rPr>
              <a:t>نپرداختن به مقبولیت=ضعف روحی وناتوانی</a:t>
            </a:r>
            <a:endPar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endParaRPr>
          </a:p>
        </p:txBody>
      </p:sp>
      <p:sp>
        <p:nvSpPr>
          <p:cNvPr id="6" name="Content Placeholder 6"/>
          <p:cNvSpPr>
            <a:spLocks noGrp="1"/>
          </p:cNvSpPr>
          <p:nvPr>
            <p:ph idx="1"/>
          </p:nvPr>
        </p:nvSpPr>
        <p:spPr>
          <a:xfrm>
            <a:off x="2048256" y="1606685"/>
            <a:ext cx="7379208" cy="4570278"/>
          </a:xfrm>
        </p:spPr>
        <p:txBody>
          <a:bodyPr>
            <a:normAutofit fontScale="92500" lnSpcReduction="10000"/>
          </a:bodyPr>
          <a:lstStyle/>
          <a:p>
            <a:pPr marL="0" indent="0">
              <a:buNone/>
            </a:pPr>
            <a:endParaRPr lang="fa-IR" dirty="0" smtClean="0"/>
          </a:p>
          <a:p>
            <a:pPr marL="0" indent="0" algn="justLow">
              <a:buNone/>
            </a:pPr>
            <a:r>
              <a:rPr lang="fa-IR" sz="3000" dirty="0">
                <a:solidFill>
                  <a:srgbClr val="002060"/>
                </a:solidFill>
                <a:latin typeface="AmuzehNewNormalPS"/>
                <a:cs typeface="B Esfehan" panose="00000700000000000000" pitchFamily="2" charset="-78"/>
              </a:rPr>
              <a:t>البته </a:t>
            </a:r>
            <a:r>
              <a:rPr lang="fa-IR" sz="3000" dirty="0">
                <a:solidFill>
                  <a:srgbClr val="C00000"/>
                </a:solidFill>
                <a:latin typeface="AmuzehNewNormalPS"/>
                <a:cs typeface="B Esfehan" panose="00000700000000000000" pitchFamily="2" charset="-78"/>
              </a:rPr>
              <a:t>اندک</a:t>
            </a:r>
            <a:r>
              <a:rPr lang="fa-IR" sz="3000" dirty="0">
                <a:solidFill>
                  <a:srgbClr val="002060"/>
                </a:solidFill>
                <a:latin typeface="AmuzehNewNormalPS"/>
                <a:cs typeface="B Esfehan" panose="00000700000000000000" pitchFamily="2" charset="-78"/>
              </a:rPr>
              <a:t> افرادی نیز وجود دارند که به این نیاز طبیعی، </a:t>
            </a:r>
            <a:r>
              <a:rPr lang="fa-IR" sz="3000" dirty="0" smtClean="0">
                <a:solidFill>
                  <a:srgbClr val="002060"/>
                </a:solidFill>
                <a:latin typeface="AmuzehNewNormalPS"/>
                <a:cs typeface="B Esfehan" panose="00000700000000000000" pitchFamily="2" charset="-78"/>
              </a:rPr>
              <a:t>پاسخ های </a:t>
            </a:r>
            <a:r>
              <a:rPr lang="fa-IR" sz="3000" dirty="0">
                <a:solidFill>
                  <a:srgbClr val="002060"/>
                </a:solidFill>
                <a:latin typeface="AmuzehNewNormalPS"/>
                <a:cs typeface="B Esfehan" panose="00000700000000000000" pitchFamily="2" charset="-78"/>
              </a:rPr>
              <a:t>درستی </a:t>
            </a:r>
            <a:r>
              <a:rPr lang="fa-IR" sz="3000" dirty="0" smtClean="0">
                <a:solidFill>
                  <a:srgbClr val="002060"/>
                </a:solidFill>
                <a:latin typeface="AmuzehNewNormalPS"/>
                <a:cs typeface="B Esfehan" panose="00000700000000000000" pitchFamily="2" charset="-78"/>
              </a:rPr>
              <a:t>نمی دهند </a:t>
            </a:r>
            <a:r>
              <a:rPr lang="fa-IR" sz="3000" dirty="0">
                <a:solidFill>
                  <a:srgbClr val="002060"/>
                </a:solidFill>
                <a:latin typeface="AmuzehNewNormalPS"/>
                <a:cs typeface="B Esfehan" panose="00000700000000000000" pitchFamily="2" charset="-78"/>
              </a:rPr>
              <a:t>و با </a:t>
            </a:r>
            <a:r>
              <a:rPr lang="fa-IR" sz="3000" dirty="0" smtClean="0">
                <a:solidFill>
                  <a:srgbClr val="002060"/>
                </a:solidFill>
                <a:latin typeface="AmuzehNewNormalPS"/>
                <a:cs typeface="B Esfehan" panose="00000700000000000000" pitchFamily="2" charset="-78"/>
              </a:rPr>
              <a:t>پوشیدن</a:t>
            </a:r>
            <a:r>
              <a:rPr lang="fa-IR" sz="3000" dirty="0">
                <a:solidFill>
                  <a:srgbClr val="002060"/>
                </a:solidFill>
                <a:latin typeface="AmuzehNewNormalPS"/>
                <a:cs typeface="B Esfehan" panose="00000700000000000000" pitchFamily="2" charset="-78"/>
              </a:rPr>
              <a:t/>
            </a:r>
            <a:br>
              <a:rPr lang="fa-IR" sz="3000" dirty="0">
                <a:solidFill>
                  <a:srgbClr val="002060"/>
                </a:solidFill>
                <a:latin typeface="AmuzehNewNormalPS"/>
                <a:cs typeface="B Esfehan" panose="00000700000000000000" pitchFamily="2" charset="-78"/>
              </a:rPr>
            </a:br>
            <a:r>
              <a:rPr lang="fa-IR" sz="3000" dirty="0" smtClean="0">
                <a:solidFill>
                  <a:srgbClr val="C00000"/>
                </a:solidFill>
                <a:latin typeface="AmuzehNewNormalPS"/>
                <a:cs typeface="B Esfehan" panose="00000700000000000000" pitchFamily="2" charset="-78"/>
              </a:rPr>
              <a:t>لباس های نامناسب </a:t>
            </a:r>
            <a:r>
              <a:rPr lang="fa-IR" sz="3000" dirty="0">
                <a:solidFill>
                  <a:srgbClr val="002060"/>
                </a:solidFill>
                <a:latin typeface="AmuzehNewNormalPS"/>
                <a:cs typeface="B Esfehan" panose="00000700000000000000" pitchFamily="2" charset="-78"/>
              </a:rPr>
              <a:t>یا </a:t>
            </a:r>
            <a:r>
              <a:rPr lang="fa-IR" sz="3000" dirty="0">
                <a:solidFill>
                  <a:srgbClr val="C00000"/>
                </a:solidFill>
                <a:latin typeface="AmuzehNewNormalPS"/>
                <a:cs typeface="B Esfehan" panose="00000700000000000000" pitchFamily="2" charset="-78"/>
              </a:rPr>
              <a:t>به کار بردن کلام زشت و ناپسند </a:t>
            </a:r>
            <a:r>
              <a:rPr lang="fa-IR" sz="3000" dirty="0">
                <a:solidFill>
                  <a:srgbClr val="002060"/>
                </a:solidFill>
                <a:latin typeface="AmuzehNewNormalPS"/>
                <a:cs typeface="B Esfehan" panose="00000700000000000000" pitchFamily="2" charset="-78"/>
              </a:rPr>
              <a:t>یا با </a:t>
            </a:r>
            <a:r>
              <a:rPr lang="fa-IR" sz="3000" dirty="0">
                <a:solidFill>
                  <a:srgbClr val="C00000"/>
                </a:solidFill>
                <a:latin typeface="AmuzehNewNormalPS"/>
                <a:cs typeface="B Esfehan" panose="00000700000000000000" pitchFamily="2" charset="-78"/>
              </a:rPr>
              <a:t>گذاشتن سیگاری بر لب</a:t>
            </a:r>
            <a:r>
              <a:rPr lang="fa-IR" sz="3000" dirty="0">
                <a:solidFill>
                  <a:srgbClr val="002060"/>
                </a:solidFill>
                <a:latin typeface="AmuzehNewNormalPS"/>
                <a:cs typeface="B Esfehan" panose="00000700000000000000" pitchFamily="2" charset="-78"/>
              </a:rPr>
              <a:t>، میخواهند وجود </a:t>
            </a:r>
            <a:r>
              <a:rPr lang="fa-IR" sz="3000" dirty="0" smtClean="0">
                <a:solidFill>
                  <a:srgbClr val="002060"/>
                </a:solidFill>
                <a:latin typeface="AmuzehNewNormalPS"/>
                <a:cs typeface="B Esfehan" panose="00000700000000000000" pitchFamily="2" charset="-78"/>
              </a:rPr>
              <a:t>خود را</a:t>
            </a:r>
            <a:r>
              <a:rPr lang="fa-IR" sz="3000" dirty="0">
                <a:solidFill>
                  <a:srgbClr val="002060"/>
                </a:solidFill>
                <a:latin typeface="AmuzehNewNormalPS"/>
                <a:cs typeface="B Esfehan" panose="00000700000000000000" pitchFamily="2" charset="-78"/>
              </a:rPr>
              <a:t/>
            </a:r>
            <a:br>
              <a:rPr lang="fa-IR" sz="3000" dirty="0">
                <a:solidFill>
                  <a:srgbClr val="002060"/>
                </a:solidFill>
                <a:latin typeface="AmuzehNewNormalPS"/>
                <a:cs typeface="B Esfehan" panose="00000700000000000000" pitchFamily="2" charset="-78"/>
              </a:rPr>
            </a:br>
            <a:r>
              <a:rPr lang="fa-IR" sz="3000" dirty="0" smtClean="0">
                <a:solidFill>
                  <a:srgbClr val="002060"/>
                </a:solidFill>
                <a:latin typeface="AmuzehNewNormalPS"/>
                <a:cs typeface="B Esfehan" panose="00000700000000000000" pitchFamily="2" charset="-78"/>
              </a:rPr>
              <a:t>برای </a:t>
            </a:r>
            <a:r>
              <a:rPr lang="fa-IR" sz="3000" dirty="0">
                <a:solidFill>
                  <a:srgbClr val="002060"/>
                </a:solidFill>
                <a:latin typeface="AmuzehNewNormalPS"/>
                <a:cs typeface="B Esfehan" panose="00000700000000000000" pitchFamily="2" charset="-78"/>
              </a:rPr>
              <a:t>دیگران اثبات کنند. این قبیل اعمال </a:t>
            </a:r>
            <a:r>
              <a:rPr lang="fa-IR" sz="3000" dirty="0" smtClean="0">
                <a:solidFill>
                  <a:srgbClr val="002060"/>
                </a:solidFill>
                <a:latin typeface="AmuzehNewNormalPS"/>
                <a:cs typeface="B Esfehan" panose="00000700000000000000" pitchFamily="2" charset="-78"/>
              </a:rPr>
              <a:t>نشانه </a:t>
            </a:r>
            <a:r>
              <a:rPr lang="fa-IR" sz="3000" dirty="0">
                <a:solidFill>
                  <a:srgbClr val="C00000"/>
                </a:solidFill>
                <a:latin typeface="AmuzehNewNormalPS"/>
                <a:cs typeface="B Esfehan" panose="00000700000000000000" pitchFamily="2" charset="-78"/>
              </a:rPr>
              <a:t>ضعف</a:t>
            </a:r>
            <a:r>
              <a:rPr lang="fa-IR" sz="3000" dirty="0">
                <a:solidFill>
                  <a:srgbClr val="002060"/>
                </a:solidFill>
                <a:latin typeface="AmuzehNewNormalPS"/>
                <a:cs typeface="B Esfehan" panose="00000700000000000000" pitchFamily="2" charset="-78"/>
              </a:rPr>
              <a:t> </a:t>
            </a:r>
            <a:r>
              <a:rPr lang="fa-IR" sz="3000" dirty="0">
                <a:solidFill>
                  <a:srgbClr val="C00000"/>
                </a:solidFill>
                <a:latin typeface="AmuzehNewNormalPS"/>
                <a:cs typeface="B Esfehan" panose="00000700000000000000" pitchFamily="2" charset="-78"/>
              </a:rPr>
              <a:t>روحی</a:t>
            </a:r>
            <a:r>
              <a:rPr lang="fa-IR" sz="3000" dirty="0">
                <a:solidFill>
                  <a:srgbClr val="002060"/>
                </a:solidFill>
                <a:latin typeface="AmuzehNewNormalPS"/>
                <a:cs typeface="B Esfehan" panose="00000700000000000000" pitchFamily="2" charset="-78"/>
              </a:rPr>
              <a:t> و </a:t>
            </a:r>
            <a:r>
              <a:rPr lang="fa-IR" sz="3000" dirty="0">
                <a:solidFill>
                  <a:srgbClr val="C00000"/>
                </a:solidFill>
                <a:latin typeface="AmuzehNewNormalPS"/>
                <a:cs typeface="B Esfehan" panose="00000700000000000000" pitchFamily="2" charset="-78"/>
              </a:rPr>
              <a:t>ناتوانی</a:t>
            </a:r>
            <a:r>
              <a:rPr lang="fa-IR" sz="3000" dirty="0">
                <a:solidFill>
                  <a:srgbClr val="002060"/>
                </a:solidFill>
                <a:latin typeface="AmuzehNewNormalPS"/>
                <a:cs typeface="B Esfehan" panose="00000700000000000000" pitchFamily="2" charset="-78"/>
              </a:rPr>
              <a:t> در اثبات خود از راه درست </a:t>
            </a:r>
            <a:r>
              <a:rPr lang="fa-IR" sz="3000" dirty="0" smtClean="0">
                <a:solidFill>
                  <a:srgbClr val="002060"/>
                </a:solidFill>
                <a:latin typeface="AmuzehNewNormalPS"/>
                <a:cs typeface="B Esfehan" panose="00000700000000000000" pitchFamily="2" charset="-78"/>
              </a:rPr>
              <a:t>و سازنده </a:t>
            </a:r>
            <a:r>
              <a:rPr lang="fa-IR" sz="3000" dirty="0">
                <a:solidFill>
                  <a:srgbClr val="002060"/>
                </a:solidFill>
                <a:latin typeface="AmuzehNewNormalPS"/>
                <a:cs typeface="B Esfehan" panose="00000700000000000000" pitchFamily="2" charset="-78"/>
              </a:rPr>
              <a:t>است.</a:t>
            </a:r>
            <a:r>
              <a:rPr lang="fa-IR" sz="3000" dirty="0">
                <a:solidFill>
                  <a:srgbClr val="002060"/>
                </a:solidFill>
                <a:cs typeface="B Esfehan" panose="00000700000000000000" pitchFamily="2" charset="-78"/>
              </a:rPr>
              <a:t> </a:t>
            </a:r>
            <a:r>
              <a:rPr lang="fa-IR" sz="3000" dirty="0">
                <a:solidFill>
                  <a:srgbClr val="002060"/>
                </a:solidFill>
                <a:latin typeface="AmuzehNewNormalPS"/>
                <a:cs typeface="B Esfehan" panose="00000700000000000000" pitchFamily="2" charset="-78"/>
              </a:rPr>
              <a:t/>
            </a:r>
            <a:br>
              <a:rPr lang="fa-IR" sz="3000" dirty="0">
                <a:solidFill>
                  <a:srgbClr val="002060"/>
                </a:solidFill>
                <a:latin typeface="AmuzehNewNormalPS"/>
                <a:cs typeface="B Esfehan" panose="00000700000000000000" pitchFamily="2" charset="-78"/>
              </a:rPr>
            </a:br>
            <a:r>
              <a:rPr lang="fa-IR" dirty="0"/>
              <a:t/>
            </a:r>
            <a:br>
              <a:rPr lang="fa-IR" dirty="0"/>
            </a:br>
            <a:r>
              <a:rPr lang="fa-IR" dirty="0">
                <a:solidFill>
                  <a:srgbClr val="231F20"/>
                </a:solidFill>
                <a:latin typeface="AmuzehNewNormalPS"/>
              </a:rPr>
              <a:t/>
            </a:r>
            <a:br>
              <a:rPr lang="fa-IR" dirty="0">
                <a:solidFill>
                  <a:srgbClr val="231F20"/>
                </a:solidFill>
                <a:latin typeface="AmuzehNewNormalPS"/>
              </a:rPr>
            </a:br>
            <a:r>
              <a:rPr lang="fa-IR" dirty="0"/>
              <a:t/>
            </a:r>
            <a:br>
              <a:rPr lang="fa-IR" dirty="0"/>
            </a:br>
            <a:r>
              <a:rPr lang="fa-IR" dirty="0" smtClean="0">
                <a:solidFill>
                  <a:srgbClr val="231F20"/>
                </a:solidFill>
                <a:latin typeface="AmuzehNewNormalPS"/>
              </a:rPr>
              <a:t> </a:t>
            </a:r>
            <a:r>
              <a:rPr lang="fa-IR" dirty="0">
                <a:solidFill>
                  <a:srgbClr val="231F20"/>
                </a:solidFill>
                <a:latin typeface="AmuzehNewNormalPS"/>
              </a:rPr>
              <a:t/>
            </a:r>
            <a:br>
              <a:rPr lang="fa-IR" dirty="0">
                <a:solidFill>
                  <a:srgbClr val="231F20"/>
                </a:solidFill>
                <a:latin typeface="AmuzehNewNormalPS"/>
              </a:rPr>
            </a:br>
            <a:r>
              <a:rPr lang="fa-IR" dirty="0"/>
              <a:t/>
            </a:r>
            <a:br>
              <a:rPr lang="fa-IR" dirty="0"/>
            </a:br>
            <a:endParaRPr lang="en-US" dirty="0"/>
          </a:p>
        </p:txBody>
      </p:sp>
    </p:spTree>
    <p:extLst>
      <p:ext uri="{BB962C8B-B14F-4D97-AF65-F5344CB8AC3E}">
        <p14:creationId xmlns:p14="http://schemas.microsoft.com/office/powerpoint/2010/main" val="280825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2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81290-0FB9-4A82-8713-35856AB73BD7}" type="slidenum">
              <a:rPr lang="fa-IR" smtClean="0"/>
              <a:t>17</a:t>
            </a:fld>
            <a:endParaRPr lang="fa-IR"/>
          </a:p>
        </p:txBody>
      </p:sp>
      <p:sp>
        <p:nvSpPr>
          <p:cNvPr id="5" name="Title 1"/>
          <p:cNvSpPr>
            <a:spLocks noGrp="1"/>
          </p:cNvSpPr>
          <p:nvPr>
            <p:ph type="title"/>
          </p:nvPr>
        </p:nvSpPr>
        <p:spPr>
          <a:xfrm>
            <a:off x="1956816" y="940544"/>
            <a:ext cx="7375105" cy="666141"/>
          </a:xfrm>
        </p:spPr>
        <p:txBody>
          <a:bodyPr/>
          <a:lstStyle/>
          <a:p>
            <a:r>
              <a:rPr lang="fa-IR"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2  Nazanin Outline" panose="00000400000000000000" pitchFamily="2" charset="-78"/>
              </a:rPr>
              <a:t>عفاف=کنترل شهوات به واسطه </a:t>
            </a:r>
            <a:r>
              <a:rPr lang="fa-I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B Baran Outline" panose="00000400000000000000" pitchFamily="2" charset="-78"/>
              </a:rPr>
              <a:t>عقل</a:t>
            </a:r>
            <a:r>
              <a:rPr lang="fa-IR" sz="1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rPr>
              <a:t>(اعتدال در شهوات)</a:t>
            </a:r>
            <a:endPar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endParaRPr>
          </a:p>
        </p:txBody>
      </p:sp>
      <p:sp>
        <p:nvSpPr>
          <p:cNvPr id="7" name="Rectangle 6"/>
          <p:cNvSpPr/>
          <p:nvPr/>
        </p:nvSpPr>
        <p:spPr>
          <a:xfrm>
            <a:off x="1790825" y="1969200"/>
            <a:ext cx="7707086" cy="2246769"/>
          </a:xfrm>
          <a:prstGeom prst="rect">
            <a:avLst/>
          </a:prstGeom>
        </p:spPr>
        <p:txBody>
          <a:bodyPr wrap="square">
            <a:spAutoFit/>
          </a:bodyPr>
          <a:lstStyle/>
          <a:p>
            <a:pPr algn="justLow" rtl="1"/>
            <a:r>
              <a:rPr lang="fa-IR" sz="2800" dirty="0">
                <a:solidFill>
                  <a:srgbClr val="C00000"/>
                </a:solidFill>
                <a:cs typeface="B Esfehan" panose="00000700000000000000" pitchFamily="2" charset="-78"/>
              </a:rPr>
              <a:t>عفاف</a:t>
            </a:r>
            <a:r>
              <a:rPr lang="fa-IR" sz="2800" dirty="0">
                <a:solidFill>
                  <a:srgbClr val="002060"/>
                </a:solidFill>
                <a:cs typeface="B Esfehan" panose="00000700000000000000" pitchFamily="2" charset="-78"/>
              </a:rPr>
              <a:t> حالتی در انسان است که به وسیله آن خود را در برابر</a:t>
            </a:r>
          </a:p>
          <a:p>
            <a:pPr algn="justLow" rtl="1"/>
            <a:r>
              <a:rPr lang="fa-IR" sz="2800" dirty="0">
                <a:solidFill>
                  <a:srgbClr val="002060"/>
                </a:solidFill>
                <a:cs typeface="B Esfehan" panose="00000700000000000000" pitchFamily="2" charset="-78"/>
              </a:rPr>
              <a:t>تندروی ها و کندروی ها کنترل می کند تا </a:t>
            </a:r>
            <a:r>
              <a:rPr lang="fa-IR" sz="2800" dirty="0" smtClean="0">
                <a:solidFill>
                  <a:srgbClr val="002060"/>
                </a:solidFill>
                <a:cs typeface="B Esfehan" panose="00000700000000000000" pitchFamily="2" charset="-78"/>
              </a:rPr>
              <a:t>بتواند مسیر </a:t>
            </a:r>
          </a:p>
          <a:p>
            <a:pPr algn="justLow" rtl="1"/>
            <a:r>
              <a:rPr lang="fa-IR" sz="2800" dirty="0" smtClean="0">
                <a:solidFill>
                  <a:srgbClr val="C00000"/>
                </a:solidFill>
                <a:cs typeface="B Esfehan" panose="00000700000000000000" pitchFamily="2" charset="-78"/>
              </a:rPr>
              <a:t>اعتدال</a:t>
            </a:r>
            <a:r>
              <a:rPr lang="fa-IR" sz="2800" dirty="0" smtClean="0">
                <a:solidFill>
                  <a:srgbClr val="002060"/>
                </a:solidFill>
                <a:cs typeface="B Esfehan" panose="00000700000000000000" pitchFamily="2" charset="-78"/>
              </a:rPr>
              <a:t> </a:t>
            </a:r>
            <a:r>
              <a:rPr lang="fa-IR" sz="2800" dirty="0">
                <a:solidFill>
                  <a:srgbClr val="002060"/>
                </a:solidFill>
                <a:cs typeface="B Esfehan" panose="00000700000000000000" pitchFamily="2" charset="-78"/>
              </a:rPr>
              <a:t>و </a:t>
            </a:r>
            <a:r>
              <a:rPr lang="fa-IR" sz="2800" dirty="0">
                <a:solidFill>
                  <a:srgbClr val="C00000"/>
                </a:solidFill>
                <a:cs typeface="B Esfehan" panose="00000700000000000000" pitchFamily="2" charset="-78"/>
              </a:rPr>
              <a:t>میانه روی </a:t>
            </a:r>
            <a:r>
              <a:rPr lang="fa-IR" sz="2800" dirty="0">
                <a:solidFill>
                  <a:srgbClr val="002060"/>
                </a:solidFill>
                <a:cs typeface="B Esfehan" panose="00000700000000000000" pitchFamily="2" charset="-78"/>
              </a:rPr>
              <a:t>پیش رود و از آن خارج </a:t>
            </a:r>
            <a:r>
              <a:rPr lang="fa-IR" sz="2800" dirty="0" smtClean="0">
                <a:solidFill>
                  <a:srgbClr val="002060"/>
                </a:solidFill>
                <a:cs typeface="B Esfehan" panose="00000700000000000000" pitchFamily="2" charset="-78"/>
              </a:rPr>
              <a:t>نشود.بلکه در</a:t>
            </a:r>
          </a:p>
          <a:p>
            <a:pPr algn="justLow" rtl="1"/>
            <a:r>
              <a:rPr lang="fa-IR" sz="2800" dirty="0" smtClean="0">
                <a:solidFill>
                  <a:srgbClr val="C00000"/>
                </a:solidFill>
                <a:cs typeface="B Esfehan" panose="00000700000000000000" pitchFamily="2" charset="-78"/>
              </a:rPr>
              <a:t>حد مطلوب </a:t>
            </a:r>
            <a:r>
              <a:rPr lang="fa-IR" sz="2800" dirty="0">
                <a:solidFill>
                  <a:srgbClr val="002060"/>
                </a:solidFill>
                <a:cs typeface="B Esfehan" panose="00000700000000000000" pitchFamily="2" charset="-78"/>
              </a:rPr>
              <a:t>و </a:t>
            </a:r>
            <a:r>
              <a:rPr lang="fa-IR" sz="2800" dirty="0">
                <a:solidFill>
                  <a:srgbClr val="C00000"/>
                </a:solidFill>
                <a:cs typeface="B Esfehan" panose="00000700000000000000" pitchFamily="2" charset="-78"/>
              </a:rPr>
              <a:t>صحیح</a:t>
            </a:r>
            <a:r>
              <a:rPr lang="fa-IR" sz="2800" dirty="0">
                <a:solidFill>
                  <a:srgbClr val="002060"/>
                </a:solidFill>
                <a:cs typeface="B Esfehan" panose="00000700000000000000" pitchFamily="2" charset="-78"/>
              </a:rPr>
              <a:t> به برآورده کردن همه نیازها توجه </a:t>
            </a:r>
            <a:r>
              <a:rPr lang="fa-IR" sz="2800" dirty="0" smtClean="0">
                <a:solidFill>
                  <a:srgbClr val="002060"/>
                </a:solidFill>
                <a:cs typeface="B Esfehan" panose="00000700000000000000" pitchFamily="2" charset="-78"/>
              </a:rPr>
              <a:t>دارد</a:t>
            </a:r>
            <a:endParaRPr lang="fa-IR" sz="2800" dirty="0">
              <a:solidFill>
                <a:srgbClr val="002060"/>
              </a:solidFill>
              <a:cs typeface="B Esfehan" panose="00000700000000000000" pitchFamily="2" charset="-78"/>
            </a:endParaRPr>
          </a:p>
          <a:p>
            <a:pPr algn="justLow" rtl="1"/>
            <a:endParaRPr lang="fa-IR" sz="2800" dirty="0" smtClean="0">
              <a:solidFill>
                <a:srgbClr val="002060"/>
              </a:solidFill>
              <a:cs typeface="B Esfehan" panose="00000700000000000000" pitchFamily="2" charset="-78"/>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679" y="3670663"/>
            <a:ext cx="3770503" cy="2496911"/>
          </a:xfrm>
          <a:prstGeom prst="ellipse">
            <a:avLst/>
          </a:prstGeom>
          <a:ln>
            <a:noFill/>
          </a:ln>
          <a:effectLst>
            <a:softEdge rad="112500"/>
          </a:effectLst>
        </p:spPr>
      </p:pic>
    </p:spTree>
    <p:extLst>
      <p:ext uri="{BB962C8B-B14F-4D97-AF65-F5344CB8AC3E}">
        <p14:creationId xmlns:p14="http://schemas.microsoft.com/office/powerpoint/2010/main" val="193006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0"/>
                                        <p:tgtEl>
                                          <p:spTgt spid="7"/>
                                        </p:tgtEl>
                                      </p:cBhvr>
                                    </p:animEffect>
                                  </p:childTnLst>
                                </p:cTn>
                              </p:par>
                            </p:childTnLst>
                          </p:cTn>
                        </p:par>
                        <p:par>
                          <p:cTn id="8" fill="hold">
                            <p:stCondLst>
                              <p:cond delay="2500"/>
                            </p:stCondLst>
                            <p:childTnLst>
                              <p:par>
                                <p:cTn id="9" presetID="6" presetClass="entr" presetSubtype="3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out)">
                                      <p:cBhvr>
                                        <p:cTn id="11"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رابطه عفاف،آراستگی و مقبولیت</a:t>
            </a:r>
            <a:endParaRPr lang="en-US" dirty="0"/>
          </a:p>
        </p:txBody>
      </p:sp>
      <p:sp>
        <p:nvSpPr>
          <p:cNvPr id="3" name="Content Placeholder 2"/>
          <p:cNvSpPr>
            <a:spLocks noGrp="1"/>
          </p:cNvSpPr>
          <p:nvPr>
            <p:ph idx="1"/>
          </p:nvPr>
        </p:nvSpPr>
        <p:spPr>
          <a:xfrm>
            <a:off x="1956816" y="1781894"/>
            <a:ext cx="7375105" cy="4570278"/>
          </a:xfrm>
        </p:spPr>
        <p:txBody>
          <a:bodyPr/>
          <a:lstStyle/>
          <a:p>
            <a:pPr marL="0" indent="0">
              <a:buNone/>
            </a:pPr>
            <a:endParaRPr lang="fa-IR" dirty="0" smtClean="0"/>
          </a:p>
          <a:p>
            <a:pPr marL="0" indent="0">
              <a:buNone/>
            </a:pPr>
            <a:endParaRPr lang="fa-IR" dirty="0"/>
          </a:p>
          <a:p>
            <a:pPr marL="0" indent="0">
              <a:buNone/>
            </a:pPr>
            <a:endParaRPr lang="fa-IR" dirty="0" smtClean="0"/>
          </a:p>
          <a:p>
            <a:pPr marL="0" indent="0">
              <a:buNone/>
            </a:pPr>
            <a:r>
              <a:rPr lang="fa-IR" dirty="0" smtClean="0"/>
              <a:t> </a:t>
            </a:r>
            <a:endParaRPr lang="en-US" dirty="0"/>
          </a:p>
        </p:txBody>
      </p:sp>
      <p:sp>
        <p:nvSpPr>
          <p:cNvPr id="4" name="Slide Number Placeholder 3"/>
          <p:cNvSpPr>
            <a:spLocks noGrp="1"/>
          </p:cNvSpPr>
          <p:nvPr>
            <p:ph type="sldNum" sz="quarter" idx="12"/>
          </p:nvPr>
        </p:nvSpPr>
        <p:spPr/>
        <p:txBody>
          <a:bodyPr/>
          <a:lstStyle/>
          <a:p>
            <a:fld id="{48081290-0FB9-4A82-8713-35856AB73BD7}" type="slidenum">
              <a:rPr lang="fa-IR" smtClean="0"/>
              <a:t>18</a:t>
            </a:fld>
            <a:endParaRPr lang="fa-IR"/>
          </a:p>
        </p:txBody>
      </p:sp>
      <p:sp>
        <p:nvSpPr>
          <p:cNvPr id="5" name="Rounded Rectangle 4"/>
          <p:cNvSpPr/>
          <p:nvPr/>
        </p:nvSpPr>
        <p:spPr>
          <a:xfrm>
            <a:off x="2048966" y="2401585"/>
            <a:ext cx="4551528" cy="71428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r"/>
            <a:r>
              <a:rPr lang="fa-IR" dirty="0" smtClean="0">
                <a:solidFill>
                  <a:srgbClr val="7030A0"/>
                </a:solidFill>
                <a:cs typeface="2  Titr" panose="00000700000000000000" pitchFamily="2" charset="-78"/>
              </a:rPr>
              <a:t>افراط(زیاده روی)-خونمایی یا تبرج(شیوه جاهلی )</a:t>
            </a:r>
            <a:endParaRPr lang="en-US" dirty="0">
              <a:solidFill>
                <a:srgbClr val="7030A0"/>
              </a:solidFill>
              <a:cs typeface="2  Titr" panose="00000700000000000000" pitchFamily="2" charset="-78"/>
            </a:endParaRPr>
          </a:p>
        </p:txBody>
      </p:sp>
      <p:sp>
        <p:nvSpPr>
          <p:cNvPr id="6" name="Rounded Rectangle 5"/>
          <p:cNvSpPr/>
          <p:nvPr/>
        </p:nvSpPr>
        <p:spPr>
          <a:xfrm>
            <a:off x="2272354" y="4381918"/>
            <a:ext cx="4394577" cy="777922"/>
          </a:xfrm>
          <a:prstGeom prst="roundRect">
            <a:avLst/>
          </a:prstGeom>
          <a:ln>
            <a:solidFill>
              <a:schemeClr val="tx1">
                <a:lumMod val="95000"/>
                <a:lumOff val="5000"/>
              </a:schemeClr>
            </a:solidFill>
          </a:ln>
        </p:spPr>
        <p:style>
          <a:lnRef idx="2">
            <a:schemeClr val="dk1"/>
          </a:lnRef>
          <a:fillRef idx="1">
            <a:schemeClr val="lt1"/>
          </a:fillRef>
          <a:effectRef idx="0">
            <a:schemeClr val="dk1"/>
          </a:effectRef>
          <a:fontRef idx="minor">
            <a:schemeClr val="dk1"/>
          </a:fontRef>
        </p:style>
        <p:txBody>
          <a:bodyPr rtlCol="0" anchor="ctr"/>
          <a:lstStyle/>
          <a:p>
            <a:pPr algn="r"/>
            <a:r>
              <a:rPr lang="fa-IR" dirty="0" smtClean="0">
                <a:solidFill>
                  <a:srgbClr val="7030A0"/>
                </a:solidFill>
                <a:cs typeface="2  Titr" panose="00000700000000000000" pitchFamily="2" charset="-78"/>
              </a:rPr>
              <a:t>تفریط(کم کاری)-ژولیده بودن </a:t>
            </a:r>
            <a:endParaRPr lang="en-US" dirty="0">
              <a:solidFill>
                <a:srgbClr val="7030A0"/>
              </a:solidFill>
              <a:cs typeface="2  Titr" panose="00000700000000000000" pitchFamily="2" charset="-78"/>
            </a:endParaRPr>
          </a:p>
        </p:txBody>
      </p:sp>
      <p:sp>
        <p:nvSpPr>
          <p:cNvPr id="7" name="Oval 6"/>
          <p:cNvSpPr/>
          <p:nvPr/>
        </p:nvSpPr>
        <p:spPr>
          <a:xfrm>
            <a:off x="6829063" y="2686238"/>
            <a:ext cx="1195821" cy="138079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a-IR" dirty="0">
                <a:solidFill>
                  <a:prstClr val="black"/>
                </a:solidFill>
                <a:cs typeface="B Baran Outline" panose="00000400000000000000" pitchFamily="2" charset="-78"/>
              </a:rPr>
              <a:t>آراستگی</a:t>
            </a:r>
            <a:endParaRPr lang="en-US" sz="1200" dirty="0">
              <a:cs typeface="B Baran Outline" panose="00000400000000000000" pitchFamily="2" charset="-78"/>
            </a:endParaRPr>
          </a:p>
        </p:txBody>
      </p:sp>
      <p:sp>
        <p:nvSpPr>
          <p:cNvPr id="8" name="Down Arrow 7"/>
          <p:cNvSpPr/>
          <p:nvPr/>
        </p:nvSpPr>
        <p:spPr>
          <a:xfrm rot="5400000">
            <a:off x="3744207" y="2970490"/>
            <a:ext cx="1161046" cy="166180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3129555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81290-0FB9-4A82-8713-35856AB73BD7}" type="slidenum">
              <a:rPr lang="fa-IR" smtClean="0"/>
              <a:t>19</a:t>
            </a:fld>
            <a:endParaRPr lang="fa-IR"/>
          </a:p>
        </p:txBody>
      </p:sp>
      <p:sp>
        <p:nvSpPr>
          <p:cNvPr id="5" name="Title 1"/>
          <p:cNvSpPr>
            <a:spLocks noGrp="1"/>
          </p:cNvSpPr>
          <p:nvPr>
            <p:ph type="title"/>
          </p:nvPr>
        </p:nvSpPr>
        <p:spPr>
          <a:xfrm>
            <a:off x="1956816" y="940544"/>
            <a:ext cx="7375105" cy="666141"/>
          </a:xfrm>
        </p:spPr>
        <p:txBody>
          <a:bodyPr/>
          <a:lstStyle/>
          <a:p>
            <a:r>
              <a:rPr lang="fa-I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rPr>
              <a:t>رابطه عفاف،آراستگی و مقبولیت</a:t>
            </a:r>
            <a:endPar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endParaRPr>
          </a:p>
        </p:txBody>
      </p:sp>
      <p:sp>
        <p:nvSpPr>
          <p:cNvPr id="6" name="Rectangle 5"/>
          <p:cNvSpPr/>
          <p:nvPr/>
        </p:nvSpPr>
        <p:spPr>
          <a:xfrm>
            <a:off x="1956816" y="2110379"/>
            <a:ext cx="7471954" cy="3108543"/>
          </a:xfrm>
          <a:prstGeom prst="rect">
            <a:avLst/>
          </a:prstGeom>
        </p:spPr>
        <p:txBody>
          <a:bodyPr wrap="square">
            <a:spAutoFit/>
          </a:bodyPr>
          <a:lstStyle/>
          <a:p>
            <a:pPr algn="r" rtl="1"/>
            <a:r>
              <a:rPr lang="fa-IR" sz="2800" dirty="0">
                <a:solidFill>
                  <a:srgbClr val="002060"/>
                </a:solidFill>
                <a:latin typeface="AmuzehNewNormalPS"/>
                <a:cs typeface="B Esfehan" panose="00000700000000000000" pitchFamily="2" charset="-78"/>
              </a:rPr>
              <a:t>یکی از </a:t>
            </a:r>
            <a:r>
              <a:rPr lang="fa-IR" sz="2800" dirty="0" smtClean="0">
                <a:solidFill>
                  <a:srgbClr val="002060"/>
                </a:solidFill>
                <a:latin typeface="AmuzehNewNormalPS"/>
                <a:cs typeface="B Esfehan" panose="00000700000000000000" pitchFamily="2" charset="-78"/>
              </a:rPr>
              <a:t>جلوه های </a:t>
            </a:r>
            <a:r>
              <a:rPr lang="fa-IR" sz="2800" dirty="0">
                <a:solidFill>
                  <a:srgbClr val="002060"/>
                </a:solidFill>
                <a:latin typeface="AmuzehNewNormalPS"/>
                <a:cs typeface="B Esfehan" panose="00000700000000000000" pitchFamily="2" charset="-78"/>
              </a:rPr>
              <a:t>عفاف، مربوط به </a:t>
            </a:r>
            <a:r>
              <a:rPr lang="fa-IR" sz="2800" dirty="0">
                <a:solidFill>
                  <a:srgbClr val="C00000"/>
                </a:solidFill>
                <a:latin typeface="AmuzehNewNormalPS"/>
                <a:cs typeface="B Esfehan" panose="00000700000000000000" pitchFamily="2" charset="-78"/>
              </a:rPr>
              <a:t>آراستگی و مقبولیت </a:t>
            </a:r>
            <a:r>
              <a:rPr lang="fa-IR" sz="2800" dirty="0">
                <a:solidFill>
                  <a:srgbClr val="002060"/>
                </a:solidFill>
                <a:latin typeface="AmuzehNewNormalPS"/>
                <a:cs typeface="B Esfehan" panose="00000700000000000000" pitchFamily="2" charset="-78"/>
              </a:rPr>
              <a:t>است. برخی </a:t>
            </a:r>
            <a:r>
              <a:rPr lang="fa-IR" sz="2800" dirty="0" smtClean="0">
                <a:solidFill>
                  <a:srgbClr val="002060"/>
                </a:solidFill>
                <a:latin typeface="AmuzehNewNormalPS"/>
                <a:cs typeface="B Esfehan" panose="00000700000000000000" pitchFamily="2" charset="-78"/>
              </a:rPr>
              <a:t>انسان ها </a:t>
            </a:r>
            <a:r>
              <a:rPr lang="fa-IR" sz="2800" dirty="0">
                <a:solidFill>
                  <a:srgbClr val="002060"/>
                </a:solidFill>
                <a:latin typeface="AmuzehNewNormalPS"/>
                <a:cs typeface="B Esfehan" panose="00000700000000000000" pitchFamily="2" charset="-78"/>
              </a:rPr>
              <a:t>در آراستگی </a:t>
            </a:r>
            <a:r>
              <a:rPr lang="fa-IR" sz="2800" dirty="0" smtClean="0">
                <a:solidFill>
                  <a:srgbClr val="002060"/>
                </a:solidFill>
                <a:latin typeface="AmuzehNewNormalPS"/>
                <a:cs typeface="B Esfehan" panose="00000700000000000000" pitchFamily="2" charset="-78"/>
              </a:rPr>
              <a:t>و ابراز </a:t>
            </a:r>
            <a:r>
              <a:rPr lang="fa-IR" sz="2800" dirty="0">
                <a:solidFill>
                  <a:srgbClr val="002060"/>
                </a:solidFill>
                <a:latin typeface="AmuzehNewNormalPS"/>
                <a:cs typeface="B Esfehan" panose="00000700000000000000" pitchFamily="2" charset="-78"/>
              </a:rPr>
              <a:t>وجود و مقبولیت، </a:t>
            </a:r>
            <a:br>
              <a:rPr lang="fa-IR" sz="2800" dirty="0">
                <a:solidFill>
                  <a:srgbClr val="002060"/>
                </a:solidFill>
                <a:latin typeface="AmuzehNewNormalPS"/>
                <a:cs typeface="B Esfehan" panose="00000700000000000000" pitchFamily="2" charset="-78"/>
              </a:rPr>
            </a:br>
            <a:r>
              <a:rPr lang="fa-IR" sz="2800" dirty="0" smtClean="0">
                <a:solidFill>
                  <a:srgbClr val="002060"/>
                </a:solidFill>
                <a:latin typeface="AmuzehNewNormalPS"/>
                <a:cs typeface="B Esfehan" panose="00000700000000000000" pitchFamily="2" charset="-78"/>
              </a:rPr>
              <a:t>دچار </a:t>
            </a:r>
            <a:r>
              <a:rPr lang="fa-IR" sz="2800" dirty="0">
                <a:solidFill>
                  <a:srgbClr val="C00000"/>
                </a:solidFill>
                <a:latin typeface="AmuzehNewNormalPS"/>
                <a:cs typeface="B Esfehan" panose="00000700000000000000" pitchFamily="2" charset="-78"/>
              </a:rPr>
              <a:t>تندروی</a:t>
            </a:r>
            <a:r>
              <a:rPr lang="fa-IR" sz="2800" dirty="0">
                <a:solidFill>
                  <a:srgbClr val="002060"/>
                </a:solidFill>
                <a:latin typeface="AmuzehNewNormalPS"/>
                <a:cs typeface="B Esfehan" panose="00000700000000000000" pitchFamily="2" charset="-78"/>
              </a:rPr>
              <a:t> </a:t>
            </a:r>
            <a:r>
              <a:rPr lang="fa-IR" sz="2800" dirty="0" smtClean="0">
                <a:solidFill>
                  <a:srgbClr val="002060"/>
                </a:solidFill>
                <a:latin typeface="AmuzehNewNormalPS"/>
                <a:cs typeface="B Esfehan" panose="00000700000000000000" pitchFamily="2" charset="-78"/>
              </a:rPr>
              <a:t>می شوند</a:t>
            </a:r>
            <a:r>
              <a:rPr lang="fa-IR" sz="2800" dirty="0">
                <a:solidFill>
                  <a:srgbClr val="002060"/>
                </a:solidFill>
                <a:latin typeface="AmuzehNewNormalPS"/>
                <a:cs typeface="B Esfehan" panose="00000700000000000000" pitchFamily="2" charset="-78"/>
              </a:rPr>
              <a:t>؛ به </a:t>
            </a:r>
            <a:r>
              <a:rPr lang="fa-IR" sz="2800" dirty="0" smtClean="0">
                <a:solidFill>
                  <a:srgbClr val="002060"/>
                </a:solidFill>
                <a:latin typeface="AmuzehNewNormalPS"/>
                <a:cs typeface="B Esfehan" panose="00000700000000000000" pitchFamily="2" charset="-78"/>
              </a:rPr>
              <a:t>گونه ای </a:t>
            </a:r>
            <a:r>
              <a:rPr lang="fa-IR" sz="2800" dirty="0">
                <a:solidFill>
                  <a:srgbClr val="002060"/>
                </a:solidFill>
                <a:latin typeface="AmuzehNewNormalPS"/>
                <a:cs typeface="B Esfehan" panose="00000700000000000000" pitchFamily="2" charset="-78"/>
              </a:rPr>
              <a:t>که در آراسته کردن خود، </a:t>
            </a:r>
            <a:r>
              <a:rPr lang="fa-IR" sz="2800" dirty="0" smtClean="0">
                <a:solidFill>
                  <a:srgbClr val="002060"/>
                </a:solidFill>
                <a:latin typeface="AmuzehNewNormalPS"/>
                <a:cs typeface="B Esfehan" panose="00000700000000000000" pitchFamily="2" charset="-78"/>
              </a:rPr>
              <a:t>زیاده روی می کنند و </a:t>
            </a:r>
            <a:r>
              <a:rPr lang="fa-IR" sz="2800" dirty="0">
                <a:solidFill>
                  <a:srgbClr val="002060"/>
                </a:solidFill>
                <a:latin typeface="AmuzehNewNormalPS"/>
                <a:cs typeface="B Esfehan" panose="00000700000000000000" pitchFamily="2" charset="-78"/>
              </a:rPr>
              <a:t>به </a:t>
            </a:r>
            <a:r>
              <a:rPr lang="fa-IR" sz="2800" dirty="0">
                <a:solidFill>
                  <a:srgbClr val="C00000"/>
                </a:solidFill>
                <a:latin typeface="AmuzehNewNormalPS"/>
                <a:cs typeface="B Esfehan" panose="00000700000000000000" pitchFamily="2" charset="-78"/>
              </a:rPr>
              <a:t>خودنمایی</a:t>
            </a:r>
            <a:r>
              <a:rPr lang="fa-IR" sz="2800" dirty="0">
                <a:solidFill>
                  <a:srgbClr val="002060"/>
                </a:solidFill>
                <a:latin typeface="AmuzehNewNormalPS"/>
                <a:cs typeface="B Esfehan" panose="00000700000000000000" pitchFamily="2" charset="-78"/>
              </a:rPr>
              <a:t> می </a:t>
            </a:r>
            <a:r>
              <a:rPr lang="fa-IR" sz="2800" dirty="0" smtClean="0">
                <a:solidFill>
                  <a:srgbClr val="002060"/>
                </a:solidFill>
                <a:latin typeface="AmuzehNewNormalPS"/>
                <a:cs typeface="B Esfehan" panose="00000700000000000000" pitchFamily="2" charset="-78"/>
              </a:rPr>
              <a:t>رسند</a:t>
            </a:r>
            <a:r>
              <a:rPr lang="fa-IR" sz="2800" dirty="0">
                <a:solidFill>
                  <a:srgbClr val="002060"/>
                </a:solidFill>
                <a:latin typeface="AmuzehNewNormalPS"/>
                <a:cs typeface="B Esfehan" panose="00000700000000000000" pitchFamily="2" charset="-78"/>
              </a:rPr>
              <a:t>. قرآن کریم این حالت را </a:t>
            </a:r>
            <a:r>
              <a:rPr lang="fa-IR" sz="2800" dirty="0">
                <a:solidFill>
                  <a:srgbClr val="C00000"/>
                </a:solidFill>
                <a:latin typeface="AmuzehNewNormalPS"/>
                <a:cs typeface="B Esfehan" panose="00000700000000000000" pitchFamily="2" charset="-78"/>
              </a:rPr>
              <a:t>«</a:t>
            </a:r>
            <a:r>
              <a:rPr lang="fa-IR" sz="2800" dirty="0" smtClean="0">
                <a:solidFill>
                  <a:srgbClr val="C00000"/>
                </a:solidFill>
                <a:latin typeface="AmuzehNewNormalPS"/>
                <a:cs typeface="B Esfehan" panose="00000700000000000000" pitchFamily="2" charset="-78"/>
              </a:rPr>
              <a:t>تبرج</a:t>
            </a:r>
            <a:r>
              <a:rPr lang="fa-IR" sz="2800" dirty="0">
                <a:solidFill>
                  <a:srgbClr val="C00000"/>
                </a:solidFill>
                <a:latin typeface="AmuzehNewNormalPS"/>
                <a:cs typeface="B Esfehan" panose="00000700000000000000" pitchFamily="2" charset="-78"/>
              </a:rPr>
              <a:t>» </a:t>
            </a:r>
            <a:r>
              <a:rPr lang="fa-IR" sz="2800" dirty="0" smtClean="0">
                <a:solidFill>
                  <a:srgbClr val="002060"/>
                </a:solidFill>
                <a:latin typeface="AmuzehNewNormalPS"/>
                <a:cs typeface="B Esfehan" panose="00000700000000000000" pitchFamily="2" charset="-78"/>
              </a:rPr>
              <a:t>می نامد </a:t>
            </a:r>
            <a:r>
              <a:rPr lang="fa-IR" sz="2800" dirty="0">
                <a:solidFill>
                  <a:srgbClr val="002060"/>
                </a:solidFill>
                <a:latin typeface="AmuzehNewNormalPS"/>
                <a:cs typeface="B Esfehan" panose="00000700000000000000" pitchFamily="2" charset="-78"/>
              </a:rPr>
              <a:t>و آن را کاری </a:t>
            </a:r>
            <a:r>
              <a:rPr lang="fa-IR" sz="2800" dirty="0">
                <a:solidFill>
                  <a:srgbClr val="C00000"/>
                </a:solidFill>
                <a:latin typeface="AmuzehNewNormalPS"/>
                <a:cs typeface="B Esfehan" panose="00000700000000000000" pitchFamily="2" charset="-78"/>
              </a:rPr>
              <a:t>جاهلانه</a:t>
            </a:r>
            <a:r>
              <a:rPr lang="fa-IR" sz="2800" dirty="0">
                <a:solidFill>
                  <a:srgbClr val="002060"/>
                </a:solidFill>
                <a:latin typeface="AmuzehNewNormalPS"/>
                <a:cs typeface="B Esfehan" panose="00000700000000000000" pitchFamily="2" charset="-78"/>
              </a:rPr>
              <a:t> </a:t>
            </a:r>
            <a:r>
              <a:rPr lang="fa-IR" sz="2800" dirty="0" smtClean="0">
                <a:solidFill>
                  <a:srgbClr val="002060"/>
                </a:solidFill>
                <a:latin typeface="AmuzehNewNormalPS"/>
                <a:cs typeface="B Esfehan" panose="00000700000000000000" pitchFamily="2" charset="-78"/>
              </a:rPr>
              <a:t>می شمرد</a:t>
            </a:r>
            <a:r>
              <a:rPr lang="fa-IR" sz="2800" dirty="0">
                <a:solidFill>
                  <a:srgbClr val="002060"/>
                </a:solidFill>
                <a:latin typeface="AmuzehNewNormalPS"/>
                <a:cs typeface="B Esfehan" panose="00000700000000000000" pitchFamily="2" charset="-78"/>
              </a:rPr>
              <a:t>.</a:t>
            </a:r>
            <a:r>
              <a:rPr lang="fa-IR" sz="2800" dirty="0">
                <a:solidFill>
                  <a:srgbClr val="002060"/>
                </a:solidFill>
                <a:cs typeface="B Esfehan" panose="00000700000000000000" pitchFamily="2" charset="-78"/>
              </a:rPr>
              <a:t> </a:t>
            </a:r>
            <a:r>
              <a:rPr lang="fa-IR" sz="2800" dirty="0">
                <a:cs typeface="B Esfehan" panose="00000700000000000000" pitchFamily="2" charset="-78"/>
              </a:rPr>
              <a:t/>
            </a:r>
            <a:br>
              <a:rPr lang="fa-IR" sz="2800" dirty="0">
                <a:cs typeface="B Esfehan" panose="00000700000000000000" pitchFamily="2" charset="-78"/>
              </a:rPr>
            </a:br>
            <a:endParaRPr lang="en-US" sz="2800" dirty="0">
              <a:cs typeface="B Esfehan" panose="00000700000000000000" pitchFamily="2" charset="-78"/>
            </a:endParaRPr>
          </a:p>
        </p:txBody>
      </p:sp>
    </p:spTree>
    <p:extLst>
      <p:ext uri="{BB962C8B-B14F-4D97-AF65-F5344CB8AC3E}">
        <p14:creationId xmlns:p14="http://schemas.microsoft.com/office/powerpoint/2010/main" val="184461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90111" y="2168238"/>
            <a:ext cx="8077200" cy="1502986"/>
          </a:xfrm>
        </p:spPr>
        <p:txBody>
          <a:bodyPr/>
          <a:lstStyle/>
          <a:p>
            <a:r>
              <a:rPr lang="fa-IR"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IranNastaliq" panose="02020505000000020003" pitchFamily="18" charset="0"/>
                <a:cs typeface="B Esfehan" panose="00000700000000000000" pitchFamily="2" charset="-78"/>
              </a:rPr>
              <a:t>فضیلت آراستگی</a:t>
            </a:r>
            <a:endParaRPr lang="fa-IR"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IranNastaliq" panose="02020505000000020003" pitchFamily="18" charset="0"/>
              <a:cs typeface="B Esfehan" panose="00000700000000000000" pitchFamily="2" charset="-78"/>
            </a:endParaRPr>
          </a:p>
        </p:txBody>
      </p:sp>
      <p:sp>
        <p:nvSpPr>
          <p:cNvPr id="3" name="Subtitle 2"/>
          <p:cNvSpPr>
            <a:spLocks noGrp="1"/>
          </p:cNvSpPr>
          <p:nvPr>
            <p:ph type="subTitle" idx="1"/>
          </p:nvPr>
        </p:nvSpPr>
        <p:spPr>
          <a:xfrm>
            <a:off x="428335" y="3782060"/>
            <a:ext cx="6654018" cy="1094508"/>
          </a:xfrm>
        </p:spPr>
        <p:txBody>
          <a:bodyPr>
            <a:noAutofit/>
          </a:bodyPr>
          <a:lstStyle/>
          <a:p>
            <a:r>
              <a:rPr lang="fa-IR" sz="6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IranNastaliq" panose="02020505000000020003" pitchFamily="18" charset="0"/>
                <a:cs typeface="ZahraRoosta" panose="02000700000000000000" pitchFamily="2" charset="-78"/>
              </a:rPr>
              <a:t>درس یازدهم</a:t>
            </a:r>
            <a:endParaRPr lang="fa-IR"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IranNastaliq" panose="02020505000000020003" pitchFamily="18" charset="0"/>
              <a:cs typeface="ZahraRoosta" panose="02000700000000000000" pitchFamily="2" charset="-78"/>
            </a:endParaRPr>
          </a:p>
        </p:txBody>
      </p:sp>
      <p:sp>
        <p:nvSpPr>
          <p:cNvPr id="4" name="Slide Number Placeholder 3"/>
          <p:cNvSpPr>
            <a:spLocks noGrp="1"/>
          </p:cNvSpPr>
          <p:nvPr>
            <p:ph type="sldNum" sz="quarter" idx="12"/>
          </p:nvPr>
        </p:nvSpPr>
        <p:spPr/>
        <p:txBody>
          <a:bodyPr/>
          <a:lstStyle/>
          <a:p>
            <a:fld id="{48081290-0FB9-4A82-8713-35856AB73BD7}" type="slidenum">
              <a:rPr lang="fa-IR" smtClean="0"/>
              <a:t>2</a:t>
            </a:fld>
            <a:endParaRPr lang="fa-IR"/>
          </a:p>
        </p:txBody>
      </p:sp>
    </p:spTree>
    <p:extLst>
      <p:ext uri="{BB962C8B-B14F-4D97-AF65-F5344CB8AC3E}">
        <p14:creationId xmlns:p14="http://schemas.microsoft.com/office/powerpoint/2010/main" val="1644317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81290-0FB9-4A82-8713-35856AB73BD7}" type="slidenum">
              <a:rPr lang="fa-IR" smtClean="0"/>
              <a:t>20</a:t>
            </a:fld>
            <a:endParaRPr lang="fa-IR"/>
          </a:p>
        </p:txBody>
      </p:sp>
      <p:sp>
        <p:nvSpPr>
          <p:cNvPr id="5" name="Title 1"/>
          <p:cNvSpPr>
            <a:spLocks noGrp="1"/>
          </p:cNvSpPr>
          <p:nvPr>
            <p:ph type="title"/>
          </p:nvPr>
        </p:nvSpPr>
        <p:spPr>
          <a:xfrm>
            <a:off x="1956816" y="940544"/>
            <a:ext cx="7375105" cy="666141"/>
          </a:xfrm>
        </p:spPr>
        <p:txBody>
          <a:bodyPr/>
          <a:lstStyle/>
          <a:p>
            <a:r>
              <a:rPr lang="fa-I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rPr>
              <a:t>عفاف،آراستگی و مقبولیت</a:t>
            </a:r>
            <a:endPar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endParaRPr>
          </a:p>
        </p:txBody>
      </p:sp>
      <p:sp>
        <p:nvSpPr>
          <p:cNvPr id="6" name="Rectangle 5"/>
          <p:cNvSpPr/>
          <p:nvPr/>
        </p:nvSpPr>
        <p:spPr>
          <a:xfrm>
            <a:off x="2116183" y="1864864"/>
            <a:ext cx="7215738" cy="4093428"/>
          </a:xfrm>
          <a:prstGeom prst="rect">
            <a:avLst/>
          </a:prstGeom>
        </p:spPr>
        <p:txBody>
          <a:bodyPr wrap="square">
            <a:spAutoFit/>
          </a:bodyPr>
          <a:lstStyle/>
          <a:p>
            <a:pPr algn="justLow" rtl="1"/>
            <a:r>
              <a:rPr lang="fa-IR" sz="2800" dirty="0">
                <a:solidFill>
                  <a:srgbClr val="002060"/>
                </a:solidFill>
                <a:latin typeface="AmuzehNewNormalPS"/>
                <a:cs typeface="B Esfehan" panose="00000700000000000000" pitchFamily="2" charset="-78"/>
              </a:rPr>
              <a:t>همان دینی که ما را به آراستگی توصیه </a:t>
            </a:r>
            <a:r>
              <a:rPr lang="fa-IR" sz="2800" dirty="0" smtClean="0">
                <a:solidFill>
                  <a:srgbClr val="002060"/>
                </a:solidFill>
                <a:latin typeface="AmuzehNewNormalPS"/>
                <a:cs typeface="B Esfehan" panose="00000700000000000000" pitchFamily="2" charset="-78"/>
              </a:rPr>
              <a:t>می کند</a:t>
            </a:r>
            <a:r>
              <a:rPr lang="fa-IR" sz="2800" dirty="0">
                <a:solidFill>
                  <a:srgbClr val="002060"/>
                </a:solidFill>
                <a:latin typeface="AmuzehNewNormalPS"/>
                <a:cs typeface="B Esfehan" panose="00000700000000000000" pitchFamily="2" charset="-78"/>
              </a:rPr>
              <a:t>، از </a:t>
            </a:r>
            <a:r>
              <a:rPr lang="fa-IR" sz="2800" dirty="0">
                <a:solidFill>
                  <a:srgbClr val="C00000"/>
                </a:solidFill>
                <a:latin typeface="AmuzehNewNormalPS"/>
                <a:cs typeface="B Esfehan" panose="00000700000000000000" pitchFamily="2" charset="-78"/>
              </a:rPr>
              <a:t>خودنمایی</a:t>
            </a:r>
            <a:r>
              <a:rPr lang="fa-IR" sz="2800" dirty="0">
                <a:solidFill>
                  <a:srgbClr val="002060"/>
                </a:solidFill>
                <a:latin typeface="AmuzehNewNormalPS"/>
                <a:cs typeface="B Esfehan" panose="00000700000000000000" pitchFamily="2" charset="-78"/>
              </a:rPr>
              <a:t> و </a:t>
            </a:r>
            <a:r>
              <a:rPr lang="fa-IR" sz="2800" dirty="0">
                <a:solidFill>
                  <a:srgbClr val="C00000"/>
                </a:solidFill>
                <a:latin typeface="AmuzehNewNormalPS"/>
                <a:cs typeface="B Esfehan" panose="00000700000000000000" pitchFamily="2" charset="-78"/>
              </a:rPr>
              <a:t>افراط</a:t>
            </a:r>
            <a:r>
              <a:rPr lang="fa-IR" sz="2800" dirty="0">
                <a:solidFill>
                  <a:srgbClr val="002060"/>
                </a:solidFill>
                <a:latin typeface="AmuzehNewNormalPS"/>
                <a:cs typeface="B Esfehan" panose="00000700000000000000" pitchFamily="2" charset="-78"/>
              </a:rPr>
              <a:t> در آراستگی پرهیز </a:t>
            </a:r>
            <a:r>
              <a:rPr lang="fa-IR" sz="2800" dirty="0" smtClean="0">
                <a:solidFill>
                  <a:srgbClr val="002060"/>
                </a:solidFill>
                <a:latin typeface="AmuzehNewNormalPS"/>
                <a:cs typeface="B Esfehan" panose="00000700000000000000" pitchFamily="2" charset="-78"/>
              </a:rPr>
              <a:t>می دهد.</a:t>
            </a:r>
            <a:r>
              <a:rPr lang="fa-IR" sz="2800" dirty="0" smtClean="0">
                <a:solidFill>
                  <a:srgbClr val="002060"/>
                </a:solidFill>
                <a:cs typeface="B Esfehan" panose="00000700000000000000" pitchFamily="2" charset="-78"/>
              </a:rPr>
              <a:t> ا</a:t>
            </a:r>
            <a:r>
              <a:rPr lang="fa-IR" sz="2800" dirty="0" smtClean="0">
                <a:solidFill>
                  <a:srgbClr val="002060"/>
                </a:solidFill>
                <a:latin typeface="AmuzehNewNormalPS"/>
                <a:cs typeface="B Esfehan" panose="00000700000000000000" pitchFamily="2" charset="-78"/>
              </a:rPr>
              <a:t>نسان </a:t>
            </a:r>
            <a:r>
              <a:rPr lang="fa-IR" sz="2800" dirty="0">
                <a:solidFill>
                  <a:srgbClr val="002060"/>
                </a:solidFill>
                <a:latin typeface="AmuzehNewNormalPS"/>
                <a:cs typeface="B Esfehan" panose="00000700000000000000" pitchFamily="2" charset="-78"/>
              </a:rPr>
              <a:t>عفیف، چه مرد و چه زن، خود را کنترل </a:t>
            </a:r>
            <a:r>
              <a:rPr lang="fa-IR" sz="2800" dirty="0" smtClean="0">
                <a:solidFill>
                  <a:srgbClr val="002060"/>
                </a:solidFill>
                <a:latin typeface="AmuzehNewNormalPS"/>
                <a:cs typeface="B Esfehan" panose="00000700000000000000" pitchFamily="2" charset="-78"/>
              </a:rPr>
              <a:t>می کند و آراستگی خود </a:t>
            </a:r>
            <a:r>
              <a:rPr lang="fa-IR" sz="2800" dirty="0">
                <a:solidFill>
                  <a:srgbClr val="002060"/>
                </a:solidFill>
                <a:latin typeface="AmuzehNewNormalPS"/>
                <a:cs typeface="B Esfehan" panose="00000700000000000000" pitchFamily="2" charset="-78"/>
              </a:rPr>
              <a:t>را در حد متعادل </a:t>
            </a:r>
            <a:r>
              <a:rPr lang="fa-IR" sz="2800" dirty="0" smtClean="0">
                <a:solidFill>
                  <a:srgbClr val="002060"/>
                </a:solidFill>
                <a:latin typeface="AmuzehNewNormalPS"/>
                <a:cs typeface="B Esfehan" panose="00000700000000000000" pitchFamily="2" charset="-78"/>
              </a:rPr>
              <a:t>نگه می دارد</a:t>
            </a:r>
            <a:r>
              <a:rPr lang="fa-IR" sz="2800" dirty="0">
                <a:solidFill>
                  <a:srgbClr val="002060"/>
                </a:solidFill>
                <a:latin typeface="AmuzehNewNormalPS"/>
                <a:cs typeface="B Esfehan" panose="00000700000000000000" pitchFamily="2" charset="-78"/>
              </a:rPr>
              <a:t/>
            </a:r>
            <a:br>
              <a:rPr lang="fa-IR" sz="2800" dirty="0">
                <a:solidFill>
                  <a:srgbClr val="002060"/>
                </a:solidFill>
                <a:latin typeface="AmuzehNewNormalPS"/>
                <a:cs typeface="B Esfehan" panose="00000700000000000000" pitchFamily="2" charset="-78"/>
              </a:rPr>
            </a:br>
            <a:r>
              <a:rPr lang="fa-IR" sz="2800" dirty="0">
                <a:solidFill>
                  <a:srgbClr val="002060"/>
                </a:solidFill>
                <a:latin typeface="AmuzehNewNormalPS"/>
                <a:cs typeface="B Esfehan" panose="00000700000000000000" pitchFamily="2" charset="-78"/>
              </a:rPr>
              <a:t>و به </a:t>
            </a:r>
            <a:r>
              <a:rPr lang="fa-IR" sz="2800" dirty="0" smtClean="0">
                <a:solidFill>
                  <a:srgbClr val="002060"/>
                </a:solidFill>
                <a:latin typeface="AmuzehNewNormalPS"/>
                <a:cs typeface="B Esfehan" panose="00000700000000000000" pitchFamily="2" charset="-78"/>
              </a:rPr>
              <a:t>«تبرج</a:t>
            </a:r>
            <a:r>
              <a:rPr lang="fa-IR" sz="2800" dirty="0">
                <a:solidFill>
                  <a:srgbClr val="002060"/>
                </a:solidFill>
                <a:latin typeface="AmuzehNewNormalPS"/>
                <a:cs typeface="B Esfehan" panose="00000700000000000000" pitchFamily="2" charset="-78"/>
              </a:rPr>
              <a:t>» دچار </a:t>
            </a:r>
            <a:r>
              <a:rPr lang="fa-IR" sz="2800" dirty="0" smtClean="0">
                <a:solidFill>
                  <a:srgbClr val="C00000"/>
                </a:solidFill>
                <a:latin typeface="AmuzehNewNormalPS"/>
                <a:cs typeface="B Esfehan" panose="00000700000000000000" pitchFamily="2" charset="-78"/>
              </a:rPr>
              <a:t>نمی شود</a:t>
            </a:r>
            <a:r>
              <a:rPr lang="fa-IR" sz="2800" dirty="0">
                <a:solidFill>
                  <a:srgbClr val="002060"/>
                </a:solidFill>
                <a:latin typeface="AmuzehNewNormalPS"/>
                <a:cs typeface="B Esfehan" panose="00000700000000000000" pitchFamily="2" charset="-78"/>
              </a:rPr>
              <a:t>. انسان عفیف زیبایی ظاهری خود را </a:t>
            </a:r>
            <a:r>
              <a:rPr lang="fa-IR" sz="2800" dirty="0" smtClean="0">
                <a:solidFill>
                  <a:srgbClr val="002060"/>
                </a:solidFill>
                <a:latin typeface="AmuzehNewNormalPS"/>
                <a:cs typeface="B Esfehan" panose="00000700000000000000" pitchFamily="2" charset="-78"/>
              </a:rPr>
              <a:t>وسیله </a:t>
            </a:r>
            <a:r>
              <a:rPr lang="fa-IR" sz="2800" dirty="0">
                <a:solidFill>
                  <a:srgbClr val="C00000"/>
                </a:solidFill>
                <a:latin typeface="AmuzehNewNormalPS"/>
                <a:cs typeface="B Esfehan" panose="00000700000000000000" pitchFamily="2" charset="-78"/>
              </a:rPr>
              <a:t>خودنمایی</a:t>
            </a:r>
            <a:r>
              <a:rPr lang="fa-IR" sz="2800" dirty="0">
                <a:solidFill>
                  <a:srgbClr val="002060"/>
                </a:solidFill>
                <a:latin typeface="AmuzehNewNormalPS"/>
                <a:cs typeface="B Esfehan" panose="00000700000000000000" pitchFamily="2" charset="-78"/>
              </a:rPr>
              <a:t> و </a:t>
            </a:r>
            <a:r>
              <a:rPr lang="fa-IR" sz="2800" dirty="0">
                <a:solidFill>
                  <a:srgbClr val="C00000"/>
                </a:solidFill>
                <a:latin typeface="AmuzehNewNormalPS"/>
                <a:cs typeface="B Esfehan" panose="00000700000000000000" pitchFamily="2" charset="-78"/>
              </a:rPr>
              <a:t>جلب توجه دیگران</a:t>
            </a:r>
            <a:r>
              <a:rPr lang="fa-IR" sz="2800" dirty="0">
                <a:solidFill>
                  <a:srgbClr val="002060"/>
                </a:solidFill>
                <a:latin typeface="AmuzehNewNormalPS"/>
                <a:cs typeface="B Esfehan" panose="00000700000000000000" pitchFamily="2" charset="-78"/>
              </a:rPr>
              <a:t/>
            </a:r>
            <a:br>
              <a:rPr lang="fa-IR" sz="2800" dirty="0">
                <a:solidFill>
                  <a:srgbClr val="002060"/>
                </a:solidFill>
                <a:latin typeface="AmuzehNewNormalPS"/>
                <a:cs typeface="B Esfehan" panose="00000700000000000000" pitchFamily="2" charset="-78"/>
              </a:rPr>
            </a:br>
            <a:r>
              <a:rPr lang="fa-IR" sz="2800" dirty="0">
                <a:solidFill>
                  <a:srgbClr val="002060"/>
                </a:solidFill>
                <a:latin typeface="AmuzehNewNormalPS"/>
                <a:cs typeface="B Esfehan" panose="00000700000000000000" pitchFamily="2" charset="-78"/>
              </a:rPr>
              <a:t>قرار </a:t>
            </a:r>
            <a:r>
              <a:rPr lang="fa-IR" sz="2800" dirty="0" smtClean="0">
                <a:solidFill>
                  <a:srgbClr val="002060"/>
                </a:solidFill>
                <a:latin typeface="AmuzehNewNormalPS"/>
                <a:cs typeface="B Esfehan" panose="00000700000000000000" pitchFamily="2" charset="-78"/>
              </a:rPr>
              <a:t>نمی دهد </a:t>
            </a:r>
            <a:r>
              <a:rPr lang="fa-IR" sz="2800" dirty="0">
                <a:solidFill>
                  <a:srgbClr val="002060"/>
                </a:solidFill>
                <a:latin typeface="AmuzehNewNormalPS"/>
                <a:cs typeface="B Esfehan" panose="00000700000000000000" pitchFamily="2" charset="-78"/>
              </a:rPr>
              <a:t>و اجازه </a:t>
            </a:r>
            <a:r>
              <a:rPr lang="fa-IR" sz="2800" dirty="0" smtClean="0">
                <a:solidFill>
                  <a:srgbClr val="002060"/>
                </a:solidFill>
                <a:latin typeface="AmuzehNewNormalPS"/>
                <a:cs typeface="B Esfehan" panose="00000700000000000000" pitchFamily="2" charset="-78"/>
              </a:rPr>
              <a:t>نمی دهد </a:t>
            </a:r>
            <a:r>
              <a:rPr lang="fa-IR" sz="2800" dirty="0">
                <a:solidFill>
                  <a:srgbClr val="002060"/>
                </a:solidFill>
                <a:latin typeface="AmuzehNewNormalPS"/>
                <a:cs typeface="B Esfehan" panose="00000700000000000000" pitchFamily="2" charset="-78"/>
              </a:rPr>
              <a:t>که به شخصیت </a:t>
            </a:r>
            <a:r>
              <a:rPr lang="fa-IR" sz="2800" dirty="0" smtClean="0">
                <a:solidFill>
                  <a:srgbClr val="002060"/>
                </a:solidFill>
                <a:latin typeface="AmuzehNewNormalPS"/>
                <a:cs typeface="B Esfehan" panose="00000700000000000000" pitchFamily="2" charset="-78"/>
              </a:rPr>
              <a:t>انسانی</a:t>
            </a:r>
          </a:p>
          <a:p>
            <a:pPr algn="r" rtl="1"/>
            <a:r>
              <a:rPr lang="fa-IR" sz="2800" dirty="0" smtClean="0">
                <a:solidFill>
                  <a:srgbClr val="002060"/>
                </a:solidFill>
                <a:latin typeface="AmuzehNewNormalPS"/>
                <a:cs typeface="B Esfehan" panose="00000700000000000000" pitchFamily="2" charset="-78"/>
              </a:rPr>
              <a:t>او اهانت  شود.</a:t>
            </a:r>
            <a:r>
              <a:rPr lang="fa-IR" dirty="0"/>
              <a:t/>
            </a:r>
            <a:br>
              <a:rPr lang="fa-IR" dirty="0"/>
            </a:br>
            <a:r>
              <a:rPr lang="fa-IR" dirty="0"/>
              <a:t/>
            </a:r>
            <a:br>
              <a:rPr lang="fa-IR" dirty="0"/>
            </a:br>
            <a:endParaRPr lang="en-US" dirty="0"/>
          </a:p>
        </p:txBody>
      </p:sp>
    </p:spTree>
    <p:extLst>
      <p:ext uri="{BB962C8B-B14F-4D97-AF65-F5344CB8AC3E}">
        <p14:creationId xmlns:p14="http://schemas.microsoft.com/office/powerpoint/2010/main" val="110888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81290-0FB9-4A82-8713-35856AB73BD7}" type="slidenum">
              <a:rPr lang="fa-IR" smtClean="0"/>
              <a:t>21</a:t>
            </a:fld>
            <a:endParaRPr lang="fa-IR"/>
          </a:p>
        </p:txBody>
      </p:sp>
      <p:sp>
        <p:nvSpPr>
          <p:cNvPr id="5" name="Rectangle 4"/>
          <p:cNvSpPr/>
          <p:nvPr/>
        </p:nvSpPr>
        <p:spPr>
          <a:xfrm>
            <a:off x="2024743" y="1848768"/>
            <a:ext cx="7445828" cy="5386090"/>
          </a:xfrm>
          <a:prstGeom prst="rect">
            <a:avLst/>
          </a:prstGeom>
        </p:spPr>
        <p:txBody>
          <a:bodyPr wrap="square">
            <a:spAutoFit/>
          </a:bodyPr>
          <a:lstStyle/>
          <a:p>
            <a:pPr algn="r" rtl="1"/>
            <a:r>
              <a:rPr lang="fa-IR" sz="2800" dirty="0" smtClean="0">
                <a:solidFill>
                  <a:srgbClr val="002060"/>
                </a:solidFill>
                <a:latin typeface="AmuzehNewNormalPS"/>
                <a:cs typeface="B Esfehan" panose="00000700000000000000" pitchFamily="2" charset="-78"/>
              </a:rPr>
              <a:t>همان </a:t>
            </a:r>
            <a:r>
              <a:rPr lang="fa-IR" sz="2800" dirty="0">
                <a:solidFill>
                  <a:srgbClr val="002060"/>
                </a:solidFill>
                <a:latin typeface="AmuzehNewNormalPS"/>
                <a:cs typeface="B Esfehan" panose="00000700000000000000" pitchFamily="2" charset="-78"/>
              </a:rPr>
              <a:t>میزان که </a:t>
            </a:r>
            <a:r>
              <a:rPr lang="fa-IR" sz="2800" dirty="0" smtClean="0">
                <a:solidFill>
                  <a:srgbClr val="002060"/>
                </a:solidFill>
                <a:latin typeface="AmuzehNewNormalPS"/>
                <a:cs typeface="B Esfehan" panose="00000700000000000000" pitchFamily="2" charset="-78"/>
              </a:rPr>
              <a:t>رشته های </a:t>
            </a:r>
            <a:r>
              <a:rPr lang="fa-IR" sz="2800" dirty="0">
                <a:solidFill>
                  <a:srgbClr val="002060"/>
                </a:solidFill>
                <a:latin typeface="AmuzehNewNormalPS"/>
                <a:cs typeface="B Esfehan" panose="00000700000000000000" pitchFamily="2" charset="-78"/>
              </a:rPr>
              <a:t>عفاف در روح انسان قوی و مستحکم </a:t>
            </a:r>
            <a:r>
              <a:rPr lang="fa-IR" sz="2800" dirty="0" smtClean="0">
                <a:solidFill>
                  <a:srgbClr val="002060"/>
                </a:solidFill>
                <a:latin typeface="AmuzehNewNormalPS"/>
                <a:cs typeface="B Esfehan" panose="00000700000000000000" pitchFamily="2" charset="-78"/>
              </a:rPr>
              <a:t>می شود</a:t>
            </a:r>
            <a:r>
              <a:rPr lang="fa-IR" sz="2800" dirty="0">
                <a:solidFill>
                  <a:srgbClr val="002060"/>
                </a:solidFill>
                <a:latin typeface="AmuzehNewNormalPS"/>
                <a:cs typeface="B Esfehan" panose="00000700000000000000" pitchFamily="2" charset="-78"/>
              </a:rPr>
              <a:t>، </a:t>
            </a:r>
            <a:r>
              <a:rPr lang="fa-IR" sz="2800" dirty="0" smtClean="0">
                <a:solidFill>
                  <a:srgbClr val="002060"/>
                </a:solidFill>
                <a:latin typeface="AmuzehNewNormalPS"/>
                <a:cs typeface="B Esfehan" panose="00000700000000000000" pitchFamily="2" charset="-78"/>
              </a:rPr>
              <a:t>نوع آراستگی </a:t>
            </a:r>
            <a:r>
              <a:rPr lang="fa-IR" sz="2800" dirty="0">
                <a:solidFill>
                  <a:srgbClr val="002060"/>
                </a:solidFill>
                <a:latin typeface="AmuzehNewNormalPS"/>
                <a:cs typeface="B Esfehan" panose="00000700000000000000" pitchFamily="2" charset="-78"/>
              </a:rPr>
              <a:t>و </a:t>
            </a:r>
            <a:r>
              <a:rPr lang="fa-IR" sz="2800" dirty="0" smtClean="0">
                <a:solidFill>
                  <a:srgbClr val="002060"/>
                </a:solidFill>
                <a:latin typeface="AmuzehNewNormalPS"/>
                <a:cs typeface="B Esfehan" panose="00000700000000000000" pitchFamily="2" charset="-78"/>
              </a:rPr>
              <a:t>پوشش او </a:t>
            </a:r>
            <a:r>
              <a:rPr lang="fa-IR" sz="2800" dirty="0">
                <a:solidFill>
                  <a:srgbClr val="002060"/>
                </a:solidFill>
                <a:latin typeface="AmuzehNewNormalPS"/>
                <a:cs typeface="B Esfehan" panose="00000700000000000000" pitchFamily="2" charset="-78"/>
              </a:rPr>
              <a:t>با وقارتر </a:t>
            </a:r>
            <a:br>
              <a:rPr lang="fa-IR" sz="2800" dirty="0">
                <a:solidFill>
                  <a:srgbClr val="002060"/>
                </a:solidFill>
                <a:latin typeface="AmuzehNewNormalPS"/>
                <a:cs typeface="B Esfehan" panose="00000700000000000000" pitchFamily="2" charset="-78"/>
              </a:rPr>
            </a:br>
            <a:r>
              <a:rPr lang="fa-IR" sz="2800" dirty="0" smtClean="0">
                <a:solidFill>
                  <a:srgbClr val="002060"/>
                </a:solidFill>
                <a:latin typeface="AmuzehNewNormalPS"/>
                <a:cs typeface="B Esfehan" panose="00000700000000000000" pitchFamily="2" charset="-78"/>
              </a:rPr>
              <a:t>می شود </a:t>
            </a:r>
            <a:r>
              <a:rPr lang="fa-IR" sz="2800" dirty="0">
                <a:solidFill>
                  <a:srgbClr val="002060"/>
                </a:solidFill>
                <a:latin typeface="AmuzehNewNormalPS"/>
                <a:cs typeface="B Esfehan" panose="00000700000000000000" pitchFamily="2" charset="-78"/>
              </a:rPr>
              <a:t>و به همان میزان نیز که </a:t>
            </a:r>
            <a:r>
              <a:rPr lang="fa-IR" sz="2800" dirty="0" smtClean="0">
                <a:solidFill>
                  <a:srgbClr val="002060"/>
                </a:solidFill>
                <a:latin typeface="AmuzehNewNormalPS"/>
                <a:cs typeface="B Esfehan" panose="00000700000000000000" pitchFamily="2" charset="-78"/>
              </a:rPr>
              <a:t>رشته های </a:t>
            </a:r>
            <a:r>
              <a:rPr lang="fa-IR" sz="2800" dirty="0">
                <a:solidFill>
                  <a:srgbClr val="002060"/>
                </a:solidFill>
                <a:latin typeface="AmuzehNewNormalPS"/>
                <a:cs typeface="B Esfehan" panose="00000700000000000000" pitchFamily="2" charset="-78"/>
              </a:rPr>
              <a:t>عفاف انسان ضعیف و </a:t>
            </a:r>
            <a:r>
              <a:rPr lang="fa-IR" sz="2800" dirty="0" smtClean="0">
                <a:solidFill>
                  <a:srgbClr val="002060"/>
                </a:solidFill>
                <a:latin typeface="AmuzehNewNormalPS"/>
                <a:cs typeface="B Esfehan" panose="00000700000000000000" pitchFamily="2" charset="-78"/>
              </a:rPr>
              <a:t>گسسته می </a:t>
            </a:r>
            <a:r>
              <a:rPr lang="fa-IR" sz="2800" dirty="0">
                <a:solidFill>
                  <a:srgbClr val="002060"/>
                </a:solidFill>
                <a:latin typeface="AmuzehNewNormalPS"/>
                <a:cs typeface="B Esfehan" panose="00000700000000000000" pitchFamily="2" charset="-78"/>
              </a:rPr>
              <a:t>شود، آراستگی و پوشش </a:t>
            </a:r>
            <a:r>
              <a:rPr lang="fa-IR" sz="2800" dirty="0" smtClean="0">
                <a:solidFill>
                  <a:srgbClr val="002060"/>
                </a:solidFill>
                <a:latin typeface="AmuzehNewNormalPS"/>
                <a:cs typeface="B Esfehan" panose="00000700000000000000" pitchFamily="2" charset="-78"/>
              </a:rPr>
              <a:t>او سبک  </a:t>
            </a:r>
            <a:r>
              <a:rPr lang="fa-IR" sz="2800" dirty="0">
                <a:solidFill>
                  <a:srgbClr val="002060"/>
                </a:solidFill>
                <a:latin typeface="AmuzehNewNormalPS"/>
                <a:cs typeface="B Esfehan" panose="00000700000000000000" pitchFamily="2" charset="-78"/>
              </a:rPr>
              <a:t/>
            </a:r>
            <a:br>
              <a:rPr lang="fa-IR" sz="2800" dirty="0">
                <a:solidFill>
                  <a:srgbClr val="002060"/>
                </a:solidFill>
                <a:latin typeface="AmuzehNewNormalPS"/>
                <a:cs typeface="B Esfehan" panose="00000700000000000000" pitchFamily="2" charset="-78"/>
              </a:rPr>
            </a:br>
            <a:r>
              <a:rPr lang="fa-IR" sz="2800" dirty="0" smtClean="0">
                <a:solidFill>
                  <a:srgbClr val="002060"/>
                </a:solidFill>
                <a:latin typeface="AmuzehNewNormalPS"/>
                <a:cs typeface="B Esfehan" panose="00000700000000000000" pitchFamily="2" charset="-78"/>
              </a:rPr>
              <a:t>و </a:t>
            </a:r>
            <a:r>
              <a:rPr lang="fa-IR" sz="2800" dirty="0">
                <a:solidFill>
                  <a:srgbClr val="002060"/>
                </a:solidFill>
                <a:latin typeface="AmuzehNewNormalPS"/>
                <a:cs typeface="B Esfehan" panose="00000700000000000000" pitchFamily="2" charset="-78"/>
              </a:rPr>
              <a:t>جنبه خودنمایی به خود </a:t>
            </a:r>
            <a:r>
              <a:rPr lang="fa-IR" sz="2800" dirty="0" smtClean="0">
                <a:solidFill>
                  <a:srgbClr val="002060"/>
                </a:solidFill>
                <a:latin typeface="AmuzehNewNormalPS"/>
                <a:cs typeface="B Esfehan" panose="00000700000000000000" pitchFamily="2" charset="-78"/>
              </a:rPr>
              <a:t>می گیرد</a:t>
            </a:r>
            <a:r>
              <a:rPr lang="fa-IR" sz="2800" dirty="0">
                <a:solidFill>
                  <a:srgbClr val="002060"/>
                </a:solidFill>
                <a:latin typeface="AmuzehNewNormalPS"/>
                <a:cs typeface="B Esfehan" panose="00000700000000000000" pitchFamily="2" charset="-78"/>
              </a:rPr>
              <a:t>.</a:t>
            </a:r>
            <a:r>
              <a:rPr lang="fa-IR" sz="2800" dirty="0">
                <a:solidFill>
                  <a:srgbClr val="231F20"/>
                </a:solidFill>
                <a:latin typeface="AmuzehNewNormalPS"/>
                <a:cs typeface="B Esfehan" panose="00000700000000000000" pitchFamily="2" charset="-78"/>
              </a:rPr>
              <a:t/>
            </a:r>
            <a:br>
              <a:rPr lang="fa-IR" sz="2800" dirty="0">
                <a:solidFill>
                  <a:srgbClr val="231F20"/>
                </a:solidFill>
                <a:latin typeface="AmuzehNewNormalPS"/>
                <a:cs typeface="B Esfehan" panose="00000700000000000000" pitchFamily="2" charset="-78"/>
              </a:rPr>
            </a:br>
            <a:r>
              <a:rPr lang="fa-IR" sz="2800" dirty="0">
                <a:ln w="0"/>
                <a:latin typeface="AmuzehNewNormalPS"/>
                <a:cs typeface="B Esfehan" panose="00000700000000000000" pitchFamily="2" charset="-78"/>
              </a:rPr>
              <a:t>امام </a:t>
            </a:r>
            <a:r>
              <a:rPr lang="fa-IR" sz="2800" dirty="0" smtClean="0">
                <a:ln w="0"/>
                <a:latin typeface="AmuzehNewNormalPS"/>
                <a:cs typeface="B Esfehan" panose="00000700000000000000" pitchFamily="2" charset="-78"/>
              </a:rPr>
              <a:t>علی(ع) می فرماید:</a:t>
            </a:r>
          </a:p>
          <a:p>
            <a:pPr algn="r" rtl="1"/>
            <a:r>
              <a:rPr lang="fa-IR" sz="2800" dirty="0">
                <a:solidFill>
                  <a:srgbClr val="C00000"/>
                </a:solidFill>
                <a:latin typeface="AmuzehNewNormalPS"/>
                <a:cs typeface="B Esfehan" panose="00000700000000000000" pitchFamily="2" charset="-78"/>
              </a:rPr>
              <a:t>«مبادا خود را برای جلب توجه دیگران بیارایی که در این صورت ناچار </a:t>
            </a:r>
            <a:r>
              <a:rPr lang="fa-IR" sz="2800" dirty="0" smtClean="0">
                <a:solidFill>
                  <a:srgbClr val="C00000"/>
                </a:solidFill>
                <a:latin typeface="AmuzehNewNormalPS"/>
                <a:cs typeface="B Esfehan" panose="00000700000000000000" pitchFamily="2" charset="-78"/>
              </a:rPr>
              <a:t>می شوی </a:t>
            </a:r>
            <a:r>
              <a:rPr lang="fa-IR" sz="2800" dirty="0">
                <a:solidFill>
                  <a:srgbClr val="C00000"/>
                </a:solidFill>
                <a:latin typeface="AmuzehNewNormalPS"/>
                <a:cs typeface="B Esfehan" panose="00000700000000000000" pitchFamily="2" charset="-78"/>
              </a:rPr>
              <a:t>با انجام </a:t>
            </a:r>
            <a:r>
              <a:rPr lang="fa-IR" sz="2800" dirty="0" smtClean="0">
                <a:solidFill>
                  <a:srgbClr val="C00000"/>
                </a:solidFill>
                <a:latin typeface="AmuzehNewNormalPS"/>
                <a:cs typeface="B Esfehan" panose="00000700000000000000" pitchFamily="2" charset="-78"/>
              </a:rPr>
              <a:t>گناه به </a:t>
            </a:r>
            <a:r>
              <a:rPr lang="fa-IR" sz="2800" dirty="0">
                <a:solidFill>
                  <a:srgbClr val="C00000"/>
                </a:solidFill>
                <a:latin typeface="AmuzehNewNormalPS"/>
                <a:cs typeface="B Esfehan" panose="00000700000000000000" pitchFamily="2" charset="-78"/>
              </a:rPr>
              <a:t>جنگ خدا </a:t>
            </a:r>
            <a:r>
              <a:rPr lang="fa-IR" sz="2800" dirty="0" smtClean="0">
                <a:solidFill>
                  <a:srgbClr val="C00000"/>
                </a:solidFill>
                <a:latin typeface="AmuzehNewNormalPS"/>
                <a:cs typeface="B Esfehan" panose="00000700000000000000" pitchFamily="2" charset="-78"/>
              </a:rPr>
              <a:t>بروی».</a:t>
            </a:r>
            <a:endParaRPr lang="fa-IR" sz="2800" dirty="0">
              <a:solidFill>
                <a:srgbClr val="C00000"/>
              </a:solidFill>
              <a:latin typeface="AmuzehNewNormalPS"/>
              <a:cs typeface="B Esfehan" panose="00000700000000000000" pitchFamily="2" charset="-78"/>
            </a:endParaRPr>
          </a:p>
          <a:p>
            <a:pPr algn="r" rtl="1"/>
            <a:r>
              <a:rPr lang="fa-IR" sz="2800" dirty="0">
                <a:solidFill>
                  <a:srgbClr val="231F20"/>
                </a:solidFill>
                <a:latin typeface="AmuzehNewNormalPS"/>
                <a:cs typeface="B Esfehan" panose="00000700000000000000" pitchFamily="2" charset="-78"/>
              </a:rPr>
              <a:t/>
            </a:r>
            <a:br>
              <a:rPr lang="fa-IR" sz="2800" dirty="0">
                <a:solidFill>
                  <a:srgbClr val="231F20"/>
                </a:solidFill>
                <a:latin typeface="AmuzehNewNormalPS"/>
                <a:cs typeface="B Esfehan" panose="00000700000000000000" pitchFamily="2" charset="-78"/>
              </a:rPr>
            </a:br>
            <a:r>
              <a:rPr lang="en-US" sz="2800" dirty="0"/>
              <a:t/>
            </a:r>
            <a:br>
              <a:rPr lang="en-US" sz="2800" dirty="0"/>
            </a:br>
            <a:r>
              <a:rPr lang="fa-IR" sz="2800" dirty="0" smtClean="0">
                <a:cs typeface="B Esfehan" panose="00000700000000000000" pitchFamily="2" charset="-78"/>
              </a:rPr>
              <a:t> </a:t>
            </a:r>
            <a:r>
              <a:rPr lang="fa-IR" sz="2800" dirty="0">
                <a:solidFill>
                  <a:srgbClr val="00A1E3"/>
                </a:solidFill>
                <a:latin typeface="AmuzehNewNormalPS"/>
                <a:cs typeface="B Esfehan" panose="00000700000000000000" pitchFamily="2" charset="-78"/>
              </a:rPr>
              <a:t/>
            </a:r>
            <a:br>
              <a:rPr lang="fa-IR" sz="2800" dirty="0">
                <a:solidFill>
                  <a:srgbClr val="00A1E3"/>
                </a:solidFill>
                <a:latin typeface="AmuzehNewNormalPS"/>
                <a:cs typeface="B Esfehan" panose="00000700000000000000" pitchFamily="2" charset="-78"/>
              </a:rPr>
            </a:br>
            <a:r>
              <a:rPr lang="fa-IR" dirty="0"/>
              <a:t/>
            </a:r>
            <a:br>
              <a:rPr lang="fa-IR" dirty="0"/>
            </a:br>
            <a:endParaRPr lang="en-US" dirty="0"/>
          </a:p>
        </p:txBody>
      </p:sp>
      <p:sp>
        <p:nvSpPr>
          <p:cNvPr id="6" name="Title 1"/>
          <p:cNvSpPr>
            <a:spLocks noGrp="1"/>
          </p:cNvSpPr>
          <p:nvPr>
            <p:ph type="title"/>
          </p:nvPr>
        </p:nvSpPr>
        <p:spPr>
          <a:xfrm>
            <a:off x="1956816" y="940544"/>
            <a:ext cx="7375105" cy="666141"/>
          </a:xfrm>
        </p:spPr>
        <p:txBody>
          <a:bodyPr/>
          <a:lstStyle/>
          <a:p>
            <a:r>
              <a:rPr lang="fa-I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rPr>
              <a:t>عفاف،آراستگی و مقبولیت</a:t>
            </a:r>
            <a:endPar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endParaRPr>
          </a:p>
        </p:txBody>
      </p:sp>
    </p:spTree>
    <p:extLst>
      <p:ext uri="{BB962C8B-B14F-4D97-AF65-F5344CB8AC3E}">
        <p14:creationId xmlns:p14="http://schemas.microsoft.com/office/powerpoint/2010/main" val="104624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81290-0FB9-4A82-8713-35856AB73BD7}" type="slidenum">
              <a:rPr lang="fa-IR" smtClean="0"/>
              <a:t>22</a:t>
            </a:fld>
            <a:endParaRPr lang="fa-IR"/>
          </a:p>
        </p:txBody>
      </p:sp>
      <p:sp>
        <p:nvSpPr>
          <p:cNvPr id="5" name="Title 1"/>
          <p:cNvSpPr>
            <a:spLocks noGrp="1"/>
          </p:cNvSpPr>
          <p:nvPr>
            <p:ph type="title"/>
          </p:nvPr>
        </p:nvSpPr>
        <p:spPr>
          <a:xfrm>
            <a:off x="1956816" y="940544"/>
            <a:ext cx="7375105" cy="666141"/>
          </a:xfrm>
        </p:spPr>
        <p:txBody>
          <a:bodyPr/>
          <a:lstStyle/>
          <a:p>
            <a:r>
              <a:rPr lang="fa-I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rPr>
              <a:t>عفاف،آراستگی و مقبولیت</a:t>
            </a:r>
            <a:endPar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endParaRPr>
          </a:p>
        </p:txBody>
      </p:sp>
      <p:sp>
        <p:nvSpPr>
          <p:cNvPr id="6" name="Rectangle 5"/>
          <p:cNvSpPr/>
          <p:nvPr/>
        </p:nvSpPr>
        <p:spPr>
          <a:xfrm>
            <a:off x="2340680" y="2056686"/>
            <a:ext cx="7187184" cy="4093428"/>
          </a:xfrm>
          <a:prstGeom prst="rect">
            <a:avLst/>
          </a:prstGeom>
        </p:spPr>
        <p:txBody>
          <a:bodyPr wrap="square">
            <a:spAutoFit/>
          </a:bodyPr>
          <a:lstStyle/>
          <a:p>
            <a:pPr algn="r" rtl="1"/>
            <a:r>
              <a:rPr lang="fa-IR" sz="2800" dirty="0">
                <a:cs typeface="B Esfehan" panose="00000700000000000000" pitchFamily="2" charset="-78"/>
              </a:rPr>
              <a:t>امام </a:t>
            </a:r>
            <a:r>
              <a:rPr lang="fa-IR" sz="2800" dirty="0" smtClean="0">
                <a:cs typeface="B Esfehan" panose="00000700000000000000" pitchFamily="2" charset="-78"/>
              </a:rPr>
              <a:t>صادق(ع) </a:t>
            </a:r>
            <a:r>
              <a:rPr lang="fa-IR" sz="2800" dirty="0">
                <a:cs typeface="B Esfehan" panose="00000700000000000000" pitchFamily="2" charset="-78"/>
              </a:rPr>
              <a:t>نیز </a:t>
            </a:r>
            <a:r>
              <a:rPr lang="fa-IR" sz="2800" dirty="0" smtClean="0">
                <a:cs typeface="B Esfehan" panose="00000700000000000000" pitchFamily="2" charset="-78"/>
              </a:rPr>
              <a:t>می</a:t>
            </a:r>
            <a:r>
              <a:rPr lang="en-US" sz="2800" dirty="0" smtClean="0">
                <a:cs typeface="B Esfehan" panose="00000700000000000000" pitchFamily="2" charset="-78"/>
              </a:rPr>
              <a:t> </a:t>
            </a:r>
            <a:r>
              <a:rPr lang="fa-IR" sz="2800" dirty="0" smtClean="0">
                <a:cs typeface="B Esfehan" panose="00000700000000000000" pitchFamily="2" charset="-78"/>
              </a:rPr>
              <a:t>فرماید</a:t>
            </a:r>
            <a:r>
              <a:rPr lang="fa-IR" sz="2800" dirty="0">
                <a:cs typeface="B Esfehan" panose="00000700000000000000" pitchFamily="2" charset="-78"/>
              </a:rPr>
              <a:t>:</a:t>
            </a:r>
          </a:p>
          <a:p>
            <a:pPr algn="justLow" rtl="1"/>
            <a:r>
              <a:rPr lang="fa-IR" sz="2800" dirty="0">
                <a:solidFill>
                  <a:srgbClr val="C00000"/>
                </a:solidFill>
                <a:cs typeface="B Esfehan" panose="00000700000000000000" pitchFamily="2" charset="-78"/>
              </a:rPr>
              <a:t>لباس نازک و </a:t>
            </a:r>
            <a:r>
              <a:rPr lang="fa-IR" sz="2800" dirty="0" smtClean="0">
                <a:solidFill>
                  <a:srgbClr val="C00000"/>
                </a:solidFill>
                <a:cs typeface="B Esfehan" panose="00000700000000000000" pitchFamily="2" charset="-78"/>
              </a:rPr>
              <a:t>بدن نما نپوشید؛ زیرا </a:t>
            </a:r>
            <a:r>
              <a:rPr lang="fa-IR" sz="2800" dirty="0">
                <a:solidFill>
                  <a:srgbClr val="C00000"/>
                </a:solidFill>
                <a:cs typeface="B Esfehan" panose="00000700000000000000" pitchFamily="2" charset="-78"/>
              </a:rPr>
              <a:t>چنین لباسی نشانه سستی و ضعف دین است</a:t>
            </a:r>
            <a:r>
              <a:rPr lang="fa-IR" sz="2800" dirty="0" smtClean="0">
                <a:solidFill>
                  <a:srgbClr val="C00000"/>
                </a:solidFill>
                <a:cs typeface="B Esfehan" panose="00000700000000000000" pitchFamily="2" charset="-78"/>
              </a:rPr>
              <a:t>.</a:t>
            </a:r>
            <a:endParaRPr lang="en-US" sz="2800" dirty="0" smtClean="0">
              <a:solidFill>
                <a:srgbClr val="C00000"/>
              </a:solidFill>
              <a:cs typeface="B Esfehan" panose="00000700000000000000" pitchFamily="2" charset="-78"/>
            </a:endParaRPr>
          </a:p>
          <a:p>
            <a:pPr algn="r" rtl="1"/>
            <a:r>
              <a:rPr lang="fa-IR" sz="2800" dirty="0">
                <a:solidFill>
                  <a:srgbClr val="002060"/>
                </a:solidFill>
                <a:latin typeface="AmuzehNewNormalPS"/>
                <a:cs typeface="B Esfehan" panose="00000700000000000000" pitchFamily="2" charset="-78"/>
              </a:rPr>
              <a:t>زن کانون عفاف خانواده است و همواره ندایی درونی او را به پاکی و پاکدامنی </a:t>
            </a:r>
            <a:r>
              <a:rPr lang="fa-IR" sz="2800" dirty="0" smtClean="0">
                <a:solidFill>
                  <a:srgbClr val="002060"/>
                </a:solidFill>
                <a:latin typeface="AmuzehNewNormalPS"/>
                <a:cs typeface="B Esfehan" panose="00000700000000000000" pitchFamily="2" charset="-78"/>
              </a:rPr>
              <a:t>فرا می</a:t>
            </a:r>
            <a:r>
              <a:rPr lang="en-US" sz="2800" dirty="0" smtClean="0">
                <a:solidFill>
                  <a:srgbClr val="002060"/>
                </a:solidFill>
                <a:latin typeface="AmuzehNewNormalPS"/>
                <a:cs typeface="B Esfehan" panose="00000700000000000000" pitchFamily="2" charset="-78"/>
              </a:rPr>
              <a:t> </a:t>
            </a:r>
            <a:r>
              <a:rPr lang="fa-IR" sz="2800" dirty="0">
                <a:solidFill>
                  <a:srgbClr val="002060"/>
                </a:solidFill>
                <a:latin typeface="AmuzehNewNormalPS"/>
                <a:cs typeface="B Esfehan" panose="00000700000000000000" pitchFamily="2" charset="-78"/>
              </a:rPr>
              <a:t>خواند</a:t>
            </a:r>
            <a:r>
              <a:rPr lang="fa-IR" sz="2800" dirty="0" smtClean="0">
                <a:solidFill>
                  <a:srgbClr val="002060"/>
                </a:solidFill>
                <a:latin typeface="AmuzehNewNormalPS"/>
                <a:cs typeface="B Esfehan" panose="00000700000000000000" pitchFamily="2" charset="-78"/>
              </a:rPr>
              <a:t>.</a:t>
            </a:r>
            <a:r>
              <a:rPr lang="fa-IR" sz="2800" dirty="0">
                <a:solidFill>
                  <a:srgbClr val="002060"/>
                </a:solidFill>
                <a:latin typeface="AmuzehNewNormalPS"/>
                <a:cs typeface="B Esfehan" panose="00000700000000000000" pitchFamily="2" charset="-78"/>
              </a:rPr>
              <a:t> گویا روح بزرگ او نمی پسندد که بازیچه خواسته</a:t>
            </a:r>
            <a:r>
              <a:rPr lang="en-US" sz="2800" dirty="0">
                <a:solidFill>
                  <a:srgbClr val="002060"/>
                </a:solidFill>
                <a:latin typeface="AmuzehNewNormalPS"/>
                <a:cs typeface="B Esfehan" panose="00000700000000000000" pitchFamily="2" charset="-78"/>
              </a:rPr>
              <a:t> </a:t>
            </a:r>
            <a:r>
              <a:rPr lang="fa-IR" sz="2800" dirty="0">
                <a:solidFill>
                  <a:srgbClr val="002060"/>
                </a:solidFill>
                <a:latin typeface="AmuzehNewNormalPS"/>
                <a:cs typeface="B Esfehan" panose="00000700000000000000" pitchFamily="2" charset="-78"/>
              </a:rPr>
              <a:t>های پست و</a:t>
            </a:r>
            <a:r>
              <a:rPr lang="fa-IR" sz="2800" dirty="0" smtClean="0">
                <a:solidFill>
                  <a:srgbClr val="002060"/>
                </a:solidFill>
                <a:latin typeface="AmuzehNewNormalPS"/>
                <a:cs typeface="B Esfehan" panose="00000700000000000000" pitchFamily="2" charset="-78"/>
              </a:rPr>
              <a:t> </a:t>
            </a:r>
            <a:r>
              <a:rPr lang="fa-IR" sz="2800" dirty="0">
                <a:solidFill>
                  <a:srgbClr val="002060"/>
                </a:solidFill>
                <a:latin typeface="AmuzehNewNormalPS"/>
                <a:cs typeface="B Esfehan" panose="00000700000000000000" pitchFamily="2" charset="-78"/>
              </a:rPr>
              <a:t/>
            </a:r>
            <a:br>
              <a:rPr lang="fa-IR" sz="2800" dirty="0">
                <a:solidFill>
                  <a:srgbClr val="002060"/>
                </a:solidFill>
                <a:latin typeface="AmuzehNewNormalPS"/>
                <a:cs typeface="B Esfehan" panose="00000700000000000000" pitchFamily="2" charset="-78"/>
              </a:rPr>
            </a:br>
            <a:r>
              <a:rPr lang="fa-IR" sz="2800" dirty="0" smtClean="0">
                <a:solidFill>
                  <a:srgbClr val="002060"/>
                </a:solidFill>
                <a:latin typeface="AmuzehNewNormalPS"/>
                <a:cs typeface="B Esfehan" panose="00000700000000000000" pitchFamily="2" charset="-78"/>
              </a:rPr>
              <a:t>حقیر </a:t>
            </a:r>
            <a:r>
              <a:rPr lang="fa-IR" sz="2800" dirty="0">
                <a:solidFill>
                  <a:srgbClr val="002060"/>
                </a:solidFill>
                <a:latin typeface="AmuzehNewNormalPS"/>
                <a:cs typeface="B Esfehan" panose="00000700000000000000" pitchFamily="2" charset="-78"/>
              </a:rPr>
              <a:t>ناپاکان شود</a:t>
            </a:r>
            <a:r>
              <a:rPr lang="fa-IR" sz="2800" dirty="0" smtClean="0">
                <a:solidFill>
                  <a:srgbClr val="002060"/>
                </a:solidFill>
                <a:latin typeface="AmuzehNewNormalPS"/>
                <a:cs typeface="B Esfehan" panose="00000700000000000000" pitchFamily="2" charset="-78"/>
              </a:rPr>
              <a:t>.</a:t>
            </a:r>
            <a:r>
              <a:rPr lang="fa-IR" sz="2800" dirty="0" smtClean="0">
                <a:solidFill>
                  <a:srgbClr val="002060"/>
                </a:solidFill>
                <a:cs typeface="B Esfehan" panose="00000700000000000000" pitchFamily="2" charset="-78"/>
              </a:rPr>
              <a:t> </a:t>
            </a:r>
            <a:r>
              <a:rPr lang="fa-IR" sz="2800" dirty="0" smtClean="0">
                <a:solidFill>
                  <a:srgbClr val="002060"/>
                </a:solidFill>
                <a:latin typeface="AmuzehNewNormalPS"/>
                <a:cs typeface="B Esfehan" panose="00000700000000000000" pitchFamily="2" charset="-78"/>
              </a:rPr>
              <a:t> </a:t>
            </a:r>
            <a:r>
              <a:rPr lang="fa-IR" sz="2800" dirty="0">
                <a:solidFill>
                  <a:srgbClr val="231F20"/>
                </a:solidFill>
                <a:latin typeface="AmuzehNewNormalPS"/>
                <a:cs typeface="B Esfehan" panose="00000700000000000000" pitchFamily="2" charset="-78"/>
              </a:rPr>
              <a:t/>
            </a:r>
            <a:br>
              <a:rPr lang="fa-IR" sz="2800" dirty="0">
                <a:solidFill>
                  <a:srgbClr val="231F20"/>
                </a:solidFill>
                <a:latin typeface="AmuzehNewNormalPS"/>
                <a:cs typeface="B Esfehan" panose="00000700000000000000" pitchFamily="2" charset="-78"/>
              </a:rPr>
            </a:br>
            <a:r>
              <a:rPr lang="fa-IR" dirty="0">
                <a:solidFill>
                  <a:srgbClr val="231F20"/>
                </a:solidFill>
                <a:latin typeface="AmuzehNewNormalPS"/>
              </a:rPr>
              <a:t/>
            </a:r>
            <a:br>
              <a:rPr lang="fa-IR" dirty="0">
                <a:solidFill>
                  <a:srgbClr val="231F20"/>
                </a:solidFill>
                <a:latin typeface="AmuzehNewNormalPS"/>
              </a:rPr>
            </a:br>
            <a:r>
              <a:rPr lang="fa-IR" dirty="0"/>
              <a:t/>
            </a:r>
            <a:br>
              <a:rPr lang="fa-IR" dirty="0"/>
            </a:br>
            <a:r>
              <a:rPr lang="fa-IR" dirty="0" smtClean="0"/>
              <a:t>                                        </a:t>
            </a:r>
            <a:r>
              <a:rPr lang="fa-IR" sz="2800" dirty="0" smtClean="0">
                <a:solidFill>
                  <a:srgbClr val="FFFF00"/>
                </a:solidFill>
                <a:effectLst>
                  <a:outerShdw blurRad="50800" dist="38100" dir="2700000" algn="tl" rotWithShape="0">
                    <a:prstClr val="black">
                      <a:alpha val="40000"/>
                    </a:prstClr>
                  </a:outerShdw>
                </a:effectLst>
                <a:cs typeface="ZahraRoosta" panose="02000700000000000000" pitchFamily="2" charset="-78"/>
              </a:rPr>
              <a:t>«پایان درس»</a:t>
            </a:r>
            <a:endParaRPr lang="en-US" sz="2800" dirty="0">
              <a:solidFill>
                <a:srgbClr val="FFFF00"/>
              </a:solidFill>
              <a:effectLst>
                <a:outerShdw blurRad="50800" dist="38100" dir="2700000" algn="tl" rotWithShape="0">
                  <a:prstClr val="black">
                    <a:alpha val="40000"/>
                  </a:prstClr>
                </a:outerShdw>
              </a:effectLst>
              <a:cs typeface="ZahraRoosta" panose="02000700000000000000" pitchFamily="2" charset="-78"/>
            </a:endParaRPr>
          </a:p>
        </p:txBody>
      </p:sp>
    </p:spTree>
    <p:extLst>
      <p:ext uri="{BB962C8B-B14F-4D97-AF65-F5344CB8AC3E}">
        <p14:creationId xmlns:p14="http://schemas.microsoft.com/office/powerpoint/2010/main" val="272591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5400" dirty="0" smtClean="0">
                <a:ln>
                  <a:noFill/>
                </a:ln>
                <a:solidFill>
                  <a:srgbClr val="002060"/>
                </a:solidFill>
                <a:effectLst>
                  <a:outerShdw blurRad="50800" dist="38100" dir="2700000" algn="tl" rotWithShape="0">
                    <a:prstClr val="black">
                      <a:alpha val="40000"/>
                    </a:prstClr>
                  </a:outerShdw>
                </a:effectLst>
                <a:cs typeface="B Titr" panose="00000700000000000000" pitchFamily="2" charset="-78"/>
              </a:rPr>
              <a:t>*</a:t>
            </a:r>
            <a:r>
              <a:rPr lang="fa-IR"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rPr>
              <a:t>بررسی</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endParaRPr>
          </a:p>
        </p:txBody>
      </p:sp>
      <p:sp>
        <p:nvSpPr>
          <p:cNvPr id="3" name="Content Placeholder 2"/>
          <p:cNvSpPr>
            <a:spLocks noGrp="1"/>
          </p:cNvSpPr>
          <p:nvPr>
            <p:ph idx="1"/>
          </p:nvPr>
        </p:nvSpPr>
        <p:spPr>
          <a:xfrm>
            <a:off x="872835" y="1702191"/>
            <a:ext cx="10789281" cy="4474772"/>
          </a:xfrm>
        </p:spPr>
        <p:txBody>
          <a:bodyPr>
            <a:normAutofit/>
          </a:bodyPr>
          <a:lstStyle/>
          <a:p>
            <a:pPr marL="0" indent="0" algn="justLow">
              <a:buNone/>
            </a:pPr>
            <a:r>
              <a:rPr lang="fa-IR" sz="2400" dirty="0" smtClean="0">
                <a:ln w="0"/>
                <a:effectLst>
                  <a:outerShdw blurRad="38100" dist="19050" dir="2700000" algn="tl" rotWithShape="0">
                    <a:schemeClr val="dk1">
                      <a:alpha val="40000"/>
                    </a:schemeClr>
                  </a:outerShdw>
                </a:effectLst>
                <a:latin typeface="Noor_e_Quran" panose="02000000000000000000" pitchFamily="2" charset="-78"/>
                <a:cs typeface="B Titr" panose="00000700000000000000" pitchFamily="2" charset="-78"/>
              </a:rPr>
              <a:t>پرسش: با </a:t>
            </a:r>
            <a:r>
              <a:rPr lang="fa-IR" sz="2400" dirty="0">
                <a:ln w="0"/>
                <a:effectLst>
                  <a:outerShdw blurRad="38100" dist="19050" dir="2700000" algn="tl" rotWithShape="0">
                    <a:schemeClr val="dk1">
                      <a:alpha val="40000"/>
                    </a:schemeClr>
                  </a:outerShdw>
                </a:effectLst>
                <a:latin typeface="Noor_e_Quran" panose="02000000000000000000" pitchFamily="2" charset="-78"/>
                <a:cs typeface="B Titr" panose="00000700000000000000" pitchFamily="2" charset="-78"/>
              </a:rPr>
              <a:t>توجه به شکل </a:t>
            </a:r>
            <a:r>
              <a:rPr lang="fa-IR" sz="2400" dirty="0" smtClean="0">
                <a:ln w="0"/>
                <a:effectLst>
                  <a:outerShdw blurRad="38100" dist="19050" dir="2700000" algn="tl" rotWithShape="0">
                    <a:schemeClr val="dk1">
                      <a:alpha val="40000"/>
                    </a:schemeClr>
                  </a:outerShdw>
                </a:effectLst>
                <a:latin typeface="Noor_e_Quran" panose="02000000000000000000" pitchFamily="2" charset="-78"/>
                <a:cs typeface="B Titr" panose="00000700000000000000" pitchFamily="2" charset="-78"/>
              </a:rPr>
              <a:t>پوشش های </a:t>
            </a:r>
            <a:r>
              <a:rPr lang="fa-IR" sz="2400" dirty="0">
                <a:ln w="0"/>
                <a:effectLst>
                  <a:outerShdw blurRad="38100" dist="19050" dir="2700000" algn="tl" rotWithShape="0">
                    <a:schemeClr val="dk1">
                      <a:alpha val="40000"/>
                    </a:schemeClr>
                  </a:outerShdw>
                </a:effectLst>
                <a:latin typeface="Noor_e_Quran" panose="02000000000000000000" pitchFamily="2" charset="-78"/>
                <a:cs typeface="B Titr" panose="00000700000000000000" pitchFamily="2" charset="-78"/>
              </a:rPr>
              <a:t>موجود در جامعه برای دختران و پسران بگویید که کدام یک </a:t>
            </a:r>
            <a:r>
              <a:rPr lang="fa-IR" sz="2400" dirty="0" smtClean="0">
                <a:ln w="0"/>
                <a:effectLst>
                  <a:outerShdw blurRad="38100" dist="19050" dir="2700000" algn="tl" rotWithShape="0">
                    <a:schemeClr val="dk1">
                      <a:alpha val="40000"/>
                    </a:schemeClr>
                  </a:outerShdw>
                </a:effectLst>
                <a:latin typeface="Noor_e_Quran" panose="02000000000000000000" pitchFamily="2" charset="-78"/>
                <a:cs typeface="B Titr" panose="00000700000000000000" pitchFamily="2" charset="-78"/>
              </a:rPr>
              <a:t>از</a:t>
            </a:r>
            <a:endParaRPr lang="en-US" sz="2400" dirty="0" smtClean="0">
              <a:ln w="0"/>
              <a:effectLst>
                <a:outerShdw blurRad="38100" dist="19050" dir="2700000" algn="tl" rotWithShape="0">
                  <a:schemeClr val="dk1">
                    <a:alpha val="40000"/>
                  </a:schemeClr>
                </a:outerShdw>
              </a:effectLst>
              <a:latin typeface="Noor_e_Quran" panose="02000000000000000000" pitchFamily="2" charset="-78"/>
              <a:cs typeface="B Titr" panose="00000700000000000000" pitchFamily="2" charset="-78"/>
            </a:endParaRPr>
          </a:p>
          <a:p>
            <a:pPr marL="0" indent="0" algn="justLow">
              <a:buNone/>
            </a:pPr>
            <a:r>
              <a:rPr lang="fa-IR" sz="2400" dirty="0" smtClean="0">
                <a:ln w="0"/>
                <a:effectLst>
                  <a:outerShdw blurRad="38100" dist="19050" dir="2700000" algn="tl" rotWithShape="0">
                    <a:schemeClr val="dk1">
                      <a:alpha val="40000"/>
                    </a:schemeClr>
                  </a:outerShdw>
                </a:effectLst>
                <a:latin typeface="Noor_e_Quran" panose="02000000000000000000" pitchFamily="2" charset="-78"/>
                <a:cs typeface="B Titr" panose="00000700000000000000" pitchFamily="2" charset="-78"/>
              </a:rPr>
              <a:t>آنها </a:t>
            </a:r>
            <a:r>
              <a:rPr lang="fa-IR" sz="2400" dirty="0">
                <a:ln w="0"/>
                <a:effectLst>
                  <a:outerShdw blurRad="38100" dist="19050" dir="2700000" algn="tl" rotWithShape="0">
                    <a:schemeClr val="dk1">
                      <a:alpha val="40000"/>
                    </a:schemeClr>
                  </a:outerShdw>
                </a:effectLst>
                <a:latin typeface="Noor_e_Quran" panose="02000000000000000000" pitchFamily="2" charset="-78"/>
                <a:cs typeface="B Titr" panose="00000700000000000000" pitchFamily="2" charset="-78"/>
              </a:rPr>
              <a:t>عفت و عزت افراد را بیشتر تضمین میکنند</a:t>
            </a:r>
            <a:r>
              <a:rPr lang="fa-IR" sz="2400" b="1" dirty="0">
                <a:ln w="0"/>
                <a:effectLst>
                  <a:outerShdw blurRad="38100" dist="19050" dir="2700000" algn="tl" rotWithShape="0">
                    <a:schemeClr val="dk1">
                      <a:alpha val="40000"/>
                    </a:schemeClr>
                  </a:outerShdw>
                </a:effectLst>
                <a:cs typeface="B Titr" panose="00000700000000000000" pitchFamily="2" charset="-78"/>
              </a:rPr>
              <a:t>؟</a:t>
            </a:r>
          </a:p>
          <a:p>
            <a:pPr marL="0" indent="0" algn="justLow">
              <a:buNone/>
            </a:pPr>
            <a:endParaRPr lang="fa-IR" dirty="0"/>
          </a:p>
          <a:p>
            <a:pPr marL="0" indent="0" algn="justLow">
              <a:buNone/>
            </a:pPr>
            <a:r>
              <a:rPr lang="fa-IR" dirty="0"/>
              <a:t> </a:t>
            </a:r>
          </a:p>
          <a:p>
            <a:pPr marL="0" indent="0">
              <a:buNone/>
            </a:pPr>
            <a:r>
              <a:rPr lang="fa-IR" dirty="0"/>
              <a:t/>
            </a:r>
            <a:br>
              <a:rPr lang="fa-IR" dirty="0"/>
            </a:br>
            <a:endParaRPr lang="en-US" dirty="0"/>
          </a:p>
        </p:txBody>
      </p:sp>
      <p:sp>
        <p:nvSpPr>
          <p:cNvPr id="4" name="Slide Number Placeholder 3"/>
          <p:cNvSpPr>
            <a:spLocks noGrp="1"/>
          </p:cNvSpPr>
          <p:nvPr>
            <p:ph type="sldNum" sz="quarter" idx="12"/>
          </p:nvPr>
        </p:nvSpPr>
        <p:spPr/>
        <p:txBody>
          <a:bodyPr/>
          <a:lstStyle/>
          <a:p>
            <a:fld id="{48081290-0FB9-4A82-8713-35856AB73BD7}" type="slidenum">
              <a:rPr lang="fa-IR" smtClean="0"/>
              <a:t>23</a:t>
            </a:fld>
            <a:endParaRPr lang="fa-IR"/>
          </a:p>
        </p:txBody>
      </p:sp>
      <p:sp>
        <p:nvSpPr>
          <p:cNvPr id="6" name="TextBox 5"/>
          <p:cNvSpPr txBox="1"/>
          <p:nvPr/>
        </p:nvSpPr>
        <p:spPr>
          <a:xfrm>
            <a:off x="503959" y="2670518"/>
            <a:ext cx="11033466" cy="3477875"/>
          </a:xfrm>
          <a:prstGeom prst="rect">
            <a:avLst/>
          </a:prstGeom>
          <a:noFill/>
        </p:spPr>
        <p:txBody>
          <a:bodyPr wrap="square" rtlCol="0">
            <a:spAutoFit/>
          </a:bodyPr>
          <a:lstStyle/>
          <a:p>
            <a:pPr algn="justLow" rtl="1"/>
            <a:r>
              <a:rPr lang="fa-IR" sz="2200" b="1" dirty="0">
                <a:solidFill>
                  <a:srgbClr val="002060"/>
                </a:solidFill>
                <a:cs typeface="B Kamran" panose="00000400000000000000" pitchFamily="2" charset="-78"/>
              </a:rPr>
              <a:t>اگر جامعه ای به مسیر مد و ظاهر سازی قدم بگذارد، مسلما هزینه ای که می پردازد او را از کارهای سودمند بازمی دارد. </a:t>
            </a:r>
            <a:endParaRPr lang="fa-IR" sz="2200" b="1" dirty="0" smtClean="0">
              <a:solidFill>
                <a:srgbClr val="002060"/>
              </a:solidFill>
              <a:cs typeface="B Kamran" panose="00000400000000000000" pitchFamily="2" charset="-78"/>
            </a:endParaRPr>
          </a:p>
          <a:p>
            <a:pPr algn="justLow" rtl="1"/>
            <a:r>
              <a:rPr lang="fa-IR" sz="2200" b="1" dirty="0" smtClean="0">
                <a:solidFill>
                  <a:srgbClr val="002060"/>
                </a:solidFill>
                <a:cs typeface="B Kamran" panose="00000400000000000000" pitchFamily="2" charset="-78"/>
              </a:rPr>
              <a:t>اگر </a:t>
            </a:r>
            <a:r>
              <a:rPr lang="fa-IR" sz="2200" b="1" dirty="0">
                <a:solidFill>
                  <a:srgbClr val="002060"/>
                </a:solidFill>
                <a:cs typeface="B Kamran" panose="00000400000000000000" pitchFamily="2" charset="-78"/>
              </a:rPr>
              <a:t>در پوشش، نوعی تجمل و تحریک هم باشد، این حیای جامعه را در خطر قرار خواهد داد. </a:t>
            </a:r>
          </a:p>
          <a:p>
            <a:pPr algn="justLow" rtl="1"/>
            <a:r>
              <a:rPr lang="fa-IR" sz="2200" b="1" dirty="0" smtClean="0">
                <a:solidFill>
                  <a:srgbClr val="002060"/>
                </a:solidFill>
                <a:cs typeface="B Kamran" panose="00000400000000000000" pitchFamily="2" charset="-78"/>
              </a:rPr>
              <a:t>بعد </a:t>
            </a:r>
            <a:r>
              <a:rPr lang="fa-IR" sz="2200" b="1" dirty="0">
                <a:solidFill>
                  <a:srgbClr val="002060"/>
                </a:solidFill>
                <a:cs typeface="B Kamran" panose="00000400000000000000" pitchFamily="2" charset="-78"/>
              </a:rPr>
              <a:t>از توجه به این دو نکته عرض می شود پوشش و لباس ـ خصوصا برای زنان ـ نوعی امنیت و محافظت است، که با آن می تواند در جامعه راحت تر </a:t>
            </a:r>
            <a:endParaRPr lang="fa-IR" sz="2200" b="1" dirty="0" smtClean="0">
              <a:solidFill>
                <a:srgbClr val="002060"/>
              </a:solidFill>
              <a:cs typeface="B Kamran" panose="00000400000000000000" pitchFamily="2" charset="-78"/>
            </a:endParaRPr>
          </a:p>
          <a:p>
            <a:pPr algn="justLow" rtl="1"/>
            <a:r>
              <a:rPr lang="fa-IR" sz="2200" b="1" dirty="0" smtClean="0">
                <a:solidFill>
                  <a:srgbClr val="002060"/>
                </a:solidFill>
                <a:cs typeface="B Kamran" panose="00000400000000000000" pitchFamily="2" charset="-78"/>
              </a:rPr>
              <a:t>حاضر </a:t>
            </a:r>
            <a:r>
              <a:rPr lang="fa-IR" sz="2200" b="1" dirty="0">
                <a:solidFill>
                  <a:srgbClr val="002060"/>
                </a:solidFill>
                <a:cs typeface="B Kamran" panose="00000400000000000000" pitchFamily="2" charset="-78"/>
              </a:rPr>
              <a:t>شود </a:t>
            </a:r>
            <a:r>
              <a:rPr lang="fa-IR" sz="2200" b="1" dirty="0" smtClean="0">
                <a:solidFill>
                  <a:srgbClr val="002060"/>
                </a:solidFill>
                <a:cs typeface="B Kamran" panose="00000400000000000000" pitchFamily="2" charset="-78"/>
              </a:rPr>
              <a:t>و نگران </a:t>
            </a:r>
            <a:r>
              <a:rPr lang="fa-IR" sz="2200" b="1" dirty="0">
                <a:solidFill>
                  <a:srgbClr val="002060"/>
                </a:solidFill>
                <a:cs typeface="B Kamran" panose="00000400000000000000" pitchFamily="2" charset="-78"/>
              </a:rPr>
              <a:t>خطری نباشد. بر این اساس، پوششی مناسب ترین است که در این راستا بیشتر به کمک زن </a:t>
            </a:r>
            <a:r>
              <a:rPr lang="fa-IR" sz="2200" b="1" dirty="0" smtClean="0">
                <a:solidFill>
                  <a:srgbClr val="002060"/>
                </a:solidFill>
                <a:cs typeface="B Kamran" panose="00000400000000000000" pitchFamily="2" charset="-78"/>
              </a:rPr>
              <a:t>مسلمان </a:t>
            </a:r>
            <a:r>
              <a:rPr lang="fa-IR" sz="2200" b="1" dirty="0">
                <a:solidFill>
                  <a:srgbClr val="002060"/>
                </a:solidFill>
                <a:cs typeface="B Kamran" panose="00000400000000000000" pitchFamily="2" charset="-78"/>
              </a:rPr>
              <a:t>بیاید؛ </a:t>
            </a:r>
            <a:r>
              <a:rPr lang="fa-IR" sz="2200" b="1" dirty="0" smtClean="0">
                <a:solidFill>
                  <a:srgbClr val="002060"/>
                </a:solidFill>
                <a:cs typeface="B Kamran" panose="00000400000000000000" pitchFamily="2" charset="-78"/>
              </a:rPr>
              <a:t>یعنی </a:t>
            </a:r>
            <a:r>
              <a:rPr lang="fa-IR" sz="2200" b="1" dirty="0">
                <a:solidFill>
                  <a:srgbClr val="002060"/>
                </a:solidFill>
                <a:cs typeface="B Kamran" panose="00000400000000000000" pitchFamily="2" charset="-78"/>
              </a:rPr>
              <a:t>امنیت و شخصیت</a:t>
            </a:r>
            <a:r>
              <a:rPr lang="fa-IR" sz="2200" b="1" dirty="0" smtClean="0">
                <a:solidFill>
                  <a:srgbClr val="002060"/>
                </a:solidFill>
                <a:cs typeface="B Kamran" panose="00000400000000000000" pitchFamily="2" charset="-78"/>
              </a:rPr>
              <a:t> </a:t>
            </a:r>
          </a:p>
          <a:p>
            <a:pPr algn="justLow" rtl="1"/>
            <a:r>
              <a:rPr lang="fa-IR" sz="2200" b="1" dirty="0" smtClean="0">
                <a:solidFill>
                  <a:srgbClr val="002060"/>
                </a:solidFill>
                <a:cs typeface="B Kamran" panose="00000400000000000000" pitchFamily="2" charset="-78"/>
              </a:rPr>
              <a:t>او </a:t>
            </a:r>
            <a:r>
              <a:rPr lang="fa-IR" sz="2200" b="1" dirty="0">
                <a:solidFill>
                  <a:srgbClr val="002060"/>
                </a:solidFill>
                <a:cs typeface="B Kamran" panose="00000400000000000000" pitchFamily="2" charset="-78"/>
              </a:rPr>
              <a:t>را بیشتر حفظ </a:t>
            </a:r>
            <a:r>
              <a:rPr lang="fa-IR" sz="2200" b="1" dirty="0" smtClean="0">
                <a:solidFill>
                  <a:srgbClr val="002060"/>
                </a:solidFill>
                <a:cs typeface="B Kamran" panose="00000400000000000000" pitchFamily="2" charset="-78"/>
              </a:rPr>
              <a:t>کند.</a:t>
            </a:r>
          </a:p>
          <a:p>
            <a:pPr algn="justLow" rtl="1"/>
            <a:r>
              <a:rPr lang="fa-IR" sz="2200" b="1" dirty="0" smtClean="0">
                <a:solidFill>
                  <a:srgbClr val="002060"/>
                </a:solidFill>
                <a:cs typeface="B Kamran" panose="00000400000000000000" pitchFamily="2" charset="-78"/>
              </a:rPr>
              <a:t>حجاب </a:t>
            </a:r>
            <a:r>
              <a:rPr lang="fa-IR" sz="2200" b="1" dirty="0">
                <a:solidFill>
                  <a:srgbClr val="002060"/>
                </a:solidFill>
                <a:cs typeface="B Kamran" panose="00000400000000000000" pitchFamily="2" charset="-78"/>
              </a:rPr>
              <a:t>به مانند بسیاری از مفاهیم دینی و اجتماعی دیگر حداقلی دارد و حداکثری؛ که مصداق شرعی حداقل آن پوشش همه بدن و دوری از هر </a:t>
            </a:r>
            <a:r>
              <a:rPr lang="fa-IR" sz="2200" b="1" dirty="0" smtClean="0">
                <a:solidFill>
                  <a:srgbClr val="002060"/>
                </a:solidFill>
                <a:cs typeface="B Kamran" panose="00000400000000000000" pitchFamily="2" charset="-78"/>
              </a:rPr>
              <a:t>نوع</a:t>
            </a:r>
            <a:endParaRPr lang="fa-IR" sz="2200" b="1" dirty="0">
              <a:solidFill>
                <a:srgbClr val="002060"/>
              </a:solidFill>
              <a:cs typeface="B Kamran" panose="00000400000000000000" pitchFamily="2" charset="-78"/>
            </a:endParaRPr>
          </a:p>
          <a:p>
            <a:pPr algn="justLow" rtl="1"/>
            <a:r>
              <a:rPr lang="fa-IR" sz="2200" b="1" dirty="0">
                <a:solidFill>
                  <a:srgbClr val="002060"/>
                </a:solidFill>
                <a:cs typeface="B Kamran" panose="00000400000000000000" pitchFamily="2" charset="-78"/>
              </a:rPr>
              <a:t>تحریک است،و مصداق حداکثری آن همان است که قرآن از آن به </a:t>
            </a:r>
            <a:r>
              <a:rPr lang="fa-IR" sz="2200" b="1" dirty="0">
                <a:solidFill>
                  <a:srgbClr val="C00000"/>
                </a:solidFill>
                <a:cs typeface="B Kamran" panose="00000400000000000000" pitchFamily="2" charset="-78"/>
              </a:rPr>
              <a:t>جلباب</a:t>
            </a:r>
            <a:r>
              <a:rPr lang="fa-IR" sz="2200" b="1" dirty="0">
                <a:solidFill>
                  <a:srgbClr val="002060"/>
                </a:solidFill>
                <a:cs typeface="B Kamran" panose="00000400000000000000" pitchFamily="2" charset="-78"/>
              </a:rPr>
              <a:t> یاد کرده است.(احزاب/59</a:t>
            </a:r>
            <a:r>
              <a:rPr lang="fa-IR" sz="2200" b="1" dirty="0">
                <a:solidFill>
                  <a:srgbClr val="002060"/>
                </a:solidFill>
                <a:cs typeface="B Nazanin" panose="00000400000000000000" pitchFamily="2" charset="-78"/>
              </a:rPr>
              <a:t>)</a:t>
            </a:r>
          </a:p>
          <a:p>
            <a:pPr algn="justLow" rtl="1"/>
            <a:endParaRPr lang="fa-IR" sz="2200" b="1" dirty="0" smtClean="0">
              <a:solidFill>
                <a:srgbClr val="002060"/>
              </a:solidFill>
              <a:cs typeface="B Kamran" panose="00000400000000000000" pitchFamily="2" charset="-78"/>
            </a:endParaRPr>
          </a:p>
          <a:p>
            <a:pPr algn="justLow" rtl="1"/>
            <a:endParaRPr lang="fa-IR" sz="2200" b="1" dirty="0" smtClean="0">
              <a:solidFill>
                <a:srgbClr val="002060"/>
              </a:solidFill>
              <a:cs typeface="B Nazanin" panose="00000400000000000000" pitchFamily="2" charset="-78"/>
            </a:endParaRPr>
          </a:p>
          <a:p>
            <a:pPr algn="justLow" rtl="1"/>
            <a:endParaRPr lang="en-US" sz="2200" b="1" dirty="0">
              <a:solidFill>
                <a:srgbClr val="002060"/>
              </a:solidFill>
              <a:cs typeface="B Nazanin" panose="00000400000000000000" pitchFamily="2" charset="-78"/>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2169" y="4789440"/>
            <a:ext cx="2355850" cy="2355850"/>
          </a:xfrm>
          <a:prstGeom prst="rect">
            <a:avLst/>
          </a:prstGeom>
        </p:spPr>
      </p:pic>
      <p:sp>
        <p:nvSpPr>
          <p:cNvPr id="5" name="TextBox 4"/>
          <p:cNvSpPr txBox="1"/>
          <p:nvPr/>
        </p:nvSpPr>
        <p:spPr>
          <a:xfrm>
            <a:off x="3174274" y="5562514"/>
            <a:ext cx="4937760" cy="769441"/>
          </a:xfrm>
          <a:prstGeom prst="rect">
            <a:avLst/>
          </a:prstGeom>
          <a:noFill/>
        </p:spPr>
        <p:txBody>
          <a:bodyPr wrap="square" rtlCol="0">
            <a:spAutoFit/>
          </a:bodyPr>
          <a:lstStyle/>
          <a:p>
            <a:r>
              <a:rPr lang="fa-IR" sz="4400" dirty="0">
                <a:solidFill>
                  <a:prstClr val="black"/>
                </a:solidFill>
                <a:cs typeface="B Esfehan" panose="00000700000000000000" pitchFamily="2" charset="-78"/>
              </a:rPr>
              <a:t> منظور از جلباب چیست؟</a:t>
            </a:r>
            <a:endParaRPr lang="en-US" dirty="0"/>
          </a:p>
        </p:txBody>
      </p:sp>
    </p:spTree>
    <p:extLst>
      <p:ext uri="{BB962C8B-B14F-4D97-AF65-F5344CB8AC3E}">
        <p14:creationId xmlns:p14="http://schemas.microsoft.com/office/powerpoint/2010/main" val="20015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par>
                          <p:cTn id="8" fill="hold">
                            <p:stCondLst>
                              <p:cond delay="2000"/>
                            </p:stCondLst>
                            <p:childTnLst>
                              <p:par>
                                <p:cTn id="9" presetID="22" presetClass="entr" presetSubtype="2"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right)">
                                      <p:cBhvr>
                                        <p:cTn id="11" dur="3000"/>
                                        <p:tgtEl>
                                          <p:spTgt spid="3">
                                            <p:txEl>
                                              <p:pRg st="0" end="0"/>
                                            </p:txEl>
                                          </p:spTgt>
                                        </p:tgtEl>
                                      </p:cBhvr>
                                    </p:animEffect>
                                  </p:childTnLst>
                                </p:cTn>
                              </p:par>
                            </p:childTnLst>
                          </p:cTn>
                        </p:par>
                        <p:par>
                          <p:cTn id="12" fill="hold">
                            <p:stCondLst>
                              <p:cond delay="5000"/>
                            </p:stCondLst>
                            <p:childTnLst>
                              <p:par>
                                <p:cTn id="13" presetID="22" presetClass="entr" presetSubtype="2"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right)">
                                      <p:cBhvr>
                                        <p:cTn id="15" dur="3000"/>
                                        <p:tgtEl>
                                          <p:spTgt spid="3">
                                            <p:txEl>
                                              <p:pRg st="1" end="1"/>
                                            </p:txEl>
                                          </p:spTgt>
                                        </p:tgtEl>
                                      </p:cBhvr>
                                    </p:animEffect>
                                  </p:childTnLst>
                                </p:cTn>
                              </p:par>
                            </p:childTnLst>
                          </p:cTn>
                        </p:par>
                        <p:par>
                          <p:cTn id="16" fill="hold">
                            <p:stCondLst>
                              <p:cond delay="8000"/>
                            </p:stCondLst>
                            <p:childTnLst>
                              <p:par>
                                <p:cTn id="17" presetID="22" presetClass="entr" presetSubtype="2"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right)">
                                      <p:cBhvr>
                                        <p:cTn id="19" dur="5000"/>
                                        <p:tgtEl>
                                          <p:spTgt spid="6">
                                            <p:txEl>
                                              <p:pRg st="0" end="0"/>
                                            </p:txEl>
                                          </p:spTgt>
                                        </p:tgtEl>
                                      </p:cBhvr>
                                    </p:animEffect>
                                  </p:childTnLst>
                                </p:cTn>
                              </p:par>
                            </p:childTnLst>
                          </p:cTn>
                        </p:par>
                        <p:par>
                          <p:cTn id="20" fill="hold">
                            <p:stCondLst>
                              <p:cond delay="13000"/>
                            </p:stCondLst>
                            <p:childTnLst>
                              <p:par>
                                <p:cTn id="21" presetID="22" presetClass="entr" presetSubtype="2" fill="hold"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right)">
                                      <p:cBhvr>
                                        <p:cTn id="23" dur="5000"/>
                                        <p:tgtEl>
                                          <p:spTgt spid="6">
                                            <p:txEl>
                                              <p:pRg st="1" end="1"/>
                                            </p:txEl>
                                          </p:spTgt>
                                        </p:tgtEl>
                                      </p:cBhvr>
                                    </p:animEffect>
                                  </p:childTnLst>
                                </p:cTn>
                              </p:par>
                            </p:childTnLst>
                          </p:cTn>
                        </p:par>
                        <p:par>
                          <p:cTn id="24" fill="hold">
                            <p:stCondLst>
                              <p:cond delay="18000"/>
                            </p:stCondLst>
                            <p:childTnLst>
                              <p:par>
                                <p:cTn id="25" presetID="22" presetClass="entr" presetSubtype="2" fill="hold"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right)">
                                      <p:cBhvr>
                                        <p:cTn id="27" dur="5000"/>
                                        <p:tgtEl>
                                          <p:spTgt spid="6">
                                            <p:txEl>
                                              <p:pRg st="2" end="2"/>
                                            </p:txEl>
                                          </p:spTgt>
                                        </p:tgtEl>
                                      </p:cBhvr>
                                    </p:animEffect>
                                  </p:childTnLst>
                                </p:cTn>
                              </p:par>
                            </p:childTnLst>
                          </p:cTn>
                        </p:par>
                        <p:par>
                          <p:cTn id="28" fill="hold">
                            <p:stCondLst>
                              <p:cond delay="23000"/>
                            </p:stCondLst>
                            <p:childTnLst>
                              <p:par>
                                <p:cTn id="29" presetID="22" presetClass="entr" presetSubtype="2" fill="hold" nodeType="after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right)">
                                      <p:cBhvr>
                                        <p:cTn id="31" dur="5000"/>
                                        <p:tgtEl>
                                          <p:spTgt spid="6">
                                            <p:txEl>
                                              <p:pRg st="3" end="3"/>
                                            </p:txEl>
                                          </p:spTgt>
                                        </p:tgtEl>
                                      </p:cBhvr>
                                    </p:animEffect>
                                  </p:childTnLst>
                                </p:cTn>
                              </p:par>
                            </p:childTnLst>
                          </p:cTn>
                        </p:par>
                        <p:par>
                          <p:cTn id="32" fill="hold">
                            <p:stCondLst>
                              <p:cond delay="28000"/>
                            </p:stCondLst>
                            <p:childTnLst>
                              <p:par>
                                <p:cTn id="33" presetID="22" presetClass="entr" presetSubtype="2" fill="hold" nodeType="after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wipe(right)">
                                      <p:cBhvr>
                                        <p:cTn id="35" dur="5000"/>
                                        <p:tgtEl>
                                          <p:spTgt spid="6">
                                            <p:txEl>
                                              <p:pRg st="4" end="4"/>
                                            </p:txEl>
                                          </p:spTgt>
                                        </p:tgtEl>
                                      </p:cBhvr>
                                    </p:animEffect>
                                  </p:childTnLst>
                                </p:cTn>
                              </p:par>
                            </p:childTnLst>
                          </p:cTn>
                        </p:par>
                        <p:par>
                          <p:cTn id="36" fill="hold">
                            <p:stCondLst>
                              <p:cond delay="33000"/>
                            </p:stCondLst>
                            <p:childTnLst>
                              <p:par>
                                <p:cTn id="37" presetID="22" presetClass="entr" presetSubtype="2" fill="hold" nodeType="after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wipe(right)">
                                      <p:cBhvr>
                                        <p:cTn id="39" dur="5000"/>
                                        <p:tgtEl>
                                          <p:spTgt spid="6">
                                            <p:txEl>
                                              <p:pRg st="5" end="5"/>
                                            </p:txEl>
                                          </p:spTgt>
                                        </p:tgtEl>
                                      </p:cBhvr>
                                    </p:animEffect>
                                  </p:childTnLst>
                                </p:cTn>
                              </p:par>
                            </p:childTnLst>
                          </p:cTn>
                        </p:par>
                        <p:par>
                          <p:cTn id="40" fill="hold">
                            <p:stCondLst>
                              <p:cond delay="38000"/>
                            </p:stCondLst>
                            <p:childTnLst>
                              <p:par>
                                <p:cTn id="41" presetID="22" presetClass="entr" presetSubtype="2" fill="hold" nodeType="after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wipe(right)">
                                      <p:cBhvr>
                                        <p:cTn id="43" dur="5000"/>
                                        <p:tgtEl>
                                          <p:spTgt spid="6">
                                            <p:txEl>
                                              <p:pRg st="6" end="6"/>
                                            </p:txEl>
                                          </p:spTgt>
                                        </p:tgtEl>
                                      </p:cBhvr>
                                    </p:animEffect>
                                  </p:childTnLst>
                                </p:cTn>
                              </p:par>
                            </p:childTnLst>
                          </p:cTn>
                        </p:par>
                        <p:par>
                          <p:cTn id="44" fill="hold">
                            <p:stCondLst>
                              <p:cond delay="43000"/>
                            </p:stCondLst>
                            <p:childTnLst>
                              <p:par>
                                <p:cTn id="45" presetID="10" presetClass="entr" presetSubtype="0"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500"/>
                                        <p:tgtEl>
                                          <p:spTgt spid="7"/>
                                        </p:tgtEl>
                                      </p:cBhvr>
                                    </p:animEffect>
                                  </p:childTnLst>
                                </p:cTn>
                              </p:par>
                            </p:childTnLst>
                          </p:cTn>
                        </p:par>
                        <p:par>
                          <p:cTn id="48" fill="hold">
                            <p:stCondLst>
                              <p:cond delay="44500"/>
                            </p:stCondLst>
                            <p:childTnLst>
                              <p:par>
                                <p:cTn id="49" presetID="22" presetClass="entr" presetSubtype="2" fill="hold" nodeType="after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Effect transition="in" filter="wipe(right)">
                                      <p:cBhvr>
                                        <p:cTn id="51" dur="5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3" y="2695616"/>
            <a:ext cx="8842796" cy="1240738"/>
          </a:xfrm>
        </p:spPr>
        <p:txBody>
          <a:bodyPr/>
          <a:lstStyle/>
          <a:p>
            <a:r>
              <a:rPr lang="fa-IR" sz="6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ZahraRoosta" panose="02000700000000000000" pitchFamily="2" charset="-78"/>
              </a:rPr>
              <a:t>مطالب اضافه بر کتاب</a:t>
            </a:r>
            <a:endParaRPr lang="en-US" sz="65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ZahraRoosta" panose="02000700000000000000" pitchFamily="2" charset="-78"/>
            </a:endParaRP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48081290-0FB9-4A82-8713-35856AB73BD7}" type="slidenum">
              <a:rPr lang="fa-IR" smtClean="0"/>
              <a:t>24</a:t>
            </a:fld>
            <a:endParaRPr lang="fa-IR"/>
          </a:p>
        </p:txBody>
      </p:sp>
    </p:spTree>
    <p:extLst>
      <p:ext uri="{BB962C8B-B14F-4D97-AF65-F5344CB8AC3E}">
        <p14:creationId xmlns:p14="http://schemas.microsoft.com/office/powerpoint/2010/main" val="1453515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9107" y="958612"/>
            <a:ext cx="7375105" cy="666141"/>
          </a:xfrm>
        </p:spPr>
        <p:txBody>
          <a:bodyPr/>
          <a:lstStyle/>
          <a:p>
            <a:r>
              <a:rPr lang="fa-IR"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rPr>
              <a:t>جلباب</a:t>
            </a:r>
            <a:endParaRPr lang="en-US" dirty="0">
              <a:cs typeface="B Esfehan" panose="00000700000000000000" pitchFamily="2" charset="-78"/>
            </a:endParaRPr>
          </a:p>
        </p:txBody>
      </p:sp>
      <p:sp>
        <p:nvSpPr>
          <p:cNvPr id="4" name="Slide Number Placeholder 3"/>
          <p:cNvSpPr>
            <a:spLocks noGrp="1"/>
          </p:cNvSpPr>
          <p:nvPr>
            <p:ph type="sldNum" sz="quarter" idx="12"/>
          </p:nvPr>
        </p:nvSpPr>
        <p:spPr/>
        <p:txBody>
          <a:bodyPr/>
          <a:lstStyle/>
          <a:p>
            <a:fld id="{48081290-0FB9-4A82-8713-35856AB73BD7}" type="slidenum">
              <a:rPr lang="fa-IR" smtClean="0"/>
              <a:t>25</a:t>
            </a:fld>
            <a:endParaRPr lang="fa-IR"/>
          </a:p>
        </p:txBody>
      </p:sp>
      <p:sp>
        <p:nvSpPr>
          <p:cNvPr id="6" name="Content Placeholder 5"/>
          <p:cNvSpPr txBox="1">
            <a:spLocks/>
          </p:cNvSpPr>
          <p:nvPr/>
        </p:nvSpPr>
        <p:spPr>
          <a:xfrm>
            <a:off x="2123071" y="1588231"/>
            <a:ext cx="7375105" cy="4570278"/>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SzPct val="110000"/>
              <a:buFontTx/>
              <a:buBlip>
                <a:blip r:embed="rId2"/>
              </a:buBlip>
              <a:defRPr sz="2800" kern="1200">
                <a:solidFill>
                  <a:schemeClr val="tx1"/>
                </a:solidFill>
                <a:latin typeface="+mn-lt"/>
                <a:ea typeface="+mn-ea"/>
                <a:cs typeface="B Nazanin" panose="00000400000000000000" pitchFamily="2" charset="-78"/>
              </a:defRPr>
            </a:lvl1pPr>
            <a:lvl2pPr marL="685800" indent="-228600" algn="r" defTabSz="914400" rtl="1" eaLnBrk="1" latinLnBrk="0" hangingPunct="1">
              <a:lnSpc>
                <a:spcPct val="90000"/>
              </a:lnSpc>
              <a:spcBef>
                <a:spcPts val="500"/>
              </a:spcBef>
              <a:buSzPct val="110000"/>
              <a:buFontTx/>
              <a:buBlip>
                <a:blip r:embed="rId2"/>
              </a:buBlip>
              <a:defRPr sz="2400" kern="1200">
                <a:solidFill>
                  <a:schemeClr val="tx1"/>
                </a:solidFill>
                <a:latin typeface="+mn-lt"/>
                <a:ea typeface="+mn-ea"/>
                <a:cs typeface="B Nazanin" panose="00000400000000000000" pitchFamily="2" charset="-78"/>
              </a:defRPr>
            </a:lvl2pPr>
            <a:lvl3pPr marL="1143000" indent="-228600" algn="r" defTabSz="914400" rtl="1" eaLnBrk="1" latinLnBrk="0" hangingPunct="1">
              <a:lnSpc>
                <a:spcPct val="90000"/>
              </a:lnSpc>
              <a:spcBef>
                <a:spcPts val="500"/>
              </a:spcBef>
              <a:buSzPct val="110000"/>
              <a:buFontTx/>
              <a:buBlip>
                <a:blip r:embed="rId2"/>
              </a:buBlip>
              <a:defRPr sz="2000" kern="1200">
                <a:solidFill>
                  <a:schemeClr val="tx1"/>
                </a:solidFill>
                <a:latin typeface="+mn-lt"/>
                <a:ea typeface="+mn-ea"/>
                <a:cs typeface="B Nazanin" panose="00000400000000000000" pitchFamily="2" charset="-78"/>
              </a:defRPr>
            </a:lvl3pPr>
            <a:lvl4pPr marL="1600200" indent="-228600" algn="r" defTabSz="914400" rtl="1" eaLnBrk="1" latinLnBrk="0" hangingPunct="1">
              <a:lnSpc>
                <a:spcPct val="90000"/>
              </a:lnSpc>
              <a:spcBef>
                <a:spcPts val="500"/>
              </a:spcBef>
              <a:buSzPct val="110000"/>
              <a:buFontTx/>
              <a:buBlip>
                <a:blip r:embed="rId2"/>
              </a:buBlip>
              <a:defRPr sz="1800" kern="1200">
                <a:solidFill>
                  <a:schemeClr val="tx1"/>
                </a:solidFill>
                <a:latin typeface="+mn-lt"/>
                <a:ea typeface="+mn-ea"/>
                <a:cs typeface="B Nazanin" panose="00000400000000000000" pitchFamily="2" charset="-78"/>
              </a:defRPr>
            </a:lvl4pPr>
            <a:lvl5pPr marL="2057400" indent="-228600" algn="r" defTabSz="914400" rtl="1" eaLnBrk="1" latinLnBrk="0" hangingPunct="1">
              <a:lnSpc>
                <a:spcPct val="90000"/>
              </a:lnSpc>
              <a:spcBef>
                <a:spcPts val="500"/>
              </a:spcBef>
              <a:buSzPct val="110000"/>
              <a:buFontTx/>
              <a:buBlip>
                <a:blip r:embed="rId2"/>
              </a:buBlip>
              <a:defRPr sz="1800" kern="1200">
                <a:solidFill>
                  <a:schemeClr val="tx1"/>
                </a:solidFill>
                <a:latin typeface="+mn-lt"/>
                <a:ea typeface="+mn-ea"/>
                <a:cs typeface="B Nazanin"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buFontTx/>
              <a:buNone/>
            </a:pPr>
            <a:endParaRPr lang="fa-IR" dirty="0" smtClean="0">
              <a:cs typeface="B Esfehan" panose="00000700000000000000" pitchFamily="2" charset="-78"/>
            </a:endParaRPr>
          </a:p>
        </p:txBody>
      </p:sp>
      <p:sp>
        <p:nvSpPr>
          <p:cNvPr id="7" name="Content Placeholder 5"/>
          <p:cNvSpPr>
            <a:spLocks noGrp="1"/>
          </p:cNvSpPr>
          <p:nvPr>
            <p:ph idx="1"/>
          </p:nvPr>
        </p:nvSpPr>
        <p:spPr>
          <a:xfrm>
            <a:off x="2123070" y="1934595"/>
            <a:ext cx="7375105" cy="4570278"/>
          </a:xfrm>
        </p:spPr>
        <p:txBody>
          <a:bodyPr/>
          <a:lstStyle/>
          <a:p>
            <a:pPr marL="0" indent="0" algn="justLow">
              <a:buNone/>
            </a:pPr>
            <a:r>
              <a:rPr lang="fa-IR" dirty="0">
                <a:solidFill>
                  <a:srgbClr val="002060"/>
                </a:solidFill>
                <a:cs typeface="B Esfehan" panose="00000700000000000000" pitchFamily="2" charset="-78"/>
              </a:rPr>
              <a:t>جلباب توصیه ای اسلامی است که زن مسلمان بر روس لباس خود پوششی داشته باشد که همه </a:t>
            </a:r>
            <a:r>
              <a:rPr lang="fa-IR" dirty="0" smtClean="0">
                <a:solidFill>
                  <a:srgbClr val="002060"/>
                </a:solidFill>
                <a:cs typeface="B Esfehan" panose="00000700000000000000" pitchFamily="2" charset="-78"/>
              </a:rPr>
              <a:t>لباس ها </a:t>
            </a:r>
            <a:r>
              <a:rPr lang="fa-IR" dirty="0">
                <a:solidFill>
                  <a:srgbClr val="002060"/>
                </a:solidFill>
                <a:cs typeface="B Esfehan" panose="00000700000000000000" pitchFamily="2" charset="-78"/>
              </a:rPr>
              <a:t>را در بر بگیرد و بپوشاند. این همان چادر، حال چادر ایرانی یا عربی و یا غیر آن است.</a:t>
            </a:r>
            <a:endParaRPr lang="fa-IR" dirty="0" smtClean="0">
              <a:solidFill>
                <a:srgbClr val="002060"/>
              </a:solidFill>
              <a:cs typeface="B Esfehan" panose="00000700000000000000" pitchFamily="2" charset="-78"/>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71604" y="3039582"/>
            <a:ext cx="1999160" cy="3292109"/>
          </a:xfrm>
          <a:prstGeom prst="rect">
            <a:avLst/>
          </a:prstGeom>
        </p:spPr>
      </p:pic>
    </p:spTree>
    <p:extLst>
      <p:ext uri="{BB962C8B-B14F-4D97-AF65-F5344CB8AC3E}">
        <p14:creationId xmlns:p14="http://schemas.microsoft.com/office/powerpoint/2010/main" val="150909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3250"/>
                                        <p:tgtEl>
                                          <p:spTgt spid="7">
                                            <p:txEl>
                                              <p:pRg st="0" end="0"/>
                                            </p:txEl>
                                          </p:spTgt>
                                        </p:tgtEl>
                                      </p:cBhvr>
                                    </p:animEffect>
                                  </p:childTnLst>
                                </p:cTn>
                              </p:par>
                            </p:childTnLst>
                          </p:cTn>
                        </p:par>
                        <p:par>
                          <p:cTn id="8" fill="hold">
                            <p:stCondLst>
                              <p:cond delay="325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3322" y="5687566"/>
            <a:ext cx="7633854" cy="546979"/>
          </a:xfrm>
        </p:spPr>
        <p:txBody>
          <a:bodyPr/>
          <a:lstStyle/>
          <a:p>
            <a:r>
              <a:rPr lang="fa-IR" sz="2700" b="1" dirty="0" smtClean="0">
                <a:ln>
                  <a:noFill/>
                </a:ln>
                <a:solidFill>
                  <a:srgbClr val="002060"/>
                </a:solidFill>
                <a:effectLst/>
                <a:latin typeface="Noor_e_Quran" panose="02000000000000000000" pitchFamily="2" charset="-78"/>
                <a:cs typeface="B Esfehan" panose="00000700000000000000" pitchFamily="2" charset="-78"/>
              </a:rPr>
              <a:t>آراستگی،عامل </a:t>
            </a:r>
            <a:r>
              <a:rPr lang="fa-IR" sz="2700" b="1" dirty="0">
                <a:ln>
                  <a:noFill/>
                </a:ln>
                <a:solidFill>
                  <a:srgbClr val="002060"/>
                </a:solidFill>
                <a:effectLst/>
                <a:latin typeface="Noor_e_Quran" panose="02000000000000000000" pitchFamily="2" charset="-78"/>
                <a:cs typeface="B Esfehan" panose="00000700000000000000" pitchFamily="2" charset="-78"/>
              </a:rPr>
              <a:t>افزایش محبت و تقویت دوستی و مهربانی</a:t>
            </a:r>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t="2632" b="2632"/>
          <a:stretch>
            <a:fillRect/>
          </a:stretch>
        </p:blipFill>
        <p:spPr/>
      </p:pic>
      <p:sp>
        <p:nvSpPr>
          <p:cNvPr id="4" name="Text Placeholder 3"/>
          <p:cNvSpPr>
            <a:spLocks noGrp="1"/>
          </p:cNvSpPr>
          <p:nvPr>
            <p:ph type="body" sz="half" idx="2"/>
          </p:nvPr>
        </p:nvSpPr>
        <p:spPr>
          <a:xfrm>
            <a:off x="4655127" y="1006243"/>
            <a:ext cx="1124633" cy="450128"/>
          </a:xfrm>
        </p:spPr>
        <p:txBody>
          <a:bodyPr>
            <a:normAutofit/>
          </a:bodyPr>
          <a:lstStyle/>
          <a:p>
            <a:r>
              <a:rPr lang="fa-IR" sz="2400" dirty="0" smtClean="0">
                <a:solidFill>
                  <a:srgbClr val="C00000"/>
                </a:solidFill>
                <a:cs typeface="B Esfehan" panose="00000700000000000000" pitchFamily="2" charset="-78"/>
              </a:rPr>
              <a:t>«حدیث»</a:t>
            </a:r>
            <a:endParaRPr lang="fa-IR" sz="3600" dirty="0">
              <a:solidFill>
                <a:srgbClr val="C00000"/>
              </a:solidFill>
              <a:cs typeface="B Esfehan" panose="00000700000000000000" pitchFamily="2" charset="-78"/>
            </a:endParaRPr>
          </a:p>
        </p:txBody>
      </p:sp>
      <p:sp>
        <p:nvSpPr>
          <p:cNvPr id="5" name="Slide Number Placeholder 4"/>
          <p:cNvSpPr>
            <a:spLocks noGrp="1"/>
          </p:cNvSpPr>
          <p:nvPr>
            <p:ph type="sldNum" sz="quarter" idx="12"/>
          </p:nvPr>
        </p:nvSpPr>
        <p:spPr/>
        <p:txBody>
          <a:bodyPr/>
          <a:lstStyle/>
          <a:p>
            <a:fld id="{48081290-0FB9-4A82-8713-35856AB73BD7}" type="slidenum">
              <a:rPr lang="fa-IR" smtClean="0"/>
              <a:t>26</a:t>
            </a:fld>
            <a:endParaRPr lang="fa-IR"/>
          </a:p>
        </p:txBody>
      </p:sp>
    </p:spTree>
    <p:extLst>
      <p:ext uri="{BB962C8B-B14F-4D97-AF65-F5344CB8AC3E}">
        <p14:creationId xmlns:p14="http://schemas.microsoft.com/office/powerpoint/2010/main" val="411797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9550" b="9550"/>
          <a:stretch>
            <a:fillRect/>
          </a:stretch>
        </p:blipFill>
        <p:spPr/>
      </p:pic>
      <p:sp>
        <p:nvSpPr>
          <p:cNvPr id="5" name="Slide Number Placeholder 4"/>
          <p:cNvSpPr>
            <a:spLocks noGrp="1"/>
          </p:cNvSpPr>
          <p:nvPr>
            <p:ph type="sldNum" sz="quarter" idx="12"/>
          </p:nvPr>
        </p:nvSpPr>
        <p:spPr/>
        <p:txBody>
          <a:bodyPr/>
          <a:lstStyle/>
          <a:p>
            <a:fld id="{48081290-0FB9-4A82-8713-35856AB73BD7}" type="slidenum">
              <a:rPr lang="fa-IR" smtClean="0"/>
              <a:t>27</a:t>
            </a:fld>
            <a:endParaRPr lang="fa-IR"/>
          </a:p>
        </p:txBody>
      </p:sp>
      <p:sp>
        <p:nvSpPr>
          <p:cNvPr id="7" name="Title 1"/>
          <p:cNvSpPr>
            <a:spLocks noGrp="1"/>
          </p:cNvSpPr>
          <p:nvPr>
            <p:ph type="title"/>
          </p:nvPr>
        </p:nvSpPr>
        <p:spPr>
          <a:xfrm>
            <a:off x="1533322" y="5687566"/>
            <a:ext cx="7633854" cy="546979"/>
          </a:xfrm>
        </p:spPr>
        <p:txBody>
          <a:bodyPr/>
          <a:lstStyle/>
          <a:p>
            <a:r>
              <a:rPr lang="fa-IR" sz="2700" b="1" dirty="0" smtClean="0">
                <a:ln>
                  <a:noFill/>
                </a:ln>
                <a:solidFill>
                  <a:srgbClr val="002060"/>
                </a:solidFill>
                <a:effectLst/>
                <a:latin typeface="Noor_e_Quran" panose="02000000000000000000" pitchFamily="2" charset="-78"/>
                <a:cs typeface="B Esfehan" panose="00000700000000000000" pitchFamily="2" charset="-78"/>
              </a:rPr>
              <a:t>محبوب ترین جامه نزد خدا</a:t>
            </a:r>
            <a:endParaRPr lang="fa-IR" sz="2700" b="1" dirty="0">
              <a:ln>
                <a:noFill/>
              </a:ln>
              <a:solidFill>
                <a:srgbClr val="002060"/>
              </a:solidFill>
              <a:effectLst/>
              <a:latin typeface="Noor_e_Quran" panose="02000000000000000000" pitchFamily="2" charset="-78"/>
              <a:cs typeface="B Esfehan" panose="00000700000000000000" pitchFamily="2" charset="-78"/>
            </a:endParaRPr>
          </a:p>
        </p:txBody>
      </p:sp>
      <p:sp>
        <p:nvSpPr>
          <p:cNvPr id="8" name="Text Placeholder 3"/>
          <p:cNvSpPr>
            <a:spLocks noGrp="1"/>
          </p:cNvSpPr>
          <p:nvPr>
            <p:ph type="body" sz="half" idx="2"/>
          </p:nvPr>
        </p:nvSpPr>
        <p:spPr>
          <a:xfrm>
            <a:off x="4655127" y="1006243"/>
            <a:ext cx="1124633" cy="450128"/>
          </a:xfrm>
        </p:spPr>
        <p:txBody>
          <a:bodyPr>
            <a:normAutofit/>
          </a:bodyPr>
          <a:lstStyle/>
          <a:p>
            <a:r>
              <a:rPr lang="fa-IR" sz="2400" dirty="0" smtClean="0">
                <a:solidFill>
                  <a:srgbClr val="C00000"/>
                </a:solidFill>
                <a:cs typeface="B Esfehan" panose="00000700000000000000" pitchFamily="2" charset="-78"/>
              </a:rPr>
              <a:t>«حدیث»</a:t>
            </a:r>
            <a:endParaRPr lang="fa-IR" sz="3600" dirty="0">
              <a:solidFill>
                <a:srgbClr val="C00000"/>
              </a:solidFill>
              <a:cs typeface="B Esfehan" panose="00000700000000000000" pitchFamily="2" charset="-78"/>
            </a:endParaRPr>
          </a:p>
        </p:txBody>
      </p:sp>
    </p:spTree>
    <p:extLst>
      <p:ext uri="{BB962C8B-B14F-4D97-AF65-F5344CB8AC3E}">
        <p14:creationId xmlns:p14="http://schemas.microsoft.com/office/powerpoint/2010/main" val="178311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4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normAutofit fontScale="92500" lnSpcReduction="10000"/>
          </a:bodyPr>
          <a:lstStyle/>
          <a:p>
            <a:endParaRPr lang="en-US"/>
          </a:p>
        </p:txBody>
      </p:sp>
      <p:sp>
        <p:nvSpPr>
          <p:cNvPr id="5" name="Slide Number Placeholder 4"/>
          <p:cNvSpPr>
            <a:spLocks noGrp="1"/>
          </p:cNvSpPr>
          <p:nvPr>
            <p:ph type="sldNum" sz="quarter" idx="12"/>
          </p:nvPr>
        </p:nvSpPr>
        <p:spPr/>
        <p:txBody>
          <a:bodyPr/>
          <a:lstStyle/>
          <a:p>
            <a:fld id="{48081290-0FB9-4A82-8713-35856AB73BD7}" type="slidenum">
              <a:rPr lang="fa-IR" smtClean="0"/>
              <a:t>28</a:t>
            </a:fld>
            <a:endParaRPr lang="fa-IR"/>
          </a:p>
        </p:txBody>
      </p:sp>
    </p:spTree>
    <p:extLst>
      <p:ext uri="{BB962C8B-B14F-4D97-AF65-F5344CB8AC3E}">
        <p14:creationId xmlns:p14="http://schemas.microsoft.com/office/powerpoint/2010/main" val="26594801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779771" y="983673"/>
            <a:ext cx="3352800" cy="685800"/>
          </a:xfrm>
          <a:prstGeom prst="rect">
            <a:avLst/>
          </a:prstGeom>
        </p:spPr>
        <p:txBody>
          <a:bodyPr vert="horz" anchor="b">
            <a:noAutofit/>
          </a:bodyPr>
          <a:lstStyle/>
          <a:p>
            <a:pPr algn="ctr" rtl="1">
              <a:spcBef>
                <a:spcPct val="0"/>
              </a:spcBef>
              <a:defRPr/>
            </a:pPr>
            <a:r>
              <a:rPr lang="fa-IR"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5">
                      <a:satMod val="175000"/>
                      <a:alpha val="40000"/>
                    </a:schemeClr>
                  </a:glow>
                  <a:outerShdw blurRad="38100" dist="38100" dir="7020000" algn="tl">
                    <a:srgbClr val="000000">
                      <a:alpha val="35000"/>
                    </a:srgbClr>
                  </a:outerShdw>
                  <a:reflection blurRad="6350" stA="50000" endA="300" endPos="50000" dist="60007" dir="5400000" sy="-100000" algn="bl" rotWithShape="0"/>
                </a:effectLst>
                <a:latin typeface="+mj-lt"/>
                <a:ea typeface="+mj-ea"/>
                <a:cs typeface="B Farnaz" pitchFamily="2" charset="-78"/>
              </a:rPr>
              <a:t>اندیشه و تحقیق</a:t>
            </a:r>
            <a:endParaRPr lang="en-US"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5">
                    <a:satMod val="175000"/>
                    <a:alpha val="40000"/>
                  </a:schemeClr>
                </a:glow>
                <a:outerShdw blurRad="38100" dist="38100" dir="7020000" algn="tl">
                  <a:srgbClr val="000000">
                    <a:alpha val="35000"/>
                  </a:srgbClr>
                </a:outerShdw>
                <a:reflection blurRad="6350" stA="50000" endA="300" endPos="50000" dist="60007" dir="5400000" sy="-100000" algn="bl" rotWithShape="0"/>
              </a:effectLst>
              <a:latin typeface="+mj-lt"/>
              <a:ea typeface="+mj-ea"/>
              <a:cs typeface="B Farnaz" pitchFamily="2" charset="-78"/>
            </a:endParaRPr>
          </a:p>
        </p:txBody>
      </p:sp>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3110" y="1828801"/>
            <a:ext cx="7957361" cy="4343400"/>
          </a:xfrm>
        </p:spPr>
      </p:pic>
    </p:spTree>
    <p:extLst>
      <p:ext uri="{BB962C8B-B14F-4D97-AF65-F5344CB8AC3E}">
        <p14:creationId xmlns:p14="http://schemas.microsoft.com/office/powerpoint/2010/main" val="237518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43661"/>
            <a:ext cx="8449673" cy="1100529"/>
          </a:xfrm>
        </p:spPr>
        <p:txBody>
          <a:bodyPr/>
          <a:lstStyle/>
          <a:p>
            <a:r>
              <a:rPr lang="fa-IR" sz="6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IranNastaliq" panose="02020505000000020003" pitchFamily="18" charset="0"/>
                <a:cs typeface="ZahraRoosta" panose="02000700000000000000" pitchFamily="2" charset="-78"/>
              </a:rPr>
              <a:t>قرائت قرآن کریم</a:t>
            </a:r>
            <a:endParaRPr lang="fa-IR" sz="6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IranNastaliq" panose="02020505000000020003" pitchFamily="18" charset="0"/>
              <a:cs typeface="ZahraRoosta" panose="02000700000000000000" pitchFamily="2" charset="-78"/>
            </a:endParaRPr>
          </a:p>
        </p:txBody>
      </p:sp>
      <p:sp>
        <p:nvSpPr>
          <p:cNvPr id="3" name="Text Placeholder 2"/>
          <p:cNvSpPr>
            <a:spLocks noGrp="1"/>
          </p:cNvSpPr>
          <p:nvPr>
            <p:ph type="body" idx="1"/>
          </p:nvPr>
        </p:nvSpPr>
        <p:spPr/>
        <p:txBody>
          <a:bodyPr/>
          <a:lstStyle/>
          <a:p>
            <a:r>
              <a:rPr lang="fa-IR" dirty="0" smtClean="0">
                <a:solidFill>
                  <a:schemeClr val="bg1"/>
                </a:solidFill>
              </a:rPr>
              <a:t>همراه با صوت استاد مشاری العفاسی</a:t>
            </a:r>
            <a:endParaRPr lang="fa-IR" dirty="0">
              <a:solidFill>
                <a:schemeClr val="bg1"/>
              </a:solidFill>
            </a:endParaRPr>
          </a:p>
        </p:txBody>
      </p:sp>
      <p:sp>
        <p:nvSpPr>
          <p:cNvPr id="4" name="Slide Number Placeholder 3"/>
          <p:cNvSpPr>
            <a:spLocks noGrp="1"/>
          </p:cNvSpPr>
          <p:nvPr>
            <p:ph type="sldNum" sz="quarter" idx="12"/>
          </p:nvPr>
        </p:nvSpPr>
        <p:spPr/>
        <p:txBody>
          <a:bodyPr/>
          <a:lstStyle/>
          <a:p>
            <a:fld id="{48081290-0FB9-4A82-8713-35856AB73BD7}" type="slidenum">
              <a:rPr lang="fa-IR" smtClean="0"/>
              <a:t>3</a:t>
            </a:fld>
            <a:endParaRPr lang="fa-IR"/>
          </a:p>
        </p:txBody>
      </p:sp>
    </p:spTree>
    <p:extLst>
      <p:ext uri="{BB962C8B-B14F-4D97-AF65-F5344CB8AC3E}">
        <p14:creationId xmlns:p14="http://schemas.microsoft.com/office/powerpoint/2010/main" val="272066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664" y="2552715"/>
            <a:ext cx="7194659" cy="1240738"/>
          </a:xfrm>
        </p:spPr>
        <p:txBody>
          <a:bodyPr/>
          <a:lstStyle/>
          <a:p>
            <a:r>
              <a:rPr lang="fa-IR"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ZahraRoosta" panose="02000700000000000000" pitchFamily="2" charset="-78"/>
              </a:rPr>
              <a:t>نمونه سوالات (تشریحی و نقطه چینی)</a:t>
            </a:r>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ZahraRoosta" panose="02000700000000000000" pitchFamily="2" charset="-78"/>
            </a:endParaRP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8081290-0FB9-4A82-8713-35856AB73BD7}" type="slidenum">
              <a:rPr lang="fa-IR" smtClean="0"/>
              <a:t>30</a:t>
            </a:fld>
            <a:endParaRPr lang="fa-IR"/>
          </a:p>
        </p:txBody>
      </p:sp>
    </p:spTree>
    <p:extLst>
      <p:ext uri="{BB962C8B-B14F-4D97-AF65-F5344CB8AC3E}">
        <p14:creationId xmlns:p14="http://schemas.microsoft.com/office/powerpoint/2010/main" val="32981524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6000" dirty="0" smtClean="0">
                <a:effectLst>
                  <a:outerShdw blurRad="50800" dist="38100" dir="5400000" algn="t" rotWithShape="0">
                    <a:prstClr val="black">
                      <a:alpha val="40000"/>
                    </a:prstClr>
                  </a:outerShdw>
                </a:effectLst>
                <a:cs typeface="ZahraRoosta" panose="02000700000000000000" pitchFamily="2" charset="-78"/>
              </a:rPr>
              <a:t>نمونه سوالات تشریحی</a:t>
            </a:r>
            <a:endParaRPr lang="en-US" sz="6000" dirty="0">
              <a:effectLst>
                <a:outerShdw blurRad="50800" dist="38100" dir="5400000" algn="t" rotWithShape="0">
                  <a:prstClr val="black">
                    <a:alpha val="40000"/>
                  </a:prstClr>
                </a:outerShdw>
              </a:effectLst>
              <a:cs typeface="ZahraRoosta" panose="02000700000000000000" pitchFamily="2" charset="-78"/>
            </a:endParaRPr>
          </a:p>
        </p:txBody>
      </p:sp>
      <p:sp>
        <p:nvSpPr>
          <p:cNvPr id="4" name="Slide Number Placeholder 3"/>
          <p:cNvSpPr>
            <a:spLocks noGrp="1"/>
          </p:cNvSpPr>
          <p:nvPr>
            <p:ph type="sldNum" sz="quarter" idx="12"/>
          </p:nvPr>
        </p:nvSpPr>
        <p:spPr/>
        <p:txBody>
          <a:bodyPr/>
          <a:lstStyle/>
          <a:p>
            <a:fld id="{48081290-0FB9-4A82-8713-35856AB73BD7}" type="slidenum">
              <a:rPr lang="fa-IR" smtClean="0"/>
              <a:t>31</a:t>
            </a:fld>
            <a:endParaRPr lang="fa-IR"/>
          </a:p>
        </p:txBody>
      </p:sp>
      <p:sp>
        <p:nvSpPr>
          <p:cNvPr id="6" name="Content Placeholder 5"/>
          <p:cNvSpPr>
            <a:spLocks noGrp="1"/>
          </p:cNvSpPr>
          <p:nvPr>
            <p:ph idx="1"/>
          </p:nvPr>
        </p:nvSpPr>
        <p:spPr/>
        <p:txBody>
          <a:bodyPr/>
          <a:lstStyle/>
          <a:p>
            <a:pPr marL="0" indent="0" algn="justLow">
              <a:buNone/>
            </a:pPr>
            <a:r>
              <a:rPr lang="fa-IR" sz="2400" dirty="0" smtClean="0">
                <a:ln w="0"/>
                <a:solidFill>
                  <a:srgbClr val="C00000"/>
                </a:solidFill>
                <a:cs typeface="0 Titr Bold" panose="00000700000000000000" pitchFamily="2" charset="-78"/>
              </a:rPr>
              <a:t>1. آراستگی </a:t>
            </a:r>
            <a:r>
              <a:rPr lang="fa-IR" sz="2400" dirty="0">
                <a:ln w="0"/>
                <a:solidFill>
                  <a:srgbClr val="C00000"/>
                </a:solidFill>
                <a:cs typeface="0 Titr Bold" panose="00000700000000000000" pitchFamily="2" charset="-78"/>
              </a:rPr>
              <a:t>یعنی چه؟ </a:t>
            </a:r>
            <a:r>
              <a:rPr lang="fa-IR" sz="2400" dirty="0">
                <a:ln w="0"/>
                <a:solidFill>
                  <a:srgbClr val="002060"/>
                </a:solidFill>
                <a:latin typeface="Sakkal Majalla" panose="02000000000000000000" pitchFamily="2" charset="-78"/>
                <a:cs typeface="ZahraRoosta" panose="02000700000000000000" pitchFamily="2" charset="-78"/>
              </a:rPr>
              <a:t>آراستگی به معنای مرتب و منظم کردن خود و </a:t>
            </a:r>
            <a:r>
              <a:rPr lang="fa-IR" sz="2400" dirty="0" smtClean="0">
                <a:ln w="0"/>
                <a:solidFill>
                  <a:srgbClr val="002060"/>
                </a:solidFill>
                <a:latin typeface="Sakkal Majalla" panose="02000000000000000000" pitchFamily="2" charset="-78"/>
                <a:cs typeface="ZahraRoosta" panose="02000700000000000000" pitchFamily="2" charset="-78"/>
              </a:rPr>
              <a:t>بهترکردن </a:t>
            </a:r>
            <a:r>
              <a:rPr lang="fa-IR" sz="2400" dirty="0">
                <a:ln w="0"/>
                <a:solidFill>
                  <a:srgbClr val="002060"/>
                </a:solidFill>
                <a:latin typeface="Sakkal Majalla" panose="02000000000000000000" pitchFamily="2" charset="-78"/>
                <a:cs typeface="ZahraRoosta" panose="02000700000000000000" pitchFamily="2" charset="-78"/>
              </a:rPr>
              <a:t>وضع ظاهری یا باطنی است.</a:t>
            </a:r>
            <a:r>
              <a:rPr lang="fa-IR" sz="2400" dirty="0">
                <a:ln w="0"/>
                <a:latin typeface="Sakkal Majalla" panose="02000000000000000000" pitchFamily="2" charset="-78"/>
                <a:cs typeface="ZahraRoosta" panose="02000700000000000000" pitchFamily="2" charset="-78"/>
              </a:rPr>
              <a:t> </a:t>
            </a:r>
            <a:endParaRPr lang="fa-IR" sz="2400" dirty="0" smtClean="0">
              <a:ln w="0"/>
              <a:latin typeface="Sakkal Majalla" panose="02000000000000000000" pitchFamily="2" charset="-78"/>
              <a:cs typeface="ZahraRoosta" panose="02000700000000000000" pitchFamily="2" charset="-78"/>
            </a:endParaRPr>
          </a:p>
          <a:p>
            <a:pPr marL="0" indent="0" algn="justLow">
              <a:buNone/>
            </a:pPr>
            <a:r>
              <a:rPr lang="fa-IR" sz="2400" b="1" dirty="0" smtClean="0">
                <a:solidFill>
                  <a:srgbClr val="C00000"/>
                </a:solidFill>
                <a:latin typeface="Sakkal Majalla" panose="02000000000000000000" pitchFamily="2" charset="-78"/>
                <a:cs typeface="0 Titr Bold" panose="00000700000000000000" pitchFamily="2" charset="-78"/>
              </a:rPr>
              <a:t>2.پیامبر </a:t>
            </a:r>
            <a:r>
              <a:rPr lang="fa-IR" sz="2400" b="1" dirty="0">
                <a:solidFill>
                  <a:srgbClr val="C00000"/>
                </a:solidFill>
                <a:latin typeface="Sakkal Majalla" panose="02000000000000000000" pitchFamily="2" charset="-78"/>
                <a:cs typeface="0 Titr Bold" panose="00000700000000000000" pitchFamily="2" charset="-78"/>
              </a:rPr>
              <a:t>در مورد آراستگی چه می فرماید؟ </a:t>
            </a:r>
            <a:r>
              <a:rPr lang="fa-IR" sz="2400" b="1" dirty="0">
                <a:solidFill>
                  <a:srgbClr val="002060"/>
                </a:solidFill>
                <a:latin typeface="Sakkal Majalla" panose="02000000000000000000" pitchFamily="2" charset="-78"/>
                <a:cs typeface="ZahraRoosta" panose="02000700000000000000" pitchFamily="2" charset="-78"/>
              </a:rPr>
              <a:t>خدای تعالی دوست دارد وقتی بنده اش به سوی دوستان خود </a:t>
            </a:r>
            <a:endParaRPr lang="fa-IR" sz="2400" b="1" dirty="0" smtClean="0">
              <a:solidFill>
                <a:srgbClr val="002060"/>
              </a:solidFill>
              <a:latin typeface="Sakkal Majalla" panose="02000000000000000000" pitchFamily="2" charset="-78"/>
              <a:cs typeface="ZahraRoosta" panose="02000700000000000000" pitchFamily="2" charset="-78"/>
            </a:endParaRPr>
          </a:p>
          <a:p>
            <a:pPr marL="0" indent="0" algn="justLow">
              <a:buNone/>
            </a:pPr>
            <a:r>
              <a:rPr lang="fa-IR" sz="2400" b="1" dirty="0" smtClean="0">
                <a:solidFill>
                  <a:srgbClr val="002060"/>
                </a:solidFill>
                <a:latin typeface="Sakkal Majalla" panose="02000000000000000000" pitchFamily="2" charset="-78"/>
                <a:cs typeface="ZahraRoosta" panose="02000700000000000000" pitchFamily="2" charset="-78"/>
              </a:rPr>
              <a:t>می رود</a:t>
            </a:r>
            <a:r>
              <a:rPr lang="fa-IR" sz="2400" b="1" dirty="0">
                <a:solidFill>
                  <a:srgbClr val="002060"/>
                </a:solidFill>
                <a:latin typeface="Sakkal Majalla" panose="02000000000000000000" pitchFamily="2" charset="-78"/>
                <a:cs typeface="ZahraRoosta" panose="02000700000000000000" pitchFamily="2" charset="-78"/>
              </a:rPr>
              <a:t>، آماده و آراسته باشد.</a:t>
            </a:r>
            <a:endParaRPr lang="en-US" sz="2400" b="1" dirty="0">
              <a:solidFill>
                <a:srgbClr val="002060"/>
              </a:solidFill>
              <a:latin typeface="Sakkal Majalla" panose="02000000000000000000" pitchFamily="2" charset="-78"/>
              <a:cs typeface="ZahraRoosta" panose="02000700000000000000" pitchFamily="2" charset="-78"/>
            </a:endParaRPr>
          </a:p>
          <a:p>
            <a:pPr marL="0" indent="0" algn="justLow">
              <a:buNone/>
            </a:pPr>
            <a:r>
              <a:rPr lang="fa-IR" sz="2400" b="1" dirty="0" smtClean="0">
                <a:solidFill>
                  <a:srgbClr val="C00000"/>
                </a:solidFill>
                <a:latin typeface="Sakkal Majalla" panose="02000000000000000000" pitchFamily="2" charset="-78"/>
                <a:cs typeface="0 Titr Bold" panose="00000700000000000000" pitchFamily="2" charset="-78"/>
              </a:rPr>
              <a:t>3</a:t>
            </a:r>
            <a:r>
              <a:rPr lang="fa-IR" sz="2400" b="1" dirty="0">
                <a:solidFill>
                  <a:srgbClr val="C00000"/>
                </a:solidFill>
                <a:latin typeface="Sakkal Majalla" panose="02000000000000000000" pitchFamily="2" charset="-78"/>
                <a:cs typeface="0 Titr Bold" panose="00000700000000000000" pitchFamily="2" charset="-78"/>
              </a:rPr>
              <a:t>. ازتوصیه های مهم پیشوایان دین در مورد آراستگی هنگام عبادت چهار مورد را نام ببرید</a:t>
            </a:r>
            <a:r>
              <a:rPr lang="fa-IR" sz="2400" b="1" dirty="0" smtClean="0">
                <a:solidFill>
                  <a:srgbClr val="C00000"/>
                </a:solidFill>
                <a:latin typeface="Sakkal Majalla" panose="02000000000000000000" pitchFamily="2" charset="-78"/>
                <a:cs typeface="0 Titr Bold" panose="00000700000000000000" pitchFamily="2" charset="-78"/>
              </a:rPr>
              <a:t>؟</a:t>
            </a:r>
          </a:p>
          <a:p>
            <a:pPr marL="0" indent="0" algn="justLow">
              <a:buNone/>
            </a:pPr>
            <a:r>
              <a:rPr lang="fa-IR" sz="2400" b="1" dirty="0" smtClean="0">
                <a:solidFill>
                  <a:srgbClr val="C00000"/>
                </a:solidFill>
                <a:latin typeface="Sakkal Majalla" panose="02000000000000000000" pitchFamily="2" charset="-78"/>
                <a:cs typeface="0 Titr Bold" panose="00000700000000000000" pitchFamily="2" charset="-78"/>
              </a:rPr>
              <a:t> </a:t>
            </a:r>
            <a:r>
              <a:rPr lang="fa-IR" sz="2400" b="1" dirty="0">
                <a:solidFill>
                  <a:srgbClr val="002060"/>
                </a:solidFill>
                <a:latin typeface="Sakkal Majalla" panose="02000000000000000000" pitchFamily="2" charset="-78"/>
                <a:cs typeface="ZahraRoosta" panose="02000700000000000000" pitchFamily="2" charset="-78"/>
              </a:rPr>
              <a:t>استفاده از عطر- شانه زدن موها- پوشیدن لباس روشن و تمیز- پاک بودن تمامی بدن. </a:t>
            </a:r>
            <a:endParaRPr lang="fa-IR" sz="2400" b="1" dirty="0" smtClean="0">
              <a:solidFill>
                <a:srgbClr val="002060"/>
              </a:solidFill>
              <a:latin typeface="Sakkal Majalla" panose="02000000000000000000" pitchFamily="2" charset="-78"/>
              <a:cs typeface="ZahraRoosta" panose="02000700000000000000" pitchFamily="2" charset="-78"/>
            </a:endParaRPr>
          </a:p>
          <a:p>
            <a:pPr marL="0" indent="0" algn="justLow">
              <a:buNone/>
            </a:pPr>
            <a:r>
              <a:rPr lang="fa-IR" sz="2400" b="1" dirty="0">
                <a:solidFill>
                  <a:srgbClr val="C00000"/>
                </a:solidFill>
                <a:latin typeface="Sakkal Majalla" panose="02000000000000000000" pitchFamily="2" charset="-78"/>
                <a:cs typeface="0 Titr Bold" panose="00000700000000000000" pitchFamily="2" charset="-78"/>
              </a:rPr>
              <a:t>4. عفاف یعنی چه؟ </a:t>
            </a:r>
            <a:r>
              <a:rPr lang="fa-IR" sz="2400" b="1" dirty="0">
                <a:solidFill>
                  <a:srgbClr val="002060"/>
                </a:solidFill>
                <a:latin typeface="Sakkal Majalla" panose="02000000000000000000" pitchFamily="2" charset="-78"/>
                <a:cs typeface="ZahraRoosta" panose="02000700000000000000" pitchFamily="2" charset="-78"/>
              </a:rPr>
              <a:t>عفاف حالتی در انسان است که به وسیله ی آن خود را در برابر تندروی ها و کندروی </a:t>
            </a:r>
            <a:r>
              <a:rPr lang="fa-IR" sz="2400" b="1" dirty="0" smtClean="0">
                <a:solidFill>
                  <a:srgbClr val="002060"/>
                </a:solidFill>
                <a:latin typeface="Sakkal Majalla" panose="02000000000000000000" pitchFamily="2" charset="-78"/>
                <a:cs typeface="ZahraRoosta" panose="02000700000000000000" pitchFamily="2" charset="-78"/>
              </a:rPr>
              <a:t>ها</a:t>
            </a:r>
          </a:p>
          <a:p>
            <a:pPr marL="0" indent="0" algn="justLow">
              <a:buNone/>
            </a:pPr>
            <a:r>
              <a:rPr lang="fa-IR" sz="2400" b="1" dirty="0" smtClean="0">
                <a:solidFill>
                  <a:srgbClr val="002060"/>
                </a:solidFill>
                <a:latin typeface="Sakkal Majalla" panose="02000000000000000000" pitchFamily="2" charset="-78"/>
                <a:cs typeface="ZahraRoosta" panose="02000700000000000000" pitchFamily="2" charset="-78"/>
              </a:rPr>
              <a:t> </a:t>
            </a:r>
            <a:r>
              <a:rPr lang="fa-IR" sz="2400" b="1" dirty="0">
                <a:solidFill>
                  <a:srgbClr val="002060"/>
                </a:solidFill>
                <a:latin typeface="Sakkal Majalla" panose="02000000000000000000" pitchFamily="2" charset="-78"/>
                <a:cs typeface="ZahraRoosta" panose="02000700000000000000" pitchFamily="2" charset="-78"/>
              </a:rPr>
              <a:t>کنترل می کند تا بتواند در مسیر اعتدال و میانه روی پیش رود واز آن خارج نشود.</a:t>
            </a:r>
            <a:endParaRPr lang="fa-IR" sz="2400" b="1" dirty="0" smtClean="0">
              <a:solidFill>
                <a:srgbClr val="002060"/>
              </a:solidFill>
              <a:latin typeface="Sakkal Majalla" panose="02000000000000000000" pitchFamily="2" charset="-78"/>
              <a:cs typeface="ZahraRoosta" panose="02000700000000000000" pitchFamily="2" charset="-78"/>
            </a:endParaRPr>
          </a:p>
          <a:p>
            <a:pPr marL="0" indent="0" algn="justLow">
              <a:buNone/>
            </a:pPr>
            <a:r>
              <a:rPr lang="fa-IR" sz="2400" b="1" dirty="0" smtClean="0">
                <a:solidFill>
                  <a:srgbClr val="002060"/>
                </a:solidFill>
                <a:latin typeface="Sakkal Majalla" panose="02000000000000000000" pitchFamily="2" charset="-78"/>
                <a:cs typeface="ZahraRoosta" panose="02000700000000000000" pitchFamily="2" charset="-78"/>
              </a:rPr>
              <a:t> </a:t>
            </a:r>
            <a:endParaRPr lang="en-US" sz="2400" b="1" dirty="0">
              <a:solidFill>
                <a:srgbClr val="002060"/>
              </a:solidFill>
              <a:latin typeface="Sakkal Majalla" panose="02000000000000000000" pitchFamily="2" charset="-78"/>
              <a:cs typeface="ZahraRoosta" panose="02000700000000000000" pitchFamily="2" charset="-78"/>
            </a:endParaRPr>
          </a:p>
        </p:txBody>
      </p:sp>
    </p:spTree>
    <p:extLst>
      <p:ext uri="{BB962C8B-B14F-4D97-AF65-F5344CB8AC3E}">
        <p14:creationId xmlns:p14="http://schemas.microsoft.com/office/powerpoint/2010/main" val="175181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right)">
                                      <p:cBhvr>
                                        <p:cTn id="7" dur="5000"/>
                                        <p:tgtEl>
                                          <p:spTgt spid="6">
                                            <p:txEl>
                                              <p:pRg st="0" end="0"/>
                                            </p:txEl>
                                          </p:spTgt>
                                        </p:tgtEl>
                                      </p:cBhvr>
                                    </p:animEffect>
                                  </p:childTnLst>
                                </p:cTn>
                              </p:par>
                            </p:childTnLst>
                          </p:cTn>
                        </p:par>
                        <p:par>
                          <p:cTn id="8" fill="hold">
                            <p:stCondLst>
                              <p:cond delay="5000"/>
                            </p:stCondLst>
                            <p:childTnLst>
                              <p:par>
                                <p:cTn id="9" presetID="22" presetClass="entr" presetSubtype="2"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right)">
                                      <p:cBhvr>
                                        <p:cTn id="11" dur="5000"/>
                                        <p:tgtEl>
                                          <p:spTgt spid="6">
                                            <p:txEl>
                                              <p:pRg st="1" end="1"/>
                                            </p:txEl>
                                          </p:spTgt>
                                        </p:tgtEl>
                                      </p:cBhvr>
                                    </p:animEffect>
                                  </p:childTnLst>
                                </p:cTn>
                              </p:par>
                            </p:childTnLst>
                          </p:cTn>
                        </p:par>
                        <p:par>
                          <p:cTn id="12" fill="hold">
                            <p:stCondLst>
                              <p:cond delay="10000"/>
                            </p:stCondLst>
                            <p:childTnLst>
                              <p:par>
                                <p:cTn id="13" presetID="22" presetClass="entr" presetSubtype="2"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right)">
                                      <p:cBhvr>
                                        <p:cTn id="15" dur="5000"/>
                                        <p:tgtEl>
                                          <p:spTgt spid="6">
                                            <p:txEl>
                                              <p:pRg st="2" end="2"/>
                                            </p:txEl>
                                          </p:spTgt>
                                        </p:tgtEl>
                                      </p:cBhvr>
                                    </p:animEffect>
                                  </p:childTnLst>
                                </p:cTn>
                              </p:par>
                            </p:childTnLst>
                          </p:cTn>
                        </p:par>
                        <p:par>
                          <p:cTn id="16" fill="hold">
                            <p:stCondLst>
                              <p:cond delay="15000"/>
                            </p:stCondLst>
                            <p:childTnLst>
                              <p:par>
                                <p:cTn id="17" presetID="22" presetClass="entr" presetSubtype="2"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right)">
                                      <p:cBhvr>
                                        <p:cTn id="19" dur="5000"/>
                                        <p:tgtEl>
                                          <p:spTgt spid="6">
                                            <p:txEl>
                                              <p:pRg st="3" end="3"/>
                                            </p:txEl>
                                          </p:spTgt>
                                        </p:tgtEl>
                                      </p:cBhvr>
                                    </p:animEffect>
                                  </p:childTnLst>
                                </p:cTn>
                              </p:par>
                            </p:childTnLst>
                          </p:cTn>
                        </p:par>
                        <p:par>
                          <p:cTn id="20" fill="hold">
                            <p:stCondLst>
                              <p:cond delay="20000"/>
                            </p:stCondLst>
                            <p:childTnLst>
                              <p:par>
                                <p:cTn id="21" presetID="22" presetClass="entr" presetSubtype="2"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right)">
                                      <p:cBhvr>
                                        <p:cTn id="23" dur="5000"/>
                                        <p:tgtEl>
                                          <p:spTgt spid="6">
                                            <p:txEl>
                                              <p:pRg st="4" end="4"/>
                                            </p:txEl>
                                          </p:spTgt>
                                        </p:tgtEl>
                                      </p:cBhvr>
                                    </p:animEffect>
                                  </p:childTnLst>
                                </p:cTn>
                              </p:par>
                            </p:childTnLst>
                          </p:cTn>
                        </p:par>
                        <p:par>
                          <p:cTn id="24" fill="hold">
                            <p:stCondLst>
                              <p:cond delay="25000"/>
                            </p:stCondLst>
                            <p:childTnLst>
                              <p:par>
                                <p:cTn id="25" presetID="22" presetClass="entr" presetSubtype="2"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right)">
                                      <p:cBhvr>
                                        <p:cTn id="27" dur="5000"/>
                                        <p:tgtEl>
                                          <p:spTgt spid="6">
                                            <p:txEl>
                                              <p:pRg st="5" end="5"/>
                                            </p:txEl>
                                          </p:spTgt>
                                        </p:tgtEl>
                                      </p:cBhvr>
                                    </p:animEffect>
                                  </p:childTnLst>
                                </p:cTn>
                              </p:par>
                            </p:childTnLst>
                          </p:cTn>
                        </p:par>
                        <p:par>
                          <p:cTn id="28" fill="hold">
                            <p:stCondLst>
                              <p:cond delay="30000"/>
                            </p:stCondLst>
                            <p:childTnLst>
                              <p:par>
                                <p:cTn id="29" presetID="22" presetClass="entr" presetSubtype="2"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wipe(right)">
                                      <p:cBhvr>
                                        <p:cTn id="31" dur="5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justLow">
              <a:buNone/>
            </a:pPr>
            <a:r>
              <a:rPr lang="fa-IR" sz="2400" dirty="0">
                <a:solidFill>
                  <a:srgbClr val="C00000"/>
                </a:solidFill>
                <a:cs typeface="0 Titr Bold" panose="00000700000000000000" pitchFamily="2" charset="-78"/>
              </a:rPr>
              <a:t>5. تبرج چیست؟ </a:t>
            </a:r>
            <a:r>
              <a:rPr lang="fa-IR" sz="2400" dirty="0">
                <a:solidFill>
                  <a:srgbClr val="002060"/>
                </a:solidFill>
                <a:cs typeface="ZahraRoosta" panose="02000700000000000000" pitchFamily="2" charset="-78"/>
              </a:rPr>
              <a:t>برخی  انسان ها در آراستگی و ابراز وجود و مقبولیت، دچار تندروی می شوند، به گونه </a:t>
            </a:r>
            <a:r>
              <a:rPr lang="fa-IR" sz="2400" dirty="0" smtClean="0">
                <a:solidFill>
                  <a:srgbClr val="002060"/>
                </a:solidFill>
                <a:cs typeface="ZahraRoosta" panose="02000700000000000000" pitchFamily="2" charset="-78"/>
              </a:rPr>
              <a:t>ای</a:t>
            </a:r>
          </a:p>
          <a:p>
            <a:pPr marL="0" indent="0" algn="justLow">
              <a:buNone/>
            </a:pPr>
            <a:r>
              <a:rPr lang="fa-IR" sz="2400" dirty="0" smtClean="0">
                <a:solidFill>
                  <a:srgbClr val="002060"/>
                </a:solidFill>
                <a:cs typeface="ZahraRoosta" panose="02000700000000000000" pitchFamily="2" charset="-78"/>
              </a:rPr>
              <a:t>که </a:t>
            </a:r>
            <a:r>
              <a:rPr lang="fa-IR" sz="2400" dirty="0">
                <a:solidFill>
                  <a:srgbClr val="002060"/>
                </a:solidFill>
                <a:cs typeface="ZahraRoosta" panose="02000700000000000000" pitchFamily="2" charset="-78"/>
              </a:rPr>
              <a:t>در آراسته کردن خود، زیاده روی می کنند و به خودنمایی می رسند. قرآن کریم این حالت را (</a:t>
            </a:r>
            <a:r>
              <a:rPr lang="fa-IR" sz="2400" dirty="0" smtClean="0">
                <a:solidFill>
                  <a:srgbClr val="002060"/>
                </a:solidFill>
                <a:cs typeface="ZahraRoosta" panose="02000700000000000000" pitchFamily="2" charset="-78"/>
              </a:rPr>
              <a:t>تبرج)</a:t>
            </a:r>
          </a:p>
          <a:p>
            <a:pPr marL="0" indent="0" algn="justLow">
              <a:buNone/>
            </a:pPr>
            <a:r>
              <a:rPr lang="fa-IR" sz="2400" dirty="0" smtClean="0">
                <a:solidFill>
                  <a:srgbClr val="002060"/>
                </a:solidFill>
                <a:cs typeface="ZahraRoosta" panose="02000700000000000000" pitchFamily="2" charset="-78"/>
              </a:rPr>
              <a:t>می نامد </a:t>
            </a:r>
            <a:r>
              <a:rPr lang="fa-IR" sz="2400" dirty="0">
                <a:solidFill>
                  <a:srgbClr val="002060"/>
                </a:solidFill>
                <a:cs typeface="ZahraRoosta" panose="02000700000000000000" pitchFamily="2" charset="-78"/>
              </a:rPr>
              <a:t>و آن را کاری جاهلانه می  شمرد.</a:t>
            </a:r>
            <a:endParaRPr lang="en-US" sz="2400" dirty="0">
              <a:solidFill>
                <a:srgbClr val="002060"/>
              </a:solidFill>
              <a:cs typeface="ZahraRoosta" panose="02000700000000000000" pitchFamily="2" charset="-78"/>
            </a:endParaRPr>
          </a:p>
          <a:p>
            <a:pPr marL="0" indent="0" algn="justLow">
              <a:buNone/>
            </a:pPr>
            <a:r>
              <a:rPr lang="fa-IR" sz="2400" dirty="0">
                <a:solidFill>
                  <a:srgbClr val="C00000"/>
                </a:solidFill>
                <a:cs typeface="0 Titr Bold" panose="00000700000000000000" pitchFamily="2" charset="-78"/>
              </a:rPr>
              <a:t>7.امام علی (ع) درباره آراستگی ظاهری چه می فرماید؟ </a:t>
            </a:r>
            <a:r>
              <a:rPr lang="fa-IR" sz="2400" dirty="0">
                <a:solidFill>
                  <a:srgbClr val="002060"/>
                </a:solidFill>
                <a:cs typeface="ZahraRoosta" panose="02000700000000000000" pitchFamily="2" charset="-78"/>
              </a:rPr>
              <a:t>مبادا خود را برای جلب توجه دیگران </a:t>
            </a:r>
            <a:r>
              <a:rPr lang="fa-IR" sz="2400" dirty="0" smtClean="0">
                <a:solidFill>
                  <a:srgbClr val="002060"/>
                </a:solidFill>
                <a:cs typeface="ZahraRoosta" panose="02000700000000000000" pitchFamily="2" charset="-78"/>
              </a:rPr>
              <a:t>بیارایی</a:t>
            </a:r>
          </a:p>
          <a:p>
            <a:pPr marL="0" indent="0" algn="justLow">
              <a:buNone/>
            </a:pPr>
            <a:r>
              <a:rPr lang="fa-IR" sz="2400" dirty="0" smtClean="0">
                <a:solidFill>
                  <a:srgbClr val="002060"/>
                </a:solidFill>
                <a:cs typeface="ZahraRoosta" panose="02000700000000000000" pitchFamily="2" charset="-78"/>
              </a:rPr>
              <a:t> </a:t>
            </a:r>
            <a:r>
              <a:rPr lang="fa-IR" sz="2400" dirty="0">
                <a:solidFill>
                  <a:srgbClr val="002060"/>
                </a:solidFill>
                <a:cs typeface="ZahraRoosta" panose="02000700000000000000" pitchFamily="2" charset="-78"/>
              </a:rPr>
              <a:t>که </a:t>
            </a:r>
            <a:r>
              <a:rPr lang="fa-IR" sz="2400" dirty="0" smtClean="0">
                <a:solidFill>
                  <a:srgbClr val="002060"/>
                </a:solidFill>
                <a:cs typeface="ZahraRoosta" panose="02000700000000000000" pitchFamily="2" charset="-78"/>
              </a:rPr>
              <a:t>در </a:t>
            </a:r>
            <a:r>
              <a:rPr lang="fa-IR" sz="2400" dirty="0">
                <a:solidFill>
                  <a:srgbClr val="002060"/>
                </a:solidFill>
                <a:cs typeface="ZahraRoosta" panose="02000700000000000000" pitchFamily="2" charset="-78"/>
              </a:rPr>
              <a:t>این صورت ناچار می شوی با انجام گناه به جنگ خدا بروی</a:t>
            </a:r>
            <a:r>
              <a:rPr lang="fa-IR" sz="2400" dirty="0" smtClean="0">
                <a:solidFill>
                  <a:srgbClr val="002060"/>
                </a:solidFill>
                <a:cs typeface="ZahraRoosta" panose="02000700000000000000" pitchFamily="2" charset="-78"/>
              </a:rPr>
              <a:t>.</a:t>
            </a:r>
          </a:p>
          <a:p>
            <a:pPr marL="0" indent="0" algn="justLow">
              <a:buNone/>
            </a:pPr>
            <a:r>
              <a:rPr lang="fa-IR" sz="2400" dirty="0">
                <a:solidFill>
                  <a:srgbClr val="C00000"/>
                </a:solidFill>
                <a:cs typeface="0 Titr Bold" panose="00000700000000000000" pitchFamily="2" charset="-78"/>
              </a:rPr>
              <a:t>8.چه تفاوتی میان آراستگی و خود نمایی ظاهری است</a:t>
            </a:r>
            <a:r>
              <a:rPr lang="fa-IR" sz="2400" dirty="0" smtClean="0">
                <a:solidFill>
                  <a:srgbClr val="C00000"/>
                </a:solidFill>
                <a:cs typeface="0 Titr Bold" panose="00000700000000000000" pitchFamily="2" charset="-78"/>
              </a:rPr>
              <a:t>؟ </a:t>
            </a:r>
            <a:r>
              <a:rPr lang="fa-IR" sz="2400" dirty="0" smtClean="0">
                <a:solidFill>
                  <a:srgbClr val="002060"/>
                </a:solidFill>
                <a:cs typeface="ZahraRoosta" panose="02000700000000000000" pitchFamily="2" charset="-78"/>
              </a:rPr>
              <a:t>خود </a:t>
            </a:r>
            <a:r>
              <a:rPr lang="fa-IR" sz="2400" dirty="0">
                <a:solidFill>
                  <a:srgbClr val="002060"/>
                </a:solidFill>
                <a:cs typeface="ZahraRoosta" panose="02000700000000000000" pitchFamily="2" charset="-78"/>
              </a:rPr>
              <a:t>نمایی (تبرج) نوعی تندروی در آراستگی </a:t>
            </a:r>
            <a:r>
              <a:rPr lang="fa-IR" sz="2400" dirty="0" smtClean="0">
                <a:solidFill>
                  <a:srgbClr val="002060"/>
                </a:solidFill>
                <a:cs typeface="ZahraRoosta" panose="02000700000000000000" pitchFamily="2" charset="-78"/>
              </a:rPr>
              <a:t>و</a:t>
            </a:r>
          </a:p>
          <a:p>
            <a:pPr marL="0" indent="0" algn="justLow">
              <a:buNone/>
            </a:pPr>
            <a:r>
              <a:rPr lang="fa-IR" sz="2400" dirty="0" smtClean="0">
                <a:solidFill>
                  <a:srgbClr val="002060"/>
                </a:solidFill>
                <a:cs typeface="ZahraRoosta" panose="02000700000000000000" pitchFamily="2" charset="-78"/>
              </a:rPr>
              <a:t> </a:t>
            </a:r>
            <a:r>
              <a:rPr lang="fa-IR" sz="2400" dirty="0">
                <a:solidFill>
                  <a:srgbClr val="002060"/>
                </a:solidFill>
                <a:cs typeface="ZahraRoosta" panose="02000700000000000000" pitchFamily="2" charset="-78"/>
              </a:rPr>
              <a:t>ابراز وجود و کاری جاهلانه است، اما آراستگی به معنای مرتب و منظم کردن خود و بهتر کردن وضع ظاهری </a:t>
            </a:r>
            <a:r>
              <a:rPr lang="fa-IR" sz="2400" dirty="0" smtClean="0">
                <a:solidFill>
                  <a:srgbClr val="002060"/>
                </a:solidFill>
                <a:cs typeface="ZahraRoosta" panose="02000700000000000000" pitchFamily="2" charset="-78"/>
              </a:rPr>
              <a:t>یا</a:t>
            </a:r>
          </a:p>
          <a:p>
            <a:pPr marL="0" indent="0" algn="justLow">
              <a:buNone/>
            </a:pPr>
            <a:r>
              <a:rPr lang="fa-IR" sz="2400" dirty="0" smtClean="0">
                <a:solidFill>
                  <a:srgbClr val="002060"/>
                </a:solidFill>
                <a:cs typeface="ZahraRoosta" panose="02000700000000000000" pitchFamily="2" charset="-78"/>
              </a:rPr>
              <a:t> </a:t>
            </a:r>
            <a:r>
              <a:rPr lang="fa-IR" sz="2400" dirty="0">
                <a:solidFill>
                  <a:srgbClr val="002060"/>
                </a:solidFill>
                <a:cs typeface="ZahraRoosta" panose="02000700000000000000" pitchFamily="2" charset="-78"/>
              </a:rPr>
              <a:t>باطنی است که انسان به طور فطری به آن علاقه دارد. </a:t>
            </a:r>
            <a:endParaRPr lang="en-US" dirty="0">
              <a:solidFill>
                <a:srgbClr val="002060"/>
              </a:solidFill>
              <a:cs typeface="ZahraRoosta" panose="02000700000000000000" pitchFamily="2" charset="-78"/>
            </a:endParaRPr>
          </a:p>
        </p:txBody>
      </p:sp>
      <p:sp>
        <p:nvSpPr>
          <p:cNvPr id="4" name="Slide Number Placeholder 3"/>
          <p:cNvSpPr>
            <a:spLocks noGrp="1"/>
          </p:cNvSpPr>
          <p:nvPr>
            <p:ph type="sldNum" sz="quarter" idx="12"/>
          </p:nvPr>
        </p:nvSpPr>
        <p:spPr/>
        <p:txBody>
          <a:bodyPr/>
          <a:lstStyle/>
          <a:p>
            <a:fld id="{48081290-0FB9-4A82-8713-35856AB73BD7}" type="slidenum">
              <a:rPr lang="fa-IR" smtClean="0"/>
              <a:t>32</a:t>
            </a:fld>
            <a:endParaRPr lang="fa-IR"/>
          </a:p>
        </p:txBody>
      </p:sp>
      <p:sp>
        <p:nvSpPr>
          <p:cNvPr id="5" name="Title 1"/>
          <p:cNvSpPr>
            <a:spLocks noGrp="1"/>
          </p:cNvSpPr>
          <p:nvPr>
            <p:ph type="title"/>
          </p:nvPr>
        </p:nvSpPr>
        <p:spPr>
          <a:xfrm>
            <a:off x="4038600" y="436098"/>
            <a:ext cx="6284273" cy="928468"/>
          </a:xfrm>
        </p:spPr>
        <p:txBody>
          <a:bodyPr/>
          <a:lstStyle/>
          <a:p>
            <a:pPr rtl="1"/>
            <a:r>
              <a:rPr lang="fa-IR" sz="6000" dirty="0" smtClean="0">
                <a:effectLst>
                  <a:outerShdw blurRad="50800" dist="38100" dir="5400000" algn="t" rotWithShape="0">
                    <a:prstClr val="black">
                      <a:alpha val="40000"/>
                    </a:prstClr>
                  </a:outerShdw>
                </a:effectLst>
                <a:cs typeface="ZahraRoosta" panose="02000700000000000000" pitchFamily="2" charset="-78"/>
              </a:rPr>
              <a:t>نمونه سوالات تشریحی</a:t>
            </a:r>
            <a:endParaRPr lang="en-US" sz="6000" dirty="0">
              <a:effectLst>
                <a:outerShdw blurRad="50800" dist="38100" dir="5400000" algn="t" rotWithShape="0">
                  <a:prstClr val="black">
                    <a:alpha val="40000"/>
                  </a:prstClr>
                </a:outerShdw>
              </a:effectLst>
              <a:cs typeface="ZahraRoosta" panose="02000700000000000000" pitchFamily="2" charset="-78"/>
            </a:endParaRPr>
          </a:p>
        </p:txBody>
      </p:sp>
    </p:spTree>
    <p:extLst>
      <p:ext uri="{BB962C8B-B14F-4D97-AF65-F5344CB8AC3E}">
        <p14:creationId xmlns:p14="http://schemas.microsoft.com/office/powerpoint/2010/main" val="225992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5000"/>
                                        <p:tgtEl>
                                          <p:spTgt spid="3">
                                            <p:txEl>
                                              <p:pRg st="0" end="0"/>
                                            </p:txEl>
                                          </p:spTgt>
                                        </p:tgtEl>
                                      </p:cBhvr>
                                    </p:animEffect>
                                  </p:childTnLst>
                                </p:cTn>
                              </p:par>
                            </p:childTnLst>
                          </p:cTn>
                        </p:par>
                        <p:par>
                          <p:cTn id="8" fill="hold">
                            <p:stCondLst>
                              <p:cond delay="5000"/>
                            </p:stCondLst>
                            <p:childTnLst>
                              <p:par>
                                <p:cTn id="9" presetID="22" presetClass="entr" presetSubtype="2"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right)">
                                      <p:cBhvr>
                                        <p:cTn id="11" dur="5000"/>
                                        <p:tgtEl>
                                          <p:spTgt spid="3">
                                            <p:txEl>
                                              <p:pRg st="1" end="1"/>
                                            </p:txEl>
                                          </p:spTgt>
                                        </p:tgtEl>
                                      </p:cBhvr>
                                    </p:animEffect>
                                  </p:childTnLst>
                                </p:cTn>
                              </p:par>
                            </p:childTnLst>
                          </p:cTn>
                        </p:par>
                        <p:par>
                          <p:cTn id="12" fill="hold">
                            <p:stCondLst>
                              <p:cond delay="10000"/>
                            </p:stCondLst>
                            <p:childTnLst>
                              <p:par>
                                <p:cTn id="13" presetID="22" presetClass="entr" presetSubtype="2"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0"/>
                                        <p:tgtEl>
                                          <p:spTgt spid="3">
                                            <p:txEl>
                                              <p:pRg st="2" end="2"/>
                                            </p:txEl>
                                          </p:spTgt>
                                        </p:tgtEl>
                                      </p:cBhvr>
                                    </p:animEffect>
                                  </p:childTnLst>
                                </p:cTn>
                              </p:par>
                            </p:childTnLst>
                          </p:cTn>
                        </p:par>
                        <p:par>
                          <p:cTn id="16" fill="hold">
                            <p:stCondLst>
                              <p:cond delay="15000"/>
                            </p:stCondLst>
                            <p:childTnLst>
                              <p:par>
                                <p:cTn id="17" presetID="22" presetClass="entr" presetSubtype="2"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right)">
                                      <p:cBhvr>
                                        <p:cTn id="19" dur="5000"/>
                                        <p:tgtEl>
                                          <p:spTgt spid="3">
                                            <p:txEl>
                                              <p:pRg st="3" end="3"/>
                                            </p:txEl>
                                          </p:spTgt>
                                        </p:tgtEl>
                                      </p:cBhvr>
                                    </p:animEffect>
                                  </p:childTnLst>
                                </p:cTn>
                              </p:par>
                            </p:childTnLst>
                          </p:cTn>
                        </p:par>
                        <p:par>
                          <p:cTn id="20" fill="hold">
                            <p:stCondLst>
                              <p:cond delay="20000"/>
                            </p:stCondLst>
                            <p:childTnLst>
                              <p:par>
                                <p:cTn id="21" presetID="22" presetClass="entr" presetSubtype="2"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right)">
                                      <p:cBhvr>
                                        <p:cTn id="23" dur="5000"/>
                                        <p:tgtEl>
                                          <p:spTgt spid="3">
                                            <p:txEl>
                                              <p:pRg st="4" end="4"/>
                                            </p:txEl>
                                          </p:spTgt>
                                        </p:tgtEl>
                                      </p:cBhvr>
                                    </p:animEffect>
                                  </p:childTnLst>
                                </p:cTn>
                              </p:par>
                            </p:childTnLst>
                          </p:cTn>
                        </p:par>
                        <p:par>
                          <p:cTn id="24" fill="hold">
                            <p:stCondLst>
                              <p:cond delay="25000"/>
                            </p:stCondLst>
                            <p:childTnLst>
                              <p:par>
                                <p:cTn id="25" presetID="22" presetClass="entr" presetSubtype="2"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right)">
                                      <p:cBhvr>
                                        <p:cTn id="27" dur="5000"/>
                                        <p:tgtEl>
                                          <p:spTgt spid="3">
                                            <p:txEl>
                                              <p:pRg st="5" end="5"/>
                                            </p:txEl>
                                          </p:spTgt>
                                        </p:tgtEl>
                                      </p:cBhvr>
                                    </p:animEffect>
                                  </p:childTnLst>
                                </p:cTn>
                              </p:par>
                            </p:childTnLst>
                          </p:cTn>
                        </p:par>
                        <p:par>
                          <p:cTn id="28" fill="hold">
                            <p:stCondLst>
                              <p:cond delay="30000"/>
                            </p:stCondLst>
                            <p:childTnLst>
                              <p:par>
                                <p:cTn id="29" presetID="22" presetClass="entr" presetSubtype="2"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right)">
                                      <p:cBhvr>
                                        <p:cTn id="31" dur="5000"/>
                                        <p:tgtEl>
                                          <p:spTgt spid="3">
                                            <p:txEl>
                                              <p:pRg st="6" end="6"/>
                                            </p:txEl>
                                          </p:spTgt>
                                        </p:tgtEl>
                                      </p:cBhvr>
                                    </p:animEffect>
                                  </p:childTnLst>
                                </p:cTn>
                              </p:par>
                            </p:childTnLst>
                          </p:cTn>
                        </p:par>
                        <p:par>
                          <p:cTn id="32" fill="hold">
                            <p:stCondLst>
                              <p:cond delay="35000"/>
                            </p:stCondLst>
                            <p:childTnLst>
                              <p:par>
                                <p:cTn id="33" presetID="22" presetClass="entr" presetSubtype="2"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right)">
                                      <p:cBhvr>
                                        <p:cTn id="35" dur="5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fa-IR" sz="2400" dirty="0" smtClean="0">
                <a:solidFill>
                  <a:srgbClr val="C00000"/>
                </a:solidFill>
                <a:cs typeface="0 Titr Bold" panose="00000700000000000000" pitchFamily="2" charset="-78"/>
              </a:rPr>
              <a:t>1. پیشوایان ما                  را از اخلاق مهم مومنان می دانستند.</a:t>
            </a:r>
          </a:p>
          <a:p>
            <a:pPr marL="0" indent="0">
              <a:buNone/>
            </a:pPr>
            <a:r>
              <a:rPr lang="fa-IR" sz="2400" dirty="0">
                <a:solidFill>
                  <a:srgbClr val="C00000"/>
                </a:solidFill>
                <a:cs typeface="0 Titr Bold" panose="00000700000000000000" pitchFamily="2" charset="-78"/>
              </a:rPr>
              <a:t>2. یکی از جلوه </a:t>
            </a:r>
            <a:r>
              <a:rPr lang="fa-IR" sz="2400" dirty="0" smtClean="0">
                <a:solidFill>
                  <a:srgbClr val="C00000"/>
                </a:solidFill>
                <a:cs typeface="0 Titr Bold" panose="00000700000000000000" pitchFamily="2" charset="-78"/>
              </a:rPr>
              <a:t>های             مربوط </a:t>
            </a:r>
            <a:r>
              <a:rPr lang="fa-IR" sz="2400" dirty="0">
                <a:solidFill>
                  <a:srgbClr val="C00000"/>
                </a:solidFill>
                <a:cs typeface="0 Titr Bold" panose="00000700000000000000" pitchFamily="2" charset="-78"/>
              </a:rPr>
              <a:t>به </a:t>
            </a:r>
            <a:r>
              <a:rPr lang="fa-IR" sz="2400" dirty="0" smtClean="0">
                <a:solidFill>
                  <a:srgbClr val="C00000"/>
                </a:solidFill>
                <a:cs typeface="0 Titr Bold" panose="00000700000000000000" pitchFamily="2" charset="-78"/>
              </a:rPr>
              <a:t>آراستگی  و مقبولیت </a:t>
            </a:r>
            <a:r>
              <a:rPr lang="fa-IR" sz="2400" dirty="0">
                <a:solidFill>
                  <a:srgbClr val="C00000"/>
                </a:solidFill>
                <a:cs typeface="0 Titr Bold" panose="00000700000000000000" pitchFamily="2" charset="-78"/>
              </a:rPr>
              <a:t>است</a:t>
            </a:r>
            <a:r>
              <a:rPr lang="fa-IR" sz="2400" dirty="0" smtClean="0">
                <a:solidFill>
                  <a:srgbClr val="C00000"/>
                </a:solidFill>
                <a:cs typeface="0 Titr Bold" panose="00000700000000000000" pitchFamily="2" charset="-78"/>
              </a:rPr>
              <a:t>.</a:t>
            </a:r>
          </a:p>
          <a:p>
            <a:pPr marL="0" indent="0">
              <a:buNone/>
            </a:pPr>
            <a:r>
              <a:rPr lang="fa-IR" sz="2400" dirty="0">
                <a:solidFill>
                  <a:srgbClr val="C00000"/>
                </a:solidFill>
                <a:cs typeface="0 Titr Bold" panose="00000700000000000000" pitchFamily="2" charset="-78"/>
              </a:rPr>
              <a:t>3. قرآن </a:t>
            </a:r>
            <a:r>
              <a:rPr lang="fa-IR" sz="2400" dirty="0" smtClean="0">
                <a:solidFill>
                  <a:srgbClr val="C00000"/>
                </a:solidFill>
                <a:cs typeface="0 Titr Bold" panose="00000700000000000000" pitchFamily="2" charset="-78"/>
              </a:rPr>
              <a:t>کریم          را </a:t>
            </a:r>
            <a:r>
              <a:rPr lang="fa-IR" sz="2400" dirty="0">
                <a:solidFill>
                  <a:srgbClr val="C00000"/>
                </a:solidFill>
                <a:cs typeface="0 Titr Bold" panose="00000700000000000000" pitchFamily="2" charset="-78"/>
              </a:rPr>
              <a:t>کاری جاهلانه می شمرد</a:t>
            </a:r>
            <a:r>
              <a:rPr lang="fa-IR" sz="2400" dirty="0" smtClean="0">
                <a:solidFill>
                  <a:srgbClr val="C00000"/>
                </a:solidFill>
                <a:cs typeface="0 Titr Bold" panose="00000700000000000000" pitchFamily="2" charset="-78"/>
              </a:rPr>
              <a:t>.</a:t>
            </a:r>
          </a:p>
          <a:p>
            <a:pPr marL="0" indent="0">
              <a:buNone/>
            </a:pPr>
            <a:r>
              <a:rPr lang="fa-IR" sz="2400" dirty="0">
                <a:solidFill>
                  <a:srgbClr val="C00000"/>
                </a:solidFill>
                <a:cs typeface="0 Titr Bold" panose="00000700000000000000" pitchFamily="2" charset="-78"/>
              </a:rPr>
              <a:t>4. دین اسلام ما را </a:t>
            </a:r>
            <a:r>
              <a:rPr lang="fa-IR" sz="2400" dirty="0" smtClean="0">
                <a:solidFill>
                  <a:srgbClr val="C00000"/>
                </a:solidFill>
                <a:cs typeface="0 Titr Bold" panose="00000700000000000000" pitchFamily="2" charset="-78"/>
              </a:rPr>
              <a:t>از                    و                                   پرهیز </a:t>
            </a:r>
            <a:r>
              <a:rPr lang="fa-IR" sz="2400" dirty="0">
                <a:solidFill>
                  <a:srgbClr val="C00000"/>
                </a:solidFill>
                <a:cs typeface="0 Titr Bold" panose="00000700000000000000" pitchFamily="2" charset="-78"/>
              </a:rPr>
              <a:t>می دهد</a:t>
            </a:r>
            <a:r>
              <a:rPr lang="fa-IR" sz="2400" dirty="0" smtClean="0">
                <a:solidFill>
                  <a:srgbClr val="C00000"/>
                </a:solidFill>
                <a:cs typeface="0 Titr Bold" panose="00000700000000000000" pitchFamily="2" charset="-78"/>
              </a:rPr>
              <a:t>.</a:t>
            </a:r>
          </a:p>
          <a:p>
            <a:pPr marL="0" indent="0">
              <a:buNone/>
            </a:pPr>
            <a:r>
              <a:rPr lang="fa-IR" sz="2400" dirty="0">
                <a:solidFill>
                  <a:srgbClr val="C00000"/>
                </a:solidFill>
                <a:cs typeface="0 Titr Bold" panose="00000700000000000000" pitchFamily="2" charset="-78"/>
              </a:rPr>
              <a:t>5. هرکس در جامعه تلاش می کند در جایگاهی که قرار دارد، برای </a:t>
            </a:r>
            <a:r>
              <a:rPr lang="fa-IR" sz="2400" dirty="0" smtClean="0">
                <a:solidFill>
                  <a:srgbClr val="C00000"/>
                </a:solidFill>
                <a:cs typeface="0 Titr Bold" panose="00000700000000000000" pitchFamily="2" charset="-78"/>
              </a:rPr>
              <a:t>خود                کسب </a:t>
            </a:r>
            <a:r>
              <a:rPr lang="fa-IR" sz="2400" dirty="0">
                <a:solidFill>
                  <a:srgbClr val="C00000"/>
                </a:solidFill>
                <a:cs typeface="0 Titr Bold" panose="00000700000000000000" pitchFamily="2" charset="-78"/>
              </a:rPr>
              <a:t>کند.   </a:t>
            </a:r>
            <a:endParaRPr lang="en-US" sz="2400" dirty="0">
              <a:solidFill>
                <a:srgbClr val="C00000"/>
              </a:solidFill>
              <a:cs typeface="0 Titr Bold" panose="00000700000000000000" pitchFamily="2" charset="-78"/>
            </a:endParaRPr>
          </a:p>
        </p:txBody>
      </p:sp>
      <p:sp>
        <p:nvSpPr>
          <p:cNvPr id="4" name="Slide Number Placeholder 3"/>
          <p:cNvSpPr>
            <a:spLocks noGrp="1"/>
          </p:cNvSpPr>
          <p:nvPr>
            <p:ph type="sldNum" sz="quarter" idx="12"/>
          </p:nvPr>
        </p:nvSpPr>
        <p:spPr/>
        <p:txBody>
          <a:bodyPr/>
          <a:lstStyle/>
          <a:p>
            <a:fld id="{48081290-0FB9-4A82-8713-35856AB73BD7}" type="slidenum">
              <a:rPr lang="fa-IR" smtClean="0"/>
              <a:t>33</a:t>
            </a:fld>
            <a:endParaRPr lang="fa-IR"/>
          </a:p>
        </p:txBody>
      </p:sp>
      <p:sp>
        <p:nvSpPr>
          <p:cNvPr id="5" name="Title 1"/>
          <p:cNvSpPr>
            <a:spLocks noGrp="1"/>
          </p:cNvSpPr>
          <p:nvPr>
            <p:ph type="title"/>
          </p:nvPr>
        </p:nvSpPr>
        <p:spPr>
          <a:xfrm>
            <a:off x="4038600" y="436098"/>
            <a:ext cx="6284273" cy="928468"/>
          </a:xfrm>
        </p:spPr>
        <p:txBody>
          <a:bodyPr/>
          <a:lstStyle/>
          <a:p>
            <a:pPr rtl="1"/>
            <a:r>
              <a:rPr lang="fa-IR" sz="5600" dirty="0" smtClean="0">
                <a:effectLst>
                  <a:outerShdw blurRad="50800" dist="38100" dir="5400000" algn="t" rotWithShape="0">
                    <a:prstClr val="black">
                      <a:alpha val="40000"/>
                    </a:prstClr>
                  </a:outerShdw>
                </a:effectLst>
                <a:cs typeface="ZahraRoosta" panose="02000700000000000000" pitchFamily="2" charset="-78"/>
              </a:rPr>
              <a:t>نمونه سوالات نقطه چینی</a:t>
            </a:r>
            <a:endParaRPr lang="en-US" sz="5600" dirty="0">
              <a:effectLst>
                <a:outerShdw blurRad="50800" dist="38100" dir="5400000" algn="t" rotWithShape="0">
                  <a:prstClr val="black">
                    <a:alpha val="40000"/>
                  </a:prstClr>
                </a:outerShdw>
              </a:effectLst>
              <a:cs typeface="ZahraRoosta" panose="02000700000000000000" pitchFamily="2" charset="-78"/>
            </a:endParaRPr>
          </a:p>
        </p:txBody>
      </p:sp>
      <p:sp>
        <p:nvSpPr>
          <p:cNvPr id="6" name="TextBox 5"/>
          <p:cNvSpPr txBox="1"/>
          <p:nvPr/>
        </p:nvSpPr>
        <p:spPr>
          <a:xfrm>
            <a:off x="9019813" y="1640896"/>
            <a:ext cx="1097280" cy="461665"/>
          </a:xfrm>
          <a:prstGeom prst="rect">
            <a:avLst/>
          </a:prstGeom>
          <a:noFill/>
        </p:spPr>
        <p:txBody>
          <a:bodyPr wrap="square" rtlCol="0">
            <a:spAutoFit/>
          </a:bodyPr>
          <a:lstStyle/>
          <a:p>
            <a:r>
              <a:rPr lang="fa-IR" sz="2400" dirty="0">
                <a:solidFill>
                  <a:srgbClr val="002060"/>
                </a:solidFill>
                <a:cs typeface="ZahraRoosta" panose="02000700000000000000" pitchFamily="2" charset="-78"/>
              </a:rPr>
              <a:t>آراستگی</a:t>
            </a:r>
            <a:endParaRPr lang="en-US" dirty="0"/>
          </a:p>
        </p:txBody>
      </p:sp>
      <p:sp>
        <p:nvSpPr>
          <p:cNvPr id="7" name="TextBox 6"/>
          <p:cNvSpPr txBox="1"/>
          <p:nvPr/>
        </p:nvSpPr>
        <p:spPr>
          <a:xfrm>
            <a:off x="8634458" y="2146774"/>
            <a:ext cx="744673" cy="464234"/>
          </a:xfrm>
          <a:prstGeom prst="rect">
            <a:avLst/>
          </a:prstGeom>
          <a:noFill/>
        </p:spPr>
        <p:txBody>
          <a:bodyPr wrap="square" rtlCol="0">
            <a:spAutoFit/>
          </a:bodyPr>
          <a:lstStyle/>
          <a:p>
            <a:r>
              <a:rPr lang="fa-IR" sz="2400" dirty="0">
                <a:solidFill>
                  <a:srgbClr val="002060"/>
                </a:solidFill>
                <a:cs typeface="ZahraRoosta" panose="02000700000000000000" pitchFamily="2" charset="-78"/>
              </a:rPr>
              <a:t>عفاف</a:t>
            </a:r>
            <a:endParaRPr lang="en-US" dirty="0"/>
          </a:p>
        </p:txBody>
      </p:sp>
      <p:sp>
        <p:nvSpPr>
          <p:cNvPr id="8" name="TextBox 7"/>
          <p:cNvSpPr txBox="1"/>
          <p:nvPr/>
        </p:nvSpPr>
        <p:spPr>
          <a:xfrm>
            <a:off x="9403749" y="2611008"/>
            <a:ext cx="744583" cy="461665"/>
          </a:xfrm>
          <a:prstGeom prst="rect">
            <a:avLst/>
          </a:prstGeom>
          <a:noFill/>
        </p:spPr>
        <p:txBody>
          <a:bodyPr wrap="square" rtlCol="0">
            <a:spAutoFit/>
          </a:bodyPr>
          <a:lstStyle/>
          <a:p>
            <a:r>
              <a:rPr lang="fa-IR" sz="2400" dirty="0">
                <a:solidFill>
                  <a:srgbClr val="C00000"/>
                </a:solidFill>
                <a:cs typeface="0 Titr Bold" panose="00000700000000000000" pitchFamily="2" charset="-78"/>
              </a:rPr>
              <a:t> </a:t>
            </a:r>
            <a:r>
              <a:rPr lang="fa-IR" sz="2400" dirty="0">
                <a:solidFill>
                  <a:srgbClr val="002060"/>
                </a:solidFill>
                <a:cs typeface="ZahraRoosta" panose="02000700000000000000" pitchFamily="2" charset="-78"/>
              </a:rPr>
              <a:t>تبرج</a:t>
            </a:r>
            <a:r>
              <a:rPr lang="fa-IR" sz="2400" dirty="0">
                <a:solidFill>
                  <a:srgbClr val="C00000"/>
                </a:solidFill>
                <a:cs typeface="0 Titr Bold" panose="00000700000000000000" pitchFamily="2" charset="-78"/>
              </a:rPr>
              <a:t> </a:t>
            </a:r>
            <a:endParaRPr lang="en-US" dirty="0"/>
          </a:p>
        </p:txBody>
      </p:sp>
      <p:sp>
        <p:nvSpPr>
          <p:cNvPr id="9" name="TextBox 8"/>
          <p:cNvSpPr txBox="1"/>
          <p:nvPr/>
        </p:nvSpPr>
        <p:spPr>
          <a:xfrm>
            <a:off x="8151222" y="3072673"/>
            <a:ext cx="1227909" cy="461665"/>
          </a:xfrm>
          <a:prstGeom prst="rect">
            <a:avLst/>
          </a:prstGeom>
          <a:noFill/>
        </p:spPr>
        <p:txBody>
          <a:bodyPr wrap="square" rtlCol="0">
            <a:spAutoFit/>
          </a:bodyPr>
          <a:lstStyle/>
          <a:p>
            <a:r>
              <a:rPr lang="fa-IR" sz="2400" dirty="0">
                <a:solidFill>
                  <a:srgbClr val="002060"/>
                </a:solidFill>
                <a:cs typeface="ZahraRoosta" panose="02000700000000000000" pitchFamily="2" charset="-78"/>
              </a:rPr>
              <a:t>خودنمایی</a:t>
            </a:r>
            <a:endParaRPr lang="en-US" dirty="0"/>
          </a:p>
        </p:txBody>
      </p:sp>
      <p:sp>
        <p:nvSpPr>
          <p:cNvPr id="10" name="TextBox 9"/>
          <p:cNvSpPr txBox="1"/>
          <p:nvPr/>
        </p:nvSpPr>
        <p:spPr>
          <a:xfrm>
            <a:off x="5993842" y="3062512"/>
            <a:ext cx="2024742" cy="461665"/>
          </a:xfrm>
          <a:prstGeom prst="rect">
            <a:avLst/>
          </a:prstGeom>
          <a:noFill/>
        </p:spPr>
        <p:txBody>
          <a:bodyPr wrap="square" rtlCol="0">
            <a:spAutoFit/>
          </a:bodyPr>
          <a:lstStyle/>
          <a:p>
            <a:r>
              <a:rPr lang="fa-IR" sz="2400" dirty="0">
                <a:solidFill>
                  <a:srgbClr val="002060"/>
                </a:solidFill>
                <a:cs typeface="ZahraRoosta" panose="02000700000000000000" pitchFamily="2" charset="-78"/>
              </a:rPr>
              <a:t>افراط در آراستگی</a:t>
            </a:r>
            <a:endParaRPr lang="en-US" dirty="0"/>
          </a:p>
        </p:txBody>
      </p:sp>
      <p:sp>
        <p:nvSpPr>
          <p:cNvPr id="11" name="TextBox 10"/>
          <p:cNvSpPr txBox="1"/>
          <p:nvPr/>
        </p:nvSpPr>
        <p:spPr>
          <a:xfrm>
            <a:off x="3032760" y="3477912"/>
            <a:ext cx="1005840" cy="461665"/>
          </a:xfrm>
          <a:prstGeom prst="rect">
            <a:avLst/>
          </a:prstGeom>
          <a:noFill/>
        </p:spPr>
        <p:txBody>
          <a:bodyPr wrap="square" rtlCol="0">
            <a:spAutoFit/>
          </a:bodyPr>
          <a:lstStyle/>
          <a:p>
            <a:r>
              <a:rPr lang="fa-IR" sz="2400" dirty="0">
                <a:solidFill>
                  <a:srgbClr val="002060"/>
                </a:solidFill>
                <a:cs typeface="ZahraRoosta" panose="02000700000000000000" pitchFamily="2" charset="-78"/>
              </a:rPr>
              <a:t>مقبولیت</a:t>
            </a:r>
            <a:endParaRPr lang="en-US" dirty="0"/>
          </a:p>
        </p:txBody>
      </p:sp>
    </p:spTree>
    <p:extLst>
      <p:ext uri="{BB962C8B-B14F-4D97-AF65-F5344CB8AC3E}">
        <p14:creationId xmlns:p14="http://schemas.microsoft.com/office/powerpoint/2010/main" val="404204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5000"/>
                                        <p:tgtEl>
                                          <p:spTgt spid="3">
                                            <p:txEl>
                                              <p:pRg st="0" end="0"/>
                                            </p:txEl>
                                          </p:spTgt>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childTnLst>
                          </p:cTn>
                        </p:par>
                        <p:par>
                          <p:cTn id="12" fill="hold">
                            <p:stCondLst>
                              <p:cond delay="8000"/>
                            </p:stCondLst>
                            <p:childTnLst>
                              <p:par>
                                <p:cTn id="13" presetID="22" presetClass="entr" presetSubtype="2"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right)">
                                      <p:cBhvr>
                                        <p:cTn id="15" dur="5000"/>
                                        <p:tgtEl>
                                          <p:spTgt spid="3">
                                            <p:txEl>
                                              <p:pRg st="1" end="1"/>
                                            </p:txEl>
                                          </p:spTgt>
                                        </p:tgtEl>
                                      </p:cBhvr>
                                    </p:animEffect>
                                  </p:childTnLst>
                                </p:cTn>
                              </p:par>
                            </p:childTnLst>
                          </p:cTn>
                        </p:par>
                        <p:par>
                          <p:cTn id="16" fill="hold">
                            <p:stCondLst>
                              <p:cond delay="13000"/>
                            </p:stCondLst>
                            <p:childTnLst>
                              <p:par>
                                <p:cTn id="17" presetID="10"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3000"/>
                                        <p:tgtEl>
                                          <p:spTgt spid="7">
                                            <p:txEl>
                                              <p:pRg st="0" end="0"/>
                                            </p:txEl>
                                          </p:spTgt>
                                        </p:tgtEl>
                                      </p:cBhvr>
                                    </p:animEffect>
                                  </p:childTnLst>
                                </p:cTn>
                              </p:par>
                            </p:childTnLst>
                          </p:cTn>
                        </p:par>
                        <p:par>
                          <p:cTn id="20" fill="hold">
                            <p:stCondLst>
                              <p:cond delay="16000"/>
                            </p:stCondLst>
                            <p:childTnLst>
                              <p:par>
                                <p:cTn id="21" presetID="22" presetClass="entr" presetSubtype="2"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right)">
                                      <p:cBhvr>
                                        <p:cTn id="23" dur="5000"/>
                                        <p:tgtEl>
                                          <p:spTgt spid="3">
                                            <p:txEl>
                                              <p:pRg st="2" end="2"/>
                                            </p:txEl>
                                          </p:spTgt>
                                        </p:tgtEl>
                                      </p:cBhvr>
                                    </p:animEffect>
                                  </p:childTnLst>
                                </p:cTn>
                              </p:par>
                            </p:childTnLst>
                          </p:cTn>
                        </p:par>
                        <p:par>
                          <p:cTn id="24" fill="hold">
                            <p:stCondLst>
                              <p:cond delay="21000"/>
                            </p:stCondLst>
                            <p:childTnLst>
                              <p:par>
                                <p:cTn id="25" presetID="10" presetClass="entr" presetSubtype="0" fill="hold" nodeType="after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3000"/>
                                        <p:tgtEl>
                                          <p:spTgt spid="8">
                                            <p:txEl>
                                              <p:pRg st="0" end="0"/>
                                            </p:txEl>
                                          </p:spTgt>
                                        </p:tgtEl>
                                      </p:cBhvr>
                                    </p:animEffect>
                                  </p:childTnLst>
                                </p:cTn>
                              </p:par>
                            </p:childTnLst>
                          </p:cTn>
                        </p:par>
                        <p:par>
                          <p:cTn id="28" fill="hold">
                            <p:stCondLst>
                              <p:cond delay="24000"/>
                            </p:stCondLst>
                            <p:childTnLst>
                              <p:par>
                                <p:cTn id="29" presetID="22" presetClass="entr" presetSubtype="2"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right)">
                                      <p:cBhvr>
                                        <p:cTn id="31" dur="5000"/>
                                        <p:tgtEl>
                                          <p:spTgt spid="3">
                                            <p:txEl>
                                              <p:pRg st="3" end="3"/>
                                            </p:txEl>
                                          </p:spTgt>
                                        </p:tgtEl>
                                      </p:cBhvr>
                                    </p:animEffect>
                                  </p:childTnLst>
                                </p:cTn>
                              </p:par>
                            </p:childTnLst>
                          </p:cTn>
                        </p:par>
                        <p:par>
                          <p:cTn id="32" fill="hold">
                            <p:stCondLst>
                              <p:cond delay="29000"/>
                            </p:stCondLst>
                            <p:childTnLst>
                              <p:par>
                                <p:cTn id="33" presetID="10" presetClass="entr" presetSubtype="0" fill="hold"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3000"/>
                                        <p:tgtEl>
                                          <p:spTgt spid="9">
                                            <p:txEl>
                                              <p:pRg st="0" end="0"/>
                                            </p:txEl>
                                          </p:spTgt>
                                        </p:tgtEl>
                                      </p:cBhvr>
                                    </p:animEffect>
                                  </p:childTnLst>
                                </p:cTn>
                              </p:par>
                            </p:childTnLst>
                          </p:cTn>
                        </p:par>
                        <p:par>
                          <p:cTn id="36" fill="hold">
                            <p:stCondLst>
                              <p:cond delay="32000"/>
                            </p:stCondLst>
                            <p:childTnLst>
                              <p:par>
                                <p:cTn id="37" presetID="10" presetClass="entr" presetSubtype="0" fill="hold"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3000"/>
                                        <p:tgtEl>
                                          <p:spTgt spid="10">
                                            <p:txEl>
                                              <p:pRg st="0" end="0"/>
                                            </p:txEl>
                                          </p:spTgt>
                                        </p:tgtEl>
                                      </p:cBhvr>
                                    </p:animEffect>
                                  </p:childTnLst>
                                </p:cTn>
                              </p:par>
                            </p:childTnLst>
                          </p:cTn>
                        </p:par>
                        <p:par>
                          <p:cTn id="40" fill="hold">
                            <p:stCondLst>
                              <p:cond delay="35000"/>
                            </p:stCondLst>
                            <p:childTnLst>
                              <p:par>
                                <p:cTn id="41" presetID="22" presetClass="entr" presetSubtype="2"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wipe(right)">
                                      <p:cBhvr>
                                        <p:cTn id="43" dur="5000"/>
                                        <p:tgtEl>
                                          <p:spTgt spid="3">
                                            <p:txEl>
                                              <p:pRg st="4" end="4"/>
                                            </p:txEl>
                                          </p:spTgt>
                                        </p:tgtEl>
                                      </p:cBhvr>
                                    </p:animEffect>
                                  </p:childTnLst>
                                </p:cTn>
                              </p:par>
                            </p:childTnLst>
                          </p:cTn>
                        </p:par>
                        <p:par>
                          <p:cTn id="44" fill="hold">
                            <p:stCondLst>
                              <p:cond delay="40000"/>
                            </p:stCondLst>
                            <p:childTnLst>
                              <p:par>
                                <p:cTn id="45" presetID="10" presetClass="entr" presetSubtype="0" fill="hold" nodeType="after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3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565" y="2709470"/>
            <a:ext cx="7485050" cy="1240738"/>
          </a:xfrm>
        </p:spPr>
        <p:txBody>
          <a:bodyPr/>
          <a:lstStyle/>
          <a:p>
            <a:r>
              <a:rPr lang="fa-IR" sz="6200" b="1" dirty="0" smtClean="0">
                <a:ln w="10160">
                  <a:solidFill>
                    <a:schemeClr val="accent5"/>
                  </a:solidFill>
                  <a:prstDash val="solid"/>
                </a:ln>
                <a:solidFill>
                  <a:srgbClr val="FFFFFF"/>
                </a:solidFill>
                <a:effectLst>
                  <a:outerShdw blurRad="38100" dist="38100" dir="2700000" algn="tl">
                    <a:srgbClr val="000000">
                      <a:alpha val="43137"/>
                    </a:srgbClr>
                  </a:outerShdw>
                </a:effectLst>
                <a:latin typeface="persian-sols" pitchFamily="2" charset="-78"/>
                <a:cs typeface="ZahraRoosta" panose="02000700000000000000" pitchFamily="2" charset="-78"/>
              </a:rPr>
              <a:t>فیلم های مربوط به درس</a:t>
            </a:r>
            <a:endParaRPr lang="en-US" sz="6200" b="1" dirty="0">
              <a:ln w="10160">
                <a:solidFill>
                  <a:schemeClr val="accent5"/>
                </a:solidFill>
                <a:prstDash val="solid"/>
              </a:ln>
              <a:solidFill>
                <a:srgbClr val="FFFFFF"/>
              </a:solidFill>
              <a:effectLst>
                <a:outerShdw blurRad="38100" dist="38100" dir="2700000" algn="tl">
                  <a:srgbClr val="000000">
                    <a:alpha val="43137"/>
                  </a:srgbClr>
                </a:outerShdw>
              </a:effectLst>
              <a:latin typeface="persian-sols" pitchFamily="2" charset="-78"/>
              <a:cs typeface="ZahraRoosta" panose="02000700000000000000" pitchFamily="2" charset="-78"/>
            </a:endParaRP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48081290-0FB9-4A82-8713-35856AB73BD7}" type="slidenum">
              <a:rPr lang="fa-IR" smtClean="0"/>
              <a:t>34</a:t>
            </a:fld>
            <a:endParaRPr lang="fa-IR"/>
          </a:p>
        </p:txBody>
      </p:sp>
    </p:spTree>
    <p:extLst>
      <p:ext uri="{BB962C8B-B14F-4D97-AF65-F5344CB8AC3E}">
        <p14:creationId xmlns:p14="http://schemas.microsoft.com/office/powerpoint/2010/main" val="38190377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7985f674517e4e2b2343a61211ac01c26698099-320p__8604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81552" y="1340057"/>
            <a:ext cx="7452157" cy="49675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p:cNvSpPr>
            <a:spLocks noGrp="1"/>
          </p:cNvSpPr>
          <p:nvPr>
            <p:ph type="sldNum" sz="quarter" idx="12"/>
          </p:nvPr>
        </p:nvSpPr>
        <p:spPr/>
        <p:txBody>
          <a:bodyPr/>
          <a:lstStyle/>
          <a:p>
            <a:fld id="{48081290-0FB9-4A82-8713-35856AB73BD7}" type="slidenum">
              <a:rPr lang="fa-IR" smtClean="0"/>
              <a:t>35</a:t>
            </a:fld>
            <a:endParaRPr lang="fa-IR"/>
          </a:p>
        </p:txBody>
      </p:sp>
    </p:spTree>
    <p:extLst>
      <p:ext uri="{BB962C8B-B14F-4D97-AF65-F5344CB8AC3E}">
        <p14:creationId xmlns:p14="http://schemas.microsoft.com/office/powerpoint/2010/main" val="1875240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fcc4223294387a4b42de7b58cdaa1053448485-240p__9469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99039" y="1166048"/>
            <a:ext cx="6874452" cy="515537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p:cNvSpPr>
            <a:spLocks noGrp="1"/>
          </p:cNvSpPr>
          <p:nvPr>
            <p:ph type="sldNum" sz="quarter" idx="12"/>
          </p:nvPr>
        </p:nvSpPr>
        <p:spPr/>
        <p:txBody>
          <a:bodyPr/>
          <a:lstStyle/>
          <a:p>
            <a:fld id="{48081290-0FB9-4A82-8713-35856AB73BD7}" type="slidenum">
              <a:rPr lang="fa-IR" smtClean="0"/>
              <a:t>36</a:t>
            </a:fld>
            <a:endParaRPr lang="fa-IR"/>
          </a:p>
        </p:txBody>
      </p:sp>
    </p:spTree>
    <p:extLst>
      <p:ext uri="{BB962C8B-B14F-4D97-AF65-F5344CB8AC3E}">
        <p14:creationId xmlns:p14="http://schemas.microsoft.com/office/powerpoint/2010/main" val="2585580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800" dirty="0" smtClean="0">
                <a:effectLst>
                  <a:outerShdw blurRad="50800" dist="38100" dir="5400000" algn="t" rotWithShape="0">
                    <a:prstClr val="black">
                      <a:alpha val="40000"/>
                    </a:prstClr>
                  </a:outerShdw>
                </a:effectLst>
                <a:cs typeface="ZahraRoosta" panose="02000700000000000000" pitchFamily="2" charset="-78"/>
              </a:rPr>
              <a:t>مشخصات</a:t>
            </a:r>
            <a:endParaRPr lang="en-US" sz="4800" dirty="0">
              <a:effectLst>
                <a:outerShdw blurRad="50800" dist="38100" dir="5400000" algn="t" rotWithShape="0">
                  <a:prstClr val="black">
                    <a:alpha val="40000"/>
                  </a:prstClr>
                </a:outerShdw>
              </a:effectLst>
              <a:cs typeface="ZahraRoosta" panose="02000700000000000000" pitchFamily="2" charset="-78"/>
            </a:endParaRPr>
          </a:p>
        </p:txBody>
      </p:sp>
      <p:sp>
        <p:nvSpPr>
          <p:cNvPr id="4" name="Slide Number Placeholder 3"/>
          <p:cNvSpPr>
            <a:spLocks noGrp="1"/>
          </p:cNvSpPr>
          <p:nvPr>
            <p:ph type="sldNum" sz="quarter" idx="12"/>
          </p:nvPr>
        </p:nvSpPr>
        <p:spPr/>
        <p:txBody>
          <a:bodyPr/>
          <a:lstStyle/>
          <a:p>
            <a:fld id="{48081290-0FB9-4A82-8713-35856AB73BD7}" type="slidenum">
              <a:rPr lang="fa-IR" smtClean="0"/>
              <a:t>37</a:t>
            </a:fld>
            <a:endParaRPr lang="fa-IR"/>
          </a:p>
        </p:txBody>
      </p:sp>
      <p:sp>
        <p:nvSpPr>
          <p:cNvPr id="5" name="Rounded Rectangle 4"/>
          <p:cNvSpPr/>
          <p:nvPr/>
        </p:nvSpPr>
        <p:spPr>
          <a:xfrm>
            <a:off x="3806588" y="3517253"/>
            <a:ext cx="4327478" cy="709683"/>
          </a:xfrm>
          <a:prstGeom prst="roundRect">
            <a:avLst/>
          </a:prstGeom>
          <a:solidFill>
            <a:srgbClr val="C00000"/>
          </a:solidFill>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fa-IR" sz="2800" dirty="0" smtClean="0">
                <a:effectLst>
                  <a:outerShdw blurRad="50800" dist="38100" dir="5400000" algn="t" rotWithShape="0">
                    <a:prstClr val="black">
                      <a:alpha val="40000"/>
                    </a:prstClr>
                  </a:outerShdw>
                </a:effectLst>
                <a:cs typeface="ZahraRoosta" panose="02000700000000000000" pitchFamily="2" charset="-78"/>
              </a:rPr>
              <a:t>کنفرانس دهنده:رضا حسین پور</a:t>
            </a:r>
            <a:endParaRPr lang="en-US" sz="2800" dirty="0">
              <a:effectLst>
                <a:outerShdw blurRad="50800" dist="38100" dir="5400000" algn="t" rotWithShape="0">
                  <a:prstClr val="black">
                    <a:alpha val="40000"/>
                  </a:prstClr>
                </a:outerShdw>
              </a:effectLst>
              <a:cs typeface="ZahraRoosta" panose="02000700000000000000" pitchFamily="2" charset="-78"/>
            </a:endParaRPr>
          </a:p>
        </p:txBody>
      </p:sp>
      <p:sp>
        <p:nvSpPr>
          <p:cNvPr id="6" name="Rounded Rectangle 5"/>
          <p:cNvSpPr/>
          <p:nvPr/>
        </p:nvSpPr>
        <p:spPr>
          <a:xfrm>
            <a:off x="3806588" y="2667987"/>
            <a:ext cx="4327478" cy="709683"/>
          </a:xfrm>
          <a:prstGeom prst="roundRect">
            <a:avLst/>
          </a:prstGeom>
          <a:solidFill>
            <a:srgbClr val="C00000"/>
          </a:solidFill>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fa-IR" sz="2800" dirty="0" smtClean="0">
                <a:effectLst>
                  <a:outerShdw blurRad="50800" dist="38100" dir="5400000" algn="t" rotWithShape="0">
                    <a:prstClr val="black">
                      <a:alpha val="40000"/>
                    </a:prstClr>
                  </a:outerShdw>
                </a:effectLst>
                <a:cs typeface="ZahraRoosta" panose="02000700000000000000" pitchFamily="2" charset="-78"/>
              </a:rPr>
              <a:t>تهیه پاورپوینت:علیرضا چراغچی</a:t>
            </a:r>
            <a:endParaRPr lang="en-US" sz="2800" dirty="0">
              <a:effectLst>
                <a:outerShdw blurRad="50800" dist="38100" dir="5400000" algn="t" rotWithShape="0">
                  <a:prstClr val="black">
                    <a:alpha val="40000"/>
                  </a:prstClr>
                </a:outerShdw>
              </a:effectLst>
              <a:cs typeface="ZahraRoosta" panose="02000700000000000000" pitchFamily="2" charset="-78"/>
            </a:endParaRPr>
          </a:p>
        </p:txBody>
      </p:sp>
      <p:sp>
        <p:nvSpPr>
          <p:cNvPr id="7" name="Rounded Rectangle 6"/>
          <p:cNvSpPr/>
          <p:nvPr/>
        </p:nvSpPr>
        <p:spPr>
          <a:xfrm>
            <a:off x="3806588" y="4376892"/>
            <a:ext cx="4327478" cy="709683"/>
          </a:xfrm>
          <a:prstGeom prst="roundRect">
            <a:avLst/>
          </a:prstGeom>
          <a:solidFill>
            <a:srgbClr val="C00000"/>
          </a:solidFill>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fa-IR" sz="2800" dirty="0" smtClean="0">
                <a:effectLst>
                  <a:outerShdw blurRad="50800" dist="38100" dir="5400000" algn="t" rotWithShape="0">
                    <a:prstClr val="black">
                      <a:alpha val="40000"/>
                    </a:prstClr>
                  </a:outerShdw>
                </a:effectLst>
                <a:cs typeface="ZahraRoosta" panose="02000700000000000000" pitchFamily="2" charset="-78"/>
              </a:rPr>
              <a:t>تهیه فیلم و قاری قرآن:سجاد اکبری</a:t>
            </a:r>
            <a:endParaRPr lang="en-US" sz="2800" dirty="0">
              <a:effectLst>
                <a:outerShdw blurRad="50800" dist="38100" dir="5400000" algn="t" rotWithShape="0">
                  <a:prstClr val="black">
                    <a:alpha val="40000"/>
                  </a:prstClr>
                </a:outerShdw>
              </a:effectLst>
              <a:cs typeface="ZahraRoosta" panose="02000700000000000000" pitchFamily="2" charset="-78"/>
            </a:endParaRPr>
          </a:p>
        </p:txBody>
      </p:sp>
      <p:sp>
        <p:nvSpPr>
          <p:cNvPr id="8" name="Rounded Rectangle 7"/>
          <p:cNvSpPr/>
          <p:nvPr/>
        </p:nvSpPr>
        <p:spPr>
          <a:xfrm>
            <a:off x="3806588" y="5226158"/>
            <a:ext cx="4327478" cy="709683"/>
          </a:xfrm>
          <a:prstGeom prst="roundRect">
            <a:avLst/>
          </a:prstGeom>
          <a:solidFill>
            <a:srgbClr val="C00000"/>
          </a:solidFill>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fa-IR" sz="2800" dirty="0" smtClean="0">
                <a:effectLst>
                  <a:outerShdw blurRad="50800" dist="38100" dir="5400000" algn="t" rotWithShape="0">
                    <a:prstClr val="black">
                      <a:alpha val="40000"/>
                    </a:prstClr>
                  </a:outerShdw>
                </a:effectLst>
                <a:cs typeface="ZahraRoosta" panose="02000700000000000000" pitchFamily="2" charset="-78"/>
              </a:rPr>
              <a:t>تهیه نمونه سوالات:مصطفی صفار</a:t>
            </a:r>
            <a:endParaRPr lang="en-US" sz="2800" dirty="0">
              <a:effectLst>
                <a:outerShdw blurRad="50800" dist="38100" dir="5400000" algn="t" rotWithShape="0">
                  <a:prstClr val="black">
                    <a:alpha val="40000"/>
                  </a:prstClr>
                </a:outerShdw>
              </a:effectLst>
              <a:cs typeface="ZahraRoosta" panose="02000700000000000000" pitchFamily="2" charset="-78"/>
            </a:endParaRPr>
          </a:p>
        </p:txBody>
      </p:sp>
      <p:sp>
        <p:nvSpPr>
          <p:cNvPr id="9" name="Rounded Rectangle 8"/>
          <p:cNvSpPr/>
          <p:nvPr/>
        </p:nvSpPr>
        <p:spPr>
          <a:xfrm>
            <a:off x="3806588" y="1808348"/>
            <a:ext cx="4327478" cy="709683"/>
          </a:xfrm>
          <a:prstGeom prst="roundRect">
            <a:avLst/>
          </a:prstGeom>
          <a:solidFill>
            <a:srgbClr val="C00000"/>
          </a:solidFill>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fa-IR" sz="2800" dirty="0" smtClean="0">
                <a:effectLst>
                  <a:outerShdw blurRad="50800" dist="38100" dir="5400000" algn="t" rotWithShape="0">
                    <a:prstClr val="black">
                      <a:alpha val="40000"/>
                    </a:prstClr>
                  </a:outerShdw>
                </a:effectLst>
                <a:cs typeface="ZahraRoosta" panose="02000700000000000000" pitchFamily="2" charset="-78"/>
              </a:rPr>
              <a:t>دبیر محترم:آقای نارنج پور</a:t>
            </a:r>
            <a:endParaRPr lang="en-US" sz="2800" dirty="0">
              <a:effectLst>
                <a:outerShdw blurRad="50800" dist="38100" dir="5400000" algn="t" rotWithShape="0">
                  <a:prstClr val="black">
                    <a:alpha val="40000"/>
                  </a:prstClr>
                </a:outerShdw>
              </a:effectLst>
              <a:cs typeface="ZahraRoosta" panose="02000700000000000000" pitchFamily="2" charset="-78"/>
            </a:endParaRPr>
          </a:p>
        </p:txBody>
      </p:sp>
    </p:spTree>
    <p:extLst>
      <p:ext uri="{BB962C8B-B14F-4D97-AF65-F5344CB8AC3E}">
        <p14:creationId xmlns:p14="http://schemas.microsoft.com/office/powerpoint/2010/main" val="26775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anim calcmode="lin" valueType="num">
                                      <p:cBhvr>
                                        <p:cTn id="8" dur="1500" fill="hold"/>
                                        <p:tgtEl>
                                          <p:spTgt spid="9"/>
                                        </p:tgtEl>
                                        <p:attrNameLst>
                                          <p:attrName>ppt_x</p:attrName>
                                        </p:attrNameLst>
                                      </p:cBhvr>
                                      <p:tavLst>
                                        <p:tav tm="0">
                                          <p:val>
                                            <p:strVal val="#ppt_x"/>
                                          </p:val>
                                        </p:tav>
                                        <p:tav tm="100000">
                                          <p:val>
                                            <p:strVal val="#ppt_x"/>
                                          </p:val>
                                        </p:tav>
                                      </p:tavLst>
                                    </p:anim>
                                    <p:anim calcmode="lin" valueType="num">
                                      <p:cBhvr>
                                        <p:cTn id="9" dur="1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7"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500"/>
                                        <p:tgtEl>
                                          <p:spTgt spid="5"/>
                                        </p:tgtEl>
                                      </p:cBhvr>
                                    </p:animEffect>
                                    <p:anim calcmode="lin" valueType="num">
                                      <p:cBhvr>
                                        <p:cTn id="20" dur="1500" fill="hold"/>
                                        <p:tgtEl>
                                          <p:spTgt spid="5"/>
                                        </p:tgtEl>
                                        <p:attrNameLst>
                                          <p:attrName>ppt_x</p:attrName>
                                        </p:attrNameLst>
                                      </p:cBhvr>
                                      <p:tavLst>
                                        <p:tav tm="0">
                                          <p:val>
                                            <p:strVal val="#ppt_x"/>
                                          </p:val>
                                        </p:tav>
                                        <p:tav tm="100000">
                                          <p:val>
                                            <p:strVal val="#ppt_x"/>
                                          </p:val>
                                        </p:tav>
                                      </p:tavLst>
                                    </p:anim>
                                    <p:anim calcmode="lin" valueType="num">
                                      <p:cBhvr>
                                        <p:cTn id="21" dur="1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500"/>
                                        <p:tgtEl>
                                          <p:spTgt spid="7"/>
                                        </p:tgtEl>
                                      </p:cBhvr>
                                    </p:animEffect>
                                    <p:anim calcmode="lin" valueType="num">
                                      <p:cBhvr>
                                        <p:cTn id="26" dur="1500" fill="hold"/>
                                        <p:tgtEl>
                                          <p:spTgt spid="7"/>
                                        </p:tgtEl>
                                        <p:attrNameLst>
                                          <p:attrName>ppt_x</p:attrName>
                                        </p:attrNameLst>
                                      </p:cBhvr>
                                      <p:tavLst>
                                        <p:tav tm="0">
                                          <p:val>
                                            <p:strVal val="#ppt_x"/>
                                          </p:val>
                                        </p:tav>
                                        <p:tav tm="100000">
                                          <p:val>
                                            <p:strVal val="#ppt_x"/>
                                          </p:val>
                                        </p:tav>
                                      </p:tavLst>
                                    </p:anim>
                                    <p:anim calcmode="lin" valueType="num">
                                      <p:cBhvr>
                                        <p:cTn id="27" dur="1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6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500"/>
                                        <p:tgtEl>
                                          <p:spTgt spid="8"/>
                                        </p:tgtEl>
                                      </p:cBhvr>
                                    </p:animEffect>
                                    <p:anim calcmode="lin" valueType="num">
                                      <p:cBhvr>
                                        <p:cTn id="32" dur="1500" fill="hold"/>
                                        <p:tgtEl>
                                          <p:spTgt spid="8"/>
                                        </p:tgtEl>
                                        <p:attrNameLst>
                                          <p:attrName>ppt_x</p:attrName>
                                        </p:attrNameLst>
                                      </p:cBhvr>
                                      <p:tavLst>
                                        <p:tav tm="0">
                                          <p:val>
                                            <p:strVal val="#ppt_x"/>
                                          </p:val>
                                        </p:tav>
                                        <p:tav tm="100000">
                                          <p:val>
                                            <p:strVal val="#ppt_x"/>
                                          </p:val>
                                        </p:tav>
                                      </p:tavLst>
                                    </p:anim>
                                    <p:anim calcmode="lin" valueType="num">
                                      <p:cBhvr>
                                        <p:cTn id="33" dur="1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Placeholder 5"/>
          <p:cNvPicPr>
            <a:picLocks noGrp="1" noChangeAspect="1"/>
          </p:cNvPicPr>
          <p:nvPr>
            <p:ph type="pic" idx="1"/>
          </p:nvPr>
        </p:nvPicPr>
        <p:blipFill>
          <a:blip r:embed="rId2"/>
          <a:srcRect t="3085" b="3085"/>
          <a:stretch>
            <a:fillRect/>
          </a:stretch>
        </p:blipFill>
        <p:spPr>
          <a:prstGeom prst="rect">
            <a:avLst/>
          </a:prstGeom>
        </p:spPr>
      </p:pic>
      <p:sp>
        <p:nvSpPr>
          <p:cNvPr id="4" name="Text Placeholder 3"/>
          <p:cNvSpPr>
            <a:spLocks noGrp="1"/>
          </p:cNvSpPr>
          <p:nvPr>
            <p:ph type="body" sz="half" idx="2"/>
          </p:nvPr>
        </p:nvSpPr>
        <p:spPr>
          <a:xfrm>
            <a:off x="1677073" y="1061765"/>
            <a:ext cx="8205375" cy="497999"/>
          </a:xfrm>
        </p:spPr>
        <p:txBody>
          <a:bodyPr>
            <a:noAutofit/>
          </a:bodyPr>
          <a:lstStyle/>
          <a:p>
            <a:pPr algn="ctr"/>
            <a:r>
              <a:rPr lang="fa-IR" dirty="0" smtClean="0">
                <a:solidFill>
                  <a:srgbClr val="C00000"/>
                </a:solidFill>
                <a:cs typeface="B Esfehan" panose="00000700000000000000" pitchFamily="2" charset="-78"/>
              </a:rPr>
              <a:t>«صلوات بر محمد و آل محمد»</a:t>
            </a:r>
            <a:endParaRPr lang="en-US" dirty="0">
              <a:solidFill>
                <a:srgbClr val="C00000"/>
              </a:solidFill>
              <a:cs typeface="B Esfehan" panose="00000700000000000000" pitchFamily="2" charset="-78"/>
            </a:endParaRPr>
          </a:p>
        </p:txBody>
      </p:sp>
      <p:sp>
        <p:nvSpPr>
          <p:cNvPr id="5" name="Slide Number Placeholder 4"/>
          <p:cNvSpPr>
            <a:spLocks noGrp="1"/>
          </p:cNvSpPr>
          <p:nvPr>
            <p:ph type="sldNum" sz="quarter" idx="12"/>
          </p:nvPr>
        </p:nvSpPr>
        <p:spPr/>
        <p:txBody>
          <a:bodyPr/>
          <a:lstStyle/>
          <a:p>
            <a:fld id="{48081290-0FB9-4A82-8713-35856AB73BD7}" type="slidenum">
              <a:rPr lang="fa-IR" smtClean="0"/>
              <a:t>38</a:t>
            </a:fld>
            <a:endParaRPr lang="fa-IR"/>
          </a:p>
        </p:txBody>
      </p:sp>
    </p:spTree>
    <p:extLst>
      <p:ext uri="{BB962C8B-B14F-4D97-AF65-F5344CB8AC3E}">
        <p14:creationId xmlns:p14="http://schemas.microsoft.com/office/powerpoint/2010/main" val="30113898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747" y="2687781"/>
            <a:ext cx="7040326" cy="1399310"/>
          </a:xfrm>
        </p:spPr>
        <p:txBody>
          <a:bodyPr/>
          <a:lstStyle/>
          <a:p>
            <a:r>
              <a:rPr lang="fa-IR" sz="5400" b="1" dirty="0" smtClean="0">
                <a:ln w="3175">
                  <a:solidFill>
                    <a:schemeClr val="bg1"/>
                  </a:solidFill>
                </a:ln>
                <a:solidFill>
                  <a:srgbClr val="C00000"/>
                </a:solidFill>
                <a:latin typeface="IranNastaliq" panose="02020505000000020003" pitchFamily="18" charset="0"/>
                <a:cs typeface="B Esfehan" panose="00000700000000000000" pitchFamily="2" charset="-78"/>
              </a:rPr>
              <a:t>تشکر از حسن توجه شما</a:t>
            </a:r>
            <a:endParaRPr lang="fa-IR" sz="5400" b="1" dirty="0">
              <a:ln w="3175">
                <a:solidFill>
                  <a:schemeClr val="bg1"/>
                </a:solidFill>
              </a:ln>
              <a:solidFill>
                <a:srgbClr val="C00000"/>
              </a:solidFill>
              <a:latin typeface="IranNastaliq" panose="02020505000000020003" pitchFamily="18" charset="0"/>
              <a:cs typeface="B Esfehan" panose="00000700000000000000" pitchFamily="2" charset="-78"/>
            </a:endParaRPr>
          </a:p>
        </p:txBody>
      </p:sp>
      <p:sp>
        <p:nvSpPr>
          <p:cNvPr id="3" name="Slide Number Placeholder 2"/>
          <p:cNvSpPr>
            <a:spLocks noGrp="1"/>
          </p:cNvSpPr>
          <p:nvPr>
            <p:ph type="sldNum" sz="quarter" idx="12"/>
          </p:nvPr>
        </p:nvSpPr>
        <p:spPr/>
        <p:txBody>
          <a:bodyPr/>
          <a:lstStyle/>
          <a:p>
            <a:fld id="{48081290-0FB9-4A82-8713-35856AB73BD7}" type="slidenum">
              <a:rPr lang="fa-IR" smtClean="0"/>
              <a:t>39</a:t>
            </a:fld>
            <a:endParaRPr lang="fa-IR" dirty="0"/>
          </a:p>
        </p:txBody>
      </p:sp>
    </p:spTree>
    <p:extLst>
      <p:ext uri="{BB962C8B-B14F-4D97-AF65-F5344CB8AC3E}">
        <p14:creationId xmlns:p14="http://schemas.microsoft.com/office/powerpoint/2010/main" val="365496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375" accel="50000" decel="50000" autoRev="1" fill="hold">
                                          <p:stCondLst>
                                            <p:cond delay="0"/>
                                          </p:stCondLst>
                                        </p:cTn>
                                        <p:tgtEl>
                                          <p:spTgt spid="2"/>
                                        </p:tgtEl>
                                        <p:attrNameLst>
                                          <p:attrName>ppt_x</p:attrName>
                                          <p:attrName>ppt_y</p:attrName>
                                        </p:attrNameLst>
                                      </p:cBhvr>
                                    </p:animMotion>
                                    <p:animRot by="1500000">
                                      <p:cBhvr>
                                        <p:cTn id="7" dur="188" fill="hold">
                                          <p:stCondLst>
                                            <p:cond delay="0"/>
                                          </p:stCondLst>
                                        </p:cTn>
                                        <p:tgtEl>
                                          <p:spTgt spid="2"/>
                                        </p:tgtEl>
                                        <p:attrNameLst>
                                          <p:attrName>r</p:attrName>
                                        </p:attrNameLst>
                                      </p:cBhvr>
                                    </p:animRot>
                                    <p:animRot by="-1500000">
                                      <p:cBhvr>
                                        <p:cTn id="8" dur="188" fill="hold">
                                          <p:stCondLst>
                                            <p:cond delay="188"/>
                                          </p:stCondLst>
                                        </p:cTn>
                                        <p:tgtEl>
                                          <p:spTgt spid="2"/>
                                        </p:tgtEl>
                                        <p:attrNameLst>
                                          <p:attrName>r</p:attrName>
                                        </p:attrNameLst>
                                      </p:cBhvr>
                                    </p:animRot>
                                    <p:animRot by="-1500000">
                                      <p:cBhvr>
                                        <p:cTn id="9" dur="188" fill="hold">
                                          <p:stCondLst>
                                            <p:cond delay="375"/>
                                          </p:stCondLst>
                                        </p:cTn>
                                        <p:tgtEl>
                                          <p:spTgt spid="2"/>
                                        </p:tgtEl>
                                        <p:attrNameLst>
                                          <p:attrName>r</p:attrName>
                                        </p:attrNameLst>
                                      </p:cBhvr>
                                    </p:animRot>
                                    <p:animRot by="1500000">
                                      <p:cBhvr>
                                        <p:cTn id="10" dur="188" fill="hold">
                                          <p:stCondLst>
                                            <p:cond delay="563"/>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329" y="660329"/>
            <a:ext cx="6275832" cy="780544"/>
          </a:xfrm>
        </p:spPr>
        <p:txBody>
          <a:bodyPr/>
          <a:lstStyle/>
          <a:p>
            <a:r>
              <a:rPr lang="fa-IR"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hekasteh_Beta" panose="02000503000000020003" pitchFamily="2" charset="0"/>
                <a:cs typeface="Shekasteh_Beta" panose="02000503000000020003" pitchFamily="2" charset="0"/>
              </a:rPr>
              <a:t>قرائت قرآن کریم</a:t>
            </a:r>
            <a:endParaRPr lang="fa-IR"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hekasteh_Beta" panose="02000503000000020003" pitchFamily="2" charset="0"/>
              <a:cs typeface="Shekasteh_Beta" panose="02000503000000020003" pitchFamily="2" charset="0"/>
            </a:endParaRPr>
          </a:p>
        </p:txBody>
      </p:sp>
      <p:sp>
        <p:nvSpPr>
          <p:cNvPr id="3" name="Content Placeholder 2"/>
          <p:cNvSpPr>
            <a:spLocks noGrp="1"/>
          </p:cNvSpPr>
          <p:nvPr>
            <p:ph idx="1"/>
          </p:nvPr>
        </p:nvSpPr>
        <p:spPr>
          <a:xfrm>
            <a:off x="561322" y="1896722"/>
            <a:ext cx="11069355" cy="4474772"/>
          </a:xfrm>
          <a:ln>
            <a:noFill/>
          </a:ln>
        </p:spPr>
        <p:txBody>
          <a:bodyPr>
            <a:normAutofit fontScale="92500" lnSpcReduction="10000"/>
          </a:bodyPr>
          <a:lstStyle/>
          <a:p>
            <a:pPr marL="0" indent="0" algn="just">
              <a:lnSpc>
                <a:spcPct val="100000"/>
              </a:lnSpc>
              <a:buNone/>
            </a:pPr>
            <a:r>
              <a:rPr lang="fa-IR" sz="3900" dirty="0">
                <a:ln w="0"/>
                <a:effectLst>
                  <a:outerShdw blurRad="38100" dist="19050" dir="2700000" algn="tl" rotWithShape="0">
                    <a:schemeClr val="dk1">
                      <a:alpha val="40000"/>
                    </a:schemeClr>
                  </a:outerShdw>
                </a:effectLst>
                <a:latin typeface="Noor_e_Quran" panose="02000000000000000000" pitchFamily="2" charset="-78"/>
                <a:cs typeface="Noor_e_Quran" panose="02000000000000000000" pitchFamily="2" charset="-78"/>
              </a:rPr>
              <a:t>يَابَنِي آدَمَ قَدْ أَنزَلْنَا عَلَيْكُمْ لِبَاساً يُوَارِي سَوْءَاتِكُمْ وَرِيشاً وَلِبَاسُ التَّقْوَى‏ ذلِكَ خَيْرٌ ذلِكَ مِنْ آيَاتِ اللّهِ لَعَلَّهُمْ يَذَّكَّرُونَ </a:t>
            </a:r>
            <a:r>
              <a:rPr lang="fa-IR" sz="3900" dirty="0" smtClean="0">
                <a:ln w="0"/>
                <a:effectLst>
                  <a:outerShdw blurRad="38100" dist="19050" dir="2700000" algn="tl" rotWithShape="0">
                    <a:schemeClr val="dk1">
                      <a:alpha val="40000"/>
                    </a:schemeClr>
                  </a:outerShdw>
                </a:effectLst>
                <a:latin typeface="Noor_e_Quran" panose="02000000000000000000" pitchFamily="2" charset="-78"/>
                <a:cs typeface="Noor_e_Quran" panose="02000000000000000000" pitchFamily="2" charset="-78"/>
              </a:rPr>
              <a:t>(26) يَابَنِي </a:t>
            </a:r>
            <a:r>
              <a:rPr lang="fa-IR" sz="3900" dirty="0">
                <a:ln w="0"/>
                <a:effectLst>
                  <a:outerShdw blurRad="38100" dist="19050" dir="2700000" algn="tl" rotWithShape="0">
                    <a:schemeClr val="dk1">
                      <a:alpha val="40000"/>
                    </a:schemeClr>
                  </a:outerShdw>
                </a:effectLst>
                <a:latin typeface="Noor_e_Quran" panose="02000000000000000000" pitchFamily="2" charset="-78"/>
                <a:cs typeface="Noor_e_Quran" panose="02000000000000000000" pitchFamily="2" charset="-78"/>
              </a:rPr>
              <a:t>آدَمَ لاَيَفْتِنَنَّكُمُ الشَّيْطَانُ كَمَا أَخْرَجَ أَبَوَيْكُم مِنَ الْجَنَّةِ يَنزِعُ عَنْهُمَا لِبَاسَهُمَا لِيُرِيَهُمَا سَوْءَاتِهِمَا إِنَّهُ يَرَاكُمْ هُوَ وَقَبِيلُهُ مِنْ حَيْثُ لاَتَرَوْنَهُمْ إِنَّا جَعَلْنَا الشَّيَاطِينَ أَوْلِيَاءَ لِلَّذِينَ لاَيُؤْمِنُونَ (27) </a:t>
            </a:r>
          </a:p>
          <a:p>
            <a:pPr marL="0" indent="0" algn="just">
              <a:lnSpc>
                <a:spcPct val="100000"/>
              </a:lnSpc>
              <a:buNone/>
            </a:pPr>
            <a:r>
              <a:rPr lang="fa-IR" sz="3900" dirty="0">
                <a:ln w="0"/>
                <a:effectLst>
                  <a:outerShdw blurRad="38100" dist="19050" dir="2700000" algn="tl" rotWithShape="0">
                    <a:schemeClr val="dk1">
                      <a:alpha val="40000"/>
                    </a:schemeClr>
                  </a:outerShdw>
                </a:effectLst>
                <a:latin typeface="Noor_e_Quran" panose="02000000000000000000" pitchFamily="2" charset="-78"/>
                <a:cs typeface="Noor_e_Quran" panose="02000000000000000000" pitchFamily="2" charset="-78"/>
              </a:rPr>
              <a:t>وَإِذَا فَعَلُوا فَاحِشَةً قَالُوا وَجَدْنَا عَلَيْهَا آبَاءَنَا وَاللّهُ أَمَرَنَا بِهَا قُلْ إِنَّ اللّهَ لاَيَأْمُرُ بِالْفَحْشَاءِ أَتَقُولُونَ عَلَى اللّهِ مَا لاَتَعْلَمُونَ (28) </a:t>
            </a:r>
            <a:r>
              <a:rPr lang="fa-IR" sz="3900" dirty="0" smtClean="0">
                <a:ln w="0"/>
                <a:effectLst>
                  <a:outerShdw blurRad="38100" dist="19050" dir="2700000" algn="tl" rotWithShape="0">
                    <a:schemeClr val="dk1">
                      <a:alpha val="40000"/>
                    </a:schemeClr>
                  </a:outerShdw>
                </a:effectLst>
                <a:latin typeface="Noor_e_Quran" panose="02000000000000000000" pitchFamily="2" charset="-78"/>
                <a:cs typeface="Noor_e_Quran" panose="02000000000000000000" pitchFamily="2" charset="-78"/>
              </a:rPr>
              <a:t>قُلْ </a:t>
            </a:r>
            <a:r>
              <a:rPr lang="fa-IR" sz="3900" dirty="0">
                <a:ln w="0"/>
                <a:effectLst>
                  <a:outerShdw blurRad="38100" dist="19050" dir="2700000" algn="tl" rotWithShape="0">
                    <a:schemeClr val="dk1">
                      <a:alpha val="40000"/>
                    </a:schemeClr>
                  </a:outerShdw>
                </a:effectLst>
                <a:latin typeface="Noor_e_Quran" panose="02000000000000000000" pitchFamily="2" charset="-78"/>
                <a:cs typeface="Noor_e_Quran" panose="02000000000000000000" pitchFamily="2" charset="-78"/>
              </a:rPr>
              <a:t>أَمَرَ رَبِّي بِالْقِسْطِ وَأَقِيمُوا وُجُوهَكُمْ عِندَ كُلِّ مَسْجِدٍ وَادْعُوهُ مُخْلِصِينَ لَهُ الدِّينَ كَمَا بَدَأَكُمْ تَعُودُونَ (29) </a:t>
            </a:r>
            <a:r>
              <a:rPr lang="fa-IR" sz="3900" dirty="0" smtClean="0">
                <a:ln w="0"/>
                <a:effectLst>
                  <a:outerShdw blurRad="38100" dist="19050" dir="2700000" algn="tl" rotWithShape="0">
                    <a:schemeClr val="dk1">
                      <a:alpha val="40000"/>
                    </a:schemeClr>
                  </a:outerShdw>
                </a:effectLst>
                <a:latin typeface="Noor_e_Quran" panose="02000000000000000000" pitchFamily="2" charset="-78"/>
                <a:cs typeface="Noor_e_Quran" panose="02000000000000000000" pitchFamily="2" charset="-78"/>
              </a:rPr>
              <a:t>فَرِيقاً </a:t>
            </a:r>
            <a:r>
              <a:rPr lang="fa-IR" sz="3900" dirty="0">
                <a:ln w="0"/>
                <a:effectLst>
                  <a:outerShdw blurRad="38100" dist="19050" dir="2700000" algn="tl" rotWithShape="0">
                    <a:schemeClr val="dk1">
                      <a:alpha val="40000"/>
                    </a:schemeClr>
                  </a:outerShdw>
                </a:effectLst>
                <a:latin typeface="Noor_e_Quran" panose="02000000000000000000" pitchFamily="2" charset="-78"/>
                <a:cs typeface="Noor_e_Quran" panose="02000000000000000000" pitchFamily="2" charset="-78"/>
              </a:rPr>
              <a:t>هَدَى‏ وَفَرِيقاً حَقَّ عَلَيْهِمُ الضَّلاَلَةُ إِنَّهُمُ اتَّخَذُوا الشَّيَاطِينَ أَوْلِيَاءَ مِن دُونِ اللّهِ وَيَحْسَبُونَ أَنَّهُم مُهْتَدُونَ (30) </a:t>
            </a:r>
          </a:p>
          <a:p>
            <a:pPr marL="0" indent="0">
              <a:buNone/>
            </a:pPr>
            <a:endParaRPr lang="fa-IR" dirty="0"/>
          </a:p>
        </p:txBody>
      </p:sp>
      <p:sp>
        <p:nvSpPr>
          <p:cNvPr id="4" name="Slide Number Placeholder 3"/>
          <p:cNvSpPr>
            <a:spLocks noGrp="1"/>
          </p:cNvSpPr>
          <p:nvPr>
            <p:ph type="sldNum" sz="quarter" idx="12"/>
          </p:nvPr>
        </p:nvSpPr>
        <p:spPr/>
        <p:txBody>
          <a:bodyPr/>
          <a:lstStyle/>
          <a:p>
            <a:fld id="{48081290-0FB9-4A82-8713-35856AB73BD7}" type="slidenum">
              <a:rPr lang="fa-IR" smtClean="0"/>
              <a:t>4</a:t>
            </a:fld>
            <a:endParaRPr lang="fa-IR"/>
          </a:p>
        </p:txBody>
      </p:sp>
      <p:sp>
        <p:nvSpPr>
          <p:cNvPr id="5" name="TextBox 4"/>
          <p:cNvSpPr txBox="1"/>
          <p:nvPr/>
        </p:nvSpPr>
        <p:spPr>
          <a:xfrm>
            <a:off x="4389945" y="1343891"/>
            <a:ext cx="2937164" cy="646331"/>
          </a:xfrm>
          <a:prstGeom prst="rect">
            <a:avLst/>
          </a:prstGeom>
          <a:noFill/>
        </p:spPr>
        <p:txBody>
          <a:bodyPr wrap="square" rtlCol="0">
            <a:spAutoFit/>
          </a:bodyPr>
          <a:lstStyle/>
          <a:p>
            <a:r>
              <a:rPr lang="fa-IR" sz="3600" dirty="0">
                <a:solidFill>
                  <a:prstClr val="black"/>
                </a:solidFill>
                <a:latin typeface="Noor_e_Quran" panose="02000000000000000000" pitchFamily="2" charset="-78"/>
                <a:cs typeface="Noor_e_Quran" panose="02000000000000000000" pitchFamily="2" charset="-78"/>
              </a:rPr>
              <a:t>بِسْمِ اللَّهِ الرَّحْمَنِ الرَّحِيمِ</a:t>
            </a:r>
            <a:endParaRPr lang="en-US" dirty="0"/>
          </a:p>
        </p:txBody>
      </p:sp>
      <p:pic>
        <p:nvPicPr>
          <p:cNvPr id="7"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17493" y="470981"/>
            <a:ext cx="609600" cy="609600"/>
          </a:xfrm>
          <a:prstGeom prst="rect">
            <a:avLst/>
          </a:prstGeom>
        </p:spPr>
      </p:pic>
    </p:spTree>
    <p:extLst>
      <p:ext uri="{BB962C8B-B14F-4D97-AF65-F5344CB8AC3E}">
        <p14:creationId xmlns:p14="http://schemas.microsoft.com/office/powerpoint/2010/main" val="180145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childTnLst>
                          </p:cTn>
                        </p:par>
                        <p:par>
                          <p:cTn id="12" fill="hold">
                            <p:stCondLst>
                              <p:cond delay="3000"/>
                            </p:stCondLst>
                            <p:childTnLst>
                              <p:par>
                                <p:cTn id="13" presetID="22" presetClass="entr" presetSubtype="2"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right)">
                                      <p:cBhvr>
                                        <p:cTn id="15" dur="1500"/>
                                        <p:tgtEl>
                                          <p:spTgt spid="3">
                                            <p:txEl>
                                              <p:pRg st="0" end="0"/>
                                            </p:txEl>
                                          </p:spTgt>
                                        </p:tgtEl>
                                      </p:cBhvr>
                                    </p:animEffect>
                                  </p:childTnLst>
                                </p:cTn>
                              </p:par>
                            </p:childTnLst>
                          </p:cTn>
                        </p:par>
                        <p:par>
                          <p:cTn id="16" fill="hold">
                            <p:stCondLst>
                              <p:cond delay="4500"/>
                            </p:stCondLst>
                            <p:childTnLst>
                              <p:par>
                                <p:cTn id="17" presetID="22" presetClass="entr" presetSubtype="2"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right)">
                                      <p:cBhvr>
                                        <p:cTn id="19"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85312"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81290-0FB9-4A82-8713-35856AB73BD7}" type="slidenum">
              <a:rPr lang="fa-IR" smtClean="0"/>
              <a:t>5</a:t>
            </a:fld>
            <a:endParaRPr lang="fa-IR"/>
          </a:p>
        </p:txBody>
      </p:sp>
      <p:sp>
        <p:nvSpPr>
          <p:cNvPr id="5" name="Title 1"/>
          <p:cNvSpPr txBox="1">
            <a:spLocks/>
          </p:cNvSpPr>
          <p:nvPr/>
        </p:nvSpPr>
        <p:spPr>
          <a:xfrm>
            <a:off x="3047648" y="808845"/>
            <a:ext cx="6284273" cy="92846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lang="en-US" sz="6000" kern="1200">
                <a:ln w="3175">
                  <a:solidFill>
                    <a:schemeClr val="bg1">
                      <a:lumMod val="75000"/>
                    </a:schemeClr>
                  </a:solidFill>
                </a:ln>
                <a:solidFill>
                  <a:schemeClr val="bg1"/>
                </a:solidFill>
                <a:effectLst>
                  <a:reflection stA="36000" endPos="25000" dir="5400000" sy="-100000" algn="bl" rotWithShape="0"/>
                </a:effectLst>
                <a:latin typeface="+mj-lt"/>
                <a:ea typeface="+mj-ea"/>
                <a:cs typeface="MRT_Hasoneh" panose="00000400000000000000" pitchFamily="2" charset="-78"/>
              </a:defRPr>
            </a:lvl1pPr>
          </a:lstStyle>
          <a:p>
            <a:pPr rtl="1"/>
            <a:r>
              <a:rPr lang="fa-IR" sz="3600" dirty="0" smtClean="0">
                <a:effectLst>
                  <a:outerShdw blurRad="50800" dist="38100" dir="5400000" algn="t" rotWithShape="0">
                    <a:prstClr val="black">
                      <a:alpha val="40000"/>
                    </a:prstClr>
                  </a:outerShdw>
                </a:effectLst>
                <a:cs typeface="ZahraRoosta" panose="02000700000000000000" pitchFamily="2" charset="-78"/>
              </a:rPr>
              <a:t>آنچه در این درس می آموزیم:</a:t>
            </a:r>
            <a:endParaRPr lang="fa-IR" sz="3600" dirty="0">
              <a:effectLst>
                <a:outerShdw blurRad="50800" dist="38100" dir="5400000" algn="t" rotWithShape="0">
                  <a:prstClr val="black">
                    <a:alpha val="40000"/>
                  </a:prstClr>
                </a:outerShdw>
              </a:effectLst>
              <a:cs typeface="ZahraRoosta" panose="02000700000000000000" pitchFamily="2" charset="-78"/>
            </a:endParaRPr>
          </a:p>
        </p:txBody>
      </p:sp>
      <p:sp>
        <p:nvSpPr>
          <p:cNvPr id="6" name="Rounded Rectangle 5"/>
          <p:cNvSpPr/>
          <p:nvPr/>
        </p:nvSpPr>
        <p:spPr>
          <a:xfrm>
            <a:off x="3806588" y="1808348"/>
            <a:ext cx="4327478" cy="709683"/>
          </a:xfrm>
          <a:prstGeom prst="roundRect">
            <a:avLst/>
          </a:prstGeom>
          <a:effectLst>
            <a:outerShdw blurRad="50800" dist="38100" dir="5400000" algn="t" rotWithShape="0">
              <a:prstClr val="black">
                <a:alpha val="40000"/>
              </a:prstClr>
            </a:outerShdw>
          </a:effectLst>
        </p:spPr>
        <p:style>
          <a:lnRef idx="0">
            <a:schemeClr val="accent2"/>
          </a:lnRef>
          <a:fillRef idx="1001">
            <a:schemeClr val="dk2"/>
          </a:fillRef>
          <a:effectRef idx="3">
            <a:schemeClr val="accent2"/>
          </a:effectRef>
          <a:fontRef idx="minor">
            <a:schemeClr val="lt1"/>
          </a:fontRef>
        </p:style>
        <p:txBody>
          <a:bodyPr rtlCol="0" anchor="ctr"/>
          <a:lstStyle/>
          <a:p>
            <a:pPr algn="ctr"/>
            <a:r>
              <a:rPr lang="fa-IR" sz="2800" dirty="0" smtClean="0">
                <a:effectLst>
                  <a:outerShdw blurRad="50800" dist="38100" dir="5400000" algn="t" rotWithShape="0">
                    <a:prstClr val="black">
                      <a:alpha val="40000"/>
                    </a:prstClr>
                  </a:outerShdw>
                </a:effectLst>
                <a:cs typeface="ZahraRoosta" panose="02000700000000000000" pitchFamily="2" charset="-78"/>
              </a:rPr>
              <a:t>معنی و مفهوم آراستگی</a:t>
            </a:r>
            <a:endParaRPr lang="en-US" sz="2800" dirty="0">
              <a:effectLst>
                <a:outerShdw blurRad="50800" dist="38100" dir="5400000" algn="t" rotWithShape="0">
                  <a:prstClr val="black">
                    <a:alpha val="40000"/>
                  </a:prstClr>
                </a:outerShdw>
              </a:effectLst>
              <a:cs typeface="ZahraRoosta" panose="02000700000000000000" pitchFamily="2" charset="-78"/>
            </a:endParaRPr>
          </a:p>
        </p:txBody>
      </p:sp>
      <p:sp>
        <p:nvSpPr>
          <p:cNvPr id="7" name="Rounded Rectangle 6"/>
          <p:cNvSpPr/>
          <p:nvPr/>
        </p:nvSpPr>
        <p:spPr>
          <a:xfrm>
            <a:off x="3806588" y="2638217"/>
            <a:ext cx="4327478" cy="709683"/>
          </a:xfrm>
          <a:prstGeom prst="roundRect">
            <a:avLst/>
          </a:prstGeom>
          <a:effectLst>
            <a:outerShdw blurRad="50800" dist="38100" dir="5400000" algn="t" rotWithShape="0">
              <a:prstClr val="black">
                <a:alpha val="40000"/>
              </a:prstClr>
            </a:outerShdw>
          </a:effectLst>
        </p:spPr>
        <p:style>
          <a:lnRef idx="0">
            <a:schemeClr val="accent2"/>
          </a:lnRef>
          <a:fillRef idx="1001">
            <a:schemeClr val="dk2"/>
          </a:fillRef>
          <a:effectRef idx="3">
            <a:schemeClr val="accent2"/>
          </a:effectRef>
          <a:fontRef idx="minor">
            <a:schemeClr val="lt1"/>
          </a:fontRef>
        </p:style>
        <p:txBody>
          <a:bodyPr rtlCol="0" anchor="ctr"/>
          <a:lstStyle/>
          <a:p>
            <a:pPr algn="ctr"/>
            <a:r>
              <a:rPr lang="fa-IR" sz="2800" dirty="0" smtClean="0">
                <a:effectLst>
                  <a:outerShdw blurRad="50800" dist="38100" dir="5400000" algn="t" rotWithShape="0">
                    <a:prstClr val="black">
                      <a:alpha val="40000"/>
                    </a:prstClr>
                  </a:outerShdw>
                </a:effectLst>
                <a:cs typeface="ZahraRoosta" panose="02000700000000000000" pitchFamily="2" charset="-78"/>
              </a:rPr>
              <a:t>آراستگی پیشوایان دین</a:t>
            </a:r>
            <a:endParaRPr lang="en-US" sz="2800" dirty="0">
              <a:effectLst>
                <a:outerShdw blurRad="50800" dist="38100" dir="5400000" algn="t" rotWithShape="0">
                  <a:prstClr val="black">
                    <a:alpha val="40000"/>
                  </a:prstClr>
                </a:outerShdw>
              </a:effectLst>
              <a:cs typeface="ZahraRoosta" panose="02000700000000000000" pitchFamily="2" charset="-78"/>
            </a:endParaRPr>
          </a:p>
        </p:txBody>
      </p:sp>
      <p:sp>
        <p:nvSpPr>
          <p:cNvPr id="8" name="Rounded Rectangle 7"/>
          <p:cNvSpPr/>
          <p:nvPr/>
        </p:nvSpPr>
        <p:spPr>
          <a:xfrm>
            <a:off x="3806588" y="3468086"/>
            <a:ext cx="4327478" cy="709683"/>
          </a:xfrm>
          <a:prstGeom prst="roundRect">
            <a:avLst/>
          </a:prstGeom>
          <a:effectLst>
            <a:outerShdw blurRad="50800" dist="38100" dir="5400000" algn="t" rotWithShape="0">
              <a:prstClr val="black">
                <a:alpha val="40000"/>
              </a:prstClr>
            </a:outerShdw>
          </a:effectLst>
        </p:spPr>
        <p:style>
          <a:lnRef idx="0">
            <a:schemeClr val="accent2"/>
          </a:lnRef>
          <a:fillRef idx="1001">
            <a:schemeClr val="dk2"/>
          </a:fillRef>
          <a:effectRef idx="3">
            <a:schemeClr val="accent2"/>
          </a:effectRef>
          <a:fontRef idx="minor">
            <a:schemeClr val="lt1"/>
          </a:fontRef>
        </p:style>
        <p:txBody>
          <a:bodyPr rtlCol="0" anchor="ctr"/>
          <a:lstStyle/>
          <a:p>
            <a:pPr algn="ctr"/>
            <a:r>
              <a:rPr lang="fa-IR" sz="2800" dirty="0" smtClean="0">
                <a:effectLst>
                  <a:outerShdw blurRad="50800" dist="38100" dir="5400000" algn="t" rotWithShape="0">
                    <a:prstClr val="black">
                      <a:alpha val="40000"/>
                    </a:prstClr>
                  </a:outerShdw>
                </a:effectLst>
                <a:cs typeface="ZahraRoosta" panose="02000700000000000000" pitchFamily="2" charset="-78"/>
              </a:rPr>
              <a:t>مقبولیت</a:t>
            </a:r>
            <a:endParaRPr lang="en-US" sz="2800" dirty="0">
              <a:effectLst>
                <a:outerShdw blurRad="50800" dist="38100" dir="5400000" algn="t" rotWithShape="0">
                  <a:prstClr val="black">
                    <a:alpha val="40000"/>
                  </a:prstClr>
                </a:outerShdw>
              </a:effectLst>
              <a:cs typeface="ZahraRoosta" panose="02000700000000000000" pitchFamily="2" charset="-78"/>
            </a:endParaRPr>
          </a:p>
        </p:txBody>
      </p:sp>
      <p:sp>
        <p:nvSpPr>
          <p:cNvPr id="9" name="Rounded Rectangle 8"/>
          <p:cNvSpPr/>
          <p:nvPr/>
        </p:nvSpPr>
        <p:spPr>
          <a:xfrm>
            <a:off x="3806588" y="4297955"/>
            <a:ext cx="4327478" cy="709683"/>
          </a:xfrm>
          <a:prstGeom prst="roundRect">
            <a:avLst/>
          </a:prstGeom>
          <a:effectLst>
            <a:outerShdw blurRad="50800" dist="38100" dir="5400000" algn="t" rotWithShape="0">
              <a:prstClr val="black">
                <a:alpha val="40000"/>
              </a:prstClr>
            </a:outerShdw>
          </a:effectLst>
        </p:spPr>
        <p:style>
          <a:lnRef idx="0">
            <a:schemeClr val="accent2"/>
          </a:lnRef>
          <a:fillRef idx="1001">
            <a:schemeClr val="dk2"/>
          </a:fillRef>
          <a:effectRef idx="3">
            <a:schemeClr val="accent2"/>
          </a:effectRef>
          <a:fontRef idx="minor">
            <a:schemeClr val="lt1"/>
          </a:fontRef>
        </p:style>
        <p:txBody>
          <a:bodyPr rtlCol="0" anchor="ctr"/>
          <a:lstStyle/>
          <a:p>
            <a:pPr algn="ctr"/>
            <a:r>
              <a:rPr lang="fa-IR" sz="2800" dirty="0" smtClean="0">
                <a:effectLst>
                  <a:outerShdw blurRad="50800" dist="38100" dir="5400000" algn="t" rotWithShape="0">
                    <a:prstClr val="black">
                      <a:alpha val="40000"/>
                    </a:prstClr>
                  </a:outerShdw>
                </a:effectLst>
                <a:cs typeface="ZahraRoosta" panose="02000700000000000000" pitchFamily="2" charset="-78"/>
              </a:rPr>
              <a:t>تعریف عفاف</a:t>
            </a:r>
            <a:endParaRPr lang="en-US" sz="2800" dirty="0">
              <a:effectLst>
                <a:outerShdw blurRad="50800" dist="38100" dir="5400000" algn="t" rotWithShape="0">
                  <a:prstClr val="black">
                    <a:alpha val="40000"/>
                  </a:prstClr>
                </a:outerShdw>
              </a:effectLst>
              <a:cs typeface="ZahraRoosta" panose="02000700000000000000" pitchFamily="2" charset="-78"/>
            </a:endParaRPr>
          </a:p>
        </p:txBody>
      </p:sp>
      <p:sp>
        <p:nvSpPr>
          <p:cNvPr id="10" name="Rounded Rectangle 9"/>
          <p:cNvSpPr/>
          <p:nvPr/>
        </p:nvSpPr>
        <p:spPr>
          <a:xfrm>
            <a:off x="3806588" y="5127824"/>
            <a:ext cx="4327478" cy="709683"/>
          </a:xfrm>
          <a:prstGeom prst="roundRect">
            <a:avLst/>
          </a:prstGeom>
          <a:effectLst>
            <a:outerShdw blurRad="50800" dist="38100" dir="5400000" algn="t" rotWithShape="0">
              <a:prstClr val="black">
                <a:alpha val="40000"/>
              </a:prstClr>
            </a:outerShdw>
          </a:effectLst>
        </p:spPr>
        <p:style>
          <a:lnRef idx="0">
            <a:schemeClr val="accent2"/>
          </a:lnRef>
          <a:fillRef idx="1001">
            <a:schemeClr val="dk2"/>
          </a:fillRef>
          <a:effectRef idx="3">
            <a:schemeClr val="accent2"/>
          </a:effectRef>
          <a:fontRef idx="minor">
            <a:schemeClr val="lt1"/>
          </a:fontRef>
        </p:style>
        <p:txBody>
          <a:bodyPr rtlCol="0" anchor="ctr"/>
          <a:lstStyle/>
          <a:p>
            <a:pPr algn="ctr"/>
            <a:r>
              <a:rPr lang="fa-IR" sz="2800" dirty="0" smtClean="0">
                <a:effectLst>
                  <a:outerShdw blurRad="50800" dist="38100" dir="5400000" algn="t" rotWithShape="0">
                    <a:prstClr val="black">
                      <a:alpha val="40000"/>
                    </a:prstClr>
                  </a:outerShdw>
                </a:effectLst>
                <a:cs typeface="ZahraRoosta" panose="02000700000000000000" pitchFamily="2" charset="-78"/>
              </a:rPr>
              <a:t>تعریف تبرج و پرهیز از آن</a:t>
            </a:r>
            <a:endParaRPr lang="en-US" sz="2800" dirty="0">
              <a:effectLst>
                <a:outerShdw blurRad="50800" dist="38100" dir="5400000" algn="t" rotWithShape="0">
                  <a:prstClr val="black">
                    <a:alpha val="40000"/>
                  </a:prstClr>
                </a:outerShdw>
              </a:effectLst>
              <a:cs typeface="ZahraRoosta" panose="02000700000000000000" pitchFamily="2" charset="-78"/>
            </a:endParaRPr>
          </a:p>
        </p:txBody>
      </p:sp>
    </p:spTree>
    <p:extLst>
      <p:ext uri="{BB962C8B-B14F-4D97-AF65-F5344CB8AC3E}">
        <p14:creationId xmlns:p14="http://schemas.microsoft.com/office/powerpoint/2010/main" val="1608877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anim calcmode="lin" valueType="num">
                                      <p:cBhvr>
                                        <p:cTn id="8" dur="1500" fill="hold"/>
                                        <p:tgtEl>
                                          <p:spTgt spid="6"/>
                                        </p:tgtEl>
                                        <p:attrNameLst>
                                          <p:attrName>ppt_x</p:attrName>
                                        </p:attrNameLst>
                                      </p:cBhvr>
                                      <p:tavLst>
                                        <p:tav tm="0">
                                          <p:val>
                                            <p:strVal val="#ppt_x"/>
                                          </p:val>
                                        </p:tav>
                                        <p:tav tm="100000">
                                          <p:val>
                                            <p:strVal val="#ppt_x"/>
                                          </p:val>
                                        </p:tav>
                                      </p:tavLst>
                                    </p:anim>
                                    <p:anim calcmode="lin" valueType="num">
                                      <p:cBhvr>
                                        <p:cTn id="9" dur="1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anim calcmode="lin" valueType="num">
                                      <p:cBhvr>
                                        <p:cTn id="14" dur="1500" fill="hold"/>
                                        <p:tgtEl>
                                          <p:spTgt spid="7"/>
                                        </p:tgtEl>
                                        <p:attrNameLst>
                                          <p:attrName>ppt_x</p:attrName>
                                        </p:attrNameLst>
                                      </p:cBhvr>
                                      <p:tavLst>
                                        <p:tav tm="0">
                                          <p:val>
                                            <p:strVal val="#ppt_x"/>
                                          </p:val>
                                        </p:tav>
                                        <p:tav tm="100000">
                                          <p:val>
                                            <p:strVal val="#ppt_x"/>
                                          </p:val>
                                        </p:tav>
                                      </p:tavLst>
                                    </p:anim>
                                    <p:anim calcmode="lin" valueType="num">
                                      <p:cBhvr>
                                        <p:cTn id="15" dur="1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7"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500"/>
                                        <p:tgtEl>
                                          <p:spTgt spid="8"/>
                                        </p:tgtEl>
                                      </p:cBhvr>
                                    </p:animEffect>
                                    <p:anim calcmode="lin" valueType="num">
                                      <p:cBhvr>
                                        <p:cTn id="20" dur="1500" fill="hold"/>
                                        <p:tgtEl>
                                          <p:spTgt spid="8"/>
                                        </p:tgtEl>
                                        <p:attrNameLst>
                                          <p:attrName>ppt_x</p:attrName>
                                        </p:attrNameLst>
                                      </p:cBhvr>
                                      <p:tavLst>
                                        <p:tav tm="0">
                                          <p:val>
                                            <p:strVal val="#ppt_x"/>
                                          </p:val>
                                        </p:tav>
                                        <p:tav tm="100000">
                                          <p:val>
                                            <p:strVal val="#ppt_x"/>
                                          </p:val>
                                        </p:tav>
                                      </p:tavLst>
                                    </p:anim>
                                    <p:anim calcmode="lin" valueType="num">
                                      <p:cBhvr>
                                        <p:cTn id="21" dur="15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7"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500"/>
                                        <p:tgtEl>
                                          <p:spTgt spid="9"/>
                                        </p:tgtEl>
                                      </p:cBhvr>
                                    </p:animEffect>
                                    <p:anim calcmode="lin" valueType="num">
                                      <p:cBhvr>
                                        <p:cTn id="26" dur="1500" fill="hold"/>
                                        <p:tgtEl>
                                          <p:spTgt spid="9"/>
                                        </p:tgtEl>
                                        <p:attrNameLst>
                                          <p:attrName>ppt_x</p:attrName>
                                        </p:attrNameLst>
                                      </p:cBhvr>
                                      <p:tavLst>
                                        <p:tav tm="0">
                                          <p:val>
                                            <p:strVal val="#ppt_x"/>
                                          </p:val>
                                        </p:tav>
                                        <p:tav tm="100000">
                                          <p:val>
                                            <p:strVal val="#ppt_x"/>
                                          </p:val>
                                        </p:tav>
                                      </p:tavLst>
                                    </p:anim>
                                    <p:anim calcmode="lin" valueType="num">
                                      <p:cBhvr>
                                        <p:cTn id="27" dur="1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6000"/>
                            </p:stCondLst>
                            <p:childTnLst>
                              <p:par>
                                <p:cTn id="29" presetID="47"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500"/>
                                        <p:tgtEl>
                                          <p:spTgt spid="10"/>
                                        </p:tgtEl>
                                      </p:cBhvr>
                                    </p:animEffect>
                                    <p:anim calcmode="lin" valueType="num">
                                      <p:cBhvr>
                                        <p:cTn id="32" dur="1500" fill="hold"/>
                                        <p:tgtEl>
                                          <p:spTgt spid="10"/>
                                        </p:tgtEl>
                                        <p:attrNameLst>
                                          <p:attrName>ppt_x</p:attrName>
                                        </p:attrNameLst>
                                      </p:cBhvr>
                                      <p:tavLst>
                                        <p:tav tm="0">
                                          <p:val>
                                            <p:strVal val="#ppt_x"/>
                                          </p:val>
                                        </p:tav>
                                        <p:tav tm="100000">
                                          <p:val>
                                            <p:strVal val="#ppt_x"/>
                                          </p:val>
                                        </p:tav>
                                      </p:tavLst>
                                    </p:anim>
                                    <p:anim calcmode="lin" valueType="num">
                                      <p:cBhvr>
                                        <p:cTn id="33" dur="1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6816" y="940544"/>
            <a:ext cx="7375105" cy="666141"/>
          </a:xfrm>
        </p:spPr>
        <p:txBody>
          <a:bodyPr/>
          <a:lstStyle/>
          <a:p>
            <a:endPar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ZahraRoosta" panose="02000700000000000000" pitchFamily="2" charset="-78"/>
            </a:endParaRPr>
          </a:p>
        </p:txBody>
      </p:sp>
      <p:sp>
        <p:nvSpPr>
          <p:cNvPr id="4" name="Slide Number Placeholder 3"/>
          <p:cNvSpPr>
            <a:spLocks noGrp="1"/>
          </p:cNvSpPr>
          <p:nvPr>
            <p:ph type="sldNum" sz="quarter" idx="12"/>
          </p:nvPr>
        </p:nvSpPr>
        <p:spPr/>
        <p:txBody>
          <a:bodyPr/>
          <a:lstStyle/>
          <a:p>
            <a:fld id="{48081290-0FB9-4A82-8713-35856AB73BD7}" type="slidenum">
              <a:rPr lang="fa-IR" smtClean="0"/>
              <a:t>6</a:t>
            </a:fld>
            <a:endParaRPr lang="fa-IR"/>
          </a:p>
        </p:txBody>
      </p:sp>
      <p:sp>
        <p:nvSpPr>
          <p:cNvPr id="8" name="Content Placeholder 5"/>
          <p:cNvSpPr>
            <a:spLocks noGrp="1"/>
          </p:cNvSpPr>
          <p:nvPr>
            <p:ph idx="1"/>
          </p:nvPr>
        </p:nvSpPr>
        <p:spPr>
          <a:xfrm>
            <a:off x="2123071" y="1588231"/>
            <a:ext cx="7375105" cy="4570278"/>
          </a:xfrm>
        </p:spPr>
        <p:txBody>
          <a:bodyPr>
            <a:normAutofit/>
          </a:bodyPr>
          <a:lstStyle/>
          <a:p>
            <a:pPr marL="0" indent="0" algn="justLow">
              <a:buNone/>
            </a:pPr>
            <a:r>
              <a:rPr lang="fa-IR" dirty="0">
                <a:solidFill>
                  <a:srgbClr val="002060"/>
                </a:solidFill>
                <a:cs typeface="B Esfehan" panose="00000700000000000000" pitchFamily="2" charset="-78"/>
              </a:rPr>
              <a:t>آراستگی به معنای «بهتر کردن وضع ظاهری و باطنی و زیبا نمودن این دو» است</a:t>
            </a:r>
            <a:r>
              <a:rPr lang="fa-IR" dirty="0" smtClean="0">
                <a:solidFill>
                  <a:srgbClr val="002060"/>
                </a:solidFill>
                <a:cs typeface="B Esfehan" panose="00000700000000000000" pitchFamily="2" charset="-78"/>
              </a:rPr>
              <a:t>.</a:t>
            </a:r>
          </a:p>
          <a:p>
            <a:pPr marL="0" indent="0" algn="justLow">
              <a:buNone/>
            </a:pPr>
            <a:r>
              <a:rPr lang="fa-IR" dirty="0" smtClean="0">
                <a:solidFill>
                  <a:srgbClr val="002060"/>
                </a:solidFill>
                <a:cs typeface="B Esfehan" panose="00000700000000000000" pitchFamily="2" charset="-78"/>
              </a:rPr>
              <a:t>بنابراین</a:t>
            </a:r>
            <a:r>
              <a:rPr lang="fa-IR" dirty="0">
                <a:solidFill>
                  <a:srgbClr val="002060"/>
                </a:solidFill>
                <a:cs typeface="B Esfehan" panose="00000700000000000000" pitchFamily="2" charset="-78"/>
              </a:rPr>
              <a:t>، دو نوع </a:t>
            </a:r>
            <a:r>
              <a:rPr lang="fa-IR" dirty="0" smtClean="0">
                <a:solidFill>
                  <a:srgbClr val="002060"/>
                </a:solidFill>
                <a:cs typeface="B Esfehan" panose="00000700000000000000" pitchFamily="2" charset="-78"/>
              </a:rPr>
              <a:t>آراستگی </a:t>
            </a:r>
            <a:r>
              <a:rPr lang="fa-IR" dirty="0">
                <a:solidFill>
                  <a:srgbClr val="002060"/>
                </a:solidFill>
                <a:cs typeface="B Esfehan" panose="00000700000000000000" pitchFamily="2" charset="-78"/>
              </a:rPr>
              <a:t>داریم </a:t>
            </a:r>
            <a:endParaRPr lang="fa-IR" dirty="0" smtClean="0">
              <a:solidFill>
                <a:srgbClr val="002060"/>
              </a:solidFill>
              <a:cs typeface="B Esfehan" panose="00000700000000000000" pitchFamily="2" charset="-78"/>
            </a:endParaRPr>
          </a:p>
          <a:p>
            <a:pPr marL="0" indent="0" algn="justLow">
              <a:buNone/>
            </a:pPr>
            <a:endParaRPr lang="fa-IR" dirty="0" smtClean="0">
              <a:solidFill>
                <a:srgbClr val="002060"/>
              </a:solidFill>
              <a:cs typeface="B Esfehan" panose="00000700000000000000" pitchFamily="2" charset="-78"/>
            </a:endParaRPr>
          </a:p>
          <a:p>
            <a:pPr marL="0" indent="0" algn="justLow">
              <a:buNone/>
            </a:pPr>
            <a:r>
              <a:rPr lang="fa-IR" sz="2000" b="1" dirty="0" smtClean="0">
                <a:solidFill>
                  <a:prstClr val="black"/>
                </a:solidFill>
                <a:latin typeface="Calibri" panose="020F0502020204030204" pitchFamily="34" charset="0"/>
                <a:ea typeface="Calibri" panose="020F0502020204030204" pitchFamily="34" charset="0"/>
              </a:rPr>
              <a:t>                                         </a:t>
            </a:r>
          </a:p>
          <a:p>
            <a:pPr marL="0" lvl="0" indent="0" algn="just" defTabSz="457200">
              <a:lnSpc>
                <a:spcPct val="150000"/>
              </a:lnSpc>
              <a:spcBef>
                <a:spcPts val="0"/>
              </a:spcBef>
              <a:spcAft>
                <a:spcPts val="800"/>
              </a:spcAft>
              <a:buSzTx/>
              <a:buNone/>
            </a:pPr>
            <a:r>
              <a:rPr lang="fa-IR" sz="2000" b="1" dirty="0" smtClean="0">
                <a:solidFill>
                  <a:prstClr val="black"/>
                </a:solidFill>
                <a:latin typeface="Calibri" panose="020F0502020204030204" pitchFamily="34" charset="0"/>
                <a:ea typeface="Calibri" panose="020F0502020204030204" pitchFamily="34" charset="0"/>
              </a:rPr>
              <a:t>                                          </a:t>
            </a:r>
          </a:p>
          <a:p>
            <a:pPr marL="0" lvl="0" indent="0" algn="just" defTabSz="457200">
              <a:lnSpc>
                <a:spcPct val="150000"/>
              </a:lnSpc>
              <a:spcBef>
                <a:spcPts val="0"/>
              </a:spcBef>
              <a:spcAft>
                <a:spcPts val="800"/>
              </a:spcAft>
              <a:buSzTx/>
              <a:buNone/>
            </a:pPr>
            <a:endParaRPr lang="fa-IR" sz="2000" b="1" dirty="0">
              <a:solidFill>
                <a:prstClr val="black"/>
              </a:solidFill>
              <a:latin typeface="Calibri" panose="020F0502020204030204" pitchFamily="34" charset="0"/>
              <a:ea typeface="Calibri" panose="020F0502020204030204" pitchFamily="34" charset="0"/>
            </a:endParaRPr>
          </a:p>
          <a:p>
            <a:pPr marL="0" lvl="0" indent="0" algn="just" defTabSz="457200">
              <a:lnSpc>
                <a:spcPct val="150000"/>
              </a:lnSpc>
              <a:spcBef>
                <a:spcPts val="0"/>
              </a:spcBef>
              <a:spcAft>
                <a:spcPts val="800"/>
              </a:spcAft>
              <a:buSzTx/>
              <a:buNone/>
            </a:pPr>
            <a:r>
              <a:rPr lang="fa-IR" sz="2000" b="1" dirty="0" smtClean="0">
                <a:solidFill>
                  <a:prstClr val="black"/>
                </a:solidFill>
                <a:latin typeface="Calibri" panose="020F0502020204030204" pitchFamily="34" charset="0"/>
                <a:ea typeface="Calibri" panose="020F0502020204030204" pitchFamily="34" charset="0"/>
              </a:rPr>
              <a:t>پیشوایان </a:t>
            </a:r>
            <a:r>
              <a:rPr lang="fa-IR" sz="2000" b="1" dirty="0">
                <a:solidFill>
                  <a:prstClr val="black"/>
                </a:solidFill>
                <a:latin typeface="Calibri" panose="020F0502020204030204" pitchFamily="34" charset="0"/>
                <a:ea typeface="Calibri" panose="020F0502020204030204" pitchFamily="34" charset="0"/>
              </a:rPr>
              <a:t>ما، آراستگی را از اخلاق مؤمنان می­دانستند</a:t>
            </a:r>
            <a:endParaRPr lang="en-US" dirty="0">
              <a:solidFill>
                <a:srgbClr val="002060"/>
              </a:solidFill>
              <a:cs typeface="B Esfehan" panose="00000700000000000000" pitchFamily="2" charset="-78"/>
            </a:endParaRPr>
          </a:p>
          <a:p>
            <a:pPr marL="0" indent="0" algn="justLow">
              <a:buNone/>
            </a:pPr>
            <a:r>
              <a:rPr lang="fa-IR" sz="1400" dirty="0" smtClean="0">
                <a:solidFill>
                  <a:srgbClr val="002060"/>
                </a:solidFill>
                <a:cs typeface="B Esfehan" panose="00000700000000000000" pitchFamily="2" charset="-78"/>
              </a:rPr>
              <a:t>.</a:t>
            </a:r>
            <a:endParaRPr lang="fa-IR" sz="1400" dirty="0">
              <a:solidFill>
                <a:srgbClr val="002060"/>
              </a:solidFill>
              <a:cs typeface="B Esfehan" panose="00000700000000000000" pitchFamily="2" charset="-78"/>
            </a:endParaRPr>
          </a:p>
        </p:txBody>
      </p:sp>
      <p:pic>
        <p:nvPicPr>
          <p:cNvPr id="7" name="آهنگ ملایم وبی کلا_1491310162">
            <a:hlinkClick r:id="" action="ppaction://media"/>
          </p:cNvPr>
          <p:cNvPicPr>
            <a:picLocks noChangeAspect="1"/>
          </p:cNvPicPr>
          <p:nvPr>
            <a:audioFile r:link="rId1"/>
            <p:extLst>
              <p:ext uri="{DAA4B4D4-6D71-4841-9C94-3DE7FCFB9230}">
                <p14:media xmlns:p14="http://schemas.microsoft.com/office/powerpoint/2010/main" r:embed="rId2">
                  <p14:trim st="14808"/>
                </p14:media>
              </p:ext>
            </p:extLst>
          </p:nvPr>
        </p:nvPicPr>
        <p:blipFill>
          <a:blip r:embed="rId4"/>
          <a:stretch>
            <a:fillRect/>
          </a:stretch>
        </p:blipFill>
        <p:spPr>
          <a:xfrm>
            <a:off x="11112107" y="253535"/>
            <a:ext cx="609600" cy="609600"/>
          </a:xfrm>
          <a:prstGeom prst="rect">
            <a:avLst/>
          </a:prstGeom>
        </p:spPr>
      </p:pic>
      <p:cxnSp>
        <p:nvCxnSpPr>
          <p:cNvPr id="5" name="Straight Arrow Connector 4"/>
          <p:cNvCxnSpPr/>
          <p:nvPr/>
        </p:nvCxnSpPr>
        <p:spPr>
          <a:xfrm flipH="1" flipV="1">
            <a:off x="7233313" y="2995407"/>
            <a:ext cx="648642" cy="243587"/>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H="1">
            <a:off x="7342327" y="3238994"/>
            <a:ext cx="539628" cy="44159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5"/>
          <a:stretch>
            <a:fillRect/>
          </a:stretch>
        </p:blipFill>
        <p:spPr>
          <a:xfrm>
            <a:off x="2123071" y="2788865"/>
            <a:ext cx="7744260" cy="640135"/>
          </a:xfrm>
          <a:prstGeom prst="rect">
            <a:avLst/>
          </a:prstGeom>
        </p:spPr>
      </p:pic>
      <p:pic>
        <p:nvPicPr>
          <p:cNvPr id="11" name="Picture 10"/>
          <p:cNvPicPr>
            <a:picLocks noChangeAspect="1"/>
          </p:cNvPicPr>
          <p:nvPr/>
        </p:nvPicPr>
        <p:blipFill>
          <a:blip r:embed="rId6"/>
          <a:stretch>
            <a:fillRect/>
          </a:stretch>
        </p:blipFill>
        <p:spPr>
          <a:xfrm>
            <a:off x="2124021" y="3363512"/>
            <a:ext cx="5060119" cy="536494"/>
          </a:xfrm>
          <a:prstGeom prst="rect">
            <a:avLst/>
          </a:prstGeom>
        </p:spPr>
      </p:pic>
    </p:spTree>
    <p:extLst>
      <p:ext uri="{BB962C8B-B14F-4D97-AF65-F5344CB8AC3E}">
        <p14:creationId xmlns:p14="http://schemas.microsoft.com/office/powerpoint/2010/main" val="261176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fade">
                                      <p:cBhvr>
                                        <p:cTn id="7" dur="3500"/>
                                        <p:tgtEl>
                                          <p:spTgt spid="8">
                                            <p:txEl>
                                              <p:pRg st="6" end="6"/>
                                            </p:txEl>
                                          </p:spTgt>
                                        </p:tgtEl>
                                      </p:cBhvr>
                                    </p:animEffect>
                                  </p:childTnLst>
                                </p:cTn>
                              </p:par>
                            </p:childTnLst>
                          </p:cTn>
                        </p:par>
                        <p:par>
                          <p:cTn id="8" fill="hold">
                            <p:stCondLst>
                              <p:cond delay="35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3500"/>
                                        <p:tgtEl>
                                          <p:spTgt spid="8">
                                            <p:txEl>
                                              <p:pRg st="0" end="0"/>
                                            </p:txEl>
                                          </p:spTgt>
                                        </p:tgtEl>
                                      </p:cBhvr>
                                    </p:animEffect>
                                  </p:childTnLst>
                                </p:cTn>
                              </p:par>
                            </p:childTnLst>
                          </p:cTn>
                        </p:par>
                        <p:par>
                          <p:cTn id="12" fill="hold">
                            <p:stCondLst>
                              <p:cond delay="7000"/>
                            </p:stCondLst>
                            <p:childTnLst>
                              <p:par>
                                <p:cTn id="13" presetID="10" presetClass="entr" presetSubtype="0" fill="hold"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3500"/>
                                        <p:tgtEl>
                                          <p:spTgt spid="8">
                                            <p:txEl>
                                              <p:pRg st="1" end="1"/>
                                            </p:txEl>
                                          </p:spTgt>
                                        </p:tgtEl>
                                      </p:cBhvr>
                                    </p:animEffect>
                                  </p:childTnLst>
                                </p:cTn>
                              </p:par>
                            </p:childTnLst>
                          </p:cTn>
                        </p:par>
                        <p:par>
                          <p:cTn id="16" fill="hold">
                            <p:stCondLst>
                              <p:cond delay="10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3500"/>
                                        <p:tgtEl>
                                          <p:spTgt spid="8">
                                            <p:txEl>
                                              <p:pRg st="3" end="3"/>
                                            </p:txEl>
                                          </p:spTgt>
                                        </p:tgtEl>
                                      </p:cBhvr>
                                    </p:animEffect>
                                  </p:childTnLst>
                                </p:cTn>
                              </p:par>
                            </p:childTnLst>
                          </p:cTn>
                        </p:par>
                        <p:par>
                          <p:cTn id="20" fill="hold">
                            <p:stCondLst>
                              <p:cond delay="1400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3500"/>
                                        <p:tgtEl>
                                          <p:spTgt spid="8">
                                            <p:txEl>
                                              <p:pRg st="4" end="4"/>
                                            </p:txEl>
                                          </p:spTgt>
                                        </p:tgtEl>
                                      </p:cBhvr>
                                    </p:animEffect>
                                  </p:childTnLst>
                                </p:cTn>
                              </p:par>
                            </p:childTnLst>
                          </p:cTn>
                        </p:par>
                        <p:par>
                          <p:cTn id="24" fill="hold">
                            <p:stCondLst>
                              <p:cond delay="17500"/>
                            </p:stCondLst>
                            <p:childTnLst>
                              <p:par>
                                <p:cTn id="25" presetID="10" presetClass="entr" presetSubtype="0" fill="hold" nodeType="after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3500"/>
                                        <p:tgtEl>
                                          <p:spTgt spid="8">
                                            <p:txEl>
                                              <p:pRg st="7" end="7"/>
                                            </p:txEl>
                                          </p:spTgt>
                                        </p:tgtEl>
                                      </p:cBhvr>
                                    </p:animEffect>
                                  </p:childTnLst>
                                </p:cTn>
                              </p:par>
                            </p:childTnLst>
                          </p:cTn>
                        </p:par>
                        <p:par>
                          <p:cTn id="28" fill="hold">
                            <p:stCondLst>
                              <p:cond delay="21000"/>
                            </p:stCondLst>
                            <p:childTnLst>
                              <p:par>
                                <p:cTn id="29" presetID="1" presetClass="mediacall" presetSubtype="0" fill="hold" nodeType="afterEffect">
                                  <p:stCondLst>
                                    <p:cond delay="0"/>
                                  </p:stCondLst>
                                  <p:childTnLst>
                                    <p:cmd type="call" cmd="playFrom(0.0)">
                                      <p:cBhvr>
                                        <p:cTn id="3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600" b="1" dirty="0">
                <a:ln w="10160">
                  <a:solidFill>
                    <a:srgbClr val="0678EB"/>
                  </a:solidFill>
                  <a:prstDash val="solid"/>
                </a:ln>
                <a:solidFill>
                  <a:srgbClr val="FFFFFF"/>
                </a:solidFill>
                <a:effectLst>
                  <a:outerShdw blurRad="38100" dist="22860" dir="5400000" algn="tl" rotWithShape="0">
                    <a:srgbClr val="000000">
                      <a:alpha val="30000"/>
                    </a:srgbClr>
                  </a:outerShdw>
                </a:effectLst>
                <a:cs typeface="ZahraRoosta" panose="02000700000000000000" pitchFamily="2" charset="-78"/>
              </a:rPr>
              <a:t>آراستگی، سیرۀ پیشوایان دین</a:t>
            </a:r>
            <a:endParaRPr lang="en-US" dirty="0"/>
          </a:p>
        </p:txBody>
      </p:sp>
      <p:sp>
        <p:nvSpPr>
          <p:cNvPr id="3" name="Content Placeholder 2"/>
          <p:cNvSpPr>
            <a:spLocks noGrp="1"/>
          </p:cNvSpPr>
          <p:nvPr>
            <p:ph idx="1"/>
          </p:nvPr>
        </p:nvSpPr>
        <p:spPr>
          <a:xfrm>
            <a:off x="1956816" y="1597679"/>
            <a:ext cx="7375105" cy="4579284"/>
          </a:xfrm>
        </p:spPr>
        <p:txBody>
          <a:bodyPr/>
          <a:lstStyle/>
          <a:p>
            <a:endParaRPr lang="fa-IR" dirty="0" smtClean="0">
              <a:solidFill>
                <a:srgbClr val="002060"/>
              </a:solidFill>
              <a:cs typeface="B Esfehan" panose="00000700000000000000" pitchFamily="2" charset="-78"/>
            </a:endParaRPr>
          </a:p>
          <a:p>
            <a:r>
              <a:rPr lang="fa-IR" dirty="0">
                <a:solidFill>
                  <a:srgbClr val="002060"/>
                </a:solidFill>
                <a:cs typeface="B Esfehan" panose="00000700000000000000" pitchFamily="2" charset="-78"/>
              </a:rPr>
              <a:t>انسان به طور طبیعی به آراستگی علاقه دارد و می کوشد تا هم درون خود را آراسته کند و هم با ظاهری آراسته در جامعه حضور یابد. دیگران نیز کار او را تحسین می کنند و هم نشینی با او را دوست دارند و از بودن با او لذت می برند. </a:t>
            </a:r>
          </a:p>
        </p:txBody>
      </p:sp>
      <p:sp>
        <p:nvSpPr>
          <p:cNvPr id="4" name="Slide Number Placeholder 3"/>
          <p:cNvSpPr>
            <a:spLocks noGrp="1"/>
          </p:cNvSpPr>
          <p:nvPr>
            <p:ph type="sldNum" sz="quarter" idx="12"/>
          </p:nvPr>
        </p:nvSpPr>
        <p:spPr/>
        <p:txBody>
          <a:bodyPr/>
          <a:lstStyle/>
          <a:p>
            <a:fld id="{48081290-0FB9-4A82-8713-35856AB73BD7}" type="slidenum">
              <a:rPr lang="fa-IR" smtClean="0"/>
              <a:t>7</a:t>
            </a:fld>
            <a:endParaRPr lang="fa-IR"/>
          </a:p>
        </p:txBody>
      </p:sp>
    </p:spTree>
    <p:extLst>
      <p:ext uri="{BB962C8B-B14F-4D97-AF65-F5344CB8AC3E}">
        <p14:creationId xmlns:p14="http://schemas.microsoft.com/office/powerpoint/2010/main" val="2879576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600" b="1" dirty="0">
                <a:ln w="10160">
                  <a:solidFill>
                    <a:srgbClr val="0678EB"/>
                  </a:solidFill>
                  <a:prstDash val="solid"/>
                </a:ln>
                <a:solidFill>
                  <a:srgbClr val="FFFFFF"/>
                </a:solidFill>
                <a:effectLst>
                  <a:outerShdw blurRad="38100" dist="22860" dir="5400000" algn="tl" rotWithShape="0">
                    <a:srgbClr val="000000">
                      <a:alpha val="30000"/>
                    </a:srgbClr>
                  </a:outerShdw>
                </a:effectLst>
                <a:cs typeface="ZahraRoosta" panose="02000700000000000000" pitchFamily="2" charset="-78"/>
              </a:rPr>
              <a:t>آراستگی، سیرۀ پیشوایان دین</a:t>
            </a:r>
            <a:endParaRPr lang="en-US" dirty="0"/>
          </a:p>
        </p:txBody>
      </p:sp>
      <p:sp>
        <p:nvSpPr>
          <p:cNvPr id="3" name="Content Placeholder 2"/>
          <p:cNvSpPr>
            <a:spLocks noGrp="1"/>
          </p:cNvSpPr>
          <p:nvPr>
            <p:ph idx="1"/>
          </p:nvPr>
        </p:nvSpPr>
        <p:spPr/>
        <p:txBody>
          <a:bodyPr/>
          <a:lstStyle/>
          <a:p>
            <a:pPr marL="0" indent="0">
              <a:buNone/>
            </a:pPr>
            <a:r>
              <a:rPr lang="fa-IR" dirty="0">
                <a:cs typeface="B Nazanin Outline" panose="00000400000000000000" pitchFamily="2" charset="-78"/>
              </a:rPr>
              <a:t>پیشوایان ما هم در آراستگی باطنی خود تلاش می کردند یعنی آراسته به زیبایی های اخلاقی بودند و هم به آراستگی ظاهری خود توجه داشتند و مؤمنان را نیز به رعایت آن دعوت می کردند و </a:t>
            </a:r>
            <a:r>
              <a:rPr lang="fa-IR" dirty="0" smtClean="0">
                <a:cs typeface="B Nazanin Outline" panose="00000400000000000000" pitchFamily="2" charset="-78"/>
              </a:rPr>
              <a:t>آراستگی </a:t>
            </a:r>
            <a:r>
              <a:rPr lang="fa-IR" dirty="0">
                <a:cs typeface="B Nazanin Outline" panose="00000400000000000000" pitchFamily="2" charset="-78"/>
              </a:rPr>
              <a:t>را از اخلاق مؤمنان می دانستند</a:t>
            </a:r>
            <a:endParaRPr lang="en-US" dirty="0">
              <a:cs typeface="B Nazanin Outline" panose="00000400000000000000" pitchFamily="2" charset="-78"/>
            </a:endParaRPr>
          </a:p>
        </p:txBody>
      </p:sp>
      <p:sp>
        <p:nvSpPr>
          <p:cNvPr id="4" name="Slide Number Placeholder 3"/>
          <p:cNvSpPr>
            <a:spLocks noGrp="1"/>
          </p:cNvSpPr>
          <p:nvPr>
            <p:ph type="sldNum" sz="quarter" idx="12"/>
          </p:nvPr>
        </p:nvSpPr>
        <p:spPr/>
        <p:txBody>
          <a:bodyPr/>
          <a:lstStyle/>
          <a:p>
            <a:fld id="{48081290-0FB9-4A82-8713-35856AB73BD7}" type="slidenum">
              <a:rPr lang="fa-IR" smtClean="0"/>
              <a:t>8</a:t>
            </a:fld>
            <a:endParaRPr lang="fa-I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96" t="-597" r="624" b="937"/>
          <a:stretch/>
        </p:blipFill>
        <p:spPr>
          <a:xfrm>
            <a:off x="4979136" y="3735976"/>
            <a:ext cx="3289653" cy="21814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45138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81290-0FB9-4A82-8713-35856AB73BD7}" type="slidenum">
              <a:rPr lang="fa-IR" smtClean="0"/>
              <a:t>9</a:t>
            </a:fld>
            <a:endParaRPr lang="fa-IR"/>
          </a:p>
        </p:txBody>
      </p:sp>
      <p:sp>
        <p:nvSpPr>
          <p:cNvPr id="5" name="Content Placeholder 5"/>
          <p:cNvSpPr>
            <a:spLocks noGrp="1"/>
          </p:cNvSpPr>
          <p:nvPr>
            <p:ph idx="1"/>
          </p:nvPr>
        </p:nvSpPr>
        <p:spPr>
          <a:xfrm>
            <a:off x="2123071" y="1588231"/>
            <a:ext cx="7375105" cy="4570278"/>
          </a:xfrm>
        </p:spPr>
        <p:txBody>
          <a:bodyPr/>
          <a:lstStyle/>
          <a:p>
            <a:pPr marL="0" indent="0" algn="justLow">
              <a:buNone/>
            </a:pPr>
            <a:r>
              <a:rPr lang="fa-IR" dirty="0" smtClean="0">
                <a:solidFill>
                  <a:srgbClr val="002060"/>
                </a:solidFill>
                <a:cs typeface="B Esfehan" panose="00000700000000000000" pitchFamily="2" charset="-78"/>
              </a:rPr>
              <a:t>   بطور مثال</a:t>
            </a:r>
            <a:r>
              <a:rPr lang="fa-IR" dirty="0" smtClean="0">
                <a:solidFill>
                  <a:srgbClr val="002060"/>
                </a:solidFill>
                <a:latin typeface="Adobe Arabic" panose="02040503050201020203" pitchFamily="18" charset="-78"/>
                <a:cs typeface="Adobe Arabic" panose="02040503050201020203" pitchFamily="18" charset="-78"/>
              </a:rPr>
              <a:t>٬</a:t>
            </a:r>
            <a:endParaRPr lang="fa-IR" dirty="0" smtClean="0">
              <a:solidFill>
                <a:srgbClr val="002060"/>
              </a:solidFill>
              <a:cs typeface="B Esfehan" panose="00000700000000000000" pitchFamily="2" charset="-78"/>
            </a:endParaRPr>
          </a:p>
          <a:p>
            <a:pPr marL="0" indent="0" algn="justLow">
              <a:buNone/>
            </a:pPr>
            <a:r>
              <a:rPr lang="fa-IR" dirty="0">
                <a:solidFill>
                  <a:srgbClr val="002060"/>
                </a:solidFill>
                <a:cs typeface="B Esfehan" panose="00000700000000000000" pitchFamily="2" charset="-78"/>
              </a:rPr>
              <a:t>هنگامی که کسی در </a:t>
            </a:r>
            <a:r>
              <a:rPr lang="fa-IR" dirty="0" smtClean="0">
                <a:solidFill>
                  <a:srgbClr val="002060"/>
                </a:solidFill>
                <a:cs typeface="B Esfehan" panose="00000700000000000000" pitchFamily="2" charset="-78"/>
              </a:rPr>
              <a:t>خانه ی </a:t>
            </a:r>
            <a:r>
              <a:rPr lang="fa-IR" dirty="0">
                <a:solidFill>
                  <a:srgbClr val="002060"/>
                </a:solidFill>
                <a:cs typeface="B Esfehan" panose="00000700000000000000" pitchFamily="2" charset="-78"/>
              </a:rPr>
              <a:t>پیامبر را </a:t>
            </a:r>
            <a:r>
              <a:rPr lang="fa-IR" dirty="0" smtClean="0">
                <a:solidFill>
                  <a:srgbClr val="002060"/>
                </a:solidFill>
                <a:cs typeface="B Esfehan" panose="00000700000000000000" pitchFamily="2" charset="-78"/>
              </a:rPr>
              <a:t>می زد </a:t>
            </a:r>
            <a:r>
              <a:rPr lang="fa-IR" dirty="0">
                <a:solidFill>
                  <a:srgbClr val="002060"/>
                </a:solidFill>
                <a:cs typeface="B Esfehan" panose="00000700000000000000" pitchFamily="2" charset="-78"/>
              </a:rPr>
              <a:t>و قصد ملاقات با ایشان را داشت، </a:t>
            </a:r>
            <a:r>
              <a:rPr lang="fa-IR" dirty="0" smtClean="0">
                <a:solidFill>
                  <a:srgbClr val="002060"/>
                </a:solidFill>
                <a:cs typeface="B Esfehan" panose="00000700000000000000" pitchFamily="2" charset="-78"/>
              </a:rPr>
              <a:t>آن حضرت </a:t>
            </a:r>
            <a:r>
              <a:rPr lang="fa-IR" dirty="0">
                <a:solidFill>
                  <a:srgbClr val="002060"/>
                </a:solidFill>
                <a:cs typeface="B Esfehan" panose="00000700000000000000" pitchFamily="2" charset="-78"/>
              </a:rPr>
              <a:t>ابتدا به آینه نگاه </a:t>
            </a:r>
            <a:r>
              <a:rPr lang="fa-IR" dirty="0" smtClean="0">
                <a:solidFill>
                  <a:srgbClr val="002060"/>
                </a:solidFill>
                <a:cs typeface="B Esfehan" panose="00000700000000000000" pitchFamily="2" charset="-78"/>
              </a:rPr>
              <a:t>می کرد </a:t>
            </a:r>
            <a:r>
              <a:rPr lang="fa-IR" dirty="0">
                <a:solidFill>
                  <a:srgbClr val="002060"/>
                </a:solidFill>
                <a:cs typeface="B Esfehan" panose="00000700000000000000" pitchFamily="2" charset="-78"/>
              </a:rPr>
              <a:t>و موهای خود را شانه </a:t>
            </a:r>
            <a:r>
              <a:rPr lang="fa-IR" dirty="0" smtClean="0">
                <a:solidFill>
                  <a:srgbClr val="002060"/>
                </a:solidFill>
                <a:cs typeface="B Esfehan" panose="00000700000000000000" pitchFamily="2" charset="-78"/>
              </a:rPr>
              <a:t>می زد </a:t>
            </a:r>
            <a:r>
              <a:rPr lang="fa-IR" dirty="0">
                <a:solidFill>
                  <a:srgbClr val="002060"/>
                </a:solidFill>
                <a:cs typeface="B Esfehan" panose="00000700000000000000" pitchFamily="2" charset="-78"/>
              </a:rPr>
              <a:t>و لباس خود را </a:t>
            </a:r>
            <a:r>
              <a:rPr lang="fa-IR" dirty="0" smtClean="0">
                <a:solidFill>
                  <a:srgbClr val="002060"/>
                </a:solidFill>
                <a:cs typeface="B Esfehan" panose="00000700000000000000" pitchFamily="2" charset="-78"/>
              </a:rPr>
              <a:t>مرتب تر می </a:t>
            </a:r>
            <a:r>
              <a:rPr lang="fa-IR" dirty="0">
                <a:solidFill>
                  <a:srgbClr val="002060"/>
                </a:solidFill>
                <a:cs typeface="B Esfehan" panose="00000700000000000000" pitchFamily="2" charset="-78"/>
              </a:rPr>
              <a:t>کرد؛ و </a:t>
            </a:r>
            <a:r>
              <a:rPr lang="fa-IR" dirty="0" smtClean="0">
                <a:solidFill>
                  <a:srgbClr val="002060"/>
                </a:solidFill>
                <a:cs typeface="B Esfehan" panose="00000700000000000000" pitchFamily="2" charset="-78"/>
              </a:rPr>
              <a:t>می فرمود:</a:t>
            </a:r>
          </a:p>
          <a:p>
            <a:pPr marL="0" indent="0" algn="justLow">
              <a:buNone/>
            </a:pPr>
            <a:r>
              <a:rPr lang="fa-IR" dirty="0" smtClean="0">
                <a:solidFill>
                  <a:srgbClr val="C00000"/>
                </a:solidFill>
                <a:cs typeface="B Esfehan" panose="00000700000000000000" pitchFamily="2" charset="-78"/>
              </a:rPr>
              <a:t>خدای </a:t>
            </a:r>
            <a:r>
              <a:rPr lang="fa-IR" dirty="0">
                <a:solidFill>
                  <a:srgbClr val="C00000"/>
                </a:solidFill>
                <a:cs typeface="B Esfehan" panose="00000700000000000000" pitchFamily="2" charset="-78"/>
              </a:rPr>
              <a:t>تعالی دوست دارد وقتی بنده اش به سوی دوستان خود </a:t>
            </a:r>
            <a:r>
              <a:rPr lang="fa-IR" dirty="0" smtClean="0">
                <a:solidFill>
                  <a:srgbClr val="C00000"/>
                </a:solidFill>
                <a:cs typeface="B Esfehan" panose="00000700000000000000" pitchFamily="2" charset="-78"/>
              </a:rPr>
              <a:t>می رود</a:t>
            </a:r>
            <a:r>
              <a:rPr lang="fa-IR" dirty="0">
                <a:solidFill>
                  <a:srgbClr val="C00000"/>
                </a:solidFill>
                <a:cs typeface="B Esfehan" panose="00000700000000000000" pitchFamily="2" charset="-78"/>
              </a:rPr>
              <a:t>، آماده و آراسته باشد</a:t>
            </a:r>
            <a:r>
              <a:rPr lang="fa-IR" dirty="0" smtClean="0">
                <a:solidFill>
                  <a:srgbClr val="C00000"/>
                </a:solidFill>
                <a:cs typeface="B Esfehan" panose="00000700000000000000" pitchFamily="2" charset="-78"/>
              </a:rPr>
              <a:t>.</a:t>
            </a:r>
          </a:p>
          <a:p>
            <a:pPr marL="0" indent="0" algn="justLow">
              <a:buNone/>
            </a:pPr>
            <a:r>
              <a:rPr lang="fa-IR" dirty="0">
                <a:solidFill>
                  <a:srgbClr val="002060"/>
                </a:solidFill>
                <a:cs typeface="B Esfehan" panose="00000700000000000000" pitchFamily="2" charset="-78"/>
              </a:rPr>
              <a:t>پیامبر همواره خود را معطر </a:t>
            </a:r>
            <a:r>
              <a:rPr lang="fa-IR" dirty="0" smtClean="0">
                <a:solidFill>
                  <a:srgbClr val="002060"/>
                </a:solidFill>
                <a:cs typeface="B Esfehan" panose="00000700000000000000" pitchFamily="2" charset="-78"/>
              </a:rPr>
              <a:t>می کرد </a:t>
            </a:r>
            <a:r>
              <a:rPr lang="fa-IR" dirty="0">
                <a:solidFill>
                  <a:srgbClr val="002060"/>
                </a:solidFill>
                <a:cs typeface="B Esfehan" panose="00000700000000000000" pitchFamily="2" charset="-78"/>
              </a:rPr>
              <a:t>و سپس </a:t>
            </a:r>
            <a:r>
              <a:rPr lang="fa-IR" dirty="0" smtClean="0">
                <a:solidFill>
                  <a:srgbClr val="002060"/>
                </a:solidFill>
                <a:cs typeface="B Esfehan" panose="00000700000000000000" pitchFamily="2" charset="-78"/>
              </a:rPr>
              <a:t>در جمع </a:t>
            </a:r>
          </a:p>
          <a:p>
            <a:pPr marL="0" indent="0" algn="justLow">
              <a:buNone/>
            </a:pPr>
            <a:r>
              <a:rPr lang="fa-IR" dirty="0" smtClean="0">
                <a:solidFill>
                  <a:srgbClr val="002060"/>
                </a:solidFill>
                <a:cs typeface="B Esfehan" panose="00000700000000000000" pitchFamily="2" charset="-78"/>
              </a:rPr>
              <a:t>حاضر </a:t>
            </a:r>
            <a:r>
              <a:rPr lang="fa-IR" dirty="0">
                <a:solidFill>
                  <a:srgbClr val="002060"/>
                </a:solidFill>
                <a:cs typeface="B Esfehan" panose="00000700000000000000" pitchFamily="2" charset="-78"/>
              </a:rPr>
              <a:t>می شد یا به نماز می ایستاد.</a:t>
            </a:r>
            <a:endParaRPr lang="fa-IR" dirty="0" smtClean="0">
              <a:solidFill>
                <a:srgbClr val="002060"/>
              </a:solidFill>
              <a:cs typeface="B Esfehan" panose="00000700000000000000" pitchFamily="2" charset="-78"/>
            </a:endParaRPr>
          </a:p>
        </p:txBody>
      </p:sp>
      <p:sp>
        <p:nvSpPr>
          <p:cNvPr id="6" name="Title 1"/>
          <p:cNvSpPr>
            <a:spLocks noGrp="1"/>
          </p:cNvSpPr>
          <p:nvPr>
            <p:ph type="title"/>
          </p:nvPr>
        </p:nvSpPr>
        <p:spPr>
          <a:xfrm>
            <a:off x="1956816" y="940544"/>
            <a:ext cx="7375105" cy="666141"/>
          </a:xfrm>
        </p:spPr>
        <p:txBody>
          <a:bodyPr/>
          <a:lstStyle/>
          <a:p>
            <a:r>
              <a:rPr lang="fa-IR"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rPr>
              <a:t>آراستگی، سیرۀ پیشوایان دین</a:t>
            </a:r>
            <a:endPar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B Esfehan" panose="00000700000000000000" pitchFamily="2" charset="-78"/>
            </a:endParaRPr>
          </a:p>
        </p:txBody>
      </p:sp>
    </p:spTree>
    <p:extLst>
      <p:ext uri="{BB962C8B-B14F-4D97-AF65-F5344CB8AC3E}">
        <p14:creationId xmlns:p14="http://schemas.microsoft.com/office/powerpoint/2010/main" val="57058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3500"/>
                                        <p:tgtEl>
                                          <p:spTgt spid="5">
                                            <p:txEl>
                                              <p:pRg st="1" end="1"/>
                                            </p:txEl>
                                          </p:spTgt>
                                        </p:tgtEl>
                                      </p:cBhvr>
                                    </p:animEffect>
                                  </p:childTnLst>
                                </p:cTn>
                              </p:par>
                            </p:childTnLst>
                          </p:cTn>
                        </p:par>
                        <p:par>
                          <p:cTn id="8" fill="hold">
                            <p:stCondLst>
                              <p:cond delay="35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3500"/>
                                        <p:tgtEl>
                                          <p:spTgt spid="5">
                                            <p:txEl>
                                              <p:pRg st="0" end="0"/>
                                            </p:txEl>
                                          </p:spTgt>
                                        </p:tgtEl>
                                      </p:cBhvr>
                                    </p:animEffect>
                                  </p:childTnLst>
                                </p:cTn>
                              </p:par>
                            </p:childTnLst>
                          </p:cTn>
                        </p:par>
                        <p:par>
                          <p:cTn id="12" fill="hold">
                            <p:stCondLst>
                              <p:cond delay="7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3500"/>
                                        <p:tgtEl>
                                          <p:spTgt spid="5">
                                            <p:txEl>
                                              <p:pRg st="2" end="2"/>
                                            </p:txEl>
                                          </p:spTgt>
                                        </p:tgtEl>
                                      </p:cBhvr>
                                    </p:animEffect>
                                  </p:childTnLst>
                                </p:cTn>
                              </p:par>
                            </p:childTnLst>
                          </p:cTn>
                        </p:par>
                        <p:par>
                          <p:cTn id="16" fill="hold">
                            <p:stCondLst>
                              <p:cond delay="10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3500"/>
                                        <p:tgtEl>
                                          <p:spTgt spid="5">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2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3">
      <a:dk1>
        <a:sysClr val="windowText" lastClr="000000"/>
      </a:dk1>
      <a:lt1>
        <a:sysClr val="window" lastClr="FFFFFF"/>
      </a:lt1>
      <a:dk2>
        <a:srgbClr val="44546A"/>
      </a:dk2>
      <a:lt2>
        <a:srgbClr val="E7E6E6"/>
      </a:lt2>
      <a:accent1>
        <a:srgbClr val="A5A5A5"/>
      </a:accent1>
      <a:accent2>
        <a:srgbClr val="FFC000"/>
      </a:accent2>
      <a:accent3>
        <a:srgbClr val="0678EB"/>
      </a:accent3>
      <a:accent4>
        <a:srgbClr val="FFC000"/>
      </a:accent4>
      <a:accent5>
        <a:srgbClr val="0678EB"/>
      </a:accent5>
      <a:accent6>
        <a:srgbClr val="A5A5A5"/>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1692</TotalTime>
  <Words>1783</Words>
  <Application>Microsoft Office PowerPoint</Application>
  <PresentationFormat>Widescreen</PresentationFormat>
  <Paragraphs>192</Paragraphs>
  <Slides>39</Slides>
  <Notes>3</Notes>
  <HiddenSlides>0</HiddenSlides>
  <MMClips>5</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39</vt:i4>
      </vt:variant>
    </vt:vector>
  </HeadingPairs>
  <TitlesOfParts>
    <vt:vector size="62" baseType="lpstr">
      <vt:lpstr>0 Titr Bold</vt:lpstr>
      <vt:lpstr>2  Titr</vt:lpstr>
      <vt:lpstr>Calibri</vt:lpstr>
      <vt:lpstr>B Baran Outline</vt:lpstr>
      <vt:lpstr>B Nazanin Outline</vt:lpstr>
      <vt:lpstr>Noor_e_Quran</vt:lpstr>
      <vt:lpstr>Shekasteh_Beta</vt:lpstr>
      <vt:lpstr>Adobe Arabic</vt:lpstr>
      <vt:lpstr>AmuzehNewNormalPS</vt:lpstr>
      <vt:lpstr>ZahraRoosta</vt:lpstr>
      <vt:lpstr>2  Nazanin Outline</vt:lpstr>
      <vt:lpstr>B Kamran</vt:lpstr>
      <vt:lpstr>Sakkal Majalla</vt:lpstr>
      <vt:lpstr>B Nazanin</vt:lpstr>
      <vt:lpstr>Calibri Light</vt:lpstr>
      <vt:lpstr>B Farnaz</vt:lpstr>
      <vt:lpstr>B Titr</vt:lpstr>
      <vt:lpstr>MRT_Hasoneh</vt:lpstr>
      <vt:lpstr>Arial</vt:lpstr>
      <vt:lpstr>persian-sols</vt:lpstr>
      <vt:lpstr>IranNastaliq</vt:lpstr>
      <vt:lpstr>B Esfehan</vt:lpstr>
      <vt:lpstr>Office Theme</vt:lpstr>
      <vt:lpstr>PowerPoint Presentation</vt:lpstr>
      <vt:lpstr>فضیلت آراستگی</vt:lpstr>
      <vt:lpstr>قرائت قرآن کریم</vt:lpstr>
      <vt:lpstr>قرائت قرآن کریم</vt:lpstr>
      <vt:lpstr>PowerPoint Presentation</vt:lpstr>
      <vt:lpstr>PowerPoint Presentation</vt:lpstr>
      <vt:lpstr>آراستگی، سیرۀ پیشوایان دین</vt:lpstr>
      <vt:lpstr>آراستگی، سیرۀ پیشوایان دین</vt:lpstr>
      <vt:lpstr>آراستگی، سیرۀ پیشوایان دین</vt:lpstr>
      <vt:lpstr>آراستگی، سیرۀ پیشوایان دین</vt:lpstr>
      <vt:lpstr>آراستگی، سیرۀ پیشوایان دین</vt:lpstr>
      <vt:lpstr>آراستگی، سیرۀ پیشوایان دین</vt:lpstr>
      <vt:lpstr>آراستگی، سیرۀ پیشوایان دین</vt:lpstr>
      <vt:lpstr>مقبولیت</vt:lpstr>
      <vt:lpstr>مقبولیت در جوانان</vt:lpstr>
      <vt:lpstr>نپرداختن به مقبولیت=ضعف روحی وناتوانی</vt:lpstr>
      <vt:lpstr>عفاف=کنترل شهوات به واسطه عقل(اعتدال در شهوات)</vt:lpstr>
      <vt:lpstr>رابطه عفاف،آراستگی و مقبولیت</vt:lpstr>
      <vt:lpstr>رابطه عفاف،آراستگی و مقبولیت</vt:lpstr>
      <vt:lpstr>عفاف،آراستگی و مقبولیت</vt:lpstr>
      <vt:lpstr>عفاف،آراستگی و مقبولیت</vt:lpstr>
      <vt:lpstr>عفاف،آراستگی و مقبولیت</vt:lpstr>
      <vt:lpstr>*بررسی</vt:lpstr>
      <vt:lpstr>مطالب اضافه بر کتاب</vt:lpstr>
      <vt:lpstr>جلباب</vt:lpstr>
      <vt:lpstr>آراستگی،عامل افزایش محبت و تقویت دوستی و مهربانی</vt:lpstr>
      <vt:lpstr>محبوب ترین جامه نزد خدا</vt:lpstr>
      <vt:lpstr>PowerPoint Presentation</vt:lpstr>
      <vt:lpstr>PowerPoint Presentation</vt:lpstr>
      <vt:lpstr>نمونه سوالات (تشریحی و نقطه چینی)</vt:lpstr>
      <vt:lpstr>نمونه سوالات تشریحی</vt:lpstr>
      <vt:lpstr>نمونه سوالات تشریحی</vt:lpstr>
      <vt:lpstr>نمونه سوالات نقطه چینی</vt:lpstr>
      <vt:lpstr>فیلم های مربوط به درس</vt:lpstr>
      <vt:lpstr>PowerPoint Presentation</vt:lpstr>
      <vt:lpstr>PowerPoint Presentation</vt:lpstr>
      <vt:lpstr>مشخصات</vt:lpstr>
      <vt:lpstr>PowerPoint Presentation</vt:lpstr>
      <vt:lpstr>تشکر از حسن توجه شما</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peyman pma</dc:creator>
  <cp:lastModifiedBy>Narenjpur</cp:lastModifiedBy>
  <cp:revision>148</cp:revision>
  <dcterms:created xsi:type="dcterms:W3CDTF">2016-10-30T20:42:33Z</dcterms:created>
  <dcterms:modified xsi:type="dcterms:W3CDTF">2019-04-22T07:51:00Z</dcterms:modified>
</cp:coreProperties>
</file>