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2"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23" r:id="rId18"/>
    <p:sldId id="318" r:id="rId19"/>
    <p:sldId id="319" r:id="rId20"/>
    <p:sldId id="320" r:id="rId21"/>
    <p:sldId id="321" r:id="rId22"/>
    <p:sldId id="322"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1577" autoAdjust="0"/>
  </p:normalViewPr>
  <p:slideViewPr>
    <p:cSldViewPr>
      <p:cViewPr varScale="1">
        <p:scale>
          <a:sx n="73" d="100"/>
          <a:sy n="73" d="100"/>
        </p:scale>
        <p:origin x="-1284"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4D415-CD2C-4233-ACC1-9F726F82F5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628A114-62B6-431B-B71B-F8F26D89C45C}">
      <dgm:prSet phldrT="[Text]" custT="1"/>
      <dgm:spPr/>
      <dgm:t>
        <a:bodyPr/>
        <a:lstStyle/>
        <a:p>
          <a:r>
            <a:rPr lang="en-US" sz="2800" dirty="0" smtClean="0"/>
            <a:t> Wearable devices used on the body surface.</a:t>
          </a:r>
          <a:endParaRPr lang="en-US" sz="2800" dirty="0"/>
        </a:p>
      </dgm:t>
    </dgm:pt>
    <dgm:pt modelId="{5AB607D9-5B6C-4770-82A8-977D1EDCC00A}" type="parTrans" cxnId="{0CF76A66-8884-4812-AC06-3A58F68859A2}">
      <dgm:prSet/>
      <dgm:spPr/>
      <dgm:t>
        <a:bodyPr/>
        <a:lstStyle/>
        <a:p>
          <a:endParaRPr lang="en-US"/>
        </a:p>
      </dgm:t>
    </dgm:pt>
    <dgm:pt modelId="{8735B2ED-D2C9-4D11-B134-18CAA4637C3F}" type="sibTrans" cxnId="{0CF76A66-8884-4812-AC06-3A58F68859A2}">
      <dgm:prSet/>
      <dgm:spPr/>
      <dgm:t>
        <a:bodyPr/>
        <a:lstStyle/>
        <a:p>
          <a:endParaRPr lang="en-US"/>
        </a:p>
      </dgm:t>
    </dgm:pt>
    <dgm:pt modelId="{356E9B52-40F3-4848-81ED-892A208CB11D}">
      <dgm:prSet phldrT="[Text]" custT="1"/>
      <dgm:spPr/>
      <dgm:t>
        <a:bodyPr/>
        <a:lstStyle/>
        <a:p>
          <a:r>
            <a:rPr lang="en-US" sz="2800" dirty="0" smtClean="0"/>
            <a:t>Medically implanted device inserted inside human body.</a:t>
          </a:r>
          <a:endParaRPr lang="en-US" sz="2800" dirty="0"/>
        </a:p>
      </dgm:t>
    </dgm:pt>
    <dgm:pt modelId="{F77421DA-6C36-4BBA-AF16-0AD60E27CFB1}" type="parTrans" cxnId="{2C8FB582-67B3-49D0-80C9-F62AB4869E1C}">
      <dgm:prSet/>
      <dgm:spPr/>
      <dgm:t>
        <a:bodyPr/>
        <a:lstStyle/>
        <a:p>
          <a:endParaRPr lang="en-US"/>
        </a:p>
      </dgm:t>
    </dgm:pt>
    <dgm:pt modelId="{6A22CF04-FD33-49C9-BB68-24C628B53826}" type="sibTrans" cxnId="{2C8FB582-67B3-49D0-80C9-F62AB4869E1C}">
      <dgm:prSet/>
      <dgm:spPr/>
      <dgm:t>
        <a:bodyPr/>
        <a:lstStyle/>
        <a:p>
          <a:endParaRPr lang="en-US"/>
        </a:p>
      </dgm:t>
    </dgm:pt>
    <dgm:pt modelId="{77204E89-0260-4480-96CE-8E887A8671AD}">
      <dgm:prSet phldrT="[Text]"/>
      <dgm:spPr/>
      <dgm:t>
        <a:bodyPr/>
        <a:lstStyle/>
        <a:p>
          <a:endParaRPr lang="en-US" dirty="0"/>
        </a:p>
      </dgm:t>
    </dgm:pt>
    <dgm:pt modelId="{52F17874-F1AA-4A9D-B6BA-E8CD89103037}" type="parTrans" cxnId="{C9E8A37A-F9A9-498E-8CA0-14F5ACC48301}">
      <dgm:prSet/>
      <dgm:spPr/>
      <dgm:t>
        <a:bodyPr/>
        <a:lstStyle/>
        <a:p>
          <a:endParaRPr lang="en-US"/>
        </a:p>
      </dgm:t>
    </dgm:pt>
    <dgm:pt modelId="{D854BF28-AEA8-4C23-8AD2-3B836DE56CD0}" type="sibTrans" cxnId="{C9E8A37A-F9A9-498E-8CA0-14F5ACC48301}">
      <dgm:prSet/>
      <dgm:spPr/>
      <dgm:t>
        <a:bodyPr/>
        <a:lstStyle/>
        <a:p>
          <a:endParaRPr lang="en-US"/>
        </a:p>
      </dgm:t>
    </dgm:pt>
    <dgm:pt modelId="{E81B854B-D8F9-4D2C-BEA2-F6E01E8D6648}">
      <dgm:prSet phldrT="[Text]"/>
      <dgm:spPr/>
      <dgm:t>
        <a:bodyPr/>
        <a:lstStyle/>
        <a:p>
          <a:endParaRPr lang="en-US" dirty="0"/>
        </a:p>
      </dgm:t>
    </dgm:pt>
    <dgm:pt modelId="{DD6C7076-BD8B-45EA-95E1-F2BBB9A67705}" type="parTrans" cxnId="{82483EF5-33B3-4FF9-884F-DEA4096B711C}">
      <dgm:prSet/>
      <dgm:spPr/>
      <dgm:t>
        <a:bodyPr/>
        <a:lstStyle/>
        <a:p>
          <a:endParaRPr lang="en-US"/>
        </a:p>
      </dgm:t>
    </dgm:pt>
    <dgm:pt modelId="{8CD38645-DC2E-4ABB-99EF-11A326BAE06B}" type="sibTrans" cxnId="{82483EF5-33B3-4FF9-884F-DEA4096B711C}">
      <dgm:prSet/>
      <dgm:spPr/>
      <dgm:t>
        <a:bodyPr/>
        <a:lstStyle/>
        <a:p>
          <a:endParaRPr lang="en-US"/>
        </a:p>
      </dgm:t>
    </dgm:pt>
    <dgm:pt modelId="{2D91513A-7326-412D-AF01-1BC65840CA37}" type="pres">
      <dgm:prSet presAssocID="{FFC4D415-CD2C-4233-ACC1-9F726F82F5CB}" presName="linear" presStyleCnt="0">
        <dgm:presLayoutVars>
          <dgm:animLvl val="lvl"/>
          <dgm:resizeHandles val="exact"/>
        </dgm:presLayoutVars>
      </dgm:prSet>
      <dgm:spPr/>
      <dgm:t>
        <a:bodyPr/>
        <a:lstStyle/>
        <a:p>
          <a:endParaRPr lang="en-US"/>
        </a:p>
      </dgm:t>
    </dgm:pt>
    <dgm:pt modelId="{891A6A38-EE18-44C8-8E92-D510A6D4EA5B}" type="pres">
      <dgm:prSet presAssocID="{7628A114-62B6-431B-B71B-F8F26D89C45C}" presName="parentText" presStyleLbl="node1" presStyleIdx="0" presStyleCnt="2" custLinFactNeighborY="-5773">
        <dgm:presLayoutVars>
          <dgm:chMax val="0"/>
          <dgm:bulletEnabled val="1"/>
        </dgm:presLayoutVars>
      </dgm:prSet>
      <dgm:spPr/>
      <dgm:t>
        <a:bodyPr/>
        <a:lstStyle/>
        <a:p>
          <a:endParaRPr lang="en-US"/>
        </a:p>
      </dgm:t>
    </dgm:pt>
    <dgm:pt modelId="{5C7997C3-4E58-4463-96EC-C5BD6691A95B}" type="pres">
      <dgm:prSet presAssocID="{8735B2ED-D2C9-4D11-B134-18CAA4637C3F}" presName="spacer" presStyleCnt="0"/>
      <dgm:spPr/>
    </dgm:pt>
    <dgm:pt modelId="{48F146BD-61A7-433A-A3AF-77F9B2A1B864}" type="pres">
      <dgm:prSet presAssocID="{356E9B52-40F3-4848-81ED-892A208CB11D}" presName="parentText" presStyleLbl="node1" presStyleIdx="1" presStyleCnt="2" custScaleY="89721" custLinFactNeighborY="61955">
        <dgm:presLayoutVars>
          <dgm:chMax val="0"/>
          <dgm:bulletEnabled val="1"/>
        </dgm:presLayoutVars>
      </dgm:prSet>
      <dgm:spPr/>
      <dgm:t>
        <a:bodyPr/>
        <a:lstStyle/>
        <a:p>
          <a:endParaRPr lang="en-US"/>
        </a:p>
      </dgm:t>
    </dgm:pt>
    <dgm:pt modelId="{5D33515C-A091-4B45-B663-263E2E181E07}" type="pres">
      <dgm:prSet presAssocID="{356E9B52-40F3-4848-81ED-892A208CB11D}" presName="childText" presStyleLbl="revTx" presStyleIdx="0" presStyleCnt="1">
        <dgm:presLayoutVars>
          <dgm:bulletEnabled val="1"/>
        </dgm:presLayoutVars>
      </dgm:prSet>
      <dgm:spPr/>
      <dgm:t>
        <a:bodyPr/>
        <a:lstStyle/>
        <a:p>
          <a:endParaRPr lang="en-US"/>
        </a:p>
      </dgm:t>
    </dgm:pt>
  </dgm:ptLst>
  <dgm:cxnLst>
    <dgm:cxn modelId="{0CF76A66-8884-4812-AC06-3A58F68859A2}" srcId="{FFC4D415-CD2C-4233-ACC1-9F726F82F5CB}" destId="{7628A114-62B6-431B-B71B-F8F26D89C45C}" srcOrd="0" destOrd="0" parTransId="{5AB607D9-5B6C-4770-82A8-977D1EDCC00A}" sibTransId="{8735B2ED-D2C9-4D11-B134-18CAA4637C3F}"/>
    <dgm:cxn modelId="{AB8EB547-BBEE-417E-8573-08B158C27CE1}" type="presOf" srcId="{E81B854B-D8F9-4D2C-BEA2-F6E01E8D6648}" destId="{5D33515C-A091-4B45-B663-263E2E181E07}" srcOrd="0" destOrd="0" presId="urn:microsoft.com/office/officeart/2005/8/layout/vList2"/>
    <dgm:cxn modelId="{C9E8A37A-F9A9-498E-8CA0-14F5ACC48301}" srcId="{356E9B52-40F3-4848-81ED-892A208CB11D}" destId="{77204E89-0260-4480-96CE-8E887A8671AD}" srcOrd="1" destOrd="0" parTransId="{52F17874-F1AA-4A9D-B6BA-E8CD89103037}" sibTransId="{D854BF28-AEA8-4C23-8AD2-3B836DE56CD0}"/>
    <dgm:cxn modelId="{E7B10398-A749-4EB7-B155-DBA97ABC7190}" type="presOf" srcId="{356E9B52-40F3-4848-81ED-892A208CB11D}" destId="{48F146BD-61A7-433A-A3AF-77F9B2A1B864}" srcOrd="0" destOrd="0" presId="urn:microsoft.com/office/officeart/2005/8/layout/vList2"/>
    <dgm:cxn modelId="{126675A5-557D-4018-93B6-CF6413048DFC}" type="presOf" srcId="{77204E89-0260-4480-96CE-8E887A8671AD}" destId="{5D33515C-A091-4B45-B663-263E2E181E07}" srcOrd="0" destOrd="1" presId="urn:microsoft.com/office/officeart/2005/8/layout/vList2"/>
    <dgm:cxn modelId="{82483EF5-33B3-4FF9-884F-DEA4096B711C}" srcId="{356E9B52-40F3-4848-81ED-892A208CB11D}" destId="{E81B854B-D8F9-4D2C-BEA2-F6E01E8D6648}" srcOrd="0" destOrd="0" parTransId="{DD6C7076-BD8B-45EA-95E1-F2BBB9A67705}" sibTransId="{8CD38645-DC2E-4ABB-99EF-11A326BAE06B}"/>
    <dgm:cxn modelId="{2C8FB582-67B3-49D0-80C9-F62AB4869E1C}" srcId="{FFC4D415-CD2C-4233-ACC1-9F726F82F5CB}" destId="{356E9B52-40F3-4848-81ED-892A208CB11D}" srcOrd="1" destOrd="0" parTransId="{F77421DA-6C36-4BBA-AF16-0AD60E27CFB1}" sibTransId="{6A22CF04-FD33-49C9-BB68-24C628B53826}"/>
    <dgm:cxn modelId="{3A3D92FA-3E70-45C8-9EC4-6DED009CBD39}" type="presOf" srcId="{7628A114-62B6-431B-B71B-F8F26D89C45C}" destId="{891A6A38-EE18-44C8-8E92-D510A6D4EA5B}" srcOrd="0" destOrd="0" presId="urn:microsoft.com/office/officeart/2005/8/layout/vList2"/>
    <dgm:cxn modelId="{58891859-1F80-4E62-A406-6D48C6256333}" type="presOf" srcId="{FFC4D415-CD2C-4233-ACC1-9F726F82F5CB}" destId="{2D91513A-7326-412D-AF01-1BC65840CA37}" srcOrd="0" destOrd="0" presId="urn:microsoft.com/office/officeart/2005/8/layout/vList2"/>
    <dgm:cxn modelId="{2373DE37-7148-46EF-8829-C9E3A7EAF76F}" type="presParOf" srcId="{2D91513A-7326-412D-AF01-1BC65840CA37}" destId="{891A6A38-EE18-44C8-8E92-D510A6D4EA5B}" srcOrd="0" destOrd="0" presId="urn:microsoft.com/office/officeart/2005/8/layout/vList2"/>
    <dgm:cxn modelId="{2652B378-B97F-4FCF-9351-4C29CC88ADE7}" type="presParOf" srcId="{2D91513A-7326-412D-AF01-1BC65840CA37}" destId="{5C7997C3-4E58-4463-96EC-C5BD6691A95B}" srcOrd="1" destOrd="0" presId="urn:microsoft.com/office/officeart/2005/8/layout/vList2"/>
    <dgm:cxn modelId="{E8DED4B7-430F-4873-9220-281257FEA73E}" type="presParOf" srcId="{2D91513A-7326-412D-AF01-1BC65840CA37}" destId="{48F146BD-61A7-433A-A3AF-77F9B2A1B864}" srcOrd="2" destOrd="0" presId="urn:microsoft.com/office/officeart/2005/8/layout/vList2"/>
    <dgm:cxn modelId="{7454D0EE-C67A-4F7F-839F-9C0B2F162019}" type="presParOf" srcId="{2D91513A-7326-412D-AF01-1BC65840CA37}" destId="{5D33515C-A091-4B45-B663-263E2E181E07}"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07E3A05E-4278-46A3-92E4-3E74CB4F056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3291E7F-1D46-43AE-B49C-A40E9F3B42DB}">
      <dgm:prSet phldrT="[Text]" custT="1"/>
      <dgm:spPr/>
      <dgm:t>
        <a:bodyPr/>
        <a:lstStyle/>
        <a:p>
          <a:r>
            <a:rPr lang="en-US" sz="2800" dirty="0" smtClean="0"/>
            <a:t>BODY SENSOR NODE</a:t>
          </a:r>
          <a:endParaRPr lang="en-US" sz="2800" dirty="0"/>
        </a:p>
      </dgm:t>
    </dgm:pt>
    <dgm:pt modelId="{C85451CF-3977-4101-A34A-89AF135D1462}" type="parTrans" cxnId="{44B24D55-AE8B-49BF-A34D-7666E6FE1655}">
      <dgm:prSet/>
      <dgm:spPr/>
      <dgm:t>
        <a:bodyPr/>
        <a:lstStyle/>
        <a:p>
          <a:endParaRPr lang="en-US"/>
        </a:p>
      </dgm:t>
    </dgm:pt>
    <dgm:pt modelId="{49CBC722-9AB3-4E33-B568-1DDF9B2DCF28}" type="sibTrans" cxnId="{44B24D55-AE8B-49BF-A34D-7666E6FE1655}">
      <dgm:prSet/>
      <dgm:spPr/>
      <dgm:t>
        <a:bodyPr/>
        <a:lstStyle/>
        <a:p>
          <a:endParaRPr lang="en-US"/>
        </a:p>
      </dgm:t>
    </dgm:pt>
    <dgm:pt modelId="{8CF164B5-802A-4183-98E3-49C2BE4DF490}">
      <dgm:prSet phldrT="[Text]" custT="1"/>
      <dgm:spPr/>
      <dgm:t>
        <a:bodyPr/>
        <a:lstStyle/>
        <a:p>
          <a:r>
            <a:rPr lang="en-US" sz="2800" dirty="0" smtClean="0"/>
            <a:t>PHYSIOLOGICAL SENSOR</a:t>
          </a:r>
          <a:endParaRPr lang="en-US" sz="2800" dirty="0"/>
        </a:p>
      </dgm:t>
    </dgm:pt>
    <dgm:pt modelId="{E9ADB1A6-A3F5-4177-A0B7-A76202BF0F71}" type="parTrans" cxnId="{81A5041B-B376-4BBD-8005-EE43251C2A67}">
      <dgm:prSet/>
      <dgm:spPr/>
      <dgm:t>
        <a:bodyPr/>
        <a:lstStyle/>
        <a:p>
          <a:endParaRPr lang="en-US"/>
        </a:p>
      </dgm:t>
    </dgm:pt>
    <dgm:pt modelId="{063F50C0-97D4-46A7-94B0-A9CFC0D47012}" type="sibTrans" cxnId="{81A5041B-B376-4BBD-8005-EE43251C2A67}">
      <dgm:prSet/>
      <dgm:spPr/>
      <dgm:t>
        <a:bodyPr/>
        <a:lstStyle/>
        <a:p>
          <a:endParaRPr lang="en-US"/>
        </a:p>
      </dgm:t>
    </dgm:pt>
    <dgm:pt modelId="{6A683EF9-4206-4E2B-ACD8-1E15771C50B8}">
      <dgm:prSet phldrT="[Text]" custT="1"/>
      <dgm:spPr/>
      <dgm:t>
        <a:bodyPr/>
        <a:lstStyle/>
        <a:p>
          <a:r>
            <a:rPr lang="en-US" sz="2800" dirty="0" smtClean="0"/>
            <a:t>RADIO EQUIPMENT</a:t>
          </a:r>
          <a:endParaRPr lang="en-US" sz="2800" dirty="0"/>
        </a:p>
      </dgm:t>
    </dgm:pt>
    <dgm:pt modelId="{54CDADF1-03C2-4E30-AD3E-014696345273}" type="parTrans" cxnId="{50E426F8-CB5D-48FF-8546-61DF8FA1A403}">
      <dgm:prSet/>
      <dgm:spPr/>
      <dgm:t>
        <a:bodyPr/>
        <a:lstStyle/>
        <a:p>
          <a:endParaRPr lang="en-US"/>
        </a:p>
      </dgm:t>
    </dgm:pt>
    <dgm:pt modelId="{823DCF43-F746-4DA5-B26A-DD50BBB032D7}" type="sibTrans" cxnId="{50E426F8-CB5D-48FF-8546-61DF8FA1A403}">
      <dgm:prSet/>
      <dgm:spPr/>
      <dgm:t>
        <a:bodyPr/>
        <a:lstStyle/>
        <a:p>
          <a:endParaRPr lang="en-US"/>
        </a:p>
      </dgm:t>
    </dgm:pt>
    <dgm:pt modelId="{6355809C-0B97-4E88-B309-BBD1E85C0176}" type="pres">
      <dgm:prSet presAssocID="{07E3A05E-4278-46A3-92E4-3E74CB4F056B}" presName="diagram" presStyleCnt="0">
        <dgm:presLayoutVars>
          <dgm:chPref val="1"/>
          <dgm:dir/>
          <dgm:animOne val="branch"/>
          <dgm:animLvl val="lvl"/>
          <dgm:resizeHandles val="exact"/>
        </dgm:presLayoutVars>
      </dgm:prSet>
      <dgm:spPr/>
      <dgm:t>
        <a:bodyPr/>
        <a:lstStyle/>
        <a:p>
          <a:endParaRPr lang="en-US"/>
        </a:p>
      </dgm:t>
    </dgm:pt>
    <dgm:pt modelId="{D7D38DAD-08C9-49C4-ADCA-1FD70AE28FF6}" type="pres">
      <dgm:prSet presAssocID="{D3291E7F-1D46-43AE-B49C-A40E9F3B42DB}" presName="root1" presStyleCnt="0"/>
      <dgm:spPr/>
    </dgm:pt>
    <dgm:pt modelId="{60781AB8-A063-45E1-854E-41F8235B7DDD}" type="pres">
      <dgm:prSet presAssocID="{D3291E7F-1D46-43AE-B49C-A40E9F3B42DB}" presName="LevelOneTextNode" presStyleLbl="node0" presStyleIdx="0" presStyleCnt="1" custScaleY="50800" custLinFactNeighborX="2286" custLinFactNeighborY="-39185">
        <dgm:presLayoutVars>
          <dgm:chPref val="3"/>
        </dgm:presLayoutVars>
      </dgm:prSet>
      <dgm:spPr/>
      <dgm:t>
        <a:bodyPr/>
        <a:lstStyle/>
        <a:p>
          <a:endParaRPr lang="en-US"/>
        </a:p>
      </dgm:t>
    </dgm:pt>
    <dgm:pt modelId="{7532918D-194C-42AC-ABDE-F352B7C4D1BA}" type="pres">
      <dgm:prSet presAssocID="{D3291E7F-1D46-43AE-B49C-A40E9F3B42DB}" presName="level2hierChild" presStyleCnt="0"/>
      <dgm:spPr/>
    </dgm:pt>
    <dgm:pt modelId="{6BFF389A-D4CB-48FF-A1A7-23DB7ADB491E}" type="pres">
      <dgm:prSet presAssocID="{E9ADB1A6-A3F5-4177-A0B7-A76202BF0F71}" presName="conn2-1" presStyleLbl="parChTrans1D2" presStyleIdx="0" presStyleCnt="2"/>
      <dgm:spPr/>
      <dgm:t>
        <a:bodyPr/>
        <a:lstStyle/>
        <a:p>
          <a:endParaRPr lang="en-US"/>
        </a:p>
      </dgm:t>
    </dgm:pt>
    <dgm:pt modelId="{6F096A48-AFC4-475C-A81E-05546D55F236}" type="pres">
      <dgm:prSet presAssocID="{E9ADB1A6-A3F5-4177-A0B7-A76202BF0F71}" presName="connTx" presStyleLbl="parChTrans1D2" presStyleIdx="0" presStyleCnt="2"/>
      <dgm:spPr/>
      <dgm:t>
        <a:bodyPr/>
        <a:lstStyle/>
        <a:p>
          <a:endParaRPr lang="en-US"/>
        </a:p>
      </dgm:t>
    </dgm:pt>
    <dgm:pt modelId="{0672D9F4-D866-4257-B98D-68534CB94511}" type="pres">
      <dgm:prSet presAssocID="{8CF164B5-802A-4183-98E3-49C2BE4DF490}" presName="root2" presStyleCnt="0"/>
      <dgm:spPr/>
    </dgm:pt>
    <dgm:pt modelId="{710E053A-378A-477D-9EC1-6B0E77BFC554}" type="pres">
      <dgm:prSet presAssocID="{8CF164B5-802A-4183-98E3-49C2BE4DF490}" presName="LevelTwoTextNode" presStyleLbl="node2" presStyleIdx="0" presStyleCnt="2" custScaleY="43549" custLinFactNeighborX="-5874" custLinFactNeighborY="-58143">
        <dgm:presLayoutVars>
          <dgm:chPref val="3"/>
        </dgm:presLayoutVars>
      </dgm:prSet>
      <dgm:spPr/>
      <dgm:t>
        <a:bodyPr/>
        <a:lstStyle/>
        <a:p>
          <a:endParaRPr lang="en-US"/>
        </a:p>
      </dgm:t>
    </dgm:pt>
    <dgm:pt modelId="{7860FC6C-1362-45E4-A2A6-8D4652AFA01B}" type="pres">
      <dgm:prSet presAssocID="{8CF164B5-802A-4183-98E3-49C2BE4DF490}" presName="level3hierChild" presStyleCnt="0"/>
      <dgm:spPr/>
    </dgm:pt>
    <dgm:pt modelId="{7A3769DE-98B1-466B-92AE-03C8F884DB79}" type="pres">
      <dgm:prSet presAssocID="{54CDADF1-03C2-4E30-AD3E-014696345273}" presName="conn2-1" presStyleLbl="parChTrans1D2" presStyleIdx="1" presStyleCnt="2"/>
      <dgm:spPr/>
      <dgm:t>
        <a:bodyPr/>
        <a:lstStyle/>
        <a:p>
          <a:endParaRPr lang="en-US"/>
        </a:p>
      </dgm:t>
    </dgm:pt>
    <dgm:pt modelId="{D84B08E2-BF17-4DEE-AB70-2997FC0D8317}" type="pres">
      <dgm:prSet presAssocID="{54CDADF1-03C2-4E30-AD3E-014696345273}" presName="connTx" presStyleLbl="parChTrans1D2" presStyleIdx="1" presStyleCnt="2"/>
      <dgm:spPr/>
      <dgm:t>
        <a:bodyPr/>
        <a:lstStyle/>
        <a:p>
          <a:endParaRPr lang="en-US"/>
        </a:p>
      </dgm:t>
    </dgm:pt>
    <dgm:pt modelId="{68ADCBB5-11AA-4573-868C-C1C616C16A52}" type="pres">
      <dgm:prSet presAssocID="{6A683EF9-4206-4E2B-ACD8-1E15771C50B8}" presName="root2" presStyleCnt="0"/>
      <dgm:spPr/>
    </dgm:pt>
    <dgm:pt modelId="{07BD99DF-CB70-4D11-AD99-36837C672B9F}" type="pres">
      <dgm:prSet presAssocID="{6A683EF9-4206-4E2B-ACD8-1E15771C50B8}" presName="LevelTwoTextNode" presStyleLbl="node2" presStyleIdx="1" presStyleCnt="2" custScaleY="39172" custLinFactNeighborX="-1166" custLinFactNeighborY="-33233">
        <dgm:presLayoutVars>
          <dgm:chPref val="3"/>
        </dgm:presLayoutVars>
      </dgm:prSet>
      <dgm:spPr/>
      <dgm:t>
        <a:bodyPr/>
        <a:lstStyle/>
        <a:p>
          <a:endParaRPr lang="en-US"/>
        </a:p>
      </dgm:t>
    </dgm:pt>
    <dgm:pt modelId="{3203A553-37CA-4E17-81A6-04174FDAA54B}" type="pres">
      <dgm:prSet presAssocID="{6A683EF9-4206-4E2B-ACD8-1E15771C50B8}" presName="level3hierChild" presStyleCnt="0"/>
      <dgm:spPr/>
    </dgm:pt>
  </dgm:ptLst>
  <dgm:cxnLst>
    <dgm:cxn modelId="{233BA82E-28A7-49EB-BBFF-8A44BC56426D}" type="presOf" srcId="{54CDADF1-03C2-4E30-AD3E-014696345273}" destId="{D84B08E2-BF17-4DEE-AB70-2997FC0D8317}" srcOrd="1" destOrd="0" presId="urn:microsoft.com/office/officeart/2005/8/layout/hierarchy2"/>
    <dgm:cxn modelId="{3E23C1AC-6AA4-4947-AECD-B78CE1282584}" type="presOf" srcId="{D3291E7F-1D46-43AE-B49C-A40E9F3B42DB}" destId="{60781AB8-A063-45E1-854E-41F8235B7DDD}" srcOrd="0" destOrd="0" presId="urn:microsoft.com/office/officeart/2005/8/layout/hierarchy2"/>
    <dgm:cxn modelId="{44B24D55-AE8B-49BF-A34D-7666E6FE1655}" srcId="{07E3A05E-4278-46A3-92E4-3E74CB4F056B}" destId="{D3291E7F-1D46-43AE-B49C-A40E9F3B42DB}" srcOrd="0" destOrd="0" parTransId="{C85451CF-3977-4101-A34A-89AF135D1462}" sibTransId="{49CBC722-9AB3-4E33-B568-1DDF9B2DCF28}"/>
    <dgm:cxn modelId="{A868F145-C533-48C0-9265-8775CF759641}" type="presOf" srcId="{07E3A05E-4278-46A3-92E4-3E74CB4F056B}" destId="{6355809C-0B97-4E88-B309-BBD1E85C0176}" srcOrd="0" destOrd="0" presId="urn:microsoft.com/office/officeart/2005/8/layout/hierarchy2"/>
    <dgm:cxn modelId="{651C36FB-0629-4C71-A4BD-18A2F4CE8840}" type="presOf" srcId="{E9ADB1A6-A3F5-4177-A0B7-A76202BF0F71}" destId="{6BFF389A-D4CB-48FF-A1A7-23DB7ADB491E}" srcOrd="0" destOrd="0" presId="urn:microsoft.com/office/officeart/2005/8/layout/hierarchy2"/>
    <dgm:cxn modelId="{CB527FDB-DAB8-4DF7-BFD5-918361318F42}" type="presOf" srcId="{E9ADB1A6-A3F5-4177-A0B7-A76202BF0F71}" destId="{6F096A48-AFC4-475C-A81E-05546D55F236}" srcOrd="1" destOrd="0" presId="urn:microsoft.com/office/officeart/2005/8/layout/hierarchy2"/>
    <dgm:cxn modelId="{81AC29F0-0353-4643-BBC9-52597FCB1592}" type="presOf" srcId="{54CDADF1-03C2-4E30-AD3E-014696345273}" destId="{7A3769DE-98B1-466B-92AE-03C8F884DB79}" srcOrd="0" destOrd="0" presId="urn:microsoft.com/office/officeart/2005/8/layout/hierarchy2"/>
    <dgm:cxn modelId="{8A88ECF2-817D-4412-AEC0-49745E66AE0A}" type="presOf" srcId="{6A683EF9-4206-4E2B-ACD8-1E15771C50B8}" destId="{07BD99DF-CB70-4D11-AD99-36837C672B9F}" srcOrd="0" destOrd="0" presId="urn:microsoft.com/office/officeart/2005/8/layout/hierarchy2"/>
    <dgm:cxn modelId="{81A5041B-B376-4BBD-8005-EE43251C2A67}" srcId="{D3291E7F-1D46-43AE-B49C-A40E9F3B42DB}" destId="{8CF164B5-802A-4183-98E3-49C2BE4DF490}" srcOrd="0" destOrd="0" parTransId="{E9ADB1A6-A3F5-4177-A0B7-A76202BF0F71}" sibTransId="{063F50C0-97D4-46A7-94B0-A9CFC0D47012}"/>
    <dgm:cxn modelId="{50E426F8-CB5D-48FF-8546-61DF8FA1A403}" srcId="{D3291E7F-1D46-43AE-B49C-A40E9F3B42DB}" destId="{6A683EF9-4206-4E2B-ACD8-1E15771C50B8}" srcOrd="1" destOrd="0" parTransId="{54CDADF1-03C2-4E30-AD3E-014696345273}" sibTransId="{823DCF43-F746-4DA5-B26A-DD50BBB032D7}"/>
    <dgm:cxn modelId="{9ED9D906-2081-4FE8-AC9B-A87E6EF3A4BB}" type="presOf" srcId="{8CF164B5-802A-4183-98E3-49C2BE4DF490}" destId="{710E053A-378A-477D-9EC1-6B0E77BFC554}" srcOrd="0" destOrd="0" presId="urn:microsoft.com/office/officeart/2005/8/layout/hierarchy2"/>
    <dgm:cxn modelId="{D628A4EF-D080-4545-8275-214C72B054DA}" type="presParOf" srcId="{6355809C-0B97-4E88-B309-BBD1E85C0176}" destId="{D7D38DAD-08C9-49C4-ADCA-1FD70AE28FF6}" srcOrd="0" destOrd="0" presId="urn:microsoft.com/office/officeart/2005/8/layout/hierarchy2"/>
    <dgm:cxn modelId="{10B9C489-B8E7-4DC2-A533-20E07AD96EF8}" type="presParOf" srcId="{D7D38DAD-08C9-49C4-ADCA-1FD70AE28FF6}" destId="{60781AB8-A063-45E1-854E-41F8235B7DDD}" srcOrd="0" destOrd="0" presId="urn:microsoft.com/office/officeart/2005/8/layout/hierarchy2"/>
    <dgm:cxn modelId="{35F11BAD-527B-40AF-9DFA-D7F344C03904}" type="presParOf" srcId="{D7D38DAD-08C9-49C4-ADCA-1FD70AE28FF6}" destId="{7532918D-194C-42AC-ABDE-F352B7C4D1BA}" srcOrd="1" destOrd="0" presId="urn:microsoft.com/office/officeart/2005/8/layout/hierarchy2"/>
    <dgm:cxn modelId="{7EAF8904-8181-4343-8D81-05F8C6AE7954}" type="presParOf" srcId="{7532918D-194C-42AC-ABDE-F352B7C4D1BA}" destId="{6BFF389A-D4CB-48FF-A1A7-23DB7ADB491E}" srcOrd="0" destOrd="0" presId="urn:microsoft.com/office/officeart/2005/8/layout/hierarchy2"/>
    <dgm:cxn modelId="{BDC724D9-190C-422A-832F-92293646A6CB}" type="presParOf" srcId="{6BFF389A-D4CB-48FF-A1A7-23DB7ADB491E}" destId="{6F096A48-AFC4-475C-A81E-05546D55F236}" srcOrd="0" destOrd="0" presId="urn:microsoft.com/office/officeart/2005/8/layout/hierarchy2"/>
    <dgm:cxn modelId="{18DE9693-28C9-4279-87E4-E0E996DDA1D4}" type="presParOf" srcId="{7532918D-194C-42AC-ABDE-F352B7C4D1BA}" destId="{0672D9F4-D866-4257-B98D-68534CB94511}" srcOrd="1" destOrd="0" presId="urn:microsoft.com/office/officeart/2005/8/layout/hierarchy2"/>
    <dgm:cxn modelId="{A9DE1388-E20B-4DCE-8B48-4B4D6DB9E156}" type="presParOf" srcId="{0672D9F4-D866-4257-B98D-68534CB94511}" destId="{710E053A-378A-477D-9EC1-6B0E77BFC554}" srcOrd="0" destOrd="0" presId="urn:microsoft.com/office/officeart/2005/8/layout/hierarchy2"/>
    <dgm:cxn modelId="{6DAFF774-EBF1-4657-820D-EEA403EDD280}" type="presParOf" srcId="{0672D9F4-D866-4257-B98D-68534CB94511}" destId="{7860FC6C-1362-45E4-A2A6-8D4652AFA01B}" srcOrd="1" destOrd="0" presId="urn:microsoft.com/office/officeart/2005/8/layout/hierarchy2"/>
    <dgm:cxn modelId="{656D7EF8-5BAA-434A-AD2F-7F3DB36E5E09}" type="presParOf" srcId="{7532918D-194C-42AC-ABDE-F352B7C4D1BA}" destId="{7A3769DE-98B1-466B-92AE-03C8F884DB79}" srcOrd="2" destOrd="0" presId="urn:microsoft.com/office/officeart/2005/8/layout/hierarchy2"/>
    <dgm:cxn modelId="{304C52D8-8E3E-445D-BB73-1332389FD5C0}" type="presParOf" srcId="{7A3769DE-98B1-466B-92AE-03C8F884DB79}" destId="{D84B08E2-BF17-4DEE-AB70-2997FC0D8317}" srcOrd="0" destOrd="0" presId="urn:microsoft.com/office/officeart/2005/8/layout/hierarchy2"/>
    <dgm:cxn modelId="{DCA968C7-A150-4FC3-93BB-4C6EFA8422A2}" type="presParOf" srcId="{7532918D-194C-42AC-ABDE-F352B7C4D1BA}" destId="{68ADCBB5-11AA-4573-868C-C1C616C16A52}" srcOrd="3" destOrd="0" presId="urn:microsoft.com/office/officeart/2005/8/layout/hierarchy2"/>
    <dgm:cxn modelId="{2EE3BFA2-8E3D-487D-9ED6-7FA0E9154A30}" type="presParOf" srcId="{68ADCBB5-11AA-4573-868C-C1C616C16A52}" destId="{07BD99DF-CB70-4D11-AD99-36837C672B9F}" srcOrd="0" destOrd="0" presId="urn:microsoft.com/office/officeart/2005/8/layout/hierarchy2"/>
    <dgm:cxn modelId="{B9F2CCAD-7939-43AD-B4F8-7231619D6546}" type="presParOf" srcId="{68ADCBB5-11AA-4573-868C-C1C616C16A52}" destId="{3203A553-37CA-4E17-81A6-04174FDAA54B}"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9CD1087A-A4BE-4CFA-963E-A00D7409E3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0A379EE-9B60-440A-8F19-3880B2A5F2EB}">
      <dgm:prSet phldrT="[Text]" custT="1"/>
      <dgm:spPr/>
      <dgm:t>
        <a:bodyPr/>
        <a:lstStyle/>
        <a:p>
          <a:r>
            <a:rPr lang="en-US" sz="2400" dirty="0" smtClean="0"/>
            <a:t>WBAN ARCHITECTURE</a:t>
          </a:r>
          <a:endParaRPr lang="en-US" sz="2400" dirty="0"/>
        </a:p>
      </dgm:t>
    </dgm:pt>
    <dgm:pt modelId="{41CC3F71-0E8D-4889-A6AA-E6FBA9233DFD}" type="parTrans" cxnId="{E5DEB4E8-D461-4513-8316-EB3FE03E0C29}">
      <dgm:prSet/>
      <dgm:spPr/>
      <dgm:t>
        <a:bodyPr/>
        <a:lstStyle/>
        <a:p>
          <a:endParaRPr lang="en-US"/>
        </a:p>
      </dgm:t>
    </dgm:pt>
    <dgm:pt modelId="{685F7783-4CF9-48C0-BACE-4FD94F3F430F}" type="sibTrans" cxnId="{E5DEB4E8-D461-4513-8316-EB3FE03E0C29}">
      <dgm:prSet/>
      <dgm:spPr/>
      <dgm:t>
        <a:bodyPr/>
        <a:lstStyle/>
        <a:p>
          <a:endParaRPr lang="en-US"/>
        </a:p>
      </dgm:t>
    </dgm:pt>
    <dgm:pt modelId="{FFEA9FD6-049D-44D4-9280-F585911E3E39}">
      <dgm:prSet phldrT="[Text]" custT="1"/>
      <dgm:spPr/>
      <dgm:t>
        <a:bodyPr/>
        <a:lstStyle/>
        <a:p>
          <a:r>
            <a:rPr lang="en-US" sz="2400" dirty="0" smtClean="0"/>
            <a:t>INTERBAN </a:t>
          </a:r>
        </a:p>
        <a:p>
          <a:r>
            <a:rPr lang="en-US" sz="2400" dirty="0" smtClean="0"/>
            <a:t>COMMN.</a:t>
          </a:r>
          <a:endParaRPr lang="en-US" sz="2400" dirty="0"/>
        </a:p>
      </dgm:t>
    </dgm:pt>
    <dgm:pt modelId="{1578E0B4-8199-4614-8803-FFC4F77C7E19}" type="parTrans" cxnId="{E092BD76-0B66-488E-9CAA-7FB72A7358E9}">
      <dgm:prSet/>
      <dgm:spPr/>
      <dgm:t>
        <a:bodyPr/>
        <a:lstStyle/>
        <a:p>
          <a:endParaRPr lang="en-US"/>
        </a:p>
      </dgm:t>
    </dgm:pt>
    <dgm:pt modelId="{BC147D5A-7720-4D9F-A383-D88E7A78F62E}" type="sibTrans" cxnId="{E092BD76-0B66-488E-9CAA-7FB72A7358E9}">
      <dgm:prSet/>
      <dgm:spPr/>
      <dgm:t>
        <a:bodyPr/>
        <a:lstStyle/>
        <a:p>
          <a:endParaRPr lang="en-US"/>
        </a:p>
      </dgm:t>
    </dgm:pt>
    <dgm:pt modelId="{7B331737-252E-4596-BD16-AE0420ACF053}">
      <dgm:prSet phldrT="[Text]" custT="1"/>
      <dgm:spPr/>
      <dgm:t>
        <a:bodyPr/>
        <a:lstStyle/>
        <a:p>
          <a:r>
            <a:rPr lang="en-US" sz="2000" dirty="0" smtClean="0"/>
            <a:t>INFRASTUCTURE</a:t>
          </a:r>
        </a:p>
        <a:p>
          <a:r>
            <a:rPr lang="en-US" sz="2000" dirty="0" smtClean="0"/>
            <a:t>BASED ARCHITECTURE</a:t>
          </a:r>
          <a:endParaRPr lang="en-US" sz="2000" dirty="0"/>
        </a:p>
      </dgm:t>
    </dgm:pt>
    <dgm:pt modelId="{D8544944-1235-42CE-969C-45B850920896}" type="parTrans" cxnId="{FCD7C09A-2E7F-46F4-8A0B-DDAE48D35FCB}">
      <dgm:prSet/>
      <dgm:spPr/>
      <dgm:t>
        <a:bodyPr/>
        <a:lstStyle/>
        <a:p>
          <a:endParaRPr lang="en-US"/>
        </a:p>
      </dgm:t>
    </dgm:pt>
    <dgm:pt modelId="{5B78E549-58EE-4210-9F71-C3EF33CD4F86}" type="sibTrans" cxnId="{FCD7C09A-2E7F-46F4-8A0B-DDAE48D35FCB}">
      <dgm:prSet/>
      <dgm:spPr/>
      <dgm:t>
        <a:bodyPr/>
        <a:lstStyle/>
        <a:p>
          <a:endParaRPr lang="en-US"/>
        </a:p>
      </dgm:t>
    </dgm:pt>
    <dgm:pt modelId="{B9A570E9-0B0B-4FC5-A1BF-E0EF81413CBE}">
      <dgm:prSet phldrT="[Text]" custT="1"/>
      <dgm:spPr/>
      <dgm:t>
        <a:bodyPr/>
        <a:lstStyle/>
        <a:p>
          <a:r>
            <a:rPr lang="en-US" sz="2000" dirty="0" smtClean="0"/>
            <a:t>ADHOC BASED ARCHITECTURE</a:t>
          </a:r>
          <a:endParaRPr lang="en-US" sz="2000" dirty="0"/>
        </a:p>
      </dgm:t>
    </dgm:pt>
    <dgm:pt modelId="{FDBE1C35-71C0-44EF-8B0D-87B58024F585}" type="parTrans" cxnId="{D30B40C3-4A19-4D63-8411-1F04B547EC87}">
      <dgm:prSet/>
      <dgm:spPr/>
      <dgm:t>
        <a:bodyPr/>
        <a:lstStyle/>
        <a:p>
          <a:endParaRPr lang="en-US"/>
        </a:p>
      </dgm:t>
    </dgm:pt>
    <dgm:pt modelId="{77E4F0B1-FDA0-46EB-9B5E-78844140375A}" type="sibTrans" cxnId="{D30B40C3-4A19-4D63-8411-1F04B547EC87}">
      <dgm:prSet/>
      <dgm:spPr/>
      <dgm:t>
        <a:bodyPr/>
        <a:lstStyle/>
        <a:p>
          <a:endParaRPr lang="en-US"/>
        </a:p>
      </dgm:t>
    </dgm:pt>
    <dgm:pt modelId="{BC5964E1-A274-49BE-81D0-4A9F80B66206}">
      <dgm:prSet phldrT="[Text]" custT="1"/>
      <dgm:spPr/>
      <dgm:t>
        <a:bodyPr/>
        <a:lstStyle/>
        <a:p>
          <a:r>
            <a:rPr lang="en-US" sz="2400" dirty="0" smtClean="0"/>
            <a:t>BEYOND BAN</a:t>
          </a:r>
        </a:p>
        <a:p>
          <a:r>
            <a:rPr lang="en-US" sz="2400" dirty="0" smtClean="0"/>
            <a:t>COMMN.</a:t>
          </a:r>
          <a:endParaRPr lang="en-US" sz="2400" dirty="0"/>
        </a:p>
      </dgm:t>
    </dgm:pt>
    <dgm:pt modelId="{2B0E857D-FE85-48E8-BE1B-32EE82AE7D01}" type="parTrans" cxnId="{626EFC60-FC1E-4F9A-AFF9-78026FDA940D}">
      <dgm:prSet/>
      <dgm:spPr/>
      <dgm:t>
        <a:bodyPr/>
        <a:lstStyle/>
        <a:p>
          <a:endParaRPr lang="en-US"/>
        </a:p>
      </dgm:t>
    </dgm:pt>
    <dgm:pt modelId="{431635C0-5A5C-46FD-ADAF-5DCB801816D1}" type="sibTrans" cxnId="{626EFC60-FC1E-4F9A-AFF9-78026FDA940D}">
      <dgm:prSet/>
      <dgm:spPr/>
      <dgm:t>
        <a:bodyPr/>
        <a:lstStyle/>
        <a:p>
          <a:endParaRPr lang="en-US"/>
        </a:p>
      </dgm:t>
    </dgm:pt>
    <dgm:pt modelId="{5E28C6FC-2D09-4193-BC4B-E3CE840F6171}">
      <dgm:prSet phldrT="[Text]" custT="1"/>
      <dgm:spPr/>
      <dgm:t>
        <a:bodyPr/>
        <a:lstStyle/>
        <a:p>
          <a:r>
            <a:rPr lang="en-US" sz="2400" dirty="0" smtClean="0"/>
            <a:t>INTRABAN</a:t>
          </a:r>
        </a:p>
        <a:p>
          <a:r>
            <a:rPr lang="en-US" sz="2400" dirty="0" smtClean="0"/>
            <a:t>COMMN.</a:t>
          </a:r>
          <a:endParaRPr lang="en-US" sz="2400" dirty="0"/>
        </a:p>
      </dgm:t>
    </dgm:pt>
    <dgm:pt modelId="{899E1966-8C37-4099-BC0D-8512DC6A44FD}" type="parTrans" cxnId="{B0C79296-06B8-40E6-8F7B-62072FA0CFDB}">
      <dgm:prSet/>
      <dgm:spPr/>
      <dgm:t>
        <a:bodyPr/>
        <a:lstStyle/>
        <a:p>
          <a:endParaRPr lang="en-US"/>
        </a:p>
      </dgm:t>
    </dgm:pt>
    <dgm:pt modelId="{958DF615-1490-467C-BE53-2B392537AA28}" type="sibTrans" cxnId="{B0C79296-06B8-40E6-8F7B-62072FA0CFDB}">
      <dgm:prSet/>
      <dgm:spPr/>
      <dgm:t>
        <a:bodyPr/>
        <a:lstStyle/>
        <a:p>
          <a:endParaRPr lang="en-US"/>
        </a:p>
      </dgm:t>
    </dgm:pt>
    <dgm:pt modelId="{CDAC390A-0466-41CB-8909-B48DFCED0B72}" type="pres">
      <dgm:prSet presAssocID="{9CD1087A-A4BE-4CFA-963E-A00D7409E3F0}" presName="diagram" presStyleCnt="0">
        <dgm:presLayoutVars>
          <dgm:chPref val="1"/>
          <dgm:dir/>
          <dgm:animOne val="branch"/>
          <dgm:animLvl val="lvl"/>
          <dgm:resizeHandles val="exact"/>
        </dgm:presLayoutVars>
      </dgm:prSet>
      <dgm:spPr/>
      <dgm:t>
        <a:bodyPr/>
        <a:lstStyle/>
        <a:p>
          <a:endParaRPr lang="en-US"/>
        </a:p>
      </dgm:t>
    </dgm:pt>
    <dgm:pt modelId="{A7311652-5C40-4509-A229-B2998948AEA4}" type="pres">
      <dgm:prSet presAssocID="{60A379EE-9B60-440A-8F19-3880B2A5F2EB}" presName="root1" presStyleCnt="0"/>
      <dgm:spPr/>
    </dgm:pt>
    <dgm:pt modelId="{6EF626F0-A91F-45E5-B3A5-DD2C0849B6FF}" type="pres">
      <dgm:prSet presAssocID="{60A379EE-9B60-440A-8F19-3880B2A5F2EB}" presName="LevelOneTextNode" presStyleLbl="node0" presStyleIdx="0" presStyleCnt="2" custScaleX="85083" custScaleY="91841" custLinFactNeighborX="-419" custLinFactNeighborY="-1311">
        <dgm:presLayoutVars>
          <dgm:chPref val="3"/>
        </dgm:presLayoutVars>
      </dgm:prSet>
      <dgm:spPr/>
      <dgm:t>
        <a:bodyPr/>
        <a:lstStyle/>
        <a:p>
          <a:endParaRPr lang="en-US"/>
        </a:p>
      </dgm:t>
    </dgm:pt>
    <dgm:pt modelId="{75882715-06BC-4485-9D4A-F5DEBE87029A}" type="pres">
      <dgm:prSet presAssocID="{60A379EE-9B60-440A-8F19-3880B2A5F2EB}" presName="level2hierChild" presStyleCnt="0"/>
      <dgm:spPr/>
    </dgm:pt>
    <dgm:pt modelId="{2DF20BD0-43BC-49A1-9A07-F2DED1584FD5}" type="pres">
      <dgm:prSet presAssocID="{1578E0B4-8199-4614-8803-FFC4F77C7E19}" presName="conn2-1" presStyleLbl="parChTrans1D2" presStyleIdx="0" presStyleCnt="2"/>
      <dgm:spPr/>
      <dgm:t>
        <a:bodyPr/>
        <a:lstStyle/>
        <a:p>
          <a:endParaRPr lang="en-US"/>
        </a:p>
      </dgm:t>
    </dgm:pt>
    <dgm:pt modelId="{6EC28279-B4A0-4483-9903-94F81EE46F85}" type="pres">
      <dgm:prSet presAssocID="{1578E0B4-8199-4614-8803-FFC4F77C7E19}" presName="connTx" presStyleLbl="parChTrans1D2" presStyleIdx="0" presStyleCnt="2"/>
      <dgm:spPr/>
      <dgm:t>
        <a:bodyPr/>
        <a:lstStyle/>
        <a:p>
          <a:endParaRPr lang="en-US"/>
        </a:p>
      </dgm:t>
    </dgm:pt>
    <dgm:pt modelId="{48E7BC6F-6EA8-433F-8678-9E72EF6D1680}" type="pres">
      <dgm:prSet presAssocID="{FFEA9FD6-049D-44D4-9280-F585911E3E39}" presName="root2" presStyleCnt="0"/>
      <dgm:spPr/>
    </dgm:pt>
    <dgm:pt modelId="{81067E8C-D219-4F84-B40F-19F41D052721}" type="pres">
      <dgm:prSet presAssocID="{FFEA9FD6-049D-44D4-9280-F585911E3E39}" presName="LevelTwoTextNode" presStyleLbl="node2" presStyleIdx="0" presStyleCnt="2" custLinFactNeighborX="-13339" custLinFactNeighborY="25022">
        <dgm:presLayoutVars>
          <dgm:chPref val="3"/>
        </dgm:presLayoutVars>
      </dgm:prSet>
      <dgm:spPr/>
      <dgm:t>
        <a:bodyPr/>
        <a:lstStyle/>
        <a:p>
          <a:endParaRPr lang="en-US"/>
        </a:p>
      </dgm:t>
    </dgm:pt>
    <dgm:pt modelId="{35A8C7BA-19E0-4DA1-ADDE-8F630C9EE8B7}" type="pres">
      <dgm:prSet presAssocID="{FFEA9FD6-049D-44D4-9280-F585911E3E39}" presName="level3hierChild" presStyleCnt="0"/>
      <dgm:spPr/>
    </dgm:pt>
    <dgm:pt modelId="{F71F04B4-11D2-4FF9-ABF8-18D7706B8B09}" type="pres">
      <dgm:prSet presAssocID="{D8544944-1235-42CE-969C-45B850920896}" presName="conn2-1" presStyleLbl="parChTrans1D3" presStyleIdx="0" presStyleCnt="2"/>
      <dgm:spPr/>
      <dgm:t>
        <a:bodyPr/>
        <a:lstStyle/>
        <a:p>
          <a:endParaRPr lang="en-US"/>
        </a:p>
      </dgm:t>
    </dgm:pt>
    <dgm:pt modelId="{5E982B24-5631-4C94-8C9E-98CAAEFD67D9}" type="pres">
      <dgm:prSet presAssocID="{D8544944-1235-42CE-969C-45B850920896}" presName="connTx" presStyleLbl="parChTrans1D3" presStyleIdx="0" presStyleCnt="2"/>
      <dgm:spPr/>
      <dgm:t>
        <a:bodyPr/>
        <a:lstStyle/>
        <a:p>
          <a:endParaRPr lang="en-US"/>
        </a:p>
      </dgm:t>
    </dgm:pt>
    <dgm:pt modelId="{09098387-2EF4-4926-9193-0B7CD9F1ACEB}" type="pres">
      <dgm:prSet presAssocID="{7B331737-252E-4596-BD16-AE0420ACF053}" presName="root2" presStyleCnt="0"/>
      <dgm:spPr/>
    </dgm:pt>
    <dgm:pt modelId="{EEE1F6E7-5DCE-472B-BBF4-6FB8AB9A6B20}" type="pres">
      <dgm:prSet presAssocID="{7B331737-252E-4596-BD16-AE0420ACF053}" presName="LevelTwoTextNode" presStyleLbl="node3" presStyleIdx="0" presStyleCnt="2" custLinFactNeighborX="-28579" custLinFactNeighborY="4612">
        <dgm:presLayoutVars>
          <dgm:chPref val="3"/>
        </dgm:presLayoutVars>
      </dgm:prSet>
      <dgm:spPr/>
      <dgm:t>
        <a:bodyPr/>
        <a:lstStyle/>
        <a:p>
          <a:endParaRPr lang="en-US"/>
        </a:p>
      </dgm:t>
    </dgm:pt>
    <dgm:pt modelId="{FF3984A8-D484-4769-A745-A04E3CA69F9D}" type="pres">
      <dgm:prSet presAssocID="{7B331737-252E-4596-BD16-AE0420ACF053}" presName="level3hierChild" presStyleCnt="0"/>
      <dgm:spPr/>
    </dgm:pt>
    <dgm:pt modelId="{990AC21F-5BFF-4FA4-9983-A760602D074D}" type="pres">
      <dgm:prSet presAssocID="{FDBE1C35-71C0-44EF-8B0D-87B58024F585}" presName="conn2-1" presStyleLbl="parChTrans1D3" presStyleIdx="1" presStyleCnt="2"/>
      <dgm:spPr/>
      <dgm:t>
        <a:bodyPr/>
        <a:lstStyle/>
        <a:p>
          <a:endParaRPr lang="en-US"/>
        </a:p>
      </dgm:t>
    </dgm:pt>
    <dgm:pt modelId="{C0CC4B62-3252-4C8E-A3D2-EF170603C852}" type="pres">
      <dgm:prSet presAssocID="{FDBE1C35-71C0-44EF-8B0D-87B58024F585}" presName="connTx" presStyleLbl="parChTrans1D3" presStyleIdx="1" presStyleCnt="2"/>
      <dgm:spPr/>
      <dgm:t>
        <a:bodyPr/>
        <a:lstStyle/>
        <a:p>
          <a:endParaRPr lang="en-US"/>
        </a:p>
      </dgm:t>
    </dgm:pt>
    <dgm:pt modelId="{6BCFF557-7B41-4755-803F-FF8C99AFAB7B}" type="pres">
      <dgm:prSet presAssocID="{B9A570E9-0B0B-4FC5-A1BF-E0EF81413CBE}" presName="root2" presStyleCnt="0"/>
      <dgm:spPr/>
    </dgm:pt>
    <dgm:pt modelId="{BD1A8991-5895-4432-90AC-5FEDFA6650E4}" type="pres">
      <dgm:prSet presAssocID="{B9A570E9-0B0B-4FC5-A1BF-E0EF81413CBE}" presName="LevelTwoTextNode" presStyleLbl="node3" presStyleIdx="1" presStyleCnt="2" custLinFactNeighborX="-28579" custLinFactNeighborY="54923">
        <dgm:presLayoutVars>
          <dgm:chPref val="3"/>
        </dgm:presLayoutVars>
      </dgm:prSet>
      <dgm:spPr/>
      <dgm:t>
        <a:bodyPr/>
        <a:lstStyle/>
        <a:p>
          <a:endParaRPr lang="en-US"/>
        </a:p>
      </dgm:t>
    </dgm:pt>
    <dgm:pt modelId="{964F5567-C8E7-46FF-A9A4-85BBED8A6018}" type="pres">
      <dgm:prSet presAssocID="{B9A570E9-0B0B-4FC5-A1BF-E0EF81413CBE}" presName="level3hierChild" presStyleCnt="0"/>
      <dgm:spPr/>
    </dgm:pt>
    <dgm:pt modelId="{0FCE1252-CBA6-4572-A88A-43ED9B9AADEE}" type="pres">
      <dgm:prSet presAssocID="{2B0E857D-FE85-48E8-BE1B-32EE82AE7D01}" presName="conn2-1" presStyleLbl="parChTrans1D2" presStyleIdx="1" presStyleCnt="2"/>
      <dgm:spPr/>
      <dgm:t>
        <a:bodyPr/>
        <a:lstStyle/>
        <a:p>
          <a:endParaRPr lang="en-US"/>
        </a:p>
      </dgm:t>
    </dgm:pt>
    <dgm:pt modelId="{FF8DBEA8-1FC8-4638-83DE-1F3225C73AE8}" type="pres">
      <dgm:prSet presAssocID="{2B0E857D-FE85-48E8-BE1B-32EE82AE7D01}" presName="connTx" presStyleLbl="parChTrans1D2" presStyleIdx="1" presStyleCnt="2"/>
      <dgm:spPr/>
      <dgm:t>
        <a:bodyPr/>
        <a:lstStyle/>
        <a:p>
          <a:endParaRPr lang="en-US"/>
        </a:p>
      </dgm:t>
    </dgm:pt>
    <dgm:pt modelId="{BB34D511-A412-48A6-80B7-887A11D68BC3}" type="pres">
      <dgm:prSet presAssocID="{BC5964E1-A274-49BE-81D0-4A9F80B66206}" presName="root2" presStyleCnt="0"/>
      <dgm:spPr/>
    </dgm:pt>
    <dgm:pt modelId="{D5CEFC7F-FE31-4A67-B1CF-0304486D3306}" type="pres">
      <dgm:prSet presAssocID="{BC5964E1-A274-49BE-81D0-4A9F80B66206}" presName="LevelTwoTextNode" presStyleLbl="node2" presStyleIdx="1" presStyleCnt="2" custLinFactY="1311" custLinFactNeighborX="-17100" custLinFactNeighborY="100000">
        <dgm:presLayoutVars>
          <dgm:chPref val="3"/>
        </dgm:presLayoutVars>
      </dgm:prSet>
      <dgm:spPr/>
      <dgm:t>
        <a:bodyPr/>
        <a:lstStyle/>
        <a:p>
          <a:endParaRPr lang="en-US"/>
        </a:p>
      </dgm:t>
    </dgm:pt>
    <dgm:pt modelId="{72298C6C-750E-4622-9E21-0599E7EADEC2}" type="pres">
      <dgm:prSet presAssocID="{BC5964E1-A274-49BE-81D0-4A9F80B66206}" presName="level3hierChild" presStyleCnt="0"/>
      <dgm:spPr/>
    </dgm:pt>
    <dgm:pt modelId="{FC829587-B7E8-414F-B307-E1D4EB9D95E5}" type="pres">
      <dgm:prSet presAssocID="{5E28C6FC-2D09-4193-BC4B-E3CE840F6171}" presName="root1" presStyleCnt="0"/>
      <dgm:spPr/>
    </dgm:pt>
    <dgm:pt modelId="{94E1617E-A268-451B-B6AF-857172C2CB2C}" type="pres">
      <dgm:prSet presAssocID="{5E28C6FC-2D09-4193-BC4B-E3CE840F6171}" presName="LevelOneTextNode" presStyleLbl="node0" presStyleIdx="1" presStyleCnt="2" custLinFactX="18135" custLinFactY="-100000" custLinFactNeighborX="100000" custLinFactNeighborY="-192734">
        <dgm:presLayoutVars>
          <dgm:chPref val="3"/>
        </dgm:presLayoutVars>
      </dgm:prSet>
      <dgm:spPr/>
      <dgm:t>
        <a:bodyPr/>
        <a:lstStyle/>
        <a:p>
          <a:endParaRPr lang="en-US"/>
        </a:p>
      </dgm:t>
    </dgm:pt>
    <dgm:pt modelId="{D2AABB90-7D37-4E26-91C5-FDEBD8191941}" type="pres">
      <dgm:prSet presAssocID="{5E28C6FC-2D09-4193-BC4B-E3CE840F6171}" presName="level2hierChild" presStyleCnt="0"/>
      <dgm:spPr/>
    </dgm:pt>
  </dgm:ptLst>
  <dgm:cxnLst>
    <dgm:cxn modelId="{FFE4F74B-EC92-46A6-85C0-E4C59232E343}" type="presOf" srcId="{2B0E857D-FE85-48E8-BE1B-32EE82AE7D01}" destId="{0FCE1252-CBA6-4572-A88A-43ED9B9AADEE}" srcOrd="0" destOrd="0" presId="urn:microsoft.com/office/officeart/2005/8/layout/hierarchy2"/>
    <dgm:cxn modelId="{80543F8B-66BC-4CE2-B1AF-BA6E66812423}" type="presOf" srcId="{7B331737-252E-4596-BD16-AE0420ACF053}" destId="{EEE1F6E7-5DCE-472B-BBF4-6FB8AB9A6B20}" srcOrd="0" destOrd="0" presId="urn:microsoft.com/office/officeart/2005/8/layout/hierarchy2"/>
    <dgm:cxn modelId="{246472F9-F612-49A3-B46B-9FE6306E715F}" type="presOf" srcId="{2B0E857D-FE85-48E8-BE1B-32EE82AE7D01}" destId="{FF8DBEA8-1FC8-4638-83DE-1F3225C73AE8}" srcOrd="1" destOrd="0" presId="urn:microsoft.com/office/officeart/2005/8/layout/hierarchy2"/>
    <dgm:cxn modelId="{5F44D94D-63DD-43E9-A71F-12CE06C894DD}" type="presOf" srcId="{9CD1087A-A4BE-4CFA-963E-A00D7409E3F0}" destId="{CDAC390A-0466-41CB-8909-B48DFCED0B72}" srcOrd="0" destOrd="0" presId="urn:microsoft.com/office/officeart/2005/8/layout/hierarchy2"/>
    <dgm:cxn modelId="{0925EB59-D301-4111-B608-6ACE362122D4}" type="presOf" srcId="{D8544944-1235-42CE-969C-45B850920896}" destId="{5E982B24-5631-4C94-8C9E-98CAAEFD67D9}" srcOrd="1" destOrd="0" presId="urn:microsoft.com/office/officeart/2005/8/layout/hierarchy2"/>
    <dgm:cxn modelId="{202DB061-DAB7-4B23-B366-B74A447821CE}" type="presOf" srcId="{FFEA9FD6-049D-44D4-9280-F585911E3E39}" destId="{81067E8C-D219-4F84-B40F-19F41D052721}" srcOrd="0" destOrd="0" presId="urn:microsoft.com/office/officeart/2005/8/layout/hierarchy2"/>
    <dgm:cxn modelId="{E1F0EB45-B449-4679-8338-BD46B5F17637}" type="presOf" srcId="{60A379EE-9B60-440A-8F19-3880B2A5F2EB}" destId="{6EF626F0-A91F-45E5-B3A5-DD2C0849B6FF}" srcOrd="0" destOrd="0" presId="urn:microsoft.com/office/officeart/2005/8/layout/hierarchy2"/>
    <dgm:cxn modelId="{B0C79296-06B8-40E6-8F7B-62072FA0CFDB}" srcId="{9CD1087A-A4BE-4CFA-963E-A00D7409E3F0}" destId="{5E28C6FC-2D09-4193-BC4B-E3CE840F6171}" srcOrd="1" destOrd="0" parTransId="{899E1966-8C37-4099-BC0D-8512DC6A44FD}" sibTransId="{958DF615-1490-467C-BE53-2B392537AA28}"/>
    <dgm:cxn modelId="{7C31E0E7-A2F2-431C-B759-3D383EAC182A}" type="presOf" srcId="{BC5964E1-A274-49BE-81D0-4A9F80B66206}" destId="{D5CEFC7F-FE31-4A67-B1CF-0304486D3306}" srcOrd="0" destOrd="0" presId="urn:microsoft.com/office/officeart/2005/8/layout/hierarchy2"/>
    <dgm:cxn modelId="{FE528999-9406-4CBA-93FC-21413628E9F4}" type="presOf" srcId="{5E28C6FC-2D09-4193-BC4B-E3CE840F6171}" destId="{94E1617E-A268-451B-B6AF-857172C2CB2C}" srcOrd="0" destOrd="0" presId="urn:microsoft.com/office/officeart/2005/8/layout/hierarchy2"/>
    <dgm:cxn modelId="{525F0DD1-D789-4338-8FA4-736865D419E4}" type="presOf" srcId="{1578E0B4-8199-4614-8803-FFC4F77C7E19}" destId="{6EC28279-B4A0-4483-9903-94F81EE46F85}" srcOrd="1" destOrd="0" presId="urn:microsoft.com/office/officeart/2005/8/layout/hierarchy2"/>
    <dgm:cxn modelId="{85D30649-A9AF-467D-BD0B-0C58C42D1AD2}" type="presOf" srcId="{D8544944-1235-42CE-969C-45B850920896}" destId="{F71F04B4-11D2-4FF9-ABF8-18D7706B8B09}" srcOrd="0" destOrd="0" presId="urn:microsoft.com/office/officeart/2005/8/layout/hierarchy2"/>
    <dgm:cxn modelId="{57454EAB-C31D-4D12-A5EF-9B46B0E38808}" type="presOf" srcId="{1578E0B4-8199-4614-8803-FFC4F77C7E19}" destId="{2DF20BD0-43BC-49A1-9A07-F2DED1584FD5}" srcOrd="0" destOrd="0" presId="urn:microsoft.com/office/officeart/2005/8/layout/hierarchy2"/>
    <dgm:cxn modelId="{D30B40C3-4A19-4D63-8411-1F04B547EC87}" srcId="{FFEA9FD6-049D-44D4-9280-F585911E3E39}" destId="{B9A570E9-0B0B-4FC5-A1BF-E0EF81413CBE}" srcOrd="1" destOrd="0" parTransId="{FDBE1C35-71C0-44EF-8B0D-87B58024F585}" sibTransId="{77E4F0B1-FDA0-46EB-9B5E-78844140375A}"/>
    <dgm:cxn modelId="{E092BD76-0B66-488E-9CAA-7FB72A7358E9}" srcId="{60A379EE-9B60-440A-8F19-3880B2A5F2EB}" destId="{FFEA9FD6-049D-44D4-9280-F585911E3E39}" srcOrd="0" destOrd="0" parTransId="{1578E0B4-8199-4614-8803-FFC4F77C7E19}" sibTransId="{BC147D5A-7720-4D9F-A383-D88E7A78F62E}"/>
    <dgm:cxn modelId="{FCD7C09A-2E7F-46F4-8A0B-DDAE48D35FCB}" srcId="{FFEA9FD6-049D-44D4-9280-F585911E3E39}" destId="{7B331737-252E-4596-BD16-AE0420ACF053}" srcOrd="0" destOrd="0" parTransId="{D8544944-1235-42CE-969C-45B850920896}" sibTransId="{5B78E549-58EE-4210-9F71-C3EF33CD4F86}"/>
    <dgm:cxn modelId="{24D1851B-2661-41A6-8743-A15E0F7181F5}" type="presOf" srcId="{FDBE1C35-71C0-44EF-8B0D-87B58024F585}" destId="{990AC21F-5BFF-4FA4-9983-A760602D074D}" srcOrd="0" destOrd="0" presId="urn:microsoft.com/office/officeart/2005/8/layout/hierarchy2"/>
    <dgm:cxn modelId="{6185B287-31C3-4C77-ADEE-64FFC123DFC5}" type="presOf" srcId="{FDBE1C35-71C0-44EF-8B0D-87B58024F585}" destId="{C0CC4B62-3252-4C8E-A3D2-EF170603C852}" srcOrd="1" destOrd="0" presId="urn:microsoft.com/office/officeart/2005/8/layout/hierarchy2"/>
    <dgm:cxn modelId="{E5DEB4E8-D461-4513-8316-EB3FE03E0C29}" srcId="{9CD1087A-A4BE-4CFA-963E-A00D7409E3F0}" destId="{60A379EE-9B60-440A-8F19-3880B2A5F2EB}" srcOrd="0" destOrd="0" parTransId="{41CC3F71-0E8D-4889-A6AA-E6FBA9233DFD}" sibTransId="{685F7783-4CF9-48C0-BACE-4FD94F3F430F}"/>
    <dgm:cxn modelId="{0C4BAB16-243C-47E7-95EA-D3BF00DB69E0}" type="presOf" srcId="{B9A570E9-0B0B-4FC5-A1BF-E0EF81413CBE}" destId="{BD1A8991-5895-4432-90AC-5FEDFA6650E4}" srcOrd="0" destOrd="0" presId="urn:microsoft.com/office/officeart/2005/8/layout/hierarchy2"/>
    <dgm:cxn modelId="{626EFC60-FC1E-4F9A-AFF9-78026FDA940D}" srcId="{60A379EE-9B60-440A-8F19-3880B2A5F2EB}" destId="{BC5964E1-A274-49BE-81D0-4A9F80B66206}" srcOrd="1" destOrd="0" parTransId="{2B0E857D-FE85-48E8-BE1B-32EE82AE7D01}" sibTransId="{431635C0-5A5C-46FD-ADAF-5DCB801816D1}"/>
    <dgm:cxn modelId="{8B3A3DF3-29D0-4FF6-BCD8-B8F170342AEA}" type="presParOf" srcId="{CDAC390A-0466-41CB-8909-B48DFCED0B72}" destId="{A7311652-5C40-4509-A229-B2998948AEA4}" srcOrd="0" destOrd="0" presId="urn:microsoft.com/office/officeart/2005/8/layout/hierarchy2"/>
    <dgm:cxn modelId="{14F3DB04-BA0D-4CE3-BECE-D2E4299A02B4}" type="presParOf" srcId="{A7311652-5C40-4509-A229-B2998948AEA4}" destId="{6EF626F0-A91F-45E5-B3A5-DD2C0849B6FF}" srcOrd="0" destOrd="0" presId="urn:microsoft.com/office/officeart/2005/8/layout/hierarchy2"/>
    <dgm:cxn modelId="{F1548031-8328-4B20-94E9-4F3DD21E0824}" type="presParOf" srcId="{A7311652-5C40-4509-A229-B2998948AEA4}" destId="{75882715-06BC-4485-9D4A-F5DEBE87029A}" srcOrd="1" destOrd="0" presId="urn:microsoft.com/office/officeart/2005/8/layout/hierarchy2"/>
    <dgm:cxn modelId="{408B9E4A-4E94-483B-A4E4-89FD6733B30A}" type="presParOf" srcId="{75882715-06BC-4485-9D4A-F5DEBE87029A}" destId="{2DF20BD0-43BC-49A1-9A07-F2DED1584FD5}" srcOrd="0" destOrd="0" presId="urn:microsoft.com/office/officeart/2005/8/layout/hierarchy2"/>
    <dgm:cxn modelId="{7DC3A881-B7B6-433F-A8B8-DC534998593A}" type="presParOf" srcId="{2DF20BD0-43BC-49A1-9A07-F2DED1584FD5}" destId="{6EC28279-B4A0-4483-9903-94F81EE46F85}" srcOrd="0" destOrd="0" presId="urn:microsoft.com/office/officeart/2005/8/layout/hierarchy2"/>
    <dgm:cxn modelId="{0B17F7D7-FC9A-4535-A0F2-0DFD699C91FE}" type="presParOf" srcId="{75882715-06BC-4485-9D4A-F5DEBE87029A}" destId="{48E7BC6F-6EA8-433F-8678-9E72EF6D1680}" srcOrd="1" destOrd="0" presId="urn:microsoft.com/office/officeart/2005/8/layout/hierarchy2"/>
    <dgm:cxn modelId="{DBAB4E90-3DC3-4911-A4C2-31555133B50B}" type="presParOf" srcId="{48E7BC6F-6EA8-433F-8678-9E72EF6D1680}" destId="{81067E8C-D219-4F84-B40F-19F41D052721}" srcOrd="0" destOrd="0" presId="urn:microsoft.com/office/officeart/2005/8/layout/hierarchy2"/>
    <dgm:cxn modelId="{00D8A45B-3A1A-4914-B873-710D33A7FA60}" type="presParOf" srcId="{48E7BC6F-6EA8-433F-8678-9E72EF6D1680}" destId="{35A8C7BA-19E0-4DA1-ADDE-8F630C9EE8B7}" srcOrd="1" destOrd="0" presId="urn:microsoft.com/office/officeart/2005/8/layout/hierarchy2"/>
    <dgm:cxn modelId="{8C03798B-E3C7-4133-8735-0F633170CE91}" type="presParOf" srcId="{35A8C7BA-19E0-4DA1-ADDE-8F630C9EE8B7}" destId="{F71F04B4-11D2-4FF9-ABF8-18D7706B8B09}" srcOrd="0" destOrd="0" presId="urn:microsoft.com/office/officeart/2005/8/layout/hierarchy2"/>
    <dgm:cxn modelId="{4D738AF7-78B7-467D-B9CF-C8834CF05812}" type="presParOf" srcId="{F71F04B4-11D2-4FF9-ABF8-18D7706B8B09}" destId="{5E982B24-5631-4C94-8C9E-98CAAEFD67D9}" srcOrd="0" destOrd="0" presId="urn:microsoft.com/office/officeart/2005/8/layout/hierarchy2"/>
    <dgm:cxn modelId="{C4D84537-A598-4116-9F45-6A9B012A0D9D}" type="presParOf" srcId="{35A8C7BA-19E0-4DA1-ADDE-8F630C9EE8B7}" destId="{09098387-2EF4-4926-9193-0B7CD9F1ACEB}" srcOrd="1" destOrd="0" presId="urn:microsoft.com/office/officeart/2005/8/layout/hierarchy2"/>
    <dgm:cxn modelId="{0AD86448-18DD-44A0-8084-5FC1338AAE9A}" type="presParOf" srcId="{09098387-2EF4-4926-9193-0B7CD9F1ACEB}" destId="{EEE1F6E7-5DCE-472B-BBF4-6FB8AB9A6B20}" srcOrd="0" destOrd="0" presId="urn:microsoft.com/office/officeart/2005/8/layout/hierarchy2"/>
    <dgm:cxn modelId="{8AC53E48-0DC4-4F10-8072-4AAB024C9FD9}" type="presParOf" srcId="{09098387-2EF4-4926-9193-0B7CD9F1ACEB}" destId="{FF3984A8-D484-4769-A745-A04E3CA69F9D}" srcOrd="1" destOrd="0" presId="urn:microsoft.com/office/officeart/2005/8/layout/hierarchy2"/>
    <dgm:cxn modelId="{50EEC89F-8ABF-4B5F-8521-D078D8B7836D}" type="presParOf" srcId="{35A8C7BA-19E0-4DA1-ADDE-8F630C9EE8B7}" destId="{990AC21F-5BFF-4FA4-9983-A760602D074D}" srcOrd="2" destOrd="0" presId="urn:microsoft.com/office/officeart/2005/8/layout/hierarchy2"/>
    <dgm:cxn modelId="{D258AEAD-664E-46EE-B7A9-A2CF8857A0C0}" type="presParOf" srcId="{990AC21F-5BFF-4FA4-9983-A760602D074D}" destId="{C0CC4B62-3252-4C8E-A3D2-EF170603C852}" srcOrd="0" destOrd="0" presId="urn:microsoft.com/office/officeart/2005/8/layout/hierarchy2"/>
    <dgm:cxn modelId="{B81B3EF3-89B9-4FD6-9CD3-C7AFAA4C8D66}" type="presParOf" srcId="{35A8C7BA-19E0-4DA1-ADDE-8F630C9EE8B7}" destId="{6BCFF557-7B41-4755-803F-FF8C99AFAB7B}" srcOrd="3" destOrd="0" presId="urn:microsoft.com/office/officeart/2005/8/layout/hierarchy2"/>
    <dgm:cxn modelId="{04508FC7-B0F2-436E-992E-8256E487E9F0}" type="presParOf" srcId="{6BCFF557-7B41-4755-803F-FF8C99AFAB7B}" destId="{BD1A8991-5895-4432-90AC-5FEDFA6650E4}" srcOrd="0" destOrd="0" presId="urn:microsoft.com/office/officeart/2005/8/layout/hierarchy2"/>
    <dgm:cxn modelId="{C8E0EBDE-B0AA-4929-AA11-425D76F99086}" type="presParOf" srcId="{6BCFF557-7B41-4755-803F-FF8C99AFAB7B}" destId="{964F5567-C8E7-46FF-A9A4-85BBED8A6018}" srcOrd="1" destOrd="0" presId="urn:microsoft.com/office/officeart/2005/8/layout/hierarchy2"/>
    <dgm:cxn modelId="{5CFC4E59-E8AE-4AA2-9D97-2AEF5404B4AF}" type="presParOf" srcId="{75882715-06BC-4485-9D4A-F5DEBE87029A}" destId="{0FCE1252-CBA6-4572-A88A-43ED9B9AADEE}" srcOrd="2" destOrd="0" presId="urn:microsoft.com/office/officeart/2005/8/layout/hierarchy2"/>
    <dgm:cxn modelId="{14D8E930-6C8F-4C11-86EF-91C036E8C179}" type="presParOf" srcId="{0FCE1252-CBA6-4572-A88A-43ED9B9AADEE}" destId="{FF8DBEA8-1FC8-4638-83DE-1F3225C73AE8}" srcOrd="0" destOrd="0" presId="urn:microsoft.com/office/officeart/2005/8/layout/hierarchy2"/>
    <dgm:cxn modelId="{BD5E9A54-4890-4AC8-BA4E-1A4B31B1F9D9}" type="presParOf" srcId="{75882715-06BC-4485-9D4A-F5DEBE87029A}" destId="{BB34D511-A412-48A6-80B7-887A11D68BC3}" srcOrd="3" destOrd="0" presId="urn:microsoft.com/office/officeart/2005/8/layout/hierarchy2"/>
    <dgm:cxn modelId="{62EA2CD2-45D9-4291-915D-C880BE01F012}" type="presParOf" srcId="{BB34D511-A412-48A6-80B7-887A11D68BC3}" destId="{D5CEFC7F-FE31-4A67-B1CF-0304486D3306}" srcOrd="0" destOrd="0" presId="urn:microsoft.com/office/officeart/2005/8/layout/hierarchy2"/>
    <dgm:cxn modelId="{81E478FD-7ABE-46E3-9B02-FE56D5C2360F}" type="presParOf" srcId="{BB34D511-A412-48A6-80B7-887A11D68BC3}" destId="{72298C6C-750E-4622-9E21-0599E7EADEC2}" srcOrd="1" destOrd="0" presId="urn:microsoft.com/office/officeart/2005/8/layout/hierarchy2"/>
    <dgm:cxn modelId="{ED7BBB43-5081-4F16-B410-D20D6C6F33E7}" type="presParOf" srcId="{CDAC390A-0466-41CB-8909-B48DFCED0B72}" destId="{FC829587-B7E8-414F-B307-E1D4EB9D95E5}" srcOrd="1" destOrd="0" presId="urn:microsoft.com/office/officeart/2005/8/layout/hierarchy2"/>
    <dgm:cxn modelId="{083BF04F-4EC6-4A47-AAF0-D15FD0AFAF89}" type="presParOf" srcId="{FC829587-B7E8-414F-B307-E1D4EB9D95E5}" destId="{94E1617E-A268-451B-B6AF-857172C2CB2C}" srcOrd="0" destOrd="0" presId="urn:microsoft.com/office/officeart/2005/8/layout/hierarchy2"/>
    <dgm:cxn modelId="{E0E7FEA6-9407-484B-B1E7-13E2603AD0FB}" type="presParOf" srcId="{FC829587-B7E8-414F-B307-E1D4EB9D95E5}" destId="{D2AABB90-7D37-4E26-91C5-FDEBD8191941}"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7C3F80A-99E3-4329-A3EE-19BB5581B6E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7C3F80A-99E3-4329-A3EE-19BB5581B6E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7C3F80A-99E3-4329-A3EE-19BB5581B6E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B268D7-6834-4FCF-AB57-3A680A789CF2}" type="datetimeFigureOut">
              <a:rPr lang="en-US" smtClean="0"/>
              <a:pPr/>
              <a:t>4/17/2015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1B268D7-6834-4FCF-AB57-3A680A789CF2}" type="datetimeFigureOut">
              <a:rPr lang="en-US" smtClean="0"/>
              <a:pPr/>
              <a:t>4/17/2015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7C3F80A-99E3-4329-A3EE-19BB5581B6E3}" type="slidenum">
              <a:rPr lang="en-US" smtClean="0"/>
              <a:pPr/>
              <a:t>‹#›</a:t>
            </a:fld>
            <a:endParaRPr lang="en-US"/>
          </a:p>
        </p:txBody>
      </p:sp>
    </p:spTree>
  </p:cSld>
  <p:clrMapOvr>
    <a:masterClrMapping/>
  </p:clrMapOvr>
  <p:transition spd="med">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1B268D7-6834-4FCF-AB57-3A680A789CF2}" type="datetimeFigureOut">
              <a:rPr lang="en-US" smtClean="0"/>
              <a:pPr/>
              <a:t>4/17/2015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7C3F80A-99E3-4329-A3EE-19BB5581B6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blinds/>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14976" y="4869180"/>
            <a:ext cx="3429024" cy="1615825"/>
          </a:xfrm>
          <a:prstGeom prst="rect">
            <a:avLst/>
          </a:prstGeom>
          <a:noFill/>
        </p:spPr>
        <p:txBody>
          <a:bodyPr wrap="square" lIns="91439" tIns="45719" rIns="91439" bIns="45719" rtlCol="0">
            <a:spAutoFit/>
          </a:bodyPr>
          <a:lstStyle/>
          <a:p>
            <a:r>
              <a:rPr lang="en-US" sz="2400" i="1" dirty="0" smtClean="0">
                <a:solidFill>
                  <a:schemeClr val="tx2">
                    <a:lumMod val="90000"/>
                  </a:schemeClr>
                </a:solidFill>
              </a:rPr>
              <a:t>Presented by:-</a:t>
            </a:r>
          </a:p>
          <a:p>
            <a:r>
              <a:rPr lang="en-US" sz="2400" i="1" dirty="0" smtClean="0">
                <a:solidFill>
                  <a:schemeClr val="tx2">
                    <a:lumMod val="90000"/>
                  </a:schemeClr>
                </a:solidFill>
              </a:rPr>
              <a:t>ANKIT KUMAR VERMA</a:t>
            </a:r>
          </a:p>
          <a:p>
            <a:r>
              <a:rPr lang="en-US" sz="2400" i="1" dirty="0" smtClean="0">
                <a:solidFill>
                  <a:schemeClr val="tx2">
                    <a:lumMod val="90000"/>
                  </a:schemeClr>
                </a:solidFill>
              </a:rPr>
              <a:t>M.TECH(1</a:t>
            </a:r>
            <a:r>
              <a:rPr lang="en-US" sz="2400" i="1" baseline="30000" dirty="0" smtClean="0">
                <a:solidFill>
                  <a:schemeClr val="tx2">
                    <a:lumMod val="90000"/>
                  </a:schemeClr>
                </a:solidFill>
              </a:rPr>
              <a:t>ST</a:t>
            </a:r>
            <a:r>
              <a:rPr lang="en-US" sz="2400" i="1" dirty="0" smtClean="0">
                <a:solidFill>
                  <a:schemeClr val="tx2">
                    <a:lumMod val="90000"/>
                  </a:schemeClr>
                </a:solidFill>
              </a:rPr>
              <a:t> YEAR)</a:t>
            </a:r>
          </a:p>
          <a:p>
            <a:r>
              <a:rPr lang="en-US" sz="2400" i="1" dirty="0" smtClean="0">
                <a:solidFill>
                  <a:schemeClr val="tx2">
                    <a:lumMod val="90000"/>
                  </a:schemeClr>
                </a:solidFill>
              </a:rPr>
              <a:t>REG. NO-</a:t>
            </a:r>
            <a:r>
              <a:rPr lang="en-US" sz="2400" i="1" dirty="0" smtClean="0">
                <a:solidFill>
                  <a:schemeClr val="tx2">
                    <a:lumMod val="90000"/>
                  </a:schemeClr>
                </a:solidFill>
                <a:latin typeface="+mj-lt"/>
              </a:rPr>
              <a:t>14304003</a:t>
            </a:r>
            <a:endParaRPr lang="en-IN" sz="2400" i="1" dirty="0">
              <a:solidFill>
                <a:schemeClr val="tx2">
                  <a:lumMod val="90000"/>
                </a:schemeClr>
              </a:solidFill>
            </a:endParaRPr>
          </a:p>
        </p:txBody>
      </p:sp>
      <p:sp>
        <p:nvSpPr>
          <p:cNvPr id="9" name="Rectangle 8"/>
          <p:cNvSpPr/>
          <p:nvPr/>
        </p:nvSpPr>
        <p:spPr>
          <a:xfrm>
            <a:off x="182880" y="2514600"/>
            <a:ext cx="8580120" cy="2545312"/>
          </a:xfrm>
          <a:prstGeom prst="rect">
            <a:avLst/>
          </a:prstGeom>
          <a:noFill/>
        </p:spPr>
        <p:txBody>
          <a:bodyPr wrap="square" lIns="82296" tIns="41148" rIns="82296" bIns="41148">
            <a:spAutoFit/>
          </a:bodyPr>
          <a:lstStyle/>
          <a:p>
            <a:pPr algn="ctr"/>
            <a:r>
              <a:rPr lang="en-US" sz="4000" b="1" dirty="0" smtClean="0">
                <a:ln w="18000">
                  <a:solidFill>
                    <a:schemeClr val="accent2">
                      <a:satMod val="140000"/>
                    </a:schemeClr>
                  </a:solidFill>
                  <a:prstDash val="solid"/>
                  <a:miter lim="800000"/>
                </a:ln>
                <a:solidFill>
                  <a:schemeClr val="tx2">
                    <a:lumMod val="90000"/>
                  </a:schemeClr>
                </a:solidFill>
                <a:effectLst>
                  <a:outerShdw blurRad="25500" dist="23000" dir="7020000" algn="tl">
                    <a:srgbClr val="000000">
                      <a:alpha val="50000"/>
                    </a:srgbClr>
                  </a:outerShdw>
                </a:effectLst>
              </a:rPr>
              <a:t>Seminar </a:t>
            </a:r>
          </a:p>
          <a:p>
            <a:pPr algn="ctr"/>
            <a:r>
              <a:rPr lang="en-US" sz="4000" b="1" dirty="0" smtClean="0">
                <a:ln w="18000">
                  <a:solidFill>
                    <a:schemeClr val="accent2">
                      <a:satMod val="140000"/>
                    </a:schemeClr>
                  </a:solidFill>
                  <a:prstDash val="solid"/>
                  <a:miter lim="800000"/>
                </a:ln>
                <a:solidFill>
                  <a:schemeClr val="tx2">
                    <a:lumMod val="90000"/>
                  </a:schemeClr>
                </a:solidFill>
                <a:effectLst>
                  <a:outerShdw blurRad="25500" dist="23000" dir="7020000" algn="tl">
                    <a:srgbClr val="000000">
                      <a:alpha val="50000"/>
                    </a:srgbClr>
                  </a:outerShdw>
                </a:effectLst>
              </a:rPr>
              <a:t>On </a:t>
            </a:r>
          </a:p>
          <a:p>
            <a:pPr algn="ctr"/>
            <a:r>
              <a:rPr lang="en-US" sz="4000" b="1" dirty="0" smtClean="0">
                <a:ln w="18000">
                  <a:solidFill>
                    <a:schemeClr val="accent2">
                      <a:satMod val="140000"/>
                    </a:schemeClr>
                  </a:solidFill>
                  <a:prstDash val="solid"/>
                  <a:miter lim="800000"/>
                </a:ln>
                <a:solidFill>
                  <a:schemeClr val="tx2">
                    <a:lumMod val="90000"/>
                  </a:schemeClr>
                </a:solidFill>
                <a:effectLst>
                  <a:outerShdw blurRad="25500" dist="23000" dir="7020000" algn="tl">
                    <a:srgbClr val="000000">
                      <a:alpha val="50000"/>
                    </a:srgbClr>
                  </a:outerShdw>
                </a:effectLst>
              </a:rPr>
              <a:t>Wireless body area network</a:t>
            </a:r>
          </a:p>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7649" name="Picture 1" descr="C:\Users\ANIL\Desktop\pondiuni_logo.png"/>
          <p:cNvPicPr>
            <a:picLocks noChangeAspect="1" noChangeArrowheads="1"/>
          </p:cNvPicPr>
          <p:nvPr/>
        </p:nvPicPr>
        <p:blipFill>
          <a:blip r:embed="rId3"/>
          <a:srcRect/>
          <a:stretch>
            <a:fillRect/>
          </a:stretch>
        </p:blipFill>
        <p:spPr bwMode="auto">
          <a:xfrm>
            <a:off x="0" y="1143000"/>
            <a:ext cx="9144000" cy="1219200"/>
          </a:xfrm>
          <a:prstGeom prst="rect">
            <a:avLst/>
          </a:prstGeom>
        </p:spPr>
        <p:style>
          <a:lnRef idx="1">
            <a:schemeClr val="accent4"/>
          </a:lnRef>
          <a:fillRef idx="2">
            <a:schemeClr val="accent4"/>
          </a:fillRef>
          <a:effectRef idx="1">
            <a:schemeClr val="accent4"/>
          </a:effectRef>
          <a:fontRef idx="minor">
            <a:schemeClr val="dk1"/>
          </a:fontRef>
        </p:style>
      </p:pic>
      <p:sp>
        <p:nvSpPr>
          <p:cNvPr id="7" name="Rectangle 6"/>
          <p:cNvSpPr/>
          <p:nvPr/>
        </p:nvSpPr>
        <p:spPr>
          <a:xfrm>
            <a:off x="0" y="0"/>
            <a:ext cx="9144000" cy="1191095"/>
          </a:xfrm>
          <a:prstGeom prst="rect">
            <a:avLst/>
          </a:prstGeom>
        </p:spPr>
        <p:txBody>
          <a:bodyPr wrap="square" lIns="82296" tIns="41148" rIns="82296" bIns="41148">
            <a:spAutoFit/>
          </a:bodyPr>
          <a:lstStyle/>
          <a:p>
            <a:r>
              <a:rPr lang="en-IN" sz="4000" b="1" dirty="0" smtClean="0">
                <a:solidFill>
                  <a:schemeClr val="accent3"/>
                </a:solidFill>
              </a:rPr>
              <a:t>Department</a:t>
            </a:r>
            <a:r>
              <a:rPr lang="en-IN" sz="3600" b="1" dirty="0" smtClean="0">
                <a:solidFill>
                  <a:schemeClr val="accent3"/>
                </a:solidFill>
              </a:rPr>
              <a:t> of Electronics engineering</a:t>
            </a:r>
          </a:p>
          <a:p>
            <a:r>
              <a:rPr lang="en-IN" sz="3200" b="1" dirty="0" smtClean="0">
                <a:solidFill>
                  <a:schemeClr val="accent3"/>
                </a:solidFill>
              </a:rPr>
              <a:t>    School of Engineering and Technology</a:t>
            </a:r>
            <a:endParaRPr lang="en-US" sz="3200" dirty="0">
              <a:solidFill>
                <a:schemeClr val="accent3"/>
              </a:solidFill>
            </a:endParaRPr>
          </a:p>
        </p:txBody>
      </p:sp>
    </p:spTree>
    <p:custDataLst>
      <p:tags r:id="rId1"/>
    </p:custData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par>
                          <p:cTn id="14" fill="hold">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7"/>
                                        </p:tgtEl>
                                        <p:attrNameLst>
                                          <p:attrName>style.visibility</p:attrName>
                                        </p:attrNameLst>
                                      </p:cBhvr>
                                      <p:to>
                                        <p:strVal val="visible"/>
                                      </p:to>
                                    </p:set>
                                    <p:anim calcmode="discrete" valueType="clr">
                                      <p:cBhvr override="childStyle">
                                        <p:cTn id="1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gtEl>
                                        <p:attrNameLst>
                                          <p:attrName>fillcolor</p:attrName>
                                        </p:attrNameLst>
                                      </p:cBhvr>
                                      <p:tavLst>
                                        <p:tav tm="0">
                                          <p:val>
                                            <p:clrVal>
                                              <a:schemeClr val="accent2"/>
                                            </p:clrVal>
                                          </p:val>
                                        </p:tav>
                                        <p:tav tm="50000">
                                          <p:val>
                                            <p:clrVal>
                                              <a:schemeClr val="hlink"/>
                                            </p:clrVal>
                                          </p:val>
                                        </p:tav>
                                      </p:tavLst>
                                    </p:anim>
                                    <p:set>
                                      <p:cBhvr>
                                        <p:cTn id="19" dur="80"/>
                                        <p:tgtEl>
                                          <p:spTgt spid="7"/>
                                        </p:tgtEl>
                                        <p:attrNameLst>
                                          <p:attrName>fill.type</p:attrName>
                                        </p:attrNameLst>
                                      </p:cBhvr>
                                      <p:to>
                                        <p:strVal val="solid"/>
                                      </p:to>
                                    </p:set>
                                  </p:childTnLst>
                                </p:cTn>
                              </p:par>
                            </p:childTnLst>
                          </p:cTn>
                        </p:par>
                        <p:par>
                          <p:cTn id="20" fill="hold">
                            <p:stCondLst>
                              <p:cond delay="4680"/>
                            </p:stCondLst>
                            <p:childTnLst>
                              <p:par>
                                <p:cTn id="21" presetID="51" presetClass="entr" presetSubtype="0" fill="hold" nodeType="afterEffect">
                                  <p:stCondLst>
                                    <p:cond delay="0"/>
                                  </p:stCondLst>
                                  <p:childTnLst>
                                    <p:set>
                                      <p:cBhvr>
                                        <p:cTn id="22" dur="1" fill="hold">
                                          <p:stCondLst>
                                            <p:cond delay="0"/>
                                          </p:stCondLst>
                                        </p:cTn>
                                        <p:tgtEl>
                                          <p:spTgt spid="27649"/>
                                        </p:tgtEl>
                                        <p:attrNameLst>
                                          <p:attrName>style.visibility</p:attrName>
                                        </p:attrNameLst>
                                      </p:cBhvr>
                                      <p:to>
                                        <p:strVal val="visible"/>
                                      </p:to>
                                    </p:set>
                                    <p:animEffect transition="in" filter="fade">
                                      <p:cBhvr>
                                        <p:cTn id="23" dur="770" decel="100000"/>
                                        <p:tgtEl>
                                          <p:spTgt spid="27649"/>
                                        </p:tgtEl>
                                      </p:cBhvr>
                                    </p:animEffect>
                                    <p:animScale>
                                      <p:cBhvr>
                                        <p:cTn id="24" dur="770" decel="100000"/>
                                        <p:tgtEl>
                                          <p:spTgt spid="27649"/>
                                        </p:tgtEl>
                                      </p:cBhvr>
                                      <p:from x="10000" y="10000"/>
                                      <p:to x="200000" y="450000"/>
                                    </p:animScale>
                                    <p:animScale>
                                      <p:cBhvr>
                                        <p:cTn id="25" dur="1230" accel="100000" fill="hold">
                                          <p:stCondLst>
                                            <p:cond delay="770"/>
                                          </p:stCondLst>
                                        </p:cTn>
                                        <p:tgtEl>
                                          <p:spTgt spid="27649"/>
                                        </p:tgtEl>
                                      </p:cBhvr>
                                      <p:from x="200000" y="450000"/>
                                      <p:to x="100000" y="100000"/>
                                    </p:animScale>
                                    <p:set>
                                      <p:cBhvr>
                                        <p:cTn id="26" dur="770" fill="hold"/>
                                        <p:tgtEl>
                                          <p:spTgt spid="27649"/>
                                        </p:tgtEl>
                                        <p:attrNameLst>
                                          <p:attrName>ppt_x</p:attrName>
                                        </p:attrNameLst>
                                      </p:cBhvr>
                                      <p:to>
                                        <p:strVal val="(0.5)"/>
                                      </p:to>
                                    </p:set>
                                    <p:anim from="(0.5)" to="(#ppt_x)" calcmode="lin" valueType="num">
                                      <p:cBhvr>
                                        <p:cTn id="27" dur="1230" accel="100000" fill="hold">
                                          <p:stCondLst>
                                            <p:cond delay="770"/>
                                          </p:stCondLst>
                                        </p:cTn>
                                        <p:tgtEl>
                                          <p:spTgt spid="27649"/>
                                        </p:tgtEl>
                                        <p:attrNameLst>
                                          <p:attrName>ppt_x</p:attrName>
                                        </p:attrNameLst>
                                      </p:cBhvr>
                                    </p:anim>
                                    <p:set>
                                      <p:cBhvr>
                                        <p:cTn id="28" dur="770" fill="hold"/>
                                        <p:tgtEl>
                                          <p:spTgt spid="27649"/>
                                        </p:tgtEl>
                                        <p:attrNameLst>
                                          <p:attrName>ppt_y</p:attrName>
                                        </p:attrNameLst>
                                      </p:cBhvr>
                                      <p:to>
                                        <p:strVal val="(#ppt_y+0.4)"/>
                                      </p:to>
                                    </p:set>
                                    <p:anim from="(#ppt_y+0.4)" to="(#ppt_y)" calcmode="lin" valueType="num">
                                      <p:cBhvr>
                                        <p:cTn id="29" dur="1230" accel="100000" fill="hold">
                                          <p:stCondLst>
                                            <p:cond delay="770"/>
                                          </p:stCondLst>
                                        </p:cTn>
                                        <p:tgtEl>
                                          <p:spTgt spid="27649"/>
                                        </p:tgtEl>
                                        <p:attrNameLst>
                                          <p:attrName>ppt_y</p:attrName>
                                        </p:attrNameLst>
                                      </p:cBhvr>
                                    </p:anim>
                                  </p:childTnLst>
                                </p:cTn>
                              </p:par>
                            </p:childTnLst>
                          </p:cTn>
                        </p:par>
                        <p:par>
                          <p:cTn id="30" fill="hold">
                            <p:stCondLst>
                              <p:cond delay="668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228600"/>
          <a:ext cx="8001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V="1">
            <a:off x="2438400" y="1676400"/>
            <a:ext cx="762000" cy="1828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INTRABAN COMMUNICATION </a:t>
            </a:r>
            <a:endParaRPr lang="en-US" sz="3600" dirty="0"/>
          </a:p>
        </p:txBody>
      </p:sp>
      <p:sp>
        <p:nvSpPr>
          <p:cNvPr id="3" name="Content Placeholder 2"/>
          <p:cNvSpPr>
            <a:spLocks noGrp="1"/>
          </p:cNvSpPr>
          <p:nvPr>
            <p:ph idx="1"/>
          </p:nvPr>
        </p:nvSpPr>
        <p:spPr>
          <a:xfrm>
            <a:off x="914400" y="1447800"/>
            <a:ext cx="7772400" cy="4907760"/>
          </a:xfrm>
        </p:spPr>
        <p:txBody>
          <a:bodyPr/>
          <a:lstStyle/>
          <a:p>
            <a:r>
              <a:rPr lang="en-US" dirty="0" smtClean="0"/>
              <a:t>It refers to the  radio communication of around 2m around human body, which is further sub categorized into</a:t>
            </a:r>
          </a:p>
          <a:p>
            <a:pPr marL="582930" indent="-514350">
              <a:buAutoNum type="arabicParenR"/>
            </a:pPr>
            <a:r>
              <a:rPr lang="en-US" dirty="0" smtClean="0"/>
              <a:t>Communication between body sensors</a:t>
            </a:r>
          </a:p>
          <a:p>
            <a:pPr marL="582930" indent="-514350">
              <a:buAutoNum type="arabicParenR"/>
            </a:pPr>
            <a:r>
              <a:rPr lang="en-US" dirty="0" smtClean="0"/>
              <a:t>Communication between body sensors and</a:t>
            </a:r>
          </a:p>
          <a:p>
            <a:pPr marL="582930" indent="-514350">
              <a:buNone/>
            </a:pPr>
            <a:r>
              <a:rPr lang="en-US" dirty="0" smtClean="0"/>
              <a:t>        portable personal servers. </a:t>
            </a:r>
          </a:p>
          <a:p>
            <a:pPr marL="582930" indent="-514350"/>
            <a:r>
              <a:rPr lang="en-US" dirty="0" smtClean="0"/>
              <a:t>Earlier data was transmitted from sensors to personal server through wires</a:t>
            </a:r>
          </a:p>
          <a:p>
            <a:pPr marL="582930" indent="-514350">
              <a:buNone/>
            </a:pPr>
            <a:endParaRPr lang="en-US" dirty="0" smtClean="0"/>
          </a:p>
        </p:txBody>
      </p:sp>
    </p:spTree>
  </p:cSld>
  <p:clrMapOvr>
    <a:masterClrMapping/>
  </p:clrMapOvr>
  <p:transition spd="med">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66800"/>
            <a:ext cx="7772400" cy="5288760"/>
          </a:xfrm>
        </p:spPr>
        <p:txBody>
          <a:bodyPr/>
          <a:lstStyle/>
          <a:p>
            <a:r>
              <a:rPr lang="en-US" dirty="0" smtClean="0"/>
              <a:t>But now sensors are connected to central processor through star topology and from central processor data is transmitted to personal server.</a:t>
            </a:r>
          </a:p>
          <a:p>
            <a:endParaRPr lang="en-US" dirty="0" smtClean="0"/>
          </a:p>
          <a:p>
            <a:pPr>
              <a:buNone/>
            </a:pPr>
            <a:endParaRPr lang="en-US" dirty="0" smtClean="0"/>
          </a:p>
          <a:p>
            <a:pPr>
              <a:buNone/>
            </a:pPr>
            <a:endParaRPr lang="en-US" dirty="0"/>
          </a:p>
        </p:txBody>
      </p:sp>
      <p:sp>
        <p:nvSpPr>
          <p:cNvPr id="11" name="Flowchart: Connector 10"/>
          <p:cNvSpPr/>
          <p:nvPr/>
        </p:nvSpPr>
        <p:spPr>
          <a:xfrm>
            <a:off x="1524000" y="3276600"/>
            <a:ext cx="685800" cy="533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s1</a:t>
            </a:r>
            <a:endParaRPr lang="en-US" dirty="0"/>
          </a:p>
        </p:txBody>
      </p:sp>
      <p:sp>
        <p:nvSpPr>
          <p:cNvPr id="12" name="Flowchart: Connector 11"/>
          <p:cNvSpPr/>
          <p:nvPr/>
        </p:nvSpPr>
        <p:spPr>
          <a:xfrm>
            <a:off x="4267200" y="3352800"/>
            <a:ext cx="6096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a:t>
            </a:r>
            <a:endParaRPr lang="en-US" dirty="0"/>
          </a:p>
        </p:txBody>
      </p:sp>
      <p:sp>
        <p:nvSpPr>
          <p:cNvPr id="13" name="Flowchart: Connector 12"/>
          <p:cNvSpPr/>
          <p:nvPr/>
        </p:nvSpPr>
        <p:spPr>
          <a:xfrm>
            <a:off x="1600200" y="5334000"/>
            <a:ext cx="6096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s3</a:t>
            </a:r>
            <a:endParaRPr lang="en-US" dirty="0"/>
          </a:p>
        </p:txBody>
      </p:sp>
      <p:sp>
        <p:nvSpPr>
          <p:cNvPr id="14" name="Flowchart: Connector 13"/>
          <p:cNvSpPr/>
          <p:nvPr/>
        </p:nvSpPr>
        <p:spPr>
          <a:xfrm>
            <a:off x="4267200" y="5257800"/>
            <a:ext cx="6858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s4</a:t>
            </a:r>
            <a:endParaRPr lang="en-US" dirty="0"/>
          </a:p>
        </p:txBody>
      </p:sp>
      <p:sp>
        <p:nvSpPr>
          <p:cNvPr id="15" name="Rectangle 14"/>
          <p:cNvSpPr/>
          <p:nvPr/>
        </p:nvSpPr>
        <p:spPr>
          <a:xfrm>
            <a:off x="2667000" y="39624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processor</a:t>
            </a:r>
            <a:endParaRPr lang="en-US" dirty="0"/>
          </a:p>
        </p:txBody>
      </p:sp>
      <p:cxnSp>
        <p:nvCxnSpPr>
          <p:cNvPr id="17" name="Straight Arrow Connector 16"/>
          <p:cNvCxnSpPr>
            <a:stCxn id="11" idx="5"/>
          </p:cNvCxnSpPr>
          <p:nvPr/>
        </p:nvCxnSpPr>
        <p:spPr>
          <a:xfrm>
            <a:off x="2109367" y="3731885"/>
            <a:ext cx="481433" cy="382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81400" y="37338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7"/>
          </p:cNvCxnSpPr>
          <p:nvPr/>
        </p:nvCxnSpPr>
        <p:spPr>
          <a:xfrm flipV="1">
            <a:off x="2120526" y="4876800"/>
            <a:ext cx="470274" cy="5241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581400" y="4953000"/>
            <a:ext cx="710033" cy="3717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a:off x="3657600" y="4343400"/>
            <a:ext cx="1524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57800" y="4038600"/>
            <a:ext cx="1828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Personal server</a:t>
            </a:r>
            <a:endParaRPr lang="en-US" dirty="0"/>
          </a:p>
        </p:txBody>
      </p:sp>
    </p:spTree>
  </p:cSld>
  <p:clrMapOvr>
    <a:masterClrMapping/>
  </p:clrMapOvr>
  <p:transition spd="med">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sz="3600" dirty="0" smtClean="0"/>
              <a:t>   INTERBAN COMMUNICATION</a:t>
            </a:r>
            <a:endParaRPr lang="en-US" sz="3600" dirty="0"/>
          </a:p>
        </p:txBody>
      </p:sp>
      <p:sp>
        <p:nvSpPr>
          <p:cNvPr id="3" name="Content Placeholder 2"/>
          <p:cNvSpPr>
            <a:spLocks noGrp="1"/>
          </p:cNvSpPr>
          <p:nvPr>
            <p:ph idx="1"/>
          </p:nvPr>
        </p:nvSpPr>
        <p:spPr>
          <a:xfrm>
            <a:off x="914400" y="1295400"/>
            <a:ext cx="7772400" cy="5060160"/>
          </a:xfrm>
        </p:spPr>
        <p:txBody>
          <a:bodyPr/>
          <a:lstStyle/>
          <a:p>
            <a:r>
              <a:rPr lang="en-US" dirty="0" smtClean="0"/>
              <a:t>It is a 2</a:t>
            </a:r>
            <a:r>
              <a:rPr lang="en-US" baseline="30000" dirty="0" smtClean="0"/>
              <a:t>nd</a:t>
            </a:r>
            <a:r>
              <a:rPr lang="en-US" dirty="0" smtClean="0"/>
              <a:t> tier communication design .In inter BAN communication is from personal severs to one or more access point.</a:t>
            </a:r>
          </a:p>
          <a:p>
            <a:r>
              <a:rPr lang="en-US" dirty="0" smtClean="0"/>
              <a:t>Inter BAN communication is used to interconnect BANS with various network.</a:t>
            </a:r>
          </a:p>
          <a:p>
            <a:r>
              <a:rPr lang="en-US" dirty="0" smtClean="0"/>
              <a:t>Inter BAN communication is divided into 2</a:t>
            </a:r>
          </a:p>
          <a:p>
            <a:pPr>
              <a:buNone/>
            </a:pPr>
            <a:r>
              <a:rPr lang="en-US" dirty="0" smtClean="0"/>
              <a:t>      categories</a:t>
            </a:r>
          </a:p>
          <a:p>
            <a:pPr>
              <a:buNone/>
            </a:pPr>
            <a:r>
              <a:rPr lang="en-US" dirty="0" smtClean="0"/>
              <a:t>1)Infrastructure based architecture</a:t>
            </a:r>
          </a:p>
          <a:p>
            <a:pPr>
              <a:buNone/>
            </a:pPr>
            <a:r>
              <a:rPr lang="en-US" dirty="0" smtClean="0"/>
              <a:t>2)Ad hoc based  architecture</a:t>
            </a:r>
          </a:p>
        </p:txBody>
      </p:sp>
    </p:spTree>
  </p:cSld>
  <p:clrMapOvr>
    <a:masterClrMapping/>
  </p:clrMapOvr>
  <p:transition spd="med">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153400" cy="5791200"/>
          </a:xfrm>
        </p:spPr>
        <p:txBody>
          <a:bodyPr>
            <a:normAutofit/>
          </a:bodyPr>
          <a:lstStyle/>
          <a:p>
            <a:pPr>
              <a:buNone/>
            </a:pPr>
            <a:r>
              <a:rPr lang="en-US" sz="3600" dirty="0" smtClean="0"/>
              <a:t> 1) Infrastructure  based architecture</a:t>
            </a:r>
          </a:p>
          <a:p>
            <a:pPr>
              <a:buNone/>
            </a:pPr>
            <a:r>
              <a:rPr lang="en-US" sz="2800" dirty="0" smtClean="0"/>
              <a:t>      In  infrastructure  based  communication</a:t>
            </a:r>
          </a:p>
          <a:p>
            <a:pPr>
              <a:buNone/>
            </a:pPr>
            <a:r>
              <a:rPr lang="en-US" sz="2800" dirty="0" smtClean="0"/>
              <a:t>      environment is assumed with in limited space  .</a:t>
            </a:r>
          </a:p>
          <a:p>
            <a:pPr>
              <a:buNone/>
            </a:pPr>
            <a:r>
              <a:rPr lang="en-US" sz="2800" dirty="0" smtClean="0"/>
              <a:t>Example- waiting room in hospital, home or office </a:t>
            </a:r>
          </a:p>
          <a:p>
            <a:r>
              <a:rPr lang="en-US" sz="2800" dirty="0" smtClean="0"/>
              <a:t>This architecture use larger bandwidth and use </a:t>
            </a:r>
          </a:p>
          <a:p>
            <a:pPr>
              <a:buNone/>
            </a:pPr>
            <a:r>
              <a:rPr lang="en-US" sz="2800" dirty="0" smtClean="0"/>
              <a:t> centralized structure and due to this access paint also works as data base server.</a:t>
            </a:r>
            <a:endParaRPr lang="en-US" sz="3600" dirty="0" smtClean="0"/>
          </a:p>
          <a:p>
            <a:pPr>
              <a:buNone/>
            </a:pPr>
            <a:endParaRPr lang="en-US" sz="3600" dirty="0"/>
          </a:p>
        </p:txBody>
      </p:sp>
      <p:sp>
        <p:nvSpPr>
          <p:cNvPr id="4" name="Right Arrow 3"/>
          <p:cNvSpPr/>
          <p:nvPr/>
        </p:nvSpPr>
        <p:spPr>
          <a:xfrm>
            <a:off x="7696200" y="6858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cstate="print"/>
          <a:srcRect/>
          <a:stretch>
            <a:fillRect/>
          </a:stretch>
        </p:blipFill>
        <p:spPr bwMode="auto">
          <a:xfrm>
            <a:off x="533400" y="4191000"/>
            <a:ext cx="8382000" cy="2667000"/>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669760"/>
          </a:xfrm>
        </p:spPr>
        <p:txBody>
          <a:bodyPr>
            <a:normAutofit/>
          </a:bodyPr>
          <a:lstStyle/>
          <a:p>
            <a:pPr>
              <a:buNone/>
            </a:pPr>
            <a:r>
              <a:rPr lang="en-US" sz="3600" dirty="0" smtClean="0"/>
              <a:t> </a:t>
            </a:r>
            <a:r>
              <a:rPr lang="en-US" sz="3600" dirty="0" smtClean="0">
                <a:latin typeface="+mj-lt"/>
              </a:rPr>
              <a:t>2)</a:t>
            </a:r>
            <a:r>
              <a:rPr lang="en-US" sz="3600" dirty="0" smtClean="0"/>
              <a:t>  Ad hoc  based architecture</a:t>
            </a:r>
          </a:p>
          <a:p>
            <a:pPr>
              <a:buNone/>
            </a:pPr>
            <a:r>
              <a:rPr lang="en-US" sz="3200" dirty="0" smtClean="0"/>
              <a:t>    It consist of multiple access points which       helps the body sensor to transmit information  to different medical  centers.</a:t>
            </a:r>
          </a:p>
          <a:p>
            <a:pPr>
              <a:buNone/>
            </a:pPr>
            <a:r>
              <a:rPr lang="en-US" sz="3200" dirty="0" smtClean="0"/>
              <a:t> 2 category of node exist in ad hoc based </a:t>
            </a:r>
          </a:p>
          <a:p>
            <a:pPr>
              <a:buNone/>
            </a:pPr>
            <a:r>
              <a:rPr lang="en-US" sz="3200" dirty="0" smtClean="0"/>
              <a:t>    architecture</a:t>
            </a:r>
          </a:p>
          <a:p>
            <a:pPr>
              <a:buNone/>
            </a:pPr>
            <a:r>
              <a:rPr lang="en-US" sz="3200" dirty="0" smtClean="0"/>
              <a:t>1)Sensor node-It is around human body</a:t>
            </a:r>
          </a:p>
          <a:p>
            <a:pPr>
              <a:buNone/>
            </a:pPr>
            <a:r>
              <a:rPr lang="en-US" sz="3200" dirty="0" smtClean="0"/>
              <a:t>2) Routing node- it is around WBAN.</a:t>
            </a:r>
          </a:p>
        </p:txBody>
      </p:sp>
      <p:sp>
        <p:nvSpPr>
          <p:cNvPr id="4" name="Right Arrow 3"/>
          <p:cNvSpPr/>
          <p:nvPr/>
        </p:nvSpPr>
        <p:spPr>
          <a:xfrm>
            <a:off x="6934200" y="914400"/>
            <a:ext cx="838200" cy="228600"/>
          </a:xfrm>
          <a:prstGeom prst="rightArrow">
            <a:avLst>
              <a:gd name="adj1" fmla="val 893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sz="3600" dirty="0" smtClean="0"/>
              <a:t>BEYOND-BAN COMMUNICATION</a:t>
            </a:r>
            <a:endParaRPr lang="en-US" sz="3600" dirty="0"/>
          </a:p>
        </p:txBody>
      </p:sp>
      <p:sp>
        <p:nvSpPr>
          <p:cNvPr id="3" name="Content Placeholder 2"/>
          <p:cNvSpPr>
            <a:spLocks noGrp="1"/>
          </p:cNvSpPr>
          <p:nvPr>
            <p:ph idx="1"/>
          </p:nvPr>
        </p:nvSpPr>
        <p:spPr>
          <a:xfrm>
            <a:off x="914400" y="1219200"/>
            <a:ext cx="7772400" cy="5136360"/>
          </a:xfrm>
        </p:spPr>
        <p:txBody>
          <a:bodyPr>
            <a:normAutofit lnSpcReduction="10000"/>
          </a:bodyPr>
          <a:lstStyle/>
          <a:p>
            <a:r>
              <a:rPr lang="en-US" dirty="0" smtClean="0"/>
              <a:t>Tier 3 communication design is used in metro-</a:t>
            </a:r>
            <a:r>
              <a:rPr lang="en-US" dirty="0" err="1" smtClean="0"/>
              <a:t>polition</a:t>
            </a:r>
            <a:r>
              <a:rPr lang="en-US" dirty="0" smtClean="0"/>
              <a:t> areas.</a:t>
            </a:r>
          </a:p>
          <a:p>
            <a:r>
              <a:rPr lang="en-US" dirty="0" smtClean="0"/>
              <a:t>To bridge inter-BAN and beyond BAN communication gateway is used and wireless link is created between two networks.</a:t>
            </a:r>
          </a:p>
          <a:p>
            <a:r>
              <a:rPr lang="en-US" dirty="0" smtClean="0"/>
              <a:t>Database is an important component in beyond BAN tier.</a:t>
            </a:r>
          </a:p>
          <a:p>
            <a:r>
              <a:rPr lang="en-US" dirty="0" smtClean="0"/>
              <a:t>Database maintains users profile and medical history.</a:t>
            </a:r>
          </a:p>
          <a:p>
            <a:r>
              <a:rPr lang="en-US" dirty="0" smtClean="0"/>
              <a:t>Through database doctor may access user information as needed.</a:t>
            </a:r>
          </a:p>
          <a:p>
            <a:endParaRPr lang="en-US" dirty="0" smtClean="0"/>
          </a:p>
          <a:p>
            <a:pPr>
              <a:buNone/>
            </a:pPr>
            <a:endParaRPr lang="en-US" dirty="0"/>
          </a:p>
        </p:txBody>
      </p:sp>
    </p:spTree>
  </p:cSld>
  <p:clrMapOvr>
    <a:masterClrMapping/>
  </p:clrMapOvr>
  <p:transition spd="med">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5593560"/>
          </a:xfrm>
        </p:spPr>
        <p:txBody>
          <a:bodyPr>
            <a:normAutofit fontScale="92500" lnSpcReduction="10000"/>
          </a:bodyPr>
          <a:lstStyle/>
          <a:p>
            <a:r>
              <a:rPr lang="en-US" dirty="0" smtClean="0"/>
              <a:t>Beyond BAN communication is application specific and can also be user specific.</a:t>
            </a:r>
          </a:p>
          <a:p>
            <a:r>
              <a:rPr lang="en-US" dirty="0" smtClean="0"/>
              <a:t>If any abnormalities are found in based upon up to date transmitted signal to database an alarm is notified  to patient  or to the doctor   via an email or short message service.</a:t>
            </a:r>
          </a:p>
          <a:p>
            <a:r>
              <a:rPr lang="en-US" dirty="0" smtClean="0"/>
              <a:t>Doctor or  other caretaker can contact to the person through videoconferencing /internet and can diagnose the problem.</a:t>
            </a:r>
          </a:p>
          <a:p>
            <a:r>
              <a:rPr lang="en-US" dirty="0" smtClean="0"/>
              <a:t>When an ambulatory person is taken out of hometown   might experience critical situation and the emergency personal can retrieve all the necessary information to treat the patient.</a:t>
            </a:r>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smtClean="0"/>
          </a:p>
        </p:txBody>
      </p:sp>
    </p:spTree>
  </p:cSld>
  <p:clrMapOvr>
    <a:masterClrMapping/>
  </p:clrMapOvr>
  <p:transition spd="med">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24571" cy="5715000"/>
          </a:xfrm>
          <a:prstGeom prst="rect">
            <a:avLst/>
          </a:prstGeom>
          <a:noFill/>
          <a:ln w="9525">
            <a:noFill/>
            <a:miter lim="800000"/>
            <a:headEnd/>
            <a:tailEnd/>
          </a:ln>
        </p:spPr>
      </p:pic>
      <p:sp>
        <p:nvSpPr>
          <p:cNvPr id="4" name="TextBox 3"/>
          <p:cNvSpPr txBox="1"/>
          <p:nvPr/>
        </p:nvSpPr>
        <p:spPr>
          <a:xfrm>
            <a:off x="533400" y="6248400"/>
            <a:ext cx="8458200" cy="523220"/>
          </a:xfrm>
          <a:prstGeom prst="rect">
            <a:avLst/>
          </a:prstGeom>
          <a:noFill/>
        </p:spPr>
        <p:txBody>
          <a:bodyPr wrap="square" rtlCol="0">
            <a:spAutoFit/>
          </a:bodyPr>
          <a:lstStyle/>
          <a:p>
            <a:r>
              <a:rPr lang="en-US" sz="2800" dirty="0" smtClean="0"/>
              <a:t>               THREE TIER NETWORK ARCHITECTURE OF BAN</a:t>
            </a:r>
            <a:endParaRPr lang="en-US" sz="2800" dirty="0"/>
          </a:p>
        </p:txBody>
      </p:sp>
    </p:spTree>
  </p:cSld>
  <p:clrMapOvr>
    <a:masterClrMapping/>
  </p:clrMapOvr>
  <p:transition spd="med">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sz="3200" dirty="0" smtClean="0"/>
              <a:t>        RADIO TECHNOLOGY  </a:t>
            </a:r>
            <a:endParaRPr lang="en-US" sz="3200" dirty="0"/>
          </a:p>
        </p:txBody>
      </p:sp>
      <p:sp>
        <p:nvSpPr>
          <p:cNvPr id="3" name="Content Placeholder 2"/>
          <p:cNvSpPr>
            <a:spLocks noGrp="1"/>
          </p:cNvSpPr>
          <p:nvPr>
            <p:ph idx="1"/>
          </p:nvPr>
        </p:nvSpPr>
        <p:spPr>
          <a:xfrm>
            <a:off x="914400" y="1219200"/>
            <a:ext cx="7772400" cy="5136360"/>
          </a:xfrm>
        </p:spPr>
        <p:txBody>
          <a:bodyPr>
            <a:normAutofit/>
          </a:bodyPr>
          <a:lstStyle/>
          <a:p>
            <a:r>
              <a:rPr lang="en-US" dirty="0" smtClean="0"/>
              <a:t>The radio technology used in WBAN  are-</a:t>
            </a:r>
          </a:p>
          <a:p>
            <a:pPr>
              <a:buNone/>
            </a:pPr>
            <a:r>
              <a:rPr lang="en-US" dirty="0" smtClean="0"/>
              <a:t> </a:t>
            </a:r>
            <a:r>
              <a:rPr lang="en-US" sz="2800" dirty="0" smtClean="0"/>
              <a:t>1)  </a:t>
            </a:r>
            <a:r>
              <a:rPr lang="en-US" sz="2800" dirty="0" smtClean="0">
                <a:latin typeface="+mj-lt"/>
              </a:rPr>
              <a:t>Bluetooth(802.15.1</a:t>
            </a:r>
            <a:r>
              <a:rPr lang="en-US" sz="2800" dirty="0" smtClean="0"/>
              <a:t>)</a:t>
            </a:r>
          </a:p>
          <a:p>
            <a:pPr>
              <a:buNone/>
            </a:pPr>
            <a:r>
              <a:rPr lang="en-US" sz="2800" dirty="0" smtClean="0"/>
              <a:t>2)    Z</a:t>
            </a:r>
            <a:r>
              <a:rPr lang="en-US" sz="2800" dirty="0" smtClean="0">
                <a:latin typeface="+mj-lt"/>
              </a:rPr>
              <a:t>IGBEE</a:t>
            </a:r>
            <a:r>
              <a:rPr lang="en-US" sz="2800" dirty="0" smtClean="0"/>
              <a:t> (</a:t>
            </a:r>
            <a:r>
              <a:rPr lang="en-US" sz="2800" dirty="0" smtClean="0">
                <a:latin typeface="+mj-lt"/>
              </a:rPr>
              <a:t>802.15.4</a:t>
            </a:r>
            <a:r>
              <a:rPr lang="en-US" sz="2800" dirty="0" smtClean="0"/>
              <a:t>)</a:t>
            </a:r>
          </a:p>
          <a:p>
            <a:pPr marL="582930" indent="-514350">
              <a:buNone/>
            </a:pPr>
            <a:r>
              <a:rPr lang="en-US" sz="2800" dirty="0" smtClean="0"/>
              <a:t>BLUETOOTH-It is used for short range wireless</a:t>
            </a:r>
          </a:p>
          <a:p>
            <a:pPr>
              <a:buNone/>
            </a:pPr>
            <a:r>
              <a:rPr lang="en-US" sz="2800" dirty="0" smtClean="0"/>
              <a:t>  Communication network .It provides data rate </a:t>
            </a:r>
            <a:r>
              <a:rPr lang="en-US" sz="2800" dirty="0" err="1" smtClean="0"/>
              <a:t>upto</a:t>
            </a:r>
            <a:r>
              <a:rPr lang="en-US" sz="2800" dirty="0" smtClean="0"/>
              <a:t>  </a:t>
            </a:r>
            <a:r>
              <a:rPr lang="en-US" sz="2800" dirty="0" smtClean="0">
                <a:latin typeface="+mj-lt"/>
              </a:rPr>
              <a:t>1Mbps.</a:t>
            </a:r>
          </a:p>
          <a:p>
            <a:pPr>
              <a:buNone/>
            </a:pPr>
            <a:r>
              <a:rPr lang="en-US" sz="2800" dirty="0" smtClean="0">
                <a:latin typeface="+mj-lt"/>
              </a:rPr>
              <a:t>DRAWBACK-</a:t>
            </a:r>
            <a:r>
              <a:rPr lang="en-US" sz="2800" dirty="0" smtClean="0"/>
              <a:t>larger power consumption.</a:t>
            </a:r>
          </a:p>
          <a:p>
            <a:pPr marL="582930" indent="-514350">
              <a:buNone/>
            </a:pPr>
            <a:endParaRPr lang="en-US" sz="2800" dirty="0" smtClean="0"/>
          </a:p>
          <a:p>
            <a:pPr>
              <a:buNone/>
            </a:pPr>
            <a:endParaRPr lang="en-US" sz="2800" dirty="0" smtClean="0"/>
          </a:p>
        </p:txBody>
      </p:sp>
    </p:spTree>
  </p:cSld>
  <p:clrMapOvr>
    <a:masterClrMapping/>
  </p:clrMapOvr>
  <p:transition spd="med">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762000"/>
          </a:xfrm>
        </p:spPr>
        <p:txBody>
          <a:bodyPr/>
          <a:lstStyle/>
          <a:p>
            <a:r>
              <a:rPr lang="en-US" sz="3600" dirty="0" smtClean="0">
                <a:latin typeface="+mn-lt"/>
              </a:rPr>
              <a:t>                               CONTENT</a:t>
            </a:r>
            <a:endParaRPr lang="en-US" sz="3600" dirty="0">
              <a:latin typeface="+mn-lt"/>
            </a:endParaRPr>
          </a:p>
        </p:txBody>
      </p:sp>
      <p:sp>
        <p:nvSpPr>
          <p:cNvPr id="3" name="Content Placeholder 2"/>
          <p:cNvSpPr>
            <a:spLocks noGrp="1"/>
          </p:cNvSpPr>
          <p:nvPr>
            <p:ph idx="1"/>
          </p:nvPr>
        </p:nvSpPr>
        <p:spPr>
          <a:xfrm>
            <a:off x="914400" y="1219200"/>
            <a:ext cx="7772400" cy="5136360"/>
          </a:xfrm>
        </p:spPr>
        <p:txBody>
          <a:bodyPr>
            <a:normAutofit fontScale="85000" lnSpcReduction="20000"/>
          </a:bodyPr>
          <a:lstStyle/>
          <a:p>
            <a:r>
              <a:rPr lang="en-US" dirty="0" smtClean="0"/>
              <a:t>INTRODUCTION</a:t>
            </a:r>
          </a:p>
          <a:p>
            <a:r>
              <a:rPr lang="en-US" dirty="0" smtClean="0"/>
              <a:t>HISTORY</a:t>
            </a:r>
          </a:p>
          <a:p>
            <a:r>
              <a:rPr lang="en-US" dirty="0" smtClean="0"/>
              <a:t>HARDWARE</a:t>
            </a:r>
          </a:p>
          <a:p>
            <a:r>
              <a:rPr lang="en-US" dirty="0" smtClean="0"/>
              <a:t>BODY SENSOR</a:t>
            </a:r>
          </a:p>
          <a:p>
            <a:r>
              <a:rPr lang="en-US" dirty="0" smtClean="0"/>
              <a:t>WBAN COMMUNICATION N/W ARCHITECTURE</a:t>
            </a:r>
          </a:p>
          <a:p>
            <a:r>
              <a:rPr lang="en-US" dirty="0" smtClean="0"/>
              <a:t>RADIO TECHNOLOGY</a:t>
            </a:r>
          </a:p>
          <a:p>
            <a:r>
              <a:rPr lang="en-US" dirty="0" smtClean="0"/>
              <a:t>IMPLEMENTATION OF HARDWARE</a:t>
            </a:r>
          </a:p>
          <a:p>
            <a:r>
              <a:rPr lang="en-US" dirty="0" smtClean="0"/>
              <a:t>MAC PROTOCOL </a:t>
            </a:r>
          </a:p>
          <a:p>
            <a:r>
              <a:rPr lang="en-US" dirty="0" smtClean="0"/>
              <a:t>SECURITY REQUIREMENT</a:t>
            </a:r>
          </a:p>
          <a:p>
            <a:r>
              <a:rPr lang="en-US" dirty="0" smtClean="0"/>
              <a:t>APPLICATION</a:t>
            </a:r>
          </a:p>
          <a:p>
            <a:r>
              <a:rPr lang="en-US" dirty="0" smtClean="0"/>
              <a:t>CONCLUSION</a:t>
            </a:r>
          </a:p>
          <a:p>
            <a:r>
              <a:rPr lang="en-US" dirty="0" smtClean="0"/>
              <a:t>REFERENCES</a:t>
            </a:r>
          </a:p>
          <a:p>
            <a:endParaRPr lang="en-US" dirty="0"/>
          </a:p>
        </p:txBody>
      </p:sp>
    </p:spTree>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77200" cy="5898360"/>
          </a:xfrm>
        </p:spPr>
        <p:txBody>
          <a:bodyPr/>
          <a:lstStyle/>
          <a:p>
            <a:pPr>
              <a:buNone/>
            </a:pPr>
            <a:endParaRPr lang="en-US" dirty="0" smtClean="0"/>
          </a:p>
          <a:p>
            <a:pPr>
              <a:buNone/>
            </a:pPr>
            <a:r>
              <a:rPr lang="en-US" dirty="0" smtClean="0">
                <a:latin typeface="+mj-lt"/>
              </a:rPr>
              <a:t>2)ZIGBEE-</a:t>
            </a:r>
            <a:r>
              <a:rPr lang="en-US" dirty="0" smtClean="0"/>
              <a:t>It is low power consumption technology. It has lower data rate from </a:t>
            </a:r>
            <a:r>
              <a:rPr lang="en-US" dirty="0" smtClean="0">
                <a:latin typeface="+mj-lt"/>
              </a:rPr>
              <a:t>20kbps</a:t>
            </a:r>
          </a:p>
          <a:p>
            <a:pPr>
              <a:buNone/>
            </a:pPr>
            <a:r>
              <a:rPr lang="en-US" dirty="0" smtClean="0"/>
              <a:t>To </a:t>
            </a:r>
            <a:r>
              <a:rPr lang="en-US" dirty="0" smtClean="0">
                <a:latin typeface="+mj-lt"/>
              </a:rPr>
              <a:t>250kbps.Z</a:t>
            </a:r>
            <a:r>
              <a:rPr lang="en-US" dirty="0" smtClean="0"/>
              <a:t>ig bee operates in two mode:</a:t>
            </a:r>
          </a:p>
          <a:p>
            <a:pPr marL="582930" indent="-514350">
              <a:buAutoNum type="alphaLcParenR"/>
            </a:pPr>
            <a:r>
              <a:rPr lang="en-US" dirty="0" smtClean="0"/>
              <a:t>Beacon enable mode </a:t>
            </a:r>
          </a:p>
          <a:p>
            <a:pPr marL="582930" indent="-514350">
              <a:buAutoNum type="alphaLcParenR"/>
            </a:pPr>
            <a:r>
              <a:rPr lang="en-US" dirty="0" smtClean="0"/>
              <a:t>Non beacon enable mode</a:t>
            </a:r>
            <a:endParaRPr lang="en-US" dirty="0"/>
          </a:p>
        </p:txBody>
      </p:sp>
    </p:spTree>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7772400" cy="5822160"/>
          </a:xfrm>
        </p:spPr>
        <p:txBody>
          <a:bodyPr/>
          <a:lstStyle/>
          <a:p>
            <a:r>
              <a:rPr lang="en-US" dirty="0" smtClean="0"/>
              <a:t>Enable beacon mode uses  super frame structure .</a:t>
            </a:r>
          </a:p>
          <a:p>
            <a:pPr>
              <a:buNone/>
            </a:pPr>
            <a:endParaRPr lang="en-US" dirty="0" smtClean="0"/>
          </a:p>
        </p:txBody>
      </p:sp>
      <p:sp>
        <p:nvSpPr>
          <p:cNvPr id="5" name="Oval 4"/>
          <p:cNvSpPr/>
          <p:nvPr/>
        </p:nvSpPr>
        <p:spPr>
          <a:xfrm>
            <a:off x="3657600" y="16764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Super frame</a:t>
            </a:r>
            <a:endParaRPr lang="en-US" sz="2800" dirty="0"/>
          </a:p>
        </p:txBody>
      </p:sp>
      <p:sp>
        <p:nvSpPr>
          <p:cNvPr id="6" name="Oval 5"/>
          <p:cNvSpPr/>
          <p:nvPr/>
        </p:nvSpPr>
        <p:spPr>
          <a:xfrm>
            <a:off x="2057400" y="4572000"/>
            <a:ext cx="1752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Active portion</a:t>
            </a:r>
          </a:p>
        </p:txBody>
      </p:sp>
      <p:sp>
        <p:nvSpPr>
          <p:cNvPr id="8" name="Oval 7"/>
          <p:cNvSpPr/>
          <p:nvPr/>
        </p:nvSpPr>
        <p:spPr>
          <a:xfrm>
            <a:off x="5562600" y="4343400"/>
            <a:ext cx="1905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Inactive portion</a:t>
            </a:r>
            <a:endParaRPr lang="en-US" sz="2400" dirty="0"/>
          </a:p>
        </p:txBody>
      </p:sp>
      <p:cxnSp>
        <p:nvCxnSpPr>
          <p:cNvPr id="10" name="Straight Arrow Connector 9"/>
          <p:cNvCxnSpPr/>
          <p:nvPr/>
        </p:nvCxnSpPr>
        <p:spPr>
          <a:xfrm flipH="1">
            <a:off x="3505200" y="2819400"/>
            <a:ext cx="609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5"/>
            <a:endCxn id="8" idx="1"/>
          </p:cNvCxnSpPr>
          <p:nvPr/>
        </p:nvCxnSpPr>
        <p:spPr>
          <a:xfrm>
            <a:off x="5153537" y="2717052"/>
            <a:ext cx="688044" cy="1804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772400" cy="5867400"/>
          </a:xfrm>
        </p:spPr>
        <p:txBody>
          <a:bodyPr/>
          <a:lstStyle/>
          <a:p>
            <a:r>
              <a:rPr lang="en-US" dirty="0" smtClean="0"/>
              <a:t>During  inactive mode device may enter a  low power mode according to the required application.</a:t>
            </a:r>
          </a:p>
          <a:p>
            <a:r>
              <a:rPr lang="en-US" dirty="0" smtClean="0"/>
              <a:t>Active mode consist of contention access period and  contention free period.</a:t>
            </a:r>
          </a:p>
          <a:p>
            <a:r>
              <a:rPr lang="en-US" dirty="0" smtClean="0"/>
              <a:t>Device is communicated during CAP period </a:t>
            </a:r>
          </a:p>
          <a:p>
            <a:pPr>
              <a:buNone/>
            </a:pPr>
            <a:r>
              <a:rPr lang="en-US" dirty="0" smtClean="0"/>
              <a:t>    and CFP defines time slot where no contention takes place.</a:t>
            </a:r>
          </a:p>
        </p:txBody>
      </p:sp>
    </p:spTree>
  </p:cSld>
  <p:clrMapOvr>
    <a:masterClrMapping/>
  </p:clrMapOvr>
  <p:transition spd="med">
    <p:blind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IMPLEMENTATION OF WBAN HARDWARE</a:t>
            </a:r>
            <a:br>
              <a:rPr lang="en-IN" sz="3600" dirty="0" smtClean="0"/>
            </a:br>
            <a:endParaRPr lang="en-IN" sz="3600" dirty="0"/>
          </a:p>
        </p:txBody>
      </p:sp>
      <p:sp>
        <p:nvSpPr>
          <p:cNvPr id="3" name="Content Placeholder 2"/>
          <p:cNvSpPr>
            <a:spLocks noGrp="1"/>
          </p:cNvSpPr>
          <p:nvPr>
            <p:ph idx="1"/>
          </p:nvPr>
        </p:nvSpPr>
        <p:spPr>
          <a:xfrm>
            <a:off x="914400" y="1447800"/>
            <a:ext cx="7772400" cy="5105400"/>
          </a:xfrm>
        </p:spPr>
        <p:txBody>
          <a:bodyPr/>
          <a:lstStyle/>
          <a:p>
            <a:r>
              <a:rPr lang="en-IN" dirty="0" smtClean="0"/>
              <a:t>WBAN which are used for medical purpose uses  one of the MICS (medically implanted communication services ) ism band or WMTS (wireless  medical telemetry services) or </a:t>
            </a:r>
            <a:r>
              <a:rPr lang="en-IN" dirty="0" smtClean="0">
                <a:latin typeface="+mj-lt"/>
              </a:rPr>
              <a:t>433MHZ </a:t>
            </a:r>
            <a:r>
              <a:rPr lang="en-IN" dirty="0" smtClean="0"/>
              <a:t>ism bands.</a:t>
            </a:r>
          </a:p>
          <a:p>
            <a:r>
              <a:rPr lang="en-IN" dirty="0" smtClean="0"/>
              <a:t>This ism bands is used between central control units and sensor nodes.</a:t>
            </a:r>
          </a:p>
          <a:p>
            <a:r>
              <a:rPr lang="en-IN" dirty="0" smtClean="0"/>
              <a:t>Central control unit  interfaces with personal server using Bluetooth or </a:t>
            </a:r>
            <a:r>
              <a:rPr lang="en-IN" dirty="0" err="1" smtClean="0"/>
              <a:t>Zig</a:t>
            </a:r>
            <a:r>
              <a:rPr lang="en-IN" dirty="0" smtClean="0"/>
              <a:t> bee radio technologies.</a:t>
            </a:r>
          </a:p>
          <a:p>
            <a:pPr>
              <a:buNone/>
            </a:pPr>
            <a:endParaRPr lang="en-IN" dirty="0" smtClean="0"/>
          </a:p>
          <a:p>
            <a:pPr>
              <a:buNone/>
            </a:pPr>
            <a:endParaRPr lang="en-IN" dirty="0" smtClean="0"/>
          </a:p>
          <a:p>
            <a:endParaRPr lang="en-IN" dirty="0"/>
          </a:p>
        </p:txBody>
      </p:sp>
    </p:spTree>
  </p:cSld>
  <p:clrMapOvr>
    <a:masterClrMapping/>
  </p:clrMapOvr>
  <p:transition spd="med">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533400"/>
            <a:ext cx="7772400" cy="5822160"/>
          </a:xfrm>
        </p:spPr>
        <p:txBody>
          <a:bodyPr/>
          <a:lstStyle/>
          <a:p>
            <a:r>
              <a:rPr lang="en-IN" dirty="0" smtClean="0"/>
              <a:t>SENSOR NODE DESIGN-sensor nodes is designed to collect raw signals of human body. it digitized the signal and transmit through radio trans receiver.</a:t>
            </a:r>
          </a:p>
          <a:p>
            <a:r>
              <a:rPr lang="en-IN" dirty="0" smtClean="0"/>
              <a:t>Sensor  node consist of A/D convertors , microcontroller ,radio trans receiver and battery. Micro controller is used for data acquisition ,data processing ,power management.</a:t>
            </a:r>
          </a:p>
          <a:p>
            <a:r>
              <a:rPr lang="en-IN" dirty="0" smtClean="0"/>
              <a:t>Microcontroller is programmed to turn off the battery connection when it is not functioning </a:t>
            </a:r>
            <a:r>
              <a:rPr lang="en-IN" dirty="0" err="1" smtClean="0"/>
              <a:t>i.e</a:t>
            </a:r>
            <a:r>
              <a:rPr lang="en-IN" dirty="0" smtClean="0"/>
              <a:t> in sleep mode.</a:t>
            </a:r>
          </a:p>
          <a:p>
            <a:endParaRPr lang="en-IN" dirty="0" smtClean="0"/>
          </a:p>
          <a:p>
            <a:pPr>
              <a:buNone/>
            </a:pPr>
            <a:endParaRPr lang="en-IN" dirty="0" smtClean="0"/>
          </a:p>
          <a:p>
            <a:pPr>
              <a:buNone/>
            </a:pPr>
            <a:endParaRPr lang="en-IN" dirty="0"/>
          </a:p>
        </p:txBody>
      </p:sp>
    </p:spTree>
  </p:cSld>
  <p:clrMapOvr>
    <a:masterClrMapping/>
  </p:clrMapOvr>
  <p:transition spd="med">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90600" y="228600"/>
            <a:ext cx="7239000" cy="25146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533400" y="3657600"/>
            <a:ext cx="8077200" cy="2819399"/>
          </a:xfrm>
          <a:prstGeom prst="rect">
            <a:avLst/>
          </a:prstGeom>
          <a:noFill/>
          <a:ln w="9525">
            <a:noFill/>
            <a:miter lim="800000"/>
            <a:headEnd/>
            <a:tailEnd/>
          </a:ln>
          <a:effectLst/>
        </p:spPr>
      </p:pic>
    </p:spTree>
  </p:cSld>
  <p:clrMapOvr>
    <a:masterClrMapping/>
  </p:clrMapOvr>
  <p:transition spd="med">
    <p:blind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745960"/>
          </a:xfrm>
        </p:spPr>
        <p:txBody>
          <a:bodyPr/>
          <a:lstStyle/>
          <a:p>
            <a:r>
              <a:rPr lang="en-IN" dirty="0" smtClean="0"/>
              <a:t>CCU   DESIGN-The primary function of CCU is to collect data from sensor node  via wireless MICS band link and forward this data to local or remote personal server.</a:t>
            </a:r>
          </a:p>
          <a:p>
            <a:r>
              <a:rPr lang="en-IN" dirty="0" smtClean="0"/>
              <a:t>CCU  and sensor node consist of AMI</a:t>
            </a:r>
            <a:r>
              <a:rPr lang="en-IN" dirty="0" smtClean="0">
                <a:latin typeface="+mj-lt"/>
              </a:rPr>
              <a:t>52100IC</a:t>
            </a:r>
          </a:p>
          <a:p>
            <a:pPr>
              <a:buNone/>
            </a:pPr>
            <a:r>
              <a:rPr lang="en-IN" dirty="0" smtClean="0"/>
              <a:t>      From AMI semiconductor for  </a:t>
            </a:r>
            <a:r>
              <a:rPr lang="en-IN" dirty="0" smtClean="0">
                <a:latin typeface="+mj-lt"/>
              </a:rPr>
              <a:t>433MHZ </a:t>
            </a:r>
            <a:r>
              <a:rPr lang="en-IN" dirty="0" smtClean="0"/>
              <a:t>MICS and  WMTS   band generation  .</a:t>
            </a:r>
          </a:p>
          <a:p>
            <a:r>
              <a:rPr lang="en-IN" dirty="0" smtClean="0">
                <a:latin typeface="+mj-lt"/>
              </a:rPr>
              <a:t>MICS </a:t>
            </a:r>
            <a:r>
              <a:rPr lang="en-IN" dirty="0" smtClean="0"/>
              <a:t>and WMTS band can also be generated </a:t>
            </a:r>
          </a:p>
          <a:p>
            <a:pPr>
              <a:buNone/>
            </a:pPr>
            <a:r>
              <a:rPr lang="en-IN" dirty="0" smtClean="0">
                <a:latin typeface="+mj-lt"/>
              </a:rPr>
              <a:t> by using CC1010.</a:t>
            </a:r>
          </a:p>
          <a:p>
            <a:pPr>
              <a:buNone/>
            </a:pPr>
            <a:r>
              <a:rPr lang="en-IN" dirty="0" smtClean="0">
                <a:latin typeface="+mj-lt"/>
              </a:rPr>
              <a:t> </a:t>
            </a:r>
            <a:endParaRPr lang="en-IN" dirty="0" smtClean="0"/>
          </a:p>
        </p:txBody>
      </p:sp>
    </p:spTree>
  </p:cSld>
  <p:clrMapOvr>
    <a:masterClrMapping/>
  </p:clrMapOvr>
  <p:transition spd="med">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76288" y="228601"/>
            <a:ext cx="7591425" cy="2667000"/>
          </a:xfrm>
          <a:prstGeom prst="rect">
            <a:avLst/>
          </a:prstGeom>
          <a:noFill/>
          <a:ln w="9525">
            <a:noFill/>
            <a:miter lim="800000"/>
            <a:headEnd/>
            <a:tailEnd/>
          </a:ln>
          <a:effectLst/>
        </p:spPr>
      </p:pic>
      <p:sp>
        <p:nvSpPr>
          <p:cNvPr id="7" name="TextBox 6"/>
          <p:cNvSpPr txBox="1"/>
          <p:nvPr/>
        </p:nvSpPr>
        <p:spPr>
          <a:xfrm>
            <a:off x="2667000" y="3352800"/>
            <a:ext cx="4692247" cy="369332"/>
          </a:xfrm>
          <a:prstGeom prst="rect">
            <a:avLst/>
          </a:prstGeom>
          <a:noFill/>
        </p:spPr>
        <p:txBody>
          <a:bodyPr wrap="none" rtlCol="0">
            <a:spAutoFit/>
          </a:bodyPr>
          <a:lstStyle/>
          <a:p>
            <a:r>
              <a:rPr lang="en-IN" dirty="0" smtClean="0"/>
              <a:t>CENTRAL CONTRO UNIT USED INDIVIDUALLY</a:t>
            </a:r>
            <a:endParaRPr lang="en-IN" dirty="0"/>
          </a:p>
        </p:txBody>
      </p:sp>
      <p:pic>
        <p:nvPicPr>
          <p:cNvPr id="4099" name="Picture 3"/>
          <p:cNvPicPr>
            <a:picLocks noChangeAspect="1" noChangeArrowheads="1"/>
          </p:cNvPicPr>
          <p:nvPr/>
        </p:nvPicPr>
        <p:blipFill>
          <a:blip r:embed="rId3"/>
          <a:srcRect/>
          <a:stretch>
            <a:fillRect/>
          </a:stretch>
        </p:blipFill>
        <p:spPr bwMode="auto">
          <a:xfrm>
            <a:off x="1066800" y="3810000"/>
            <a:ext cx="7181850" cy="2286000"/>
          </a:xfrm>
          <a:prstGeom prst="rect">
            <a:avLst/>
          </a:prstGeom>
          <a:noFill/>
          <a:ln w="9525">
            <a:noFill/>
            <a:miter lim="800000"/>
            <a:headEnd/>
            <a:tailEnd/>
          </a:ln>
          <a:effectLst/>
        </p:spPr>
      </p:pic>
      <p:sp>
        <p:nvSpPr>
          <p:cNvPr id="10" name="TextBox 9"/>
          <p:cNvSpPr txBox="1"/>
          <p:nvPr/>
        </p:nvSpPr>
        <p:spPr>
          <a:xfrm>
            <a:off x="2057400" y="6248400"/>
            <a:ext cx="5943600" cy="646331"/>
          </a:xfrm>
          <a:prstGeom prst="rect">
            <a:avLst/>
          </a:prstGeom>
          <a:noFill/>
        </p:spPr>
        <p:txBody>
          <a:bodyPr wrap="square" rtlCol="0">
            <a:spAutoFit/>
          </a:bodyPr>
          <a:lstStyle/>
          <a:p>
            <a:r>
              <a:rPr lang="en-IN" dirty="0" smtClean="0"/>
              <a:t>PORTABLE CCU  CONTAINING DUAL TRANSRECEIVER TO SUPPORT TWO  DIRECTION WIRELESS LINK </a:t>
            </a:r>
            <a:endParaRPr lang="en-IN" dirty="0"/>
          </a:p>
        </p:txBody>
      </p:sp>
    </p:spTree>
  </p:cSld>
  <p:clrMapOvr>
    <a:masterClrMapping/>
  </p:clrMapOvr>
  <p:transition spd="med">
    <p:blind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859536"/>
          </a:xfrm>
        </p:spPr>
        <p:txBody>
          <a:bodyPr/>
          <a:lstStyle/>
          <a:p>
            <a:r>
              <a:rPr lang="en-IN" dirty="0" smtClean="0"/>
              <a:t>      MAC PROTOCOL</a:t>
            </a:r>
            <a:endParaRPr lang="en-IN" dirty="0"/>
          </a:p>
        </p:txBody>
      </p:sp>
      <p:sp>
        <p:nvSpPr>
          <p:cNvPr id="3" name="Content Placeholder 2"/>
          <p:cNvSpPr>
            <a:spLocks noGrp="1"/>
          </p:cNvSpPr>
          <p:nvPr>
            <p:ph idx="1"/>
          </p:nvPr>
        </p:nvSpPr>
        <p:spPr>
          <a:xfrm>
            <a:off x="914400" y="1295400"/>
            <a:ext cx="7772400" cy="5060160"/>
          </a:xfrm>
        </p:spPr>
        <p:txBody>
          <a:bodyPr/>
          <a:lstStyle/>
          <a:p>
            <a:pPr>
              <a:buNone/>
            </a:pPr>
            <a:r>
              <a:rPr lang="en-IN" dirty="0" smtClean="0"/>
              <a:t>SCHEDULED TDMA MAC PROTOCOL</a:t>
            </a:r>
          </a:p>
          <a:p>
            <a:r>
              <a:rPr lang="en-IN" dirty="0" smtClean="0"/>
              <a:t>A scheduled MAC protocol provide deterministic delay and no packet loss due to the absence of any transmission channel contention.</a:t>
            </a:r>
          </a:p>
          <a:p>
            <a:r>
              <a:rPr lang="en-IN" dirty="0" smtClean="0"/>
              <a:t>TDMA is scheduled multiple access technique </a:t>
            </a:r>
          </a:p>
          <a:p>
            <a:pPr>
              <a:buNone/>
            </a:pPr>
            <a:r>
              <a:rPr lang="en-IN" dirty="0" smtClean="0"/>
              <a:t> where transmission of packet is done in the form of time slot and frames.</a:t>
            </a:r>
          </a:p>
          <a:p>
            <a:r>
              <a:rPr lang="en-IN" dirty="0" smtClean="0"/>
              <a:t>CCU allot time slot to each node to transmit data</a:t>
            </a:r>
          </a:p>
          <a:p>
            <a:pPr>
              <a:buNone/>
            </a:pPr>
            <a:endParaRPr lang="en-IN" dirty="0" smtClean="0"/>
          </a:p>
        </p:txBody>
      </p:sp>
      <p:sp>
        <p:nvSpPr>
          <p:cNvPr id="5" name="Right Arrow 4"/>
          <p:cNvSpPr/>
          <p:nvPr/>
        </p:nvSpPr>
        <p:spPr>
          <a:xfrm>
            <a:off x="7010400" y="1447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6248400"/>
          </a:xfrm>
        </p:spPr>
        <p:txBody>
          <a:bodyPr/>
          <a:lstStyle/>
          <a:p>
            <a:r>
              <a:rPr lang="en-IN" smtClean="0"/>
              <a:t>TDMA based MAC protocol is suitable for small WBAN network with limit number of sensors generating data at fixed rate.</a:t>
            </a:r>
            <a:endParaRPr lang="en-IN" dirty="0"/>
          </a:p>
        </p:txBody>
      </p:sp>
      <p:pic>
        <p:nvPicPr>
          <p:cNvPr id="1026" name="Picture 2"/>
          <p:cNvPicPr>
            <a:picLocks noChangeAspect="1" noChangeArrowheads="1"/>
          </p:cNvPicPr>
          <p:nvPr/>
        </p:nvPicPr>
        <p:blipFill>
          <a:blip r:embed="rId2"/>
          <a:srcRect/>
          <a:stretch>
            <a:fillRect/>
          </a:stretch>
        </p:blipFill>
        <p:spPr bwMode="auto">
          <a:xfrm>
            <a:off x="552450" y="2386013"/>
            <a:ext cx="8039100" cy="2414587"/>
          </a:xfrm>
          <a:prstGeom prst="rect">
            <a:avLst/>
          </a:prstGeom>
          <a:noFill/>
          <a:ln w="9525">
            <a:noFill/>
            <a:miter lim="800000"/>
            <a:headEnd/>
            <a:tailEnd/>
          </a:ln>
          <a:effectLst/>
        </p:spPr>
      </p:pic>
    </p:spTree>
  </p:cSld>
  <p:clrMapOvr>
    <a:masterClrMapping/>
  </p:clrMapOvr>
  <p:transition spd="med">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INTRODUCTION</a:t>
            </a:r>
            <a:endParaRPr lang="en-US" sz="3600" dirty="0"/>
          </a:p>
        </p:txBody>
      </p:sp>
      <p:sp>
        <p:nvSpPr>
          <p:cNvPr id="3" name="Content Placeholder 2"/>
          <p:cNvSpPr>
            <a:spLocks noGrp="1"/>
          </p:cNvSpPr>
          <p:nvPr>
            <p:ph idx="1"/>
          </p:nvPr>
        </p:nvSpPr>
        <p:spPr>
          <a:xfrm>
            <a:off x="457200" y="1219200"/>
            <a:ext cx="8229600" cy="4906963"/>
          </a:xfrm>
        </p:spPr>
        <p:txBody>
          <a:bodyPr/>
          <a:lstStyle/>
          <a:p>
            <a:r>
              <a:rPr lang="en-US" dirty="0" smtClean="0"/>
              <a:t>Wireless body area network is an emerging</a:t>
            </a:r>
          </a:p>
          <a:p>
            <a:pPr>
              <a:buNone/>
            </a:pPr>
            <a:r>
              <a:rPr lang="en-US" dirty="0" smtClean="0"/>
              <a:t>      technology in today world ,it plays an very important role in the field of health services.</a:t>
            </a:r>
          </a:p>
          <a:p>
            <a:r>
              <a:rPr lang="en-US" dirty="0" smtClean="0"/>
              <a:t>Now a days person data monitoring is a leading</a:t>
            </a:r>
          </a:p>
          <a:p>
            <a:pPr>
              <a:buNone/>
            </a:pPr>
            <a:r>
              <a:rPr lang="en-US" dirty="0" smtClean="0"/>
              <a:t>    issue for health and disease management.</a:t>
            </a:r>
          </a:p>
          <a:p>
            <a:r>
              <a:rPr lang="en-US" dirty="0" smtClean="0"/>
              <a:t>Wireless body area network consist of light-</a:t>
            </a:r>
          </a:p>
          <a:p>
            <a:pPr>
              <a:buNone/>
            </a:pPr>
            <a:r>
              <a:rPr lang="en-US" dirty="0" smtClean="0"/>
              <a:t>    weight ,ultra low power wearable sensors.</a:t>
            </a:r>
          </a:p>
          <a:p>
            <a:r>
              <a:rPr lang="en-US" dirty="0" smtClean="0"/>
              <a:t>This wearable sensors   monitors  human physiological activity such as health status.</a:t>
            </a:r>
            <a:endParaRPr lang="en-US" dirty="0"/>
          </a:p>
        </p:txBody>
      </p:sp>
    </p:spTree>
  </p:cSld>
  <p:clrMapOvr>
    <a:masterClrMapping/>
  </p:clrMapOvr>
  <p:transition spd="med">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745960"/>
          </a:xfrm>
        </p:spPr>
        <p:txBody>
          <a:bodyPr>
            <a:normAutofit fontScale="92500"/>
          </a:bodyPr>
          <a:lstStyle/>
          <a:p>
            <a:pPr>
              <a:buNone/>
            </a:pPr>
            <a:r>
              <a:rPr lang="en-IN" dirty="0" smtClean="0"/>
              <a:t>POLLING BASED MAC PROTOCOL</a:t>
            </a:r>
          </a:p>
          <a:p>
            <a:r>
              <a:rPr lang="en-IN" dirty="0" smtClean="0"/>
              <a:t>It is based on scheduled transmission technique.</a:t>
            </a:r>
          </a:p>
          <a:p>
            <a:r>
              <a:rPr lang="en-IN" dirty="0" smtClean="0"/>
              <a:t>In this data can be transferred with different rate.</a:t>
            </a:r>
          </a:p>
          <a:p>
            <a:r>
              <a:rPr lang="en-IN" dirty="0" smtClean="0"/>
              <a:t>CCU send polling message to all node which in response send either message or NAC indicating no message to send.</a:t>
            </a:r>
          </a:p>
          <a:p>
            <a:r>
              <a:rPr lang="en-IN" dirty="0" smtClean="0"/>
              <a:t>An acknowledgement  in  previous transmission may include pooling message to improve reliability.</a:t>
            </a:r>
          </a:p>
          <a:p>
            <a:r>
              <a:rPr lang="en-IN" dirty="0" smtClean="0"/>
              <a:t>New node can be joined by simply sending message to central controller</a:t>
            </a:r>
          </a:p>
        </p:txBody>
      </p:sp>
      <p:sp>
        <p:nvSpPr>
          <p:cNvPr id="4" name="Right Arrow 3"/>
          <p:cNvSpPr/>
          <p:nvPr/>
        </p:nvSpPr>
        <p:spPr>
          <a:xfrm>
            <a:off x="6629400" y="6858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90600" y="838200"/>
            <a:ext cx="7772399" cy="2819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3400" y="4191000"/>
            <a:ext cx="8458200" cy="1066800"/>
          </a:xfrm>
          <a:prstGeom prst="rect">
            <a:avLst/>
          </a:prstGeom>
          <a:noFill/>
          <a:ln w="9525">
            <a:noFill/>
            <a:miter lim="800000"/>
            <a:headEnd/>
            <a:tailEnd/>
          </a:ln>
          <a:effectLst/>
        </p:spPr>
      </p:pic>
      <p:sp>
        <p:nvSpPr>
          <p:cNvPr id="4" name="TextBox 3"/>
          <p:cNvSpPr txBox="1"/>
          <p:nvPr/>
        </p:nvSpPr>
        <p:spPr>
          <a:xfrm>
            <a:off x="1143000" y="5867401"/>
            <a:ext cx="6858000" cy="461665"/>
          </a:xfrm>
          <a:prstGeom prst="rect">
            <a:avLst/>
          </a:prstGeom>
          <a:noFill/>
        </p:spPr>
        <p:txBody>
          <a:bodyPr wrap="square" rtlCol="0">
            <a:spAutoFit/>
          </a:bodyPr>
          <a:lstStyle/>
          <a:p>
            <a:r>
              <a:rPr lang="en-IN" dirty="0" smtClean="0"/>
              <a:t>             </a:t>
            </a:r>
            <a:r>
              <a:rPr lang="en-IN" sz="2400" dirty="0" smtClean="0"/>
              <a:t>Polling MAC based transmission sequence</a:t>
            </a:r>
            <a:endParaRPr lang="en-IN" sz="2400" dirty="0"/>
          </a:p>
        </p:txBody>
      </p:sp>
    </p:spTree>
  </p:cSld>
  <p:clrMapOvr>
    <a:masterClrMapping/>
  </p:clrMapOvr>
  <p:transition spd="med">
    <p:blind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5517360"/>
          </a:xfrm>
        </p:spPr>
        <p:txBody>
          <a:bodyPr>
            <a:normAutofit/>
          </a:bodyPr>
          <a:lstStyle/>
          <a:p>
            <a:pPr>
              <a:buNone/>
            </a:pPr>
            <a:r>
              <a:rPr lang="en-IN" sz="3200" dirty="0" smtClean="0"/>
              <a:t>RANDOM ACCESS MAC PROTOCOL</a:t>
            </a:r>
          </a:p>
          <a:p>
            <a:r>
              <a:rPr lang="en-IN" sz="3200" dirty="0" smtClean="0"/>
              <a:t>It is also called on demand  access protocol used for short range communication.</a:t>
            </a:r>
          </a:p>
          <a:p>
            <a:r>
              <a:rPr lang="en-IN" sz="3200" dirty="0" smtClean="0"/>
              <a:t>CSMA/CA is a random access protocol used for short range communication.</a:t>
            </a:r>
          </a:p>
          <a:p>
            <a:r>
              <a:rPr lang="en-IN" sz="2800" dirty="0" smtClean="0"/>
              <a:t>CSMA/CA protocol based sensor access transmission channel only when it has data in its transmission buffer. If it find channel free then it transmit packets using contention based procedure.</a:t>
            </a:r>
          </a:p>
          <a:p>
            <a:endParaRPr lang="en-IN" sz="2800" dirty="0"/>
          </a:p>
        </p:txBody>
      </p:sp>
      <p:sp>
        <p:nvSpPr>
          <p:cNvPr id="4" name="Right Arrow 3"/>
          <p:cNvSpPr/>
          <p:nvPr/>
        </p:nvSpPr>
        <p:spPr>
          <a:xfrm>
            <a:off x="7391400" y="9906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554736"/>
          </a:xfrm>
        </p:spPr>
        <p:txBody>
          <a:bodyPr/>
          <a:lstStyle/>
          <a:p>
            <a:r>
              <a:rPr lang="en-IN" sz="3200" smtClean="0"/>
              <a:t>SECURITY REQUIREMENT IN WBAN</a:t>
            </a:r>
            <a:endParaRPr lang="en-IN" sz="3200" dirty="0"/>
          </a:p>
        </p:txBody>
      </p:sp>
      <p:pic>
        <p:nvPicPr>
          <p:cNvPr id="1026" name="Picture 2"/>
          <p:cNvPicPr>
            <a:picLocks noGrp="1" noChangeAspect="1" noChangeArrowheads="1"/>
          </p:cNvPicPr>
          <p:nvPr>
            <p:ph idx="1"/>
          </p:nvPr>
        </p:nvPicPr>
        <p:blipFill>
          <a:blip r:embed="rId2"/>
          <a:srcRect/>
          <a:stretch>
            <a:fillRect/>
          </a:stretch>
        </p:blipFill>
        <p:spPr bwMode="auto">
          <a:xfrm>
            <a:off x="381000" y="1066800"/>
            <a:ext cx="8763000" cy="5791200"/>
          </a:xfrm>
          <a:prstGeom prst="rect">
            <a:avLst/>
          </a:prstGeom>
          <a:noFill/>
          <a:ln w="9525">
            <a:noFill/>
            <a:miter lim="800000"/>
            <a:headEnd/>
            <a:tailEnd/>
          </a:ln>
          <a:effectLst/>
        </p:spPr>
      </p:pic>
    </p:spTree>
  </p:cSld>
  <p:clrMapOvr>
    <a:masterClrMapping/>
  </p:clrMapOvr>
  <p:transition spd="med">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SECURITY MECHANISM</a:t>
            </a:r>
            <a:endParaRPr lang="en-IN" sz="3200" dirty="0"/>
          </a:p>
        </p:txBody>
      </p:sp>
      <p:sp>
        <p:nvSpPr>
          <p:cNvPr id="3" name="Content Placeholder 2"/>
          <p:cNvSpPr>
            <a:spLocks noGrp="1"/>
          </p:cNvSpPr>
          <p:nvPr>
            <p:ph idx="1"/>
          </p:nvPr>
        </p:nvSpPr>
        <p:spPr>
          <a:xfrm>
            <a:off x="914400" y="1219200"/>
            <a:ext cx="7772400" cy="5136360"/>
          </a:xfrm>
        </p:spPr>
        <p:txBody>
          <a:bodyPr/>
          <a:lstStyle/>
          <a:p>
            <a:r>
              <a:rPr lang="en-IN" dirty="0" smtClean="0"/>
              <a:t>TRUST BASED SCHEDULER</a:t>
            </a:r>
          </a:p>
          <a:p>
            <a:r>
              <a:rPr lang="en-IN" dirty="0" smtClean="0"/>
              <a:t>KEY MANAGEMENT</a:t>
            </a:r>
          </a:p>
          <a:p>
            <a:r>
              <a:rPr lang="en-IN" dirty="0" smtClean="0"/>
              <a:t>SECURED ROUTING PROTOCOL</a:t>
            </a:r>
          </a:p>
          <a:p>
            <a:pPr lvl="1"/>
            <a:endParaRPr lang="en-IN" dirty="0"/>
          </a:p>
        </p:txBody>
      </p:sp>
    </p:spTree>
  </p:cSld>
  <p:clrMapOvr>
    <a:masterClrMapping/>
  </p:clrMapOvr>
  <p:transition spd="med">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Applications</a:t>
            </a:r>
            <a:endParaRPr lang="en-IN" dirty="0"/>
          </a:p>
        </p:txBody>
      </p:sp>
      <p:sp>
        <p:nvSpPr>
          <p:cNvPr id="3" name="Content Placeholder 2"/>
          <p:cNvSpPr>
            <a:spLocks noGrp="1"/>
          </p:cNvSpPr>
          <p:nvPr>
            <p:ph idx="1"/>
          </p:nvPr>
        </p:nvSpPr>
        <p:spPr/>
        <p:txBody>
          <a:bodyPr/>
          <a:lstStyle/>
          <a:p>
            <a:r>
              <a:rPr lang="en-US" smtClean="0"/>
              <a:t> Medical Heath Care</a:t>
            </a:r>
          </a:p>
          <a:p>
            <a:r>
              <a:rPr lang="en-US" smtClean="0"/>
              <a:t> Sports and Fitness Monitoring</a:t>
            </a:r>
          </a:p>
          <a:p>
            <a:r>
              <a:rPr lang="en-US" smtClean="0"/>
              <a:t> Wireless Audio</a:t>
            </a:r>
          </a:p>
          <a:p>
            <a:r>
              <a:rPr lang="en-US" smtClean="0"/>
              <a:t>Personal Video Devices</a:t>
            </a:r>
          </a:p>
          <a:p>
            <a:r>
              <a:rPr lang="en-US" smtClean="0"/>
              <a:t> Military</a:t>
            </a:r>
          </a:p>
          <a:p>
            <a:r>
              <a:rPr lang="en-US" smtClean="0"/>
              <a:t> Security</a:t>
            </a:r>
          </a:p>
          <a:p>
            <a:r>
              <a:rPr lang="en-US" smtClean="0"/>
              <a:t>Gaming and entertainment</a:t>
            </a:r>
          </a:p>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pic>
        <p:nvPicPr>
          <p:cNvPr id="6" name="Picture 3" descr="C:\Users\HARIKRISHNA\Desktop\phoos\images (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67600" y="762000"/>
            <a:ext cx="1676400"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HARIKRISHNA\Desktop\phoos\images (5).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91425" y="5114925"/>
            <a:ext cx="1752575" cy="174307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5" descr="C:\Users\HARIKRISHNA\Desktop\phoos\images (9).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7400" y="5105400"/>
            <a:ext cx="1143000" cy="17526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HARIKRISHNA\Desktop\phoos\images.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467600" y="2895600"/>
            <a:ext cx="1676400" cy="1714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IN" sz="3600" dirty="0" smtClean="0"/>
              <a:t>Conclusion</a:t>
            </a:r>
            <a:endParaRPr lang="en-IN" sz="3600" dirty="0"/>
          </a:p>
        </p:txBody>
      </p:sp>
      <p:sp>
        <p:nvSpPr>
          <p:cNvPr id="3" name="Content Placeholder 2"/>
          <p:cNvSpPr>
            <a:spLocks noGrp="1"/>
          </p:cNvSpPr>
          <p:nvPr>
            <p:ph idx="1"/>
          </p:nvPr>
        </p:nvSpPr>
        <p:spPr>
          <a:xfrm>
            <a:off x="304800" y="1066800"/>
            <a:ext cx="8229600" cy="5257800"/>
          </a:xfrm>
        </p:spPr>
        <p:txBody>
          <a:bodyPr>
            <a:normAutofit/>
          </a:bodyPr>
          <a:lstStyle/>
          <a:p>
            <a:pPr>
              <a:buFont typeface="Wingdings" pitchFamily="2" charset="2"/>
              <a:buChar char="Ø"/>
            </a:pPr>
            <a:r>
              <a:rPr lang="en-US" sz="2800" dirty="0" smtClean="0"/>
              <a:t>Benefits to patients,medical personnel and society</a:t>
            </a:r>
          </a:p>
          <a:p>
            <a:pPr>
              <a:buFont typeface="Wingdings" pitchFamily="2" charset="2"/>
              <a:buChar char="Ø"/>
            </a:pPr>
            <a:r>
              <a:rPr lang="en-US" sz="2800" dirty="0" smtClean="0"/>
              <a:t> Continuous monitoring </a:t>
            </a:r>
            <a:r>
              <a:rPr lang="en-US" sz="2800" dirty="0" smtClean="0">
                <a:latin typeface="Andalus" pitchFamily="18" charset="-78"/>
                <a:cs typeface="Andalus" pitchFamily="18" charset="-78"/>
              </a:rPr>
              <a:t> </a:t>
            </a:r>
            <a:r>
              <a:rPr lang="en-US" sz="2800" dirty="0" smtClean="0">
                <a:latin typeface="Constantia" pitchFamily="18" charset="0"/>
                <a:cs typeface="Andalus" pitchFamily="18" charset="-78"/>
              </a:rPr>
              <a:t>is possible </a:t>
            </a:r>
            <a:r>
              <a:rPr lang="en-US" sz="2800" dirty="0" smtClean="0">
                <a:latin typeface="Andalus" pitchFamily="18" charset="-78"/>
                <a:cs typeface="Andalus" pitchFamily="18" charset="-78"/>
              </a:rPr>
              <a:t> </a:t>
            </a:r>
          </a:p>
          <a:p>
            <a:pPr>
              <a:buFont typeface="Wingdings" pitchFamily="2" charset="2"/>
              <a:buChar char="Ø"/>
            </a:pPr>
            <a:r>
              <a:rPr lang="en-US" sz="2800" dirty="0" smtClean="0">
                <a:latin typeface="Andalus" pitchFamily="18" charset="-78"/>
                <a:cs typeface="Andalus" pitchFamily="18" charset="-78"/>
              </a:rPr>
              <a:t> </a:t>
            </a:r>
            <a:r>
              <a:rPr lang="en-US" sz="2800" dirty="0" smtClean="0">
                <a:latin typeface="Constantia" pitchFamily="18" charset="0"/>
                <a:cs typeface="Andalus" pitchFamily="18" charset="-78"/>
              </a:rPr>
              <a:t>E</a:t>
            </a:r>
            <a:r>
              <a:rPr lang="en-US" sz="2800" dirty="0" smtClean="0"/>
              <a:t>arly detection of possible problems.</a:t>
            </a:r>
          </a:p>
          <a:p>
            <a:pPr>
              <a:buFont typeface="Wingdings" pitchFamily="2" charset="2"/>
              <a:buChar char="Ø"/>
            </a:pPr>
            <a:r>
              <a:rPr lang="en-US" sz="2800" dirty="0" smtClean="0"/>
              <a:t>Improving the Quality of Life</a:t>
            </a:r>
          </a:p>
          <a:p>
            <a:pPr>
              <a:buFont typeface="Wingdings" pitchFamily="2" charset="2"/>
              <a:buChar char="Ø"/>
            </a:pPr>
            <a:r>
              <a:rPr lang="en-IN" sz="2800" dirty="0" smtClean="0"/>
              <a:t>Collected the pulse rate, temperature </a:t>
            </a:r>
            <a:r>
              <a:rPr lang="en-US" sz="2800" dirty="0" smtClean="0">
                <a:latin typeface="Andalus" pitchFamily="18" charset="-78"/>
                <a:cs typeface="Andalus" pitchFamily="18" charset="-78"/>
              </a:rPr>
              <a:t> </a:t>
            </a:r>
            <a:r>
              <a:rPr lang="en-IN" sz="2800" dirty="0" smtClean="0"/>
              <a:t>and the location of the patients</a:t>
            </a:r>
            <a:endParaRPr lang="en-IN"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spd="med">
    <p:blind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IN" sz="3600" dirty="0" smtClean="0"/>
              <a:t>Reference</a:t>
            </a:r>
            <a:endParaRPr lang="en-IN" sz="3600" dirty="0"/>
          </a:p>
        </p:txBody>
      </p:sp>
      <p:sp>
        <p:nvSpPr>
          <p:cNvPr id="3" name="Content Placeholder 2"/>
          <p:cNvSpPr>
            <a:spLocks noGrp="1"/>
          </p:cNvSpPr>
          <p:nvPr>
            <p:ph idx="1"/>
          </p:nvPr>
        </p:nvSpPr>
        <p:spPr>
          <a:xfrm>
            <a:off x="304800" y="914400"/>
            <a:ext cx="8839200" cy="5334000"/>
          </a:xfrm>
        </p:spPr>
        <p:txBody>
          <a:bodyPr>
            <a:normAutofit lnSpcReduction="10000"/>
          </a:bodyPr>
          <a:lstStyle/>
          <a:p>
            <a:pPr>
              <a:buNone/>
            </a:pPr>
            <a:r>
              <a:rPr lang="en-IN" sz="2000" dirty="0" smtClean="0"/>
              <a:t>[1]   Samaneh Movassaghi, Mehran Abolhasan, Justin Lipman,David Smith, and Abbas Jamalipour, “Wireless Body Area Networks: A Survey” , </a:t>
            </a:r>
            <a:r>
              <a:rPr lang="en-IN" sz="2000" i="1" dirty="0" smtClean="0"/>
              <a:t>IEEE Communications surveys &amp; tutorials,</a:t>
            </a:r>
            <a:r>
              <a:rPr lang="en-IN" sz="2000" dirty="0" smtClean="0"/>
              <a:t>vol.16, No.3, Third Quarter,2014</a:t>
            </a:r>
          </a:p>
          <a:p>
            <a:pPr>
              <a:buNone/>
            </a:pPr>
            <a:endParaRPr lang="en-IN" sz="2000" dirty="0" smtClean="0"/>
          </a:p>
          <a:p>
            <a:pPr>
              <a:buNone/>
            </a:pPr>
            <a:r>
              <a:rPr lang="it-IT" sz="2000" dirty="0" smtClean="0"/>
              <a:t>[2]  Aashima Arya Naveen Bilandi,</a:t>
            </a:r>
            <a:r>
              <a:rPr lang="en-IN" sz="2000" dirty="0" smtClean="0"/>
              <a:t> “ A Review: Wireless Body Area Networks for Health Care”, </a:t>
            </a:r>
            <a:r>
              <a:rPr lang="en-IN" sz="2000" i="1" dirty="0" smtClean="0"/>
              <a:t>International Journal of Innovative Research in Computer and Communication</a:t>
            </a:r>
            <a:r>
              <a:rPr lang="en-IN" sz="2000" dirty="0" smtClean="0"/>
              <a:t> </a:t>
            </a:r>
            <a:r>
              <a:rPr lang="en-IN" sz="2000" i="1" dirty="0" smtClean="0"/>
              <a:t>Engineering, </a:t>
            </a:r>
            <a:r>
              <a:rPr lang="en-IN" sz="2000" dirty="0" smtClean="0"/>
              <a:t>Vol.2, Issue 4, April 2014 </a:t>
            </a:r>
          </a:p>
          <a:p>
            <a:pPr>
              <a:buFont typeface="Wingdings" pitchFamily="2" charset="2"/>
              <a:buChar char="Ø"/>
            </a:pPr>
            <a:endParaRPr lang="en-IN" sz="2000" dirty="0" smtClean="0"/>
          </a:p>
          <a:p>
            <a:pPr>
              <a:buNone/>
            </a:pPr>
            <a:r>
              <a:rPr lang="en-IN" sz="2000" dirty="0" smtClean="0"/>
              <a:t>[3]  Prathamesh Dinkar, Abhishek Gulavani, Sourabh Ketkale, Pratik Kadam,and Sheetal Dabhade, “Remote Health Monitoring using Wireless Body Area Network ”, </a:t>
            </a:r>
            <a:r>
              <a:rPr lang="en-IN" sz="2000" i="1" dirty="0" smtClean="0"/>
              <a:t>International Journal of Engineering and Advanced Technology (IJEAT) ISSN: 2249 – 8958</a:t>
            </a:r>
            <a:r>
              <a:rPr lang="en-IN" sz="2000" dirty="0" smtClean="0"/>
              <a:t>, Vol.2, Issue-4, April 2013 </a:t>
            </a:r>
          </a:p>
          <a:p>
            <a:pPr>
              <a:buNone/>
            </a:pPr>
            <a:endParaRPr lang="en-IN" sz="2000" dirty="0" smtClean="0"/>
          </a:p>
          <a:p>
            <a:pPr>
              <a:buNone/>
            </a:pPr>
            <a:r>
              <a:rPr lang="en-IN" sz="2000" dirty="0" smtClean="0"/>
              <a:t>[   4]  Garth V. Crosby, Tirthankar Ghosh, Renita Murimi and Craig A. Chin, “Wireless Body Area Networks for Healthcare: A Survey ”, </a:t>
            </a:r>
            <a:r>
              <a:rPr lang="en-IN" sz="2000" i="1" dirty="0" smtClean="0"/>
              <a:t>International Journal of Ad hoc, Sensor &amp; Ubiquitous Computing (IJASUC) ,</a:t>
            </a:r>
            <a:r>
              <a:rPr lang="en-IN" sz="2000" dirty="0" smtClean="0"/>
              <a:t>Vol.3,No.3 June 2012 </a:t>
            </a:r>
          </a:p>
          <a:p>
            <a:pPr>
              <a:buFont typeface="Wingdings" pitchFamily="2" charset="2"/>
              <a:buChar char="Ø"/>
            </a:pPr>
            <a:endParaRPr lang="en-IN" sz="2000" dirty="0" smtClean="0"/>
          </a:p>
          <a:p>
            <a:pPr>
              <a:buFont typeface="Wingdings" pitchFamily="2" charset="2"/>
              <a:buChar char="Ø"/>
            </a:pPr>
            <a:endParaRPr lang="en-IN" sz="20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spd="med">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82000" cy="5715000"/>
          </a:xfrm>
        </p:spPr>
        <p:txBody>
          <a:bodyPr>
            <a:normAutofit fontScale="92500" lnSpcReduction="20000"/>
          </a:bodyPr>
          <a:lstStyle/>
          <a:p>
            <a:pPr>
              <a:buFont typeface="Wingdings" pitchFamily="2" charset="2"/>
              <a:buChar char="Ø"/>
            </a:pPr>
            <a:endParaRPr lang="en-IN" sz="2000" dirty="0" smtClean="0"/>
          </a:p>
          <a:p>
            <a:pPr>
              <a:buNone/>
            </a:pPr>
            <a:r>
              <a:rPr lang="en-IN" sz="2000" dirty="0" smtClean="0"/>
              <a:t>[5]  Changhong Wang, Qiang Wang, and Shunzhong Shi, “A Distributed Wireless Body Area Network for Medical Supervision”, </a:t>
            </a:r>
            <a:r>
              <a:rPr lang="en-IN" sz="2000" i="1" dirty="0" smtClean="0"/>
              <a:t>IEEE International</a:t>
            </a:r>
            <a:r>
              <a:rPr lang="en-IN" sz="2000" dirty="0" smtClean="0"/>
              <a:t>, May 2012</a:t>
            </a:r>
          </a:p>
          <a:p>
            <a:pPr>
              <a:buNone/>
            </a:pPr>
            <a:endParaRPr lang="en-IN" sz="2000" dirty="0" smtClean="0"/>
          </a:p>
          <a:p>
            <a:pPr>
              <a:buNone/>
            </a:pPr>
            <a:r>
              <a:rPr lang="en-IN" sz="2000" dirty="0" smtClean="0"/>
              <a:t>  [6]   Javed Ahmadand Fareeha Zafar,”Review of Body Area Network Technology &amp;        Wireless Medical Monitoring”,I</a:t>
            </a:r>
            <a:r>
              <a:rPr lang="en-IN" sz="2000" i="1" dirty="0" smtClean="0"/>
              <a:t>nternational Journal of Information and  Communication Technology Research ,</a:t>
            </a:r>
            <a:r>
              <a:rPr lang="en-IN" sz="2000" dirty="0" smtClean="0"/>
              <a:t>Volume 2 No. 2, February 2012</a:t>
            </a:r>
          </a:p>
          <a:p>
            <a:pPr>
              <a:buNone/>
            </a:pPr>
            <a:endParaRPr lang="en-IN" sz="2000" dirty="0" smtClean="0"/>
          </a:p>
          <a:p>
            <a:pPr>
              <a:buNone/>
            </a:pPr>
            <a:r>
              <a:rPr lang="en-IN" sz="2000" dirty="0" smtClean="0"/>
              <a:t>[7]  Latre, Benoit, Bart Braem, Ingrid Moerman, Chris Blondia, and Piet Demeester. “A survey on wireless body area networks,” </a:t>
            </a:r>
            <a:r>
              <a:rPr lang="en-IN" sz="2000" i="1" dirty="0" smtClean="0"/>
              <a:t>Wireless Networks,</a:t>
            </a:r>
            <a:r>
              <a:rPr lang="en-IN" sz="2000" dirty="0" smtClean="0"/>
              <a:t> vol. 17, 2010</a:t>
            </a:r>
          </a:p>
          <a:p>
            <a:pPr>
              <a:buNone/>
            </a:pPr>
            <a:endParaRPr lang="en-IN" sz="2000" dirty="0" smtClean="0"/>
          </a:p>
          <a:p>
            <a:pPr>
              <a:buNone/>
            </a:pPr>
            <a:r>
              <a:rPr lang="en-IN" sz="2000" dirty="0" smtClean="0"/>
              <a:t>[8]  Sana ULLAH,Pervez KHAN,Niamat ULLAH,Shahnaz SALEE and Henry HIGGINSandKyung Sup KWAK, “A Review of Wireless Body Area Networks for Medical Applications ”, </a:t>
            </a:r>
            <a:r>
              <a:rPr lang="en-IN" sz="2000" i="1" dirty="0" smtClean="0"/>
              <a:t>Int. J. Communications, Network and System Sciences</a:t>
            </a:r>
            <a:r>
              <a:rPr lang="en-IN" sz="2000" dirty="0" smtClean="0"/>
              <a:t>,Vol.2,november  2009</a:t>
            </a:r>
          </a:p>
          <a:p>
            <a:pPr>
              <a:buNone/>
            </a:pPr>
            <a:endParaRPr lang="en-IN" sz="2000" dirty="0" smtClean="0"/>
          </a:p>
          <a:p>
            <a:pPr>
              <a:buNone/>
            </a:pPr>
            <a:r>
              <a:rPr lang="en-IN" sz="2000" dirty="0" smtClean="0"/>
              <a:t>[9]  Pervez Khan, Md.Asdaque Hussain and Kyung Sup Kwak “Medical Applications of Wireless Body Area Networks ”, </a:t>
            </a:r>
            <a:r>
              <a:rPr lang="en-IN" sz="2000" i="1" dirty="0" smtClean="0"/>
              <a:t>International Journal of Digital Content Technology and its Applications </a:t>
            </a:r>
            <a:r>
              <a:rPr lang="en-IN" sz="2000" dirty="0" smtClean="0"/>
              <a:t>Vol.3, September 2009 </a:t>
            </a:r>
          </a:p>
          <a:p>
            <a:pPr>
              <a:buNone/>
            </a:pPr>
            <a:endParaRPr lang="en-IN" sz="2000" dirty="0" smtClean="0"/>
          </a:p>
          <a:p>
            <a:pPr>
              <a:buFont typeface="Wingdings" pitchFamily="2" charset="2"/>
              <a:buChar char="Ø"/>
            </a:pPr>
            <a:endParaRPr lang="en-IN" sz="2000" dirty="0" smtClean="0"/>
          </a:p>
          <a:p>
            <a:pPr>
              <a:buFont typeface="Wingdings" pitchFamily="2" charset="2"/>
              <a:buChar char="Ø"/>
            </a:pPr>
            <a:endParaRPr lang="en-IN" sz="2000" dirty="0" smtClean="0"/>
          </a:p>
          <a:p>
            <a:pPr>
              <a:buFont typeface="Wingdings" pitchFamily="2" charset="2"/>
              <a:buChar char="Ø"/>
            </a:pPr>
            <a:endParaRPr lang="en-IN" sz="2000" dirty="0" smtClean="0"/>
          </a:p>
          <a:p>
            <a:pPr>
              <a:buNone/>
            </a:pPr>
            <a:endParaRPr lang="en-IN" sz="2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spd="med">
    <p:blind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3200" y="3124200"/>
            <a:ext cx="3810000" cy="1143000"/>
          </a:xfrm>
        </p:spPr>
        <p:txBody>
          <a:bodyPr>
            <a:normAutofit fontScale="90000"/>
          </a:bodyPr>
          <a:lstStyle/>
          <a:p>
            <a:r>
              <a:rPr lang="en-IN" sz="5400" b="1" dirty="0" smtClean="0">
                <a:latin typeface="Comic Sans MS" pitchFamily="66" charset="0"/>
              </a:rPr>
              <a:t>Thank you</a:t>
            </a:r>
            <a:br>
              <a:rPr lang="en-IN" sz="5400" b="1" dirty="0" smtClean="0">
                <a:latin typeface="Comic Sans MS" pitchFamily="66" charset="0"/>
              </a:rPr>
            </a:br>
            <a:r>
              <a:rPr lang="en-IN" sz="5400" b="1" dirty="0" smtClean="0">
                <a:latin typeface="Comic Sans MS" pitchFamily="66" charset="0"/>
              </a:rPr>
              <a:t/>
            </a:r>
            <a:br>
              <a:rPr lang="en-IN" sz="5400" b="1" dirty="0" smtClean="0">
                <a:latin typeface="Comic Sans MS" pitchFamily="66" charset="0"/>
              </a:rPr>
            </a:br>
            <a:endParaRPr lang="en-IN" sz="5400" b="1" dirty="0">
              <a:solidFill>
                <a:srgbClr val="FF0000"/>
              </a:solidFill>
              <a:latin typeface="Comic Sans MS" pitchFamily="66"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spd="med">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US" sz="3600" dirty="0" smtClean="0"/>
              <a:t>         HISTORY</a:t>
            </a:r>
            <a:endParaRPr lang="en-US" sz="3600" dirty="0"/>
          </a:p>
        </p:txBody>
      </p:sp>
      <p:sp>
        <p:nvSpPr>
          <p:cNvPr id="3" name="Content Placeholder 2"/>
          <p:cNvSpPr>
            <a:spLocks noGrp="1"/>
          </p:cNvSpPr>
          <p:nvPr>
            <p:ph idx="1"/>
          </p:nvPr>
        </p:nvSpPr>
        <p:spPr>
          <a:xfrm>
            <a:off x="914400" y="1371600"/>
            <a:ext cx="7772400" cy="4983960"/>
          </a:xfrm>
        </p:spPr>
        <p:txBody>
          <a:bodyPr/>
          <a:lstStyle/>
          <a:p>
            <a:r>
              <a:rPr lang="en-US" dirty="0" smtClean="0"/>
              <a:t>Wireless body area network was firstly introduced by </a:t>
            </a:r>
            <a:r>
              <a:rPr lang="de-DE" dirty="0" smtClean="0"/>
              <a:t>T. G. Zimmerman in </a:t>
            </a:r>
            <a:r>
              <a:rPr lang="de-DE" dirty="0" smtClean="0">
                <a:latin typeface="+mj-lt"/>
              </a:rPr>
              <a:t>1996</a:t>
            </a:r>
            <a:r>
              <a:rPr lang="de-DE" dirty="0" smtClean="0"/>
              <a:t>.</a:t>
            </a:r>
          </a:p>
          <a:p>
            <a:r>
              <a:rPr lang="de-DE" dirty="0" smtClean="0"/>
              <a:t>Such network was defined as  wireless personal area network.</a:t>
            </a:r>
          </a:p>
          <a:p>
            <a:r>
              <a:rPr lang="en-US" dirty="0" smtClean="0"/>
              <a:t>The name body area network was refined as </a:t>
            </a:r>
          </a:p>
          <a:p>
            <a:pPr>
              <a:buNone/>
            </a:pPr>
            <a:r>
              <a:rPr lang="en-US" dirty="0" smtClean="0"/>
              <a:t>    WBAN by increasing its range more than 3m.</a:t>
            </a:r>
            <a:endParaRPr lang="en-US" dirty="0"/>
          </a:p>
        </p:txBody>
      </p:sp>
    </p:spTree>
  </p:cSld>
  <p:clrMapOvr>
    <a:masterClrMapping/>
  </p:clrMapOvr>
  <p:transition spd="med">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TYPES OF HARDWARE FOR WBAN</a:t>
            </a:r>
            <a:endParaRPr lang="en-US" sz="3600" dirty="0"/>
          </a:p>
        </p:txBody>
      </p:sp>
      <p:graphicFrame>
        <p:nvGraphicFramePr>
          <p:cNvPr id="28" name="Content Placeholder 27"/>
          <p:cNvGraphicFramePr>
            <a:graphicFrameLocks noGrp="1"/>
          </p:cNvGraphicFramePr>
          <p:nvPr>
            <p:ph idx="1"/>
          </p:nvPr>
        </p:nvGraphicFramePr>
        <p:xfrm>
          <a:off x="914400" y="178356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574293"/>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p:spPr>
        <p:txBody>
          <a:bodyPr/>
          <a:lstStyle/>
          <a:p>
            <a:r>
              <a:rPr lang="en-US" sz="3600" dirty="0" smtClean="0"/>
              <a:t>   HARDWARE AND DEVICES</a:t>
            </a:r>
            <a:endParaRPr lang="en-US" sz="3600" dirty="0"/>
          </a:p>
        </p:txBody>
      </p:sp>
      <p:graphicFrame>
        <p:nvGraphicFramePr>
          <p:cNvPr id="6" name="Content Placeholder 5"/>
          <p:cNvGraphicFramePr>
            <a:graphicFrameLocks noGrp="1"/>
          </p:cNvGraphicFramePr>
          <p:nvPr>
            <p:ph idx="1"/>
          </p:nvPr>
        </p:nvGraphicFramePr>
        <p:xfrm>
          <a:off x="914400" y="1295400"/>
          <a:ext cx="7772400" cy="498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33400" y="4495800"/>
            <a:ext cx="8610601" cy="954107"/>
          </a:xfrm>
          <a:prstGeom prst="rect">
            <a:avLst/>
          </a:prstGeom>
          <a:noFill/>
        </p:spPr>
        <p:txBody>
          <a:bodyPr wrap="square" rtlCol="0">
            <a:spAutoFit/>
          </a:bodyPr>
          <a:lstStyle/>
          <a:p>
            <a:r>
              <a:rPr lang="en-US" sz="2800" dirty="0" smtClean="0"/>
              <a:t>Physiological  sensor collects the analog signal that corresponds to physiological activity or human activity.</a:t>
            </a:r>
            <a:endParaRPr lang="en-US" sz="2800" dirty="0"/>
          </a:p>
        </p:txBody>
      </p:sp>
      <p:sp>
        <p:nvSpPr>
          <p:cNvPr id="10" name="TextBox 9"/>
          <p:cNvSpPr txBox="1"/>
          <p:nvPr/>
        </p:nvSpPr>
        <p:spPr>
          <a:xfrm>
            <a:off x="685800" y="5562600"/>
            <a:ext cx="8458200" cy="1384995"/>
          </a:xfrm>
          <a:prstGeom prst="rect">
            <a:avLst/>
          </a:prstGeom>
          <a:noFill/>
        </p:spPr>
        <p:txBody>
          <a:bodyPr wrap="square" rtlCol="0">
            <a:spAutoFit/>
          </a:bodyPr>
          <a:lstStyle/>
          <a:p>
            <a:r>
              <a:rPr lang="en-US" sz="2800" dirty="0" smtClean="0"/>
              <a:t>Analog signal is then transmitted to wired radio equipment where it is digitalized and transmitted to the radio trans receiver.</a:t>
            </a:r>
            <a:endParaRPr lang="en-US" sz="2800" dirty="0"/>
          </a:p>
        </p:txBody>
      </p:sp>
    </p:spTree>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n-lt"/>
              </a:rPr>
              <a:t>TOPOLOGY USED BY SENSORS</a:t>
            </a:r>
            <a:endParaRPr lang="en-US" sz="3600" dirty="0">
              <a:latin typeface="+mn-lt"/>
            </a:endParaRPr>
          </a:p>
        </p:txBody>
      </p:sp>
      <p:graphicFrame>
        <p:nvGraphicFramePr>
          <p:cNvPr id="5" name="Table 4"/>
          <p:cNvGraphicFramePr>
            <a:graphicFrameLocks noGrp="1"/>
          </p:cNvGraphicFramePr>
          <p:nvPr/>
        </p:nvGraphicFramePr>
        <p:xfrm>
          <a:off x="533400" y="1219200"/>
          <a:ext cx="8305800" cy="5490023"/>
        </p:xfrm>
        <a:graphic>
          <a:graphicData uri="http://schemas.openxmlformats.org/drawingml/2006/table">
            <a:tbl>
              <a:tblPr firstRow="1" bandRow="1">
                <a:tableStyleId>{5C22544A-7EE6-4342-B048-85BDC9FD1C3A}</a:tableStyleId>
              </a:tblPr>
              <a:tblGrid>
                <a:gridCol w="2768600"/>
                <a:gridCol w="2768600"/>
                <a:gridCol w="2768600"/>
              </a:tblGrid>
              <a:tr h="477118">
                <a:tc>
                  <a:txBody>
                    <a:bodyPr/>
                    <a:lstStyle/>
                    <a:p>
                      <a:r>
                        <a:rPr lang="en-US" sz="2400" dirty="0" smtClean="0"/>
                        <a:t>SENSORS</a:t>
                      </a:r>
                      <a:endParaRPr lang="en-US" sz="2400" dirty="0"/>
                    </a:p>
                  </a:txBody>
                  <a:tcPr/>
                </a:tc>
                <a:tc>
                  <a:txBody>
                    <a:bodyPr/>
                    <a:lstStyle/>
                    <a:p>
                      <a:r>
                        <a:rPr lang="en-US" sz="2400" dirty="0" smtClean="0"/>
                        <a:t>TOPOLOGY</a:t>
                      </a:r>
                      <a:endParaRPr lang="en-US" sz="2400" dirty="0"/>
                    </a:p>
                  </a:txBody>
                  <a:tcPr/>
                </a:tc>
                <a:tc>
                  <a:txBody>
                    <a:bodyPr/>
                    <a:lstStyle/>
                    <a:p>
                      <a:r>
                        <a:rPr lang="en-US" sz="2400" dirty="0" smtClean="0"/>
                        <a:t>DATA</a:t>
                      </a:r>
                      <a:r>
                        <a:rPr lang="en-US" sz="2400" baseline="0" dirty="0" smtClean="0"/>
                        <a:t> RATE</a:t>
                      </a:r>
                      <a:endParaRPr lang="en-US" sz="2400" dirty="0"/>
                    </a:p>
                  </a:txBody>
                  <a:tcPr/>
                </a:tc>
              </a:tr>
              <a:tr h="870037">
                <a:tc>
                  <a:txBody>
                    <a:bodyPr/>
                    <a:lstStyle/>
                    <a:p>
                      <a:r>
                        <a:rPr lang="en-US" sz="2400" dirty="0" smtClean="0"/>
                        <a:t>Accelerometer/gyroscope</a:t>
                      </a:r>
                      <a:endParaRPr lang="en-US" sz="2400" dirty="0"/>
                    </a:p>
                  </a:txBody>
                  <a:tcPr/>
                </a:tc>
                <a:tc>
                  <a:txBody>
                    <a:bodyPr/>
                    <a:lstStyle/>
                    <a:p>
                      <a:r>
                        <a:rPr lang="en-US" sz="2400" dirty="0" smtClean="0"/>
                        <a:t>star</a:t>
                      </a:r>
                      <a:endParaRPr lang="en-US" sz="2400" dirty="0"/>
                    </a:p>
                  </a:txBody>
                  <a:tcPr/>
                </a:tc>
                <a:tc>
                  <a:txBody>
                    <a:bodyPr/>
                    <a:lstStyle/>
                    <a:p>
                      <a:r>
                        <a:rPr lang="en-US" sz="2400" dirty="0" smtClean="0"/>
                        <a:t>high</a:t>
                      </a:r>
                      <a:endParaRPr lang="en-US" sz="2400" dirty="0"/>
                    </a:p>
                  </a:txBody>
                  <a:tcPr/>
                </a:tc>
              </a:tr>
              <a:tr h="799422">
                <a:tc>
                  <a:txBody>
                    <a:bodyPr/>
                    <a:lstStyle/>
                    <a:p>
                      <a:r>
                        <a:rPr lang="en-US" sz="2400" dirty="0" smtClean="0"/>
                        <a:t>Blood</a:t>
                      </a:r>
                      <a:r>
                        <a:rPr lang="en-US" sz="2400" baseline="0" dirty="0" smtClean="0"/>
                        <a:t> glucose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star</a:t>
                      </a:r>
                    </a:p>
                    <a:p>
                      <a:endParaRPr lang="en-US" sz="2400" dirty="0"/>
                    </a:p>
                  </a:txBody>
                  <a:tcPr/>
                </a:tc>
                <a:tc>
                  <a:txBody>
                    <a:bodyPr/>
                    <a:lstStyle/>
                    <a:p>
                      <a:r>
                        <a:rPr lang="en-US" sz="2400" dirty="0" smtClean="0"/>
                        <a:t>high</a:t>
                      </a:r>
                      <a:endParaRPr lang="en-US" sz="2400" dirty="0"/>
                    </a:p>
                  </a:txBody>
                  <a:tcPr/>
                </a:tc>
              </a:tr>
              <a:tr h="477118">
                <a:tc>
                  <a:txBody>
                    <a:bodyPr/>
                    <a:lstStyle/>
                    <a:p>
                      <a:r>
                        <a:rPr kumimoji="0" lang="en-US" sz="2400" kern="1200" baseline="0" dirty="0" smtClean="0">
                          <a:solidFill>
                            <a:schemeClr val="dk1"/>
                          </a:solidFill>
                          <a:latin typeface="+mn-lt"/>
                          <a:ea typeface="+mn-ea"/>
                          <a:cs typeface="+mn-cs"/>
                        </a:rPr>
                        <a:t>Blood pressure</a:t>
                      </a:r>
                      <a:endParaRPr lang="en-US" sz="2400" dirty="0"/>
                    </a:p>
                  </a:txBody>
                  <a:tcPr/>
                </a:tc>
                <a:tc>
                  <a:txBody>
                    <a:bodyPr/>
                    <a:lstStyle/>
                    <a:p>
                      <a:r>
                        <a:rPr lang="en-US" sz="2400" dirty="0" smtClean="0"/>
                        <a:t>star</a:t>
                      </a:r>
                      <a:endParaRPr lang="en-US" sz="2400" dirty="0"/>
                    </a:p>
                  </a:txBody>
                  <a:tcPr/>
                </a:tc>
                <a:tc>
                  <a:txBody>
                    <a:bodyPr/>
                    <a:lstStyle/>
                    <a:p>
                      <a:r>
                        <a:rPr lang="en-US" sz="2400" dirty="0" smtClean="0"/>
                        <a:t>low</a:t>
                      </a:r>
                      <a:endParaRPr lang="en-US" sz="2400" dirty="0"/>
                    </a:p>
                  </a:txBody>
                  <a:tcPr/>
                </a:tc>
              </a:tr>
              <a:tr h="477118">
                <a:tc>
                  <a:txBody>
                    <a:bodyPr/>
                    <a:lstStyle/>
                    <a:p>
                      <a:r>
                        <a:rPr kumimoji="0" lang="en-US" sz="2400" kern="1200" baseline="0" dirty="0" smtClean="0">
                          <a:solidFill>
                            <a:schemeClr val="dk1"/>
                          </a:solidFill>
                          <a:latin typeface="+mn-lt"/>
                          <a:ea typeface="+mn-ea"/>
                          <a:cs typeface="+mn-cs"/>
                        </a:rPr>
                        <a:t>CO2 gas sensors</a:t>
                      </a:r>
                      <a:endParaRPr lang="en-US" sz="2400" dirty="0"/>
                    </a:p>
                  </a:txBody>
                  <a:tcPr/>
                </a:tc>
                <a:tc>
                  <a:txBody>
                    <a:bodyPr/>
                    <a:lstStyle/>
                    <a:p>
                      <a:r>
                        <a:rPr lang="en-US" sz="2400" dirty="0" smtClean="0"/>
                        <a:t>star</a:t>
                      </a:r>
                      <a:endParaRPr lang="en-US" sz="2400" dirty="0"/>
                    </a:p>
                  </a:txBody>
                  <a:tcPr/>
                </a:tc>
                <a:tc>
                  <a:txBody>
                    <a:bodyPr/>
                    <a:lstStyle/>
                    <a:p>
                      <a:r>
                        <a:rPr lang="en-US" sz="2400" dirty="0" smtClean="0"/>
                        <a:t>Very low</a:t>
                      </a:r>
                      <a:endParaRPr lang="en-US" sz="2400" dirty="0"/>
                    </a:p>
                  </a:txBody>
                  <a:tcPr/>
                </a:tc>
              </a:tr>
              <a:tr h="477118">
                <a:tc>
                  <a:txBody>
                    <a:bodyPr/>
                    <a:lstStyle/>
                    <a:p>
                      <a:r>
                        <a:rPr lang="en-US" sz="2400" dirty="0" smtClean="0"/>
                        <a:t>ECG</a:t>
                      </a:r>
                      <a:endParaRPr lang="en-US" sz="2400" dirty="0"/>
                    </a:p>
                  </a:txBody>
                  <a:tcPr/>
                </a:tc>
                <a:tc>
                  <a:txBody>
                    <a:bodyPr/>
                    <a:lstStyle/>
                    <a:p>
                      <a:r>
                        <a:rPr lang="en-US" sz="2400" baseline="0" dirty="0" smtClean="0"/>
                        <a:t>star</a:t>
                      </a:r>
                      <a:endParaRPr lang="en-US" sz="2400" baseline="0" dirty="0"/>
                    </a:p>
                  </a:txBody>
                  <a:tcPr/>
                </a:tc>
                <a:tc>
                  <a:txBody>
                    <a:bodyPr/>
                    <a:lstStyle/>
                    <a:p>
                      <a:r>
                        <a:rPr lang="en-US" sz="2400" dirty="0" smtClean="0"/>
                        <a:t>high</a:t>
                      </a:r>
                      <a:endParaRPr lang="en-US" sz="2400" dirty="0"/>
                    </a:p>
                  </a:txBody>
                  <a:tcPr/>
                </a:tc>
              </a:tr>
              <a:tr h="477118">
                <a:tc>
                  <a:txBody>
                    <a:bodyPr/>
                    <a:lstStyle/>
                    <a:p>
                      <a:r>
                        <a:rPr lang="en-US" sz="2400" dirty="0" smtClean="0"/>
                        <a:t>EEG</a:t>
                      </a:r>
                      <a:endParaRPr lang="en-US" sz="2400" dirty="0"/>
                    </a:p>
                  </a:txBody>
                  <a:tcPr/>
                </a:tc>
                <a:tc>
                  <a:txBody>
                    <a:bodyPr/>
                    <a:lstStyle/>
                    <a:p>
                      <a:r>
                        <a:rPr lang="en-US" sz="2400" dirty="0" smtClean="0"/>
                        <a:t>star</a:t>
                      </a:r>
                      <a:endParaRPr lang="en-US" sz="2400" dirty="0"/>
                    </a:p>
                  </a:txBody>
                  <a:tcPr/>
                </a:tc>
                <a:tc>
                  <a:txBody>
                    <a:bodyPr/>
                    <a:lstStyle/>
                    <a:p>
                      <a:r>
                        <a:rPr lang="en-US" sz="2400" dirty="0" smtClean="0"/>
                        <a:t>high</a:t>
                      </a:r>
                      <a:endParaRPr lang="en-US" sz="2400" dirty="0"/>
                    </a:p>
                  </a:txBody>
                  <a:tcPr/>
                </a:tc>
              </a:tr>
              <a:tr h="477118">
                <a:tc>
                  <a:txBody>
                    <a:bodyPr/>
                    <a:lstStyle/>
                    <a:p>
                      <a:r>
                        <a:rPr lang="en-US" sz="2400" dirty="0" smtClean="0"/>
                        <a:t>EMG</a:t>
                      </a:r>
                      <a:endParaRPr lang="en-US" sz="2400" dirty="0"/>
                    </a:p>
                  </a:txBody>
                  <a:tcPr/>
                </a:tc>
                <a:tc>
                  <a:txBody>
                    <a:bodyPr/>
                    <a:lstStyle/>
                    <a:p>
                      <a:r>
                        <a:rPr lang="en-US" sz="2400" dirty="0" smtClean="0"/>
                        <a:t>star</a:t>
                      </a:r>
                      <a:endParaRPr lang="en-US" sz="2400" dirty="0"/>
                    </a:p>
                  </a:txBody>
                  <a:tcPr/>
                </a:tc>
                <a:tc>
                  <a:txBody>
                    <a:bodyPr/>
                    <a:lstStyle/>
                    <a:p>
                      <a:r>
                        <a:rPr lang="en-US" sz="2400" dirty="0" smtClean="0"/>
                        <a:t>Very high</a:t>
                      </a:r>
                      <a:endParaRPr lang="en-US" sz="2400" dirty="0"/>
                    </a:p>
                  </a:txBody>
                  <a:tcPr/>
                </a:tc>
              </a:tr>
              <a:tr h="477118">
                <a:tc>
                  <a:txBody>
                    <a:bodyPr/>
                    <a:lstStyle/>
                    <a:p>
                      <a:r>
                        <a:rPr lang="en-US" sz="2400" dirty="0" smtClean="0"/>
                        <a:t>Temperature</a:t>
                      </a:r>
                      <a:endParaRPr lang="en-US" sz="2400" dirty="0"/>
                    </a:p>
                  </a:txBody>
                  <a:tcPr/>
                </a:tc>
                <a:tc>
                  <a:txBody>
                    <a:bodyPr/>
                    <a:lstStyle/>
                    <a:p>
                      <a:r>
                        <a:rPr lang="en-US" sz="2400" dirty="0" smtClean="0"/>
                        <a:t>star</a:t>
                      </a:r>
                      <a:endParaRPr lang="en-US" sz="2400" dirty="0"/>
                    </a:p>
                  </a:txBody>
                  <a:tcPr/>
                </a:tc>
                <a:tc>
                  <a:txBody>
                    <a:bodyPr/>
                    <a:lstStyle/>
                    <a:p>
                      <a:r>
                        <a:rPr lang="en-US" sz="2400" dirty="0" smtClean="0"/>
                        <a:t>Very low</a:t>
                      </a:r>
                      <a:endParaRPr lang="en-US" sz="2400" dirty="0"/>
                    </a:p>
                  </a:txBody>
                  <a:tcPr/>
                </a:tc>
              </a:tr>
              <a:tr h="377376">
                <a:tc>
                  <a:txBody>
                    <a:bodyPr/>
                    <a:lstStyle/>
                    <a:p>
                      <a:r>
                        <a:rPr lang="en-US" sz="2400" dirty="0" smtClean="0"/>
                        <a:t>Video/image</a:t>
                      </a:r>
                      <a:endParaRPr lang="en-US" sz="2400" dirty="0"/>
                    </a:p>
                  </a:txBody>
                  <a:tcPr/>
                </a:tc>
                <a:tc>
                  <a:txBody>
                    <a:bodyPr/>
                    <a:lstStyle/>
                    <a:p>
                      <a:r>
                        <a:rPr lang="en-US" sz="2400" dirty="0" smtClean="0"/>
                        <a:t>p2p</a:t>
                      </a:r>
                      <a:endParaRPr lang="en-US" sz="2400" dirty="0"/>
                    </a:p>
                  </a:txBody>
                  <a:tcPr/>
                </a:tc>
                <a:tc>
                  <a:txBody>
                    <a:bodyPr/>
                    <a:lstStyle/>
                    <a:p>
                      <a:r>
                        <a:rPr lang="en-US" sz="2400" dirty="0" smtClean="0"/>
                        <a:t>Very high</a:t>
                      </a:r>
                      <a:endParaRPr lang="en-US" sz="2400" dirty="0"/>
                    </a:p>
                  </a:txBody>
                  <a:tcPr/>
                </a:tc>
              </a:tr>
            </a:tbl>
          </a:graphicData>
        </a:graphic>
      </p:graphicFrame>
    </p:spTree>
  </p:cSld>
  <p:clrMapOvr>
    <a:masterClrMapping/>
  </p:clrMapOvr>
  <p:transition spd="med">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sz="3600" dirty="0" smtClean="0">
                <a:latin typeface="+mn-lt"/>
              </a:rPr>
              <a:t>                    WBAN N/W  ARCHITECTURE</a:t>
            </a:r>
            <a:endParaRPr lang="en-US" sz="3600" dirty="0">
              <a:latin typeface="+mn-lt"/>
            </a:endParaRPr>
          </a:p>
        </p:txBody>
      </p:sp>
      <p:sp>
        <p:nvSpPr>
          <p:cNvPr id="3" name="Content Placeholder 2"/>
          <p:cNvSpPr>
            <a:spLocks noGrp="1"/>
          </p:cNvSpPr>
          <p:nvPr>
            <p:ph idx="1"/>
          </p:nvPr>
        </p:nvSpPr>
        <p:spPr>
          <a:xfrm>
            <a:off x="914400" y="1371600"/>
            <a:ext cx="7772400" cy="4983960"/>
          </a:xfrm>
        </p:spPr>
        <p:txBody>
          <a:bodyPr/>
          <a:lstStyle/>
          <a:p>
            <a:r>
              <a:rPr lang="en-US" dirty="0" smtClean="0"/>
              <a:t>WBAN architecture is divided into </a:t>
            </a:r>
            <a:r>
              <a:rPr lang="en-US" dirty="0" smtClean="0">
                <a:latin typeface="+mj-lt"/>
              </a:rPr>
              <a:t>3</a:t>
            </a:r>
            <a:r>
              <a:rPr lang="en-US" dirty="0" smtClean="0"/>
              <a:t> components</a:t>
            </a:r>
          </a:p>
          <a:p>
            <a:pPr>
              <a:buNone/>
            </a:pPr>
            <a:r>
              <a:rPr lang="en-US" sz="3600" dirty="0" smtClean="0"/>
              <a:t>1)</a:t>
            </a:r>
            <a:r>
              <a:rPr lang="en-US" sz="2800" dirty="0" smtClean="0"/>
              <a:t>Tier </a:t>
            </a:r>
            <a:r>
              <a:rPr lang="en-US" sz="2800" dirty="0" smtClean="0">
                <a:latin typeface="+mj-lt"/>
              </a:rPr>
              <a:t>1</a:t>
            </a:r>
            <a:r>
              <a:rPr lang="en-US" sz="2800" dirty="0" smtClean="0"/>
              <a:t> communication design (intra BAN communication).</a:t>
            </a:r>
          </a:p>
          <a:p>
            <a:pPr>
              <a:buNone/>
            </a:pPr>
            <a:r>
              <a:rPr lang="en-US" sz="3600" dirty="0" smtClean="0"/>
              <a:t>2)</a:t>
            </a:r>
            <a:r>
              <a:rPr lang="en-US" sz="2800" dirty="0" smtClean="0"/>
              <a:t>Tier </a:t>
            </a:r>
            <a:r>
              <a:rPr lang="en-US" sz="2800" dirty="0" smtClean="0">
                <a:latin typeface="+mj-lt"/>
              </a:rPr>
              <a:t>2</a:t>
            </a:r>
            <a:r>
              <a:rPr lang="en-US" sz="2800" dirty="0" smtClean="0"/>
              <a:t> communication design(inter BAN communication.</a:t>
            </a:r>
          </a:p>
          <a:p>
            <a:pPr>
              <a:buNone/>
            </a:pPr>
            <a:r>
              <a:rPr lang="en-US" sz="3600" dirty="0" smtClean="0"/>
              <a:t>3)</a:t>
            </a:r>
            <a:r>
              <a:rPr lang="en-US" sz="2800" dirty="0" smtClean="0"/>
              <a:t>Tier </a:t>
            </a:r>
            <a:r>
              <a:rPr lang="en-US" sz="2800" dirty="0" smtClean="0">
                <a:latin typeface="+mj-lt"/>
              </a:rPr>
              <a:t>3</a:t>
            </a:r>
            <a:r>
              <a:rPr lang="en-US" sz="2800" dirty="0" smtClean="0"/>
              <a:t> communication design (beyond BAN communication)</a:t>
            </a:r>
            <a:endParaRPr lang="en-US" sz="3600" dirty="0"/>
          </a:p>
        </p:txBody>
      </p:sp>
    </p:spTree>
  </p:cSld>
  <p:clrMapOvr>
    <a:masterClrMapping/>
  </p:clrMapOvr>
  <p:transition spd="med">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1.7|5.9|2.3|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1164</TotalTime>
  <Words>1723</Words>
  <Application>Microsoft Office PowerPoint</Application>
  <PresentationFormat>On-screen Show (4:3)</PresentationFormat>
  <Paragraphs>240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Metro</vt:lpstr>
      <vt:lpstr>Slide 1</vt:lpstr>
      <vt:lpstr>                               CONTENT</vt:lpstr>
      <vt:lpstr>        INTRODUCTION</vt:lpstr>
      <vt:lpstr>         HISTORY</vt:lpstr>
      <vt:lpstr>TYPES OF HARDWARE FOR WBAN</vt:lpstr>
      <vt:lpstr>Slide 6</vt:lpstr>
      <vt:lpstr>   HARDWARE AND DEVICES</vt:lpstr>
      <vt:lpstr>TOPOLOGY USED BY SENSORS</vt:lpstr>
      <vt:lpstr>                    WBAN N/W  ARCHITECTURE</vt:lpstr>
      <vt:lpstr>Slide 10</vt:lpstr>
      <vt:lpstr>  INTRABAN COMMUNICATION </vt:lpstr>
      <vt:lpstr>Slide 12</vt:lpstr>
      <vt:lpstr>   INTERBAN COMMUNICATION</vt:lpstr>
      <vt:lpstr>Slide 14</vt:lpstr>
      <vt:lpstr>Slide 15</vt:lpstr>
      <vt:lpstr>BEYOND-BAN COMMUNICATION</vt:lpstr>
      <vt:lpstr>Slide 17</vt:lpstr>
      <vt:lpstr>Slide 18</vt:lpstr>
      <vt:lpstr>        RADIO TECHNOLOGY  </vt:lpstr>
      <vt:lpstr>Slide 20</vt:lpstr>
      <vt:lpstr>Slide 21</vt:lpstr>
      <vt:lpstr>Slide 22</vt:lpstr>
      <vt:lpstr>IMPLEMENTATION OF WBAN HARDWARE </vt:lpstr>
      <vt:lpstr>Slide 24</vt:lpstr>
      <vt:lpstr>Slide 25</vt:lpstr>
      <vt:lpstr>Slide 26</vt:lpstr>
      <vt:lpstr>Slide 27</vt:lpstr>
      <vt:lpstr>      MAC PROTOCOL</vt:lpstr>
      <vt:lpstr>Slide 29</vt:lpstr>
      <vt:lpstr>Slide 30</vt:lpstr>
      <vt:lpstr>Slide 31</vt:lpstr>
      <vt:lpstr>Slide 32</vt:lpstr>
      <vt:lpstr>SECURITY REQUIREMENT IN WBAN</vt:lpstr>
      <vt:lpstr>SECURITY MECHANISM</vt:lpstr>
      <vt:lpstr>Applications</vt:lpstr>
      <vt:lpstr>Conclusion</vt:lpstr>
      <vt:lpstr>Reference</vt:lpstr>
      <vt:lpstr>Slide 38</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ankit</dc:creator>
  <cp:lastModifiedBy>ankit verma</cp:lastModifiedBy>
  <cp:revision>133</cp:revision>
  <dcterms:created xsi:type="dcterms:W3CDTF">2015-01-27T03:43:51Z</dcterms:created>
  <dcterms:modified xsi:type="dcterms:W3CDTF">2015-04-17T05:31:12Z</dcterms:modified>
</cp:coreProperties>
</file>