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44" r:id="rId1"/>
  </p:sldMasterIdLst>
  <p:notesMasterIdLst>
    <p:notesMasterId r:id="rId121"/>
  </p:notesMasterIdLst>
  <p:handoutMasterIdLst>
    <p:handoutMasterId r:id="rId122"/>
  </p:handoutMasterIdLst>
  <p:sldIdLst>
    <p:sldId id="256" r:id="rId2"/>
    <p:sldId id="257" r:id="rId3"/>
    <p:sldId id="258" r:id="rId4"/>
    <p:sldId id="259" r:id="rId5"/>
    <p:sldId id="397" r:id="rId6"/>
    <p:sldId id="398" r:id="rId7"/>
    <p:sldId id="357" r:id="rId8"/>
    <p:sldId id="261" r:id="rId9"/>
    <p:sldId id="349" r:id="rId10"/>
    <p:sldId id="350" r:id="rId11"/>
    <p:sldId id="345" r:id="rId12"/>
    <p:sldId id="346" r:id="rId13"/>
    <p:sldId id="264" r:id="rId14"/>
    <p:sldId id="348" r:id="rId15"/>
    <p:sldId id="347" r:id="rId16"/>
    <p:sldId id="266" r:id="rId17"/>
    <p:sldId id="267" r:id="rId18"/>
    <p:sldId id="268" r:id="rId19"/>
    <p:sldId id="269" r:id="rId20"/>
    <p:sldId id="270" r:id="rId21"/>
    <p:sldId id="271" r:id="rId22"/>
    <p:sldId id="272" r:id="rId23"/>
    <p:sldId id="273" r:id="rId24"/>
    <p:sldId id="274"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303" r:id="rId46"/>
    <p:sldId id="352" r:id="rId47"/>
    <p:sldId id="304" r:id="rId48"/>
    <p:sldId id="305" r:id="rId49"/>
    <p:sldId id="306" r:id="rId50"/>
    <p:sldId id="307" r:id="rId51"/>
    <p:sldId id="308" r:id="rId52"/>
    <p:sldId id="342" r:id="rId53"/>
    <p:sldId id="380" r:id="rId54"/>
    <p:sldId id="390" r:id="rId55"/>
    <p:sldId id="391" r:id="rId56"/>
    <p:sldId id="392" r:id="rId57"/>
    <p:sldId id="393" r:id="rId58"/>
    <p:sldId id="382" r:id="rId59"/>
    <p:sldId id="383" r:id="rId60"/>
    <p:sldId id="384" r:id="rId61"/>
    <p:sldId id="385" r:id="rId62"/>
    <p:sldId id="386" r:id="rId63"/>
    <p:sldId id="387" r:id="rId64"/>
    <p:sldId id="388" r:id="rId65"/>
    <p:sldId id="389" r:id="rId66"/>
    <p:sldId id="313" r:id="rId67"/>
    <p:sldId id="356"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99" r:id="rId87"/>
    <p:sldId id="332" r:id="rId88"/>
    <p:sldId id="333" r:id="rId89"/>
    <p:sldId id="334" r:id="rId90"/>
    <p:sldId id="403" r:id="rId91"/>
    <p:sldId id="338" r:id="rId92"/>
    <p:sldId id="381" r:id="rId93"/>
    <p:sldId id="400" r:id="rId94"/>
    <p:sldId id="401" r:id="rId95"/>
    <p:sldId id="402" r:id="rId96"/>
    <p:sldId id="341" r:id="rId97"/>
    <p:sldId id="360" r:id="rId98"/>
    <p:sldId id="361" r:id="rId99"/>
    <p:sldId id="362" r:id="rId100"/>
    <p:sldId id="363" r:id="rId101"/>
    <p:sldId id="364" r:id="rId102"/>
    <p:sldId id="365" r:id="rId103"/>
    <p:sldId id="366" r:id="rId104"/>
    <p:sldId id="367" r:id="rId105"/>
    <p:sldId id="368" r:id="rId106"/>
    <p:sldId id="369" r:id="rId107"/>
    <p:sldId id="370" r:id="rId108"/>
    <p:sldId id="371" r:id="rId109"/>
    <p:sldId id="372" r:id="rId110"/>
    <p:sldId id="373" r:id="rId111"/>
    <p:sldId id="374" r:id="rId112"/>
    <p:sldId id="375" r:id="rId113"/>
    <p:sldId id="376" r:id="rId114"/>
    <p:sldId id="377" r:id="rId115"/>
    <p:sldId id="394" r:id="rId116"/>
    <p:sldId id="395" r:id="rId117"/>
    <p:sldId id="358" r:id="rId118"/>
    <p:sldId id="396" r:id="rId119"/>
    <p:sldId id="359" r:id="rId120"/>
  </p:sldIdLst>
  <p:sldSz cx="6858000" cy="9906000" type="A4"/>
  <p:notesSz cx="6858000" cy="9144000"/>
  <p:defaultTextStyle>
    <a:defPPr>
      <a:defRPr lang="en-US"/>
    </a:defPPr>
    <a:lvl1pPr marL="0" algn="l" defTabSz="808970" rtl="0" eaLnBrk="1" latinLnBrk="0" hangingPunct="1">
      <a:defRPr sz="1600" kern="1200">
        <a:solidFill>
          <a:schemeClr val="tx1"/>
        </a:solidFill>
        <a:latin typeface="+mn-lt"/>
        <a:ea typeface="+mn-ea"/>
        <a:cs typeface="+mn-cs"/>
      </a:defRPr>
    </a:lvl1pPr>
    <a:lvl2pPr marL="404485" algn="l" defTabSz="808970" rtl="0" eaLnBrk="1" latinLnBrk="0" hangingPunct="1">
      <a:defRPr sz="1600" kern="1200">
        <a:solidFill>
          <a:schemeClr val="tx1"/>
        </a:solidFill>
        <a:latin typeface="+mn-lt"/>
        <a:ea typeface="+mn-ea"/>
        <a:cs typeface="+mn-cs"/>
      </a:defRPr>
    </a:lvl2pPr>
    <a:lvl3pPr marL="808970" algn="l" defTabSz="808970" rtl="0" eaLnBrk="1" latinLnBrk="0" hangingPunct="1">
      <a:defRPr sz="1600" kern="1200">
        <a:solidFill>
          <a:schemeClr val="tx1"/>
        </a:solidFill>
        <a:latin typeface="+mn-lt"/>
        <a:ea typeface="+mn-ea"/>
        <a:cs typeface="+mn-cs"/>
      </a:defRPr>
    </a:lvl3pPr>
    <a:lvl4pPr marL="1213455" algn="l" defTabSz="808970" rtl="0" eaLnBrk="1" latinLnBrk="0" hangingPunct="1">
      <a:defRPr sz="1600" kern="1200">
        <a:solidFill>
          <a:schemeClr val="tx1"/>
        </a:solidFill>
        <a:latin typeface="+mn-lt"/>
        <a:ea typeface="+mn-ea"/>
        <a:cs typeface="+mn-cs"/>
      </a:defRPr>
    </a:lvl4pPr>
    <a:lvl5pPr marL="1617939" algn="l" defTabSz="808970" rtl="0" eaLnBrk="1" latinLnBrk="0" hangingPunct="1">
      <a:defRPr sz="1600" kern="1200">
        <a:solidFill>
          <a:schemeClr val="tx1"/>
        </a:solidFill>
        <a:latin typeface="+mn-lt"/>
        <a:ea typeface="+mn-ea"/>
        <a:cs typeface="+mn-cs"/>
      </a:defRPr>
    </a:lvl5pPr>
    <a:lvl6pPr marL="2022424" algn="l" defTabSz="808970" rtl="0" eaLnBrk="1" latinLnBrk="0" hangingPunct="1">
      <a:defRPr sz="1600" kern="1200">
        <a:solidFill>
          <a:schemeClr val="tx1"/>
        </a:solidFill>
        <a:latin typeface="+mn-lt"/>
        <a:ea typeface="+mn-ea"/>
        <a:cs typeface="+mn-cs"/>
      </a:defRPr>
    </a:lvl6pPr>
    <a:lvl7pPr marL="2426909" algn="l" defTabSz="808970" rtl="0" eaLnBrk="1" latinLnBrk="0" hangingPunct="1">
      <a:defRPr sz="1600" kern="1200">
        <a:solidFill>
          <a:schemeClr val="tx1"/>
        </a:solidFill>
        <a:latin typeface="+mn-lt"/>
        <a:ea typeface="+mn-ea"/>
        <a:cs typeface="+mn-cs"/>
      </a:defRPr>
    </a:lvl7pPr>
    <a:lvl8pPr marL="2831394" algn="l" defTabSz="808970" rtl="0" eaLnBrk="1" latinLnBrk="0" hangingPunct="1">
      <a:defRPr sz="1600" kern="1200">
        <a:solidFill>
          <a:schemeClr val="tx1"/>
        </a:solidFill>
        <a:latin typeface="+mn-lt"/>
        <a:ea typeface="+mn-ea"/>
        <a:cs typeface="+mn-cs"/>
      </a:defRPr>
    </a:lvl8pPr>
    <a:lvl9pPr marL="3235879" algn="l" defTabSz="808970"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4159" autoAdjust="0"/>
    <p:restoredTop sz="94660"/>
  </p:normalViewPr>
  <p:slideViewPr>
    <p:cSldViewPr>
      <p:cViewPr>
        <p:scale>
          <a:sx n="100" d="100"/>
          <a:sy n="100" d="100"/>
        </p:scale>
        <p:origin x="-318" y="66"/>
      </p:cViewPr>
      <p:guideLst>
        <p:guide orient="horz" pos="3120"/>
        <p:guide pos="216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55" d="100"/>
          <a:sy n="55" d="100"/>
        </p:scale>
        <p:origin x="-2892"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02D383-1297-4BC4-BE59-484B69F48D61}" type="datetimeFigureOut">
              <a:rPr lang="en-US" smtClean="0"/>
              <a:pPr/>
              <a:t>1/12/2014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E59CA-5430-40F1-8FF1-3535FB3D77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D9ECD8-9EBC-4A2C-9B7A-02532F836610}" type="datetimeFigureOut">
              <a:rPr lang="en-US" smtClean="0"/>
              <a:pPr/>
              <a:t>1/12/2014</a:t>
            </a:fld>
            <a:endParaRPr lang="en-US"/>
          </a:p>
        </p:txBody>
      </p:sp>
      <p:sp>
        <p:nvSpPr>
          <p:cNvPr id="4" name="Slide Image Placeholder 3"/>
          <p:cNvSpPr>
            <a:spLocks noGrp="1" noRot="1" noChangeAspect="1"/>
          </p:cNvSpPr>
          <p:nvPr>
            <p:ph type="sldImg" idx="2"/>
          </p:nvPr>
        </p:nvSpPr>
        <p:spPr>
          <a:xfrm>
            <a:off x="2241550" y="685800"/>
            <a:ext cx="23749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677AE1-07BF-4E4B-A51B-5B397F0380D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808970" rtl="0" eaLnBrk="1" latinLnBrk="0" hangingPunct="1">
      <a:defRPr sz="1100" kern="1200">
        <a:solidFill>
          <a:schemeClr val="tx1"/>
        </a:solidFill>
        <a:latin typeface="+mn-lt"/>
        <a:ea typeface="+mn-ea"/>
        <a:cs typeface="+mn-cs"/>
      </a:defRPr>
    </a:lvl1pPr>
    <a:lvl2pPr marL="404485" algn="l" defTabSz="808970" rtl="0" eaLnBrk="1" latinLnBrk="0" hangingPunct="1">
      <a:defRPr sz="1100" kern="1200">
        <a:solidFill>
          <a:schemeClr val="tx1"/>
        </a:solidFill>
        <a:latin typeface="+mn-lt"/>
        <a:ea typeface="+mn-ea"/>
        <a:cs typeface="+mn-cs"/>
      </a:defRPr>
    </a:lvl2pPr>
    <a:lvl3pPr marL="808970" algn="l" defTabSz="808970" rtl="0" eaLnBrk="1" latinLnBrk="0" hangingPunct="1">
      <a:defRPr sz="1100" kern="1200">
        <a:solidFill>
          <a:schemeClr val="tx1"/>
        </a:solidFill>
        <a:latin typeface="+mn-lt"/>
        <a:ea typeface="+mn-ea"/>
        <a:cs typeface="+mn-cs"/>
      </a:defRPr>
    </a:lvl3pPr>
    <a:lvl4pPr marL="1213455" algn="l" defTabSz="808970" rtl="0" eaLnBrk="1" latinLnBrk="0" hangingPunct="1">
      <a:defRPr sz="1100" kern="1200">
        <a:solidFill>
          <a:schemeClr val="tx1"/>
        </a:solidFill>
        <a:latin typeface="+mn-lt"/>
        <a:ea typeface="+mn-ea"/>
        <a:cs typeface="+mn-cs"/>
      </a:defRPr>
    </a:lvl4pPr>
    <a:lvl5pPr marL="1617939" algn="l" defTabSz="808970" rtl="0" eaLnBrk="1" latinLnBrk="0" hangingPunct="1">
      <a:defRPr sz="1100" kern="1200">
        <a:solidFill>
          <a:schemeClr val="tx1"/>
        </a:solidFill>
        <a:latin typeface="+mn-lt"/>
        <a:ea typeface="+mn-ea"/>
        <a:cs typeface="+mn-cs"/>
      </a:defRPr>
    </a:lvl5pPr>
    <a:lvl6pPr marL="2022424" algn="l" defTabSz="808970" rtl="0" eaLnBrk="1" latinLnBrk="0" hangingPunct="1">
      <a:defRPr sz="1100" kern="1200">
        <a:solidFill>
          <a:schemeClr val="tx1"/>
        </a:solidFill>
        <a:latin typeface="+mn-lt"/>
        <a:ea typeface="+mn-ea"/>
        <a:cs typeface="+mn-cs"/>
      </a:defRPr>
    </a:lvl6pPr>
    <a:lvl7pPr marL="2426909" algn="l" defTabSz="808970" rtl="0" eaLnBrk="1" latinLnBrk="0" hangingPunct="1">
      <a:defRPr sz="1100" kern="1200">
        <a:solidFill>
          <a:schemeClr val="tx1"/>
        </a:solidFill>
        <a:latin typeface="+mn-lt"/>
        <a:ea typeface="+mn-ea"/>
        <a:cs typeface="+mn-cs"/>
      </a:defRPr>
    </a:lvl7pPr>
    <a:lvl8pPr marL="2831394" algn="l" defTabSz="808970" rtl="0" eaLnBrk="1" latinLnBrk="0" hangingPunct="1">
      <a:defRPr sz="1100" kern="1200">
        <a:solidFill>
          <a:schemeClr val="tx1"/>
        </a:solidFill>
        <a:latin typeface="+mn-lt"/>
        <a:ea typeface="+mn-ea"/>
        <a:cs typeface="+mn-cs"/>
      </a:defRPr>
    </a:lvl8pPr>
    <a:lvl9pPr marL="3235879" algn="l" defTabSz="80897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677AE1-07BF-4E4B-A51B-5B397F0380DF}"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677AE1-07BF-4E4B-A51B-5B397F0380DF}"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677AE1-07BF-4E4B-A51B-5B397F0380DF}" type="slidenum">
              <a:rPr lang="en-US" smtClean="0"/>
              <a:pPr/>
              <a:t>79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8624824"/>
            <a:ext cx="6858000" cy="128117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858" y="8743696"/>
            <a:ext cx="1687068" cy="10302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1769364" y="8730488"/>
            <a:ext cx="5088636" cy="10302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1771650" y="5833533"/>
            <a:ext cx="4857750" cy="26416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1771650" y="8738942"/>
            <a:ext cx="5029200" cy="9906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150" y="8765899"/>
            <a:ext cx="1543050" cy="990600"/>
          </a:xfrm>
        </p:spPr>
        <p:txBody>
          <a:bodyPr>
            <a:noAutofit/>
          </a:bodyPr>
          <a:lstStyle>
            <a:lvl1pPr algn="ctr">
              <a:defRPr sz="2000">
                <a:solidFill>
                  <a:srgbClr val="FFFFFF"/>
                </a:solidFill>
              </a:defRPr>
            </a:lvl1pPr>
          </a:lstStyle>
          <a:p>
            <a:fld id="{1837A21E-54B7-46B5-A0A8-AE1EFDB2A423}" type="datetimeFigureOut">
              <a:rPr lang="en-US" smtClean="0"/>
              <a:pPr/>
              <a:t>1/12/2014</a:t>
            </a:fld>
            <a:endParaRPr lang="en-US"/>
          </a:p>
        </p:txBody>
      </p:sp>
      <p:sp>
        <p:nvSpPr>
          <p:cNvPr id="17" name="Footer Placeholder 16"/>
          <p:cNvSpPr>
            <a:spLocks noGrp="1"/>
          </p:cNvSpPr>
          <p:nvPr>
            <p:ph type="ftr" sz="quarter" idx="11"/>
          </p:nvPr>
        </p:nvSpPr>
        <p:spPr>
          <a:xfrm>
            <a:off x="1564045" y="341667"/>
            <a:ext cx="4400550" cy="527403"/>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6000750" y="330200"/>
            <a:ext cx="628650" cy="550333"/>
          </a:xfrm>
        </p:spPr>
        <p:txBody>
          <a:bodyPr/>
          <a:lstStyle>
            <a:lvl1pPr>
              <a:defRPr>
                <a:solidFill>
                  <a:schemeClr val="tx2"/>
                </a:solidFill>
              </a:defRPr>
            </a:lvl1pPr>
          </a:lstStyle>
          <a:p>
            <a:fld id="{0446AABE-CFA1-4078-900F-78C7A0B6CCC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837A21E-54B7-46B5-A0A8-AE1EFDB2A423}" type="datetimeFigureOut">
              <a:rPr lang="en-US" smtClean="0"/>
              <a:pPr/>
              <a:t>1/12/2014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6AABE-CFA1-4078-900F-78C7A0B6CC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14900" y="880534"/>
            <a:ext cx="1543050" cy="7968369"/>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342900" y="880533"/>
            <a:ext cx="4171950" cy="796837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914900" y="9025470"/>
            <a:ext cx="1657350" cy="527403"/>
          </a:xfrm>
        </p:spPr>
        <p:txBody>
          <a:bodyPr/>
          <a:lstStyle/>
          <a:p>
            <a:fld id="{1837A21E-54B7-46B5-A0A8-AE1EFDB2A423}" type="datetimeFigureOut">
              <a:rPr lang="en-US" smtClean="0"/>
              <a:pPr/>
              <a:t>1/12/2014</a:t>
            </a:fld>
            <a:endParaRPr lang="en-US"/>
          </a:p>
        </p:txBody>
      </p:sp>
      <p:sp>
        <p:nvSpPr>
          <p:cNvPr id="5" name="Footer Placeholder 4"/>
          <p:cNvSpPr>
            <a:spLocks noGrp="1"/>
          </p:cNvSpPr>
          <p:nvPr>
            <p:ph type="ftr" sz="quarter" idx="11"/>
          </p:nvPr>
        </p:nvSpPr>
        <p:spPr>
          <a:xfrm>
            <a:off x="342901" y="9025189"/>
            <a:ext cx="4180112" cy="527403"/>
          </a:xfrm>
        </p:spPr>
        <p:txBody>
          <a:bodyPr/>
          <a:lstStyle/>
          <a:p>
            <a:endParaRPr lang="en-US"/>
          </a:p>
        </p:txBody>
      </p:sp>
      <p:sp>
        <p:nvSpPr>
          <p:cNvPr id="7" name="Rectangle 6"/>
          <p:cNvSpPr/>
          <p:nvPr/>
        </p:nvSpPr>
        <p:spPr bwMode="white">
          <a:xfrm>
            <a:off x="4572239" y="0"/>
            <a:ext cx="240030" cy="9906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4606529" y="880533"/>
            <a:ext cx="171450" cy="9025467"/>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4606529" y="0"/>
            <a:ext cx="171450" cy="770467"/>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4307020" y="293555"/>
            <a:ext cx="770467" cy="183357"/>
          </a:xfrm>
        </p:spPr>
        <p:txBody>
          <a:bodyPr/>
          <a:lstStyle/>
          <a:p>
            <a:fld id="{0446AABE-CFA1-4078-900F-78C7A0B6CCC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9486" y="330200"/>
            <a:ext cx="6115050" cy="1430867"/>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837A21E-54B7-46B5-A0A8-AE1EFDB2A423}" type="datetimeFigureOut">
              <a:rPr lang="en-US" smtClean="0"/>
              <a:pPr/>
              <a:t>1/12/2014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446AABE-CFA1-4078-900F-78C7A0B6CCCB}" type="slidenum">
              <a:rPr lang="en-US" smtClean="0"/>
              <a:pPr/>
              <a:t>‹#›</a:t>
            </a:fld>
            <a:endParaRPr lang="en-US"/>
          </a:p>
        </p:txBody>
      </p:sp>
      <p:sp>
        <p:nvSpPr>
          <p:cNvPr id="8" name="Content Placeholder 7"/>
          <p:cNvSpPr>
            <a:spLocks noGrp="1"/>
          </p:cNvSpPr>
          <p:nvPr>
            <p:ph sz="quarter" idx="1"/>
          </p:nvPr>
        </p:nvSpPr>
        <p:spPr>
          <a:xfrm>
            <a:off x="459486" y="2311400"/>
            <a:ext cx="6115050" cy="649393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28700" y="3962401"/>
            <a:ext cx="5342335" cy="2416881"/>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2201333"/>
            <a:ext cx="6858000" cy="1651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2311400"/>
            <a:ext cx="971550" cy="143086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028700" y="2311400"/>
            <a:ext cx="5829300" cy="1430867"/>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028700" y="2311400"/>
            <a:ext cx="5715000" cy="1430867"/>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837A21E-54B7-46B5-A0A8-AE1EFDB2A423}" type="datetimeFigureOut">
              <a:rPr lang="en-US" smtClean="0"/>
              <a:pPr/>
              <a:t>1/12/2014</a:t>
            </a:fld>
            <a:endParaRPr lang="en-US"/>
          </a:p>
        </p:txBody>
      </p:sp>
      <p:sp>
        <p:nvSpPr>
          <p:cNvPr id="13" name="Slide Number Placeholder 12"/>
          <p:cNvSpPr>
            <a:spLocks noGrp="1"/>
          </p:cNvSpPr>
          <p:nvPr>
            <p:ph type="sldNum" sz="quarter" idx="11"/>
          </p:nvPr>
        </p:nvSpPr>
        <p:spPr>
          <a:xfrm>
            <a:off x="0" y="2531533"/>
            <a:ext cx="971550" cy="1013532"/>
          </a:xfrm>
        </p:spPr>
        <p:txBody>
          <a:bodyPr>
            <a:noAutofit/>
          </a:bodyPr>
          <a:lstStyle>
            <a:lvl1pPr>
              <a:defRPr sz="2400">
                <a:solidFill>
                  <a:srgbClr val="FFFFFF"/>
                </a:solidFill>
              </a:defRPr>
            </a:lvl1pPr>
          </a:lstStyle>
          <a:p>
            <a:fld id="{0446AABE-CFA1-4078-900F-78C7A0B6CCC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457200" y="2296041"/>
            <a:ext cx="2914650" cy="6604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3633676" y="2296041"/>
            <a:ext cx="2914650" cy="6604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837A21E-54B7-46B5-A0A8-AE1EFDB2A423}" type="datetimeFigureOut">
              <a:rPr lang="en-US" smtClean="0"/>
              <a:pPr/>
              <a:t>1/12/2014</a:t>
            </a:fld>
            <a:endParaRPr lang="en-US"/>
          </a:p>
        </p:txBody>
      </p:sp>
      <p:sp>
        <p:nvSpPr>
          <p:cNvPr id="10" name="Slide Number Placeholder 9"/>
          <p:cNvSpPr>
            <a:spLocks noGrp="1"/>
          </p:cNvSpPr>
          <p:nvPr>
            <p:ph type="sldNum" sz="quarter" idx="16"/>
          </p:nvPr>
        </p:nvSpPr>
        <p:spPr/>
        <p:txBody>
          <a:bodyPr rtlCol="0"/>
          <a:lstStyle/>
          <a:p>
            <a:fld id="{0446AABE-CFA1-4078-900F-78C7A0B6CCC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00050" y="394406"/>
            <a:ext cx="6115050" cy="1256594"/>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457200" y="3522134"/>
            <a:ext cx="2914650" cy="517313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3600450" y="3522134"/>
            <a:ext cx="2914650" cy="5173133"/>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837A21E-54B7-46B5-A0A8-AE1EFDB2A423}" type="datetimeFigureOut">
              <a:rPr lang="en-US" smtClean="0"/>
              <a:pPr/>
              <a:t>1/12/2014</a:t>
            </a:fld>
            <a:endParaRPr lang="en-US"/>
          </a:p>
        </p:txBody>
      </p:sp>
      <p:sp>
        <p:nvSpPr>
          <p:cNvPr id="12" name="Slide Number Placeholder 11"/>
          <p:cNvSpPr>
            <a:spLocks noGrp="1"/>
          </p:cNvSpPr>
          <p:nvPr>
            <p:ph type="sldNum" sz="quarter" idx="16"/>
          </p:nvPr>
        </p:nvSpPr>
        <p:spPr/>
        <p:txBody>
          <a:bodyPr rtlCol="0"/>
          <a:lstStyle/>
          <a:p>
            <a:fld id="{0446AABE-CFA1-4078-900F-78C7A0B6CCC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457200" y="2531533"/>
            <a:ext cx="2914650" cy="92456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3600450" y="2531533"/>
            <a:ext cx="2914650" cy="92456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837A21E-54B7-46B5-A0A8-AE1EFDB2A423}" type="datetimeFigureOut">
              <a:rPr lang="en-US" smtClean="0"/>
              <a:pPr/>
              <a:t>1/12/2014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0446AABE-CFA1-4078-900F-78C7A0B6CC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37A21E-54B7-46B5-A0A8-AE1EFDB2A423}" type="datetimeFigureOut">
              <a:rPr lang="en-US" smtClean="0"/>
              <a:pPr/>
              <a:t>1/12/2014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9025467"/>
            <a:ext cx="400050" cy="550333"/>
          </a:xfrm>
        </p:spPr>
        <p:txBody>
          <a:bodyPr/>
          <a:lstStyle>
            <a:lvl1pPr>
              <a:defRPr>
                <a:solidFill>
                  <a:schemeClr val="tx2"/>
                </a:solidFill>
              </a:defRPr>
            </a:lvl1pPr>
          </a:lstStyle>
          <a:p>
            <a:fld id="{0446AABE-CFA1-4078-900F-78C7A0B6CC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94406"/>
            <a:ext cx="6057900" cy="1256594"/>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837A21E-54B7-46B5-A0A8-AE1EFDB2A423}" type="datetimeFigureOut">
              <a:rPr lang="en-US" smtClean="0"/>
              <a:pPr/>
              <a:t>1/12/2014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446AABE-CFA1-4078-900F-78C7A0B6CCCB}" type="slidenum">
              <a:rPr lang="en-US" smtClean="0"/>
              <a:pPr/>
              <a:t>‹#›</a:t>
            </a:fld>
            <a:endParaRPr lang="en-US"/>
          </a:p>
        </p:txBody>
      </p:sp>
      <p:sp>
        <p:nvSpPr>
          <p:cNvPr id="3" name="Text Placeholder 2"/>
          <p:cNvSpPr>
            <a:spLocks noGrp="1"/>
          </p:cNvSpPr>
          <p:nvPr>
            <p:ph type="body" idx="2"/>
          </p:nvPr>
        </p:nvSpPr>
        <p:spPr>
          <a:xfrm>
            <a:off x="457200" y="2531533"/>
            <a:ext cx="1200150" cy="62738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1771650" y="2531533"/>
            <a:ext cx="4800600" cy="6383867"/>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200150" y="7924800"/>
            <a:ext cx="5486400" cy="9906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6858" y="6604000"/>
            <a:ext cx="6858000" cy="128117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58" y="6736080"/>
            <a:ext cx="1097280" cy="10302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159002" y="6722872"/>
            <a:ext cx="5698998" cy="10302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200150" y="6714067"/>
            <a:ext cx="5486400" cy="9906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085850" y="0"/>
            <a:ext cx="75438" cy="991920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4686300" y="9025467"/>
            <a:ext cx="2000250" cy="527403"/>
          </a:xfrm>
        </p:spPr>
        <p:txBody>
          <a:bodyPr rtlCol="0"/>
          <a:lstStyle/>
          <a:p>
            <a:fld id="{1837A21E-54B7-46B5-A0A8-AE1EFDB2A423}" type="datetimeFigureOut">
              <a:rPr lang="en-US" smtClean="0"/>
              <a:pPr/>
              <a:t>1/12/2014</a:t>
            </a:fld>
            <a:endParaRPr lang="en-US"/>
          </a:p>
        </p:txBody>
      </p:sp>
      <p:sp>
        <p:nvSpPr>
          <p:cNvPr id="13" name="Slide Number Placeholder 12"/>
          <p:cNvSpPr>
            <a:spLocks noGrp="1"/>
          </p:cNvSpPr>
          <p:nvPr>
            <p:ph type="sldNum" sz="quarter" idx="11"/>
          </p:nvPr>
        </p:nvSpPr>
        <p:spPr>
          <a:xfrm>
            <a:off x="0" y="6741582"/>
            <a:ext cx="1085850" cy="958502"/>
          </a:xfrm>
        </p:spPr>
        <p:txBody>
          <a:bodyPr rtlCol="0"/>
          <a:lstStyle>
            <a:lvl1pPr>
              <a:defRPr sz="2800"/>
            </a:lvl1pPr>
          </a:lstStyle>
          <a:p>
            <a:fld id="{0446AABE-CFA1-4078-900F-78C7A0B6CCCB}" type="slidenum">
              <a:rPr lang="en-US" smtClean="0"/>
              <a:pPr/>
              <a:t>‹#›</a:t>
            </a:fld>
            <a:endParaRPr lang="en-US"/>
          </a:p>
        </p:txBody>
      </p:sp>
      <p:sp>
        <p:nvSpPr>
          <p:cNvPr id="14" name="Footer Placeholder 13"/>
          <p:cNvSpPr>
            <a:spLocks noGrp="1"/>
          </p:cNvSpPr>
          <p:nvPr>
            <p:ph type="ftr" sz="quarter" idx="12"/>
          </p:nvPr>
        </p:nvSpPr>
        <p:spPr>
          <a:xfrm>
            <a:off x="1200150" y="9025187"/>
            <a:ext cx="3429000" cy="527403"/>
          </a:xfrm>
        </p:spPr>
        <p:txBody>
          <a:bodyPr rtlCol="0"/>
          <a:lstStyle/>
          <a:p>
            <a:endParaRPr lang="en-US"/>
          </a:p>
        </p:txBody>
      </p:sp>
      <p:sp>
        <p:nvSpPr>
          <p:cNvPr id="3" name="Picture Placeholder 2"/>
          <p:cNvSpPr>
            <a:spLocks noGrp="1"/>
          </p:cNvSpPr>
          <p:nvPr>
            <p:ph type="pic" idx="1"/>
          </p:nvPr>
        </p:nvSpPr>
        <p:spPr>
          <a:xfrm>
            <a:off x="1170432" y="0"/>
            <a:ext cx="5687568" cy="6599597"/>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330200"/>
            <a:ext cx="6115050" cy="1430867"/>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9486" y="2311400"/>
            <a:ext cx="6115050" cy="65379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0" y="9025467"/>
            <a:ext cx="2000250" cy="527403"/>
          </a:xfrm>
          <a:prstGeom prst="rect">
            <a:avLst/>
          </a:prstGeom>
        </p:spPr>
        <p:txBody>
          <a:bodyPr vert="horz" anchor="ctr" anchorCtr="0"/>
          <a:lstStyle>
            <a:lvl1pPr algn="l" eaLnBrk="1" latinLnBrk="0" hangingPunct="1">
              <a:defRPr kumimoji="0" sz="1400">
                <a:solidFill>
                  <a:schemeClr val="tx2"/>
                </a:solidFill>
              </a:defRPr>
            </a:lvl1pPr>
          </a:lstStyle>
          <a:p>
            <a:fld id="{1837A21E-54B7-46B5-A0A8-AE1EFDB2A423}" type="datetimeFigureOut">
              <a:rPr lang="en-US" smtClean="0"/>
              <a:pPr/>
              <a:t>1/12/2014</a:t>
            </a:fld>
            <a:endParaRPr lang="en-US"/>
          </a:p>
        </p:txBody>
      </p:sp>
      <p:sp>
        <p:nvSpPr>
          <p:cNvPr id="3" name="Footer Placeholder 2"/>
          <p:cNvSpPr>
            <a:spLocks noGrp="1"/>
          </p:cNvSpPr>
          <p:nvPr>
            <p:ph type="ftr" sz="quarter" idx="3"/>
          </p:nvPr>
        </p:nvSpPr>
        <p:spPr>
          <a:xfrm>
            <a:off x="457201" y="9025187"/>
            <a:ext cx="4065812" cy="527403"/>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783080"/>
            <a:ext cx="6858000" cy="46228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849120"/>
            <a:ext cx="400050" cy="3302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442912" y="1849120"/>
            <a:ext cx="6415088" cy="3302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837654"/>
            <a:ext cx="400050" cy="353132"/>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0446AABE-CFA1-4078-900F-78C7A0B6CC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hyperlink" Target="http://www.125.i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co.uk/url?sa=i&amp;source=images&amp;cd=&amp;cad=rja&amp;docid=IsduIa1oLTTNuM&amp;tbnid=tio3mVHsopZzyM:&amp;ved=0CAgQjRwwAA&amp;url=http://www.bucksfire.gov.uk/BucksFire/Fire+Stations/Marlow/&amp;ei=_pNhUbLUHKed0wWxmIH4BQ&amp;psig=AFQjCNERd9b6p8wEB-zMpff7iLo-EsAKnQ&amp;ust=1365435774502838" TargetMode="External"/><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uk/url?sa=i&amp;source=images&amp;cd=&amp;cad=rja&amp;docid=yPpQKi7h9Q5CPM&amp;tbnid=I218SeOstNEJWM:&amp;ved=0CAgQjRwwAA&amp;url=http://hamnavardeman.blogfa.com/tag/%D8%A7%D9%85%D8%AF%D8%A7%D8%AF&amp;ei=d5hhUfLpB8rQ0QWYi4CABg&amp;psig=AFQjCNFvxaJ1pv4BQZ6iw8HKXHO7S4kziw&amp;ust=1365436919162649"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5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8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Patogh98_Com-besm-8al8h2x.jpg"/>
          <p:cNvPicPr>
            <a:picLocks noChangeAspect="1" noChangeArrowheads="1"/>
          </p:cNvPicPr>
          <p:nvPr/>
        </p:nvPicPr>
        <p:blipFill>
          <a:blip r:embed="rId2" cstate="print"/>
          <a:srcRect/>
          <a:stretch>
            <a:fillRect/>
          </a:stretch>
        </p:blipFill>
        <p:spPr bwMode="auto">
          <a:xfrm>
            <a:off x="914400" y="1600205"/>
            <a:ext cx="4953000" cy="7001279"/>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4</a:t>
            </a:r>
            <a:endParaRPr lang="en-US" sz="1100" dirty="0"/>
          </a:p>
        </p:txBody>
      </p:sp>
      <p:sp>
        <p:nvSpPr>
          <p:cNvPr id="10" name="Rectangle 9"/>
          <p:cNvSpPr/>
          <p:nvPr/>
        </p:nvSpPr>
        <p:spPr>
          <a:xfrm>
            <a:off x="304800" y="457200"/>
            <a:ext cx="6096000" cy="8217634"/>
          </a:xfrm>
          <a:prstGeom prst="rect">
            <a:avLst/>
          </a:prstGeom>
        </p:spPr>
        <p:txBody>
          <a:bodyPr wrap="square">
            <a:spAutoFit/>
          </a:bodyPr>
          <a:lstStyle/>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r>
              <a:rPr lang="fa-IR" b="1" dirty="0" smtClean="0">
                <a:latin typeface="Arial" pitchFamily="34" charset="0"/>
                <a:cs typeface="B Nazanin" pitchFamily="2" charset="-78"/>
              </a:rPr>
              <a:t>مقدمه</a:t>
            </a:r>
          </a:p>
          <a:p>
            <a:pPr algn="just" rtl="1"/>
            <a:endParaRPr lang="fa-IR" b="1" dirty="0" smtClean="0">
              <a:latin typeface="Arial" pitchFamily="34" charset="0"/>
              <a:cs typeface="B Nazanin" pitchFamily="2" charset="-78"/>
            </a:endParaRPr>
          </a:p>
          <a:p>
            <a:pPr algn="just" rtl="1"/>
            <a:r>
              <a:rPr lang="fa-IR" dirty="0" smtClean="0">
                <a:latin typeface="Arial" pitchFamily="34" charset="0"/>
                <a:cs typeface="B Nazanin" pitchFamily="2" charset="-78"/>
              </a:rPr>
              <a:t>در این فصل به بررسی سابقه موضوع و سابقه آتش نشانی در جهان و ایران پرداختـــــــــه </a:t>
            </a:r>
          </a:p>
          <a:p>
            <a:pPr algn="just" rtl="1"/>
            <a:r>
              <a:rPr lang="fa-IR" dirty="0" smtClean="0">
                <a:latin typeface="Arial" pitchFamily="34" charset="0"/>
                <a:cs typeface="B Nazanin" pitchFamily="2" charset="-78"/>
              </a:rPr>
              <a:t>می شود. در ادامه به طرح جامع آتش نشانی پرداخته می شود که در آن تعاریف ، معیارها و ضوابط عمومی مکانیابی ها ارائه می شود و در نهایت انواع ایستگاه های آتش نشانی و خصوصیات آنها بررسی می شود.</a:t>
            </a:r>
            <a:endParaRPr lang="en-US" dirty="0">
              <a:latin typeface="Arial" pitchFamily="34" charset="0"/>
              <a:cs typeface="B Nazanin" pitchFamily="2" charset="-78"/>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93</a:t>
            </a:r>
            <a:endParaRPr lang="en-US" sz="1100" dirty="0"/>
          </a:p>
        </p:txBody>
      </p:sp>
      <p:sp>
        <p:nvSpPr>
          <p:cNvPr id="6" name="Rectangle 5"/>
          <p:cNvSpPr/>
          <p:nvPr/>
        </p:nvSpPr>
        <p:spPr>
          <a:xfrm>
            <a:off x="304800" y="457200"/>
            <a:ext cx="6096000" cy="7971413"/>
          </a:xfrm>
          <a:prstGeom prst="rect">
            <a:avLst/>
          </a:prstGeom>
        </p:spPr>
        <p:txBody>
          <a:bodyPr wrap="square">
            <a:spAutoFit/>
          </a:bodyPr>
          <a:lstStyle/>
          <a:p>
            <a:pPr algn="r" rtl="1"/>
            <a:r>
              <a:rPr lang="fa-IR" dirty="0" smtClean="0">
                <a:cs typeface="B Nazanin" pitchFamily="2" charset="-78"/>
              </a:rPr>
              <a:t>لیبیدو از نظر زیگموند فروید عاملی است غریزی و پر از انرژی در درون نهاد که تمایل به بقا و فاعلیت دارد. به نظر او لیبیدو انرژی روانی جنسی است. منبع آن اروس یعنی مجموع غرایز زندگی است. لیبیدو با مرگ می‌جنگد و می‌کوشد انسان را در هر زمینه به پیروزی برساند. این نیرو را شهوت نیز می‌نامند. لیبیدو بیش از هر چیز معنای جنسی دارد. </a:t>
            </a:r>
            <a:br>
              <a:rPr lang="fa-IR" dirty="0" smtClean="0">
                <a:cs typeface="B Nazanin" pitchFamily="2" charset="-78"/>
              </a:rPr>
            </a:br>
            <a:r>
              <a:rPr lang="fa-IR" dirty="0" smtClean="0">
                <a:cs typeface="B Nazanin" pitchFamily="2" charset="-78"/>
              </a:rPr>
              <a:t>یونگ لیبیدو را به عنوان غریزهٔ عمومی حیات یا انرژی روانی تعریف می‌کند که (برخلاف نظر فروید) قابل تقلیل به غریزهٔ جنسی نیست بلکه دربرگیرندهٔ همهٔ کنش‌های انسانی -برای نمونه گرسنگی و میل به تقلید -می‌باشد. به طور کلی لیبیدو به دست طبیعت بین نظام‌های مختلف کنش سرشکن می‌شود و نمی‌توان آن را به طور کامل از این کنش‌ها منصرف ساخت . </a:t>
            </a:r>
            <a:br>
              <a:rPr lang="fa-IR" dirty="0" smtClean="0">
                <a:cs typeface="B Nazanin" pitchFamily="2" charset="-78"/>
              </a:rPr>
            </a:br>
            <a:r>
              <a:rPr lang="fa-IR" dirty="0" smtClean="0">
                <a:cs typeface="B Nazanin" pitchFamily="2" charset="-78"/>
              </a:rPr>
              <a:t>کم شدن یا از دست دادن لیبیدو ممکن است ناشی از عوامل عضوی مانند پیری یا بیماری مزمن باشد. تعارض‌های هیجانی هم ممکن است باعث کاهش لیبیدو شوند . در روانکاوی بیش از همه به این نوع دوم لیبیدو توجه می شود.</a:t>
            </a:r>
          </a:p>
          <a:p>
            <a:pPr algn="r" rtl="1"/>
            <a:r>
              <a:rPr lang="fa-IR" b="1" dirty="0" smtClean="0">
                <a:cs typeface="B Nazanin" pitchFamily="2" charset="-78"/>
              </a:rPr>
              <a:t>خواب:</a:t>
            </a:r>
          </a:p>
          <a:p>
            <a:pPr algn="r" rtl="1"/>
            <a:r>
              <a:rPr lang="fa-IR" dirty="0" smtClean="0">
                <a:cs typeface="B Nazanin" pitchFamily="2" charset="-78"/>
              </a:rPr>
              <a:t>خواب مناسب‏ترین قلمرو برای بررسی نمادسازی انسان است. خواب اساسی‏ترین و موثرترین وسیله‌ برای نشان دادن استعداد نمادسازی انسان است. </a:t>
            </a:r>
            <a:br>
              <a:rPr lang="fa-IR" dirty="0" smtClean="0">
                <a:cs typeface="B Nazanin" pitchFamily="2" charset="-78"/>
              </a:rPr>
            </a:br>
            <a:r>
              <a:rPr lang="fa-IR" dirty="0" smtClean="0">
                <a:cs typeface="B Nazanin" pitchFamily="2" charset="-78"/>
              </a:rPr>
              <a:t>نیروی عاطفی ناشی از تماس انسان با طبیعت و جانداران موجب روبط نمادین انسان شد. اما چون این تماس قطع شده‌ است این رابطه‌ عاطفی نیز از بین رفته‌ است، دیگشر نه تندر، آوای خشماگین خداوند است و نه آذرخش، تیر انتقام او. دیگر نه رودخانه پناهگاه ارواح است و نه درخت سرچشمه ی زندگی انسان. دیگر هیچ غاری ماوای شیاطین نیست. دیگر سنگها، گیاهان و حیوانات با انسان سخن نمی‏گویند و انسان نیز با آنها سخن نمی گوید؛ چرا که می انگار گفته‏هایش را نمی‏شنوند. تماس انسان با طبیعت قطع شده است و نیروی عاطفی عمیق ناشی از این تماس که موجب روابط نمادین وی می‏شد از میان رفته است. بنابراین این خواب‏ها هستند که‌ این فقدان عظیم را جبران می‏کنند. </a:t>
            </a:r>
            <a:br>
              <a:rPr lang="fa-IR" dirty="0" smtClean="0">
                <a:cs typeface="B Nazanin" pitchFamily="2" charset="-78"/>
              </a:rPr>
            </a:br>
            <a:r>
              <a:rPr lang="fa-IR" dirty="0" smtClean="0">
                <a:cs typeface="B Nazanin" pitchFamily="2" charset="-78"/>
              </a:rPr>
              <a:t>هرچه شناخت علمی افزایش می یابد، دنیا بیشتر غیرانسانی می‏شود. انسان خود را جدای از کائنات احساس می کند، چرا که دیگر با طبیعت سر و کار ندارد و مشارکت عاطفی ناخودآگاه خویش را با پدیده های طبیعی از دست داده است؛ و پدیده‏های طبیعی هم بتدریج با ظهور خودآگاه و با پس راندن ناخودآگاه معنای نمادین خود را از دست داده اند.</a:t>
            </a:r>
          </a:p>
          <a:p>
            <a:pPr algn="r" rtl="1"/>
            <a:r>
              <a:rPr lang="fa-IR" b="1" dirty="0" smtClean="0">
                <a:cs typeface="B Nazanin" pitchFamily="2" charset="-78"/>
              </a:rPr>
              <a:t>حیوان:</a:t>
            </a:r>
          </a:p>
          <a:p>
            <a:pPr algn="r" rtl="1"/>
            <a:r>
              <a:rPr lang="fa-IR" dirty="0" smtClean="0">
                <a:cs typeface="B Nazanin" pitchFamily="2" charset="-78"/>
              </a:rPr>
              <a:t>حیوانات بیانگر نیروهای مرموزی بودند که‌ انسان اولیه‌ به‌ آنان نسبت داده‌ بود. رئیس قبیله‌ بدوی در مراسم آیین آموزش اسرار مذهبی در پوست حیوان می‏رود تا مراسم را اجرا کند. او با این کار روح حیوان می‏شود. در چنین لحظه‌ای او تجسد یا نماینده‌ نیای قبیله‌ و طایفه‌ می‏شود و بنابراین خود خداست. او نماینده‌ حیوان توتم است. در بسیاری نقاط قالب کامل حیوان جای خود را به‌ نقاب داد.</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94</a:t>
            </a:r>
            <a:endParaRPr lang="en-US" sz="1100" dirty="0"/>
          </a:p>
        </p:txBody>
      </p:sp>
      <p:sp>
        <p:nvSpPr>
          <p:cNvPr id="6" name="Rectangle 5"/>
          <p:cNvSpPr/>
          <p:nvPr/>
        </p:nvSpPr>
        <p:spPr>
          <a:xfrm>
            <a:off x="304800" y="457200"/>
            <a:ext cx="6096000" cy="8217634"/>
          </a:xfrm>
          <a:prstGeom prst="rect">
            <a:avLst/>
          </a:prstGeom>
        </p:spPr>
        <p:txBody>
          <a:bodyPr wrap="square">
            <a:spAutoFit/>
          </a:bodyPr>
          <a:lstStyle/>
          <a:p>
            <a:pPr algn="r" rtl="1"/>
            <a:r>
              <a:rPr lang="fa-IR" dirty="0" smtClean="0">
                <a:cs typeface="B Nazanin" pitchFamily="2" charset="-78"/>
              </a:rPr>
              <a:t>انسان‏های بدوی تمامی توان هنری خود را برای ساختن این نقاب به‌ کار گرفتند. این نقاب‏ها همانقر گرامی هستند که‌ خدا یا خود شیطان. کاربرد نمادین این نقاب در حقیقت همان در قالب حیوان اصلی رفتن است. </a:t>
            </a:r>
            <a:br>
              <a:rPr lang="fa-IR" dirty="0" smtClean="0">
                <a:cs typeface="B Nazanin" pitchFamily="2" charset="-78"/>
              </a:rPr>
            </a:br>
            <a:r>
              <a:rPr lang="fa-IR" dirty="0" smtClean="0">
                <a:cs typeface="B Nazanin" pitchFamily="2" charset="-78"/>
              </a:rPr>
              <a:t>سنگ‏های تراش نخورده‌ و طبیعت اغلب به‌ منزله‌ جایگاه ارواح یا خدایان انگاشته‌ می‏شدند. </a:t>
            </a:r>
            <a:br>
              <a:rPr lang="fa-IR" dirty="0" smtClean="0">
                <a:cs typeface="B Nazanin" pitchFamily="2" charset="-78"/>
              </a:rPr>
            </a:br>
            <a:r>
              <a:rPr lang="fa-IR" dirty="0" smtClean="0">
                <a:cs typeface="B Nazanin" pitchFamily="2" charset="-78"/>
              </a:rPr>
              <a:t>اسطوره‌های یونانی و آلمانی سرشار از نمادهای حیوانی هستند. حتی در مسیحیت هم نمادگرایی حیوانی نقشی بسیار مهم ایفا می‏کند. سه‌ تن از چهار قدیس که‌ انجیل را نوشته‌اند نشانه‌ای از حیوان در خود داشته‌اند. لوقا نشان گاو نر، مرقص نشان شیر، یوحنا نشان عقاب. (سه‌ تن از چهار نویسنده‌ انجیل که‌ به‌ شکل حیوان در کلیسای بزرگ شارتر نمادین شده‌اند.) حتی مسیح هم بصورت بره‌ خداوند یا ماهی تجسم یافته‌ است. تخصیص این حیوان به‌ مسیح نشان می‏دهد که‌ حتی پسر خدا نیز همانقدر به‌ طبیعت حیوانی خود نیاز دارد که‌ به‌ طبیعت روحانی خود. </a:t>
            </a:r>
            <a:br>
              <a:rPr lang="fa-IR" dirty="0" smtClean="0">
                <a:cs typeface="B Nazanin" pitchFamily="2" charset="-78"/>
              </a:rPr>
            </a:br>
            <a:r>
              <a:rPr lang="fa-IR" dirty="0" smtClean="0">
                <a:cs typeface="B Nazanin" pitchFamily="2" charset="-78"/>
              </a:rPr>
              <a:t>انسان تنها آفریده‌ای است که‌ توانایی چیره‌ شدن بر غریزه‌ خود را دارد. اما در عین حال می‏تواند آن را سرکوب و جریحه‌دار نماید و می‏دانیم هیچگاه خطرناکتر از حیوانی که‌ زخمی می‏شود نیست. بنابراین پذیرش روح حیوانی شرط یگانگی فرد و شکوفایی کامل وی است.</a:t>
            </a:r>
          </a:p>
          <a:p>
            <a:pPr algn="r" rtl="1"/>
            <a:endParaRPr lang="fa-IR" b="1" dirty="0" smtClean="0">
              <a:cs typeface="B Nazanin" pitchFamily="2" charset="-78"/>
            </a:endParaRPr>
          </a:p>
          <a:p>
            <a:pPr algn="r" rtl="1"/>
            <a:r>
              <a:rPr lang="fa-IR" b="1" dirty="0" smtClean="0">
                <a:cs typeface="B Nazanin" pitchFamily="2" charset="-78"/>
              </a:rPr>
              <a:t>سمبلیسم</a:t>
            </a:r>
          </a:p>
          <a:p>
            <a:pPr algn="r" rtl="1"/>
            <a:r>
              <a:rPr lang="fa-IR" dirty="0" smtClean="0">
                <a:cs typeface="B Nazanin" pitchFamily="2" charset="-78"/>
              </a:rPr>
              <a:t>• تجرید سمبلیک نیازمند نهایت سادگی است با کاهش جزئیات بصری تا حد ممکن. فرایند تجرید به‌ معنای تقطیر و عصاره‌گیری است. کاستن از عوامل بصری متعدد و حفظ جنبه‌های اساسی و بارز برای بازنمایی. </a:t>
            </a:r>
            <a:br>
              <a:rPr lang="fa-IR" dirty="0" smtClean="0">
                <a:cs typeface="B Nazanin" pitchFamily="2" charset="-78"/>
              </a:rPr>
            </a:br>
            <a:r>
              <a:rPr lang="fa-IR" dirty="0" smtClean="0">
                <a:cs typeface="B Nazanin" pitchFamily="2" charset="-78"/>
              </a:rPr>
              <a:t>• گاهی تجرید محض که‌ اثر بیشتری در انتقال پیام دارد میتواند هیچ ارتباطی با  با اشیای طبیعی و محیطی نداشته‌ باشد. در این حالت سمبل به‌ یک کد تبدیل می‏شود مانند سیستم اعداد و حروف. </a:t>
            </a:r>
            <a:br>
              <a:rPr lang="fa-IR" dirty="0" smtClean="0">
                <a:cs typeface="B Nazanin" pitchFamily="2" charset="-78"/>
              </a:rPr>
            </a:br>
            <a:r>
              <a:rPr lang="fa-IR" dirty="0" smtClean="0">
                <a:cs typeface="B Nazanin" pitchFamily="2" charset="-78"/>
              </a:rPr>
              <a:t>• هرچه‌ سمبل تجریدی‏تر باشد نیاز بیشتری به‌ آموزش معنای آن برای عموم دارد. </a:t>
            </a:r>
            <a:br>
              <a:rPr lang="fa-IR" dirty="0" smtClean="0">
                <a:cs typeface="B Nazanin" pitchFamily="2" charset="-78"/>
              </a:rPr>
            </a:br>
            <a:r>
              <a:rPr lang="fa-IR" dirty="0" smtClean="0">
                <a:cs typeface="B Nazanin" pitchFamily="2" charset="-78"/>
              </a:rPr>
              <a:t>• تاریخ نمادگرایی نشان می‏دهد که‌ هر چیزی می‏تواند معنای نمادین پیدا کند، مانند اشیاء طبیعی (سنگ‏ها، گیاهان، حیوانات، انسان‏ها، کوه‏ها، دره‌ها، ماه، باد، آتش و آب) یا آنچه‌ دست‏ساز انسان است مانند کشتی، خانه‌ و خودرو. یا حتی اشکال تجریدی(مانند اعداد، سه‌گوش، چهارگوشه‌، دایره‌) در حقیقت تمامی جهان یک نماد بالقوه‌ است. </a:t>
            </a:r>
            <a:br>
              <a:rPr lang="fa-IR" dirty="0" smtClean="0">
                <a:cs typeface="B Nazanin" pitchFamily="2" charset="-78"/>
              </a:rPr>
            </a:br>
            <a:r>
              <a:rPr lang="fa-IR" dirty="0" smtClean="0">
                <a:cs typeface="B Nazanin" pitchFamily="2" charset="-78"/>
              </a:rPr>
              <a:t>• انسان با گرایش طبیعی که‌ در آفرینش نماد‏ها دارد به‌ گونه‌ای ناخودآگاه اشیاء یا اشکال را تغییر می‏دهد (و بدین‏سان به‌ آنها اهمیت روانی بسیار مهمی می‏دهد) تا حالتی مذهبی و هنری به‌ خود بگیرد. نماد برای نیاکان ما پرمعنا بوده‌اند و آنها را به‌ هیجان آورده‌اند. </a:t>
            </a:r>
            <a:br>
              <a:rPr lang="fa-IR" dirty="0" smtClean="0">
                <a:cs typeface="B Nazanin" pitchFamily="2" charset="-78"/>
              </a:rPr>
            </a:br>
            <a:r>
              <a:rPr lang="fa-IR" dirty="0" smtClean="0">
                <a:cs typeface="B Nazanin" pitchFamily="2" charset="-78"/>
              </a:rPr>
              <a:t>• در هنرهای تجسمی، دایره‌،  چهار یا هشت‏پر الگوی معمول نمایه‌های مذهبی است که‌ جهت تمرکز اندیشه‌ بکار می‏رود که‌ معمولا معرف رابطه‌ کیهان با قدرت الهی هستند.</a:t>
            </a:r>
          </a:p>
          <a:p>
            <a:pPr algn="r" rtl="1"/>
            <a:r>
              <a:rPr lang="fa-IR" dirty="0" smtClean="0">
                <a:cs typeface="B Nazanin" pitchFamily="2" charset="-78"/>
              </a:rPr>
              <a:t>• در مذهب و فولکلور به‌ وفور از سمبل استفاده‌ می‏شود. پاشنه‌های بالدار مرکوری، اطلسی که‌ جهان را بر دوش گرفته‌ است و ساحره‌ سوار بر جاروی پرنده‌.</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95</a:t>
            </a:r>
            <a:endParaRPr lang="en-US" sz="1100" dirty="0"/>
          </a:p>
        </p:txBody>
      </p:sp>
      <p:sp>
        <p:nvSpPr>
          <p:cNvPr id="6" name="Rectangle 5"/>
          <p:cNvSpPr/>
          <p:nvPr/>
        </p:nvSpPr>
        <p:spPr>
          <a:xfrm>
            <a:off x="304800" y="457200"/>
            <a:ext cx="6096000" cy="7971413"/>
          </a:xfrm>
          <a:prstGeom prst="rect">
            <a:avLst/>
          </a:prstGeom>
        </p:spPr>
        <p:txBody>
          <a:bodyPr wrap="square">
            <a:spAutoFit/>
          </a:bodyPr>
          <a:lstStyle/>
          <a:p>
            <a:pPr algn="r" rtl="1"/>
            <a:r>
              <a:rPr lang="fa-IR" dirty="0" smtClean="0">
                <a:cs typeface="B Nazanin" pitchFamily="2" charset="-78"/>
              </a:rPr>
              <a:t>• نفس نماد زندگی است. آب دهان نماد جوهر روح است و انداختن آب دهان بر روی چیزی ثمره‌ جادویی دارد. </a:t>
            </a:r>
            <a:br>
              <a:rPr lang="fa-IR" dirty="0" smtClean="0">
                <a:cs typeface="B Nazanin" pitchFamily="2" charset="-78"/>
              </a:rPr>
            </a:br>
            <a:r>
              <a:rPr lang="fa-IR" dirty="0" smtClean="0">
                <a:cs typeface="B Nazanin" pitchFamily="2" charset="-78"/>
              </a:rPr>
              <a:t>• سمبل وسیله‌ ارتباط سالمی است و همانگونه‌ که‌ آن ضرب‏المثل چینی می‏گوید: ارزش یک تصویر بیش از هزار کلمه‌ است.</a:t>
            </a:r>
          </a:p>
          <a:p>
            <a:pPr algn="r" rtl="1"/>
            <a:endParaRPr lang="fa-IR" b="1" dirty="0" smtClean="0">
              <a:cs typeface="B Nazanin" pitchFamily="2" charset="-78"/>
            </a:endParaRPr>
          </a:p>
          <a:p>
            <a:pPr algn="r" rtl="1"/>
            <a:r>
              <a:rPr lang="fa-IR" b="1" dirty="0" smtClean="0">
                <a:cs typeface="B Nazanin" pitchFamily="2" charset="-78"/>
              </a:rPr>
              <a:t>معماری</a:t>
            </a:r>
          </a:p>
          <a:p>
            <a:pPr algn="r" rtl="1"/>
            <a:r>
              <a:rPr lang="fa-IR" dirty="0" smtClean="0">
                <a:cs typeface="B Nazanin" pitchFamily="2" charset="-78"/>
              </a:rPr>
              <a:t>در حقیقت میتوان گفت که انسان کهن, کل جهان را در قالب نشانهها مشاهده و بازآفرینی نموده است. این نشانه‏ها در فضاهای معماری و شهری نیز نقش ویژه‏ای بر عهده دارند. </a:t>
            </a:r>
            <a:br>
              <a:rPr lang="fa-IR" dirty="0" smtClean="0">
                <a:cs typeface="B Nazanin" pitchFamily="2" charset="-78"/>
              </a:rPr>
            </a:br>
            <a:r>
              <a:rPr lang="fa-IR" dirty="0" smtClean="0">
                <a:cs typeface="B Nazanin" pitchFamily="2" charset="-78"/>
              </a:rPr>
              <a:t>در تحلیل نشانهشناسانهی فضای معماری نیز نشانههای تصویری, نشانههای حرکتی, نشانههای زبانشناسیک نوشتاری  و  نشانههای آوایی غیرزبانشناسیک مطرح و موثر میباشند. </a:t>
            </a:r>
            <a:br>
              <a:rPr lang="fa-IR" dirty="0" smtClean="0">
                <a:cs typeface="B Nazanin" pitchFamily="2" charset="-78"/>
              </a:rPr>
            </a:br>
            <a:r>
              <a:rPr lang="fa-IR" dirty="0" smtClean="0">
                <a:cs typeface="B Nazanin" pitchFamily="2" charset="-78"/>
              </a:rPr>
              <a:t>ماندالا در معماری نقش مهمی ایفا می‏کند که‌ البته‌ اغلب به‌ چشم نمی‏آید. طرح اصلی بناهای مذهبی و غیر مذهبی، تمامی تمدن‏ها بر ماندالا استوار است و در طرح شهرهای قدیم و حتی جدید هم دیده‌ می‏شود. </a:t>
            </a:r>
            <a:br>
              <a:rPr lang="fa-IR" dirty="0" smtClean="0">
                <a:cs typeface="B Nazanin" pitchFamily="2" charset="-78"/>
              </a:rPr>
            </a:br>
            <a:r>
              <a:rPr lang="fa-IR" dirty="0" smtClean="0">
                <a:cs typeface="B Nazanin" pitchFamily="2" charset="-78"/>
              </a:rPr>
              <a:t>ماندالا، لفظی سانسكریت وازلحاظ معنوی به معنای دایره است. این لفظ به عنوان اسم خاص به اشكال هندسی مربعی شكل اطلاق میشود كه در سنت هندویی وبودای به عنوان هندسه مقدس بنای ساخت معابد و طرح های هندسی رمزگونه دینی قرار گرفته است. ماندالا همواره از هندسه محكم وتقارنی اشراری برخوردارند . این نقوش نمادی دارای یك محور مركزی وجهت مشخص جغرافیای بوده ومعرف نقشه نظام كائنات میباشد مركز ماندالا نمادی است از ستون كیهانی كه محور چرخ هستی،شیرازه نظام كائنات ومحل استقرار رب الارباب است اجزاء دیگر ماندالا معرف ارتباط اجزاء گوناگون وایده های مختلف هستی با محور مركزی است . ایده متجلی و منسجم نقشه كیهان را میتوان در بنای زیگورات های بین النحصرین مشاهده نمود .(هندسه ای متقارن و مستحكم بعنوان نقشه كیهان) دایره ومربع این دو شكل معرف نمادین آسمان و زمین هستند .دایره مظهریست ازپهنه نامحدود وبی انتهای عالم معنا كه با اسمان بی كران مرتبط است مربع كه كاملترین شكل مادی است وچهار جهت جغرافیای را در خود متجلی میكند با زمین ارتباط دارد و معبد كه این دوطرح اصلی را در خود دارد مبین اتصال دو عالم است . از تقاطع اقطار مربع واتصال قوس نقش صلیب (دو خط متقاطع با زاویه راست) پدید می آید كه حرف واسطه اصلی اتصال آسمان و زمین _یعنی انسان_است .این سه شكل( دایره،مربع،صلیب) در شرق دورنیزتداعی كنده اشارات كیهان هستند و ثلاثه اعظم خوانده می شود .شطرنج یك بازی هندی یك ماندالای زوج 64 خانه است شاهد نزاع دو سپاه سیاه وسفید (شب و روز ) « كشمكش میان این دومتناوبا"به پیروزی هر یك  ختم می شود –چرخ گردش جهان به حركت در می آید تشبیه نمود» یا (خیرو شر ) «هستی برای ادامه خود نیازبه در گیری  تضاد دارد» </a:t>
            </a:r>
            <a:br>
              <a:rPr lang="fa-IR" dirty="0" smtClean="0">
                <a:cs typeface="B Nazanin" pitchFamily="2" charset="-78"/>
              </a:rPr>
            </a:br>
            <a:r>
              <a:rPr lang="fa-IR" dirty="0" smtClean="0">
                <a:cs typeface="B Nazanin" pitchFamily="2" charset="-78"/>
              </a:rPr>
              <a:t>نمونه‌ کلاسیک آن شرح پلوتارک از پایه‌‏گذاری شهر رم است.</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96</a:t>
            </a:r>
            <a:endParaRPr lang="en-US" sz="1100" dirty="0"/>
          </a:p>
        </p:txBody>
      </p:sp>
      <p:sp>
        <p:nvSpPr>
          <p:cNvPr id="6" name="Rectangle 5"/>
          <p:cNvSpPr/>
          <p:nvPr/>
        </p:nvSpPr>
        <p:spPr>
          <a:xfrm>
            <a:off x="304800" y="457200"/>
            <a:ext cx="6096000" cy="7478970"/>
          </a:xfrm>
          <a:prstGeom prst="rect">
            <a:avLst/>
          </a:prstGeom>
        </p:spPr>
        <p:txBody>
          <a:bodyPr wrap="square">
            <a:spAutoFit/>
          </a:bodyPr>
          <a:lstStyle/>
          <a:p>
            <a:pPr algn="r" rtl="1"/>
            <a:r>
              <a:rPr lang="fa-IR" dirty="0" smtClean="0">
                <a:cs typeface="B Nazanin" pitchFamily="2" charset="-78"/>
              </a:rPr>
              <a:t>بر طبق این افسانه، سزار یکی از شهرهای لاتینی دستور داد فرزندان خواهرزاده اش، یعنی رومولوس و رِما را به رودخانهٔ تیبر افکنند. زیرا از این می ترسید که این دو چون بزرگ شوند، وی را از تخت به زیر آورند. کودکان در نقطهٔ کم آبی از رودخانه فروافتادند و ماده گرگی آنها را نجات داد. گرگ با شیر خود ایشان را سیر می کرد تا زنده بمانند. سپس چوپانی آن دو کودک را یافت و به خانه بُرد و بزرگشان نمود. برادران که بزرگ شدند، به جان یکدیگر افتادند. رومولوس، رما را کشت.  رمولوس معماران آتروی را فراخواند تا به‌ او آداب مقدس را بیاموزند. نخست همانجایی که‌ امروزه‌ محل مجلس سناست یک گودال گرد کندند. سپس هدیه‌های نمادینی از میوه‌های زمینی را در آن ریختند. آنگاه هر کس مشتی از خاک میهن خود را بدرون آن پاشید  و نام گودال را موندوس که‌ یکی از معانی آن جهان است گذاشتند. رمولوس حدود شهر را گرد این گودال بوسیله‌ گاوآهن  و جفتی گاو نر و ماده‌ تعیین کرد. هرجا که‌ باید دروازه‌ باشد خیش را از زمین بیرون می‏کشیدند و گاوآهن را به‌ آنسوی دروازه‌ می‏بردند. شهری که‌ بدنبال چنین مراسم باشکوهی بناگردید دایره‌ شکل بود. سپس آن را به یاد برادر مقتولش(رِما)، روم نامید و خود سزار این شهر شد. شهر دایره‌ای به‌ وسیله‌ دو خیابان‏بندی شمالی جنوبی و شرقی غربی به‌ چهار بخش تقسیم شده‌ بود و در محل برخورد این دو خیابان همان مجلس سنا قرار داشت. </a:t>
            </a:r>
            <a:br>
              <a:rPr lang="fa-IR" dirty="0" smtClean="0">
                <a:cs typeface="B Nazanin" pitchFamily="2" charset="-78"/>
              </a:rPr>
            </a:br>
            <a:r>
              <a:rPr lang="fa-IR" dirty="0" smtClean="0">
                <a:cs typeface="B Nazanin" pitchFamily="2" charset="-78"/>
              </a:rPr>
              <a:t>هرکدام از این نگره‌ها بیانگر یک ماندالای حقیقی هستند و این اظهارات که‌ بر مبنای آن پایه‌گذاری شهر به‌ مثابه‌ اسرار مذهبی و آیین‏های سری را تائید می‏کند. </a:t>
            </a:r>
            <a:br>
              <a:rPr lang="fa-IR" dirty="0" smtClean="0">
                <a:cs typeface="B Nazanin" pitchFamily="2" charset="-78"/>
              </a:rPr>
            </a:br>
            <a:r>
              <a:rPr lang="fa-IR" dirty="0" smtClean="0">
                <a:cs typeface="B Nazanin" pitchFamily="2" charset="-78"/>
              </a:rPr>
              <a:t>شهر تنها بر مبنای یک شکل بیرونی پایه‌گذاری نشده‌ بود. این شهر که‌ مرکزی به‌ نام موندوس داشته‌ که‌ با جهان دیگر یعنی ماورای ارواح نیاکان مرتبط بوده‌ است. بر روی مندوس یک سنگ قرار داده‌ بودند و پاره‌ای روزها سنگ را برمی‏داشتند تا روح مردگان بر مبنای یک سنت قدیم از چاه بیرون بیایند. </a:t>
            </a:r>
            <a:br>
              <a:rPr lang="fa-IR" dirty="0" smtClean="0">
                <a:cs typeface="B Nazanin" pitchFamily="2" charset="-78"/>
              </a:rPr>
            </a:br>
            <a:r>
              <a:rPr lang="fa-IR" dirty="0" smtClean="0">
                <a:cs typeface="B Nazanin" pitchFamily="2" charset="-78"/>
              </a:rPr>
              <a:t>تعدادی از شهرهای قرون وسطا بر مبنای طرح ماندلایی ساخته‌ شده‌ بودند. </a:t>
            </a:r>
            <a:br>
              <a:rPr lang="fa-IR" dirty="0" smtClean="0">
                <a:cs typeface="B Nazanin" pitchFamily="2" charset="-78"/>
              </a:rPr>
            </a:br>
            <a:r>
              <a:rPr lang="fa-IR" dirty="0" smtClean="0">
                <a:cs typeface="B Nazanin" pitchFamily="2" charset="-78"/>
              </a:rPr>
              <a:t>طرح ماندالایی چه‌ در معماری کلاسیک و چه‌ در معماری انسان‏های بدوی هرگز تابع ملاحظات اقتصادی و زیبایی شناسی نبوده‌ است، بلکه‌ تبدیل شهر به‌ نمایه‌ای از جهان منظم بوده‌ است. مکانی مقدس که‌ بوسیله‌ مرکز خود به‌ جهان دیگر مربوط می‏شده‌ است. این طرح با احساسات حیاتی نیازهای بشری مطابقت داشته‌ است. </a:t>
            </a:r>
            <a:br>
              <a:rPr lang="fa-IR" dirty="0" smtClean="0">
                <a:cs typeface="B Nazanin" pitchFamily="2" charset="-78"/>
              </a:rPr>
            </a:br>
            <a:r>
              <a:rPr lang="fa-IR" dirty="0" smtClean="0">
                <a:cs typeface="B Nazanin" pitchFamily="2" charset="-78"/>
              </a:rPr>
              <a:t>هر بنایی خواه مذهبی یا غیرمذهبی که‌ بر مبنای طرح ماندالا ساخته‌ شده‌ باشد فرافکنی تصویر کهن الگویی است از ناخودآگاه به‌ جهان خارج. شهر، قلعه‌ و یا معبد هر کدام نماد وحدت روانی می‏شوند و بدین سان بر روی افرادی که‌ وارد آنها می‏شوند و یا در آنها زندگی می‏کنند تاثیر خاص می‏گذارند.</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97</a:t>
            </a:r>
            <a:endParaRPr lang="en-US" sz="1100" dirty="0"/>
          </a:p>
        </p:txBody>
      </p:sp>
      <p:sp>
        <p:nvSpPr>
          <p:cNvPr id="6" name="Rectangle 5"/>
          <p:cNvSpPr/>
          <p:nvPr/>
        </p:nvSpPr>
        <p:spPr>
          <a:xfrm>
            <a:off x="304800" y="457200"/>
            <a:ext cx="6096000" cy="7725192"/>
          </a:xfrm>
          <a:prstGeom prst="rect">
            <a:avLst/>
          </a:prstGeom>
        </p:spPr>
        <p:txBody>
          <a:bodyPr wrap="square">
            <a:spAutoFit/>
          </a:bodyPr>
          <a:lstStyle/>
          <a:p>
            <a:pPr algn="r" rtl="1"/>
            <a:r>
              <a:rPr lang="fa-IR" b="1" dirty="0" smtClean="0">
                <a:cs typeface="B Nazanin" pitchFamily="2" charset="-78"/>
              </a:rPr>
              <a:t>نماد گرایی در معماری مشرق زمین: </a:t>
            </a:r>
          </a:p>
          <a:p>
            <a:pPr algn="r" rtl="1"/>
            <a:r>
              <a:rPr lang="fa-IR" dirty="0" smtClean="0">
                <a:cs typeface="B Nazanin" pitchFamily="2" charset="-78"/>
              </a:rPr>
              <a:t>سرتاسر مشرق زمین،الگوی شهر بازتابی از نظم کیهانی بود وتا وقتی که چنین انگاره ای می توانست بر فعالیت انسانی اثر داشته باشد اعتبار داشت. </a:t>
            </a:r>
            <a:br>
              <a:rPr lang="fa-IR" dirty="0" smtClean="0">
                <a:cs typeface="B Nazanin" pitchFamily="2" charset="-78"/>
              </a:rPr>
            </a:br>
            <a:r>
              <a:rPr lang="fa-IR" dirty="0" smtClean="0">
                <a:cs typeface="B Nazanin" pitchFamily="2" charset="-78"/>
              </a:rPr>
              <a:t>فضای شهری با آرایه بندی دقیقی از نمادهای ساخته شده به وجود آمده بود که از طریق ارتفاع، حجم و شکل کلی عالی خود، تصویر عالم صغیر از درک جهان را نشان میداد. بازتابی از نظم کلی جهان با مقیاسی کوچکتر، با مقیاس یک شهر، بازتابی از درک عمیق انسان آن روز از رازهای جهان. </a:t>
            </a:r>
            <a:br>
              <a:rPr lang="fa-IR" dirty="0" smtClean="0">
                <a:cs typeface="B Nazanin" pitchFamily="2" charset="-78"/>
              </a:rPr>
            </a:br>
            <a:r>
              <a:rPr lang="fa-IR" dirty="0" smtClean="0">
                <a:cs typeface="B Nazanin" pitchFamily="2" charset="-78"/>
              </a:rPr>
              <a:t>بدین ترتیب برای درک نظم مکان در مشرق زمین و تجلی های بیرونی آن، انسان به درک اندیشه های فراسپهری(متافیزیکی) ومذهبی هندو و بودایی نیاز دارد، چون که در آن زمان موضوع روابط زیبایی شناختی عناصر شهری اصلا مطرح نبود. </a:t>
            </a:r>
            <a:br>
              <a:rPr lang="fa-IR" dirty="0" smtClean="0">
                <a:cs typeface="B Nazanin" pitchFamily="2" charset="-78"/>
              </a:rPr>
            </a:br>
            <a:r>
              <a:rPr lang="fa-IR" dirty="0" smtClean="0">
                <a:cs typeface="B Nazanin" pitchFamily="2" charset="-78"/>
              </a:rPr>
              <a:t>عالم صغیری که با توجه به اصول جهان نمایش داده می شود از فنونی رویت شدنی در ماندالاهای هندو گرایی اولیه و بودا گروی متاخر ناشی می شود. </a:t>
            </a:r>
            <a:br>
              <a:rPr lang="fa-IR" dirty="0" smtClean="0">
                <a:cs typeface="B Nazanin" pitchFamily="2" charset="-78"/>
              </a:rPr>
            </a:br>
            <a:r>
              <a:rPr lang="fa-IR" dirty="0" smtClean="0">
                <a:cs typeface="B Nazanin" pitchFamily="2" charset="-78"/>
              </a:rPr>
              <a:t>تا چه حد این آگاهی از راز آفرنش جهان برساختن"مکان"در معماری و طراحی شهری تاثیر می گذارد؟ مثلا اکنون می دانیم که آرایه‏بندی تصورات در معابد بودایی در ژاپن نظم معمارانه خود ساختمان ها و آرایه بندیشان در محوطه معبد، همین طور نحوه استقرار این محوطه ها در شهر ، از همان نظامی پیروی می کنند که ما در ماندالاها می یابیم. زایشی است از همان آگاهی ، که با مقیاس و مصالح متفاوت تحقق یافته است. </a:t>
            </a:r>
            <a:br>
              <a:rPr lang="fa-IR" dirty="0" smtClean="0">
                <a:cs typeface="B Nazanin" pitchFamily="2" charset="-78"/>
              </a:rPr>
            </a:br>
            <a:r>
              <a:rPr lang="fa-IR" dirty="0" smtClean="0">
                <a:cs typeface="B Nazanin" pitchFamily="2" charset="-78"/>
              </a:rPr>
              <a:t>این تصور از جهان- همچون یک گستره ی فضایی ساکن و همین طور تحولی گذرا، جریانی حیاتی که از جوهر و چرخیدن به دور یک محور مرکزی ناشی می شود، کوه سومرو، یعنی محور این جهان که اسمان را حمایت می کند و در لایه مرموزی از جهان ریشه دوانده است –در تمام آسیا مشترک است و در اصطلاحات کیهان شناسی خواه زیگورات های "مزو پوتامیان"(میان رودان)، یا تصویرهای آرمانی"شهر امپراتوری ایرانی" یا قصر های کاکراواردین هندی (سلطان جهان سنتی) یا قصر های امپراتوری چینی ارائه شده است.آنها همه در ارائه مفهومی یکسانی از انطباق فضای عالم صغیر نسبت به قوانین جها ن سهیم اند. تخت فرمانروا با آن کوه مرکزی جهان یکی دانسته می شود، با هسته مر کزی ثابت، یعنی "ستاره قطبی"که تماما بر روی آن می چرخند.حفره واقع در بالای چادر چوپانی در آسیای مرکزی و تبت نه تنها برای بیرون دادن دود است، بلکه به مثابه دهانه مرکزی آسمانبا"ستاره قطبی" برابری می کند که ساکنان چادر عظیم وسه قلمرو هستی، یعنی قلمرو حقیرتر زمینی، قلمرو رویایی و قلمرو ملکوتی را به خطر می آورد. </a:t>
            </a:r>
            <a:br>
              <a:rPr lang="fa-IR" dirty="0" smtClean="0">
                <a:cs typeface="B Nazanin" pitchFamily="2" charset="-78"/>
              </a:rPr>
            </a:br>
            <a:r>
              <a:rPr lang="fa-IR" dirty="0" smtClean="0">
                <a:cs typeface="B Nazanin" pitchFamily="2" charset="-78"/>
              </a:rPr>
              <a:t>اگر انسان در جست جوی در اصول نظم در شهر های باستانی شرقی شبیه ماندالا باشد، آنچه که باید به خاطر آورد اینست که اندازه یا شکل نمادها مهم نبودند،بلکه رابطه متقابل ،موقعیت در درون کل وجهت یابی شان اهمیت داشتند</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98</a:t>
            </a:r>
            <a:endParaRPr lang="en-US" sz="1100" dirty="0"/>
          </a:p>
        </p:txBody>
      </p:sp>
      <p:sp>
        <p:nvSpPr>
          <p:cNvPr id="6" name="Rectangle 5"/>
          <p:cNvSpPr/>
          <p:nvPr/>
        </p:nvSpPr>
        <p:spPr>
          <a:xfrm>
            <a:off x="304800" y="457200"/>
            <a:ext cx="6096000" cy="8217634"/>
          </a:xfrm>
          <a:prstGeom prst="rect">
            <a:avLst/>
          </a:prstGeom>
        </p:spPr>
        <p:txBody>
          <a:bodyPr wrap="square">
            <a:spAutoFit/>
          </a:bodyPr>
          <a:lstStyle/>
          <a:p>
            <a:pPr algn="r" rtl="1"/>
            <a:r>
              <a:rPr lang="fa-IR" b="1" dirty="0" smtClean="0">
                <a:cs typeface="B Nazanin" pitchFamily="2" charset="-78"/>
              </a:rPr>
              <a:t>نظم کیهانی</a:t>
            </a:r>
          </a:p>
          <a:p>
            <a:pPr algn="r" rtl="1"/>
            <a:r>
              <a:rPr lang="fa-IR" dirty="0" smtClean="0">
                <a:cs typeface="B Nazanin" pitchFamily="2" charset="-78"/>
              </a:rPr>
              <a:t>از طریق نمادگرایی ماندالایی نکته روشن می شود که فضا برای هر فرد شرقی کیفیتی غیر واقعی دارد و از طریق آرایش نمادهای شخصی، خلق و دریافت می شود. نمادها غالبا از آرایه بندی اساسی شهری باشکوه با دروازه ها، دیوارها وجزء آن پیروی میکردند. فضای کیهانی با فضای شهر بیان می شد و درون این میانجی پلی بین نظم جهانی، نظم شهری و نظم درونی انسان ایجاد شده بود.</a:t>
            </a:r>
          </a:p>
          <a:p>
            <a:pPr algn="r" rtl="1"/>
            <a:r>
              <a:rPr lang="fa-IR" b="1" dirty="0" smtClean="0">
                <a:cs typeface="B Nazanin" pitchFamily="2" charset="-78"/>
              </a:rPr>
              <a:t>دایره‌</a:t>
            </a:r>
          </a:p>
          <a:p>
            <a:pPr algn="r" rtl="1"/>
            <a:r>
              <a:rPr lang="fa-IR" dirty="0" smtClean="0">
                <a:cs typeface="B Nazanin" pitchFamily="2" charset="-78"/>
              </a:rPr>
              <a:t>دایره‌ یا کره‌ نماد خود است و نمایانگر تمایت روان با تمام جنبه‌هایش از جمله‌ رابطه‌ میان انسان و طبیعت. خواه این نماد در پرستش خورشید نزد مردمان بدوی باشد یا در ادیان نوین در اسطوره‌ها باشد یا در خواب‏ها. به‌ هر رو همواره‌ بیانگر مهمترین جنبه‌های زندگی یعنی وحدت در تمامیت آن بوده‌ است. </a:t>
            </a:r>
            <a:br>
              <a:rPr lang="fa-IR" dirty="0" smtClean="0">
                <a:cs typeface="B Nazanin" pitchFamily="2" charset="-78"/>
              </a:rPr>
            </a:br>
            <a:r>
              <a:rPr lang="fa-IR" dirty="0" smtClean="0">
                <a:cs typeface="B Nazanin" pitchFamily="2" charset="-78"/>
              </a:rPr>
              <a:t>یک اسطوره‌ آفرینش هندی می‏گوید: خدای برهما در حالی که‌ بر روی نیلوفر عظیم هزار کاسبرگ ایستاده‌ بود به‌ چهار جهت اصلی نظر انداخت. </a:t>
            </a:r>
            <a:br>
              <a:rPr lang="fa-IR" dirty="0" smtClean="0">
                <a:cs typeface="B Nazanin" pitchFamily="2" charset="-78"/>
              </a:rPr>
            </a:br>
            <a:r>
              <a:rPr lang="fa-IR" dirty="0" smtClean="0">
                <a:cs typeface="B Nazanin" pitchFamily="2" charset="-78"/>
              </a:rPr>
              <a:t>در هنرهای تجسمی هند و خاور دور، دایره‌ی چهار یا هشت‏پر الگوی معمول نمایه‌های مذهبی است که‌ جهت تمرکز اندیشه‌ بکار می‏رود. این ماندالاها معمولا معرف رابطه‌ کیهان با قدرت الهی هستند.</a:t>
            </a:r>
          </a:p>
          <a:p>
            <a:pPr algn="r" rtl="1"/>
            <a:r>
              <a:rPr lang="fa-IR" b="1" dirty="0" smtClean="0">
                <a:cs typeface="B Nazanin" pitchFamily="2" charset="-78"/>
              </a:rPr>
              <a:t>گنبد</a:t>
            </a:r>
          </a:p>
          <a:p>
            <a:pPr algn="r" rtl="1"/>
            <a:r>
              <a:rPr lang="fa-IR" dirty="0" smtClean="0">
                <a:cs typeface="B Nazanin" pitchFamily="2" charset="-78"/>
              </a:rPr>
              <a:t>یکی از تفسیرهای معمول برای گنبد این است که آنرا نماد آسمان، صعود و بهشت دانسته‏اند. این تفسیر در معنای لغوی گنبد در زبان فارسی که هم به آسمان اطلاق میشود و هم به طاق دایره‏شکل وجود دارد. در زبان فارسی میانه گنبد به معنی آتشکده است. بیشتر نقشهای داخلی گنبد، خورشید و ستارگان اند که آسمان را باز مینمایند. نقوشی هم که بر سر گنبدها نصب شدهاند، هِلال ماه و ستاره اند که رواج زیادی دارد. همه اینها نشان میدهد که گنبد بازنماییِ آسمان است و آسمان در کل فرهنگ بشر جایگاه نیروهای مقدس است. زمین زیر این فضا مقدس است و در واقع کل بنا برای تقدس همان زمین است. پوپ در اینباره مینویسد : "وظیفه دایمی فن معماری، هم از نظر مادی هم از دید سمبلیک، ایجاد ارتباط میان جهان مادی و عالم معنی بود تا با برافراشتن بناهای بلند میان دو جهان پلی برپا سازد. در دورههای بعد، طاق آسمان با احداث گنبدهای باشکوه مورد اقتباس قرار گرفت... نیایش موثر، نیازمند جایگاهی بلند بود تا زمین را پشت سر گذارده تا آنجا که ممکن است با نیروهای آسمانی پیوند یابد.</a:t>
            </a:r>
          </a:p>
          <a:p>
            <a:pPr algn="r" rtl="1"/>
            <a:r>
              <a:rPr lang="fa-IR" b="1" dirty="0" smtClean="0">
                <a:cs typeface="B Nazanin" pitchFamily="2" charset="-78"/>
              </a:rPr>
              <a:t>کانسپت</a:t>
            </a:r>
          </a:p>
          <a:p>
            <a:pPr algn="r" rtl="1"/>
            <a:r>
              <a:rPr lang="fa-IR" dirty="0" smtClean="0">
                <a:cs typeface="B Nazanin" pitchFamily="2" charset="-78"/>
              </a:rPr>
              <a:t>در معماری کانسپت، مسیری است که طی آن نیازهای فیزیکی، شرایط محیطی و باورها به هم می‌پیوندند و به این ترتیب کانسپت‌ها بخش مهمی از روند طراحی معماری را شکل می‌دهند. با تعریف ساده می توان گفت کانسپتها ایده‏هایی (</a:t>
            </a:r>
            <a:r>
              <a:rPr lang="en-US" dirty="0" smtClean="0">
                <a:cs typeface="B Nazanin" pitchFamily="2" charset="-78"/>
              </a:rPr>
              <a:t>Ideas) </a:t>
            </a:r>
            <a:r>
              <a:rPr lang="fa-IR" dirty="0" smtClean="0">
                <a:cs typeface="B Nazanin" pitchFamily="2" charset="-78"/>
              </a:rPr>
              <a:t>هستند که عناصر گوناگونی را در یک جا گرد هم میآورند. این عناصر گوناگون، در متن این نوشتار؛ تفکرات، تصورات و مشاهدات هستند.</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99</a:t>
            </a:r>
            <a:endParaRPr lang="en-US" sz="1100" dirty="0"/>
          </a:p>
        </p:txBody>
      </p:sp>
      <p:sp>
        <p:nvSpPr>
          <p:cNvPr id="6" name="Rectangle 5"/>
          <p:cNvSpPr/>
          <p:nvPr/>
        </p:nvSpPr>
        <p:spPr>
          <a:xfrm>
            <a:off x="304800" y="457200"/>
            <a:ext cx="6096000" cy="8463855"/>
          </a:xfrm>
          <a:prstGeom prst="rect">
            <a:avLst/>
          </a:prstGeom>
        </p:spPr>
        <p:txBody>
          <a:bodyPr wrap="square">
            <a:spAutoFit/>
          </a:bodyPr>
          <a:lstStyle/>
          <a:p>
            <a:pPr algn="r" rtl="1"/>
            <a:r>
              <a:rPr lang="fa-IR" dirty="0" smtClean="0">
                <a:cs typeface="B Nazanin" pitchFamily="2" charset="-78"/>
              </a:rPr>
              <a:t>در معماری کانسپت همچنین تعیین‌کننده چگونگی تاثیرگذاری جنبه‌های مختلف نیازمندی‌های بنا در طراحی و ساخت آن از طریق اجتماع در یک اندیشه خاص است و کانسپت در معماری موضوعی هدفمند است. نتیجه تلاش متمرکز و خلاقانه در یکپارچه کردن عناصری به ظاهر نامتشابه. </a:t>
            </a:r>
            <a:br>
              <a:rPr lang="fa-IR" dirty="0" smtClean="0">
                <a:cs typeface="B Nazanin" pitchFamily="2" charset="-78"/>
              </a:rPr>
            </a:br>
            <a:r>
              <a:rPr lang="fa-IR" dirty="0" smtClean="0">
                <a:cs typeface="B Nazanin" pitchFamily="2" charset="-78"/>
              </a:rPr>
              <a:t>انواع پنجگانه کانسپت: به طور کلی پنج نوع کانسپت وجود دارد: کانسپت‌های قیاسی (نگاه به دیگر چیزها)– استعاری ( نگاه به انتزاعات)- جوهره‌ایی ( نگاه به ماورای نیازهای برنامه)– برنامه‌ای ( نگاه به نیازها و اهداف خواسته شده)– ایده‌آل‌گرا ( نگاه به ارزشهای مطلق) در واقع کانسپت نمی‏تواند نمادگرایی باشد. </a:t>
            </a:r>
          </a:p>
          <a:p>
            <a:pPr algn="r" rtl="1"/>
            <a:endParaRPr lang="fa-IR" dirty="0" smtClean="0">
              <a:cs typeface="B Nazanin" pitchFamily="2" charset="-78"/>
            </a:endParaRPr>
          </a:p>
          <a:p>
            <a:pPr algn="r" rtl="1"/>
            <a:r>
              <a:rPr lang="fa-IR" b="1" dirty="0" smtClean="0">
                <a:cs typeface="B Nazanin" pitchFamily="2" charset="-78"/>
              </a:rPr>
              <a:t>واژگان</a:t>
            </a:r>
          </a:p>
          <a:p>
            <a:pPr algn="r" rtl="1"/>
            <a:r>
              <a:rPr lang="fa-IR" dirty="0" smtClean="0">
                <a:cs typeface="B Nazanin" pitchFamily="2" charset="-78"/>
              </a:rPr>
              <a:t>توتمیسم (</a:t>
            </a:r>
            <a:r>
              <a:rPr lang="en-US" dirty="0" smtClean="0">
                <a:cs typeface="B Nazanin" pitchFamily="2" charset="-78"/>
              </a:rPr>
              <a:t>Totem): </a:t>
            </a:r>
            <a:r>
              <a:rPr lang="fa-IR" dirty="0" smtClean="0">
                <a:cs typeface="B Nazanin" pitchFamily="2" charset="-78"/>
              </a:rPr>
              <a:t>در ادیان ابتدایى توتم  قبیله عبارت است از نشانى كه از قبیله حمایت مى كند. آن نشان ممكن است یك گونه حیوان ، نبات یا جماد باشد. حیوانات گوناگونى میان اقوام مختلف احترام دارند و آن را حافظ و نگهبان خود می‏دانستند. </a:t>
            </a:r>
            <a:br>
              <a:rPr lang="fa-IR" dirty="0" smtClean="0">
                <a:cs typeface="B Nazanin" pitchFamily="2" charset="-78"/>
              </a:rPr>
            </a:br>
            <a:r>
              <a:rPr lang="fa-IR" dirty="0" smtClean="0">
                <a:cs typeface="B Nazanin" pitchFamily="2" charset="-78"/>
              </a:rPr>
              <a:t>با مراجعه به تاریخ ملتها و مشاهده پرستش شیر در آفریقا، ببر در هندوستان ، عقاب و خرس و سگ آبى در آمریكاى شمالى ، گاو نر در یونان و مصر، گاو ماده در هندوستان و آفریقا و اسكاندیناوى ، گاومیش ‍ در جنوب هندوستان و كانگورو در استرالیا، در مى یابیم كه حیوانات مذكور توتم آن اقوام بوده اند. هنوز هم مقدس شمردن كبوتر و مار نزد بسیارى از ملتها ادامه دارد.  واژه «توتم » از زبان سرخ پوستان آمریكا آمده است. </a:t>
            </a:r>
            <a:br>
              <a:rPr lang="fa-IR" dirty="0" smtClean="0">
                <a:cs typeface="B Nazanin" pitchFamily="2" charset="-78"/>
              </a:rPr>
            </a:br>
            <a:r>
              <a:rPr lang="fa-IR" dirty="0" smtClean="0">
                <a:cs typeface="B Nazanin" pitchFamily="2" charset="-78"/>
              </a:rPr>
              <a:t>اسطوره‌: افسانه‌، قصه‌ و حکایت. از ديدگاه ادبيات، اسطوره عبارت از داستان‌هايي است كه با پوششي از نمادها و تحليل‌ها و استعاره‌ها، پس از هزاران سال به ما رسيده‌اند، بي‌آنكه زمان رويداد يا آفرينندگان آنها شناخته باشند. اسطوره وسیله‏ای رمزین قوی و خاصی است؛ زیرا میتواند رمزها را به روایت بدل کند. </a:t>
            </a:r>
            <a:br>
              <a:rPr lang="fa-IR" dirty="0" smtClean="0">
                <a:cs typeface="B Nazanin" pitchFamily="2" charset="-78"/>
              </a:rPr>
            </a:br>
            <a:r>
              <a:rPr lang="fa-IR" dirty="0" smtClean="0">
                <a:cs typeface="B Nazanin" pitchFamily="2" charset="-78"/>
              </a:rPr>
              <a:t>مانند: نمونه‌: اسطوره‌ قهرمان، اسطوره‌ مرگ، تولد، رستاخیز قهرمان. </a:t>
            </a:r>
            <a:br>
              <a:rPr lang="fa-IR" dirty="0" smtClean="0">
                <a:cs typeface="B Nazanin" pitchFamily="2" charset="-78"/>
              </a:rPr>
            </a:br>
            <a:r>
              <a:rPr lang="fa-IR" dirty="0" smtClean="0">
                <a:cs typeface="B Nazanin" pitchFamily="2" charset="-78"/>
              </a:rPr>
              <a:t>تجرید: تقلیل همه‌ چیزهای قابل مشاهده‌ به‌ عناصر بصری پایه‌، فرایند آبستراکشن یا تجرید است. به‌ عبارتی نوعی خلاصه‌ سازی برای غلیظ کردن و تقطیر معنی است. (کارهای پیکاسو) </a:t>
            </a:r>
            <a:br>
              <a:rPr lang="fa-IR" dirty="0" smtClean="0">
                <a:cs typeface="B Nazanin" pitchFamily="2" charset="-78"/>
              </a:rPr>
            </a:br>
            <a:r>
              <a:rPr lang="fa-IR" dirty="0" smtClean="0">
                <a:cs typeface="B Nazanin" pitchFamily="2" charset="-78"/>
              </a:rPr>
              <a:t>ماندالا: ماندالا، لفظی سانسكریت وازلحاظ معنوی به معنای دایره است. شکل‏های ترسیم شده‌ بوسیله‌ کاهنان تبتی. ماندالا نقشه ای از عالم است. </a:t>
            </a:r>
            <a:br>
              <a:rPr lang="fa-IR" dirty="0" smtClean="0">
                <a:cs typeface="B Nazanin" pitchFamily="2" charset="-78"/>
              </a:rPr>
            </a:br>
            <a:r>
              <a:rPr lang="fa-IR" dirty="0" smtClean="0">
                <a:cs typeface="B Nazanin" pitchFamily="2" charset="-78"/>
              </a:rPr>
              <a:t>هرمنوتيك </a:t>
            </a:r>
            <a:r>
              <a:rPr lang="en-US" dirty="0" smtClean="0">
                <a:cs typeface="B Nazanin" pitchFamily="2" charset="-78"/>
              </a:rPr>
              <a:t>Hermeneutics </a:t>
            </a:r>
            <a:r>
              <a:rPr lang="fa-IR" dirty="0" smtClean="0">
                <a:cs typeface="B Nazanin" pitchFamily="2" charset="-78"/>
              </a:rPr>
              <a:t>به منزله‌ي روش شناسي لغوي از آغاز پيدايش زبان‌شناسي (</a:t>
            </a:r>
            <a:r>
              <a:rPr lang="en-US" dirty="0" smtClean="0">
                <a:cs typeface="B Nazanin" pitchFamily="2" charset="-78"/>
              </a:rPr>
              <a:t>Philology) </a:t>
            </a:r>
            <a:r>
              <a:rPr lang="fa-IR" dirty="0" smtClean="0">
                <a:cs typeface="B Nazanin" pitchFamily="2" charset="-78"/>
              </a:rPr>
              <a:t>در قرن  هجدهم مطرح بوده است. بدين ترتيب هرمنوتيك خود مي‌تواند متدولوژي فهم لغوي متون باشد.</a:t>
            </a:r>
          </a:p>
          <a:p>
            <a:pPr algn="r" rtl="1"/>
            <a:endParaRPr lang="fa-IR" b="1" dirty="0" smtClean="0">
              <a:cs typeface="B Nazanin" pitchFamily="2" charset="-78"/>
            </a:endParaRPr>
          </a:p>
          <a:p>
            <a:pPr algn="r" rtl="1"/>
            <a:endParaRPr lang="fa-IR" b="1" dirty="0" smtClean="0">
              <a:cs typeface="B Nazanin" pitchFamily="2" charset="-78"/>
            </a:endParaRPr>
          </a:p>
          <a:p>
            <a:pPr algn="r" rtl="1"/>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100</a:t>
            </a:r>
            <a:endParaRPr lang="en-US" sz="1100" dirty="0"/>
          </a:p>
        </p:txBody>
      </p:sp>
      <p:sp>
        <p:nvSpPr>
          <p:cNvPr id="6" name="Rectangle 5"/>
          <p:cNvSpPr/>
          <p:nvPr/>
        </p:nvSpPr>
        <p:spPr>
          <a:xfrm>
            <a:off x="304800" y="457200"/>
            <a:ext cx="6096000" cy="8217634"/>
          </a:xfrm>
          <a:prstGeom prst="rect">
            <a:avLst/>
          </a:prstGeom>
        </p:spPr>
        <p:txBody>
          <a:bodyPr wrap="square">
            <a:spAutoFit/>
          </a:bodyPr>
          <a:lstStyle/>
          <a:p>
            <a:pPr algn="r" rtl="1"/>
            <a:r>
              <a:rPr lang="fa-IR" b="1" dirty="0" smtClean="0">
                <a:cs typeface="B Nazanin" pitchFamily="2" charset="-78"/>
              </a:rPr>
              <a:t>نماد شناسی</a:t>
            </a:r>
          </a:p>
          <a:p>
            <a:pPr algn="r" rtl="1"/>
            <a:r>
              <a:rPr lang="fa-IR" dirty="0" smtClean="0">
                <a:cs typeface="B Nazanin" pitchFamily="2" charset="-78"/>
              </a:rPr>
              <a:t>در زمان ها بسیار دور انسانها برای برقراری ارتباط با یکدیگر از اشکال و فرم ها که برروی سنگ ها، کتیبه ها یا دیوارها حک می شده است، استفاده می کردند. با گذشت زمان این اشکال رنگ و بوی حروف را به خود گرفته اند و به درستی که حروف خود تغییر شکل یافته اشکال می باشند.</a:t>
            </a:r>
            <a:br>
              <a:rPr lang="fa-IR" dirty="0" smtClean="0">
                <a:cs typeface="B Nazanin" pitchFamily="2" charset="-78"/>
              </a:rPr>
            </a:br>
            <a:r>
              <a:rPr lang="fa-IR" dirty="0" smtClean="0">
                <a:cs typeface="B Nazanin" pitchFamily="2" charset="-78"/>
              </a:rPr>
              <a:t>انتقال معانی و مفاهیم از طریق نمادها و اشکال سابقه طولانی در زندگی بشر دارد. امروزه نیز برای نشان دادن مثلا رستوران در چند کیلومتری جاده یا نزدیک بودن پمپ بنزین در مسیر، از اشکال استفاده می شود. علائم راهنمایی و رانندگی نیز خود گویا این مطلب است که اشکال در القای مفاهیم نقش بسیار عمده ای را بازی می کنند و هرچه ساده تر باشند و مفهوم واضح تری را در عین سادگی منتقل نمایند، ارزش بیشتر را دارا هستند.</a:t>
            </a:r>
            <a:br>
              <a:rPr lang="fa-IR" dirty="0" smtClean="0">
                <a:cs typeface="B Nazanin" pitchFamily="2" charset="-78"/>
              </a:rPr>
            </a:br>
            <a:r>
              <a:rPr lang="fa-IR" dirty="0" smtClean="0">
                <a:cs typeface="B Nazanin" pitchFamily="2" charset="-78"/>
              </a:rPr>
              <a:t>نشانه ها یا نمادها یا علائم معنی دار همواره درون نوعی شکل هندسی قرار دارند و باید اذعان داشت که حروف نیز که خود از تغییر شکل اشکال و فرمها به وجود آمده اند، از درون چند شکل هندسی دایره مثلث و مربع قابل تعریف می باشند.</a:t>
            </a:r>
            <a:br>
              <a:rPr lang="fa-IR" dirty="0" smtClean="0">
                <a:cs typeface="B Nazanin" pitchFamily="2" charset="-78"/>
              </a:rPr>
            </a:br>
            <a:r>
              <a:rPr lang="fa-IR" dirty="0" smtClean="0">
                <a:cs typeface="B Nazanin" pitchFamily="2" charset="-78"/>
              </a:rPr>
              <a:t>در صورت کلی نگری، مفاهیم القایی از نمادها و اشکال از سابقه ذهنی و روش زندگی بشر در کهن نشات گرفته و شناخت این مفاهیم از آنجا شیرین می گردد که خبر از گذشته های دور و افکار نیاکان می دهد.</a:t>
            </a:r>
            <a:br>
              <a:rPr lang="fa-IR" dirty="0" smtClean="0">
                <a:cs typeface="B Nazanin" pitchFamily="2" charset="-78"/>
              </a:rPr>
            </a:br>
            <a:r>
              <a:rPr lang="fa-IR" dirty="0" smtClean="0">
                <a:cs typeface="B Nazanin" pitchFamily="2" charset="-78"/>
              </a:rPr>
              <a:t>در مبحث نماد شناسی به بررسی مفاهیم دایره ، مربع و مثلث خواهیم پرداخت.</a:t>
            </a:r>
          </a:p>
          <a:p>
            <a:pPr algn="r" rtl="1"/>
            <a:r>
              <a:rPr lang="fa-IR" b="1" dirty="0" smtClean="0">
                <a:cs typeface="B Nazanin" pitchFamily="2" charset="-78"/>
              </a:rPr>
              <a:t>دایره</a:t>
            </a:r>
          </a:p>
          <a:p>
            <a:pPr algn="r" rtl="1"/>
            <a:r>
              <a:rPr lang="fa-IR" dirty="0" smtClean="0">
                <a:cs typeface="B Nazanin" pitchFamily="2" charset="-78"/>
              </a:rPr>
              <a:t>دایره نشان دهنده حرکت و زمان است. نشان دهنده حرکتی بدون آغاز و پایان. چون دایره دارای هیچ شروع و پایانی نیست و اساسا بدون مبدا و مقصد است، از آن به زمان تعبیر می شود. دایره نشان یکپارچگی و نشان وحدت است. به همین جهت ابدیت را القا می کند.</a:t>
            </a:r>
            <a:br>
              <a:rPr lang="fa-IR" dirty="0" smtClean="0">
                <a:cs typeface="B Nazanin" pitchFamily="2" charset="-78"/>
              </a:rPr>
            </a:br>
            <a:r>
              <a:rPr lang="fa-IR" dirty="0" smtClean="0">
                <a:cs typeface="B Nazanin" pitchFamily="2" charset="-78"/>
              </a:rPr>
              <a:t>دایره در مقابل القای مفهوم سکون قرار دارد و اساسا مفهوم مجموعه زنجیرواری از حرکت را پی در پی، بدون تغییر و شبیه به یکدیگر نشان میدهد. دایره گاهی به دلیل همین مفهومی که القا می کند و شکل خود، به آسمان یا جهان معنوی نیز تعبیر می گردد.</a:t>
            </a:r>
            <a:br>
              <a:rPr lang="fa-IR" dirty="0" smtClean="0">
                <a:cs typeface="B Nazanin" pitchFamily="2" charset="-78"/>
              </a:rPr>
            </a:br>
            <a:r>
              <a:rPr lang="fa-IR" dirty="0" smtClean="0">
                <a:cs typeface="B Nazanin" pitchFamily="2" charset="-78"/>
              </a:rPr>
              <a:t>در نشانه های به جا مانده از بودایی ها، غالبا دوایر متحدالمرکزی به چشم می خورد که نشاندهنده یک نوع تکامل فردی و مرحله بالایی از معنویت میباشد.</a:t>
            </a:r>
            <a:br>
              <a:rPr lang="fa-IR" dirty="0" smtClean="0">
                <a:cs typeface="B Nazanin" pitchFamily="2" charset="-78"/>
              </a:rPr>
            </a:br>
            <a:r>
              <a:rPr lang="fa-IR" dirty="0" smtClean="0">
                <a:cs typeface="B Nazanin" pitchFamily="2" charset="-78"/>
              </a:rPr>
              <a:t>یکی از مفاهیمی که دایره القا می کند، به جهت شبیه بودن آن باچرخ که خود از ابزار بسیار مهمی برای انسان محسوب می شود، صنعتگری و تجارت می باشد. دایره گاهی نماد حرکت اقتصادی و تولید نیز می باشد. با پیدایش چرخ در زندگی بشر بود که بسیاری از پیشرفت های مهم زندگی انسان بوقوع پیوست. اساسا اختراع چرخ سراغاز تحول زندگی بشر و شروع مرحله تازه تولیدات و مصنوعات می باشد که سبب پیشرفت انسانها در عرصه های مختلف گشته است. چرخ خود حرکت را نیز نشان می دهد.</a:t>
            </a:r>
            <a:br>
              <a:rPr lang="fa-IR" dirty="0" smtClean="0">
                <a:cs typeface="B Nazanin" pitchFamily="2" charset="-78"/>
              </a:rPr>
            </a:br>
            <a:r>
              <a:rPr lang="fa-IR" dirty="0" smtClean="0">
                <a:cs typeface="B Nazanin" pitchFamily="2" charset="-78"/>
              </a:rPr>
              <a:t>از آنجا که تعریف خداوند به این ترتیب است که خدا همه جا هست و در مرکز هر چیزی قرار دارد، از او به دایره نیز تعبیر می شود. زیرا مرکزش همه جا و محیطش هیچ کجاست.</a:t>
            </a:r>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101</a:t>
            </a:r>
            <a:endParaRPr lang="en-US" sz="1100" dirty="0"/>
          </a:p>
        </p:txBody>
      </p:sp>
      <p:sp>
        <p:nvSpPr>
          <p:cNvPr id="6" name="Rectangle 5"/>
          <p:cNvSpPr/>
          <p:nvPr/>
        </p:nvSpPr>
        <p:spPr>
          <a:xfrm>
            <a:off x="304800" y="457200"/>
            <a:ext cx="6096000" cy="8710077"/>
          </a:xfrm>
          <a:prstGeom prst="rect">
            <a:avLst/>
          </a:prstGeom>
        </p:spPr>
        <p:txBody>
          <a:bodyPr wrap="square">
            <a:spAutoFit/>
          </a:bodyPr>
          <a:lstStyle/>
          <a:p>
            <a:pPr algn="r" rtl="1"/>
            <a:r>
              <a:rPr lang="fa-IR" dirty="0" smtClean="0">
                <a:cs typeface="B Nazanin" pitchFamily="2" charset="-78"/>
              </a:rPr>
              <a:t>دایره یکی از نقوشی است که کودکان در اولین نقاشی ها خود رسم آن را یاد میگیرند و از علائم ارتباطی بسیار قوی محسوب می شود.</a:t>
            </a:r>
            <a:br>
              <a:rPr lang="fa-IR" dirty="0" smtClean="0">
                <a:cs typeface="B Nazanin" pitchFamily="2" charset="-78"/>
              </a:rPr>
            </a:br>
            <a:r>
              <a:rPr lang="fa-IR" b="1" dirty="0" smtClean="0">
                <a:cs typeface="B Nazanin" pitchFamily="2" charset="-78"/>
              </a:rPr>
              <a:t>مربع</a:t>
            </a:r>
          </a:p>
          <a:p>
            <a:pPr algn="r" rtl="1"/>
            <a:r>
              <a:rPr lang="fa-IR" dirty="0" smtClean="0">
                <a:cs typeface="B Nazanin" pitchFamily="2" charset="-78"/>
              </a:rPr>
              <a:t>برخلاف دایره که نماد حرکت، بی انتهایی و الوهیت بود، مربع نماد سکون و آرامش و ایستایی است. نماد پایداری و نماد هر آنچه استحکام را القا می نماید. مربع نماد برابری و برادری نیز می باشد. از آنجا که در مبحث نماد شناسی دایره گفتیم که دایره نماد آسمان می باشد، مربع نماد زمین در برابر آسمان است. مربع به راحتی تغییر شکل یافته و با تغییر کمی از زاویه آن به راحتی می توان شکل دیگری تولید کرد. یکی از بنیادی ترین اشکال هندسی محسوب می شود و بسیاری از معماران و نقاشان از کهن عاشق از این شکل الهام گرفته و آثار ارزشمندی به ثبت رسانده اند.</a:t>
            </a:r>
            <a:br>
              <a:rPr lang="fa-IR" dirty="0" smtClean="0">
                <a:cs typeface="B Nazanin" pitchFamily="2" charset="-78"/>
              </a:rPr>
            </a:br>
            <a:r>
              <a:rPr lang="fa-IR" dirty="0" smtClean="0">
                <a:cs typeface="B Nazanin" pitchFamily="2" charset="-78"/>
              </a:rPr>
              <a:t>مکعب از مربع تاثیر گذارتر است و علاوه براین که نشاندهنده بعد بیشتری از مربع است، استحکام بیشتری را نیز القا می نماید. یکی از جنبه های اهمیت مربع چهار ضلع و زاویه ای بودن آن است، زیرا عدد 4 یکی از مهمترین اعداد است و به رقم هوش معروف می باشد. این رقم نمادی است از سازمان یافتگی و پویایی. شکل صلیب نیز القا کننده شکل مربع است و این دو یکدیگر را ارزش مفهومی بیشتری می بخشند.</a:t>
            </a:r>
            <a:br>
              <a:rPr lang="fa-IR" dirty="0" smtClean="0">
                <a:cs typeface="B Nazanin" pitchFamily="2" charset="-78"/>
              </a:rPr>
            </a:br>
            <a:r>
              <a:rPr lang="fa-IR" dirty="0" smtClean="0">
                <a:cs typeface="B Nazanin" pitchFamily="2" charset="-78"/>
              </a:rPr>
              <a:t>در مبحث دایره نوشتیم، دایره نماد الوهیت است، مربع هر جایی مقابل دایره است و به همین جهت معنی ماده و هستی را منتقل می کند. هرچه مربوط به مکان باشد با اشکال چهار ضلع و زاویه به خوبی می توان نمایش دارد. همان عبارت چهاردیواری که از گذشته ها مثل بوده است. مربع دارای وزن است و استحکام دارد. در برخی موارد صراحت را بیان می کند و نشانه روشنی و واضحی و قطعی بودن چیزی است.</a:t>
            </a:r>
          </a:p>
          <a:p>
            <a:pPr algn="r" rtl="1"/>
            <a:r>
              <a:rPr lang="fa-IR" b="1" dirty="0" smtClean="0">
                <a:cs typeface="B Nazanin" pitchFamily="2" charset="-78"/>
              </a:rPr>
              <a:t>مثلث</a:t>
            </a:r>
          </a:p>
          <a:p>
            <a:pPr algn="r" rtl="1"/>
            <a:r>
              <a:rPr lang="fa-IR" dirty="0" smtClean="0">
                <a:cs typeface="B Nazanin" pitchFamily="2" charset="-78"/>
              </a:rPr>
              <a:t>مثلث برنده است. نشانه تهاجم ، نشانه سوزانندگی و نشانه سرزندگی است. مثلث نشانه آب، حیات و الهام بخش تاریخ مذاهب بیشماری در سراسر دنیاست. نشانه دوره های سه گانه حیات : تولد ، رشد و مرگ است. از این رو نشانه سیر صعودی تکامل نیز می باشد. هریک اشکال مختلف مثلث نمادی از یک مفهوم هستند اما در کلیت چندان با هم توفیری ندارند.</a:t>
            </a:r>
            <a:br>
              <a:rPr lang="fa-IR" dirty="0" smtClean="0">
                <a:cs typeface="B Nazanin" pitchFamily="2" charset="-78"/>
              </a:rPr>
            </a:br>
            <a:r>
              <a:rPr lang="fa-IR" dirty="0" smtClean="0">
                <a:cs typeface="B Nazanin" pitchFamily="2" charset="-78"/>
              </a:rPr>
              <a:t>مثلث مختلف الاضلاع نمادی از هوا و وسعت است . مثلث قائم الزاویه نمادی از آب است که یکی از مهمترین مفاهیم برای مثلث می باشد. در برخی متون کهن و مفاهیم منتقل شده، مثلث متساوی الاضلاع نمادی از زمین است زیرا این حالت از مثلث نوعی سکون و استحکام را القا می کند. تمام وزن مثلث در همه جای آن یکسان است و به همین دلیل نشانه ای از پایداری و ثبات می باشد.</a:t>
            </a:r>
            <a:br>
              <a:rPr lang="fa-IR" dirty="0" smtClean="0">
                <a:cs typeface="B Nazanin" pitchFamily="2" charset="-78"/>
              </a:rPr>
            </a:br>
            <a:r>
              <a:rPr lang="fa-IR" dirty="0" smtClean="0">
                <a:cs typeface="B Nazanin" pitchFamily="2" charset="-78"/>
              </a:rPr>
              <a:t>مثلث متساوی الساقین به دلیل بالا رونده بودن آن نمادی از آتش است. همچون مفهوم آب ، آتش نیز یکی از مفاهیم جا افتاده برای مثلث است.</a:t>
            </a:r>
            <a:br>
              <a:rPr lang="fa-IR" dirty="0" smtClean="0">
                <a:cs typeface="B Nazanin" pitchFamily="2" charset="-78"/>
              </a:rPr>
            </a:br>
            <a:r>
              <a:rPr lang="fa-IR" dirty="0" smtClean="0">
                <a:cs typeface="B Nazanin" pitchFamily="2" charset="-78"/>
              </a:rPr>
              <a:t>از نظر هندیان و یونانیان وجوه مثلث بیانگر سه وجه آب و خورشید و گندم است . به همین جهت نمادی از باروری به حساب می آید و اساسا از مثلث به نمادی از جنس مونث یا</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102</a:t>
            </a:r>
            <a:endParaRPr lang="en-US" sz="1100" dirty="0"/>
          </a:p>
        </p:txBody>
      </p:sp>
      <p:sp>
        <p:nvSpPr>
          <p:cNvPr id="6" name="Rectangle 5"/>
          <p:cNvSpPr/>
          <p:nvPr/>
        </p:nvSpPr>
        <p:spPr>
          <a:xfrm>
            <a:off x="304800" y="457200"/>
            <a:ext cx="6096000" cy="8463855"/>
          </a:xfrm>
          <a:prstGeom prst="rect">
            <a:avLst/>
          </a:prstGeom>
        </p:spPr>
        <p:txBody>
          <a:bodyPr wrap="square">
            <a:spAutoFit/>
          </a:bodyPr>
          <a:lstStyle/>
          <a:p>
            <a:pPr algn="r" rtl="1"/>
            <a:r>
              <a:rPr lang="fa-IR" dirty="0" smtClean="0">
                <a:cs typeface="B Nazanin" pitchFamily="2" charset="-78"/>
              </a:rPr>
              <a:t>مادگی تعبیر می شود.</a:t>
            </a:r>
          </a:p>
          <a:p>
            <a:pPr algn="r" rtl="1"/>
            <a:r>
              <a:rPr lang="fa-IR" dirty="0" smtClean="0">
                <a:cs typeface="B Nazanin" pitchFamily="2" charset="-78"/>
              </a:rPr>
              <a:t>بسیاری از نمادهای مذهبی نیز با مثلث ایجاد گشته اند. جریان فراماسونری نیز اهمیت زیادی برای این شکل قائل گشته و از آن به دلتای درخشان یاد میکند و نیز نماد صهیونیست ها نیز دو مثلث است که به صورت مخالف هم، روی هم قرار گرفته اند. این دو امر (نماد صهیونیست ها و فراماسون ها) سبب گشته که متاسفانه در طراحی های گرافیکی در ایران، مثلث به یکی از اشکال کم طرفدار بدل گشته و طراحی آرم ها با این شکل، کمتر مورد تایید مخاطب و مشتری قرار می گیرد. در حالیکه مثلث یکی از اشکال ارزشمند از زمانهای کهن برای بشر بوده است و یکی از اشکالی است که به کرات الهام بخش مذاهب مختلف در سراسر دنیا بوده است . شعار سه گانه "گفتار نیک، پندار نیک، کردار نیک" نیز که به دین باستانی ما ایرانیان باز می گردد، خود نشان دهنده جا افتاده بودن مثلث در نظام نمادین ایران می باشد. امید که به این فرم از اشکال کم لطفی بیش از این نگردد.</a:t>
            </a:r>
          </a:p>
          <a:p>
            <a:pPr algn="r" rtl="1"/>
            <a:endParaRPr lang="fa-IR" dirty="0" smtClean="0">
              <a:cs typeface="B Nazanin" pitchFamily="2" charset="-78"/>
            </a:endParaRPr>
          </a:p>
          <a:p>
            <a:pPr algn="r" rtl="1"/>
            <a:r>
              <a:rPr lang="fa-IR" b="1" dirty="0" smtClean="0">
                <a:cs typeface="B Nazanin" pitchFamily="2" charset="-78"/>
              </a:rPr>
              <a:t>هر رنگ نماد چیست؟</a:t>
            </a:r>
            <a:endParaRPr lang="en-US" b="1" dirty="0" smtClean="0">
              <a:cs typeface="B Nazanin" pitchFamily="2" charset="-78"/>
            </a:endParaRPr>
          </a:p>
          <a:p>
            <a:pPr algn="r" rtl="1"/>
            <a:r>
              <a:rPr lang="fa-IR" b="1" dirty="0" smtClean="0">
                <a:cs typeface="B Nazanin" pitchFamily="2" charset="-78"/>
              </a:rPr>
              <a:t>قرمز نماد قدرت</a:t>
            </a:r>
            <a:r>
              <a:rPr lang="fa-IR" dirty="0" smtClean="0">
                <a:cs typeface="B Nazanin" pitchFamily="2" charset="-78"/>
              </a:rPr>
              <a:t/>
            </a:r>
            <a:br>
              <a:rPr lang="fa-IR" dirty="0" smtClean="0">
                <a:cs typeface="B Nazanin" pitchFamily="2" charset="-78"/>
              </a:rPr>
            </a:br>
            <a:r>
              <a:rPr lang="fa-IR" dirty="0" smtClean="0">
                <a:cs typeface="B Nazanin" pitchFamily="2" charset="-78"/>
              </a:rPr>
              <a:t>در شرق ، رنگ قرمز يادآور آتش و از طرفي نشان دهنده‌ي تولد دوباره مي‌باشد.</a:t>
            </a:r>
            <a:br>
              <a:rPr lang="fa-IR" dirty="0" smtClean="0">
                <a:cs typeface="B Nazanin" pitchFamily="2" charset="-78"/>
              </a:rPr>
            </a:br>
            <a:r>
              <a:rPr lang="fa-IR" dirty="0" smtClean="0">
                <a:cs typeface="B Nazanin" pitchFamily="2" charset="-78"/>
              </a:rPr>
              <a:t>ققنوس پرنده‌ي سرخ جنوب ، نماد رنگ قرمز است. گفته مي‌شود ققنوس خود را روي توده‌اي از هيزم آتش زد ، سپس با شكوه و عظمت از آتش برخاست. </a:t>
            </a:r>
            <a:br>
              <a:rPr lang="fa-IR" dirty="0" smtClean="0">
                <a:cs typeface="B Nazanin" pitchFamily="2" charset="-78"/>
              </a:rPr>
            </a:br>
            <a:r>
              <a:rPr lang="fa-IR" dirty="0" smtClean="0">
                <a:cs typeface="B Nazanin" pitchFamily="2" charset="-78"/>
              </a:rPr>
              <a:t>در زبان آلماني ، كلمه‌ي قرمز با واژه‌هاي زندگي و خون هم ريشه است. </a:t>
            </a:r>
            <a:br>
              <a:rPr lang="fa-IR" dirty="0" smtClean="0">
                <a:cs typeface="B Nazanin" pitchFamily="2" charset="-78"/>
              </a:rPr>
            </a:br>
            <a:r>
              <a:rPr lang="fa-IR" dirty="0" smtClean="0">
                <a:cs typeface="B Nazanin" pitchFamily="2" charset="-78"/>
              </a:rPr>
              <a:t>رنگ قرمز در كيمياگري نشانه‌ي قدرت مردانه و نشانه‌اي از سرخي خورشيد است. </a:t>
            </a:r>
            <a:br>
              <a:rPr lang="fa-IR" dirty="0" smtClean="0">
                <a:cs typeface="B Nazanin" pitchFamily="2" charset="-78"/>
              </a:rPr>
            </a:br>
            <a:r>
              <a:rPr lang="fa-IR" dirty="0" smtClean="0">
                <a:cs typeface="B Nazanin" pitchFamily="2" charset="-78"/>
              </a:rPr>
              <a:t>تا مدت‌ها قبل رنگ قرمز در كنار رنگ سياه ، قدرت جادوگران را نشان مي‌داد.</a:t>
            </a:r>
            <a:br>
              <a:rPr lang="fa-IR" dirty="0" smtClean="0">
                <a:cs typeface="B Nazanin" pitchFamily="2" charset="-78"/>
              </a:rPr>
            </a:br>
            <a:r>
              <a:rPr lang="fa-IR" dirty="0" smtClean="0">
                <a:cs typeface="B Nazanin" pitchFamily="2" charset="-78"/>
              </a:rPr>
              <a:t>هم چنين رنگ قرمز از نظر نمادين ، مانند خوني است كه به هنگام فتح و پيروزي ريخته مي‌شود. </a:t>
            </a:r>
            <a:br>
              <a:rPr lang="fa-IR" dirty="0" smtClean="0">
                <a:cs typeface="B Nazanin" pitchFamily="2" charset="-78"/>
              </a:rPr>
            </a:br>
            <a:r>
              <a:rPr lang="fa-IR" dirty="0" smtClean="0">
                <a:cs typeface="B Nazanin" pitchFamily="2" charset="-78"/>
              </a:rPr>
              <a:t>از زمان زندگي قبيله‌اي تا قرون وسطي وقتي كسي به جنگ يا شكار مي‌رفت ، با رنگ قرمز نقاشي‌هايي روي بدن خود مي‌كشيد تا اين رنگ قدرت جسماني او را زياد كند و از او در برابر مرگ و زخمي شدن محافظت نمايد. در واقع انسان با به كار بردن اين رنگ ف هم به دنبال خطر مي‌رود و هم مي‌خواهد خود را از آن حفظ كند. </a:t>
            </a:r>
            <a:br>
              <a:rPr lang="fa-IR" dirty="0" smtClean="0">
                <a:cs typeface="B Nazanin" pitchFamily="2" charset="-78"/>
              </a:rPr>
            </a:br>
            <a:r>
              <a:rPr lang="fa-IR" dirty="0" smtClean="0">
                <a:cs typeface="B Nazanin" pitchFamily="2" charset="-78"/>
              </a:rPr>
              <a:t>پزشكان قديمي براي بيرون آوردن انرژي منفي و شوم از خانه از رنگ قرمز استفاده مي‌كردند. گبوميان استراليايي ، رنگ قرمز را نشانه‌ي باروري مي‌‌دانستند و سنگ‌‌هايي به رنگ قرمز در مزارع خود پنهان مي‌كردند تا تخم‌هايي كه در زمين كاشته‌اند ، بارور شوند و جوانه بزنند. </a:t>
            </a:r>
            <a:br>
              <a:rPr lang="fa-IR" dirty="0" smtClean="0">
                <a:cs typeface="B Nazanin" pitchFamily="2" charset="-78"/>
              </a:rPr>
            </a:br>
            <a:r>
              <a:rPr lang="fa-IR" dirty="0" smtClean="0">
                <a:cs typeface="B Nazanin" pitchFamily="2" charset="-78"/>
              </a:rPr>
              <a:t>در شرق تا قبل از سال 1940 ، قرمز را رنگ خوش شانسي و خوش بختي مي‌دانستند. </a:t>
            </a:r>
            <a:br>
              <a:rPr lang="fa-IR" dirty="0" smtClean="0">
                <a:cs typeface="B Nazanin" pitchFamily="2" charset="-78"/>
              </a:rPr>
            </a:br>
            <a:r>
              <a:rPr lang="fa-IR" dirty="0" smtClean="0">
                <a:cs typeface="B Nazanin" pitchFamily="2" charset="-78"/>
              </a:rPr>
              <a:t>در روسيه سال‌‌ها قبل از اين كه قرمز نشانه‌ي انقلاب باشد ، نشانه‌ي غرور ملي بود. </a:t>
            </a:r>
            <a:br>
              <a:rPr lang="fa-IR" dirty="0" smtClean="0">
                <a:cs typeface="B Nazanin" pitchFamily="2" charset="-78"/>
              </a:rPr>
            </a:br>
            <a:r>
              <a:rPr lang="fa-IR" dirty="0" smtClean="0">
                <a:cs typeface="B Nazanin" pitchFamily="2" charset="-78"/>
              </a:rPr>
              <a:t>اواسط تابستان ، نماد رنگ قرمز است ، به اين علت كه حرارت خورشيد به بالاترين سطخ خود مي‌رسد. </a:t>
            </a:r>
            <a:br>
              <a:rPr lang="fa-IR" dirty="0" smtClean="0">
                <a:cs typeface="B Nazanin" pitchFamily="2" charset="-78"/>
              </a:rPr>
            </a:br>
            <a:endParaRPr lang="fa-IR" b="1" dirty="0" smtClean="0">
              <a:cs typeface="B Nazanin" pitchFamily="2" charset="-78"/>
            </a:endParaRPr>
          </a:p>
          <a:p>
            <a:pPr algn="r" rtl="1"/>
            <a:endParaRPr lang="fa-IR" b="1" dirty="0" smtClean="0">
              <a:cs typeface="B Nazanin"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5</a:t>
            </a:r>
            <a:endParaRPr lang="en-US" sz="1100" dirty="0"/>
          </a:p>
        </p:txBody>
      </p:sp>
      <p:sp>
        <p:nvSpPr>
          <p:cNvPr id="10" name="Rectangle 9"/>
          <p:cNvSpPr/>
          <p:nvPr/>
        </p:nvSpPr>
        <p:spPr>
          <a:xfrm>
            <a:off x="304800" y="457200"/>
            <a:ext cx="6096000" cy="8710077"/>
          </a:xfrm>
          <a:prstGeom prst="rect">
            <a:avLst/>
          </a:prstGeom>
        </p:spPr>
        <p:txBody>
          <a:bodyPr wrap="square">
            <a:spAutoFit/>
          </a:bodyPr>
          <a:lstStyle/>
          <a:p>
            <a:pPr algn="just" rtl="1"/>
            <a:r>
              <a:rPr lang="fa-IR" b="1" dirty="0" smtClean="0">
                <a:cs typeface="B Nazanin" pitchFamily="2" charset="-78"/>
              </a:rPr>
              <a:t>- معرفی آتش نشانی</a:t>
            </a:r>
          </a:p>
          <a:p>
            <a:pPr algn="just" rtl="1"/>
            <a:endParaRPr lang="fa-IR" b="1" dirty="0" smtClean="0">
              <a:cs typeface="B Nazanin" pitchFamily="2" charset="-78"/>
            </a:endParaRPr>
          </a:p>
          <a:p>
            <a:pPr algn="just" rtl="1"/>
            <a:r>
              <a:rPr lang="fa-IR" b="1" dirty="0" smtClean="0">
                <a:cs typeface="B Nazanin" pitchFamily="2" charset="-78"/>
              </a:rPr>
              <a:t>آتش‌نشانی </a:t>
            </a:r>
            <a:r>
              <a:rPr lang="fa-IR" dirty="0" smtClean="0">
                <a:cs typeface="B Nazanin" pitchFamily="2" charset="-78"/>
              </a:rPr>
              <a:t>نام نهاد، ارگان، واحد دولتی و یا خصوصی است که وظیفه مقابله با آتش و برخی دیگر از سوانح و حوادث را بر عهده دارد.</a:t>
            </a:r>
          </a:p>
          <a:p>
            <a:pPr algn="just" rtl="1"/>
            <a:endParaRPr lang="fa-IR" dirty="0" smtClean="0">
              <a:cs typeface="B Nazanin" pitchFamily="2" charset="-78"/>
            </a:endParaRPr>
          </a:p>
          <a:p>
            <a:pPr algn="just" rtl="1"/>
            <a:r>
              <a:rPr lang="fa-IR" b="1" dirty="0" smtClean="0">
                <a:cs typeface="B Nazanin" pitchFamily="2" charset="-78"/>
              </a:rPr>
              <a:t>شرح وظایف</a:t>
            </a:r>
          </a:p>
          <a:p>
            <a:pPr algn="just" rtl="1"/>
            <a:r>
              <a:rPr lang="fa-IR" dirty="0" smtClean="0">
                <a:cs typeface="B Nazanin" pitchFamily="2" charset="-78"/>
              </a:rPr>
              <a:t>در برخی کشورها از جمله ایران، وظیفه آتش‌نشانی فقط به مبارزه با حریق خلاصه نمی‌شود. برای مثال سازمان آتش‌نشانی و خدمات ایمنی شهرداری تهران، شرح وظایف خود را بدینگونه برشمرده‌است.از صدرالله</a:t>
            </a:r>
          </a:p>
          <a:p>
            <a:pPr algn="r" rtl="1"/>
            <a:r>
              <a:rPr lang="fa-IR" dirty="0" smtClean="0">
                <a:cs typeface="B Nazanin" pitchFamily="2" charset="-78"/>
              </a:rPr>
              <a:t>۱. مقابله با هرگونه آتش‌سوزی</a:t>
            </a:r>
            <a:br>
              <a:rPr lang="fa-IR" dirty="0" smtClean="0">
                <a:cs typeface="B Nazanin" pitchFamily="2" charset="-78"/>
              </a:rPr>
            </a:br>
            <a:r>
              <a:rPr lang="fa-IR" dirty="0" smtClean="0">
                <a:cs typeface="B Nazanin" pitchFamily="2" charset="-78"/>
              </a:rPr>
              <a:t>۲. نجات محبوس شدگان در زیر آوار ساختمان، خودروی تصادفی، آسانسور و...</a:t>
            </a:r>
            <a:br>
              <a:rPr lang="fa-IR" dirty="0" smtClean="0">
                <a:cs typeface="B Nazanin" pitchFamily="2" charset="-78"/>
              </a:rPr>
            </a:br>
            <a:r>
              <a:rPr lang="fa-IR" dirty="0" smtClean="0">
                <a:cs typeface="B Nazanin" pitchFamily="2" charset="-78"/>
              </a:rPr>
              <a:t>۳. مقابله و پیشگیری از سقوط اجسام و درخت از ارتفاع و احتمال خطر برای شهروندان</a:t>
            </a:r>
            <a:br>
              <a:rPr lang="fa-IR" dirty="0" smtClean="0">
                <a:cs typeface="B Nazanin" pitchFamily="2" charset="-78"/>
              </a:rPr>
            </a:br>
            <a:r>
              <a:rPr lang="fa-IR" dirty="0" smtClean="0">
                <a:cs typeface="B Nazanin" pitchFamily="2" charset="-78"/>
              </a:rPr>
              <a:t>۴. نجات سقوط کنندگان در چاه، کانال آب، رودخانه، سد، استخر و...</a:t>
            </a:r>
            <a:br>
              <a:rPr lang="fa-IR" dirty="0" smtClean="0">
                <a:cs typeface="B Nazanin" pitchFamily="2" charset="-78"/>
              </a:rPr>
            </a:br>
            <a:r>
              <a:rPr lang="fa-IR" dirty="0" smtClean="0">
                <a:cs typeface="B Nazanin" pitchFamily="2" charset="-78"/>
              </a:rPr>
              <a:t>۵. مقابله با حیوانات وحشی و موذی</a:t>
            </a:r>
            <a:br>
              <a:rPr lang="fa-IR" dirty="0" smtClean="0">
                <a:cs typeface="B Nazanin" pitchFamily="2" charset="-78"/>
              </a:rPr>
            </a:br>
            <a:r>
              <a:rPr lang="fa-IR" dirty="0" smtClean="0">
                <a:cs typeface="B Nazanin" pitchFamily="2" charset="-78"/>
              </a:rPr>
              <a:t>۶. نجات مصدومین حوادث چرخ گوشت، حلقه‌های فلزی، تسمه نقاله، دستگاه‌های برش و کارخانه‌ای</a:t>
            </a:r>
            <a:br>
              <a:rPr lang="fa-IR" dirty="0" smtClean="0">
                <a:cs typeface="B Nazanin" pitchFamily="2" charset="-78"/>
              </a:rPr>
            </a:br>
            <a:r>
              <a:rPr lang="fa-IR" dirty="0" smtClean="0">
                <a:cs typeface="B Nazanin" pitchFamily="2" charset="-78"/>
              </a:rPr>
              <a:t>۷. کلیه موارد دیگری که در آن جان و مال شهروندان در معرض خطر می‌باشد.</a:t>
            </a:r>
            <a:br>
              <a:rPr lang="fa-IR" dirty="0" smtClean="0">
                <a:cs typeface="B Nazanin" pitchFamily="2" charset="-78"/>
              </a:rPr>
            </a:br>
            <a:r>
              <a:rPr lang="fa-IR" dirty="0" smtClean="0">
                <a:cs typeface="B Nazanin" pitchFamily="2" charset="-78"/>
              </a:rPr>
              <a:t>علاوه بر این، آتش‌نشانی وظایف جنبی دیگری نیز دارد که تعیین صلاحیت و ایمنی برخی شرکت‌ها، افراد و ساختمانها از آن جمله‌است.</a:t>
            </a:r>
          </a:p>
          <a:p>
            <a:pPr algn="just" rtl="1"/>
            <a:endParaRPr lang="fa-IR" dirty="0" smtClean="0">
              <a:cs typeface="B Nazanin" pitchFamily="2" charset="-78"/>
            </a:endParaRPr>
          </a:p>
          <a:p>
            <a:pPr algn="just" rtl="1"/>
            <a:r>
              <a:rPr lang="fa-IR" b="1" dirty="0" smtClean="0">
                <a:cs typeface="B Nazanin" pitchFamily="2" charset="-78"/>
              </a:rPr>
              <a:t>حرفه آتش نشــان</a:t>
            </a:r>
          </a:p>
          <a:p>
            <a:pPr algn="just" rtl="1"/>
            <a:r>
              <a:rPr lang="fa-IR" dirty="0" smtClean="0">
                <a:cs typeface="B Nazanin" pitchFamily="2" charset="-78"/>
              </a:rPr>
              <a:t>سازمان های آتش نشانی با هدف اصلی نجات جان و اموال انسان ها تشکیل شده‌اند بنابراین یک آتش نشان قادر است در بحرانی ترین شرایط محیطی و زیان آور ترین شرایط کاری به یاری حادثه دیدگان بشتابد.با توجه به آمارهای حریق و حوادث ، تعداد مصدومین و فوت شدگان ماموران آتش نشان در طی سالیان اخیر نگران کننده است چرا که آتش نشانان در محیط های پر مخاطره آمیز و از جمله انفجارات به امداد رسانی و عملیات می‌پردازند ، لذا آسیب پذیری آنان در حد بالایی است.علاوه بر این ، عوارض و مخاطرات شغلی در حرفه آتش نشانی با بروز و تشدید انواع بیماری های جسمی و روانی جلوه می‌کند.بر این اساس مهم ترین وظیفه آتش نشانان شامل آماده باش شبانه روزی برای شرکت در حوادثی که جان انسان در خطر باشد، انجام عملیات نجات و امداد در حوادثی که جان حیوانی در خطر باشد، شرکت فعال در حوادث طبیعی به منظور یاری رساندن به هموطنان، اداره کردن و مهار آتش سوزی ها در صنایع و اماکن مختلف، بررسی علل حریق و حوادث در شرایط محیطی متفاوت و همراه با مخاطرات گوناگون می‌شود.</a:t>
            </a:r>
            <a:endParaRPr lang="fa-IR" b="1" dirty="0" smtClean="0">
              <a:cs typeface="B Nazanin" pitchFamily="2" charset="-78"/>
            </a:endParaRPr>
          </a:p>
          <a:p>
            <a:pPr algn="just" rtl="1"/>
            <a:endParaRPr lang="fa-IR" b="1" dirty="0" smtClean="0">
              <a:cs typeface="B Nazanin" pitchFamily="2" charset="-78"/>
            </a:endParaRPr>
          </a:p>
          <a:p>
            <a:pPr algn="just" rtl="1"/>
            <a:endParaRPr lang="en-US" dirty="0">
              <a:cs typeface="B Nazanin" pitchFamily="2" charset="-78"/>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103</a:t>
            </a:r>
            <a:endParaRPr lang="en-US" sz="1100" dirty="0"/>
          </a:p>
        </p:txBody>
      </p:sp>
      <p:sp>
        <p:nvSpPr>
          <p:cNvPr id="6" name="Rectangle 5"/>
          <p:cNvSpPr/>
          <p:nvPr/>
        </p:nvSpPr>
        <p:spPr>
          <a:xfrm>
            <a:off x="304800" y="457200"/>
            <a:ext cx="6096000" cy="8463855"/>
          </a:xfrm>
          <a:prstGeom prst="rect">
            <a:avLst/>
          </a:prstGeom>
        </p:spPr>
        <p:txBody>
          <a:bodyPr wrap="square">
            <a:spAutoFit/>
          </a:bodyPr>
          <a:lstStyle/>
          <a:p>
            <a:pPr algn="r" rtl="1"/>
            <a:r>
              <a:rPr lang="fa-IR" dirty="0" smtClean="0">
                <a:cs typeface="B Nazanin" pitchFamily="2" charset="-78"/>
              </a:rPr>
              <a:t>در چين ، قرمز نشانه‌ي خوش اقبالي است و نو عروسان لباس قرمز مي‌‌پوشند. هم چنين در مراسم جشن فرزند تازه متولد شده ، از تخم مرغ قرمز استفاده مي‌كنند. </a:t>
            </a:r>
            <a:br>
              <a:rPr lang="fa-IR" dirty="0" smtClean="0">
                <a:cs typeface="B Nazanin" pitchFamily="2" charset="-78"/>
              </a:rPr>
            </a:br>
            <a:r>
              <a:rPr lang="fa-IR" dirty="0" smtClean="0">
                <a:cs typeface="B Nazanin" pitchFamily="2" charset="-78"/>
              </a:rPr>
              <a:t>در مذاهب يهوديت و مسيحيت ، رنگ قرمز يادآور گناه به ويژه گناهان شهواني بوده است. پيامبر مسيحيان يوشع در كتاب مقدس از " گناهاني كه مانند خون قرمزند " ياد كرده است.</a:t>
            </a:r>
            <a:endParaRPr lang="en-US" dirty="0" smtClean="0">
              <a:cs typeface="B Nazanin" pitchFamily="2" charset="-78"/>
            </a:endParaRPr>
          </a:p>
          <a:p>
            <a:pPr algn="r" rtl="1"/>
            <a:r>
              <a:rPr lang="fa-IR" b="1" dirty="0" smtClean="0">
                <a:cs typeface="B Nazanin" pitchFamily="2" charset="-78"/>
              </a:rPr>
              <a:t>آبي نماد اعتماد </a:t>
            </a:r>
            <a:r>
              <a:rPr lang="fa-IR" dirty="0" smtClean="0">
                <a:cs typeface="B Nazanin" pitchFamily="2" charset="-78"/>
              </a:rPr>
              <a:t/>
            </a:r>
            <a:br>
              <a:rPr lang="fa-IR" dirty="0" smtClean="0">
                <a:cs typeface="B Nazanin" pitchFamily="2" charset="-78"/>
              </a:rPr>
            </a:br>
            <a:r>
              <a:rPr lang="fa-IR" dirty="0" smtClean="0">
                <a:cs typeface="B Nazanin" pitchFamily="2" charset="-78"/>
              </a:rPr>
              <a:t>در برخي افسانه‌‌ها ، آبي نشانه‌ي پدر آسمان است و نشان دهنده‌ي حكمت ، رهبري و پادشاهي مي‌‌باشد. </a:t>
            </a:r>
            <a:br>
              <a:rPr lang="fa-IR" dirty="0" smtClean="0">
                <a:cs typeface="B Nazanin" pitchFamily="2" charset="-78"/>
              </a:rPr>
            </a:br>
            <a:r>
              <a:rPr lang="fa-IR" dirty="0" smtClean="0">
                <a:cs typeface="B Nazanin" pitchFamily="2" charset="-78"/>
              </a:rPr>
              <a:t>در نقاشي‌‌هاي كليساها ، رنگ آبي نشان دهنده‌ي احساسات عميق ، شكوفايي اعتقاد و تواضع در برابر خداوند و در اسلام و مسيحيت ، يادآور پاكي و ايمان است. </a:t>
            </a:r>
            <a:br>
              <a:rPr lang="fa-IR" dirty="0" smtClean="0">
                <a:cs typeface="B Nazanin" pitchFamily="2" charset="-78"/>
              </a:rPr>
            </a:br>
            <a:r>
              <a:rPr lang="fa-IR" dirty="0" smtClean="0">
                <a:cs typeface="B Nazanin" pitchFamily="2" charset="-78"/>
              </a:rPr>
              <a:t>رنگ آبي ، معنايي الهي و آسماني دارد و در ميان شرقي‌‌ها و غربي‌‌ها نشانه‌اي از تقدس است. به همين دليل در كاشي‌كاري‌‌هاي مساجد ، حسينيه‌‌ها و مكان‌‌هاي مقدس از رنگ‌‌هاي آبي استفاده مي‌كنند. چون اين رنگ كمك مي‌كند انسان به ملكوت بينديشد. </a:t>
            </a:r>
            <a:br>
              <a:rPr lang="fa-IR" dirty="0" smtClean="0">
                <a:cs typeface="B Nazanin" pitchFamily="2" charset="-78"/>
              </a:rPr>
            </a:br>
            <a:r>
              <a:rPr lang="fa-IR" dirty="0" smtClean="0">
                <a:cs typeface="B Nazanin" pitchFamily="2" charset="-78"/>
              </a:rPr>
              <a:t>مسيحيان ، پيراهن حضرت مريم را كه داراي تمام فضايل اخلاقي است ، به رنگ آسماني نقاشي مي‌كردند كه نشان دهنده‌ي حفظ جان و جاودانگي او است. </a:t>
            </a:r>
            <a:br>
              <a:rPr lang="fa-IR" dirty="0" smtClean="0">
                <a:cs typeface="B Nazanin" pitchFamily="2" charset="-78"/>
              </a:rPr>
            </a:br>
            <a:r>
              <a:rPr lang="fa-IR" dirty="0" smtClean="0">
                <a:cs typeface="B Nazanin" pitchFamily="2" charset="-78"/>
              </a:rPr>
              <a:t>در قرن پانزدهم از اصطلاح " جوراب آبي " براي مسخره كردن زناني كه تحصيلات دانشگاهي داشتند ، استفاده مي‌شد ، زيرا به نظر مردم آن زمان آن‌ها زنانگي خود را نا ديده گرفته بودند تا درس بخوانند. </a:t>
            </a:r>
            <a:br>
              <a:rPr lang="fa-IR" dirty="0" smtClean="0">
                <a:cs typeface="B Nazanin" pitchFamily="2" charset="-78"/>
              </a:rPr>
            </a:br>
            <a:r>
              <a:rPr lang="fa-IR" dirty="0" smtClean="0">
                <a:cs typeface="B Nazanin" pitchFamily="2" charset="-78"/>
              </a:rPr>
              <a:t>در چين قديم قدرت‌هاي اصلي را با اژدها نشان مي‌دادند مثلا ؛ اژدهايي كه به رنگ آبي ارغواني بود به عنوان پادشاه بهشت معرفي مي‌شد از طرفي اين اژدها نماد چوب نيز محسوب مي‌شد. </a:t>
            </a:r>
            <a:br>
              <a:rPr lang="fa-IR" dirty="0" smtClean="0">
                <a:cs typeface="B Nazanin" pitchFamily="2" charset="-78"/>
              </a:rPr>
            </a:br>
            <a:r>
              <a:rPr lang="fa-IR" dirty="0" smtClean="0">
                <a:cs typeface="B Nazanin" pitchFamily="2" charset="-78"/>
              </a:rPr>
              <a:t>مردم سلتيك در شمال غربي اروپا ، آبي را رنگ خلاقيت و رنگ مقدس شاعران مي‌دانستند. شاعراني كه حماسه‌ي قهرماني‌هاي گذشتگان را از حفظ مي‌خواندند. </a:t>
            </a:r>
            <a:br>
              <a:rPr lang="fa-IR" dirty="0" smtClean="0">
                <a:cs typeface="B Nazanin" pitchFamily="2" charset="-78"/>
              </a:rPr>
            </a:br>
            <a:r>
              <a:rPr lang="fa-IR" dirty="0" smtClean="0">
                <a:cs typeface="B Nazanin" pitchFamily="2" charset="-78"/>
              </a:rPr>
              <a:t>اقوام مايا در آمريكاي جنوبي ، براي رنگ آبي ارزش روحاني كمتري قائل بودند و از آن براي نشان دادن مردگان دشمن شكست خورده استفاده مي‌كردند. </a:t>
            </a:r>
            <a:br>
              <a:rPr lang="fa-IR" dirty="0" smtClean="0">
                <a:cs typeface="B Nazanin" pitchFamily="2" charset="-78"/>
              </a:rPr>
            </a:br>
            <a:r>
              <a:rPr lang="fa-IR" dirty="0" smtClean="0">
                <a:cs typeface="B Nazanin" pitchFamily="2" charset="-78"/>
              </a:rPr>
              <a:t>در هنر باستاني شرق ، رنگ آبي روشن يادآور زندگي ، سپيده‌دم ، فصل بهار ، شكوفه‌ها و حاصل‌‌خيزي است. </a:t>
            </a:r>
            <a:br>
              <a:rPr lang="fa-IR" dirty="0" smtClean="0">
                <a:cs typeface="B Nazanin" pitchFamily="2" charset="-78"/>
              </a:rPr>
            </a:br>
            <a:r>
              <a:rPr lang="fa-IR" dirty="0" smtClean="0">
                <a:cs typeface="B Nazanin" pitchFamily="2" charset="-78"/>
              </a:rPr>
              <a:t>آبي بسيار تيره نشانه‌ي سرماي سوزناك و يخ‌‌هاي خطرناك است و هم چنين آن را نشان دهنده‌ي پايان زندگي هم مي‌دانند.</a:t>
            </a:r>
            <a:endParaRPr lang="en-US" dirty="0" smtClean="0">
              <a:cs typeface="B Nazanin" pitchFamily="2" charset="-78"/>
            </a:endParaRPr>
          </a:p>
          <a:p>
            <a:pPr algn="r" rtl="1"/>
            <a:r>
              <a:rPr lang="fa-IR" b="1" dirty="0" smtClean="0">
                <a:cs typeface="B Nazanin" pitchFamily="2" charset="-78"/>
              </a:rPr>
              <a:t>زرد نماد تفكر مثبت </a:t>
            </a:r>
            <a:br>
              <a:rPr lang="fa-IR" b="1" dirty="0" smtClean="0">
                <a:cs typeface="B Nazanin" pitchFamily="2" charset="-78"/>
              </a:rPr>
            </a:br>
            <a:r>
              <a:rPr lang="fa-IR" dirty="0" smtClean="0">
                <a:cs typeface="B Nazanin" pitchFamily="2" charset="-78"/>
              </a:rPr>
              <a:t>رنگ زرد را نشانه‌ي ذهن و تفكر برتر مي‌دانند. </a:t>
            </a:r>
            <a:br>
              <a:rPr lang="fa-IR" dirty="0" smtClean="0">
                <a:cs typeface="B Nazanin" pitchFamily="2" charset="-78"/>
              </a:rPr>
            </a:br>
            <a:r>
              <a:rPr lang="fa-IR" dirty="0" smtClean="0">
                <a:cs typeface="B Nazanin" pitchFamily="2" charset="-78"/>
              </a:rPr>
              <a:t>هم چنين اين رنگ ، روشني و گرما ، فضيلت جويي ، عروج انبياء ، شادماني و سر خوشي را به ما نشان مي‌دهد. </a:t>
            </a:r>
            <a:br>
              <a:rPr lang="fa-IR" dirty="0" smtClean="0">
                <a:cs typeface="B Nazanin" pitchFamily="2" charset="-78"/>
              </a:rPr>
            </a:br>
            <a:r>
              <a:rPr lang="fa-IR" dirty="0" smtClean="0">
                <a:cs typeface="B Nazanin" pitchFamily="2" charset="-78"/>
              </a:rPr>
              <a:t>در زمان قديم ، رنگ زرد نشانه‌ي روح ،آزادي و استقلال بود و اله‌ي عطارد ، مثل فرشتگان مقرب درگاه خداوند به صورت رنگ زرد ظاهر مي‌شد.</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104</a:t>
            </a:r>
            <a:endParaRPr lang="en-US" sz="1100" dirty="0"/>
          </a:p>
        </p:txBody>
      </p:sp>
      <p:sp>
        <p:nvSpPr>
          <p:cNvPr id="6" name="Rectangle 5"/>
          <p:cNvSpPr/>
          <p:nvPr/>
        </p:nvSpPr>
        <p:spPr>
          <a:xfrm>
            <a:off x="304800" y="457200"/>
            <a:ext cx="6096000" cy="7971413"/>
          </a:xfrm>
          <a:prstGeom prst="rect">
            <a:avLst/>
          </a:prstGeom>
        </p:spPr>
        <p:txBody>
          <a:bodyPr wrap="square">
            <a:spAutoFit/>
          </a:bodyPr>
          <a:lstStyle/>
          <a:p>
            <a:pPr algn="r" rtl="1"/>
            <a:r>
              <a:rPr lang="fa-IR" dirty="0" smtClean="0">
                <a:cs typeface="B Nazanin" pitchFamily="2" charset="-78"/>
              </a:rPr>
              <a:t>در كشور ژاپن رنگ زرد نشانه‌ي وقار و نجابت است. جنگجگويان باستان اين كشور در دوران خود ، گل‌هاي زرد داوودي را به نشانه‌ي پيمان شجاعت ، به خود آويزان مي‌كردند. </a:t>
            </a:r>
            <a:br>
              <a:rPr lang="fa-IR" dirty="0" smtClean="0">
                <a:cs typeface="B Nazanin" pitchFamily="2" charset="-78"/>
              </a:rPr>
            </a:br>
            <a:r>
              <a:rPr lang="fa-IR" dirty="0" smtClean="0">
                <a:cs typeface="B Nazanin" pitchFamily="2" charset="-78"/>
              </a:rPr>
              <a:t>در بين پيشگويان قديم ، رنگ زرد توصيفي از شير و خورشيد بود. آن‌ها زرد بودن شير را تنها عاملي مي‌دانستند كه او را در بين حيوانات به عنوان سلطان جنگل مطرح كرده است. </a:t>
            </a:r>
            <a:br>
              <a:rPr lang="fa-IR" dirty="0" smtClean="0">
                <a:cs typeface="B Nazanin" pitchFamily="2" charset="-78"/>
              </a:rPr>
            </a:br>
            <a:r>
              <a:rPr lang="fa-IR" dirty="0" smtClean="0">
                <a:cs typeface="B Nazanin" pitchFamily="2" charset="-78"/>
              </a:rPr>
              <a:t>مردم قرون وسطي معتقد بودند كه سنگ‌هاي زرد ، بيماري را از جسم او به درون خود جذب مي‌كند. </a:t>
            </a:r>
            <a:br>
              <a:rPr lang="fa-IR" dirty="0" smtClean="0">
                <a:cs typeface="B Nazanin" pitchFamily="2" charset="-78"/>
              </a:rPr>
            </a:br>
            <a:r>
              <a:rPr lang="fa-IR" dirty="0" smtClean="0">
                <a:cs typeface="B Nazanin" pitchFamily="2" charset="-78"/>
              </a:rPr>
              <a:t>در يونان باستان ، رنگ زرد نشان دهنده‌ي حالات زنانه بود و پوشيدن لباس زرد را براي مردا غير قابل قبول مي‌دانستند ، آن‌ها الهه‌ها و دوشيزگان را با پيراهن زرد زعفراني نقاشي مي‌كردند. </a:t>
            </a:r>
            <a:br>
              <a:rPr lang="fa-IR" dirty="0" smtClean="0">
                <a:cs typeface="B Nazanin" pitchFamily="2" charset="-78"/>
              </a:rPr>
            </a:br>
            <a:r>
              <a:rPr lang="fa-IR" dirty="0" smtClean="0">
                <a:cs typeface="B Nazanin" pitchFamily="2" charset="-78"/>
              </a:rPr>
              <a:t>در چين باستان براي نشان دادن امپراطور به عنوان قدرت برتر از رنگ زرد استفاده مي‌كردند. در آن زمان ، تنها امپراطور حق داشت لباس زرد بپوشد و اگر كسي جرات مي‌كرد لباس زرد بپوشد بايد انتظار مرگ سختي را مي‌كشيد. </a:t>
            </a:r>
            <a:br>
              <a:rPr lang="fa-IR" dirty="0" smtClean="0">
                <a:cs typeface="B Nazanin" pitchFamily="2" charset="-78"/>
              </a:rPr>
            </a:br>
            <a:r>
              <a:rPr lang="fa-IR" dirty="0" smtClean="0">
                <a:cs typeface="B Nazanin" pitchFamily="2" charset="-78"/>
              </a:rPr>
              <a:t>رنگ زرد نشانه‌ي بيماري نيز بوده است. زماني كه يك كشتي دچار طاعون مي‌شد ، پرچم زردي را بالا مي‌بردند كه نشان مي‌داد كشتي در قرنطينه است. </a:t>
            </a:r>
            <a:br>
              <a:rPr lang="fa-IR" dirty="0" smtClean="0">
                <a:cs typeface="B Nazanin" pitchFamily="2" charset="-78"/>
              </a:rPr>
            </a:br>
            <a:r>
              <a:rPr lang="fa-IR" dirty="0" smtClean="0">
                <a:cs typeface="B Nazanin" pitchFamily="2" charset="-78"/>
              </a:rPr>
              <a:t>از ويژگي‌‌هاي منفي رنگ زرد اين است كه اين رنگ نشان دهنده‌ي خيانت ، بي ايماني ، نا اميدي ، ترس و حرص است. </a:t>
            </a:r>
            <a:br>
              <a:rPr lang="fa-IR" dirty="0" smtClean="0">
                <a:cs typeface="B Nazanin" pitchFamily="2" charset="-78"/>
              </a:rPr>
            </a:br>
            <a:r>
              <a:rPr lang="fa-IR" dirty="0" smtClean="0">
                <a:cs typeface="B Nazanin" pitchFamily="2" charset="-78"/>
              </a:rPr>
              <a:t>در قرن دهم در فراسنه به آدم‌هاي ترسو و نامرد لقب زرد مي‌دادند ، در دوره‌ي انقلاب كبير ، درهاي خانه‌هاي مردمي را كه تصور مي‌شد به دولت جديد خيانت كرده‌اند با رنگ زرد رنگ آميزي مي‌كردند. </a:t>
            </a:r>
            <a:br>
              <a:rPr lang="fa-IR" dirty="0" smtClean="0">
                <a:cs typeface="B Nazanin" pitchFamily="2" charset="-78"/>
              </a:rPr>
            </a:br>
            <a:r>
              <a:rPr lang="fa-IR" dirty="0" smtClean="0">
                <a:cs typeface="B Nazanin" pitchFamily="2" charset="-78"/>
              </a:rPr>
              <a:t>در قديم رنگ زرد براي نشان دادن كساني بود كه عليه كليساي كاتوليك حرف مي‌زدند و به كفرگوياني كه محكوم مي‌شدند در هيزم سوزانده شوند ، لباس زرد مي‌پوشاندند. </a:t>
            </a:r>
            <a:br>
              <a:rPr lang="fa-IR" dirty="0" smtClean="0">
                <a:cs typeface="B Nazanin" pitchFamily="2" charset="-78"/>
              </a:rPr>
            </a:br>
            <a:r>
              <a:rPr lang="fa-IR" dirty="0" smtClean="0">
                <a:cs typeface="B Nazanin" pitchFamily="2" charset="-78"/>
              </a:rPr>
              <a:t>هم چنين در قرون وسطي ، يهوديان را مجبور مي‌كردند كه لباس زرد بپوشند. ناري‌هاي آلمان نيز يهوديان را مجبور مي‌كردند كه به لباس خود ستاره‌ي زرد بدوزند. </a:t>
            </a:r>
            <a:br>
              <a:rPr lang="fa-IR" dirty="0" smtClean="0">
                <a:cs typeface="B Nazanin" pitchFamily="2" charset="-78"/>
              </a:rPr>
            </a:br>
            <a:r>
              <a:rPr lang="fa-IR" dirty="0" smtClean="0">
                <a:cs typeface="B Nazanin" pitchFamily="2" charset="-78"/>
              </a:rPr>
              <a:t>در قرن حاضر رنگ زرد نشانه‌ي ملي گرايي و وطن دوستي است. آمريكايي‌‌ها براي حمايت از سربازان جنگجو به رختان رمان‌هاي زرد مي‌‌بندند.</a:t>
            </a:r>
            <a:endParaRPr lang="en-US" dirty="0" smtClean="0">
              <a:cs typeface="B Nazanin" pitchFamily="2" charset="-78"/>
            </a:endParaRPr>
          </a:p>
          <a:p>
            <a:pPr algn="r" rtl="1"/>
            <a:r>
              <a:rPr lang="fa-IR" b="1" dirty="0" smtClean="0">
                <a:cs typeface="B Nazanin" pitchFamily="2" charset="-78"/>
              </a:rPr>
              <a:t>نارنجي نماد شكوه و عظمت </a:t>
            </a:r>
            <a:r>
              <a:rPr lang="fa-IR" dirty="0" smtClean="0">
                <a:cs typeface="B Nazanin" pitchFamily="2" charset="-78"/>
              </a:rPr>
              <a:t/>
            </a:r>
            <a:br>
              <a:rPr lang="fa-IR" dirty="0" smtClean="0">
                <a:cs typeface="B Nazanin" pitchFamily="2" charset="-78"/>
              </a:rPr>
            </a:br>
            <a:r>
              <a:rPr lang="fa-IR" dirty="0" smtClean="0">
                <a:cs typeface="B Nazanin" pitchFamily="2" charset="-78"/>
              </a:rPr>
              <a:t>رنگ نارنجي ، رنگ غروب آفتاب است و شكوه و عظمت بيابان هاي كوير را نشان مي‌دهد. </a:t>
            </a:r>
            <a:br>
              <a:rPr lang="fa-IR" dirty="0" smtClean="0">
                <a:cs typeface="B Nazanin" pitchFamily="2" charset="-78"/>
              </a:rPr>
            </a:br>
            <a:r>
              <a:rPr lang="fa-IR" dirty="0" smtClean="0">
                <a:cs typeface="B Nazanin" pitchFamily="2" charset="-78"/>
              </a:rPr>
              <a:t>در آداب و رسوم مصر و يهوديان باستان ، نارنجي نشان دهنده‌ي شكوه و جلال بود. در برخي موارد رنگ نارنجي نشانه‌ي آتش نيز هست. </a:t>
            </a:r>
            <a:br>
              <a:rPr lang="fa-IR" dirty="0" smtClean="0">
                <a:cs typeface="B Nazanin" pitchFamily="2" charset="-78"/>
              </a:rPr>
            </a:br>
            <a:r>
              <a:rPr lang="fa-IR" dirty="0" smtClean="0">
                <a:cs typeface="B Nazanin" pitchFamily="2" charset="-78"/>
              </a:rPr>
              <a:t>در مصر رنگ نارنجي نشانه‌ي الهه‌اي به نام سمكت است كه سرش ، سر شير است و ختر شجاع پادشاه خورشيد مي‌باشد.</a:t>
            </a:r>
            <a:br>
              <a:rPr lang="fa-IR" dirty="0" smtClean="0">
                <a:cs typeface="B Nazanin" pitchFamily="2" charset="-78"/>
              </a:rPr>
            </a:br>
            <a:r>
              <a:rPr lang="fa-IR" dirty="0" smtClean="0">
                <a:cs typeface="B Nazanin" pitchFamily="2" charset="-78"/>
              </a:rPr>
              <a:t>در زمان قديم براي نشان دادن قدرت و موفقيت از رنگ نارنجي در پرچم‌ها و تاج‌‌هاي پادشاهان استفاده مي‌شد.</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105</a:t>
            </a:r>
            <a:endParaRPr lang="en-US" sz="1100" dirty="0"/>
          </a:p>
        </p:txBody>
      </p:sp>
      <p:sp>
        <p:nvSpPr>
          <p:cNvPr id="6" name="Rectangle 5"/>
          <p:cNvSpPr/>
          <p:nvPr/>
        </p:nvSpPr>
        <p:spPr>
          <a:xfrm>
            <a:off x="304800" y="457200"/>
            <a:ext cx="6096000" cy="7971413"/>
          </a:xfrm>
          <a:prstGeom prst="rect">
            <a:avLst/>
          </a:prstGeom>
        </p:spPr>
        <p:txBody>
          <a:bodyPr wrap="square">
            <a:spAutoFit/>
          </a:bodyPr>
          <a:lstStyle/>
          <a:p>
            <a:pPr algn="r" rtl="1"/>
            <a:r>
              <a:rPr lang="fa-IR" dirty="0" smtClean="0">
                <a:cs typeface="B Nazanin" pitchFamily="2" charset="-78"/>
              </a:rPr>
              <a:t>ميوه‌هاي نارنجي رنگ ، معناي خاص خود را دارند ؛ مثلا هلو نشانه‌ي طول عمر و جاودانگي است و پرتقال نشانه‌ي نيروي زندگي و قدرت خورشيد مي‌‌باشد. </a:t>
            </a:r>
            <a:br>
              <a:rPr lang="fa-IR" dirty="0" smtClean="0">
                <a:cs typeface="B Nazanin" pitchFamily="2" charset="-78"/>
              </a:rPr>
            </a:br>
            <a:r>
              <a:rPr lang="fa-IR" b="1" dirty="0" smtClean="0">
                <a:cs typeface="B Nazanin" pitchFamily="2" charset="-78"/>
              </a:rPr>
              <a:t>سبز نماد آرامش </a:t>
            </a:r>
            <a:r>
              <a:rPr lang="fa-IR" dirty="0" smtClean="0">
                <a:cs typeface="B Nazanin" pitchFamily="2" charset="-78"/>
              </a:rPr>
              <a:t/>
            </a:r>
            <a:br>
              <a:rPr lang="fa-IR" dirty="0" smtClean="0">
                <a:cs typeface="B Nazanin" pitchFamily="2" charset="-78"/>
              </a:rPr>
            </a:br>
            <a:r>
              <a:rPr lang="fa-IR" dirty="0" smtClean="0">
                <a:cs typeface="B Nazanin" pitchFamily="2" charset="-78"/>
              </a:rPr>
              <a:t>رنگ سبز به معناي آزادي و رهايي و نشانه‌ي زندگي است و حس آباداني را تداعي مي‌كند. </a:t>
            </a:r>
            <a:br>
              <a:rPr lang="fa-IR" dirty="0" smtClean="0">
                <a:cs typeface="B Nazanin" pitchFamily="2" charset="-78"/>
              </a:rPr>
            </a:br>
            <a:r>
              <a:rPr lang="fa-IR" dirty="0" smtClean="0">
                <a:cs typeface="B Nazanin" pitchFamily="2" charset="-78"/>
              </a:rPr>
              <a:t>رنگ سبز به خاطر آرام بخش بودنش به عنوان رنگ ايمني و سلامت در جهان معرفي شده است. براي نشان دادن علائم فيزيكي بي خطر از اين رنگ استفاده مي‌شود. </a:t>
            </a:r>
            <a:br>
              <a:rPr lang="fa-IR" dirty="0" smtClean="0">
                <a:cs typeface="B Nazanin" pitchFamily="2" charset="-78"/>
              </a:rPr>
            </a:br>
            <a:r>
              <a:rPr lang="fa-IR" dirty="0" smtClean="0">
                <a:cs typeface="B Nazanin" pitchFamily="2" charset="-78"/>
              </a:rPr>
              <a:t>در قرون وسطي رنگ سبز نشانه‌ي زندگي جديد و رشد بود ، به همين دليل رنگ سبز را براي لباس نو عروسان انتخاب مي‌كردند. </a:t>
            </a:r>
            <a:br>
              <a:rPr lang="fa-IR" dirty="0" smtClean="0">
                <a:cs typeface="B Nazanin" pitchFamily="2" charset="-78"/>
              </a:rPr>
            </a:br>
            <a:r>
              <a:rPr lang="fa-IR" dirty="0" smtClean="0">
                <a:cs typeface="B Nazanin" pitchFamily="2" charset="-78"/>
              </a:rPr>
              <a:t>در اروپاي غربي اعتقاد بر اين بود كه رنگ سبز ، رنگ مورد علاقه‌ي قدرت‌هاي بزرگ است و اين قدرت‌ها مي‌‌توانند كسي را كه لباس سبز پوشيده ، به بد شانسي ابدي محكوم كنند. </a:t>
            </a:r>
            <a:br>
              <a:rPr lang="fa-IR" dirty="0" smtClean="0">
                <a:cs typeface="B Nazanin" pitchFamily="2" charset="-78"/>
              </a:rPr>
            </a:br>
            <a:r>
              <a:rPr lang="fa-IR" dirty="0" smtClean="0">
                <a:cs typeface="B Nazanin" pitchFamily="2" charset="-78"/>
              </a:rPr>
              <a:t>اين خرافات تا حدي ادامه پيدا كرده است كه امروزه بسياري از افراد با ماشين‌‌هاي سبز رانندگي نمي‌كنند و اعتقاد دارند كه احتمال تصادفات با اين اتومبيل‌ها بيشتر است. </a:t>
            </a:r>
            <a:br>
              <a:rPr lang="fa-IR" dirty="0" smtClean="0">
                <a:cs typeface="B Nazanin" pitchFamily="2" charset="-78"/>
              </a:rPr>
            </a:br>
            <a:r>
              <a:rPr lang="fa-IR" dirty="0" smtClean="0">
                <a:cs typeface="B Nazanin" pitchFamily="2" charset="-78"/>
              </a:rPr>
              <a:t>رنگ سبز در چين نشانه‌‌ي ثروت است و در برخي اوقات يادآور باران شديدي است كه زمين را بارور مي‌كند. </a:t>
            </a:r>
            <a:br>
              <a:rPr lang="fa-IR" dirty="0" smtClean="0">
                <a:cs typeface="B Nazanin" pitchFamily="2" charset="-78"/>
              </a:rPr>
            </a:br>
            <a:r>
              <a:rPr lang="fa-IR" dirty="0" smtClean="0">
                <a:cs typeface="B Nazanin" pitchFamily="2" charset="-78"/>
              </a:rPr>
              <a:t>در گذشته رنگ سبز يادآور زهر بود و به همين دليل هيچ گاه داروها را به رنگ سبز نمي‌ساختند. </a:t>
            </a:r>
            <a:br>
              <a:rPr lang="fa-IR" dirty="0" smtClean="0">
                <a:cs typeface="B Nazanin" pitchFamily="2" charset="-78"/>
              </a:rPr>
            </a:br>
            <a:r>
              <a:rPr lang="fa-IR" dirty="0" smtClean="0">
                <a:cs typeface="B Nazanin" pitchFamily="2" charset="-78"/>
              </a:rPr>
              <a:t>در اسلام ، رنگ سبز نشانه‌ي ايمان و عقيده در دين ، توكل به خدا ، بقا و جاودانگي است و هم چنين نشانه‌‌ي روز قيامت است. </a:t>
            </a:r>
            <a:br>
              <a:rPr lang="fa-IR" dirty="0" smtClean="0">
                <a:cs typeface="B Nazanin" pitchFamily="2" charset="-78"/>
              </a:rPr>
            </a:br>
            <a:r>
              <a:rPr lang="fa-IR" b="1" dirty="0" smtClean="0">
                <a:cs typeface="B Nazanin" pitchFamily="2" charset="-78"/>
              </a:rPr>
              <a:t>ارغواني نماد اشرافيت </a:t>
            </a:r>
            <a:r>
              <a:rPr lang="fa-IR" dirty="0" smtClean="0">
                <a:cs typeface="B Nazanin" pitchFamily="2" charset="-78"/>
              </a:rPr>
              <a:t/>
            </a:r>
            <a:br>
              <a:rPr lang="fa-IR" dirty="0" smtClean="0">
                <a:cs typeface="B Nazanin" pitchFamily="2" charset="-78"/>
              </a:rPr>
            </a:br>
            <a:r>
              <a:rPr lang="fa-IR" dirty="0" smtClean="0">
                <a:cs typeface="B Nazanin" pitchFamily="2" charset="-78"/>
              </a:rPr>
              <a:t>هزارن سال است كه رنگ ارغواني  قدرت مادي و دنيوي مخصوصا قدرت پادشاهنان مطرح شده سات. </a:t>
            </a:r>
            <a:br>
              <a:rPr lang="fa-IR" dirty="0" smtClean="0">
                <a:cs typeface="B Nazanin" pitchFamily="2" charset="-78"/>
              </a:rPr>
            </a:br>
            <a:r>
              <a:rPr lang="fa-IR" dirty="0" smtClean="0">
                <a:cs typeface="B Nazanin" pitchFamily="2" charset="-78"/>
              </a:rPr>
              <a:t>در زمان قديم رنگ ارغواني بسيار سخت تهيه مي‌شد ، به همين دليل تنها ثروتمندان لباس ارغواني مي‌پوشيدند. </a:t>
            </a:r>
            <a:br>
              <a:rPr lang="fa-IR" dirty="0" smtClean="0">
                <a:cs typeface="B Nazanin" pitchFamily="2" charset="-78"/>
              </a:rPr>
            </a:br>
            <a:r>
              <a:rPr lang="fa-IR" dirty="0" smtClean="0">
                <a:cs typeface="B Nazanin" pitchFamily="2" charset="-78"/>
              </a:rPr>
              <a:t>از طرف ديگر به دنيا آمدن در چنين خانواده‌اي كنايه از به دنيا آمدن در خانواده‌اي مهم و سلطنتي بود. </a:t>
            </a:r>
            <a:br>
              <a:rPr lang="fa-IR" dirty="0" smtClean="0">
                <a:cs typeface="B Nazanin" pitchFamily="2" charset="-78"/>
              </a:rPr>
            </a:br>
            <a:r>
              <a:rPr lang="fa-IR" dirty="0" smtClean="0">
                <a:cs typeface="B Nazanin" pitchFamily="2" charset="-78"/>
              </a:rPr>
              <a:t>در روم باستان كساني كه از نظر خانوادگي و مقام اجتماعي افراد مهمي نبودند ، نبايد لباس ارغواني مي‌پوشيدند ؛ چون اين كار توهين بزرگي محسوب مي‌شد و آن‌ها را به اعدام محكوم مي‌كردند. </a:t>
            </a:r>
            <a:br>
              <a:rPr lang="fa-IR" dirty="0" smtClean="0">
                <a:cs typeface="B Nazanin" pitchFamily="2" charset="-78"/>
              </a:rPr>
            </a:br>
            <a:r>
              <a:rPr lang="fa-IR" dirty="0" smtClean="0">
                <a:cs typeface="B Nazanin" pitchFamily="2" charset="-78"/>
              </a:rPr>
              <a:t>رنگ‌هاي بنفش و ارغواني نشانه‌ي ثروت ، نجيب زادگي ، زياده‌روي ، ول‌خرجي ، هرج و مرج ، مرگ ، ستايش و عظمت هستند. </a:t>
            </a:r>
            <a:br>
              <a:rPr lang="fa-IR" dirty="0" smtClean="0">
                <a:cs typeface="B Nazanin" pitchFamily="2" charset="-78"/>
              </a:rPr>
            </a:br>
            <a:r>
              <a:rPr lang="fa-IR" dirty="0" smtClean="0">
                <a:cs typeface="B Nazanin" pitchFamily="2" charset="-78"/>
              </a:rPr>
              <a:t>بنفش مايل به آبي ، يادآور تنهايي است و بنفش مايل به قرمز نشانه‌ي عشق خدايي و روحانيت است. </a:t>
            </a:r>
            <a:br>
              <a:rPr lang="fa-IR" dirty="0" smtClean="0">
                <a:cs typeface="B Nazanin" pitchFamily="2" charset="-78"/>
              </a:rPr>
            </a:br>
            <a:r>
              <a:rPr lang="fa-IR" dirty="0" smtClean="0">
                <a:cs typeface="B Nazanin" pitchFamily="2" charset="-78"/>
              </a:rPr>
              <a:t>رنگ ارغواني جنبه‌ي روحاني نيز دارد و از آن براي لباس كشيش‌‌ها و حاشيه شال</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106</a:t>
            </a:r>
            <a:endParaRPr lang="en-US" sz="1100" dirty="0"/>
          </a:p>
        </p:txBody>
      </p:sp>
      <p:sp>
        <p:nvSpPr>
          <p:cNvPr id="6" name="Rectangle 5"/>
          <p:cNvSpPr/>
          <p:nvPr/>
        </p:nvSpPr>
        <p:spPr>
          <a:xfrm>
            <a:off x="304800" y="457200"/>
            <a:ext cx="6096000" cy="8217634"/>
          </a:xfrm>
          <a:prstGeom prst="rect">
            <a:avLst/>
          </a:prstGeom>
        </p:spPr>
        <p:txBody>
          <a:bodyPr wrap="square">
            <a:spAutoFit/>
          </a:bodyPr>
          <a:lstStyle/>
          <a:p>
            <a:pPr algn="r" rtl="1"/>
            <a:r>
              <a:rPr lang="fa-IR" dirty="0" smtClean="0">
                <a:cs typeface="B Nazanin" pitchFamily="2" charset="-78"/>
              </a:rPr>
              <a:t>نمازگزاران استفاده مي‌شود. </a:t>
            </a:r>
            <a:br>
              <a:rPr lang="fa-IR" dirty="0" smtClean="0">
                <a:cs typeface="B Nazanin" pitchFamily="2" charset="-78"/>
              </a:rPr>
            </a:br>
            <a:r>
              <a:rPr lang="fa-IR" dirty="0" smtClean="0">
                <a:cs typeface="B Nazanin" pitchFamily="2" charset="-78"/>
              </a:rPr>
              <a:t>امروزه در بسياري از كشورها در مراسم عزاداري به جاي رنگ مشكي از رنگ بنفش تيره استفاده مي‌كنند و اين رنگ به عنوان رنگ رسمي عزاداري شناخته شده سات. </a:t>
            </a:r>
            <a:br>
              <a:rPr lang="fa-IR" dirty="0" smtClean="0">
                <a:cs typeface="B Nazanin" pitchFamily="2" charset="-78"/>
              </a:rPr>
            </a:br>
            <a:r>
              <a:rPr lang="fa-IR" b="1" dirty="0" smtClean="0">
                <a:cs typeface="B Nazanin" pitchFamily="2" charset="-78"/>
              </a:rPr>
              <a:t>قهوه‌اي نماد سادگي </a:t>
            </a:r>
            <a:r>
              <a:rPr lang="fa-IR" dirty="0" smtClean="0">
                <a:cs typeface="B Nazanin" pitchFamily="2" charset="-78"/>
              </a:rPr>
              <a:t/>
            </a:r>
            <a:br>
              <a:rPr lang="fa-IR" dirty="0" smtClean="0">
                <a:cs typeface="B Nazanin" pitchFamily="2" charset="-78"/>
              </a:rPr>
            </a:br>
            <a:r>
              <a:rPr lang="fa-IR" dirty="0" smtClean="0">
                <a:cs typeface="B Nazanin" pitchFamily="2" charset="-78"/>
              </a:rPr>
              <a:t>در گذشته رنگ‌هاي روشن مخصوص نجيب زادگان و اشراف و ثروتمندان بود و در مقابل دهقانان و افراد طبقه‌ي پايين جامعه از رنگ قهوه‌اي استفاده مي‌كردند. </a:t>
            </a:r>
            <a:br>
              <a:rPr lang="fa-IR" dirty="0" smtClean="0">
                <a:cs typeface="B Nazanin" pitchFamily="2" charset="-78"/>
              </a:rPr>
            </a:br>
            <a:r>
              <a:rPr lang="fa-IR" dirty="0" smtClean="0">
                <a:cs typeface="B Nazanin" pitchFamily="2" charset="-78"/>
              </a:rPr>
              <a:t>در سال 1980 لباس افسران را از آبي سير ، سياه و خاكستري ، به رنگ قهوه‌اي تغيير دادند تا افسران مهربان‌‌‌تر به نظر برسند و آمار آدم كشي كاهش يابد. </a:t>
            </a:r>
            <a:br>
              <a:rPr lang="fa-IR" dirty="0" smtClean="0">
                <a:cs typeface="B Nazanin" pitchFamily="2" charset="-78"/>
              </a:rPr>
            </a:br>
            <a:r>
              <a:rPr lang="fa-IR" dirty="0" smtClean="0">
                <a:cs typeface="B Nazanin" pitchFamily="2" charset="-78"/>
              </a:rPr>
              <a:t>هم چنين در انگلستان در اصطلاح عاميانه براي افراد بي شور و شوق و خسته از زندگي ، از كلمه‌ي قهوه‌اي استفاده مي‌كنند. </a:t>
            </a:r>
            <a:br>
              <a:rPr lang="fa-IR" dirty="0" smtClean="0">
                <a:cs typeface="B Nazanin" pitchFamily="2" charset="-78"/>
              </a:rPr>
            </a:br>
            <a:r>
              <a:rPr lang="fa-IR" b="1" dirty="0" smtClean="0">
                <a:cs typeface="B Nazanin" pitchFamily="2" charset="-78"/>
              </a:rPr>
              <a:t>خاكستري نماد ابهام </a:t>
            </a:r>
            <a:r>
              <a:rPr lang="fa-IR" dirty="0" smtClean="0">
                <a:cs typeface="B Nazanin" pitchFamily="2" charset="-78"/>
              </a:rPr>
              <a:t/>
            </a:r>
            <a:br>
              <a:rPr lang="fa-IR" dirty="0" smtClean="0">
                <a:cs typeface="B Nazanin" pitchFamily="2" charset="-78"/>
              </a:rPr>
            </a:br>
            <a:r>
              <a:rPr lang="fa-IR" dirty="0" smtClean="0">
                <a:cs typeface="B Nazanin" pitchFamily="2" charset="-78"/>
              </a:rPr>
              <a:t>از اين رنگ براي نشان دادن جنبه‌ي ماورايي زندگي استفاده مي‌كنند. </a:t>
            </a:r>
            <a:br>
              <a:rPr lang="fa-IR" dirty="0" smtClean="0">
                <a:cs typeface="B Nazanin" pitchFamily="2" charset="-78"/>
              </a:rPr>
            </a:br>
            <a:r>
              <a:rPr lang="fa-IR" dirty="0" smtClean="0">
                <a:cs typeface="B Nazanin" pitchFamily="2" charset="-78"/>
              </a:rPr>
              <a:t>به داستان هايي كه درباره‌ي ارواح و كساني كه از دنياي ديگر به ديدن انسان مي‌آيند ، خاكستري مي گويند.</a:t>
            </a:r>
            <a:br>
              <a:rPr lang="fa-IR" dirty="0" smtClean="0">
                <a:cs typeface="B Nazanin" pitchFamily="2" charset="-78"/>
              </a:rPr>
            </a:br>
            <a:r>
              <a:rPr lang="fa-IR" dirty="0" smtClean="0">
                <a:cs typeface="B Nazanin" pitchFamily="2" charset="-78"/>
              </a:rPr>
              <a:t>خاكستري نشانه‌ي ابهام و رنگ ابر و مه است و گاه آن چه را كه نمايان است پنهان مي‌كند. </a:t>
            </a:r>
            <a:br>
              <a:rPr lang="fa-IR" dirty="0" smtClean="0">
                <a:cs typeface="B Nazanin" pitchFamily="2" charset="-78"/>
              </a:rPr>
            </a:br>
            <a:r>
              <a:rPr lang="fa-IR" dirty="0" smtClean="0">
                <a:cs typeface="B Nazanin" pitchFamily="2" charset="-78"/>
              </a:rPr>
              <a:t>در اسطوره‌هاي  يهوديان باستان ، رنگ خاكستري نشانه‌ي حكمت عميق است. </a:t>
            </a:r>
            <a:br>
              <a:rPr lang="fa-IR" dirty="0" smtClean="0">
                <a:cs typeface="B Nazanin" pitchFamily="2" charset="-78"/>
              </a:rPr>
            </a:br>
            <a:r>
              <a:rPr lang="fa-IR" dirty="0" smtClean="0">
                <a:cs typeface="B Nazanin" pitchFamily="2" charset="-78"/>
              </a:rPr>
              <a:t>رنگ خاكستري در كليساهاي قرون وسطي ، نشانه‌ي  تواضع و پشماني از گناه بود و راه‌بان بيش از ديگران از آن استفاده مي‌كردند. </a:t>
            </a:r>
            <a:br>
              <a:rPr lang="fa-IR" dirty="0" smtClean="0">
                <a:cs typeface="B Nazanin" pitchFamily="2" charset="-78"/>
              </a:rPr>
            </a:br>
            <a:r>
              <a:rPr lang="fa-IR" dirty="0" smtClean="0">
                <a:cs typeface="B Nazanin" pitchFamily="2" charset="-78"/>
              </a:rPr>
              <a:t>در جنگ جهاني دوم براي توصيف زير پا گذاشتن قوانين جيره‌بندي از اصطلاح « بازار خاكستري » استفاده مي‌شد. </a:t>
            </a:r>
            <a:br>
              <a:rPr lang="fa-IR" dirty="0" smtClean="0">
                <a:cs typeface="B Nazanin" pitchFamily="2" charset="-78"/>
              </a:rPr>
            </a:br>
            <a:r>
              <a:rPr lang="fa-IR" dirty="0" smtClean="0">
                <a:cs typeface="B Nazanin" pitchFamily="2" charset="-78"/>
              </a:rPr>
              <a:t>رنگ خاكستري ، نشانه‌ي كمال و دانايي است و معمولا افراد با موي خاكستري آگاه و با تجربه به نظر مي‌‌رسند.</a:t>
            </a:r>
            <a:br>
              <a:rPr lang="fa-IR" dirty="0" smtClean="0">
                <a:cs typeface="B Nazanin" pitchFamily="2" charset="-78"/>
              </a:rPr>
            </a:br>
            <a:r>
              <a:rPr lang="fa-IR" dirty="0" smtClean="0">
                <a:cs typeface="B Nazanin" pitchFamily="2" charset="-78"/>
              </a:rPr>
              <a:t>رنگ خاكستري متاليك ، نشانه‌ي قدرت و ثروت است و جعبه‌ي كادوهاي خاكستري متاليك اغلب از يك كادوي گران قيمت خبر مي‌دهند. </a:t>
            </a:r>
            <a:br>
              <a:rPr lang="fa-IR" dirty="0" smtClean="0">
                <a:cs typeface="B Nazanin" pitchFamily="2" charset="-78"/>
              </a:rPr>
            </a:br>
            <a:r>
              <a:rPr lang="fa-IR" b="1" dirty="0" smtClean="0">
                <a:cs typeface="B Nazanin" pitchFamily="2" charset="-78"/>
              </a:rPr>
              <a:t>سفيد نماد پاكي </a:t>
            </a:r>
            <a:r>
              <a:rPr lang="fa-IR" dirty="0" smtClean="0">
                <a:cs typeface="B Nazanin" pitchFamily="2" charset="-78"/>
              </a:rPr>
              <a:t/>
            </a:r>
            <a:br>
              <a:rPr lang="fa-IR" dirty="0" smtClean="0">
                <a:cs typeface="B Nazanin" pitchFamily="2" charset="-78"/>
              </a:rPr>
            </a:br>
            <a:r>
              <a:rPr lang="fa-IR" dirty="0" smtClean="0">
                <a:cs typeface="B Nazanin" pitchFamily="2" charset="-78"/>
              </a:rPr>
              <a:t>در گذشته لباس سفيد نشانة‌ي ثروت بود و اگر كسي لباس سفيد مي‌پوشيد ، مردم فكر مي‌كردند خدمتكاري دارد تا آن را برايش تميز نگه دارد. </a:t>
            </a:r>
            <a:br>
              <a:rPr lang="fa-IR" dirty="0" smtClean="0">
                <a:cs typeface="B Nazanin" pitchFamily="2" charset="-78"/>
              </a:rPr>
            </a:br>
            <a:r>
              <a:rPr lang="fa-IR" dirty="0" smtClean="0">
                <a:cs typeface="B Nazanin" pitchFamily="2" charset="-78"/>
              </a:rPr>
              <a:t>هم چنين مردم فكر مي‌كردند كساني كه لباس سفيد مي‌پوشند ا مقام اجتماعي بالايي برخوردارند ؛  زيرا در آن رنگ سفير نشانه‌ي حقيقت و پاكي است و در تمام كشورها تكان دادن پرچم سفيد نشانه‌ي فرياد صلح است. </a:t>
            </a:r>
            <a:br>
              <a:rPr lang="fa-IR" dirty="0" smtClean="0">
                <a:cs typeface="B Nazanin" pitchFamily="2" charset="-78"/>
              </a:rPr>
            </a:br>
            <a:r>
              <a:rPr lang="fa-IR" dirty="0" smtClean="0">
                <a:cs typeface="B Nazanin" pitchFamily="2" charset="-78"/>
              </a:rPr>
              <a:t>در يونان باستان براي رفتن به رختخواب لباس سفيد مي‌پوشيدند تا خواب‌هاي خوب ببينند. </a:t>
            </a:r>
            <a:br>
              <a:rPr lang="fa-IR" dirty="0" smtClean="0">
                <a:cs typeface="B Nazanin" pitchFamily="2" charset="-78"/>
              </a:rPr>
            </a:br>
            <a:r>
              <a:rPr lang="fa-IR" dirty="0" smtClean="0">
                <a:cs typeface="B Nazanin" pitchFamily="2" charset="-78"/>
              </a:rPr>
              <a:t>در هند ، چين و ژاپن رنگ سفيد مرگ و عزا را به خاطر مي‌آورد و اين به دليل همراهي رنگ سفيد با بهشت و فرشتگان است.</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107</a:t>
            </a:r>
            <a:endParaRPr lang="en-US" sz="1100" dirty="0"/>
          </a:p>
        </p:txBody>
      </p:sp>
      <p:sp>
        <p:nvSpPr>
          <p:cNvPr id="6" name="Rectangle 5"/>
          <p:cNvSpPr/>
          <p:nvPr/>
        </p:nvSpPr>
        <p:spPr>
          <a:xfrm>
            <a:off x="304800" y="457200"/>
            <a:ext cx="6096000" cy="2554545"/>
          </a:xfrm>
          <a:prstGeom prst="rect">
            <a:avLst/>
          </a:prstGeom>
        </p:spPr>
        <p:txBody>
          <a:bodyPr wrap="square">
            <a:spAutoFit/>
          </a:bodyPr>
          <a:lstStyle/>
          <a:p>
            <a:pPr algn="r" rtl="1"/>
            <a:r>
              <a:rPr lang="fa-IR" b="1" dirty="0" smtClean="0">
                <a:cs typeface="B Nazanin" pitchFamily="2" charset="-78"/>
              </a:rPr>
              <a:t>سياه نماد مرگ </a:t>
            </a:r>
            <a:r>
              <a:rPr lang="fa-IR" dirty="0" smtClean="0">
                <a:cs typeface="B Nazanin" pitchFamily="2" charset="-78"/>
              </a:rPr>
              <a:t/>
            </a:r>
            <a:br>
              <a:rPr lang="fa-IR" dirty="0" smtClean="0">
                <a:cs typeface="B Nazanin" pitchFamily="2" charset="-78"/>
              </a:rPr>
            </a:br>
            <a:r>
              <a:rPr lang="fa-IR" dirty="0" smtClean="0">
                <a:cs typeface="B Nazanin" pitchFamily="2" charset="-78"/>
              </a:rPr>
              <a:t>رنگ سياه نشانه‌ي غم و اندوه ، ترس ، رازداري و مبهم بودن است. </a:t>
            </a:r>
            <a:br>
              <a:rPr lang="fa-IR" dirty="0" smtClean="0">
                <a:cs typeface="B Nazanin" pitchFamily="2" charset="-78"/>
              </a:rPr>
            </a:br>
            <a:r>
              <a:rPr lang="fa-IR" dirty="0" smtClean="0">
                <a:cs typeface="B Nazanin" pitchFamily="2" charset="-78"/>
              </a:rPr>
              <a:t>در اكثر جوامع غربي رنگ سياه يادآور مرگ ، عزا و خاك سپاري است. </a:t>
            </a:r>
            <a:br>
              <a:rPr lang="fa-IR" dirty="0" smtClean="0">
                <a:cs typeface="B Nazanin" pitchFamily="2" charset="-78"/>
              </a:rPr>
            </a:br>
            <a:r>
              <a:rPr lang="fa-IR" dirty="0" smtClean="0">
                <a:cs typeface="B Nazanin" pitchFamily="2" charset="-78"/>
              </a:rPr>
              <a:t>رنگ سياه با تاريكي و ترس از ناشناخته‌ها ارتباط دارد و نيروهاي مافوق طبيعي يا جادويي را به خاطر مي‌آورد. </a:t>
            </a:r>
            <a:br>
              <a:rPr lang="fa-IR" dirty="0" smtClean="0">
                <a:cs typeface="B Nazanin" pitchFamily="2" charset="-78"/>
              </a:rPr>
            </a:br>
            <a:r>
              <a:rPr lang="fa-IR" dirty="0" smtClean="0">
                <a:cs typeface="B Nazanin" pitchFamily="2" charset="-78"/>
              </a:rPr>
              <a:t>در دنياي مد ، رنگ سياه نشانه‌ي شيك پوشي ، جذابيت و زيبايي است. </a:t>
            </a:r>
            <a:br>
              <a:rPr lang="fa-IR" dirty="0" smtClean="0">
                <a:cs typeface="B Nazanin" pitchFamily="2" charset="-78"/>
              </a:rPr>
            </a:br>
            <a:r>
              <a:rPr lang="fa-IR" dirty="0" smtClean="0">
                <a:cs typeface="B Nazanin" pitchFamily="2" charset="-78"/>
              </a:rPr>
              <a:t>در بريتانيا به عضوي از خانواده كه باعث ننگ و رسوايي خانواده مي‌شد " گوسفند سياه خانواده " مي‌نامند. </a:t>
            </a:r>
            <a:br>
              <a:rPr lang="fa-IR" dirty="0" smtClean="0">
                <a:cs typeface="B Nazanin" pitchFamily="2" charset="-78"/>
              </a:rPr>
            </a:br>
            <a:r>
              <a:rPr lang="fa-IR" dirty="0" smtClean="0">
                <a:cs typeface="B Nazanin" pitchFamily="2" charset="-78"/>
              </a:rPr>
              <a:t>در فرهنگ‌هاي غربي رنگ سياه اغلب نشانه‌ي قدرت بسيار زياد و پر رمز و راز بودن است. </a:t>
            </a:r>
            <a:br>
              <a:rPr lang="fa-IR" dirty="0" smtClean="0">
                <a:cs typeface="B Nazanin" pitchFamily="2" charset="-78"/>
              </a:rPr>
            </a:br>
            <a:r>
              <a:rPr lang="fa-IR" dirty="0" smtClean="0">
                <a:cs typeface="B Nazanin" pitchFamily="2" charset="-78"/>
              </a:rPr>
              <a:t>در فارسي وقتي مي‌گوييم كسي " سياه دل " است ، يعني انساني بد بين و بد دل است.</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2677656"/>
          </a:xfrm>
          <a:prstGeom prst="rect">
            <a:avLst/>
          </a:prstGeom>
        </p:spPr>
        <p:txBody>
          <a:bodyPr wrap="square">
            <a:spAutoFit/>
          </a:bodyPr>
          <a:lstStyle/>
          <a:p>
            <a:pPr algn="ctr" rtl="1">
              <a:lnSpc>
                <a:spcPct val="150000"/>
              </a:lnSpc>
            </a:pPr>
            <a:r>
              <a:rPr lang="fa-IR" sz="2800" dirty="0" smtClean="0">
                <a:cs typeface="B Nazanin" pitchFamily="2" charset="-78"/>
              </a:rPr>
              <a:t>فصل ششم</a:t>
            </a:r>
          </a:p>
          <a:p>
            <a:pPr algn="ctr" rtl="1">
              <a:lnSpc>
                <a:spcPct val="150000"/>
              </a:lnSpc>
            </a:pPr>
            <a:r>
              <a:rPr lang="fa-IR" sz="2800" dirty="0" smtClean="0">
                <a:cs typeface="B Nazanin" pitchFamily="2" charset="-78"/>
              </a:rPr>
              <a:t>لکه گذاری و جانمایی</a:t>
            </a:r>
          </a:p>
          <a:p>
            <a:pPr algn="ctr" rtl="1">
              <a:lnSpc>
                <a:spcPct val="150000"/>
              </a:lnSpc>
            </a:pPr>
            <a:r>
              <a:rPr lang="fa-IR" sz="2800" dirty="0" smtClean="0">
                <a:cs typeface="B Nazanin" pitchFamily="2" charset="-78"/>
              </a:rPr>
              <a:t>در</a:t>
            </a:r>
          </a:p>
          <a:p>
            <a:pPr algn="ctr" rtl="1">
              <a:lnSpc>
                <a:spcPct val="150000"/>
              </a:lnSpc>
            </a:pPr>
            <a:r>
              <a:rPr lang="fa-IR" sz="2800" dirty="0" smtClean="0">
                <a:cs typeface="B Nazanin" pitchFamily="2" charset="-78"/>
              </a:rPr>
              <a:t>سایت</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2031325"/>
          </a:xfrm>
          <a:prstGeom prst="rect">
            <a:avLst/>
          </a:prstGeom>
        </p:spPr>
        <p:txBody>
          <a:bodyPr wrap="square">
            <a:spAutoFit/>
          </a:bodyPr>
          <a:lstStyle/>
          <a:p>
            <a:pPr algn="ctr" rtl="1">
              <a:lnSpc>
                <a:spcPct val="150000"/>
              </a:lnSpc>
            </a:pPr>
            <a:r>
              <a:rPr lang="fa-IR" sz="2800" dirty="0" smtClean="0">
                <a:cs typeface="B Nazanin" pitchFamily="2" charset="-78"/>
              </a:rPr>
              <a:t>فصل هفتم</a:t>
            </a:r>
          </a:p>
          <a:p>
            <a:pPr algn="ctr" rtl="1">
              <a:lnSpc>
                <a:spcPct val="150000"/>
              </a:lnSpc>
            </a:pPr>
            <a:r>
              <a:rPr lang="fa-IR" sz="2800" dirty="0" smtClean="0">
                <a:cs typeface="B Nazanin" pitchFamily="2" charset="-78"/>
              </a:rPr>
              <a:t>روند طراحی و آلترناتیوهای </a:t>
            </a:r>
          </a:p>
          <a:p>
            <a:pPr algn="ctr" rtl="1">
              <a:lnSpc>
                <a:spcPct val="150000"/>
              </a:lnSpc>
            </a:pPr>
            <a:r>
              <a:rPr lang="fa-IR" sz="2800" dirty="0" smtClean="0">
                <a:cs typeface="B Nazanin" pitchFamily="2" charset="-78"/>
              </a:rPr>
              <a:t>پیشنهادی</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1331134"/>
          </a:xfrm>
          <a:prstGeom prst="rect">
            <a:avLst/>
          </a:prstGeom>
        </p:spPr>
        <p:txBody>
          <a:bodyPr wrap="square">
            <a:spAutoFit/>
          </a:bodyPr>
          <a:lstStyle/>
          <a:p>
            <a:pPr algn="ctr" rtl="1">
              <a:lnSpc>
                <a:spcPct val="150000"/>
              </a:lnSpc>
            </a:pPr>
            <a:r>
              <a:rPr lang="fa-IR" sz="2800" dirty="0" smtClean="0">
                <a:cs typeface="B Nazanin" pitchFamily="2" charset="-78"/>
              </a:rPr>
              <a:t>فصل هشتم</a:t>
            </a:r>
          </a:p>
          <a:p>
            <a:pPr algn="ctr" rtl="1">
              <a:lnSpc>
                <a:spcPct val="150000"/>
              </a:lnSpc>
            </a:pPr>
            <a:r>
              <a:rPr lang="fa-IR" sz="2800" dirty="0" smtClean="0">
                <a:cs typeface="B Nazanin" pitchFamily="2" charset="-78"/>
              </a:rPr>
              <a:t>طرح نهایی</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1331134"/>
          </a:xfrm>
          <a:prstGeom prst="rect">
            <a:avLst/>
          </a:prstGeom>
        </p:spPr>
        <p:txBody>
          <a:bodyPr wrap="square">
            <a:spAutoFit/>
          </a:bodyPr>
          <a:lstStyle/>
          <a:p>
            <a:pPr algn="ctr" rtl="1">
              <a:lnSpc>
                <a:spcPct val="150000"/>
              </a:lnSpc>
            </a:pPr>
            <a:r>
              <a:rPr lang="fa-IR" sz="2800" dirty="0" smtClean="0">
                <a:cs typeface="B Nazanin" pitchFamily="2" charset="-78"/>
              </a:rPr>
              <a:t>فصل نهم </a:t>
            </a:r>
          </a:p>
          <a:p>
            <a:pPr algn="ctr" rtl="1">
              <a:lnSpc>
                <a:spcPct val="150000"/>
              </a:lnSpc>
            </a:pPr>
            <a:r>
              <a:rPr lang="fa-IR" sz="2800" dirty="0" smtClean="0">
                <a:cs typeface="B Nazanin" pitchFamily="2" charset="-78"/>
              </a:rPr>
              <a:t>مطالعات سازه </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109</a:t>
            </a:r>
            <a:endParaRPr lang="en-US" sz="1100" dirty="0"/>
          </a:p>
        </p:txBody>
      </p:sp>
      <p:sp>
        <p:nvSpPr>
          <p:cNvPr id="6" name="Rectangle 5"/>
          <p:cNvSpPr/>
          <p:nvPr/>
        </p:nvSpPr>
        <p:spPr>
          <a:xfrm>
            <a:off x="304800" y="457200"/>
            <a:ext cx="6096000" cy="3785652"/>
          </a:xfrm>
          <a:prstGeom prst="rect">
            <a:avLst/>
          </a:prstGeom>
        </p:spPr>
        <p:txBody>
          <a:bodyPr wrap="square">
            <a:spAutoFit/>
          </a:bodyPr>
          <a:lstStyle/>
          <a:p>
            <a:pPr algn="just" rtl="1">
              <a:buFontTx/>
              <a:buChar char="-"/>
            </a:pPr>
            <a:r>
              <a:rPr lang="fa-IR" b="1" dirty="0" smtClean="0">
                <a:cs typeface="B Nazanin" pitchFamily="2" charset="-78"/>
              </a:rPr>
              <a:t>اصول اوليه سازه ساختمان ايستگاه آتش نشاني</a:t>
            </a:r>
          </a:p>
          <a:p>
            <a:pPr algn="just" rtl="1"/>
            <a:r>
              <a:rPr lang="fa-IR" dirty="0" smtClean="0">
                <a:cs typeface="B Nazanin" pitchFamily="2" charset="-78"/>
              </a:rPr>
              <a:t>ايستگاه هاي آتش نشاني ، ارگانهاي حياتي و مهمي از جامعه هستند که حفظ امنيت عمومي را برعهده دارند . به همين دليل ، مي بايست به گونه اي طراحي شوند که طول عمر مفيد آنها گسترش پيدا کند . بسياري از ايستگاه هايي که امروزه در دنيا بازسازي مي شوند و به بهره برداري دوباره مي رسند ، عمري بيش از 100 سال دارند . </a:t>
            </a:r>
          </a:p>
          <a:p>
            <a:pPr algn="just" rtl="1"/>
            <a:r>
              <a:rPr lang="fa-IR" dirty="0" smtClean="0">
                <a:cs typeface="B Nazanin" pitchFamily="2" charset="-78"/>
              </a:rPr>
              <a:t> اجزاي ساختماني مي بايست از ميان مواد و مصالح پايدار انتخاب شوند تا در طول زمان دچار پوسيدگي و تخريب نشوند و چرخه حياتي ساختمان را به خطر نندازند. برخي از اين مصالح عبارتند از بتن ، بلوک هاي بتني ، آجر ، فولاد و تيرهايي با ابعاد استاندارد .   استفاده از مصالحي که به سرعت دچار زوال و نابودي ، پوسيدگي ، لايه لايه شدن، مي شوند و يا از نظر اتصال با ديگر مصالح ايمن و پايدار نيستند ، به شدت ممنوع مي باشد. اين ممنوعيت شامل چوبهاي کارخانه اي سبک وزن مانند تخته هاي سه لا و چند لا و تيرهاي مشبک چوبي نيز مي شود . </a:t>
            </a:r>
          </a:p>
          <a:p>
            <a:pPr algn="just" rtl="1"/>
            <a:r>
              <a:rPr lang="fa-IR" dirty="0" smtClean="0">
                <a:cs typeface="B Nazanin" pitchFamily="2" charset="-78"/>
              </a:rPr>
              <a:t>اين گونه مصالح طول عمر طولاني مدنظر را جهت ايجاد عمر مفيد ساختمان را ندارند و فشارهاي وارده گوناگون ، تغيير دماهاي ناگهاني و ... را نمي توانند در طول زمان به خوبي تحمل کنند . استفاده از اين مصالح گرچه ممکن است در حال حاضر ، سبب کاهش هزينه هاي ساختاري شود ، ليکن در طول زمان ، موجب افزايش چندين برابر هزينه جهت جايگزيني و بازسازي مي شوند. </a:t>
            </a:r>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6</a:t>
            </a:r>
            <a:endParaRPr lang="en-US" sz="1100" dirty="0"/>
          </a:p>
        </p:txBody>
      </p:sp>
      <p:sp>
        <p:nvSpPr>
          <p:cNvPr id="10" name="Rectangle 9"/>
          <p:cNvSpPr/>
          <p:nvPr/>
        </p:nvSpPr>
        <p:spPr>
          <a:xfrm>
            <a:off x="304800" y="457200"/>
            <a:ext cx="6096000" cy="6494085"/>
          </a:xfrm>
          <a:prstGeom prst="rect">
            <a:avLst/>
          </a:prstGeom>
        </p:spPr>
        <p:txBody>
          <a:bodyPr wrap="square">
            <a:spAutoFit/>
          </a:bodyPr>
          <a:lstStyle/>
          <a:p>
            <a:pPr algn="just" rtl="1"/>
            <a:r>
              <a:rPr lang="fa-IR" dirty="0" smtClean="0">
                <a:cs typeface="B Nazanin" pitchFamily="2" charset="-78"/>
              </a:rPr>
              <a:t>به این ترتیب آتش نشانان در هر ماموریت به طور معمول در معرض چندین عوارض از جمله عوارض ناشی از استرس رانندگی و ترافیک ، عوارض ناشی از اثرات دود و گازهای سمی در محل های عملیات، عوارض ناشی از صدای آژیر، بلندگو و نور چراغ گردان، عوارض ناشی از ترشح هورمون های دفاعی و آمادگی بدن در برابر حوادث، اثرات ناشی از حرارت در محل حریق، عوارض ناشی از تماس یا جذب مواد شیمیایی از طریق پوست، عوارض ناشی از صدمات فیزیکی در حین انجام وظیفه، عوارض ناشی از دریافت پرتوهای یونساز و تشعشعات رادیواکتیویته قرار می‌گیرند. علاوه بر این ، آتش نشانان در هنگام انجام عملیات نجات و امداد در معرض عوارضی نظیر رویت صحنه های دلخراش و تألم آور، عوارض ناشی از وقوع انفجار در صحنه حادثه، عوارض ناشی از مسائل ارگونومی وسایل و تجهیزات و ماشین آلات، عوارض ناشی از انجام خدمت به صورت شیفتی، عوارض ناشی از عدم تغذیه صحیح و متناسب با حرفه، عوارض ناشی از استرس پس از حادثه، عوارض ناشی از کارکردن در محیط های آلوده، عوارض ناشی از کارکردن در محیط های مرطوب نیز قرار می‌گیرند.براساس آمار سال های ۷۶ تا ۸۱ در رابطه با خسارات جانی و مصدومین ناشی از شرکت در عملیات آتش نشانی، بیشترین مصدوم ناشی از شرکت در عملیات حریق و نجات مربوط به سال ۸۱ با تعداد ۶۳ مصدوم حریق و ۱۲ مصدوم نجات بوده‌است.بنابراین گزارش ، وجود فاکتورهایی شامل سرو صدا ، محیط عفونت زا و آلوده ، مواد شیمیایی و گازهای سمی ، مواد رادیواکتیو ، کار در محیط غیر متعارف (کم نور وپر نور) ، وجود ذرات معلق در هوا ، کار در شرایط جوی نامساعد ، کار در ارتفاع ، ریزش و برخورد اجسام خارجی ، انفجار ، خطر برق ، سطوح شیب دار و لغزنده ، کار در فضای مسدود و غیر متعارف، کار در اعماق، کار در محیط های با حرارت بالا ، جابجا کردن قطعات سنگین ، کار در فضای باز ، کار در محیط های مرطوب، کار در محیط های متعفن و نامطبوع ، کار در شرایط روحی نامساعد از مهم ترین عواملی است که شرایط محیط کار آتش نشانان را از حالت عادی خارج می‌کند. بر این اساس ، مقایسه فاکتورها و عوامل زیان آور در محیط کار با شرایط ویژه شغل آتش نشانی گواه آن است که کلیه فاکتورها و عوامل مذکور در حرفه آتش نشانی وجود داشته ضمن اینکه فاکتورهای دیگری نیز وجود دارد که در قوانین موضوعه لحاظ نشده است لذا یک آتش نشان در هر حادثه حداقل ۱۰ مورد از عوامل زیان آور را لمس می‌کند همچنین آتش نشان در طول خدمت با تمامی فاکتورهای زیان آور در صحنه های عملیات و امداد رسانی مواجه است.</a:t>
            </a:r>
            <a:endParaRPr lang="en-US" dirty="0">
              <a:cs typeface="B Nazanin"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04800" y="9220200"/>
            <a:ext cx="457200" cy="261610"/>
          </a:xfrm>
          <a:prstGeom prst="rect">
            <a:avLst/>
          </a:prstGeom>
          <a:noFill/>
        </p:spPr>
        <p:txBody>
          <a:bodyPr wrap="square" rtlCol="0">
            <a:spAutoFit/>
          </a:bodyPr>
          <a:lstStyle/>
          <a:p>
            <a:pPr algn="ctr"/>
            <a:r>
              <a:rPr lang="fa-IR" sz="1100" dirty="0" smtClean="0"/>
              <a:t>7</a:t>
            </a:r>
            <a:endParaRPr lang="en-US" sz="1100" dirty="0"/>
          </a:p>
        </p:txBody>
      </p:sp>
      <p:sp>
        <p:nvSpPr>
          <p:cNvPr id="13" name="Rectangle 12"/>
          <p:cNvSpPr/>
          <p:nvPr/>
        </p:nvSpPr>
        <p:spPr>
          <a:xfrm>
            <a:off x="304800" y="457200"/>
            <a:ext cx="6096000" cy="9202519"/>
          </a:xfrm>
          <a:prstGeom prst="rect">
            <a:avLst/>
          </a:prstGeom>
        </p:spPr>
        <p:txBody>
          <a:bodyPr wrap="square">
            <a:spAutoFit/>
          </a:bodyPr>
          <a:lstStyle/>
          <a:p>
            <a:pPr algn="just" rtl="1">
              <a:buFontTx/>
              <a:buChar char="-"/>
            </a:pPr>
            <a:r>
              <a:rPr lang="fa-IR" b="1" dirty="0" smtClean="0">
                <a:cs typeface="B Nazanin" pitchFamily="2" charset="-78"/>
              </a:rPr>
              <a:t>تعریف</a:t>
            </a:r>
          </a:p>
          <a:p>
            <a:pPr algn="just" rtl="1"/>
            <a:r>
              <a:rPr lang="fa-IR" dirty="0" smtClean="0">
                <a:cs typeface="B Nazanin" pitchFamily="2" charset="-78"/>
              </a:rPr>
              <a:t>ايستگاه ها و نهادهاي آتش نشاني ( طبق تعريف سازمان ) ، سيستمي متشکل از اجزاء به هم پيوسته و مبتني بر نظم و انظباط است که به منظور رسيدن به هدف هاي خاصي ايجاد شده است ، که اين هدف ها فلسفه وجودي سازمان را تشکيل مي دهند . هدف کلي از نهاد آن استقرار ايمني پايدار در جامعه مي باشد که هدف کلي با دستيابي به چند هدف جزئي تحقق مي يابد . از مهمترين آنها نجات جان انسان ها ، مهار و اطفاي آتش سوزي و حفاظت از ثروتهاي ملي در مقابل حريق و سوانح و عوارض ناشي از آن مي باشد .</a:t>
            </a:r>
          </a:p>
          <a:p>
            <a:pPr algn="just" rtl="1"/>
            <a:endParaRPr lang="fa-IR" b="1" dirty="0" smtClean="0">
              <a:cs typeface="B Nazanin" pitchFamily="2" charset="-78"/>
            </a:endParaRPr>
          </a:p>
          <a:p>
            <a:pPr algn="just" rtl="1">
              <a:buFontTx/>
              <a:buChar char="-"/>
            </a:pPr>
            <a:r>
              <a:rPr lang="fa-IR" b="1" dirty="0" smtClean="0">
                <a:cs typeface="B Nazanin" pitchFamily="2" charset="-78"/>
              </a:rPr>
              <a:t>ضرورت و مبناي تاسيس يک مرکز آتش نشاني طبق آمار</a:t>
            </a:r>
          </a:p>
          <a:p>
            <a:pPr algn="just" rtl="1"/>
            <a:r>
              <a:rPr lang="fa-IR" dirty="0" smtClean="0">
                <a:cs typeface="B Nazanin" pitchFamily="2" charset="-78"/>
              </a:rPr>
              <a:t>بر اساس اين ضابطه کلي و عمومي ، در مقابل هر 50000 نفر از جمعيت شهر ، بايستي يک ايستگاه آتش نشاني موجود باشد.</a:t>
            </a:r>
          </a:p>
          <a:p>
            <a:pPr algn="just" rtl="1"/>
            <a:r>
              <a:rPr lang="fa-IR" dirty="0" smtClean="0">
                <a:cs typeface="B Nazanin" pitchFamily="2" charset="-78"/>
              </a:rPr>
              <a:t>در سطح شهرهاي ايران ، معيار 05/0 متر مربع زمين براي تاسيسات آتش نشاني به ازاي هر نفر جمعيت شهري پيشنهاد ميشود . شعاع دسترسي به مراکز آتش نشاني 2 تا 3 کيلو متر است. </a:t>
            </a:r>
          </a:p>
          <a:p>
            <a:pPr algn="just" rtl="1"/>
            <a:endParaRPr lang="fa-IR" dirty="0" smtClean="0">
              <a:cs typeface="B Nazanin" pitchFamily="2" charset="-78"/>
            </a:endParaRPr>
          </a:p>
          <a:p>
            <a:pPr algn="just" rtl="1">
              <a:buFontTx/>
              <a:buChar char="-"/>
            </a:pPr>
            <a:r>
              <a:rPr lang="fa-IR" b="1" dirty="0" smtClean="0">
                <a:cs typeface="B Nazanin" pitchFamily="2" charset="-78"/>
              </a:rPr>
              <a:t>دسته بندي کلي ايستگاههاي آتش نشاني</a:t>
            </a:r>
          </a:p>
          <a:p>
            <a:pPr algn="just" rtl="1"/>
            <a:r>
              <a:rPr lang="fa-IR" dirty="0" smtClean="0">
                <a:cs typeface="B Nazanin" pitchFamily="2" charset="-78"/>
              </a:rPr>
              <a:t>در بررسي هاي صورت گرفته،ايستگاههاي آتش نشاني را بر دو اساس مختلف تقسيم بندي مي کنند.</a:t>
            </a:r>
          </a:p>
          <a:p>
            <a:pPr algn="just" rtl="1"/>
            <a:r>
              <a:rPr lang="fa-IR" dirty="0" smtClean="0">
                <a:cs typeface="B Nazanin" pitchFamily="2" charset="-78"/>
              </a:rPr>
              <a:t>دسته اول بر اساس محل قرارگيري و نحوه ارائه خدمت ايستگاه مي باشد که به شرح زير است:</a:t>
            </a:r>
          </a:p>
          <a:p>
            <a:pPr algn="just" rtl="1"/>
            <a:r>
              <a:rPr lang="fa-IR" dirty="0" smtClean="0">
                <a:cs typeface="B Nazanin" pitchFamily="2" charset="-78"/>
              </a:rPr>
              <a:t> سه گروه اصلي در اين تقسيم بندي براي ايستگاه هاي آتش نشاني در نظر گرفته شده </a:t>
            </a:r>
          </a:p>
          <a:p>
            <a:pPr algn="just" rtl="1"/>
            <a:r>
              <a:rPr lang="fa-IR" dirty="0" smtClean="0">
                <a:cs typeface="B Nazanin" pitchFamily="2" charset="-78"/>
              </a:rPr>
              <a:t>است : </a:t>
            </a:r>
          </a:p>
          <a:p>
            <a:pPr algn="just" rtl="1"/>
            <a:r>
              <a:rPr lang="fa-IR" dirty="0" smtClean="0">
                <a:cs typeface="B Nazanin" pitchFamily="2" charset="-78"/>
              </a:rPr>
              <a:t>1-روستايي </a:t>
            </a:r>
          </a:p>
          <a:p>
            <a:pPr algn="just" rtl="1"/>
            <a:r>
              <a:rPr lang="fa-IR" dirty="0" smtClean="0">
                <a:cs typeface="B Nazanin" pitchFamily="2" charset="-78"/>
              </a:rPr>
              <a:t>2-شهري </a:t>
            </a:r>
          </a:p>
          <a:p>
            <a:pPr algn="just" rtl="1"/>
            <a:r>
              <a:rPr lang="fa-IR" dirty="0" smtClean="0">
                <a:cs typeface="B Nazanin" pitchFamily="2" charset="-78"/>
              </a:rPr>
              <a:t>3-جامع ( شامل  بخش هايي براي کارمندان + کارآموزان و  داوطلبان )</a:t>
            </a:r>
          </a:p>
          <a:p>
            <a:pPr algn="just" rtl="1"/>
            <a:endParaRPr lang="fa-IR" dirty="0" smtClean="0">
              <a:cs typeface="B Nazanin" pitchFamily="2" charset="-78"/>
            </a:endParaRPr>
          </a:p>
          <a:p>
            <a:pPr algn="just" rtl="1"/>
            <a:r>
              <a:rPr lang="fa-IR" dirty="0" smtClean="0">
                <a:cs typeface="B Nazanin" pitchFamily="2" charset="-78"/>
              </a:rPr>
              <a:t>دسته دوم در حقيقت بر مبناي نحوه ارائه خدمات و گستره عملياتي آنها مي باشد که به شرح زير است:</a:t>
            </a:r>
          </a:p>
          <a:p>
            <a:pPr algn="just" rtl="1"/>
            <a:r>
              <a:rPr lang="fa-IR" dirty="0" smtClean="0">
                <a:cs typeface="B Nazanin" pitchFamily="2" charset="-78"/>
              </a:rPr>
              <a:t> 1-ايستگاه مادر که بايد داراي 38 نفرنيروي کاردرهرنوبت، وتعداد 10 تا15 دستگاه خودروسبک وسنگين وفضايي درحدود 6000 مترباشد.. </a:t>
            </a:r>
          </a:p>
          <a:p>
            <a:pPr algn="just" rtl="1"/>
            <a:r>
              <a:rPr lang="fa-IR" dirty="0" smtClean="0">
                <a:cs typeface="B Nazanin" pitchFamily="2" charset="-78"/>
              </a:rPr>
              <a:t> 2-ايستگاه متوسط که بايد داراي 27 نفرپرسنل درهرشيفت و تعداد 4 تا7 دستگاه خودرو مجهز، وفضايي درحدود 3000 مترباشد. </a:t>
            </a:r>
          </a:p>
          <a:p>
            <a:pPr algn="just" rtl="1"/>
            <a:r>
              <a:rPr lang="fa-IR" dirty="0" smtClean="0">
                <a:cs typeface="B Nazanin" pitchFamily="2" charset="-78"/>
              </a:rPr>
              <a:t> 3-ايستگاه کوچک که نيازمند 7 نفرمأمور درهرنوبت کاري، 2 تا3 دستگاه خودرو مجهزوفضايي حدود 300 مترمي‌باشد. </a:t>
            </a:r>
            <a:endParaRPr lang="en-US" dirty="0" smtClean="0">
              <a:cs typeface="B Nazanin" pitchFamily="2" charset="-78"/>
            </a:endParaRPr>
          </a:p>
          <a:p>
            <a:pPr algn="just" rtl="1"/>
            <a:endParaRPr lang="en-US" b="1" dirty="0" smtClean="0">
              <a:cs typeface="B Nazanin" pitchFamily="2" charset="-78"/>
            </a:endParaRPr>
          </a:p>
          <a:p>
            <a:pPr algn="just" rtl="1"/>
            <a:endParaRPr lang="fa-IR" dirty="0" smtClean="0">
              <a:cs typeface="B Nazanin" pitchFamily="2" charset="-78"/>
            </a:endParaRPr>
          </a:p>
          <a:p>
            <a:pPr algn="just" rtl="1"/>
            <a:endParaRPr lang="en-US" b="1" dirty="0" smtClean="0">
              <a:cs typeface="B Nazanin" pitchFamily="2" charset="-78"/>
            </a:endParaRPr>
          </a:p>
          <a:p>
            <a:pPr algn="just" rtl="1"/>
            <a:endParaRPr lang="fa-IR" b="1" dirty="0" smtClean="0">
              <a:cs typeface="B Nazanin" pitchFamily="2" charset="-78"/>
            </a:endParaRPr>
          </a:p>
          <a:p>
            <a:pPr algn="just" rtl="1"/>
            <a:endParaRPr lang="en-US" dirty="0">
              <a:cs typeface="B Nazanin"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8</a:t>
            </a:r>
            <a:endParaRPr lang="en-US" sz="1100" dirty="0"/>
          </a:p>
        </p:txBody>
      </p:sp>
      <p:sp>
        <p:nvSpPr>
          <p:cNvPr id="10" name="Rectangle 9"/>
          <p:cNvSpPr/>
          <p:nvPr/>
        </p:nvSpPr>
        <p:spPr>
          <a:xfrm>
            <a:off x="304800" y="457200"/>
            <a:ext cx="6096000" cy="8463855"/>
          </a:xfrm>
          <a:prstGeom prst="rect">
            <a:avLst/>
          </a:prstGeom>
        </p:spPr>
        <p:txBody>
          <a:bodyPr wrap="square">
            <a:spAutoFit/>
          </a:bodyPr>
          <a:lstStyle/>
          <a:p>
            <a:pPr algn="just" rtl="1">
              <a:buFontTx/>
              <a:buChar char="-"/>
            </a:pPr>
            <a:r>
              <a:rPr lang="fa-IR" b="1" dirty="0" smtClean="0">
                <a:cs typeface="B Nazanin" pitchFamily="2" charset="-78"/>
              </a:rPr>
              <a:t>تاريخچه تشکيل ايستگاه آتش نشاني جهان </a:t>
            </a:r>
          </a:p>
          <a:p>
            <a:pPr algn="just" rtl="1"/>
            <a:r>
              <a:rPr lang="fa-IR" dirty="0" smtClean="0">
                <a:cs typeface="B Nazanin" pitchFamily="2" charset="-78"/>
              </a:rPr>
              <a:t>وقوع حادثه آتش سوزي انگلستان ، در سپتامبر 1666 ميلادي و عدم توانايي در کنترل آن فاجعه بزرگي را در ذهن مردم لندن به يادگار گذاشت که با توجه به چوبي بودن خانه ها ، خسارت هاي زيادي را به مردم وارد نمود . اين موضوع سبب گرديد تا در سال 1667 ، موسسه هاي رونق گيرد که منازل را در برابر آتش سوزي بيمه مي نمود . خطر ورشکستگي اين مؤسسات آنها را به راه اندازي تجهيزات آتش نشاني واداشت تا از وقوع خسارات جلوگيري نمايد . </a:t>
            </a:r>
          </a:p>
          <a:p>
            <a:pPr algn="just" rtl="1"/>
            <a:r>
              <a:rPr lang="fa-IR" dirty="0" smtClean="0">
                <a:cs typeface="B Nazanin" pitchFamily="2" charset="-78"/>
              </a:rPr>
              <a:t>پس از گذشتن مدت زمان اندکي مشخص گرديد که واحد هاي آتش نشاني وابسته به مؤسسات گوناگون ، کارايي لازم را نداشته ومعقول نمي باشند . لذا مؤسسات در صدد هماهنگي و اتحاد برآمدند تا بتوانند اقدامات مؤثري را در اين زمينه انجام دهند . </a:t>
            </a:r>
          </a:p>
          <a:p>
            <a:pPr algn="just" rtl="1"/>
            <a:r>
              <a:rPr lang="fa-IR" dirty="0" smtClean="0">
                <a:cs typeface="B Nazanin" pitchFamily="2" charset="-78"/>
              </a:rPr>
              <a:t>در سال 1833 ، در لندن ، از ادغام واحدهاي آتش نشاني، سازمان واحدي تأسيس شد و در همين سالها ، نخستين تلمبه هاي بخار آتش نشاني اختراع شد . </a:t>
            </a:r>
          </a:p>
          <a:p>
            <a:pPr algn="just" rtl="1"/>
            <a:r>
              <a:rPr lang="fa-IR" dirty="0" smtClean="0">
                <a:cs typeface="B Nazanin" pitchFamily="2" charset="-78"/>
              </a:rPr>
              <a:t>گسترش صنعت ، وقوع جنگ هاي جهاني و حوادث طبيعي، موجب ايجاد انگيزه هاي تجهيز و ساماندهي آتش نشاني ها شد به طوري که امروزه آتش نشاني ها رکن اساسي و اصلي امدادي کشور هاي پيشرفته را تشکيل مي دهند . </a:t>
            </a:r>
          </a:p>
          <a:p>
            <a:pPr algn="just" rtl="1"/>
            <a:endParaRPr lang="fa-IR" dirty="0" smtClean="0">
              <a:cs typeface="B Nazanin" pitchFamily="2" charset="-78"/>
            </a:endParaRPr>
          </a:p>
          <a:p>
            <a:pPr algn="just" rtl="1">
              <a:buFontTx/>
              <a:buChar char="-"/>
            </a:pPr>
            <a:r>
              <a:rPr lang="ar-SA" b="1" dirty="0" smtClean="0">
                <a:cs typeface="B Nazanin" pitchFamily="2" charset="-78"/>
              </a:rPr>
              <a:t>تاریخچه آتش نشانی در ایران</a:t>
            </a:r>
            <a:endParaRPr lang="fa-IR" b="1" dirty="0" smtClean="0">
              <a:cs typeface="B Nazanin" pitchFamily="2" charset="-78"/>
            </a:endParaRPr>
          </a:p>
          <a:p>
            <a:pPr algn="just" rtl="1"/>
            <a:r>
              <a:rPr lang="fa-IR" dirty="0" smtClean="0">
                <a:cs typeface="B Nazanin" pitchFamily="2" charset="-78"/>
              </a:rPr>
              <a:t>نخستین شهر کشور که به تجهیزات و سازمان آتش‌نشانی مجهز شد، شهر تبریز بود. در حدود یکصد و پنجاه سال پیش، روسها در این شهر نخستین سازمان آتش نشانی ایران را تاسیس نمودند که برج آتش‌نشانی تبریز از یادگارهای آن دوران است. دومین و سومین واحدهای آتش نشانی رسمی در جنوب کشور و در شهرهای مسجد سلیمان و آبادان برای حفظ تأسیسات ایجاد شده در پالایشگاه آن شهرها تاسیس شد. سپس با توجه به ایجاد زیر ساختهای اقتصادی در اقصی نقاط کشور، ایجاد واحدهای اطفایی در مناطق مختلف کشور آغاز گردید که می‌توان به احداث واحدهای آتش نشانی (اطفائیه) در بلدیه آنروز نام برد که در قطبهای اقتصادی و صنعتی کشور ایجاد شده و بطور مثال احداث پایگاه‌هایی در تهران ۱۳۰۳، قزوین ۱۳۰۳، اهواز ۱۳۰۴، بندر انزلی ۱۳۰۵، شهر رشت ۱۳۱۰، مشهد مقدس ۱۳۱۲، شهر زنجان ۱۳۲۷، شهر اصفهان ۱۳۲۸ و شهر شیراز ۱۳۲۹ نام برد. در تهران نیز اولین‌بار، یک ژنرال روس در محل سه‌راه امین‌حضور، اقدام به تاسیس اولین ایستگاه آتش‌نشانی نمود و بعدها با گسترش همین واحد و انتقال آن به چهارراه حسن‌آباد، واحد اطفائیه بلدیه تاسیس گردید. به تدریج با افزایش نیازهای شهر تهران این واحد به دو ایستگاه تهران و شمیرانات توسعه پیدا کرد. در سال ۱۳۲۶ این ایستگاه‌ها به پنج ایستگاه افزایش یافت و امروزه تعداد ایستگاه‌های حریق تهران در حال رسیدن به ۱۲۵ مورد است. </a:t>
            </a:r>
            <a:r>
              <a:rPr lang="fa-IR" sz="1000" dirty="0" smtClean="0">
                <a:cs typeface="B Nazanin" pitchFamily="2" charset="-78"/>
              </a:rPr>
              <a:t>(1)</a:t>
            </a:r>
            <a:endParaRPr lang="fa-IR"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en-US" dirty="0" smtClean="0">
              <a:cs typeface="B Nazanin" pitchFamily="2" charset="-78"/>
            </a:endParaRPr>
          </a:p>
          <a:p>
            <a:pPr algn="just" rtl="1"/>
            <a:endParaRPr lang="en-US" dirty="0">
              <a:cs typeface="B Nazanin" pitchFamily="2" charset="-78"/>
            </a:endParaRPr>
          </a:p>
        </p:txBody>
      </p:sp>
      <p:sp>
        <p:nvSpPr>
          <p:cNvPr id="5" name="Rectangle 4"/>
          <p:cNvSpPr/>
          <p:nvPr/>
        </p:nvSpPr>
        <p:spPr>
          <a:xfrm>
            <a:off x="2057400" y="9220200"/>
            <a:ext cx="4419600" cy="246221"/>
          </a:xfrm>
          <a:prstGeom prst="rect">
            <a:avLst/>
          </a:prstGeom>
        </p:spPr>
        <p:txBody>
          <a:bodyPr wrap="square">
            <a:spAutoFit/>
          </a:bodyPr>
          <a:lstStyle/>
          <a:p>
            <a:pPr algn="just" rtl="1"/>
            <a:r>
              <a:rPr lang="fa-IR" sz="1000" dirty="0" smtClean="0"/>
              <a:t>ویکی پدیا (1)</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9</a:t>
            </a:r>
            <a:endParaRPr lang="en-US" sz="1100" dirty="0"/>
          </a:p>
        </p:txBody>
      </p:sp>
      <p:pic>
        <p:nvPicPr>
          <p:cNvPr id="1026" name="Picture 2" descr="http://125.mashhad.ir/parameters/mashhad/modules/cdk/upload/content/portal_content/image/atash%20neshani/Pic_10.jpg"/>
          <p:cNvPicPr>
            <a:picLocks noChangeAspect="1" noChangeArrowheads="1"/>
          </p:cNvPicPr>
          <p:nvPr/>
        </p:nvPicPr>
        <p:blipFill>
          <a:blip r:embed="rId2" cstate="print"/>
          <a:srcRect/>
          <a:stretch>
            <a:fillRect/>
          </a:stretch>
        </p:blipFill>
        <p:spPr bwMode="auto">
          <a:xfrm>
            <a:off x="3352800" y="533400"/>
            <a:ext cx="3019716" cy="2209800"/>
          </a:xfrm>
          <a:prstGeom prst="rect">
            <a:avLst/>
          </a:prstGeom>
          <a:noFill/>
        </p:spPr>
      </p:pic>
      <p:pic>
        <p:nvPicPr>
          <p:cNvPr id="1028" name="Picture 4" descr="http://125.mashhad.ir/parameters/mashhad/modules/cdk/upload/content/portal_content/image/atash%20neshani/Pic_14.jpg"/>
          <p:cNvPicPr>
            <a:picLocks noChangeAspect="1" noChangeArrowheads="1"/>
          </p:cNvPicPr>
          <p:nvPr/>
        </p:nvPicPr>
        <p:blipFill>
          <a:blip r:embed="rId3" cstate="print"/>
          <a:srcRect/>
          <a:stretch>
            <a:fillRect/>
          </a:stretch>
        </p:blipFill>
        <p:spPr bwMode="auto">
          <a:xfrm>
            <a:off x="304800" y="533401"/>
            <a:ext cx="2971800" cy="2209800"/>
          </a:xfrm>
          <a:prstGeom prst="rect">
            <a:avLst/>
          </a:prstGeom>
          <a:noFill/>
        </p:spPr>
      </p:pic>
      <p:pic>
        <p:nvPicPr>
          <p:cNvPr id="1030" name="Picture 6" descr="File:Msm-tabriz-Fireft.jpg"/>
          <p:cNvPicPr>
            <a:picLocks noChangeAspect="1" noChangeArrowheads="1"/>
          </p:cNvPicPr>
          <p:nvPr/>
        </p:nvPicPr>
        <p:blipFill>
          <a:blip r:embed="rId4" cstate="print"/>
          <a:srcRect/>
          <a:stretch>
            <a:fillRect/>
          </a:stretch>
        </p:blipFill>
        <p:spPr bwMode="auto">
          <a:xfrm>
            <a:off x="1371600" y="2971800"/>
            <a:ext cx="4057650" cy="5410200"/>
          </a:xfrm>
          <a:prstGeom prst="rect">
            <a:avLst/>
          </a:prstGeom>
          <a:noFill/>
        </p:spPr>
      </p:pic>
      <p:sp>
        <p:nvSpPr>
          <p:cNvPr id="11" name="Rectangle 10"/>
          <p:cNvSpPr/>
          <p:nvPr/>
        </p:nvSpPr>
        <p:spPr>
          <a:xfrm>
            <a:off x="2667000" y="8458200"/>
            <a:ext cx="1553630" cy="307777"/>
          </a:xfrm>
          <a:prstGeom prst="rect">
            <a:avLst/>
          </a:prstGeom>
        </p:spPr>
        <p:txBody>
          <a:bodyPr wrap="square">
            <a:spAutoFit/>
          </a:bodyPr>
          <a:lstStyle/>
          <a:p>
            <a:r>
              <a:rPr lang="fa-IR" sz="1400" b="1" dirty="0" smtClean="0">
                <a:cs typeface="B Nazanin" pitchFamily="2" charset="-78"/>
              </a:rPr>
              <a:t>برج آتش‌نشانی تبریز</a:t>
            </a:r>
            <a:endParaRPr lang="en-US" sz="1400" b="1" dirty="0">
              <a:cs typeface="B Nazanin"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8525411"/>
          </a:xfrm>
          <a:prstGeom prst="rect">
            <a:avLst/>
          </a:prstGeom>
        </p:spPr>
        <p:txBody>
          <a:bodyPr wrap="square">
            <a:spAutoFit/>
          </a:bodyPr>
          <a:lstStyle/>
          <a:p>
            <a:pPr algn="just" rtl="1"/>
            <a:r>
              <a:rPr lang="fa-IR" b="1" dirty="0" smtClean="0">
                <a:cs typeface="B Nazanin" pitchFamily="2" charset="-78"/>
              </a:rPr>
              <a:t>1-1-حوزه ي ايستگاه آتش نشاني</a:t>
            </a:r>
          </a:p>
          <a:p>
            <a:pPr algn="just" rtl="1"/>
            <a:r>
              <a:rPr lang="fa-IR" dirty="0" smtClean="0">
                <a:cs typeface="B Nazanin" pitchFamily="2" charset="-78"/>
              </a:rPr>
              <a:t>ايستگاه محلي است براي استقرار و انتظار نيروهاي آتش نشاني و نجات و همچنين، نگهداري خودروها و تجهيزات و مواد اطفايي و وسايل نجات و خودروهاي آمبولانس، براي کمک هاي اوليه و حمل مصدوم (البته در ايران ايستگاه هاي اندکي وجود دارند که خودروهاي آمبولانس و اورژانس را نيز نگهداري نمايند).</a:t>
            </a:r>
          </a:p>
          <a:p>
            <a:pPr algn="just" rtl="1"/>
            <a:r>
              <a:rPr lang="fa-IR" dirty="0" smtClean="0">
                <a:cs typeface="B Nazanin" pitchFamily="2" charset="-78"/>
              </a:rPr>
              <a:t>در ايستگاه، نيروها موظفند در ساعات غير حادثه، خود و تجهيزاتشان، در آمادگي کامل باشند. در بعضي از ايستگاه ها، بنا به نياز، يک برج ديده باني نيز ساخته شده است، که هدف آن ديده باني به منظور رؤيت آتش سوزي، نگهباني و همچنين به عنوان لوله ي خشک کن، مي باشد. اين برج ها عامل مؤثري در شناسايي به موقع حريق ها است، زيرا گاهي مردم به دلايل مختلف، به موقع بع اداره ي آتش نشاني اطلاع نمي دهند و دچار خسارت هاي بي شمار مالي و جاني مي شوند.  </a:t>
            </a:r>
            <a:r>
              <a:rPr lang="fa-IR" sz="1000" dirty="0" smtClean="0">
                <a:cs typeface="B Nazanin" pitchFamily="2" charset="-78"/>
              </a:rPr>
              <a:t>(2)</a:t>
            </a:r>
          </a:p>
          <a:p>
            <a:pPr algn="just" rtl="1"/>
            <a:endParaRPr lang="fa-IR" sz="1000" dirty="0" smtClean="0">
              <a:cs typeface="B Nazanin" pitchFamily="2" charset="-78"/>
            </a:endParaRPr>
          </a:p>
          <a:p>
            <a:pPr algn="just" rtl="1"/>
            <a:r>
              <a:rPr lang="fa-IR" b="1" dirty="0" smtClean="0">
                <a:cs typeface="B Nazanin" pitchFamily="2" charset="-78"/>
              </a:rPr>
              <a:t>1-2-انواع ايستگاه هاي آتش نشاني :</a:t>
            </a:r>
          </a:p>
          <a:p>
            <a:pPr algn="just" rtl="1"/>
            <a:r>
              <a:rPr lang="fa-IR" b="1" dirty="0" smtClean="0">
                <a:cs typeface="B Nazanin" pitchFamily="2" charset="-78"/>
              </a:rPr>
              <a:t>1-2-1-     ایستگاه  بزرگ ( مادر )</a:t>
            </a:r>
          </a:p>
          <a:p>
            <a:pPr algn="just" rtl="1"/>
            <a:r>
              <a:rPr lang="fa-IR" dirty="0" smtClean="0">
                <a:cs typeface="B Nazanin" pitchFamily="2" charset="-78"/>
              </a:rPr>
              <a:t>اين ايستگاه در زميني به وسعت حدود 6 هزار متر مربع و به طورت چند منظوره ايجاد مي گردد، و در آن سه نيروي حريق، نجات و گروه پشتيباني؛ مستقر مي شوند و براي شهرهاي بزرگ و پر جمعيت پيشنهاد مي شود. فعاليت هايي مانند آموزش مردم، پيشگيري، پشتيباني، از ايستگاه هاي فرعي، عمليات ويژه (سقوط، بهمن،زلزله و ...)؛ در آن انجام مي گردد. وسايل مستقر در اين ايستگاه، شامل اتومبيل هاي حريق (4 تا 7 دستگاه)، اتومبيل هاي گروه نجات (2 تا 4 دستگاه) و خودروهاي ويژه مانند لودر، جرثقيل، ژنراتور و ...؛با توجه به نياز منطقه مي باشد. اين ايستگاه از امکانات ورزشي مناسبي برخوردار است. در هر شيفت اين ايستگاه 22 تا 23 نفر فعاليت دارند. </a:t>
            </a:r>
            <a:r>
              <a:rPr lang="fa-IR" sz="1000" dirty="0" smtClean="0">
                <a:cs typeface="B Nazanin" pitchFamily="2" charset="-78"/>
              </a:rPr>
              <a:t>(3 )</a:t>
            </a:r>
          </a:p>
          <a:p>
            <a:pPr algn="just" rtl="1"/>
            <a:r>
              <a:rPr lang="fa-IR" b="1" dirty="0" smtClean="0">
                <a:cs typeface="B Nazanin" pitchFamily="2" charset="-78"/>
              </a:rPr>
              <a:t>1-2-2-     ایستگاه متوسط</a:t>
            </a:r>
          </a:p>
          <a:p>
            <a:pPr algn="just" rtl="1"/>
            <a:r>
              <a:rPr lang="fa-IR" dirty="0" smtClean="0">
                <a:cs typeface="B Nazanin" pitchFamily="2" charset="-78"/>
              </a:rPr>
              <a:t>زمين مورد نياز اين ايستگاه حدود 3 هزار متر مربع است، که در آن بني 3 تا 6 دستگاه اتومبيل حريق و نجات مستقر مي باشد و 15 تا 22 نفر آتش نشان در هر شيفت آماده هستند.</a:t>
            </a:r>
            <a:r>
              <a:rPr lang="fa-IR" sz="1000" dirty="0" smtClean="0">
                <a:cs typeface="B Nazanin" pitchFamily="2" charset="-78"/>
              </a:rPr>
              <a:t>( 4)</a:t>
            </a:r>
          </a:p>
          <a:p>
            <a:pPr algn="r" rtl="1"/>
            <a:r>
              <a:rPr lang="fa-IR" b="1" dirty="0" smtClean="0">
                <a:cs typeface="B Nazanin" pitchFamily="2" charset="-78"/>
              </a:rPr>
              <a:t>1-2-3-     ایستگاه کوچک</a:t>
            </a:r>
          </a:p>
          <a:p>
            <a:pPr algn="justLow" rtl="1"/>
            <a:r>
              <a:rPr lang="fa-IR" dirty="0" smtClean="0">
                <a:cs typeface="B Nazanin" pitchFamily="2" charset="-78"/>
              </a:rPr>
              <a:t>اين نوع ايستگاه در زميني به مساحت حدود 200 متر مربع ساخته مي شود که 1 تا 4 دستگاه، خودروي آتش نشاني و يک دستگاه خودروي نجات با تمام تجهيزات، براي شرکت در يک حادثه ي حريق يا نجات، مستقر خواهد شد و در هر شيفت حدوداً هفت نفر، فعاليت دارند.</a:t>
            </a:r>
          </a:p>
          <a:p>
            <a:pPr algn="justLow" rtl="1"/>
            <a:endParaRPr lang="fa-IR" dirty="0" smtClean="0">
              <a:cs typeface="B Nazanin" pitchFamily="2" charset="-78"/>
            </a:endParaRPr>
          </a:p>
          <a:p>
            <a:pPr algn="justLow" rtl="1"/>
            <a:r>
              <a:rPr lang="fa-IR" dirty="0" smtClean="0">
                <a:cs typeface="B Nazanin" pitchFamily="2" charset="-78"/>
              </a:rPr>
              <a:t>لازم به ذکر است که شيفت کاري دو حالت دارد، يکي 24 ساعت کار و 48 ساعت استراحت و حالت ديگر 24 ساعت کار و 24 ساعت استراحت مي باشد. </a:t>
            </a:r>
            <a:endParaRPr lang="fa-IR" sz="1000" dirty="0" smtClean="0">
              <a:cs typeface="B Nazanin" pitchFamily="2" charset="-78"/>
            </a:endParaRPr>
          </a:p>
          <a:p>
            <a:pPr algn="justLow" rtl="1"/>
            <a:endParaRPr lang="fa-IR" dirty="0" smtClean="0">
              <a:cs typeface="B Nazanin" pitchFamily="2" charset="-78"/>
            </a:endParaRPr>
          </a:p>
          <a:p>
            <a:pPr algn="r" rtl="1"/>
            <a:endParaRPr lang="fa-IR" b="1" dirty="0" smtClean="0">
              <a:cs typeface="B Nazanin" pitchFamily="2" charset="-78"/>
            </a:endParaRPr>
          </a:p>
          <a:p>
            <a:pPr algn="just" rtl="1"/>
            <a:endParaRPr lang="fa-IR" dirty="0" smtClean="0">
              <a:cs typeface="B Nazanin" pitchFamily="2" charset="-78"/>
            </a:endParaRPr>
          </a:p>
          <a:p>
            <a:pPr algn="just" rtl="1"/>
            <a:endParaRPr lang="en-US" b="1" dirty="0">
              <a:cs typeface="B Nazanin" pitchFamily="2" charset="-78"/>
            </a:endParaRPr>
          </a:p>
        </p:txBody>
      </p:sp>
      <p:sp>
        <p:nvSpPr>
          <p:cNvPr id="14" name="Rectangle 13"/>
          <p:cNvSpPr/>
          <p:nvPr/>
        </p:nvSpPr>
        <p:spPr>
          <a:xfrm>
            <a:off x="2057400" y="9220200"/>
            <a:ext cx="4419600" cy="246221"/>
          </a:xfrm>
          <a:prstGeom prst="rect">
            <a:avLst/>
          </a:prstGeom>
        </p:spPr>
        <p:txBody>
          <a:bodyPr wrap="square">
            <a:spAutoFit/>
          </a:bodyPr>
          <a:lstStyle/>
          <a:p>
            <a:pPr algn="just" rtl="1"/>
            <a:r>
              <a:rPr lang="fa-IR" sz="1000" dirty="0" smtClean="0">
                <a:cs typeface="B Nazanin" pitchFamily="2" charset="-78"/>
              </a:rPr>
              <a:t>جزوه خلاصه اساسنامه ي آتش نشاني و خدمات ايمني شهرداري مشهد، ص  13  (4) (3) (2)</a:t>
            </a: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10</a:t>
            </a:r>
            <a:endParaRPr lang="en-US" sz="11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000" y="9220200"/>
            <a:ext cx="5715000" cy="246221"/>
          </a:xfrm>
          <a:prstGeom prst="rect">
            <a:avLst/>
          </a:prstGeom>
        </p:spPr>
        <p:txBody>
          <a:bodyPr wrap="square">
            <a:spAutoFit/>
          </a:bodyPr>
          <a:lstStyle/>
          <a:p>
            <a:pPr algn="just" rtl="1"/>
            <a:r>
              <a:rPr lang="fa-IR" sz="1000" dirty="0" smtClean="0">
                <a:cs typeface="B Nazanin" pitchFamily="2" charset="-78"/>
              </a:rPr>
              <a:t>جزوه خلاصه اساسنامه ي آتش نشاني و خدمات ايمني شهرداري مشهد، ص 12 (5)</a:t>
            </a: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11</a:t>
            </a:r>
            <a:endParaRPr lang="en-US" sz="1100" dirty="0"/>
          </a:p>
        </p:txBody>
      </p:sp>
      <p:sp>
        <p:nvSpPr>
          <p:cNvPr id="7" name="Rectangle 6"/>
          <p:cNvSpPr/>
          <p:nvPr/>
        </p:nvSpPr>
        <p:spPr>
          <a:xfrm>
            <a:off x="304800" y="457200"/>
            <a:ext cx="6096000" cy="9448740"/>
          </a:xfrm>
          <a:prstGeom prst="rect">
            <a:avLst/>
          </a:prstGeom>
        </p:spPr>
        <p:txBody>
          <a:bodyPr wrap="square">
            <a:spAutoFit/>
          </a:bodyPr>
          <a:lstStyle/>
          <a:p>
            <a:pPr marL="0" lvl="1" algn="just" rtl="1"/>
            <a:r>
              <a:rPr lang="fa-IR" b="1" dirty="0" smtClean="0">
                <a:cs typeface="B Nazanin" pitchFamily="2" charset="-78"/>
              </a:rPr>
              <a:t>1-3-طبقه بندي گروه هاي آتش نشاني</a:t>
            </a:r>
          </a:p>
          <a:p>
            <a:pPr marL="0" lvl="1" algn="just" rtl="1"/>
            <a:r>
              <a:rPr lang="fa-IR" dirty="0" smtClean="0">
                <a:cs typeface="B Nazanin" pitchFamily="2" charset="-78"/>
              </a:rPr>
              <a:t>1-گروه پيشرو</a:t>
            </a:r>
          </a:p>
          <a:p>
            <a:pPr marL="0" lvl="1" algn="just" rtl="1"/>
            <a:r>
              <a:rPr lang="fa-IR" dirty="0" smtClean="0">
                <a:cs typeface="B Nazanin" pitchFamily="2" charset="-78"/>
              </a:rPr>
              <a:t>2-سري یک</a:t>
            </a:r>
          </a:p>
          <a:p>
            <a:pPr marL="0" lvl="1" algn="just" rtl="1"/>
            <a:r>
              <a:rPr lang="fa-IR" dirty="0" smtClean="0">
                <a:cs typeface="B Nazanin" pitchFamily="2" charset="-78"/>
              </a:rPr>
              <a:t>3-سري دو</a:t>
            </a:r>
          </a:p>
          <a:p>
            <a:pPr marL="0" lvl="1" algn="just" rtl="1"/>
            <a:r>
              <a:rPr lang="fa-IR" dirty="0" smtClean="0">
                <a:cs typeface="B Nazanin" pitchFamily="2" charset="-78"/>
              </a:rPr>
              <a:t>4-پشتيباني</a:t>
            </a:r>
          </a:p>
          <a:p>
            <a:pPr marL="0" lvl="1" algn="just" rtl="1"/>
            <a:r>
              <a:rPr lang="fa-IR" dirty="0" smtClean="0">
                <a:cs typeface="B Nazanin" pitchFamily="2" charset="-78"/>
              </a:rPr>
              <a:t>5-امداد و نجات </a:t>
            </a:r>
            <a:r>
              <a:rPr lang="fa-IR" sz="1000" dirty="0" smtClean="0">
                <a:cs typeface="B Nazanin" pitchFamily="2" charset="-78"/>
              </a:rPr>
              <a:t>(5)</a:t>
            </a:r>
            <a:endParaRPr lang="en-US" sz="1000" dirty="0" smtClean="0">
              <a:cs typeface="B Nazanin" pitchFamily="2" charset="-78"/>
            </a:endParaRPr>
          </a:p>
          <a:p>
            <a:pPr algn="just" rtl="1"/>
            <a:endParaRPr lang="fa-IR" dirty="0" smtClean="0">
              <a:cs typeface="B Nazanin" pitchFamily="2" charset="-78"/>
            </a:endParaRPr>
          </a:p>
          <a:p>
            <a:pPr algn="just" rtl="1">
              <a:buFontTx/>
              <a:buChar char="-"/>
            </a:pPr>
            <a:r>
              <a:rPr lang="fa-IR" b="1" dirty="0" smtClean="0">
                <a:cs typeface="B Nazanin" pitchFamily="2" charset="-78"/>
              </a:rPr>
              <a:t>تعريف گروه هاي آتش نشاني</a:t>
            </a:r>
          </a:p>
          <a:p>
            <a:pPr algn="just" rtl="1"/>
            <a:r>
              <a:rPr lang="fa-IR" b="1" dirty="0" smtClean="0">
                <a:cs typeface="B Nazanin" pitchFamily="2" charset="-78"/>
              </a:rPr>
              <a:t> 1-3-1- گروه پیشرو</a:t>
            </a:r>
          </a:p>
          <a:p>
            <a:pPr algn="just" rtl="1"/>
            <a:r>
              <a:rPr lang="fa-IR" dirty="0" smtClean="0">
                <a:cs typeface="B Nazanin" pitchFamily="2" charset="-78"/>
              </a:rPr>
              <a:t>از آنجايي که زمان در حوادث نقش مهمي دارد، ازدست دادن زمان مي تواند موجب بروز يا تشديد خسارت مالي  و جاني گردد؛ لذا معمولاً فرمانده عمليات سري يک، با يک يا حداکثر دو دستگاه وسيله ي نقليه، که به تجهيزات اوليه ي آتش نشاني و نجات و امداد مجهز است و از سرعت و شتاب کافي برخوردار است، با تعدادي از مأمورين ورزيده ي خود، قبل از بقيه به محل حادثه مي رسند و در اولين فرصت، به شناسايي نوع حادثه و راه هاي مقابله با آن مي پردازند و وارد عمليات مي گردند.</a:t>
            </a:r>
          </a:p>
          <a:p>
            <a:pPr algn="just" rtl="1"/>
            <a:r>
              <a:rPr lang="fa-IR" b="1" dirty="0" smtClean="0">
                <a:cs typeface="B Nazanin" pitchFamily="2" charset="-78"/>
              </a:rPr>
              <a:t>1-3-2- گروه سری یک</a:t>
            </a:r>
          </a:p>
          <a:p>
            <a:pPr algn="just" rtl="1"/>
            <a:r>
              <a:rPr lang="fa-IR" dirty="0" smtClean="0">
                <a:cs typeface="B Nazanin" pitchFamily="2" charset="-78"/>
              </a:rPr>
              <a:t>از آن جايي که شرح وظايف دقيق بين مأموران و گروه ها، نقش به سزايي در سرعت عمليات دارد، يک ايستگاه که از امکانات عملياتي و نيروي انساني کافي برخوردار است، گروهي تحت عنوان «سرييک» تشکيل مي دهند، که وظايف آن در شرکت در عمليات مهار حريق در بافت هاي قديمي شهر، که داراي کوچه هاي کم عرض و پر پيچ و خم مي باشد و دسترسي به محل، به علت باريکي و پيچ و خم بودن کوچه ميسر نباشد، از کپسول هاي ضد حريق يا اتصال لوله هاي آبرساني، براي مهر حريق بهره مي برند و در صورتيکه حادثه قابل مهار کردن نباشد، از نيروي سري دو کمک مي گيرند.</a:t>
            </a:r>
          </a:p>
          <a:p>
            <a:pPr algn="just" rtl="1"/>
            <a:r>
              <a:rPr lang="fa-IR" b="1" dirty="0" smtClean="0">
                <a:cs typeface="B Nazanin" pitchFamily="2" charset="-78"/>
              </a:rPr>
              <a:t>1-3-3 گروه سری دو</a:t>
            </a:r>
          </a:p>
          <a:p>
            <a:pPr algn="just" rtl="1"/>
            <a:r>
              <a:rPr lang="fa-IR" dirty="0" smtClean="0">
                <a:cs typeface="B Nazanin" pitchFamily="2" charset="-78"/>
              </a:rPr>
              <a:t>نيروهاي سري دو، معمولاً مجهز به وسايل نقليه بزرگتر و تواناتر مي باشند و براي حوادث شهري که نياز به نيرو و امکانات بيشتري دارد يا بعد مسافت آن تا ايستگاه دور مي باشد، اعزام مي شوند. اين گروه شامل 2 يا 3 وسيله ي نقليه حامل آب کف هاي شيميايي و ديگر امکانات مورد نياز مي باشد.</a:t>
            </a:r>
          </a:p>
          <a:p>
            <a:pPr marL="0" lvl="2" algn="just" rtl="1"/>
            <a:r>
              <a:rPr lang="fa-IR" b="1" dirty="0" smtClean="0">
                <a:cs typeface="B Nazanin" pitchFamily="2" charset="-78"/>
              </a:rPr>
              <a:t>1-3-4- گروه پشتيباني </a:t>
            </a:r>
          </a:p>
          <a:p>
            <a:pPr marL="0" lvl="2" algn="just" rtl="1"/>
            <a:r>
              <a:rPr lang="fa-IR" dirty="0" smtClean="0">
                <a:cs typeface="B Nazanin" pitchFamily="2" charset="-78"/>
              </a:rPr>
              <a:t>در بعضي از حوادث شهري و منطقه اي، حادثه به شدتي سنگين است که با تجهيزات و وسايل موجود آتش نشاني و هلال احمر، عمليات دچار مشکل و نقص مي گردد و نياز به وسايل پشتيباني، شامل جرثقيل، کاميون حامل نردبان- بالابر، لودر، قايق نجات و ... مي باشد. در اين گونه موارد از امکانات و وسايل پشتيباني ايستگاه، جهت عمليات استفاده مي گردد.</a:t>
            </a:r>
          </a:p>
          <a:p>
            <a:pPr algn="just" rtl="1"/>
            <a:endParaRPr lang="fa-IR"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en-US" dirty="0">
              <a:cs typeface="B Nazanin"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7971413"/>
          </a:xfrm>
          <a:prstGeom prst="rect">
            <a:avLst/>
          </a:prstGeom>
        </p:spPr>
        <p:txBody>
          <a:bodyPr wrap="square">
            <a:spAutoFit/>
          </a:bodyPr>
          <a:lstStyle/>
          <a:p>
            <a:pPr marL="0" lvl="2" algn="just" rtl="1"/>
            <a:r>
              <a:rPr lang="fa-IR" b="1" dirty="0" smtClean="0">
                <a:cs typeface="B Nazanin" pitchFamily="2" charset="-78"/>
              </a:rPr>
              <a:t>1-3-5- گروه هاي امداد و نجات</a:t>
            </a:r>
          </a:p>
          <a:p>
            <a:pPr marL="0" lvl="2" algn="just" rtl="1"/>
            <a:r>
              <a:rPr lang="fa-IR" dirty="0" smtClean="0">
                <a:cs typeface="B Nazanin" pitchFamily="2" charset="-78"/>
              </a:rPr>
              <a:t>پيشرفت تکنولوژي و مکانيزه شدن ابزار، باعث ساخت و توليد وسايلي مي شود که روز به روز آسايش و رفاه انسان را در زندگي، به دنبال دارد.همچنين اگر اين امکانات و وسايل به طور صحيح استفاده نشود، مي تواند خطر آفرين باشد، به طوري که همه ساله جان ميليون ها انسان را مورد هجوم حوادث مختلف قرار داده و تعداد بي شماري را به کام مرگ يا نقص عضو مي کشاند. پس مي طلبد حوادث را واقع بينانه مد نظر قرار داده، تا با درک و توجه خاص به آن، به تدريج باعث کاهش آمار حوادث در تمام سطوح باشيم. لذا در همين راستا دومين گروهي که در سازمان آتش نشاني مسؤليت امداد رساني به حوادث شهري و برون شهري را بر عهده دارد، گروه نجات و امداد مي باشد. اين گروه متشکل از کادري مجرب با تخصص هاي منحصر به فرد مي باشد، که وظايف آنان نجات و انتقال مصدومين و مجروحين ناشي از حوادث مختلف، به اماکن درماني است.</a:t>
            </a:r>
          </a:p>
          <a:p>
            <a:pPr marL="0" lvl="2" algn="just" rtl="1"/>
            <a:r>
              <a:rPr lang="fa-IR" dirty="0" smtClean="0">
                <a:cs typeface="B Nazanin" pitchFamily="2" charset="-78"/>
              </a:rPr>
              <a:t>به طور مختصر، وظيفه ي عملياتي گروه هاي نجات و امداد شرکت در عمليات امداد رساني، بجز موارد آتش سوزي است؛ و هرگاه جان انسان يا حيواني در خطر باشد، به عمليات مي پردازند و در دو بُعد کلي که يکي شرکت در حوادث شهري و ديگري حوادث منطقه اي خلاصه شده است؛ که به اجمال به ذکر بعضي نمونه هاي عمليات مي پردازيم.</a:t>
            </a:r>
            <a:r>
              <a:rPr lang="fa-IR" sz="1000" dirty="0" smtClean="0">
                <a:cs typeface="B Nazanin" pitchFamily="2" charset="-78"/>
              </a:rPr>
              <a:t>(6)</a:t>
            </a:r>
          </a:p>
          <a:p>
            <a:pPr marL="0" lvl="2" algn="just" rtl="1"/>
            <a:endParaRPr lang="fa-IR" dirty="0" smtClean="0">
              <a:cs typeface="B Nazanin" pitchFamily="2" charset="-78"/>
            </a:endParaRPr>
          </a:p>
          <a:p>
            <a:pPr marL="0" lvl="2" algn="just" rtl="1">
              <a:buFontTx/>
              <a:buChar char="-"/>
            </a:pPr>
            <a:r>
              <a:rPr lang="fa-IR" b="1" dirty="0" smtClean="0">
                <a:cs typeface="B Nazanin" pitchFamily="2" charset="-78"/>
              </a:rPr>
              <a:t>حوادث شهري که نياز به گروه هاي امداد و نجات مي باشد :</a:t>
            </a:r>
          </a:p>
          <a:p>
            <a:pPr marL="0" lvl="2" algn="just" rtl="1"/>
            <a:r>
              <a:rPr lang="fa-IR" dirty="0" smtClean="0">
                <a:cs typeface="B Nazanin" pitchFamily="2" charset="-78"/>
              </a:rPr>
              <a:t>-فروکش نمودن منازل و سقوط افراد در آن</a:t>
            </a:r>
          </a:p>
          <a:p>
            <a:pPr marL="0" lvl="2" algn="just" rtl="1"/>
            <a:r>
              <a:rPr lang="fa-IR" dirty="0" smtClean="0">
                <a:cs typeface="B Nazanin" pitchFamily="2" charset="-78"/>
              </a:rPr>
              <a:t>-حادثه ي چرخ گوشت</a:t>
            </a:r>
          </a:p>
          <a:p>
            <a:pPr marL="0" lvl="2" algn="just" rtl="1"/>
            <a:r>
              <a:rPr lang="fa-IR" dirty="0" smtClean="0">
                <a:cs typeface="B Nazanin" pitchFamily="2" charset="-78"/>
              </a:rPr>
              <a:t>-محصور ماندن در ساختمان يا در مکاني ديگر</a:t>
            </a:r>
          </a:p>
          <a:p>
            <a:pPr marL="0" lvl="2" algn="just" rtl="1"/>
            <a:r>
              <a:rPr lang="fa-IR" dirty="0" smtClean="0">
                <a:cs typeface="B Nazanin" pitchFamily="2" charset="-78"/>
              </a:rPr>
              <a:t>-محصور ماندن افراد در منازل و کارگاه ها در حين تخريب</a:t>
            </a:r>
          </a:p>
          <a:p>
            <a:pPr marL="0" lvl="2" algn="just" rtl="1"/>
            <a:r>
              <a:rPr lang="fa-IR" dirty="0" smtClean="0">
                <a:cs typeface="B Nazanin" pitchFamily="2" charset="-78"/>
              </a:rPr>
              <a:t>-قطع درختان پوسيده و خطر دار قبل از طوفان</a:t>
            </a:r>
          </a:p>
          <a:p>
            <a:pPr marL="0" lvl="2" algn="just" rtl="1"/>
            <a:r>
              <a:rPr lang="fa-IR" dirty="0" smtClean="0">
                <a:cs typeface="B Nazanin" pitchFamily="2" charset="-78"/>
              </a:rPr>
              <a:t>-غرق شدن افراد در سدها و بندها</a:t>
            </a:r>
          </a:p>
          <a:p>
            <a:pPr marL="0" lvl="2" algn="just" rtl="1"/>
            <a:r>
              <a:rPr lang="fa-IR" dirty="0" smtClean="0">
                <a:cs typeface="B Nazanin" pitchFamily="2" charset="-78"/>
              </a:rPr>
              <a:t>-محصور شدن در آسانسور</a:t>
            </a:r>
          </a:p>
          <a:p>
            <a:pPr marL="0" lvl="2" algn="just" rtl="1"/>
            <a:r>
              <a:rPr lang="fa-IR" dirty="0" smtClean="0">
                <a:cs typeface="B Nazanin" pitchFamily="2" charset="-78"/>
              </a:rPr>
              <a:t>-رفع آب افتادگي منازل در فصول بارندگي</a:t>
            </a: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en-US" dirty="0" smtClean="0">
              <a:cs typeface="B Nazanin" pitchFamily="2" charset="-78"/>
            </a:endParaRPr>
          </a:p>
          <a:p>
            <a:pPr marL="0" lvl="2" algn="just" rtl="1"/>
            <a:endParaRPr lang="fa-IR" dirty="0" smtClean="0">
              <a:cs typeface="B Nazanin" pitchFamily="2" charset="-78"/>
            </a:endParaRPr>
          </a:p>
          <a:p>
            <a:pPr marL="0" lvl="2" algn="just" rtl="1"/>
            <a:endParaRPr lang="fa-IR" b="1" dirty="0" smtClean="0">
              <a:cs typeface="B Nazanin" pitchFamily="2" charset="-78"/>
            </a:endParaRPr>
          </a:p>
          <a:p>
            <a:pPr marL="0" lvl="2" algn="just" rtl="1"/>
            <a:endParaRPr lang="fa-IR" dirty="0" smtClean="0">
              <a:cs typeface="B Nazanin" pitchFamily="2" charset="-78"/>
            </a:endParaRPr>
          </a:p>
          <a:p>
            <a:pPr marL="0" lvl="2" algn="just" rtl="1"/>
            <a:endParaRPr lang="fa-IR" b="1" dirty="0" smtClean="0">
              <a:cs typeface="B Nazanin" pitchFamily="2" charset="-78"/>
            </a:endParaRPr>
          </a:p>
          <a:p>
            <a:pPr marL="0" lvl="2" algn="just" rtl="1"/>
            <a:endParaRPr lang="en-US" b="1" dirty="0">
              <a:cs typeface="B Nazanin" pitchFamily="2" charset="-78"/>
            </a:endParaRPr>
          </a:p>
        </p:txBody>
      </p:sp>
      <p:sp>
        <p:nvSpPr>
          <p:cNvPr id="11" name="Rectangle 10"/>
          <p:cNvSpPr/>
          <p:nvPr/>
        </p:nvSpPr>
        <p:spPr>
          <a:xfrm>
            <a:off x="762000" y="9220200"/>
            <a:ext cx="5715000" cy="246221"/>
          </a:xfrm>
          <a:prstGeom prst="rect">
            <a:avLst/>
          </a:prstGeom>
        </p:spPr>
        <p:txBody>
          <a:bodyPr wrap="square">
            <a:spAutoFit/>
          </a:bodyPr>
          <a:lstStyle/>
          <a:p>
            <a:pPr algn="just" rtl="1"/>
            <a:r>
              <a:rPr lang="fa-IR" sz="1000" dirty="0" smtClean="0"/>
              <a:t>جزوه خلاصه اساسنامه ي آتش نشاني و خدمات ايمني شهرداري مشهد، ص 12 (6)</a:t>
            </a: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12</a:t>
            </a:r>
            <a:endParaRPr lang="en-US" sz="1100" dirty="0"/>
          </a:p>
        </p:txBody>
      </p:sp>
      <p:pic>
        <p:nvPicPr>
          <p:cNvPr id="7" name="Picture 23" descr="Description: C:\Users\meedya\Desktop\mostafa\Payan name\Aks\چاه افتادگی.jpg"/>
          <p:cNvPicPr>
            <a:picLocks noChangeAspect="1" noChangeArrowheads="1"/>
          </p:cNvPicPr>
          <p:nvPr/>
        </p:nvPicPr>
        <p:blipFill>
          <a:blip r:embed="rId2" cstate="print"/>
          <a:srcRect/>
          <a:stretch>
            <a:fillRect/>
          </a:stretch>
        </p:blipFill>
        <p:spPr bwMode="auto">
          <a:xfrm>
            <a:off x="3810000" y="6629400"/>
            <a:ext cx="2527151" cy="2362200"/>
          </a:xfrm>
          <a:prstGeom prst="rect">
            <a:avLst/>
          </a:prstGeom>
          <a:noFill/>
          <a:ln w="9525">
            <a:noFill/>
            <a:miter lim="800000"/>
            <a:headEnd/>
            <a:tailEnd/>
          </a:ln>
        </p:spPr>
      </p:pic>
      <p:sp>
        <p:nvSpPr>
          <p:cNvPr id="8" name="Rectangle 7"/>
          <p:cNvSpPr/>
          <p:nvPr/>
        </p:nvSpPr>
        <p:spPr>
          <a:xfrm>
            <a:off x="609600" y="8001000"/>
            <a:ext cx="2971800" cy="830997"/>
          </a:xfrm>
          <a:prstGeom prst="rect">
            <a:avLst/>
          </a:prstGeom>
        </p:spPr>
        <p:txBody>
          <a:bodyPr wrap="square">
            <a:spAutoFit/>
          </a:bodyPr>
          <a:lstStyle/>
          <a:p>
            <a:pPr algn="just" rtl="1"/>
            <a:r>
              <a:rPr lang="fa-IR" sz="1200" dirty="0" smtClean="0"/>
              <a:t>تصویر 1-1 سقوط افراد در چاه، و عمده ترين حوادث منطقه اي که نياز به عمليات امداد رساني است، که معمولاً نجات جان انسان ها در مراحل اوليه از اهميت زيادي برخوردار است. منبع: </a:t>
            </a:r>
            <a:r>
              <a:rPr lang="en-US" sz="1200" dirty="0" smtClean="0"/>
              <a:t>www.125.ir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338554"/>
          </a:xfrm>
          <a:prstGeom prst="rect">
            <a:avLst/>
          </a:prstGeom>
        </p:spPr>
        <p:txBody>
          <a:bodyPr wrap="square">
            <a:spAutoFit/>
          </a:bodyPr>
          <a:lstStyle/>
          <a:p>
            <a:pPr marL="0" lvl="2" algn="just" rtl="1"/>
            <a:endParaRPr lang="en-US" b="1" dirty="0"/>
          </a:p>
        </p:txBody>
      </p:sp>
      <p:sp>
        <p:nvSpPr>
          <p:cNvPr id="11" name="Rectangle 10"/>
          <p:cNvSpPr/>
          <p:nvPr/>
        </p:nvSpPr>
        <p:spPr>
          <a:xfrm>
            <a:off x="838200" y="9220200"/>
            <a:ext cx="5715000" cy="246221"/>
          </a:xfrm>
          <a:prstGeom prst="rect">
            <a:avLst/>
          </a:prstGeom>
        </p:spPr>
        <p:txBody>
          <a:bodyPr wrap="square">
            <a:spAutoFit/>
          </a:bodyPr>
          <a:lstStyle/>
          <a:p>
            <a:pPr algn="just" rtl="1"/>
            <a:r>
              <a:rPr lang="fa-IR" sz="1000" dirty="0" smtClean="0">
                <a:cs typeface="B Nazanin" pitchFamily="2" charset="-78"/>
              </a:rPr>
              <a:t>جزوه خلاصه اساسنامه ي آتش نشاني و خدمات ايمني شهرداري مشهد، ص 12 (7)</a:t>
            </a:r>
          </a:p>
        </p:txBody>
      </p:sp>
      <p:sp>
        <p:nvSpPr>
          <p:cNvPr id="12" name="TextBox 11"/>
          <p:cNvSpPr txBox="1"/>
          <p:nvPr/>
        </p:nvSpPr>
        <p:spPr>
          <a:xfrm>
            <a:off x="304800" y="9220200"/>
            <a:ext cx="457200" cy="261610"/>
          </a:xfrm>
          <a:prstGeom prst="rect">
            <a:avLst/>
          </a:prstGeom>
          <a:noFill/>
        </p:spPr>
        <p:txBody>
          <a:bodyPr wrap="square" rtlCol="0">
            <a:spAutoFit/>
          </a:bodyPr>
          <a:lstStyle/>
          <a:p>
            <a:pPr algn="ctr"/>
            <a:r>
              <a:rPr lang="fa-IR" sz="1100" dirty="0" smtClean="0">
                <a:cs typeface="B Nazanin" pitchFamily="2" charset="-78"/>
              </a:rPr>
              <a:t>13</a:t>
            </a:r>
            <a:endParaRPr lang="en-US" sz="1100" dirty="0">
              <a:cs typeface="B Nazanin" pitchFamily="2" charset="-78"/>
            </a:endParaRPr>
          </a:p>
        </p:txBody>
      </p:sp>
      <p:sp>
        <p:nvSpPr>
          <p:cNvPr id="13" name="Rectangle 12"/>
          <p:cNvSpPr/>
          <p:nvPr/>
        </p:nvSpPr>
        <p:spPr>
          <a:xfrm>
            <a:off x="304800" y="457200"/>
            <a:ext cx="6096000" cy="8340745"/>
          </a:xfrm>
          <a:prstGeom prst="rect">
            <a:avLst/>
          </a:prstGeom>
        </p:spPr>
        <p:txBody>
          <a:bodyPr wrap="square">
            <a:spAutoFit/>
          </a:bodyPr>
          <a:lstStyle/>
          <a:p>
            <a:pPr marL="0" lvl="2" algn="just" rtl="1"/>
            <a:r>
              <a:rPr lang="fa-IR" b="1" dirty="0" smtClean="0">
                <a:cs typeface="B Nazanin" pitchFamily="2" charset="-78"/>
              </a:rPr>
              <a:t>1-3-4- گروه پشتيباني </a:t>
            </a:r>
          </a:p>
          <a:p>
            <a:pPr marL="0" lvl="2" algn="just" rtl="1"/>
            <a:r>
              <a:rPr lang="fa-IR" dirty="0" smtClean="0">
                <a:cs typeface="B Nazanin" pitchFamily="2" charset="-78"/>
              </a:rPr>
              <a:t>در بعضي از حوادث شهري و منطقه اي، حادثه به شدتي سنگين است که با تجهيزات و وسايل موجود آتش نشاني و هلال احمر، عمليات دچار مشکل و نقص مي گردد و نياز به وسايل پشتيباني، شامل جرثقيل، کاميون حامل نردبان- بالابر، لودر، قايق نجات و ... مي باشد. در اين گونه موارد از امکانات و وسايل پشتيباني ايستگاه، جهت عمليات استفاده مي گردد.</a:t>
            </a:r>
          </a:p>
          <a:p>
            <a:pPr marL="0" lvl="2" algn="just" rtl="1"/>
            <a:endParaRPr lang="fa-IR" dirty="0" smtClean="0">
              <a:cs typeface="B Nazanin" pitchFamily="2" charset="-78"/>
            </a:endParaRPr>
          </a:p>
          <a:p>
            <a:pPr marL="0" lvl="2" algn="just" rtl="1"/>
            <a:r>
              <a:rPr lang="fa-IR" b="1" dirty="0" smtClean="0">
                <a:cs typeface="B Nazanin" pitchFamily="2" charset="-78"/>
              </a:rPr>
              <a:t>1-4 – تجهیزات آتش نشانی</a:t>
            </a:r>
          </a:p>
          <a:p>
            <a:pPr marL="0" lvl="2" algn="just" rtl="1"/>
            <a:r>
              <a:rPr lang="fa-IR" dirty="0" smtClean="0">
                <a:cs typeface="B Nazanin" pitchFamily="2" charset="-78"/>
              </a:rPr>
              <a:t>توسعه ي روز افزون شهرها و دگرگوني شيوه ي زندگي و استفاده ي روز افزون از گازها و مايعات و مواد قابل اشتعال در زندگي روزمره در ساختمان ها ، مانند موکت، آکوستيک، پلاستوفوم، چوب، لوله هاي پلاستيکي، منسوجات نخي و پشمي و اکريليک و همچني وجود شبکه لوله کشي گاز شهري در ساختمان ها و معبر عمومي و استفاده از وسايل خانگي و اداري که اغلب با مواد قابل اشتعال شده اند؛ خطر حريق در شهرها را به ميزان قابل توجهي افزايش داده است. بنابراين استفاده از تجهيزات مبارزه با آتش سوزي در شهرها و توسعه ي ايستگاه هاي آتش نشاني، از اهميت ويژه اي برخوردار است. بيشترين و معمولي ترين ماده ي مورد استفاده براي اطفاي حريق در شهرها، آب است که با استفاده از آن به خوبي مي توان با حريق هاي کوچک مقابله کرد، ليکن در اطفاي حريق هاي بزرگ که در کارخانه ها و انبارها اتفاق مي افتد، نمي توان تنها به اين ماده بسنده نمود و استفاده از ترکيبات شيميايي الزامي است. </a:t>
            </a:r>
            <a:r>
              <a:rPr lang="fa-IR" sz="1000" dirty="0" smtClean="0">
                <a:cs typeface="B Nazanin" pitchFamily="2" charset="-78"/>
              </a:rPr>
              <a:t>(7)</a:t>
            </a:r>
          </a:p>
          <a:p>
            <a:pPr marL="0" lvl="2" algn="just" rtl="1"/>
            <a:endParaRPr lang="fa-IR" sz="1000" dirty="0" smtClean="0">
              <a:cs typeface="B Nazanin" pitchFamily="2" charset="-78"/>
            </a:endParaRPr>
          </a:p>
          <a:p>
            <a:pPr marL="0" lvl="2" algn="just" rtl="1"/>
            <a:endParaRPr lang="fa-IR" sz="1000" dirty="0" smtClean="0">
              <a:cs typeface="B Nazanin" pitchFamily="2" charset="-78"/>
            </a:endParaRPr>
          </a:p>
          <a:p>
            <a:pPr marL="0" lvl="2" algn="just" rtl="1"/>
            <a:r>
              <a:rPr lang="fa-IR" dirty="0" smtClean="0">
                <a:cs typeface="B Nazanin" pitchFamily="2" charset="-78"/>
              </a:rPr>
              <a:t>براي اطفاي حريق هاي بزرگ و کوچک، از روش هاي زير استفاده مي شود:</a:t>
            </a:r>
          </a:p>
          <a:p>
            <a:pPr marL="0" lvl="2" algn="just" rtl="1"/>
            <a:r>
              <a:rPr lang="fa-IR" b="1" dirty="0" smtClean="0">
                <a:cs typeface="B Nazanin" pitchFamily="2" charset="-78"/>
              </a:rPr>
              <a:t>1-4-1-آتش خاموش کن هاي دستي</a:t>
            </a:r>
            <a:endParaRPr lang="en-US" dirty="0" smtClean="0">
              <a:cs typeface="B Nazanin" pitchFamily="2" charset="-78"/>
            </a:endParaRPr>
          </a:p>
          <a:p>
            <a:pPr marL="0" lvl="2" algn="just" rtl="1"/>
            <a:r>
              <a:rPr lang="fa-IR" dirty="0" smtClean="0">
                <a:cs typeface="B Nazanin" pitchFamily="2" charset="-78"/>
              </a:rPr>
              <a:t>اين وسيله براي مبارزه با حريق هاي کوچک و موضعي و اطفاي حريق در لحظات اوليه ي آتش سوزي، ساخته شده است. اين وسيله با حداکثر ظرفيت 14 ليتر مواد خاموش کننده، به وسيله ييک نفر حمل و به کار گرفته مي شود و داراي انواع آب، کف، گاز يا مواد هالوژن مي باشد، که نسبت به نوع حريق، مورد استفاده قرار مي گيرد.</a:t>
            </a:r>
            <a:endParaRPr lang="en-US" b="1" dirty="0" smtClean="0">
              <a:cs typeface="B Nazanin" pitchFamily="2" charset="-78"/>
            </a:endParaRPr>
          </a:p>
          <a:p>
            <a:pPr marL="0" lvl="2" algn="just" rtl="1"/>
            <a:endParaRPr lang="en-US" sz="1000" b="1" dirty="0" smtClean="0">
              <a:cs typeface="B Nazanin" pitchFamily="2" charset="-78"/>
            </a:endParaRPr>
          </a:p>
          <a:p>
            <a:pPr marL="0" lvl="2" algn="just" rtl="1"/>
            <a:endParaRPr lang="fa-IR" sz="1000" dirty="0" smtClean="0">
              <a:cs typeface="B Nazanin" pitchFamily="2" charset="-78"/>
            </a:endParaRPr>
          </a:p>
          <a:p>
            <a:pPr marL="0" lvl="2" algn="just" rtl="1"/>
            <a:endParaRPr lang="fa-IR" b="1" dirty="0" smtClean="0">
              <a:cs typeface="B Nazanin" pitchFamily="2" charset="-78"/>
            </a:endParaRPr>
          </a:p>
          <a:p>
            <a:pPr marL="0" lvl="2" algn="just" rtl="1"/>
            <a:endParaRPr lang="fa-IR" dirty="0" smtClean="0">
              <a:cs typeface="B Nazanin" pitchFamily="2" charset="-78"/>
            </a:endParaRPr>
          </a:p>
          <a:p>
            <a:pPr marL="0" lvl="2" algn="just" rtl="1"/>
            <a:endParaRPr lang="en-US" dirty="0" smtClean="0">
              <a:cs typeface="B Nazanin" pitchFamily="2" charset="-78"/>
            </a:endParaRPr>
          </a:p>
          <a:p>
            <a:pPr marL="0" lvl="2" algn="just" rtl="1"/>
            <a:endParaRPr lang="fa-IR" dirty="0" smtClean="0">
              <a:cs typeface="B Nazanin" pitchFamily="2" charset="-78"/>
            </a:endParaRPr>
          </a:p>
          <a:p>
            <a:pPr marL="0" lvl="2" algn="just" rtl="1"/>
            <a:endParaRPr lang="fa-IR" b="1" dirty="0" smtClean="0">
              <a:cs typeface="B Nazanin" pitchFamily="2" charset="-78"/>
            </a:endParaRPr>
          </a:p>
          <a:p>
            <a:pPr marL="0" lvl="2" algn="just" rtl="1"/>
            <a:endParaRPr lang="fa-IR" dirty="0" smtClean="0">
              <a:cs typeface="B Nazanin" pitchFamily="2" charset="-78"/>
            </a:endParaRPr>
          </a:p>
          <a:p>
            <a:pPr marL="0" lvl="2" algn="just" rtl="1"/>
            <a:endParaRPr lang="fa-IR" b="1" dirty="0" smtClean="0">
              <a:cs typeface="B Nazanin" pitchFamily="2" charset="-78"/>
            </a:endParaRPr>
          </a:p>
          <a:p>
            <a:pPr marL="0" lvl="2" algn="just" rtl="1"/>
            <a:endParaRPr lang="en-US" b="1" dirty="0">
              <a:cs typeface="B Nazanin" pitchFamily="2" charset="-78"/>
            </a:endParaRPr>
          </a:p>
        </p:txBody>
      </p:sp>
      <p:pic>
        <p:nvPicPr>
          <p:cNvPr id="15" name="Picture 50" descr="Description: J:\mostafa\Payan name\Aks\5fj48e5w09vqddyf9kki.jpg"/>
          <p:cNvPicPr>
            <a:picLocks noChangeAspect="1" noChangeArrowheads="1"/>
          </p:cNvPicPr>
          <p:nvPr/>
        </p:nvPicPr>
        <p:blipFill>
          <a:blip r:embed="rId2" cstate="print"/>
          <a:srcRect/>
          <a:stretch>
            <a:fillRect/>
          </a:stretch>
        </p:blipFill>
        <p:spPr bwMode="auto">
          <a:xfrm>
            <a:off x="304800" y="6553200"/>
            <a:ext cx="2819400" cy="2117544"/>
          </a:xfrm>
          <a:prstGeom prst="rect">
            <a:avLst/>
          </a:prstGeom>
          <a:noFill/>
          <a:ln w="9525">
            <a:noFill/>
            <a:miter lim="800000"/>
            <a:headEnd/>
            <a:tailEnd/>
          </a:ln>
        </p:spPr>
      </p:pic>
      <p:pic>
        <p:nvPicPr>
          <p:cNvPr id="16" name="Picture 4" descr="http://www.rasekhoon.net/userfiles/Article/1389/06esfand/06/0004703.JPG"/>
          <p:cNvPicPr>
            <a:picLocks noChangeAspect="1" noChangeArrowheads="1"/>
          </p:cNvPicPr>
          <p:nvPr/>
        </p:nvPicPr>
        <p:blipFill>
          <a:blip r:embed="rId3" cstate="print"/>
          <a:srcRect/>
          <a:stretch>
            <a:fillRect/>
          </a:stretch>
        </p:blipFill>
        <p:spPr bwMode="auto">
          <a:xfrm>
            <a:off x="3352800" y="6629400"/>
            <a:ext cx="3174999" cy="1905001"/>
          </a:xfrm>
          <a:prstGeom prst="rect">
            <a:avLst/>
          </a:prstGeom>
          <a:noFill/>
        </p:spPr>
      </p:pic>
      <p:sp>
        <p:nvSpPr>
          <p:cNvPr id="17" name="Rectangle 16"/>
          <p:cNvSpPr/>
          <p:nvPr/>
        </p:nvSpPr>
        <p:spPr>
          <a:xfrm>
            <a:off x="3429000" y="8763000"/>
            <a:ext cx="3030381" cy="276999"/>
          </a:xfrm>
          <a:prstGeom prst="rect">
            <a:avLst/>
          </a:prstGeom>
        </p:spPr>
        <p:txBody>
          <a:bodyPr wrap="none">
            <a:spAutoFit/>
          </a:bodyPr>
          <a:lstStyle/>
          <a:p>
            <a:pPr marL="0" lvl="2" algn="ctr" rtl="1"/>
            <a:r>
              <a:rPr lang="fa-IR" sz="1200" dirty="0" smtClean="0">
                <a:cs typeface="B Nazanin" pitchFamily="2" charset="-78"/>
              </a:rPr>
              <a:t>تصویر 1-2-آتش خاموش کن دستی، منبع: </a:t>
            </a:r>
            <a:r>
              <a:rPr lang="en-US" sz="1200" dirty="0" smtClean="0">
                <a:cs typeface="B Nazanin" pitchFamily="2" charset="-78"/>
                <a:hlinkClick r:id="rId4"/>
              </a:rPr>
              <a:t>www.125.ir</a:t>
            </a:r>
            <a:endParaRPr lang="fa-IR" sz="1200" dirty="0" smtClean="0">
              <a:cs typeface="B Nazanin"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00200" y="914400"/>
            <a:ext cx="3657600" cy="7909858"/>
          </a:xfrm>
          <a:prstGeom prst="rect">
            <a:avLst/>
          </a:prstGeom>
          <a:noFill/>
        </p:spPr>
        <p:txBody>
          <a:bodyPr wrap="square" rtlCol="0">
            <a:spAutoFit/>
          </a:bodyPr>
          <a:lstStyle/>
          <a:p>
            <a:pPr algn="ctr"/>
            <a:endParaRPr lang="fa-IR" sz="1800" b="1" dirty="0" smtClean="0">
              <a:latin typeface="Arial" pitchFamily="34" charset="0"/>
              <a:cs typeface="B Nazanin" pitchFamily="2" charset="-78"/>
            </a:endParaRPr>
          </a:p>
          <a:p>
            <a:pPr algn="ctr"/>
            <a:endParaRPr lang="fa-IR" sz="1800" b="1" dirty="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sz="1800" b="1" dirty="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r>
              <a:rPr lang="fa-IR" sz="2000" b="1" dirty="0" smtClean="0">
                <a:latin typeface="Arial" pitchFamily="34" charset="0"/>
                <a:cs typeface="B Nazanin" pitchFamily="2" charset="-78"/>
              </a:rPr>
              <a:t>دانشگاه آزاد اسلامی</a:t>
            </a:r>
          </a:p>
          <a:p>
            <a:pPr algn="ctr"/>
            <a:r>
              <a:rPr lang="fa-IR" b="1" dirty="0" smtClean="0">
                <a:latin typeface="Arial" pitchFamily="34" charset="0"/>
                <a:cs typeface="B Nazanin" pitchFamily="2" charset="-78"/>
              </a:rPr>
              <a:t>پایان </a:t>
            </a:r>
            <a:r>
              <a:rPr lang="fa-IR" b="1" dirty="0" smtClean="0">
                <a:latin typeface="Arial" pitchFamily="34" charset="0"/>
                <a:cs typeface="B Nazanin" pitchFamily="2" charset="-78"/>
              </a:rPr>
              <a:t>نامه جهت دریافت کارشناسی</a:t>
            </a:r>
          </a:p>
          <a:p>
            <a:pPr algn="ctr"/>
            <a:r>
              <a:rPr lang="fa-IR" b="1" dirty="0" smtClean="0">
                <a:latin typeface="Arial" pitchFamily="34" charset="0"/>
                <a:cs typeface="B Nazanin" pitchFamily="2" charset="-78"/>
              </a:rPr>
              <a:t>رشته : معماری</a:t>
            </a:r>
          </a:p>
          <a:p>
            <a:pPr algn="ctr"/>
            <a:endParaRPr lang="en-US" sz="1800" b="1" dirty="0" smtClean="0">
              <a:latin typeface="Arial" pitchFamily="34" charset="0"/>
              <a:cs typeface="B Nazanin" pitchFamily="2" charset="-78"/>
            </a:endParaRPr>
          </a:p>
          <a:p>
            <a:pPr algn="ctr"/>
            <a:endParaRPr lang="en-US" sz="1800" b="1" dirty="0" smtClean="0">
              <a:latin typeface="Arial" pitchFamily="34" charset="0"/>
              <a:cs typeface="B Nazanin" pitchFamily="2" charset="-78"/>
            </a:endParaRPr>
          </a:p>
          <a:p>
            <a:pPr algn="ctr"/>
            <a:r>
              <a:rPr lang="fa-IR" sz="2000" b="1" dirty="0" smtClean="0">
                <a:latin typeface="Arial" pitchFamily="34" charset="0"/>
                <a:cs typeface="B Nazanin" pitchFamily="2" charset="-78"/>
              </a:rPr>
              <a:t>عنوان :</a:t>
            </a:r>
            <a:br>
              <a:rPr lang="fa-IR" sz="2000" b="1" dirty="0" smtClean="0">
                <a:latin typeface="Arial" pitchFamily="34" charset="0"/>
                <a:cs typeface="B Nazanin" pitchFamily="2" charset="-78"/>
              </a:rPr>
            </a:br>
            <a:r>
              <a:rPr lang="fa-IR" sz="2000" b="1" dirty="0" smtClean="0">
                <a:latin typeface="Arial" pitchFamily="34" charset="0"/>
                <a:cs typeface="B Nazanin" pitchFamily="2" charset="-78"/>
              </a:rPr>
              <a:t>طراحی ایستگاه آتش نشانی</a:t>
            </a:r>
            <a:endParaRPr lang="en-US" sz="2000" b="1" dirty="0" smtClean="0">
              <a:latin typeface="Arial" pitchFamily="34" charset="0"/>
              <a:cs typeface="B Nazanin" pitchFamily="2" charset="-78"/>
            </a:endParaRPr>
          </a:p>
          <a:p>
            <a:pPr algn="ctr"/>
            <a:endParaRPr lang="en-US"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fa-IR" b="1" dirty="0">
              <a:latin typeface="Arial" pitchFamily="34" charset="0"/>
              <a:cs typeface="B Nazanin" pitchFamily="2" charset="-78"/>
            </a:endParaRPr>
          </a:p>
          <a:p>
            <a:pPr algn="ctr"/>
            <a:r>
              <a:rPr lang="fa-IR" b="1" dirty="0" smtClean="0">
                <a:latin typeface="Arial" pitchFamily="34" charset="0"/>
                <a:cs typeface="B Nazanin" pitchFamily="2" charset="-78"/>
              </a:rPr>
              <a:t>استاد راهنما :</a:t>
            </a:r>
            <a:br>
              <a:rPr lang="fa-IR" b="1" dirty="0" smtClean="0">
                <a:latin typeface="Arial" pitchFamily="34" charset="0"/>
                <a:cs typeface="B Nazanin" pitchFamily="2" charset="-78"/>
              </a:rPr>
            </a:br>
            <a:endParaRPr lang="fa-IR" b="1" dirty="0">
              <a:latin typeface="Arial" pitchFamily="34" charset="0"/>
              <a:cs typeface="B Nazanin" pitchFamily="2" charset="-78"/>
            </a:endParaRPr>
          </a:p>
          <a:p>
            <a:pPr algn="ctr"/>
            <a:endParaRPr lang="fa-IR" b="1" dirty="0" smtClean="0">
              <a:latin typeface="Arial" pitchFamily="34" charset="0"/>
              <a:cs typeface="B Nazanin" pitchFamily="2" charset="-78"/>
            </a:endParaRPr>
          </a:p>
          <a:p>
            <a:pPr algn="ctr"/>
            <a:endParaRPr lang="fa-IR" b="1" dirty="0">
              <a:latin typeface="Arial" pitchFamily="34" charset="0"/>
              <a:cs typeface="B Nazanin" pitchFamily="2" charset="-78"/>
            </a:endParaRPr>
          </a:p>
          <a:p>
            <a:pPr algn="ctr"/>
            <a:r>
              <a:rPr lang="fa-IR" b="1" dirty="0" smtClean="0">
                <a:latin typeface="Arial" pitchFamily="34" charset="0"/>
                <a:cs typeface="B Nazanin" pitchFamily="2" charset="-78"/>
              </a:rPr>
              <a:t> دانشجو :</a:t>
            </a:r>
            <a:br>
              <a:rPr lang="fa-IR" b="1" dirty="0" smtClean="0">
                <a:latin typeface="Arial" pitchFamily="34" charset="0"/>
                <a:cs typeface="B Nazanin" pitchFamily="2" charset="-78"/>
              </a:rPr>
            </a:br>
            <a:endParaRPr lang="fa-IR" sz="1800" b="1" dirty="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endParaRPr lang="en-US" sz="1800" b="1" dirty="0" smtClean="0">
              <a:latin typeface="Arial" pitchFamily="34" charset="0"/>
              <a:cs typeface="B Nazanin" pitchFamily="2" charset="-78"/>
            </a:endParaRPr>
          </a:p>
          <a:p>
            <a:pPr algn="ctr"/>
            <a:endParaRPr lang="fa-IR" sz="1800" b="1" dirty="0" smtClean="0">
              <a:latin typeface="Arial" pitchFamily="34" charset="0"/>
              <a:cs typeface="B Nazanin" pitchFamily="2" charset="-78"/>
            </a:endParaRPr>
          </a:p>
          <a:p>
            <a:pPr algn="ctr"/>
            <a:r>
              <a:rPr lang="fa-IR" sz="1400" dirty="0" smtClean="0">
                <a:latin typeface="Arial" pitchFamily="34" charset="0"/>
                <a:cs typeface="B Nazanin" pitchFamily="2" charset="-78"/>
              </a:rPr>
              <a:t>سال تحصیلی 91-1392</a:t>
            </a:r>
            <a:endParaRPr lang="en-US" sz="1400" dirty="0">
              <a:latin typeface="Arial" pitchFamily="34" charset="0"/>
              <a:cs typeface="B Nazanin" pitchFamily="2" charset="-78"/>
            </a:endParaRPr>
          </a:p>
        </p:txBody>
      </p:sp>
      <p:pic>
        <p:nvPicPr>
          <p:cNvPr id="1026" name="Picture 2" descr="C:\Users\Sachli\Desktop\azad_university_20110817_1200660930.jpg"/>
          <p:cNvPicPr>
            <a:picLocks noChangeAspect="1" noChangeArrowheads="1"/>
          </p:cNvPicPr>
          <p:nvPr/>
        </p:nvPicPr>
        <p:blipFill>
          <a:blip r:embed="rId3" cstate="print"/>
          <a:srcRect/>
          <a:stretch>
            <a:fillRect/>
          </a:stretch>
        </p:blipFill>
        <p:spPr bwMode="auto">
          <a:xfrm>
            <a:off x="2133600" y="457200"/>
            <a:ext cx="2362200" cy="234987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7653" name="Picture 53" descr="Description: J:\mostafa\Payan name\Aks\image004.jpg"/>
          <p:cNvPicPr>
            <a:picLocks noChangeAspect="1" noChangeArrowheads="1"/>
          </p:cNvPicPr>
          <p:nvPr/>
        </p:nvPicPr>
        <p:blipFill>
          <a:blip r:embed="rId2" cstate="print"/>
          <a:srcRect/>
          <a:stretch>
            <a:fillRect/>
          </a:stretch>
        </p:blipFill>
        <p:spPr bwMode="auto">
          <a:xfrm>
            <a:off x="2133600" y="3124200"/>
            <a:ext cx="2895600" cy="1483726"/>
          </a:xfrm>
          <a:prstGeom prst="rect">
            <a:avLst/>
          </a:prstGeom>
          <a:noFill/>
          <a:ln w="9525">
            <a:noFill/>
            <a:miter lim="800000"/>
            <a:headEnd/>
            <a:tailEnd/>
          </a:ln>
        </p:spPr>
      </p:pic>
      <p:sp>
        <p:nvSpPr>
          <p:cNvPr id="11" name="TextBox 10"/>
          <p:cNvSpPr txBox="1"/>
          <p:nvPr/>
        </p:nvSpPr>
        <p:spPr>
          <a:xfrm>
            <a:off x="304800" y="9220200"/>
            <a:ext cx="457200" cy="261610"/>
          </a:xfrm>
          <a:prstGeom prst="rect">
            <a:avLst/>
          </a:prstGeom>
          <a:noFill/>
        </p:spPr>
        <p:txBody>
          <a:bodyPr wrap="square" rtlCol="0">
            <a:spAutoFit/>
          </a:bodyPr>
          <a:lstStyle/>
          <a:p>
            <a:pPr algn="ctr"/>
            <a:r>
              <a:rPr lang="fa-IR" sz="1100" dirty="0" smtClean="0"/>
              <a:t>14</a:t>
            </a:r>
            <a:endParaRPr lang="en-US" sz="1100" dirty="0"/>
          </a:p>
        </p:txBody>
      </p:sp>
      <p:sp>
        <p:nvSpPr>
          <p:cNvPr id="12" name="Rectangle 11"/>
          <p:cNvSpPr/>
          <p:nvPr/>
        </p:nvSpPr>
        <p:spPr>
          <a:xfrm>
            <a:off x="304800" y="457200"/>
            <a:ext cx="6096000" cy="5940088"/>
          </a:xfrm>
          <a:prstGeom prst="rect">
            <a:avLst/>
          </a:prstGeom>
        </p:spPr>
        <p:txBody>
          <a:bodyPr wrap="square">
            <a:spAutoFit/>
          </a:bodyPr>
          <a:lstStyle/>
          <a:p>
            <a:pPr marL="0" lvl="2" algn="r" rtl="1"/>
            <a:r>
              <a:rPr lang="fa-IR" b="1" dirty="0" smtClean="0">
                <a:cs typeface="B Nazanin" pitchFamily="2" charset="-78"/>
              </a:rPr>
              <a:t>1-4-2- مخزن آب</a:t>
            </a:r>
          </a:p>
          <a:p>
            <a:pPr marL="0" lvl="2" algn="r" rtl="1"/>
            <a:r>
              <a:rPr lang="fa-IR" dirty="0" smtClean="0">
                <a:cs typeface="B Nazanin" pitchFamily="2" charset="-78"/>
              </a:rPr>
              <a:t>به منظور تأمين آب جهت اطفاي حريق، مي توان از مخزن آب که توسط يک خودرو حمل مي شود، استفاده کرد. جهت تأمين آب اين مخازن، سازمان آب شهرها، موظف به تعبيه ي شيرهاي مخصوص برداشت آب(هيدرانت)، در معابر عمومي است. که بايستي در فواصل معين (500 متر)، در کنار خيابان ها نصب شود.</a:t>
            </a:r>
          </a:p>
          <a:p>
            <a:pPr marL="0" lvl="2" algn="r" rtl="1"/>
            <a:r>
              <a:rPr lang="fa-IR" b="1" dirty="0" smtClean="0">
                <a:cs typeface="B Nazanin" pitchFamily="2" charset="-78"/>
              </a:rPr>
              <a:t>1-4-3- خودروهاي مجهز به موتور پمپ و لوله</a:t>
            </a:r>
          </a:p>
          <a:p>
            <a:pPr marL="0" lvl="2" algn="just" rtl="1"/>
            <a:r>
              <a:rPr lang="fa-IR" dirty="0" smtClean="0">
                <a:cs typeface="B Nazanin" pitchFamily="2" charset="-78"/>
              </a:rPr>
              <a:t>وسايل موجود در اين خودروها، شامل پمپ براي ايجاد فشار آب، وسايل توليد و پخش کفِ خفه کن، حدود 3000 متر لوله به قطرهاي مختلف که بر روي قرقره ي بزرگ مخصوص پيچيده شده، مخزن آب، نردبان کوتاه و ساير لوازم حفاضتي از قبيل ماسک ضد دود، لباس ضد حريق، کپسول هوا و ... است؛ که پيش بيني مي شود در انجام عمليات مورد استفاده واقع شوند.</a:t>
            </a: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sz="1200" dirty="0" smtClean="0">
              <a:cs typeface="B Nazanin" pitchFamily="2" charset="-78"/>
            </a:endParaRPr>
          </a:p>
          <a:p>
            <a:pPr marL="0" lvl="2" algn="just" rtl="1"/>
            <a:endParaRPr lang="fa-IR" dirty="0" smtClean="0">
              <a:cs typeface="B Nazanin" pitchFamily="2" charset="-78"/>
            </a:endParaRPr>
          </a:p>
          <a:p>
            <a:pPr marL="0" lvl="2" algn="just" rtl="1"/>
            <a:endParaRPr lang="en-US" b="1" dirty="0" smtClean="0">
              <a:cs typeface="B Nazanin" pitchFamily="2" charset="-78"/>
            </a:endParaRPr>
          </a:p>
          <a:p>
            <a:pPr marL="0" lvl="2" algn="r" rtl="1"/>
            <a:endParaRPr lang="fa-IR" dirty="0" smtClean="0">
              <a:cs typeface="B Nazanin" pitchFamily="2" charset="-78"/>
            </a:endParaRPr>
          </a:p>
          <a:p>
            <a:pPr marL="0" lvl="2" algn="r" rtl="1"/>
            <a:endParaRPr lang="fa-IR" dirty="0" smtClean="0">
              <a:cs typeface="B Nazanin" pitchFamily="2" charset="-78"/>
            </a:endParaRPr>
          </a:p>
          <a:p>
            <a:pPr marL="0" lvl="2" algn="r" rtl="1"/>
            <a:endParaRPr lang="en-US" b="1" dirty="0" smtClean="0">
              <a:cs typeface="B Nazanin" pitchFamily="2" charset="-78"/>
            </a:endParaRPr>
          </a:p>
          <a:p>
            <a:pPr marL="0" lvl="2" algn="just" rtl="1"/>
            <a:endParaRPr lang="fa-IR" b="1" dirty="0" smtClean="0">
              <a:cs typeface="B Nazanin" pitchFamily="2" charset="-78"/>
            </a:endParaRPr>
          </a:p>
          <a:p>
            <a:pPr marL="0" lvl="2" algn="just" rtl="1"/>
            <a:r>
              <a:rPr lang="fa-IR" b="1" dirty="0" smtClean="0">
                <a:cs typeface="B Nazanin" pitchFamily="2" charset="-78"/>
              </a:rPr>
              <a:t>1-4-4- نردبان هیدرولیکی</a:t>
            </a:r>
          </a:p>
          <a:p>
            <a:pPr marL="0" lvl="2" algn="just" rtl="1"/>
            <a:r>
              <a:rPr lang="fa-IR" dirty="0" smtClean="0">
                <a:cs typeface="B Nazanin" pitchFamily="2" charset="-78"/>
              </a:rPr>
              <a:t>معمولاً براي هر اکيپ آتش نشاني، يک نردبان بلند که در اندازه هاي 32 و 52 متري موجود است و بر روي خودروي مخصوص نصب شده، مورد نياز است. اين نردبان توانايي حرکت در تمام جهات را داشته و انواع جديد آن داراي آسانسور و بلندگوي خودکار نيز هستند.</a:t>
            </a:r>
            <a:endParaRPr lang="en-US" b="1" dirty="0" smtClean="0">
              <a:cs typeface="B Nazanin" pitchFamily="2" charset="-78"/>
            </a:endParaRPr>
          </a:p>
          <a:p>
            <a:pPr marL="0" lvl="2" algn="just" rtl="1"/>
            <a:endParaRPr lang="en-US" b="1" dirty="0">
              <a:cs typeface="B Nazanin" pitchFamily="2" charset="-78"/>
            </a:endParaRPr>
          </a:p>
        </p:txBody>
      </p:sp>
      <p:pic>
        <p:nvPicPr>
          <p:cNvPr id="13" name="Picture 55" descr="Description: J:\mostafa\Payan name\Aks\E-One_Fire_Truck.jpg"/>
          <p:cNvPicPr>
            <a:picLocks noChangeAspect="1" noChangeArrowheads="1"/>
          </p:cNvPicPr>
          <p:nvPr/>
        </p:nvPicPr>
        <p:blipFill>
          <a:blip r:embed="rId3" cstate="print"/>
          <a:srcRect/>
          <a:stretch>
            <a:fillRect/>
          </a:stretch>
        </p:blipFill>
        <p:spPr bwMode="auto">
          <a:xfrm>
            <a:off x="1600200" y="6248400"/>
            <a:ext cx="3810000" cy="2286000"/>
          </a:xfrm>
          <a:prstGeom prst="rect">
            <a:avLst/>
          </a:prstGeom>
          <a:noFill/>
          <a:ln w="9525">
            <a:noFill/>
            <a:miter lim="800000"/>
            <a:headEnd/>
            <a:tailEnd/>
          </a:ln>
        </p:spPr>
      </p:pic>
      <p:sp>
        <p:nvSpPr>
          <p:cNvPr id="14" name="Rectangle 13"/>
          <p:cNvSpPr/>
          <p:nvPr/>
        </p:nvSpPr>
        <p:spPr>
          <a:xfrm>
            <a:off x="1143000" y="4722169"/>
            <a:ext cx="4000500" cy="276999"/>
          </a:xfrm>
          <a:prstGeom prst="rect">
            <a:avLst/>
          </a:prstGeom>
        </p:spPr>
        <p:txBody>
          <a:bodyPr wrap="square">
            <a:spAutoFit/>
          </a:bodyPr>
          <a:lstStyle/>
          <a:p>
            <a:pPr marL="0" lvl="2" algn="just" rtl="1"/>
            <a:r>
              <a:rPr lang="fa-IR" sz="1200" dirty="0" smtClean="0">
                <a:cs typeface="B Nazanin" pitchFamily="2" charset="-78"/>
              </a:rPr>
              <a:t> تصویر 1-3-خودرو مجهز به موتور پمپ و لوله     منبع: </a:t>
            </a:r>
            <a:r>
              <a:rPr lang="en-US" sz="1200" dirty="0" smtClean="0">
                <a:cs typeface="B Nazanin" pitchFamily="2" charset="-78"/>
              </a:rPr>
              <a:t>www.125.ir</a:t>
            </a:r>
            <a:endParaRPr lang="fa-IR" dirty="0"/>
          </a:p>
        </p:txBody>
      </p:sp>
      <p:sp>
        <p:nvSpPr>
          <p:cNvPr id="15" name="Rectangle 14"/>
          <p:cNvSpPr/>
          <p:nvPr/>
        </p:nvSpPr>
        <p:spPr>
          <a:xfrm>
            <a:off x="2133600" y="8610600"/>
            <a:ext cx="2656881" cy="276999"/>
          </a:xfrm>
          <a:prstGeom prst="rect">
            <a:avLst/>
          </a:prstGeom>
        </p:spPr>
        <p:txBody>
          <a:bodyPr wrap="none">
            <a:spAutoFit/>
          </a:bodyPr>
          <a:lstStyle/>
          <a:p>
            <a:pPr marL="0" lvl="2" algn="ctr" rtl="1"/>
            <a:r>
              <a:rPr lang="fa-IR" sz="1200" dirty="0" smtClean="0">
                <a:cs typeface="B Nazanin" pitchFamily="2" charset="-78"/>
              </a:rPr>
              <a:t>تصویر1-4- نردبان هیدرولیکی، منبع: </a:t>
            </a:r>
            <a:r>
              <a:rPr lang="en-US" sz="1200" dirty="0" smtClean="0">
                <a:cs typeface="B Nazanin" pitchFamily="2" charset="-78"/>
              </a:rPr>
              <a:t>www.125.ir</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0723" name="Picture 63" descr="Description: J:\mostafa\Payan name\Aks\ماشین3.jpg"/>
          <p:cNvPicPr>
            <a:picLocks noChangeAspect="1" noChangeArrowheads="1"/>
          </p:cNvPicPr>
          <p:nvPr/>
        </p:nvPicPr>
        <p:blipFill>
          <a:blip r:embed="rId3" cstate="print"/>
          <a:srcRect/>
          <a:stretch>
            <a:fillRect/>
          </a:stretch>
        </p:blipFill>
        <p:spPr bwMode="auto">
          <a:xfrm>
            <a:off x="1600200" y="1752600"/>
            <a:ext cx="3810000" cy="2514600"/>
          </a:xfrm>
          <a:prstGeom prst="rect">
            <a:avLst/>
          </a:prstGeom>
          <a:noFill/>
          <a:ln w="9525">
            <a:noFill/>
            <a:miter lim="800000"/>
            <a:headEnd/>
            <a:tailEnd/>
          </a:ln>
        </p:spPr>
      </p:pic>
      <p:sp>
        <p:nvSpPr>
          <p:cNvPr id="30724" name="Rectangle 4"/>
          <p:cNvSpPr>
            <a:spLocks noChangeArrowheads="1"/>
          </p:cNvSpPr>
          <p:nvPr/>
        </p:nvSpPr>
        <p:spPr bwMode="auto">
          <a:xfrm>
            <a:off x="2286000" y="4343400"/>
            <a:ext cx="2739147"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ctr" defTabSz="914400" rtl="1" eaLnBrk="1" fontAlgn="base" latinLnBrk="0" hangingPunct="1">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تصویر 1-5- اسنورکل، منبع: </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www.125.ir</a:t>
            </a:r>
            <a:endParaRPr kumimoji="0" lang="en-US" sz="1200" b="0" i="0" u="none" strike="noStrike" cap="none" normalizeH="0" baseline="0" dirty="0" smtClean="0">
              <a:ln>
                <a:noFill/>
              </a:ln>
              <a:solidFill>
                <a:schemeClr val="tx1"/>
              </a:solidFill>
              <a:effectLst/>
              <a:latin typeface="Arial" pitchFamily="34" charset="0"/>
              <a:cs typeface="B Nazanin" pitchFamily="2" charset="-78"/>
            </a:endParaRPr>
          </a:p>
        </p:txBody>
      </p:sp>
      <p:sp>
        <p:nvSpPr>
          <p:cNvPr id="11" name="TextBox 10"/>
          <p:cNvSpPr txBox="1"/>
          <p:nvPr/>
        </p:nvSpPr>
        <p:spPr>
          <a:xfrm>
            <a:off x="304800" y="9220200"/>
            <a:ext cx="457200" cy="261610"/>
          </a:xfrm>
          <a:prstGeom prst="rect">
            <a:avLst/>
          </a:prstGeom>
          <a:noFill/>
        </p:spPr>
        <p:txBody>
          <a:bodyPr wrap="square" rtlCol="0">
            <a:spAutoFit/>
          </a:bodyPr>
          <a:lstStyle/>
          <a:p>
            <a:pPr algn="ctr"/>
            <a:r>
              <a:rPr lang="fa-IR" sz="1100" dirty="0" smtClean="0"/>
              <a:t>15</a:t>
            </a:r>
            <a:endParaRPr lang="en-US" sz="1100" dirty="0"/>
          </a:p>
        </p:txBody>
      </p:sp>
      <p:sp>
        <p:nvSpPr>
          <p:cNvPr id="12" name="Rectangle 11"/>
          <p:cNvSpPr/>
          <p:nvPr/>
        </p:nvSpPr>
        <p:spPr>
          <a:xfrm>
            <a:off x="304800" y="457200"/>
            <a:ext cx="6096000" cy="6001643"/>
          </a:xfrm>
          <a:prstGeom prst="rect">
            <a:avLst/>
          </a:prstGeom>
        </p:spPr>
        <p:txBody>
          <a:bodyPr wrap="square">
            <a:spAutoFit/>
          </a:bodyPr>
          <a:lstStyle/>
          <a:p>
            <a:pPr marL="0" lvl="2" algn="just" rtl="1"/>
            <a:r>
              <a:rPr lang="fa-IR" b="1" dirty="0" smtClean="0">
                <a:cs typeface="B Nazanin" pitchFamily="2" charset="-78"/>
              </a:rPr>
              <a:t>1-4-5-اسنورکل</a:t>
            </a:r>
          </a:p>
          <a:p>
            <a:pPr marL="0" lvl="2" algn="just" rtl="1"/>
            <a:r>
              <a:rPr lang="fa-IR" dirty="0" smtClean="0">
                <a:cs typeface="B Nazanin" pitchFamily="2" charset="-78"/>
              </a:rPr>
              <a:t>خودروي مخصوص بالابر است. اين وسيله داراي بازويي است که علاوه بر پايين و بالا رفتن، مي تواند به هر طرف بگردد و قدرت مانور زيادي داردد. به وسيله ي محفظه ي سبدي شکلي که در بالاي آن نصب شده مي توان به نجات سانحه ديدگان شتافت.</a:t>
            </a:r>
            <a:endParaRPr lang="en-US" b="1"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endParaRPr lang="fa-IR" dirty="0" smtClean="0">
              <a:cs typeface="B Nazanin" pitchFamily="2" charset="-78"/>
            </a:endParaRPr>
          </a:p>
          <a:p>
            <a:pPr marL="0" lvl="2" algn="just" rtl="1"/>
            <a:r>
              <a:rPr lang="fa-IR" b="1" dirty="0" smtClean="0">
                <a:cs typeface="B Nazanin" pitchFamily="2" charset="-78"/>
              </a:rPr>
              <a:t>1-4-6- فوماتیک</a:t>
            </a:r>
          </a:p>
          <a:p>
            <a:pPr marL="0" lvl="2" algn="just" rtl="1"/>
            <a:r>
              <a:rPr lang="fa-IR" dirty="0" smtClean="0">
                <a:cs typeface="B Nazanin" pitchFamily="2" charset="-78"/>
              </a:rPr>
              <a:t>بزرگترين و مجهزترين خودروي آتش نشاني، که داراي سرعت بيشتري است و در حال حرکت مي تواند کف پرتاب نمايد و تمام عمليات آن به صورت اتوماتيک انجام مي گيرد.</a:t>
            </a:r>
            <a:endParaRPr lang="fa-IR" b="1" dirty="0" smtClean="0">
              <a:cs typeface="B Nazanin" pitchFamily="2" charset="-78"/>
            </a:endParaRPr>
          </a:p>
          <a:p>
            <a:pPr marL="0" lvl="2" algn="just" rtl="1"/>
            <a:endParaRPr lang="fa-IR" dirty="0" smtClean="0">
              <a:cs typeface="B Nazanin" pitchFamily="2" charset="-78"/>
            </a:endParaRPr>
          </a:p>
          <a:p>
            <a:pPr marL="0" lvl="2" algn="just" rtl="1"/>
            <a:endParaRPr lang="en-US" b="1" dirty="0" smtClean="0">
              <a:cs typeface="B Nazanin" pitchFamily="2" charset="-78"/>
            </a:endParaRPr>
          </a:p>
          <a:p>
            <a:pPr marL="0" lvl="2" algn="r" rtl="1"/>
            <a:endParaRPr lang="fa-IR" dirty="0" smtClean="0">
              <a:cs typeface="B Nazanin" pitchFamily="2" charset="-78"/>
            </a:endParaRPr>
          </a:p>
          <a:p>
            <a:pPr marL="0" lvl="2" algn="r" rtl="1"/>
            <a:endParaRPr lang="en-US" b="1" dirty="0">
              <a:cs typeface="B Nazanin" pitchFamily="2" charset="-78"/>
            </a:endParaRPr>
          </a:p>
        </p:txBody>
      </p:sp>
      <p:pic>
        <p:nvPicPr>
          <p:cNvPr id="13" name="Picture 70" descr="Description: J:\mostafa\Payan name\Aks\atashneshani3.jpg"/>
          <p:cNvPicPr>
            <a:picLocks noChangeAspect="1" noChangeArrowheads="1"/>
          </p:cNvPicPr>
          <p:nvPr/>
        </p:nvPicPr>
        <p:blipFill>
          <a:blip r:embed="rId4" cstate="print"/>
          <a:srcRect/>
          <a:stretch>
            <a:fillRect/>
          </a:stretch>
        </p:blipFill>
        <p:spPr bwMode="auto">
          <a:xfrm>
            <a:off x="1600200" y="5715000"/>
            <a:ext cx="3810000" cy="2477431"/>
          </a:xfrm>
          <a:prstGeom prst="rect">
            <a:avLst/>
          </a:prstGeom>
          <a:noFill/>
          <a:ln w="9525">
            <a:noFill/>
            <a:miter lim="800000"/>
            <a:headEnd/>
            <a:tailEnd/>
          </a:ln>
        </p:spPr>
      </p:pic>
      <p:sp>
        <p:nvSpPr>
          <p:cNvPr id="14" name="Rectangle 13"/>
          <p:cNvSpPr/>
          <p:nvPr/>
        </p:nvSpPr>
        <p:spPr>
          <a:xfrm>
            <a:off x="2590800" y="8305800"/>
            <a:ext cx="2924711" cy="338554"/>
          </a:xfrm>
          <a:prstGeom prst="rect">
            <a:avLst/>
          </a:prstGeom>
        </p:spPr>
        <p:txBody>
          <a:bodyPr wrap="square">
            <a:spAutoFit/>
          </a:bodyPr>
          <a:lstStyle/>
          <a:p>
            <a:r>
              <a:rPr lang="fa-IR" dirty="0" smtClean="0">
                <a:cs typeface="B Nazanin" pitchFamily="2" charset="-78"/>
              </a:rPr>
              <a:t>تصویر 1-6- فوماتیک</a:t>
            </a:r>
            <a:endParaRPr lang="fa-IR" dirty="0">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1747" name="Picture 87" descr="Description: J:\mostafa\Payan name\Aks\LAFD-Fireboat-1a.jpg"/>
          <p:cNvPicPr>
            <a:picLocks noChangeAspect="1" noChangeArrowheads="1"/>
          </p:cNvPicPr>
          <p:nvPr/>
        </p:nvPicPr>
        <p:blipFill>
          <a:blip r:embed="rId2" cstate="print"/>
          <a:srcRect/>
          <a:stretch>
            <a:fillRect/>
          </a:stretch>
        </p:blipFill>
        <p:spPr bwMode="auto">
          <a:xfrm>
            <a:off x="1447800" y="2438400"/>
            <a:ext cx="3825875" cy="2057400"/>
          </a:xfrm>
          <a:prstGeom prst="rect">
            <a:avLst/>
          </a:prstGeom>
          <a:noFill/>
          <a:ln w="9525">
            <a:noFill/>
            <a:miter lim="800000"/>
            <a:headEnd/>
            <a:tailEnd/>
          </a:ln>
        </p:spPr>
      </p:pic>
      <p:sp>
        <p:nvSpPr>
          <p:cNvPr id="14" name="Rectangle 13"/>
          <p:cNvSpPr/>
          <p:nvPr/>
        </p:nvSpPr>
        <p:spPr>
          <a:xfrm>
            <a:off x="1905000" y="4572000"/>
            <a:ext cx="2583143" cy="276999"/>
          </a:xfrm>
          <a:prstGeom prst="rect">
            <a:avLst/>
          </a:prstGeom>
        </p:spPr>
        <p:txBody>
          <a:bodyPr wrap="none">
            <a:spAutoFit/>
          </a:bodyPr>
          <a:lstStyle/>
          <a:p>
            <a:pPr marL="0" lvl="2" algn="ctr" rtl="1"/>
            <a:r>
              <a:rPr lang="fa-IR" sz="1200" dirty="0" smtClean="0">
                <a:cs typeface="B Nazanin" pitchFamily="2" charset="-78"/>
              </a:rPr>
              <a:t>تصویر1-7- قایق آتش نشانی، منبع: </a:t>
            </a:r>
            <a:r>
              <a:rPr lang="en-US" sz="1200" dirty="0" smtClean="0">
                <a:cs typeface="B Nazanin" pitchFamily="2" charset="-78"/>
              </a:rPr>
              <a:t>www.125.ir</a:t>
            </a:r>
          </a:p>
        </p:txBody>
      </p:sp>
      <p:sp>
        <p:nvSpPr>
          <p:cNvPr id="11" name="TextBox 10"/>
          <p:cNvSpPr txBox="1"/>
          <p:nvPr/>
        </p:nvSpPr>
        <p:spPr>
          <a:xfrm>
            <a:off x="304800" y="9220200"/>
            <a:ext cx="457200" cy="430887"/>
          </a:xfrm>
          <a:prstGeom prst="rect">
            <a:avLst/>
          </a:prstGeom>
          <a:noFill/>
        </p:spPr>
        <p:txBody>
          <a:bodyPr wrap="square" rtlCol="0">
            <a:spAutoFit/>
          </a:bodyPr>
          <a:lstStyle/>
          <a:p>
            <a:pPr algn="ctr"/>
            <a:r>
              <a:rPr lang="fa-IR" sz="1100" dirty="0" smtClean="0"/>
              <a:t>16</a:t>
            </a:r>
          </a:p>
          <a:p>
            <a:pPr algn="ctr"/>
            <a:endParaRPr lang="en-US" sz="1100" dirty="0"/>
          </a:p>
        </p:txBody>
      </p:sp>
      <p:sp>
        <p:nvSpPr>
          <p:cNvPr id="12" name="Rectangle 11"/>
          <p:cNvSpPr/>
          <p:nvPr/>
        </p:nvSpPr>
        <p:spPr>
          <a:xfrm>
            <a:off x="304800" y="457200"/>
            <a:ext cx="6096000" cy="7725192"/>
          </a:xfrm>
          <a:prstGeom prst="rect">
            <a:avLst/>
          </a:prstGeom>
        </p:spPr>
        <p:txBody>
          <a:bodyPr wrap="square">
            <a:spAutoFit/>
          </a:bodyPr>
          <a:lstStyle/>
          <a:p>
            <a:pPr marL="0" lvl="2" algn="just" rtl="1"/>
            <a:r>
              <a:rPr lang="fa-IR" b="1" dirty="0" smtClean="0">
                <a:cs typeface="B Nazanin" pitchFamily="2" charset="-78"/>
              </a:rPr>
              <a:t>1-4-7- گروه نجات</a:t>
            </a:r>
          </a:p>
          <a:p>
            <a:pPr marL="0" lvl="2" algn="just" rtl="1"/>
            <a:r>
              <a:rPr lang="fa-IR" dirty="0" smtClean="0">
                <a:cs typeface="B Nazanin" pitchFamily="2" charset="-78"/>
              </a:rPr>
              <a:t>کارکنان گروه نجات، آموزش هاي لازم جهت عمليات نجات، از قبيل کمک هاي اوليه را ديده و در مواقع عمليات، وسايل لازم براي جلوگيري از خفگي ناشي از گاز يا آب ، شوک برق و جلوگيري از خونريزي را نيز با خود به محل حريق مي برند.</a:t>
            </a:r>
          </a:p>
          <a:p>
            <a:pPr marL="0" lvl="2" algn="just" rtl="1"/>
            <a:r>
              <a:rPr lang="fa-IR" b="1" dirty="0" smtClean="0">
                <a:cs typeface="B Nazanin" pitchFamily="2" charset="-78"/>
              </a:rPr>
              <a:t>1-4-8-قایق های آتش نشانی</a:t>
            </a:r>
          </a:p>
          <a:p>
            <a:pPr marL="0" lvl="2" algn="just" rtl="1"/>
            <a:r>
              <a:rPr lang="fa-IR" dirty="0" smtClean="0">
                <a:cs typeface="B Nazanin" pitchFamily="2" charset="-78"/>
              </a:rPr>
              <a:t>در شهرهاي ساحلي و شهرهايي که از رودخانه براي حمل و نقل استفاده مي گردد، جهت عمليات آتش نشاني از قايق هاي مخصوصي که مجهز به اغلب وسايل گفته شده مي باشد، استفاده مي شود.</a:t>
            </a: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b="1" dirty="0" smtClean="0">
              <a:cs typeface="B Nazanin" pitchFamily="2" charset="-78"/>
            </a:endParaRPr>
          </a:p>
          <a:p>
            <a:pPr marL="0" lvl="2" algn="just" rtl="1"/>
            <a:r>
              <a:rPr lang="fa-IR" b="1" dirty="0" smtClean="0">
                <a:cs typeface="B Nazanin" pitchFamily="2" charset="-78"/>
              </a:rPr>
              <a:t>1-4-9- هلی کوپتر</a:t>
            </a:r>
          </a:p>
          <a:p>
            <a:pPr algn="just" rtl="1"/>
            <a:r>
              <a:rPr lang="fa-IR" dirty="0" smtClean="0">
                <a:cs typeface="B Nazanin" pitchFamily="2" charset="-78"/>
              </a:rPr>
              <a:t>در حريق هاي بزرگ، خصوصاً آتش سوزي جنگل، که امکان نفوذ ماشين هاي سنگين آتش نشاني، بسيار مشکل و حتي غير ممکن است، مي توان از هلي کوپتر و هواپيماهاي کوچک به منظور هدايت و مديريت اطفاي حريق، پخش گازهاي خنثي و عمليات نجات استفاده کرد.</a:t>
            </a:r>
            <a:endParaRPr lang="en-US" dirty="0" smtClean="0">
              <a:cs typeface="B Nazanin" pitchFamily="2" charset="-78"/>
            </a:endParaRPr>
          </a:p>
          <a:p>
            <a:pPr algn="just" rtl="1"/>
            <a:r>
              <a:rPr lang="fa-IR" dirty="0" smtClean="0">
                <a:cs typeface="B Nazanin" pitchFamily="2" charset="-78"/>
              </a:rPr>
              <a:t>به اين شکل که هلي کوپترهاي با مخزن آب طراحي گرديده است و نوع ساده تر آن ها، سبدهاي مخصوصي است که در زير هلي کوپتر بسته شده و به راحتي حجم زيادي از آب را مي توان به محل حريق منتقل و روي آتش پرتاب نمود.</a:t>
            </a:r>
            <a:endParaRPr lang="fa-IR" b="1" dirty="0" smtClean="0">
              <a:cs typeface="B Nazanin" pitchFamily="2" charset="-78"/>
            </a:endParaRPr>
          </a:p>
          <a:p>
            <a:pPr marL="0" lvl="2" algn="just" rtl="1"/>
            <a:endParaRPr lang="fa-IR" b="1" dirty="0" smtClean="0">
              <a:cs typeface="B Nazanin" pitchFamily="2" charset="-78"/>
            </a:endParaRPr>
          </a:p>
          <a:p>
            <a:pPr marL="0" lvl="2" algn="just" rtl="1"/>
            <a:endParaRPr lang="fa-IR" dirty="0" smtClean="0">
              <a:cs typeface="B Nazanin" pitchFamily="2" charset="-78"/>
            </a:endParaRPr>
          </a:p>
          <a:p>
            <a:pPr marL="0" lvl="2" algn="just" rtl="1"/>
            <a:endParaRPr lang="en-US" b="1" dirty="0" smtClean="0">
              <a:cs typeface="B Nazanin" pitchFamily="2" charset="-78"/>
            </a:endParaRPr>
          </a:p>
          <a:p>
            <a:pPr marL="0" lvl="2" algn="r" rtl="1"/>
            <a:endParaRPr lang="fa-IR" dirty="0" smtClean="0">
              <a:cs typeface="B Nazanin" pitchFamily="2" charset="-78"/>
            </a:endParaRPr>
          </a:p>
          <a:p>
            <a:pPr marL="0" lvl="2" algn="r" rtl="1"/>
            <a:endParaRPr lang="en-US" b="1" dirty="0">
              <a:cs typeface="B Nazanin" pitchFamily="2" charset="-78"/>
            </a:endParaRPr>
          </a:p>
        </p:txBody>
      </p:sp>
      <p:pic>
        <p:nvPicPr>
          <p:cNvPr id="13" name="Picture 45" descr="Description: C:\Users\meedya\Desktop\mostafa\Payan name\Aks\هلی کوپتر آتش نشان.png"/>
          <p:cNvPicPr>
            <a:picLocks noChangeAspect="1" noChangeArrowheads="1"/>
          </p:cNvPicPr>
          <p:nvPr/>
        </p:nvPicPr>
        <p:blipFill>
          <a:blip r:embed="rId3" cstate="print"/>
          <a:srcRect/>
          <a:stretch>
            <a:fillRect/>
          </a:stretch>
        </p:blipFill>
        <p:spPr bwMode="auto">
          <a:xfrm>
            <a:off x="1447800" y="6705600"/>
            <a:ext cx="4038600" cy="1792288"/>
          </a:xfrm>
          <a:prstGeom prst="rect">
            <a:avLst/>
          </a:prstGeom>
          <a:noFill/>
          <a:ln w="9525">
            <a:noFill/>
            <a:miter lim="800000"/>
            <a:headEnd/>
            <a:tailEnd/>
          </a:ln>
        </p:spPr>
      </p:pic>
      <p:sp>
        <p:nvSpPr>
          <p:cNvPr id="15" name="Rectangle 3"/>
          <p:cNvSpPr>
            <a:spLocks noChangeArrowheads="1"/>
          </p:cNvSpPr>
          <p:nvPr/>
        </p:nvSpPr>
        <p:spPr bwMode="auto">
          <a:xfrm>
            <a:off x="2038049" y="8610600"/>
            <a:ext cx="331141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r" defTabSz="914400" rtl="1" eaLnBrk="1" fontAlgn="base" latinLnBrk="0" hangingPunct="1">
              <a:lnSpc>
                <a:spcPct val="100000"/>
              </a:lnSpc>
              <a:spcBef>
                <a:spcPct val="0"/>
              </a:spcBef>
              <a:spcAft>
                <a:spcPct val="0"/>
              </a:spcAft>
              <a:buClrTx/>
              <a:buSzTx/>
              <a:buFontTx/>
              <a:buNone/>
              <a:tabLst/>
            </a:pPr>
            <a:r>
              <a:rPr kumimoji="0" lang="fa-IR"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تصویر 1-</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8</a:t>
            </a:r>
            <a:r>
              <a:rPr kumimoji="0" lang="fa-IR"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 هلیکوپتر آتش نشانی، منبع: </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www.125.ir</a:t>
            </a:r>
            <a:endParaRPr kumimoji="0" lang="en-US" sz="1200" b="0" i="0" u="none" strike="noStrike" cap="none" normalizeH="0" baseline="0" dirty="0" smtClean="0">
              <a:ln>
                <a:noFill/>
              </a:ln>
              <a:solidFill>
                <a:schemeClr val="tx1"/>
              </a:solidFill>
              <a:effectLst/>
              <a:latin typeface="Arial" pitchFamily="34" charset="0"/>
              <a:cs typeface="B Nazanin"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17</a:t>
            </a:r>
          </a:p>
        </p:txBody>
      </p:sp>
      <p:sp>
        <p:nvSpPr>
          <p:cNvPr id="11" name="Rectangle 10"/>
          <p:cNvSpPr/>
          <p:nvPr/>
        </p:nvSpPr>
        <p:spPr>
          <a:xfrm>
            <a:off x="304800" y="457200"/>
            <a:ext cx="6096000" cy="9202519"/>
          </a:xfrm>
          <a:prstGeom prst="rect">
            <a:avLst/>
          </a:prstGeom>
        </p:spPr>
        <p:txBody>
          <a:bodyPr wrap="square">
            <a:spAutoFit/>
          </a:bodyPr>
          <a:lstStyle/>
          <a:p>
            <a:pPr marL="0" lvl="2" algn="just" rtl="1"/>
            <a:r>
              <a:rPr lang="fa-IR" b="1" dirty="0" smtClean="0">
                <a:cs typeface="B Nazanin" pitchFamily="2" charset="-78"/>
              </a:rPr>
              <a:t>1-4-10- وسایل و ماشین آلات</a:t>
            </a:r>
          </a:p>
          <a:p>
            <a:pPr marL="0" lvl="2" algn="just" rtl="1"/>
            <a:r>
              <a:rPr lang="fa-IR" dirty="0" smtClean="0">
                <a:cs typeface="B Nazanin" pitchFamily="2" charset="-78"/>
              </a:rPr>
              <a:t>افزون بر وسايل و تجهيزاتي که در بالا اشاره شد، بعضي از سازمان هاي بزرگ آتش نشاني، مجهز به وسايل و ماشين آلات مخصوص مي باشند. از جمله ي اين وسايل، موتور برق جهت تأمين روشنايي منطقه ي حريق، پمپ آب جهت رساندن آب به نقاط مرتفع، مخزن بنزين و ساير سوخت ها، کمپرسور هوا و لوله هاي يدکي و ... است.</a:t>
            </a:r>
          </a:p>
          <a:p>
            <a:pPr marL="0" lvl="2" algn="just" rtl="1"/>
            <a:endParaRPr lang="fa-IR" dirty="0" smtClean="0">
              <a:cs typeface="B Nazanin" pitchFamily="2" charset="-78"/>
            </a:endParaRPr>
          </a:p>
          <a:p>
            <a:pPr marL="0" lvl="1" algn="just" rtl="1"/>
            <a:r>
              <a:rPr lang="fa-IR" b="1" dirty="0" smtClean="0">
                <a:cs typeface="B Nazanin" pitchFamily="2" charset="-78"/>
              </a:rPr>
              <a:t>1-5- مکان يابي ايستگاه هاي آتش نشاني</a:t>
            </a:r>
            <a:endParaRPr lang="en-US" dirty="0" smtClean="0">
              <a:cs typeface="B Nazanin" pitchFamily="2" charset="-78"/>
            </a:endParaRPr>
          </a:p>
          <a:p>
            <a:pPr marL="0" lvl="2" algn="just" rtl="1"/>
            <a:r>
              <a:rPr lang="fa-IR" b="1" dirty="0" smtClean="0">
                <a:cs typeface="B Nazanin" pitchFamily="2" charset="-78"/>
              </a:rPr>
              <a:t>1-5-1- شرايط خصوصي مکان يابي ايستگاه ها</a:t>
            </a:r>
            <a:endParaRPr lang="en-US" dirty="0" smtClean="0">
              <a:cs typeface="B Nazanin" pitchFamily="2" charset="-78"/>
            </a:endParaRPr>
          </a:p>
          <a:p>
            <a:pPr marL="0" lvl="3" algn="just" rtl="1"/>
            <a:r>
              <a:rPr lang="fa-IR" b="1" dirty="0" smtClean="0">
                <a:cs typeface="B Nazanin" pitchFamily="2" charset="-78"/>
              </a:rPr>
              <a:t>1-5-2-عوامل مؤثر در مکان يابي</a:t>
            </a:r>
            <a:endParaRPr lang="en-US" dirty="0" smtClean="0">
              <a:cs typeface="B Nazanin" pitchFamily="2" charset="-78"/>
            </a:endParaRPr>
          </a:p>
          <a:p>
            <a:pPr algn="just" rtl="1"/>
            <a:endParaRPr lang="fa-IR" b="1" dirty="0" smtClean="0">
              <a:cs typeface="B Nazanin" pitchFamily="2" charset="-78"/>
            </a:endParaRPr>
          </a:p>
          <a:p>
            <a:pPr lvl="0" algn="just" rtl="1"/>
            <a:r>
              <a:rPr lang="fa-IR" b="1" dirty="0" smtClean="0">
                <a:cs typeface="B Nazanin" pitchFamily="2" charset="-78"/>
              </a:rPr>
              <a:t>-منطقه بندي شهر به لحاظ تصرفات کاربردي</a:t>
            </a:r>
            <a:endParaRPr lang="en-US" dirty="0" smtClean="0">
              <a:cs typeface="B Nazanin" pitchFamily="2" charset="-78"/>
            </a:endParaRPr>
          </a:p>
          <a:p>
            <a:pPr algn="just" rtl="1"/>
            <a:r>
              <a:rPr lang="fa-IR" dirty="0" smtClean="0">
                <a:cs typeface="B Nazanin" pitchFamily="2" charset="-78"/>
              </a:rPr>
              <a:t>نوع کاربري اراضي در مناطق مختلف شهري، يکي از عواملي است که در نحوه ي استقرار ايستگاه هاي آتش نشاني تأثير مي گذارد. به اين صورت که نواحي شهري، با کاربري تجاري و صنعتي و انبارها، به علت وجود مواد قابل اشتعال، معمولاً بيش از ساير انواع کاربري ها در معرض خطر آتش سوزي قرار دارند. بنابراين تصرف هاي پر خطر از نقطه نظر مکانييا تجمع کالا، نوع کالا و حريق هاي برخوردي(پمپ بنزين ها، کارخانه ها، سيلوها و انبارها) بايد مشخص شود. همچنين تصرفهاي پر خطر ديگر، همانند مکان هاي نظامي، پادگان ها و صنايع نظامي از يک سو و مراکز تهيه و توزيع مواد سمي و شيميايي و ايستگاه هاي تقليل فشار گاز، بايد شناسايي شوند. علاوه بر موارد بالا، شناسايي مناطق پر خطر شهر که در آمار بيش از مناطق ديگر دچار حريق شده اند بسيار مهم است. براي اين گونه مناطق ايجاد ايستگاه هاي آتش نشاني در جوار و يا نزديکي آن ها، به طوري که حداکثر ظرف مدت 3 تا 5 دقيقه، گروه هاي آتش نشاني بتوانند خود را به محل حادثه برسانند، ضروري مي باشد.فاصله گيري اين ايستگاه ها به تناسب نوع کاربري و مناطق، مورد مطالعه قرار مي گيرد.</a:t>
            </a:r>
          </a:p>
          <a:p>
            <a:pPr lvl="0" algn="just" rtl="1"/>
            <a:r>
              <a:rPr lang="fa-IR" b="1" dirty="0" smtClean="0">
                <a:cs typeface="B Nazanin" pitchFamily="2" charset="-78"/>
              </a:rPr>
              <a:t>- جمعيت</a:t>
            </a:r>
            <a:endParaRPr lang="en-US" dirty="0" smtClean="0">
              <a:cs typeface="B Nazanin" pitchFamily="2" charset="-78"/>
            </a:endParaRPr>
          </a:p>
          <a:p>
            <a:pPr algn="just" rtl="1"/>
            <a:r>
              <a:rPr lang="fa-IR" dirty="0" smtClean="0">
                <a:cs typeface="B Nazanin" pitchFamily="2" charset="-78"/>
              </a:rPr>
              <a:t>تراکم جمعيت از عوامل ديگر مؤثر در نحوه ي استقرار ايستگاه ها مي باشد. در مناطقي از شهر که تراکم جمعيت در سطوع بالايي قرار دارد، قطعاً احتمال وقوع حريق بيش از مناطقي است که تراکم جمعيت آن ها کم است. علاوه بر آن شناسايي مراکز مهم تجمعي از قبيل (بيمارستان ها، ادارات، سينماها، تئاترها و مراکز تفريحي، ايستگاه هاي قطارو مترو و ...) مفيد خواهد بود. برنامه ريزي مراکز آتش نشاني بايد بر حسب تراکم جمعيت خالص مسکوني در مناطق مختلف شهري صورت گيرد.</a:t>
            </a:r>
          </a:p>
          <a:p>
            <a:pPr algn="just" rtl="1"/>
            <a:r>
              <a:rPr lang="fa-IR" dirty="0" smtClean="0">
                <a:cs typeface="B Nazanin" pitchFamily="2" charset="-78"/>
              </a:rPr>
              <a:t>-تراکم زياد (مهم) 325 نفر و بيشتر در هر هکتار</a:t>
            </a:r>
          </a:p>
          <a:p>
            <a:pPr algn="just" rtl="1"/>
            <a:r>
              <a:rPr lang="fa-IR" dirty="0" smtClean="0">
                <a:cs typeface="B Nazanin" pitchFamily="2" charset="-78"/>
              </a:rPr>
              <a:t>-تراکم متوسط (با اهميت متوسط) 125 نفر تا 325 نفر در هر هکتار</a:t>
            </a:r>
          </a:p>
          <a:p>
            <a:pPr algn="just" rtl="1"/>
            <a:r>
              <a:rPr lang="fa-IR" dirty="0" smtClean="0">
                <a:cs typeface="B Nazanin" pitchFamily="2" charset="-78"/>
              </a:rPr>
              <a:t>-تراکم کم (کم اهميت) صفر تا 125 نفر در هر هکتار</a:t>
            </a:r>
          </a:p>
          <a:p>
            <a:pPr algn="just" rtl="1"/>
            <a:endParaRPr lang="fa-IR" dirty="0" smtClean="0">
              <a:cs typeface="B Nazanin" pitchFamily="2" charset="-78"/>
            </a:endParaRPr>
          </a:p>
          <a:p>
            <a:pPr algn="just" rtl="1"/>
            <a:endParaRPr lang="fa-IR" b="1" dirty="0" smtClean="0">
              <a:cs typeface="B Nazanin" pitchFamily="2" charset="-78"/>
            </a:endParaRPr>
          </a:p>
          <a:p>
            <a:pPr marL="0" lvl="2" algn="just" rtl="1"/>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18</a:t>
            </a:r>
            <a:endParaRPr lang="en-US" sz="1100" dirty="0"/>
          </a:p>
        </p:txBody>
      </p:sp>
      <p:sp>
        <p:nvSpPr>
          <p:cNvPr id="6" name="Rectangle 5"/>
          <p:cNvSpPr/>
          <p:nvPr/>
        </p:nvSpPr>
        <p:spPr>
          <a:xfrm>
            <a:off x="304800" y="457200"/>
            <a:ext cx="6096000" cy="8463855"/>
          </a:xfrm>
          <a:prstGeom prst="rect">
            <a:avLst/>
          </a:prstGeom>
        </p:spPr>
        <p:txBody>
          <a:bodyPr wrap="square">
            <a:spAutoFit/>
          </a:bodyPr>
          <a:lstStyle/>
          <a:p>
            <a:pPr lvl="0" algn="just" rtl="1"/>
            <a:r>
              <a:rPr lang="fa-IR" dirty="0" smtClean="0">
                <a:cs typeface="B Nazanin" pitchFamily="2" charset="-78"/>
              </a:rPr>
              <a:t>- </a:t>
            </a:r>
            <a:r>
              <a:rPr lang="fa-IR" b="1" dirty="0" smtClean="0">
                <a:cs typeface="B Nazanin" pitchFamily="2" charset="-78"/>
              </a:rPr>
              <a:t>مساحت</a:t>
            </a:r>
            <a:endParaRPr lang="en-US" dirty="0" smtClean="0">
              <a:cs typeface="B Nazanin" pitchFamily="2" charset="-78"/>
            </a:endParaRPr>
          </a:p>
          <a:p>
            <a:pPr algn="just" rtl="1"/>
            <a:r>
              <a:rPr lang="fa-IR" dirty="0" smtClean="0">
                <a:cs typeface="B Nazanin" pitchFamily="2" charset="-78"/>
              </a:rPr>
              <a:t>مساحت مناطق مختلف شهري و شعاع عمل ايستگاه هاي آتش نشاني در برنامه ريزي استقرار ايستگاه ها از عوامل عمده به شمار مي آيد. با توجه به محدوديت سرعت وسايل آتش نشاني، دامنه ي عملياتي هر ايستگاه محدود خواهد بود. چنان چه زمان  مطلوب براي رسيدن اکيپ هاي آتش نشاني به محل حادثه را 3 دقيقه فرض کنيم، هر ايستگاه به صورت مطلوب مي تواند سطحي به شعاع 250/1 کيلومتر را پوشش دهد و در اين صورت مساحت تحت پوشش هر ايستگاه در حدود 5 کيلومتر مربع خواهد بود. (8)</a:t>
            </a:r>
          </a:p>
          <a:p>
            <a:pPr lvl="0" algn="just" rtl="1"/>
            <a:r>
              <a:rPr lang="fa-IR" b="1" dirty="0" smtClean="0">
                <a:cs typeface="B Nazanin" pitchFamily="2" charset="-78"/>
              </a:rPr>
              <a:t>-شبکه ي ترافيک</a:t>
            </a:r>
          </a:p>
          <a:p>
            <a:pPr lvl="0" algn="just" rtl="1"/>
            <a:r>
              <a:rPr lang="fa-IR" dirty="0" smtClean="0">
                <a:cs typeface="B Nazanin" pitchFamily="2" charset="-78"/>
              </a:rPr>
              <a:t>کيفيت سيستم حمل و نقل شهري و شبکه ي ترافيکي،يک ديگر از عوامل مؤثر در مکان يابي ايستگاه هاي آتش نشاني است. عواملي چون عرض خيابان، کيفيت و حجم ترافيک، يک طرفه بودن خيابان ها، غير قابل دسترسي بودن مکان ها و ... در چگونگي محل استقرار ايستگاه ها مؤثرند. محل مناسب معمولاً در محل تلاقي چند خيابان و در نقاطي تعيين مي شود که حجم ترافيک به هيچ وجه مانع و يا کند کننده ي حرکت خودروها و اکيپ نگردد. کليه ي معابر اصلي و فرعي و نحوه ي دسترسي به آن ها، معابر بن بست و غير هندسي و ... بايد شناسايي گردد.</a:t>
            </a:r>
          </a:p>
          <a:p>
            <a:pPr lvl="0" algn="just" rtl="1"/>
            <a:r>
              <a:rPr lang="fa-IR" dirty="0" smtClean="0">
                <a:cs typeface="B Nazanin" pitchFamily="2" charset="-78"/>
              </a:rPr>
              <a:t>خيابان هاييک طرفه و يا خيابان هايي که وسايل نقليه سنگين و کندرو از آن عبور مي نمايند، از عوامل کند کننده ي حرکت خودروهاي آتش نشاني هستند و محل استقرار ايستگاه ها بايد با توجه به عوامل مذکور تعيين شود. به طور کلي نوع و کيفيت ايستگاه ها در سطح مناطق مختلف شهري با توجه به تنوع مناطق، يکسان نبوده و آن ها را از نظر کيفي مي توان به دو دسته ي «ايستگاه هاي اصلي» و «ايستگاه هاي فرعي» تقسيم کرد.</a:t>
            </a:r>
          </a:p>
          <a:p>
            <a:pPr algn="just" rtl="1"/>
            <a:r>
              <a:rPr lang="fa-IR" dirty="0" smtClean="0">
                <a:cs typeface="B Nazanin" pitchFamily="2" charset="-78"/>
              </a:rPr>
              <a:t>-</a:t>
            </a:r>
            <a:r>
              <a:rPr lang="fa-IR" b="1" dirty="0" smtClean="0">
                <a:cs typeface="B Nazanin" pitchFamily="2" charset="-78"/>
              </a:rPr>
              <a:t>کيفيت ساختمان ها</a:t>
            </a:r>
            <a:endParaRPr lang="en-US" dirty="0" smtClean="0">
              <a:cs typeface="B Nazanin" pitchFamily="2" charset="-78"/>
            </a:endParaRPr>
          </a:p>
          <a:p>
            <a:pPr algn="just" rtl="1"/>
            <a:r>
              <a:rPr lang="fa-IR" dirty="0" smtClean="0">
                <a:cs typeface="B Nazanin" pitchFamily="2" charset="-78"/>
              </a:rPr>
              <a:t>بناهاي احداث شده در شهر بر اساس نوع مصالح و زمان ساخت شان داراي اشتغل پذيرييکساني نيستند. ساختمان هاي قديمي به دليل فرسودگي در مقابل آتش و حرارت زياد مقاوم نيستند. بنابراين، بايد ساخت و سازهاي اقليمي و سنتي (شيرواني ها، بازارها و ...) در سطح شهر شناسايي شوند، چون نوع و کيفيت بناهاي شهر نيز در نياز آن ها به خدمات آتش نشاني، قسمت مهميرا تشکيل مي دهد.</a:t>
            </a:r>
          </a:p>
          <a:p>
            <a:pPr algn="just" rtl="1"/>
            <a:r>
              <a:rPr lang="fa-IR" dirty="0" smtClean="0">
                <a:cs typeface="B Nazanin" pitchFamily="2" charset="-78"/>
              </a:rPr>
              <a:t>با توجه به عوامل مؤثر در مکان يابي که به آن ها اشاره شد، مي توان ضوابطي را در خصوص مکان ايستگاه آتش نشاني در شهر بيان نمود. علاوه بر آن، از سه عامل جمعيت، مساحت و شبکه ي ترافيک، دو نوع استاندارد مکان يابي بدست آمده است. متأسفانه مطالعات جامعي در مورد کيفيت ساختمان ها و کاربري اراضي در سطح شهر، هنوز صورت نگرفته است. شايد به دليل هزينه و نيروي زياد و زمان طولاني که طلب مي کند؛ اين دو عامل بسيار مهم در مکان يابي ايستگاه ها، در حاشيه قرار گرفته است.</a:t>
            </a:r>
          </a:p>
          <a:p>
            <a:pPr algn="just" rtl="1"/>
            <a:endParaRPr lang="fa-IR" dirty="0" smtClean="0">
              <a:cs typeface="B Nazanin" pitchFamily="2" charset="-78"/>
            </a:endParaRPr>
          </a:p>
          <a:p>
            <a:pPr algn="just" rtl="1"/>
            <a:endParaRPr lang="fa-IR" dirty="0" smtClean="0">
              <a:cs typeface="B Nazanin" pitchFamily="2" charset="-78"/>
            </a:endParaRPr>
          </a:p>
        </p:txBody>
      </p:sp>
      <p:sp>
        <p:nvSpPr>
          <p:cNvPr id="7" name="Rectangle 6"/>
          <p:cNvSpPr/>
          <p:nvPr/>
        </p:nvSpPr>
        <p:spPr>
          <a:xfrm>
            <a:off x="838200" y="9220200"/>
            <a:ext cx="5715000" cy="246221"/>
          </a:xfrm>
          <a:prstGeom prst="rect">
            <a:avLst/>
          </a:prstGeom>
        </p:spPr>
        <p:txBody>
          <a:bodyPr wrap="square">
            <a:spAutoFit/>
          </a:bodyPr>
          <a:lstStyle/>
          <a:p>
            <a:pPr algn="just" rtl="1"/>
            <a:r>
              <a:rPr lang="fa-IR" sz="1000" dirty="0" smtClean="0">
                <a:cs typeface="B Nazanin" pitchFamily="2" charset="-78"/>
              </a:rPr>
              <a:t>جزوه مطالعه مقدماتی نحوه ی توسعه ی ایستگاه های آتش نشانی در تهران بزرگ، ص  33  (8)</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8371523"/>
          </a:xfrm>
          <a:prstGeom prst="rect">
            <a:avLst/>
          </a:prstGeom>
        </p:spPr>
        <p:txBody>
          <a:bodyPr wrap="square">
            <a:spAutoFit/>
          </a:bodyPr>
          <a:lstStyle/>
          <a:p>
            <a:pPr marL="0" lvl="3" algn="just" rtl="1"/>
            <a:r>
              <a:rPr lang="fa-IR" dirty="0" smtClean="0">
                <a:cs typeface="B Nazanin" pitchFamily="2" charset="-78"/>
              </a:rPr>
              <a:t>- </a:t>
            </a:r>
            <a:r>
              <a:rPr lang="fa-IR" b="1" dirty="0" smtClean="0">
                <a:cs typeface="B Nazanin" pitchFamily="2" charset="-78"/>
              </a:rPr>
              <a:t>ضوابط مکان يابي و استقرار ايستگاه هاي آتش نشاني</a:t>
            </a:r>
            <a:endParaRPr lang="en-US" sz="1400" dirty="0" smtClean="0">
              <a:cs typeface="B Nazanin" pitchFamily="2" charset="-78"/>
            </a:endParaRPr>
          </a:p>
          <a:p>
            <a:pPr algn="just" rtl="1"/>
            <a:r>
              <a:rPr lang="fa-IR" dirty="0" smtClean="0">
                <a:cs typeface="B Nazanin" pitchFamily="2" charset="-78"/>
              </a:rPr>
              <a:t>محل ايستگاه در حد امکان نبش و يا مجاور چهارراه هاي پر تراکم و ميدان هاي کوچک که ايجاد گره ترافيک کرده و سبب کندي ترافيک مي گردد، انتخاب نشود.</a:t>
            </a:r>
          </a:p>
          <a:p>
            <a:pPr algn="just" rtl="1"/>
            <a:r>
              <a:rPr lang="fa-IR" dirty="0" smtClean="0">
                <a:cs typeface="B Nazanin" pitchFamily="2" charset="-78"/>
              </a:rPr>
              <a:t>محل ايستگاه تا جاي ممکن از سر و صدا و شلوغي به دور باشد و حتي المقدور نبايد در خيابان يک طرفه واقع گردد.</a:t>
            </a:r>
          </a:p>
          <a:p>
            <a:pPr algn="just" rtl="1"/>
            <a:r>
              <a:rPr lang="fa-IR" dirty="0" smtClean="0">
                <a:cs typeface="B Nazanin" pitchFamily="2" charset="-78"/>
              </a:rPr>
              <a:t>در صورت انتخاب محل ايستگاه در خيابان هاييک طرفه يا بزرگراه ها، تدارک يک زيرگذر در آن مکان براي ايستگاه الزامي است.</a:t>
            </a:r>
          </a:p>
          <a:p>
            <a:pPr algn="just" rtl="1"/>
            <a:r>
              <a:rPr lang="fa-IR" dirty="0" smtClean="0">
                <a:cs typeface="B Nazanin" pitchFamily="2" charset="-78"/>
              </a:rPr>
              <a:t>در صورت وجود جدول در وسط خيابان، اين جدول در مقابل ايستگاه بايد قطع شود.</a:t>
            </a:r>
          </a:p>
          <a:p>
            <a:pPr algn="just" rtl="1"/>
            <a:r>
              <a:rPr lang="fa-IR" dirty="0" smtClean="0">
                <a:cs typeface="B Nazanin" pitchFamily="2" charset="-78"/>
              </a:rPr>
              <a:t>محل ايستگاه در مجاورت مراکز شلوغ جمعيتي مانند مراکز مذهبي، زيارتگاه ها، مراکز آموزشي، درماني و سينماها انتخاب نشوند؛ زيرا لزوم خروج سريع خودروهاي آتش نشاني در مواقع بروز حريق ممکن است باعث صدمه زدن به جمعيت شده و حادثه آفرين باشد. افزون بر آن آژير خودروهاي آتش نشاني سبب ايجاد مزاحمت براي مردم در اين مراکز نشود.</a:t>
            </a:r>
          </a:p>
          <a:p>
            <a:pPr algn="just" rtl="1"/>
            <a:r>
              <a:rPr lang="fa-IR" dirty="0" smtClean="0">
                <a:cs typeface="B Nazanin" pitchFamily="2" charset="-78"/>
              </a:rPr>
              <a:t>در نهايت، ايستگاه بايد در محلي قرار گيرد که اکيپ هاي آتش نشاني بتوانند در کوتاه ترين مدت ممکن خود را به آخرين منطقه ي محدوده ي خدماتي خود، برسانند. </a:t>
            </a:r>
            <a:r>
              <a:rPr lang="fa-IR" sz="1000" dirty="0" smtClean="0">
                <a:cs typeface="B Nazanin" pitchFamily="2" charset="-78"/>
              </a:rPr>
              <a:t>(9)</a:t>
            </a:r>
          </a:p>
          <a:p>
            <a:pPr algn="just" rtl="1"/>
            <a:endParaRPr lang="fa-IR" sz="1000" dirty="0" smtClean="0">
              <a:cs typeface="B Nazanin" pitchFamily="2" charset="-78"/>
            </a:endParaRPr>
          </a:p>
          <a:p>
            <a:pPr marL="0" lvl="2" algn="just" rtl="1"/>
            <a:r>
              <a:rPr lang="fa-IR" b="1" dirty="0" smtClean="0">
                <a:cs typeface="B Nazanin" pitchFamily="2" charset="-78"/>
              </a:rPr>
              <a:t>1-5-3-استانداردهاي مکان يابي و استقرار ايستگاه ها</a:t>
            </a:r>
          </a:p>
          <a:p>
            <a:pPr marL="0" lvl="2" algn="just" rtl="1"/>
            <a:r>
              <a:rPr lang="fa-IR" b="1" dirty="0" smtClean="0">
                <a:cs typeface="B Nazanin" pitchFamily="2" charset="-78"/>
              </a:rPr>
              <a:t>1-5-3-1-استاندار اول «يک ايستگاه آتش نشاني براي هر 50000 نفر جمعيت»</a:t>
            </a:r>
            <a:endParaRPr lang="en-US" dirty="0" smtClean="0">
              <a:cs typeface="B Nazanin" pitchFamily="2" charset="-78"/>
            </a:endParaRPr>
          </a:p>
          <a:p>
            <a:pPr marL="0" lvl="2" algn="just" rtl="1"/>
            <a:r>
              <a:rPr lang="fa-IR" dirty="0" smtClean="0">
                <a:cs typeface="B Nazanin" pitchFamily="2" charset="-78"/>
              </a:rPr>
              <a:t>در اين استاندارد با احتساب سرانه ي خدماتي، به ازاي هر 50000 نفر يک ايستگاه پيشنهاد مي کند و اين گزينش زماني است که هيچ مشکل عمده اي به لحاظ شبکه هاي معبر و معضلات ترافيکي و همچنين بناهاي پر خطر (مانند: پالايشگاه ها، مراکز نظامي و ...) در محدودهي شهر نداشته باشيم که در آن صورت هر يک از اين مراکز يک ايستگاه فرعي مي طلبد.</a:t>
            </a:r>
          </a:p>
          <a:p>
            <a:pPr marL="0" lvl="2" algn="just" rtl="1"/>
            <a:r>
              <a:rPr lang="fa-IR" b="1" dirty="0" smtClean="0">
                <a:cs typeface="B Nazanin" pitchFamily="2" charset="-78"/>
              </a:rPr>
              <a:t>1-3-5-2-استاندارد دوم «يک ايستگاه آتش نشاني براي هر 5 کيلومتر مربع»</a:t>
            </a:r>
            <a:endParaRPr lang="en-US" dirty="0" smtClean="0">
              <a:cs typeface="B Nazanin" pitchFamily="2" charset="-78"/>
            </a:endParaRPr>
          </a:p>
          <a:p>
            <a:pPr marL="0" lvl="2" algn="just" rtl="1"/>
            <a:r>
              <a:rPr lang="fa-IR" dirty="0" smtClean="0">
                <a:cs typeface="B Nazanin" pitchFamily="2" charset="-78"/>
              </a:rPr>
              <a:t>با توجه به آن که در اين استاندارد، مسأله ي ترافيک و مساحت به طور هم زمان در نظر گرفته شده اند، گرايش به انتخاب ايستگاه بر حسب فواصل مطرح مي شودکه در آن شعاع عمليات هر ايستگاه از دو عامل سرعت خودروها و زمان رسيدن به محل حريق تبعيت مي کند. سرعت خودروها براي مناطق پر ترافيک 25 کيلومتر بر ساعت و براي مناطق با ترافيک معمولي 32 کيلومتر بر ساعت و براي مناطق ديگر 48 کيلومتر بر ساعت در نظر گرفته شده است. زمان لازم براي خارج شدن از ايستگاه و رسيدن به محل حادثه کمتر از 5 دقيقه (ترجيحاً و بر اساس استانداردهاي جهاني زير 3 دقيقه) مي باشد. به عنوان مثال در يک منطقه ي پر ترافيک، اگر حداقل زمان 3 دقيقه و حداکثر سرعت خودروها 25 کيلومتر در ساعت باشد، شعاع عمليات هر ايستگاه خواهد بود. بنابراين مساحت تحت پوشش 5 کيلومتر مربع مي باشد، که در شهرهاي بزرگ بيشتر صدق مي کند.</a:t>
            </a:r>
            <a:endParaRPr lang="en-US" b="1" dirty="0" smtClean="0">
              <a:cs typeface="B Nazanin" pitchFamily="2" charset="-78"/>
            </a:endParaRPr>
          </a:p>
          <a:p>
            <a:pPr algn="just" rtl="1"/>
            <a:endParaRPr lang="fa-IR" b="1" dirty="0" smtClean="0">
              <a:cs typeface="B Nazanin" pitchFamily="2" charset="-78"/>
            </a:endParaRPr>
          </a:p>
          <a:p>
            <a:pPr algn="just" rtl="1"/>
            <a:endParaRPr lang="fa-IR" dirty="0" smtClean="0">
              <a:cs typeface="B Nazanin" pitchFamily="2" charset="-78"/>
            </a:endParaRPr>
          </a:p>
        </p:txBody>
      </p:sp>
      <p:sp>
        <p:nvSpPr>
          <p:cNvPr id="5" name="Rectangle 4"/>
          <p:cNvSpPr/>
          <p:nvPr/>
        </p:nvSpPr>
        <p:spPr>
          <a:xfrm>
            <a:off x="838200" y="9220200"/>
            <a:ext cx="5715000" cy="246221"/>
          </a:xfrm>
          <a:prstGeom prst="rect">
            <a:avLst/>
          </a:prstGeom>
        </p:spPr>
        <p:txBody>
          <a:bodyPr wrap="square">
            <a:spAutoFit/>
          </a:bodyPr>
          <a:lstStyle/>
          <a:p>
            <a:pPr algn="just" rtl="1"/>
            <a:r>
              <a:rPr lang="fa-IR" sz="1000" dirty="0" smtClean="0">
                <a:cs typeface="B Nazanin" pitchFamily="2" charset="-78"/>
              </a:rPr>
              <a:t>جزوه مطالعه مقدماتی نحوه ی توسعه ی ایستگاه های آتش نشانی در تهران بزرگ، ص  33  (9)</a:t>
            </a: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20</a:t>
            </a:r>
            <a:endParaRPr lang="en-US" sz="11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8956298"/>
          </a:xfrm>
          <a:prstGeom prst="rect">
            <a:avLst/>
          </a:prstGeom>
        </p:spPr>
        <p:txBody>
          <a:bodyPr wrap="square">
            <a:spAutoFit/>
          </a:bodyPr>
          <a:lstStyle/>
          <a:p>
            <a:pPr marL="0" lvl="3" algn="just" rtl="1"/>
            <a:r>
              <a:rPr lang="fa-IR" b="1" dirty="0" smtClean="0">
                <a:cs typeface="B Nazanin" pitchFamily="2" charset="-78"/>
              </a:rPr>
              <a:t>1-5-4- شرايط عمومي مکان يابي ايستگاه ها و ضوابط آن ها</a:t>
            </a:r>
            <a:endParaRPr lang="en-US" dirty="0" smtClean="0">
              <a:cs typeface="B Nazanin" pitchFamily="2" charset="-78"/>
            </a:endParaRPr>
          </a:p>
          <a:p>
            <a:pPr marL="0" lvl="3" algn="just" rtl="1"/>
            <a:r>
              <a:rPr lang="fa-IR" dirty="0" smtClean="0">
                <a:cs typeface="B Nazanin" pitchFamily="2" charset="-78"/>
              </a:rPr>
              <a:t>مشخصات عمومي و مهمي که در انتخاب مکان تقش تعيين کننده دارند و بايد به هنگام گزينش، مدنظر واقع گردند، به شرح زير مي باشد.</a:t>
            </a:r>
          </a:p>
          <a:p>
            <a:pPr marL="0" lvl="3" algn="just" rtl="1"/>
            <a:r>
              <a:rPr lang="fa-IR" dirty="0" smtClean="0">
                <a:cs typeface="B Nazanin" pitchFamily="2" charset="-78"/>
              </a:rPr>
              <a:t>الف- زمين داراي ابعاد متناسب باشد و دسترسي سريع به شبکه هاي اصلي شهرييا برون شهري مهيا باشد.</a:t>
            </a:r>
          </a:p>
          <a:p>
            <a:pPr marL="0" lvl="3" algn="just" rtl="1"/>
            <a:r>
              <a:rPr lang="fa-IR" dirty="0" smtClean="0">
                <a:cs typeface="B Nazanin" pitchFamily="2" charset="-78"/>
              </a:rPr>
              <a:t>ب- مساحت زمين متناسب با عملکرد نوع ايستگاه (اصلييا مادر، متوسط و محلي) باشد. اين پايگاه بابيد به اندازه اي بزرگ باشد که يک ساختمان مناسب، قطعات و ابزار آلات، حياط، فضاي آموزشي منظم، پارکينگ خارج از خيابان و فضاي توسعه در آينده را در خود جايدهد (سه مورد آخر در مورد ايستگاه هاي اصلي صدق مي کند).</a:t>
            </a:r>
          </a:p>
          <a:p>
            <a:pPr marL="0" lvl="3" algn="just" rtl="1"/>
            <a:r>
              <a:rPr lang="fa-IR" dirty="0" smtClean="0">
                <a:cs typeface="B Nazanin" pitchFamily="2" charset="-78"/>
              </a:rPr>
              <a:t>ج- در صورتي که پايگاه موجود در کنار يک خيابان قرار گرفته باشد، اين ايستگاه بايد در کنار خياباني انتخاب شود که مستقيماً به يک مسير اصلييا يک بزرگراه منتهي گردد و حتي المقدور نبايد در خيابان يک طرفه واقع گردد.</a:t>
            </a:r>
          </a:p>
          <a:p>
            <a:pPr marL="0" lvl="3" algn="just" rtl="1"/>
            <a:r>
              <a:rPr lang="fa-IR" dirty="0" smtClean="0">
                <a:cs typeface="B Nazanin" pitchFamily="2" charset="-78"/>
              </a:rPr>
              <a:t>د- اگر ايستگاه در خيابان منتهي به چهارراه داراي چراغ راهنمايي قرار دارد، مکان آن بايستي دست کم 60 متر از آن چهارراه فاصله داشته باشد، تا در مواقع خروج و ورود با راه بندان، تداخلي پيدا نکند. در ضمن بايد امکان کنترل چراغ هاي تقاتع از ايستگاه مذکور وجود داشته باشد.</a:t>
            </a:r>
          </a:p>
          <a:p>
            <a:pPr marL="0" lvl="3" algn="just" rtl="1"/>
            <a:r>
              <a:rPr lang="fa-IR" dirty="0" smtClean="0">
                <a:cs typeface="B Nazanin" pitchFamily="2" charset="-78"/>
              </a:rPr>
              <a:t>هـ- زمين پروژه داراي شيب مناسب باشد و در محل تمرکز خودروهاي آتش نشاني حتي الامکان عاري از عوارض تند باشد.</a:t>
            </a:r>
          </a:p>
          <a:p>
            <a:pPr marL="0" lvl="3" algn="just" rtl="1"/>
            <a:r>
              <a:rPr lang="fa-IR" dirty="0" smtClean="0">
                <a:cs typeface="B Nazanin" pitchFamily="2" charset="-78"/>
              </a:rPr>
              <a:t>و- زمين از مقاومت قابل قبول برخوردار بوده و حتي الامکان زمين بکر باشد.</a:t>
            </a:r>
          </a:p>
          <a:p>
            <a:pPr marL="0" lvl="3" algn="just" rtl="1"/>
            <a:r>
              <a:rPr lang="fa-IR" dirty="0" smtClean="0">
                <a:cs typeface="B Nazanin" pitchFamily="2" charset="-78"/>
              </a:rPr>
              <a:t>ز- در صورت وجود عوارضي مانند مسيل و يا مستحدثاتي مانند خطوط انتقال نيرو، حريم اين عوارض رعايت گردد.</a:t>
            </a:r>
          </a:p>
          <a:p>
            <a:pPr marL="0" lvl="3" algn="just" rtl="1"/>
            <a:r>
              <a:rPr lang="fa-IR" dirty="0" smtClean="0">
                <a:cs typeface="B Nazanin" pitchFamily="2" charset="-78"/>
              </a:rPr>
              <a:t>ح- به عمق آب هاي زيرزميني توجه گردد و در صورت بالا بودن سطح آب هاي زيرزميني تمهيدات ويژه فني رعايت گردد.</a:t>
            </a:r>
          </a:p>
          <a:p>
            <a:pPr marL="0" lvl="3" algn="just" rtl="1"/>
            <a:r>
              <a:rPr lang="fa-IR" dirty="0" smtClean="0">
                <a:cs typeface="B Nazanin" pitchFamily="2" charset="-78"/>
              </a:rPr>
              <a:t>ط- امکان تأمين تأسيسات زيربنايي مانند آب، برق، گاز، تلفن و ... فراهم باشد.</a:t>
            </a:r>
          </a:p>
          <a:p>
            <a:pPr marL="0" lvl="3" algn="just" rtl="1"/>
            <a:r>
              <a:rPr lang="fa-IR" b="1" dirty="0" smtClean="0">
                <a:cs typeface="B Nazanin" pitchFamily="2" charset="-78"/>
              </a:rPr>
              <a:t>1-5-5-مکان هاي روي هم</a:t>
            </a:r>
          </a:p>
          <a:p>
            <a:pPr marL="0" lvl="3" algn="just" rtl="1"/>
            <a:r>
              <a:rPr lang="fa-IR" dirty="0" smtClean="0">
                <a:cs typeface="B Nazanin" pitchFamily="2" charset="-78"/>
              </a:rPr>
              <a:t>با توجه به الگوي استقرار مطلوب ايستگاه هاي آتش نشاني، مشاهده مي شود که هر ايستگاه متوسط تعدادي ايستگاه کوچک و هر ايستگاه مادر چند ايستگاه تک واحدي و متوسط را پوشش مي دهد، به همين طريق تمام ايستگاه هاي شهر، از جمله ي حوزه هاي کاري اين مراکز قرار مي گيرد که در زمان هاي خاص مانند زملن اوج ترافيک، که رسيدن نيرو از يک ايستگاه با تأخير زماني زيادي روبروست، از ايستگاه هاي ديگر به محل حادثه، نيرو اعزام مي شود. اهميت مکان هاي روي هم، زماني که با کاربري هايي نظير تجاري روبرو هسيتم، چندين برابر افزايش مييابد. زيرا زمان رسيدن به حريق در مکان هاي تجاري بايد کمتر از دو دقيقه باشد. به همين دليل لازم است که يک محدوده ي تجاري توسط دو يا چند ايستگاه پوشش داده شود تا زمان بروز حادثه بتوان در کمترين زمان ممکن به محل حريق يا حادثه رسيد.</a:t>
            </a:r>
            <a:endParaRPr lang="en-US" dirty="0" smtClean="0">
              <a:cs typeface="B Nazanin" pitchFamily="2" charset="-78"/>
            </a:endParaRPr>
          </a:p>
          <a:p>
            <a:pPr marL="0" lvl="3" algn="just" rtl="1"/>
            <a:endParaRPr lang="en-US" b="1" dirty="0" smtClean="0">
              <a:cs typeface="B Nazanin" pitchFamily="2" charset="-78"/>
            </a:endParaRPr>
          </a:p>
          <a:p>
            <a:pPr marL="0" lvl="3" algn="just" rtl="1"/>
            <a:endParaRPr lang="fa-IR"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21</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8956298"/>
          </a:xfrm>
          <a:prstGeom prst="rect">
            <a:avLst/>
          </a:prstGeom>
        </p:spPr>
        <p:txBody>
          <a:bodyPr wrap="square">
            <a:spAutoFit/>
          </a:bodyPr>
          <a:lstStyle/>
          <a:p>
            <a:pPr marL="0" lvl="3" algn="just" rtl="1"/>
            <a:r>
              <a:rPr lang="fa-IR" dirty="0" smtClean="0">
                <a:cs typeface="B Nazanin" pitchFamily="2" charset="-78"/>
              </a:rPr>
              <a:t>فضاهاييکه ساعات ترافيک در آن ها بسيار زياد است، يا مکان هايي که کاربري خاص دارند، مانند ادارات مهم دولتي، سفارتخانه ها، استاديوم هاي ورزشي، بازارهاي اصلي شهر، مراکز زيارتي- تفريحي بزرگ، پايانه هاي حمل و نقل، ميدين ميوه و تره بار، کارگاه هايي که در آن ها وسايل آتشزاي فراواني وجود دارد؛ از جمله مراکزي هستند که بايد چندين دستگاه آتش نشاني، آن ها را پوشش دهند يا به عبارتي، بايد جزو مکان هاي روي هم قرار گيرند.</a:t>
            </a:r>
          </a:p>
          <a:p>
            <a:pPr marL="0" lvl="3" algn="just" rtl="1"/>
            <a:r>
              <a:rPr lang="fa-IR" b="1" dirty="0" smtClean="0">
                <a:cs typeface="B Nazanin" pitchFamily="2" charset="-78"/>
              </a:rPr>
              <a:t>1-5-6- مکان هاي خلا</a:t>
            </a:r>
            <a:endParaRPr lang="en-US" dirty="0" smtClean="0">
              <a:cs typeface="B Nazanin" pitchFamily="2" charset="-78"/>
            </a:endParaRPr>
          </a:p>
          <a:p>
            <a:pPr marL="0" lvl="3" algn="just" rtl="1"/>
            <a:r>
              <a:rPr lang="fa-IR" dirty="0" smtClean="0">
                <a:cs typeface="B Nazanin" pitchFamily="2" charset="-78"/>
              </a:rPr>
              <a:t>با مکان گزيني صحيح ايستگاه هاي آتش نشاني، به واقع نبايد هيچ مکان خلائي وجود داشته باشد، يعني هيچ جايي از شهر وجود ندارد که سازمان آتش نشاني آن را تحت پوشش خود نداشته باشد. شهرداري موظف است تمام نقاط حوزه ي نفوذ شهري را زير پوشش خدمات و تجهيزات شهري قرار دهد.</a:t>
            </a:r>
          </a:p>
          <a:p>
            <a:pPr marL="0" lvl="3" algn="just" rtl="1"/>
            <a:endParaRPr lang="fa-IR" b="1" dirty="0" smtClean="0">
              <a:cs typeface="B Nazanin" pitchFamily="2" charset="-78"/>
            </a:endParaRPr>
          </a:p>
          <a:p>
            <a:pPr marL="0" lvl="3" algn="just" rtl="1"/>
            <a:r>
              <a:rPr lang="fa-IR" b="1" dirty="0" smtClean="0">
                <a:cs typeface="B Nazanin" pitchFamily="2" charset="-78"/>
              </a:rPr>
              <a:t>1-6- ضوابط و استانداردهاي ايستگاه آتش نشاني</a:t>
            </a:r>
          </a:p>
          <a:p>
            <a:pPr marL="0" lvl="3" algn="just" rtl="1"/>
            <a:r>
              <a:rPr lang="fa-IR" dirty="0" smtClean="0">
                <a:cs typeface="B Nazanin" pitchFamily="2" charset="-78"/>
              </a:rPr>
              <a:t>مجموعه ضوابط و مقررات طراحي ايستگاه هاي آتش نشاني کشور در شش فصل تهيه و تدوين شده است که عبارتند از:</a:t>
            </a:r>
          </a:p>
          <a:p>
            <a:pPr marL="0" lvl="3" algn="just" rtl="1"/>
            <a:r>
              <a:rPr lang="fa-IR" dirty="0" smtClean="0">
                <a:cs typeface="B Nazanin" pitchFamily="2" charset="-78"/>
              </a:rPr>
              <a:t>1-کليات</a:t>
            </a:r>
          </a:p>
          <a:p>
            <a:pPr marL="0" lvl="3" algn="just" rtl="1"/>
            <a:r>
              <a:rPr lang="fa-IR" dirty="0" smtClean="0">
                <a:cs typeface="B Nazanin" pitchFamily="2" charset="-78"/>
              </a:rPr>
              <a:t>2-ساختمان اصلي ايستگاه</a:t>
            </a:r>
          </a:p>
          <a:p>
            <a:pPr marL="0" lvl="3" algn="just" rtl="1"/>
            <a:r>
              <a:rPr lang="fa-IR" dirty="0" smtClean="0">
                <a:cs typeface="B Nazanin" pitchFamily="2" charset="-78"/>
              </a:rPr>
              <a:t>3-آشيانه ي وسايل نقليه عملياتي</a:t>
            </a:r>
          </a:p>
          <a:p>
            <a:pPr marL="0" lvl="3" algn="just" rtl="1"/>
            <a:r>
              <a:rPr lang="fa-IR" dirty="0" smtClean="0">
                <a:cs typeface="B Nazanin" pitchFamily="2" charset="-78"/>
              </a:rPr>
              <a:t>4-محوطه ي ايستگاه</a:t>
            </a:r>
          </a:p>
          <a:p>
            <a:pPr marL="0" lvl="3" algn="just" rtl="1"/>
            <a:r>
              <a:rPr lang="fa-IR" dirty="0" smtClean="0">
                <a:cs typeface="B Nazanin" pitchFamily="2" charset="-78"/>
              </a:rPr>
              <a:t>5-تأسيسات خاص</a:t>
            </a:r>
          </a:p>
          <a:p>
            <a:pPr marL="0" lvl="3" algn="just" rtl="1"/>
            <a:r>
              <a:rPr lang="fa-IR" dirty="0" smtClean="0">
                <a:cs typeface="B Nazanin" pitchFamily="2" charset="-78"/>
              </a:rPr>
              <a:t>6-توصيه ها</a:t>
            </a:r>
          </a:p>
          <a:p>
            <a:pPr marL="0" lvl="3" algn="just" rtl="1"/>
            <a:endParaRPr lang="fa-IR" dirty="0" smtClean="0">
              <a:cs typeface="B Nazanin" pitchFamily="2" charset="-78"/>
            </a:endParaRPr>
          </a:p>
          <a:p>
            <a:pPr marL="0" lvl="3" algn="just" rtl="1"/>
            <a:r>
              <a:rPr lang="fa-IR" b="1" dirty="0" smtClean="0">
                <a:cs typeface="B Nazanin" pitchFamily="2" charset="-78"/>
              </a:rPr>
              <a:t>1-6-1- کليات</a:t>
            </a:r>
          </a:p>
          <a:p>
            <a:pPr marL="0" lvl="3" algn="just" rtl="1"/>
            <a:r>
              <a:rPr lang="fa-IR" dirty="0" smtClean="0">
                <a:cs typeface="B Nazanin" pitchFamily="2" charset="-78"/>
              </a:rPr>
              <a:t>-در ايستگاه آتش نشاني احراز «زمان مجاز اعزام به مأموريت» که عبارت است از «زمان دسترسي کارکنان عملياتي به وسايل نقليه ي عملياتي به علاوه زمان لازم براي خروج وسايل مذکور از ايستگاه» که پس از اعلام عمليات يراير 30 ثانيه تعيين شده است، مهم ترين راهبرد طراحي محسوب مي گردد. بدين ترتيب سازمان دهي فضايي ايستگاه بايد بر اساس احراز زمان مذکور صورت گيرد و ساير عوامل مهم و مؤثر در طراحي بر اي ناساس مورد ملاحظه قرار گيرند.</a:t>
            </a:r>
          </a:p>
          <a:p>
            <a:pPr marL="0" lvl="3" algn="just" rtl="1"/>
            <a:r>
              <a:rPr lang="fa-IR" dirty="0" smtClean="0">
                <a:cs typeface="B Nazanin" pitchFamily="2" charset="-78"/>
              </a:rPr>
              <a:t>-احراز «زمان مجاز اعزام به مأموريت» همواره و در همه حال بايد با اتخاذ تدابير و تمهيداتي در طراحي همراه باشد که امينت کامل کارکنان عملياتي را که با شتاب و سرعت بالا در زمان مذکور به فعاليت مشغول اند، تضمين کند و آسيب ديدگي ها و حوادث معمول و متداول در حين فعاليت را به حداقل ممکن برساند.</a:t>
            </a:r>
          </a:p>
          <a:p>
            <a:pPr marL="0" lvl="3" algn="just" rtl="1"/>
            <a:r>
              <a:rPr lang="fa-IR" dirty="0" smtClean="0">
                <a:cs typeface="B Nazanin" pitchFamily="2" charset="-78"/>
              </a:rPr>
              <a:t>-ورودي، نما و حجم ساختمان و ساير عناصر ايستگاه بايد به گونه اي مکان يابي و طراحي گردند که رهگذران و وسايل نقليه عبوري به آساني و به سهولت قادر به تشخيص دسترسي و ارتباط با آن باشند.</a:t>
            </a:r>
          </a:p>
          <a:p>
            <a:pPr marL="0" lvl="3" algn="just" rtl="1"/>
            <a:endParaRPr lang="fa-IR" b="1"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430887"/>
          </a:xfrm>
          <a:prstGeom prst="rect">
            <a:avLst/>
          </a:prstGeom>
          <a:noFill/>
        </p:spPr>
        <p:txBody>
          <a:bodyPr wrap="square" rtlCol="0">
            <a:spAutoFit/>
          </a:bodyPr>
          <a:lstStyle/>
          <a:p>
            <a:pPr algn="ctr"/>
            <a:r>
              <a:rPr lang="fa-IR" sz="1100" dirty="0" smtClean="0"/>
              <a:t>22</a:t>
            </a:r>
          </a:p>
          <a:p>
            <a:pPr algn="ctr"/>
            <a:endParaRPr lang="en-US" sz="11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9264075"/>
          </a:xfrm>
          <a:prstGeom prst="rect">
            <a:avLst/>
          </a:prstGeom>
        </p:spPr>
        <p:txBody>
          <a:bodyPr wrap="square">
            <a:spAutoFit/>
          </a:bodyPr>
          <a:lstStyle/>
          <a:p>
            <a:pPr marL="0" lvl="3" algn="just" rtl="1"/>
            <a:r>
              <a:rPr lang="fa-IR" dirty="0" smtClean="0">
                <a:cs typeface="B Nazanin" pitchFamily="2" charset="-78"/>
              </a:rPr>
              <a:t>-محوطه ي مقابل ساختمان که با درختان و گياهان آرايش مي شود بايد به طريقي باشد که مانع عمليات، ديد و حرکت سريع و پر شتاب وسايل نقليه ي عملياتي نگردد.</a:t>
            </a:r>
          </a:p>
          <a:p>
            <a:pPr marL="0" lvl="3" algn="just" rtl="1"/>
            <a:r>
              <a:rPr lang="fa-IR" dirty="0" smtClean="0">
                <a:cs typeface="B Nazanin" pitchFamily="2" charset="-78"/>
              </a:rPr>
              <a:t>بخش عملياتي ايستگاه نبايد بيش از دو طبقه ارتفاع داشته باشد.</a:t>
            </a:r>
          </a:p>
          <a:p>
            <a:pPr marL="0" lvl="3" algn="just" rtl="1"/>
            <a:r>
              <a:rPr lang="fa-IR" dirty="0" smtClean="0">
                <a:cs typeface="B Nazanin" pitchFamily="2" charset="-78"/>
              </a:rPr>
              <a:t>-در صورت استفاده ي مشترک از يک فضا براي بيش از يک عملکرد، بايد توجه داشت که عملکردهاي مذکور با يکديگر همخواني داشته باشند و باعث ايجاد اختلال در کار يکديگر نشوند.</a:t>
            </a:r>
          </a:p>
          <a:p>
            <a:pPr marL="0" lvl="3" algn="just" rtl="1"/>
            <a:r>
              <a:rPr lang="fa-IR" dirty="0" smtClean="0">
                <a:cs typeface="B Nazanin" pitchFamily="2" charset="-78"/>
              </a:rPr>
              <a:t>-جز در شرايط ويژه، ورود مستقيم و بدون حدفاصل وسايل نقليه ي عملياتي از ايستگاه به جاده يا هر نوع شبکه ي حرکتي ديگر، مجاز نيست.</a:t>
            </a:r>
          </a:p>
          <a:p>
            <a:pPr marL="0" lvl="3" algn="just" rtl="1"/>
            <a:r>
              <a:rPr lang="fa-IR" dirty="0" smtClean="0">
                <a:cs typeface="B Nazanin" pitchFamily="2" charset="-78"/>
              </a:rPr>
              <a:t>-اختلاف نور و روشنايي فضاي بيرون و درون ساختمان نبايد به اندازه اي باشد که باعث ايجاد اختلال در ديد شود.</a:t>
            </a:r>
          </a:p>
          <a:p>
            <a:pPr marL="0" lvl="3" algn="just" rtl="1"/>
            <a:r>
              <a:rPr lang="fa-IR" dirty="0" smtClean="0">
                <a:cs typeface="B Nazanin" pitchFamily="2" charset="-78"/>
              </a:rPr>
              <a:t>-لازم است کليه چراغ هاي ضروري ايستگاه همزمان با اعلام عمليات در شب به طور خودکار روشن و درب هاي آشيانه نيز باز شوند. </a:t>
            </a:r>
            <a:r>
              <a:rPr lang="fa-IR" sz="1000" dirty="0" smtClean="0">
                <a:cs typeface="B Nazanin" pitchFamily="2" charset="-78"/>
              </a:rPr>
              <a:t>(10)</a:t>
            </a:r>
          </a:p>
          <a:p>
            <a:pPr marL="0" lvl="3" algn="just" rtl="1"/>
            <a:endParaRPr lang="fa-IR" sz="1000" dirty="0" smtClean="0">
              <a:cs typeface="B Nazanin" pitchFamily="2" charset="-78"/>
            </a:endParaRPr>
          </a:p>
          <a:p>
            <a:pPr marL="0" lvl="3" algn="just" rtl="1"/>
            <a:r>
              <a:rPr lang="fa-IR" b="1" dirty="0" smtClean="0">
                <a:cs typeface="B Nazanin" pitchFamily="2" charset="-78"/>
              </a:rPr>
              <a:t>1-6-2- ساختمان اصلي ايستگاه</a:t>
            </a:r>
          </a:p>
          <a:p>
            <a:pPr marL="0" lvl="3" algn="just" rtl="1"/>
            <a:endParaRPr lang="fa-IR" b="1" dirty="0" smtClean="0">
              <a:cs typeface="B Nazanin" pitchFamily="2" charset="-78"/>
            </a:endParaRPr>
          </a:p>
          <a:p>
            <a:pPr marL="0" lvl="3" algn="just" rtl="1"/>
            <a:r>
              <a:rPr lang="fa-IR" b="1" dirty="0" smtClean="0">
                <a:cs typeface="B Nazanin" pitchFamily="2" charset="-78"/>
              </a:rPr>
              <a:t>1-6-2-1-اتاق مخابرات</a:t>
            </a:r>
            <a:endParaRPr lang="en-US" dirty="0" smtClean="0">
              <a:cs typeface="B Nazanin" pitchFamily="2" charset="-78"/>
            </a:endParaRPr>
          </a:p>
          <a:p>
            <a:pPr marL="0" lvl="3" algn="just" rtl="1"/>
            <a:r>
              <a:rPr lang="fa-IR" dirty="0" smtClean="0">
                <a:cs typeface="B Nazanin" pitchFamily="2" charset="-78"/>
              </a:rPr>
              <a:t>ارتباط ستاد فرماندهي ايستگاه هاي آتش نشاني با ايستگاه هايي که بايد جهت عمليات نيرو اعزام کنند، از طريق بي سيم صورت مي گيرد. از اين رو در کليه ايستگاه هاي آتش نشاني براي اين منظور فضايي تحت عنوان مخابرات در نظر گرفته مي شود.</a:t>
            </a:r>
          </a:p>
          <a:p>
            <a:pPr marL="0" lvl="3" algn="just" rtl="1"/>
            <a:r>
              <a:rPr lang="fa-IR" dirty="0" smtClean="0">
                <a:cs typeface="B Nazanin" pitchFamily="2" charset="-78"/>
              </a:rPr>
              <a:t>موقعيت مکاني اتاق مخابرات بايد نسبت به خروجي آشيانه و خروجي ايستگاه، به گونه اي باشد که ضمن دادن اطلاعات مربوط به مقصد عمليات، بر خروج مطمئن وسايل نقليه عملياتي از آشيانه و محوطه ايستگاه نظارت داشته باشد. در ايستگاه هايي که خروجي آشيانه و ايستگاه، يک فضاي واحد است، بايد ديدِ مناسب نسبت به اين فضاي واحد تأمين گردد. در صورت مجاورت اتاق مخابرات با شبکه هاي حرکتي مجاور ايستگاه، مي توان به عنوان اتاق اطلاعات (دريافت خبر از مراجعان و راهنمايي آنان) نيز از آن استفاده کرد.</a:t>
            </a:r>
          </a:p>
          <a:p>
            <a:pPr marL="0" lvl="3" algn="just" rtl="1"/>
            <a:r>
              <a:rPr lang="fa-IR" dirty="0" smtClean="0">
                <a:cs typeface="B Nazanin" pitchFamily="2" charset="-78"/>
              </a:rPr>
              <a:t>اتاق مخابرات جهت ايجاد امکان شنيدن کامل بايد عايق بندي صوتي شده باشد.</a:t>
            </a:r>
          </a:p>
          <a:p>
            <a:pPr marL="0" lvl="3" algn="just" rtl="1"/>
            <a:r>
              <a:rPr lang="fa-IR" dirty="0" smtClean="0">
                <a:cs typeface="B Nazanin" pitchFamily="2" charset="-78"/>
              </a:rPr>
              <a:t>-اتاق بايد به گونه اي طراحي و مکان يابي شودکه از ديد کامل به شبکه ي حرکتي مجاور ايستگاه، خروجي آشيانه ها و ورودي ايستگاه برخوردار باشد و ورود و خروج کليه ي افراد به ساختمان را زير نظر دلشته باشد و کنترل کند.</a:t>
            </a:r>
          </a:p>
          <a:p>
            <a:pPr marL="0" lvl="3" algn="just" rtl="1"/>
            <a:r>
              <a:rPr lang="fa-IR" dirty="0" smtClean="0">
                <a:cs typeface="B Nazanin" pitchFamily="2" charset="-78"/>
              </a:rPr>
              <a:t>-قسمت جلو و بالاي اين محل بايد شيشه اي باشد و شيشه طوري نصب شود که شخص بتواند ديدي با زاويه ي 180 درجه داشته باشد.</a:t>
            </a:r>
          </a:p>
          <a:p>
            <a:pPr marL="0" lvl="3" algn="just" rtl="1"/>
            <a:r>
              <a:rPr lang="fa-IR" dirty="0" smtClean="0">
                <a:cs typeface="B Nazanin" pitchFamily="2" charset="-78"/>
              </a:rPr>
              <a:t>-اين اتاق بايد از مصالح ضد حريق ساخته شده باشد تا از کليه زيان هاي تخريب کننده ي ناشي از حريق که باعث ايجاد اختلال در دستگاه هاي هشدار دهنده مي شود در امان باشد.</a:t>
            </a:r>
          </a:p>
          <a:p>
            <a:pPr marL="0" lvl="3" algn="just" rtl="1"/>
            <a:r>
              <a:rPr lang="fa-IR" dirty="0" smtClean="0">
                <a:cs typeface="B Nazanin" pitchFamily="2" charset="-78"/>
              </a:rPr>
              <a:t>در اتاق مخابرات بايد فضاي لازم جهت نصب جداول و نقشه هاي ضروري بر روي ديوار پيش بيني کرد.</a:t>
            </a:r>
          </a:p>
          <a:p>
            <a:pPr marL="0" lvl="3" algn="just" rtl="1"/>
            <a:endParaRPr lang="en-US" dirty="0" smtClean="0">
              <a:cs typeface="B Nazanin" pitchFamily="2" charset="-78"/>
            </a:endParaRPr>
          </a:p>
          <a:p>
            <a:pPr marL="0" lvl="3" algn="just" rtl="1"/>
            <a:endParaRPr lang="fa-IR" b="1" dirty="0" smtClean="0">
              <a:cs typeface="B Nazanin" pitchFamily="2" charset="-78"/>
            </a:endParaRPr>
          </a:p>
          <a:p>
            <a:pPr marL="0" lvl="3" algn="just" rtl="1"/>
            <a:endParaRPr lang="fa-IR" sz="1000" dirty="0" smtClean="0">
              <a:cs typeface="B Nazanin" pitchFamily="2" charset="-78"/>
            </a:endParaRPr>
          </a:p>
          <a:p>
            <a:pPr marL="0" lvl="3" algn="just" rtl="1"/>
            <a:endParaRPr lang="fa-IR" dirty="0" smtClean="0">
              <a:cs typeface="B Nazanin" pitchFamily="2" charset="-78"/>
            </a:endParaRPr>
          </a:p>
        </p:txBody>
      </p:sp>
      <p:sp>
        <p:nvSpPr>
          <p:cNvPr id="5" name="Rectangle 4"/>
          <p:cNvSpPr/>
          <p:nvPr/>
        </p:nvSpPr>
        <p:spPr>
          <a:xfrm>
            <a:off x="762000" y="9220200"/>
            <a:ext cx="5715000" cy="400110"/>
          </a:xfrm>
          <a:prstGeom prst="rect">
            <a:avLst/>
          </a:prstGeom>
        </p:spPr>
        <p:txBody>
          <a:bodyPr wrap="square">
            <a:spAutoFit/>
          </a:bodyPr>
          <a:lstStyle/>
          <a:p>
            <a:pPr marL="0" lvl="3" algn="just" rtl="1"/>
            <a:r>
              <a:rPr lang="fa-IR" sz="1000" dirty="0" smtClean="0">
                <a:cs typeface="B Nazanin" pitchFamily="2" charset="-78"/>
              </a:rPr>
              <a:t>فصل نامه ضوابط و مقررات طراحی ایستگاه های آتش نشانی در ایران،   ص 12  (10)</a:t>
            </a:r>
          </a:p>
          <a:p>
            <a:pPr algn="just" rtl="1"/>
            <a:endParaRPr lang="fa-IR" sz="1000" dirty="0" smtClean="0">
              <a:cs typeface="B Nazanin" pitchFamily="2" charset="-78"/>
            </a:endParaRP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23</a:t>
            </a:r>
            <a:endParaRPr lang="en-US" sz="11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9356408"/>
          </a:xfrm>
          <a:prstGeom prst="rect">
            <a:avLst/>
          </a:prstGeom>
        </p:spPr>
        <p:txBody>
          <a:bodyPr wrap="square">
            <a:spAutoFit/>
          </a:bodyPr>
          <a:lstStyle/>
          <a:p>
            <a:pPr marL="0" lvl="3" algn="just" rtl="1"/>
            <a:r>
              <a:rPr lang="fa-IR" dirty="0" smtClean="0">
                <a:cs typeface="B Nazanin" pitchFamily="2" charset="-78"/>
              </a:rPr>
              <a:t>-اتاق بايد داراي ارنباط و دسترسي مطلوب به آشيانه ي وسايلِ نقليه باشد.</a:t>
            </a:r>
          </a:p>
          <a:p>
            <a:pPr marL="0" lvl="3" algn="just" rtl="1"/>
            <a:r>
              <a:rPr lang="fa-IR" dirty="0" smtClean="0">
                <a:cs typeface="B Nazanin" pitchFamily="2" charset="-78"/>
              </a:rPr>
              <a:t>-اتاق مخابرات بايد در مقابل تابش اشعه ي خورشيد و خيرگي ناشي از آن نحافظت شده باشد.</a:t>
            </a:r>
          </a:p>
          <a:p>
            <a:pPr marL="0" lvl="3" algn="just" rtl="1"/>
            <a:r>
              <a:rPr lang="fa-IR" dirty="0" smtClean="0">
                <a:cs typeface="B Nazanin" pitchFamily="2" charset="-78"/>
              </a:rPr>
              <a:t>-سطح زياد شيشه در اتاق مخابرات نبايد باعث ايجاد اثر گلخانه اي و افزايش زياد دماي فضاي مذکور شود. </a:t>
            </a:r>
          </a:p>
          <a:p>
            <a:pPr marL="0" lvl="3" algn="just" rtl="1"/>
            <a:endParaRPr lang="fa-IR" sz="1000" dirty="0" smtClean="0">
              <a:cs typeface="B Nazanin" pitchFamily="2" charset="-78"/>
            </a:endParaRPr>
          </a:p>
          <a:p>
            <a:pPr marL="0" lvl="3" algn="just" rtl="1"/>
            <a:r>
              <a:rPr lang="fa-IR" b="1" dirty="0" smtClean="0">
                <a:cs typeface="B Nazanin" pitchFamily="2" charset="-78"/>
              </a:rPr>
              <a:t>1-6-2-2-بخش مديريت</a:t>
            </a:r>
            <a:endParaRPr lang="en-US" dirty="0" smtClean="0">
              <a:cs typeface="B Nazanin" pitchFamily="2" charset="-78"/>
            </a:endParaRPr>
          </a:p>
          <a:p>
            <a:pPr marL="0" lvl="3" algn="just" rtl="1"/>
            <a:r>
              <a:rPr lang="fa-IR" dirty="0" smtClean="0">
                <a:cs typeface="B Nazanin" pitchFamily="2" charset="-78"/>
              </a:rPr>
              <a:t>رئيس ايستگاه و کارکنان ادارييعني کارکنان غيرعملياتي در ايستگاه وظيفه ي رسيدگي به امور مديريتي و اداري را در ساعات اداري به عهده دارند و حضور آن ها بر خلاف کارکنان عملياتي محدود به ساعات مشخص و محدودي از روز است. به همين دليل موقعيت مکاني اتاق رئيس ايستگاه و بخش اداري بايد خارج از محدوده ي فعاليت و مسيرهاي حرکتي کارکنان عملياتي ايستگاه باشد.</a:t>
            </a:r>
          </a:p>
          <a:p>
            <a:pPr marL="0" lvl="3" algn="just" rtl="1"/>
            <a:r>
              <a:rPr lang="fa-IR" dirty="0" smtClean="0">
                <a:cs typeface="B Nazanin" pitchFamily="2" charset="-78"/>
              </a:rPr>
              <a:t>موقعيت اتاق رئيس ايستگاه و بخش اداري نسبت به ورودي ساختمان بايد به گونه اي باشد که مراجعان بدون عبور از فضاهاي مورد استفاده و تردد کارکنان عملياتي، امکان دسترسي به اين فضاها را داشته باشد.</a:t>
            </a:r>
          </a:p>
          <a:p>
            <a:pPr marL="0" lvl="3" algn="just" rtl="1"/>
            <a:r>
              <a:rPr lang="fa-IR" dirty="0" smtClean="0">
                <a:cs typeface="B Nazanin" pitchFamily="2" charset="-78"/>
              </a:rPr>
              <a:t>موقعيت استقرار اتاق رئيس ايستگاه بايد به گونه اي باشد که امکان بازديد مستمر از بخش هاي مختلف ايستگاه و نظارت بر آن ها وجود داشته باشد.</a:t>
            </a:r>
          </a:p>
          <a:p>
            <a:pPr marL="0" lvl="3" algn="just" rtl="1"/>
            <a:endParaRPr lang="fa-IR" dirty="0" smtClean="0">
              <a:cs typeface="B Nazanin" pitchFamily="2" charset="-78"/>
            </a:endParaRPr>
          </a:p>
          <a:p>
            <a:pPr marL="0" lvl="3" algn="just" rtl="1"/>
            <a:r>
              <a:rPr lang="fa-IR" b="1" dirty="0" smtClean="0">
                <a:cs typeface="B Nazanin" pitchFamily="2" charset="-78"/>
              </a:rPr>
              <a:t>1-6-2-3-اتاق فرمانده</a:t>
            </a:r>
            <a:endParaRPr lang="en-US" dirty="0" smtClean="0">
              <a:cs typeface="B Nazanin" pitchFamily="2" charset="-78"/>
            </a:endParaRPr>
          </a:p>
          <a:p>
            <a:pPr marL="0" lvl="3" algn="just" rtl="1"/>
            <a:r>
              <a:rPr lang="fa-IR" dirty="0" smtClean="0">
                <a:cs typeface="B Nazanin" pitchFamily="2" charset="-78"/>
              </a:rPr>
              <a:t>فرمانده ايستگاه آتش نشاني که مسئوليت گروه هاي عمياتي را به عهده دارد، از نظر سازماني بالاترين سمت عملياتي در يک ايستگاه است. به همين دليل بايد فضايي مستقل و معين را به عنوان اتاق فرمانده در برنامه ريزي فضايي ايستگاه آتش نشاني جهت تمرکز فعاليت هاي فرمانده و در صورت لزوم معاون يا معاونان فرمانده در نظر گرفت.</a:t>
            </a:r>
          </a:p>
          <a:p>
            <a:pPr marL="0" lvl="3" algn="just" rtl="1"/>
            <a:r>
              <a:rPr lang="fa-IR" dirty="0" smtClean="0">
                <a:cs typeface="B Nazanin" pitchFamily="2" charset="-78"/>
              </a:rPr>
              <a:t>-اتاق فرمانده ايستگاه بايد به اتاق مخابرات، ارتباط و دسترسي سريع داشته باشد.</a:t>
            </a:r>
          </a:p>
          <a:p>
            <a:pPr marL="0" lvl="3" algn="just" rtl="1"/>
            <a:r>
              <a:rPr lang="fa-IR" dirty="0" smtClean="0">
                <a:cs typeface="B Nazanin" pitchFamily="2" charset="-78"/>
              </a:rPr>
              <a:t>-در اتاق فرمانده بايد فضاي کافي جهت تخت خواب(ترجيحاً تاشو)، ميز کار و بايگاني پرونده ها پيش بيني شده باشد.</a:t>
            </a:r>
          </a:p>
          <a:p>
            <a:pPr marL="0" lvl="3" algn="just" rtl="1"/>
            <a:endParaRPr lang="fa-IR" dirty="0" smtClean="0">
              <a:cs typeface="B Nazanin" pitchFamily="2" charset="-78"/>
            </a:endParaRPr>
          </a:p>
          <a:p>
            <a:pPr marL="0" lvl="3" algn="just" rtl="1"/>
            <a:r>
              <a:rPr lang="fa-IR" b="1" dirty="0" smtClean="0">
                <a:cs typeface="B Nazanin" pitchFamily="2" charset="-78"/>
              </a:rPr>
              <a:t>1-6-2-4-آسايشگاه (استراحتگاه و فضاي بهداشتي)</a:t>
            </a:r>
            <a:endParaRPr lang="en-US" dirty="0" smtClean="0">
              <a:cs typeface="B Nazanin" pitchFamily="2" charset="-78"/>
            </a:endParaRPr>
          </a:p>
          <a:p>
            <a:pPr marL="0" lvl="3" algn="just" rtl="1"/>
            <a:r>
              <a:rPr lang="fa-IR" dirty="0" smtClean="0">
                <a:cs typeface="B Nazanin" pitchFamily="2" charset="-78"/>
              </a:rPr>
              <a:t>در طول 24 ساعت فعاليت کارکنان عملياتي در ايستگاه در يک نوبت کاري، استراحت گاه مکاني است که از آن بيش ترين استفاده ي زماني نسبت به ساير فضاها به عمل مي آيد.به طوري که حدود يک سوم از زمان کارکنان حين استراحت شانه در آن سپري مي شود. آتش نشانان و امداد گران در زمان حضور در ايستگاه، همواره در حال آماده باش کامل و در زمان عمليات همواره در معرض خطر و آسيب ديدگي جدي ناشي از حوادث مختلف هستند؛ که اين موضوع موجب افزايش مضاعف فشار عصبي و رواني بر آن ها مي شود. اضطراب و تنش بسيار زياد شغلي، ايجاد فضايي مناسب و مطبوع جهت استراحت کامل و بدون مزاحمت آنان را ضروري مي سازد. تأمين چنين فضايي کاهش نسبي تنش و اضطراب و افزايش کيفيت کار را در بر خواهد داشت.</a:t>
            </a:r>
          </a:p>
          <a:p>
            <a:pPr marL="0" lvl="3" algn="just" rtl="1"/>
            <a:endParaRPr lang="fa-IR" b="1" dirty="0" smtClean="0">
              <a:cs typeface="B Nazanin" pitchFamily="2" charset="-78"/>
            </a:endParaRPr>
          </a:p>
          <a:p>
            <a:pPr marL="0" lvl="3" algn="just" rtl="1"/>
            <a:endParaRPr lang="fa-IR" b="1"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24</a:t>
            </a:r>
            <a:endParaRPr lang="en-US" sz="1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457200"/>
            <a:ext cx="6096000" cy="2062103"/>
          </a:xfrm>
          <a:prstGeom prst="rect">
            <a:avLst/>
          </a:prstGeom>
        </p:spPr>
        <p:txBody>
          <a:bodyPr wrap="square">
            <a:spAutoFit/>
          </a:bodyPr>
          <a:lstStyle/>
          <a:p>
            <a:pPr lvl="0" algn="just" defTabSz="914400" rtl="1" fontAlgn="base">
              <a:spcBef>
                <a:spcPct val="0"/>
              </a:spcBef>
              <a:spcAft>
                <a:spcPct val="0"/>
              </a:spcAft>
            </a:pPr>
            <a:r>
              <a:rPr lang="fa-IR" b="1" dirty="0" smtClean="0">
                <a:latin typeface="Calibri" pitchFamily="34" charset="0"/>
                <a:ea typeface="Times New Roman" pitchFamily="18" charset="0"/>
                <a:cs typeface="B Nazanin" pitchFamily="2" charset="-78"/>
              </a:rPr>
              <a:t>سپاسگــــــــــزاری</a:t>
            </a:r>
          </a:p>
          <a:p>
            <a:pPr lvl="0" algn="just" defTabSz="914400" rtl="1" fontAlgn="base">
              <a:spcBef>
                <a:spcPct val="0"/>
              </a:spcBef>
              <a:spcAft>
                <a:spcPct val="0"/>
              </a:spcAft>
            </a:pPr>
            <a:endParaRPr lang="fa-IR" dirty="0" smtClean="0">
              <a:latin typeface="Calibri" pitchFamily="34" charset="0"/>
              <a:ea typeface="Times New Roman" pitchFamily="18" charset="0"/>
              <a:cs typeface="B Nazanin" pitchFamily="2" charset="-78"/>
            </a:endParaRPr>
          </a:p>
          <a:p>
            <a:pPr lvl="0" algn="just" defTabSz="914400" rtl="1" fontAlgn="base">
              <a:spcBef>
                <a:spcPct val="0"/>
              </a:spcBef>
              <a:spcAft>
                <a:spcPct val="0"/>
              </a:spcAft>
            </a:pPr>
            <a:r>
              <a:rPr lang="ar-SA" dirty="0" smtClean="0">
                <a:latin typeface="Calibri" pitchFamily="34" charset="0"/>
                <a:ea typeface="Times New Roman" pitchFamily="18" charset="0"/>
                <a:cs typeface="B Nazanin" pitchFamily="2" charset="-78"/>
              </a:rPr>
              <a:t>سپاس ايزد منان را که توفيق ف</a:t>
            </a:r>
            <a:r>
              <a:rPr lang="fa-IR" dirty="0" smtClean="0">
                <a:latin typeface="Calibri" pitchFamily="34" charset="0"/>
                <a:ea typeface="Times New Roman" pitchFamily="18" charset="0"/>
                <a:cs typeface="B Nazanin" pitchFamily="2" charset="-78"/>
              </a:rPr>
              <a:t>ش</a:t>
            </a:r>
            <a:r>
              <a:rPr lang="ar-SA" dirty="0" smtClean="0">
                <a:latin typeface="Calibri" pitchFamily="34" charset="0"/>
                <a:ea typeface="Times New Roman" pitchFamily="18" charset="0"/>
                <a:cs typeface="B Nazanin" pitchFamily="2" charset="-78"/>
              </a:rPr>
              <a:t>راگيري علم را بر من عطا فرمود و مرا در کوران مشکلات و سختي ها ياري نمود ، تا اين رساله را با موفقيت به پايان برسان</a:t>
            </a:r>
            <a:r>
              <a:rPr lang="fa-IR" dirty="0" smtClean="0">
                <a:latin typeface="Calibri" pitchFamily="34" charset="0"/>
                <a:ea typeface="Times New Roman" pitchFamily="18" charset="0"/>
                <a:cs typeface="B Nazanin" pitchFamily="2" charset="-78"/>
              </a:rPr>
              <a:t>ــــــــــــــ</a:t>
            </a:r>
            <a:r>
              <a:rPr lang="ar-SA" dirty="0" smtClean="0">
                <a:latin typeface="Calibri" pitchFamily="34" charset="0"/>
                <a:ea typeface="Times New Roman" pitchFamily="18" charset="0"/>
                <a:cs typeface="B Nazanin" pitchFamily="2" charset="-78"/>
              </a:rPr>
              <a:t>م</a:t>
            </a:r>
            <a:r>
              <a:rPr lang="fa-IR" dirty="0" smtClean="0">
                <a:latin typeface="Calibri" pitchFamily="34" charset="0"/>
                <a:ea typeface="Times New Roman" pitchFamily="18" charset="0"/>
                <a:cs typeface="B Nazanin" pitchFamily="2" charset="-78"/>
              </a:rPr>
              <a:t>.</a:t>
            </a:r>
            <a:endParaRPr lang="en-US" dirty="0" smtClean="0">
              <a:latin typeface="Arial" pitchFamily="34" charset="0"/>
              <a:cs typeface="B Nazanin" pitchFamily="2" charset="-78"/>
            </a:endParaRPr>
          </a:p>
          <a:p>
            <a:pPr lvl="0" algn="just" defTabSz="914400" rtl="1" eaLnBrk="0" fontAlgn="base" hangingPunct="0">
              <a:spcBef>
                <a:spcPct val="0"/>
              </a:spcBef>
              <a:spcAft>
                <a:spcPct val="0"/>
              </a:spcAft>
            </a:pPr>
            <a:r>
              <a:rPr lang="ar-SA" dirty="0" smtClean="0">
                <a:latin typeface="Calibri" pitchFamily="34" charset="0"/>
                <a:ea typeface="Times New Roman" pitchFamily="18" charset="0"/>
                <a:cs typeface="B Nazanin" pitchFamily="2" charset="-78"/>
              </a:rPr>
              <a:t>در طول دوران تحصيلي و تهيه اين پايان نامه از راهنمايي ها و مساعدت هاي اساتيد و دوستان عزيزي بهره برده ام، که در اينجا لازم است از همه ايشان مراتب سپاس قلبي و تشکر خالصانه خود را داشته باشم و نيز از استاد فرهيخته جناب آقاي مهندس </a:t>
            </a:r>
            <a:r>
              <a:rPr lang="en-US" smtClean="0">
                <a:latin typeface="Calibri" pitchFamily="34" charset="0"/>
                <a:ea typeface="Times New Roman" pitchFamily="18" charset="0"/>
                <a:cs typeface="B Nazanin" pitchFamily="2" charset="-78"/>
              </a:rPr>
              <a:t>  </a:t>
            </a:r>
            <a:r>
              <a:rPr lang="ar-SA" smtClean="0">
                <a:latin typeface="Calibri" pitchFamily="34" charset="0"/>
                <a:ea typeface="Times New Roman" pitchFamily="18" charset="0"/>
                <a:cs typeface="B Nazanin" pitchFamily="2" charset="-78"/>
              </a:rPr>
              <a:t>که </a:t>
            </a:r>
            <a:r>
              <a:rPr lang="ar-SA" dirty="0" smtClean="0">
                <a:latin typeface="Calibri" pitchFamily="34" charset="0"/>
                <a:ea typeface="Times New Roman" pitchFamily="18" charset="0"/>
                <a:cs typeface="B Nazanin" pitchFamily="2" charset="-78"/>
              </a:rPr>
              <a:t>با راهنمايي هاي خود مرا در انجام اين رساله کمک شاياني نمودن</a:t>
            </a:r>
            <a:r>
              <a:rPr lang="fa-IR" dirty="0" smtClean="0">
                <a:latin typeface="Calibri" pitchFamily="34" charset="0"/>
                <a:ea typeface="Times New Roman" pitchFamily="18" charset="0"/>
                <a:cs typeface="B Nazanin" pitchFamily="2" charset="-78"/>
              </a:rPr>
              <a:t>ــ</a:t>
            </a:r>
            <a:r>
              <a:rPr lang="ar-SA" dirty="0" smtClean="0">
                <a:latin typeface="Calibri" pitchFamily="34" charset="0"/>
                <a:ea typeface="Times New Roman" pitchFamily="18" charset="0"/>
                <a:cs typeface="B Nazanin" pitchFamily="2" charset="-78"/>
              </a:rPr>
              <a:t>د</a:t>
            </a:r>
            <a:r>
              <a:rPr lang="fa-IR" dirty="0" smtClean="0">
                <a:latin typeface="Calibri" pitchFamily="34" charset="0"/>
                <a:ea typeface="Times New Roman" pitchFamily="18" charset="0"/>
                <a:cs typeface="B Nazanin" pitchFamily="2" charset="-78"/>
              </a:rPr>
              <a:t>.</a:t>
            </a:r>
            <a:endParaRPr lang="ar-SA" dirty="0" smtClean="0">
              <a:latin typeface="Arial" pitchFamily="34" charset="0"/>
              <a:cs typeface="B Nazani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463855"/>
          </a:xfrm>
          <a:prstGeom prst="rect">
            <a:avLst/>
          </a:prstGeom>
        </p:spPr>
        <p:txBody>
          <a:bodyPr wrap="square">
            <a:spAutoFit/>
          </a:bodyPr>
          <a:lstStyle/>
          <a:p>
            <a:pPr marL="0" lvl="3" algn="just" rtl="1"/>
            <a:r>
              <a:rPr lang="fa-IR" dirty="0" smtClean="0">
                <a:cs typeface="B Nazanin" pitchFamily="2" charset="-78"/>
              </a:rPr>
              <a:t>-فضاي رختکن، سرويس هاي بهداشتي، دوش ها و کمدخانه(جهت نگهداري لباس رسمي آتش نشان ها، پتو و بالش، لوازم شخصي و ...) بايد در مجاورت استراحت گاه باشند، ولي موقعيت آن ها به گونه اي نباشد که استفاده از آن ها باعث ايجاد سروصدا و سلب آسايش کارکنان در حال استراحت گردد.</a:t>
            </a:r>
          </a:p>
          <a:p>
            <a:pPr marL="0" lvl="3" algn="just" rtl="1"/>
            <a:r>
              <a:rPr lang="fa-IR" dirty="0" smtClean="0">
                <a:cs typeface="B Nazanin" pitchFamily="2" charset="-78"/>
              </a:rPr>
              <a:t>-فضاي استراحت گاه بايد حتي الامکان از سکونت و آرامش کافي برخوردار باشد. لذا مجاورت اين فضا با فضاهاييکه به واسطه ي عملکردشان، مولد سروصداي مزاحم جهت استراحت کارکنان هستند، مجاز نيست.</a:t>
            </a:r>
          </a:p>
          <a:p>
            <a:pPr marL="0" lvl="3" algn="just" rtl="1"/>
            <a:r>
              <a:rPr lang="fa-IR" dirty="0" smtClean="0">
                <a:cs typeface="B Nazanin" pitchFamily="2" charset="-78"/>
              </a:rPr>
              <a:t>-موقعيت فضاي استراحت گاه در ايستگاه بايد به گونه اي انتخاب گردد که سروصداي ناشي از کاربردهاي مجاور ايستگاه باعث ايجاد اختلال در استراحت کارکنان نگردد.</a:t>
            </a:r>
          </a:p>
          <a:p>
            <a:pPr marL="0" lvl="3" algn="just" rtl="1"/>
            <a:r>
              <a:rPr lang="fa-IR" dirty="0" smtClean="0">
                <a:cs typeface="B Nazanin" pitchFamily="2" charset="-78"/>
              </a:rPr>
              <a:t>-استفاده از تخت هاي دو طبقه در استراحت گاه مجاز نيست.</a:t>
            </a:r>
          </a:p>
          <a:p>
            <a:pPr marL="0" lvl="3" algn="just" rtl="1"/>
            <a:r>
              <a:rPr lang="fa-IR" dirty="0" smtClean="0">
                <a:cs typeface="B Nazanin" pitchFamily="2" charset="-78"/>
              </a:rPr>
              <a:t>-ابعاد و مساحت استراحت گاه بايد بر اساس ابعاد و نحوه ي استقرار تخت ها و عرض راه روهاي حد فاصل تخت ها به گونه اي تعيين شود که در زمان اعلام عمليات فضاي کافي و ايمن جهت دسترسي سريع کارکنان در حال استراحت، بدون احتمال برخورد با ساير تخت ها و کارکنان تأمين گردد.</a:t>
            </a:r>
          </a:p>
          <a:p>
            <a:pPr marL="0" lvl="3" algn="just" rtl="1"/>
            <a:r>
              <a:rPr lang="fa-IR" dirty="0" smtClean="0">
                <a:cs typeface="B Nazanin" pitchFamily="2" charset="-78"/>
              </a:rPr>
              <a:t>-استراحت گاه بايد دارايدسترسي بسيار سريع و ايمن به آشيانه باشد.</a:t>
            </a:r>
          </a:p>
          <a:p>
            <a:pPr marL="0" lvl="3" algn="just" rtl="1"/>
            <a:endParaRPr lang="fa-IR" dirty="0" smtClean="0">
              <a:cs typeface="B Nazanin" pitchFamily="2" charset="-78"/>
            </a:endParaRPr>
          </a:p>
          <a:p>
            <a:pPr marL="0" lvl="3" algn="just" rtl="1"/>
            <a:r>
              <a:rPr lang="fa-IR" b="1" dirty="0" smtClean="0">
                <a:cs typeface="B Nazanin" pitchFamily="2" charset="-78"/>
              </a:rPr>
              <a:t>1-6-2-5-نشيمن</a:t>
            </a:r>
            <a:endParaRPr lang="en-US" dirty="0" smtClean="0">
              <a:cs typeface="B Nazanin" pitchFamily="2" charset="-78"/>
            </a:endParaRPr>
          </a:p>
          <a:p>
            <a:pPr marL="0" lvl="3" algn="just" rtl="1"/>
            <a:r>
              <a:rPr lang="fa-IR" dirty="0" smtClean="0">
                <a:cs typeface="B Nazanin" pitchFamily="2" charset="-78"/>
              </a:rPr>
              <a:t>فضاي نشيمن پس از فضاي استراحت گاه که حدود يک سوم زمان کارکنان عملياتي در هنگام استراحت شبانه در آن سپري مي شود، دومين فضايي است که بخش عمده اي از زمان کارکنان جهت تماشايتلويزيون، صحبت کردن، روزنامه خواني، صرف چاي و ... در آن مي گذرد. اين فضا عموماً در مجاورت غذا خوري و آشپزخانه پيش بيني مي شود.</a:t>
            </a:r>
          </a:p>
          <a:p>
            <a:pPr marL="0" lvl="3" algn="just" rtl="1"/>
            <a:r>
              <a:rPr lang="fa-IR" dirty="0" smtClean="0">
                <a:cs typeface="B Nazanin" pitchFamily="2" charset="-78"/>
              </a:rPr>
              <a:t>فضاي نشيمن بايد از عمق ديد چشم انداز و روشنايي طبيعي مطلوب و مناسبي برخوردار باشد.</a:t>
            </a:r>
          </a:p>
          <a:p>
            <a:pPr marL="0" lvl="3" algn="just" rtl="1"/>
            <a:r>
              <a:rPr lang="fa-IR" dirty="0" smtClean="0">
                <a:cs typeface="B Nazanin" pitchFamily="2" charset="-78"/>
              </a:rPr>
              <a:t>-اين فضا بايد حتي المقدور در برابر آلودگي صوتي محيط اطراف عايق بندي شده باشد.</a:t>
            </a:r>
          </a:p>
          <a:p>
            <a:pPr marL="0" lvl="3" algn="just" rtl="1"/>
            <a:r>
              <a:rPr lang="fa-IR" dirty="0" smtClean="0">
                <a:cs typeface="B Nazanin" pitchFamily="2" charset="-78"/>
              </a:rPr>
              <a:t>-طراحي فضاي نشيمن بايد بر اساس استقرار صندلي ها و راحتي ها در کنار ديوار و تأمين فضاي حرکتي کافي از ميان آن ها که حرکت سريع و ايمن را در زمان اعلام عمليات مقدور سازد، انجام گيرد.</a:t>
            </a:r>
          </a:p>
          <a:p>
            <a:pPr marL="0" lvl="3" algn="just" rtl="1"/>
            <a:r>
              <a:rPr lang="fa-IR" dirty="0" smtClean="0">
                <a:cs typeface="B Nazanin" pitchFamily="2" charset="-78"/>
              </a:rPr>
              <a:t>-باز شدن درب فضاهاي مجاور به فضاي نشيمن، به تعداد زيادکه باعث کاهش جبهه هاي مناسب جهت استقرار صندلي ها و راحتي ها مي گردد . با افزايش مسيرهاي حرکتي در اين فضا و تبديل آن به هال ارتباطي عملکرد اين فضا را مخدوش مي سازد، مجاز نيست.</a:t>
            </a:r>
          </a:p>
          <a:p>
            <a:pPr marL="0" lvl="3" algn="just" rtl="1"/>
            <a:r>
              <a:rPr lang="fa-IR" dirty="0" smtClean="0">
                <a:cs typeface="B Nazanin" pitchFamily="2" charset="-78"/>
              </a:rPr>
              <a:t>-در طراحي فضاي نشيمن، پيش بيني فضايي جهت استقرار تلويزيون که در موقعيت ديد مناسبي به راحتي ها و صندلي ها باشد و باعث اختلال در حرکت افراد نگردد، ضروري است.</a:t>
            </a:r>
          </a:p>
          <a:p>
            <a:pPr marL="0" lvl="3" algn="just" rtl="1"/>
            <a:r>
              <a:rPr lang="fa-IR" dirty="0" smtClean="0">
                <a:cs typeface="B Nazanin" pitchFamily="2" charset="-78"/>
              </a:rPr>
              <a:t>-لازم است نشيمن، ارتباط و دسترسي مناسبي با آشپرخانه و غذاخوري داشته باشد.</a:t>
            </a:r>
          </a:p>
          <a:p>
            <a:pPr marL="0" lvl="3" algn="just" rtl="1"/>
            <a:endParaRPr lang="fa-IR" b="1" dirty="0" smtClean="0">
              <a:cs typeface="B Nazanin" pitchFamily="2" charset="-78"/>
            </a:endParaRPr>
          </a:p>
          <a:p>
            <a:pPr marL="0" lvl="3" algn="just" rtl="1"/>
            <a:endParaRPr lang="fa-IR"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25</a:t>
            </a:r>
            <a:endParaRPr lang="en-US" sz="11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9202519"/>
          </a:xfrm>
          <a:prstGeom prst="rect">
            <a:avLst/>
          </a:prstGeom>
        </p:spPr>
        <p:txBody>
          <a:bodyPr wrap="square">
            <a:spAutoFit/>
          </a:bodyPr>
          <a:lstStyle/>
          <a:p>
            <a:pPr marL="0" lvl="3" algn="just" rtl="1"/>
            <a:r>
              <a:rPr lang="fa-IR" b="1" dirty="0" smtClean="0">
                <a:cs typeface="B Nazanin" pitchFamily="2" charset="-78"/>
              </a:rPr>
              <a:t>1-6-2-6-آشپزخانه</a:t>
            </a:r>
            <a:endParaRPr lang="en-US" b="1" dirty="0" smtClean="0">
              <a:cs typeface="B Nazanin" pitchFamily="2" charset="-78"/>
            </a:endParaRPr>
          </a:p>
          <a:p>
            <a:pPr marL="0" lvl="3" algn="just" rtl="1"/>
            <a:r>
              <a:rPr lang="fa-IR" dirty="0" smtClean="0">
                <a:cs typeface="B Nazanin" pitchFamily="2" charset="-78"/>
              </a:rPr>
              <a:t>حضور کارکنان عملياتي در يک نوبت کاري در ايستگاه آتش نشاني به صورت مداوم در يک شبانه روز، پيش بيني فضاهاي مرتبط با فعاليت هاي عادي روزانه را ضروري مي سازد. صرف حداقل سه وعده غذاي روزانه يعني صبحانه، ناهار و شام ايجاب مي کند که فضايي با تمام امکانات لازم و کافي جهت نگهداري مواد غذايي، آماده سازي، پخت و پز، سرو و شست و شو در نظر گرفته شود. هر چند اين احتمال وجود دارد که غذاي کارکنان در مکاني خارج از ايستگاه تهيه گردد، وليکن همواره بايد احتمال هاي منطقي آتي را در نظر گرفت. به ويژه اين احتمال که در آينده طبخ غذا در مکان ايستگاه صورت گيرد. بنابراين پيش بينييک آشپرخانه ي مجهز با امکان سرويس دهي بالا ضروري است.</a:t>
            </a:r>
          </a:p>
          <a:p>
            <a:pPr marL="0" lvl="3" algn="just" rtl="1"/>
            <a:r>
              <a:rPr lang="fa-IR" dirty="0" smtClean="0">
                <a:cs typeface="B Nazanin" pitchFamily="2" charset="-78"/>
              </a:rPr>
              <a:t>-موقعيت و طراحي آشپزخانه بايد به گونه اي باشد که باعث انتشار بوي غذا در فضاي ايستگاه نگردد، همچنين از نور و تهويه ي طبيعي و مصنوعي مناسبي برخوردار باشد.</a:t>
            </a:r>
          </a:p>
          <a:p>
            <a:pPr marL="0" lvl="3" algn="just" rtl="1"/>
            <a:r>
              <a:rPr lang="fa-IR" dirty="0" smtClean="0">
                <a:cs typeface="B Nazanin" pitchFamily="2" charset="-78"/>
              </a:rPr>
              <a:t>-در آشپزخانه ي ايستگاه بايد متناسب با ابعاد و کلاس ايستگاه، فضاي کافيجهت اجاق گاز، سينک ظرف شويي، يخچال، انباري کوچک، و کابينت در نظر گرفته شود.</a:t>
            </a:r>
          </a:p>
          <a:p>
            <a:pPr marL="0" lvl="3" algn="just" rtl="1"/>
            <a:r>
              <a:rPr lang="fa-IR" dirty="0" smtClean="0">
                <a:cs typeface="B Nazanin" pitchFamily="2" charset="-78"/>
              </a:rPr>
              <a:t>-در کف سازي، ديوارها و سقف آشپزخانه بايد از مصالح قابل شست و شو استفاده گردد.</a:t>
            </a:r>
          </a:p>
          <a:p>
            <a:pPr marL="0" lvl="3" algn="just" rtl="1"/>
            <a:r>
              <a:rPr lang="fa-IR" dirty="0" smtClean="0">
                <a:cs typeface="B Nazanin" pitchFamily="2" charset="-78"/>
              </a:rPr>
              <a:t>-آشپزخانه بايد ارتباط و دسترسي مناسبي با غذا خوري و نشيمن داشته باشد.</a:t>
            </a:r>
          </a:p>
          <a:p>
            <a:pPr marL="0" lvl="3" algn="just" rtl="1"/>
            <a:endParaRPr lang="fa-IR" dirty="0" smtClean="0">
              <a:cs typeface="B Nazanin" pitchFamily="2" charset="-78"/>
            </a:endParaRPr>
          </a:p>
          <a:p>
            <a:pPr marL="0" lvl="3" algn="just" rtl="1"/>
            <a:r>
              <a:rPr lang="fa-IR" b="1" dirty="0" smtClean="0">
                <a:cs typeface="B Nazanin" pitchFamily="2" charset="-78"/>
              </a:rPr>
              <a:t>1-6-2-7-غذاخوري</a:t>
            </a:r>
          </a:p>
          <a:p>
            <a:pPr marL="0" lvl="3" algn="just" rtl="1"/>
            <a:r>
              <a:rPr lang="fa-IR" dirty="0" smtClean="0">
                <a:cs typeface="B Nazanin" pitchFamily="2" charset="-78"/>
              </a:rPr>
              <a:t>فضاي غذا خوري با توجه به نوع و ابعاد ايستگاه و تعداد کارکنان باساير ملاحظات، مي تواند به صورت مشترک با فضاي آشپزخانه مورد استفاده قرار گيرد. با توجه به محدود بودن ساعات استفاده از اين فضا به عنوان غذاخوري، در ساير اوقات مي توان از آن جهت مطالعه، روزنامه خواني، بازي شطرنج و سرگرمي هايي از اين قبيل استفاده کرد.</a:t>
            </a:r>
          </a:p>
          <a:p>
            <a:pPr marL="0" lvl="3" algn="just" rtl="1"/>
            <a:r>
              <a:rPr lang="fa-IR" dirty="0" smtClean="0">
                <a:cs typeface="B Nazanin" pitchFamily="2" charset="-78"/>
              </a:rPr>
              <a:t>با توجه به مجاورت فضاي غذاخوري با آشپزخانه و سرو غذا، اين فضا بايد داراي تهويه ي مناسب باشد.</a:t>
            </a:r>
          </a:p>
          <a:p>
            <a:pPr marL="0" lvl="3" algn="just" rtl="1"/>
            <a:r>
              <a:rPr lang="fa-IR" dirty="0" smtClean="0">
                <a:cs typeface="B Nazanin" pitchFamily="2" charset="-78"/>
              </a:rPr>
              <a:t>-فضاي غذاخوري بايد از روشنايي طبيعي کافي و مطلوب برخوردار باشد.</a:t>
            </a:r>
          </a:p>
          <a:p>
            <a:pPr marL="0" lvl="3" algn="just" rtl="1"/>
            <a:r>
              <a:rPr lang="fa-IR" dirty="0" smtClean="0">
                <a:cs typeface="B Nazanin" pitchFamily="2" charset="-78"/>
              </a:rPr>
              <a:t>-طراحي اين فضاها بايد بر اساس استقرار ميز غذاخوري و تأمين فضاهاي حرکتي مناسب و کافي در اطراف آن  که حرکت سريع و ايمن را در زمان اعلام عمليات مقدور سازد، صورت گيرد.</a:t>
            </a:r>
          </a:p>
          <a:p>
            <a:pPr marL="0" lvl="3" algn="just" rtl="1"/>
            <a:r>
              <a:rPr lang="fa-IR" dirty="0" smtClean="0">
                <a:cs typeface="B Nazanin" pitchFamily="2" charset="-78"/>
              </a:rPr>
              <a:t>-غذاخوريبايد ارتباط و دسترسي مناسبي با آشپزخانه و نشيمن داشته باشد.</a:t>
            </a:r>
          </a:p>
          <a:p>
            <a:pPr marL="0" lvl="3" algn="just" rtl="1"/>
            <a:endParaRPr lang="fa-IR" dirty="0" smtClean="0">
              <a:cs typeface="B Nazanin" pitchFamily="2" charset="-78"/>
            </a:endParaRPr>
          </a:p>
          <a:p>
            <a:pPr marL="0" lvl="3" algn="just" rtl="1"/>
            <a:r>
              <a:rPr lang="fa-IR" b="1" dirty="0" smtClean="0">
                <a:cs typeface="B Nazanin" pitchFamily="2" charset="-78"/>
              </a:rPr>
              <a:t>1-6-2-8-فضاي آموزشي</a:t>
            </a:r>
            <a:endParaRPr lang="en-US" dirty="0" smtClean="0">
              <a:cs typeface="B Nazanin" pitchFamily="2" charset="-78"/>
            </a:endParaRPr>
          </a:p>
          <a:p>
            <a:pPr marL="0" lvl="3" algn="just" rtl="1"/>
            <a:r>
              <a:rPr lang="fa-IR" dirty="0" smtClean="0">
                <a:cs typeface="B Nazanin" pitchFamily="2" charset="-78"/>
              </a:rPr>
              <a:t>آموزش در ايستگاه هاي آتش نشاني در دو حوزه ي مختلف صورت مي گيرد:</a:t>
            </a:r>
          </a:p>
          <a:p>
            <a:pPr marL="0" lvl="3" algn="just" rtl="1"/>
            <a:r>
              <a:rPr lang="fa-IR" dirty="0" smtClean="0">
                <a:cs typeface="B Nazanin" pitchFamily="2" charset="-78"/>
              </a:rPr>
              <a:t>1-آموزش نظري کارکنان عملياتي که بخشي از فعاليت ثابت و روزانه ي کارکنان محسوب مي گردد.</a:t>
            </a:r>
          </a:p>
          <a:p>
            <a:pPr marL="0" lvl="3" algn="just" rtl="1"/>
            <a:r>
              <a:rPr lang="fa-IR" dirty="0" smtClean="0">
                <a:cs typeface="B Nazanin" pitchFamily="2" charset="-78"/>
              </a:rPr>
              <a:t>2-آموزش نظري عمومي که به عنوان اقدامي پيشگيرانه به آموزش اصناف و اقشار مختلف جامعه از جمله دانش آموزان، کارمندان، کارگران، زنان خانه دار و ... مبادرت مي کند.</a:t>
            </a:r>
          </a:p>
          <a:p>
            <a:pPr marL="0" lvl="3" algn="just" rtl="1"/>
            <a:endParaRPr lang="fa-IR" b="1" dirty="0" smtClean="0">
              <a:cs typeface="B Nazanin" pitchFamily="2" charset="-78"/>
            </a:endParaRPr>
          </a:p>
          <a:p>
            <a:pPr marL="0" lvl="3" algn="just" rtl="1"/>
            <a:endParaRPr lang="en-US" b="1" dirty="0" smtClean="0">
              <a:cs typeface="B Nazanin" pitchFamily="2" charset="-78"/>
            </a:endParaRPr>
          </a:p>
          <a:p>
            <a:pPr marL="0" lvl="3" algn="just" rtl="1"/>
            <a:endParaRPr lang="fa-IR"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26</a:t>
            </a:r>
            <a:endParaRPr lang="en-US" sz="11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710077"/>
          </a:xfrm>
          <a:prstGeom prst="rect">
            <a:avLst/>
          </a:prstGeom>
        </p:spPr>
        <p:txBody>
          <a:bodyPr wrap="square">
            <a:spAutoFit/>
          </a:bodyPr>
          <a:lstStyle/>
          <a:p>
            <a:pPr marL="0" lvl="3" algn="just" rtl="1"/>
            <a:r>
              <a:rPr lang="fa-IR" dirty="0" smtClean="0">
                <a:cs typeface="B Nazanin" pitchFamily="2" charset="-78"/>
              </a:rPr>
              <a:t>آموزش عمومي در دو مکان صورت مي گيرد:</a:t>
            </a:r>
          </a:p>
          <a:p>
            <a:pPr marL="0" lvl="3" algn="just" rtl="1"/>
            <a:r>
              <a:rPr lang="fa-IR" dirty="0" smtClean="0">
                <a:cs typeface="B Nazanin" pitchFamily="2" charset="-78"/>
              </a:rPr>
              <a:t>1-در محل ايستگاه آتش نشاني</a:t>
            </a:r>
          </a:p>
          <a:p>
            <a:pPr marL="0" lvl="3" algn="just" rtl="1"/>
            <a:r>
              <a:rPr lang="fa-IR" dirty="0" smtClean="0">
                <a:cs typeface="B Nazanin" pitchFamily="2" charset="-78"/>
              </a:rPr>
              <a:t>2-در محل کار و فعاليت متقاضيان آموزش</a:t>
            </a:r>
          </a:p>
          <a:p>
            <a:pPr marL="0" lvl="3" algn="just" rtl="1"/>
            <a:r>
              <a:rPr lang="fa-IR" dirty="0" smtClean="0">
                <a:cs typeface="B Nazanin" pitchFamily="2" charset="-78"/>
              </a:rPr>
              <a:t>به همين دليل در ايستگاه آتش نشاني بايد فضاي مناسبي که امکان استفاده از هر دو گروه را مقدور سازد پيش بيني نمود.</a:t>
            </a:r>
          </a:p>
          <a:p>
            <a:pPr marL="0" lvl="3" algn="just" rtl="1"/>
            <a:r>
              <a:rPr lang="fa-IR" dirty="0" smtClean="0">
                <a:cs typeface="B Nazanin" pitchFamily="2" charset="-78"/>
              </a:rPr>
              <a:t>-در کليه ايستگاه هاي آتش نشاني، متناسب با ابعاد و کلاس ايستگاه بايد فضايي مشترک جهت اتاق سخنراني و کلاس درس مجهز به وايت برد، پرده ي نمايش و فيلم و اسلايد و ساير لوازم سمعي و بصري پيش بيني گردد.</a:t>
            </a:r>
          </a:p>
          <a:p>
            <a:pPr marL="0" lvl="3" algn="just" rtl="1"/>
            <a:r>
              <a:rPr lang="fa-IR" dirty="0" smtClean="0">
                <a:cs typeface="B Nazanin" pitchFamily="2" charset="-78"/>
              </a:rPr>
              <a:t>-موقعيت قرار گيري اين فضا بايد به گونه اي باشد که دسترسي کارکنان عملياتي و مراجعان خارج از ايستگاه، به سهولت انجام پذيرد.</a:t>
            </a:r>
          </a:p>
          <a:p>
            <a:pPr marL="0" lvl="3" algn="just" rtl="1"/>
            <a:r>
              <a:rPr lang="fa-IR" dirty="0" smtClean="0">
                <a:cs typeface="B Nazanin" pitchFamily="2" charset="-78"/>
              </a:rPr>
              <a:t>-موقعيت قرار گيري فضاي آموزشي بايد به گونه اي باشد که مراجعان خارج از ايستگاه بدون عبور از فضاهاي مورد استفاده و تردد کارکنان عملياتي، امکان دسترسي به آن را داشته باشند.</a:t>
            </a:r>
          </a:p>
          <a:p>
            <a:pPr marL="0" lvl="3" algn="just" rtl="1"/>
            <a:endParaRPr lang="fa-IR" dirty="0" smtClean="0">
              <a:cs typeface="B Nazanin" pitchFamily="2" charset="-78"/>
            </a:endParaRPr>
          </a:p>
          <a:p>
            <a:pPr marL="0" lvl="3" algn="just" rtl="1"/>
            <a:r>
              <a:rPr lang="fa-IR" b="1" dirty="0" smtClean="0">
                <a:cs typeface="B Nazanin" pitchFamily="2" charset="-78"/>
              </a:rPr>
              <a:t>1-6-2-9- فضاي سرپوشيده ي ورزشي</a:t>
            </a:r>
            <a:endParaRPr lang="en-US" dirty="0" smtClean="0">
              <a:cs typeface="B Nazanin" pitchFamily="2" charset="-78"/>
            </a:endParaRPr>
          </a:p>
          <a:p>
            <a:pPr marL="0" lvl="3" algn="just" rtl="1"/>
            <a:r>
              <a:rPr lang="fa-IR" dirty="0" smtClean="0">
                <a:cs typeface="B Nazanin" pitchFamily="2" charset="-78"/>
              </a:rPr>
              <a:t>حضور طولاني کارکنان عملياتي در ايستگاه آتش نشاني در يک نوبت کاري و محدود بودن زمان فعاليت هاي سازمان يافته و برنامه ريزي شده ي روزانه، باعث مي شود تا کارکنان عملياتي ايستگاه مدت زمان زيادي را بدون فعاليت مؤثر و سازنده در ايستگاه سپري کنند. اين مسأله ضمن اتلاف وقت کارکنان، داراي جنبه ي رواني است و باعث کسالت و افت روحي آن ها مي گردد. از اين رو ضروري است تا با در نظر گرفتن برنامه ي کار روزانه، ساعات بيکاري کارکنان شناسايي شود و فعاليت هاي مؤثر و سازنده اي که باعث ارتقاي توان جسمي و روحي آن ها شود، انجام گيرد. براي اين منظور اتاق يا سالن ورزشي که امکان انجام فعاليت هاي سبک ورزشي را مقدور سازد ضروري است.</a:t>
            </a:r>
          </a:p>
          <a:p>
            <a:pPr marL="0" lvl="3" algn="just" rtl="1"/>
            <a:r>
              <a:rPr lang="fa-IR" dirty="0" smtClean="0">
                <a:cs typeface="B Nazanin" pitchFamily="2" charset="-78"/>
              </a:rPr>
              <a:t>-در کليه ي ايستگاه هاي آتش نشاني، متناسب با ابعاد و کلاس ايستگاه، بايد اتاق يا سالن مناسبي جهت فعاليت هاي ورزشي از قبيل تنيس روي ميز، نرمش و ... پيش بيني گردد.</a:t>
            </a:r>
          </a:p>
          <a:p>
            <a:pPr marL="0" lvl="3" algn="just" rtl="1"/>
            <a:r>
              <a:rPr lang="fa-IR" dirty="0" smtClean="0">
                <a:cs typeface="B Nazanin" pitchFamily="2" charset="-78"/>
              </a:rPr>
              <a:t>-موقعيت قرار گيرييا نحوه ي عايق بندي صوتي اتاق يا سالن ورزش بايد به گونه اي باشد که سروصداي ناشي از انجام فعاليت هاي ورزشي، باعث ايجاد آلودگي صوتي و آزار ساير کارکنان نگردد.</a:t>
            </a:r>
          </a:p>
          <a:p>
            <a:pPr marL="0" lvl="3" algn="just" rtl="1"/>
            <a:endParaRPr lang="fa-IR" dirty="0" smtClean="0">
              <a:cs typeface="B Nazanin" pitchFamily="2" charset="-78"/>
            </a:endParaRPr>
          </a:p>
          <a:p>
            <a:pPr marL="0" lvl="3" algn="just" rtl="1"/>
            <a:r>
              <a:rPr lang="fa-IR" b="1" dirty="0" smtClean="0">
                <a:cs typeface="B Nazanin" pitchFamily="2" charset="-78"/>
              </a:rPr>
              <a:t>1-6-2-10- انبارها</a:t>
            </a:r>
          </a:p>
          <a:p>
            <a:pPr marL="0" lvl="3" algn="just" rtl="1"/>
            <a:r>
              <a:rPr lang="fa-IR" dirty="0" smtClean="0">
                <a:cs typeface="B Nazanin" pitchFamily="2" charset="-78"/>
              </a:rPr>
              <a:t>در هر ايستگاه آتش نشاني، متناسب با ابعاد و تعداد کارکنان ايستگاه، پيش بيني انباري جهت ذخيره سازي و دسترسي سريع و راحت به مواد و وسايل مختلف، داراي اهميت است.</a:t>
            </a:r>
          </a:p>
          <a:p>
            <a:pPr marL="0" lvl="3" algn="just" rtl="1"/>
            <a:r>
              <a:rPr lang="fa-IR" dirty="0" smtClean="0">
                <a:cs typeface="B Nazanin" pitchFamily="2" charset="-78"/>
              </a:rPr>
              <a:t>پيش بيني حداقل يک انبار جهت نگهداري وسايل عمومي از قبيل کاغذ، صابون، لامپ الکتريکي، ملحفه، واکس و کليه ي لوازم ضروري ديگر در ساختمان ايستگاه ضروري است.</a:t>
            </a:r>
          </a:p>
          <a:p>
            <a:pPr marL="0" lvl="3" algn="just" rtl="1"/>
            <a:endParaRPr lang="fa-IR" dirty="0" smtClean="0">
              <a:cs typeface="B Nazanin" pitchFamily="2" charset="-78"/>
            </a:endParaRPr>
          </a:p>
          <a:p>
            <a:pPr marL="0" lvl="3" algn="just" rtl="1"/>
            <a:endParaRPr lang="fa-IR"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27</a:t>
            </a:r>
            <a:endParaRPr lang="en-US" sz="11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5509200"/>
          </a:xfrm>
          <a:prstGeom prst="rect">
            <a:avLst/>
          </a:prstGeom>
        </p:spPr>
        <p:txBody>
          <a:bodyPr wrap="square">
            <a:spAutoFit/>
          </a:bodyPr>
          <a:lstStyle/>
          <a:p>
            <a:pPr marL="0" lvl="3" algn="just" rtl="1"/>
            <a:r>
              <a:rPr lang="fa-IR" dirty="0" smtClean="0">
                <a:cs typeface="B Nazanin" pitchFamily="2" charset="-78"/>
              </a:rPr>
              <a:t>-لازم است يک انباري جهت نگهداري وسايل نظافت ايستگاه در مجاورت سرويس هاي بهداشتي در نظر گرفته شود.</a:t>
            </a:r>
            <a:endParaRPr lang="fa-IR" b="1" dirty="0" smtClean="0">
              <a:cs typeface="B Nazanin" pitchFamily="2" charset="-78"/>
            </a:endParaRPr>
          </a:p>
          <a:p>
            <a:pPr marL="0" lvl="3" algn="just" rtl="1"/>
            <a:r>
              <a:rPr lang="fa-IR" b="1" dirty="0" smtClean="0">
                <a:cs typeface="B Nazanin" pitchFamily="2" charset="-78"/>
              </a:rPr>
              <a:t>1-6-2-11-نمازخانه</a:t>
            </a:r>
            <a:endParaRPr lang="en-US" dirty="0" smtClean="0">
              <a:cs typeface="B Nazanin" pitchFamily="2" charset="-78"/>
            </a:endParaRPr>
          </a:p>
          <a:p>
            <a:pPr marL="0" lvl="3" algn="just" rtl="1"/>
            <a:r>
              <a:rPr lang="fa-IR" dirty="0" smtClean="0">
                <a:cs typeface="B Nazanin" pitchFamily="2" charset="-78"/>
              </a:rPr>
              <a:t>حضور يک شبانه روز کامل کارکنان عملياتي در ايستگاه، مقارن با سه نوبت نماز صبح، ظهر و مغرب است که پيش بيني فضاي نمازخانه را ضروري مي سازد.</a:t>
            </a:r>
          </a:p>
          <a:p>
            <a:pPr marL="0" lvl="3" algn="just" rtl="1"/>
            <a:r>
              <a:rPr lang="fa-IR" dirty="0" smtClean="0">
                <a:cs typeface="B Nazanin" pitchFamily="2" charset="-78"/>
              </a:rPr>
              <a:t>-جهت انجام فريضه ي نماز بايد فضاي مناسبي در نظر گرفته شود. اين فضا متناسب با تعداد کارکنان ايستگاه، مي تواند به طور مشترک جهت نماز خواندن و ساير فعاليت ها و يا مستقلاً به عنوان نمازخانه استفاده گردد.</a:t>
            </a:r>
          </a:p>
          <a:p>
            <a:pPr marL="0" lvl="3" algn="just" rtl="1"/>
            <a:endParaRPr lang="fa-IR" dirty="0" smtClean="0">
              <a:cs typeface="B Nazanin" pitchFamily="2" charset="-78"/>
            </a:endParaRPr>
          </a:p>
          <a:p>
            <a:pPr marL="0" lvl="3" algn="just" rtl="1"/>
            <a:r>
              <a:rPr lang="fa-IR" b="1" dirty="0" smtClean="0">
                <a:cs typeface="B Nazanin" pitchFamily="2" charset="-78"/>
              </a:rPr>
              <a:t>1-6-3-آشيانه ي وسايل نقليه ي عملياتي</a:t>
            </a:r>
          </a:p>
          <a:p>
            <a:pPr marL="0" lvl="3" algn="just" rtl="1"/>
            <a:r>
              <a:rPr lang="fa-IR" dirty="0" smtClean="0">
                <a:cs typeface="B Nazanin" pitchFamily="2" charset="-78"/>
              </a:rPr>
              <a:t>آشيانهي وسايل نقليه حريق و امداد در مقايسه با ساير فضاهاي ايستگاه از پيچيدگي و تنوع عملکردي بيشتري برخوردار است. آشيانه ي وسايل نقليه در زمان اعلام عمليات به عنوان مبدأ حرکت گروه عملياتي، آخرين مکاني است کارکنان از ساير فضاهاي ايستگاه در آن گردهم مي آيند و در زمان خاتمه ي عمليات و مراجعه ي گروه به ايستگاه، اولين مکان ايستگاه است که کارکنان وارد آن شده و از طريق آن به ساير فضاها مي روند.</a:t>
            </a:r>
          </a:p>
          <a:p>
            <a:pPr marL="0" lvl="3" algn="just" rtl="1"/>
            <a:r>
              <a:rPr lang="fa-IR" dirty="0" smtClean="0">
                <a:cs typeface="B Nazanin" pitchFamily="2" charset="-78"/>
              </a:rPr>
              <a:t>اين دو نقش آشيانه، يعني مبدأ شروع عمليات و مقصد خاتمه ي عمليات باعث مي شوند تا فضاهاي جانبي متعددي جهت آماده سازي و پشتيباني عمليات در فضاي آشيانه و مجاور آن مدنظر قرار گيرند که اين موضوع وجه تمايز اين فضا با ساير فضاهاي ايستگاه است.</a:t>
            </a:r>
          </a:p>
          <a:p>
            <a:pPr marL="0" lvl="3" algn="just" rtl="1"/>
            <a:endParaRPr lang="fa-IR" b="1" dirty="0" smtClean="0">
              <a:cs typeface="B Nazanin" pitchFamily="2" charset="-78"/>
            </a:endParaRPr>
          </a:p>
          <a:p>
            <a:pPr marL="0" lvl="3" algn="just" rtl="1"/>
            <a:endParaRPr lang="en-US" b="1" dirty="0" smtClean="0">
              <a:cs typeface="B Nazanin" pitchFamily="2" charset="-78"/>
            </a:endParaRPr>
          </a:p>
          <a:p>
            <a:pPr marL="0" lvl="3" algn="just" rtl="1"/>
            <a:endParaRPr lang="fa-IR" dirty="0" smtClean="0">
              <a:cs typeface="B Nazanin" pitchFamily="2" charset="-78"/>
            </a:endParaRPr>
          </a:p>
          <a:p>
            <a:pPr marL="0" lvl="3" algn="just" rtl="1"/>
            <a:endParaRPr lang="fa-IR" dirty="0" smtClean="0">
              <a:cs typeface="B Nazanin" pitchFamily="2" charset="-78"/>
            </a:endParaRPr>
          </a:p>
        </p:txBody>
      </p:sp>
      <p:pic>
        <p:nvPicPr>
          <p:cNvPr id="1026" name="Picture 89" descr="Description: J:\mostafa\Payan name\Aks\20111228712.jpg"/>
          <p:cNvPicPr>
            <a:picLocks noChangeAspect="1" noChangeArrowheads="1"/>
          </p:cNvPicPr>
          <p:nvPr/>
        </p:nvPicPr>
        <p:blipFill>
          <a:blip r:embed="rId2" cstate="print"/>
          <a:srcRect/>
          <a:stretch>
            <a:fillRect/>
          </a:stretch>
        </p:blipFill>
        <p:spPr bwMode="auto">
          <a:xfrm>
            <a:off x="1676400" y="7086600"/>
            <a:ext cx="3370031" cy="1899814"/>
          </a:xfrm>
          <a:prstGeom prst="rect">
            <a:avLst/>
          </a:prstGeom>
          <a:noFill/>
          <a:ln w="9525">
            <a:noFill/>
            <a:miter lim="800000"/>
            <a:headEnd/>
            <a:tailEnd/>
          </a:ln>
        </p:spPr>
      </p:pic>
      <p:pic>
        <p:nvPicPr>
          <p:cNvPr id="1028" name="Picture 4" descr="http://t3.gstatic.com/images?q=tbn:ANd9GcSBsvH310WZ6UXQcI60mlHvhxk1GWCbdqPbVRNEvmZ6hLY9l21kTQ">
            <a:hlinkClick r:id="rId3"/>
          </p:cNvPr>
          <p:cNvPicPr>
            <a:picLocks noChangeAspect="1" noChangeArrowheads="1"/>
          </p:cNvPicPr>
          <p:nvPr/>
        </p:nvPicPr>
        <p:blipFill>
          <a:blip r:embed="rId4" cstate="print"/>
          <a:srcRect/>
          <a:stretch>
            <a:fillRect/>
          </a:stretch>
        </p:blipFill>
        <p:spPr bwMode="auto">
          <a:xfrm>
            <a:off x="1676400" y="5029200"/>
            <a:ext cx="3352800" cy="1940768"/>
          </a:xfrm>
          <a:prstGeom prst="rect">
            <a:avLst/>
          </a:prstGeom>
          <a:noFill/>
        </p:spPr>
      </p:pic>
      <p:sp>
        <p:nvSpPr>
          <p:cNvPr id="7" name="TextBox 6"/>
          <p:cNvSpPr txBox="1"/>
          <p:nvPr/>
        </p:nvSpPr>
        <p:spPr>
          <a:xfrm>
            <a:off x="304800" y="9220200"/>
            <a:ext cx="457200" cy="261610"/>
          </a:xfrm>
          <a:prstGeom prst="rect">
            <a:avLst/>
          </a:prstGeom>
          <a:noFill/>
        </p:spPr>
        <p:txBody>
          <a:bodyPr wrap="square" rtlCol="0">
            <a:spAutoFit/>
          </a:bodyPr>
          <a:lstStyle/>
          <a:p>
            <a:pPr algn="ctr"/>
            <a:r>
              <a:rPr lang="fa-IR" sz="1100" dirty="0" smtClean="0"/>
              <a:t>28</a:t>
            </a:r>
            <a:endParaRPr lang="en-US" sz="11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710077"/>
          </a:xfrm>
          <a:prstGeom prst="rect">
            <a:avLst/>
          </a:prstGeom>
        </p:spPr>
        <p:txBody>
          <a:bodyPr wrap="square">
            <a:spAutoFit/>
          </a:bodyPr>
          <a:lstStyle/>
          <a:p>
            <a:pPr marL="0" lvl="3" algn="just" rtl="1"/>
            <a:r>
              <a:rPr lang="fa-IR" b="1" dirty="0" smtClean="0">
                <a:cs typeface="B Nazanin" pitchFamily="2" charset="-78"/>
              </a:rPr>
              <a:t>1-6-3-1- کليات</a:t>
            </a:r>
          </a:p>
          <a:p>
            <a:pPr marL="0" lvl="3" algn="just" rtl="1"/>
            <a:r>
              <a:rPr lang="fa-IR" dirty="0" smtClean="0">
                <a:cs typeface="B Nazanin" pitchFamily="2" charset="-78"/>
              </a:rPr>
              <a:t>-محل خروج وسايل نقليه از آشيانه و ايستگاه بايد کاملاً قابل رؤيت و در ديد مستقيم مسئول اتاق مخابرات باشد.</a:t>
            </a:r>
          </a:p>
          <a:p>
            <a:pPr marL="0" lvl="3" algn="just" rtl="1"/>
            <a:r>
              <a:rPr lang="fa-IR" dirty="0" smtClean="0">
                <a:cs typeface="B Nazanin" pitchFamily="2" charset="-78"/>
              </a:rPr>
              <a:t>-در ايستگاه هايي که جايگاه وسايل نقليه در مجاورت شبکه ي حرکتي شهري است، حرکت وسايل نقليه با دنده عقب از شبکه ي حرکتي به جايگاه يا محوطه اکيداً ممنوع است.</a:t>
            </a:r>
          </a:p>
          <a:p>
            <a:pPr marL="0" lvl="3" algn="just" rtl="1"/>
            <a:r>
              <a:rPr lang="fa-IR" dirty="0" smtClean="0">
                <a:cs typeface="B Nazanin" pitchFamily="2" charset="-78"/>
              </a:rPr>
              <a:t>-لازم است براي رفت و آمد و جابجا کردن وسايل نقليه عملياتي، جايگاهي جداگانه براي وسيله ي نقليه ي رئيس ايستگاه احداث گردد. به نحوي که مسير رفت و آمد آن از مسير اصلي وسايل نقليه ي عملياتي جدا باشد.</a:t>
            </a:r>
          </a:p>
          <a:p>
            <a:pPr marL="0" lvl="3" algn="just" rtl="1"/>
            <a:r>
              <a:rPr lang="fa-IR" dirty="0" smtClean="0">
                <a:cs typeface="B Nazanin" pitchFamily="2" charset="-78"/>
              </a:rPr>
              <a:t>-اتاق هاي مجاور آشيانه بايد حداقل با 15 سانتي متر اختلاف سطح بالاتر از کف تمام شده ي آشيانه احداث شوند تا از نفوذ گاز منواکسيد کربن وسايل نقليه و نشت يا سرازير شدن آب حاصل از شست و شوي آشيانه مصون باشند.</a:t>
            </a:r>
          </a:p>
          <a:p>
            <a:pPr marL="0" lvl="3" algn="just" rtl="1"/>
            <a:endParaRPr lang="fa-IR" dirty="0" smtClean="0">
              <a:cs typeface="B Nazanin" pitchFamily="2" charset="-78"/>
            </a:endParaRPr>
          </a:p>
          <a:p>
            <a:pPr marL="0" lvl="3" algn="just" rtl="1"/>
            <a:r>
              <a:rPr lang="fa-IR" b="1" dirty="0" smtClean="0">
                <a:cs typeface="B Nazanin" pitchFamily="2" charset="-78"/>
              </a:rPr>
              <a:t>1-6-3-2- ابعاد</a:t>
            </a:r>
            <a:endParaRPr lang="en-US" dirty="0" smtClean="0">
              <a:cs typeface="B Nazanin" pitchFamily="2" charset="-78"/>
            </a:endParaRPr>
          </a:p>
          <a:p>
            <a:pPr marL="0" lvl="3" algn="just" rtl="1"/>
            <a:r>
              <a:rPr lang="fa-IR" dirty="0" smtClean="0">
                <a:cs typeface="B Nazanin" pitchFamily="2" charset="-78"/>
              </a:rPr>
              <a:t>در ايستگاه هايي که بيش از يک وسيله در آن جا دارد، حداقل عرض جايگاه وسايل نقليه 5 متر است که از هر طرف رعايت 9/0 متر فاصله با ستون ها و درب ها الزامي است.</a:t>
            </a:r>
          </a:p>
          <a:p>
            <a:pPr marL="0" lvl="3" algn="just" rtl="1"/>
            <a:r>
              <a:rPr lang="fa-IR" dirty="0" smtClean="0">
                <a:cs typeface="B Nazanin" pitchFamily="2" charset="-78"/>
              </a:rPr>
              <a:t>در صورتي که ايستگاه يک جايگاه دارد، عرض آن بايد 2/6 متر باشد.</a:t>
            </a:r>
          </a:p>
          <a:p>
            <a:pPr marL="0" lvl="3" algn="just" rtl="1"/>
            <a:r>
              <a:rPr lang="fa-IR" dirty="0" smtClean="0">
                <a:cs typeface="B Nazanin" pitchFamily="2" charset="-78"/>
              </a:rPr>
              <a:t>براي احداث يک جايگاه بايد فضايي به عمق 15 متر و براي احداث دو جايگاه پشت سرهم فضايي به عمق 24 متر و حداقل ارتفاع 5 متر بدون هيچ گونه مانعي بر سر راه، در نظر گرفته شود.</a:t>
            </a:r>
          </a:p>
          <a:p>
            <a:pPr marL="0" lvl="3" algn="just" rtl="1"/>
            <a:r>
              <a:rPr lang="fa-IR" dirty="0" smtClean="0">
                <a:cs typeface="B Nazanin" pitchFamily="2" charset="-78"/>
              </a:rPr>
              <a:t>حداقل ارتفاع و عرض درب آشيانه 30/4 متر است.</a:t>
            </a:r>
          </a:p>
          <a:p>
            <a:pPr marL="0" lvl="3" algn="just" rtl="1"/>
            <a:r>
              <a:rPr lang="fa-IR" dirty="0" smtClean="0">
                <a:cs typeface="B Nazanin" pitchFamily="2" charset="-78"/>
              </a:rPr>
              <a:t>حداقل عمق محوطه ي روبروي جايگاه 9 متر است.</a:t>
            </a:r>
          </a:p>
          <a:p>
            <a:pPr marL="0" lvl="3" algn="just" rtl="1"/>
            <a:endParaRPr lang="fa-IR" dirty="0" smtClean="0">
              <a:cs typeface="B Nazanin" pitchFamily="2" charset="-78"/>
            </a:endParaRPr>
          </a:p>
          <a:p>
            <a:pPr marL="0" lvl="3" algn="just" rtl="1"/>
            <a:r>
              <a:rPr lang="fa-IR" b="1" dirty="0" smtClean="0">
                <a:cs typeface="B Nazanin" pitchFamily="2" charset="-78"/>
              </a:rPr>
              <a:t>1-6-3-3- فضاهاي جانبي</a:t>
            </a:r>
            <a:endParaRPr lang="en-US" dirty="0" smtClean="0">
              <a:cs typeface="B Nazanin" pitchFamily="2" charset="-78"/>
            </a:endParaRPr>
          </a:p>
          <a:p>
            <a:pPr marL="0" lvl="3" algn="just" rtl="1"/>
            <a:r>
              <a:rPr lang="fa-IR" dirty="0" smtClean="0">
                <a:cs typeface="B Nazanin" pitchFamily="2" charset="-78"/>
              </a:rPr>
              <a:t>لازم است در مجاورت آشيانه موارد زير پيش بيني گردد:</a:t>
            </a:r>
          </a:p>
          <a:p>
            <a:pPr marL="0" lvl="3" algn="just" rtl="1"/>
            <a:r>
              <a:rPr lang="fa-IR" dirty="0" smtClean="0">
                <a:cs typeface="B Nazanin" pitchFamily="2" charset="-78"/>
              </a:rPr>
              <a:t>1-انبار فوم جهت انبار کردن اين مواد در گالن هاي مخصوص</a:t>
            </a:r>
          </a:p>
          <a:p>
            <a:pPr marL="0" lvl="3" algn="just" rtl="1"/>
            <a:r>
              <a:rPr lang="fa-IR" dirty="0" smtClean="0">
                <a:cs typeface="B Nazanin" pitchFamily="2" charset="-78"/>
              </a:rPr>
              <a:t>2-انبار شلنگ هاييدک شامل اتاق بسيار تميز و خشک با امکان تهويه ي طبيعي و نصب قفسه ها با چنگک هايي که محل آويزان کردن سر لوله ها است.</a:t>
            </a:r>
          </a:p>
          <a:p>
            <a:pPr marL="0" lvl="3" algn="just" rtl="1"/>
            <a:r>
              <a:rPr lang="fa-IR" dirty="0" smtClean="0">
                <a:cs typeface="B Nazanin" pitchFamily="2" charset="-78"/>
              </a:rPr>
              <a:t>-محل دستگاه هاي تنفسي با تهويه مناسب به هواي باز و امکان نظافت در حد بالا.</a:t>
            </a:r>
          </a:p>
          <a:p>
            <a:pPr marL="0" lvl="3" algn="just" rtl="1"/>
            <a:r>
              <a:rPr lang="fa-IR" dirty="0" smtClean="0">
                <a:cs typeface="B Nazanin" pitchFamily="2" charset="-78"/>
              </a:rPr>
              <a:t>-بخش شارژ باطري شامل اتاقيتميز با هوايتميز مطبوع و تازه با کابينت هاي درب دار مجهز به وسايل شارژ باطري متناسب با ابعاد و کلاس ايستگاه</a:t>
            </a:r>
          </a:p>
          <a:p>
            <a:pPr marL="0" lvl="3" algn="just" rtl="1"/>
            <a:r>
              <a:rPr lang="fa-IR" dirty="0" smtClean="0">
                <a:cs typeface="B Nazanin" pitchFamily="2" charset="-78"/>
              </a:rPr>
              <a:t>-پيش بينييک چاله سرويس جهت بازديد و تعويرات جزئي وسايل نقلهيي عملياتي در محوطه يا آشيانه ي وسايل نقليه الزامي است(از اين امکان مي توان جهت شستن وسايل نقلهي نيز استفاده کرد).</a:t>
            </a:r>
          </a:p>
          <a:p>
            <a:pPr marL="0" lvl="3" algn="just" rtl="1"/>
            <a:r>
              <a:rPr lang="fa-IR" dirty="0" smtClean="0">
                <a:cs typeface="B Nazanin" pitchFamily="2" charset="-78"/>
              </a:rPr>
              <a:t>-پيش بيني فضاهاي جانبي در زير زميني که فاقد دسترسي مناسب است، مجاز نمي باشد.</a:t>
            </a:r>
          </a:p>
          <a:p>
            <a:pPr marL="0" lvl="3" algn="just" rtl="1"/>
            <a:endParaRPr lang="en-US" b="1"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29</a:t>
            </a:r>
            <a:endParaRPr lang="en-US" sz="11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7971413"/>
          </a:xfrm>
          <a:prstGeom prst="rect">
            <a:avLst/>
          </a:prstGeom>
        </p:spPr>
        <p:txBody>
          <a:bodyPr wrap="square">
            <a:spAutoFit/>
          </a:bodyPr>
          <a:lstStyle/>
          <a:p>
            <a:pPr marL="0" lvl="3" algn="just" rtl="1"/>
            <a:r>
              <a:rPr lang="fa-IR" b="1" dirty="0" smtClean="0">
                <a:cs typeface="B Nazanin" pitchFamily="2" charset="-78"/>
              </a:rPr>
              <a:t>1-6-3-4-درب هاي آشيانه</a:t>
            </a:r>
          </a:p>
          <a:p>
            <a:pPr lvl="0" algn="just" rtl="1"/>
            <a:r>
              <a:rPr lang="fa-IR" dirty="0" smtClean="0">
                <a:cs typeface="B Nazanin" pitchFamily="2" charset="-78"/>
              </a:rPr>
              <a:t>-جهت کنترل وضعيت حرارتي آشيانه و نيز امنيت آن لازم است در ورودي و خروجي آشيانه درب نصب شود.</a:t>
            </a:r>
            <a:endParaRPr lang="en-US" sz="1400" dirty="0" smtClean="0">
              <a:cs typeface="B Nazanin" pitchFamily="2" charset="-78"/>
            </a:endParaRPr>
          </a:p>
          <a:p>
            <a:pPr lvl="0" algn="just" rtl="1"/>
            <a:r>
              <a:rPr lang="fa-IR" dirty="0" smtClean="0">
                <a:cs typeface="B Nazanin" pitchFamily="2" charset="-78"/>
              </a:rPr>
              <a:t>-لولاهاي بکار رفته در درب هاي آشيانه بايد از مقاومت کافي در برابر لنگر ايجاد شده در اثر وزن و طول زياد درب ها برخوردار باشند.</a:t>
            </a:r>
            <a:endParaRPr lang="en-US" sz="1400" dirty="0" smtClean="0">
              <a:cs typeface="B Nazanin" pitchFamily="2" charset="-78"/>
            </a:endParaRPr>
          </a:p>
          <a:p>
            <a:pPr lvl="0" algn="just" rtl="1"/>
            <a:r>
              <a:rPr lang="fa-IR" dirty="0" smtClean="0">
                <a:cs typeface="B Nazanin" pitchFamily="2" charset="-78"/>
              </a:rPr>
              <a:t>-در ايستگاه هاي بدون خدمه در زمان مأموريت، سيستمِ باز و بسته شدن درب بايد به گونه اي باشد که باعث تأخير در اعزام گروه به مأموريت نگردد.</a:t>
            </a:r>
            <a:endParaRPr lang="en-US" sz="1400" dirty="0" smtClean="0">
              <a:cs typeface="B Nazanin" pitchFamily="2" charset="-78"/>
            </a:endParaRPr>
          </a:p>
          <a:p>
            <a:pPr lvl="0" algn="just" rtl="1"/>
            <a:r>
              <a:rPr lang="fa-IR" dirty="0" smtClean="0">
                <a:cs typeface="B Nazanin" pitchFamily="2" charset="-78"/>
              </a:rPr>
              <a:t> -استفاده از سيستم الکتريکي جهت باز و بسته شدن درب ها الزامي است</a:t>
            </a:r>
            <a:endParaRPr lang="en-US" sz="1400" dirty="0" smtClean="0">
              <a:cs typeface="B Nazanin" pitchFamily="2" charset="-78"/>
            </a:endParaRPr>
          </a:p>
          <a:p>
            <a:pPr lvl="0" algn="just" rtl="1"/>
            <a:r>
              <a:rPr lang="fa-IR" dirty="0" smtClean="0">
                <a:cs typeface="B Nazanin" pitchFamily="2" charset="-78"/>
              </a:rPr>
              <a:t>-لازم است درب ها به ژنراتورهاي اضطراري برق وصل باشند تا در هنگام قطع برق با مشکلي روبرو نشوند.</a:t>
            </a:r>
            <a:endParaRPr lang="en-US" sz="1400" dirty="0" smtClean="0">
              <a:cs typeface="B Nazanin" pitchFamily="2" charset="-78"/>
            </a:endParaRPr>
          </a:p>
          <a:p>
            <a:pPr lvl="0" algn="just" rtl="1"/>
            <a:r>
              <a:rPr lang="fa-IR" dirty="0" smtClean="0">
                <a:cs typeface="B Nazanin" pitchFamily="2" charset="-78"/>
              </a:rPr>
              <a:t>-کليه آلات و ابزارهاي اتوماتيک که براي باز کردن درب ها نصب مي گردد، بايد به طريقي تنظيم شده باشند که در صورت قطع برق و کار نکردن ژنراتورهاي اضطراري باز کردن درب به طريق دستي به فوريت امکان پذير باشد.</a:t>
            </a:r>
            <a:endParaRPr lang="en-US" sz="1400" dirty="0" smtClean="0">
              <a:cs typeface="B Nazanin" pitchFamily="2" charset="-78"/>
            </a:endParaRPr>
          </a:p>
          <a:p>
            <a:pPr algn="just" rtl="1"/>
            <a:r>
              <a:rPr lang="fa-IR" dirty="0" smtClean="0">
                <a:cs typeface="B Nazanin" pitchFamily="2" charset="-78"/>
              </a:rPr>
              <a:t>-جهت اطلاع افراد و وسايل نقليه عبوري مجاور در ايستگاه از زمان شروع عمليات، بايد به نصب چراغ گردان در خروجي ايستگاه و در محلي که به خوبي قابل رؤيت باشد، اقدام نمود.</a:t>
            </a:r>
          </a:p>
          <a:p>
            <a:pPr algn="just" rtl="1"/>
            <a:endParaRPr lang="fa-IR" dirty="0" smtClean="0">
              <a:cs typeface="B Nazanin" pitchFamily="2" charset="-78"/>
            </a:endParaRPr>
          </a:p>
          <a:p>
            <a:pPr marL="0" lvl="3" algn="just" rtl="1"/>
            <a:r>
              <a:rPr lang="fa-IR" b="1" dirty="0" smtClean="0">
                <a:cs typeface="B Nazanin" pitchFamily="2" charset="-78"/>
              </a:rPr>
              <a:t>1-6-3-5-محل شست و شو</a:t>
            </a:r>
            <a:endParaRPr lang="en-US" sz="1400" dirty="0" smtClean="0">
              <a:cs typeface="B Nazanin" pitchFamily="2" charset="-78"/>
            </a:endParaRPr>
          </a:p>
          <a:p>
            <a:pPr lvl="0" algn="just" rtl="1"/>
            <a:r>
              <a:rPr lang="fa-IR" dirty="0" smtClean="0">
                <a:cs typeface="B Nazanin" pitchFamily="2" charset="-78"/>
              </a:rPr>
              <a:t>-پيش بيني مکان مناسب جهت شستن وسايل نقليه در محوطه يا آشيانه الزامي است.</a:t>
            </a:r>
          </a:p>
          <a:p>
            <a:pPr lvl="0" algn="just" rtl="1"/>
            <a:r>
              <a:rPr lang="fa-IR" dirty="0" smtClean="0">
                <a:cs typeface="B Nazanin" pitchFamily="2" charset="-78"/>
              </a:rPr>
              <a:t>-محل شست و شوي ماشين ها بايد به وسيله ييک کانال (آبرو) مناسب از محوطه اي که وسايل نقليه جدا مي شوند، جدا گردد.</a:t>
            </a:r>
          </a:p>
          <a:p>
            <a:pPr lvl="0" algn="just" rtl="1"/>
            <a:endParaRPr lang="fa-IR" dirty="0" smtClean="0">
              <a:cs typeface="B Nazanin" pitchFamily="2" charset="-78"/>
            </a:endParaRPr>
          </a:p>
          <a:p>
            <a:pPr algn="just" rtl="1"/>
            <a:r>
              <a:rPr lang="fa-IR" b="1" dirty="0" smtClean="0">
                <a:cs typeface="B Nazanin" pitchFamily="2" charset="-78"/>
              </a:rPr>
              <a:t>1-6-3-6-مواد و مصالح</a:t>
            </a:r>
            <a:endParaRPr lang="en-US" dirty="0" smtClean="0">
              <a:cs typeface="B Nazanin" pitchFamily="2" charset="-78"/>
            </a:endParaRPr>
          </a:p>
          <a:p>
            <a:pPr algn="just" rtl="1"/>
            <a:r>
              <a:rPr lang="fa-IR" dirty="0" smtClean="0">
                <a:cs typeface="B Nazanin" pitchFamily="2" charset="-78"/>
              </a:rPr>
              <a:t>-محوطه ي تردد مسايل نقليه ي عملياتي و آشيانه بايد با مواد و مصالح مناسب جهت هدايت آب هاي سطحي به کانال هاي پيش بيني شده براي اين منظور، شيب بندي شود.</a:t>
            </a:r>
          </a:p>
          <a:p>
            <a:pPr algn="just" rtl="1"/>
            <a:r>
              <a:rPr lang="fa-IR" dirty="0" smtClean="0">
                <a:cs typeface="B Nazanin" pitchFamily="2" charset="-78"/>
              </a:rPr>
              <a:t>-ديوارهاي آشيانه بايد از موادي ساخته شوند که به راحتي قابل شست وشو باشد و در کف اين محل بايد به تعداد کافي کف شور جهت تخليه ي آب هاي ريخته شده در اثر شست و شو کار گذارده شوند. اين کار امکان شست و شو با شلنگ را در اين مکان ميسر و آسان مي کند. ضمناً شيرهاي آب گرم و سرد بايد در مرکز و در کناره ديوار ها به تعداد کافي نصب گردند.</a:t>
            </a:r>
          </a:p>
          <a:p>
            <a:pPr algn="just" rtl="1"/>
            <a:r>
              <a:rPr lang="fa-IR" dirty="0" smtClean="0">
                <a:cs typeface="B Nazanin" pitchFamily="2" charset="-78"/>
              </a:rPr>
              <a:t>-جايگاه وسايل نقليه ي آتش نشاني بايد از مصالح غير لغزنده ي مقاومي ساخته شود که به هيچ عنوان چه در شرايط خشک و چه در شرايط مرطوب، لغزنده نباشند.</a:t>
            </a:r>
          </a:p>
          <a:p>
            <a:pPr algn="just" rtl="1"/>
            <a:r>
              <a:rPr lang="fa-IR" dirty="0" smtClean="0">
                <a:cs typeface="B Nazanin" pitchFamily="2" charset="-78"/>
              </a:rPr>
              <a:t>-کف اين محوطه بايد مقاومت فشاري لازم جهت تردد سنگين ترين وسايل نقليه عملياتي را داشته باشد.</a:t>
            </a: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30</a:t>
            </a:r>
            <a:endParaRPr lang="en-US" sz="11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217634"/>
          </a:xfrm>
          <a:prstGeom prst="rect">
            <a:avLst/>
          </a:prstGeom>
        </p:spPr>
        <p:txBody>
          <a:bodyPr wrap="square">
            <a:spAutoFit/>
          </a:bodyPr>
          <a:lstStyle/>
          <a:p>
            <a:pPr marL="0" lvl="3" algn="just" rtl="1"/>
            <a:r>
              <a:rPr lang="fa-IR" b="1" dirty="0" smtClean="0">
                <a:cs typeface="B Nazanin" pitchFamily="2" charset="-78"/>
              </a:rPr>
              <a:t>1-6-3-7- ورودي و خروجي</a:t>
            </a:r>
            <a:endParaRPr lang="en-US" dirty="0" smtClean="0">
              <a:cs typeface="B Nazanin" pitchFamily="2" charset="-78"/>
            </a:endParaRPr>
          </a:p>
          <a:p>
            <a:pPr marL="0" lvl="3" algn="just" rtl="1"/>
            <a:r>
              <a:rPr lang="fa-IR" dirty="0" smtClean="0">
                <a:cs typeface="B Nazanin" pitchFamily="2" charset="-78"/>
              </a:rPr>
              <a:t>-بايد توجه داشت که خروجي ايستگاه در مکاني پيش بيني شود که اراضي مجاور آن فاقد کاربري مزاحم يا ترافيک زياد باشند.</a:t>
            </a:r>
          </a:p>
          <a:p>
            <a:pPr marL="0" lvl="3" algn="just" rtl="1"/>
            <a:r>
              <a:rPr lang="fa-IR" dirty="0" smtClean="0">
                <a:cs typeface="B Nazanin" pitchFamily="2" charset="-78"/>
              </a:rPr>
              <a:t>-ضروري است که ايستگاه و آشيانه داراييک ورودي و خروجي مستقل از يک ديگر باشند تا در صورت مسدود شدن يکي، امکان استفاده از ديگري وجود داشته باشد.</a:t>
            </a:r>
          </a:p>
          <a:p>
            <a:pPr marL="0" lvl="3" algn="just" rtl="1"/>
            <a:endParaRPr lang="fa-IR" dirty="0" smtClean="0">
              <a:cs typeface="B Nazanin" pitchFamily="2" charset="-78"/>
            </a:endParaRPr>
          </a:p>
          <a:p>
            <a:pPr marL="0" lvl="3" algn="just" rtl="1"/>
            <a:r>
              <a:rPr lang="fa-IR" b="1" dirty="0" smtClean="0">
                <a:cs typeface="B Nazanin" pitchFamily="2" charset="-78"/>
              </a:rPr>
              <a:t>1-6-3-8- تهويه و نور</a:t>
            </a:r>
            <a:endParaRPr lang="en-US" dirty="0" smtClean="0">
              <a:cs typeface="B Nazanin" pitchFamily="2" charset="-78"/>
            </a:endParaRPr>
          </a:p>
          <a:p>
            <a:pPr marL="0" lvl="3" algn="just" rtl="1"/>
            <a:r>
              <a:rPr lang="fa-IR" dirty="0" smtClean="0">
                <a:cs typeface="B Nazanin" pitchFamily="2" charset="-78"/>
              </a:rPr>
              <a:t>-در صورت استفاده از هواکش، جهت تخليه ي دود ناشي از وسايل نقليه ي داخل آشيانه، بايد توجه داشت که موقعيت آن به گونه اي در نظر گرفته شود که باعث آزار و آلودگي هاي کاربردي مجاور نگردد.</a:t>
            </a:r>
          </a:p>
          <a:p>
            <a:pPr marL="0" lvl="3" algn="just" rtl="1"/>
            <a:r>
              <a:rPr lang="fa-IR" dirty="0" smtClean="0">
                <a:cs typeface="B Nazanin" pitchFamily="2" charset="-78"/>
              </a:rPr>
              <a:t>-تهويه ي آشيانه بايد به گونه اي صورت گيرد که دود ناشي از وسايل نقليه کاملاً از فضاي آشيانه دفع گردد تا باعث آزار و ناراحتي کارکنان نشود و بهداشت و سلامت آن ها را به مخاطره نياندازد.</a:t>
            </a:r>
          </a:p>
          <a:p>
            <a:pPr marL="0" lvl="3" algn="just" rtl="1"/>
            <a:r>
              <a:rPr lang="fa-IR" dirty="0" smtClean="0">
                <a:cs typeface="B Nazanin" pitchFamily="2" charset="-78"/>
              </a:rPr>
              <a:t>-سطوح نورگير ساختمان آشيانه بايد به اندازه اي بشد که در تمام ساعات روز حتي المقدور نور طبيعي کافيجهت فعاليت را تأمين کند.</a:t>
            </a:r>
          </a:p>
          <a:p>
            <a:pPr marL="0" lvl="3" algn="just" rtl="1"/>
            <a:r>
              <a:rPr lang="fa-IR" dirty="0" smtClean="0">
                <a:cs typeface="B Nazanin" pitchFamily="2" charset="-78"/>
              </a:rPr>
              <a:t>-براي جلوگيري از انتشار دود ناشي از احتراق موتورِ وسايل نقليه ي عملياتي بايد از لوله هاي خرطومي که به لوله ي اگزوز آن ها متصل مي مشوند و از طريق شبکه ي لوله کشي شده در کف با سقف، دود را به خارج از فضاي آشيانه هدايت مي کنند، استفده کرد.</a:t>
            </a:r>
          </a:p>
          <a:p>
            <a:pPr marL="0" lvl="3" algn="just" rtl="1"/>
            <a:endParaRPr lang="fa-IR" dirty="0" smtClean="0">
              <a:cs typeface="B Nazanin" pitchFamily="2" charset="-78"/>
            </a:endParaRPr>
          </a:p>
          <a:p>
            <a:pPr marL="0" lvl="3" algn="just" rtl="1"/>
            <a:r>
              <a:rPr lang="fa-IR" b="1" dirty="0" smtClean="0">
                <a:cs typeface="B Nazanin" pitchFamily="2" charset="-78"/>
              </a:rPr>
              <a:t>1-6-3-9- شيب</a:t>
            </a:r>
            <a:endParaRPr lang="en-US" dirty="0" smtClean="0">
              <a:cs typeface="B Nazanin" pitchFamily="2" charset="-78"/>
            </a:endParaRPr>
          </a:p>
          <a:p>
            <a:pPr marL="0" lvl="3" algn="just" rtl="1"/>
            <a:r>
              <a:rPr lang="fa-IR" dirty="0" smtClean="0">
                <a:cs typeface="B Nazanin" pitchFamily="2" charset="-78"/>
              </a:rPr>
              <a:t>شيب عمومي آشيانه نبايد به اندازه اي در نظر گرفته شود که احتمال حرکت وسايل نقلهي در حالت توقف وجود داشته باشد. حداکثر ميزا ناين شيب 5/1 درصد است که جهت دفع آب هاي سطحي کف آشيانه الزامي است.</a:t>
            </a:r>
          </a:p>
          <a:p>
            <a:pPr marL="0" lvl="3" algn="just" rtl="1"/>
            <a:r>
              <a:rPr lang="fa-IR" dirty="0" smtClean="0">
                <a:cs typeface="B Nazanin" pitchFamily="2" charset="-78"/>
              </a:rPr>
              <a:t>در محل خروج وسايل نقليه از آشيانه، نبايد شيب مثبت که باعث تأخير در حرکت، سر خوردن و خاموش شدن آن ها مي گردد، وجود داشته باشد.</a:t>
            </a:r>
          </a:p>
          <a:p>
            <a:pPr marL="0" lvl="3" algn="just" rtl="1"/>
            <a:endParaRPr lang="fa-IR" dirty="0" smtClean="0">
              <a:cs typeface="B Nazanin" pitchFamily="2" charset="-78"/>
            </a:endParaRPr>
          </a:p>
          <a:p>
            <a:pPr marL="0" lvl="3" algn="just" rtl="1"/>
            <a:r>
              <a:rPr lang="fa-IR" b="1" dirty="0" smtClean="0">
                <a:cs typeface="B Nazanin" pitchFamily="2" charset="-78"/>
              </a:rPr>
              <a:t>1-6-3-10- فضاهاي بهداشتي</a:t>
            </a:r>
            <a:endParaRPr lang="en-US" dirty="0" smtClean="0">
              <a:cs typeface="B Nazanin" pitchFamily="2" charset="-78"/>
            </a:endParaRPr>
          </a:p>
          <a:p>
            <a:pPr marL="0" lvl="3" algn="just" rtl="1"/>
            <a:r>
              <a:rPr lang="fa-IR" dirty="0" smtClean="0">
                <a:cs typeface="B Nazanin" pitchFamily="2" charset="-78"/>
              </a:rPr>
              <a:t>-در آشيانه و يا مجاور آ نپيش بيني سروريس هاي بهداشتي، رختکن و دوش بعد از عمليات، رختشوي خانه، اتاق خشک کن البسه و پاشويه الزامي است.</a:t>
            </a:r>
          </a:p>
          <a:p>
            <a:pPr marL="0" lvl="3" algn="just" rtl="1"/>
            <a:r>
              <a:rPr lang="fa-IR" dirty="0" smtClean="0">
                <a:cs typeface="B Nazanin" pitchFamily="2" charset="-78"/>
              </a:rPr>
              <a:t>-در آشيانه و يا مجاور آن پيش بيني فضاي کمدخانه جهت لباس هاي عملياتي شامل کلاه آتش نشاني، اورکت، چکمه، دستکش و ... الزامي است.</a:t>
            </a:r>
          </a:p>
          <a:p>
            <a:pPr marL="0" lvl="3" algn="just" rtl="1"/>
            <a:r>
              <a:rPr lang="fa-IR" dirty="0" smtClean="0">
                <a:cs typeface="B Nazanin" pitchFamily="2" charset="-78"/>
              </a:rPr>
              <a:t>-به علت وجود رطوبت در فضاي خشک کن، نصب هواکش اجبار ياست.</a:t>
            </a:r>
          </a:p>
          <a:p>
            <a:pPr marL="0" lvl="3" algn="just" rtl="1"/>
            <a:r>
              <a:rPr lang="fa-IR" dirty="0" smtClean="0">
                <a:cs typeface="B Nazanin" pitchFamily="2" charset="-78"/>
              </a:rPr>
              <a:t>-رختشوي خانه و فضاي خشک کن البسه بايد در مجاورت يکديگر پيش بيني شوند.</a:t>
            </a: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31</a:t>
            </a:r>
            <a:endParaRPr lang="en-US" sz="11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5755422"/>
          </a:xfrm>
          <a:prstGeom prst="rect">
            <a:avLst/>
          </a:prstGeom>
        </p:spPr>
        <p:txBody>
          <a:bodyPr wrap="square">
            <a:spAutoFit/>
          </a:bodyPr>
          <a:lstStyle/>
          <a:p>
            <a:pPr marL="0" lvl="3" algn="just" rtl="1"/>
            <a:r>
              <a:rPr lang="fa-IR" b="1" dirty="0" smtClean="0">
                <a:cs typeface="B Nazanin" pitchFamily="2" charset="-78"/>
              </a:rPr>
              <a:t>1-6-3-11-ميله ي فرود</a:t>
            </a:r>
            <a:endParaRPr lang="en-US" b="1" dirty="0" smtClean="0">
              <a:cs typeface="B Nazanin" pitchFamily="2" charset="-78"/>
            </a:endParaRPr>
          </a:p>
          <a:p>
            <a:pPr marL="0" lvl="3" algn="just" rtl="1"/>
            <a:r>
              <a:rPr lang="fa-IR" dirty="0" smtClean="0">
                <a:cs typeface="B Nazanin" pitchFamily="2" charset="-78"/>
              </a:rPr>
              <a:t>-کارکنان عملياتي ايستگاه هاي آتش نشاني در زمان حضور در ايستگاه طبق برنامه ي روزانه فعاليت هاي مختلفي را انجام مي دهند و در فضاهاي مختلف ايستگاه خضور پيدا مي کنند. بنابراين در زمان اعلام عمليات، کارکنان در هر نقطه از ايستگاه که باشند، بايد در کم ترين زمان ممکن به آشيانه ي وسايل نقليه عملياتي مراجعه کنند.</a:t>
            </a:r>
          </a:p>
          <a:p>
            <a:pPr marL="0" lvl="3" algn="just" rtl="1"/>
            <a:r>
              <a:rPr lang="fa-IR" dirty="0" smtClean="0">
                <a:cs typeface="B Nazanin" pitchFamily="2" charset="-78"/>
              </a:rPr>
              <a:t>-براي کاهش اين زمان تدابير مختلفي انديشيده مي شود. يکي از اين تدابر که در ايستگاه هاي دو طبقه مورد استفاده قرار مي گيرد، کاهش زمان حرکت هنگام حرکت عمومييعني از طبقه ي بالاتر به آشيانه توسط ميله ي فرود و يا سرسره ي فرود است. هر چند استفاده از ميله ي فرود به ويژه زماني که ارتفاع آن افزايش مييابد و يا در زمان استراحت شبانه به دليل احتمال سقوط، حوادثي را به دنبال دارد وليکن در کاهش زمان دسترسي به آشيانه نقش مؤثري را ايفا مي کند.</a:t>
            </a:r>
          </a:p>
          <a:p>
            <a:pPr marL="0" lvl="3" algn="just" rtl="1"/>
            <a:r>
              <a:rPr lang="fa-IR" dirty="0" smtClean="0">
                <a:cs typeface="B Nazanin" pitchFamily="2" charset="-78"/>
              </a:rPr>
              <a:t>-سرسره ي فرود ضمن دارا بودن ويژگي هاي مثبت ميله ي فرود، فاقد احتمال سقوط و آسيب ديدگي هايناشي از آن است.</a:t>
            </a:r>
          </a:p>
          <a:p>
            <a:pPr marL="0" lvl="3" algn="just" rtl="1"/>
            <a:r>
              <a:rPr lang="fa-IR" dirty="0" smtClean="0">
                <a:cs typeface="B Nazanin" pitchFamily="2" charset="-78"/>
              </a:rPr>
              <a:t>-از ميله ي فرود فقط بايد براييک طبقه ارتفاع استفاده کرد و هرگز نبايد در ساختمان هاي چند طبقه جهت فرود از آن استفاده نمود.</a:t>
            </a:r>
          </a:p>
          <a:p>
            <a:pPr marL="0" lvl="3" algn="just" rtl="1"/>
            <a:r>
              <a:rPr lang="fa-IR" dirty="0" smtClean="0">
                <a:cs typeface="B Nazanin" pitchFamily="2" charset="-78"/>
              </a:rPr>
              <a:t>-ميله ي فـرود بايد در طـبقه ي هم کف به وسـيله ييک حفاظ لاستيکي ضخيم و محکم براي کاستن ضربه ي ناشي از فرود، احاطه شود.</a:t>
            </a:r>
          </a:p>
          <a:p>
            <a:pPr marL="0" lvl="3" algn="just" rtl="1"/>
            <a:r>
              <a:rPr lang="fa-IR" dirty="0" smtClean="0">
                <a:cs typeface="B Nazanin" pitchFamily="2" charset="-78"/>
              </a:rPr>
              <a:t>-فاصله ي ميله ي فرود از ديوارهاي مجاور نبايد کم تر از 90 سانتي متر باشد.</a:t>
            </a:r>
          </a:p>
          <a:p>
            <a:pPr marL="0" lvl="3" algn="just" rtl="1"/>
            <a:r>
              <a:rPr lang="fa-IR" dirty="0" smtClean="0">
                <a:cs typeface="B Nazanin" pitchFamily="2" charset="-78"/>
              </a:rPr>
              <a:t>-حداقل فاصله ي بنييک جفت ميله بايد5/1 متر باشد.</a:t>
            </a:r>
          </a:p>
          <a:p>
            <a:pPr marL="0" lvl="3" algn="just" rtl="1"/>
            <a:r>
              <a:rPr lang="fa-IR" dirty="0" smtClean="0">
                <a:cs typeface="B Nazanin" pitchFamily="2" charset="-78"/>
              </a:rPr>
              <a:t>-ميلهي فرود در سطح ورودي داراي حفاظي است که به دور دريچه ي مدور يا مربعي که به اندازه ي 90 سانتي متر از هر طرف با ميله ي فرود فاصله دارد، قرار مي گيرد. فاصله ي دريچه از ميله ي فرود در محل برش و گرفتن ميله 50 سانتي متر است.</a:t>
            </a:r>
          </a:p>
          <a:p>
            <a:pPr marL="0" lvl="3" algn="just" rtl="1"/>
            <a:r>
              <a:rPr lang="fa-IR" dirty="0" smtClean="0">
                <a:cs typeface="B Nazanin" pitchFamily="2" charset="-78"/>
              </a:rPr>
              <a:t>-ميله ي فرود بايد داراي تهويه ي مناسب جهت خروج دود ناشي از وسايل نقليه ي آشيانه باشد .</a:t>
            </a:r>
          </a:p>
          <a:p>
            <a:pPr marL="0" lvl="3" algn="just" rtl="1"/>
            <a:endParaRPr lang="fa-IR" dirty="0" smtClean="0">
              <a:cs typeface="B Nazanin" pitchFamily="2" charset="-78"/>
            </a:endParaRPr>
          </a:p>
        </p:txBody>
      </p:sp>
      <p:sp>
        <p:nvSpPr>
          <p:cNvPr id="45058" name="AutoShape 2" descr="http://t0.gstatic.com/images?q=tbn:ANd9GcRbzw1sPLb_x_UNOfb4qukcYnGKRSyFRUuZfAq0LL3LbKwGfC8DLw">
            <a:hlinkClick r:id="rId2"/>
          </p:cNvPr>
          <p:cNvSpPr>
            <a:spLocks noChangeAspect="1" noChangeArrowheads="1"/>
          </p:cNvSpPr>
          <p:nvPr/>
        </p:nvSpPr>
        <p:spPr bwMode="auto">
          <a:xfrm>
            <a:off x="155575" y="-2719388"/>
            <a:ext cx="3686175" cy="56673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5060" name="Picture 4" descr="http://t0.gstatic.com/images?q=tbn:ANd9GcRbzw1sPLb_x_UNOfb4qukcYnGKRSyFRUuZfAq0LL3LbKwGfC8DLw">
            <a:hlinkClick r:id="rId2"/>
          </p:cNvPr>
          <p:cNvPicPr>
            <a:picLocks noChangeAspect="1" noChangeArrowheads="1"/>
          </p:cNvPicPr>
          <p:nvPr/>
        </p:nvPicPr>
        <p:blipFill>
          <a:blip r:embed="rId3" cstate="print"/>
          <a:srcRect/>
          <a:stretch>
            <a:fillRect/>
          </a:stretch>
        </p:blipFill>
        <p:spPr bwMode="auto">
          <a:xfrm>
            <a:off x="1981200" y="6096000"/>
            <a:ext cx="2776207" cy="2846966"/>
          </a:xfrm>
          <a:prstGeom prst="rect">
            <a:avLst/>
          </a:prstGeom>
          <a:noFill/>
        </p:spPr>
      </p:pic>
      <p:sp>
        <p:nvSpPr>
          <p:cNvPr id="7" name="TextBox 6"/>
          <p:cNvSpPr txBox="1"/>
          <p:nvPr/>
        </p:nvSpPr>
        <p:spPr>
          <a:xfrm>
            <a:off x="304800" y="9220200"/>
            <a:ext cx="457200" cy="261610"/>
          </a:xfrm>
          <a:prstGeom prst="rect">
            <a:avLst/>
          </a:prstGeom>
          <a:noFill/>
        </p:spPr>
        <p:txBody>
          <a:bodyPr wrap="square" rtlCol="0">
            <a:spAutoFit/>
          </a:bodyPr>
          <a:lstStyle/>
          <a:p>
            <a:pPr algn="ctr"/>
            <a:r>
              <a:rPr lang="fa-IR" sz="1100" dirty="0" smtClean="0"/>
              <a:t>32</a:t>
            </a:r>
            <a:endParaRPr lang="en-US" sz="11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956298"/>
          </a:xfrm>
          <a:prstGeom prst="rect">
            <a:avLst/>
          </a:prstGeom>
        </p:spPr>
        <p:txBody>
          <a:bodyPr wrap="square">
            <a:spAutoFit/>
          </a:bodyPr>
          <a:lstStyle/>
          <a:p>
            <a:pPr marL="0" lvl="3" algn="just" rtl="1"/>
            <a:r>
              <a:rPr lang="fa-IR" b="1" dirty="0" smtClean="0">
                <a:cs typeface="B Nazanin" pitchFamily="2" charset="-78"/>
              </a:rPr>
              <a:t>1-6-4-محوطه ي ايستگاه آتش نشاني</a:t>
            </a:r>
            <a:endParaRPr lang="en-US" dirty="0" smtClean="0">
              <a:cs typeface="B Nazanin" pitchFamily="2" charset="-78"/>
            </a:endParaRPr>
          </a:p>
          <a:p>
            <a:pPr marL="0" lvl="3" algn="just" rtl="1"/>
            <a:r>
              <a:rPr lang="fa-IR" b="1" dirty="0" smtClean="0">
                <a:cs typeface="B Nazanin" pitchFamily="2" charset="-78"/>
              </a:rPr>
              <a:t>1-6-4-1-برج خشک کن و تمرينات</a:t>
            </a:r>
            <a:endParaRPr lang="en-US" dirty="0" smtClean="0">
              <a:cs typeface="B Nazanin" pitchFamily="2" charset="-78"/>
            </a:endParaRPr>
          </a:p>
          <a:p>
            <a:pPr marL="0" lvl="3" algn="just" rtl="1"/>
            <a:r>
              <a:rPr lang="fa-IR" dirty="0" smtClean="0">
                <a:cs typeface="B Nazanin" pitchFamily="2" charset="-78"/>
              </a:rPr>
              <a:t>يکي از عناصري که موارد استفاده ي متعددي در ايستگاه هاي آتش نشاني دارد، برج لوله خشک کن است. هر چند که عملکرد اصلي اين برج، آويزان کردن شلنگ هاي آتش نشاني جهت خشک کردن آن ها است وليکن عملکردهاي ديگر اين برج باعث گرديده تا در برخي از ايستگاه هاي آتش نشاني (در ساير کشورها) براي مقاصد مختلفي استفاده شود.</a:t>
            </a:r>
          </a:p>
          <a:p>
            <a:pPr marL="0" lvl="3" algn="just" rtl="1"/>
            <a:r>
              <a:rPr lang="fa-IR" dirty="0" smtClean="0">
                <a:cs typeface="B Nazanin" pitchFamily="2" charset="-78"/>
              </a:rPr>
              <a:t>اين برج در شهرهاي کوچک يا مناطق شهري که فاقد اختلاف سطح زياد هستند، به عنوان برج ديده باني مورد استفاده قرار مي گيرد. همچنين از اين برج جهت تمرينات روزمره ي عملياتي، به منظور اطفاي حريق و يا عمليات امداد در ارتفاع استفاده مي گردد. از ديگر عملکردهاي برج لوله خشک کن، نقش نمادين آن در معرفي ايستگاه آتش نشاني است که مي تواند به عنوان يک نشانه ي شهري نيز استفاده شود.</a:t>
            </a:r>
          </a:p>
          <a:p>
            <a:pPr marL="0" lvl="3" algn="just" rtl="1"/>
            <a:r>
              <a:rPr lang="fa-IR" dirty="0" smtClean="0">
                <a:cs typeface="B Nazanin" pitchFamily="2" charset="-78"/>
              </a:rPr>
              <a:t>برج چهار طبقه ي سرپوشيده به اضافه ي بام که هر طبقه ي آن با يک راه داخلي باريک به طبقه ي ديگر دسترسي دارد، داراي ارتفاعي برابر با 75/13 متر است.</a:t>
            </a:r>
          </a:p>
          <a:p>
            <a:pPr marL="0" lvl="3" algn="just" rtl="1"/>
            <a:r>
              <a:rPr lang="fa-IR" dirty="0" smtClean="0">
                <a:cs typeface="B Nazanin" pitchFamily="2" charset="-78"/>
              </a:rPr>
              <a:t>-ابعاد پلان ساختمان 60/3×20/5 متر مي باشد.</a:t>
            </a:r>
          </a:p>
          <a:p>
            <a:pPr marL="0" lvl="3" algn="just" rtl="1"/>
            <a:r>
              <a:rPr lang="fa-IR" dirty="0" smtClean="0">
                <a:cs typeface="B Nazanin" pitchFamily="2" charset="-78"/>
              </a:rPr>
              <a:t>-ارتفاع بين طبقات (کف تا کف طبقات) 30/3 متر است.</a:t>
            </a:r>
          </a:p>
          <a:p>
            <a:pPr marL="0" lvl="3" algn="just" rtl="1"/>
            <a:r>
              <a:rPr lang="fa-IR" dirty="0" smtClean="0">
                <a:cs typeface="B Nazanin" pitchFamily="2" charset="-78"/>
              </a:rPr>
              <a:t>-هر طبقه داراي شکويي است که از دو يا سه سمت به محوطه باز است.</a:t>
            </a:r>
          </a:p>
          <a:p>
            <a:pPr marL="0" lvl="3" algn="just" rtl="1"/>
            <a:r>
              <a:rPr lang="fa-IR" dirty="0" smtClean="0">
                <a:cs typeface="B Nazanin" pitchFamily="2" charset="-78"/>
              </a:rPr>
              <a:t>-ارتفاع نرده ها 90 سانتي متر است.</a:t>
            </a:r>
          </a:p>
          <a:p>
            <a:pPr marL="0" lvl="3" algn="just" rtl="1"/>
            <a:r>
              <a:rPr lang="fa-IR" dirty="0" smtClean="0">
                <a:cs typeface="B Nazanin" pitchFamily="2" charset="-78"/>
              </a:rPr>
              <a:t>-محل خشک کردن شلنگ ها در داخل تمام طول برج مجود دارد و 3/1 پلان را شامل مي شود.</a:t>
            </a:r>
          </a:p>
          <a:p>
            <a:pPr marL="0" lvl="3" algn="just" rtl="1"/>
            <a:r>
              <a:rPr lang="fa-IR" dirty="0" smtClean="0">
                <a:cs typeface="B Nazanin" pitchFamily="2" charset="-78"/>
              </a:rPr>
              <a:t>-فضاي برج بايد داراي تهويه باشد.</a:t>
            </a:r>
          </a:p>
          <a:p>
            <a:pPr marL="0" lvl="3" algn="just" rtl="1"/>
            <a:r>
              <a:rPr lang="fa-IR" dirty="0" smtClean="0">
                <a:cs typeface="B Nazanin" pitchFamily="2" charset="-78"/>
              </a:rPr>
              <a:t>-محوطه ي اطراف بايد مسطح باشد تا مانور عملياتي وسايل نقليه به سهولت انجام پذيرد.</a:t>
            </a:r>
          </a:p>
          <a:p>
            <a:pPr marL="0" lvl="3" algn="just" rtl="1"/>
            <a:r>
              <a:rPr lang="fa-IR" dirty="0" smtClean="0">
                <a:cs typeface="B Nazanin" pitchFamily="2" charset="-78"/>
              </a:rPr>
              <a:t>-در صورتي که زمين محل احداث ايستگاه با محدوديت سطح همراه باشد، الحاق برج به ساختمان ايستگاه مقدور است.</a:t>
            </a:r>
          </a:p>
          <a:p>
            <a:pPr marL="0" lvl="3" algn="just" rtl="1"/>
            <a:endParaRPr lang="fa-IR" dirty="0" smtClean="0">
              <a:cs typeface="B Nazanin" pitchFamily="2" charset="-78"/>
            </a:endParaRPr>
          </a:p>
          <a:p>
            <a:pPr marL="0" lvl="3" algn="just" rtl="1"/>
            <a:r>
              <a:rPr lang="fa-IR" b="1" dirty="0" smtClean="0">
                <a:cs typeface="B Nazanin" pitchFamily="2" charset="-78"/>
              </a:rPr>
              <a:t>1-6-4-2-محوطه ي تمرينات عملياتي</a:t>
            </a:r>
          </a:p>
          <a:p>
            <a:pPr marL="0" lvl="3" algn="just" rtl="1"/>
            <a:r>
              <a:rPr lang="fa-IR" dirty="0" smtClean="0">
                <a:cs typeface="B Nazanin" pitchFamily="2" charset="-78"/>
              </a:rPr>
              <a:t>لازم است محوطه اي جهت انجام تمرينات روزانه ي کارکنان عملياتي ايستگاه در پشت آشيانه ي وسايل نقليه، به طوري که ارتباط سريع و مستقيمي با ان داشته باشد، در نظر گرفته شود. در صورت مجاورت محوطه ي تمرينات با معبر عمومي، مي توان با ترکيب ديورا کوتاه و نرده امکان تماشاي عملياتي- تمريني اطفاء و امداد را براي عابران فراهم ساخت.</a:t>
            </a:r>
          </a:p>
          <a:p>
            <a:pPr marL="0" lvl="3" algn="just" rtl="1"/>
            <a:r>
              <a:rPr lang="fa-IR" dirty="0" smtClean="0">
                <a:cs typeface="B Nazanin" pitchFamily="2" charset="-78"/>
              </a:rPr>
              <a:t>-لازم است فضايي کافي و آزاد در زمين ايستگاه جهت محوطه ي تمرينات در نظر گرفته شود.</a:t>
            </a:r>
          </a:p>
          <a:p>
            <a:pPr marL="0" lvl="3" algn="just" rtl="1"/>
            <a:r>
              <a:rPr lang="fa-IR" dirty="0" smtClean="0">
                <a:cs typeface="B Nazanin" pitchFamily="2" charset="-78"/>
              </a:rPr>
              <a:t>-ابعاد محوطه داراي 31 متر عرض و 23 متر عمق است.</a:t>
            </a:r>
          </a:p>
          <a:p>
            <a:pPr marL="0" lvl="3" algn="just" rtl="1"/>
            <a:r>
              <a:rPr lang="fa-IR" dirty="0" smtClean="0">
                <a:cs typeface="B Nazanin" pitchFamily="2" charset="-78"/>
              </a:rPr>
              <a:t>-محوطه بايد داراي مقاومت کافي براي تردد سنگين ترين وسايل نقليه ي عملياتي باشد.</a:t>
            </a:r>
          </a:p>
          <a:p>
            <a:pPr marL="0" lvl="3" algn="just" rtl="1"/>
            <a:r>
              <a:rPr lang="fa-IR" dirty="0" smtClean="0">
                <a:cs typeface="B Nazanin" pitchFamily="2" charset="-78"/>
              </a:rPr>
              <a:t>-محوطه بايد به طريقي طراحي شود که مقدار مناسب آب و مواد لازم را در مدت زمان تعيين شده تخليه کند .</a:t>
            </a:r>
          </a:p>
          <a:p>
            <a:pPr marL="0" lvl="3" algn="just" rtl="1"/>
            <a:endParaRPr lang="en-US" dirty="0" smtClean="0">
              <a:cs typeface="B Nazanin" pitchFamily="2" charset="-78"/>
            </a:endParaRPr>
          </a:p>
          <a:p>
            <a:pPr marL="0" lvl="3" algn="just" rtl="1"/>
            <a:endParaRPr lang="fa-IR" b="1"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33</a:t>
            </a:r>
            <a:endParaRPr lang="en-US" sz="11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217634"/>
          </a:xfrm>
          <a:prstGeom prst="rect">
            <a:avLst/>
          </a:prstGeom>
        </p:spPr>
        <p:txBody>
          <a:bodyPr wrap="square">
            <a:spAutoFit/>
          </a:bodyPr>
          <a:lstStyle/>
          <a:p>
            <a:pPr marL="0" lvl="3" algn="just" rtl="1"/>
            <a:r>
              <a:rPr lang="fa-IR" b="1" dirty="0" smtClean="0">
                <a:cs typeface="B Nazanin" pitchFamily="2" charset="-78"/>
              </a:rPr>
              <a:t>1-6-4-3-توقف گاه وسايل نقليه ي شخصي</a:t>
            </a:r>
            <a:endParaRPr lang="en-US" dirty="0" smtClean="0">
              <a:cs typeface="B Nazanin" pitchFamily="2" charset="-78"/>
            </a:endParaRPr>
          </a:p>
          <a:p>
            <a:pPr marL="0" lvl="3" algn="just" rtl="1"/>
            <a:r>
              <a:rPr lang="fa-IR" dirty="0" smtClean="0">
                <a:cs typeface="B Nazanin" pitchFamily="2" charset="-78"/>
              </a:rPr>
              <a:t>پيش بيني محوطه اي جهت توقف وسايل نقليه ي کارکنان ايستگاه و ساير مراجعان که جهت انجام امور اداري و يا شرکت در کلاس ها و سخنراني ها به ايستگاه مراجعه مي کنند، در بخشي از محوطه ي ايستگاه ضروري است. تعداد توقف گاه ها بايد متناسب با تعداد کارکنان و مراجعان در نظر گرفته شود. در صورتي که ايستگاه آتش نشاني مراجعه کننده اي نداشته باشد و يا تعداد مراجعه کنندگان محدود باشد، پيش بيني توقف گاه جهت وسايل نقليه ي آن ها ضروري نيست.</a:t>
            </a:r>
          </a:p>
          <a:p>
            <a:pPr marL="0" lvl="3" algn="just" rtl="1"/>
            <a:r>
              <a:rPr lang="fa-IR" dirty="0" smtClean="0">
                <a:cs typeface="B Nazanin" pitchFamily="2" charset="-78"/>
              </a:rPr>
              <a:t>-محل توقف گا هوسايل نقليه ي شخصي بايد در برابر خطرات و سوانح احتمالي ناشي از انجام تمرينات عملياتي و اعزام گروه عملياتي به مأموريت و نيز سرقت، از ايمني و مصونيت کافي برخوردار باشد.</a:t>
            </a:r>
          </a:p>
          <a:p>
            <a:pPr marL="0" lvl="3" algn="just" rtl="1"/>
            <a:r>
              <a:rPr lang="fa-IR" dirty="0" smtClean="0">
                <a:cs typeface="B Nazanin" pitchFamily="2" charset="-78"/>
              </a:rPr>
              <a:t>-گنجايش توقف گاه بايد به اندازه اي باشد که کليه ي خدمه ي کشيک آتش نشاني همزمان بتوانند وسايل نقليه ي خود را در آن پارک کنند.</a:t>
            </a:r>
          </a:p>
          <a:p>
            <a:pPr marL="0" lvl="3" algn="just" rtl="1"/>
            <a:r>
              <a:rPr lang="fa-IR" dirty="0" smtClean="0">
                <a:cs typeface="B Nazanin" pitchFamily="2" charset="-78"/>
              </a:rPr>
              <a:t>-پيش بيني حداقل 15 توقف گاه براي مراجعان در ايستگاه هاي آتش نشاني داراي کلاس و اتاق سخنراني الزامي است (تعداد توقف گاه مورد نياز کارکانان به اين مقدار افزوده خواهد شد).</a:t>
            </a:r>
          </a:p>
          <a:p>
            <a:pPr marL="0" lvl="3" algn="just" rtl="1"/>
            <a:r>
              <a:rPr lang="fa-IR" dirty="0" smtClean="0">
                <a:cs typeface="B Nazanin" pitchFamily="2" charset="-78"/>
              </a:rPr>
              <a:t>-مسير حرکت وسايل نقليه ي شخصي نبايد با ميسر حرکت وسايل نقليه ي عملياتي و کارکنان عملياتي تداخل داشته باشد .</a:t>
            </a:r>
          </a:p>
          <a:p>
            <a:pPr marL="0" lvl="3" algn="just" rtl="1"/>
            <a:endParaRPr lang="fa-IR" dirty="0" smtClean="0">
              <a:cs typeface="B Nazanin" pitchFamily="2" charset="-78"/>
            </a:endParaRPr>
          </a:p>
          <a:p>
            <a:pPr marL="0" lvl="3" algn="just" rtl="1"/>
            <a:r>
              <a:rPr lang="fa-IR" b="1" dirty="0" smtClean="0">
                <a:cs typeface="B Nazanin" pitchFamily="2" charset="-78"/>
              </a:rPr>
              <a:t>1-6-4-4-ايستگاه فوريت هاي پزشکي</a:t>
            </a:r>
          </a:p>
          <a:p>
            <a:pPr marL="0" lvl="3" algn="just" rtl="1"/>
            <a:r>
              <a:rPr lang="fa-IR" dirty="0" smtClean="0">
                <a:cs typeface="B Nazanin" pitchFamily="2" charset="-78"/>
              </a:rPr>
              <a:t>با توجه به ضرورت حضور گروه فوريت هاي پزشکي در برخي از عمليات اطفاء و امداد منجز به جرح، پيش بيني مکاني در محوطه جهت استقرار ايستگاهي براي اين منظور ضروري است.</a:t>
            </a:r>
          </a:p>
          <a:p>
            <a:pPr marL="0" lvl="3" algn="just" rtl="1"/>
            <a:r>
              <a:rPr lang="fa-IR" dirty="0" smtClean="0">
                <a:cs typeface="B Nazanin" pitchFamily="2" charset="-78"/>
              </a:rPr>
              <a:t>-پيش بيني حداقل يک جايگاه به ابعاد 4×9 متر براي استقرار وسيله ي نقليه فوريت هاي پزشکي ضروري است.</a:t>
            </a:r>
          </a:p>
          <a:p>
            <a:pPr marL="0" lvl="3" algn="just" rtl="1"/>
            <a:r>
              <a:rPr lang="fa-IR" dirty="0" smtClean="0">
                <a:cs typeface="B Nazanin" pitchFamily="2" charset="-78"/>
              </a:rPr>
              <a:t>-پيش بيني حداقل فضاي مناسب شامل نشيمن، آشپزخانه، غذاخوري و آسايشگاه جهت استقرار يک گروه دو نفره فوريت هاي پزشکي لازم است.</a:t>
            </a:r>
          </a:p>
          <a:p>
            <a:pPr marL="0" lvl="3" algn="just" rtl="1"/>
            <a:r>
              <a:rPr lang="fa-IR" dirty="0" smtClean="0">
                <a:cs typeface="B Nazanin" pitchFamily="2" charset="-78"/>
              </a:rPr>
              <a:t>-موقعيت قرار گيري ايستگاه فوريت هاي پزشکي بايد به گونه اي باشد که باعث ايجاد مزاحمت و اختلال در عملکرد ساير گروه هاي عملياتي نگردد.</a:t>
            </a:r>
          </a:p>
          <a:p>
            <a:pPr marL="0" lvl="3" algn="just" rtl="1"/>
            <a:r>
              <a:rPr lang="fa-IR" dirty="0" smtClean="0">
                <a:cs typeface="B Nazanin" pitchFamily="2" charset="-78"/>
              </a:rPr>
              <a:t>-موقعيت قرار گيري ايستگاه فوريت هاي پزشکي بايد به گونه اي باشد که فعاليت ساير گروه هاي عملياتي باعث ايجاد مزاحمت و اختلال در عملکرد آن نگردد.</a:t>
            </a:r>
          </a:p>
          <a:p>
            <a:pPr marL="0" lvl="3" algn="just" rtl="1"/>
            <a:endParaRPr lang="fa-IR" dirty="0" smtClean="0">
              <a:cs typeface="B Nazanin" pitchFamily="2" charset="-78"/>
            </a:endParaRPr>
          </a:p>
          <a:p>
            <a:pPr marL="0" lvl="3" algn="just" rtl="1"/>
            <a:r>
              <a:rPr lang="fa-IR" b="1" dirty="0" smtClean="0">
                <a:cs typeface="B Nazanin" pitchFamily="2" charset="-78"/>
              </a:rPr>
              <a:t>1-6-4-5-فضاي باز ورزشي</a:t>
            </a:r>
          </a:p>
          <a:p>
            <a:pPr marL="0" lvl="3" algn="just" rtl="1"/>
            <a:r>
              <a:rPr lang="fa-IR" dirty="0" smtClean="0">
                <a:cs typeface="B Nazanin" pitchFamily="2" charset="-78"/>
              </a:rPr>
              <a:t>با توجه به ضرورت پيش بيني فضاي ورزشي لازم است بخشي از محوطه ي ايستگاه آتش نشاني به محوطه اي جهت انجام ورزش هاي مجاز، يعني ورزش هايي که باعث تخليه ي زياد و لحظه اي انرژي و ايجات صدمات ورزشي ناشي از برخورد بين بازيکنان نگردد، اختصاص يابد.</a:t>
            </a:r>
            <a:endParaRPr lang="en-US"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34</a:t>
            </a:r>
            <a:endParaRPr lang="en-US" sz="11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8610600"/>
            <a:ext cx="2895598" cy="830997"/>
          </a:xfrm>
          <a:prstGeom prst="rect">
            <a:avLst/>
          </a:prstGeom>
          <a:noFill/>
        </p:spPr>
        <p:txBody>
          <a:bodyPr vert="horz" wrap="square" rtlCol="0" anchor="t">
            <a:spAutoFit/>
          </a:bodyPr>
          <a:lstStyle/>
          <a:p>
            <a:pPr algn="just" rtl="1"/>
            <a:r>
              <a:rPr lang="fa-IR" dirty="0" smtClean="0">
                <a:cs typeface="B Nazanin" pitchFamily="2" charset="-78"/>
              </a:rPr>
              <a:t>تقدیم به پدر و مادرم </a:t>
            </a:r>
            <a:br>
              <a:rPr lang="fa-IR" dirty="0" smtClean="0">
                <a:cs typeface="B Nazanin" pitchFamily="2" charset="-78"/>
              </a:rPr>
            </a:br>
            <a:r>
              <a:rPr lang="fa-IR" dirty="0" smtClean="0">
                <a:cs typeface="B Nazanin" pitchFamily="2" charset="-78"/>
              </a:rPr>
              <a:t>به پاس ارادتی کـــــــــــــه همواره </a:t>
            </a:r>
          </a:p>
          <a:p>
            <a:pPr algn="just" rtl="1"/>
            <a:r>
              <a:rPr lang="fa-IR" dirty="0" smtClean="0">
                <a:cs typeface="B Nazanin" pitchFamily="2" charset="-78"/>
              </a:rPr>
              <a:t>به ایـــــــشان احـــــــــساس میکنم.</a:t>
            </a:r>
            <a:endParaRPr lang="en-US" dirty="0">
              <a:cs typeface="B Nazanin"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710077"/>
          </a:xfrm>
          <a:prstGeom prst="rect">
            <a:avLst/>
          </a:prstGeom>
        </p:spPr>
        <p:txBody>
          <a:bodyPr wrap="square">
            <a:spAutoFit/>
          </a:bodyPr>
          <a:lstStyle/>
          <a:p>
            <a:pPr marL="0" lvl="3" algn="just" rtl="1"/>
            <a:r>
              <a:rPr lang="fa-IR" dirty="0" smtClean="0">
                <a:cs typeface="B Nazanin" pitchFamily="2" charset="-78"/>
              </a:rPr>
              <a:t>-در کليه ايستگاه هاي آتش نشاني، متناسب با ابعاد و کلاس ايستگاه مي بايست محوطه ي باز و مناسبي جهت فعاليت هاي ورزشي از قبيل واليبال پيش بيني گردد.</a:t>
            </a:r>
          </a:p>
          <a:p>
            <a:pPr marL="0" lvl="3" algn="just" rtl="1"/>
            <a:r>
              <a:rPr lang="fa-IR" dirty="0" smtClean="0">
                <a:cs typeface="B Nazanin" pitchFamily="2" charset="-78"/>
              </a:rPr>
              <a:t>-موقعيت قرار گيري محوطه ي ورزشي بايد به گونه اي باشد که در لحظه ي اعلام عمليات، دسترسي کارکنان عملياتي به آشيانه ي وسايل نقليه ي عملياتي به سهولت و با سرعت امکان پذير باشد.</a:t>
            </a:r>
          </a:p>
          <a:p>
            <a:pPr marL="0" lvl="3" algn="just" rtl="1"/>
            <a:endParaRPr lang="fa-IR" dirty="0" smtClean="0">
              <a:cs typeface="B Nazanin" pitchFamily="2" charset="-78"/>
            </a:endParaRPr>
          </a:p>
          <a:p>
            <a:pPr marL="0" lvl="3" algn="just" rtl="1"/>
            <a:r>
              <a:rPr lang="fa-IR" b="1" dirty="0" smtClean="0">
                <a:cs typeface="B Nazanin" pitchFamily="2" charset="-78"/>
              </a:rPr>
              <a:t>1-6-5-تأسيسات خاص</a:t>
            </a:r>
            <a:endParaRPr lang="en-US" dirty="0" smtClean="0">
              <a:cs typeface="B Nazanin" pitchFamily="2" charset="-78"/>
            </a:endParaRPr>
          </a:p>
          <a:p>
            <a:pPr marL="0" lvl="3" algn="just" rtl="1"/>
            <a:r>
              <a:rPr lang="fa-IR" dirty="0" smtClean="0">
                <a:cs typeface="B Nazanin" pitchFamily="2" charset="-78"/>
              </a:rPr>
              <a:t>-مخزن انبار سوخت بنزين و يا گازوئيل بايد در نظر گرفته شود.</a:t>
            </a:r>
          </a:p>
          <a:p>
            <a:pPr marL="0" lvl="3" algn="just" rtl="1"/>
            <a:r>
              <a:rPr lang="fa-IR" dirty="0" smtClean="0">
                <a:cs typeface="B Nazanin" pitchFamily="2" charset="-78"/>
              </a:rPr>
              <a:t>-ذخيره سازي مواد سوختي بايد با رعايت مقررات مصوب در اين زمينه صورت گيرد.</a:t>
            </a:r>
          </a:p>
          <a:p>
            <a:pPr marL="0" lvl="3" algn="just" rtl="1"/>
            <a:r>
              <a:rPr lang="fa-IR" dirty="0" smtClean="0">
                <a:cs typeface="B Nazanin" pitchFamily="2" charset="-78"/>
              </a:rPr>
              <a:t>-لازم است منبع ذخيره ي آب در فاصله ي 12 متري برج عمليات تمرين با ظرفيت 20 تا 50 هزار ليتر متناسب با ابعاد و کلاس ايستگاه در نظر گرفته شود.</a:t>
            </a:r>
          </a:p>
          <a:p>
            <a:pPr marL="0" lvl="3" algn="just" rtl="1"/>
            <a:r>
              <a:rPr lang="fa-IR" dirty="0" smtClean="0">
                <a:cs typeface="B Nazanin" pitchFamily="2" charset="-78"/>
              </a:rPr>
              <a:t>-به منظور اماده باش 24 ساعته، ايستگاه هاي آتش نشاني بايد مجهز به ژنراتورهايکمکي (متحرک يا ثابت) باشند.</a:t>
            </a:r>
          </a:p>
          <a:p>
            <a:pPr marL="0" lvl="3" algn="just" rtl="1"/>
            <a:endParaRPr lang="fa-IR" dirty="0" smtClean="0">
              <a:cs typeface="B Nazanin" pitchFamily="2" charset="-78"/>
            </a:endParaRPr>
          </a:p>
          <a:p>
            <a:pPr marL="0" lvl="3" algn="just" rtl="1"/>
            <a:r>
              <a:rPr lang="fa-IR" b="1" dirty="0" smtClean="0">
                <a:cs typeface="B Nazanin" pitchFamily="2" charset="-78"/>
              </a:rPr>
              <a:t>1-6-6-توصيه ها</a:t>
            </a:r>
          </a:p>
          <a:p>
            <a:pPr marL="0" lvl="3" algn="just" rtl="1"/>
            <a:r>
              <a:rPr lang="fa-IR" dirty="0" smtClean="0">
                <a:cs typeface="B Nazanin" pitchFamily="2" charset="-78"/>
              </a:rPr>
              <a:t>در طراحي ايستگاه آتش نشاني اکيداً توصيه مي شود که تدابير و تمهيدات لازم به منظور توسعه ي آتي ايستگاه مورد توجه قرار گيرد تا در آينده امکان ارتقاي ظرفيت ايستگاه در دو حوزه ي نيروي انساني و وسايل نقليه ي عملياتي ميسر گردد.</a:t>
            </a:r>
          </a:p>
          <a:p>
            <a:pPr marL="0" lvl="3" algn="just" rtl="1"/>
            <a:r>
              <a:rPr lang="fa-IR" dirty="0" smtClean="0">
                <a:cs typeface="B Nazanin" pitchFamily="2" charset="-78"/>
              </a:rPr>
              <a:t>-در آشيانه ي وسايل نقليه، ترجيح داده مي شود هيچ گونه ستون و مانعي وجود نداشته باشد.</a:t>
            </a:r>
          </a:p>
          <a:p>
            <a:pPr marL="0" lvl="3" algn="just" rtl="1"/>
            <a:r>
              <a:rPr lang="fa-IR" dirty="0" smtClean="0">
                <a:cs typeface="B Nazanin" pitchFamily="2" charset="-78"/>
              </a:rPr>
              <a:t>-جهت جلوگيري از سد معبر ايجاد شده در اثر خرابي وسيله ي نقليه ي مجاور درب خروجي آشيانه و اعزام سريع وسيله ي نقليه ي پارک شده در پشت آن، طراحي دو درب در عقب و جلو آشيانه ترجيح داده مي شود.</a:t>
            </a:r>
          </a:p>
          <a:p>
            <a:pPr marL="0" lvl="3" algn="just" rtl="1"/>
            <a:r>
              <a:rPr lang="fa-IR" dirty="0" smtClean="0">
                <a:cs typeface="B Nazanin" pitchFamily="2" charset="-78"/>
              </a:rPr>
              <a:t>-در محوطه ي مجاور آشيانه (محل خروج وسايل نقليه) جهت جلوگيري از يخ زدگي، علي رغم پيش بيني مناسب جهت دفع آب هاي سطحي، مي توان از لوله هاي آب گرم در زير کف سازي نهايي استفاده کرد.</a:t>
            </a:r>
          </a:p>
          <a:p>
            <a:pPr marL="0" lvl="3" algn="just" rtl="1"/>
            <a:r>
              <a:rPr lang="fa-IR" dirty="0" smtClean="0">
                <a:cs typeface="B Nazanin" pitchFamily="2" charset="-78"/>
              </a:rPr>
              <a:t>-در صورت نياز، اتاق فرمانده، رئيس ايستگاه و يا ساير مديران ارشد مستقر در ايستگاه مي تواند داراي سرويس بهداشتي، دوش و رختکن مستقل باشد.</a:t>
            </a:r>
          </a:p>
          <a:p>
            <a:pPr marL="0" lvl="3" algn="just" rtl="1"/>
            <a:r>
              <a:rPr lang="fa-IR" dirty="0" smtClean="0">
                <a:cs typeface="B Nazanin" pitchFamily="2" charset="-78"/>
              </a:rPr>
              <a:t>-جهت ايجاد پلان باز و فضايي دلبازتر تجمع فضاهاي نشيمن، غذاخوري و آشپزخانه و ارتباط بصري بين آن ها توصيه مي شود.</a:t>
            </a:r>
          </a:p>
          <a:p>
            <a:pPr marL="0" lvl="3" algn="just" rtl="1"/>
            <a:r>
              <a:rPr lang="fa-IR" dirty="0" smtClean="0">
                <a:cs typeface="B Nazanin" pitchFamily="2" charset="-78"/>
              </a:rPr>
              <a:t>-فضاي کلاس درس و اتاق سخنراني بايد دسترسي مناسبي به جايگاه وسايل نقليه ي عملياتي داشته باشد.</a:t>
            </a:r>
          </a:p>
          <a:p>
            <a:pPr marL="0" lvl="3" algn="just" rtl="1"/>
            <a:r>
              <a:rPr lang="fa-IR" dirty="0" smtClean="0">
                <a:cs typeface="B Nazanin" pitchFamily="2" charset="-78"/>
              </a:rPr>
              <a:t>-جهت پاسخگويي به نيازهاي حرکتي بزرگترين وسايل نقليه ي عملياتي، محوطه ي مقابل آشيانه را مي توان تا 8/19 متر افزايش داد .</a:t>
            </a:r>
          </a:p>
          <a:p>
            <a:pPr marL="0" lvl="3" algn="just" rtl="1"/>
            <a:endParaRPr lang="fa-IR"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35</a:t>
            </a:r>
            <a:endParaRPr lang="en-US" sz="11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217634"/>
          </a:xfrm>
          <a:prstGeom prst="rect">
            <a:avLst/>
          </a:prstGeom>
        </p:spPr>
        <p:txBody>
          <a:bodyPr wrap="square">
            <a:spAutoFit/>
          </a:bodyPr>
          <a:lstStyle/>
          <a:p>
            <a:pPr marL="0" lvl="3" algn="just" rtl="1"/>
            <a:r>
              <a:rPr lang="fa-IR" b="1" dirty="0" smtClean="0">
                <a:cs typeface="B Nazanin" pitchFamily="2" charset="-78"/>
              </a:rPr>
              <a:t>1-7-طرح ريزي ايستگاه آتش نشاني</a:t>
            </a:r>
          </a:p>
          <a:p>
            <a:pPr marL="0" lvl="3" algn="just" rtl="1"/>
            <a:r>
              <a:rPr lang="fa-IR" dirty="0" smtClean="0">
                <a:cs typeface="B Nazanin" pitchFamily="2" charset="-78"/>
              </a:rPr>
              <a:t>در طي دهه ي گذشته طرح ريزي و طراحي ايستگاه آتش نشاني بسيار پيچيده و جامع شده است. سال ها مطالعه و تجربه روشن ساخته است که با طراحي مناسب ايستگاه مي توان امر اطفاء را تسريع و تأمين نمود. مفاهيم و سازمان دهي فضايي در طراحي ايستگاه براي رسيد نبه حداقل زمان اطفاء مؤثر هستند. زمان اطفاء همراه با زمان اعزام و زمان سفر، سه عنصر مهم در محدود کردن آتش هستندکه يکي از اهداف اوليه ي اطفاي حريق است. پيشرفت هايي که در زمينه ي طراحي ايستگاه آتش نشاني صورت گرفته، با تأکيد فراوان بر برنامه ي فيزيکي مناسب موجب راحتي بيشتر انسان شده است. اين موارد شامل آشپز خانه، تهويه ي خوب، نور بهتر، تسهيلات سرويس ها و حمام بهتر، فضاي خوابگاهي مناسب، کاهش آلودگي صوتي، مشخصات ايمني در طراحي ساختمان و استقرار يک ورزشگاه کوچک به منظور آماده سازي جسماني که از نيازهاي اساسي آتش نشانان مي باشد، هستند.</a:t>
            </a:r>
          </a:p>
          <a:p>
            <a:pPr marL="0" lvl="3" algn="just" rtl="1"/>
            <a:endParaRPr lang="fa-IR" dirty="0" smtClean="0">
              <a:cs typeface="B Nazanin" pitchFamily="2" charset="-78"/>
            </a:endParaRPr>
          </a:p>
          <a:p>
            <a:pPr marL="0" lvl="3" algn="just" rtl="1"/>
            <a:r>
              <a:rPr lang="fa-IR" b="1" dirty="0" smtClean="0">
                <a:cs typeface="B Nazanin" pitchFamily="2" charset="-78"/>
              </a:rPr>
              <a:t>1-7-1-مفهوم طراحي براي ايستگاه و انواع طرح</a:t>
            </a:r>
          </a:p>
          <a:p>
            <a:pPr marL="0" lvl="3" algn="just" rtl="1"/>
            <a:r>
              <a:rPr lang="fa-IR" dirty="0" smtClean="0">
                <a:cs typeface="B Nazanin" pitchFamily="2" charset="-78"/>
              </a:rPr>
              <a:t>زمان اطفاء، عنصر کليدي در طراحي ايستگاه آتش نشاني است. هنگام طراحي ايستگاه، مهمترين مشخصه ي دسته بندي فضاهاي عملکردي مختلف در يک الگوي مجاورت اوليه است، به طوري که حرکات و رفت و آمد ها براي خروج از ايستگاه به حداقل برسند. زمان اعزام، سفر و اطفاء عناصر کليدي محدود کننده ي حريق و موفقيت آميز بودن عمليات هستند. ايستگاه يک طبقه داراييک سري انواع طرح است که مي توان آن ها را به شيوه ي زير طبقه بندي کرد.</a:t>
            </a:r>
          </a:p>
          <a:p>
            <a:pPr marL="0" lvl="3" algn="just" rtl="1"/>
            <a:endParaRPr lang="fa-IR" dirty="0" smtClean="0">
              <a:cs typeface="B Nazanin" pitchFamily="2" charset="-78"/>
            </a:endParaRPr>
          </a:p>
          <a:p>
            <a:pPr marL="0" lvl="3" algn="just" rtl="1"/>
            <a:r>
              <a:rPr lang="fa-IR" b="1" dirty="0" smtClean="0">
                <a:cs typeface="B Nazanin" pitchFamily="2" charset="-78"/>
              </a:rPr>
              <a:t>1-7-1-1- قرارگيري يک طرفه ي ماشين خانه</a:t>
            </a:r>
          </a:p>
          <a:p>
            <a:pPr marL="0" lvl="3" algn="just" rtl="1"/>
            <a:r>
              <a:rPr lang="fa-IR" dirty="0" smtClean="0">
                <a:cs typeface="B Nazanin" pitchFamily="2" charset="-78"/>
              </a:rPr>
              <a:t>تمامي عمليات حمايتي اين طرح در سمت چپ يا راست ماشين قرار دارند. اين نوع طرح از نظر اين که داراي بيشترين فاصله ي سفر براي رسيدن به ماشين خانه(آشيانه) است و در نتيجه زمان اطفاء حريق را اضافه مي کند داراي کمترين ارزش است.</a:t>
            </a:r>
          </a:p>
          <a:p>
            <a:pPr marL="0" lvl="3" algn="just" rtl="1"/>
            <a:r>
              <a:rPr lang="fa-IR" dirty="0" smtClean="0">
                <a:cs typeface="B Nazanin" pitchFamily="2" charset="-78"/>
              </a:rPr>
              <a:t>اين نوع طرح ذاتاً يک الگوي چرخش اضافه را به وجود مي آورد که در انواع ديگر مي توان ان را حذف کرد. انواع ديگر طرح داراي مناطقي حمايتي هستند که مستقيماً با ماشين خانه در ارتباط اند.</a:t>
            </a:r>
          </a:p>
          <a:p>
            <a:pPr marL="0" lvl="3" algn="just" rtl="1"/>
            <a:endParaRPr lang="fa-IR" dirty="0" smtClean="0">
              <a:cs typeface="B Nazanin" pitchFamily="2" charset="-78"/>
            </a:endParaRPr>
          </a:p>
          <a:p>
            <a:pPr marL="0" lvl="3" algn="just" rtl="1"/>
            <a:r>
              <a:rPr lang="fa-IR" b="1" dirty="0" smtClean="0">
                <a:cs typeface="B Nazanin" pitchFamily="2" charset="-78"/>
              </a:rPr>
              <a:t>1-7-1-2-منطقه ي ماشين خانه ي سه طرف مسدود</a:t>
            </a:r>
          </a:p>
          <a:p>
            <a:pPr marL="0" lvl="3" algn="just" rtl="1"/>
            <a:r>
              <a:rPr lang="fa-IR" dirty="0" smtClean="0">
                <a:cs typeface="B Nazanin" pitchFamily="2" charset="-78"/>
              </a:rPr>
              <a:t>اين نوع طرح براي به حداقل رساندن زمان اطفاء در طراحي ايستگاه مطلوب تر از ديگر طرح ها است. در اين صورت زمان طي شده از هر بخش ساختمان به ماشين خانه يکي خواهد بود. يک عنصر کليدي ديگر در اين نوع طراحي اين است که مناطق پر سروصداي ايستگاه به طور طبيعي از مناطق آرام جدا مي شود.</a:t>
            </a:r>
            <a:endParaRPr lang="en-US"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36</a:t>
            </a:r>
            <a:endParaRPr lang="en-US" sz="11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7971413"/>
          </a:xfrm>
          <a:prstGeom prst="rect">
            <a:avLst/>
          </a:prstGeom>
        </p:spPr>
        <p:txBody>
          <a:bodyPr wrap="square">
            <a:spAutoFit/>
          </a:bodyPr>
          <a:lstStyle/>
          <a:p>
            <a:pPr marL="0" lvl="3" algn="just" rtl="1"/>
            <a:r>
              <a:rPr lang="fa-IR" b="1" dirty="0" smtClean="0">
                <a:cs typeface="B Nazanin" pitchFamily="2" charset="-78"/>
              </a:rPr>
              <a:t>1-7-1-3منطقه ي ماشين خانه ي دو طرف مسدود</a:t>
            </a:r>
          </a:p>
          <a:p>
            <a:pPr marL="0" lvl="3" algn="just" rtl="1"/>
            <a:r>
              <a:rPr lang="fa-IR" dirty="0" smtClean="0">
                <a:cs typeface="B Nazanin" pitchFamily="2" charset="-78"/>
              </a:rPr>
              <a:t>اين نوع طراحي دومين طرح مطلوب براي به حداقل رساندن زمان اطفاء است. اين طرح مناطق پر سروصدا ر ااز مناطق کم صدا جدا کرده و ممکن است الگوهاي چرخش را در مناطق حمايتي، بدون بهره گيري از پشت ايستگاه ايجاد کند. اين نوع طرح مشابه ايستگاه د وطبقه اي است که بخش کم صدا در طبقه ي بالا روي ماشين خانه قرار مي گيرد.</a:t>
            </a:r>
          </a:p>
          <a:p>
            <a:pPr marL="0" lvl="3" algn="just" rtl="1"/>
            <a:endParaRPr lang="fa-IR" dirty="0" smtClean="0">
              <a:cs typeface="B Nazanin" pitchFamily="2" charset="-78"/>
            </a:endParaRPr>
          </a:p>
          <a:p>
            <a:pPr marL="0" lvl="3" algn="just" rtl="1"/>
            <a:r>
              <a:rPr lang="fa-IR" b="1" dirty="0" smtClean="0">
                <a:cs typeface="B Nazanin" pitchFamily="2" charset="-78"/>
              </a:rPr>
              <a:t>1-7-1-4-منطقه ي ماشین خانه ي دوطرف مسدود (ال شکل)</a:t>
            </a:r>
          </a:p>
          <a:p>
            <a:pPr marL="0" lvl="3" algn="just" rtl="1"/>
            <a:r>
              <a:rPr lang="fa-IR" dirty="0" smtClean="0">
                <a:cs typeface="B Nazanin" pitchFamily="2" charset="-78"/>
              </a:rPr>
              <a:t>يکي از مزاياي اين طرح انعطاف پذيري گسترش در طول ماشن خانه و باقي ساختمان است. اين طرح در مرتبه ي سوم اهميت قرار دارد و داراي مزيت توان بالقوه ي گسترش است.</a:t>
            </a:r>
          </a:p>
          <a:p>
            <a:pPr marL="0" lvl="3" algn="just" rtl="1"/>
            <a:r>
              <a:rPr lang="fa-IR" b="1" dirty="0" smtClean="0">
                <a:cs typeface="B Nazanin" pitchFamily="2" charset="-78"/>
              </a:rPr>
              <a:t> </a:t>
            </a:r>
          </a:p>
          <a:p>
            <a:pPr marL="0" lvl="3" algn="just" rtl="1"/>
            <a:r>
              <a:rPr lang="fa-IR" b="1" dirty="0" smtClean="0">
                <a:cs typeface="B Nazanin" pitchFamily="2" charset="-78"/>
              </a:rPr>
              <a:t>1-8- سطوح و مرتبه ي خدمات آتش نشاني</a:t>
            </a:r>
          </a:p>
          <a:p>
            <a:pPr marL="0" lvl="3" algn="just" rtl="1"/>
            <a:r>
              <a:rPr lang="fa-IR" dirty="0" smtClean="0">
                <a:cs typeface="B Nazanin" pitchFamily="2" charset="-78"/>
              </a:rPr>
              <a:t>مراکز آتش نشاني محلي از آگاهي لازم براي تشخيص اين مطلب که چه نوع و سطحي از خدمات را بايد ارائه دهند يا فراهم آورند، برخورد دارند. اکثر مراکز آتش نشاني فعال به خدمات مختلف امدادي مي پردازند و تنها تعداد انگشت شماري از آن ها خدمات خود را به اطفاي حريق محدود مي نمايند. طبق اطلاعات جمع آوري شده در سال 1997 در مقابل هر عمليات اطفاي حريق، هفت مورد عمليات ديگر نظير ارائه ي خدمات پزشکي اضطراري و اورژانس امداد و نجات آسيب ديدگان ريزش اتفاقي مصالح و مواد (آوار) و ... صورت گرفته است.</a:t>
            </a:r>
          </a:p>
          <a:p>
            <a:pPr marL="0" lvl="3" algn="just" rtl="1"/>
            <a:r>
              <a:rPr lang="fa-IR" dirty="0" smtClean="0">
                <a:cs typeface="B Nazanin" pitchFamily="2" charset="-78"/>
              </a:rPr>
              <a:t>بسياري از مراکز خدمات آتش نشاني، نياز به آموزش افراد جامعه در مورد پيشگيري از بروز آتش سوزي را مورد توجه قرار داده اند. مطالعات نشان مي دهد که کشورهاي اروپايي و ژاپن با تأکيد بيشتر بر پيشگيري از بروز آتش سوزي، حريق هاي کمتري داشته اند و شاهد ميزان کمتري از مرگ هاي ناشي از آتش سوزي و يا سوانح ناشي از آن نسبت به ايالات متحده بوده اند. در ايالات متحده نسبت به کشورهاي ذکر شده، مبالغ زيادي براي اطفاي حريق هزينه مي گردد.</a:t>
            </a:r>
          </a:p>
          <a:p>
            <a:pPr marL="0" lvl="3" algn="just" rtl="1"/>
            <a:r>
              <a:rPr lang="fa-IR" dirty="0" smtClean="0">
                <a:cs typeface="B Nazanin" pitchFamily="2" charset="-78"/>
              </a:rPr>
              <a:t>بيش از نود درصد ايستگاه ها و مراکز خدمات آتش نشاني مينه سوتا، گزارش داده اند که از برنامه هاي آموزشي در مورد ايمني در برابر آتش سوزي برخوردارند. البته گستردگي و تنوع اين برنامه ها متفاوت بوده است. اغلب مراکز آتش نشاني برنامه هايي را در زمينه ي آگاه ساختن و آموزش افراد جامعه در رابطه با ايمني در برابر آتش سوزي به مناسبت هفته ي ملي پيشگيري از آتش سوزي ارائه کرده اند. از اين جمله مي توان به بازرسي هاي داوطلبانه در مورد ايمني در برابر آتش سوزي در خانه ها و مناطق مسکوني اشاره کرد. برنامه هاي مداخله اي به منظور مقابله با موقعيت هاي مستعد بروز حريق بخش ديگري از اين عمليات بازدارنده است. برخي از ايستگاه هاي آتش نشاني محلي نيز چنين برنامه هايي داشته اند و بخش سرآتش نشانان ايالتي در دپارتمان ايمني عمومي «مينه سوتا» تدابيري مداخله جويانه را در اين رابطه پيشنهاد کرده اند.</a:t>
            </a: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37</a:t>
            </a:r>
            <a:endParaRPr lang="en-US" sz="11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04800" y="457200"/>
            <a:ext cx="6096000" cy="8463855"/>
          </a:xfrm>
          <a:prstGeom prst="rect">
            <a:avLst/>
          </a:prstGeom>
        </p:spPr>
        <p:txBody>
          <a:bodyPr wrap="square">
            <a:spAutoFit/>
          </a:bodyPr>
          <a:lstStyle/>
          <a:p>
            <a:pPr marL="0" lvl="3" algn="just" rtl="1"/>
            <a:r>
              <a:rPr lang="fa-IR" dirty="0" smtClean="0">
                <a:cs typeface="B Nazanin" pitchFamily="2" charset="-78"/>
              </a:rPr>
              <a:t>بررسي طرح هاي ساختماني و بازرسي ساختمان ها براي مطابقت با استانداردهاي آتش نشاني از ديگر فعاليت هاي پيشگيري از بروز آتش سوزي است. حدود 43 درصد از مراکز آتش نشاني گزارش داده اند که آن ها يا سرآتش نشان آن ها استاندارد آتش نشاني را اجرا مي نمايند. سيزده درصد ديگر از مراکز آتش نشاني گفته اند که شهرستان، شهر يا برخي ديگر از سازمان هاي محلي خارج از مراکز آتش نشاني اين نوع از نظارت و بازرسي را اعمال مي نمايند. 44 درصد از باقيمانده مراکز آتش نشاني که عمدتاً مراکز داوطلبانه يا آماده به خدمت هستند در اين رابطه هيچ فعاليتي ندارند.</a:t>
            </a:r>
          </a:p>
          <a:p>
            <a:pPr marL="0" lvl="3" algn="just" rtl="1"/>
            <a:r>
              <a:rPr lang="fa-IR" dirty="0" smtClean="0">
                <a:cs typeface="B Nazanin" pitchFamily="2" charset="-78"/>
              </a:rPr>
              <a:t>قانون ايالتي بر لزوم وجود مقامات محلي آتش نشاني، به منظور تضمين اين مطلب که علت و ريشه ي آتش سوزي مورد تحقيق و بررسي قرار گيرد و نتايج تحقيقات به سرآتش نشان ايالتي گزارش داده شود تأکيد دارد.</a:t>
            </a:r>
          </a:p>
          <a:p>
            <a:pPr marL="0" lvl="3" algn="just" rtl="1"/>
            <a:r>
              <a:rPr lang="fa-IR" dirty="0" smtClean="0">
                <a:cs typeface="B Nazanin" pitchFamily="2" charset="-78"/>
              </a:rPr>
              <a:t>بسياري از مراکز آتش نشاني به عنوان اولين پاسخگو به زنگ حريق و نجات، در مواقع اورژانس هاي پزشکي اقدام مي نمايند و اولين اقدامات پزشکي را قبل از رسيدن آمبولانس به انجام مي رسانند.</a:t>
            </a:r>
          </a:p>
          <a:p>
            <a:pPr marL="0" lvl="3" algn="just" rtl="1"/>
            <a:r>
              <a:rPr lang="fa-IR" dirty="0" smtClean="0">
                <a:cs typeface="B Nazanin" pitchFamily="2" charset="-78"/>
              </a:rPr>
              <a:t>بخش بزرگي از مراکز آتش نشاني خدمات امداد آتش نشاني خدمات و نجات را ارائه مي کنند. اين خدمات شامل بيرون کشيدن مصدومان و قربانيان سوانح رانندگي از داخل اتومبيل، عمليات نجات در آب يا مناطق يخ زده، عمليات جستجوي صحرايي و ديگر خدمات را شامل مي شود. حدود هفتاد درصد از مراکز آتش نشاني مينه سوتا، انواعي از اين خدمات امداد و نجات را در سال 1997 ارائه کرده اند.</a:t>
            </a:r>
          </a:p>
          <a:p>
            <a:pPr marL="0" lvl="3" algn="just" rtl="1"/>
            <a:r>
              <a:rPr lang="fa-IR" dirty="0" smtClean="0">
                <a:cs typeface="B Nazanin" pitchFamily="2" charset="-78"/>
              </a:rPr>
              <a:t>به طور مشابه، برخي از مراکز آتش نشاني خود را براي پاسخ گويي اوليه به سوانح ناشي از پخش شدن مواد خطرناک براي افراد و محيط زيست آماده نگه مي دارند. با وجود آن که تعداد کمي از اين مراکز از تجهيزات لازم و نيروهاي تعليم ديده براي جلوگيري از پخش شدن اين مواد برخوردارند؛ با تکيه و توسل به تقريباً 79 درصد آموزش ها و تعليمات مورد نياز براي آگاهي حداقل و پاسخگويي اوليه، آتش نشانان قادرند نوع مواد را تشخيص دهند و به اقدامات اورژانسي از طريق تماس با مقامات مربوطه بپردازند. </a:t>
            </a:r>
          </a:p>
          <a:p>
            <a:pPr marL="0" lvl="3" algn="just" rtl="1"/>
            <a:endParaRPr lang="fa-IR" dirty="0" smtClean="0">
              <a:cs typeface="B Nazanin" pitchFamily="2" charset="-78"/>
            </a:endParaRPr>
          </a:p>
          <a:p>
            <a:pPr marL="0" lvl="3" algn="just" rtl="1"/>
            <a:r>
              <a:rPr lang="fa-IR" b="1" dirty="0" smtClean="0">
                <a:cs typeface="B Nazanin" pitchFamily="2" charset="-78"/>
              </a:rPr>
              <a:t>1-8-1-خدمات آتش نشاني بخش خصوصي</a:t>
            </a:r>
          </a:p>
          <a:p>
            <a:pPr marL="0" lvl="3" algn="just" rtl="1"/>
            <a:r>
              <a:rPr lang="fa-IR" dirty="0" smtClean="0">
                <a:cs typeface="B Nazanin" pitchFamily="2" charset="-78"/>
              </a:rPr>
              <a:t>اگر چه بسياري از خدمات آتش نشاني به وسيله مراکز دولتي در سطح شهر يا شهرستان ارائه مي گردد، اما بخش خصوصي نيز نقش خاص خود را ايفا مي نمايد. سيستم آب پاش خودکار و ديگر سيستم هاي حافظت در برابر آتش، اغلب در ساختمان هاي تجاري نصب مي گردند، به ويژه در ساختمان هاي جديد الاحداث يا ساختمان هاي بازسازي شده اي که با استانداردهاي ساختماني ايالتي يا استاندارد هماهنگ آتش نشاني مينه سوتا مطابق باشند. از اين گذشته برخي از شرکت هاي تجاري، نظير پالايشگاه هاي نفت، با توجه به ريسک بالاي آتش سوزي؛ گروه هاي آتش نشاني خاص خود را استخدام مي نمايند.</a:t>
            </a:r>
            <a:endParaRPr lang="en-US" dirty="0" smtClean="0">
              <a:cs typeface="B Nazanin" pitchFamily="2" charset="-78"/>
            </a:endParaRPr>
          </a:p>
          <a:p>
            <a:pPr marL="0" lvl="3" algn="just" rtl="1"/>
            <a:endParaRPr lang="fa-IR" b="1" dirty="0" smtClean="0">
              <a:cs typeface="B Nazanin" pitchFamily="2" charset="-78"/>
            </a:endParaRPr>
          </a:p>
        </p:txBody>
      </p:sp>
      <p:sp>
        <p:nvSpPr>
          <p:cNvPr id="5" name="TextBox 4"/>
          <p:cNvSpPr txBox="1"/>
          <p:nvPr/>
        </p:nvSpPr>
        <p:spPr>
          <a:xfrm>
            <a:off x="304800" y="9220200"/>
            <a:ext cx="457200" cy="261610"/>
          </a:xfrm>
          <a:prstGeom prst="rect">
            <a:avLst/>
          </a:prstGeom>
          <a:noFill/>
        </p:spPr>
        <p:txBody>
          <a:bodyPr wrap="square" rtlCol="0">
            <a:spAutoFit/>
          </a:bodyPr>
          <a:lstStyle/>
          <a:p>
            <a:pPr algn="ctr"/>
            <a:r>
              <a:rPr lang="fa-IR" sz="1100" dirty="0" smtClean="0"/>
              <a:t>38</a:t>
            </a:r>
            <a:endParaRPr lang="en-US" sz="11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39</a:t>
            </a:r>
            <a:endParaRPr lang="en-US" sz="1100" dirty="0"/>
          </a:p>
        </p:txBody>
      </p:sp>
      <p:sp>
        <p:nvSpPr>
          <p:cNvPr id="6" name="Rectangle 5"/>
          <p:cNvSpPr/>
          <p:nvPr/>
        </p:nvSpPr>
        <p:spPr>
          <a:xfrm>
            <a:off x="304800" y="457200"/>
            <a:ext cx="6096000" cy="7232749"/>
          </a:xfrm>
          <a:prstGeom prst="rect">
            <a:avLst/>
          </a:prstGeom>
        </p:spPr>
        <p:txBody>
          <a:bodyPr wrap="square">
            <a:spAutoFit/>
          </a:bodyPr>
          <a:lstStyle/>
          <a:p>
            <a:pPr marL="0" lvl="3" algn="just" rtl="1"/>
            <a:r>
              <a:rPr lang="fa-IR" dirty="0" smtClean="0">
                <a:cs typeface="B Nazanin" pitchFamily="2" charset="-78"/>
              </a:rPr>
              <a:t>اداره ي خدمات بيمه «ایزو» يک سازمان خصوصي- غير انتفاعي است که توانايي و امکانات اطفاي حريق شهرداري هاي محلي را مورد ارزيابي قرار مي دهد، يک برنامه ي رده بندي اطفاي حريق «ایزو» به ارزيابي منابع شهري، جـنبه هاي مخـتلف مراکـز آتش نشـاني و تجربيـات و طـرز عمـل آن هـا و همچـنين سيستم اعلام حريق مي پردازد تا ميزان خسارت احتمالي در صورت بروز آتش سوزي زل برآورد نمايد. رده بندي و رتبه بندي «ایزو» عاملي است که شرکت هاي بيمه ممکن است براي تعيين نرخ بيمه از آن استفاده نمايند، به علاوه شرکت هاي بيمه کننده ي املاک و دارايي ها نوعاً از بازرسان متخصص در زمينه ي آتش سوزي استفاده مي کنند. اين افراد موظفند بيمه نامه هاي آتش سوزي را بررسي نمايند. برخي از شرکت هاي بيمه نيز متخصصيني دارند که راه و روش هايي را که مشتريان آن ها مي توانند مخاطرات ناشي از آتش سوزي شان را کاهش دهند، به آن ها معرفي مي نمايند</a:t>
            </a:r>
            <a:r>
              <a:rPr lang="en-US" dirty="0" smtClean="0">
                <a:cs typeface="B Nazanin" pitchFamily="2" charset="-78"/>
              </a:rPr>
              <a:t> </a:t>
            </a:r>
            <a:r>
              <a:rPr lang="fa-IR" dirty="0" smtClean="0">
                <a:cs typeface="B Nazanin" pitchFamily="2" charset="-78"/>
              </a:rPr>
              <a:t>.</a:t>
            </a:r>
          </a:p>
          <a:p>
            <a:pPr marL="0" lvl="3" algn="just" rtl="1"/>
            <a:r>
              <a:rPr lang="fa-IR" b="1" dirty="0" smtClean="0">
                <a:cs typeface="B Nazanin" pitchFamily="2" charset="-78"/>
              </a:rPr>
              <a:t>1-8-2- مشارکت سازمان هاي دولتي در خدمات آتش نشاني</a:t>
            </a:r>
          </a:p>
          <a:p>
            <a:pPr marL="0" lvl="3" algn="just" rtl="1"/>
            <a:r>
              <a:rPr lang="fa-IR" dirty="0" smtClean="0">
                <a:cs typeface="B Nazanin" pitchFamily="2" charset="-78"/>
              </a:rPr>
              <a:t>سازمان هاي دولتي نيز نقش مهمي در ارائه ي خدمات آتش نشاني ايفا مي کنند. بخش سرآتش نشانان ايالتي در اداره ي ايمني عمومي مينه سوتا، بنا به درخواست مراکز آتش نشاني محلي، به بررسي علت و منشأ آتش سوزي ها مي پردازند و از تمامي آتش سوزي هايي که با مرگ همراه بوده اند، بررسي و بازرسي به عمل مي آورد. سرآتش نشانان مسؤليت نظارت و اجبار افراد به رعايت استاندارد هاي آتش نشاني را در سطح ايالت بر عهده دارند. اين مسؤليتِ ساختمان هايي نظير مدارس، هتل ها و بيمارستان ها را شامل مي شود. علاوه بر اين بخش سرآتش نشانان ايالتي به عنوان منبعي براي مراکز آتش نشاني محلي، خدمات تخصصي فني را براي تهيه ي استانداردهاي  آتش نشاني ارائه مي دهند، به تأمين سيستم اطلاعات بازرسي حريق رايانه اي کمک مي نمايند، در تهيه ي يک برنامه ي از پيش تعيين شده به منظور شناسايي و حل مشکل مناطق آتش مشارکت مي نمايند، به جمع آوري و تحليل اطلاعات گسترده ايالتي در مورد سوانح آتش سوزي مي پردازند و اطلاعات و داده هاي لازم براي آموزش ايمني در برابر آتش را فراهم مي آورند.</a:t>
            </a:r>
          </a:p>
          <a:p>
            <a:pPr marL="0" lvl="3" algn="just" rtl="1"/>
            <a:r>
              <a:rPr lang="fa-IR" dirty="0" smtClean="0">
                <a:cs typeface="B Nazanin" pitchFamily="2" charset="-78"/>
              </a:rPr>
              <a:t>مراکز آتش نشاني با رعايت استانداردهايي، محيط کار ويژه اي مهيا ساخته اند که ايمني آتش نشانان را تضمين مي نمايد. قانون ايمني و بهداشت حرفه اي مينه سوتا و سازمان مديريت بهداشت و ايمني شغلي و حرفه اي فدرال، بر سطح، ميزان و حجم تعليمات مراکز آتش نشاني، تجهيزات و طرز عملکرد و رويه هاي عملي آن ها تأثير مي گذارد.</a:t>
            </a:r>
            <a:r>
              <a:rPr lang="fa-IR" sz="1000" dirty="0" smtClean="0">
                <a:cs typeface="B Nazanin" pitchFamily="2" charset="-78"/>
              </a:rPr>
              <a:t> (11)</a:t>
            </a:r>
            <a:endParaRPr lang="fa-IR" dirty="0" smtClean="0">
              <a:cs typeface="B Nazanin" pitchFamily="2" charset="-78"/>
            </a:endParaRPr>
          </a:p>
          <a:p>
            <a:pPr marL="0" lvl="3" algn="just" rtl="1"/>
            <a:endParaRPr lang="en-US" dirty="0" smtClean="0">
              <a:cs typeface="B Nazanin" pitchFamily="2" charset="-78"/>
            </a:endParaRPr>
          </a:p>
          <a:p>
            <a:pPr marL="0" lvl="3" algn="just" rtl="1"/>
            <a:endParaRPr lang="fa-IR" b="1" dirty="0" smtClean="0">
              <a:cs typeface="B Nazanin" pitchFamily="2" charset="-78"/>
            </a:endParaRPr>
          </a:p>
        </p:txBody>
      </p:sp>
      <p:sp>
        <p:nvSpPr>
          <p:cNvPr id="5" name="Rectangle 4"/>
          <p:cNvSpPr/>
          <p:nvPr/>
        </p:nvSpPr>
        <p:spPr>
          <a:xfrm>
            <a:off x="4572000" y="9220200"/>
            <a:ext cx="1773242" cy="246221"/>
          </a:xfrm>
          <a:prstGeom prst="rect">
            <a:avLst/>
          </a:prstGeom>
        </p:spPr>
        <p:txBody>
          <a:bodyPr wrap="none">
            <a:spAutoFit/>
          </a:bodyPr>
          <a:lstStyle/>
          <a:p>
            <a:r>
              <a:rPr lang="fa-IR" sz="1000" dirty="0" smtClean="0">
                <a:cs typeface="B Nazanin" pitchFamily="2" charset="-78"/>
              </a:rPr>
              <a:t> فصل نامه فرهنگ ایمنی، ص  50  (11)</a:t>
            </a:r>
            <a:endParaRPr lang="en-US" sz="1000" dirty="0">
              <a:cs typeface="B Nazanin"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3886200"/>
            <a:ext cx="6096000" cy="2677656"/>
          </a:xfrm>
          <a:prstGeom prst="rect">
            <a:avLst/>
          </a:prstGeom>
        </p:spPr>
        <p:txBody>
          <a:bodyPr wrap="square">
            <a:spAutoFit/>
          </a:bodyPr>
          <a:lstStyle/>
          <a:p>
            <a:pPr algn="ctr" rtl="1">
              <a:lnSpc>
                <a:spcPct val="150000"/>
              </a:lnSpc>
            </a:pPr>
            <a:r>
              <a:rPr lang="fa-IR" sz="2800" dirty="0" smtClean="0">
                <a:cs typeface="B Nazanin" pitchFamily="2" charset="-78"/>
              </a:rPr>
              <a:t>دوم</a:t>
            </a:r>
          </a:p>
          <a:p>
            <a:pPr algn="ctr" rtl="1">
              <a:lnSpc>
                <a:spcPct val="150000"/>
              </a:lnSpc>
            </a:pPr>
            <a:r>
              <a:rPr lang="fa-IR" sz="2800" dirty="0" smtClean="0">
                <a:cs typeface="B Nazanin" pitchFamily="2" charset="-78"/>
              </a:rPr>
              <a:t>مطالعات محیطی</a:t>
            </a:r>
          </a:p>
          <a:p>
            <a:pPr algn="ctr" rtl="1">
              <a:lnSpc>
                <a:spcPct val="150000"/>
              </a:lnSpc>
            </a:pPr>
            <a:r>
              <a:rPr lang="fa-IR" sz="2800" dirty="0" smtClean="0">
                <a:cs typeface="B Nazanin" pitchFamily="2" charset="-78"/>
              </a:rPr>
              <a:t>و </a:t>
            </a:r>
          </a:p>
          <a:p>
            <a:pPr algn="ctr" rtl="1">
              <a:lnSpc>
                <a:spcPct val="150000"/>
              </a:lnSpc>
            </a:pPr>
            <a:r>
              <a:rPr lang="fa-IR" sz="2800" dirty="0" smtClean="0">
                <a:cs typeface="B Nazanin" pitchFamily="2" charset="-78"/>
              </a:rPr>
              <a:t>تجزیه و تحلیل سایت</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49</a:t>
            </a:r>
            <a:endParaRPr lang="en-US" sz="1100" dirty="0"/>
          </a:p>
        </p:txBody>
      </p:sp>
      <p:sp>
        <p:nvSpPr>
          <p:cNvPr id="10" name="Rectangle 9"/>
          <p:cNvSpPr/>
          <p:nvPr/>
        </p:nvSpPr>
        <p:spPr>
          <a:xfrm>
            <a:off x="304800" y="457200"/>
            <a:ext cx="6096000" cy="8463855"/>
          </a:xfrm>
          <a:prstGeom prst="rect">
            <a:avLst/>
          </a:prstGeom>
        </p:spPr>
        <p:txBody>
          <a:bodyPr wrap="square">
            <a:spAutoFit/>
          </a:bodyPr>
          <a:lstStyle/>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r>
              <a:rPr lang="fa-IR" b="1" dirty="0" smtClean="0">
                <a:latin typeface="Arial" pitchFamily="34" charset="0"/>
                <a:cs typeface="B Nazanin" pitchFamily="2" charset="-78"/>
              </a:rPr>
              <a:t>مقدمه</a:t>
            </a:r>
          </a:p>
          <a:p>
            <a:pPr algn="just" rtl="1"/>
            <a:endParaRPr lang="fa-IR" b="1" dirty="0" smtClean="0">
              <a:latin typeface="Arial" pitchFamily="34" charset="0"/>
              <a:cs typeface="B Nazanin" pitchFamily="2" charset="-78"/>
            </a:endParaRPr>
          </a:p>
          <a:p>
            <a:pPr algn="just" rtl="1"/>
            <a:r>
              <a:rPr lang="fa-IR" dirty="0" smtClean="0">
                <a:latin typeface="Arial" pitchFamily="34" charset="0"/>
                <a:cs typeface="B Nazanin" pitchFamily="2" charset="-78"/>
              </a:rPr>
              <a:t>در این فصل به معرفی و بررسی مشخصات جغرافیایی ، اقتصادی ، سیاسی ، وضعیت دسترسی ها و..... شهر تهران پرداخته می شود.در بخش دوم از این فصل به برسی و معرفی منطقه 6 پرداخته می شود. در ادامه دسترسی ها ، همجواری ها و .. سایت مورد بررسی قرار می گیرد و در نهایت ویژگی های مهم انتخاب سایت ارائه می گردد.</a:t>
            </a:r>
            <a:endParaRPr lang="en-US" dirty="0" smtClean="0">
              <a:latin typeface="Arial" pitchFamily="34" charset="0"/>
              <a:cs typeface="B Nazanin" pitchFamily="2" charset="-78"/>
            </a:endParaRPr>
          </a:p>
          <a:p>
            <a:pPr algn="just" rtl="1"/>
            <a:endParaRPr lang="en-US" dirty="0">
              <a:latin typeface="Arial" pitchFamily="34" charset="0"/>
              <a:cs typeface="B Nazanin" pitchFamily="2" charset="-7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50</a:t>
            </a:r>
            <a:endParaRPr lang="en-US" sz="1100" dirty="0"/>
          </a:p>
        </p:txBody>
      </p:sp>
      <p:sp>
        <p:nvSpPr>
          <p:cNvPr id="6" name="Rectangle 5"/>
          <p:cNvSpPr/>
          <p:nvPr/>
        </p:nvSpPr>
        <p:spPr>
          <a:xfrm>
            <a:off x="304800" y="457200"/>
            <a:ext cx="6096000" cy="5262979"/>
          </a:xfrm>
          <a:prstGeom prst="rect">
            <a:avLst/>
          </a:prstGeom>
        </p:spPr>
        <p:txBody>
          <a:bodyPr wrap="square">
            <a:spAutoFit/>
          </a:bodyPr>
          <a:lstStyle/>
          <a:p>
            <a:pPr marL="0" lvl="3" algn="just" rtl="1"/>
            <a:r>
              <a:rPr lang="fa-IR" b="1" dirty="0" smtClean="0">
                <a:cs typeface="B Nazanin" pitchFamily="2" charset="-78"/>
              </a:rPr>
              <a:t>الف-2-1-مشخصات جغرافيائي استان تهران</a:t>
            </a:r>
          </a:p>
          <a:p>
            <a:pPr marL="0" lvl="3" algn="just" rtl="1"/>
            <a:endParaRPr lang="fa-IR" b="1" dirty="0" smtClean="0">
              <a:cs typeface="B Nazanin" pitchFamily="2" charset="-78"/>
            </a:endParaRPr>
          </a:p>
          <a:p>
            <a:pPr marL="0" lvl="3" algn="just" rtl="1"/>
            <a:r>
              <a:rPr lang="fa-IR" dirty="0" smtClean="0">
                <a:cs typeface="B Nazanin" pitchFamily="2" charset="-78"/>
              </a:rPr>
              <a:t>شهر تهران در دامنه رشته کوه­هاي البرز و حاشيه شمالي کوير مرکزي ايران واقع شده و شمالي­ترين فرونشست ايران مرکزي به شمار مي­آيد.</a:t>
            </a:r>
          </a:p>
          <a:p>
            <a:pPr marL="0" lvl="3" algn="just" rtl="1"/>
            <a:r>
              <a:rPr lang="fa-IR" dirty="0" smtClean="0">
                <a:cs typeface="B Nazanin" pitchFamily="2" charset="-78"/>
              </a:rPr>
              <a:t>تهران از نظر جغرافيايي در 51 درجه و 4 دقيقه تا 51 درجه و 42 دقيقه طول شرقي و 35 درجه و 35 دقيقه تا 35 درجه و 50 دقيقه عرض شمالي قرار گرفته ارتفاع تهران در جنوب پالايشگاه تهران 1160 متر، در نواحي مرکزي پارک شهر 1210 متر و در شمال کاخ سعدآباد 1700 متر است. در جنوب تهران ناحيه­اي بياباني با آب و هواي گرم و خشک قرار دارد. در ناحيه مزبور دشت­هاي نمک و ساييدگي کوه ها و خصوصيات کامل کويري مشاهده مي­شود.در قسمت غربي دشت قزوين قرار دارد که يکي از مناطق حاصل خيز جنوب کوه البرز بوده و داراي مراکز متعدد فعاليت­هاي کشاورزي، صنعتي و خدماتي است.</a:t>
            </a:r>
            <a:r>
              <a:rPr lang="ar-SA" dirty="0" smtClean="0">
                <a:cs typeface="B Nazanin" pitchFamily="2" charset="-78"/>
              </a:rPr>
              <a:t> برودت هواي کوهستاني و اختلاف دماي آن با دشت گرم جنوب، باعث وزش باد خنکي از شمال به جنوب مي­شود که در تنطيف و اعتدال هواي منطقه تهران بسيار مؤثر است. بر اثر ذوب تدريجي برف­ها، جويبارها و رودخانه­هاي متعددي جريان مي­يابد. بيشتر نقاط ييلاقي منطقه، پيرامون همين رودخانه­ها که به آب مصرفي تهران را نيز تأمين مي­کنند پديد آمده­اند. رودهاي اصلي آن کرج در غرب و جاجرود در شرق هستند و رودهاي فصلي آن جعفرآباد (دربند) و دارآباد (شاه­آباد)، درکه و کن هستند که همگي از شمال به جنوب جاريند.</a:t>
            </a:r>
            <a:endParaRPr lang="en-US" dirty="0" smtClean="0">
              <a:cs typeface="B Nazanin" pitchFamily="2" charset="-78"/>
            </a:endParaRPr>
          </a:p>
          <a:p>
            <a:pPr marL="0" lvl="3" algn="just" rtl="1"/>
            <a:endParaRPr lang="fa-IR" dirty="0" smtClean="0">
              <a:cs typeface="B Nazanin" pitchFamily="2" charset="-78"/>
            </a:endParaRPr>
          </a:p>
          <a:p>
            <a:pPr marL="0" lvl="3" algn="just" rtl="1"/>
            <a:endParaRPr lang="fa-IR" b="1" dirty="0" smtClean="0">
              <a:cs typeface="B Nazanin" pitchFamily="2" charset="-78"/>
            </a:endParaRPr>
          </a:p>
          <a:p>
            <a:pPr marL="0" lvl="3" algn="just" rtl="1"/>
            <a:endParaRPr lang="fa-IR" b="1" dirty="0" smtClean="0">
              <a:cs typeface="B Nazanin" pitchFamily="2" charset="-78"/>
            </a:endParaRPr>
          </a:p>
          <a:p>
            <a:pPr marL="0" lvl="3" algn="just" rtl="1"/>
            <a:endParaRPr lang="fa-IR" b="1" dirty="0" smtClean="0">
              <a:cs typeface="B Nazanin" pitchFamily="2" charset="-78"/>
            </a:endParaRPr>
          </a:p>
        </p:txBody>
      </p:sp>
      <p:pic>
        <p:nvPicPr>
          <p:cNvPr id="60420" name="Picture 4" descr="http://www.famous-places.com/wp-content/gallery/iran/tehran-iran.jpg"/>
          <p:cNvPicPr>
            <a:picLocks noChangeAspect="1" noChangeArrowheads="1"/>
          </p:cNvPicPr>
          <p:nvPr/>
        </p:nvPicPr>
        <p:blipFill>
          <a:blip r:embed="rId2" cstate="print"/>
          <a:srcRect/>
          <a:stretch>
            <a:fillRect/>
          </a:stretch>
        </p:blipFill>
        <p:spPr bwMode="auto">
          <a:xfrm>
            <a:off x="457200" y="5334000"/>
            <a:ext cx="5867400" cy="3514138"/>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51</a:t>
            </a:r>
            <a:endParaRPr lang="en-US" sz="1100" dirty="0"/>
          </a:p>
        </p:txBody>
      </p:sp>
      <p:sp>
        <p:nvSpPr>
          <p:cNvPr id="6" name="Rectangle 5"/>
          <p:cNvSpPr/>
          <p:nvPr/>
        </p:nvSpPr>
        <p:spPr>
          <a:xfrm>
            <a:off x="304800" y="457200"/>
            <a:ext cx="6096000" cy="8710077"/>
          </a:xfrm>
          <a:prstGeom prst="rect">
            <a:avLst/>
          </a:prstGeom>
        </p:spPr>
        <p:txBody>
          <a:bodyPr wrap="square">
            <a:spAutoFit/>
          </a:bodyPr>
          <a:lstStyle/>
          <a:p>
            <a:pPr marL="0" lvl="3" algn="just" rtl="1"/>
            <a:r>
              <a:rPr lang="fa-IR" b="1" dirty="0" smtClean="0">
                <a:cs typeface="B Nazanin" pitchFamily="2" charset="-78"/>
              </a:rPr>
              <a:t>الف-2-2- اقليم و آب و هواي تهران</a:t>
            </a:r>
          </a:p>
          <a:p>
            <a:pPr marL="0" lvl="3" algn="just" rtl="1"/>
            <a:endParaRPr lang="fa-IR" b="1" dirty="0" smtClean="0">
              <a:cs typeface="B Nazanin" pitchFamily="2" charset="-78"/>
            </a:endParaRPr>
          </a:p>
          <a:p>
            <a:pPr marL="0" lvl="3" algn="just" rtl="1"/>
            <a:r>
              <a:rPr lang="fa-IR" b="1" dirty="0" smtClean="0">
                <a:cs typeface="B Nazanin" pitchFamily="2" charset="-78"/>
              </a:rPr>
              <a:t>2-2-1-اقلیم</a:t>
            </a:r>
          </a:p>
          <a:p>
            <a:pPr marL="0" lvl="3" algn="just" rtl="1"/>
            <a:r>
              <a:rPr lang="fa-IR" dirty="0" smtClean="0">
                <a:cs typeface="B Nazanin" pitchFamily="2" charset="-78"/>
              </a:rPr>
              <a:t>با توجه به تقسيمات کلي آب و هوايي ايران، تهران در منطقه گرم و خش (نيمه کويري) و سرد کوهستاني واقع گرديده است. شهر تهران خود به پنج حوزه آب و هوايي تقسيم مي­شود که عبارتند از: حوزه شرقي (نارمک)، حوزه شمالي (نمايشگاه بين­المللي)، حوزه غربي (فرودگاه مهرآباد)، حوزه جنوبي (پالايشگاه تهران) و حوزه مرکزي (پارک شهر)، هواي تهران در تابستان گرم و در زمستان معتدل و سر است.</a:t>
            </a:r>
          </a:p>
          <a:p>
            <a:pPr marL="0" lvl="3" algn="just" rtl="1"/>
            <a:r>
              <a:rPr lang="fa-IR" b="1" dirty="0" smtClean="0">
                <a:cs typeface="B Nazanin" pitchFamily="2" charset="-78"/>
              </a:rPr>
              <a:t>   </a:t>
            </a:r>
          </a:p>
          <a:p>
            <a:pPr marL="0" lvl="3" algn="just" rtl="1"/>
            <a:r>
              <a:rPr lang="fa-IR" b="1" dirty="0" smtClean="0">
                <a:cs typeface="B Nazanin" pitchFamily="2" charset="-78"/>
              </a:rPr>
              <a:t>2-2-2-دما</a:t>
            </a:r>
          </a:p>
          <a:p>
            <a:pPr marL="0" lvl="3" algn="just" rtl="1"/>
            <a:r>
              <a:rPr lang="ar-SA" dirty="0" smtClean="0">
                <a:cs typeface="B Nazanin" pitchFamily="2" charset="-78"/>
              </a:rPr>
              <a:t>حداقل درجه حرارت مطلق ثبت شده در تهران 12- درجه سانتي­گراد در دي ماه و مربوط به حوزه جنوبي و حداکثر حرارت مطلق 44 درجه سانتي­گراد در تيرماه و مربوطه به حوزه غربي بوده است. ميانگين درجه حرارت سالانه حداقل 3/14 درجه در حوزه شمالي و حداکثر 1/17 درجه در حوزه غربي بوده است.</a:t>
            </a:r>
            <a:endParaRPr lang="en-US" dirty="0" smtClean="0">
              <a:cs typeface="B Nazanin" pitchFamily="2" charset="-78"/>
            </a:endParaRPr>
          </a:p>
          <a:p>
            <a:pPr marL="0" lvl="3" algn="just" rtl="1"/>
            <a:r>
              <a:rPr lang="fa-IR" b="1" dirty="0" smtClean="0">
                <a:cs typeface="B Nazanin" pitchFamily="2" charset="-78"/>
              </a:rPr>
              <a:t>  </a:t>
            </a:r>
          </a:p>
          <a:p>
            <a:pPr marL="0" lvl="3" algn="just" rtl="1"/>
            <a:r>
              <a:rPr lang="fa-IR" b="1" dirty="0" smtClean="0">
                <a:cs typeface="B Nazanin" pitchFamily="2" charset="-78"/>
              </a:rPr>
              <a:t>2-2-3-بارندگی</a:t>
            </a:r>
          </a:p>
          <a:p>
            <a:pPr marL="0" lvl="3" algn="just" rtl="1"/>
            <a:r>
              <a:rPr lang="ar-SA" dirty="0" smtClean="0">
                <a:cs typeface="B Nazanin" pitchFamily="2" charset="-78"/>
              </a:rPr>
              <a:t>بر اساس آمارهاي موجود، ميزان ميانگين بارندگي سالانه 4/410 ميلي­متر در حوزه شمالي و حداقل 270 ميلي­متر در حوزه جنوبي بوده است. ميانگين تعداد روزهاي باراني در دوره 15 ساله حداکثر 95 روز در حوزه غربي و حداقل 62 روز در حوزه جنوبي ثبت شده است.</a:t>
            </a:r>
            <a:endParaRPr lang="en-US" dirty="0" smtClean="0">
              <a:cs typeface="B Nazanin" pitchFamily="2" charset="-78"/>
            </a:endParaRPr>
          </a:p>
          <a:p>
            <a:pPr marL="0" lvl="3" algn="just" rtl="1"/>
            <a:endParaRPr lang="fa-IR" b="1" dirty="0" smtClean="0">
              <a:cs typeface="B Nazanin" pitchFamily="2" charset="-78"/>
            </a:endParaRPr>
          </a:p>
          <a:p>
            <a:pPr marL="0" lvl="3" algn="just" rtl="1"/>
            <a:r>
              <a:rPr lang="fa-IR" b="1" dirty="0" smtClean="0">
                <a:cs typeface="B Nazanin" pitchFamily="2" charset="-78"/>
              </a:rPr>
              <a:t>2-2-4-رطوبت نسبی</a:t>
            </a:r>
          </a:p>
          <a:p>
            <a:pPr marL="0" lvl="3" algn="just" rtl="1"/>
            <a:r>
              <a:rPr lang="ar-SA" dirty="0" smtClean="0">
                <a:cs typeface="B Nazanin" pitchFamily="2" charset="-78"/>
              </a:rPr>
              <a:t>به طور کلي شهر تهران در فصل زمستان از رطوبت نسبتاً کافي برخوردار است. ولي در فصل تابستان هوا خشک و رطوبت ناکافي است. حداکثر رطوبت نسبي روزانه 74 درجه و حداقل آن 12 درجه بوده است. ميانگين رطوبت نسبي حوزه هاي مختلف شهر تهران حداقل 36 و حداکثر 57 درجه بوده است.</a:t>
            </a:r>
            <a:endParaRPr lang="en-US" dirty="0" smtClean="0">
              <a:cs typeface="B Nazanin" pitchFamily="2" charset="-78"/>
            </a:endParaRPr>
          </a:p>
          <a:p>
            <a:pPr marL="0" lvl="3" algn="just" rtl="1"/>
            <a:endParaRPr lang="fa-IR" b="1" dirty="0" smtClean="0">
              <a:cs typeface="B Nazanin" pitchFamily="2" charset="-78"/>
            </a:endParaRPr>
          </a:p>
          <a:p>
            <a:pPr marL="0" lvl="3" algn="just" rtl="1"/>
            <a:r>
              <a:rPr lang="fa-IR" b="1" dirty="0" smtClean="0">
                <a:cs typeface="B Nazanin" pitchFamily="2" charset="-78"/>
              </a:rPr>
              <a:t>2-2-5-باد</a:t>
            </a:r>
          </a:p>
          <a:p>
            <a:pPr marL="0" lvl="3" algn="just" rtl="1"/>
            <a:r>
              <a:rPr lang="ar-SA" dirty="0" smtClean="0">
                <a:cs typeface="B Nazanin" pitchFamily="2" charset="-78"/>
              </a:rPr>
              <a:t>جز در تابستان، 50 درصد از بادهاي تهران از غرب و در تابستان 35 درصد از جنوب شرقي به شهر مي­وزند، بادهاي نسبتاً شديد از سمت غرب مي­وزند. عوارض طبيعي مسلط بر شهر تهران و کمبود بادهاي مطلوب موجب کاستي و ضعف جريان جايگزيني و حرکت هوا و در نتيجه افزايش آلودگي آن شده است.</a:t>
            </a:r>
            <a:endParaRPr lang="en-US" dirty="0" smtClean="0">
              <a:cs typeface="B Nazanin" pitchFamily="2" charset="-78"/>
            </a:endParaRPr>
          </a:p>
          <a:p>
            <a:pPr marL="0" lvl="3" algn="just" rtl="1"/>
            <a:endParaRPr lang="fa-IR" b="1" dirty="0" smtClean="0">
              <a:cs typeface="B Nazanin" pitchFamily="2" charset="-78"/>
            </a:endParaRPr>
          </a:p>
          <a:p>
            <a:pPr marL="0" lvl="3" algn="just" rtl="1"/>
            <a:r>
              <a:rPr lang="fa-IR" b="1" dirty="0" smtClean="0">
                <a:cs typeface="B Nazanin" pitchFamily="2" charset="-78"/>
              </a:rPr>
              <a:t> </a:t>
            </a:r>
          </a:p>
          <a:p>
            <a:pPr marL="0" lvl="3" algn="just" rtl="1"/>
            <a:r>
              <a:rPr lang="fa-IR" b="1" dirty="0" smtClean="0">
                <a:cs typeface="B Nazanin" pitchFamily="2" charset="-78"/>
              </a:rPr>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52</a:t>
            </a:r>
            <a:endParaRPr lang="en-US" sz="1100" dirty="0"/>
          </a:p>
        </p:txBody>
      </p:sp>
      <p:sp>
        <p:nvSpPr>
          <p:cNvPr id="6" name="Rectangle 5"/>
          <p:cNvSpPr/>
          <p:nvPr/>
        </p:nvSpPr>
        <p:spPr>
          <a:xfrm>
            <a:off x="304800" y="457200"/>
            <a:ext cx="6096000" cy="8217634"/>
          </a:xfrm>
          <a:prstGeom prst="rect">
            <a:avLst/>
          </a:prstGeom>
        </p:spPr>
        <p:txBody>
          <a:bodyPr wrap="square">
            <a:spAutoFit/>
          </a:bodyPr>
          <a:lstStyle/>
          <a:p>
            <a:pPr marL="0" lvl="3" algn="just" rtl="1"/>
            <a:r>
              <a:rPr lang="fa-IR" b="1" dirty="0" smtClean="0">
                <a:cs typeface="B Nazanin" pitchFamily="2" charset="-78"/>
              </a:rPr>
              <a:t>2-2-6-تابش خورشید</a:t>
            </a:r>
          </a:p>
          <a:p>
            <a:pPr marL="0" lvl="3" algn="just" rtl="1"/>
            <a:r>
              <a:rPr lang="fa-IR" dirty="0" smtClean="0">
                <a:cs typeface="B Nazanin" pitchFamily="2" charset="-78"/>
              </a:rPr>
              <a:t>زاويه تابش خورشيد در اول دي ماه خيري 30 درجه نسبت به افق دارد که جهت استفاده از نور خورشيد و تابش آن به داخل ساختمان بين ساعات 10:30 صبح تا 13:30 بعدازظهر لازم است در استقرار و احداث ساختمان به آن توجه شود و فواصل ساختمان­ها از يکديگر به نحوي باشد که تابش خورشيد به داخل ساختمان نفوذ کند. بدين خاطر بايد به نسبت يک به يک و هفتاد و سه صدم ارتفاع ساختمان­ها از يکديگر، با توجه به کسر اختلاف تراز فاصله داشته باشند.</a:t>
            </a:r>
          </a:p>
          <a:p>
            <a:pPr marL="0" lvl="3" algn="just" rtl="1"/>
            <a:r>
              <a:rPr lang="fa-IR" dirty="0" smtClean="0">
                <a:cs typeface="B Nazanin" pitchFamily="2" charset="-78"/>
              </a:rPr>
              <a:t>جهت اصلي استقرار واحدهاي ساختماني در حوزه 5/10 تا 5/22 درجه جنوب شرقي، ضمن نفوذ نور خورشيد در زمستان به داخل ساختمان، در جلوگيري از کاناليزه شده باد غلب غربي تهران نيز مفيد خواهد بود.</a:t>
            </a:r>
          </a:p>
          <a:p>
            <a:pPr marL="0" lvl="3" algn="just" rtl="1"/>
            <a:r>
              <a:rPr lang="fa-IR" dirty="0" smtClean="0">
                <a:cs typeface="B Nazanin" pitchFamily="2" charset="-78"/>
              </a:rPr>
              <a:t>زاويه تابش خورشيد در فصل تابستان خيزي 78 درجه دارد که به کمک سايبان ها مي­توان از نفوذ نور خورشيد در فصل تابستان به داخل ساختمان جلوگيري کرد.</a:t>
            </a:r>
          </a:p>
          <a:p>
            <a:pPr marL="0" lvl="3" algn="just" rtl="1"/>
            <a:r>
              <a:rPr lang="fa-IR" dirty="0" smtClean="0">
                <a:cs typeface="B Nazanin" pitchFamily="2" charset="-78"/>
              </a:rPr>
              <a:t>  </a:t>
            </a:r>
          </a:p>
          <a:p>
            <a:pPr marL="0" lvl="3" algn="just" rtl="1"/>
            <a:r>
              <a:rPr lang="fa-IR" b="1" dirty="0" smtClean="0">
                <a:cs typeface="B Nazanin" pitchFamily="2" charset="-78"/>
              </a:rPr>
              <a:t>الف-2-3-وضعيت زمين شناختي تهران</a:t>
            </a:r>
          </a:p>
          <a:p>
            <a:pPr marL="0" lvl="3" algn="just" rtl="1"/>
            <a:r>
              <a:rPr lang="ar-SA" dirty="0" smtClean="0">
                <a:cs typeface="B Nazanin" pitchFamily="2" charset="-78"/>
              </a:rPr>
              <a:t>بستر تهران اساساً از رسوبات آبرفتي شديد البرز تشکيل شده است و ضخامت آن به 1000 متر مي­رسد. بستر تهران را مي­توان به دو قسمت کوهپايه و دشت تقسيم کرد. بخش کوهپايه که به وسيله بلندي­ها و فرونشست­هاي شرقي – غربي به چند قسمت تقسيم مي­شود و تا اراضي عباس­آباد ادامه مي­يابد. پس از آن دشت تهران ري آغاز مي­شود که از رسوبات و مخروطه افکنه رودخانه­هاي کن، کرج و جاجرود تشکيل شده است. محدوده تهران از لحاظ زلزله­خيزي، روي خط زلزله قرار دارد و از درجه زلزله­خيزي نسبي بالايي برخوردار مي­باشد.</a:t>
            </a:r>
            <a:endParaRPr lang="en-US" dirty="0" smtClean="0">
              <a:cs typeface="B Nazanin" pitchFamily="2" charset="-78"/>
            </a:endParaRPr>
          </a:p>
          <a:p>
            <a:pPr marL="0" lvl="3" algn="just" rtl="1"/>
            <a:endParaRPr lang="fa-IR" b="1" dirty="0" smtClean="0">
              <a:cs typeface="B Nazanin" pitchFamily="2" charset="-78"/>
            </a:endParaRPr>
          </a:p>
          <a:p>
            <a:pPr marL="0" lvl="3" algn="just" rtl="1"/>
            <a:r>
              <a:rPr lang="fa-IR" b="1" dirty="0" smtClean="0">
                <a:cs typeface="B Nazanin" pitchFamily="2" charset="-78"/>
              </a:rPr>
              <a:t>الف-2-4-آلودگي هاي شهر تهران</a:t>
            </a:r>
          </a:p>
          <a:p>
            <a:pPr marL="0" lvl="3" algn="just" rtl="1"/>
            <a:r>
              <a:rPr lang="fa-IR" dirty="0" smtClean="0">
                <a:cs typeface="B Nazanin" pitchFamily="2" charset="-78"/>
              </a:rPr>
              <a:t>آلودگي­هاي صوتي در شهر، رابطه مستقيم با کاربرهاي و عملکردهاي موجود در شهر دارد. بنابراين عملکردهايي مانند صنايع سنگين، فرودگاه­ها، راه­آهن و عملکردهاي ديگري که مولد صداي زياد باشند، نبايد بر محدوده شهر واقع گردند.</a:t>
            </a:r>
          </a:p>
          <a:p>
            <a:pPr marL="0" lvl="3" algn="just" rtl="1"/>
            <a:r>
              <a:rPr lang="fa-IR" dirty="0" smtClean="0">
                <a:cs typeface="B Nazanin" pitchFamily="2" charset="-78"/>
              </a:rPr>
              <a:t>بر اساس برداشت آمار مرکز تحقيقات ساختمان و مسکن در يک ناحيه از تهران، در حاشيه اتوبان­ها و بزرگراه­هاي شهر، ميزان فشار صدا از 80 </a:t>
            </a:r>
            <a:r>
              <a:rPr lang="en-US" dirty="0" err="1" smtClean="0">
                <a:cs typeface="B Nazanin" pitchFamily="2" charset="-78"/>
              </a:rPr>
              <a:t>dBA</a:t>
            </a:r>
            <a:r>
              <a:rPr lang="en-US" dirty="0" smtClean="0">
                <a:cs typeface="B Nazanin" pitchFamily="2" charset="-78"/>
              </a:rPr>
              <a:t> </a:t>
            </a:r>
            <a:r>
              <a:rPr lang="fa-IR" dirty="0" smtClean="0">
                <a:cs typeface="B Nazanin" pitchFamily="2" charset="-78"/>
              </a:rPr>
              <a:t>بيشتر است.</a:t>
            </a:r>
          </a:p>
          <a:p>
            <a:pPr marL="0" lvl="3" algn="just" rtl="1"/>
            <a:r>
              <a:rPr lang="fa-IR" dirty="0" smtClean="0">
                <a:cs typeface="B Nazanin" pitchFamily="2" charset="-78"/>
              </a:rPr>
              <a:t>از آلودگي­هاي مهم شهر تهران، آلودگي هواي شهر است که باعث ايجاد مشکلات فراوان براي شهروندان شده است و علت اين آلودگي عمدتاً به دليل ازدياد وسايل نقليه، وجود مراکز صنعتي و نيز شرايط جغرافيايي خود شهر تهران مي­باشد. کمبود فضاي سبز در شهر تهران باعث بروز کاستي­هايي چشم­گير از جمله آلودگي هوا و کمبود فضاي تفريحي شده است.</a:t>
            </a:r>
          </a:p>
          <a:p>
            <a:pPr marL="0" lvl="3" algn="just" rtl="1"/>
            <a:endParaRPr lang="fa-IR" b="1" dirty="0" smtClean="0">
              <a:cs typeface="B Nazanin" pitchFamily="2" charset="-78"/>
            </a:endParaRPr>
          </a:p>
          <a:p>
            <a:pPr marL="0" lvl="3" algn="just" rtl="1"/>
            <a:endParaRPr lang="fa-IR" dirty="0" smtClean="0">
              <a:cs typeface="B Nazanin" pitchFamily="2" charset="-78"/>
            </a:endParaRPr>
          </a:p>
          <a:p>
            <a:pPr marL="0" lvl="3" algn="just" rtl="1"/>
            <a:endParaRPr lang="fa-IR" b="1" dirty="0" smtClean="0">
              <a:cs typeface="B Nazani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457200"/>
            <a:ext cx="6096000" cy="8956298"/>
          </a:xfrm>
          <a:prstGeom prst="rect">
            <a:avLst/>
          </a:prstGeom>
        </p:spPr>
        <p:txBody>
          <a:bodyPr wrap="square">
            <a:spAutoFit/>
          </a:bodyPr>
          <a:lstStyle/>
          <a:p>
            <a:pPr algn="just" rtl="1"/>
            <a:r>
              <a:rPr lang="fa-IR" b="1" dirty="0" smtClean="0">
                <a:cs typeface="B Nazanin" pitchFamily="2" charset="-78"/>
              </a:rPr>
              <a:t>فهرست مطالب </a:t>
            </a:r>
          </a:p>
          <a:p>
            <a:pPr algn="just" rtl="1"/>
            <a:endParaRPr lang="fa-IR" b="1" dirty="0" smtClean="0">
              <a:cs typeface="B Nazanin" pitchFamily="2" charset="-78"/>
            </a:endParaRPr>
          </a:p>
          <a:p>
            <a:pPr algn="just" rtl="1"/>
            <a:r>
              <a:rPr lang="fa-IR" dirty="0" smtClean="0">
                <a:cs typeface="B Nazanin" pitchFamily="2" charset="-78"/>
              </a:rPr>
              <a:t>چکیده ...............................................................................................................................................................1</a:t>
            </a:r>
          </a:p>
          <a:p>
            <a:pPr algn="just" rtl="1"/>
            <a:r>
              <a:rPr lang="fa-IR" dirty="0" smtClean="0">
                <a:cs typeface="B Nazanin" pitchFamily="2" charset="-78"/>
              </a:rPr>
              <a:t>مقدمه.................................................................................................................................................................2</a:t>
            </a:r>
          </a:p>
          <a:p>
            <a:pPr algn="just" rtl="1"/>
            <a:r>
              <a:rPr lang="fa-IR" dirty="0" smtClean="0">
                <a:cs typeface="B Nazanin" pitchFamily="2" charset="-78"/>
              </a:rPr>
              <a:t>فصل اول مطالعات موضوعی</a:t>
            </a:r>
          </a:p>
          <a:p>
            <a:pPr algn="just" rtl="1"/>
            <a:r>
              <a:rPr lang="fa-IR" dirty="0" smtClean="0">
                <a:cs typeface="B Nazanin" pitchFamily="2" charset="-78"/>
              </a:rPr>
              <a:t>مقدمه................................................................................................................................................................4</a:t>
            </a:r>
          </a:p>
          <a:p>
            <a:pPr algn="just" rtl="1"/>
            <a:r>
              <a:rPr lang="fa-IR" dirty="0" smtClean="0">
                <a:cs typeface="B Nazanin" pitchFamily="2" charset="-78"/>
              </a:rPr>
              <a:t>معرفی آتش نشانی.........................................................................................................................................5</a:t>
            </a:r>
          </a:p>
          <a:p>
            <a:pPr algn="just" rtl="1"/>
            <a:r>
              <a:rPr lang="fa-IR" dirty="0" smtClean="0">
                <a:cs typeface="B Nazanin" pitchFamily="2" charset="-78"/>
              </a:rPr>
              <a:t>تعریف آتش نشانی.........................................................................................................................................7</a:t>
            </a:r>
          </a:p>
          <a:p>
            <a:pPr algn="just" rtl="1"/>
            <a:r>
              <a:rPr lang="fa-IR" dirty="0" smtClean="0">
                <a:cs typeface="B Nazanin" pitchFamily="2" charset="-78"/>
              </a:rPr>
              <a:t>دسته بندی کلی ایستگاه های آتش نشانی..............................................................................................7</a:t>
            </a:r>
          </a:p>
          <a:p>
            <a:pPr algn="just" rtl="1"/>
            <a:r>
              <a:rPr lang="fa-IR" dirty="0" smtClean="0">
                <a:cs typeface="B Nazanin" pitchFamily="2" charset="-78"/>
              </a:rPr>
              <a:t>تاریخچه تشکیل آتش نشانی در جهان و ایران.......................................................................................8</a:t>
            </a:r>
          </a:p>
          <a:p>
            <a:pPr algn="just" rtl="1"/>
            <a:r>
              <a:rPr lang="fa-IR" dirty="0" smtClean="0">
                <a:cs typeface="B Nazanin" pitchFamily="2" charset="-78"/>
              </a:rPr>
              <a:t>1-1-حوزه ایستگاه آتشنشانی...................................................................................................................10</a:t>
            </a:r>
          </a:p>
          <a:p>
            <a:pPr algn="just" rtl="1"/>
            <a:r>
              <a:rPr lang="fa-IR" dirty="0" smtClean="0">
                <a:cs typeface="B Nazanin" pitchFamily="2" charset="-78"/>
              </a:rPr>
              <a:t>1-2-انواع ایستگاه های آتش نشانی........................................................................................................10</a:t>
            </a:r>
          </a:p>
          <a:p>
            <a:pPr algn="just" rtl="1"/>
            <a:r>
              <a:rPr lang="fa-IR" dirty="0" smtClean="0">
                <a:cs typeface="B Nazanin" pitchFamily="2" charset="-78"/>
              </a:rPr>
              <a:t>1-3-طبقه بندی گروه های آتش نشانی................................................................................................11</a:t>
            </a:r>
          </a:p>
          <a:p>
            <a:pPr algn="just" rtl="1"/>
            <a:r>
              <a:rPr lang="fa-IR" dirty="0" smtClean="0">
                <a:cs typeface="B Nazanin" pitchFamily="2" charset="-78"/>
              </a:rPr>
              <a:t>1-4-تجهیزات آتش نشانی........................................................................................................................13</a:t>
            </a:r>
          </a:p>
          <a:p>
            <a:pPr algn="just" rtl="1"/>
            <a:r>
              <a:rPr lang="fa-IR" dirty="0" smtClean="0">
                <a:cs typeface="B Nazanin" pitchFamily="2" charset="-78"/>
              </a:rPr>
              <a:t>1-5-مکان یابی ایستگاه های آتش نشانی.............................................................................................17</a:t>
            </a:r>
          </a:p>
          <a:p>
            <a:pPr algn="just" rtl="1"/>
            <a:r>
              <a:rPr lang="fa-IR" dirty="0" smtClean="0">
                <a:cs typeface="B Nazanin" pitchFamily="2" charset="-78"/>
              </a:rPr>
              <a:t>1-6-ضوابط ایستگاه های آتش نشانی...................................................................................................22</a:t>
            </a:r>
          </a:p>
          <a:p>
            <a:pPr algn="just" rtl="1"/>
            <a:r>
              <a:rPr lang="fa-IR" dirty="0" smtClean="0">
                <a:cs typeface="B Nazanin" pitchFamily="2" charset="-78"/>
              </a:rPr>
              <a:t>1-7-طرح ریزی ایستگاه آتش نشانی....................................................................................................36</a:t>
            </a:r>
          </a:p>
          <a:p>
            <a:pPr algn="just" rtl="1"/>
            <a:r>
              <a:rPr lang="fa-IR" dirty="0" smtClean="0">
                <a:cs typeface="B Nazanin" pitchFamily="2" charset="-78"/>
              </a:rPr>
              <a:t>1-8-سطوح و مرتبه خدمات آتش نشانی............................................................................................37</a:t>
            </a:r>
          </a:p>
          <a:p>
            <a:pPr algn="just" rtl="1"/>
            <a:r>
              <a:rPr lang="fa-IR" dirty="0" smtClean="0">
                <a:cs typeface="B Nazanin" pitchFamily="2" charset="-78"/>
              </a:rPr>
              <a:t>فصل دوم مطالعات محیطی و تجزیه و تحلیل سایت</a:t>
            </a:r>
          </a:p>
          <a:p>
            <a:pPr algn="just" rtl="1"/>
            <a:r>
              <a:rPr lang="fa-IR" dirty="0" smtClean="0">
                <a:cs typeface="B Nazanin" pitchFamily="2" charset="-78"/>
              </a:rPr>
              <a:t>مقدمه...........................................................................................................................................................37</a:t>
            </a:r>
          </a:p>
          <a:p>
            <a:pPr algn="just" rtl="1"/>
            <a:r>
              <a:rPr lang="fa-IR" dirty="0" smtClean="0">
                <a:cs typeface="B Nazanin" pitchFamily="2" charset="-78"/>
              </a:rPr>
              <a:t>قسمت الف : مطالعات تهران...................................................................................................................37</a:t>
            </a:r>
          </a:p>
          <a:p>
            <a:pPr algn="just" rtl="1"/>
            <a:r>
              <a:rPr lang="fa-IR" dirty="0" smtClean="0">
                <a:cs typeface="B Nazanin" pitchFamily="2" charset="-78"/>
              </a:rPr>
              <a:t>الف-2-1-مشخصات جغرافیایی استان تهران.....................................................................................37</a:t>
            </a:r>
          </a:p>
          <a:p>
            <a:pPr algn="just" rtl="1"/>
            <a:r>
              <a:rPr lang="fa-IR" dirty="0" smtClean="0">
                <a:cs typeface="B Nazanin" pitchFamily="2" charset="-78"/>
              </a:rPr>
              <a:t>الف-2-2-اقلیم و آب و هوای استان تهران.........................................................................................37</a:t>
            </a:r>
          </a:p>
          <a:p>
            <a:pPr algn="just" rtl="1"/>
            <a:r>
              <a:rPr lang="fa-IR" dirty="0" smtClean="0">
                <a:cs typeface="B Nazanin" pitchFamily="2" charset="-78"/>
              </a:rPr>
              <a:t>الف-2-3-وضعیت زمین شناختی استان تهران.................................................................................37</a:t>
            </a:r>
          </a:p>
          <a:p>
            <a:pPr algn="just" rtl="1"/>
            <a:r>
              <a:rPr lang="fa-IR" dirty="0" smtClean="0">
                <a:cs typeface="B Nazanin" pitchFamily="2" charset="-78"/>
              </a:rPr>
              <a:t>الف-2-4-آلودگی های استان تهران....................................................................................................37</a:t>
            </a:r>
          </a:p>
          <a:p>
            <a:pPr algn="just" rtl="1"/>
            <a:r>
              <a:rPr lang="fa-IR" dirty="0" smtClean="0">
                <a:cs typeface="B Nazanin" pitchFamily="2" charset="-78"/>
              </a:rPr>
              <a:t>الف-2-5-وضعیت دسترسی ها در استان تهران................................................................................37</a:t>
            </a:r>
          </a:p>
          <a:p>
            <a:pPr algn="just" rtl="1"/>
            <a:r>
              <a:rPr lang="fa-IR" dirty="0" smtClean="0">
                <a:cs typeface="B Nazanin" pitchFamily="2" charset="-78"/>
              </a:rPr>
              <a:t>الف-2-6-ساختار خدماتی در استان تهران........................................................................................37</a:t>
            </a:r>
          </a:p>
          <a:p>
            <a:pPr algn="just" rtl="1"/>
            <a:r>
              <a:rPr lang="fa-IR" dirty="0" smtClean="0">
                <a:cs typeface="B Nazanin" pitchFamily="2" charset="-78"/>
              </a:rPr>
              <a:t>الف-2-7-سیاست در استان تهران.......................................................................................................37</a:t>
            </a:r>
          </a:p>
          <a:p>
            <a:pPr algn="just" rtl="1"/>
            <a:r>
              <a:rPr lang="fa-IR" dirty="0" smtClean="0">
                <a:cs typeface="B Nazanin" pitchFamily="2" charset="-78"/>
              </a:rPr>
              <a:t>الف-2-8-اقتصاد در استان تهران.........................................................................................................37</a:t>
            </a:r>
          </a:p>
          <a:p>
            <a:pPr algn="just" rtl="1"/>
            <a:r>
              <a:rPr lang="fa-IR" dirty="0" smtClean="0">
                <a:cs typeface="B Nazanin" pitchFamily="2" charset="-78"/>
              </a:rPr>
              <a:t>الف-2-9-جاذبه های فرهنگی و تاریخی استان تهران....................................................................37</a:t>
            </a:r>
          </a:p>
          <a:p>
            <a:pPr algn="just" rtl="1"/>
            <a:r>
              <a:rPr lang="fa-IR" dirty="0" smtClean="0">
                <a:cs typeface="B Nazanin" pitchFamily="2" charset="-78"/>
              </a:rPr>
              <a:t>الف-2-10-جاذبه های طبیعی استان تهران.....................................................................................37</a:t>
            </a:r>
          </a:p>
          <a:p>
            <a:pPr algn="just" rtl="1"/>
            <a:r>
              <a:rPr lang="fa-IR" dirty="0" smtClean="0">
                <a:cs typeface="B Nazanin" pitchFamily="2" charset="-78"/>
              </a:rPr>
              <a:t>فسمت ب : بررسی سایت</a:t>
            </a:r>
          </a:p>
          <a:p>
            <a:pPr algn="just" rtl="1"/>
            <a:r>
              <a:rPr lang="fa-IR" dirty="0" smtClean="0">
                <a:cs typeface="B Nazanin" pitchFamily="2" charset="-78"/>
              </a:rPr>
              <a:t>ب-2-1-موقعیت سایت..........................................................................................................................37</a:t>
            </a:r>
          </a:p>
          <a:p>
            <a:pPr algn="just" rtl="1"/>
            <a:r>
              <a:rPr lang="fa-IR" dirty="0" smtClean="0">
                <a:cs typeface="B Nazanin" pitchFamily="2" charset="-78"/>
              </a:rPr>
              <a:t>ب-2-2-دسترسی های سایت..............................................................................................................37</a:t>
            </a:r>
          </a:p>
          <a:p>
            <a:pPr algn="just" rtl="1"/>
            <a:r>
              <a:rPr lang="fa-IR" dirty="0" smtClean="0">
                <a:cs typeface="B Nazanin" pitchFamily="2" charset="-78"/>
              </a:rPr>
              <a:t>ب-2-3-شکل هندسی زمین................................................................................................................37</a:t>
            </a:r>
          </a:p>
          <a:p>
            <a:pPr algn="just" rtl="1"/>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53</a:t>
            </a:r>
            <a:endParaRPr lang="en-US" sz="1100" dirty="0"/>
          </a:p>
        </p:txBody>
      </p:sp>
      <p:sp>
        <p:nvSpPr>
          <p:cNvPr id="6" name="Rectangle 5"/>
          <p:cNvSpPr/>
          <p:nvPr/>
        </p:nvSpPr>
        <p:spPr>
          <a:xfrm>
            <a:off x="304800" y="457200"/>
            <a:ext cx="6096000" cy="9202519"/>
          </a:xfrm>
          <a:prstGeom prst="rect">
            <a:avLst/>
          </a:prstGeom>
        </p:spPr>
        <p:txBody>
          <a:bodyPr wrap="square">
            <a:spAutoFit/>
          </a:bodyPr>
          <a:lstStyle/>
          <a:p>
            <a:pPr marL="0" lvl="3" algn="just" rtl="1"/>
            <a:r>
              <a:rPr lang="fa-IR" b="1" dirty="0" smtClean="0">
                <a:cs typeface="B Nazanin" pitchFamily="2" charset="-78"/>
              </a:rPr>
              <a:t>الف-2-5-وضعيت دسترسي در تهران</a:t>
            </a:r>
          </a:p>
          <a:p>
            <a:pPr marL="0" lvl="3" algn="just" rtl="1"/>
            <a:r>
              <a:rPr lang="fa-IR" dirty="0" smtClean="0">
                <a:cs typeface="B Nazanin" pitchFamily="2" charset="-78"/>
              </a:rPr>
              <a:t>رفت و آمد و سهولت دسترسي به نقاط مختلف شهر مهم­ترين ويژگي شبکه­هاي ارتباطي درون شهري است. طرح جامع تهران ساختار خطي براي شهر پيش­بيني کرده بود و سياست­هايي نظير شبکه مترو و دسترسي­هاي شرقي – غربي را براي تقويت گسترش خطي در شهر تهران در نظر داشت، اما نه تنها الگوي خطي تهران عملي نشد، بلکه الگوي شعاعي پيشين قوي­تر نيز شد و مشکلات شهر تهران چندان پيچيده شدند که حل آن­ها با راه حل­هاي ساده امکان­پذير نخواهد بود. امروز کنترل کلان شهر تهران با تنوع گوناگون اداره­ها و مجموعه­هاي زيستي و بافت شهري بدون مديريت علمي و بکارگيري ابزار پيشرفت نظارت، به دليل ارتباط پيچيده کليه مسائل شهري و تأثير متقابل آن به يکديگر امکان­پذير نمي­باشد. چگونگي عملکرد ترافيک قابليت دسترسي به مسيرها در شبکه راه­ها اهميت زيادي دارند.</a:t>
            </a:r>
          </a:p>
          <a:p>
            <a:pPr marL="0" lvl="3" algn="just" rtl="1"/>
            <a:r>
              <a:rPr lang="fa-IR" dirty="0" smtClean="0">
                <a:cs typeface="B Nazanin" pitchFamily="2" charset="-78"/>
              </a:rPr>
              <a:t>شبکه ارتباطي اصلي عموماً به سه شکل عمل مي­کنند:</a:t>
            </a:r>
          </a:p>
          <a:p>
            <a:pPr marL="0" lvl="3" algn="just" rtl="1"/>
            <a:r>
              <a:rPr lang="fa-IR" dirty="0" smtClean="0">
                <a:cs typeface="B Nazanin" pitchFamily="2" charset="-78"/>
              </a:rPr>
              <a:t>1-نقطه ترافيک شهري را از خود عبور مي­دهند، مانند بزرگراه مدرس.</a:t>
            </a:r>
          </a:p>
          <a:p>
            <a:pPr marL="0" lvl="3" algn="just" rtl="1"/>
            <a:r>
              <a:rPr lang="fa-IR" dirty="0" smtClean="0">
                <a:cs typeface="B Nazanin" pitchFamily="2" charset="-78"/>
              </a:rPr>
              <a:t>2-قابليت دسترسي به خيابان­هاي جنبي دارند، مانند خيابان جمهوري.</a:t>
            </a:r>
          </a:p>
          <a:p>
            <a:pPr marL="0" lvl="3" algn="just" rtl="1"/>
            <a:r>
              <a:rPr lang="fa-IR" dirty="0" smtClean="0">
                <a:cs typeface="B Nazanin" pitchFamily="2" charset="-78"/>
              </a:rPr>
              <a:t>3-راه­هايي که هم ترافيک را از خود عبور مي­دهند و هم قابليت دسترسي به خيابان­هاي جنبي را دارند، مانند خيابان آزادي و بلوار ميرداماد.</a:t>
            </a:r>
          </a:p>
          <a:p>
            <a:pPr marL="0" lvl="3" algn="just" rtl="1"/>
            <a:r>
              <a:rPr lang="fa-IR" dirty="0" smtClean="0">
                <a:cs typeface="B Nazanin" pitchFamily="2" charset="-78"/>
              </a:rPr>
              <a:t>شناخت اين که يک مسير با راه چه وسعتي از سطح شهر را پوشش مي­دهد، همزمان چه حجمي از ترافيک شهري را از خود عبور مي­دهند، عاملي در تشخيص دقيق­تر شبکه ارتباطي تهران مي­باشد.</a:t>
            </a:r>
          </a:p>
          <a:p>
            <a:pPr marL="0" lvl="3" algn="just" rtl="1"/>
            <a:r>
              <a:rPr lang="fa-IR" dirty="0" smtClean="0">
                <a:cs typeface="B Nazanin" pitchFamily="2" charset="-78"/>
              </a:rPr>
              <a:t> </a:t>
            </a:r>
          </a:p>
          <a:p>
            <a:pPr marL="0" lvl="3" algn="just" rtl="1"/>
            <a:r>
              <a:rPr lang="fa-IR" b="1" dirty="0" smtClean="0">
                <a:cs typeface="B Nazanin" pitchFamily="2" charset="-78"/>
              </a:rPr>
              <a:t>الف-2-6-</a:t>
            </a:r>
            <a:r>
              <a:rPr lang="ar-SA" b="1" dirty="0" smtClean="0">
                <a:cs typeface="B Nazanin" pitchFamily="2" charset="-78"/>
              </a:rPr>
              <a:t>ساختار خدماتي تهران</a:t>
            </a:r>
            <a:endParaRPr lang="fa-IR" b="1" dirty="0" smtClean="0">
              <a:cs typeface="B Nazanin" pitchFamily="2" charset="-78"/>
            </a:endParaRPr>
          </a:p>
          <a:p>
            <a:pPr marL="0" lvl="3" algn="just" rtl="1"/>
            <a:r>
              <a:rPr lang="fa-IR" dirty="0" smtClean="0">
                <a:cs typeface="B Nazanin" pitchFamily="2" charset="-78"/>
              </a:rPr>
              <a:t>ساختار کاربري عناصر خدماتي اصلي شهر تهران در وضع موجود را مي­توان به پنج حوزه مجزا تقسيم کرد:</a:t>
            </a:r>
          </a:p>
          <a:p>
            <a:pPr marL="0" lvl="3" algn="just" rtl="1"/>
            <a:r>
              <a:rPr lang="fa-IR" dirty="0" smtClean="0">
                <a:cs typeface="B Nazanin" pitchFamily="2" charset="-78"/>
              </a:rPr>
              <a:t>1- </a:t>
            </a:r>
            <a:r>
              <a:rPr lang="fa-IR" b="1" dirty="0" smtClean="0">
                <a:cs typeface="B Nazanin" pitchFamily="2" charset="-78"/>
              </a:rPr>
              <a:t>حوزه شمالي </a:t>
            </a:r>
            <a:r>
              <a:rPr lang="fa-IR" dirty="0" smtClean="0">
                <a:cs typeface="B Nazanin" pitchFamily="2" charset="-78"/>
              </a:rPr>
              <a:t>اين بخش از جنوب به بزرگراه همت ختم مي­شود. به دليل وجود دانشگاه ملي، نمايشگاه بين­­المللي، فرهنگسراي نياوران، کاخ ها و موزه­هاي سعدآباد در نياوران، تأسيسات صدا و سيما و مجموعه ورزشي انقلاب داراي شخصيتي آتشنشاني مي­باشد.</a:t>
            </a:r>
          </a:p>
          <a:p>
            <a:pPr marL="0" lvl="3" algn="just" rtl="1"/>
            <a:r>
              <a:rPr lang="fa-IR" dirty="0" smtClean="0">
                <a:cs typeface="B Nazanin" pitchFamily="2" charset="-78"/>
              </a:rPr>
              <a:t>2- </a:t>
            </a:r>
            <a:r>
              <a:rPr lang="fa-IR" b="1" dirty="0" smtClean="0">
                <a:cs typeface="B Nazanin" pitchFamily="2" charset="-78"/>
              </a:rPr>
              <a:t>حوزه مرکزي: </a:t>
            </a:r>
            <a:r>
              <a:rPr lang="fa-IR" dirty="0" smtClean="0">
                <a:cs typeface="B Nazanin" pitchFamily="2" charset="-78"/>
              </a:rPr>
              <a:t>اين حوزه خود به دو بخش تقسيم مي­شود.</a:t>
            </a:r>
          </a:p>
          <a:p>
            <a:pPr marL="0" lvl="3" algn="just" rtl="1"/>
            <a:r>
              <a:rPr lang="fa-IR" dirty="0" smtClean="0">
                <a:cs typeface="B Nazanin" pitchFamily="2" charset="-78"/>
              </a:rPr>
              <a:t>يکي محدوده هسته تاريخي شهر تهران است که از شمال به خيابان انقلاب، از جنوب به خيابان شوش، از شرقي به خيابان هفده شهريور و از غرب به خيابان کارگر ختم مي­شود. اين بخش بيش­تر تأسيسات و ساختمان­هاي اداري، تجاري و خدماتي را در خود جاي داده و داراي شخصيت اداري، سياسي، آموزشي، تجاري، بهداشتي و تفريحي است.</a:t>
            </a:r>
          </a:p>
          <a:p>
            <a:pPr marL="0" lvl="3" algn="just" rtl="1"/>
            <a:r>
              <a:rPr lang="fa-IR" dirty="0" smtClean="0">
                <a:cs typeface="B Nazanin" pitchFamily="2" charset="-78"/>
              </a:rPr>
              <a:t>بخش ديگر موجود در حوزه مرکزي محدوده، محصور بين خيابان­هاي شريعتي از شرق، وليعصر از غرب، انقلاب از جنوب و بزرگ راه همت از شمال است. اين بخش به دليل وجود تپه­هاي عباس­آباد، تمهيدات طرح جامع و به دنبال آن برنامه­هاي عمراني در حال</a:t>
            </a:r>
          </a:p>
          <a:p>
            <a:pPr marL="0" lvl="3" algn="just" rtl="1"/>
            <a:endParaRPr lang="en-US" b="1" dirty="0" smtClean="0">
              <a:cs typeface="B Nazanin" pitchFamily="2" charset="-78"/>
            </a:endParaRPr>
          </a:p>
          <a:p>
            <a:pPr marL="0" lvl="3" algn="just" rtl="1"/>
            <a:endParaRPr lang="fa-IR" dirty="0" smtClean="0">
              <a:cs typeface="B Nazanin" pitchFamily="2" charset="-78"/>
            </a:endParaRPr>
          </a:p>
          <a:p>
            <a:pPr marL="0" lvl="3" algn="just" rtl="1"/>
            <a:endParaRPr lang="fa-IR" b="1" dirty="0" smtClean="0">
              <a:cs typeface="B Nazanin" pitchFamily="2" charset="-7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54</a:t>
            </a:r>
            <a:endParaRPr lang="en-US" sz="1100" dirty="0"/>
          </a:p>
        </p:txBody>
      </p:sp>
      <p:sp>
        <p:nvSpPr>
          <p:cNvPr id="6" name="Rectangle 5"/>
          <p:cNvSpPr/>
          <p:nvPr/>
        </p:nvSpPr>
        <p:spPr>
          <a:xfrm>
            <a:off x="304800" y="457200"/>
            <a:ext cx="6096000" cy="8402300"/>
          </a:xfrm>
          <a:prstGeom prst="rect">
            <a:avLst/>
          </a:prstGeom>
        </p:spPr>
        <p:txBody>
          <a:bodyPr wrap="square">
            <a:spAutoFit/>
          </a:bodyPr>
          <a:lstStyle/>
          <a:p>
            <a:pPr marL="0" lvl="3" algn="just" rtl="1"/>
            <a:r>
              <a:rPr lang="ar-SA" dirty="0" smtClean="0">
                <a:cs typeface="B Nazanin" pitchFamily="2" charset="-78"/>
              </a:rPr>
              <a:t>اجرا در اين اراضي از جمله مصلي تهران، کتابخانه ملي و نيز مجموعه ساختمان­هاي اداري شهر تهران در حال تبديل شدن به مرکز اداري و آتشنشاني ساختار خدماتي شهر تهران مي­باشد. کاربري مناسب در اين بخش، کاربري اداري – آتشنشاني – تجاري مي­باشد.</a:t>
            </a:r>
            <a:endParaRPr lang="fa-IR" dirty="0" smtClean="0">
              <a:cs typeface="B Nazanin" pitchFamily="2" charset="-78"/>
            </a:endParaRPr>
          </a:p>
          <a:p>
            <a:pPr algn="just" rtl="1"/>
            <a:r>
              <a:rPr lang="ar-SA" b="1" dirty="0" smtClean="0">
                <a:cs typeface="B Nazanin" pitchFamily="2" charset="-78"/>
              </a:rPr>
              <a:t>3- حوزه جنوبي:</a:t>
            </a:r>
            <a:r>
              <a:rPr lang="ar-SA" dirty="0" smtClean="0">
                <a:cs typeface="B Nazanin" pitchFamily="2" charset="-78"/>
              </a:rPr>
              <a:t> شامل اراضي جنوبي تهران بوده که به دليل وجود بقعه شاه عبدالعظيم در اين محدوده داراي شخصيتي مذهبي مي­باشد.</a:t>
            </a:r>
            <a:endParaRPr lang="en-US" sz="1200" dirty="0" smtClean="0">
              <a:cs typeface="B Nazanin" pitchFamily="2" charset="-78"/>
            </a:endParaRPr>
          </a:p>
          <a:p>
            <a:pPr algn="just" rtl="1"/>
            <a:r>
              <a:rPr lang="ar-SA" b="1" dirty="0" smtClean="0">
                <a:cs typeface="B Nazanin" pitchFamily="2" charset="-78"/>
              </a:rPr>
              <a:t>4- حوزه شرقي و غربي:</a:t>
            </a:r>
            <a:r>
              <a:rPr lang="ar-SA" dirty="0" smtClean="0">
                <a:cs typeface="B Nazanin" pitchFamily="2" charset="-78"/>
              </a:rPr>
              <a:t> به دليل گسترش شهر به شکل خطي، اين مناطثق کماکان در حال رشد است. در اين بخش کاربرهاي مشابهي وجود دارد که خصوصيات مشابهي به آن ها داده است. صنايع سنگين، کاربرهاي گذران اوقات فراغت از قبيل استاديوم و پارک­هاي جنگلي و کاربرهايي نظير فرودگاه و ترمينال از اين دست مي­باشند.</a:t>
            </a:r>
            <a:endParaRPr lang="fa-IR" dirty="0" smtClean="0">
              <a:cs typeface="B Nazanin" pitchFamily="2" charset="-78"/>
            </a:endParaRPr>
          </a:p>
          <a:p>
            <a:pPr algn="just" rtl="1"/>
            <a:endParaRPr lang="fa-IR" dirty="0" smtClean="0">
              <a:cs typeface="B Nazanin" pitchFamily="2" charset="-78"/>
            </a:endParaRPr>
          </a:p>
          <a:p>
            <a:pPr algn="just" rtl="1"/>
            <a:r>
              <a:rPr lang="fa-IR" b="1" dirty="0" smtClean="0">
                <a:cs typeface="B Nazanin" pitchFamily="2" charset="-78"/>
              </a:rPr>
              <a:t>الف-2-7- </a:t>
            </a:r>
            <a:r>
              <a:rPr lang="fa-IR" b="1" i="1" dirty="0" smtClean="0">
                <a:cs typeface="B Nazanin" pitchFamily="2" charset="-78"/>
              </a:rPr>
              <a:t>سیاست</a:t>
            </a:r>
            <a:endParaRPr lang="en-US" dirty="0" smtClean="0">
              <a:cs typeface="B Nazanin" pitchFamily="2" charset="-78"/>
            </a:endParaRPr>
          </a:p>
          <a:p>
            <a:pPr algn="just" rtl="1"/>
            <a:r>
              <a:rPr lang="fa-IR" dirty="0" smtClean="0">
                <a:cs typeface="B Nazanin" pitchFamily="2" charset="-78"/>
              </a:rPr>
              <a:t>شهر تهران علاوه بر این‌که مرکز سیاسی کشور ایران است، مرکز استان تهران و شهرستان تهران نیز به شمار می‌رود. مهمترین نهادهای دولتی و قضایی شامل وزارتخانه‌ها، مجلس شورای اسلامی و ... در آن واقع شده است و تاثیرگذارترین مقام‌های کشور ایران شامل رهبر، رئیس جمهور، رئیس مجلس، رئیس دستگاه قضایی، رئیس و بعضی از اعضای مجلس خبرگان رهبری، رئیس و اعضای مجمع تشخیص مصلحت نظام، اعضای شورای نگهبان، وزرای کابینه و اعضای شورای عالی امنیت ملی جمهوری اسلامی ایران در آن زندگی می‌کنند. </a:t>
            </a:r>
          </a:p>
          <a:p>
            <a:pPr algn="just" rtl="1"/>
            <a:r>
              <a:rPr lang="fa-IR" dirty="0" smtClean="0">
                <a:cs typeface="B Nazanin" pitchFamily="2" charset="-78"/>
              </a:rPr>
              <a:t>مردم این شهر در ۲۰۰ سال گذشته همیشه از تاثیرگذارترین‌ها در سیاست کشور ایران بوده‌اند. این تاثیرگذاری شامل حضور آن‌ها در ساختار سیاسی کشور، جریان‌های تغییردهنده سیاست کشور شامل انقلاب‌ها (انقلاب مشروطه و انقلاب اسلامی) و جنگ‌ها (جنگ تحمیلی) می‌شود به‌طوری‌که درصد شهدا در برخی محله‌های تهران از این درصد در همه نقاط دیگر کشور بیشتر است. </a:t>
            </a:r>
          </a:p>
          <a:p>
            <a:pPr algn="just" rtl="1"/>
            <a:r>
              <a:rPr lang="fa-IR" dirty="0" smtClean="0">
                <a:cs typeface="B Nazanin" pitchFamily="2" charset="-78"/>
              </a:rPr>
              <a:t>این شهر ۳۰ نماینده در مجلس شورای اسلامی دارد. اداره شهر توسط شهرداری تهران انجام می‌شود. شهردار تهران توسط شورای شهر تهران انتخاب شده و این شورا بر عملکرد شهرداری نظارت و برای اداره شهر قانونگذاری می‌کند. شهر تهران به لحاظ اداری به ۲۲ منطقه شهرداری و ۱۱۲ ناحیه تقسیم شده و شهرهای تجریش و ری را نیز دربرگرفته است. </a:t>
            </a:r>
          </a:p>
          <a:p>
            <a:pPr algn="just" rtl="1"/>
            <a:endParaRPr lang="fa-IR" b="1"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en-US" sz="1200" dirty="0" smtClean="0">
              <a:cs typeface="B Nazanin" pitchFamily="2" charset="-78"/>
            </a:endParaRPr>
          </a:p>
          <a:p>
            <a:pPr rtl="1"/>
            <a:r>
              <a:rPr lang="ar-SA" b="1" dirty="0" smtClean="0">
                <a:cs typeface="B Nazanin" pitchFamily="2" charset="-78"/>
              </a:rPr>
              <a:t> </a:t>
            </a:r>
            <a:endParaRPr lang="en-US" sz="1200" dirty="0" smtClean="0">
              <a:cs typeface="B Nazanin" pitchFamily="2" charset="-78"/>
            </a:endParaRPr>
          </a:p>
          <a:p>
            <a:pPr marL="0" lvl="3" algn="just" rtl="1"/>
            <a:endParaRPr lang="fa-IR" dirty="0" smtClean="0">
              <a:cs typeface="B Nazanin" pitchFamily="2" charset="-78"/>
            </a:endParaRPr>
          </a:p>
          <a:p>
            <a:pPr marL="0" lvl="3" algn="just" rtl="1"/>
            <a:endParaRPr lang="en-US" dirty="0" smtClean="0">
              <a:cs typeface="B Nazanin" pitchFamily="2" charset="-78"/>
            </a:endParaRPr>
          </a:p>
          <a:p>
            <a:pPr marL="0" lvl="3" algn="just" rtl="1"/>
            <a:endParaRPr lang="fa-IR" b="1" dirty="0" smtClean="0">
              <a:cs typeface="B Nazanin" pitchFamily="2" charset="-7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55</a:t>
            </a:r>
            <a:endParaRPr lang="en-US" sz="1100" dirty="0"/>
          </a:p>
        </p:txBody>
      </p:sp>
      <p:sp>
        <p:nvSpPr>
          <p:cNvPr id="6" name="Rectangle 5"/>
          <p:cNvSpPr/>
          <p:nvPr/>
        </p:nvSpPr>
        <p:spPr>
          <a:xfrm>
            <a:off x="304800" y="457200"/>
            <a:ext cx="6096000" cy="7971413"/>
          </a:xfrm>
          <a:prstGeom prst="rect">
            <a:avLst/>
          </a:prstGeom>
        </p:spPr>
        <p:txBody>
          <a:bodyPr wrap="square">
            <a:spAutoFit/>
          </a:bodyPr>
          <a:lstStyle/>
          <a:p>
            <a:pPr marL="0" lvl="3" algn="just" rtl="1"/>
            <a:r>
              <a:rPr lang="fa-IR" b="1" dirty="0" smtClean="0">
                <a:cs typeface="B Nazanin" pitchFamily="2" charset="-78"/>
              </a:rPr>
              <a:t>الف-2-8- اقتصاد</a:t>
            </a:r>
          </a:p>
          <a:p>
            <a:pPr marL="0" lvl="3" algn="just" rtl="1"/>
            <a:r>
              <a:rPr lang="fa-IR" dirty="0" smtClean="0">
                <a:cs typeface="B Nazanin" pitchFamily="2" charset="-78"/>
              </a:rPr>
              <a:t>تهران علاوه بر این‌که مرکز سیاسی کشور است، مهم‌ترین قطب اقتصادی آن نیز است. با این‌که تنها ۱۱ درصد جمعیت کشور در تهران زندگی می‌کنند، حدود ۲۵ درصد تولید ناخالص داخلی ایران مربوط به این شهر است. البته توزیع این حجم عظیم تولید در بین مردم یکنواخت نیست، به‌طوری‌که بیش از ۸۰ درصد این فعالیت اقتصادی تنها در اختیار ۱۰ درصد جمعیت این شهر قرار گرفته است که عمدتا در نواحی ثروتمند شمال شهر ساکن هستند. </a:t>
            </a:r>
          </a:p>
          <a:p>
            <a:pPr marL="0" lvl="3" algn="just" rtl="1"/>
            <a:r>
              <a:rPr lang="fa-IR" dirty="0" smtClean="0">
                <a:cs typeface="B Nazanin" pitchFamily="2" charset="-78"/>
              </a:rPr>
              <a:t>قیمت زمین در برخی نقاط شهر تهران جزء گران‌ترین‌ها در کل جهان می‌باشد. بیش از ۱۵۰۰ سازمان دولتی هم‌اکنون در تهران فعالیت می‌کنند و گران‌ترین ساختمان‌های تهران نیز در اختیار این سازمان‌های دولتی است. </a:t>
            </a:r>
          </a:p>
          <a:p>
            <a:pPr marL="0" lvl="3" algn="just" rtl="1"/>
            <a:r>
              <a:rPr lang="fa-IR" dirty="0" smtClean="0">
                <a:cs typeface="B Nazanin" pitchFamily="2" charset="-78"/>
              </a:rPr>
              <a:t>تهران با جمعیتی حدود ۸ میلیون و مساحتی حدود ۷۰۰ کیلومترمربع، تولید ناخالص داخلی برابر ۸۸ میلیارد دلار دارد که این شهر را در رده پنجاه و ششمین شهر ثروتمند جهان و بالاتر از شهرهایی چون ریاض، لیسبون، برلین، بیرمنگام، لیون و هامبورگ قرار داده است، هرچند که همچنان با شهرهایی با جمعیت مشابه خود مانند لس آنجلس (با جمعیت حدود ۱۱٫۸ میلیون نفر) که تولید ناخالص داخلی آن ۶۳۹ میلیارد دلار است یا لندن (با جمعیت ۸٫۳ میلیون نفر) با تولید ناخالص داخلی ۴۵۰ میلیارد دلار فاصله دارد. </a:t>
            </a:r>
          </a:p>
          <a:p>
            <a:pPr marL="0" lvl="3" algn="just" rtl="1"/>
            <a:r>
              <a:rPr lang="fa-IR" dirty="0" smtClean="0">
                <a:cs typeface="B Nazanin" pitchFamily="2" charset="-78"/>
              </a:rPr>
              <a:t>بخش خدمات سهمی ۷۸ درصدی در تولید ناخالص داخلی تهران دارد و پس از آن به ترتیب بخش‌های صنعت (۱۴ درصد) و کشاورزی (۸ درصد) قرار دارند. در بخش خدمات در استان تهران، رشته فعالیت‌های عمده‌فروشی و خرده‌فروشی با ۲۸ درصد و مستغلات و کسب و کار با ۲۵ درصد بیشترین سهم را در جی‌دی‌پی دارند. </a:t>
            </a:r>
          </a:p>
          <a:p>
            <a:pPr marL="0" lvl="3" algn="just" rtl="1"/>
            <a:r>
              <a:rPr lang="fa-IR" dirty="0" smtClean="0">
                <a:cs typeface="B Nazanin" pitchFamily="2" charset="-78"/>
              </a:rPr>
              <a:t>فعالیت‌های خدماتی تهران در داخل شهر و فعالیت‌های صنعتی (زمین‌بر) در حومه آن متمرکز هستند. در دههٔ گذشته تراکم بالای جمعیت و گران بودن مسکن در این شهر هجوم تازه‌واردان به درون شهر را محدود کرده و در نتیجه درصد رشد جمعیت آن کاهش یافته است اما این امر سبب استقرار آن‌ها در حومه شهر به عنوان مناطق خوابگاهی شده، به طوری‌که درحالی‌که سایر مناطق روستایی کشور با کاهش نسبی جمعیت و مهاجرت به شهرها مواجهند، روستاهای تهران برعکس مهاجرپذیرند و رشد جمعیت آن‌ها از ۵٫۶ درصد به ۶٫۷ درصد رسیده است. به همین دلیل سهم جمعیتی شهر تهران نسبت به استان تهران در چند ده گذشته به سرعت کاهش یافته و از ۹۱ درصد در سال ۱۳۵۵ به ۷۲ درصد در سال ۱۳۷۵ و ۵۸ درصد در سال ۱۳۸۵ رسیده است. بنابراین درکل هرچند که مجموعه شهری تهران همچنان مهاجرپذیرترین مجموعه شهری در کشور است اما این مهاجران به جای خود شهر رفته‌رفته حومهٔ آن را به عنوان مقصد خود انتخاب کرده‌اند.</a:t>
            </a:r>
            <a:endParaRPr lang="en-US" dirty="0" smtClean="0">
              <a:cs typeface="B Nazanin" pitchFamily="2" charset="-78"/>
            </a:endParaRPr>
          </a:p>
          <a:p>
            <a:pPr marL="0" lvl="3" algn="just" rtl="1"/>
            <a:r>
              <a:rPr lang="fa-IR" b="1" dirty="0" smtClean="0">
                <a:cs typeface="B Nazanin" pitchFamily="2" charset="-78"/>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55</a:t>
            </a:r>
            <a:endParaRPr lang="en-US" sz="1100" dirty="0"/>
          </a:p>
        </p:txBody>
      </p:sp>
      <p:sp>
        <p:nvSpPr>
          <p:cNvPr id="6" name="Rectangle 5"/>
          <p:cNvSpPr/>
          <p:nvPr/>
        </p:nvSpPr>
        <p:spPr>
          <a:xfrm>
            <a:off x="304800" y="457200"/>
            <a:ext cx="6096000" cy="7232749"/>
          </a:xfrm>
          <a:prstGeom prst="rect">
            <a:avLst/>
          </a:prstGeom>
        </p:spPr>
        <p:txBody>
          <a:bodyPr wrap="square">
            <a:spAutoFit/>
          </a:bodyPr>
          <a:lstStyle/>
          <a:p>
            <a:pPr marL="0" lvl="3" algn="just" rtl="1"/>
            <a:r>
              <a:rPr lang="fa-IR" b="1" dirty="0" smtClean="0">
                <a:cs typeface="B Nazanin" pitchFamily="2" charset="-78"/>
              </a:rPr>
              <a:t>الف-2-9- </a:t>
            </a:r>
            <a:r>
              <a:rPr lang="ar-SA" b="1" i="1" dirty="0" smtClean="0">
                <a:cs typeface="B Nazanin" pitchFamily="2" charset="-78"/>
              </a:rPr>
              <a:t>جاذبه های تاریخی و فرهنگی استان تهران</a:t>
            </a:r>
            <a:endParaRPr lang="en-US" dirty="0" smtClean="0">
              <a:cs typeface="B Nazanin" pitchFamily="2" charset="-78"/>
            </a:endParaRPr>
          </a:p>
          <a:p>
            <a:pPr marL="0" lvl="3" algn="just" rtl="1"/>
            <a:r>
              <a:rPr lang="fa-IR" b="1" dirty="0" smtClean="0">
                <a:cs typeface="B Nazanin" pitchFamily="2" charset="-78"/>
              </a:rPr>
              <a:t>امام زاده</a:t>
            </a:r>
          </a:p>
          <a:p>
            <a:pPr marL="0" lvl="3" algn="just" rtl="1"/>
            <a:r>
              <a:rPr lang="fa-IR" dirty="0" smtClean="0">
                <a:cs typeface="B Nazanin" pitchFamily="2" charset="-78"/>
              </a:rPr>
              <a:t>امامزاده عبدالعظیم حسنی,امامزاده عبدالله آیین ورزان,امامزاده عبدالله,امامزاده عبدالله و عبیدالله دماوند,امامزاده قاسم، شمیران,امامزاده قاسم وحیدیه.</a:t>
            </a:r>
          </a:p>
          <a:p>
            <a:pPr marL="0" lvl="3" algn="just" rtl="1"/>
            <a:r>
              <a:rPr lang="fa-IR" b="1" dirty="0" smtClean="0">
                <a:cs typeface="B Nazanin" pitchFamily="2" charset="-78"/>
              </a:rPr>
              <a:t>مساجد</a:t>
            </a:r>
          </a:p>
          <a:p>
            <a:pPr marL="0" lvl="3" algn="just" rtl="1"/>
            <a:r>
              <a:rPr lang="fa-IR" dirty="0" smtClean="0">
                <a:cs typeface="B Nazanin" pitchFamily="2" charset="-78"/>
              </a:rPr>
              <a:t>مسجد امام خمینی (سلطانی),مسجد جامع تهران (جامع عتیق),مسجد جامع دماوند,مسجد جامع ورامین,مسجد حضرت سیدالشهداء و …</a:t>
            </a:r>
          </a:p>
          <a:p>
            <a:pPr marL="0" lvl="3" algn="just" rtl="1"/>
            <a:r>
              <a:rPr lang="fa-IR" b="1" dirty="0" smtClean="0">
                <a:cs typeface="B Nazanin" pitchFamily="2" charset="-78"/>
              </a:rPr>
              <a:t>بازار</a:t>
            </a:r>
          </a:p>
          <a:p>
            <a:pPr marL="0" lvl="3" algn="just" rtl="1"/>
            <a:r>
              <a:rPr lang="fa-IR" dirty="0" smtClean="0">
                <a:cs typeface="B Nazanin" pitchFamily="2" charset="-78"/>
              </a:rPr>
              <a:t>مجموعه بازار تاریخی تهران در ضلع جنوبی خیابان ۱۵ خرداد و حد فاصل آن با خیابان مولوی، خیام و ۱۷ شهریور، در بافت قدیمی و تاریخی شهر واقع شده و چون گذشته مهمترین مرکز تجاری و بازرگانی است.</a:t>
            </a:r>
          </a:p>
          <a:p>
            <a:pPr marL="0" lvl="3" algn="just" rtl="1"/>
            <a:endParaRPr lang="fa-IR" dirty="0" smtClean="0">
              <a:cs typeface="B Nazanin" pitchFamily="2" charset="-78"/>
            </a:endParaRPr>
          </a:p>
          <a:p>
            <a:pPr marL="0" lvl="3" algn="just" rtl="1"/>
            <a:r>
              <a:rPr lang="fa-IR" b="1" dirty="0" smtClean="0">
                <a:cs typeface="B Nazanin" pitchFamily="2" charset="-78"/>
              </a:rPr>
              <a:t>الف-2-10- </a:t>
            </a:r>
            <a:r>
              <a:rPr lang="ar-SA" b="1" i="1" dirty="0" smtClean="0">
                <a:cs typeface="B Nazanin" pitchFamily="2" charset="-78"/>
              </a:rPr>
              <a:t>جاذبه های طبیعی استان تهران</a:t>
            </a:r>
            <a:endParaRPr lang="fa-IR" b="1" i="1" dirty="0" smtClean="0">
              <a:cs typeface="B Nazanin" pitchFamily="2" charset="-78"/>
            </a:endParaRPr>
          </a:p>
          <a:p>
            <a:pPr marL="0" lvl="3" algn="just" rtl="1"/>
            <a:r>
              <a:rPr lang="fa-IR" b="1" dirty="0" smtClean="0">
                <a:cs typeface="B Nazanin" pitchFamily="2" charset="-78"/>
              </a:rPr>
              <a:t>دریاچه</a:t>
            </a:r>
          </a:p>
          <a:p>
            <a:pPr marL="0" lvl="3" algn="just" rtl="1"/>
            <a:r>
              <a:rPr lang="fa-IR" dirty="0" smtClean="0">
                <a:cs typeface="B Nazanin" pitchFamily="2" charset="-78"/>
              </a:rPr>
              <a:t>دریاچه تار,دریاچه سد لار,دریاچه سد لتیان,دریاچه سد امیرکبیر,دریاچه آهنگ فیروز کوه</a:t>
            </a:r>
          </a:p>
          <a:p>
            <a:pPr marL="0" lvl="3" algn="just" rtl="1"/>
            <a:r>
              <a:rPr lang="fa-IR" b="1" dirty="0" smtClean="0">
                <a:cs typeface="B Nazanin" pitchFamily="2" charset="-78"/>
              </a:rPr>
              <a:t>چشمه و آبشار</a:t>
            </a:r>
          </a:p>
          <a:p>
            <a:pPr marL="0" lvl="3" algn="just" rtl="1"/>
            <a:r>
              <a:rPr lang="fa-IR" dirty="0" smtClean="0">
                <a:cs typeface="B Nazanin" pitchFamily="2" charset="-78"/>
              </a:rPr>
              <a:t>چشمه آب علی هراز,چشمه قلعه دختر,چشمه شاهدشت کرج,چشمه البرز,آبشار لار,آبشار دوقلو,آبشار یخ کوه دماوند,آبشار پیچ ادران</a:t>
            </a:r>
            <a:endParaRPr lang="fa-IR" b="1" dirty="0" smtClean="0">
              <a:cs typeface="B Nazanin" pitchFamily="2" charset="-78"/>
            </a:endParaRPr>
          </a:p>
          <a:p>
            <a:pPr marL="0" lvl="3" algn="just" rtl="1"/>
            <a:r>
              <a:rPr lang="fa-IR" b="1" dirty="0" smtClean="0">
                <a:cs typeface="B Nazanin" pitchFamily="2" charset="-78"/>
              </a:rPr>
              <a:t>قله</a:t>
            </a:r>
          </a:p>
          <a:p>
            <a:pPr marL="0" lvl="3" algn="just" rtl="1"/>
            <a:r>
              <a:rPr lang="fa-IR" dirty="0" smtClean="0">
                <a:cs typeface="B Nazanin" pitchFamily="2" charset="-78"/>
              </a:rPr>
              <a:t>قله دماوند,قله توچال</a:t>
            </a:r>
          </a:p>
          <a:p>
            <a:pPr marL="0" lvl="3" algn="just" rtl="1"/>
            <a:r>
              <a:rPr lang="fa-IR" b="1" dirty="0" smtClean="0">
                <a:cs typeface="B Nazanin" pitchFamily="2" charset="-78"/>
              </a:rPr>
              <a:t>رود</a:t>
            </a:r>
          </a:p>
          <a:p>
            <a:pPr marL="0" lvl="3" algn="just" rtl="1"/>
            <a:r>
              <a:rPr lang="fa-IR" dirty="0" smtClean="0">
                <a:cs typeface="B Nazanin" pitchFamily="2" charset="-78"/>
              </a:rPr>
              <a:t>وجود رودخانه هایی دایمی مانند رودخانه کرج، رودخانه جاجرود، رودلار، حبله رود، رود شور یا ابهر رود و طالقان رود موجب شده تا استان تهران از لحاظ منابع آب کمبودی نداشته باشد.</a:t>
            </a:r>
          </a:p>
          <a:p>
            <a:pPr marL="0" lvl="3" algn="just" rtl="1"/>
            <a:endParaRPr lang="fa-IR" dirty="0" smtClean="0">
              <a:cs typeface="B Nazanin" pitchFamily="2" charset="-78"/>
            </a:endParaRPr>
          </a:p>
          <a:p>
            <a:pPr marL="0" lvl="3" algn="just" rtl="1"/>
            <a:endParaRPr lang="fa-IR" dirty="0" smtClean="0">
              <a:cs typeface="B Nazanin" pitchFamily="2" charset="-78"/>
            </a:endParaRPr>
          </a:p>
          <a:p>
            <a:pPr marL="0" lvl="3" algn="just" rtl="1"/>
            <a:endParaRPr lang="en-US" b="1" dirty="0" smtClean="0">
              <a:cs typeface="B Nazanin" pitchFamily="2" charset="-78"/>
            </a:endParaRPr>
          </a:p>
          <a:p>
            <a:pPr marL="0" lvl="3" algn="just" rtl="1"/>
            <a:endParaRPr lang="fa-IR" b="1" dirty="0" smtClean="0">
              <a:cs typeface="B Nazanin" pitchFamily="2" charset="-78"/>
            </a:endParaRPr>
          </a:p>
          <a:p>
            <a:pPr marL="0" lvl="3" algn="just" rtl="1"/>
            <a:r>
              <a:rPr lang="fa-IR" b="1" dirty="0" smtClean="0">
                <a:cs typeface="B Nazanin" pitchFamily="2" charset="-78"/>
              </a:rPr>
              <a:t>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457200"/>
            <a:ext cx="6096000" cy="3785652"/>
          </a:xfrm>
          <a:prstGeom prst="rect">
            <a:avLst/>
          </a:prstGeom>
        </p:spPr>
        <p:txBody>
          <a:bodyPr wrap="square">
            <a:spAutoFit/>
          </a:bodyPr>
          <a:lstStyle/>
          <a:p>
            <a:pPr algn="just" rtl="1"/>
            <a:r>
              <a:rPr lang="fa-IR" sz="1600" b="1" dirty="0" smtClean="0">
                <a:cs typeface="B Nazanin" pitchFamily="2" charset="-78"/>
              </a:rPr>
              <a:t>ب-2-1-موقعیت سایت</a:t>
            </a:r>
          </a:p>
          <a:p>
            <a:pPr algn="just" rtl="1"/>
            <a:r>
              <a:rPr lang="fa-IR" sz="1600" dirty="0" smtClean="0">
                <a:cs typeface="B Nazanin" pitchFamily="2" charset="-78"/>
              </a:rPr>
              <a:t>واقع در منطقه 6 ، ناحیه 6 -</a:t>
            </a:r>
            <a:r>
              <a:rPr lang="fa-IR" sz="1600" b="1" dirty="0" smtClean="0">
                <a:cs typeface="B Nazanin" pitchFamily="2" charset="-78"/>
              </a:rPr>
              <a:t>منطقه 6 :     </a:t>
            </a:r>
            <a:r>
              <a:rPr lang="fa-IR" sz="1600" dirty="0" smtClean="0">
                <a:cs typeface="B Nazanin" pitchFamily="2" charset="-78"/>
              </a:rPr>
              <a:t>منطقه شش به لحاظ موقعيت جغرافيايي در حوزه مركزي شهر تهران واقع گرديده كه از سمت شمال به منطقه3، از شرق به منطقه7، از جنوب به مناطق 10،11و12 و از غرب به منطقه 2 محدود مي‌گردد. از عمده‌ترين ويژگي كالبدي منطقه6 مي‌توان به موقعيت قرارگيري آن در مركز شهر تهران از يك سو و از سوي ديگر استقرار مهمترين كاربري‌هاي اداري ـ خدماتي با مقياس عملكردي فرا منطقه‌اي، شهري و حتي ملي در آن اشاره نمود. اين منطقه از سه سمت غرب، شرق و شمال با سه بزرگراه اصلي تهران يعني چمران، مدرس و همت و از سمت جنوب به بزرگترين محور شرقي ـ غربي شهر يعني خيابان انقلاب محدود مي‌گردد.</a:t>
            </a:r>
            <a:r>
              <a:rPr lang="fa-IR" sz="1600" b="1" dirty="0" smtClean="0">
                <a:cs typeface="B Nazanin" pitchFamily="2" charset="-78"/>
              </a:rPr>
              <a:t>ناحیه 6:      </a:t>
            </a:r>
            <a:r>
              <a:rPr lang="fa-IR" sz="1600" dirty="0" smtClean="0">
                <a:cs typeface="B Nazanin" pitchFamily="2" charset="-78"/>
              </a:rPr>
              <a:t>اين </a:t>
            </a:r>
            <a:r>
              <a:rPr lang="fa-IR" sz="1600" dirty="0">
                <a:cs typeface="B Nazanin" pitchFamily="2" charset="-78"/>
              </a:rPr>
              <a:t>محل يكي از محلات ناحيه شش شهرداري منطقه 6 تهران مي‌باشد كه از شمال به بزرگراه همت حد فاصل تقاطع بزرگراه چمران تا خیابان ولیعصر، از جنوب به بزرگراه شهید گمنام حدفاصل بزرگراه چمران تا خیابان ولیعصر، از شرق به خیابان ولیعصر حدفاصل بزرگراه حکیم تا بزرگراه شهید گمنام و از غرب به بزرگراه چمران حد فاصل بزرگراه همت تا بزرگراه شهید گمنام منتهي مي‌شود</a:t>
            </a:r>
            <a:r>
              <a:rPr lang="fa-IR" sz="1600" dirty="0" smtClean="0">
                <a:cs typeface="B Nazanin" pitchFamily="2" charset="-78"/>
              </a:rPr>
              <a:t>. </a:t>
            </a:r>
            <a:r>
              <a:rPr lang="fa-IR" sz="1000" dirty="0" smtClean="0">
                <a:cs typeface="B Nazanin" pitchFamily="2" charset="-78"/>
              </a:rPr>
              <a:t>(14)</a:t>
            </a:r>
          </a:p>
          <a:p>
            <a:pPr algn="just" rtl="1"/>
            <a:endParaRPr lang="fa-IR" sz="1600" b="1" dirty="0" smtClean="0">
              <a:cs typeface="B Nazanin" pitchFamily="2" charset="-78"/>
            </a:endParaRPr>
          </a:p>
          <a:p>
            <a:pPr algn="just" rtl="1"/>
            <a:endParaRPr lang="fa-IR" sz="1600" b="1" dirty="0" smtClean="0">
              <a:cs typeface="B Nazanin" pitchFamily="2" charset="-78"/>
            </a:endParaRPr>
          </a:p>
        </p:txBody>
      </p:sp>
      <p:sp>
        <p:nvSpPr>
          <p:cNvPr id="14" name="Rectangle 13"/>
          <p:cNvSpPr/>
          <p:nvPr/>
        </p:nvSpPr>
        <p:spPr>
          <a:xfrm>
            <a:off x="2057400" y="9220200"/>
            <a:ext cx="4419600" cy="246221"/>
          </a:xfrm>
          <a:prstGeom prst="rect">
            <a:avLst/>
          </a:prstGeom>
        </p:spPr>
        <p:txBody>
          <a:bodyPr wrap="square">
            <a:spAutoFit/>
          </a:bodyPr>
          <a:lstStyle/>
          <a:p>
            <a:pPr algn="just" rtl="1"/>
            <a:r>
              <a:rPr lang="fa-IR" sz="1000" dirty="0" smtClean="0">
                <a:cs typeface="B Nazanin" pitchFamily="2" charset="-78"/>
              </a:rPr>
              <a:t>سایت شهرداری منطقه 3 (14)</a:t>
            </a:r>
          </a:p>
        </p:txBody>
      </p:sp>
      <p:pic>
        <p:nvPicPr>
          <p:cNvPr id="1026" name="Picture 2"/>
          <p:cNvPicPr>
            <a:picLocks noChangeAspect="1" noChangeArrowheads="1"/>
          </p:cNvPicPr>
          <p:nvPr/>
        </p:nvPicPr>
        <p:blipFill>
          <a:blip r:embed="rId2" cstate="print"/>
          <a:srcRect t="6102" b="20676"/>
          <a:stretch>
            <a:fillRect/>
          </a:stretch>
        </p:blipFill>
        <p:spPr bwMode="auto">
          <a:xfrm>
            <a:off x="457200" y="6248400"/>
            <a:ext cx="5867400" cy="2743200"/>
          </a:xfrm>
          <a:prstGeom prst="rect">
            <a:avLst/>
          </a:prstGeom>
          <a:noFill/>
          <a:ln w="9525">
            <a:noFill/>
            <a:miter lim="800000"/>
            <a:headEnd/>
            <a:tailEnd/>
          </a:ln>
          <a:effectLst/>
        </p:spPr>
      </p:pic>
      <p:sp>
        <p:nvSpPr>
          <p:cNvPr id="7" name="Oval 6"/>
          <p:cNvSpPr/>
          <p:nvPr/>
        </p:nvSpPr>
        <p:spPr>
          <a:xfrm>
            <a:off x="2438400" y="6629400"/>
            <a:ext cx="2133600" cy="19812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58</a:t>
            </a:r>
            <a:endParaRPr lang="en-US" sz="1100" dirty="0"/>
          </a:p>
        </p:txBody>
      </p:sp>
      <p:pic>
        <p:nvPicPr>
          <p:cNvPr id="11" name="Picture 2" descr="F:\ \site\DSCN0240.JPG"/>
          <p:cNvPicPr>
            <a:picLocks noChangeAspect="1" noChangeArrowheads="1"/>
          </p:cNvPicPr>
          <p:nvPr/>
        </p:nvPicPr>
        <p:blipFill>
          <a:blip r:embed="rId3" cstate="print"/>
          <a:srcRect/>
          <a:stretch>
            <a:fillRect/>
          </a:stretch>
        </p:blipFill>
        <p:spPr bwMode="auto">
          <a:xfrm>
            <a:off x="457200" y="3886200"/>
            <a:ext cx="2895600" cy="2209800"/>
          </a:xfrm>
          <a:prstGeom prst="rect">
            <a:avLst/>
          </a:prstGeom>
          <a:noFill/>
        </p:spPr>
      </p:pic>
      <p:pic>
        <p:nvPicPr>
          <p:cNvPr id="1027" name="Picture 3" descr="F:\ \site\DSCN0244.JPG"/>
          <p:cNvPicPr>
            <a:picLocks noChangeAspect="1" noChangeArrowheads="1"/>
          </p:cNvPicPr>
          <p:nvPr/>
        </p:nvPicPr>
        <p:blipFill>
          <a:blip r:embed="rId4" cstate="print"/>
          <a:srcRect/>
          <a:stretch>
            <a:fillRect/>
          </a:stretch>
        </p:blipFill>
        <p:spPr bwMode="auto">
          <a:xfrm>
            <a:off x="3429000" y="3886200"/>
            <a:ext cx="2921000" cy="219075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2" cstate="print"/>
          <a:srcRect/>
          <a:stretch>
            <a:fillRect/>
          </a:stretch>
        </p:blipFill>
        <p:spPr bwMode="auto">
          <a:xfrm>
            <a:off x="381000" y="4038600"/>
            <a:ext cx="5943600" cy="4939565"/>
          </a:xfrm>
          <a:prstGeom prst="rect">
            <a:avLst/>
          </a:prstGeom>
          <a:noFill/>
          <a:ln w="25400">
            <a:solidFill>
              <a:srgbClr val="C00000"/>
            </a:solidFill>
            <a:miter lim="800000"/>
            <a:headEnd/>
            <a:tailEnd/>
          </a:ln>
          <a:effectLst/>
        </p:spPr>
      </p:pic>
      <p:cxnSp>
        <p:nvCxnSpPr>
          <p:cNvPr id="16" name="Straight Connector 15"/>
          <p:cNvCxnSpPr/>
          <p:nvPr/>
        </p:nvCxnSpPr>
        <p:spPr>
          <a:xfrm>
            <a:off x="3657600" y="6019800"/>
            <a:ext cx="4572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3429000" y="6248400"/>
            <a:ext cx="4572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657600" y="6172200"/>
            <a:ext cx="533400" cy="3048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V="1">
            <a:off x="4076700" y="6057900"/>
            <a:ext cx="152400" cy="762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6200000" flipV="1">
            <a:off x="2743200" y="5334000"/>
            <a:ext cx="1676400" cy="152400"/>
          </a:xfrm>
          <a:prstGeom prst="straightConnector1">
            <a:avLst/>
          </a:prstGeom>
          <a:ln w="25400">
            <a:solidFill>
              <a:srgbClr val="FFFF2F"/>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6200000" flipH="1">
            <a:off x="2628900" y="7505700"/>
            <a:ext cx="2133600" cy="76200"/>
          </a:xfrm>
          <a:prstGeom prst="straightConnector1">
            <a:avLst/>
          </a:prstGeom>
          <a:ln w="25400">
            <a:solidFill>
              <a:srgbClr val="FFFF2F"/>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3657600" y="6553200"/>
            <a:ext cx="1447800" cy="685800"/>
          </a:xfrm>
          <a:prstGeom prst="straightConnector1">
            <a:avLst/>
          </a:prstGeom>
          <a:ln w="25400">
            <a:solidFill>
              <a:srgbClr val="FFFF2F"/>
            </a:solidFill>
            <a:tailEnd type="arrow"/>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4031873"/>
          </a:xfrm>
          <a:prstGeom prst="rect">
            <a:avLst/>
          </a:prstGeom>
        </p:spPr>
        <p:txBody>
          <a:bodyPr wrap="square">
            <a:spAutoFit/>
          </a:bodyPr>
          <a:lstStyle/>
          <a:p>
            <a:pPr algn="just" rtl="1"/>
            <a:r>
              <a:rPr lang="fa-IR" sz="1600" b="1" dirty="0" smtClean="0">
                <a:cs typeface="B Nazanin" pitchFamily="2" charset="-78"/>
              </a:rPr>
              <a:t>ب-2-2- دسترسی ها :</a:t>
            </a:r>
          </a:p>
          <a:p>
            <a:pPr algn="just" rtl="1"/>
            <a:r>
              <a:rPr lang="fa-IR" sz="1600" dirty="0" smtClean="0">
                <a:cs typeface="B Nazanin" pitchFamily="2" charset="-78"/>
              </a:rPr>
              <a:t>این سایت از شمال به بزرگراه همت ، از جنوب به بزرگراه حکیم و از شرق به بزرگراه کردستان دسترسی مستقیم دارد.</a:t>
            </a:r>
          </a:p>
          <a:p>
            <a:pPr algn="just" rtl="1"/>
            <a:endParaRPr lang="fa-IR" sz="1600" dirty="0" smtClean="0">
              <a:cs typeface="B Nazanin" pitchFamily="2" charset="-78"/>
            </a:endParaRPr>
          </a:p>
          <a:p>
            <a:pPr algn="just" rtl="1"/>
            <a:r>
              <a:rPr lang="fa-IR" b="1" dirty="0" smtClean="0">
                <a:cs typeface="B Nazanin" pitchFamily="2" charset="-78"/>
              </a:rPr>
              <a:t> ب-2-3-شکل هندسي زمين</a:t>
            </a:r>
          </a:p>
          <a:p>
            <a:pPr algn="just" rtl="1"/>
            <a:r>
              <a:rPr lang="fa-IR" dirty="0" smtClean="0">
                <a:cs typeface="B Nazanin" pitchFamily="2" charset="-78"/>
              </a:rPr>
              <a:t>زمين به شکل ذوزنقه مي باشد .مساحت طور تقريبي 9000 متر مربع در نظر گرفته شده است .</a:t>
            </a:r>
          </a:p>
          <a:p>
            <a:pPr algn="just" rtl="1"/>
            <a:r>
              <a:rPr lang="fa-IR" b="1" dirty="0" smtClean="0">
                <a:cs typeface="B Nazanin" pitchFamily="2" charset="-78"/>
              </a:rPr>
              <a:t>بررسي وضعيت اقليمي در سايت  </a:t>
            </a:r>
          </a:p>
          <a:p>
            <a:pPr algn="just" rtl="1"/>
            <a:r>
              <a:rPr lang="fa-IR" dirty="0" smtClean="0">
                <a:cs typeface="B Nazanin" pitchFamily="2" charset="-78"/>
              </a:rPr>
              <a:t>به طور کلي سايت  با توجه به قرارگيري در شمال شهر تهران آب وهواي نسبتا سردتري نسبت به مرکز شهر برخوردار است . به طوري که اختلاف دماي آن با جنوب شهر گاه به 6 درجه سانتي گراد مي رسد .</a:t>
            </a:r>
          </a:p>
          <a:p>
            <a:pPr algn="just" rtl="1"/>
            <a:r>
              <a:rPr lang="fa-IR" dirty="0" smtClean="0">
                <a:cs typeface="B Nazanin" pitchFamily="2" charset="-78"/>
              </a:rPr>
              <a:t>نزولات جوي در اين ناحيه کمي بيشستر از مرکز شهر مي باشد و دوام برف بر روي زمين بدليل سرد تر بودن هوا در زمستان بيشتر است .جهت باد به طور عمده در زمستانها بيشتر از شمال غربي به جنوب شرقي و در تابستان ها علاوه بر سمت غرب بادهاي جنوب شرقي نيز ايجاد کوران مي کند .</a:t>
            </a:r>
          </a:p>
          <a:p>
            <a:pPr algn="just" rtl="1"/>
            <a:endParaRPr lang="fa-IR" dirty="0" smtClean="0">
              <a:cs typeface="B Nazanin" pitchFamily="2" charset="-78"/>
            </a:endParaRPr>
          </a:p>
          <a:p>
            <a:pPr algn="just" rtl="1"/>
            <a:endParaRPr lang="en-US" sz="1600" dirty="0">
              <a:cs typeface="B Nazanin" pitchFamily="2" charset="-78"/>
            </a:endParaRPr>
          </a:p>
        </p:txBody>
      </p:sp>
      <p:sp>
        <p:nvSpPr>
          <p:cNvPr id="52" name="TextBox 51"/>
          <p:cNvSpPr txBox="1"/>
          <p:nvPr/>
        </p:nvSpPr>
        <p:spPr>
          <a:xfrm>
            <a:off x="2895600" y="4343400"/>
            <a:ext cx="1600200" cy="338554"/>
          </a:xfrm>
          <a:prstGeom prst="rect">
            <a:avLst/>
          </a:prstGeom>
          <a:noFill/>
        </p:spPr>
        <p:txBody>
          <a:bodyPr wrap="square" rtlCol="0">
            <a:spAutoFit/>
          </a:bodyPr>
          <a:lstStyle/>
          <a:p>
            <a:r>
              <a:rPr lang="fa-IR" b="1" dirty="0" smtClean="0">
                <a:solidFill>
                  <a:srgbClr val="FFC000"/>
                </a:solidFill>
                <a:cs typeface="B Nazanin" pitchFamily="2" charset="-78"/>
              </a:rPr>
              <a:t>بزرگراه همت</a:t>
            </a:r>
            <a:endParaRPr lang="en-US" b="1" dirty="0">
              <a:solidFill>
                <a:srgbClr val="FFC000"/>
              </a:solidFill>
              <a:cs typeface="B Nazanin" pitchFamily="2" charset="-78"/>
            </a:endParaRPr>
          </a:p>
        </p:txBody>
      </p:sp>
      <p:sp>
        <p:nvSpPr>
          <p:cNvPr id="53" name="TextBox 52"/>
          <p:cNvSpPr txBox="1"/>
          <p:nvPr/>
        </p:nvSpPr>
        <p:spPr>
          <a:xfrm>
            <a:off x="3048000" y="8534400"/>
            <a:ext cx="1600200" cy="338554"/>
          </a:xfrm>
          <a:prstGeom prst="rect">
            <a:avLst/>
          </a:prstGeom>
          <a:noFill/>
        </p:spPr>
        <p:txBody>
          <a:bodyPr wrap="square" rtlCol="0">
            <a:spAutoFit/>
          </a:bodyPr>
          <a:lstStyle/>
          <a:p>
            <a:r>
              <a:rPr lang="fa-IR" b="1" dirty="0" smtClean="0">
                <a:solidFill>
                  <a:srgbClr val="FFC000"/>
                </a:solidFill>
                <a:cs typeface="B Nazanin" pitchFamily="2" charset="-78"/>
              </a:rPr>
              <a:t>بزرگراه حکیم</a:t>
            </a:r>
            <a:endParaRPr lang="en-US" b="1" dirty="0">
              <a:solidFill>
                <a:srgbClr val="FFC000"/>
              </a:solidFill>
              <a:cs typeface="B Nazanin" pitchFamily="2" charset="-78"/>
            </a:endParaRPr>
          </a:p>
        </p:txBody>
      </p:sp>
      <p:sp>
        <p:nvSpPr>
          <p:cNvPr id="54" name="TextBox 53"/>
          <p:cNvSpPr txBox="1"/>
          <p:nvPr/>
        </p:nvSpPr>
        <p:spPr>
          <a:xfrm>
            <a:off x="4800600" y="6172200"/>
            <a:ext cx="1600200" cy="338554"/>
          </a:xfrm>
          <a:prstGeom prst="rect">
            <a:avLst/>
          </a:prstGeom>
          <a:noFill/>
        </p:spPr>
        <p:txBody>
          <a:bodyPr wrap="square" rtlCol="0">
            <a:spAutoFit/>
          </a:bodyPr>
          <a:lstStyle/>
          <a:p>
            <a:r>
              <a:rPr lang="fa-IR" b="1" dirty="0" smtClean="0">
                <a:solidFill>
                  <a:srgbClr val="FFC000"/>
                </a:solidFill>
                <a:cs typeface="B Nazanin" pitchFamily="2" charset="-78"/>
              </a:rPr>
              <a:t>کردستان</a:t>
            </a:r>
            <a:endParaRPr lang="en-US" b="1" dirty="0">
              <a:solidFill>
                <a:srgbClr val="FFC000"/>
              </a:solidFill>
              <a:cs typeface="B Nazanin" pitchFamily="2" charset="-78"/>
            </a:endParaRPr>
          </a:p>
        </p:txBody>
      </p:sp>
      <p:sp>
        <p:nvSpPr>
          <p:cNvPr id="17" name="TextBox 16"/>
          <p:cNvSpPr txBox="1"/>
          <p:nvPr/>
        </p:nvSpPr>
        <p:spPr>
          <a:xfrm>
            <a:off x="304800" y="9220200"/>
            <a:ext cx="457200" cy="261610"/>
          </a:xfrm>
          <a:prstGeom prst="rect">
            <a:avLst/>
          </a:prstGeom>
          <a:noFill/>
        </p:spPr>
        <p:txBody>
          <a:bodyPr wrap="square" rtlCol="0">
            <a:spAutoFit/>
          </a:bodyPr>
          <a:lstStyle/>
          <a:p>
            <a:pPr algn="ctr"/>
            <a:r>
              <a:rPr lang="fa-IR" sz="1100" dirty="0" smtClean="0"/>
              <a:t>59</a:t>
            </a:r>
            <a:endParaRPr lang="en-US" sz="11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2" cstate="print"/>
          <a:srcRect b="24410"/>
          <a:stretch>
            <a:fillRect/>
          </a:stretch>
        </p:blipFill>
        <p:spPr bwMode="auto">
          <a:xfrm>
            <a:off x="381000" y="5105400"/>
            <a:ext cx="5943600" cy="3733800"/>
          </a:xfrm>
          <a:prstGeom prst="rect">
            <a:avLst/>
          </a:prstGeom>
          <a:noFill/>
          <a:ln w="25400">
            <a:solidFill>
              <a:srgbClr val="FFFF2F"/>
            </a:solidFill>
            <a:miter lim="800000"/>
            <a:headEnd/>
            <a:tailEnd/>
          </a:ln>
          <a:effectLst/>
        </p:spPr>
      </p:pic>
      <p:cxnSp>
        <p:nvCxnSpPr>
          <p:cNvPr id="16" name="Straight Connector 15"/>
          <p:cNvCxnSpPr/>
          <p:nvPr/>
        </p:nvCxnSpPr>
        <p:spPr>
          <a:xfrm flipV="1">
            <a:off x="3657600" y="7086600"/>
            <a:ext cx="457200" cy="762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3467100" y="7353300"/>
            <a:ext cx="3810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657600" y="7315200"/>
            <a:ext cx="457200" cy="22860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4000500" y="7200900"/>
            <a:ext cx="2286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2800767"/>
          </a:xfrm>
          <a:prstGeom prst="rect">
            <a:avLst/>
          </a:prstGeom>
        </p:spPr>
        <p:txBody>
          <a:bodyPr wrap="square">
            <a:spAutoFit/>
          </a:bodyPr>
          <a:lstStyle/>
          <a:p>
            <a:pPr algn="just" rtl="1"/>
            <a:r>
              <a:rPr lang="fa-IR" b="1" dirty="0" smtClean="0">
                <a:cs typeface="B Nazanin" pitchFamily="2" charset="-78"/>
              </a:rPr>
              <a:t>ب-2-4-موقعيت زمين نسبت به مناطق همجوار </a:t>
            </a:r>
          </a:p>
          <a:p>
            <a:pPr algn="just" rtl="1"/>
            <a:r>
              <a:rPr lang="fa-IR" dirty="0" smtClean="0">
                <a:cs typeface="B Nazanin" pitchFamily="2" charset="-78"/>
              </a:rPr>
              <a:t>اين سايت در خيابان شیخ بهایی قرار دارد .اين زمين از سمت شمال با بزرگراه همت واز سمت شرق با کردستان و از سمت جنوب با بزرگراه حکیم در ارتباط است . ضلع جنوبی سایت همجوار با خانه های مسکونی ، ضلع شمالی همجوار با برج اداری و مسکونی هزاره سوم و روبه روی آن زمین های بایر قرارا دارد.</a:t>
            </a:r>
          </a:p>
          <a:p>
            <a:pPr algn="just" rtl="1"/>
            <a:r>
              <a:rPr lang="fa-IR" b="1" dirty="0" smtClean="0">
                <a:cs typeface="B Nazanin" pitchFamily="2" charset="-78"/>
              </a:rPr>
              <a:t>ب-2-5-عوامل مصنوعي زمين </a:t>
            </a:r>
          </a:p>
          <a:p>
            <a:pPr algn="just" rtl="1"/>
            <a:r>
              <a:rPr lang="fa-IR" dirty="0" smtClean="0">
                <a:cs typeface="B Nazanin" pitchFamily="2" charset="-78"/>
              </a:rPr>
              <a:t> با توجه به باير بودن زمين عوامل مصنوعي روي زمين مشاهده نمي شود .</a:t>
            </a: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sz="1600" b="1" dirty="0" smtClean="0">
              <a:cs typeface="B Nazanin" pitchFamily="2" charset="-78"/>
            </a:endParaRPr>
          </a:p>
        </p:txBody>
      </p:sp>
      <p:sp>
        <p:nvSpPr>
          <p:cNvPr id="52" name="TextBox 51"/>
          <p:cNvSpPr txBox="1"/>
          <p:nvPr/>
        </p:nvSpPr>
        <p:spPr>
          <a:xfrm>
            <a:off x="685800" y="6781800"/>
            <a:ext cx="1600200" cy="338554"/>
          </a:xfrm>
          <a:prstGeom prst="rect">
            <a:avLst/>
          </a:prstGeom>
          <a:noFill/>
        </p:spPr>
        <p:txBody>
          <a:bodyPr wrap="square" rtlCol="0">
            <a:spAutoFit/>
          </a:bodyPr>
          <a:lstStyle/>
          <a:p>
            <a:r>
              <a:rPr lang="fa-IR" b="1" dirty="0" smtClean="0">
                <a:solidFill>
                  <a:srgbClr val="FFFF00"/>
                </a:solidFill>
                <a:cs typeface="B Nazanin" pitchFamily="2" charset="-78"/>
              </a:rPr>
              <a:t>زمین خالی</a:t>
            </a:r>
            <a:endParaRPr lang="en-US" b="1" dirty="0">
              <a:solidFill>
                <a:srgbClr val="FFFF00"/>
              </a:solidFill>
              <a:cs typeface="B Nazanin" pitchFamily="2" charset="-78"/>
            </a:endParaRPr>
          </a:p>
        </p:txBody>
      </p:sp>
      <p:sp>
        <p:nvSpPr>
          <p:cNvPr id="54" name="TextBox 53"/>
          <p:cNvSpPr txBox="1"/>
          <p:nvPr/>
        </p:nvSpPr>
        <p:spPr>
          <a:xfrm>
            <a:off x="4572000" y="8229600"/>
            <a:ext cx="914400" cy="338554"/>
          </a:xfrm>
          <a:prstGeom prst="rect">
            <a:avLst/>
          </a:prstGeom>
          <a:noFill/>
          <a:ln w="0">
            <a:noFill/>
          </a:ln>
        </p:spPr>
        <p:txBody>
          <a:bodyPr wrap="square" rtlCol="0">
            <a:spAutoFit/>
          </a:bodyPr>
          <a:lstStyle/>
          <a:p>
            <a:r>
              <a:rPr lang="fa-IR" b="1" dirty="0" smtClean="0">
                <a:solidFill>
                  <a:srgbClr val="FFFF00"/>
                </a:solidFill>
                <a:cs typeface="B Nazanin" pitchFamily="2" charset="-78"/>
              </a:rPr>
              <a:t>مسکونی</a:t>
            </a:r>
            <a:endParaRPr lang="en-US" b="1" dirty="0">
              <a:solidFill>
                <a:srgbClr val="FFFF00"/>
              </a:solidFill>
              <a:cs typeface="B Nazanin" pitchFamily="2" charset="-78"/>
            </a:endParaRPr>
          </a:p>
        </p:txBody>
      </p:sp>
      <p:sp>
        <p:nvSpPr>
          <p:cNvPr id="32" name="TextBox 31"/>
          <p:cNvSpPr txBox="1"/>
          <p:nvPr/>
        </p:nvSpPr>
        <p:spPr>
          <a:xfrm>
            <a:off x="3810000" y="5334000"/>
            <a:ext cx="1600200" cy="338554"/>
          </a:xfrm>
          <a:prstGeom prst="rect">
            <a:avLst/>
          </a:prstGeom>
          <a:noFill/>
        </p:spPr>
        <p:txBody>
          <a:bodyPr wrap="square" rtlCol="0">
            <a:spAutoFit/>
          </a:bodyPr>
          <a:lstStyle/>
          <a:p>
            <a:r>
              <a:rPr lang="fa-IR" b="1" dirty="0" smtClean="0">
                <a:solidFill>
                  <a:srgbClr val="FFFF00"/>
                </a:solidFill>
                <a:cs typeface="B Nazanin" pitchFamily="2" charset="-78"/>
              </a:rPr>
              <a:t>برج هزاره سوم</a:t>
            </a:r>
            <a:endParaRPr lang="en-US" b="1" dirty="0">
              <a:solidFill>
                <a:srgbClr val="FFFF00"/>
              </a:solidFill>
              <a:cs typeface="B Nazanin" pitchFamily="2" charset="-78"/>
            </a:endParaRPr>
          </a:p>
        </p:txBody>
      </p:sp>
      <p:sp>
        <p:nvSpPr>
          <p:cNvPr id="33" name="Oval 32"/>
          <p:cNvSpPr/>
          <p:nvPr/>
        </p:nvSpPr>
        <p:spPr>
          <a:xfrm>
            <a:off x="3505200" y="6477000"/>
            <a:ext cx="762000" cy="6096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p:cNvCxnSpPr/>
          <p:nvPr/>
        </p:nvCxnSpPr>
        <p:spPr>
          <a:xfrm rot="5400000" flipH="1" flipV="1">
            <a:off x="3733800" y="5943600"/>
            <a:ext cx="838200" cy="22860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3810000" y="7391400"/>
            <a:ext cx="762000" cy="6096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Arrow Connector 41"/>
          <p:cNvCxnSpPr>
            <a:stCxn id="40" idx="5"/>
          </p:cNvCxnSpPr>
          <p:nvPr/>
        </p:nvCxnSpPr>
        <p:spPr>
          <a:xfrm rot="16200000" flipH="1">
            <a:off x="4395367" y="7976767"/>
            <a:ext cx="394074" cy="263992"/>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743200" y="6858000"/>
            <a:ext cx="762000" cy="6096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p:cNvCxnSpPr>
            <a:stCxn id="44" idx="2"/>
          </p:cNvCxnSpPr>
          <p:nvPr/>
        </p:nvCxnSpPr>
        <p:spPr>
          <a:xfrm rot="10800000">
            <a:off x="1828800" y="7010400"/>
            <a:ext cx="914400" cy="152400"/>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60</a:t>
            </a:r>
            <a:endParaRPr lang="en-US" sz="1100" dirty="0"/>
          </a:p>
        </p:txBody>
      </p:sp>
      <p:pic>
        <p:nvPicPr>
          <p:cNvPr id="2" name="Picture 3" descr="F:\ \site\DSCN0216.JPG"/>
          <p:cNvPicPr>
            <a:picLocks noChangeAspect="1" noChangeArrowheads="1"/>
          </p:cNvPicPr>
          <p:nvPr/>
        </p:nvPicPr>
        <p:blipFill>
          <a:blip r:embed="rId3" cstate="print"/>
          <a:srcRect/>
          <a:stretch>
            <a:fillRect/>
          </a:stretch>
        </p:blipFill>
        <p:spPr bwMode="auto">
          <a:xfrm>
            <a:off x="381000" y="2438400"/>
            <a:ext cx="2667000" cy="2514600"/>
          </a:xfrm>
          <a:prstGeom prst="rect">
            <a:avLst/>
          </a:prstGeom>
          <a:noFill/>
        </p:spPr>
      </p:pic>
      <p:pic>
        <p:nvPicPr>
          <p:cNvPr id="2052" name="Picture 4" descr="F:\ \site\DSCN0236.JPG"/>
          <p:cNvPicPr>
            <a:picLocks noChangeAspect="1" noChangeArrowheads="1"/>
          </p:cNvPicPr>
          <p:nvPr/>
        </p:nvPicPr>
        <p:blipFill>
          <a:blip r:embed="rId4" cstate="print"/>
          <a:srcRect/>
          <a:stretch>
            <a:fillRect/>
          </a:stretch>
        </p:blipFill>
        <p:spPr bwMode="auto">
          <a:xfrm>
            <a:off x="3124200" y="2438400"/>
            <a:ext cx="3200400" cy="251460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3046988"/>
          </a:xfrm>
          <a:prstGeom prst="rect">
            <a:avLst/>
          </a:prstGeom>
        </p:spPr>
        <p:txBody>
          <a:bodyPr wrap="square">
            <a:spAutoFit/>
          </a:bodyPr>
          <a:lstStyle/>
          <a:p>
            <a:pPr algn="just" rtl="1"/>
            <a:r>
              <a:rPr lang="fa-IR" b="1" dirty="0" smtClean="0">
                <a:cs typeface="B Nazanin" pitchFamily="2" charset="-78"/>
              </a:rPr>
              <a:t>ب-3-1-مشخصات عمومی و مهمی که در انتخاب سایت مورد توجه است :</a:t>
            </a:r>
          </a:p>
          <a:p>
            <a:pPr marL="342900" indent="-342900" algn="just" rtl="1">
              <a:buAutoNum type="arabicPeriod"/>
            </a:pPr>
            <a:r>
              <a:rPr lang="fa-IR" dirty="0" smtClean="0">
                <a:cs typeface="B Nazanin" pitchFamily="2" charset="-78"/>
              </a:rPr>
              <a:t>زمین دارای ابعاد متناسب و دسترسی سریع به شبکه اصلی شهر می باشد.</a:t>
            </a:r>
          </a:p>
          <a:p>
            <a:pPr marL="342900" indent="-342900" algn="just" rtl="1">
              <a:buAutoNum type="arabicPeriod" startAt="2"/>
            </a:pPr>
            <a:r>
              <a:rPr lang="fa-IR" dirty="0" smtClean="0">
                <a:cs typeface="B Nazanin" pitchFamily="2" charset="-78"/>
              </a:rPr>
              <a:t>مساحت زمین متناسب با عملکرد نوع ایستگاه ( مادر ) انتخاب شده است.</a:t>
            </a:r>
          </a:p>
          <a:p>
            <a:pPr marL="342900" indent="-342900" algn="just" rtl="1">
              <a:buAutoNum type="arabicPeriod" startAt="3"/>
            </a:pPr>
            <a:r>
              <a:rPr lang="fa-IR" dirty="0" smtClean="0">
                <a:cs typeface="B Nazanin" pitchFamily="2" charset="-78"/>
              </a:rPr>
              <a:t>زمین پروژه عاری از عوارض و شیب تند می باشد.</a:t>
            </a:r>
          </a:p>
          <a:p>
            <a:pPr marL="342900" indent="-342900" algn="just" rtl="1">
              <a:buAutoNum type="arabicPeriod" startAt="4"/>
            </a:pPr>
            <a:r>
              <a:rPr lang="fa-IR" dirty="0" smtClean="0">
                <a:cs typeface="B Nazanin" pitchFamily="2" charset="-78"/>
              </a:rPr>
              <a:t>زمین از مقاومت قابل قبولی برخوردار است.</a:t>
            </a:r>
          </a:p>
          <a:p>
            <a:pPr marL="342900" indent="-342900" algn="just" rtl="1">
              <a:buAutoNum type="arabicPeriod" startAt="5"/>
            </a:pPr>
            <a:r>
              <a:rPr lang="fa-IR" dirty="0" smtClean="0">
                <a:cs typeface="B Nazanin" pitchFamily="2" charset="-78"/>
              </a:rPr>
              <a:t>سایت در مجاورت مراکز شلوغ مانند مراکز مذهبی ، مراکز آموزشی و.. قرار ندارد.</a:t>
            </a:r>
          </a:p>
          <a:p>
            <a:pPr marL="342900" indent="-342900" algn="just" rtl="1"/>
            <a:r>
              <a:rPr lang="fa-IR" dirty="0" smtClean="0">
                <a:cs typeface="B Nazanin" pitchFamily="2" charset="-78"/>
              </a:rPr>
              <a:t>6.   محل ایستگاه آتش نشانی برای سهولت ورود به جریان ترافیکی در کنار و موازی با شبکه شریانی اصلی تعیین گشته است.</a:t>
            </a: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sz="1600"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61</a:t>
            </a:r>
            <a:endParaRPr lang="en-US" sz="1100" dirty="0"/>
          </a:p>
        </p:txBody>
      </p:sp>
      <p:cxnSp>
        <p:nvCxnSpPr>
          <p:cNvPr id="23" name="Straight Connector 2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Picture 2"/>
          <p:cNvPicPr>
            <a:picLocks noChangeAspect="1" noChangeArrowheads="1"/>
          </p:cNvPicPr>
          <p:nvPr/>
        </p:nvPicPr>
        <p:blipFill>
          <a:blip r:embed="rId2" cstate="print"/>
          <a:srcRect t="10170" b="8472"/>
          <a:stretch>
            <a:fillRect/>
          </a:stretch>
        </p:blipFill>
        <p:spPr bwMode="auto">
          <a:xfrm>
            <a:off x="457200" y="5791200"/>
            <a:ext cx="5867400" cy="3048000"/>
          </a:xfrm>
          <a:prstGeom prst="rect">
            <a:avLst/>
          </a:prstGeom>
          <a:noFill/>
          <a:ln w="9525">
            <a:noFill/>
            <a:miter lim="800000"/>
            <a:headEnd/>
            <a:tailEnd/>
          </a:ln>
          <a:effectLst/>
        </p:spPr>
      </p:pic>
      <p:sp>
        <p:nvSpPr>
          <p:cNvPr id="26" name="Oval 25"/>
          <p:cNvSpPr/>
          <p:nvPr/>
        </p:nvSpPr>
        <p:spPr>
          <a:xfrm>
            <a:off x="2438400" y="5867400"/>
            <a:ext cx="2209800" cy="19050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F:\ \site\DSCN0200.JPG"/>
          <p:cNvPicPr>
            <a:picLocks noChangeAspect="1" noChangeArrowheads="1"/>
          </p:cNvPicPr>
          <p:nvPr/>
        </p:nvPicPr>
        <p:blipFill>
          <a:blip r:embed="rId3" cstate="print"/>
          <a:srcRect t="11189"/>
          <a:stretch>
            <a:fillRect/>
          </a:stretch>
        </p:blipFill>
        <p:spPr bwMode="auto">
          <a:xfrm>
            <a:off x="457200" y="3664688"/>
            <a:ext cx="2895600" cy="2031262"/>
          </a:xfrm>
          <a:prstGeom prst="rect">
            <a:avLst/>
          </a:prstGeom>
          <a:noFill/>
        </p:spPr>
      </p:pic>
      <p:pic>
        <p:nvPicPr>
          <p:cNvPr id="3075" name="Picture 3" descr="F:\ \site\DSCN0202.JPG"/>
          <p:cNvPicPr>
            <a:picLocks noChangeAspect="1" noChangeArrowheads="1"/>
          </p:cNvPicPr>
          <p:nvPr/>
        </p:nvPicPr>
        <p:blipFill>
          <a:blip r:embed="rId4" cstate="print"/>
          <a:srcRect/>
          <a:stretch>
            <a:fillRect/>
          </a:stretch>
        </p:blipFill>
        <p:spPr bwMode="auto">
          <a:xfrm>
            <a:off x="3505200" y="3657600"/>
            <a:ext cx="2819400" cy="201930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3886200"/>
            <a:ext cx="6096000" cy="1331134"/>
          </a:xfrm>
          <a:prstGeom prst="rect">
            <a:avLst/>
          </a:prstGeom>
        </p:spPr>
        <p:txBody>
          <a:bodyPr wrap="square">
            <a:spAutoFit/>
          </a:bodyPr>
          <a:lstStyle/>
          <a:p>
            <a:pPr algn="ctr" rtl="1">
              <a:lnSpc>
                <a:spcPct val="150000"/>
              </a:lnSpc>
            </a:pPr>
            <a:r>
              <a:rPr lang="fa-IR" sz="2800" dirty="0" smtClean="0">
                <a:cs typeface="B Nazanin" pitchFamily="2" charset="-78"/>
              </a:rPr>
              <a:t>فصل سوم</a:t>
            </a:r>
          </a:p>
          <a:p>
            <a:pPr algn="ctr" rtl="1">
              <a:lnSpc>
                <a:spcPct val="150000"/>
              </a:lnSpc>
            </a:pPr>
            <a:r>
              <a:rPr lang="fa-IR" sz="2800" dirty="0" smtClean="0">
                <a:cs typeface="B Nazanin" pitchFamily="2" charset="-78"/>
              </a:rPr>
              <a:t>بررسی نمونه های مشابه</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4800" y="9220200"/>
            <a:ext cx="457200" cy="261610"/>
          </a:xfrm>
          <a:prstGeom prst="rect">
            <a:avLst/>
          </a:prstGeom>
          <a:noFill/>
        </p:spPr>
        <p:txBody>
          <a:bodyPr wrap="square" rtlCol="0">
            <a:spAutoFit/>
          </a:bodyPr>
          <a:lstStyle/>
          <a:p>
            <a:pPr algn="ctr"/>
            <a:r>
              <a:rPr lang="fa-IR" sz="1100" dirty="0" smtClean="0"/>
              <a:t>41</a:t>
            </a:r>
            <a:endParaRPr lang="en-US" sz="1100" dirty="0"/>
          </a:p>
        </p:txBody>
      </p:sp>
      <p:sp>
        <p:nvSpPr>
          <p:cNvPr id="10" name="Rectangle 9"/>
          <p:cNvSpPr/>
          <p:nvPr/>
        </p:nvSpPr>
        <p:spPr>
          <a:xfrm>
            <a:off x="304800" y="457200"/>
            <a:ext cx="6096000" cy="7725192"/>
          </a:xfrm>
          <a:prstGeom prst="rect">
            <a:avLst/>
          </a:prstGeom>
        </p:spPr>
        <p:txBody>
          <a:bodyPr wrap="square">
            <a:spAutoFit/>
          </a:bodyPr>
          <a:lstStyle/>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endParaRPr lang="fa-IR" dirty="0" smtClean="0"/>
          </a:p>
          <a:p>
            <a:pPr algn="just" rtl="1"/>
            <a:r>
              <a:rPr lang="fa-IR" b="1" dirty="0" smtClean="0">
                <a:latin typeface="Arial" pitchFamily="34" charset="0"/>
                <a:cs typeface="Arial" pitchFamily="34" charset="0"/>
              </a:rPr>
              <a:t>مقدمه</a:t>
            </a:r>
          </a:p>
          <a:p>
            <a:pPr algn="just" rtl="1"/>
            <a:endParaRPr lang="fa-IR" b="1" dirty="0" smtClean="0">
              <a:latin typeface="Arial" pitchFamily="34" charset="0"/>
              <a:cs typeface="Arial" pitchFamily="34" charset="0"/>
            </a:endParaRPr>
          </a:p>
          <a:p>
            <a:pPr algn="just" rtl="1"/>
            <a:r>
              <a:rPr lang="fa-IR" dirty="0" smtClean="0">
                <a:latin typeface="Arial" pitchFamily="34" charset="0"/>
                <a:cs typeface="Arial" pitchFamily="34" charset="0"/>
              </a:rPr>
              <a:t>در این فصل به بررسی ایستگاه های آتش نشانی ساخته شده در جهان و ایران پرداخته می شود و در نهایت تفاوت طرح ها مورد بررسی قرار می گیرد.</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457200"/>
            <a:ext cx="6096000" cy="4524315"/>
          </a:xfrm>
          <a:prstGeom prst="rect">
            <a:avLst/>
          </a:prstGeom>
        </p:spPr>
        <p:txBody>
          <a:bodyPr wrap="square">
            <a:spAutoFit/>
          </a:bodyPr>
          <a:lstStyle/>
          <a:p>
            <a:pPr algn="just" rtl="1"/>
            <a:r>
              <a:rPr lang="fa-IR" dirty="0" smtClean="0">
                <a:cs typeface="B Nazanin" pitchFamily="2" charset="-78"/>
              </a:rPr>
              <a:t>ب-2-4-موقعیت زمین نسبت به مناطق .................................................................................................37</a:t>
            </a:r>
          </a:p>
          <a:p>
            <a:pPr algn="just" rtl="1"/>
            <a:r>
              <a:rPr lang="fa-IR" dirty="0" smtClean="0">
                <a:cs typeface="B Nazanin" pitchFamily="2" charset="-78"/>
              </a:rPr>
              <a:t>ب-2-5-عوامل مصنوعی زمین...................................................................................................................37</a:t>
            </a:r>
          </a:p>
          <a:p>
            <a:pPr algn="just" rtl="1"/>
            <a:r>
              <a:rPr lang="fa-IR" dirty="0" smtClean="0">
                <a:cs typeface="B Nazanin" pitchFamily="2" charset="-78"/>
              </a:rPr>
              <a:t>ب-3-1-عوامل مهم در انتخاب سایت......................................................................................................37</a:t>
            </a:r>
          </a:p>
          <a:p>
            <a:pPr algn="just" rtl="1"/>
            <a:r>
              <a:rPr lang="fa-IR" dirty="0" smtClean="0">
                <a:cs typeface="B Nazanin" pitchFamily="2" charset="-78"/>
              </a:rPr>
              <a:t>فصل سوم بررسی نمونه های مشابه</a:t>
            </a:r>
          </a:p>
          <a:p>
            <a:pPr algn="just" rtl="1"/>
            <a:r>
              <a:rPr lang="fa-IR" dirty="0" smtClean="0">
                <a:cs typeface="B Nazanin" pitchFamily="2" charset="-78"/>
              </a:rPr>
              <a:t>مقدمه...............................................................................................................................................................37</a:t>
            </a:r>
          </a:p>
          <a:p>
            <a:pPr algn="just" rtl="1"/>
            <a:r>
              <a:rPr lang="fa-IR" dirty="0" smtClean="0">
                <a:cs typeface="B Nazanin" pitchFamily="2" charset="-78"/>
              </a:rPr>
              <a:t>3-1-نمونه های ایستگاه های آتش نشانی...............................................................................................37</a:t>
            </a:r>
          </a:p>
          <a:p>
            <a:pPr algn="just" rtl="1"/>
            <a:r>
              <a:rPr lang="fa-IR" dirty="0" smtClean="0">
                <a:cs typeface="B Nazanin" pitchFamily="2" charset="-78"/>
              </a:rPr>
              <a:t>3-1-1-ایستگاه آتش نشانی برندویر.........................................................................................................37</a:t>
            </a:r>
          </a:p>
          <a:p>
            <a:pPr algn="just" rtl="1"/>
            <a:r>
              <a:rPr lang="fa-IR" dirty="0" smtClean="0">
                <a:cs typeface="B Nazanin" pitchFamily="2" charset="-78"/>
              </a:rPr>
              <a:t>3-1-2-ایستگاه آتش نشانی ویترا.............................................................................................................37</a:t>
            </a:r>
          </a:p>
          <a:p>
            <a:pPr algn="just" rtl="1"/>
            <a:r>
              <a:rPr lang="fa-IR" dirty="0" smtClean="0">
                <a:cs typeface="B Nazanin" pitchFamily="2" charset="-78"/>
              </a:rPr>
              <a:t>فصل چهارم برنامه فیزیکی و دیاگرام</a:t>
            </a:r>
          </a:p>
          <a:p>
            <a:pPr algn="just" rtl="1"/>
            <a:r>
              <a:rPr lang="fa-IR" dirty="0" smtClean="0">
                <a:cs typeface="B Nazanin" pitchFamily="2" charset="-78"/>
              </a:rPr>
              <a:t>مقدمه..............................................................................................................................................................37</a:t>
            </a:r>
          </a:p>
          <a:p>
            <a:pPr algn="just" rtl="1"/>
            <a:r>
              <a:rPr lang="fa-IR" dirty="0" smtClean="0">
                <a:cs typeface="B Nazanin" pitchFamily="2" charset="-78"/>
              </a:rPr>
              <a:t>4-1- بررسی ضوابط و مقررات فضاها.......................................................................................................37</a:t>
            </a:r>
          </a:p>
          <a:p>
            <a:pPr algn="just" rtl="1"/>
            <a:r>
              <a:rPr lang="fa-IR" dirty="0" smtClean="0">
                <a:cs typeface="B Nazanin" pitchFamily="2" charset="-78"/>
              </a:rPr>
              <a:t>4-2-سایر فضاهای آتش نشانی..................................................................................................................37</a:t>
            </a:r>
          </a:p>
          <a:p>
            <a:pPr algn="just" rtl="1"/>
            <a:r>
              <a:rPr lang="fa-IR" dirty="0" smtClean="0">
                <a:cs typeface="B Nazanin" pitchFamily="2" charset="-78"/>
              </a:rPr>
              <a:t>4-3-نوع ایستگاه انتخابی جهت طراحی آتش نشانی............................................................................37</a:t>
            </a:r>
          </a:p>
          <a:p>
            <a:pPr algn="just" rtl="1"/>
            <a:r>
              <a:rPr lang="fa-IR" dirty="0" smtClean="0">
                <a:cs typeface="B Nazanin" pitchFamily="2" charset="-78"/>
              </a:rPr>
              <a:t>4-4-دیاگرام...................................................................................................................................................37</a:t>
            </a:r>
          </a:p>
          <a:p>
            <a:pPr algn="just" rtl="1"/>
            <a:r>
              <a:rPr lang="fa-IR" dirty="0" smtClean="0">
                <a:cs typeface="B Nazanin" pitchFamily="2" charset="-78"/>
              </a:rPr>
              <a:t>4-4-1-دیاگرام نمونه...................................................................................................................................37</a:t>
            </a:r>
          </a:p>
          <a:p>
            <a:pPr algn="just" rtl="1"/>
            <a:r>
              <a:rPr lang="fa-IR" dirty="0" smtClean="0">
                <a:cs typeface="B Nazanin" pitchFamily="2" charset="-78"/>
              </a:rPr>
              <a:t>4-4-2-دیاگرام طرح پیشنهادی................................................................................................................37</a:t>
            </a:r>
          </a:p>
          <a:p>
            <a:pPr algn="just" rtl="1"/>
            <a:r>
              <a:rPr lang="fa-IR" dirty="0" smtClean="0">
                <a:cs typeface="B Nazanin" pitchFamily="2" charset="-78"/>
              </a:rPr>
              <a:t>4-5-برنامه فیزیکی.......................................................................................................................................37</a:t>
            </a:r>
          </a:p>
          <a:p>
            <a:pPr algn="just" rtl="1"/>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42</a:t>
            </a:r>
            <a:endParaRPr lang="en-US" sz="1100" dirty="0"/>
          </a:p>
        </p:txBody>
      </p:sp>
      <p:sp>
        <p:nvSpPr>
          <p:cNvPr id="6" name="Rectangle 5"/>
          <p:cNvSpPr/>
          <p:nvPr/>
        </p:nvSpPr>
        <p:spPr>
          <a:xfrm>
            <a:off x="304800" y="457200"/>
            <a:ext cx="6096000" cy="3539430"/>
          </a:xfrm>
          <a:prstGeom prst="rect">
            <a:avLst/>
          </a:prstGeom>
        </p:spPr>
        <p:txBody>
          <a:bodyPr wrap="square">
            <a:spAutoFit/>
          </a:bodyPr>
          <a:lstStyle/>
          <a:p>
            <a:pPr marL="0" lvl="3" algn="just" rtl="1"/>
            <a:r>
              <a:rPr lang="fa-IR" b="1" dirty="0" smtClean="0">
                <a:cs typeface="B Nazanin" pitchFamily="2" charset="-78"/>
              </a:rPr>
              <a:t>3-1- نمونه ايستگاه هاي آتش نشاني</a:t>
            </a:r>
          </a:p>
          <a:p>
            <a:pPr marL="0" lvl="3" algn="just" rtl="1"/>
            <a:endParaRPr lang="fa-IR" b="1" dirty="0" smtClean="0">
              <a:cs typeface="B Nazanin" pitchFamily="2" charset="-78"/>
            </a:endParaRPr>
          </a:p>
          <a:p>
            <a:pPr marL="0" lvl="3" algn="just" rtl="1"/>
            <a:r>
              <a:rPr lang="fa-IR" b="1" dirty="0" smtClean="0">
                <a:cs typeface="B Nazanin" pitchFamily="2" charset="-78"/>
              </a:rPr>
              <a:t>3-1-1- ايستگاه آتش نشاني برندویر</a:t>
            </a:r>
          </a:p>
          <a:p>
            <a:pPr marL="0" lvl="3" algn="just" rtl="1"/>
            <a:r>
              <a:rPr lang="fa-IR" dirty="0" smtClean="0">
                <a:cs typeface="B Nazanin" pitchFamily="2" charset="-78"/>
              </a:rPr>
              <a:t>مکان:  </a:t>
            </a:r>
            <a:r>
              <a:rPr lang="en-US" dirty="0" smtClean="0">
                <a:cs typeface="B Nazanin" pitchFamily="2" charset="-78"/>
              </a:rPr>
              <a:t>Land van </a:t>
            </a:r>
            <a:r>
              <a:rPr lang="en-US" dirty="0" err="1" smtClean="0">
                <a:cs typeface="B Nazanin" pitchFamily="2" charset="-78"/>
              </a:rPr>
              <a:t>valk</a:t>
            </a:r>
            <a:endParaRPr lang="fa-IR" dirty="0" smtClean="0">
              <a:cs typeface="B Nazanin" pitchFamily="2" charset="-78"/>
            </a:endParaRPr>
          </a:p>
          <a:p>
            <a:pPr marL="0" lvl="3" algn="just" rtl="1"/>
            <a:r>
              <a:rPr lang="fa-IR" dirty="0" smtClean="0">
                <a:cs typeface="B Nazanin" pitchFamily="2" charset="-78"/>
              </a:rPr>
              <a:t>مساحت :  7000 متر مربع</a:t>
            </a:r>
          </a:p>
          <a:p>
            <a:pPr marL="0" lvl="3" algn="just" rtl="1"/>
            <a:r>
              <a:rPr lang="fa-IR" dirty="0" smtClean="0">
                <a:cs typeface="B Nazanin" pitchFamily="2" charset="-78"/>
              </a:rPr>
              <a:t>سال ساخت : 2011  </a:t>
            </a:r>
          </a:p>
          <a:p>
            <a:pPr marL="0" lvl="3" algn="just" rtl="1"/>
            <a:endParaRPr lang="fa-IR" dirty="0" smtClean="0">
              <a:cs typeface="B Nazanin" pitchFamily="2" charset="-78"/>
            </a:endParaRPr>
          </a:p>
          <a:p>
            <a:pPr marL="0" lvl="3" algn="just" rtl="1"/>
            <a:r>
              <a:rPr lang="fa-IR" dirty="0" smtClean="0">
                <a:cs typeface="B Nazanin" pitchFamily="2" charset="-78"/>
              </a:rPr>
              <a:t>این بنا به عنوان ایستگاه کمکی در کناره یک پارک آموزشی قرار گرفته است و مانع از صدای جاده به مدارس می باشد. سایت ابن بنا به صورت مثلثی با لبه های زیگزاگی می باشد.شامل فضاهایی از قبیل آشیانه ، کارگاه آموزشی ، قسمت اداری ، فضاهای 24 ساعته و ... می باشد که مساختی در حدود 5560 متر مربع را به خود اختصاص داده است . علاوه بر این پارکینگ کارکنان ، یک گاراژکوچک برای آمبولانس و فضاهای وابسته به آن در خدود 400 متر فضا اشغال کرده است.فضاهای آموزشی که شامل کلاس درس ، اتاق تمرینات . معاینه می باشد در حدود 190 متر فضا به خود اختصاص داده است. </a:t>
            </a:r>
          </a:p>
        </p:txBody>
      </p:sp>
      <p:pic>
        <p:nvPicPr>
          <p:cNvPr id="14" name="Picture 2" descr="D:\Users\Mona\Desktop\ATASHNESHANI\Fire Station Dordrecht  René van Zuuk Architekten\500da95d28ba0d609d000013_fire-station-dordrecht-ren-van-zuuk-architekten-_fire_station_dordrecht_rene_van_zuuk_1-1000x750.jpg"/>
          <p:cNvPicPr>
            <a:picLocks noChangeAspect="1" noChangeArrowheads="1"/>
          </p:cNvPicPr>
          <p:nvPr/>
        </p:nvPicPr>
        <p:blipFill>
          <a:blip r:embed="rId2"/>
          <a:srcRect/>
          <a:stretch>
            <a:fillRect/>
          </a:stretch>
        </p:blipFill>
        <p:spPr bwMode="auto">
          <a:xfrm>
            <a:off x="457200" y="4267200"/>
            <a:ext cx="5867400" cy="4552950"/>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42</a:t>
            </a:r>
            <a:endParaRPr lang="en-US" sz="1100" dirty="0"/>
          </a:p>
        </p:txBody>
      </p:sp>
      <p:sp>
        <p:nvSpPr>
          <p:cNvPr id="6" name="Rectangle 5"/>
          <p:cNvSpPr/>
          <p:nvPr/>
        </p:nvSpPr>
        <p:spPr>
          <a:xfrm>
            <a:off x="304800" y="457200"/>
            <a:ext cx="6096000" cy="584775"/>
          </a:xfrm>
          <a:prstGeom prst="rect">
            <a:avLst/>
          </a:prstGeom>
        </p:spPr>
        <p:txBody>
          <a:bodyPr wrap="square">
            <a:spAutoFit/>
          </a:bodyPr>
          <a:lstStyle/>
          <a:p>
            <a:pPr marL="0" lvl="3" algn="just" rtl="1"/>
            <a:r>
              <a:rPr lang="fa-IR" dirty="0" smtClean="0">
                <a:cs typeface="B Nazanin" pitchFamily="2" charset="-78"/>
              </a:rPr>
              <a:t>این بنا دو طبقه . به صورت ردیف هایی بر روی هم قرار گرفته است. طبقه همکف از 3 ردیف عمود بر جاده تشکیل شده است. شامل فضای آشیانه ، کارگاه و پارکینگ کارکنان می باشد.</a:t>
            </a:r>
          </a:p>
        </p:txBody>
      </p:sp>
      <p:sp>
        <p:nvSpPr>
          <p:cNvPr id="5" name="Rectangle 4"/>
          <p:cNvSpPr/>
          <p:nvPr/>
        </p:nvSpPr>
        <p:spPr>
          <a:xfrm>
            <a:off x="5410200" y="9220200"/>
            <a:ext cx="965329" cy="246221"/>
          </a:xfrm>
          <a:prstGeom prst="rect">
            <a:avLst/>
          </a:prstGeom>
        </p:spPr>
        <p:txBody>
          <a:bodyPr wrap="none">
            <a:spAutoFit/>
          </a:bodyPr>
          <a:lstStyle/>
          <a:p>
            <a:r>
              <a:rPr lang="fa-IR" sz="1000" dirty="0" smtClean="0">
                <a:cs typeface="B Nazanin" pitchFamily="2" charset="-78"/>
              </a:rPr>
              <a:t> </a:t>
            </a:r>
            <a:r>
              <a:rPr lang="en-US" sz="1000" dirty="0" err="1" smtClean="0">
                <a:cs typeface="B Nazanin" pitchFamily="2" charset="-78"/>
              </a:rPr>
              <a:t>archdaily</a:t>
            </a:r>
            <a:r>
              <a:rPr lang="en-US" sz="1000" dirty="0" smtClean="0">
                <a:cs typeface="B Nazanin" pitchFamily="2" charset="-78"/>
              </a:rPr>
              <a:t>  </a:t>
            </a:r>
            <a:r>
              <a:rPr lang="fa-IR" sz="1000" dirty="0" smtClean="0">
                <a:cs typeface="B Nazanin" pitchFamily="2" charset="-78"/>
              </a:rPr>
              <a:t>(12)</a:t>
            </a:r>
            <a:endParaRPr lang="en-US" sz="1000" dirty="0">
              <a:cs typeface="B Nazanin" pitchFamily="2" charset="-78"/>
            </a:endParaRPr>
          </a:p>
        </p:txBody>
      </p:sp>
      <p:pic>
        <p:nvPicPr>
          <p:cNvPr id="12" name="Picture 2" descr="D:\Users\Mona\Desktop\ATASHNESHANI\Fire Station Dordrecht  René van Zuuk Architekten\500da9de28ba0d6096000011_fire-station-dordrecht-ren-van-zuuk-architekten-_fire_station_dordrecht_rene_van_zuuk_ground_floor.png"/>
          <p:cNvPicPr>
            <a:picLocks noChangeAspect="1" noChangeArrowheads="1"/>
          </p:cNvPicPr>
          <p:nvPr/>
        </p:nvPicPr>
        <p:blipFill>
          <a:blip r:embed="rId2"/>
          <a:srcRect/>
          <a:stretch>
            <a:fillRect/>
          </a:stretch>
        </p:blipFill>
        <p:spPr bwMode="auto">
          <a:xfrm>
            <a:off x="0" y="1371600"/>
            <a:ext cx="6858000" cy="4883587"/>
          </a:xfrm>
          <a:prstGeom prst="rect">
            <a:avLst/>
          </a:prstGeom>
          <a:noFill/>
        </p:spPr>
      </p:pic>
      <p:pic>
        <p:nvPicPr>
          <p:cNvPr id="7" name="Picture 6" descr="D:\Users\Mona\Desktop\ATASHNESHANI\Fire Station Dordrecht  René van Zuuk Architekten\500da96428ba0d609d000017_fire-station-dordrecht-ren-van-zuuk-architekten-_fire_station_dordrecht_rene_van_zuuk_4-1000x750.jpg"/>
          <p:cNvPicPr>
            <a:picLocks noChangeAspect="1" noChangeArrowheads="1"/>
          </p:cNvPicPr>
          <p:nvPr/>
        </p:nvPicPr>
        <p:blipFill>
          <a:blip r:embed="rId3"/>
          <a:srcRect/>
          <a:stretch>
            <a:fillRect/>
          </a:stretch>
        </p:blipFill>
        <p:spPr bwMode="auto">
          <a:xfrm>
            <a:off x="457200" y="6172200"/>
            <a:ext cx="5867400" cy="284988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42</a:t>
            </a:r>
            <a:endParaRPr lang="en-US" sz="1100" dirty="0"/>
          </a:p>
        </p:txBody>
      </p:sp>
      <p:sp>
        <p:nvSpPr>
          <p:cNvPr id="6" name="Rectangle 5"/>
          <p:cNvSpPr/>
          <p:nvPr/>
        </p:nvSpPr>
        <p:spPr>
          <a:xfrm>
            <a:off x="304800" y="457200"/>
            <a:ext cx="6096000" cy="584775"/>
          </a:xfrm>
          <a:prstGeom prst="rect">
            <a:avLst/>
          </a:prstGeom>
        </p:spPr>
        <p:txBody>
          <a:bodyPr wrap="square">
            <a:spAutoFit/>
          </a:bodyPr>
          <a:lstStyle/>
          <a:p>
            <a:pPr marL="0" lvl="3" algn="just" rtl="1"/>
            <a:r>
              <a:rPr lang="fa-IR" dirty="0" smtClean="0">
                <a:cs typeface="B Nazanin" pitchFamily="2" charset="-78"/>
              </a:rPr>
              <a:t>طبقه دوم شامل دو ردیف و موازی با جاده است ، شامل فضا های آموزشی ، فضاهاب 24 ساعته و قسمت های اداری می باشد.  کانسپت این بنا انباشته شدن احجام و افزایش می باشد.</a:t>
            </a:r>
          </a:p>
        </p:txBody>
      </p:sp>
      <p:sp>
        <p:nvSpPr>
          <p:cNvPr id="5" name="Rectangle 4"/>
          <p:cNvSpPr/>
          <p:nvPr/>
        </p:nvSpPr>
        <p:spPr>
          <a:xfrm>
            <a:off x="5410200" y="9220200"/>
            <a:ext cx="965329" cy="246221"/>
          </a:xfrm>
          <a:prstGeom prst="rect">
            <a:avLst/>
          </a:prstGeom>
        </p:spPr>
        <p:txBody>
          <a:bodyPr wrap="none">
            <a:spAutoFit/>
          </a:bodyPr>
          <a:lstStyle/>
          <a:p>
            <a:r>
              <a:rPr lang="fa-IR" sz="1000" dirty="0" smtClean="0">
                <a:cs typeface="B Nazanin" pitchFamily="2" charset="-78"/>
              </a:rPr>
              <a:t> </a:t>
            </a:r>
            <a:r>
              <a:rPr lang="en-US" sz="1000" dirty="0" err="1" smtClean="0">
                <a:cs typeface="B Nazanin" pitchFamily="2" charset="-78"/>
              </a:rPr>
              <a:t>archdaily</a:t>
            </a:r>
            <a:r>
              <a:rPr lang="en-US" sz="1000" dirty="0" smtClean="0">
                <a:cs typeface="B Nazanin" pitchFamily="2" charset="-78"/>
              </a:rPr>
              <a:t>  </a:t>
            </a:r>
            <a:r>
              <a:rPr lang="fa-IR" sz="1000" dirty="0" smtClean="0">
                <a:cs typeface="B Nazanin" pitchFamily="2" charset="-78"/>
              </a:rPr>
              <a:t>(12)</a:t>
            </a:r>
            <a:endParaRPr lang="en-US" sz="1000" dirty="0">
              <a:cs typeface="B Nazanin" pitchFamily="2" charset="-78"/>
            </a:endParaRPr>
          </a:p>
        </p:txBody>
      </p:sp>
      <p:pic>
        <p:nvPicPr>
          <p:cNvPr id="8" name="Picture 3" descr="D:\Users\Mona\Desktop\ATASHNESHANI\Fire Station Dordrecht  René van Zuuk Architekten\500da9dc28ba0d6096000010_fire-station-dordrecht-ren-van-zuuk-architekten-_fire_station_dordrecht_rene_van_zuuk_first_floor.png"/>
          <p:cNvPicPr>
            <a:picLocks noChangeAspect="1" noChangeArrowheads="1"/>
          </p:cNvPicPr>
          <p:nvPr/>
        </p:nvPicPr>
        <p:blipFill>
          <a:blip r:embed="rId2"/>
          <a:srcRect/>
          <a:stretch>
            <a:fillRect/>
          </a:stretch>
        </p:blipFill>
        <p:spPr bwMode="auto">
          <a:xfrm>
            <a:off x="0" y="1219200"/>
            <a:ext cx="6870889" cy="4800600"/>
          </a:xfrm>
          <a:prstGeom prst="rect">
            <a:avLst/>
          </a:prstGeom>
          <a:noFill/>
        </p:spPr>
      </p:pic>
      <p:pic>
        <p:nvPicPr>
          <p:cNvPr id="1026" name="Picture 2"/>
          <p:cNvPicPr>
            <a:picLocks noChangeAspect="1" noChangeArrowheads="1"/>
          </p:cNvPicPr>
          <p:nvPr/>
        </p:nvPicPr>
        <p:blipFill>
          <a:blip r:embed="rId3"/>
          <a:srcRect/>
          <a:stretch>
            <a:fillRect/>
          </a:stretch>
        </p:blipFill>
        <p:spPr bwMode="auto">
          <a:xfrm>
            <a:off x="457200" y="5943600"/>
            <a:ext cx="5943600" cy="30350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43</a:t>
            </a:r>
            <a:endParaRPr lang="en-US" sz="1100" dirty="0"/>
          </a:p>
        </p:txBody>
      </p:sp>
      <p:sp>
        <p:nvSpPr>
          <p:cNvPr id="6" name="Rectangle 5"/>
          <p:cNvSpPr/>
          <p:nvPr/>
        </p:nvSpPr>
        <p:spPr>
          <a:xfrm>
            <a:off x="304800" y="457200"/>
            <a:ext cx="6096000" cy="4278094"/>
          </a:xfrm>
          <a:prstGeom prst="rect">
            <a:avLst/>
          </a:prstGeom>
        </p:spPr>
        <p:txBody>
          <a:bodyPr wrap="square">
            <a:spAutoFit/>
          </a:bodyPr>
          <a:lstStyle/>
          <a:p>
            <a:pPr marL="0" lvl="3" algn="just" rtl="1"/>
            <a:r>
              <a:rPr lang="fa-IR" b="1" dirty="0" smtClean="0">
                <a:cs typeface="B Nazanin" pitchFamily="2" charset="-78"/>
              </a:rPr>
              <a:t>3-1-2- ايستگاه آتش نشاني ویترا</a:t>
            </a:r>
          </a:p>
          <a:p>
            <a:pPr marL="0" lvl="3" algn="just" rtl="1"/>
            <a:r>
              <a:rPr lang="fa-IR" dirty="0" smtClean="0">
                <a:cs typeface="B Nazanin" pitchFamily="2" charset="-78"/>
              </a:rPr>
              <a:t>طراح: زاها حدید</a:t>
            </a:r>
          </a:p>
          <a:p>
            <a:pPr marL="0" lvl="3" algn="just" rtl="1"/>
            <a:r>
              <a:rPr lang="fa-IR" dirty="0" smtClean="0">
                <a:cs typeface="B Nazanin" pitchFamily="2" charset="-78"/>
              </a:rPr>
              <a:t>مکان:</a:t>
            </a:r>
          </a:p>
          <a:p>
            <a:pPr marL="0" lvl="3" algn="just" rtl="1"/>
            <a:endParaRPr lang="fa-IR" dirty="0" smtClean="0">
              <a:cs typeface="B Nazanin" pitchFamily="2" charset="-78"/>
            </a:endParaRPr>
          </a:p>
          <a:p>
            <a:pPr marL="0" lvl="3" algn="just" rtl="1"/>
            <a:r>
              <a:rPr lang="fa-IR" dirty="0" smtClean="0">
                <a:cs typeface="B Nazanin" pitchFamily="2" charset="-78"/>
              </a:rPr>
              <a:t>ایستگاه آتش نشانی ویترا به عنوان حکم کناره بیرونی منطقه ای نماسازی شده را دارد که به جای اشغال فضا ، در واقع آن را تبیین می کند زاها حدید در سخنرانی خود چگونگی شکل گیری پروژه مذکور را در طی بررسی های متعدد و مشتمل بر نقشه ، ماکت و تصاویری که در برارنده نور ، حجم ، طراحی محیطی و حرکت بودند ، نشان داد .</a:t>
            </a:r>
          </a:p>
          <a:p>
            <a:pPr marL="0" lvl="3" algn="just" rtl="1"/>
            <a:r>
              <a:rPr lang="fa-IR" dirty="0" smtClean="0">
                <a:cs typeface="B Nazanin" pitchFamily="2" charset="-78"/>
              </a:rPr>
              <a:t>دیوار ها نقشی فعال در این میان دارند و متناوبا میان فضای تهی و حجم جای می گیرند و این امکان را به ساختمان می دهند که ایمن و در حال محصور باشند و به علاوه حسی از سرعت و گریز قریب الوقوع را نیز به وجود می آورند .</a:t>
            </a:r>
          </a:p>
          <a:p>
            <a:pPr marL="0" lvl="3" algn="just" rtl="1"/>
            <a:r>
              <a:rPr lang="fa-IR" dirty="0" smtClean="0">
                <a:cs typeface="B Nazanin" pitchFamily="2" charset="-78"/>
              </a:rPr>
              <a:t>هندسه ساختمان ، نشان دهنده تلاقی دو هندسه تشکیل دهنده این منطقه است و ریشه در آن دارد : برخورد جهت های مجتمع کشاورزی و پهنه گسترده راه آهن ، در این ایستگاه آتش نشانی نمود یافته استت . اندیشه کلی معماری به صورت رشته دیوارهای خطی و لایه لایه شکل گرفته است .</a:t>
            </a:r>
          </a:p>
          <a:p>
            <a:pPr marL="0" lvl="3" algn="just" rtl="1"/>
            <a:endParaRPr lang="fa-IR" dirty="0" smtClean="0">
              <a:cs typeface="B Nazanin" pitchFamily="2" charset="-78"/>
            </a:endParaRPr>
          </a:p>
          <a:p>
            <a:pPr marL="0" lvl="3" algn="just" rtl="1"/>
            <a:endParaRPr lang="fa-IR" dirty="0" smtClean="0">
              <a:cs typeface="B Nazanin" pitchFamily="2" charset="-78"/>
            </a:endParaRPr>
          </a:p>
        </p:txBody>
      </p:sp>
      <p:pic>
        <p:nvPicPr>
          <p:cNvPr id="58370" name="Picture 2" descr="http://ad009cdnb.archdaily.net/wp-content/uploads/2011/02/1298136323-img-0932-528x351.jpg"/>
          <p:cNvPicPr>
            <a:picLocks noChangeAspect="1" noChangeArrowheads="1"/>
          </p:cNvPicPr>
          <p:nvPr/>
        </p:nvPicPr>
        <p:blipFill>
          <a:blip r:embed="rId2" cstate="print"/>
          <a:srcRect/>
          <a:stretch>
            <a:fillRect/>
          </a:stretch>
        </p:blipFill>
        <p:spPr bwMode="auto">
          <a:xfrm>
            <a:off x="457200" y="4953000"/>
            <a:ext cx="5831580" cy="3876675"/>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37</a:t>
            </a:r>
            <a:endParaRPr lang="en-US" sz="1100" dirty="0"/>
          </a:p>
        </p:txBody>
      </p:sp>
      <p:sp>
        <p:nvSpPr>
          <p:cNvPr id="6" name="Rectangle 5"/>
          <p:cNvSpPr/>
          <p:nvPr/>
        </p:nvSpPr>
        <p:spPr>
          <a:xfrm>
            <a:off x="304800" y="457200"/>
            <a:ext cx="6096000" cy="4770537"/>
          </a:xfrm>
          <a:prstGeom prst="rect">
            <a:avLst/>
          </a:prstGeom>
        </p:spPr>
        <p:txBody>
          <a:bodyPr wrap="square">
            <a:spAutoFit/>
          </a:bodyPr>
          <a:lstStyle/>
          <a:p>
            <a:pPr algn="just" rtl="1"/>
            <a:r>
              <a:rPr lang="ar-SA" dirty="0" smtClean="0">
                <a:cs typeface="B Nazanin" pitchFamily="2" charset="-78"/>
              </a:rPr>
              <a:t>برنامه ایستگااه آتش نشانی در فضاهای میان دیوارها که با توجه به ضرورت های کاربردی سوارخ شده ، انحراف یافته و شکسته شده اند ، نهفته است . با گذار از میان فضاهای ایستگاه مذکور می توان ماشین های قرمز رنگ و بزرگ آتش نشانی را به اجمال دید . خطوط حرکت آنها که نقوشی را شکل می دهد ، بر روری زمین نقش بسته است . کل ساختمان نشان از جنبشی دارد که گویی فعلا یخ بسته است و در واقع نشان دهنده کشمکش های گوش به زنگ بودن و توان بالقوه فعالیت در هر لحظه است</a:t>
            </a:r>
            <a:r>
              <a:rPr lang="en-US" dirty="0" smtClean="0">
                <a:cs typeface="B Nazanin" pitchFamily="2" charset="-78"/>
              </a:rPr>
              <a:t>.</a:t>
            </a:r>
            <a:endParaRPr lang="en-US" sz="1400" dirty="0" smtClean="0">
              <a:cs typeface="B Nazanin" pitchFamily="2" charset="-78"/>
            </a:endParaRPr>
          </a:p>
          <a:p>
            <a:pPr algn="just" rtl="1"/>
            <a:r>
              <a:rPr lang="ar-SA" dirty="0" smtClean="0">
                <a:cs typeface="B Nazanin" pitchFamily="2" charset="-78"/>
              </a:rPr>
              <a:t>دیوارها گویی بر روی یکدیگر می لغزند ، چرا که درهای کشویی بزرگ عملا دیواری متحرک را به وجود آورند . طراحی بنا دو بخش متفاوت را که عبارتند از جای دهی ماشین های آتش نشانی و نیز فراهم سازی تسهیلات گوناگون برای آتش نشانی ها ، در هم می آمیزد . اندیشه کلی دیوارهای قرار گرفته در کنار یکدیگر ، هر دو بخش یاد شده را در بر می گیرد و از آن طریق فصل مشترک این دو را نوعی شکستگی یا خمیدگی در خط بنا نمایان می سازد . ورودی ساختمان مشخصا در محل این اتصال قرار گرفته است . کل ساختمان از بتن در جای تقویت شده است . ثابت گردیده است که این نوع مصالح بهترین وسیله برای اجرای اشکال تندیس مانند و سازه های بزرگی همچون دهانه ها و تیر طره ای های بلند به شمار می آید . در این میان توجه خاصی به تیزی تمامی لبه ها شده ، و از هرگونه اتصال همچون حاشیه بام یا روکش منشور و کیفیت انتزاعی اندیشه معماری نهفته در بنا می کاهند . در فقدان همین قبیل جزییات ، شیشه اندازی های بدون چارچوب را در محل خودرو ها و همچنین فضاهای داخلی که با صفحه های کشویی محصور شده است ، به دنبال دارد</a:t>
            </a:r>
            <a:r>
              <a:rPr lang="en-US" dirty="0" smtClean="0">
                <a:cs typeface="B Nazanin" pitchFamily="2" charset="-78"/>
              </a:rPr>
              <a:t>.</a:t>
            </a:r>
            <a:endParaRPr lang="en-US" sz="1400" dirty="0" smtClean="0">
              <a:cs typeface="B Nazanin" pitchFamily="2" charset="-78"/>
            </a:endParaRPr>
          </a:p>
          <a:p>
            <a:pPr marL="0" lvl="3" algn="just" rtl="1"/>
            <a:endParaRPr lang="fa-IR" dirty="0" smtClean="0">
              <a:cs typeface="B Nazanin" pitchFamily="2" charset="-78"/>
            </a:endParaRPr>
          </a:p>
        </p:txBody>
      </p:sp>
      <p:sp>
        <p:nvSpPr>
          <p:cNvPr id="5" name="Rectangle 4"/>
          <p:cNvSpPr/>
          <p:nvPr/>
        </p:nvSpPr>
        <p:spPr>
          <a:xfrm>
            <a:off x="5410200" y="9220200"/>
            <a:ext cx="965329" cy="246221"/>
          </a:xfrm>
          <a:prstGeom prst="rect">
            <a:avLst/>
          </a:prstGeom>
        </p:spPr>
        <p:txBody>
          <a:bodyPr wrap="none">
            <a:spAutoFit/>
          </a:bodyPr>
          <a:lstStyle/>
          <a:p>
            <a:r>
              <a:rPr lang="fa-IR" sz="1000" dirty="0" smtClean="0">
                <a:cs typeface="B Nazanin" pitchFamily="2" charset="-78"/>
              </a:rPr>
              <a:t> </a:t>
            </a:r>
            <a:r>
              <a:rPr lang="en-US" sz="1000" dirty="0" err="1" smtClean="0">
                <a:cs typeface="B Nazanin" pitchFamily="2" charset="-78"/>
              </a:rPr>
              <a:t>archdaily</a:t>
            </a:r>
            <a:r>
              <a:rPr lang="en-US" sz="1000" dirty="0" smtClean="0">
                <a:cs typeface="B Nazanin" pitchFamily="2" charset="-78"/>
              </a:rPr>
              <a:t>  </a:t>
            </a:r>
            <a:r>
              <a:rPr lang="fa-IR" sz="1000" dirty="0" smtClean="0">
                <a:cs typeface="B Nazanin" pitchFamily="2" charset="-78"/>
              </a:rPr>
              <a:t>(12)</a:t>
            </a:r>
            <a:endParaRPr lang="en-US" sz="1000" dirty="0">
              <a:cs typeface="B Nazanin" pitchFamily="2" charset="-78"/>
            </a:endParaRPr>
          </a:p>
        </p:txBody>
      </p:sp>
      <p:pic>
        <p:nvPicPr>
          <p:cNvPr id="59398" name="Picture 6"/>
          <p:cNvPicPr>
            <a:picLocks noChangeAspect="1" noChangeArrowheads="1"/>
          </p:cNvPicPr>
          <p:nvPr/>
        </p:nvPicPr>
        <p:blipFill>
          <a:blip r:embed="rId2"/>
          <a:srcRect/>
          <a:stretch>
            <a:fillRect/>
          </a:stretch>
        </p:blipFill>
        <p:spPr bwMode="auto">
          <a:xfrm>
            <a:off x="457200" y="5257800"/>
            <a:ext cx="5867400" cy="3806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 y="9220200"/>
            <a:ext cx="457200" cy="261610"/>
          </a:xfrm>
          <a:prstGeom prst="rect">
            <a:avLst/>
          </a:prstGeom>
          <a:noFill/>
        </p:spPr>
        <p:txBody>
          <a:bodyPr wrap="square" rtlCol="0">
            <a:spAutoFit/>
          </a:bodyPr>
          <a:lstStyle/>
          <a:p>
            <a:pPr algn="ctr"/>
            <a:r>
              <a:rPr lang="fa-IR" sz="1100" dirty="0" smtClean="0"/>
              <a:t>38</a:t>
            </a:r>
            <a:endParaRPr lang="en-US" sz="1100" dirty="0"/>
          </a:p>
        </p:txBody>
      </p:sp>
      <p:sp>
        <p:nvSpPr>
          <p:cNvPr id="6" name="Rectangle 5"/>
          <p:cNvSpPr/>
          <p:nvPr/>
        </p:nvSpPr>
        <p:spPr>
          <a:xfrm>
            <a:off x="304800" y="457200"/>
            <a:ext cx="6096000" cy="2308324"/>
          </a:xfrm>
          <a:prstGeom prst="rect">
            <a:avLst/>
          </a:prstGeom>
        </p:spPr>
        <p:txBody>
          <a:bodyPr wrap="square">
            <a:spAutoFit/>
          </a:bodyPr>
          <a:lstStyle/>
          <a:p>
            <a:pPr marL="0" lvl="3" algn="just" rtl="1"/>
            <a:r>
              <a:rPr lang="ar-SA" dirty="0" smtClean="0">
                <a:cs typeface="B Nazanin" pitchFamily="2" charset="-78"/>
              </a:rPr>
              <a:t>داخل آندسته از فضاهایی که نیاز به عایق بندی دارند ، اندود گچ شده است . دیوارهای سرویس های بهداشتی کاشیکاری گردیده است . رختکن که میان فضاهای تعویض لباس و پوشیدن منااسب قرار دارند ، به ترتیب از فلز و فلز زنگ نزن ساخته شده اند . دیواری طلایی رنگ در انتهای اتاق بهداشتی ، به سمت بیرون متمایل شده اشت . نورپردازی نیز با معماری در هم آمیخته و مبنای خطی دارد و نه نقطه ای . این خطوط بر روی صفحه به گونه ای تنظیم گردیده اند که نور از برش های خاصی بیرون بزند و نه اینکه به شکل حجم هایی باشد که نوعی سربار و تحمیل بر فضا به شمار آیند . خطوط نور ، دقت لازم و حرکت سریع را در درون ساختمان هدایت می کنند</a:t>
            </a:r>
            <a:r>
              <a:rPr lang="en-US" dirty="0" smtClean="0">
                <a:cs typeface="B Nazanin" pitchFamily="2" charset="-78"/>
              </a:rPr>
              <a:t> .</a:t>
            </a:r>
            <a:r>
              <a:rPr lang="fa-IR" sz="1000" dirty="0" smtClean="0">
                <a:cs typeface="B Nazanin" pitchFamily="2" charset="-78"/>
              </a:rPr>
              <a:t>(13)</a:t>
            </a:r>
            <a:endParaRPr lang="en-US" dirty="0" smtClean="0">
              <a:cs typeface="B Nazanin" pitchFamily="2" charset="-78"/>
            </a:endParaRPr>
          </a:p>
          <a:p>
            <a:pPr marL="0" lvl="3" algn="just" rtl="1"/>
            <a:endParaRPr lang="fa-IR" dirty="0" smtClean="0">
              <a:cs typeface="B Nazanin" pitchFamily="2" charset="-78"/>
            </a:endParaRPr>
          </a:p>
        </p:txBody>
      </p:sp>
      <p:sp>
        <p:nvSpPr>
          <p:cNvPr id="5" name="Rectangle 4"/>
          <p:cNvSpPr/>
          <p:nvPr/>
        </p:nvSpPr>
        <p:spPr>
          <a:xfrm>
            <a:off x="5410200" y="9220200"/>
            <a:ext cx="965329" cy="246221"/>
          </a:xfrm>
          <a:prstGeom prst="rect">
            <a:avLst/>
          </a:prstGeom>
        </p:spPr>
        <p:txBody>
          <a:bodyPr wrap="none">
            <a:spAutoFit/>
          </a:bodyPr>
          <a:lstStyle/>
          <a:p>
            <a:r>
              <a:rPr lang="fa-IR" sz="1000" dirty="0" smtClean="0">
                <a:cs typeface="B Nazanin" pitchFamily="2" charset="-78"/>
              </a:rPr>
              <a:t> </a:t>
            </a:r>
            <a:r>
              <a:rPr lang="en-US" sz="1000" dirty="0" err="1" smtClean="0">
                <a:cs typeface="B Nazanin" pitchFamily="2" charset="-78"/>
              </a:rPr>
              <a:t>archdaily</a:t>
            </a:r>
            <a:r>
              <a:rPr lang="en-US" sz="1000" dirty="0" smtClean="0">
                <a:cs typeface="B Nazanin" pitchFamily="2" charset="-78"/>
              </a:rPr>
              <a:t>  </a:t>
            </a:r>
            <a:r>
              <a:rPr lang="fa-IR" sz="1000" dirty="0" smtClean="0">
                <a:cs typeface="B Nazanin" pitchFamily="2" charset="-78"/>
              </a:rPr>
              <a:t>(13)</a:t>
            </a:r>
            <a:endParaRPr lang="en-US" sz="1000" dirty="0">
              <a:cs typeface="B Nazanin" pitchFamily="2" charset="-78"/>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2677656"/>
          </a:xfrm>
          <a:prstGeom prst="rect">
            <a:avLst/>
          </a:prstGeom>
        </p:spPr>
        <p:txBody>
          <a:bodyPr wrap="square">
            <a:spAutoFit/>
          </a:bodyPr>
          <a:lstStyle/>
          <a:p>
            <a:pPr algn="ctr" rtl="1">
              <a:lnSpc>
                <a:spcPct val="150000"/>
              </a:lnSpc>
            </a:pPr>
            <a:r>
              <a:rPr lang="fa-IR" sz="2800" dirty="0" smtClean="0">
                <a:cs typeface="B Nazanin" pitchFamily="2" charset="-78"/>
              </a:rPr>
              <a:t>فصل چهارم</a:t>
            </a:r>
          </a:p>
          <a:p>
            <a:pPr algn="ctr" rtl="1">
              <a:lnSpc>
                <a:spcPct val="150000"/>
              </a:lnSpc>
            </a:pPr>
            <a:r>
              <a:rPr lang="fa-IR" sz="2800" dirty="0" smtClean="0">
                <a:cs typeface="B Nazanin" pitchFamily="2" charset="-78"/>
              </a:rPr>
              <a:t>برنامه فیزیکی</a:t>
            </a:r>
          </a:p>
          <a:p>
            <a:pPr algn="ctr" rtl="1">
              <a:lnSpc>
                <a:spcPct val="150000"/>
              </a:lnSpc>
            </a:pPr>
            <a:r>
              <a:rPr lang="fa-IR" sz="2800" dirty="0" smtClean="0">
                <a:cs typeface="B Nazanin" pitchFamily="2" charset="-78"/>
              </a:rPr>
              <a:t>و </a:t>
            </a:r>
          </a:p>
          <a:p>
            <a:pPr algn="ctr" rtl="1">
              <a:lnSpc>
                <a:spcPct val="150000"/>
              </a:lnSpc>
            </a:pPr>
            <a:r>
              <a:rPr lang="fa-IR" sz="2800" dirty="0" smtClean="0">
                <a:cs typeface="B Nazanin" pitchFamily="2" charset="-78"/>
              </a:rPr>
              <a:t>دیاگرام</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63</a:t>
            </a:r>
            <a:endParaRPr lang="en-US" sz="1100" dirty="0"/>
          </a:p>
        </p:txBody>
      </p:sp>
      <p:sp>
        <p:nvSpPr>
          <p:cNvPr id="6" name="Rectangle 5"/>
          <p:cNvSpPr/>
          <p:nvPr/>
        </p:nvSpPr>
        <p:spPr>
          <a:xfrm>
            <a:off x="304800" y="457200"/>
            <a:ext cx="6096000" cy="8710077"/>
          </a:xfrm>
          <a:prstGeom prst="rect">
            <a:avLst/>
          </a:prstGeom>
        </p:spPr>
        <p:txBody>
          <a:bodyPr wrap="square">
            <a:spAutoFit/>
          </a:bodyPr>
          <a:lstStyle/>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r>
              <a:rPr lang="fa-IR" b="1" dirty="0" smtClean="0">
                <a:latin typeface="Arial" pitchFamily="34" charset="0"/>
                <a:cs typeface="B Nazanin" pitchFamily="2" charset="-78"/>
              </a:rPr>
              <a:t>مقدمه</a:t>
            </a:r>
          </a:p>
          <a:p>
            <a:pPr algn="just" rtl="1"/>
            <a:endParaRPr lang="en-US" b="1" dirty="0" smtClean="0">
              <a:latin typeface="Arial" pitchFamily="34" charset="0"/>
              <a:cs typeface="B Nazanin" pitchFamily="2" charset="-78"/>
            </a:endParaRPr>
          </a:p>
          <a:p>
            <a:pPr algn="just" rtl="1"/>
            <a:r>
              <a:rPr lang="fa-IR" dirty="0" smtClean="0">
                <a:latin typeface="Arial" pitchFamily="34" charset="0"/>
                <a:cs typeface="B Nazanin" pitchFamily="2" charset="-78"/>
              </a:rPr>
              <a:t>بدون شک بخش عمده ای از مرحله شناخت در طراحی را آشنایی با ساختار تشکیل دهنده فضا و چهارچوب اجزاء تشکیل میدهد.</a:t>
            </a:r>
          </a:p>
          <a:p>
            <a:pPr algn="just" rtl="1"/>
            <a:r>
              <a:rPr lang="fa-IR" dirty="0" smtClean="0">
                <a:latin typeface="Arial" pitchFamily="34" charset="0"/>
                <a:cs typeface="B Nazanin" pitchFamily="2" charset="-78"/>
              </a:rPr>
              <a:t>در این فصل از گفتار با در نطر گرفتن آنچه در فصل اول تحت عنوان آشنایی با آتش نشانی عنوان شد قصد بر آن است تا با ریز فضاها و خصوصیات فیزیکی این فضا بیشتر آشنا شویم. اکنون در این فصل به بررسی کاملتر ابعاد برنامه فیزیکی آتش نشانی خواهیم پرداخت. در ادامه به بررسی ایستگاه انتخابی جهت طراحی ، دیاگرام و برنامه فیریکی می پردازیم.</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956298"/>
          </a:xfrm>
          <a:prstGeom prst="rect">
            <a:avLst/>
          </a:prstGeom>
        </p:spPr>
        <p:txBody>
          <a:bodyPr wrap="square">
            <a:spAutoFit/>
          </a:bodyPr>
          <a:lstStyle/>
          <a:p>
            <a:pPr marL="0" lvl="1" algn="just" rtl="1"/>
            <a:r>
              <a:rPr lang="fa-IR" b="1" dirty="0" smtClean="0">
                <a:cs typeface="B Nazanin" pitchFamily="2" charset="-78"/>
              </a:rPr>
              <a:t>4-1- بررسي ضوابط و مقررات ونيازمنديهاي فضايي طراحي</a:t>
            </a:r>
          </a:p>
          <a:p>
            <a:pPr marL="0" lvl="1" algn="just" rtl="1"/>
            <a:endParaRPr lang="fa-IR" b="1" dirty="0" smtClean="0">
              <a:cs typeface="B Nazanin" pitchFamily="2" charset="-78"/>
            </a:endParaRPr>
          </a:p>
          <a:p>
            <a:pPr marL="0" lvl="1" algn="just" rtl="1"/>
            <a:r>
              <a:rPr lang="fa-IR" b="1" dirty="0" smtClean="0">
                <a:cs typeface="B Nazanin" pitchFamily="2" charset="-78"/>
              </a:rPr>
              <a:t> - ايستگاه هاي تيپ  آتش نشاني</a:t>
            </a:r>
          </a:p>
          <a:p>
            <a:pPr marL="0" lvl="1" algn="just" rtl="1"/>
            <a:r>
              <a:rPr lang="fa-IR" b="1" dirty="0" smtClean="0">
                <a:cs typeface="B Nazanin" pitchFamily="2" charset="-78"/>
              </a:rPr>
              <a:t>هدف از بررسی :</a:t>
            </a:r>
          </a:p>
          <a:p>
            <a:pPr algn="just" rtl="1"/>
            <a:r>
              <a:rPr lang="fa-IR" dirty="0" smtClean="0">
                <a:cs typeface="B Nazanin" pitchFamily="2" charset="-78"/>
              </a:rPr>
              <a:t>اين پروژه با هدف ايجاد مسيري هدايت کننده در روند شکل گيري طراحي صورت گرفته است . با بررسي و قراردادن نيازها در طرح هاي گوناگون ، اميدواريم تا بتوانيم ميزان زيادي از آشفتگي ها و پريشاني هاي موجود در ايده هاي گوناگون را ازبين برده و آنها را بهبود ببخشيم . در حقيقت در پس هر ايده و تفکري مي بايست دليل و برهاني وجود داشته باشد تا بتوان با ايده پردازي هاي مناسب آن را بهبود بخشيد و جهت گيري مورد نظر را اعمال نمود . </a:t>
            </a:r>
            <a:endParaRPr lang="en-US" sz="1200" dirty="0" smtClean="0">
              <a:cs typeface="B Nazanin" pitchFamily="2" charset="-78"/>
            </a:endParaRPr>
          </a:p>
          <a:p>
            <a:pPr algn="just" rtl="1"/>
            <a:r>
              <a:rPr lang="fa-IR" dirty="0" smtClean="0">
                <a:cs typeface="B Nazanin" pitchFamily="2" charset="-78"/>
              </a:rPr>
              <a:t>آنچه مسلم است ، ارائه دستور العمل ها و بايد ها و نبايدها ، مانع ارائه و گسترش خلاقيت و ايده پردازي ها نخواهد شد و تنها ابزاري است راهنما ، در جهت ايجاد طراحي با کيفيت و اصول برتر . اهدافي که در روند طراحي ايستگاه هاي آتش نشاني بايد در نظر گرفته شود و طراحي در زمينه اي با اين اهداف شکل گيرد عبارتند از : ساده پردازي ، ماندگاري و طول عمر زياد ساختمان ، کاهش هزينه نگهداري ساختمان در طول زمان و رعايت استانداردهاي لازم .</a:t>
            </a:r>
          </a:p>
          <a:p>
            <a:pPr algn="just" rtl="1"/>
            <a:endParaRPr lang="fa-IR" dirty="0" smtClean="0">
              <a:cs typeface="B Nazanin" pitchFamily="2" charset="-78"/>
            </a:endParaRPr>
          </a:p>
          <a:p>
            <a:pPr algn="just" rtl="1"/>
            <a:endParaRPr lang="fa-IR" dirty="0" smtClean="0">
              <a:cs typeface="B Nazanin" pitchFamily="2" charset="-78"/>
            </a:endParaRPr>
          </a:p>
          <a:p>
            <a:pPr algn="just" rtl="1"/>
            <a:r>
              <a:rPr lang="fa-IR" b="1" dirty="0" smtClean="0">
                <a:cs typeface="B Nazanin" pitchFamily="2" charset="-78"/>
              </a:rPr>
              <a:t>4-1-1-</a:t>
            </a:r>
            <a:r>
              <a:rPr lang="ar-SA" b="1" dirty="0" smtClean="0">
                <a:cs typeface="B Nazanin" pitchFamily="2" charset="-78"/>
              </a:rPr>
              <a:t> اتاق اطلاع</a:t>
            </a:r>
            <a:r>
              <a:rPr lang="fa-IR" b="1" dirty="0" smtClean="0">
                <a:cs typeface="B Nazanin" pitchFamily="2" charset="-78"/>
              </a:rPr>
              <a:t>ـــ</a:t>
            </a:r>
            <a:r>
              <a:rPr lang="ar-SA" b="1" dirty="0" smtClean="0">
                <a:cs typeface="B Nazanin" pitchFamily="2" charset="-78"/>
              </a:rPr>
              <a:t>ات و مخ</a:t>
            </a:r>
            <a:r>
              <a:rPr lang="fa-IR" b="1" dirty="0" smtClean="0">
                <a:cs typeface="B Nazanin" pitchFamily="2" charset="-78"/>
              </a:rPr>
              <a:t>ــــ</a:t>
            </a:r>
            <a:r>
              <a:rPr lang="ar-SA" b="1" dirty="0" smtClean="0">
                <a:cs typeface="B Nazanin" pitchFamily="2" charset="-78"/>
              </a:rPr>
              <a:t>ابرات </a:t>
            </a:r>
            <a:endParaRPr lang="fa-IR" b="1" dirty="0" smtClean="0">
              <a:cs typeface="B Nazanin" pitchFamily="2" charset="-78"/>
            </a:endParaRPr>
          </a:p>
          <a:p>
            <a:pPr algn="just" rtl="1"/>
            <a:r>
              <a:rPr lang="fa-IR" dirty="0" smtClean="0">
                <a:cs typeface="B Nazanin" pitchFamily="2" charset="-78"/>
              </a:rPr>
              <a:t>اتاق کنترل ، اولين و مهمترين بخشي است که از وقوع هر حادثه اي مطلع مي شود و همانند سيستم عصبي مرکزي عمل مي کند . </a:t>
            </a:r>
          </a:p>
          <a:p>
            <a:pPr algn="just" rtl="1"/>
            <a:r>
              <a:rPr lang="fa-IR" dirty="0" smtClean="0">
                <a:cs typeface="B Nazanin" pitchFamily="2" charset="-78"/>
              </a:rPr>
              <a:t>1-1 – اين اتاق جهت ايجاد امکان شنيدن کامل، مي بايد عايق صوتي شده باشد . </a:t>
            </a:r>
          </a:p>
          <a:p>
            <a:pPr algn="just" rtl="1"/>
            <a:r>
              <a:rPr lang="fa-IR" dirty="0" smtClean="0">
                <a:cs typeface="B Nazanin" pitchFamily="2" charset="-78"/>
              </a:rPr>
              <a:t>1-2- اين اتاق بايد به گونه اي طراحي و مکان يابي شود که از ديد کامل به شبکه حرکتي مجاور ايستگاه خروجي آشيانه ها و ورودي ايستگاه برخوردار بوده و ورود و خروج کليه افراد را به ساختمان زير نظر داشته باشد و کنترل کند . </a:t>
            </a:r>
          </a:p>
          <a:p>
            <a:pPr algn="just" rtl="1"/>
            <a:r>
              <a:rPr lang="fa-IR" dirty="0" smtClean="0">
                <a:cs typeface="B Nazanin" pitchFamily="2" charset="-78"/>
              </a:rPr>
              <a:t>1-3- قسمت جلوي اين محل از شيشه طوري نصب مي گردد تا شخص بتواند ديد با زاويه 180 درجه داشته باشد . </a:t>
            </a:r>
          </a:p>
          <a:p>
            <a:pPr algn="just" rtl="1"/>
            <a:r>
              <a:rPr lang="fa-IR" dirty="0" smtClean="0">
                <a:cs typeface="B Nazanin" pitchFamily="2" charset="-78"/>
              </a:rPr>
              <a:t>1-4- اين اتاق بايد از مصالح ضد حريق ساختـه </a:t>
            </a:r>
          </a:p>
          <a:p>
            <a:pPr algn="just" rtl="1"/>
            <a:r>
              <a:rPr lang="fa-IR" dirty="0" smtClean="0">
                <a:cs typeface="B Nazanin" pitchFamily="2" charset="-78"/>
              </a:rPr>
              <a:t>شده باشد تا از کليه زيان هاي تخريــــــــب کننده </a:t>
            </a:r>
          </a:p>
          <a:p>
            <a:pPr algn="just" rtl="1"/>
            <a:r>
              <a:rPr lang="fa-IR" dirty="0" smtClean="0">
                <a:cs typeface="B Nazanin" pitchFamily="2" charset="-78"/>
              </a:rPr>
              <a:t>که باعث کندي واکنش دستگاه هاي هشدار دهنده </a:t>
            </a:r>
          </a:p>
          <a:p>
            <a:pPr algn="just" rtl="1"/>
            <a:r>
              <a:rPr lang="fa-IR" dirty="0" smtClean="0">
                <a:cs typeface="B Nazanin" pitchFamily="2" charset="-78"/>
              </a:rPr>
              <a:t>مي شود، در امان باشـد . </a:t>
            </a:r>
          </a:p>
          <a:p>
            <a:pPr algn="just" rtl="1"/>
            <a:r>
              <a:rPr lang="fa-IR" dirty="0" smtClean="0">
                <a:cs typeface="B Nazanin" pitchFamily="2" charset="-78"/>
              </a:rPr>
              <a:t>1-5- در اين اتاق مي بايد فضاي لازم جـــــهت </a:t>
            </a:r>
          </a:p>
          <a:p>
            <a:pPr algn="just" rtl="1"/>
            <a:r>
              <a:rPr lang="fa-IR" dirty="0" smtClean="0">
                <a:cs typeface="B Nazanin" pitchFamily="2" charset="-78"/>
              </a:rPr>
              <a:t>نصب جداول و نقشه هاي ضــــروري بر روي </a:t>
            </a:r>
          </a:p>
          <a:p>
            <a:pPr algn="just" rtl="1"/>
            <a:r>
              <a:rPr lang="fa-IR" dirty="0" smtClean="0">
                <a:cs typeface="B Nazanin" pitchFamily="2" charset="-78"/>
              </a:rPr>
              <a:t>ديوار پيش بيني شده باشـد . </a:t>
            </a:r>
            <a:endParaRPr lang="en-US" dirty="0" smtClean="0">
              <a:cs typeface="B Nazanin" pitchFamily="2" charset="-78"/>
            </a:endParaRPr>
          </a:p>
          <a:p>
            <a:pPr algn="just" rtl="1"/>
            <a:endParaRPr lang="fa-IR" dirty="0" smtClean="0">
              <a:cs typeface="B Nazanin" pitchFamily="2" charset="-78"/>
            </a:endParaRPr>
          </a:p>
          <a:p>
            <a:pPr algn="just" rtl="1"/>
            <a:endParaRPr lang="en-US" dirty="0" smtClean="0">
              <a:cs typeface="B Nazanin" pitchFamily="2" charset="-78"/>
            </a:endParaRPr>
          </a:p>
          <a:p>
            <a:pPr algn="just" rtl="1"/>
            <a:endParaRPr lang="en-US" b="1" dirty="0" smtClean="0">
              <a:cs typeface="B Nazanin" pitchFamily="2" charset="-78"/>
            </a:endParaRPr>
          </a:p>
          <a:p>
            <a:pPr marL="0" lvl="1" algn="just" rtl="1"/>
            <a:endParaRPr lang="fa-IR"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64</a:t>
            </a:r>
            <a:endParaRPr lang="en-US" sz="1100" dirty="0"/>
          </a:p>
        </p:txBody>
      </p:sp>
      <p:pic>
        <p:nvPicPr>
          <p:cNvPr id="1027" name="Picture 0" descr="control room.jpg"/>
          <p:cNvPicPr>
            <a:picLocks noChangeAspect="1" noChangeArrowheads="1"/>
          </p:cNvPicPr>
          <p:nvPr/>
        </p:nvPicPr>
        <p:blipFill>
          <a:blip r:embed="rId2" cstate="print"/>
          <a:srcRect/>
          <a:stretch>
            <a:fillRect/>
          </a:stretch>
        </p:blipFill>
        <p:spPr bwMode="auto">
          <a:xfrm>
            <a:off x="381000" y="6629400"/>
            <a:ext cx="2667000" cy="1910328"/>
          </a:xfrm>
          <a:prstGeom prst="rect">
            <a:avLst/>
          </a:prstGeom>
          <a:noFill/>
          <a:ln w="19050">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956298"/>
          </a:xfrm>
          <a:prstGeom prst="rect">
            <a:avLst/>
          </a:prstGeom>
        </p:spPr>
        <p:txBody>
          <a:bodyPr wrap="square">
            <a:spAutoFit/>
          </a:bodyPr>
          <a:lstStyle/>
          <a:p>
            <a:pPr marL="0" lvl="1" algn="just" rtl="1"/>
            <a:r>
              <a:rPr lang="fa-IR" dirty="0" smtClean="0">
                <a:cs typeface="B Nazanin" pitchFamily="2" charset="-78"/>
              </a:rPr>
              <a:t>1-6- براي پرسنل کشيک شب مي بايد يک تختخواب ( ترجيحاً تاشو ) پيش بيني کرد .</a:t>
            </a:r>
          </a:p>
          <a:p>
            <a:pPr marL="0" lvl="1" algn="just" rtl="1"/>
            <a:r>
              <a:rPr lang="fa-IR" dirty="0" smtClean="0">
                <a:cs typeface="B Nazanin" pitchFamily="2" charset="-78"/>
              </a:rPr>
              <a:t>1-7- اين اتاق مي بايد داراي ارتباط و دسترسي مطلو ب با آشيانه وسايل نقليه باشد . </a:t>
            </a:r>
          </a:p>
          <a:p>
            <a:pPr marL="0" lvl="1" algn="just" rtl="1"/>
            <a:r>
              <a:rPr lang="fa-IR" dirty="0" smtClean="0">
                <a:cs typeface="B Nazanin" pitchFamily="2" charset="-78"/>
              </a:rPr>
              <a:t>1-8- فضاي نگهباني و اتاق مخابرات مي بايد در مقابل تابش اشعه خورشيد و خيرگي ناشي از آن محافظت شده باشد . </a:t>
            </a:r>
          </a:p>
          <a:p>
            <a:pPr marL="0" lvl="1" algn="just" rtl="1"/>
            <a:r>
              <a:rPr lang="fa-IR" dirty="0" smtClean="0">
                <a:cs typeface="B Nazanin" pitchFamily="2" charset="-78"/>
              </a:rPr>
              <a:t>1-9- سطح زياد شيشه در فضاي نگهباني و اتاق مخابرات نبايد باعث ايجاد اثر گلخانه اي و افزايش زياد دماي فضاي مذکور شود . </a:t>
            </a:r>
          </a:p>
          <a:p>
            <a:pPr marL="0" lvl="1" algn="just" rtl="1"/>
            <a:r>
              <a:rPr lang="fa-IR" dirty="0" smtClean="0">
                <a:cs typeface="B Nazanin" pitchFamily="2" charset="-78"/>
              </a:rPr>
              <a:t>1-10- تجهيزات زير مي بايست در اتاق کنترل پيش بيني شده  باشد : </a:t>
            </a:r>
          </a:p>
          <a:p>
            <a:pPr marL="0" lvl="1" algn="just" rtl="1"/>
            <a:r>
              <a:rPr lang="fa-IR" dirty="0" smtClean="0">
                <a:cs typeface="B Nazanin" pitchFamily="2" charset="-78"/>
              </a:rPr>
              <a:t>    1-خطوط اصلي تلفن </a:t>
            </a:r>
          </a:p>
          <a:p>
            <a:pPr marL="0" lvl="1" algn="just" rtl="1"/>
            <a:r>
              <a:rPr lang="fa-IR" dirty="0" smtClean="0">
                <a:cs typeface="B Nazanin" pitchFamily="2" charset="-78"/>
              </a:rPr>
              <a:t>    2-واحدهاي </a:t>
            </a:r>
            <a:r>
              <a:rPr lang="en-US" dirty="0" smtClean="0">
                <a:cs typeface="B Nazanin" pitchFamily="2" charset="-78"/>
              </a:rPr>
              <a:t>MOSCAD </a:t>
            </a:r>
            <a:r>
              <a:rPr lang="fa-IR" dirty="0" smtClean="0">
                <a:cs typeface="B Nazanin" pitchFamily="2" charset="-78"/>
              </a:rPr>
              <a:t>(</a:t>
            </a:r>
            <a:r>
              <a:rPr lang="en-US" dirty="0" smtClean="0">
                <a:cs typeface="B Nazanin" pitchFamily="2" charset="-78"/>
              </a:rPr>
              <a:t> </a:t>
            </a:r>
            <a:r>
              <a:rPr lang="fa-IR" dirty="0" smtClean="0">
                <a:cs typeface="B Nazanin" pitchFamily="2" charset="-78"/>
              </a:rPr>
              <a:t>جعبه هوشمند کنترل ) </a:t>
            </a:r>
          </a:p>
          <a:p>
            <a:pPr marL="0" lvl="1" algn="just" rtl="1"/>
            <a:r>
              <a:rPr lang="fa-IR" dirty="0" smtClean="0">
                <a:cs typeface="B Nazanin" pitchFamily="2" charset="-78"/>
              </a:rPr>
              <a:t>    3-يک دستگاه رايانه جهت هر مأمور </a:t>
            </a:r>
          </a:p>
          <a:p>
            <a:pPr marL="0" lvl="1" algn="just" rtl="1"/>
            <a:r>
              <a:rPr lang="fa-IR" dirty="0" smtClean="0">
                <a:cs typeface="B Nazanin" pitchFamily="2" charset="-78"/>
              </a:rPr>
              <a:t>    4-چاپگر</a:t>
            </a:r>
          </a:p>
          <a:p>
            <a:pPr marL="0" lvl="1" algn="just" rtl="1"/>
            <a:r>
              <a:rPr lang="fa-IR" dirty="0" smtClean="0">
                <a:cs typeface="B Nazanin" pitchFamily="2" charset="-78"/>
              </a:rPr>
              <a:t>    5-ميکروفون و بلندگو </a:t>
            </a:r>
          </a:p>
          <a:p>
            <a:pPr marL="0" lvl="1" algn="just" rtl="1"/>
            <a:r>
              <a:rPr lang="fa-IR" dirty="0" smtClean="0">
                <a:cs typeface="B Nazanin" pitchFamily="2" charset="-78"/>
              </a:rPr>
              <a:t>    6-زنگ ها و چراغهاي کنترلي و خبررساني </a:t>
            </a:r>
          </a:p>
          <a:p>
            <a:pPr marL="0" lvl="1" algn="just" rtl="1"/>
            <a:r>
              <a:rPr lang="fa-IR" dirty="0" smtClean="0">
                <a:cs typeface="B Nazanin" pitchFamily="2" charset="-78"/>
              </a:rPr>
              <a:t>    7-سيستم هاي اطلاع رساني در زمينه هاي مختلف که شامل کليه اطلاعات ايستگاه و محدوده هاي تحت پوشش اين واحد مي باشد . </a:t>
            </a:r>
          </a:p>
          <a:p>
            <a:pPr marL="0" lvl="1" algn="just" rtl="1"/>
            <a:r>
              <a:rPr lang="fa-IR" dirty="0" smtClean="0">
                <a:cs typeface="B Nazanin" pitchFamily="2" charset="-78"/>
              </a:rPr>
              <a:t>1-11- ميز کار اتاق کنترل مي بايست از موادي محکم با طول عمر زياد ساخته شده باشد و حداقل عرض مفيد آن مي بايست 100 سانتي متر باشد.</a:t>
            </a:r>
          </a:p>
          <a:p>
            <a:pPr marL="0" lvl="1" algn="just" rtl="1"/>
            <a:r>
              <a:rPr lang="fa-IR" dirty="0" smtClean="0">
                <a:cs typeface="B Nazanin" pitchFamily="2" charset="-78"/>
              </a:rPr>
              <a:t>1-12- . بايد توجه داشت سيستم هاي امنيتي و تجهيزات اين قسمت با توجه به پيشرفت روز ، تعويض و با امکانات جديد تر و پيشرفته جايگزين شود .</a:t>
            </a:r>
          </a:p>
          <a:p>
            <a:pPr marL="0" lvl="1" algn="just" rtl="1"/>
            <a:r>
              <a:rPr lang="fa-IR" dirty="0" smtClean="0">
                <a:cs typeface="B Nazanin" pitchFamily="2" charset="-78"/>
              </a:rPr>
              <a:t> </a:t>
            </a:r>
          </a:p>
          <a:p>
            <a:pPr marL="0" lvl="1" algn="just" rtl="1">
              <a:buFontTx/>
              <a:buChar char="-"/>
            </a:pPr>
            <a:r>
              <a:rPr lang="ar-SA" b="1" dirty="0" smtClean="0">
                <a:cs typeface="B Nazanin" pitchFamily="2" charset="-78"/>
              </a:rPr>
              <a:t>سيستم اطلاع رساني ايستگاه آتش نشاني</a:t>
            </a:r>
            <a:endParaRPr lang="fa-IR" b="1" dirty="0" smtClean="0">
              <a:cs typeface="B Nazanin" pitchFamily="2" charset="-78"/>
            </a:endParaRPr>
          </a:p>
          <a:p>
            <a:pPr marL="0" lvl="1" algn="just" rtl="1">
              <a:buFontTx/>
              <a:buChar char="-"/>
            </a:pPr>
            <a:r>
              <a:rPr lang="fa-IR" dirty="0" smtClean="0">
                <a:cs typeface="B Nazanin" pitchFamily="2" charset="-78"/>
              </a:rPr>
              <a:t>هر ايستگاه آتش نشاني تعداد زيادي سيستم به منظور دريافت اخطارهاي وقوع خطر و ارسال آن به پرسنل و مأمورين جهت آغاز عمليات دارد . جهت طراحي اين قسمت توصيفي از روند عملياتي ارائه مي شود تا طراح را در روند طراحي هدايت کند . اين راهنما مي بايست بيشتر مورد توجه مهندس طراح تأسيسات  الکتريکي قرار گيرد و به منظور هدايت او در اين مسير شکل گرفته است . </a:t>
            </a:r>
          </a:p>
          <a:p>
            <a:pPr marL="0" lvl="1" algn="just" rtl="1">
              <a:buFontTx/>
              <a:buChar char="-"/>
            </a:pPr>
            <a:r>
              <a:rPr lang="fa-IR" dirty="0" smtClean="0">
                <a:cs typeface="B Nazanin" pitchFamily="2" charset="-78"/>
              </a:rPr>
              <a:t>هر ايستگاه مي بايست داراي يک بلندگوي عمومي باشد که در خارج ساختمان نصب شده باشد . اين بلندگو مي بايست با يک سيستم دريافت کننده امواج راديويي در تماس باشد که در اتاق کنترل نصب گرديده و هدايت مي شود. يک ميکروفون در ارتباط با اين بلندگو به منظور اعلام خطر در مواقع خاص نيز در اتاق کنترل پيش بيني مي شود . </a:t>
            </a:r>
          </a:p>
          <a:p>
            <a:pPr marL="0" lvl="1" algn="just" rtl="1">
              <a:buFontTx/>
              <a:buChar char="-"/>
            </a:pPr>
            <a:r>
              <a:rPr lang="fa-IR" dirty="0" smtClean="0">
                <a:cs typeface="B Nazanin" pitchFamily="2" charset="-78"/>
              </a:rPr>
              <a:t>کليه اتاق هاي ايستگاه آتش نشاني مي بايست مجهز به بلندگو باشند . </a:t>
            </a:r>
          </a:p>
          <a:p>
            <a:pPr marL="0" lvl="1" algn="just" rtl="1">
              <a:buFontTx/>
              <a:buChar char="-"/>
            </a:pPr>
            <a:r>
              <a:rPr lang="fa-IR" dirty="0" smtClean="0">
                <a:cs typeface="B Nazanin" pitchFamily="2" charset="-78"/>
              </a:rPr>
              <a:t>بلندگويي نيز در فضاهاي خارجي ايستگاه جهت اطلاع رساني به مأموريني که در محوطه هستند ، در نظر گرفته مي شود. </a:t>
            </a:r>
          </a:p>
          <a:p>
            <a:pPr marL="0" lvl="1" algn="just" rtl="1">
              <a:buFontTx/>
              <a:buChar char="-"/>
            </a:pPr>
            <a:r>
              <a:rPr lang="fa-IR" dirty="0" smtClean="0">
                <a:cs typeface="B Nazanin" pitchFamily="2" charset="-78"/>
              </a:rPr>
              <a:t>در هر اتاق ، يک جعبه کنترل ديواري ، جهت ميزان بلندي صدا و کنترل سالم بودن بلندگو ، نصب مي گردد</a:t>
            </a:r>
          </a:p>
          <a:p>
            <a:pPr marL="0" lvl="1" algn="just" rtl="1"/>
            <a:endParaRPr lang="fa-IR"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65</a:t>
            </a:r>
            <a:endParaRPr lang="en-US" sz="11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04800" y="457200"/>
            <a:ext cx="6096000" cy="2062103"/>
          </a:xfrm>
          <a:prstGeom prst="rect">
            <a:avLst/>
          </a:prstGeom>
        </p:spPr>
        <p:txBody>
          <a:bodyPr wrap="square">
            <a:spAutoFit/>
          </a:bodyPr>
          <a:lstStyle/>
          <a:p>
            <a:pPr algn="just" rtl="1"/>
            <a:r>
              <a:rPr lang="fa-IR" b="1" dirty="0" smtClean="0">
                <a:cs typeface="B Nazanin" pitchFamily="2" charset="-78"/>
              </a:rPr>
              <a:t>چکیده </a:t>
            </a:r>
          </a:p>
          <a:p>
            <a:pPr algn="just" rtl="1"/>
            <a:endParaRPr lang="fa-IR" dirty="0" smtClean="0">
              <a:cs typeface="B Nazanin" pitchFamily="2" charset="-78"/>
            </a:endParaRPr>
          </a:p>
          <a:p>
            <a:pPr algn="just" rtl="1"/>
            <a:r>
              <a:rPr lang="fa-IR" dirty="0" smtClean="0">
                <a:cs typeface="B Nazanin" pitchFamily="2" charset="-78"/>
              </a:rPr>
              <a:t>آنچه تحت عنوان دفترچه  مطالعاتی طراحی ایستگاه آتش نشانی  واقع در شهر تهران در ادامه به آن خواهیم پرداخت مجموعه ای است شامل فصول زیر :</a:t>
            </a:r>
          </a:p>
          <a:p>
            <a:pPr algn="just" rtl="1"/>
            <a:r>
              <a:rPr lang="fa-IR" dirty="0" smtClean="0">
                <a:cs typeface="B Nazanin" pitchFamily="2" charset="-78"/>
              </a:rPr>
              <a:t>فصل اول از مطالعات اختصاص به ایستگاه آتش نشانی و آشنایی با ایستگاه آتش نشانی دارد. در این فصل با عملکرد آتش نشانی آشنا خواهیم شد. </a:t>
            </a:r>
          </a:p>
          <a:p>
            <a:pPr algn="just" rtl="1"/>
            <a:r>
              <a:rPr lang="fa-IR" dirty="0" smtClean="0">
                <a:cs typeface="B Nazanin" pitchFamily="2" charset="-78"/>
              </a:rPr>
              <a:t>فصل دوم از مطالعلت به دو بخش ”مطالعات استان تهران“ و ”مطالعات سایت“ تقسیم می شود و در نهایت عوامل موثر در انتخاب سایت بررسی می شود.</a:t>
            </a:r>
            <a:endParaRPr lang="en-US" dirty="0">
              <a:cs typeface="B Nazanin" pitchFamily="2" charset="-78"/>
            </a:endParaRP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1</a:t>
            </a:r>
            <a:endParaRPr lang="en-US" sz="11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5509200"/>
          </a:xfrm>
          <a:prstGeom prst="rect">
            <a:avLst/>
          </a:prstGeom>
        </p:spPr>
        <p:txBody>
          <a:bodyPr wrap="square">
            <a:spAutoFit/>
          </a:bodyPr>
          <a:lstStyle/>
          <a:p>
            <a:pPr marL="0" lvl="1" algn="just" rtl="1"/>
            <a:r>
              <a:rPr lang="fa-IR" dirty="0" smtClean="0">
                <a:cs typeface="B Nazanin" pitchFamily="2" charset="-78"/>
              </a:rPr>
              <a:t>-به منظور انتخاب نوع بلندگو ، با توجه به استانداردهاي موجود ، مي بايست انواع موجود به دقت را بررسي گرديده و کارآمدترين نوع را انتخاب نمود .</a:t>
            </a:r>
          </a:p>
          <a:p>
            <a:pPr marL="0" lvl="1" algn="just" rtl="1"/>
            <a:r>
              <a:rPr lang="fa-IR" dirty="0" smtClean="0">
                <a:cs typeface="B Nazanin" pitchFamily="2" charset="-78"/>
              </a:rPr>
              <a:t>-مدار سيستم هاي هوشمند روشنايي مي بايست به گونه اي طراحي شده باشد که از اتاق کنترل ، هم بصورت اتوماتيک و هم به صورت دستي قابل کنترل باشد . </a:t>
            </a:r>
          </a:p>
          <a:p>
            <a:pPr marL="0" lvl="1" algn="just" rtl="1"/>
            <a:r>
              <a:rPr lang="fa-IR" dirty="0" smtClean="0">
                <a:cs typeface="B Nazanin" pitchFamily="2" charset="-78"/>
              </a:rPr>
              <a:t>-اتاق کنترل مي بايست امکان دخالت در ساعات روشن و خاموش بودن اين سيستم را داشته باشد . گاه اين سيستم ها، به منظور استفاده ويژه ، به مدت زمان مشخصي روشن يا خاموش مي شوند . هدف از نصب اين سيستم در ساختمان ، ايجاد امنيت و کنترل در مواقع خاص مي باشد . </a:t>
            </a:r>
          </a:p>
          <a:p>
            <a:pPr marL="0" lvl="1" algn="just" rtl="1"/>
            <a:r>
              <a:rPr lang="fa-IR" dirty="0" smtClean="0">
                <a:cs typeface="B Nazanin" pitchFamily="2" charset="-78"/>
              </a:rPr>
              <a:t>-سيستم روشنايي هوشمند مي بايست در کليه فضاهاي خوابگاهي ، رختکن ها ، فضاهاي استراحت ، نشيمن، پارکينگ ها و کليه مسيرهاي متصل کننده اين فضا ها نصب گرديده شود . </a:t>
            </a:r>
          </a:p>
          <a:p>
            <a:pPr marL="0" lvl="1" algn="just" rtl="1"/>
            <a:r>
              <a:rPr lang="fa-IR" dirty="0" smtClean="0">
                <a:cs typeface="B Nazanin" pitchFamily="2" charset="-78"/>
              </a:rPr>
              <a:t>-کليه روشنايي هاي انتخاب شده در اين سيستم مي بايست از گونه اي انتخاب گردند که حداقل ميزان گرما را به فضا اعمال کند . </a:t>
            </a:r>
          </a:p>
          <a:p>
            <a:pPr marL="0" lvl="1" algn="just" rtl="1"/>
            <a:r>
              <a:rPr lang="fa-IR" dirty="0" smtClean="0">
                <a:cs typeface="B Nazanin" pitchFamily="2" charset="-78"/>
              </a:rPr>
              <a:t>- سيستم هاي آژير خطر مي بايست کليه فضاهاي ايستگاه آتش نشاني را تحت پوشش خود قرار دهد . اين سيستم بايد به گونه اي انتخاب گردد که داراي بلندي صداي کافي باشد و حداقل ميزان خطا را در دريافت سيگنال ها داشته باشد . اين سيستم به وسيله دکمه اي که بر روي ميز کار اتاق کنترل نصب گرديده است راه اندازي مي شود . کليد بايد از نوعي انتخاب شود که تنها تا زماني که شاسي فشرده مي شود آژير به صدا در آيد و پس از آن خاموش شود.</a:t>
            </a:r>
          </a:p>
          <a:p>
            <a:pPr marL="0" lvl="1" algn="just" rtl="1"/>
            <a:r>
              <a:rPr lang="fa-IR" dirty="0" smtClean="0">
                <a:cs typeface="B Nazanin" pitchFamily="2" charset="-78"/>
              </a:rPr>
              <a:t>-دستگاه </a:t>
            </a:r>
            <a:r>
              <a:rPr lang="en-US" dirty="0" smtClean="0">
                <a:cs typeface="B Nazanin" pitchFamily="2" charset="-78"/>
              </a:rPr>
              <a:t>MOSCAD ، </a:t>
            </a:r>
            <a:r>
              <a:rPr lang="fa-IR" dirty="0" smtClean="0">
                <a:cs typeface="B Nazanin" pitchFamily="2" charset="-78"/>
              </a:rPr>
              <a:t>سيستمي رايانه اي است که به صورت اتوماتيک ، کليه آژيرهاي موجود در ايستگاه آتش نشاني را به صورت مرکزي کنترل  مي کند . اين دستگاه درون جعبه اي فلزي و يا شيشه اي بر روي ريلي در زير ميز اتاق کنترل جاگذاري مي شود . لازم است 180 سانتي متر کابل اضافه به دستگاه متصل شود که در صورت نياز ، اگر جاي دستگاه تعويض گردد ، ارتباط آن با شبکه قطع نگردد . کابل هاي اضافه مي بايست به صورت حلقه اي جمع آوري گردد تا از به هم پيچيده شدن کابل ها و ايجاد خطر جلوگيري شود .</a:t>
            </a: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66</a:t>
            </a:r>
            <a:endParaRPr lang="en-US" sz="1100" dirty="0"/>
          </a:p>
        </p:txBody>
      </p:sp>
      <p:pic>
        <p:nvPicPr>
          <p:cNvPr id="2050" name="Picture 0" descr="moslnema.gif"/>
          <p:cNvPicPr>
            <a:picLocks noChangeAspect="1" noChangeArrowheads="1"/>
          </p:cNvPicPr>
          <p:nvPr/>
        </p:nvPicPr>
        <p:blipFill>
          <a:blip r:embed="rId2" cstate="print"/>
          <a:srcRect/>
          <a:stretch>
            <a:fillRect/>
          </a:stretch>
        </p:blipFill>
        <p:spPr bwMode="auto">
          <a:xfrm>
            <a:off x="304800" y="6477000"/>
            <a:ext cx="4519144" cy="1795463"/>
          </a:xfrm>
          <a:prstGeom prst="rect">
            <a:avLst/>
          </a:prstGeom>
          <a:noFill/>
          <a:ln w="19050">
            <a:noFill/>
            <a:miter lim="800000"/>
            <a:headEnd/>
            <a:tailEnd/>
          </a:ln>
        </p:spPr>
      </p:pic>
      <p:sp>
        <p:nvSpPr>
          <p:cNvPr id="6" name="Rectangle 5"/>
          <p:cNvSpPr/>
          <p:nvPr/>
        </p:nvSpPr>
        <p:spPr>
          <a:xfrm>
            <a:off x="5105400" y="6858000"/>
            <a:ext cx="1752600" cy="830997"/>
          </a:xfrm>
          <a:prstGeom prst="rect">
            <a:avLst/>
          </a:prstGeom>
        </p:spPr>
        <p:txBody>
          <a:bodyPr wrap="square">
            <a:spAutoFit/>
          </a:bodyPr>
          <a:lstStyle/>
          <a:p>
            <a:pPr algn="just"/>
            <a:r>
              <a:rPr lang="fa-IR" dirty="0" smtClean="0">
                <a:cs typeface="B Nazanin" pitchFamily="2" charset="-78"/>
              </a:rPr>
              <a:t>نمونه باز شده </a:t>
            </a:r>
          </a:p>
          <a:p>
            <a:pPr algn="just"/>
            <a:r>
              <a:rPr lang="fa-IR" dirty="0" smtClean="0">
                <a:cs typeface="B Nazanin" pitchFamily="2" charset="-78"/>
              </a:rPr>
              <a:t> از یک دستگاه </a:t>
            </a:r>
          </a:p>
          <a:p>
            <a:pPr algn="just"/>
            <a:r>
              <a:rPr lang="en-US" dirty="0" smtClean="0">
                <a:cs typeface="B Nazanin" pitchFamily="2" charset="-78"/>
              </a:rPr>
              <a:t>MOSCAD</a:t>
            </a:r>
            <a:endParaRPr lang="en-US" dirty="0">
              <a:cs typeface="B Nazanin" pitchFamily="2" charset="-78"/>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217634"/>
          </a:xfrm>
          <a:prstGeom prst="rect">
            <a:avLst/>
          </a:prstGeom>
        </p:spPr>
        <p:txBody>
          <a:bodyPr wrap="square">
            <a:spAutoFit/>
          </a:bodyPr>
          <a:lstStyle/>
          <a:p>
            <a:pPr marL="0" lvl="1" algn="just" rtl="1"/>
            <a:r>
              <a:rPr lang="en-US" dirty="0" smtClean="0">
                <a:cs typeface="B Nazanin" pitchFamily="2" charset="-78"/>
              </a:rPr>
              <a:t>-</a:t>
            </a:r>
            <a:r>
              <a:rPr lang="fa-IR" dirty="0" smtClean="0">
                <a:cs typeface="B Nazanin" pitchFamily="2" charset="-78"/>
              </a:rPr>
              <a:t>يک صفحه الکتريکي اطلاع رساني مي بايست بر روي ديوار ايستگاه نصب شده باشد تا اطلاعات پخش آژير به صورت تصويري به پرسنل ايستگاه ، اطلاع رساني شود . بسته به وسعت ايستگاه ، گاه ممکن است دو عدد برد اطلاع رساني نصب گردد . برد اطلاع رساني داراي يک نوع رايانه کوچک عمودي است که اطلاعات را از </a:t>
            </a:r>
            <a:r>
              <a:rPr lang="en-US" dirty="0" smtClean="0">
                <a:cs typeface="B Nazanin" pitchFamily="2" charset="-78"/>
              </a:rPr>
              <a:t>MOSCAD </a:t>
            </a:r>
            <a:r>
              <a:rPr lang="fa-IR" dirty="0" smtClean="0">
                <a:cs typeface="B Nazanin" pitchFamily="2" charset="-78"/>
              </a:rPr>
              <a:t>دريافت کرده و به برد اطلاع رساني انتقال مي دهد .اين رايانه نيز در زير ميز اتاق کنترل تعبيه مي گردد و قراردادن آن بر روي کف ممنوع مي باشد و قراردادن آن بر روي پايه الزامي است. اضافه کردن 180 سانتي متر کابل به اين رايانه نيز به منظور جابه جايي راحت آن بدون قطع ارتباط آن الزامي مي باشد. برد اطلاع رساني مي بايست داراي کابل ارتباط با کامپيوتر و متصل به برق 110 ولت باشد . </a:t>
            </a:r>
          </a:p>
          <a:p>
            <a:pPr marL="0" lvl="1" algn="just" rtl="1"/>
            <a:r>
              <a:rPr lang="en-US" dirty="0" smtClean="0">
                <a:cs typeface="B Nazanin" pitchFamily="2" charset="-78"/>
              </a:rPr>
              <a:t>-</a:t>
            </a:r>
            <a:r>
              <a:rPr lang="fa-IR" dirty="0" smtClean="0">
                <a:cs typeface="B Nazanin" pitchFamily="2" charset="-78"/>
              </a:rPr>
              <a:t>يک پرينتر بر روي ميز اتاق کنترل وجود دارد که به </a:t>
            </a:r>
            <a:r>
              <a:rPr lang="en-US" dirty="0" smtClean="0">
                <a:cs typeface="B Nazanin" pitchFamily="2" charset="-78"/>
              </a:rPr>
              <a:t>MOSCAD </a:t>
            </a:r>
            <a:r>
              <a:rPr lang="fa-IR" dirty="0" smtClean="0">
                <a:cs typeface="B Nazanin" pitchFamily="2" charset="-78"/>
              </a:rPr>
              <a:t>متصل بوده و اطلاعات اخطارهاي دريافت شده را پرينت مي کند – پرينتر نيز  نيازمند برق 110 ولت و کابل اتصال مي باشد . </a:t>
            </a:r>
          </a:p>
          <a:p>
            <a:pPr marL="0" lvl="1" algn="just" rtl="1"/>
            <a:r>
              <a:rPr lang="en-US" dirty="0" smtClean="0">
                <a:cs typeface="B Nazanin" pitchFamily="2" charset="-78"/>
              </a:rPr>
              <a:t>-</a:t>
            </a:r>
            <a:r>
              <a:rPr lang="fa-IR" dirty="0" smtClean="0">
                <a:cs typeface="B Nazanin" pitchFamily="2" charset="-78"/>
              </a:rPr>
              <a:t>هر ايستگاه آتش شناني داراي دو آنتن مي باشد که به </a:t>
            </a:r>
            <a:r>
              <a:rPr lang="en-US" dirty="0" smtClean="0">
                <a:cs typeface="B Nazanin" pitchFamily="2" charset="-78"/>
              </a:rPr>
              <a:t>MOSCAD </a:t>
            </a:r>
            <a:r>
              <a:rPr lang="fa-IR" dirty="0" smtClean="0">
                <a:cs typeface="B Nazanin" pitchFamily="2" charset="-78"/>
              </a:rPr>
              <a:t>متصل مي باشد و سيگنال هاي راديويي دريافتي را به آن انتقال مي دهد . اين آنتن ها از نوع آنتن هاي هدايت کننده هستند و مي بايست يک خط مجزا به يک يا دو باند اطلاع رساني راديويي داشته باشند . ايستگاه آتش نشاني و يا باند راديويي مرکزي موظف به اعلام خطر در مواقع خاص مي باشد . آنتن بايد در بلندترين نقطه ايستگاه نصب شده باشد . </a:t>
            </a:r>
          </a:p>
          <a:p>
            <a:pPr marL="0" lvl="1" algn="just" rtl="1"/>
            <a:r>
              <a:rPr lang="en-US" dirty="0" smtClean="0">
                <a:cs typeface="B Nazanin" pitchFamily="2" charset="-78"/>
              </a:rPr>
              <a:t>-</a:t>
            </a:r>
            <a:r>
              <a:rPr lang="fa-IR" dirty="0" smtClean="0">
                <a:cs typeface="B Nazanin" pitchFamily="2" charset="-78"/>
              </a:rPr>
              <a:t>لازم است کليه سيستم ها شامل دريافت خطرها و زنگ هاي خطر به يک واحد اورژانس از طريق سيستم مرکزي متصل باشد . به منظور اطلاع بيشتر از روند ارتباطي بين واحدهاي اورژانس و آتش نشاني ، مي بايست تحقيقات لازم از مراکز مربوطه منطقه به عمل آيد . فراهم آوردن تجهيزات لازم جهت اورژانس ، گاه به عهده خود مرکز  مي باشد و پيش بيني فضاهاي لازم با کسب اطلاعات و مشورت از مرکز صورت مي پذيرد .</a:t>
            </a:r>
            <a:endParaRPr lang="en-US" dirty="0" smtClean="0">
              <a:cs typeface="B Nazanin" pitchFamily="2" charset="-78"/>
            </a:endParaRPr>
          </a:p>
          <a:p>
            <a:pPr marL="0" lvl="1" algn="just" rtl="1"/>
            <a:endParaRPr lang="en-US" dirty="0" smtClean="0">
              <a:cs typeface="B Nazanin" pitchFamily="2" charset="-78"/>
            </a:endParaRPr>
          </a:p>
          <a:p>
            <a:pPr marL="0" lvl="1" algn="just" rtl="1">
              <a:buFontTx/>
              <a:buChar char="-"/>
            </a:pPr>
            <a:r>
              <a:rPr lang="fa-IR" b="1" dirty="0" smtClean="0">
                <a:cs typeface="B Nazanin" pitchFamily="2" charset="-78"/>
              </a:rPr>
              <a:t>خطوط تلفن و رايانه ها</a:t>
            </a:r>
            <a:endParaRPr lang="en-US" b="1" dirty="0" smtClean="0">
              <a:cs typeface="B Nazanin" pitchFamily="2" charset="-78"/>
            </a:endParaRPr>
          </a:p>
          <a:p>
            <a:pPr algn="r" rtl="1"/>
            <a:r>
              <a:rPr lang="fa-IR" dirty="0" smtClean="0">
                <a:cs typeface="B Nazanin" pitchFamily="2" charset="-78"/>
              </a:rPr>
              <a:t>در ايستگاه هاي آتش نشاني ، در فضاهاي زير دستگاه هاي رايانه لازم است : </a:t>
            </a:r>
            <a:endParaRPr lang="en-US" sz="1200" dirty="0" smtClean="0">
              <a:cs typeface="B Nazanin" pitchFamily="2" charset="-78"/>
            </a:endParaRPr>
          </a:p>
          <a:p>
            <a:pPr lvl="0" algn="r" rtl="1"/>
            <a:r>
              <a:rPr lang="fa-IR" dirty="0" smtClean="0">
                <a:cs typeface="B Nazanin" pitchFamily="2" charset="-78"/>
              </a:rPr>
              <a:t>1-اتاق کنترل – به منظور اتصال به </a:t>
            </a:r>
            <a:r>
              <a:rPr lang="en-US" dirty="0" smtClean="0">
                <a:cs typeface="B Nazanin" pitchFamily="2" charset="-78"/>
              </a:rPr>
              <a:t>MOSCAD</a:t>
            </a:r>
            <a:r>
              <a:rPr lang="fa-IR" dirty="0" smtClean="0">
                <a:cs typeface="B Nazanin" pitchFamily="2" charset="-78"/>
              </a:rPr>
              <a:t> و برد اطلاع رساني </a:t>
            </a:r>
            <a:endParaRPr lang="en-US" sz="1400" dirty="0" smtClean="0">
              <a:cs typeface="B Nazanin" pitchFamily="2" charset="-78"/>
            </a:endParaRPr>
          </a:p>
          <a:p>
            <a:pPr lvl="0" algn="r" rtl="1"/>
            <a:r>
              <a:rPr lang="fa-IR" dirty="0" smtClean="0">
                <a:cs typeface="B Nazanin" pitchFamily="2" charset="-78"/>
              </a:rPr>
              <a:t>2-هر يک از اتاق هاي اداري </a:t>
            </a:r>
            <a:endParaRPr lang="en-US" sz="1400" dirty="0" smtClean="0">
              <a:cs typeface="B Nazanin" pitchFamily="2" charset="-78"/>
            </a:endParaRPr>
          </a:p>
          <a:p>
            <a:pPr lvl="0" algn="r" rtl="1"/>
            <a:r>
              <a:rPr lang="fa-IR" dirty="0" smtClean="0">
                <a:cs typeface="B Nazanin" pitchFamily="2" charset="-78"/>
              </a:rPr>
              <a:t>3-دفتر اداري اورژانس</a:t>
            </a:r>
            <a:endParaRPr lang="en-US" sz="1400" dirty="0" smtClean="0">
              <a:cs typeface="B Nazanin" pitchFamily="2" charset="-78"/>
            </a:endParaRPr>
          </a:p>
          <a:p>
            <a:pPr lvl="0" algn="r" rtl="1"/>
            <a:r>
              <a:rPr lang="fa-IR" dirty="0" smtClean="0">
                <a:cs typeface="B Nazanin" pitchFamily="2" charset="-78"/>
              </a:rPr>
              <a:t>4-دفتر کار سرپرست اورژانس </a:t>
            </a:r>
            <a:endParaRPr lang="en-US" sz="1400" dirty="0" smtClean="0">
              <a:cs typeface="B Nazanin" pitchFamily="2" charset="-78"/>
            </a:endParaRPr>
          </a:p>
          <a:p>
            <a:pPr lvl="0" algn="r" rtl="1"/>
            <a:r>
              <a:rPr lang="fa-IR" dirty="0" smtClean="0">
                <a:cs typeface="B Nazanin" pitchFamily="2" charset="-78"/>
              </a:rPr>
              <a:t>5-دفتر کار رئيس و فرمانده ايستگاه </a:t>
            </a:r>
            <a:endParaRPr lang="en-US" sz="1400" dirty="0" smtClean="0">
              <a:cs typeface="B Nazanin" pitchFamily="2" charset="-78"/>
            </a:endParaRPr>
          </a:p>
          <a:p>
            <a:pPr algn="r" rtl="1"/>
            <a:r>
              <a:rPr lang="fa-IR" dirty="0" smtClean="0">
                <a:cs typeface="B Nazanin" pitchFamily="2" charset="-78"/>
              </a:rPr>
              <a:t>در هر يک از ايستگاه ها ، يک مرکز کنترل شبکه  به منظور دستيابي به کليه رايانه ها ، قراردادن اطلاعات خاص در سيستم و بر طرف کردن و تعمير مشکلات ، پيش بيني مي شود. به منظور اهميت اين قسمت و ايجاد امکان نگهداري و تعمير سيستم ها ، اين کاربري نيازمند فضايي مجزا و جداگانه است . </a:t>
            </a:r>
            <a:endParaRPr lang="en-US" sz="1200"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67</a:t>
            </a:r>
            <a:endParaRPr lang="en-US" sz="11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710077"/>
          </a:xfrm>
          <a:prstGeom prst="rect">
            <a:avLst/>
          </a:prstGeom>
        </p:spPr>
        <p:txBody>
          <a:bodyPr wrap="square">
            <a:spAutoFit/>
          </a:bodyPr>
          <a:lstStyle/>
          <a:p>
            <a:pPr marL="0" lvl="1" algn="just" rtl="1"/>
            <a:r>
              <a:rPr lang="fa-IR" dirty="0" smtClean="0">
                <a:cs typeface="B Nazanin" pitchFamily="2" charset="-78"/>
              </a:rPr>
              <a:t>قراردادن خطوط تلفن در فضاهاي زير نياز است: </a:t>
            </a:r>
          </a:p>
          <a:p>
            <a:pPr marL="0" lvl="1" algn="just" rtl="1"/>
            <a:r>
              <a:rPr lang="fa-IR" dirty="0" smtClean="0">
                <a:cs typeface="B Nazanin" pitchFamily="2" charset="-78"/>
              </a:rPr>
              <a:t>-اتاق کنترل </a:t>
            </a:r>
          </a:p>
          <a:p>
            <a:pPr marL="0" lvl="1" algn="just" rtl="1"/>
            <a:r>
              <a:rPr lang="fa-IR" dirty="0" smtClean="0">
                <a:cs typeface="B Nazanin" pitchFamily="2" charset="-78"/>
              </a:rPr>
              <a:t>-هر يک از اتاق هاي اداري </a:t>
            </a:r>
          </a:p>
          <a:p>
            <a:pPr marL="0" lvl="1" algn="just" rtl="1"/>
            <a:r>
              <a:rPr lang="fa-IR" dirty="0" smtClean="0">
                <a:cs typeface="B Nazanin" pitchFamily="2" charset="-78"/>
              </a:rPr>
              <a:t>-در تمامي اتاقهاي خوابگاه </a:t>
            </a:r>
          </a:p>
          <a:p>
            <a:pPr marL="0" lvl="1" algn="just" rtl="1"/>
            <a:r>
              <a:rPr lang="fa-IR" dirty="0" smtClean="0">
                <a:cs typeface="B Nazanin" pitchFamily="2" charset="-78"/>
              </a:rPr>
              <a:t>-اتاق نشيمن </a:t>
            </a:r>
          </a:p>
          <a:p>
            <a:pPr marL="0" lvl="1" algn="just" rtl="1"/>
            <a:r>
              <a:rPr lang="fa-IR" dirty="0" smtClean="0">
                <a:cs typeface="B Nazanin" pitchFamily="2" charset="-78"/>
              </a:rPr>
              <a:t>-اتاق اورژانس </a:t>
            </a:r>
          </a:p>
          <a:p>
            <a:pPr marL="0" lvl="1" algn="just" rtl="1"/>
            <a:r>
              <a:rPr lang="fa-IR" dirty="0" smtClean="0">
                <a:cs typeface="B Nazanin" pitchFamily="2" charset="-78"/>
              </a:rPr>
              <a:t>-اتاق سرپرست اورژانس </a:t>
            </a:r>
          </a:p>
          <a:p>
            <a:pPr marL="0" lvl="1" algn="just" rtl="1"/>
            <a:r>
              <a:rPr lang="fa-IR" dirty="0" smtClean="0">
                <a:cs typeface="B Nazanin" pitchFamily="2" charset="-78"/>
              </a:rPr>
              <a:t>-اتاق فرمانده و رئيس عمليات</a:t>
            </a:r>
          </a:p>
          <a:p>
            <a:pPr marL="0" lvl="1" algn="just" rtl="1"/>
            <a:r>
              <a:rPr lang="fa-IR" dirty="0" smtClean="0">
                <a:cs typeface="B Nazanin" pitchFamily="2" charset="-78"/>
              </a:rPr>
              <a:t>اتاق کنترل تماسها و ايجاد ارتباط تلفني بين فضاهاي گوناگون ، مي بايست در فضايي جداگانه تعريف شود . </a:t>
            </a:r>
          </a:p>
          <a:p>
            <a:pPr marL="0" lvl="1" algn="just" rtl="1"/>
            <a:endParaRPr lang="fa-IR" dirty="0" smtClean="0">
              <a:cs typeface="B Nazanin" pitchFamily="2" charset="-78"/>
            </a:endParaRPr>
          </a:p>
          <a:p>
            <a:pPr marL="0" lvl="1" algn="just" rtl="1">
              <a:buFontTx/>
              <a:buChar char="-"/>
            </a:pPr>
            <a:r>
              <a:rPr lang="fa-IR" b="1" dirty="0" smtClean="0">
                <a:cs typeface="B Nazanin" pitchFamily="2" charset="-78"/>
              </a:rPr>
              <a:t>کابل تلويزيون </a:t>
            </a:r>
          </a:p>
          <a:p>
            <a:pPr marL="0" lvl="1" algn="just" rtl="1"/>
            <a:r>
              <a:rPr lang="fa-IR" dirty="0" smtClean="0">
                <a:cs typeface="B Nazanin" pitchFamily="2" charset="-78"/>
              </a:rPr>
              <a:t>-در طراحي نقشه هاي تأسيسات الکتريکي ، مي بايست يک کابل اصلي تلويزيون در نظر گرفته شود و يک انشعاب اصلي از آن در فضاي نشيمن قرارداده شود . </a:t>
            </a:r>
          </a:p>
          <a:p>
            <a:pPr marL="0" lvl="1" algn="just" rtl="1"/>
            <a:r>
              <a:rPr lang="fa-IR" dirty="0" smtClean="0">
                <a:cs typeface="B Nazanin" pitchFamily="2" charset="-78"/>
              </a:rPr>
              <a:t>-نصب نهايي پريز تلويزيون مي بايست پس از طراحي مبلمان فضا و تعيين شدن فضاي تلويزيون صورت پذيرد . بلندي اين کابل بايد به اندازه اي  باشد که امکان تغيير مکان تلويزيون به هرگوشه اي از فضا ، وجود داشته باشد.</a:t>
            </a:r>
          </a:p>
          <a:p>
            <a:pPr marL="0" lvl="1" algn="just" rtl="1"/>
            <a:endParaRPr lang="fa-IR" dirty="0" smtClean="0">
              <a:cs typeface="B Nazanin" pitchFamily="2" charset="-78"/>
            </a:endParaRPr>
          </a:p>
          <a:p>
            <a:pPr marL="0" lvl="1" algn="just" rtl="1"/>
            <a:r>
              <a:rPr lang="fa-IR" b="1" dirty="0" smtClean="0">
                <a:cs typeface="B Nazanin" pitchFamily="2" charset="-78"/>
              </a:rPr>
              <a:t>4-1-2-آشيــــــانه </a:t>
            </a:r>
          </a:p>
          <a:p>
            <a:pPr marL="0" lvl="1" algn="just" rtl="1"/>
            <a:r>
              <a:rPr lang="fa-IR" dirty="0" smtClean="0">
                <a:cs typeface="B Nazanin" pitchFamily="2" charset="-78"/>
              </a:rPr>
              <a:t>-</a:t>
            </a:r>
            <a:r>
              <a:rPr lang="fa-IR" b="1" dirty="0" smtClean="0">
                <a:cs typeface="B Nazanin" pitchFamily="2" charset="-78"/>
              </a:rPr>
              <a:t>کليات</a:t>
            </a:r>
            <a:r>
              <a:rPr lang="fa-IR" dirty="0" smtClean="0">
                <a:cs typeface="B Nazanin" pitchFamily="2" charset="-78"/>
              </a:rPr>
              <a:t> </a:t>
            </a:r>
          </a:p>
          <a:p>
            <a:pPr marL="0" lvl="1" algn="just" rtl="1">
              <a:buFontTx/>
              <a:buChar char="-"/>
            </a:pPr>
            <a:r>
              <a:rPr lang="fa-IR" dirty="0" smtClean="0">
                <a:cs typeface="B Nazanin" pitchFamily="2" charset="-78"/>
              </a:rPr>
              <a:t> محل خروجي وسايل نقليه بايد کاملاً قابل رؤيت و جلو ديد نگهبان و مسئول مخابرات باشد . </a:t>
            </a:r>
          </a:p>
          <a:p>
            <a:pPr marL="0" lvl="1" algn="just" rtl="1">
              <a:buFontTx/>
              <a:buChar char="-"/>
            </a:pPr>
            <a:r>
              <a:rPr lang="fa-IR" dirty="0" smtClean="0">
                <a:cs typeface="B Nazanin" pitchFamily="2" charset="-78"/>
              </a:rPr>
              <a:t> در ايستگاه هاي که جايگاه وسايل نقليه در مجاورت شبکه حرارتي است حرکت وسايل نقليه با دنده عقب از شبکه حرکتي به جايگاه يا محوطه اکيداً غير قابل قبول است . </a:t>
            </a:r>
          </a:p>
          <a:p>
            <a:pPr marL="0" lvl="1" algn="just" rtl="1"/>
            <a:r>
              <a:rPr lang="fa-IR" dirty="0" smtClean="0">
                <a:cs typeface="B Nazanin" pitchFamily="2" charset="-78"/>
              </a:rPr>
              <a:t>-لازم است براي سهولت رفت و آمد و جابجا کردن وسايل نقليه عملياتي يک جايگاه جداگانه براي رئيس ايستگاه احداث گردد و به نحوي که مسير رفت و آمد اتومبيل از مسير اصلي آنها جدا باشد.</a:t>
            </a:r>
          </a:p>
          <a:p>
            <a:pPr marL="0" lvl="1" algn="just" rtl="1">
              <a:buFontTx/>
              <a:buChar char="-"/>
            </a:pPr>
            <a:r>
              <a:rPr lang="fa-IR" dirty="0" smtClean="0">
                <a:cs typeface="B Nazanin" pitchFamily="2" charset="-78"/>
              </a:rPr>
              <a:t>اتاقهاي مجاور آشيانه بايد حداقل با 15 سانتي متر اختلاف سطح بالاتر از کف ساخته شود تا از نفوذ گاز مونوکسيد کربن وسايل نقليه و نشت يا سرازير شدن آ ب حاصل از شستشوي آشيانه مصون باشند . </a:t>
            </a:r>
            <a:endParaRPr lang="en-US" dirty="0" smtClean="0">
              <a:cs typeface="B Nazanin" pitchFamily="2" charset="-78"/>
            </a:endParaRPr>
          </a:p>
          <a:p>
            <a:pPr marL="0" lvl="1" algn="just" rtl="1">
              <a:buFontTx/>
              <a:buChar char="-"/>
            </a:pPr>
            <a:r>
              <a:rPr lang="ar-SA" b="1" dirty="0" smtClean="0">
                <a:cs typeface="B Nazanin" pitchFamily="2" charset="-78"/>
              </a:rPr>
              <a:t>ابعاد </a:t>
            </a:r>
            <a:endParaRPr lang="en-US" b="1" dirty="0" smtClean="0">
              <a:cs typeface="B Nazanin" pitchFamily="2" charset="-78"/>
            </a:endParaRPr>
          </a:p>
          <a:p>
            <a:pPr marL="0" lvl="1" algn="just" rtl="1"/>
            <a:r>
              <a:rPr lang="en-US" dirty="0" smtClean="0">
                <a:cs typeface="B Nazanin" pitchFamily="2" charset="-78"/>
              </a:rPr>
              <a:t>-</a:t>
            </a:r>
            <a:r>
              <a:rPr lang="fa-IR" dirty="0" smtClean="0">
                <a:cs typeface="B Nazanin" pitchFamily="2" charset="-78"/>
              </a:rPr>
              <a:t>در ايستگاه هايي که بيش از يک وسيله در آن جا دارد حداقل عرض جايگاه وسايل نقليه 5 متر است که از هر طرف رعايت 9/0 متر فاصله با ستون ها و درب ها الزامي است . </a:t>
            </a:r>
          </a:p>
          <a:p>
            <a:pPr marL="0" lvl="1" algn="just" rtl="1"/>
            <a:r>
              <a:rPr lang="en-US" dirty="0" smtClean="0">
                <a:cs typeface="B Nazanin" pitchFamily="2" charset="-78"/>
              </a:rPr>
              <a:t>-</a:t>
            </a:r>
            <a:r>
              <a:rPr lang="fa-IR" dirty="0" smtClean="0">
                <a:cs typeface="B Nazanin" pitchFamily="2" charset="-78"/>
              </a:rPr>
              <a:t> در ايستگاه با يک جايگاه مي بايد عرض جايگاه 2/6 متر باشد .</a:t>
            </a:r>
          </a:p>
          <a:p>
            <a:pPr marL="0" lvl="1" algn="just" rtl="1"/>
            <a:endParaRPr lang="fa-IR" dirty="0" smtClean="0">
              <a:cs typeface="B Nazanin" pitchFamily="2" charset="-78"/>
            </a:endParaRPr>
          </a:p>
          <a:p>
            <a:pPr marL="0" lvl="1" algn="just" rtl="1"/>
            <a:endParaRPr lang="fa-IR" dirty="0" smtClean="0">
              <a:cs typeface="B Nazanin" pitchFamily="2" charset="-78"/>
            </a:endParaRPr>
          </a:p>
          <a:p>
            <a:pPr marL="0" lvl="1"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68</a:t>
            </a:r>
            <a:endParaRPr lang="en-US" sz="11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956298"/>
          </a:xfrm>
          <a:prstGeom prst="rect">
            <a:avLst/>
          </a:prstGeom>
        </p:spPr>
        <p:txBody>
          <a:bodyPr wrap="square">
            <a:spAutoFit/>
          </a:bodyPr>
          <a:lstStyle/>
          <a:p>
            <a:pPr marL="0" lvl="1" algn="just" rtl="1"/>
            <a:r>
              <a:rPr lang="en-US" dirty="0" smtClean="0">
                <a:cs typeface="B Nazanin" pitchFamily="2" charset="-78"/>
              </a:rPr>
              <a:t>-</a:t>
            </a:r>
            <a:r>
              <a:rPr lang="fa-IR" dirty="0" smtClean="0">
                <a:cs typeface="B Nazanin" pitchFamily="2" charset="-78"/>
              </a:rPr>
              <a:t> براي احدا ث يک جايگاه فضايي به عمق 15 متر و براي احداث دو جايگاه پشت سر هم فضايي به عمق 24 متر و حداقل ارتفاع 4 متر ( در بحراني ترين وضعيت ) بدون هيچگونه مانعي بر سر راه در نظر گرفته شود . </a:t>
            </a:r>
          </a:p>
          <a:p>
            <a:pPr marL="0" lvl="1" algn="just" rtl="1"/>
            <a:r>
              <a:rPr lang="en-US" dirty="0" smtClean="0">
                <a:cs typeface="B Nazanin" pitchFamily="2" charset="-78"/>
              </a:rPr>
              <a:t>-</a:t>
            </a:r>
            <a:r>
              <a:rPr lang="fa-IR" dirty="0" smtClean="0">
                <a:cs typeface="B Nazanin" pitchFamily="2" charset="-78"/>
              </a:rPr>
              <a:t> حداقل ارتفاع درب آشيانه 6/3 متر و عرض آن 20/4 متر است . </a:t>
            </a:r>
          </a:p>
          <a:p>
            <a:pPr marL="0" lvl="1" algn="just" rtl="1">
              <a:buFontTx/>
              <a:buChar char="-"/>
            </a:pPr>
            <a:r>
              <a:rPr lang="fa-IR" dirty="0" smtClean="0">
                <a:cs typeface="B Nazanin" pitchFamily="2" charset="-78"/>
              </a:rPr>
              <a:t>حداقل عمق محوطه روبروي جايگاه 9 متر است . </a:t>
            </a:r>
            <a:endParaRPr lang="en-US" dirty="0" smtClean="0">
              <a:cs typeface="B Nazanin" pitchFamily="2" charset="-78"/>
            </a:endParaRPr>
          </a:p>
          <a:p>
            <a:pPr marL="0" lvl="1" algn="just" rtl="1">
              <a:buFontTx/>
              <a:buChar char="-"/>
            </a:pPr>
            <a:r>
              <a:rPr lang="ar-SA" b="1" dirty="0" smtClean="0">
                <a:cs typeface="B Nazanin" pitchFamily="2" charset="-78"/>
              </a:rPr>
              <a:t>فضاهاي جانبي</a:t>
            </a:r>
            <a:endParaRPr lang="en-US" b="1" dirty="0" smtClean="0">
              <a:cs typeface="B Nazanin" pitchFamily="2" charset="-78"/>
            </a:endParaRPr>
          </a:p>
          <a:p>
            <a:pPr marL="0" lvl="1" algn="just" rtl="1">
              <a:buFontTx/>
              <a:buChar char="-"/>
            </a:pPr>
            <a:r>
              <a:rPr lang="fa-IR" dirty="0" smtClean="0">
                <a:cs typeface="B Nazanin" pitchFamily="2" charset="-78"/>
              </a:rPr>
              <a:t>ايستگاه هاي آتش نشاني داراي تجهيزات زيادي جهت قراردادن در فضاهاي انباري مي باشند ، لذا لازم است فضاهايي بدين منظور، در طراحي در نظرگرفته شود . </a:t>
            </a:r>
            <a:endParaRPr lang="en-US" dirty="0" smtClean="0">
              <a:cs typeface="B Nazanin" pitchFamily="2" charset="-78"/>
            </a:endParaRPr>
          </a:p>
          <a:p>
            <a:pPr marL="0" lvl="1" algn="just" rtl="1"/>
            <a:r>
              <a:rPr lang="en-US" dirty="0" smtClean="0">
                <a:cs typeface="B Nazanin" pitchFamily="2" charset="-78"/>
              </a:rPr>
              <a:t>-</a:t>
            </a:r>
            <a:r>
              <a:rPr lang="ar-SA" b="1" dirty="0" smtClean="0">
                <a:cs typeface="B Nazanin" pitchFamily="2" charset="-78"/>
              </a:rPr>
              <a:t> انبارهاي لازم  ايستگاه آتش نشاني </a:t>
            </a:r>
            <a:endParaRPr lang="en-US" dirty="0" smtClean="0">
              <a:cs typeface="B Nazanin" pitchFamily="2" charset="-78"/>
            </a:endParaRPr>
          </a:p>
          <a:p>
            <a:pPr marL="0" lvl="1" algn="just" rtl="1"/>
            <a:r>
              <a:rPr lang="en-US" dirty="0" smtClean="0">
                <a:cs typeface="B Nazanin" pitchFamily="2" charset="-78"/>
              </a:rPr>
              <a:t>-</a:t>
            </a:r>
            <a:r>
              <a:rPr lang="fa-IR" dirty="0" smtClean="0">
                <a:cs typeface="B Nazanin" pitchFamily="2" charset="-78"/>
              </a:rPr>
              <a:t>انبار مخصوص تجهيزات اداري و عمومي </a:t>
            </a:r>
          </a:p>
          <a:p>
            <a:pPr marL="0" lvl="1" algn="just" rtl="1"/>
            <a:r>
              <a:rPr lang="en-US" dirty="0" smtClean="0">
                <a:cs typeface="B Nazanin" pitchFamily="2" charset="-78"/>
              </a:rPr>
              <a:t>-</a:t>
            </a:r>
            <a:r>
              <a:rPr lang="fa-IR" dirty="0" smtClean="0">
                <a:cs typeface="B Nazanin" pitchFamily="2" charset="-78"/>
              </a:rPr>
              <a:t>انبار ابزار – اتاقي جهت نگهداري ابزار آلات اضافه آتش نشاني انبار شيلنگ هاي يدک – شامل اتاق بسيار تميز و خشک با امکان تهويه طبيعي و نصب قفسه ها با چنگک هايي که محل آويزان کردن سر لوله ها است .اين فضا مي تواند در چهار چوبي باز نيز تعريف شود و در برخي موارد، مورد استفاده هاي ديگر نيز قرار گيرد . </a:t>
            </a:r>
          </a:p>
          <a:p>
            <a:pPr marL="0" lvl="1" algn="just" rtl="1"/>
            <a:r>
              <a:rPr lang="en-US" dirty="0" smtClean="0">
                <a:cs typeface="B Nazanin" pitchFamily="2" charset="-78"/>
              </a:rPr>
              <a:t>-</a:t>
            </a:r>
            <a:r>
              <a:rPr lang="fa-IR" dirty="0" smtClean="0">
                <a:cs typeface="B Nazanin" pitchFamily="2" charset="-78"/>
              </a:rPr>
              <a:t>محل دستگاه هاي تنفسي با تهويه مناسب به هواي  باز و امکان نظافت در حد بالا</a:t>
            </a:r>
          </a:p>
          <a:p>
            <a:pPr marL="0" lvl="1" algn="just" rtl="1"/>
            <a:r>
              <a:rPr lang="en-US" dirty="0" smtClean="0">
                <a:cs typeface="B Nazanin" pitchFamily="2" charset="-78"/>
              </a:rPr>
              <a:t>-</a:t>
            </a:r>
            <a:r>
              <a:rPr lang="fa-IR" dirty="0" smtClean="0">
                <a:cs typeface="B Nazanin" pitchFamily="2" charset="-78"/>
              </a:rPr>
              <a:t>بخش شارژ باطري شامل يک اتاق تميز با هواي مطبوع و تازه با کابينت هاي درب دار مجهز به وسايل شارژ باطري متناسب با ابعاد و کلاس ايستگاه مي بايد پيش بيني گردند . </a:t>
            </a:r>
          </a:p>
          <a:p>
            <a:pPr marL="0" lvl="1" algn="just" rtl="1"/>
            <a:r>
              <a:rPr lang="en-US" dirty="0" smtClean="0">
                <a:cs typeface="B Nazanin" pitchFamily="2" charset="-78"/>
              </a:rPr>
              <a:t>-</a:t>
            </a:r>
            <a:r>
              <a:rPr lang="fa-IR" dirty="0" smtClean="0">
                <a:cs typeface="B Nazanin" pitchFamily="2" charset="-78"/>
              </a:rPr>
              <a:t>انبار فوم جهت انبار کردن اين مواد در گالن هاي مخصوص </a:t>
            </a:r>
          </a:p>
          <a:p>
            <a:pPr marL="0" lvl="1" algn="just" rtl="1"/>
            <a:r>
              <a:rPr lang="en-US" dirty="0" smtClean="0">
                <a:cs typeface="B Nazanin" pitchFamily="2" charset="-78"/>
              </a:rPr>
              <a:t>-</a:t>
            </a:r>
            <a:r>
              <a:rPr lang="fa-IR" dirty="0" smtClean="0">
                <a:cs typeface="B Nazanin" pitchFamily="2" charset="-78"/>
              </a:rPr>
              <a:t>انبار مواد شوينده </a:t>
            </a:r>
          </a:p>
          <a:p>
            <a:pPr marL="0" lvl="1" algn="just" rtl="1"/>
            <a:r>
              <a:rPr lang="en-US" dirty="0" smtClean="0">
                <a:cs typeface="B Nazanin" pitchFamily="2" charset="-78"/>
              </a:rPr>
              <a:t>-</a:t>
            </a:r>
            <a:r>
              <a:rPr lang="fa-IR" dirty="0" smtClean="0">
                <a:cs typeface="B Nazanin" pitchFamily="2" charset="-78"/>
              </a:rPr>
              <a:t>انبار دارو و ابزار پزشکي </a:t>
            </a:r>
          </a:p>
          <a:p>
            <a:pPr marL="0" lvl="1" algn="just" rtl="1"/>
            <a:r>
              <a:rPr lang="en-US" dirty="0" smtClean="0">
                <a:cs typeface="B Nazanin" pitchFamily="2" charset="-78"/>
              </a:rPr>
              <a:t>-</a:t>
            </a:r>
            <a:r>
              <a:rPr lang="fa-IR" dirty="0" smtClean="0">
                <a:cs typeface="B Nazanin" pitchFamily="2" charset="-78"/>
              </a:rPr>
              <a:t>انبار مواد غذايي و خوار بار </a:t>
            </a:r>
          </a:p>
          <a:p>
            <a:pPr marL="0" lvl="1" algn="just" rtl="1">
              <a:buFontTx/>
              <a:buChar char="-"/>
            </a:pPr>
            <a:r>
              <a:rPr lang="fa-IR" dirty="0" smtClean="0">
                <a:cs typeface="B Nazanin" pitchFamily="2" charset="-78"/>
              </a:rPr>
              <a:t>بايد توجه داشت که فضاهاي انبار ، نبايد با اتاق هاي عملياتي و يا فضاهاي سرويس دهي ترکيب شوند .</a:t>
            </a:r>
            <a:r>
              <a:rPr lang="en-US" dirty="0" smtClean="0">
                <a:cs typeface="B Nazanin" pitchFamily="2" charset="-78"/>
              </a:rPr>
              <a:t>     </a:t>
            </a:r>
            <a:r>
              <a:rPr lang="fa-IR" dirty="0" smtClean="0">
                <a:cs typeface="B Nazanin" pitchFamily="2" charset="-78"/>
              </a:rPr>
              <a:t> </a:t>
            </a:r>
          </a:p>
          <a:p>
            <a:pPr marL="0" lvl="1" algn="just" rtl="1"/>
            <a:r>
              <a:rPr lang="en-US" dirty="0" smtClean="0">
                <a:cs typeface="B Nazanin" pitchFamily="2" charset="-78"/>
              </a:rPr>
              <a:t>-</a:t>
            </a:r>
            <a:r>
              <a:rPr lang="fa-IR" dirty="0" smtClean="0">
                <a:cs typeface="B Nazanin" pitchFamily="2" charset="-78"/>
              </a:rPr>
              <a:t>براي جلوگيري از انتشار دود ناشي از احتراق موتور وسايل نقليه عملياتي بايد از لوله هاي خرطومي که به لوله اگزوز آنها متصل مي شوند و از طريق شبکه لوله کشي شده در کف يا سقف دود را به خارج از فضاي آشيانه هدايت مي کنند استفاده کرد .</a:t>
            </a:r>
            <a:endParaRPr lang="en-US" dirty="0" smtClean="0">
              <a:cs typeface="B Nazanin" pitchFamily="2" charset="-78"/>
            </a:endParaRPr>
          </a:p>
          <a:p>
            <a:pPr marL="0" lvl="1" algn="just" rtl="1"/>
            <a:r>
              <a:rPr lang="en-US" dirty="0" smtClean="0">
                <a:cs typeface="B Nazanin" pitchFamily="2" charset="-78"/>
              </a:rPr>
              <a:t>-</a:t>
            </a:r>
            <a:r>
              <a:rPr lang="fa-IR" dirty="0" smtClean="0">
                <a:cs typeface="B Nazanin" pitchFamily="2" charset="-78"/>
              </a:rPr>
              <a:t> پيش بيني يک چاله سرويس جهت بازديد و تعميرات جزيي وسايل نقليه عملياتي در محوطه يا آشيانه وسايل نقليه الزامي است ( از اين مکان مي توان جهت شستن وسايل نقليه نيز استفاده کرد .) </a:t>
            </a:r>
          </a:p>
          <a:p>
            <a:pPr marL="0" lvl="1" algn="just" rtl="1"/>
            <a:r>
              <a:rPr lang="en-US" dirty="0" smtClean="0">
                <a:cs typeface="B Nazanin" pitchFamily="2" charset="-78"/>
              </a:rPr>
              <a:t>-</a:t>
            </a:r>
            <a:r>
              <a:rPr lang="fa-IR" dirty="0" smtClean="0">
                <a:cs typeface="B Nazanin" pitchFamily="2" charset="-78"/>
              </a:rPr>
              <a:t>پيش بيني فضاهاي جانبي در زيرزميني که فاقد دسترسي مناسب است مجاز نمي باشد .</a:t>
            </a:r>
          </a:p>
          <a:p>
            <a:pPr marL="0" lvl="1" algn="just" rtl="1"/>
            <a:r>
              <a:rPr lang="en-US" dirty="0" smtClean="0">
                <a:cs typeface="B Nazanin" pitchFamily="2" charset="-78"/>
              </a:rPr>
              <a:t>-</a:t>
            </a:r>
            <a:r>
              <a:rPr lang="fa-IR" b="1" dirty="0" smtClean="0">
                <a:cs typeface="B Nazanin" pitchFamily="2" charset="-78"/>
              </a:rPr>
              <a:t>اتاق کار ، اتاق ابزار </a:t>
            </a:r>
          </a:p>
          <a:p>
            <a:pPr marL="0" lvl="1" algn="just" rtl="1"/>
            <a:r>
              <a:rPr lang="en-US" dirty="0" smtClean="0">
                <a:cs typeface="B Nazanin" pitchFamily="2" charset="-78"/>
              </a:rPr>
              <a:t>-</a:t>
            </a:r>
            <a:r>
              <a:rPr lang="fa-IR" dirty="0" smtClean="0">
                <a:cs typeface="B Nazanin" pitchFamily="2" charset="-78"/>
              </a:rPr>
              <a:t>هر ايستگاه آتش نشاني نيازمند فضايي است که آتش نشانان بتوانند تعميرات لازم را برروي ابزار آلات انجام داده و ابزار خود را تجهيز کنند . </a:t>
            </a:r>
          </a:p>
          <a:p>
            <a:pPr marL="0" lvl="1" algn="just" rtl="1"/>
            <a:endParaRPr lang="fa-IR" dirty="0" smtClean="0">
              <a:cs typeface="B Nazanin" pitchFamily="2" charset="-78"/>
            </a:endParaRPr>
          </a:p>
          <a:p>
            <a:pPr marL="0" lvl="1" algn="just" rtl="1"/>
            <a:endParaRPr lang="fa-IR" dirty="0" smtClean="0">
              <a:cs typeface="B Nazanin" pitchFamily="2" charset="-78"/>
            </a:endParaRPr>
          </a:p>
          <a:p>
            <a:pPr marL="0" lvl="1"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69</a:t>
            </a:r>
            <a:endParaRPr lang="en-US" sz="11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9202519"/>
          </a:xfrm>
          <a:prstGeom prst="rect">
            <a:avLst/>
          </a:prstGeom>
        </p:spPr>
        <p:txBody>
          <a:bodyPr wrap="square">
            <a:spAutoFit/>
          </a:bodyPr>
          <a:lstStyle/>
          <a:p>
            <a:pPr marL="0" lvl="1" algn="just" rtl="1"/>
            <a:r>
              <a:rPr lang="fa-IR" dirty="0" smtClean="0">
                <a:cs typeface="B Nazanin" pitchFamily="2" charset="-78"/>
              </a:rPr>
              <a:t>هر ايستگاه آتش نشاني نيازمند فضايي است که آتش نشانان بتوانند تعميرات لازم را برروي ابزار آلات انجام داده و ابزار خود را تجهيز کنند . </a:t>
            </a:r>
          </a:p>
          <a:p>
            <a:pPr marL="0" lvl="1" algn="just" rtl="1"/>
            <a:r>
              <a:rPr lang="en-US" dirty="0" smtClean="0">
                <a:cs typeface="B Nazanin" pitchFamily="2" charset="-78"/>
              </a:rPr>
              <a:t>-</a:t>
            </a:r>
            <a:r>
              <a:rPr lang="fa-IR" dirty="0" smtClean="0">
                <a:cs typeface="B Nazanin" pitchFamily="2" charset="-78"/>
              </a:rPr>
              <a:t>اندازه اين فضا ، بسته به نيازمندي ها و امکان فضايي ايستگاه متفاوت باشد ، اما مي بايست فضاي کافي جهت قراردادن چند ميز کار را داشته باشد .  اين اتاق بهتر است که در طبقه زيرزمين جاگذاري شود .</a:t>
            </a:r>
          </a:p>
          <a:p>
            <a:pPr marL="0" lvl="1" algn="just" rtl="1"/>
            <a:r>
              <a:rPr lang="en-US" dirty="0" smtClean="0">
                <a:cs typeface="B Nazanin" pitchFamily="2" charset="-78"/>
              </a:rPr>
              <a:t>-</a:t>
            </a:r>
            <a:r>
              <a:rPr lang="fa-IR" dirty="0" smtClean="0">
                <a:cs typeface="B Nazanin" pitchFamily="2" charset="-78"/>
              </a:rPr>
              <a:t>اگر امکان ايجاد فضايي در چهارچوب بسته وجود ندارد ، قراردادن ميز کار در فضايي مناسب کافي مي باشد.</a:t>
            </a:r>
          </a:p>
          <a:p>
            <a:pPr marL="0" lvl="1" algn="just" rtl="1"/>
            <a:r>
              <a:rPr lang="en-US" dirty="0" smtClean="0">
                <a:cs typeface="B Nazanin" pitchFamily="2" charset="-78"/>
              </a:rPr>
              <a:t>-</a:t>
            </a:r>
            <a:r>
              <a:rPr lang="fa-IR" dirty="0" smtClean="0">
                <a:cs typeface="B Nazanin" pitchFamily="2" charset="-78"/>
              </a:rPr>
              <a:t>اين فضاي کاري ، مي بايست داراي ميز کار استوار و ثابت باشد و سطح رويي چوبي و وسيع  داشته باشد . </a:t>
            </a:r>
          </a:p>
          <a:p>
            <a:pPr marL="0" lvl="1" algn="just" rtl="1"/>
            <a:r>
              <a:rPr lang="en-US" dirty="0" smtClean="0">
                <a:cs typeface="B Nazanin" pitchFamily="2" charset="-78"/>
              </a:rPr>
              <a:t>-</a:t>
            </a:r>
            <a:r>
              <a:rPr lang="fa-IR" dirty="0" smtClean="0">
                <a:cs typeface="B Nazanin" pitchFamily="2" charset="-78"/>
              </a:rPr>
              <a:t>ميز کار مي بايست داراي جايگاهي جهـــت قرار</a:t>
            </a:r>
            <a:endParaRPr lang="en-US" dirty="0" smtClean="0">
              <a:cs typeface="B Nazanin" pitchFamily="2" charset="-78"/>
            </a:endParaRPr>
          </a:p>
          <a:p>
            <a:pPr marL="0" lvl="1" algn="just" rtl="1"/>
            <a:r>
              <a:rPr lang="fa-IR" dirty="0" smtClean="0">
                <a:cs typeface="B Nazanin" pitchFamily="2" charset="-78"/>
              </a:rPr>
              <a:t>گرفتن ابزار آلات باشد که اين جايگاه مي توانــــد </a:t>
            </a:r>
            <a:endParaRPr lang="en-US" dirty="0" smtClean="0">
              <a:cs typeface="B Nazanin" pitchFamily="2" charset="-78"/>
            </a:endParaRPr>
          </a:p>
          <a:p>
            <a:pPr marL="0" lvl="1" algn="just" rtl="1"/>
            <a:r>
              <a:rPr lang="fa-IR" dirty="0" smtClean="0">
                <a:cs typeface="B Nazanin" pitchFamily="2" charset="-78"/>
              </a:rPr>
              <a:t>به صورت کمدي سرپوشيده در کنار ميز طراحـي </a:t>
            </a:r>
            <a:endParaRPr lang="en-US" dirty="0" smtClean="0">
              <a:cs typeface="B Nazanin" pitchFamily="2" charset="-78"/>
            </a:endParaRPr>
          </a:p>
          <a:p>
            <a:pPr marL="0" lvl="1" algn="just" rtl="1"/>
            <a:r>
              <a:rPr lang="fa-IR" dirty="0" smtClean="0">
                <a:cs typeface="B Nazanin" pitchFamily="2" charset="-78"/>
              </a:rPr>
              <a:t>شود . </a:t>
            </a:r>
          </a:p>
          <a:p>
            <a:pPr marL="0" lvl="1" algn="just" rtl="1"/>
            <a:r>
              <a:rPr lang="en-US" dirty="0" smtClean="0">
                <a:cs typeface="B Nazanin" pitchFamily="2" charset="-78"/>
              </a:rPr>
              <a:t>-</a:t>
            </a:r>
            <a:r>
              <a:rPr lang="fa-IR" dirty="0" smtClean="0">
                <a:cs typeface="B Nazanin" pitchFamily="2" charset="-78"/>
              </a:rPr>
              <a:t>تهويه اي مناسب جهت برطرف کردن آلودگــــي </a:t>
            </a:r>
            <a:endParaRPr lang="en-US" dirty="0" smtClean="0">
              <a:cs typeface="B Nazanin" pitchFamily="2" charset="-78"/>
            </a:endParaRPr>
          </a:p>
          <a:p>
            <a:pPr marL="0" lvl="1" algn="just" rtl="1"/>
            <a:r>
              <a:rPr lang="fa-IR" dirty="0" smtClean="0">
                <a:cs typeface="B Nazanin" pitchFamily="2" charset="-78"/>
              </a:rPr>
              <a:t>حاصل از تعميرات ، گردو خاک و بوي رنــــگ </a:t>
            </a:r>
            <a:endParaRPr lang="en-US" dirty="0" smtClean="0">
              <a:cs typeface="B Nazanin" pitchFamily="2" charset="-78"/>
            </a:endParaRPr>
          </a:p>
          <a:p>
            <a:pPr marL="0" lvl="1" algn="just" rtl="1"/>
            <a:r>
              <a:rPr lang="fa-IR" dirty="0" smtClean="0">
                <a:cs typeface="B Nazanin" pitchFamily="2" charset="-78"/>
              </a:rPr>
              <a:t>لازم است که تنها با قرار دادن يک فن تخـــــــليه </a:t>
            </a:r>
            <a:endParaRPr lang="en-US" dirty="0" smtClean="0">
              <a:cs typeface="B Nazanin" pitchFamily="2" charset="-78"/>
            </a:endParaRPr>
          </a:p>
          <a:p>
            <a:pPr marL="0" lvl="1" algn="just" rtl="1"/>
            <a:r>
              <a:rPr lang="fa-IR" dirty="0" smtClean="0">
                <a:cs typeface="B Nazanin" pitchFamily="2" charset="-78"/>
              </a:rPr>
              <a:t>ساده ، مي تواند صورت پذيرد</a:t>
            </a:r>
            <a:r>
              <a:rPr lang="en-US" dirty="0" smtClean="0">
                <a:cs typeface="B Nazanin" pitchFamily="2" charset="-78"/>
              </a:rPr>
              <a:t>.</a:t>
            </a:r>
            <a:endParaRPr lang="fa-IR" dirty="0" smtClean="0">
              <a:cs typeface="B Nazanin" pitchFamily="2" charset="-78"/>
            </a:endParaRPr>
          </a:p>
          <a:p>
            <a:pPr marL="0" lvl="1" algn="just" rtl="1"/>
            <a:endParaRPr lang="fa-IR" dirty="0" smtClean="0">
              <a:cs typeface="B Nazanin" pitchFamily="2" charset="-78"/>
            </a:endParaRPr>
          </a:p>
          <a:p>
            <a:pPr marL="0" lvl="1" algn="just" rtl="1">
              <a:buFontTx/>
              <a:buChar char="-"/>
            </a:pPr>
            <a:r>
              <a:rPr lang="ar-SA" b="1" dirty="0" smtClean="0">
                <a:cs typeface="B Nazanin" pitchFamily="2" charset="-78"/>
              </a:rPr>
              <a:t>درب هاي آشيانه </a:t>
            </a:r>
            <a:endParaRPr lang="fa-IR" b="1" dirty="0" smtClean="0">
              <a:cs typeface="B Nazanin" pitchFamily="2" charset="-78"/>
            </a:endParaRPr>
          </a:p>
          <a:p>
            <a:pPr marL="0" lvl="1" algn="just" rtl="1"/>
            <a:r>
              <a:rPr lang="fa-IR" dirty="0" smtClean="0">
                <a:cs typeface="B Nazanin" pitchFamily="2" charset="-78"/>
              </a:rPr>
              <a:t>-جهت کنترل وضعيت حرارتي آشيانه و نيز امنيت آن نصب درب در ورودي و خروجي آشيانه الزامي است.</a:t>
            </a:r>
          </a:p>
          <a:p>
            <a:pPr marL="0" lvl="1" algn="just" rtl="1"/>
            <a:r>
              <a:rPr lang="fa-IR" dirty="0" smtClean="0">
                <a:cs typeface="B Nazanin" pitchFamily="2" charset="-78"/>
              </a:rPr>
              <a:t>-دربهاي پارکينگ مي بايست از نوع ويژه اي انتخاب شود که به صورت قطعه قطعه، بالارونده از بالاي درب، همراه با سيستم جمع کننده و چرخاننده، موتور الکترونيک جهت انجام اين عمليات و دستگاه کنترل از راه دور باشد.</a:t>
            </a:r>
          </a:p>
          <a:p>
            <a:pPr marL="0" lvl="1" algn="just" rtl="1"/>
            <a:r>
              <a:rPr lang="fa-IR" dirty="0" smtClean="0">
                <a:cs typeface="B Nazanin" pitchFamily="2" charset="-78"/>
              </a:rPr>
              <a:t>-اندازه موتور و سيستم جمع کننده درب به اندازه و وزن درب بستگي دارد . </a:t>
            </a:r>
          </a:p>
          <a:p>
            <a:pPr marL="0" lvl="1" algn="just" rtl="1"/>
            <a:r>
              <a:rPr lang="fa-IR" dirty="0" smtClean="0">
                <a:cs typeface="B Nazanin" pitchFamily="2" charset="-78"/>
              </a:rPr>
              <a:t>- لوله هاي به کار رفته در درب هاي آشيانه بايد از مقاومت کافي در برابر لنگر ايجاد شده در اثر وزن و طول زياد درب ها برخوردار باشـند . </a:t>
            </a:r>
          </a:p>
          <a:p>
            <a:pPr marL="0" lvl="1" algn="just" rtl="1">
              <a:buFontTx/>
              <a:buChar char="-"/>
            </a:pPr>
            <a:r>
              <a:rPr lang="fa-IR" dirty="0" smtClean="0">
                <a:cs typeface="B Nazanin" pitchFamily="2" charset="-78"/>
              </a:rPr>
              <a:t>دربهاي بالارونده مي بايست داراي ساخـــتار فلزي</a:t>
            </a:r>
          </a:p>
          <a:p>
            <a:pPr marL="0" lvl="1" algn="just" rtl="1">
              <a:buFontTx/>
              <a:buChar char="-"/>
            </a:pPr>
            <a:r>
              <a:rPr lang="fa-IR" dirty="0" smtClean="0">
                <a:cs typeface="B Nazanin" pitchFamily="2" charset="-78"/>
              </a:rPr>
              <a:t> و روکش داخلي و خارجي باشند و مابين آنـــــــها </a:t>
            </a:r>
          </a:p>
          <a:p>
            <a:pPr marL="0" lvl="1" algn="just" rtl="1">
              <a:buFontTx/>
              <a:buChar char="-"/>
            </a:pPr>
            <a:r>
              <a:rPr lang="fa-IR" dirty="0" smtClean="0">
                <a:cs typeface="B Nazanin" pitchFamily="2" charset="-78"/>
              </a:rPr>
              <a:t>ورقه هاي عايق فشرده قرار داده شده باشـــــــــــد.</a:t>
            </a:r>
          </a:p>
          <a:p>
            <a:pPr marL="0" lvl="1" algn="just" rtl="1"/>
            <a:r>
              <a:rPr lang="fa-IR" dirty="0" smtClean="0">
                <a:cs typeface="B Nazanin" pitchFamily="2" charset="-78"/>
              </a:rPr>
              <a:t>-پوسته خارجي مي تواند نرم و يا بافت دار باشد و </a:t>
            </a:r>
          </a:p>
          <a:p>
            <a:pPr marL="0" lvl="1" algn="just" rtl="1"/>
            <a:r>
              <a:rPr lang="fa-IR" dirty="0" smtClean="0">
                <a:cs typeface="B Nazanin" pitchFamily="2" charset="-78"/>
              </a:rPr>
              <a:t>يا از تعدادي ورقه هاي تا شونده تشکيل شده باشـد .</a:t>
            </a:r>
          </a:p>
          <a:p>
            <a:pPr marL="0" lvl="1" algn="just" rtl="1"/>
            <a:r>
              <a:rPr lang="fa-IR" dirty="0" smtClean="0">
                <a:cs typeface="B Nazanin" pitchFamily="2" charset="-78"/>
              </a:rPr>
              <a:t>-روکش خارجي بايد به گونه اي انتــخاب گردد که </a:t>
            </a:r>
          </a:p>
          <a:p>
            <a:pPr marL="0" lvl="1" algn="just" rtl="1"/>
            <a:r>
              <a:rPr lang="fa-IR" dirty="0" smtClean="0">
                <a:cs typeface="B Nazanin" pitchFamily="2" charset="-78"/>
              </a:rPr>
              <a:t>درب را به طور کامل آب بندي کنــد.</a:t>
            </a:r>
          </a:p>
          <a:p>
            <a:pPr marL="0" lvl="1" algn="just" rtl="1"/>
            <a:endParaRPr lang="fa-IR" dirty="0" smtClean="0">
              <a:cs typeface="B Nazanin" pitchFamily="2" charset="-78"/>
            </a:endParaRPr>
          </a:p>
          <a:p>
            <a:pPr marL="0" lvl="1" algn="just" rtl="1"/>
            <a:endParaRPr lang="fa-IR" dirty="0" smtClean="0">
              <a:cs typeface="B Nazanin" pitchFamily="2" charset="-78"/>
            </a:endParaRPr>
          </a:p>
          <a:p>
            <a:pPr marL="0" lvl="1"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70</a:t>
            </a:r>
            <a:endParaRPr lang="en-US" sz="1100" dirty="0"/>
          </a:p>
        </p:txBody>
      </p:sp>
      <p:pic>
        <p:nvPicPr>
          <p:cNvPr id="1026" name="Picture 13" descr="tool_room.jpg"/>
          <p:cNvPicPr>
            <a:picLocks noChangeAspect="1" noChangeArrowheads="1"/>
          </p:cNvPicPr>
          <p:nvPr/>
        </p:nvPicPr>
        <p:blipFill>
          <a:blip r:embed="rId2" cstate="print"/>
          <a:srcRect/>
          <a:stretch>
            <a:fillRect/>
          </a:stretch>
        </p:blipFill>
        <p:spPr bwMode="auto">
          <a:xfrm>
            <a:off x="381000" y="2743200"/>
            <a:ext cx="2624137" cy="1972609"/>
          </a:xfrm>
          <a:prstGeom prst="rect">
            <a:avLst/>
          </a:prstGeom>
          <a:noFill/>
          <a:ln w="19050">
            <a:noFill/>
            <a:miter lim="800000"/>
            <a:headEnd/>
            <a:tailEnd/>
          </a:ln>
        </p:spPr>
      </p:pic>
      <p:pic>
        <p:nvPicPr>
          <p:cNvPr id="1027" name="Picture 6" descr="door 3.jpg"/>
          <p:cNvPicPr>
            <a:picLocks noChangeAspect="1" noChangeArrowheads="1"/>
          </p:cNvPicPr>
          <p:nvPr/>
        </p:nvPicPr>
        <p:blipFill>
          <a:blip r:embed="rId3" cstate="print"/>
          <a:srcRect l="22975" r="19836"/>
          <a:stretch>
            <a:fillRect/>
          </a:stretch>
        </p:blipFill>
        <p:spPr bwMode="auto">
          <a:xfrm>
            <a:off x="304800" y="6934200"/>
            <a:ext cx="25146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9202519"/>
          </a:xfrm>
          <a:prstGeom prst="rect">
            <a:avLst/>
          </a:prstGeom>
        </p:spPr>
        <p:txBody>
          <a:bodyPr wrap="square">
            <a:spAutoFit/>
          </a:bodyPr>
          <a:lstStyle/>
          <a:p>
            <a:pPr marL="0" lvl="1" algn="just" rtl="1"/>
            <a:r>
              <a:rPr lang="fa-IR" dirty="0" smtClean="0">
                <a:cs typeface="B Nazanin" pitchFamily="2" charset="-78"/>
              </a:rPr>
              <a:t>-رنگ دربها مي بايست سفيد و يا قرمز باشند . </a:t>
            </a:r>
          </a:p>
          <a:p>
            <a:pPr marL="0" lvl="1" algn="just" rtl="1"/>
            <a:r>
              <a:rPr lang="fa-IR" dirty="0" smtClean="0">
                <a:cs typeface="B Nazanin" pitchFamily="2" charset="-78"/>
              </a:rPr>
              <a:t>- تعبيه يک رديف پنجره ( سطح شفاف ) در ارتفاع يک چهارم از سطح کف الزامي مي باشد تا امکان بررسي شرايط از قسمت جلوي درب در شرايط استثنايي و هنگام خطر، به وسيله رانندگان و کارمندان وجود داشته باشد. 9-4-2- اين درب ها مي بايست طبق اندازه هاي استاندارد و از يک نوع خاص تجاري سفارش داده شوند تا در صورت نياز بودن به تعمير يا تعويض، قطعات آسيب ديده به سرعت جايگزين گردد .</a:t>
            </a:r>
          </a:p>
          <a:p>
            <a:pPr marL="0" lvl="1" algn="just" rtl="1"/>
            <a:r>
              <a:rPr lang="fa-IR" dirty="0" smtClean="0">
                <a:cs typeface="B Nazanin" pitchFamily="2" charset="-78"/>
              </a:rPr>
              <a:t>- سازه اين درب ها مي بايست با ديوارهاي محاط کننده آن درگيرشده باشد. بايد توجه داشت که اين درگير شدن به سازه ديوار آسيبي نرساند.</a:t>
            </a:r>
          </a:p>
          <a:p>
            <a:pPr marL="0" lvl="1" algn="just" rtl="1"/>
            <a:r>
              <a:rPr lang="fa-IR" dirty="0" smtClean="0">
                <a:cs typeface="B Nazanin" pitchFamily="2" charset="-78"/>
              </a:rPr>
              <a:t>-نصب کليدهاي کنترل ثابت در کنار هر درب الزامي است که شامل 3 کليد استاندارد مي باشد. اين 3 کليد شامل " بازکردن"، "بستن"  و "متوقف کردن" مي باشد که به ترتيب ازسمت چپ به راست قرارداده شده اند.همگي آنها داراي کد اطلاعاتي مي باشند که در صورت نياز ، به راحتي قابل تعويض با يک دستگاه کنترل مشابه خود باشند. </a:t>
            </a:r>
          </a:p>
          <a:p>
            <a:pPr marL="0" lvl="1" algn="just" rtl="1"/>
            <a:r>
              <a:rPr lang="fa-IR" dirty="0" smtClean="0">
                <a:cs typeface="B Nazanin" pitchFamily="2" charset="-78"/>
              </a:rPr>
              <a:t>-بايد توجه داشت ، کارکرد صحيح درب ها به صورت متداوم بررسي گردد و در صورت توليد مدلهاي جديد ، از جديدترين آنها استفاده گردد . 13-4-2- در ايستگاه هاي بدون پرسنل در زمان مأموريت ، مي بايست سيستم باز و بسته شدن درب به گونه اي باشد تا باعث تأخير در اعزام گروه به مأموريت نگردد .</a:t>
            </a:r>
          </a:p>
          <a:p>
            <a:pPr marL="0" lvl="1" algn="just" rtl="1"/>
            <a:r>
              <a:rPr lang="fa-IR" dirty="0" smtClean="0">
                <a:cs typeface="B Nazanin" pitchFamily="2" charset="-78"/>
              </a:rPr>
              <a:t>-استفاده از سيستم الکتريکي جهت بازو بسته شدن دربها الزامي است . </a:t>
            </a:r>
          </a:p>
          <a:p>
            <a:pPr marL="0" lvl="1" algn="just" rtl="1"/>
            <a:r>
              <a:rPr lang="fa-IR" dirty="0" smtClean="0">
                <a:cs typeface="B Nazanin" pitchFamily="2" charset="-78"/>
              </a:rPr>
              <a:t>-ضروري به نظر مي رسد درب هاي مذکور به ژنراتورهاي اضطراري برق وصل باشد که در هنگام خاموشي برق نيز با مشکلي روبرو نشوند . </a:t>
            </a:r>
          </a:p>
          <a:p>
            <a:pPr marL="0" lvl="1" algn="just" rtl="1"/>
            <a:r>
              <a:rPr lang="fa-IR" dirty="0" smtClean="0">
                <a:cs typeface="B Nazanin" pitchFamily="2" charset="-78"/>
              </a:rPr>
              <a:t>-کليه آلات و ابزارهاي اتوماتيک که براي باز کردن درب ها نصب مي گردد بايد به طريقي تنظيم شده باشند که در صورت قطع برق يا پريدن فيوز و کار نکردن ژنراتورها ي اضطراري ، باز کردن درب به طريق دستي به فوريت امکان پذير باشد . </a:t>
            </a:r>
          </a:p>
          <a:p>
            <a:pPr marL="0" lvl="1" algn="just" rtl="1"/>
            <a:r>
              <a:rPr lang="fa-IR" dirty="0" smtClean="0">
                <a:cs typeface="B Nazanin" pitchFamily="2" charset="-78"/>
              </a:rPr>
              <a:t>-جهت اطلاع افراد و وسايل نقليه عبوري مجاور ايستگاه از زمان شروع عمليات ، مي بايد به نصب چراغ گردان در محلي که به خوبي قابل رؤيت باشد اقدام کرد . </a:t>
            </a:r>
          </a:p>
          <a:p>
            <a:pPr marL="0" lvl="1" algn="just" rtl="1"/>
            <a:endParaRPr lang="fa-IR" dirty="0" smtClean="0">
              <a:cs typeface="B Nazanin" pitchFamily="2" charset="-78"/>
            </a:endParaRPr>
          </a:p>
          <a:p>
            <a:pPr marL="0" lvl="1" algn="just" rtl="1">
              <a:buFontTx/>
              <a:buChar char="-"/>
            </a:pPr>
            <a:r>
              <a:rPr lang="ar-SA" b="1" dirty="0" smtClean="0">
                <a:cs typeface="B Nazanin" pitchFamily="2" charset="-78"/>
              </a:rPr>
              <a:t>محل شستشو </a:t>
            </a:r>
            <a:endParaRPr lang="fa-IR" b="1" dirty="0" smtClean="0">
              <a:cs typeface="B Nazanin" pitchFamily="2" charset="-78"/>
            </a:endParaRPr>
          </a:p>
          <a:p>
            <a:pPr marL="0" lvl="1" algn="just" rtl="1"/>
            <a:r>
              <a:rPr lang="fa-IR" dirty="0" smtClean="0">
                <a:cs typeface="B Nazanin" pitchFamily="2" charset="-78"/>
              </a:rPr>
              <a:t>-پيش بيني مکان مناسب جهت شستن وسايل نقليه در محوطه يا آشيانه الزامي است . </a:t>
            </a:r>
          </a:p>
          <a:p>
            <a:pPr marL="0" lvl="1" algn="just" rtl="1">
              <a:buFontTx/>
              <a:buChar char="-"/>
            </a:pPr>
            <a:r>
              <a:rPr lang="fa-IR" dirty="0" smtClean="0">
                <a:cs typeface="B Nazanin" pitchFamily="2" charset="-78"/>
              </a:rPr>
              <a:t>محل شستشوي ماشين ها بايد به وسيله يک کانال مناسب از محوطه اي که وسايل نقليه نگهداري مي شوند جدا گردند .</a:t>
            </a:r>
          </a:p>
          <a:p>
            <a:pPr marL="0" lvl="1" algn="just" rtl="1"/>
            <a:endParaRPr lang="fa-IR" dirty="0" smtClean="0">
              <a:cs typeface="B Nazanin" pitchFamily="2" charset="-78"/>
            </a:endParaRPr>
          </a:p>
          <a:p>
            <a:pPr marL="0" lvl="1" algn="just" rtl="1">
              <a:buFontTx/>
              <a:buChar char="-"/>
            </a:pPr>
            <a:r>
              <a:rPr lang="ar-SA" b="1" dirty="0" smtClean="0">
                <a:cs typeface="B Nazanin" pitchFamily="2" charset="-78"/>
              </a:rPr>
              <a:t>مواد و مصالح</a:t>
            </a:r>
            <a:r>
              <a:rPr lang="fa-IR" b="1" dirty="0" smtClean="0">
                <a:cs typeface="B Nazanin" pitchFamily="2" charset="-78"/>
              </a:rPr>
              <a:t> </a:t>
            </a:r>
          </a:p>
          <a:p>
            <a:pPr marL="0" lvl="1" algn="just" rtl="1"/>
            <a:r>
              <a:rPr lang="fa-IR" dirty="0" smtClean="0">
                <a:cs typeface="B Nazanin" pitchFamily="2" charset="-78"/>
              </a:rPr>
              <a:t>-محوطه تردد وسايل نقليه عملياتي و آشيانه مي بايد با مواد و مصالح مناسب جهت هدايت آبهاي سطحي به کانال هاي پيش بيني شده براي اين منظور شيب بندي شوند.</a:t>
            </a:r>
          </a:p>
          <a:p>
            <a:pPr marL="0" lvl="1" algn="just" rtl="1"/>
            <a:endParaRPr lang="fa-IR" dirty="0" smtClean="0">
              <a:cs typeface="B Nazanin" pitchFamily="2" charset="-78"/>
            </a:endParaRPr>
          </a:p>
          <a:p>
            <a:pPr marL="0" lvl="1" algn="just" rtl="1"/>
            <a:endParaRPr lang="fa-IR" dirty="0" smtClean="0">
              <a:cs typeface="B Nazanin" pitchFamily="2" charset="-78"/>
            </a:endParaRPr>
          </a:p>
          <a:p>
            <a:pPr marL="0" lvl="1" algn="just" rtl="1"/>
            <a:endParaRPr lang="fa-IR" dirty="0" smtClean="0">
              <a:cs typeface="B Nazanin" pitchFamily="2" charset="-78"/>
            </a:endParaRPr>
          </a:p>
          <a:p>
            <a:pPr marL="0" lvl="1"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71</a:t>
            </a:r>
            <a:endParaRPr lang="en-US" sz="11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217634"/>
          </a:xfrm>
          <a:prstGeom prst="rect">
            <a:avLst/>
          </a:prstGeom>
        </p:spPr>
        <p:txBody>
          <a:bodyPr wrap="square">
            <a:spAutoFit/>
          </a:bodyPr>
          <a:lstStyle/>
          <a:p>
            <a:pPr algn="just" rtl="1"/>
            <a:r>
              <a:rPr lang="fa-IR" dirty="0" smtClean="0">
                <a:cs typeface="B Nazanin" pitchFamily="2" charset="-78"/>
              </a:rPr>
              <a:t>-ديوارهاي آشيانه بايد از نوع موادي ساخته شود که به راحتي قابل شستشو باشد و در کف اين محل بايد به اندازه کافي سوراخ هاي آب ريز جهت تخليه آب هاي ريخته شده در اثر شستشو کار گذارده شود . اين کار امکان شستشو با شيلنگ را در اين مکان ميسر و آسان مي کند . ضمناً شيرهاي آب گرم و سرد در مرکز و در کناره ديوارها بايد نصب گردد بحدي که رفع نياز شود . </a:t>
            </a:r>
            <a:endParaRPr lang="en-US" sz="1200" dirty="0" smtClean="0">
              <a:cs typeface="B Nazanin" pitchFamily="2" charset="-78"/>
            </a:endParaRPr>
          </a:p>
          <a:p>
            <a:pPr algn="just" rtl="1"/>
            <a:r>
              <a:rPr lang="fa-IR" dirty="0" smtClean="0">
                <a:cs typeface="B Nazanin" pitchFamily="2" charset="-78"/>
              </a:rPr>
              <a:t>- جايگاه هاي وسايل نقليه ماشين آتش نشاني بايد از مصالح غير لغزنده مقاومي ساخته شوند که به هيچ عنوان حتي در شرايط مرطوب لغزنده نباشند .</a:t>
            </a:r>
            <a:endParaRPr lang="en-US" sz="1200" dirty="0" smtClean="0">
              <a:cs typeface="B Nazanin" pitchFamily="2" charset="-78"/>
            </a:endParaRPr>
          </a:p>
          <a:p>
            <a:pPr algn="just" rtl="1"/>
            <a:r>
              <a:rPr lang="fa-IR" dirty="0" smtClean="0">
                <a:cs typeface="B Nazanin" pitchFamily="2" charset="-78"/>
              </a:rPr>
              <a:t>- سطح زمين اين محوطه بايد از بتوني ساخته شود که هريک متر مربع آن تحمل وزن 610 کيلوگرم را داشته باشد.</a:t>
            </a:r>
          </a:p>
          <a:p>
            <a:pPr algn="just" rtl="1"/>
            <a:endParaRPr lang="fa-IR" dirty="0" smtClean="0">
              <a:cs typeface="B Nazanin" pitchFamily="2" charset="-78"/>
            </a:endParaRPr>
          </a:p>
          <a:p>
            <a:pPr algn="just" rtl="1"/>
            <a:r>
              <a:rPr lang="fa-IR" b="1" dirty="0" smtClean="0">
                <a:cs typeface="B Nazanin" pitchFamily="2" charset="-78"/>
              </a:rPr>
              <a:t>- تهویه و نور </a:t>
            </a:r>
          </a:p>
          <a:p>
            <a:pPr algn="just" rtl="1"/>
            <a:r>
              <a:rPr lang="fa-IR" dirty="0" smtClean="0">
                <a:cs typeface="B Nazanin" pitchFamily="2" charset="-78"/>
              </a:rPr>
              <a:t>- در صورت استفاده از فن جهت تخليه دود ناشي از وسايل نقليه داخل آشيانه بايد توجه داشت که موقعيت فن ها به گونه اي در نظر گرفته شود تا باعث آزار و آلودگي هواي کاربري هاي مجاور نگردد . </a:t>
            </a:r>
          </a:p>
          <a:p>
            <a:pPr algn="just" rtl="1"/>
            <a:r>
              <a:rPr lang="fa-IR" dirty="0" smtClean="0">
                <a:cs typeface="B Nazanin" pitchFamily="2" charset="-78"/>
              </a:rPr>
              <a:t>- تهويه ي آشيانه بايد به گونه اي صورت گيرد که دود ناشي از وسايل نقليه کاملاً از فضاي آشيانه دفع گردد تا باعث آزار و ناراحتي کارکنان نشود و بهداشت و سلامت آنان را به مخاطره نياندازد .</a:t>
            </a:r>
          </a:p>
          <a:p>
            <a:pPr algn="just" rtl="1"/>
            <a:r>
              <a:rPr lang="fa-IR" dirty="0" smtClean="0">
                <a:cs typeface="B Nazanin" pitchFamily="2" charset="-78"/>
              </a:rPr>
              <a:t>- سطوح نورگير ساختمان آشيانه بايد به اندازه باشد که در تمام ساعات روز حتي المقدور نور طبيعي کافي جهت فعاليت تأمين کند .</a:t>
            </a:r>
          </a:p>
          <a:p>
            <a:pPr algn="just" rtl="1"/>
            <a:r>
              <a:rPr lang="fa-IR" dirty="0" smtClean="0">
                <a:cs typeface="B Nazanin" pitchFamily="2" charset="-78"/>
              </a:rPr>
              <a:t>-کليه روشنايي هاي داخلي ايستگاه آتش نشاني مي بايست از نوعي انتخاب شود که به سرعت روشن شده و براي روشن شدن نياز به زماني براي گرم شدن نداشته باشد . </a:t>
            </a:r>
          </a:p>
          <a:p>
            <a:pPr algn="just" rtl="1"/>
            <a:r>
              <a:rPr lang="fa-IR" dirty="0" smtClean="0">
                <a:cs typeface="B Nazanin" pitchFamily="2" charset="-78"/>
              </a:rPr>
              <a:t>-نورپردازي فضاهاي خارجي بايد به صورتي طراحي شده باشد که در شب هنگام که نور طبيعي وجود ندارد به طور کامل روشن شود . </a:t>
            </a:r>
          </a:p>
          <a:p>
            <a:pPr algn="just" rtl="1"/>
            <a:r>
              <a:rPr lang="fa-IR" dirty="0" smtClean="0">
                <a:cs typeface="B Nazanin" pitchFamily="2" charset="-78"/>
              </a:rPr>
              <a:t>-در فضاهاي خارجي پيشنهاد مي شود که بيشتر از چراغهاي حباب دار استفاده شود .</a:t>
            </a:r>
          </a:p>
          <a:p>
            <a:pPr algn="just" rtl="1"/>
            <a:r>
              <a:rPr lang="fa-IR" dirty="0" smtClean="0">
                <a:cs typeface="B Nazanin" pitchFamily="2" charset="-78"/>
              </a:rPr>
              <a:t>-به طور کلي ، کليه روشناييها ، مي بايست داراي پوشش حفاظتي باشند .</a:t>
            </a:r>
          </a:p>
          <a:p>
            <a:pPr algn="just" rtl="1"/>
            <a:r>
              <a:rPr lang="fa-IR" dirty="0" smtClean="0">
                <a:cs typeface="B Nazanin" pitchFamily="2" charset="-78"/>
              </a:rPr>
              <a:t>-علاوه بر کنترل و کليدهاي دستي، نصب سيستم هوشيار جهت خاموش و روشن شدن روشنايي ها لازم مي باشد. </a:t>
            </a:r>
          </a:p>
          <a:p>
            <a:pPr algn="just" rtl="1"/>
            <a:r>
              <a:rPr lang="fa-IR" dirty="0" smtClean="0">
                <a:cs typeface="B Nazanin" pitchFamily="2" charset="-78"/>
              </a:rPr>
              <a:t> </a:t>
            </a:r>
          </a:p>
          <a:p>
            <a:pPr algn="just" rtl="1"/>
            <a:r>
              <a:rPr lang="fa-IR" dirty="0" smtClean="0">
                <a:cs typeface="B Nazanin" pitchFamily="2" charset="-78"/>
              </a:rPr>
              <a:t>-</a:t>
            </a:r>
            <a:r>
              <a:rPr lang="fa-IR" b="1" dirty="0" smtClean="0">
                <a:cs typeface="B Nazanin" pitchFamily="2" charset="-78"/>
              </a:rPr>
              <a:t>شيب</a:t>
            </a:r>
          </a:p>
          <a:p>
            <a:pPr algn="just" rtl="1"/>
            <a:r>
              <a:rPr lang="fa-IR" dirty="0" smtClean="0">
                <a:cs typeface="B Nazanin" pitchFamily="2" charset="-78"/>
              </a:rPr>
              <a:t>-شيب عمومي آشيانه نبايد به اندازه اي  باشد که احتمال حرکت وسايل نقليه در حالت پارک وجود داشته باشد . حداکثر ميزان اين شيب 5/1 درصد است که جهت رفع آبهاي سطحي کف آشيانه الزامي است . </a:t>
            </a:r>
          </a:p>
          <a:p>
            <a:pPr algn="just" rtl="1"/>
            <a:r>
              <a:rPr lang="fa-IR" dirty="0" smtClean="0">
                <a:cs typeface="B Nazanin" pitchFamily="2" charset="-78"/>
              </a:rPr>
              <a:t>- در محل خروج وسايل نقليه از آشيانه نبايد شيب مثبت که باعث تأخير در حرکت ، سرخوردن و خاموش شدن آنها مي گردد وجود داشته باشد . </a:t>
            </a:r>
          </a:p>
          <a:p>
            <a:pPr algn="just" rtl="1"/>
            <a:r>
              <a:rPr lang="fa-IR" dirty="0" smtClean="0">
                <a:cs typeface="B Nazanin" pitchFamily="2" charset="-78"/>
              </a:rPr>
              <a:t> </a:t>
            </a:r>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72</a:t>
            </a:r>
            <a:endParaRPr lang="en-US" sz="11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217634"/>
          </a:xfrm>
          <a:prstGeom prst="rect">
            <a:avLst/>
          </a:prstGeom>
        </p:spPr>
        <p:txBody>
          <a:bodyPr wrap="square">
            <a:spAutoFit/>
          </a:bodyPr>
          <a:lstStyle/>
          <a:p>
            <a:pPr algn="r" rtl="1"/>
            <a:r>
              <a:rPr lang="fa-IR" b="1" dirty="0" smtClean="0">
                <a:cs typeface="B Nazanin" pitchFamily="2" charset="-78"/>
              </a:rPr>
              <a:t>4-1-3- آسایشگاه</a:t>
            </a:r>
          </a:p>
          <a:p>
            <a:pPr algn="r" rtl="1"/>
            <a:r>
              <a:rPr lang="fa-IR" dirty="0" smtClean="0">
                <a:cs typeface="B Nazanin" pitchFamily="2" charset="-78"/>
              </a:rPr>
              <a:t>- فضاي رختکن ، سرويس هاي بهداشتي ، دوش ها و کمدخانه ها (جهت نگهداري لباس رسمي آتش نشان ها پتو و بالش ، لوازم شخصي و ... ) ضمن اين که بايد در مجاورت استراحتگاه باشند ولي موقعيت آنها نبايد به گونه اي باشد که استفاده از آنها باعث ايجاد سرو صدا و سلب آسايش کارکنان در حال استراحت گردد .</a:t>
            </a:r>
          </a:p>
          <a:p>
            <a:pPr algn="r" rtl="1"/>
            <a:r>
              <a:rPr lang="fa-IR" dirty="0" smtClean="0">
                <a:cs typeface="B Nazanin" pitchFamily="2" charset="-78"/>
              </a:rPr>
              <a:t>-خوابگاه ها در ايستگاه هاي آتش نشاني مي بايست  فضايي آرام رافراهم آورند که پرسنل بتواند در 24 ساعت شيفت کاري در آن استراحت کنند . </a:t>
            </a:r>
          </a:p>
          <a:p>
            <a:pPr algn="r" rtl="1"/>
            <a:r>
              <a:rPr lang="fa-IR" dirty="0" smtClean="0">
                <a:cs typeface="B Nazanin" pitchFamily="2" charset="-78"/>
              </a:rPr>
              <a:t>-رؤسا و فرماندهان داراي خوابگاه شخصي جداگانه باشند که به حمام ويژه اتاق متصل و داراي 4 کمد باشد . </a:t>
            </a:r>
          </a:p>
          <a:p>
            <a:pPr algn="r" rtl="1"/>
            <a:r>
              <a:rPr lang="fa-IR" dirty="0" smtClean="0">
                <a:cs typeface="B Nazanin" pitchFamily="2" charset="-78"/>
              </a:rPr>
              <a:t>-خوابگاه اصلي مي بايست داراي فضايي وسيع باشد و امکان جدا کردن کليه تخت ها از يکديگر به وسيله پارتيشن وجود داشته باشد .</a:t>
            </a:r>
          </a:p>
          <a:p>
            <a:pPr algn="r" rtl="1">
              <a:buFontTx/>
              <a:buChar char="-"/>
            </a:pPr>
            <a:r>
              <a:rPr lang="fa-IR" dirty="0" smtClean="0">
                <a:cs typeface="B Nazanin" pitchFamily="2" charset="-78"/>
              </a:rPr>
              <a:t>محل قرار گيري پارتيشن ها بايد به گونه اي باشد که دسترسي سريع و ايمن به پارکينگ در مواقع اضطراري داشته باشد . </a:t>
            </a:r>
          </a:p>
          <a:p>
            <a:pPr algn="r" rtl="1">
              <a:buFontTx/>
              <a:buChar char="-"/>
            </a:pPr>
            <a:r>
              <a:rPr lang="fa-IR" dirty="0" smtClean="0">
                <a:cs typeface="B Nazanin" pitchFamily="2" charset="-78"/>
              </a:rPr>
              <a:t>به منظور ايجاد فضاي خصوصي و جداکردن محدوده هاي شخصي، مي توان از پارتيشن هاي جدا کننده مرتفع استفاده نمود. اين ديوارهاي متحرک مي بايست به اندازه اي ارتفاع داشته باشند که شخص را در حالت خوابيده پنهان کنند، اما اين ارتفاع نبايد مانع به جريان در آمدن هوا و رسيدن نور کافي فضا شود . بطور کلي ارتفاعي مابين 120 تا 150 سانتي متر مناسب مي باشد.</a:t>
            </a:r>
          </a:p>
          <a:p>
            <a:pPr algn="r" rtl="1"/>
            <a:r>
              <a:rPr lang="fa-IR" dirty="0" smtClean="0">
                <a:cs typeface="B Nazanin" pitchFamily="2" charset="-78"/>
              </a:rPr>
              <a:t>-ترجيحاً ديواره ها به صورت </a:t>
            </a:r>
            <a:r>
              <a:rPr lang="en-US" dirty="0" smtClean="0">
                <a:cs typeface="B Nazanin" pitchFamily="2" charset="-78"/>
              </a:rPr>
              <a:t>L </a:t>
            </a:r>
            <a:r>
              <a:rPr lang="fa-IR" dirty="0" smtClean="0">
                <a:cs typeface="B Nazanin" pitchFamily="2" charset="-78"/>
              </a:rPr>
              <a:t>ويا </a:t>
            </a:r>
            <a:r>
              <a:rPr lang="en-US" dirty="0" smtClean="0">
                <a:cs typeface="B Nazanin" pitchFamily="2" charset="-78"/>
              </a:rPr>
              <a:t>T </a:t>
            </a:r>
            <a:r>
              <a:rPr lang="fa-IR" dirty="0" smtClean="0">
                <a:cs typeface="B Nazanin" pitchFamily="2" charset="-78"/>
              </a:rPr>
              <a:t>تعريف شده باشند تا مانع حرکت سريع مامورين در شرايط اورژانس نشود. بازوهاي هرکدام از اين اشکال نبايد بيش از 90 سانتي متر طول داشته باشند .</a:t>
            </a:r>
          </a:p>
          <a:p>
            <a:pPr algn="r" rtl="1"/>
            <a:r>
              <a:rPr lang="fa-IR" dirty="0" smtClean="0">
                <a:cs typeface="B Nazanin" pitchFamily="2" charset="-78"/>
              </a:rPr>
              <a:t>-فضاي استراحتگاه بايد حتي المکان از سکوت و آرامش کافي برخوردار باشد . لذا مجاورت اين فضا با فضاهايي که به واسطه عملکردشان مولد سرو صداي مزاحم جهت استراحت کارکنان مي باشند مجاز نيست .</a:t>
            </a:r>
          </a:p>
          <a:p>
            <a:pPr algn="r" rtl="1"/>
            <a:r>
              <a:rPr lang="fa-IR" dirty="0" smtClean="0">
                <a:cs typeface="B Nazanin" pitchFamily="2" charset="-78"/>
              </a:rPr>
              <a:t>-موقعيت فضاي استراحتگاه بايد به گونه اي انتخاب گردد که سر وصداي ناشي از کاربري هاي مجاور ايستگاه باعث ايجاد اختلال در استراحت کارکنان نگردد . </a:t>
            </a:r>
          </a:p>
          <a:p>
            <a:pPr algn="r" rtl="1"/>
            <a:r>
              <a:rPr lang="fa-IR" dirty="0" smtClean="0">
                <a:cs typeface="B Nazanin" pitchFamily="2" charset="-78"/>
              </a:rPr>
              <a:t>- استفاده از تخت هاي دو طبقه در استراحتگاه مجاز نمي باشد .</a:t>
            </a:r>
          </a:p>
          <a:p>
            <a:pPr algn="r" rtl="1"/>
            <a:r>
              <a:rPr lang="fa-IR" dirty="0" smtClean="0">
                <a:cs typeface="B Nazanin" pitchFamily="2" charset="-78"/>
              </a:rPr>
              <a:t>- سرانه خوابگاه به ازاي هر تخت 7/5 متر مربع در نظر گرفته شود . </a:t>
            </a:r>
          </a:p>
          <a:p>
            <a:pPr algn="r" rtl="1"/>
            <a:r>
              <a:rPr lang="fa-IR" dirty="0" smtClean="0">
                <a:cs typeface="B Nazanin" pitchFamily="2" charset="-78"/>
              </a:rPr>
              <a:t>-حداقل حريم خصوصي هر فرد در حال استراحت در استراحتگاه مي بايد از طريق پيش بيني يک پرده دور تخت تأمين گردد . </a:t>
            </a:r>
          </a:p>
          <a:p>
            <a:pPr algn="r" rtl="1"/>
            <a:r>
              <a:rPr lang="fa-IR" dirty="0" smtClean="0">
                <a:cs typeface="B Nazanin" pitchFamily="2" charset="-78"/>
              </a:rPr>
              <a:t>- استراحتگاه بايد داراي دسترسي بسيار سريع و ايمن به آشيانه باشد .</a:t>
            </a:r>
          </a:p>
          <a:p>
            <a:pPr algn="r" rtl="1"/>
            <a:r>
              <a:rPr lang="fa-IR" dirty="0" smtClean="0">
                <a:cs typeface="B Nazanin" pitchFamily="2" charset="-78"/>
              </a:rPr>
              <a:t>- در ايستگاه هاي يک طبقه ، خوابگاه مي تواند از طريق درب هاي خروجي دولتّه به فضاي پارکينگ راه يابد. اين دربها براي باز شدن نياز به دکمه و يا سيستم هاي مشابه ندارند. اما مي بايست چرخش آنها آزاد باشد و به صورت خودکار بسته شوند . </a:t>
            </a:r>
          </a:p>
          <a:p>
            <a:pPr algn="r"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73</a:t>
            </a:r>
            <a:endParaRPr lang="en-US" sz="11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9202519"/>
          </a:xfrm>
          <a:prstGeom prst="rect">
            <a:avLst/>
          </a:prstGeom>
        </p:spPr>
        <p:txBody>
          <a:bodyPr wrap="square">
            <a:spAutoFit/>
          </a:bodyPr>
          <a:lstStyle/>
          <a:p>
            <a:pPr algn="just" rtl="1"/>
            <a:r>
              <a:rPr lang="fa-IR" dirty="0" smtClean="0">
                <a:cs typeface="B Nazanin" pitchFamily="2" charset="-78"/>
              </a:rPr>
              <a:t>درب نصب گردد ، در صورت کوچک بودن فضا ، يک جفت نيز کافي است . </a:t>
            </a:r>
          </a:p>
          <a:p>
            <a:pPr algn="just" rtl="1"/>
            <a:r>
              <a:rPr lang="fa-IR" dirty="0" smtClean="0">
                <a:cs typeface="B Nazanin" pitchFamily="2" charset="-78"/>
              </a:rPr>
              <a:t>-درايستگاه هاي دو طبقه ، خوابگاه مي بايست دقيقاً در فضايي نزديک به بالاي فضاي پارکينگ و داراي فصل مشترک با فضاي آشيانه در پايين جاگذاري شود و دسترسي به پارکينگ از طريق چاله هاي فرود صورت پذيرد. اين چاله ها مي بايست در چارچوبي بسته قرار گرفته شده باشد و داراي درب هاي چرخان با قابليت بسته شدن اتوماتيک باشد . حداقل 3 عدد چاله فرود براي اين طبقه بايد در نظر گرفته شود . </a:t>
            </a:r>
          </a:p>
          <a:p>
            <a:pPr algn="just" rtl="1"/>
            <a:r>
              <a:rPr lang="fa-IR" dirty="0" smtClean="0">
                <a:cs typeface="B Nazanin" pitchFamily="2" charset="-78"/>
              </a:rPr>
              <a:t>- اتاق هاي خوابگاه در ايستگاه هاي يک طبقه اي مي بايست حداکثر 6 تخته طراحي شده باشد و در ايستگاه هاي دو طبقه مي بايست حداکثر 12 تخته طراحي شده باشد .  </a:t>
            </a:r>
          </a:p>
          <a:p>
            <a:pPr algn="just" rtl="1"/>
            <a:r>
              <a:rPr lang="fa-IR" dirty="0" smtClean="0">
                <a:cs typeface="B Nazanin" pitchFamily="2" charset="-78"/>
              </a:rPr>
              <a:t>-ساخت هر گونه مبلمان ثابت مانند کمد ديواري ، ميز توالت ، جا رختي ، ميز و مانند اينها در فضاي خوابگاه ممنوع مي باشد . اين اسباب نه تنها لازمه فضا نمي باشند ، بلکه براي تغيير مبلمان ايجاد مزاحمت مي کند .</a:t>
            </a:r>
          </a:p>
          <a:p>
            <a:pPr algn="just" rtl="1"/>
            <a:r>
              <a:rPr lang="fa-IR" dirty="0" smtClean="0">
                <a:cs typeface="B Nazanin" pitchFamily="2" charset="-78"/>
              </a:rPr>
              <a:t>-نصب هر گونه چراغ مطالعه و يا دستگاه هاي الکترونيکي ثابت نيز ممنوع مي باشد .</a:t>
            </a:r>
          </a:p>
          <a:p>
            <a:pPr algn="just" rtl="1">
              <a:buFontTx/>
              <a:buChar char="-"/>
            </a:pPr>
            <a:r>
              <a:rPr lang="fa-IR" dirty="0" smtClean="0">
                <a:cs typeface="B Nazanin" pitchFamily="2" charset="-78"/>
              </a:rPr>
              <a:t>قرار دادن هرگونه پريز تلفن و اينترنت در فضاي خواب ممنوع مي باشد . </a:t>
            </a: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buFontTx/>
              <a:buChar char="-"/>
            </a:pPr>
            <a:endParaRPr lang="fa-IR" dirty="0" smtClean="0">
              <a:cs typeface="B Nazanin" pitchFamily="2" charset="-78"/>
            </a:endParaRPr>
          </a:p>
          <a:p>
            <a:pPr algn="just" rtl="1"/>
            <a:r>
              <a:rPr lang="fa-IR" b="1" dirty="0" smtClean="0">
                <a:cs typeface="B Nazanin" pitchFamily="2" charset="-78"/>
              </a:rPr>
              <a:t>4-1-4- بخش اداری</a:t>
            </a:r>
          </a:p>
          <a:p>
            <a:pPr algn="just" rtl="1"/>
            <a:r>
              <a:rPr lang="fa-IR" dirty="0" smtClean="0">
                <a:cs typeface="B Nazanin" pitchFamily="2" charset="-78"/>
              </a:rPr>
              <a:t>-هر ايستگاه يک بخش اداري خواهد داشت . در صورت وجود بخش هاي گوناگون اداري ( اعم از دفتر بيمه و يا غيره ) مي بايست براي هرکدام ، دفتر اداري جداگانه در نظر گرفته شود . </a:t>
            </a:r>
          </a:p>
          <a:p>
            <a:pPr algn="just" rtl="1"/>
            <a:r>
              <a:rPr lang="fa-IR" dirty="0" smtClean="0">
                <a:cs typeface="B Nazanin" pitchFamily="2" charset="-78"/>
              </a:rPr>
              <a:t>- يک چهارم کل زيربنا، بيشترين ميزان لازم جهت دفاتر اداري مي باشد . </a:t>
            </a:r>
          </a:p>
          <a:p>
            <a:pPr algn="just" rtl="1"/>
            <a:r>
              <a:rPr lang="fa-IR" dirty="0" smtClean="0">
                <a:cs typeface="B Nazanin" pitchFamily="2" charset="-78"/>
              </a:rPr>
              <a:t>- وجود يک اتاق اداري جهت بخش اورژانس الزامي است . </a:t>
            </a:r>
          </a:p>
          <a:p>
            <a:pPr algn="just" rtl="1"/>
            <a:r>
              <a:rPr lang="fa-IR" dirty="0" smtClean="0">
                <a:cs typeface="B Nazanin" pitchFamily="2" charset="-78"/>
              </a:rPr>
              <a:t>- در صورت امکان ، طراحي مي بايست به گونه اي شکل گيرد که دفاتر گوناگون اداري ، داراي ورودي و خروجي مجزا باشند .</a:t>
            </a:r>
          </a:p>
          <a:p>
            <a:pPr algn="just" rtl="1">
              <a:buFontTx/>
              <a:buChar char="-"/>
            </a:pPr>
            <a:r>
              <a:rPr lang="fa-IR" dirty="0" smtClean="0">
                <a:cs typeface="B Nazanin" pitchFamily="2" charset="-78"/>
              </a:rPr>
              <a:t>ابزارهاي ارتباطي با اين دفاتر ( مانند خطوط اينترنت و تلفن ) نيز بايد به صورت مجزا تعريف شده باشند.</a:t>
            </a:r>
          </a:p>
          <a:p>
            <a:pPr algn="just" rtl="1">
              <a:buFontTx/>
              <a:buChar char="-"/>
            </a:pPr>
            <a:r>
              <a:rPr lang="fa-IR" dirty="0" smtClean="0">
                <a:cs typeface="B Nazanin" pitchFamily="2" charset="-78"/>
              </a:rPr>
              <a:t> براي کليه دفاتر مي بايست فضايي جداگانه جهت نصب رايانه هاي اطلاع رساني در نظر گرفته شود . </a:t>
            </a:r>
          </a:p>
          <a:p>
            <a:pPr algn="just" rtl="1"/>
            <a:endParaRPr lang="fa-IR" dirty="0" smtClean="0">
              <a:cs typeface="B Nazanin" pitchFamily="2" charset="-78"/>
            </a:endParaRPr>
          </a:p>
          <a:p>
            <a:pPr algn="just"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74</a:t>
            </a:r>
            <a:endParaRPr lang="en-US" sz="1100" dirty="0"/>
          </a:p>
        </p:txBody>
      </p:sp>
      <p:pic>
        <p:nvPicPr>
          <p:cNvPr id="2050" name="Picture 15" descr="Bunk-Room.jpg"/>
          <p:cNvPicPr>
            <a:picLocks noChangeAspect="1" noChangeArrowheads="1"/>
          </p:cNvPicPr>
          <p:nvPr/>
        </p:nvPicPr>
        <p:blipFill>
          <a:blip r:embed="rId2" cstate="print"/>
          <a:srcRect/>
          <a:stretch>
            <a:fillRect/>
          </a:stretch>
        </p:blipFill>
        <p:spPr bwMode="auto">
          <a:xfrm>
            <a:off x="375159" y="3810000"/>
            <a:ext cx="2825242" cy="1990725"/>
          </a:xfrm>
          <a:prstGeom prst="rect">
            <a:avLst/>
          </a:prstGeom>
          <a:noFill/>
          <a:ln w="19050">
            <a:noFill/>
            <a:miter lim="800000"/>
            <a:headEnd/>
            <a:tailEnd/>
          </a:ln>
        </p:spPr>
      </p:pic>
      <p:pic>
        <p:nvPicPr>
          <p:cNvPr id="6" name="Picture 4" descr="D:\Users\Mona\Desktop\Fire Station in Santo Tirso  Alvaro Siza\5122167eb3fc4bfa27000250_fire-station-in-santo-tirso-alvaro-siza_jm_siza_bvst_091-1000x666.jpg"/>
          <p:cNvPicPr>
            <a:picLocks noChangeAspect="1" noChangeArrowheads="1"/>
          </p:cNvPicPr>
          <p:nvPr/>
        </p:nvPicPr>
        <p:blipFill>
          <a:blip r:embed="rId3" cstate="print"/>
          <a:srcRect/>
          <a:stretch>
            <a:fillRect/>
          </a:stretch>
        </p:blipFill>
        <p:spPr bwMode="auto">
          <a:xfrm>
            <a:off x="3352800" y="3810000"/>
            <a:ext cx="2971800" cy="2000626"/>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6001643"/>
          </a:xfrm>
          <a:prstGeom prst="rect">
            <a:avLst/>
          </a:prstGeom>
        </p:spPr>
        <p:txBody>
          <a:bodyPr wrap="square">
            <a:spAutoFit/>
          </a:bodyPr>
          <a:lstStyle/>
          <a:p>
            <a:pPr algn="just" rtl="1"/>
            <a:r>
              <a:rPr lang="fa-IR" b="1" dirty="0" smtClean="0">
                <a:cs typeface="B Nazanin" pitchFamily="2" charset="-78"/>
              </a:rPr>
              <a:t>4-1-5- اتاق فرمانده</a:t>
            </a:r>
          </a:p>
          <a:p>
            <a:pPr algn="just" rtl="1"/>
            <a:r>
              <a:rPr lang="fa-IR" dirty="0" smtClean="0">
                <a:cs typeface="B Nazanin" pitchFamily="2" charset="-78"/>
              </a:rPr>
              <a:t>- اتاق فرمانده ايستگاه مي بايد به اتاق مخابرات و نگهباني ارتباط و دسترسي سريع داشته باشد . </a:t>
            </a:r>
          </a:p>
          <a:p>
            <a:pPr algn="just" rtl="1">
              <a:buFontTx/>
              <a:buChar char="-"/>
            </a:pPr>
            <a:r>
              <a:rPr lang="fa-IR" dirty="0" smtClean="0">
                <a:cs typeface="B Nazanin" pitchFamily="2" charset="-78"/>
              </a:rPr>
              <a:t>در اتاق  فرمانده مي بايد فضاي کافي جهت تختخواب (ترجيحاً  تاشو ) ، ميزکار و بايگاني پرونده ها پيش بيني  شده باشد. </a:t>
            </a:r>
          </a:p>
          <a:p>
            <a:pPr algn="just" rtl="1">
              <a:buFontTx/>
              <a:buChar char="-"/>
            </a:pPr>
            <a:endParaRPr lang="fa-IR" dirty="0" smtClean="0">
              <a:cs typeface="B Nazanin" pitchFamily="2" charset="-78"/>
            </a:endParaRPr>
          </a:p>
          <a:p>
            <a:pPr algn="just" rtl="1"/>
            <a:r>
              <a:rPr lang="fa-IR" b="1" dirty="0" smtClean="0">
                <a:cs typeface="B Nazanin" pitchFamily="2" charset="-78"/>
              </a:rPr>
              <a:t>4-1-6- </a:t>
            </a:r>
            <a:r>
              <a:rPr lang="ar-SA" b="1" dirty="0" smtClean="0">
                <a:cs typeface="B Nazanin" pitchFamily="2" charset="-78"/>
              </a:rPr>
              <a:t>آشپز خانه </a:t>
            </a:r>
            <a:endParaRPr lang="fa-IR" b="1" dirty="0" smtClean="0">
              <a:cs typeface="B Nazanin" pitchFamily="2" charset="-78"/>
            </a:endParaRPr>
          </a:p>
          <a:p>
            <a:pPr algn="just" rtl="1"/>
            <a:r>
              <a:rPr lang="fa-IR" dirty="0" smtClean="0">
                <a:cs typeface="B Nazanin" pitchFamily="2" charset="-78"/>
              </a:rPr>
              <a:t>- موقعيت و طراحي آشپزخانه بايد به گونه اي باشد که باعث انتشار بوي غذا در فضاي ايستگاه نگردد و از نور و تهويه طبيعي ومصنوعي مناسبي برخوردار باشد . 2-5- امکان تهويه سريع و کامل آشپزخانه امري الزامي است که مي تواند از طريق جداره هاي کانالهاي عمودي تهويه صورت گيرد . </a:t>
            </a:r>
          </a:p>
          <a:p>
            <a:pPr algn="just" rtl="1"/>
            <a:r>
              <a:rPr lang="fa-IR" dirty="0" smtClean="0">
                <a:cs typeface="B Nazanin" pitchFamily="2" charset="-78"/>
              </a:rPr>
              <a:t>- در آشپزخانه ايستگاه مي بايد متناسب با ابعاد و کلاس ايستگاه فضاي کافي جهت يک اجاق گاز ، سينک ظرفشويي ، يخچال ، انباري کوچک و کابينت در نظر گرفته شود .</a:t>
            </a:r>
          </a:p>
          <a:p>
            <a:pPr algn="just" rtl="1"/>
            <a:r>
              <a:rPr lang="fa-IR" dirty="0" smtClean="0">
                <a:cs typeface="B Nazanin" pitchFamily="2" charset="-78"/>
              </a:rPr>
              <a:t>- سينک ظرفشويي مي بايست از مدلهاي خانگي با روکش هاي ضد زنگ باشد و در انتخاب مدل آن و بررسي جزئيات مواد کاربردي کارخانه انتخابي دقت لازم به عمل آيد . </a:t>
            </a:r>
          </a:p>
          <a:p>
            <a:pPr algn="just" rtl="1"/>
            <a:r>
              <a:rPr lang="fa-IR" dirty="0" smtClean="0">
                <a:cs typeface="B Nazanin" pitchFamily="2" charset="-78"/>
              </a:rPr>
              <a:t>-  سينک آشپزخانه دوگانه و داراي صفحه خشک کن در هر دو طرف باشد .</a:t>
            </a:r>
          </a:p>
          <a:p>
            <a:pPr algn="just" rtl="1"/>
            <a:r>
              <a:rPr lang="fa-IR" dirty="0" smtClean="0">
                <a:cs typeface="B Nazanin" pitchFamily="2" charset="-78"/>
              </a:rPr>
              <a:t>-  کليه ميزهاي آشپزخانه ، روکش ها ، کابينت ها و غيره مي بايست از جنس فلزات ضد رنگ باشند . </a:t>
            </a:r>
          </a:p>
          <a:p>
            <a:pPr algn="just" rtl="1"/>
            <a:r>
              <a:rPr lang="fa-IR" dirty="0" smtClean="0">
                <a:cs typeface="B Nazanin" pitchFamily="2" charset="-78"/>
              </a:rPr>
              <a:t>- استفاده از چوب و ورقه هاي مصنوعي ممنوع مي باشد .  </a:t>
            </a:r>
          </a:p>
          <a:p>
            <a:pPr algn="just" rtl="1"/>
            <a:r>
              <a:rPr lang="fa-IR" dirty="0" smtClean="0">
                <a:cs typeface="B Nazanin" pitchFamily="2" charset="-78"/>
              </a:rPr>
              <a:t>- در کفسازي ، ديوارها و سقف آشپزخانه بايد از مصالح قابل شستشو استفاده گردد . </a:t>
            </a:r>
          </a:p>
          <a:p>
            <a:pPr algn="just" rtl="1"/>
            <a:r>
              <a:rPr lang="fa-IR" dirty="0" smtClean="0">
                <a:cs typeface="B Nazanin" pitchFamily="2" charset="-78"/>
              </a:rPr>
              <a:t>- قراردادن سوراخ آبريز در مرکز کف و رعايت شيب بندي به سمت آن.</a:t>
            </a:r>
          </a:p>
          <a:p>
            <a:pPr algn="just" rtl="1"/>
            <a:r>
              <a:rPr lang="fa-IR" dirty="0" smtClean="0">
                <a:cs typeface="B Nazanin" pitchFamily="2" charset="-78"/>
              </a:rPr>
              <a:t>- نصب شيلنگ و شير اتصال آن به شبکه شهري و قرار دادن آن در يک محفظه الزامي است .</a:t>
            </a:r>
          </a:p>
          <a:p>
            <a:pPr algn="just" rtl="1"/>
            <a:r>
              <a:rPr lang="fa-IR" dirty="0" smtClean="0">
                <a:cs typeface="B Nazanin" pitchFamily="2" charset="-78"/>
              </a:rPr>
              <a:t>- آشپزخانه مي بايد ارتباط و دسترسي مناسبي با غذا خوري و نشيمن داشته باشد . </a:t>
            </a:r>
          </a:p>
          <a:p>
            <a:pPr algn="just" rtl="1"/>
            <a:endParaRPr lang="fa-IR" dirty="0" smtClean="0">
              <a:cs typeface="B Nazanin" pitchFamily="2" charset="-78"/>
            </a:endParaRPr>
          </a:p>
          <a:p>
            <a:pPr algn="just"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75</a:t>
            </a:r>
            <a:endParaRPr lang="en-US" sz="1100" dirty="0"/>
          </a:p>
        </p:txBody>
      </p:sp>
      <p:pic>
        <p:nvPicPr>
          <p:cNvPr id="3074" name="Picture 0" descr="FirehouseKitchen.jpg"/>
          <p:cNvPicPr>
            <a:picLocks noChangeAspect="1" noChangeArrowheads="1"/>
          </p:cNvPicPr>
          <p:nvPr/>
        </p:nvPicPr>
        <p:blipFill>
          <a:blip r:embed="rId3" cstate="print"/>
          <a:srcRect/>
          <a:stretch>
            <a:fillRect/>
          </a:stretch>
        </p:blipFill>
        <p:spPr bwMode="auto">
          <a:xfrm>
            <a:off x="304800" y="6553200"/>
            <a:ext cx="2895600" cy="2330450"/>
          </a:xfrm>
          <a:prstGeom prst="rect">
            <a:avLst/>
          </a:prstGeom>
          <a:noFill/>
          <a:ln w="19050">
            <a:noFill/>
            <a:miter lim="800000"/>
            <a:headEnd/>
            <a:tailEnd/>
          </a:ln>
        </p:spPr>
      </p:pic>
      <p:pic>
        <p:nvPicPr>
          <p:cNvPr id="3076" name="Picture 4" descr="http://t0.gstatic.com/images?q=tbn:ANd9GcStoO6E8JOsFV4IbwhXqxQESNmNH6f8RYv7ykFx1nOd4aKUgFAW"/>
          <p:cNvPicPr>
            <a:picLocks noChangeAspect="1" noChangeArrowheads="1"/>
          </p:cNvPicPr>
          <p:nvPr/>
        </p:nvPicPr>
        <p:blipFill>
          <a:blip r:embed="rId4" cstate="print"/>
          <a:srcRect/>
          <a:stretch>
            <a:fillRect/>
          </a:stretch>
        </p:blipFill>
        <p:spPr bwMode="auto">
          <a:xfrm>
            <a:off x="3276600" y="6553200"/>
            <a:ext cx="3124200" cy="2286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04800" y="457200"/>
            <a:ext cx="6096000" cy="7478970"/>
          </a:xfrm>
          <a:prstGeom prst="rect">
            <a:avLst/>
          </a:prstGeom>
        </p:spPr>
        <p:txBody>
          <a:bodyPr wrap="square">
            <a:spAutoFit/>
          </a:bodyPr>
          <a:lstStyle/>
          <a:p>
            <a:pPr algn="just" rtl="1"/>
            <a:r>
              <a:rPr lang="fa-IR" b="1" dirty="0" smtClean="0">
                <a:cs typeface="B Nazanin" pitchFamily="2" charset="-78"/>
              </a:rPr>
              <a:t>مقدمه </a:t>
            </a:r>
          </a:p>
          <a:p>
            <a:pPr algn="just" rtl="1"/>
            <a:endParaRPr lang="fa-IR" dirty="0" smtClean="0">
              <a:cs typeface="B Nazanin" pitchFamily="2" charset="-78"/>
            </a:endParaRPr>
          </a:p>
          <a:p>
            <a:pPr algn="just" rtl="1"/>
            <a:r>
              <a:rPr lang="fa-IR" dirty="0" smtClean="0">
                <a:cs typeface="B Nazanin" pitchFamily="2" charset="-78"/>
              </a:rPr>
              <a:t>همواره انسان در طي دوره هاي  مختلف براي حفظ حيات خويش ، به دنبال مکاني امن براي زندگي بوده است که او را از خطرات طبيعي و غير طبيعي در امان دارد . با گذشت زمان ، با تغييرات ايجاد شده در نحوه زندگي، پيشرفت و تکنولوژي ، خطراتي تکنولوژي ، به همراه مزاياي بي شماري که براي بشر به ارمغان آورده است ، خطرات تازه و نوي را نيز به وجود آورده که انسان را در مدت زمان کوتاهي به کام مرگ مي کشاند . توسعه شهرنشيني و کاربرد تکنولوژي پيچيده در امکانات شهري ، استفاده از تأسيسات عظيم و ساختمانهاي بلند و فعاليت مراکز اجتماعي و اقتصادي بزرگ ، توليد روزافزون محصولات مصرفي در مراکز صنعتي و توليدي، به کارگيري مراکز بزرگ تخليه و نگهداري کالا و محصولات ، از جمله عواملي هستند که سبب به وجود آمدن اين نظرات که از مهمترين آنها ، آتش سوزي مي باشد ، می گردد . که انسان را تهديد مي کند نيز ، تغيير يافته است .</a:t>
            </a:r>
          </a:p>
          <a:p>
            <a:pPr algn="justLow" rtl="1"/>
            <a:r>
              <a:rPr lang="fa-IR" dirty="0" smtClean="0">
                <a:cs typeface="B Nazanin" pitchFamily="2" charset="-78"/>
              </a:rPr>
              <a:t>لذا ضرورت وجود نهادي ، جهت امداد و رسيدگي به خطرات ، که بتواند هر چه سريعتر از گسترش خطر جلوگيري کند ، الزامي گرديد . </a:t>
            </a:r>
          </a:p>
          <a:p>
            <a:pPr algn="justLow" rtl="1"/>
            <a:r>
              <a:rPr lang="fa-IR" dirty="0" smtClean="0">
                <a:cs typeface="B Nazanin" pitchFamily="2" charset="-78"/>
              </a:rPr>
              <a:t>ايجاد اين مکان ، به دليل حساس بودن و اهميت آن ، نيازمند استاندارد هاي ويژه و خاصي است که عدم رعايت آن به شدت بر عملکرد نهاد و سرعت عملياتي آن اثر مي گذارد . مکان يابي مناسب بنا ، رعايت استاندارهاي ويژه ساختماني ، رعايت روابط فضايي و اصول داخلي بنا ، از جمله مسائل ضروري است که مي بايست در طراحي و مکان يابي ايستگاه آتش نشاني رعايت و مورد توجه قرار گيرد . طبق تعريق سازمان آتش نشاني ، اين نهاد در هر منطقه ، به منظور استقرار ايمني پايدار در جامعه ايجاد مي گردد و بنا به استانداردهاي جهاني مي بايست در مدت زماني مابين 3 الي 5 دقيقه به محل حادثه دسترسي پيدا کند ، بنابراين مسيرها و شريانهاي شهري واقع در اطراف هر سايت ، از ديگر عواملي است که مي بايست مدنظر قرار گرفته است .</a:t>
            </a:r>
          </a:p>
          <a:p>
            <a:pPr algn="justLow" rtl="1"/>
            <a:r>
              <a:rPr lang="fa-IR" dirty="0" smtClean="0">
                <a:cs typeface="B Nazanin" pitchFamily="2" charset="-78"/>
              </a:rPr>
              <a:t> پروژه حاضر ، تلاشي است جهت پيشروي و شناخت هرچه بهتر اصول طراحي ايستگاه هاي آتش نشاني ، که با نزديک تر شدن به استانداردهاي جهاني ، روز به روز جامعه را به سوي ايجاد فضاي ايمن سوق دهد . </a:t>
            </a:r>
          </a:p>
          <a:p>
            <a:pPr algn="justLow" rtl="1"/>
            <a:endParaRPr lang="fa-IR" dirty="0" smtClean="0">
              <a:cs typeface="B Nazanin" pitchFamily="2" charset="-78"/>
            </a:endParaRPr>
          </a:p>
          <a:p>
            <a:pPr algn="justLow" rtl="1"/>
            <a:endParaRPr lang="en-US" dirty="0" smtClean="0">
              <a:cs typeface="B Nazanin" pitchFamily="2" charset="-78"/>
            </a:endParaRPr>
          </a:p>
          <a:p>
            <a:pPr algn="just" rtl="1"/>
            <a:r>
              <a:rPr lang="fa-IR" dirty="0" smtClean="0">
                <a:cs typeface="B Nazanin" pitchFamily="2" charset="-78"/>
              </a:rPr>
              <a:t> </a:t>
            </a:r>
            <a:endParaRPr lang="en-US" dirty="0" smtClean="0">
              <a:cs typeface="B Nazanin" pitchFamily="2" charset="-78"/>
            </a:endParaRPr>
          </a:p>
          <a:p>
            <a:pPr algn="just" rtl="1"/>
            <a:endParaRPr lang="en-US" dirty="0">
              <a:cs typeface="B Nazanin" pitchFamily="2" charset="-78"/>
            </a:endParaRPr>
          </a:p>
        </p:txBody>
      </p:sp>
      <p:sp>
        <p:nvSpPr>
          <p:cNvPr id="6" name="TextBox 5"/>
          <p:cNvSpPr txBox="1"/>
          <p:nvPr/>
        </p:nvSpPr>
        <p:spPr>
          <a:xfrm>
            <a:off x="304800" y="9220200"/>
            <a:ext cx="457200" cy="261610"/>
          </a:xfrm>
          <a:prstGeom prst="rect">
            <a:avLst/>
          </a:prstGeom>
          <a:noFill/>
        </p:spPr>
        <p:txBody>
          <a:bodyPr wrap="square" rtlCol="0">
            <a:spAutoFit/>
          </a:bodyPr>
          <a:lstStyle/>
          <a:p>
            <a:pPr algn="ctr"/>
            <a:r>
              <a:rPr lang="fa-IR" sz="1100" dirty="0" smtClean="0"/>
              <a:t>2</a:t>
            </a:r>
            <a:endParaRPr lang="en-US" sz="11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6494085"/>
          </a:xfrm>
          <a:prstGeom prst="rect">
            <a:avLst/>
          </a:prstGeom>
        </p:spPr>
        <p:txBody>
          <a:bodyPr wrap="square">
            <a:spAutoFit/>
          </a:bodyPr>
          <a:lstStyle/>
          <a:p>
            <a:pPr algn="just" rtl="1"/>
            <a:r>
              <a:rPr lang="fa-IR" b="1" dirty="0" smtClean="0">
                <a:cs typeface="B Nazanin" pitchFamily="2" charset="-78"/>
              </a:rPr>
              <a:t>4-1-7-اتاق سخنرانی و کلاس درس</a:t>
            </a:r>
          </a:p>
          <a:p>
            <a:pPr algn="just" rtl="1"/>
            <a:r>
              <a:rPr lang="ar-SA" dirty="0" smtClean="0">
                <a:cs typeface="B Nazanin" pitchFamily="2" charset="-78"/>
              </a:rPr>
              <a:t>در کليه ايستگاه هاي آتش نشاني متناسب با ابعاد و کلاس ايستگاه مي بايد فضايي جهت اتاق سخنراني و کلاس درس مجهز به وايت برد ، پرده نمايش فيلم و اسلايد و ساير لوازم سمعي و بصري پيش بيني گردد .</a:t>
            </a:r>
          </a:p>
          <a:p>
            <a:pPr algn="just" rtl="1"/>
            <a:r>
              <a:rPr lang="ar-SA" dirty="0" smtClean="0">
                <a:cs typeface="B Nazanin" pitchFamily="2" charset="-78"/>
              </a:rPr>
              <a:t>اين فضا مي بايست جوابگوي کاربريهاي زير باشد: </a:t>
            </a:r>
          </a:p>
          <a:p>
            <a:pPr algn="just" rtl="1"/>
            <a:r>
              <a:rPr lang="fa-IR" dirty="0" smtClean="0">
                <a:cs typeface="B Nazanin" pitchFamily="2" charset="-78"/>
              </a:rPr>
              <a:t>        -</a:t>
            </a:r>
            <a:r>
              <a:rPr lang="ar-SA" dirty="0" smtClean="0">
                <a:cs typeface="B Nazanin" pitchFamily="2" charset="-78"/>
              </a:rPr>
              <a:t>فضاهايي جهت انجام شدن ملاقات ها </a:t>
            </a:r>
          </a:p>
          <a:p>
            <a:pPr algn="just" rtl="1"/>
            <a:r>
              <a:rPr lang="fa-IR" dirty="0" smtClean="0">
                <a:cs typeface="B Nazanin" pitchFamily="2" charset="-78"/>
              </a:rPr>
              <a:t>        -</a:t>
            </a:r>
            <a:r>
              <a:rPr lang="ar-SA" dirty="0" smtClean="0">
                <a:cs typeface="B Nazanin" pitchFamily="2" charset="-78"/>
              </a:rPr>
              <a:t>فضاهايي کنترلي</a:t>
            </a:r>
            <a:r>
              <a:rPr lang="fa-IR" dirty="0" smtClean="0">
                <a:cs typeface="B Nazanin" pitchFamily="2" charset="-78"/>
              </a:rPr>
              <a:t> </a:t>
            </a:r>
            <a:r>
              <a:rPr lang="ar-SA" dirty="0" smtClean="0">
                <a:cs typeface="B Nazanin" pitchFamily="2" charset="-78"/>
              </a:rPr>
              <a:t>عملياتي جهت اجراي آموزش ها در مواقع حساس و</a:t>
            </a:r>
            <a:r>
              <a:rPr lang="fa-IR" dirty="0" smtClean="0">
                <a:cs typeface="B Nazanin" pitchFamily="2" charset="-78"/>
              </a:rPr>
              <a:t> اورژانسی</a:t>
            </a: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endParaRPr lang="fa-IR" dirty="0" smtClean="0">
              <a:cs typeface="B Nazanin" pitchFamily="2" charset="-78"/>
            </a:endParaRPr>
          </a:p>
          <a:p>
            <a:pPr algn="just" rtl="1"/>
            <a:r>
              <a:rPr lang="fa-IR" b="1" dirty="0" smtClean="0">
                <a:cs typeface="B Nazanin" pitchFamily="2" charset="-78"/>
              </a:rPr>
              <a:t>4-1-8- </a:t>
            </a:r>
            <a:r>
              <a:rPr lang="ar-SA" b="1" dirty="0" smtClean="0">
                <a:cs typeface="B Nazanin" pitchFamily="2" charset="-78"/>
              </a:rPr>
              <a:t>ورزش</a:t>
            </a:r>
            <a:r>
              <a:rPr lang="fa-IR" b="1" dirty="0" smtClean="0">
                <a:cs typeface="B Nazanin" pitchFamily="2" charset="-78"/>
              </a:rPr>
              <a:t>ی</a:t>
            </a:r>
          </a:p>
          <a:p>
            <a:pPr algn="just" rtl="1"/>
            <a:r>
              <a:rPr lang="fa-IR" dirty="0" smtClean="0">
                <a:cs typeface="B Nazanin" pitchFamily="2" charset="-78"/>
              </a:rPr>
              <a:t>- در کليه ايستگاه هاي آتش نشاني متناسب با ابعاد و کلاس ايستگاه مي بايد فضاي مناسبي جهت فعاليت هاي ورزشي از قبيل تنيس روي ميز ، بدنسازي ، و ... پيش بيني گردد . </a:t>
            </a:r>
          </a:p>
          <a:p>
            <a:pPr algn="just" rtl="1">
              <a:buFontTx/>
              <a:buChar char="-"/>
            </a:pPr>
            <a:r>
              <a:rPr lang="fa-IR" dirty="0" smtClean="0">
                <a:cs typeface="B Nazanin" pitchFamily="2" charset="-78"/>
              </a:rPr>
              <a:t>در کليه ايستگاه هاي آتش نشاني متناسب با ابعاد و کلاس ايستگاه مي بايد محوطه باز مناسبي جهت فعاليت هاي ورزشي از قبيل واليبال ، بسکتبال ، فوتبال گل کوچک و ... پيش بيني گردد . </a:t>
            </a:r>
          </a:p>
          <a:p>
            <a:pPr algn="just" rtl="1"/>
            <a:endParaRPr lang="ar-SA" dirty="0" smtClean="0">
              <a:cs typeface="B Nazanin" pitchFamily="2" charset="-78"/>
            </a:endParaRPr>
          </a:p>
          <a:p>
            <a:pPr algn="just" rtl="1"/>
            <a:r>
              <a:rPr lang="ar-SA" b="1" dirty="0" smtClean="0">
                <a:cs typeface="B Nazanin" pitchFamily="2" charset="-78"/>
              </a:rPr>
              <a:t> </a:t>
            </a:r>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76</a:t>
            </a:r>
            <a:endParaRPr lang="en-US" sz="1100" dirty="0"/>
          </a:p>
        </p:txBody>
      </p:sp>
      <p:pic>
        <p:nvPicPr>
          <p:cNvPr id="7" name="Picture 3" descr="D:\Users\Mona\Desktop\Fire Station in Santo Tirso  Alvaro Siza\5122169bb3fc4b8c93000256_fire-station-in-santo-tirso-alvaro-siza_jm_siza_bvst_086-1000x666.jpg"/>
          <p:cNvPicPr>
            <a:picLocks noChangeAspect="1" noChangeArrowheads="1"/>
          </p:cNvPicPr>
          <p:nvPr/>
        </p:nvPicPr>
        <p:blipFill>
          <a:blip r:embed="rId2" cstate="print"/>
          <a:srcRect/>
          <a:stretch>
            <a:fillRect/>
          </a:stretch>
        </p:blipFill>
        <p:spPr bwMode="auto">
          <a:xfrm>
            <a:off x="304800" y="2514600"/>
            <a:ext cx="3048000" cy="2144838"/>
          </a:xfrm>
          <a:prstGeom prst="rect">
            <a:avLst/>
          </a:prstGeom>
          <a:noFill/>
        </p:spPr>
      </p:pic>
      <p:pic>
        <p:nvPicPr>
          <p:cNvPr id="88066" name="Picture 40"/>
          <p:cNvPicPr>
            <a:picLocks noChangeAspect="1" noChangeArrowheads="1"/>
          </p:cNvPicPr>
          <p:nvPr/>
        </p:nvPicPr>
        <p:blipFill>
          <a:blip r:embed="rId3" cstate="print"/>
          <a:srcRect/>
          <a:stretch>
            <a:fillRect/>
          </a:stretch>
        </p:blipFill>
        <p:spPr bwMode="auto">
          <a:xfrm>
            <a:off x="3429000" y="2514600"/>
            <a:ext cx="3003550" cy="2133600"/>
          </a:xfrm>
          <a:prstGeom prst="rect">
            <a:avLst/>
          </a:prstGeom>
          <a:noFill/>
          <a:ln w="9525">
            <a:noFill/>
            <a:miter lim="800000"/>
            <a:headEnd/>
            <a:tailEnd/>
          </a:ln>
        </p:spPr>
      </p:pic>
      <p:pic>
        <p:nvPicPr>
          <p:cNvPr id="88067" name="Picture 7" descr="sport.jpg"/>
          <p:cNvPicPr>
            <a:picLocks noChangeAspect="1" noChangeArrowheads="1"/>
          </p:cNvPicPr>
          <p:nvPr/>
        </p:nvPicPr>
        <p:blipFill>
          <a:blip r:embed="rId4" cstate="print"/>
          <a:srcRect/>
          <a:stretch>
            <a:fillRect/>
          </a:stretch>
        </p:blipFill>
        <p:spPr bwMode="auto">
          <a:xfrm>
            <a:off x="304800" y="6705600"/>
            <a:ext cx="3048000" cy="2116137"/>
          </a:xfrm>
          <a:prstGeom prst="rect">
            <a:avLst/>
          </a:prstGeom>
          <a:noFill/>
          <a:ln w="19050">
            <a:noFill/>
            <a:miter lim="800000"/>
            <a:headEnd/>
            <a:tailEnd/>
          </a:ln>
        </p:spPr>
      </p:pic>
      <p:pic>
        <p:nvPicPr>
          <p:cNvPr id="88069" name="Picture 5" descr="http://t2.gstatic.com/images?q=tbn:ANd9GcSGWd5d632NY7NtqWHaTZ_k8QKivdkMIduCw1xXWGWKGw-o3EMOAg"/>
          <p:cNvPicPr>
            <a:picLocks noChangeAspect="1" noChangeArrowheads="1"/>
          </p:cNvPicPr>
          <p:nvPr/>
        </p:nvPicPr>
        <p:blipFill>
          <a:blip r:embed="rId5" cstate="print"/>
          <a:srcRect/>
          <a:stretch>
            <a:fillRect/>
          </a:stretch>
        </p:blipFill>
        <p:spPr bwMode="auto">
          <a:xfrm>
            <a:off x="3429000" y="6705600"/>
            <a:ext cx="2971800" cy="2141559"/>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6740307"/>
          </a:xfrm>
          <a:prstGeom prst="rect">
            <a:avLst/>
          </a:prstGeom>
        </p:spPr>
        <p:txBody>
          <a:bodyPr wrap="square">
            <a:spAutoFit/>
          </a:bodyPr>
          <a:lstStyle/>
          <a:p>
            <a:pPr algn="r" rtl="1"/>
            <a:r>
              <a:rPr lang="fa-IR" b="1" dirty="0" smtClean="0">
                <a:cs typeface="B Nazanin" pitchFamily="2" charset="-78"/>
              </a:rPr>
              <a:t>4-1-9-کمد خانه ، رختکن ، سرویس های بهداشتی ، حمام</a:t>
            </a:r>
          </a:p>
          <a:p>
            <a:pPr algn="just" rtl="1"/>
            <a:r>
              <a:rPr lang="fa-IR" dirty="0" smtClean="0">
                <a:cs typeface="B Nazanin" pitchFamily="2" charset="-78"/>
              </a:rPr>
              <a:t>-</a:t>
            </a:r>
            <a:r>
              <a:rPr lang="ar-SA" dirty="0" smtClean="0">
                <a:cs typeface="B Nazanin" pitchFamily="2" charset="-78"/>
              </a:rPr>
              <a:t> در آشيانه و يا در مجاورت آن پيش بيني فضاهاي سرويس هاي بهداشتي ، رختکن ، دوش بعد از عمليات ، جمع آوري ، شستشو و خشک کردن لباس هاي کثيف بعد از عمليات و پاشويه الزامي است . </a:t>
            </a:r>
          </a:p>
          <a:p>
            <a:pPr algn="just" rtl="1"/>
            <a:r>
              <a:rPr lang="fa-IR" dirty="0" smtClean="0">
                <a:cs typeface="B Nazanin" pitchFamily="2" charset="-78"/>
              </a:rPr>
              <a:t>- </a:t>
            </a:r>
            <a:r>
              <a:rPr lang="ar-SA" dirty="0" smtClean="0">
                <a:cs typeface="B Nazanin" pitchFamily="2" charset="-78"/>
              </a:rPr>
              <a:t>در آشيانه و يا در مجاورت آن پيش بيني فضاي کمد خانه جهت لباس هاي مخصوص کار شامل کلاه آتش نشاني ، اورکت ، چکمه ، دستکش و ...الزامي است . </a:t>
            </a:r>
          </a:p>
          <a:p>
            <a:pPr algn="just" rtl="1"/>
            <a:r>
              <a:rPr lang="fa-IR" dirty="0" smtClean="0">
                <a:cs typeface="B Nazanin" pitchFamily="2" charset="-78"/>
              </a:rPr>
              <a:t>- </a:t>
            </a:r>
            <a:r>
              <a:rPr lang="ar-SA" dirty="0" smtClean="0">
                <a:cs typeface="B Nazanin" pitchFamily="2" charset="-78"/>
              </a:rPr>
              <a:t> رختشويخانه و فضاي خشک کن البسه مي بايد در مجاورت يکديگر پيش بيني شوند</a:t>
            </a:r>
            <a:r>
              <a:rPr lang="fa-IR" dirty="0" smtClean="0">
                <a:cs typeface="B Nazanin" pitchFamily="2" charset="-78"/>
              </a:rPr>
              <a:t> .</a:t>
            </a:r>
          </a:p>
          <a:p>
            <a:pPr algn="just" rtl="1">
              <a:buFontTx/>
              <a:buChar char="-"/>
            </a:pPr>
            <a:r>
              <a:rPr lang="ar-SA" dirty="0" smtClean="0">
                <a:cs typeface="B Nazanin" pitchFamily="2" charset="-78"/>
              </a:rPr>
              <a:t>رختکن ها مي بايست مجهز به کمدهاي فلزي رنگ شده و سيستم هاي تهويه عمودي باشد. </a:t>
            </a:r>
            <a:endParaRPr lang="fa-IR" dirty="0" smtClean="0">
              <a:cs typeface="B Nazanin" pitchFamily="2" charset="-78"/>
            </a:endParaRPr>
          </a:p>
          <a:p>
            <a:pPr algn="just" rtl="1"/>
            <a:r>
              <a:rPr lang="fa-IR" dirty="0" smtClean="0">
                <a:cs typeface="B Nazanin" pitchFamily="2" charset="-78"/>
              </a:rPr>
              <a:t>- </a:t>
            </a:r>
            <a:r>
              <a:rPr lang="ar-SA" dirty="0" smtClean="0">
                <a:cs typeface="B Nazanin" pitchFamily="2" charset="-78"/>
              </a:rPr>
              <a:t>حداقل ابعاد کمد براي هر فرد مي بايست داراي ارتفاعي در حدود 180 سانتيمتر ، عرضي بين 30 تا 45 سانتي متر و عمقي برابر 45 سانتي متر  باشد . طبقه بندي داخلي اين کمدها داراي  فضايي جهت آويزان کردن لباسها و يک درب سراسري باشد .</a:t>
            </a:r>
          </a:p>
          <a:p>
            <a:pPr algn="just" rtl="1"/>
            <a:r>
              <a:rPr lang="fa-IR" dirty="0" smtClean="0">
                <a:cs typeface="B Nazanin" pitchFamily="2" charset="-78"/>
              </a:rPr>
              <a:t>- </a:t>
            </a:r>
            <a:r>
              <a:rPr lang="ar-SA" dirty="0" smtClean="0">
                <a:cs typeface="B Nazanin" pitchFamily="2" charset="-78"/>
              </a:rPr>
              <a:t>رختکن رؤسا مي بايست همانند ديگر پرسنل ،  به تعداد رؤسا و فرمانده هاي عملياتي باشد.</a:t>
            </a:r>
          </a:p>
          <a:p>
            <a:pPr algn="just" rtl="1"/>
            <a:r>
              <a:rPr lang="fa-IR" dirty="0" smtClean="0">
                <a:cs typeface="B Nazanin" pitchFamily="2" charset="-78"/>
              </a:rPr>
              <a:t>-</a:t>
            </a:r>
            <a:r>
              <a:rPr lang="ar-SA" dirty="0" smtClean="0">
                <a:cs typeface="B Nazanin" pitchFamily="2" charset="-78"/>
              </a:rPr>
              <a:t> فضاي خشک کن بايد قابليت و فضاي لازم جهت سرويس دادن به کليه رختکن هاي موجود در ايستگاه را داشته باشد .</a:t>
            </a:r>
          </a:p>
          <a:p>
            <a:pPr algn="just" rtl="1"/>
            <a:r>
              <a:rPr lang="fa-IR" dirty="0" smtClean="0">
                <a:cs typeface="B Nazanin" pitchFamily="2" charset="-78"/>
              </a:rPr>
              <a:t>- </a:t>
            </a:r>
            <a:r>
              <a:rPr lang="ar-SA" dirty="0" smtClean="0">
                <a:cs typeface="B Nazanin" pitchFamily="2" charset="-78"/>
              </a:rPr>
              <a:t>در هر ايستگاه تنها يک فضاي رختشويخانه و خشک کن مي تواند وجود داشته باشد . </a:t>
            </a:r>
          </a:p>
          <a:p>
            <a:pPr algn="just" rtl="1">
              <a:buFontTx/>
              <a:buChar char="-"/>
            </a:pPr>
            <a:r>
              <a:rPr lang="ar-SA" dirty="0" smtClean="0">
                <a:cs typeface="B Nazanin" pitchFamily="2" charset="-78"/>
              </a:rPr>
              <a:t>کمدهاي موجود در خشک کن مي بايست داراي ابعاد 180 ارتفاع ، عرض 53 سانتي متر وعمق 45 سانتي متر باشد . در دوسمت کمد بايد فضاي آويزان کردن لباس با همان ابعاد وجود داشته باشد.</a:t>
            </a:r>
            <a:endParaRPr lang="fa-IR" dirty="0" smtClean="0">
              <a:cs typeface="B Nazanin" pitchFamily="2" charset="-78"/>
            </a:endParaRPr>
          </a:p>
          <a:p>
            <a:pPr algn="just" rtl="1"/>
            <a:r>
              <a:rPr lang="fa-IR" dirty="0" smtClean="0">
                <a:cs typeface="B Nazanin" pitchFamily="2" charset="-78"/>
              </a:rPr>
              <a:t>-</a:t>
            </a:r>
            <a:r>
              <a:rPr lang="ar-SA" dirty="0" smtClean="0">
                <a:cs typeface="B Nazanin" pitchFamily="2" charset="-78"/>
              </a:rPr>
              <a:t> تهويه رختشويخانه و خشک کن مي بايست به سمتي هدايت شده باشد که به فضاي داخلي ايستگاه راه نيابد و شرايط نامطبوعي را در اطراف و يا در فضاي داخلي ايستگاه به وجود نياورد . در اين زمينه مي بايست ، شرايط اقليمي و بادهاي غالب منطقه را مورد بررسي قرارداد تا تهويه در جهت مناسب صورت گيرد.</a:t>
            </a:r>
          </a:p>
          <a:p>
            <a:pPr algn="just" rtl="1">
              <a:buFontTx/>
              <a:buChar char="-"/>
            </a:pPr>
            <a:r>
              <a:rPr lang="ar-SA" dirty="0" smtClean="0">
                <a:cs typeface="B Nazanin" pitchFamily="2" charset="-78"/>
              </a:rPr>
              <a:t>تهويه رختکن از طريق داکت هاي عمودي نمي تواند به طور کامل جوابگو باشد ، لذا بهتر است از سيستم هاي نصب تهويه در ديوارها نيز استفاده شود .</a:t>
            </a:r>
          </a:p>
          <a:p>
            <a:pPr algn="r" rtl="1"/>
            <a:endParaRPr lang="ar-SA" dirty="0" smtClean="0">
              <a:cs typeface="B Nazanin" pitchFamily="2" charset="-78"/>
            </a:endParaRPr>
          </a:p>
          <a:p>
            <a:pPr algn="r" rtl="1"/>
            <a:r>
              <a:rPr lang="ar-SA" dirty="0" smtClean="0">
                <a:cs typeface="B Nazanin" pitchFamily="2" charset="-78"/>
              </a:rPr>
              <a:t> </a:t>
            </a:r>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77</a:t>
            </a:r>
            <a:endParaRPr lang="en-US" sz="1100" dirty="0"/>
          </a:p>
        </p:txBody>
      </p:sp>
      <p:pic>
        <p:nvPicPr>
          <p:cNvPr id="89090" name="Picture 11" descr="Locker Room-1.jpg"/>
          <p:cNvPicPr>
            <a:picLocks noChangeAspect="1" noChangeArrowheads="1"/>
          </p:cNvPicPr>
          <p:nvPr/>
        </p:nvPicPr>
        <p:blipFill>
          <a:blip r:embed="rId2" cstate="print"/>
          <a:srcRect/>
          <a:stretch>
            <a:fillRect/>
          </a:stretch>
        </p:blipFill>
        <p:spPr bwMode="auto">
          <a:xfrm>
            <a:off x="304800" y="6781800"/>
            <a:ext cx="2895600" cy="2045915"/>
          </a:xfrm>
          <a:prstGeom prst="rect">
            <a:avLst/>
          </a:prstGeom>
          <a:noFill/>
          <a:ln w="19050">
            <a:noFill/>
            <a:miter lim="800000"/>
            <a:headEnd/>
            <a:tailEnd/>
          </a:ln>
        </p:spPr>
      </p:pic>
      <p:pic>
        <p:nvPicPr>
          <p:cNvPr id="89092" name="Picture 4" descr="http://t2.gstatic.com/images?q=tbn:ANd9GcTIKwW1Qg-toJC2TbLHeyYLUVaT0l1qs8GLP-GcMB2YKJKAodGgWw"/>
          <p:cNvPicPr>
            <a:picLocks noChangeAspect="1" noChangeArrowheads="1"/>
          </p:cNvPicPr>
          <p:nvPr/>
        </p:nvPicPr>
        <p:blipFill>
          <a:blip r:embed="rId3" cstate="print"/>
          <a:srcRect/>
          <a:stretch>
            <a:fillRect/>
          </a:stretch>
        </p:blipFill>
        <p:spPr bwMode="auto">
          <a:xfrm>
            <a:off x="3276600" y="6781800"/>
            <a:ext cx="3124200" cy="2070629"/>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7725192"/>
          </a:xfrm>
          <a:prstGeom prst="rect">
            <a:avLst/>
          </a:prstGeom>
        </p:spPr>
        <p:txBody>
          <a:bodyPr wrap="square">
            <a:spAutoFit/>
          </a:bodyPr>
          <a:lstStyle/>
          <a:p>
            <a:pPr algn="just" rtl="1"/>
            <a:r>
              <a:rPr lang="fa-IR" dirty="0" smtClean="0">
                <a:cs typeface="B Nazanin" pitchFamily="2" charset="-78"/>
              </a:rPr>
              <a:t>-  درب فضاي رختکن مي بايست ترجيحاً از فلز ضد زنگ باشد و به سازه فضا متصل شده باشد . </a:t>
            </a:r>
          </a:p>
          <a:p>
            <a:pPr algn="just" rtl="1"/>
            <a:r>
              <a:rPr lang="fa-IR" dirty="0" smtClean="0">
                <a:cs typeface="B Nazanin" pitchFamily="2" charset="-78"/>
              </a:rPr>
              <a:t>-  در مراحل اوليه کار ، بودجه و شرايط لازم جهت خريداري و نصب ابزار و تجهيزات لباسشويي ها و خشک کن ها، به عنوان يک مسئله مهم در نظر گرفته مي شود.</a:t>
            </a:r>
          </a:p>
          <a:p>
            <a:pPr algn="just" rtl="1"/>
            <a:r>
              <a:rPr lang="fa-IR" dirty="0" smtClean="0">
                <a:cs typeface="B Nazanin" pitchFamily="2" charset="-78"/>
              </a:rPr>
              <a:t>-  هدف از ايجاد اين فضا، فراهم آوردن لباسهاي تميز آتش نشان ها مي باشد که عاري از مواد، خشک و بي خطر باشند . </a:t>
            </a:r>
          </a:p>
          <a:p>
            <a:pPr algn="just" rtl="1">
              <a:buFontTx/>
              <a:buChar char="-"/>
            </a:pPr>
            <a:r>
              <a:rPr lang="fa-IR" dirty="0" smtClean="0">
                <a:cs typeface="B Nazanin" pitchFamily="2" charset="-78"/>
              </a:rPr>
              <a:t>هر آتش نشان داراي دو مجموعه کامل لباس مي باشد، که در صورت خيس بودن و کثيف بودن يکي از آنها، ديگري براي انجام عمليات آماده و فراهم شده باشد. علاوه بر اين، کليه اعضا مي بايست داراي يک اونيفورم جداگانه جهت استفاده در زمان وظيفه در ايستگاه آتش نشاني باشند، بنابراين فضاي لازم جهت نگهداري و تعويض آنها مي بايست در نظر گرفته شود .</a:t>
            </a:r>
          </a:p>
          <a:p>
            <a:pPr algn="just" rtl="1">
              <a:buFontTx/>
              <a:buChar char="-"/>
            </a:pPr>
            <a:r>
              <a:rPr lang="fa-IR" dirty="0" smtClean="0">
                <a:cs typeface="B Nazanin" pitchFamily="2" charset="-78"/>
              </a:rPr>
              <a:t> دسترسي وانتقال مناسب و سريع لباسهاي تميز و کثيف، نکته اي قابل توجه در مراحل طراحي مي باشد . </a:t>
            </a:r>
          </a:p>
          <a:p>
            <a:pPr algn="just" rtl="1">
              <a:buFontTx/>
              <a:buChar char="-"/>
            </a:pPr>
            <a:r>
              <a:rPr lang="fa-IR" dirty="0" smtClean="0">
                <a:cs typeface="B Nazanin" pitchFamily="2" charset="-78"/>
              </a:rPr>
              <a:t>حمامهاي لازم در ايستگاه عبارتند از :</a:t>
            </a:r>
          </a:p>
          <a:p>
            <a:pPr algn="just" rtl="1"/>
            <a:r>
              <a:rPr lang="fa-IR" dirty="0" smtClean="0">
                <a:cs typeface="B Nazanin" pitchFamily="2" charset="-78"/>
              </a:rPr>
              <a:t>1- حمام عمومي که در طبقه اول قرارداده مي شود و مي بايست به ورودي عمومي نزديک باشد . </a:t>
            </a:r>
          </a:p>
          <a:p>
            <a:pPr algn="just" rtl="1"/>
            <a:r>
              <a:rPr lang="fa-IR" dirty="0" smtClean="0">
                <a:cs typeface="B Nazanin" pitchFamily="2" charset="-78"/>
              </a:rPr>
              <a:t>2- حمام کارکنان که مي بايست در موقعيتي جايگذاري شود که به اتاق هاي رختکن و خوابگاه دسترسي نزديک داشته باشد . </a:t>
            </a:r>
          </a:p>
          <a:p>
            <a:pPr algn="just" rtl="1"/>
            <a:r>
              <a:rPr lang="fa-IR" dirty="0" smtClean="0">
                <a:cs typeface="B Nazanin" pitchFamily="2" charset="-78"/>
              </a:rPr>
              <a:t>3-حمامهاي شخصي که براي رئيس ايستگاه و فرمانده و رئيس اورژانس در نظر           گرفته مي شود . در صورت کمبود فضا و هم جوار بودن اتاقهاي رؤسا مي توان يک حمام را براي استفاده دو اتاق در نظر گرفت . </a:t>
            </a:r>
          </a:p>
          <a:p>
            <a:pPr algn="just" rtl="1"/>
            <a:r>
              <a:rPr lang="fa-IR" dirty="0" smtClean="0">
                <a:cs typeface="B Nazanin" pitchFamily="2" charset="-78"/>
              </a:rPr>
              <a:t>- تجهيزات لازم براي حمام ها عبارتند از : </a:t>
            </a:r>
          </a:p>
          <a:p>
            <a:pPr algn="just" rtl="1"/>
            <a:r>
              <a:rPr lang="fa-IR" dirty="0" smtClean="0">
                <a:cs typeface="B Nazanin" pitchFamily="2" charset="-78"/>
              </a:rPr>
              <a:t>1- کمدها : مي بايست فلزي ، ضدرنگ و بارنگ روشن ( ترجيحاً سفيد ) باشند . </a:t>
            </a:r>
          </a:p>
          <a:p>
            <a:pPr algn="just" rtl="1"/>
            <a:r>
              <a:rPr lang="fa-IR" dirty="0" smtClean="0">
                <a:cs typeface="B Nazanin" pitchFamily="2" charset="-78"/>
              </a:rPr>
              <a:t>2- روشويي: داراي اتصال به ديوار باشند و از جنس ضد حريق ساخته شده باشند . </a:t>
            </a:r>
          </a:p>
          <a:p>
            <a:pPr algn="just" rtl="1"/>
            <a:r>
              <a:rPr lang="fa-IR" dirty="0" smtClean="0">
                <a:cs typeface="B Nazanin" pitchFamily="2" charset="-78"/>
              </a:rPr>
              <a:t>3- نصب يک صفحه فلزي ضدزنگ در بالاي روشويي پايين آينه الزامي مي باشد . </a:t>
            </a:r>
          </a:p>
          <a:p>
            <a:pPr algn="just" rtl="1"/>
            <a:r>
              <a:rPr lang="fa-IR" dirty="0" smtClean="0">
                <a:cs typeface="B Nazanin" pitchFamily="2" charset="-78"/>
              </a:rPr>
              <a:t>4- قراردادن سيستم خشک کننده دستها</a:t>
            </a:r>
          </a:p>
          <a:p>
            <a:pPr algn="just" rtl="1"/>
            <a:endParaRPr lang="fa-IR" dirty="0" smtClean="0">
              <a:cs typeface="B Nazanin" pitchFamily="2" charset="-78"/>
            </a:endParaRPr>
          </a:p>
          <a:p>
            <a:pPr algn="just" rtl="1"/>
            <a:r>
              <a:rPr lang="fa-IR" b="1" dirty="0" smtClean="0">
                <a:cs typeface="B Nazanin" pitchFamily="2" charset="-78"/>
              </a:rPr>
              <a:t>4-1-10- انبار عمومی</a:t>
            </a:r>
          </a:p>
          <a:p>
            <a:pPr algn="just" rtl="1"/>
            <a:r>
              <a:rPr lang="fa-IR" dirty="0" smtClean="0">
                <a:cs typeface="B Nazanin" pitchFamily="2" charset="-78"/>
              </a:rPr>
              <a:t>- يک انباري جهت نگهداري وسايل عمومي از قبيل کاغذ ، صابون ، لامپ الکتريکي ، واکس و کليه لوازم ضروري ديگر يک انباري جهت وسايل نظافت ايستگاه و يک انباري جهت نگهداري ابزار آلات تعميرات وسايل نقليه عملياتي و تأسيسات ايستگاه مي بايد متناسب با ابعاد و کلاس ايستگاه در مکان مناسب پيش بيني گردد .</a:t>
            </a:r>
            <a:endParaRPr lang="en-US" dirty="0" smtClean="0">
              <a:cs typeface="B Nazanin" pitchFamily="2" charset="-78"/>
            </a:endParaRPr>
          </a:p>
          <a:p>
            <a:pPr algn="just" rtl="1"/>
            <a:r>
              <a:rPr lang="ar-SA" b="1" dirty="0" smtClean="0">
                <a:cs typeface="B Nazanin" pitchFamily="2" charset="-78"/>
              </a:rPr>
              <a:t> </a:t>
            </a:r>
            <a:endParaRPr lang="fa-IR" b="1" dirty="0" smtClean="0">
              <a:cs typeface="B Nazanin" pitchFamily="2" charset="-78"/>
            </a:endParaRPr>
          </a:p>
          <a:p>
            <a:pPr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78</a:t>
            </a:r>
            <a:endParaRPr lang="en-US" sz="11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7478970"/>
          </a:xfrm>
          <a:prstGeom prst="rect">
            <a:avLst/>
          </a:prstGeom>
        </p:spPr>
        <p:txBody>
          <a:bodyPr wrap="square">
            <a:spAutoFit/>
          </a:bodyPr>
          <a:lstStyle/>
          <a:p>
            <a:pPr algn="just" rtl="1"/>
            <a:r>
              <a:rPr lang="fa-IR" b="1" dirty="0" smtClean="0">
                <a:cs typeface="B Nazanin" pitchFamily="2" charset="-78"/>
              </a:rPr>
              <a:t>4-1-11-میله فرود</a:t>
            </a:r>
          </a:p>
          <a:p>
            <a:pPr algn="just" rtl="1"/>
            <a:r>
              <a:rPr lang="fa-IR" dirty="0" smtClean="0">
                <a:cs typeface="B Nazanin" pitchFamily="2" charset="-78"/>
              </a:rPr>
              <a:t>- از ميله فرود فقط بايد يک طبقه ارتفاع استفاده کرد و هرگز نبايد در ساختمان هاي چند طبقه جهت فرود از يک طبقه به طبقه ديگر از ميله فرود استفاده نمود . </a:t>
            </a:r>
          </a:p>
          <a:p>
            <a:pPr algn="just" rtl="1"/>
            <a:r>
              <a:rPr lang="fa-IR" dirty="0" smtClean="0">
                <a:cs typeface="B Nazanin" pitchFamily="2" charset="-78"/>
              </a:rPr>
              <a:t>- استفاده از ميله فرود و دسترسي به آن از دو مسير گوناگون و دو سطح متفاوت ممنوع مي باشد.</a:t>
            </a:r>
          </a:p>
          <a:p>
            <a:pPr algn="just" rtl="1"/>
            <a:r>
              <a:rPr lang="fa-IR" dirty="0" smtClean="0">
                <a:cs typeface="B Nazanin" pitchFamily="2" charset="-78"/>
              </a:rPr>
              <a:t>-  ميله فرود بايد در طبقه همکف به وسيله يک حفاظ لاستيکي ضخيم و محکم براي کاستن ضربه ناشي از فرود احاطه شود . کف سازي ارتجاعي و مناسب در کف طبقه فرود، الزامي است . </a:t>
            </a:r>
          </a:p>
          <a:p>
            <a:pPr algn="just" rtl="1"/>
            <a:r>
              <a:rPr lang="fa-IR" dirty="0" smtClean="0">
                <a:cs typeface="B Nazanin" pitchFamily="2" charset="-78"/>
              </a:rPr>
              <a:t>- قطر ميله فرود در حدود 3.5 تا 5 سانتي متر مي باشد . </a:t>
            </a:r>
          </a:p>
          <a:p>
            <a:pPr algn="just" rtl="1"/>
            <a:r>
              <a:rPr lang="fa-IR" dirty="0" smtClean="0">
                <a:cs typeface="B Nazanin" pitchFamily="2" charset="-78"/>
              </a:rPr>
              <a:t>- يک سمت ميله فرود بايد به طرف ديوار طوري قرار گيرد که 9/0 متر با ديوار فاصله داشته باشد و سه سمت ديگر آن آزاد باشد . </a:t>
            </a:r>
          </a:p>
          <a:p>
            <a:pPr algn="just" rtl="1"/>
            <a:r>
              <a:rPr lang="fa-IR" dirty="0" smtClean="0">
                <a:cs typeface="B Nazanin" pitchFamily="2" charset="-78"/>
              </a:rPr>
              <a:t>- حداقل فاصله بين يک جفت ميله بايد 5/1 متر باشد . </a:t>
            </a:r>
          </a:p>
          <a:p>
            <a:pPr algn="just" rtl="1"/>
            <a:r>
              <a:rPr lang="fa-IR" dirty="0" smtClean="0">
                <a:cs typeface="B Nazanin" pitchFamily="2" charset="-78"/>
              </a:rPr>
              <a:t>- حداقل فاصله از مرکز ميله فرود تا هر ديوار و يا پارتيشن مي بايست به اين صورت با شد : در کف طبقه بالا در حدود 62.5 سانتي متر و در سقف پاييني و پايين در حدود 75 سانتي متر مي باشد . اين فاصله اين امکان را فراهم مي آورد تا آتش نشانان در ايمني کامل و بدون هيچ آسيبي فرود کنند .</a:t>
            </a:r>
          </a:p>
          <a:p>
            <a:pPr algn="just" rtl="1"/>
            <a:r>
              <a:rPr lang="fa-IR" dirty="0" smtClean="0">
                <a:cs typeface="B Nazanin" pitchFamily="2" charset="-78"/>
              </a:rPr>
              <a:t>- چاله فرود مي بايست در فضايي بسته قرار گيرد و داراي دري محکم و فلزي باشد که به سمت داخل فضاي بسته باز شود و مجهز به سيستم خودکار بسته شدن باشد . ابعاد اين فضاي بسته مي بايست به اندازه 3  برابر مساحت چاله فرود باشد و علاوه بر آن بايد فضاي کافي براي باز شدن کامل در وجود داشته باشد . 9-10-وجود هر گونه در ديگر ، پنجره ، باز شو و مانند آن در فضاي داخلي اين محفظه ممنوع مي باشد . اين موضوع در مورد فضاي پايين ميله فرود نيز صدق مي کند . </a:t>
            </a:r>
          </a:p>
          <a:p>
            <a:pPr algn="just" rtl="1"/>
            <a:r>
              <a:rPr lang="fa-IR" dirty="0" smtClean="0">
                <a:cs typeface="B Nazanin" pitchFamily="2" charset="-78"/>
              </a:rPr>
              <a:t>- ميله فرود در سطح ورودي داراي حفاظي است که به دور دريچه مدور يا مربعي که به اندازه 9/0 متر از هر طرف ميله فرود فاصله دارد قرار مي گيرد . فاصله دريچه از ميله فرود در محله پرش و گرفتن ميله 5/0 متر است . </a:t>
            </a:r>
          </a:p>
          <a:p>
            <a:pPr algn="just" rtl="1"/>
            <a:r>
              <a:rPr lang="fa-IR" dirty="0" smtClean="0">
                <a:cs typeface="B Nazanin" pitchFamily="2" charset="-78"/>
              </a:rPr>
              <a:t>- محل قرار گرفتن ميله هاي فرود حتماً بايد در پشت وسائل نقليه باشند که افراد آتش نشان بتوانند به راحتي از پشت ميله ها عبور کرده و در جاي خود در وسيله نقليه قرار گيرند . اين مقررات چه براي ميله هايي که در جايگاه قرار مي گيرند و چه ميله هايي که در يک فضاي مجاور باشند يکسان است . سرعت عمل لازم جهت اجراي عمليات به قرار دادن جايگاه دقيق ميله فرود و دسترسي مناسب به آن بستگي دارد.</a:t>
            </a:r>
          </a:p>
          <a:p>
            <a:pPr algn="just" rtl="1"/>
            <a:r>
              <a:rPr lang="fa-IR" dirty="0" smtClean="0">
                <a:cs typeface="B Nazanin" pitchFamily="2" charset="-78"/>
              </a:rPr>
              <a:t>- ميله فرود مي بايد داراي تهويه مناسب جهت خروج دود ناشي از وسايل نقليه آشيانه باشد.</a:t>
            </a:r>
          </a:p>
          <a:p>
            <a:pPr algn="just" rtl="1"/>
            <a:r>
              <a:rPr lang="fa-IR" b="1" dirty="0" smtClean="0">
                <a:cs typeface="B Nazanin" pitchFamily="2" charset="-78"/>
              </a:rPr>
              <a:t> </a:t>
            </a:r>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79</a:t>
            </a:r>
            <a:endParaRPr lang="en-US" sz="11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5262979"/>
          </a:xfrm>
          <a:prstGeom prst="rect">
            <a:avLst/>
          </a:prstGeom>
        </p:spPr>
        <p:txBody>
          <a:bodyPr wrap="square">
            <a:spAutoFit/>
          </a:bodyPr>
          <a:lstStyle/>
          <a:p>
            <a:pPr algn="just" rtl="1"/>
            <a:r>
              <a:rPr lang="fa-IR" b="1" dirty="0" smtClean="0">
                <a:cs typeface="B Nazanin" pitchFamily="2" charset="-78"/>
              </a:rPr>
              <a:t>4-1-12- برج لوله خشک کن و تمرینات</a:t>
            </a:r>
          </a:p>
          <a:p>
            <a:pPr algn="just" rtl="1"/>
            <a:r>
              <a:rPr lang="fa-IR" dirty="0" smtClean="0">
                <a:cs typeface="B Nazanin" pitchFamily="2" charset="-78"/>
              </a:rPr>
              <a:t>مشخصات برج تمرين به شرح ذيل است : </a:t>
            </a:r>
          </a:p>
          <a:p>
            <a:pPr algn="just" rtl="1"/>
            <a:r>
              <a:rPr lang="fa-IR" dirty="0" smtClean="0">
                <a:cs typeface="B Nazanin" pitchFamily="2" charset="-78"/>
              </a:rPr>
              <a:t>- برج چهار طبقه سر پوشيده به اضافه بام که هر طبقه آن با يک راه داخلي باريک به طبقه ديگر دسترسي دارد و مجموع ارتفاع آن از حياط تمرينات 75/13 متر است . </a:t>
            </a:r>
          </a:p>
          <a:p>
            <a:pPr algn="just" rtl="1"/>
            <a:r>
              <a:rPr lang="fa-IR" dirty="0" smtClean="0">
                <a:cs typeface="B Nazanin" pitchFamily="2" charset="-78"/>
              </a:rPr>
              <a:t>- ابعاد پلان ساختمان 60/3 * 20/5 متر مي باشد . </a:t>
            </a:r>
          </a:p>
          <a:p>
            <a:pPr algn="just" rtl="1"/>
            <a:r>
              <a:rPr lang="fa-IR" dirty="0" smtClean="0">
                <a:cs typeface="B Nazanin" pitchFamily="2" charset="-78"/>
              </a:rPr>
              <a:t>- ارتفاع بين طبقات يعني از کف هر طبقه به طبقه ديگر 30/3 متر است . </a:t>
            </a:r>
          </a:p>
          <a:p>
            <a:pPr algn="just" rtl="1"/>
            <a:r>
              <a:rPr lang="fa-IR" dirty="0" smtClean="0">
                <a:cs typeface="B Nazanin" pitchFamily="2" charset="-78"/>
              </a:rPr>
              <a:t>- هر طبقه داراي سکويي است که از دو سمت به محوطه باز است . </a:t>
            </a:r>
          </a:p>
          <a:p>
            <a:pPr algn="just" rtl="1"/>
            <a:r>
              <a:rPr lang="fa-IR" dirty="0" smtClean="0">
                <a:cs typeface="B Nazanin" pitchFamily="2" charset="-78"/>
              </a:rPr>
              <a:t>- ارتفاع نرده ها 9/0 متر است . </a:t>
            </a:r>
          </a:p>
          <a:p>
            <a:pPr algn="just" rtl="1"/>
            <a:r>
              <a:rPr lang="fa-IR" dirty="0" smtClean="0">
                <a:cs typeface="B Nazanin" pitchFamily="2" charset="-78"/>
              </a:rPr>
              <a:t>- محل خشک کردن شيلنگ ها در داخل تمام طول ارتفاع برج وجود دارد و 3/1 پلان را شامل مي شود . </a:t>
            </a:r>
          </a:p>
          <a:p>
            <a:pPr algn="just" rtl="1"/>
            <a:r>
              <a:rPr lang="fa-IR" dirty="0" smtClean="0">
                <a:cs typeface="B Nazanin" pitchFamily="2" charset="-78"/>
              </a:rPr>
              <a:t>- فضاي برج داراي تهويه مطبوع است . </a:t>
            </a:r>
          </a:p>
          <a:p>
            <a:pPr algn="just" rtl="1"/>
            <a:r>
              <a:rPr lang="fa-IR" dirty="0" smtClean="0">
                <a:cs typeface="B Nazanin" pitchFamily="2" charset="-78"/>
              </a:rPr>
              <a:t>- محوطه اطراف بايد مسطح باشد تا مانور عملياتي وسائل نقليه به سهولت انجام پذير شود.</a:t>
            </a:r>
          </a:p>
          <a:p>
            <a:pPr algn="just" rtl="1">
              <a:buFontTx/>
              <a:buChar char="-"/>
            </a:pPr>
            <a:r>
              <a:rPr lang="fa-IR" dirty="0" smtClean="0">
                <a:cs typeface="B Nazanin" pitchFamily="2" charset="-78"/>
              </a:rPr>
              <a:t>در محل هاي کوچکي که براي ساختن ايستگاه آتش نشاني انتخاب مي شود برج عمليات به نوعي به ساختمان ايستگاه متصل است . </a:t>
            </a:r>
          </a:p>
          <a:p>
            <a:pPr algn="just" rtl="1"/>
            <a:r>
              <a:rPr lang="fa-IR" b="1" dirty="0" smtClean="0">
                <a:cs typeface="B Nazanin" pitchFamily="2" charset="-78"/>
              </a:rPr>
              <a:t>4-1-13- پارکینگ ها</a:t>
            </a:r>
          </a:p>
          <a:p>
            <a:pPr algn="just" rtl="1"/>
            <a:r>
              <a:rPr lang="fa-IR" dirty="0" smtClean="0">
                <a:cs typeface="B Nazanin" pitchFamily="2" charset="-78"/>
              </a:rPr>
              <a:t>- محل توقفگاه اتومبيل شخصي پرسنل آتش نشاني مي بايددور از ديد باشد و طراحي محوطه پارکينگ بر اين اساس باشد که کارکنان از جهت پارک ماشين هاي خود مطمئن بوده و نياز به پارک اتومبيل در کنار خيابان نداشته باشند و از آن خودداري نمايند .</a:t>
            </a:r>
          </a:p>
          <a:p>
            <a:pPr algn="just" rtl="1"/>
            <a:r>
              <a:rPr lang="fa-IR" dirty="0" smtClean="0">
                <a:cs typeface="B Nazanin" pitchFamily="2" charset="-78"/>
              </a:rPr>
              <a:t>- گنجايش پارکينگ بايد به اندازه اي باشد که کليه پرسنل کشيک آتش نشاني همزمان بتوانند اتومبيل هاي خود را در آنجا پارک کنند </a:t>
            </a:r>
          </a:p>
          <a:p>
            <a:pPr algn="just"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80</a:t>
            </a:r>
            <a:endParaRPr lang="en-US" sz="1100" dirty="0"/>
          </a:p>
        </p:txBody>
      </p:sp>
      <p:pic>
        <p:nvPicPr>
          <p:cNvPr id="90114" name="Picture 2"/>
          <p:cNvPicPr>
            <a:picLocks noChangeAspect="1" noChangeArrowheads="1"/>
          </p:cNvPicPr>
          <p:nvPr/>
        </p:nvPicPr>
        <p:blipFill>
          <a:blip r:embed="rId2" cstate="print"/>
          <a:srcRect/>
          <a:stretch>
            <a:fillRect/>
          </a:stretch>
        </p:blipFill>
        <p:spPr bwMode="auto">
          <a:xfrm>
            <a:off x="457200" y="5486400"/>
            <a:ext cx="5791200" cy="3352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7232749"/>
          </a:xfrm>
          <a:prstGeom prst="rect">
            <a:avLst/>
          </a:prstGeom>
        </p:spPr>
        <p:txBody>
          <a:bodyPr wrap="square">
            <a:spAutoFit/>
          </a:bodyPr>
          <a:lstStyle/>
          <a:p>
            <a:pPr algn="just" rtl="1"/>
            <a:r>
              <a:rPr lang="fa-IR" b="1" dirty="0" smtClean="0">
                <a:cs typeface="B Nazanin" pitchFamily="2" charset="-78"/>
              </a:rPr>
              <a:t>4-1-14-محوطه تمرینات</a:t>
            </a:r>
          </a:p>
          <a:p>
            <a:pPr algn="just" rtl="1"/>
            <a:r>
              <a:rPr lang="fa-IR" dirty="0" smtClean="0">
                <a:cs typeface="B Nazanin" pitchFamily="2" charset="-78"/>
              </a:rPr>
              <a:t>- </a:t>
            </a:r>
            <a:r>
              <a:rPr lang="ar-SA" dirty="0" smtClean="0">
                <a:cs typeface="B Nazanin" pitchFamily="2" charset="-78"/>
              </a:rPr>
              <a:t>فضايي کافي و آزاد در محل ساختمان جهت محوطه تمرينات در نظر گرفته شود . </a:t>
            </a:r>
          </a:p>
          <a:p>
            <a:pPr algn="just" rtl="1"/>
            <a:r>
              <a:rPr lang="fa-IR" dirty="0" smtClean="0">
                <a:cs typeface="B Nazanin" pitchFamily="2" charset="-78"/>
              </a:rPr>
              <a:t>-</a:t>
            </a:r>
            <a:r>
              <a:rPr lang="ar-SA" dirty="0" smtClean="0">
                <a:cs typeface="B Nazanin" pitchFamily="2" charset="-78"/>
              </a:rPr>
              <a:t> مشخصات زير بايد در محوطه تمرينات رعايت شود : </a:t>
            </a:r>
          </a:p>
          <a:p>
            <a:pPr algn="just" rtl="1"/>
            <a:r>
              <a:rPr lang="ar-SA" dirty="0" smtClean="0">
                <a:cs typeface="B Nazanin" pitchFamily="2" charset="-78"/>
              </a:rPr>
              <a:t>1.  ابعاد ايده آل محوطه 31 متر عرض و 23 متر عمق است .</a:t>
            </a:r>
          </a:p>
          <a:p>
            <a:pPr algn="just" rtl="1"/>
            <a:r>
              <a:rPr lang="ar-SA" dirty="0" smtClean="0">
                <a:cs typeface="B Nazanin" pitchFamily="2" charset="-78"/>
              </a:rPr>
              <a:t>2. محوطه بايد داراي مقاومت لازم و کافي براي سنگين ترين ماشين آلات باشد . </a:t>
            </a:r>
          </a:p>
          <a:p>
            <a:pPr algn="just" rtl="1"/>
            <a:r>
              <a:rPr lang="ar-SA" dirty="0" smtClean="0">
                <a:cs typeface="B Nazanin" pitchFamily="2" charset="-78"/>
              </a:rPr>
              <a:t>3. محوطه بايد به طريقي طراحي شود که مقدار مناسب آب و مواد لازم را در مدت زمان تعيين شده تخليه کند</a:t>
            </a:r>
            <a:r>
              <a:rPr lang="fa-IR" dirty="0" smtClean="0">
                <a:cs typeface="B Nazanin" pitchFamily="2" charset="-78"/>
              </a:rPr>
              <a:t>.</a:t>
            </a:r>
          </a:p>
          <a:p>
            <a:pPr algn="just" rtl="1"/>
            <a:r>
              <a:rPr lang="fa-IR" b="1" dirty="0" smtClean="0">
                <a:cs typeface="B Nazanin" pitchFamily="2" charset="-78"/>
              </a:rPr>
              <a:t>4-1-15-</a:t>
            </a:r>
            <a:r>
              <a:rPr lang="ar-SA" b="1" dirty="0" smtClean="0">
                <a:cs typeface="B Nazanin" pitchFamily="2" charset="-78"/>
              </a:rPr>
              <a:t> - فضای چند عملکردی</a:t>
            </a:r>
          </a:p>
          <a:p>
            <a:pPr algn="just" rtl="1"/>
            <a:r>
              <a:rPr lang="ar-SA" dirty="0" smtClean="0">
                <a:cs typeface="B Nazanin" pitchFamily="2" charset="-78"/>
              </a:rPr>
              <a:t>در صورت استفاده مشترک از يک فضا براي بيش از يک عملکرد ، بايد توجه داشت که عملکردهاي مذکور با يکديگر همخواني داشته و هر يک باعث ايجاد اختلال در ديگري نگردد.</a:t>
            </a:r>
          </a:p>
          <a:p>
            <a:pPr algn="just" rtl="1"/>
            <a:r>
              <a:rPr lang="fa-IR" b="1" dirty="0" smtClean="0">
                <a:cs typeface="B Nazanin" pitchFamily="2" charset="-78"/>
              </a:rPr>
              <a:t>4-1-16-نمازخانه</a:t>
            </a:r>
          </a:p>
          <a:p>
            <a:pPr algn="just" rtl="1"/>
            <a:r>
              <a:rPr lang="fa-IR" dirty="0" smtClean="0">
                <a:cs typeface="B Nazanin" pitchFamily="2" charset="-78"/>
              </a:rPr>
              <a:t>جهت انجام فريضه نماز مي بايد فضاي مناسبي در نظر گرفته شود . اين فضا متناسب با تعداد پرسنل ايستگاه مي تواند به طور مشترک جهت انجام نماز خواندن و ساير فعاليتها و يا مستقلاً  به عنوان نماز خانه مورد استفاده قرار گيرد.</a:t>
            </a:r>
          </a:p>
          <a:p>
            <a:pPr algn="just" rtl="1"/>
            <a:r>
              <a:rPr lang="fa-IR" b="1" dirty="0" smtClean="0">
                <a:cs typeface="B Nazanin" pitchFamily="2" charset="-78"/>
              </a:rPr>
              <a:t> 4-1-17بخش اورژانس</a:t>
            </a:r>
          </a:p>
          <a:p>
            <a:pPr algn="just" rtl="1"/>
            <a:r>
              <a:rPr lang="fa-IR" dirty="0" smtClean="0">
                <a:cs typeface="B Nazanin" pitchFamily="2" charset="-78"/>
              </a:rPr>
              <a:t> هدف از فراهم آوردن يک فضاي جداگانه براي بخش اورژانس، به وجود آوردن فضايي است ايزوله که امکان استرليزه نگه داشتن محيط و ابزار وجود داشته باشد . </a:t>
            </a:r>
          </a:p>
          <a:p>
            <a:pPr algn="just" rtl="1"/>
            <a:r>
              <a:rPr lang="fa-IR" dirty="0" smtClean="0">
                <a:cs typeface="B Nazanin" pitchFamily="2" charset="-78"/>
              </a:rPr>
              <a:t>- جايگاه واحد اورژانس مي بايست در جوار دهانه هاي اصلي پارکينگ ايستگاه در نظر گرفته شود . </a:t>
            </a:r>
          </a:p>
          <a:p>
            <a:pPr algn="just" rtl="1"/>
            <a:r>
              <a:rPr lang="fa-IR" dirty="0" smtClean="0">
                <a:cs typeface="B Nazanin" pitchFamily="2" charset="-78"/>
              </a:rPr>
              <a:t>- اين فضا مي بايست داراي بخش شستشو مجهز به کليه ابزار نظافتي و همچنين خشک کن لباس و دست باشد .</a:t>
            </a:r>
          </a:p>
          <a:p>
            <a:pPr algn="just" rtl="1"/>
            <a:r>
              <a:rPr lang="fa-IR" dirty="0" smtClean="0">
                <a:cs typeface="B Nazanin" pitchFamily="2" charset="-78"/>
              </a:rPr>
              <a:t>- وجود قفسه هاي استريل جهت قراردادن ابزار الزامي مي باشد.</a:t>
            </a:r>
          </a:p>
          <a:p>
            <a:pPr algn="just" rtl="1"/>
            <a:r>
              <a:rPr lang="fa-IR" dirty="0" smtClean="0">
                <a:cs typeface="B Nazanin" pitchFamily="2" charset="-78"/>
              </a:rPr>
              <a:t>- فضايي در بسته جهت تعويض و شستشوي و خشک کردن لباسها الزامي مي باشد . </a:t>
            </a:r>
          </a:p>
          <a:p>
            <a:pPr algn="just" rtl="1"/>
            <a:r>
              <a:rPr lang="fa-IR" dirty="0" smtClean="0">
                <a:cs typeface="B Nazanin" pitchFamily="2" charset="-78"/>
              </a:rPr>
              <a:t>- قراردادن محفظه اي جهت زباله هاي دارويي و داروهاي خطرناک و مرگ آور الزامي مي باشد. اين محفظه ها از جنس پلاستيک و قرمزرنگ مي باشند و استوانه اي با ارتفاع 100 سانتي متر مي باشند. جايگاه اين محفظه مي بايست در درون فضاي داخلي اورژانس و يا در محوطه تعريف شود..</a:t>
            </a:r>
          </a:p>
          <a:p>
            <a:pPr algn="just" rtl="1"/>
            <a:endParaRPr lang="fa-IR" dirty="0" smtClean="0">
              <a:cs typeface="B Nazanin" pitchFamily="2" charset="-78"/>
            </a:endParaRPr>
          </a:p>
          <a:p>
            <a:pPr algn="just"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81</a:t>
            </a:r>
            <a:endParaRPr lang="en-US" sz="11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956298"/>
          </a:xfrm>
          <a:prstGeom prst="rect">
            <a:avLst/>
          </a:prstGeom>
        </p:spPr>
        <p:txBody>
          <a:bodyPr wrap="square">
            <a:spAutoFit/>
          </a:bodyPr>
          <a:lstStyle/>
          <a:p>
            <a:pPr algn="just" rtl="1"/>
            <a:r>
              <a:rPr lang="fa-IR" b="1" dirty="0" smtClean="0">
                <a:cs typeface="B Nazanin" pitchFamily="2" charset="-78"/>
              </a:rPr>
              <a:t>4-2- سایر</a:t>
            </a:r>
            <a:endParaRPr lang="fa-IR" dirty="0" smtClean="0">
              <a:cs typeface="B Nazanin" pitchFamily="2" charset="-78"/>
            </a:endParaRPr>
          </a:p>
          <a:p>
            <a:pPr algn="just" rtl="1"/>
            <a:endParaRPr lang="fa-IR" dirty="0" smtClean="0">
              <a:cs typeface="B Nazanin" pitchFamily="2" charset="-78"/>
            </a:endParaRPr>
          </a:p>
          <a:p>
            <a:pPr algn="just" rtl="1"/>
            <a:r>
              <a:rPr lang="fa-IR" b="1" dirty="0" smtClean="0">
                <a:cs typeface="B Nazanin" pitchFamily="2" charset="-78"/>
              </a:rPr>
              <a:t>4-2-1 مخزن سوخت</a:t>
            </a:r>
          </a:p>
          <a:p>
            <a:pPr algn="just" rtl="1"/>
            <a:r>
              <a:rPr lang="fa-IR" dirty="0" smtClean="0">
                <a:cs typeface="B Nazanin" pitchFamily="2" charset="-78"/>
              </a:rPr>
              <a:t>- مخزن انبار سوخت براي هر يک از مواد بنزين يا گازوئيل بايد در نظر گرفته شود . </a:t>
            </a:r>
          </a:p>
          <a:p>
            <a:pPr algn="just" rtl="1">
              <a:buFontTx/>
              <a:buChar char="-"/>
            </a:pPr>
            <a:r>
              <a:rPr lang="fa-IR" dirty="0" smtClean="0">
                <a:cs typeface="B Nazanin" pitchFamily="2" charset="-78"/>
              </a:rPr>
              <a:t>ذخيره سازي مواد سوختني مي بايد با رعايت مقررات مصوب در اين زمينه صورت گيرد.</a:t>
            </a:r>
          </a:p>
          <a:p>
            <a:pPr algn="just" rtl="1">
              <a:buFontTx/>
              <a:buChar char="-"/>
            </a:pPr>
            <a:endParaRPr lang="fa-IR" dirty="0" smtClean="0">
              <a:cs typeface="B Nazanin" pitchFamily="2" charset="-78"/>
            </a:endParaRPr>
          </a:p>
          <a:p>
            <a:pPr algn="just" rtl="1"/>
            <a:r>
              <a:rPr lang="fa-IR" b="1" dirty="0" smtClean="0">
                <a:cs typeface="B Nazanin" pitchFamily="2" charset="-78"/>
              </a:rPr>
              <a:t>4-2-2-چاه پمپ آب</a:t>
            </a:r>
          </a:p>
          <a:p>
            <a:pPr algn="just" rtl="1">
              <a:buFontTx/>
              <a:buChar char="-"/>
            </a:pPr>
            <a:r>
              <a:rPr lang="fa-IR" dirty="0" smtClean="0">
                <a:cs typeface="B Nazanin" pitchFamily="2" charset="-78"/>
              </a:rPr>
              <a:t>منبع ذخيره آب در فاصله 12 متري برج با ظرفيت 44000-20000 ليتري براي ايستگاه متوسط و ظرفيت 55000-50000 ليتري براي ايستگاه هاي بزرگ تر احداث گردد .</a:t>
            </a:r>
          </a:p>
          <a:p>
            <a:pPr algn="just" rtl="1">
              <a:buFontTx/>
              <a:buChar char="-"/>
            </a:pPr>
            <a:endParaRPr lang="fa-IR" dirty="0" smtClean="0">
              <a:cs typeface="B Nazanin" pitchFamily="2" charset="-78"/>
            </a:endParaRPr>
          </a:p>
          <a:p>
            <a:pPr algn="just" rtl="1"/>
            <a:r>
              <a:rPr lang="fa-IR" b="1" dirty="0" smtClean="0">
                <a:cs typeface="B Nazanin" pitchFamily="2" charset="-78"/>
              </a:rPr>
              <a:t>4-2-3- برق اضطراری</a:t>
            </a:r>
          </a:p>
          <a:p>
            <a:pPr algn="just" rtl="1"/>
            <a:r>
              <a:rPr lang="fa-IR" dirty="0" smtClean="0">
                <a:cs typeface="B Nazanin" pitchFamily="2" charset="-78"/>
              </a:rPr>
              <a:t>- به منظور آماده باش 24 ساعته ايستگاه هاي آتش نشاني بايد مجهز به ژنراتورهاي کمکي ( متحرک يا ثابت ) باشند .</a:t>
            </a:r>
          </a:p>
          <a:p>
            <a:pPr algn="just" rtl="1"/>
            <a:r>
              <a:rPr lang="fa-IR" dirty="0" smtClean="0">
                <a:cs typeface="B Nazanin" pitchFamily="2" charset="-78"/>
              </a:rPr>
              <a:t>- ژنراتور مي بايست به صورت خودکار شروع به کار کند و داراي کليد جابه جايي خودکار باشد .</a:t>
            </a:r>
          </a:p>
          <a:p>
            <a:pPr algn="just" rtl="1"/>
            <a:r>
              <a:rPr lang="fa-IR" dirty="0" smtClean="0">
                <a:cs typeface="B Nazanin" pitchFamily="2" charset="-78"/>
              </a:rPr>
              <a:t>- ژنراتور مي بايست پس از هر بار استفاده شدن و در دوره هاي زماني مناسب ، مورد بررسي قرار گيرد تا همواره براي استفاده آماده باشد . </a:t>
            </a:r>
          </a:p>
          <a:p>
            <a:pPr algn="just" rtl="1"/>
            <a:r>
              <a:rPr lang="fa-IR" dirty="0" smtClean="0">
                <a:cs typeface="B Nazanin" pitchFamily="2" charset="-78"/>
              </a:rPr>
              <a:t>- اندازه و قدرت ژنراتور بايد به گونه اي باشد که بتواند بار الکتريکي سيستم هاي حساس و سيستم هاي رفاهي مهم را تحمل کند .</a:t>
            </a:r>
          </a:p>
          <a:p>
            <a:pPr algn="just" rtl="1"/>
            <a:r>
              <a:rPr lang="fa-IR" dirty="0" smtClean="0">
                <a:cs typeface="B Nazanin" pitchFamily="2" charset="-78"/>
              </a:rPr>
              <a:t>- 15 کيلووات ، کمترين ، ميزان قدرت قابل قبول ژنراتور  مي باشد . مخزن سوخت در نظر گرفته شده ، مي بايست گنجايشي بيش از حد معمول داشته باشد . </a:t>
            </a:r>
          </a:p>
          <a:p>
            <a:pPr algn="just" rtl="1"/>
            <a:r>
              <a:rPr lang="fa-IR" dirty="0" smtClean="0">
                <a:cs typeface="B Nazanin" pitchFamily="2" charset="-78"/>
              </a:rPr>
              <a:t>1- قدرت ژنراتور ميبايست بتواند سيستم هاي زير را تحت پوشش قرار دهد : </a:t>
            </a:r>
          </a:p>
          <a:p>
            <a:pPr algn="just" rtl="1"/>
            <a:r>
              <a:rPr lang="fa-IR" dirty="0" smtClean="0">
                <a:cs typeface="B Nazanin" pitchFamily="2" charset="-78"/>
              </a:rPr>
              <a:t>آژيرهاي خطر ايستگاه که شامل سيستم </a:t>
            </a:r>
            <a:r>
              <a:rPr lang="en-US" dirty="0" smtClean="0">
                <a:cs typeface="B Nazanin" pitchFamily="2" charset="-78"/>
              </a:rPr>
              <a:t>MOSCAD ، </a:t>
            </a:r>
            <a:r>
              <a:rPr lang="fa-IR" dirty="0" smtClean="0">
                <a:cs typeface="B Nazanin" pitchFamily="2" charset="-78"/>
              </a:rPr>
              <a:t>بلندگوها ، زنگ ها و چراغ هاي هشدار دهنده مي شوند.                                                     2- دربهاي پارکينگ </a:t>
            </a:r>
          </a:p>
          <a:p>
            <a:pPr algn="just" rtl="1"/>
            <a:r>
              <a:rPr lang="fa-IR" dirty="0" smtClean="0">
                <a:cs typeface="B Nazanin" pitchFamily="2" charset="-78"/>
              </a:rPr>
              <a:t>3- نورپردازي مناسب درون ايستگاه به اندازه اي که عمليات بتواند در شرايطي ايمن صورت پذيرد . </a:t>
            </a:r>
          </a:p>
          <a:p>
            <a:pPr algn="just" rtl="1"/>
            <a:r>
              <a:rPr lang="fa-IR" dirty="0" smtClean="0">
                <a:cs typeface="B Nazanin" pitchFamily="2" charset="-78"/>
              </a:rPr>
              <a:t>4- برق لازم جهت دستگاههاي تلفن</a:t>
            </a:r>
          </a:p>
          <a:p>
            <a:pPr algn="just" rtl="1"/>
            <a:r>
              <a:rPr lang="fa-IR" dirty="0" smtClean="0">
                <a:cs typeface="B Nazanin" pitchFamily="2" charset="-78"/>
              </a:rPr>
              <a:t>-برق لازم جهت حداقل تعداد کامپيوترها ( کامپيوتر اتاق کنترل، کامپيوتر اتاق رئيس) </a:t>
            </a:r>
          </a:p>
          <a:p>
            <a:pPr algn="just" rtl="1"/>
            <a:r>
              <a:rPr lang="fa-IR" dirty="0" smtClean="0">
                <a:cs typeface="B Nazanin" pitchFamily="2" charset="-78"/>
              </a:rPr>
              <a:t>در صورت عدم وجود شرايط آسايش در ساختمان، ژنراتور مي بايست قدرت لازم به -منظور فراهم آوردن نيرو براي موارد زير را نيز دشته باشد:</a:t>
            </a:r>
          </a:p>
          <a:p>
            <a:pPr algn="just" rtl="1"/>
            <a:r>
              <a:rPr lang="fa-IR" dirty="0" smtClean="0">
                <a:cs typeface="B Nazanin" pitchFamily="2" charset="-78"/>
              </a:rPr>
              <a:t> . سيستم هاي گرم کننده، و سيستم هاي پمپاژ و يا دمنده به فضا</a:t>
            </a:r>
          </a:p>
          <a:p>
            <a:pPr algn="just" rtl="1"/>
            <a:r>
              <a:rPr lang="fa-IR" dirty="0" smtClean="0">
                <a:cs typeface="B Nazanin" pitchFamily="2" charset="-78"/>
              </a:rPr>
              <a:t> . نورپردازي لازم</a:t>
            </a:r>
          </a:p>
          <a:p>
            <a:pPr algn="just" rtl="1"/>
            <a:r>
              <a:rPr lang="fa-IR" dirty="0" smtClean="0">
                <a:cs typeface="B Nazanin" pitchFamily="2" charset="-78"/>
              </a:rPr>
              <a:t> . سيستم هاي تهويه ديزلي</a:t>
            </a:r>
          </a:p>
          <a:p>
            <a:pPr algn="just" rtl="1"/>
            <a:r>
              <a:rPr lang="fa-IR" dirty="0" smtClean="0">
                <a:cs typeface="B Nazanin" pitchFamily="2" charset="-78"/>
              </a:rPr>
              <a:t> . فن ها و يا سيستم هاي دهنده فشار منفي رختکن ها </a:t>
            </a:r>
          </a:p>
          <a:p>
            <a:pPr algn="just" rtl="1"/>
            <a:endParaRPr lang="en-US" dirty="0" smtClean="0">
              <a:cs typeface="B Nazanin" pitchFamily="2" charset="-78"/>
            </a:endParaRPr>
          </a:p>
          <a:p>
            <a:pPr algn="just" rtl="1"/>
            <a:r>
              <a:rPr lang="fa-IR" dirty="0" smtClean="0">
                <a:cs typeface="B Nazanin" pitchFamily="2" charset="-78"/>
              </a:rPr>
              <a:t> </a:t>
            </a:r>
          </a:p>
          <a:p>
            <a:pPr algn="just" rtl="1"/>
            <a:endParaRPr lang="en-US" b="1"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81</a:t>
            </a:r>
            <a:endParaRPr lang="en-US" sz="1100"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463855"/>
          </a:xfrm>
          <a:prstGeom prst="rect">
            <a:avLst/>
          </a:prstGeom>
        </p:spPr>
        <p:txBody>
          <a:bodyPr wrap="square">
            <a:spAutoFit/>
          </a:bodyPr>
          <a:lstStyle/>
          <a:p>
            <a:pPr algn="just" rtl="1"/>
            <a:r>
              <a:rPr lang="fa-IR" b="1" dirty="0" smtClean="0">
                <a:cs typeface="B Nazanin" pitchFamily="2" charset="-78"/>
              </a:rPr>
              <a:t>4-2-4-</a:t>
            </a:r>
            <a:r>
              <a:rPr lang="fa-IR" dirty="0" smtClean="0">
                <a:cs typeface="B Nazanin" pitchFamily="2" charset="-78"/>
              </a:rPr>
              <a:t> </a:t>
            </a:r>
            <a:r>
              <a:rPr lang="fa-IR" b="1" dirty="0" smtClean="0">
                <a:cs typeface="B Nazanin" pitchFamily="2" charset="-78"/>
              </a:rPr>
              <a:t>گرمایش ، سرمایش ، تهویه</a:t>
            </a:r>
            <a:endParaRPr lang="fa-IR" dirty="0" smtClean="0">
              <a:cs typeface="B Nazanin" pitchFamily="2" charset="-78"/>
            </a:endParaRPr>
          </a:p>
          <a:p>
            <a:pPr algn="just" rtl="1"/>
            <a:r>
              <a:rPr lang="fa-IR" dirty="0" smtClean="0">
                <a:cs typeface="B Nazanin" pitchFamily="2" charset="-78"/>
              </a:rPr>
              <a:t>- سيستم گرمايشي ايستگاه هاي آتش نشاني گاز سوز مي باشد طبقه پارکينگ نيز با گرم کننده هاي گاز سوز گرم مي شوند .</a:t>
            </a:r>
          </a:p>
          <a:p>
            <a:pPr algn="just" rtl="1"/>
            <a:r>
              <a:rPr lang="fa-IR" dirty="0" smtClean="0">
                <a:cs typeface="B Nazanin" pitchFamily="2" charset="-78"/>
              </a:rPr>
              <a:t>- سيستم خنک کننده بايد براي کليه طبقات در نظر گرفته  شود . </a:t>
            </a:r>
          </a:p>
          <a:p>
            <a:pPr algn="just" rtl="1"/>
            <a:r>
              <a:rPr lang="fa-IR" dirty="0" smtClean="0">
                <a:cs typeface="B Nazanin" pitchFamily="2" charset="-78"/>
              </a:rPr>
              <a:t>-  کليه داکت ها مي بايست از صفحات فلزي ساخته شده باشند و اندازه آنها به گونه اي طراحي شود که سرعت مناسب جهت تهويه و پخش هواي گرم و سرد را داشته باشد .</a:t>
            </a:r>
          </a:p>
          <a:p>
            <a:pPr algn="just" rtl="1"/>
            <a:r>
              <a:rPr lang="fa-IR" dirty="0" smtClean="0">
                <a:cs typeface="B Nazanin" pitchFamily="2" charset="-78"/>
              </a:rPr>
              <a:t>- استفاده از داکت هاي قابل انعطاف ممنوع مي باشد .</a:t>
            </a:r>
          </a:p>
          <a:p>
            <a:pPr algn="just" rtl="1"/>
            <a:r>
              <a:rPr lang="fa-IR" dirty="0" smtClean="0">
                <a:cs typeface="B Nazanin" pitchFamily="2" charset="-78"/>
              </a:rPr>
              <a:t>- کليه کنترلگرها ، ترموستات ها ، کليد ها و اجزاي مانند آن مي بايست الکترونيکي باشند.</a:t>
            </a:r>
          </a:p>
          <a:p>
            <a:pPr algn="just" rtl="1"/>
            <a:r>
              <a:rPr lang="fa-IR" dirty="0" smtClean="0">
                <a:cs typeface="B Nazanin" pitchFamily="2" charset="-78"/>
              </a:rPr>
              <a:t>- استفاده از هواي فشرده در سيستم هاي تهويه و گرمايش و سرمايش ممنوع مي باشد .</a:t>
            </a:r>
          </a:p>
          <a:p>
            <a:pPr algn="just" rtl="1"/>
            <a:r>
              <a:rPr lang="fa-IR" dirty="0" smtClean="0">
                <a:cs typeface="B Nazanin" pitchFamily="2" charset="-78"/>
              </a:rPr>
              <a:t>- استفاده از سيستم هاي گرمايش – سرمايشي و تأسيساتي تقسيم بندي شده که از واحدهاي کوچکتر تشکيل شده است بسيار مناسب تر از يک سيستم تأسيساتي مرکزي مي باشد و از خطرات کمتري برخوردار است . اين روش ، اين امکان را فراهم مي آورد که در صورت وجود اشکال در يکي از واحدها ،بقيه واحدها به کار خود را ادامه دهند . </a:t>
            </a:r>
          </a:p>
          <a:p>
            <a:pPr algn="just" rtl="1">
              <a:buFontTx/>
              <a:buChar char="-"/>
            </a:pPr>
            <a:r>
              <a:rPr lang="fa-IR" dirty="0" smtClean="0">
                <a:cs typeface="B Nazanin" pitchFamily="2" charset="-78"/>
              </a:rPr>
              <a:t>ترموستات ها مي بايست در يک فضاي بسته جداگانه ، جايگذاري شوند و داراي قفل هاي يکسان باشند.</a:t>
            </a:r>
          </a:p>
          <a:p>
            <a:pPr algn="just" rtl="1">
              <a:buFontTx/>
              <a:buChar char="-"/>
            </a:pPr>
            <a:endParaRPr lang="fa-IR" dirty="0" smtClean="0">
              <a:cs typeface="B Nazanin" pitchFamily="2" charset="-78"/>
            </a:endParaRPr>
          </a:p>
          <a:p>
            <a:pPr algn="just" rtl="1"/>
            <a:r>
              <a:rPr lang="fa-IR" b="1" dirty="0" smtClean="0">
                <a:cs typeface="B Nazanin" pitchFamily="2" charset="-78"/>
              </a:rPr>
              <a:t>4-2-5-دسترسی به شبکه شهری</a:t>
            </a:r>
            <a:endParaRPr lang="fa-IR" dirty="0" smtClean="0">
              <a:cs typeface="B Nazanin" pitchFamily="2" charset="-78"/>
            </a:endParaRPr>
          </a:p>
          <a:p>
            <a:pPr algn="just" rtl="1">
              <a:buFontTx/>
              <a:buChar char="-"/>
            </a:pPr>
            <a:r>
              <a:rPr lang="fa-IR" dirty="0" smtClean="0">
                <a:cs typeface="B Nazanin" pitchFamily="2" charset="-78"/>
              </a:rPr>
              <a:t>جز در شرايط ويژه ورود مستقيم به جاده يا هر نوع انشعاب ديگري مجاز نيست.</a:t>
            </a:r>
          </a:p>
          <a:p>
            <a:pPr algn="just" rtl="1">
              <a:buFontTx/>
              <a:buChar char="-"/>
            </a:pPr>
            <a:endParaRPr lang="fa-IR" dirty="0" smtClean="0">
              <a:cs typeface="B Nazanin" pitchFamily="2" charset="-78"/>
            </a:endParaRPr>
          </a:p>
          <a:p>
            <a:pPr algn="just" rtl="1"/>
            <a:r>
              <a:rPr lang="fa-IR" b="1" dirty="0" smtClean="0">
                <a:cs typeface="B Nazanin" pitchFamily="2" charset="-78"/>
              </a:rPr>
              <a:t>4-2-6-اختلاف نور</a:t>
            </a:r>
          </a:p>
          <a:p>
            <a:pPr algn="just" rtl="1">
              <a:buFontTx/>
              <a:buChar char="-"/>
            </a:pPr>
            <a:r>
              <a:rPr lang="fa-IR" dirty="0" smtClean="0">
                <a:cs typeface="B Nazanin" pitchFamily="2" charset="-78"/>
              </a:rPr>
              <a:t>اختلاف روشنايي و نور فضاي بيرون و درون ساختمان نبايد به اندازه اي باشد که باعث ايجاد اختلال در ديد شود.</a:t>
            </a:r>
            <a:r>
              <a:rPr lang="ar-SA" b="1" dirty="0" smtClean="0">
                <a:cs typeface="B Nazanin" pitchFamily="2" charset="-78"/>
              </a:rPr>
              <a:t> </a:t>
            </a:r>
            <a:endParaRPr lang="fa-IR" b="1" dirty="0" smtClean="0">
              <a:cs typeface="B Nazanin" pitchFamily="2" charset="-78"/>
            </a:endParaRPr>
          </a:p>
          <a:p>
            <a:pPr algn="just" rtl="1"/>
            <a:endParaRPr lang="fa-IR" b="1" dirty="0" smtClean="0">
              <a:cs typeface="B Nazanin" pitchFamily="2" charset="-78"/>
            </a:endParaRPr>
          </a:p>
          <a:p>
            <a:pPr algn="just" rtl="1"/>
            <a:r>
              <a:rPr lang="fa-IR" b="1" dirty="0" smtClean="0">
                <a:cs typeface="B Nazanin" pitchFamily="2" charset="-78"/>
              </a:rPr>
              <a:t>4-2-7-عملیات و روشنایی</a:t>
            </a:r>
          </a:p>
          <a:p>
            <a:pPr algn="just" rtl="1">
              <a:buFontTx/>
              <a:buChar char="-"/>
            </a:pPr>
            <a:r>
              <a:rPr lang="fa-IR" dirty="0" smtClean="0">
                <a:cs typeface="B Nazanin" pitchFamily="2" charset="-78"/>
              </a:rPr>
              <a:t>ضروري است کليه چراغ هاي ضروري ايستگاه هم زمان با اعلان زنگ عمليات به طور خود کار روشن و درب هاي آشيانه نيز باز شوند .</a:t>
            </a:r>
            <a:r>
              <a:rPr lang="ar-SA" b="1" dirty="0" smtClean="0">
                <a:cs typeface="B Nazanin" pitchFamily="2" charset="-78"/>
              </a:rPr>
              <a:t> </a:t>
            </a:r>
            <a:endParaRPr lang="fa-IR" b="1" dirty="0" smtClean="0">
              <a:cs typeface="B Nazanin" pitchFamily="2" charset="-78"/>
            </a:endParaRPr>
          </a:p>
          <a:p>
            <a:pPr algn="just" rtl="1"/>
            <a:endParaRPr lang="fa-IR" b="1" dirty="0" smtClean="0">
              <a:cs typeface="B Nazanin" pitchFamily="2" charset="-78"/>
            </a:endParaRPr>
          </a:p>
          <a:p>
            <a:pPr algn="just" rtl="1"/>
            <a:r>
              <a:rPr lang="fa-IR" b="1" dirty="0" smtClean="0">
                <a:cs typeface="B Nazanin" pitchFamily="2" charset="-78"/>
              </a:rPr>
              <a:t>4-2-8-تشخیص استگاه</a:t>
            </a:r>
          </a:p>
          <a:p>
            <a:pPr algn="just" rtl="1">
              <a:buFontTx/>
              <a:buChar char="-"/>
            </a:pPr>
            <a:r>
              <a:rPr lang="fa-IR" dirty="0" smtClean="0">
                <a:cs typeface="B Nazanin" pitchFamily="2" charset="-78"/>
              </a:rPr>
              <a:t>ورودي ، ساختمان و ساير عناصر ايستگاه بايد به گونه اي مکان يابي و طراحي گردند که رهگذران و وسايل نقليه عبوري به آساني و سهولت قادر به تشخيص ، دسترسي و ارتباط با آن باشند.</a:t>
            </a:r>
            <a:r>
              <a:rPr lang="ar-SA" b="1" dirty="0" smtClean="0">
                <a:cs typeface="B Nazanin" pitchFamily="2" charset="-78"/>
              </a:rPr>
              <a:t> </a:t>
            </a:r>
            <a:endParaRPr lang="fa-IR" b="1" dirty="0" smtClean="0">
              <a:cs typeface="B Nazanin" pitchFamily="2" charset="-78"/>
            </a:endParaRPr>
          </a:p>
          <a:p>
            <a:pPr algn="just" rtl="1">
              <a:buFontTx/>
              <a:buChar char="-"/>
            </a:pPr>
            <a:r>
              <a:rPr lang="fa-IR" b="1" dirty="0" smtClean="0">
                <a:cs typeface="B Nazanin" pitchFamily="2" charset="-78"/>
              </a:rPr>
              <a:t>نما و چشم انداز</a:t>
            </a:r>
          </a:p>
          <a:p>
            <a:pPr algn="just" rtl="1"/>
            <a:r>
              <a:rPr lang="ar-SA" b="1" dirty="0" smtClean="0">
                <a:cs typeface="B Nazanin" pitchFamily="2" charset="-78"/>
              </a:rPr>
              <a:t> </a:t>
            </a:r>
            <a:r>
              <a:rPr lang="fa-IR" dirty="0" smtClean="0">
                <a:cs typeface="B Nazanin" pitchFamily="2" charset="-78"/>
              </a:rPr>
              <a:t>نما و چشم انداز ايستگاه مي بايد چشمگير و مورد توجه باشد.</a:t>
            </a:r>
          </a:p>
          <a:p>
            <a:pPr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82</a:t>
            </a:r>
            <a:endParaRPr lang="en-US" sz="110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04800" y="457200"/>
            <a:ext cx="6096000" cy="8463855"/>
          </a:xfrm>
          <a:prstGeom prst="rect">
            <a:avLst/>
          </a:prstGeom>
        </p:spPr>
        <p:txBody>
          <a:bodyPr wrap="square">
            <a:spAutoFit/>
          </a:bodyPr>
          <a:lstStyle/>
          <a:p>
            <a:pPr algn="just" rtl="1"/>
            <a:r>
              <a:rPr lang="fa-IR" b="1" dirty="0" smtClean="0">
                <a:cs typeface="B Nazanin" pitchFamily="2" charset="-78"/>
              </a:rPr>
              <a:t>4-2-9-فضای سبز و درختان</a:t>
            </a:r>
          </a:p>
          <a:p>
            <a:pPr algn="just" rtl="1">
              <a:buFontTx/>
              <a:buChar char="-"/>
            </a:pPr>
            <a:r>
              <a:rPr lang="fa-IR" dirty="0" smtClean="0">
                <a:cs typeface="B Nazanin" pitchFamily="2" charset="-78"/>
              </a:rPr>
              <a:t>محوطه جلوي ساختمان که با درختان و سبزه آرايش مي شود بايد به طريقي باشد که مانع عمليات و ديد و حرکت فوري و اضطراري وسايل آتش نشاني نشود .</a:t>
            </a:r>
            <a:r>
              <a:rPr lang="ar-SA" b="1" dirty="0" smtClean="0">
                <a:cs typeface="B Nazanin" pitchFamily="2" charset="-78"/>
              </a:rPr>
              <a:t> </a:t>
            </a:r>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endParaRPr lang="fa-IR" b="1" dirty="0" smtClean="0">
              <a:cs typeface="B Nazanin" pitchFamily="2" charset="-78"/>
            </a:endParaRPr>
          </a:p>
          <a:p>
            <a:pPr algn="just" rtl="1"/>
            <a:r>
              <a:rPr lang="fa-IR" b="1" dirty="0" smtClean="0">
                <a:cs typeface="B Nazanin" pitchFamily="2" charset="-78"/>
              </a:rPr>
              <a:t>4-2-10- درب ها</a:t>
            </a:r>
          </a:p>
          <a:p>
            <a:pPr algn="just" rtl="1"/>
            <a:r>
              <a:rPr lang="fa-IR" dirty="0" smtClean="0">
                <a:cs typeface="B Nazanin" pitchFamily="2" charset="-78"/>
              </a:rPr>
              <a:t>- </a:t>
            </a:r>
            <a:r>
              <a:rPr lang="ar-SA" dirty="0" smtClean="0">
                <a:cs typeface="B Nazanin" pitchFamily="2" charset="-78"/>
              </a:rPr>
              <a:t>در صورت استفاده مشترک از يک فضا براي بيش از يک عملکرد ، بايد توجه داشت که عملکردهاي مذکور با يکديگر همخواني داشته و هر يک باعث ايجاد اختلال در ديگري نگردد</a:t>
            </a:r>
          </a:p>
          <a:p>
            <a:pPr algn="just" rtl="1"/>
            <a:r>
              <a:rPr lang="fa-IR" dirty="0" smtClean="0">
                <a:cs typeface="B Nazanin" pitchFamily="2" charset="-78"/>
              </a:rPr>
              <a:t>-</a:t>
            </a:r>
            <a:r>
              <a:rPr lang="ar-SA" dirty="0" smtClean="0">
                <a:cs typeface="B Nazanin" pitchFamily="2" charset="-78"/>
              </a:rPr>
              <a:t> استفاده از درب هاي سيکوريت که احتمال برخورد کارکنان با آنها به دليل شفافيت درب ها وجود دارد مجاز نيست . </a:t>
            </a:r>
          </a:p>
          <a:p>
            <a:pPr algn="just" rtl="1"/>
            <a:r>
              <a:rPr lang="fa-IR" dirty="0" smtClean="0">
                <a:cs typeface="B Nazanin" pitchFamily="2" charset="-78"/>
              </a:rPr>
              <a:t>- </a:t>
            </a:r>
            <a:r>
              <a:rPr lang="ar-SA" dirty="0" smtClean="0">
                <a:cs typeface="B Nazanin" pitchFamily="2" charset="-78"/>
              </a:rPr>
              <a:t>درهاي داخلي ايستگاه مي بايست از نوع قفلي کليدي باشد .</a:t>
            </a:r>
          </a:p>
          <a:p>
            <a:pPr algn="just" rtl="1"/>
            <a:r>
              <a:rPr lang="fa-IR" dirty="0" smtClean="0">
                <a:cs typeface="B Nazanin" pitchFamily="2" charset="-78"/>
              </a:rPr>
              <a:t>-</a:t>
            </a:r>
            <a:r>
              <a:rPr lang="ar-SA" dirty="0" smtClean="0">
                <a:cs typeface="B Nazanin" pitchFamily="2" charset="-78"/>
              </a:rPr>
              <a:t> تيپ درب اتاق هاي فرمانده و رئيس مي بايست با کليه درب ها متفاوت باشد .</a:t>
            </a:r>
          </a:p>
          <a:p>
            <a:pPr algn="just" rtl="1">
              <a:buFontTx/>
              <a:buChar char="-"/>
            </a:pPr>
            <a:r>
              <a:rPr lang="ar-SA" dirty="0" smtClean="0">
                <a:cs typeface="B Nazanin" pitchFamily="2" charset="-78"/>
              </a:rPr>
              <a:t>درب فضاهاي انباري نيز بسته به نوع انباري،  مي بايست از گونه اي با امنيت بالاتر انتخاب شده باشد</a:t>
            </a:r>
            <a:r>
              <a:rPr lang="fa-IR" dirty="0" smtClean="0">
                <a:cs typeface="B Nazanin" pitchFamily="2" charset="-78"/>
              </a:rPr>
              <a:t>.</a:t>
            </a:r>
            <a:r>
              <a:rPr lang="ar-SA" dirty="0" smtClean="0">
                <a:cs typeface="B Nazanin" pitchFamily="2" charset="-78"/>
              </a:rPr>
              <a:t>  </a:t>
            </a:r>
            <a:endParaRPr lang="fa-IR" dirty="0" smtClean="0">
              <a:cs typeface="B Nazanin" pitchFamily="2" charset="-78"/>
            </a:endParaRPr>
          </a:p>
          <a:p>
            <a:pPr algn="just" rtl="1"/>
            <a:endParaRPr lang="fa-IR" dirty="0" smtClean="0">
              <a:cs typeface="B Nazanin" pitchFamily="2" charset="-78"/>
            </a:endParaRPr>
          </a:p>
          <a:p>
            <a:pPr algn="just" rtl="1"/>
            <a:r>
              <a:rPr lang="fa-IR" b="1" dirty="0" smtClean="0">
                <a:cs typeface="B Nazanin" pitchFamily="2" charset="-78"/>
              </a:rPr>
              <a:t>4-2-11-پنجره ها</a:t>
            </a:r>
          </a:p>
          <a:p>
            <a:pPr algn="just" rtl="1"/>
            <a:r>
              <a:rPr lang="fa-IR" dirty="0" smtClean="0">
                <a:cs typeface="B Nazanin" pitchFamily="2" charset="-78"/>
              </a:rPr>
              <a:t> پنجره ها مي بايست از آلومينيوم و يا هرنوع فلز محافظ ساخته شود.</a:t>
            </a:r>
          </a:p>
          <a:p>
            <a:pPr algn="just" rtl="1"/>
            <a:r>
              <a:rPr lang="fa-IR" dirty="0" smtClean="0">
                <a:cs typeface="B Nazanin" pitchFamily="2" charset="-78"/>
              </a:rPr>
              <a:t>- به گونه اي طراحي گردد که حداقل امکان نفوذ را داشته باشد .</a:t>
            </a:r>
          </a:p>
          <a:p>
            <a:pPr algn="just" rtl="1"/>
            <a:r>
              <a:rPr lang="fa-IR" dirty="0" smtClean="0">
                <a:cs typeface="B Nazanin" pitchFamily="2" charset="-78"/>
              </a:rPr>
              <a:t>- ميزان برّاقيت شيشه انتخابي مي بايست درجه 2و يا3 باشد تا چشم را نيازارد.</a:t>
            </a:r>
          </a:p>
          <a:p>
            <a:pPr algn="just" rtl="1"/>
            <a:r>
              <a:rPr lang="fa-IR" dirty="0" smtClean="0">
                <a:cs typeface="B Nazanin" pitchFamily="2" charset="-78"/>
              </a:rPr>
              <a:t>- کليه پنجره ها مي بايست از نوع لولايي( داراي اتصال در وسط ارتفاع در راست و چپ)،  انتخاب شود و نوع قاب انتخابي مي بايست داراي شيب باشد تا آسانتر تميز گردد و از جمع شدن گرد و غبار در گوشه ها جلوگيري شود . </a:t>
            </a:r>
          </a:p>
          <a:p>
            <a:pPr algn="just" rtl="1">
              <a:buFontTx/>
              <a:buChar char="-"/>
            </a:pPr>
            <a:r>
              <a:rPr lang="fa-IR" dirty="0" smtClean="0">
                <a:cs typeface="B Nazanin" pitchFamily="2" charset="-78"/>
              </a:rPr>
              <a:t>در ايستگاه هاي آتش نشاني قديمي،انتخاب و طراحي پنجره هاي مدرن و تعويض آنها با پنجره هاي قديمي، مي بايست به گونه اي صورت پذيرد که به ماهيت ايستگاه لطمه اي وارد نشود.</a:t>
            </a:r>
          </a:p>
          <a:p>
            <a:pPr algn="just" rtl="1"/>
            <a:endParaRPr lang="en-US" dirty="0" smtClean="0">
              <a:cs typeface="B Nazanin" pitchFamily="2" charset="-78"/>
            </a:endParaRPr>
          </a:p>
        </p:txBody>
      </p: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83</a:t>
            </a:r>
            <a:endParaRPr lang="en-US" sz="1100" dirty="0"/>
          </a:p>
        </p:txBody>
      </p:sp>
      <p:pic>
        <p:nvPicPr>
          <p:cNvPr id="91138" name="Picture 2" descr="http://t1.gstatic.com/images?q=tbn:ANd9GcR85h34JHXi8dhz7ye5X_VSaWiTP4KabDDc7f7_4g4fx8BI-qJu"/>
          <p:cNvPicPr>
            <a:picLocks noChangeAspect="1" noChangeArrowheads="1"/>
          </p:cNvPicPr>
          <p:nvPr/>
        </p:nvPicPr>
        <p:blipFill>
          <a:blip r:embed="rId2" cstate="print"/>
          <a:srcRect/>
          <a:stretch>
            <a:fillRect/>
          </a:stretch>
        </p:blipFill>
        <p:spPr bwMode="auto">
          <a:xfrm>
            <a:off x="990600" y="1371600"/>
            <a:ext cx="4511040" cy="2133600"/>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84</a:t>
            </a:r>
            <a:endParaRPr lang="en-US" sz="1100" dirty="0"/>
          </a:p>
        </p:txBody>
      </p:sp>
      <p:sp>
        <p:nvSpPr>
          <p:cNvPr id="6" name="Rectangle 5"/>
          <p:cNvSpPr/>
          <p:nvPr/>
        </p:nvSpPr>
        <p:spPr>
          <a:xfrm>
            <a:off x="304800" y="457200"/>
            <a:ext cx="6096000" cy="4031873"/>
          </a:xfrm>
          <a:prstGeom prst="rect">
            <a:avLst/>
          </a:prstGeom>
        </p:spPr>
        <p:txBody>
          <a:bodyPr wrap="square">
            <a:spAutoFit/>
          </a:bodyPr>
          <a:lstStyle/>
          <a:p>
            <a:pPr algn="just" rtl="1"/>
            <a:r>
              <a:rPr lang="fa-IR" b="1" dirty="0" smtClean="0">
                <a:cs typeface="B Nazanin" pitchFamily="2" charset="-78"/>
              </a:rPr>
              <a:t>4-2-12-امنیت ایستگاه</a:t>
            </a:r>
          </a:p>
          <a:p>
            <a:pPr algn="just" rtl="1"/>
            <a:r>
              <a:rPr lang="fa-IR" dirty="0" smtClean="0">
                <a:cs typeface="B Nazanin" pitchFamily="2" charset="-78"/>
              </a:rPr>
              <a:t>- ايستگاه هاي آتش نشاني مي بايست از نظر امنيتي همانند يک مجموعه آتشنشاني به شدت محافظت شود و براي رسيدن به اين هدف ،درجات مختلف امنيت را در فيلتر هاي مناسب بايد اعمال کرد . </a:t>
            </a:r>
          </a:p>
          <a:p>
            <a:pPr algn="just" rtl="1"/>
            <a:r>
              <a:rPr lang="fa-IR" dirty="0" smtClean="0">
                <a:cs typeface="B Nazanin" pitchFamily="2" charset="-78"/>
              </a:rPr>
              <a:t>- دربهاي خروجي محوطه ايستگاه مي بايست از مواد مناسبي که داراي جرم استاندارد باشند، ساخته شده باشد.</a:t>
            </a:r>
          </a:p>
          <a:p>
            <a:pPr algn="just" rtl="1"/>
            <a:r>
              <a:rPr lang="fa-IR" dirty="0" smtClean="0">
                <a:cs typeface="B Nazanin" pitchFamily="2" charset="-78"/>
              </a:rPr>
              <a:t>- پنجره ها مي بايست هماهنگ با در، داراي شبکه هاي امنيتي باشند . </a:t>
            </a:r>
          </a:p>
          <a:p>
            <a:pPr algn="just" rtl="1"/>
            <a:r>
              <a:rPr lang="fa-IR" dirty="0" smtClean="0">
                <a:cs typeface="B Nazanin" pitchFamily="2" charset="-78"/>
              </a:rPr>
              <a:t>- کليه درهاي خارجي مي بايست به سيستم الکترونيکي امنيتي متصل بوده و در هدايت کامل اتاق کنترل باشد . بايد توجه داشت که گونه اي انتخاب گردد که در صورت ايجاد مشکل در سيستم الکترونيکي، امکان باز کردن و استفاده در  مواقع اورژانسي وجود داشته باشد . </a:t>
            </a:r>
          </a:p>
          <a:p>
            <a:pPr algn="just" rtl="1"/>
            <a:r>
              <a:rPr lang="fa-IR" dirty="0" smtClean="0">
                <a:cs typeface="B Nazanin" pitchFamily="2" charset="-78"/>
              </a:rPr>
              <a:t>- به منظور ايجاد امنيت بيشتر مي توان از شبکه هاي فشرده تر در برخي از پنجره ها استفاده نمود و از شيشه هايي استفاده نمود که در شب و روز امکان ديده شدن از خارج به داخل وجود نداشته باشد .</a:t>
            </a:r>
          </a:p>
          <a:p>
            <a:pPr algn="just" rtl="1">
              <a:buFontTx/>
              <a:buChar char="-"/>
            </a:pPr>
            <a:r>
              <a:rPr lang="fa-IR" dirty="0" smtClean="0">
                <a:cs typeface="B Nazanin" pitchFamily="2" charset="-78"/>
              </a:rPr>
              <a:t>سيستم اطلاع رساني و آژير حوادث ، مي بايست در کليه فضاها به گوش رسد.</a:t>
            </a:r>
          </a:p>
          <a:p>
            <a:pPr algn="just" rtl="1"/>
            <a:endParaRPr lang="fa-IR" dirty="0" smtClean="0">
              <a:cs typeface="B Nazanin" pitchFamily="2" charset="-78"/>
            </a:endParaRPr>
          </a:p>
          <a:p>
            <a:pPr algn="just" rtl="1"/>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4800" y="3886200"/>
            <a:ext cx="6096000" cy="1331134"/>
          </a:xfrm>
          <a:prstGeom prst="rect">
            <a:avLst/>
          </a:prstGeom>
        </p:spPr>
        <p:txBody>
          <a:bodyPr wrap="square">
            <a:spAutoFit/>
          </a:bodyPr>
          <a:lstStyle/>
          <a:p>
            <a:pPr algn="ctr" rtl="1">
              <a:lnSpc>
                <a:spcPct val="150000"/>
              </a:lnSpc>
            </a:pPr>
            <a:r>
              <a:rPr lang="fa-IR" sz="2800" dirty="0" smtClean="0">
                <a:cs typeface="B Nazanin" pitchFamily="2" charset="-78"/>
              </a:rPr>
              <a:t>فصل اول</a:t>
            </a:r>
          </a:p>
          <a:p>
            <a:pPr algn="ctr" rtl="1">
              <a:lnSpc>
                <a:spcPct val="150000"/>
              </a:lnSpc>
            </a:pPr>
            <a:r>
              <a:rPr lang="fa-IR" sz="2800" dirty="0" smtClean="0">
                <a:cs typeface="B Nazanin" pitchFamily="2" charset="-78"/>
              </a:rPr>
              <a:t>مطالعات موضوعی</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84</a:t>
            </a:r>
            <a:endParaRPr lang="en-US" sz="1100" dirty="0"/>
          </a:p>
        </p:txBody>
      </p:sp>
      <p:sp>
        <p:nvSpPr>
          <p:cNvPr id="6" name="Rectangle 5"/>
          <p:cNvSpPr/>
          <p:nvPr/>
        </p:nvSpPr>
        <p:spPr>
          <a:xfrm>
            <a:off x="304800" y="457200"/>
            <a:ext cx="6096000" cy="3046988"/>
          </a:xfrm>
          <a:prstGeom prst="rect">
            <a:avLst/>
          </a:prstGeom>
        </p:spPr>
        <p:txBody>
          <a:bodyPr wrap="square">
            <a:spAutoFit/>
          </a:bodyPr>
          <a:lstStyle/>
          <a:p>
            <a:pPr algn="just" rtl="1"/>
            <a:r>
              <a:rPr lang="fa-IR" b="1" dirty="0" smtClean="0">
                <a:cs typeface="B Nazanin" pitchFamily="2" charset="-78"/>
              </a:rPr>
              <a:t>4-3- نوع ایستگاه انتخابی جهت طراحی آتش نشانی </a:t>
            </a:r>
          </a:p>
          <a:p>
            <a:pPr algn="just" rtl="1"/>
            <a:r>
              <a:rPr lang="fa-IR" dirty="0" smtClean="0">
                <a:cs typeface="B Nazanin" pitchFamily="2" charset="-78"/>
              </a:rPr>
              <a:t>با توجه به مطالعات انجام شده در مورد انواع ایستگاه های آتش نشانی ، سایت شیخ بهایی با متراژی در حدود ....... و دسترسی های مناسب به بزرگراه حکیم ، همت و کردستان قابلیت اجرای ایستگاه بزرگ ( مادر ) در آن وجود دارد.</a:t>
            </a:r>
          </a:p>
          <a:p>
            <a:pPr algn="just" rtl="1"/>
            <a:r>
              <a:rPr lang="fa-IR" dirty="0" smtClean="0">
                <a:cs typeface="B Nazanin" pitchFamily="2" charset="-78"/>
              </a:rPr>
              <a:t>همانطور که پیش از این گفته شد ايستگاه بزرگ (مادر) در زميني به وسعت حدود 6 هزار متر مربع و به طورت چند منظوره ايجاد مي گردد، و در آن سه نيروي حريق، نجات و گروه پشتيباني؛ مستقر مي شوند و براي شهرهاي بزرگ و پر جمعيت پيشنهاد مي شود. فعاليت هايي مانند آموزش مردم، پيشگيري، پشتيباني، از ايستگاه هاي فرعي، عمليات ويژه (سقوط، بهمن،زلزله و ...)؛ در آن انجام مي گردد. وسايل مستقر در اين ايستگاه، شامل اتومبيل هاي حريق (4 تا 7 دستگاه)، اتومبيل هاي گروه نجات (2 تا 4 دستگاه) و خودروهاي ويژه مانند لودر، جرثقيل، ژنراتور و ...؛با توجه به نياز منطقه مي باشد. اين ايستگاه از امکانات ورزشي مناسبي برخوردار است. در هر شيفت اين ايستگاه 22 تا 23 نفر فعاليت دارند. </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86</a:t>
            </a:r>
            <a:endParaRPr lang="en-US" sz="1100" dirty="0"/>
          </a:p>
        </p:txBody>
      </p:sp>
      <p:sp>
        <p:nvSpPr>
          <p:cNvPr id="6" name="Rectangle 5"/>
          <p:cNvSpPr/>
          <p:nvPr/>
        </p:nvSpPr>
        <p:spPr>
          <a:xfrm>
            <a:off x="304800" y="457200"/>
            <a:ext cx="6096000" cy="1323439"/>
          </a:xfrm>
          <a:prstGeom prst="rect">
            <a:avLst/>
          </a:prstGeom>
        </p:spPr>
        <p:txBody>
          <a:bodyPr wrap="square">
            <a:spAutoFit/>
          </a:bodyPr>
          <a:lstStyle/>
          <a:p>
            <a:pPr algn="just" rtl="1"/>
            <a:r>
              <a:rPr lang="fa-IR" b="1" dirty="0" smtClean="0">
                <a:cs typeface="B Nazanin" pitchFamily="2" charset="-78"/>
              </a:rPr>
              <a:t>4-4- دیاگرام</a:t>
            </a:r>
          </a:p>
          <a:p>
            <a:pPr algn="just" rtl="1"/>
            <a:r>
              <a:rPr lang="fa-IR" b="1" dirty="0" smtClean="0">
                <a:cs typeface="B Nazanin" pitchFamily="2" charset="-78"/>
              </a:rPr>
              <a:t>4-4-1-دیاگرام نمونه</a:t>
            </a:r>
          </a:p>
          <a:p>
            <a:pPr algn="just" rtl="1"/>
            <a:r>
              <a:rPr lang="fa-IR" dirty="0" smtClean="0">
                <a:cs typeface="B Nazanin" pitchFamily="2" charset="-78"/>
              </a:rPr>
              <a:t>در این دیاگرام فضای آشیانه به عنوان فضای تقسیم عمل می کند. قسمت های اداری از بخش های خصوصی کاملا تفکیک شده است ، تا بدین وسیله صدای مزاحم قسمت های اداری به بخش های خصوصی راه پیدا نکند.</a:t>
            </a:r>
            <a:endParaRPr lang="en-US" dirty="0" smtClean="0">
              <a:cs typeface="B Nazanin" pitchFamily="2" charset="-78"/>
            </a:endParaRPr>
          </a:p>
        </p:txBody>
      </p:sp>
      <p:pic>
        <p:nvPicPr>
          <p:cNvPr id="1026" name="Picture 2" descr="http://3.bp.blogspot.com/-eRQYQOSMLRw/TaVcVQtTNfI/AAAAAAAAAD0/CVPYWyYBq_Y/s1600/fire+station+preliminary+diagram.jpg"/>
          <p:cNvPicPr>
            <a:picLocks noChangeAspect="1" noChangeArrowheads="1"/>
          </p:cNvPicPr>
          <p:nvPr/>
        </p:nvPicPr>
        <p:blipFill>
          <a:blip r:embed="rId2" cstate="print"/>
          <a:srcRect/>
          <a:stretch>
            <a:fillRect/>
          </a:stretch>
        </p:blipFill>
        <p:spPr bwMode="auto">
          <a:xfrm>
            <a:off x="304800" y="2514600"/>
            <a:ext cx="6096000" cy="5867400"/>
          </a:xfrm>
          <a:prstGeom prst="rect">
            <a:avLst/>
          </a:prstGeom>
          <a:noFill/>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85</a:t>
            </a:r>
            <a:endParaRPr lang="en-US" sz="1100" dirty="0"/>
          </a:p>
        </p:txBody>
      </p:sp>
      <p:sp>
        <p:nvSpPr>
          <p:cNvPr id="6" name="Rectangle 5"/>
          <p:cNvSpPr/>
          <p:nvPr/>
        </p:nvSpPr>
        <p:spPr>
          <a:xfrm>
            <a:off x="304800" y="457200"/>
            <a:ext cx="6096000" cy="338554"/>
          </a:xfrm>
          <a:prstGeom prst="rect">
            <a:avLst/>
          </a:prstGeom>
        </p:spPr>
        <p:txBody>
          <a:bodyPr wrap="square">
            <a:spAutoFit/>
          </a:bodyPr>
          <a:lstStyle/>
          <a:p>
            <a:pPr algn="just" rtl="1"/>
            <a:r>
              <a:rPr lang="fa-IR" b="1" dirty="0" smtClean="0">
                <a:cs typeface="B Nazanin" pitchFamily="2" charset="-78"/>
              </a:rPr>
              <a:t>4-4-2- دیاگرام طرح پیشنهادی </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85</a:t>
            </a:r>
            <a:endParaRPr lang="en-US" sz="1100" dirty="0"/>
          </a:p>
        </p:txBody>
      </p:sp>
      <p:sp>
        <p:nvSpPr>
          <p:cNvPr id="6" name="Rectangle 5"/>
          <p:cNvSpPr/>
          <p:nvPr/>
        </p:nvSpPr>
        <p:spPr>
          <a:xfrm>
            <a:off x="304800" y="457200"/>
            <a:ext cx="6096000" cy="338554"/>
          </a:xfrm>
          <a:prstGeom prst="rect">
            <a:avLst/>
          </a:prstGeom>
        </p:spPr>
        <p:txBody>
          <a:bodyPr wrap="square">
            <a:spAutoFit/>
          </a:bodyPr>
          <a:lstStyle/>
          <a:p>
            <a:pPr algn="just" rtl="1"/>
            <a:r>
              <a:rPr lang="fa-IR" b="1" dirty="0" smtClean="0">
                <a:cs typeface="B Nazanin" pitchFamily="2" charset="-78"/>
              </a:rPr>
              <a:t>4-5- برنامه فیزیکی طرح پیشنهادی </a:t>
            </a:r>
            <a:endParaRPr lang="en-US" b="1" dirty="0" smtClean="0">
              <a:cs typeface="B Nazanin" pitchFamily="2" charset="-78"/>
            </a:endParaRPr>
          </a:p>
        </p:txBody>
      </p:sp>
      <p:pic>
        <p:nvPicPr>
          <p:cNvPr id="1027" name="Picture 3"/>
          <p:cNvPicPr>
            <a:picLocks noChangeAspect="1" noChangeArrowheads="1"/>
          </p:cNvPicPr>
          <p:nvPr/>
        </p:nvPicPr>
        <p:blipFill>
          <a:blip r:embed="rId2"/>
          <a:srcRect/>
          <a:stretch>
            <a:fillRect/>
          </a:stretch>
        </p:blipFill>
        <p:spPr bwMode="auto">
          <a:xfrm>
            <a:off x="304800" y="849815"/>
            <a:ext cx="6172200" cy="81735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85</a:t>
            </a:r>
            <a:endParaRPr lang="en-US" sz="1100" dirty="0"/>
          </a:p>
        </p:txBody>
      </p:sp>
      <p:sp>
        <p:nvSpPr>
          <p:cNvPr id="6" name="Rectangle 5"/>
          <p:cNvSpPr/>
          <p:nvPr/>
        </p:nvSpPr>
        <p:spPr>
          <a:xfrm>
            <a:off x="304800" y="457200"/>
            <a:ext cx="6096000" cy="338554"/>
          </a:xfrm>
          <a:prstGeom prst="rect">
            <a:avLst/>
          </a:prstGeom>
        </p:spPr>
        <p:txBody>
          <a:bodyPr wrap="square">
            <a:spAutoFit/>
          </a:bodyPr>
          <a:lstStyle/>
          <a:p>
            <a:pPr algn="just" rtl="1"/>
            <a:r>
              <a:rPr lang="fa-IR" b="1" dirty="0" smtClean="0">
                <a:cs typeface="B Nazanin" pitchFamily="2" charset="-78"/>
              </a:rPr>
              <a:t>4-5- برنامه فیزیکی طرح پیشنهادی </a:t>
            </a:r>
            <a:endParaRPr lang="en-US" b="1" dirty="0" smtClean="0">
              <a:cs typeface="B Nazanin" pitchFamily="2" charset="-78"/>
            </a:endParaRPr>
          </a:p>
        </p:txBody>
      </p:sp>
      <p:pic>
        <p:nvPicPr>
          <p:cNvPr id="1027" name="Picture 3"/>
          <p:cNvPicPr>
            <a:picLocks noChangeAspect="1" noChangeArrowheads="1"/>
          </p:cNvPicPr>
          <p:nvPr/>
        </p:nvPicPr>
        <p:blipFill>
          <a:blip r:embed="rId2"/>
          <a:srcRect/>
          <a:stretch>
            <a:fillRect/>
          </a:stretch>
        </p:blipFill>
        <p:spPr bwMode="auto">
          <a:xfrm>
            <a:off x="304800" y="849815"/>
            <a:ext cx="6172200" cy="81735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85</a:t>
            </a:r>
            <a:endParaRPr lang="en-US" sz="1100" dirty="0"/>
          </a:p>
        </p:txBody>
      </p:sp>
      <p:sp>
        <p:nvSpPr>
          <p:cNvPr id="6" name="Rectangle 5"/>
          <p:cNvSpPr/>
          <p:nvPr/>
        </p:nvSpPr>
        <p:spPr>
          <a:xfrm>
            <a:off x="304800" y="457200"/>
            <a:ext cx="6096000" cy="338554"/>
          </a:xfrm>
          <a:prstGeom prst="rect">
            <a:avLst/>
          </a:prstGeom>
        </p:spPr>
        <p:txBody>
          <a:bodyPr wrap="square">
            <a:spAutoFit/>
          </a:bodyPr>
          <a:lstStyle/>
          <a:p>
            <a:pPr algn="just" rtl="1"/>
            <a:r>
              <a:rPr lang="fa-IR" b="1" dirty="0" smtClean="0">
                <a:cs typeface="B Nazanin" pitchFamily="2" charset="-78"/>
              </a:rPr>
              <a:t>4-5- برنامه فیزیکی طرح پیشنهادی </a:t>
            </a:r>
            <a:endParaRPr lang="en-US" b="1" dirty="0" smtClean="0">
              <a:cs typeface="B Nazanin" pitchFamily="2" charset="-78"/>
            </a:endParaRPr>
          </a:p>
        </p:txBody>
      </p:sp>
      <p:pic>
        <p:nvPicPr>
          <p:cNvPr id="1027" name="Picture 3"/>
          <p:cNvPicPr>
            <a:picLocks noChangeAspect="1" noChangeArrowheads="1"/>
          </p:cNvPicPr>
          <p:nvPr/>
        </p:nvPicPr>
        <p:blipFill>
          <a:blip r:embed="rId2"/>
          <a:srcRect/>
          <a:stretch>
            <a:fillRect/>
          </a:stretch>
        </p:blipFill>
        <p:spPr bwMode="auto">
          <a:xfrm>
            <a:off x="304800" y="849815"/>
            <a:ext cx="6172200" cy="81735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04800" y="3886200"/>
            <a:ext cx="6096000" cy="1384995"/>
          </a:xfrm>
          <a:prstGeom prst="rect">
            <a:avLst/>
          </a:prstGeom>
        </p:spPr>
        <p:txBody>
          <a:bodyPr wrap="square">
            <a:spAutoFit/>
          </a:bodyPr>
          <a:lstStyle/>
          <a:p>
            <a:pPr algn="ctr" rtl="1">
              <a:lnSpc>
                <a:spcPct val="150000"/>
              </a:lnSpc>
            </a:pPr>
            <a:r>
              <a:rPr lang="fa-IR" sz="2800" dirty="0" smtClean="0">
                <a:cs typeface="B Nazanin" pitchFamily="2" charset="-78"/>
              </a:rPr>
              <a:t>فصل پنجم</a:t>
            </a:r>
          </a:p>
          <a:p>
            <a:pPr algn="ctr" rtl="1">
              <a:lnSpc>
                <a:spcPct val="150000"/>
              </a:lnSpc>
            </a:pPr>
            <a:r>
              <a:rPr lang="fa-IR" sz="2800" dirty="0" smtClean="0">
                <a:cs typeface="B Nazanin" pitchFamily="2" charset="-78"/>
              </a:rPr>
              <a:t>مبانی نظری</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fa-IR" sz="1100" dirty="0" smtClean="0"/>
              <a:t>90</a:t>
            </a:r>
            <a:endParaRPr lang="en-US" sz="1100" dirty="0"/>
          </a:p>
        </p:txBody>
      </p:sp>
      <p:sp>
        <p:nvSpPr>
          <p:cNvPr id="6" name="Rectangle 5"/>
          <p:cNvSpPr/>
          <p:nvPr/>
        </p:nvSpPr>
        <p:spPr>
          <a:xfrm>
            <a:off x="304800" y="457200"/>
            <a:ext cx="6096000" cy="8463855"/>
          </a:xfrm>
          <a:prstGeom prst="rect">
            <a:avLst/>
          </a:prstGeom>
        </p:spPr>
        <p:txBody>
          <a:bodyPr wrap="square">
            <a:spAutoFit/>
          </a:bodyPr>
          <a:lstStyle/>
          <a:p>
            <a:pPr algn="just" rtl="1"/>
            <a:r>
              <a:rPr lang="fa-IR" dirty="0" smtClean="0">
                <a:cs typeface="B Nazanin" pitchFamily="2" charset="-78"/>
              </a:rPr>
              <a:t>ما امروزه تنها با آثار کثیر هنری خاموش سروکار داریم که آگاهی امروزی ما برای درک زبانشان قاصر است. نمادهای بکاررفته در هر فرهنگی به رغم تغییر و تحولات اعتقادی میتوانند مکرر به کار گرفته شوند. معماری هم یکی از  این جنبه‏هاست. «معماری مقدس در بسیاری از نمونه‏هایش اسطوره‏ی ساخته شده است. اسطوره وسیله‏ای رمزین قوی و خاصی است؛ زیرا میتواند رمزها را به روایت بدل کند. به همین گونه، معماری مقدس نیز غالباَ روایتی از تصاویر و فضاهای رمزین است، خصوصاَ برخی از مجموعه‏‏های معماری سیر معنوی را به رمز بیان میکنند. </a:t>
            </a:r>
            <a:br>
              <a:rPr lang="fa-IR" dirty="0" smtClean="0">
                <a:cs typeface="B Nazanin" pitchFamily="2" charset="-78"/>
              </a:rPr>
            </a:br>
            <a:r>
              <a:rPr lang="fa-IR" dirty="0" smtClean="0">
                <a:cs typeface="B Nazanin" pitchFamily="2" charset="-78"/>
              </a:rPr>
              <a:t>در معماری است که قویترین و پرمعناترین کاربرد رمزپردازی را مییابیم؛ باری، رمز بود که با نقشه و هندسه و سطح و صورت و فضا در معماری به ظهور رسید. در چنین معماری تاثیر باورهای جمعی بسیار قوی است. اما ممکن است در طول زمان کم‏کم در ناخودآگاه انسان جای بگیرد اما دور شدن ما از معنای آغازین آنها به معنی محو شدن آنها نیست. در بحث نمادپردازی باید بدانیم که ریشه یابی نمادها به معنی تقلیل اثر هنری به بنمایه های اولیه نیست، بلکه یافتن ریشههای تاریخی به منظور پیگیری خط پیوستهی تفکر انسان است. این ریشه‏یابی‏ها تنها با بررسیهای تطبیقی و بنا بر قواعد خاصی ممکشن است.</a:t>
            </a:r>
          </a:p>
          <a:p>
            <a:pPr algn="just" rtl="1"/>
            <a:endParaRPr lang="fa-IR" dirty="0" smtClean="0">
              <a:cs typeface="B Nazanin" pitchFamily="2" charset="-78"/>
            </a:endParaRPr>
          </a:p>
          <a:p>
            <a:pPr algn="just" rtl="1"/>
            <a:r>
              <a:rPr lang="fa-IR" b="1" dirty="0" smtClean="0">
                <a:cs typeface="B Nazanin" pitchFamily="2" charset="-78"/>
              </a:rPr>
              <a:t>نحوه تولید وكاربرد نماد</a:t>
            </a:r>
          </a:p>
          <a:p>
            <a:pPr algn="just" rtl="1"/>
            <a:r>
              <a:rPr lang="fa-IR" dirty="0" smtClean="0">
                <a:cs typeface="B Nazanin" pitchFamily="2" charset="-78"/>
              </a:rPr>
              <a:t>برای تولید وكاربرد نمادها انسان هم به امكانات زیستی و هم امكانات اجتماعی وابسته است، البته انسانها این استعداد زیستی را بصورت بالقوه در اختیار داشتند. اگر انسان قادر است صحبت كند به خاطر داشتن دستگاه صوتی پیچیده ای است كه دراختیار دارد و نیز تفاوت انسان با دیگر موجودات در بكار گیری گسترده نمادها خلاصه می شود. </a:t>
            </a:r>
            <a:br>
              <a:rPr lang="fa-IR" dirty="0" smtClean="0">
                <a:cs typeface="B Nazanin" pitchFamily="2" charset="-78"/>
              </a:rPr>
            </a:br>
            <a:r>
              <a:rPr lang="fa-IR" dirty="0" smtClean="0">
                <a:cs typeface="B Nazanin" pitchFamily="2" charset="-78"/>
              </a:rPr>
              <a:t>به عقیده تكامل گرایان توانایی تولید وكاربرد نماد ها نتیجه تحولی كند بوده است، سالیات متمادی طول انجامیده و باعث فاصله گرفتن انسان از سایر حیوانات شده است، و نتیجتاً باعث شد تا انسان بتواند اشیاء را بصورت نماد بوسیله كلمات و تصویر و مفاهیم عرضه نماید، این توانایی به انسان اجازه می دهد تا بتواند دست به اختراع بزند و قدرت خود را به بقیه موجودات تحمیل كند،قدرتی كه با قدرت طبیعی او مطابقت نمی كند. قدرتی كه ناشی از كاربرد نمادهاست.   </a:t>
            </a:r>
            <a:br>
              <a:rPr lang="fa-IR" dirty="0" smtClean="0">
                <a:cs typeface="B Nazanin" pitchFamily="2" charset="-78"/>
              </a:rPr>
            </a:br>
            <a:r>
              <a:rPr lang="fa-IR" dirty="0" smtClean="0">
                <a:cs typeface="B Nazanin" pitchFamily="2" charset="-78"/>
              </a:rPr>
              <a:t>انسان بوسیله كنش متقابل توانسته بكار بردن نمادها را توسعه بخشد و آن را در مكانی بعنوان جامعه نگهداری كند و به نسلهای بعدی انتقال دهد. توسعه نمادها باعث سازمانی شدن و نهایتاً پیچیدگی زندگی اجتماعی شده است.</a:t>
            </a:r>
          </a:p>
          <a:p>
            <a:pPr algn="just" rtl="1"/>
            <a:r>
              <a:rPr lang="fa-IR" dirty="0" smtClean="0">
                <a:cs typeface="B Nazanin" pitchFamily="2" charset="-78"/>
              </a:rPr>
              <a:t>به نظر مي‌رسد كه نوع بشر در مراحلي از تكامل تدريجي خود از طريق ساختن يك رشته مفهوم (تصورات)، وجود خويش را از جهان هستي، تمايز و تشخيص بخشيد كه اين فرآيند، محيط پيرامون وي را تا حدي قابل درك كرد. اين تصورات كه به طور طبيعي مبتني بر الگوهاي رفتاري بشري بودند، به نظم بخشيدن به جهان پيرامون بر حسب نمادها ياري مي‌رساندند؛ نمادهايي كه به عنوان واقعيت عمل مي‌كردند تا اين كه به وسيله نمادهايي با معناتر جايگزين شوند و به دنياي خيال‌انگيز اسطوره‌ها وارد شوند.</a:t>
            </a:r>
          </a:p>
          <a:p>
            <a:pPr algn="just" rtl="1"/>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91</a:t>
            </a:r>
            <a:endParaRPr lang="en-US" sz="1100" dirty="0"/>
          </a:p>
        </p:txBody>
      </p:sp>
      <p:sp>
        <p:nvSpPr>
          <p:cNvPr id="6" name="Rectangle 5"/>
          <p:cNvSpPr/>
          <p:nvPr/>
        </p:nvSpPr>
        <p:spPr>
          <a:xfrm>
            <a:off x="304800" y="457200"/>
            <a:ext cx="6096000" cy="8956298"/>
          </a:xfrm>
          <a:prstGeom prst="rect">
            <a:avLst/>
          </a:prstGeom>
        </p:spPr>
        <p:txBody>
          <a:bodyPr wrap="square">
            <a:spAutoFit/>
          </a:bodyPr>
          <a:lstStyle/>
          <a:p>
            <a:pPr algn="r" rtl="1"/>
            <a:r>
              <a:rPr lang="fa-IR" b="1" dirty="0" smtClean="0">
                <a:cs typeface="B Nazanin" pitchFamily="2" charset="-78"/>
              </a:rPr>
              <a:t>نماد در زبان شناسی :</a:t>
            </a:r>
            <a:r>
              <a:rPr lang="fa-IR" dirty="0" smtClean="0">
                <a:cs typeface="B Nazanin" pitchFamily="2" charset="-78"/>
              </a:rPr>
              <a:t/>
            </a:r>
            <a:br>
              <a:rPr lang="fa-IR" dirty="0" smtClean="0">
                <a:cs typeface="B Nazanin" pitchFamily="2" charset="-78"/>
              </a:rPr>
            </a:br>
            <a:r>
              <a:rPr lang="fa-IR" dirty="0" smtClean="0">
                <a:cs typeface="B Nazanin" pitchFamily="2" charset="-78"/>
              </a:rPr>
              <a:t>یکی‌ از کاربرد‌های نماد در زمینه تفسیر و تاویل متن (هرمنوتیک) است، که یکی‌ از مباحث مورد توجه فلاسفه و ادبای امروز است. وقتی‌ قطعه‌ای از یک نویسنده باستان یا معاصر تفسیر و تاویل می‌شود، به مفهوم درونی‌ آن‌ پی می‌بریم. و عناصر تشكیل دهنده آن:</a:t>
            </a:r>
            <a:br>
              <a:rPr lang="fa-IR" dirty="0" smtClean="0">
                <a:cs typeface="B Nazanin" pitchFamily="2" charset="-78"/>
              </a:rPr>
            </a:br>
            <a:r>
              <a:rPr lang="fa-IR" dirty="0" smtClean="0">
                <a:cs typeface="B Nazanin" pitchFamily="2" charset="-78"/>
              </a:rPr>
              <a:t>1-     دال : كه جانشین چیز دیگری است. </a:t>
            </a:r>
            <a:br>
              <a:rPr lang="fa-IR" dirty="0" smtClean="0">
                <a:cs typeface="B Nazanin" pitchFamily="2" charset="-78"/>
              </a:rPr>
            </a:br>
            <a:r>
              <a:rPr lang="fa-IR" dirty="0" smtClean="0">
                <a:cs typeface="B Nazanin" pitchFamily="2" charset="-78"/>
              </a:rPr>
              <a:t>2-     طبقه مدلول : در واقع دیگری است كه دال جای آن را می گیرد. </a:t>
            </a:r>
            <a:br>
              <a:rPr lang="fa-IR" dirty="0" smtClean="0">
                <a:cs typeface="B Nazanin" pitchFamily="2" charset="-78"/>
              </a:rPr>
            </a:br>
            <a:r>
              <a:rPr lang="fa-IR" dirty="0" smtClean="0">
                <a:cs typeface="B Nazanin" pitchFamily="2" charset="-78"/>
              </a:rPr>
              <a:t>3-     دلالت : رابط بین دال ومدلول است وتوسط دیگران درك وتفسیر می شود</a:t>
            </a:r>
          </a:p>
          <a:p>
            <a:pPr algn="r" rtl="1"/>
            <a:r>
              <a:rPr lang="fa-IR" b="1" dirty="0" smtClean="0">
                <a:cs typeface="B Nazanin" pitchFamily="2" charset="-78"/>
              </a:rPr>
              <a:t>جامعه شناسی :</a:t>
            </a:r>
            <a:br>
              <a:rPr lang="fa-IR" b="1" dirty="0" smtClean="0">
                <a:cs typeface="B Nazanin" pitchFamily="2" charset="-78"/>
              </a:rPr>
            </a:br>
            <a:r>
              <a:rPr lang="fa-IR" dirty="0" smtClean="0">
                <a:cs typeface="B Nazanin" pitchFamily="2" charset="-78"/>
              </a:rPr>
              <a:t>نماد (مظهر و سَمبُل هم نامیده شده) از مفاهیم بسیار مهم در جامعه شناسی ارتباطات به حساب می آید.در فرهنگ فارسی عمید نماد به معنای نماینده ،نمود آمده است. در كتب علوم اجتماعی نماد از دو منظر بررسی شده است. </a:t>
            </a:r>
            <a:br>
              <a:rPr lang="fa-IR" dirty="0" smtClean="0">
                <a:cs typeface="B Nazanin" pitchFamily="2" charset="-78"/>
              </a:rPr>
            </a:br>
            <a:r>
              <a:rPr lang="fa-IR" dirty="0" smtClean="0">
                <a:cs typeface="B Nazanin" pitchFamily="2" charset="-78"/>
              </a:rPr>
              <a:t>1-   در معنای محدود كلمه نماد جلوه ای است عینی كه واقعیت مجردی را مجسم می دارد. به عبارت دیگر نماد نشان یا علامتی است كه  برای تجسم واقعیتی غیر مادی بكار می رود. </a:t>
            </a:r>
            <a:br>
              <a:rPr lang="fa-IR" dirty="0" smtClean="0">
                <a:cs typeface="B Nazanin" pitchFamily="2" charset="-78"/>
              </a:rPr>
            </a:br>
            <a:r>
              <a:rPr lang="fa-IR" dirty="0" smtClean="0">
                <a:cs typeface="B Nazanin" pitchFamily="2" charset="-78"/>
              </a:rPr>
              <a:t>2-   درمعنای كلی نماد به معنای نشانی است قرار دادی ،نسبی وتابع شرایط طبیعی ویژه . از نظر جامعه شناس نمادها جلوه هایی عینی هستند كه از معناهایی كه توسط همه یا اكثر افراد جامعه شناخته شده اند را به نمایش می گذارند.</a:t>
            </a:r>
          </a:p>
          <a:p>
            <a:pPr algn="r" rtl="1"/>
            <a:r>
              <a:rPr lang="fa-IR" dirty="0" smtClean="0">
                <a:cs typeface="B Nazanin" pitchFamily="2" charset="-78"/>
              </a:rPr>
              <a:t>طبقه بندی نمادها در جامعه‏شناسی </a:t>
            </a:r>
            <a:br>
              <a:rPr lang="fa-IR" dirty="0" smtClean="0">
                <a:cs typeface="B Nazanin" pitchFamily="2" charset="-78"/>
              </a:rPr>
            </a:br>
            <a:r>
              <a:rPr lang="fa-IR" dirty="0" smtClean="0">
                <a:cs typeface="B Nazanin" pitchFamily="2" charset="-78"/>
              </a:rPr>
              <a:t>نمادها را می توان براساس نوع شكل گیری به دودسته طبیعی و قراردادی تقسیم كرد. </a:t>
            </a:r>
            <a:br>
              <a:rPr lang="fa-IR" dirty="0" smtClean="0">
                <a:cs typeface="B Nazanin" pitchFamily="2" charset="-78"/>
              </a:rPr>
            </a:br>
            <a:r>
              <a:rPr lang="fa-IR" dirty="0" smtClean="0">
                <a:cs typeface="B Nazanin" pitchFamily="2" charset="-78"/>
              </a:rPr>
              <a:t>نمادهای طبیعی</a:t>
            </a:r>
          </a:p>
          <a:p>
            <a:pPr algn="r" rtl="1"/>
            <a:r>
              <a:rPr lang="fa-IR" dirty="0" smtClean="0">
                <a:cs typeface="B Nazanin" pitchFamily="2" charset="-78"/>
              </a:rPr>
              <a:t>نمادهای قراردادی</a:t>
            </a:r>
          </a:p>
          <a:p>
            <a:pPr algn="r" rtl="1"/>
            <a:r>
              <a:rPr lang="fa-IR" b="1" dirty="0" smtClean="0">
                <a:cs typeface="B Nazanin" pitchFamily="2" charset="-78"/>
              </a:rPr>
              <a:t>نمادهای طبیعی </a:t>
            </a:r>
            <a:r>
              <a:rPr lang="fa-IR" dirty="0" smtClean="0">
                <a:cs typeface="B Nazanin" pitchFamily="2" charset="-78"/>
              </a:rPr>
              <a:t/>
            </a:r>
            <a:br>
              <a:rPr lang="fa-IR" dirty="0" smtClean="0">
                <a:cs typeface="B Nazanin" pitchFamily="2" charset="-78"/>
              </a:rPr>
            </a:br>
            <a:r>
              <a:rPr lang="fa-IR" dirty="0" smtClean="0">
                <a:cs typeface="B Nazanin" pitchFamily="2" charset="-78"/>
              </a:rPr>
              <a:t>برخی از نمادها بطور طبیعی با مدلول خود رابطه دارند . لذا هرانسانی قادر است به سادگی آنها را درك نماید . مانند:دود كه نشانه اتش است،خاك مرطوب كه نشانه بارندگی شب قبل است و… البته اینها فقط علائم ابتدایی به حساب می ایند. </a:t>
            </a:r>
            <a:br>
              <a:rPr lang="fa-IR" dirty="0" smtClean="0">
                <a:cs typeface="B Nazanin" pitchFamily="2" charset="-78"/>
              </a:rPr>
            </a:br>
            <a:r>
              <a:rPr lang="fa-IR" b="1" dirty="0" smtClean="0">
                <a:cs typeface="B Nazanin" pitchFamily="2" charset="-78"/>
              </a:rPr>
              <a:t>نمادهای قراردادی </a:t>
            </a:r>
            <a:r>
              <a:rPr lang="fa-IR" dirty="0" smtClean="0">
                <a:cs typeface="B Nazanin" pitchFamily="2" charset="-78"/>
              </a:rPr>
              <a:t/>
            </a:r>
            <a:br>
              <a:rPr lang="fa-IR" dirty="0" smtClean="0">
                <a:cs typeface="B Nazanin" pitchFamily="2" charset="-78"/>
              </a:rPr>
            </a:br>
            <a:r>
              <a:rPr lang="fa-IR" dirty="0" smtClean="0">
                <a:cs typeface="B Nazanin" pitchFamily="2" charset="-78"/>
              </a:rPr>
              <a:t>طیف گسترده ای از نمادها قراردادی هستند،می‏توان گفت تقریباً تمامی نمادهای اجتماعی ازاین دسته هستند. شكل گیری نمادهای اجتماعی تابع شرایط اجتماعی ،سیاسی، جغرافیای و… است برای نمونه دركشور عربستان به لحاظ ویژگی طبیعی شتر از اهمیت خاصی برخوردار است لذا برای شناختن انواع آن بالغ برپانصد اسم بوحود آمده است.درهرمحیط اجتماعی درطول زمان بطور قراردادی بین اعضای جامعه برسر شناختن یا نامیدن یایادآوری لحظه‏ها، خاطرات، تاریخ وگذشته ازكلمات یا حركات رمزی استفاده می‏كنند كه فقط برای افراد همان جامعه قابل درك وتفسیر است.</a:t>
            </a:r>
          </a:p>
          <a:p>
            <a:pPr algn="r" rtl="1"/>
            <a:r>
              <a:rPr lang="fa-IR" dirty="0" smtClean="0">
                <a:cs typeface="B Nazanin" pitchFamily="2" charset="-78"/>
              </a:rPr>
              <a:t>از «جفت بودن كفش» به معناى سفر كردن تا «آب پشت سر مسافر ريختن» نمونه هايى از اين حوزه اند.</a:t>
            </a:r>
          </a:p>
          <a:p>
            <a:pPr algn="r" rtl="1"/>
            <a:endParaRPr lang="en-US" dirty="0" smtClean="0">
              <a:cs typeface="B Nazanin" pitchFamily="2" charset="-78"/>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304800" y="9144000"/>
            <a:ext cx="61722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9220200"/>
            <a:ext cx="457200" cy="261610"/>
          </a:xfrm>
          <a:prstGeom prst="rect">
            <a:avLst/>
          </a:prstGeom>
          <a:noFill/>
        </p:spPr>
        <p:txBody>
          <a:bodyPr wrap="square" rtlCol="0">
            <a:spAutoFit/>
          </a:bodyPr>
          <a:lstStyle/>
          <a:p>
            <a:pPr algn="ctr"/>
            <a:r>
              <a:rPr lang="en-US" sz="1100" dirty="0" smtClean="0"/>
              <a:t>92</a:t>
            </a:r>
            <a:endParaRPr lang="en-US" sz="1100" dirty="0"/>
          </a:p>
        </p:txBody>
      </p:sp>
      <p:sp>
        <p:nvSpPr>
          <p:cNvPr id="6" name="Rectangle 5"/>
          <p:cNvSpPr/>
          <p:nvPr/>
        </p:nvSpPr>
        <p:spPr>
          <a:xfrm>
            <a:off x="304800" y="457200"/>
            <a:ext cx="6096000" cy="7725192"/>
          </a:xfrm>
          <a:prstGeom prst="rect">
            <a:avLst/>
          </a:prstGeom>
        </p:spPr>
        <p:txBody>
          <a:bodyPr wrap="square">
            <a:spAutoFit/>
          </a:bodyPr>
          <a:lstStyle/>
          <a:p>
            <a:pPr algn="r" rtl="1"/>
            <a:r>
              <a:rPr lang="fa-IR" b="1" dirty="0" smtClean="0">
                <a:cs typeface="B Nazanin" pitchFamily="2" charset="-78"/>
              </a:rPr>
              <a:t>كاركرد نمادها در رابطه با كنش اجتماعی </a:t>
            </a:r>
            <a:r>
              <a:rPr lang="fa-IR" dirty="0" smtClean="0">
                <a:cs typeface="B Nazanin" pitchFamily="2" charset="-78"/>
              </a:rPr>
              <a:t/>
            </a:r>
            <a:br>
              <a:rPr lang="fa-IR" dirty="0" smtClean="0">
                <a:cs typeface="B Nazanin" pitchFamily="2" charset="-78"/>
              </a:rPr>
            </a:br>
            <a:r>
              <a:rPr lang="fa-IR" dirty="0" smtClean="0">
                <a:cs typeface="B Nazanin" pitchFamily="2" charset="-78"/>
              </a:rPr>
              <a:t>از آنجایی که‌ چیزهای بیشماری فراسوی ادراک ما وجود دارد، پیوسته‌ ناگزیر می‏شویم به‌ یاری اصطلاح‏های نمادین برداشت‏هایی از آنها ارائه‌ دهیم. </a:t>
            </a:r>
            <a:br>
              <a:rPr lang="fa-IR" dirty="0" smtClean="0">
                <a:cs typeface="B Nazanin" pitchFamily="2" charset="-78"/>
              </a:rPr>
            </a:br>
            <a:r>
              <a:rPr lang="fa-IR" dirty="0" smtClean="0">
                <a:cs typeface="B Nazanin" pitchFamily="2" charset="-78"/>
              </a:rPr>
              <a:t>نمادها در روابط اجتماعی ما دارای آثار ونتایج مطلوبی هستندكه عبارتند از: </a:t>
            </a:r>
            <a:br>
              <a:rPr lang="fa-IR" dirty="0" smtClean="0">
                <a:cs typeface="B Nazanin" pitchFamily="2" charset="-78"/>
              </a:rPr>
            </a:br>
            <a:r>
              <a:rPr lang="fa-IR" dirty="0" smtClean="0">
                <a:cs typeface="B Nazanin" pitchFamily="2" charset="-78"/>
              </a:rPr>
              <a:t>كاركرد ارتباط :   بدون آنها نمی توانیم حالات وافكار خود را بیان كنیم با وجود آن با دیگران به یك درك مشترك می رسیم. </a:t>
            </a:r>
            <a:br>
              <a:rPr lang="fa-IR" dirty="0" smtClean="0">
                <a:cs typeface="B Nazanin" pitchFamily="2" charset="-78"/>
              </a:rPr>
            </a:br>
            <a:r>
              <a:rPr lang="fa-IR" dirty="0" smtClean="0">
                <a:cs typeface="B Nazanin" pitchFamily="2" charset="-78"/>
              </a:rPr>
              <a:t>كاركرد مشاركت : افراد خود را در وجود نمادها،  شریك همدیگر احساس می كنند. پرچم كشور ،سرود ملی ،ادبیات، مشاهیر و… همه نمادهای مشاركتی جامعه محسوب می شوند.</a:t>
            </a:r>
          </a:p>
          <a:p>
            <a:pPr algn="r" rtl="1"/>
            <a:endParaRPr lang="fa-IR" dirty="0" smtClean="0">
              <a:cs typeface="B Nazanin" pitchFamily="2" charset="-78"/>
            </a:endParaRPr>
          </a:p>
          <a:p>
            <a:pPr algn="r" rtl="1"/>
            <a:r>
              <a:rPr lang="fa-IR" b="1" dirty="0" smtClean="0">
                <a:cs typeface="B Nazanin" pitchFamily="2" charset="-78"/>
              </a:rPr>
              <a:t>كاركرد نمادها برای كنشگر </a:t>
            </a:r>
            <a:r>
              <a:rPr lang="fa-IR" dirty="0" smtClean="0">
                <a:cs typeface="B Nazanin" pitchFamily="2" charset="-78"/>
              </a:rPr>
              <a:t/>
            </a:r>
            <a:br>
              <a:rPr lang="fa-IR" dirty="0" smtClean="0">
                <a:cs typeface="B Nazanin" pitchFamily="2" charset="-78"/>
              </a:rPr>
            </a:br>
            <a:r>
              <a:rPr lang="fa-IR" dirty="0" smtClean="0">
                <a:cs typeface="B Nazanin" pitchFamily="2" charset="-78"/>
              </a:rPr>
              <a:t>1-     نمادها انسان را قادر می‏سازند كه ازطریق نامگذاری، طبقه بندی ویادآوری چیزهایی كه درجهان با آنها روبرو              می‏شوند، باجهان مادی واجتماعی برخورد كنند. </a:t>
            </a:r>
            <a:br>
              <a:rPr lang="fa-IR" dirty="0" smtClean="0">
                <a:cs typeface="B Nazanin" pitchFamily="2" charset="-78"/>
              </a:rPr>
            </a:br>
            <a:r>
              <a:rPr lang="fa-IR" dirty="0" smtClean="0">
                <a:cs typeface="B Nazanin" pitchFamily="2" charset="-78"/>
              </a:rPr>
              <a:t>2-     نمادها توانایی انسان برای درك محیط را بهبود می‏بخشند. </a:t>
            </a:r>
            <a:br>
              <a:rPr lang="fa-IR" dirty="0" smtClean="0">
                <a:cs typeface="B Nazanin" pitchFamily="2" charset="-78"/>
              </a:rPr>
            </a:br>
            <a:r>
              <a:rPr lang="fa-IR" dirty="0" smtClean="0">
                <a:cs typeface="B Nazanin" pitchFamily="2" charset="-78"/>
              </a:rPr>
              <a:t>3-     نمادها توانایی اندیشیدن رابهبود می‏بخشند. </a:t>
            </a:r>
            <a:br>
              <a:rPr lang="fa-IR" dirty="0" smtClean="0">
                <a:cs typeface="B Nazanin" pitchFamily="2" charset="-78"/>
              </a:rPr>
            </a:br>
            <a:r>
              <a:rPr lang="fa-IR" dirty="0" smtClean="0">
                <a:cs typeface="B Nazanin" pitchFamily="2" charset="-78"/>
              </a:rPr>
              <a:t>4-     نمادها توانایی حل مسائل گوناگون را بالا می‏برند. </a:t>
            </a:r>
            <a:br>
              <a:rPr lang="fa-IR" dirty="0" smtClean="0">
                <a:cs typeface="B Nazanin" pitchFamily="2" charset="-78"/>
              </a:rPr>
            </a:br>
            <a:r>
              <a:rPr lang="fa-IR" dirty="0" smtClean="0">
                <a:cs typeface="B Nazanin" pitchFamily="2" charset="-78"/>
              </a:rPr>
              <a:t>5-     كاربرد نمادها به كنشگران اجازه می‏دهد تا از زمان و مكان و حتی شخص خودشان فراگذرند. </a:t>
            </a:r>
            <a:br>
              <a:rPr lang="fa-IR" dirty="0" smtClean="0">
                <a:cs typeface="B Nazanin" pitchFamily="2" charset="-78"/>
              </a:rPr>
            </a:br>
            <a:r>
              <a:rPr lang="fa-IR" dirty="0" smtClean="0">
                <a:cs typeface="B Nazanin" pitchFamily="2" charset="-78"/>
              </a:rPr>
              <a:t>6-     نمادها فرد را قادر می سازند تادر مورد یك امر ماورای طبیعی چون بهشت تخیل كند. </a:t>
            </a:r>
            <a:br>
              <a:rPr lang="fa-IR" dirty="0" smtClean="0">
                <a:cs typeface="B Nazanin" pitchFamily="2" charset="-78"/>
              </a:rPr>
            </a:br>
            <a:r>
              <a:rPr lang="fa-IR" dirty="0" smtClean="0">
                <a:cs typeface="B Nazanin" pitchFamily="2" charset="-78"/>
              </a:rPr>
              <a:t>7-     نمادها نمی‏گذارند فرد اسیر محیطش شود، بلكه باعث می‏شود فرد در اعمالش متكی به خود باشد.</a:t>
            </a:r>
          </a:p>
          <a:p>
            <a:pPr algn="r" rtl="1"/>
            <a:endParaRPr lang="fa-IR" b="1" dirty="0" smtClean="0">
              <a:cs typeface="B Nazanin" pitchFamily="2" charset="-78"/>
            </a:endParaRPr>
          </a:p>
          <a:p>
            <a:pPr algn="r" rtl="1"/>
            <a:r>
              <a:rPr lang="fa-IR" b="1" dirty="0" smtClean="0">
                <a:cs typeface="B Nazanin" pitchFamily="2" charset="-78"/>
              </a:rPr>
              <a:t>روانشناسی: </a:t>
            </a:r>
          </a:p>
          <a:p>
            <a:pPr algn="r" rtl="1"/>
            <a:r>
              <a:rPr lang="fa-IR" dirty="0" smtClean="0">
                <a:cs typeface="B Nazanin" pitchFamily="2" charset="-78"/>
              </a:rPr>
              <a:t>در روانشناسی محتوای روانی نماد همان غریزه‌ می‏باشد و غریزه‌ اساس طبیعت انسانی است. </a:t>
            </a:r>
            <a:br>
              <a:rPr lang="fa-IR" dirty="0" smtClean="0">
                <a:cs typeface="B Nazanin" pitchFamily="2" charset="-78"/>
              </a:rPr>
            </a:br>
            <a:r>
              <a:rPr lang="fa-IR" dirty="0" smtClean="0">
                <a:cs typeface="B Nazanin" pitchFamily="2" charset="-78"/>
              </a:rPr>
              <a:t>نماد در اصطلاح روان‌شناسی تحلیلی نوعی، شبیه ساخته لیبیدو است. صورتی ذهنی که هم می‌تواند لیبیدو را به همان اندازهٔ قبلی سازد و هم اینکه آن را در قالبی متفاوت از صورت اولیه خود به جریان اندازد. اما شکل گیری نمادها یک روند آگاهانه نیست بلکه بر عکس از راه مکاشفه و یا شهود از دل ناخودآگاه تولید و بیرون داده می‌شود. اغلب اوقات نمادها به طور مستقیم از رویاها نتیجه می‌شوند یا از آنها تأثیر می‌پذیرند که این گونه نمادها پر از انرژی روانی و دارای نفوذی جبری و مقاومت ناپذیر هستند. </a:t>
            </a:r>
          </a:p>
          <a:p>
            <a:pPr algn="r" rtl="1"/>
            <a:r>
              <a:rPr lang="fa-IR" dirty="0" smtClean="0">
                <a:cs typeface="B Nazanin" pitchFamily="2" charset="-78"/>
              </a:rPr>
              <a:t> نماد نه تنها باید بیانگر خیال‌پردازی‌های خودآگاهانه تکنولوژیک و فلسفی انسان باشد بلکه باید از ژرفای سرشت حیوانی او نیز خبر دهد: باید تقلیدی از کلیت انسان و بازگو کنندهٔ همان باشد. </a:t>
            </a:r>
            <a:endParaRPr lang="en-US" b="1" dirty="0" smtClean="0">
              <a:cs typeface="B Nazanin"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1947</TotalTime>
  <Words>26922</Words>
  <Application>Microsoft Office PowerPoint</Application>
  <PresentationFormat>A4 Paper (210x297 mm)</PresentationFormat>
  <Paragraphs>1498</Paragraphs>
  <Slides>119</Slides>
  <Notes>3</Notes>
  <HiddenSlides>0</HiddenSlides>
  <MMClips>0</MMClips>
  <ScaleCrop>false</ScaleCrop>
  <HeadingPairs>
    <vt:vector size="4" baseType="variant">
      <vt:variant>
        <vt:lpstr>Theme</vt:lpstr>
      </vt:variant>
      <vt:variant>
        <vt:i4>1</vt:i4>
      </vt:variant>
      <vt:variant>
        <vt:lpstr>Slide Titles</vt:lpstr>
      </vt:variant>
      <vt:variant>
        <vt:i4>119</vt:i4>
      </vt:variant>
    </vt:vector>
  </HeadingPairs>
  <TitlesOfParts>
    <vt:vector size="120" baseType="lpstr">
      <vt:lpstr>Median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vector>
  </TitlesOfParts>
  <Company>parsacad.com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parsacad.com</dc:creator>
  <cp:lastModifiedBy>hani</cp:lastModifiedBy>
  <cp:revision>380</cp:revision>
  <dcterms:created xsi:type="dcterms:W3CDTF">2013-04-06T14:11:39Z</dcterms:created>
  <dcterms:modified xsi:type="dcterms:W3CDTF">2014-01-12T09:20:48Z</dcterms:modified>
</cp:coreProperties>
</file>