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6" r:id="rId2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4" d="100"/>
          <a:sy n="54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ACD8C-CACB-444C-ADCC-041B7F5087B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327A5-8B9B-48BC-B8C6-45633BDE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B455-C844-434C-B885-2596DA12C4E8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FA6-E580-4159-B5CD-4319BC8D9742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9239-F441-4879-A693-F908427A8E66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7E2-155E-441C-ADD9-9CA04D325ADB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923E-E541-467C-A289-6531504F5FD7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392C-7223-42AD-A8EB-5A8CCA54653A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344-41BD-47F5-8811-D7F817671098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CE8D-3E23-43BE-8A2F-CF2183960CD2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AB03-ED75-4A3A-B33C-C3D4170FFAC8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B64B-1921-456F-AE0A-D9E6FE782AC9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37C5-EC2D-485B-9A66-EB781DF4EEA9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9344-AE5D-4D91-BAB3-9F8D11BCA1E2}" type="datetime8">
              <a:rPr lang="fa-IR" smtClean="0"/>
              <a:t>ژانويه 11،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967E-D207-45AB-AEB7-1886B336A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C:\Users\Aggressor\Downloads\Compressed\Black_wooden_background\Black wooden background\Black wooden background 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3" y="0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3042" y="2000240"/>
            <a:ext cx="61205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پروژه تصميم گيري با معيارهاي چند گانه</a:t>
            </a:r>
          </a:p>
          <a:p>
            <a:pPr algn="ctr"/>
            <a:r>
              <a:rPr lang="en-US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( M C D M )</a:t>
            </a:r>
            <a:endParaRPr lang="fa-IR" sz="3200" b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</a:t>
            </a:r>
            <a:r>
              <a:rPr lang="fa-IR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 پرومته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توابع برتري:</a:t>
            </a:r>
          </a:p>
          <a:p>
            <a:pPr>
              <a:buNone/>
            </a:pPr>
            <a:endParaRPr lang="fa-I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47" y="1785926"/>
          <a:ext cx="8150596" cy="20745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0861"/>
                <a:gridCol w="827830"/>
                <a:gridCol w="2421293"/>
                <a:gridCol w="2501976"/>
                <a:gridCol w="1508636"/>
              </a:tblGrid>
              <a:tr h="49720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نام معيار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پارامتر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رابطه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نمودار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شرح</a:t>
                      </a:r>
                    </a:p>
                  </a:txBody>
                  <a:tcPr/>
                </a:tc>
              </a:tr>
              <a:tr h="6629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1- عادي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-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l" rtl="1"/>
                      <a:r>
                        <a:rPr lang="en-US" dirty="0" smtClean="0"/>
                        <a:t>P(d)=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itchFamily="2" charset="-78"/>
                        </a:rPr>
                        <a:t>اگر امتيازات دو گزينه برابر باشد، هيچ تفاوتي وجود نخواهد داشت.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911549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مربوط به تاثيرات نمايشي و مسائل مرتبط به اكولوژي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4286257"/>
          <a:ext cx="8215370" cy="218627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1366"/>
                <a:gridCol w="829040"/>
                <a:gridCol w="2416240"/>
                <a:gridCol w="2534808"/>
                <a:gridCol w="1583916"/>
              </a:tblGrid>
              <a:tr h="43757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نام معيار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پارامتر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رابطه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نمودار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شرح</a:t>
                      </a:r>
                    </a:p>
                  </a:txBody>
                  <a:tcPr/>
                </a:tc>
              </a:tr>
              <a:tr h="59694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2-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U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شكل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q</a:t>
                      </a:r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P(d)=</a:t>
                      </a:r>
                      <a:endParaRPr lang="fa-IR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تا زماني كه امتيازات دو گزينه كمتر از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q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باشد، هيچ تفاوتي وجود نخواهد داشت.</a:t>
                      </a:r>
                    </a:p>
                  </a:txBody>
                  <a:tcPr/>
                </a:tc>
              </a:tr>
              <a:tr h="1108618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مربوط به شاخص هاي منابع گسسته</a:t>
                      </a:r>
                    </a:p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428860" y="2357430"/>
            <a:ext cx="2000264" cy="1215240"/>
            <a:chOff x="2285984" y="3429794"/>
            <a:chExt cx="2000264" cy="121524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285984" y="4643446"/>
              <a:ext cx="20002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607455" y="403622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00298" y="4929198"/>
            <a:ext cx="2000264" cy="1215240"/>
            <a:chOff x="2285984" y="3429794"/>
            <a:chExt cx="2000264" cy="121524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285984" y="4643446"/>
              <a:ext cx="20002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2607455" y="403622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2357422" y="2571744"/>
            <a:ext cx="214314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36177" y="4762760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Hj</a:t>
            </a:r>
            <a:endParaRPr lang="fa-IR" dirty="0"/>
          </a:p>
        </p:txBody>
      </p:sp>
      <p:sp>
        <p:nvSpPr>
          <p:cNvPr id="27" name="TextBox 26"/>
          <p:cNvSpPr txBox="1"/>
          <p:nvPr/>
        </p:nvSpPr>
        <p:spPr>
          <a:xfrm>
            <a:off x="2940801" y="223849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Hj</a:t>
            </a:r>
            <a:endParaRPr lang="fa-IR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869551" y="3071810"/>
            <a:ext cx="100013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4617" y="4786510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fa-IR" dirty="0"/>
          </a:p>
        </p:txBody>
      </p:sp>
      <p:sp>
        <p:nvSpPr>
          <p:cNvPr id="31" name="TextBox 30"/>
          <p:cNvSpPr txBox="1"/>
          <p:nvPr/>
        </p:nvSpPr>
        <p:spPr>
          <a:xfrm>
            <a:off x="3202991" y="228599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fa-IR" dirty="0"/>
          </a:p>
        </p:txBody>
      </p:sp>
      <p:sp>
        <p:nvSpPr>
          <p:cNvPr id="32" name="TextBox 31"/>
          <p:cNvSpPr txBox="1"/>
          <p:nvPr/>
        </p:nvSpPr>
        <p:spPr>
          <a:xfrm>
            <a:off x="3154927" y="6059767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fa-IR" dirty="0"/>
          </a:p>
        </p:txBody>
      </p:sp>
      <p:sp>
        <p:nvSpPr>
          <p:cNvPr id="33" name="TextBox 32"/>
          <p:cNvSpPr txBox="1"/>
          <p:nvPr/>
        </p:nvSpPr>
        <p:spPr>
          <a:xfrm>
            <a:off x="3083301" y="3488187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fa-IR" dirty="0"/>
          </a:p>
        </p:txBody>
      </p:sp>
      <p:grpSp>
        <p:nvGrpSpPr>
          <p:cNvPr id="42" name="Group 41"/>
          <p:cNvGrpSpPr/>
          <p:nvPr/>
        </p:nvGrpSpPr>
        <p:grpSpPr>
          <a:xfrm>
            <a:off x="2285984" y="5286388"/>
            <a:ext cx="2357454" cy="858844"/>
            <a:chOff x="2285984" y="5286388"/>
            <a:chExt cx="2357454" cy="85884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71934" y="5286388"/>
              <a:ext cx="57150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5984" y="5286388"/>
              <a:ext cx="57150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3619368" y="5714222"/>
              <a:ext cx="85725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429654" y="5714222"/>
              <a:ext cx="85725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488" y="6143644"/>
              <a:ext cx="121444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500430" y="6060064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qj</a:t>
            </a:r>
            <a:endParaRPr lang="fa-IR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3416858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qj</a:t>
            </a:r>
            <a:endParaRPr lang="fa-IR" dirty="0"/>
          </a:p>
        </p:txBody>
      </p:sp>
      <p:sp>
        <p:nvSpPr>
          <p:cNvPr id="45" name="Left Brace 44"/>
          <p:cNvSpPr/>
          <p:nvPr/>
        </p:nvSpPr>
        <p:spPr>
          <a:xfrm>
            <a:off x="5357818" y="2428868"/>
            <a:ext cx="285752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Left Brace 45"/>
          <p:cNvSpPr/>
          <p:nvPr/>
        </p:nvSpPr>
        <p:spPr>
          <a:xfrm>
            <a:off x="5357818" y="4857760"/>
            <a:ext cx="285752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TextBox 46"/>
          <p:cNvSpPr txBox="1"/>
          <p:nvPr/>
        </p:nvSpPr>
        <p:spPr>
          <a:xfrm>
            <a:off x="5643570" y="2514423"/>
            <a:ext cx="11430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0     d=0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      d&gt;0</a:t>
            </a:r>
          </a:p>
          <a:p>
            <a:pPr algn="l"/>
            <a:endParaRPr lang="fa-IR" dirty="0"/>
          </a:p>
        </p:txBody>
      </p:sp>
      <p:sp>
        <p:nvSpPr>
          <p:cNvPr id="48" name="TextBox 47"/>
          <p:cNvSpPr txBox="1"/>
          <p:nvPr/>
        </p:nvSpPr>
        <p:spPr>
          <a:xfrm>
            <a:off x="5643570" y="4929198"/>
            <a:ext cx="11430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0     d&lt;q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      d&gt;q</a:t>
            </a:r>
          </a:p>
          <a:p>
            <a:pPr algn="l"/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</a:t>
            </a:r>
            <a:r>
              <a:rPr lang="fa-IR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 پرومته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235024"/>
          <a:ext cx="8289534" cy="25511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1552"/>
                <a:gridCol w="828854"/>
                <a:gridCol w="2463742"/>
                <a:gridCol w="2370996"/>
                <a:gridCol w="1774390"/>
              </a:tblGrid>
              <a:tr h="40464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نام معيار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پارامتر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رابطه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نمودار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شرح</a:t>
                      </a:r>
                    </a:p>
                  </a:txBody>
                  <a:tcPr/>
                </a:tc>
              </a:tr>
              <a:tr h="68348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3-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V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شكل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p</a:t>
                      </a:r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P(d)=</a:t>
                      </a:r>
                      <a:endParaRPr lang="fa-IR" dirty="0" smtClean="0"/>
                    </a:p>
                    <a:p>
                      <a:pPr algn="l"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1"/>
                      <a:r>
                        <a:rPr lang="fa-IR" sz="1600" dirty="0" smtClean="0">
                          <a:cs typeface="B Nazanin" pitchFamily="2" charset="-78"/>
                        </a:rPr>
                        <a:t>با نوسان امتيازات در بازه ي صفر تا </a:t>
                      </a:r>
                      <a:r>
                        <a:rPr lang="en-US" sz="1600" dirty="0" smtClean="0">
                          <a:cs typeface="B Nazanin" pitchFamily="2" charset="-78"/>
                        </a:rPr>
                        <a:t>p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ميزان اولويت خطي تغيير مي كند. اگر تفاوت بيشتر از </a:t>
                      </a:r>
                      <a:r>
                        <a:rPr lang="en-US" sz="1600" baseline="0" dirty="0" smtClean="0">
                          <a:cs typeface="B Nazanin" pitchFamily="2" charset="-78"/>
                        </a:rPr>
                        <a:t>p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باشد، گزينه اولويت كامل دارد.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1269328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مربوط به شاخص ها عملياتي و هزينه هاي خريد</a:t>
                      </a:r>
                    </a:p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0" y="3929066"/>
          <a:ext cx="8286810" cy="25717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1366"/>
                <a:gridCol w="829040"/>
                <a:gridCol w="2487306"/>
                <a:gridCol w="2368414"/>
                <a:gridCol w="1750684"/>
              </a:tblGrid>
              <a:tr h="63913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نام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معيار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پارامتر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رابطه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نمودار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شرح</a:t>
                      </a:r>
                    </a:p>
                  </a:txBody>
                  <a:tcPr/>
                </a:tc>
              </a:tr>
              <a:tr h="69723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4- هم سطح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p,q</a:t>
                      </a:r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P(d)=</a:t>
                      </a:r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1"/>
                      <a:r>
                        <a:rPr lang="fa-IR" sz="1400" dirty="0" smtClean="0">
                          <a:cs typeface="B Nazanin" pitchFamily="2" charset="-78"/>
                        </a:rPr>
                        <a:t>اگر تفاوت امتيازات دو گزينه كمتر از </a:t>
                      </a:r>
                      <a:r>
                        <a:rPr lang="en-US" sz="1400" dirty="0" smtClean="0">
                          <a:cs typeface="B Nazanin" pitchFamily="2" charset="-78"/>
                        </a:rPr>
                        <a:t>q</a:t>
                      </a:r>
                      <a:r>
                        <a:rPr lang="fa-IR" sz="1400" dirty="0" smtClean="0">
                          <a:cs typeface="B Nazanin" pitchFamily="2" charset="-78"/>
                        </a:rPr>
                        <a:t> باشد، هيچ تفاوتي وجود ندارد. اگر تفاوت بين </a:t>
                      </a:r>
                      <a:r>
                        <a:rPr lang="en-US" sz="1400" dirty="0" smtClean="0">
                          <a:cs typeface="B Nazanin" pitchFamily="2" charset="-78"/>
                        </a:rPr>
                        <a:t>q</a:t>
                      </a:r>
                      <a:r>
                        <a:rPr lang="fa-IR" sz="1400" dirty="0" smtClean="0">
                          <a:cs typeface="B Nazanin" pitchFamily="2" charset="-78"/>
                        </a:rPr>
                        <a:t> و </a:t>
                      </a:r>
                      <a:r>
                        <a:rPr lang="en-US" sz="1400" dirty="0" smtClean="0">
                          <a:cs typeface="B Nazanin" pitchFamily="2" charset="-78"/>
                        </a:rPr>
                        <a:t>p</a:t>
                      </a:r>
                      <a:r>
                        <a:rPr lang="fa-IR" sz="1400" dirty="0" smtClean="0">
                          <a:cs typeface="B Nazanin" pitchFamily="2" charset="-78"/>
                        </a:rPr>
                        <a:t> باشد، يك برتري نسبي وجود دارد. اگر تفاوت بيش از </a:t>
                      </a:r>
                      <a:r>
                        <a:rPr lang="en-US" sz="1400" dirty="0" smtClean="0">
                          <a:cs typeface="B Nazanin" pitchFamily="2" charset="-78"/>
                        </a:rPr>
                        <a:t>p</a:t>
                      </a:r>
                      <a:r>
                        <a:rPr lang="fa-IR" sz="1400" baseline="0" dirty="0" smtClean="0">
                          <a:cs typeface="B Nazanin" pitchFamily="2" charset="-78"/>
                        </a:rPr>
                        <a:t> باشد، اولويت كامل وجود دارد.</a:t>
                      </a:r>
                      <a:endParaRPr lang="fa-IR" sz="14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1235394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مربوط به سود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دراز مدت، هزينه نگهداري، هزينه طول عمر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 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و ضمانت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00298" y="4785528"/>
            <a:ext cx="2000264" cy="1215240"/>
            <a:chOff x="2285984" y="3429794"/>
            <a:chExt cx="2000264" cy="121524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285984" y="4643446"/>
              <a:ext cx="20002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607455" y="403622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71736" y="2285198"/>
            <a:ext cx="2000264" cy="1215240"/>
            <a:chOff x="2285984" y="3429794"/>
            <a:chExt cx="2000264" cy="121524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285984" y="4643446"/>
              <a:ext cx="20002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2607455" y="403622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071802" y="221455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Hj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470274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Hj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470274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221455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fa-IR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3416858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fa-IR" dirty="0"/>
          </a:p>
        </p:txBody>
      </p:sp>
      <p:sp>
        <p:nvSpPr>
          <p:cNvPr id="17" name="TextBox 16"/>
          <p:cNvSpPr txBox="1"/>
          <p:nvPr/>
        </p:nvSpPr>
        <p:spPr>
          <a:xfrm>
            <a:off x="3143240" y="5929330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fa-IR" dirty="0"/>
          </a:p>
        </p:txBody>
      </p:sp>
      <p:grpSp>
        <p:nvGrpSpPr>
          <p:cNvPr id="28" name="Group 27"/>
          <p:cNvGrpSpPr/>
          <p:nvPr/>
        </p:nvGrpSpPr>
        <p:grpSpPr>
          <a:xfrm>
            <a:off x="2428860" y="2571556"/>
            <a:ext cx="2143140" cy="917007"/>
            <a:chOff x="2428860" y="2571556"/>
            <a:chExt cx="2143140" cy="917007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166746" y="2571744"/>
              <a:ext cx="405254" cy="1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28860" y="2571744"/>
              <a:ext cx="35719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375312" y="2708361"/>
              <a:ext cx="916552" cy="6429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684831" y="2672964"/>
              <a:ext cx="916819" cy="7143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714613" y="5069723"/>
            <a:ext cx="1428760" cy="931045"/>
            <a:chOff x="2714613" y="5069723"/>
            <a:chExt cx="1428760" cy="931045"/>
          </a:xfrm>
        </p:grpSpPr>
        <p:cxnSp>
          <p:nvCxnSpPr>
            <p:cNvPr id="30" name="Straight Connector 29"/>
            <p:cNvCxnSpPr/>
            <p:nvPr/>
          </p:nvCxnSpPr>
          <p:spPr>
            <a:xfrm rot="10800000">
              <a:off x="2714613" y="5070485"/>
              <a:ext cx="21431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929059" y="5069723"/>
              <a:ext cx="21431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3714744" y="5570552"/>
              <a:ext cx="21431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2928927" y="5570552"/>
              <a:ext cx="21431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3678231" y="5322107"/>
              <a:ext cx="500860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2678893" y="5322107"/>
              <a:ext cx="500860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929814" y="5786548"/>
              <a:ext cx="427646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500524" y="5785566"/>
              <a:ext cx="427646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143240" y="5999180"/>
              <a:ext cx="571504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428992" y="5929330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pj</a:t>
            </a:r>
            <a:endParaRPr lang="fa-IR" dirty="0"/>
          </a:p>
        </p:txBody>
      </p:sp>
      <p:sp>
        <p:nvSpPr>
          <p:cNvPr id="49" name="TextBox 48"/>
          <p:cNvSpPr txBox="1"/>
          <p:nvPr/>
        </p:nvSpPr>
        <p:spPr>
          <a:xfrm>
            <a:off x="3990972" y="3139859"/>
            <a:ext cx="3667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 smtClean="0"/>
          </a:p>
          <a:p>
            <a:r>
              <a:rPr lang="en-US" dirty="0" err="1" smtClean="0"/>
              <a:t>pj</a:t>
            </a:r>
            <a:endParaRPr lang="fa-IR" dirty="0"/>
          </a:p>
        </p:txBody>
      </p:sp>
      <p:sp>
        <p:nvSpPr>
          <p:cNvPr id="50" name="TextBox 49"/>
          <p:cNvSpPr txBox="1"/>
          <p:nvPr/>
        </p:nvSpPr>
        <p:spPr>
          <a:xfrm>
            <a:off x="3143240" y="5933533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qj</a:t>
            </a:r>
            <a:endParaRPr lang="fa-IR" dirty="0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3679819" y="5749941"/>
            <a:ext cx="50006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751257" y="3036091"/>
            <a:ext cx="785024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e 55"/>
          <p:cNvSpPr/>
          <p:nvPr/>
        </p:nvSpPr>
        <p:spPr>
          <a:xfrm>
            <a:off x="5357818" y="2000240"/>
            <a:ext cx="285752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Left Brace 56"/>
          <p:cNvSpPr/>
          <p:nvPr/>
        </p:nvSpPr>
        <p:spPr>
          <a:xfrm>
            <a:off x="5286380" y="4969539"/>
            <a:ext cx="285752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TextBox 57"/>
          <p:cNvSpPr txBox="1"/>
          <p:nvPr/>
        </p:nvSpPr>
        <p:spPr>
          <a:xfrm>
            <a:off x="5643570" y="2157233"/>
            <a:ext cx="11430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d/p     d&lt;p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         d&gt;p</a:t>
            </a:r>
          </a:p>
          <a:p>
            <a:pPr algn="l"/>
            <a:endParaRPr lang="fa-IR" dirty="0"/>
          </a:p>
        </p:txBody>
      </p:sp>
      <p:sp>
        <p:nvSpPr>
          <p:cNvPr id="59" name="TextBox 58"/>
          <p:cNvSpPr txBox="1"/>
          <p:nvPr/>
        </p:nvSpPr>
        <p:spPr>
          <a:xfrm>
            <a:off x="5549441" y="4787160"/>
            <a:ext cx="150019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0        d&lt;q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½       q&lt;d&lt;p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         d&gt;p</a:t>
            </a:r>
          </a:p>
          <a:p>
            <a:pPr algn="l"/>
            <a:endParaRPr lang="fa-IR" dirty="0"/>
          </a:p>
        </p:txBody>
      </p:sp>
      <p:sp>
        <p:nvSpPr>
          <p:cNvPr id="42" name="Action Button: Information 41">
            <a:hlinkClick r:id="rId2" action="ppaction://hlinksldjump" highlightClick="1"/>
          </p:cNvPr>
          <p:cNvSpPr/>
          <p:nvPr/>
        </p:nvSpPr>
        <p:spPr>
          <a:xfrm>
            <a:off x="571472" y="428604"/>
            <a:ext cx="714380" cy="571504"/>
          </a:xfrm>
          <a:prstGeom prst="actionButtonInformati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28596" y="1285860"/>
          <a:ext cx="8429685" cy="26249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66045"/>
                <a:gridCol w="843334"/>
                <a:gridCol w="2813849"/>
                <a:gridCol w="2220520"/>
                <a:gridCol w="1685937"/>
              </a:tblGrid>
              <a:tr h="52180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نام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معيار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پارامتر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رابطه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نمودار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شرح</a:t>
                      </a: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5-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V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شكل با ناحيه بي تفاوتي</a:t>
                      </a:r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p,q</a:t>
                      </a:r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P(d)=</a:t>
                      </a:r>
                      <a:endParaRPr lang="fa-IR" dirty="0" smtClean="0"/>
                    </a:p>
                    <a:p>
                      <a:pPr rtl="1"/>
                      <a:endParaRPr 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fa-I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اگر تفاوت امتيازات دو گزينه كمتر از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q</a:t>
                      </a:r>
                      <a:r>
                        <a:rPr lang="fa-I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باشد، هيچ تفاوتي وجود ندارد. با</a:t>
                      </a:r>
                      <a:r>
                        <a:rPr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تغيير امتيازات در بازه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q</a:t>
                      </a:r>
                      <a:r>
                        <a:rPr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و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p</a:t>
                      </a:r>
                      <a:r>
                        <a:rPr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ميزان اولويت به گونه اي خطي تغيير مي كند. اگر تفاوت بيش از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p</a:t>
                      </a:r>
                      <a:r>
                        <a:rPr lang="fa-I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باشد، اولويت كامل وجود دارد.</a:t>
                      </a:r>
                      <a:r>
                        <a:rPr lang="fa-I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</a:p>
                  </a:txBody>
                  <a:tcPr/>
                </a:tc>
              </a:tr>
              <a:tr h="899160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مربوط به هزينه اكتشاف، سود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كوتاه مدت و هزينه ساخت</a:t>
                      </a:r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8596" y="4143380"/>
          <a:ext cx="8429686" cy="228601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66045"/>
                <a:gridCol w="843334"/>
                <a:gridCol w="2766351"/>
                <a:gridCol w="2268019"/>
                <a:gridCol w="1685937"/>
              </a:tblGrid>
              <a:tr h="5444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نام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معيار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پارامتر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رابطه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نمودار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شرح</a:t>
                      </a:r>
                    </a:p>
                  </a:txBody>
                  <a:tcPr/>
                </a:tc>
              </a:tr>
              <a:tr h="75579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6- گوسي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l-GR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ᵟ</a:t>
                      </a:r>
                      <a:endParaRPr lang="fa-IR" sz="4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P(d)= 1- e^(d^2/2</a:t>
                      </a:r>
                      <a:r>
                        <a:rPr lang="el-GR" dirty="0" smtClean="0"/>
                        <a:t>ъ</a:t>
                      </a:r>
                      <a:r>
                        <a:rPr lang="en-US" dirty="0" smtClean="0"/>
                        <a:t>^2)</a:t>
                      </a:r>
                      <a:endParaRPr lang="fa-IR" dirty="0" smtClean="0"/>
                    </a:p>
                    <a:p>
                      <a:pPr algn="l" rtl="1"/>
                      <a:endParaRPr 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1"/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با ميزان تفاوت ميان امتيازات گزينه ها، ميزان اولويت افزايش مي يابد.</a:t>
                      </a:r>
                    </a:p>
                  </a:txBody>
                  <a:tcPr/>
                </a:tc>
              </a:tr>
              <a:tr h="985813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مربوط به زيبايي ظاهري، كيفيت و امنيت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4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 پرومته</a:t>
            </a:r>
            <a:endParaRPr lang="fa-IR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5984" y="4786322"/>
            <a:ext cx="2000264" cy="1215240"/>
            <a:chOff x="2285984" y="3429794"/>
            <a:chExt cx="2000264" cy="121524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285984" y="4643446"/>
              <a:ext cx="20002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2607455" y="403622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14546" y="2356636"/>
            <a:ext cx="2000264" cy="1215240"/>
            <a:chOff x="2285984" y="3429794"/>
            <a:chExt cx="2000264" cy="121524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285984" y="4643446"/>
              <a:ext cx="20002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607455" y="4036223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786050" y="469132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Hj</a:t>
            </a: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2726675" y="214330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Hj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216705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3095740" y="469113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3488296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fa-IR" dirty="0"/>
          </a:p>
        </p:txBody>
      </p:sp>
      <p:sp>
        <p:nvSpPr>
          <p:cNvPr id="16" name="TextBox 15"/>
          <p:cNvSpPr txBox="1"/>
          <p:nvPr/>
        </p:nvSpPr>
        <p:spPr>
          <a:xfrm>
            <a:off x="2940989" y="5929518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  <a:endParaRPr lang="fa-IR" dirty="0"/>
          </a:p>
        </p:txBody>
      </p:sp>
      <p:grpSp>
        <p:nvGrpSpPr>
          <p:cNvPr id="57" name="Group 56"/>
          <p:cNvGrpSpPr/>
          <p:nvPr/>
        </p:nvGrpSpPr>
        <p:grpSpPr>
          <a:xfrm>
            <a:off x="2178921" y="2571557"/>
            <a:ext cx="2095640" cy="1001907"/>
            <a:chOff x="2178921" y="2571557"/>
            <a:chExt cx="2095640" cy="100190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869307" y="2571744"/>
              <a:ext cx="405254" cy="1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78921" y="2571744"/>
              <a:ext cx="35719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173023" y="2887280"/>
              <a:ext cx="1000319" cy="3688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2214642" y="2893216"/>
              <a:ext cx="1000131" cy="3571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2857488" y="3571876"/>
              <a:ext cx="642942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268186" y="5427023"/>
            <a:ext cx="1864427" cy="570016"/>
            <a:chOff x="2268186" y="5427023"/>
            <a:chExt cx="1864427" cy="570016"/>
          </a:xfrm>
        </p:grpSpPr>
        <p:sp>
          <p:nvSpPr>
            <p:cNvPr id="49" name="Freeform 48"/>
            <p:cNvSpPr/>
            <p:nvPr/>
          </p:nvSpPr>
          <p:spPr>
            <a:xfrm>
              <a:off x="3348842" y="5427023"/>
              <a:ext cx="783771" cy="570016"/>
            </a:xfrm>
            <a:custGeom>
              <a:avLst/>
              <a:gdLst>
                <a:gd name="connsiteX0" fmla="*/ 0 w 783771"/>
                <a:gd name="connsiteY0" fmla="*/ 570016 h 570016"/>
                <a:gd name="connsiteX1" fmla="*/ 332509 w 783771"/>
                <a:gd name="connsiteY1" fmla="*/ 344385 h 570016"/>
                <a:gd name="connsiteX2" fmla="*/ 510639 w 783771"/>
                <a:gd name="connsiteY2" fmla="*/ 71252 h 570016"/>
                <a:gd name="connsiteX3" fmla="*/ 783771 w 783771"/>
                <a:gd name="connsiteY3" fmla="*/ 0 h 570016"/>
                <a:gd name="connsiteX0" fmla="*/ 0 w 783771"/>
                <a:gd name="connsiteY0" fmla="*/ 570016 h 570016"/>
                <a:gd name="connsiteX1" fmla="*/ 332509 w 783771"/>
                <a:gd name="connsiteY1" fmla="*/ 344385 h 570016"/>
                <a:gd name="connsiteX2" fmla="*/ 510607 w 783771"/>
                <a:gd name="connsiteY2" fmla="*/ 71228 h 570016"/>
                <a:gd name="connsiteX3" fmla="*/ 783771 w 783771"/>
                <a:gd name="connsiteY3" fmla="*/ 0 h 5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71" h="570016">
                  <a:moveTo>
                    <a:pt x="0" y="570016"/>
                  </a:moveTo>
                  <a:cubicBezTo>
                    <a:pt x="123701" y="498764"/>
                    <a:pt x="247408" y="427516"/>
                    <a:pt x="332509" y="344385"/>
                  </a:cubicBezTo>
                  <a:cubicBezTo>
                    <a:pt x="417610" y="261254"/>
                    <a:pt x="435397" y="128626"/>
                    <a:pt x="510607" y="71228"/>
                  </a:cubicBezTo>
                  <a:cubicBezTo>
                    <a:pt x="585817" y="13831"/>
                    <a:pt x="684810" y="6927"/>
                    <a:pt x="783771" y="0"/>
                  </a:cubicBezTo>
                </a:path>
              </a:pathLst>
            </a:cu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68186" y="5430982"/>
              <a:ext cx="783771" cy="554182"/>
            </a:xfrm>
            <a:custGeom>
              <a:avLst/>
              <a:gdLst>
                <a:gd name="connsiteX0" fmla="*/ 783771 w 783771"/>
                <a:gd name="connsiteY0" fmla="*/ 554182 h 554182"/>
                <a:gd name="connsiteX1" fmla="*/ 451262 w 783771"/>
                <a:gd name="connsiteY1" fmla="*/ 340426 h 554182"/>
                <a:gd name="connsiteX2" fmla="*/ 213756 w 783771"/>
                <a:gd name="connsiteY2" fmla="*/ 55418 h 554182"/>
                <a:gd name="connsiteX3" fmla="*/ 0 w 783771"/>
                <a:gd name="connsiteY3" fmla="*/ 7917 h 554182"/>
                <a:gd name="connsiteX0" fmla="*/ 783771 w 783771"/>
                <a:gd name="connsiteY0" fmla="*/ 554182 h 554182"/>
                <a:gd name="connsiteX1" fmla="*/ 451262 w 783771"/>
                <a:gd name="connsiteY1" fmla="*/ 340426 h 554182"/>
                <a:gd name="connsiteX2" fmla="*/ 213756 w 783771"/>
                <a:gd name="connsiteY2" fmla="*/ 55418 h 554182"/>
                <a:gd name="connsiteX3" fmla="*/ 0 w 783771"/>
                <a:gd name="connsiteY3" fmla="*/ 7917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71" h="554182">
                  <a:moveTo>
                    <a:pt x="783771" y="554182"/>
                  </a:moveTo>
                  <a:cubicBezTo>
                    <a:pt x="665017" y="488867"/>
                    <a:pt x="546264" y="423553"/>
                    <a:pt x="451262" y="340426"/>
                  </a:cubicBezTo>
                  <a:cubicBezTo>
                    <a:pt x="356260" y="257299"/>
                    <a:pt x="288966" y="110836"/>
                    <a:pt x="213756" y="55418"/>
                  </a:cubicBezTo>
                  <a:cubicBezTo>
                    <a:pt x="138546" y="0"/>
                    <a:pt x="69273" y="3958"/>
                    <a:pt x="0" y="7917"/>
                  </a:cubicBezTo>
                </a:path>
              </a:pathLst>
            </a:cu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3198234" y="5815410"/>
              <a:ext cx="188" cy="34512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286116" y="5929330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sj</a:t>
            </a:r>
            <a:endParaRPr lang="fa-IR" dirty="0"/>
          </a:p>
        </p:txBody>
      </p:sp>
      <p:sp>
        <p:nvSpPr>
          <p:cNvPr id="59" name="TextBox 58"/>
          <p:cNvSpPr txBox="1"/>
          <p:nvPr/>
        </p:nvSpPr>
        <p:spPr>
          <a:xfrm>
            <a:off x="3303766" y="3491194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pj</a:t>
            </a:r>
            <a:endParaRPr lang="fa-IR" dirty="0"/>
          </a:p>
        </p:txBody>
      </p:sp>
      <p:sp>
        <p:nvSpPr>
          <p:cNvPr id="60" name="TextBox 59"/>
          <p:cNvSpPr txBox="1"/>
          <p:nvPr/>
        </p:nvSpPr>
        <p:spPr>
          <a:xfrm>
            <a:off x="2923885" y="3508844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qj</a:t>
            </a:r>
            <a:endParaRPr lang="fa-IR" dirty="0"/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3380245" y="3071810"/>
            <a:ext cx="100013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608381" y="5749941"/>
            <a:ext cx="50006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eft Brace 63"/>
          <p:cNvSpPr/>
          <p:nvPr/>
        </p:nvSpPr>
        <p:spPr>
          <a:xfrm>
            <a:off x="5000628" y="2214554"/>
            <a:ext cx="285752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6" name="TextBox 65"/>
          <p:cNvSpPr txBox="1"/>
          <p:nvPr/>
        </p:nvSpPr>
        <p:spPr>
          <a:xfrm>
            <a:off x="5286380" y="2112019"/>
            <a:ext cx="18800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0                  d&lt;q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d-q/p-q       q&lt;d&lt;p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                   d&gt;p</a:t>
            </a:r>
          </a:p>
          <a:p>
            <a:pPr algn="l"/>
            <a:endParaRPr lang="fa-IR" dirty="0"/>
          </a:p>
        </p:txBody>
      </p:sp>
      <p:sp>
        <p:nvSpPr>
          <p:cNvPr id="34" name="Action Button: Information 33">
            <a:hlinkClick r:id="rId2" action="ppaction://hlinksldjump" highlightClick="1"/>
          </p:cNvPr>
          <p:cNvSpPr/>
          <p:nvPr/>
        </p:nvSpPr>
        <p:spPr>
          <a:xfrm>
            <a:off x="500034" y="571480"/>
            <a:ext cx="642942" cy="571504"/>
          </a:xfrm>
          <a:prstGeom prst="actionButtonInformati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 پرومته</a:t>
            </a:r>
            <a:endParaRPr lang="fa-IR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گام دوم: </a:t>
            </a:r>
            <a:r>
              <a:rPr lang="fa-IR" dirty="0" smtClean="0">
                <a:cs typeface="B Nazanin" pitchFamily="2" charset="-78"/>
              </a:rPr>
              <a:t>پس از محاسبه ميزان تفاوت گزينه ها با يكديگر، مقدار </a:t>
            </a:r>
            <a:r>
              <a:rPr lang="en-US" dirty="0" err="1" smtClean="0">
                <a:cs typeface="B Nazanin" pitchFamily="2" charset="-78"/>
              </a:rPr>
              <a:t>Pj</a:t>
            </a:r>
            <a:r>
              <a:rPr lang="en-US" dirty="0" smtClean="0">
                <a:cs typeface="B Nazanin" pitchFamily="2" charset="-78"/>
              </a:rPr>
              <a:t>(</a:t>
            </a:r>
            <a:r>
              <a:rPr lang="en-US" dirty="0" err="1" smtClean="0">
                <a:cs typeface="B Nazanin" pitchFamily="2" charset="-78"/>
              </a:rPr>
              <a:t>a,b</a:t>
            </a:r>
            <a:r>
              <a:rPr lang="en-US" dirty="0" smtClean="0">
                <a:cs typeface="B Nazanin" pitchFamily="2" charset="-78"/>
              </a:rPr>
              <a:t>)</a:t>
            </a:r>
            <a:r>
              <a:rPr lang="fa-IR" dirty="0" smtClean="0">
                <a:cs typeface="B Nazanin" pitchFamily="2" charset="-78"/>
              </a:rPr>
              <a:t> و با توجه به توابع ياد شده بدست خواهد آمد.</a:t>
            </a:r>
          </a:p>
          <a:p>
            <a:r>
              <a:rPr lang="fa-IR" b="1" dirty="0" smtClean="0">
                <a:cs typeface="B Nazanin" pitchFamily="2" charset="-78"/>
              </a:rPr>
              <a:t>گام سوم: </a:t>
            </a:r>
            <a:r>
              <a:rPr lang="fa-IR" dirty="0" smtClean="0">
                <a:cs typeface="B Nazanin" pitchFamily="2" charset="-78"/>
              </a:rPr>
              <a:t>مجموع موزون برتري گزينه </a:t>
            </a:r>
            <a:r>
              <a:rPr lang="en-US" dirty="0" smtClean="0">
                <a:cs typeface="B Nazanin" pitchFamily="2" charset="-78"/>
              </a:rPr>
              <a:t>a</a:t>
            </a:r>
            <a:r>
              <a:rPr lang="fa-IR" dirty="0" smtClean="0">
                <a:cs typeface="B Nazanin" pitchFamily="2" charset="-78"/>
              </a:rPr>
              <a:t> نسبت به </a:t>
            </a:r>
            <a:r>
              <a:rPr lang="en-US" dirty="0" smtClean="0">
                <a:cs typeface="B Nazanin" pitchFamily="2" charset="-78"/>
              </a:rPr>
              <a:t>b</a:t>
            </a:r>
            <a:r>
              <a:rPr lang="fa-IR" dirty="0" smtClean="0">
                <a:cs typeface="B Nazanin" pitchFamily="2" charset="-78"/>
              </a:rPr>
              <a:t> كه آن را با </a:t>
            </a:r>
            <a:r>
              <a:rPr lang="fa-IR" dirty="0" smtClean="0">
                <a:latin typeface="Cambria Math"/>
                <a:ea typeface="Cambria Math"/>
                <a:cs typeface="B Nazanin" pitchFamily="2" charset="-78"/>
              </a:rPr>
              <a:t>π</a:t>
            </a:r>
            <a:r>
              <a:rPr lang="en-US" dirty="0" smtClean="0">
                <a:latin typeface="Cambria Math"/>
                <a:ea typeface="Cambria Math"/>
                <a:cs typeface="B Nazanin" pitchFamily="2" charset="-78"/>
              </a:rPr>
              <a:t>(</a:t>
            </a:r>
            <a:r>
              <a:rPr lang="en-US" dirty="0" err="1" smtClean="0">
                <a:latin typeface="Cambria Math"/>
                <a:ea typeface="Cambria Math"/>
                <a:cs typeface="B Nazanin" pitchFamily="2" charset="-78"/>
              </a:rPr>
              <a:t>a,b</a:t>
            </a:r>
            <a:r>
              <a:rPr lang="en-US" dirty="0" smtClean="0">
                <a:latin typeface="Cambria Math"/>
                <a:ea typeface="Cambria Math"/>
                <a:cs typeface="B Nazanin" pitchFamily="2" charset="-78"/>
              </a:rPr>
              <a:t>)</a:t>
            </a:r>
            <a:r>
              <a:rPr lang="fa-IR" dirty="0" smtClean="0">
                <a:latin typeface="Cambria Math"/>
                <a:ea typeface="Cambria Math"/>
                <a:cs typeface="B Nazanin" pitchFamily="2" charset="-78"/>
              </a:rPr>
              <a:t> نشان مي دهند.</a:t>
            </a:r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285852" y="414338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 پرومته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cs typeface="B Nazanin" pitchFamily="2" charset="-78"/>
              </a:rPr>
              <a:t>گام چهارم: </a:t>
            </a:r>
          </a:p>
          <a:p>
            <a:pPr algn="just"/>
            <a:r>
              <a:rPr lang="fa-IR" sz="2800" b="1" dirty="0" smtClean="0">
                <a:cs typeface="B Nazanin" pitchFamily="2" charset="-78"/>
              </a:rPr>
              <a:t>جریان خروجي: </a:t>
            </a:r>
            <a:r>
              <a:rPr lang="fa-IR" sz="2800" dirty="0" smtClean="0">
                <a:cs typeface="B Nazanin" pitchFamily="2" charset="-78"/>
              </a:rPr>
              <a:t>بیان می کند یک گزینه مانند </a:t>
            </a:r>
            <a:r>
              <a:rPr lang="en-US" sz="2800" dirty="0" smtClean="0">
                <a:cs typeface="B Nazanin" pitchFamily="2" charset="-78"/>
              </a:rPr>
              <a:t>a </a:t>
            </a:r>
            <a:r>
              <a:rPr lang="fa-IR" sz="2800" dirty="0" smtClean="0">
                <a:cs typeface="B Nazanin" pitchFamily="2" charset="-78"/>
              </a:rPr>
              <a:t> چه قدر از گزینه های دیگر برتر است. هرچه این مقدار بیشتر باشد این گزینه برتر خواهد بود</a:t>
            </a:r>
            <a:r>
              <a:rPr lang="fa-IR" dirty="0" smtClean="0">
                <a:cs typeface="B Zar" pitchFamily="2" charset="-78"/>
              </a:rPr>
              <a:t>.</a:t>
            </a:r>
            <a:endParaRPr lang="en-US" dirty="0" smtClean="0">
              <a:cs typeface="B Zar" pitchFamily="2" charset="-78"/>
            </a:endParaRPr>
          </a:p>
          <a:p>
            <a:pPr algn="just">
              <a:buNone/>
            </a:pPr>
            <a:endParaRPr lang="fa-IR" dirty="0" smtClean="0">
              <a:cs typeface="B Zar" pitchFamily="2" charset="-78"/>
            </a:endParaRPr>
          </a:p>
          <a:p>
            <a:pPr algn="just"/>
            <a:endParaRPr lang="fa-IR" sz="2800" b="1" dirty="0" smtClean="0">
              <a:cs typeface="B Nazanin" pitchFamily="2" charset="-78"/>
            </a:endParaRPr>
          </a:p>
          <a:p>
            <a:pPr algn="just"/>
            <a:r>
              <a:rPr lang="fa-IR" sz="2800" b="1" dirty="0" smtClean="0">
                <a:cs typeface="B Nazanin" pitchFamily="2" charset="-78"/>
              </a:rPr>
              <a:t>جریان ورودي: </a:t>
            </a:r>
            <a:r>
              <a:rPr lang="fa-IR" sz="2800" dirty="0" smtClean="0">
                <a:cs typeface="B Nazanin" pitchFamily="2" charset="-78"/>
              </a:rPr>
              <a:t>بیان می کند که گزینه های دیگر چه قدر برگزینه </a:t>
            </a:r>
            <a:r>
              <a:rPr lang="en-US" sz="2800" dirty="0" smtClean="0">
                <a:cs typeface="B Nazanin" pitchFamily="2" charset="-78"/>
              </a:rPr>
              <a:t>a</a:t>
            </a:r>
            <a:r>
              <a:rPr lang="fa-IR" sz="2800" dirty="0" smtClean="0">
                <a:cs typeface="B Nazanin" pitchFamily="2" charset="-78"/>
              </a:rPr>
              <a:t> برتر می باشند. هرچه این مقدار کمتر باشد این گزینه بهتر خواهد بود.</a:t>
            </a:r>
          </a:p>
          <a:p>
            <a:pPr algn="just"/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000100" y="307181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000100" y="5214950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28662" y="1285860"/>
            <a:ext cx="533400" cy="533400"/>
          </a:xfrm>
          <a:prstGeom prst="ellipse">
            <a:avLst/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a</a:t>
            </a:r>
            <a:endParaRPr lang="en-CA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09867" y="1643050"/>
            <a:ext cx="690563" cy="6969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d</a:t>
            </a:r>
            <a:endParaRPr lang="en-CA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031329" y="53788"/>
            <a:ext cx="690563" cy="6969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b</a:t>
            </a:r>
            <a:endParaRPr lang="en-CA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28926" y="588947"/>
            <a:ext cx="690563" cy="6969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C</a:t>
            </a:r>
          </a:p>
          <a:p>
            <a:endParaRPr lang="en-CA" dirty="0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1285852" y="642918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CA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1428728" y="164305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CA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428728" y="1071546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CA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14807" y="1289472"/>
            <a:ext cx="533400" cy="533400"/>
          </a:xfrm>
          <a:prstGeom prst="ellipse">
            <a:avLst/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a</a:t>
            </a:r>
            <a:endParaRPr lang="en-CA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796012" y="1646662"/>
            <a:ext cx="690563" cy="6969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d</a:t>
            </a:r>
            <a:endParaRPr lang="en-CA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017474" y="57400"/>
            <a:ext cx="690563" cy="6969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b</a:t>
            </a:r>
            <a:endParaRPr lang="en-CA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915071" y="592559"/>
            <a:ext cx="690563" cy="6969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C</a:t>
            </a:r>
          </a:p>
          <a:p>
            <a:endParaRPr lang="en-CA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271997" y="64653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wrap="none"/>
          <a:lstStyle/>
          <a:p>
            <a:endParaRPr lang="en-CA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414873" y="1646662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wrap="none"/>
          <a:lstStyle/>
          <a:p>
            <a:endParaRPr lang="en-CA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1414873" y="1075158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wrap="none"/>
          <a:lstStyle/>
          <a:p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 پرومته</a:t>
            </a:r>
            <a:endParaRPr lang="fa-IR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b="1" dirty="0" smtClean="0">
                <a:cs typeface="B Nazanin" pitchFamily="2" charset="-78"/>
              </a:rPr>
              <a:t>پرومته </a:t>
            </a:r>
            <a:r>
              <a:rPr lang="en-US" sz="2800" b="1" dirty="0" smtClean="0">
                <a:cs typeface="B Nazanin" pitchFamily="2" charset="-78"/>
              </a:rPr>
              <a:t>I</a:t>
            </a:r>
            <a:r>
              <a:rPr lang="fa-IR" sz="2800" b="1" dirty="0" smtClean="0">
                <a:cs typeface="B Nazanin" pitchFamily="2" charset="-78"/>
              </a:rPr>
              <a:t> : </a:t>
            </a:r>
            <a:r>
              <a:rPr lang="fa-IR" sz="2800" dirty="0" smtClean="0">
                <a:cs typeface="B Nazanin" pitchFamily="2" charset="-78"/>
              </a:rPr>
              <a:t>رتبه بندي ها از مقايسه جریان های برتری مثبت و منفی به دست می آیند. که </a:t>
            </a:r>
            <a:r>
              <a:rPr lang="en-US" sz="2800" dirty="0" smtClean="0">
                <a:cs typeface="B Nazanin" pitchFamily="2" charset="-78"/>
              </a:rPr>
              <a:t>p</a:t>
            </a:r>
            <a:r>
              <a:rPr lang="fa-IR" sz="2800" dirty="0" smtClean="0">
                <a:cs typeface="B Nazanin" pitchFamily="2" charset="-78"/>
              </a:rPr>
              <a:t> و </a:t>
            </a:r>
            <a:r>
              <a:rPr lang="en-US" sz="2800" dirty="0" smtClean="0">
                <a:cs typeface="B Nazanin" pitchFamily="2" charset="-78"/>
              </a:rPr>
              <a:t>I</a:t>
            </a:r>
            <a:r>
              <a:rPr lang="fa-IR" sz="2800" dirty="0" smtClean="0">
                <a:cs typeface="B Nazanin" pitchFamily="2" charset="-78"/>
              </a:rPr>
              <a:t> و</a:t>
            </a:r>
            <a:r>
              <a:rPr lang="en-US" sz="2800" dirty="0" smtClean="0">
                <a:cs typeface="B Nazanin" pitchFamily="2" charset="-78"/>
              </a:rPr>
              <a:t>R </a:t>
            </a:r>
            <a:r>
              <a:rPr lang="fa-IR" sz="2800" dirty="0" smtClean="0">
                <a:cs typeface="B Nazanin" pitchFamily="2" charset="-78"/>
              </a:rPr>
              <a:t> به ترتیب نشان دهنده ارجحیت،بی تفاوتی و غیر قابل مقایسه بودن است.</a:t>
            </a:r>
          </a:p>
          <a:p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928662" y="3286124"/>
            <a:ext cx="7302402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 پرومته</a:t>
            </a:r>
            <a:endParaRPr lang="fa-IR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2800" dirty="0" smtClean="0">
                <a:cs typeface="B Nazanin" pitchFamily="2" charset="-78"/>
              </a:rPr>
              <a:t>رابطه </a:t>
            </a:r>
            <a:r>
              <a:rPr lang="en-US" sz="2800" dirty="0" smtClean="0">
                <a:cs typeface="B Nazanin" pitchFamily="2" charset="-78"/>
              </a:rPr>
              <a:t>a </a:t>
            </a:r>
            <a:r>
              <a:rPr lang="en-US" sz="2800" dirty="0" err="1" smtClean="0">
                <a:cs typeface="B Nazanin" pitchFamily="2" charset="-78"/>
              </a:rPr>
              <a:t>p</a:t>
            </a:r>
            <a:r>
              <a:rPr lang="en-US" sz="2800" baseline="30000" dirty="0" err="1" smtClean="0">
                <a:cs typeface="B Nazanin" pitchFamily="2" charset="-78"/>
              </a:rPr>
              <a:t>I</a:t>
            </a:r>
            <a:r>
              <a:rPr lang="en-US" sz="2800" dirty="0" smtClean="0">
                <a:cs typeface="B Nazanin" pitchFamily="2" charset="-78"/>
              </a:rPr>
              <a:t> b</a:t>
            </a:r>
            <a:r>
              <a:rPr lang="fa-IR" sz="2800" dirty="0" smtClean="0">
                <a:cs typeface="B Nazanin" pitchFamily="2" charset="-78"/>
              </a:rPr>
              <a:t> نشان می دهد برتری </a:t>
            </a:r>
            <a:r>
              <a:rPr lang="en-US" sz="2800" dirty="0" smtClean="0">
                <a:cs typeface="B Nazanin" pitchFamily="2" charset="-78"/>
              </a:rPr>
              <a:t>a</a:t>
            </a:r>
            <a:r>
              <a:rPr lang="fa-IR" sz="2800" dirty="0" smtClean="0">
                <a:cs typeface="B Nazanin" pitchFamily="2" charset="-78"/>
              </a:rPr>
              <a:t> ناشی از ضعف </a:t>
            </a:r>
            <a:r>
              <a:rPr lang="en-US" sz="2800" dirty="0" smtClean="0">
                <a:cs typeface="B Nazanin" pitchFamily="2" charset="-78"/>
              </a:rPr>
              <a:t>b</a:t>
            </a:r>
            <a:r>
              <a:rPr lang="fa-IR" sz="2800" dirty="0" smtClean="0">
                <a:cs typeface="B Nazanin" pitchFamily="2" charset="-78"/>
              </a:rPr>
              <a:t> است.</a:t>
            </a:r>
          </a:p>
          <a:p>
            <a:pPr algn="just"/>
            <a:r>
              <a:rPr lang="fa-IR" sz="2800" dirty="0" smtClean="0">
                <a:cs typeface="B Nazanin" pitchFamily="2" charset="-78"/>
              </a:rPr>
              <a:t>وقتی که </a:t>
            </a:r>
            <a:r>
              <a:rPr lang="en-US" sz="2800" dirty="0" smtClean="0">
                <a:cs typeface="B Nazanin" pitchFamily="2" charset="-78"/>
              </a:rPr>
              <a:t>a I</a:t>
            </a:r>
            <a:r>
              <a:rPr lang="en-US" sz="2800" baseline="30000" dirty="0" smtClean="0">
                <a:cs typeface="B Nazanin" pitchFamily="2" charset="-78"/>
              </a:rPr>
              <a:t>I</a:t>
            </a:r>
            <a:r>
              <a:rPr lang="en-US" sz="2800" dirty="0" smtClean="0">
                <a:cs typeface="B Nazanin" pitchFamily="2" charset="-78"/>
              </a:rPr>
              <a:t> b</a:t>
            </a:r>
            <a:r>
              <a:rPr lang="fa-IR" sz="2800" dirty="0" smtClean="0">
                <a:cs typeface="B Nazanin" pitchFamily="2" charset="-78"/>
              </a:rPr>
              <a:t> ، جریان های مثبت و منفی با هم برابرند.</a:t>
            </a:r>
          </a:p>
          <a:p>
            <a:pPr algn="just"/>
            <a:r>
              <a:rPr lang="fa-IR" sz="2800" dirty="0" smtClean="0">
                <a:cs typeface="B Nazanin" pitchFamily="2" charset="-78"/>
              </a:rPr>
              <a:t>وقتی </a:t>
            </a:r>
            <a:r>
              <a:rPr lang="en-US" sz="2800" dirty="0" smtClean="0">
                <a:cs typeface="B Nazanin" pitchFamily="2" charset="-78"/>
              </a:rPr>
              <a:t>a R</a:t>
            </a:r>
            <a:r>
              <a:rPr lang="en-US" sz="2800" baseline="30000" dirty="0" smtClean="0">
                <a:cs typeface="B Nazanin" pitchFamily="2" charset="-78"/>
              </a:rPr>
              <a:t>I</a:t>
            </a:r>
            <a:r>
              <a:rPr lang="en-US" sz="2800" dirty="0" smtClean="0">
                <a:cs typeface="B Nazanin" pitchFamily="2" charset="-78"/>
              </a:rPr>
              <a:t> b</a:t>
            </a:r>
            <a:r>
              <a:rPr lang="fa-IR" sz="2800" dirty="0" smtClean="0">
                <a:cs typeface="B Nazanin" pitchFamily="2" charset="-78"/>
              </a:rPr>
              <a:t> قدرت بیشتر یک گزینه ناشی ازضعف گزینه دیگر است.در چنین حالتی اطلاعاتی که توسط دو جریان به وجود می آیند سازگار نیستند.</a:t>
            </a: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 روش </a:t>
            </a:r>
            <a:r>
              <a:rPr lang="en-US" sz="2800" dirty="0" err="1" smtClean="0">
                <a:cs typeface="B Nazanin" pitchFamily="2" charset="-78"/>
              </a:rPr>
              <a:t>promethee</a:t>
            </a:r>
            <a:r>
              <a:rPr lang="en-US" sz="2800" dirty="0" smtClean="0">
                <a:cs typeface="B Nazanin" pitchFamily="2" charset="-78"/>
              </a:rPr>
              <a:t> I</a:t>
            </a:r>
            <a:r>
              <a:rPr lang="fa-IR" sz="2800" dirty="0" smtClean="0">
                <a:cs typeface="B Nazanin" pitchFamily="2" charset="-78"/>
              </a:rPr>
              <a:t> در رتبه بندی محتاط است چرا که در این حالت تصمیم نمی گیرد کدام گزینه بهتر است و انتخاب گزینه برتر بر عهده تصمیم گیرنده است.</a:t>
            </a:r>
            <a:endParaRPr lang="en-CA" sz="2800" dirty="0" smtClean="0">
              <a:cs typeface="B Nazanin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روش پرومته</a:t>
            </a:r>
            <a:endParaRPr lang="fa-IR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رتبه بندی کامل در پرومته</a:t>
            </a:r>
            <a:r>
              <a:rPr lang="en-US" sz="2800" b="1" dirty="0" smtClean="0">
                <a:cs typeface="B Nazanin" pitchFamily="2" charset="-78"/>
              </a:rPr>
              <a:t>II</a:t>
            </a:r>
            <a:r>
              <a:rPr lang="fa-IR" sz="2800" b="1" dirty="0" smtClean="0">
                <a:cs typeface="B Nazanin" pitchFamily="2" charset="-78"/>
              </a:rPr>
              <a:t>: </a:t>
            </a:r>
            <a:r>
              <a:rPr lang="fa-IR" sz="2800" dirty="0" smtClean="0">
                <a:cs typeface="B Nazanin" pitchFamily="2" charset="-78"/>
              </a:rPr>
              <a:t>معمولاً تصمیم گیرنده نیاز به رتبه بندی کامل دارد. در این روش جریان خالص برتری به صورت زیر محاسبه می شود:</a:t>
            </a:r>
          </a:p>
          <a:p>
            <a:endParaRPr lang="fa-IR" dirty="0" smtClean="0">
              <a:cs typeface="B Zar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هر چه جریان خالص گزینه ای بهتر باشد آن گزینه بهتر است.بنابراین :</a:t>
            </a:r>
          </a:p>
          <a:p>
            <a:endParaRPr lang="fa-IR" dirty="0" smtClean="0">
              <a:cs typeface="B Zar" pitchFamily="2" charset="-78"/>
            </a:endParaRPr>
          </a:p>
          <a:p>
            <a:endParaRPr lang="fa-IR" dirty="0" smtClean="0"/>
          </a:p>
          <a:p>
            <a:r>
              <a:rPr lang="fa-IR" sz="2600" dirty="0" smtClean="0">
                <a:cs typeface="B Nazanin" pitchFamily="2" charset="-78"/>
              </a:rPr>
              <a:t>در اين روش همه گزینه ها قابل مقایسه هستند و گزینه ی غیر قابل مقایسه ای باقی نمی ماند.</a:t>
            </a:r>
            <a:endParaRPr lang="fa-IR" sz="2600" dirty="0">
              <a:cs typeface="B Nazanin" pitchFamily="2" charset="-7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643182"/>
            <a:ext cx="2743200" cy="533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071538" y="414338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Titr" pitchFamily="2" charset="-78"/>
              </a:rPr>
              <a:t>مثال عددي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Nazanin" pitchFamily="2" charset="-78"/>
              </a:rPr>
              <a:t>فردي قصد دارد كه يكي از خودرو هاي پرايد، پيكان و پژو را خريداري كند. براي اين خودروها 4 شاخص در نظر گرفته شده است. با روش پرومته رتبه بندي را انجام دهيد؟</a:t>
            </a:r>
          </a:p>
          <a:p>
            <a:pPr algn="just"/>
            <a:endParaRPr lang="fa-IR" sz="2800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66" y="3286124"/>
          <a:ext cx="6096000" cy="18269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7134"/>
                <a:gridCol w="1511942"/>
                <a:gridCol w="1152236"/>
                <a:gridCol w="1105488"/>
                <a:gridCol w="1219200"/>
              </a:tblGrid>
              <a:tr h="71438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ضمانت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C4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كيفيت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خدمات پس از فروش (</a:t>
                      </a:r>
                      <a:r>
                        <a:rPr lang="en-US" baseline="0" dirty="0" smtClean="0">
                          <a:cs typeface="B Nazanin" pitchFamily="2" charset="-78"/>
                        </a:rPr>
                        <a:t>C3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سرعت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C2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هزينه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C1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b="1" baseline="0" dirty="0" smtClean="0">
                        <a:cs typeface="B Nazanin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4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13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8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5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پرايد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A1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9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10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4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پيكان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A2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6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12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8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پژو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A3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5929330"/>
            <a:ext cx="63579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W1= 0.305  ,  w2= 0.092  , w3= 0.336  , w4= 0.267</a:t>
            </a:r>
            <a:endParaRPr lang="fa-I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500702"/>
            <a:ext cx="47149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و وزن شاخص ها به صورت زير مي باشد: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مثال عددي</a:t>
            </a:r>
            <a:endParaRPr lang="fa-IR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1397000"/>
          <a:ext cx="6786611" cy="44996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34635"/>
                <a:gridCol w="1169886"/>
                <a:gridCol w="1215270"/>
                <a:gridCol w="1206024"/>
                <a:gridCol w="665626"/>
                <a:gridCol w="1395170"/>
              </a:tblGrid>
              <a:tr h="373376"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itchFamily="2" charset="-78"/>
                        </a:rPr>
                        <a:t>شــــــاخـــــــــــــص 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rtl="1"/>
                      <a:endParaRPr lang="fa-IR" dirty="0" smtClean="0">
                        <a:cs typeface="B Nazanin" pitchFamily="2" charset="-78"/>
                      </a:endParaRPr>
                    </a:p>
                    <a:p>
                      <a:pPr rtl="1"/>
                      <a:endParaRPr lang="fa-IR" dirty="0" smtClean="0"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fa-IR" sz="2400" b="1" dirty="0" smtClean="0">
                          <a:cs typeface="B Nazanin" pitchFamily="2" charset="-78"/>
                        </a:rPr>
                        <a:t>گزيــنه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4445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ضمانت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C4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aseline="0" dirty="0" smtClean="0">
                          <a:cs typeface="B Nazanin" pitchFamily="2" charset="-78"/>
                        </a:rPr>
                        <a:t>خدمات (</a:t>
                      </a:r>
                      <a:r>
                        <a:rPr lang="en-US" baseline="0" dirty="0" smtClean="0">
                          <a:cs typeface="B Nazanin" pitchFamily="2" charset="-78"/>
                        </a:rPr>
                        <a:t>C3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)</a:t>
                      </a:r>
                      <a:endParaRPr lang="fa-IR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سرعت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C2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هزينه (</a:t>
                      </a:r>
                      <a:r>
                        <a:rPr lang="en-US" dirty="0" smtClean="0">
                          <a:cs typeface="B Nazanin" pitchFamily="2" charset="-78"/>
                        </a:rPr>
                        <a:t>C1</a:t>
                      </a:r>
                      <a:r>
                        <a:rPr lang="fa-IR" dirty="0" smtClean="0">
                          <a:cs typeface="B Nazanin" pitchFamily="2" charset="-78"/>
                        </a:rPr>
                        <a:t>)</a:t>
                      </a: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14101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0.267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0.336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0.092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0.305 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cs typeface="B Nazanin" pitchFamily="2" charset="-78"/>
                        </a:rPr>
                        <a:t>Max</a:t>
                      </a:r>
                      <a:endParaRPr lang="fa-IR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cs typeface="B Nazanin" pitchFamily="2" charset="-78"/>
                        </a:rPr>
                        <a:t>Max</a:t>
                      </a:r>
                      <a:endParaRPr lang="fa-IR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Max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Min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نوع شاخص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6005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cs typeface="B Nazanin" pitchFamily="2" charset="-78"/>
                        </a:rPr>
                        <a:t>نوع تابع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-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-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q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b="1" dirty="0" smtClean="0">
                          <a:cs typeface="B Nazanin" pitchFamily="2" charset="-78"/>
                        </a:rPr>
                        <a:t>آستانه بي تفاوتي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P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b="1" dirty="0" smtClean="0">
                          <a:cs typeface="B Nazanin" pitchFamily="2" charset="-78"/>
                        </a:rPr>
                        <a:t>آستانه برتري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337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A1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b="1" dirty="0" smtClean="0">
                          <a:cs typeface="B Nazanin" pitchFamily="2" charset="-78"/>
                        </a:rPr>
                        <a:t>گزينه 1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337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9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b="1" dirty="0" smtClean="0">
                          <a:cs typeface="B Nazanin" pitchFamily="2" charset="-78"/>
                        </a:rPr>
                        <a:t>گزينه 2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337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400" b="1" dirty="0" smtClean="0">
                          <a:cs typeface="B Nazanin" pitchFamily="2" charset="-78"/>
                        </a:rPr>
                        <a:t>گزينه 3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Return 4">
            <a:hlinkClick r:id="rId2" action="ppaction://hlinksldjump" highlightClick="1"/>
          </p:cNvPr>
          <p:cNvSpPr/>
          <p:nvPr/>
        </p:nvSpPr>
        <p:spPr>
          <a:xfrm>
            <a:off x="4228257" y="3214686"/>
            <a:ext cx="357190" cy="35719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Action Button: Return 5">
            <a:hlinkClick r:id="rId3" action="ppaction://hlinksldjump" highlightClick="1"/>
          </p:cNvPr>
          <p:cNvSpPr/>
          <p:nvPr/>
        </p:nvSpPr>
        <p:spPr>
          <a:xfrm>
            <a:off x="6500826" y="3286124"/>
            <a:ext cx="285752" cy="285752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Action Button: Return 6">
            <a:hlinkClick r:id="rId2" action="ppaction://hlinksldjump" highlightClick="1"/>
          </p:cNvPr>
          <p:cNvSpPr/>
          <p:nvPr/>
        </p:nvSpPr>
        <p:spPr>
          <a:xfrm>
            <a:off x="6786578" y="3286124"/>
            <a:ext cx="285752" cy="285752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ction Button: Information 7">
            <a:hlinkClick r:id="rId4" action="ppaction://hlinksldjump" highlightClick="1"/>
          </p:cNvPr>
          <p:cNvSpPr/>
          <p:nvPr/>
        </p:nvSpPr>
        <p:spPr>
          <a:xfrm>
            <a:off x="0" y="0"/>
            <a:ext cx="785818" cy="714380"/>
          </a:xfrm>
          <a:prstGeom prst="actionButtonInform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76" y="2991992"/>
            <a:ext cx="8066615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</a:t>
            </a:r>
            <a:r>
              <a:rPr lang="en-US" sz="3200" dirty="0">
                <a:latin typeface="+mn-lt"/>
                <a:ea typeface="+mn-ea"/>
                <a:cs typeface="+mn-cs"/>
              </a:rPr>
              <a:t>reference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</a:t>
            </a:r>
            <a:r>
              <a:rPr lang="en-US" sz="3200" dirty="0">
                <a:latin typeface="+mn-lt"/>
                <a:ea typeface="+mn-ea"/>
                <a:cs typeface="+mn-cs"/>
              </a:rPr>
              <a:t>anking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</a:t>
            </a:r>
            <a:r>
              <a:rPr lang="en-US" sz="3200" dirty="0">
                <a:latin typeface="+mn-lt"/>
                <a:ea typeface="+mn-ea"/>
                <a:cs typeface="+mn-cs"/>
              </a:rPr>
              <a:t>rganization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METH</a:t>
            </a:r>
            <a:r>
              <a:rPr lang="en-US" sz="3200" dirty="0" err="1">
                <a:latin typeface="+mn-lt"/>
                <a:ea typeface="+mn-ea"/>
                <a:cs typeface="+mn-cs"/>
              </a:rPr>
              <a:t>od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for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fa-IR" b="1" dirty="0" smtClean="0">
                <a:cs typeface="B Nazanin" pitchFamily="2" charset="-78"/>
              </a:rPr>
              <a:t>معرفي،</a:t>
            </a:r>
          </a:p>
          <a:p>
            <a:pPr marL="571500" indent="-571500">
              <a:buNone/>
            </a:pPr>
            <a:r>
              <a:rPr lang="fa-IR" sz="2800" dirty="0" smtClean="0">
                <a:cs typeface="B Nazanin" pitchFamily="2" charset="-78"/>
              </a:rPr>
              <a:t>      </a:t>
            </a:r>
            <a:r>
              <a:rPr lang="fa-IR" sz="2400" b="1" dirty="0" smtClean="0">
                <a:cs typeface="B Nazanin" pitchFamily="2" charset="-78"/>
              </a:rPr>
              <a:t>روش ساختار يافته ي رتبه بندي ترجيحي براي غني سازي ارزيابي ها</a:t>
            </a:r>
          </a:p>
          <a:p>
            <a:pPr marL="571500" indent="-571500" algn="ctr">
              <a:buNone/>
            </a:pPr>
            <a:endParaRPr lang="en-US" dirty="0" smtClean="0"/>
          </a:p>
          <a:p>
            <a:pPr marL="571500" indent="-571500" algn="ctr">
              <a:buNone/>
            </a:pPr>
            <a:r>
              <a:rPr lang="en-US" dirty="0" smtClean="0"/>
              <a:t>Preference Ranking Organization </a:t>
            </a:r>
            <a:r>
              <a:rPr lang="en-US" dirty="0" err="1" smtClean="0"/>
              <a:t>METHod</a:t>
            </a:r>
            <a:r>
              <a:rPr lang="en-US" dirty="0" smtClean="0"/>
              <a:t> for Enrichment Evaluation</a:t>
            </a:r>
          </a:p>
          <a:p>
            <a:pPr marL="571500" indent="-571500" algn="ctr">
              <a:buNone/>
            </a:pP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2031329" y="3772743"/>
            <a:ext cx="4214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nrichment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valuation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fa-I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5000636"/>
            <a:ext cx="37147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 O M E T H E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a-I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857256"/>
          </a:xfrm>
        </p:spPr>
        <p:txBody>
          <a:bodyPr/>
          <a:lstStyle/>
          <a:p>
            <a:r>
              <a:rPr lang="fa-IR" sz="2800" b="1" dirty="0" smtClean="0">
                <a:cs typeface="B Nazanin" pitchFamily="2" charset="-78"/>
              </a:rPr>
              <a:t>گام اول: </a:t>
            </a:r>
            <a:r>
              <a:rPr lang="fa-IR" sz="2800" dirty="0" smtClean="0">
                <a:cs typeface="B Nazanin" pitchFamily="2" charset="-78"/>
              </a:rPr>
              <a:t>تفاوت اندازه ها در شاخص </a:t>
            </a:r>
            <a:r>
              <a:rPr lang="en-US" sz="2800" dirty="0" smtClean="0">
                <a:cs typeface="B Nazanin" pitchFamily="2" charset="-78"/>
              </a:rPr>
              <a:t>j</a:t>
            </a:r>
            <a:r>
              <a:rPr lang="fa-IR" sz="2800" dirty="0" smtClean="0">
                <a:cs typeface="B Nazanin" pitchFamily="2" charset="-78"/>
              </a:rPr>
              <a:t> . </a:t>
            </a:r>
            <a:r>
              <a:rPr lang="en-US" sz="2800" dirty="0" err="1" smtClean="0">
                <a:cs typeface="B Nazanin" pitchFamily="2" charset="-78"/>
              </a:rPr>
              <a:t>dj</a:t>
            </a:r>
            <a:r>
              <a:rPr lang="en-US" sz="2800" dirty="0" smtClean="0">
                <a:cs typeface="B Nazanin" pitchFamily="2" charset="-78"/>
              </a:rPr>
              <a:t> (a , b) = </a:t>
            </a:r>
            <a:r>
              <a:rPr lang="en-US" sz="2800" dirty="0" err="1" smtClean="0">
                <a:cs typeface="B Nazanin" pitchFamily="2" charset="-78"/>
              </a:rPr>
              <a:t>fj</a:t>
            </a:r>
            <a:r>
              <a:rPr lang="en-US" sz="2800" dirty="0" smtClean="0">
                <a:cs typeface="B Nazanin" pitchFamily="2" charset="-78"/>
              </a:rPr>
              <a:t> (a) – </a:t>
            </a:r>
            <a:r>
              <a:rPr lang="en-US" sz="2800" dirty="0" err="1" smtClean="0">
                <a:cs typeface="B Nazanin" pitchFamily="2" charset="-78"/>
              </a:rPr>
              <a:t>fj</a:t>
            </a:r>
            <a:r>
              <a:rPr lang="en-US" sz="2800" dirty="0" smtClean="0">
                <a:cs typeface="B Nazanin" pitchFamily="2" charset="-78"/>
              </a:rPr>
              <a:t> (b)</a:t>
            </a:r>
            <a:endParaRPr lang="fa-IR" sz="2800" dirty="0" smtClean="0"/>
          </a:p>
          <a:p>
            <a:pPr>
              <a:buNone/>
            </a:pPr>
            <a:endParaRPr lang="fa-I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1604" y="2428868"/>
          <a:ext cx="6286544" cy="2595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21968"/>
                <a:gridCol w="621082"/>
                <a:gridCol w="657220"/>
                <a:gridCol w="701764"/>
                <a:gridCol w="647976"/>
                <a:gridCol w="303653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C4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C3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C2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C1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ميزان تفاوت </a:t>
                      </a:r>
                      <a:r>
                        <a:rPr lang="en-US" dirty="0" smtClean="0">
                          <a:cs typeface="B Nazanin" pitchFamily="2" charset="-78"/>
                        </a:rPr>
                        <a:t>A1</a:t>
                      </a:r>
                      <a:r>
                        <a:rPr lang="fa-IR" dirty="0" smtClean="0">
                          <a:cs typeface="B Nazanin" pitchFamily="2" charset="-78"/>
                        </a:rPr>
                        <a:t> با گزينه هاي ديگر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ميزان تفاوت </a:t>
                      </a:r>
                      <a:r>
                        <a:rPr lang="en-US" dirty="0" smtClean="0">
                          <a:cs typeface="B Nazanin" pitchFamily="2" charset="-78"/>
                        </a:rPr>
                        <a:t>A2</a:t>
                      </a:r>
                      <a:r>
                        <a:rPr lang="fa-IR" dirty="0" smtClean="0">
                          <a:cs typeface="B Nazanin" pitchFamily="2" charset="-78"/>
                        </a:rPr>
                        <a:t> با گزينه هاي ديگر</a:t>
                      </a: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4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ميزان تفاوت </a:t>
                      </a:r>
                      <a:r>
                        <a:rPr lang="en-US" dirty="0" smtClean="0">
                          <a:cs typeface="B Nazanin" pitchFamily="2" charset="-78"/>
                        </a:rPr>
                        <a:t>A3</a:t>
                      </a:r>
                      <a:r>
                        <a:rPr lang="fa-IR" dirty="0" smtClean="0">
                          <a:cs typeface="B Nazanin" pitchFamily="2" charset="-78"/>
                        </a:rPr>
                        <a:t> با گزينه هاي ديگر</a:t>
                      </a: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86380" y="500042"/>
            <a:ext cx="34290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مثال عددي</a:t>
            </a:r>
            <a:endParaRPr lang="fa-IR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گام دوم: </a:t>
            </a:r>
            <a:r>
              <a:rPr lang="fa-IR" sz="2800" dirty="0" smtClean="0">
                <a:cs typeface="B Nazanin" pitchFamily="2" charset="-78"/>
              </a:rPr>
              <a:t>محاسبه مقدار </a:t>
            </a:r>
            <a:r>
              <a:rPr lang="en-US" sz="2800" dirty="0" err="1" smtClean="0">
                <a:cs typeface="B Nazanin" pitchFamily="2" charset="-78"/>
              </a:rPr>
              <a:t>Pj</a:t>
            </a:r>
            <a:r>
              <a:rPr lang="en-US" sz="2800" dirty="0" smtClean="0">
                <a:cs typeface="B Nazanin" pitchFamily="2" charset="-78"/>
              </a:rPr>
              <a:t>(</a:t>
            </a:r>
            <a:r>
              <a:rPr lang="en-US" sz="2800" dirty="0" err="1" smtClean="0">
                <a:cs typeface="B Nazanin" pitchFamily="2" charset="-78"/>
              </a:rPr>
              <a:t>a,b</a:t>
            </a:r>
            <a:r>
              <a:rPr lang="en-US" sz="2800" dirty="0" smtClean="0">
                <a:cs typeface="B Nazanin" pitchFamily="2" charset="-78"/>
              </a:rPr>
              <a:t>)</a:t>
            </a:r>
            <a:r>
              <a:rPr lang="fa-IR" sz="2800" dirty="0" smtClean="0">
                <a:cs typeface="B Nazanin" pitchFamily="2" charset="-78"/>
              </a:rPr>
              <a:t>  با توجه به توابع ياد شده.</a:t>
            </a:r>
          </a:p>
          <a:p>
            <a:pPr>
              <a:buNone/>
            </a:pPr>
            <a:endParaRPr lang="fa-IR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00166" y="2285992"/>
          <a:ext cx="6096000" cy="34442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850304"/>
                <a:gridCol w="118169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C4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C1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P1</a:t>
                      </a:r>
                      <a:endParaRPr lang="fa-IR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ميزان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برتري </a:t>
                      </a:r>
                      <a:r>
                        <a:rPr lang="en-US" baseline="0" dirty="0" smtClean="0">
                          <a:cs typeface="B Nazanin" pitchFamily="2" charset="-78"/>
                        </a:rPr>
                        <a:t>A1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با گزينه هاي ديگر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1/2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1/7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40132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4/7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3/5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C4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C1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P2</a:t>
                      </a:r>
                      <a:endParaRPr lang="fa-IR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ميزان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برتري </a:t>
                      </a:r>
                      <a:r>
                        <a:rPr lang="en-US" baseline="0" dirty="0" smtClean="0">
                          <a:cs typeface="B Nazanin" pitchFamily="2" charset="-78"/>
                        </a:rPr>
                        <a:t>A2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با گزينه هاي ديگر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2/5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1/5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A1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4/5</a:t>
                      </a:r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C4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C1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P3</a:t>
                      </a:r>
                      <a:endParaRPr lang="fa-IR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ميزان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برتري </a:t>
                      </a:r>
                      <a:r>
                        <a:rPr lang="en-US" baseline="0" dirty="0" smtClean="0">
                          <a:cs typeface="B Nazanin" pitchFamily="2" charset="-78"/>
                        </a:rPr>
                        <a:t>A3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با گزينه هاي ديگر</a:t>
                      </a:r>
                      <a:endParaRPr lang="fa-IR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fa-IR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4/5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A1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2/5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A2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285852" y="714356"/>
            <a:ext cx="2428892" cy="655084"/>
            <a:chOff x="1285852" y="714356"/>
            <a:chExt cx="2428892" cy="655084"/>
          </a:xfrm>
        </p:grpSpPr>
        <p:sp>
          <p:nvSpPr>
            <p:cNvPr id="7" name="TextBox 6"/>
            <p:cNvSpPr txBox="1"/>
            <p:nvPr/>
          </p:nvSpPr>
          <p:spPr>
            <a:xfrm>
              <a:off x="2071670" y="714356"/>
              <a:ext cx="10001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4 - 3</a:t>
              </a:r>
              <a:endParaRPr lang="fa-IR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85852" y="845090"/>
              <a:ext cx="1785950" cy="381474"/>
              <a:chOff x="1285852" y="845090"/>
              <a:chExt cx="1785950" cy="38147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85852" y="857232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dirty="0" smtClean="0"/>
                  <a:t>P3(1,2)=</a:t>
                </a:r>
                <a:endParaRPr lang="fa-IR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71670" y="845090"/>
                <a:ext cx="10001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-----------</a:t>
                </a:r>
                <a:endParaRPr lang="fa-IR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071670" y="1000108"/>
              <a:ext cx="10001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10 - 3</a:t>
              </a:r>
              <a:endParaRPr lang="fa-I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4612" y="857232"/>
              <a:ext cx="10001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= 1/7</a:t>
              </a:r>
              <a:endParaRPr lang="fa-IR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5857884" y="2643182"/>
            <a:ext cx="428628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3" name="Shape 12"/>
          <p:cNvCxnSpPr>
            <a:stCxn id="11" idx="0"/>
          </p:cNvCxnSpPr>
          <p:nvPr/>
        </p:nvCxnSpPr>
        <p:spPr>
          <a:xfrm rot="16200000" flipV="1">
            <a:off x="4107653" y="678637"/>
            <a:ext cx="1643074" cy="2286016"/>
          </a:xfrm>
          <a:prstGeom prst="curvedConnector2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28926" y="6143644"/>
            <a:ext cx="12858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d/p = 4/5</a:t>
            </a:r>
            <a:endParaRPr lang="fa-IR" dirty="0"/>
          </a:p>
        </p:txBody>
      </p:sp>
      <p:sp>
        <p:nvSpPr>
          <p:cNvPr id="18" name="TextBox 17"/>
          <p:cNvSpPr txBox="1"/>
          <p:nvPr/>
        </p:nvSpPr>
        <p:spPr>
          <a:xfrm>
            <a:off x="2214546" y="614364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P2(3,1)=</a:t>
            </a:r>
            <a:endParaRPr lang="fa-IR" dirty="0"/>
          </a:p>
        </p:txBody>
      </p:sp>
      <p:sp>
        <p:nvSpPr>
          <p:cNvPr id="23" name="Oval 22"/>
          <p:cNvSpPr/>
          <p:nvPr/>
        </p:nvSpPr>
        <p:spPr>
          <a:xfrm>
            <a:off x="4857752" y="4857760"/>
            <a:ext cx="428628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5" name="Shape 24"/>
          <p:cNvCxnSpPr>
            <a:stCxn id="23" idx="4"/>
            <a:endCxn id="17" idx="3"/>
          </p:cNvCxnSpPr>
          <p:nvPr/>
        </p:nvCxnSpPr>
        <p:spPr>
          <a:xfrm rot="5400000">
            <a:off x="4122477" y="5378721"/>
            <a:ext cx="1041922" cy="857256"/>
          </a:xfrm>
          <a:prstGeom prst="curvedConnector2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884910" y="2643182"/>
            <a:ext cx="428628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072206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IF q&lt;d&lt;p =&gt; 1/2</a:t>
            </a:r>
            <a:endParaRPr lang="fa-IR" dirty="0"/>
          </a:p>
        </p:txBody>
      </p:sp>
      <p:cxnSp>
        <p:nvCxnSpPr>
          <p:cNvPr id="33" name="Curved Connector 32"/>
          <p:cNvCxnSpPr>
            <a:stCxn id="26" idx="3"/>
          </p:cNvCxnSpPr>
          <p:nvPr/>
        </p:nvCxnSpPr>
        <p:spPr>
          <a:xfrm rot="5400000">
            <a:off x="5156952" y="4210038"/>
            <a:ext cx="2991729" cy="58973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86380" y="500042"/>
            <a:ext cx="34290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مثال عددي</a:t>
            </a:r>
            <a:endParaRPr lang="fa-IR" sz="3600" dirty="0"/>
          </a:p>
        </p:txBody>
      </p:sp>
      <p:sp>
        <p:nvSpPr>
          <p:cNvPr id="24" name="Action Button: Return 23">
            <a:hlinkClick r:id="rId2" action="ppaction://hlinksldjump" highlightClick="1"/>
          </p:cNvPr>
          <p:cNvSpPr/>
          <p:nvPr/>
        </p:nvSpPr>
        <p:spPr>
          <a:xfrm>
            <a:off x="214282" y="3214686"/>
            <a:ext cx="1071570" cy="107157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23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گام سوم: </a:t>
            </a:r>
            <a:r>
              <a:rPr lang="fa-IR" sz="2400" dirty="0" smtClean="0">
                <a:cs typeface="B Nazanin" pitchFamily="2" charset="-78"/>
              </a:rPr>
              <a:t>مجموع موزون برتري گزينه </a:t>
            </a:r>
            <a:r>
              <a:rPr lang="en-US" sz="2400" dirty="0" smtClean="0">
                <a:cs typeface="B Nazanin" pitchFamily="2" charset="-78"/>
              </a:rPr>
              <a:t>a</a:t>
            </a:r>
            <a:r>
              <a:rPr lang="fa-IR" sz="2400" dirty="0" smtClean="0">
                <a:cs typeface="B Nazanin" pitchFamily="2" charset="-78"/>
              </a:rPr>
              <a:t> نسبت به </a:t>
            </a:r>
            <a:r>
              <a:rPr lang="en-US" sz="2400" dirty="0" smtClean="0">
                <a:cs typeface="B Nazanin" pitchFamily="2" charset="-78"/>
              </a:rPr>
              <a:t> b</a:t>
            </a:r>
            <a:endParaRPr lang="fa-IR" sz="2400" dirty="0" smtClean="0">
              <a:cs typeface="B Nazanin" pitchFamily="2" charset="-78"/>
            </a:endParaRPr>
          </a:p>
          <a:p>
            <a:pPr>
              <a:buNone/>
            </a:pPr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66" y="2643182"/>
          <a:ext cx="6096000" cy="2560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(3,1)= 0.0736</a:t>
                      </a: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 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(2,1)= 0.0975</a:t>
                      </a: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 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(1,2)= 0.1815</a:t>
                      </a: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 </a:t>
                      </a:r>
                      <a:endParaRPr lang="fa-IR" dirty="0" smtClean="0"/>
                    </a:p>
                  </a:txBody>
                  <a:tcPr/>
                </a:tc>
              </a:tr>
              <a:tr h="5029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(3,2)= 0.368</a:t>
                      </a: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 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(2,3)= 0.244</a:t>
                      </a: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 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(1,3)= 0.375</a:t>
                      </a: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 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(3,x)= 0.1104</a:t>
                      </a:r>
                      <a:r>
                        <a:rPr lang="fa-IR" dirty="0" smtClean="0"/>
                        <a:t>∑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(2,x)= 0.3418</a:t>
                      </a:r>
                      <a:r>
                        <a:rPr lang="fa-IR" dirty="0" smtClean="0"/>
                        <a:t>∑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(1,x)= 0.5565</a:t>
                      </a:r>
                      <a:r>
                        <a:rPr lang="fa-IR" dirty="0" smtClean="0"/>
                        <a:t>∑</a:t>
                      </a:r>
                      <a:endParaRPr lang="fa-IR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(x,3)= 0.619</a:t>
                      </a:r>
                      <a:r>
                        <a:rPr lang="fa-IR" dirty="0" smtClean="0"/>
                        <a:t>∑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(x,2)= 0.2183</a:t>
                      </a:r>
                      <a:r>
                        <a:rPr lang="fa-IR" dirty="0" smtClean="0"/>
                        <a:t>∑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π</a:t>
                      </a:r>
                      <a:r>
                        <a:rPr lang="en-US" dirty="0" smtClean="0">
                          <a:latin typeface="Cambria Math"/>
                          <a:ea typeface="Cambria Math"/>
                          <a:cs typeface="B Nazanin" pitchFamily="2" charset="-78"/>
                        </a:rPr>
                        <a:t>(x,1)= 0.1714</a:t>
                      </a:r>
                      <a:r>
                        <a:rPr lang="fa-IR" dirty="0" smtClean="0"/>
                        <a:t>∑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85720" y="1214422"/>
            <a:ext cx="2714612" cy="1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5429264"/>
            <a:ext cx="742955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a-IR" sz="1600" b="1" dirty="0" smtClean="0">
                <a:latin typeface="Cambria Math"/>
                <a:ea typeface="Cambria Math"/>
                <a:cs typeface="B Nazanin" pitchFamily="2" charset="-78"/>
              </a:rPr>
              <a:t>π</a:t>
            </a:r>
            <a:r>
              <a:rPr lang="en-US" sz="1600" b="1" dirty="0" smtClean="0">
                <a:latin typeface="Cambria Math"/>
                <a:ea typeface="Cambria Math"/>
                <a:cs typeface="B Nazanin" pitchFamily="2" charset="-78"/>
              </a:rPr>
              <a:t>(1,2)= </a:t>
            </a:r>
            <a:r>
              <a:rPr lang="en-US" sz="1600" dirty="0" smtClean="0">
                <a:latin typeface="Cambria Math"/>
                <a:ea typeface="Cambria Math"/>
                <a:cs typeface="B Nazanin" pitchFamily="2" charset="-78"/>
              </a:rPr>
              <a:t>(0 * 0.305)+(0 * 0.092)+(1/7 * 0.336)+(1/2 * 0.267)= </a:t>
            </a:r>
            <a:r>
              <a:rPr lang="en-US" sz="1600" b="1" dirty="0" smtClean="0">
                <a:latin typeface="Cambria Math"/>
                <a:ea typeface="Cambria Math"/>
                <a:cs typeface="B Nazanin" pitchFamily="2" charset="-78"/>
              </a:rPr>
              <a:t>0.1815</a:t>
            </a:r>
            <a:endParaRPr lang="fa-IR" sz="1600" b="1" dirty="0"/>
          </a:p>
        </p:txBody>
      </p:sp>
      <p:sp>
        <p:nvSpPr>
          <p:cNvPr id="7" name="Oval 6"/>
          <p:cNvSpPr/>
          <p:nvPr/>
        </p:nvSpPr>
        <p:spPr>
          <a:xfrm>
            <a:off x="2571736" y="2571744"/>
            <a:ext cx="85725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750067" y="3536157"/>
            <a:ext cx="2357454" cy="1428760"/>
          </a:xfrm>
          <a:prstGeom prst="curvedConnector3">
            <a:avLst>
              <a:gd name="adj1" fmla="val 2656"/>
            </a:avLst>
          </a:prstGeom>
          <a:ln w="254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43042" y="3857628"/>
            <a:ext cx="857256" cy="5000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3" name="Shape 12"/>
          <p:cNvCxnSpPr>
            <a:stCxn id="11" idx="2"/>
          </p:cNvCxnSpPr>
          <p:nvPr/>
        </p:nvCxnSpPr>
        <p:spPr>
          <a:xfrm rot="10800000" flipV="1">
            <a:off x="785786" y="4107660"/>
            <a:ext cx="857256" cy="1964545"/>
          </a:xfrm>
          <a:prstGeom prst="curvedConnector2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5947966"/>
            <a:ext cx="742955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a-IR" sz="1600" b="1" dirty="0" smtClean="0">
                <a:latin typeface="Cambria Math"/>
                <a:ea typeface="Cambria Math"/>
                <a:cs typeface="B Nazanin" pitchFamily="2" charset="-78"/>
              </a:rPr>
              <a:t>π</a:t>
            </a:r>
            <a:r>
              <a:rPr lang="en-US" sz="1600" b="1" dirty="0" smtClean="0">
                <a:latin typeface="Cambria Math"/>
                <a:ea typeface="Cambria Math"/>
                <a:cs typeface="B Nazanin" pitchFamily="2" charset="-78"/>
              </a:rPr>
              <a:t>(1,x)= </a:t>
            </a:r>
            <a:r>
              <a:rPr lang="fa-IR" sz="1600" b="1" dirty="0" smtClean="0">
                <a:latin typeface="Cambria Math"/>
                <a:ea typeface="Cambria Math"/>
                <a:cs typeface="B Nazanin" pitchFamily="2" charset="-78"/>
              </a:rPr>
              <a:t>π</a:t>
            </a:r>
            <a:r>
              <a:rPr lang="en-US" sz="1600" b="1" dirty="0" smtClean="0">
                <a:latin typeface="Cambria Math"/>
                <a:ea typeface="Cambria Math"/>
                <a:cs typeface="B Nazanin" pitchFamily="2" charset="-78"/>
              </a:rPr>
              <a:t>(1,2) + </a:t>
            </a:r>
            <a:r>
              <a:rPr lang="fa-IR" sz="1600" b="1" dirty="0" smtClean="0">
                <a:latin typeface="Cambria Math"/>
                <a:ea typeface="Cambria Math"/>
                <a:cs typeface="B Nazanin" pitchFamily="2" charset="-78"/>
              </a:rPr>
              <a:t>π</a:t>
            </a:r>
            <a:r>
              <a:rPr lang="en-US" sz="1600" b="1" dirty="0" smtClean="0">
                <a:latin typeface="Cambria Math"/>
                <a:ea typeface="Cambria Math"/>
                <a:cs typeface="B Nazanin" pitchFamily="2" charset="-78"/>
              </a:rPr>
              <a:t>(1,3) </a:t>
            </a:r>
            <a:endParaRPr lang="fa-IR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00042"/>
            <a:ext cx="34290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مثال عددي</a:t>
            </a:r>
            <a:endParaRPr lang="fa-IR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fa-IR" sz="2800" b="1" dirty="0" smtClean="0">
                <a:cs typeface="B Nazanin" pitchFamily="2" charset="-78"/>
              </a:rPr>
              <a:t>گام چهارم: </a:t>
            </a:r>
            <a:r>
              <a:rPr lang="fa-IR" sz="2800" dirty="0" smtClean="0">
                <a:cs typeface="B Nazanin" pitchFamily="2" charset="-78"/>
              </a:rPr>
              <a:t>بدست آوردن جريانهاي مثبت و منفي، و بعد جريان خالص جهت رتبه بندي.</a:t>
            </a:r>
          </a:p>
          <a:p>
            <a:pPr>
              <a:buNone/>
            </a:pPr>
            <a:endParaRPr lang="fa-IR" b="1" dirty="0" smtClean="0">
              <a:cs typeface="B Nazanin" pitchFamily="2" charset="-78"/>
            </a:endParaRPr>
          </a:p>
          <a:p>
            <a:pPr>
              <a:buNone/>
            </a:pPr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7290" y="3000372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z-Cyrl-AZ" b="1" dirty="0" smtClean="0">
                          <a:cs typeface="B Nazanin" pitchFamily="2" charset="-78"/>
                        </a:rPr>
                        <a:t>Ф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z-Cyrl-AZ" dirty="0" smtClean="0">
                          <a:cs typeface="B Nazanin" pitchFamily="2" charset="-78"/>
                        </a:rPr>
                        <a:t>Ф</a:t>
                      </a:r>
                      <a:r>
                        <a:rPr lang="en-US" dirty="0" smtClean="0">
                          <a:cs typeface="B Nazanin" pitchFamily="2" charset="-78"/>
                        </a:rPr>
                        <a:t>-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z-Cyrl-AZ" dirty="0" smtClean="0">
                          <a:cs typeface="B Nazanin" pitchFamily="2" charset="-78"/>
                        </a:rPr>
                        <a:t>Ф</a:t>
                      </a:r>
                      <a:r>
                        <a:rPr lang="en-US" dirty="0" smtClean="0">
                          <a:cs typeface="B Nazanin" pitchFamily="2" charset="-78"/>
                        </a:rPr>
                        <a:t>+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0.1923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0.0857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0.2783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A1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0.0617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0.1092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0.1709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cs typeface="B Nazanin" pitchFamily="2" charset="-78"/>
                        </a:rPr>
                        <a:t>-0.2543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0.3095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0.0552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Nazanin" pitchFamily="2" charset="-78"/>
                        </a:rPr>
                        <a:t>A3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8794" y="5214950"/>
            <a:ext cx="55007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بر اساس جريان خالص رتبه بندي عبارت است از:</a:t>
            </a:r>
          </a:p>
          <a:p>
            <a:pPr algn="ctr"/>
            <a:r>
              <a:rPr lang="en-US" sz="2400" b="1" dirty="0" smtClean="0"/>
              <a:t>A1 &gt; A2 &gt; A3</a:t>
            </a:r>
            <a:endParaRPr lang="fa-I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500042"/>
            <a:ext cx="34290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مثال عددي</a:t>
            </a:r>
            <a:endParaRPr lang="fa-IR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Dear-User\Desktop\pro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5962077" cy="3000396"/>
          </a:xfrm>
          <a:prstGeom prst="rect">
            <a:avLst/>
          </a:prstGeom>
          <a:noFill/>
        </p:spPr>
      </p:pic>
      <p:pic>
        <p:nvPicPr>
          <p:cNvPr id="4100" name="Picture 4" descr="http://www.promethee-gaia.net/images/Logo-PROMETHEE-ble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3429024" cy="3429024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000628" y="4429132"/>
            <a:ext cx="2786082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نرم افزار هاي روش پرومته</a:t>
            </a:r>
            <a:endParaRPr lang="fa-IR" sz="2800" b="1" dirty="0">
              <a:cs typeface="B Nazanin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357554" y="5356237"/>
            <a:ext cx="157163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4929190" y="3500438"/>
            <a:ext cx="1214446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8926" y="4988494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Visual </a:t>
            </a:r>
            <a:r>
              <a:rPr lang="en-US" b="1" dirty="0" err="1" smtClean="0"/>
              <a:t>Promethee</a:t>
            </a:r>
            <a:endParaRPr lang="fa-IR" b="1" dirty="0"/>
          </a:p>
        </p:txBody>
      </p:sp>
      <p:sp>
        <p:nvSpPr>
          <p:cNvPr id="15" name="TextBox 14"/>
          <p:cNvSpPr txBox="1"/>
          <p:nvPr/>
        </p:nvSpPr>
        <p:spPr>
          <a:xfrm rot="3778426">
            <a:off x="4650202" y="3568419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Decision Lab</a:t>
            </a:r>
            <a:endParaRPr lang="fa-I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642918"/>
            <a:ext cx="19288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cs typeface="B Titr" pitchFamily="2" charset="-78"/>
              </a:rPr>
              <a:t>نرم افزار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Dear-User\Desktop\pro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71"/>
            <a:ext cx="9144000" cy="680845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 and Settings\Dear-User\Desktop\pro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566725" cy="3500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2" name="Picture 4" descr="D:\Documents and Settings\Dear-User\Desktop\pro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810" y="3286124"/>
            <a:ext cx="4583190" cy="35718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3" name="Picture 5" descr="D:\Documents and Settings\Dear-User\Desktop\pro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464136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Left Arrow 8"/>
          <p:cNvSpPr/>
          <p:nvPr/>
        </p:nvSpPr>
        <p:spPr>
          <a:xfrm>
            <a:off x="5643570" y="214290"/>
            <a:ext cx="2571768" cy="1643074"/>
          </a:xfrm>
          <a:prstGeom prst="leftArrow">
            <a:avLst>
              <a:gd name="adj1" fmla="val 50000"/>
              <a:gd name="adj2" fmla="val 565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جريان هاي رتبه بندي مثبت، منفي و خالص</a:t>
            </a:r>
          </a:p>
          <a:p>
            <a:pPr algn="ctr"/>
            <a:endParaRPr lang="fa-IR" dirty="0"/>
          </a:p>
        </p:txBody>
      </p:sp>
      <p:sp>
        <p:nvSpPr>
          <p:cNvPr id="10" name="Left Arrow 9"/>
          <p:cNvSpPr/>
          <p:nvPr/>
        </p:nvSpPr>
        <p:spPr>
          <a:xfrm>
            <a:off x="4643438" y="2214554"/>
            <a:ext cx="2571768" cy="857256"/>
          </a:xfrm>
          <a:prstGeom prst="leftArrow">
            <a:avLst>
              <a:gd name="adj1" fmla="val 50000"/>
              <a:gd name="adj2" fmla="val 5491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رتبه بندي جزئي پرومته 1</a:t>
            </a:r>
          </a:p>
          <a:p>
            <a:pPr algn="ctr"/>
            <a:endParaRPr lang="fa-IR" dirty="0"/>
          </a:p>
        </p:txBody>
      </p:sp>
      <p:sp>
        <p:nvSpPr>
          <p:cNvPr id="11" name="Right Arrow 10"/>
          <p:cNvSpPr/>
          <p:nvPr/>
        </p:nvSpPr>
        <p:spPr>
          <a:xfrm>
            <a:off x="1643042" y="5786454"/>
            <a:ext cx="2857520" cy="857256"/>
          </a:xfrm>
          <a:prstGeom prst="right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رتبه بندي كامل پرومته 2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Dear-User\Desktop\pro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78657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72330" y="857232"/>
            <a:ext cx="1477328" cy="5429288"/>
          </a:xfrm>
          <a:prstGeom prst="rect">
            <a:avLst/>
          </a:prstGeom>
          <a:solidFill>
            <a:schemeClr val="tx1"/>
          </a:solidFill>
          <a:ln w="53975" cap="rnd" cmpd="dbl">
            <a:solidFill>
              <a:schemeClr val="tx1"/>
            </a:solidFill>
            <a:prstDash val="dash"/>
            <a:bevel/>
          </a:ln>
        </p:spPr>
        <p:txBody>
          <a:bodyPr vert="vert270" wrap="square" rtlCol="1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براي افزايش كارايي روش پرومته از تحليل هندسي براي كمك متقابل (</a:t>
            </a:r>
            <a:r>
              <a:rPr lang="en-US" sz="2800" b="1" dirty="0" smtClean="0">
                <a:solidFill>
                  <a:schemeClr val="bg1"/>
                </a:solidFill>
                <a:cs typeface="B Nazanin" pitchFamily="2" charset="-78"/>
              </a:rPr>
              <a:t>GIAI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) استفاده مي شود.</a:t>
            </a: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008112"/>
          </a:xfrm>
        </p:spPr>
        <p:txBody>
          <a:bodyPr>
            <a:noAutofit/>
          </a:bodyPr>
          <a:lstStyle/>
          <a:p>
            <a:r>
              <a:rPr lang="fa-IR" sz="6000" b="1" dirty="0">
                <a:solidFill>
                  <a:srgbClr val="FF0000"/>
                </a:solidFill>
                <a:cs typeface="B Nazanin" pitchFamily="2" charset="-78"/>
              </a:rPr>
              <a:t>پایان</a:t>
            </a:r>
            <a:r>
              <a:rPr lang="en-US" sz="60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sz="6000" b="1" dirty="0">
                <a:solidFill>
                  <a:srgbClr val="FF0000"/>
                </a:solidFill>
                <a:cs typeface="B Nazanin" pitchFamily="2" charset="-78"/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B Titr" pitchFamily="2" charset="-78"/>
              </a:rPr>
              <a:t>فهرست مطالب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معرفي روش</a:t>
            </a:r>
          </a:p>
          <a:p>
            <a:r>
              <a:rPr lang="fa-IR" b="1" dirty="0" smtClean="0">
                <a:cs typeface="B Nazanin" pitchFamily="2" charset="-78"/>
              </a:rPr>
              <a:t>تاريخچه</a:t>
            </a:r>
          </a:p>
          <a:p>
            <a:r>
              <a:rPr lang="fa-IR" b="1" dirty="0" smtClean="0">
                <a:cs typeface="B Nazanin" pitchFamily="2" charset="-78"/>
              </a:rPr>
              <a:t>الگوريتم روش</a:t>
            </a:r>
          </a:p>
          <a:p>
            <a:r>
              <a:rPr lang="fa-IR" b="1" dirty="0" smtClean="0">
                <a:cs typeface="B Nazanin" pitchFamily="2" charset="-78"/>
              </a:rPr>
              <a:t>مثال عددي</a:t>
            </a:r>
          </a:p>
          <a:p>
            <a:r>
              <a:rPr lang="fa-IR" b="1" dirty="0" smtClean="0">
                <a:cs typeface="B Nazanin" pitchFamily="2" charset="-78"/>
              </a:rPr>
              <a:t>نرم افزار</a:t>
            </a:r>
          </a:p>
          <a:p>
            <a:endParaRPr lang="fa-IR" dirty="0"/>
          </a:p>
          <a:p>
            <a:endParaRPr lang="fa-IR" dirty="0" smtClean="0"/>
          </a:p>
          <a:p>
            <a:pPr>
              <a:buNone/>
            </a:pPr>
            <a:endParaRPr lang="fa-IR" dirty="0"/>
          </a:p>
        </p:txBody>
      </p:sp>
      <p:pic>
        <p:nvPicPr>
          <p:cNvPr id="4" name="Picture 4" descr="http://www.promethee-gaia.net/images/Logo-PROMETHEE-ble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67708"/>
            <a:ext cx="3832928" cy="383292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Titr" pitchFamily="2" charset="-78"/>
              </a:rPr>
              <a:t>معرفي روش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b="1" u="sng" dirty="0" smtClean="0">
                <a:cs typeface="B Nazanin" pitchFamily="2" charset="-78"/>
              </a:rPr>
              <a:t>يكي از وظايف اصلي مديران و تصميم گيرندگان، تصميم گيري مي باشد.</a:t>
            </a: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  </a:t>
            </a: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حال اين تصميم گيري با توجه به معيارهاي مختلفي صورت مي گيرد (</a:t>
            </a:r>
            <a:r>
              <a:rPr lang="en-US" sz="2800" dirty="0" smtClean="0">
                <a:cs typeface="B Nazanin" pitchFamily="2" charset="-78"/>
              </a:rPr>
              <a:t>MCDM</a:t>
            </a:r>
            <a:r>
              <a:rPr lang="fa-IR" sz="2800" dirty="0" smtClean="0">
                <a:cs typeface="B Nazanin" pitchFamily="2" charset="-78"/>
              </a:rPr>
              <a:t>).</a:t>
            </a: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          </a:t>
            </a:r>
          </a:p>
          <a:p>
            <a:pPr algn="just">
              <a:buNone/>
            </a:pP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         1- با استفاده از اهدافي كه در ذهن تصميم گيرنده يا تصميم گيرندگان   است به انتخاب يا طراحي جواب مي پردازد (</a:t>
            </a:r>
            <a:r>
              <a:rPr lang="en-US" sz="2800" dirty="0" smtClean="0">
                <a:cs typeface="B Nazanin" pitchFamily="2" charset="-78"/>
              </a:rPr>
              <a:t>MODM</a:t>
            </a:r>
            <a:r>
              <a:rPr lang="fa-IR" sz="2800" dirty="0" smtClean="0">
                <a:cs typeface="B Nazanin" pitchFamily="2" charset="-78"/>
              </a:rPr>
              <a:t>).</a:t>
            </a: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          2- با توجه به گزينه ها و شاخص هاي موجود، تشكيل ماتريس تصميم گيري مي دهند و به انتخاب گزينه ي برتر مي پردازند (</a:t>
            </a:r>
            <a:r>
              <a:rPr lang="en-US" sz="2800" dirty="0" smtClean="0">
                <a:cs typeface="B Nazanin" pitchFamily="2" charset="-78"/>
              </a:rPr>
              <a:t>MADM</a:t>
            </a:r>
            <a:r>
              <a:rPr lang="fa-IR" sz="2800" dirty="0" smtClean="0">
                <a:cs typeface="B Nazanin" pitchFamily="2" charset="-78"/>
              </a:rPr>
              <a:t>).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0" cmpd="sng">
            <a:noFill/>
          </a:ln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معرفي روش</a:t>
            </a:r>
            <a:endParaRPr lang="fa-IR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Nazanin" pitchFamily="2" charset="-78"/>
              </a:rPr>
              <a:t>روش پرومته جزء روشهاي </a:t>
            </a:r>
            <a:r>
              <a:rPr lang="en-US" sz="2800" dirty="0" smtClean="0">
                <a:cs typeface="B Nazanin" pitchFamily="2" charset="-78"/>
              </a:rPr>
              <a:t>MADM</a:t>
            </a:r>
            <a:r>
              <a:rPr lang="fa-IR" sz="2800" dirty="0" smtClean="0">
                <a:cs typeface="B Nazanin" pitchFamily="2" charset="-78"/>
              </a:rPr>
              <a:t> و به عنوان يك روش كارا و با استفاده از دو واژه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ترجيح</a:t>
            </a:r>
            <a:r>
              <a:rPr lang="fa-IR" sz="2800" dirty="0" smtClean="0">
                <a:cs typeface="B Nazanin" pitchFamily="2" charset="-78"/>
              </a:rPr>
              <a:t> و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بي تفاوتي </a:t>
            </a:r>
            <a:r>
              <a:rPr lang="fa-IR" sz="2800" dirty="0" smtClean="0">
                <a:cs typeface="B Nazanin" pitchFamily="2" charset="-78"/>
              </a:rPr>
              <a:t>به دنبال انتخاب بهترين گزينه مي باشد.</a:t>
            </a:r>
          </a:p>
          <a:p>
            <a:pPr algn="just"/>
            <a:r>
              <a:rPr lang="fa-IR" sz="2800" dirty="0" smtClean="0">
                <a:cs typeface="B Nazanin" pitchFamily="2" charset="-78"/>
              </a:rPr>
              <a:t>اين روش در زمینه های مختلف همانند بانکداری، مناطق صنعتی، برنامه ریزی نیروی کاری، منابع آب، سرمایه گذاری ها، پزشکی، شیمی ،مراقبت های پزشکی، تحقیق در عملیات، مدیریت پویا و . . . به كار </a:t>
            </a:r>
            <a:r>
              <a:rPr lang="fa-IR" sz="2800" dirty="0">
                <a:cs typeface="B Nazanin" pitchFamily="2" charset="-78"/>
              </a:rPr>
              <a:t>گرفته شده است.</a:t>
            </a:r>
          </a:p>
          <a:p>
            <a:pPr algn="just"/>
            <a:r>
              <a:rPr lang="fa-IR" sz="2800" dirty="0">
                <a:cs typeface="B Nazanin" pitchFamily="2" charset="-78"/>
              </a:rPr>
              <a:t>اين روش به دلیل خاصیت ریاضی و سهولت استفاده از آن جزء روشهاي پر استقبال قرار گرفته است.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>
                <a:cs typeface="B Titr" pitchFamily="2" charset="-78"/>
              </a:rPr>
              <a:t>تاريخچه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Nazanin" pitchFamily="2" charset="-78"/>
              </a:rPr>
              <a:t>این روش توسط دو استاد بلژیکی به نام ژان پیر برنز و برتراند مارسکال در دهه 1980 ارائه شد.</a:t>
            </a:r>
          </a:p>
          <a:p>
            <a:pPr algn="just"/>
            <a:r>
              <a:rPr lang="fa-IR" sz="2800" dirty="0" smtClean="0">
                <a:cs typeface="B Nazanin" pitchFamily="2" charset="-78"/>
              </a:rPr>
              <a:t>در واقع پس اين شروع پرومته توسعه يافت و از آن در شرايط مختلف نسخه هايي به وجود آمد. و مي توان از آنها با عنوان خانواده پرومته ياد كرد.</a:t>
            </a:r>
          </a:p>
          <a:p>
            <a:pPr algn="just"/>
            <a:r>
              <a:rPr lang="fa-IR" sz="2800" u="sng" dirty="0" smtClean="0">
                <a:cs typeface="B Nazanin" pitchFamily="2" charset="-78"/>
              </a:rPr>
              <a:t>پرومته </a:t>
            </a:r>
            <a:r>
              <a:rPr lang="en-US" sz="2800" u="sng" dirty="0" smtClean="0">
                <a:cs typeface="B Nazanin" pitchFamily="2" charset="-78"/>
              </a:rPr>
              <a:t>I</a:t>
            </a:r>
            <a:r>
              <a:rPr lang="fa-IR" sz="2800" dirty="0" smtClean="0">
                <a:cs typeface="B Nazanin" pitchFamily="2" charset="-78"/>
              </a:rPr>
              <a:t> ، گزينه ها را </a:t>
            </a:r>
            <a:r>
              <a:rPr lang="fa-IR" sz="2800" dirty="0">
                <a:cs typeface="B Nazanin" pitchFamily="2" charset="-78"/>
              </a:rPr>
              <a:t>بصورت جزئي </a:t>
            </a:r>
            <a:r>
              <a:rPr lang="fa-IR" sz="2800" dirty="0" smtClean="0">
                <a:cs typeface="B Nazanin" pitchFamily="2" charset="-78"/>
              </a:rPr>
              <a:t>رتبه بندي مي كند.</a:t>
            </a:r>
          </a:p>
          <a:p>
            <a:pPr algn="just"/>
            <a:r>
              <a:rPr lang="fa-IR" sz="2800" u="sng" dirty="0" smtClean="0">
                <a:cs typeface="B Nazanin" pitchFamily="2" charset="-78"/>
              </a:rPr>
              <a:t>پرومته </a:t>
            </a:r>
            <a:r>
              <a:rPr lang="en-US" sz="2800" u="sng" dirty="0" smtClean="0">
                <a:cs typeface="B Nazanin" pitchFamily="2" charset="-78"/>
              </a:rPr>
              <a:t>II</a:t>
            </a:r>
            <a:r>
              <a:rPr lang="fa-IR" sz="2800" dirty="0" smtClean="0">
                <a:cs typeface="B Nazanin" pitchFamily="2" charset="-78"/>
              </a:rPr>
              <a:t> ، گزينه هاي گسسته را بصورت كامل رتبه بندي مي كند.</a:t>
            </a:r>
          </a:p>
          <a:p>
            <a:pPr algn="just"/>
            <a:r>
              <a:rPr lang="fa-IR" sz="2800" u="sng" dirty="0" smtClean="0">
                <a:cs typeface="B Nazanin" pitchFamily="2" charset="-78"/>
              </a:rPr>
              <a:t>پرومته </a:t>
            </a:r>
            <a:r>
              <a:rPr lang="en-US" sz="2800" u="sng" dirty="0" smtClean="0">
                <a:cs typeface="B Nazanin" pitchFamily="2" charset="-78"/>
              </a:rPr>
              <a:t>III</a:t>
            </a:r>
            <a:r>
              <a:rPr lang="fa-IR" sz="2800" dirty="0" smtClean="0">
                <a:cs typeface="B Nazanin" pitchFamily="2" charset="-78"/>
              </a:rPr>
              <a:t> ، روابط ترجيح و غير ترجيح را بر اساس ميانگين و انحراف معيار شاخص هاي ترجيح تعريف مي كند.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تاريخچه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u="sng" dirty="0" smtClean="0">
                <a:cs typeface="B Nazanin" pitchFamily="2" charset="-78"/>
              </a:rPr>
              <a:t>پرومته </a:t>
            </a:r>
            <a:r>
              <a:rPr lang="en-US" u="sng" dirty="0" smtClean="0">
                <a:cs typeface="B Nazanin" pitchFamily="2" charset="-78"/>
              </a:rPr>
              <a:t>IV</a:t>
            </a:r>
            <a:r>
              <a:rPr lang="fa-IR" dirty="0" smtClean="0">
                <a:cs typeface="B Nazanin" pitchFamily="2" charset="-78"/>
              </a:rPr>
              <a:t>، براي گزينه هاي نا محدود كاربرد دارد.</a:t>
            </a:r>
          </a:p>
          <a:p>
            <a:r>
              <a:rPr lang="fa-IR" u="sng" dirty="0" smtClean="0">
                <a:cs typeface="B Nazanin" pitchFamily="2" charset="-78"/>
              </a:rPr>
              <a:t>پرومته </a:t>
            </a:r>
            <a:r>
              <a:rPr lang="en-US" u="sng" dirty="0" smtClean="0">
                <a:cs typeface="B Nazanin" pitchFamily="2" charset="-78"/>
              </a:rPr>
              <a:t>V</a:t>
            </a:r>
            <a:r>
              <a:rPr lang="fa-IR" dirty="0" smtClean="0">
                <a:cs typeface="B Nazanin" pitchFamily="2" charset="-78"/>
              </a:rPr>
              <a:t>، يك روش چند معياره براي انتخاب گزينه ها همراه با لحاظ كردن محدوديت ها تعريف مي كند.</a:t>
            </a:r>
          </a:p>
          <a:p>
            <a:r>
              <a:rPr lang="fa-IR" u="sng" dirty="0" smtClean="0">
                <a:cs typeface="B Nazanin" pitchFamily="2" charset="-78"/>
              </a:rPr>
              <a:t>پرومته </a:t>
            </a:r>
            <a:r>
              <a:rPr lang="en-US" u="sng" dirty="0" smtClean="0">
                <a:cs typeface="B Nazanin" pitchFamily="2" charset="-78"/>
              </a:rPr>
              <a:t>VI</a:t>
            </a:r>
            <a:r>
              <a:rPr lang="fa-IR" dirty="0" smtClean="0">
                <a:cs typeface="B Nazanin" pitchFamily="2" charset="-78"/>
              </a:rPr>
              <a:t>، الگويي از مغز انسان است.</a:t>
            </a:r>
          </a:p>
          <a:p>
            <a:endParaRPr lang="fa-IR" dirty="0" smtClean="0">
              <a:cs typeface="B Nazanin" pitchFamily="2" charset="-78"/>
            </a:endParaRPr>
          </a:p>
          <a:p>
            <a:pPr algn="ctr">
              <a:buNone/>
            </a:pPr>
            <a:r>
              <a:rPr lang="fa-IR" b="1" u="sng" dirty="0" smtClean="0">
                <a:cs typeface="B Nazanin" pitchFamily="2" charset="-78"/>
              </a:rPr>
              <a:t>كه اين توسعه ها تا دهه 90 ادامه يافت.</a:t>
            </a:r>
            <a:endParaRPr lang="fa-IR" b="1" u="sng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cs typeface="B Titr" pitchFamily="2" charset="-78"/>
              </a:rPr>
              <a:t>الگوريتم روش پرومته</a:t>
            </a:r>
            <a:endParaRPr lang="fa-IR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در اين روش بايد دانست كه:</a:t>
            </a:r>
          </a:p>
          <a:p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اين روش در زمره روشهاي جبراني قرار مي گيرد</a:t>
            </a:r>
          </a:p>
          <a:p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شاخصهاي كيفي به كمي تبديل مي شوند.</a:t>
            </a:r>
          </a:p>
          <a:p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نيازي نيست كه شاخص ها حتما مستقل از هم باشند.</a:t>
            </a:r>
          </a:p>
          <a:p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تصميم گيرنده با </a:t>
            </a: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n</a:t>
            </a:r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 گزينه متناهي مواجه است.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A={Ai </a:t>
            </a:r>
            <a:r>
              <a:rPr lang="az-Cyrl-AZ" sz="3600" dirty="0" smtClean="0">
                <a:latin typeface="+mj-lt"/>
                <a:ea typeface="+mj-ea"/>
                <a:cs typeface="B Nazanin" pitchFamily="2" charset="-78"/>
              </a:rPr>
              <a:t>І</a:t>
            </a: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B Nazanin" pitchFamily="2" charset="-78"/>
              </a:rPr>
              <a:t>i</a:t>
            </a: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=1,2,…,n}</a:t>
            </a:r>
            <a:endParaRPr lang="fa-IR" sz="3600" dirty="0">
              <a:latin typeface="+mj-lt"/>
              <a:ea typeface="+mj-ea"/>
              <a:cs typeface="B Nazanin" pitchFamily="2" charset="-78"/>
            </a:endParaRPr>
          </a:p>
          <a:p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تصميم گيرنده شاخص هايي را جهت تصميم گيري معرفي مي نمايد.</a:t>
            </a:r>
          </a:p>
          <a:p>
            <a:pPr algn="l">
              <a:buNone/>
            </a:pPr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‍</a:t>
            </a: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C={</a:t>
            </a:r>
            <a:r>
              <a:rPr lang="en-US" sz="3600" dirty="0" err="1" smtClean="0">
                <a:latin typeface="+mj-lt"/>
                <a:ea typeface="+mj-ea"/>
                <a:cs typeface="B Nazanin" pitchFamily="2" charset="-78"/>
              </a:rPr>
              <a:t>Cj</a:t>
            </a: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 </a:t>
            </a:r>
            <a:r>
              <a:rPr lang="az-Cyrl-AZ" sz="3600" dirty="0" smtClean="0">
                <a:latin typeface="+mj-lt"/>
                <a:ea typeface="+mj-ea"/>
                <a:cs typeface="B Nazanin" pitchFamily="2" charset="-78"/>
              </a:rPr>
              <a:t>І</a:t>
            </a: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 j=1,2,…,k}</a:t>
            </a:r>
          </a:p>
          <a:p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در نظر گرفتن وزن (</a:t>
            </a:r>
            <a:r>
              <a:rPr lang="en-US" sz="3600" dirty="0" smtClean="0">
                <a:latin typeface="+mj-lt"/>
                <a:ea typeface="+mj-ea"/>
                <a:cs typeface="B Nazanin" pitchFamily="2" charset="-78"/>
              </a:rPr>
              <a:t>W</a:t>
            </a:r>
            <a:r>
              <a:rPr lang="fa-IR" sz="3600" dirty="0" smtClean="0">
                <a:latin typeface="+mj-lt"/>
                <a:ea typeface="+mj-ea"/>
                <a:cs typeface="B Nazanin" pitchFamily="2" charset="-78"/>
              </a:rPr>
              <a:t>) براي شاخص ها به طوري كه:</a:t>
            </a:r>
          </a:p>
          <a:p>
            <a:endParaRPr lang="fa-IR" sz="3600" dirty="0" smtClean="0">
              <a:latin typeface="+mj-lt"/>
              <a:ea typeface="+mj-ea"/>
              <a:cs typeface="B Nazanin" pitchFamily="2" charset="-78"/>
            </a:endParaRPr>
          </a:p>
          <a:p>
            <a:pPr>
              <a:buNone/>
            </a:pPr>
            <a:endParaRPr lang="fa-IR" sz="3600" dirty="0" smtClean="0">
              <a:latin typeface="+mj-lt"/>
              <a:ea typeface="+mj-ea"/>
              <a:cs typeface="B Nazanin" pitchFamily="2" charset="-78"/>
            </a:endParaRPr>
          </a:p>
          <a:p>
            <a:pPr>
              <a:buNone/>
            </a:pPr>
            <a:endParaRPr lang="fa-IR" sz="3600" dirty="0" smtClean="0">
              <a:latin typeface="+mj-lt"/>
              <a:ea typeface="+mj-ea"/>
              <a:cs typeface="B Nazanin" pitchFamily="2" charset="-78"/>
            </a:endParaRPr>
          </a:p>
          <a:p>
            <a:pPr>
              <a:buNone/>
            </a:pPr>
            <a:endParaRPr lang="fa-IR" sz="3600" dirty="0"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857224" y="5286388"/>
            <a:ext cx="1614862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الگوريتم </a:t>
            </a:r>
            <a:r>
              <a:rPr lang="fa-IR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روش</a:t>
            </a:r>
            <a:r>
              <a:rPr lang="fa-IR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 پرومته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رتبه بندي گزينه ها با مقايسه زوجي گزينه ها در هر شاخص انجام مي شود. مقايسه بر پايه يك تابع برتري از پيش تعريف شده با دامنه         </a:t>
            </a:r>
            <a:r>
              <a:rPr lang="en-US" sz="2800" dirty="0" smtClean="0">
                <a:cs typeface="B Nazanin" pitchFamily="2" charset="-78"/>
              </a:rPr>
              <a:t>[ 0 , +1]</a:t>
            </a:r>
            <a:r>
              <a:rPr lang="fa-IR" sz="2800" dirty="0" smtClean="0">
                <a:cs typeface="B Nazanin" pitchFamily="2" charset="-78"/>
              </a:rPr>
              <a:t> اندازه گيري مي شود. تابع برتري (ترجيح) </a:t>
            </a:r>
            <a:r>
              <a:rPr lang="en-US" sz="2800" dirty="0" smtClean="0">
                <a:cs typeface="B Nazanin" pitchFamily="2" charset="-78"/>
              </a:rPr>
              <a:t>P</a:t>
            </a:r>
            <a:r>
              <a:rPr lang="fa-IR" sz="2800" dirty="0" smtClean="0">
                <a:cs typeface="B Nazanin" pitchFamily="2" charset="-78"/>
              </a:rPr>
              <a:t>، براي مقايسه ي دو گزينه ي </a:t>
            </a:r>
            <a:r>
              <a:rPr lang="en-US" sz="2800" dirty="0" smtClean="0">
                <a:cs typeface="B Nazanin" pitchFamily="2" charset="-78"/>
              </a:rPr>
              <a:t>a</a:t>
            </a:r>
            <a:r>
              <a:rPr lang="fa-IR" sz="2800" dirty="0" smtClean="0">
                <a:cs typeface="B Nazanin" pitchFamily="2" charset="-78"/>
              </a:rPr>
              <a:t> و </a:t>
            </a:r>
            <a:r>
              <a:rPr lang="en-US" sz="2800" dirty="0" smtClean="0">
                <a:cs typeface="B Nazanin" pitchFamily="2" charset="-78"/>
              </a:rPr>
              <a:t>b</a:t>
            </a:r>
            <a:r>
              <a:rPr lang="fa-IR" sz="2800" dirty="0" smtClean="0">
                <a:cs typeface="B Nazanin" pitchFamily="2" charset="-78"/>
              </a:rPr>
              <a:t> از نظر شاخص </a:t>
            </a:r>
            <a:r>
              <a:rPr lang="en-US" sz="2800" dirty="0" smtClean="0">
                <a:cs typeface="B Nazanin" pitchFamily="2" charset="-78"/>
              </a:rPr>
              <a:t>j</a:t>
            </a:r>
            <a:r>
              <a:rPr lang="fa-IR" sz="2800" dirty="0" smtClean="0">
                <a:cs typeface="B Nazanin" pitchFamily="2" charset="-78"/>
              </a:rPr>
              <a:t> به صورت زير است:</a:t>
            </a:r>
          </a:p>
          <a:p>
            <a:pPr algn="ctr">
              <a:buNone/>
            </a:pPr>
            <a:r>
              <a:rPr lang="en-US" sz="2800" dirty="0" err="1" smtClean="0">
                <a:cs typeface="B Nazanin" pitchFamily="2" charset="-78"/>
              </a:rPr>
              <a:t>Pj</a:t>
            </a:r>
            <a:r>
              <a:rPr lang="en-US" sz="2800" dirty="0" smtClean="0">
                <a:cs typeface="B Nazanin" pitchFamily="2" charset="-78"/>
              </a:rPr>
              <a:t> (a , b) = P[</a:t>
            </a:r>
            <a:r>
              <a:rPr lang="en-US" sz="2800" dirty="0" err="1" smtClean="0">
                <a:cs typeface="B Nazanin" pitchFamily="2" charset="-78"/>
              </a:rPr>
              <a:t>dj</a:t>
            </a:r>
            <a:r>
              <a:rPr lang="en-US" sz="2800" dirty="0" smtClean="0">
                <a:cs typeface="B Nazanin" pitchFamily="2" charset="-78"/>
              </a:rPr>
              <a:t> (a , b)]</a:t>
            </a:r>
          </a:p>
          <a:p>
            <a:pPr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2800" b="1" dirty="0" smtClean="0">
                <a:cs typeface="B Nazanin" pitchFamily="2" charset="-78"/>
              </a:rPr>
              <a:t>گام اول: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en-US" sz="2800" dirty="0" err="1" smtClean="0">
                <a:cs typeface="B Nazanin" pitchFamily="2" charset="-78"/>
              </a:rPr>
              <a:t>dj</a:t>
            </a:r>
            <a:r>
              <a:rPr lang="en-US" sz="2800" dirty="0" smtClean="0">
                <a:cs typeface="B Nazanin" pitchFamily="2" charset="-78"/>
              </a:rPr>
              <a:t> (a , b) = </a:t>
            </a:r>
            <a:r>
              <a:rPr lang="en-US" sz="2800" dirty="0" err="1" smtClean="0">
                <a:cs typeface="B Nazanin" pitchFamily="2" charset="-78"/>
              </a:rPr>
              <a:t>fj</a:t>
            </a:r>
            <a:r>
              <a:rPr lang="en-US" sz="2800" dirty="0" smtClean="0">
                <a:cs typeface="B Nazanin" pitchFamily="2" charset="-78"/>
              </a:rPr>
              <a:t> (a) – </a:t>
            </a:r>
            <a:r>
              <a:rPr lang="en-US" sz="2800" dirty="0" err="1" smtClean="0">
                <a:cs typeface="B Nazanin" pitchFamily="2" charset="-78"/>
              </a:rPr>
              <a:t>fj</a:t>
            </a:r>
            <a:r>
              <a:rPr lang="en-US" sz="2800" dirty="0" smtClean="0">
                <a:cs typeface="B Nazanin" pitchFamily="2" charset="-78"/>
              </a:rPr>
              <a:t> (b)</a:t>
            </a:r>
            <a:r>
              <a:rPr lang="fa-IR" sz="2800" dirty="0" smtClean="0">
                <a:cs typeface="B Nazanin" pitchFamily="2" charset="-78"/>
              </a:rPr>
              <a:t> بيانگر تفاوت اندازه ها در شاخص </a:t>
            </a:r>
            <a:r>
              <a:rPr lang="en-US" sz="2800" dirty="0" smtClean="0">
                <a:cs typeface="B Nazanin" pitchFamily="2" charset="-78"/>
              </a:rPr>
              <a:t>j</a:t>
            </a:r>
            <a:r>
              <a:rPr lang="fa-IR" sz="2800" dirty="0" smtClean="0">
                <a:cs typeface="B Nazanin" pitchFamily="2" charset="-78"/>
              </a:rPr>
              <a:t> است. اين تفاوت براي شاخص هاي </a:t>
            </a:r>
            <a:r>
              <a:rPr lang="en-US" sz="2800" dirty="0" smtClean="0">
                <a:cs typeface="B Nazanin" pitchFamily="2" charset="-78"/>
              </a:rPr>
              <a:t>Max</a:t>
            </a:r>
            <a:r>
              <a:rPr lang="fa-IR" sz="2800" dirty="0" smtClean="0">
                <a:cs typeface="B Nazanin" pitchFamily="2" charset="-78"/>
              </a:rPr>
              <a:t> زماني معنادار خواهد بود كه </a:t>
            </a:r>
            <a:r>
              <a:rPr lang="en-US" sz="2800" dirty="0" err="1" smtClean="0">
                <a:cs typeface="B Nazanin" pitchFamily="2" charset="-78"/>
              </a:rPr>
              <a:t>fj</a:t>
            </a:r>
            <a:r>
              <a:rPr lang="en-US" sz="2800" dirty="0" smtClean="0">
                <a:cs typeface="B Nazanin" pitchFamily="2" charset="-78"/>
              </a:rPr>
              <a:t> (a) &gt; </a:t>
            </a:r>
            <a:r>
              <a:rPr lang="en-US" sz="2800" dirty="0" err="1" smtClean="0">
                <a:cs typeface="B Nazanin" pitchFamily="2" charset="-78"/>
              </a:rPr>
              <a:t>fj</a:t>
            </a:r>
            <a:r>
              <a:rPr lang="en-US" sz="2800" dirty="0" smtClean="0">
                <a:cs typeface="B Nazanin" pitchFamily="2" charset="-78"/>
              </a:rPr>
              <a:t> (b)</a:t>
            </a:r>
            <a:r>
              <a:rPr lang="fa-IR" sz="2800" dirty="0" smtClean="0">
                <a:cs typeface="B Nazanin" pitchFamily="2" charset="-78"/>
              </a:rPr>
              <a:t> باشد. و براي شاخص </a:t>
            </a:r>
            <a:r>
              <a:rPr lang="en-US" sz="2800" dirty="0" smtClean="0">
                <a:cs typeface="B Nazanin" pitchFamily="2" charset="-78"/>
              </a:rPr>
              <a:t>Min</a:t>
            </a:r>
            <a:r>
              <a:rPr lang="fa-IR" sz="2800" dirty="0" smtClean="0">
                <a:cs typeface="B Nazanin" pitchFamily="2" charset="-78"/>
              </a:rPr>
              <a:t> اين رابطه برعكس است.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www.parsdigishop.ir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67E-D207-45AB-AEB7-1886B336AABF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1928</Words>
  <Application>Microsoft Office PowerPoint</Application>
  <PresentationFormat>On-screen Show (4:3)</PresentationFormat>
  <Paragraphs>481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 Nazanin</vt:lpstr>
      <vt:lpstr>B Titr</vt:lpstr>
      <vt:lpstr>B Yekan</vt:lpstr>
      <vt:lpstr>B Zar</vt:lpstr>
      <vt:lpstr>Calibri</vt:lpstr>
      <vt:lpstr>Cambria Math</vt:lpstr>
      <vt:lpstr>Times New Roman</vt:lpstr>
      <vt:lpstr>Office Theme</vt:lpstr>
      <vt:lpstr>PowerPoint Presentation</vt:lpstr>
      <vt:lpstr>Preference Ranking Organization METHod for</vt:lpstr>
      <vt:lpstr>فهرست مطالب</vt:lpstr>
      <vt:lpstr>معرفي روش</vt:lpstr>
      <vt:lpstr>معرفي روش</vt:lpstr>
      <vt:lpstr>تاريخچه</vt:lpstr>
      <vt:lpstr>تاريخچه</vt:lpstr>
      <vt:lpstr>الگوريتم روش پرومته</vt:lpstr>
      <vt:lpstr>الگوريتم روش پرومته</vt:lpstr>
      <vt:lpstr>الگوريتم روش پرومته</vt:lpstr>
      <vt:lpstr>الگوريتم روش پرومته</vt:lpstr>
      <vt:lpstr>الگوريتم روش پرومته</vt:lpstr>
      <vt:lpstr>الگوريتم روش پرومته</vt:lpstr>
      <vt:lpstr>الگوريتم روش پرومته</vt:lpstr>
      <vt:lpstr>الگوريتم روش پرومته</vt:lpstr>
      <vt:lpstr>الگوريتم روش پرومته</vt:lpstr>
      <vt:lpstr>الگوريتم روش پرومته</vt:lpstr>
      <vt:lpstr>مثال عددي</vt:lpstr>
      <vt:lpstr>مثال عددي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 </vt:lpstr>
    </vt:vector>
  </TitlesOfParts>
  <Company>MRT Win2Farsi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omid arzi</cp:lastModifiedBy>
  <cp:revision>98</cp:revision>
  <dcterms:created xsi:type="dcterms:W3CDTF">2013-12-23T11:51:39Z</dcterms:created>
  <dcterms:modified xsi:type="dcterms:W3CDTF">2022-01-11T14:14:09Z</dcterms:modified>
</cp:coreProperties>
</file>