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75" r:id="rId3"/>
    <p:sldId id="260" r:id="rId4"/>
    <p:sldId id="272" r:id="rId5"/>
    <p:sldId id="273" r:id="rId6"/>
    <p:sldId id="269" r:id="rId7"/>
    <p:sldId id="274" r:id="rId8"/>
    <p:sldId id="267" r:id="rId9"/>
    <p:sldId id="264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59" autoAdjust="0"/>
    <p:restoredTop sz="90881" autoAdjust="0"/>
  </p:normalViewPr>
  <p:slideViewPr>
    <p:cSldViewPr>
      <p:cViewPr varScale="1">
        <p:scale>
          <a:sx n="71" d="100"/>
          <a:sy n="71" d="100"/>
        </p:scale>
        <p:origin x="-8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F82021-EF0B-4AED-BC1B-802FD80033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9C250D-D2F0-44DF-82E1-023AF646DC8F}" type="slidenum">
              <a:rPr lang="en-US"/>
              <a:pPr/>
              <a:t>1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0A9A31-3FC6-4662-9953-66BBEDC8CAB0}" type="slidenum">
              <a:rPr lang="en-US"/>
              <a:pPr/>
              <a:t>3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2021-EF0B-4AED-BC1B-802FD80033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2021-EF0B-4AED-BC1B-802FD80033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2021-EF0B-4AED-BC1B-802FD80033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2021-EF0B-4AED-BC1B-802FD80033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E5A172-7017-4E07-8B91-E77990D0F056}" type="slidenum">
              <a:rPr lang="en-US"/>
              <a:pPr/>
              <a:t>8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7048C1-AD78-4885-B205-E853DC8D69C0}" type="slidenum">
              <a:rPr lang="en-US"/>
              <a:pPr/>
              <a:t>9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6F973-E9F4-4BB5-B774-AA4255C61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A57E4-BDE4-415A-959E-4B49198A69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90E96-C943-4327-8828-D6F9C08801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497BA61-2132-44C7-85B7-7683D66B28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79099-B1DB-4196-971C-3595712FA9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F2053-6A75-473E-A248-EC141AA042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DCDC7-1F95-4E15-BF9E-D9E9DA46D1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F9A3E-E1C4-4456-8FDB-BA026134D8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AC031-C9A0-46B6-A632-5827B0D00A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4E2B6-0EB4-42BC-85DC-962C8C2DA1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6830E-E2FE-471A-ABAC-A01F5975F9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2BE2E-E49A-46DC-8E0C-D83E0F8513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234AD3-C29B-4CB3-9682-FD8C28924D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9600" y="6248400"/>
            <a:ext cx="914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GB" sz="1400" i="1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Cognitive Therapy in Groups: Guidelines and Resources for Practice, Second Edition.</a:t>
            </a: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/>
            </a:r>
            <a:b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</a:b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By Michael Free. Copyright © 2007 John Wiley &amp; Sons, Ltd.</a:t>
            </a:r>
            <a:endParaRPr lang="en-GB" sz="140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248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F:\CTIGCoverpic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600200" y="609600"/>
            <a:ext cx="6400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fa-IR" sz="44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جلسه چهارم</a:t>
            </a:r>
          </a:p>
          <a:p>
            <a:pPr>
              <a:spcBef>
                <a:spcPct val="20000"/>
              </a:spcBef>
            </a:pPr>
            <a:endParaRPr lang="fa-IR" sz="4400" b="1" dirty="0" smtClean="0">
              <a:solidFill>
                <a:srgbClr val="FFFF00"/>
              </a:solidFill>
              <a:latin typeface="Arial" pitchFamily="34" charset="0"/>
              <a:cs typeface="B Titr" pitchFamily="2" charset="-78"/>
            </a:endParaRPr>
          </a:p>
          <a:p>
            <a:pPr>
              <a:spcBef>
                <a:spcPct val="20000"/>
              </a:spcBef>
            </a:pPr>
            <a:r>
              <a:rPr lang="fa-IR" sz="44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منطق متناسب</a:t>
            </a:r>
            <a:endParaRPr lang="en-US" sz="4400" b="1" dirty="0">
              <a:solidFill>
                <a:srgbClr val="FFFF00"/>
              </a:solidFill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اهداف </a:t>
            </a: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جلسه </a:t>
            </a: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چهارم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شناسایی انواع افکار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تغییر افکار سطحی: </a:t>
            </a: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منطق متناسب</a:t>
            </a:r>
          </a:p>
          <a:p>
            <a:pPr algn="r" rtl="1">
              <a:buNone/>
            </a:pPr>
            <a:r>
              <a:rPr lang="fa-IR" dirty="0" smtClean="0">
                <a:cs typeface="B Koodak" pitchFamily="2" charset="-78"/>
              </a:rPr>
              <a:t>                          </a:t>
            </a:r>
            <a:r>
              <a:rPr lang="fa-IR" dirty="0" smtClean="0">
                <a:cs typeface="B Koodak" pitchFamily="2" charset="-78"/>
              </a:rPr>
              <a:t>          </a:t>
            </a: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مخالف ورزی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شناساسی محتوای روان بنه ها:</a:t>
            </a:r>
          </a:p>
          <a:p>
            <a:pPr algn="r" rtl="1">
              <a:buNone/>
            </a:pPr>
            <a:r>
              <a:rPr lang="fa-IR" dirty="0" smtClean="0">
                <a:cs typeface="B Koodak" pitchFamily="2" charset="-78"/>
              </a:rPr>
              <a:t>   </a:t>
            </a:r>
            <a:r>
              <a:rPr lang="fa-IR" dirty="0" smtClean="0">
                <a:cs typeface="B Koodak" pitchFamily="2" charset="-78"/>
              </a:rPr>
              <a:t>          </a:t>
            </a:r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تحلیل روبه پایین( روش پیکان عمودی)</a:t>
            </a:r>
          </a:p>
          <a:p>
            <a:pPr algn="r" rtl="1"/>
            <a:endParaRPr lang="fa-IR" dirty="0" smtClean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 از جلسه 6 تا 10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315200" cy="860425"/>
          </a:xfrm>
        </p:spPr>
        <p:txBody>
          <a:bodyPr/>
          <a:lstStyle/>
          <a:p>
            <a:r>
              <a:rPr lang="fa-IR" sz="3600" dirty="0">
                <a:solidFill>
                  <a:srgbClr val="FF0000"/>
                </a:solidFill>
                <a:cs typeface="B Titr" pitchFamily="2" charset="-78"/>
              </a:rPr>
              <a:t>مثال هایی از افکار خود </a:t>
            </a:r>
            <a:r>
              <a:rPr lang="fa-IR" sz="3600" dirty="0" smtClean="0">
                <a:solidFill>
                  <a:srgbClr val="FF0000"/>
                </a:solidFill>
                <a:cs typeface="B Titr" pitchFamily="2" charset="-78"/>
              </a:rPr>
              <a:t>کار </a:t>
            </a:r>
            <a:r>
              <a:rPr lang="fa-IR" sz="3600" dirty="0">
                <a:solidFill>
                  <a:srgbClr val="FF0000"/>
                </a:solidFill>
                <a:cs typeface="B Titr" pitchFamily="2" charset="-78"/>
              </a:rPr>
              <a:t>با خطاهای منطقی آنها</a:t>
            </a:r>
            <a:endParaRPr lang="en-AU" sz="36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0601" y="1371600"/>
          <a:ext cx="7315198" cy="4495800"/>
        </p:xfrm>
        <a:graphic>
          <a:graphicData uri="http://schemas.openxmlformats.org/drawingml/2006/table">
            <a:tbl>
              <a:tblPr rtl="1"/>
              <a:tblGrid>
                <a:gridCol w="2357717"/>
                <a:gridCol w="2259106"/>
                <a:gridCol w="2698375"/>
              </a:tblGrid>
              <a:tr h="8991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واقعه فعال ساز=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باور یا </a:t>
                      </a:r>
                      <a:r>
                        <a:rPr lang="fa-IR" sz="2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فکر</a:t>
                      </a:r>
                      <a:r>
                        <a:rPr lang="fa-IR" sz="2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 </a:t>
                      </a:r>
                      <a:r>
                        <a:rPr lang="fa-IR" sz="2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غیرمنطقی</a:t>
                      </a:r>
                      <a:endParaRPr lang="en-US" sz="2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خطای منطقی</a:t>
                      </a:r>
                      <a:endParaRPr lang="en-US" sz="2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1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داور در شرایط مبهمی رای بر پنالتی بر علیه تیم شما داد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درمانده است</a:t>
                      </a:r>
                      <a:endParaRPr lang="en-US" sz="160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تفکر سیاه و سفید ، بیش تعمیم دهی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1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در حالی که شما به نتیجه المپیک امیدوار هستید،دوچرخه شما تصادف می </a:t>
                      </a:r>
                      <a:r>
                        <a:rPr lang="fa-IR" sz="16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کند یا خراب می شود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دوره من تمام شد.به آخر خط رسیدم</a:t>
                      </a:r>
                      <a:endParaRPr lang="en-US" sz="160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فاجعه آمیز کردن، پیش بینی منفی نابحق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5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ریيس تان از شما انتقاد می کند 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ناامید شدم</a:t>
                      </a:r>
                      <a:endParaRPr lang="en-US" sz="160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تفکر سیاه و سفید ، بیش تعمیم دهی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87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فکر در باره رفتن به یک مهمانی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شاید خجالت بکشم/دستپاچه می شوم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پیش بینی منفی نابحق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457200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600" dirty="0">
                <a:solidFill>
                  <a:srgbClr val="FF0000"/>
                </a:solidFill>
                <a:cs typeface="B Titr" pitchFamily="2" charset="-78"/>
              </a:rPr>
              <a:t>مثال های منطق متناسب</a:t>
            </a:r>
            <a:endParaRPr lang="en-US" sz="3600" dirty="0">
              <a:solidFill>
                <a:srgbClr val="FF0000"/>
              </a:solidFill>
              <a:cs typeface="B Titr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1" y="1295400"/>
          <a:ext cx="7673008" cy="4419599"/>
        </p:xfrm>
        <a:graphic>
          <a:graphicData uri="http://schemas.openxmlformats.org/drawingml/2006/table">
            <a:tbl>
              <a:tblPr rtl="1"/>
              <a:tblGrid>
                <a:gridCol w="2790375"/>
                <a:gridCol w="1515489"/>
                <a:gridCol w="3367144"/>
              </a:tblGrid>
              <a:tr h="71908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واقعه فعال ساز=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منطق متناسب=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A.L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تفکر متناسب=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A.T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7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داور در شرایط مبهمی رای بر پنالتی بر علیه تیم شما داد</a:t>
                      </a:r>
                      <a:endParaRPr lang="en-US" sz="18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ارزیابی عینی</a:t>
                      </a:r>
                      <a:endParaRPr lang="en-US" sz="18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این داور معمولا منصف است</a:t>
                      </a:r>
                      <a:endParaRPr lang="en-US" sz="18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632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در حالی که شما به نتیجه المپیک امیدوار هستید،دوچرخه شما تصادف می کند</a:t>
                      </a:r>
                      <a:endParaRPr lang="en-US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ارزیابی عینی</a:t>
                      </a:r>
                      <a:endParaRPr lang="en-US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این یک مانع است،اما هنوز استعداد و توان این کار را دارم</a:t>
                      </a:r>
                      <a:endParaRPr lang="en-US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08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ریيس تان از شما انتقاد می کند </a:t>
                      </a:r>
                      <a:endParaRPr lang="en-US" sz="200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تفکرنسبی</a:t>
                      </a:r>
                      <a:endParaRPr lang="en-US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موضوع کوچکی است</a:t>
                      </a:r>
                      <a:endParaRPr lang="en-US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31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فکر در باره رفتن به یک مهمانی</a:t>
                      </a:r>
                      <a:endParaRPr lang="en-US" sz="200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پیش بینی متناسب</a:t>
                      </a:r>
                      <a:endParaRPr lang="en-US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احتمالا برایم لذت بخش است</a:t>
                      </a:r>
                      <a:endParaRPr lang="en-US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838200"/>
          </a:xfrm>
        </p:spPr>
        <p:txBody>
          <a:bodyPr/>
          <a:lstStyle/>
          <a:p>
            <a:r>
              <a:rPr lang="fa-IR" sz="4000" b="1" dirty="0">
                <a:solidFill>
                  <a:srgbClr val="FF0000"/>
                </a:solidFill>
                <a:cs typeface="B Titr" pitchFamily="2" charset="-78"/>
              </a:rPr>
              <a:t>خطاهاي منطقي و منطق متناسب</a:t>
            </a:r>
            <a:endParaRPr lang="en-US" sz="4000" dirty="0">
              <a:solidFill>
                <a:srgbClr val="FF0000"/>
              </a:solidFill>
              <a:cs typeface="B Titr" pitchFamily="2" charset="-78"/>
            </a:endParaRPr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1143000" y="1295400"/>
          <a:ext cx="6781800" cy="4923253"/>
        </p:xfrm>
        <a:graphic>
          <a:graphicData uri="http://schemas.openxmlformats.org/drawingml/2006/table">
            <a:tbl>
              <a:tblPr rtl="1"/>
              <a:tblGrid>
                <a:gridCol w="3390900"/>
                <a:gridCol w="3390900"/>
              </a:tblGrid>
              <a:tr h="41525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خطاهاي منطقي</a:t>
                      </a:r>
                      <a:endParaRPr lang="en-US" sz="1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منطق متناسب</a:t>
                      </a:r>
                      <a:endParaRPr lang="en-US" sz="1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76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i="1" dirty="0">
                          <a:latin typeface="Calibri"/>
                          <a:ea typeface="Calibri"/>
                          <a:cs typeface="B Koodak" pitchFamily="2" charset="-78"/>
                        </a:rPr>
                        <a:t>توجيه افراطي(بی انصاف افراطي)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B Koodak" pitchFamily="2" charset="-78"/>
                        </a:rPr>
                        <a:t>      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MDTJ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ارزيابي عيني</a:t>
                      </a:r>
                      <a:endParaRPr lang="en-US" sz="160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76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i="1" dirty="0">
                          <a:latin typeface="Calibri"/>
                          <a:ea typeface="Calibri"/>
                          <a:cs typeface="B Koodak" pitchFamily="2" charset="-78"/>
                        </a:rPr>
                        <a:t>پيش‌بيني‌هاي منفي بي‌دليل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B Koodak" pitchFamily="2" charset="-78"/>
                        </a:rPr>
                        <a:t>                 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UNP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احتمال دهي متناسب</a:t>
                      </a:r>
                      <a:endParaRPr lang="en-US" sz="160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76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i="1" dirty="0">
                          <a:latin typeface="Calibri"/>
                          <a:ea typeface="Calibri"/>
                          <a:cs typeface="B Koodak" pitchFamily="2" charset="-78"/>
                        </a:rPr>
                        <a:t>تعميم‌دهي افراطي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B Koodak" pitchFamily="2" charset="-78"/>
                        </a:rPr>
                        <a:t>                            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OG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latin typeface="Calibri"/>
                          <a:ea typeface="Calibri"/>
                          <a:cs typeface="B Koodak" pitchFamily="2" charset="-78"/>
                        </a:rPr>
                        <a:t>توصیف صحیح</a:t>
                      </a:r>
                      <a:endParaRPr lang="en-US" sz="160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76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Koodak" pitchFamily="2" charset="-78"/>
                        </a:rPr>
                        <a:t>تفکر سياه و سفيد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B Koodak" pitchFamily="2" charset="-78"/>
                        </a:rPr>
                        <a:t>       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B&amp;WT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i="1" dirty="0">
                          <a:latin typeface="Calibri"/>
                          <a:ea typeface="Calibri"/>
                          <a:cs typeface="B Koodak" pitchFamily="2" charset="-78"/>
                        </a:rPr>
                        <a:t>تفکرنسبی"سایه خاکستری</a:t>
                      </a:r>
                      <a:r>
                        <a:rPr lang="fa-IR" sz="1600" dirty="0">
                          <a:latin typeface="Calibri"/>
                          <a:ea typeface="Calibri"/>
                          <a:cs typeface="B Koodak" pitchFamily="2" charset="-78"/>
                        </a:rPr>
                        <a:t>"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181">
                <a:tc>
                  <a:txBody>
                    <a:bodyPr/>
                    <a:lstStyle/>
                    <a:p>
                      <a:pPr marL="32385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Calibri"/>
                          <a:cs typeface="B Koodak" pitchFamily="2" charset="-78"/>
                        </a:rPr>
                        <a:t>ارزش‌گذاري سوگيرانه</a:t>
                      </a:r>
                      <a:r>
                        <a:rPr lang="fa-IR" sz="1600" b="1" i="1" dirty="0">
                          <a:latin typeface="Calibri"/>
                          <a:ea typeface="Calibri"/>
                          <a:cs typeface="B Koodak" pitchFamily="2" charset="-78"/>
                        </a:rPr>
                        <a:t>         </a:t>
                      </a:r>
                      <a:r>
                        <a:rPr lang="en-US" sz="1600" b="1" i="1" dirty="0">
                          <a:latin typeface="Calibri"/>
                          <a:ea typeface="Calibri"/>
                          <a:cs typeface="B Koodak" pitchFamily="2" charset="-78"/>
                        </a:rPr>
                        <a:t>BW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Calibri"/>
                          <a:cs typeface="B Koodak" pitchFamily="2" charset="-78"/>
                        </a:rPr>
                        <a:t>ارزش دهی بی طرفانه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6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Koodak" pitchFamily="2" charset="-78"/>
                        </a:rPr>
                        <a:t>ناديده گرفتن حقايق</a:t>
                      </a:r>
                      <a:r>
                        <a:rPr lang="fa-IR" sz="16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                        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IF</a:t>
                      </a:r>
                      <a:r>
                        <a:rPr lang="fa-IR" sz="16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  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Koodak" pitchFamily="2" charset="-78"/>
                        </a:rPr>
                        <a:t>توصیف  ودر نظر گفتن همه اطلاعات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95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Koodak" pitchFamily="2" charset="-78"/>
                        </a:rPr>
                        <a:t>مسؤولیت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B Koodak" pitchFamily="2" charset="-78"/>
                        </a:rPr>
                        <a:t> دهي </a:t>
                      </a:r>
                      <a:r>
                        <a:rPr lang="fa-IR" sz="1600" dirty="0">
                          <a:latin typeface="Calibri"/>
                          <a:ea typeface="Calibri"/>
                          <a:cs typeface="B Koodak" pitchFamily="2" charset="-78"/>
                        </a:rPr>
                        <a:t>نامربوط(نامعتبر)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B Koodak" pitchFamily="2" charset="-78"/>
                        </a:rPr>
                        <a:t> </a:t>
                      </a:r>
                      <a:r>
                        <a:rPr lang="fa-IR" sz="16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                 </a:t>
                      </a:r>
                      <a:r>
                        <a:rPr lang="en-US" sz="16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IAOR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Koodak" pitchFamily="2" charset="-78"/>
                        </a:rPr>
                        <a:t>مسؤولیت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B Koodak" pitchFamily="2" charset="-78"/>
                        </a:rPr>
                        <a:t> دهي </a:t>
                      </a:r>
                      <a:r>
                        <a:rPr lang="fa-IR" sz="1600" dirty="0">
                          <a:latin typeface="Calibri"/>
                          <a:ea typeface="Calibri"/>
                          <a:cs typeface="B Koodak" pitchFamily="2" charset="-78"/>
                        </a:rPr>
                        <a:t>(معتبر)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6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Calibri"/>
                          <a:cs typeface="B Koodak" pitchFamily="2" charset="-78"/>
                        </a:rPr>
                        <a:t>ذهن خواني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Koodak" pitchFamily="2" charset="-78"/>
                        </a:rPr>
                        <a:t>توصیف شواهد/مدرك بخواهيد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6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b="1">
                          <a:latin typeface="Calibri"/>
                          <a:ea typeface="Calibri"/>
                          <a:cs typeface="B Koodak" pitchFamily="2" charset="-78"/>
                        </a:rPr>
                        <a:t>بايد و اجبار</a:t>
                      </a:r>
                      <a:endParaRPr lang="en-US" sz="160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Koodak" pitchFamily="2" charset="-78"/>
                        </a:rPr>
                        <a:t>بيان تمايل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6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>
                          <a:latin typeface="Calibri"/>
                          <a:ea typeface="Calibri"/>
                          <a:cs typeface="B Koodak" pitchFamily="2" charset="-78"/>
                        </a:rPr>
                        <a:t>مطلق غلط ‌انگاري‌</a:t>
                      </a:r>
                      <a:r>
                        <a:rPr lang="fa-IR" sz="1600" b="1">
                          <a:latin typeface="Times New Roman"/>
                          <a:ea typeface="Calibri"/>
                          <a:cs typeface="B Koodak" pitchFamily="2" charset="-78"/>
                        </a:rPr>
                        <a:t>                     </a:t>
                      </a:r>
                      <a:r>
                        <a:rPr lang="en-US" sz="1600" b="1">
                          <a:latin typeface="Times New Roman"/>
                          <a:ea typeface="Calibri"/>
                          <a:cs typeface="B Koodak" pitchFamily="2" charset="-78"/>
                        </a:rPr>
                        <a:t>FA</a:t>
                      </a:r>
                      <a:endParaRPr lang="en-US" sz="160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Calibri"/>
                          <a:cs typeface="B Koodak" pitchFamily="2" charset="-78"/>
                        </a:rPr>
                        <a:t>توصیف صحیح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67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b="1">
                          <a:latin typeface="Calibri"/>
                          <a:ea typeface="Calibri"/>
                          <a:cs typeface="B Koodak" pitchFamily="2" charset="-78"/>
                        </a:rPr>
                        <a:t>استدلال هيجاني</a:t>
                      </a:r>
                      <a:r>
                        <a:rPr lang="fa-IR" sz="1600" b="1">
                          <a:latin typeface="Times New Roman"/>
                          <a:ea typeface="Calibri"/>
                          <a:cs typeface="B Koodak" pitchFamily="2" charset="-78"/>
                        </a:rPr>
                        <a:t>                        </a:t>
                      </a:r>
                      <a:r>
                        <a:rPr lang="en-US" sz="1600" b="1">
                          <a:latin typeface="Times New Roman"/>
                          <a:ea typeface="Calibri"/>
                          <a:cs typeface="B Koodak" pitchFamily="2" charset="-78"/>
                        </a:rPr>
                        <a:t>ER</a:t>
                      </a:r>
                      <a:endParaRPr lang="en-US" sz="160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Calibri"/>
                          <a:cs typeface="B Koodak" pitchFamily="2" charset="-78"/>
                        </a:rPr>
                        <a:t>تحليل سود و زيان</a:t>
                      </a:r>
                      <a:endParaRPr lang="en-US" sz="16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5430" marR="65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0" y="0"/>
            <a:ext cx="2057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aphicFrame>
        <p:nvGraphicFramePr>
          <p:cNvPr id="64523" name="Object 11"/>
          <p:cNvGraphicFramePr>
            <a:graphicFrameLocks noChangeAspect="1"/>
          </p:cNvGraphicFramePr>
          <p:nvPr>
            <p:ph idx="1"/>
          </p:nvPr>
        </p:nvGraphicFramePr>
        <p:xfrm>
          <a:off x="228600" y="838200"/>
          <a:ext cx="9448800" cy="5257800"/>
        </p:xfrm>
        <a:graphic>
          <a:graphicData uri="http://schemas.openxmlformats.org/presentationml/2006/ole">
            <p:oleObj spid="_x0000_s64523" name="Document" r:id="rId4" imgW="9243000" imgH="6639480" progId="Word.Document.8">
              <p:embed/>
            </p:oleObj>
          </a:graphicData>
        </a:graphic>
      </p:graphicFrame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609600" y="1981200"/>
            <a:ext cx="1600200" cy="318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</a:pPr>
            <a:r>
              <a:rPr lang="fa-IR" sz="1400" dirty="0" smtClean="0">
                <a:solidFill>
                  <a:srgbClr val="0000FF"/>
                </a:solidFill>
                <a:latin typeface="Lucida Handwriting" pitchFamily="66" charset="0"/>
                <a:cs typeface="B Koodak" pitchFamily="2" charset="-78"/>
              </a:rPr>
              <a:t>تلفن </a:t>
            </a:r>
            <a:r>
              <a:rPr lang="fa-IR" sz="1400" dirty="0" smtClean="0">
                <a:solidFill>
                  <a:srgbClr val="0000FF"/>
                </a:solidFill>
                <a:latin typeface="Lucida Handwriting" pitchFamily="66" charset="0"/>
                <a:cs typeface="B Koodak" pitchFamily="2" charset="-78"/>
              </a:rPr>
              <a:t>دانشجو</a:t>
            </a:r>
            <a:endParaRPr lang="en-US" sz="1400" dirty="0">
              <a:solidFill>
                <a:srgbClr val="0000FF"/>
              </a:solidFill>
              <a:latin typeface="Lucida Handwriting" pitchFamily="66" charset="0"/>
              <a:cs typeface="B Koodak" pitchFamily="2" charset="-78"/>
            </a:endParaRPr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2057400" y="1981200"/>
            <a:ext cx="1608138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fa-IR" sz="1400" dirty="0" smtClean="0">
                <a:solidFill>
                  <a:srgbClr val="0000FF"/>
                </a:solidFill>
                <a:latin typeface="Lucida Handwriting" pitchFamily="66" charset="0"/>
                <a:cs typeface="B Koodak" pitchFamily="2" charset="-78"/>
              </a:rPr>
              <a:t>افسردگی</a:t>
            </a:r>
            <a:endParaRPr lang="en-AU" sz="1400" dirty="0">
              <a:solidFill>
                <a:srgbClr val="0000FF"/>
              </a:solidFill>
              <a:latin typeface="Lucida Handwriting" pitchFamily="66" charset="0"/>
              <a:cs typeface="B Koodak" pitchFamily="2" charset="-78"/>
            </a:endParaRPr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4876800" y="1981200"/>
            <a:ext cx="2438400" cy="318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05000"/>
              </a:lnSpc>
            </a:pPr>
            <a:r>
              <a:rPr lang="fa-IR" sz="1400" dirty="0" smtClean="0">
                <a:solidFill>
                  <a:srgbClr val="0000FF"/>
                </a:solidFill>
                <a:latin typeface="Lucida Handwriting" pitchFamily="66" charset="0"/>
                <a:cs typeface="B Koodak" pitchFamily="2" charset="-78"/>
              </a:rPr>
              <a:t>من هرگز کتابم را به پایان نخواهم برد</a:t>
            </a:r>
            <a:endParaRPr lang="en-AU" sz="1400" dirty="0">
              <a:solidFill>
                <a:srgbClr val="0000FF"/>
              </a:solidFill>
              <a:latin typeface="Lucida Handwriting" pitchFamily="66" charset="0"/>
              <a:cs typeface="B Koodak" pitchFamily="2" charset="-78"/>
            </a:endParaRPr>
          </a:p>
        </p:txBody>
      </p:sp>
      <p:sp>
        <p:nvSpPr>
          <p:cNvPr id="64527" name="Rectangle 15"/>
          <p:cNvSpPr>
            <a:spLocks noGrp="1" noChangeArrowheads="1"/>
          </p:cNvSpPr>
          <p:nvPr>
            <p:ph type="title"/>
          </p:nvPr>
        </p:nvSpPr>
        <p:spPr>
          <a:xfrm>
            <a:off x="1295400" y="211138"/>
            <a:ext cx="7239000" cy="860425"/>
          </a:xfrm>
          <a:noFill/>
          <a:ln/>
        </p:spPr>
        <p:txBody>
          <a:bodyPr/>
          <a:lstStyle/>
          <a:p>
            <a:r>
              <a:rPr lang="en-US" sz="3600" dirty="0">
                <a:latin typeface="Arial Narrow" pitchFamily="34" charset="0"/>
              </a:rPr>
              <a:t>Filling in Logical Errors on the </a:t>
            </a:r>
            <a:r>
              <a:rPr lang="en-US" sz="3600" dirty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3600" dirty="0">
                <a:latin typeface="Arial Narrow" pitchFamily="34" charset="0"/>
              </a:rPr>
              <a:t>ACB Worksheet</a:t>
            </a:r>
            <a:endParaRPr lang="en-AU" sz="3600" dirty="0">
              <a:latin typeface="Arial Narrow" pitchFamily="34" charset="0"/>
            </a:endParaRP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7315200" y="1981200"/>
            <a:ext cx="7620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sz="1400" dirty="0">
                <a:solidFill>
                  <a:srgbClr val="0000FF"/>
                </a:solidFill>
                <a:latin typeface="Lucida Handwriting" pitchFamily="66" charset="0"/>
              </a:rPr>
              <a:t>UNP, FA </a:t>
            </a:r>
            <a:endParaRPr lang="en-AU" sz="1400" dirty="0">
              <a:solidFill>
                <a:srgbClr val="0000FF"/>
              </a:solidFill>
              <a:latin typeface="Lucida Handwriting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4" grpId="0" autoUpdateAnimBg="0"/>
      <p:bldP spid="64525" grpId="0" autoUpdateAnimBg="0"/>
      <p:bldP spid="64526" grpId="0" autoUpdateAnimBg="0"/>
      <p:bldP spid="6452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fa-IR" sz="4000" dirty="0">
                <a:solidFill>
                  <a:srgbClr val="FF0000"/>
                </a:solidFill>
                <a:cs typeface="B Titr" pitchFamily="2" charset="-78"/>
              </a:rPr>
              <a:t>نمونه منطق متناسب و سؤالات همخوان</a:t>
            </a:r>
            <a:endParaRPr lang="en-US" sz="4000" dirty="0">
              <a:solidFill>
                <a:srgbClr val="FF0000"/>
              </a:solidFill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1" y="1219197"/>
          <a:ext cx="7673788" cy="5029202"/>
        </p:xfrm>
        <a:graphic>
          <a:graphicData uri="http://schemas.openxmlformats.org/drawingml/2006/table">
            <a:tbl>
              <a:tblPr rtl="1"/>
              <a:tblGrid>
                <a:gridCol w="1901222"/>
                <a:gridCol w="1923634"/>
                <a:gridCol w="1924466"/>
                <a:gridCol w="1924466"/>
              </a:tblGrid>
              <a:tr h="45663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افکار خودآیند-باور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خطای منطقی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منطق متناسب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باورهای جایگزین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06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من هرگز کتابم را به پایان نخواهم برد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UNP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احتمال متناسب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احتمال واقعی چیست؟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781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FA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توصیف صحیح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بر اساس تمامی شواهد و شرایط گذشته،اگر بخواهم کتابم را تمام کنم،صحیح ترین پیش بینی چیست؟</a:t>
                      </a:r>
                      <a:endParaRPr lang="en-US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2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35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13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Titr" pitchFamily="2" charset="-78"/>
                        </a:rPr>
                        <a:t>خطاهای منطقی:</a:t>
                      </a:r>
                      <a:endParaRPr lang="en-US" sz="1400" b="1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 توجيه افراطي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پیش بینی منفی نابجا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خطای </a:t>
                      </a:r>
                      <a:r>
                        <a:rPr lang="fa-IR" sz="1400" dirty="0" smtClean="0">
                          <a:latin typeface="Calibri"/>
                          <a:ea typeface="Calibri"/>
                          <a:cs typeface="B Mitra" pitchFamily="2" charset="-78"/>
                        </a:rPr>
                        <a:t>مطلق انگاری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بیش تعمیم دهی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فکر سیاه و سفید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ارزش دهی سوگیرانه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نادیده گرفتن واقعیت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Titr" pitchFamily="2" charset="-78"/>
                        </a:rPr>
                        <a:t>منطق متناسب:</a:t>
                      </a:r>
                      <a:endParaRPr lang="en-US" sz="14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ارزیابی عینی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احتمال متناسب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توصیف صحیح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توصیف صحیح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تفکرنسبی"سایه خاکستری"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ارزش دهی بی طرفانه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توصیف همه اطلاعات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Titr" pitchFamily="2" charset="-78"/>
                        </a:rPr>
                        <a:t>خطاهای منطقی</a:t>
                      </a:r>
                      <a:r>
                        <a:rPr lang="fa-IR" sz="1400" dirty="0">
                          <a:latin typeface="Calibri"/>
                          <a:ea typeface="Calibri"/>
                          <a:cs typeface="B Titr" pitchFamily="2" charset="-78"/>
                        </a:rPr>
                        <a:t>:</a:t>
                      </a:r>
                      <a:endParaRPr lang="en-US" sz="14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مسؤوليت دهي </a:t>
                      </a:r>
                      <a:r>
                        <a:rPr lang="fa-IR" sz="1400" dirty="0" smtClean="0">
                          <a:latin typeface="Calibri"/>
                          <a:ea typeface="Calibri"/>
                          <a:cs typeface="B Mitra" pitchFamily="2" charset="-78"/>
                        </a:rPr>
                        <a:t>ناروا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ذهن خوانی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باید یا نباید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استدلال احساسی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Titr" pitchFamily="2" charset="-78"/>
                        </a:rPr>
                        <a:t>منطق متناسب</a:t>
                      </a:r>
                      <a:r>
                        <a:rPr lang="fa-IR" sz="1400" dirty="0">
                          <a:latin typeface="Calibri"/>
                          <a:ea typeface="Calibri"/>
                          <a:cs typeface="B Titr" pitchFamily="2" charset="-78"/>
                        </a:rPr>
                        <a:t>:</a:t>
                      </a:r>
                      <a:endParaRPr lang="en-US" sz="1400" dirty="0">
                        <a:latin typeface="Calibri"/>
                        <a:ea typeface="Calibri"/>
                        <a:cs typeface="B Titr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مسؤوليت دهي مربوط(معتبر)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توصیف شواهد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عبارت تمایلی(درخواستی)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Mitra" pitchFamily="2" charset="-78"/>
                        </a:rPr>
                        <a:t>تحلیل سود و زیان</a:t>
                      </a:r>
                      <a:endParaRPr lang="en-US" sz="14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96925"/>
          </a:xfrm>
        </p:spPr>
        <p:txBody>
          <a:bodyPr/>
          <a:lstStyle/>
          <a:p>
            <a:r>
              <a:rPr lang="fa-IR" sz="2800" b="1" dirty="0">
                <a:solidFill>
                  <a:srgbClr val="FF0000"/>
                </a:solidFill>
                <a:cs typeface="B Titr" pitchFamily="2" charset="-78"/>
              </a:rPr>
              <a:t>پرسش‌هايي براي به چالش كشيدن خطاهاي منطقي</a:t>
            </a:r>
            <a:endParaRPr lang="en-AU" sz="28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graphicFrame>
        <p:nvGraphicFramePr>
          <p:cNvPr id="38" name="Table Placeholder 37"/>
          <p:cNvGraphicFramePr>
            <a:graphicFrameLocks noGrp="1"/>
          </p:cNvGraphicFramePr>
          <p:nvPr>
            <p:ph type="tbl" idx="1"/>
          </p:nvPr>
        </p:nvGraphicFramePr>
        <p:xfrm>
          <a:off x="1447800" y="914400"/>
          <a:ext cx="6400802" cy="5247481"/>
        </p:xfrm>
        <a:graphic>
          <a:graphicData uri="http://schemas.openxmlformats.org/drawingml/2006/table">
            <a:tbl>
              <a:tblPr rtl="1"/>
              <a:tblGrid>
                <a:gridCol w="3200401"/>
                <a:gridCol w="3200401"/>
              </a:tblGrid>
              <a:tr h="28205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Calibri"/>
                          <a:ea typeface="Calibri"/>
                          <a:cs typeface="B Koodak" pitchFamily="2" charset="-78"/>
                        </a:rPr>
                        <a:t>توجيه افراطي(بی انصاف افراطي)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      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Times New Roman"/>
                          <a:ea typeface="Calibri"/>
                          <a:cs typeface="B Koodak" pitchFamily="2" charset="-78"/>
                        </a:rPr>
                        <a:t>واقعيت چيست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؟ </a:t>
                      </a:r>
                      <a:r>
                        <a:rPr lang="fa-IR" sz="1800" dirty="0" smtClean="0">
                          <a:latin typeface="Times New Roman"/>
                          <a:ea typeface="Calibri"/>
                          <a:cs typeface="B Koodak" pitchFamily="2" charset="-78"/>
                        </a:rPr>
                        <a:t>بد واقعا </a:t>
                      </a:r>
                      <a:r>
                        <a:rPr lang="fa-IR" sz="1800" dirty="0">
                          <a:latin typeface="Times New Roman"/>
                          <a:ea typeface="Calibri"/>
                          <a:cs typeface="B Koodak" pitchFamily="2" charset="-78"/>
                        </a:rPr>
                        <a:t>چيه؟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 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00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dirty="0">
                          <a:latin typeface="Calibri"/>
                          <a:ea typeface="Calibri"/>
                          <a:cs typeface="B Koodak" pitchFamily="2" charset="-78"/>
                        </a:rPr>
                        <a:t>پيش‌بيني‌هاي منفي بي‌دليل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 /</a:t>
                      </a:r>
                      <a:r>
                        <a:rPr lang="fa-IR" sz="1800" dirty="0">
                          <a:latin typeface="Calibri"/>
                          <a:ea typeface="Calibri"/>
                          <a:cs typeface="B Koodak" pitchFamily="2" charset="-78"/>
                        </a:rPr>
                        <a:t> تعميم‌دهي افراطي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                                            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Times New Roman"/>
                          <a:ea typeface="Calibri"/>
                          <a:cs typeface="B Koodak" pitchFamily="2" charset="-78"/>
                        </a:rPr>
                        <a:t>بالا ترين نتيجه(هاي) محتمل چيست؟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20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dirty="0" smtClean="0">
                          <a:latin typeface="Calibri"/>
                          <a:ea typeface="Calibri"/>
                          <a:cs typeface="B Koodak" pitchFamily="2" charset="-78"/>
                        </a:rPr>
                        <a:t>مسؤوليت دهی ناروا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Times New Roman"/>
                          <a:ea typeface="Calibri"/>
                          <a:cs typeface="B Koodak" pitchFamily="2" charset="-78"/>
                        </a:rPr>
                        <a:t>چه كسي ؟چه چيزي اينجا مسؤول است؟چقدر؟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20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Calibri"/>
                          <a:ea typeface="Calibri"/>
                          <a:cs typeface="B Koodak" pitchFamily="2" charset="-78"/>
                        </a:rPr>
                        <a:t>ذهن خواني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چه مدركي براي اين فكر(ها) وجود دارد؟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25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ارزش‌گذاري سوگيرانه</a:t>
                      </a:r>
                      <a:r>
                        <a:rPr lang="fa-IR" sz="1800" b="1" i="1" dirty="0">
                          <a:latin typeface="Calibri"/>
                          <a:ea typeface="Calibri"/>
                          <a:cs typeface="B Koodak" pitchFamily="2" charset="-78"/>
                        </a:rPr>
                        <a:t>         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Times New Roman"/>
                          <a:ea typeface="Calibri"/>
                          <a:cs typeface="B Koodak" pitchFamily="2" charset="-78"/>
                        </a:rPr>
                        <a:t>آيا همه منابع مدرك مورد نظر را بي طرفانه در نظر گرفته ام؟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3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Calibri"/>
                          <a:ea typeface="Calibri"/>
                          <a:cs typeface="B Koodak" pitchFamily="2" charset="-78"/>
                        </a:rPr>
                        <a:t>ناديده گرفتن حقايق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                        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چه حقيقتي را در نظر نگرفته ام؟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20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Calibri"/>
                          <a:ea typeface="Calibri"/>
                          <a:cs typeface="B Koodak" pitchFamily="2" charset="-78"/>
                        </a:rPr>
                        <a:t>تفکر سياه و سفيد</a:t>
                      </a:r>
                      <a:r>
                        <a:rPr lang="fa-IR" sz="1800" b="1" dirty="0">
                          <a:latin typeface="Times New Roman"/>
                          <a:ea typeface="Calibri"/>
                          <a:cs typeface="B Koodak" pitchFamily="2" charset="-78"/>
                        </a:rPr>
                        <a:t>/</a:t>
                      </a:r>
                      <a:r>
                        <a:rPr lang="fa-IR" sz="1800" dirty="0">
                          <a:latin typeface="Calibri"/>
                          <a:ea typeface="Calibri"/>
                          <a:cs typeface="B Koodak" pitchFamily="2" charset="-78"/>
                        </a:rPr>
                        <a:t> مطلق غلط 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B Koodak" pitchFamily="2" charset="-78"/>
                        </a:rPr>
                        <a:t>‌انگاري‌ها</a:t>
                      </a:r>
                      <a:r>
                        <a:rPr lang="fa-IR" sz="1800" b="1" dirty="0" smtClean="0">
                          <a:latin typeface="Times New Roman"/>
                          <a:ea typeface="Calibri"/>
                          <a:cs typeface="B Koodak" pitchFamily="2" charset="-78"/>
                        </a:rPr>
                        <a:t>                            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Times New Roman"/>
                          <a:ea typeface="Calibri"/>
                          <a:cs typeface="B Koodak" pitchFamily="2" charset="-78"/>
                        </a:rPr>
                        <a:t>آيا احتمالي بين آنها وجود دارد؟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3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Calibri"/>
                          <a:ea typeface="Calibri"/>
                          <a:cs typeface="B Koodak" pitchFamily="2" charset="-78"/>
                        </a:rPr>
                        <a:t>بايد و اجبار</a:t>
                      </a:r>
                      <a:r>
                        <a:rPr lang="fa-IR" sz="1800" b="1">
                          <a:latin typeface="Times New Roman"/>
                          <a:ea typeface="Calibri"/>
                          <a:cs typeface="B Koodak" pitchFamily="2" charset="-78"/>
                        </a:rPr>
                        <a:t>/</a:t>
                      </a:r>
                      <a:r>
                        <a:rPr lang="fa-IR" sz="1800">
                          <a:latin typeface="Times New Roman"/>
                          <a:ea typeface="Calibri"/>
                          <a:cs typeface="B Koodak" pitchFamily="2" charset="-78"/>
                        </a:rPr>
                        <a:t>تفكر دلبخواهي</a:t>
                      </a:r>
                      <a:endParaRPr lang="en-US" sz="180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Times New Roman"/>
                          <a:ea typeface="Calibri"/>
                          <a:cs typeface="B Koodak" pitchFamily="2" charset="-78"/>
                        </a:rPr>
                        <a:t>آيا اين ماهيتي قانوني دارد؟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20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latin typeface="Calibri"/>
                          <a:ea typeface="Calibri"/>
                          <a:cs typeface="B Koodak" pitchFamily="2" charset="-78"/>
                        </a:rPr>
                        <a:t>استدلال هيجاني</a:t>
                      </a:r>
                      <a:r>
                        <a:rPr lang="fa-IR" sz="1800" b="1">
                          <a:latin typeface="Times New Roman"/>
                          <a:ea typeface="Calibri"/>
                          <a:cs typeface="B Koodak" pitchFamily="2" charset="-78"/>
                        </a:rPr>
                        <a:t>                        </a:t>
                      </a:r>
                      <a:endParaRPr lang="en-US" sz="180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Times New Roman"/>
                          <a:ea typeface="Calibri"/>
                          <a:cs typeface="B Koodak" pitchFamily="2" charset="-78"/>
                        </a:rPr>
                        <a:t>آيا من از حقايق براي نتيجه گيريم استفاده مي كنم؟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58863"/>
          </a:xfrm>
        </p:spPr>
        <p:txBody>
          <a:bodyPr/>
          <a:lstStyle/>
          <a:p>
            <a:r>
              <a:rPr lang="fa-IR" sz="3800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کار انفرادی جلسه چهارم</a:t>
            </a:r>
            <a:endParaRPr lang="en-AU" sz="38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239000" cy="4648200"/>
          </a:xfrm>
        </p:spPr>
        <p:txBody>
          <a:bodyPr/>
          <a:lstStyle/>
          <a:p>
            <a:pPr marL="457200" indent="-457200" algn="r" rtl="1">
              <a:buFont typeface="Wingdings" pitchFamily="2" charset="2"/>
              <a:buAutoNum type="arabicPeriod"/>
            </a:pPr>
            <a:r>
              <a:rPr lang="fa-IR" sz="2800" dirty="0" smtClean="0">
                <a:latin typeface="Arial" pitchFamily="34" charset="0"/>
                <a:cs typeface="B Koodak" pitchFamily="2" charset="-78"/>
              </a:rPr>
              <a:t>از بین </a:t>
            </a:r>
            <a:r>
              <a:rPr lang="en-US" sz="2800" dirty="0" smtClean="0">
                <a:latin typeface="Arial" pitchFamily="34" charset="0"/>
                <a:cs typeface="B Koodak" pitchFamily="2" charset="-78"/>
              </a:rPr>
              <a:t>ABC</a:t>
            </a:r>
            <a:r>
              <a:rPr lang="fa-IR" sz="2800" dirty="0" smtClean="0">
                <a:latin typeface="Arial" pitchFamily="34" charset="0"/>
                <a:cs typeface="B Koodak" pitchFamily="2" charset="-78"/>
              </a:rPr>
              <a:t>های خود خطاهای منطقی تان را شناسایی کنید. سوالاتی را که میتواند به شما در شناخت خطاهای منطقی کمک کند نیز شناسایی کنید.</a:t>
            </a:r>
            <a:endParaRPr lang="en-AU" sz="2800" dirty="0">
              <a:latin typeface="Arial" pitchFamily="34" charset="0"/>
              <a:cs typeface="B Koodak" pitchFamily="2" charset="-78"/>
            </a:endParaRPr>
          </a:p>
          <a:p>
            <a:pPr marL="457200" indent="-457200" algn="r" rtl="1">
              <a:buFont typeface="Wingdings" pitchFamily="2" charset="2"/>
              <a:buAutoNum type="arabicPeriod"/>
            </a:pPr>
            <a:r>
              <a:rPr lang="fa-IR" sz="2800" dirty="0" smtClean="0">
                <a:latin typeface="Arial" pitchFamily="34" charset="0"/>
                <a:cs typeface="B Koodak" pitchFamily="2" charset="-78"/>
              </a:rPr>
              <a:t>سعی کنید در لحطه یا در هر زمان ممکن، به هنگام انجام خطاهای منطقی مچ خود را بگیرید. از دفتر خاطرات روزانه برای ثبت تلاش های موفق و ناموفق در زمینه استفاده از منطق متناسب، استفاده کنید.</a:t>
            </a:r>
            <a:endParaRPr lang="en-AU" sz="2800" dirty="0">
              <a:latin typeface="Arial" pitchFamily="34" charset="0"/>
              <a:cs typeface="B Koodak" pitchFamily="2" charset="-78"/>
            </a:endParaRPr>
          </a:p>
          <a:p>
            <a:pPr marL="457200" indent="-457200" algn="r" rtl="1">
              <a:buFont typeface="Wingdings" pitchFamily="2" charset="2"/>
              <a:buAutoNum type="arabicPeriod"/>
            </a:pPr>
            <a:r>
              <a:rPr lang="fa-IR" sz="2800" dirty="0" smtClean="0">
                <a:latin typeface="Arial" pitchFamily="34" charset="0"/>
                <a:cs typeface="B Koodak" pitchFamily="2" charset="-78"/>
              </a:rPr>
              <a:t>شما می‌توانید از کاربرگ های منطق متناسب، برای بسیاری از این فعالیت ها استفاده کنید.</a:t>
            </a:r>
            <a:endParaRPr lang="en-AU" sz="2800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686</Words>
  <Application>Microsoft PowerPoint</Application>
  <PresentationFormat>On-screen Show (4:3)</PresentationFormat>
  <Paragraphs>142</Paragraphs>
  <Slides>9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Document</vt:lpstr>
      <vt:lpstr>Slide 1</vt:lpstr>
      <vt:lpstr> اهداف جلسه چهارم</vt:lpstr>
      <vt:lpstr>مثال هایی از افکار خود کار با خطاهای منطقی آنها</vt:lpstr>
      <vt:lpstr>Slide 4</vt:lpstr>
      <vt:lpstr>خطاهاي منطقي و منطق متناسب</vt:lpstr>
      <vt:lpstr>Filling in Logical Errors on the  ACB Worksheet</vt:lpstr>
      <vt:lpstr>نمونه منطق متناسب و سؤالات همخوان</vt:lpstr>
      <vt:lpstr>پرسش‌هايي براي به چالش كشيدن خطاهاي منطقي</vt:lpstr>
      <vt:lpstr>کار انفرادی جلسه چهارم</vt:lpstr>
    </vt:vector>
  </TitlesOfParts>
  <Company>tdyi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You Exercise</dc:title>
  <dc:creator>Thomson</dc:creator>
  <cp:lastModifiedBy>MRT</cp:lastModifiedBy>
  <cp:revision>67</cp:revision>
  <dcterms:created xsi:type="dcterms:W3CDTF">2006-09-27T10:40:09Z</dcterms:created>
  <dcterms:modified xsi:type="dcterms:W3CDTF">2010-05-31T20:38:47Z</dcterms:modified>
</cp:coreProperties>
</file>