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9" r:id="rId17"/>
    <p:sldId id="270" r:id="rId18"/>
    <p:sldId id="271" r:id="rId19"/>
    <p:sldId id="272" r:id="rId20"/>
    <p:sldId id="273" r:id="rId21"/>
    <p:sldId id="274" r:id="rId22"/>
    <p:sldId id="275" r:id="rId23"/>
    <p:sldId id="276" r:id="rId24"/>
    <p:sldId id="277"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25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366443-8149-451B-9E09-013F5EFF4BD5}" type="datetimeFigureOut">
              <a:rPr lang="en-US" smtClean="0"/>
              <a:t>8/13/2016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B52A64-CA37-45F1-951B-6757C99CE1B4}" type="slidenum">
              <a:rPr lang="en-US" smtClean="0"/>
              <a:t>‹#›</a:t>
            </a:fld>
            <a:endParaRPr lang="en-US"/>
          </a:p>
        </p:txBody>
      </p:sp>
    </p:spTree>
    <p:extLst>
      <p:ext uri="{BB962C8B-B14F-4D97-AF65-F5344CB8AC3E}">
        <p14:creationId xmlns:p14="http://schemas.microsoft.com/office/powerpoint/2010/main" val="2796292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cs typeface="Arial" pitchFamily="34" charset="0"/>
              </a:defRPr>
            </a:lvl1pPr>
            <a:lvl2pPr marL="742950" indent="-285750" eaLnBrk="0" hangingPunct="0">
              <a:defRPr sz="3200">
                <a:solidFill>
                  <a:schemeClr val="tx1"/>
                </a:solidFill>
                <a:latin typeface="Arial" pitchFamily="34" charset="0"/>
                <a:cs typeface="Arial" pitchFamily="34" charset="0"/>
              </a:defRPr>
            </a:lvl2pPr>
            <a:lvl3pPr marL="1143000" indent="-228600" eaLnBrk="0" hangingPunct="0">
              <a:defRPr sz="3200">
                <a:solidFill>
                  <a:schemeClr val="tx1"/>
                </a:solidFill>
                <a:latin typeface="Arial" pitchFamily="34" charset="0"/>
                <a:cs typeface="Arial" pitchFamily="34" charset="0"/>
              </a:defRPr>
            </a:lvl3pPr>
            <a:lvl4pPr marL="1600200" indent="-228600" eaLnBrk="0" hangingPunct="0">
              <a:defRPr sz="3200">
                <a:solidFill>
                  <a:schemeClr val="tx1"/>
                </a:solidFill>
                <a:latin typeface="Arial" pitchFamily="34" charset="0"/>
                <a:cs typeface="Arial" pitchFamily="34" charset="0"/>
              </a:defRPr>
            </a:lvl4pPr>
            <a:lvl5pPr marL="2057400" indent="-228600" eaLnBrk="0" hangingPunct="0">
              <a:defRPr sz="3200">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sz="3200">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sz="3200">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sz="3200">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sz="3200">
                <a:solidFill>
                  <a:schemeClr val="tx1"/>
                </a:solidFill>
                <a:latin typeface="Arial" pitchFamily="34" charset="0"/>
                <a:cs typeface="Arial" pitchFamily="34" charset="0"/>
              </a:defRPr>
            </a:lvl9pPr>
          </a:lstStyle>
          <a:p>
            <a:pPr eaLnBrk="1" hangingPunct="1"/>
            <a:fld id="{8B896ACF-5840-49E5-985D-2BC68EF24147}" type="slidenum">
              <a:rPr lang="fa-IR" sz="1200" smtClean="0">
                <a:solidFill>
                  <a:prstClr val="black"/>
                </a:solidFill>
              </a:rPr>
              <a:pPr eaLnBrk="1" hangingPunct="1"/>
              <a:t>24</a:t>
            </a:fld>
            <a:endParaRPr lang="en-US" sz="1200" smtClean="0">
              <a:solidFill>
                <a:prstClr val="black"/>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cs typeface="Arial" pitchFamily="34" charset="0"/>
              </a:defRPr>
            </a:lvl1pPr>
            <a:lvl2pPr marL="742950" indent="-285750" eaLnBrk="0" hangingPunct="0">
              <a:defRPr sz="3200">
                <a:solidFill>
                  <a:schemeClr val="tx1"/>
                </a:solidFill>
                <a:latin typeface="Arial" pitchFamily="34" charset="0"/>
                <a:cs typeface="Arial" pitchFamily="34" charset="0"/>
              </a:defRPr>
            </a:lvl2pPr>
            <a:lvl3pPr marL="1143000" indent="-228600" eaLnBrk="0" hangingPunct="0">
              <a:defRPr sz="3200">
                <a:solidFill>
                  <a:schemeClr val="tx1"/>
                </a:solidFill>
                <a:latin typeface="Arial" pitchFamily="34" charset="0"/>
                <a:cs typeface="Arial" pitchFamily="34" charset="0"/>
              </a:defRPr>
            </a:lvl3pPr>
            <a:lvl4pPr marL="1600200" indent="-228600" eaLnBrk="0" hangingPunct="0">
              <a:defRPr sz="3200">
                <a:solidFill>
                  <a:schemeClr val="tx1"/>
                </a:solidFill>
                <a:latin typeface="Arial" pitchFamily="34" charset="0"/>
                <a:cs typeface="Arial" pitchFamily="34" charset="0"/>
              </a:defRPr>
            </a:lvl4pPr>
            <a:lvl5pPr marL="2057400" indent="-228600" eaLnBrk="0" hangingPunct="0">
              <a:defRPr sz="3200">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sz="3200">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sz="3200">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sz="3200">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sz="3200">
                <a:solidFill>
                  <a:schemeClr val="tx1"/>
                </a:solidFill>
                <a:latin typeface="Arial" pitchFamily="34" charset="0"/>
                <a:cs typeface="Arial" pitchFamily="34" charset="0"/>
              </a:defRPr>
            </a:lvl9pPr>
          </a:lstStyle>
          <a:p>
            <a:pPr eaLnBrk="1" hangingPunct="1"/>
            <a:fld id="{D4B45D6C-63E6-447B-B625-45B2049D3E2A}" type="slidenum">
              <a:rPr lang="fa-IR" sz="1200" smtClean="0">
                <a:solidFill>
                  <a:prstClr val="black"/>
                </a:solidFill>
              </a:rPr>
              <a:pPr eaLnBrk="1" hangingPunct="1"/>
              <a:t>28</a:t>
            </a:fld>
            <a:endParaRPr lang="en-US" sz="1200" smtClean="0">
              <a:solidFill>
                <a:prstClr val="black"/>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cs typeface="Arial" pitchFamily="34" charset="0"/>
              </a:defRPr>
            </a:lvl1pPr>
            <a:lvl2pPr marL="742950" indent="-285750" eaLnBrk="0" hangingPunct="0">
              <a:defRPr sz="3200">
                <a:solidFill>
                  <a:schemeClr val="tx1"/>
                </a:solidFill>
                <a:latin typeface="Arial" pitchFamily="34" charset="0"/>
                <a:cs typeface="Arial" pitchFamily="34" charset="0"/>
              </a:defRPr>
            </a:lvl2pPr>
            <a:lvl3pPr marL="1143000" indent="-228600" eaLnBrk="0" hangingPunct="0">
              <a:defRPr sz="3200">
                <a:solidFill>
                  <a:schemeClr val="tx1"/>
                </a:solidFill>
                <a:latin typeface="Arial" pitchFamily="34" charset="0"/>
                <a:cs typeface="Arial" pitchFamily="34" charset="0"/>
              </a:defRPr>
            </a:lvl3pPr>
            <a:lvl4pPr marL="1600200" indent="-228600" eaLnBrk="0" hangingPunct="0">
              <a:defRPr sz="3200">
                <a:solidFill>
                  <a:schemeClr val="tx1"/>
                </a:solidFill>
                <a:latin typeface="Arial" pitchFamily="34" charset="0"/>
                <a:cs typeface="Arial" pitchFamily="34" charset="0"/>
              </a:defRPr>
            </a:lvl4pPr>
            <a:lvl5pPr marL="2057400" indent="-228600" eaLnBrk="0" hangingPunct="0">
              <a:defRPr sz="3200">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sz="3200">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sz="3200">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sz="3200">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sz="3200">
                <a:solidFill>
                  <a:schemeClr val="tx1"/>
                </a:solidFill>
                <a:latin typeface="Arial" pitchFamily="34" charset="0"/>
                <a:cs typeface="Arial" pitchFamily="34" charset="0"/>
              </a:defRPr>
            </a:lvl9pPr>
          </a:lstStyle>
          <a:p>
            <a:pPr eaLnBrk="1" hangingPunct="1"/>
            <a:fld id="{7A4239B8-E4DF-4969-BDE7-7FF21F91479F}" type="slidenum">
              <a:rPr lang="fa-IR" sz="1200" smtClean="0">
                <a:solidFill>
                  <a:prstClr val="black"/>
                </a:solidFill>
              </a:rPr>
              <a:pPr eaLnBrk="1" hangingPunct="1"/>
              <a:t>29</a:t>
            </a:fld>
            <a:endParaRPr lang="en-US" sz="1200" smtClean="0">
              <a:solidFill>
                <a:prstClr val="black"/>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E52D2E9-A641-45C5-A52B-197EF96F5408}" type="datetimeFigureOut">
              <a:rPr lang="en-US" smtClean="0"/>
              <a:t>8/13/2016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2BC0406-C340-4BA0-94D9-0DF65D770FD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2D2E9-A641-45C5-A52B-197EF96F5408}"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C0406-C340-4BA0-94D9-0DF65D770FD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2D2E9-A641-45C5-A52B-197EF96F5408}"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C0406-C340-4BA0-94D9-0DF65D770FD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lt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lt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fld id="{FEB195D4-2A03-4751-8D40-DFA9FD06E98A}" type="slidenum">
              <a:rPr lang="fa-IR" altLang="en-US">
                <a:solidFill>
                  <a:srgbClr val="DBF5F9">
                    <a:shade val="90000"/>
                  </a:srgbClr>
                </a:solidFill>
              </a:rPr>
              <a:pPr>
                <a:defRPr/>
              </a:pPr>
              <a:t>‹#›</a:t>
            </a:fld>
            <a:endParaRPr lang="en-US" altLang="en-US">
              <a:solidFill>
                <a:srgbClr val="DBF5F9">
                  <a:shade val="90000"/>
                </a:srgbClr>
              </a:solidFill>
            </a:endParaRPr>
          </a:p>
        </p:txBody>
      </p:sp>
    </p:spTree>
    <p:extLst>
      <p:ext uri="{BB962C8B-B14F-4D97-AF65-F5344CB8AC3E}">
        <p14:creationId xmlns:p14="http://schemas.microsoft.com/office/powerpoint/2010/main" val="2892891892"/>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lt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B5C4D54B-D2B7-4AFC-AC5F-AD7D4783BDBA}" type="slidenum">
              <a:rPr lang="fa-IR" altLang="en-US">
                <a:solidFill>
                  <a:srgbClr val="04617B">
                    <a:shade val="90000"/>
                  </a:srgbClr>
                </a:solidFill>
              </a:rPr>
              <a:pPr>
                <a:defRPr/>
              </a:pPr>
              <a:t>‹#›</a:t>
            </a:fld>
            <a:endParaRPr lang="en-US" altLang="en-US">
              <a:solidFill>
                <a:srgbClr val="04617B">
                  <a:shade val="90000"/>
                </a:srgbClr>
              </a:solidFill>
            </a:endParaRPr>
          </a:p>
        </p:txBody>
      </p:sp>
    </p:spTree>
    <p:extLst>
      <p:ext uri="{BB962C8B-B14F-4D97-AF65-F5344CB8AC3E}">
        <p14:creationId xmlns:p14="http://schemas.microsoft.com/office/powerpoint/2010/main" val="1561739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lt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692A6BFC-CA9F-49E9-A98A-E4A7D82761E0}" type="slidenum">
              <a:rPr lang="fa-IR" altLang="en-US">
                <a:solidFill>
                  <a:srgbClr val="DBF5F9">
                    <a:shade val="90000"/>
                  </a:srgbClr>
                </a:solidFill>
              </a:rPr>
              <a:pPr>
                <a:defRPr/>
              </a:pPr>
              <a:t>‹#›</a:t>
            </a:fld>
            <a:endParaRPr lang="en-US" altLang="en-US">
              <a:solidFill>
                <a:srgbClr val="DBF5F9">
                  <a:shade val="90000"/>
                </a:srgbClr>
              </a:solidFill>
            </a:endParaRPr>
          </a:p>
        </p:txBody>
      </p:sp>
    </p:spTree>
    <p:extLst>
      <p:ext uri="{BB962C8B-B14F-4D97-AF65-F5344CB8AC3E}">
        <p14:creationId xmlns:p14="http://schemas.microsoft.com/office/powerpoint/2010/main" val="246834643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lt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lt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2EE65563-E157-4406-8086-2BEF705E9CDA}" type="slidenum">
              <a:rPr lang="fa-IR" altLang="en-US">
                <a:solidFill>
                  <a:srgbClr val="04617B">
                    <a:shade val="90000"/>
                  </a:srgbClr>
                </a:solidFill>
              </a:rPr>
              <a:pPr>
                <a:defRPr/>
              </a:pPr>
              <a:t>‹#›</a:t>
            </a:fld>
            <a:endParaRPr lang="en-US" altLang="en-US">
              <a:solidFill>
                <a:srgbClr val="04617B">
                  <a:shade val="90000"/>
                </a:srgbClr>
              </a:solidFill>
            </a:endParaRPr>
          </a:p>
        </p:txBody>
      </p:sp>
    </p:spTree>
    <p:extLst>
      <p:ext uri="{BB962C8B-B14F-4D97-AF65-F5344CB8AC3E}">
        <p14:creationId xmlns:p14="http://schemas.microsoft.com/office/powerpoint/2010/main" val="3880418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lt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lt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CDDA6D45-1EF6-4990-9ACC-D27B7FD85685}" type="slidenum">
              <a:rPr lang="fa-IR" altLang="en-US">
                <a:solidFill>
                  <a:srgbClr val="04617B">
                    <a:shade val="90000"/>
                  </a:srgbClr>
                </a:solidFill>
              </a:rPr>
              <a:pPr>
                <a:defRPr/>
              </a:pPr>
              <a:t>‹#›</a:t>
            </a:fld>
            <a:endParaRPr lang="en-US" altLang="en-US">
              <a:solidFill>
                <a:srgbClr val="04617B">
                  <a:shade val="90000"/>
                </a:srgbClr>
              </a:solidFill>
            </a:endParaRPr>
          </a:p>
        </p:txBody>
      </p:sp>
    </p:spTree>
    <p:extLst>
      <p:ext uri="{BB962C8B-B14F-4D97-AF65-F5344CB8AC3E}">
        <p14:creationId xmlns:p14="http://schemas.microsoft.com/office/powerpoint/2010/main" val="2001013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lt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lt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C394B414-4766-4D41-BB96-62D76F241B1A}" type="slidenum">
              <a:rPr lang="fa-IR" altLang="en-US">
                <a:solidFill>
                  <a:srgbClr val="04617B">
                    <a:shade val="90000"/>
                  </a:srgbClr>
                </a:solidFill>
              </a:rPr>
              <a:pPr>
                <a:defRPr/>
              </a:pPr>
              <a:t>‹#›</a:t>
            </a:fld>
            <a:endParaRPr lang="en-US" altLang="en-US">
              <a:solidFill>
                <a:srgbClr val="04617B">
                  <a:shade val="90000"/>
                </a:srgbClr>
              </a:solidFill>
            </a:endParaRPr>
          </a:p>
        </p:txBody>
      </p:sp>
    </p:spTree>
    <p:extLst>
      <p:ext uri="{BB962C8B-B14F-4D97-AF65-F5344CB8AC3E}">
        <p14:creationId xmlns:p14="http://schemas.microsoft.com/office/powerpoint/2010/main" val="2618967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lt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lt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2FB1218B-2368-4D59-88FD-2D5F3BA7D26E}" type="slidenum">
              <a:rPr lang="fa-IR" altLang="en-US">
                <a:solidFill>
                  <a:srgbClr val="04617B">
                    <a:shade val="90000"/>
                  </a:srgbClr>
                </a:solidFill>
              </a:rPr>
              <a:pPr>
                <a:defRPr/>
              </a:pPr>
              <a:t>‹#›</a:t>
            </a:fld>
            <a:endParaRPr lang="en-US" altLang="en-US">
              <a:solidFill>
                <a:srgbClr val="04617B">
                  <a:shade val="90000"/>
                </a:srgbClr>
              </a:solidFill>
            </a:endParaRPr>
          </a:p>
        </p:txBody>
      </p:sp>
    </p:spTree>
    <p:extLst>
      <p:ext uri="{BB962C8B-B14F-4D97-AF65-F5344CB8AC3E}">
        <p14:creationId xmlns:p14="http://schemas.microsoft.com/office/powerpoint/2010/main" val="9129653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lt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lt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26CFCF02-4D8B-40EC-B023-CB4719E275E0}" type="slidenum">
              <a:rPr lang="fa-IR" altLang="en-US">
                <a:solidFill>
                  <a:srgbClr val="04617B">
                    <a:shade val="90000"/>
                  </a:srgbClr>
                </a:solidFill>
              </a:rPr>
              <a:pPr>
                <a:defRPr/>
              </a:pPr>
              <a:t>‹#›</a:t>
            </a:fld>
            <a:endParaRPr lang="en-US" altLang="en-US">
              <a:solidFill>
                <a:srgbClr val="04617B">
                  <a:shade val="90000"/>
                </a:srgbClr>
              </a:solidFill>
            </a:endParaRPr>
          </a:p>
        </p:txBody>
      </p:sp>
    </p:spTree>
    <p:extLst>
      <p:ext uri="{BB962C8B-B14F-4D97-AF65-F5344CB8AC3E}">
        <p14:creationId xmlns:p14="http://schemas.microsoft.com/office/powerpoint/2010/main" val="3239679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2D2E9-A641-45C5-A52B-197EF96F5408}"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C0406-C340-4BA0-94D9-0DF65D770FDD}"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fontAlgn="base">
              <a:spcBef>
                <a:spcPct val="0"/>
              </a:spcBef>
              <a:spcAft>
                <a:spcPct val="0"/>
              </a:spcAft>
              <a:defRPr/>
            </a:pPr>
            <a:endParaRPr lang="en-US" sz="3200">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fontAlgn="base">
              <a:spcBef>
                <a:spcPct val="0"/>
              </a:spcBef>
              <a:spcAft>
                <a:spcPct val="0"/>
              </a:spcAft>
              <a:defRPr/>
            </a:pPr>
            <a:endParaRPr lang="en-US" sz="3200">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3200">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3200">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lt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lt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E232D0D-87C1-4ABF-9ED5-813460AF0AA1}" type="slidenum">
              <a:rPr lang="fa-IR" altLang="en-US">
                <a:solidFill>
                  <a:srgbClr val="04617B">
                    <a:shade val="90000"/>
                  </a:srgbClr>
                </a:solidFill>
              </a:rPr>
              <a:pPr>
                <a:defRPr/>
              </a:pPr>
              <a:t>‹#›</a:t>
            </a:fld>
            <a:endParaRPr lang="en-US" altLang="en-US">
              <a:solidFill>
                <a:srgbClr val="04617B">
                  <a:shade val="90000"/>
                </a:srgbClr>
              </a:solidFill>
            </a:endParaRPr>
          </a:p>
        </p:txBody>
      </p:sp>
    </p:spTree>
    <p:extLst>
      <p:ext uri="{BB962C8B-B14F-4D97-AF65-F5344CB8AC3E}">
        <p14:creationId xmlns:p14="http://schemas.microsoft.com/office/powerpoint/2010/main" val="32210367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lt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58FB4E38-0559-4096-81C5-BF49C7CEFF05}" type="slidenum">
              <a:rPr lang="fa-IR" altLang="en-US">
                <a:solidFill>
                  <a:srgbClr val="04617B">
                    <a:shade val="90000"/>
                  </a:srgbClr>
                </a:solidFill>
              </a:rPr>
              <a:pPr>
                <a:defRPr/>
              </a:pPr>
              <a:t>‹#›</a:t>
            </a:fld>
            <a:endParaRPr lang="en-US" altLang="en-US">
              <a:solidFill>
                <a:srgbClr val="04617B">
                  <a:shade val="90000"/>
                </a:srgbClr>
              </a:solidFill>
            </a:endParaRPr>
          </a:p>
        </p:txBody>
      </p:sp>
    </p:spTree>
    <p:extLst>
      <p:ext uri="{BB962C8B-B14F-4D97-AF65-F5344CB8AC3E}">
        <p14:creationId xmlns:p14="http://schemas.microsoft.com/office/powerpoint/2010/main" val="34129832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lt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9A8AD1E9-C801-4107-909F-28B015FC5CEA}" type="slidenum">
              <a:rPr lang="fa-IR" altLang="en-US">
                <a:solidFill>
                  <a:srgbClr val="04617B">
                    <a:shade val="90000"/>
                  </a:srgbClr>
                </a:solidFill>
              </a:rPr>
              <a:pPr>
                <a:defRPr/>
              </a:pPr>
              <a:t>‹#›</a:t>
            </a:fld>
            <a:endParaRPr lang="en-US" altLang="en-US">
              <a:solidFill>
                <a:srgbClr val="04617B">
                  <a:shade val="90000"/>
                </a:srgbClr>
              </a:solidFill>
            </a:endParaRPr>
          </a:p>
        </p:txBody>
      </p:sp>
    </p:spTree>
    <p:extLst>
      <p:ext uri="{BB962C8B-B14F-4D97-AF65-F5344CB8AC3E}">
        <p14:creationId xmlns:p14="http://schemas.microsoft.com/office/powerpoint/2010/main" val="146386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52D2E9-A641-45C5-A52B-197EF96F5408}"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C0406-C340-4BA0-94D9-0DF65D770FD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52D2E9-A641-45C5-A52B-197EF96F5408}"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BC0406-C340-4BA0-94D9-0DF65D770FD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E52D2E9-A641-45C5-A52B-197EF96F5408}"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BC0406-C340-4BA0-94D9-0DF65D770FD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52D2E9-A641-45C5-A52B-197EF96F5408}"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BC0406-C340-4BA0-94D9-0DF65D770FD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52D2E9-A641-45C5-A52B-197EF96F5408}"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C0406-C340-4BA0-94D9-0DF65D770FD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52D2E9-A641-45C5-A52B-197EF96F5408}"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BC0406-C340-4BA0-94D9-0DF65D770FD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52D2E9-A641-45C5-A52B-197EF96F5408}"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2BC0406-C340-4BA0-94D9-0DF65D770FD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E52D2E9-A641-45C5-A52B-197EF96F5408}" type="datetimeFigureOut">
              <a:rPr lang="en-US" smtClean="0"/>
              <a:t>8/13/2016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2BC0406-C340-4BA0-94D9-0DF65D770FD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3200">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3200">
              <a:solidFill>
                <a:prstClr val="black"/>
              </a:solidFill>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rtl="1" fontAlgn="base">
              <a:spcBef>
                <a:spcPct val="0"/>
              </a:spcBef>
              <a:spcAft>
                <a:spcPct val="0"/>
              </a:spcAft>
              <a:defRPr/>
            </a:pPr>
            <a:endParaRPr lang="en-US" alt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rtl="1" fontAlgn="base">
              <a:spcBef>
                <a:spcPct val="0"/>
              </a:spcBef>
              <a:spcAft>
                <a:spcPct val="0"/>
              </a:spcAft>
              <a:defRPr/>
            </a:pPr>
            <a:endParaRPr lang="en-US" alt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latin typeface="Arial" charset="0"/>
                <a:cs typeface="Arial" charset="0"/>
              </a:defRPr>
            </a:lvl1pPr>
          </a:lstStyle>
          <a:p>
            <a:pPr rtl="1" fontAlgn="base">
              <a:spcBef>
                <a:spcPct val="0"/>
              </a:spcBef>
              <a:spcAft>
                <a:spcPct val="0"/>
              </a:spcAft>
              <a:defRPr/>
            </a:pPr>
            <a:fld id="{947052CA-6B35-4460-A5C9-331B53049656}" type="slidenum">
              <a:rPr lang="fa-IR" altLang="en-US">
                <a:solidFill>
                  <a:srgbClr val="04617B">
                    <a:shade val="90000"/>
                  </a:srgbClr>
                </a:solidFill>
              </a:rPr>
              <a:pPr rtl="1" fontAlgn="base">
                <a:spcBef>
                  <a:spcPct val="0"/>
                </a:spcBef>
                <a:spcAft>
                  <a:spcPct val="0"/>
                </a:spcAft>
                <a:defRPr/>
              </a:pPr>
              <a:t>‹#›</a:t>
            </a:fld>
            <a:endParaRPr lang="en-US" altLang="en-US">
              <a:solidFill>
                <a:srgbClr val="04617B">
                  <a:shade val="90000"/>
                </a:srgbClr>
              </a:solidFill>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r" rtl="1" fontAlgn="base">
                <a:spcBef>
                  <a:spcPct val="0"/>
                </a:spcBef>
                <a:spcAft>
                  <a:spcPct val="0"/>
                </a:spcAft>
                <a:defRPr/>
              </a:pPr>
              <a:endParaRPr lang="en-US" sz="3200">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r" rtl="1" fontAlgn="base">
                <a:spcBef>
                  <a:spcPct val="0"/>
                </a:spcBef>
                <a:spcAft>
                  <a:spcPct val="0"/>
                </a:spcAft>
                <a:defRPr/>
              </a:pPr>
              <a:endParaRPr lang="en-US" sz="3200">
                <a:solidFill>
                  <a:prstClr val="black"/>
                </a:solidFill>
                <a:latin typeface="Arial" charset="0"/>
                <a:cs typeface="Arial" charset="0"/>
              </a:endParaRPr>
            </a:p>
          </p:txBody>
        </p:sp>
      </p:grpSp>
    </p:spTree>
    <p:extLst>
      <p:ext uri="{BB962C8B-B14F-4D97-AF65-F5344CB8AC3E}">
        <p14:creationId xmlns:p14="http://schemas.microsoft.com/office/powerpoint/2010/main" val="36606194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cs typeface="Traditional Arabic" pitchFamily="18" charset="-78"/>
        </a:defRPr>
      </a:lvl2pPr>
      <a:lvl3pPr algn="l" rtl="0" fontAlgn="base">
        <a:spcBef>
          <a:spcPct val="0"/>
        </a:spcBef>
        <a:spcAft>
          <a:spcPct val="0"/>
        </a:spcAft>
        <a:defRPr sz="5000">
          <a:solidFill>
            <a:schemeClr val="tx2"/>
          </a:solidFill>
          <a:latin typeface="Calibri" pitchFamily="34" charset="0"/>
          <a:cs typeface="Traditional Arabic" pitchFamily="18" charset="-78"/>
        </a:defRPr>
      </a:lvl3pPr>
      <a:lvl4pPr algn="l" rtl="0" fontAlgn="base">
        <a:spcBef>
          <a:spcPct val="0"/>
        </a:spcBef>
        <a:spcAft>
          <a:spcPct val="0"/>
        </a:spcAft>
        <a:defRPr sz="5000">
          <a:solidFill>
            <a:schemeClr val="tx2"/>
          </a:solidFill>
          <a:latin typeface="Calibri" pitchFamily="34" charset="0"/>
          <a:cs typeface="Traditional Arabic" pitchFamily="18" charset="-78"/>
        </a:defRPr>
      </a:lvl4pPr>
      <a:lvl5pPr algn="l" rtl="0" fontAlgn="base">
        <a:spcBef>
          <a:spcPct val="0"/>
        </a:spcBef>
        <a:spcAft>
          <a:spcPct val="0"/>
        </a:spcAft>
        <a:defRPr sz="5000">
          <a:solidFill>
            <a:schemeClr val="tx2"/>
          </a:solidFill>
          <a:latin typeface="Calibri" pitchFamily="34" charset="0"/>
          <a:cs typeface="Traditional Arabic" pitchFamily="18" charset="-78"/>
        </a:defRPr>
      </a:lvl5pPr>
      <a:lvl6pPr marL="457200" algn="l" rtl="0" fontAlgn="base">
        <a:spcBef>
          <a:spcPct val="0"/>
        </a:spcBef>
        <a:spcAft>
          <a:spcPct val="0"/>
        </a:spcAft>
        <a:defRPr sz="5000">
          <a:solidFill>
            <a:schemeClr val="tx2"/>
          </a:solidFill>
          <a:latin typeface="Calibri" pitchFamily="34" charset="0"/>
          <a:cs typeface="Traditional Arabic" pitchFamily="18" charset="-78"/>
        </a:defRPr>
      </a:lvl6pPr>
      <a:lvl7pPr marL="914400" algn="l" rtl="0" fontAlgn="base">
        <a:spcBef>
          <a:spcPct val="0"/>
        </a:spcBef>
        <a:spcAft>
          <a:spcPct val="0"/>
        </a:spcAft>
        <a:defRPr sz="5000">
          <a:solidFill>
            <a:schemeClr val="tx2"/>
          </a:solidFill>
          <a:latin typeface="Calibri" pitchFamily="34" charset="0"/>
          <a:cs typeface="Traditional Arabic" pitchFamily="18" charset="-78"/>
        </a:defRPr>
      </a:lvl7pPr>
      <a:lvl8pPr marL="1371600" algn="l" rtl="0" fontAlgn="base">
        <a:spcBef>
          <a:spcPct val="0"/>
        </a:spcBef>
        <a:spcAft>
          <a:spcPct val="0"/>
        </a:spcAft>
        <a:defRPr sz="5000">
          <a:solidFill>
            <a:schemeClr val="tx2"/>
          </a:solidFill>
          <a:latin typeface="Calibri" pitchFamily="34" charset="0"/>
          <a:cs typeface="Traditional Arabic" pitchFamily="18" charset="-78"/>
        </a:defRPr>
      </a:lvl8pPr>
      <a:lvl9pPr marL="1828800" algn="l" rtl="0" fontAlgn="base">
        <a:spcBef>
          <a:spcPct val="0"/>
        </a:spcBef>
        <a:spcAft>
          <a:spcPct val="0"/>
        </a:spcAft>
        <a:defRPr sz="5000">
          <a:solidFill>
            <a:schemeClr val="tx2"/>
          </a:solidFill>
          <a:latin typeface="Calibri" pitchFamily="34" charset="0"/>
          <a:cs typeface="Traditional Arabic" pitchFamily="18" charset="-78"/>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ajalla UI"/>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ajalla UI"/>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ajalla UI"/>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ajalla UI"/>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ajalla UI"/>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درمان شناختی رفتاری با زوجین</a:t>
            </a:r>
            <a:endParaRPr lang="en-US" dirty="0"/>
          </a:p>
        </p:txBody>
      </p:sp>
      <p:sp>
        <p:nvSpPr>
          <p:cNvPr id="3" name="Subtitle 2"/>
          <p:cNvSpPr>
            <a:spLocks noGrp="1"/>
          </p:cNvSpPr>
          <p:nvPr>
            <p:ph type="subTitle" idx="1"/>
          </p:nvPr>
        </p:nvSpPr>
        <p:spPr/>
        <p:txBody>
          <a:bodyPr/>
          <a:lstStyle/>
          <a:p>
            <a:r>
              <a:rPr lang="fa-IR" dirty="0" smtClean="0"/>
              <a:t>نسترن براهیمی</a:t>
            </a:r>
          </a:p>
          <a:p>
            <a:r>
              <a:rPr lang="fa-IR" dirty="0" smtClean="0"/>
              <a:t>دکتری مشاوره خانواده</a:t>
            </a:r>
            <a:endParaRPr lang="en-US" dirty="0"/>
          </a:p>
        </p:txBody>
      </p:sp>
    </p:spTree>
    <p:extLst>
      <p:ext uri="{BB962C8B-B14F-4D97-AF65-F5344CB8AC3E}">
        <p14:creationId xmlns:p14="http://schemas.microsoft.com/office/powerpoint/2010/main" val="927098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مهارت های میان فردی درمانگر</a:t>
            </a:r>
            <a:endParaRPr lang="en-US" dirty="0"/>
          </a:p>
        </p:txBody>
      </p:sp>
      <p:sp>
        <p:nvSpPr>
          <p:cNvPr id="3" name="Content Placeholder 2"/>
          <p:cNvSpPr>
            <a:spLocks noGrp="1"/>
          </p:cNvSpPr>
          <p:nvPr>
            <p:ph idx="1"/>
          </p:nvPr>
        </p:nvSpPr>
        <p:spPr/>
        <p:txBody>
          <a:bodyPr/>
          <a:lstStyle/>
          <a:p>
            <a:pPr algn="r" rtl="1"/>
            <a:r>
              <a:rPr lang="fa-IR" dirty="0"/>
              <a:t>اعتماد به خود</a:t>
            </a:r>
          </a:p>
          <a:p>
            <a:pPr algn="r" rtl="1"/>
            <a:r>
              <a:rPr lang="fa-IR" dirty="0"/>
              <a:t>  </a:t>
            </a:r>
          </a:p>
          <a:p>
            <a:pPr algn="r" rtl="1"/>
            <a:r>
              <a:rPr lang="fa-IR" dirty="0"/>
              <a:t>سطح فعالیت( پذیرش مسئولیت،حرکت سریع،جهت گیری قدرتمندانه، هشیارانه، </a:t>
            </a:r>
            <a:r>
              <a:rPr lang="fa-IR" dirty="0" smtClean="0"/>
              <a:t>   </a:t>
            </a:r>
            <a:r>
              <a:rPr lang="fa-IR" dirty="0"/>
              <a:t>مستحکم)</a:t>
            </a:r>
          </a:p>
          <a:p>
            <a:pPr algn="r" rtl="1"/>
            <a:endParaRPr lang="fa-IR" dirty="0"/>
          </a:p>
          <a:p>
            <a:pPr algn="r" rtl="1"/>
            <a:r>
              <a:rPr lang="fa-IR" dirty="0"/>
              <a:t> زبان ( موجز دقیق مربوط به موضوع ،صریح رک پوست کنده قاطع، زوج روستایی/ تحصیل کرده، </a:t>
            </a:r>
          </a:p>
          <a:p>
            <a:pPr algn="r" rtl="1"/>
            <a:endParaRPr lang="fa-IR" dirty="0" smtClean="0"/>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562464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a:t>اظهارات آغازین</a:t>
            </a:r>
          </a:p>
          <a:p>
            <a:pPr algn="r" rtl="1"/>
            <a:r>
              <a:rPr lang="fa-IR" dirty="0"/>
              <a:t>      کاهش اضطراب مراجعین،حفظ خونسردی و اطمینان به خود و تبحر،            </a:t>
            </a:r>
          </a:p>
          <a:p>
            <a:pPr algn="r" rtl="1"/>
            <a:r>
              <a:rPr lang="fa-IR" dirty="0"/>
              <a:t>      سوالات درمانگر، تشویق به بحث مستقیم بایکدیگر، </a:t>
            </a:r>
          </a:p>
          <a:p>
            <a:pPr algn="r" rtl="1"/>
            <a:r>
              <a:rPr lang="fa-IR" dirty="0"/>
              <a:t>اظهارات پایانی</a:t>
            </a:r>
          </a:p>
          <a:p>
            <a:pPr algn="r" rtl="1"/>
            <a:r>
              <a:rPr lang="fa-IR" dirty="0"/>
              <a:t>شوخ طبعی</a:t>
            </a:r>
          </a:p>
          <a:p>
            <a:pPr algn="r" rtl="1"/>
            <a:r>
              <a:rPr lang="fa-IR" dirty="0"/>
              <a:t>بازخورد این که هر دوی شما شرایط سختی رو پشت سر گذاشتین</a:t>
            </a:r>
          </a:p>
          <a:p>
            <a:pPr algn="r" rtl="1"/>
            <a:endParaRPr lang="fa-IR" dirty="0" smtClean="0"/>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1083545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مهارت های اجرایی درمانگر</a:t>
            </a:r>
            <a:endParaRPr lang="en-US" dirty="0"/>
          </a:p>
        </p:txBody>
      </p:sp>
      <p:sp>
        <p:nvSpPr>
          <p:cNvPr id="3" name="Content Placeholder 2"/>
          <p:cNvSpPr>
            <a:spLocks noGrp="1"/>
          </p:cNvSpPr>
          <p:nvPr>
            <p:ph idx="1"/>
          </p:nvPr>
        </p:nvSpPr>
        <p:spPr/>
        <p:txBody>
          <a:bodyPr/>
          <a:lstStyle/>
          <a:p>
            <a:pPr algn="r" rtl="1"/>
            <a:r>
              <a:rPr lang="fa-IR" sz="2800" b="1" dirty="0"/>
              <a:t>1- کنترل: ساختار استعاره ی پروانه الف: مفهوم سازی مشکل</a:t>
            </a:r>
          </a:p>
          <a:p>
            <a:pPr algn="r" rtl="1"/>
            <a:r>
              <a:rPr lang="fa-IR" sz="2800" b="1" dirty="0"/>
              <a:t>               </a:t>
            </a:r>
            <a:r>
              <a:rPr lang="fa-IR" sz="2800" b="1" dirty="0" smtClean="0"/>
              <a:t>       </a:t>
            </a:r>
            <a:r>
              <a:rPr lang="fa-IR" sz="2800" b="1" dirty="0"/>
              <a:t>ب: تعیین روند کار هر جلسه و کل جلسات</a:t>
            </a:r>
          </a:p>
          <a:p>
            <a:pPr algn="r" rtl="1"/>
            <a:r>
              <a:rPr lang="fa-IR" sz="2800" b="1" dirty="0"/>
              <a:t>                    </a:t>
            </a:r>
            <a:r>
              <a:rPr lang="fa-IR" sz="2800" b="1" dirty="0" smtClean="0"/>
              <a:t>  </a:t>
            </a:r>
            <a:r>
              <a:rPr lang="fa-IR" sz="2800" b="1" dirty="0"/>
              <a:t>ج: تکلیف و استمرار جلسات</a:t>
            </a:r>
          </a:p>
          <a:p>
            <a:pPr algn="r" rtl="1"/>
            <a:r>
              <a:rPr lang="fa-IR" sz="2800" b="1" dirty="0"/>
              <a:t>            روش گفتگوی درونی: پس از شنیدن شکایات زوج  فرضیه می سازد </a:t>
            </a:r>
          </a:p>
          <a:p>
            <a:pPr algn="r" rtl="1"/>
            <a:r>
              <a:rPr lang="fa-IR" sz="2800" b="1" dirty="0"/>
              <a:t>               مفهوم سازی می کند.الف: چه اتفاقی در اینجا افتاده؟</a:t>
            </a:r>
          </a:p>
          <a:p>
            <a:pPr algn="r" rtl="1"/>
            <a:r>
              <a:rPr lang="fa-IR" sz="2800" b="1" dirty="0"/>
              <a:t>    ب: چه کاری می تونم بکنم؟    ج چگونه می خواهم این کار را بکنم؟</a:t>
            </a:r>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2998039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endParaRPr lang="en-US"/>
          </a:p>
        </p:txBody>
      </p:sp>
      <p:sp>
        <p:nvSpPr>
          <p:cNvPr id="3" name="Content Placeholder 2"/>
          <p:cNvSpPr>
            <a:spLocks noGrp="1"/>
          </p:cNvSpPr>
          <p:nvPr>
            <p:ph idx="1"/>
          </p:nvPr>
        </p:nvSpPr>
        <p:spPr>
          <a:xfrm>
            <a:off x="457200" y="1143000"/>
            <a:ext cx="8229600" cy="5181600"/>
          </a:xfrm>
        </p:spPr>
        <p:txBody>
          <a:bodyPr>
            <a:normAutofit fontScale="85000" lnSpcReduction="10000"/>
          </a:bodyPr>
          <a:lstStyle/>
          <a:p>
            <a:pPr algn="r" rtl="1"/>
            <a:r>
              <a:rPr lang="fa-IR" sz="3000" b="1" dirty="0"/>
              <a:t>2- سطح فعالیت: اقدام درمانی بی درنگ انجام شودو</a:t>
            </a:r>
          </a:p>
          <a:p>
            <a:pPr algn="r" rtl="1"/>
            <a:r>
              <a:rPr lang="fa-IR" sz="3000" b="1" dirty="0"/>
              <a:t>                       امکان اجرای رفتارهای دیگر برای زوج فراهم شود</a:t>
            </a:r>
          </a:p>
          <a:p>
            <a:pPr algn="r" rtl="1"/>
            <a:r>
              <a:rPr lang="fa-IR" sz="3000" b="1" dirty="0"/>
              <a:t>     حرکت سریع ،تلنگر پشت تلنگر ،0مستحکم ،هشیارانه،قدرتمند)</a:t>
            </a:r>
          </a:p>
          <a:p>
            <a:pPr algn="r" rtl="1"/>
            <a:r>
              <a:rPr lang="fa-IR" sz="3000" b="1" dirty="0"/>
              <a:t>3- زبان :هر گفته باید هدف درمانی داشته باشد (گفته ی محکم توجه مراجع را جلب کند)منطبق بر زبان مراجع</a:t>
            </a:r>
          </a:p>
          <a:p>
            <a:pPr algn="r" rtl="1"/>
            <a:r>
              <a:rPr lang="fa-IR" sz="3000" b="1" dirty="0"/>
              <a:t>4- ساختن پل های عاطفی</a:t>
            </a:r>
            <a:r>
              <a:rPr lang="fa-IR" sz="3000" b="1" dirty="0" smtClean="0"/>
              <a:t>:</a:t>
            </a:r>
          </a:p>
          <a:p>
            <a:pPr algn="r" rtl="1"/>
            <a:r>
              <a:rPr lang="fa-IR" sz="3000" b="1" dirty="0"/>
              <a:t> </a:t>
            </a:r>
            <a:r>
              <a:rPr lang="fa-IR" sz="3000" b="1" dirty="0" smtClean="0"/>
              <a:t>          توجه </a:t>
            </a:r>
            <a:r>
              <a:rPr lang="fa-IR" sz="3000" b="1" dirty="0"/>
              <a:t>به احساساتی که زیر بنای رفتار هستند،</a:t>
            </a:r>
          </a:p>
          <a:p>
            <a:pPr algn="r" rtl="1"/>
            <a:r>
              <a:rPr lang="fa-IR" sz="3000" b="1" dirty="0"/>
              <a:t>          هر تفسیری که درمان را آسان تر کند ،ارزش درمانی بالایی </a:t>
            </a:r>
            <a:r>
              <a:rPr lang="fa-IR" sz="3000" b="1" dirty="0" smtClean="0"/>
              <a:t>   </a:t>
            </a:r>
          </a:p>
          <a:p>
            <a:pPr marL="0" indent="0" algn="r" rtl="1">
              <a:buNone/>
            </a:pPr>
            <a:r>
              <a:rPr lang="fa-IR" sz="3000" b="1" dirty="0"/>
              <a:t> </a:t>
            </a:r>
            <a:r>
              <a:rPr lang="fa-IR" sz="3000" b="1" dirty="0" smtClean="0"/>
              <a:t>             دارد</a:t>
            </a:r>
            <a:endParaRPr lang="fa-IR" sz="3000" b="1" dirty="0"/>
          </a:p>
          <a:p>
            <a:pPr algn="r" rtl="1"/>
            <a:r>
              <a:rPr lang="fa-IR" sz="3000" b="1" dirty="0"/>
              <a:t>          چون رفتار</a:t>
            </a:r>
            <a:r>
              <a:rPr lang="en-US" sz="3000" b="1" dirty="0"/>
              <a:t>X </a:t>
            </a:r>
            <a:r>
              <a:rPr lang="fa-IR" sz="3000" b="1" dirty="0"/>
              <a:t>را انجام دادی ، حتما احساس</a:t>
            </a:r>
            <a:r>
              <a:rPr lang="en-US" sz="3000" b="1" dirty="0"/>
              <a:t>Y  </a:t>
            </a:r>
            <a:r>
              <a:rPr lang="fa-IR" sz="3000" b="1" dirty="0"/>
              <a:t>را داشته ای</a:t>
            </a:r>
          </a:p>
          <a:p>
            <a:pPr algn="r" rtl="1"/>
            <a:r>
              <a:rPr lang="fa-IR" sz="3000" b="1" dirty="0"/>
              <a:t>          چون احساس </a:t>
            </a:r>
            <a:r>
              <a:rPr lang="en-US" sz="3000" b="1" dirty="0"/>
              <a:t>Y</a:t>
            </a:r>
            <a:r>
              <a:rPr lang="fa-IR" sz="3000" b="1" dirty="0"/>
              <a:t>را داشته ای ، حتما رفتار  را انجام داده ای</a:t>
            </a:r>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1713977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مهارت های ایجاد رابطه میان همسران</a:t>
            </a:r>
            <a:endParaRPr lang="en-US" dirty="0"/>
          </a:p>
        </p:txBody>
      </p:sp>
      <p:sp>
        <p:nvSpPr>
          <p:cNvPr id="3" name="Content Placeholder 2"/>
          <p:cNvSpPr>
            <a:spLocks noGrp="1"/>
          </p:cNvSpPr>
          <p:nvPr>
            <p:ph idx="1"/>
          </p:nvPr>
        </p:nvSpPr>
        <p:spPr/>
        <p:txBody>
          <a:bodyPr/>
          <a:lstStyle/>
          <a:p>
            <a:pPr algn="r" rtl="1"/>
            <a:r>
              <a:rPr lang="fa-IR" sz="3200" dirty="0"/>
              <a:t>تبدیل شکایات و اتهامات متقابل زوج به تلاش ها ی مشارکت آمیز حل مشکل و حل تعارض</a:t>
            </a:r>
          </a:p>
          <a:p>
            <a:pPr algn="r" rtl="1"/>
            <a:endParaRPr lang="fa-IR" sz="3200" dirty="0"/>
          </a:p>
          <a:p>
            <a:pPr algn="r" rtl="1"/>
            <a:r>
              <a:rPr lang="fa-IR" sz="3200" dirty="0"/>
              <a:t>در آوردن تاریخچه ی عشقی رابطه</a:t>
            </a:r>
          </a:p>
          <a:p>
            <a:pPr algn="r" rtl="1"/>
            <a:r>
              <a:rPr lang="fa-IR" sz="3200" dirty="0"/>
              <a:t>بازتعبیر مثبت</a:t>
            </a:r>
          </a:p>
          <a:p>
            <a:pPr algn="r" rtl="1"/>
            <a:r>
              <a:rPr lang="fa-IR" sz="3200" dirty="0"/>
              <a:t>بیان جمله ی همسر یه طور ملایم</a:t>
            </a:r>
          </a:p>
          <a:p>
            <a:pPr algn="r" rtl="1"/>
            <a:r>
              <a:rPr lang="fa-IR" sz="3200" dirty="0"/>
              <a:t>ترجمه ی نیاز و خواسته ی همسر</a:t>
            </a:r>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2029422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مهارت های ایجاد رابطه در جلسات اول</a:t>
            </a:r>
            <a:endParaRPr lang="en-US" dirty="0"/>
          </a:p>
        </p:txBody>
      </p:sp>
      <p:sp>
        <p:nvSpPr>
          <p:cNvPr id="3" name="Content Placeholder 2"/>
          <p:cNvSpPr>
            <a:spLocks noGrp="1"/>
          </p:cNvSpPr>
          <p:nvPr>
            <p:ph idx="1"/>
          </p:nvPr>
        </p:nvSpPr>
        <p:spPr/>
        <p:txBody>
          <a:bodyPr>
            <a:normAutofit lnSpcReduction="10000"/>
          </a:bodyPr>
          <a:lstStyle/>
          <a:p>
            <a:pPr algn="r" rtl="1"/>
            <a:r>
              <a:rPr lang="fa-IR" dirty="0" smtClean="0"/>
              <a:t> </a:t>
            </a:r>
            <a:r>
              <a:rPr lang="fa-IR" b="1" dirty="0" smtClean="0"/>
              <a:t>چرخه ی علیت حلقوی</a:t>
            </a:r>
          </a:p>
          <a:p>
            <a:pPr algn="r" rtl="1"/>
            <a:endParaRPr lang="fa-IR" b="1" dirty="0"/>
          </a:p>
          <a:p>
            <a:pPr algn="r" rtl="1"/>
            <a:r>
              <a:rPr lang="fa-IR" b="1" dirty="0" smtClean="0"/>
              <a:t>پنجره ی رابطه</a:t>
            </a:r>
          </a:p>
          <a:p>
            <a:pPr algn="r" rtl="1"/>
            <a:endParaRPr lang="fa-IR" b="1" dirty="0"/>
          </a:p>
          <a:p>
            <a:pPr algn="r" rtl="1"/>
            <a:r>
              <a:rPr lang="fa-IR" b="1" dirty="0" smtClean="0"/>
              <a:t>استعاره ی اهدای خون</a:t>
            </a:r>
          </a:p>
          <a:p>
            <a:pPr algn="r" rtl="1"/>
            <a:endParaRPr lang="fa-IR" b="1" dirty="0"/>
          </a:p>
          <a:p>
            <a:pPr algn="r" rtl="1"/>
            <a:r>
              <a:rPr lang="fa-IR" b="1" dirty="0" smtClean="0"/>
              <a:t>استعاره ی فرزند بیمار</a:t>
            </a:r>
          </a:p>
          <a:p>
            <a:pPr algn="r" rtl="1"/>
            <a:endParaRPr lang="fa-IR" b="1" dirty="0"/>
          </a:p>
          <a:p>
            <a:pPr algn="r" rtl="1"/>
            <a:r>
              <a:rPr lang="fa-IR" b="1" dirty="0" smtClean="0"/>
              <a:t>استعاره ی رابطه شخص سوم</a:t>
            </a:r>
          </a:p>
          <a:p>
            <a:pPr marL="0" lvl="0" indent="0" algn="ctr" rtl="1">
              <a:buClr>
                <a:srgbClr val="0BD0D9"/>
              </a:buClr>
              <a:buNone/>
            </a:pPr>
            <a:r>
              <a:rPr lang="fa-IR" sz="1400" dirty="0">
                <a:solidFill>
                  <a:prstClr val="black"/>
                </a:solidFill>
              </a:rPr>
              <a:t>نسترن براهیمی</a:t>
            </a:r>
          </a:p>
          <a:p>
            <a:pPr algn="r" rtl="1"/>
            <a:endParaRPr lang="en-US" b="1" dirty="0"/>
          </a:p>
        </p:txBody>
      </p:sp>
    </p:spTree>
    <p:extLst>
      <p:ext uri="{BB962C8B-B14F-4D97-AF65-F5344CB8AC3E}">
        <p14:creationId xmlns:p14="http://schemas.microsoft.com/office/powerpoint/2010/main" val="1881252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ارزیابی در زوج درمانی</a:t>
            </a:r>
            <a:endParaRPr lang="en-US" dirty="0"/>
          </a:p>
        </p:txBody>
      </p:sp>
      <p:sp>
        <p:nvSpPr>
          <p:cNvPr id="3" name="Content Placeholder 2"/>
          <p:cNvSpPr>
            <a:spLocks noGrp="1"/>
          </p:cNvSpPr>
          <p:nvPr>
            <p:ph idx="1"/>
          </p:nvPr>
        </p:nvSpPr>
        <p:spPr/>
        <p:txBody>
          <a:bodyPr/>
          <a:lstStyle/>
          <a:p>
            <a:pPr algn="r" rtl="1"/>
            <a:r>
              <a:rPr lang="fa-IR" dirty="0"/>
              <a:t>مصاحبه</a:t>
            </a:r>
          </a:p>
          <a:p>
            <a:pPr algn="r" rtl="1"/>
            <a:r>
              <a:rPr lang="fa-IR" dirty="0"/>
              <a:t>مشاهده</a:t>
            </a:r>
          </a:p>
          <a:p>
            <a:pPr algn="r" rtl="1"/>
            <a:r>
              <a:rPr lang="fa-IR" dirty="0"/>
              <a:t>ایفای نقش</a:t>
            </a:r>
          </a:p>
          <a:p>
            <a:pPr algn="r" rtl="1"/>
            <a:r>
              <a:rPr lang="fa-IR" dirty="0"/>
              <a:t>پرسشنامه </a:t>
            </a:r>
            <a:r>
              <a:rPr lang="fa-IR" dirty="0" smtClean="0"/>
              <a:t>ها</a:t>
            </a:r>
          </a:p>
          <a:p>
            <a:pPr algn="r" rtl="1"/>
            <a:endParaRPr lang="fa-IR" dirty="0"/>
          </a:p>
          <a:p>
            <a:pPr algn="r" rtl="1"/>
            <a:endParaRPr lang="fa-IR" dirty="0" smtClean="0"/>
          </a:p>
          <a:p>
            <a:pPr algn="r" rtl="1"/>
            <a:endParaRPr lang="fa-IR" dirty="0"/>
          </a:p>
          <a:p>
            <a:pPr algn="r" rtl="1"/>
            <a:endParaRPr lang="fa-IR" dirty="0" smtClean="0"/>
          </a:p>
          <a:p>
            <a:pPr marL="0" lvl="0" indent="0" algn="ctr" rtl="1">
              <a:buClr>
                <a:srgbClr val="0BD0D9"/>
              </a:buClr>
              <a:buNone/>
            </a:pPr>
            <a:r>
              <a:rPr lang="fa-IR" sz="1400" dirty="0">
                <a:solidFill>
                  <a:prstClr val="black"/>
                </a:solidFill>
              </a:rPr>
              <a:t>نسترن براهیمی</a:t>
            </a:r>
          </a:p>
          <a:p>
            <a:pPr algn="r" rtl="1"/>
            <a:endParaRPr lang="fa-IR" dirty="0"/>
          </a:p>
          <a:p>
            <a:pPr algn="r" rtl="1"/>
            <a:endParaRPr lang="en-US" dirty="0"/>
          </a:p>
        </p:txBody>
      </p:sp>
    </p:spTree>
    <p:extLst>
      <p:ext uri="{BB962C8B-B14F-4D97-AF65-F5344CB8AC3E}">
        <p14:creationId xmlns:p14="http://schemas.microsoft.com/office/powerpoint/2010/main" val="1782844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r" rtl="1"/>
            <a:r>
              <a:rPr lang="fa-IR" dirty="0" smtClean="0"/>
              <a:t>جلسه ی ارزیابی اولیه مشترک</a:t>
            </a:r>
            <a:endParaRPr lang="en-US" dirty="0"/>
          </a:p>
        </p:txBody>
      </p:sp>
      <p:sp>
        <p:nvSpPr>
          <p:cNvPr id="3" name="Content Placeholder 2"/>
          <p:cNvSpPr>
            <a:spLocks noGrp="1"/>
          </p:cNvSpPr>
          <p:nvPr>
            <p:ph idx="1"/>
          </p:nvPr>
        </p:nvSpPr>
        <p:spPr/>
        <p:txBody>
          <a:bodyPr/>
          <a:lstStyle/>
          <a:p>
            <a:pPr algn="r" rtl="1"/>
            <a:r>
              <a:rPr lang="fa-IR" dirty="0"/>
              <a:t>اهداف عمده مصاحبه مشترک اول</a:t>
            </a:r>
          </a:p>
          <a:p>
            <a:pPr algn="r" rtl="1"/>
            <a:r>
              <a:rPr lang="fa-IR" dirty="0"/>
              <a:t>شروع به برقراری یک رابطه درمانی با هر دو همسر</a:t>
            </a:r>
          </a:p>
          <a:p>
            <a:pPr algn="r" rtl="1"/>
            <a:r>
              <a:rPr lang="fa-IR" dirty="0"/>
              <a:t>علت مراجعه برای درمان از دید هریک از همسران (هدف درمان از دید هر یک)</a:t>
            </a:r>
          </a:p>
          <a:p>
            <a:pPr algn="r" rtl="1"/>
            <a:r>
              <a:rPr lang="fa-IR" dirty="0"/>
              <a:t>آگاه کردن زوج از شیوه کلی درمان شناختی رفتاری</a:t>
            </a:r>
          </a:p>
          <a:p>
            <a:pPr algn="r" rtl="1"/>
            <a:r>
              <a:rPr lang="fa-IR" dirty="0"/>
              <a:t>تعیین راهنمایی برای رفتارها و وظایف مناسب درمانگر و مراجع در طی جلسات</a:t>
            </a:r>
          </a:p>
          <a:p>
            <a:pPr algn="r" rtl="1"/>
            <a:r>
              <a:rPr lang="fa-IR" dirty="0"/>
              <a:t>گرفتن تاریخچه رابطه</a:t>
            </a:r>
          </a:p>
          <a:p>
            <a:pPr algn="r" rtl="1"/>
            <a:r>
              <a:rPr lang="fa-IR" dirty="0"/>
              <a:t>ارزیابی عملکرد فعلی </a:t>
            </a:r>
            <a:r>
              <a:rPr lang="fa-IR" dirty="0" smtClean="0"/>
              <a:t>رابطه</a:t>
            </a:r>
          </a:p>
          <a:p>
            <a:pPr marL="0" lvl="0" indent="0" algn="ctr" rtl="1">
              <a:buClr>
                <a:srgbClr val="0BD0D9"/>
              </a:buClr>
              <a:buNone/>
            </a:pPr>
            <a:r>
              <a:rPr lang="fa-IR" sz="1400" dirty="0">
                <a:solidFill>
                  <a:prstClr val="black"/>
                </a:solidFill>
              </a:rPr>
              <a:t>نسترن براهیمی</a:t>
            </a:r>
          </a:p>
          <a:p>
            <a:pPr algn="r" rtl="1"/>
            <a:endParaRPr lang="fa-IR" dirty="0"/>
          </a:p>
          <a:p>
            <a:pPr algn="r" rtl="1"/>
            <a:endParaRPr lang="en-US" dirty="0"/>
          </a:p>
        </p:txBody>
      </p:sp>
    </p:spTree>
    <p:extLst>
      <p:ext uri="{BB962C8B-B14F-4D97-AF65-F5344CB8AC3E}">
        <p14:creationId xmlns:p14="http://schemas.microsoft.com/office/powerpoint/2010/main" val="1559659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r" rtl="1"/>
            <a:r>
              <a:rPr lang="fa-IR" dirty="0" smtClean="0"/>
              <a:t>ارزیابی – مصاحبه ی اولیه مشترک</a:t>
            </a:r>
            <a:endParaRPr lang="en-US" dirty="0"/>
          </a:p>
        </p:txBody>
      </p:sp>
      <p:sp>
        <p:nvSpPr>
          <p:cNvPr id="3" name="Content Placeholder 2"/>
          <p:cNvSpPr>
            <a:spLocks noGrp="1"/>
          </p:cNvSpPr>
          <p:nvPr>
            <p:ph idx="1"/>
          </p:nvPr>
        </p:nvSpPr>
        <p:spPr>
          <a:xfrm>
            <a:off x="457200" y="1524000"/>
            <a:ext cx="8229600" cy="4800600"/>
          </a:xfrm>
        </p:spPr>
        <p:txBody>
          <a:bodyPr/>
          <a:lstStyle/>
          <a:p>
            <a:pPr algn="r" rtl="1"/>
            <a:r>
              <a:rPr lang="fa-IR" dirty="0"/>
              <a:t>جمع آوری اطلاعات تاريخچه ای</a:t>
            </a:r>
          </a:p>
          <a:p>
            <a:pPr algn="r" rtl="1"/>
            <a:r>
              <a:rPr lang="fa-IR" dirty="0"/>
              <a:t>تعريف مشکل فعلی/ حيطه های پرتعارض</a:t>
            </a:r>
          </a:p>
          <a:p>
            <a:pPr algn="r" rtl="1"/>
            <a:r>
              <a:rPr lang="fa-IR" dirty="0"/>
              <a:t>مقايسه برداشت افراد از مشکل</a:t>
            </a:r>
          </a:p>
          <a:p>
            <a:pPr algn="r" rtl="1"/>
            <a:r>
              <a:rPr lang="fa-IR" dirty="0"/>
              <a:t>مشخص شدن تحريفات زن و شوهر در مورد خود و همسرشان</a:t>
            </a:r>
          </a:p>
          <a:p>
            <a:pPr algn="r" rtl="1"/>
            <a:r>
              <a:rPr lang="fa-IR" dirty="0"/>
              <a:t>مشخص کردن درمان های قبلی يا استراتژي های خود فرد برای حل مشکل- مداخلات مفيد يا غير موثر</a:t>
            </a:r>
          </a:p>
          <a:p>
            <a:pPr algn="r" rtl="1"/>
            <a:r>
              <a:rPr lang="fa-IR" dirty="0"/>
              <a:t>ياد گرفتن “رقص زوج”</a:t>
            </a:r>
          </a:p>
          <a:p>
            <a:pPr algn="r" rtl="1"/>
            <a:r>
              <a:rPr lang="fa-IR" dirty="0"/>
              <a:t>ترسيم اوليه نقشه جاده</a:t>
            </a:r>
          </a:p>
          <a:p>
            <a:pPr algn="r" rtl="1"/>
            <a:r>
              <a:rPr lang="fa-IR" dirty="0"/>
              <a:t>استفاده از مقياس ها</a:t>
            </a:r>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2455060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خلاصه ای از تاریخچه ی مربوط به رابطه</a:t>
            </a:r>
            <a:endParaRPr lang="en-US" dirty="0"/>
          </a:p>
        </p:txBody>
      </p:sp>
      <p:sp>
        <p:nvSpPr>
          <p:cNvPr id="3" name="Content Placeholder 2"/>
          <p:cNvSpPr>
            <a:spLocks noGrp="1"/>
          </p:cNvSpPr>
          <p:nvPr>
            <p:ph idx="1"/>
          </p:nvPr>
        </p:nvSpPr>
        <p:spPr/>
        <p:txBody>
          <a:bodyPr>
            <a:normAutofit fontScale="92500" lnSpcReduction="10000"/>
          </a:bodyPr>
          <a:lstStyle/>
          <a:p>
            <a:pPr algn="ctr" rtl="1"/>
            <a:r>
              <a:rPr lang="fa-IR" dirty="0">
                <a:solidFill>
                  <a:srgbClr val="FF0000"/>
                </a:solidFill>
              </a:rPr>
              <a:t>تعاملات و جذابیت های اولیه</a:t>
            </a:r>
          </a:p>
          <a:p>
            <a:pPr algn="r" rtl="1"/>
            <a:r>
              <a:rPr lang="fa-IR" dirty="0"/>
              <a:t>نحوه آشنایی</a:t>
            </a:r>
          </a:p>
          <a:p>
            <a:pPr algn="r" rtl="1"/>
            <a:r>
              <a:rPr lang="fa-IR" dirty="0"/>
              <a:t>وضعیت زندگی مثبت یا منفی هر یک از همسران در زمان آشنایی</a:t>
            </a:r>
          </a:p>
          <a:p>
            <a:pPr algn="r" rtl="1"/>
            <a:r>
              <a:rPr lang="fa-IR" dirty="0"/>
              <a:t>ویژگی های مثبتی که هریک از همسران در فرد مقابل می دید</a:t>
            </a:r>
          </a:p>
          <a:p>
            <a:pPr algn="ctr" rtl="1"/>
            <a:r>
              <a:rPr lang="fa-IR" dirty="0">
                <a:solidFill>
                  <a:srgbClr val="FF0000"/>
                </a:solidFill>
              </a:rPr>
              <a:t>روابط پیش از ازدواج (دوره آشنایی، نامزدی، عقد)</a:t>
            </a:r>
          </a:p>
          <a:p>
            <a:pPr algn="r" rtl="1"/>
            <a:r>
              <a:rPr lang="fa-IR" dirty="0"/>
              <a:t>میزان و کیفیت تعاملات زوج (زمانی که با هم صرف می کردند، عواطفشان، بحث ها و تعارضات، کیفیت ارتباط و تصمیم گیری ها)</a:t>
            </a:r>
          </a:p>
          <a:p>
            <a:pPr algn="r" rtl="1"/>
            <a:r>
              <a:rPr lang="fa-IR" dirty="0"/>
              <a:t>رفتارها و احساسات مثبت و/یا منفی در مورد یک رابطه تعهدآور</a:t>
            </a:r>
          </a:p>
          <a:p>
            <a:pPr algn="r" rtl="1"/>
            <a:r>
              <a:rPr lang="fa-IR" dirty="0"/>
              <a:t>ارتباط با خانواده یا دوستان فرد مقابل</a:t>
            </a:r>
          </a:p>
          <a:p>
            <a:pPr algn="r" rtl="1"/>
            <a:r>
              <a:rPr lang="fa-IR" dirty="0"/>
              <a:t>اتفاقات مهمی که اثر مثبت یا منفی روی رابطه </a:t>
            </a:r>
            <a:r>
              <a:rPr lang="fa-IR" dirty="0" smtClean="0"/>
              <a:t>داشته</a:t>
            </a:r>
          </a:p>
          <a:p>
            <a:pPr marL="0" lvl="0" indent="0" algn="ctr" rtl="1">
              <a:buClr>
                <a:srgbClr val="0BD0D9"/>
              </a:buClr>
              <a:buNone/>
            </a:pPr>
            <a:r>
              <a:rPr lang="fa-IR" sz="1400" dirty="0">
                <a:solidFill>
                  <a:prstClr val="black"/>
                </a:solidFill>
              </a:rPr>
              <a:t>نسترن براهیمی</a:t>
            </a:r>
          </a:p>
          <a:p>
            <a:pPr algn="r" rtl="1"/>
            <a:endParaRPr lang="fa-IR" dirty="0" smtClean="0"/>
          </a:p>
          <a:p>
            <a:pPr algn="r" rtl="1"/>
            <a:endParaRPr lang="fa-IR" dirty="0"/>
          </a:p>
          <a:p>
            <a:pPr algn="r" rtl="1"/>
            <a:endParaRPr lang="en-US" dirty="0"/>
          </a:p>
        </p:txBody>
      </p:sp>
    </p:spTree>
    <p:extLst>
      <p:ext uri="{BB962C8B-B14F-4D97-AF65-F5344CB8AC3E}">
        <p14:creationId xmlns:p14="http://schemas.microsoft.com/office/powerpoint/2010/main" val="2073173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ارتباط چیست؟</a:t>
            </a:r>
            <a:endParaRPr lang="en-US" dirty="0"/>
          </a:p>
        </p:txBody>
      </p:sp>
      <p:sp>
        <p:nvSpPr>
          <p:cNvPr id="3" name="Content Placeholder 2"/>
          <p:cNvSpPr>
            <a:spLocks noGrp="1"/>
          </p:cNvSpPr>
          <p:nvPr>
            <p:ph idx="1"/>
          </p:nvPr>
        </p:nvSpPr>
        <p:spPr/>
        <p:txBody>
          <a:bodyPr/>
          <a:lstStyle/>
          <a:p>
            <a:pPr algn="r" rtl="1"/>
            <a:r>
              <a:rPr lang="fa-IR" sz="4000" dirty="0"/>
              <a:t>منظور از ارتباط در مصاحبه بالینی، فرایندی است که از ابتدای جلسه شروع شده و تا انتها ادامه دارد و عموماً باعث ایجاد احساس راحتی در مراجعین و به دنبال آن بیان اطلاعات به شیوه کاملتر توسط آنها می شود</a:t>
            </a:r>
            <a:r>
              <a:rPr lang="fa-IR" sz="4000" dirty="0" smtClean="0"/>
              <a:t>.</a:t>
            </a:r>
          </a:p>
          <a:p>
            <a:pPr marL="0" indent="0" algn="ctr" rtl="1">
              <a:buNone/>
            </a:pPr>
            <a:endParaRPr lang="fa-IR" sz="1600" dirty="0" smtClean="0"/>
          </a:p>
          <a:p>
            <a:pPr marL="0" indent="0" algn="ctr" rtl="1">
              <a:buNone/>
            </a:pPr>
            <a:endParaRPr lang="fa-IR" sz="1600" dirty="0"/>
          </a:p>
          <a:p>
            <a:pPr marL="0" indent="0" algn="ctr" rtl="1">
              <a:buNone/>
            </a:pPr>
            <a:r>
              <a:rPr lang="fa-IR" sz="1400" dirty="0" smtClean="0"/>
              <a:t>نسترن براهیمی</a:t>
            </a:r>
            <a:endParaRPr lang="fa-IR" sz="1400" dirty="0"/>
          </a:p>
          <a:p>
            <a:pPr algn="r" rtl="1"/>
            <a:endParaRPr lang="en-US" dirty="0"/>
          </a:p>
        </p:txBody>
      </p:sp>
    </p:spTree>
    <p:extLst>
      <p:ext uri="{BB962C8B-B14F-4D97-AF65-F5344CB8AC3E}">
        <p14:creationId xmlns:p14="http://schemas.microsoft.com/office/powerpoint/2010/main" val="1325741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6"/>
            <a:ext cx="8229600" cy="1143000"/>
          </a:xfrm>
        </p:spPr>
        <p:txBody>
          <a:bodyPr/>
          <a:lstStyle/>
          <a:p>
            <a:endParaRPr lang="en-US"/>
          </a:p>
        </p:txBody>
      </p:sp>
      <p:sp>
        <p:nvSpPr>
          <p:cNvPr id="3" name="Content Placeholder 2"/>
          <p:cNvSpPr>
            <a:spLocks noGrp="1"/>
          </p:cNvSpPr>
          <p:nvPr>
            <p:ph idx="1"/>
          </p:nvPr>
        </p:nvSpPr>
        <p:spPr>
          <a:xfrm>
            <a:off x="457200" y="1143000"/>
            <a:ext cx="8229600" cy="5181600"/>
          </a:xfrm>
        </p:spPr>
        <p:txBody>
          <a:bodyPr>
            <a:normAutofit fontScale="92500" lnSpcReduction="10000"/>
          </a:bodyPr>
          <a:lstStyle/>
          <a:p>
            <a:pPr marL="0" indent="0" algn="ctr" rtl="1">
              <a:buNone/>
            </a:pPr>
            <a:r>
              <a:rPr lang="fa-IR" dirty="0" smtClean="0">
                <a:solidFill>
                  <a:srgbClr val="FF0000"/>
                </a:solidFill>
              </a:rPr>
              <a:t>  رابطه </a:t>
            </a:r>
            <a:r>
              <a:rPr lang="fa-IR" dirty="0">
                <a:solidFill>
                  <a:srgbClr val="FF0000"/>
                </a:solidFill>
              </a:rPr>
              <a:t>پس از ازدواج</a:t>
            </a:r>
          </a:p>
          <a:p>
            <a:pPr algn="r" rtl="1"/>
            <a:r>
              <a:rPr lang="fa-IR" dirty="0"/>
              <a:t>شرایطی که در تصمیم گیری هریک برای ازدواج نقش داشت</a:t>
            </a:r>
          </a:p>
          <a:p>
            <a:pPr algn="r" rtl="1"/>
            <a:r>
              <a:rPr lang="fa-IR" dirty="0"/>
              <a:t>تفاوت دو همسر از نظر میزان آمادگی برای </a:t>
            </a:r>
            <a:r>
              <a:rPr lang="fa-IR" dirty="0" smtClean="0"/>
              <a:t>ازدواج</a:t>
            </a:r>
            <a:endParaRPr lang="en-US" dirty="0" smtClean="0"/>
          </a:p>
          <a:p>
            <a:pPr algn="ctr" rtl="1"/>
            <a:r>
              <a:rPr lang="en-US" dirty="0">
                <a:solidFill>
                  <a:srgbClr val="FF0000"/>
                </a:solidFill>
              </a:rPr>
              <a:t> </a:t>
            </a:r>
            <a:r>
              <a:rPr lang="fa-IR" dirty="0" smtClean="0">
                <a:solidFill>
                  <a:srgbClr val="FF0000"/>
                </a:solidFill>
              </a:rPr>
              <a:t>    احساس </a:t>
            </a:r>
            <a:r>
              <a:rPr lang="fa-IR" dirty="0">
                <a:solidFill>
                  <a:srgbClr val="FF0000"/>
                </a:solidFill>
              </a:rPr>
              <a:t>هریک از همسران در مورد تغییراتی که انتظار داشتند پس از ازدواج رخ دهد</a:t>
            </a:r>
          </a:p>
          <a:p>
            <a:pPr algn="r" rtl="1"/>
            <a:r>
              <a:rPr lang="fa-IR" dirty="0"/>
              <a:t>جذابیت های اولیه هریک از همسران تا چه زمانی باقی مانده بود؟</a:t>
            </a:r>
          </a:p>
          <a:p>
            <a:pPr algn="r" rtl="1"/>
            <a:r>
              <a:rPr lang="fa-IR" dirty="0"/>
              <a:t>میزان حمایت نزدیکان هریک از همسران از رابطه آنها</a:t>
            </a:r>
          </a:p>
          <a:p>
            <a:pPr algn="r" rtl="1"/>
            <a:r>
              <a:rPr lang="fa-IR" dirty="0"/>
              <a:t>تغییرات مهمی که در رابطه رخ داده است </a:t>
            </a:r>
          </a:p>
          <a:p>
            <a:pPr algn="r" rtl="1"/>
            <a:r>
              <a:rPr lang="fa-IR" dirty="0"/>
              <a:t>اتفاق های مثبت و منفی مهمی که روی رابطه تاثیر گذاشته و واکنش زوج در برابر آنها</a:t>
            </a:r>
          </a:p>
          <a:p>
            <a:pPr algn="r" rtl="1"/>
            <a:r>
              <a:rPr lang="fa-IR" dirty="0"/>
              <a:t>علائمی حاکی از وجود مشکل در رابطه از دید هریک از همسران چه بوده و آنها چه کارهایی درمورد مشکل انجام داده اند؟ و در طی زمان چه تغییراتی در این مورد بوجود آمده</a:t>
            </a:r>
            <a:r>
              <a:rPr lang="fa-IR" dirty="0" smtClean="0"/>
              <a:t>؟</a:t>
            </a:r>
          </a:p>
          <a:p>
            <a:pPr marL="0" lvl="0" indent="0" algn="ctr" rtl="1">
              <a:buClr>
                <a:srgbClr val="0BD0D9"/>
              </a:buClr>
              <a:buNone/>
            </a:pPr>
            <a:r>
              <a:rPr lang="fa-IR" sz="1400" dirty="0">
                <a:solidFill>
                  <a:prstClr val="black"/>
                </a:solidFill>
              </a:rPr>
              <a:t>نسترن براهیمی</a:t>
            </a:r>
          </a:p>
          <a:p>
            <a:pPr algn="r" rtl="1"/>
            <a:endParaRPr lang="fa-IR" dirty="0"/>
          </a:p>
          <a:p>
            <a:pPr algn="r" rtl="1"/>
            <a:endParaRPr lang="en-US" dirty="0"/>
          </a:p>
        </p:txBody>
      </p:sp>
    </p:spTree>
    <p:extLst>
      <p:ext uri="{BB962C8B-B14F-4D97-AF65-F5344CB8AC3E}">
        <p14:creationId xmlns:p14="http://schemas.microsoft.com/office/powerpoint/2010/main" val="1433606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pPr algn="r" rtl="1"/>
            <a:r>
              <a:rPr lang="fa-IR" dirty="0"/>
              <a:t>خلاصه ای از فیدبک ارزیابی به همسران</a:t>
            </a:r>
            <a:endParaRPr lang="en-US" dirty="0"/>
          </a:p>
        </p:txBody>
      </p:sp>
      <p:sp>
        <p:nvSpPr>
          <p:cNvPr id="3" name="Content Placeholder 2"/>
          <p:cNvSpPr>
            <a:spLocks noGrp="1"/>
          </p:cNvSpPr>
          <p:nvPr>
            <p:ph idx="1"/>
          </p:nvPr>
        </p:nvSpPr>
        <p:spPr>
          <a:xfrm>
            <a:off x="457200" y="1143000"/>
            <a:ext cx="8229600" cy="5181600"/>
          </a:xfrm>
        </p:spPr>
        <p:txBody>
          <a:bodyPr>
            <a:normAutofit fontScale="92500"/>
          </a:bodyPr>
          <a:lstStyle/>
          <a:p>
            <a:pPr algn="r" rtl="1"/>
            <a:r>
              <a:rPr lang="fa-IR" dirty="0"/>
              <a:t>مشکلات فعلی زوج</a:t>
            </a:r>
          </a:p>
          <a:p>
            <a:pPr algn="r" rtl="1"/>
            <a:r>
              <a:rPr lang="fa-IR" dirty="0"/>
              <a:t>خلاصه ای از حوزه های کلی مشکلات را که توسط هریک از همسران ذکر شده بیان کنید.</a:t>
            </a:r>
          </a:p>
          <a:p>
            <a:pPr algn="r" rtl="1"/>
            <a:r>
              <a:rPr lang="fa-IR" dirty="0"/>
              <a:t>بر روی الگوهای رفتار تعاملی عمده (مانند توقع – کناره گیری) و موضوعات مرکزی و ابعاد عملکرد رابطه (مانند تفاوت در تمایل به صمیمیت) تمرکز کنید.</a:t>
            </a:r>
          </a:p>
          <a:p>
            <a:pPr algn="r" rtl="1"/>
            <a:r>
              <a:rPr lang="fa-IR" dirty="0"/>
              <a:t>ویژگی های مربوط به مشکلات را در فرد، زوج، رابطه و محیط مشخص کنید.</a:t>
            </a:r>
          </a:p>
          <a:p>
            <a:pPr algn="r" rtl="1"/>
            <a:r>
              <a:rPr lang="fa-IR" dirty="0"/>
              <a:t>به تفاوتهای ادراک و استانداردهای همسران در مورد حوزه های مشکل توجه کرده و آنها را نئرمالایز کنید، تاکید کنید که هدف درمان این است که به آنها کمک کند تا این تفاوتها را حل کنند.</a:t>
            </a:r>
          </a:p>
          <a:p>
            <a:pPr algn="r" rtl="1"/>
            <a:r>
              <a:rPr lang="fa-IR" dirty="0"/>
              <a:t>بین منابع اولیه ناراحتی و الگوهای مقابله ای زوج که ناراحتی ثانویه را ایجاد می کند تمایز قائل شوید. نیاز به تعامل سازنده برای حل مشکلات اصلی را مورد تاکید قرار دهید.</a:t>
            </a:r>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16149319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endParaRPr lang="en-US"/>
          </a:p>
        </p:txBody>
      </p:sp>
      <p:sp>
        <p:nvSpPr>
          <p:cNvPr id="3" name="Content Placeholder 2"/>
          <p:cNvSpPr>
            <a:spLocks noGrp="1"/>
          </p:cNvSpPr>
          <p:nvPr>
            <p:ph idx="1"/>
          </p:nvPr>
        </p:nvSpPr>
        <p:spPr>
          <a:xfrm>
            <a:off x="457200" y="1143000"/>
            <a:ext cx="8229600" cy="5181600"/>
          </a:xfrm>
        </p:spPr>
        <p:txBody>
          <a:bodyPr>
            <a:normAutofit fontScale="92500" lnSpcReduction="20000"/>
          </a:bodyPr>
          <a:lstStyle/>
          <a:p>
            <a:pPr algn="ctr" rtl="1"/>
            <a:r>
              <a:rPr lang="fa-IR" dirty="0">
                <a:solidFill>
                  <a:srgbClr val="FF0000"/>
                </a:solidFill>
              </a:rPr>
              <a:t>نگاه رشدی به رابطه و ایجاد مشکلات</a:t>
            </a:r>
          </a:p>
          <a:p>
            <a:pPr algn="r" rtl="1"/>
            <a:r>
              <a:rPr lang="fa-IR" dirty="0"/>
              <a:t>عواملی را که باعث جذب هریک به سمت دیگری شده مرور کرده و خاطرنشان کنید که برخی جنبه های این ویژگی ها هنوز هم وجود دارد</a:t>
            </a:r>
          </a:p>
          <a:p>
            <a:pPr algn="r" rtl="1"/>
            <a:r>
              <a:rPr lang="fa-IR" dirty="0"/>
              <a:t>چالش ها و فشارهایی را که به عنوان یک فرد یا یک زوج برایشان وجود داشته مرورکنید</a:t>
            </a:r>
          </a:p>
          <a:p>
            <a:pPr algn="r" rtl="1"/>
            <a:r>
              <a:rPr lang="fa-IR" dirty="0"/>
              <a:t>خلاصه ای از تلاشهای موفق و ناموفق زوج را برای مقابله با فشارهای کذشته خلاصه کرده و واکنشهای رفتاری، شناختی، و هیجانی آنها را به فشارهایی که در گذشته داشته اند ذکر کنید.</a:t>
            </a:r>
          </a:p>
          <a:p>
            <a:pPr algn="ctr" rtl="1"/>
            <a:r>
              <a:rPr lang="fa-IR" dirty="0">
                <a:solidFill>
                  <a:srgbClr val="FF0000"/>
                </a:solidFill>
              </a:rPr>
              <a:t>منابعی که در گذشته مورد استفاده قرار گرفته و پیامد استفاده از آنها</a:t>
            </a:r>
          </a:p>
          <a:p>
            <a:pPr algn="r" rtl="1"/>
            <a:r>
              <a:rPr lang="fa-IR" dirty="0"/>
              <a:t>. </a:t>
            </a:r>
          </a:p>
          <a:p>
            <a:pPr algn="r" rtl="1"/>
            <a:r>
              <a:rPr lang="fa-IR" dirty="0"/>
              <a:t>منابعی را که در اختیار داشتند و منابعی را که قبلاً مورد استفاده قرار داده اند توصیف کرده و منابعی را که در حال حاضر در اختیار دارند مشخص کنید.</a:t>
            </a:r>
          </a:p>
          <a:p>
            <a:pPr algn="r" rtl="1"/>
            <a:r>
              <a:rPr lang="fa-IR" dirty="0"/>
              <a:t>خلاصه ای از شناختهای هریک در مورد استفاده از این منابع را بیان کنید</a:t>
            </a:r>
          </a:p>
          <a:p>
            <a:pPr algn="r" rtl="1"/>
            <a:r>
              <a:rPr lang="fa-IR" dirty="0"/>
              <a:t>تعیین اهداف واقع بینانه برای درمان</a:t>
            </a:r>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40687124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بازخورد ارزیابی در جلسه ی مشترک دوم</a:t>
            </a:r>
            <a:endParaRPr lang="en-US" dirty="0"/>
          </a:p>
        </p:txBody>
      </p:sp>
      <p:sp>
        <p:nvSpPr>
          <p:cNvPr id="3" name="Content Placeholder 2"/>
          <p:cNvSpPr>
            <a:spLocks noGrp="1"/>
          </p:cNvSpPr>
          <p:nvPr>
            <p:ph idx="1"/>
          </p:nvPr>
        </p:nvSpPr>
        <p:spPr/>
        <p:txBody>
          <a:bodyPr/>
          <a:lstStyle/>
          <a:p>
            <a:pPr algn="r" rtl="1"/>
            <a:r>
              <a:rPr lang="fa-IR" dirty="0"/>
              <a:t>ارائه بازخورد در مورد مفهوم بندی مشکل</a:t>
            </a:r>
          </a:p>
          <a:p>
            <a:pPr algn="r" rtl="1"/>
            <a:r>
              <a:rPr lang="fa-IR" dirty="0"/>
              <a:t>بحث در مورد آمادگی آنها برای تغيير</a:t>
            </a:r>
          </a:p>
          <a:p>
            <a:pPr algn="r" rtl="1"/>
            <a:r>
              <a:rPr lang="fa-IR" dirty="0"/>
              <a:t>مروری بر انتظارات واقع بينانه و غير واقع بينانه</a:t>
            </a:r>
          </a:p>
          <a:p>
            <a:pPr algn="r" rtl="1"/>
            <a:r>
              <a:rPr lang="fa-IR" dirty="0"/>
              <a:t>تاکيد بر همکاری</a:t>
            </a:r>
          </a:p>
          <a:p>
            <a:pPr algn="r" rtl="1"/>
            <a:r>
              <a:rPr lang="fa-IR" dirty="0"/>
              <a:t>آشنا کردن زوج با مدل شناختی رفتاری</a:t>
            </a:r>
          </a:p>
          <a:p>
            <a:pPr algn="r" rtl="1"/>
            <a:r>
              <a:rPr lang="fa-IR" dirty="0"/>
              <a:t>تنظيم يک طرح عمل (مثلا: ارتباط، تغيير سيستم باورهای کليشه ای، حل مسئله)</a:t>
            </a:r>
          </a:p>
          <a:p>
            <a:pPr algn="r" rtl="1"/>
            <a:endParaRPr lang="fa-IR" dirty="0" smtClean="0"/>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1387525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457200" y="704850"/>
            <a:ext cx="8229600" cy="1143000"/>
          </a:xfrm>
        </p:spPr>
        <p:txBody>
          <a:bodyPr>
            <a:normAutofit/>
          </a:bodyPr>
          <a:lstStyle/>
          <a:p>
            <a:pPr algn="ctr" rtl="1" fontAlgn="auto">
              <a:spcAft>
                <a:spcPts val="0"/>
              </a:spcAft>
              <a:defRPr/>
            </a:pPr>
            <a:r>
              <a:rPr lang="fa-IR" sz="4800" b="1" dirty="0">
                <a:effectLst>
                  <a:outerShdw blurRad="38100" dist="38100" dir="2700000" algn="tl">
                    <a:srgbClr val="C0C0C0"/>
                  </a:outerShdw>
                </a:effectLst>
                <a:cs typeface="Nazanin" pitchFamily="2" charset="-78"/>
              </a:rPr>
              <a:t>فنون رفتاري</a:t>
            </a:r>
            <a:endParaRPr lang="en-US" sz="4800" b="1" dirty="0">
              <a:effectLst>
                <a:outerShdw blurRad="38100" dist="38100" dir="2700000" algn="tl">
                  <a:srgbClr val="C0C0C0"/>
                </a:outerShdw>
              </a:effectLst>
              <a:cs typeface="Nazanin" pitchFamily="2" charset="-78"/>
            </a:endParaRPr>
          </a:p>
        </p:txBody>
      </p:sp>
      <p:sp>
        <p:nvSpPr>
          <p:cNvPr id="39939" name="Rectangle 3" descr="Pink tissue paper"/>
          <p:cNvSpPr>
            <a:spLocks noGrp="1" noChangeArrowheads="1"/>
          </p:cNvSpPr>
          <p:nvPr>
            <p:ph sz="half" idx="1"/>
          </p:nvPr>
        </p:nvSpPr>
        <p:spPr>
          <a:xfrm>
            <a:off x="468313" y="1700213"/>
            <a:ext cx="4038600" cy="4525962"/>
          </a:xfrm>
          <a:extLst>
            <a:ext uri="{909E8E84-426E-40DD-AFC4-6F175D3DCCD1}">
              <a14:hiddenFill xmlns:a14="http://schemas.microsoft.com/office/drawing/2010/main">
                <a:blipFill dpi="0" rotWithShape="1">
                  <a:blip/>
                  <a:srcRect/>
                  <a:tile tx="0" ty="0" sx="100000" sy="100000" flip="none" algn="tl"/>
                </a:blipFill>
              </a14:hiddenFill>
            </a:ext>
          </a:extLst>
        </p:spPr>
        <p:txBody>
          <a:bodyPr>
            <a:normAutofit lnSpcReduction="10000"/>
          </a:bodyPr>
          <a:lstStyle/>
          <a:p>
            <a:pPr marL="639763" indent="-274638" algn="r" rtl="1" fontAlgn="auto">
              <a:lnSpc>
                <a:spcPct val="90000"/>
              </a:lnSpc>
              <a:spcAft>
                <a:spcPts val="0"/>
              </a:spcAft>
              <a:buClr>
                <a:schemeClr val="tx1"/>
              </a:buClr>
              <a:buFont typeface="Wingdings 2"/>
              <a:buChar char=""/>
              <a:defRPr/>
            </a:pPr>
            <a:r>
              <a:rPr lang="fa-IR" smtClean="0">
                <a:latin typeface="Times New Roman" pitchFamily="18" charset="0"/>
                <a:ea typeface="+mn-ea"/>
                <a:cs typeface="Nazanin" pitchFamily="2" charset="-78"/>
              </a:rPr>
              <a:t>افزايش تعاملات مثبت</a:t>
            </a:r>
          </a:p>
          <a:p>
            <a:pPr marL="1379538" lvl="1" indent="-246888" algn="r" rtl="1" fontAlgn="auto">
              <a:lnSpc>
                <a:spcPct val="90000"/>
              </a:lnSpc>
              <a:spcAft>
                <a:spcPts val="0"/>
              </a:spcAft>
              <a:buClr>
                <a:schemeClr val="tx1"/>
              </a:buClr>
              <a:buFontTx/>
              <a:buChar char="•"/>
              <a:defRPr/>
            </a:pPr>
            <a:r>
              <a:rPr lang="fa-IR" smtClean="0">
                <a:latin typeface="Times New Roman" pitchFamily="18" charset="0"/>
                <a:ea typeface="+mn-ea"/>
                <a:cs typeface="Nazanin" pitchFamily="2" charset="-78"/>
              </a:rPr>
              <a:t>قرارداد رفتاري</a:t>
            </a:r>
          </a:p>
          <a:p>
            <a:pPr marL="1379538" lvl="1" indent="-246888" algn="r" rtl="1" fontAlgn="auto">
              <a:lnSpc>
                <a:spcPct val="90000"/>
              </a:lnSpc>
              <a:spcAft>
                <a:spcPts val="0"/>
              </a:spcAft>
              <a:buClr>
                <a:schemeClr val="tx1"/>
              </a:buClr>
              <a:buFontTx/>
              <a:buChar char="•"/>
              <a:defRPr/>
            </a:pPr>
            <a:r>
              <a:rPr lang="fa-IR" smtClean="0">
                <a:latin typeface="Times New Roman" pitchFamily="18" charset="0"/>
                <a:ea typeface="+mn-ea"/>
                <a:cs typeface="Nazanin" pitchFamily="2" charset="-78"/>
              </a:rPr>
              <a:t>روز ويژه</a:t>
            </a:r>
          </a:p>
          <a:p>
            <a:pPr marL="1379538" lvl="1" indent="-246888" algn="r" rtl="1" fontAlgn="auto">
              <a:lnSpc>
                <a:spcPct val="90000"/>
              </a:lnSpc>
              <a:spcAft>
                <a:spcPts val="0"/>
              </a:spcAft>
              <a:buClr>
                <a:schemeClr val="tx1"/>
              </a:buClr>
              <a:buFontTx/>
              <a:buChar char="•"/>
              <a:defRPr/>
            </a:pPr>
            <a:r>
              <a:rPr lang="fa-IR" smtClean="0">
                <a:latin typeface="Times New Roman" pitchFamily="18" charset="0"/>
                <a:ea typeface="+mn-ea"/>
                <a:cs typeface="Nazanin" pitchFamily="2" charset="-78"/>
              </a:rPr>
              <a:t>فعاليت مشترک</a:t>
            </a:r>
          </a:p>
          <a:p>
            <a:pPr marL="639763" indent="-274638" algn="r" rtl="1" fontAlgn="auto">
              <a:lnSpc>
                <a:spcPct val="90000"/>
              </a:lnSpc>
              <a:spcAft>
                <a:spcPts val="0"/>
              </a:spcAft>
              <a:buClr>
                <a:schemeClr val="tx1"/>
              </a:buClr>
              <a:buFont typeface="Wingdings 2"/>
              <a:buChar char=""/>
              <a:defRPr/>
            </a:pPr>
            <a:r>
              <a:rPr lang="fa-IR" smtClean="0">
                <a:latin typeface="Times New Roman" pitchFamily="18" charset="0"/>
                <a:ea typeface="+mn-ea"/>
                <a:cs typeface="Nazanin" pitchFamily="2" charset="-78"/>
              </a:rPr>
              <a:t>راهبردهاي حل مسئله</a:t>
            </a:r>
          </a:p>
          <a:p>
            <a:pPr marL="639763" indent="-274638" algn="r" rtl="1" fontAlgn="auto">
              <a:lnSpc>
                <a:spcPct val="90000"/>
              </a:lnSpc>
              <a:spcAft>
                <a:spcPts val="0"/>
              </a:spcAft>
              <a:buClr>
                <a:schemeClr val="tx1"/>
              </a:buClr>
              <a:buFont typeface="Wingdings 2"/>
              <a:buChar char=""/>
              <a:defRPr/>
            </a:pPr>
            <a:r>
              <a:rPr lang="fa-IR" smtClean="0">
                <a:latin typeface="Times New Roman" pitchFamily="18" charset="0"/>
                <a:ea typeface="+mn-ea"/>
                <a:cs typeface="Nazanin" pitchFamily="2" charset="-78"/>
              </a:rPr>
              <a:t>فنون عمومي</a:t>
            </a:r>
          </a:p>
          <a:p>
            <a:pPr marL="1379538" lvl="1" indent="-246888" algn="r" rtl="1" fontAlgn="auto">
              <a:lnSpc>
                <a:spcPct val="90000"/>
              </a:lnSpc>
              <a:spcAft>
                <a:spcPts val="0"/>
              </a:spcAft>
              <a:buClr>
                <a:schemeClr val="tx1"/>
              </a:buClr>
              <a:buFontTx/>
              <a:buChar char="•"/>
              <a:defRPr/>
            </a:pPr>
            <a:r>
              <a:rPr lang="fa-IR" smtClean="0">
                <a:latin typeface="Times New Roman" pitchFamily="18" charset="0"/>
                <a:ea typeface="+mn-ea"/>
                <a:cs typeface="Nazanin" pitchFamily="2" charset="-78"/>
              </a:rPr>
              <a:t>ايفاي نقش و مدلسازي</a:t>
            </a:r>
          </a:p>
          <a:p>
            <a:pPr marL="1379538" lvl="1" indent="-246888" algn="r" rtl="1" fontAlgn="auto">
              <a:lnSpc>
                <a:spcPct val="90000"/>
              </a:lnSpc>
              <a:spcAft>
                <a:spcPts val="0"/>
              </a:spcAft>
              <a:buClr>
                <a:schemeClr val="tx1"/>
              </a:buClr>
              <a:buFontTx/>
              <a:buChar char="•"/>
              <a:defRPr/>
            </a:pPr>
            <a:r>
              <a:rPr lang="fa-IR" smtClean="0">
                <a:latin typeface="Times New Roman" pitchFamily="18" charset="0"/>
                <a:ea typeface="+mn-ea"/>
                <a:cs typeface="Nazanin" pitchFamily="2" charset="-78"/>
              </a:rPr>
              <a:t>تمرين رفتاري</a:t>
            </a:r>
          </a:p>
          <a:p>
            <a:pPr marL="1379538" lvl="1" indent="-246888" algn="r" rtl="1" fontAlgn="auto">
              <a:lnSpc>
                <a:spcPct val="90000"/>
              </a:lnSpc>
              <a:spcAft>
                <a:spcPts val="0"/>
              </a:spcAft>
              <a:buClr>
                <a:schemeClr val="tx1"/>
              </a:buClr>
              <a:buFontTx/>
              <a:buChar char="•"/>
              <a:defRPr/>
            </a:pPr>
            <a:r>
              <a:rPr lang="fa-IR" smtClean="0">
                <a:latin typeface="Times New Roman" pitchFamily="18" charset="0"/>
                <a:ea typeface="+mn-ea"/>
                <a:cs typeface="Nazanin" pitchFamily="2" charset="-78"/>
              </a:rPr>
              <a:t>تکليف منزل</a:t>
            </a:r>
          </a:p>
          <a:p>
            <a:pPr marL="1379538" lvl="1" indent="-246888" algn="r" rtl="1" fontAlgn="auto">
              <a:lnSpc>
                <a:spcPct val="90000"/>
              </a:lnSpc>
              <a:spcAft>
                <a:spcPts val="0"/>
              </a:spcAft>
              <a:buClr>
                <a:schemeClr val="tx1"/>
              </a:buClr>
              <a:buFontTx/>
              <a:buChar char="•"/>
              <a:defRPr/>
            </a:pPr>
            <a:r>
              <a:rPr lang="fa-IR" smtClean="0">
                <a:latin typeface="Times New Roman" pitchFamily="18" charset="0"/>
                <a:ea typeface="+mn-ea"/>
                <a:cs typeface="Nazanin" pitchFamily="2" charset="-78"/>
              </a:rPr>
              <a:t>مطالعات کمکي</a:t>
            </a:r>
            <a:endParaRPr lang="en-US" smtClean="0">
              <a:latin typeface="Times New Roman" pitchFamily="18" charset="0"/>
              <a:ea typeface="+mn-ea"/>
              <a:cs typeface="Nazanin" pitchFamily="2" charset="-78"/>
            </a:endParaRPr>
          </a:p>
        </p:txBody>
      </p:sp>
      <p:sp>
        <p:nvSpPr>
          <p:cNvPr id="39940" name="Rectangle 4"/>
          <p:cNvSpPr>
            <a:spLocks noGrp="1" noChangeArrowheads="1"/>
          </p:cNvSpPr>
          <p:nvPr>
            <p:ph sz="half" idx="2"/>
          </p:nvPr>
        </p:nvSpPr>
        <p:spPr>
          <a:xfrm>
            <a:off x="4648200" y="1920875"/>
            <a:ext cx="4038600" cy="4433888"/>
          </a:xfrm>
        </p:spPr>
        <p:txBody>
          <a:bodyPr>
            <a:normAutofit lnSpcReduction="10000"/>
          </a:bodyPr>
          <a:lstStyle/>
          <a:p>
            <a:pPr marL="274320" indent="-274320" algn="r" rtl="1" fontAlgn="auto">
              <a:lnSpc>
                <a:spcPct val="120000"/>
              </a:lnSpc>
              <a:spcAft>
                <a:spcPts val="0"/>
              </a:spcAft>
              <a:buClr>
                <a:schemeClr val="tx1"/>
              </a:buClr>
              <a:buFont typeface="Wingdings 2"/>
              <a:buChar char=""/>
              <a:tabLst>
                <a:tab pos="92075" algn="l"/>
              </a:tabLst>
              <a:defRPr/>
            </a:pPr>
            <a:r>
              <a:rPr lang="fa-IR" dirty="0" smtClean="0">
                <a:latin typeface="Times New Roman" pitchFamily="18" charset="0"/>
                <a:ea typeface="+mn-ea"/>
                <a:cs typeface="Nazanin" pitchFamily="2" charset="-78"/>
              </a:rPr>
              <a:t>بهبود مهارتهاي ارتباطي</a:t>
            </a:r>
          </a:p>
          <a:p>
            <a:pPr marL="640080" lvl="1" indent="-246888" algn="r" rtl="1" fontAlgn="auto">
              <a:lnSpc>
                <a:spcPct val="120000"/>
              </a:lnSpc>
              <a:spcAft>
                <a:spcPts val="0"/>
              </a:spcAft>
              <a:buClr>
                <a:schemeClr val="tx1"/>
              </a:buClr>
              <a:buFontTx/>
              <a:buChar char="•"/>
              <a:tabLst>
                <a:tab pos="92075" algn="l"/>
              </a:tabLst>
              <a:defRPr/>
            </a:pPr>
            <a:r>
              <a:rPr lang="fa-IR" dirty="0" smtClean="0">
                <a:latin typeface="Times New Roman" pitchFamily="18" charset="0"/>
                <a:ea typeface="+mn-ea"/>
                <a:cs typeface="Nazanin" pitchFamily="2" charset="-78"/>
              </a:rPr>
              <a:t>آموزش ارتباط</a:t>
            </a:r>
          </a:p>
          <a:p>
            <a:pPr marL="640080" lvl="1" indent="-246888" algn="r" rtl="1" fontAlgn="auto">
              <a:lnSpc>
                <a:spcPct val="120000"/>
              </a:lnSpc>
              <a:spcAft>
                <a:spcPts val="0"/>
              </a:spcAft>
              <a:buClr>
                <a:schemeClr val="tx1"/>
              </a:buClr>
              <a:buFontTx/>
              <a:buChar char="•"/>
              <a:tabLst>
                <a:tab pos="92075" algn="l"/>
              </a:tabLst>
              <a:defRPr/>
            </a:pPr>
            <a:r>
              <a:rPr lang="en-US" dirty="0" smtClean="0">
                <a:latin typeface="Times New Roman" pitchFamily="18" charset="0"/>
                <a:ea typeface="+mn-ea"/>
                <a:cs typeface="Times New Roman" pitchFamily="18" charset="0"/>
              </a:rPr>
              <a:t>Tile Technique</a:t>
            </a:r>
          </a:p>
          <a:p>
            <a:pPr marL="640080" lvl="1" indent="-246888" algn="r" rtl="1" fontAlgn="auto">
              <a:lnSpc>
                <a:spcPct val="120000"/>
              </a:lnSpc>
              <a:spcAft>
                <a:spcPts val="0"/>
              </a:spcAft>
              <a:buClr>
                <a:schemeClr val="tx1"/>
              </a:buClr>
              <a:buFontTx/>
              <a:buChar char="•"/>
              <a:tabLst>
                <a:tab pos="92075" algn="l"/>
              </a:tabLst>
              <a:defRPr/>
            </a:pPr>
            <a:r>
              <a:rPr lang="fa-IR" dirty="0" smtClean="0">
                <a:latin typeface="Times New Roman" pitchFamily="18" charset="0"/>
                <a:ea typeface="+mn-ea"/>
                <a:cs typeface="Nazanin" pitchFamily="2" charset="-78"/>
              </a:rPr>
              <a:t>آموزش همدلي</a:t>
            </a:r>
            <a:endParaRPr lang="en-US" dirty="0" smtClean="0">
              <a:latin typeface="Times New Roman" pitchFamily="18" charset="0"/>
              <a:ea typeface="+mn-ea"/>
              <a:cs typeface="Nazanin" pitchFamily="2" charset="-78"/>
            </a:endParaRPr>
          </a:p>
          <a:p>
            <a:pPr marL="640080" lvl="1" indent="-246888" algn="r" rtl="1" fontAlgn="auto">
              <a:lnSpc>
                <a:spcPct val="120000"/>
              </a:lnSpc>
              <a:spcAft>
                <a:spcPts val="0"/>
              </a:spcAft>
              <a:buClr>
                <a:schemeClr val="tx1"/>
              </a:buClr>
              <a:buFontTx/>
              <a:buChar char="•"/>
              <a:tabLst>
                <a:tab pos="92075" algn="l"/>
              </a:tabLst>
              <a:defRPr/>
            </a:pPr>
            <a:r>
              <a:rPr lang="fa-IR" dirty="0" smtClean="0">
                <a:latin typeface="Times New Roman" pitchFamily="18" charset="0"/>
                <a:ea typeface="+mn-ea"/>
                <a:cs typeface="Nazanin" pitchFamily="2" charset="-78"/>
              </a:rPr>
              <a:t>آموزش جراتمندي</a:t>
            </a:r>
          </a:p>
          <a:p>
            <a:pPr marL="640080" lvl="1" indent="-246888" algn="r" rtl="1" fontAlgn="auto">
              <a:lnSpc>
                <a:spcPct val="120000"/>
              </a:lnSpc>
              <a:spcAft>
                <a:spcPts val="0"/>
              </a:spcAft>
              <a:buClr>
                <a:schemeClr val="tx1"/>
              </a:buClr>
              <a:buFontTx/>
              <a:buChar char="•"/>
              <a:tabLst>
                <a:tab pos="92075" algn="l"/>
              </a:tabLst>
              <a:defRPr/>
            </a:pPr>
            <a:r>
              <a:rPr lang="fa-IR" dirty="0" smtClean="0">
                <a:latin typeface="Times New Roman" pitchFamily="18" charset="0"/>
                <a:ea typeface="+mn-ea"/>
                <a:cs typeface="Nazanin" pitchFamily="2" charset="-78"/>
              </a:rPr>
              <a:t>آموزش مديريت خشم</a:t>
            </a:r>
          </a:p>
          <a:p>
            <a:pPr marL="274320" indent="-274320" algn="r" rtl="1" fontAlgn="auto">
              <a:lnSpc>
                <a:spcPct val="120000"/>
              </a:lnSpc>
              <a:spcAft>
                <a:spcPts val="0"/>
              </a:spcAft>
              <a:buClr>
                <a:schemeClr val="tx1"/>
              </a:buClr>
              <a:buFont typeface="Wingdings 2"/>
              <a:buChar char=""/>
              <a:tabLst>
                <a:tab pos="92075" algn="l"/>
              </a:tabLst>
              <a:defRPr/>
            </a:pPr>
            <a:r>
              <a:rPr lang="fa-IR" dirty="0" smtClean="0">
                <a:latin typeface="Times New Roman" pitchFamily="18" charset="0"/>
                <a:ea typeface="+mn-ea"/>
                <a:cs typeface="Nazanin" pitchFamily="2" charset="-78"/>
              </a:rPr>
              <a:t>حل تعارض</a:t>
            </a:r>
          </a:p>
          <a:p>
            <a:pPr marL="640080" lvl="1" indent="-246888" algn="r" rtl="1" fontAlgn="auto">
              <a:lnSpc>
                <a:spcPct val="120000"/>
              </a:lnSpc>
              <a:spcAft>
                <a:spcPts val="0"/>
              </a:spcAft>
              <a:buClr>
                <a:schemeClr val="tx1"/>
              </a:buClr>
              <a:buFontTx/>
              <a:buChar char="•"/>
              <a:tabLst>
                <a:tab pos="92075" algn="l"/>
              </a:tabLst>
              <a:defRPr/>
            </a:pPr>
            <a:r>
              <a:rPr lang="fa-IR" dirty="0" smtClean="0">
                <a:latin typeface="Times New Roman" pitchFamily="18" charset="0"/>
                <a:ea typeface="+mn-ea"/>
                <a:cs typeface="Nazanin" pitchFamily="2" charset="-78"/>
              </a:rPr>
              <a:t>آموزش مذاکره</a:t>
            </a:r>
          </a:p>
          <a:p>
            <a:pPr marL="393192" lvl="1" indent="0" algn="r" rtl="1" fontAlgn="auto">
              <a:lnSpc>
                <a:spcPct val="120000"/>
              </a:lnSpc>
              <a:spcAft>
                <a:spcPts val="0"/>
              </a:spcAft>
              <a:buClr>
                <a:schemeClr val="tx1"/>
              </a:buClr>
              <a:buFont typeface="Wingdings 2"/>
              <a:buNone/>
              <a:tabLst>
                <a:tab pos="92075" algn="l"/>
              </a:tabLst>
              <a:defRPr/>
            </a:pPr>
            <a:r>
              <a:rPr lang="fa-IR" dirty="0" smtClean="0">
                <a:latin typeface="Times New Roman" pitchFamily="18" charset="0"/>
                <a:ea typeface="+mn-ea"/>
                <a:cs typeface="Nazanin" pitchFamily="2" charset="-78"/>
              </a:rPr>
              <a:t>                                                      نسترن براهیمی</a:t>
            </a:r>
            <a:endParaRPr lang="en-US" dirty="0" smtClean="0">
              <a:latin typeface="Times New Roman" pitchFamily="18" charset="0"/>
              <a:ea typeface="+mn-ea"/>
              <a:cs typeface="Nazanin" pitchFamily="2" charset="-78"/>
            </a:endParaRPr>
          </a:p>
        </p:txBody>
      </p:sp>
    </p:spTree>
    <p:extLst>
      <p:ext uri="{BB962C8B-B14F-4D97-AF65-F5344CB8AC3E}">
        <p14:creationId xmlns:p14="http://schemas.microsoft.com/office/powerpoint/2010/main" val="41499544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40">
                                            <p:txEl>
                                              <p:pRg st="0" end="0"/>
                                            </p:txEl>
                                          </p:spTgt>
                                        </p:tgtEl>
                                        <p:attrNameLst>
                                          <p:attrName>style.visibility</p:attrName>
                                        </p:attrNameLst>
                                      </p:cBhvr>
                                      <p:to>
                                        <p:strVal val="visible"/>
                                      </p:to>
                                    </p:set>
                                    <p:animEffect transition="in" filter="fade">
                                      <p:cBhvr>
                                        <p:cTn id="7" dur="500"/>
                                        <p:tgtEl>
                                          <p:spTgt spid="3994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9940">
                                            <p:txEl>
                                              <p:pRg st="1" end="1"/>
                                            </p:txEl>
                                          </p:spTgt>
                                        </p:tgtEl>
                                        <p:attrNameLst>
                                          <p:attrName>style.visibility</p:attrName>
                                        </p:attrNameLst>
                                      </p:cBhvr>
                                      <p:to>
                                        <p:strVal val="visible"/>
                                      </p:to>
                                    </p:set>
                                    <p:animEffect transition="in" filter="fade">
                                      <p:cBhvr>
                                        <p:cTn id="10" dur="500"/>
                                        <p:tgtEl>
                                          <p:spTgt spid="39940">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9940">
                                            <p:txEl>
                                              <p:pRg st="2" end="2"/>
                                            </p:txEl>
                                          </p:spTgt>
                                        </p:tgtEl>
                                        <p:attrNameLst>
                                          <p:attrName>style.visibility</p:attrName>
                                        </p:attrNameLst>
                                      </p:cBhvr>
                                      <p:to>
                                        <p:strVal val="visible"/>
                                      </p:to>
                                    </p:set>
                                    <p:animEffect transition="in" filter="fade">
                                      <p:cBhvr>
                                        <p:cTn id="13" dur="500"/>
                                        <p:tgtEl>
                                          <p:spTgt spid="39940">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9940">
                                            <p:txEl>
                                              <p:pRg st="3" end="3"/>
                                            </p:txEl>
                                          </p:spTgt>
                                        </p:tgtEl>
                                        <p:attrNameLst>
                                          <p:attrName>style.visibility</p:attrName>
                                        </p:attrNameLst>
                                      </p:cBhvr>
                                      <p:to>
                                        <p:strVal val="visible"/>
                                      </p:to>
                                    </p:set>
                                    <p:animEffect transition="in" filter="fade">
                                      <p:cBhvr>
                                        <p:cTn id="16" dur="500"/>
                                        <p:tgtEl>
                                          <p:spTgt spid="39940">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9940">
                                            <p:txEl>
                                              <p:pRg st="4" end="4"/>
                                            </p:txEl>
                                          </p:spTgt>
                                        </p:tgtEl>
                                        <p:attrNameLst>
                                          <p:attrName>style.visibility</p:attrName>
                                        </p:attrNameLst>
                                      </p:cBhvr>
                                      <p:to>
                                        <p:strVal val="visible"/>
                                      </p:to>
                                    </p:set>
                                    <p:animEffect transition="in" filter="fade">
                                      <p:cBhvr>
                                        <p:cTn id="19" dur="500"/>
                                        <p:tgtEl>
                                          <p:spTgt spid="39940">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9940">
                                            <p:txEl>
                                              <p:pRg st="5" end="5"/>
                                            </p:txEl>
                                          </p:spTgt>
                                        </p:tgtEl>
                                        <p:attrNameLst>
                                          <p:attrName>style.visibility</p:attrName>
                                        </p:attrNameLst>
                                      </p:cBhvr>
                                      <p:to>
                                        <p:strVal val="visible"/>
                                      </p:to>
                                    </p:set>
                                    <p:animEffect transition="in" filter="fade">
                                      <p:cBhvr>
                                        <p:cTn id="22" dur="500"/>
                                        <p:tgtEl>
                                          <p:spTgt spid="39940">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9940">
                                            <p:txEl>
                                              <p:pRg st="6" end="6"/>
                                            </p:txEl>
                                          </p:spTgt>
                                        </p:tgtEl>
                                        <p:attrNameLst>
                                          <p:attrName>style.visibility</p:attrName>
                                        </p:attrNameLst>
                                      </p:cBhvr>
                                      <p:to>
                                        <p:strVal val="visible"/>
                                      </p:to>
                                    </p:set>
                                    <p:animEffect transition="in" filter="fade">
                                      <p:cBhvr>
                                        <p:cTn id="25" dur="500"/>
                                        <p:tgtEl>
                                          <p:spTgt spid="39940">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9940">
                                            <p:txEl>
                                              <p:pRg st="7" end="7"/>
                                            </p:txEl>
                                          </p:spTgt>
                                        </p:tgtEl>
                                        <p:attrNameLst>
                                          <p:attrName>style.visibility</p:attrName>
                                        </p:attrNameLst>
                                      </p:cBhvr>
                                      <p:to>
                                        <p:strVal val="visible"/>
                                      </p:to>
                                    </p:set>
                                    <p:animEffect transition="in" filter="fade">
                                      <p:cBhvr>
                                        <p:cTn id="28" dur="500"/>
                                        <p:tgtEl>
                                          <p:spTgt spid="39940">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9940">
                                            <p:txEl>
                                              <p:pRg st="8" end="8"/>
                                            </p:txEl>
                                          </p:spTgt>
                                        </p:tgtEl>
                                        <p:attrNameLst>
                                          <p:attrName>style.visibility</p:attrName>
                                        </p:attrNameLst>
                                      </p:cBhvr>
                                      <p:to>
                                        <p:strVal val="visible"/>
                                      </p:to>
                                    </p:set>
                                    <p:animEffect transition="in" filter="fade">
                                      <p:cBhvr>
                                        <p:cTn id="31" dur="500"/>
                                        <p:tgtEl>
                                          <p:spTgt spid="39940">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9939">
                                            <p:txEl>
                                              <p:pRg st="0" end="0"/>
                                            </p:txEl>
                                          </p:spTgt>
                                        </p:tgtEl>
                                        <p:attrNameLst>
                                          <p:attrName>style.visibility</p:attrName>
                                        </p:attrNameLst>
                                      </p:cBhvr>
                                      <p:to>
                                        <p:strVal val="visible"/>
                                      </p:to>
                                    </p:set>
                                    <p:animEffect transition="in" filter="fade">
                                      <p:cBhvr>
                                        <p:cTn id="34" dur="500"/>
                                        <p:tgtEl>
                                          <p:spTgt spid="39939">
                                            <p:txEl>
                                              <p:pRg st="0" end="0"/>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9939">
                                            <p:txEl>
                                              <p:pRg st="1" end="1"/>
                                            </p:txEl>
                                          </p:spTgt>
                                        </p:tgtEl>
                                        <p:attrNameLst>
                                          <p:attrName>style.visibility</p:attrName>
                                        </p:attrNameLst>
                                      </p:cBhvr>
                                      <p:to>
                                        <p:strVal val="visible"/>
                                      </p:to>
                                    </p:set>
                                    <p:animEffect transition="in" filter="fade">
                                      <p:cBhvr>
                                        <p:cTn id="37" dur="500"/>
                                        <p:tgtEl>
                                          <p:spTgt spid="39939">
                                            <p:txEl>
                                              <p:pRg st="1" end="1"/>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9939">
                                            <p:txEl>
                                              <p:pRg st="2" end="2"/>
                                            </p:txEl>
                                          </p:spTgt>
                                        </p:tgtEl>
                                        <p:attrNameLst>
                                          <p:attrName>style.visibility</p:attrName>
                                        </p:attrNameLst>
                                      </p:cBhvr>
                                      <p:to>
                                        <p:strVal val="visible"/>
                                      </p:to>
                                    </p:set>
                                    <p:animEffect transition="in" filter="fade">
                                      <p:cBhvr>
                                        <p:cTn id="40" dur="500"/>
                                        <p:tgtEl>
                                          <p:spTgt spid="39939">
                                            <p:txEl>
                                              <p:pRg st="2" end="2"/>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9939">
                                            <p:txEl>
                                              <p:pRg st="3" end="3"/>
                                            </p:txEl>
                                          </p:spTgt>
                                        </p:tgtEl>
                                        <p:attrNameLst>
                                          <p:attrName>style.visibility</p:attrName>
                                        </p:attrNameLst>
                                      </p:cBhvr>
                                      <p:to>
                                        <p:strVal val="visible"/>
                                      </p:to>
                                    </p:set>
                                    <p:animEffect transition="in" filter="fade">
                                      <p:cBhvr>
                                        <p:cTn id="43" dur="500"/>
                                        <p:tgtEl>
                                          <p:spTgt spid="39939">
                                            <p:txEl>
                                              <p:pRg st="3" end="3"/>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9939">
                                            <p:txEl>
                                              <p:pRg st="4" end="4"/>
                                            </p:txEl>
                                          </p:spTgt>
                                        </p:tgtEl>
                                        <p:attrNameLst>
                                          <p:attrName>style.visibility</p:attrName>
                                        </p:attrNameLst>
                                      </p:cBhvr>
                                      <p:to>
                                        <p:strVal val="visible"/>
                                      </p:to>
                                    </p:set>
                                    <p:animEffect transition="in" filter="fade">
                                      <p:cBhvr>
                                        <p:cTn id="46" dur="500"/>
                                        <p:tgtEl>
                                          <p:spTgt spid="39939">
                                            <p:txEl>
                                              <p:pRg st="4" end="4"/>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9939">
                                            <p:txEl>
                                              <p:pRg st="5" end="5"/>
                                            </p:txEl>
                                          </p:spTgt>
                                        </p:tgtEl>
                                        <p:attrNameLst>
                                          <p:attrName>style.visibility</p:attrName>
                                        </p:attrNameLst>
                                      </p:cBhvr>
                                      <p:to>
                                        <p:strVal val="visible"/>
                                      </p:to>
                                    </p:set>
                                    <p:animEffect transition="in" filter="fade">
                                      <p:cBhvr>
                                        <p:cTn id="49" dur="500"/>
                                        <p:tgtEl>
                                          <p:spTgt spid="39939">
                                            <p:txEl>
                                              <p:pRg st="5" end="5"/>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9939">
                                            <p:txEl>
                                              <p:pRg st="6" end="6"/>
                                            </p:txEl>
                                          </p:spTgt>
                                        </p:tgtEl>
                                        <p:attrNameLst>
                                          <p:attrName>style.visibility</p:attrName>
                                        </p:attrNameLst>
                                      </p:cBhvr>
                                      <p:to>
                                        <p:strVal val="visible"/>
                                      </p:to>
                                    </p:set>
                                    <p:animEffect transition="in" filter="fade">
                                      <p:cBhvr>
                                        <p:cTn id="52" dur="500"/>
                                        <p:tgtEl>
                                          <p:spTgt spid="39939">
                                            <p:txEl>
                                              <p:pRg st="6" end="6"/>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9939">
                                            <p:txEl>
                                              <p:pRg st="7" end="7"/>
                                            </p:txEl>
                                          </p:spTgt>
                                        </p:tgtEl>
                                        <p:attrNameLst>
                                          <p:attrName>style.visibility</p:attrName>
                                        </p:attrNameLst>
                                      </p:cBhvr>
                                      <p:to>
                                        <p:strVal val="visible"/>
                                      </p:to>
                                    </p:set>
                                    <p:animEffect transition="in" filter="fade">
                                      <p:cBhvr>
                                        <p:cTn id="55" dur="500"/>
                                        <p:tgtEl>
                                          <p:spTgt spid="39939">
                                            <p:txEl>
                                              <p:pRg st="7" end="7"/>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9939">
                                            <p:txEl>
                                              <p:pRg st="8" end="8"/>
                                            </p:txEl>
                                          </p:spTgt>
                                        </p:tgtEl>
                                        <p:attrNameLst>
                                          <p:attrName>style.visibility</p:attrName>
                                        </p:attrNameLst>
                                      </p:cBhvr>
                                      <p:to>
                                        <p:strVal val="visible"/>
                                      </p:to>
                                    </p:set>
                                    <p:animEffect transition="in" filter="fade">
                                      <p:cBhvr>
                                        <p:cTn id="58" dur="500"/>
                                        <p:tgtEl>
                                          <p:spTgt spid="39939">
                                            <p:txEl>
                                              <p:pRg st="8" end="8"/>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9939">
                                            <p:txEl>
                                              <p:pRg st="9" end="9"/>
                                            </p:txEl>
                                          </p:spTgt>
                                        </p:tgtEl>
                                        <p:attrNameLst>
                                          <p:attrName>style.visibility</p:attrName>
                                        </p:attrNameLst>
                                      </p:cBhvr>
                                      <p:to>
                                        <p:strVal val="visible"/>
                                      </p:to>
                                    </p:set>
                                    <p:animEffect transition="in" filter="fade">
                                      <p:cBhvr>
                                        <p:cTn id="61" dur="500"/>
                                        <p:tgtEl>
                                          <p:spTgt spid="399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P spid="39940"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normAutofit/>
          </a:bodyPr>
          <a:lstStyle/>
          <a:p>
            <a:pPr algn="ctr" rtl="1" fontAlgn="auto">
              <a:spcAft>
                <a:spcPts val="0"/>
              </a:spcAft>
              <a:defRPr/>
            </a:pPr>
            <a:r>
              <a:rPr lang="fa-IR" b="1" dirty="0">
                <a:effectLst>
                  <a:outerShdw blurRad="38100" dist="38100" dir="2700000" algn="tl">
                    <a:srgbClr val="C0C0C0"/>
                  </a:outerShdw>
                </a:effectLst>
                <a:cs typeface="Nazanin" pitchFamily="2" charset="-78"/>
              </a:rPr>
              <a:t>آموزش ارتباط</a:t>
            </a:r>
            <a:endParaRPr lang="en-US" b="1" dirty="0">
              <a:effectLst>
                <a:outerShdw blurRad="38100" dist="38100" dir="2700000" algn="tl">
                  <a:srgbClr val="C0C0C0"/>
                </a:outerShdw>
              </a:effectLst>
              <a:cs typeface="Nazanin" pitchFamily="2" charset="-78"/>
            </a:endParaRPr>
          </a:p>
        </p:txBody>
      </p:sp>
      <p:sp>
        <p:nvSpPr>
          <p:cNvPr id="40963" name="Rectangle 3"/>
          <p:cNvSpPr>
            <a:spLocks noGrp="1" noChangeArrowheads="1"/>
          </p:cNvSpPr>
          <p:nvPr>
            <p:ph idx="1"/>
          </p:nvPr>
        </p:nvSpPr>
        <p:spPr>
          <a:xfrm>
            <a:off x="468313" y="1989138"/>
            <a:ext cx="7920037" cy="3816350"/>
          </a:xfrm>
        </p:spPr>
        <p:txBody>
          <a:bodyPr>
            <a:normAutofit fontScale="85000" lnSpcReduction="10000"/>
          </a:bodyPr>
          <a:lstStyle/>
          <a:p>
            <a:pPr marL="274320" indent="-274320" algn="r" rtl="1" fontAlgn="auto">
              <a:lnSpc>
                <a:spcPct val="150000"/>
              </a:lnSpc>
              <a:spcAft>
                <a:spcPts val="0"/>
              </a:spcAft>
              <a:buClr>
                <a:schemeClr val="accent3"/>
              </a:buClr>
              <a:buFont typeface="Wingdings 2"/>
              <a:buChar char=""/>
              <a:defRPr/>
            </a:pPr>
            <a:r>
              <a:rPr lang="fa-IR" sz="3200" dirty="0" smtClean="0">
                <a:ea typeface="+mn-ea"/>
                <a:cs typeface="Nazanin" pitchFamily="2" charset="-78"/>
              </a:rPr>
              <a:t>توجه به عوامل کلامي و غيرکلامي ارتباط</a:t>
            </a:r>
          </a:p>
          <a:p>
            <a:pPr marL="274320" indent="-274320" algn="r" rtl="1" fontAlgn="auto">
              <a:lnSpc>
                <a:spcPct val="150000"/>
              </a:lnSpc>
              <a:spcAft>
                <a:spcPts val="0"/>
              </a:spcAft>
              <a:buClr>
                <a:schemeClr val="accent3"/>
              </a:buClr>
              <a:buFont typeface="Wingdings 2"/>
              <a:buChar char=""/>
              <a:defRPr/>
            </a:pPr>
            <a:r>
              <a:rPr lang="fa-IR" sz="3200" dirty="0" smtClean="0">
                <a:ea typeface="+mn-ea"/>
                <a:cs typeface="Nazanin" pitchFamily="2" charset="-78"/>
              </a:rPr>
              <a:t>نحوه ابراز افکار و احساسات</a:t>
            </a:r>
          </a:p>
          <a:p>
            <a:pPr marL="274320" indent="-274320" algn="r" rtl="1" fontAlgn="auto">
              <a:lnSpc>
                <a:spcPct val="150000"/>
              </a:lnSpc>
              <a:spcAft>
                <a:spcPts val="0"/>
              </a:spcAft>
              <a:buClr>
                <a:schemeClr val="accent3"/>
              </a:buClr>
              <a:buFont typeface="Wingdings 2"/>
              <a:buChar char=""/>
              <a:defRPr/>
            </a:pPr>
            <a:r>
              <a:rPr lang="fa-IR" sz="3200" dirty="0" smtClean="0">
                <a:ea typeface="+mn-ea"/>
                <a:cs typeface="Nazanin" pitchFamily="2" charset="-78"/>
              </a:rPr>
              <a:t>استفاده از پيام هاي سازنده به جاي پيام هاي مخرب</a:t>
            </a:r>
          </a:p>
          <a:p>
            <a:pPr marL="274320" indent="-274320" algn="r" rtl="1" fontAlgn="auto">
              <a:lnSpc>
                <a:spcPct val="150000"/>
              </a:lnSpc>
              <a:spcAft>
                <a:spcPts val="0"/>
              </a:spcAft>
              <a:buClr>
                <a:schemeClr val="accent3"/>
              </a:buClr>
              <a:buFont typeface="Wingdings 2"/>
              <a:buChar char=""/>
              <a:defRPr/>
            </a:pPr>
            <a:r>
              <a:rPr lang="fa-IR" sz="3200" dirty="0" smtClean="0">
                <a:ea typeface="+mn-ea"/>
                <a:cs typeface="Nazanin" pitchFamily="2" charset="-78"/>
              </a:rPr>
              <a:t>نحوه گوش دادن</a:t>
            </a:r>
          </a:p>
          <a:p>
            <a:pPr marL="274320" indent="-274320" algn="r" rtl="1" fontAlgn="auto">
              <a:lnSpc>
                <a:spcPct val="150000"/>
              </a:lnSpc>
              <a:spcAft>
                <a:spcPts val="0"/>
              </a:spcAft>
              <a:buClr>
                <a:schemeClr val="accent3"/>
              </a:buClr>
              <a:buFont typeface="Wingdings 2"/>
              <a:buChar char=""/>
              <a:defRPr/>
            </a:pPr>
            <a:endParaRPr lang="fa-IR" sz="3200" dirty="0">
              <a:ea typeface="+mn-ea"/>
              <a:cs typeface="Nazanin" pitchFamily="2" charset="-78"/>
            </a:endParaRPr>
          </a:p>
          <a:p>
            <a:pPr marL="0" indent="0" algn="ctr" rtl="1" fontAlgn="auto">
              <a:lnSpc>
                <a:spcPct val="150000"/>
              </a:lnSpc>
              <a:spcAft>
                <a:spcPts val="0"/>
              </a:spcAft>
              <a:buClr>
                <a:schemeClr val="accent3"/>
              </a:buClr>
              <a:buFont typeface="Wingdings 2"/>
              <a:buNone/>
              <a:defRPr/>
            </a:pPr>
            <a:r>
              <a:rPr lang="fa-IR" sz="2400" dirty="0" smtClean="0">
                <a:solidFill>
                  <a:prstClr val="black"/>
                </a:solidFill>
                <a:latin typeface="Times New Roman" pitchFamily="18" charset="0"/>
                <a:ea typeface="+mn-ea"/>
                <a:cs typeface="Nazanin" pitchFamily="2" charset="-78"/>
              </a:rPr>
              <a:t>  </a:t>
            </a:r>
            <a:r>
              <a:rPr lang="fa-IR" sz="2400" dirty="0">
                <a:solidFill>
                  <a:prstClr val="black"/>
                </a:solidFill>
                <a:latin typeface="Times New Roman" pitchFamily="18" charset="0"/>
                <a:ea typeface="+mn-ea"/>
                <a:cs typeface="Nazanin" pitchFamily="2" charset="-78"/>
              </a:rPr>
              <a:t>نسترن براهیمی</a:t>
            </a:r>
            <a:endParaRPr lang="en-US" sz="3200" dirty="0" smtClean="0">
              <a:ea typeface="+mn-ea"/>
              <a:cs typeface="Nazanin" pitchFamily="2" charset="-78"/>
            </a:endParaRPr>
          </a:p>
        </p:txBody>
      </p:sp>
    </p:spTree>
    <p:extLst>
      <p:ext uri="{BB962C8B-B14F-4D97-AF65-F5344CB8AC3E}">
        <p14:creationId xmlns:p14="http://schemas.microsoft.com/office/powerpoint/2010/main" val="40682116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fade">
                                      <p:cBhvr>
                                        <p:cTn id="7" dur="500"/>
                                        <p:tgtEl>
                                          <p:spTgt spid="4096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fade">
                                      <p:cBhvr>
                                        <p:cTn id="10" dur="500"/>
                                        <p:tgtEl>
                                          <p:spTgt spid="4096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animEffect transition="in" filter="fade">
                                      <p:cBhvr>
                                        <p:cTn id="13" dur="500"/>
                                        <p:tgtEl>
                                          <p:spTgt spid="4096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0963">
                                            <p:txEl>
                                              <p:pRg st="3" end="3"/>
                                            </p:txEl>
                                          </p:spTgt>
                                        </p:tgtEl>
                                        <p:attrNameLst>
                                          <p:attrName>style.visibility</p:attrName>
                                        </p:attrNameLst>
                                      </p:cBhvr>
                                      <p:to>
                                        <p:strVal val="visible"/>
                                      </p:to>
                                    </p:set>
                                    <p:animEffect transition="in" filter="fade">
                                      <p:cBhvr>
                                        <p:cTn id="16" dur="500"/>
                                        <p:tgtEl>
                                          <p:spTgt spid="40963">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0963">
                                            <p:txEl>
                                              <p:pRg st="5" end="5"/>
                                            </p:txEl>
                                          </p:spTgt>
                                        </p:tgtEl>
                                        <p:attrNameLst>
                                          <p:attrName>style.visibility</p:attrName>
                                        </p:attrNameLst>
                                      </p:cBhvr>
                                      <p:to>
                                        <p:strVal val="visible"/>
                                      </p:to>
                                    </p:set>
                                    <p:animEffect transition="in" filter="fade">
                                      <p:cBhvr>
                                        <p:cTn id="21" dur="500"/>
                                        <p:tgtEl>
                                          <p:spTgt spid="409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457200" y="274638"/>
            <a:ext cx="8229600" cy="850900"/>
          </a:xfrm>
        </p:spPr>
        <p:txBody>
          <a:bodyPr>
            <a:normAutofit/>
          </a:bodyPr>
          <a:lstStyle/>
          <a:p>
            <a:pPr algn="ctr" rtl="1" fontAlgn="auto">
              <a:spcAft>
                <a:spcPts val="0"/>
              </a:spcAft>
              <a:defRPr/>
            </a:pPr>
            <a:r>
              <a:rPr lang="en-US" dirty="0">
                <a:effectLst>
                  <a:outerShdw blurRad="38100" dist="38100" dir="2700000" algn="tl">
                    <a:srgbClr val="C0C0C0"/>
                  </a:outerShdw>
                </a:effectLst>
                <a:latin typeface="Times New Roman" pitchFamily="18" charset="0"/>
                <a:cs typeface="Times New Roman" pitchFamily="18" charset="0"/>
              </a:rPr>
              <a:t>Tile Technique</a:t>
            </a:r>
          </a:p>
        </p:txBody>
      </p:sp>
      <p:sp>
        <p:nvSpPr>
          <p:cNvPr id="41987" name="Rectangle 3"/>
          <p:cNvSpPr>
            <a:spLocks noGrp="1" noChangeArrowheads="1"/>
          </p:cNvSpPr>
          <p:nvPr>
            <p:ph idx="1"/>
          </p:nvPr>
        </p:nvSpPr>
        <p:spPr>
          <a:xfrm>
            <a:off x="468313" y="1268413"/>
            <a:ext cx="7920037" cy="5040312"/>
          </a:xfrm>
        </p:spPr>
        <p:txBody>
          <a:bodyPr>
            <a:normAutofit/>
          </a:bodyPr>
          <a:lstStyle/>
          <a:p>
            <a:pPr marL="274320" indent="-274320" algn="r" rtl="1" fontAlgn="auto">
              <a:lnSpc>
                <a:spcPct val="90000"/>
              </a:lnSpc>
              <a:spcAft>
                <a:spcPts val="0"/>
              </a:spcAft>
              <a:buClr>
                <a:schemeClr val="accent3"/>
              </a:buClr>
              <a:buFont typeface="Wingdings 2"/>
              <a:buChar char=""/>
              <a:defRPr/>
            </a:pPr>
            <a:r>
              <a:rPr lang="fa-IR" sz="2800" dirty="0" smtClean="0">
                <a:ea typeface="+mn-ea"/>
                <a:cs typeface="Nazanin" pitchFamily="2" charset="-78"/>
              </a:rPr>
              <a:t>منطق تکنيک ارائه مي شود.</a:t>
            </a:r>
          </a:p>
          <a:p>
            <a:pPr marL="274320" indent="-274320" algn="r" rtl="1" fontAlgn="auto">
              <a:lnSpc>
                <a:spcPct val="90000"/>
              </a:lnSpc>
              <a:spcAft>
                <a:spcPts val="0"/>
              </a:spcAft>
              <a:buClr>
                <a:schemeClr val="accent3"/>
              </a:buClr>
              <a:buFontTx/>
              <a:buNone/>
              <a:defRPr/>
            </a:pPr>
            <a:endParaRPr lang="fa-IR" sz="2800" dirty="0" smtClean="0">
              <a:ea typeface="+mn-ea"/>
              <a:cs typeface="Nazanin" pitchFamily="2" charset="-78"/>
            </a:endParaRPr>
          </a:p>
          <a:p>
            <a:pPr marL="274320" indent="-274320" algn="r" rtl="1" fontAlgn="auto">
              <a:lnSpc>
                <a:spcPct val="90000"/>
              </a:lnSpc>
              <a:spcAft>
                <a:spcPts val="0"/>
              </a:spcAft>
              <a:buClr>
                <a:schemeClr val="accent3"/>
              </a:buClr>
              <a:buFont typeface="Wingdings 2"/>
              <a:buChar char=""/>
              <a:defRPr/>
            </a:pPr>
            <a:r>
              <a:rPr lang="fa-IR" sz="2800" dirty="0" smtClean="0">
                <a:ea typeface="+mn-ea"/>
                <a:cs typeface="Nazanin" pitchFamily="2" charset="-78"/>
              </a:rPr>
              <a:t>از زوج خواسته مي شود که در مورد يک موضوع خاص با هم صحبت کنند.</a:t>
            </a:r>
          </a:p>
          <a:p>
            <a:pPr marL="274320" indent="-274320" algn="r" rtl="1" fontAlgn="auto">
              <a:lnSpc>
                <a:spcPct val="90000"/>
              </a:lnSpc>
              <a:spcAft>
                <a:spcPts val="0"/>
              </a:spcAft>
              <a:buClr>
                <a:schemeClr val="accent3"/>
              </a:buClr>
              <a:buFontTx/>
              <a:buNone/>
              <a:defRPr/>
            </a:pPr>
            <a:endParaRPr lang="fa-IR" sz="2800" dirty="0" smtClean="0">
              <a:ea typeface="+mn-ea"/>
              <a:cs typeface="Nazanin" pitchFamily="2" charset="-78"/>
            </a:endParaRPr>
          </a:p>
          <a:p>
            <a:pPr marL="274320" indent="-274320" algn="r" rtl="1" fontAlgn="auto">
              <a:lnSpc>
                <a:spcPct val="90000"/>
              </a:lnSpc>
              <a:spcAft>
                <a:spcPts val="0"/>
              </a:spcAft>
              <a:buClr>
                <a:schemeClr val="accent3"/>
              </a:buClr>
              <a:buFont typeface="Wingdings 2"/>
              <a:buChar char=""/>
              <a:defRPr/>
            </a:pPr>
            <a:r>
              <a:rPr lang="fa-IR" sz="2800" dirty="0" smtClean="0">
                <a:ea typeface="+mn-ea"/>
                <a:cs typeface="Nazanin" pitchFamily="2" charset="-78"/>
              </a:rPr>
              <a:t>نشانه اي به عنوان ”نوبت صحبت کردن“ در نظر گرفته مي شود (مانند برداشتن يک کارت) و از زوج خواسته مي شود که فقط با برداشتن اين نشانه شروع به صحبت کنند. مي توان به جاي تعيين نشانه براي ”نوبت صحبت کردن“، زمان خاصي را براي صحبت کردن هر يک از همسران در نظر گرفت.</a:t>
            </a:r>
          </a:p>
          <a:p>
            <a:pPr marL="274320" indent="-274320" algn="r" rtl="1" fontAlgn="auto">
              <a:lnSpc>
                <a:spcPct val="90000"/>
              </a:lnSpc>
              <a:spcAft>
                <a:spcPts val="0"/>
              </a:spcAft>
              <a:buClr>
                <a:schemeClr val="accent3"/>
              </a:buClr>
              <a:buFont typeface="Wingdings 2"/>
              <a:buChar char=""/>
              <a:defRPr/>
            </a:pPr>
            <a:endParaRPr lang="fa-IR" sz="2800" dirty="0">
              <a:ea typeface="+mn-ea"/>
              <a:cs typeface="Nazanin" pitchFamily="2" charset="-78"/>
            </a:endParaRPr>
          </a:p>
          <a:p>
            <a:pPr marL="274320" indent="-274320" algn="r" rtl="1" fontAlgn="auto">
              <a:lnSpc>
                <a:spcPct val="90000"/>
              </a:lnSpc>
              <a:spcAft>
                <a:spcPts val="0"/>
              </a:spcAft>
              <a:buClr>
                <a:schemeClr val="accent3"/>
              </a:buClr>
              <a:buFont typeface="Wingdings 2"/>
              <a:buChar char=""/>
              <a:defRPr/>
            </a:pPr>
            <a:endParaRPr lang="fa-IR" sz="2800" dirty="0" smtClean="0">
              <a:ea typeface="+mn-ea"/>
              <a:cs typeface="Nazanin" pitchFamily="2" charset="-78"/>
            </a:endParaRPr>
          </a:p>
          <a:p>
            <a:pPr marL="0" indent="0" algn="ctr" rtl="1" fontAlgn="auto">
              <a:lnSpc>
                <a:spcPct val="90000"/>
              </a:lnSpc>
              <a:spcAft>
                <a:spcPts val="0"/>
              </a:spcAft>
              <a:buClr>
                <a:schemeClr val="accent3"/>
              </a:buClr>
              <a:buFont typeface="Wingdings 2"/>
              <a:buNone/>
              <a:defRPr/>
            </a:pPr>
            <a:r>
              <a:rPr lang="fa-IR" sz="2800" dirty="0">
                <a:ea typeface="+mn-ea"/>
                <a:cs typeface="Nazanin" pitchFamily="2" charset="-78"/>
              </a:rPr>
              <a:t> </a:t>
            </a:r>
            <a:r>
              <a:rPr lang="fa-IR" sz="2000" dirty="0">
                <a:solidFill>
                  <a:prstClr val="black"/>
                </a:solidFill>
                <a:latin typeface="Times New Roman" pitchFamily="18" charset="0"/>
                <a:ea typeface="+mn-ea"/>
                <a:cs typeface="Nazanin" pitchFamily="2" charset="-78"/>
              </a:rPr>
              <a:t> نسترن براهیمی</a:t>
            </a:r>
            <a:endParaRPr lang="fa-IR" sz="2800" dirty="0" smtClean="0">
              <a:ea typeface="+mn-ea"/>
              <a:cs typeface="Nazanin" pitchFamily="2" charset="-78"/>
            </a:endParaRPr>
          </a:p>
        </p:txBody>
      </p:sp>
    </p:spTree>
    <p:extLst>
      <p:ext uri="{BB962C8B-B14F-4D97-AF65-F5344CB8AC3E}">
        <p14:creationId xmlns:p14="http://schemas.microsoft.com/office/powerpoint/2010/main" val="3230578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500"/>
                                        <p:tgtEl>
                                          <p:spTgt spid="4198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1987">
                                            <p:txEl>
                                              <p:pRg st="2" end="2"/>
                                            </p:txEl>
                                          </p:spTgt>
                                        </p:tgtEl>
                                        <p:attrNameLst>
                                          <p:attrName>style.visibility</p:attrName>
                                        </p:attrNameLst>
                                      </p:cBhvr>
                                      <p:to>
                                        <p:strVal val="visible"/>
                                      </p:to>
                                    </p:set>
                                    <p:animEffect transition="in" filter="fade">
                                      <p:cBhvr>
                                        <p:cTn id="10" dur="500"/>
                                        <p:tgtEl>
                                          <p:spTgt spid="41987">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1987">
                                            <p:txEl>
                                              <p:pRg st="4" end="4"/>
                                            </p:txEl>
                                          </p:spTgt>
                                        </p:tgtEl>
                                        <p:attrNameLst>
                                          <p:attrName>style.visibility</p:attrName>
                                        </p:attrNameLst>
                                      </p:cBhvr>
                                      <p:to>
                                        <p:strVal val="visible"/>
                                      </p:to>
                                    </p:set>
                                    <p:animEffect transition="in" filter="fade">
                                      <p:cBhvr>
                                        <p:cTn id="13" dur="500"/>
                                        <p:tgtEl>
                                          <p:spTgt spid="41987">
                                            <p:txEl>
                                              <p:pRg st="4" end="4"/>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1987">
                                            <p:txEl>
                                              <p:pRg st="7" end="7"/>
                                            </p:txEl>
                                          </p:spTgt>
                                        </p:tgtEl>
                                        <p:attrNameLst>
                                          <p:attrName>style.visibility</p:attrName>
                                        </p:attrNameLst>
                                      </p:cBhvr>
                                      <p:to>
                                        <p:strVal val="visible"/>
                                      </p:to>
                                    </p:set>
                                    <p:animEffect transition="in" filter="fade">
                                      <p:cBhvr>
                                        <p:cTn id="18" dur="500"/>
                                        <p:tgtEl>
                                          <p:spTgt spid="419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normAutofit/>
          </a:bodyPr>
          <a:lstStyle/>
          <a:p>
            <a:pPr algn="ctr" rtl="1" fontAlgn="auto">
              <a:spcAft>
                <a:spcPts val="0"/>
              </a:spcAft>
              <a:defRPr/>
            </a:pPr>
            <a:r>
              <a:rPr lang="en-US" dirty="0">
                <a:effectLst>
                  <a:outerShdw blurRad="38100" dist="38100" dir="2700000" algn="tl">
                    <a:srgbClr val="C0C0C0"/>
                  </a:outerShdw>
                </a:effectLst>
                <a:latin typeface="Times New Roman" pitchFamily="18" charset="0"/>
                <a:cs typeface="Times New Roman" pitchFamily="18" charset="0"/>
              </a:rPr>
              <a:t>Tile Technique</a:t>
            </a:r>
            <a:r>
              <a:rPr lang="fa-IR" dirty="0">
                <a:effectLst>
                  <a:outerShdw blurRad="38100" dist="38100" dir="2700000" algn="tl">
                    <a:srgbClr val="C0C0C0"/>
                  </a:outerShdw>
                </a:effectLst>
                <a:latin typeface="Times New Roman" pitchFamily="18" charset="0"/>
              </a:rPr>
              <a:t>- </a:t>
            </a:r>
            <a:r>
              <a:rPr lang="fa-IR" sz="4000" dirty="0">
                <a:effectLst>
                  <a:outerShdw blurRad="38100" dist="38100" dir="2700000" algn="tl">
                    <a:srgbClr val="C0C0C0"/>
                  </a:outerShdw>
                </a:effectLst>
                <a:latin typeface="Times New Roman" pitchFamily="18" charset="0"/>
              </a:rPr>
              <a:t>ادامه</a:t>
            </a:r>
            <a:endParaRPr lang="en-US" sz="4000" dirty="0">
              <a:effectLst>
                <a:outerShdw blurRad="38100" dist="38100" dir="2700000" algn="tl">
                  <a:srgbClr val="C0C0C0"/>
                </a:outerShdw>
              </a:effectLst>
              <a:latin typeface="Times New Roman" pitchFamily="18" charset="0"/>
              <a:cs typeface="Times New Roman" pitchFamily="18" charset="0"/>
            </a:endParaRPr>
          </a:p>
        </p:txBody>
      </p:sp>
      <p:sp>
        <p:nvSpPr>
          <p:cNvPr id="45059" name="Rectangle 3"/>
          <p:cNvSpPr>
            <a:spLocks noGrp="1" noChangeArrowheads="1"/>
          </p:cNvSpPr>
          <p:nvPr>
            <p:ph idx="1"/>
          </p:nvPr>
        </p:nvSpPr>
        <p:spPr>
          <a:xfrm>
            <a:off x="457200" y="1600200"/>
            <a:ext cx="7931150" cy="4708525"/>
          </a:xfrm>
        </p:spPr>
        <p:txBody>
          <a:bodyPr>
            <a:normAutofit lnSpcReduction="10000"/>
          </a:bodyPr>
          <a:lstStyle/>
          <a:p>
            <a:pPr marL="274320" indent="-274320" algn="r" rtl="1" fontAlgn="auto">
              <a:lnSpc>
                <a:spcPct val="90000"/>
              </a:lnSpc>
              <a:spcAft>
                <a:spcPts val="0"/>
              </a:spcAft>
              <a:buClr>
                <a:schemeClr val="accent3"/>
              </a:buClr>
              <a:buFont typeface="Wingdings 2"/>
              <a:buChar char=""/>
              <a:defRPr/>
            </a:pPr>
            <a:r>
              <a:rPr lang="fa-IR" sz="2800" dirty="0" smtClean="0">
                <a:ea typeface="+mn-ea"/>
                <a:cs typeface="Nazanin" pitchFamily="2" charset="-78"/>
              </a:rPr>
              <a:t>به کمک زوج قواعد صحبت کردن و قواعد شنيدن تعيين مي گردد.</a:t>
            </a:r>
          </a:p>
          <a:p>
            <a:pPr marL="274320" indent="-274320" algn="r" rtl="1" fontAlgn="auto">
              <a:lnSpc>
                <a:spcPct val="90000"/>
              </a:lnSpc>
              <a:spcAft>
                <a:spcPts val="0"/>
              </a:spcAft>
              <a:buClr>
                <a:schemeClr val="accent3"/>
              </a:buClr>
              <a:buFontTx/>
              <a:buNone/>
              <a:defRPr/>
            </a:pPr>
            <a:endParaRPr lang="fa-IR" sz="2800" dirty="0" smtClean="0">
              <a:ea typeface="+mn-ea"/>
              <a:cs typeface="Nazanin" pitchFamily="2" charset="-78"/>
            </a:endParaRPr>
          </a:p>
          <a:p>
            <a:pPr marL="274320" indent="-274320" algn="r" rtl="1" fontAlgn="auto">
              <a:lnSpc>
                <a:spcPct val="90000"/>
              </a:lnSpc>
              <a:spcAft>
                <a:spcPts val="0"/>
              </a:spcAft>
              <a:buClr>
                <a:schemeClr val="accent3"/>
              </a:buClr>
              <a:buFont typeface="Wingdings 2"/>
              <a:buChar char=""/>
              <a:defRPr/>
            </a:pPr>
            <a:r>
              <a:rPr lang="fa-IR" sz="2800" dirty="0" smtClean="0">
                <a:ea typeface="+mn-ea"/>
                <a:cs typeface="Nazanin" pitchFamily="2" charset="-78"/>
              </a:rPr>
              <a:t>از زوج خواسته مي شود که در هنگام صحبت در مورد موضوع تعيين شده قواعد را رعايت کنند.</a:t>
            </a:r>
          </a:p>
          <a:p>
            <a:pPr marL="274320" indent="-274320" algn="r" rtl="1" fontAlgn="auto">
              <a:lnSpc>
                <a:spcPct val="90000"/>
              </a:lnSpc>
              <a:spcAft>
                <a:spcPts val="0"/>
              </a:spcAft>
              <a:buClr>
                <a:schemeClr val="accent3"/>
              </a:buClr>
              <a:buFontTx/>
              <a:buNone/>
              <a:defRPr/>
            </a:pPr>
            <a:endParaRPr lang="fa-IR" sz="2800" dirty="0" smtClean="0">
              <a:ea typeface="+mn-ea"/>
              <a:cs typeface="Nazanin" pitchFamily="2" charset="-78"/>
            </a:endParaRPr>
          </a:p>
          <a:p>
            <a:pPr marL="274320" indent="-274320" algn="r" rtl="1" fontAlgn="auto">
              <a:lnSpc>
                <a:spcPct val="90000"/>
              </a:lnSpc>
              <a:spcAft>
                <a:spcPts val="0"/>
              </a:spcAft>
              <a:buClr>
                <a:schemeClr val="accent3"/>
              </a:buClr>
              <a:buFont typeface="Wingdings 2"/>
              <a:buChar char=""/>
              <a:defRPr/>
            </a:pPr>
            <a:r>
              <a:rPr lang="fa-IR" sz="2800" dirty="0" smtClean="0">
                <a:ea typeface="+mn-ea"/>
                <a:cs typeface="Nazanin" pitchFamily="2" charset="-78"/>
              </a:rPr>
              <a:t>هر يک از همسران، وقتي مي خواهد صحبت کند، ابتدا خلاصه اي از آنچه را که همسرش گفته تکرار مي کند و سپس نظر و احساس خود را مي گويد.</a:t>
            </a:r>
          </a:p>
          <a:p>
            <a:pPr marL="274320" indent="-274320" algn="r" rtl="1" fontAlgn="auto">
              <a:lnSpc>
                <a:spcPct val="90000"/>
              </a:lnSpc>
              <a:spcAft>
                <a:spcPts val="0"/>
              </a:spcAft>
              <a:buClr>
                <a:schemeClr val="accent3"/>
              </a:buClr>
              <a:buFontTx/>
              <a:buNone/>
              <a:defRPr/>
            </a:pPr>
            <a:endParaRPr lang="fa-IR" sz="2800" dirty="0" smtClean="0">
              <a:ea typeface="+mn-ea"/>
              <a:cs typeface="Nazanin" pitchFamily="2" charset="-78"/>
            </a:endParaRPr>
          </a:p>
          <a:p>
            <a:pPr marL="274320" indent="-274320" algn="r" rtl="1" fontAlgn="auto">
              <a:lnSpc>
                <a:spcPct val="90000"/>
              </a:lnSpc>
              <a:spcAft>
                <a:spcPts val="0"/>
              </a:spcAft>
              <a:buClr>
                <a:schemeClr val="accent3"/>
              </a:buClr>
              <a:buFont typeface="Wingdings 2"/>
              <a:buChar char=""/>
              <a:defRPr/>
            </a:pPr>
            <a:r>
              <a:rPr lang="fa-IR" sz="2800" dirty="0" smtClean="0">
                <a:ea typeface="+mn-ea"/>
                <a:cs typeface="Nazanin" pitchFamily="2" charset="-78"/>
              </a:rPr>
              <a:t>در هنگام صحبت زوج، درمانگر فيدبک هاي لازم را ارائه مي کند. </a:t>
            </a:r>
          </a:p>
          <a:p>
            <a:pPr marL="0" indent="0" algn="r" rtl="1" fontAlgn="auto">
              <a:lnSpc>
                <a:spcPct val="90000"/>
              </a:lnSpc>
              <a:spcAft>
                <a:spcPts val="0"/>
              </a:spcAft>
              <a:buClr>
                <a:schemeClr val="accent3"/>
              </a:buClr>
              <a:buFont typeface="Wingdings 2"/>
              <a:buNone/>
              <a:defRPr/>
            </a:pPr>
            <a:endParaRPr lang="fa-IR" sz="2800" dirty="0" smtClean="0">
              <a:ea typeface="+mn-ea"/>
              <a:cs typeface="Nazanin" pitchFamily="2" charset="-78"/>
            </a:endParaRPr>
          </a:p>
          <a:p>
            <a:pPr marL="0" indent="0" algn="ctr" rtl="1" fontAlgn="auto">
              <a:lnSpc>
                <a:spcPct val="90000"/>
              </a:lnSpc>
              <a:spcAft>
                <a:spcPts val="0"/>
              </a:spcAft>
              <a:buClr>
                <a:schemeClr val="accent3"/>
              </a:buClr>
              <a:buFont typeface="Wingdings 2"/>
              <a:buNone/>
              <a:defRPr/>
            </a:pPr>
            <a:r>
              <a:rPr lang="fa-IR" sz="2000" dirty="0">
                <a:solidFill>
                  <a:prstClr val="black"/>
                </a:solidFill>
                <a:latin typeface="Times New Roman" pitchFamily="18" charset="0"/>
                <a:ea typeface="+mn-ea"/>
                <a:cs typeface="Nazanin" pitchFamily="2" charset="-78"/>
              </a:rPr>
              <a:t> نسترن براهیمی</a:t>
            </a:r>
            <a:endParaRPr lang="fa-IR" sz="2800" dirty="0">
              <a:ea typeface="+mn-ea"/>
              <a:cs typeface="Nazanin" pitchFamily="2" charset="-78"/>
            </a:endParaRPr>
          </a:p>
          <a:p>
            <a:pPr marL="0" indent="0" algn="r" rtl="1" fontAlgn="auto">
              <a:lnSpc>
                <a:spcPct val="90000"/>
              </a:lnSpc>
              <a:spcAft>
                <a:spcPts val="0"/>
              </a:spcAft>
              <a:buClr>
                <a:schemeClr val="accent3"/>
              </a:buClr>
              <a:buFont typeface="Wingdings 2"/>
              <a:buNone/>
              <a:defRPr/>
            </a:pPr>
            <a:endParaRPr lang="en-US" sz="2400" dirty="0" smtClean="0">
              <a:ea typeface="+mn-ea"/>
              <a:cs typeface="Arial" charset="0"/>
            </a:endParaRPr>
          </a:p>
        </p:txBody>
      </p:sp>
    </p:spTree>
    <p:extLst>
      <p:ext uri="{BB962C8B-B14F-4D97-AF65-F5344CB8AC3E}">
        <p14:creationId xmlns:p14="http://schemas.microsoft.com/office/powerpoint/2010/main" val="34655337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1" name="Rectangle 3"/>
          <p:cNvSpPr>
            <a:spLocks noGrp="1" noChangeArrowheads="1"/>
          </p:cNvSpPr>
          <p:nvPr>
            <p:ph type="title"/>
          </p:nvPr>
        </p:nvSpPr>
        <p:spPr/>
        <p:txBody>
          <a:bodyPr>
            <a:normAutofit/>
          </a:bodyPr>
          <a:lstStyle/>
          <a:p>
            <a:pPr algn="ctr" rtl="1" fontAlgn="auto">
              <a:spcAft>
                <a:spcPts val="0"/>
              </a:spcAft>
              <a:defRPr/>
            </a:pPr>
            <a:r>
              <a:rPr lang="en-US" dirty="0">
                <a:effectLst>
                  <a:outerShdw blurRad="38100" dist="38100" dir="2700000" algn="tl">
                    <a:srgbClr val="C0C0C0"/>
                  </a:outerShdw>
                </a:effectLst>
                <a:latin typeface="Times New Roman" pitchFamily="18" charset="0"/>
                <a:cs typeface="Times New Roman" pitchFamily="18" charset="0"/>
              </a:rPr>
              <a:t>Tile Technique</a:t>
            </a:r>
            <a:r>
              <a:rPr lang="fa-IR" b="1" dirty="0">
                <a:effectLst>
                  <a:outerShdw blurRad="38100" dist="38100" dir="2700000" algn="tl">
                    <a:srgbClr val="C0C0C0"/>
                  </a:outerShdw>
                </a:effectLst>
                <a:cs typeface="Nazanin" pitchFamily="2" charset="-78"/>
              </a:rPr>
              <a:t> (</a:t>
            </a:r>
            <a:r>
              <a:rPr lang="fa-IR" sz="3200" b="1" dirty="0">
                <a:effectLst>
                  <a:outerShdw blurRad="38100" dist="38100" dir="2700000" algn="tl">
                    <a:srgbClr val="C0C0C0"/>
                  </a:outerShdw>
                </a:effectLst>
                <a:cs typeface="Nazanin" pitchFamily="2" charset="-78"/>
              </a:rPr>
              <a:t>قواعد صحبت کننده)</a:t>
            </a:r>
            <a:endParaRPr lang="en-US" sz="3200" b="1" dirty="0">
              <a:effectLst>
                <a:outerShdw blurRad="38100" dist="38100" dir="2700000" algn="tl">
                  <a:srgbClr val="C0C0C0"/>
                </a:outerShdw>
              </a:effectLst>
              <a:cs typeface="Nazanin" pitchFamily="2" charset="-78"/>
            </a:endParaRPr>
          </a:p>
        </p:txBody>
      </p:sp>
      <p:sp>
        <p:nvSpPr>
          <p:cNvPr id="46083" name="Rectangle 2"/>
          <p:cNvSpPr>
            <a:spLocks noGrp="1" noChangeArrowheads="1"/>
          </p:cNvSpPr>
          <p:nvPr>
            <p:ph idx="1"/>
          </p:nvPr>
        </p:nvSpPr>
        <p:spPr>
          <a:xfrm>
            <a:off x="468313" y="1557338"/>
            <a:ext cx="8351837" cy="4967287"/>
          </a:xfrm>
          <a:extLst>
            <a:ext uri="{909E8E84-426E-40DD-AFC4-6F175D3DCCD1}">
              <a14:hiddenFill xmlns:a14="http://schemas.microsoft.com/office/drawing/2010/main">
                <a:gradFill rotWithShape="1">
                  <a:gsLst>
                    <a:gs pos="0">
                      <a:srgbClr val="FF9900"/>
                    </a:gs>
                    <a:gs pos="100000">
                      <a:srgbClr val="FFCC99"/>
                    </a:gs>
                  </a:gsLst>
                  <a:lin ang="18900000" scaled="1"/>
                </a:gradFill>
              </a14:hiddenFill>
            </a:ext>
          </a:extLst>
        </p:spPr>
        <p:txBody>
          <a:bodyPr>
            <a:normAutofit/>
          </a:bodyPr>
          <a:lstStyle/>
          <a:p>
            <a:pPr marL="914400" indent="-457200" algn="just" rtl="1" fontAlgn="auto">
              <a:lnSpc>
                <a:spcPct val="80000"/>
              </a:lnSpc>
              <a:spcAft>
                <a:spcPts val="0"/>
              </a:spcAft>
              <a:buClr>
                <a:schemeClr val="accent3"/>
              </a:buClr>
              <a:buFont typeface="Wingdings 2"/>
              <a:buChar char=""/>
              <a:defRPr/>
            </a:pPr>
            <a:r>
              <a:rPr lang="fa-IR" sz="2800" dirty="0" smtClean="0">
                <a:latin typeface="Times New Roman" pitchFamily="18" charset="0"/>
                <a:ea typeface="+mn-ea"/>
                <a:cs typeface="Nazanin" pitchFamily="2" charset="-78"/>
              </a:rPr>
              <a:t>در حين صحبت به همسر خود توجه کنيد (براي مثال، تماس چشمي مناسب).</a:t>
            </a:r>
          </a:p>
          <a:p>
            <a:pPr marL="914400" indent="-457200" algn="just" rtl="1" fontAlgn="auto">
              <a:lnSpc>
                <a:spcPct val="80000"/>
              </a:lnSpc>
              <a:spcAft>
                <a:spcPts val="0"/>
              </a:spcAft>
              <a:buClr>
                <a:schemeClr val="accent3"/>
              </a:buClr>
              <a:buFont typeface="Wingdings 2"/>
              <a:buChar char=""/>
              <a:defRPr/>
            </a:pPr>
            <a:r>
              <a:rPr lang="fa-IR" sz="2800" dirty="0" smtClean="0">
                <a:latin typeface="Times New Roman" pitchFamily="18" charset="0"/>
                <a:ea typeface="+mn-ea"/>
                <a:cs typeface="Nazanin" pitchFamily="2" charset="-78"/>
              </a:rPr>
              <a:t>سوالات باز بپرسيد.</a:t>
            </a:r>
          </a:p>
          <a:p>
            <a:pPr marL="914400" indent="-457200" algn="just" rtl="1" fontAlgn="auto">
              <a:lnSpc>
                <a:spcPct val="80000"/>
              </a:lnSpc>
              <a:spcAft>
                <a:spcPts val="0"/>
              </a:spcAft>
              <a:buClr>
                <a:schemeClr val="accent3"/>
              </a:buClr>
              <a:buFont typeface="Wingdings 2"/>
              <a:buChar char=""/>
              <a:defRPr/>
            </a:pPr>
            <a:r>
              <a:rPr lang="fa-IR" sz="2800" dirty="0" smtClean="0">
                <a:latin typeface="Times New Roman" pitchFamily="18" charset="0"/>
                <a:ea typeface="+mn-ea"/>
                <a:cs typeface="Nazanin" pitchFamily="2" charset="-78"/>
              </a:rPr>
              <a:t>طولاني صحبت نکنيد.</a:t>
            </a:r>
          </a:p>
          <a:p>
            <a:pPr marL="914400" indent="-457200" algn="just" rtl="1" fontAlgn="auto">
              <a:lnSpc>
                <a:spcPct val="80000"/>
              </a:lnSpc>
              <a:spcAft>
                <a:spcPts val="0"/>
              </a:spcAft>
              <a:buClr>
                <a:schemeClr val="accent3"/>
              </a:buClr>
              <a:buFont typeface="Wingdings 2"/>
              <a:buChar char=""/>
              <a:defRPr/>
            </a:pPr>
            <a:r>
              <a:rPr lang="fa-IR" sz="2800" dirty="0" smtClean="0">
                <a:latin typeface="Times New Roman" pitchFamily="18" charset="0"/>
                <a:ea typeface="+mn-ea"/>
                <a:cs typeface="Nazanin" pitchFamily="2" charset="-78"/>
              </a:rPr>
              <a:t>از ”پيام من“ استفاده کنيد.</a:t>
            </a:r>
          </a:p>
          <a:p>
            <a:pPr marL="914400" indent="-457200" algn="just" rtl="1" fontAlgn="auto">
              <a:lnSpc>
                <a:spcPct val="80000"/>
              </a:lnSpc>
              <a:spcAft>
                <a:spcPts val="0"/>
              </a:spcAft>
              <a:buClr>
                <a:schemeClr val="accent3"/>
              </a:buClr>
              <a:buFont typeface="Wingdings 2"/>
              <a:buChar char=""/>
              <a:defRPr/>
            </a:pPr>
            <a:r>
              <a:rPr lang="fa-IR" sz="2800" dirty="0" smtClean="0">
                <a:latin typeface="Times New Roman" pitchFamily="18" charset="0"/>
                <a:ea typeface="+mn-ea"/>
                <a:cs typeface="Nazanin" pitchFamily="2" charset="-78"/>
              </a:rPr>
              <a:t>از موانع ارتباط بپرهيزيد.</a:t>
            </a:r>
          </a:p>
          <a:p>
            <a:pPr marL="914400" indent="-457200" algn="just" rtl="1" fontAlgn="auto">
              <a:lnSpc>
                <a:spcPct val="80000"/>
              </a:lnSpc>
              <a:spcAft>
                <a:spcPts val="0"/>
              </a:spcAft>
              <a:buClr>
                <a:schemeClr val="accent3"/>
              </a:buClr>
              <a:buFont typeface="Wingdings 2"/>
              <a:buChar char=""/>
              <a:defRPr/>
            </a:pPr>
            <a:r>
              <a:rPr lang="fa-IR" sz="2800" dirty="0" smtClean="0">
                <a:latin typeface="Times New Roman" pitchFamily="18" charset="0"/>
                <a:ea typeface="+mn-ea"/>
                <a:cs typeface="Nazanin" pitchFamily="2" charset="-78"/>
              </a:rPr>
              <a:t>نظر و احساس خود را به صورت واضح بيان کنيد.</a:t>
            </a:r>
          </a:p>
          <a:p>
            <a:pPr marL="914400" indent="-457200" algn="just" rtl="1" fontAlgn="auto">
              <a:lnSpc>
                <a:spcPct val="80000"/>
              </a:lnSpc>
              <a:spcAft>
                <a:spcPts val="0"/>
              </a:spcAft>
              <a:buClr>
                <a:schemeClr val="accent3"/>
              </a:buClr>
              <a:buFont typeface="Wingdings 2"/>
              <a:buChar char=""/>
              <a:defRPr/>
            </a:pPr>
            <a:r>
              <a:rPr lang="fa-IR" sz="2800" dirty="0" smtClean="0">
                <a:latin typeface="Times New Roman" pitchFamily="18" charset="0"/>
                <a:ea typeface="+mn-ea"/>
                <a:cs typeface="Nazanin" pitchFamily="2" charset="-78"/>
              </a:rPr>
              <a:t>تا حد ممکن از پيام دو لايه استفاده نکنيد.</a:t>
            </a:r>
          </a:p>
          <a:p>
            <a:pPr marL="914400" indent="-457200" algn="just" rtl="1" fontAlgn="auto">
              <a:lnSpc>
                <a:spcPct val="80000"/>
              </a:lnSpc>
              <a:spcAft>
                <a:spcPts val="0"/>
              </a:spcAft>
              <a:buClr>
                <a:schemeClr val="accent3"/>
              </a:buClr>
              <a:buFont typeface="Wingdings 2"/>
              <a:buChar char=""/>
              <a:defRPr/>
            </a:pPr>
            <a:r>
              <a:rPr lang="fa-IR" sz="2800" dirty="0" smtClean="0">
                <a:latin typeface="Times New Roman" pitchFamily="18" charset="0"/>
                <a:ea typeface="+mn-ea"/>
                <a:cs typeface="Nazanin" pitchFamily="2" charset="-78"/>
              </a:rPr>
              <a:t>در صورتي که مي خواهيد انتقاد کنيد، ابتدا يک فيدبک مثبت بدهيد.</a:t>
            </a:r>
          </a:p>
          <a:p>
            <a:pPr marL="914400" indent="-457200" algn="just" rtl="1" fontAlgn="auto">
              <a:lnSpc>
                <a:spcPct val="80000"/>
              </a:lnSpc>
              <a:spcAft>
                <a:spcPts val="0"/>
              </a:spcAft>
              <a:buClr>
                <a:schemeClr val="accent3"/>
              </a:buClr>
              <a:buFont typeface="Wingdings 2"/>
              <a:buChar char=""/>
              <a:defRPr/>
            </a:pPr>
            <a:r>
              <a:rPr lang="fa-IR" sz="2800" dirty="0" smtClean="0">
                <a:latin typeface="Times New Roman" pitchFamily="18" charset="0"/>
                <a:ea typeface="+mn-ea"/>
                <a:cs typeface="Nazanin" pitchFamily="2" charset="-78"/>
              </a:rPr>
              <a:t>در هنگام انتقاد، به جاي تماميت فرد، به رفتار فرد اشاره کنيد.</a:t>
            </a:r>
          </a:p>
          <a:p>
            <a:pPr marL="914400" indent="-457200" algn="just" rtl="1" fontAlgn="auto">
              <a:lnSpc>
                <a:spcPct val="80000"/>
              </a:lnSpc>
              <a:spcAft>
                <a:spcPts val="0"/>
              </a:spcAft>
              <a:buClr>
                <a:schemeClr val="accent3"/>
              </a:buClr>
              <a:buFont typeface="Wingdings 2"/>
              <a:buChar char=""/>
              <a:defRPr/>
            </a:pPr>
            <a:endParaRPr lang="fa-IR" sz="2800" dirty="0">
              <a:latin typeface="Times New Roman" pitchFamily="18" charset="0"/>
              <a:ea typeface="+mn-ea"/>
              <a:cs typeface="Nazanin" pitchFamily="2" charset="-78"/>
            </a:endParaRPr>
          </a:p>
          <a:p>
            <a:pPr marL="457200" indent="0" algn="ctr" rtl="1" fontAlgn="auto">
              <a:lnSpc>
                <a:spcPct val="80000"/>
              </a:lnSpc>
              <a:spcAft>
                <a:spcPts val="0"/>
              </a:spcAft>
              <a:buClr>
                <a:schemeClr val="accent3"/>
              </a:buClr>
              <a:buFont typeface="Wingdings 2"/>
              <a:buNone/>
              <a:defRPr/>
            </a:pPr>
            <a:r>
              <a:rPr lang="fa-IR" sz="2000" dirty="0" smtClean="0">
                <a:solidFill>
                  <a:prstClr val="black"/>
                </a:solidFill>
                <a:latin typeface="Times New Roman" pitchFamily="18" charset="0"/>
                <a:ea typeface="+mn-ea"/>
                <a:cs typeface="Nazanin" pitchFamily="2" charset="-78"/>
              </a:rPr>
              <a:t> </a:t>
            </a:r>
            <a:r>
              <a:rPr lang="fa-IR" sz="2000" dirty="0">
                <a:solidFill>
                  <a:prstClr val="black"/>
                </a:solidFill>
                <a:latin typeface="Times New Roman" pitchFamily="18" charset="0"/>
                <a:ea typeface="+mn-ea"/>
                <a:cs typeface="Nazanin" pitchFamily="2" charset="-78"/>
              </a:rPr>
              <a:t>نسترن براهیمی</a:t>
            </a:r>
            <a:endParaRPr lang="fa-IR" sz="2800" dirty="0" smtClean="0">
              <a:latin typeface="Times New Roman" pitchFamily="18" charset="0"/>
              <a:ea typeface="+mn-ea"/>
              <a:cs typeface="Nazanin" pitchFamily="2" charset="-78"/>
            </a:endParaRPr>
          </a:p>
          <a:p>
            <a:pPr marL="914400" indent="-457200" algn="just" rtl="1" fontAlgn="auto">
              <a:lnSpc>
                <a:spcPct val="80000"/>
              </a:lnSpc>
              <a:spcAft>
                <a:spcPts val="0"/>
              </a:spcAft>
              <a:buClr>
                <a:schemeClr val="accent3"/>
              </a:buClr>
              <a:buFontTx/>
              <a:buNone/>
              <a:defRPr/>
            </a:pPr>
            <a:endParaRPr lang="en-US" sz="2800" b="1" dirty="0" smtClean="0">
              <a:latin typeface="Times New Roman" pitchFamily="18" charset="0"/>
              <a:ea typeface="+mn-ea"/>
              <a:cs typeface="Arial" charset="0"/>
            </a:endParaRPr>
          </a:p>
        </p:txBody>
      </p:sp>
    </p:spTree>
    <p:extLst>
      <p:ext uri="{BB962C8B-B14F-4D97-AF65-F5344CB8AC3E}">
        <p14:creationId xmlns:p14="http://schemas.microsoft.com/office/powerpoint/2010/main" val="54242121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noChangeArrowheads="1"/>
          </p:cNvSpPr>
          <p:nvPr>
            <p:ph type="title"/>
          </p:nvPr>
        </p:nvSpPr>
        <p:spPr/>
        <p:txBody>
          <a:bodyPr>
            <a:normAutofit/>
          </a:bodyPr>
          <a:lstStyle/>
          <a:p>
            <a:pPr rtl="1" fontAlgn="auto">
              <a:spcAft>
                <a:spcPts val="0"/>
              </a:spcAft>
              <a:defRPr/>
            </a:pPr>
            <a:r>
              <a:rPr lang="en-US" dirty="0">
                <a:effectLst>
                  <a:outerShdw blurRad="38100" dist="38100" dir="2700000" algn="tl">
                    <a:srgbClr val="C0C0C0"/>
                  </a:outerShdw>
                </a:effectLst>
                <a:latin typeface="Times New Roman" pitchFamily="18" charset="0"/>
                <a:cs typeface="Times New Roman" pitchFamily="18" charset="0"/>
              </a:rPr>
              <a:t>Tile Technique</a:t>
            </a:r>
            <a:r>
              <a:rPr lang="fa-IR" b="1" dirty="0">
                <a:effectLst>
                  <a:outerShdw blurRad="38100" dist="38100" dir="2700000" algn="tl">
                    <a:srgbClr val="C0C0C0"/>
                  </a:outerShdw>
                </a:effectLst>
                <a:cs typeface="Nazanin" pitchFamily="2" charset="-78"/>
              </a:rPr>
              <a:t> (</a:t>
            </a:r>
            <a:r>
              <a:rPr lang="fa-IR" sz="3600" b="1" dirty="0">
                <a:effectLst>
                  <a:outerShdw blurRad="38100" dist="38100" dir="2700000" algn="tl">
                    <a:srgbClr val="C0C0C0"/>
                  </a:outerShdw>
                </a:effectLst>
                <a:cs typeface="Nazanin" pitchFamily="2" charset="-78"/>
              </a:rPr>
              <a:t>قواعد شنونده)</a:t>
            </a:r>
            <a:endParaRPr lang="en-US" sz="3600" b="1" dirty="0">
              <a:effectLst>
                <a:outerShdw blurRad="38100" dist="38100" dir="2700000" algn="tl">
                  <a:srgbClr val="C0C0C0"/>
                </a:outerShdw>
              </a:effectLst>
              <a:cs typeface="Nazanin" pitchFamily="2" charset="-78"/>
            </a:endParaRPr>
          </a:p>
        </p:txBody>
      </p:sp>
      <p:sp>
        <p:nvSpPr>
          <p:cNvPr id="47107" name="Rectangle 2"/>
          <p:cNvSpPr>
            <a:spLocks noGrp="1" noChangeArrowheads="1"/>
          </p:cNvSpPr>
          <p:nvPr>
            <p:ph idx="1"/>
          </p:nvPr>
        </p:nvSpPr>
        <p:spPr>
          <a:xfrm>
            <a:off x="468313" y="1700213"/>
            <a:ext cx="8135937" cy="4681537"/>
          </a:xfrm>
          <a:extLst>
            <a:ext uri="{909E8E84-426E-40DD-AFC4-6F175D3DCCD1}">
              <a14:hiddenFill xmlns:a14="http://schemas.microsoft.com/office/drawing/2010/main">
                <a:gradFill rotWithShape="1">
                  <a:gsLst>
                    <a:gs pos="0">
                      <a:schemeClr val="accent1"/>
                    </a:gs>
                    <a:gs pos="100000">
                      <a:schemeClr val="bg1"/>
                    </a:gs>
                  </a:gsLst>
                  <a:lin ang="2700000" scaled="1"/>
                </a:gradFill>
              </a14:hiddenFill>
            </a:ext>
          </a:extLst>
        </p:spPr>
        <p:txBody>
          <a:bodyPr>
            <a:normAutofit/>
          </a:bodyPr>
          <a:lstStyle/>
          <a:p>
            <a:pPr marL="457200" indent="457200" algn="just" rtl="1" fontAlgn="auto">
              <a:spcAft>
                <a:spcPts val="0"/>
              </a:spcAft>
              <a:buClr>
                <a:schemeClr val="accent3"/>
              </a:buClr>
              <a:buFont typeface="Wingdings 2"/>
              <a:buChar char=""/>
              <a:defRPr/>
            </a:pPr>
            <a:r>
              <a:rPr lang="fa-IR" sz="3200" dirty="0" smtClean="0">
                <a:latin typeface="Times New Roman" pitchFamily="18" charset="0"/>
                <a:ea typeface="+mn-ea"/>
                <a:cs typeface="Nazanin" pitchFamily="2" charset="-78"/>
              </a:rPr>
              <a:t>به طرف مقابل توجه کنيد (براي مثال، تماس چشمي</a:t>
            </a:r>
          </a:p>
          <a:p>
            <a:pPr marL="457200" indent="457200" algn="just" rtl="1" fontAlgn="auto">
              <a:spcAft>
                <a:spcPts val="0"/>
              </a:spcAft>
              <a:buClr>
                <a:schemeClr val="accent3"/>
              </a:buClr>
              <a:buFontTx/>
              <a:buNone/>
              <a:defRPr/>
            </a:pPr>
            <a:r>
              <a:rPr lang="fa-IR" sz="3200" dirty="0" smtClean="0">
                <a:latin typeface="Times New Roman" pitchFamily="18" charset="0"/>
                <a:ea typeface="+mn-ea"/>
                <a:cs typeface="Nazanin" pitchFamily="2" charset="-78"/>
              </a:rPr>
              <a:t>مناسب، تکان دادن سر).</a:t>
            </a:r>
          </a:p>
          <a:p>
            <a:pPr marL="457200" indent="457200" algn="just" rtl="1" fontAlgn="auto">
              <a:spcAft>
                <a:spcPts val="0"/>
              </a:spcAft>
              <a:buClr>
                <a:schemeClr val="accent3"/>
              </a:buClr>
              <a:buFont typeface="Wingdings 2"/>
              <a:buChar char=""/>
              <a:defRPr/>
            </a:pPr>
            <a:r>
              <a:rPr lang="fa-IR" sz="3200" dirty="0" smtClean="0">
                <a:latin typeface="Times New Roman" pitchFamily="18" charset="0"/>
                <a:ea typeface="+mn-ea"/>
                <a:cs typeface="Nazanin" pitchFamily="2" charset="-78"/>
              </a:rPr>
              <a:t>صحبت همسر خود را قطع نکنيد.</a:t>
            </a:r>
          </a:p>
          <a:p>
            <a:pPr marL="457200" indent="457200" algn="just" rtl="1" fontAlgn="auto">
              <a:spcAft>
                <a:spcPts val="0"/>
              </a:spcAft>
              <a:buClr>
                <a:schemeClr val="accent3"/>
              </a:buClr>
              <a:buFont typeface="Wingdings 2"/>
              <a:buChar char=""/>
              <a:defRPr/>
            </a:pPr>
            <a:r>
              <a:rPr lang="fa-IR" sz="3200" dirty="0" smtClean="0">
                <a:latin typeface="Times New Roman" pitchFamily="18" charset="0"/>
                <a:ea typeface="+mn-ea"/>
                <a:cs typeface="Nazanin" pitchFamily="2" charset="-78"/>
              </a:rPr>
              <a:t>آنچه را که شنيده ايد با کلمات خود بيان کنيد.</a:t>
            </a:r>
          </a:p>
          <a:p>
            <a:pPr marL="457200" indent="457200" algn="just" rtl="1" fontAlgn="auto">
              <a:spcAft>
                <a:spcPts val="0"/>
              </a:spcAft>
              <a:buClr>
                <a:schemeClr val="accent3"/>
              </a:buClr>
              <a:buFont typeface="Wingdings 2"/>
              <a:buChar char=""/>
              <a:defRPr/>
            </a:pPr>
            <a:r>
              <a:rPr lang="fa-IR" sz="3200" dirty="0" smtClean="0">
                <a:latin typeface="Times New Roman" pitchFamily="18" charset="0"/>
                <a:ea typeface="+mn-ea"/>
                <a:cs typeface="Nazanin" pitchFamily="2" charset="-78"/>
              </a:rPr>
              <a:t>به احساسات همسر خود توجه کرده و آنها را منعکس</a:t>
            </a:r>
          </a:p>
          <a:p>
            <a:pPr marL="457200" indent="457200" algn="just" rtl="1" fontAlgn="auto">
              <a:spcAft>
                <a:spcPts val="0"/>
              </a:spcAft>
              <a:buClr>
                <a:schemeClr val="accent3"/>
              </a:buClr>
              <a:buFontTx/>
              <a:buNone/>
              <a:defRPr/>
            </a:pPr>
            <a:r>
              <a:rPr lang="fa-IR" sz="3200" dirty="0" smtClean="0">
                <a:latin typeface="Times New Roman" pitchFamily="18" charset="0"/>
                <a:ea typeface="+mn-ea"/>
                <a:cs typeface="Nazanin" pitchFamily="2" charset="-78"/>
              </a:rPr>
              <a:t>کنيد.</a:t>
            </a:r>
          </a:p>
          <a:p>
            <a:pPr marL="457200" indent="457200" algn="just" rtl="1" fontAlgn="auto">
              <a:spcAft>
                <a:spcPts val="0"/>
              </a:spcAft>
              <a:buClr>
                <a:schemeClr val="accent3"/>
              </a:buClr>
              <a:buFont typeface="Wingdings 2"/>
              <a:buChar char=""/>
              <a:defRPr/>
            </a:pPr>
            <a:r>
              <a:rPr lang="fa-IR" sz="3200" dirty="0" smtClean="0">
                <a:latin typeface="Times New Roman" pitchFamily="18" charset="0"/>
                <a:ea typeface="+mn-ea"/>
                <a:cs typeface="Nazanin" pitchFamily="2" charset="-78"/>
              </a:rPr>
              <a:t>آنچه را که همسرتان مي گويد خلاصه کنيد.</a:t>
            </a:r>
            <a:endParaRPr lang="en-US" sz="3200" dirty="0" smtClean="0">
              <a:latin typeface="Times New Roman" pitchFamily="18" charset="0"/>
              <a:ea typeface="+mn-ea"/>
              <a:cs typeface="Nazanin" pitchFamily="2" charset="-78"/>
            </a:endParaRPr>
          </a:p>
          <a:p>
            <a:pPr marL="457200" indent="0" algn="ctr" rtl="1" fontAlgn="auto">
              <a:spcAft>
                <a:spcPts val="0"/>
              </a:spcAft>
              <a:buClr>
                <a:schemeClr val="accent3"/>
              </a:buClr>
              <a:buFont typeface="Wingdings 2"/>
              <a:buNone/>
              <a:defRPr/>
            </a:pPr>
            <a:r>
              <a:rPr lang="fa-IR" sz="2000" dirty="0" smtClean="0">
                <a:solidFill>
                  <a:prstClr val="black"/>
                </a:solidFill>
                <a:latin typeface="Times New Roman" pitchFamily="18" charset="0"/>
                <a:ea typeface="+mn-ea"/>
                <a:cs typeface="Nazanin" pitchFamily="2" charset="-78"/>
              </a:rPr>
              <a:t>نسترن </a:t>
            </a:r>
            <a:r>
              <a:rPr lang="fa-IR" sz="2000" dirty="0">
                <a:solidFill>
                  <a:prstClr val="black"/>
                </a:solidFill>
                <a:latin typeface="Times New Roman" pitchFamily="18" charset="0"/>
                <a:ea typeface="+mn-ea"/>
                <a:cs typeface="Nazanin" pitchFamily="2" charset="-78"/>
              </a:rPr>
              <a:t>براهیمی</a:t>
            </a:r>
            <a:endParaRPr lang="en-US" sz="3200" dirty="0" smtClean="0">
              <a:latin typeface="Times New Roman" pitchFamily="18" charset="0"/>
              <a:ea typeface="+mn-ea"/>
              <a:cs typeface="Nazanin" pitchFamily="2" charset="-78"/>
            </a:endParaRPr>
          </a:p>
        </p:txBody>
      </p:sp>
    </p:spTree>
    <p:extLst>
      <p:ext uri="{BB962C8B-B14F-4D97-AF65-F5344CB8AC3E}">
        <p14:creationId xmlns:p14="http://schemas.microsoft.com/office/powerpoint/2010/main" val="319205861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اهداف برقراری ارتباط در مشاوره با زوج</a:t>
            </a:r>
            <a:endParaRPr lang="en-US" dirty="0"/>
          </a:p>
        </p:txBody>
      </p:sp>
      <p:sp>
        <p:nvSpPr>
          <p:cNvPr id="3" name="Content Placeholder 2"/>
          <p:cNvSpPr>
            <a:spLocks noGrp="1"/>
          </p:cNvSpPr>
          <p:nvPr>
            <p:ph idx="1"/>
          </p:nvPr>
        </p:nvSpPr>
        <p:spPr/>
        <p:txBody>
          <a:bodyPr/>
          <a:lstStyle/>
          <a:p>
            <a:pPr algn="r" rtl="1"/>
            <a:r>
              <a:rPr lang="fa-IR" dirty="0"/>
              <a:t>اعتبار بخشی به درمانگر</a:t>
            </a:r>
          </a:p>
          <a:p>
            <a:pPr algn="r" rtl="1"/>
            <a:r>
              <a:rPr lang="fa-IR" dirty="0"/>
              <a:t>ایجاد یک جو امن </a:t>
            </a:r>
          </a:p>
          <a:p>
            <a:pPr algn="r" rtl="1"/>
            <a:r>
              <a:rPr lang="fa-IR" dirty="0"/>
              <a:t>ایجاد رابطه همکارانه با زوج</a:t>
            </a:r>
          </a:p>
          <a:p>
            <a:pPr algn="r" rtl="1"/>
            <a:r>
              <a:rPr lang="fa-IR" dirty="0"/>
              <a:t>ارزیابی و کسب اطلاعات</a:t>
            </a:r>
          </a:p>
          <a:p>
            <a:pPr algn="r" rtl="1"/>
            <a:r>
              <a:rPr lang="fa-IR" dirty="0"/>
              <a:t>درک درست درمانگر از مسائل مراجعین </a:t>
            </a:r>
          </a:p>
          <a:p>
            <a:pPr algn="r" rtl="1"/>
            <a:r>
              <a:rPr lang="fa-IR" dirty="0"/>
              <a:t>ایجاد امید</a:t>
            </a:r>
          </a:p>
          <a:p>
            <a:pPr algn="r" rtl="1"/>
            <a:r>
              <a:rPr lang="fa-IR" dirty="0"/>
              <a:t>ایجاد انگیزه برای </a:t>
            </a:r>
            <a:r>
              <a:rPr lang="fa-IR" dirty="0" smtClean="0"/>
              <a:t>تغییر</a:t>
            </a:r>
          </a:p>
          <a:p>
            <a:pPr algn="r" rtl="1"/>
            <a:endParaRPr lang="fa-IR" dirty="0"/>
          </a:p>
          <a:p>
            <a:pPr marL="0" lvl="0" indent="0" algn="ctr" rtl="1">
              <a:buClr>
                <a:srgbClr val="0BD0D9"/>
              </a:buClr>
              <a:buNone/>
            </a:pPr>
            <a:r>
              <a:rPr lang="fa-IR" sz="1400" dirty="0">
                <a:solidFill>
                  <a:prstClr val="black"/>
                </a:solidFill>
              </a:rPr>
              <a:t>نسترن براهیمی</a:t>
            </a:r>
          </a:p>
          <a:p>
            <a:pPr algn="r" rtl="1"/>
            <a:endParaRPr lang="fa-IR" dirty="0"/>
          </a:p>
          <a:p>
            <a:pPr algn="r" rtl="1"/>
            <a:endParaRPr lang="en-US" dirty="0"/>
          </a:p>
        </p:txBody>
      </p:sp>
    </p:spTree>
    <p:extLst>
      <p:ext uri="{BB962C8B-B14F-4D97-AF65-F5344CB8AC3E}">
        <p14:creationId xmlns:p14="http://schemas.microsoft.com/office/powerpoint/2010/main" val="31921703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normAutofit/>
          </a:bodyPr>
          <a:lstStyle/>
          <a:p>
            <a:pPr algn="ctr" fontAlgn="auto">
              <a:spcAft>
                <a:spcPts val="0"/>
              </a:spcAft>
              <a:defRPr/>
            </a:pPr>
            <a:r>
              <a:rPr lang="fa-IR" b="1" dirty="0">
                <a:effectLst>
                  <a:outerShdw blurRad="38100" dist="38100" dir="2700000" algn="tl">
                    <a:srgbClr val="C0C0C0"/>
                  </a:outerShdw>
                </a:effectLst>
                <a:cs typeface="Nazanin" pitchFamily="2" charset="-78"/>
              </a:rPr>
              <a:t>آموزش مذاکره</a:t>
            </a:r>
            <a:endParaRPr lang="en-US" b="1" dirty="0">
              <a:effectLst>
                <a:outerShdw blurRad="38100" dist="38100" dir="2700000" algn="tl">
                  <a:srgbClr val="C0C0C0"/>
                </a:outerShdw>
              </a:effectLst>
              <a:cs typeface="Nazanin" pitchFamily="2" charset="-78"/>
            </a:endParaRPr>
          </a:p>
        </p:txBody>
      </p:sp>
      <p:sp>
        <p:nvSpPr>
          <p:cNvPr id="46083" name="Rectangle 3"/>
          <p:cNvSpPr>
            <a:spLocks noGrp="1" noChangeArrowheads="1"/>
          </p:cNvSpPr>
          <p:nvPr>
            <p:ph idx="1"/>
          </p:nvPr>
        </p:nvSpPr>
        <p:spPr/>
        <p:txBody>
          <a:bodyPr>
            <a:normAutofit lnSpcReduction="10000"/>
          </a:bodyPr>
          <a:lstStyle/>
          <a:p>
            <a:pPr marL="274320" indent="-274320" algn="r" rtl="1" fontAlgn="auto">
              <a:lnSpc>
                <a:spcPct val="90000"/>
              </a:lnSpc>
              <a:spcAft>
                <a:spcPts val="0"/>
              </a:spcAft>
              <a:buClr>
                <a:schemeClr val="accent3"/>
              </a:buClr>
              <a:buFont typeface="Wingdings 2"/>
              <a:buChar char=""/>
              <a:defRPr/>
            </a:pPr>
            <a:r>
              <a:rPr lang="fa-IR" sz="3200" dirty="0" smtClean="0">
                <a:ea typeface="+mn-ea"/>
                <a:cs typeface="Nazanin" pitchFamily="2" charset="-78"/>
              </a:rPr>
              <a:t>مطرح کردن بازي برنده- برنده</a:t>
            </a:r>
          </a:p>
          <a:p>
            <a:pPr marL="274320" indent="-274320" algn="r" rtl="1" fontAlgn="auto">
              <a:lnSpc>
                <a:spcPct val="90000"/>
              </a:lnSpc>
              <a:spcAft>
                <a:spcPts val="0"/>
              </a:spcAft>
              <a:buClr>
                <a:schemeClr val="accent3"/>
              </a:buClr>
              <a:buFont typeface="Wingdings 2"/>
              <a:buChar char=""/>
              <a:defRPr/>
            </a:pPr>
            <a:r>
              <a:rPr lang="fa-IR" sz="3200" dirty="0" smtClean="0">
                <a:ea typeface="+mn-ea"/>
                <a:cs typeface="Nazanin" pitchFamily="2" charset="-78"/>
              </a:rPr>
              <a:t>ارائه منطق تکنيک</a:t>
            </a:r>
          </a:p>
          <a:p>
            <a:pPr marL="274320" indent="-274320" algn="r" rtl="1" fontAlgn="auto">
              <a:lnSpc>
                <a:spcPct val="90000"/>
              </a:lnSpc>
              <a:spcAft>
                <a:spcPts val="0"/>
              </a:spcAft>
              <a:buClr>
                <a:schemeClr val="accent3"/>
              </a:buClr>
              <a:buFont typeface="Wingdings 2"/>
              <a:buChar char=""/>
              <a:defRPr/>
            </a:pPr>
            <a:r>
              <a:rPr lang="fa-IR" sz="3200" dirty="0" smtClean="0">
                <a:ea typeface="+mn-ea"/>
                <a:cs typeface="Nazanin" pitchFamily="2" charset="-78"/>
              </a:rPr>
              <a:t>تاکيد بر استفاده از فنون ارتباطي</a:t>
            </a:r>
          </a:p>
          <a:p>
            <a:pPr marL="274320" indent="-274320" algn="r" rtl="1" fontAlgn="auto">
              <a:lnSpc>
                <a:spcPct val="90000"/>
              </a:lnSpc>
              <a:spcAft>
                <a:spcPts val="0"/>
              </a:spcAft>
              <a:buClr>
                <a:schemeClr val="accent3"/>
              </a:buClr>
              <a:buFont typeface="Wingdings 2"/>
              <a:buChar char=""/>
              <a:defRPr/>
            </a:pPr>
            <a:r>
              <a:rPr lang="fa-IR" sz="3200" dirty="0" smtClean="0">
                <a:ea typeface="+mn-ea"/>
                <a:cs typeface="Nazanin" pitchFamily="2" charset="-78"/>
              </a:rPr>
              <a:t>انتخاب يک موضوع </a:t>
            </a:r>
          </a:p>
          <a:p>
            <a:pPr marL="274320" indent="-274320" algn="r" rtl="1" fontAlgn="auto">
              <a:lnSpc>
                <a:spcPct val="90000"/>
              </a:lnSpc>
              <a:spcAft>
                <a:spcPts val="0"/>
              </a:spcAft>
              <a:buClr>
                <a:schemeClr val="accent3"/>
              </a:buClr>
              <a:buFont typeface="Wingdings 2"/>
              <a:buChar char=""/>
              <a:defRPr/>
            </a:pPr>
            <a:r>
              <a:rPr lang="fa-IR" sz="3200" dirty="0" smtClean="0">
                <a:ea typeface="+mn-ea"/>
                <a:cs typeface="Nazanin" pitchFamily="2" charset="-78"/>
              </a:rPr>
              <a:t>انجام مذاکره</a:t>
            </a:r>
          </a:p>
          <a:p>
            <a:pPr marL="274320" indent="-274320" algn="r" rtl="1" fontAlgn="auto">
              <a:lnSpc>
                <a:spcPct val="90000"/>
              </a:lnSpc>
              <a:spcAft>
                <a:spcPts val="0"/>
              </a:spcAft>
              <a:buClr>
                <a:schemeClr val="accent3"/>
              </a:buClr>
              <a:buFont typeface="Wingdings 2"/>
              <a:buChar char=""/>
              <a:defRPr/>
            </a:pPr>
            <a:r>
              <a:rPr lang="fa-IR" sz="3200" dirty="0" smtClean="0">
                <a:ea typeface="+mn-ea"/>
                <a:cs typeface="Nazanin" pitchFamily="2" charset="-78"/>
              </a:rPr>
              <a:t>ارائه فيدبک توسط درمانگر</a:t>
            </a:r>
          </a:p>
          <a:p>
            <a:pPr marL="274320" indent="-274320" algn="r" rtl="1" fontAlgn="auto">
              <a:lnSpc>
                <a:spcPct val="90000"/>
              </a:lnSpc>
              <a:spcAft>
                <a:spcPts val="0"/>
              </a:spcAft>
              <a:buClr>
                <a:schemeClr val="accent3"/>
              </a:buClr>
              <a:buFont typeface="Wingdings 2"/>
              <a:buChar char=""/>
              <a:defRPr/>
            </a:pPr>
            <a:r>
              <a:rPr lang="fa-IR" sz="3200" dirty="0" smtClean="0">
                <a:ea typeface="+mn-ea"/>
                <a:cs typeface="Nazanin" pitchFamily="2" charset="-78"/>
              </a:rPr>
              <a:t>در صورت لزوم، تعويض نقش</a:t>
            </a:r>
          </a:p>
          <a:p>
            <a:pPr marL="274320" indent="-274320" algn="r" rtl="1" fontAlgn="auto">
              <a:lnSpc>
                <a:spcPct val="90000"/>
              </a:lnSpc>
              <a:spcAft>
                <a:spcPts val="0"/>
              </a:spcAft>
              <a:buClr>
                <a:schemeClr val="accent3"/>
              </a:buClr>
              <a:buFont typeface="Wingdings 2"/>
              <a:buChar char=""/>
              <a:defRPr/>
            </a:pPr>
            <a:r>
              <a:rPr lang="fa-IR" sz="3200" dirty="0" smtClean="0">
                <a:ea typeface="+mn-ea"/>
                <a:cs typeface="Nazanin" pitchFamily="2" charset="-78"/>
              </a:rPr>
              <a:t>خلاصه کردن تکنيک و ارائه فيدبک</a:t>
            </a:r>
          </a:p>
          <a:p>
            <a:pPr marL="0" indent="0" algn="ctr" rtl="1" fontAlgn="auto">
              <a:lnSpc>
                <a:spcPct val="90000"/>
              </a:lnSpc>
              <a:spcAft>
                <a:spcPts val="0"/>
              </a:spcAft>
              <a:buClr>
                <a:schemeClr val="accent3"/>
              </a:buClr>
              <a:buFont typeface="Wingdings 2"/>
              <a:buNone/>
              <a:defRPr/>
            </a:pPr>
            <a:r>
              <a:rPr lang="fa-IR" sz="2000" dirty="0">
                <a:solidFill>
                  <a:prstClr val="black"/>
                </a:solidFill>
                <a:latin typeface="Times New Roman" pitchFamily="18" charset="0"/>
                <a:ea typeface="+mn-ea"/>
                <a:cs typeface="Nazanin" pitchFamily="2" charset="-78"/>
              </a:rPr>
              <a:t> نسترن براهیمی</a:t>
            </a:r>
            <a:endParaRPr lang="en-US" sz="3200" dirty="0" smtClean="0">
              <a:ea typeface="+mn-ea"/>
              <a:cs typeface="Nazanin" pitchFamily="2" charset="-78"/>
            </a:endParaRPr>
          </a:p>
        </p:txBody>
      </p:sp>
    </p:spTree>
    <p:extLst>
      <p:ext uri="{BB962C8B-B14F-4D97-AF65-F5344CB8AC3E}">
        <p14:creationId xmlns:p14="http://schemas.microsoft.com/office/powerpoint/2010/main" val="27717773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fade">
                                      <p:cBhvr>
                                        <p:cTn id="7" dur="500"/>
                                        <p:tgtEl>
                                          <p:spTgt spid="4608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6083">
                                            <p:txEl>
                                              <p:pRg st="1" end="1"/>
                                            </p:txEl>
                                          </p:spTgt>
                                        </p:tgtEl>
                                        <p:attrNameLst>
                                          <p:attrName>style.visibility</p:attrName>
                                        </p:attrNameLst>
                                      </p:cBhvr>
                                      <p:to>
                                        <p:strVal val="visible"/>
                                      </p:to>
                                    </p:set>
                                    <p:animEffect transition="in" filter="fade">
                                      <p:cBhvr>
                                        <p:cTn id="10" dur="500"/>
                                        <p:tgtEl>
                                          <p:spTgt spid="4608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6083">
                                            <p:txEl>
                                              <p:pRg st="2" end="2"/>
                                            </p:txEl>
                                          </p:spTgt>
                                        </p:tgtEl>
                                        <p:attrNameLst>
                                          <p:attrName>style.visibility</p:attrName>
                                        </p:attrNameLst>
                                      </p:cBhvr>
                                      <p:to>
                                        <p:strVal val="visible"/>
                                      </p:to>
                                    </p:set>
                                    <p:animEffect transition="in" filter="fade">
                                      <p:cBhvr>
                                        <p:cTn id="13" dur="500"/>
                                        <p:tgtEl>
                                          <p:spTgt spid="4608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6083">
                                            <p:txEl>
                                              <p:pRg st="3" end="3"/>
                                            </p:txEl>
                                          </p:spTgt>
                                        </p:tgtEl>
                                        <p:attrNameLst>
                                          <p:attrName>style.visibility</p:attrName>
                                        </p:attrNameLst>
                                      </p:cBhvr>
                                      <p:to>
                                        <p:strVal val="visible"/>
                                      </p:to>
                                    </p:set>
                                    <p:animEffect transition="in" filter="fade">
                                      <p:cBhvr>
                                        <p:cTn id="16" dur="500"/>
                                        <p:tgtEl>
                                          <p:spTgt spid="4608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6083">
                                            <p:txEl>
                                              <p:pRg st="4" end="4"/>
                                            </p:txEl>
                                          </p:spTgt>
                                        </p:tgtEl>
                                        <p:attrNameLst>
                                          <p:attrName>style.visibility</p:attrName>
                                        </p:attrNameLst>
                                      </p:cBhvr>
                                      <p:to>
                                        <p:strVal val="visible"/>
                                      </p:to>
                                    </p:set>
                                    <p:animEffect transition="in" filter="fade">
                                      <p:cBhvr>
                                        <p:cTn id="19" dur="500"/>
                                        <p:tgtEl>
                                          <p:spTgt spid="4608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6083">
                                            <p:txEl>
                                              <p:pRg st="5" end="5"/>
                                            </p:txEl>
                                          </p:spTgt>
                                        </p:tgtEl>
                                        <p:attrNameLst>
                                          <p:attrName>style.visibility</p:attrName>
                                        </p:attrNameLst>
                                      </p:cBhvr>
                                      <p:to>
                                        <p:strVal val="visible"/>
                                      </p:to>
                                    </p:set>
                                    <p:animEffect transition="in" filter="fade">
                                      <p:cBhvr>
                                        <p:cTn id="22" dur="500"/>
                                        <p:tgtEl>
                                          <p:spTgt spid="4608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6083">
                                            <p:txEl>
                                              <p:pRg st="6" end="6"/>
                                            </p:txEl>
                                          </p:spTgt>
                                        </p:tgtEl>
                                        <p:attrNameLst>
                                          <p:attrName>style.visibility</p:attrName>
                                        </p:attrNameLst>
                                      </p:cBhvr>
                                      <p:to>
                                        <p:strVal val="visible"/>
                                      </p:to>
                                    </p:set>
                                    <p:animEffect transition="in" filter="fade">
                                      <p:cBhvr>
                                        <p:cTn id="25" dur="500"/>
                                        <p:tgtEl>
                                          <p:spTgt spid="4608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6083">
                                            <p:txEl>
                                              <p:pRg st="7" end="7"/>
                                            </p:txEl>
                                          </p:spTgt>
                                        </p:tgtEl>
                                        <p:attrNameLst>
                                          <p:attrName>style.visibility</p:attrName>
                                        </p:attrNameLst>
                                      </p:cBhvr>
                                      <p:to>
                                        <p:strVal val="visible"/>
                                      </p:to>
                                    </p:set>
                                    <p:animEffect transition="in" filter="fade">
                                      <p:cBhvr>
                                        <p:cTn id="28" dur="500"/>
                                        <p:tgtEl>
                                          <p:spTgt spid="46083">
                                            <p:txEl>
                                              <p:pRg st="7" end="7"/>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6083">
                                            <p:txEl>
                                              <p:pRg st="8" end="8"/>
                                            </p:txEl>
                                          </p:spTgt>
                                        </p:tgtEl>
                                        <p:attrNameLst>
                                          <p:attrName>style.visibility</p:attrName>
                                        </p:attrNameLst>
                                      </p:cBhvr>
                                      <p:to>
                                        <p:strVal val="visible"/>
                                      </p:to>
                                    </p:set>
                                    <p:animEffect transition="in" filter="fade">
                                      <p:cBhvr>
                                        <p:cTn id="33" dur="500"/>
                                        <p:tgtEl>
                                          <p:spTgt spid="460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normAutofit/>
          </a:bodyPr>
          <a:lstStyle/>
          <a:p>
            <a:pPr fontAlgn="auto">
              <a:spcAft>
                <a:spcPts val="0"/>
              </a:spcAft>
              <a:defRPr/>
            </a:pPr>
            <a:r>
              <a:rPr lang="en-US" sz="2800">
                <a:cs typeface="Nazanin" pitchFamily="2" charset="-78"/>
              </a:rPr>
              <a:t>(</a:t>
            </a:r>
            <a:r>
              <a:rPr lang="en-US" sz="2800">
                <a:solidFill>
                  <a:schemeClr val="tx1"/>
                </a:solidFill>
              </a:rPr>
              <a:t>QUID PRO QUO CONTRACT) </a:t>
            </a:r>
            <a:r>
              <a:rPr lang="fa-IR" b="1">
                <a:effectLst>
                  <a:outerShdw blurRad="38100" dist="38100" dir="2700000" algn="tl">
                    <a:srgbClr val="C0C0C0"/>
                  </a:outerShdw>
                </a:effectLst>
                <a:cs typeface="Nazanin" pitchFamily="2" charset="-78"/>
              </a:rPr>
              <a:t>قرارداد رفتاري </a:t>
            </a:r>
            <a:endParaRPr lang="en-US">
              <a:solidFill>
                <a:schemeClr val="tx1"/>
              </a:solidFill>
            </a:endParaRPr>
          </a:p>
        </p:txBody>
      </p:sp>
      <p:sp>
        <p:nvSpPr>
          <p:cNvPr id="47107" name="Rectangle 3"/>
          <p:cNvSpPr>
            <a:spLocks noGrp="1" noChangeArrowheads="1"/>
          </p:cNvSpPr>
          <p:nvPr>
            <p:ph idx="1"/>
          </p:nvPr>
        </p:nvSpPr>
        <p:spPr>
          <a:xfrm>
            <a:off x="468313" y="1700213"/>
            <a:ext cx="7848600" cy="4886325"/>
          </a:xfrm>
        </p:spPr>
        <p:txBody>
          <a:bodyPr/>
          <a:lstStyle/>
          <a:p>
            <a:pPr algn="r" rtl="1">
              <a:lnSpc>
                <a:spcPct val="90000"/>
              </a:lnSpc>
            </a:pPr>
            <a:r>
              <a:rPr lang="fa-IR" sz="3200" smtClean="0">
                <a:cs typeface="Nazanin" pitchFamily="2" charset="-78"/>
              </a:rPr>
              <a:t>ارائه منطق درمان</a:t>
            </a:r>
          </a:p>
          <a:p>
            <a:pPr algn="r" rtl="1">
              <a:lnSpc>
                <a:spcPct val="90000"/>
              </a:lnSpc>
            </a:pPr>
            <a:r>
              <a:rPr lang="fa-IR" sz="3200" smtClean="0">
                <a:cs typeface="Nazanin" pitchFamily="2" charset="-78"/>
              </a:rPr>
              <a:t>تهيه فهرستي از خواسته هاي هر يک از همسران</a:t>
            </a:r>
          </a:p>
          <a:p>
            <a:pPr algn="r" rtl="1">
              <a:lnSpc>
                <a:spcPct val="90000"/>
              </a:lnSpc>
            </a:pPr>
            <a:r>
              <a:rPr lang="fa-IR" sz="3200" smtClean="0">
                <a:cs typeface="Nazanin" pitchFamily="2" charset="-78"/>
              </a:rPr>
              <a:t>انتخاب چند مورد از هر فهرست با توافق هر دو همسر</a:t>
            </a:r>
          </a:p>
          <a:p>
            <a:pPr algn="r" rtl="1">
              <a:lnSpc>
                <a:spcPct val="90000"/>
              </a:lnSpc>
            </a:pPr>
            <a:r>
              <a:rPr lang="fa-IR" sz="3200" smtClean="0">
                <a:cs typeface="Nazanin" pitchFamily="2" charset="-78"/>
              </a:rPr>
              <a:t>توافق در مورد جزئيات هر مورد</a:t>
            </a:r>
          </a:p>
          <a:p>
            <a:pPr algn="r" rtl="1">
              <a:lnSpc>
                <a:spcPct val="90000"/>
              </a:lnSpc>
            </a:pPr>
            <a:r>
              <a:rPr lang="fa-IR" sz="3200" smtClean="0">
                <a:cs typeface="Nazanin" pitchFamily="2" charset="-78"/>
              </a:rPr>
              <a:t>تهيه قراردادي کتبي يا شفاهي که در آن زوج توافق مي کنند که يکي از خواسته هاي همسر خود را انجام دهند، به شرطي که همسرشان نيز يک خواسته آنها را انجام دهد.</a:t>
            </a:r>
          </a:p>
          <a:p>
            <a:pPr algn="r" rtl="1">
              <a:lnSpc>
                <a:spcPct val="90000"/>
              </a:lnSpc>
            </a:pPr>
            <a:r>
              <a:rPr lang="fa-IR" sz="3200" smtClean="0">
                <a:cs typeface="Nazanin" pitchFamily="2" charset="-78"/>
              </a:rPr>
              <a:t>توافق در مورد نحوه ارائه گزارش در مورد اجراي قرارداد رفتاري </a:t>
            </a:r>
          </a:p>
          <a:p>
            <a:pPr algn="r" rtl="1">
              <a:lnSpc>
                <a:spcPct val="90000"/>
              </a:lnSpc>
            </a:pPr>
            <a:r>
              <a:rPr lang="fa-IR" sz="3200" smtClean="0">
                <a:cs typeface="Nazanin" pitchFamily="2" charset="-78"/>
              </a:rPr>
              <a:t>پيش بيني موانع احتمالي و راهکارهاي مقابله با آن</a:t>
            </a:r>
            <a:endParaRPr lang="en-US" sz="3200" smtClean="0">
              <a:cs typeface="Nazanin" pitchFamily="2" charset="-78"/>
            </a:endParaRPr>
          </a:p>
        </p:txBody>
      </p:sp>
    </p:spTree>
    <p:extLst>
      <p:ext uri="{BB962C8B-B14F-4D97-AF65-F5344CB8AC3E}">
        <p14:creationId xmlns:p14="http://schemas.microsoft.com/office/powerpoint/2010/main" val="27772305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fade">
                                      <p:cBhvr>
                                        <p:cTn id="7" dur="500"/>
                                        <p:tgtEl>
                                          <p:spTgt spid="4710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7107">
                                            <p:txEl>
                                              <p:pRg st="1" end="1"/>
                                            </p:txEl>
                                          </p:spTgt>
                                        </p:tgtEl>
                                        <p:attrNameLst>
                                          <p:attrName>style.visibility</p:attrName>
                                        </p:attrNameLst>
                                      </p:cBhvr>
                                      <p:to>
                                        <p:strVal val="visible"/>
                                      </p:to>
                                    </p:set>
                                    <p:animEffect transition="in" filter="fade">
                                      <p:cBhvr>
                                        <p:cTn id="10" dur="500"/>
                                        <p:tgtEl>
                                          <p:spTgt spid="4710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animEffect transition="in" filter="fade">
                                      <p:cBhvr>
                                        <p:cTn id="13" dur="500"/>
                                        <p:tgtEl>
                                          <p:spTgt spid="47107">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7107">
                                            <p:txEl>
                                              <p:pRg st="3" end="3"/>
                                            </p:txEl>
                                          </p:spTgt>
                                        </p:tgtEl>
                                        <p:attrNameLst>
                                          <p:attrName>style.visibility</p:attrName>
                                        </p:attrNameLst>
                                      </p:cBhvr>
                                      <p:to>
                                        <p:strVal val="visible"/>
                                      </p:to>
                                    </p:set>
                                    <p:animEffect transition="in" filter="fade">
                                      <p:cBhvr>
                                        <p:cTn id="16" dur="500"/>
                                        <p:tgtEl>
                                          <p:spTgt spid="47107">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7107">
                                            <p:txEl>
                                              <p:pRg st="4" end="4"/>
                                            </p:txEl>
                                          </p:spTgt>
                                        </p:tgtEl>
                                        <p:attrNameLst>
                                          <p:attrName>style.visibility</p:attrName>
                                        </p:attrNameLst>
                                      </p:cBhvr>
                                      <p:to>
                                        <p:strVal val="visible"/>
                                      </p:to>
                                    </p:set>
                                    <p:animEffect transition="in" filter="fade">
                                      <p:cBhvr>
                                        <p:cTn id="19" dur="500"/>
                                        <p:tgtEl>
                                          <p:spTgt spid="47107">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7107">
                                            <p:txEl>
                                              <p:pRg st="5" end="5"/>
                                            </p:txEl>
                                          </p:spTgt>
                                        </p:tgtEl>
                                        <p:attrNameLst>
                                          <p:attrName>style.visibility</p:attrName>
                                        </p:attrNameLst>
                                      </p:cBhvr>
                                      <p:to>
                                        <p:strVal val="visible"/>
                                      </p:to>
                                    </p:set>
                                    <p:animEffect transition="in" filter="fade">
                                      <p:cBhvr>
                                        <p:cTn id="22" dur="500"/>
                                        <p:tgtEl>
                                          <p:spTgt spid="47107">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7107">
                                            <p:txEl>
                                              <p:pRg st="6" end="6"/>
                                            </p:txEl>
                                          </p:spTgt>
                                        </p:tgtEl>
                                        <p:attrNameLst>
                                          <p:attrName>style.visibility</p:attrName>
                                        </p:attrNameLst>
                                      </p:cBhvr>
                                      <p:to>
                                        <p:strVal val="visible"/>
                                      </p:to>
                                    </p:set>
                                    <p:animEffect transition="in" filter="fade">
                                      <p:cBhvr>
                                        <p:cTn id="25" dur="500"/>
                                        <p:tgtEl>
                                          <p:spTgt spid="471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normAutofit/>
          </a:bodyPr>
          <a:lstStyle/>
          <a:p>
            <a:pPr algn="ctr" rtl="1" fontAlgn="auto">
              <a:spcAft>
                <a:spcPts val="0"/>
              </a:spcAft>
              <a:defRPr/>
            </a:pPr>
            <a:r>
              <a:rPr lang="en-US" sz="3600" dirty="0">
                <a:cs typeface="Nazanin" pitchFamily="2" charset="-78"/>
              </a:rPr>
              <a:t>(Caring Day)</a:t>
            </a:r>
            <a:r>
              <a:rPr lang="en-US" dirty="0">
                <a:cs typeface="Nazanin" pitchFamily="2" charset="-78"/>
              </a:rPr>
              <a:t> </a:t>
            </a:r>
            <a:r>
              <a:rPr lang="fa-IR" sz="4800" b="1" dirty="0">
                <a:effectLst>
                  <a:outerShdw blurRad="38100" dist="38100" dir="2700000" algn="tl">
                    <a:srgbClr val="C0C0C0"/>
                  </a:outerShdw>
                </a:effectLst>
                <a:cs typeface="Nazanin" pitchFamily="2" charset="-78"/>
              </a:rPr>
              <a:t>روز ويژه</a:t>
            </a:r>
            <a:endParaRPr lang="en-US" sz="4800" b="1" dirty="0">
              <a:effectLst>
                <a:outerShdw blurRad="38100" dist="38100" dir="2700000" algn="tl">
                  <a:srgbClr val="C0C0C0"/>
                </a:outerShdw>
              </a:effectLst>
              <a:cs typeface="Nazanin" pitchFamily="2" charset="-78"/>
            </a:endParaRPr>
          </a:p>
        </p:txBody>
      </p:sp>
      <p:sp>
        <p:nvSpPr>
          <p:cNvPr id="231427" name="Rectangle 3"/>
          <p:cNvSpPr>
            <a:spLocks noGrp="1" noChangeArrowheads="1"/>
          </p:cNvSpPr>
          <p:nvPr>
            <p:ph idx="1"/>
          </p:nvPr>
        </p:nvSpPr>
        <p:spPr>
          <a:xfrm>
            <a:off x="395288" y="1600200"/>
            <a:ext cx="8064500" cy="4852988"/>
          </a:xfrm>
        </p:spPr>
        <p:txBody>
          <a:bodyPr/>
          <a:lstStyle/>
          <a:p>
            <a:pPr algn="r" rtl="1">
              <a:buFont typeface="Arial" pitchFamily="34" charset="0"/>
              <a:buChar char="•"/>
            </a:pPr>
            <a:r>
              <a:rPr lang="fa-IR" sz="3200" smtClean="0">
                <a:cs typeface="Nazanin" pitchFamily="2" charset="-78"/>
              </a:rPr>
              <a:t>ارائه منطق درمان</a:t>
            </a:r>
          </a:p>
          <a:p>
            <a:pPr algn="r" rtl="1">
              <a:buFont typeface="Arial" pitchFamily="34" charset="0"/>
              <a:buChar char="•"/>
            </a:pPr>
            <a:r>
              <a:rPr lang="fa-IR" sz="3200" smtClean="0">
                <a:cs typeface="Nazanin" pitchFamily="2" charset="-78"/>
              </a:rPr>
              <a:t>توضيح روز ويژه</a:t>
            </a:r>
          </a:p>
          <a:p>
            <a:pPr algn="r" rtl="1">
              <a:buFont typeface="Arial" pitchFamily="34" charset="0"/>
              <a:buChar char="•"/>
            </a:pPr>
            <a:r>
              <a:rPr lang="fa-IR" sz="3200" smtClean="0">
                <a:cs typeface="Nazanin" pitchFamily="2" charset="-78"/>
              </a:rPr>
              <a:t>تهيه فهرستي از انتظارات هريک از همسران براي روز ويژه خود</a:t>
            </a:r>
          </a:p>
          <a:p>
            <a:pPr algn="r" rtl="1">
              <a:buFont typeface="Arial" pitchFamily="34" charset="0"/>
              <a:buChar char="•"/>
            </a:pPr>
            <a:r>
              <a:rPr lang="fa-IR" sz="3200" smtClean="0">
                <a:cs typeface="Nazanin" pitchFamily="2" charset="-78"/>
              </a:rPr>
              <a:t>بررسي هر دو فهرست و توافق بر سر مواردي که لازم است در روز ويژه هر فرد انجام شود.</a:t>
            </a:r>
          </a:p>
          <a:p>
            <a:pPr algn="r" rtl="1">
              <a:buFont typeface="Arial" pitchFamily="34" charset="0"/>
              <a:buChar char="•"/>
            </a:pPr>
            <a:r>
              <a:rPr lang="fa-IR" sz="3200" smtClean="0">
                <a:cs typeface="Nazanin" pitchFamily="2" charset="-78"/>
              </a:rPr>
              <a:t>انتخاب روز ويژه هر يک از همسران</a:t>
            </a:r>
          </a:p>
          <a:p>
            <a:pPr algn="r" rtl="1">
              <a:buFont typeface="Arial" pitchFamily="34" charset="0"/>
              <a:buChar char="•"/>
            </a:pPr>
            <a:r>
              <a:rPr lang="fa-IR" sz="3200" smtClean="0">
                <a:cs typeface="Nazanin" pitchFamily="2" charset="-78"/>
              </a:rPr>
              <a:t>توافق در مورد نحوه ارائه گزارش در مورد اجراي روز ويژه</a:t>
            </a:r>
          </a:p>
          <a:p>
            <a:pPr algn="r" rtl="1">
              <a:buFont typeface="Arial" pitchFamily="34" charset="0"/>
              <a:buChar char="•"/>
            </a:pPr>
            <a:r>
              <a:rPr lang="fa-IR" sz="3200" smtClean="0">
                <a:cs typeface="Nazanin" pitchFamily="2" charset="-78"/>
              </a:rPr>
              <a:t>پيش بيني موانع احتمالي و راهکارهاي مقابله با آن</a:t>
            </a:r>
            <a:endParaRPr lang="en-US" sz="3200" smtClean="0">
              <a:cs typeface="Nazanin" pitchFamily="2" charset="-78"/>
            </a:endParaRPr>
          </a:p>
        </p:txBody>
      </p:sp>
    </p:spTree>
    <p:extLst>
      <p:ext uri="{BB962C8B-B14F-4D97-AF65-F5344CB8AC3E}">
        <p14:creationId xmlns:p14="http://schemas.microsoft.com/office/powerpoint/2010/main" val="10676246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1427">
                                            <p:txEl>
                                              <p:pRg st="0" end="0"/>
                                            </p:txEl>
                                          </p:spTgt>
                                        </p:tgtEl>
                                        <p:attrNameLst>
                                          <p:attrName>style.visibility</p:attrName>
                                        </p:attrNameLst>
                                      </p:cBhvr>
                                      <p:to>
                                        <p:strVal val="visible"/>
                                      </p:to>
                                    </p:set>
                                    <p:animEffect transition="in" filter="fade">
                                      <p:cBhvr>
                                        <p:cTn id="7" dur="500"/>
                                        <p:tgtEl>
                                          <p:spTgt spid="23142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1427">
                                            <p:txEl>
                                              <p:pRg st="1" end="1"/>
                                            </p:txEl>
                                          </p:spTgt>
                                        </p:tgtEl>
                                        <p:attrNameLst>
                                          <p:attrName>style.visibility</p:attrName>
                                        </p:attrNameLst>
                                      </p:cBhvr>
                                      <p:to>
                                        <p:strVal val="visible"/>
                                      </p:to>
                                    </p:set>
                                    <p:animEffect transition="in" filter="fade">
                                      <p:cBhvr>
                                        <p:cTn id="10" dur="500"/>
                                        <p:tgtEl>
                                          <p:spTgt spid="23142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1427">
                                            <p:txEl>
                                              <p:pRg st="2" end="2"/>
                                            </p:txEl>
                                          </p:spTgt>
                                        </p:tgtEl>
                                        <p:attrNameLst>
                                          <p:attrName>style.visibility</p:attrName>
                                        </p:attrNameLst>
                                      </p:cBhvr>
                                      <p:to>
                                        <p:strVal val="visible"/>
                                      </p:to>
                                    </p:set>
                                    <p:animEffect transition="in" filter="fade">
                                      <p:cBhvr>
                                        <p:cTn id="13" dur="500"/>
                                        <p:tgtEl>
                                          <p:spTgt spid="231427">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1427">
                                            <p:txEl>
                                              <p:pRg st="3" end="3"/>
                                            </p:txEl>
                                          </p:spTgt>
                                        </p:tgtEl>
                                        <p:attrNameLst>
                                          <p:attrName>style.visibility</p:attrName>
                                        </p:attrNameLst>
                                      </p:cBhvr>
                                      <p:to>
                                        <p:strVal val="visible"/>
                                      </p:to>
                                    </p:set>
                                    <p:animEffect transition="in" filter="fade">
                                      <p:cBhvr>
                                        <p:cTn id="16" dur="500"/>
                                        <p:tgtEl>
                                          <p:spTgt spid="231427">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31427">
                                            <p:txEl>
                                              <p:pRg st="4" end="4"/>
                                            </p:txEl>
                                          </p:spTgt>
                                        </p:tgtEl>
                                        <p:attrNameLst>
                                          <p:attrName>style.visibility</p:attrName>
                                        </p:attrNameLst>
                                      </p:cBhvr>
                                      <p:to>
                                        <p:strVal val="visible"/>
                                      </p:to>
                                    </p:set>
                                    <p:animEffect transition="in" filter="fade">
                                      <p:cBhvr>
                                        <p:cTn id="19" dur="500"/>
                                        <p:tgtEl>
                                          <p:spTgt spid="231427">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31427">
                                            <p:txEl>
                                              <p:pRg st="5" end="5"/>
                                            </p:txEl>
                                          </p:spTgt>
                                        </p:tgtEl>
                                        <p:attrNameLst>
                                          <p:attrName>style.visibility</p:attrName>
                                        </p:attrNameLst>
                                      </p:cBhvr>
                                      <p:to>
                                        <p:strVal val="visible"/>
                                      </p:to>
                                    </p:set>
                                    <p:animEffect transition="in" filter="fade">
                                      <p:cBhvr>
                                        <p:cTn id="22" dur="500"/>
                                        <p:tgtEl>
                                          <p:spTgt spid="231427">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31427">
                                            <p:txEl>
                                              <p:pRg st="6" end="6"/>
                                            </p:txEl>
                                          </p:spTgt>
                                        </p:tgtEl>
                                        <p:attrNameLst>
                                          <p:attrName>style.visibility</p:attrName>
                                        </p:attrNameLst>
                                      </p:cBhvr>
                                      <p:to>
                                        <p:strVal val="visible"/>
                                      </p:to>
                                    </p:set>
                                    <p:animEffect transition="in" filter="fade">
                                      <p:cBhvr>
                                        <p:cTn id="25" dur="500"/>
                                        <p:tgtEl>
                                          <p:spTgt spid="2314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normAutofit/>
          </a:bodyPr>
          <a:lstStyle/>
          <a:p>
            <a:pPr algn="ctr" rtl="1" fontAlgn="auto">
              <a:spcAft>
                <a:spcPts val="0"/>
              </a:spcAft>
              <a:defRPr/>
            </a:pPr>
            <a:r>
              <a:rPr lang="fa-IR" b="1" dirty="0">
                <a:effectLst>
                  <a:outerShdw blurRad="38100" dist="38100" dir="2700000" algn="tl">
                    <a:srgbClr val="C0C0C0"/>
                  </a:outerShdw>
                </a:effectLst>
                <a:cs typeface="Nazanin" pitchFamily="2" charset="-78"/>
              </a:rPr>
              <a:t>فعاليت مشترک</a:t>
            </a:r>
            <a:endParaRPr lang="en-US" b="1" dirty="0">
              <a:effectLst>
                <a:outerShdw blurRad="38100" dist="38100" dir="2700000" algn="tl">
                  <a:srgbClr val="C0C0C0"/>
                </a:outerShdw>
              </a:effectLst>
              <a:cs typeface="Nazanin" pitchFamily="2" charset="-78"/>
            </a:endParaRPr>
          </a:p>
        </p:txBody>
      </p:sp>
      <p:sp>
        <p:nvSpPr>
          <p:cNvPr id="49155" name="Rectangle 3"/>
          <p:cNvSpPr>
            <a:spLocks noGrp="1" noChangeArrowheads="1"/>
          </p:cNvSpPr>
          <p:nvPr>
            <p:ph idx="1"/>
          </p:nvPr>
        </p:nvSpPr>
        <p:spPr>
          <a:xfrm>
            <a:off x="468313" y="1844675"/>
            <a:ext cx="7991475" cy="4032250"/>
          </a:xfrm>
        </p:spPr>
        <p:txBody>
          <a:bodyPr>
            <a:normAutofit lnSpcReduction="10000"/>
          </a:bodyPr>
          <a:lstStyle/>
          <a:p>
            <a:pPr marL="274320" indent="-274320" algn="r" rtl="1" fontAlgn="auto">
              <a:spcAft>
                <a:spcPts val="0"/>
              </a:spcAft>
              <a:buClr>
                <a:schemeClr val="accent3"/>
              </a:buClr>
              <a:buFont typeface="Wingdings 2"/>
              <a:buChar char=""/>
              <a:defRPr/>
            </a:pPr>
            <a:r>
              <a:rPr lang="fa-IR" sz="3200" dirty="0" smtClean="0">
                <a:ea typeface="+mn-ea"/>
                <a:cs typeface="Nazanin" pitchFamily="2" charset="-78"/>
              </a:rPr>
              <a:t>ارائه منطق درمان</a:t>
            </a:r>
          </a:p>
          <a:p>
            <a:pPr marL="274320" indent="-274320" algn="r" rtl="1" fontAlgn="auto">
              <a:spcAft>
                <a:spcPts val="0"/>
              </a:spcAft>
              <a:buClr>
                <a:schemeClr val="accent3"/>
              </a:buClr>
              <a:buFont typeface="Wingdings 2"/>
              <a:buChar char=""/>
              <a:defRPr/>
            </a:pPr>
            <a:r>
              <a:rPr lang="fa-IR" sz="3200" dirty="0" smtClean="0">
                <a:ea typeface="+mn-ea"/>
                <a:cs typeface="Nazanin" pitchFamily="2" charset="-78"/>
              </a:rPr>
              <a:t>تعيين فهرستي از فعاليت هاي مشترک با توافق هر دو همسر</a:t>
            </a:r>
          </a:p>
          <a:p>
            <a:pPr marL="274320" indent="-274320" algn="r" rtl="1" fontAlgn="auto">
              <a:spcAft>
                <a:spcPts val="0"/>
              </a:spcAft>
              <a:buClr>
                <a:schemeClr val="accent3"/>
              </a:buClr>
              <a:buFont typeface="Wingdings 2"/>
              <a:buChar char=""/>
              <a:defRPr/>
            </a:pPr>
            <a:r>
              <a:rPr lang="fa-IR" sz="3200" dirty="0" smtClean="0">
                <a:ea typeface="+mn-ea"/>
                <a:cs typeface="Nazanin" pitchFamily="2" charset="-78"/>
              </a:rPr>
              <a:t>انتخاب يکي از فعاليت ها با توافق هر دو همسر</a:t>
            </a:r>
          </a:p>
          <a:p>
            <a:pPr marL="274320" indent="-274320" algn="r" rtl="1" fontAlgn="auto">
              <a:spcAft>
                <a:spcPts val="0"/>
              </a:spcAft>
              <a:buClr>
                <a:schemeClr val="accent3"/>
              </a:buClr>
              <a:buFont typeface="Wingdings 2"/>
              <a:buChar char=""/>
              <a:defRPr/>
            </a:pPr>
            <a:r>
              <a:rPr lang="fa-IR" sz="3200" dirty="0" smtClean="0">
                <a:ea typeface="+mn-ea"/>
                <a:cs typeface="Nazanin" pitchFamily="2" charset="-78"/>
              </a:rPr>
              <a:t>توافق در مورد زمان و نحوه انجام فعاليت به شکلي که براي هر دو همسر رضايت بخش باشد.</a:t>
            </a:r>
          </a:p>
          <a:p>
            <a:pPr marL="274320" indent="-274320" algn="r" rtl="1" fontAlgn="auto">
              <a:spcAft>
                <a:spcPts val="0"/>
              </a:spcAft>
              <a:buClr>
                <a:schemeClr val="accent3"/>
              </a:buClr>
              <a:buFont typeface="Wingdings 2"/>
              <a:buChar char=""/>
              <a:defRPr/>
            </a:pPr>
            <a:r>
              <a:rPr lang="fa-IR" sz="3200" dirty="0" smtClean="0">
                <a:ea typeface="+mn-ea"/>
                <a:cs typeface="Nazanin" pitchFamily="2" charset="-78"/>
              </a:rPr>
              <a:t>توافق در مورد نحوه ارائه گزارش در مورد انجام فعاليت مشترک </a:t>
            </a:r>
          </a:p>
          <a:p>
            <a:pPr marL="274320" indent="-274320" algn="r" rtl="1" fontAlgn="auto">
              <a:spcAft>
                <a:spcPts val="0"/>
              </a:spcAft>
              <a:buClr>
                <a:schemeClr val="accent3"/>
              </a:buClr>
              <a:buFont typeface="Wingdings 2"/>
              <a:buChar char=""/>
              <a:defRPr/>
            </a:pPr>
            <a:endParaRPr lang="fa-IR" sz="3200" dirty="0">
              <a:ea typeface="+mn-ea"/>
              <a:cs typeface="Nazanin" pitchFamily="2" charset="-78"/>
            </a:endParaRPr>
          </a:p>
          <a:p>
            <a:pPr marL="0" indent="0" algn="ctr" rtl="1" fontAlgn="auto">
              <a:spcAft>
                <a:spcPts val="0"/>
              </a:spcAft>
              <a:buClr>
                <a:schemeClr val="accent3"/>
              </a:buClr>
              <a:buFont typeface="Wingdings 2"/>
              <a:buNone/>
              <a:defRPr/>
            </a:pPr>
            <a:r>
              <a:rPr lang="fa-IR" sz="2000" dirty="0">
                <a:solidFill>
                  <a:prstClr val="black"/>
                </a:solidFill>
                <a:latin typeface="Times New Roman" pitchFamily="18" charset="0"/>
                <a:ea typeface="+mn-ea"/>
                <a:cs typeface="Nazanin" pitchFamily="2" charset="-78"/>
              </a:rPr>
              <a:t> نسترن براهیمی</a:t>
            </a:r>
            <a:endParaRPr lang="en-US" sz="3200" dirty="0" smtClean="0">
              <a:ea typeface="+mn-ea"/>
              <a:cs typeface="Nazanin" pitchFamily="2" charset="-78"/>
            </a:endParaRPr>
          </a:p>
        </p:txBody>
      </p:sp>
    </p:spTree>
    <p:extLst>
      <p:ext uri="{BB962C8B-B14F-4D97-AF65-F5344CB8AC3E}">
        <p14:creationId xmlns:p14="http://schemas.microsoft.com/office/powerpoint/2010/main" val="8234548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fade">
                                      <p:cBhvr>
                                        <p:cTn id="7" dur="500"/>
                                        <p:tgtEl>
                                          <p:spTgt spid="4915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9155">
                                            <p:txEl>
                                              <p:pRg st="1" end="1"/>
                                            </p:txEl>
                                          </p:spTgt>
                                        </p:tgtEl>
                                        <p:attrNameLst>
                                          <p:attrName>style.visibility</p:attrName>
                                        </p:attrNameLst>
                                      </p:cBhvr>
                                      <p:to>
                                        <p:strVal val="visible"/>
                                      </p:to>
                                    </p:set>
                                    <p:animEffect transition="in" filter="fade">
                                      <p:cBhvr>
                                        <p:cTn id="10" dur="500"/>
                                        <p:tgtEl>
                                          <p:spTgt spid="4915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9155">
                                            <p:txEl>
                                              <p:pRg st="2" end="2"/>
                                            </p:txEl>
                                          </p:spTgt>
                                        </p:tgtEl>
                                        <p:attrNameLst>
                                          <p:attrName>style.visibility</p:attrName>
                                        </p:attrNameLst>
                                      </p:cBhvr>
                                      <p:to>
                                        <p:strVal val="visible"/>
                                      </p:to>
                                    </p:set>
                                    <p:animEffect transition="in" filter="fade">
                                      <p:cBhvr>
                                        <p:cTn id="13" dur="500"/>
                                        <p:tgtEl>
                                          <p:spTgt spid="4915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9155">
                                            <p:txEl>
                                              <p:pRg st="3" end="3"/>
                                            </p:txEl>
                                          </p:spTgt>
                                        </p:tgtEl>
                                        <p:attrNameLst>
                                          <p:attrName>style.visibility</p:attrName>
                                        </p:attrNameLst>
                                      </p:cBhvr>
                                      <p:to>
                                        <p:strVal val="visible"/>
                                      </p:to>
                                    </p:set>
                                    <p:animEffect transition="in" filter="fade">
                                      <p:cBhvr>
                                        <p:cTn id="16" dur="500"/>
                                        <p:tgtEl>
                                          <p:spTgt spid="4915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9155">
                                            <p:txEl>
                                              <p:pRg st="4" end="4"/>
                                            </p:txEl>
                                          </p:spTgt>
                                        </p:tgtEl>
                                        <p:attrNameLst>
                                          <p:attrName>style.visibility</p:attrName>
                                        </p:attrNameLst>
                                      </p:cBhvr>
                                      <p:to>
                                        <p:strVal val="visible"/>
                                      </p:to>
                                    </p:set>
                                    <p:animEffect transition="in" filter="fade">
                                      <p:cBhvr>
                                        <p:cTn id="19" dur="500"/>
                                        <p:tgtEl>
                                          <p:spTgt spid="49155">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9155">
                                            <p:txEl>
                                              <p:pRg st="6" end="6"/>
                                            </p:txEl>
                                          </p:spTgt>
                                        </p:tgtEl>
                                        <p:attrNameLst>
                                          <p:attrName>style.visibility</p:attrName>
                                        </p:attrNameLst>
                                      </p:cBhvr>
                                      <p:to>
                                        <p:strVal val="visible"/>
                                      </p:to>
                                    </p:set>
                                    <p:animEffect transition="in" filter="fade">
                                      <p:cBhvr>
                                        <p:cTn id="24" dur="500"/>
                                        <p:tgtEl>
                                          <p:spTgt spid="491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38" y="1196975"/>
            <a:ext cx="8229600" cy="2233613"/>
          </a:xfrm>
        </p:spPr>
        <p:txBody>
          <a:bodyPr>
            <a:normAutofit/>
          </a:bodyPr>
          <a:lstStyle/>
          <a:p>
            <a:pPr algn="ctr" fontAlgn="auto">
              <a:spcAft>
                <a:spcPts val="0"/>
              </a:spcAft>
              <a:defRPr/>
            </a:pPr>
            <a:r>
              <a:rPr lang="en-US" sz="3600" dirty="0" smtClean="0">
                <a:effectLst>
                  <a:outerShdw blurRad="38100" dist="38100" dir="2700000" algn="tl">
                    <a:srgbClr val="000000">
                      <a:alpha val="43137"/>
                    </a:srgbClr>
                  </a:outerShdw>
                </a:effectLst>
                <a:cs typeface="B Lotus" pitchFamily="2" charset="-78"/>
              </a:rPr>
              <a:t>09131665821</a:t>
            </a:r>
            <a:r>
              <a:rPr lang="en-US" sz="9600" dirty="0" smtClean="0">
                <a:effectLst>
                  <a:outerShdw blurRad="38100" dist="38100" dir="2700000" algn="tl">
                    <a:srgbClr val="000000">
                      <a:alpha val="43137"/>
                    </a:srgbClr>
                  </a:outerShdw>
                </a:effectLst>
                <a:cs typeface="B Lotus" pitchFamily="2" charset="-78"/>
              </a:rPr>
              <a:t/>
            </a:r>
            <a:br>
              <a:rPr lang="en-US" sz="9600" dirty="0" smtClean="0">
                <a:effectLst>
                  <a:outerShdw blurRad="38100" dist="38100" dir="2700000" algn="tl">
                    <a:srgbClr val="000000">
                      <a:alpha val="43137"/>
                    </a:srgbClr>
                  </a:outerShdw>
                </a:effectLst>
                <a:cs typeface="B Lotus" pitchFamily="2" charset="-78"/>
              </a:rPr>
            </a:br>
            <a:r>
              <a:rPr lang="en-US" sz="4400" dirty="0" smtClean="0">
                <a:effectLst>
                  <a:outerShdw blurRad="38100" dist="38100" dir="2700000" algn="tl">
                    <a:srgbClr val="000000">
                      <a:alpha val="43137"/>
                    </a:srgbClr>
                  </a:outerShdw>
                </a:effectLst>
                <a:cs typeface="B Lotus" pitchFamily="2" charset="-78"/>
              </a:rPr>
              <a:t>@</a:t>
            </a:r>
            <a:r>
              <a:rPr lang="en-US" sz="4400" dirty="0" err="1" smtClean="0">
                <a:effectLst>
                  <a:outerShdw blurRad="38100" dist="38100" dir="2700000" algn="tl">
                    <a:srgbClr val="000000">
                      <a:alpha val="43137"/>
                    </a:srgbClr>
                  </a:outerShdw>
                </a:effectLst>
                <a:cs typeface="B Lotus" pitchFamily="2" charset="-78"/>
              </a:rPr>
              <a:t>DrBarahimi</a:t>
            </a:r>
            <a:r>
              <a:rPr lang="en-US" sz="9600" dirty="0" smtClean="0">
                <a:effectLst>
                  <a:outerShdw blurRad="38100" dist="38100" dir="2700000" algn="tl">
                    <a:srgbClr val="000000">
                      <a:alpha val="43137"/>
                    </a:srgbClr>
                  </a:outerShdw>
                </a:effectLst>
                <a:cs typeface="B Lotus" pitchFamily="2" charset="-78"/>
              </a:rPr>
              <a:t/>
            </a:r>
            <a:br>
              <a:rPr lang="en-US" sz="9600" dirty="0" smtClean="0">
                <a:effectLst>
                  <a:outerShdw blurRad="38100" dist="38100" dir="2700000" algn="tl">
                    <a:srgbClr val="000000">
                      <a:alpha val="43137"/>
                    </a:srgbClr>
                  </a:outerShdw>
                </a:effectLst>
                <a:cs typeface="B Lotus" pitchFamily="2" charset="-78"/>
              </a:rPr>
            </a:br>
            <a:r>
              <a:rPr lang="en-US" sz="3200" dirty="0" smtClean="0">
                <a:effectLst>
                  <a:outerShdw blurRad="38100" dist="38100" dir="2700000" algn="tl">
                    <a:srgbClr val="000000">
                      <a:alpha val="43137"/>
                    </a:srgbClr>
                  </a:outerShdw>
                </a:effectLst>
                <a:cs typeface="B Lotus" pitchFamily="2" charset="-78"/>
              </a:rPr>
              <a:t>36264088</a:t>
            </a:r>
            <a:endParaRPr lang="en-US" sz="3200" dirty="0">
              <a:effectLst>
                <a:outerShdw blurRad="38100" dist="38100" dir="2700000" algn="tl">
                  <a:srgbClr val="000000">
                    <a:alpha val="43137"/>
                  </a:srgbClr>
                </a:outerShdw>
              </a:effectLst>
              <a:cs typeface="B Lotus" pitchFamily="2" charset="-78"/>
            </a:endParaRPr>
          </a:p>
        </p:txBody>
      </p:sp>
    </p:spTree>
    <p:extLst>
      <p:ext uri="{BB962C8B-B14F-4D97-AF65-F5344CB8AC3E}">
        <p14:creationId xmlns:p14="http://schemas.microsoft.com/office/powerpoint/2010/main" val="2069406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16"/>
            <a:ext cx="8229600" cy="1143000"/>
          </a:xfrm>
        </p:spPr>
        <p:txBody>
          <a:bodyPr/>
          <a:lstStyle/>
          <a:p>
            <a:pPr algn="r" rtl="1"/>
            <a:r>
              <a:rPr lang="fa-IR" dirty="0" smtClean="0"/>
              <a:t>اصول درمان شناختی رفتاری</a:t>
            </a:r>
            <a:endParaRPr lang="en-US" dirty="0"/>
          </a:p>
        </p:txBody>
      </p:sp>
      <p:sp>
        <p:nvSpPr>
          <p:cNvPr id="3" name="Content Placeholder 2"/>
          <p:cNvSpPr>
            <a:spLocks noGrp="1"/>
          </p:cNvSpPr>
          <p:nvPr>
            <p:ph idx="1"/>
          </p:nvPr>
        </p:nvSpPr>
        <p:spPr>
          <a:xfrm>
            <a:off x="457200" y="1143000"/>
            <a:ext cx="8229600" cy="5486400"/>
          </a:xfrm>
        </p:spPr>
        <p:txBody>
          <a:bodyPr>
            <a:normAutofit/>
          </a:bodyPr>
          <a:lstStyle/>
          <a:p>
            <a:pPr algn="r" rtl="1"/>
            <a:r>
              <a:rPr lang="fa-IR" sz="2800" dirty="0"/>
              <a:t>1.شناختها، رفتار و هیجان را تعیین میکنند ولی رفتار معیوب و هیجان منفی خود باعث تشدید شناختهای منفی ، تحریف شده و ناکارآمد می شوند.</a:t>
            </a:r>
          </a:p>
          <a:p>
            <a:pPr algn="r" rtl="1"/>
            <a:r>
              <a:rPr lang="fa-IR" sz="2800" dirty="0"/>
              <a:t>2.نظام پردازش اطلاعات میتواند در تمامی سطوح، از جمله ادراک، توجه، حافظه و تعبیر و تفسیر دچار تحریف و سویمندی شده و انتخابی عمل کند.</a:t>
            </a:r>
          </a:p>
          <a:p>
            <a:pPr algn="r" rtl="1"/>
            <a:r>
              <a:rPr lang="fa-IR" sz="2800" dirty="0"/>
              <a:t>3.نظام پردازش اطلاعات قابلیت اصلاح نیز دارد.</a:t>
            </a:r>
          </a:p>
          <a:p>
            <a:pPr algn="r" rtl="1"/>
            <a:r>
              <a:rPr lang="fa-IR" sz="2800" dirty="0"/>
              <a:t>4.اصلاح نظام پردازش اطلاعات با روش رایج در علم یعنی فرضیه آزمایی انجام میشود.</a:t>
            </a:r>
          </a:p>
          <a:p>
            <a:pPr marL="0" lvl="0" indent="0" algn="ctr" rtl="1">
              <a:buClr>
                <a:srgbClr val="0BD0D9"/>
              </a:buClr>
              <a:buNone/>
            </a:pPr>
            <a:r>
              <a:rPr lang="fa-IR" sz="2800" dirty="0"/>
              <a:t>5.اگرچه شناختها به ظاهر در دسترس نیستند، ولی روشهای علمی و عینی برای شناسایی، کمک کردن و پیگیری تغییرات آنها وجود دارد</a:t>
            </a:r>
            <a:r>
              <a:rPr lang="fa-IR" sz="2800" dirty="0" smtClean="0"/>
              <a:t>.</a:t>
            </a:r>
            <a:r>
              <a:rPr lang="fa-IR" sz="1400" dirty="0">
                <a:solidFill>
                  <a:prstClr val="black"/>
                </a:solidFill>
              </a:rPr>
              <a:t> نسترن براهیمی</a:t>
            </a:r>
          </a:p>
          <a:p>
            <a:pPr algn="r" rtl="1"/>
            <a:endParaRPr lang="fa-IR" sz="2800" dirty="0"/>
          </a:p>
        </p:txBody>
      </p:sp>
    </p:spTree>
    <p:extLst>
      <p:ext uri="{BB962C8B-B14F-4D97-AF65-F5344CB8AC3E}">
        <p14:creationId xmlns:p14="http://schemas.microsoft.com/office/powerpoint/2010/main" val="1621260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endParaRPr lang="en-US"/>
          </a:p>
        </p:txBody>
      </p:sp>
      <p:sp>
        <p:nvSpPr>
          <p:cNvPr id="3" name="Content Placeholder 2"/>
          <p:cNvSpPr>
            <a:spLocks noGrp="1"/>
          </p:cNvSpPr>
          <p:nvPr>
            <p:ph idx="1"/>
          </p:nvPr>
        </p:nvSpPr>
        <p:spPr>
          <a:xfrm>
            <a:off x="457200" y="1219200"/>
            <a:ext cx="8229600" cy="5105400"/>
          </a:xfrm>
        </p:spPr>
        <p:txBody>
          <a:bodyPr>
            <a:normAutofit/>
          </a:bodyPr>
          <a:lstStyle/>
          <a:p>
            <a:pPr algn="r" rtl="1"/>
            <a:r>
              <a:rPr lang="fa-IR" sz="2800" dirty="0"/>
              <a:t>6. رفتار و تغییرات آن یک مؤلفه مهم درمان شناختی رفتاری است. (نگاهی مهارت مدار به درمان دارد)</a:t>
            </a:r>
          </a:p>
          <a:p>
            <a:pPr algn="r" rtl="1"/>
            <a:r>
              <a:rPr lang="fa-IR" sz="2800" dirty="0"/>
              <a:t>7. درمان شناختی رفتاری بدون تکلیف معنا ندارد.</a:t>
            </a:r>
          </a:p>
          <a:p>
            <a:pPr algn="r" rtl="1"/>
            <a:r>
              <a:rPr lang="fa-IR" sz="2800" dirty="0"/>
              <a:t>8. درمان شناختی رفتاری یک درمان دارای ساختار است.</a:t>
            </a:r>
          </a:p>
          <a:p>
            <a:pPr algn="r" rtl="1"/>
            <a:r>
              <a:rPr lang="fa-IR" sz="2800" dirty="0"/>
              <a:t>9. عینی بودن و کمی سازی دو قسمت مهم درمان شناختی رفتاری است.</a:t>
            </a:r>
          </a:p>
          <a:p>
            <a:pPr algn="r" rtl="1"/>
            <a:r>
              <a:rPr lang="fa-IR" sz="2800" dirty="0"/>
              <a:t>10. درمان شناختی رفتاری به لحاظ محتوایی منطبق با نظریه فلسفی ساختارگرایی پدیدار شناسی است.</a:t>
            </a:r>
          </a:p>
          <a:p>
            <a:pPr algn="r" rtl="1"/>
            <a:r>
              <a:rPr lang="fa-IR" sz="2800" dirty="0"/>
              <a:t>11. ارتباط درمانگر و بیمار ارتباطی شفاف، مستقیم و بی ابهام است</a:t>
            </a:r>
            <a:r>
              <a:rPr lang="fa-IR" sz="2800" dirty="0" smtClean="0"/>
              <a:t>.</a:t>
            </a:r>
          </a:p>
          <a:p>
            <a:pPr marL="0" lvl="0" indent="0" algn="ctr" rtl="1">
              <a:buClr>
                <a:srgbClr val="0BD0D9"/>
              </a:buClr>
              <a:buNone/>
            </a:pPr>
            <a:r>
              <a:rPr lang="fa-IR" sz="1400" dirty="0">
                <a:solidFill>
                  <a:prstClr val="black"/>
                </a:solidFill>
              </a:rPr>
              <a:t>نسترن براهیمی</a:t>
            </a:r>
          </a:p>
          <a:p>
            <a:pPr algn="r" rtl="1"/>
            <a:endParaRPr lang="fa-IR" sz="2800" dirty="0"/>
          </a:p>
          <a:p>
            <a:pPr algn="r" rtl="1"/>
            <a:endParaRPr lang="fa-IR" sz="2800" dirty="0"/>
          </a:p>
          <a:p>
            <a:pPr algn="r" rtl="1"/>
            <a:endParaRPr lang="en-US" dirty="0"/>
          </a:p>
        </p:txBody>
      </p:sp>
    </p:spTree>
    <p:extLst>
      <p:ext uri="{BB962C8B-B14F-4D97-AF65-F5344CB8AC3E}">
        <p14:creationId xmlns:p14="http://schemas.microsoft.com/office/powerpoint/2010/main" val="1403919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اصول پایه در درمان شناختی رفتاری</a:t>
            </a:r>
            <a:endParaRPr lang="en-US" dirty="0"/>
          </a:p>
        </p:txBody>
      </p:sp>
      <p:sp>
        <p:nvSpPr>
          <p:cNvPr id="3" name="Content Placeholder 2"/>
          <p:cNvSpPr>
            <a:spLocks noGrp="1"/>
          </p:cNvSpPr>
          <p:nvPr>
            <p:ph idx="1"/>
          </p:nvPr>
        </p:nvSpPr>
        <p:spPr/>
        <p:txBody>
          <a:bodyPr/>
          <a:lstStyle/>
          <a:p>
            <a:pPr algn="r" rtl="1"/>
            <a:r>
              <a:rPr lang="fa-IR" dirty="0"/>
              <a:t>اصل اول: شناخت درماني مبتني بر مفهوم سازي پويا  لحظه به لحظه مشکلات مراجع در قالب شناختي-رفتاری است.</a:t>
            </a:r>
          </a:p>
          <a:p>
            <a:pPr algn="r" rtl="1"/>
            <a:r>
              <a:rPr lang="fa-IR" dirty="0"/>
              <a:t>اصل دوم: شناخت درماني رفتاری محتاج اتحاد درماني قوي است.</a:t>
            </a:r>
          </a:p>
          <a:p>
            <a:pPr algn="r" rtl="1"/>
            <a:r>
              <a:rPr lang="fa-IR" dirty="0"/>
              <a:t>اصل سوم: شناخت درماني رفتاری برهمکاري و مشارکت فعال بيمار تأکيد مي کند.</a:t>
            </a:r>
          </a:p>
          <a:p>
            <a:pPr algn="r" rtl="1"/>
            <a:r>
              <a:rPr lang="fa-IR" dirty="0"/>
              <a:t>اصل چهارم: شناخت درماني رفتاری معطوف به هدف و مسئله مدار است.</a:t>
            </a:r>
          </a:p>
          <a:p>
            <a:pPr algn="r" rtl="1"/>
            <a:r>
              <a:rPr lang="fa-IR" dirty="0"/>
              <a:t>اصل پنجم: بر زمان حال تأکيد مي کند.</a:t>
            </a:r>
          </a:p>
          <a:p>
            <a:pPr algn="r" rtl="1"/>
            <a:endParaRPr lang="fa-IR" dirty="0" smtClean="0"/>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26216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endParaRPr lang="en-US" dirty="0"/>
          </a:p>
        </p:txBody>
      </p:sp>
      <p:sp>
        <p:nvSpPr>
          <p:cNvPr id="3" name="Content Placeholder 2"/>
          <p:cNvSpPr>
            <a:spLocks noGrp="1"/>
          </p:cNvSpPr>
          <p:nvPr>
            <p:ph idx="1"/>
          </p:nvPr>
        </p:nvSpPr>
        <p:spPr>
          <a:xfrm>
            <a:off x="457200" y="1219200"/>
            <a:ext cx="8229600" cy="5105400"/>
          </a:xfrm>
        </p:spPr>
        <p:txBody>
          <a:bodyPr>
            <a:normAutofit lnSpcReduction="10000"/>
          </a:bodyPr>
          <a:lstStyle/>
          <a:p>
            <a:pPr algn="r" rtl="1"/>
            <a:r>
              <a:rPr lang="fa-IR" dirty="0"/>
              <a:t>اصل ششم: شناخت درماني رفتاری آموزشي است و هدف آن آموزش به بيمار است که درمانگر خودش باشد تا به اين ترتيب از عود جلوگيري کند.</a:t>
            </a:r>
          </a:p>
          <a:p>
            <a:pPr algn="r" rtl="1"/>
            <a:r>
              <a:rPr lang="fa-IR" dirty="0"/>
              <a:t>اصل هفتم: از نظر زماني محدود است.</a:t>
            </a:r>
          </a:p>
          <a:p>
            <a:pPr algn="r" rtl="1"/>
            <a:r>
              <a:rPr lang="fa-IR" dirty="0"/>
              <a:t>اصل هشتم: جلسات شناخت درماني رفتاری ساختار دارند</a:t>
            </a:r>
            <a:r>
              <a:rPr lang="fa-IR" dirty="0" smtClean="0"/>
              <a:t>.</a:t>
            </a:r>
          </a:p>
          <a:p>
            <a:pPr algn="r" rtl="1"/>
            <a:endParaRPr lang="fa-IR" dirty="0"/>
          </a:p>
          <a:p>
            <a:pPr algn="r" rtl="1"/>
            <a:r>
              <a:rPr lang="fa-IR" dirty="0"/>
              <a:t>اصل نهم: شناخت درماني رفتاری به بيماران آموزش ميدهد که افکار و باورهاي ناکارآمد خود را شناسايي و ارزيابي کرده و به آنها پاسخ دهند</a:t>
            </a:r>
            <a:r>
              <a:rPr lang="fa-IR" dirty="0" smtClean="0"/>
              <a:t>.</a:t>
            </a:r>
          </a:p>
          <a:p>
            <a:pPr algn="r" rtl="1"/>
            <a:endParaRPr lang="fa-IR" dirty="0"/>
          </a:p>
          <a:p>
            <a:pPr algn="r" rtl="1"/>
            <a:r>
              <a:rPr lang="fa-IR" dirty="0"/>
              <a:t>اصل دهم: شناخت درماني رفتاری از گستره اي از فنون براي تغيير فکر، خلق و رفتار استفاده ميکند</a:t>
            </a:r>
            <a:r>
              <a:rPr lang="fa-IR" dirty="0" smtClean="0"/>
              <a:t>.</a:t>
            </a:r>
          </a:p>
          <a:p>
            <a:pPr marL="0" lvl="0" indent="0" algn="ctr" rtl="1">
              <a:buClr>
                <a:srgbClr val="0BD0D9"/>
              </a:buClr>
              <a:buNone/>
            </a:pPr>
            <a:r>
              <a:rPr lang="fa-IR" sz="1400" dirty="0">
                <a:solidFill>
                  <a:prstClr val="black"/>
                </a:solidFill>
              </a:rPr>
              <a:t>نسترن براهیمی</a:t>
            </a:r>
          </a:p>
          <a:p>
            <a:pPr algn="r" rtl="1"/>
            <a:endParaRPr lang="fa-IR" dirty="0" smtClean="0"/>
          </a:p>
          <a:p>
            <a:pPr algn="r" rtl="1"/>
            <a:endParaRPr lang="fa-IR" dirty="0"/>
          </a:p>
          <a:p>
            <a:pPr algn="r" rtl="1"/>
            <a:endParaRPr lang="en-US" dirty="0"/>
          </a:p>
        </p:txBody>
      </p:sp>
    </p:spTree>
    <p:extLst>
      <p:ext uri="{BB962C8B-B14F-4D97-AF65-F5344CB8AC3E}">
        <p14:creationId xmlns:p14="http://schemas.microsoft.com/office/powerpoint/2010/main" val="3030938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اصول رفتار درمانی شناختی رفتاری</a:t>
            </a:r>
            <a:endParaRPr lang="en-US" dirty="0"/>
          </a:p>
        </p:txBody>
      </p:sp>
      <p:sp>
        <p:nvSpPr>
          <p:cNvPr id="3" name="Content Placeholder 2"/>
          <p:cNvSpPr>
            <a:spLocks noGrp="1"/>
          </p:cNvSpPr>
          <p:nvPr>
            <p:ph idx="1"/>
          </p:nvPr>
        </p:nvSpPr>
        <p:spPr/>
        <p:txBody>
          <a:bodyPr>
            <a:normAutofit lnSpcReduction="10000"/>
          </a:bodyPr>
          <a:lstStyle/>
          <a:p>
            <a:pPr algn="r" rtl="1"/>
            <a:r>
              <a:rPr lang="fa-IR" dirty="0" smtClean="0"/>
              <a:t>مفهوم سازی </a:t>
            </a:r>
          </a:p>
          <a:p>
            <a:pPr algn="r" rtl="1"/>
            <a:r>
              <a:rPr lang="en-US" dirty="0" smtClean="0"/>
              <a:t>CBT </a:t>
            </a:r>
            <a:r>
              <a:rPr lang="fa-IR" dirty="0"/>
              <a:t>نیازمند اتحاد درمانی است (همکاری بین درمانگر و مراجع)</a:t>
            </a:r>
          </a:p>
          <a:p>
            <a:pPr algn="r" rtl="1"/>
            <a:r>
              <a:rPr lang="fa-IR" dirty="0"/>
              <a:t>مستلزم همکاری و مشارکت است.</a:t>
            </a:r>
          </a:p>
          <a:p>
            <a:pPr algn="r" rtl="1"/>
            <a:r>
              <a:rPr lang="fa-IR" dirty="0"/>
              <a:t>هدفمند و متمرکز بر مسأله گشایی است.</a:t>
            </a:r>
          </a:p>
          <a:p>
            <a:pPr algn="r" rtl="1"/>
            <a:r>
              <a:rPr lang="fa-IR" dirty="0"/>
              <a:t>بر زمان حال تأکید دارد.</a:t>
            </a:r>
          </a:p>
          <a:p>
            <a:pPr algn="r" rtl="1"/>
            <a:r>
              <a:rPr lang="fa-IR" dirty="0"/>
              <a:t>آموزشی است.</a:t>
            </a:r>
          </a:p>
          <a:p>
            <a:pPr algn="r" rtl="1"/>
            <a:r>
              <a:rPr lang="fa-IR" dirty="0"/>
              <a:t>کوتاه مدت است.</a:t>
            </a:r>
          </a:p>
          <a:p>
            <a:pPr algn="r" rtl="1"/>
            <a:r>
              <a:rPr lang="fa-IR" dirty="0"/>
              <a:t>از تکنیک های زیادی برای تغییر شناخت، خلق و رفتار استفاده می کند.</a:t>
            </a:r>
          </a:p>
          <a:p>
            <a:pPr algn="r" rtl="1"/>
            <a:r>
              <a:rPr lang="fa-IR" dirty="0"/>
              <a:t>مبتنی بر رویکرد خودیاری است.</a:t>
            </a:r>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2184001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r" rtl="1"/>
            <a:r>
              <a:rPr lang="fa-IR" dirty="0"/>
              <a:t>عوامل موثر در رضایت و نارضایتی زناشویی</a:t>
            </a:r>
            <a:endParaRPr lang="en-US" dirty="0"/>
          </a:p>
        </p:txBody>
      </p:sp>
      <p:sp>
        <p:nvSpPr>
          <p:cNvPr id="3" name="Content Placeholder 2"/>
          <p:cNvSpPr>
            <a:spLocks noGrp="1"/>
          </p:cNvSpPr>
          <p:nvPr>
            <p:ph idx="1"/>
          </p:nvPr>
        </p:nvSpPr>
        <p:spPr>
          <a:xfrm>
            <a:off x="457200" y="1295400"/>
            <a:ext cx="8229600" cy="5029200"/>
          </a:xfrm>
        </p:spPr>
        <p:txBody>
          <a:bodyPr>
            <a:normAutofit fontScale="85000" lnSpcReduction="20000"/>
          </a:bodyPr>
          <a:lstStyle/>
          <a:p>
            <a:pPr algn="r" rtl="1"/>
            <a:r>
              <a:rPr lang="fa-IR" sz="3000" dirty="0"/>
              <a:t>نرخ پاداش و هزینه( اختلافات زناشویی از ابتدا به عنوان تابعی از نرخ های تقویت و تنبیه مفهوم سازی می شود) الگوی حساب بانکی</a:t>
            </a:r>
          </a:p>
          <a:p>
            <a:pPr algn="r" rtl="1"/>
            <a:endParaRPr lang="fa-IR" sz="3000" dirty="0"/>
          </a:p>
          <a:p>
            <a:pPr algn="r" rtl="1"/>
            <a:r>
              <a:rPr lang="fa-IR" sz="3000" dirty="0"/>
              <a:t>الگوهای ارتباطی بی حاصل( فقدان مهارت ارتباطی ، بکارنبردن مهارت ارتباطی در قبال همسر به دلایل مختلف)</a:t>
            </a:r>
          </a:p>
          <a:p>
            <a:pPr algn="r" rtl="1"/>
            <a:r>
              <a:rPr lang="fa-IR" sz="3000" dirty="0"/>
              <a:t>فقدان مهارت در حل تعارض و حل مسئله (توجه به تقسیم مسئولیت ها قائده ها و تعهد ها)</a:t>
            </a:r>
          </a:p>
          <a:p>
            <a:pPr algn="r" rtl="1"/>
            <a:r>
              <a:rPr lang="fa-IR" sz="3000" dirty="0"/>
              <a:t>پاسخ زوج به تعارض( صرف وجود کشمکش و تعارض رضایت و نارضایتی را مشخص نمی کند، تلاش برای حل مشکل و یافتن راه حل رضایت آمیز)</a:t>
            </a:r>
          </a:p>
          <a:p>
            <a:pPr algn="r" rtl="1"/>
            <a:r>
              <a:rPr lang="fa-IR" sz="3000" dirty="0"/>
              <a:t>شناخت ها  ( باورهای رابطه ای غیرواقع بینانه: اختلاف مخرب است، باید ذهن من رابخواند ، همسران نمی توانند تغییر کنند، کمال گرایی جنسی ، عدم انعطاف در نقش های جنسی) ص </a:t>
            </a:r>
            <a:r>
              <a:rPr lang="fa-IR" sz="3000" dirty="0" smtClean="0"/>
              <a:t>25</a:t>
            </a:r>
            <a:endParaRPr lang="fa-IR" sz="3000" dirty="0"/>
          </a:p>
          <a:p>
            <a:pPr marL="0" lvl="0" indent="0" algn="ctr" rtl="1">
              <a:buClr>
                <a:srgbClr val="0BD0D9"/>
              </a:buClr>
              <a:buNone/>
            </a:pPr>
            <a:r>
              <a:rPr lang="fa-IR" sz="1400" dirty="0">
                <a:solidFill>
                  <a:prstClr val="black"/>
                </a:solidFill>
              </a:rPr>
              <a:t>نسترن براهیمی</a:t>
            </a:r>
          </a:p>
          <a:p>
            <a:pPr algn="r" rtl="1"/>
            <a:endParaRPr lang="en-US" dirty="0"/>
          </a:p>
        </p:txBody>
      </p:sp>
    </p:spTree>
    <p:extLst>
      <p:ext uri="{BB962C8B-B14F-4D97-AF65-F5344CB8AC3E}">
        <p14:creationId xmlns:p14="http://schemas.microsoft.com/office/powerpoint/2010/main" val="5915717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1630</TotalTime>
  <Words>2463</Words>
  <Application>Microsoft Office PowerPoint</Application>
  <PresentationFormat>On-screen Show (4:3)</PresentationFormat>
  <Paragraphs>305</Paragraphs>
  <Slides>34</Slides>
  <Notes>3</Notes>
  <HiddenSlides>0</HiddenSlides>
  <MMClips>0</MMClips>
  <ScaleCrop>false</ScaleCrop>
  <HeadingPairs>
    <vt:vector size="4" baseType="variant">
      <vt:variant>
        <vt:lpstr>Theme</vt:lpstr>
      </vt:variant>
      <vt:variant>
        <vt:i4>2</vt:i4>
      </vt:variant>
      <vt:variant>
        <vt:lpstr>Slide Titles</vt:lpstr>
      </vt:variant>
      <vt:variant>
        <vt:i4>34</vt:i4>
      </vt:variant>
    </vt:vector>
  </HeadingPairs>
  <TitlesOfParts>
    <vt:vector size="36" baseType="lpstr">
      <vt:lpstr>Flow</vt:lpstr>
      <vt:lpstr>1_Flow</vt:lpstr>
      <vt:lpstr>درمان شناختی رفتاری با زوجین</vt:lpstr>
      <vt:lpstr>ارتباط چیست؟</vt:lpstr>
      <vt:lpstr>اهداف برقراری ارتباط در مشاوره با زوج</vt:lpstr>
      <vt:lpstr>اصول درمان شناختی رفتاری</vt:lpstr>
      <vt:lpstr>PowerPoint Presentation</vt:lpstr>
      <vt:lpstr>اصول پایه در درمان شناختی رفتاری</vt:lpstr>
      <vt:lpstr>PowerPoint Presentation</vt:lpstr>
      <vt:lpstr>اصول رفتار درمانی شناختی رفتاری</vt:lpstr>
      <vt:lpstr>عوامل موثر در رضایت و نارضایتی زناشویی</vt:lpstr>
      <vt:lpstr>مهارت های میان فردی درمانگر</vt:lpstr>
      <vt:lpstr>PowerPoint Presentation</vt:lpstr>
      <vt:lpstr>مهارت های اجرایی درمانگر</vt:lpstr>
      <vt:lpstr>PowerPoint Presentation</vt:lpstr>
      <vt:lpstr>مهارت های ایجاد رابطه میان همسران</vt:lpstr>
      <vt:lpstr>مهارت های ایجاد رابطه در جلسات اول</vt:lpstr>
      <vt:lpstr>ارزیابی در زوج درمانی</vt:lpstr>
      <vt:lpstr>جلسه ی ارزیابی اولیه مشترک</vt:lpstr>
      <vt:lpstr>ارزیابی – مصاحبه ی اولیه مشترک</vt:lpstr>
      <vt:lpstr>خلاصه ای از تاریخچه ی مربوط به رابطه</vt:lpstr>
      <vt:lpstr>PowerPoint Presentation</vt:lpstr>
      <vt:lpstr>خلاصه ای از فیدبک ارزیابی به همسران</vt:lpstr>
      <vt:lpstr>PowerPoint Presentation</vt:lpstr>
      <vt:lpstr>بازخورد ارزیابی در جلسه ی مشترک دوم</vt:lpstr>
      <vt:lpstr>فنون رفتاري</vt:lpstr>
      <vt:lpstr>آموزش ارتباط</vt:lpstr>
      <vt:lpstr>Tile Technique</vt:lpstr>
      <vt:lpstr>Tile Technique- ادامه</vt:lpstr>
      <vt:lpstr>Tile Technique (قواعد صحبت کننده)</vt:lpstr>
      <vt:lpstr>Tile Technique (قواعد شنونده)</vt:lpstr>
      <vt:lpstr>آموزش مذاکره</vt:lpstr>
      <vt:lpstr>(QUID PRO QUO CONTRACT) قرارداد رفتاري </vt:lpstr>
      <vt:lpstr>(Caring Day) روز ويژه</vt:lpstr>
      <vt:lpstr>فعاليت مشترک</vt:lpstr>
      <vt:lpstr>09131665821 @DrBarahimi 36264088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درمان شناختی رفتاری با زوجین</dc:title>
  <dc:creator>sayan</dc:creator>
  <cp:lastModifiedBy>sayan</cp:lastModifiedBy>
  <cp:revision>13</cp:revision>
  <dcterms:created xsi:type="dcterms:W3CDTF">2016-07-13T20:35:21Z</dcterms:created>
  <dcterms:modified xsi:type="dcterms:W3CDTF">2016-08-13T09:26:52Z</dcterms:modified>
</cp:coreProperties>
</file>