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302" r:id="rId2"/>
    <p:sldId id="303" r:id="rId3"/>
    <p:sldId id="309" r:id="rId4"/>
    <p:sldId id="307" r:id="rId5"/>
    <p:sldId id="308" r:id="rId6"/>
    <p:sldId id="321" r:id="rId7"/>
    <p:sldId id="310" r:id="rId8"/>
    <p:sldId id="304" r:id="rId9"/>
    <p:sldId id="258" r:id="rId10"/>
    <p:sldId id="259" r:id="rId11"/>
    <p:sldId id="260" r:id="rId12"/>
    <p:sldId id="261" r:id="rId13"/>
    <p:sldId id="264" r:id="rId14"/>
    <p:sldId id="262" r:id="rId15"/>
    <p:sldId id="271" r:id="rId16"/>
    <p:sldId id="326" r:id="rId17"/>
    <p:sldId id="269" r:id="rId18"/>
    <p:sldId id="320" r:id="rId19"/>
    <p:sldId id="265" r:id="rId20"/>
    <p:sldId id="319" r:id="rId21"/>
    <p:sldId id="311" r:id="rId22"/>
    <p:sldId id="312" r:id="rId23"/>
    <p:sldId id="316" r:id="rId24"/>
    <p:sldId id="315" r:id="rId25"/>
    <p:sldId id="314" r:id="rId26"/>
    <p:sldId id="317" r:id="rId27"/>
    <p:sldId id="318" r:id="rId28"/>
    <p:sldId id="313" r:id="rId29"/>
    <p:sldId id="270" r:id="rId30"/>
    <p:sldId id="266" r:id="rId31"/>
    <p:sldId id="267" r:id="rId32"/>
    <p:sldId id="328" r:id="rId33"/>
    <p:sldId id="329" r:id="rId34"/>
    <p:sldId id="331" r:id="rId35"/>
    <p:sldId id="332" r:id="rId36"/>
    <p:sldId id="330" r:id="rId37"/>
    <p:sldId id="333" r:id="rId38"/>
    <p:sldId id="322" r:id="rId39"/>
    <p:sldId id="323" r:id="rId40"/>
    <p:sldId id="324" r:id="rId41"/>
    <p:sldId id="268" r:id="rId42"/>
    <p:sldId id="325" r:id="rId43"/>
    <p:sldId id="284" r:id="rId44"/>
    <p:sldId id="344" r:id="rId45"/>
    <p:sldId id="345" r:id="rId46"/>
    <p:sldId id="346" r:id="rId47"/>
    <p:sldId id="278" r:id="rId48"/>
    <p:sldId id="263" r:id="rId49"/>
    <p:sldId id="305" r:id="rId50"/>
    <p:sldId id="306" r:id="rId51"/>
    <p:sldId id="272" r:id="rId52"/>
    <p:sldId id="299" r:id="rId53"/>
    <p:sldId id="300" r:id="rId54"/>
    <p:sldId id="301" r:id="rId55"/>
    <p:sldId id="273" r:id="rId56"/>
    <p:sldId id="274" r:id="rId57"/>
    <p:sldId id="297" r:id="rId58"/>
    <p:sldId id="298" r:id="rId59"/>
    <p:sldId id="275" r:id="rId60"/>
    <p:sldId id="276" r:id="rId61"/>
    <p:sldId id="277" r:id="rId62"/>
    <p:sldId id="327" r:id="rId63"/>
    <p:sldId id="279" r:id="rId64"/>
    <p:sldId id="281" r:id="rId65"/>
    <p:sldId id="282" r:id="rId66"/>
    <p:sldId id="286" r:id="rId67"/>
    <p:sldId id="283" r:id="rId68"/>
    <p:sldId id="285" r:id="rId69"/>
    <p:sldId id="287" r:id="rId70"/>
    <p:sldId id="288" r:id="rId71"/>
    <p:sldId id="289" r:id="rId72"/>
    <p:sldId id="290" r:id="rId73"/>
    <p:sldId id="291" r:id="rId74"/>
    <p:sldId id="294" r:id="rId75"/>
    <p:sldId id="292" r:id="rId76"/>
    <p:sldId id="295" r:id="rId77"/>
    <p:sldId id="336" r:id="rId78"/>
    <p:sldId id="337" r:id="rId79"/>
    <p:sldId id="334" r:id="rId80"/>
    <p:sldId id="341" r:id="rId81"/>
    <p:sldId id="335" r:id="rId82"/>
    <p:sldId id="338" r:id="rId83"/>
    <p:sldId id="339" r:id="rId84"/>
    <p:sldId id="340" r:id="rId85"/>
    <p:sldId id="342" r:id="rId86"/>
    <p:sldId id="343"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00"/>
    <a:srgbClr val="F81031"/>
    <a:srgbClr val="0066FF"/>
    <a:srgbClr val="1BF410"/>
    <a:srgbClr val="7DEB87"/>
    <a:srgbClr val="453ACE"/>
    <a:srgbClr val="66FF66"/>
    <a:srgbClr val="94DEF0"/>
    <a:srgbClr val="5EC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2" autoAdjust="0"/>
    <p:restoredTop sz="94624" autoAdjust="0"/>
  </p:normalViewPr>
  <p:slideViewPr>
    <p:cSldViewPr>
      <p:cViewPr varScale="1">
        <p:scale>
          <a:sx n="38" d="100"/>
          <a:sy n="38" d="100"/>
        </p:scale>
        <p:origin x="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4C3ED-E500-4722-8075-5D5E6A49D735}" type="datetimeFigureOut">
              <a:rPr lang="en-US" smtClean="0"/>
              <a:pPr/>
              <a:t>9/16/2018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EF4B-D38F-4DA7-9E5F-93E38A2FA9DB}" type="slidenum">
              <a:rPr lang="en-US" smtClean="0"/>
              <a:pPr/>
              <a:t>‹#›</a:t>
            </a:fld>
            <a:endParaRPr lang="en-US"/>
          </a:p>
        </p:txBody>
      </p:sp>
    </p:spTree>
    <p:extLst>
      <p:ext uri="{BB962C8B-B14F-4D97-AF65-F5344CB8AC3E}">
        <p14:creationId xmlns:p14="http://schemas.microsoft.com/office/powerpoint/2010/main" val="358574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66EF4B-D38F-4DA7-9E5F-93E38A2FA9DB}" type="slidenum">
              <a:rPr lang="en-US" smtClean="0"/>
              <a:pPr/>
              <a:t>9</a:t>
            </a:fld>
            <a:endParaRPr lang="en-US"/>
          </a:p>
        </p:txBody>
      </p:sp>
    </p:spTree>
    <p:extLst>
      <p:ext uri="{BB962C8B-B14F-4D97-AF65-F5344CB8AC3E}">
        <p14:creationId xmlns:p14="http://schemas.microsoft.com/office/powerpoint/2010/main" val="204156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8B2A4C-8E9D-41C1-9CCF-7958942CFF61}" type="datetimeFigureOut">
              <a:rPr lang="en-US" smtClean="0"/>
              <a:pPr/>
              <a:t>9/16/2018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42CD9E5-36EB-4388-865B-46BB6C961C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B2A4C-8E9D-41C1-9CCF-7958942CFF61}"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B2A4C-8E9D-41C1-9CCF-7958942CFF61}"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B2A4C-8E9D-41C1-9CCF-7958942CFF61}"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8B2A4C-8E9D-41C1-9CCF-7958942CFF61}"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D9E5-36EB-4388-865B-46BB6C961C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8B2A4C-8E9D-41C1-9CCF-7958942CFF61}"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8B2A4C-8E9D-41C1-9CCF-7958942CFF61}" type="datetimeFigureOut">
              <a:rPr lang="en-US" smtClean="0"/>
              <a:pPr/>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8B2A4C-8E9D-41C1-9CCF-7958942CFF61}" type="datetimeFigureOut">
              <a:rPr lang="en-US" smtClean="0"/>
              <a:pPr/>
              <a:t>9/16/2018</a:t>
            </a:fld>
            <a:endParaRPr lang="en-US"/>
          </a:p>
        </p:txBody>
      </p:sp>
      <p:sp>
        <p:nvSpPr>
          <p:cNvPr id="8" name="Slide Number Placeholder 7"/>
          <p:cNvSpPr>
            <a:spLocks noGrp="1"/>
          </p:cNvSpPr>
          <p:nvPr>
            <p:ph type="sldNum" sz="quarter" idx="11"/>
          </p:nvPr>
        </p:nvSpPr>
        <p:spPr/>
        <p:txBody>
          <a:bodyPr/>
          <a:lstStyle/>
          <a:p>
            <a:fld id="{542CD9E5-36EB-4388-865B-46BB6C961CF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B2A4C-8E9D-41C1-9CCF-7958942CFF61}" type="datetimeFigureOut">
              <a:rPr lang="en-US" smtClean="0"/>
              <a:pPr/>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8B2A4C-8E9D-41C1-9CCF-7958942CFF61}"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42CD9E5-36EB-4388-865B-46BB6C961C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E8B2A4C-8E9D-41C1-9CCF-7958942CFF61}"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D9E5-36EB-4388-865B-46BB6C961C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lumOff val="25000"/>
              </a:schemeClr>
            </a:gs>
            <a:gs pos="25000">
              <a:srgbClr val="21D6E0"/>
            </a:gs>
            <a:gs pos="75000">
              <a:srgbClr val="0087E6"/>
            </a:gs>
            <a:gs pos="100000">
              <a:srgbClr val="005CBF"/>
            </a:gs>
          </a:gsLst>
          <a:path path="rect">
            <a:fillToRect t="100000" r="100000"/>
          </a:path>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E8B2A4C-8E9D-41C1-9CCF-7958942CFF61}" type="datetimeFigureOut">
              <a:rPr lang="en-US" smtClean="0"/>
              <a:pPr/>
              <a:t>9/16/2018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42CD9E5-36EB-4388-865B-46BB6C961CFE}" type="slidenum">
              <a:rPr lang="en-US" smtClean="0"/>
              <a:pPr/>
              <a:t>‹#›</a:t>
            </a:fld>
            <a:endParaRPr lang="en-US"/>
          </a:p>
        </p:txBody>
      </p:sp>
      <p:sp>
        <p:nvSpPr>
          <p:cNvPr id="11"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6781800" cy="3962400"/>
          </a:xfrm>
          <a:ln cmpd="thickThin">
            <a:solidFill>
              <a:schemeClr val="tx1"/>
            </a:solidFill>
          </a:ln>
        </p:spPr>
        <p:txBody>
          <a:bodyPr>
            <a:noAutofit/>
          </a:bodyPr>
          <a:lstStyle/>
          <a:p>
            <a:pPr algn="ctr">
              <a:buNone/>
            </a:pPr>
            <a:r>
              <a:rPr lang="fa-I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innerShdw blurRad="63500" dist="50800" dir="18900000">
                    <a:prstClr val="black">
                      <a:alpha val="50000"/>
                    </a:prstClr>
                  </a:innerShdw>
                  <a:reflection blurRad="6350" stA="55000" endA="300" endPos="45500" dir="5400000" sy="-100000" algn="bl" rotWithShape="0"/>
                </a:effectLst>
                <a:cs typeface="2  Titr" pitchFamily="2" charset="-78"/>
              </a:rPr>
              <a:t>عنوان پروژه :</a:t>
            </a:r>
          </a:p>
          <a:p>
            <a:pPr algn="ctr">
              <a:buNone/>
            </a:pPr>
            <a:endParaRPr lang="en-US" sz="5400" dirty="0" smtClean="0">
              <a:solidFill>
                <a:srgbClr val="00FF00"/>
              </a:solidFill>
            </a:endParaRPr>
          </a:p>
          <a:p>
            <a:pPr algn="ctr">
              <a:buNone/>
            </a:pPr>
            <a:r>
              <a:rPr lang="fa-I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FF00"/>
                </a:solidFill>
                <a:effectLst>
                  <a:innerShdw blurRad="63500" dist="50800" dir="18900000">
                    <a:prstClr val="black">
                      <a:alpha val="50000"/>
                    </a:prstClr>
                  </a:innerShdw>
                  <a:reflection blurRad="6350" stA="55000" endA="300" endPos="45500" dir="5400000" sy="-100000" algn="bl" rotWithShape="0"/>
                </a:effectLst>
                <a:cs typeface="2  Titr" pitchFamily="2" charset="-78"/>
              </a:rPr>
              <a:t>دکوراسیون در اتاق خواب</a:t>
            </a:r>
            <a:endParaRPr lang="en-US" sz="44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edg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143000"/>
          </a:xfrm>
        </p:spPr>
        <p:txBody>
          <a:bodyPr>
            <a:normAutofit/>
          </a:bodyPr>
          <a:lstStyle/>
          <a:p>
            <a:pPr algn="r" rtl="1"/>
            <a:r>
              <a:rPr lang="fa-IR" sz="2300" b="1" dirty="0" smtClean="0">
                <a:ln w="900" cmpd="sng">
                  <a:solidFill>
                    <a:schemeClr val="accent1">
                      <a:satMod val="190000"/>
                      <a:alpha val="55000"/>
                    </a:schemeClr>
                  </a:solidFill>
                  <a:prstDash val="solid"/>
                </a:ln>
                <a:solidFill>
                  <a:srgbClr val="000000"/>
                </a:solidFill>
                <a:cs typeface="2  Nazanin" pitchFamily="2" charset="-78"/>
              </a:rPr>
              <a:t>اتاق خواب شرایط لازم برای مطالعه ، تفکر ، عبادت کردن و یا استراحت برای بزرگسالان و برای کودکان استراحت ، بازی ، انجام تکالیف مدرسه وانجام کارهای هنری ...ایجاد میکند.</a:t>
            </a:r>
            <a:endParaRPr lang="en-US" sz="2300" b="1" dirty="0">
              <a:solidFill>
                <a:srgbClr val="000000"/>
              </a:solidFill>
              <a:cs typeface="2  Nazanin" pitchFamily="2" charset="-78"/>
            </a:endParaRPr>
          </a:p>
        </p:txBody>
      </p:sp>
      <p:sp>
        <p:nvSpPr>
          <p:cNvPr id="3" name="Content Placeholder 2"/>
          <p:cNvSpPr>
            <a:spLocks noGrp="1"/>
          </p:cNvSpPr>
          <p:nvPr>
            <p:ph idx="1"/>
          </p:nvPr>
        </p:nvSpPr>
        <p:spPr>
          <a:xfrm rot="20341296">
            <a:off x="296586" y="1773360"/>
            <a:ext cx="4404825" cy="2472358"/>
          </a:xfrm>
        </p:spPr>
        <p:txBody>
          <a:bodyPr>
            <a:noAutofit/>
          </a:bodyPr>
          <a:lstStyle/>
          <a:p>
            <a:pPr algn="r">
              <a:buNone/>
            </a:pPr>
            <a:r>
              <a:rPr lang="fa-IR" sz="3200" b="1" dirty="0" smtClean="0">
                <a:ln w="10541" cmpd="sng">
                  <a:solidFill>
                    <a:schemeClr val="tx2">
                      <a:lumMod val="10000"/>
                    </a:schemeClr>
                  </a:solidFill>
                  <a:prstDash val="solid"/>
                </a:ln>
                <a:solidFill>
                  <a:srgbClr val="00FF00"/>
                </a:solidFill>
                <a:cs typeface="2 Narm" pitchFamily="2" charset="-78"/>
              </a:rPr>
              <a:t>خصوصی ترین و آرامترین بخش خانه در قسمت ساکت و دور از مزاحم </a:t>
            </a:r>
          </a:p>
          <a:p>
            <a:pPr algn="r">
              <a:buNone/>
            </a:pPr>
            <a:r>
              <a:rPr lang="fa-IR" sz="3200" b="1" dirty="0" smtClean="0">
                <a:ln w="10541" cmpd="sng">
                  <a:solidFill>
                    <a:schemeClr val="tx2">
                      <a:lumMod val="10000"/>
                    </a:schemeClr>
                  </a:solidFill>
                  <a:prstDash val="solid"/>
                </a:ln>
                <a:solidFill>
                  <a:srgbClr val="00FF00"/>
                </a:solidFill>
                <a:cs typeface="2 Narm" pitchFamily="2" charset="-78"/>
              </a:rPr>
              <a:t>فضایی برای خلوت کردن و با خود بودن            </a:t>
            </a:r>
            <a:endParaRPr lang="en-US" sz="3200" dirty="0">
              <a:ln w="10541" cmpd="sng">
                <a:solidFill>
                  <a:schemeClr val="tx2">
                    <a:lumMod val="10000"/>
                  </a:schemeClr>
                </a:solidFill>
                <a:prstDash val="solid"/>
              </a:ln>
              <a:solidFill>
                <a:srgbClr val="00FF00"/>
              </a:solidFill>
              <a:cs typeface="2 Narm" pitchFamily="2" charset="-78"/>
            </a:endParaRPr>
          </a:p>
        </p:txBody>
      </p:sp>
      <p:pic>
        <p:nvPicPr>
          <p:cNvPr id="2050" name="Picture 2" descr="C:\Documents and Settings\masood\Desktop\New Folder\bedroom (2).jpg"/>
          <p:cNvPicPr>
            <a:picLocks noChangeAspect="1" noChangeArrowheads="1"/>
          </p:cNvPicPr>
          <p:nvPr/>
        </p:nvPicPr>
        <p:blipFill>
          <a:blip r:embed="rId2" cstate="print"/>
          <a:srcRect/>
          <a:stretch>
            <a:fillRect/>
          </a:stretch>
        </p:blipFill>
        <p:spPr bwMode="auto">
          <a:xfrm>
            <a:off x="3429000" y="4038600"/>
            <a:ext cx="5338482" cy="2592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advTm="4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xEl>
                                              <p:pRg st="0" end="0"/>
                                            </p:txEl>
                                          </p:spTgt>
                                        </p:tgtEl>
                                      </p:cBhvr>
                                    </p:animEffect>
                                  </p:childTnLst>
                                </p:cTn>
                              </p:par>
                            </p:childTnLst>
                          </p:cTn>
                        </p:par>
                        <p:par>
                          <p:cTn id="16" fill="hold">
                            <p:stCondLst>
                              <p:cond delay="6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3">
                                            <p:txEl>
                                              <p:pRg st="1" end="1"/>
                                            </p:txEl>
                                          </p:spTgt>
                                        </p:tgtEl>
                                      </p:cBhvr>
                                    </p:animEffect>
                                  </p:childTnLst>
                                </p:cTn>
                              </p:par>
                            </p:childTnLst>
                          </p:cTn>
                        </p:par>
                        <p:par>
                          <p:cTn id="24" fill="hold">
                            <p:stCondLst>
                              <p:cond delay="96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2050"/>
                                        </p:tgtEl>
                                        <p:attrNameLst>
                                          <p:attrName>style.visibility</p:attrName>
                                        </p:attrNameLst>
                                      </p:cBhvr>
                                      <p:to>
                                        <p:strVal val="visible"/>
                                      </p:to>
                                    </p:set>
                                    <p:anim calcmode="lin" valueType="num">
                                      <p:cBhvr>
                                        <p:cTn id="27" dur="2000" fill="hold"/>
                                        <p:tgtEl>
                                          <p:spTgt spid="2050"/>
                                        </p:tgtEl>
                                        <p:attrNameLst>
                                          <p:attrName>ppt_w</p:attrName>
                                        </p:attrNameLst>
                                      </p:cBhvr>
                                      <p:tavLst>
                                        <p:tav tm="0">
                                          <p:val>
                                            <p:fltVal val="0"/>
                                          </p:val>
                                        </p:tav>
                                        <p:tav tm="100000">
                                          <p:val>
                                            <p:strVal val="#ppt_w"/>
                                          </p:val>
                                        </p:tav>
                                      </p:tavLst>
                                    </p:anim>
                                    <p:anim calcmode="lin" valueType="num">
                                      <p:cBhvr>
                                        <p:cTn id="28" dur="2000" fill="hold"/>
                                        <p:tgtEl>
                                          <p:spTgt spid="2050"/>
                                        </p:tgtEl>
                                        <p:attrNameLst>
                                          <p:attrName>ppt_h</p:attrName>
                                        </p:attrNameLst>
                                      </p:cBhvr>
                                      <p:tavLst>
                                        <p:tav tm="0">
                                          <p:val>
                                            <p:fltVal val="0"/>
                                          </p:val>
                                        </p:tav>
                                        <p:tav tm="100000">
                                          <p:val>
                                            <p:strVal val="#ppt_h"/>
                                          </p:val>
                                        </p:tav>
                                      </p:tavLst>
                                    </p:anim>
                                    <p:anim calcmode="lin" valueType="num">
                                      <p:cBhvr>
                                        <p:cTn id="29" dur="2000" fill="hold"/>
                                        <p:tgtEl>
                                          <p:spTgt spid="2050"/>
                                        </p:tgtEl>
                                        <p:attrNameLst>
                                          <p:attrName>style.rotation</p:attrName>
                                        </p:attrNameLst>
                                      </p:cBhvr>
                                      <p:tavLst>
                                        <p:tav tm="0">
                                          <p:val>
                                            <p:fltVal val="90"/>
                                          </p:val>
                                        </p:tav>
                                        <p:tav tm="100000">
                                          <p:val>
                                            <p:fltVal val="0"/>
                                          </p:val>
                                        </p:tav>
                                      </p:tavLst>
                                    </p:anim>
                                    <p:animEffect transition="in" filter="fade">
                                      <p:cBhvr>
                                        <p:cTn id="3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52400"/>
            <a:ext cx="4648200" cy="685800"/>
          </a:xfrm>
        </p:spPr>
        <p:txBody>
          <a:bodyPr>
            <a:normAutofit/>
          </a:bodyPr>
          <a:lstStyle/>
          <a:p>
            <a:r>
              <a:rPr lang="fa-IR" sz="3600" dirty="0" smtClean="0">
                <a:solidFill>
                  <a:srgbClr val="FF0000"/>
                </a:solidFill>
                <a:cs typeface="2  Titr" pitchFamily="2" charset="-78"/>
              </a:rPr>
              <a:t>موقعیت قرارگیری اتاق خواب</a:t>
            </a:r>
            <a:endParaRPr lang="en-US" sz="3600" dirty="0">
              <a:solidFill>
                <a:srgbClr val="FF0000"/>
              </a:solidFill>
              <a:cs typeface="2  Titr" pitchFamily="2" charset="-78"/>
            </a:endParaRPr>
          </a:p>
        </p:txBody>
      </p:sp>
      <p:sp>
        <p:nvSpPr>
          <p:cNvPr id="3" name="Content Placeholder 2"/>
          <p:cNvSpPr>
            <a:spLocks noGrp="1"/>
          </p:cNvSpPr>
          <p:nvPr>
            <p:ph idx="1"/>
          </p:nvPr>
        </p:nvSpPr>
        <p:spPr>
          <a:xfrm>
            <a:off x="990600" y="990600"/>
            <a:ext cx="7924800" cy="2743200"/>
          </a:xfrm>
        </p:spPr>
        <p:txBody>
          <a:bodyPr>
            <a:noAutofit/>
          </a:bodyPr>
          <a:lstStyle/>
          <a:p>
            <a:pPr algn="r" rtl="1">
              <a:buNone/>
            </a:pPr>
            <a:r>
              <a:rPr lang="fa-IR" sz="2600" b="1" dirty="0" smtClean="0">
                <a:cs typeface="2  Nazanin" pitchFamily="2" charset="-78"/>
              </a:rPr>
              <a:t>     انواع اتاق خواب شامل : اتاق خواب کودک ، اتاق خواب اصلی، اتاق مطالعه و گاه شامل اتاق مهمان می شود . ضمن نزدیکی به فضای نشیمن وآشپزخانه معمولا به صورت مستقل و دور از فضای پذیرایی مهمان باید طراحی گردد . به حمام و سرویس دسترسی نزدیک داشته باشد . آفتاب گیر بوده از دید و منظره خوبی برخوردار باشد و به خوبی تهویه شود .</a:t>
            </a:r>
            <a:endParaRPr lang="en-US" sz="2600" b="1" dirty="0">
              <a:cs typeface="2  Nazanin" pitchFamily="2" charset="-78"/>
            </a:endParaRPr>
          </a:p>
        </p:txBody>
      </p:sp>
      <p:pic>
        <p:nvPicPr>
          <p:cNvPr id="3074" name="Picture 2" descr="C:\Documents and Settings\masood\Desktop\New Folder\7310850612.jpg"/>
          <p:cNvPicPr>
            <a:picLocks noChangeAspect="1" noChangeArrowheads="1"/>
          </p:cNvPicPr>
          <p:nvPr/>
        </p:nvPicPr>
        <p:blipFill>
          <a:blip r:embed="rId2" cstate="print"/>
          <a:srcRect/>
          <a:stretch>
            <a:fillRect/>
          </a:stretch>
        </p:blipFill>
        <p:spPr bwMode="auto">
          <a:xfrm>
            <a:off x="1676400" y="3810000"/>
            <a:ext cx="5257800" cy="2592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100"/>
                            </p:stCondLst>
                            <p:childTnLst>
                              <p:par>
                                <p:cTn id="13" presetID="3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4100"/>
                            </p:stCondLst>
                            <p:childTnLst>
                              <p:par>
                                <p:cTn id="22" presetID="13" presetClass="entr" presetSubtype="16" fill="hold" nodeType="afterEffect">
                                  <p:stCondLst>
                                    <p:cond delay="500"/>
                                  </p:stCondLst>
                                  <p:childTnLst>
                                    <p:set>
                                      <p:cBhvr>
                                        <p:cTn id="23" dur="1" fill="hold">
                                          <p:stCondLst>
                                            <p:cond delay="0"/>
                                          </p:stCondLst>
                                        </p:cTn>
                                        <p:tgtEl>
                                          <p:spTgt spid="3074"/>
                                        </p:tgtEl>
                                        <p:attrNameLst>
                                          <p:attrName>style.visibility</p:attrName>
                                        </p:attrNameLst>
                                      </p:cBhvr>
                                      <p:to>
                                        <p:strVal val="visible"/>
                                      </p:to>
                                    </p:set>
                                    <p:animEffect transition="in" filter="plus(in)">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8153400" cy="17526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r" rtl="1">
              <a:lnSpc>
                <a:spcPct val="150000"/>
              </a:lnSpc>
            </a:pPr>
            <a:r>
              <a:rPr lang="fa-IR" sz="2200" b="1" dirty="0" smtClean="0">
                <a:cs typeface="2  Nazanin" pitchFamily="2" charset="-78"/>
              </a:rPr>
              <a:t>به جهت وسعت کم زیربنا در ساختمانهای جدید ، پیشنهاد می شود ، فضای خواب به گونه ای طرح گردد تا در عین تامین آرامش لازم فضای خواب ، عملکردهای دیگری نظیر مطالعه، خیاطی و . . . در آن امکان پذیر باشد .</a:t>
            </a:r>
            <a:br>
              <a:rPr lang="fa-IR" sz="2200" b="1" dirty="0" smtClean="0">
                <a:cs typeface="2  Nazanin" pitchFamily="2" charset="-78"/>
              </a:rPr>
            </a:br>
            <a:r>
              <a:rPr lang="fa-IR" sz="2200" b="1" dirty="0" smtClean="0">
                <a:cs typeface="2  Nazanin" pitchFamily="2" charset="-78"/>
              </a:rPr>
              <a:t>در حقیقت با این عمل وسعت فضای زندگی را افزایش داده بدون اینکه مقدار زیر بنا در حد قابل ملاحظه افزایش یابد .</a:t>
            </a:r>
            <a:endParaRPr lang="en-US" sz="2200" b="1" dirty="0">
              <a:cs typeface="2  Nazanin" pitchFamily="2" charset="-78"/>
            </a:endParaRPr>
          </a:p>
        </p:txBody>
      </p:sp>
      <p:pic>
        <p:nvPicPr>
          <p:cNvPr id="4098" name="Picture 2" descr="C:\Documents and Settings\masood\Desktop\New Folder\6ss_100470672.jpg"/>
          <p:cNvPicPr>
            <a:picLocks noChangeAspect="1" noChangeArrowheads="1"/>
          </p:cNvPicPr>
          <p:nvPr/>
        </p:nvPicPr>
        <p:blipFill>
          <a:blip r:embed="rId2" cstate="print"/>
          <a:srcRect/>
          <a:stretch>
            <a:fillRect/>
          </a:stretch>
        </p:blipFill>
        <p:spPr bwMode="auto">
          <a:xfrm>
            <a:off x="228600" y="3124200"/>
            <a:ext cx="4086225" cy="29718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5562600" y="152401"/>
            <a:ext cx="3276600" cy="615553"/>
          </a:xfrm>
          <a:prstGeom prst="rect">
            <a:avLst/>
          </a:prstGeom>
        </p:spPr>
        <p:txBody>
          <a:bodyPr wrap="square">
            <a:spAutoFit/>
          </a:bodyPr>
          <a:lstStyle/>
          <a:p>
            <a:r>
              <a:rPr lang="fa-IR" sz="3400" dirty="0" smtClean="0">
                <a:solidFill>
                  <a:srgbClr val="FF0000"/>
                </a:solidFill>
                <a:cs typeface="2  Titr" pitchFamily="2" charset="-78"/>
              </a:rPr>
              <a:t>طراحی فضای خواب</a:t>
            </a:r>
            <a:endParaRPr lang="en-US" sz="3400" dirty="0"/>
          </a:p>
        </p:txBody>
      </p:sp>
      <p:pic>
        <p:nvPicPr>
          <p:cNvPr id="3074" name="Picture 2" descr="N:\aaaaaaaaaaaaaaaa\cd\D-488[1].jpg"/>
          <p:cNvPicPr>
            <a:picLocks noChangeAspect="1" noChangeArrowheads="1"/>
          </p:cNvPicPr>
          <p:nvPr/>
        </p:nvPicPr>
        <p:blipFill>
          <a:blip r:embed="rId3"/>
          <a:srcRect/>
          <a:stretch>
            <a:fillRect/>
          </a:stretch>
        </p:blipFill>
        <p:spPr bwMode="auto">
          <a:xfrm>
            <a:off x="4572000" y="3352800"/>
            <a:ext cx="2002336" cy="2743200"/>
          </a:xfrm>
          <a:prstGeom prst="rect">
            <a:avLst/>
          </a:prstGeom>
          <a:noFill/>
        </p:spPr>
      </p:pic>
      <p:pic>
        <p:nvPicPr>
          <p:cNvPr id="3075" name="Picture 3" descr="N:\aaaaaaaaaaaaaaaa\cd\D-490[1].jpg"/>
          <p:cNvPicPr>
            <a:picLocks noChangeAspect="1" noChangeArrowheads="1"/>
          </p:cNvPicPr>
          <p:nvPr/>
        </p:nvPicPr>
        <p:blipFill>
          <a:blip r:embed="rId4"/>
          <a:srcRect/>
          <a:stretch>
            <a:fillRect/>
          </a:stretch>
        </p:blipFill>
        <p:spPr bwMode="auto">
          <a:xfrm>
            <a:off x="6781800" y="3352800"/>
            <a:ext cx="2177143" cy="2743200"/>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21" presetClass="entr" presetSubtype="4"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3500"/>
                            </p:stCondLst>
                            <p:childTnLst>
                              <p:par>
                                <p:cTn id="13" presetID="12" presetClass="entr" presetSubtype="8"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slide(fromLeft)">
                                      <p:cBhvr>
                                        <p:cTn id="15" dur="1000"/>
                                        <p:tgtEl>
                                          <p:spTgt spid="4098"/>
                                        </p:tgtEl>
                                      </p:cBhvr>
                                    </p:animEffect>
                                  </p:childTnLst>
                                </p:cTn>
                              </p:par>
                            </p:childTnLst>
                          </p:cTn>
                        </p:par>
                        <p:par>
                          <p:cTn id="16" fill="hold">
                            <p:stCondLst>
                              <p:cond delay="4500"/>
                            </p:stCondLst>
                            <p:childTnLst>
                              <p:par>
                                <p:cTn id="17" presetID="12" presetClass="entr" presetSubtype="4"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slide(fromBottom)">
                                      <p:cBhvr>
                                        <p:cTn id="19" dur="1000"/>
                                        <p:tgtEl>
                                          <p:spTgt spid="3074"/>
                                        </p:tgtEl>
                                      </p:cBhvr>
                                    </p:animEffect>
                                  </p:childTnLst>
                                </p:cTn>
                              </p:par>
                            </p:childTnLst>
                          </p:cTn>
                        </p:par>
                        <p:par>
                          <p:cTn id="20" fill="hold">
                            <p:stCondLst>
                              <p:cond delay="5500"/>
                            </p:stCondLst>
                            <p:childTnLst>
                              <p:par>
                                <p:cTn id="21" presetID="12" presetClass="entr" presetSubtype="2"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slide(fromRight)">
                                      <p:cBhvr>
                                        <p:cTn id="23"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990600"/>
            <a:ext cx="4114800" cy="6019800"/>
          </a:xfrm>
        </p:spPr>
        <p:txBody>
          <a:bodyPr>
            <a:noAutofit/>
          </a:bodyPr>
          <a:lstStyle/>
          <a:p>
            <a:pPr algn="r">
              <a:buNone/>
            </a:pPr>
            <a:r>
              <a:rPr lang="fa-IR" sz="2100" b="1" dirty="0" smtClean="0">
                <a:solidFill>
                  <a:schemeClr val="accent2">
                    <a:lumMod val="40000"/>
                    <a:lumOff val="60000"/>
                  </a:schemeClr>
                </a:solidFill>
                <a:cs typeface="2  Nazanin" pitchFamily="2" charset="-78"/>
              </a:rPr>
              <a:t>در  واحد های مسکونی 2طبقه معمولا بخش خواب درطبقه اول طراحی می شود . در مکان یابی اتاق خواب ، بهتراست اتاق خواب اصلی از اتاق خواب های دیگر استقلال نسبی داشته باشد به همین جهت ، در بعضی طرح ها اتاق خواب اصلی در طبقه همکف و اتاق خواب های دیگر درطبقه ی اول مکان یابی می شود .</a:t>
            </a:r>
          </a:p>
          <a:p>
            <a:pPr algn="r">
              <a:buNone/>
            </a:pPr>
            <a:r>
              <a:rPr lang="fa-IR" sz="2100" b="1" dirty="0" smtClean="0">
                <a:solidFill>
                  <a:schemeClr val="accent2">
                    <a:lumMod val="40000"/>
                    <a:lumOff val="60000"/>
                  </a:schemeClr>
                </a:solidFill>
                <a:cs typeface="2  Nazanin" pitchFamily="2" charset="-78"/>
              </a:rPr>
              <a:t>در صورتی که برای خواب مهمان ، اتاق مستقلی مورد نیاز باشد بهتر است این اتاق در نزدیکی ورودی و فضاهای زندگی خانوادگی باشد تا ضمن استفاده برای مهمان ، به عنوان یک اتاق دنج برای مطالعه ، انجام کارهای روزانه بتواند دراختیارخانواده نیز قرار گیرد .  </a:t>
            </a:r>
            <a:endParaRPr lang="en-US" sz="2100" b="1" dirty="0">
              <a:solidFill>
                <a:schemeClr val="accent2">
                  <a:lumMod val="40000"/>
                  <a:lumOff val="60000"/>
                </a:schemeClr>
              </a:solidFill>
              <a:cs typeface="2  Nazanin" pitchFamily="2" charset="-78"/>
            </a:endParaRPr>
          </a:p>
        </p:txBody>
      </p:sp>
      <p:pic>
        <p:nvPicPr>
          <p:cNvPr id="1026" name="Picture 2" descr="C:\Documents and Settings\masood\Desktop\New Folder\www.panteafun.com.jpg"/>
          <p:cNvPicPr>
            <a:picLocks noChangeAspect="1" noChangeArrowheads="1"/>
          </p:cNvPicPr>
          <p:nvPr/>
        </p:nvPicPr>
        <p:blipFill>
          <a:blip r:embed="rId2" cstate="print"/>
          <a:srcRect/>
          <a:stretch>
            <a:fillRect/>
          </a:stretch>
        </p:blipFill>
        <p:spPr bwMode="auto">
          <a:xfrm>
            <a:off x="152400" y="1066800"/>
            <a:ext cx="4800600" cy="5181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80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153400" cy="2590800"/>
          </a:xfrm>
        </p:spPr>
        <p:txBody>
          <a:bodyPr>
            <a:noAutofit/>
          </a:bodyPr>
          <a:lstStyle/>
          <a:p>
            <a:pPr algn="r" rtl="1">
              <a:lnSpc>
                <a:spcPct val="150000"/>
              </a:lnSpc>
            </a:pPr>
            <a:r>
              <a:rPr lang="fa-IR" sz="2200" dirty="0" smtClean="0">
                <a:cs typeface="2  Homa" pitchFamily="2" charset="-78"/>
              </a:rPr>
              <a:t>بزرگی وکوچکی این فضا به عملکردها و وسایل متفاوت مورد استفاده در آن بستگی دارد. اگر فقط برای خواب مورد استفاده قرار گیرد  ابعاد آن کوچکتر از زمانی خواهد بود که عملکرد دیگری مثل مطالعه ، نشیمن و یا کار به آن اضافه گردد.</a:t>
            </a:r>
            <a:br>
              <a:rPr lang="fa-IR" sz="2200" dirty="0" smtClean="0">
                <a:cs typeface="2  Homa" pitchFamily="2" charset="-78"/>
              </a:rPr>
            </a:br>
            <a:r>
              <a:rPr lang="fa-IR" sz="2200" dirty="0" smtClean="0">
                <a:cs typeface="2  Homa" pitchFamily="2" charset="-78"/>
              </a:rPr>
              <a:t> نحوه قرار گیری تختخواب ، وسایل و قفسه ها نیزدرابعاد فضای خواب موثر هستند لذا باید هنگام طراحی با توجه به نوع وسایل مورد نیاز،  قفسه های لازم، گردش کار مطلوب وفضای شده کمتر ، طرح بهینه انتخاب شود . </a:t>
            </a:r>
            <a:endParaRPr lang="en-US" sz="2200" dirty="0">
              <a:cs typeface="2  Homa" pitchFamily="2" charset="-78"/>
            </a:endParaRPr>
          </a:p>
        </p:txBody>
      </p:sp>
      <p:pic>
        <p:nvPicPr>
          <p:cNvPr id="5122" name="Picture 2" descr="C:\Documents and Settings\masood\Desktop\New Folder\wallpaper (10).jpg"/>
          <p:cNvPicPr>
            <a:picLocks noChangeAspect="1" noChangeArrowheads="1"/>
          </p:cNvPicPr>
          <p:nvPr/>
        </p:nvPicPr>
        <p:blipFill>
          <a:blip r:embed="rId2" cstate="print"/>
          <a:srcRect/>
          <a:stretch>
            <a:fillRect/>
          </a:stretch>
        </p:blipFill>
        <p:spPr bwMode="auto">
          <a:xfrm>
            <a:off x="3048000" y="3657600"/>
            <a:ext cx="539634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686287" y="152400"/>
            <a:ext cx="2852063" cy="615553"/>
          </a:xfrm>
          <a:prstGeom prst="rect">
            <a:avLst/>
          </a:prstGeom>
        </p:spPr>
        <p:txBody>
          <a:bodyPr wrap="none">
            <a:spAutoFit/>
          </a:bodyPr>
          <a:lstStyle/>
          <a:p>
            <a:pPr algn="l" rtl="1"/>
            <a:r>
              <a:rPr lang="fa-IR" sz="3400" dirty="0" smtClean="0">
                <a:solidFill>
                  <a:srgbClr val="FF0000"/>
                </a:solidFill>
                <a:cs typeface="2  Titr" pitchFamily="2" charset="-78"/>
              </a:rPr>
              <a:t>ابعاد فضای خواب</a:t>
            </a:r>
            <a:endParaRPr lang="en-US" sz="3400" dirty="0">
              <a:solidFill>
                <a:srgbClr val="FF0000"/>
              </a:solidFill>
            </a:endParaRPr>
          </a:p>
        </p:txBody>
      </p:sp>
      <p:sp>
        <p:nvSpPr>
          <p:cNvPr id="5" name="Rectangle 4"/>
          <p:cNvSpPr/>
          <p:nvPr/>
        </p:nvSpPr>
        <p:spPr>
          <a:xfrm rot="19565046">
            <a:off x="243705" y="3947975"/>
            <a:ext cx="2630740" cy="1631216"/>
          </a:xfrm>
          <a:prstGeom prst="rect">
            <a:avLst/>
          </a:prstGeom>
        </p:spPr>
        <p:txBody>
          <a:bodyPr wrap="square">
            <a:spAutoFit/>
          </a:bodyPr>
          <a:lstStyle/>
          <a:p>
            <a:pPr algn="ctr" rtl="1">
              <a:buNone/>
            </a:pPr>
            <a:r>
              <a:rPr lang="fa-IR" sz="2000" b="1" dirty="0" smtClean="0">
                <a:solidFill>
                  <a:srgbClr val="FF6600"/>
                </a:solidFill>
                <a:cs typeface="2  Nazanin" pitchFamily="2" charset="-78"/>
              </a:rPr>
              <a:t>اندازه اتاق خواب بسته به تعداد افراد استفاده کننده ، نوع فعالیت ها،مبلمان ولوازم مورد نیاز معمولا از</a:t>
            </a:r>
            <a:r>
              <a:rPr lang="fa-IR" sz="2000" b="1" u="sng" dirty="0" smtClean="0">
                <a:solidFill>
                  <a:srgbClr val="FF6600"/>
                </a:solidFill>
                <a:cs typeface="2  Nazanin" pitchFamily="2" charset="-78"/>
              </a:rPr>
              <a:t>12-20</a:t>
            </a:r>
            <a:r>
              <a:rPr lang="fa-IR" sz="2000" b="1" dirty="0" smtClean="0">
                <a:solidFill>
                  <a:srgbClr val="FF6600"/>
                </a:solidFill>
                <a:cs typeface="2  Nazanin" pitchFamily="2" charset="-78"/>
              </a:rPr>
              <a:t>متر تغییر میکند.</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500"/>
                            </p:stCondLst>
                            <p:childTnLst>
                              <p:par>
                                <p:cTn id="18" presetID="35"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style.rotation</p:attrName>
                                        </p:attrNameLst>
                                      </p:cBhvr>
                                      <p:tavLst>
                                        <p:tav tm="0">
                                          <p:val>
                                            <p:fltVal val="720"/>
                                          </p:val>
                                        </p:tav>
                                        <p:tav tm="100000">
                                          <p:val>
                                            <p:fltVal val="0"/>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ppt_w</p:attrName>
                                        </p:attrNameLst>
                                      </p:cBhvr>
                                      <p:tavLst>
                                        <p:tav tm="0">
                                          <p:val>
                                            <p:fltVal val="0"/>
                                          </p:val>
                                        </p:tav>
                                        <p:tav tm="100000">
                                          <p:val>
                                            <p:strVal val="#ppt_w"/>
                                          </p:val>
                                        </p:tav>
                                      </p:tavLst>
                                    </p:anim>
                                  </p:childTnLst>
                                </p:cTn>
                              </p:par>
                            </p:childTnLst>
                          </p:cTn>
                        </p:par>
                        <p:par>
                          <p:cTn id="24" fill="hold">
                            <p:stCondLst>
                              <p:cond delay="3500"/>
                            </p:stCondLst>
                            <p:childTnLst>
                              <p:par>
                                <p:cTn id="25" presetID="25" presetClass="entr" presetSubtype="0" fill="hold" nodeType="afterEffect">
                                  <p:stCondLst>
                                    <p:cond delay="100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30" dur="1000" fill="hold"/>
                                        <p:tgtEl>
                                          <p:spTgt spid="512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543800" cy="5410200"/>
          </a:xfrm>
        </p:spPr>
        <p:txBody>
          <a:bodyPr>
            <a:noAutofit/>
          </a:bodyPr>
          <a:lstStyle/>
          <a:p>
            <a:pPr algn="just" rtl="1">
              <a:lnSpc>
                <a:spcPct val="150000"/>
              </a:lnSpc>
              <a:buNone/>
            </a:pPr>
            <a:r>
              <a:rPr lang="fa-IR" sz="2100" b="1" dirty="0" smtClean="0">
                <a:solidFill>
                  <a:srgbClr val="F7450D"/>
                </a:solidFill>
                <a:cs typeface="2  Nazanin" pitchFamily="2" charset="-78"/>
              </a:rPr>
              <a:t>	</a:t>
            </a:r>
            <a:r>
              <a:rPr lang="fa-IR" sz="2100" b="1" dirty="0" smtClean="0">
                <a:solidFill>
                  <a:srgbClr val="FF33CC"/>
                </a:solidFill>
                <a:cs typeface="2  Nazanin" pitchFamily="2" charset="-78"/>
              </a:rPr>
              <a:t>استفاده از رنگهادرفضای خواب بسیار گسترده است واز محدودیت خاصی برخوردار نیست.</a:t>
            </a:r>
          </a:p>
          <a:p>
            <a:pPr algn="just" rtl="1">
              <a:lnSpc>
                <a:spcPct val="150000"/>
              </a:lnSpc>
              <a:buNone/>
            </a:pPr>
            <a:r>
              <a:rPr lang="fa-IR" sz="2100" b="1" dirty="0" smtClean="0">
                <a:solidFill>
                  <a:srgbClr val="F6F076"/>
                </a:solidFill>
                <a:cs typeface="2  Nazanin" pitchFamily="2" charset="-78"/>
              </a:rPr>
              <a:t>	</a:t>
            </a:r>
            <a:r>
              <a:rPr lang="fa-IR" sz="2100" b="1" dirty="0" smtClean="0">
                <a:solidFill>
                  <a:schemeClr val="bg1"/>
                </a:solidFill>
                <a:cs typeface="2  Nazanin" pitchFamily="2" charset="-78"/>
              </a:rPr>
              <a:t>استفاده از رنگ در فضای اتاق ها بیشتر به شخصیت فردی بستگی دارد وهر فردی با توجه به روحیات خود نسبت به رنگهای مختلف واکنش نشان میدهد .</a:t>
            </a:r>
          </a:p>
          <a:p>
            <a:pPr algn="just" rtl="1">
              <a:lnSpc>
                <a:spcPct val="150000"/>
              </a:lnSpc>
              <a:buNone/>
            </a:pPr>
            <a:r>
              <a:rPr lang="fa-IR" sz="2100" b="1" dirty="0" smtClean="0">
                <a:solidFill>
                  <a:srgbClr val="7DEB87"/>
                </a:solidFill>
                <a:cs typeface="2  Nazanin" pitchFamily="2" charset="-78"/>
              </a:rPr>
              <a:t>	</a:t>
            </a:r>
            <a:r>
              <a:rPr lang="fa-IR" sz="2100" b="1" dirty="0" smtClean="0">
                <a:cs typeface="2  Nazanin" pitchFamily="2" charset="-78"/>
              </a:rPr>
              <a:t>استفاده از رنگهای کلاسیک مانند قرمز،مشکی ،بنفش ،نارنجی به صورت مجزا در اتاق خواب های اصلی رواج پیدا کرده است .</a:t>
            </a:r>
          </a:p>
          <a:p>
            <a:pPr algn="just" rtl="1">
              <a:lnSpc>
                <a:spcPct val="150000"/>
              </a:lnSpc>
              <a:buNone/>
            </a:pPr>
            <a:r>
              <a:rPr lang="fa-IR" sz="2100" b="1" dirty="0" smtClean="0">
                <a:solidFill>
                  <a:srgbClr val="5ECEE8"/>
                </a:solidFill>
                <a:cs typeface="2  Nazanin" pitchFamily="2" charset="-78"/>
              </a:rPr>
              <a:t>	ا</a:t>
            </a:r>
            <a:r>
              <a:rPr lang="fa-IR" sz="2100" b="1" dirty="0" smtClean="0">
                <a:solidFill>
                  <a:srgbClr val="FFFF00"/>
                </a:solidFill>
                <a:cs typeface="2  Nazanin" pitchFamily="2" charset="-78"/>
              </a:rPr>
              <a:t>ستفاده ازرنگهای صورتی ،نارنجی ،قرمز،بنفش برای خواب کودکان دختر مناسب تر است زیرا این رنگها باعث افزایش تحرک وجنب وجوش در کودکان دختر می شود.</a:t>
            </a:r>
          </a:p>
          <a:p>
            <a:pPr algn="just" rtl="1">
              <a:lnSpc>
                <a:spcPct val="150000"/>
              </a:lnSpc>
              <a:buNone/>
            </a:pPr>
            <a:r>
              <a:rPr lang="fa-IR" sz="2100" b="1" dirty="0" smtClean="0">
                <a:solidFill>
                  <a:srgbClr val="0066FF"/>
                </a:solidFill>
                <a:cs typeface="2  Nazanin" pitchFamily="2" charset="-78"/>
              </a:rPr>
              <a:t>	</a:t>
            </a:r>
            <a:r>
              <a:rPr lang="fa-IR" sz="2100" b="1" dirty="0" smtClean="0">
                <a:solidFill>
                  <a:srgbClr val="FF0000"/>
                </a:solidFill>
                <a:cs typeface="2  Nazanin" pitchFamily="2" charset="-78"/>
              </a:rPr>
              <a:t>و استفادهاز رنگهای آبی روشن ،سبز،کرم قهوه ای دراتاق کودکان پسر باعث کاهش تحرک وجنب وجوش در آنها می شود. </a:t>
            </a:r>
            <a:endParaRPr lang="en-US" sz="2100" b="1" dirty="0">
              <a:solidFill>
                <a:srgbClr val="FF0000"/>
              </a:solidFill>
              <a:cs typeface="2  Nazanin" pitchFamily="2" charset="-78"/>
            </a:endParaRPr>
          </a:p>
        </p:txBody>
      </p:sp>
      <p:sp>
        <p:nvSpPr>
          <p:cNvPr id="4" name="Rectangle 3"/>
          <p:cNvSpPr/>
          <p:nvPr/>
        </p:nvSpPr>
        <p:spPr>
          <a:xfrm>
            <a:off x="4572000" y="206514"/>
            <a:ext cx="3591048" cy="707886"/>
          </a:xfrm>
          <a:prstGeom prst="rect">
            <a:avLst/>
          </a:prstGeom>
          <a:noFill/>
        </p:spPr>
        <p:txBody>
          <a:bodyPr wrap="square" lIns="91440" tIns="45720" rIns="91440" bIns="45720">
            <a:spAutoFit/>
          </a:bodyPr>
          <a:lstStyle/>
          <a:p>
            <a:pPr algn="r"/>
            <a:r>
              <a:rPr lang="fa-IR" sz="4000" i="1" dirty="0" smtClean="0">
                <a:solidFill>
                  <a:srgbClr val="FF0000"/>
                </a:solidFill>
                <a:cs typeface="2  Farnaz" pitchFamily="2" charset="-78"/>
              </a:rPr>
              <a:t>رنگ دراتاق خواب</a:t>
            </a:r>
            <a:endParaRPr lang="en-US" sz="4000" i="1" dirty="0">
              <a:solidFill>
                <a:srgbClr val="FF0000"/>
              </a:solidFill>
              <a:cs typeface="2  Farnaz"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600"/>
                            </p:stCondLst>
                            <p:childTnLst>
                              <p:par>
                                <p:cTn id="12" presetID="2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par>
                          <p:cTn id="22" fill="hold">
                            <p:stCondLst>
                              <p:cond delay="2600"/>
                            </p:stCondLst>
                            <p:childTnLst>
                              <p:par>
                                <p:cTn id="23" presetID="25"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1" end="1"/>
                                            </p:txEl>
                                          </p:spTgt>
                                        </p:tgtEl>
                                      </p:cBhvr>
                                    </p:animEffect>
                                  </p:childTnLst>
                                </p:cTn>
                              </p:par>
                            </p:childTnLst>
                          </p:cTn>
                        </p:par>
                        <p:par>
                          <p:cTn id="33" fill="hold">
                            <p:stCondLst>
                              <p:cond delay="3600"/>
                            </p:stCondLst>
                            <p:childTnLst>
                              <p:par>
                                <p:cTn id="34" presetID="25" presetClass="entr" presetSubtype="0"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2" end="2"/>
                                            </p:txEl>
                                          </p:spTgt>
                                        </p:tgtEl>
                                      </p:cBhvr>
                                    </p:animEffect>
                                  </p:childTnLst>
                                </p:cTn>
                              </p:par>
                            </p:childTnLst>
                          </p:cTn>
                        </p:par>
                        <p:par>
                          <p:cTn id="44" fill="hold">
                            <p:stCondLst>
                              <p:cond delay="4600"/>
                            </p:stCondLst>
                            <p:childTnLst>
                              <p:par>
                                <p:cTn id="45" presetID="25" presetClass="entr" presetSubtype="0" fill="hold"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3" end="3"/>
                                            </p:txEl>
                                          </p:spTgt>
                                        </p:tgtEl>
                                      </p:cBhvr>
                                    </p:animEffect>
                                  </p:childTnLst>
                                </p:cTn>
                              </p:par>
                            </p:childTnLst>
                          </p:cTn>
                        </p:par>
                        <p:par>
                          <p:cTn id="55" fill="hold">
                            <p:stCondLst>
                              <p:cond delay="5600"/>
                            </p:stCondLst>
                            <p:childTnLst>
                              <p:par>
                                <p:cTn id="56" presetID="25" presetClass="entr" presetSubtype="0" fill="hold"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1"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Documents and Settings\masood\Desktop\New Folder\One-of-the-most-Beautiful 14.jpg"/>
          <p:cNvPicPr>
            <a:picLocks noChangeAspect="1" noChangeArrowheads="1"/>
          </p:cNvPicPr>
          <p:nvPr/>
        </p:nvPicPr>
        <p:blipFill>
          <a:blip r:embed="rId2" cstate="print"/>
          <a:srcRect/>
          <a:stretch>
            <a:fillRect/>
          </a:stretch>
        </p:blipFill>
        <p:spPr bwMode="auto">
          <a:xfrm>
            <a:off x="4724400" y="381000"/>
            <a:ext cx="3810000" cy="316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3" descr="C:\Documents and Settings\masood\Desktop\New Folder\14.jpg"/>
          <p:cNvPicPr>
            <a:picLocks noChangeAspect="1" noChangeArrowheads="1"/>
          </p:cNvPicPr>
          <p:nvPr/>
        </p:nvPicPr>
        <p:blipFill>
          <a:blip r:embed="rId3" cstate="print"/>
          <a:srcRect/>
          <a:stretch>
            <a:fillRect/>
          </a:stretch>
        </p:blipFill>
        <p:spPr bwMode="auto">
          <a:xfrm>
            <a:off x="533400" y="3581400"/>
            <a:ext cx="3295650" cy="25527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82562"/>
            <a:ext cx="3200400" cy="1020762"/>
          </a:xfrm>
        </p:spPr>
        <p:txBody>
          <a:bodyPr>
            <a:normAutofit/>
          </a:bodyPr>
          <a:lstStyle/>
          <a:p>
            <a:pPr algn="r" rtl="1"/>
            <a:r>
              <a:rPr lang="fa-IR" sz="4800" dirty="0" smtClean="0">
                <a:solidFill>
                  <a:srgbClr val="FF9900"/>
                </a:solidFill>
                <a:cs typeface="2  Elham" pitchFamily="2" charset="-78"/>
              </a:rPr>
              <a:t>نور در اتاق خواب</a:t>
            </a:r>
            <a:endParaRPr lang="en-US" sz="4800" dirty="0">
              <a:solidFill>
                <a:srgbClr val="FF9900"/>
              </a:solidFill>
              <a:cs typeface="2  Elham" pitchFamily="2" charset="-78"/>
            </a:endParaRPr>
          </a:p>
        </p:txBody>
      </p:sp>
      <p:sp>
        <p:nvSpPr>
          <p:cNvPr id="3" name="Content Placeholder 2"/>
          <p:cNvSpPr>
            <a:spLocks noGrp="1"/>
          </p:cNvSpPr>
          <p:nvPr>
            <p:ph idx="1"/>
          </p:nvPr>
        </p:nvSpPr>
        <p:spPr>
          <a:xfrm>
            <a:off x="381000" y="685800"/>
            <a:ext cx="8458200" cy="4724400"/>
          </a:xfrm>
        </p:spPr>
        <p:txBody>
          <a:bodyPr>
            <a:noAutofit/>
          </a:bodyPr>
          <a:lstStyle/>
          <a:p>
            <a:pPr algn="r" rtl="1">
              <a:lnSpc>
                <a:spcPct val="150000"/>
              </a:lnSpc>
              <a:buNone/>
            </a:pPr>
            <a:r>
              <a:rPr lang="fa-IR" sz="2000" b="1" dirty="0" smtClean="0">
                <a:cs typeface="2  Nazanin" pitchFamily="2" charset="-78"/>
              </a:rPr>
              <a:t>اتاق خواب از آن اتاق هایی است که نور یکی از اصلی ترین اجزای آن است و رکن اساسی آن به حساب می آید.</a:t>
            </a:r>
          </a:p>
          <a:p>
            <a:pPr algn="r" rtl="1">
              <a:lnSpc>
                <a:spcPct val="150000"/>
              </a:lnSpc>
              <a:buNone/>
            </a:pPr>
            <a:r>
              <a:rPr lang="fa-IR" sz="2000" b="1" dirty="0" smtClean="0">
                <a:cs typeface="2  Nazanin" pitchFamily="2" charset="-78"/>
              </a:rPr>
              <a:t>یک نور بسیار ملایم برای شب ها، باعث می شود تا شما به راحتی خوابتان ببرد و یک خواب راحت و آسوده داشته باشید. همچنین یک نور قوی باعث می شود شما صبح ها دچار مشکل بالا نشوید و برای پوشیدن لباس لازم نباشد اتاق خوابتان را ترک کنید. مهمترین چراغ و نور در اتاق خواب شما چراغ هایی است که در کنار تخت خواب است. این چراغ ها برای زمانی کارایی دارند که یکی از شما می خواهید کتاب بخوانید یا تلویزیون تماشا کنید و فرد دیگری می خواهد بخوابد. برای قرار دادن این چراغ ها شما می توانید از دیوار پشت تخت استفاده کنید و چراغ را روی دیوار نصب کنید. دقیقاً مشابه چراغ هایی که در هتل ها وبالای تخت از آن ها استفاده می شود. برای این کار از یک دیوار کاذب هم می شود استفاده کرد. چراغ ها را می توانید با استفاده از این دیوار پشت آن نصب کرد. اگر استفاده از هیچکدام از این ها را قبول ندارید و توانایی اجرای آن را ندارید می توانید از ساده ترین راه یعنی چراغ های خواب روی میز کنار تخت یا همان چراغ خواب رومیزی استفاده کنید.</a:t>
            </a:r>
            <a:endParaRPr lang="en-US" sz="2000" b="1" dirty="0" smtClean="0">
              <a:cs typeface="2  Nazanin"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grpId="0" nodeType="after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670462"/>
            <a:ext cx="8229600" cy="2977738"/>
          </a:xfrm>
          <a:prstGeom prst="rect">
            <a:avLst/>
          </a:prstGeom>
        </p:spPr>
        <p:txBody>
          <a:bodyPr wrap="square">
            <a:spAutoFit/>
          </a:bodyPr>
          <a:lstStyle/>
          <a:p>
            <a:pPr algn="r" rtl="1">
              <a:lnSpc>
                <a:spcPct val="150000"/>
              </a:lnSpc>
            </a:pPr>
            <a:r>
              <a:rPr lang="fa-IR" sz="2500" b="1" dirty="0" smtClean="0">
                <a:effectLst>
                  <a:outerShdw blurRad="38100" dist="38100" dir="2700000" algn="tl">
                    <a:srgbClr val="000000">
                      <a:alpha val="43137"/>
                    </a:srgbClr>
                  </a:outerShdw>
                </a:effectLst>
                <a:cs typeface="2  Nazanin" pitchFamily="2" charset="-78"/>
              </a:rPr>
              <a:t>اگر از چراغ های پشت تخت استفاده می کنید این نکته را باید مورد توجه قرار دهید که ارتفاع چراغ ها پشت سرتان نباید زیاد باشد. اگر از تختخواب دو نفره استفاده می کنید حتماً آنها را جدا کنید و کلید را هم به صورت جدا قرار دهید . اگر هم به سراغ چراغ خواب های رومیزی رفته اید دقت کنید که ارتفاع آنها طوری تنظیم شود که نور مستقیم به صورت شما نخورد.</a:t>
            </a:r>
            <a:endParaRPr lang="en-US" sz="2500" b="1" dirty="0">
              <a:effectLst>
                <a:outerShdw blurRad="38100" dist="38100" dir="2700000" algn="tl">
                  <a:srgbClr val="000000">
                    <a:alpha val="43137"/>
                  </a:srgbClr>
                </a:outerShdw>
              </a:effectLst>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610600" cy="2514600"/>
          </a:xfrm>
        </p:spPr>
        <p:txBody>
          <a:bodyPr>
            <a:noAutofit/>
          </a:bodyPr>
          <a:lstStyle/>
          <a:p>
            <a:pPr algn="just" rtl="1">
              <a:lnSpc>
                <a:spcPct val="150000"/>
              </a:lnSpc>
              <a:buNone/>
            </a:pPr>
            <a:r>
              <a:rPr lang="fa-IR" sz="2000" b="1" dirty="0" smtClean="0">
                <a:cs typeface="2  Nazanin" pitchFamily="2" charset="-78"/>
              </a:rPr>
              <a:t>      در طراحی این اتاق باید به توازن اندازه هرقسمت و روابط منطقی آنها توجه شود . درصورت وسیع بودن اتاق خواب میتوان بخش خواب و نشیمن را با استفاده از شومینه یا مبلمان از هم تفکیک نمود .</a:t>
            </a:r>
          </a:p>
          <a:p>
            <a:pPr algn="just" rtl="1">
              <a:lnSpc>
                <a:spcPct val="150000"/>
              </a:lnSpc>
              <a:buNone/>
            </a:pPr>
            <a:r>
              <a:rPr lang="fa-IR" sz="2000" b="1" dirty="0" smtClean="0">
                <a:cs typeface="2  Nazanin" pitchFamily="2" charset="-78"/>
              </a:rPr>
              <a:t>       فضای رختکن وکمدهای لباس خود میتواند جزئیاتی شامل : (( دستشویی ، میز توالت ، آینه ،  حوله و. . . باشد .</a:t>
            </a:r>
          </a:p>
          <a:p>
            <a:pPr algn="just" rtl="1">
              <a:lnSpc>
                <a:spcPct val="150000"/>
              </a:lnSpc>
              <a:buNone/>
            </a:pPr>
            <a:r>
              <a:rPr lang="fa-IR" sz="2000" b="1" dirty="0" smtClean="0">
                <a:cs typeface="2  Nazanin" pitchFamily="2" charset="-78"/>
              </a:rPr>
              <a:t>       </a:t>
            </a:r>
            <a:r>
              <a:rPr lang="fa-IR" sz="2000" b="1" dirty="0" smtClean="0">
                <a:solidFill>
                  <a:srgbClr val="FFFF00"/>
                </a:solidFill>
                <a:cs typeface="2  Nazanin" pitchFamily="2" charset="-78"/>
              </a:rPr>
              <a:t>نکته : این فضاها باید با مصالح قابل شستشو ساخته شده تا به خوبی قابل شستشو  باشند .</a:t>
            </a:r>
          </a:p>
        </p:txBody>
      </p:sp>
      <p:sp>
        <p:nvSpPr>
          <p:cNvPr id="4" name="Rectangle 3"/>
          <p:cNvSpPr/>
          <p:nvPr/>
        </p:nvSpPr>
        <p:spPr>
          <a:xfrm>
            <a:off x="4114800" y="-76200"/>
            <a:ext cx="4495800" cy="4016484"/>
          </a:xfrm>
          <a:prstGeom prst="rect">
            <a:avLst/>
          </a:prstGeom>
        </p:spPr>
        <p:txBody>
          <a:bodyPr wrap="square">
            <a:spAutoFit/>
          </a:bodyPr>
          <a:lstStyle/>
          <a:p>
            <a:pPr algn="r">
              <a:lnSpc>
                <a:spcPct val="150000"/>
              </a:lnSpc>
              <a:buNone/>
            </a:pPr>
            <a:r>
              <a:rPr lang="fa-IR" sz="3200" dirty="0" smtClean="0">
                <a:solidFill>
                  <a:srgbClr val="FF33CC"/>
                </a:solidFill>
                <a:cs typeface="2  Titr" pitchFamily="2" charset="-78"/>
              </a:rPr>
              <a:t>اتاق خواب والدین (اصلی)</a:t>
            </a:r>
          </a:p>
          <a:p>
            <a:pPr algn="r">
              <a:lnSpc>
                <a:spcPct val="150000"/>
              </a:lnSpc>
              <a:buNone/>
            </a:pPr>
            <a:endParaRPr lang="fa-IR" sz="800" dirty="0" smtClean="0">
              <a:solidFill>
                <a:srgbClr val="23E709"/>
              </a:solidFill>
              <a:cs typeface="2  Homa" pitchFamily="2" charset="-78"/>
            </a:endParaRPr>
          </a:p>
          <a:p>
            <a:pPr algn="r">
              <a:lnSpc>
                <a:spcPct val="150000"/>
              </a:lnSpc>
              <a:buNone/>
            </a:pPr>
            <a:r>
              <a:rPr lang="fa-IR" sz="2100" dirty="0" smtClean="0">
                <a:solidFill>
                  <a:srgbClr val="23E709"/>
                </a:solidFill>
                <a:cs typeface="2  Homa" pitchFamily="2" charset="-78"/>
              </a:rPr>
              <a:t>اتاق خواب اصلی می تواند شامل 5 حوزه باشد:</a:t>
            </a:r>
          </a:p>
          <a:p>
            <a:pPr algn="r">
              <a:lnSpc>
                <a:spcPct val="150000"/>
              </a:lnSpc>
              <a:buNone/>
            </a:pPr>
            <a:r>
              <a:rPr lang="fa-IR" sz="2100" dirty="0" smtClean="0">
                <a:solidFill>
                  <a:srgbClr val="23E709"/>
                </a:solidFill>
                <a:cs typeface="2  Homa" pitchFamily="2" charset="-78"/>
              </a:rPr>
              <a:t>1 - خواب </a:t>
            </a:r>
          </a:p>
          <a:p>
            <a:pPr algn="r">
              <a:lnSpc>
                <a:spcPct val="150000"/>
              </a:lnSpc>
              <a:buNone/>
            </a:pPr>
            <a:r>
              <a:rPr lang="fa-IR" sz="2100" dirty="0" smtClean="0">
                <a:solidFill>
                  <a:srgbClr val="23E709"/>
                </a:solidFill>
                <a:cs typeface="2  Homa" pitchFamily="2" charset="-78"/>
              </a:rPr>
              <a:t>2 - محل نشیمن</a:t>
            </a:r>
          </a:p>
          <a:p>
            <a:pPr algn="r">
              <a:lnSpc>
                <a:spcPct val="150000"/>
              </a:lnSpc>
              <a:buNone/>
            </a:pPr>
            <a:r>
              <a:rPr lang="fa-IR" sz="2100" dirty="0" smtClean="0">
                <a:solidFill>
                  <a:srgbClr val="23E709"/>
                </a:solidFill>
                <a:cs typeface="2  Homa" pitchFamily="2" charset="-78"/>
              </a:rPr>
              <a:t>3 - کمدهای لباس </a:t>
            </a:r>
          </a:p>
          <a:p>
            <a:pPr algn="r">
              <a:lnSpc>
                <a:spcPct val="150000"/>
              </a:lnSpc>
              <a:buNone/>
            </a:pPr>
            <a:r>
              <a:rPr lang="fa-IR" sz="2100" dirty="0" smtClean="0">
                <a:solidFill>
                  <a:srgbClr val="23E709"/>
                </a:solidFill>
                <a:cs typeface="2  Homa" pitchFamily="2" charset="-78"/>
              </a:rPr>
              <a:t>4 - رخت کن </a:t>
            </a:r>
          </a:p>
          <a:p>
            <a:pPr algn="r">
              <a:lnSpc>
                <a:spcPct val="150000"/>
              </a:lnSpc>
              <a:buNone/>
            </a:pPr>
            <a:r>
              <a:rPr lang="fa-IR" sz="2100" dirty="0" smtClean="0">
                <a:solidFill>
                  <a:srgbClr val="23E709"/>
                </a:solidFill>
                <a:cs typeface="2  Homa" pitchFamily="2" charset="-78"/>
              </a:rPr>
              <a:t>5 – حمام</a:t>
            </a:r>
          </a:p>
        </p:txBody>
      </p:sp>
    </p:spTree>
  </p:cSld>
  <p:clrMapOvr>
    <a:masterClrMapping/>
  </p:clrMapOvr>
  <p:transition spd="slow" advClick="0"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xEl>
                                              <p:pRg st="0" end="0"/>
                                            </p:txEl>
                                          </p:spTgt>
                                        </p:tgtEl>
                                      </p:cBhvr>
                                    </p:animEffect>
                                  </p:childTnLst>
                                </p:cTn>
                              </p:par>
                            </p:childTnLst>
                          </p:cTn>
                        </p:par>
                        <p:par>
                          <p:cTn id="10" fill="hold">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500"/>
                                        <p:tgtEl>
                                          <p:spTgt spid="4">
                                            <p:txEl>
                                              <p:pRg st="2" end="2"/>
                                            </p:txEl>
                                          </p:spTgt>
                                        </p:tgtEl>
                                      </p:cBhvr>
                                    </p:animEffect>
                                  </p:childTnLst>
                                </p:cTn>
                              </p:par>
                            </p:childTnLst>
                          </p:cTn>
                        </p:par>
                        <p:par>
                          <p:cTn id="17" fill="hold">
                            <p:stCondLst>
                              <p:cond delay="18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2" dur="5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3" dur="500"/>
                                        <p:tgtEl>
                                          <p:spTgt spid="4">
                                            <p:txEl>
                                              <p:pRg st="3" end="3"/>
                                            </p:txEl>
                                          </p:spTgt>
                                        </p:tgtEl>
                                      </p:cBhvr>
                                    </p:animEffect>
                                  </p:childTnLst>
                                </p:cTn>
                              </p:par>
                            </p:childTnLst>
                          </p:cTn>
                        </p:par>
                        <p:par>
                          <p:cTn id="24" fill="hold">
                            <p:stCondLst>
                              <p:cond delay="2425"/>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0" dur="500"/>
                                        <p:tgtEl>
                                          <p:spTgt spid="4">
                                            <p:txEl>
                                              <p:pRg st="4" end="4"/>
                                            </p:txEl>
                                          </p:spTgt>
                                        </p:tgtEl>
                                      </p:cBhvr>
                                    </p:animEffect>
                                  </p:childTnLst>
                                </p:cTn>
                              </p:par>
                            </p:childTnLst>
                          </p:cTn>
                        </p:par>
                        <p:par>
                          <p:cTn id="31" fill="hold">
                            <p:stCondLst>
                              <p:cond delay="315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6" dur="5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7" dur="500"/>
                                        <p:tgtEl>
                                          <p:spTgt spid="4">
                                            <p:txEl>
                                              <p:pRg st="5" end="5"/>
                                            </p:txEl>
                                          </p:spTgt>
                                        </p:tgtEl>
                                      </p:cBhvr>
                                    </p:animEffect>
                                  </p:childTnLst>
                                </p:cTn>
                              </p:par>
                            </p:childTnLst>
                          </p:cTn>
                        </p:par>
                        <p:par>
                          <p:cTn id="38" fill="hold">
                            <p:stCondLst>
                              <p:cond delay="3925"/>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3" dur="5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4" dur="500"/>
                                        <p:tgtEl>
                                          <p:spTgt spid="4">
                                            <p:txEl>
                                              <p:pRg st="6" end="6"/>
                                            </p:txEl>
                                          </p:spTgt>
                                        </p:tgtEl>
                                      </p:cBhvr>
                                    </p:animEffect>
                                  </p:childTnLst>
                                </p:cTn>
                              </p:par>
                            </p:childTnLst>
                          </p:cTn>
                        </p:par>
                        <p:par>
                          <p:cTn id="45" fill="hold">
                            <p:stCondLst>
                              <p:cond delay="4575"/>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0" dur="5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1" dur="500"/>
                                        <p:tgtEl>
                                          <p:spTgt spid="4">
                                            <p:txEl>
                                              <p:pRg st="7" end="7"/>
                                            </p:txEl>
                                          </p:spTgt>
                                        </p:tgtEl>
                                      </p:cBhvr>
                                    </p:animEffect>
                                  </p:childTnLst>
                                </p:cTn>
                              </p:par>
                            </p:childTnLst>
                          </p:cTn>
                        </p:par>
                        <p:par>
                          <p:cTn id="52" fill="hold">
                            <p:stCondLst>
                              <p:cond delay="5200"/>
                            </p:stCondLst>
                            <p:childTnLst>
                              <p:par>
                                <p:cTn id="53" presetID="52" presetClass="entr" presetSubtype="0" fill="hold" grpId="0" nodeType="after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Scale>
                                      <p:cBhvr>
                                        <p:cTn id="5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3">
                                            <p:txEl>
                                              <p:pRg st="0" end="0"/>
                                            </p:txEl>
                                          </p:spTgt>
                                        </p:tgtEl>
                                        <p:attrNameLst>
                                          <p:attrName>ppt_x</p:attrName>
                                          <p:attrName>ppt_y</p:attrName>
                                        </p:attrNameLst>
                                      </p:cBhvr>
                                    </p:animMotion>
                                    <p:animEffect transition="in" filter="fade">
                                      <p:cBhvr>
                                        <p:cTn id="57" dur="1000"/>
                                        <p:tgtEl>
                                          <p:spTgt spid="3">
                                            <p:txEl>
                                              <p:pRg st="0" end="0"/>
                                            </p:txEl>
                                          </p:spTgt>
                                        </p:tgtEl>
                                      </p:cBhvr>
                                    </p:animEffect>
                                  </p:childTnLst>
                                </p:cTn>
                              </p:par>
                            </p:childTnLst>
                          </p:cTn>
                        </p:par>
                        <p:par>
                          <p:cTn id="58" fill="hold">
                            <p:stCondLst>
                              <p:cond delay="6200"/>
                            </p:stCondLst>
                            <p:childTnLst>
                              <p:par>
                                <p:cTn id="59" presetID="52" presetClass="entr" presetSubtype="0" fill="hold" grpId="0" nodeType="after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Scale>
                                      <p:cBhvr>
                                        <p:cTn id="6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
                                            <p:txEl>
                                              <p:pRg st="1" end="1"/>
                                            </p:txEl>
                                          </p:spTgt>
                                        </p:tgtEl>
                                        <p:attrNameLst>
                                          <p:attrName>ppt_x</p:attrName>
                                          <p:attrName>ppt_y</p:attrName>
                                        </p:attrNameLst>
                                      </p:cBhvr>
                                    </p:animMotion>
                                    <p:animEffect transition="in" filter="fade">
                                      <p:cBhvr>
                                        <p:cTn id="63" dur="1000"/>
                                        <p:tgtEl>
                                          <p:spTgt spid="3">
                                            <p:txEl>
                                              <p:pRg st="1" end="1"/>
                                            </p:txEl>
                                          </p:spTgt>
                                        </p:tgtEl>
                                      </p:cBhvr>
                                    </p:animEffect>
                                  </p:childTnLst>
                                </p:cTn>
                              </p:par>
                            </p:childTnLst>
                          </p:cTn>
                        </p:par>
                        <p:par>
                          <p:cTn id="64" fill="hold">
                            <p:stCondLst>
                              <p:cond delay="7200"/>
                            </p:stCondLst>
                            <p:childTnLst>
                              <p:par>
                                <p:cTn id="65" presetID="52" presetClass="entr" presetSubtype="0" fill="hold" grpId="0" nodeType="after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Scale>
                                      <p:cBhvr>
                                        <p:cTn id="6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xEl>
                                              <p:pRg st="2" end="2"/>
                                            </p:txEl>
                                          </p:spTgt>
                                        </p:tgtEl>
                                        <p:attrNameLst>
                                          <p:attrName>ppt_x</p:attrName>
                                          <p:attrName>ppt_y</p:attrName>
                                        </p:attrNameLst>
                                      </p:cBhvr>
                                    </p:animMotion>
                                    <p:animEffect transition="in" filter="fade">
                                      <p:cBhvr>
                                        <p:cTn id="6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3581400"/>
          </a:xfrm>
        </p:spPr>
        <p:txBody>
          <a:bodyPr>
            <a:noAutofit/>
          </a:bodyPr>
          <a:lstStyle/>
          <a:p>
            <a:pPr algn="r" rtl="1"/>
            <a:r>
              <a:rPr lang="fa-IR" sz="2200" b="1" dirty="0" smtClean="0">
                <a:cs typeface="B Nazanin" pitchFamily="2" charset="-78"/>
              </a:rPr>
              <a:t/>
            </a:r>
            <a:br>
              <a:rPr lang="fa-IR" sz="2200" b="1" dirty="0" smtClean="0">
                <a:cs typeface="B Nazanin" pitchFamily="2" charset="-78"/>
              </a:rPr>
            </a:br>
            <a:r>
              <a:rPr lang="fa-IR" sz="2200" b="1" dirty="0" smtClean="0">
                <a:cs typeface="B Nazanin" pitchFamily="2" charset="-78"/>
              </a:rPr>
              <a:t>اتاق خواب یکی از جاهای مهم و محل استراحت ، آرامش و کسب انرژی است . بنابراین هرگونه وسایل اضافی مانند تلویزیون ، کامپیوتر و وسایل ورزشی د راتاق خواب اضفی تلقی می شود . </a:t>
            </a:r>
            <a:br>
              <a:rPr lang="fa-IR" sz="2200" b="1" dirty="0" smtClean="0">
                <a:cs typeface="B Nazanin" pitchFamily="2" charset="-78"/>
              </a:rPr>
            </a:br>
            <a:r>
              <a:rPr lang="fa-IR" sz="2200" b="1" dirty="0" smtClean="0">
                <a:cs typeface="B Nazanin" pitchFamily="2" charset="-78"/>
              </a:rPr>
              <a:t>حدود یک سوم ازعمرآدمی درخواب میگذرد . اتاق خواب محلی برای رفع خستگی ، تجدید قوای بدن ، نشاط روان و فعالیت بعد از خواب است . اتاق خواب شما باید مكاني گرم و راحت باشد تا شما بتوانيد در پايان يك روز پركار در آن به آرامش برسيد. اتاق خوابي كه فاقد فضايي گرم و راحت با دكوراسيوني مناسب نباشد تنها يك اتاق از اتاق هاي خانه شماست</a:t>
            </a:r>
            <a:r>
              <a:rPr lang="en-US" sz="2200" b="1" dirty="0" smtClean="0">
                <a:cs typeface="B Nazanin" pitchFamily="2" charset="-78"/>
              </a:rPr>
              <a:t>.</a:t>
            </a:r>
            <a:br>
              <a:rPr lang="en-US" sz="2200" b="1" dirty="0" smtClean="0">
                <a:cs typeface="B Nazanin" pitchFamily="2" charset="-78"/>
              </a:rPr>
            </a:br>
            <a:r>
              <a:rPr lang="en-US" sz="2200" b="1" dirty="0" smtClean="0">
                <a:cs typeface="B Nazanin" pitchFamily="2" charset="-78"/>
              </a:rPr>
              <a:t> </a:t>
            </a:r>
            <a:r>
              <a:rPr lang="fa-IR" sz="2200" b="1" dirty="0" smtClean="0">
                <a:cs typeface="B Nazanin" pitchFamily="2" charset="-78"/>
              </a:rPr>
              <a:t>اتاق خواب شما بايد به قدري دنج و تسكين دهنده باشد كه به محض ورود تمام استرس ها و تنش ها را فراموش كند و تنها به آرامش و استراحت فكر كند</a:t>
            </a:r>
            <a:r>
              <a:rPr lang="en-US" sz="2200" b="1" dirty="0" smtClean="0">
                <a:cs typeface="B Nazanin" pitchFamily="2" charset="-78"/>
              </a:rPr>
              <a:t>. </a:t>
            </a:r>
            <a:r>
              <a:rPr lang="fa-IR" sz="2200" b="1" dirty="0" smtClean="0">
                <a:cs typeface="B Nazanin" pitchFamily="2" charset="-78"/>
              </a:rPr>
              <a:t>مهم نیست که اتاق خواب شما بزرگ است يا كوچك زيرا اتاق خواب شما به هر اندازه و شكلي كه باشد مي توانيد با اجراي چند تكنيك و رعايت چند نكته مهم در آن اتاق خوبي گرم و دانشين داشته باشيد. براي آموختن اين موارد در اين مطلب با ما همراه شويد</a:t>
            </a:r>
            <a:r>
              <a:rPr lang="en-US" sz="2200" b="1" dirty="0" smtClean="0">
                <a:cs typeface="B Nazanin" pitchFamily="2" charset="-78"/>
              </a:rPr>
              <a:t>. </a:t>
            </a:r>
            <a:br>
              <a:rPr lang="en-US" sz="2200" b="1" dirty="0" smtClean="0">
                <a:cs typeface="B Nazanin" pitchFamily="2" charset="-78"/>
              </a:rPr>
            </a:br>
            <a:endParaRPr lang="en-US" sz="2200" b="1" dirty="0">
              <a:cs typeface="B Nazanin" pitchFamily="2" charset="-78"/>
            </a:endParaRPr>
          </a:p>
        </p:txBody>
      </p:sp>
      <p:pic>
        <p:nvPicPr>
          <p:cNvPr id="1026" name="Picture 2" descr="N:\aaaaaaaaaaaaaaaa\cd\wallcovering_M1008_1k[1].jpg"/>
          <p:cNvPicPr>
            <a:picLocks noChangeAspect="1" noChangeArrowheads="1"/>
          </p:cNvPicPr>
          <p:nvPr/>
        </p:nvPicPr>
        <p:blipFill>
          <a:blip r:embed="rId2"/>
          <a:srcRect/>
          <a:stretch>
            <a:fillRect/>
          </a:stretch>
        </p:blipFill>
        <p:spPr bwMode="auto">
          <a:xfrm>
            <a:off x="182880" y="76200"/>
            <a:ext cx="2484120" cy="1910862"/>
          </a:xfrm>
          <a:prstGeom prst="rect">
            <a:avLst/>
          </a:prstGeom>
          <a:noFill/>
        </p:spPr>
      </p:pic>
      <p:sp>
        <p:nvSpPr>
          <p:cNvPr id="8" name="Rectangle 7"/>
          <p:cNvSpPr/>
          <p:nvPr/>
        </p:nvSpPr>
        <p:spPr>
          <a:xfrm>
            <a:off x="6248400" y="685800"/>
            <a:ext cx="2514600" cy="784830"/>
          </a:xfrm>
          <a:prstGeom prst="rect">
            <a:avLst/>
          </a:prstGeom>
        </p:spPr>
        <p:txBody>
          <a:bodyPr wrap="square">
            <a:spAutoFit/>
          </a:bodyPr>
          <a:lstStyle/>
          <a:p>
            <a:r>
              <a:rPr lang="fa-IR" sz="4500" b="1" dirty="0" smtClean="0">
                <a:solidFill>
                  <a:srgbClr val="00FF00"/>
                </a:solidFill>
                <a:cs typeface="2  Titr" pitchFamily="2" charset="-78"/>
              </a:rPr>
              <a:t>اتاق</a:t>
            </a:r>
            <a:r>
              <a:rPr lang="fa-IR" sz="3200" b="1" dirty="0" smtClean="0">
                <a:solidFill>
                  <a:srgbClr val="00FF00"/>
                </a:solidFill>
                <a:cs typeface="2  Titr" pitchFamily="2" charset="-78"/>
              </a:rPr>
              <a:t> </a:t>
            </a:r>
            <a:r>
              <a:rPr lang="fa-IR" sz="4500" b="1" dirty="0" smtClean="0">
                <a:solidFill>
                  <a:srgbClr val="00FF00"/>
                </a:solidFill>
                <a:cs typeface="2  Titr" pitchFamily="2" charset="-78"/>
              </a:rPr>
              <a:t>خواب</a:t>
            </a:r>
            <a:endParaRPr lang="en-US" sz="4500" b="1"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amond(in)">
                                      <p:cBhvr>
                                        <p:cTn id="11" dur="2000"/>
                                        <p:tgtEl>
                                          <p:spTgt spid="1026"/>
                                        </p:tgtEl>
                                      </p:cBhvr>
                                    </p:animEffect>
                                  </p:childTnLst>
                                </p:cTn>
                              </p:par>
                            </p:childTnLst>
                          </p:cTn>
                        </p:par>
                        <p:par>
                          <p:cTn id="12" fill="hold">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20510608">
            <a:off x="1414759" y="3712786"/>
            <a:ext cx="6858000" cy="2286000"/>
          </a:xfrm>
        </p:spPr>
        <p:txBody>
          <a:bodyPr>
            <a:noAutofit/>
          </a:bodyPr>
          <a:lstStyle/>
          <a:p>
            <a:pPr algn="r" rtl="1">
              <a:lnSpc>
                <a:spcPct val="150000"/>
              </a:lnSpc>
            </a:pPr>
            <a:r>
              <a:rPr lang="fa-IR" sz="3200" b="1" dirty="0" smtClean="0">
                <a:ln w="18415" cmpd="sng">
                  <a:solidFill>
                    <a:srgbClr val="FFFFFF"/>
                  </a:solidFill>
                  <a:prstDash val="solid"/>
                </a:ln>
                <a:solidFill>
                  <a:srgbClr val="FFFFFF"/>
                </a:solidFill>
                <a:cs typeface="2  Nazanin" pitchFamily="2" charset="-78"/>
              </a:rPr>
              <a:t/>
            </a:r>
            <a:br>
              <a:rPr lang="fa-IR" sz="3200" b="1" dirty="0" smtClean="0">
                <a:ln w="18415" cmpd="sng">
                  <a:solidFill>
                    <a:srgbClr val="FFFFFF"/>
                  </a:solidFill>
                  <a:prstDash val="solid"/>
                </a:ln>
                <a:solidFill>
                  <a:srgbClr val="FFFFFF"/>
                </a:solidFill>
                <a:cs typeface="2  Nazanin" pitchFamily="2" charset="-78"/>
              </a:rPr>
            </a:br>
            <a:r>
              <a:rPr lang="fa-IR" sz="3200" b="1" dirty="0" smtClean="0">
                <a:solidFill>
                  <a:srgbClr val="23E709"/>
                </a:solidFill>
                <a:cs typeface="2  Nazanin" pitchFamily="2" charset="-78"/>
              </a:rPr>
              <a:t>- در خانه های کوچک برای مجموعه ی اتاق های خواب ، از یک سرویس بهداشتی به طور مشترک استفاده می شود.</a:t>
            </a:r>
            <a:r>
              <a:rPr lang="en-US" sz="3200" b="1" i="1" dirty="0" smtClean="0">
                <a:ln w="18415" cmpd="sng">
                  <a:solidFill>
                    <a:srgbClr val="FFFFFF"/>
                  </a:solidFill>
                  <a:prstDash val="solid"/>
                </a:ln>
                <a:solidFill>
                  <a:srgbClr val="FFFFFF"/>
                </a:solidFill>
                <a:cs typeface="2  Nazanin" pitchFamily="2" charset="-78"/>
              </a:rPr>
              <a:t/>
            </a:r>
            <a:br>
              <a:rPr lang="en-US" sz="3200" b="1" i="1" dirty="0" smtClean="0">
                <a:ln w="18415" cmpd="sng">
                  <a:solidFill>
                    <a:srgbClr val="FFFFFF"/>
                  </a:solidFill>
                  <a:prstDash val="solid"/>
                </a:ln>
                <a:solidFill>
                  <a:srgbClr val="FFFFFF"/>
                </a:solidFill>
                <a:cs typeface="2  Nazanin" pitchFamily="2" charset="-78"/>
              </a:rPr>
            </a:br>
            <a:endParaRPr lang="en-US" sz="3200" b="1" dirty="0">
              <a:ln w="18415" cmpd="sng">
                <a:solidFill>
                  <a:srgbClr val="FFFFFF"/>
                </a:solidFill>
                <a:prstDash val="solid"/>
              </a:ln>
              <a:solidFill>
                <a:srgbClr val="FFFFFF"/>
              </a:solidFill>
              <a:cs typeface="2  Nazanin" pitchFamily="2" charset="-78"/>
            </a:endParaRPr>
          </a:p>
        </p:txBody>
      </p:sp>
      <p:sp>
        <p:nvSpPr>
          <p:cNvPr id="5" name="Rectangle 4"/>
          <p:cNvSpPr/>
          <p:nvPr/>
        </p:nvSpPr>
        <p:spPr>
          <a:xfrm rot="20537189">
            <a:off x="172004" y="807809"/>
            <a:ext cx="7162800" cy="2246769"/>
          </a:xfrm>
          <a:prstGeom prst="rect">
            <a:avLst/>
          </a:prstGeom>
        </p:spPr>
        <p:txBody>
          <a:bodyPr wrap="square">
            <a:spAutoFit/>
          </a:bodyPr>
          <a:lstStyle/>
          <a:p>
            <a:pPr algn="ctr">
              <a:lnSpc>
                <a:spcPct val="150000"/>
              </a:lnSpc>
            </a:pPr>
            <a:r>
              <a:rPr lang="fa-IR" sz="3200" b="1" dirty="0" smtClean="0">
                <a:solidFill>
                  <a:srgbClr val="FF33CC"/>
                </a:solidFill>
                <a:cs typeface="2  Nazanin" pitchFamily="2" charset="-78"/>
              </a:rPr>
              <a:t>- اتاق خواب اصلی ، برحسب مورد می تواند دارای یک سرویس کامل بهداشتی (شامل:وان،دوش و توالت) و یا دارای یک رختکن و دوش ساده باشد.</a:t>
            </a:r>
            <a:endParaRPr lang="en-US" sz="3200" b="1" dirty="0">
              <a:solidFill>
                <a:srgbClr val="FF33CC"/>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a:bodyPr>
          <a:lstStyle/>
          <a:p>
            <a:pPr algn="ctr" rtl="1"/>
            <a:r>
              <a:rPr lang="fa-IR" sz="3200" b="1" dirty="0" smtClean="0">
                <a:solidFill>
                  <a:srgbClr val="FF33CC"/>
                </a:solidFill>
                <a:cs typeface="B Nazanin" pitchFamily="2" charset="-78"/>
              </a:rPr>
              <a:t>عکس هایی از اتاق خواب اصلی</a:t>
            </a:r>
            <a:endParaRPr lang="en-US" sz="3200" b="1" dirty="0">
              <a:solidFill>
                <a:srgbClr val="FF33CC"/>
              </a:solidFill>
              <a:cs typeface="B Nazanin" pitchFamily="2" charset="-78"/>
            </a:endParaRPr>
          </a:p>
        </p:txBody>
      </p:sp>
      <p:pic>
        <p:nvPicPr>
          <p:cNvPr id="4098" name="Picture 2" descr="G:\Pictures\21044395753312966738.jpg"/>
          <p:cNvPicPr>
            <a:picLocks noGrp="1" noChangeAspect="1" noChangeArrowheads="1"/>
          </p:cNvPicPr>
          <p:nvPr>
            <p:ph idx="1"/>
          </p:nvPr>
        </p:nvPicPr>
        <p:blipFill>
          <a:blip r:embed="rId2"/>
          <a:srcRect/>
          <a:stretch>
            <a:fillRect/>
          </a:stretch>
        </p:blipFill>
        <p:spPr bwMode="auto">
          <a:xfrm>
            <a:off x="457200" y="1676400"/>
            <a:ext cx="8063536" cy="5045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 presetClass="entr" presetSubtype="10" fill="hold" nodeType="afterEffect">
                                  <p:stCondLst>
                                    <p:cond delay="1000"/>
                                  </p:stCondLst>
                                  <p:childTnLst>
                                    <p:set>
                                      <p:cBhvr>
                                        <p:cTn id="13" dur="1" fill="hold">
                                          <p:stCondLst>
                                            <p:cond delay="0"/>
                                          </p:stCondLst>
                                        </p:cTn>
                                        <p:tgtEl>
                                          <p:spTgt spid="4098"/>
                                        </p:tgtEl>
                                        <p:attrNameLst>
                                          <p:attrName>style.visibility</p:attrName>
                                        </p:attrNameLst>
                                      </p:cBhvr>
                                      <p:to>
                                        <p:strVal val="visible"/>
                                      </p:to>
                                    </p:set>
                                    <p:animEffect transition="in" filter="checkerboard(across)">
                                      <p:cBhvr>
                                        <p:cTn id="1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Pictures\21987299932102702818.jpg"/>
          <p:cNvPicPr>
            <a:picLocks noGrp="1" noChangeAspect="1" noChangeArrowheads="1"/>
          </p:cNvPicPr>
          <p:nvPr>
            <p:ph idx="1"/>
          </p:nvPr>
        </p:nvPicPr>
        <p:blipFill>
          <a:blip r:embed="rId2"/>
          <a:srcRect/>
          <a:stretch>
            <a:fillRect/>
          </a:stretch>
        </p:blipFill>
        <p:spPr bwMode="auto">
          <a:xfrm>
            <a:off x="1030819" y="982664"/>
            <a:ext cx="7122581" cy="5341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G:\Pictures\63786545473569236801.jpg"/>
          <p:cNvPicPr>
            <a:picLocks noGrp="1" noChangeAspect="1" noChangeArrowheads="1"/>
          </p:cNvPicPr>
          <p:nvPr>
            <p:ph idx="1"/>
          </p:nvPr>
        </p:nvPicPr>
        <p:blipFill>
          <a:blip r:embed="rId2"/>
          <a:srcRect/>
          <a:stretch>
            <a:fillRect/>
          </a:stretch>
        </p:blipFill>
        <p:spPr bwMode="auto">
          <a:xfrm>
            <a:off x="920125" y="1600200"/>
            <a:ext cx="7233275"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G:\Pictures\14378186466538219063.jpg"/>
          <p:cNvPicPr>
            <a:picLocks noGrp="1" noChangeAspect="1" noChangeArrowheads="1"/>
          </p:cNvPicPr>
          <p:nvPr>
            <p:ph idx="1"/>
          </p:nvPr>
        </p:nvPicPr>
        <p:blipFill>
          <a:blip r:embed="rId2"/>
          <a:srcRect/>
          <a:stretch>
            <a:fillRect/>
          </a:stretch>
        </p:blipFill>
        <p:spPr bwMode="auto">
          <a:xfrm>
            <a:off x="638225" y="1112552"/>
            <a:ext cx="7667575" cy="4797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G:\Pictures\22352489064945730971.jpg"/>
          <p:cNvPicPr>
            <a:picLocks noGrp="1" noChangeAspect="1" noChangeArrowheads="1"/>
          </p:cNvPicPr>
          <p:nvPr>
            <p:ph idx="1"/>
          </p:nvPr>
        </p:nvPicPr>
        <p:blipFill>
          <a:blip r:embed="rId2"/>
          <a:srcRect/>
          <a:stretch>
            <a:fillRect/>
          </a:stretch>
        </p:blipFill>
        <p:spPr bwMode="auto">
          <a:xfrm>
            <a:off x="1173691" y="1234282"/>
            <a:ext cx="6522509" cy="48918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RAYASA\Desktop\c98qogz16rh8ys7ih4z6.jpg"/>
          <p:cNvPicPr>
            <a:picLocks noGrp="1" noChangeAspect="1" noChangeArrowheads="1"/>
          </p:cNvPicPr>
          <p:nvPr>
            <p:ph idx="1"/>
          </p:nvPr>
        </p:nvPicPr>
        <p:blipFill>
          <a:blip r:embed="rId2"/>
          <a:srcRect/>
          <a:stretch>
            <a:fillRect/>
          </a:stretch>
        </p:blipFill>
        <p:spPr bwMode="auto">
          <a:xfrm>
            <a:off x="762000" y="990600"/>
            <a:ext cx="7566905" cy="4911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vertical)">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RAYASA\Desktop\22793.jpg"/>
          <p:cNvPicPr>
            <a:picLocks noGrp="1" noChangeAspect="1" noChangeArrowheads="1"/>
          </p:cNvPicPr>
          <p:nvPr>
            <p:ph idx="1"/>
          </p:nvPr>
        </p:nvPicPr>
        <p:blipFill>
          <a:blip r:embed="rId2"/>
          <a:srcRect/>
          <a:stretch>
            <a:fillRect/>
          </a:stretch>
        </p:blipFill>
        <p:spPr bwMode="auto">
          <a:xfrm>
            <a:off x="1295400" y="533400"/>
            <a:ext cx="6324600" cy="5987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G:\Pictures\22519139464452119125.jpg"/>
          <p:cNvPicPr>
            <a:picLocks noGrp="1" noChangeAspect="1" noChangeArrowheads="1"/>
          </p:cNvPicPr>
          <p:nvPr>
            <p:ph idx="1"/>
          </p:nvPr>
        </p:nvPicPr>
        <p:blipFill>
          <a:blip r:embed="rId2"/>
          <a:srcRect/>
          <a:stretch>
            <a:fillRect/>
          </a:stretch>
        </p:blipFill>
        <p:spPr bwMode="auto">
          <a:xfrm>
            <a:off x="838200" y="1066800"/>
            <a:ext cx="7550411"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style.rotation</p:attrName>
                                        </p:attrNameLst>
                                      </p:cBhvr>
                                      <p:tavLst>
                                        <p:tav tm="0">
                                          <p:val>
                                            <p:fltVal val="720"/>
                                          </p:val>
                                        </p:tav>
                                        <p:tav tm="100000">
                                          <p:val>
                                            <p:fltVal val="0"/>
                                          </p:val>
                                        </p:tav>
                                      </p:tavLst>
                                    </p:anim>
                                    <p:anim calcmode="lin" valueType="num">
                                      <p:cBhvr>
                                        <p:cTn id="9" dur="1000" fill="hold"/>
                                        <p:tgtEl>
                                          <p:spTgt spid="9218"/>
                                        </p:tgtEl>
                                        <p:attrNameLst>
                                          <p:attrName>ppt_h</p:attrName>
                                        </p:attrNameLst>
                                      </p:cBhvr>
                                      <p:tavLst>
                                        <p:tav tm="0">
                                          <p:val>
                                            <p:fltVal val="0"/>
                                          </p:val>
                                        </p:tav>
                                        <p:tav tm="100000">
                                          <p:val>
                                            <p:strVal val="#ppt_h"/>
                                          </p:val>
                                        </p:tav>
                                      </p:tavLst>
                                    </p:anim>
                                    <p:anim calcmode="lin" valueType="num">
                                      <p:cBhvr>
                                        <p:cTn id="10" dur="1000" fill="hold"/>
                                        <p:tgtEl>
                                          <p:spTgt spid="92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masood\Desktop\New Folder\images_12.jpg"/>
          <p:cNvPicPr>
            <a:picLocks noGrp="1" noChangeAspect="1" noChangeArrowheads="1"/>
          </p:cNvPicPr>
          <p:nvPr>
            <p:ph idx="1"/>
          </p:nvPr>
        </p:nvPicPr>
        <p:blipFill>
          <a:blip r:embed="rId2" cstate="print"/>
          <a:srcRect/>
          <a:stretch>
            <a:fillRect/>
          </a:stretch>
        </p:blipFill>
        <p:spPr bwMode="auto">
          <a:xfrm>
            <a:off x="1447800" y="914400"/>
            <a:ext cx="6172200" cy="5181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95800" y="381000"/>
            <a:ext cx="4267200" cy="523220"/>
          </a:xfrm>
          <a:prstGeom prst="rect">
            <a:avLst/>
          </a:prstGeom>
        </p:spPr>
        <p:txBody>
          <a:bodyPr wrap="square">
            <a:spAutoFit/>
          </a:bodyPr>
          <a:lstStyle/>
          <a:p>
            <a:pPr algn="r" rtl="1">
              <a:buClr>
                <a:srgbClr val="FF0000"/>
              </a:buClr>
              <a:buSzPct val="90000"/>
            </a:pPr>
            <a:r>
              <a:rPr lang="fa-IR" sz="2800" dirty="0" smtClean="0">
                <a:solidFill>
                  <a:srgbClr val="00FF00"/>
                </a:solidFill>
                <a:cs typeface="2  Titr" pitchFamily="2" charset="-78"/>
              </a:rPr>
              <a:t>توصیه هایی در مورد اتاق خواب</a:t>
            </a:r>
          </a:p>
        </p:txBody>
      </p:sp>
      <p:sp>
        <p:nvSpPr>
          <p:cNvPr id="5" name="Content Placeholder 2"/>
          <p:cNvSpPr>
            <a:spLocks noGrp="1"/>
          </p:cNvSpPr>
          <p:nvPr>
            <p:ph idx="1"/>
          </p:nvPr>
        </p:nvSpPr>
        <p:spPr>
          <a:xfrm>
            <a:off x="762000" y="1295400"/>
            <a:ext cx="7467600" cy="5029200"/>
          </a:xfrm>
        </p:spPr>
        <p:txBody>
          <a:bodyPr>
            <a:noAutofit/>
          </a:bodyPr>
          <a:lstStyle/>
          <a:p>
            <a:pPr algn="r" rtl="1">
              <a:buClr>
                <a:srgbClr val="FF0000"/>
              </a:buClr>
              <a:buSzPct val="90000"/>
              <a:buFont typeface="Wingdings" pitchFamily="2" charset="2"/>
              <a:buChar char="ü"/>
            </a:pPr>
            <a:r>
              <a:rPr lang="fa-IR" sz="2200" b="1" dirty="0" smtClean="0">
                <a:cs typeface="2  Nazanin" pitchFamily="2" charset="-78"/>
              </a:rPr>
              <a:t>پنجره ها را باز کنید تا هوا و اکسیژن کافی به داخل اتاق نفوذ کند و در آن جریان پیدا کند .</a:t>
            </a:r>
          </a:p>
          <a:p>
            <a:pPr algn="r" rtl="1">
              <a:buClr>
                <a:srgbClr val="FF0000"/>
              </a:buClr>
              <a:buSzPct val="90000"/>
              <a:buFont typeface="Wingdings" pitchFamily="2" charset="2"/>
              <a:buChar char="ü"/>
            </a:pPr>
            <a:r>
              <a:rPr lang="fa-IR" sz="2200" b="1" dirty="0" smtClean="0">
                <a:cs typeface="2  Nazanin" pitchFamily="2" charset="-78"/>
              </a:rPr>
              <a:t>هنگام شب ، استفاده از نور شمع (وارمر)مناسب است . اگر این مکان وجود ندارد ، برای تنظیم نور از سوئیچ کم و زیاد کننده نور استفاده نمائید.</a:t>
            </a:r>
          </a:p>
          <a:p>
            <a:pPr algn="r" rtl="1">
              <a:buClr>
                <a:srgbClr val="FF0000"/>
              </a:buClr>
              <a:buSzPct val="90000"/>
              <a:buFont typeface="Wingdings" pitchFamily="2" charset="2"/>
              <a:buChar char="ü"/>
            </a:pPr>
            <a:r>
              <a:rPr lang="fa-IR" sz="2200" b="1" dirty="0" smtClean="0">
                <a:cs typeface="2  Nazanin" pitchFamily="2" charset="-78"/>
              </a:rPr>
              <a:t>طیف رنگی از سفید تا شکلاتی برای اتاق خواب مناسب است .</a:t>
            </a:r>
          </a:p>
          <a:p>
            <a:pPr algn="r" rtl="1">
              <a:buClr>
                <a:srgbClr val="FF0000"/>
              </a:buClr>
              <a:buSzPct val="90000"/>
              <a:buFont typeface="Wingdings" pitchFamily="2" charset="2"/>
              <a:buChar char="ü"/>
            </a:pPr>
            <a:r>
              <a:rPr lang="fa-IR" sz="2200" b="1" dirty="0" smtClean="0">
                <a:cs typeface="2  Nazanin" pitchFamily="2" charset="-78"/>
              </a:rPr>
              <a:t>اتاق خواب دارای بزرگترین مبلمان است پس از ایجاد تعادل در آن اهمیت زیادی دارد . برای این منظور از دو پاتختی در دوطرف تخت استفاده کنید (یکی کافی نیست)</a:t>
            </a:r>
          </a:p>
          <a:p>
            <a:pPr algn="r" rtl="1">
              <a:buClr>
                <a:srgbClr val="FF0000"/>
              </a:buClr>
              <a:buSzPct val="90000"/>
              <a:buFont typeface="Wingdings" pitchFamily="2" charset="2"/>
              <a:buChar char="ü"/>
            </a:pPr>
            <a:r>
              <a:rPr lang="fa-IR" sz="2200" b="1" dirty="0" smtClean="0">
                <a:cs typeface="2  Nazanin" pitchFamily="2" charset="-78"/>
              </a:rPr>
              <a:t>بهتر است بالای تخت لبه دار باشد . معمولا جنس چوب که با پوشش نرم پوشیده شده باشد مناسب است .</a:t>
            </a:r>
          </a:p>
          <a:p>
            <a:pPr algn="r" rtl="1">
              <a:buClr>
                <a:srgbClr val="FF0000"/>
              </a:buClr>
              <a:buSzPct val="90000"/>
              <a:buFont typeface="Wingdings" pitchFamily="2" charset="2"/>
              <a:buChar char="ü"/>
            </a:pPr>
            <a:r>
              <a:rPr lang="fa-IR" sz="2200" b="1" dirty="0" smtClean="0">
                <a:cs typeface="2  Nazanin" pitchFamily="2" charset="-78"/>
              </a:rPr>
              <a:t>اتاق خواب خود را مرتب و سازمان يافته نگه داريد. شما نمي توانيد انتظار داشته باشيد در اتاق خوابي كه از شدت بهم ريختگي كف اتاق ديده نمي شود احساس گرما و راحتي كنيد. تمام وسايل و لباس هاي خود را در جاي مخصوص خود قرار دهيد و اتاق را از هرگونه بهم ريختگي دور نگه داريد</a:t>
            </a:r>
            <a:r>
              <a:rPr lang="en-US" sz="2200" b="1" dirty="0" smtClean="0">
                <a:cs typeface="2  Nazanin" pitchFamily="2" charset="-78"/>
              </a:rPr>
              <a:t>.</a:t>
            </a:r>
            <a:r>
              <a:rPr lang="fa-IR" sz="2200" b="1" dirty="0" smtClean="0">
                <a:cs typeface="2  Nazanin" pitchFamily="2" charset="-78"/>
              </a:rPr>
              <a:t> </a:t>
            </a:r>
          </a:p>
          <a:p>
            <a:pPr algn="r" rtl="1">
              <a:buClr>
                <a:srgbClr val="FF0000"/>
              </a:buClr>
              <a:buSzPct val="90000"/>
              <a:buNone/>
            </a:pPr>
            <a:endParaRPr lang="en-US" sz="22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4" dur="1000"/>
                                        <p:tgtEl>
                                          <p:spTgt spid="5">
                                            <p:txEl>
                                              <p:pRg st="0" end="0"/>
                                            </p:txEl>
                                          </p:spTgt>
                                        </p:tgtEl>
                                      </p:cBhvr>
                                    </p:animEffect>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1" dur="1000"/>
                                        <p:tgtEl>
                                          <p:spTgt spid="5">
                                            <p:txEl>
                                              <p:pRg st="1" end="1"/>
                                            </p:txEl>
                                          </p:spTgt>
                                        </p:tgtEl>
                                      </p:cBhvr>
                                    </p:animEffect>
                                  </p:childTnLst>
                                </p:cTn>
                              </p:par>
                            </p:childTnLst>
                          </p:cTn>
                        </p:par>
                        <p:par>
                          <p:cTn id="22" fill="hold">
                            <p:stCondLst>
                              <p:cond delay="3000"/>
                            </p:stCondLst>
                            <p:childTnLst>
                              <p:par>
                                <p:cTn id="23" presetID="49" presetClass="entr" presetSubtype="0" decel="10000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28" dur="1000"/>
                                        <p:tgtEl>
                                          <p:spTgt spid="5">
                                            <p:txEl>
                                              <p:pRg st="2" end="2"/>
                                            </p:txEl>
                                          </p:spTgt>
                                        </p:tgtEl>
                                      </p:cBhvr>
                                    </p:animEffect>
                                  </p:childTnLst>
                                </p:cTn>
                              </p:par>
                            </p:childTnLst>
                          </p:cTn>
                        </p:par>
                        <p:par>
                          <p:cTn id="29" fill="hold">
                            <p:stCondLst>
                              <p:cond delay="4000"/>
                            </p:stCondLst>
                            <p:childTnLst>
                              <p:par>
                                <p:cTn id="30" presetID="49" presetClass="entr" presetSubtype="0" decel="100000"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35" dur="1000"/>
                                        <p:tgtEl>
                                          <p:spTgt spid="5">
                                            <p:txEl>
                                              <p:pRg st="3" end="3"/>
                                            </p:txEl>
                                          </p:spTgt>
                                        </p:tgtEl>
                                      </p:cBhvr>
                                    </p:animEffect>
                                  </p:childTnLst>
                                </p:cTn>
                              </p:par>
                            </p:childTnLst>
                          </p:cTn>
                        </p:par>
                        <p:par>
                          <p:cTn id="36" fill="hold">
                            <p:stCondLst>
                              <p:cond delay="5000"/>
                            </p:stCondLst>
                            <p:childTnLst>
                              <p:par>
                                <p:cTn id="37" presetID="49" presetClass="entr" presetSubtype="0" decel="100000" fill="hold" grpId="0" nodeType="after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42" dur="1000"/>
                                        <p:tgtEl>
                                          <p:spTgt spid="5">
                                            <p:txEl>
                                              <p:pRg st="4" end="4"/>
                                            </p:txEl>
                                          </p:spTgt>
                                        </p:tgtEl>
                                      </p:cBhvr>
                                    </p:animEffect>
                                  </p:childTnLst>
                                </p:cTn>
                              </p:par>
                            </p:childTnLst>
                          </p:cTn>
                        </p:par>
                        <p:par>
                          <p:cTn id="43" fill="hold">
                            <p:stCondLst>
                              <p:cond delay="6000"/>
                            </p:stCondLst>
                            <p:childTnLst>
                              <p:par>
                                <p:cTn id="44" presetID="49" presetClass="entr" presetSubtype="0" decel="100000" fill="hold" grpId="0"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49"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masood\Desktop\New Folder\bedr.jpg"/>
          <p:cNvPicPr>
            <a:picLocks noGrp="1" noChangeAspect="1" noChangeArrowheads="1"/>
          </p:cNvPicPr>
          <p:nvPr>
            <p:ph idx="1"/>
          </p:nvPr>
        </p:nvPicPr>
        <p:blipFill>
          <a:blip r:embed="rId2" cstate="print"/>
          <a:srcRect/>
          <a:stretch>
            <a:fillRect/>
          </a:stretch>
        </p:blipFill>
        <p:spPr bwMode="auto">
          <a:xfrm rot="785906">
            <a:off x="3942123" y="488789"/>
            <a:ext cx="4792043" cy="41669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descr="C:\Documents and Settings\masood\Desktop\New Folder\7310850612.jpg"/>
          <p:cNvPicPr>
            <a:picLocks noChangeAspect="1" noChangeArrowheads="1"/>
          </p:cNvPicPr>
          <p:nvPr/>
        </p:nvPicPr>
        <p:blipFill>
          <a:blip r:embed="rId3" cstate="print"/>
          <a:srcRect/>
          <a:stretch>
            <a:fillRect/>
          </a:stretch>
        </p:blipFill>
        <p:spPr bwMode="auto">
          <a:xfrm>
            <a:off x="533400" y="3124200"/>
            <a:ext cx="4533900" cy="3451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C:\Documents and Settings\masood\Desktop\New Folder\5vvi4dffkl763s120mvf.jpg"/>
          <p:cNvPicPr>
            <a:picLocks noChangeAspect="1" noChangeArrowheads="1"/>
          </p:cNvPicPr>
          <p:nvPr/>
        </p:nvPicPr>
        <p:blipFill>
          <a:blip r:embed="rId4" cstate="print"/>
          <a:srcRect/>
          <a:stretch>
            <a:fillRect/>
          </a:stretch>
        </p:blipFill>
        <p:spPr bwMode="auto">
          <a:xfrm rot="20433535">
            <a:off x="411620" y="474446"/>
            <a:ext cx="3222827" cy="28381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1000"/>
                                        <p:tgtEl>
                                          <p:spTgt spid="1028"/>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1000"/>
                                        <p:tgtEl>
                                          <p:spTgt spid="1026"/>
                                        </p:tgtEl>
                                      </p:cBhvr>
                                    </p:animEffect>
                                  </p:childTnLst>
                                </p:cTn>
                              </p:par>
                            </p:childTnLst>
                          </p:cTn>
                        </p:par>
                        <p:par>
                          <p:cTn id="12" fill="hold">
                            <p:stCondLst>
                              <p:cond delay="2000"/>
                            </p:stCondLst>
                            <p:childTnLst>
                              <p:par>
                                <p:cTn id="13" presetID="35"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anim calcmode="lin" valueType="num">
                                      <p:cBhvr>
                                        <p:cTn id="16" dur="1000" fill="hold"/>
                                        <p:tgtEl>
                                          <p:spTgt spid="1027"/>
                                        </p:tgtEl>
                                        <p:attrNameLst>
                                          <p:attrName>style.rotation</p:attrName>
                                        </p:attrNameLst>
                                      </p:cBhvr>
                                      <p:tavLst>
                                        <p:tav tm="0">
                                          <p:val>
                                            <p:fltVal val="720"/>
                                          </p:val>
                                        </p:tav>
                                        <p:tav tm="100000">
                                          <p:val>
                                            <p:fltVal val="0"/>
                                          </p:val>
                                        </p:tav>
                                      </p:tavLst>
                                    </p:anim>
                                    <p:anim calcmode="lin" valueType="num">
                                      <p:cBhvr>
                                        <p:cTn id="17" dur="1000" fill="hold"/>
                                        <p:tgtEl>
                                          <p:spTgt spid="1027"/>
                                        </p:tgtEl>
                                        <p:attrNameLst>
                                          <p:attrName>ppt_h</p:attrName>
                                        </p:attrNameLst>
                                      </p:cBhvr>
                                      <p:tavLst>
                                        <p:tav tm="0">
                                          <p:val>
                                            <p:fltVal val="0"/>
                                          </p:val>
                                        </p:tav>
                                        <p:tav tm="100000">
                                          <p:val>
                                            <p:strVal val="#ppt_h"/>
                                          </p:val>
                                        </p:tav>
                                      </p:tavLst>
                                    </p:anim>
                                    <p:anim calcmode="lin" valueType="num">
                                      <p:cBhvr>
                                        <p:cTn id="18" dur="1000" fill="hold"/>
                                        <p:tgtEl>
                                          <p:spTgt spid="10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066800"/>
            <a:ext cx="5562600" cy="2209799"/>
          </a:xfrm>
        </p:spPr>
        <p:txBody>
          <a:bodyPr>
            <a:noAutofit/>
          </a:bodyPr>
          <a:lstStyle/>
          <a:p>
            <a:pPr algn="r" rtl="1">
              <a:lnSpc>
                <a:spcPct val="170000"/>
              </a:lnSpc>
              <a:buNone/>
            </a:pPr>
            <a:r>
              <a:rPr lang="fa-IR" sz="1950" b="1" dirty="0" smtClean="0">
                <a:cs typeface="2  Nazanin" pitchFamily="2" charset="-78"/>
              </a:rPr>
              <a:t>خواب فرزندان می تواند به صورت یک مجموعه واحد و مرتبط (شامل:اتاق های خواب ، حمام و توالت) درنظر گرفته شود.</a:t>
            </a:r>
          </a:p>
          <a:p>
            <a:pPr algn="r" rtl="1">
              <a:lnSpc>
                <a:spcPct val="170000"/>
              </a:lnSpc>
              <a:buNone/>
            </a:pPr>
            <a:r>
              <a:rPr lang="fa-IR" sz="1950" b="1" dirty="0" smtClean="0">
                <a:cs typeface="2  Nazanin" pitchFamily="2" charset="-78"/>
              </a:rPr>
              <a:t>استقرار کمدها در بدنه حمام می تواند مانع انتقال صدای حمام   به اتاق ها شود .</a:t>
            </a:r>
          </a:p>
          <a:p>
            <a:pPr algn="r" rtl="1">
              <a:lnSpc>
                <a:spcPct val="170000"/>
              </a:lnSpc>
              <a:buNone/>
            </a:pPr>
            <a:r>
              <a:rPr lang="fa-IR" sz="1950" b="1" dirty="0" smtClean="0">
                <a:cs typeface="2  Nazanin" pitchFamily="2" charset="-78"/>
              </a:rPr>
              <a:t>پیش بینی پنجره های مناسب ، ضمن تامین نور به تامین دید و منظره اتاق کمک می کند .</a:t>
            </a:r>
          </a:p>
          <a:p>
            <a:pPr algn="r" rtl="1">
              <a:lnSpc>
                <a:spcPct val="170000"/>
              </a:lnSpc>
              <a:buNone/>
            </a:pPr>
            <a:r>
              <a:rPr lang="fa-IR" sz="1950" b="1" dirty="0" smtClean="0">
                <a:cs typeface="2  Nazanin" pitchFamily="2" charset="-78"/>
              </a:rPr>
              <a:t>وجود 2 پنجره در بدنه های مختلف می تواند به کوران طبیعی و تهویه اتاق کمک نماید .</a:t>
            </a:r>
          </a:p>
          <a:p>
            <a:pPr algn="r" rtl="1">
              <a:lnSpc>
                <a:spcPct val="170000"/>
              </a:lnSpc>
              <a:buNone/>
            </a:pPr>
            <a:r>
              <a:rPr lang="fa-IR" sz="1950" b="1" dirty="0" smtClean="0">
                <a:cs typeface="2  Nazanin" pitchFamily="2" charset="-78"/>
              </a:rPr>
              <a:t>هر اتاق معمولا شامل تخت خواب ، کمد لباس و میز تحریر  است.</a:t>
            </a:r>
          </a:p>
          <a:p>
            <a:pPr algn="r" rtl="1">
              <a:lnSpc>
                <a:spcPct val="170000"/>
              </a:lnSpc>
              <a:buNone/>
            </a:pPr>
            <a:r>
              <a:rPr lang="fa-IR" sz="1950" b="1" dirty="0" smtClean="0">
                <a:cs typeface="2  Nazanin" pitchFamily="2" charset="-78"/>
              </a:rPr>
              <a:t>ومساحت اتاق خواب فرزندان بین  12تا 15 متر متغیر است.</a:t>
            </a:r>
            <a:endParaRPr lang="en-US" sz="1950" b="1" dirty="0">
              <a:cs typeface="2  Nazanin" pitchFamily="2" charset="-78"/>
            </a:endParaRPr>
          </a:p>
        </p:txBody>
      </p:sp>
      <p:pic>
        <p:nvPicPr>
          <p:cNvPr id="1026" name="Picture 2" descr="C:\Users\RAYASA\Desktop\untitled.bmp"/>
          <p:cNvPicPr>
            <a:picLocks noChangeAspect="1" noChangeArrowheads="1"/>
          </p:cNvPicPr>
          <p:nvPr/>
        </p:nvPicPr>
        <p:blipFill>
          <a:blip r:embed="rId2"/>
          <a:srcRect/>
          <a:stretch>
            <a:fillRect/>
          </a:stretch>
        </p:blipFill>
        <p:spPr bwMode="auto">
          <a:xfrm>
            <a:off x="154561" y="914400"/>
            <a:ext cx="3350639" cy="2362200"/>
          </a:xfrm>
          <a:prstGeom prst="rect">
            <a:avLst/>
          </a:prstGeom>
          <a:noFill/>
        </p:spPr>
      </p:pic>
      <p:sp>
        <p:nvSpPr>
          <p:cNvPr id="4" name="Rectangle 3"/>
          <p:cNvSpPr/>
          <p:nvPr/>
        </p:nvSpPr>
        <p:spPr>
          <a:xfrm>
            <a:off x="4919973" y="381000"/>
            <a:ext cx="3632726" cy="738664"/>
          </a:xfrm>
          <a:prstGeom prst="rect">
            <a:avLst/>
          </a:prstGeom>
        </p:spPr>
        <p:txBody>
          <a:bodyPr wrap="none">
            <a:spAutoFit/>
          </a:bodyPr>
          <a:lstStyle/>
          <a:p>
            <a:pPr algn="r">
              <a:buNone/>
            </a:pPr>
            <a:r>
              <a:rPr lang="fa-IR" sz="4200" b="1" u="sng" dirty="0" smtClean="0">
                <a:solidFill>
                  <a:srgbClr val="FF33CC"/>
                </a:solidFill>
                <a:cs typeface="2  Koodak" pitchFamily="2" charset="-78"/>
              </a:rPr>
              <a:t>اتاق خواب فرزندان</a:t>
            </a:r>
          </a:p>
        </p:txBody>
      </p:sp>
    </p:spTree>
  </p:cSld>
  <p:clrMapOvr>
    <a:masterClrMapping/>
  </p:clrMapOvr>
  <p:transition spd="slow" advClick="0" advTm="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0.70"/>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par>
                          <p:cTn id="18" fill="hold">
                            <p:stCondLst>
                              <p:cond delay="4000"/>
                            </p:stCondLst>
                            <p:childTnLst>
                              <p:par>
                                <p:cTn id="19" presetID="2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edge">
                                      <p:cBhvr>
                                        <p:cTn id="21" dur="2000"/>
                                        <p:tgtEl>
                                          <p:spTgt spid="3">
                                            <p:txEl>
                                              <p:pRg st="1" end="1"/>
                                            </p:txEl>
                                          </p:spTgt>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edge">
                                      <p:cBhvr>
                                        <p:cTn id="25" dur="2000"/>
                                        <p:tgtEl>
                                          <p:spTgt spid="3">
                                            <p:txEl>
                                              <p:pRg st="2" end="2"/>
                                            </p:txEl>
                                          </p:spTgt>
                                        </p:tgtEl>
                                      </p:cBhvr>
                                    </p:animEffect>
                                  </p:childTnLst>
                                </p:cTn>
                              </p:par>
                            </p:childTnLst>
                          </p:cTn>
                        </p:par>
                        <p:par>
                          <p:cTn id="26" fill="hold">
                            <p:stCondLst>
                              <p:cond delay="8000"/>
                            </p:stCondLst>
                            <p:childTnLst>
                              <p:par>
                                <p:cTn id="27" presetID="2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edge">
                                      <p:cBhvr>
                                        <p:cTn id="29" dur="2000"/>
                                        <p:tgtEl>
                                          <p:spTgt spid="3">
                                            <p:txEl>
                                              <p:pRg st="3" end="3"/>
                                            </p:txEl>
                                          </p:spTgt>
                                        </p:tgtEl>
                                      </p:cBhvr>
                                    </p:animEffect>
                                  </p:childTnLst>
                                </p:cTn>
                              </p:par>
                            </p:childTnLst>
                          </p:cTn>
                        </p:par>
                        <p:par>
                          <p:cTn id="30" fill="hold">
                            <p:stCondLst>
                              <p:cond delay="10000"/>
                            </p:stCondLst>
                            <p:childTnLst>
                              <p:par>
                                <p:cTn id="31" presetID="20"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edge">
                                      <p:cBhvr>
                                        <p:cTn id="33" dur="2000"/>
                                        <p:tgtEl>
                                          <p:spTgt spid="3">
                                            <p:txEl>
                                              <p:pRg st="4" end="4"/>
                                            </p:txEl>
                                          </p:spTgt>
                                        </p:tgtEl>
                                      </p:cBhvr>
                                    </p:animEffect>
                                  </p:childTnLst>
                                </p:cTn>
                              </p:par>
                            </p:childTnLst>
                          </p:cTn>
                        </p:par>
                        <p:par>
                          <p:cTn id="34" fill="hold">
                            <p:stCondLst>
                              <p:cond delay="12000"/>
                            </p:stCondLst>
                            <p:childTnLst>
                              <p:par>
                                <p:cTn id="35" presetID="2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765361"/>
          </a:xfrm>
        </p:spPr>
        <p:txBody>
          <a:bodyPr>
            <a:noAutofit/>
          </a:bodyPr>
          <a:lstStyle/>
          <a:p>
            <a:pPr algn="just" rtl="1">
              <a:lnSpc>
                <a:spcPct val="150000"/>
              </a:lnSpc>
              <a:buClr>
                <a:srgbClr val="FF33CC"/>
              </a:buClr>
            </a:pPr>
            <a:r>
              <a:rPr lang="fa-IR" sz="2100" b="1" i="1" dirty="0" smtClean="0">
                <a:solidFill>
                  <a:srgbClr val="94DEF0"/>
                </a:solidFill>
                <a:cs typeface="2  Nazanin" pitchFamily="2" charset="-78"/>
              </a:rPr>
              <a:t>اتاق خواب کودکان نیاز به طراحی نوری متفاوت از اتاق خواب بزرگسالان دارد. اما باید حواستان باشد، این مدل را با بزرگتر شدن کودکتان تغییر دهید.</a:t>
            </a:r>
            <a:br>
              <a:rPr lang="fa-IR" sz="2100" b="1" i="1" dirty="0" smtClean="0">
                <a:solidFill>
                  <a:srgbClr val="94DEF0"/>
                </a:solidFill>
                <a:cs typeface="2  Nazanin" pitchFamily="2" charset="-78"/>
              </a:rPr>
            </a:br>
            <a:r>
              <a:rPr lang="fa-IR" sz="2100" b="1" i="1" dirty="0" smtClean="0">
                <a:solidFill>
                  <a:srgbClr val="94DEF0"/>
                </a:solidFill>
                <a:cs typeface="2  Nazanin" pitchFamily="2" charset="-78"/>
              </a:rPr>
              <a:t>برای طراحی نور اتاق کودکان شیوه های مختلفی است. استفاده از چراغ های مختلف برای کودکان با نقش های رنگی. راه های زیر هم به شما کمک می کند.</a:t>
            </a:r>
            <a:endParaRPr lang="en-US" sz="2100" b="1" i="1" dirty="0">
              <a:solidFill>
                <a:srgbClr val="94DEF0"/>
              </a:solidFill>
              <a:cs typeface="2  Nazanin" pitchFamily="2" charset="-78"/>
            </a:endParaRPr>
          </a:p>
        </p:txBody>
      </p:sp>
      <p:sp>
        <p:nvSpPr>
          <p:cNvPr id="3" name="Rectangle 2"/>
          <p:cNvSpPr/>
          <p:nvPr/>
        </p:nvSpPr>
        <p:spPr>
          <a:xfrm>
            <a:off x="685800" y="2209800"/>
            <a:ext cx="8001000" cy="5424562"/>
          </a:xfrm>
          <a:prstGeom prst="rect">
            <a:avLst/>
          </a:prstGeom>
        </p:spPr>
        <p:txBody>
          <a:bodyPr wrap="square">
            <a:spAutoFit/>
          </a:bodyPr>
          <a:lstStyle/>
          <a:p>
            <a:pPr algn="just" rtl="1">
              <a:lnSpc>
                <a:spcPct val="150000"/>
              </a:lnSpc>
              <a:buClr>
                <a:srgbClr val="FF33CC"/>
              </a:buClr>
              <a:buFont typeface="Wingdings" pitchFamily="2" charset="2"/>
              <a:buChar char="ü"/>
            </a:pPr>
            <a:r>
              <a:rPr lang="fa-IR" sz="2100" b="1" dirty="0" smtClean="0">
                <a:solidFill>
                  <a:srgbClr val="66FF66"/>
                </a:solidFill>
                <a:cs typeface="2  Nazanin" pitchFamily="2" charset="-78"/>
              </a:rPr>
              <a:t>برای اتاق کودکانتان هم می توانید از کلیدهای دیمر استفاده کنید. این کار می تواند جو اتاق را طوری تنظیم کند که کودکان احساس خواب آلودگی کنند و راحت تر و زودتر به خواب بروند.</a:t>
            </a:r>
          </a:p>
          <a:p>
            <a:pPr algn="just" rtl="1">
              <a:lnSpc>
                <a:spcPct val="150000"/>
              </a:lnSpc>
              <a:buClr>
                <a:srgbClr val="FF33CC"/>
              </a:buClr>
              <a:buFont typeface="Wingdings" pitchFamily="2" charset="2"/>
              <a:buChar char="ü"/>
            </a:pPr>
            <a:r>
              <a:rPr lang="fa-IR" sz="2100" b="1" dirty="0" smtClean="0">
                <a:solidFill>
                  <a:srgbClr val="66FF66"/>
                </a:solidFill>
                <a:cs typeface="2  Nazanin" pitchFamily="2" charset="-78"/>
              </a:rPr>
              <a:t> اگر در اتاق کودکانتان تلویزیون یا کامپیوتر وجود دارد به آنها اجازه ندهید در تاریکی کامل از آنها استفاده کنند. برای چشم آنها بهتر است از یک نور ملایم استفاده کنید. استفاده از دیمر یا کنترل کننده نور در این مورد نیز خوب است. همچنین از چراغ رومیزی هم برای این کار استفاده کنید.</a:t>
            </a:r>
          </a:p>
          <a:p>
            <a:pPr algn="just" rtl="1">
              <a:lnSpc>
                <a:spcPct val="150000"/>
              </a:lnSpc>
              <a:buClr>
                <a:srgbClr val="FF33CC"/>
              </a:buClr>
              <a:buFont typeface="Wingdings" pitchFamily="2" charset="2"/>
              <a:buChar char="ü"/>
            </a:pPr>
            <a:r>
              <a:rPr lang="fa-IR" sz="2100" b="1" dirty="0" smtClean="0">
                <a:solidFill>
                  <a:srgbClr val="66FF66"/>
                </a:solidFill>
                <a:cs typeface="2  Nazanin" pitchFamily="2" charset="-78"/>
              </a:rPr>
              <a:t> از چراغ های دیواری به جای آباژور یا چراغ های پایه دار برای اتاق استفاده کنید. ممکن است کودکتان با آن برخورد کند و ...</a:t>
            </a:r>
          </a:p>
          <a:p>
            <a:pPr algn="just" rtl="1">
              <a:lnSpc>
                <a:spcPct val="150000"/>
              </a:lnSpc>
              <a:buClr>
                <a:srgbClr val="FF33CC"/>
              </a:buClr>
            </a:pPr>
            <a:r>
              <a:rPr lang="en-US" sz="2100" b="1" dirty="0" smtClean="0">
                <a:cs typeface="2  Nazanin" pitchFamily="2" charset="-78"/>
              </a:rPr>
              <a:t/>
            </a:r>
            <a:br>
              <a:rPr lang="en-US" sz="2100" b="1" dirty="0" smtClean="0">
                <a:cs typeface="2  Nazanin" pitchFamily="2" charset="-78"/>
              </a:rPr>
            </a:br>
            <a:endParaRPr lang="en-US" sz="2100"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934200" cy="487362"/>
          </a:xfrm>
        </p:spPr>
        <p:txBody>
          <a:bodyPr>
            <a:noAutofit/>
          </a:bodyPr>
          <a:lstStyle/>
          <a:p>
            <a:pPr lvl="8" algn="ctr" rtl="1">
              <a:spcBef>
                <a:spcPct val="0"/>
              </a:spcBef>
            </a:pPr>
            <a:r>
              <a:rPr lang="fa-IR" sz="3000" b="1" dirty="0" smtClean="0">
                <a:solidFill>
                  <a:srgbClr val="F81031"/>
                </a:solidFill>
                <a:cs typeface="2  Titr" pitchFamily="2" charset="-78"/>
              </a:rPr>
              <a:t>میز تحریرهای زیر تختخوابی  برای فرزندان</a:t>
            </a:r>
            <a:r>
              <a:rPr lang="en-US" sz="3000" dirty="0" smtClean="0">
                <a:solidFill>
                  <a:srgbClr val="F81031"/>
                </a:solidFill>
              </a:rPr>
              <a:t/>
            </a:r>
            <a:br>
              <a:rPr lang="en-US" sz="3000" dirty="0" smtClean="0">
                <a:solidFill>
                  <a:srgbClr val="F81031"/>
                </a:solidFill>
              </a:rPr>
            </a:br>
            <a:endParaRPr lang="en-US" sz="3000" dirty="0">
              <a:solidFill>
                <a:srgbClr val="F81031"/>
              </a:solidFill>
            </a:endParaRPr>
          </a:p>
        </p:txBody>
      </p:sp>
      <p:sp>
        <p:nvSpPr>
          <p:cNvPr id="3" name="Content Placeholder 2"/>
          <p:cNvSpPr>
            <a:spLocks noGrp="1"/>
          </p:cNvSpPr>
          <p:nvPr>
            <p:ph idx="1"/>
          </p:nvPr>
        </p:nvSpPr>
        <p:spPr>
          <a:xfrm>
            <a:off x="457200" y="838200"/>
            <a:ext cx="8305800" cy="944563"/>
          </a:xfrm>
        </p:spPr>
        <p:txBody>
          <a:bodyPr>
            <a:noAutofit/>
          </a:bodyPr>
          <a:lstStyle/>
          <a:p>
            <a:pPr algn="just" rtl="1">
              <a:lnSpc>
                <a:spcPct val="120000"/>
              </a:lnSpc>
              <a:buNone/>
            </a:pPr>
            <a:r>
              <a:rPr lang="fa-IR" sz="2200" b="1" dirty="0" smtClean="0">
                <a:cs typeface="2  Nazanin" pitchFamily="2" charset="-78"/>
              </a:rPr>
              <a:t> </a:t>
            </a:r>
            <a:r>
              <a:rPr lang="fa-IR" sz="2200" b="1" dirty="0" smtClean="0">
                <a:solidFill>
                  <a:schemeClr val="bg1"/>
                </a:solidFill>
                <a:cs typeface="2  Nazanin" pitchFamily="2" charset="-78"/>
              </a:rPr>
              <a:t>      میز تحریرهای زیر تختخوابی یکی از مهمترین راههای استفاده بهینه از فضا در یک اتاق، آن هم با وسعتی کم و کاربردهای بسیار، استفاده از ارتفاع موجود است.</a:t>
            </a:r>
            <a:endParaRPr lang="en-US" sz="2200" b="1" dirty="0" smtClean="0">
              <a:solidFill>
                <a:schemeClr val="bg1"/>
              </a:solidFill>
              <a:cs typeface="2  Nazanin" pitchFamily="2" charset="-78"/>
            </a:endParaRPr>
          </a:p>
          <a:p>
            <a:pPr algn="just" rtl="1">
              <a:lnSpc>
                <a:spcPct val="120000"/>
              </a:lnSpc>
              <a:buNone/>
            </a:pPr>
            <a:r>
              <a:rPr lang="fa-IR" sz="2200" b="1" dirty="0" smtClean="0">
                <a:solidFill>
                  <a:schemeClr val="bg1"/>
                </a:solidFill>
                <a:cs typeface="2  Nazanin" pitchFamily="2" charset="-78"/>
              </a:rPr>
              <a:t>      این ارتفاع شامل فاصله سقف تا کف بوده و با توجه به این که این فاصله در معماری جدید ایرانی ۲۸۰ تا ۲۹۰ سانتیمتر است ، هنوز امکان مانور دکوراسیونی بسیاری وجود دارد و از این طریق می توان پاره ای از نیازهای دکوراسیونی-کاربردی را برآورده نمود . البته این نیازها رابطه مستقیمی با شرایط مالک و یا مالکین اتاق و موقعیت فضا دارد. در این جا نیز هدف ما ارائه راهکار برای اتاق خواب کوچک فرزند محصل خانواده از طریق لوازم دکوراسیونی کم جا است.</a:t>
            </a:r>
          </a:p>
          <a:p>
            <a:pPr algn="just" rtl="1">
              <a:lnSpc>
                <a:spcPct val="120000"/>
              </a:lnSpc>
              <a:buNone/>
            </a:pPr>
            <a:r>
              <a:rPr lang="fa-IR" sz="2200" b="1" dirty="0" smtClean="0">
                <a:solidFill>
                  <a:schemeClr val="bg1"/>
                </a:solidFill>
                <a:cs typeface="2  Nazanin" pitchFamily="2" charset="-78"/>
              </a:rPr>
              <a:t>       از آنجا که نیاز بچه ها به خصوص محصلین در اتاقشان تنها به فراهم شدن محل خوابی مناسب خلاصه نمی شود و همچنین محققین امور تحصیلی دانش آموزان، همواره به اختصاص فضائی مخصوص انجام تکالیف و مطالعه درسی و غیر درسی توصیه می کنند، شما نیز می توانید به راحتی با انتخابی صحیح برای دکوراسیون اتاق فرزندتان ، هم بستری راحت و آرام برای خواب او به ارمغان آورید و هم مکانی برای انجام امور مدرسه اش فراهم کنید.</a:t>
            </a:r>
            <a:endParaRPr lang="en-US" sz="2200" b="1" dirty="0">
              <a:solidFill>
                <a:schemeClr val="bg1"/>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5" dur="2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2942779"/>
            <a:ext cx="8458200" cy="3445174"/>
          </a:xfrm>
          <a:prstGeom prst="rect">
            <a:avLst/>
          </a:prstGeom>
        </p:spPr>
        <p:txBody>
          <a:bodyPr wrap="square">
            <a:spAutoFit/>
          </a:bodyPr>
          <a:lstStyle/>
          <a:p>
            <a:pPr algn="just" rtl="1">
              <a:lnSpc>
                <a:spcPct val="150000"/>
              </a:lnSpc>
              <a:buNone/>
            </a:pPr>
            <a:r>
              <a:rPr lang="fa-IR" sz="2100" b="1" dirty="0" smtClean="0">
                <a:cs typeface="2  Nazanin" pitchFamily="2" charset="-78"/>
              </a:rPr>
              <a:t>مزیت دیگر این قبیل ترکیب ها این است، در صورتی که شما دارای دو فرزند و یا بیشتر باشید و امکان اختصاص تنها یک اتاق به همگی آنها وجود داشته باشد، می توانید با در نظر گرفتن وسعت فضای اتاق و ابعاد سرویس انتخابی، به تعداد فرزندانتان از این گونه ترکیب ها تهیه کرده و در هر گوشه از اتاق قرار دهید. به این ترتیب نه تنها دیگر نیازی به تهیه میز تحریر و کمدی جداگانه برای هر یک از آنها نیست، بلکه با این شرایط شما برای هر یک از بچه ها تنها به میزان وسعت یک تختخواب از سطح کف اتاق را اشتغال کرده اید. در تصویر ترکیب کاملی از میز تحریر، کمد و تختخواب را ملاحظه می کنید.</a:t>
            </a:r>
            <a:endParaRPr lang="en-US" sz="2100" b="1" dirty="0">
              <a:cs typeface="2  Nazanin" pitchFamily="2" charset="-78"/>
            </a:endParaRPr>
          </a:p>
        </p:txBody>
      </p:sp>
      <p:sp>
        <p:nvSpPr>
          <p:cNvPr id="5" name="Rectangle 4"/>
          <p:cNvSpPr/>
          <p:nvPr/>
        </p:nvSpPr>
        <p:spPr>
          <a:xfrm>
            <a:off x="381000" y="609600"/>
            <a:ext cx="8305800" cy="2057400"/>
          </a:xfrm>
          <a:prstGeom prst="rect">
            <a:avLst/>
          </a:prstGeom>
        </p:spPr>
        <p:txBody>
          <a:bodyPr wrap="square">
            <a:spAutoFit/>
          </a:bodyPr>
          <a:lstStyle/>
          <a:p>
            <a:pPr algn="just" rtl="1">
              <a:lnSpc>
                <a:spcPct val="150000"/>
              </a:lnSpc>
            </a:pPr>
            <a:r>
              <a:rPr lang="fa-IR" sz="2100" b="1" dirty="0" smtClean="0">
                <a:cs typeface="2  Nazanin" pitchFamily="2" charset="-78"/>
              </a:rPr>
              <a:t>از قدیم الایام کاربرد تخت های دو طبقه برای اتاق مشترک دو فرزند خانواده بسیار رایج بوده است ، ولی در نمونه هایی که در تصاویر ملاحظه می کنید این گونه تخت های طبقاتی تنها برای یک نفر قابل استفاده است و فضای زیرین آن به جای تختخواب دیگر، به اتاق کار کوچکی مبدل شده است.</a:t>
            </a:r>
            <a:endParaRPr lang="en-US" sz="2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800" decel="100000"/>
                                        <p:tgtEl>
                                          <p:spTgt spid="4">
                                            <p:txEl>
                                              <p:pRg st="0" end="0"/>
                                            </p:txEl>
                                          </p:spTgt>
                                        </p:tgtEl>
                                      </p:cBhvr>
                                    </p:animEffect>
                                    <p:anim calcmode="lin" valueType="num">
                                      <p:cBhvr>
                                        <p:cTn id="15"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324600"/>
          </a:xfrm>
        </p:spPr>
        <p:txBody>
          <a:bodyPr>
            <a:noAutofit/>
          </a:bodyPr>
          <a:lstStyle/>
          <a:p>
            <a:pPr algn="r" rtl="1" fontAlgn="t">
              <a:lnSpc>
                <a:spcPct val="130000"/>
              </a:lnSpc>
            </a:pPr>
            <a:r>
              <a:rPr lang="fa-IR" sz="2100" b="1" dirty="0" smtClean="0">
                <a:cs typeface="2  Nazanin" pitchFamily="2" charset="-78"/>
              </a:rPr>
              <a:t>در این ترکیب به جهت آنکه سطح میز تحریر به صورت کشویی به هنگام لزوم از فضای زیر تختخواب بیرون آمده و مورد استفاده قرار می گیرد، ارتفاع زیادی برای تختخواب در نظر گرفته نشده است، زیرا دانش آموز برای انجام کار  در پشت میز نیاز به نشستن در فضای زیر تختخواب را ندارد بلکه کافی است سطح میز را بیرون کشیده و به مطالعه مشغول شود و در پایان کار نیز با داخل کردن سطح کشویی در محل معین در زیر تختخواب دیگر اثری از میز تحریر  به چشم نمی خورد . تنها مسئله ای که به هنگام انتخاب و یا سفارش ساخت چنین مدلی باید مورد توجه قرار گیرد این است که وجود فضائی خالی حدود ۱ الی ۵/۱ متر در کنار تختخواب برای بیرون آمدن سطح میز کشویی ضروری است. </a:t>
            </a:r>
            <a:br>
              <a:rPr lang="fa-IR" sz="2100" b="1" dirty="0" smtClean="0">
                <a:cs typeface="2  Nazanin" pitchFamily="2" charset="-78"/>
              </a:rPr>
            </a:br>
            <a:r>
              <a:rPr lang="fa-IR" sz="2100" b="1" dirty="0" smtClean="0">
                <a:cs typeface="2  Nazanin" pitchFamily="2" charset="-78"/>
              </a:rPr>
              <a:t>در این تصویر ترکیب کامل دیگری از این لوازم دکوراسیونی کم جا را ملاحظه می کنید. در این مدل، تختخواب در ارتفاع ۱۷۰ سانتیمتری از زمین قرار گرفته و کلیه لوازم واقع در زیر آن شامل میز تحریر و دراور، از یکدیگر و از تختخواب جدا هستند. یعنی به راحتی می توان با تغییر شرایط محیطی هر یک از آنها را به صورت جداگانه در هر گوشه از اتاق استفاده کرد.</a:t>
            </a:r>
            <a:br>
              <a:rPr lang="fa-IR" sz="2100" b="1" dirty="0" smtClean="0">
                <a:cs typeface="2  Nazanin" pitchFamily="2" charset="-78"/>
              </a:rPr>
            </a:br>
            <a:r>
              <a:rPr lang="fa-IR" sz="2100" b="1" dirty="0" smtClean="0">
                <a:cs typeface="2  Nazanin" pitchFamily="2" charset="-78"/>
              </a:rPr>
              <a:t>در واقع ابعاد کلی آنها به گونه ای در نظر گرفته شده است که امکان قرارگیری آنها در کنار هم و در نهایت در زیر تختخواب وجود داشته باشد. ابعاد کلی این ترکیب عبارت اند از: </a:t>
            </a:r>
            <a:br>
              <a:rPr lang="fa-IR" sz="2100" b="1" dirty="0" smtClean="0">
                <a:cs typeface="2  Nazanin" pitchFamily="2" charset="-78"/>
              </a:rPr>
            </a:br>
            <a:r>
              <a:rPr lang="fa-IR" sz="2100" b="1" dirty="0" smtClean="0">
                <a:cs typeface="2  Nazanin" pitchFamily="2" charset="-78"/>
              </a:rPr>
              <a:t>(طول ۲۰۰ سانتیمتر)× (عرض ۱۰۵ سانتیمتر)× ( ارتفاع ۱۷۰ سانتیمتر) </a:t>
            </a:r>
            <a:endParaRPr lang="en-US" sz="21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3400" y="381000"/>
            <a:ext cx="8153400" cy="2475678"/>
          </a:xfrm>
          <a:prstGeom prst="rect">
            <a:avLst/>
          </a:prstGeom>
        </p:spPr>
        <p:txBody>
          <a:bodyPr wrap="square">
            <a:spAutoFit/>
          </a:bodyPr>
          <a:lstStyle/>
          <a:p>
            <a:pPr algn="just" rtl="1">
              <a:lnSpc>
                <a:spcPct val="150000"/>
              </a:lnSpc>
            </a:pPr>
            <a:r>
              <a:rPr lang="fa-IR" sz="2100" b="1" dirty="0" smtClean="0">
                <a:cs typeface="2  Nazanin" pitchFamily="2" charset="-78"/>
              </a:rPr>
              <a:t>در ترکیب زیر، تخت در نزدیکترین ارتفاع ممکن به سقف قرار گرفته و توسط چهار عدد پایه و ستون های محکم و مطمئن به دیوار و در نهایت به زمین نصب شده است. به این ترتیب فضای زیرین آن نیز، با گذاشتن میز تحریر، دراور و کمد به اتاق کاری مجزا و متحرک اختصاص یافته است ، به این معنا که این قسمت از اتاق در یک مقطع عرضی به دو نیمه غیرمساوی تقسیم شده است. </a:t>
            </a:r>
            <a:endParaRPr lang="en-US" sz="2100" b="1" dirty="0"/>
          </a:p>
        </p:txBody>
      </p:sp>
      <p:pic>
        <p:nvPicPr>
          <p:cNvPr id="1026" name="Picture 2" descr="C:\Users\RAYASA\Desktop\phpThumb_generated_thumbnail.jpeg"/>
          <p:cNvPicPr>
            <a:picLocks noChangeAspect="1" noChangeArrowheads="1"/>
          </p:cNvPicPr>
          <p:nvPr/>
        </p:nvPicPr>
        <p:blipFill>
          <a:blip r:embed="rId2"/>
          <a:srcRect/>
          <a:stretch>
            <a:fillRect/>
          </a:stretch>
        </p:blipFill>
        <p:spPr bwMode="auto">
          <a:xfrm>
            <a:off x="152400" y="3124200"/>
            <a:ext cx="3505200" cy="3505200"/>
          </a:xfrm>
          <a:prstGeom prst="rect">
            <a:avLst/>
          </a:prstGeom>
          <a:noFill/>
        </p:spPr>
      </p:pic>
      <p:pic>
        <p:nvPicPr>
          <p:cNvPr id="1027" name="Picture 3" descr="C:\Users\RAYASA\Desktop\5ss_100902436.jpg"/>
          <p:cNvPicPr>
            <a:picLocks noChangeAspect="1" noChangeArrowheads="1"/>
          </p:cNvPicPr>
          <p:nvPr/>
        </p:nvPicPr>
        <p:blipFill>
          <a:blip r:embed="rId3"/>
          <a:srcRect/>
          <a:stretch>
            <a:fillRect/>
          </a:stretch>
        </p:blipFill>
        <p:spPr bwMode="auto">
          <a:xfrm>
            <a:off x="6248400" y="2971800"/>
            <a:ext cx="2705100" cy="3606800"/>
          </a:xfrm>
          <a:prstGeom prst="rect">
            <a:avLst/>
          </a:prstGeom>
          <a:noFill/>
        </p:spPr>
      </p:pic>
      <p:pic>
        <p:nvPicPr>
          <p:cNvPr id="1028" name="Picture 4" descr="C:\Users\RAYASA\Desktop\23117012860178479023415320216820131207148229.jpg"/>
          <p:cNvPicPr>
            <a:picLocks noChangeAspect="1" noChangeArrowheads="1"/>
          </p:cNvPicPr>
          <p:nvPr/>
        </p:nvPicPr>
        <p:blipFill>
          <a:blip r:embed="rId4"/>
          <a:srcRect/>
          <a:stretch>
            <a:fillRect/>
          </a:stretch>
        </p:blipFill>
        <p:spPr bwMode="auto">
          <a:xfrm>
            <a:off x="3733799" y="3810000"/>
            <a:ext cx="2454519" cy="2552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heckerboard(across)">
                                      <p:cBhvr>
                                        <p:cTn id="18" dur="1000"/>
                                        <p:tgtEl>
                                          <p:spTgt spid="1028"/>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heckerboard(across)">
                                      <p:cBhvr>
                                        <p:cTn id="2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2057400"/>
            <a:ext cx="8610600" cy="2977738"/>
          </a:xfrm>
          <a:prstGeom prst="rect">
            <a:avLst/>
          </a:prstGeom>
        </p:spPr>
        <p:txBody>
          <a:bodyPr wrap="square">
            <a:spAutoFit/>
          </a:bodyPr>
          <a:lstStyle/>
          <a:p>
            <a:pPr algn="just" rtl="1">
              <a:lnSpc>
                <a:spcPct val="150000"/>
              </a:lnSpc>
              <a:buNone/>
            </a:pPr>
            <a:r>
              <a:rPr lang="fa-IR" sz="2500" b="1" dirty="0" smtClean="0">
                <a:solidFill>
                  <a:srgbClr val="66FF66"/>
                </a:solidFill>
                <a:cs typeface="2  Nazanin" pitchFamily="2" charset="-78"/>
              </a:rPr>
              <a:t>نکته :</a:t>
            </a:r>
            <a:r>
              <a:rPr lang="fa-IR" sz="2500" b="1" dirty="0" smtClean="0">
                <a:cs typeface="2  Nazanin" pitchFamily="2" charset="-78"/>
              </a:rPr>
              <a:t/>
            </a:r>
            <a:br>
              <a:rPr lang="fa-IR" sz="2500" b="1" dirty="0" smtClean="0">
                <a:cs typeface="2  Nazanin" pitchFamily="2" charset="-78"/>
              </a:rPr>
            </a:br>
            <a:r>
              <a:rPr lang="fa-IR" sz="2500" b="1" dirty="0" smtClean="0">
                <a:solidFill>
                  <a:srgbClr val="FF6600"/>
                </a:solidFill>
                <a:cs typeface="2  Nazanin" pitchFamily="2" charset="-78"/>
              </a:rPr>
              <a:t>انتقال تختخواب به نزدیکی سقف اتاق به طور قطع با هدف اختصاص فضای زیرین آن به میز تحریر می تواند انجام نگیرد بلکه هنگامی که فضای خالی اتاق برای قرار دادن لوازم و وسائل دیگر و همچنین بازی کردن بچه کافی نباشد ، هم می توان از این روش استفاده نمود .</a:t>
            </a:r>
            <a:endParaRPr lang="en-US" sz="2500" b="1" dirty="0" smtClean="0">
              <a:solidFill>
                <a:srgbClr val="FF6600"/>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019800" cy="868362"/>
          </a:xfrm>
        </p:spPr>
        <p:txBody>
          <a:bodyPr>
            <a:noAutofit/>
          </a:bodyPr>
          <a:lstStyle/>
          <a:p>
            <a:pPr algn="r" rtl="1"/>
            <a:r>
              <a:rPr lang="fa-IR" sz="3200" dirty="0" smtClean="0">
                <a:solidFill>
                  <a:srgbClr val="23E709"/>
                </a:solidFill>
                <a:cs typeface="2  Titr" pitchFamily="2" charset="-78"/>
              </a:rPr>
              <a:t>توصیه هایی در مورد اتاق خواب فرزندان </a:t>
            </a:r>
            <a:endParaRPr lang="en-US" sz="3200" dirty="0">
              <a:solidFill>
                <a:srgbClr val="23E709"/>
              </a:solidFill>
              <a:cs typeface="2  Titr" pitchFamily="2" charset="-78"/>
            </a:endParaRPr>
          </a:p>
        </p:txBody>
      </p:sp>
      <p:sp>
        <p:nvSpPr>
          <p:cNvPr id="3" name="Content Placeholder 2"/>
          <p:cNvSpPr>
            <a:spLocks noGrp="1"/>
          </p:cNvSpPr>
          <p:nvPr>
            <p:ph idx="1"/>
          </p:nvPr>
        </p:nvSpPr>
        <p:spPr>
          <a:xfrm>
            <a:off x="228600" y="762000"/>
            <a:ext cx="8686800" cy="4572000"/>
          </a:xfrm>
        </p:spPr>
        <p:txBody>
          <a:bodyPr>
            <a:noAutofit/>
          </a:bodyPr>
          <a:lstStyle/>
          <a:p>
            <a:pPr algn="r" rtl="1">
              <a:lnSpc>
                <a:spcPct val="170000"/>
              </a:lnSpc>
              <a:buNone/>
            </a:pPr>
            <a:r>
              <a:rPr lang="fa-IR" sz="2150" b="1" dirty="0" smtClean="0">
                <a:cs typeface="2  Nazanin" pitchFamily="2" charset="-78"/>
              </a:rPr>
              <a:t>اگر می خواهید برای کودکتان چیدمانی زیبا و بی نظیر آماده کنید به عوامل متعددی توجه داشته باشید </a:t>
            </a:r>
          </a:p>
          <a:p>
            <a:pPr algn="r" rtl="1">
              <a:lnSpc>
                <a:spcPct val="170000"/>
              </a:lnSpc>
              <a:buClr>
                <a:srgbClr val="FF33CC"/>
              </a:buClr>
              <a:buFont typeface="Wingdings" pitchFamily="2" charset="2"/>
              <a:buChar char="ü"/>
            </a:pPr>
            <a:r>
              <a:rPr lang="fa-IR" sz="2150" b="1" dirty="0" smtClean="0">
                <a:cs typeface="2  Nazanin" pitchFamily="2" charset="-78"/>
              </a:rPr>
              <a:t>ایمن بودن یکی از مهمترین نکاتی است که باید در وهله اول مورد توجه قرار دهید. </a:t>
            </a:r>
          </a:p>
          <a:p>
            <a:pPr algn="r" rtl="1">
              <a:lnSpc>
                <a:spcPct val="170000"/>
              </a:lnSpc>
              <a:buClr>
                <a:srgbClr val="FF33CC"/>
              </a:buClr>
              <a:buFont typeface="Wingdings" pitchFamily="2" charset="2"/>
              <a:buChar char="ü"/>
            </a:pPr>
            <a:r>
              <a:rPr lang="fa-IR" sz="2150" b="1" dirty="0" smtClean="0">
                <a:cs typeface="2  Nazanin" pitchFamily="2" charset="-78"/>
              </a:rPr>
              <a:t>گام بعد استفاده از رنگ های شاد یا تصاویر رنگارنگ ، پرده های زیبا و یا روتختی های با تصاویر و رنگارنگ ، تا فضایی سرگرم کننده و دلنشین برای کودک       ایجاد شود . </a:t>
            </a:r>
          </a:p>
          <a:p>
            <a:pPr algn="r" rtl="1">
              <a:lnSpc>
                <a:spcPct val="170000"/>
              </a:lnSpc>
              <a:buClr>
                <a:srgbClr val="FF33CC"/>
              </a:buClr>
              <a:buFont typeface="Wingdings" pitchFamily="2" charset="2"/>
              <a:buChar char="ü"/>
            </a:pPr>
            <a:r>
              <a:rPr lang="fa-IR" sz="2150" b="1" dirty="0" smtClean="0">
                <a:cs typeface="2  Nazanin" pitchFamily="2" charset="-78"/>
              </a:rPr>
              <a:t>سعی شود برای رنگ اتاق ها از رنگ های شاد و جذاب استفاده شود . </a:t>
            </a:r>
          </a:p>
          <a:p>
            <a:pPr algn="r" rtl="1">
              <a:lnSpc>
                <a:spcPct val="170000"/>
              </a:lnSpc>
              <a:buClr>
                <a:srgbClr val="FF33CC"/>
              </a:buClr>
              <a:buFont typeface="Wingdings" pitchFamily="2" charset="2"/>
              <a:buChar char="ü"/>
            </a:pPr>
            <a:r>
              <a:rPr lang="fa-IR" sz="2150" b="1" dirty="0" smtClean="0">
                <a:cs typeface="2  Nazanin" pitchFamily="2" charset="-78"/>
              </a:rPr>
              <a:t>برای رنگ کردن یک دیوار می توانید از چند رنگ استفاده کنید به اینصورت که اول دیوار را به رنگ سفید درآورید و با نوارچسب های مخصوص روی دیوار مربع ها یا مستطیل هایی به وجود آورید . سپس داخل این اشکال را رنگ کرده و بعد از اتمام کار نوارچسبها را جدا نماییم . تا به این صورت به اتاق کودک خود جلوه خاصی ببخشید.</a:t>
            </a:r>
            <a:endParaRPr lang="en-US" sz="215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775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875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75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75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175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373563"/>
          </a:xfrm>
        </p:spPr>
        <p:txBody>
          <a:bodyPr>
            <a:noAutofit/>
          </a:bodyPr>
          <a:lstStyle/>
          <a:p>
            <a:pPr algn="r" rtl="1">
              <a:lnSpc>
                <a:spcPct val="170000"/>
              </a:lnSpc>
              <a:buClr>
                <a:srgbClr val="FF33CC"/>
              </a:buClr>
              <a:buSzPct val="90000"/>
              <a:buFont typeface="Wingdings" pitchFamily="2" charset="2"/>
              <a:buChar char="ü"/>
            </a:pPr>
            <a:r>
              <a:rPr lang="fa-IR" sz="2200" b="1" dirty="0" smtClean="0">
                <a:cs typeface="2  Nazanin" pitchFamily="2" charset="-78"/>
              </a:rPr>
              <a:t>در محل تعویض نوزاد یک آیینه قوس دار توجه بچه را به خود جلب می کند و کار عوض کردن بچه که معمولا به سختی انجام می گیرد به راحتی انجام می پذیرد . </a:t>
            </a:r>
          </a:p>
          <a:p>
            <a:pPr algn="r" rtl="1">
              <a:lnSpc>
                <a:spcPct val="170000"/>
              </a:lnSpc>
              <a:buClr>
                <a:srgbClr val="FF33CC"/>
              </a:buClr>
              <a:buSzPct val="90000"/>
              <a:buFont typeface="Wingdings" pitchFamily="2" charset="2"/>
              <a:buChar char="ü"/>
            </a:pPr>
            <a:r>
              <a:rPr lang="fa-IR" sz="2200" b="1" dirty="0" smtClean="0">
                <a:cs typeface="2  Nazanin" pitchFamily="2" charset="-78"/>
              </a:rPr>
              <a:t>تعبیه کردن تعدادی کابینت چوبی در قسمت های غیر قابل استفاده مانند فرو رفتگی ها فضای مناسب زیادی را به وجود می آورد . </a:t>
            </a:r>
          </a:p>
          <a:p>
            <a:pPr algn="r" rtl="1">
              <a:lnSpc>
                <a:spcPct val="170000"/>
              </a:lnSpc>
              <a:buClr>
                <a:srgbClr val="FF33CC"/>
              </a:buClr>
              <a:buSzPct val="90000"/>
              <a:buFont typeface="Wingdings" pitchFamily="2" charset="2"/>
              <a:buChar char="ü"/>
            </a:pPr>
            <a:r>
              <a:rPr lang="fa-IR" sz="2200" b="1" dirty="0" smtClean="0">
                <a:cs typeface="2  Nazanin" pitchFamily="2" charset="-78"/>
              </a:rPr>
              <a:t>کابینت هایی با سبد ها یا کشوهایی که بیرون می آیند و به بچه امکان دسترسی به اسباب بازی هایش را می دهد از طرفی می توان لباسها و کفش های کودک را نیز در آن جای داد </a:t>
            </a:r>
          </a:p>
          <a:p>
            <a:pPr algn="r" rtl="1">
              <a:lnSpc>
                <a:spcPct val="170000"/>
              </a:lnSpc>
              <a:buClr>
                <a:srgbClr val="FF33CC"/>
              </a:buClr>
              <a:buSzPct val="90000"/>
              <a:buFont typeface="Wingdings" pitchFamily="2" charset="2"/>
              <a:buChar char="ü"/>
            </a:pPr>
            <a:r>
              <a:rPr lang="fa-IR" sz="2200" b="1" dirty="0" smtClean="0">
                <a:cs typeface="2  Nazanin" pitchFamily="2" charset="-78"/>
              </a:rPr>
              <a:t>از فرش های کوچک با طرح های متنوع ولی مرتبط استفاده کنید . این کار هم به صرفه تر است هم می توانید فضای بازی متنوعی برای کودک بوجود آورید .درضمن یکی از آنها کثیف شود لازم نیست یک فرش بزرگ را شستشو دهید</a:t>
            </a:r>
            <a:endParaRPr lang="en-US" sz="22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924800" cy="5638800"/>
          </a:xfrm>
        </p:spPr>
        <p:txBody>
          <a:bodyPr>
            <a:noAutofit/>
          </a:bodyPr>
          <a:lstStyle/>
          <a:p>
            <a:pPr algn="r" rtl="1"/>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endParaRPr lang="en-US" sz="2200" dirty="0">
              <a:cs typeface="B Nazanin" pitchFamily="2" charset="-78"/>
            </a:endParaRPr>
          </a:p>
        </p:txBody>
      </p:sp>
      <p:sp>
        <p:nvSpPr>
          <p:cNvPr id="4" name="Rectangle 3"/>
          <p:cNvSpPr/>
          <p:nvPr/>
        </p:nvSpPr>
        <p:spPr>
          <a:xfrm>
            <a:off x="457200" y="333137"/>
            <a:ext cx="8077200" cy="6555641"/>
          </a:xfrm>
          <a:prstGeom prst="rect">
            <a:avLst/>
          </a:prstGeom>
        </p:spPr>
        <p:txBody>
          <a:bodyPr wrap="square">
            <a:spAutoFit/>
          </a:bodyPr>
          <a:lstStyle/>
          <a:p>
            <a:pPr algn="r" rtl="1">
              <a:buClr>
                <a:srgbClr val="FF0000"/>
              </a:buClr>
              <a:buSzPct val="90000"/>
              <a:buFont typeface="Wingdings" pitchFamily="2" charset="2"/>
              <a:buChar char="ü"/>
            </a:pPr>
            <a:r>
              <a:rPr lang="fa-IR" sz="2100" b="1" dirty="0" smtClean="0">
                <a:cs typeface="2  Nazanin" pitchFamily="2" charset="-78"/>
              </a:rPr>
              <a:t>رنگ سقف و دیوار را طوري انتخاب كنبد كه به گرم كردن فضا كمك كنند. رنگ هاي طلايي, قرمز, پرتقالي ، زرد و قهوهای مایل به زرد سبب گرم شدن محيط مي شوند. از رنگ هاي تيره و سرد براي اتاق خواب خود دوري كنيد زيرا اين گونه رنگ ها تا زماني كه هدف شما داشتن اتاق خوابي گرم و راحت است هيچ جايي در اتاق خواب شما ندارند. از دو طيف رنگي در اتاق خواب خود استفاده كنيد طيف روشن تر براي سقف و طيف تيره تر براي ديوارها مناسب است</a:t>
            </a:r>
            <a:r>
              <a:rPr lang="en-US" sz="2100" b="1" dirty="0" smtClean="0">
                <a:cs typeface="2  Nazanin" pitchFamily="2" charset="-78"/>
              </a:rPr>
              <a:t>.</a:t>
            </a:r>
            <a:endParaRPr lang="fa-IR" sz="2100" b="1" dirty="0" smtClean="0">
              <a:cs typeface="2  Nazanin" pitchFamily="2" charset="-78"/>
            </a:endParaRPr>
          </a:p>
          <a:p>
            <a:pPr algn="r" rtl="1">
              <a:buClr>
                <a:srgbClr val="FF0000"/>
              </a:buClr>
              <a:buSzPct val="90000"/>
              <a:buFont typeface="Wingdings" pitchFamily="2" charset="2"/>
              <a:buChar char="ü"/>
            </a:pPr>
            <a:r>
              <a:rPr lang="en-US" sz="2100" b="1" dirty="0" smtClean="0">
                <a:cs typeface="2  Nazanin" pitchFamily="2" charset="-78"/>
              </a:rPr>
              <a:t> </a:t>
            </a:r>
            <a:r>
              <a:rPr lang="fa-IR" sz="2100" b="1" dirty="0" smtClean="0">
                <a:cs typeface="2  Nazanin" pitchFamily="2" charset="-78"/>
              </a:rPr>
              <a:t>چيدمان وسايل اتاق خواب خود را به نحوي انجام دهيد كه فكر مي كنيد بهترين است. اگر اتاق خواب شما كوچك است دقت كنيد كه تنها وسايل ضروري را در آن قرار دهيد و از وسايل كوچك و ظريف و تا حد امكان چند منظوره استفاده كنيد تا از شلوغ  شدن فضا جلوگيري شود اما اگر اتاق شما به اندازه کافی بزرگ است، سعی کنید با قرار دادن چند مبل تكنفره راحت و يك قفسه كتاب زيبا محيطي راحت و گرمي را مهيا كنيد. فقط مطمئن شويد كه فضاي كافي در اختيار داريد و براحتي مي توانيد در اتاق خود عبورومرور داشته باشيد و براي اينكه به وسيله اي نخوريد مجبور به تغيير مسير نباشيد</a:t>
            </a:r>
            <a:r>
              <a:rPr lang="en-US" sz="2100" b="1" dirty="0" smtClean="0">
                <a:cs typeface="2  Nazanin" pitchFamily="2" charset="-78"/>
              </a:rPr>
              <a:t>.</a:t>
            </a:r>
            <a:endParaRPr lang="fa-IR" sz="2100" b="1" dirty="0" smtClean="0">
              <a:cs typeface="2  Nazanin" pitchFamily="2" charset="-78"/>
            </a:endParaRPr>
          </a:p>
          <a:p>
            <a:pPr algn="r" rtl="1">
              <a:buClr>
                <a:srgbClr val="FF0000"/>
              </a:buClr>
              <a:buSzPct val="90000"/>
              <a:buFont typeface="Wingdings" pitchFamily="2" charset="2"/>
              <a:buChar char="ü"/>
            </a:pPr>
            <a:r>
              <a:rPr lang="fa-IR" sz="2100" b="1" dirty="0" smtClean="0">
                <a:cs typeface="2  Nazanin" pitchFamily="2" charset="-78"/>
              </a:rPr>
              <a:t> براي پرده از رنگ هاي خنثي و هماهنگ با رنگ دكوراسيون اتاق استفاده كنيد. حتما شمع هاي زيبا را در دكوراسيون اتاق خواب خود بگنجانيد. زيرا اين عناصر دكوري زيبا نه تنها سبب زيبايي اتاق خواب شما مي شود بلكه به طرز شگفت انگيزي سبب گرماي اتاق خواب شما مي شود</a:t>
            </a:r>
            <a:r>
              <a:rPr lang="en-US" sz="2100" b="1" dirty="0" smtClean="0">
                <a:cs typeface="2  Nazanin" pitchFamily="2" charset="-78"/>
              </a:rPr>
              <a:t>.</a:t>
            </a:r>
            <a:endParaRPr lang="fa-IR" sz="2100" b="1" dirty="0" smtClean="0">
              <a:cs typeface="2  Nazanin" pitchFamily="2" charset="-78"/>
            </a:endParaRPr>
          </a:p>
          <a:p>
            <a:pPr algn="r" rtl="1">
              <a:buClr>
                <a:srgbClr val="FF0000"/>
              </a:buClr>
              <a:buSzPct val="90000"/>
              <a:buFont typeface="Wingdings" pitchFamily="2" charset="2"/>
              <a:buChar char="ü"/>
            </a:pPr>
            <a:r>
              <a:rPr lang="fa-IR" sz="2100" b="1" dirty="0" smtClean="0">
                <a:cs typeface="2  Nazanin" pitchFamily="2" charset="-78"/>
              </a:rPr>
              <a:t> تا حد امكان از تعدد زياد كوسن هاي زيبا و نرم براي تزئين تخت خواب خود استفاده كنيد زيرا كوسن ها مي توانند احساس راحتي و گرما را تواما به فضاي اتاق خواب القا كنند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08037"/>
            <a:ext cx="7924800" cy="5745163"/>
          </a:xfrm>
        </p:spPr>
        <p:txBody>
          <a:bodyPr>
            <a:normAutofit/>
          </a:bodyPr>
          <a:lstStyle/>
          <a:p>
            <a:pPr algn="r" rtl="1">
              <a:lnSpc>
                <a:spcPct val="150000"/>
              </a:lnSpc>
              <a:buClr>
                <a:srgbClr val="FF33CC"/>
              </a:buClr>
              <a:buSzPct val="90000"/>
              <a:buFont typeface="Wingdings" pitchFamily="2" charset="2"/>
              <a:buChar char="ü"/>
            </a:pPr>
            <a:r>
              <a:rPr lang="fa-IR" sz="2800" b="1" dirty="0" smtClean="0">
                <a:cs typeface="2  Nazanin" pitchFamily="2" charset="-78"/>
              </a:rPr>
              <a:t>رنگ کردن یک کادر به رنگ متضاد و در ابعاد بزرگتر از تابلویی که دارید روی دیوار باعث می شود که تابلوهای کوچک بزرگتر و برجسته تر نسبت به دیوار نمایش داده شوند که البته به این صورت زیبا تر به نظر می رسد . </a:t>
            </a:r>
          </a:p>
          <a:p>
            <a:pPr algn="r" rtl="1">
              <a:lnSpc>
                <a:spcPct val="150000"/>
              </a:lnSpc>
              <a:buClr>
                <a:srgbClr val="FF33CC"/>
              </a:buClr>
              <a:buSzPct val="90000"/>
              <a:buFont typeface="Wingdings" pitchFamily="2" charset="2"/>
              <a:buChar char="ü"/>
            </a:pPr>
            <a:r>
              <a:rPr lang="fa-IR" sz="2800" b="1" dirty="0" smtClean="0">
                <a:cs typeface="2  Nazanin" pitchFamily="2" charset="-78"/>
              </a:rPr>
              <a:t>نوشته های روی دیوار با استفاده از کاغذ های پشت چسبدار و کاتر پلات . می توانید آنها را تهیه کرده که این روش مناسبی برای منحصر به فرد کردن اتاق کودک است </a:t>
            </a:r>
            <a:endParaRPr lang="en-US" sz="28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C:\Documents and Settings\masood\Desktop\New Folder\376575_cUwnlT4g.jpg"/>
          <p:cNvPicPr>
            <a:picLocks noChangeAspect="1" noChangeArrowheads="1"/>
          </p:cNvPicPr>
          <p:nvPr/>
        </p:nvPicPr>
        <p:blipFill>
          <a:blip r:embed="rId2" cstate="print"/>
          <a:srcRect/>
          <a:stretch>
            <a:fillRect/>
          </a:stretch>
        </p:blipFill>
        <p:spPr bwMode="auto">
          <a:xfrm>
            <a:off x="1371600" y="1725805"/>
            <a:ext cx="6137136" cy="4370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 Placeholder 6"/>
          <p:cNvSpPr>
            <a:spLocks noGrp="1"/>
          </p:cNvSpPr>
          <p:nvPr>
            <p:ph type="body" idx="1"/>
          </p:nvPr>
        </p:nvSpPr>
        <p:spPr>
          <a:xfrm>
            <a:off x="1524000" y="76200"/>
            <a:ext cx="5715000" cy="914400"/>
          </a:xfrm>
        </p:spPr>
        <p:txBody>
          <a:bodyPr>
            <a:noAutofit/>
          </a:bodyPr>
          <a:lstStyle/>
          <a:p>
            <a:pPr algn="ctr" rtl="1"/>
            <a:r>
              <a:rPr lang="fa-IR" sz="3800" dirty="0" smtClean="0">
                <a:solidFill>
                  <a:srgbClr val="00FF00"/>
                </a:solidFill>
                <a:cs typeface="2  Farnaz" pitchFamily="2" charset="-78"/>
              </a:rPr>
              <a:t>عکس هایی از اتاق خواب کودک</a:t>
            </a:r>
            <a:endParaRPr lang="en-US" sz="3800" dirty="0">
              <a:solidFill>
                <a:srgbClr val="00FF00"/>
              </a:solidFill>
              <a:cs typeface="2  Farnaz" pitchFamily="2" charset="-78"/>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7">
                                            <p:txEl>
                                              <p:pRg st="0" end="0"/>
                                            </p:txEl>
                                          </p:spTgt>
                                        </p:tgtEl>
                                      </p:cBhvr>
                                    </p:animEffect>
                                  </p:childTnLst>
                                </p:cTn>
                              </p:par>
                            </p:childTnLst>
                          </p:cTn>
                        </p:par>
                        <p:par>
                          <p:cTn id="12" fill="hold">
                            <p:stCondLst>
                              <p:cond delay="1000"/>
                            </p:stCondLst>
                            <p:childTnLst>
                              <p:par>
                                <p:cTn id="13" presetID="35"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1000"/>
                                        <p:tgtEl>
                                          <p:spTgt spid="3075"/>
                                        </p:tgtEl>
                                      </p:cBhvr>
                                    </p:animEffect>
                                    <p:anim calcmode="lin" valueType="num">
                                      <p:cBhvr>
                                        <p:cTn id="16" dur="1000" fill="hold"/>
                                        <p:tgtEl>
                                          <p:spTgt spid="3075"/>
                                        </p:tgtEl>
                                        <p:attrNameLst>
                                          <p:attrName>style.rotation</p:attrName>
                                        </p:attrNameLst>
                                      </p:cBhvr>
                                      <p:tavLst>
                                        <p:tav tm="0">
                                          <p:val>
                                            <p:fltVal val="720"/>
                                          </p:val>
                                        </p:tav>
                                        <p:tav tm="100000">
                                          <p:val>
                                            <p:fltVal val="0"/>
                                          </p:val>
                                        </p:tav>
                                      </p:tavLst>
                                    </p:anim>
                                    <p:anim calcmode="lin" valueType="num">
                                      <p:cBhvr>
                                        <p:cTn id="17" dur="1000" fill="hold"/>
                                        <p:tgtEl>
                                          <p:spTgt spid="3075"/>
                                        </p:tgtEl>
                                        <p:attrNameLst>
                                          <p:attrName>ppt_h</p:attrName>
                                        </p:attrNameLst>
                                      </p:cBhvr>
                                      <p:tavLst>
                                        <p:tav tm="0">
                                          <p:val>
                                            <p:fltVal val="0"/>
                                          </p:val>
                                        </p:tav>
                                        <p:tav tm="100000">
                                          <p:val>
                                            <p:strVal val="#ppt_h"/>
                                          </p:val>
                                        </p:tav>
                                      </p:tavLst>
                                    </p:anim>
                                    <p:anim calcmode="lin" valueType="num">
                                      <p:cBhvr>
                                        <p:cTn id="18" dur="1000" fill="hold"/>
                                        <p:tgtEl>
                                          <p:spTgt spid="30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C:\Documents and Settings\masood\Desktop\New Folder\wallpaper (1).jpg"/>
          <p:cNvPicPr>
            <a:picLocks noChangeAspect="1" noChangeArrowheads="1"/>
          </p:cNvPicPr>
          <p:nvPr/>
        </p:nvPicPr>
        <p:blipFill>
          <a:blip r:embed="rId2" cstate="print"/>
          <a:srcRect/>
          <a:stretch>
            <a:fillRect/>
          </a:stretch>
        </p:blipFill>
        <p:spPr bwMode="auto">
          <a:xfrm>
            <a:off x="838200" y="1447800"/>
            <a:ext cx="7193281" cy="4495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C:\Documents and Settings\masood\Desktop\New Folder\CLD315PRINCESSPARADE.jpg"/>
          <p:cNvPicPr>
            <a:picLocks noGrp="1" noChangeAspect="1" noChangeArrowheads="1"/>
          </p:cNvPicPr>
          <p:nvPr>
            <p:ph idx="1"/>
          </p:nvPr>
        </p:nvPicPr>
        <p:blipFill>
          <a:blip r:embed="rId2" cstate="print"/>
          <a:srcRect/>
          <a:stretch>
            <a:fillRect/>
          </a:stretch>
        </p:blipFill>
        <p:spPr bwMode="auto">
          <a:xfrm>
            <a:off x="1371600" y="381000"/>
            <a:ext cx="6248400" cy="6248400"/>
          </a:xfrm>
          <a:prstGeom prst="rect">
            <a:avLst/>
          </a:prstGeom>
          <a:noFill/>
        </p:spPr>
      </p:pic>
    </p:spTree>
  </p:cSld>
  <p:clrMapOvr>
    <a:masterClrMapping/>
  </p:clrMapOvr>
  <p:transition spd="slow" advTm="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anim calcmode="lin" valueType="num">
                                      <p:cBhvr>
                                        <p:cTn id="8" dur="500" fill="hold"/>
                                        <p:tgtEl>
                                          <p:spTgt spid="13314"/>
                                        </p:tgtEl>
                                        <p:attrNameLst>
                                          <p:attrName>ppt_x</p:attrName>
                                        </p:attrNameLst>
                                      </p:cBhvr>
                                      <p:tavLst>
                                        <p:tav tm="0">
                                          <p:val>
                                            <p:strVal val="#ppt_x-.1"/>
                                          </p:val>
                                        </p:tav>
                                        <p:tav tm="100000">
                                          <p:val>
                                            <p:strVal val="#ppt_x"/>
                                          </p:val>
                                        </p:tav>
                                      </p:tavLst>
                                    </p:anim>
                                    <p:anim calcmode="lin" valueType="num">
                                      <p:cBhvr>
                                        <p:cTn id="9"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RAYASA\Desktop\3601842abdb941ed884c.jpg"/>
          <p:cNvPicPr>
            <a:picLocks noChangeAspect="1" noChangeArrowheads="1"/>
          </p:cNvPicPr>
          <p:nvPr/>
        </p:nvPicPr>
        <p:blipFill>
          <a:blip r:embed="rId2"/>
          <a:srcRect/>
          <a:stretch>
            <a:fillRect/>
          </a:stretch>
        </p:blipFill>
        <p:spPr bwMode="auto">
          <a:xfrm>
            <a:off x="152400" y="533400"/>
            <a:ext cx="8747144" cy="57471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RAYASA\Desktop\nursery05.jpg"/>
          <p:cNvPicPr>
            <a:picLocks noChangeAspect="1" noChangeArrowheads="1"/>
          </p:cNvPicPr>
          <p:nvPr/>
        </p:nvPicPr>
        <p:blipFill>
          <a:blip r:embed="rId2"/>
          <a:srcRect/>
          <a:stretch>
            <a:fillRect/>
          </a:stretch>
        </p:blipFill>
        <p:spPr bwMode="auto">
          <a:xfrm rot="20296996">
            <a:off x="1763255" y="1597986"/>
            <a:ext cx="5276850" cy="395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RAYASA\Desktop\L10858720.jpg"/>
          <p:cNvPicPr>
            <a:picLocks noChangeAspect="1" noChangeArrowheads="1"/>
          </p:cNvPicPr>
          <p:nvPr/>
        </p:nvPicPr>
        <p:blipFill>
          <a:blip r:embed="rId2"/>
          <a:srcRect/>
          <a:stretch>
            <a:fillRect/>
          </a:stretch>
        </p:blipFill>
        <p:spPr bwMode="auto">
          <a:xfrm>
            <a:off x="1714500" y="671512"/>
            <a:ext cx="5715000" cy="551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305800" cy="4648200"/>
          </a:xfrm>
        </p:spPr>
        <p:txBody>
          <a:bodyPr>
            <a:noAutofit/>
          </a:bodyPr>
          <a:lstStyle/>
          <a:p>
            <a:pPr algn="r" rtl="1">
              <a:lnSpc>
                <a:spcPct val="160000"/>
              </a:lnSpc>
              <a:buNone/>
            </a:pPr>
            <a:r>
              <a:rPr lang="fa-IR" sz="2100" b="1" dirty="0" smtClean="0">
                <a:solidFill>
                  <a:schemeClr val="accent6">
                    <a:lumMod val="40000"/>
                    <a:lumOff val="60000"/>
                  </a:schemeClr>
                </a:solidFill>
                <a:cs typeface="2  Nazanin" pitchFamily="2" charset="-78"/>
              </a:rPr>
              <a:t>بهتر است طراح محل قرار گیری تخت خواب را در موقعیتی پیش بینی کندکه مستقیما در مقابل در ورودی اتاق و در معرض دید نباشد</a:t>
            </a:r>
          </a:p>
          <a:p>
            <a:pPr algn="r" rtl="1">
              <a:lnSpc>
                <a:spcPct val="160000"/>
              </a:lnSpc>
              <a:buNone/>
            </a:pPr>
            <a:r>
              <a:rPr lang="fa-IR" sz="2100" b="1" dirty="0" smtClean="0">
                <a:solidFill>
                  <a:schemeClr val="accent6">
                    <a:lumMod val="40000"/>
                    <a:lumOff val="60000"/>
                  </a:schemeClr>
                </a:solidFill>
                <a:cs typeface="2  Nazanin" pitchFamily="2" charset="-78"/>
              </a:rPr>
              <a:t>تخت خواب نباید چسبیده به پنجره اتاق باشد ، و در عین حال بتوان از دید و منظره  بیرون استفاده کرد .</a:t>
            </a:r>
          </a:p>
          <a:p>
            <a:pPr algn="r" rtl="1">
              <a:lnSpc>
                <a:spcPct val="160000"/>
              </a:lnSpc>
              <a:buNone/>
            </a:pPr>
            <a:r>
              <a:rPr lang="fa-IR" sz="2100" b="1" dirty="0" smtClean="0">
                <a:solidFill>
                  <a:schemeClr val="accent6">
                    <a:lumMod val="40000"/>
                    <a:lumOff val="60000"/>
                  </a:schemeClr>
                </a:solidFill>
                <a:cs typeface="2  Nazanin" pitchFamily="2" charset="-78"/>
              </a:rPr>
              <a:t> استفاده از دو یا یک پا تختی در کنار تخت باید پیش بینی شود روی انها وسایل تزیینی قرار داه تا انرژی را کامل کند . </a:t>
            </a:r>
          </a:p>
          <a:p>
            <a:pPr algn="r" rtl="1">
              <a:lnSpc>
                <a:spcPct val="160000"/>
              </a:lnSpc>
              <a:buNone/>
            </a:pPr>
            <a:r>
              <a:rPr lang="fa-IR" sz="2100" b="1" dirty="0" smtClean="0">
                <a:solidFill>
                  <a:schemeClr val="accent6">
                    <a:lumMod val="40000"/>
                    <a:lumOff val="60000"/>
                  </a:schemeClr>
                </a:solidFill>
                <a:cs typeface="2  Nazanin" pitchFamily="2" charset="-78"/>
              </a:rPr>
              <a:t>کمد و جالباسی در اتاق خواب باید نزدیک تخت تعبیه شود اما وجود آنها نباید اختلالی در رفت  و آمد و استفاده بهینه از اتاق را بگیرد .</a:t>
            </a:r>
          </a:p>
          <a:p>
            <a:pPr algn="r" rtl="1">
              <a:lnSpc>
                <a:spcPct val="160000"/>
              </a:lnSpc>
              <a:buNone/>
            </a:pPr>
            <a:r>
              <a:rPr lang="fa-IR" sz="2100" b="1" dirty="0" smtClean="0">
                <a:solidFill>
                  <a:schemeClr val="accent6">
                    <a:lumMod val="40000"/>
                    <a:lumOff val="60000"/>
                  </a:schemeClr>
                </a:solidFill>
                <a:cs typeface="2  Nazanin" pitchFamily="2" charset="-78"/>
              </a:rPr>
              <a:t>استفاده از  موکت ، قالیچه ، فرش و. . . در فضای اتاق باعث ایجاد فضایی دل نشین را میکند و در اتاقهای فرزندان باعث ایجاد محلی برای بازی و تفریح آنها با دوستانشان می شود. </a:t>
            </a:r>
          </a:p>
          <a:p>
            <a:pPr algn="r" rtl="1">
              <a:lnSpc>
                <a:spcPct val="160000"/>
              </a:lnSpc>
              <a:buNone/>
            </a:pPr>
            <a:r>
              <a:rPr lang="fa-IR" sz="2100" b="1" dirty="0" smtClean="0">
                <a:solidFill>
                  <a:srgbClr val="1BF410"/>
                </a:solidFill>
                <a:cs typeface="2  Nazanin" pitchFamily="2" charset="-78"/>
              </a:rPr>
              <a:t>نکته : اتاق خواب دارای بزرگترین مبلمان است پس ایجاد تعادل درآن اهمیت زیادی دارد</a:t>
            </a:r>
            <a:endParaRPr lang="en-US" sz="2100" b="1" dirty="0">
              <a:solidFill>
                <a:srgbClr val="1BF410"/>
              </a:solidFill>
              <a:cs typeface="2  Nazanin" pitchFamily="2" charset="-78"/>
            </a:endParaRPr>
          </a:p>
        </p:txBody>
      </p:sp>
      <p:sp>
        <p:nvSpPr>
          <p:cNvPr id="4" name="Rectangle 3"/>
          <p:cNvSpPr/>
          <p:nvPr/>
        </p:nvSpPr>
        <p:spPr>
          <a:xfrm>
            <a:off x="5735636" y="76200"/>
            <a:ext cx="2798764" cy="584775"/>
          </a:xfrm>
          <a:prstGeom prst="rect">
            <a:avLst/>
          </a:prstGeom>
          <a:noFill/>
        </p:spPr>
        <p:txBody>
          <a:bodyPr wrap="square" lIns="91440" tIns="45720" rIns="91440" bIns="45720">
            <a:spAutoFit/>
          </a:bodyPr>
          <a:lstStyle/>
          <a:p>
            <a:pPr algn="r" rtl="1"/>
            <a:r>
              <a:rPr lang="fa-IR" sz="3200" dirty="0" smtClean="0">
                <a:solidFill>
                  <a:srgbClr val="FF33CC"/>
                </a:solidFill>
                <a:cs typeface="2  Titr" pitchFamily="2" charset="-78"/>
              </a:rPr>
              <a:t>مبلمان اتاق خواب</a:t>
            </a:r>
            <a:endParaRPr lang="en-US" sz="3200" dirty="0">
              <a:solidFill>
                <a:srgbClr val="FF33CC"/>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37"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5000"/>
                            </p:stCondLst>
                            <p:childTnLst>
                              <p:par>
                                <p:cTn id="25" presetID="37"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7000"/>
                            </p:stCondLst>
                            <p:childTnLst>
                              <p:par>
                                <p:cTn id="32" presetID="37"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8" fill="hold">
                            <p:stCondLst>
                              <p:cond delay="9000"/>
                            </p:stCondLst>
                            <p:childTnLst>
                              <p:par>
                                <p:cTn id="39" presetID="37"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5" fill="hold">
                            <p:stCondLst>
                              <p:cond delay="11000"/>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219200"/>
            <a:ext cx="4800600" cy="5410200"/>
          </a:xfrm>
        </p:spPr>
        <p:txBody>
          <a:bodyPr>
            <a:noAutofit/>
          </a:bodyPr>
          <a:lstStyle/>
          <a:p>
            <a:pPr algn="r">
              <a:lnSpc>
                <a:spcPct val="150000"/>
              </a:lnSpc>
              <a:buNone/>
            </a:pPr>
            <a:r>
              <a:rPr lang="fa-IR" sz="2200" b="1" dirty="0" smtClean="0">
                <a:solidFill>
                  <a:schemeClr val="accent2">
                    <a:lumMod val="60000"/>
                    <a:lumOff val="40000"/>
                  </a:schemeClr>
                </a:solidFill>
                <a:cs typeface="2  Nazanin" pitchFamily="2" charset="-78"/>
              </a:rPr>
              <a:t>در خانه های معمولی از اتاق های خواب و نشیمن به منظور مطالعه استفاده می شود . درخانه های بزرگ تر فضای مستقل را می توان به کتابخانه ومطالعه اختصاص داد .</a:t>
            </a:r>
          </a:p>
          <a:p>
            <a:pPr algn="r">
              <a:lnSpc>
                <a:spcPct val="150000"/>
              </a:lnSpc>
              <a:buNone/>
            </a:pPr>
            <a:r>
              <a:rPr lang="fa-IR" sz="2200" b="1" i="1" dirty="0" smtClean="0">
                <a:solidFill>
                  <a:schemeClr val="accent2">
                    <a:lumMod val="60000"/>
                    <a:lumOff val="40000"/>
                  </a:schemeClr>
                </a:solidFill>
                <a:cs typeface="2  Nazanin" pitchFamily="2" charset="-78"/>
              </a:rPr>
              <a:t>-</a:t>
            </a:r>
            <a:r>
              <a:rPr lang="fa-IR" sz="2200" b="1" dirty="0" smtClean="0">
                <a:solidFill>
                  <a:schemeClr val="accent2">
                    <a:lumMod val="60000"/>
                    <a:lumOff val="40000"/>
                  </a:schemeClr>
                </a:solidFill>
                <a:cs typeface="2  Nazanin" pitchFamily="2" charset="-78"/>
              </a:rPr>
              <a:t>این قسمت ممکن است با اتاق کار پدر یا مادر ادغام شود .</a:t>
            </a:r>
          </a:p>
          <a:p>
            <a:pPr algn="r">
              <a:lnSpc>
                <a:spcPct val="150000"/>
              </a:lnSpc>
              <a:buNone/>
            </a:pPr>
            <a:r>
              <a:rPr lang="fa-IR" sz="2200" b="1" i="1" dirty="0" smtClean="0">
                <a:solidFill>
                  <a:schemeClr val="accent2">
                    <a:lumMod val="60000"/>
                    <a:lumOff val="40000"/>
                  </a:schemeClr>
                </a:solidFill>
                <a:effectLst>
                  <a:outerShdw blurRad="38100" dist="38100" dir="2700000" algn="tl">
                    <a:srgbClr val="000000">
                      <a:alpha val="43137"/>
                    </a:srgbClr>
                  </a:outerShdw>
                </a:effectLst>
                <a:cs typeface="2  Nazanin" pitchFamily="2" charset="-78"/>
              </a:rPr>
              <a:t>-</a:t>
            </a:r>
            <a:r>
              <a:rPr lang="fa-IR" sz="2200" b="1" dirty="0" smtClean="0">
                <a:solidFill>
                  <a:schemeClr val="accent2">
                    <a:lumMod val="60000"/>
                    <a:lumOff val="40000"/>
                  </a:schemeClr>
                </a:solidFill>
                <a:cs typeface="2  Nazanin" pitchFamily="2" charset="-78"/>
              </a:rPr>
              <a:t>این فضا میتواند در نزدیکی ورودی ونشیمن قرار گیرد .</a:t>
            </a:r>
          </a:p>
          <a:p>
            <a:pPr algn="r">
              <a:lnSpc>
                <a:spcPct val="150000"/>
              </a:lnSpc>
              <a:buNone/>
            </a:pPr>
            <a:endParaRPr lang="fa-IR" sz="2200" b="1" dirty="0" smtClean="0">
              <a:solidFill>
                <a:schemeClr val="accent2">
                  <a:lumMod val="60000"/>
                  <a:lumOff val="40000"/>
                </a:schemeClr>
              </a:solidFill>
              <a:cs typeface="2  Nazanin" pitchFamily="2" charset="-78"/>
            </a:endParaRPr>
          </a:p>
          <a:p>
            <a:pPr algn="r">
              <a:lnSpc>
                <a:spcPct val="150000"/>
              </a:lnSpc>
              <a:buNone/>
            </a:pPr>
            <a:endParaRPr lang="en-US" sz="2200" b="1" dirty="0">
              <a:solidFill>
                <a:schemeClr val="accent2">
                  <a:lumMod val="60000"/>
                  <a:lumOff val="40000"/>
                </a:schemeClr>
              </a:solidFill>
              <a:cs typeface="2  Nazanin" pitchFamily="2" charset="-78"/>
            </a:endParaRPr>
          </a:p>
        </p:txBody>
      </p:sp>
      <p:sp>
        <p:nvSpPr>
          <p:cNvPr id="6" name="Rectangle 5"/>
          <p:cNvSpPr/>
          <p:nvPr/>
        </p:nvSpPr>
        <p:spPr>
          <a:xfrm>
            <a:off x="4648200" y="228600"/>
            <a:ext cx="4307419" cy="661720"/>
          </a:xfrm>
          <a:prstGeom prst="rect">
            <a:avLst/>
          </a:prstGeom>
        </p:spPr>
        <p:txBody>
          <a:bodyPr wrap="square">
            <a:spAutoFit/>
          </a:bodyPr>
          <a:lstStyle/>
          <a:p>
            <a:pPr algn="l">
              <a:buNone/>
            </a:pPr>
            <a:r>
              <a:rPr lang="fa-IR" sz="3700" dirty="0" smtClean="0">
                <a:solidFill>
                  <a:srgbClr val="FF0000"/>
                </a:solidFill>
                <a:cs typeface="2  Titr" pitchFamily="2" charset="-78"/>
              </a:rPr>
              <a:t>اتاق کار یا  اتاق مطالعه</a:t>
            </a:r>
          </a:p>
        </p:txBody>
      </p:sp>
      <p:pic>
        <p:nvPicPr>
          <p:cNvPr id="2050" name="Picture 2" descr="C:\Users\RAYASA\Desktop\feng-shui-2.jpg"/>
          <p:cNvPicPr>
            <a:picLocks noChangeAspect="1" noChangeArrowheads="1"/>
          </p:cNvPicPr>
          <p:nvPr/>
        </p:nvPicPr>
        <p:blipFill>
          <a:blip r:embed="rId2"/>
          <a:srcRect/>
          <a:stretch>
            <a:fillRect/>
          </a:stretch>
        </p:blipFill>
        <p:spPr bwMode="auto">
          <a:xfrm>
            <a:off x="304800" y="1219200"/>
            <a:ext cx="3810000" cy="3810000"/>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8" presetClass="entr" presetSubtype="0" accel="5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Effect transition="in" filter="fade">
                                      <p:cBhvr>
                                        <p:cTn id="17" dur="2000"/>
                                        <p:tgtEl>
                                          <p:spTgt spid="6"/>
                                        </p:tgtEl>
                                      </p:cBhvr>
                                    </p:animEffect>
                                  </p:childTnLst>
                                </p:cTn>
                              </p:par>
                            </p:childTnLst>
                          </p:cTn>
                        </p:par>
                        <p:par>
                          <p:cTn id="18" fill="hold">
                            <p:stCondLst>
                              <p:cond delay="4000"/>
                            </p:stCondLst>
                            <p:childTnLst>
                              <p:par>
                                <p:cTn id="19" presetID="34" presetClass="entr" presetSubtype="0" fill="hold" grpId="0" nodeType="afterEffect">
                                  <p:stCondLst>
                                    <p:cond delay="500"/>
                                  </p:stCondLst>
                                  <p:childTnLst>
                                    <p:set>
                                      <p:cBhvr>
                                        <p:cTn id="20" dur="1" fill="hold">
                                          <p:stCondLst>
                                            <p:cond delay="0"/>
                                          </p:stCondLst>
                                        </p:cTn>
                                        <p:tgtEl>
                                          <p:spTgt spid="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3">
                                            <p:txEl>
                                              <p:pRg st="0" end="0"/>
                                            </p:txEl>
                                          </p:spTgt>
                                        </p:tgtEl>
                                        <p:attrNameLst>
                                          <p:attrName>ppt_x</p:attrName>
                                        </p:attrNameLst>
                                      </p:cBhvr>
                                    </p:anim>
                                    <p:anim from="0" to="-1.0" calcmode="lin" valueType="num">
                                      <p:cBhvr>
                                        <p:cTn id="22" dur="200" decel="50000" autoRev="1" fill="hold">
                                          <p:stCondLst>
                                            <p:cond delay="600"/>
                                          </p:stCondLst>
                                        </p:cTn>
                                        <p:tgtEl>
                                          <p:spTgt spid="3">
                                            <p:txEl>
                                              <p:pRg st="0" end="0"/>
                                            </p:txEl>
                                          </p:spTgt>
                                        </p:tgtEl>
                                        <p:attrNameLst>
                                          <p:attrName>xshear</p:attrName>
                                        </p:attrNameLst>
                                      </p:cBhvr>
                                    </p:anim>
                                    <p:animScale>
                                      <p:cBhvr>
                                        <p:cTn id="23" dur="200" decel="100000" autoRev="1" fill="hold">
                                          <p:stCondLst>
                                            <p:cond delay="600"/>
                                          </p:stCondLst>
                                        </p:cTn>
                                        <p:tgtEl>
                                          <p:spTgt spid="3">
                                            <p:txEl>
                                              <p:pRg st="0" end="0"/>
                                            </p:txEl>
                                          </p:spTgt>
                                        </p:tgtEl>
                                      </p:cBhvr>
                                      <p:from x="100000" y="100000"/>
                                      <p:to x="80000" y="100000"/>
                                    </p:animScale>
                                    <p:anim by="(#ppt_h/3+#ppt_w*0.1)" calcmode="lin" valueType="num">
                                      <p:cBhvr additive="sum">
                                        <p:cTn id="24" dur="200" decel="100000" autoRev="1" fill="hold">
                                          <p:stCondLst>
                                            <p:cond delay="600"/>
                                          </p:stCondLst>
                                        </p:cTn>
                                        <p:tgtEl>
                                          <p:spTgt spid="3">
                                            <p:txEl>
                                              <p:pRg st="0" end="0"/>
                                            </p:txEl>
                                          </p:spTgt>
                                        </p:tgtEl>
                                        <p:attrNameLst>
                                          <p:attrName>ppt_x</p:attrName>
                                        </p:attrNameLst>
                                      </p:cBhvr>
                                    </p:anim>
                                  </p:childTnLst>
                                </p:cTn>
                              </p:par>
                            </p:childTnLst>
                          </p:cTn>
                        </p:par>
                        <p:par>
                          <p:cTn id="25" fill="hold">
                            <p:stCondLst>
                              <p:cond delay="5500"/>
                            </p:stCondLst>
                            <p:childTnLst>
                              <p:par>
                                <p:cTn id="26" presetID="34" presetClass="entr" presetSubtype="0" fill="hold" grpId="0" nodeType="afterEffect">
                                  <p:stCondLst>
                                    <p:cond delay="500"/>
                                  </p:stCondLst>
                                  <p:childTnLst>
                                    <p:set>
                                      <p:cBhvr>
                                        <p:cTn id="27" dur="1" fill="hold">
                                          <p:stCondLst>
                                            <p:cond delay="0"/>
                                          </p:stCondLst>
                                        </p:cTn>
                                        <p:tgtEl>
                                          <p:spTgt spid="3">
                                            <p:txEl>
                                              <p:pRg st="1" end="1"/>
                                            </p:txEl>
                                          </p:spTgt>
                                        </p:tgtEl>
                                        <p:attrNameLst>
                                          <p:attrName>style.visibility</p:attrName>
                                        </p:attrNameLst>
                                      </p:cBhvr>
                                      <p:to>
                                        <p:strVal val="visible"/>
                                      </p:to>
                                    </p:set>
                                    <p:anim from="(-#ppt_w/2)" to="(#ppt_x)" calcmode="lin" valueType="num">
                                      <p:cBhvr>
                                        <p:cTn id="28" dur="600" fill="hold">
                                          <p:stCondLst>
                                            <p:cond delay="0"/>
                                          </p:stCondLst>
                                        </p:cTn>
                                        <p:tgtEl>
                                          <p:spTgt spid="3">
                                            <p:txEl>
                                              <p:pRg st="1" end="1"/>
                                            </p:txEl>
                                          </p:spTgt>
                                        </p:tgtEl>
                                        <p:attrNameLst>
                                          <p:attrName>ppt_x</p:attrName>
                                        </p:attrNameLst>
                                      </p:cBhvr>
                                    </p:anim>
                                    <p:anim from="0" to="-1.0" calcmode="lin" valueType="num">
                                      <p:cBhvr>
                                        <p:cTn id="29" dur="200" decel="50000" autoRev="1" fill="hold">
                                          <p:stCondLst>
                                            <p:cond delay="600"/>
                                          </p:stCondLst>
                                        </p:cTn>
                                        <p:tgtEl>
                                          <p:spTgt spid="3">
                                            <p:txEl>
                                              <p:pRg st="1" end="1"/>
                                            </p:txEl>
                                          </p:spTgt>
                                        </p:tgtEl>
                                        <p:attrNameLst>
                                          <p:attrName>xshear</p:attrName>
                                        </p:attrNameLst>
                                      </p:cBhvr>
                                    </p:anim>
                                    <p:animScale>
                                      <p:cBhvr>
                                        <p:cTn id="30" dur="200" decel="100000" autoRev="1" fill="hold">
                                          <p:stCondLst>
                                            <p:cond delay="600"/>
                                          </p:stCondLst>
                                        </p:cTn>
                                        <p:tgtEl>
                                          <p:spTgt spid="3">
                                            <p:txEl>
                                              <p:pRg st="1" end="1"/>
                                            </p:txEl>
                                          </p:spTgt>
                                        </p:tgtEl>
                                      </p:cBhvr>
                                      <p:from x="100000" y="100000"/>
                                      <p:to x="80000" y="100000"/>
                                    </p:animScale>
                                    <p:anim by="(#ppt_h/3+#ppt_w*0.1)" calcmode="lin" valueType="num">
                                      <p:cBhvr additive="sum">
                                        <p:cTn id="31" dur="200" decel="100000" autoRev="1" fill="hold">
                                          <p:stCondLst>
                                            <p:cond delay="600"/>
                                          </p:stCondLst>
                                        </p:cTn>
                                        <p:tgtEl>
                                          <p:spTgt spid="3">
                                            <p:txEl>
                                              <p:pRg st="1" end="1"/>
                                            </p:txEl>
                                          </p:spTgt>
                                        </p:tgtEl>
                                        <p:attrNameLst>
                                          <p:attrName>ppt_x</p:attrName>
                                        </p:attrNameLst>
                                      </p:cBhvr>
                                    </p:anim>
                                  </p:childTnLst>
                                </p:cTn>
                              </p:par>
                            </p:childTnLst>
                          </p:cTn>
                        </p:par>
                        <p:par>
                          <p:cTn id="32" fill="hold">
                            <p:stCondLst>
                              <p:cond delay="7000"/>
                            </p:stCondLst>
                            <p:childTnLst>
                              <p:par>
                                <p:cTn id="33" presetID="34" presetClass="entr" presetSubtype="0" fill="hold" grpId="0" nodeType="afterEffect">
                                  <p:stCondLst>
                                    <p:cond delay="500"/>
                                  </p:stCondLst>
                                  <p:childTnLst>
                                    <p:set>
                                      <p:cBhvr>
                                        <p:cTn id="34" dur="1" fill="hold">
                                          <p:stCondLst>
                                            <p:cond delay="0"/>
                                          </p:stCondLst>
                                        </p:cTn>
                                        <p:tgtEl>
                                          <p:spTgt spid="3">
                                            <p:txEl>
                                              <p:pRg st="2" end="2"/>
                                            </p:txEl>
                                          </p:spTgt>
                                        </p:tgtEl>
                                        <p:attrNameLst>
                                          <p:attrName>style.visibility</p:attrName>
                                        </p:attrNameLst>
                                      </p:cBhvr>
                                      <p:to>
                                        <p:strVal val="visible"/>
                                      </p:to>
                                    </p:set>
                                    <p:anim from="(-#ppt_w/2)" to="(#ppt_x)" calcmode="lin" valueType="num">
                                      <p:cBhvr>
                                        <p:cTn id="35" dur="600" fill="hold">
                                          <p:stCondLst>
                                            <p:cond delay="0"/>
                                          </p:stCondLst>
                                        </p:cTn>
                                        <p:tgtEl>
                                          <p:spTgt spid="3">
                                            <p:txEl>
                                              <p:pRg st="2" end="2"/>
                                            </p:txEl>
                                          </p:spTgt>
                                        </p:tgtEl>
                                        <p:attrNameLst>
                                          <p:attrName>ppt_x</p:attrName>
                                        </p:attrNameLst>
                                      </p:cBhvr>
                                    </p:anim>
                                    <p:anim from="0" to="-1.0" calcmode="lin" valueType="num">
                                      <p:cBhvr>
                                        <p:cTn id="36" dur="200" decel="50000" autoRev="1" fill="hold">
                                          <p:stCondLst>
                                            <p:cond delay="600"/>
                                          </p:stCondLst>
                                        </p:cTn>
                                        <p:tgtEl>
                                          <p:spTgt spid="3">
                                            <p:txEl>
                                              <p:pRg st="2" end="2"/>
                                            </p:txEl>
                                          </p:spTgt>
                                        </p:tgtEl>
                                        <p:attrNameLst>
                                          <p:attrName>xshear</p:attrName>
                                        </p:attrNameLst>
                                      </p:cBhvr>
                                    </p:anim>
                                    <p:animScale>
                                      <p:cBhvr>
                                        <p:cTn id="37" dur="200" decel="100000" autoRev="1" fill="hold">
                                          <p:stCondLst>
                                            <p:cond delay="600"/>
                                          </p:stCondLst>
                                        </p:cTn>
                                        <p:tgtEl>
                                          <p:spTgt spid="3">
                                            <p:txEl>
                                              <p:pRg st="2" end="2"/>
                                            </p:txEl>
                                          </p:spTgt>
                                        </p:tgtEl>
                                      </p:cBhvr>
                                      <p:from x="100000" y="100000"/>
                                      <p:to x="80000" y="100000"/>
                                    </p:animScale>
                                    <p:anim by="(#ppt_h/3+#ppt_w*0.1)" calcmode="lin" valueType="num">
                                      <p:cBhvr additive="sum">
                                        <p:cTn id="38"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4800"/>
            <a:ext cx="4343400" cy="914400"/>
          </a:xfrm>
        </p:spPr>
        <p:txBody>
          <a:bodyPr>
            <a:noAutofit/>
          </a:bodyPr>
          <a:lstStyle/>
          <a:p>
            <a:pPr algn="r" rtl="1"/>
            <a:r>
              <a:rPr lang="fa-IR" sz="3200" dirty="0" smtClean="0">
                <a:solidFill>
                  <a:srgbClr val="FF33CC"/>
                </a:solidFill>
                <a:cs typeface="2  Titr" pitchFamily="2" charset="-78"/>
              </a:rPr>
              <a:t>چیدمان صندلی در اتاق کا ر</a:t>
            </a:r>
            <a:endParaRPr lang="en-US" sz="3200" dirty="0">
              <a:solidFill>
                <a:srgbClr val="FF33CC"/>
              </a:solidFill>
              <a:cs typeface="2  Titr" pitchFamily="2" charset="-78"/>
            </a:endParaRPr>
          </a:p>
        </p:txBody>
      </p:sp>
      <p:sp>
        <p:nvSpPr>
          <p:cNvPr id="3" name="Content Placeholder 2"/>
          <p:cNvSpPr>
            <a:spLocks noGrp="1"/>
          </p:cNvSpPr>
          <p:nvPr>
            <p:ph idx="1"/>
          </p:nvPr>
        </p:nvSpPr>
        <p:spPr>
          <a:xfrm>
            <a:off x="685800" y="1752600"/>
            <a:ext cx="8001000" cy="2743200"/>
          </a:xfrm>
        </p:spPr>
        <p:txBody>
          <a:bodyPr>
            <a:noAutofit/>
          </a:bodyPr>
          <a:lstStyle/>
          <a:p>
            <a:pPr algn="r" rtl="1">
              <a:lnSpc>
                <a:spcPct val="150000"/>
              </a:lnSpc>
              <a:buNone/>
            </a:pPr>
            <a:r>
              <a:rPr lang="fa-IR" sz="2600" dirty="0" smtClean="0">
                <a:cs typeface="2  Nazanin" pitchFamily="2" charset="-78"/>
              </a:rPr>
              <a:t>    </a:t>
            </a:r>
            <a:r>
              <a:rPr lang="fa-IR" sz="2600" i="1" dirty="0" smtClean="0">
                <a:solidFill>
                  <a:srgbClr val="00FF00"/>
                </a:solidFill>
                <a:cs typeface="2  Nazanin" pitchFamily="2" charset="-78"/>
              </a:rPr>
              <a:t>پشت سر شما حتما دیوار وجود دارد . </a:t>
            </a:r>
          </a:p>
          <a:p>
            <a:pPr algn="r" rtl="1">
              <a:lnSpc>
                <a:spcPct val="150000"/>
              </a:lnSpc>
              <a:buNone/>
            </a:pPr>
            <a:r>
              <a:rPr lang="fa-IR" sz="2600" i="1" dirty="0" smtClean="0">
                <a:solidFill>
                  <a:srgbClr val="00FF00"/>
                </a:solidFill>
                <a:cs typeface="2  Nazanin" pitchFamily="2" charset="-78"/>
              </a:rPr>
              <a:t>    سمت چپ میزتان را با استفاده از یک آباژور ایشتاده بلند زیبا کنید . در صورتی دیوار سمت چپ میز شما قرار ندارد و یا به عبارتی شما در گوشه اتاق قرار ندارید و فقط یک راه عبور برای خود دهید که سمت راست میز شما می باشد . (صندلی شما معمولا در مسط میز قرار دارد)</a:t>
            </a:r>
          </a:p>
          <a:p>
            <a:pPr algn="r" rtl="1">
              <a:lnSpc>
                <a:spcPct val="150000"/>
              </a:lnSpc>
              <a:buNone/>
            </a:pPr>
            <a:r>
              <a:rPr lang="fa-IR" sz="2600" i="1" dirty="0" smtClean="0">
                <a:solidFill>
                  <a:srgbClr val="00FF00"/>
                </a:solidFill>
                <a:cs typeface="2  Nazanin" pitchFamily="2" charset="-78"/>
              </a:rPr>
              <a:t>     آباژور علاوه بر مسدود کردن مسیر نور بسیار مناسبی برای کار و فعالیت شما نیز ایجاد می کند . </a:t>
            </a:r>
            <a:endParaRPr lang="en-US" sz="2600" i="1" dirty="0">
              <a:solidFill>
                <a:srgbClr val="00FF00"/>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3124200"/>
          </a:xfrm>
        </p:spPr>
        <p:txBody>
          <a:bodyPr>
            <a:noAutofit/>
          </a:bodyPr>
          <a:lstStyle/>
          <a:p>
            <a:pPr algn="just" rtl="1">
              <a:lnSpc>
                <a:spcPct val="150000"/>
              </a:lnSpc>
              <a:buNone/>
            </a:pPr>
            <a:r>
              <a:rPr lang="fa-IR" sz="2100" b="1" dirty="0" smtClean="0">
                <a:cs typeface="2  Nazanin" pitchFamily="2" charset="-78"/>
              </a:rPr>
              <a:t>	نور در اتاق خواب یکی از عناصر اصلی در آن به شمار می آید . چرا که نوع نورپردازی و همچنین شدت نور تاثیر بالیی در ایجاد آرامش و راحتی در افراد دارد.</a:t>
            </a:r>
            <a:endParaRPr lang="en-US" sz="2100" b="1" dirty="0" smtClean="0">
              <a:cs typeface="2  Nazanin" pitchFamily="2" charset="-78"/>
            </a:endParaRPr>
          </a:p>
          <a:p>
            <a:pPr algn="just" rtl="1">
              <a:lnSpc>
                <a:spcPct val="150000"/>
              </a:lnSpc>
              <a:buNone/>
            </a:pPr>
            <a:r>
              <a:rPr lang="fa-IR" sz="2100" b="1" dirty="0" smtClean="0">
                <a:cs typeface="2  Nazanin" pitchFamily="2" charset="-78"/>
              </a:rPr>
              <a:t>	یک نور بسیار ملایم برای شب ها، باعث می شود تا شما به راحتی خوابتان ببرد و یک خواب راحت و آسوده داشته باشید. همچنین یک نور قوی باعث می شود شما صبح ها با انرژی و شاداب از خواب خود بیدار شوید . مهمترین چراغ و نور در اتاق خواب چراغ هایی است که در کنار تخت خواب است. این چراغ ها برای زمانی کارایی دارند که یکی از شما می خواهید کتاب بخوانید یا تلویزیون تماشا کنید و فرد دیگری می خواهد بخوابد. برای قرار دادن این چراغ ها شما می توانید از دیوار پشت تخت استفاده کنید و چراغ را روی دیوار نصب کنید. دقیقاً مشابه چراغ هایی که در هتل ها وبالای تخت از آن ها استفاده می شود. برای این کار از یک دیوار کاذب هم می شود استفاده کرد. چراغ ها را می توانید با استفاده از این دیوار پشت آن نصب کرد. یا ساده ترین راه آن است که از چراغ های خواب روی میز کنار تخت یا همان چراغ خواب رومیزی استفاده کنید.</a:t>
            </a:r>
            <a:endParaRPr lang="en-US" sz="2100" b="1" dirty="0">
              <a:cs typeface="2  Nazanin" pitchFamily="2" charset="-78"/>
            </a:endParaRPr>
          </a:p>
        </p:txBody>
      </p:sp>
      <p:sp>
        <p:nvSpPr>
          <p:cNvPr id="4" name="Rectangle 3"/>
          <p:cNvSpPr/>
          <p:nvPr/>
        </p:nvSpPr>
        <p:spPr>
          <a:xfrm>
            <a:off x="6081633" y="228600"/>
            <a:ext cx="2691763" cy="584775"/>
          </a:xfrm>
          <a:prstGeom prst="rect">
            <a:avLst/>
          </a:prstGeom>
        </p:spPr>
        <p:txBody>
          <a:bodyPr wrap="none">
            <a:spAutoFit/>
          </a:bodyPr>
          <a:lstStyle/>
          <a:p>
            <a:pPr algn="r" rtl="1">
              <a:buNone/>
            </a:pPr>
            <a:r>
              <a:rPr lang="fa-IR" sz="3200" b="1" dirty="0" smtClean="0">
                <a:solidFill>
                  <a:srgbClr val="FF33CC"/>
                </a:solidFill>
                <a:cs typeface="2  Titr" pitchFamily="2" charset="-78"/>
              </a:rPr>
              <a:t> نور دراتاق خواب</a:t>
            </a:r>
            <a:endParaRPr lang="en-US" sz="3200" dirty="0" smtClean="0">
              <a:solidFill>
                <a:srgbClr val="FF33CC"/>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1000"/>
                                        <p:tgtEl>
                                          <p:spTgt spid="3">
                                            <p:txEl>
                                              <p:pRg st="0" end="0"/>
                                            </p:txEl>
                                          </p:spTgt>
                                        </p:tgtEl>
                                      </p:cBhvr>
                                    </p:animEffect>
                                  </p:childTnLst>
                                </p:cTn>
                              </p:par>
                            </p:childTnLst>
                          </p:cTn>
                        </p:par>
                        <p:par>
                          <p:cTn id="12" fill="hold">
                            <p:stCondLst>
                              <p:cond delay="2000"/>
                            </p:stCondLst>
                            <p:childTnLst>
                              <p:par>
                                <p:cTn id="13" presetID="13"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371600"/>
            <a:ext cx="7924800" cy="4602163"/>
          </a:xfrm>
        </p:spPr>
        <p:txBody>
          <a:bodyPr>
            <a:normAutofit fontScale="85000" lnSpcReduction="20000"/>
          </a:bodyPr>
          <a:lstStyle/>
          <a:p>
            <a:pPr algn="r" rtl="1">
              <a:lnSpc>
                <a:spcPct val="150000"/>
              </a:lnSpc>
              <a:buNone/>
            </a:pPr>
            <a:r>
              <a:rPr lang="fa-IR" b="1" dirty="0" smtClean="0">
                <a:cs typeface="2  Nazanin" pitchFamily="2" charset="-78"/>
              </a:rPr>
              <a:t>    میز شما باید طوری قرار گیرد که به کل فضا دید داشته یاشد و به آن مسلط یاشید . در واقع میز نقطه فرماندهی شماست ! </a:t>
            </a:r>
          </a:p>
          <a:p>
            <a:pPr algn="r" rtl="1">
              <a:lnSpc>
                <a:spcPct val="150000"/>
              </a:lnSpc>
              <a:buNone/>
            </a:pPr>
            <a:r>
              <a:rPr lang="fa-IR" b="1" dirty="0" smtClean="0">
                <a:cs typeface="2  Nazanin" pitchFamily="2" charset="-78"/>
              </a:rPr>
              <a:t>    میز کار باید کاملا روبروی در و در وسط عرض نباشد . </a:t>
            </a:r>
          </a:p>
          <a:p>
            <a:pPr algn="r" rtl="1">
              <a:lnSpc>
                <a:spcPct val="150000"/>
              </a:lnSpc>
              <a:buNone/>
            </a:pPr>
            <a:r>
              <a:rPr lang="fa-IR" b="1" dirty="0" smtClean="0">
                <a:cs typeface="2  Nazanin" pitchFamily="2" charset="-78"/>
              </a:rPr>
              <a:t>    بهتر از میزهایی استفاده شود که از روبرو پای شما دیده نشود . </a:t>
            </a:r>
          </a:p>
          <a:p>
            <a:pPr algn="r" rtl="1">
              <a:lnSpc>
                <a:spcPct val="150000"/>
              </a:lnSpc>
              <a:buNone/>
            </a:pPr>
            <a:endParaRPr lang="fa-IR" b="1" dirty="0" smtClean="0">
              <a:cs typeface="2  Nazanin" pitchFamily="2" charset="-78"/>
            </a:endParaRPr>
          </a:p>
          <a:p>
            <a:pPr algn="r" rtl="1">
              <a:lnSpc>
                <a:spcPct val="150000"/>
              </a:lnSpc>
              <a:buNone/>
            </a:pPr>
            <a:r>
              <a:rPr lang="fa-IR" b="1" dirty="0" smtClean="0">
                <a:cs typeface="2  Nazanin" pitchFamily="2" charset="-78"/>
              </a:rPr>
              <a:t>    </a:t>
            </a:r>
            <a:r>
              <a:rPr lang="fa-IR" b="1" dirty="0" smtClean="0">
                <a:solidFill>
                  <a:srgbClr val="00FF00"/>
                </a:solidFill>
                <a:cs typeface="2  Nazanin" pitchFamily="2" charset="-78"/>
              </a:rPr>
              <a:t>نکته : </a:t>
            </a:r>
            <a:r>
              <a:rPr lang="fa-IR" b="1" dirty="0" smtClean="0">
                <a:cs typeface="2  Nazanin" pitchFamily="2" charset="-78"/>
              </a:rPr>
              <a:t>در موارد زیادی طراحان دکوراسیون میزها را طوری در فضا طراحی می کنند که میز و صورت شما فنگ شویی مناسب نمی باشد و باعث کاهش موفقیت کاری می شود . </a:t>
            </a:r>
            <a:endParaRPr lang="en-US" b="1" dirty="0">
              <a:cs typeface="2  Nazanin" pitchFamily="2" charset="-78"/>
            </a:endParaRPr>
          </a:p>
        </p:txBody>
      </p:sp>
      <p:sp>
        <p:nvSpPr>
          <p:cNvPr id="5" name="Title 4"/>
          <p:cNvSpPr>
            <a:spLocks noGrp="1"/>
          </p:cNvSpPr>
          <p:nvPr>
            <p:ph type="title"/>
          </p:nvPr>
        </p:nvSpPr>
        <p:spPr>
          <a:xfrm>
            <a:off x="3886200" y="381000"/>
            <a:ext cx="4648200" cy="685800"/>
          </a:xfrm>
        </p:spPr>
        <p:txBody>
          <a:bodyPr>
            <a:noAutofit/>
          </a:bodyPr>
          <a:lstStyle/>
          <a:p>
            <a:pPr algn="r" rtl="1"/>
            <a:r>
              <a:rPr lang="fa-IR" sz="3000" dirty="0" smtClean="0">
                <a:solidFill>
                  <a:srgbClr val="FF33CC"/>
                </a:solidFill>
                <a:cs typeface="2  Titr" pitchFamily="2" charset="-78"/>
              </a:rPr>
              <a:t>چیدمان میز در اتاق مطالعه</a:t>
            </a:r>
            <a:endParaRPr lang="en-US" sz="3000" dirty="0">
              <a:solidFill>
                <a:srgbClr val="FF33CC"/>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heckerboard(down)">
                                      <p:cBhvr>
                                        <p:cTn id="13" dur="1000"/>
                                        <p:tgtEl>
                                          <p:spTgt spid="4">
                                            <p:txEl>
                                              <p:pRg st="0" end="0"/>
                                            </p:txEl>
                                          </p:spTgt>
                                        </p:tgtEl>
                                      </p:cBhvr>
                                    </p:animEffect>
                                  </p:childTnLst>
                                </p:cTn>
                              </p:par>
                            </p:childTnLst>
                          </p:cTn>
                        </p:par>
                        <p:par>
                          <p:cTn id="14" fill="hold">
                            <p:stCondLst>
                              <p:cond delay="2000"/>
                            </p:stCondLst>
                            <p:childTnLst>
                              <p:par>
                                <p:cTn id="15" presetID="5" presetClass="entr" presetSubtype="5"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down)">
                                      <p:cBhvr>
                                        <p:cTn id="17" dur="1000"/>
                                        <p:tgtEl>
                                          <p:spTgt spid="4">
                                            <p:txEl>
                                              <p:pRg st="1" end="1"/>
                                            </p:txEl>
                                          </p:spTgt>
                                        </p:tgtEl>
                                      </p:cBhvr>
                                    </p:animEffect>
                                  </p:childTnLst>
                                </p:cTn>
                              </p:par>
                            </p:childTnLst>
                          </p:cTn>
                        </p:par>
                        <p:par>
                          <p:cTn id="18" fill="hold">
                            <p:stCondLst>
                              <p:cond delay="3000"/>
                            </p:stCondLst>
                            <p:childTnLst>
                              <p:par>
                                <p:cTn id="19" presetID="5" presetClass="entr" presetSubtype="5"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heckerboard(down)">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checkerboard(down)">
                                      <p:cBhvr>
                                        <p:cTn id="2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600200"/>
            <a:ext cx="3962400" cy="4038599"/>
          </a:xfrm>
        </p:spPr>
        <p:txBody>
          <a:bodyPr>
            <a:noAutofit/>
          </a:bodyPr>
          <a:lstStyle/>
          <a:p>
            <a:pPr algn="r" rtl="1">
              <a:lnSpc>
                <a:spcPct val="150000"/>
              </a:lnSpc>
            </a:pPr>
            <a:r>
              <a:rPr lang="fa-IR" sz="2200" dirty="0" smtClean="0">
                <a:solidFill>
                  <a:schemeClr val="tx1"/>
                </a:solidFill>
                <a:effectLst>
                  <a:outerShdw blurRad="38100" dist="38100" dir="2700000" algn="tl">
                    <a:srgbClr val="000000">
                      <a:alpha val="43137"/>
                    </a:srgbClr>
                  </a:outerShdw>
                </a:effectLst>
                <a:cs typeface="2  Nazanin" pitchFamily="2" charset="-78"/>
              </a:rPr>
              <a:t>برای اتاق مطالعه می توان از رنگهای قهوه ای روشن  ، سبز روشن استفاده نمود. همچنین از آبی تیره برای اتاق های رسمی ، اتاق مطالعه و حتی کتابخانه بسیار مناسب است .</a:t>
            </a:r>
            <a:r>
              <a:rPr lang="fa-IR" sz="2200" dirty="0" smtClean="0">
                <a:effectLst>
                  <a:outerShdw blurRad="38100" dist="38100" dir="2700000" algn="tl">
                    <a:srgbClr val="000000">
                      <a:alpha val="43137"/>
                    </a:srgbClr>
                  </a:outerShdw>
                </a:effectLst>
                <a:cs typeface="2  Nazanin" pitchFamily="2" charset="-78"/>
              </a:rPr>
              <a:t/>
            </a:r>
            <a:br>
              <a:rPr lang="fa-IR" sz="2200" dirty="0" smtClean="0">
                <a:effectLst>
                  <a:outerShdw blurRad="38100" dist="38100" dir="2700000" algn="tl">
                    <a:srgbClr val="000000">
                      <a:alpha val="43137"/>
                    </a:srgbClr>
                  </a:outerShdw>
                </a:effectLst>
                <a:cs typeface="2  Nazanin" pitchFamily="2" charset="-78"/>
              </a:rPr>
            </a:br>
            <a:r>
              <a:rPr lang="fa-IR" sz="2000" dirty="0" smtClean="0">
                <a:effectLst>
                  <a:outerShdw blurRad="38100" dist="38100" dir="2700000" algn="tl">
                    <a:srgbClr val="000000">
                      <a:alpha val="43137"/>
                    </a:srgbClr>
                  </a:outerShdw>
                </a:effectLst>
                <a:cs typeface="2  Nazanin" pitchFamily="2" charset="-78"/>
              </a:rPr>
              <a:t/>
            </a:r>
            <a:br>
              <a:rPr lang="fa-IR" sz="2000" dirty="0" smtClean="0">
                <a:effectLst>
                  <a:outerShdw blurRad="38100" dist="38100" dir="2700000" algn="tl">
                    <a:srgbClr val="000000">
                      <a:alpha val="43137"/>
                    </a:srgbClr>
                  </a:outerShdw>
                </a:effectLst>
                <a:cs typeface="2  Nazanin" pitchFamily="2" charset="-78"/>
              </a:rPr>
            </a:br>
            <a:r>
              <a:rPr lang="fa-IR" sz="2200" dirty="0" smtClean="0">
                <a:solidFill>
                  <a:srgbClr val="FFFF00"/>
                </a:solidFill>
                <a:cs typeface="2  Nazanin" pitchFamily="2" charset="-78"/>
              </a:rPr>
              <a:t>نکته : رنگ آبی در سطح وسیع محیط را غم انگیز می کند .</a:t>
            </a:r>
            <a:endParaRPr lang="en-US" sz="2200" dirty="0">
              <a:solidFill>
                <a:srgbClr val="FFFF00"/>
              </a:solidFill>
              <a:effectLst/>
              <a:cs typeface="2  Nazanin" pitchFamily="2" charset="-78"/>
            </a:endParaRPr>
          </a:p>
        </p:txBody>
      </p:sp>
      <p:sp>
        <p:nvSpPr>
          <p:cNvPr id="4" name="Text Placeholder 3"/>
          <p:cNvSpPr>
            <a:spLocks noGrp="1"/>
          </p:cNvSpPr>
          <p:nvPr>
            <p:ph type="body" idx="1"/>
          </p:nvPr>
        </p:nvSpPr>
        <p:spPr>
          <a:xfrm>
            <a:off x="4953000" y="533400"/>
            <a:ext cx="4114800" cy="457200"/>
          </a:xfrm>
        </p:spPr>
        <p:txBody>
          <a:bodyPr>
            <a:noAutofit/>
          </a:bodyPr>
          <a:lstStyle/>
          <a:p>
            <a:pPr algn="ctr" rtl="1"/>
            <a:r>
              <a:rPr lang="fa-IR" sz="3500" dirty="0" smtClean="0">
                <a:solidFill>
                  <a:srgbClr val="1BF410"/>
                </a:solidFill>
                <a:cs typeface="2  Titr" pitchFamily="2" charset="-78"/>
              </a:rPr>
              <a:t>رنگ اتاق مطالعه</a:t>
            </a:r>
            <a:endParaRPr lang="en-US" sz="3500" dirty="0">
              <a:solidFill>
                <a:srgbClr val="1BF410"/>
              </a:solidFill>
              <a:cs typeface="2  Titr" pitchFamily="2" charset="-78"/>
            </a:endParaRPr>
          </a:p>
        </p:txBody>
      </p:sp>
      <p:pic>
        <p:nvPicPr>
          <p:cNvPr id="3074" name="Picture 2" descr="C:\Users\RAYASA\Desktop\feng-shui-2.jpg"/>
          <p:cNvPicPr>
            <a:picLocks noChangeAspect="1" noChangeArrowheads="1"/>
          </p:cNvPicPr>
          <p:nvPr/>
        </p:nvPicPr>
        <p:blipFill>
          <a:blip r:embed="rId2"/>
          <a:srcRect/>
          <a:stretch>
            <a:fillRect/>
          </a:stretch>
        </p:blipFill>
        <p:spPr bwMode="auto">
          <a:xfrm>
            <a:off x="533400" y="1447800"/>
            <a:ext cx="3962400" cy="3962400"/>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plus(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Niloofar\Desktop\mehri\IMG_945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4400" y="762000"/>
            <a:ext cx="7239000" cy="542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Niloofar\Desktop\mehri\IMG_94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9600" y="609600"/>
            <a:ext cx="7944562" cy="595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Niloofar\Desktop\mehri\IMG_946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9600" y="457200"/>
            <a:ext cx="7910829" cy="593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3962400" cy="1096962"/>
          </a:xfrm>
        </p:spPr>
        <p:txBody>
          <a:bodyPr>
            <a:noAutofit/>
          </a:bodyPr>
          <a:lstStyle/>
          <a:p>
            <a:r>
              <a:rPr lang="fa-IR" sz="3000" dirty="0" smtClean="0">
                <a:solidFill>
                  <a:srgbClr val="7DEB87"/>
                </a:solidFill>
                <a:cs typeface="2  Titr" pitchFamily="2" charset="-78"/>
              </a:rPr>
              <a:t>ابعاد تخت های دوطبقه</a:t>
            </a:r>
            <a:endParaRPr lang="en-US" sz="3000" dirty="0">
              <a:solidFill>
                <a:srgbClr val="7DEB87"/>
              </a:solidFill>
              <a:cs typeface="2  Titr" pitchFamily="2" charset="-78"/>
            </a:endParaRPr>
          </a:p>
        </p:txBody>
      </p:sp>
      <p:pic>
        <p:nvPicPr>
          <p:cNvPr id="1026" name="Picture 2" descr="H:\Microsoft Clip Organizer\92D364DD.jpg"/>
          <p:cNvPicPr>
            <a:picLocks noGrp="1" noChangeAspect="1" noChangeArrowheads="1"/>
          </p:cNvPicPr>
          <p:nvPr>
            <p:ph idx="1"/>
          </p:nvPr>
        </p:nvPicPr>
        <p:blipFill>
          <a:blip r:embed="rId2" cstate="print">
            <a:lum bright="-20000" contrast="40000"/>
          </a:blip>
          <a:srcRect/>
          <a:stretch>
            <a:fillRect/>
          </a:stretch>
        </p:blipFill>
        <p:spPr bwMode="auto">
          <a:xfrm>
            <a:off x="381000" y="1143000"/>
            <a:ext cx="7848600" cy="6017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5" presetClass="entr" presetSubtype="5" fill="hold" nodeType="afterEffect">
                                  <p:stCondLst>
                                    <p:cond delay="1500"/>
                                  </p:stCondLst>
                                  <p:childTnLst>
                                    <p:set>
                                      <p:cBhvr>
                                        <p:cTn id="10" dur="1" fill="hold">
                                          <p:stCondLst>
                                            <p:cond delay="0"/>
                                          </p:stCondLst>
                                        </p:cTn>
                                        <p:tgtEl>
                                          <p:spTgt spid="1026"/>
                                        </p:tgtEl>
                                        <p:attrNameLst>
                                          <p:attrName>style.visibility</p:attrName>
                                        </p:attrNameLst>
                                      </p:cBhvr>
                                      <p:to>
                                        <p:strVal val="visible"/>
                                      </p:to>
                                    </p:set>
                                    <p:animEffect transition="in" filter="checkerboard(dow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Microsoft Clip Organizer\525083B8.jpg"/>
          <p:cNvPicPr>
            <a:picLocks noGrp="1" noChangeAspect="1" noChangeArrowheads="1"/>
          </p:cNvPicPr>
          <p:nvPr>
            <p:ph idx="1"/>
          </p:nvPr>
        </p:nvPicPr>
        <p:blipFill>
          <a:blip r:embed="rId2" cstate="print">
            <a:lum bright="-20000" contrast="40000"/>
          </a:blip>
          <a:srcRect/>
          <a:stretch>
            <a:fillRect/>
          </a:stretch>
        </p:blipFill>
        <p:spPr bwMode="auto">
          <a:xfrm rot="10800000">
            <a:off x="381000" y="304800"/>
            <a:ext cx="8470053"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Niloofar\Desktop\mehri\IMG_94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3476" y="228600"/>
            <a:ext cx="8635724"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Niloofar\Desktop\mehri\IMG_945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228600"/>
            <a:ext cx="86357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304800"/>
            <a:ext cx="3657600" cy="1020762"/>
          </a:xfrm>
        </p:spPr>
        <p:txBody>
          <a:bodyPr>
            <a:normAutofit/>
          </a:bodyPr>
          <a:lstStyle/>
          <a:p>
            <a:pPr algn="r" rtl="1"/>
            <a:r>
              <a:rPr lang="fa-IR" sz="3200" dirty="0" smtClean="0">
                <a:solidFill>
                  <a:srgbClr val="1BF410"/>
                </a:solidFill>
                <a:cs typeface="2  Titr" pitchFamily="2" charset="-78"/>
              </a:rPr>
              <a:t>ابعاد استاندارد تختخواب</a:t>
            </a:r>
            <a:endParaRPr lang="en-US" sz="3200" dirty="0">
              <a:solidFill>
                <a:srgbClr val="1BF410"/>
              </a:solidFill>
              <a:cs typeface="2  Titr" pitchFamily="2" charset="-78"/>
            </a:endParaRPr>
          </a:p>
        </p:txBody>
      </p:sp>
      <p:pic>
        <p:nvPicPr>
          <p:cNvPr id="3074" name="Picture 2" descr="H:\Microsoft Clip Organizer\C1831468.jpg"/>
          <p:cNvPicPr>
            <a:picLocks noGrp="1" noChangeAspect="1" noChangeArrowheads="1"/>
          </p:cNvPicPr>
          <p:nvPr>
            <p:ph idx="1"/>
          </p:nvPr>
        </p:nvPicPr>
        <p:blipFill>
          <a:blip r:embed="rId2" cstate="print"/>
          <a:srcRect/>
          <a:stretch>
            <a:fillRect/>
          </a:stretch>
        </p:blipFill>
        <p:spPr bwMode="auto">
          <a:xfrm>
            <a:off x="152400" y="1219200"/>
            <a:ext cx="7416799"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5"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down)">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1576767"/>
            <a:ext cx="7924800" cy="3647152"/>
          </a:xfrm>
          <a:prstGeom prst="rect">
            <a:avLst/>
          </a:prstGeom>
        </p:spPr>
        <p:txBody>
          <a:bodyPr wrap="square">
            <a:spAutoFit/>
          </a:bodyPr>
          <a:lstStyle/>
          <a:p>
            <a:pPr algn="justLow" rtl="1">
              <a:lnSpc>
                <a:spcPct val="150000"/>
              </a:lnSpc>
            </a:pPr>
            <a:r>
              <a:rPr lang="fa-IR" sz="2200" b="1" dirty="0" smtClean="0">
                <a:cs typeface="2  Nazanin" pitchFamily="2" charset="-78"/>
              </a:rPr>
              <a:t>اگر از چراغ های پشت تخت استفاده می کنید این نکته را باید مورد توجه قرار دهید که ارتفاع چراغ ها پشت سرتان نباید زیاد باشد. اگر از تختخواب دو نفره استفاده می کنید حتماً آنها را جدا کنید و کلید را هم به صورت جدا قرار دهید . اگر هم به سراغ چراغ خواب های رومیزی رفته اید دقت کنید که ارتفاع آنها طوری تنظیم شود که نور مستقیم به صورت شما نخورد.</a:t>
            </a:r>
            <a:br>
              <a:rPr lang="fa-IR" sz="2200" b="1" dirty="0" smtClean="0">
                <a:cs typeface="2  Nazanin" pitchFamily="2" charset="-78"/>
              </a:rPr>
            </a:br>
            <a:r>
              <a:rPr lang="fa-IR" sz="2200" b="1" dirty="0" smtClean="0">
                <a:cs typeface="2  Nazanin" pitchFamily="2" charset="-78"/>
              </a:rPr>
              <a:t>اما راه حل های دیگری هم هست که شما می توانید در نور و تنظیم آن در اتاق خوابتان استفاده کنید.</a:t>
            </a:r>
            <a:endParaRPr lang="en-US" sz="22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685800"/>
            <a:ext cx="5641848" cy="868680"/>
          </a:xfrm>
        </p:spPr>
        <p:txBody>
          <a:bodyPr>
            <a:normAutofit/>
          </a:bodyPr>
          <a:lstStyle/>
          <a:p>
            <a:pPr algn="r" rtl="1"/>
            <a:r>
              <a:rPr lang="fa-IR" dirty="0" smtClean="0">
                <a:solidFill>
                  <a:srgbClr val="FF33CC"/>
                </a:solidFill>
                <a:cs typeface="2  Titr" pitchFamily="2" charset="-78"/>
              </a:rPr>
              <a:t>ابعاد قفسه ، صندلی و کاناپه </a:t>
            </a:r>
            <a:endParaRPr lang="en-US" dirty="0">
              <a:solidFill>
                <a:srgbClr val="FF33CC"/>
              </a:solidFill>
              <a:cs typeface="2  Titr" pitchFamily="2" charset="-78"/>
            </a:endParaRPr>
          </a:p>
        </p:txBody>
      </p:sp>
      <p:pic>
        <p:nvPicPr>
          <p:cNvPr id="4098" name="Picture 2" descr="H:\Microsoft Clip Organizer\D757C320.jpg"/>
          <p:cNvPicPr>
            <a:picLocks noGrp="1" noChangeAspect="1" noChangeArrowheads="1"/>
          </p:cNvPicPr>
          <p:nvPr>
            <p:ph idx="4294967295"/>
          </p:nvPr>
        </p:nvPicPr>
        <p:blipFill>
          <a:blip r:embed="rId2" cstate="print"/>
          <a:srcRect/>
          <a:stretch>
            <a:fillRect/>
          </a:stretch>
        </p:blipFill>
        <p:spPr bwMode="auto">
          <a:xfrm>
            <a:off x="533400" y="2286000"/>
            <a:ext cx="80772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 calcmode="lin" valueType="num">
                                      <p:cBhvr>
                                        <p:cTn id="13" dur="500" fill="hold"/>
                                        <p:tgtEl>
                                          <p:spTgt spid="4098"/>
                                        </p:tgtEl>
                                        <p:attrNameLst>
                                          <p:attrName>style.rotation</p:attrName>
                                        </p:attrNameLst>
                                      </p:cBhvr>
                                      <p:tavLst>
                                        <p:tav tm="0">
                                          <p:val>
                                            <p:fltVal val="360"/>
                                          </p:val>
                                        </p:tav>
                                        <p:tav tm="100000">
                                          <p:val>
                                            <p:fltVal val="0"/>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H:\Microsoft Clip Organizer\FB48A923.jpg"/>
          <p:cNvPicPr>
            <a:picLocks noGrp="1" noChangeAspect="1" noChangeArrowheads="1"/>
          </p:cNvPicPr>
          <p:nvPr>
            <p:ph idx="1"/>
          </p:nvPr>
        </p:nvPicPr>
        <p:blipFill>
          <a:blip r:embed="rId2" cstate="print">
            <a:lum bright="-20000" contrast="40000"/>
          </a:blip>
          <a:srcRect/>
          <a:stretch>
            <a:fillRect/>
          </a:stretch>
        </p:blipFill>
        <p:spPr bwMode="auto">
          <a:xfrm>
            <a:off x="381000" y="172136"/>
            <a:ext cx="8229600" cy="6533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12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12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5600"/>
            <a:ext cx="6934200" cy="1219200"/>
          </a:xfrm>
        </p:spPr>
        <p:txBody>
          <a:bodyPr>
            <a:normAutofit/>
          </a:bodyPr>
          <a:lstStyle/>
          <a:p>
            <a:pPr algn="ctr" rtl="1">
              <a:buNone/>
            </a:pPr>
            <a:r>
              <a:rPr lang="fa-IR" sz="3600" dirty="0" smtClean="0">
                <a:solidFill>
                  <a:srgbClr val="1BF410"/>
                </a:solidFill>
                <a:cs typeface="2  Koodak" pitchFamily="2" charset="-78"/>
              </a:rPr>
              <a:t>در ادامه عکس هایی زیبا از چیدمان اتاق خواب نمایش داده می شود </a:t>
            </a:r>
            <a:endParaRPr lang="en-US" sz="3600" dirty="0">
              <a:solidFill>
                <a:srgbClr val="1BF410"/>
              </a:solidFill>
              <a:cs typeface="2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Documents and Settings\masood\Desktop\New Folder\0.307945001306148236_bedroom2028729.jpg"/>
          <p:cNvPicPr>
            <a:picLocks noGrp="1" noChangeAspect="1" noChangeArrowheads="1"/>
          </p:cNvPicPr>
          <p:nvPr>
            <p:ph idx="1"/>
          </p:nvPr>
        </p:nvPicPr>
        <p:blipFill>
          <a:blip r:embed="rId2" cstate="print"/>
          <a:srcRect/>
          <a:stretch>
            <a:fillRect/>
          </a:stretch>
        </p:blipFill>
        <p:spPr bwMode="auto">
          <a:xfrm>
            <a:off x="457200" y="273877"/>
            <a:ext cx="8280315" cy="6203123"/>
          </a:xfrm>
          <a:prstGeom prst="rect">
            <a:avLst/>
          </a:prstGeom>
          <a:noFill/>
        </p:spPr>
      </p:pic>
    </p:spTree>
  </p:cSld>
  <p:clrMapOvr>
    <a:masterClrMapping/>
  </p:clrMapOvr>
  <p:transition spd="slow" advTm="4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strVal val="#ppt_w*2.5"/>
                                          </p:val>
                                        </p:tav>
                                        <p:tav tm="100000">
                                          <p:val>
                                            <p:strVal val="#ppt_w"/>
                                          </p:val>
                                        </p:tav>
                                      </p:tavLst>
                                    </p:anim>
                                    <p:anim calcmode="lin" valueType="num">
                                      <p:cBhvr>
                                        <p:cTn id="8" dur="2000" fill="hold"/>
                                        <p:tgtEl>
                                          <p:spTgt spid="8194"/>
                                        </p:tgtEl>
                                        <p:attrNameLst>
                                          <p:attrName>ppt_h</p:attrName>
                                        </p:attrNameLst>
                                      </p:cBhvr>
                                      <p:tavLst>
                                        <p:tav tm="0">
                                          <p:val>
                                            <p:strVal val="#ppt_h*0.01"/>
                                          </p:val>
                                        </p:tav>
                                        <p:tav tm="100000">
                                          <p:val>
                                            <p:strVal val="#ppt_h"/>
                                          </p:val>
                                        </p:tav>
                                      </p:tavLst>
                                    </p:anim>
                                    <p:anim calcmode="lin" valueType="num">
                                      <p:cBhvr>
                                        <p:cTn id="9" dur="2000" fill="hold"/>
                                        <p:tgtEl>
                                          <p:spTgt spid="8194"/>
                                        </p:tgtEl>
                                        <p:attrNameLst>
                                          <p:attrName>ppt_x</p:attrName>
                                        </p:attrNameLst>
                                      </p:cBhvr>
                                      <p:tavLst>
                                        <p:tav tm="0">
                                          <p:val>
                                            <p:strVal val="#ppt_x"/>
                                          </p:val>
                                        </p:tav>
                                        <p:tav tm="100000">
                                          <p:val>
                                            <p:strVal val="#ppt_x"/>
                                          </p:val>
                                        </p:tav>
                                      </p:tavLst>
                                    </p:anim>
                                    <p:anim calcmode="lin" valueType="num">
                                      <p:cBhvr>
                                        <p:cTn id="10" dur="2000" fill="hold"/>
                                        <p:tgtEl>
                                          <p:spTgt spid="8194"/>
                                        </p:tgtEl>
                                        <p:attrNameLst>
                                          <p:attrName>ppt_y</p:attrName>
                                        </p:attrNameLst>
                                      </p:cBhvr>
                                      <p:tavLst>
                                        <p:tav tm="0">
                                          <p:val>
                                            <p:strVal val="#ppt_h+1"/>
                                          </p:val>
                                        </p:tav>
                                        <p:tav tm="100000">
                                          <p:val>
                                            <p:strVal val="#ppt_y"/>
                                          </p:val>
                                        </p:tav>
                                      </p:tavLst>
                                    </p:anim>
                                    <p:animEffect transition="in" filter="fade">
                                      <p:cBhvr>
                                        <p:cTn id="11"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Documents and Settings\masood\Desktop\New Folder\images_7.jpg"/>
          <p:cNvPicPr>
            <a:picLocks noGrp="1" noChangeAspect="1" noChangeArrowheads="1"/>
          </p:cNvPicPr>
          <p:nvPr>
            <p:ph idx="1"/>
          </p:nvPr>
        </p:nvPicPr>
        <p:blipFill>
          <a:blip r:embed="rId2" cstate="print"/>
          <a:srcRect/>
          <a:stretch>
            <a:fillRect/>
          </a:stretch>
        </p:blipFill>
        <p:spPr bwMode="auto">
          <a:xfrm>
            <a:off x="1524000" y="990600"/>
            <a:ext cx="5791200" cy="4912179"/>
          </a:xfrm>
          <a:prstGeom prst="rect">
            <a:avLst/>
          </a:prstGeom>
          <a:noFill/>
        </p:spPr>
      </p:pic>
    </p:spTree>
  </p:cSld>
  <p:clrMapOvr>
    <a:masterClrMapping/>
  </p:clrMapOvr>
  <p:transition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Documents and Settings\masood\Desktop\New Folder\images_5.jpg"/>
          <p:cNvPicPr>
            <a:picLocks noGrp="1" noChangeAspect="1" noChangeArrowheads="1"/>
          </p:cNvPicPr>
          <p:nvPr>
            <p:ph idx="1"/>
          </p:nvPr>
        </p:nvPicPr>
        <p:blipFill>
          <a:blip r:embed="rId2" cstate="print"/>
          <a:srcRect/>
          <a:stretch>
            <a:fillRect/>
          </a:stretch>
        </p:blipFill>
        <p:spPr bwMode="auto">
          <a:xfrm rot="20870215">
            <a:off x="228600" y="3780097"/>
            <a:ext cx="3886200" cy="2775857"/>
          </a:xfrm>
          <a:prstGeom prst="rect">
            <a:avLst/>
          </a:prstGeom>
          <a:noFill/>
        </p:spPr>
      </p:pic>
      <p:pic>
        <p:nvPicPr>
          <p:cNvPr id="11267" name="Picture 3" descr="C:\Documents and Settings\masood\Desktop\New Folder\images.jpg"/>
          <p:cNvPicPr>
            <a:picLocks noChangeAspect="1" noChangeArrowheads="1"/>
          </p:cNvPicPr>
          <p:nvPr/>
        </p:nvPicPr>
        <p:blipFill>
          <a:blip r:embed="rId3" cstate="print"/>
          <a:srcRect/>
          <a:stretch>
            <a:fillRect/>
          </a:stretch>
        </p:blipFill>
        <p:spPr bwMode="auto">
          <a:xfrm rot="901277">
            <a:off x="3291839" y="668535"/>
            <a:ext cx="5469626" cy="3673033"/>
          </a:xfrm>
          <a:prstGeom prst="rect">
            <a:avLst/>
          </a:prstGeom>
          <a:noFill/>
        </p:spPr>
      </p:pic>
    </p:spTree>
  </p:cSld>
  <p:clrMapOvr>
    <a:masterClrMapping/>
  </p:clrMapOvr>
  <p:transition spd="slow" advTm="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900" decel="100000" fill="hold"/>
                                        <p:tgtEl>
                                          <p:spTgt spid="112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 from="(-#ppt_w/2)" to="(#ppt_x)" calcmode="lin" valueType="num">
                                      <p:cBhvr>
                                        <p:cTn id="15" dur="600" fill="hold">
                                          <p:stCondLst>
                                            <p:cond delay="0"/>
                                          </p:stCondLst>
                                        </p:cTn>
                                        <p:tgtEl>
                                          <p:spTgt spid="11266"/>
                                        </p:tgtEl>
                                        <p:attrNameLst>
                                          <p:attrName>ppt_x</p:attrName>
                                        </p:attrNameLst>
                                      </p:cBhvr>
                                    </p:anim>
                                    <p:anim from="0" to="-1.0" calcmode="lin" valueType="num">
                                      <p:cBhvr>
                                        <p:cTn id="16" dur="200" decel="50000" autoRev="1" fill="hold">
                                          <p:stCondLst>
                                            <p:cond delay="600"/>
                                          </p:stCondLst>
                                        </p:cTn>
                                        <p:tgtEl>
                                          <p:spTgt spid="11266"/>
                                        </p:tgtEl>
                                        <p:attrNameLst>
                                          <p:attrName>xshear</p:attrName>
                                        </p:attrNameLst>
                                      </p:cBhvr>
                                    </p:anim>
                                    <p:animScale>
                                      <p:cBhvr>
                                        <p:cTn id="17" dur="200" decel="100000" autoRev="1" fill="hold">
                                          <p:stCondLst>
                                            <p:cond delay="600"/>
                                          </p:stCondLst>
                                        </p:cTn>
                                        <p:tgtEl>
                                          <p:spTgt spid="11266"/>
                                        </p:tgtEl>
                                      </p:cBhvr>
                                      <p:from x="100000" y="100000"/>
                                      <p:to x="80000" y="100000"/>
                                    </p:animScale>
                                    <p:anim by="(#ppt_h/3+#ppt_w*0.1)" calcmode="lin" valueType="num">
                                      <p:cBhvr additive="sum">
                                        <p:cTn id="18" dur="200" decel="100000" autoRev="1" fill="hold">
                                          <p:stCondLst>
                                            <p:cond delay="600"/>
                                          </p:stCondLst>
                                        </p:cTn>
                                        <p:tgtEl>
                                          <p:spTgt spid="1126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Documents and Settings\masood\Desktop\New Folder\bedroom004persianv.jpg"/>
          <p:cNvPicPr>
            <a:picLocks noGrp="1" noChangeAspect="1" noChangeArrowheads="1"/>
          </p:cNvPicPr>
          <p:nvPr>
            <p:ph idx="1"/>
          </p:nvPr>
        </p:nvPicPr>
        <p:blipFill>
          <a:blip r:embed="rId2" cstate="print"/>
          <a:srcRect/>
          <a:stretch>
            <a:fillRect/>
          </a:stretch>
        </p:blipFill>
        <p:spPr bwMode="auto">
          <a:xfrm>
            <a:off x="228600" y="304800"/>
            <a:ext cx="8537972" cy="6072981"/>
          </a:xfrm>
          <a:prstGeom prst="rect">
            <a:avLst/>
          </a:prstGeom>
          <a:noFill/>
        </p:spPr>
      </p:pic>
    </p:spTree>
  </p:cSld>
  <p:clrMapOvr>
    <a:masterClrMapping/>
  </p:clrMapOvr>
  <p:transition spd="slow" advTm="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Top)">
                                      <p:cBhvr>
                                        <p:cTn id="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Documents and Settings\masood\Desktop\New Folder\d_2698_2.jpg"/>
          <p:cNvPicPr>
            <a:picLocks noGrp="1" noChangeAspect="1" noChangeArrowheads="1"/>
          </p:cNvPicPr>
          <p:nvPr>
            <p:ph idx="1"/>
          </p:nvPr>
        </p:nvPicPr>
        <p:blipFill>
          <a:blip r:embed="rId2" cstate="print"/>
          <a:srcRect/>
          <a:stretch>
            <a:fillRect/>
          </a:stretch>
        </p:blipFill>
        <p:spPr bwMode="auto">
          <a:xfrm>
            <a:off x="609600" y="780246"/>
            <a:ext cx="7696200" cy="5766230"/>
          </a:xfrm>
          <a:prstGeom prst="rect">
            <a:avLst/>
          </a:prstGeom>
          <a:noFill/>
        </p:spPr>
      </p:pic>
    </p:spTree>
  </p:cSld>
  <p:clrMapOvr>
    <a:masterClrMapping/>
  </p:clrMapOvr>
  <p:transition advTm="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Documents and Settings\masood\Desktop\New Folder\Bedroom-Decor-Gallery-5-fb-62820650.jpg"/>
          <p:cNvPicPr>
            <a:picLocks noGrp="1" noChangeAspect="1" noChangeArrowheads="1"/>
          </p:cNvPicPr>
          <p:nvPr>
            <p:ph idx="1"/>
          </p:nvPr>
        </p:nvPicPr>
        <p:blipFill>
          <a:blip r:embed="rId2" cstate="print"/>
          <a:srcRect/>
          <a:stretch>
            <a:fillRect/>
          </a:stretch>
        </p:blipFill>
        <p:spPr bwMode="auto">
          <a:xfrm>
            <a:off x="609600" y="228600"/>
            <a:ext cx="8001000" cy="6477000"/>
          </a:xfrm>
          <a:prstGeom prst="rect">
            <a:avLst/>
          </a:prstGeom>
          <a:noFill/>
        </p:spPr>
      </p:pic>
    </p:spTree>
  </p:cSld>
  <p:clrMapOvr>
    <a:masterClrMapping/>
  </p:clrMapOvr>
  <p:transition spd="slow" advTm="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433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433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Documents and Settings\masood\Desktop\New Folder\bedr.jpg"/>
          <p:cNvPicPr>
            <a:picLocks noGrp="1" noChangeAspect="1" noChangeArrowheads="1"/>
          </p:cNvPicPr>
          <p:nvPr>
            <p:ph idx="1"/>
          </p:nvPr>
        </p:nvPicPr>
        <p:blipFill>
          <a:blip r:embed="rId2" cstate="print"/>
          <a:srcRect/>
          <a:stretch>
            <a:fillRect/>
          </a:stretch>
        </p:blipFill>
        <p:spPr bwMode="auto">
          <a:xfrm>
            <a:off x="381000" y="205582"/>
            <a:ext cx="8381999" cy="6522719"/>
          </a:xfrm>
          <a:prstGeom prst="rect">
            <a:avLst/>
          </a:prstGeom>
          <a:noFill/>
        </p:spPr>
      </p:pic>
    </p:spTree>
  </p:cSld>
  <p:clrMapOvr>
    <a:masterClrMapping/>
  </p:clrMapOvr>
  <p:transition spd="slow" advTm="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Horizontal)">
                                      <p:cBhvr>
                                        <p:cTn id="7"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562600" cy="990600"/>
          </a:xfrm>
        </p:spPr>
        <p:txBody>
          <a:bodyPr>
            <a:noAutofit/>
          </a:bodyPr>
          <a:lstStyle/>
          <a:p>
            <a:pPr algn="r" rtl="1"/>
            <a:r>
              <a:rPr lang="fa-IR" sz="3200" dirty="0" smtClean="0">
                <a:solidFill>
                  <a:srgbClr val="FF33CC"/>
                </a:solidFill>
                <a:cs typeface="2  Titr" pitchFamily="2" charset="-78"/>
              </a:rPr>
              <a:t>توصیه های</a:t>
            </a:r>
            <a:r>
              <a:rPr lang="en-US" sz="3200" dirty="0" smtClean="0">
                <a:solidFill>
                  <a:srgbClr val="FF33CC"/>
                </a:solidFill>
                <a:cs typeface="2  Titr" pitchFamily="2" charset="-78"/>
              </a:rPr>
              <a:t> </a:t>
            </a:r>
            <a:r>
              <a:rPr lang="fa-IR" sz="3200" dirty="0" smtClean="0">
                <a:solidFill>
                  <a:srgbClr val="FF33CC"/>
                </a:solidFill>
                <a:cs typeface="2  Titr" pitchFamily="2" charset="-78"/>
              </a:rPr>
              <a:t>نورپردازی در اتاق خواب</a:t>
            </a:r>
            <a:endParaRPr lang="en-US" sz="3200" dirty="0">
              <a:solidFill>
                <a:srgbClr val="FF33CC"/>
              </a:solidFill>
              <a:cs typeface="2  Titr" pitchFamily="2" charset="-78"/>
            </a:endParaRPr>
          </a:p>
        </p:txBody>
      </p:sp>
      <p:sp>
        <p:nvSpPr>
          <p:cNvPr id="3" name="Content Placeholder 2"/>
          <p:cNvSpPr>
            <a:spLocks noGrp="1"/>
          </p:cNvSpPr>
          <p:nvPr>
            <p:ph idx="1"/>
          </p:nvPr>
        </p:nvSpPr>
        <p:spPr>
          <a:xfrm>
            <a:off x="1143000" y="1066800"/>
            <a:ext cx="7467600" cy="4525963"/>
          </a:xfrm>
        </p:spPr>
        <p:txBody>
          <a:bodyPr>
            <a:noAutofit/>
          </a:bodyPr>
          <a:lstStyle/>
          <a:p>
            <a:pPr algn="r" rtl="1">
              <a:buClr>
                <a:srgbClr val="00FF00"/>
              </a:buClr>
              <a:buFont typeface="Wingdings" pitchFamily="2" charset="2"/>
              <a:buChar char="ü"/>
            </a:pPr>
            <a:r>
              <a:rPr lang="fa-IR" sz="2000" b="1" dirty="0" smtClean="0">
                <a:cs typeface="2  Nazanin" pitchFamily="2" charset="-78"/>
              </a:rPr>
              <a:t>از کلیدهای دیمر یا همان تنظیم کنند های نور در اتاق خوابتان استفاده کنید. از این کلیدها حتی برای چراغ اصلی اتاق خواب هم می توانید استفاده کنید. بدین ترتیب شما می توانید نور را به دلخواه تنظیم کنید.</a:t>
            </a:r>
          </a:p>
          <a:p>
            <a:pPr algn="r" rtl="1">
              <a:buClr>
                <a:srgbClr val="00FF00"/>
              </a:buClr>
              <a:buFont typeface="Wingdings" pitchFamily="2" charset="2"/>
              <a:buChar char="ü"/>
            </a:pPr>
            <a:r>
              <a:rPr lang="fa-IR" sz="2000" b="1" dirty="0" smtClean="0">
                <a:cs typeface="2  Nazanin" pitchFamily="2" charset="-78"/>
              </a:rPr>
              <a:t>اگر نور خورشید که از پنجره اتاق داخل می شود مستقیم به صورت شما می خورد و باعث اذیت شما می شود، راه کار این است که از پرده های حصیری یا کرکره ای استفاده کنید تا از این مشکل نجات پیدا کنید.</a:t>
            </a:r>
          </a:p>
          <a:p>
            <a:pPr algn="r" rtl="1">
              <a:buClr>
                <a:srgbClr val="00FF00"/>
              </a:buClr>
              <a:buFont typeface="Wingdings" pitchFamily="2" charset="2"/>
              <a:buChar char="ü"/>
            </a:pPr>
            <a:r>
              <a:rPr lang="fa-IR" sz="2000" b="1" dirty="0" smtClean="0">
                <a:cs typeface="2  Nazanin" pitchFamily="2" charset="-78"/>
              </a:rPr>
              <a:t>کلید چراغ ها را در کنار در ورودی اتاق قرار دهید تا به هنگام وارد شدن و همین طور خارج شدن از اتاق بتوانید چراغ ها را روشن و خاموش کنید. کلید چراغ ها را علاوه بر کنار در، کنار تختخواب هم بگذارید. بدین ترتیب شما دیگر نیازی به این ندارید که برای خاموش کردن چراغ ها از تخت خواب بیرون بیایید.</a:t>
            </a:r>
          </a:p>
          <a:p>
            <a:pPr algn="r" rtl="1">
              <a:buClr>
                <a:srgbClr val="00FF00"/>
              </a:buClr>
              <a:buFont typeface="Wingdings" pitchFamily="2" charset="2"/>
              <a:buChar char="ü"/>
            </a:pPr>
            <a:r>
              <a:rPr lang="fa-IR" sz="2000" b="1" dirty="0" smtClean="0">
                <a:cs typeface="2  Nazanin" pitchFamily="2" charset="-78"/>
              </a:rPr>
              <a:t>اگر از صندلی در اتاق استفاده می کنید، ارتفاع آنها مشکل برای شما ایجاد می کند. سعی کنید از صندلی های کوتاه افقی استفاده کنید. در غیر اینصورت سایه آنها روی صورت شما می افتد.</a:t>
            </a:r>
          </a:p>
          <a:p>
            <a:pPr algn="r" rtl="1">
              <a:buClr>
                <a:srgbClr val="00FF00"/>
              </a:buClr>
              <a:buFont typeface="Wingdings" pitchFamily="2" charset="2"/>
              <a:buChar char="ü"/>
            </a:pPr>
            <a:r>
              <a:rPr lang="fa-IR" sz="2000" b="1" dirty="0" smtClean="0">
                <a:cs typeface="2  Nazanin" pitchFamily="2" charset="-78"/>
              </a:rPr>
              <a:t>از شمع در اتاقتان استفاده نکنید. البته تا زمانی که مطمئن نشده اید قبل از اینکه خوابتان ببرد آن را خاموش خواهید کرد.</a:t>
            </a:r>
          </a:p>
          <a:p>
            <a:pPr algn="r" rtl="1">
              <a:buClr>
                <a:srgbClr val="00FF00"/>
              </a:buClr>
              <a:buFont typeface="Wingdings" pitchFamily="2" charset="2"/>
              <a:buChar char="ü"/>
            </a:pPr>
            <a:r>
              <a:rPr lang="fa-IR" sz="2000" b="1" dirty="0" smtClean="0">
                <a:cs typeface="2  Nazanin" pitchFamily="2" charset="-78"/>
              </a:rPr>
              <a:t>اگر چراغ آویزان در نقطه ای است بین دیوار و پنجره مطمئن باشید هرکاری که شما انجام می دهید را همسایه شما از پنجره خواهد دید.</a:t>
            </a:r>
            <a:endParaRPr lang="en-US" sz="20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1000"/>
                                        <p:tgtEl>
                                          <p:spTgt spid="3">
                                            <p:txEl>
                                              <p:pRg st="0" end="0"/>
                                            </p:txEl>
                                          </p:spTgt>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4)">
                                      <p:cBhvr>
                                        <p:cTn id="18" dur="1000"/>
                                        <p:tgtEl>
                                          <p:spTgt spid="3">
                                            <p:txEl>
                                              <p:pRg st="1" end="1"/>
                                            </p:txEl>
                                          </p:spTgt>
                                        </p:tgtEl>
                                      </p:cBhvr>
                                    </p:animEffect>
                                  </p:childTnLst>
                                </p:cTn>
                              </p:par>
                            </p:childTnLst>
                          </p:cTn>
                        </p:par>
                        <p:par>
                          <p:cTn id="19" fill="hold">
                            <p:stCondLst>
                              <p:cond delay="3000"/>
                            </p:stCondLst>
                            <p:childTnLst>
                              <p:par>
                                <p:cTn id="20" presetID="21"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1000"/>
                                        <p:tgtEl>
                                          <p:spTgt spid="3">
                                            <p:txEl>
                                              <p:pRg st="2" end="2"/>
                                            </p:txEl>
                                          </p:spTgt>
                                        </p:tgtEl>
                                      </p:cBhvr>
                                    </p:animEffect>
                                  </p:childTnLst>
                                </p:cTn>
                              </p:par>
                            </p:childTnLst>
                          </p:cTn>
                        </p:par>
                        <p:par>
                          <p:cTn id="23" fill="hold">
                            <p:stCondLst>
                              <p:cond delay="4000"/>
                            </p:stCondLst>
                            <p:childTnLst>
                              <p:par>
                                <p:cTn id="24" presetID="21"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4)">
                                      <p:cBhvr>
                                        <p:cTn id="26" dur="1000"/>
                                        <p:tgtEl>
                                          <p:spTgt spid="3">
                                            <p:txEl>
                                              <p:pRg st="3" end="3"/>
                                            </p:txEl>
                                          </p:spTgt>
                                        </p:tgtEl>
                                      </p:cBhvr>
                                    </p:animEffect>
                                  </p:childTnLst>
                                </p:cTn>
                              </p:par>
                            </p:childTnLst>
                          </p:cTn>
                        </p:par>
                        <p:par>
                          <p:cTn id="27" fill="hold">
                            <p:stCondLst>
                              <p:cond delay="5000"/>
                            </p:stCondLst>
                            <p:childTnLst>
                              <p:par>
                                <p:cTn id="28" presetID="21"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4)">
                                      <p:cBhvr>
                                        <p:cTn id="30" dur="1000"/>
                                        <p:tgtEl>
                                          <p:spTgt spid="3">
                                            <p:txEl>
                                              <p:pRg st="4" end="4"/>
                                            </p:txEl>
                                          </p:spTgt>
                                        </p:tgtEl>
                                      </p:cBhvr>
                                    </p:animEffect>
                                  </p:childTnLst>
                                </p:cTn>
                              </p:par>
                            </p:childTnLst>
                          </p:cTn>
                        </p:par>
                        <p:par>
                          <p:cTn id="31" fill="hold">
                            <p:stCondLst>
                              <p:cond delay="6000"/>
                            </p:stCondLst>
                            <p:childTnLst>
                              <p:par>
                                <p:cTn id="32" presetID="21"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4)">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Documents and Settings\masood\Desktop\New Folder\22775.jpg"/>
          <p:cNvPicPr>
            <a:picLocks noGrp="1" noChangeAspect="1" noChangeArrowheads="1"/>
          </p:cNvPicPr>
          <p:nvPr>
            <p:ph idx="1"/>
          </p:nvPr>
        </p:nvPicPr>
        <p:blipFill>
          <a:blip r:embed="rId2" cstate="print"/>
          <a:srcRect/>
          <a:stretch>
            <a:fillRect/>
          </a:stretch>
        </p:blipFill>
        <p:spPr bwMode="auto">
          <a:xfrm>
            <a:off x="381000" y="357706"/>
            <a:ext cx="8229600" cy="6283399"/>
          </a:xfrm>
          <a:prstGeom prst="rect">
            <a:avLst/>
          </a:prstGeom>
          <a:noFill/>
        </p:spPr>
      </p:pic>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C:\Documents and Settings\masood\Desktop\New Folder\044.jpg"/>
          <p:cNvPicPr>
            <a:picLocks noGrp="1" noChangeAspect="1" noChangeArrowheads="1"/>
          </p:cNvPicPr>
          <p:nvPr>
            <p:ph idx="1"/>
          </p:nvPr>
        </p:nvPicPr>
        <p:blipFill>
          <a:blip r:embed="rId2" cstate="print"/>
          <a:srcRect/>
          <a:stretch>
            <a:fillRect/>
          </a:stretch>
        </p:blipFill>
        <p:spPr bwMode="auto">
          <a:xfrm>
            <a:off x="381000" y="228600"/>
            <a:ext cx="8382000" cy="6538073"/>
          </a:xfrm>
          <a:prstGeom prst="rect">
            <a:avLst/>
          </a:prstGeom>
          <a:noFill/>
        </p:spPr>
      </p:pic>
    </p:spTree>
  </p:cSld>
  <p:clrMapOvr>
    <a:masterClrMapping/>
  </p:clrMapOvr>
  <p:transition spd="slow" advTm="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C:\Documents and Settings\masood\Desktop\New Folder\www.panteafun.com.jpg"/>
          <p:cNvPicPr>
            <a:picLocks noGrp="1" noChangeAspect="1" noChangeArrowheads="1"/>
          </p:cNvPicPr>
          <p:nvPr>
            <p:ph idx="1"/>
          </p:nvPr>
        </p:nvPicPr>
        <p:blipFill>
          <a:blip r:embed="rId2" cstate="print"/>
          <a:srcRect/>
          <a:stretch>
            <a:fillRect/>
          </a:stretch>
        </p:blipFill>
        <p:spPr bwMode="auto">
          <a:xfrm>
            <a:off x="304800" y="228600"/>
            <a:ext cx="8458200" cy="6323386"/>
          </a:xfrm>
          <a:prstGeom prst="rect">
            <a:avLst/>
          </a:prstGeom>
          <a:noFill/>
        </p:spPr>
      </p:pic>
    </p:spTree>
  </p:cSld>
  <p:clrMapOvr>
    <a:masterClrMapping/>
  </p:clrMapOvr>
  <p:transition spd="slow"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C:\Documents and Settings\masood\Desktop\New Folder\wallpaper (10).jpg"/>
          <p:cNvPicPr>
            <a:picLocks noGrp="1" noChangeAspect="1" noChangeArrowheads="1"/>
          </p:cNvPicPr>
          <p:nvPr>
            <p:ph idx="1"/>
          </p:nvPr>
        </p:nvPicPr>
        <p:blipFill>
          <a:blip r:embed="rId2" cstate="print"/>
          <a:srcRect/>
          <a:stretch>
            <a:fillRect/>
          </a:stretch>
        </p:blipFill>
        <p:spPr bwMode="auto">
          <a:xfrm>
            <a:off x="374650" y="228600"/>
            <a:ext cx="8412480" cy="6324600"/>
          </a:xfrm>
          <a:prstGeom prst="rect">
            <a:avLst/>
          </a:prstGeom>
          <a:noFill/>
        </p:spPr>
      </p:pic>
    </p:spTree>
  </p:cSld>
  <p:clrMapOvr>
    <a:masterClrMapping/>
  </p:clrMapOvr>
  <p:transition advTm="0">
    <p:wheel spokes="8"/>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C:\Documents and Settings\masood\Desktop\New Folder\red4.jpg"/>
          <p:cNvPicPr>
            <a:picLocks noGrp="1" noChangeAspect="1" noChangeArrowheads="1"/>
          </p:cNvPicPr>
          <p:nvPr>
            <p:ph idx="1"/>
          </p:nvPr>
        </p:nvPicPr>
        <p:blipFill>
          <a:blip r:embed="rId2" cstate="print"/>
          <a:srcRect/>
          <a:stretch>
            <a:fillRect/>
          </a:stretch>
        </p:blipFill>
        <p:spPr bwMode="auto">
          <a:xfrm>
            <a:off x="381000" y="152400"/>
            <a:ext cx="8305799" cy="6587404"/>
          </a:xfrm>
          <a:prstGeom prst="rect">
            <a:avLst/>
          </a:prstGeom>
          <a:noFill/>
        </p:spPr>
      </p:pic>
    </p:spTree>
  </p:cSld>
  <p:clrMapOvr>
    <a:masterClrMapping/>
  </p:clrMapOvr>
  <p:transition spd="slow"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C:\Documents and Settings\masood\Desktop\New Folder\RSTO-BD-FLY-SET.jpg"/>
          <p:cNvPicPr>
            <a:picLocks noGrp="1" noChangeAspect="1" noChangeArrowheads="1"/>
          </p:cNvPicPr>
          <p:nvPr>
            <p:ph idx="1"/>
          </p:nvPr>
        </p:nvPicPr>
        <p:blipFill>
          <a:blip r:embed="rId2" cstate="print"/>
          <a:srcRect/>
          <a:stretch>
            <a:fillRect/>
          </a:stretch>
        </p:blipFill>
        <p:spPr bwMode="auto">
          <a:xfrm>
            <a:off x="381000" y="304800"/>
            <a:ext cx="8435896" cy="6313305"/>
          </a:xfrm>
          <a:prstGeom prst="rect">
            <a:avLst/>
          </a:prstGeom>
          <a:noFill/>
        </p:spPr>
      </p:pic>
    </p:spTree>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C:\Documents and Settings\masood\Desktop\New Folder\N_110_MODERN_BEDROOM_LRG.jpg"/>
          <p:cNvPicPr>
            <a:picLocks noGrp="1" noChangeAspect="1" noChangeArrowheads="1"/>
          </p:cNvPicPr>
          <p:nvPr>
            <p:ph idx="1"/>
          </p:nvPr>
        </p:nvPicPr>
        <p:blipFill>
          <a:blip r:embed="rId2" cstate="print"/>
          <a:srcRect/>
          <a:stretch>
            <a:fillRect/>
          </a:stretch>
        </p:blipFill>
        <p:spPr bwMode="auto">
          <a:xfrm>
            <a:off x="152400" y="228600"/>
            <a:ext cx="8805434" cy="6436710"/>
          </a:xfrm>
          <a:prstGeom prst="rect">
            <a:avLst/>
          </a:prstGeom>
          <a:noFill/>
        </p:spPr>
      </p:pic>
    </p:spTree>
  </p:cSld>
  <p:clrMapOvr>
    <a:masterClrMapping/>
  </p:clrMapOvr>
  <p:transition spd="slow"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outVertical)">
                                      <p:cBhvr>
                                        <p:cTn id="7"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0400"/>
            <a:ext cx="7467600" cy="1143000"/>
          </a:xfrm>
        </p:spPr>
        <p:txBody>
          <a:bodyPr>
            <a:noAutofit/>
          </a:bodyPr>
          <a:lstStyle/>
          <a:p>
            <a:pPr algn="r" rtl="1">
              <a:lnSpc>
                <a:spcPct val="150000"/>
              </a:lnSpc>
            </a:pPr>
            <a:r>
              <a:rPr lang="fa-IR" sz="2300" b="1" dirty="0" smtClean="0">
                <a:cs typeface="2  Nazanin" pitchFamily="2" charset="-78"/>
              </a:rPr>
              <a:t>اصولا در اتاق خواب به علت اینکه یک فضای خصوصی است و فضای خصوصی برای هر شخص تفاوت های مختلفی دارد لذا محیط آن دارای تنوع زیادی است به همین ترتیب مصالح و متریال های مورد استفاده از تنوع زیادی برخوردار است. به عنوان مثال انواع کاغذ دیواری-پارکت-کفپوش-رنگ های مختلف پرده و تنوع در کمد و میز توالت و تخت خواب</a:t>
            </a:r>
            <a:r>
              <a:rPr lang="en-US" sz="2300" b="1" dirty="0" smtClean="0">
                <a:cs typeface="2  Nazanin" pitchFamily="2" charset="-78"/>
              </a:rPr>
              <a:t/>
            </a:r>
            <a:br>
              <a:rPr lang="en-US" sz="2300" b="1" dirty="0" smtClean="0">
                <a:cs typeface="2  Nazanin" pitchFamily="2" charset="-78"/>
              </a:rPr>
            </a:br>
            <a:r>
              <a:rPr lang="fa-IR" sz="2300" b="1" dirty="0" smtClean="0">
                <a:cs typeface="2  Nazanin" pitchFamily="2" charset="-78"/>
              </a:rPr>
              <a:t>کاغذ دیواری:پوششی که دارای تنوع طرح و رنگ برای کاربری های مختلف است و قابلیت های مختلف دارد،مثلا کاغذهای قابل شستشو-کاغذهای سه بعدی و ... . به عنوان مثال کاغذ دیواری راش آلمان-کاغذ </a:t>
            </a:r>
            <a:r>
              <a:rPr lang="en-US" sz="2300" b="1" dirty="0" smtClean="0">
                <a:cs typeface="2  Nazanin" pitchFamily="2" charset="-78"/>
              </a:rPr>
              <a:t>SKIN</a:t>
            </a:r>
            <a:r>
              <a:rPr lang="fa-IR" sz="2300" b="1" dirty="0" smtClean="0">
                <a:cs typeface="2  Nazanin" pitchFamily="2" charset="-78"/>
              </a:rPr>
              <a:t> اسپانیا-کاغذ هارمونی ایران</a:t>
            </a:r>
            <a:r>
              <a:rPr lang="en-US" sz="2300" b="1" dirty="0" smtClean="0">
                <a:cs typeface="2  Nazanin" pitchFamily="2" charset="-78"/>
              </a:rPr>
              <a:t/>
            </a:r>
            <a:br>
              <a:rPr lang="en-US" sz="2300" b="1" dirty="0" smtClean="0">
                <a:cs typeface="2  Nazanin" pitchFamily="2" charset="-78"/>
              </a:rPr>
            </a:br>
            <a:endParaRPr lang="en-US" sz="2300" b="1" dirty="0">
              <a:cs typeface="2  Nazanin" pitchFamily="2" charset="-78"/>
            </a:endParaRPr>
          </a:p>
        </p:txBody>
      </p:sp>
      <p:sp>
        <p:nvSpPr>
          <p:cNvPr id="4" name="Rectangle 3"/>
          <p:cNvSpPr/>
          <p:nvPr/>
        </p:nvSpPr>
        <p:spPr>
          <a:xfrm>
            <a:off x="3200400" y="304800"/>
            <a:ext cx="5222905" cy="584775"/>
          </a:xfrm>
          <a:prstGeom prst="rect">
            <a:avLst/>
          </a:prstGeom>
        </p:spPr>
        <p:txBody>
          <a:bodyPr wrap="none">
            <a:spAutoFit/>
          </a:bodyPr>
          <a:lstStyle/>
          <a:p>
            <a:pPr algn="r" rtl="1"/>
            <a:r>
              <a:rPr lang="fa-IR" sz="3200" dirty="0" smtClean="0">
                <a:solidFill>
                  <a:srgbClr val="1BF410"/>
                </a:solidFill>
                <a:cs typeface="2  Titr" pitchFamily="2" charset="-78"/>
              </a:rPr>
              <a:t>مصالح مورد استفاده در اتاق خواب:</a:t>
            </a:r>
            <a:endParaRPr lang="en-US" sz="3200" dirty="0">
              <a:solidFill>
                <a:srgbClr val="1BF410"/>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2971800"/>
            <a:ext cx="7467600" cy="4247317"/>
          </a:xfrm>
          <a:prstGeom prst="rect">
            <a:avLst/>
          </a:prstGeom>
        </p:spPr>
        <p:txBody>
          <a:bodyPr wrap="square">
            <a:spAutoFit/>
          </a:bodyPr>
          <a:lstStyle/>
          <a:p>
            <a:pPr algn="r" rtl="1">
              <a:lnSpc>
                <a:spcPct val="150000"/>
              </a:lnSpc>
            </a:pPr>
            <a:r>
              <a:rPr lang="fa-IR" sz="2000" b="1" dirty="0" smtClean="0">
                <a:cs typeface="2  Nazanin" pitchFamily="2" charset="-78"/>
              </a:rPr>
              <a:t>کفپوش:روکش های </a:t>
            </a:r>
            <a:r>
              <a:rPr lang="en-US" sz="2000" b="1" dirty="0" smtClean="0">
                <a:cs typeface="2  Nazanin" pitchFamily="2" charset="-78"/>
              </a:rPr>
              <a:t>PVC</a:t>
            </a:r>
            <a:r>
              <a:rPr lang="fa-IR" sz="2000" b="1" dirty="0" smtClean="0">
                <a:cs typeface="2  Nazanin" pitchFamily="2" charset="-78"/>
              </a:rPr>
              <a:t> یا لمینیت که ضخامت آن از پارکت کمتر است و امروزه با بافت های مختلف وجود دارد اما نحوه اجرای آن با پارکت متفاوت است و از این محصول برای فضاهای ورزشی نیز استفاده می کنند.</a:t>
            </a:r>
            <a:r>
              <a:rPr lang="en-US" sz="2000" b="1" dirty="0" smtClean="0">
                <a:cs typeface="2  Nazanin" pitchFamily="2" charset="-78"/>
              </a:rPr>
              <a:t/>
            </a:r>
            <a:br>
              <a:rPr lang="en-US" sz="2000" b="1" dirty="0" smtClean="0">
                <a:cs typeface="2  Nazanin" pitchFamily="2" charset="-78"/>
              </a:rPr>
            </a:br>
            <a:r>
              <a:rPr lang="fa-IR" sz="2000" b="1" dirty="0" smtClean="0">
                <a:cs typeface="2  Nazanin" pitchFamily="2" charset="-78"/>
              </a:rPr>
              <a:t>کفپوش </a:t>
            </a:r>
            <a:r>
              <a:rPr lang="en-US" sz="2000" b="1" dirty="0" err="1" smtClean="0">
                <a:cs typeface="2  Nazanin" pitchFamily="2" charset="-78"/>
              </a:rPr>
              <a:t>Vinflex</a:t>
            </a:r>
            <a:r>
              <a:rPr lang="fa-IR" sz="2000" b="1" dirty="0" smtClean="0">
                <a:cs typeface="2  Nazanin" pitchFamily="2" charset="-78"/>
              </a:rPr>
              <a:t>-کفپوش ایران</a:t>
            </a:r>
            <a:r>
              <a:rPr lang="en-US" sz="2000" b="1" dirty="0" smtClean="0">
                <a:cs typeface="2  Nazanin" pitchFamily="2" charset="-78"/>
              </a:rPr>
              <a:t/>
            </a:r>
            <a:br>
              <a:rPr lang="en-US" sz="2000" b="1" dirty="0" smtClean="0">
                <a:cs typeface="2  Nazanin" pitchFamily="2" charset="-78"/>
              </a:rPr>
            </a:br>
            <a:r>
              <a:rPr lang="fa-IR" sz="2000" b="1" dirty="0" smtClean="0">
                <a:cs typeface="2  Nazanin" pitchFamily="2" charset="-78"/>
              </a:rPr>
              <a:t>- برای فضاهای نشیمن و پذیرایی متریال های فوق قابل استفاده است که توضیحات فوق شامل این بخش نیز می شود،منتهی برای فضاهای نشیمن طرح و فرم مبلمان و نحوه نورپردازی و ترکیب رنگ فضا یکی از آیتم های مهم در طراحی این فضاها هستند.</a:t>
            </a:r>
            <a:r>
              <a:rPr lang="en-US" sz="2000" b="1" dirty="0" smtClean="0">
                <a:cs typeface="2  Nazanin" pitchFamily="2" charset="-78"/>
              </a:rPr>
              <a:t/>
            </a:r>
            <a:br>
              <a:rPr lang="en-US" sz="2000" b="1" dirty="0" smtClean="0">
                <a:cs typeface="2  Nazanin" pitchFamily="2" charset="-78"/>
              </a:rPr>
            </a:br>
            <a:endParaRPr lang="en-US" sz="2000" b="1" dirty="0">
              <a:cs typeface="2  Nazanin" pitchFamily="2" charset="-78"/>
            </a:endParaRPr>
          </a:p>
        </p:txBody>
      </p:sp>
      <p:sp>
        <p:nvSpPr>
          <p:cNvPr id="5" name="Rectangle 4"/>
          <p:cNvSpPr/>
          <p:nvPr/>
        </p:nvSpPr>
        <p:spPr>
          <a:xfrm>
            <a:off x="609600" y="76200"/>
            <a:ext cx="7696200" cy="2862322"/>
          </a:xfrm>
          <a:prstGeom prst="rect">
            <a:avLst/>
          </a:prstGeom>
        </p:spPr>
        <p:txBody>
          <a:bodyPr wrap="square">
            <a:spAutoFit/>
          </a:bodyPr>
          <a:lstStyle/>
          <a:p>
            <a:pPr algn="r" rtl="1">
              <a:lnSpc>
                <a:spcPct val="150000"/>
              </a:lnSpc>
            </a:pPr>
            <a:r>
              <a:rPr lang="fa-IR" sz="2000" b="1" dirty="0" smtClean="0">
                <a:cs typeface="2  Nazanin" pitchFamily="2" charset="-78"/>
              </a:rPr>
              <a:t>پرده : پوششی که از آن برای تنظیم نور در فضاهای نورگیر استفاده می شود که امروزه مدل های مختلفی برای فضاهای مختلف دارد .</a:t>
            </a:r>
            <a:r>
              <a:rPr lang="en-US" sz="2000" b="1" dirty="0" smtClean="0">
                <a:cs typeface="2  Nazanin" pitchFamily="2" charset="-78"/>
              </a:rPr>
              <a:t/>
            </a:r>
            <a:br>
              <a:rPr lang="en-US" sz="2000" b="1" dirty="0" smtClean="0">
                <a:cs typeface="2  Nazanin" pitchFamily="2" charset="-78"/>
              </a:rPr>
            </a:br>
            <a:r>
              <a:rPr lang="fa-IR" sz="2000" b="1" dirty="0" smtClean="0">
                <a:cs typeface="2  Nazanin" pitchFamily="2" charset="-78"/>
              </a:rPr>
              <a:t>پرده های نخی و سلطنتی - پرده های کرکره - پرده های پلیسه</a:t>
            </a:r>
            <a:r>
              <a:rPr lang="en-US" sz="2000" b="1" dirty="0" smtClean="0">
                <a:cs typeface="2  Nazanin" pitchFamily="2" charset="-78"/>
              </a:rPr>
              <a:t/>
            </a:r>
            <a:br>
              <a:rPr lang="en-US" sz="2000" b="1" dirty="0" smtClean="0">
                <a:cs typeface="2  Nazanin" pitchFamily="2" charset="-78"/>
              </a:rPr>
            </a:br>
            <a:r>
              <a:rPr lang="fa-IR" sz="2000" b="1" dirty="0" smtClean="0">
                <a:cs typeface="2  Nazanin" pitchFamily="2" charset="-78"/>
              </a:rPr>
              <a:t>پارکت : پوشش کف که از بافت چوب در آن استفاده شده و در فضاهای مختلف بسته به نوع آن استفاده می شود که ضخامت آن از 1سانتی متر تا 3سانتی متر متغیر است.</a:t>
            </a:r>
            <a:r>
              <a:rPr lang="en-US" sz="2000" b="1" dirty="0" smtClean="0">
                <a:cs typeface="2  Nazanin" pitchFamily="2" charset="-78"/>
              </a:rPr>
              <a:t/>
            </a:r>
            <a:br>
              <a:rPr lang="en-US" sz="2000" b="1" dirty="0" smtClean="0">
                <a:cs typeface="2  Nazanin" pitchFamily="2" charset="-78"/>
              </a:rPr>
            </a:br>
            <a:r>
              <a:rPr lang="fa-IR" sz="2000" b="1" dirty="0" smtClean="0">
                <a:cs typeface="2  Nazanin" pitchFamily="2" charset="-78"/>
              </a:rPr>
              <a:t>پارکت </a:t>
            </a:r>
            <a:r>
              <a:rPr lang="en-US" sz="2000" b="1" dirty="0" err="1" smtClean="0">
                <a:cs typeface="2  Nazanin" pitchFamily="2" charset="-78"/>
              </a:rPr>
              <a:t>cornetex</a:t>
            </a:r>
            <a:r>
              <a:rPr lang="en-US" sz="2000" b="1" dirty="0" smtClean="0">
                <a:cs typeface="2  Nazanin" pitchFamily="2" charset="-78"/>
              </a:rPr>
              <a:t> </a:t>
            </a:r>
            <a:r>
              <a:rPr lang="fa-IR" sz="2000" b="1" dirty="0" smtClean="0">
                <a:cs typeface="2  Nazanin" pitchFamily="2" charset="-78"/>
              </a:rPr>
              <a:t> آلمان-پارکت </a:t>
            </a:r>
            <a:r>
              <a:rPr lang="en-US" sz="2000" b="1" dirty="0" err="1" smtClean="0">
                <a:cs typeface="2  Nazanin" pitchFamily="2" charset="-78"/>
              </a:rPr>
              <a:t>Vinflex</a:t>
            </a:r>
            <a:endParaRPr lang="en-US" sz="2000" b="1"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73162"/>
          </a:xfrm>
        </p:spPr>
        <p:txBody>
          <a:bodyPr>
            <a:normAutofit/>
          </a:bodyPr>
          <a:lstStyle/>
          <a:p>
            <a:pPr algn="r" rtl="1"/>
            <a:r>
              <a:rPr lang="fa-IR" sz="3000" dirty="0" smtClean="0">
                <a:solidFill>
                  <a:srgbClr val="FF33CC"/>
                </a:solidFill>
                <a:cs typeface="2  Titr" pitchFamily="2" charset="-78"/>
              </a:rPr>
              <a:t>متریال جدید مورد استفاده در کف اتاق های خواب و نشیمن </a:t>
            </a:r>
            <a:endParaRPr lang="en-US" sz="3000" dirty="0">
              <a:solidFill>
                <a:srgbClr val="FF33CC"/>
              </a:solidFill>
              <a:cs typeface="2  Titr" pitchFamily="2" charset="-78"/>
            </a:endParaRPr>
          </a:p>
        </p:txBody>
      </p:sp>
      <p:sp>
        <p:nvSpPr>
          <p:cNvPr id="3" name="Content Placeholder 2"/>
          <p:cNvSpPr>
            <a:spLocks noGrp="1"/>
          </p:cNvSpPr>
          <p:nvPr>
            <p:ph idx="1"/>
          </p:nvPr>
        </p:nvSpPr>
        <p:spPr>
          <a:xfrm>
            <a:off x="762000" y="1219200"/>
            <a:ext cx="7543800" cy="5257800"/>
          </a:xfrm>
        </p:spPr>
        <p:txBody>
          <a:bodyPr>
            <a:noAutofit/>
          </a:bodyPr>
          <a:lstStyle/>
          <a:p>
            <a:pPr algn="just" rtl="1">
              <a:lnSpc>
                <a:spcPct val="150000"/>
              </a:lnSpc>
              <a:buNone/>
            </a:pPr>
            <a:r>
              <a:rPr lang="fa-IR" sz="2800" b="1" dirty="0" smtClean="0">
                <a:solidFill>
                  <a:srgbClr val="1BF410"/>
                </a:solidFill>
                <a:cs typeface="2  Esfehan" pitchFamily="2" charset="-78"/>
              </a:rPr>
              <a:t>موکت های تایلی </a:t>
            </a:r>
          </a:p>
          <a:p>
            <a:pPr algn="just" rtl="1">
              <a:lnSpc>
                <a:spcPct val="150000"/>
              </a:lnSpc>
              <a:buNone/>
            </a:pPr>
            <a:r>
              <a:rPr lang="fa-IR" sz="2400" b="1" dirty="0" smtClean="0">
                <a:solidFill>
                  <a:srgbClr val="00B0F0"/>
                </a:solidFill>
                <a:cs typeface="2  Nazanin" pitchFamily="2" charset="-78"/>
              </a:rPr>
              <a:t>معرفی</a:t>
            </a:r>
            <a:r>
              <a:rPr lang="fa-IR" sz="2000" dirty="0" smtClean="0">
                <a:solidFill>
                  <a:srgbClr val="00B0F0"/>
                </a:solidFill>
              </a:rPr>
              <a:t> </a:t>
            </a:r>
          </a:p>
          <a:p>
            <a:pPr algn="justLow" rtl="1">
              <a:lnSpc>
                <a:spcPct val="150000"/>
              </a:lnSpc>
              <a:buNone/>
            </a:pPr>
            <a:r>
              <a:rPr lang="fa-IR" sz="2000" dirty="0" smtClean="0">
                <a:cs typeface="2  Nazanin" pitchFamily="2" charset="-78"/>
              </a:rPr>
              <a:t>	موکت های تایلی نوآوری جدیدی از انواع کفپوش ها و جایگزین مناسبی برای فرش ها محسوب می شود . این موکت ها قطعات مربع شکل و مدولاری هستند که در طیف وسیعی از بافت ، رنگ و ضخامت تولید می شوند . </a:t>
            </a:r>
          </a:p>
          <a:p>
            <a:pPr algn="just" rtl="1">
              <a:lnSpc>
                <a:spcPct val="150000"/>
              </a:lnSpc>
              <a:buNone/>
            </a:pPr>
            <a:r>
              <a:rPr lang="fa-IR" sz="2400" b="1" dirty="0" smtClean="0">
                <a:solidFill>
                  <a:srgbClr val="00B0F0"/>
                </a:solidFill>
                <a:cs typeface="2  Nazanin" pitchFamily="2" charset="-78"/>
              </a:rPr>
              <a:t>دلایل استفاده </a:t>
            </a:r>
          </a:p>
          <a:p>
            <a:pPr algn="just" rtl="1">
              <a:lnSpc>
                <a:spcPct val="150000"/>
              </a:lnSpc>
              <a:buNone/>
            </a:pPr>
            <a:r>
              <a:rPr lang="fa-IR" sz="1800" dirty="0" smtClean="0"/>
              <a:t>	</a:t>
            </a:r>
            <a:r>
              <a:rPr lang="fa-IR" sz="2000" dirty="0" smtClean="0">
                <a:cs typeface="2  Nazanin" pitchFamily="2" charset="-78"/>
              </a:rPr>
              <a:t>امروزه از طراحان داخلی اینکه چرا از موکت های تایلی استفاده می شود ، سوال پرسیده شد که پاسخ آنها این است که موکت های تایل این امکان را برای شما فراهم می کنند که کفپوش خود را در رنگ ها ، طرح ها و جنس های مختلف انتخاب کنید . شما می توانید بنا به سلیقه خود بسته یه رنگ آمیزی فضای مورد نظرتان از ترکیب رنگ ها و طرح های مختلف به طرح خاص نهایی خود برسید </a:t>
            </a:r>
          </a:p>
          <a:p>
            <a:pPr algn="just" rtl="1">
              <a:lnSpc>
                <a:spcPct val="150000"/>
              </a:lnSpc>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5"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par>
                          <p:cTn id="18" fill="hold">
                            <p:stCondLst>
                              <p:cond delay="5500"/>
                            </p:stCondLst>
                            <p:childTnLst>
                              <p:par>
                                <p:cTn id="19" presetID="5"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1000"/>
                                        <p:tgtEl>
                                          <p:spTgt spid="3">
                                            <p:txEl>
                                              <p:pRg st="2" end="2"/>
                                            </p:txEl>
                                          </p:spTgt>
                                        </p:tgtEl>
                                      </p:cBhvr>
                                    </p:animEffect>
                                  </p:childTnLst>
                                </p:cTn>
                              </p:par>
                            </p:childTnLst>
                          </p:cTn>
                        </p:par>
                        <p:par>
                          <p:cTn id="22" fill="hold">
                            <p:stCondLst>
                              <p:cond delay="6500"/>
                            </p:stCondLst>
                            <p:childTnLst>
                              <p:par>
                                <p:cTn id="23" presetID="24"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to="" calcmode="lin" valueType="num">
                                      <p:cBhvr>
                                        <p:cTn id="25" dur="1" fill="hold"/>
                                        <p:tgtEl>
                                          <p:spTgt spid="3">
                                            <p:txEl>
                                              <p:pRg st="3" end="3"/>
                                            </p:txEl>
                                          </p:spTgt>
                                        </p:tgtEl>
                                        <p:attrNameLst>
                                          <p:attrName/>
                                        </p:attrNameLst>
                                      </p:cBhvr>
                                    </p:anim>
                                  </p:childTnLst>
                                </p:cTn>
                              </p:par>
                            </p:childTnLst>
                          </p:cTn>
                        </p:par>
                        <p:par>
                          <p:cTn id="26" fill="hold">
                            <p:stCondLst>
                              <p:cond delay="6500"/>
                            </p:stCondLst>
                            <p:childTnLst>
                              <p:par>
                                <p:cTn id="27" presetID="24"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to="" calcmode="lin" valueType="num">
                                      <p:cBhvr>
                                        <p:cTn id="2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N:\aaaaaaaaaaaaaaaa\cd\wallcovering_M1061_1[1].jpg"/>
          <p:cNvPicPr>
            <a:picLocks noGrp="1" noChangeAspect="1" noChangeArrowheads="1"/>
          </p:cNvPicPr>
          <p:nvPr>
            <p:ph idx="1"/>
          </p:nvPr>
        </p:nvPicPr>
        <p:blipFill>
          <a:blip r:embed="rId2"/>
          <a:srcRect/>
          <a:stretch>
            <a:fillRect/>
          </a:stretch>
        </p:blipFill>
        <p:spPr bwMode="auto">
          <a:xfrm>
            <a:off x="1066800" y="345399"/>
            <a:ext cx="5867400" cy="64156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0" y="1720840"/>
            <a:ext cx="7620000" cy="3046988"/>
          </a:xfrm>
          <a:prstGeom prst="rect">
            <a:avLst/>
          </a:prstGeom>
        </p:spPr>
        <p:txBody>
          <a:bodyPr wrap="square">
            <a:spAutoFit/>
          </a:bodyPr>
          <a:lstStyle/>
          <a:p>
            <a:pPr algn="just" rtl="1">
              <a:lnSpc>
                <a:spcPct val="150000"/>
              </a:lnSpc>
              <a:buNone/>
            </a:pPr>
            <a:r>
              <a:rPr lang="fa-IR" sz="2800" b="1" dirty="0" smtClean="0">
                <a:solidFill>
                  <a:srgbClr val="00B0F0"/>
                </a:solidFill>
                <a:cs typeface="2  Nazanin" pitchFamily="2" charset="-78"/>
              </a:rPr>
              <a:t>صرفه جویی در هزینه </a:t>
            </a:r>
          </a:p>
          <a:p>
            <a:pPr algn="just" rtl="1">
              <a:lnSpc>
                <a:spcPct val="150000"/>
              </a:lnSpc>
              <a:buNone/>
            </a:pPr>
            <a:r>
              <a:rPr lang="fa-IR" sz="2000" b="1" dirty="0" smtClean="0">
                <a:cs typeface="2  Nazanin" pitchFamily="2" charset="-78"/>
              </a:rPr>
              <a:t>یکی دیگر از برتری موکت ها تایلی این است که در هنگام آسیب دیدگی ، شما مجبور به تعویض کل کف پوش که هزینه بالایی را شامل می شود ، نیستید .</a:t>
            </a:r>
          </a:p>
          <a:p>
            <a:pPr algn="just" rtl="1">
              <a:lnSpc>
                <a:spcPct val="150000"/>
              </a:lnSpc>
              <a:buNone/>
            </a:pPr>
            <a:r>
              <a:rPr lang="fa-IR" sz="2000" b="1" dirty="0" smtClean="0">
                <a:cs typeface="2  Nazanin" pitchFamily="2" charset="-78"/>
              </a:rPr>
              <a:t>شما با جایگزین کردن تایل آسیب دیده با تایل سالم در کوته ترین زمان و کمترین هزینه می توانید این مشکل را مرتفع کنید و تایل جدید بعد از گذشت مدتی هماهنگی مورد نظر را با بقیه تایل ها به دست خواهد آورد</a:t>
            </a:r>
            <a:endParaRPr lang="en-US" sz="2000" b="1" dirty="0" smtClean="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strips(downLeft)">
                                      <p:cBhvr>
                                        <p:cTn id="13" dur="2000"/>
                                        <p:tgtEl>
                                          <p:spTgt spid="4">
                                            <p:txEl>
                                              <p:pRg st="1" end="1"/>
                                            </p:txEl>
                                          </p:spTgt>
                                        </p:tgtEl>
                                      </p:cBhvr>
                                    </p:animEffect>
                                  </p:childTnLst>
                                </p:cTn>
                              </p:par>
                            </p:childTnLst>
                          </p:cTn>
                        </p:par>
                        <p:par>
                          <p:cTn id="14" fill="hold">
                            <p:stCondLst>
                              <p:cond delay="3000"/>
                            </p:stCondLst>
                            <p:childTnLst>
                              <p:par>
                                <p:cTn id="15" presetID="18" presetClass="entr" presetSubtype="1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pPr algn="r" rtl="1"/>
            <a:r>
              <a:rPr lang="fa-IR" sz="3200" dirty="0" smtClean="0">
                <a:solidFill>
                  <a:srgbClr val="F81031"/>
                </a:solidFill>
                <a:cs typeface="2  Titr" pitchFamily="2" charset="-78"/>
              </a:rPr>
              <a:t>برخی از ویژگی های متمایز موکت های تایلی </a:t>
            </a:r>
            <a:endParaRPr lang="en-US" sz="3200" dirty="0">
              <a:solidFill>
                <a:srgbClr val="F81031"/>
              </a:solidFill>
              <a:cs typeface="2  Titr" pitchFamily="2" charset="-78"/>
            </a:endParaRPr>
          </a:p>
        </p:txBody>
      </p:sp>
      <p:sp>
        <p:nvSpPr>
          <p:cNvPr id="3" name="Content Placeholder 2"/>
          <p:cNvSpPr>
            <a:spLocks noGrp="1"/>
          </p:cNvSpPr>
          <p:nvPr>
            <p:ph idx="1"/>
          </p:nvPr>
        </p:nvSpPr>
        <p:spPr>
          <a:xfrm>
            <a:off x="457200" y="1676400"/>
            <a:ext cx="7924800" cy="4449763"/>
          </a:xfrm>
        </p:spPr>
        <p:txBody>
          <a:bodyPr>
            <a:normAutofit/>
          </a:bodyPr>
          <a:lstStyle/>
          <a:p>
            <a:pPr algn="r" rtl="1">
              <a:buClr>
                <a:srgbClr val="1BF410"/>
              </a:buClr>
              <a:buSzPct val="106000"/>
              <a:buFont typeface="Wingdings" pitchFamily="2" charset="2"/>
              <a:buChar char="ü"/>
            </a:pPr>
            <a:r>
              <a:rPr lang="fa-IR" dirty="0" smtClean="0"/>
              <a:t>تهیه شده از الیاف نایلون و پلی پروپیلن </a:t>
            </a:r>
          </a:p>
          <a:p>
            <a:pPr algn="r" rtl="1">
              <a:buClr>
                <a:srgbClr val="1BF410"/>
              </a:buClr>
              <a:buSzPct val="106000"/>
              <a:buFont typeface="Wingdings" pitchFamily="2" charset="2"/>
              <a:buChar char="ü"/>
            </a:pPr>
            <a:r>
              <a:rPr lang="fa-IR" dirty="0" smtClean="0"/>
              <a:t>لایه زیرین </a:t>
            </a:r>
            <a:r>
              <a:rPr lang="en-US" dirty="0" smtClean="0"/>
              <a:t>PVC</a:t>
            </a:r>
            <a:r>
              <a:rPr lang="fa-IR" dirty="0" smtClean="0"/>
              <a:t> بوده که مقاوم در برابر آب است </a:t>
            </a:r>
          </a:p>
          <a:p>
            <a:pPr algn="r" rtl="1">
              <a:buClr>
                <a:srgbClr val="1BF410"/>
              </a:buClr>
              <a:buSzPct val="106000"/>
              <a:buFont typeface="Wingdings" pitchFamily="2" charset="2"/>
              <a:buChar char="ü"/>
            </a:pPr>
            <a:r>
              <a:rPr lang="fa-IR" dirty="0" smtClean="0"/>
              <a:t>ضد الکتریسیته ساکن و ضد اشتعال </a:t>
            </a:r>
          </a:p>
          <a:p>
            <a:pPr algn="r" rtl="1">
              <a:buClr>
                <a:srgbClr val="1BF410"/>
              </a:buClr>
              <a:buSzPct val="106000"/>
              <a:buFont typeface="Wingdings" pitchFamily="2" charset="2"/>
              <a:buChar char="ü"/>
            </a:pPr>
            <a:r>
              <a:rPr lang="fa-IR" dirty="0" smtClean="0"/>
              <a:t>مقاوم در برابر سایش ، خاک و لکه </a:t>
            </a:r>
          </a:p>
          <a:p>
            <a:pPr algn="r" rtl="1">
              <a:buClr>
                <a:srgbClr val="1BF410"/>
              </a:buClr>
              <a:buSzPct val="106000"/>
              <a:buFont typeface="Wingdings" pitchFamily="2" charset="2"/>
              <a:buChar char="ü"/>
            </a:pPr>
            <a:r>
              <a:rPr lang="fa-IR" dirty="0" smtClean="0"/>
              <a:t>دارای رنگ ثابت و تنوع نامحدود رنگ</a:t>
            </a:r>
          </a:p>
          <a:p>
            <a:pPr algn="r" rtl="1">
              <a:buClr>
                <a:srgbClr val="1BF410"/>
              </a:buClr>
              <a:buSzPct val="106000"/>
              <a:buFont typeface="Wingdings" pitchFamily="2" charset="2"/>
              <a:buChar char="ü"/>
            </a:pPr>
            <a:r>
              <a:rPr lang="fa-IR" dirty="0" smtClean="0"/>
              <a:t>ماهیت انعطاف پذیر جهت قرار گیری زیر مبلمان و مناطق با ترافیک بالا </a:t>
            </a:r>
          </a:p>
          <a:p>
            <a:pPr algn="r" rtl="1">
              <a:buClr>
                <a:srgbClr val="1BF410"/>
              </a:buClr>
              <a:buSzPct val="106000"/>
              <a:buFont typeface="Wingdings" pitchFamily="2" charset="2"/>
              <a:buChar char="ü"/>
            </a:pPr>
            <a:r>
              <a:rPr lang="fa-IR" dirty="0" smtClean="0"/>
              <a:t>قابل استفاده در مکانهای اداری ، مسکونی ، تجاری و .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0" end="0"/>
                                            </p:txEl>
                                          </p:spTgt>
                                        </p:tgtEl>
                                      </p:cBhvr>
                                    </p:animEffect>
                                  </p:childTnLst>
                                </p:cTn>
                              </p:par>
                            </p:childTnLst>
                          </p:cTn>
                        </p:par>
                        <p:par>
                          <p:cTn id="20" fill="hold">
                            <p:stCondLst>
                              <p:cond delay="3000"/>
                            </p:stCondLst>
                            <p:childTnLst>
                              <p:par>
                                <p:cTn id="21" presetID="25"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3">
                                            <p:txEl>
                                              <p:pRg st="1" end="1"/>
                                            </p:txEl>
                                          </p:spTgt>
                                        </p:tgtEl>
                                      </p:cBhvr>
                                    </p:animEffect>
                                  </p:childTnLst>
                                </p:cTn>
                              </p:par>
                            </p:childTnLst>
                          </p:cTn>
                        </p:par>
                        <p:par>
                          <p:cTn id="31" fill="hold">
                            <p:stCondLst>
                              <p:cond delay="5000"/>
                            </p:stCondLst>
                            <p:childTnLst>
                              <p:par>
                                <p:cTn id="32" presetID="25"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2000" decel="50000">
                                          <p:stCondLst>
                                            <p:cond delay="0"/>
                                          </p:stCondLst>
                                        </p:cTn>
                                        <p:tgtEl>
                                          <p:spTgt spid="3">
                                            <p:txEl>
                                              <p:pRg st="2" end="2"/>
                                            </p:txEl>
                                          </p:spTgt>
                                        </p:tgtEl>
                                      </p:cBhvr>
                                    </p:animEffect>
                                  </p:childTnLst>
                                </p:cTn>
                              </p:par>
                            </p:childTnLst>
                          </p:cTn>
                        </p:par>
                        <p:par>
                          <p:cTn id="42" fill="hold">
                            <p:stCondLst>
                              <p:cond delay="7000"/>
                            </p:stCondLst>
                            <p:childTnLst>
                              <p:par>
                                <p:cTn id="43" presetID="25" presetClass="entr" presetSubtype="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6"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7"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9"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0"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1"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2" dur="2000" decel="50000">
                                          <p:stCondLst>
                                            <p:cond delay="0"/>
                                          </p:stCondLst>
                                        </p:cTn>
                                        <p:tgtEl>
                                          <p:spTgt spid="3">
                                            <p:txEl>
                                              <p:pRg st="3" end="3"/>
                                            </p:txEl>
                                          </p:spTgt>
                                        </p:tgtEl>
                                      </p:cBhvr>
                                    </p:animEffect>
                                  </p:childTnLst>
                                </p:cTn>
                              </p:par>
                            </p:childTnLst>
                          </p:cTn>
                        </p:par>
                        <p:par>
                          <p:cTn id="53" fill="hold">
                            <p:stCondLst>
                              <p:cond delay="9000"/>
                            </p:stCondLst>
                            <p:childTnLst>
                              <p:par>
                                <p:cTn id="54" presetID="25" presetClass="entr" presetSubtype="0" fill="hold" grpId="0" nodeType="after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7"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8"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9"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0"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1"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2"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3" dur="2000" decel="50000">
                                          <p:stCondLst>
                                            <p:cond delay="0"/>
                                          </p:stCondLst>
                                        </p:cTn>
                                        <p:tgtEl>
                                          <p:spTgt spid="3">
                                            <p:txEl>
                                              <p:pRg st="4" end="4"/>
                                            </p:txEl>
                                          </p:spTgt>
                                        </p:tgtEl>
                                      </p:cBhvr>
                                    </p:animEffect>
                                  </p:childTnLst>
                                </p:cTn>
                              </p:par>
                            </p:childTnLst>
                          </p:cTn>
                        </p:par>
                        <p:par>
                          <p:cTn id="64" fill="hold">
                            <p:stCondLst>
                              <p:cond delay="11000"/>
                            </p:stCondLst>
                            <p:childTnLst>
                              <p:par>
                                <p:cTn id="65" presetID="25" presetClass="entr" presetSubtype="0" fill="hold" grpId="0"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3">
                                            <p:txEl>
                                              <p:pRg st="5" end="5"/>
                                            </p:txEl>
                                          </p:spTgt>
                                        </p:tgtEl>
                                      </p:cBhvr>
                                    </p:animEffect>
                                  </p:childTnLst>
                                </p:cTn>
                              </p:par>
                            </p:childTnLst>
                          </p:cTn>
                        </p:par>
                        <p:par>
                          <p:cTn id="75" fill="hold">
                            <p:stCondLst>
                              <p:cond delay="13000"/>
                            </p:stCondLst>
                            <p:childTnLst>
                              <p:par>
                                <p:cTn id="76" presetID="25" presetClass="entr" presetSubtype="0" fill="hold" grpId="0" nodeType="after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 calcmode="lin" valueType="num">
                                      <p:cBhvr>
                                        <p:cTn id="78"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9"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0"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1"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2"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3"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4"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5" dur="2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467600" cy="1173162"/>
          </a:xfrm>
        </p:spPr>
        <p:txBody>
          <a:bodyPr>
            <a:noAutofit/>
          </a:bodyPr>
          <a:lstStyle/>
          <a:p>
            <a:pPr algn="r" rtl="1"/>
            <a:r>
              <a:rPr lang="fa-IR" sz="3500" dirty="0" smtClean="0">
                <a:solidFill>
                  <a:srgbClr val="FFFF00"/>
                </a:solidFill>
                <a:cs typeface="2  Esfehan" pitchFamily="2" charset="-78"/>
              </a:rPr>
              <a:t>راهنمای نصب سریع و آسان موکت های تایلی</a:t>
            </a:r>
            <a:endParaRPr lang="en-US" sz="3500" dirty="0">
              <a:solidFill>
                <a:srgbClr val="FFFF00"/>
              </a:solidFill>
              <a:cs typeface="2  Esfehan" pitchFamily="2" charset="-78"/>
            </a:endParaRPr>
          </a:p>
        </p:txBody>
      </p:sp>
      <p:sp>
        <p:nvSpPr>
          <p:cNvPr id="3" name="Content Placeholder 2"/>
          <p:cNvSpPr>
            <a:spLocks noGrp="1"/>
          </p:cNvSpPr>
          <p:nvPr>
            <p:ph idx="1"/>
          </p:nvPr>
        </p:nvSpPr>
        <p:spPr>
          <a:xfrm>
            <a:off x="533400" y="2286000"/>
            <a:ext cx="7467600" cy="2468563"/>
          </a:xfrm>
        </p:spPr>
        <p:txBody>
          <a:bodyPr>
            <a:normAutofit fontScale="92500" lnSpcReduction="20000"/>
          </a:bodyPr>
          <a:lstStyle/>
          <a:p>
            <a:pPr algn="r" rtl="1">
              <a:buNone/>
            </a:pPr>
            <a:r>
              <a:rPr lang="fa-IR" sz="4000" b="1" u="sng" dirty="0" smtClean="0">
                <a:solidFill>
                  <a:srgbClr val="F81031"/>
                </a:solidFill>
                <a:cs typeface="2  Nazanin" pitchFamily="2" charset="-78"/>
              </a:rPr>
              <a:t>لوازم مورد نیاز</a:t>
            </a:r>
          </a:p>
          <a:p>
            <a:pPr algn="r" rtl="1">
              <a:buNone/>
            </a:pPr>
            <a:endParaRPr lang="fa-IR" sz="4000" b="1" u="sng" dirty="0" smtClean="0">
              <a:solidFill>
                <a:srgbClr val="F81031"/>
              </a:solidFill>
              <a:cs typeface="2  Nazanin" pitchFamily="2" charset="-78"/>
            </a:endParaRPr>
          </a:p>
          <a:p>
            <a:pPr algn="r" rtl="1">
              <a:buNone/>
            </a:pPr>
            <a:r>
              <a:rPr lang="fa-IR" sz="2800" b="1" dirty="0" smtClean="0">
                <a:cs typeface="2  Nazanin" pitchFamily="2" charset="-78"/>
              </a:rPr>
              <a:t>1 – تیغ موکت بری ، متر ، گچ و خط کش </a:t>
            </a:r>
          </a:p>
          <a:p>
            <a:pPr algn="r" rtl="1">
              <a:buNone/>
            </a:pPr>
            <a:endParaRPr lang="fa-IR" sz="2800" b="1" dirty="0" smtClean="0">
              <a:cs typeface="2  Nazanin" pitchFamily="2" charset="-78"/>
            </a:endParaRPr>
          </a:p>
          <a:p>
            <a:pPr algn="r" rtl="1">
              <a:buNone/>
            </a:pPr>
            <a:r>
              <a:rPr lang="fa-IR" sz="2800" b="1" dirty="0" smtClean="0">
                <a:cs typeface="2  Nazanin" pitchFamily="2" charset="-78"/>
              </a:rPr>
              <a:t>2 – چسب موکت یا چسب دو طرفه</a:t>
            </a:r>
          </a:p>
          <a:p>
            <a:pPr algn="r" rtl="1">
              <a:buNone/>
            </a:pPr>
            <a:endParaRPr lang="en-US" b="1" u="sng" dirty="0">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21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2" end="2"/>
                                            </p:txEl>
                                          </p:spTgt>
                                        </p:tgtEl>
                                      </p:cBhvr>
                                    </p:animEffect>
                                  </p:childTnLst>
                                </p:cTn>
                              </p:par>
                            </p:childTnLst>
                          </p:cTn>
                        </p:par>
                        <p:par>
                          <p:cTn id="26" fill="hold">
                            <p:stCondLst>
                              <p:cond delay="37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486400" cy="792162"/>
          </a:xfrm>
        </p:spPr>
        <p:txBody>
          <a:bodyPr>
            <a:normAutofit/>
          </a:bodyPr>
          <a:lstStyle/>
          <a:p>
            <a:pPr algn="r" rtl="1"/>
            <a:r>
              <a:rPr lang="fa-IR" sz="4000" dirty="0" smtClean="0">
                <a:solidFill>
                  <a:srgbClr val="0066FF"/>
                </a:solidFill>
                <a:cs typeface="2  Esfehan" pitchFamily="2" charset="-78"/>
              </a:rPr>
              <a:t>مراحل نصب موکت های تایلی</a:t>
            </a:r>
            <a:endParaRPr lang="en-US" sz="4000" dirty="0">
              <a:solidFill>
                <a:srgbClr val="0066FF"/>
              </a:solidFill>
              <a:cs typeface="2  Esfehan" pitchFamily="2" charset="-78"/>
            </a:endParaRPr>
          </a:p>
        </p:txBody>
      </p:sp>
      <p:sp>
        <p:nvSpPr>
          <p:cNvPr id="3" name="Content Placeholder 2"/>
          <p:cNvSpPr>
            <a:spLocks noGrp="1"/>
          </p:cNvSpPr>
          <p:nvPr>
            <p:ph idx="1"/>
          </p:nvPr>
        </p:nvSpPr>
        <p:spPr>
          <a:xfrm>
            <a:off x="914400" y="1600200"/>
            <a:ext cx="7467600" cy="4525963"/>
          </a:xfrm>
        </p:spPr>
        <p:txBody>
          <a:bodyPr>
            <a:normAutofit/>
          </a:bodyPr>
          <a:lstStyle/>
          <a:p>
            <a:pPr algn="just" rtl="1">
              <a:lnSpc>
                <a:spcPct val="150000"/>
              </a:lnSpc>
              <a:buNone/>
            </a:pPr>
            <a:r>
              <a:rPr lang="fa-IR" sz="2000" b="1" dirty="0" smtClean="0">
                <a:cs typeface="2  Nazanin" pitchFamily="2" charset="-78"/>
              </a:rPr>
              <a:t>	</a:t>
            </a:r>
            <a:r>
              <a:rPr lang="fa-IR" sz="2000" b="1" dirty="0" smtClean="0">
                <a:solidFill>
                  <a:srgbClr val="FFFF00"/>
                </a:solidFill>
                <a:cs typeface="2  Nazanin" pitchFamily="2" charset="-78"/>
              </a:rPr>
              <a:t>ابتدا طول و عرض اتاق مورد نظر را اندازه گیری می کنیم . سطح مورد نظر باید خشک و تمیز و صاف و عاری از هرگونه خاک و آلودگی باشد . ترک ها و گودی های کف نیز باید کاملا پر شود .</a:t>
            </a:r>
          </a:p>
          <a:p>
            <a:pPr algn="just" rtl="1">
              <a:lnSpc>
                <a:spcPct val="150000"/>
              </a:lnSpc>
              <a:buNone/>
            </a:pPr>
            <a:r>
              <a:rPr lang="fa-IR" sz="2000" b="1" dirty="0" smtClean="0">
                <a:solidFill>
                  <a:srgbClr val="FFFF00"/>
                </a:solidFill>
                <a:cs typeface="2  Nazanin" pitchFamily="2" charset="-78"/>
              </a:rPr>
              <a:t>	برای تقسیم کردن سطح به 4 قسمت مساوی از گچ و خط کش و برای چسباندن از چسب موکت یه چسب دوطرفه استفاده می کنیم. از آنجایی که این تایل ها طرح های گرافیکی دارند هر تایل می تواند با چرخش 90 درجه در ربع یک طرح قرار گیرد . فلش های چاپ شده در پشت تایل ها می تواند راهنمای نصب باشد . برای نصب آنها می توان هم از گوشه ها هم از کناره ها شروع به نصب کرد . </a:t>
            </a:r>
            <a:endParaRPr lang="en-US" sz="2000" b="1" dirty="0">
              <a:solidFill>
                <a:srgbClr val="FFFF00"/>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467600" cy="2743200"/>
          </a:xfrm>
        </p:spPr>
        <p:txBody>
          <a:bodyPr>
            <a:normAutofit/>
          </a:bodyPr>
          <a:lstStyle/>
          <a:p>
            <a:pPr algn="r" rtl="1">
              <a:lnSpc>
                <a:spcPct val="150000"/>
              </a:lnSpc>
              <a:buNone/>
            </a:pPr>
            <a:r>
              <a:rPr lang="fa-IR" sz="2000" b="1" dirty="0" smtClean="0">
                <a:solidFill>
                  <a:srgbClr val="FFFF00"/>
                </a:solidFill>
                <a:cs typeface="2  Nazanin" pitchFamily="2" charset="-78"/>
              </a:rPr>
              <a:t>	برای بریدن تایل ها در گوشه های فضا ها می توانید از تیغ موکت بری استفاده کرد . به این طریق که با استفاده از گچ و خط کش محل برش را مشخص کرده و به آرامی روی خط برش ایجاد نمایید . برای برش تمیز تر و با دقت تر بهتر است تایل ها را از پشت برش دهید و دوباره برای برش بعدی تایل برش شده را روی تایل جدید قرار داده و خط کشی کنید ، سپس روی همان خط برش ایجاد نمایید . </a:t>
            </a:r>
            <a:endParaRPr lang="en-US" sz="2000" b="1" dirty="0">
              <a:solidFill>
                <a:srgbClr val="FFFF00"/>
              </a:solidFill>
              <a:cs typeface="2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O:\SKMBT_C45011091211090_0002.jpg"/>
          <p:cNvPicPr>
            <a:picLocks noChangeAspect="1" noChangeArrowheads="1"/>
          </p:cNvPicPr>
          <p:nvPr/>
        </p:nvPicPr>
        <p:blipFill>
          <a:blip r:embed="rId2" cstate="print"/>
          <a:srcRect/>
          <a:stretch>
            <a:fillRect/>
          </a:stretch>
        </p:blipFill>
        <p:spPr bwMode="auto">
          <a:xfrm>
            <a:off x="762000" y="228600"/>
            <a:ext cx="7864475" cy="3870325"/>
          </a:xfrm>
          <a:prstGeom prst="rect">
            <a:avLst/>
          </a:prstGeom>
          <a:noFill/>
        </p:spPr>
      </p:pic>
      <p:pic>
        <p:nvPicPr>
          <p:cNvPr id="2051" name="Picture 3" descr="O:\SKMBT_C4501j1091211090_0001.jpg"/>
          <p:cNvPicPr>
            <a:picLocks noChangeAspect="1" noChangeArrowheads="1"/>
          </p:cNvPicPr>
          <p:nvPr/>
        </p:nvPicPr>
        <p:blipFill>
          <a:blip r:embed="rId3" cstate="print"/>
          <a:srcRect/>
          <a:stretch>
            <a:fillRect/>
          </a:stretch>
        </p:blipFill>
        <p:spPr bwMode="auto">
          <a:xfrm>
            <a:off x="6324600" y="4343400"/>
            <a:ext cx="2249487" cy="2176463"/>
          </a:xfrm>
          <a:prstGeom prst="rect">
            <a:avLst/>
          </a:prstGeom>
          <a:noFill/>
        </p:spPr>
      </p:pic>
      <p:pic>
        <p:nvPicPr>
          <p:cNvPr id="2052" name="Picture 4" descr="O:\SKMBT_C450110912j11090_0001.jpg"/>
          <p:cNvPicPr>
            <a:picLocks noChangeAspect="1" noChangeArrowheads="1"/>
          </p:cNvPicPr>
          <p:nvPr/>
        </p:nvPicPr>
        <p:blipFill>
          <a:blip r:embed="rId4" cstate="print"/>
          <a:srcRect/>
          <a:stretch>
            <a:fillRect/>
          </a:stretch>
        </p:blipFill>
        <p:spPr bwMode="auto">
          <a:xfrm>
            <a:off x="914400" y="4419600"/>
            <a:ext cx="2084387" cy="2193925"/>
          </a:xfrm>
          <a:prstGeom prst="rect">
            <a:avLst/>
          </a:prstGeom>
          <a:noFill/>
        </p:spPr>
      </p:pic>
      <p:pic>
        <p:nvPicPr>
          <p:cNvPr id="2053" name="Picture 5" descr="O:\SKMBT_C45011091211090_0001.jpg"/>
          <p:cNvPicPr>
            <a:picLocks noChangeAspect="1" noChangeArrowheads="1"/>
          </p:cNvPicPr>
          <p:nvPr/>
        </p:nvPicPr>
        <p:blipFill>
          <a:blip r:embed="rId5" cstate="print"/>
          <a:srcRect/>
          <a:stretch>
            <a:fillRect/>
          </a:stretch>
        </p:blipFill>
        <p:spPr bwMode="auto">
          <a:xfrm>
            <a:off x="3429000" y="4343400"/>
            <a:ext cx="2359025"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053"/>
                                        </p:tgtEl>
                                        <p:attrNameLst>
                                          <p:attrName>style.visibility</p:attrName>
                                        </p:attrNameLst>
                                      </p:cBhvr>
                                      <p:to>
                                        <p:strVal val="visible"/>
                                      </p:to>
                                    </p:set>
                                    <p:anim calcmode="lin" valueType="num">
                                      <p:cBhvr>
                                        <p:cTn id="23" dur="1000" fill="hold"/>
                                        <p:tgtEl>
                                          <p:spTgt spid="2053"/>
                                        </p:tgtEl>
                                        <p:attrNameLst>
                                          <p:attrName>ppt_w</p:attrName>
                                        </p:attrNameLst>
                                      </p:cBhvr>
                                      <p:tavLst>
                                        <p:tav tm="0">
                                          <p:val>
                                            <p:fltVal val="0"/>
                                          </p:val>
                                        </p:tav>
                                        <p:tav tm="100000">
                                          <p:val>
                                            <p:strVal val="#ppt_w"/>
                                          </p:val>
                                        </p:tav>
                                      </p:tavLst>
                                    </p:anim>
                                    <p:anim calcmode="lin" valueType="num">
                                      <p:cBhvr>
                                        <p:cTn id="24" dur="1000" fill="hold"/>
                                        <p:tgtEl>
                                          <p:spTgt spid="2053"/>
                                        </p:tgtEl>
                                        <p:attrNameLst>
                                          <p:attrName>ppt_h</p:attrName>
                                        </p:attrNameLst>
                                      </p:cBhvr>
                                      <p:tavLst>
                                        <p:tav tm="0">
                                          <p:val>
                                            <p:fltVal val="0"/>
                                          </p:val>
                                        </p:tav>
                                        <p:tav tm="100000">
                                          <p:val>
                                            <p:strVal val="#ppt_h"/>
                                          </p:val>
                                        </p:tav>
                                      </p:tavLst>
                                    </p:anim>
                                    <p:anim calcmode="lin" valueType="num">
                                      <p:cBhvr>
                                        <p:cTn id="25" dur="1000" fill="hold"/>
                                        <p:tgtEl>
                                          <p:spTgt spid="2053"/>
                                        </p:tgtEl>
                                        <p:attrNameLst>
                                          <p:attrName>style.rotation</p:attrName>
                                        </p:attrNameLst>
                                      </p:cBhvr>
                                      <p:tavLst>
                                        <p:tav tm="0">
                                          <p:val>
                                            <p:fltVal val="90"/>
                                          </p:val>
                                        </p:tav>
                                        <p:tav tm="100000">
                                          <p:val>
                                            <p:fltVal val="0"/>
                                          </p:val>
                                        </p:tav>
                                      </p:tavLst>
                                    </p:anim>
                                    <p:animEffect transition="in" filter="fade">
                                      <p:cBhvr>
                                        <p:cTn id="26" dur="1000"/>
                                        <p:tgtEl>
                                          <p:spTgt spid="205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052"/>
                                        </p:tgtEl>
                                        <p:attrNameLst>
                                          <p:attrName>style.visibility</p:attrName>
                                        </p:attrNameLst>
                                      </p:cBhvr>
                                      <p:to>
                                        <p:strVal val="visible"/>
                                      </p:to>
                                    </p:set>
                                    <p:anim calcmode="lin" valueType="num">
                                      <p:cBhvr>
                                        <p:cTn id="31" dur="1000" fill="hold"/>
                                        <p:tgtEl>
                                          <p:spTgt spid="2052"/>
                                        </p:tgtEl>
                                        <p:attrNameLst>
                                          <p:attrName>ppt_w</p:attrName>
                                        </p:attrNameLst>
                                      </p:cBhvr>
                                      <p:tavLst>
                                        <p:tav tm="0">
                                          <p:val>
                                            <p:fltVal val="0"/>
                                          </p:val>
                                        </p:tav>
                                        <p:tav tm="100000">
                                          <p:val>
                                            <p:strVal val="#ppt_w"/>
                                          </p:val>
                                        </p:tav>
                                      </p:tavLst>
                                    </p:anim>
                                    <p:anim calcmode="lin" valueType="num">
                                      <p:cBhvr>
                                        <p:cTn id="32" dur="1000" fill="hold"/>
                                        <p:tgtEl>
                                          <p:spTgt spid="2052"/>
                                        </p:tgtEl>
                                        <p:attrNameLst>
                                          <p:attrName>ppt_h</p:attrName>
                                        </p:attrNameLst>
                                      </p:cBhvr>
                                      <p:tavLst>
                                        <p:tav tm="0">
                                          <p:val>
                                            <p:fltVal val="0"/>
                                          </p:val>
                                        </p:tav>
                                        <p:tav tm="100000">
                                          <p:val>
                                            <p:strVal val="#ppt_h"/>
                                          </p:val>
                                        </p:tav>
                                      </p:tavLst>
                                    </p:anim>
                                    <p:anim calcmode="lin" valueType="num">
                                      <p:cBhvr>
                                        <p:cTn id="33" dur="1000" fill="hold"/>
                                        <p:tgtEl>
                                          <p:spTgt spid="2052"/>
                                        </p:tgtEl>
                                        <p:attrNameLst>
                                          <p:attrName>style.rotation</p:attrName>
                                        </p:attrNameLst>
                                      </p:cBhvr>
                                      <p:tavLst>
                                        <p:tav tm="0">
                                          <p:val>
                                            <p:fltVal val="90"/>
                                          </p:val>
                                        </p:tav>
                                        <p:tav tm="100000">
                                          <p:val>
                                            <p:fltVal val="0"/>
                                          </p:val>
                                        </p:tav>
                                      </p:tavLst>
                                    </p:anim>
                                    <p:animEffect transition="in" filter="fade">
                                      <p:cBhvr>
                                        <p:cTn id="34"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09800"/>
            <a:ext cx="6248400" cy="2666999"/>
          </a:xfrm>
        </p:spPr>
        <p:txBody>
          <a:bodyPr>
            <a:noAutofit/>
          </a:bodyPr>
          <a:lstStyle/>
          <a:p>
            <a:pPr algn="ctr">
              <a:buNone/>
            </a:pPr>
            <a:r>
              <a:rPr lang="fa-IR" sz="10000" dirty="0" smtClean="0">
                <a:solidFill>
                  <a:srgbClr val="F81031"/>
                </a:solidFill>
                <a:cs typeface="2  Titr" pitchFamily="2" charset="-78"/>
              </a:rPr>
              <a:t>پایان</a:t>
            </a:r>
            <a:endParaRPr lang="en-US" sz="10000" dirty="0">
              <a:solidFill>
                <a:srgbClr val="F81031"/>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5" fill="hold" grpId="1" nodeType="clickEffect">
                                  <p:stCondLst>
                                    <p:cond delay="0"/>
                                  </p:stCondLst>
                                  <p:iterate type="lt">
                                    <p:tmPct val="0"/>
                                  </p:iterate>
                                  <p:childTnLst>
                                    <p:animEffect transition="out" filter="blinds(vertical)">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267200" y="457200"/>
            <a:ext cx="4572000" cy="923330"/>
          </a:xfrm>
          <a:prstGeom prst="rect">
            <a:avLst/>
          </a:prstGeom>
          <a:noFill/>
        </p:spPr>
        <p:txBody>
          <a:bodyPr wrap="square" lIns="91440" tIns="45720" rIns="91440" bIns="45720">
            <a:spAutoFit/>
          </a:bodyPr>
          <a:lstStyle/>
          <a:p>
            <a:pPr algn="ctr"/>
            <a:r>
              <a:rPr lang="fa-IR" sz="5400" dirty="0" smtClean="0">
                <a:solidFill>
                  <a:srgbClr val="FF33CC"/>
                </a:solidFill>
                <a:cs typeface="2  Farnaz" pitchFamily="2" charset="-78"/>
              </a:rPr>
              <a:t>کاربرد اتاق خواب</a:t>
            </a:r>
            <a:endParaRPr lang="en-US" sz="5400" dirty="0">
              <a:solidFill>
                <a:srgbClr val="FF33CC"/>
              </a:solidFill>
              <a:cs typeface="2  Farnaz" pitchFamily="2" charset="-78"/>
            </a:endParaRPr>
          </a:p>
        </p:txBody>
      </p:sp>
      <p:pic>
        <p:nvPicPr>
          <p:cNvPr id="1027" name="Picture 3" descr="C:\Documents and Settings\masood\Desktop\New Folder\gleb_spaln_2.jpg"/>
          <p:cNvPicPr>
            <a:picLocks noChangeAspect="1" noChangeArrowheads="1"/>
          </p:cNvPicPr>
          <p:nvPr/>
        </p:nvPicPr>
        <p:blipFill>
          <a:blip r:embed="rId3" cstate="print">
            <a:lum contrast="20000"/>
          </a:blip>
          <a:srcRect/>
          <a:stretch>
            <a:fillRect/>
          </a:stretch>
        </p:blipFill>
        <p:spPr bwMode="auto">
          <a:xfrm>
            <a:off x="1219200" y="1600200"/>
            <a:ext cx="365760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chn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952</TotalTime>
  <Words>3346</Words>
  <Application>Microsoft Office PowerPoint</Application>
  <PresentationFormat>On-screen Show (4:3)</PresentationFormat>
  <Paragraphs>159</Paragraphs>
  <Slides>86</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86</vt:i4>
      </vt:variant>
    </vt:vector>
  </HeadingPairs>
  <TitlesOfParts>
    <vt:vector size="104" baseType="lpstr">
      <vt:lpstr>2  Elham</vt:lpstr>
      <vt:lpstr>2  Esfehan</vt:lpstr>
      <vt:lpstr>2  Farnaz</vt:lpstr>
      <vt:lpstr>2  Homa</vt:lpstr>
      <vt:lpstr>2  Koodak</vt:lpstr>
      <vt:lpstr>2  Nazanin</vt:lpstr>
      <vt:lpstr>2  Titr</vt:lpstr>
      <vt:lpstr>2 Narm</vt:lpstr>
      <vt:lpstr>Arial</vt:lpstr>
      <vt:lpstr>B Nazanin</vt:lpstr>
      <vt:lpstr>B Titr</vt:lpstr>
      <vt:lpstr>Calibri</vt:lpstr>
      <vt:lpstr>Georgia</vt:lpstr>
      <vt:lpstr>Tahoma</vt:lpstr>
      <vt:lpstr>Times New Roman</vt:lpstr>
      <vt:lpstr>Wingdings</vt:lpstr>
      <vt:lpstr>Wingdings 2</vt:lpstr>
      <vt:lpstr>Technic</vt:lpstr>
      <vt:lpstr>PowerPoint Presentation</vt:lpstr>
      <vt:lpstr> اتاق خواب یکی از جاهای مهم و محل استراحت ، آرامش و کسب انرژی است . بنابراین هرگونه وسایل اضافی مانند تلویزیون ، کامپیوتر و وسایل ورزشی د راتاق خواب اضفی تلقی می شود .  حدود یک سوم ازعمرآدمی درخواب میگذرد . اتاق خواب محلی برای رفع خستگی ، تجدید قوای بدن ، نشاط روان و فعالیت بعد از خواب است . اتاق خواب شما باید مكاني گرم و راحت باشد تا شما بتوانيد در پايان يك روز پركار در آن به آرامش برسيد. اتاق خوابي كه فاقد فضايي گرم و راحت با دكوراسيوني مناسب نباشد تنها يك اتاق از اتاق هاي خانه شماست.  اتاق خواب شما بايد به قدري دنج و تسكين دهنده باشد كه به محض ورود تمام استرس ها و تنش ها را فراموش كند و تنها به آرامش و استراحت فكر كند. مهم نیست که اتاق خواب شما بزرگ است يا كوچك زيرا اتاق خواب شما به هر اندازه و شكلي كه باشد مي توانيد با اجراي چند تكنيك و رعايت چند نكته مهم در آن اتاق خوبي گرم و دانشين داشته باشيد. براي آموختن اين موارد در اين مطلب با ما همراه شويد.  </vt:lpstr>
      <vt:lpstr>PowerPoint Presentation</vt:lpstr>
      <vt:lpstr>  </vt:lpstr>
      <vt:lpstr>PowerPoint Presentation</vt:lpstr>
      <vt:lpstr>PowerPoint Presentation</vt:lpstr>
      <vt:lpstr>توصیه های نورپردازی در اتاق خواب</vt:lpstr>
      <vt:lpstr>PowerPoint Presentation</vt:lpstr>
      <vt:lpstr>PowerPoint Presentation</vt:lpstr>
      <vt:lpstr>اتاق خواب شرایط لازم برای مطالعه ، تفکر ، عبادت کردن و یا استراحت برای بزرگسالان و برای کودکان استراحت ، بازی ، انجام تکالیف مدرسه وانجام کارهای هنری ...ایجاد میکند.</vt:lpstr>
      <vt:lpstr>موقعیت قرارگیری اتاق خواب</vt:lpstr>
      <vt:lpstr>به جهت وسعت کم زیربنا در ساختمانهای جدید ، پیشنهاد می شود ، فضای خواب به گونه ای طرح گردد تا در عین تامین آرامش لازم فضای خواب ، عملکردهای دیگری نظیر مطالعه، خیاطی و . . . در آن امکان پذیر باشد . در حقیقت با این عمل وسعت فضای زندگی را افزایش داده بدون اینکه مقدار زیر بنا در حد قابل ملاحظه افزایش یابد .</vt:lpstr>
      <vt:lpstr>PowerPoint Presentation</vt:lpstr>
      <vt:lpstr>بزرگی وکوچکی این فضا به عملکردها و وسایل متفاوت مورد استفاده در آن بستگی دارد. اگر فقط برای خواب مورد استفاده قرار گیرد  ابعاد آن کوچکتر از زمانی خواهد بود که عملکرد دیگری مثل مطالعه ، نشیمن و یا کار به آن اضافه گردد.  نحوه قرار گیری تختخواب ، وسایل و قفسه ها نیزدرابعاد فضای خواب موثر هستند لذا باید هنگام طراحی با توجه به نوع وسایل مورد نیاز،  قفسه های لازم، گردش کار مطلوب وفضای شده کمتر ، طرح بهینه انتخاب شود . </vt:lpstr>
      <vt:lpstr>PowerPoint Presentation</vt:lpstr>
      <vt:lpstr>PowerPoint Presentation</vt:lpstr>
      <vt:lpstr>نور در اتاق خواب</vt:lpstr>
      <vt:lpstr>PowerPoint Presentation</vt:lpstr>
      <vt:lpstr>PowerPoint Presentation</vt:lpstr>
      <vt:lpstr> - در خانه های کوچک برای مجموعه ی اتاق های خواب ، از یک سرویس بهداشتی به طور مشترک استفاده می شود. </vt:lpstr>
      <vt:lpstr>عکس هایی از اتاق خواب اصلی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اتاق خواب کودکان نیاز به طراحی نوری متفاوت از اتاق خواب بزرگسالان دارد. اما باید حواستان باشد، این مدل را با بزرگتر شدن کودکتان تغییر دهید. برای طراحی نور اتاق کودکان شیوه های مختلفی است. استفاده از چراغ های مختلف برای کودکان با نقش های رنگی. راه های زیر هم به شما کمک می کند.</vt:lpstr>
      <vt:lpstr>میز تحریرهای زیر تختخوابی  برای فرزندان </vt:lpstr>
      <vt:lpstr>PowerPoint Presentation</vt:lpstr>
      <vt:lpstr>در این ترکیب به جهت آنکه سطح میز تحریر به صورت کشویی به هنگام لزوم از فضای زیر تختخواب بیرون آمده و مورد استفاده قرار می گیرد، ارتفاع زیادی برای تختخواب در نظر گرفته نشده است، زیرا دانش آموز برای انجام کار  در پشت میز نیاز به نشستن در فضای زیر تختخواب را ندارد بلکه کافی است سطح میز را بیرون کشیده و به مطالعه مشغول شود و در پایان کار نیز با داخل کردن سطح کشویی در محل معین در زیر تختخواب دیگر اثری از میز تحریر  به چشم نمی خورد . تنها مسئله ای که به هنگام انتخاب و یا سفارش ساخت چنین مدلی باید مورد توجه قرار گیرد این است که وجود فضائی خالی حدود ۱ الی ۵/۱ متر در کنار تختخواب برای بیرون آمدن سطح میز کشویی ضروری است.  در این تصویر ترکیب کامل دیگری از این لوازم دکوراسیونی کم جا را ملاحظه می کنید. در این مدل، تختخواب در ارتفاع ۱۷۰ سانتیمتری از زمین قرار گرفته و کلیه لوازم واقع در زیر آن شامل میز تحریر و دراور، از یکدیگر و از تختخواب جدا هستند. یعنی به راحتی می توان با تغییر شرایط محیطی هر یک از آنها را به صورت جداگانه در هر گوشه از اتاق استفاده کرد. در واقع ابعاد کلی آنها به گونه ای در نظر گرفته شده است که امکان قرارگیری آنها در کنار هم و در نهایت در زیر تختخواب وجود داشته باشد. ابعاد کلی این ترکیب عبارت اند از:  (طول ۲۰۰ سانتیمتر)× (عرض ۱۰۵ سانتیمتر)× ( ارتفاع ۱۷۰ سانتیمتر) </vt:lpstr>
      <vt:lpstr>PowerPoint Presentation</vt:lpstr>
      <vt:lpstr>PowerPoint Presentation</vt:lpstr>
      <vt:lpstr>توصیه هایی در مورد اتاق خواب فرزندان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چیدمان صندلی در اتاق کا ر</vt:lpstr>
      <vt:lpstr>چیدمان میز در اتاق مطالعه</vt:lpstr>
      <vt:lpstr>برای اتاق مطالعه می توان از رنگهای قهوه ای روشن  ، سبز روشن استفاده نمود. همچنین از آبی تیره برای اتاق های رسمی ، اتاق مطالعه و حتی کتابخانه بسیار مناسب است .  نکته : رنگ آبی در سطح وسیع محیط را غم انگیز می کند .</vt:lpstr>
      <vt:lpstr>PowerPoint Presentation</vt:lpstr>
      <vt:lpstr>PowerPoint Presentation</vt:lpstr>
      <vt:lpstr>PowerPoint Presentation</vt:lpstr>
      <vt:lpstr>ابعاد تخت های دوطبقه</vt:lpstr>
      <vt:lpstr>PowerPoint Presentation</vt:lpstr>
      <vt:lpstr>PowerPoint Presentation</vt:lpstr>
      <vt:lpstr>PowerPoint Presentation</vt:lpstr>
      <vt:lpstr>ابعاد استاندارد تختخواب</vt:lpstr>
      <vt:lpstr>ابعاد قفسه ، صندلی و کاناپه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اصولا در اتاق خواب به علت اینکه یک فضای خصوصی است و فضای خصوصی برای هر شخص تفاوت های مختلفی دارد لذا محیط آن دارای تنوع زیادی است به همین ترتیب مصالح و متریال های مورد استفاده از تنوع زیادی برخوردار است. به عنوان مثال انواع کاغذ دیواری-پارکت-کفپوش-رنگ های مختلف پرده و تنوع در کمد و میز توالت و تخت خواب کاغذ دیواری:پوششی که دارای تنوع طرح و رنگ برای کاربری های مختلف است و قابلیت های مختلف دارد،مثلا کاغذهای قابل شستشو-کاغذهای سه بعدی و ... . به عنوان مثال کاغذ دیواری راش آلمان-کاغذ SKIN اسپانیا-کاغذ هارمونی ایران </vt:lpstr>
      <vt:lpstr>PowerPoint Presentation</vt:lpstr>
      <vt:lpstr>متریال جدید مورد استفاده در کف اتاق های خواب و نشیمن </vt:lpstr>
      <vt:lpstr>PowerPoint Presentation</vt:lpstr>
      <vt:lpstr>برخی از ویژگی های متمایز موکت های تایلی </vt:lpstr>
      <vt:lpstr>راهنمای نصب سریع و آسان موکت های تایلی</vt:lpstr>
      <vt:lpstr>مراحل نصب موکت های تایلی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mori</dc:creator>
  <cp:lastModifiedBy>omid</cp:lastModifiedBy>
  <cp:revision>109</cp:revision>
  <dcterms:created xsi:type="dcterms:W3CDTF">2012-08-06T17:49:43Z</dcterms:created>
  <dcterms:modified xsi:type="dcterms:W3CDTF">2018-09-16T18:21:20Z</dcterms:modified>
</cp:coreProperties>
</file>