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9" autoAdjust="0"/>
    <p:restoredTop sz="94660"/>
  </p:normalViewPr>
  <p:slideViewPr>
    <p:cSldViewPr snapToGrid="0">
      <p:cViewPr varScale="1">
        <p:scale>
          <a:sx n="63" d="100"/>
          <a:sy n="63" d="100"/>
        </p:scale>
        <p:origin x="7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AE7479E-C14C-4754-9AD9-9F85CBF263A5}"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60597-E62C-44DA-8527-86E95D08DC37}" type="slidenum">
              <a:rPr lang="en-US" smtClean="0"/>
              <a:t>‹#›</a:t>
            </a:fld>
            <a:endParaRPr lang="en-US"/>
          </a:p>
        </p:txBody>
      </p:sp>
    </p:spTree>
    <p:extLst>
      <p:ext uri="{BB962C8B-B14F-4D97-AF65-F5344CB8AC3E}">
        <p14:creationId xmlns:p14="http://schemas.microsoft.com/office/powerpoint/2010/main" val="3286160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E7479E-C14C-4754-9AD9-9F85CBF263A5}"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60597-E62C-44DA-8527-86E95D08DC37}" type="slidenum">
              <a:rPr lang="en-US" smtClean="0"/>
              <a:t>‹#›</a:t>
            </a:fld>
            <a:endParaRPr lang="en-US"/>
          </a:p>
        </p:txBody>
      </p:sp>
    </p:spTree>
    <p:extLst>
      <p:ext uri="{BB962C8B-B14F-4D97-AF65-F5344CB8AC3E}">
        <p14:creationId xmlns:p14="http://schemas.microsoft.com/office/powerpoint/2010/main" val="1478443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E7479E-C14C-4754-9AD9-9F85CBF263A5}"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60597-E62C-44DA-8527-86E95D08DC37}" type="slidenum">
              <a:rPr lang="en-US" smtClean="0"/>
              <a:t>‹#›</a:t>
            </a:fld>
            <a:endParaRPr lang="en-US"/>
          </a:p>
        </p:txBody>
      </p:sp>
    </p:spTree>
    <p:extLst>
      <p:ext uri="{BB962C8B-B14F-4D97-AF65-F5344CB8AC3E}">
        <p14:creationId xmlns:p14="http://schemas.microsoft.com/office/powerpoint/2010/main" val="27371598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58384" y="665163"/>
            <a:ext cx="10363200" cy="762000"/>
          </a:xfrm>
        </p:spPr>
        <p:txBody>
          <a:bodyPr/>
          <a:lstStyle/>
          <a:p>
            <a:r>
              <a:rPr lang="en-US" smtClean="0"/>
              <a:t>Click to edit Master title style</a:t>
            </a:r>
            <a:endParaRPr lang="fa-IR"/>
          </a:p>
        </p:txBody>
      </p:sp>
      <p:sp>
        <p:nvSpPr>
          <p:cNvPr id="3" name="Text Placeholder 2"/>
          <p:cNvSpPr>
            <a:spLocks noGrp="1"/>
          </p:cNvSpPr>
          <p:nvPr>
            <p:ph type="body" sz="half" idx="1"/>
          </p:nvPr>
        </p:nvSpPr>
        <p:spPr>
          <a:xfrm>
            <a:off x="814917" y="1989138"/>
            <a:ext cx="5128683" cy="22606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46800" y="1989138"/>
            <a:ext cx="5130800" cy="22606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Tree>
    <p:extLst>
      <p:ext uri="{BB962C8B-B14F-4D97-AF65-F5344CB8AC3E}">
        <p14:creationId xmlns:p14="http://schemas.microsoft.com/office/powerpoint/2010/main" val="31683270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458384" y="665163"/>
            <a:ext cx="10363200" cy="762000"/>
          </a:xfrm>
        </p:spPr>
        <p:txBody>
          <a:bodyPr/>
          <a:lstStyle/>
          <a:p>
            <a:r>
              <a:rPr lang="en-US" smtClean="0"/>
              <a:t>Click to edit Master title style</a:t>
            </a:r>
            <a:endParaRPr lang="fa-IR"/>
          </a:p>
        </p:txBody>
      </p:sp>
      <p:sp>
        <p:nvSpPr>
          <p:cNvPr id="3" name="Table Placeholder 2"/>
          <p:cNvSpPr>
            <a:spLocks noGrp="1"/>
          </p:cNvSpPr>
          <p:nvPr>
            <p:ph type="tbl" idx="1"/>
          </p:nvPr>
        </p:nvSpPr>
        <p:spPr>
          <a:xfrm>
            <a:off x="814917" y="1989138"/>
            <a:ext cx="10462683" cy="2260600"/>
          </a:xfrm>
        </p:spPr>
        <p:txBody>
          <a:bodyPr/>
          <a:lstStyle/>
          <a:p>
            <a:pPr lvl="0"/>
            <a:endParaRPr lang="fa-IR" noProof="0" smtClean="0"/>
          </a:p>
        </p:txBody>
      </p:sp>
    </p:spTree>
    <p:extLst>
      <p:ext uri="{BB962C8B-B14F-4D97-AF65-F5344CB8AC3E}">
        <p14:creationId xmlns:p14="http://schemas.microsoft.com/office/powerpoint/2010/main" val="617905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E7479E-C14C-4754-9AD9-9F85CBF263A5}"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60597-E62C-44DA-8527-86E95D08DC37}" type="slidenum">
              <a:rPr lang="en-US" smtClean="0"/>
              <a:t>‹#›</a:t>
            </a:fld>
            <a:endParaRPr lang="en-US"/>
          </a:p>
        </p:txBody>
      </p:sp>
    </p:spTree>
    <p:extLst>
      <p:ext uri="{BB962C8B-B14F-4D97-AF65-F5344CB8AC3E}">
        <p14:creationId xmlns:p14="http://schemas.microsoft.com/office/powerpoint/2010/main" val="3719192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E7479E-C14C-4754-9AD9-9F85CBF263A5}"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60597-E62C-44DA-8527-86E95D08DC37}" type="slidenum">
              <a:rPr lang="en-US" smtClean="0"/>
              <a:t>‹#›</a:t>
            </a:fld>
            <a:endParaRPr lang="en-US"/>
          </a:p>
        </p:txBody>
      </p:sp>
    </p:spTree>
    <p:extLst>
      <p:ext uri="{BB962C8B-B14F-4D97-AF65-F5344CB8AC3E}">
        <p14:creationId xmlns:p14="http://schemas.microsoft.com/office/powerpoint/2010/main" val="2342926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AE7479E-C14C-4754-9AD9-9F85CBF263A5}"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760597-E62C-44DA-8527-86E95D08DC37}" type="slidenum">
              <a:rPr lang="en-US" smtClean="0"/>
              <a:t>‹#›</a:t>
            </a:fld>
            <a:endParaRPr lang="en-US"/>
          </a:p>
        </p:txBody>
      </p:sp>
    </p:spTree>
    <p:extLst>
      <p:ext uri="{BB962C8B-B14F-4D97-AF65-F5344CB8AC3E}">
        <p14:creationId xmlns:p14="http://schemas.microsoft.com/office/powerpoint/2010/main" val="455066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AE7479E-C14C-4754-9AD9-9F85CBF263A5}" type="datetimeFigureOut">
              <a:rPr lang="en-US" smtClean="0"/>
              <a:t>1/14/2021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760597-E62C-44DA-8527-86E95D08DC37}" type="slidenum">
              <a:rPr lang="en-US" smtClean="0"/>
              <a:t>‹#›</a:t>
            </a:fld>
            <a:endParaRPr lang="en-US"/>
          </a:p>
        </p:txBody>
      </p:sp>
    </p:spTree>
    <p:extLst>
      <p:ext uri="{BB962C8B-B14F-4D97-AF65-F5344CB8AC3E}">
        <p14:creationId xmlns:p14="http://schemas.microsoft.com/office/powerpoint/2010/main" val="677890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AE7479E-C14C-4754-9AD9-9F85CBF263A5}" type="datetimeFigureOut">
              <a:rPr lang="en-US" smtClean="0"/>
              <a:t>1/14/2021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760597-E62C-44DA-8527-86E95D08DC37}" type="slidenum">
              <a:rPr lang="en-US" smtClean="0"/>
              <a:t>‹#›</a:t>
            </a:fld>
            <a:endParaRPr lang="en-US"/>
          </a:p>
        </p:txBody>
      </p:sp>
    </p:spTree>
    <p:extLst>
      <p:ext uri="{BB962C8B-B14F-4D97-AF65-F5344CB8AC3E}">
        <p14:creationId xmlns:p14="http://schemas.microsoft.com/office/powerpoint/2010/main" val="3571594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E7479E-C14C-4754-9AD9-9F85CBF263A5}" type="datetimeFigureOut">
              <a:rPr lang="en-US" smtClean="0"/>
              <a:t>1/14/2021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760597-E62C-44DA-8527-86E95D08DC37}" type="slidenum">
              <a:rPr lang="en-US" smtClean="0"/>
              <a:t>‹#›</a:t>
            </a:fld>
            <a:endParaRPr lang="en-US"/>
          </a:p>
        </p:txBody>
      </p:sp>
    </p:spTree>
    <p:extLst>
      <p:ext uri="{BB962C8B-B14F-4D97-AF65-F5344CB8AC3E}">
        <p14:creationId xmlns:p14="http://schemas.microsoft.com/office/powerpoint/2010/main" val="1169356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E7479E-C14C-4754-9AD9-9F85CBF263A5}"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760597-E62C-44DA-8527-86E95D08DC37}" type="slidenum">
              <a:rPr lang="en-US" smtClean="0"/>
              <a:t>‹#›</a:t>
            </a:fld>
            <a:endParaRPr lang="en-US"/>
          </a:p>
        </p:txBody>
      </p:sp>
    </p:spTree>
    <p:extLst>
      <p:ext uri="{BB962C8B-B14F-4D97-AF65-F5344CB8AC3E}">
        <p14:creationId xmlns:p14="http://schemas.microsoft.com/office/powerpoint/2010/main" val="1859223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E7479E-C14C-4754-9AD9-9F85CBF263A5}"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760597-E62C-44DA-8527-86E95D08DC37}" type="slidenum">
              <a:rPr lang="en-US" smtClean="0"/>
              <a:t>‹#›</a:t>
            </a:fld>
            <a:endParaRPr lang="en-US"/>
          </a:p>
        </p:txBody>
      </p:sp>
    </p:spTree>
    <p:extLst>
      <p:ext uri="{BB962C8B-B14F-4D97-AF65-F5344CB8AC3E}">
        <p14:creationId xmlns:p14="http://schemas.microsoft.com/office/powerpoint/2010/main" val="4149135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E7479E-C14C-4754-9AD9-9F85CBF263A5}" type="datetimeFigureOut">
              <a:rPr lang="en-US" smtClean="0"/>
              <a:t>1/14/2021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760597-E62C-44DA-8527-86E95D08DC37}" type="slidenum">
              <a:rPr lang="en-US" smtClean="0"/>
              <a:t>‹#›</a:t>
            </a:fld>
            <a:endParaRPr lang="en-US"/>
          </a:p>
        </p:txBody>
      </p:sp>
    </p:spTree>
    <p:extLst>
      <p:ext uri="{BB962C8B-B14F-4D97-AF65-F5344CB8AC3E}">
        <p14:creationId xmlns:p14="http://schemas.microsoft.com/office/powerpoint/2010/main" val="56519486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3"/>
          <p:cNvSpPr>
            <a:spLocks noGrp="1" noChangeArrowheads="1"/>
          </p:cNvSpPr>
          <p:nvPr>
            <p:ph type="body" idx="1"/>
          </p:nvPr>
        </p:nvSpPr>
        <p:spPr>
          <a:xfrm>
            <a:off x="2135188" y="1989139"/>
            <a:ext cx="7847012" cy="2185987"/>
          </a:xfrm>
        </p:spPr>
        <p:txBody>
          <a:bodyPr/>
          <a:lstStyle/>
          <a:p>
            <a:pPr eaLnBrk="1" hangingPunct="1">
              <a:buFontTx/>
              <a:buNone/>
            </a:pPr>
            <a:r>
              <a:rPr lang="fa-IR" altLang="fa-IR" sz="4400" dirty="0" smtClean="0"/>
              <a:t>آشنايي </a:t>
            </a:r>
            <a:r>
              <a:rPr lang="fa-IR" altLang="fa-IR" sz="4400" dirty="0"/>
              <a:t>با چگونگي تعديل حسابها،</a:t>
            </a:r>
          </a:p>
          <a:p>
            <a:pPr eaLnBrk="1" hangingPunct="1">
              <a:buFontTx/>
              <a:buNone/>
            </a:pPr>
            <a:r>
              <a:rPr lang="fa-IR" altLang="fa-IR" sz="4400" dirty="0"/>
              <a:t> بستن حسابهاي موقت ودائم</a:t>
            </a:r>
            <a:endParaRPr lang="en-US" altLang="fa-IR" sz="4400" dirty="0"/>
          </a:p>
        </p:txBody>
      </p:sp>
      <p:sp>
        <p:nvSpPr>
          <p:cNvPr id="288771" name="WordArt 4" descr="Paper bag"/>
          <p:cNvSpPr>
            <a:spLocks noChangeArrowheads="1" noChangeShapeType="1" noTextEdit="1"/>
          </p:cNvSpPr>
          <p:nvPr/>
        </p:nvSpPr>
        <p:spPr bwMode="auto">
          <a:xfrm>
            <a:off x="5808663" y="333375"/>
            <a:ext cx="2951162" cy="1150938"/>
          </a:xfrm>
          <a:prstGeom prst="rect">
            <a:avLst/>
          </a:prstGeom>
        </p:spPr>
        <p:txBody>
          <a:bodyPr wrap="none" fromWordArt="1">
            <a:prstTxWarp prst="textCascadeUp">
              <a:avLst>
                <a:gd name="adj" fmla="val 95588"/>
              </a:avLst>
            </a:prstTxWarp>
            <a:scene3d>
              <a:camera prst="legacyPerspectiveTopLeft">
                <a:rot lat="0" lon="20519997" rev="0"/>
              </a:camera>
              <a:lightRig rig="legacyHarsh3" dir="r"/>
            </a:scene3d>
            <a:sp3d extrusionH="430200" prstMaterial="legacyMatte">
              <a:extrusionClr>
                <a:srgbClr val="006600"/>
              </a:extrusionClr>
              <a:contourClr>
                <a:srgbClr val="FFFFFF"/>
              </a:contourClr>
            </a:sp3d>
          </a:bodyPr>
          <a:lstStyle/>
          <a:p>
            <a:pPr algn="ctr" rtl="1"/>
            <a:endParaRPr lang="en-US" sz="3600" kern="10" dirty="0">
              <a:ln w="9525">
                <a:round/>
                <a:headEnd/>
                <a:tailEnd/>
              </a:ln>
              <a:blipFill dpi="0" rotWithShape="0">
                <a:blip r:embed="rId2"/>
                <a:srcRect/>
                <a:tile tx="0" ty="0" sx="100000" sy="100000" flip="none" algn="tl"/>
              </a:blipFill>
              <a:latin typeface="Titr"/>
            </a:endParaRPr>
          </a:p>
        </p:txBody>
      </p:sp>
    </p:spTree>
    <p:extLst>
      <p:ext uri="{BB962C8B-B14F-4D97-AF65-F5344CB8AC3E}">
        <p14:creationId xmlns:p14="http://schemas.microsoft.com/office/powerpoint/2010/main" val="4140269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3"/>
          <p:cNvSpPr>
            <a:spLocks noGrp="1" noChangeArrowheads="1"/>
          </p:cNvSpPr>
          <p:nvPr>
            <p:ph type="body" idx="1"/>
          </p:nvPr>
        </p:nvSpPr>
        <p:spPr>
          <a:xfrm>
            <a:off x="2135188" y="1989139"/>
            <a:ext cx="7847012" cy="579437"/>
          </a:xfrm>
        </p:spPr>
        <p:txBody>
          <a:bodyPr/>
          <a:lstStyle/>
          <a:p>
            <a:pPr eaLnBrk="1" hangingPunct="1"/>
            <a:r>
              <a:rPr lang="fa-IR" altLang="fa-IR" smtClean="0"/>
              <a:t>روش مستقيم در محاسبه استهلاك</a:t>
            </a:r>
            <a:endParaRPr lang="en-US" altLang="fa-IR" smtClean="0"/>
          </a:p>
        </p:txBody>
      </p:sp>
      <p:graphicFrame>
        <p:nvGraphicFramePr>
          <p:cNvPr id="744476" name="Group 28"/>
          <p:cNvGraphicFramePr>
            <a:graphicFrameLocks noGrp="1"/>
          </p:cNvGraphicFramePr>
          <p:nvPr/>
        </p:nvGraphicFramePr>
        <p:xfrm>
          <a:off x="2208214" y="3213100"/>
          <a:ext cx="7704137" cy="1036320"/>
        </p:xfrm>
        <a:graphic>
          <a:graphicData uri="http://schemas.openxmlformats.org/drawingml/2006/table">
            <a:tbl>
              <a:tblPr/>
              <a:tblGrid>
                <a:gridCol w="2735262"/>
                <a:gridCol w="4968875"/>
              </a:tblGrid>
              <a:tr h="433388">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r>
                        <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 استهلاك سالانه</a:t>
                      </a: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ارزش اسقاط- قيمت تمام شده</a:t>
                      </a: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r>
              <a:tr h="431800">
                <a:tc v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سالهاي عمر مفيد</a:t>
                      </a: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r>
            </a:tbl>
          </a:graphicData>
        </a:graphic>
      </p:graphicFrame>
      <p:sp>
        <p:nvSpPr>
          <p:cNvPr id="297992" name="Rectangle 30"/>
          <p:cNvSpPr>
            <a:spLocks noChangeArrowheads="1"/>
          </p:cNvSpPr>
          <p:nvPr/>
        </p:nvSpPr>
        <p:spPr bwMode="auto">
          <a:xfrm>
            <a:off x="2208213" y="4652964"/>
            <a:ext cx="7847012"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r" rtl="1">
              <a:spcBef>
                <a:spcPct val="20000"/>
              </a:spcBef>
              <a:buSzPct val="85000"/>
              <a:buBlip>
                <a:blip r:embed="rId2"/>
              </a:buBlip>
              <a:defRPr sz="32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buChar char="n"/>
              <a:defRPr sz="28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buChar char="n"/>
              <a:defRPr sz="24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buChar char="n"/>
              <a:defRPr sz="2000">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buChar char="•"/>
              <a:defRPr sz="2000">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9pPr>
          </a:lstStyle>
          <a:p>
            <a:pPr eaLnBrk="1" hangingPunct="1"/>
            <a:r>
              <a:rPr lang="fa-IR" altLang="fa-IR"/>
              <a:t>سايرروشها درفصول بعد بررسي مي‌شود</a:t>
            </a:r>
            <a:endParaRPr lang="en-US" altLang="fa-IR"/>
          </a:p>
        </p:txBody>
      </p:sp>
    </p:spTree>
    <p:extLst>
      <p:ext uri="{BB962C8B-B14F-4D97-AF65-F5344CB8AC3E}">
        <p14:creationId xmlns:p14="http://schemas.microsoft.com/office/powerpoint/2010/main" val="2033566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p:cNvSpPr>
            <a:spLocks noGrp="1" noChangeArrowheads="1"/>
          </p:cNvSpPr>
          <p:nvPr>
            <p:ph type="title"/>
          </p:nvPr>
        </p:nvSpPr>
        <p:spPr/>
        <p:txBody>
          <a:bodyPr/>
          <a:lstStyle/>
          <a:p>
            <a:pPr eaLnBrk="1" hangingPunct="1"/>
            <a:r>
              <a:rPr lang="fa-IR" altLang="fa-IR" smtClean="0"/>
              <a:t>2-ثبت تعديلات پيش پرداخت بيمه</a:t>
            </a:r>
            <a:endParaRPr lang="en-US" altLang="fa-IR" smtClean="0"/>
          </a:p>
        </p:txBody>
      </p:sp>
      <p:sp>
        <p:nvSpPr>
          <p:cNvPr id="299011" name="Rectangle 3"/>
          <p:cNvSpPr>
            <a:spLocks noGrp="1" noChangeArrowheads="1"/>
          </p:cNvSpPr>
          <p:nvPr>
            <p:ph type="body" idx="1"/>
          </p:nvPr>
        </p:nvSpPr>
        <p:spPr>
          <a:xfrm>
            <a:off x="2135188" y="1989139"/>
            <a:ext cx="7847012" cy="2625725"/>
          </a:xfrm>
        </p:spPr>
        <p:txBody>
          <a:bodyPr/>
          <a:lstStyle/>
          <a:p>
            <a:pPr eaLnBrk="1" hangingPunct="1">
              <a:buFontTx/>
              <a:buNone/>
            </a:pPr>
            <a:r>
              <a:rPr lang="fa-IR" altLang="fa-IR" smtClean="0"/>
              <a:t>	فرض كنيد موسسه آلفاباپرداخت مبلغ180.000ريال در تاريخ اول شهريوراتومبيل موسسه رابراي يكسال بيمه نمايد.</a:t>
            </a:r>
          </a:p>
          <a:p>
            <a:pPr eaLnBrk="1" hangingPunct="1">
              <a:buFontTx/>
              <a:buNone/>
            </a:pPr>
            <a:r>
              <a:rPr lang="fa-IR" altLang="fa-IR" smtClean="0"/>
              <a:t>	ثبت دفترروزنامه درتاريخ اول شهريورچنين خواهد بود</a:t>
            </a:r>
            <a:endParaRPr lang="en-US" altLang="fa-IR" smtClean="0"/>
          </a:p>
        </p:txBody>
      </p:sp>
    </p:spTree>
    <p:extLst>
      <p:ext uri="{BB962C8B-B14F-4D97-AF65-F5344CB8AC3E}">
        <p14:creationId xmlns:p14="http://schemas.microsoft.com/office/powerpoint/2010/main" val="2940476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3"/>
          <p:cNvSpPr>
            <a:spLocks noGrp="1" noChangeArrowheads="1"/>
          </p:cNvSpPr>
          <p:nvPr>
            <p:ph type="body" idx="1"/>
          </p:nvPr>
        </p:nvSpPr>
        <p:spPr>
          <a:xfrm>
            <a:off x="2135188" y="1989139"/>
            <a:ext cx="7847012" cy="1747837"/>
          </a:xfrm>
        </p:spPr>
        <p:txBody>
          <a:bodyPr/>
          <a:lstStyle/>
          <a:p>
            <a:pPr eaLnBrk="1" hangingPunct="1">
              <a:buFontTx/>
              <a:buNone/>
            </a:pPr>
            <a:r>
              <a:rPr lang="fa-IR" altLang="fa-IR" smtClean="0"/>
              <a:t>1/6 پيش پرداخت بيمه اتومبيل180.000</a:t>
            </a:r>
          </a:p>
          <a:p>
            <a:pPr eaLnBrk="1" hangingPunct="1">
              <a:buFontTx/>
              <a:buNone/>
            </a:pPr>
            <a:r>
              <a:rPr lang="fa-IR" altLang="fa-IR" smtClean="0"/>
              <a:t>					بانك		180.000</a:t>
            </a:r>
          </a:p>
          <a:p>
            <a:pPr eaLnBrk="1" hangingPunct="1">
              <a:buFontTx/>
              <a:buNone/>
            </a:pPr>
            <a:r>
              <a:rPr lang="fa-IR" altLang="fa-IR" smtClean="0"/>
              <a:t>	واريز بيمه يكساله اتومبيل</a:t>
            </a:r>
            <a:endParaRPr lang="en-US" altLang="fa-IR" smtClean="0"/>
          </a:p>
        </p:txBody>
      </p:sp>
      <p:sp>
        <p:nvSpPr>
          <p:cNvPr id="300035" name="Rectangle 4"/>
          <p:cNvSpPr>
            <a:spLocks noGrp="1" noChangeArrowheads="1"/>
          </p:cNvSpPr>
          <p:nvPr>
            <p:ph type="title"/>
          </p:nvPr>
        </p:nvSpPr>
        <p:spPr>
          <a:noFill/>
        </p:spPr>
        <p:txBody>
          <a:bodyPr/>
          <a:lstStyle/>
          <a:p>
            <a:pPr eaLnBrk="1" hangingPunct="1"/>
            <a:r>
              <a:rPr lang="fa-IR" altLang="fa-IR" smtClean="0"/>
              <a:t>2-ثبت تعديلات پيش پرداخت بيمه</a:t>
            </a:r>
            <a:endParaRPr lang="en-US" altLang="fa-IR" smtClean="0"/>
          </a:p>
        </p:txBody>
      </p:sp>
    </p:spTree>
    <p:extLst>
      <p:ext uri="{BB962C8B-B14F-4D97-AF65-F5344CB8AC3E}">
        <p14:creationId xmlns:p14="http://schemas.microsoft.com/office/powerpoint/2010/main" val="1168652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3"/>
          <p:cNvSpPr>
            <a:spLocks noGrp="1" noChangeArrowheads="1"/>
          </p:cNvSpPr>
          <p:nvPr>
            <p:ph type="body" idx="1"/>
          </p:nvPr>
        </p:nvSpPr>
        <p:spPr>
          <a:xfrm>
            <a:off x="2135188" y="1989138"/>
            <a:ext cx="7847012" cy="3890962"/>
          </a:xfrm>
        </p:spPr>
        <p:txBody>
          <a:bodyPr/>
          <a:lstStyle/>
          <a:p>
            <a:pPr eaLnBrk="1" hangingPunct="1">
              <a:buFontTx/>
              <a:buNone/>
            </a:pPr>
            <a:r>
              <a:rPr lang="fa-IR" altLang="fa-IR" smtClean="0"/>
              <a:t>چون بيمه مربوط به يكسال وانتهاي دوره مالي7ماه آن سپري شده است لذا حق بيمه  شده منقضي شده مي‌بايد از پيش پرداخت</a:t>
            </a:r>
            <a:r>
              <a:rPr lang="en-US" altLang="fa-IR" smtClean="0"/>
              <a:t> </a:t>
            </a:r>
            <a:r>
              <a:rPr lang="fa-IR" altLang="fa-IR" smtClean="0"/>
              <a:t>بيمه خارج گردد</a:t>
            </a:r>
          </a:p>
          <a:p>
            <a:pPr eaLnBrk="1" hangingPunct="1">
              <a:buFontTx/>
              <a:buNone/>
            </a:pPr>
            <a:r>
              <a:rPr lang="fa-IR" altLang="fa-IR" smtClean="0"/>
              <a:t>هزينه بيمه	= (12/ 7 *180.000 )</a:t>
            </a:r>
          </a:p>
          <a:p>
            <a:pPr eaLnBrk="1" hangingPunct="1">
              <a:buFontTx/>
              <a:buNone/>
            </a:pPr>
            <a:r>
              <a:rPr lang="fa-IR" altLang="fa-IR" smtClean="0"/>
              <a:t>29/12هزينه بيمه 105.000</a:t>
            </a:r>
            <a:endParaRPr lang="en-US" altLang="fa-IR" smtClean="0"/>
          </a:p>
          <a:p>
            <a:pPr eaLnBrk="1" hangingPunct="1">
              <a:buFontTx/>
              <a:buNone/>
            </a:pPr>
            <a:r>
              <a:rPr lang="en-US" altLang="fa-IR" smtClean="0"/>
              <a:t>			 </a:t>
            </a:r>
            <a:r>
              <a:rPr lang="fa-IR" altLang="fa-IR" smtClean="0"/>
              <a:t>پيش پرداخت بيمه 105.000</a:t>
            </a:r>
          </a:p>
          <a:p>
            <a:pPr eaLnBrk="1" hangingPunct="1">
              <a:buFontTx/>
              <a:buNone/>
            </a:pPr>
            <a:r>
              <a:rPr lang="fa-IR" altLang="fa-IR" smtClean="0"/>
              <a:t>اصلاح حساب پيش پرداخت بيمه اتومبيل</a:t>
            </a:r>
            <a:endParaRPr lang="en-US" altLang="fa-IR" smtClean="0"/>
          </a:p>
        </p:txBody>
      </p:sp>
      <p:sp>
        <p:nvSpPr>
          <p:cNvPr id="301059" name="Rectangle 4"/>
          <p:cNvSpPr>
            <a:spLocks noGrp="1" noChangeArrowheads="1"/>
          </p:cNvSpPr>
          <p:nvPr>
            <p:ph type="title"/>
          </p:nvPr>
        </p:nvSpPr>
        <p:spPr>
          <a:noFill/>
        </p:spPr>
        <p:txBody>
          <a:bodyPr/>
          <a:lstStyle/>
          <a:p>
            <a:pPr eaLnBrk="1" hangingPunct="1"/>
            <a:r>
              <a:rPr lang="fa-IR" altLang="fa-IR" smtClean="0"/>
              <a:t>2-ثبت تعديلات پيش پرداخت بيمه</a:t>
            </a:r>
            <a:endParaRPr lang="en-US" altLang="fa-IR" smtClean="0"/>
          </a:p>
        </p:txBody>
      </p:sp>
    </p:spTree>
    <p:extLst>
      <p:ext uri="{BB962C8B-B14F-4D97-AF65-F5344CB8AC3E}">
        <p14:creationId xmlns:p14="http://schemas.microsoft.com/office/powerpoint/2010/main" val="1232231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3"/>
          <p:cNvSpPr>
            <a:spLocks noGrp="1" noChangeArrowheads="1"/>
          </p:cNvSpPr>
          <p:nvPr>
            <p:ph type="body" sz="half" idx="1"/>
          </p:nvPr>
        </p:nvSpPr>
        <p:spPr>
          <a:xfrm>
            <a:off x="2135188" y="1989138"/>
            <a:ext cx="3846512" cy="2570162"/>
          </a:xfrm>
        </p:spPr>
        <p:txBody>
          <a:bodyPr/>
          <a:lstStyle/>
          <a:p>
            <a:pPr eaLnBrk="1" hangingPunct="1">
              <a:buFontTx/>
              <a:buNone/>
            </a:pPr>
            <a:endParaRPr lang="fa-IR" altLang="fa-IR"/>
          </a:p>
          <a:p>
            <a:pPr eaLnBrk="1" hangingPunct="1">
              <a:buFontTx/>
              <a:buNone/>
            </a:pPr>
            <a:endParaRPr lang="fa-IR" altLang="fa-IR"/>
          </a:p>
          <a:p>
            <a:pPr eaLnBrk="1" hangingPunct="1">
              <a:buFontTx/>
              <a:buNone/>
            </a:pPr>
            <a:endParaRPr lang="fa-IR" altLang="fa-IR"/>
          </a:p>
          <a:p>
            <a:pPr eaLnBrk="1" hangingPunct="1">
              <a:buFontTx/>
              <a:buNone/>
            </a:pPr>
            <a:endParaRPr lang="fa-IR" altLang="fa-IR"/>
          </a:p>
          <a:p>
            <a:pPr eaLnBrk="1" hangingPunct="1">
              <a:buFontTx/>
              <a:buNone/>
            </a:pPr>
            <a:endParaRPr lang="en-US" altLang="fa-IR"/>
          </a:p>
        </p:txBody>
      </p:sp>
      <p:graphicFrame>
        <p:nvGraphicFramePr>
          <p:cNvPr id="748584" name="Group 40"/>
          <p:cNvGraphicFramePr>
            <a:graphicFrameLocks noGrp="1"/>
          </p:cNvGraphicFramePr>
          <p:nvPr>
            <p:ph sz="half" idx="2"/>
          </p:nvPr>
        </p:nvGraphicFramePr>
        <p:xfrm>
          <a:off x="1919288" y="1989138"/>
          <a:ext cx="8280400" cy="2141220"/>
        </p:xfrm>
        <a:graphic>
          <a:graphicData uri="http://schemas.openxmlformats.org/drawingml/2006/table">
            <a:tbl>
              <a:tblPr rtl="1"/>
              <a:tblGrid>
                <a:gridCol w="2232025"/>
                <a:gridCol w="2400300"/>
                <a:gridCol w="766763"/>
                <a:gridCol w="1511300"/>
                <a:gridCol w="1370012"/>
              </a:tblGrid>
              <a:tr h="349250">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پيش پرداخت بيمه اتومبيل</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هزينه بيمه اتومبيل</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5621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(1/6)180.000</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(29/12)105.000</a:t>
                      </a:r>
                      <a:endPar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105.000</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
        <p:nvSpPr>
          <p:cNvPr id="302096" name="Text Box 41"/>
          <p:cNvSpPr txBox="1">
            <a:spLocks noChangeArrowheads="1"/>
          </p:cNvSpPr>
          <p:nvPr/>
        </p:nvSpPr>
        <p:spPr bwMode="auto">
          <a:xfrm>
            <a:off x="1847851" y="4581526"/>
            <a:ext cx="842486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spcBef>
                <a:spcPct val="50000"/>
              </a:spcBef>
              <a:buFont typeface="Wingdings" panose="05000000000000000000" pitchFamily="2" charset="2"/>
              <a:buChar char="v"/>
            </a:pPr>
            <a:r>
              <a:rPr lang="fa-IR" altLang="fa-IR" sz="2400">
                <a:ea typeface="Zar" pitchFamily="2" charset="0"/>
                <a:cs typeface="Zar" pitchFamily="2" charset="0"/>
              </a:rPr>
              <a:t> دانشجويان محترم دقت نمايند كه ساير پيش پرداختها (پيش پرداخت اجاره و نظاير آن) به همين روش اعمال مي‌گردد.</a:t>
            </a:r>
            <a:endParaRPr lang="en-US" altLang="fa-IR" sz="2400">
              <a:ea typeface="Zar" pitchFamily="2" charset="0"/>
              <a:cs typeface="Zar" pitchFamily="2" charset="0"/>
            </a:endParaRPr>
          </a:p>
        </p:txBody>
      </p:sp>
      <p:sp>
        <p:nvSpPr>
          <p:cNvPr id="302097" name="Rectangle 42"/>
          <p:cNvSpPr>
            <a:spLocks noChangeArrowheads="1"/>
          </p:cNvSpPr>
          <p:nvPr/>
        </p:nvSpPr>
        <p:spPr bwMode="auto">
          <a:xfrm>
            <a:off x="2711450" y="404813"/>
            <a:ext cx="7772400" cy="76200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fa-IR" altLang="fa-IR" sz="4400">
                <a:solidFill>
                  <a:schemeClr val="tx2"/>
                </a:solidFill>
                <a:latin typeface="Times New Roman" panose="02020603050405020304" pitchFamily="18" charset="0"/>
                <a:ea typeface="Zar" pitchFamily="2" charset="0"/>
                <a:cs typeface="Zar" pitchFamily="2" charset="0"/>
              </a:rPr>
              <a:t>2-ثبت تعديلات پيش پرداخت بيمه</a:t>
            </a:r>
            <a:endParaRPr lang="en-US" altLang="fa-IR" sz="4400">
              <a:solidFill>
                <a:schemeClr val="tx2"/>
              </a:solidFill>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16978465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p:txBody>
          <a:bodyPr/>
          <a:lstStyle/>
          <a:p>
            <a:pPr eaLnBrk="1" hangingPunct="1"/>
            <a:r>
              <a:rPr lang="fa-IR" altLang="fa-IR" smtClean="0"/>
              <a:t>ثبت تعديلات مربوط به ملزومات</a:t>
            </a:r>
            <a:endParaRPr lang="en-US" altLang="fa-IR" smtClean="0"/>
          </a:p>
        </p:txBody>
      </p:sp>
      <p:sp>
        <p:nvSpPr>
          <p:cNvPr id="303107" name="Rectangle 3"/>
          <p:cNvSpPr>
            <a:spLocks noGrp="1" noChangeArrowheads="1"/>
          </p:cNvSpPr>
          <p:nvPr>
            <p:ph type="body" idx="1"/>
          </p:nvPr>
        </p:nvSpPr>
        <p:spPr>
          <a:xfrm>
            <a:off x="1919288" y="1989139"/>
            <a:ext cx="8062912" cy="4281487"/>
          </a:xfrm>
        </p:spPr>
        <p:txBody>
          <a:bodyPr/>
          <a:lstStyle/>
          <a:p>
            <a:pPr eaLnBrk="1" hangingPunct="1">
              <a:buFontTx/>
              <a:buNone/>
            </a:pPr>
            <a:r>
              <a:rPr lang="fa-IR" altLang="fa-IR" smtClean="0"/>
              <a:t>ملزومات، دارايي‌هايي هستند كه به طورروزانه مصرف مي‌شود. (لوازم التحريرونظايرآن)</a:t>
            </a:r>
          </a:p>
          <a:p>
            <a:pPr eaLnBrk="1" hangingPunct="1">
              <a:buFontTx/>
              <a:buNone/>
            </a:pPr>
            <a:r>
              <a:rPr lang="fa-IR" altLang="fa-IR" smtClean="0"/>
              <a:t>خريدهاي ملزومات در طي دوره در بدهكارحساب ملزومات ثبت مي‌شود</a:t>
            </a:r>
          </a:p>
          <a:p>
            <a:pPr eaLnBrk="1" hangingPunct="1">
              <a:buFontTx/>
              <a:buNone/>
            </a:pPr>
            <a:r>
              <a:rPr lang="fa-IR" altLang="fa-IR" smtClean="0"/>
              <a:t>درانتهاي دوره مالي پس از شمارش موجودي,به ميزان قيمت ملزومات مصرف شده به بدهكار هزينه ملزومات منتقل مي‌شود</a:t>
            </a:r>
          </a:p>
          <a:p>
            <a:pPr eaLnBrk="1" hangingPunct="1">
              <a:buFontTx/>
              <a:buNone/>
            </a:pPr>
            <a:endParaRPr lang="en-US" altLang="fa-IR" smtClean="0"/>
          </a:p>
        </p:txBody>
      </p:sp>
    </p:spTree>
    <p:extLst>
      <p:ext uri="{BB962C8B-B14F-4D97-AF65-F5344CB8AC3E}">
        <p14:creationId xmlns:p14="http://schemas.microsoft.com/office/powerpoint/2010/main" val="26116997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p:txBody>
          <a:bodyPr/>
          <a:lstStyle/>
          <a:p>
            <a:pPr eaLnBrk="1" hangingPunct="1"/>
            <a:r>
              <a:rPr lang="fa-IR" altLang="fa-IR" smtClean="0"/>
              <a:t>مثال:</a:t>
            </a:r>
            <a:endParaRPr lang="en-US" altLang="fa-IR" smtClean="0"/>
          </a:p>
        </p:txBody>
      </p:sp>
      <p:sp>
        <p:nvSpPr>
          <p:cNvPr id="304131" name="Rectangle 3"/>
          <p:cNvSpPr>
            <a:spLocks noGrp="1" noChangeArrowheads="1"/>
          </p:cNvSpPr>
          <p:nvPr>
            <p:ph type="body" idx="1"/>
          </p:nvPr>
        </p:nvSpPr>
        <p:spPr>
          <a:xfrm>
            <a:off x="2135188" y="1989138"/>
            <a:ext cx="7847012" cy="2819400"/>
          </a:xfrm>
        </p:spPr>
        <p:txBody>
          <a:bodyPr/>
          <a:lstStyle/>
          <a:p>
            <a:pPr eaLnBrk="1" hangingPunct="1">
              <a:buFontTx/>
              <a:buNone/>
            </a:pPr>
            <a:r>
              <a:rPr lang="fa-IR" altLang="fa-IR" smtClean="0"/>
              <a:t>موسسه آلفا در15ارديبهشت ماه مبلغ 40.000بابت خريدملزومات پرداخت نمود</a:t>
            </a:r>
          </a:p>
          <a:p>
            <a:pPr eaLnBrk="1" hangingPunct="1">
              <a:buFontTx/>
              <a:buNone/>
            </a:pPr>
            <a:r>
              <a:rPr lang="fa-IR" altLang="fa-IR" sz="2000"/>
              <a:t>15/2</a:t>
            </a:r>
            <a:r>
              <a:rPr lang="fa-IR" altLang="fa-IR" smtClean="0"/>
              <a:t>ملزومات اداري	40.000</a:t>
            </a:r>
          </a:p>
          <a:p>
            <a:pPr eaLnBrk="1" hangingPunct="1">
              <a:buFontTx/>
              <a:buNone/>
            </a:pPr>
            <a:r>
              <a:rPr lang="fa-IR" altLang="fa-IR" smtClean="0"/>
              <a:t>				بانك		40.000</a:t>
            </a:r>
          </a:p>
          <a:p>
            <a:pPr eaLnBrk="1" hangingPunct="1">
              <a:buFontTx/>
              <a:buNone/>
            </a:pPr>
            <a:r>
              <a:rPr lang="fa-IR" altLang="fa-IR" smtClean="0"/>
              <a:t>	بابت خريد نقدي ملزومات</a:t>
            </a:r>
            <a:endParaRPr lang="en-US" altLang="fa-IR" smtClean="0"/>
          </a:p>
        </p:txBody>
      </p:sp>
    </p:spTree>
    <p:extLst>
      <p:ext uri="{BB962C8B-B14F-4D97-AF65-F5344CB8AC3E}">
        <p14:creationId xmlns:p14="http://schemas.microsoft.com/office/powerpoint/2010/main" val="1994566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3"/>
          <p:cNvSpPr>
            <a:spLocks noGrp="1" noChangeArrowheads="1"/>
          </p:cNvSpPr>
          <p:nvPr>
            <p:ph type="body" idx="1"/>
          </p:nvPr>
        </p:nvSpPr>
        <p:spPr>
          <a:xfrm>
            <a:off x="2135188" y="1989138"/>
            <a:ext cx="7847012" cy="3016250"/>
          </a:xfrm>
        </p:spPr>
        <p:txBody>
          <a:bodyPr/>
          <a:lstStyle/>
          <a:p>
            <a:pPr eaLnBrk="1" hangingPunct="1">
              <a:buFontTx/>
              <a:buNone/>
            </a:pPr>
            <a:r>
              <a:rPr lang="fa-IR" altLang="fa-IR" smtClean="0"/>
              <a:t>عليرغم آنكه تا انتهاي سال،3نوبت ديگر ملزومات اداري به همان ميزان خريداري شد و در بدهكار حساب مذكور ثبت شد، مصرف ملزومات درطول دوره از حساب مذكور نشان داده نشده است درتاريخ29/12مقدارموجودي ملزومات اداري پس از شمارش بالغ بر15.000ريال مي‌باشد</a:t>
            </a:r>
            <a:endParaRPr lang="en-US" altLang="fa-IR" smtClean="0"/>
          </a:p>
        </p:txBody>
      </p:sp>
      <p:sp>
        <p:nvSpPr>
          <p:cNvPr id="305155" name="Rectangle 4"/>
          <p:cNvSpPr>
            <a:spLocks noGrp="1" noChangeArrowheads="1"/>
          </p:cNvSpPr>
          <p:nvPr>
            <p:ph type="title"/>
          </p:nvPr>
        </p:nvSpPr>
        <p:spPr>
          <a:noFill/>
        </p:spPr>
        <p:txBody>
          <a:bodyPr/>
          <a:lstStyle/>
          <a:p>
            <a:pPr eaLnBrk="1" hangingPunct="1"/>
            <a:r>
              <a:rPr lang="fa-IR" altLang="fa-IR" smtClean="0"/>
              <a:t>ثبت تعديلات مربوط به ملزومات</a:t>
            </a:r>
            <a:endParaRPr lang="en-US" altLang="fa-IR" smtClean="0"/>
          </a:p>
        </p:txBody>
      </p:sp>
    </p:spTree>
    <p:extLst>
      <p:ext uri="{BB962C8B-B14F-4D97-AF65-F5344CB8AC3E}">
        <p14:creationId xmlns:p14="http://schemas.microsoft.com/office/powerpoint/2010/main" val="6037621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3"/>
          <p:cNvSpPr>
            <a:spLocks noGrp="1" noChangeArrowheads="1"/>
          </p:cNvSpPr>
          <p:nvPr>
            <p:ph type="body" idx="1"/>
          </p:nvPr>
        </p:nvSpPr>
        <p:spPr>
          <a:xfrm>
            <a:off x="2135188" y="1989139"/>
            <a:ext cx="7847012" cy="2332037"/>
          </a:xfrm>
        </p:spPr>
        <p:txBody>
          <a:bodyPr/>
          <a:lstStyle/>
          <a:p>
            <a:pPr eaLnBrk="1" hangingPunct="1">
              <a:buFontTx/>
              <a:buNone/>
            </a:pPr>
            <a:r>
              <a:rPr lang="fa-IR" altLang="fa-IR" smtClean="0"/>
              <a:t>29/12هزينه ملزومات		145.000</a:t>
            </a:r>
          </a:p>
          <a:p>
            <a:pPr eaLnBrk="1" hangingPunct="1">
              <a:buFontTx/>
              <a:buNone/>
            </a:pPr>
            <a:r>
              <a:rPr lang="fa-IR" altLang="fa-IR" smtClean="0"/>
              <a:t>				موجودي ملزومات        145.000 </a:t>
            </a:r>
          </a:p>
          <a:p>
            <a:pPr eaLnBrk="1" hangingPunct="1">
              <a:buFontTx/>
              <a:buNone/>
            </a:pPr>
            <a:r>
              <a:rPr lang="fa-IR" altLang="fa-IR" smtClean="0"/>
              <a:t>	تعديل حساب ملزومات اداري</a:t>
            </a:r>
          </a:p>
          <a:p>
            <a:pPr eaLnBrk="1" hangingPunct="1">
              <a:buFontTx/>
              <a:buNone/>
            </a:pPr>
            <a:endParaRPr lang="en-US" altLang="fa-IR" smtClean="0"/>
          </a:p>
        </p:txBody>
      </p:sp>
      <p:sp>
        <p:nvSpPr>
          <p:cNvPr id="306179" name="Rectangle 4"/>
          <p:cNvSpPr>
            <a:spLocks noChangeArrowheads="1"/>
          </p:cNvSpPr>
          <p:nvPr/>
        </p:nvSpPr>
        <p:spPr bwMode="auto">
          <a:xfrm>
            <a:off x="2895600" y="404813"/>
            <a:ext cx="7772400" cy="76200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fa-IR" altLang="fa-IR" sz="4400">
                <a:solidFill>
                  <a:schemeClr val="tx2"/>
                </a:solidFill>
                <a:latin typeface="Times New Roman" panose="02020603050405020304" pitchFamily="18" charset="0"/>
                <a:ea typeface="Zar" pitchFamily="2" charset="0"/>
                <a:cs typeface="Zar" pitchFamily="2" charset="0"/>
              </a:rPr>
              <a:t>ثبت تعديلات مربوط به ملزومات</a:t>
            </a:r>
            <a:endParaRPr lang="en-US" altLang="fa-IR" sz="4400">
              <a:solidFill>
                <a:schemeClr val="tx2"/>
              </a:solidFill>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2711167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53702" name="Group 38"/>
          <p:cNvGraphicFramePr>
            <a:graphicFrameLocks noGrp="1"/>
          </p:cNvGraphicFramePr>
          <p:nvPr>
            <p:ph idx="1"/>
          </p:nvPr>
        </p:nvGraphicFramePr>
        <p:xfrm>
          <a:off x="2135188" y="1628775"/>
          <a:ext cx="7847012" cy="3749040"/>
        </p:xfrm>
        <a:graphic>
          <a:graphicData uri="http://schemas.openxmlformats.org/drawingml/2006/table">
            <a:tbl>
              <a:tblPr rtl="1"/>
              <a:tblGrid>
                <a:gridCol w="2949575"/>
                <a:gridCol w="1441450"/>
                <a:gridCol w="719137"/>
                <a:gridCol w="1439863"/>
                <a:gridCol w="1296987"/>
              </a:tblGrid>
              <a:tr h="360363">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ملزومات اداري</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هزينه ملزومات</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08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(15/2)40.000</a:t>
                      </a: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(15/5)40.000</a:t>
                      </a: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(15/8)40.000</a:t>
                      </a: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a:t>
                      </a:r>
                      <a:r>
                        <a:rPr kumimoji="0" lang="fa-IR"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15/11)</a:t>
                      </a: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40.000</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a:t>
                      </a:r>
                      <a:r>
                        <a:rPr kumimoji="0" lang="fa-IR" altLang="fa-IR" sz="16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29/12)</a:t>
                      </a:r>
                      <a:r>
                        <a:rPr kumimoji="0" lang="fa-IR"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145.000</a:t>
                      </a:r>
                      <a:endParaRPr kumimoji="0" lang="ar-SA"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b"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145.000</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503238">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مانده15.000</a:t>
                      </a:r>
                      <a:endPar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endParaRPr kumimoji="0" lang="ar-SA" altLang="fa-IR" sz="3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r>
            </a:tbl>
          </a:graphicData>
        </a:graphic>
      </p:graphicFrame>
      <p:sp>
        <p:nvSpPr>
          <p:cNvPr id="307218" name="Line 39"/>
          <p:cNvSpPr>
            <a:spLocks noChangeShapeType="1"/>
          </p:cNvSpPr>
          <p:nvPr/>
        </p:nvSpPr>
        <p:spPr bwMode="auto">
          <a:xfrm flipH="1" flipV="1">
            <a:off x="4295775" y="2708275"/>
            <a:ext cx="1295400" cy="1728788"/>
          </a:xfrm>
          <a:prstGeom prst="line">
            <a:avLst/>
          </a:prstGeom>
          <a:noFill/>
          <a:ln w="762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07219" name="Rectangle 40"/>
          <p:cNvSpPr>
            <a:spLocks noGrp="1" noChangeArrowheads="1"/>
          </p:cNvSpPr>
          <p:nvPr>
            <p:ph type="title"/>
          </p:nvPr>
        </p:nvSpPr>
        <p:spPr>
          <a:noFill/>
        </p:spPr>
        <p:txBody>
          <a:bodyPr/>
          <a:lstStyle/>
          <a:p>
            <a:pPr eaLnBrk="1" hangingPunct="1"/>
            <a:r>
              <a:rPr lang="fa-IR" altLang="fa-IR" smtClean="0"/>
              <a:t>ثبت تعديلات مربوط به ملزومات</a:t>
            </a:r>
            <a:endParaRPr lang="en-US" altLang="fa-IR" smtClean="0"/>
          </a:p>
        </p:txBody>
      </p:sp>
    </p:spTree>
    <p:extLst>
      <p:ext uri="{BB962C8B-B14F-4D97-AF65-F5344CB8AC3E}">
        <p14:creationId xmlns:p14="http://schemas.microsoft.com/office/powerpoint/2010/main" val="511937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p:txBody>
          <a:bodyPr/>
          <a:lstStyle/>
          <a:p>
            <a:pPr eaLnBrk="1" hangingPunct="1"/>
            <a:r>
              <a:rPr lang="fa-IR" altLang="fa-IR" smtClean="0"/>
              <a:t>انواع حسابها :(</a:t>
            </a:r>
            <a:r>
              <a:rPr lang="fa-IR" altLang="fa-IR" sz="4000"/>
              <a:t>دائمي , موقت و مخلوط</a:t>
            </a:r>
            <a:r>
              <a:rPr lang="fa-IR" altLang="fa-IR" smtClean="0"/>
              <a:t> )</a:t>
            </a:r>
            <a:endParaRPr lang="en-US" altLang="fa-IR" smtClean="0"/>
          </a:p>
        </p:txBody>
      </p:sp>
      <p:sp>
        <p:nvSpPr>
          <p:cNvPr id="289795" name="Rectangle 3"/>
          <p:cNvSpPr>
            <a:spLocks noGrp="1" noChangeArrowheads="1"/>
          </p:cNvSpPr>
          <p:nvPr>
            <p:ph type="body" idx="1"/>
          </p:nvPr>
        </p:nvSpPr>
        <p:spPr>
          <a:xfrm>
            <a:off x="2135188" y="1989138"/>
            <a:ext cx="7847012" cy="3403600"/>
          </a:xfrm>
        </p:spPr>
        <p:txBody>
          <a:bodyPr/>
          <a:lstStyle/>
          <a:p>
            <a:pPr eaLnBrk="1" hangingPunct="1">
              <a:buFontTx/>
              <a:buNone/>
            </a:pPr>
            <a:endParaRPr lang="fa-IR" altLang="fa-IR" smtClean="0"/>
          </a:p>
          <a:p>
            <a:pPr eaLnBrk="1" hangingPunct="1">
              <a:buFontTx/>
              <a:buNone/>
            </a:pPr>
            <a:r>
              <a:rPr lang="fa-IR" altLang="fa-IR" smtClean="0"/>
              <a:t>	1_حسابهاي دائمي(واقعي)</a:t>
            </a:r>
          </a:p>
          <a:p>
            <a:pPr eaLnBrk="1" hangingPunct="1">
              <a:buFontTx/>
              <a:buNone/>
            </a:pPr>
            <a:r>
              <a:rPr lang="fa-IR" altLang="fa-IR" smtClean="0"/>
              <a:t>			فقط مربوط به يك دوره مالي نبوده و به </a:t>
            </a:r>
          </a:p>
          <a:p>
            <a:pPr eaLnBrk="1" hangingPunct="1">
              <a:buFontTx/>
              <a:buNone/>
            </a:pPr>
            <a:r>
              <a:rPr lang="fa-IR" altLang="fa-IR" smtClean="0"/>
              <a:t>			دوره مالي بعد منتقل مي‌شوند</a:t>
            </a:r>
          </a:p>
          <a:p>
            <a:pPr eaLnBrk="1" hangingPunct="1"/>
            <a:r>
              <a:rPr lang="fa-IR" altLang="fa-IR" smtClean="0"/>
              <a:t>كليه حسابهاي ترازنامه (دارائيها، بدهيها و سرمايه) دائمي هستند</a:t>
            </a:r>
          </a:p>
        </p:txBody>
      </p:sp>
    </p:spTree>
    <p:extLst>
      <p:ext uri="{BB962C8B-B14F-4D97-AF65-F5344CB8AC3E}">
        <p14:creationId xmlns:p14="http://schemas.microsoft.com/office/powerpoint/2010/main" val="10986800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3"/>
          <p:cNvSpPr>
            <a:spLocks noGrp="1" noChangeArrowheads="1"/>
          </p:cNvSpPr>
          <p:nvPr>
            <p:ph type="body" idx="1"/>
          </p:nvPr>
        </p:nvSpPr>
        <p:spPr>
          <a:xfrm>
            <a:off x="2135188" y="1989138"/>
            <a:ext cx="7847012" cy="2722562"/>
          </a:xfrm>
        </p:spPr>
        <p:txBody>
          <a:bodyPr/>
          <a:lstStyle/>
          <a:p>
            <a:pPr eaLnBrk="1" hangingPunct="1">
              <a:buFontTx/>
              <a:buNone/>
            </a:pPr>
            <a:r>
              <a:rPr lang="fa-IR" altLang="fa-IR" smtClean="0"/>
              <a:t>برخي از حسابداران ترجيح مي‌دهند پيش پرداختهاي</a:t>
            </a:r>
          </a:p>
          <a:p>
            <a:pPr eaLnBrk="1" hangingPunct="1">
              <a:buFontTx/>
              <a:buNone/>
            </a:pPr>
            <a:r>
              <a:rPr lang="fa-IR" altLang="fa-IR" smtClean="0"/>
              <a:t>هزينه را مستقيماً دربدهكار يك حساب هزينه ثبت نمايند.دراين حالت آن قسمت را كه منقضي نشده است به يك حساب دارايي منتقل مي كنيم </a:t>
            </a:r>
          </a:p>
          <a:p>
            <a:pPr eaLnBrk="1" hangingPunct="1">
              <a:buFontTx/>
              <a:buNone/>
            </a:pPr>
            <a:endParaRPr lang="en-US" altLang="fa-IR" smtClean="0"/>
          </a:p>
        </p:txBody>
      </p:sp>
      <p:sp>
        <p:nvSpPr>
          <p:cNvPr id="308227" name="Rectangle 5"/>
          <p:cNvSpPr>
            <a:spLocks noGrp="1" noChangeArrowheads="1"/>
          </p:cNvSpPr>
          <p:nvPr>
            <p:ph type="title"/>
          </p:nvPr>
        </p:nvSpPr>
        <p:spPr>
          <a:xfrm>
            <a:off x="2495550" y="719138"/>
            <a:ext cx="7772400" cy="519112"/>
          </a:xfrm>
          <a:noFill/>
        </p:spPr>
        <p:txBody>
          <a:bodyPr/>
          <a:lstStyle/>
          <a:p>
            <a:pPr eaLnBrk="1" hangingPunct="1"/>
            <a:r>
              <a:rPr lang="fa-IR" altLang="fa-IR" sz="2800"/>
              <a:t>ثبت تعديلات مربوط به پيش پرداخت- </a:t>
            </a:r>
            <a:r>
              <a:rPr lang="fa-IR" altLang="fa-IR" sz="2000"/>
              <a:t>روش ثبت در حساب هزينه</a:t>
            </a:r>
            <a:endParaRPr lang="en-US" altLang="fa-IR" sz="2000"/>
          </a:p>
        </p:txBody>
      </p:sp>
    </p:spTree>
    <p:extLst>
      <p:ext uri="{BB962C8B-B14F-4D97-AF65-F5344CB8AC3E}">
        <p14:creationId xmlns:p14="http://schemas.microsoft.com/office/powerpoint/2010/main" val="843703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3"/>
          <p:cNvSpPr>
            <a:spLocks noGrp="1" noChangeArrowheads="1"/>
          </p:cNvSpPr>
          <p:nvPr>
            <p:ph type="body" idx="1"/>
          </p:nvPr>
        </p:nvSpPr>
        <p:spPr>
          <a:xfrm>
            <a:off x="2135188" y="1989138"/>
            <a:ext cx="7847012" cy="3160712"/>
          </a:xfrm>
        </p:spPr>
        <p:txBody>
          <a:bodyPr/>
          <a:lstStyle/>
          <a:p>
            <a:pPr eaLnBrk="1" hangingPunct="1">
              <a:buFontTx/>
              <a:buNone/>
            </a:pPr>
            <a:r>
              <a:rPr lang="fa-IR" altLang="fa-IR" sz="4800"/>
              <a:t>مثال :</a:t>
            </a:r>
          </a:p>
          <a:p>
            <a:pPr eaLnBrk="1" hangingPunct="1">
              <a:buFontTx/>
              <a:buNone/>
            </a:pPr>
            <a:r>
              <a:rPr lang="fa-IR" altLang="fa-IR" smtClean="0"/>
              <a:t>موسسه بتا مبالغ پرداختي بيمه را در حساب هزينه ثبت</a:t>
            </a:r>
          </a:p>
          <a:p>
            <a:pPr eaLnBrk="1" hangingPunct="1">
              <a:buFontTx/>
              <a:buNone/>
            </a:pPr>
            <a:r>
              <a:rPr lang="fa-IR" altLang="fa-IR" smtClean="0"/>
              <a:t>مينمايد فرضا پرداخت مبلغ240.000ريال بابت بيمه </a:t>
            </a:r>
          </a:p>
          <a:p>
            <a:pPr eaLnBrk="1" hangingPunct="1">
              <a:buFontTx/>
              <a:buNone/>
            </a:pPr>
            <a:r>
              <a:rPr lang="fa-IR" altLang="fa-IR" smtClean="0"/>
              <a:t>يك اتومبيل درتاريخ 1/8 اين گونه در دفتر روزنامه</a:t>
            </a:r>
          </a:p>
          <a:p>
            <a:pPr eaLnBrk="1" hangingPunct="1">
              <a:buFontTx/>
              <a:buNone/>
            </a:pPr>
            <a:r>
              <a:rPr lang="fa-IR" altLang="fa-IR" smtClean="0"/>
              <a:t>ثبت شده است </a:t>
            </a:r>
            <a:endParaRPr lang="en-US" altLang="fa-IR" smtClean="0"/>
          </a:p>
        </p:txBody>
      </p:sp>
      <p:sp>
        <p:nvSpPr>
          <p:cNvPr id="309251" name="Rectangle 8"/>
          <p:cNvSpPr>
            <a:spLocks noGrp="1" noChangeArrowheads="1"/>
          </p:cNvSpPr>
          <p:nvPr>
            <p:ph type="title"/>
          </p:nvPr>
        </p:nvSpPr>
        <p:spPr>
          <a:xfrm>
            <a:off x="2495550" y="781050"/>
            <a:ext cx="7772400" cy="457200"/>
          </a:xfrm>
          <a:noFill/>
        </p:spPr>
        <p:txBody>
          <a:bodyPr/>
          <a:lstStyle/>
          <a:p>
            <a:pPr eaLnBrk="1" hangingPunct="1"/>
            <a:r>
              <a:rPr lang="fa-IR" altLang="fa-IR" sz="2400"/>
              <a:t>ثبت تعديلات مربوط به پيش پرداخت- روش ثبت در حساب هزينه</a:t>
            </a:r>
            <a:endParaRPr lang="en-US" altLang="fa-IR" sz="2400"/>
          </a:p>
        </p:txBody>
      </p:sp>
    </p:spTree>
    <p:extLst>
      <p:ext uri="{BB962C8B-B14F-4D97-AF65-F5344CB8AC3E}">
        <p14:creationId xmlns:p14="http://schemas.microsoft.com/office/powerpoint/2010/main" val="22153246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3"/>
          <p:cNvSpPr>
            <a:spLocks noGrp="1" noChangeArrowheads="1"/>
          </p:cNvSpPr>
          <p:nvPr>
            <p:ph type="body" idx="1"/>
          </p:nvPr>
        </p:nvSpPr>
        <p:spPr>
          <a:xfrm>
            <a:off x="2135188" y="1989139"/>
            <a:ext cx="7847012" cy="1747837"/>
          </a:xfrm>
        </p:spPr>
        <p:txBody>
          <a:bodyPr/>
          <a:lstStyle/>
          <a:p>
            <a:pPr eaLnBrk="1" hangingPunct="1">
              <a:buFontTx/>
              <a:buNone/>
            </a:pPr>
            <a:r>
              <a:rPr lang="fa-IR" altLang="fa-IR" smtClean="0"/>
              <a:t>1/8 هزينه بيمه اتومبيل000/240</a:t>
            </a:r>
          </a:p>
          <a:p>
            <a:pPr eaLnBrk="1" hangingPunct="1">
              <a:buFontTx/>
              <a:buNone/>
            </a:pPr>
            <a:r>
              <a:rPr lang="fa-IR" altLang="fa-IR" smtClean="0"/>
              <a:t>				بانك		000/240</a:t>
            </a:r>
          </a:p>
          <a:p>
            <a:pPr eaLnBrk="1" hangingPunct="1">
              <a:buFontTx/>
              <a:buNone/>
            </a:pPr>
            <a:r>
              <a:rPr lang="fa-IR" altLang="fa-IR" smtClean="0"/>
              <a:t>	بابت پرداخت بيمه اتومبيل</a:t>
            </a:r>
            <a:endParaRPr lang="en-US" altLang="fa-IR" smtClean="0"/>
          </a:p>
        </p:txBody>
      </p:sp>
      <p:sp>
        <p:nvSpPr>
          <p:cNvPr id="310275" name="Rectangle 6"/>
          <p:cNvSpPr>
            <a:spLocks noGrp="1" noChangeArrowheads="1"/>
          </p:cNvSpPr>
          <p:nvPr>
            <p:ph type="title"/>
          </p:nvPr>
        </p:nvSpPr>
        <p:spPr>
          <a:xfrm>
            <a:off x="2495550" y="781050"/>
            <a:ext cx="7772400" cy="457200"/>
          </a:xfrm>
          <a:noFill/>
        </p:spPr>
        <p:txBody>
          <a:bodyPr/>
          <a:lstStyle/>
          <a:p>
            <a:pPr eaLnBrk="1" hangingPunct="1"/>
            <a:r>
              <a:rPr lang="fa-IR" altLang="fa-IR" sz="2400"/>
              <a:t>ثبت تعديلات مربوط به پيش پرداخت- روش ثبت در حساب هزينه</a:t>
            </a:r>
            <a:endParaRPr lang="en-US" altLang="fa-IR" sz="2400"/>
          </a:p>
        </p:txBody>
      </p:sp>
    </p:spTree>
    <p:extLst>
      <p:ext uri="{BB962C8B-B14F-4D97-AF65-F5344CB8AC3E}">
        <p14:creationId xmlns:p14="http://schemas.microsoft.com/office/powerpoint/2010/main" val="4076975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3"/>
          <p:cNvSpPr>
            <a:spLocks noGrp="1" noChangeArrowheads="1"/>
          </p:cNvSpPr>
          <p:nvPr>
            <p:ph type="body" idx="1"/>
          </p:nvPr>
        </p:nvSpPr>
        <p:spPr>
          <a:xfrm>
            <a:off x="1524000" y="1989138"/>
            <a:ext cx="8820150" cy="2844800"/>
          </a:xfrm>
        </p:spPr>
        <p:txBody>
          <a:bodyPr/>
          <a:lstStyle/>
          <a:p>
            <a:pPr eaLnBrk="1" hangingPunct="1">
              <a:buFontTx/>
              <a:buNone/>
            </a:pPr>
            <a:r>
              <a:rPr lang="fa-IR" altLang="fa-IR" smtClean="0"/>
              <a:t>در انتهاي دوره مالي محاسبات مربوط انجام مي‌شود</a:t>
            </a:r>
          </a:p>
          <a:p>
            <a:pPr eaLnBrk="1" hangingPunct="1">
              <a:buFontTx/>
              <a:buNone/>
            </a:pPr>
            <a:r>
              <a:rPr lang="fa-IR" altLang="fa-IR" smtClean="0"/>
              <a:t>حق بيمه ماهانه                    20.000= 12</a:t>
            </a:r>
            <a:r>
              <a:rPr lang="en-US" altLang="fa-IR" smtClean="0"/>
              <a:t>÷</a:t>
            </a:r>
            <a:r>
              <a:rPr lang="fa-IR" altLang="fa-IR" smtClean="0"/>
              <a:t> 240.000</a:t>
            </a:r>
          </a:p>
          <a:p>
            <a:pPr eaLnBrk="1" hangingPunct="1">
              <a:buFontTx/>
              <a:buNone/>
            </a:pPr>
            <a:r>
              <a:rPr lang="fa-IR" altLang="fa-IR" smtClean="0"/>
              <a:t>حق بيمه منتفي شده            100.000= 5 </a:t>
            </a:r>
            <a:r>
              <a:rPr lang="en-US" altLang="fa-IR" smtClean="0">
                <a:sym typeface="Wingdings 2" panose="05020102010507070707" pitchFamily="18" charset="2"/>
              </a:rPr>
              <a:t></a:t>
            </a:r>
            <a:r>
              <a:rPr lang="fa-IR" altLang="fa-IR" smtClean="0">
                <a:sym typeface="Wingdings 2" panose="05020102010507070707" pitchFamily="18" charset="2"/>
              </a:rPr>
              <a:t>20.000</a:t>
            </a:r>
          </a:p>
          <a:p>
            <a:pPr eaLnBrk="1" hangingPunct="1">
              <a:buFontTx/>
              <a:buNone/>
            </a:pPr>
            <a:r>
              <a:rPr lang="fa-IR" altLang="fa-IR" smtClean="0">
                <a:sym typeface="Wingdings 2" panose="05020102010507070707" pitchFamily="18" charset="2"/>
              </a:rPr>
              <a:t>				140.000= 100.000- 240.000</a:t>
            </a:r>
          </a:p>
          <a:p>
            <a:pPr eaLnBrk="1" hangingPunct="1">
              <a:buFontTx/>
              <a:buNone/>
            </a:pPr>
            <a:r>
              <a:rPr lang="fa-IR" altLang="fa-IR">
                <a:sym typeface="Wingdings 2" panose="05020102010507070707" pitchFamily="18" charset="2"/>
              </a:rPr>
              <a:t>حق بيمه منتفي نشده</a:t>
            </a:r>
            <a:endParaRPr lang="en-US" altLang="fa-IR">
              <a:sym typeface="Wingdings 2" panose="05020102010507070707" pitchFamily="18" charset="2"/>
            </a:endParaRPr>
          </a:p>
        </p:txBody>
      </p:sp>
      <p:sp>
        <p:nvSpPr>
          <p:cNvPr id="311299" name="Rectangle 6"/>
          <p:cNvSpPr>
            <a:spLocks noGrp="1" noChangeArrowheads="1"/>
          </p:cNvSpPr>
          <p:nvPr>
            <p:ph type="title"/>
          </p:nvPr>
        </p:nvSpPr>
        <p:spPr>
          <a:xfrm>
            <a:off x="2495550" y="781050"/>
            <a:ext cx="7772400" cy="457200"/>
          </a:xfrm>
          <a:noFill/>
        </p:spPr>
        <p:txBody>
          <a:bodyPr/>
          <a:lstStyle/>
          <a:p>
            <a:pPr eaLnBrk="1" hangingPunct="1"/>
            <a:r>
              <a:rPr lang="fa-IR" altLang="fa-IR" sz="2400"/>
              <a:t>ثبت تعديلات مربوط به پيش پرداخت- روش ثبت در حساب هزينه</a:t>
            </a:r>
            <a:endParaRPr lang="en-US" altLang="fa-IR" sz="2400"/>
          </a:p>
        </p:txBody>
      </p:sp>
    </p:spTree>
    <p:extLst>
      <p:ext uri="{BB962C8B-B14F-4D97-AF65-F5344CB8AC3E}">
        <p14:creationId xmlns:p14="http://schemas.microsoft.com/office/powerpoint/2010/main" val="35095736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3"/>
          <p:cNvSpPr>
            <a:spLocks noGrp="1" noChangeArrowheads="1"/>
          </p:cNvSpPr>
          <p:nvPr>
            <p:ph type="body" idx="1"/>
          </p:nvPr>
        </p:nvSpPr>
        <p:spPr>
          <a:xfrm>
            <a:off x="1919288" y="1989139"/>
            <a:ext cx="8424862" cy="1747837"/>
          </a:xfrm>
        </p:spPr>
        <p:txBody>
          <a:bodyPr/>
          <a:lstStyle/>
          <a:p>
            <a:pPr eaLnBrk="1" hangingPunct="1">
              <a:buFontTx/>
              <a:buNone/>
            </a:pPr>
            <a:r>
              <a:rPr lang="fa-IR" altLang="fa-IR" smtClean="0"/>
              <a:t>29/12پيش پرداخت بيمه اتومبيل 140.000</a:t>
            </a:r>
          </a:p>
          <a:p>
            <a:pPr eaLnBrk="1" hangingPunct="1">
              <a:buFontTx/>
              <a:buNone/>
            </a:pPr>
            <a:r>
              <a:rPr lang="fa-IR" altLang="fa-IR" smtClean="0"/>
              <a:t>				هزينه بيمه اتومبيل  	140.000</a:t>
            </a:r>
            <a:endParaRPr lang="en-US" altLang="fa-IR" smtClean="0"/>
          </a:p>
          <a:p>
            <a:pPr eaLnBrk="1" hangingPunct="1">
              <a:buFontTx/>
              <a:buNone/>
            </a:pPr>
            <a:r>
              <a:rPr lang="fa-IR" altLang="fa-IR" smtClean="0"/>
              <a:t>	تعديل حساب هزينه بيمه اتومبيل</a:t>
            </a:r>
            <a:endParaRPr lang="en-US" altLang="fa-IR" smtClean="0"/>
          </a:p>
        </p:txBody>
      </p:sp>
      <p:sp>
        <p:nvSpPr>
          <p:cNvPr id="312323" name="Rectangle 6"/>
          <p:cNvSpPr>
            <a:spLocks noGrp="1" noChangeArrowheads="1"/>
          </p:cNvSpPr>
          <p:nvPr>
            <p:ph type="title"/>
          </p:nvPr>
        </p:nvSpPr>
        <p:spPr>
          <a:xfrm>
            <a:off x="2495550" y="781050"/>
            <a:ext cx="7772400" cy="457200"/>
          </a:xfrm>
          <a:noFill/>
        </p:spPr>
        <p:txBody>
          <a:bodyPr/>
          <a:lstStyle/>
          <a:p>
            <a:pPr eaLnBrk="1" hangingPunct="1"/>
            <a:r>
              <a:rPr lang="fa-IR" altLang="fa-IR" sz="2400"/>
              <a:t>ثبت تعديلات مربوط به پيش پرداخت- روش ثبت در حساب هزينه</a:t>
            </a:r>
            <a:endParaRPr lang="en-US" altLang="fa-IR" sz="2400"/>
          </a:p>
        </p:txBody>
      </p:sp>
    </p:spTree>
    <p:extLst>
      <p:ext uri="{BB962C8B-B14F-4D97-AF65-F5344CB8AC3E}">
        <p14:creationId xmlns:p14="http://schemas.microsoft.com/office/powerpoint/2010/main" val="4848111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59849" name="Group 41"/>
          <p:cNvGraphicFramePr>
            <a:graphicFrameLocks noGrp="1"/>
          </p:cNvGraphicFramePr>
          <p:nvPr>
            <p:ph idx="1"/>
          </p:nvPr>
        </p:nvGraphicFramePr>
        <p:xfrm>
          <a:off x="2135188" y="1989138"/>
          <a:ext cx="7847012" cy="3298826"/>
        </p:xfrm>
        <a:graphic>
          <a:graphicData uri="http://schemas.openxmlformats.org/drawingml/2006/table">
            <a:tbl>
              <a:tblPr rtl="1"/>
              <a:tblGrid>
                <a:gridCol w="2014537"/>
                <a:gridCol w="1484313"/>
                <a:gridCol w="603250"/>
                <a:gridCol w="2041525"/>
                <a:gridCol w="1703387"/>
              </a:tblGrid>
              <a:tr h="681038">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هزينه بيمه اتومبيل</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پيش پرداخت بيمه اتومبيل</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550988">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a:t>
                      </a:r>
                      <a:r>
                        <a:rPr kumimoji="0" lang="fa-IR"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1/8)240.000</a:t>
                      </a:r>
                      <a:endParaRPr kumimoji="0" lang="en-US"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0" fontAlgn="base" latinLnBrk="0" hangingPunct="0">
                        <a:lnSpc>
                          <a:spcPct val="100000"/>
                        </a:lnSpc>
                        <a:spcBef>
                          <a:spcPct val="0"/>
                        </a:spcBef>
                        <a:spcAft>
                          <a:spcPct val="0"/>
                        </a:spcAft>
                        <a:buClrTx/>
                        <a:buSzPct val="85000"/>
                        <a:buFontTx/>
                        <a:buNone/>
                        <a:tabLst/>
                      </a:pPr>
                      <a:r>
                        <a:rPr kumimoji="0" lang="fa-IR"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      (29/12)140.000      </a:t>
                      </a:r>
                      <a:endParaRPr kumimoji="0" lang="ar-SA"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fa-IR"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(29/12)140.000</a:t>
                      </a:r>
                      <a:endParaRPr kumimoji="0" lang="en-US"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828675">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مانده100.000</a:t>
                      </a:r>
                      <a:endPar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endParaRPr kumimoji="0" lang="ar-SA" altLang="fa-IR" sz="3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r>
            </a:tbl>
          </a:graphicData>
        </a:graphic>
      </p:graphicFrame>
      <p:sp>
        <p:nvSpPr>
          <p:cNvPr id="313362" name="Rectangle 42"/>
          <p:cNvSpPr>
            <a:spLocks noGrp="1" noChangeArrowheads="1"/>
          </p:cNvSpPr>
          <p:nvPr>
            <p:ph type="title"/>
          </p:nvPr>
        </p:nvSpPr>
        <p:spPr>
          <a:xfrm>
            <a:off x="3287714" y="598489"/>
            <a:ext cx="6980237" cy="396875"/>
          </a:xfrm>
          <a:noFill/>
        </p:spPr>
        <p:txBody>
          <a:bodyPr/>
          <a:lstStyle/>
          <a:p>
            <a:pPr eaLnBrk="1" hangingPunct="1"/>
            <a:r>
              <a:rPr lang="fa-IR" altLang="fa-IR" sz="2000"/>
              <a:t>ثبت تعديلات مربوط به پيش پرداخت- روش ثبت در حساب هزينه</a:t>
            </a:r>
            <a:endParaRPr lang="en-US" altLang="fa-IR" sz="2000"/>
          </a:p>
        </p:txBody>
      </p:sp>
    </p:spTree>
    <p:extLst>
      <p:ext uri="{BB962C8B-B14F-4D97-AF65-F5344CB8AC3E}">
        <p14:creationId xmlns:p14="http://schemas.microsoft.com/office/powerpoint/2010/main" val="37713877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Rectangle 3"/>
          <p:cNvSpPr>
            <a:spLocks noGrp="1" noChangeArrowheads="1"/>
          </p:cNvSpPr>
          <p:nvPr>
            <p:ph type="body" idx="1"/>
          </p:nvPr>
        </p:nvSpPr>
        <p:spPr>
          <a:xfrm>
            <a:off x="2135188" y="1989139"/>
            <a:ext cx="7847012" cy="3209925"/>
          </a:xfrm>
        </p:spPr>
        <p:txBody>
          <a:bodyPr/>
          <a:lstStyle/>
          <a:p>
            <a:pPr eaLnBrk="1" hangingPunct="1">
              <a:buFontTx/>
              <a:buNone/>
            </a:pPr>
            <a:r>
              <a:rPr lang="fa-IR" altLang="fa-IR" smtClean="0"/>
              <a:t>همانگونه كه قبلاً آموختيم هزينه بيمه اتومبيل به سودوزيان منتقل ودر محاسبه سود خالص تاثير مي‌نهد. </a:t>
            </a:r>
          </a:p>
          <a:p>
            <a:pPr eaLnBrk="1" hangingPunct="1">
              <a:buFontTx/>
              <a:buNone/>
            </a:pPr>
            <a:r>
              <a:rPr lang="fa-IR" altLang="fa-IR" smtClean="0"/>
              <a:t>مانده وپيش پرداخت بيمه اتومبيل نيز به سال بعد منتقل مي شود</a:t>
            </a:r>
          </a:p>
          <a:p>
            <a:pPr eaLnBrk="1" hangingPunct="1">
              <a:buFontTx/>
              <a:buNone/>
            </a:pPr>
            <a:r>
              <a:rPr lang="fa-IR" altLang="fa-IR" smtClean="0"/>
              <a:t>امّا...</a:t>
            </a:r>
            <a:endParaRPr lang="en-US" altLang="fa-IR" smtClean="0"/>
          </a:p>
        </p:txBody>
      </p:sp>
      <p:sp>
        <p:nvSpPr>
          <p:cNvPr id="314371" name="Rectangle 6"/>
          <p:cNvSpPr>
            <a:spLocks noGrp="1" noChangeArrowheads="1"/>
          </p:cNvSpPr>
          <p:nvPr>
            <p:ph type="title"/>
          </p:nvPr>
        </p:nvSpPr>
        <p:spPr>
          <a:xfrm>
            <a:off x="2495550" y="781050"/>
            <a:ext cx="7772400" cy="457200"/>
          </a:xfrm>
          <a:noFill/>
        </p:spPr>
        <p:txBody>
          <a:bodyPr/>
          <a:lstStyle/>
          <a:p>
            <a:pPr eaLnBrk="1" hangingPunct="1"/>
            <a:r>
              <a:rPr lang="fa-IR" altLang="fa-IR" sz="2400"/>
              <a:t>ثبت تعديلات مربوط به پيش پرداخت- روش ثبت در حساب هزينه</a:t>
            </a:r>
            <a:endParaRPr lang="en-US" altLang="fa-IR" sz="2400"/>
          </a:p>
        </p:txBody>
      </p:sp>
    </p:spTree>
    <p:extLst>
      <p:ext uri="{BB962C8B-B14F-4D97-AF65-F5344CB8AC3E}">
        <p14:creationId xmlns:p14="http://schemas.microsoft.com/office/powerpoint/2010/main" val="37296469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Rectangle 3"/>
          <p:cNvSpPr>
            <a:spLocks noGrp="1" noChangeArrowheads="1"/>
          </p:cNvSpPr>
          <p:nvPr>
            <p:ph type="body" idx="1"/>
          </p:nvPr>
        </p:nvSpPr>
        <p:spPr>
          <a:xfrm>
            <a:off x="2135188" y="1989139"/>
            <a:ext cx="7847012" cy="2625725"/>
          </a:xfrm>
        </p:spPr>
        <p:txBody>
          <a:bodyPr/>
          <a:lstStyle/>
          <a:p>
            <a:pPr eaLnBrk="1" hangingPunct="1">
              <a:buFontTx/>
              <a:buNone/>
            </a:pPr>
            <a:r>
              <a:rPr lang="fa-IR" altLang="fa-IR" smtClean="0"/>
              <a:t>چون روش موسسه بتاثبت پيش پرداخت در حساب هزينه است، به منظور حفظ ثبات رويه در ابتداي سال بعد مي‌بايد مانده پيش پرداخت بيمه مجدداٌ به حساب هزينه منتقل گردد </a:t>
            </a:r>
          </a:p>
          <a:p>
            <a:pPr eaLnBrk="1" hangingPunct="1">
              <a:buFontTx/>
              <a:buNone/>
            </a:pPr>
            <a:r>
              <a:rPr lang="fa-IR" altLang="fa-IR" smtClean="0"/>
              <a:t>پس</a:t>
            </a:r>
            <a:endParaRPr lang="en-US" altLang="fa-IR" smtClean="0"/>
          </a:p>
        </p:txBody>
      </p:sp>
      <p:sp>
        <p:nvSpPr>
          <p:cNvPr id="315395" name="Rectangle 6"/>
          <p:cNvSpPr>
            <a:spLocks noGrp="1" noChangeArrowheads="1"/>
          </p:cNvSpPr>
          <p:nvPr>
            <p:ph type="title"/>
          </p:nvPr>
        </p:nvSpPr>
        <p:spPr>
          <a:xfrm>
            <a:off x="2495550" y="781050"/>
            <a:ext cx="7772400" cy="457200"/>
          </a:xfrm>
          <a:noFill/>
        </p:spPr>
        <p:txBody>
          <a:bodyPr/>
          <a:lstStyle/>
          <a:p>
            <a:pPr eaLnBrk="1" hangingPunct="1"/>
            <a:r>
              <a:rPr lang="fa-IR" altLang="fa-IR" sz="2400"/>
              <a:t>ثبت تعديلات مربوط به پيش پرداخت- روش ثبت در حساب هزينه</a:t>
            </a:r>
            <a:endParaRPr lang="en-US" altLang="fa-IR" sz="2400"/>
          </a:p>
        </p:txBody>
      </p:sp>
    </p:spTree>
    <p:extLst>
      <p:ext uri="{BB962C8B-B14F-4D97-AF65-F5344CB8AC3E}">
        <p14:creationId xmlns:p14="http://schemas.microsoft.com/office/powerpoint/2010/main" val="9799460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3"/>
          <p:cNvSpPr>
            <a:spLocks noGrp="1" noChangeArrowheads="1"/>
          </p:cNvSpPr>
          <p:nvPr>
            <p:ph type="body" idx="1"/>
          </p:nvPr>
        </p:nvSpPr>
        <p:spPr>
          <a:xfrm>
            <a:off x="2135188" y="1989139"/>
            <a:ext cx="7847012" cy="1747837"/>
          </a:xfrm>
        </p:spPr>
        <p:txBody>
          <a:bodyPr/>
          <a:lstStyle/>
          <a:p>
            <a:pPr eaLnBrk="1" hangingPunct="1">
              <a:buFontTx/>
              <a:buNone/>
            </a:pPr>
            <a:r>
              <a:rPr lang="fa-IR" altLang="fa-IR" smtClean="0"/>
              <a:t>1/1 هزينه بيمه اتومبيل 140.000</a:t>
            </a:r>
          </a:p>
          <a:p>
            <a:pPr eaLnBrk="1" hangingPunct="1">
              <a:buFontTx/>
              <a:buNone/>
            </a:pPr>
            <a:r>
              <a:rPr lang="fa-IR" altLang="fa-IR" smtClean="0"/>
              <a:t>			پيش پرداخت بيمه اتومبيل140.000</a:t>
            </a:r>
          </a:p>
          <a:p>
            <a:pPr eaLnBrk="1" hangingPunct="1">
              <a:buFontTx/>
              <a:buNone/>
            </a:pPr>
            <a:r>
              <a:rPr lang="fa-IR" altLang="fa-IR" smtClean="0"/>
              <a:t>ثبت پيش پرداخت در هزينه بيمه</a:t>
            </a:r>
            <a:endParaRPr lang="en-US" altLang="fa-IR" smtClean="0"/>
          </a:p>
        </p:txBody>
      </p:sp>
      <p:sp>
        <p:nvSpPr>
          <p:cNvPr id="316419" name="Rectangle 6"/>
          <p:cNvSpPr>
            <a:spLocks noGrp="1" noChangeArrowheads="1"/>
          </p:cNvSpPr>
          <p:nvPr>
            <p:ph type="title"/>
          </p:nvPr>
        </p:nvSpPr>
        <p:spPr>
          <a:xfrm>
            <a:off x="2495550" y="781050"/>
            <a:ext cx="7772400" cy="457200"/>
          </a:xfrm>
          <a:noFill/>
        </p:spPr>
        <p:txBody>
          <a:bodyPr/>
          <a:lstStyle/>
          <a:p>
            <a:pPr eaLnBrk="1" hangingPunct="1"/>
            <a:r>
              <a:rPr lang="fa-IR" altLang="fa-IR" sz="2400"/>
              <a:t>ثبت تعديلات مربوط به پيش پرداخت- روش ثبت در حساب هزينه</a:t>
            </a:r>
            <a:endParaRPr lang="en-US" altLang="fa-IR" sz="2400"/>
          </a:p>
        </p:txBody>
      </p:sp>
    </p:spTree>
    <p:extLst>
      <p:ext uri="{BB962C8B-B14F-4D97-AF65-F5344CB8AC3E}">
        <p14:creationId xmlns:p14="http://schemas.microsoft.com/office/powerpoint/2010/main" val="35606698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3"/>
          <p:cNvSpPr>
            <a:spLocks noGrp="1" noChangeArrowheads="1"/>
          </p:cNvSpPr>
          <p:nvPr>
            <p:ph type="body" idx="1"/>
          </p:nvPr>
        </p:nvSpPr>
        <p:spPr>
          <a:xfrm>
            <a:off x="2135188" y="1989138"/>
            <a:ext cx="7847012" cy="3403600"/>
          </a:xfrm>
        </p:spPr>
        <p:txBody>
          <a:bodyPr/>
          <a:lstStyle/>
          <a:p>
            <a:pPr eaLnBrk="1" hangingPunct="1">
              <a:buFontTx/>
              <a:buNone/>
            </a:pPr>
            <a:r>
              <a:rPr lang="fa-IR" altLang="fa-IR" smtClean="0"/>
              <a:t>در موسسه بتا ملزومات نيز در حساب هزينه ثبت ميشود بر اين اساس خريد100.000ملزومات دردفتر روزنامه</a:t>
            </a:r>
          </a:p>
          <a:p>
            <a:pPr eaLnBrk="1" hangingPunct="1">
              <a:buFontTx/>
              <a:buNone/>
            </a:pPr>
            <a:r>
              <a:rPr lang="fa-IR" altLang="fa-IR" smtClean="0"/>
              <a:t>اينگونه ثبت  ميشود</a:t>
            </a:r>
          </a:p>
          <a:p>
            <a:pPr eaLnBrk="1" hangingPunct="1">
              <a:buFontTx/>
              <a:buNone/>
            </a:pPr>
            <a:r>
              <a:rPr lang="fa-IR" altLang="fa-IR" smtClean="0"/>
              <a:t>4/11هزينه ملزومات100.000</a:t>
            </a:r>
          </a:p>
          <a:p>
            <a:pPr eaLnBrk="1" hangingPunct="1">
              <a:buFontTx/>
              <a:buNone/>
            </a:pPr>
            <a:r>
              <a:rPr lang="fa-IR" altLang="fa-IR" smtClean="0"/>
              <a:t>				بانك			100.000</a:t>
            </a:r>
          </a:p>
          <a:p>
            <a:pPr eaLnBrk="1" hangingPunct="1">
              <a:buFontTx/>
              <a:buNone/>
            </a:pPr>
            <a:r>
              <a:rPr lang="fa-IR" altLang="fa-IR" smtClean="0"/>
              <a:t>بابت خريد ملزومات</a:t>
            </a:r>
            <a:endParaRPr lang="en-US" altLang="fa-IR" smtClean="0"/>
          </a:p>
        </p:txBody>
      </p:sp>
      <p:sp>
        <p:nvSpPr>
          <p:cNvPr id="317443" name="Rectangle 4"/>
          <p:cNvSpPr>
            <a:spLocks noGrp="1" noChangeArrowheads="1"/>
          </p:cNvSpPr>
          <p:nvPr>
            <p:ph type="title"/>
          </p:nvPr>
        </p:nvSpPr>
        <p:spPr>
          <a:xfrm>
            <a:off x="3287714" y="538163"/>
            <a:ext cx="6980237" cy="457200"/>
          </a:xfrm>
          <a:noFill/>
        </p:spPr>
        <p:txBody>
          <a:bodyPr/>
          <a:lstStyle/>
          <a:p>
            <a:pPr eaLnBrk="1" hangingPunct="1"/>
            <a:r>
              <a:rPr lang="fa-IR" altLang="fa-IR" sz="2400"/>
              <a:t>ثبت تعديلات مربوط به ملزومات- روش ثبت در حساب هزينه</a:t>
            </a:r>
            <a:endParaRPr lang="en-US" altLang="fa-IR" sz="2400"/>
          </a:p>
        </p:txBody>
      </p:sp>
    </p:spTree>
    <p:extLst>
      <p:ext uri="{BB962C8B-B14F-4D97-AF65-F5344CB8AC3E}">
        <p14:creationId xmlns:p14="http://schemas.microsoft.com/office/powerpoint/2010/main" val="3722159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3"/>
          <p:cNvSpPr>
            <a:spLocks noGrp="1" noChangeArrowheads="1"/>
          </p:cNvSpPr>
          <p:nvPr>
            <p:ph type="body" idx="1"/>
          </p:nvPr>
        </p:nvSpPr>
        <p:spPr>
          <a:xfrm>
            <a:off x="2135188" y="1989139"/>
            <a:ext cx="7847012" cy="3209925"/>
          </a:xfrm>
        </p:spPr>
        <p:txBody>
          <a:bodyPr/>
          <a:lstStyle/>
          <a:p>
            <a:pPr eaLnBrk="1" hangingPunct="1">
              <a:buFontTx/>
              <a:buNone/>
            </a:pPr>
            <a:r>
              <a:rPr lang="fa-IR" altLang="fa-IR" smtClean="0"/>
              <a:t>2- حسابهاي موقتي (اسمي)</a:t>
            </a:r>
          </a:p>
          <a:p>
            <a:pPr eaLnBrk="1" hangingPunct="1">
              <a:buFontTx/>
              <a:buNone/>
            </a:pPr>
            <a:r>
              <a:rPr lang="fa-IR" altLang="fa-IR" smtClean="0"/>
              <a:t>اين حسابها در انتهاي دوره مالي بسته شده و به دوره بعد منتقل نمي‌شود</a:t>
            </a:r>
          </a:p>
          <a:p>
            <a:pPr eaLnBrk="1" hangingPunct="1"/>
            <a:r>
              <a:rPr lang="fa-IR" altLang="fa-IR" smtClean="0"/>
              <a:t>كليه حسابهاي صورت سود و زيان كه (فروش، درآمد، خريد،هزينه‌ها) به حساب خلاصه سود و زيان بسته مي‌شوند، موقتي هستند.</a:t>
            </a:r>
            <a:endParaRPr lang="en-US" altLang="fa-IR" smtClean="0"/>
          </a:p>
        </p:txBody>
      </p:sp>
      <p:sp>
        <p:nvSpPr>
          <p:cNvPr id="290819" name="Rectangle 5"/>
          <p:cNvSpPr>
            <a:spLocks noChangeArrowheads="1"/>
          </p:cNvSpPr>
          <p:nvPr/>
        </p:nvSpPr>
        <p:spPr bwMode="auto">
          <a:xfrm>
            <a:off x="2711450" y="404813"/>
            <a:ext cx="7772400" cy="76200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fa-IR" altLang="fa-IR" sz="4400">
                <a:solidFill>
                  <a:schemeClr val="tx2"/>
                </a:solidFill>
                <a:latin typeface="Times New Roman" panose="02020603050405020304" pitchFamily="18" charset="0"/>
                <a:ea typeface="Zar" pitchFamily="2" charset="0"/>
                <a:cs typeface="Zar" pitchFamily="2" charset="0"/>
              </a:rPr>
              <a:t>انواع حسابها :(</a:t>
            </a:r>
            <a:r>
              <a:rPr lang="fa-IR" altLang="fa-IR" sz="4000">
                <a:solidFill>
                  <a:schemeClr val="tx2"/>
                </a:solidFill>
                <a:latin typeface="Times New Roman" panose="02020603050405020304" pitchFamily="18" charset="0"/>
                <a:ea typeface="Zar" pitchFamily="2" charset="0"/>
                <a:cs typeface="Zar" pitchFamily="2" charset="0"/>
              </a:rPr>
              <a:t>دائمي , موقت و مخلوط</a:t>
            </a:r>
            <a:r>
              <a:rPr lang="fa-IR" altLang="fa-IR" sz="4400">
                <a:solidFill>
                  <a:schemeClr val="tx2"/>
                </a:solidFill>
                <a:latin typeface="Times New Roman" panose="02020603050405020304" pitchFamily="18" charset="0"/>
                <a:ea typeface="Zar" pitchFamily="2" charset="0"/>
                <a:cs typeface="Zar" pitchFamily="2" charset="0"/>
              </a:rPr>
              <a:t> )</a:t>
            </a:r>
            <a:endParaRPr lang="en-US" altLang="fa-IR" sz="4400">
              <a:solidFill>
                <a:schemeClr val="tx2"/>
              </a:solidFill>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10128656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Rectangle 3"/>
          <p:cNvSpPr>
            <a:spLocks noGrp="1" noChangeArrowheads="1"/>
          </p:cNvSpPr>
          <p:nvPr>
            <p:ph type="body" idx="1"/>
          </p:nvPr>
        </p:nvSpPr>
        <p:spPr>
          <a:xfrm>
            <a:off x="2135188" y="1989138"/>
            <a:ext cx="7847012" cy="3403600"/>
          </a:xfrm>
        </p:spPr>
        <p:txBody>
          <a:bodyPr/>
          <a:lstStyle/>
          <a:p>
            <a:pPr eaLnBrk="1" hangingPunct="1">
              <a:buFontTx/>
              <a:buNone/>
            </a:pPr>
            <a:r>
              <a:rPr lang="fa-IR" altLang="fa-IR" smtClean="0"/>
              <a:t>با فرض اينكه در انتهاي دوره مبلغ 35.000 ريال ملزومات در موسسه موجود باشد.</a:t>
            </a:r>
          </a:p>
          <a:p>
            <a:pPr eaLnBrk="1" hangingPunct="1">
              <a:buFontTx/>
              <a:buNone/>
            </a:pPr>
            <a:endParaRPr lang="fa-IR" altLang="fa-IR" smtClean="0"/>
          </a:p>
          <a:p>
            <a:pPr eaLnBrk="1" hangingPunct="1">
              <a:buFontTx/>
              <a:buNone/>
            </a:pPr>
            <a:r>
              <a:rPr lang="fa-IR" altLang="fa-IR" smtClean="0"/>
              <a:t>29/12 ملزومات اداري 35.000</a:t>
            </a:r>
          </a:p>
          <a:p>
            <a:pPr eaLnBrk="1" hangingPunct="1">
              <a:buFontTx/>
              <a:buNone/>
            </a:pPr>
            <a:r>
              <a:rPr lang="fa-IR" altLang="fa-IR" smtClean="0"/>
              <a:t>				هزينه ملزومات 35.000</a:t>
            </a:r>
          </a:p>
          <a:p>
            <a:pPr eaLnBrk="1" hangingPunct="1">
              <a:buFontTx/>
              <a:buNone/>
            </a:pPr>
            <a:r>
              <a:rPr lang="fa-IR" altLang="fa-IR" smtClean="0"/>
              <a:t>اصلاح حساب ملزومات</a:t>
            </a:r>
            <a:endParaRPr lang="en-US" altLang="fa-IR" smtClean="0"/>
          </a:p>
        </p:txBody>
      </p:sp>
      <p:sp>
        <p:nvSpPr>
          <p:cNvPr id="318467" name="Rectangle 4"/>
          <p:cNvSpPr>
            <a:spLocks noGrp="1" noChangeArrowheads="1"/>
          </p:cNvSpPr>
          <p:nvPr>
            <p:ph type="title"/>
          </p:nvPr>
        </p:nvSpPr>
        <p:spPr>
          <a:xfrm>
            <a:off x="3287714" y="538163"/>
            <a:ext cx="6980237" cy="457200"/>
          </a:xfrm>
          <a:noFill/>
        </p:spPr>
        <p:txBody>
          <a:bodyPr/>
          <a:lstStyle/>
          <a:p>
            <a:pPr eaLnBrk="1" hangingPunct="1"/>
            <a:r>
              <a:rPr lang="fa-IR" altLang="fa-IR" sz="2400"/>
              <a:t>ثبت تعديلات مربوط به ملزومات- روش ثبت در حساب هزينه</a:t>
            </a:r>
            <a:endParaRPr lang="en-US" altLang="fa-IR" sz="2400"/>
          </a:p>
        </p:txBody>
      </p:sp>
    </p:spTree>
    <p:extLst>
      <p:ext uri="{BB962C8B-B14F-4D97-AF65-F5344CB8AC3E}">
        <p14:creationId xmlns:p14="http://schemas.microsoft.com/office/powerpoint/2010/main" val="22027825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65983" name="Group 31"/>
          <p:cNvGraphicFramePr>
            <a:graphicFrameLocks noGrp="1"/>
          </p:cNvGraphicFramePr>
          <p:nvPr>
            <p:ph idx="1"/>
          </p:nvPr>
        </p:nvGraphicFramePr>
        <p:xfrm>
          <a:off x="2135188" y="1989139"/>
          <a:ext cx="7847012" cy="2578101"/>
        </p:xfrm>
        <a:graphic>
          <a:graphicData uri="http://schemas.openxmlformats.org/drawingml/2006/table">
            <a:tbl>
              <a:tblPr rtl="1"/>
              <a:tblGrid>
                <a:gridCol w="1824037"/>
                <a:gridCol w="1674813"/>
                <a:gridCol w="987425"/>
                <a:gridCol w="1657350"/>
                <a:gridCol w="1703387"/>
              </a:tblGrid>
              <a:tr h="719138">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هزينه ملزومات</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ملزومات اداري</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792163">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100.000</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35.000</a:t>
                      </a:r>
                      <a:endPar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35.000</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874713">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مانده75.000</a:t>
                      </a:r>
                      <a:endPar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endParaRPr kumimoji="0" lang="ar-SA" altLang="fa-IR" sz="3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r>
            </a:tbl>
          </a:graphicData>
        </a:graphic>
      </p:graphicFrame>
      <p:sp>
        <p:nvSpPr>
          <p:cNvPr id="319506" name="Rectangle 32"/>
          <p:cNvSpPr>
            <a:spLocks noGrp="1" noChangeArrowheads="1"/>
          </p:cNvSpPr>
          <p:nvPr>
            <p:ph type="title"/>
          </p:nvPr>
        </p:nvSpPr>
        <p:spPr>
          <a:xfrm>
            <a:off x="3287714" y="538163"/>
            <a:ext cx="6980237" cy="457200"/>
          </a:xfrm>
          <a:noFill/>
        </p:spPr>
        <p:txBody>
          <a:bodyPr/>
          <a:lstStyle/>
          <a:p>
            <a:pPr eaLnBrk="1" hangingPunct="1"/>
            <a:r>
              <a:rPr lang="fa-IR" altLang="fa-IR" sz="2400"/>
              <a:t>ثبت تعديلات مربوط به ملزومات- روش ثبت در حساب هزينه</a:t>
            </a:r>
            <a:endParaRPr lang="en-US" altLang="fa-IR" sz="2400"/>
          </a:p>
        </p:txBody>
      </p:sp>
    </p:spTree>
    <p:extLst>
      <p:ext uri="{BB962C8B-B14F-4D97-AF65-F5344CB8AC3E}">
        <p14:creationId xmlns:p14="http://schemas.microsoft.com/office/powerpoint/2010/main" val="4661166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eaLnBrk="1" hangingPunct="1"/>
            <a:r>
              <a:rPr lang="fa-IR" altLang="fa-IR" smtClean="0"/>
              <a:t> </a:t>
            </a:r>
            <a:endParaRPr lang="en-US" altLang="fa-IR" smtClean="0"/>
          </a:p>
        </p:txBody>
      </p:sp>
      <p:sp>
        <p:nvSpPr>
          <p:cNvPr id="320515" name="Rectangle 3"/>
          <p:cNvSpPr>
            <a:spLocks noGrp="1" noChangeArrowheads="1"/>
          </p:cNvSpPr>
          <p:nvPr>
            <p:ph type="body" idx="1"/>
          </p:nvPr>
        </p:nvSpPr>
        <p:spPr>
          <a:xfrm>
            <a:off x="2135188" y="1989138"/>
            <a:ext cx="7847012" cy="2819400"/>
          </a:xfrm>
        </p:spPr>
        <p:txBody>
          <a:bodyPr/>
          <a:lstStyle/>
          <a:p>
            <a:pPr eaLnBrk="1" hangingPunct="1">
              <a:buFontTx/>
              <a:buNone/>
            </a:pPr>
            <a:r>
              <a:rPr lang="fa-IR" altLang="fa-IR" smtClean="0"/>
              <a:t>با توجه به روش موسسه بتا، در ابتداي سال بعد ثبت زير ضروري است</a:t>
            </a:r>
          </a:p>
          <a:p>
            <a:pPr eaLnBrk="1" hangingPunct="1">
              <a:buFontTx/>
              <a:buNone/>
            </a:pPr>
            <a:r>
              <a:rPr lang="fa-IR" altLang="fa-IR" smtClean="0"/>
              <a:t>1/1 هزينه ملزومات اداري 35.000</a:t>
            </a:r>
          </a:p>
          <a:p>
            <a:pPr eaLnBrk="1" hangingPunct="1">
              <a:buFontTx/>
              <a:buNone/>
            </a:pPr>
            <a:r>
              <a:rPr lang="fa-IR" altLang="fa-IR" smtClean="0"/>
              <a:t>					ملزومات اداري 35.000</a:t>
            </a:r>
          </a:p>
          <a:p>
            <a:pPr eaLnBrk="1" hangingPunct="1">
              <a:buFontTx/>
              <a:buNone/>
            </a:pPr>
            <a:r>
              <a:rPr lang="fa-IR" altLang="fa-IR" smtClean="0"/>
              <a:t>انتقال مانده ملزومات به هزينه</a:t>
            </a:r>
            <a:endParaRPr lang="en-US" altLang="fa-IR" smtClean="0"/>
          </a:p>
        </p:txBody>
      </p:sp>
      <p:sp>
        <p:nvSpPr>
          <p:cNvPr id="320516" name="Rectangle 4"/>
          <p:cNvSpPr>
            <a:spLocks noChangeArrowheads="1"/>
          </p:cNvSpPr>
          <p:nvPr/>
        </p:nvSpPr>
        <p:spPr bwMode="auto">
          <a:xfrm>
            <a:off x="3287714" y="538163"/>
            <a:ext cx="6980237" cy="457200"/>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fa-IR" altLang="fa-IR" sz="2400">
                <a:solidFill>
                  <a:schemeClr val="tx2"/>
                </a:solidFill>
                <a:latin typeface="Times New Roman" panose="02020603050405020304" pitchFamily="18" charset="0"/>
                <a:ea typeface="Zar" pitchFamily="2" charset="0"/>
                <a:cs typeface="Zar" pitchFamily="2" charset="0"/>
              </a:rPr>
              <a:t>ثبت تعديلات مربوط به ملزومات- روش ثبت در حساب هزينه</a:t>
            </a:r>
            <a:endParaRPr lang="en-US" altLang="fa-IR" sz="2400">
              <a:solidFill>
                <a:schemeClr val="tx2"/>
              </a:solidFill>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12143636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Rectangle 2"/>
          <p:cNvSpPr>
            <a:spLocks noGrp="1" noChangeArrowheads="1"/>
          </p:cNvSpPr>
          <p:nvPr>
            <p:ph type="title"/>
          </p:nvPr>
        </p:nvSpPr>
        <p:spPr>
          <a:xfrm>
            <a:off x="2617788" y="725489"/>
            <a:ext cx="7772400" cy="701675"/>
          </a:xfrm>
        </p:spPr>
        <p:txBody>
          <a:bodyPr/>
          <a:lstStyle/>
          <a:p>
            <a:pPr eaLnBrk="1" hangingPunct="1"/>
            <a:r>
              <a:rPr lang="fa-IR" altLang="fa-IR" sz="4000"/>
              <a:t>اصلاح پيش دريافت درآمد</a:t>
            </a:r>
            <a:endParaRPr lang="en-US" altLang="fa-IR" sz="2800"/>
          </a:p>
        </p:txBody>
      </p:sp>
      <p:sp>
        <p:nvSpPr>
          <p:cNvPr id="321539" name="Rectangle 3"/>
          <p:cNvSpPr>
            <a:spLocks noGrp="1" noChangeArrowheads="1"/>
          </p:cNvSpPr>
          <p:nvPr>
            <p:ph type="body" idx="1"/>
          </p:nvPr>
        </p:nvSpPr>
        <p:spPr>
          <a:xfrm>
            <a:off x="2135188" y="1989139"/>
            <a:ext cx="7847012" cy="3113087"/>
          </a:xfrm>
        </p:spPr>
        <p:txBody>
          <a:bodyPr/>
          <a:lstStyle/>
          <a:p>
            <a:pPr eaLnBrk="1" hangingPunct="1">
              <a:buFontTx/>
              <a:buNone/>
            </a:pPr>
            <a:r>
              <a:rPr lang="fa-IR" altLang="fa-IR" smtClean="0"/>
              <a:t>2- اصلاح پيش دريافت‌هاي درآمد</a:t>
            </a:r>
          </a:p>
          <a:p>
            <a:pPr eaLnBrk="1" hangingPunct="1">
              <a:buFontTx/>
              <a:buNone/>
            </a:pPr>
            <a:r>
              <a:rPr lang="fa-IR" altLang="fa-IR" smtClean="0"/>
              <a:t>اگر موسسه‌اي مبلغي را از مشتريان خود دريافت نمايد تا در آينده، كالا يا خدماتي را ارائه نمايد، مبلغ دريافت شده به عنوان پيش دريافت در آمد تلقي و ماهيتاً تا ماداميكه كالا و خدمت تحويل نشده نوعي بدهي است</a:t>
            </a:r>
            <a:endParaRPr lang="en-US" altLang="fa-IR" smtClean="0"/>
          </a:p>
        </p:txBody>
      </p:sp>
    </p:spTree>
    <p:extLst>
      <p:ext uri="{BB962C8B-B14F-4D97-AF65-F5344CB8AC3E}">
        <p14:creationId xmlns:p14="http://schemas.microsoft.com/office/powerpoint/2010/main" val="33075363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Rectangle 3"/>
          <p:cNvSpPr>
            <a:spLocks noGrp="1" noChangeArrowheads="1"/>
          </p:cNvSpPr>
          <p:nvPr>
            <p:ph type="body" idx="1"/>
          </p:nvPr>
        </p:nvSpPr>
        <p:spPr>
          <a:xfrm>
            <a:off x="2135188" y="1989138"/>
            <a:ext cx="7847012" cy="3306762"/>
          </a:xfrm>
        </p:spPr>
        <p:txBody>
          <a:bodyPr/>
          <a:lstStyle/>
          <a:p>
            <a:pPr eaLnBrk="1" hangingPunct="1">
              <a:buFontTx/>
              <a:buNone/>
            </a:pPr>
            <a:r>
              <a:rPr lang="fa-IR" altLang="fa-IR" smtClean="0"/>
              <a:t>روش ثبت به دو صورت خواهد بود.</a:t>
            </a:r>
          </a:p>
          <a:p>
            <a:pPr eaLnBrk="1" hangingPunct="1">
              <a:buFontTx/>
              <a:buNone/>
            </a:pPr>
            <a:r>
              <a:rPr lang="fa-IR" altLang="fa-IR" smtClean="0"/>
              <a:t>1- ثبت در حساب يك بدهي</a:t>
            </a:r>
          </a:p>
          <a:p>
            <a:pPr eaLnBrk="1" hangingPunct="1">
              <a:buFontTx/>
              <a:buNone/>
            </a:pPr>
            <a:r>
              <a:rPr lang="fa-IR" altLang="fa-IR" smtClean="0"/>
              <a:t>در اين حالت مبلغ دريافت شده در بدهكار بانك / صندوق ثبت و حساب پيش دريافت در آمد بستانكار مي‌گردد</a:t>
            </a:r>
          </a:p>
          <a:p>
            <a:pPr eaLnBrk="1" hangingPunct="1">
              <a:buFontTx/>
              <a:buNone/>
            </a:pPr>
            <a:r>
              <a:rPr lang="fa-IR" altLang="fa-IR" smtClean="0"/>
              <a:t>مثال</a:t>
            </a:r>
            <a:endParaRPr lang="en-US" altLang="fa-IR" smtClean="0"/>
          </a:p>
        </p:txBody>
      </p:sp>
      <p:sp>
        <p:nvSpPr>
          <p:cNvPr id="322563" name="Rectangle 4"/>
          <p:cNvSpPr>
            <a:spLocks noGrp="1" noChangeArrowheads="1"/>
          </p:cNvSpPr>
          <p:nvPr>
            <p:ph type="title"/>
          </p:nvPr>
        </p:nvSpPr>
        <p:spPr>
          <a:xfrm>
            <a:off x="2617788" y="785813"/>
            <a:ext cx="7772400" cy="641350"/>
          </a:xfrm>
          <a:noFill/>
        </p:spPr>
        <p:txBody>
          <a:bodyPr/>
          <a:lstStyle/>
          <a:p>
            <a:pPr eaLnBrk="1" hangingPunct="1"/>
            <a:r>
              <a:rPr lang="fa-IR" altLang="fa-IR" sz="3600"/>
              <a:t>اصلاح پيش دريافت درآمد</a:t>
            </a:r>
            <a:endParaRPr lang="en-US" altLang="fa-IR" sz="3600"/>
          </a:p>
        </p:txBody>
      </p:sp>
    </p:spTree>
    <p:extLst>
      <p:ext uri="{BB962C8B-B14F-4D97-AF65-F5344CB8AC3E}">
        <p14:creationId xmlns:p14="http://schemas.microsoft.com/office/powerpoint/2010/main" val="29642609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3"/>
          <p:cNvSpPr>
            <a:spLocks noGrp="1" noChangeArrowheads="1"/>
          </p:cNvSpPr>
          <p:nvPr>
            <p:ph type="body" idx="1"/>
          </p:nvPr>
        </p:nvSpPr>
        <p:spPr>
          <a:xfrm>
            <a:off x="2135188" y="1989138"/>
            <a:ext cx="7847012" cy="2722562"/>
          </a:xfrm>
        </p:spPr>
        <p:txBody>
          <a:bodyPr/>
          <a:lstStyle/>
          <a:p>
            <a:pPr eaLnBrk="1" hangingPunct="1">
              <a:buFontTx/>
              <a:buNone/>
            </a:pPr>
            <a:r>
              <a:rPr lang="fa-IR" altLang="fa-IR" smtClean="0"/>
              <a:t>شركت آلفا با دريافت مبلغ 150.000 ريال متعهد مي‌شود كه پشتيباني كامپيوترهاي شركت گاما را به مدت 6ماه بعهده بگيرد</a:t>
            </a:r>
          </a:p>
          <a:p>
            <a:pPr eaLnBrk="1" hangingPunct="1">
              <a:buFontTx/>
              <a:buNone/>
            </a:pPr>
            <a:r>
              <a:rPr lang="fa-IR" altLang="fa-IR" smtClean="0"/>
              <a:t>1/11 بانك 150.000</a:t>
            </a:r>
          </a:p>
          <a:p>
            <a:pPr eaLnBrk="1" hangingPunct="1">
              <a:buFontTx/>
              <a:buNone/>
            </a:pPr>
            <a:r>
              <a:rPr lang="fa-IR" altLang="fa-IR" smtClean="0"/>
              <a:t>				پيش دريافت درآمد 150.000</a:t>
            </a:r>
            <a:endParaRPr lang="en-US" altLang="fa-IR" smtClean="0"/>
          </a:p>
        </p:txBody>
      </p:sp>
      <p:sp>
        <p:nvSpPr>
          <p:cNvPr id="323587" name="Rectangle 4"/>
          <p:cNvSpPr>
            <a:spLocks noGrp="1" noChangeArrowheads="1"/>
          </p:cNvSpPr>
          <p:nvPr>
            <p:ph type="title"/>
          </p:nvPr>
        </p:nvSpPr>
        <p:spPr>
          <a:xfrm>
            <a:off x="2617788" y="847725"/>
            <a:ext cx="7772400" cy="579438"/>
          </a:xfrm>
          <a:noFill/>
        </p:spPr>
        <p:txBody>
          <a:bodyPr/>
          <a:lstStyle/>
          <a:p>
            <a:pPr eaLnBrk="1" hangingPunct="1"/>
            <a:r>
              <a:rPr lang="fa-IR" altLang="fa-IR" sz="3200"/>
              <a:t>اصلاح پيش دريافت درآمد - ثبت در بدهي</a:t>
            </a:r>
            <a:endParaRPr lang="en-US" altLang="fa-IR" sz="3200"/>
          </a:p>
        </p:txBody>
      </p:sp>
    </p:spTree>
    <p:extLst>
      <p:ext uri="{BB962C8B-B14F-4D97-AF65-F5344CB8AC3E}">
        <p14:creationId xmlns:p14="http://schemas.microsoft.com/office/powerpoint/2010/main" val="22521379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Rectangle 3"/>
          <p:cNvSpPr>
            <a:spLocks noGrp="1" noChangeArrowheads="1"/>
          </p:cNvSpPr>
          <p:nvPr>
            <p:ph type="body" idx="1"/>
          </p:nvPr>
        </p:nvSpPr>
        <p:spPr>
          <a:xfrm>
            <a:off x="2135188" y="1989138"/>
            <a:ext cx="7847012" cy="1554162"/>
          </a:xfrm>
        </p:spPr>
        <p:txBody>
          <a:bodyPr/>
          <a:lstStyle/>
          <a:p>
            <a:pPr eaLnBrk="1" hangingPunct="1">
              <a:buFontTx/>
              <a:buNone/>
            </a:pPr>
            <a:r>
              <a:rPr lang="fa-IR" altLang="fa-IR" smtClean="0"/>
              <a:t>در انتهاي سال مالي شركت آلفا خدمات 2ماه را انجام داده است، در نتيجه مبلغ 2ماه از بدهي مذكور، به عنوان درآمد تحقيق يافته است</a:t>
            </a:r>
            <a:endParaRPr lang="en-US" altLang="fa-IR" smtClean="0"/>
          </a:p>
        </p:txBody>
      </p:sp>
      <p:sp>
        <p:nvSpPr>
          <p:cNvPr id="324611" name="Rectangle 4"/>
          <p:cNvSpPr>
            <a:spLocks noGrp="1" noChangeArrowheads="1"/>
          </p:cNvSpPr>
          <p:nvPr>
            <p:ph type="title"/>
          </p:nvPr>
        </p:nvSpPr>
        <p:spPr>
          <a:xfrm>
            <a:off x="2640013" y="476250"/>
            <a:ext cx="7772400" cy="641350"/>
          </a:xfrm>
          <a:noFill/>
        </p:spPr>
        <p:txBody>
          <a:bodyPr/>
          <a:lstStyle/>
          <a:p>
            <a:pPr eaLnBrk="1" hangingPunct="1"/>
            <a:r>
              <a:rPr lang="fa-IR" altLang="fa-IR" sz="3600"/>
              <a:t>اصلاح پيش دريافت درآمد - ثبت در بدهي</a:t>
            </a:r>
            <a:endParaRPr lang="en-US" altLang="fa-IR" sz="3600"/>
          </a:p>
        </p:txBody>
      </p:sp>
    </p:spTree>
    <p:extLst>
      <p:ext uri="{BB962C8B-B14F-4D97-AF65-F5344CB8AC3E}">
        <p14:creationId xmlns:p14="http://schemas.microsoft.com/office/powerpoint/2010/main" val="5427927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Rectangle 3"/>
          <p:cNvSpPr>
            <a:spLocks noGrp="1" noChangeArrowheads="1"/>
          </p:cNvSpPr>
          <p:nvPr>
            <p:ph type="body" idx="1"/>
          </p:nvPr>
        </p:nvSpPr>
        <p:spPr>
          <a:xfrm>
            <a:off x="2135188" y="1989139"/>
            <a:ext cx="7847012" cy="2332037"/>
          </a:xfrm>
        </p:spPr>
        <p:txBody>
          <a:bodyPr/>
          <a:lstStyle/>
          <a:p>
            <a:pPr eaLnBrk="1" hangingPunct="1">
              <a:buFontTx/>
              <a:buNone/>
            </a:pPr>
            <a:r>
              <a:rPr lang="fa-IR" altLang="fa-IR" smtClean="0"/>
              <a:t>29/12 پيش دريافت درآمد 50.000</a:t>
            </a:r>
          </a:p>
          <a:p>
            <a:pPr eaLnBrk="1" hangingPunct="1">
              <a:buFontTx/>
              <a:buNone/>
            </a:pPr>
            <a:r>
              <a:rPr lang="fa-IR" altLang="fa-IR" smtClean="0"/>
              <a:t>				درآمد حاصل از خدمات 50.000</a:t>
            </a:r>
          </a:p>
          <a:p>
            <a:pPr eaLnBrk="1" hangingPunct="1">
              <a:buFontTx/>
              <a:buNone/>
            </a:pPr>
            <a:r>
              <a:rPr lang="fa-IR" altLang="fa-IR" smtClean="0"/>
              <a:t>ثبت درآمد تحقق يافته 2 ماهه</a:t>
            </a:r>
          </a:p>
          <a:p>
            <a:pPr eaLnBrk="1" hangingPunct="1">
              <a:buFontTx/>
              <a:buNone/>
            </a:pPr>
            <a:r>
              <a:rPr lang="fa-IR" altLang="fa-IR" smtClean="0"/>
              <a:t>قرارداد با شركت گاما</a:t>
            </a:r>
            <a:endParaRPr lang="en-US" altLang="fa-IR" smtClean="0"/>
          </a:p>
        </p:txBody>
      </p:sp>
      <p:sp>
        <p:nvSpPr>
          <p:cNvPr id="325635" name="Rectangle 4"/>
          <p:cNvSpPr>
            <a:spLocks noGrp="1" noChangeArrowheads="1"/>
          </p:cNvSpPr>
          <p:nvPr>
            <p:ph type="title"/>
          </p:nvPr>
        </p:nvSpPr>
        <p:spPr>
          <a:xfrm>
            <a:off x="2617788" y="785813"/>
            <a:ext cx="7772400" cy="641350"/>
          </a:xfrm>
          <a:noFill/>
        </p:spPr>
        <p:txBody>
          <a:bodyPr/>
          <a:lstStyle/>
          <a:p>
            <a:pPr eaLnBrk="1" hangingPunct="1"/>
            <a:r>
              <a:rPr lang="fa-IR" altLang="fa-IR" sz="3600"/>
              <a:t>اصلاح پيش دريافت درآمد - ثبت در بدهي</a:t>
            </a:r>
            <a:endParaRPr lang="en-US" altLang="fa-IR" sz="3600"/>
          </a:p>
        </p:txBody>
      </p:sp>
    </p:spTree>
    <p:extLst>
      <p:ext uri="{BB962C8B-B14F-4D97-AF65-F5344CB8AC3E}">
        <p14:creationId xmlns:p14="http://schemas.microsoft.com/office/powerpoint/2010/main" val="1740337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80320" name="Group 32"/>
          <p:cNvGraphicFramePr>
            <a:graphicFrameLocks noGrp="1"/>
          </p:cNvGraphicFramePr>
          <p:nvPr>
            <p:ph idx="1"/>
          </p:nvPr>
        </p:nvGraphicFramePr>
        <p:xfrm>
          <a:off x="2135188" y="1989138"/>
          <a:ext cx="7847012" cy="2814638"/>
        </p:xfrm>
        <a:graphic>
          <a:graphicData uri="http://schemas.openxmlformats.org/drawingml/2006/table">
            <a:tbl>
              <a:tblPr rtl="1"/>
              <a:tblGrid>
                <a:gridCol w="1509712"/>
                <a:gridCol w="2305050"/>
                <a:gridCol w="671513"/>
                <a:gridCol w="1657350"/>
                <a:gridCol w="1703387"/>
              </a:tblGrid>
              <a:tr h="681038">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پيش دريافت درآمد</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درآمد حاصل از خدمات</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750888">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(29/12)50.000</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(1/11)150.000</a:t>
                      </a:r>
                      <a:endPar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50.000</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828675">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endPar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مانده100.000</a:t>
                      </a:r>
                      <a:endPar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r>
            </a:tbl>
          </a:graphicData>
        </a:graphic>
      </p:graphicFrame>
      <p:sp>
        <p:nvSpPr>
          <p:cNvPr id="326674" name="Rectangle 33"/>
          <p:cNvSpPr>
            <a:spLocks noGrp="1" noChangeArrowheads="1"/>
          </p:cNvSpPr>
          <p:nvPr>
            <p:ph type="title"/>
          </p:nvPr>
        </p:nvSpPr>
        <p:spPr>
          <a:xfrm>
            <a:off x="2617788" y="785813"/>
            <a:ext cx="7772400" cy="641350"/>
          </a:xfrm>
          <a:noFill/>
        </p:spPr>
        <p:txBody>
          <a:bodyPr/>
          <a:lstStyle/>
          <a:p>
            <a:pPr eaLnBrk="1" hangingPunct="1"/>
            <a:r>
              <a:rPr lang="fa-IR" altLang="fa-IR" sz="3600"/>
              <a:t>اصلاح پيش دريافت درآمد - ثبت در بدهي</a:t>
            </a:r>
            <a:endParaRPr lang="en-US" altLang="fa-IR" sz="3600"/>
          </a:p>
        </p:txBody>
      </p:sp>
    </p:spTree>
    <p:extLst>
      <p:ext uri="{BB962C8B-B14F-4D97-AF65-F5344CB8AC3E}">
        <p14:creationId xmlns:p14="http://schemas.microsoft.com/office/powerpoint/2010/main" val="4996051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3"/>
          <p:cNvSpPr>
            <a:spLocks noGrp="1" noChangeArrowheads="1"/>
          </p:cNvSpPr>
          <p:nvPr>
            <p:ph type="body" idx="1"/>
          </p:nvPr>
        </p:nvSpPr>
        <p:spPr>
          <a:xfrm>
            <a:off x="2135188" y="1989138"/>
            <a:ext cx="7847012" cy="2235200"/>
          </a:xfrm>
        </p:spPr>
        <p:txBody>
          <a:bodyPr/>
          <a:lstStyle/>
          <a:p>
            <a:pPr eaLnBrk="1" hangingPunct="1">
              <a:buFontTx/>
              <a:buNone/>
            </a:pPr>
            <a:r>
              <a:rPr lang="fa-IR" altLang="fa-IR" smtClean="0"/>
              <a:t>اگر حسابدار شركت مبلغ مذكور را به عنوان درآمد تلقي نمايد و آنرا در حساب درآمد ثبت نمايد</a:t>
            </a:r>
          </a:p>
          <a:p>
            <a:pPr eaLnBrk="1" hangingPunct="1">
              <a:buFontTx/>
              <a:buNone/>
            </a:pPr>
            <a:r>
              <a:rPr lang="fa-IR" altLang="fa-IR" smtClean="0"/>
              <a:t>1/11 بانك 150.000</a:t>
            </a:r>
          </a:p>
          <a:p>
            <a:pPr eaLnBrk="1" hangingPunct="1">
              <a:buFontTx/>
              <a:buNone/>
            </a:pPr>
            <a:r>
              <a:rPr lang="fa-IR" altLang="fa-IR" smtClean="0"/>
              <a:t>			درآمد حاصل از خدمات150.000</a:t>
            </a:r>
            <a:endParaRPr lang="en-US" altLang="fa-IR" smtClean="0"/>
          </a:p>
        </p:txBody>
      </p:sp>
      <p:sp>
        <p:nvSpPr>
          <p:cNvPr id="327683" name="Rectangle 4"/>
          <p:cNvSpPr>
            <a:spLocks noGrp="1" noChangeArrowheads="1"/>
          </p:cNvSpPr>
          <p:nvPr>
            <p:ph type="title"/>
          </p:nvPr>
        </p:nvSpPr>
        <p:spPr>
          <a:xfrm>
            <a:off x="2617788" y="785813"/>
            <a:ext cx="7772400" cy="641350"/>
          </a:xfrm>
          <a:noFill/>
        </p:spPr>
        <p:txBody>
          <a:bodyPr/>
          <a:lstStyle/>
          <a:p>
            <a:pPr eaLnBrk="1" hangingPunct="1"/>
            <a:r>
              <a:rPr lang="fa-IR" altLang="fa-IR" sz="3600"/>
              <a:t>اصلاح پيش دريافت درآمد - ثبت در درآمد</a:t>
            </a:r>
            <a:endParaRPr lang="en-US" altLang="fa-IR" sz="3600"/>
          </a:p>
        </p:txBody>
      </p:sp>
    </p:spTree>
    <p:extLst>
      <p:ext uri="{BB962C8B-B14F-4D97-AF65-F5344CB8AC3E}">
        <p14:creationId xmlns:p14="http://schemas.microsoft.com/office/powerpoint/2010/main" val="1594872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3"/>
          <p:cNvSpPr>
            <a:spLocks noGrp="1" noChangeArrowheads="1"/>
          </p:cNvSpPr>
          <p:nvPr>
            <p:ph type="body" idx="1"/>
          </p:nvPr>
        </p:nvSpPr>
        <p:spPr>
          <a:xfrm>
            <a:off x="2135188" y="1989138"/>
            <a:ext cx="7847012" cy="3306762"/>
          </a:xfrm>
        </p:spPr>
        <p:txBody>
          <a:bodyPr/>
          <a:lstStyle/>
          <a:p>
            <a:pPr eaLnBrk="1" hangingPunct="1">
              <a:buFontTx/>
              <a:buNone/>
            </a:pPr>
            <a:r>
              <a:rPr lang="fa-IR" altLang="fa-IR" smtClean="0"/>
              <a:t>3- حسابهاي مخلوط</a:t>
            </a:r>
          </a:p>
          <a:p>
            <a:pPr eaLnBrk="1" hangingPunct="1">
              <a:buFontTx/>
              <a:buNone/>
            </a:pPr>
            <a:r>
              <a:rPr lang="fa-IR" altLang="fa-IR" smtClean="0"/>
              <a:t>مانده اين حسابها مخلوطي از حسابهاي دائمي و موقت است كه با اصلاح حسابها قسمت دائمي از موقت جدا مي‌شود.</a:t>
            </a:r>
          </a:p>
          <a:p>
            <a:pPr eaLnBrk="1" hangingPunct="1"/>
            <a:r>
              <a:rPr lang="fa-IR" altLang="fa-IR" smtClean="0"/>
              <a:t>ثبتهاي اصلاحي درچهارگروه طبقه بندي مي شود</a:t>
            </a:r>
          </a:p>
          <a:p>
            <a:pPr eaLnBrk="1" hangingPunct="1"/>
            <a:r>
              <a:rPr lang="fa-IR" altLang="fa-IR" smtClean="0"/>
              <a:t>ثبتهاي اصلاحي درپايان دوره انجام ميشود</a:t>
            </a:r>
            <a:endParaRPr lang="en-US" altLang="fa-IR" smtClean="0"/>
          </a:p>
        </p:txBody>
      </p:sp>
      <p:sp>
        <p:nvSpPr>
          <p:cNvPr id="291843" name="Rectangle 5"/>
          <p:cNvSpPr>
            <a:spLocks noGrp="1" noChangeArrowheads="1"/>
          </p:cNvSpPr>
          <p:nvPr>
            <p:ph type="title"/>
          </p:nvPr>
        </p:nvSpPr>
        <p:spPr>
          <a:noFill/>
        </p:spPr>
        <p:txBody>
          <a:bodyPr/>
          <a:lstStyle/>
          <a:p>
            <a:pPr eaLnBrk="1" hangingPunct="1"/>
            <a:r>
              <a:rPr lang="fa-IR" altLang="fa-IR" smtClean="0"/>
              <a:t>انواع حسابها :(</a:t>
            </a:r>
            <a:r>
              <a:rPr lang="fa-IR" altLang="fa-IR" sz="4000"/>
              <a:t>دائمي , موقت و مخلوط</a:t>
            </a:r>
            <a:r>
              <a:rPr lang="fa-IR" altLang="fa-IR" smtClean="0"/>
              <a:t> )</a:t>
            </a:r>
            <a:endParaRPr lang="en-US" altLang="fa-IR" smtClean="0"/>
          </a:p>
        </p:txBody>
      </p:sp>
    </p:spTree>
    <p:extLst>
      <p:ext uri="{BB962C8B-B14F-4D97-AF65-F5344CB8AC3E}">
        <p14:creationId xmlns:p14="http://schemas.microsoft.com/office/powerpoint/2010/main" val="41107505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3"/>
          <p:cNvSpPr>
            <a:spLocks noGrp="1" noChangeArrowheads="1"/>
          </p:cNvSpPr>
          <p:nvPr>
            <p:ph type="body" idx="1"/>
          </p:nvPr>
        </p:nvSpPr>
        <p:spPr>
          <a:xfrm>
            <a:off x="2135188" y="1989138"/>
            <a:ext cx="7847012" cy="3306762"/>
          </a:xfrm>
        </p:spPr>
        <p:txBody>
          <a:bodyPr/>
          <a:lstStyle/>
          <a:p>
            <a:pPr eaLnBrk="1" hangingPunct="1">
              <a:buFontTx/>
              <a:buNone/>
            </a:pPr>
            <a:r>
              <a:rPr lang="fa-IR" altLang="fa-IR" smtClean="0"/>
              <a:t>در انتهاي سال مالي فقط 2ماه از مبلغ مذكور درآمد و 4ماه آن بدهي است لذا مبلغ بدهي به حساب پيش دريافت درآمد منتقل مي‌شود</a:t>
            </a:r>
          </a:p>
          <a:p>
            <a:pPr eaLnBrk="1" hangingPunct="1">
              <a:buFontTx/>
              <a:buNone/>
            </a:pPr>
            <a:r>
              <a:rPr lang="fa-IR" altLang="fa-IR" smtClean="0"/>
              <a:t>29/12 درآمد حاصل از خدمات 100.000</a:t>
            </a:r>
          </a:p>
          <a:p>
            <a:pPr eaLnBrk="1" hangingPunct="1">
              <a:buFontTx/>
              <a:buNone/>
            </a:pPr>
            <a:r>
              <a:rPr lang="fa-IR" altLang="fa-IR" smtClean="0"/>
              <a:t>				پيش دريافت درآمد 100.000</a:t>
            </a:r>
          </a:p>
          <a:p>
            <a:pPr eaLnBrk="1" hangingPunct="1">
              <a:buFontTx/>
              <a:buNone/>
            </a:pPr>
            <a:r>
              <a:rPr lang="fa-IR" altLang="fa-IR" smtClean="0"/>
              <a:t>تعديل حساب درآمد</a:t>
            </a:r>
            <a:endParaRPr lang="en-US" altLang="fa-IR" smtClean="0"/>
          </a:p>
        </p:txBody>
      </p:sp>
      <p:sp>
        <p:nvSpPr>
          <p:cNvPr id="328707" name="Rectangle 4"/>
          <p:cNvSpPr>
            <a:spLocks noGrp="1" noChangeArrowheads="1"/>
          </p:cNvSpPr>
          <p:nvPr>
            <p:ph type="title"/>
          </p:nvPr>
        </p:nvSpPr>
        <p:spPr>
          <a:xfrm>
            <a:off x="2617788" y="785813"/>
            <a:ext cx="7772400" cy="641350"/>
          </a:xfrm>
          <a:noFill/>
        </p:spPr>
        <p:txBody>
          <a:bodyPr/>
          <a:lstStyle/>
          <a:p>
            <a:pPr eaLnBrk="1" hangingPunct="1"/>
            <a:r>
              <a:rPr lang="fa-IR" altLang="fa-IR" sz="3600"/>
              <a:t>اصلاح پيش دريافت درآمد - ثبت در درآمد</a:t>
            </a:r>
            <a:endParaRPr lang="en-US" altLang="fa-IR" sz="3600"/>
          </a:p>
        </p:txBody>
      </p:sp>
    </p:spTree>
    <p:extLst>
      <p:ext uri="{BB962C8B-B14F-4D97-AF65-F5344CB8AC3E}">
        <p14:creationId xmlns:p14="http://schemas.microsoft.com/office/powerpoint/2010/main" val="29742638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3"/>
          <p:cNvSpPr>
            <a:spLocks noGrp="1" noChangeArrowheads="1"/>
          </p:cNvSpPr>
          <p:nvPr>
            <p:ph type="body" idx="1"/>
          </p:nvPr>
        </p:nvSpPr>
        <p:spPr>
          <a:xfrm>
            <a:off x="2135188" y="1989139"/>
            <a:ext cx="7847012" cy="2041525"/>
          </a:xfrm>
        </p:spPr>
        <p:txBody>
          <a:bodyPr/>
          <a:lstStyle/>
          <a:p>
            <a:pPr eaLnBrk="1" hangingPunct="1">
              <a:buFontTx/>
              <a:buNone/>
            </a:pPr>
            <a:r>
              <a:rPr lang="fa-IR" altLang="fa-IR" smtClean="0"/>
              <a:t>مانده حساب دريافت درآمد به عنوان يك حساب دائمي به سال بعد منتقل مي‌شود به منظور حفظ ثبات رويه در ابتداي سال مجدداً مبلغ مذكور از بدهي به حساب درآمد منتقل مي‌شود</a:t>
            </a:r>
            <a:endParaRPr lang="en-US" altLang="fa-IR" smtClean="0"/>
          </a:p>
        </p:txBody>
      </p:sp>
      <p:sp>
        <p:nvSpPr>
          <p:cNvPr id="329731" name="Rectangle 4"/>
          <p:cNvSpPr>
            <a:spLocks noGrp="1" noChangeArrowheads="1"/>
          </p:cNvSpPr>
          <p:nvPr>
            <p:ph type="title"/>
          </p:nvPr>
        </p:nvSpPr>
        <p:spPr>
          <a:xfrm>
            <a:off x="2617788" y="785813"/>
            <a:ext cx="7772400" cy="641350"/>
          </a:xfrm>
          <a:noFill/>
        </p:spPr>
        <p:txBody>
          <a:bodyPr/>
          <a:lstStyle/>
          <a:p>
            <a:pPr eaLnBrk="1" hangingPunct="1"/>
            <a:r>
              <a:rPr lang="fa-IR" altLang="fa-IR" sz="3600"/>
              <a:t>اصلاح پيش دريافت درآمد - ثبت در درآمد</a:t>
            </a:r>
            <a:endParaRPr lang="en-US" altLang="fa-IR" sz="3600"/>
          </a:p>
        </p:txBody>
      </p:sp>
    </p:spTree>
    <p:extLst>
      <p:ext uri="{BB962C8B-B14F-4D97-AF65-F5344CB8AC3E}">
        <p14:creationId xmlns:p14="http://schemas.microsoft.com/office/powerpoint/2010/main" val="10587377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3"/>
          <p:cNvSpPr>
            <a:spLocks noGrp="1" noChangeArrowheads="1"/>
          </p:cNvSpPr>
          <p:nvPr>
            <p:ph type="body" idx="1"/>
          </p:nvPr>
        </p:nvSpPr>
        <p:spPr>
          <a:xfrm>
            <a:off x="2135188" y="1989139"/>
            <a:ext cx="7847012" cy="1163637"/>
          </a:xfrm>
        </p:spPr>
        <p:txBody>
          <a:bodyPr/>
          <a:lstStyle/>
          <a:p>
            <a:pPr eaLnBrk="1" hangingPunct="1">
              <a:buFontTx/>
              <a:buNone/>
            </a:pPr>
            <a:r>
              <a:rPr lang="fa-IR" altLang="fa-IR" smtClean="0"/>
              <a:t>1/1  پيش دريافت درآمد 100.000</a:t>
            </a:r>
          </a:p>
          <a:p>
            <a:pPr eaLnBrk="1" hangingPunct="1">
              <a:buFontTx/>
              <a:buNone/>
            </a:pPr>
            <a:r>
              <a:rPr lang="fa-IR" altLang="fa-IR" smtClean="0"/>
              <a:t>                              درآمد حاصل از خدمات 100.000</a:t>
            </a:r>
            <a:endParaRPr lang="en-US" altLang="fa-IR" smtClean="0"/>
          </a:p>
        </p:txBody>
      </p:sp>
      <p:sp>
        <p:nvSpPr>
          <p:cNvPr id="330755" name="Rectangle 4"/>
          <p:cNvSpPr>
            <a:spLocks noGrp="1" noChangeArrowheads="1"/>
          </p:cNvSpPr>
          <p:nvPr>
            <p:ph type="title"/>
          </p:nvPr>
        </p:nvSpPr>
        <p:spPr>
          <a:xfrm>
            <a:off x="2617788" y="785813"/>
            <a:ext cx="7772400" cy="641350"/>
          </a:xfrm>
          <a:noFill/>
        </p:spPr>
        <p:txBody>
          <a:bodyPr/>
          <a:lstStyle/>
          <a:p>
            <a:pPr eaLnBrk="1" hangingPunct="1"/>
            <a:r>
              <a:rPr lang="fa-IR" altLang="fa-IR" sz="3600"/>
              <a:t>اصلاح پيش دريافت درآمد - ثبت در درآمد</a:t>
            </a:r>
            <a:endParaRPr lang="en-US" altLang="fa-IR" sz="3600"/>
          </a:p>
        </p:txBody>
      </p:sp>
    </p:spTree>
    <p:extLst>
      <p:ext uri="{BB962C8B-B14F-4D97-AF65-F5344CB8AC3E}">
        <p14:creationId xmlns:p14="http://schemas.microsoft.com/office/powerpoint/2010/main" val="40731933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2"/>
          <p:cNvSpPr>
            <a:spLocks noGrp="1" noChangeArrowheads="1"/>
          </p:cNvSpPr>
          <p:nvPr>
            <p:ph type="title"/>
          </p:nvPr>
        </p:nvSpPr>
        <p:spPr/>
        <p:txBody>
          <a:bodyPr/>
          <a:lstStyle/>
          <a:p>
            <a:pPr eaLnBrk="1" hangingPunct="1"/>
            <a:r>
              <a:rPr lang="fa-IR" altLang="fa-IR" smtClean="0"/>
              <a:t>3- هزينه‌هاي ثبت نشده</a:t>
            </a:r>
            <a:endParaRPr lang="en-US" altLang="fa-IR" smtClean="0"/>
          </a:p>
        </p:txBody>
      </p:sp>
      <p:sp>
        <p:nvSpPr>
          <p:cNvPr id="331779" name="Rectangle 3"/>
          <p:cNvSpPr>
            <a:spLocks noGrp="1" noChangeArrowheads="1"/>
          </p:cNvSpPr>
          <p:nvPr>
            <p:ph type="body" idx="1"/>
          </p:nvPr>
        </p:nvSpPr>
        <p:spPr>
          <a:xfrm>
            <a:off x="1847851" y="1989138"/>
            <a:ext cx="8424863" cy="3306762"/>
          </a:xfrm>
        </p:spPr>
        <p:txBody>
          <a:bodyPr/>
          <a:lstStyle/>
          <a:p>
            <a:pPr eaLnBrk="1" hangingPunct="1">
              <a:buFontTx/>
              <a:buNone/>
            </a:pPr>
            <a:endParaRPr lang="fa-IR" altLang="fa-IR" smtClean="0"/>
          </a:p>
          <a:p>
            <a:pPr eaLnBrk="1" hangingPunct="1">
              <a:buFontTx/>
              <a:buNone/>
            </a:pPr>
            <a:r>
              <a:rPr lang="fa-IR" altLang="fa-IR" smtClean="0"/>
              <a:t>اينگونه هزينه‌ها تحقق يافته‌اند اما در دفاتر ثبت نشده اند.</a:t>
            </a:r>
          </a:p>
          <a:p>
            <a:pPr eaLnBrk="1" hangingPunct="1">
              <a:buFontTx/>
              <a:buNone/>
            </a:pPr>
            <a:endParaRPr lang="fa-IR" altLang="fa-IR" smtClean="0"/>
          </a:p>
          <a:p>
            <a:pPr eaLnBrk="1" hangingPunct="1">
              <a:buFontTx/>
              <a:buNone/>
            </a:pPr>
            <a:r>
              <a:rPr lang="fa-IR" altLang="fa-IR" smtClean="0"/>
              <a:t> مثال، اجاره ماهانه دفتر در حالتي كه اواسط ماه اسفند قرارداد اجاره تنظيم شده باشد و پرداخت منوط به اتمام يك ماه كامل باشد.</a:t>
            </a:r>
            <a:endParaRPr lang="en-US" altLang="fa-IR" smtClean="0"/>
          </a:p>
        </p:txBody>
      </p:sp>
    </p:spTree>
    <p:extLst>
      <p:ext uri="{BB962C8B-B14F-4D97-AF65-F5344CB8AC3E}">
        <p14:creationId xmlns:p14="http://schemas.microsoft.com/office/powerpoint/2010/main" val="41027666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3"/>
          <p:cNvSpPr>
            <a:spLocks noGrp="1" noChangeArrowheads="1"/>
          </p:cNvSpPr>
          <p:nvPr>
            <p:ph type="body" idx="1"/>
          </p:nvPr>
        </p:nvSpPr>
        <p:spPr>
          <a:xfrm>
            <a:off x="2135188" y="1989138"/>
            <a:ext cx="7847012" cy="3600450"/>
          </a:xfrm>
        </p:spPr>
        <p:txBody>
          <a:bodyPr/>
          <a:lstStyle/>
          <a:p>
            <a:pPr eaLnBrk="1" hangingPunct="1">
              <a:buFontTx/>
              <a:buNone/>
            </a:pPr>
            <a:r>
              <a:rPr lang="fa-IR" altLang="fa-IR" smtClean="0"/>
              <a:t>مثال: فرض كنيد موسسه آلفا در 15 اسفند ماه يك فروشنده را با حقوق ماهانه 200.000 ريال به كارگيرد، با توجه به تنظيم گزارش پس از يك ماه انجام كار، در انتهاي اسفند ماه فروشنده مذكور به اندازه نيمي از حقوق ماهانه خود را طلب دارد، هرچند مبلغي دريافت ننمايد.</a:t>
            </a:r>
          </a:p>
          <a:p>
            <a:pPr algn="l" eaLnBrk="1" hangingPunct="1">
              <a:buFontTx/>
              <a:buNone/>
            </a:pPr>
            <a:r>
              <a:rPr lang="fa-IR" altLang="fa-IR" smtClean="0"/>
              <a:t>پس</a:t>
            </a:r>
            <a:endParaRPr lang="en-US" altLang="fa-IR" smtClean="0"/>
          </a:p>
        </p:txBody>
      </p:sp>
      <p:sp>
        <p:nvSpPr>
          <p:cNvPr id="332803" name="Rectangle 4"/>
          <p:cNvSpPr>
            <a:spLocks noGrp="1" noChangeArrowheads="1"/>
          </p:cNvSpPr>
          <p:nvPr>
            <p:ph type="title"/>
          </p:nvPr>
        </p:nvSpPr>
        <p:spPr>
          <a:noFill/>
        </p:spPr>
        <p:txBody>
          <a:bodyPr/>
          <a:lstStyle/>
          <a:p>
            <a:pPr eaLnBrk="1" hangingPunct="1"/>
            <a:r>
              <a:rPr lang="fa-IR" altLang="fa-IR" smtClean="0"/>
              <a:t>3- هزينه‌هاي ثبت نشده</a:t>
            </a:r>
            <a:endParaRPr lang="en-US" altLang="fa-IR" smtClean="0"/>
          </a:p>
        </p:txBody>
      </p:sp>
    </p:spTree>
    <p:extLst>
      <p:ext uri="{BB962C8B-B14F-4D97-AF65-F5344CB8AC3E}">
        <p14:creationId xmlns:p14="http://schemas.microsoft.com/office/powerpoint/2010/main" val="41419329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Rectangle 3"/>
          <p:cNvSpPr>
            <a:spLocks noGrp="1" noChangeArrowheads="1"/>
          </p:cNvSpPr>
          <p:nvPr>
            <p:ph type="body" idx="1"/>
          </p:nvPr>
        </p:nvSpPr>
        <p:spPr>
          <a:xfrm>
            <a:off x="2135188" y="1989139"/>
            <a:ext cx="7847012" cy="1747837"/>
          </a:xfrm>
        </p:spPr>
        <p:txBody>
          <a:bodyPr/>
          <a:lstStyle/>
          <a:p>
            <a:pPr eaLnBrk="1" hangingPunct="1">
              <a:buFontTx/>
              <a:buNone/>
            </a:pPr>
            <a:r>
              <a:rPr lang="fa-IR" altLang="fa-IR" smtClean="0"/>
              <a:t>4-هزينه حقوق 100.000</a:t>
            </a:r>
          </a:p>
          <a:p>
            <a:pPr eaLnBrk="1" hangingPunct="1">
              <a:buFontTx/>
              <a:buNone/>
            </a:pPr>
            <a:r>
              <a:rPr lang="fa-IR" altLang="fa-IR" smtClean="0"/>
              <a:t>				حقوق پرداختني 100.000</a:t>
            </a:r>
          </a:p>
          <a:p>
            <a:pPr eaLnBrk="1" hangingPunct="1">
              <a:buFontTx/>
              <a:buNone/>
            </a:pPr>
            <a:r>
              <a:rPr lang="fa-IR" altLang="fa-IR" smtClean="0"/>
              <a:t>ثبت حقوق 15روز فروشنده</a:t>
            </a:r>
            <a:endParaRPr lang="en-US" altLang="fa-IR" smtClean="0"/>
          </a:p>
        </p:txBody>
      </p:sp>
      <p:sp>
        <p:nvSpPr>
          <p:cNvPr id="333827" name="Rectangle 4"/>
          <p:cNvSpPr>
            <a:spLocks noGrp="1" noChangeArrowheads="1"/>
          </p:cNvSpPr>
          <p:nvPr>
            <p:ph type="title"/>
          </p:nvPr>
        </p:nvSpPr>
        <p:spPr>
          <a:noFill/>
        </p:spPr>
        <p:txBody>
          <a:bodyPr/>
          <a:lstStyle/>
          <a:p>
            <a:pPr eaLnBrk="1" hangingPunct="1"/>
            <a:r>
              <a:rPr lang="fa-IR" altLang="fa-IR" smtClean="0"/>
              <a:t>3- هزينه‌هاي ثبت نشده</a:t>
            </a:r>
            <a:endParaRPr lang="en-US" altLang="fa-IR" smtClean="0"/>
          </a:p>
        </p:txBody>
      </p:sp>
    </p:spTree>
    <p:extLst>
      <p:ext uri="{BB962C8B-B14F-4D97-AF65-F5344CB8AC3E}">
        <p14:creationId xmlns:p14="http://schemas.microsoft.com/office/powerpoint/2010/main" val="290253792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87495" name="Group 39"/>
          <p:cNvGraphicFramePr>
            <a:graphicFrameLocks noGrp="1"/>
          </p:cNvGraphicFramePr>
          <p:nvPr>
            <p:ph idx="1"/>
          </p:nvPr>
        </p:nvGraphicFramePr>
        <p:xfrm>
          <a:off x="2135188" y="1989138"/>
          <a:ext cx="8208962" cy="1625918"/>
        </p:xfrm>
        <a:graphic>
          <a:graphicData uri="http://schemas.openxmlformats.org/drawingml/2006/table">
            <a:tbl>
              <a:tblPr rtl="1"/>
              <a:tblGrid>
                <a:gridCol w="2257425"/>
                <a:gridCol w="1403350"/>
                <a:gridCol w="1031875"/>
                <a:gridCol w="1571625"/>
                <a:gridCol w="1944687"/>
              </a:tblGrid>
              <a:tr h="681038">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هزينه حقوق</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حقوق پرداختني</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750888">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(29/12)100.000</a:t>
                      </a:r>
                      <a:endParaRPr kumimoji="0" lang="en-US"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endPar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fa-IR"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(29/12)100.000</a:t>
                      </a:r>
                      <a:endParaRPr kumimoji="0" lang="en-US"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
        <p:nvSpPr>
          <p:cNvPr id="334863" name="Rectangle 32"/>
          <p:cNvSpPr>
            <a:spLocks noGrp="1" noChangeArrowheads="1"/>
          </p:cNvSpPr>
          <p:nvPr>
            <p:ph type="title"/>
          </p:nvPr>
        </p:nvSpPr>
        <p:spPr>
          <a:noFill/>
        </p:spPr>
        <p:txBody>
          <a:bodyPr/>
          <a:lstStyle/>
          <a:p>
            <a:pPr eaLnBrk="1" hangingPunct="1"/>
            <a:r>
              <a:rPr lang="fa-IR" altLang="fa-IR" smtClean="0"/>
              <a:t>3- هزينه‌هاي ثبت نشده</a:t>
            </a:r>
            <a:endParaRPr lang="en-US" altLang="fa-IR" smtClean="0"/>
          </a:p>
        </p:txBody>
      </p:sp>
    </p:spTree>
    <p:extLst>
      <p:ext uri="{BB962C8B-B14F-4D97-AF65-F5344CB8AC3E}">
        <p14:creationId xmlns:p14="http://schemas.microsoft.com/office/powerpoint/2010/main" val="31105251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Rectangle 2"/>
          <p:cNvSpPr>
            <a:spLocks noGrp="1" noChangeArrowheads="1"/>
          </p:cNvSpPr>
          <p:nvPr>
            <p:ph type="title"/>
          </p:nvPr>
        </p:nvSpPr>
        <p:spPr>
          <a:xfrm>
            <a:off x="3000376" y="665163"/>
            <a:ext cx="7389813" cy="762000"/>
          </a:xfrm>
        </p:spPr>
        <p:txBody>
          <a:bodyPr/>
          <a:lstStyle/>
          <a:p>
            <a:pPr eaLnBrk="1" hangingPunct="1"/>
            <a:r>
              <a:rPr lang="fa-IR" altLang="fa-IR" smtClean="0"/>
              <a:t>4- در آمدهای ثبت نشده </a:t>
            </a:r>
            <a:endParaRPr lang="en-US" altLang="fa-IR" smtClean="0"/>
          </a:p>
        </p:txBody>
      </p:sp>
      <p:sp>
        <p:nvSpPr>
          <p:cNvPr id="335875" name="Rectangle 3"/>
          <p:cNvSpPr>
            <a:spLocks noGrp="1" noChangeArrowheads="1"/>
          </p:cNvSpPr>
          <p:nvPr>
            <p:ph type="body" idx="1"/>
          </p:nvPr>
        </p:nvSpPr>
        <p:spPr>
          <a:xfrm>
            <a:off x="2135188" y="1989138"/>
            <a:ext cx="7847012" cy="2722562"/>
          </a:xfrm>
        </p:spPr>
        <p:txBody>
          <a:bodyPr/>
          <a:lstStyle/>
          <a:p>
            <a:pPr eaLnBrk="1" hangingPunct="1">
              <a:buFontTx/>
              <a:buNone/>
            </a:pPr>
            <a:endParaRPr lang="fa-IR" altLang="fa-IR" smtClean="0"/>
          </a:p>
          <a:p>
            <a:pPr eaLnBrk="1" hangingPunct="1">
              <a:buFontTx/>
              <a:buNone/>
            </a:pPr>
            <a:r>
              <a:rPr lang="fa-IR" altLang="fa-IR" smtClean="0"/>
              <a:t>درآمدهايي که تحقق يافته است ولي دريافت و ثبت نشده است</a:t>
            </a:r>
          </a:p>
          <a:p>
            <a:pPr eaLnBrk="1" hangingPunct="1">
              <a:buFontTx/>
              <a:buNone/>
            </a:pPr>
            <a:r>
              <a:rPr lang="fa-IR" altLang="fa-IR" smtClean="0"/>
              <a:t>فرضاً موسسه قراردادي را منعقد و دريافت وجه منوط به اجراي کامل كار باشد. </a:t>
            </a:r>
            <a:endParaRPr lang="en-US" altLang="fa-IR" smtClean="0"/>
          </a:p>
        </p:txBody>
      </p:sp>
    </p:spTree>
    <p:extLst>
      <p:ext uri="{BB962C8B-B14F-4D97-AF65-F5344CB8AC3E}">
        <p14:creationId xmlns:p14="http://schemas.microsoft.com/office/powerpoint/2010/main" val="30239860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3"/>
          <p:cNvSpPr>
            <a:spLocks noGrp="1" noChangeArrowheads="1"/>
          </p:cNvSpPr>
          <p:nvPr>
            <p:ph type="body" idx="1"/>
          </p:nvPr>
        </p:nvSpPr>
        <p:spPr>
          <a:xfrm>
            <a:off x="2135188" y="1989138"/>
            <a:ext cx="7847012" cy="1554162"/>
          </a:xfrm>
        </p:spPr>
        <p:txBody>
          <a:bodyPr/>
          <a:lstStyle/>
          <a:p>
            <a:pPr eaLnBrk="1" hangingPunct="1">
              <a:buFontTx/>
              <a:buNone/>
            </a:pPr>
            <a:r>
              <a:rPr lang="fa-IR" altLang="fa-IR" smtClean="0"/>
              <a:t>در چنين حالتي به ميزان كار انجام شده مي‌بايد درآمد شناسايي شده و در بستانكار حساب درآمد ثبت شود</a:t>
            </a:r>
            <a:endParaRPr lang="en-US" altLang="fa-IR" smtClean="0"/>
          </a:p>
        </p:txBody>
      </p:sp>
      <p:sp>
        <p:nvSpPr>
          <p:cNvPr id="336899" name="Rectangle 4"/>
          <p:cNvSpPr>
            <a:spLocks noGrp="1" noChangeArrowheads="1"/>
          </p:cNvSpPr>
          <p:nvPr>
            <p:ph type="title"/>
          </p:nvPr>
        </p:nvSpPr>
        <p:spPr>
          <a:noFill/>
        </p:spPr>
        <p:txBody>
          <a:bodyPr/>
          <a:lstStyle/>
          <a:p>
            <a:pPr eaLnBrk="1" hangingPunct="1"/>
            <a:r>
              <a:rPr lang="fa-IR" altLang="fa-IR" smtClean="0"/>
              <a:t>4- در آمدهای ثبت نشده </a:t>
            </a:r>
            <a:endParaRPr lang="en-US" altLang="fa-IR" smtClean="0"/>
          </a:p>
        </p:txBody>
      </p:sp>
    </p:spTree>
    <p:extLst>
      <p:ext uri="{BB962C8B-B14F-4D97-AF65-F5344CB8AC3E}">
        <p14:creationId xmlns:p14="http://schemas.microsoft.com/office/powerpoint/2010/main" val="99278341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Rectangle 3"/>
          <p:cNvSpPr>
            <a:spLocks noGrp="1" noChangeArrowheads="1"/>
          </p:cNvSpPr>
          <p:nvPr>
            <p:ph type="body" idx="1"/>
          </p:nvPr>
        </p:nvSpPr>
        <p:spPr>
          <a:xfrm>
            <a:off x="2135188" y="1989139"/>
            <a:ext cx="7847012" cy="3113087"/>
          </a:xfrm>
        </p:spPr>
        <p:txBody>
          <a:bodyPr/>
          <a:lstStyle/>
          <a:p>
            <a:pPr eaLnBrk="1" hangingPunct="1">
              <a:buFontTx/>
              <a:buNone/>
            </a:pPr>
            <a:r>
              <a:rPr lang="fa-IR" altLang="fa-IR" smtClean="0"/>
              <a:t>مثال: شركت آلفا بدون دريافت وجهي پشتيباني خدمات كامپيوتري شركت پيام را طبق قراردادي به ميزان 90.000 ريال به عهده گرفته است اگر در انتهاي اسفند ماه براساس نظر كارشناسان 30% كار انجام شده باشد </a:t>
            </a:r>
          </a:p>
          <a:p>
            <a:pPr eaLnBrk="1" hangingPunct="1">
              <a:buFontTx/>
              <a:buNone/>
            </a:pPr>
            <a:r>
              <a:rPr lang="fa-IR" altLang="fa-IR" smtClean="0"/>
              <a:t>ثبت دفتر روزنامه</a:t>
            </a:r>
            <a:endParaRPr lang="en-US" altLang="fa-IR" smtClean="0"/>
          </a:p>
        </p:txBody>
      </p:sp>
      <p:sp>
        <p:nvSpPr>
          <p:cNvPr id="337923" name="Rectangle 5"/>
          <p:cNvSpPr>
            <a:spLocks noGrp="1" noChangeArrowheads="1"/>
          </p:cNvSpPr>
          <p:nvPr>
            <p:ph type="title"/>
          </p:nvPr>
        </p:nvSpPr>
        <p:spPr>
          <a:noFill/>
        </p:spPr>
        <p:txBody>
          <a:bodyPr/>
          <a:lstStyle/>
          <a:p>
            <a:pPr eaLnBrk="1" hangingPunct="1"/>
            <a:r>
              <a:rPr lang="fa-IR" altLang="fa-IR" smtClean="0"/>
              <a:t>4- در آمدهای ثبت نشده </a:t>
            </a:r>
            <a:endParaRPr lang="en-US" altLang="fa-IR" smtClean="0"/>
          </a:p>
        </p:txBody>
      </p:sp>
    </p:spTree>
    <p:extLst>
      <p:ext uri="{BB962C8B-B14F-4D97-AF65-F5344CB8AC3E}">
        <p14:creationId xmlns:p14="http://schemas.microsoft.com/office/powerpoint/2010/main" val="2426909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noChangeArrowheads="1"/>
          </p:cNvSpPr>
          <p:nvPr>
            <p:ph type="title"/>
          </p:nvPr>
        </p:nvSpPr>
        <p:spPr/>
        <p:txBody>
          <a:bodyPr/>
          <a:lstStyle/>
          <a:p>
            <a:pPr eaLnBrk="1" hangingPunct="1"/>
            <a:r>
              <a:rPr lang="fa-IR" altLang="fa-IR" smtClean="0"/>
              <a:t>گروه اول:پيش پرداختهاي هزينه</a:t>
            </a:r>
            <a:endParaRPr lang="en-US" altLang="fa-IR" smtClean="0"/>
          </a:p>
        </p:txBody>
      </p:sp>
      <p:sp>
        <p:nvSpPr>
          <p:cNvPr id="292867" name="Rectangle 3"/>
          <p:cNvSpPr>
            <a:spLocks noGrp="1" noChangeArrowheads="1"/>
          </p:cNvSpPr>
          <p:nvPr>
            <p:ph type="body" idx="1"/>
          </p:nvPr>
        </p:nvSpPr>
        <p:spPr>
          <a:xfrm>
            <a:off x="2135188" y="1989138"/>
            <a:ext cx="7847012" cy="2138362"/>
          </a:xfrm>
        </p:spPr>
        <p:txBody>
          <a:bodyPr/>
          <a:lstStyle/>
          <a:p>
            <a:pPr eaLnBrk="1" hangingPunct="1">
              <a:buFontTx/>
              <a:buNone/>
            </a:pPr>
            <a:r>
              <a:rPr lang="fa-IR" altLang="fa-IR" smtClean="0"/>
              <a:t>	هزينه اي كه منافع آن دربيش ازيك دوره مالي عايدمي‌گردد.</a:t>
            </a:r>
          </a:p>
          <a:p>
            <a:pPr eaLnBrk="1" hangingPunct="1">
              <a:buFontTx/>
              <a:buNone/>
            </a:pPr>
            <a:r>
              <a:rPr lang="fa-IR" altLang="fa-IR" smtClean="0"/>
              <a:t>(مانند پيش پرداخت بيمه واستهلاك مربوط به ساختمان و نظاير آن)</a:t>
            </a:r>
            <a:endParaRPr lang="en-US" altLang="fa-IR" smtClean="0"/>
          </a:p>
        </p:txBody>
      </p:sp>
    </p:spTree>
    <p:extLst>
      <p:ext uri="{BB962C8B-B14F-4D97-AF65-F5344CB8AC3E}">
        <p14:creationId xmlns:p14="http://schemas.microsoft.com/office/powerpoint/2010/main" val="28065978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Rectangle 3"/>
          <p:cNvSpPr>
            <a:spLocks noGrp="1" noChangeArrowheads="1"/>
          </p:cNvSpPr>
          <p:nvPr>
            <p:ph type="body" idx="1"/>
          </p:nvPr>
        </p:nvSpPr>
        <p:spPr>
          <a:xfrm>
            <a:off x="2135188" y="1989139"/>
            <a:ext cx="7847012" cy="1747837"/>
          </a:xfrm>
        </p:spPr>
        <p:txBody>
          <a:bodyPr/>
          <a:lstStyle/>
          <a:p>
            <a:pPr eaLnBrk="1" hangingPunct="1">
              <a:buFontTx/>
              <a:buNone/>
            </a:pPr>
            <a:r>
              <a:rPr lang="fa-IR" altLang="fa-IR" smtClean="0"/>
              <a:t>29/12 درآمد دريافتني 27.000</a:t>
            </a:r>
          </a:p>
          <a:p>
            <a:pPr eaLnBrk="1" hangingPunct="1">
              <a:buFontTx/>
              <a:buNone/>
            </a:pPr>
            <a:r>
              <a:rPr lang="fa-IR" altLang="fa-IR" smtClean="0"/>
              <a:t>				درآمد حاصل از خدمات 27.000</a:t>
            </a:r>
          </a:p>
          <a:p>
            <a:pPr eaLnBrk="1" hangingPunct="1">
              <a:buFontTx/>
              <a:buNone/>
            </a:pPr>
            <a:r>
              <a:rPr lang="fa-IR" altLang="fa-IR" smtClean="0"/>
              <a:t>ثبت درآمد تحقيق يافته</a:t>
            </a:r>
            <a:endParaRPr lang="en-US" altLang="fa-IR" smtClean="0"/>
          </a:p>
        </p:txBody>
      </p:sp>
      <p:sp>
        <p:nvSpPr>
          <p:cNvPr id="338947" name="Rectangle 4"/>
          <p:cNvSpPr>
            <a:spLocks noGrp="1" noChangeArrowheads="1"/>
          </p:cNvSpPr>
          <p:nvPr>
            <p:ph type="title"/>
          </p:nvPr>
        </p:nvSpPr>
        <p:spPr>
          <a:noFill/>
        </p:spPr>
        <p:txBody>
          <a:bodyPr/>
          <a:lstStyle/>
          <a:p>
            <a:pPr eaLnBrk="1" hangingPunct="1"/>
            <a:r>
              <a:rPr lang="fa-IR" altLang="fa-IR" smtClean="0"/>
              <a:t>4- در آمدهای ثبت نشده </a:t>
            </a:r>
            <a:endParaRPr lang="en-US" altLang="fa-IR" smtClean="0"/>
          </a:p>
        </p:txBody>
      </p:sp>
    </p:spTree>
    <p:extLst>
      <p:ext uri="{BB962C8B-B14F-4D97-AF65-F5344CB8AC3E}">
        <p14:creationId xmlns:p14="http://schemas.microsoft.com/office/powerpoint/2010/main" val="41643084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93632" name="Group 32"/>
          <p:cNvGraphicFramePr>
            <a:graphicFrameLocks noGrp="1"/>
          </p:cNvGraphicFramePr>
          <p:nvPr>
            <p:ph idx="1"/>
          </p:nvPr>
        </p:nvGraphicFramePr>
        <p:xfrm>
          <a:off x="2135188" y="1989138"/>
          <a:ext cx="7847012" cy="1431926"/>
        </p:xfrm>
        <a:graphic>
          <a:graphicData uri="http://schemas.openxmlformats.org/drawingml/2006/table">
            <a:tbl>
              <a:tblPr rtl="1"/>
              <a:tblGrid>
                <a:gridCol w="1824037"/>
                <a:gridCol w="1674813"/>
                <a:gridCol w="987425"/>
                <a:gridCol w="1657350"/>
                <a:gridCol w="1703387"/>
              </a:tblGrid>
              <a:tr h="681038">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درآمد دريافتني</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24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درآمد حاصل از خدمات</a:t>
                      </a:r>
                      <a:endParaRPr kumimoji="0" lang="en-US" altLang="fa-IR" sz="24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750888">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27.000</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0" fontAlgn="base" latinLnBrk="0" hangingPunct="0">
                        <a:lnSpc>
                          <a:spcPct val="100000"/>
                        </a:lnSpc>
                        <a:spcBef>
                          <a:spcPct val="0"/>
                        </a:spcBef>
                        <a:spcAft>
                          <a:spcPct val="0"/>
                        </a:spcAft>
                        <a:buClrTx/>
                        <a:buSzPct val="85000"/>
                        <a:buFontTx/>
                        <a:buNone/>
                        <a:tabLst/>
                      </a:pPr>
                      <a:endPar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27.000</a:t>
                      </a:r>
                      <a:endParaRPr kumimoji="0" lang="en-US"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
        <p:nvSpPr>
          <p:cNvPr id="339983" name="Rectangle 30"/>
          <p:cNvSpPr>
            <a:spLocks noGrp="1" noChangeArrowheads="1"/>
          </p:cNvSpPr>
          <p:nvPr>
            <p:ph type="title"/>
          </p:nvPr>
        </p:nvSpPr>
        <p:spPr>
          <a:noFill/>
        </p:spPr>
        <p:txBody>
          <a:bodyPr/>
          <a:lstStyle/>
          <a:p>
            <a:pPr eaLnBrk="1" hangingPunct="1"/>
            <a:r>
              <a:rPr lang="fa-IR" altLang="fa-IR" smtClean="0"/>
              <a:t>4- در آمدهای ثبت نشده </a:t>
            </a:r>
            <a:endParaRPr lang="en-US" altLang="fa-IR" smtClean="0"/>
          </a:p>
        </p:txBody>
      </p:sp>
    </p:spTree>
    <p:extLst>
      <p:ext uri="{BB962C8B-B14F-4D97-AF65-F5344CB8AC3E}">
        <p14:creationId xmlns:p14="http://schemas.microsoft.com/office/powerpoint/2010/main" val="36632684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3"/>
          <p:cNvSpPr>
            <a:spLocks noGrp="1" noChangeArrowheads="1"/>
          </p:cNvSpPr>
          <p:nvPr>
            <p:ph type="body" idx="1"/>
          </p:nvPr>
        </p:nvSpPr>
        <p:spPr>
          <a:xfrm>
            <a:off x="2135188" y="1989139"/>
            <a:ext cx="7847012" cy="3500437"/>
          </a:xfrm>
        </p:spPr>
        <p:txBody>
          <a:bodyPr/>
          <a:lstStyle/>
          <a:p>
            <a:pPr eaLnBrk="1" hangingPunct="1">
              <a:buFontTx/>
              <a:buNone/>
            </a:pPr>
            <a:r>
              <a:rPr lang="fa-IR" altLang="fa-IR" smtClean="0"/>
              <a:t>پس از انجام اصلاحات:</a:t>
            </a:r>
          </a:p>
          <a:p>
            <a:pPr eaLnBrk="1" hangingPunct="1">
              <a:buFontTx/>
              <a:buNone/>
            </a:pPr>
            <a:r>
              <a:rPr lang="fa-IR" altLang="fa-IR" smtClean="0"/>
              <a:t>تنظيم صورتهاي مالي</a:t>
            </a:r>
          </a:p>
          <a:p>
            <a:pPr eaLnBrk="1" hangingPunct="1">
              <a:buFontTx/>
              <a:buNone/>
            </a:pPr>
            <a:r>
              <a:rPr lang="fa-IR" altLang="fa-IR" smtClean="0"/>
              <a:t>				- تراز نامه</a:t>
            </a:r>
          </a:p>
          <a:p>
            <a:pPr eaLnBrk="1" hangingPunct="1">
              <a:buFontTx/>
              <a:buNone/>
            </a:pPr>
            <a:r>
              <a:rPr lang="fa-IR" altLang="fa-IR" smtClean="0"/>
              <a:t>				- صورت سود و زيان</a:t>
            </a:r>
          </a:p>
          <a:p>
            <a:pPr eaLnBrk="1" hangingPunct="1">
              <a:buFontTx/>
              <a:buNone/>
            </a:pPr>
            <a:r>
              <a:rPr lang="fa-IR" altLang="fa-IR" smtClean="0"/>
              <a:t>				- صورت سرمايه</a:t>
            </a:r>
          </a:p>
          <a:p>
            <a:pPr eaLnBrk="1" hangingPunct="1">
              <a:buFontTx/>
              <a:buNone/>
            </a:pPr>
            <a:r>
              <a:rPr lang="fa-IR" altLang="fa-IR" smtClean="0"/>
              <a:t>و كاربرگ</a:t>
            </a:r>
            <a:endParaRPr lang="en-US" altLang="fa-IR" smtClean="0"/>
          </a:p>
        </p:txBody>
      </p:sp>
    </p:spTree>
    <p:extLst>
      <p:ext uri="{BB962C8B-B14F-4D97-AF65-F5344CB8AC3E}">
        <p14:creationId xmlns:p14="http://schemas.microsoft.com/office/powerpoint/2010/main" val="257456939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Rectangle 3"/>
          <p:cNvSpPr>
            <a:spLocks noGrp="1" noChangeArrowheads="1"/>
          </p:cNvSpPr>
          <p:nvPr>
            <p:ph type="body" idx="1"/>
          </p:nvPr>
        </p:nvSpPr>
        <p:spPr>
          <a:xfrm>
            <a:off x="2135188" y="1989138"/>
            <a:ext cx="7847012" cy="2722562"/>
          </a:xfrm>
        </p:spPr>
        <p:txBody>
          <a:bodyPr/>
          <a:lstStyle/>
          <a:p>
            <a:pPr eaLnBrk="1" hangingPunct="1">
              <a:buFontTx/>
              <a:buNone/>
            </a:pPr>
            <a:r>
              <a:rPr lang="fa-IR" altLang="fa-IR" smtClean="0"/>
              <a:t>فرآيند بستي حسابهاي موقت و دائم </a:t>
            </a:r>
          </a:p>
          <a:p>
            <a:pPr eaLnBrk="1" hangingPunct="1">
              <a:buFontTx/>
              <a:buNone/>
            </a:pPr>
            <a:r>
              <a:rPr lang="fa-IR" altLang="fa-IR" smtClean="0"/>
              <a:t>1- كليه حسابهاي موقتي كه مانده بستانكار دارند         ( فروش كالا- درآمدها- برگشت از خريد و ...)</a:t>
            </a:r>
          </a:p>
          <a:p>
            <a:pPr eaLnBrk="1" hangingPunct="1">
              <a:buFontTx/>
              <a:buNone/>
            </a:pPr>
            <a:r>
              <a:rPr lang="fa-IR" altLang="fa-IR" smtClean="0"/>
              <a:t>    به اندازه مانده، بدهكار شده و در مقابل خلاصه سود و زيان بستانكار مي‌شود</a:t>
            </a:r>
            <a:endParaRPr lang="en-US" altLang="fa-IR" smtClean="0"/>
          </a:p>
        </p:txBody>
      </p:sp>
    </p:spTree>
    <p:extLst>
      <p:ext uri="{BB962C8B-B14F-4D97-AF65-F5344CB8AC3E}">
        <p14:creationId xmlns:p14="http://schemas.microsoft.com/office/powerpoint/2010/main" val="11882813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Rectangle 2"/>
          <p:cNvSpPr>
            <a:spLocks noGrp="1" noChangeArrowheads="1"/>
          </p:cNvSpPr>
          <p:nvPr>
            <p:ph type="title"/>
          </p:nvPr>
        </p:nvSpPr>
        <p:spPr>
          <a:xfrm>
            <a:off x="2617788" y="785813"/>
            <a:ext cx="7772400" cy="641350"/>
          </a:xfrm>
        </p:spPr>
        <p:txBody>
          <a:bodyPr/>
          <a:lstStyle/>
          <a:p>
            <a:pPr eaLnBrk="1" hangingPunct="1"/>
            <a:r>
              <a:rPr lang="fa-IR" altLang="fa-IR" sz="3600"/>
              <a:t>ثبت دفتر روزنامه بستن حسابهای موقت:</a:t>
            </a:r>
            <a:endParaRPr lang="en-US" altLang="fa-IR" sz="3600"/>
          </a:p>
        </p:txBody>
      </p:sp>
      <p:sp>
        <p:nvSpPr>
          <p:cNvPr id="343043" name="Rectangle 3"/>
          <p:cNvSpPr>
            <a:spLocks noGrp="1" noChangeArrowheads="1"/>
          </p:cNvSpPr>
          <p:nvPr>
            <p:ph type="body" idx="1"/>
          </p:nvPr>
        </p:nvSpPr>
        <p:spPr>
          <a:xfrm>
            <a:off x="2135188" y="1989139"/>
            <a:ext cx="7847012" cy="3500437"/>
          </a:xfrm>
        </p:spPr>
        <p:txBody>
          <a:bodyPr/>
          <a:lstStyle/>
          <a:p>
            <a:pPr eaLnBrk="1" hangingPunct="1">
              <a:buFontTx/>
              <a:buNone/>
            </a:pPr>
            <a:r>
              <a:rPr lang="fa-IR" altLang="fa-IR" smtClean="0"/>
              <a:t>فروش 			   </a:t>
            </a:r>
            <a:r>
              <a:rPr lang="en-US" altLang="fa-IR" smtClean="0"/>
              <a:t>XXX</a:t>
            </a:r>
          </a:p>
          <a:p>
            <a:pPr eaLnBrk="1" hangingPunct="1">
              <a:buFontTx/>
              <a:buNone/>
            </a:pPr>
            <a:r>
              <a:rPr lang="fa-IR" altLang="fa-IR" smtClean="0"/>
              <a:t>درآمد بهره			   </a:t>
            </a:r>
            <a:r>
              <a:rPr lang="en-US" altLang="fa-IR" smtClean="0"/>
              <a:t>XXX			</a:t>
            </a:r>
            <a:endParaRPr lang="fa-IR" altLang="fa-IR" smtClean="0"/>
          </a:p>
          <a:p>
            <a:pPr eaLnBrk="1" hangingPunct="1">
              <a:buFontTx/>
              <a:buNone/>
            </a:pPr>
            <a:r>
              <a:rPr lang="fa-IR" altLang="fa-IR" smtClean="0"/>
              <a:t>درآمد اجاره			   </a:t>
            </a:r>
            <a:r>
              <a:rPr lang="en-US" altLang="fa-IR" smtClean="0"/>
              <a:t>XXX</a:t>
            </a:r>
            <a:endParaRPr lang="fa-IR" altLang="fa-IR" smtClean="0"/>
          </a:p>
          <a:p>
            <a:pPr eaLnBrk="1" hangingPunct="1">
              <a:buFontTx/>
              <a:buNone/>
            </a:pPr>
            <a:r>
              <a:rPr lang="fa-IR" altLang="fa-IR" smtClean="0"/>
              <a:t>برگشت از خريد و تحقيقات </a:t>
            </a:r>
            <a:r>
              <a:rPr lang="en-US" altLang="fa-IR" smtClean="0"/>
              <a:t>XXX</a:t>
            </a:r>
            <a:endParaRPr lang="fa-IR" altLang="fa-IR" smtClean="0"/>
          </a:p>
          <a:p>
            <a:pPr eaLnBrk="1" hangingPunct="1">
              <a:buFontTx/>
              <a:buNone/>
            </a:pPr>
            <a:r>
              <a:rPr lang="fa-IR" altLang="fa-IR" smtClean="0"/>
              <a:t>تخفيفات نقدي خريد	   </a:t>
            </a:r>
            <a:r>
              <a:rPr lang="en-US" altLang="fa-IR" smtClean="0"/>
              <a:t>XXX</a:t>
            </a:r>
            <a:endParaRPr lang="fa-IR" altLang="fa-IR" smtClean="0"/>
          </a:p>
          <a:p>
            <a:pPr eaLnBrk="1" hangingPunct="1">
              <a:buFontTx/>
              <a:buNone/>
            </a:pPr>
            <a:r>
              <a:rPr lang="fa-IR" altLang="fa-IR" smtClean="0"/>
              <a:t>				خلاصه سودو زيان </a:t>
            </a:r>
            <a:r>
              <a:rPr lang="en-US" altLang="fa-IR" smtClean="0"/>
              <a:t>XXX</a:t>
            </a:r>
          </a:p>
        </p:txBody>
      </p:sp>
    </p:spTree>
    <p:extLst>
      <p:ext uri="{BB962C8B-B14F-4D97-AF65-F5344CB8AC3E}">
        <p14:creationId xmlns:p14="http://schemas.microsoft.com/office/powerpoint/2010/main" val="360010697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3"/>
          <p:cNvSpPr>
            <a:spLocks noGrp="1" noChangeArrowheads="1"/>
          </p:cNvSpPr>
          <p:nvPr>
            <p:ph type="body" idx="1"/>
          </p:nvPr>
        </p:nvSpPr>
        <p:spPr>
          <a:xfrm>
            <a:off x="2135188" y="1989138"/>
            <a:ext cx="7847012" cy="2138362"/>
          </a:xfrm>
        </p:spPr>
        <p:txBody>
          <a:bodyPr/>
          <a:lstStyle/>
          <a:p>
            <a:pPr eaLnBrk="1" hangingPunct="1">
              <a:buFontTx/>
              <a:buNone/>
            </a:pPr>
            <a:r>
              <a:rPr lang="fa-IR" altLang="fa-IR" smtClean="0"/>
              <a:t>2- كليه حسابهاي موقتي كه مانده بدهكار دارند</a:t>
            </a:r>
          </a:p>
          <a:p>
            <a:pPr eaLnBrk="1" hangingPunct="1">
              <a:buFontTx/>
              <a:buNone/>
            </a:pPr>
            <a:r>
              <a:rPr lang="fa-IR" altLang="fa-IR" smtClean="0"/>
              <a:t>(خريد كالا- برگشت از فروش و تخفيفات – هزينه‌ها و ...) به ميزان مانده، بستانكار شده و در مقابل حساب خلاصه سودو زيان بدهكار مي‌شود.</a:t>
            </a:r>
            <a:endParaRPr lang="en-US" altLang="fa-IR" smtClean="0"/>
          </a:p>
        </p:txBody>
      </p:sp>
      <p:sp>
        <p:nvSpPr>
          <p:cNvPr id="344067" name="Rectangle 4"/>
          <p:cNvSpPr>
            <a:spLocks noGrp="1" noChangeArrowheads="1"/>
          </p:cNvSpPr>
          <p:nvPr>
            <p:ph type="title"/>
          </p:nvPr>
        </p:nvSpPr>
        <p:spPr>
          <a:xfrm>
            <a:off x="2617788" y="725489"/>
            <a:ext cx="7772400" cy="701675"/>
          </a:xfrm>
          <a:noFill/>
        </p:spPr>
        <p:txBody>
          <a:bodyPr/>
          <a:lstStyle/>
          <a:p>
            <a:pPr eaLnBrk="1" hangingPunct="1"/>
            <a:r>
              <a:rPr lang="fa-IR" altLang="fa-IR" sz="4000"/>
              <a:t>ثبت دفتر روزنامه بستن حسابهای موقت:</a:t>
            </a:r>
            <a:endParaRPr lang="en-US" altLang="fa-IR" sz="4000"/>
          </a:p>
        </p:txBody>
      </p:sp>
    </p:spTree>
    <p:extLst>
      <p:ext uri="{BB962C8B-B14F-4D97-AF65-F5344CB8AC3E}">
        <p14:creationId xmlns:p14="http://schemas.microsoft.com/office/powerpoint/2010/main" val="1541451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3"/>
          <p:cNvSpPr>
            <a:spLocks noGrp="1" noChangeArrowheads="1"/>
          </p:cNvSpPr>
          <p:nvPr>
            <p:ph type="body" idx="1"/>
          </p:nvPr>
        </p:nvSpPr>
        <p:spPr>
          <a:xfrm>
            <a:off x="1703389" y="1557339"/>
            <a:ext cx="8713787" cy="5253037"/>
          </a:xfrm>
        </p:spPr>
        <p:txBody>
          <a:bodyPr/>
          <a:lstStyle/>
          <a:p>
            <a:pPr eaLnBrk="1" hangingPunct="1">
              <a:buFontTx/>
              <a:buNone/>
            </a:pPr>
            <a:r>
              <a:rPr lang="fa-IR" altLang="fa-IR" smtClean="0"/>
              <a:t>29/12 خلاصه سودو زيان   </a:t>
            </a:r>
            <a:r>
              <a:rPr lang="en-US" altLang="fa-IR" smtClean="0"/>
              <a:t>XXX</a:t>
            </a:r>
            <a:r>
              <a:rPr lang="fa-IR" altLang="fa-IR" smtClean="0"/>
              <a:t>		</a:t>
            </a:r>
          </a:p>
          <a:p>
            <a:pPr eaLnBrk="1" hangingPunct="1">
              <a:buFontTx/>
              <a:buNone/>
            </a:pPr>
            <a:r>
              <a:rPr lang="fa-IR" altLang="fa-IR" smtClean="0"/>
              <a:t>				خريد 					 </a:t>
            </a:r>
            <a:r>
              <a:rPr lang="en-US" altLang="fa-IR" smtClean="0"/>
              <a:t>XXX</a:t>
            </a:r>
            <a:endParaRPr lang="fa-IR" altLang="fa-IR" smtClean="0"/>
          </a:p>
          <a:p>
            <a:pPr eaLnBrk="1" hangingPunct="1">
              <a:buFontTx/>
              <a:buNone/>
            </a:pPr>
            <a:r>
              <a:rPr lang="fa-IR" altLang="fa-IR" smtClean="0"/>
              <a:t>				هزينه هاي مستقيم خريد		 </a:t>
            </a:r>
            <a:r>
              <a:rPr lang="en-US" altLang="fa-IR" smtClean="0"/>
              <a:t>XXX	</a:t>
            </a:r>
            <a:endParaRPr lang="fa-IR" altLang="fa-IR" smtClean="0"/>
          </a:p>
          <a:p>
            <a:pPr eaLnBrk="1" hangingPunct="1">
              <a:buFontTx/>
              <a:buNone/>
            </a:pPr>
            <a:r>
              <a:rPr lang="fa-IR" altLang="fa-IR" smtClean="0"/>
              <a:t>				برگشت از فروش و تخفيفات	 </a:t>
            </a:r>
            <a:r>
              <a:rPr lang="en-US" altLang="fa-IR" smtClean="0"/>
              <a:t>XXX</a:t>
            </a:r>
            <a:endParaRPr lang="fa-IR" altLang="fa-IR" smtClean="0"/>
          </a:p>
          <a:p>
            <a:pPr eaLnBrk="1" hangingPunct="1">
              <a:buFontTx/>
              <a:buNone/>
            </a:pPr>
            <a:r>
              <a:rPr lang="fa-IR" altLang="fa-IR" smtClean="0"/>
              <a:t>				تخفيفات نقدي فروش		 </a:t>
            </a:r>
            <a:r>
              <a:rPr lang="en-US" altLang="fa-IR" smtClean="0"/>
              <a:t>XXX</a:t>
            </a:r>
            <a:endParaRPr lang="fa-IR" altLang="fa-IR" smtClean="0"/>
          </a:p>
          <a:p>
            <a:pPr eaLnBrk="1" hangingPunct="1">
              <a:buFontTx/>
              <a:buNone/>
            </a:pPr>
            <a:r>
              <a:rPr lang="fa-IR" altLang="fa-IR" smtClean="0"/>
              <a:t>				هزينه حقوق فروشندگان		 </a:t>
            </a:r>
            <a:r>
              <a:rPr lang="en-US" altLang="fa-IR" smtClean="0"/>
              <a:t>XXX</a:t>
            </a:r>
            <a:endParaRPr lang="fa-IR" altLang="fa-IR" smtClean="0"/>
          </a:p>
          <a:p>
            <a:pPr eaLnBrk="1" hangingPunct="1">
              <a:buFontTx/>
              <a:buNone/>
            </a:pPr>
            <a:r>
              <a:rPr lang="fa-IR" altLang="fa-IR" smtClean="0"/>
              <a:t>				هزينه آگهي 			 </a:t>
            </a:r>
            <a:r>
              <a:rPr lang="en-US" altLang="fa-IR" smtClean="0"/>
              <a:t>XXX</a:t>
            </a:r>
            <a:endParaRPr lang="fa-IR" altLang="fa-IR" smtClean="0"/>
          </a:p>
          <a:p>
            <a:pPr eaLnBrk="1" hangingPunct="1">
              <a:buFontTx/>
              <a:buNone/>
            </a:pPr>
            <a:r>
              <a:rPr lang="fa-IR" altLang="fa-IR" smtClean="0"/>
              <a:t>				هزينه ...				 </a:t>
            </a:r>
            <a:r>
              <a:rPr lang="en-US" altLang="fa-IR" smtClean="0"/>
              <a:t>XXX</a:t>
            </a:r>
            <a:endParaRPr lang="fa-IR" altLang="fa-IR" smtClean="0"/>
          </a:p>
          <a:p>
            <a:pPr eaLnBrk="1" hangingPunct="1">
              <a:buFontTx/>
              <a:buNone/>
            </a:pPr>
            <a:r>
              <a:rPr lang="fa-IR" altLang="fa-IR" smtClean="0"/>
              <a:t>		</a:t>
            </a:r>
            <a:endParaRPr lang="en-US" altLang="fa-IR" smtClean="0"/>
          </a:p>
        </p:txBody>
      </p:sp>
      <p:sp>
        <p:nvSpPr>
          <p:cNvPr id="345091" name="Rectangle 5"/>
          <p:cNvSpPr>
            <a:spLocks noGrp="1" noChangeArrowheads="1"/>
          </p:cNvSpPr>
          <p:nvPr>
            <p:ph type="title"/>
          </p:nvPr>
        </p:nvSpPr>
        <p:spPr>
          <a:xfrm>
            <a:off x="2617788" y="725489"/>
            <a:ext cx="7772400" cy="701675"/>
          </a:xfrm>
          <a:noFill/>
        </p:spPr>
        <p:txBody>
          <a:bodyPr/>
          <a:lstStyle/>
          <a:p>
            <a:pPr eaLnBrk="1" hangingPunct="1"/>
            <a:r>
              <a:rPr lang="fa-IR" altLang="fa-IR" sz="4000"/>
              <a:t>ثبت دفتر روزنامه بستن حسابهای موقت:</a:t>
            </a:r>
            <a:endParaRPr lang="en-US" altLang="fa-IR" sz="4000"/>
          </a:p>
        </p:txBody>
      </p:sp>
    </p:spTree>
    <p:extLst>
      <p:ext uri="{BB962C8B-B14F-4D97-AF65-F5344CB8AC3E}">
        <p14:creationId xmlns:p14="http://schemas.microsoft.com/office/powerpoint/2010/main" val="180831647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3"/>
          <p:cNvSpPr>
            <a:spLocks noGrp="1" noChangeArrowheads="1"/>
          </p:cNvSpPr>
          <p:nvPr>
            <p:ph type="body" idx="1"/>
          </p:nvPr>
        </p:nvSpPr>
        <p:spPr>
          <a:xfrm>
            <a:off x="2135188" y="1989139"/>
            <a:ext cx="7847012" cy="2916237"/>
          </a:xfrm>
        </p:spPr>
        <p:txBody>
          <a:bodyPr/>
          <a:lstStyle/>
          <a:p>
            <a:pPr eaLnBrk="1" hangingPunct="1">
              <a:buFontTx/>
              <a:buNone/>
            </a:pPr>
            <a:r>
              <a:rPr lang="fa-IR" altLang="fa-IR" smtClean="0"/>
              <a:t>3- مانده حساب خلاصه سودوزيان</a:t>
            </a:r>
          </a:p>
          <a:p>
            <a:pPr eaLnBrk="1" hangingPunct="1">
              <a:buFontTx/>
              <a:buNone/>
            </a:pPr>
            <a:r>
              <a:rPr lang="fa-IR" altLang="fa-IR" smtClean="0"/>
              <a:t>اگر بدهكار باشد نشاندهنده زيان خالص</a:t>
            </a:r>
          </a:p>
          <a:p>
            <a:pPr eaLnBrk="1" hangingPunct="1">
              <a:buFontTx/>
              <a:buNone/>
            </a:pPr>
            <a:r>
              <a:rPr lang="fa-IR" altLang="fa-IR" smtClean="0"/>
              <a:t>اگر بستانكار باشد نشاندهنده سود خالص</a:t>
            </a:r>
          </a:p>
          <a:p>
            <a:pPr eaLnBrk="1" hangingPunct="1">
              <a:buFontTx/>
              <a:buNone/>
            </a:pPr>
            <a:r>
              <a:rPr lang="fa-IR" altLang="fa-IR" smtClean="0"/>
              <a:t>است و</a:t>
            </a:r>
          </a:p>
          <a:p>
            <a:pPr eaLnBrk="1" hangingPunct="1">
              <a:buFontTx/>
              <a:buNone/>
            </a:pPr>
            <a:r>
              <a:rPr lang="fa-IR" altLang="fa-IR" smtClean="0"/>
              <a:t> بايد به حساب سرمايه منتقل شود</a:t>
            </a:r>
            <a:endParaRPr lang="en-US" altLang="fa-IR" smtClean="0"/>
          </a:p>
        </p:txBody>
      </p:sp>
      <p:sp>
        <p:nvSpPr>
          <p:cNvPr id="346115" name="Rectangle 4"/>
          <p:cNvSpPr>
            <a:spLocks noGrp="1" noChangeArrowheads="1"/>
          </p:cNvSpPr>
          <p:nvPr>
            <p:ph type="title"/>
          </p:nvPr>
        </p:nvSpPr>
        <p:spPr>
          <a:xfrm>
            <a:off x="2617788" y="725489"/>
            <a:ext cx="7772400" cy="701675"/>
          </a:xfrm>
          <a:noFill/>
        </p:spPr>
        <p:txBody>
          <a:bodyPr/>
          <a:lstStyle/>
          <a:p>
            <a:pPr eaLnBrk="1" hangingPunct="1"/>
            <a:r>
              <a:rPr lang="fa-IR" altLang="fa-IR" sz="4000"/>
              <a:t>ثبت دفتر روزنامه بستن حسابهای موقت:</a:t>
            </a:r>
            <a:endParaRPr lang="en-US" altLang="fa-IR" sz="4000"/>
          </a:p>
        </p:txBody>
      </p:sp>
    </p:spTree>
    <p:extLst>
      <p:ext uri="{BB962C8B-B14F-4D97-AF65-F5344CB8AC3E}">
        <p14:creationId xmlns:p14="http://schemas.microsoft.com/office/powerpoint/2010/main" val="385442223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a:lstStyle/>
          <a:p>
            <a:pPr eaLnBrk="1" hangingPunct="1"/>
            <a:r>
              <a:rPr lang="fa-IR" altLang="fa-IR" smtClean="0"/>
              <a:t>بستن حساب سود وزيان </a:t>
            </a:r>
            <a:endParaRPr lang="en-US" altLang="fa-IR" smtClean="0"/>
          </a:p>
        </p:txBody>
      </p:sp>
      <p:sp>
        <p:nvSpPr>
          <p:cNvPr id="347139" name="Rectangle 3"/>
          <p:cNvSpPr>
            <a:spLocks noGrp="1" noChangeArrowheads="1"/>
          </p:cNvSpPr>
          <p:nvPr>
            <p:ph type="body" idx="1"/>
          </p:nvPr>
        </p:nvSpPr>
        <p:spPr>
          <a:xfrm>
            <a:off x="2135188" y="1989139"/>
            <a:ext cx="7847012" cy="3500437"/>
          </a:xfrm>
        </p:spPr>
        <p:txBody>
          <a:bodyPr/>
          <a:lstStyle/>
          <a:p>
            <a:pPr eaLnBrk="1" hangingPunct="1">
              <a:buFontTx/>
              <a:buNone/>
            </a:pPr>
            <a:r>
              <a:rPr lang="fa-IR" altLang="fa-IR" smtClean="0"/>
              <a:t>در حالت سود:</a:t>
            </a:r>
          </a:p>
          <a:p>
            <a:pPr eaLnBrk="1" hangingPunct="1">
              <a:buFontTx/>
              <a:buNone/>
            </a:pPr>
            <a:r>
              <a:rPr lang="fa-IR" altLang="fa-IR" smtClean="0"/>
              <a:t>خلاصه سود وزيان		 </a:t>
            </a:r>
            <a:r>
              <a:rPr lang="en-US" altLang="fa-IR" smtClean="0"/>
              <a:t>XXX</a:t>
            </a:r>
            <a:endParaRPr lang="fa-IR" altLang="fa-IR" smtClean="0"/>
          </a:p>
          <a:p>
            <a:pPr eaLnBrk="1" hangingPunct="1">
              <a:buFontTx/>
              <a:buNone/>
            </a:pPr>
            <a:r>
              <a:rPr lang="fa-IR" altLang="fa-IR" smtClean="0"/>
              <a:t>			سرمايه 		 </a:t>
            </a:r>
            <a:r>
              <a:rPr lang="en-US" altLang="fa-IR" smtClean="0"/>
              <a:t>XXX</a:t>
            </a:r>
            <a:endParaRPr lang="fa-IR" altLang="fa-IR" smtClean="0"/>
          </a:p>
          <a:p>
            <a:pPr eaLnBrk="1" hangingPunct="1">
              <a:buFontTx/>
              <a:buNone/>
            </a:pPr>
            <a:r>
              <a:rPr lang="fa-IR" altLang="fa-IR" smtClean="0"/>
              <a:t>درحالت زيان:</a:t>
            </a:r>
          </a:p>
          <a:p>
            <a:pPr eaLnBrk="1" hangingPunct="1">
              <a:buFontTx/>
              <a:buNone/>
            </a:pPr>
            <a:r>
              <a:rPr lang="fa-IR" altLang="fa-IR" smtClean="0"/>
              <a:t>سرمايه           </a:t>
            </a:r>
            <a:r>
              <a:rPr lang="en-US" altLang="fa-IR" smtClean="0"/>
              <a:t>XXX</a:t>
            </a:r>
            <a:endParaRPr lang="fa-IR" altLang="fa-IR" smtClean="0"/>
          </a:p>
          <a:p>
            <a:pPr eaLnBrk="1" hangingPunct="1">
              <a:buFontTx/>
              <a:buNone/>
            </a:pPr>
            <a:r>
              <a:rPr lang="fa-IR" altLang="fa-IR" smtClean="0"/>
              <a:t>			خلاصه سودوزيان 	 </a:t>
            </a:r>
            <a:r>
              <a:rPr lang="en-US" altLang="fa-IR" smtClean="0"/>
              <a:t>XXX</a:t>
            </a:r>
          </a:p>
        </p:txBody>
      </p:sp>
    </p:spTree>
    <p:extLst>
      <p:ext uri="{BB962C8B-B14F-4D97-AF65-F5344CB8AC3E}">
        <p14:creationId xmlns:p14="http://schemas.microsoft.com/office/powerpoint/2010/main" val="209651554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3"/>
          <p:cNvSpPr>
            <a:spLocks noGrp="1" noChangeArrowheads="1"/>
          </p:cNvSpPr>
          <p:nvPr>
            <p:ph type="body" idx="1"/>
          </p:nvPr>
        </p:nvSpPr>
        <p:spPr>
          <a:xfrm>
            <a:off x="2135188" y="1989138"/>
            <a:ext cx="7847012" cy="2819400"/>
          </a:xfrm>
        </p:spPr>
        <p:txBody>
          <a:bodyPr/>
          <a:lstStyle/>
          <a:p>
            <a:pPr eaLnBrk="1" hangingPunct="1">
              <a:buFontTx/>
              <a:buNone/>
            </a:pPr>
            <a:r>
              <a:rPr lang="fa-IR" altLang="fa-IR" smtClean="0"/>
              <a:t>4- مانده حساب برداشت نيز به حساب سرمايه منتقل مي‌شود</a:t>
            </a:r>
          </a:p>
          <a:p>
            <a:pPr eaLnBrk="1" hangingPunct="1">
              <a:buFontTx/>
              <a:buNone/>
            </a:pPr>
            <a:r>
              <a:rPr lang="fa-IR" altLang="fa-IR" smtClean="0"/>
              <a:t>سرمايه 		 </a:t>
            </a:r>
            <a:r>
              <a:rPr lang="en-US" altLang="fa-IR" smtClean="0"/>
              <a:t>XXX</a:t>
            </a:r>
            <a:endParaRPr lang="fa-IR" altLang="fa-IR" smtClean="0"/>
          </a:p>
          <a:p>
            <a:pPr eaLnBrk="1" hangingPunct="1">
              <a:buFontTx/>
              <a:buNone/>
            </a:pPr>
            <a:r>
              <a:rPr lang="fa-IR" altLang="fa-IR" smtClean="0"/>
              <a:t>			برداشت 		 </a:t>
            </a:r>
            <a:r>
              <a:rPr lang="en-US" altLang="fa-IR" smtClean="0"/>
              <a:t>XXX</a:t>
            </a:r>
            <a:endParaRPr lang="fa-IR" altLang="fa-IR" smtClean="0"/>
          </a:p>
          <a:p>
            <a:pPr eaLnBrk="1" hangingPunct="1">
              <a:buFontTx/>
              <a:buNone/>
            </a:pPr>
            <a:r>
              <a:rPr lang="fa-IR" altLang="fa-IR" smtClean="0"/>
              <a:t>بستن حساب برداشت</a:t>
            </a:r>
            <a:endParaRPr lang="en-US" altLang="fa-IR" smtClean="0"/>
          </a:p>
        </p:txBody>
      </p:sp>
      <p:sp>
        <p:nvSpPr>
          <p:cNvPr id="348163" name="Rectangle 4"/>
          <p:cNvSpPr>
            <a:spLocks noGrp="1" noChangeArrowheads="1"/>
          </p:cNvSpPr>
          <p:nvPr>
            <p:ph type="title"/>
          </p:nvPr>
        </p:nvSpPr>
        <p:spPr>
          <a:noFill/>
        </p:spPr>
        <p:txBody>
          <a:bodyPr/>
          <a:lstStyle/>
          <a:p>
            <a:pPr eaLnBrk="1" hangingPunct="1"/>
            <a:r>
              <a:rPr lang="fa-IR" altLang="fa-IR" smtClean="0"/>
              <a:t>بستن حساب برداشت  </a:t>
            </a:r>
            <a:endParaRPr lang="en-US" altLang="fa-IR" smtClean="0"/>
          </a:p>
        </p:txBody>
      </p:sp>
    </p:spTree>
    <p:extLst>
      <p:ext uri="{BB962C8B-B14F-4D97-AF65-F5344CB8AC3E}">
        <p14:creationId xmlns:p14="http://schemas.microsoft.com/office/powerpoint/2010/main" val="2066162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ChangeArrowheads="1"/>
          </p:cNvSpPr>
          <p:nvPr>
            <p:ph type="title"/>
          </p:nvPr>
        </p:nvSpPr>
        <p:spPr/>
        <p:txBody>
          <a:bodyPr/>
          <a:lstStyle/>
          <a:p>
            <a:pPr eaLnBrk="1" hangingPunct="1"/>
            <a:r>
              <a:rPr lang="fa-IR" altLang="fa-IR" smtClean="0"/>
              <a:t>روش اول : ثبت در دارائي</a:t>
            </a:r>
            <a:endParaRPr lang="en-US" altLang="fa-IR" smtClean="0"/>
          </a:p>
        </p:txBody>
      </p:sp>
      <p:sp>
        <p:nvSpPr>
          <p:cNvPr id="293891" name="Rectangle 3"/>
          <p:cNvSpPr>
            <a:spLocks noGrp="1" noChangeArrowheads="1"/>
          </p:cNvSpPr>
          <p:nvPr>
            <p:ph type="body" idx="1"/>
          </p:nvPr>
        </p:nvSpPr>
        <p:spPr>
          <a:xfrm>
            <a:off x="2135188" y="1989139"/>
            <a:ext cx="7847012" cy="1747837"/>
          </a:xfrm>
        </p:spPr>
        <p:txBody>
          <a:bodyPr/>
          <a:lstStyle/>
          <a:p>
            <a:pPr eaLnBrk="1" hangingPunct="1">
              <a:buFontTx/>
              <a:buNone/>
            </a:pPr>
            <a:r>
              <a:rPr lang="fa-IR" altLang="fa-IR" smtClean="0"/>
              <a:t>روش اول درثبت پيش پرداختهاي هزينه</a:t>
            </a:r>
          </a:p>
          <a:p>
            <a:pPr eaLnBrk="1" hangingPunct="1">
              <a:buFontTx/>
              <a:buNone/>
            </a:pPr>
            <a:r>
              <a:rPr lang="fa-IR" altLang="fa-IR" smtClean="0"/>
              <a:t>1-ثبت پيش پرداخت  در بدهكار دارايي</a:t>
            </a:r>
          </a:p>
          <a:p>
            <a:pPr eaLnBrk="1" hangingPunct="1"/>
            <a:r>
              <a:rPr lang="fa-IR" altLang="fa-IR" smtClean="0"/>
              <a:t>قسمت منقضي شده به حساب هزينه منتقل مي‌شود</a:t>
            </a:r>
            <a:endParaRPr lang="en-US" altLang="fa-IR" smtClean="0"/>
          </a:p>
        </p:txBody>
      </p:sp>
    </p:spTree>
    <p:extLst>
      <p:ext uri="{BB962C8B-B14F-4D97-AF65-F5344CB8AC3E}">
        <p14:creationId xmlns:p14="http://schemas.microsoft.com/office/powerpoint/2010/main" val="305837571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Rectangle 3"/>
          <p:cNvSpPr>
            <a:spLocks noGrp="1" noChangeArrowheads="1"/>
          </p:cNvSpPr>
          <p:nvPr>
            <p:ph type="body" idx="1"/>
          </p:nvPr>
        </p:nvSpPr>
        <p:spPr>
          <a:xfrm>
            <a:off x="2135188" y="1989138"/>
            <a:ext cx="7847012" cy="1651000"/>
          </a:xfrm>
        </p:spPr>
        <p:txBody>
          <a:bodyPr/>
          <a:lstStyle/>
          <a:p>
            <a:pPr eaLnBrk="1" hangingPunct="1">
              <a:buFontTx/>
              <a:buNone/>
            </a:pPr>
            <a:r>
              <a:rPr lang="fa-IR" altLang="fa-IR" smtClean="0"/>
              <a:t>5- تهيه تراز آزمايشي</a:t>
            </a:r>
          </a:p>
          <a:p>
            <a:pPr eaLnBrk="1" hangingPunct="1">
              <a:buFontTx/>
              <a:buNone/>
            </a:pPr>
            <a:r>
              <a:rPr lang="fa-IR" altLang="fa-IR" smtClean="0"/>
              <a:t>به منظور حصول اطمينان از صحت حسابها تراز آزمايشي اختتامي</a:t>
            </a:r>
            <a:endParaRPr lang="en-US" altLang="fa-IR" smtClean="0"/>
          </a:p>
        </p:txBody>
      </p:sp>
    </p:spTree>
    <p:extLst>
      <p:ext uri="{BB962C8B-B14F-4D97-AF65-F5344CB8AC3E}">
        <p14:creationId xmlns:p14="http://schemas.microsoft.com/office/powerpoint/2010/main" val="179674810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p:txBody>
          <a:bodyPr/>
          <a:lstStyle/>
          <a:p>
            <a:pPr eaLnBrk="1" hangingPunct="1"/>
            <a:r>
              <a:rPr lang="fa-IR" altLang="fa-IR" smtClean="0"/>
              <a:t>بستن حسابهای دائمي </a:t>
            </a:r>
            <a:endParaRPr lang="en-US" altLang="fa-IR" smtClean="0"/>
          </a:p>
        </p:txBody>
      </p:sp>
      <p:sp>
        <p:nvSpPr>
          <p:cNvPr id="350211" name="Rectangle 3"/>
          <p:cNvSpPr>
            <a:spLocks noGrp="1" noChangeArrowheads="1"/>
          </p:cNvSpPr>
          <p:nvPr>
            <p:ph type="body" idx="1"/>
          </p:nvPr>
        </p:nvSpPr>
        <p:spPr>
          <a:xfrm>
            <a:off x="2135188" y="1989138"/>
            <a:ext cx="7847012" cy="2819400"/>
          </a:xfrm>
        </p:spPr>
        <p:txBody>
          <a:bodyPr/>
          <a:lstStyle/>
          <a:p>
            <a:pPr eaLnBrk="1" hangingPunct="1">
              <a:buFontTx/>
              <a:buNone/>
            </a:pPr>
            <a:endParaRPr lang="fa-IR" altLang="fa-IR" smtClean="0"/>
          </a:p>
          <a:p>
            <a:pPr eaLnBrk="1" hangingPunct="1">
              <a:buFontTx/>
              <a:buNone/>
            </a:pPr>
            <a:r>
              <a:rPr lang="fa-IR" altLang="fa-IR" smtClean="0"/>
              <a:t>روش اول:</a:t>
            </a:r>
          </a:p>
          <a:p>
            <a:pPr eaLnBrk="1" hangingPunct="1">
              <a:buFontTx/>
              <a:buNone/>
            </a:pPr>
            <a:endParaRPr lang="fa-IR" altLang="fa-IR" smtClean="0"/>
          </a:p>
          <a:p>
            <a:pPr eaLnBrk="1" hangingPunct="1">
              <a:buFontTx/>
              <a:buNone/>
            </a:pPr>
            <a:r>
              <a:rPr lang="fa-IR" altLang="fa-IR" smtClean="0"/>
              <a:t>6-1- كليه حسابهاي داراي مانده بدهكار و بستانكار با يكديگر بسته مي‌شود</a:t>
            </a:r>
            <a:endParaRPr lang="en-US" altLang="fa-IR" smtClean="0"/>
          </a:p>
        </p:txBody>
      </p:sp>
    </p:spTree>
    <p:extLst>
      <p:ext uri="{BB962C8B-B14F-4D97-AF65-F5344CB8AC3E}">
        <p14:creationId xmlns:p14="http://schemas.microsoft.com/office/powerpoint/2010/main" val="233142025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4" name="Rectangle 3"/>
          <p:cNvSpPr>
            <a:spLocks noGrp="1" noChangeArrowheads="1"/>
          </p:cNvSpPr>
          <p:nvPr>
            <p:ph type="body" idx="1"/>
          </p:nvPr>
        </p:nvSpPr>
        <p:spPr>
          <a:xfrm>
            <a:off x="2135188" y="1628775"/>
            <a:ext cx="7847012" cy="4584700"/>
          </a:xfrm>
        </p:spPr>
        <p:txBody>
          <a:bodyPr>
            <a:normAutofit fontScale="85000" lnSpcReduction="20000"/>
          </a:bodyPr>
          <a:lstStyle/>
          <a:p>
            <a:pPr eaLnBrk="1" hangingPunct="1">
              <a:lnSpc>
                <a:spcPct val="90000"/>
              </a:lnSpc>
              <a:buFontTx/>
              <a:buNone/>
            </a:pPr>
            <a:r>
              <a:rPr lang="fa-IR" altLang="fa-IR" sz="1800"/>
              <a:t>29/12 استهلاك انباشته  ساختمان  		 </a:t>
            </a:r>
            <a:r>
              <a:rPr lang="en-US" altLang="fa-IR" sz="1800"/>
              <a:t>XXX</a:t>
            </a:r>
            <a:endParaRPr lang="fa-IR" altLang="fa-IR" sz="1800"/>
          </a:p>
          <a:p>
            <a:pPr eaLnBrk="1" hangingPunct="1">
              <a:lnSpc>
                <a:spcPct val="90000"/>
              </a:lnSpc>
              <a:buFontTx/>
              <a:buNone/>
            </a:pPr>
            <a:r>
              <a:rPr lang="fa-IR" altLang="fa-IR" sz="1800"/>
              <a:t>		استهلاك انباشته  تجهزات 		 </a:t>
            </a:r>
            <a:r>
              <a:rPr lang="en-US" altLang="fa-IR" sz="1800"/>
              <a:t>XXX</a:t>
            </a:r>
          </a:p>
          <a:p>
            <a:pPr eaLnBrk="1" hangingPunct="1">
              <a:lnSpc>
                <a:spcPct val="90000"/>
              </a:lnSpc>
              <a:buFontTx/>
              <a:buNone/>
            </a:pPr>
            <a:r>
              <a:rPr lang="en-US" altLang="fa-IR" sz="1800"/>
              <a:t>		//	//</a:t>
            </a:r>
          </a:p>
          <a:p>
            <a:pPr eaLnBrk="1" hangingPunct="1">
              <a:lnSpc>
                <a:spcPct val="90000"/>
              </a:lnSpc>
              <a:buFontTx/>
              <a:buNone/>
            </a:pPr>
            <a:r>
              <a:rPr lang="en-US" altLang="fa-IR" sz="1800"/>
              <a:t>		//	//</a:t>
            </a:r>
            <a:endParaRPr lang="fa-IR" altLang="fa-IR" sz="1800"/>
          </a:p>
          <a:p>
            <a:pPr eaLnBrk="1" hangingPunct="1">
              <a:lnSpc>
                <a:spcPct val="90000"/>
              </a:lnSpc>
              <a:buFontTx/>
              <a:buNone/>
            </a:pPr>
            <a:r>
              <a:rPr lang="fa-IR" altLang="fa-IR" sz="1800"/>
              <a:t>		حسابهاي پرداختني			 </a:t>
            </a:r>
            <a:r>
              <a:rPr lang="en-US" altLang="fa-IR" sz="1800"/>
              <a:t>XXX</a:t>
            </a:r>
            <a:endParaRPr lang="fa-IR" altLang="fa-IR" sz="1800"/>
          </a:p>
          <a:p>
            <a:pPr eaLnBrk="1" hangingPunct="1">
              <a:lnSpc>
                <a:spcPct val="90000"/>
              </a:lnSpc>
              <a:buFontTx/>
              <a:buNone/>
            </a:pPr>
            <a:r>
              <a:rPr lang="fa-IR" altLang="fa-IR" sz="1800"/>
              <a:t>		اسناد پرداختني			 </a:t>
            </a:r>
            <a:r>
              <a:rPr lang="en-US" altLang="fa-IR" sz="1800"/>
              <a:t>XXX</a:t>
            </a:r>
          </a:p>
          <a:p>
            <a:pPr eaLnBrk="1" hangingPunct="1">
              <a:lnSpc>
                <a:spcPct val="90000"/>
              </a:lnSpc>
              <a:buFontTx/>
              <a:buNone/>
            </a:pPr>
            <a:r>
              <a:rPr lang="en-US" altLang="fa-IR" sz="1800"/>
              <a:t>		//	//</a:t>
            </a:r>
          </a:p>
          <a:p>
            <a:pPr eaLnBrk="1" hangingPunct="1">
              <a:lnSpc>
                <a:spcPct val="90000"/>
              </a:lnSpc>
              <a:buFontTx/>
              <a:buNone/>
            </a:pPr>
            <a:r>
              <a:rPr lang="en-US" altLang="fa-IR" sz="1800"/>
              <a:t>		//	//</a:t>
            </a:r>
            <a:endParaRPr lang="fa-IR" altLang="fa-IR" sz="1800"/>
          </a:p>
          <a:p>
            <a:pPr eaLnBrk="1" hangingPunct="1">
              <a:lnSpc>
                <a:spcPct val="90000"/>
              </a:lnSpc>
              <a:buFontTx/>
              <a:buNone/>
            </a:pPr>
            <a:r>
              <a:rPr lang="fa-IR" altLang="fa-IR" sz="1800"/>
              <a:t>		سرمايه 				 </a:t>
            </a:r>
            <a:r>
              <a:rPr lang="en-US" altLang="fa-IR" sz="1800"/>
              <a:t>XXX</a:t>
            </a:r>
            <a:endParaRPr lang="fa-IR" altLang="fa-IR" sz="1800"/>
          </a:p>
          <a:p>
            <a:pPr eaLnBrk="1" hangingPunct="1">
              <a:lnSpc>
                <a:spcPct val="90000"/>
              </a:lnSpc>
              <a:buFontTx/>
              <a:buNone/>
            </a:pPr>
            <a:r>
              <a:rPr lang="fa-IR" altLang="fa-IR" sz="1800"/>
              <a:t>						صندوق 		 </a:t>
            </a:r>
            <a:r>
              <a:rPr lang="en-US" altLang="fa-IR" sz="1800"/>
              <a:t>XXX</a:t>
            </a:r>
            <a:endParaRPr lang="fa-IR" altLang="fa-IR" sz="1800"/>
          </a:p>
          <a:p>
            <a:pPr eaLnBrk="1" hangingPunct="1">
              <a:lnSpc>
                <a:spcPct val="90000"/>
              </a:lnSpc>
              <a:buFontTx/>
              <a:buNone/>
            </a:pPr>
            <a:r>
              <a:rPr lang="fa-IR" altLang="fa-IR" sz="1800"/>
              <a:t>						بانك		 </a:t>
            </a:r>
            <a:r>
              <a:rPr lang="en-US" altLang="fa-IR" sz="1800"/>
              <a:t>XXX</a:t>
            </a:r>
            <a:endParaRPr lang="fa-IR" altLang="fa-IR" sz="1800"/>
          </a:p>
          <a:p>
            <a:pPr eaLnBrk="1" hangingPunct="1">
              <a:lnSpc>
                <a:spcPct val="90000"/>
              </a:lnSpc>
              <a:buFontTx/>
              <a:buNone/>
            </a:pPr>
            <a:r>
              <a:rPr lang="fa-IR" altLang="fa-IR" sz="1800"/>
              <a:t>						حسابهاي دريافتني	 </a:t>
            </a:r>
            <a:r>
              <a:rPr lang="en-US" altLang="fa-IR" sz="1800"/>
              <a:t>XXX</a:t>
            </a:r>
            <a:endParaRPr lang="fa-IR" altLang="fa-IR" sz="1800"/>
          </a:p>
          <a:p>
            <a:pPr eaLnBrk="1" hangingPunct="1">
              <a:lnSpc>
                <a:spcPct val="90000"/>
              </a:lnSpc>
              <a:buFontTx/>
              <a:buNone/>
            </a:pPr>
            <a:r>
              <a:rPr lang="fa-IR" altLang="fa-IR" sz="1800"/>
              <a:t>						اسناد دريافتني	 </a:t>
            </a:r>
            <a:r>
              <a:rPr lang="en-US" altLang="fa-IR" sz="1800"/>
              <a:t>XXX</a:t>
            </a:r>
            <a:endParaRPr lang="fa-IR" altLang="fa-IR" sz="1800"/>
          </a:p>
          <a:p>
            <a:pPr eaLnBrk="1" hangingPunct="1">
              <a:lnSpc>
                <a:spcPct val="90000"/>
              </a:lnSpc>
              <a:buFontTx/>
              <a:buNone/>
            </a:pPr>
            <a:r>
              <a:rPr lang="fa-IR" altLang="fa-IR" sz="1800"/>
              <a:t>						//	//</a:t>
            </a:r>
            <a:endParaRPr lang="en-US" altLang="fa-IR" sz="1800"/>
          </a:p>
          <a:p>
            <a:pPr eaLnBrk="1" hangingPunct="1">
              <a:lnSpc>
                <a:spcPct val="90000"/>
              </a:lnSpc>
              <a:buFontTx/>
              <a:buNone/>
            </a:pPr>
            <a:r>
              <a:rPr lang="en-US" altLang="fa-IR" sz="1800"/>
              <a:t>						//	//</a:t>
            </a:r>
          </a:p>
        </p:txBody>
      </p:sp>
      <p:sp>
        <p:nvSpPr>
          <p:cNvPr id="351235" name="Rectangle 4"/>
          <p:cNvSpPr>
            <a:spLocks noGrp="1" noChangeArrowheads="1"/>
          </p:cNvSpPr>
          <p:nvPr>
            <p:ph type="title"/>
          </p:nvPr>
        </p:nvSpPr>
        <p:spPr>
          <a:xfrm>
            <a:off x="2640013" y="476251"/>
            <a:ext cx="7772400" cy="701675"/>
          </a:xfrm>
          <a:noFill/>
        </p:spPr>
        <p:txBody>
          <a:bodyPr/>
          <a:lstStyle/>
          <a:p>
            <a:pPr eaLnBrk="1" hangingPunct="1"/>
            <a:r>
              <a:rPr lang="fa-IR" altLang="fa-IR" sz="4000"/>
              <a:t>بستن حسابهای دائمي </a:t>
            </a:r>
            <a:endParaRPr lang="en-US" altLang="fa-IR" sz="4000"/>
          </a:p>
        </p:txBody>
      </p:sp>
    </p:spTree>
    <p:extLst>
      <p:ext uri="{BB962C8B-B14F-4D97-AF65-F5344CB8AC3E}">
        <p14:creationId xmlns:p14="http://schemas.microsoft.com/office/powerpoint/2010/main" val="63728502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3"/>
          <p:cNvSpPr>
            <a:spLocks noGrp="1" noChangeArrowheads="1"/>
          </p:cNvSpPr>
          <p:nvPr>
            <p:ph type="body" idx="1"/>
          </p:nvPr>
        </p:nvSpPr>
        <p:spPr>
          <a:xfrm>
            <a:off x="2135188" y="1989138"/>
            <a:ext cx="7847012" cy="1651000"/>
          </a:xfrm>
        </p:spPr>
        <p:txBody>
          <a:bodyPr/>
          <a:lstStyle/>
          <a:p>
            <a:pPr eaLnBrk="1" hangingPunct="1">
              <a:buFontTx/>
              <a:buNone/>
            </a:pPr>
            <a:r>
              <a:rPr lang="fa-IR" altLang="fa-IR" smtClean="0"/>
              <a:t>روش دوم:</a:t>
            </a:r>
          </a:p>
          <a:p>
            <a:pPr eaLnBrk="1" hangingPunct="1">
              <a:buFontTx/>
              <a:buNone/>
            </a:pPr>
            <a:r>
              <a:rPr lang="fa-IR" altLang="fa-IR" smtClean="0"/>
              <a:t>6-2- از دو حساب واسطه به نامهاي تراز اختتامي و تراز افتتاحي استفاده مي‌شود</a:t>
            </a:r>
            <a:endParaRPr lang="en-US" altLang="fa-IR" smtClean="0"/>
          </a:p>
        </p:txBody>
      </p:sp>
      <p:sp>
        <p:nvSpPr>
          <p:cNvPr id="352259" name="Rectangle 4"/>
          <p:cNvSpPr>
            <a:spLocks noGrp="1" noChangeArrowheads="1"/>
          </p:cNvSpPr>
          <p:nvPr>
            <p:ph type="title"/>
          </p:nvPr>
        </p:nvSpPr>
        <p:spPr>
          <a:xfrm>
            <a:off x="2617788" y="725489"/>
            <a:ext cx="7772400" cy="701675"/>
          </a:xfrm>
          <a:noFill/>
        </p:spPr>
        <p:txBody>
          <a:bodyPr/>
          <a:lstStyle/>
          <a:p>
            <a:pPr eaLnBrk="1" hangingPunct="1"/>
            <a:r>
              <a:rPr lang="fa-IR" altLang="fa-IR" sz="4000"/>
              <a:t>بستن حسابهای دائمي </a:t>
            </a:r>
            <a:endParaRPr lang="en-US" altLang="fa-IR" sz="4000"/>
          </a:p>
        </p:txBody>
      </p:sp>
    </p:spTree>
    <p:extLst>
      <p:ext uri="{BB962C8B-B14F-4D97-AF65-F5344CB8AC3E}">
        <p14:creationId xmlns:p14="http://schemas.microsoft.com/office/powerpoint/2010/main" val="17147784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4"/>
          <p:cNvSpPr>
            <a:spLocks noGrp="1" noChangeArrowheads="1"/>
          </p:cNvSpPr>
          <p:nvPr>
            <p:ph type="title"/>
          </p:nvPr>
        </p:nvSpPr>
        <p:spPr>
          <a:noFill/>
        </p:spPr>
        <p:txBody>
          <a:bodyPr/>
          <a:lstStyle/>
          <a:p>
            <a:pPr eaLnBrk="1" hangingPunct="1"/>
            <a:r>
              <a:rPr lang="fa-IR" altLang="fa-IR" smtClean="0"/>
              <a:t>بستن حسابهای دائمي </a:t>
            </a:r>
            <a:endParaRPr lang="en-US" altLang="fa-IR" smtClean="0"/>
          </a:p>
        </p:txBody>
      </p:sp>
      <p:sp>
        <p:nvSpPr>
          <p:cNvPr id="353283" name="Rectangle 5"/>
          <p:cNvSpPr>
            <a:spLocks noGrp="1" noChangeArrowheads="1"/>
          </p:cNvSpPr>
          <p:nvPr>
            <p:ph type="body" idx="1"/>
          </p:nvPr>
        </p:nvSpPr>
        <p:spPr>
          <a:xfrm>
            <a:off x="2279651" y="1557338"/>
            <a:ext cx="7847013" cy="4908550"/>
          </a:xfrm>
        </p:spPr>
        <p:txBody>
          <a:bodyPr>
            <a:normAutofit fontScale="92500" lnSpcReduction="20000"/>
          </a:bodyPr>
          <a:lstStyle/>
          <a:p>
            <a:pPr eaLnBrk="1" hangingPunct="1">
              <a:lnSpc>
                <a:spcPct val="80000"/>
              </a:lnSpc>
              <a:buFontTx/>
              <a:buNone/>
            </a:pPr>
            <a:r>
              <a:rPr lang="fa-IR" altLang="fa-IR" sz="2000"/>
              <a:t>29/12 استهلاك انباشته  ساختمان  		 </a:t>
            </a:r>
            <a:r>
              <a:rPr lang="en-US" altLang="fa-IR" sz="2000"/>
              <a:t>XXX</a:t>
            </a:r>
            <a:endParaRPr lang="fa-IR" altLang="fa-IR" sz="2000"/>
          </a:p>
          <a:p>
            <a:pPr eaLnBrk="1" hangingPunct="1">
              <a:lnSpc>
                <a:spcPct val="80000"/>
              </a:lnSpc>
              <a:buFontTx/>
              <a:buNone/>
            </a:pPr>
            <a:r>
              <a:rPr lang="fa-IR" altLang="fa-IR" sz="2000"/>
              <a:t>		استهلاك انباشته  تجهزات 		 </a:t>
            </a:r>
            <a:r>
              <a:rPr lang="en-US" altLang="fa-IR" sz="2000"/>
              <a:t>XXX</a:t>
            </a:r>
          </a:p>
          <a:p>
            <a:pPr eaLnBrk="1" hangingPunct="1">
              <a:lnSpc>
                <a:spcPct val="80000"/>
              </a:lnSpc>
              <a:buFontTx/>
              <a:buNone/>
            </a:pPr>
            <a:r>
              <a:rPr lang="en-US" altLang="fa-IR" sz="2000"/>
              <a:t>		//	//</a:t>
            </a:r>
          </a:p>
          <a:p>
            <a:pPr eaLnBrk="1" hangingPunct="1">
              <a:lnSpc>
                <a:spcPct val="80000"/>
              </a:lnSpc>
              <a:buFontTx/>
              <a:buNone/>
            </a:pPr>
            <a:r>
              <a:rPr lang="en-US" altLang="fa-IR" sz="2000"/>
              <a:t>		//	//</a:t>
            </a:r>
            <a:endParaRPr lang="fa-IR" altLang="fa-IR" sz="2000"/>
          </a:p>
          <a:p>
            <a:pPr eaLnBrk="1" hangingPunct="1">
              <a:lnSpc>
                <a:spcPct val="80000"/>
              </a:lnSpc>
              <a:buFontTx/>
              <a:buNone/>
            </a:pPr>
            <a:r>
              <a:rPr lang="fa-IR" altLang="fa-IR" sz="2000"/>
              <a:t>		حسابهاي پرداختني			 </a:t>
            </a:r>
            <a:r>
              <a:rPr lang="en-US" altLang="fa-IR" sz="2000"/>
              <a:t>XXX</a:t>
            </a:r>
            <a:endParaRPr lang="fa-IR" altLang="fa-IR" sz="2000"/>
          </a:p>
          <a:p>
            <a:pPr eaLnBrk="1" hangingPunct="1">
              <a:lnSpc>
                <a:spcPct val="80000"/>
              </a:lnSpc>
              <a:buFontTx/>
              <a:buNone/>
            </a:pPr>
            <a:r>
              <a:rPr lang="fa-IR" altLang="fa-IR" sz="2000"/>
              <a:t>		اسناد پرداختني			 </a:t>
            </a:r>
            <a:r>
              <a:rPr lang="en-US" altLang="fa-IR" sz="2000"/>
              <a:t>XXX</a:t>
            </a:r>
          </a:p>
          <a:p>
            <a:pPr eaLnBrk="1" hangingPunct="1">
              <a:lnSpc>
                <a:spcPct val="80000"/>
              </a:lnSpc>
              <a:buFontTx/>
              <a:buNone/>
            </a:pPr>
            <a:r>
              <a:rPr lang="en-US" altLang="fa-IR" sz="2000"/>
              <a:t>		//	//</a:t>
            </a:r>
          </a:p>
          <a:p>
            <a:pPr eaLnBrk="1" hangingPunct="1">
              <a:lnSpc>
                <a:spcPct val="80000"/>
              </a:lnSpc>
              <a:buFontTx/>
              <a:buNone/>
            </a:pPr>
            <a:r>
              <a:rPr lang="en-US" altLang="fa-IR" sz="2000"/>
              <a:t>	</a:t>
            </a:r>
            <a:r>
              <a:rPr lang="fa-IR" altLang="fa-IR" sz="2000"/>
              <a:t>	سرمايه 				 </a:t>
            </a:r>
            <a:r>
              <a:rPr lang="en-US" altLang="fa-IR" sz="2000"/>
              <a:t>XXX</a:t>
            </a:r>
            <a:endParaRPr lang="fa-IR" altLang="fa-IR" sz="2000"/>
          </a:p>
          <a:p>
            <a:pPr eaLnBrk="1" hangingPunct="1">
              <a:lnSpc>
                <a:spcPct val="80000"/>
              </a:lnSpc>
              <a:buFontTx/>
              <a:buNone/>
            </a:pPr>
            <a:r>
              <a:rPr lang="fa-IR" altLang="fa-IR" sz="2000"/>
              <a:t>						</a:t>
            </a:r>
            <a:r>
              <a:rPr lang="fa-IR" altLang="fa-IR" sz="2000">
                <a:solidFill>
                  <a:srgbClr val="FF0000"/>
                </a:solidFill>
              </a:rPr>
              <a:t>تراز اختتامي              </a:t>
            </a:r>
            <a:r>
              <a:rPr lang="en-US" altLang="fa-IR" sz="2000">
                <a:solidFill>
                  <a:srgbClr val="FF0000"/>
                </a:solidFill>
              </a:rPr>
              <a:t>XXX</a:t>
            </a:r>
            <a:endParaRPr lang="fa-IR" altLang="fa-IR" sz="2000">
              <a:solidFill>
                <a:srgbClr val="FF0000"/>
              </a:solidFill>
            </a:endParaRPr>
          </a:p>
          <a:p>
            <a:pPr eaLnBrk="1" hangingPunct="1">
              <a:lnSpc>
                <a:spcPct val="80000"/>
              </a:lnSpc>
              <a:buFontTx/>
              <a:buNone/>
            </a:pPr>
            <a:r>
              <a:rPr lang="fa-IR" altLang="fa-IR" sz="2000"/>
              <a:t>		</a:t>
            </a:r>
            <a:r>
              <a:rPr lang="fa-IR" altLang="fa-IR" sz="2000">
                <a:solidFill>
                  <a:srgbClr val="FF0000"/>
                </a:solidFill>
              </a:rPr>
              <a:t>تراز اختتامي                                            </a:t>
            </a:r>
            <a:r>
              <a:rPr lang="en-US" altLang="fa-IR" sz="2000">
                <a:solidFill>
                  <a:srgbClr val="FF0000"/>
                </a:solidFill>
              </a:rPr>
              <a:t>XXX</a:t>
            </a:r>
            <a:endParaRPr lang="fa-IR" altLang="fa-IR" sz="2000">
              <a:solidFill>
                <a:srgbClr val="FF0000"/>
              </a:solidFill>
            </a:endParaRPr>
          </a:p>
          <a:p>
            <a:pPr eaLnBrk="1" hangingPunct="1">
              <a:lnSpc>
                <a:spcPct val="80000"/>
              </a:lnSpc>
              <a:buFontTx/>
              <a:buNone/>
            </a:pPr>
            <a:r>
              <a:rPr lang="fa-IR" altLang="fa-IR" sz="2000"/>
              <a:t>						صندوق 		 </a:t>
            </a:r>
            <a:r>
              <a:rPr lang="en-US" altLang="fa-IR" sz="2000"/>
              <a:t>XXX</a:t>
            </a:r>
            <a:endParaRPr lang="fa-IR" altLang="fa-IR" sz="2000"/>
          </a:p>
          <a:p>
            <a:pPr eaLnBrk="1" hangingPunct="1">
              <a:lnSpc>
                <a:spcPct val="80000"/>
              </a:lnSpc>
              <a:buFontTx/>
              <a:buNone/>
            </a:pPr>
            <a:r>
              <a:rPr lang="fa-IR" altLang="fa-IR" sz="2000"/>
              <a:t>						بانك		 </a:t>
            </a:r>
            <a:r>
              <a:rPr lang="en-US" altLang="fa-IR" sz="2000"/>
              <a:t>XXX</a:t>
            </a:r>
            <a:endParaRPr lang="fa-IR" altLang="fa-IR" sz="2000"/>
          </a:p>
          <a:p>
            <a:pPr eaLnBrk="1" hangingPunct="1">
              <a:lnSpc>
                <a:spcPct val="80000"/>
              </a:lnSpc>
              <a:buFontTx/>
              <a:buNone/>
            </a:pPr>
            <a:r>
              <a:rPr lang="fa-IR" altLang="fa-IR" sz="2000"/>
              <a:t>						حسابهاي دريافتني	 </a:t>
            </a:r>
            <a:r>
              <a:rPr lang="en-US" altLang="fa-IR" sz="2000"/>
              <a:t>XXX</a:t>
            </a:r>
            <a:endParaRPr lang="fa-IR" altLang="fa-IR" sz="2000"/>
          </a:p>
          <a:p>
            <a:pPr eaLnBrk="1" hangingPunct="1">
              <a:lnSpc>
                <a:spcPct val="80000"/>
              </a:lnSpc>
              <a:buFontTx/>
              <a:buNone/>
            </a:pPr>
            <a:r>
              <a:rPr lang="fa-IR" altLang="fa-IR" sz="2000"/>
              <a:t>						اسناد دريافتني	 </a:t>
            </a:r>
            <a:r>
              <a:rPr lang="en-US" altLang="fa-IR" sz="2000"/>
              <a:t>XXX</a:t>
            </a:r>
            <a:endParaRPr lang="fa-IR" altLang="fa-IR" sz="2000"/>
          </a:p>
          <a:p>
            <a:pPr eaLnBrk="1" hangingPunct="1">
              <a:lnSpc>
                <a:spcPct val="80000"/>
              </a:lnSpc>
              <a:buFontTx/>
              <a:buNone/>
            </a:pPr>
            <a:r>
              <a:rPr lang="fa-IR" altLang="fa-IR" sz="2000"/>
              <a:t>						//	//</a:t>
            </a:r>
            <a:endParaRPr lang="en-US" altLang="fa-IR" sz="2000"/>
          </a:p>
          <a:p>
            <a:pPr eaLnBrk="1" hangingPunct="1">
              <a:lnSpc>
                <a:spcPct val="80000"/>
              </a:lnSpc>
              <a:buFontTx/>
              <a:buNone/>
            </a:pPr>
            <a:r>
              <a:rPr lang="en-US" altLang="fa-IR" sz="2000"/>
              <a:t>						</a:t>
            </a:r>
            <a:endParaRPr lang="en-US" altLang="fa-IR" sz="500"/>
          </a:p>
        </p:txBody>
      </p:sp>
    </p:spTree>
    <p:extLst>
      <p:ext uri="{BB962C8B-B14F-4D97-AF65-F5344CB8AC3E}">
        <p14:creationId xmlns:p14="http://schemas.microsoft.com/office/powerpoint/2010/main" val="365031403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3"/>
          <p:cNvSpPr>
            <a:spLocks noGrp="1" noChangeArrowheads="1"/>
          </p:cNvSpPr>
          <p:nvPr>
            <p:ph type="body" idx="1"/>
          </p:nvPr>
        </p:nvSpPr>
        <p:spPr>
          <a:xfrm>
            <a:off x="2135188" y="1989139"/>
            <a:ext cx="7847012" cy="3500437"/>
          </a:xfrm>
        </p:spPr>
        <p:txBody>
          <a:bodyPr/>
          <a:lstStyle/>
          <a:p>
            <a:pPr eaLnBrk="1" hangingPunct="1">
              <a:buFontTx/>
              <a:buNone/>
            </a:pPr>
            <a:r>
              <a:rPr lang="fa-IR" altLang="fa-IR" smtClean="0"/>
              <a:t>افتتاح حسابهاي دائمي در </a:t>
            </a:r>
          </a:p>
          <a:p>
            <a:pPr eaLnBrk="1" hangingPunct="1">
              <a:buFontTx/>
              <a:buNone/>
            </a:pPr>
            <a:r>
              <a:rPr lang="fa-IR" altLang="fa-IR" smtClean="0"/>
              <a:t>ابتداي سال بعد به دو روش انجام ميشود :</a:t>
            </a:r>
          </a:p>
          <a:p>
            <a:pPr eaLnBrk="1" hangingPunct="1">
              <a:buFontTx/>
              <a:buNone/>
            </a:pPr>
            <a:r>
              <a:rPr lang="fa-IR" altLang="fa-IR" smtClean="0"/>
              <a:t>روش اول :</a:t>
            </a:r>
          </a:p>
          <a:p>
            <a:pPr eaLnBrk="1" hangingPunct="1">
              <a:buFontTx/>
              <a:buNone/>
            </a:pPr>
            <a:r>
              <a:rPr lang="fa-IR" altLang="fa-IR" smtClean="0"/>
              <a:t>کليه حسابهای دارائي بدهکار </a:t>
            </a:r>
          </a:p>
          <a:p>
            <a:pPr eaLnBrk="1" hangingPunct="1">
              <a:buFontTx/>
              <a:buNone/>
            </a:pPr>
            <a:r>
              <a:rPr lang="fa-IR" altLang="fa-IR" smtClean="0"/>
              <a:t>و کليه حسابهای بدهي و سرمايه بستانکار </a:t>
            </a:r>
          </a:p>
          <a:p>
            <a:pPr eaLnBrk="1" hangingPunct="1">
              <a:buFontTx/>
              <a:buNone/>
            </a:pPr>
            <a:r>
              <a:rPr lang="fa-IR" altLang="fa-IR" smtClean="0"/>
              <a:t>ميگردد.</a:t>
            </a:r>
            <a:endParaRPr lang="en-US" altLang="fa-IR" smtClean="0"/>
          </a:p>
        </p:txBody>
      </p:sp>
      <p:sp>
        <p:nvSpPr>
          <p:cNvPr id="354307" name="Rectangle 4"/>
          <p:cNvSpPr>
            <a:spLocks noGrp="1" noChangeArrowheads="1"/>
          </p:cNvSpPr>
          <p:nvPr>
            <p:ph type="title"/>
          </p:nvPr>
        </p:nvSpPr>
        <p:spPr>
          <a:noFill/>
        </p:spPr>
        <p:txBody>
          <a:bodyPr/>
          <a:lstStyle/>
          <a:p>
            <a:pPr eaLnBrk="1" hangingPunct="1"/>
            <a:r>
              <a:rPr lang="fa-IR" altLang="fa-IR" smtClean="0"/>
              <a:t>افتتاح حسابهای دائمي در سال بعد</a:t>
            </a:r>
            <a:endParaRPr lang="en-US" altLang="fa-IR" smtClean="0"/>
          </a:p>
        </p:txBody>
      </p:sp>
    </p:spTree>
    <p:extLst>
      <p:ext uri="{BB962C8B-B14F-4D97-AF65-F5344CB8AC3E}">
        <p14:creationId xmlns:p14="http://schemas.microsoft.com/office/powerpoint/2010/main" val="200800185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Rectangle 2"/>
          <p:cNvSpPr>
            <a:spLocks noGrp="1" noChangeArrowheads="1"/>
          </p:cNvSpPr>
          <p:nvPr>
            <p:ph type="title"/>
          </p:nvPr>
        </p:nvSpPr>
        <p:spPr>
          <a:xfrm>
            <a:off x="2617788" y="481013"/>
            <a:ext cx="7772400" cy="946150"/>
          </a:xfrm>
        </p:spPr>
        <p:txBody>
          <a:bodyPr/>
          <a:lstStyle/>
          <a:p>
            <a:pPr eaLnBrk="1" hangingPunct="1"/>
            <a:r>
              <a:rPr lang="fa-IR" altLang="fa-IR" sz="2800"/>
              <a:t>روش اول:</a:t>
            </a:r>
            <a:br>
              <a:rPr lang="fa-IR" altLang="fa-IR" sz="2800"/>
            </a:br>
            <a:endParaRPr lang="en-US" altLang="fa-IR" sz="2800"/>
          </a:p>
        </p:txBody>
      </p:sp>
      <p:sp>
        <p:nvSpPr>
          <p:cNvPr id="355331" name="Rectangle 3"/>
          <p:cNvSpPr>
            <a:spLocks noGrp="1" noChangeArrowheads="1"/>
          </p:cNvSpPr>
          <p:nvPr>
            <p:ph type="body" idx="1"/>
          </p:nvPr>
        </p:nvSpPr>
        <p:spPr>
          <a:xfrm>
            <a:off x="2135188" y="1628776"/>
            <a:ext cx="7847012" cy="4437063"/>
          </a:xfrm>
        </p:spPr>
        <p:txBody>
          <a:bodyPr>
            <a:normAutofit fontScale="92500" lnSpcReduction="10000"/>
          </a:bodyPr>
          <a:lstStyle/>
          <a:p>
            <a:pPr eaLnBrk="1" hangingPunct="1">
              <a:lnSpc>
                <a:spcPct val="90000"/>
              </a:lnSpc>
              <a:buFontTx/>
              <a:buNone/>
            </a:pPr>
            <a:r>
              <a:rPr lang="fa-IR" altLang="fa-IR" sz="2400"/>
              <a:t>1/1 صندوق  		 </a:t>
            </a:r>
            <a:r>
              <a:rPr lang="en-US" altLang="fa-IR" sz="2400"/>
              <a:t>XXX</a:t>
            </a:r>
            <a:endParaRPr lang="fa-IR" altLang="fa-IR" sz="2400"/>
          </a:p>
          <a:p>
            <a:pPr eaLnBrk="1" hangingPunct="1">
              <a:lnSpc>
                <a:spcPct val="90000"/>
              </a:lnSpc>
              <a:buFontTx/>
              <a:buNone/>
            </a:pPr>
            <a:r>
              <a:rPr lang="fa-IR" altLang="fa-IR" sz="2400"/>
              <a:t>      بانك 		 </a:t>
            </a:r>
            <a:r>
              <a:rPr lang="en-US" altLang="fa-IR" sz="2400"/>
              <a:t>XXX</a:t>
            </a:r>
            <a:endParaRPr lang="fa-IR" altLang="fa-IR" sz="2400"/>
          </a:p>
          <a:p>
            <a:pPr eaLnBrk="1" hangingPunct="1">
              <a:lnSpc>
                <a:spcPct val="90000"/>
              </a:lnSpc>
              <a:buFontTx/>
              <a:buNone/>
            </a:pPr>
            <a:r>
              <a:rPr lang="fa-IR" altLang="fa-IR" sz="2400"/>
              <a:t>	حسابهاي دريافتني       </a:t>
            </a:r>
            <a:r>
              <a:rPr lang="en-US" altLang="fa-IR" sz="2400"/>
              <a:t>XXX</a:t>
            </a:r>
            <a:endParaRPr lang="fa-IR" altLang="fa-IR" sz="2400"/>
          </a:p>
          <a:p>
            <a:pPr eaLnBrk="1" hangingPunct="1">
              <a:lnSpc>
                <a:spcPct val="90000"/>
              </a:lnSpc>
              <a:buFontTx/>
              <a:buNone/>
            </a:pPr>
            <a:r>
              <a:rPr lang="fa-IR" altLang="fa-IR" sz="2400"/>
              <a:t>		//	//	</a:t>
            </a:r>
          </a:p>
          <a:p>
            <a:pPr eaLnBrk="1" hangingPunct="1">
              <a:lnSpc>
                <a:spcPct val="90000"/>
              </a:lnSpc>
              <a:buFontTx/>
              <a:buNone/>
            </a:pPr>
            <a:r>
              <a:rPr lang="fa-IR" altLang="fa-IR" sz="2400"/>
              <a:t>		//	//</a:t>
            </a:r>
          </a:p>
          <a:p>
            <a:pPr eaLnBrk="1" hangingPunct="1">
              <a:lnSpc>
                <a:spcPct val="90000"/>
              </a:lnSpc>
              <a:buFontTx/>
              <a:buNone/>
            </a:pPr>
            <a:r>
              <a:rPr lang="fa-IR" altLang="fa-IR" sz="2400"/>
              <a:t>				استهلاك انباشته ساختمان    	 </a:t>
            </a:r>
            <a:r>
              <a:rPr lang="en-US" altLang="fa-IR" sz="2400"/>
              <a:t>XXX</a:t>
            </a:r>
            <a:endParaRPr lang="fa-IR" altLang="fa-IR" sz="2400"/>
          </a:p>
          <a:p>
            <a:pPr eaLnBrk="1" hangingPunct="1">
              <a:lnSpc>
                <a:spcPct val="90000"/>
              </a:lnSpc>
              <a:buFontTx/>
              <a:buNone/>
            </a:pPr>
            <a:r>
              <a:rPr lang="fa-IR" altLang="fa-IR" sz="2400"/>
              <a:t>				//	//	تجهيزات              </a:t>
            </a:r>
            <a:r>
              <a:rPr lang="en-US" altLang="fa-IR" sz="2400"/>
              <a:t>XXX</a:t>
            </a:r>
            <a:endParaRPr lang="fa-IR" altLang="fa-IR" sz="2400"/>
          </a:p>
          <a:p>
            <a:pPr eaLnBrk="1" hangingPunct="1">
              <a:lnSpc>
                <a:spcPct val="90000"/>
              </a:lnSpc>
              <a:buFontTx/>
              <a:buNone/>
            </a:pPr>
            <a:r>
              <a:rPr lang="fa-IR" altLang="fa-IR" sz="2400"/>
              <a:t>				حسابهاي پرداختني	              </a:t>
            </a:r>
            <a:r>
              <a:rPr lang="en-US" altLang="fa-IR" sz="2400"/>
              <a:t>XXX</a:t>
            </a:r>
            <a:endParaRPr lang="fa-IR" altLang="fa-IR" sz="2400"/>
          </a:p>
          <a:p>
            <a:pPr eaLnBrk="1" hangingPunct="1">
              <a:lnSpc>
                <a:spcPct val="90000"/>
              </a:lnSpc>
              <a:buFontTx/>
              <a:buNone/>
            </a:pPr>
            <a:r>
              <a:rPr lang="fa-IR" altLang="fa-IR" sz="2400"/>
              <a:t>				//	//</a:t>
            </a:r>
          </a:p>
          <a:p>
            <a:pPr eaLnBrk="1" hangingPunct="1">
              <a:lnSpc>
                <a:spcPct val="90000"/>
              </a:lnSpc>
              <a:buFontTx/>
              <a:buNone/>
            </a:pPr>
            <a:r>
              <a:rPr lang="fa-IR" altLang="fa-IR" sz="2400"/>
              <a:t>				//	//</a:t>
            </a:r>
          </a:p>
          <a:p>
            <a:pPr eaLnBrk="1" hangingPunct="1">
              <a:lnSpc>
                <a:spcPct val="90000"/>
              </a:lnSpc>
              <a:buFontTx/>
              <a:buNone/>
            </a:pPr>
            <a:r>
              <a:rPr lang="fa-IR" altLang="fa-IR" sz="2400"/>
              <a:t>				سرمايه 		              	 </a:t>
            </a:r>
            <a:r>
              <a:rPr lang="en-US" altLang="fa-IR" sz="2400"/>
              <a:t>XXX</a:t>
            </a:r>
          </a:p>
        </p:txBody>
      </p:sp>
    </p:spTree>
    <p:extLst>
      <p:ext uri="{BB962C8B-B14F-4D97-AF65-F5344CB8AC3E}">
        <p14:creationId xmlns:p14="http://schemas.microsoft.com/office/powerpoint/2010/main" val="151214429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2"/>
          <p:cNvSpPr>
            <a:spLocks noGrp="1" noChangeArrowheads="1"/>
          </p:cNvSpPr>
          <p:nvPr>
            <p:ph type="title"/>
          </p:nvPr>
        </p:nvSpPr>
        <p:spPr/>
        <p:txBody>
          <a:bodyPr/>
          <a:lstStyle/>
          <a:p>
            <a:pPr eaLnBrk="1" hangingPunct="1"/>
            <a:r>
              <a:rPr lang="fa-IR" altLang="fa-IR" smtClean="0"/>
              <a:t>روش دوم:استفاده از تراز افتتاحي</a:t>
            </a:r>
            <a:endParaRPr lang="en-US" altLang="fa-IR" smtClean="0"/>
          </a:p>
        </p:txBody>
      </p:sp>
      <p:sp>
        <p:nvSpPr>
          <p:cNvPr id="821251" name="Rectangle 3"/>
          <p:cNvSpPr>
            <a:spLocks noGrp="1" noChangeArrowheads="1"/>
          </p:cNvSpPr>
          <p:nvPr>
            <p:ph type="body" idx="1"/>
          </p:nvPr>
        </p:nvSpPr>
        <p:spPr>
          <a:xfrm>
            <a:off x="1847851" y="1628775"/>
            <a:ext cx="8424863" cy="4400550"/>
          </a:xfrm>
        </p:spPr>
        <p:txBody>
          <a:bodyPr>
            <a:normAutofit fontScale="92500" lnSpcReduction="10000"/>
          </a:bodyPr>
          <a:lstStyle/>
          <a:p>
            <a:pPr eaLnBrk="1" hangingPunct="1">
              <a:lnSpc>
                <a:spcPct val="80000"/>
              </a:lnSpc>
              <a:buFontTx/>
              <a:buNone/>
            </a:pPr>
            <a:r>
              <a:rPr lang="fa-IR" altLang="fa-IR" sz="2400"/>
              <a:t>1/1 صندوق 			 </a:t>
            </a:r>
            <a:r>
              <a:rPr lang="en-US" altLang="fa-IR" sz="2400"/>
              <a:t>XXX</a:t>
            </a:r>
            <a:endParaRPr lang="fa-IR" altLang="fa-IR" sz="2400"/>
          </a:p>
          <a:p>
            <a:pPr eaLnBrk="1" hangingPunct="1">
              <a:lnSpc>
                <a:spcPct val="80000"/>
              </a:lnSpc>
              <a:buFontTx/>
              <a:buNone/>
            </a:pPr>
            <a:r>
              <a:rPr lang="fa-IR" altLang="fa-IR" sz="2400"/>
              <a:t>	بانك 			 </a:t>
            </a:r>
            <a:r>
              <a:rPr lang="en-US" altLang="fa-IR" sz="2400"/>
              <a:t>XXX</a:t>
            </a:r>
            <a:endParaRPr lang="fa-IR" altLang="fa-IR" sz="2400"/>
          </a:p>
          <a:p>
            <a:pPr eaLnBrk="1" hangingPunct="1">
              <a:lnSpc>
                <a:spcPct val="80000"/>
              </a:lnSpc>
              <a:buFontTx/>
              <a:buNone/>
            </a:pPr>
            <a:r>
              <a:rPr lang="fa-IR" altLang="fa-IR" sz="2400"/>
              <a:t>	حسابهاي دريافتني       	 </a:t>
            </a:r>
            <a:r>
              <a:rPr lang="en-US" altLang="fa-IR" sz="2400"/>
              <a:t>XXX</a:t>
            </a:r>
            <a:endParaRPr lang="fa-IR" altLang="fa-IR" sz="2400"/>
          </a:p>
          <a:p>
            <a:pPr eaLnBrk="1" hangingPunct="1">
              <a:lnSpc>
                <a:spcPct val="80000"/>
              </a:lnSpc>
              <a:buFontTx/>
              <a:buNone/>
            </a:pPr>
            <a:r>
              <a:rPr lang="fa-IR" altLang="fa-IR" sz="2400"/>
              <a:t>	//		//</a:t>
            </a:r>
          </a:p>
          <a:p>
            <a:pPr eaLnBrk="1" hangingPunct="1">
              <a:lnSpc>
                <a:spcPct val="80000"/>
              </a:lnSpc>
              <a:buFontTx/>
              <a:buNone/>
            </a:pPr>
            <a:r>
              <a:rPr lang="fa-IR" altLang="fa-IR" sz="2400"/>
              <a:t>	//		//</a:t>
            </a:r>
          </a:p>
          <a:p>
            <a:pPr eaLnBrk="1" hangingPunct="1">
              <a:lnSpc>
                <a:spcPct val="80000"/>
              </a:lnSpc>
              <a:buFontTx/>
              <a:buNone/>
            </a:pPr>
            <a:r>
              <a:rPr lang="fa-IR" altLang="fa-IR" sz="2400"/>
              <a:t>				</a:t>
            </a:r>
            <a:r>
              <a:rPr lang="fa-IR" altLang="fa-IR" sz="2400">
                <a:solidFill>
                  <a:srgbClr val="FF0000"/>
                </a:solidFill>
              </a:rPr>
              <a:t>تراز افتتاحي 			 </a:t>
            </a:r>
            <a:r>
              <a:rPr lang="en-US" altLang="fa-IR" sz="2400">
                <a:solidFill>
                  <a:srgbClr val="FF0000"/>
                </a:solidFill>
              </a:rPr>
              <a:t>XXX</a:t>
            </a:r>
            <a:endParaRPr lang="fa-IR" altLang="fa-IR" sz="2400">
              <a:solidFill>
                <a:srgbClr val="FF0000"/>
              </a:solidFill>
            </a:endParaRPr>
          </a:p>
          <a:p>
            <a:pPr eaLnBrk="1" hangingPunct="1">
              <a:lnSpc>
                <a:spcPct val="80000"/>
              </a:lnSpc>
              <a:buFontTx/>
              <a:buNone/>
            </a:pPr>
            <a:r>
              <a:rPr lang="fa-IR" altLang="fa-IR" sz="2400">
                <a:solidFill>
                  <a:srgbClr val="FF0000"/>
                </a:solidFill>
              </a:rPr>
              <a:t>تراز افتتاحي		 </a:t>
            </a:r>
            <a:r>
              <a:rPr lang="en-US" altLang="fa-IR" sz="2400">
                <a:solidFill>
                  <a:srgbClr val="FF0000"/>
                </a:solidFill>
              </a:rPr>
              <a:t>XXX</a:t>
            </a:r>
            <a:endParaRPr lang="fa-IR" altLang="fa-IR" sz="2400">
              <a:solidFill>
                <a:srgbClr val="FF0000"/>
              </a:solidFill>
            </a:endParaRPr>
          </a:p>
          <a:p>
            <a:pPr eaLnBrk="1" hangingPunct="1">
              <a:lnSpc>
                <a:spcPct val="80000"/>
              </a:lnSpc>
              <a:buFontTx/>
              <a:buNone/>
            </a:pPr>
            <a:r>
              <a:rPr lang="fa-IR" altLang="fa-IR" sz="2400"/>
              <a:t>				استهلاك انباشته ساختمان		 </a:t>
            </a:r>
            <a:r>
              <a:rPr lang="en-US" altLang="fa-IR" sz="2400"/>
              <a:t>XXX	</a:t>
            </a:r>
            <a:endParaRPr lang="fa-IR" altLang="fa-IR" sz="2400"/>
          </a:p>
          <a:p>
            <a:pPr eaLnBrk="1" hangingPunct="1">
              <a:lnSpc>
                <a:spcPct val="80000"/>
              </a:lnSpc>
              <a:buFontTx/>
              <a:buNone/>
            </a:pPr>
            <a:r>
              <a:rPr lang="fa-IR" altLang="fa-IR" sz="2400"/>
              <a:t>				     //	    // 	 تجهيزات             </a:t>
            </a:r>
            <a:r>
              <a:rPr lang="en-US" altLang="fa-IR" sz="2400"/>
              <a:t>XXX</a:t>
            </a:r>
            <a:endParaRPr lang="fa-IR" altLang="fa-IR" sz="2400"/>
          </a:p>
          <a:p>
            <a:pPr eaLnBrk="1" hangingPunct="1">
              <a:lnSpc>
                <a:spcPct val="80000"/>
              </a:lnSpc>
              <a:buFontTx/>
              <a:buNone/>
            </a:pPr>
            <a:r>
              <a:rPr lang="fa-IR" altLang="fa-IR" sz="2400"/>
              <a:t>				حسابهاي پرداختني 		 </a:t>
            </a:r>
            <a:r>
              <a:rPr lang="en-US" altLang="fa-IR" sz="2400"/>
              <a:t>XXX</a:t>
            </a:r>
            <a:endParaRPr lang="fa-IR" altLang="fa-IR" sz="2400"/>
          </a:p>
          <a:p>
            <a:pPr eaLnBrk="1" hangingPunct="1">
              <a:lnSpc>
                <a:spcPct val="80000"/>
              </a:lnSpc>
              <a:buFontTx/>
              <a:buNone/>
            </a:pPr>
            <a:r>
              <a:rPr lang="fa-IR" altLang="fa-IR" sz="2400"/>
              <a:t>				   //	    //</a:t>
            </a:r>
          </a:p>
          <a:p>
            <a:pPr eaLnBrk="1" hangingPunct="1">
              <a:lnSpc>
                <a:spcPct val="80000"/>
              </a:lnSpc>
              <a:buFontTx/>
              <a:buNone/>
            </a:pPr>
            <a:r>
              <a:rPr lang="fa-IR" altLang="fa-IR" sz="2400"/>
              <a:t>					سرمايه 			 </a:t>
            </a:r>
            <a:r>
              <a:rPr lang="en-US" altLang="fa-IR" sz="2400"/>
              <a:t>XXX</a:t>
            </a:r>
          </a:p>
        </p:txBody>
      </p:sp>
    </p:spTree>
    <p:extLst>
      <p:ext uri="{BB962C8B-B14F-4D97-AF65-F5344CB8AC3E}">
        <p14:creationId xmlns:p14="http://schemas.microsoft.com/office/powerpoint/2010/main" val="16807830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21251">
                                            <p:txEl>
                                              <p:pRg st="0" end="0"/>
                                            </p:txEl>
                                          </p:spTgt>
                                        </p:tgtEl>
                                        <p:attrNameLst>
                                          <p:attrName>style.visibility</p:attrName>
                                        </p:attrNameLst>
                                      </p:cBhvr>
                                      <p:to>
                                        <p:strVal val="visible"/>
                                      </p:to>
                                    </p:set>
                                    <p:anim calcmode="lin" valueType="num">
                                      <p:cBhvr additive="base">
                                        <p:cTn id="7" dur="500" fill="hold"/>
                                        <p:tgtEl>
                                          <p:spTgt spid="8212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212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10" fill="hold" nodeType="clickEffect">
                                  <p:stCondLst>
                                    <p:cond delay="0"/>
                                  </p:stCondLst>
                                  <p:childTnLst>
                                    <p:set>
                                      <p:cBhvr>
                                        <p:cTn id="12" dur="1" fill="hold">
                                          <p:stCondLst>
                                            <p:cond delay="0"/>
                                          </p:stCondLst>
                                        </p:cTn>
                                        <p:tgtEl>
                                          <p:spTgt spid="821251">
                                            <p:txEl>
                                              <p:pRg st="1" end="1"/>
                                            </p:txEl>
                                          </p:spTgt>
                                        </p:tgtEl>
                                        <p:attrNameLst>
                                          <p:attrName>style.visibility</p:attrName>
                                        </p:attrNameLst>
                                      </p:cBhvr>
                                      <p:to>
                                        <p:strVal val="visible"/>
                                      </p:to>
                                    </p:set>
                                    <p:animEffect transition="in" filter="blinds(horizontal)">
                                      <p:cBhvr>
                                        <p:cTn id="13" dur="500"/>
                                        <p:tgtEl>
                                          <p:spTgt spid="821251">
                                            <p:txEl>
                                              <p:pRg st="1" end="1"/>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8" presetClass="entr" presetSubtype="16" fill="hold" nodeType="clickEffect">
                                  <p:stCondLst>
                                    <p:cond delay="0"/>
                                  </p:stCondLst>
                                  <p:childTnLst>
                                    <p:set>
                                      <p:cBhvr>
                                        <p:cTn id="17" dur="1" fill="hold">
                                          <p:stCondLst>
                                            <p:cond delay="0"/>
                                          </p:stCondLst>
                                        </p:cTn>
                                        <p:tgtEl>
                                          <p:spTgt spid="821251">
                                            <p:txEl>
                                              <p:pRg st="2" end="2"/>
                                            </p:txEl>
                                          </p:spTgt>
                                        </p:tgtEl>
                                        <p:attrNameLst>
                                          <p:attrName>style.visibility</p:attrName>
                                        </p:attrNameLst>
                                      </p:cBhvr>
                                      <p:to>
                                        <p:strVal val="visible"/>
                                      </p:to>
                                    </p:set>
                                    <p:animEffect transition="in" filter="diamond(in)">
                                      <p:cBhvr>
                                        <p:cTn id="18" dur="2000"/>
                                        <p:tgtEl>
                                          <p:spTgt spid="821251">
                                            <p:txEl>
                                              <p:pRg st="2" end="2"/>
                                            </p:txEl>
                                          </p:spTgt>
                                        </p:tgtEl>
                                      </p:cBhvr>
                                    </p:animEffect>
                                  </p:childTnLst>
                                </p:cTn>
                              </p:par>
                              <p:par>
                                <p:cTn id="19" presetID="8" presetClass="entr" presetSubtype="16" fill="hold" nodeType="withEffect">
                                  <p:stCondLst>
                                    <p:cond delay="0"/>
                                  </p:stCondLst>
                                  <p:childTnLst>
                                    <p:set>
                                      <p:cBhvr>
                                        <p:cTn id="20" dur="1" fill="hold">
                                          <p:stCondLst>
                                            <p:cond delay="0"/>
                                          </p:stCondLst>
                                        </p:cTn>
                                        <p:tgtEl>
                                          <p:spTgt spid="821251">
                                            <p:txEl>
                                              <p:pRg st="3" end="3"/>
                                            </p:txEl>
                                          </p:spTgt>
                                        </p:tgtEl>
                                        <p:attrNameLst>
                                          <p:attrName>style.visibility</p:attrName>
                                        </p:attrNameLst>
                                      </p:cBhvr>
                                      <p:to>
                                        <p:strVal val="visible"/>
                                      </p:to>
                                    </p:set>
                                    <p:animEffect transition="in" filter="diamond(in)">
                                      <p:cBhvr>
                                        <p:cTn id="21" dur="2000"/>
                                        <p:tgtEl>
                                          <p:spTgt spid="821251">
                                            <p:txEl>
                                              <p:pRg st="3" end="3"/>
                                            </p:txEl>
                                          </p:spTgt>
                                        </p:tgtEl>
                                      </p:cBhvr>
                                    </p:animEffect>
                                  </p:childTnLst>
                                </p:cTn>
                              </p:par>
                              <p:par>
                                <p:cTn id="22" presetID="8" presetClass="entr" presetSubtype="16" fill="hold" nodeType="withEffect">
                                  <p:stCondLst>
                                    <p:cond delay="0"/>
                                  </p:stCondLst>
                                  <p:childTnLst>
                                    <p:set>
                                      <p:cBhvr>
                                        <p:cTn id="23" dur="1" fill="hold">
                                          <p:stCondLst>
                                            <p:cond delay="0"/>
                                          </p:stCondLst>
                                        </p:cTn>
                                        <p:tgtEl>
                                          <p:spTgt spid="821251">
                                            <p:txEl>
                                              <p:pRg st="4" end="4"/>
                                            </p:txEl>
                                          </p:spTgt>
                                        </p:tgtEl>
                                        <p:attrNameLst>
                                          <p:attrName>style.visibility</p:attrName>
                                        </p:attrNameLst>
                                      </p:cBhvr>
                                      <p:to>
                                        <p:strVal val="visible"/>
                                      </p:to>
                                    </p:set>
                                    <p:animEffect transition="in" filter="diamond(in)">
                                      <p:cBhvr>
                                        <p:cTn id="24" dur="2000"/>
                                        <p:tgtEl>
                                          <p:spTgt spid="821251">
                                            <p:txEl>
                                              <p:pRg st="4" end="4"/>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821251">
                                            <p:txEl>
                                              <p:pRg st="5" end="5"/>
                                            </p:txEl>
                                          </p:spTgt>
                                        </p:tgtEl>
                                        <p:attrNameLst>
                                          <p:attrName>style.visibility</p:attrName>
                                        </p:attrNameLst>
                                      </p:cBhvr>
                                      <p:to>
                                        <p:strVal val="visible"/>
                                      </p:to>
                                    </p:set>
                                    <p:anim calcmode="lin" valueType="num">
                                      <p:cBhvr additive="base">
                                        <p:cTn id="29" dur="500" fill="hold"/>
                                        <p:tgtEl>
                                          <p:spTgt spid="821251">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82125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3"/>
          <p:cNvSpPr>
            <a:spLocks noGrp="1" noChangeArrowheads="1"/>
          </p:cNvSpPr>
          <p:nvPr>
            <p:ph type="body" idx="1"/>
          </p:nvPr>
        </p:nvSpPr>
        <p:spPr>
          <a:xfrm>
            <a:off x="2135188" y="1989138"/>
            <a:ext cx="7847012" cy="3503612"/>
          </a:xfrm>
        </p:spPr>
        <p:txBody>
          <a:bodyPr/>
          <a:lstStyle/>
          <a:p>
            <a:pPr eaLnBrk="1" hangingPunct="1">
              <a:buFontTx/>
              <a:buNone/>
            </a:pPr>
            <a:r>
              <a:rPr lang="fa-IR" altLang="fa-IR" smtClean="0"/>
              <a:t>به پايان آمد اين دفتر حکايت همچنان باقي</a:t>
            </a:r>
          </a:p>
          <a:p>
            <a:pPr eaLnBrk="1" hangingPunct="1">
              <a:buFontTx/>
              <a:buNone/>
            </a:pPr>
            <a:r>
              <a:rPr lang="fa-IR" altLang="fa-IR" smtClean="0"/>
              <a:t>                   به صد دفتر نشايد گفت شرح حال مشتاقان</a:t>
            </a:r>
          </a:p>
          <a:p>
            <a:pPr eaLnBrk="1" hangingPunct="1">
              <a:buFontTx/>
              <a:buNone/>
            </a:pPr>
            <a:endParaRPr lang="fa-IR" altLang="fa-IR" smtClean="0"/>
          </a:p>
          <a:p>
            <a:pPr algn="ctr" eaLnBrk="1" hangingPunct="1">
              <a:buFontTx/>
              <a:buNone/>
            </a:pPr>
            <a:r>
              <a:rPr lang="fa-IR" altLang="fa-IR" sz="9600"/>
              <a:t>موفق باشيد</a:t>
            </a:r>
            <a:endParaRPr lang="en-US" altLang="fa-IR" sz="9600"/>
          </a:p>
        </p:txBody>
      </p:sp>
      <p:sp>
        <p:nvSpPr>
          <p:cNvPr id="357379" name="Rectangle 4"/>
          <p:cNvSpPr>
            <a:spLocks noChangeArrowheads="1"/>
          </p:cNvSpPr>
          <p:nvPr/>
        </p:nvSpPr>
        <p:spPr bwMode="auto">
          <a:xfrm>
            <a:off x="3143251" y="404813"/>
            <a:ext cx="612457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fa-IR" altLang="fa-IR" sz="5400">
                <a:solidFill>
                  <a:schemeClr val="tx2"/>
                </a:solidFill>
              </a:rPr>
              <a:t>والاخره تفويض الامر اليه</a:t>
            </a:r>
            <a:endParaRPr lang="en-US" altLang="fa-IR" sz="5400">
              <a:solidFill>
                <a:schemeClr val="tx2"/>
              </a:solidFill>
            </a:endParaRPr>
          </a:p>
        </p:txBody>
      </p:sp>
    </p:spTree>
    <p:extLst>
      <p:ext uri="{BB962C8B-B14F-4D97-AF65-F5344CB8AC3E}">
        <p14:creationId xmlns:p14="http://schemas.microsoft.com/office/powerpoint/2010/main" val="713436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p:txBody>
          <a:bodyPr/>
          <a:lstStyle/>
          <a:p>
            <a:pPr eaLnBrk="1" hangingPunct="1"/>
            <a:r>
              <a:rPr lang="fa-IR" altLang="fa-IR" smtClean="0"/>
              <a:t>انواع:1-ثبت تعديلات استهلاك</a:t>
            </a:r>
            <a:endParaRPr lang="en-US" altLang="fa-IR" smtClean="0"/>
          </a:p>
        </p:txBody>
      </p:sp>
      <p:sp>
        <p:nvSpPr>
          <p:cNvPr id="294915" name="Rectangle 3"/>
          <p:cNvSpPr>
            <a:spLocks noGrp="1" noChangeArrowheads="1"/>
          </p:cNvSpPr>
          <p:nvPr>
            <p:ph type="body" idx="1"/>
          </p:nvPr>
        </p:nvSpPr>
        <p:spPr>
          <a:xfrm>
            <a:off x="1847851" y="1989138"/>
            <a:ext cx="8569325" cy="3600450"/>
          </a:xfrm>
        </p:spPr>
        <p:txBody>
          <a:bodyPr/>
          <a:lstStyle/>
          <a:p>
            <a:pPr eaLnBrk="1" hangingPunct="1">
              <a:buFontTx/>
              <a:buNone/>
            </a:pPr>
            <a:r>
              <a:rPr lang="fa-IR" altLang="fa-IR" smtClean="0"/>
              <a:t>فرض كنيد شركت آلفا ساختماني را به ارزش 2.400.000</a:t>
            </a:r>
          </a:p>
          <a:p>
            <a:pPr eaLnBrk="1" hangingPunct="1">
              <a:buFontTx/>
              <a:buNone/>
            </a:pPr>
            <a:r>
              <a:rPr lang="fa-IR" altLang="fa-IR" smtClean="0"/>
              <a:t>دراول فروردين ماه خريداري كرده  باشد. اگر عمر مفيد ساختمان20 سال باشد، پس ارزش ساختمان به تدريج ودرطول20سال به هزينه تبديل مي‌شود به شرطي كه ساختمان ارزش اسقاط نداشته باشد پس هرسال 120.000(20/2.400.000) ريال هزينه استهلاك ساختمان است</a:t>
            </a:r>
            <a:endParaRPr lang="en-US" altLang="fa-IR" smtClean="0"/>
          </a:p>
        </p:txBody>
      </p:sp>
    </p:spTree>
    <p:extLst>
      <p:ext uri="{BB962C8B-B14F-4D97-AF65-F5344CB8AC3E}">
        <p14:creationId xmlns:p14="http://schemas.microsoft.com/office/powerpoint/2010/main" val="3446831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3"/>
          <p:cNvSpPr>
            <a:spLocks noGrp="1" noChangeArrowheads="1"/>
          </p:cNvSpPr>
          <p:nvPr>
            <p:ph type="body" idx="1"/>
          </p:nvPr>
        </p:nvSpPr>
        <p:spPr>
          <a:xfrm>
            <a:off x="2135188" y="1989138"/>
            <a:ext cx="7847012" cy="2819400"/>
          </a:xfrm>
        </p:spPr>
        <p:txBody>
          <a:bodyPr/>
          <a:lstStyle/>
          <a:p>
            <a:pPr eaLnBrk="1" hangingPunct="1">
              <a:buFontTx/>
              <a:buNone/>
            </a:pPr>
            <a:r>
              <a:rPr lang="fa-IR" altLang="fa-IR" smtClean="0"/>
              <a:t>و بدين ترتيب براي يکسال مبلغ120.000ريال هزينه شده است</a:t>
            </a:r>
          </a:p>
          <a:p>
            <a:pPr eaLnBrk="1" hangingPunct="1">
              <a:buFontTx/>
              <a:buNone/>
            </a:pPr>
            <a:r>
              <a:rPr lang="fa-IR" altLang="fa-IR" smtClean="0"/>
              <a:t>ثبت اصلاحي در 29/12 به شرح زيراست</a:t>
            </a:r>
          </a:p>
          <a:p>
            <a:pPr eaLnBrk="1" hangingPunct="1">
              <a:buFontTx/>
              <a:buNone/>
            </a:pPr>
            <a:r>
              <a:rPr lang="fa-IR" altLang="fa-IR" smtClean="0"/>
              <a:t>29/12 هزينه استهكلاك ساختمان 120.000</a:t>
            </a:r>
          </a:p>
          <a:p>
            <a:pPr eaLnBrk="1" hangingPunct="1">
              <a:buFontTx/>
              <a:buNone/>
            </a:pPr>
            <a:r>
              <a:rPr lang="fa-IR" altLang="fa-IR" smtClean="0"/>
              <a:t>				استهلاك انباشته ساختمان120.000</a:t>
            </a:r>
            <a:endParaRPr lang="en-US" altLang="fa-IR" smtClean="0"/>
          </a:p>
        </p:txBody>
      </p:sp>
    </p:spTree>
    <p:extLst>
      <p:ext uri="{BB962C8B-B14F-4D97-AF65-F5344CB8AC3E}">
        <p14:creationId xmlns:p14="http://schemas.microsoft.com/office/powerpoint/2010/main" val="2540320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3"/>
          <p:cNvSpPr>
            <a:spLocks noGrp="1" noChangeArrowheads="1"/>
          </p:cNvSpPr>
          <p:nvPr>
            <p:ph type="body" idx="1"/>
          </p:nvPr>
        </p:nvSpPr>
        <p:spPr>
          <a:xfrm>
            <a:off x="2135188" y="1989139"/>
            <a:ext cx="7847012" cy="3113087"/>
          </a:xfrm>
        </p:spPr>
        <p:txBody>
          <a:bodyPr/>
          <a:lstStyle/>
          <a:p>
            <a:pPr eaLnBrk="1" hangingPunct="1">
              <a:buFontTx/>
              <a:buNone/>
            </a:pPr>
            <a:r>
              <a:rPr lang="fa-IR" altLang="fa-IR" smtClean="0"/>
              <a:t>حساب هزينه استهلاك باساير هزينه‌ها درحساب  خلاصه سود و زيان بسته مي‌شود وحساب استهلاك انباشته نيزبه عنوان حساب كاهنده دارائي در ترازنامه و در ذيل حساب ساختمان منعكس وبه سال بعد منتقل مي‌شود</a:t>
            </a:r>
          </a:p>
          <a:p>
            <a:pPr eaLnBrk="1" hangingPunct="1">
              <a:buFontTx/>
              <a:buNone/>
            </a:pPr>
            <a:endParaRPr lang="en-US" altLang="fa-IR" smtClean="0"/>
          </a:p>
        </p:txBody>
      </p:sp>
    </p:spTree>
    <p:extLst>
      <p:ext uri="{BB962C8B-B14F-4D97-AF65-F5344CB8AC3E}">
        <p14:creationId xmlns:p14="http://schemas.microsoft.com/office/powerpoint/2010/main" val="278571139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1750</Words>
  <Application>Microsoft Office PowerPoint</Application>
  <PresentationFormat>Widescreen</PresentationFormat>
  <Paragraphs>353</Paragraphs>
  <Slides>68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68</vt:i4>
      </vt:variant>
    </vt:vector>
  </HeadingPairs>
  <TitlesOfParts>
    <vt:vector size="78" baseType="lpstr">
      <vt:lpstr>Arial</vt:lpstr>
      <vt:lpstr>Calibri</vt:lpstr>
      <vt:lpstr>Calibri Light</vt:lpstr>
      <vt:lpstr>Lotus</vt:lpstr>
      <vt:lpstr>Times New Roman</vt:lpstr>
      <vt:lpstr>Titr</vt:lpstr>
      <vt:lpstr>Wingdings</vt:lpstr>
      <vt:lpstr>Wingdings 2</vt:lpstr>
      <vt:lpstr>Zar</vt:lpstr>
      <vt:lpstr>Office Theme</vt:lpstr>
      <vt:lpstr>PowerPoint Presentation</vt:lpstr>
      <vt:lpstr>انواع حسابها :(دائمي , موقت و مخلوط )</vt:lpstr>
      <vt:lpstr>PowerPoint Presentation</vt:lpstr>
      <vt:lpstr>انواع حسابها :(دائمي , موقت و مخلوط )</vt:lpstr>
      <vt:lpstr>گروه اول:پيش پرداختهاي هزينه</vt:lpstr>
      <vt:lpstr>روش اول : ثبت در دارائي</vt:lpstr>
      <vt:lpstr>انواع:1-ثبت تعديلات استهلاك</vt:lpstr>
      <vt:lpstr>PowerPoint Presentation</vt:lpstr>
      <vt:lpstr>PowerPoint Presentation</vt:lpstr>
      <vt:lpstr>PowerPoint Presentation</vt:lpstr>
      <vt:lpstr>2-ثبت تعديلات پيش پرداخت بيمه</vt:lpstr>
      <vt:lpstr>2-ثبت تعديلات پيش پرداخت بيمه</vt:lpstr>
      <vt:lpstr>2-ثبت تعديلات پيش پرداخت بيمه</vt:lpstr>
      <vt:lpstr>PowerPoint Presentation</vt:lpstr>
      <vt:lpstr>ثبت تعديلات مربوط به ملزومات</vt:lpstr>
      <vt:lpstr>مثال:</vt:lpstr>
      <vt:lpstr>ثبت تعديلات مربوط به ملزومات</vt:lpstr>
      <vt:lpstr>PowerPoint Presentation</vt:lpstr>
      <vt:lpstr>ثبت تعديلات مربوط به ملزومات</vt:lpstr>
      <vt:lpstr>ثبت تعديلات مربوط به پيش پرداخت- روش ثبت در حساب هزينه</vt:lpstr>
      <vt:lpstr>ثبت تعديلات مربوط به پيش پرداخت- روش ثبت در حساب هزينه</vt:lpstr>
      <vt:lpstr>ثبت تعديلات مربوط به پيش پرداخت- روش ثبت در حساب هزينه</vt:lpstr>
      <vt:lpstr>ثبت تعديلات مربوط به پيش پرداخت- روش ثبت در حساب هزينه</vt:lpstr>
      <vt:lpstr>ثبت تعديلات مربوط به پيش پرداخت- روش ثبت در حساب هزينه</vt:lpstr>
      <vt:lpstr>ثبت تعديلات مربوط به پيش پرداخت- روش ثبت در حساب هزينه</vt:lpstr>
      <vt:lpstr>ثبت تعديلات مربوط به پيش پرداخت- روش ثبت در حساب هزينه</vt:lpstr>
      <vt:lpstr>ثبت تعديلات مربوط به پيش پرداخت- روش ثبت در حساب هزينه</vt:lpstr>
      <vt:lpstr>ثبت تعديلات مربوط به پيش پرداخت- روش ثبت در حساب هزينه</vt:lpstr>
      <vt:lpstr>ثبت تعديلات مربوط به ملزومات- روش ثبت در حساب هزينه</vt:lpstr>
      <vt:lpstr>ثبت تعديلات مربوط به ملزومات- روش ثبت در حساب هزينه</vt:lpstr>
      <vt:lpstr>ثبت تعديلات مربوط به ملزومات- روش ثبت در حساب هزينه</vt:lpstr>
      <vt:lpstr> </vt:lpstr>
      <vt:lpstr>اصلاح پيش دريافت درآمد</vt:lpstr>
      <vt:lpstr>اصلاح پيش دريافت درآمد</vt:lpstr>
      <vt:lpstr>اصلاح پيش دريافت درآمد - ثبت در بدهي</vt:lpstr>
      <vt:lpstr>اصلاح پيش دريافت درآمد - ثبت در بدهي</vt:lpstr>
      <vt:lpstr>اصلاح پيش دريافت درآمد - ثبت در بدهي</vt:lpstr>
      <vt:lpstr>اصلاح پيش دريافت درآمد - ثبت در بدهي</vt:lpstr>
      <vt:lpstr>اصلاح پيش دريافت درآمد - ثبت در درآمد</vt:lpstr>
      <vt:lpstr>اصلاح پيش دريافت درآمد - ثبت در درآمد</vt:lpstr>
      <vt:lpstr>اصلاح پيش دريافت درآمد - ثبت در درآمد</vt:lpstr>
      <vt:lpstr>اصلاح پيش دريافت درآمد - ثبت در درآمد</vt:lpstr>
      <vt:lpstr>3- هزينه‌هاي ثبت نشده</vt:lpstr>
      <vt:lpstr>3- هزينه‌هاي ثبت نشده</vt:lpstr>
      <vt:lpstr>3- هزينه‌هاي ثبت نشده</vt:lpstr>
      <vt:lpstr>3- هزينه‌هاي ثبت نشده</vt:lpstr>
      <vt:lpstr>4- در آمدهای ثبت نشده </vt:lpstr>
      <vt:lpstr>4- در آمدهای ثبت نشده </vt:lpstr>
      <vt:lpstr>4- در آمدهای ثبت نشده </vt:lpstr>
      <vt:lpstr>4- در آمدهای ثبت نشده </vt:lpstr>
      <vt:lpstr>4- در آمدهای ثبت نشده </vt:lpstr>
      <vt:lpstr>PowerPoint Presentation</vt:lpstr>
      <vt:lpstr>PowerPoint Presentation</vt:lpstr>
      <vt:lpstr>ثبت دفتر روزنامه بستن حسابهای موقت:</vt:lpstr>
      <vt:lpstr>ثبت دفتر روزنامه بستن حسابهای موقت:</vt:lpstr>
      <vt:lpstr>ثبت دفتر روزنامه بستن حسابهای موقت:</vt:lpstr>
      <vt:lpstr>ثبت دفتر روزنامه بستن حسابهای موقت:</vt:lpstr>
      <vt:lpstr>بستن حساب سود وزيان </vt:lpstr>
      <vt:lpstr>بستن حساب برداشت  </vt:lpstr>
      <vt:lpstr>PowerPoint Presentation</vt:lpstr>
      <vt:lpstr>بستن حسابهای دائمي </vt:lpstr>
      <vt:lpstr>بستن حسابهای دائمي </vt:lpstr>
      <vt:lpstr>بستن حسابهای دائمي </vt:lpstr>
      <vt:lpstr>بستن حسابهای دائمي </vt:lpstr>
      <vt:lpstr>افتتاح حسابهای دائمي در سال بعد</vt:lpstr>
      <vt:lpstr>روش اول: </vt:lpstr>
      <vt:lpstr>روش دوم:استفاده از تراز افتتاحي</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omid</dc:creator>
  <cp:lastModifiedBy>omid</cp:lastModifiedBy>
  <cp:revision>1</cp:revision>
  <dcterms:created xsi:type="dcterms:W3CDTF">2021-01-14T10:42:24Z</dcterms:created>
  <dcterms:modified xsi:type="dcterms:W3CDTF">2021-01-14T10:43:08Z</dcterms:modified>
</cp:coreProperties>
</file>