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8" r:id="rId5"/>
    <p:sldId id="299" r:id="rId6"/>
    <p:sldId id="300" r:id="rId7"/>
    <p:sldId id="261" r:id="rId8"/>
    <p:sldId id="280" r:id="rId9"/>
    <p:sldId id="301" r:id="rId10"/>
    <p:sldId id="308" r:id="rId11"/>
    <p:sldId id="302" r:id="rId12"/>
    <p:sldId id="303" r:id="rId13"/>
    <p:sldId id="304" r:id="rId14"/>
    <p:sldId id="305" r:id="rId15"/>
    <p:sldId id="306" r:id="rId16"/>
    <p:sldId id="309" r:id="rId17"/>
    <p:sldId id="310" r:id="rId18"/>
    <p:sldId id="311" r:id="rId19"/>
    <p:sldId id="312" r:id="rId20"/>
    <p:sldId id="313" r:id="rId21"/>
    <p:sldId id="30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C8D0E"/>
    <a:srgbClr val="7F030F"/>
    <a:srgbClr val="001642"/>
    <a:srgbClr val="E78712"/>
    <a:srgbClr val="FF6600"/>
    <a:srgbClr val="4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2B541-CE58-42D7-B457-63347F650EF8}" type="datetimeFigureOut">
              <a:rPr lang="en-US" smtClean="0"/>
              <a:pPr/>
              <a:t>6/2/2018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9A004-2A6F-4F3C-9C45-8E2C98EDFF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33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82837-B6EC-4675-BFF7-03DD34B047B4}" type="datetimeFigureOut">
              <a:rPr lang="en-US" smtClean="0"/>
              <a:pPr/>
              <a:t>6/2/2018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98F01-DC8E-4937-9C72-287FA2F311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50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98F01-DC8E-4937-9C72-287FA2F311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99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98F01-DC8E-4937-9C72-287FA2F311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96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11B0-6AAD-4F32-8C08-5CBA68374115}" type="datetime1">
              <a:rPr lang="en-US" smtClean="0"/>
              <a:pPr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4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9778F-81F9-4D88-A77B-567FB4A56873}" type="datetime1">
              <a:rPr lang="en-US" smtClean="0"/>
              <a:pPr/>
              <a:t>6/2/2018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5C7D81-2705-4F55-9FA8-20932A445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61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1DFF6-D805-4270-9050-424D2BE71A54}" type="datetime1">
              <a:rPr lang="en-US" smtClean="0"/>
              <a:pPr/>
              <a:t>6/2/2018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 userDrawn="1"/>
        </p:nvSpPr>
        <p:spPr bwMode="auto">
          <a:xfrm flipV="1">
            <a:off x="192759" y="855052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05214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5A444-8161-4B7A-AF4C-631E2028554E}" type="datetime1">
              <a:rPr lang="en-US" smtClean="0"/>
              <a:pPr/>
              <a:t>6/2/2018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5C7D81-2705-4F55-9FA8-20932A445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9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6A6B-A356-4C1D-A7D0-DE7DF3F79348}" type="datetime1">
              <a:rPr lang="en-US" smtClean="0"/>
              <a:pPr/>
              <a:t>6/2/2018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6" name="Rectangle 35"/>
          <p:cNvSpPr/>
          <p:nvPr userDrawn="1"/>
        </p:nvSpPr>
        <p:spPr>
          <a:xfrm>
            <a:off x="-216567" y="-48126"/>
            <a:ext cx="4572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13294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2" r:id="rId2"/>
    <p:sldLayoutId id="2147483684" r:id="rId3"/>
    <p:sldLayoutId id="2147483689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861" y="2624361"/>
            <a:ext cx="10280246" cy="2724845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6600" b="1" dirty="0" smtClean="0">
                <a:cs typeface="B Zar" panose="00000400000000000000" pitchFamily="2" charset="-78"/>
              </a:rPr>
              <a:t/>
            </a:r>
            <a:br>
              <a:rPr lang="fa-IR" sz="6600" b="1" dirty="0" smtClean="0">
                <a:cs typeface="B Zar" panose="00000400000000000000" pitchFamily="2" charset="-78"/>
              </a:rPr>
            </a:br>
            <a:r>
              <a:rPr lang="fa-IR" sz="6600" b="1" dirty="0" smtClean="0">
                <a:cs typeface="B Zar" panose="00000400000000000000" pitchFamily="2" charset="-78"/>
              </a:rPr>
              <a:t/>
            </a:r>
            <a:br>
              <a:rPr lang="fa-IR" sz="6600" b="1" dirty="0" smtClean="0">
                <a:cs typeface="B Zar" panose="00000400000000000000" pitchFamily="2" charset="-78"/>
              </a:rPr>
            </a:br>
            <a:r>
              <a:rPr lang="fa-IR" sz="6600" b="1" dirty="0" smtClean="0">
                <a:cs typeface="B Zar" panose="00000400000000000000" pitchFamily="2" charset="-78"/>
              </a:rPr>
              <a:t/>
            </a:r>
            <a:br>
              <a:rPr lang="fa-IR" sz="6600" b="1" dirty="0" smtClean="0">
                <a:cs typeface="B Zar" panose="00000400000000000000" pitchFamily="2" charset="-78"/>
              </a:rPr>
            </a:br>
            <a:r>
              <a:rPr lang="fa-IR" sz="6600" b="1" dirty="0" smtClean="0">
                <a:cs typeface="B Zar" panose="00000400000000000000" pitchFamily="2" charset="-78"/>
              </a:rPr>
              <a:t>روشها و تکنیکهای مطرح در </a:t>
            </a:r>
            <a:r>
              <a:rPr lang="en-US" sz="6600" b="1" dirty="0" smtClean="0">
                <a:cs typeface="B Zar" panose="00000400000000000000" pitchFamily="2" charset="-78"/>
              </a:rPr>
              <a:t>SCM</a:t>
            </a:r>
            <a:r>
              <a:rPr lang="fa-IR" sz="6600" b="1" dirty="0" smtClean="0">
                <a:cs typeface="B Zar" panose="00000400000000000000" pitchFamily="2" charset="-78"/>
              </a:rPr>
              <a:t>  </a:t>
            </a:r>
            <a:endParaRPr lang="en-US" sz="6600" b="1" dirty="0">
              <a:cs typeface="B Zar" panose="000004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 descr="http://upload.wikimedia.org/wikipedia/commons/thumb/2/29/Supply_and_demand_network_%28en%29.png/400px-Supply_and_demand_network_%28en%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منبع یابی بین المللی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003" y="1620227"/>
            <a:ext cx="9940837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به مفهوم خرید از کشوری است که سازمان مورد نظر در آنجا دفتر و یا نمایندگی ندارد ، بگونه ای که اقلام از دفاتر بین المللی سازمان تامین نشود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منبع یابی استراتژیک جهانی به مفهوم یکپارچگی و هماهنگی بین دفاتر بین المللی سازمان جهت تامین اقلام مورد نیاز با در نظر گرفتن اقلام ، فرآیندها ، فناوریها ، و تامین کنندگان عمومی و مشترک بین آنها  اشاره دارد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منبع یابی مشارکتی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003" y="1620227"/>
            <a:ext cx="9940837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تعهدی است بین مشتریان و تامین کنندگان بدون در نظر گرفتن اندازه آنها به منظور ایجاد یک رابطه طولانی مدت  بر اساس اهداف شفاف و توافق شده تا قابلیت و رقابت جویی در سطح جهانی حاصل گردد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علل استفاده از منبع یابی  مشارکتی :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طراحی                                     در دسترس بودن منابع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کیفیت                                     سطح موجودی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هزینه های تولید                      جریان نقدینگی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تجارت دو جانبه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003" y="1620227"/>
            <a:ext cx="994083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در قبال تامین کالا یا خدمتی ، کالا یا خدمتی دیگر از جانب خریدار به تامین کننده تعلق گیرد  و تامین کننده به نوعی در قالب مشتری سازمان نیز قرار گیرد </a:t>
            </a: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مانند قطعات هواپیما یا تجهیزات صنعتی ،  یا تجهیزات حمل و نقل </a:t>
            </a: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ctr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تجارت درون شرکتی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003" y="1620227"/>
            <a:ext cx="994083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خرید مواد اولیه مشخصی از اعضایی از گروه سازمان ،خصوصا سازمانهای هلدینگ به منظور ارتقاء کیفیت محصولات در حد استانداردهای جهانی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پیمانکاری فرعی یا قرارداد جنبی 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63851" y="1589231"/>
            <a:ext cx="1044798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خریداران در دو حالت از پیمانکاری فرعی استفاده می کنند :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 1- هنگامیکه سازمان خریدار در قالب مشتری برای پیمانکار اصلی است و بر عکس پیمانکار اصلی قسمتهایی را بصورت پیمانکاری فرعی انجام می دهند .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2- هنگامیکه سازمان خریدار ، پیمانکار اصلی است و امور را به دلایل زیر به پیمانکار فرعی واگذار می کند :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وجود بار بیش از حد روی نیروی انسانی یا تجهیزات – اطمینان از اتمام بموقع کار  - فقدان تجهیزات تخصصی – هزینه ارزان تر پیمانکار فرعی -  واجهه با تقاضای موقت و غیر قطعی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انتخاب تامین کنندگان در </a:t>
            </a:r>
            <a:r>
              <a:rPr lang="en-US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SCM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63851" y="1589231"/>
            <a:ext cx="1044798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توسعه روشهای علمی طی دهه گذشته تحولاتی را بوجود آورده است از جمله :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توسعه سیستم های ارزیابی تامین کنندگان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انتخاب بر اساس معیارهای علمی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کاهش تعداد تامین کنندگان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توسعه روابط با تامین کنندگان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مفهوم انتخاب تامین کنندگان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85653" y="1589231"/>
            <a:ext cx="1082618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انتخاب تامین کننده فرآیندی است که طی آن از میان تامین کنندگان بالقوه موجود ، بهترین ترکیب جهت رفع نیازهای شرکت انتخاب می گردد.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طی این فرآیند ابتدا باید منابع بالقوه تامین موجود شناسایی شده و پس از بررسی صلاحیت و توانایی آنها ، تامین کنندگان برتر انتخاب شوند. در انتخاب تامین کنندگان مواردی نظیر سابقه ، تسهیلات و خدمات ، توان تکنولوژیک ، توانایی مالی و سازمانی ، مد نظر قرار می گیرد .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13668" y="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رویکردها و روشهای انتخاب تامین کنندگان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78775" y="793584"/>
            <a:ext cx="10826188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تصمیم گیری در مورد انتخاب و تعداد تامین کنندگان بطور مستقیم به دو عامل اساسی برمی گردد: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1- عامل اول درجه ارتباط و نزدیکی خریدار با تامین کنندگان ( در سازمانهایی که ارتباط نزدیک و گسترده با تامین کنندگان وجود دارد ) در صورت افزایش تعداد تامین کنندگان ، حفظ این ارتباط برای سازمان وقت گیر و پرهزینه است .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2- عامل دوم درجه تمرکز بر خرید است ، در برخی شرکتها بخشهای مختلف سازمان خود مستقلا اقدام به خرید می کنند  و باعث افزایش تعداد تامین کنندگان می شود . در سازمانهایی که خرید بصورت متمرکز است و توسط یک بخش انجام می شود تعداد تامین کنندگان کاهش و از مزیت صرفه جویی در مقیاس استفاده می گردد.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56901" y="73710"/>
            <a:ext cx="9688294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رویکردها و روشهای انتخاب تامین کنندگان ( ادامه )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1274" y="1244836"/>
            <a:ext cx="1082618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سه رویکرد اصلی برای انتخاب تعداد تامین کنندگان وجود دارد :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1- استفاده از تامین کننده واحد برای تامین اقلام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2- استفاده از چندین تامین کننده برای فراهم کردن ملزومات ( تمامی اقلام توسط چندین تامین کننده تامین می شوند )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3- رویکرد انتخابی از تامین کنندگان مختلف بصورت ترکیبی ( برخی از منابع توسط یک تامین کننده و برخی اقلام توسط تامین کنندگان مختلف تهیه می شوند )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80448" y="1033064"/>
            <a:ext cx="1129826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 rtl="1">
              <a:lnSpc>
                <a:spcPct val="200000"/>
              </a:lnSpc>
              <a:buFont typeface="+mj-lt"/>
              <a:buAutoNum type="arabicParenR"/>
            </a:pPr>
            <a:r>
              <a:rPr lang="fa-IR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تامین استراتژیک : </a:t>
            </a:r>
            <a:r>
              <a:rPr lang="fa-IR" sz="2400" b="1" dirty="0" smtClean="0">
                <a:ea typeface="Calibri" panose="020F0502020204030204" pitchFamily="34" charset="0"/>
                <a:cs typeface="B Nazanin" panose="00000400000000000000" pitchFamily="2" charset="-78"/>
              </a:rPr>
              <a:t>اتخاذ تصمیمات طولانی مدت و سطح بالا در رابطه با اقلام استراتژیک با سود بالا یا مقدار بالا و یا اقلام اصلی با سود پایین که با ریسک تامین می گردد. مثل تدوین سیاستهای خرید بلند مدت ، مرتبط با خارج شرکت یا در سطح جهانی ، خرید تجهیزات سرمایه ای و امثالهم </a:t>
            </a:r>
          </a:p>
          <a:p>
            <a:pPr marL="514350" indent="-514350" algn="just" rtl="1">
              <a:lnSpc>
                <a:spcPct val="200000"/>
              </a:lnSpc>
              <a:buFont typeface="+mj-lt"/>
              <a:buAutoNum type="arabicParenR"/>
            </a:pPr>
            <a:r>
              <a:rPr lang="fa-IR" sz="2800" b="1" dirty="0" smtClean="0">
                <a:solidFill>
                  <a:srgbClr val="FF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تامین تاکتیکی / عملیاتی  : </a:t>
            </a:r>
            <a:r>
              <a:rPr lang="fa-IR" sz="2400" b="1" dirty="0" smtClean="0">
                <a:ea typeface="Calibri" panose="020F0502020204030204" pitchFamily="34" charset="0"/>
                <a:cs typeface="B Nazanin" panose="00000400000000000000" pitchFamily="2" charset="-78"/>
              </a:rPr>
              <a:t>اتخاذ تصمیمات سطوح پائین تر در رابطه با اقلام و موارد غیر حیاتی با ریسک پایین و درجه سود دهی بالا  و نیز تصمیمات مربوط به انتخاب تامین کنندگان </a:t>
            </a:r>
            <a:endParaRPr lang="fa-IR" sz="2800" b="1" dirty="0" smtClean="0"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514350" algn="just" rtl="1">
              <a:lnSpc>
                <a:spcPct val="200000"/>
              </a:lnSpc>
            </a:pPr>
            <a:endParaRPr lang="fa-IR" sz="2800" b="1" dirty="0" smtClean="0">
              <a:solidFill>
                <a:srgbClr val="FF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514350" indent="-514350" algn="just" rtl="1">
              <a:lnSpc>
                <a:spcPct val="200000"/>
              </a:lnSpc>
              <a:buFont typeface="+mj-lt"/>
              <a:buAutoNum type="arabicParenR"/>
            </a:pPr>
            <a:endParaRPr lang="en-US" sz="2800" b="1" dirty="0">
              <a:solidFill>
                <a:srgbClr val="FF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867186" y="335965"/>
            <a:ext cx="8048887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تامین  در سطوح استراتژیک و عملیاتی </a:t>
            </a:r>
            <a:endParaRPr lang="fa-IR" sz="3600" b="1" dirty="0">
              <a:solidFill>
                <a:srgbClr val="002060"/>
              </a:solidFill>
              <a:latin typeface="BNazaninBold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03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56901" y="73710"/>
            <a:ext cx="9688294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مزایای استفاده از یک تامین کنندگان</a:t>
            </a:r>
            <a:endParaRPr lang="en-US" sz="36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1274" y="817336"/>
            <a:ext cx="10826188" cy="9487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1- برقراری ارتباط بصورت ساده تر و در نتیجه بوجود آمدن ارتباطات مؤثرتر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2- کاهش هزینه های حمل و نقل و استفاده از پالتهای استاندارد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3- کاهش فعالیتهای مدیریتی و عملیاتی بخش خرید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 4- کنترل کیفیت اقلام ورودی راحت تر انجام می گردد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5- برنامه ریزی و زمانبندی فعالیتها ساده تر می شود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6- ارتباطات نزدیک تر باعث کاهش هزینه هر دو طرف می شود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7- افزایش وفاداری و تعهد و همکاری تامین کننده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200" b="1" dirty="0" smtClean="0">
                <a:cs typeface="B Zar" panose="00000400000000000000" pitchFamily="2" charset="-78"/>
              </a:rPr>
              <a:t>8- اگر خرید مستلزم استفاده از تجهیزات خاصی باشد ، خرید از چندین تامین کننده هزینه های آماده سازی را افزایش می دهد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2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2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2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2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2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1003" y="1620227"/>
            <a:ext cx="9940837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3200" b="1" dirty="0" smtClean="0">
                <a:solidFill>
                  <a:srgbClr val="FF3300"/>
                </a:solidFill>
                <a:cs typeface="B Zar" panose="00000400000000000000" pitchFamily="2" charset="-78"/>
              </a:rPr>
              <a:t>معیارهای مهم در خرید یا تولید </a:t>
            </a:r>
            <a:endParaRPr lang="fa-IR" sz="3600" dirty="0" smtClean="0">
              <a:solidFill>
                <a:srgbClr val="FF3300"/>
              </a:solidFill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dirty="0" smtClean="0">
                <a:cs typeface="B Zar" panose="00000400000000000000" pitchFamily="2" charset="-78"/>
              </a:rPr>
              <a:t>آیا شرکت رقابتی است ؟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dirty="0" smtClean="0">
                <a:cs typeface="B Zar" panose="00000400000000000000" pitchFamily="2" charset="-78"/>
              </a:rPr>
              <a:t>آیا قابلیت ساخت فراهم است ؟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dirty="0" smtClean="0">
                <a:cs typeface="B Zar" panose="00000400000000000000" pitchFamily="2" charset="-78"/>
              </a:rPr>
              <a:t>آیا قابلیت طراحی فراهم است ؟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dirty="0" smtClean="0">
                <a:cs typeface="B Zar" panose="00000400000000000000" pitchFamily="2" charset="-78"/>
              </a:rPr>
              <a:t>آیا اقلام مورد نیاز با استراتژی مونتاژ  پر اهمیت است ؟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en-US" altLang="fa-IR" sz="2400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31756" y="92993"/>
            <a:ext cx="8534340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تصمیم گیری در مورد خرید یا تولید </a:t>
            </a:r>
          </a:p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 </a:t>
            </a:r>
            <a:endParaRPr lang="fa-IR" sz="3600" b="1" dirty="0">
              <a:solidFill>
                <a:srgbClr val="002060"/>
              </a:solidFill>
              <a:latin typeface="BNazaninBold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5133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1003" y="1620227"/>
            <a:ext cx="9940837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حجم اقلام کم و یا تامین کننده ای مایل به ارائه آنها نیست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کیفیت مورد نیاز بسیار خاص بوده و یا</a:t>
            </a:r>
            <a:r>
              <a:rPr lang="en-US" sz="2400" b="1" dirty="0" smtClean="0">
                <a:cs typeface="B Zar" panose="00000400000000000000" pitchFamily="2" charset="-78"/>
              </a:rPr>
              <a:t> </a:t>
            </a:r>
            <a:r>
              <a:rPr lang="fa-IR" sz="2400" b="1" dirty="0" smtClean="0">
                <a:cs typeface="B Zar" panose="00000400000000000000" pitchFamily="2" charset="-78"/>
              </a:rPr>
              <a:t> تامین کننده قادر به انجام آن نیست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حصول تضمین بیشتر برای اقلام و یا هماهنگی بیشتر عرضه و تقاضا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حفظ اسرار تکنولوژی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دستیابی به هزینه کمتر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اطمینان از رشد پایدار تجهیزات شرکت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47254" y="216858"/>
            <a:ext cx="9076781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دلایل تصمیم  برای تولید داخلی اقلام بجای خرید آنها </a:t>
            </a:r>
            <a:endParaRPr lang="fa-IR" sz="3600" b="1" dirty="0">
              <a:solidFill>
                <a:srgbClr val="002060"/>
              </a:solidFill>
              <a:latin typeface="BNazaninBold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5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71003" y="1620227"/>
            <a:ext cx="994083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جلوگیری از وابستگی به یک منبع خاص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ارجحیت تولید بخاطر دلایل محیطی اجتماعی ، سیاسی و یا رقابتی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تمایل برخی مدیران سازمان برای افزایش اندازه و حجم سازمان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2408" y="216858"/>
            <a:ext cx="10471628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دلایل تصمیم  برای تولید داخلی اقلام بجای خرید آنها (  ادامه ) </a:t>
            </a:r>
            <a:endParaRPr lang="fa-IR" sz="3600" b="1" dirty="0">
              <a:solidFill>
                <a:srgbClr val="002060"/>
              </a:solidFill>
              <a:latin typeface="BNazaninBold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5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6393" y="1620227"/>
            <a:ext cx="10835447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ضعف در مهارتهای فنی تولید اقلام خاص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ممکن است سازمان در بازار بعنوان رقبای تامین کننده خود شناخته شود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اعتبار محصول نهایی بخاطر تامین کنندگان برتر افزایش می یابد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400" b="1" dirty="0" smtClean="0">
                <a:cs typeface="B Zar" panose="00000400000000000000" pitchFamily="2" charset="-78"/>
              </a:rPr>
              <a:t>در واگذاری اقلام به خارج از سازمان ، بسیاری از منابع آزاد می گردند و می توانند بهتر استفاده شوند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52408" y="216858"/>
            <a:ext cx="10471628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دلایل تصمیم  برای خریداقلام بجای تولید داخلی آنها</a:t>
            </a:r>
            <a:endParaRPr lang="fa-IR" sz="3600" b="1" dirty="0">
              <a:solidFill>
                <a:srgbClr val="002060"/>
              </a:solidFill>
              <a:latin typeface="BNazaninBold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5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4229" y="1677496"/>
            <a:ext cx="1059297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برون سپاری ( واگذاری یا منبع یابی بیرونی )</a:t>
            </a:r>
          </a:p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رده بندی </a:t>
            </a:r>
          </a:p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منبع یابی بین المللی </a:t>
            </a:r>
          </a:p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منبع یابی مشارکتی </a:t>
            </a:r>
          </a:p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تجارت دو جانبه </a:t>
            </a:r>
          </a:p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تجارت درون شرکتی </a:t>
            </a:r>
          </a:p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28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پیمانکاری فرعی یا قرارداد جنبی </a:t>
            </a:r>
            <a:endParaRPr lang="en-US" sz="2800" b="1" dirty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91421" y="335965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600" b="1" dirty="0" smtClean="0">
                <a:solidFill>
                  <a:srgbClr val="002060"/>
                </a:solidFill>
                <a:latin typeface="BNazaninBold"/>
                <a:cs typeface="B Titr" panose="00000700000000000000" pitchFamily="2" charset="-78"/>
              </a:rPr>
              <a:t>روشهای تامین</a:t>
            </a:r>
            <a:endParaRPr lang="fa-IR" sz="3600" b="1" dirty="0">
              <a:solidFill>
                <a:srgbClr val="002060"/>
              </a:solidFill>
              <a:latin typeface="BNazaninBold"/>
              <a:cs typeface="B Titr" panose="00000700000000000000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برون سپاری ( واگذاری یا منبع یابی بیرونی 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003" y="1620227"/>
            <a:ext cx="9940837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به معنی بهره برداری استراتژیک از منابع به منظور انجام فعالیت هایی که بطور سنتی بوسیله کارکنان و منابع داخلی مربوطه انجام می شود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برون سپاری یک استراتژی مدیریتی است که از طریق آن سازمان انجام کارکردهای بزرگ و غیر مهم خود را به عهده متخصصین و فراهم کنندگان مؤثر خدمات قرار می دهد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موضوعت مطرح :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تصمیمات خرید  یا تولید ( برون سپاری خدمات مورد  نیاز برای انجام تولید )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  <a:buFontTx/>
              <a:buChar char="-"/>
            </a:pPr>
            <a:r>
              <a:rPr lang="fa-IR" sz="2400" b="1" dirty="0" smtClean="0">
                <a:cs typeface="B Zar" panose="00000400000000000000" pitchFamily="2" charset="-78"/>
              </a:rPr>
              <a:t>مشارکت بین خریدار و تامین کننده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2418" y="382460"/>
            <a:ext cx="7824652" cy="871269"/>
          </a:xfrm>
          <a:prstGeom prst="roundRect">
            <a:avLst/>
          </a:prstGeom>
          <a:solidFill>
            <a:schemeClr val="accent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 rtl="1">
              <a:lnSpc>
                <a:spcPct val="150000"/>
              </a:lnSpc>
              <a:buClr>
                <a:schemeClr val="accent1"/>
              </a:buClr>
              <a:buFont typeface="Century Gothic" panose="020B0502020202020204" pitchFamily="34" charset="0"/>
              <a:buChar char="◄"/>
            </a:pPr>
            <a:r>
              <a:rPr lang="fa-IR" sz="3600" b="1" dirty="0" smtClean="0">
                <a:solidFill>
                  <a:srgbClr val="000000"/>
                </a:solidFill>
                <a:ea typeface="Calibri" panose="020F0502020204030204" pitchFamily="34" charset="0"/>
                <a:cs typeface="B Nazanin" panose="00000400000000000000" pitchFamily="2" charset="-78"/>
              </a:rPr>
              <a:t>رده بندی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C7D81-2705-4F55-9FA8-20932A445F1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71003" y="1620227"/>
            <a:ext cx="9940837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تامین کنندگان در رده های مختلف قرار می گیرند و هر کدام تامین کننده دیگری تلقی می شوند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تامین کنندگان رده اول بر اساس روابط و نیز عملکردشان توسط خریدار انتخاب می گردند و تامین کنندگان ره های دوم و سوم و ... معمولا تیمی از تولید کنندگان مستقل دارند 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r>
              <a:rPr lang="fa-IR" sz="2400" b="1" dirty="0" smtClean="0">
                <a:cs typeface="B Zar" panose="00000400000000000000" pitchFamily="2" charset="-78"/>
              </a:rPr>
              <a:t>( شکل صفحه 98 کتاب )</a:t>
            </a: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en-US" altLang="fa-IR" sz="2400" b="1" dirty="0">
              <a:cs typeface="B Zar" panose="00000400000000000000" pitchFamily="2" charset="-78"/>
            </a:endParaRPr>
          </a:p>
          <a:p>
            <a:pPr marL="457200" indent="-457200" algn="just" rtl="1">
              <a:lnSpc>
                <a:spcPct val="200000"/>
              </a:lnSpc>
              <a:buClr>
                <a:schemeClr val="accent1"/>
              </a:buClr>
            </a:pPr>
            <a:endParaRPr lang="fa-IR" sz="2400" b="1" dirty="0" smtClean="0">
              <a:solidFill>
                <a:srgbClr val="000000"/>
              </a:solidFill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39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1823</TotalTime>
  <Words>1222</Words>
  <Application>Microsoft Office PowerPoint</Application>
  <PresentationFormat>Widescreen</PresentationFormat>
  <Paragraphs>169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B Nazanin</vt:lpstr>
      <vt:lpstr>B Titr</vt:lpstr>
      <vt:lpstr>B Zar</vt:lpstr>
      <vt:lpstr>BNazaninBold</vt:lpstr>
      <vt:lpstr>Calibri</vt:lpstr>
      <vt:lpstr>Century Gothic</vt:lpstr>
      <vt:lpstr>Tahoma</vt:lpstr>
      <vt:lpstr>Wingdings 3</vt:lpstr>
      <vt:lpstr>Wisp</vt:lpstr>
      <vt:lpstr>   روشها و تکنیکهای مطرح در SCM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farhad</dc:creator>
  <cp:lastModifiedBy>omid</cp:lastModifiedBy>
  <cp:revision>189</cp:revision>
  <dcterms:created xsi:type="dcterms:W3CDTF">2017-10-23T08:49:12Z</dcterms:created>
  <dcterms:modified xsi:type="dcterms:W3CDTF">2018-06-02T13:44:55Z</dcterms:modified>
</cp:coreProperties>
</file>