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23"/>
  </p:notesMasterIdLst>
  <p:sldIdLst>
    <p:sldId id="325" r:id="rId2"/>
    <p:sldId id="311" r:id="rId3"/>
    <p:sldId id="257" r:id="rId4"/>
    <p:sldId id="258" r:id="rId5"/>
    <p:sldId id="308" r:id="rId6"/>
    <p:sldId id="259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</p:sldIdLst>
  <p:sldSz cx="9144000" cy="6858000" type="screen4x3"/>
  <p:notesSz cx="6858000" cy="9144000"/>
  <p:defaultTextStyle>
    <a:defPPr>
      <a:defRPr lang="ar-SA"/>
    </a:defPPr>
    <a:lvl1pPr algn="r" rtl="1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65000"/>
      <a:buFont typeface="Wingdings" panose="05000000000000000000" pitchFamily="2" charset="2"/>
      <a:buChar char="n"/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1pPr>
    <a:lvl2pPr marL="457200" algn="r" rtl="1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65000"/>
      <a:buFont typeface="Wingdings" panose="05000000000000000000" pitchFamily="2" charset="2"/>
      <a:buChar char="n"/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2pPr>
    <a:lvl3pPr marL="914400" algn="r" rtl="1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65000"/>
      <a:buFont typeface="Wingdings" panose="05000000000000000000" pitchFamily="2" charset="2"/>
      <a:buChar char="n"/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3pPr>
    <a:lvl4pPr marL="1371600" algn="r" rtl="1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65000"/>
      <a:buFont typeface="Wingdings" panose="05000000000000000000" pitchFamily="2" charset="2"/>
      <a:buChar char="n"/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4pPr>
    <a:lvl5pPr marL="1828800" algn="r" rtl="1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65000"/>
      <a:buFont typeface="Wingdings" panose="05000000000000000000" pitchFamily="2" charset="2"/>
      <a:buChar char="n"/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Nazanin" pitchFamily="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91" autoAdjust="0"/>
    <p:restoredTop sz="94664" autoAdjust="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Nazanin" pitchFamily="2" charset="-78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Nazanin" pitchFamily="2" charset="-78"/>
              </a:defRPr>
            </a:lvl1pPr>
          </a:lstStyle>
          <a:p>
            <a:pPr>
              <a:defRPr/>
            </a:pPr>
            <a:fld id="{92A56FF2-824C-4E4A-A971-E013A7640C2D}" type="datetimeFigureOut">
              <a:rPr lang="ar-EG"/>
              <a:pPr>
                <a:defRPr/>
              </a:pPr>
              <a:t>21/09/1439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Nazanin" pitchFamily="2" charset="-78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30142DB6-313E-47DF-82AF-D5B325D7E890}" type="slidenum">
              <a:rPr lang="ar-EG" altLang="fa-IR"/>
              <a:pPr/>
              <a:t>‹#›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1947240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BCF1069D-7A57-4BAB-A390-BA628AD8AFEF}" type="slidenum">
              <a:rPr lang="ar-EG" altLang="fa-IR"/>
              <a:pPr eaLnBrk="1" hangingPunct="1"/>
              <a:t>1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1833094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14240E21-9E6C-4C8B-BDC7-57E054BD1C55}" type="slidenum">
              <a:rPr lang="ar-EG" altLang="fa-IR"/>
              <a:pPr eaLnBrk="1" hangingPunct="1"/>
              <a:t>10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340107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71E74F43-E08E-4EA1-83E3-AD5B790E21CD}" type="slidenum">
              <a:rPr lang="ar-EG" altLang="fa-IR"/>
              <a:pPr eaLnBrk="1" hangingPunct="1"/>
              <a:t>11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681992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742DDAB1-E662-4ECA-8B9E-893C658326B5}" type="slidenum">
              <a:rPr lang="ar-EG" altLang="fa-IR"/>
              <a:pPr eaLnBrk="1" hangingPunct="1"/>
              <a:t>12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1081011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2C6B0FC1-D354-4F4F-9D58-093016487BD6}" type="slidenum">
              <a:rPr lang="ar-EG" altLang="fa-IR"/>
              <a:pPr eaLnBrk="1" hangingPunct="1"/>
              <a:t>13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3541472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A81E8013-2693-4893-B6C0-30A971C1EEA7}" type="slidenum">
              <a:rPr lang="ar-EG" altLang="fa-IR"/>
              <a:pPr eaLnBrk="1" hangingPunct="1"/>
              <a:t>14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590058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79F79510-46BC-4EF7-A977-340853A515B6}" type="slidenum">
              <a:rPr lang="ar-EG" altLang="fa-IR"/>
              <a:pPr eaLnBrk="1" hangingPunct="1"/>
              <a:t>15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108897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704917C1-34DB-423A-B877-5895D14FC85B}" type="slidenum">
              <a:rPr lang="ar-EG" altLang="fa-IR"/>
              <a:pPr eaLnBrk="1" hangingPunct="1"/>
              <a:t>16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19521657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147C1EE2-BB95-4684-88E3-3967355D5223}" type="slidenum">
              <a:rPr lang="ar-EG" altLang="fa-IR"/>
              <a:pPr eaLnBrk="1" hangingPunct="1"/>
              <a:t>17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3417517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376E416F-EC48-4596-90E4-EDE6F0355B7F}" type="slidenum">
              <a:rPr lang="ar-EG" altLang="fa-IR"/>
              <a:pPr eaLnBrk="1" hangingPunct="1"/>
              <a:t>18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743660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96C3C158-C93D-446A-9FF0-8BE3D663ABDF}" type="slidenum">
              <a:rPr lang="ar-EG" altLang="fa-IR"/>
              <a:pPr eaLnBrk="1" hangingPunct="1"/>
              <a:t>19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128791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D8B5CC02-C67C-4A8D-8C90-99F0C400B929}" type="slidenum">
              <a:rPr lang="ar-EG" altLang="fa-IR"/>
              <a:pPr eaLnBrk="1" hangingPunct="1"/>
              <a:t>2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3689780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35F83309-803A-4F8B-BC43-14DEDB8BA1DD}" type="slidenum">
              <a:rPr lang="ar-EG" altLang="fa-IR"/>
              <a:pPr eaLnBrk="1" hangingPunct="1"/>
              <a:t>20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266387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D29D5612-DA73-4077-ADD9-BFBFB3F0885B}" type="slidenum">
              <a:rPr lang="ar-EG" altLang="fa-IR"/>
              <a:pPr eaLnBrk="1" hangingPunct="1"/>
              <a:t>21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78923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A9134CF7-3B54-4D81-A006-41CDFD0DDB87}" type="slidenum">
              <a:rPr lang="ar-EG" altLang="fa-IR"/>
              <a:pPr eaLnBrk="1" hangingPunct="1"/>
              <a:t>3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007851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83FA1F94-B275-4D07-B14A-AA1602C02C83}" type="slidenum">
              <a:rPr lang="ar-EG" altLang="fa-IR"/>
              <a:pPr eaLnBrk="1" hangingPunct="1"/>
              <a:t>4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367506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D32CD2E5-28E8-495A-B700-D44DBC552250}" type="slidenum">
              <a:rPr lang="ar-EG" altLang="fa-IR"/>
              <a:pPr eaLnBrk="1" hangingPunct="1"/>
              <a:t>5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347099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2C9CD2B9-A857-446B-90FA-E13C1716E1B4}" type="slidenum">
              <a:rPr lang="ar-EG" altLang="fa-IR"/>
              <a:pPr eaLnBrk="1" hangingPunct="1"/>
              <a:t>6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09662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0E0196FA-34BF-4C3F-AE8E-9E240F52AFBF}" type="slidenum">
              <a:rPr lang="ar-EG" altLang="fa-IR"/>
              <a:pPr eaLnBrk="1" hangingPunct="1"/>
              <a:t>7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2707396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D50F8257-1CA8-4D03-ADF0-F49CA875EC9A}" type="slidenum">
              <a:rPr lang="ar-EG" altLang="fa-IR"/>
              <a:pPr eaLnBrk="1" hangingPunct="1"/>
              <a:t>8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759222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fa-I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5pPr>
            <a:lvl6pPr marL="25146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6pPr>
            <a:lvl7pPr marL="29718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7pPr>
            <a:lvl8pPr marL="34290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8pPr>
            <a:lvl9pPr marL="3886200" indent="-228600" algn="r" rtl="1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b="1">
                <a:solidFill>
                  <a:schemeClr val="tx1"/>
                </a:solidFill>
                <a:latin typeface="Tahoma" panose="020B0604030504040204" pitchFamily="34" charset="0"/>
                <a:cs typeface="Nazanin" pitchFamily="2" charset="0"/>
              </a:defRPr>
            </a:lvl9pPr>
          </a:lstStyle>
          <a:p>
            <a:pPr eaLnBrk="1" hangingPunct="1"/>
            <a:fld id="{9475DF7D-BF62-4445-8085-6A7A12C2DE14}" type="slidenum">
              <a:rPr lang="ar-EG" altLang="fa-IR"/>
              <a:pPr eaLnBrk="1" hangingPunct="1"/>
              <a:t>9</a:t>
            </a:fld>
            <a:endParaRPr lang="ar-EG" altLang="fa-IR"/>
          </a:p>
        </p:txBody>
      </p:sp>
    </p:spTree>
    <p:extLst>
      <p:ext uri="{BB962C8B-B14F-4D97-AF65-F5344CB8AC3E}">
        <p14:creationId xmlns:p14="http://schemas.microsoft.com/office/powerpoint/2010/main" val="52484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B987C-986F-47A8-ABBF-021057E0E548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7" name="Rectangle 6"/>
          <p:cNvSpPr/>
          <p:nvPr userDrawn="1"/>
        </p:nvSpPr>
        <p:spPr>
          <a:xfrm>
            <a:off x="0" y="-59270"/>
            <a:ext cx="4500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altLang="fa-IR" sz="2000" b="1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کانال تلگرامی بانک پاور پوینت   </a:t>
            </a:r>
            <a:r>
              <a:rPr lang="en-US" altLang="fa-IR" sz="2000" b="1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@</a:t>
            </a:r>
            <a:r>
              <a:rPr lang="en-US" altLang="fa-IR" sz="2000" b="1" dirty="0" err="1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PptBank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7322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83ACA-6673-413F-B4F4-8E72AC2DE910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72200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22037-8CE7-4D12-A49B-5BC766DB520A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129227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DD8EC-4830-4613-BD1D-F4EECCCFE482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92477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D1A10-88EB-4520-9227-C7A81B3857E4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28012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CA5DE-8356-4B89-81B2-441D94B8DCDC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1642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D6A0F-8C5A-4339-BC33-9171EE46FE86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87376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08108-C903-49C6-8D28-EC8A6DDCE4E3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75025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06F14-0E19-4970-9C40-691E6910857B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11304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8724C-0229-4E0E-A7B8-68215CE40F3E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84143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26436-1314-46D3-841E-C4EFBE861732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4159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B9567-1684-4346-8AAC-A61C3C83AD2C}" type="slidenum">
              <a:rPr lang="ar-SA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71249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www.prozhe.com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B11643-77AF-4C0D-9D07-6CB37543BBF2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7" name="Rectangle 6"/>
          <p:cNvSpPr/>
          <p:nvPr userDrawn="1"/>
        </p:nvSpPr>
        <p:spPr>
          <a:xfrm>
            <a:off x="0" y="-59270"/>
            <a:ext cx="4500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altLang="fa-IR" sz="2000" b="1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کانال تلگرامی بانک پاور پوینت   </a:t>
            </a:r>
            <a:r>
              <a:rPr lang="en-US" altLang="fa-IR" sz="2000" b="1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@</a:t>
            </a:r>
            <a:r>
              <a:rPr lang="en-US" altLang="fa-IR" sz="2000" b="1" dirty="0" err="1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PptBank</a:t>
            </a:r>
            <a:endParaRPr lang="en-US" sz="2000" b="1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naretarahi.com/all-pages/learn/plastic-die.htm#%D9%85%D8%B2%D8%A7%DB%8C%D8%A7%DB%8C_%D9%81%D8%B1%D8%A2%DB%8C%D9%86%D8%AF_%D9%82%D8%A7%D9%84%D8%A8%E2%80%8C%DA%AF%DB%8C%D8%B1%DB%8C_%D8%AA%D8%B2%D8%B1%DB%8C%D9%82%DB%8C" TargetMode="External"/><Relationship Id="rId3" Type="http://schemas.openxmlformats.org/officeDocument/2006/relationships/hyperlink" Target="http://www.honaretarahi.com/all-pages/learn/plastic-die.htm#%D9%82%D8%A7%D9%84%D8%A8%E2%80%8C%DA%AF%DB%8C%D8%B1%DB%8C_%D8%AA%D8%B2%D8%B1%DB%8C%D9%82%DB%8C_%28Injection_molding%29" TargetMode="External"/><Relationship Id="rId7" Type="http://schemas.openxmlformats.org/officeDocument/2006/relationships/hyperlink" Target="http://www.honaretarahi.com/all-pages/learn/plastic-die.htm#%D9%85%D8%B1%D8%A7%D8%AD%D9%84_%D9%82%D8%A7%D9%84%D8%A8_%DA%AF%DB%8C%D8%B1%DB%8C_%D8%AA%D8%B2%D8%B1%DB%8C%D9%82%DB%8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honaretarahi.com/all-pages/learn/plastic-die.htm#%D9%85%D8%B4%D8%AE%D8%B5%D8%A7%D8%AA_%D9%85%D8%A7%D8%B4%DB%8C%D9%86%D9%87%D8%A7%DB%8C_%D8%AA%D8%B2%D8%B1%DB%8C%D9%82_%28Clamping_tonnage%29" TargetMode="External"/><Relationship Id="rId11" Type="http://schemas.openxmlformats.org/officeDocument/2006/relationships/hyperlink" Target="http://www.honaretarahi.com/all-pages/learn/plastic-die.htm#%D9%82%D8%A7%D9%84%D8%A8%E2%80%8C%DA%AF%DB%8C%D8%B1%DB%8C_%D8%A7%D9%86%D8%AA%D9%82%D8%A7%D9%84%DB%8C_%28Tranfer_molding%29" TargetMode="External"/><Relationship Id="rId5" Type="http://schemas.openxmlformats.org/officeDocument/2006/relationships/hyperlink" Target="http://www.honaretarahi.com/all-pages/learn/plastic-die.htm#%D9%88%D8%A7%D8%AD%D8%AF_%D9%82%D9%81%D9%84_%D9%83%D9%86%D9%86%D8%AF_%D9%82%D8%A7%D9%84%D8%A8_%28_Clamping_unit%29" TargetMode="External"/><Relationship Id="rId10" Type="http://schemas.openxmlformats.org/officeDocument/2006/relationships/hyperlink" Target="http://www.honaretarahi.com/all-pages/learn/plastic-die.htm#%D9%82%D8%A7%D9%84%D8%A8%E2%80%8C%DA%AF%DB%8C%D8%B1%DB%8C_%D9%81%D8%B4%D8%A7%D8%B1%DB%8C_%28Compression_molding%29" TargetMode="External"/><Relationship Id="rId4" Type="http://schemas.openxmlformats.org/officeDocument/2006/relationships/hyperlink" Target="http://www.honaretarahi.com/all-pages/learn/plastic-die.htm#%D9%88%D8%A7%D8%AD%D8%AF_%D8%AA%D8%B2%D8%B1%DB%8C%D9%82_%28Injection_unit%29" TargetMode="External"/><Relationship Id="rId9" Type="http://schemas.openxmlformats.org/officeDocument/2006/relationships/hyperlink" Target="http://www.honaretarahi.com/all-pages/learn/plastic-die.htm#%D9%85%D8%B9%D8%A7%DB%8C%D8%A8_%D9%82%D8%A7%D9%84%D8%A8%E2%80%8C%DA%AF%DB%8C%D8%B1%DB%8C_%D8%AA%D8%B2%D8%B1%DB%8C%D9%82%DB%8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867400"/>
          </a:xfrm>
        </p:spPr>
        <p:txBody>
          <a:bodyPr/>
          <a:lstStyle/>
          <a:p>
            <a:pPr algn="r"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فرآ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ند های قالب 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</a:t>
            </a:r>
            <a:r>
              <a:rPr lang="en-US" sz="2800" b="1" dirty="0" smtClean="0">
                <a:cs typeface="B Nazanin" pitchFamily="2" charset="-78"/>
              </a:rPr>
              <a:t/>
            </a:r>
            <a:br>
              <a:rPr lang="en-US" sz="2800" b="1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3"/>
              </a:rPr>
              <a:t>قالب‌گ</a:t>
            </a:r>
            <a:r>
              <a:rPr lang="ar-EG" sz="2800" dirty="0" smtClean="0">
                <a:cs typeface="B Nazanin" pitchFamily="2" charset="-78"/>
                <a:hlinkClick r:id="rId3"/>
              </a:rPr>
              <a:t>ي</a:t>
            </a:r>
            <a:r>
              <a:rPr lang="ar-SA" sz="2800" dirty="0" smtClean="0">
                <a:cs typeface="B Nazanin" pitchFamily="2" charset="-78"/>
                <a:hlinkClick r:id="rId3"/>
              </a:rPr>
              <a:t>ری تزر</a:t>
            </a:r>
            <a:r>
              <a:rPr lang="ar-EG" sz="2800" dirty="0" smtClean="0">
                <a:cs typeface="B Nazanin" pitchFamily="2" charset="-78"/>
                <a:hlinkClick r:id="rId3"/>
              </a:rPr>
              <a:t>ي</a:t>
            </a:r>
            <a:r>
              <a:rPr lang="ar-SA" sz="2800" dirty="0" smtClean="0">
                <a:cs typeface="B Nazanin" pitchFamily="2" charset="-78"/>
                <a:hlinkClick r:id="rId3"/>
              </a:rPr>
              <a:t>قی (</a:t>
            </a:r>
            <a:r>
              <a:rPr lang="en-US" sz="2800" dirty="0" smtClean="0">
                <a:cs typeface="B Nazanin" pitchFamily="2" charset="-78"/>
                <a:hlinkClick r:id="rId3"/>
              </a:rPr>
              <a:t>Injection molding</a:t>
            </a:r>
            <a:r>
              <a:rPr lang="ar-SA" sz="2800" dirty="0" smtClean="0">
                <a:cs typeface="B Nazanin" pitchFamily="2" charset="-78"/>
                <a:hlinkClick r:id="rId3"/>
              </a:rPr>
              <a:t>)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4"/>
              </a:rPr>
              <a:t>واحد تزر</a:t>
            </a:r>
            <a:r>
              <a:rPr lang="ar-EG" sz="2800" dirty="0" smtClean="0">
                <a:cs typeface="B Nazanin" pitchFamily="2" charset="-78"/>
                <a:hlinkClick r:id="rId4"/>
              </a:rPr>
              <a:t>ي</a:t>
            </a:r>
            <a:r>
              <a:rPr lang="ar-SA" sz="2800" dirty="0" smtClean="0">
                <a:cs typeface="B Nazanin" pitchFamily="2" charset="-78"/>
                <a:hlinkClick r:id="rId4"/>
              </a:rPr>
              <a:t>ق (</a:t>
            </a:r>
            <a:r>
              <a:rPr lang="en-US" sz="2800" dirty="0" smtClean="0">
                <a:cs typeface="B Nazanin" pitchFamily="2" charset="-78"/>
                <a:hlinkClick r:id="rId4"/>
              </a:rPr>
              <a:t>Injection unit</a:t>
            </a:r>
            <a:r>
              <a:rPr lang="ar-SA" sz="2800" dirty="0" smtClean="0">
                <a:cs typeface="B Nazanin" pitchFamily="2" charset="-78"/>
                <a:hlinkClick r:id="rId4"/>
              </a:rPr>
              <a:t>)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5"/>
              </a:rPr>
              <a:t>واحد قفل كنند</a:t>
            </a:r>
            <a:r>
              <a:rPr lang="ar-EG" sz="2800" dirty="0" smtClean="0">
                <a:cs typeface="B Nazanin" pitchFamily="2" charset="-78"/>
                <a:hlinkClick r:id="rId5"/>
              </a:rPr>
              <a:t>ه</a:t>
            </a:r>
            <a:r>
              <a:rPr lang="ar-SA" sz="2800" dirty="0" smtClean="0">
                <a:cs typeface="B Nazanin" pitchFamily="2" charset="-78"/>
                <a:hlinkClick r:id="rId5"/>
              </a:rPr>
              <a:t> قالب ( </a:t>
            </a:r>
            <a:r>
              <a:rPr lang="en-US" sz="2800" dirty="0" smtClean="0">
                <a:cs typeface="B Nazanin" pitchFamily="2" charset="-78"/>
                <a:hlinkClick r:id="rId5"/>
              </a:rPr>
              <a:t>Clamping unit</a:t>
            </a:r>
            <a:r>
              <a:rPr lang="ar-SA" sz="2800" dirty="0" smtClean="0">
                <a:cs typeface="B Nazanin" pitchFamily="2" charset="-78"/>
                <a:hlinkClick r:id="rId5"/>
              </a:rPr>
              <a:t>)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6"/>
              </a:rPr>
              <a:t>مشخصات ماش</a:t>
            </a:r>
            <a:r>
              <a:rPr lang="ar-EG" sz="2800" dirty="0" smtClean="0">
                <a:cs typeface="B Nazanin" pitchFamily="2" charset="-78"/>
                <a:hlinkClick r:id="rId6"/>
              </a:rPr>
              <a:t>ي</a:t>
            </a:r>
            <a:r>
              <a:rPr lang="ar-SA" sz="2800" dirty="0" smtClean="0">
                <a:cs typeface="B Nazanin" pitchFamily="2" charset="-78"/>
                <a:hlinkClick r:id="rId6"/>
              </a:rPr>
              <a:t>نهای تزر</a:t>
            </a:r>
            <a:r>
              <a:rPr lang="ar-EG" sz="2800" dirty="0" smtClean="0">
                <a:cs typeface="B Nazanin" pitchFamily="2" charset="-78"/>
                <a:hlinkClick r:id="rId6"/>
              </a:rPr>
              <a:t>ي</a:t>
            </a:r>
            <a:r>
              <a:rPr lang="ar-SA" sz="2800" dirty="0" smtClean="0">
                <a:cs typeface="B Nazanin" pitchFamily="2" charset="-78"/>
                <a:hlinkClick r:id="rId6"/>
              </a:rPr>
              <a:t>ق (</a:t>
            </a:r>
            <a:r>
              <a:rPr lang="en-US" sz="2800" dirty="0" smtClean="0">
                <a:cs typeface="B Nazanin" pitchFamily="2" charset="-78"/>
                <a:hlinkClick r:id="rId6"/>
              </a:rPr>
              <a:t>Clamping tonnage</a:t>
            </a:r>
            <a:r>
              <a:rPr lang="ar-SA" sz="2800" dirty="0" smtClean="0">
                <a:cs typeface="B Nazanin" pitchFamily="2" charset="-78"/>
                <a:hlinkClick r:id="rId6"/>
              </a:rPr>
              <a:t>)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7"/>
              </a:rPr>
              <a:t>مراحل قالب گ</a:t>
            </a:r>
            <a:r>
              <a:rPr lang="ar-EG" sz="2800" dirty="0" smtClean="0">
                <a:cs typeface="B Nazanin" pitchFamily="2" charset="-78"/>
                <a:hlinkClick r:id="rId7"/>
              </a:rPr>
              <a:t>ي</a:t>
            </a:r>
            <a:r>
              <a:rPr lang="ar-SA" sz="2800" dirty="0" smtClean="0">
                <a:cs typeface="B Nazanin" pitchFamily="2" charset="-78"/>
                <a:hlinkClick r:id="rId7"/>
              </a:rPr>
              <a:t>ری تزر</a:t>
            </a:r>
            <a:r>
              <a:rPr lang="ar-EG" sz="2800" dirty="0" smtClean="0">
                <a:cs typeface="B Nazanin" pitchFamily="2" charset="-78"/>
                <a:hlinkClick r:id="rId7"/>
              </a:rPr>
              <a:t>ي</a:t>
            </a:r>
            <a:r>
              <a:rPr lang="ar-SA" sz="2800" dirty="0" smtClean="0">
                <a:cs typeface="B Nazanin" pitchFamily="2" charset="-78"/>
                <a:hlinkClick r:id="rId7"/>
              </a:rPr>
              <a:t>قی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8"/>
              </a:rPr>
              <a:t>مزا</a:t>
            </a:r>
            <a:r>
              <a:rPr lang="ar-EG" sz="2800" dirty="0" smtClean="0">
                <a:cs typeface="B Nazanin" pitchFamily="2" charset="-78"/>
                <a:hlinkClick r:id="rId8"/>
              </a:rPr>
              <a:t>ي</a:t>
            </a:r>
            <a:r>
              <a:rPr lang="ar-SA" sz="2800" dirty="0" smtClean="0">
                <a:cs typeface="B Nazanin" pitchFamily="2" charset="-78"/>
                <a:hlinkClick r:id="rId8"/>
              </a:rPr>
              <a:t>ای فرآ</a:t>
            </a:r>
            <a:r>
              <a:rPr lang="ar-EG" sz="2800" dirty="0" smtClean="0">
                <a:cs typeface="B Nazanin" pitchFamily="2" charset="-78"/>
                <a:hlinkClick r:id="rId8"/>
              </a:rPr>
              <a:t>ي</a:t>
            </a:r>
            <a:r>
              <a:rPr lang="ar-SA" sz="2800" dirty="0" smtClean="0">
                <a:cs typeface="B Nazanin" pitchFamily="2" charset="-78"/>
                <a:hlinkClick r:id="rId8"/>
              </a:rPr>
              <a:t>ند قالب‌گ</a:t>
            </a:r>
            <a:r>
              <a:rPr lang="ar-EG" sz="2800" dirty="0" smtClean="0">
                <a:cs typeface="B Nazanin" pitchFamily="2" charset="-78"/>
                <a:hlinkClick r:id="rId8"/>
              </a:rPr>
              <a:t>ي</a:t>
            </a:r>
            <a:r>
              <a:rPr lang="ar-SA" sz="2800" dirty="0" smtClean="0">
                <a:cs typeface="B Nazanin" pitchFamily="2" charset="-78"/>
                <a:hlinkClick r:id="rId8"/>
              </a:rPr>
              <a:t>ری تزر</a:t>
            </a:r>
            <a:r>
              <a:rPr lang="ar-EG" sz="2800" dirty="0" smtClean="0">
                <a:cs typeface="B Nazanin" pitchFamily="2" charset="-78"/>
                <a:hlinkClick r:id="rId8"/>
              </a:rPr>
              <a:t>ي</a:t>
            </a:r>
            <a:r>
              <a:rPr lang="ar-SA" sz="2800" dirty="0" smtClean="0">
                <a:cs typeface="B Nazanin" pitchFamily="2" charset="-78"/>
                <a:hlinkClick r:id="rId8"/>
              </a:rPr>
              <a:t>قی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9"/>
              </a:rPr>
              <a:t>معا</a:t>
            </a:r>
            <a:r>
              <a:rPr lang="ar-EG" sz="2800" dirty="0" smtClean="0">
                <a:cs typeface="B Nazanin" pitchFamily="2" charset="-78"/>
                <a:hlinkClick r:id="rId9"/>
              </a:rPr>
              <a:t>ي</a:t>
            </a:r>
            <a:r>
              <a:rPr lang="ar-SA" sz="2800" dirty="0" smtClean="0">
                <a:cs typeface="B Nazanin" pitchFamily="2" charset="-78"/>
                <a:hlinkClick r:id="rId9"/>
              </a:rPr>
              <a:t>ب قالب‌گ</a:t>
            </a:r>
            <a:r>
              <a:rPr lang="ar-EG" sz="2800" dirty="0" smtClean="0">
                <a:cs typeface="B Nazanin" pitchFamily="2" charset="-78"/>
                <a:hlinkClick r:id="rId9"/>
              </a:rPr>
              <a:t>ي</a:t>
            </a:r>
            <a:r>
              <a:rPr lang="ar-SA" sz="2800" dirty="0" smtClean="0">
                <a:cs typeface="B Nazanin" pitchFamily="2" charset="-78"/>
                <a:hlinkClick r:id="rId9"/>
              </a:rPr>
              <a:t>ری تزر</a:t>
            </a:r>
            <a:r>
              <a:rPr lang="ar-EG" sz="2800" dirty="0" smtClean="0">
                <a:cs typeface="B Nazanin" pitchFamily="2" charset="-78"/>
                <a:hlinkClick r:id="rId9"/>
              </a:rPr>
              <a:t>ي</a:t>
            </a:r>
            <a:r>
              <a:rPr lang="ar-SA" sz="2800" dirty="0" smtClean="0">
                <a:cs typeface="B Nazanin" pitchFamily="2" charset="-78"/>
                <a:hlinkClick r:id="rId9"/>
              </a:rPr>
              <a:t>قی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10"/>
              </a:rPr>
              <a:t>قالب‌گ</a:t>
            </a:r>
            <a:r>
              <a:rPr lang="ar-EG" sz="2800" dirty="0" smtClean="0">
                <a:cs typeface="B Nazanin" pitchFamily="2" charset="-78"/>
                <a:hlinkClick r:id="rId10"/>
              </a:rPr>
              <a:t>ي</a:t>
            </a:r>
            <a:r>
              <a:rPr lang="ar-SA" sz="2800" dirty="0" smtClean="0">
                <a:cs typeface="B Nazanin" pitchFamily="2" charset="-78"/>
                <a:hlinkClick r:id="rId10"/>
              </a:rPr>
              <a:t>ری فشاری (</a:t>
            </a:r>
            <a:r>
              <a:rPr lang="en-US" sz="2800" dirty="0" smtClean="0">
                <a:cs typeface="B Nazanin" pitchFamily="2" charset="-78"/>
                <a:hlinkClick r:id="rId10"/>
              </a:rPr>
              <a:t>Compression molding</a:t>
            </a:r>
            <a:r>
              <a:rPr lang="ar-SA" sz="2800" dirty="0" smtClean="0">
                <a:cs typeface="B Nazanin" pitchFamily="2" charset="-78"/>
                <a:hlinkClick r:id="rId10"/>
              </a:rPr>
              <a:t>)</a:t>
            </a: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  <a:hlinkClick r:id="rId11"/>
              </a:rPr>
              <a:t>قالب‌گ</a:t>
            </a:r>
            <a:r>
              <a:rPr lang="ar-EG" sz="2800" dirty="0" smtClean="0">
                <a:cs typeface="B Nazanin" pitchFamily="2" charset="-78"/>
                <a:hlinkClick r:id="rId11"/>
              </a:rPr>
              <a:t>ي</a:t>
            </a:r>
            <a:r>
              <a:rPr lang="ar-SA" sz="2800" dirty="0" smtClean="0">
                <a:cs typeface="B Nazanin" pitchFamily="2" charset="-78"/>
                <a:hlinkClick r:id="rId11"/>
              </a:rPr>
              <a:t>ری انتقالی (</a:t>
            </a:r>
            <a:r>
              <a:rPr lang="en-US" sz="2800" dirty="0" smtClean="0">
                <a:cs typeface="B Nazanin" pitchFamily="2" charset="-78"/>
                <a:hlinkClick r:id="rId11"/>
              </a:rPr>
              <a:t>Tranfer molding</a:t>
            </a:r>
            <a:r>
              <a:rPr lang="ar-SA" sz="2800" dirty="0" smtClean="0">
                <a:cs typeface="B Nazanin" pitchFamily="2" charset="-78"/>
                <a:hlinkClick r:id="rId11"/>
              </a:rPr>
              <a:t>)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1722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مراحل قالب 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تزر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هر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كل ا</a:t>
            </a:r>
            <a:r>
              <a:rPr lang="ar-EG" sz="2800" dirty="0" smtClean="0">
                <a:cs typeface="B Nazanin" pitchFamily="2" charset="-78"/>
              </a:rPr>
              <a:t>ز</a:t>
            </a:r>
            <a:r>
              <a:rPr lang="ar-SA" sz="2800" dirty="0" smtClean="0">
                <a:cs typeface="B Nazanin" pitchFamily="2" charset="-78"/>
              </a:rPr>
              <a:t> عمل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ات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پنج مرحله دارد.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fa-IR" sz="2800" dirty="0" smtClean="0">
                <a:cs typeface="B Nazanin" pitchFamily="2" charset="-78"/>
              </a:rPr>
              <a:t>1- </a:t>
            </a:r>
            <a:r>
              <a:rPr lang="ar-SA" sz="2800" dirty="0" smtClean="0">
                <a:cs typeface="B Nazanin" pitchFamily="2" charset="-78"/>
              </a:rPr>
              <a:t>بسته شدن قالب 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fa-IR" sz="2800" dirty="0" smtClean="0">
                <a:cs typeface="B Nazanin" pitchFamily="2" charset="-78"/>
              </a:rPr>
              <a:t>2- </a:t>
            </a:r>
            <a:r>
              <a:rPr lang="ar-SA" sz="2800" dirty="0" smtClean="0">
                <a:cs typeface="B Nazanin" pitchFamily="2" charset="-78"/>
              </a:rPr>
              <a:t>با حركت خطی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رو به جلو، 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طرفه ای كه در انتهای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قرار دارد، به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ذوب شده اجازه نمی دهد به عقب برگردد، بنابرا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با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حركت 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داغ مذاب را به داخل حفره قالب می فرستد.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fa-IR" sz="2800" dirty="0" smtClean="0">
                <a:cs typeface="B Nazanin" pitchFamily="2" charset="-78"/>
              </a:rPr>
              <a:t>3- </a:t>
            </a:r>
            <a:r>
              <a:rPr lang="ar-SA" sz="2800" dirty="0" smtClean="0">
                <a:cs typeface="B Nazanin" pitchFamily="2" charset="-78"/>
              </a:rPr>
              <a:t>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چ، اعمال فشار به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را آنقدر ادامه می دهد كه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داخ</a:t>
            </a:r>
            <a:r>
              <a:rPr lang="ar-EG" sz="2800" dirty="0" smtClean="0">
                <a:cs typeface="B Nazanin" pitchFamily="2" charset="-78"/>
              </a:rPr>
              <a:t>ل</a:t>
            </a:r>
            <a:r>
              <a:rPr lang="ar-SA" sz="2800" dirty="0" smtClean="0">
                <a:cs typeface="B Nazanin" pitchFamily="2" charset="-78"/>
              </a:rPr>
              <a:t> مواد</a:t>
            </a:r>
            <a:r>
              <a:rPr lang="ar-EG" sz="2800" dirty="0" smtClean="0">
                <a:cs typeface="B Nazanin" pitchFamily="2" charset="-78"/>
              </a:rPr>
              <a:t>تا</a:t>
            </a:r>
            <a:r>
              <a:rPr lang="ar-SA" sz="2800" dirty="0" smtClean="0">
                <a:cs typeface="B Nazanin" pitchFamily="2" charset="-78"/>
              </a:rPr>
              <a:t>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در روزنه ورودی قالب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منجمد شود و بد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ترت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ب ارتباط فشار قطع گردد. طولانی شدن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شتر زمان، باعث اتلاف وقت می شود.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458200" cy="5943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  <a:defRPr/>
            </a:pPr>
            <a:endParaRPr lang="fa-IR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fa-IR" sz="2800" dirty="0" smtClean="0">
                <a:cs typeface="B Nazanin" pitchFamily="2" charset="-78"/>
              </a:rPr>
              <a:t>4- </a:t>
            </a:r>
            <a:r>
              <a:rPr lang="ar-SA" sz="2800" dirty="0" smtClean="0">
                <a:cs typeface="B Nazanin" pitchFamily="2" charset="-78"/>
              </a:rPr>
              <a:t>فشار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قطع شده و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شروع به گردش می‌كند تا مواد مذاب جد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را از 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ف تغذ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 نما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د. گردش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ادامه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افته و مواد روبه جلو رانده‌می‌شود تا در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كل بعدی حجم كافی از مواد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برای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به قالب مه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 گردد. سپس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اندكی به عقب حركت می‌كند تا مواد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مذاب به داخل كانالقالب نر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fa-IR" sz="2800" dirty="0" smtClean="0">
                <a:cs typeface="B Nazanin" pitchFamily="2" charset="-78"/>
              </a:rPr>
              <a:t>5- </a:t>
            </a:r>
            <a:r>
              <a:rPr lang="ar-SA" sz="2800" dirty="0" smtClean="0">
                <a:cs typeface="B Nazanin" pitchFamily="2" charset="-78"/>
              </a:rPr>
              <a:t>قالب باز شده </a:t>
            </a:r>
            <a:r>
              <a:rPr lang="ar-EG" sz="2800" dirty="0" smtClean="0">
                <a:cs typeface="B Nazanin" pitchFamily="2" charset="-78"/>
              </a:rPr>
              <a:t>و بينهاي</a:t>
            </a:r>
            <a:r>
              <a:rPr lang="ar-SA" sz="2800" dirty="0" smtClean="0">
                <a:cs typeface="B Nazanin" pitchFamily="2" charset="-78"/>
              </a:rPr>
              <a:t>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رون انداز قطعه كار را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رون می‌اندازند.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096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مزا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ای 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تز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ري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1- تعداد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بالا.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امكان كاشت قطعات فلزی و غ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 فلزی در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امكان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قطعات كوچك با فرم‌های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 و تلرانس‌های ابعادی دق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امكان استفاده از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 از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نوع ماده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در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قطعه.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5- عدم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از اغلب قطعات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دی به عمل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ات تكم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لی.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6- امكان استفاده مجدد از ضا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عات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دی.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7- امكان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قطعات سازه‌ای از فوم به روش قالبگ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واكنشی.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8- قابل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 اتوماس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ون كامل فرآ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ند. 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096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معا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ب 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تزر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1- عدم امكان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برای تعداد كم.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ن‌های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گران هستند.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رقابت 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عرصه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ز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اد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فرآ</a:t>
            </a:r>
            <a:r>
              <a:rPr lang="ar-EG" sz="2800" dirty="0" smtClean="0">
                <a:cs typeface="B Nazanin" pitchFamily="2" charset="-78"/>
              </a:rPr>
              <a:t>ين</a:t>
            </a:r>
            <a:r>
              <a:rPr lang="ar-SA" sz="2800" dirty="0" smtClean="0">
                <a:cs typeface="B Nazanin" pitchFamily="2" charset="-78"/>
              </a:rPr>
              <a:t>دی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 است.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 </a:t>
            </a:r>
            <a:r>
              <a:rPr lang="fa-IR" sz="2800" dirty="0" smtClean="0">
                <a:cs typeface="B Nazanin" pitchFamily="2" charset="-78"/>
              </a:rPr>
              <a:t>قالب 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fa-IR" sz="2800" dirty="0" smtClean="0">
                <a:cs typeface="B Nazanin" pitchFamily="2" charset="-78"/>
              </a:rPr>
              <a:t>ری مواد ترموست دانه ای و صفحه ای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فشاری (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Compression molding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از قد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می‌تر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فرآ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ند‌های شكل دادن مواد ترموست،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 (</a:t>
            </a:r>
            <a:r>
              <a:rPr lang="en-US" sz="2800" dirty="0" smtClean="0">
                <a:cs typeface="B Nazanin" pitchFamily="2" charset="-78"/>
              </a:rPr>
              <a:t>Compression molding</a:t>
            </a:r>
            <a:r>
              <a:rPr lang="ar-SA" sz="2800" dirty="0" smtClean="0">
                <a:cs typeface="B Nazanin" pitchFamily="2" charset="-78"/>
              </a:rPr>
              <a:t>)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ماده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در حفره قالب قرار داده‌شده‌ و با اعمال حرارت و فشار، شكل می‌گ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رد. قاعدتا از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برای فرم دادن مواد ترموست استفاده می‌شود، ولی گاهی مواد ترموپلاست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را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می‌تواند با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كرد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6019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</a:t>
            </a:r>
            <a:r>
              <a:rPr lang="ar-EG" sz="2800" dirty="0" smtClean="0">
                <a:cs typeface="B Nazanin" pitchFamily="2" charset="-78"/>
              </a:rPr>
              <a:t>شبيه </a:t>
            </a:r>
            <a:r>
              <a:rPr lang="ar-SA" sz="2800" dirty="0" smtClean="0">
                <a:cs typeface="B Nazanin" pitchFamily="2" charset="-78"/>
              </a:rPr>
              <a:t>روش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كلوچه است. با اعمال فشار و حرارت به ماده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كی،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ماده همه قسمت‌های قالب را پر می‌كند. با اعمال گرما،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سخت می‌شود و می‌توان آن را از قالب خارج نمود.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عمل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ات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 معمولا شش مرحله اصلی دارد: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1- تم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كردن قالب و مال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دن ماده جدا كننده (در صورت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از) درون حفره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قرار دادن قطعه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 فرم داخل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بسته شدن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باز كردن قالب به اندازه كمی تا گاز‌های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جاد شده بتوانند تخل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 شوند (تنفس قالب).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5- اعمال حرارت و فشار برای عمل‌آوری كامل مواد (زمان نگهداری قالب در حالت بسته).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6- باز كردن كامل قالب و برداشتن قطعه كار و قرار دادن آن برروی ف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كسچر سرد.</a:t>
            </a:r>
            <a:br>
              <a:rPr lang="ar-SA" sz="2800" dirty="0" smtClean="0"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8674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مزا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ای روش 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فشاری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1- كاهش مقدار دور 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مواد.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هز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نه پا</a:t>
            </a:r>
            <a:r>
              <a:rPr lang="ar-EG" sz="2800" dirty="0" smtClean="0">
                <a:cs typeface="B Nazanin" pitchFamily="2" charset="-78"/>
              </a:rPr>
              <a:t>يي</a:t>
            </a:r>
            <a:r>
              <a:rPr lang="ar-SA" sz="2800" dirty="0" smtClean="0">
                <a:cs typeface="B Nazanin" pitchFamily="2" charset="-78"/>
              </a:rPr>
              <a:t>ن ساخت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قابل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 انجام فرآ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ند به صورت دستی و اتومات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امكان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قطعات گرد و بزرگ.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5- به حداقل رسا</a:t>
            </a:r>
            <a:r>
              <a:rPr lang="ar-EG" sz="2800" dirty="0" smtClean="0">
                <a:cs typeface="B Nazanin" pitchFamily="2" charset="-78"/>
              </a:rPr>
              <a:t>ن</a:t>
            </a:r>
            <a:r>
              <a:rPr lang="ar-SA" sz="2800" dirty="0" smtClean="0">
                <a:cs typeface="B Nazanin" pitchFamily="2" charset="-78"/>
              </a:rPr>
              <a:t>دن جر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ان مواد درون قالب و كاهش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جاد تنش در قطعه كار و سا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 در سطوح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6- در ساخت قالب‌های چند حفره‌ای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ازی به بالانس بودن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ستم تغذ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 ماده اول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6172200"/>
          </a:xfrm>
        </p:spPr>
        <p:txBody>
          <a:bodyPr/>
          <a:lstStyle/>
          <a:p>
            <a:pPr>
              <a:defRPr/>
            </a:pPr>
            <a:r>
              <a:rPr lang="ar-SA" sz="2800" dirty="0" smtClean="0">
                <a:cs typeface="B Nazanin" pitchFamily="2" charset="-78"/>
              </a:rPr>
              <a:t>معا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ب روش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</a:t>
            </a:r>
            <a:endParaRPr lang="en-US" sz="2800" dirty="0" smtClean="0">
              <a:cs typeface="B Nazanin" pitchFamily="2" charset="-78"/>
            </a:endParaRPr>
          </a:p>
          <a:p>
            <a:pPr>
              <a:defRPr/>
            </a:pPr>
            <a:r>
              <a:rPr lang="ar-SA" sz="2800" dirty="0" smtClean="0">
                <a:cs typeface="B Nazanin" pitchFamily="2" charset="-78"/>
              </a:rPr>
              <a:t>1- عدم امكان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قطعات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قطعات كاشتنی داخلی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و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ن‌های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رون انداز ممكن است 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فرآ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ند آس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ب بب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نند.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دگی‌های فرم قطعه كار را با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حذف كرد.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زمان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كل هر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ممكن است طولانی شود.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5- قطعات اسقاط شده و زا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دات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را نمی‌توان مجددا استفاده كرد.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6- زا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ده‌بری قطعات ممكن است دشوار باشد.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7- بعضی از قسمت‌های قالب ممكن است پر نشوند و دقت ابعادی قطعه كار ممكن است هم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شه تابعی از ابعاد قالب نباشد.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8- برای اتوماس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ون عمل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ات شا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لازم باشد از تجه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زات اضافی استفاده شود. قطعاتی كه می‌شود با این روش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كرد عبارت است از ظروف غذاخوری، دكمه‌ها، قلاب‌ها، قطعات لوازم خانگی، مخزن‌های بزرگ و بس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اری قطعات الكتر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05800" cy="62484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انتقالی (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Tranfer molding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از زمان جنگ جهانی دوم شناخته شد.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را با نام‌های 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گری نظ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پلانجری،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انتقالی،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ضربه‌ای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می‌شناسند.</a:t>
            </a:r>
            <a:endParaRPr lang="fa-IR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مواد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ابتدا به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مخزن در خارج از قالب 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خته شده و در آنجا به صورت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توده ذوب شده در می‌آ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كه در نها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 به داخل قالب رانده می‌شود. با توجه به ما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ع بودن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به هنگام ورود به قالب می‌توان عمل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ات كاشت قطعات فلزی را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با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انجام داد. قطعات با شكل </a:t>
            </a:r>
            <a:r>
              <a:rPr lang="ar-EG" sz="2800" dirty="0" smtClean="0">
                <a:cs typeface="B Nazanin" pitchFamily="2" charset="-78"/>
              </a:rPr>
              <a:t>بيجيده</a:t>
            </a:r>
            <a:r>
              <a:rPr lang="ar-SA" sz="2800" dirty="0" smtClean="0">
                <a:cs typeface="B Nazanin" pitchFamily="2" charset="-78"/>
              </a:rPr>
              <a:t> دق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با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قابل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قالب‌های مورد استفاده 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روش، دو نوع هستند.</a:t>
            </a:r>
            <a:endParaRPr lang="fa-IR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791200"/>
          </a:xfrm>
        </p:spPr>
        <p:txBody>
          <a:bodyPr/>
          <a:lstStyle/>
          <a:p>
            <a:pPr>
              <a:defRPr/>
            </a:pPr>
            <a:r>
              <a:rPr lang="fa-IR" sz="2800" dirty="0" smtClean="0">
                <a:cs typeface="B Nazanin" pitchFamily="2" charset="-78"/>
              </a:rPr>
              <a:t>1</a:t>
            </a:r>
            <a:r>
              <a:rPr lang="ar-SA" sz="2800" dirty="0" smtClean="0">
                <a:cs typeface="B Nazanin" pitchFamily="2" charset="-78"/>
              </a:rPr>
              <a:t>- قالب‌ها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ی با كانال واسطه (</a:t>
            </a:r>
            <a:r>
              <a:rPr lang="en-US" sz="2800" dirty="0" smtClean="0">
                <a:cs typeface="B Nazanin" pitchFamily="2" charset="-78"/>
              </a:rPr>
              <a:t>Pot or Sprue mold</a:t>
            </a:r>
            <a:r>
              <a:rPr lang="ar-SA" sz="2800" dirty="0" smtClean="0">
                <a:cs typeface="B Nazanin" pitchFamily="2" charset="-78"/>
              </a:rPr>
              <a:t>) 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قالب‌های پلانجری (</a:t>
            </a:r>
            <a:r>
              <a:rPr lang="en-US" sz="2800" dirty="0" smtClean="0">
                <a:cs typeface="B Nazanin" pitchFamily="2" charset="-78"/>
              </a:rPr>
              <a:t>Plunger mold</a:t>
            </a:r>
            <a:r>
              <a:rPr lang="ar-SA" sz="2800" dirty="0" smtClean="0">
                <a:cs typeface="B Nazanin" pitchFamily="2" charset="-78"/>
              </a:rPr>
              <a:t>) 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پلانجری از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بابت با قالب‌های دارای كانال واسطه متفاوت است كه در قالب‌های پلانجری، مواد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ز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 پلانجر مستق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ما به داخل حفره‌های قالب رانده می‌شوند، در صورتی كه در قالب‌های دارای كانال واسطه، مواد از طر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كانال به حفره‌های اصلی قالب منتقل می‌گردد. قطعات ساخته شده با قالب‌های پلانجری،دورر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كمتری دارند.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943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مزا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ای فرآ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ند 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انتقالی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1-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جاد سا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 كمتر در قالب.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می توان قطعات با فرمهای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 (با 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واره نازك و سوراخ‌های كوچك) را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كرد. امكان كاشت قطعات فلزی در ماده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 وجود دارد.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زوا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رامون قطعه كار 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روش،كمتر از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چگالی قطعات ساخته شده به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روش،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شتر و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كنواخت‌تر از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5- چند قطعه كار را می‌توان همزمان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نمود.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6- زمان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كل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و شارژ مواد اول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ه، كوتاهتر از روش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فشاری است.</a:t>
            </a:r>
            <a:br>
              <a:rPr lang="ar-SA" sz="2800" dirty="0" smtClean="0"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76200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fa-IR" sz="2400" b="1" i="1" dirty="0" smtClean="0">
              <a:cs typeface="Nazanin" pitchFamily="2" charset="-78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i="1" dirty="0" smtClean="0">
              <a:cs typeface="Nazanin" pitchFamily="2" charset="-78"/>
            </a:endParaRP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066800" y="762000"/>
            <a:ext cx="7620000" cy="55626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dirty="0" smtClean="0">
                <a:cs typeface="B Nazanin" pitchFamily="2" charset="-78"/>
              </a:rPr>
              <a:t>در فرآ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ند های قالبگ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ری ( </a:t>
            </a:r>
            <a:r>
              <a:rPr lang="en-US" dirty="0" smtClean="0">
                <a:cs typeface="B Nazanin" pitchFamily="2" charset="-78"/>
              </a:rPr>
              <a:t>Molding processes</a:t>
            </a:r>
            <a:r>
              <a:rPr lang="ar-SA" dirty="0" smtClean="0">
                <a:cs typeface="B Nazanin" pitchFamily="2" charset="-78"/>
              </a:rPr>
              <a:t>)، رز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نها، پودرها و دانه های پلاست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كی را می توان به محصولات مف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د تبد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ل نمود. نكته مشترك در همه فرآ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ندها ی قالب 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ری ا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 است كه در تمام ا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 فرآ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ند ها از ن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رو </a:t>
            </a:r>
            <a:r>
              <a:rPr lang="en-US" dirty="0" smtClean="0">
                <a:cs typeface="B Nazanin" pitchFamily="2" charset="-78"/>
              </a:rPr>
              <a:t>Force</a:t>
            </a:r>
            <a:r>
              <a:rPr lang="ar-SA" dirty="0" smtClean="0">
                <a:cs typeface="B Nazanin" pitchFamily="2" charset="-78"/>
              </a:rPr>
              <a:t> استفاده می شود. در قالب 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ری مواد پلاست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كی پودری و د</a:t>
            </a:r>
            <a:r>
              <a:rPr lang="ar-EG" dirty="0" smtClean="0">
                <a:cs typeface="B Nazanin" pitchFamily="2" charset="-78"/>
              </a:rPr>
              <a:t>ا</a:t>
            </a:r>
            <a:r>
              <a:rPr lang="ar-SA" dirty="0" smtClean="0">
                <a:cs typeface="B Nazanin" pitchFamily="2" charset="-78"/>
              </a:rPr>
              <a:t>نه</a:t>
            </a:r>
            <a:r>
              <a:rPr lang="ar-EG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ای با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د از ن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روی ز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ادی استفاده كرد. ولی پركردن قالب با رز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 ما</a:t>
            </a:r>
            <a:r>
              <a:rPr lang="ar-EG" dirty="0" smtClean="0">
                <a:cs typeface="B Nazanin" pitchFamily="2" charset="-78"/>
              </a:rPr>
              <a:t>يع</a:t>
            </a:r>
            <a:r>
              <a:rPr lang="ar-SA" dirty="0" smtClean="0">
                <a:cs typeface="B Nazanin" pitchFamily="2" charset="-78"/>
              </a:rPr>
              <a:t> احت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اج به ن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روی به مراتب كمتر دارد.</a:t>
            </a:r>
            <a:endParaRPr lang="en-US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dirty="0" smtClean="0">
                <a:cs typeface="B Nazanin" pitchFamily="2" charset="-78"/>
              </a:rPr>
              <a:t>فرآ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ند قالب 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ری پلاست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ك ها بس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ار ز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اد است به هم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 دل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ل ما درباره سه گروه اصلی ا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 فرآ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ندها 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عنی قالب گ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ری تزر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قی </a:t>
            </a:r>
            <a:r>
              <a:rPr lang="en-US" dirty="0" smtClean="0">
                <a:cs typeface="B Nazanin" pitchFamily="2" charset="-78"/>
              </a:rPr>
              <a:t>Injection</a:t>
            </a:r>
            <a:r>
              <a:rPr lang="ar-SA" dirty="0" smtClean="0">
                <a:cs typeface="B Nazanin" pitchFamily="2" charset="-78"/>
              </a:rPr>
              <a:t>، فشاری </a:t>
            </a:r>
            <a:r>
              <a:rPr lang="en-US" dirty="0" smtClean="0">
                <a:cs typeface="B Nazanin" pitchFamily="2" charset="-78"/>
              </a:rPr>
              <a:t>Compression</a:t>
            </a:r>
            <a:r>
              <a:rPr lang="ar-SA" dirty="0" smtClean="0">
                <a:cs typeface="B Nazanin" pitchFamily="2" charset="-78"/>
              </a:rPr>
              <a:t> و انتقالی </a:t>
            </a:r>
            <a:r>
              <a:rPr lang="en-US" dirty="0" smtClean="0">
                <a:cs typeface="B Nazanin" pitchFamily="2" charset="-78"/>
              </a:rPr>
              <a:t>Transfer</a:t>
            </a:r>
            <a:r>
              <a:rPr lang="ar-SA" dirty="0" smtClean="0">
                <a:cs typeface="B Nazanin" pitchFamily="2" charset="-78"/>
              </a:rPr>
              <a:t> به صورت مختصر مباحثی ارائه داده ا</a:t>
            </a:r>
            <a:r>
              <a:rPr lang="ar-EG" dirty="0" smtClean="0">
                <a:cs typeface="B Nazanin" pitchFamily="2" charset="-78"/>
              </a:rPr>
              <a:t>ي</a:t>
            </a:r>
            <a:r>
              <a:rPr lang="ar-SA" dirty="0" smtClean="0">
                <a:cs typeface="B Nazanin" pitchFamily="2" charset="-78"/>
              </a:rPr>
              <a:t>م.</a:t>
            </a:r>
            <a:endParaRPr lang="en-US" dirty="0" smtClean="0">
              <a:cs typeface="B Nazanin" pitchFamily="2" charset="-78"/>
            </a:endParaRPr>
          </a:p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  <p:bldP spid="8294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6096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معا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ب فرآ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ند 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انتقالی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1- زوا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چسب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 به قطعه كار از موضع كانال‌های ورود و توض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ع مواد به قالب،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شتر است.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2- قالب‌ها و تجه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زات مورد استفاده در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انتقالی گران هستند.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3- با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محل‌ها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ی برای خروج گاز‌ها و هوای قالب در نظر گرفته شود.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4- زوا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چسب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ده به قطعه كار با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جدا گردد.</a:t>
            </a:r>
            <a:endParaRPr lang="en-US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cs typeface="B Nazanin" pitchFamily="2" charset="-78"/>
              </a:rPr>
              <a:t> 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algn="r">
              <a:defRPr/>
            </a:pPr>
            <a:r>
              <a:rPr lang="fa-IR" sz="2800" b="1" dirty="0" smtClean="0">
                <a:solidFill>
                  <a:srgbClr val="FF0000"/>
                </a:solidFill>
              </a:rPr>
              <a:t>چند نمونه از قالب گیری 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4579" name="Picture 2" descr="C:\Documents and Settings\baran\Desktop\New Folder (2)\Amol (3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066800"/>
            <a:ext cx="3325813" cy="2495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3" descr="C:\Documents and Settings\baran\Desktop\New Folder (2)\compression_moldin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143000"/>
            <a:ext cx="3333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4" descr="C:\Documents and Settings\baran\Desktop\New Folder (2)\disa-match 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25863"/>
            <a:ext cx="335280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04800"/>
            <a:ext cx="8382000" cy="61722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 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قالب‌گ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ری تزر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قی 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(Injection molding)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(</a:t>
            </a:r>
            <a:r>
              <a:rPr lang="en-US" sz="2800" dirty="0" smtClean="0">
                <a:cs typeface="B Nazanin" pitchFamily="2" charset="-78"/>
              </a:rPr>
              <a:t>Injection molding</a:t>
            </a:r>
            <a:r>
              <a:rPr lang="ar-SA" sz="2800" dirty="0" smtClean="0">
                <a:cs typeface="B Nazanin" pitchFamily="2" charset="-78"/>
              </a:rPr>
              <a:t>)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از را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ج‌تر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روش‌های تول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قطعات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است. بدنه تلو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ون‌ها، مان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تور‌ها، دستگاه پخش </a:t>
            </a:r>
            <a:r>
              <a:rPr lang="en-US" sz="2800" dirty="0" smtClean="0">
                <a:cs typeface="B Nazanin" pitchFamily="2" charset="-78"/>
              </a:rPr>
              <a:t>CD</a:t>
            </a:r>
            <a:r>
              <a:rPr lang="ar-SA" sz="2800" dirty="0" smtClean="0">
                <a:cs typeface="B Nazanin" pitchFamily="2" charset="-78"/>
              </a:rPr>
              <a:t>ها، ع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نك‌ها، مسواك‌ها، قطعات خودرو و بس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اری قطعات 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گر با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روش ساخته می‌شوند.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را می‌توان برای همه ترموپلاست‌ها به جز پلی تترافلوروت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(</a:t>
            </a:r>
            <a:r>
              <a:rPr lang="en-US" sz="2800" dirty="0" smtClean="0">
                <a:cs typeface="B Nazanin" pitchFamily="2" charset="-78"/>
              </a:rPr>
              <a:t>PTFE</a:t>
            </a:r>
            <a:r>
              <a:rPr lang="ar-SA" sz="2800" dirty="0" smtClean="0">
                <a:cs typeface="B Nazanin" pitchFamily="2" charset="-78"/>
              </a:rPr>
              <a:t>)، پلی‌ا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د، بعضی پلی استر‌های آرومات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و بعضی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ك‌های خاص 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گر به كاربرد.</a:t>
            </a:r>
            <a:endParaRPr lang="en-US" sz="2800" dirty="0" smtClean="0">
              <a:cs typeface="B Nazanin" pitchFamily="2" charset="-78"/>
            </a:endParaRPr>
          </a:p>
        </p:txBody>
      </p:sp>
      <p:pic>
        <p:nvPicPr>
          <p:cNvPr id="6147" name="Picture 3" descr="C:\Documents and Settings\baran\Desktop\New Folder (2)\10793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0"/>
            <a:ext cx="28194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6172200"/>
          </a:xfrm>
        </p:spPr>
        <p:txBody>
          <a:bodyPr/>
          <a:lstStyle/>
          <a:p>
            <a:pPr algn="r" eaLnBrk="1" hangingPunct="1">
              <a:defRPr/>
            </a:pPr>
            <a:r>
              <a:rPr lang="ar-SA" sz="2800" dirty="0" smtClean="0">
                <a:cs typeface="B Nazanin" pitchFamily="2" charset="-78"/>
              </a:rPr>
              <a:t>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ن‌های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(</a:t>
            </a:r>
            <a:r>
              <a:rPr lang="en-US" sz="2800" dirty="0" smtClean="0">
                <a:cs typeface="B Nazanin" pitchFamily="2" charset="-78"/>
              </a:rPr>
              <a:t>IMM</a:t>
            </a:r>
            <a:r>
              <a:rPr lang="ar-SA" sz="2800" dirty="0" smtClean="0">
                <a:cs typeface="B Nazanin" pitchFamily="2" charset="-78"/>
              </a:rPr>
              <a:t>) خاص ترموست‌ها را می‌توان برای ساخت قطعاتی از جنس فنول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ك، ملام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ن، اپوكسی،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كون، پلی‌استر و الاستومر‌ها استفاده كرد. در قالب‌گ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قی همه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مواد، گرمای كافی به دانه‌های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اعمال می‌شود تا بتوانند درون قالب و گذرگاه‌های آن " جاری " شوند. پس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ماده به درون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قالب بسته با فشار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می شود تا همه حفره قالب را پر كرده و فرم مورد نظر را به خود بگ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رد. پس از سرد شدن ماده و انجماد كامل آن، قالب باز شده و 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شنهاد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رون انداز، قطعه كار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را از قالب خارج</a:t>
            </a:r>
            <a:r>
              <a:rPr lang="en-US" sz="2800" dirty="0" smtClean="0">
                <a:cs typeface="B Nazanin" pitchFamily="2" charset="-78"/>
              </a:rPr>
              <a:t> </a:t>
            </a:r>
            <a:r>
              <a:rPr lang="ar-SA" sz="2800" dirty="0" smtClean="0">
                <a:cs typeface="B Nazanin" pitchFamily="2" charset="-78"/>
              </a:rPr>
              <a:t>میكنند.</a:t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به صورت افقی و عمودی ساخته می شوند كه نشان دهنده جهت باز و بسته شدن قالب می باشد.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 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 </a:t>
            </a:r>
            <a:br>
              <a:rPr lang="ar-SA" sz="2800" dirty="0" smtClean="0">
                <a:cs typeface="B Nazanin" pitchFamily="2" charset="-78"/>
              </a:rPr>
            </a:b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در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افقی پس از باز شدن قالب قطعه كار به پا</a:t>
            </a:r>
            <a:r>
              <a:rPr lang="ar-EG" sz="2800" dirty="0" smtClean="0">
                <a:cs typeface="B Nazanin" pitchFamily="2" charset="-78"/>
              </a:rPr>
              <a:t>يي</a:t>
            </a:r>
            <a:r>
              <a:rPr lang="ar-SA" sz="2800" dirty="0" smtClean="0">
                <a:cs typeface="B Nazanin" pitchFamily="2" charset="-78"/>
              </a:rPr>
              <a:t>ن می افتد و از طر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كانال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 نوار نقاله از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خارج می شود. در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عمودی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اتفاق نمی افتد. معمولا از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عمودی برای كاشت قطعات فلزی در ماده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استفاده می شود.</a:t>
            </a:r>
            <a:endParaRPr lang="en-US" sz="2800" dirty="0" smtClean="0">
              <a:cs typeface="B Nazanin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های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عمودی فضای كمتری ن</a:t>
            </a:r>
            <a:r>
              <a:rPr lang="ar-EG" sz="2800" dirty="0" smtClean="0">
                <a:cs typeface="B Nazanin" pitchFamily="2" charset="-78"/>
              </a:rPr>
              <a:t>سب</a:t>
            </a:r>
            <a:r>
              <a:rPr lang="ar-SA" sz="2800" dirty="0" smtClean="0">
                <a:cs typeface="B Nazanin" pitchFamily="2" charset="-78"/>
              </a:rPr>
              <a:t>ت به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نهای افقی اشغال می كنند و با توجه به چند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ستگاهی بودن قالب آنها، هز</a:t>
            </a:r>
            <a:r>
              <a:rPr lang="ar-EG" sz="2800" dirty="0" smtClean="0">
                <a:cs typeface="B Nazanin" pitchFamily="2" charset="-78"/>
              </a:rPr>
              <a:t>ين</a:t>
            </a:r>
            <a:r>
              <a:rPr lang="ar-SA" sz="2800" dirty="0" smtClean="0">
                <a:cs typeface="B Nazanin" pitchFamily="2" charset="-78"/>
              </a:rPr>
              <a:t>ه استهلاك قالب در آنها پا</a:t>
            </a:r>
            <a:r>
              <a:rPr lang="ar-EG" sz="2800" dirty="0" smtClean="0">
                <a:cs typeface="B Nazanin" pitchFamily="2" charset="-78"/>
              </a:rPr>
              <a:t>يي</a:t>
            </a:r>
            <a:r>
              <a:rPr lang="ar-SA" sz="2800" dirty="0" smtClean="0">
                <a:cs typeface="B Nazanin" pitchFamily="2" charset="-78"/>
              </a:rPr>
              <a:t>ن تر است در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د و قسمت مهم وجود دارد: واحد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</a:t>
            </a:r>
            <a:r>
              <a:rPr lang="en-US" sz="2800" dirty="0" smtClean="0">
                <a:cs typeface="B Nazanin" pitchFamily="2" charset="-78"/>
              </a:rPr>
              <a:t>Injection unit</a:t>
            </a:r>
            <a:r>
              <a:rPr lang="ar-SA" sz="2800" dirty="0" smtClean="0">
                <a:cs typeface="B Nazanin" pitchFamily="2" charset="-78"/>
              </a:rPr>
              <a:t> و واحد قفل كننده قالب </a:t>
            </a:r>
            <a:r>
              <a:rPr lang="en-US" sz="2800" dirty="0" smtClean="0">
                <a:cs typeface="B Nazanin" pitchFamily="2" charset="-78"/>
              </a:rPr>
              <a:t>Clamping unit</a:t>
            </a:r>
            <a:r>
              <a:rPr lang="ar-SA" sz="2800" dirty="0" smtClean="0">
                <a:cs typeface="B Nazanin" pitchFamily="2" charset="-78"/>
              </a:rPr>
              <a:t> .</a:t>
            </a:r>
            <a:endParaRPr lang="en-US" sz="2800" dirty="0" smtClean="0">
              <a:cs typeface="B Nazanin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effectLst/>
                <a:cs typeface="B Nazanin" pitchFamily="2" charset="-78"/>
              </a:rPr>
              <a:t/>
            </a:r>
            <a:br>
              <a:rPr lang="ar-SA" sz="2800" dirty="0" smtClean="0">
                <a:effectLst/>
                <a:cs typeface="B Nazanin" pitchFamily="2" charset="-78"/>
              </a:rPr>
            </a:br>
            <a:endParaRPr lang="fa-IR" sz="2400" dirty="0" smtClean="0">
              <a:effectLst/>
              <a:cs typeface="B Nazanin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382000" cy="54864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واحد تزر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يق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Injection unit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وظ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فه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واحد، ذو</a:t>
            </a:r>
            <a:r>
              <a:rPr lang="ar-EG" sz="2800" dirty="0" smtClean="0">
                <a:cs typeface="B Nazanin" pitchFamily="2" charset="-78"/>
              </a:rPr>
              <a:t>ب</a:t>
            </a:r>
            <a:r>
              <a:rPr lang="ar-SA" sz="2800" dirty="0" smtClean="0">
                <a:cs typeface="B Nazanin" pitchFamily="2" charset="-78"/>
              </a:rPr>
              <a:t> كردن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و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آن به داخل قالب است. در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واحد قطعاتی از قب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 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ف تغذ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ه، پوسته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چ، در وپوش انتها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ی پوسته، نازل،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چ، 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طرفه، نوارهای گرم كننده ، موتور گردش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و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لندر ه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درول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برای حركت رفت و برگشتی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تعب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ه شده است.س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ستم كنترل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می تواند حرارت اعمالی به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ك، زمان گردش و حركات رفت و برگشتی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 را كنترل كند.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>عملكرد 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له مارپ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چ، تع</a:t>
            </a:r>
            <a:r>
              <a:rPr lang="ar-EG" sz="2800" dirty="0" smtClean="0">
                <a:cs typeface="B Nazanin" pitchFamily="2" charset="-78"/>
              </a:rPr>
              <a:t>يي</a:t>
            </a:r>
            <a:r>
              <a:rPr lang="ar-SA" sz="2800" dirty="0" smtClean="0">
                <a:cs typeface="B Nazanin" pitchFamily="2" charset="-78"/>
              </a:rPr>
              <a:t>ن كننده، سرعت و بازدهی ذوب كردن دانه های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می باشد.</a:t>
            </a:r>
            <a:endParaRPr lang="fa-IR" sz="2800" dirty="0" smtClean="0">
              <a:cs typeface="B Nazanin" pitchFamily="2" charset="-78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واحد قفل كنند 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5 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قالب ( 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Clamping unit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وظ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فه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واحد باز كردن و بستن قالب و همچن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ب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رون انداختن </a:t>
            </a:r>
            <a:r>
              <a:rPr lang="en-US" sz="2800" dirty="0" smtClean="0">
                <a:cs typeface="B Nazanin" pitchFamily="2" charset="-78"/>
              </a:rPr>
              <a:t>Ejecting</a:t>
            </a:r>
            <a:r>
              <a:rPr lang="ar-SA" sz="2800" dirty="0" smtClean="0">
                <a:cs typeface="B Nazanin" pitchFamily="2" charset="-78"/>
              </a:rPr>
              <a:t> قطعه كار از قالب است. دو روش را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ج برای تام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روی قفل كننده قالب، استفاده از 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روی ه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درول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به صورت مستق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م و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ا استفاده از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مكان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زم قفل كننده ز</a:t>
            </a:r>
            <a:r>
              <a:rPr lang="ar-EG" sz="2800" dirty="0" smtClean="0">
                <a:cs typeface="B Nazanin" pitchFamily="2" charset="-78"/>
              </a:rPr>
              <a:t>انؤي</a:t>
            </a:r>
            <a:r>
              <a:rPr lang="ar-SA" sz="2800" dirty="0" smtClean="0">
                <a:cs typeface="B Nazanin" pitchFamily="2" charset="-78"/>
              </a:rPr>
              <a:t>ی بامحر</a:t>
            </a:r>
            <a:r>
              <a:rPr lang="ar-EG" sz="2800" dirty="0" smtClean="0">
                <a:cs typeface="B Nazanin" pitchFamily="2" charset="-78"/>
              </a:rPr>
              <a:t>ك هيدروليكي ميباشد</a:t>
            </a: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endParaRPr lang="fa-IR" sz="2800" dirty="0" smtClean="0"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مشخصات ماش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نهای تزر</a:t>
            </a:r>
            <a:r>
              <a:rPr lang="ar-EG" sz="2800" b="1" dirty="0" smtClean="0">
                <a:solidFill>
                  <a:srgbClr val="FF0000"/>
                </a:solidFill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ق (</a:t>
            </a:r>
            <a:r>
              <a:rPr lang="en-US" sz="2800" b="1" dirty="0" smtClean="0">
                <a:solidFill>
                  <a:srgbClr val="FF0000"/>
                </a:solidFill>
                <a:cs typeface="B Nazanin" pitchFamily="2" charset="-78"/>
              </a:rPr>
              <a:t>Clamping tonnage</a:t>
            </a:r>
            <a:r>
              <a:rPr lang="ar-SA" sz="2800" b="1" dirty="0" smtClean="0">
                <a:solidFill>
                  <a:srgbClr val="FF0000"/>
                </a:solidFill>
                <a:cs typeface="B Nazanin" pitchFamily="2" charset="-78"/>
              </a:rPr>
              <a:t>)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EG" sz="2800" smtClean="0">
                <a:cs typeface="B Nazanin" pitchFamily="2" charset="-78"/>
              </a:rPr>
              <a:t>ق</a:t>
            </a:r>
            <a:r>
              <a:rPr lang="ar-SA" sz="2800" smtClean="0">
                <a:cs typeface="B Nazanin" pitchFamily="2" charset="-78"/>
              </a:rPr>
              <a:t>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های قالب گ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ری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 عبارتند از ظرف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</a:t>
            </a:r>
            <a:r>
              <a:rPr lang="en-US" sz="2800" dirty="0" smtClean="0">
                <a:cs typeface="B Nazanin" pitchFamily="2" charset="-78"/>
              </a:rPr>
              <a:t>Shot size</a:t>
            </a:r>
            <a:r>
              <a:rPr lang="ar-SA" sz="2800" dirty="0" smtClean="0">
                <a:cs typeface="B Nazanin" pitchFamily="2" charset="-78"/>
              </a:rPr>
              <a:t> و تناژ قفل كردن قالب (</a:t>
            </a:r>
            <a:r>
              <a:rPr lang="en-US" sz="2800" dirty="0" smtClean="0">
                <a:cs typeface="B Nazanin" pitchFamily="2" charset="-78"/>
              </a:rPr>
              <a:t>Clamping tonnage</a:t>
            </a:r>
            <a:r>
              <a:rPr lang="ar-SA" sz="2800" dirty="0" smtClean="0">
                <a:cs typeface="B Nazanin" pitchFamily="2" charset="-78"/>
              </a:rPr>
              <a:t>).</a:t>
            </a:r>
            <a:br>
              <a:rPr lang="ar-SA" sz="2800" dirty="0" smtClean="0">
                <a:cs typeface="B Nazanin" pitchFamily="2" charset="-78"/>
              </a:rPr>
            </a:b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ظرف</a:t>
            </a:r>
            <a:r>
              <a:rPr lang="ar-E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 تزر</a:t>
            </a:r>
            <a:r>
              <a:rPr lang="ar-E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ق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dirty="0" smtClean="0">
                <a:cs typeface="B Nazanin" pitchFamily="2" charset="-78"/>
              </a:rPr>
              <a:t/>
            </a:r>
            <a:br>
              <a:rPr lang="ar-SA" sz="2800" dirty="0" smtClean="0">
                <a:cs typeface="B Nazanin" pitchFamily="2" charset="-78"/>
              </a:rPr>
            </a:br>
            <a:r>
              <a:rPr lang="ar-SA" sz="2800" dirty="0" smtClean="0">
                <a:cs typeface="B Nazanin" pitchFamily="2" charset="-78"/>
              </a:rPr>
              <a:t>ظرف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ت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عبارت است از حداكثر مقدار مواد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كی كه ماش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می تواند در هر س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كل به داخل قالب تزر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ق كند با توجه به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نكه چگالی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كها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 مختلف با هم تفاوت دارد با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د 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استاندارد برای مقا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سه تعر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ف شود. پلی استا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به عنوان پلاست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ك استاندارد برای ا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ن ار</a:t>
            </a:r>
            <a:r>
              <a:rPr lang="ar-EG" sz="2800" dirty="0" smtClean="0">
                <a:cs typeface="B Nazanin" pitchFamily="2" charset="-78"/>
              </a:rPr>
              <a:t>زي</a:t>
            </a:r>
            <a:r>
              <a:rPr lang="ar-SA" sz="2800" dirty="0" smtClean="0">
                <a:cs typeface="B Nazanin" pitchFamily="2" charset="-78"/>
              </a:rPr>
              <a:t>ابی پذ</a:t>
            </a:r>
            <a:r>
              <a:rPr lang="ar-EG" sz="2800" dirty="0" smtClean="0">
                <a:cs typeface="B Nazanin" pitchFamily="2" charset="-78"/>
              </a:rPr>
              <a:t>ي</a:t>
            </a:r>
            <a:r>
              <a:rPr lang="ar-SA" sz="2800" dirty="0" smtClean="0">
                <a:cs typeface="B Nazanin" pitchFamily="2" charset="-78"/>
              </a:rPr>
              <a:t>رفته شده است</a:t>
            </a:r>
            <a:r>
              <a:rPr lang="ar-EG" sz="2800" dirty="0" smtClean="0">
                <a:cs typeface="B Nazanin" pitchFamily="2" charset="-78"/>
              </a:rPr>
              <a:t>0</a:t>
            </a:r>
            <a:r>
              <a:rPr lang="ar-SA" sz="2800" dirty="0" smtClean="0">
                <a:cs typeface="B Nazanin" pitchFamily="2" charset="-78"/>
              </a:rPr>
              <a:t> </a:t>
            </a:r>
            <a:endParaRPr lang="en-US" sz="2800" dirty="0" smtClean="0">
              <a:cs typeface="B Nazanin" pitchFamily="2" charset="-78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172200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</a:rPr>
              <a:t>تناژقفل كردن قالب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تناژ قفل كردن، حداكثر نیرویی است كه ماشین می تواند به قالب وارد كند. از نظر تناژ می تواند ماشینهای تزریق را به سه گروه كوچك، متوسط و بزرگ دسته بندی كرد. در ماشینهای كوچك تناژ، قفل كردن حداكثر</a:t>
            </a:r>
            <a:r>
              <a:rPr lang="ar-EG" sz="2800" dirty="0" smtClean="0"/>
              <a:t> 99 تن</a:t>
            </a:r>
            <a:r>
              <a:rPr lang="ar-SA" sz="2800" dirty="0" smtClean="0"/>
              <a:t> است. تناژ ماشینهای متوسط</a:t>
            </a:r>
            <a:br>
              <a:rPr lang="ar-SA" sz="2800" dirty="0" smtClean="0"/>
            </a:br>
            <a:r>
              <a:rPr lang="ar-SA" sz="2800" dirty="0" smtClean="0"/>
              <a:t>100-2000و تناژ ماشینهای تزریق بزرگ بالاتر از 2000 </a:t>
            </a:r>
            <a:r>
              <a:rPr lang="ar-EG" sz="2800" dirty="0" smtClean="0"/>
              <a:t>تن</a:t>
            </a:r>
            <a:r>
              <a:rPr lang="ar-SA" sz="2800" dirty="0" smtClean="0"/>
              <a:t> است. ماشینهای تزریق بزرگ كه به صورت استاندارد ساخته می شوند. ممكن است تناژی معادل 10000 </a:t>
            </a:r>
            <a:r>
              <a:rPr lang="ar-EG" sz="2800" dirty="0" smtClean="0"/>
              <a:t>تن </a:t>
            </a:r>
            <a:r>
              <a:rPr lang="ar-SA" sz="2800" dirty="0" smtClean="0"/>
              <a:t>نیز داشته باشد.</a:t>
            </a:r>
            <a:br>
              <a:rPr lang="ar-SA" sz="2800" dirty="0" smtClean="0"/>
            </a:br>
            <a:r>
              <a:rPr lang="ar-SA" sz="2800" dirty="0" smtClean="0"/>
              <a:t> </a:t>
            </a:r>
            <a:endParaRPr lang="en-US" sz="2800" dirty="0" smtClean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Char char="n"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Nazanin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Char char="n"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Nazanin" pitchFamily="2" charset="-78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1644</TotalTime>
  <Words>890</Words>
  <Application>Microsoft Office PowerPoint</Application>
  <PresentationFormat>On-screen Show (4:3)</PresentationFormat>
  <Paragraphs>74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 Nazanin</vt:lpstr>
      <vt:lpstr>B Titr</vt:lpstr>
      <vt:lpstr>Calibri</vt:lpstr>
      <vt:lpstr>Nazanin</vt:lpstr>
      <vt:lpstr>Tahoma</vt:lpstr>
      <vt:lpstr>Wingdings</vt:lpstr>
      <vt:lpstr>Textured</vt:lpstr>
      <vt:lpstr>فرآيند های قالب گيری  قالب‌گيری تزريقی (Injection molding) واحد تزريق (Injection unit)  واحد قفل كننده قالب ( Clamping unit)  مشخصات ماشينهای تزريق (Clamping tonnage)  مراحل قالب گيری تزريقی  مزايای فرآيند قالب‌گيری تزريقی  معايب قالب‌گيری تزريقی  قالب‌گيری فشاری (Compression molding)  قالب‌گيری انتقالی (Tranfer molding)</vt:lpstr>
      <vt:lpstr>PowerPoint Presentation</vt:lpstr>
      <vt:lpstr>PowerPoint Presentation</vt:lpstr>
      <vt:lpstr>ماشين‌های قالب‌گيری تزريقی (IMM) خاص ترموست‌ها را می‌توان برای ساخت قطعاتی از جنس فنوليك، ملامين، اپوكسی، سيليكون، پلی‌استر و الاستومر‌ها استفاده كرد. در قالب‌گيری تزريقی همه اين مواد، گرمای كافی به دانه‌های پلاستيكی اعمال می‌شود تا بتوانند درون قالب و گذرگاه‌های آن " جاری " شوند. پس اين ماده به درون يك قالب بسته با فشار تزريق می شود تا همه حفره قالب را پر كرده و فرم مورد نظر را به خود بگيرد. پس از سرد شدن ماده و انجماد كامل آن، قالب باز شده و پيشنهاد بيرون انداز، قطعه كار پلاستيكی را از قالب خارج میكنند. ماشين های تزريق به صورت افقی و عمودی ساخته می شوند كه نشان دهنده جهت باز و بسته شدن قالب می باشد.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چند نمونه از قالب گیری :</vt:lpstr>
    </vt:vector>
  </TitlesOfParts>
  <Company>sharif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مديريت زمان</dc:title>
  <dc:creator>cesite</dc:creator>
  <cp:lastModifiedBy>omid</cp:lastModifiedBy>
  <cp:revision>67</cp:revision>
  <dcterms:created xsi:type="dcterms:W3CDTF">2004-06-19T08:30:31Z</dcterms:created>
  <dcterms:modified xsi:type="dcterms:W3CDTF">2018-06-04T10:23:10Z</dcterms:modified>
</cp:coreProperties>
</file>