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61" r:id="rId6"/>
    <p:sldId id="274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91" r:id="rId15"/>
    <p:sldId id="285" r:id="rId16"/>
    <p:sldId id="270" r:id="rId17"/>
    <p:sldId id="287" r:id="rId18"/>
    <p:sldId id="273" r:id="rId19"/>
    <p:sldId id="289" r:id="rId20"/>
    <p:sldId id="275" r:id="rId21"/>
    <p:sldId id="276" r:id="rId22"/>
    <p:sldId id="277" r:id="rId23"/>
    <p:sldId id="279" r:id="rId24"/>
    <p:sldId id="280" r:id="rId25"/>
    <p:sldId id="278" r:id="rId26"/>
    <p:sldId id="281" r:id="rId27"/>
    <p:sldId id="286" r:id="rId28"/>
    <p:sldId id="282" r:id="rId29"/>
    <p:sldId id="283" r:id="rId30"/>
    <p:sldId id="290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4" autoAdjust="0"/>
    <p:restoredTop sz="94660"/>
  </p:normalViewPr>
  <p:slideViewPr>
    <p:cSldViewPr>
      <p:cViewPr>
        <p:scale>
          <a:sx n="60" d="100"/>
          <a:sy n="60" d="100"/>
        </p:scale>
        <p:origin x="-141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A853C-46CD-4613-8E93-3423965C1CA8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41B8A-D806-45AD-804D-411347FDF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9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41B8A-D806-45AD-804D-411347FDFBB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B51886E-1496-48BA-80A6-7FDD2D07D7E6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95BF-D124-4A9F-B34A-8365AEE061CC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15F0C-939C-453A-AE77-4D81BB6E0CBD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>
              <a:defRPr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F52204A-E329-4D0D-9A46-5470390BFEDE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8BCBE6-3A96-44B9-8932-44CE2349A7A4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684C78-1FE7-4BAC-ABE3-7BC9C712F588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AE1B44F-C3A0-475C-9273-E57A90D3F7C1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5D1F-741B-492C-8659-5776DBCA8463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721437C-256C-4BAE-A0D3-26698FB0DE4D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EE6B172-4AA8-4999-9D62-2EF1289E2169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697B699-7CA2-473F-9F18-A1F965213781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F320C00-2712-453B-8F38-C76BF2D3364C}" type="datetime1">
              <a:rPr lang="en-US" smtClean="0"/>
              <a:pPr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8053748-88E9-41D9-84C6-800F21EF3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B Titr" pitchFamily="2" charset="-78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test-standard.org/index.php/FAQ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rootshell.be/2009/02/11/fuzzing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838200"/>
            <a:ext cx="4724400" cy="3543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81400"/>
            <a:ext cx="5548312" cy="1470025"/>
          </a:xfrm>
        </p:spPr>
        <p:txBody>
          <a:bodyPr/>
          <a:lstStyle/>
          <a:p>
            <a:r>
              <a:rPr lang="fa-IR" dirty="0" smtClean="0"/>
              <a:t>توسعه امن نرم‌افزار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424934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بسمه‌تعالی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643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مراحل تست نفوذ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311" y="1981200"/>
            <a:ext cx="3077980" cy="2438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19800" y="4724400"/>
            <a:ext cx="2715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Nazanin" pitchFamily="2" charset="-78"/>
              </a:rPr>
              <a:t>بر اساس استاندارد </a:t>
            </a:r>
            <a:r>
              <a:rPr lang="en-US" dirty="0" smtClean="0">
                <a:cs typeface="B Nazanin" pitchFamily="2" charset="-78"/>
              </a:rPr>
              <a:t>PTES </a:t>
            </a:r>
          </a:p>
          <a:p>
            <a:pPr algn="ctr" rtl="1"/>
            <a:r>
              <a:rPr lang="en-US" dirty="0" smtClean="0">
                <a:cs typeface="B Nazanin" pitchFamily="2" charset="-78"/>
                <a:hlinkClick r:id="rId3" action="ppaction://hlinkfile" tooltip="FAQ"/>
              </a:rPr>
              <a:t>Penetration Testing Execution Standard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24000"/>
            <a:ext cx="5181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اقدامات پیش از درگیری اولیه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جمع‌آوری اطلاعات 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مد‌سازی تهدید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تحلیل آسیب‌پذیری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اکسپلویت نمودن آسیب پذیری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انجام عملیات بعد از اکسپلویت</a:t>
            </a:r>
          </a:p>
          <a:p>
            <a:pPr marL="342900" indent="-3429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000" b="1" dirty="0" smtClean="0">
                <a:cs typeface="B Nazanin" pitchFamily="2" charset="-78"/>
              </a:rPr>
              <a:t>گزارش‌دهی</a:t>
            </a:r>
            <a:endParaRPr lang="en-US" sz="20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083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271464"/>
            <a:ext cx="7239000" cy="1362075"/>
          </a:xfrm>
        </p:spPr>
        <p:txBody>
          <a:bodyPr/>
          <a:lstStyle/>
          <a:p>
            <a:r>
              <a:rPr lang="fa-IR" dirty="0" smtClean="0"/>
              <a:t>اقدامات پیش از درگیری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4419600" cy="2166936"/>
          </a:xfrm>
        </p:spPr>
        <p:txBody>
          <a:bodyPr>
            <a:noAutofit/>
          </a:bodyPr>
          <a:lstStyle/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فراهم سازی ابزارهای عمومی نفوذ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>
                <a:cs typeface="B Nazanin" pitchFamily="2" charset="-78"/>
              </a:rPr>
              <a:t>ابزارهای </a:t>
            </a:r>
            <a:r>
              <a:rPr lang="fa-IR" sz="2400" dirty="0" smtClean="0">
                <a:cs typeface="B Nazanin" pitchFamily="2" charset="-78"/>
              </a:rPr>
              <a:t>خاص بسته به  نوع و عمق نفوذ</a:t>
            </a:r>
            <a:endParaRPr lang="en-US" sz="24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در بخش بعد به تفصیل به ابزارها خواهیم پرداخت </a:t>
            </a:r>
          </a:p>
          <a:p>
            <a:pPr algn="r" rtl="1">
              <a:lnSpc>
                <a:spcPct val="150000"/>
              </a:lnSpc>
            </a:pPr>
            <a:endParaRPr lang="fa-IR" sz="2400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82080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">
              <a:schemeClr val="bg1">
                <a:lumMod val="65000"/>
                <a:lumOff val="35000"/>
              </a:schemeClr>
            </a:gs>
            <a:gs pos="66000">
              <a:schemeClr val="bg1">
                <a:shade val="92000"/>
                <a:satMod val="230000"/>
              </a:schemeClr>
            </a:gs>
            <a:gs pos="100000">
              <a:schemeClr val="bg1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76200"/>
            <a:ext cx="7239000" cy="1362075"/>
          </a:xfrm>
        </p:spPr>
        <p:txBody>
          <a:bodyPr/>
          <a:lstStyle/>
          <a:p>
            <a:r>
              <a:rPr lang="fa-IR" dirty="0" smtClean="0"/>
              <a:t>جمع‌آوری اطلاعات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5943600" cy="5562600"/>
          </a:xfrm>
        </p:spPr>
        <p:txBody>
          <a:bodyPr>
            <a:normAutofit/>
          </a:bodyPr>
          <a:lstStyle/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یک حمله‌کننده به چه اطلاعاتی نیاز دارد و آن‌ها را از چه منابعی خواهد یافت؟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مکان‌یابی فیزیکی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مکان‌یابی مراکز داده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جمع‌آوری اطلاعات درباره کارکنان سازمان </a:t>
            </a: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از منابع ‌باز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ایمیل‌ها و ارتباطات درون‌سازمانی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اسکن پورت‌های باز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اطلاعات </a:t>
            </a:r>
            <a:r>
              <a:rPr lang="en-US" dirty="0" smtClean="0">
                <a:cs typeface="B Nazanin" pitchFamily="2" charset="-78"/>
              </a:rPr>
              <a:t>DNS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شنود فیزیکی بی‌سیم و با سیم در جست‌وجوی کلید‌ها و ..</a:t>
            </a:r>
            <a:endParaRPr lang="en-US" dirty="0" smtClean="0">
              <a:cs typeface="B Nazanin" pitchFamily="2" charset="-78"/>
            </a:endParaRP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جست‌وجوی اطلاعات </a:t>
            </a:r>
            <a:r>
              <a:rPr lang="en-US" dirty="0" smtClean="0">
                <a:cs typeface="B Nazanin" pitchFamily="2" charset="-78"/>
              </a:rPr>
              <a:t>SNMP</a:t>
            </a:r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en-US" dirty="0">
                <a:hlinkClick r:id="" action="ppaction://hlinkfile"/>
              </a:rPr>
              <a:t>VoIP </a:t>
            </a:r>
            <a:r>
              <a:rPr lang="en-US" dirty="0" smtClean="0">
                <a:hlinkClick r:id="" action="ppaction://hlinkfile"/>
              </a:rPr>
              <a:t>mapping</a:t>
            </a:r>
            <a:endParaRPr lang="en-US" dirty="0" smtClean="0"/>
          </a:p>
          <a:p>
            <a:pPr marL="397764" indent="-342900" algn="r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شناسایی سیستم‌ها، سیستم عامل‌ها، نسخه برنامه‌های کاربردی و سرور‌ها </a:t>
            </a:r>
            <a:endParaRPr lang="en-US" dirty="0" smtClean="0">
              <a:cs typeface="B Nazanin" pitchFamily="2" charset="-78"/>
            </a:endParaRPr>
          </a:p>
          <a:p>
            <a:pPr marL="397764" indent="-342900" algn="r" rtl="1">
              <a:buFont typeface="Courier New" pitchFamily="49" charset="0"/>
              <a:buChar char="o"/>
            </a:pPr>
            <a:endParaRPr lang="en-US" dirty="0" smtClean="0">
              <a:cs typeface="B Nazanin" pitchFamily="2" charset="-78"/>
            </a:endParaRPr>
          </a:p>
          <a:p>
            <a:pPr marL="397764" indent="-342900" algn="r" rtl="1">
              <a:buFont typeface="Courier New" pitchFamily="49" charset="0"/>
              <a:buChar char="o"/>
            </a:pPr>
            <a:endParaRPr lang="fa-IR" dirty="0" smtClean="0">
              <a:cs typeface="B Nazanin" pitchFamily="2" charset="-78"/>
            </a:endParaRPr>
          </a:p>
          <a:p>
            <a:pPr marL="397764" indent="-342900" algn="r" rtl="1">
              <a:buFont typeface="Courier New" pitchFamily="49" charset="0"/>
              <a:buChar char="o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8564" y="3962400"/>
            <a:ext cx="2209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انبوه ابزارهای غیرقابل باور در </a:t>
            </a:r>
          </a:p>
          <a:p>
            <a:pPr algn="ctr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هر حوزه!</a:t>
            </a:r>
          </a:p>
          <a:p>
            <a:pPr algn="ctr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قابل بحث در </a:t>
            </a:r>
            <a:r>
              <a:rPr lang="en-US" dirty="0" smtClean="0">
                <a:cs typeface="B Nazanin" pitchFamily="2" charset="-78"/>
              </a:rPr>
              <a:t>Mailing list </a:t>
            </a:r>
            <a:r>
              <a:rPr lang="fa-IR" dirty="0" smtClean="0">
                <a:cs typeface="B Nazanin" pitchFamily="2" charset="-78"/>
              </a:rPr>
              <a:t> درس  در صورت تمایل به اطلاعات بیشتر</a:t>
            </a:r>
          </a:p>
          <a:p>
            <a:pPr algn="ctr" rtl="1"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77112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38600" y="152400"/>
            <a:ext cx="7239000" cy="1362075"/>
          </a:xfrm>
        </p:spPr>
        <p:txBody>
          <a:bodyPr/>
          <a:lstStyle/>
          <a:p>
            <a:r>
              <a:rPr lang="fa-IR" dirty="0">
                <a:cs typeface="B Nazanin" pitchFamily="2" charset="-78"/>
              </a:rPr>
              <a:t>تحلیل </a:t>
            </a:r>
            <a:r>
              <a:rPr lang="fa-IR" dirty="0" smtClean="0">
                <a:cs typeface="B Nazanin" pitchFamily="2" charset="-78"/>
              </a:rPr>
              <a:t>آسیب‌پذیری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990600"/>
            <a:ext cx="8839200" cy="5638800"/>
          </a:xfrm>
        </p:spPr>
        <p:txBody>
          <a:bodyPr>
            <a:noAutofit/>
          </a:bodyPr>
          <a:lstStyle/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تست آسیب‌پذیری</a:t>
            </a:r>
          </a:p>
          <a:p>
            <a:pPr marL="1165860" lvl="1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فعالانه </a:t>
            </a:r>
            <a:r>
              <a:rPr lang="fa-IR" sz="2000" dirty="0" smtClean="0">
                <a:cs typeface="B Nazanin" pitchFamily="2" charset="-78"/>
              </a:rPr>
              <a:t>:‌ سریع‌تر و مطمئن‌تر اما با ریسک بیشتر باقی گذاشتن نشانه</a:t>
            </a:r>
          </a:p>
          <a:p>
            <a:pPr marL="1449324" lvl="2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1800" dirty="0" smtClean="0">
                <a:cs typeface="B Nazanin" pitchFamily="2" charset="-78"/>
              </a:rPr>
              <a:t>ابزارهای پویش آسیب‌پذیری و </a:t>
            </a:r>
            <a:r>
              <a:rPr lang="en-US" sz="1800" dirty="0" err="1" smtClean="0">
                <a:cs typeface="B Nazanin" pitchFamily="2" charset="-78"/>
              </a:rPr>
              <a:t>Fuzzing</a:t>
            </a:r>
            <a:endParaRPr lang="fa-IR" sz="1800" dirty="0" smtClean="0">
              <a:cs typeface="B Nazanin" pitchFamily="2" charset="-78"/>
            </a:endParaRPr>
          </a:p>
          <a:p>
            <a:pPr marL="1165860" lvl="1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منفعلانه</a:t>
            </a:r>
            <a:r>
              <a:rPr lang="fa-IR" sz="2400" dirty="0" smtClean="0">
                <a:cs typeface="B Nazanin" pitchFamily="2" charset="-78"/>
              </a:rPr>
              <a:t>:</a:t>
            </a:r>
            <a:r>
              <a:rPr lang="fa-IR" sz="2000" dirty="0" smtClean="0">
                <a:cs typeface="B Nazanin" pitchFamily="2" charset="-78"/>
              </a:rPr>
              <a:t> ریسک و نتیجه کمتر</a:t>
            </a:r>
          </a:p>
          <a:p>
            <a:pPr marL="1449324" lvl="2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dirty="0" smtClean="0">
                <a:cs typeface="B Nazanin" pitchFamily="2" charset="-78"/>
              </a:rPr>
              <a:t>ابزارهای شناسایی نوع سیستم مثل </a:t>
            </a:r>
            <a:r>
              <a:rPr lang="en-US" dirty="0" smtClean="0">
                <a:cs typeface="B Nazanin" pitchFamily="2" charset="-78"/>
              </a:rPr>
              <a:t>P0f</a:t>
            </a:r>
            <a:r>
              <a:rPr lang="fa-IR" dirty="0" smtClean="0">
                <a:cs typeface="B Nazanin" pitchFamily="2" charset="-78"/>
              </a:rPr>
              <a:t>،</a:t>
            </a:r>
            <a:r>
              <a:rPr lang="en-US" dirty="0" smtClean="0">
                <a:cs typeface="B Nazanin" pitchFamily="2" charset="-78"/>
              </a:rPr>
              <a:t>  </a:t>
            </a:r>
            <a:r>
              <a:rPr lang="fa-IR" dirty="0" smtClean="0">
                <a:cs typeface="B Nazanin" pitchFamily="2" charset="-78"/>
              </a:rPr>
              <a:t> ابزارهای ثبت ترافیک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مثل  </a:t>
            </a:r>
            <a:r>
              <a:rPr lang="en-US" b="1" dirty="0" err="1" smtClean="0"/>
              <a:t>Wireshark</a:t>
            </a:r>
            <a:endParaRPr lang="fa-IR" b="1" dirty="0" smtClean="0"/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تایید آسیب‌پذیری </a:t>
            </a:r>
          </a:p>
          <a:p>
            <a:pPr marL="1165860" lvl="1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b="1" dirty="0" smtClean="0">
                <a:cs typeface="B Nazanin" pitchFamily="2" charset="-78"/>
              </a:rPr>
              <a:t>پیداکردن کد یا منابع لازم و تایید انجام‌پذیری اکسپلویت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تعیین راه‌های حمله</a:t>
            </a:r>
          </a:p>
          <a:p>
            <a:pPr marL="1165860" lvl="1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b="1" dirty="0" smtClean="0">
                <a:cs typeface="B Nazanin" pitchFamily="2" charset="-78"/>
              </a:rPr>
              <a:t>تهیه درخت حمله </a:t>
            </a:r>
          </a:p>
          <a:p>
            <a:pPr marL="1165860" lvl="1" indent="-3429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b="1" dirty="0" smtClean="0">
                <a:cs typeface="B Nazanin" pitchFamily="2" charset="-78"/>
              </a:rPr>
              <a:t>شناسایی مکانیزم‌های حفاظتی (در سطح شبکه و سیستم)</a:t>
            </a:r>
          </a:p>
          <a:p>
            <a:pPr marL="397764" indent="-342900" algn="r" rtl="1"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7237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81200"/>
            <a:ext cx="7239000" cy="1362075"/>
          </a:xfrm>
        </p:spPr>
        <p:txBody>
          <a:bodyPr/>
          <a:lstStyle/>
          <a:p>
            <a:r>
              <a:rPr lang="fa-IR" dirty="0" smtClean="0"/>
              <a:t>گزارش‌دهی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-228600" y="152400"/>
            <a:ext cx="8839200" cy="7239000"/>
          </a:xfrm>
        </p:spPr>
        <p:txBody>
          <a:bodyPr>
            <a:normAutofit fontScale="92500" lnSpcReduction="10000"/>
          </a:bodyPr>
          <a:lstStyle/>
          <a:p>
            <a:pPr marL="397764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گزارش در سطح مدیران اجرایی</a:t>
            </a:r>
          </a:p>
          <a:p>
            <a:pPr marL="1165860" lvl="1" indent="-342900" algn="r" rtl="1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اثرات تجاری </a:t>
            </a:r>
          </a:p>
          <a:p>
            <a:pPr marL="1165860" lvl="1" indent="-342900" algn="r" rtl="1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به همراه </a:t>
            </a:r>
            <a:r>
              <a:rPr lang="fa-IR" b="1" dirty="0">
                <a:cs typeface="B Nazanin" pitchFamily="2" charset="-78"/>
              </a:rPr>
              <a:t>گزارش </a:t>
            </a:r>
            <a:r>
              <a:rPr lang="fa-IR" b="1" dirty="0" smtClean="0">
                <a:cs typeface="B Nazanin" pitchFamily="2" charset="-78"/>
              </a:rPr>
              <a:t>اولویت‌دهی  ریسک</a:t>
            </a:r>
          </a:p>
          <a:p>
            <a:pPr marL="397764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گزارش فنی</a:t>
            </a:r>
          </a:p>
          <a:p>
            <a:pPr marL="397764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شناسایی موارد سیستماتیک و تحلیل فنی ریشه آسیب پذیری</a:t>
            </a:r>
          </a:p>
          <a:p>
            <a:pPr marL="1165860" lvl="1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یافته‌های فنی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توضیحات </a:t>
            </a:r>
            <a:endParaRPr lang="en-US" b="1" dirty="0" smtClean="0">
              <a:cs typeface="B Nazanin" pitchFamily="2" charset="-78"/>
            </a:endParaRP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صفحه تصویرها(</a:t>
            </a:r>
            <a:r>
              <a:rPr lang="en-US" b="1" dirty="0" smtClean="0">
                <a:cs typeface="B Nazanin" pitchFamily="2" charset="-78"/>
              </a:rPr>
              <a:t>Screenshot</a:t>
            </a:r>
            <a:r>
              <a:rPr lang="fa-IR" b="1" dirty="0" smtClean="0">
                <a:cs typeface="B Nazanin" pitchFamily="2" charset="-78"/>
              </a:rPr>
              <a:t>)!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ارسال و دریافت‌های صورت گرفته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مثال‌هایی برای اثبات مفهموم (</a:t>
            </a:r>
            <a:r>
              <a:rPr lang="en-US" b="1" dirty="0" err="1" smtClean="0">
                <a:cs typeface="B Nazanin" pitchFamily="2" charset="-78"/>
              </a:rPr>
              <a:t>PoC</a:t>
            </a:r>
            <a:r>
              <a:rPr lang="fa-IR" b="1" dirty="0" smtClean="0">
                <a:cs typeface="B Nazanin" pitchFamily="2" charset="-78"/>
              </a:rPr>
              <a:t>)</a:t>
            </a:r>
            <a:endParaRPr lang="en-US" b="1" dirty="0" smtClean="0">
              <a:cs typeface="B Nazanin" pitchFamily="2" charset="-78"/>
            </a:endParaRPr>
          </a:p>
          <a:p>
            <a:pPr marL="1165860" lvl="1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نتایج قابل تکرار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موارد آزمون 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ماشه‌های خطا</a:t>
            </a:r>
          </a:p>
          <a:p>
            <a:pPr marL="1165860" lvl="1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قابلیت‌های رصد و  پاسخگویی به واقعه (</a:t>
            </a:r>
            <a:r>
              <a:rPr lang="en-US" b="1" dirty="0" smtClean="0">
                <a:cs typeface="B Nazanin" pitchFamily="2" charset="-78"/>
              </a:rPr>
              <a:t>Incident Response</a:t>
            </a:r>
            <a:r>
              <a:rPr lang="fa-IR" b="1" dirty="0" smtClean="0">
                <a:cs typeface="B Nazanin" pitchFamily="2" charset="-78"/>
              </a:rPr>
              <a:t>)</a:t>
            </a:r>
            <a:endParaRPr lang="en-US" b="1" dirty="0" smtClean="0">
              <a:cs typeface="B Nazanin" pitchFamily="2" charset="-78"/>
            </a:endParaRP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اطلاعات جمع آوری شده 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تحلیل آْسیب‌پذیری و اکسپلویت‌ها 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معیارهای تست نفوذ </a:t>
            </a:r>
          </a:p>
          <a:p>
            <a:pPr marL="1449324" lvl="2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اثرات باقی‌مانده </a:t>
            </a:r>
          </a:p>
          <a:p>
            <a:pPr marL="397764" indent="-342900" algn="r" rtl="1">
              <a:buFont typeface="Wingdings" pitchFamily="2" charset="2"/>
              <a:buChar char="q"/>
            </a:pPr>
            <a:r>
              <a:rPr lang="fa-IR" b="1" dirty="0" smtClean="0">
                <a:cs typeface="B Nazanin" pitchFamily="2" charset="-78"/>
              </a:rPr>
              <a:t>موارد متداول</a:t>
            </a:r>
          </a:p>
          <a:p>
            <a:pPr marL="1165860" lvl="1" indent="-342900" algn="r" rtl="1">
              <a:buFont typeface="Arial" pitchFamily="34" charset="0"/>
              <a:buChar char="•"/>
            </a:pPr>
            <a:r>
              <a:rPr lang="fa-IR" b="1" dirty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متدولوژی</a:t>
            </a:r>
          </a:p>
          <a:p>
            <a:pPr marL="1165860" lvl="1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اهداف</a:t>
            </a:r>
          </a:p>
          <a:p>
            <a:pPr marL="1165860" lvl="1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حوزه </a:t>
            </a:r>
          </a:p>
          <a:p>
            <a:pPr marL="1165860" lvl="1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خلاصه یافته‌ها</a:t>
            </a:r>
          </a:p>
          <a:p>
            <a:pPr marL="1165860" lvl="1" indent="-342900" algn="r" rtl="1">
              <a:buFont typeface="Arial" pitchFamily="34" charset="0"/>
              <a:buChar char="•"/>
            </a:pPr>
            <a:r>
              <a:rPr lang="fa-IR" b="1" dirty="0" smtClean="0">
                <a:cs typeface="B Nazanin" pitchFamily="2" charset="-78"/>
              </a:rPr>
              <a:t>پیوستی از اولویت‌بندی ریسک</a:t>
            </a:r>
          </a:p>
          <a:p>
            <a:pPr marL="397764" indent="-342900" algn="r" rtl="1">
              <a:buFont typeface="Wingdings" pitchFamily="2" charset="2"/>
              <a:buChar char="q"/>
            </a:pPr>
            <a:endParaRPr lang="fa-IR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49264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50588"/>
            <a:ext cx="914400" cy="6400800"/>
          </a:xfrm>
        </p:spPr>
        <p:txBody>
          <a:bodyPr/>
          <a:lstStyle/>
          <a:p>
            <a:r>
              <a:rPr lang="fa-IR" dirty="0" smtClean="0"/>
              <a:t>یک فرمت نمونه گزارش‌دهی(خلاصه‌گزارش)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976"/>
            <a:ext cx="4505325" cy="681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67691" y="6172200"/>
            <a:ext cx="19812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48891" y="6477000"/>
            <a:ext cx="3456709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91745" y="6260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لوگوی سازمان تست‌کننده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879273" y="6075402"/>
            <a:ext cx="3456709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52171" y="5152072"/>
            <a:ext cx="3091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یادآوری محرمانگی و حفظ مسائل حریم خصوصی </a:t>
            </a:r>
            <a:r>
              <a:rPr lang="fa-IR" b="1" dirty="0">
                <a:cs typeface="B Nazanin" pitchFamily="2" charset="-78"/>
              </a:rPr>
              <a:t>(در متن گزارش اصلی نیز بایست اشاره شود)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52171" y="43976"/>
            <a:ext cx="2840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نیاز به خلاصه برای مدیران اجرایی که احتمالا قدم به قدم اعمال تست برایشان چندان جالب توجه نیست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361750" y="304800"/>
            <a:ext cx="169042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31673" y="3749045"/>
            <a:ext cx="330430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52170" y="2997092"/>
            <a:ext cx="3091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مهم‌ترین بخش گزارش که باید به دقت نگاشته شود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6511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Nazanin" pitchFamily="2" charset="-78"/>
              </a:rPr>
              <a:t>انجام عملیات بعد از اکسپلویت</a:t>
            </a:r>
            <a:br>
              <a:rPr lang="fa-IR" dirty="0">
                <a:cs typeface="B Nazanin" pitchFamily="2" charset="-78"/>
              </a:rPr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176336"/>
            <a:ext cx="5638800" cy="4919664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اقداماتی که بعد از اکسپلویت بایست انجام شود 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جمع آوری اطلاعات احتمالی مورد نیاز</a:t>
            </a:r>
            <a:r>
              <a:rPr lang="en-US" sz="2800" dirty="0" smtClean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(فایل‌ها، پیکربندی‌ها و ...)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پاک کردن اطلاعات ممیزی(</a:t>
            </a:r>
            <a:r>
              <a:rPr lang="en-US" sz="2800" dirty="0" smtClean="0">
                <a:cs typeface="B Nazanin" pitchFamily="2" charset="-78"/>
              </a:rPr>
              <a:t>log</a:t>
            </a:r>
            <a:r>
              <a:rPr lang="fa-IR" sz="2800" dirty="0" smtClean="0">
                <a:cs typeface="B Nazanin" pitchFamily="2" charset="-78"/>
              </a:rPr>
              <a:t>)</a:t>
            </a:r>
            <a:endParaRPr lang="en-US" sz="28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غیر فعال کردن نرم‌افزار‌های حفاظتی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جمع‌آوری درهم شده (</a:t>
            </a:r>
            <a:r>
              <a:rPr lang="en-US" sz="2800" dirty="0" smtClean="0">
                <a:cs typeface="B Nazanin" pitchFamily="2" charset="-78"/>
              </a:rPr>
              <a:t>hash</a:t>
            </a:r>
            <a:r>
              <a:rPr lang="fa-IR" sz="2800" dirty="0" smtClean="0">
                <a:cs typeface="B Nazanin" pitchFamily="2" charset="-78"/>
              </a:rPr>
              <a:t>) کلمات عبور یا خود آنها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اجرای برنامه‌های مورد نظر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...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endParaRPr lang="fa-IR" sz="28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91272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0" y="304800"/>
            <a:ext cx="7239000" cy="1362075"/>
          </a:xfrm>
        </p:spPr>
        <p:txBody>
          <a:bodyPr/>
          <a:lstStyle/>
          <a:p>
            <a:r>
              <a:rPr lang="fa-IR" dirty="0" smtClean="0"/>
              <a:t>مرور ابزارها ی تست نفوذ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048000" y="1371600"/>
            <a:ext cx="3886200" cy="2286000"/>
          </a:xfrm>
        </p:spPr>
        <p:txBody>
          <a:bodyPr/>
          <a:lstStyle/>
          <a:p>
            <a:pPr algn="just"/>
            <a:r>
              <a:rPr lang="fa-IR" dirty="0" smtClean="0">
                <a:cs typeface="B Nazanin" pitchFamily="2" charset="-78"/>
              </a:rPr>
              <a:t>هدف از این بخش تنها آشنایی با رویکرد‌های مختلف موجود در ابزارهاست و نه آموزش نحوه کارکرد آن‌ها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709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53291"/>
            <a:ext cx="8458200" cy="2389909"/>
          </a:xfr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کیفیت ابزارهای استفاده شده در تست نفوذ تا حد زیادی می تواند کیفیت تست را هم تحت تاثیر قرار دهد</a:t>
            </a:r>
            <a:r>
              <a:rPr lang="en-US" sz="2400" dirty="0" smtClean="0">
                <a:solidFill>
                  <a:schemeClr val="tx1"/>
                </a:solidFill>
                <a:cs typeface="B Nazanin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وجود </a:t>
            </a:r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ابزار برای مراحل مختلف و انواع تست علیه حملات گوناگون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</a:p>
          <a:p>
            <a:pPr lvl="1" algn="just" rtl="1">
              <a:lnSpc>
                <a:spcPct val="150000"/>
              </a:lnSpc>
            </a:pP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هرچند در اکثر منابع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&lt;&lt;&lt;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 معرفی ابزارهای تست نرم‌افزار تحت وب </a:t>
            </a:r>
          </a:p>
          <a:p>
            <a:pPr lvl="1" algn="just" rtl="1">
              <a:lnSpc>
                <a:spcPct val="150000"/>
              </a:lnSpc>
            </a:pPr>
            <a:endParaRPr lang="fa-IR" sz="2000" dirty="0">
              <a:solidFill>
                <a:schemeClr val="tx1"/>
              </a:solidFill>
              <a:cs typeface="B Nazanin" pitchFamily="2" charset="-78"/>
            </a:endParaRPr>
          </a:p>
          <a:p>
            <a:pPr lvl="1" algn="just" rtl="1">
              <a:lnSpc>
                <a:spcPct val="150000"/>
              </a:lnSpc>
            </a:pPr>
            <a:endParaRPr lang="fa-IR" sz="2000" dirty="0" smtClean="0">
              <a:solidFill>
                <a:schemeClr val="tx1"/>
              </a:solidFill>
              <a:cs typeface="B Nazanin" pitchFamily="2" charset="-78"/>
            </a:endParaRPr>
          </a:p>
          <a:p>
            <a:pPr marL="64008" indent="0" algn="just" rtl="1">
              <a:lnSpc>
                <a:spcPct val="150000"/>
              </a:lnSpc>
              <a:buNone/>
            </a:pPr>
            <a:endParaRPr lang="fa-IR" sz="24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1" r="2991"/>
          <a:stretch/>
        </p:blipFill>
        <p:spPr bwMode="auto">
          <a:xfrm>
            <a:off x="2743200" y="2971800"/>
            <a:ext cx="5292436" cy="36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2400" y="35814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محل بروز حملات مختلف علیه سیستم نرم‌افزاری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" y="4597063"/>
            <a:ext cx="19812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798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81534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فوائد استفاده از ابزار:</a:t>
            </a:r>
            <a:endParaRPr lang="fa-IR" sz="2800" dirty="0">
              <a:cs typeface="B Nazanin" pitchFamily="2" charset="-78"/>
            </a:endParaRPr>
          </a:p>
          <a:p>
            <a:pPr lvl="1" algn="just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dirty="0">
                <a:cs typeface="B Nazanin" pitchFamily="2" charset="-78"/>
              </a:rPr>
              <a:t>خودکار کردن اکثر رویه‌های مورد نیاز در تست </a:t>
            </a:r>
          </a:p>
          <a:p>
            <a:pPr lvl="1" algn="just" rtl="1">
              <a:lnSpc>
                <a:spcPct val="200000"/>
              </a:lnSpc>
              <a:buFont typeface="Wingdings" pitchFamily="2" charset="2"/>
              <a:buChar char="§"/>
            </a:pPr>
            <a:r>
              <a:rPr lang="fa-IR" sz="2400" dirty="0">
                <a:cs typeface="B Nazanin" pitchFamily="2" charset="-78"/>
              </a:rPr>
              <a:t>تولید خروجی قابل استفاده برای محاسبه معیارهای کنترلی</a:t>
            </a:r>
          </a:p>
          <a:p>
            <a:pPr marL="342900" indent="-342900" algn="just" rtl="1">
              <a:lnSpc>
                <a:spcPct val="200000"/>
              </a:lnSpc>
              <a:buFont typeface="Wingdings" pitchFamily="2" charset="2"/>
              <a:buChar char="q"/>
            </a:pPr>
            <a:r>
              <a:rPr lang="fa-IR" sz="2400" dirty="0">
                <a:cs typeface="B Nazanin" pitchFamily="2" charset="-78"/>
              </a:rPr>
              <a:t>توجه</a:t>
            </a:r>
            <a:r>
              <a:rPr lang="en-US" sz="2400" dirty="0">
                <a:cs typeface="B Nazanin" pitchFamily="2" charset="-78"/>
              </a:rPr>
              <a:t>!</a:t>
            </a:r>
            <a:r>
              <a:rPr lang="fa-IR" sz="2400" dirty="0">
                <a:cs typeface="B Nazanin" pitchFamily="2" charset="-78"/>
              </a:rPr>
              <a:t> ابزار هیچ‌گاه </a:t>
            </a:r>
            <a:r>
              <a:rPr lang="fa-IR" sz="2400" b="1" dirty="0">
                <a:cs typeface="B Nazanin" pitchFamily="2" charset="-78"/>
              </a:rPr>
              <a:t>جایگزین </a:t>
            </a:r>
            <a:r>
              <a:rPr lang="fa-IR" sz="2400" dirty="0">
                <a:cs typeface="B Nazanin" pitchFamily="2" charset="-78"/>
              </a:rPr>
              <a:t> مرور یک تحلیل‌گر امنیتی ماهر </a:t>
            </a:r>
            <a:r>
              <a:rPr lang="fa-I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نمی شود. </a:t>
            </a:r>
          </a:p>
          <a:p>
            <a:pPr lvl="1" algn="just" rtl="1">
              <a:lnSpc>
                <a:spcPct val="200000"/>
              </a:lnSpc>
            </a:pPr>
            <a:r>
              <a:rPr lang="fa-IR" sz="2000" dirty="0">
                <a:cs typeface="B Nazanin" pitchFamily="2" charset="-78"/>
              </a:rPr>
              <a:t>مخصوصا اینکه ابزارهای موجود ذاتا به </a:t>
            </a:r>
            <a:r>
              <a:rPr lang="fa-IR" sz="2000" b="1" dirty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سطح طراحی </a:t>
            </a:r>
            <a:r>
              <a:rPr lang="fa-IR" sz="2000" dirty="0">
                <a:cs typeface="B Nazanin" pitchFamily="2" charset="-78"/>
              </a:rPr>
              <a:t>قابل اعمال نیستند.</a:t>
            </a:r>
            <a:endParaRPr lang="en-US" sz="2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46864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عناوین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600200" y="1676400"/>
            <a:ext cx="6858000" cy="4343400"/>
          </a:xfrm>
        </p:spPr>
        <p:txBody>
          <a:bodyPr>
            <a:normAutofit fontScale="92500" lnSpcReduction="10000"/>
          </a:bodyPr>
          <a:lstStyle/>
          <a:p>
            <a:pPr marL="512064" indent="-4572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3200" b="1" dirty="0" smtClean="0">
                <a:cs typeface="B Nazanin" pitchFamily="2" charset="-78"/>
              </a:rPr>
              <a:t>مرور تکـ صفحه‌ای جلسه قبلـ</a:t>
            </a:r>
          </a:p>
          <a:p>
            <a:pPr marL="512064" indent="-4572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3200" b="1" dirty="0" smtClean="0">
                <a:cs typeface="B Nazanin" pitchFamily="2" charset="-78"/>
              </a:rPr>
              <a:t>مباحثــ تــسـت </a:t>
            </a:r>
            <a:r>
              <a:rPr lang="fa-IR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نــفـــوذ</a:t>
            </a:r>
          </a:p>
          <a:p>
            <a:pPr marL="1280160" lvl="1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3000" b="1" dirty="0" smtClean="0">
                <a:solidFill>
                  <a:schemeClr val="tx1"/>
                </a:solidFill>
                <a:cs typeface="B Nazanin" pitchFamily="2" charset="-78"/>
              </a:rPr>
              <a:t>معرفـی تست نفــوذ</a:t>
            </a:r>
          </a:p>
          <a:p>
            <a:pPr marL="1280160" lvl="1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3000" b="1" dirty="0" smtClean="0">
                <a:solidFill>
                  <a:schemeClr val="tx1"/>
                </a:solidFill>
                <a:cs typeface="B Nazanin" pitchFamily="2" charset="-78"/>
              </a:rPr>
              <a:t>مراحلـ تست استاندارد </a:t>
            </a:r>
          </a:p>
          <a:p>
            <a:pPr marL="1280160" lvl="1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3000" b="1" dirty="0" smtClean="0">
                <a:solidFill>
                  <a:schemeClr val="tx1"/>
                </a:solidFill>
                <a:cs typeface="B Nazanin" pitchFamily="2" charset="-78"/>
              </a:rPr>
              <a:t>ابزارهایـــ تستـــ </a:t>
            </a:r>
          </a:p>
          <a:p>
            <a:pPr marL="1280160" lvl="1" indent="-457200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3000" b="1" dirty="0" smtClean="0">
                <a:solidFill>
                  <a:schemeClr val="tx1"/>
                </a:solidFill>
                <a:cs typeface="B Nazanin" pitchFamily="2" charset="-78"/>
              </a:rPr>
              <a:t>نــتیجه‌گــــیریـ</a:t>
            </a:r>
            <a:endParaRPr lang="en-US" sz="3000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336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ابزار‌های</a:t>
            </a:r>
            <a:r>
              <a:rPr lang="en-US" dirty="0" smtClean="0"/>
              <a:t> </a:t>
            </a:r>
            <a:r>
              <a:rPr lang="fa-IR" dirty="0" smtClean="0"/>
              <a:t> تست برنامه تحت وب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305800" cy="5029200"/>
          </a:xfrm>
        </p:spPr>
        <p:txBody>
          <a:bodyPr>
            <a:noAutofit/>
          </a:bodyPr>
          <a:lstStyle/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غالبا نام این ابزارها را به عنوان ابزار تست نفوذ خواهید شنید</a:t>
            </a:r>
            <a:r>
              <a:rPr lang="en-US" sz="2400" dirty="0" smtClean="0">
                <a:cs typeface="B Nazanin" pitchFamily="2" charset="-78"/>
              </a:rPr>
              <a:t>&lt;&lt;&lt;</a:t>
            </a: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لازمـــ ولی ناکافـــی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ابزار </a:t>
            </a:r>
            <a:r>
              <a:rPr lang="fa-IR" sz="2400" dirty="0">
                <a:cs typeface="B Nazanin" pitchFamily="2" charset="-78"/>
              </a:rPr>
              <a:t>های شناسایی شبکه به </a:t>
            </a:r>
            <a:r>
              <a:rPr lang="fa-IR" sz="2400" dirty="0" smtClean="0">
                <a:cs typeface="B Nazanin" pitchFamily="2" charset="-78"/>
              </a:rPr>
              <a:t>صورت برون خط  </a:t>
            </a:r>
            <a:r>
              <a:rPr lang="fa-IR" sz="2400" dirty="0">
                <a:cs typeface="B Nazanin" pitchFamily="2" charset="-78"/>
              </a:rPr>
              <a:t>و ابزارهای نگاشت </a:t>
            </a:r>
            <a:r>
              <a:rPr lang="fa-IR" sz="2400" dirty="0" smtClean="0">
                <a:cs typeface="B Nazanin" pitchFamily="2" charset="-78"/>
              </a:rPr>
              <a:t> توپولوژی شبکه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ابزارهای پویش آسیب‌پذیری  </a:t>
            </a:r>
            <a:r>
              <a:rPr lang="en-US" sz="2400" dirty="0" err="1" smtClean="0">
                <a:cs typeface="B Nazanin" pitchFamily="2" charset="-78"/>
              </a:rPr>
              <a:t>acunetix</a:t>
            </a:r>
            <a:endParaRPr lang="fa-IR" sz="24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ابزارهای اخذ ترافیک وب مثل </a:t>
            </a:r>
            <a:r>
              <a:rPr lang="en-US" sz="2400" dirty="0" err="1" smtClean="0">
                <a:cs typeface="B Nazanin" pitchFamily="2" charset="-78"/>
              </a:rPr>
              <a:t>ieinspector</a:t>
            </a:r>
            <a:endParaRPr lang="en-US" sz="24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رویکرد </a:t>
            </a:r>
            <a:r>
              <a:rPr lang="en-US" dirty="0" smtClean="0">
                <a:cs typeface="B Nazanin" pitchFamily="2" charset="-78"/>
              </a:rPr>
              <a:t>Continuous </a:t>
            </a:r>
            <a:r>
              <a:rPr lang="en-US" dirty="0">
                <a:cs typeface="B Nazanin" pitchFamily="2" charset="-78"/>
              </a:rPr>
              <a:t>Dynamic Application </a:t>
            </a:r>
            <a:r>
              <a:rPr lang="en-US" dirty="0" smtClean="0">
                <a:cs typeface="B Nazanin" pitchFamily="2" charset="-78"/>
              </a:rPr>
              <a:t> Security Testing </a:t>
            </a:r>
            <a:r>
              <a:rPr lang="fa-IR" sz="2800" dirty="0" smtClean="0">
                <a:cs typeface="B Nazanin" pitchFamily="2" charset="-78"/>
              </a:rPr>
              <a:t>محصول </a:t>
            </a:r>
            <a:r>
              <a:rPr lang="en-US" dirty="0" err="1" smtClean="0">
                <a:cs typeface="B Nazanin" pitchFamily="2" charset="-78"/>
              </a:rPr>
              <a:t>Cenzic</a:t>
            </a:r>
            <a:r>
              <a:rPr lang="fa-IR" sz="2800" dirty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برای تست </a:t>
            </a:r>
            <a:r>
              <a:rPr lang="en-US" sz="1800" dirty="0">
                <a:cs typeface="B Nazanin" pitchFamily="2" charset="-78"/>
              </a:rPr>
              <a:t>Cloud, Mobile 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و برنامه‌های تحت وب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57760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2200" y="271464"/>
            <a:ext cx="7239000" cy="1362075"/>
          </a:xfrm>
        </p:spPr>
        <p:txBody>
          <a:bodyPr/>
          <a:lstStyle/>
          <a:p>
            <a:r>
              <a:rPr lang="fa-IR" dirty="0" smtClean="0"/>
              <a:t>ابزارهای تست نفوذ نرم‌افزار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09600" y="1633536"/>
            <a:ext cx="7848600" cy="4462464"/>
          </a:xfrm>
        </p:spPr>
        <p:txBody>
          <a:bodyPr>
            <a:normAutofit/>
          </a:bodyPr>
          <a:lstStyle/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ابزارهای تزریق خطا</a:t>
            </a:r>
            <a:endParaRPr lang="en-US" sz="28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دیباگر ها، دیس‌اسمبلر‌ها و دیکامپایلر‌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ابزارهای بررسی فراخوانی‌ها و </a:t>
            </a:r>
            <a:r>
              <a:rPr lang="en-US" sz="2800" dirty="0" err="1" smtClean="0">
                <a:cs typeface="B Nazanin" pitchFamily="2" charset="-78"/>
              </a:rPr>
              <a:t>Dll</a:t>
            </a:r>
            <a:r>
              <a:rPr lang="fa-IR" sz="2800" dirty="0" smtClean="0">
                <a:cs typeface="B Nazanin" pitchFamily="2" charset="-78"/>
              </a:rPr>
              <a:t> ها مثل </a:t>
            </a:r>
            <a:r>
              <a:rPr lang="en-US" sz="2800" dirty="0" smtClean="0">
                <a:cs typeface="B Nazanin" pitchFamily="2" charset="-78"/>
              </a:rPr>
              <a:t>DLLSPY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ابزارهای بررسی پیمانه ها و وابستگی‌های مابین مثل </a:t>
            </a:r>
            <a:r>
              <a:rPr lang="en-US" sz="2800" dirty="0" err="1" smtClean="0">
                <a:cs typeface="B Nazanin" pitchFamily="2" charset="-78"/>
              </a:rPr>
              <a:t>dependencywalker</a:t>
            </a:r>
            <a:endParaRPr lang="fa-IR" sz="2800" dirty="0" smtClean="0">
              <a:cs typeface="B Nazanin" pitchFamily="2" charset="-78"/>
            </a:endParaRP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smtClean="0">
                <a:cs typeface="B Nazanin" pitchFamily="2" charset="-78"/>
              </a:rPr>
              <a:t>Fuzzing</a:t>
            </a:r>
          </a:p>
          <a:p>
            <a:pPr marL="397764" indent="-342900"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82573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76400" y="76200"/>
            <a:ext cx="7010400" cy="983673"/>
          </a:xfrm>
        </p:spPr>
        <p:txBody>
          <a:bodyPr/>
          <a:lstStyle/>
          <a:p>
            <a:pPr algn="r" rtl="1"/>
            <a:r>
              <a:rPr lang="fa-IR" dirty="0" smtClean="0"/>
              <a:t>مکانیزم‌ تزریق خطا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" y="990600"/>
            <a:ext cx="8915400" cy="56388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10000"/>
              </a:lnSpc>
            </a:pPr>
            <a:r>
              <a:rPr lang="fa-IR" dirty="0" smtClean="0">
                <a:cs typeface="B Nazanin" pitchFamily="2" charset="-78"/>
              </a:rPr>
              <a:t>تزریق کد به برنامه یا پیمانه‌های محیطی در جست‌و‌جو برای  یافتن خطاهای  مربوط به کد اداره خطا (که در انواع دیگر تست ممکن است یافته نشوند). 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 انتقال برنامه به حالات تعریف نشده یا اداره نشده (آیا برنامه همه خطاهای احتمالی را اداره می‌کند؟)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دارای انواعی کلی‌تر</a:t>
            </a:r>
            <a:r>
              <a:rPr lang="fa-IR" sz="2400" dirty="0" smtClean="0">
                <a:cs typeface="B Nazanin" pitchFamily="2" charset="-78"/>
              </a:rPr>
              <a:t>(در مباحث تحمل‌پذیری خطا) </a:t>
            </a:r>
            <a:r>
              <a:rPr lang="fa-IR" dirty="0" smtClean="0">
                <a:cs typeface="B Nazanin" pitchFamily="2" charset="-78"/>
              </a:rPr>
              <a:t>: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تزریق خطای سخت‌افزار</a:t>
            </a:r>
          </a:p>
          <a:p>
            <a:pPr lvl="1" algn="r" rtl="1"/>
            <a:r>
              <a:rPr lang="fa-I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تزریق خطای نرم‌افزار</a:t>
            </a:r>
          </a:p>
          <a:p>
            <a:pPr lvl="3" algn="r" rtl="1"/>
            <a:r>
              <a:rPr lang="fa-IR" dirty="0">
                <a:cs typeface="B Nazanin" pitchFamily="2" charset="-78"/>
              </a:rPr>
              <a:t>زمان کامپایل </a:t>
            </a:r>
          </a:p>
          <a:p>
            <a:pPr lvl="3" algn="r" rtl="1"/>
            <a:r>
              <a:rPr lang="fa-IR" dirty="0">
                <a:cs typeface="B Nazanin" pitchFamily="2" charset="-78"/>
              </a:rPr>
              <a:t>زمان </a:t>
            </a:r>
            <a:r>
              <a:rPr lang="fa-IR" dirty="0" smtClean="0">
                <a:cs typeface="B Nazanin" pitchFamily="2" charset="-78"/>
              </a:rPr>
              <a:t>اجرا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تزریق خطای پروتکل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تزریق خطای نرم‌افزاری قابل انجام در محیط‌های کاملا مجازی شده تا محیط عادی برنامه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152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828800"/>
            <a:ext cx="2971800" cy="1399032"/>
          </a:xfrm>
        </p:spPr>
        <p:txBody>
          <a:bodyPr/>
          <a:lstStyle/>
          <a:p>
            <a:r>
              <a:rPr lang="en-US" b="1" dirty="0" err="1" smtClean="0"/>
              <a:t>Hol</a:t>
            </a:r>
            <a:r>
              <a:rPr lang="en-US" b="1" dirty="0" err="1"/>
              <a:t>o</a:t>
            </a:r>
            <a:r>
              <a:rPr lang="en-US" b="1" dirty="0" err="1" smtClean="0"/>
              <a:t>deck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962400" y="381000"/>
            <a:ext cx="5105400" cy="5867401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یک ابزار تزریق خطای قوی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استفاده در توسعه ‌دهندگان سرشناسی چون 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en-US" sz="2000" dirty="0" smtClean="0">
                <a:cs typeface="B Nazanin" pitchFamily="2" charset="-78"/>
              </a:rPr>
              <a:t>Adobe</a:t>
            </a:r>
            <a:r>
              <a:rPr lang="en-US" sz="2400" dirty="0" smtClean="0">
                <a:cs typeface="B Nazanin" pitchFamily="2" charset="-78"/>
              </a:rPr>
              <a:t>, </a:t>
            </a:r>
            <a:r>
              <a:rPr lang="en-US" sz="2000" dirty="0" smtClean="0">
                <a:cs typeface="B Nazanin" pitchFamily="2" charset="-78"/>
              </a:rPr>
              <a:t>McAfee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و مایکروسافت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محیط شبیه‌سازی شده برای تست 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شبیه‌سازی شکست در فراخوانی‌ سیستم‌عامل ( برای شبیه‌سازی شرایطی مثل در حال استفاده بودن فایل انحصارا قابل دسترسی، پر بودن حافظه، یا پایین بودن شبکه و ... )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امکان تعریف خطاهای خاص توسط توسعه‌دهنده 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دارای دیباگر تجمیعی برای اشکال‌یابی همزمان 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و ....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25806"/>
            <a:ext cx="3541576" cy="174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9941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/>
              <a:t>شمای محیط </a:t>
            </a:r>
            <a:r>
              <a:rPr lang="en-US" sz="3200" dirty="0" err="1" smtClean="0"/>
              <a:t>Holodeck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60983"/>
            <a:ext cx="9067799" cy="475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690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03632"/>
            <a:ext cx="8229600" cy="1399032"/>
          </a:xfrm>
        </p:spPr>
        <p:txBody>
          <a:bodyPr/>
          <a:lstStyle/>
          <a:p>
            <a:pPr algn="r" rtl="1"/>
            <a:r>
              <a:rPr lang="fa-IR" dirty="0" smtClean="0"/>
              <a:t>مکانیزم </a:t>
            </a:r>
            <a:r>
              <a:rPr lang="en-US" dirty="0" smtClean="0"/>
              <a:t>fuzzing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مکانیزم کشف آسیب‌پذیری‌های نرم‌افزار با فراهم کردن ورودی‌های غیر منتظره و رصد عکس‌العمل برنامه</a:t>
            </a:r>
          </a:p>
          <a:p>
            <a:pPr marL="64008" indent="0" algn="r" rtl="1">
              <a:buNone/>
            </a:pPr>
            <a:r>
              <a:rPr lang="fa-IR" dirty="0" smtClean="0">
                <a:cs typeface="B Nazanin" pitchFamily="2" charset="-78"/>
              </a:rPr>
              <a:t> 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271" y="3124200"/>
            <a:ext cx="4142586" cy="3124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48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hlinkClick r:id="rId3"/>
              </a:rPr>
              <a:t>تصویر از </a:t>
            </a:r>
            <a:r>
              <a:rPr lang="en-US" dirty="0" smtClean="0">
                <a:hlinkClick r:id="rId3"/>
              </a:rPr>
              <a:t>blog.rootshell.be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383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95400" y="457200"/>
            <a:ext cx="7696200" cy="5943600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فازر‌های ایستا و قالب-مبنا:‌ </a:t>
            </a:r>
            <a:r>
              <a:rPr lang="fa-IR" sz="2400" dirty="0" smtClean="0">
                <a:cs typeface="B Nazanin" pitchFamily="2" charset="-78"/>
              </a:rPr>
              <a:t>اینگونه فازر‌ها تنها پروتکل‌های شامل درخواست و پاسخ  و یا فایل فرمت های ثابتی را تست می‌کنند . هیچ ویژگی پویایی در آن‌‌ها نیست و نیز هیچ آگاهی از پروتکل مورد تست ندارند.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فازرهای بلوک‌-مبنا </a:t>
            </a:r>
            <a:r>
              <a:rPr lang="fa-IR" sz="2400" dirty="0" smtClean="0">
                <a:cs typeface="B Nazanin" pitchFamily="2" charset="-78"/>
              </a:rPr>
              <a:t>:  این فازر‌ها ساختار پایه برای یک پروتکل درخواست و پاسخ را پیاده‌سازی کرده اند و می‌توانند کارکرد‌های پویای ثابتی مثل محاسبه </a:t>
            </a:r>
            <a:r>
              <a:rPr lang="en-US" sz="2400" dirty="0" smtClean="0">
                <a:cs typeface="B Nazanin" pitchFamily="2" charset="-78"/>
              </a:rPr>
              <a:t>CHECKSUM</a:t>
            </a:r>
            <a:r>
              <a:rPr lang="fa-IR" sz="2400" dirty="0" smtClean="0">
                <a:cs typeface="B Nazanin" pitchFamily="2" charset="-78"/>
              </a:rPr>
              <a:t> و .. داشته باشند.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فازر‌های تکاملی یا نسل پویای فازر‌ها:‌  </a:t>
            </a:r>
            <a:r>
              <a:rPr lang="fa-IR" sz="2400" dirty="0" smtClean="0">
                <a:cs typeface="B Nazanin" pitchFamily="2" charset="-78"/>
              </a:rPr>
              <a:t>این‌ها الزاما پروتکل یا فایل فرمت مورد تست را نمی ‌فهمند اما بر اساس بازخورد از سیستم آن را یاد‌ می‌گیرند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فازر‌های مدل-مبنا یا شبیه‌ساز</a:t>
            </a:r>
            <a:r>
              <a:rPr lang="fa-IR" sz="2400" dirty="0" smtClean="0">
                <a:cs typeface="B Nazanin" pitchFamily="2" charset="-78"/>
              </a:rPr>
              <a:t>:  این فازر‌ها  با پیاده سازی همه پروتکل یا مدلی از آن و یا شبیه‌سازی آن نه تنها ساختار پیام‌ها را </a:t>
            </a:r>
            <a:r>
              <a:rPr lang="en-US" sz="2400" dirty="0" smtClean="0">
                <a:cs typeface="B Nazanin" pitchFamily="2" charset="-78"/>
              </a:rPr>
              <a:t>fuzz</a:t>
            </a:r>
            <a:r>
              <a:rPr lang="fa-IR" sz="2400" dirty="0" smtClean="0">
                <a:cs typeface="B Nazanin" pitchFamily="2" charset="-78"/>
              </a:rPr>
              <a:t> می کنند بلکه توسط آن‌ها پیام‌های غیر منتظره نیز در ترتیب پیام‌ها قابل تولید خواهد بود . </a:t>
            </a:r>
          </a:p>
          <a:p>
            <a:pPr algn="r" rtl="1">
              <a:lnSpc>
                <a:spcPct val="150000"/>
              </a:lnSpc>
            </a:pPr>
            <a:endParaRPr lang="en-US" sz="2400" dirty="0" smtClean="0">
              <a:cs typeface="B Nazanin" pitchFamily="2" charset="-78"/>
            </a:endParaRPr>
          </a:p>
          <a:p>
            <a:pPr algn="l">
              <a:lnSpc>
                <a:spcPct val="150000"/>
              </a:lnSpc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 rot="16200000">
            <a:off x="-3415284" y="3796284"/>
            <a:ext cx="8229600" cy="1399032"/>
          </a:xfrm>
        </p:spPr>
        <p:txBody>
          <a:bodyPr/>
          <a:lstStyle/>
          <a:p>
            <a:pPr algn="r" rtl="1"/>
            <a:r>
              <a:rPr lang="fa-IR" dirty="0" smtClean="0"/>
              <a:t>دسته‌بندی کلی </a:t>
            </a:r>
            <a:r>
              <a:rPr lang="en-US" dirty="0" err="1" smtClean="0"/>
              <a:t>fuzzer</a:t>
            </a:r>
            <a:r>
              <a:rPr lang="fa-IR" dirty="0" smtClean="0"/>
              <a:t>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974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8229600" cy="1399032"/>
          </a:xfrm>
        </p:spPr>
        <p:txBody>
          <a:bodyPr/>
          <a:lstStyle/>
          <a:p>
            <a:pPr algn="r" rtl="1"/>
            <a:r>
              <a:rPr lang="fa-IR" dirty="0" smtClean="0"/>
              <a:t>ابزارهای </a:t>
            </a:r>
            <a:r>
              <a:rPr lang="en-US" dirty="0" smtClean="0"/>
              <a:t>fuzzing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5192"/>
            <a:ext cx="8458200" cy="5388008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  <a:t>ابزارهای</a:t>
            </a:r>
            <a:r>
              <a:rPr lang="en-US" b="1" dirty="0" smtClean="0">
                <a:solidFill>
                  <a:srgbClr val="00B050"/>
                </a:solidFill>
                <a:cs typeface="B Nazanin" pitchFamily="2" charset="-78"/>
              </a:rPr>
              <a:t> fuzzing</a:t>
            </a:r>
            <a:r>
              <a:rPr lang="fa-IR" b="1" dirty="0" smtClean="0">
                <a:solidFill>
                  <a:srgbClr val="00B050"/>
                </a:solidFill>
                <a:cs typeface="B Nazanin" pitchFamily="2" charset="-78"/>
              </a:rPr>
              <a:t> به صورت محلی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مثل </a:t>
            </a:r>
            <a:r>
              <a:rPr lang="en-US" sz="2000" dirty="0" err="1" smtClean="0">
                <a:cs typeface="B Nazanin" pitchFamily="2" charset="-78"/>
              </a:rPr>
              <a:t>iFuzz</a:t>
            </a:r>
            <a:r>
              <a:rPr lang="fa-IR" dirty="0" smtClean="0">
                <a:cs typeface="B Nazanin" pitchFamily="2" charset="-78"/>
              </a:rPr>
              <a:t> برای تشخیص</a:t>
            </a:r>
            <a:r>
              <a:rPr lang="en-US" sz="2000" dirty="0" smtClean="0">
                <a:cs typeface="B Nazanin" pitchFamily="2" charset="-78"/>
              </a:rPr>
              <a:t>format string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و سرریز در برنامه‌های سیستم محلی و یا رفتار در برابر بازگرداندن متغیرهای محیطی نادرست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فازر‌های فایل فرمت که انواع فایل‌های مشکل‌دار را برای برنامه‌هایی با وروی فایل تولید می‌کنند.</a:t>
            </a:r>
          </a:p>
          <a:p>
            <a:pPr algn="r" rtl="1"/>
            <a:r>
              <a:rPr lang="fa-I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ابزارهای </a:t>
            </a:r>
            <a:r>
              <a:rPr lang="en-US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fuzzing </a:t>
            </a:r>
            <a:r>
              <a:rPr lang="fa-I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Nazanin" pitchFamily="2" charset="-78"/>
              </a:rPr>
              <a:t> از راه دور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فازر‌های تشخیص آسیب‌پذیری‌ها در پروتکل‌های شبکه همچون ابزارهای فریم کاری </a:t>
            </a:r>
            <a:r>
              <a:rPr lang="en-US" dirty="0" smtClean="0">
                <a:cs typeface="B Nazanin" pitchFamily="2" charset="-78"/>
              </a:rPr>
              <a:t>SPRIKE</a:t>
            </a:r>
            <a:endParaRPr lang="fa-IR" dirty="0" smtClean="0">
              <a:cs typeface="B Nazanin" pitchFamily="2" charset="-78"/>
            </a:endParaRPr>
          </a:p>
          <a:p>
            <a:pPr lvl="1" algn="r" rtl="1"/>
            <a:r>
              <a:rPr lang="fa-IR" dirty="0" smtClean="0">
                <a:cs typeface="B Nazanin" pitchFamily="2" charset="-78"/>
              </a:rPr>
              <a:t>فازر‌های برنامه‌های تحت وب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مثل </a:t>
            </a:r>
            <a:r>
              <a:rPr lang="en-US" sz="2000" dirty="0" smtClean="0">
                <a:cs typeface="B Nazanin" pitchFamily="2" charset="-78"/>
              </a:rPr>
              <a:t>web Scarab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متعلق به </a:t>
            </a:r>
            <a:r>
              <a:rPr lang="en-US" sz="2000" dirty="0" err="1" smtClean="0">
                <a:cs typeface="B Nazanin" pitchFamily="2" charset="-78"/>
              </a:rPr>
              <a:t>owasp</a:t>
            </a:r>
            <a:endParaRPr lang="en-US" sz="2000" dirty="0" smtClean="0">
              <a:cs typeface="B Nazanin" pitchFamily="2" charset="-78"/>
            </a:endParaRPr>
          </a:p>
          <a:p>
            <a:pPr lvl="1" algn="r" rtl="1"/>
            <a:r>
              <a:rPr lang="fa-IR" dirty="0" smtClean="0">
                <a:cs typeface="B Nazanin" pitchFamily="2" charset="-78"/>
              </a:rPr>
              <a:t>فازر‌های مرورگر </a:t>
            </a:r>
          </a:p>
          <a:p>
            <a:pPr algn="r" rtl="1"/>
            <a:r>
              <a:rPr lang="fa-IR" b="1" dirty="0" smtClean="0">
                <a:solidFill>
                  <a:srgbClr val="FFC000"/>
                </a:solidFill>
                <a:cs typeface="B Nazanin" pitchFamily="2" charset="-78"/>
              </a:rPr>
              <a:t>ابزارهای </a:t>
            </a:r>
            <a:r>
              <a:rPr lang="en-US" sz="2400" b="1" dirty="0" smtClean="0">
                <a:solidFill>
                  <a:srgbClr val="FFC000"/>
                </a:solidFill>
                <a:cs typeface="B Nazanin" pitchFamily="2" charset="-78"/>
              </a:rPr>
              <a:t>fuzzing</a:t>
            </a:r>
            <a:r>
              <a:rPr lang="fa-IR" sz="2400" b="1" dirty="0" smtClean="0">
                <a:solidFill>
                  <a:srgbClr val="FFC000"/>
                </a:solidFill>
                <a:cs typeface="B Nazanin" pitchFamily="2" charset="-78"/>
              </a:rPr>
              <a:t> </a:t>
            </a:r>
            <a:r>
              <a:rPr lang="fa-IR" b="1" dirty="0" smtClean="0">
                <a:solidFill>
                  <a:srgbClr val="FFC000"/>
                </a:solidFill>
                <a:cs typeface="B Nazanin" pitchFamily="2" charset="-78"/>
              </a:rPr>
              <a:t>درون حافظه</a:t>
            </a:r>
            <a:endParaRPr lang="en-US" b="1" dirty="0">
              <a:solidFill>
                <a:srgbClr val="FFC000"/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515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rot="16200000">
            <a:off x="-3567683" y="1510284"/>
            <a:ext cx="8229600" cy="1399032"/>
          </a:xfrm>
        </p:spPr>
        <p:txBody>
          <a:bodyPr/>
          <a:lstStyle/>
          <a:p>
            <a:r>
              <a:rPr lang="fa-IR" dirty="0" smtClean="0"/>
              <a:t>محدودیت‌های تست نفوذ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381000"/>
            <a:ext cx="7467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با اینکه تست نفوذ از جمله متداول‌ترین  مراحل توسعه امن نرم‌افزار است اما :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توسط افراد امنیتی بر تیم نرم‌افزار اعمال می‌شود</a:t>
            </a:r>
            <a:r>
              <a:rPr lang="en-US" sz="2400" dirty="0" smtClean="0">
                <a:cs typeface="B Nazanin" pitchFamily="2" charset="-78"/>
              </a:rPr>
              <a:t>&lt;&lt;&lt;</a:t>
            </a:r>
            <a:r>
              <a:rPr lang="fa-IR" sz="2400" dirty="0" smtClean="0">
                <a:cs typeface="B Nazanin" pitchFamily="2" charset="-78"/>
              </a:rPr>
              <a:t> همه تیم عصبانی هستند!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رویکرد از بیرون به درون </a:t>
            </a:r>
            <a:r>
              <a:rPr lang="en-US" sz="2400" dirty="0" smtClean="0">
                <a:cs typeface="B Nazanin" pitchFamily="2" charset="-78"/>
              </a:rPr>
              <a:t>&lt;&lt;&lt;&lt;</a:t>
            </a:r>
            <a:r>
              <a:rPr lang="fa-IR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دید لازم ولی ناکافی</a:t>
            </a:r>
            <a:endParaRPr lang="en-US" sz="2400" dirty="0" smtClean="0">
              <a:solidFill>
                <a:schemeClr val="accent1">
                  <a:lumMod val="40000"/>
                  <a:lumOff val="60000"/>
                </a:schemeClr>
              </a:solidFill>
              <a:cs typeface="B Nazanin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تلاش </a:t>
            </a:r>
            <a:r>
              <a:rPr lang="fa-IR" sz="2400" dirty="0">
                <a:cs typeface="B Nazanin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خیلی ناچیز-خیلی دیر </a:t>
            </a:r>
            <a:r>
              <a:rPr lang="fa-IR" sz="2400" dirty="0" smtClean="0">
                <a:cs typeface="B Nazanin" pitchFamily="2" charset="-78"/>
              </a:rPr>
              <a:t>برای پیگیری مشکلات امنیتی در پایان چرخه توسعه!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رفع مشکلات در این برهه هزینه‌بر است</a:t>
            </a:r>
            <a:r>
              <a:rPr lang="en-US" sz="2400" dirty="0" smtClean="0">
                <a:cs typeface="B Nazanin" pitchFamily="2" charset="-78"/>
              </a:rPr>
              <a:t>&lt;&lt;&lt;</a:t>
            </a:r>
            <a:r>
              <a:rPr lang="fa-IR" sz="2400" dirty="0" smtClean="0">
                <a:cs typeface="B Nazanin" pitchFamily="2" charset="-78"/>
              </a:rPr>
              <a:t> اغلب بجای درمان تنها پانسمان می‌شوند!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اغلب اقدامات در نتیجه تست نفوذ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ذاتا واکنشی و منفعلانه </a:t>
            </a:r>
            <a:r>
              <a:rPr lang="fa-IR" sz="2400" dirty="0" smtClean="0">
                <a:cs typeface="B Nazanin" pitchFamily="2" charset="-78"/>
              </a:rPr>
              <a:t>هستند.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در عمل تست نفوذ استاندارد مورد قبولی که در حال استفاده باشد ندارد!</a:t>
            </a: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endParaRPr lang="fa-IR" sz="2400" dirty="0" smtClean="0">
              <a:cs typeface="B Nazanin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itchFamily="2" charset="2"/>
              <a:buChar char="q"/>
            </a:pPr>
            <a:endParaRPr lang="fa-IR" sz="2400" dirty="0" smtClean="0">
              <a:cs typeface="B Nazanin" pitchFamily="2" charset="-78"/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q"/>
            </a:pPr>
            <a:endParaRPr lang="en-US" sz="2400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0706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9800" y="381000"/>
            <a:ext cx="5715000" cy="990600"/>
          </a:xfrm>
        </p:spPr>
        <p:txBody>
          <a:bodyPr/>
          <a:lstStyle/>
          <a:p>
            <a:r>
              <a:rPr lang="fa-IR" dirty="0" smtClean="0"/>
              <a:t>جمع‌بندی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685800"/>
            <a:ext cx="8610600" cy="6019800"/>
          </a:xfrm>
        </p:spPr>
        <p:txBody>
          <a:bodyPr>
            <a:normAutofit/>
          </a:bodyPr>
          <a:lstStyle/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endParaRPr lang="fa-IR" sz="2400" dirty="0" smtClean="0">
              <a:cs typeface="B Nazanin" pitchFamily="2" charset="-78"/>
            </a:endParaRP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تست نفوذ نرم‌افزار  بایست  </a:t>
            </a: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تمرکز بر سطح سیستم  </a:t>
            </a:r>
            <a:r>
              <a:rPr lang="fa-IR" sz="2400" dirty="0" smtClean="0">
                <a:cs typeface="B Nazanin" pitchFamily="2" charset="-78"/>
              </a:rPr>
              <a:t>داشته باشد و  ویژگی‌های سیستم‌های نرم‌افزاری تجمیعی  را نیز در نظر بگیرد.</a:t>
            </a: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دانش ریسک‌های نرم‌افزاری</a:t>
            </a:r>
            <a:r>
              <a:rPr lang="fa-IR" sz="2400" dirty="0" smtClean="0">
                <a:cs typeface="B Nazanin" pitchFamily="2" charset="-78"/>
              </a:rPr>
              <a:t>، نیازمندی  اصلی تست نفوذ </a:t>
            </a: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dirty="0" smtClean="0">
                <a:cs typeface="B Nazanin" pitchFamily="2" charset="-78"/>
              </a:rPr>
              <a:t>بیشتر مشکلات تست نفوذ به دلیل درس نگرفتن از تجربیات گذشته </a:t>
            </a:r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و </a:t>
            </a: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باقی نماندن آن‌ها در سازمان</a:t>
            </a:r>
            <a:r>
              <a:rPr lang="fa-IR" sz="2400" dirty="0" smtClean="0">
                <a:cs typeface="B Nazanin" pitchFamily="2" charset="-78"/>
              </a:rPr>
              <a:t> است.</a:t>
            </a: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تست نفوذ یک بار انجام نمی‌شود</a:t>
            </a:r>
            <a:r>
              <a:rPr lang="fa-IR" sz="2400" dirty="0" smtClean="0">
                <a:cs typeface="B Nazanin" pitchFamily="2" charset="-78"/>
              </a:rPr>
              <a:t>، تست‌های پشت سر‌هم می‌توانند نقص‌های به ترتیب جزئی‌تری را افشا سازند . </a:t>
            </a: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i="1" dirty="0" smtClean="0">
                <a:cs typeface="B Nazanin" pitchFamily="2" charset="-78"/>
              </a:rPr>
              <a:t>از تست نفوذ به عنوان « آخرین چک» استفاده کنید نه اولین ژست امنیتی فرآیند توسعه!</a:t>
            </a: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endParaRPr lang="en-US" sz="2400" dirty="0">
              <a:cs typeface="B Nazanin" pitchFamily="2" charset="-78"/>
            </a:endParaRPr>
          </a:p>
          <a:p>
            <a:pPr marL="397764" indent="-342900" algn="just" rtl="1">
              <a:lnSpc>
                <a:spcPct val="150000"/>
              </a:lnSpc>
              <a:buFont typeface="Wingdings" pitchFamily="2" charset="2"/>
              <a:buChar char="q"/>
            </a:pPr>
            <a:endParaRPr lang="en-US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66417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0" y="304800"/>
            <a:ext cx="7239000" cy="1362075"/>
          </a:xfrm>
        </p:spPr>
        <p:txBody>
          <a:bodyPr/>
          <a:lstStyle/>
          <a:p>
            <a:r>
              <a:rPr lang="fa-IR" dirty="0" smtClean="0"/>
              <a:t>تست نفوذ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6400800" cy="2100264"/>
          </a:xfrm>
        </p:spPr>
        <p:txBody>
          <a:bodyPr>
            <a:normAutofit/>
          </a:bodyPr>
          <a:lstStyle/>
          <a:p>
            <a:pPr algn="justLow"/>
            <a:r>
              <a:rPr lang="fa-IR" sz="2400" b="1" dirty="0" smtClean="0">
                <a:cs typeface="B Nazanin" pitchFamily="2" charset="-78"/>
              </a:rPr>
              <a:t>هرگزپختن املت بدون شکستن تخم‌مرغ‌ها ممکن نیست</a:t>
            </a:r>
            <a:endParaRPr lang="en-US" sz="2400" b="1" dirty="0">
              <a:cs typeface="B Nazanin" pitchFamily="2" charset="-78"/>
            </a:endParaRPr>
          </a:p>
        </p:txBody>
      </p:sp>
      <p:pic>
        <p:nvPicPr>
          <p:cNvPr id="4" name="Content Placeholder 5" descr="Figure-Ch6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17172" y="2209800"/>
            <a:ext cx="7217228" cy="4180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40544" y="-304800"/>
            <a:ext cx="8062912" cy="1470025"/>
          </a:xfrm>
        </p:spPr>
        <p:txBody>
          <a:bodyPr/>
          <a:lstStyle/>
          <a:p>
            <a:r>
              <a:rPr lang="fa-IR" dirty="0" smtClean="0"/>
              <a:t> منابعــ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1412080"/>
            <a:ext cx="7924800" cy="422672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dirty="0"/>
              <a:t>Allen, Lee. </a:t>
            </a:r>
            <a:r>
              <a:rPr lang="en-US" i="1" dirty="0"/>
              <a:t>Advanced Penetration Testing for Highly-Secured Environments</a:t>
            </a:r>
            <a:r>
              <a:rPr lang="en-US" dirty="0"/>
              <a:t>. </a:t>
            </a:r>
            <a:r>
              <a:rPr lang="en-US" dirty="0" err="1"/>
              <a:t>Packt</a:t>
            </a:r>
            <a:r>
              <a:rPr lang="en-US" dirty="0"/>
              <a:t> Pub Limited, 2012</a:t>
            </a:r>
            <a:r>
              <a:rPr lang="en-US" dirty="0" smtClean="0"/>
              <a:t>.</a:t>
            </a:r>
            <a:endParaRPr lang="fa-IR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dirty="0" err="1" smtClean="0"/>
              <a:t>Takanen</a:t>
            </a:r>
            <a:r>
              <a:rPr lang="en-US" dirty="0"/>
              <a:t>, Ari, Jared D. </a:t>
            </a:r>
            <a:r>
              <a:rPr lang="en-US" dirty="0" err="1"/>
              <a:t>Demott</a:t>
            </a:r>
            <a:r>
              <a:rPr lang="en-US" dirty="0"/>
              <a:t>, and Charles Miller. </a:t>
            </a:r>
            <a:r>
              <a:rPr lang="en-US" i="1" dirty="0"/>
              <a:t>Fuzzing for software security testing and quality assurance</a:t>
            </a:r>
            <a:r>
              <a:rPr lang="en-US" dirty="0"/>
              <a:t>. </a:t>
            </a:r>
            <a:r>
              <a:rPr lang="en-US" dirty="0" err="1"/>
              <a:t>Artech</a:t>
            </a:r>
            <a:r>
              <a:rPr lang="en-US" dirty="0"/>
              <a:t> House on Demand, 2008</a:t>
            </a:r>
            <a:r>
              <a:rPr lang="en-US" dirty="0" smtClean="0"/>
              <a:t>.</a:t>
            </a:r>
            <a:endParaRPr lang="fa-IR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dirty="0"/>
              <a:t>Sutton, Michael, Adam Greene, and </a:t>
            </a:r>
            <a:r>
              <a:rPr lang="en-US" dirty="0" err="1"/>
              <a:t>Pedram</a:t>
            </a:r>
            <a:r>
              <a:rPr lang="en-US" dirty="0"/>
              <a:t> </a:t>
            </a:r>
            <a:r>
              <a:rPr lang="en-US" dirty="0" err="1"/>
              <a:t>Amini</a:t>
            </a:r>
            <a:r>
              <a:rPr lang="en-US" dirty="0"/>
              <a:t>. </a:t>
            </a:r>
            <a:r>
              <a:rPr lang="en-US" i="1" dirty="0"/>
              <a:t>Fuzzing: Brute force vulnerability discovery</a:t>
            </a:r>
            <a:r>
              <a:rPr lang="en-US" dirty="0"/>
              <a:t>. Addison-Wesley Professional, 2007</a:t>
            </a:r>
            <a:r>
              <a:rPr lang="en-US" dirty="0" smtClean="0"/>
              <a:t>.</a:t>
            </a:r>
            <a:endParaRPr lang="fa-IR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dirty="0"/>
              <a:t>McGraw, Gary. </a:t>
            </a:r>
            <a:r>
              <a:rPr lang="en-US" i="1" dirty="0"/>
              <a:t>Software security: building security in</a:t>
            </a:r>
            <a:r>
              <a:rPr lang="en-US" dirty="0"/>
              <a:t>. Vol. 1. Addison-Wesley Professional, 2006.</a:t>
            </a:r>
          </a:p>
          <a:p>
            <a:pPr marL="457200" indent="-457200" algn="just">
              <a:buFont typeface="Wingdings" pitchFamily="2" charset="2"/>
              <a:buChar char="q"/>
            </a:pPr>
            <a:endParaRPr lang="en-US" dirty="0"/>
          </a:p>
          <a:p>
            <a:pPr marL="457200" indent="-457200" algn="just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4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4419600" cy="2286000"/>
          </a:xfrm>
        </p:spPr>
        <p:txBody>
          <a:bodyPr>
            <a:normAutofit/>
          </a:bodyPr>
          <a:lstStyle/>
          <a:p>
            <a:pPr marL="340614" indent="-285750"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800" b="1" dirty="0" smtClean="0">
                <a:cs typeface="B Nazanin" pitchFamily="2" charset="-78"/>
              </a:rPr>
              <a:t>پایان</a:t>
            </a:r>
            <a:endParaRPr lang="en-US" sz="2800" b="1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5400000">
            <a:off x="6981444" y="-2162556"/>
            <a:ext cx="1066800" cy="6153912"/>
          </a:xfrm>
        </p:spPr>
        <p:txBody>
          <a:bodyPr>
            <a:normAutofit fontScale="90000"/>
          </a:bodyPr>
          <a:lstStyle/>
          <a:p>
            <a:r>
              <a:rPr lang="fa-IR" sz="6000" dirty="0" smtClean="0">
                <a:solidFill>
                  <a:schemeClr val="accent2">
                    <a:lumMod val="75000"/>
                  </a:schemeClr>
                </a:solidFill>
              </a:rPr>
              <a:t>تعریف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19200" y="1402080"/>
            <a:ext cx="7315200" cy="4312920"/>
          </a:xfrm>
        </p:spPr>
        <p:txBody>
          <a:bodyPr>
            <a:normAutofit/>
          </a:bodyPr>
          <a:lstStyle/>
          <a:p>
            <a:pPr algn="just" rtl="1"/>
            <a:r>
              <a:rPr lang="fa-IR" sz="3200" dirty="0" smtClean="0">
                <a:cs typeface="B Nazanin" pitchFamily="2" charset="-78"/>
              </a:rPr>
              <a:t>تست نفوذ چیست؟</a:t>
            </a:r>
          </a:p>
          <a:p>
            <a:pPr marL="64008" indent="0" algn="just" rtl="1">
              <a:buNone/>
            </a:pPr>
            <a:r>
              <a:rPr lang="fa-IR" sz="3200" dirty="0" smtClean="0">
                <a:cs typeface="B Nazanin" pitchFamily="2" charset="-78"/>
              </a:rPr>
              <a:t>رویه ارزیابی امنیت برنامه از طریق شبیه‌سازی حملات از طرف حمله‌کنندگان بیرونی یا درونی (</a:t>
            </a:r>
            <a:r>
              <a:rPr lang="fa-IR" sz="2800" dirty="0" smtClean="0">
                <a:cs typeface="B Nazanin" pitchFamily="2" charset="-78"/>
              </a:rPr>
              <a:t>با سطوح دسترسی متفاوت انتسابی یا اکتسابی آنان)</a:t>
            </a:r>
            <a:r>
              <a:rPr lang="en-US" sz="2800" dirty="0" smtClean="0">
                <a:cs typeface="B Nazanin" pitchFamily="2" charset="-78"/>
              </a:rPr>
              <a:t>*</a:t>
            </a:r>
            <a:endParaRPr lang="fa-IR" sz="2800" dirty="0" smtClean="0">
              <a:cs typeface="B Nazanin" pitchFamily="2" charset="-78"/>
            </a:endParaRPr>
          </a:p>
          <a:p>
            <a:pPr marL="64008" indent="0" algn="just" rtl="1">
              <a:buNone/>
            </a:pPr>
            <a:endParaRPr lang="fa-IR" sz="2800" dirty="0">
              <a:cs typeface="B Nazanin" pitchFamily="2" charset="-78"/>
            </a:endParaRPr>
          </a:p>
          <a:p>
            <a:pPr marL="64008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64008" indent="0" algn="just" rtl="1">
              <a:buNone/>
            </a:pPr>
            <a:r>
              <a:rPr lang="fa-I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به تعریف توجه کنید!</a:t>
            </a:r>
            <a:r>
              <a:rPr lang="fa-IR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 بیشتر منابع موجود در زمینه تست نفوذ، تنها به جنبه‌های امنیت شبکه‌ای و تست برنامه‌های تحت وب توجه می‌کنند.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cs typeface="B Nazanin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6382389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*http://www.isaca.org/Pages/Glossary.aspx?tid=651&amp;char=P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33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-304800" y="5311775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fa-IR" dirty="0"/>
              <a:t>تفاوت </a:t>
            </a:r>
            <a:r>
              <a:rPr lang="fa-IR" dirty="0" smtClean="0"/>
              <a:t>تست نفوذ با </a:t>
            </a:r>
            <a:r>
              <a:rPr lang="fa-IR" dirty="0"/>
              <a:t>تست کارکردی برنامه</a:t>
            </a:r>
            <a:br>
              <a:rPr lang="fa-IR" dirty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286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400" dirty="0" smtClean="0">
                <a:cs typeface="B Nazanin" pitchFamily="2" charset="-78"/>
              </a:rPr>
              <a:t>تست کارکردی معمولا به دنبال ویژگی‌های عملکرد صحیح برنامه بر اساس کارکردهای تعیین شده است </a:t>
            </a: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400" dirty="0" smtClean="0">
                <a:cs typeface="B Nazanin" pitchFamily="2" charset="-78"/>
              </a:rPr>
              <a:t>ولی، امنیت نرم‌افزار یک یا چند کارکرد یا ویژگی نیست </a:t>
            </a: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400" dirty="0" smtClean="0">
                <a:cs typeface="B Nazanin" pitchFamily="2" charset="-78"/>
              </a:rPr>
              <a:t>حتی اگر در برنامه کارکردهای امنیتی مثل رمزنگاری و ... داشته باشیم</a:t>
            </a:r>
            <a:r>
              <a:rPr lang="en-US" sz="2400" dirty="0" smtClean="0">
                <a:cs typeface="B Nazanin" pitchFamily="2" charset="-78"/>
              </a:rPr>
              <a:t>&lt;&lt;&lt;&lt;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اغلب آسیب‌پذیری‌ها مستقیما به این کارکرد‌ها مربوط نیستند</a:t>
            </a:r>
            <a:r>
              <a:rPr lang="en-US" sz="2400" dirty="0" smtClean="0">
                <a:cs typeface="B Nazanin" pitchFamily="2" charset="-78"/>
              </a:rPr>
              <a:t>&lt;&lt;&lt; </a:t>
            </a:r>
            <a:r>
              <a:rPr lang="fa-IR" sz="2400" dirty="0" smtClean="0">
                <a:cs typeface="B Nazanin" pitchFamily="2" charset="-78"/>
              </a:rPr>
              <a:t>به سوء استفاده حمله‌کننده از کارکردها باز می‌گردند.</a:t>
            </a: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تست کارکردی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&lt;&lt;&lt;&lt;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 تست مثبت‌ها (وجود کارکردها)</a:t>
            </a: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تست نفوذ 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&lt;&lt;&lt;&lt;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 تست منفی‌ها (عدم وجود حفره‌هایی که الزاما در کارکرد خاصی نمی گنجند)</a:t>
            </a: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endParaRPr lang="en-US" sz="2400" dirty="0" smtClean="0">
              <a:cs typeface="B Nazanin" pitchFamily="2" charset="-78"/>
            </a:endParaRPr>
          </a:p>
          <a:p>
            <a:pPr marL="342900" indent="-342900" algn="just" rtl="1">
              <a:lnSpc>
                <a:spcPct val="150000"/>
              </a:lnSpc>
              <a:buFont typeface="Courier New" pitchFamily="49" charset="0"/>
              <a:buChar char="o"/>
            </a:pPr>
            <a:endParaRPr lang="en-US" sz="2400" dirty="0">
              <a:cs typeface="B Nazanin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471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در هر زمینه‌ای تست منفی‌ها چالش بزرگ‌تری از تست مثبت هاست</a:t>
            </a:r>
          </a:p>
          <a:p>
            <a:pPr algn="just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چند تست لازم است تا بتوان گفت که این سیستم به حد کافی تحت حمله امن است؟!</a:t>
            </a:r>
          </a:p>
          <a:p>
            <a:pPr algn="just" rtl="1">
              <a:lnSpc>
                <a:spcPct val="150000"/>
              </a:lnSpc>
            </a:pPr>
            <a:r>
              <a:rPr lang="fa-IR" dirty="0" smtClean="0">
                <a:cs typeface="B Nazanin" pitchFamily="2" charset="-78"/>
              </a:rPr>
              <a:t>اگر تست منفی‌ها هیچ خطایی را نشان دهد </a:t>
            </a:r>
            <a:r>
              <a:rPr lang="fa-I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تنها به معنای نبود خطا تحت یک تست خاص</a:t>
            </a:r>
            <a:r>
              <a:rPr lang="fa-IR" dirty="0" smtClean="0">
                <a:cs typeface="B Nazanin" pitchFamily="2" charset="-78"/>
              </a:rPr>
              <a:t> است و به هیچ وجه به معنای نبود کلی خطا نیست</a:t>
            </a:r>
          </a:p>
          <a:p>
            <a:pPr marL="64008" indent="0" algn="just" rtl="1">
              <a:lnSpc>
                <a:spcPct val="150000"/>
              </a:lnSpc>
              <a:buNone/>
            </a:pPr>
            <a:endParaRPr lang="en-US" dirty="0" smtClean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43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2000" y="-228600"/>
            <a:ext cx="8062912" cy="1470025"/>
          </a:xfrm>
        </p:spPr>
        <p:txBody>
          <a:bodyPr/>
          <a:lstStyle/>
          <a:p>
            <a:r>
              <a:rPr lang="fa-IR" dirty="0" smtClean="0"/>
              <a:t>آسیب‌پذیری‌های هدف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1447800"/>
            <a:ext cx="86798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Nazanin" pitchFamily="2" charset="-78"/>
              </a:rPr>
              <a:t>تولد آسیب‌پذیری در 3 مرحله کلی حیات نرم‌افزار :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>
                <a:cs typeface="B Nazanin" pitchFamily="2" charset="-78"/>
              </a:rPr>
              <a:t>تعریف ویژگی‌ها  و طراحی </a:t>
            </a:r>
          </a:p>
          <a:p>
            <a:pPr marL="914400" lvl="1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>
                <a:cs typeface="B Nazanin" pitchFamily="2" charset="-78"/>
              </a:rPr>
              <a:t>کشف </a:t>
            </a:r>
            <a:r>
              <a:rPr lang="fa-IR" sz="2000" dirty="0" smtClean="0">
                <a:cs typeface="B Nazanin" pitchFamily="2" charset="-78"/>
              </a:rPr>
              <a:t>عیوب طراحی دشوار </a:t>
            </a:r>
            <a:r>
              <a:rPr lang="fa-IR" sz="2000" dirty="0">
                <a:cs typeface="B Nazanin" pitchFamily="2" charset="-78"/>
              </a:rPr>
              <a:t>بوده و در جلسه گذشته </a:t>
            </a:r>
            <a:r>
              <a:rPr lang="fa-IR" sz="2000" dirty="0" smtClean="0">
                <a:cs typeface="B Nazanin" pitchFamily="2" charset="-78"/>
              </a:rPr>
              <a:t>و </a:t>
            </a:r>
            <a:r>
              <a:rPr lang="fa-IR" sz="2000" dirty="0">
                <a:cs typeface="B Nazanin" pitchFamily="2" charset="-78"/>
              </a:rPr>
              <a:t>آینده بدان پرداخته شده و </a:t>
            </a:r>
            <a:r>
              <a:rPr lang="fa-IR" sz="2000" dirty="0" smtClean="0">
                <a:cs typeface="B Nazanin" pitchFamily="2" charset="-78"/>
              </a:rPr>
              <a:t>می‌شود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توسعه </a:t>
            </a:r>
          </a:p>
          <a:p>
            <a:pPr marL="914400" lvl="1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Nazanin" pitchFamily="2" charset="-78"/>
              </a:rPr>
              <a:t>به دلیل پیاده‌سازی نادرست و یا نامطلوب رخ داده است 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Nazanin" pitchFamily="2" charset="-78"/>
              </a:rPr>
              <a:t>به‌کارگیری در محیط عملیاتی</a:t>
            </a:r>
          </a:p>
          <a:p>
            <a:pPr marL="914400" lvl="1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000" dirty="0" smtClean="0">
                <a:cs typeface="B Nazanin" pitchFamily="2" charset="-78"/>
              </a:rPr>
              <a:t>به دلیل  تنظیمات پیش‌فرض و یا مستندسازی </a:t>
            </a:r>
            <a:r>
              <a:rPr lang="fa-IR" sz="2000" dirty="0">
                <a:cs typeface="B Nazanin" pitchFamily="2" charset="-78"/>
              </a:rPr>
              <a:t> نادرست </a:t>
            </a:r>
            <a:r>
              <a:rPr lang="fa-IR" sz="2000" dirty="0" smtClean="0">
                <a:cs typeface="B Nazanin" pitchFamily="2" charset="-78"/>
              </a:rPr>
              <a:t> برای به کارگیری امن نرم‌افزار رخ داده است .</a:t>
            </a:r>
          </a:p>
          <a:p>
            <a:pPr algn="r" rtl="1">
              <a:lnSpc>
                <a:spcPct val="150000"/>
              </a:lnSpc>
            </a:pPr>
            <a:endParaRPr lang="fa-IR" sz="2800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857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707" y="381000"/>
            <a:ext cx="3486150" cy="290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182" y="3733799"/>
            <a:ext cx="8077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تست نفوذ نیازمند هر دو کلاه :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400" dirty="0" smtClean="0">
                <a:cs typeface="B Nazanin" pitchFamily="2" charset="-78"/>
              </a:rPr>
              <a:t>کلاه سفید برای اطمینان از عملکرد درست  کارکردهای امنیتی برنامه</a:t>
            </a:r>
          </a:p>
          <a:p>
            <a:pPr marL="800100" lvl="1" indent="-342900"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400" dirty="0" smtClean="0">
                <a:cs typeface="B Nazanin" pitchFamily="2" charset="-78"/>
              </a:rPr>
              <a:t>کلاه </a:t>
            </a:r>
            <a:r>
              <a:rPr lang="fa-IR" sz="2400" b="1" dirty="0" smtClean="0">
                <a:solidFill>
                  <a:schemeClr val="bg1"/>
                </a:solidFill>
                <a:cs typeface="B Nazanin" pitchFamily="2" charset="-78"/>
              </a:rPr>
              <a:t>سیاه </a:t>
            </a:r>
            <a:r>
              <a:rPr lang="fa-IR" sz="2400" dirty="0" smtClean="0">
                <a:cs typeface="B Nazanin" pitchFamily="2" charset="-78"/>
              </a:rPr>
              <a:t>برای اطمینان از عدم نفوذ حمله‌کننده به کل برنامه یا سیستم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8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16200000">
            <a:off x="-3422211" y="291084"/>
            <a:ext cx="8229600" cy="1399032"/>
          </a:xfrm>
        </p:spPr>
        <p:txBody>
          <a:bodyPr/>
          <a:lstStyle/>
          <a:p>
            <a:r>
              <a:rPr lang="fa-IR" dirty="0" smtClean="0"/>
              <a:t>وضعیت فعلی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53748-88E9-41D9-84C6-800F21EF351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0" y="228600"/>
            <a:ext cx="67056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در توسعه‌های فعلی نرم‌افزار به ندرت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نیازمندی‌های امنیتی</a:t>
            </a:r>
            <a:r>
              <a:rPr lang="fa-IR" sz="2400" b="1" dirty="0" smtClean="0">
                <a:cs typeface="B Nazanin" pitchFamily="2" charset="-78"/>
              </a:rPr>
              <a:t>، سناریو‌های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سوء کاربرد</a:t>
            </a:r>
            <a:r>
              <a:rPr lang="fa-IR" sz="2400" b="1" dirty="0" smtClean="0">
                <a:cs typeface="B Nazanin" pitchFamily="2" charset="-78"/>
              </a:rPr>
              <a:t>،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دانش ریسک‌های </a:t>
            </a:r>
            <a:r>
              <a:rPr lang="fa-IR" sz="2400" b="1" dirty="0" smtClean="0">
                <a:cs typeface="B Nazanin" pitchFamily="2" charset="-78"/>
              </a:rPr>
              <a:t>امنیتی و نیز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الگوهای حملات </a:t>
            </a:r>
            <a:r>
              <a:rPr lang="fa-IR" sz="2400" b="1" dirty="0" smtClean="0">
                <a:cs typeface="B Nazanin" pitchFamily="2" charset="-78"/>
              </a:rPr>
              <a:t>در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طراحی </a:t>
            </a:r>
            <a:r>
              <a:rPr lang="fa-IR" sz="2400" b="1" dirty="0" smtClean="0">
                <a:cs typeface="B Nazanin" pitchFamily="2" charset="-78"/>
              </a:rPr>
              <a:t>مورد توجه قرار می گیرد.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تست</a:t>
            </a:r>
            <a:r>
              <a:rPr lang="fa-IR" sz="2400" b="1" dirty="0" smtClean="0">
                <a:cs typeface="B Nazanin" pitchFamily="2" charset="-78"/>
              </a:rPr>
              <a:t> نیز همین وضعیت را دارد. 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در نتیجه :</a:t>
            </a:r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یافته‌های امنیتی  قائم به شخص بوده و در میان تیم‌های مختلف و در طول زمان قابل تکرار نیستند</a:t>
            </a:r>
            <a:r>
              <a:rPr lang="fa-IR" sz="2400" b="1" dirty="0" smtClean="0">
                <a:cs typeface="B Nazanin" pitchFamily="2" charset="-78"/>
              </a:rPr>
              <a:t>...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با این وضع در عمل تست نفوذ تنها </a:t>
            </a:r>
            <a:r>
              <a:rPr lang="fa-I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بخش کوچکی </a:t>
            </a:r>
            <a:r>
              <a:rPr lang="fa-IR" sz="2400" b="1" dirty="0" smtClean="0">
                <a:cs typeface="B Nazanin" pitchFamily="2" charset="-78"/>
              </a:rPr>
              <a:t>از ریسک‌های امنیتی موجود را می یابد.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 smtClean="0">
                <a:cs typeface="B Nazanin" pitchFamily="2" charset="-78"/>
              </a:rPr>
              <a:t>نتیجه نهایی</a:t>
            </a:r>
            <a:r>
              <a:rPr lang="en-US" sz="2400" b="1" dirty="0" smtClean="0">
                <a:cs typeface="B Nazanin" pitchFamily="2" charset="-78"/>
              </a:rPr>
              <a:t>&lt;&lt;&lt;</a:t>
            </a:r>
            <a:r>
              <a:rPr lang="fa-IR" sz="24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Nazanin" pitchFamily="2" charset="-78"/>
              </a:rPr>
              <a:t>القای امنیت دروغین </a:t>
            </a:r>
            <a:r>
              <a:rPr lang="fa-IR" sz="2400" b="1" dirty="0" smtClean="0">
                <a:cs typeface="B Nazanin" pitchFamily="2" charset="-78"/>
              </a:rPr>
              <a:t>به نرم‌افزارهایی که امنیت نداشته اند....</a:t>
            </a:r>
          </a:p>
        </p:txBody>
      </p:sp>
    </p:spTree>
    <p:extLst>
      <p:ext uri="{BB962C8B-B14F-4D97-AF65-F5344CB8AC3E}">
        <p14:creationId xmlns:p14="http://schemas.microsoft.com/office/powerpoint/2010/main" val="5475438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3358</TotalTime>
  <Words>1733</Words>
  <Application>Microsoft Office PowerPoint</Application>
  <PresentationFormat>On-screen Show (4:3)</PresentationFormat>
  <Paragraphs>240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Verve</vt:lpstr>
      <vt:lpstr>توسعه امن نرم‌افزار</vt:lpstr>
      <vt:lpstr>عناوین</vt:lpstr>
      <vt:lpstr>تست نفوذ</vt:lpstr>
      <vt:lpstr>تعریف </vt:lpstr>
      <vt:lpstr>تفاوت تست نفوذ با تست کارکردی برنامه </vt:lpstr>
      <vt:lpstr>PowerPoint Presentation</vt:lpstr>
      <vt:lpstr>آسیب‌پذیری‌های هدف </vt:lpstr>
      <vt:lpstr>PowerPoint Presentation</vt:lpstr>
      <vt:lpstr>وضعیت فعلی</vt:lpstr>
      <vt:lpstr>مراحل تست نفوذ</vt:lpstr>
      <vt:lpstr>اقدامات پیش از درگیری </vt:lpstr>
      <vt:lpstr>جمع‌آوری اطلاعات </vt:lpstr>
      <vt:lpstr>تحلیل آسیب‌پذیری</vt:lpstr>
      <vt:lpstr>گزارش‌دهی</vt:lpstr>
      <vt:lpstr>یک فرمت نمونه گزارش‌دهی(خلاصه‌گزارش)</vt:lpstr>
      <vt:lpstr>انجام عملیات بعد از اکسپلویت </vt:lpstr>
      <vt:lpstr>مرور ابزارها ی تست نفوذ</vt:lpstr>
      <vt:lpstr>PowerPoint Presentation</vt:lpstr>
      <vt:lpstr>PowerPoint Presentation</vt:lpstr>
      <vt:lpstr>ابزار‌های  تست برنامه تحت وب</vt:lpstr>
      <vt:lpstr>ابزارهای تست نفوذ نرم‌افزار </vt:lpstr>
      <vt:lpstr>مکانیزم‌ تزریق خطا</vt:lpstr>
      <vt:lpstr>Holodeck</vt:lpstr>
      <vt:lpstr>شمای محیط Holodeck</vt:lpstr>
      <vt:lpstr>مکانیزم fuzzing</vt:lpstr>
      <vt:lpstr>دسته‌بندی کلی fuzzerها</vt:lpstr>
      <vt:lpstr>ابزارهای fuzzing </vt:lpstr>
      <vt:lpstr>محدودیت‌های تست نفوذ</vt:lpstr>
      <vt:lpstr>جمع‌بندی</vt:lpstr>
      <vt:lpstr> منابعــ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توسعه امن نرم‌افزار</dc:title>
  <dc:creator>abd</dc:creator>
  <cp:lastModifiedBy>Peyman-pc</cp:lastModifiedBy>
  <cp:revision>108</cp:revision>
  <dcterms:created xsi:type="dcterms:W3CDTF">2013-03-29T06:39:04Z</dcterms:created>
  <dcterms:modified xsi:type="dcterms:W3CDTF">2016-11-27T22:15:12Z</dcterms:modified>
</cp:coreProperties>
</file>