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57" r:id="rId3"/>
    <p:sldId id="258" r:id="rId4"/>
    <p:sldId id="279" r:id="rId5"/>
    <p:sldId id="259" r:id="rId6"/>
    <p:sldId id="260" r:id="rId7"/>
    <p:sldId id="261" r:id="rId8"/>
    <p:sldId id="263" r:id="rId9"/>
    <p:sldId id="262" r:id="rId10"/>
    <p:sldId id="264" r:id="rId11"/>
    <p:sldId id="265" r:id="rId12"/>
    <p:sldId id="266" r:id="rId13"/>
    <p:sldId id="267" r:id="rId14"/>
    <p:sldId id="268" r:id="rId15"/>
    <p:sldId id="269" r:id="rId16"/>
    <p:sldId id="272" r:id="rId17"/>
    <p:sldId id="273" r:id="rId18"/>
    <p:sldId id="274" r:id="rId19"/>
    <p:sldId id="280" r:id="rId20"/>
    <p:sldId id="281" r:id="rId21"/>
    <p:sldId id="282" r:id="rId22"/>
    <p:sldId id="283" r:id="rId23"/>
    <p:sldId id="275" r:id="rId24"/>
    <p:sldId id="290" r:id="rId25"/>
    <p:sldId id="291" r:id="rId26"/>
    <p:sldId id="292" r:id="rId27"/>
    <p:sldId id="284" r:id="rId28"/>
    <p:sldId id="285" r:id="rId29"/>
    <p:sldId id="286" r:id="rId30"/>
    <p:sldId id="287" r:id="rId31"/>
    <p:sldId id="288" r:id="rId32"/>
    <p:sldId id="289"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8" r:id="rId47"/>
    <p:sldId id="306" r:id="rId48"/>
    <p:sldId id="276" r:id="rId49"/>
    <p:sldId id="307" r:id="rId50"/>
    <p:sldId id="309"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7" d="100"/>
          <a:sy n="57" d="100"/>
        </p:scale>
        <p:origin x="-1494"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50CDFDCB-8C33-412D-ACBF-6299A71003E9}" type="datetimeFigureOut">
              <a:rPr lang="en-US" smtClean="0"/>
              <a:pPr/>
              <a:t>11/11/2017</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2E553D2-6FC8-457F-8F1F-C6AE170E89B5}"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CDFDCB-8C33-412D-ACBF-6299A71003E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553D2-6FC8-457F-8F1F-C6AE170E89B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CDFDCB-8C33-412D-ACBF-6299A71003E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553D2-6FC8-457F-8F1F-C6AE170E89B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CDFDCB-8C33-412D-ACBF-6299A71003E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553D2-6FC8-457F-8F1F-C6AE170E89B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CDFDCB-8C33-412D-ACBF-6299A71003E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553D2-6FC8-457F-8F1F-C6AE170E89B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0CDFDCB-8C33-412D-ACBF-6299A71003E9}" type="datetimeFigureOut">
              <a:rPr lang="en-US" smtClean="0"/>
              <a:pPr/>
              <a:t>11/11/2017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E553D2-6FC8-457F-8F1F-C6AE170E89B5}"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CDFDCB-8C33-412D-ACBF-6299A71003E9}" type="datetimeFigureOut">
              <a:rPr lang="en-US" smtClean="0"/>
              <a:pPr/>
              <a:t>11/11/2017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E553D2-6FC8-457F-8F1F-C6AE170E89B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CDFDCB-8C33-412D-ACBF-6299A71003E9}" type="datetimeFigureOut">
              <a:rPr lang="en-US" smtClean="0"/>
              <a:pPr/>
              <a:t>11/11/2017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E553D2-6FC8-457F-8F1F-C6AE170E89B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CDFDCB-8C33-412D-ACBF-6299A71003E9}" type="datetimeFigureOut">
              <a:rPr lang="en-US" smtClean="0"/>
              <a:pPr/>
              <a:t>11/11/2017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E553D2-6FC8-457F-8F1F-C6AE170E89B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0CDFDCB-8C33-412D-ACBF-6299A71003E9}" type="datetimeFigureOut">
              <a:rPr lang="en-US" smtClean="0"/>
              <a:pPr/>
              <a:t>11/11/2017</a:t>
            </a:fld>
            <a:endParaRPr lang="en-US"/>
          </a:p>
        </p:txBody>
      </p:sp>
      <p:sp>
        <p:nvSpPr>
          <p:cNvPr id="7" name="Slide Number Placeholder 6"/>
          <p:cNvSpPr>
            <a:spLocks noGrp="1"/>
          </p:cNvSpPr>
          <p:nvPr>
            <p:ph type="sldNum" sz="quarter" idx="12"/>
          </p:nvPr>
        </p:nvSpPr>
        <p:spPr/>
        <p:txBody>
          <a:bodyPr/>
          <a:lstStyle/>
          <a:p>
            <a:fld id="{12E553D2-6FC8-457F-8F1F-C6AE170E89B5}"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CDFDCB-8C33-412D-ACBF-6299A71003E9}" type="datetimeFigureOut">
              <a:rPr lang="en-US" smtClean="0"/>
              <a:pPr/>
              <a:t>11/11/2017</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12E553D2-6FC8-457F-8F1F-C6AE170E89B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50CDFDCB-8C33-412D-ACBF-6299A71003E9}" type="datetimeFigureOut">
              <a:rPr lang="en-US" smtClean="0"/>
              <a:pPr/>
              <a:t>11/11/2017</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12E553D2-6FC8-457F-8F1F-C6AE170E89B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2743200"/>
            <a:ext cx="1828800" cy="829236"/>
          </a:xfrm>
        </p:spPr>
        <p:txBody>
          <a:bodyPr/>
          <a:lstStyle/>
          <a:p>
            <a:r>
              <a:rPr lang="fa-IR" dirty="0" smtClean="0">
                <a:solidFill>
                  <a:schemeClr val="tx1"/>
                </a:solidFill>
              </a:rPr>
              <a:t>به نام او</a:t>
            </a:r>
            <a:endParaRPr lang="en-US" dirty="0">
              <a:solidFill>
                <a:schemeClr val="tx1"/>
              </a:solidFill>
            </a:endParaRPr>
          </a:p>
        </p:txBody>
      </p:sp>
      <p:sp>
        <p:nvSpPr>
          <p:cNvPr id="3" name="Subtitle 2"/>
          <p:cNvSpPr>
            <a:spLocks noGrp="1"/>
          </p:cNvSpPr>
          <p:nvPr>
            <p:ph type="subTitle" idx="1"/>
          </p:nvPr>
        </p:nvSpPr>
        <p:spPr>
          <a:xfrm>
            <a:off x="4800600" y="5105400"/>
            <a:ext cx="3309803" cy="762000"/>
          </a:xfrm>
        </p:spPr>
        <p:txBody>
          <a:bodyPr>
            <a:normAutofit/>
          </a:bodyPr>
          <a:lstStyle/>
          <a:p>
            <a:r>
              <a:rPr lang="fa-IR" sz="2000" dirty="0" smtClean="0"/>
              <a:t>دانشکده فنی دختران ساری</a:t>
            </a:r>
            <a:endParaRPr lang="en-US" sz="2000" dirty="0"/>
          </a:p>
        </p:txBody>
      </p:sp>
    </p:spTree>
    <p:extLst>
      <p:ext uri="{BB962C8B-B14F-4D97-AF65-F5344CB8AC3E}">
        <p14:creationId xmlns="" xmlns:p14="http://schemas.microsoft.com/office/powerpoint/2010/main" val="1115810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sus\Desktop\aks mabani\مبانی نظری طراحی\images (1).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533400" y="762000"/>
            <a:ext cx="8077200" cy="5715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1371600" y="4191000"/>
            <a:ext cx="6777317" cy="1828800"/>
          </a:xfrm>
        </p:spPr>
        <p:txBody>
          <a:bodyPr/>
          <a:lstStyle/>
          <a:p>
            <a:pPr marL="68580" indent="0" algn="justLow" rtl="1">
              <a:buNone/>
            </a:pPr>
            <a:r>
              <a:rPr lang="fa-IR" dirty="0">
                <a:solidFill>
                  <a:schemeClr val="tx1"/>
                </a:solidFill>
                <a:cs typeface="B Nazanin" pitchFamily="2" charset="-78"/>
              </a:rPr>
              <a:t>می ون هو، استاد دانشگاه آزاد انگلستان، در رد جهان مکانیکی نیوتون، جهانی را معرفی کرد که زنده است و به آن نام جهان ارگانیک داده. وی این دو جهان را به گونه ای که در </a:t>
            </a:r>
            <a:r>
              <a:rPr lang="fa-IR" dirty="0" smtClean="0">
                <a:solidFill>
                  <a:schemeClr val="tx1"/>
                </a:solidFill>
                <a:cs typeface="B Nazanin" pitchFamily="2" charset="-78"/>
              </a:rPr>
              <a:t>جدول </a:t>
            </a:r>
            <a:r>
              <a:rPr lang="fa-IR" dirty="0">
                <a:solidFill>
                  <a:schemeClr val="tx1"/>
                </a:solidFill>
                <a:cs typeface="B Nazanin" pitchFamily="2" charset="-78"/>
              </a:rPr>
              <a:t>آمده با هم مقایسه کرده است</a:t>
            </a:r>
            <a:r>
              <a:rPr lang="fa-IR" dirty="0" smtClean="0">
                <a:solidFill>
                  <a:schemeClr val="tx1"/>
                </a:solidFill>
                <a:cs typeface="B Nazanin" pitchFamily="2" charset="-78"/>
              </a:rPr>
              <a:t>.</a:t>
            </a:r>
            <a:endParaRPr lang="en-US" dirty="0">
              <a:solidFill>
                <a:schemeClr val="tx1"/>
              </a:solidFill>
              <a:cs typeface="B Nazanin" pitchFamily="2" charset="-78"/>
            </a:endParaRPr>
          </a:p>
        </p:txBody>
      </p:sp>
    </p:spTree>
    <p:extLst>
      <p:ext uri="{BB962C8B-B14F-4D97-AF65-F5344CB8AC3E}">
        <p14:creationId xmlns="" xmlns:p14="http://schemas.microsoft.com/office/powerpoint/2010/main" val="1518038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3921408878"/>
              </p:ext>
            </p:extLst>
          </p:nvPr>
        </p:nvGraphicFramePr>
        <p:xfrm>
          <a:off x="4724400" y="990600"/>
          <a:ext cx="3390543" cy="4953000"/>
        </p:xfrm>
        <a:graphic>
          <a:graphicData uri="http://schemas.openxmlformats.org/drawingml/2006/table">
            <a:tbl>
              <a:tblPr rtl="1" firstRow="1" firstCol="1" bandRow="1">
                <a:tableStyleId>{5C22544A-7EE6-4342-B048-85BDC9FD1C3A}</a:tableStyleId>
              </a:tblPr>
              <a:tblGrid>
                <a:gridCol w="3390543"/>
              </a:tblGrid>
              <a:tr h="643977">
                <a:tc>
                  <a:txBody>
                    <a:bodyPr/>
                    <a:lstStyle/>
                    <a:p>
                      <a:pPr marL="0" marR="0" algn="ctr" rtl="1">
                        <a:lnSpc>
                          <a:spcPct val="107000"/>
                        </a:lnSpc>
                        <a:spcBef>
                          <a:spcPts val="0"/>
                        </a:spcBef>
                        <a:spcAft>
                          <a:spcPts val="0"/>
                        </a:spcAft>
                      </a:pPr>
                      <a:r>
                        <a:rPr lang="fa-IR" sz="900" dirty="0">
                          <a:effectLst/>
                        </a:rPr>
                        <a:t> </a:t>
                      </a:r>
                      <a:endParaRPr lang="en-US" sz="600" dirty="0">
                        <a:effectLst/>
                      </a:endParaRPr>
                    </a:p>
                    <a:p>
                      <a:pPr marL="0" marR="0" algn="ctr" rtl="1">
                        <a:lnSpc>
                          <a:spcPct val="107000"/>
                        </a:lnSpc>
                        <a:spcBef>
                          <a:spcPts val="0"/>
                        </a:spcBef>
                        <a:spcAft>
                          <a:spcPts val="0"/>
                        </a:spcAft>
                      </a:pPr>
                      <a:r>
                        <a:rPr lang="fa-IR" sz="1400" dirty="0">
                          <a:effectLst/>
                        </a:rPr>
                        <a:t>جهان مکانیکی</a:t>
                      </a:r>
                      <a:endParaRPr lang="en-US" sz="1400" dirty="0">
                        <a:effectLst/>
                      </a:endParaRPr>
                    </a:p>
                    <a:p>
                      <a:pPr marL="0" marR="0" algn="ctr" rtl="1">
                        <a:lnSpc>
                          <a:spcPct val="107000"/>
                        </a:lnSpc>
                        <a:spcBef>
                          <a:spcPts val="0"/>
                        </a:spcBef>
                        <a:spcAft>
                          <a:spcPts val="0"/>
                        </a:spcAft>
                      </a:pPr>
                      <a:r>
                        <a:rPr lang="fa-IR" sz="900" dirty="0">
                          <a:effectLst/>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5643" marR="35643" marT="0" marB="0"/>
                </a:tc>
              </a:tr>
              <a:tr h="4309023">
                <a:tc>
                  <a:txBody>
                    <a:bodyPr/>
                    <a:lstStyle/>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ایستا - محدود شده</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فضای مطلق و زمان مطلق جدا</a:t>
                      </a:r>
                      <a:endParaRPr lang="en-US" sz="1200" dirty="0">
                        <a:effectLst/>
                      </a:endParaRPr>
                    </a:p>
                    <a:p>
                      <a:pPr marL="0" marR="0" algn="ctr" rtl="1">
                        <a:lnSpc>
                          <a:spcPct val="107000"/>
                        </a:lnSpc>
                        <a:spcBef>
                          <a:spcPts val="0"/>
                        </a:spcBef>
                        <a:spcAft>
                          <a:spcPts val="0"/>
                        </a:spcAft>
                      </a:pPr>
                      <a:r>
                        <a:rPr lang="fa-IR" sz="1200" dirty="0">
                          <a:effectLst/>
                        </a:rPr>
                        <a:t>قاب های فضا – زمان یکسان برای همه ناظران</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اجسام خنثی با</a:t>
                      </a:r>
                      <a:endParaRPr lang="en-US" sz="1200" dirty="0">
                        <a:effectLst/>
                      </a:endParaRPr>
                    </a:p>
                    <a:p>
                      <a:pPr marL="0" marR="0" algn="ctr" rtl="1">
                        <a:lnSpc>
                          <a:spcPct val="107000"/>
                        </a:lnSpc>
                        <a:spcBef>
                          <a:spcPts val="0"/>
                        </a:spcBef>
                        <a:spcAft>
                          <a:spcPts val="0"/>
                        </a:spcAft>
                      </a:pPr>
                      <a:r>
                        <a:rPr lang="fa-IR" sz="1200" dirty="0">
                          <a:effectLst/>
                        </a:rPr>
                        <a:t>مکان مشخص در فضا و زمان</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فضا – زمان</a:t>
                      </a:r>
                      <a:endParaRPr lang="en-US" sz="1200" dirty="0">
                        <a:effectLst/>
                      </a:endParaRPr>
                    </a:p>
                    <a:p>
                      <a:pPr marL="0" marR="0" algn="ctr" rtl="1">
                        <a:lnSpc>
                          <a:spcPct val="107000"/>
                        </a:lnSpc>
                        <a:spcBef>
                          <a:spcPts val="0"/>
                        </a:spcBef>
                        <a:spcAft>
                          <a:spcPts val="0"/>
                        </a:spcAft>
                      </a:pPr>
                      <a:r>
                        <a:rPr lang="fa-IR" sz="1200" dirty="0">
                          <a:effectLst/>
                        </a:rPr>
                        <a:t>خطی – همجنس</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دلایل محلی</a:t>
                      </a:r>
                      <a:endParaRPr lang="en-US" sz="1200" dirty="0">
                        <a:effectLst/>
                      </a:endParaRPr>
                    </a:p>
                    <a:p>
                      <a:pPr marL="0" marR="0" algn="ctr" rtl="1">
                        <a:lnSpc>
                          <a:spcPct val="107000"/>
                        </a:lnSpc>
                        <a:spcBef>
                          <a:spcPts val="0"/>
                        </a:spcBef>
                        <a:spcAft>
                          <a:spcPts val="0"/>
                        </a:spcAft>
                      </a:pPr>
                      <a:r>
                        <a:rPr lang="fa-IR" sz="1200" dirty="0">
                          <a:effectLst/>
                        </a:rPr>
                        <a:t>خلق شده، غیر فعال</a:t>
                      </a:r>
                      <a:endParaRPr lang="en-US" sz="1200" dirty="0">
                        <a:effectLst/>
                      </a:endParaRPr>
                    </a:p>
                    <a:p>
                      <a:pPr marL="0" marR="0" algn="ctr" rtl="1">
                        <a:lnSpc>
                          <a:spcPct val="107000"/>
                        </a:lnSpc>
                        <a:spcBef>
                          <a:spcPts val="0"/>
                        </a:spcBef>
                        <a:spcAft>
                          <a:spcPts val="0"/>
                        </a:spcAft>
                      </a:pPr>
                      <a:r>
                        <a:rPr lang="fa-IR" sz="1200" dirty="0">
                          <a:effectLst/>
                        </a:rPr>
                        <a:t>و در نتیجه ناظر به صورت خنثی</a:t>
                      </a:r>
                      <a:endParaRPr lang="en-US" sz="1200" dirty="0">
                        <a:effectLst/>
                      </a:endParaRPr>
                    </a:p>
                    <a:p>
                      <a:pPr marL="0" marR="0" algn="ctr" rtl="1">
                        <a:lnSpc>
                          <a:spcPct val="107000"/>
                        </a:lnSpc>
                        <a:spcBef>
                          <a:spcPts val="0"/>
                        </a:spcBef>
                        <a:spcAft>
                          <a:spcPts val="0"/>
                        </a:spcAft>
                      </a:pPr>
                      <a:r>
                        <a:rPr lang="fa-IR" sz="900" dirty="0">
                          <a:effectLst/>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5643" marR="35643" marT="0" marB="0"/>
                </a:tc>
              </a:tr>
            </a:tbl>
          </a:graphicData>
        </a:graphic>
      </p:graphicFrame>
      <p:graphicFrame>
        <p:nvGraphicFramePr>
          <p:cNvPr id="5" name="Table 4"/>
          <p:cNvGraphicFramePr>
            <a:graphicFrameLocks noGrp="1"/>
          </p:cNvGraphicFramePr>
          <p:nvPr>
            <p:extLst>
              <p:ext uri="{D42A27DB-BD31-4B8C-83A1-F6EECF244321}">
                <p14:modId xmlns="" xmlns:p14="http://schemas.microsoft.com/office/powerpoint/2010/main" val="2667591497"/>
              </p:ext>
            </p:extLst>
          </p:nvPr>
        </p:nvGraphicFramePr>
        <p:xfrm>
          <a:off x="838200" y="990600"/>
          <a:ext cx="3352800" cy="4953000"/>
        </p:xfrm>
        <a:graphic>
          <a:graphicData uri="http://schemas.openxmlformats.org/drawingml/2006/table">
            <a:tbl>
              <a:tblPr rtl="1" firstRow="1" firstCol="1" bandRow="1">
                <a:tableStyleId>{5C22544A-7EE6-4342-B048-85BDC9FD1C3A}</a:tableStyleId>
              </a:tblPr>
              <a:tblGrid>
                <a:gridCol w="3352800"/>
              </a:tblGrid>
              <a:tr h="646044">
                <a:tc>
                  <a:txBody>
                    <a:bodyPr/>
                    <a:lstStyle/>
                    <a:p>
                      <a:pPr marL="0" marR="0" algn="ctr" rtl="1">
                        <a:lnSpc>
                          <a:spcPct val="107000"/>
                        </a:lnSpc>
                        <a:spcBef>
                          <a:spcPts val="0"/>
                        </a:spcBef>
                        <a:spcAft>
                          <a:spcPts val="0"/>
                        </a:spcAft>
                      </a:pPr>
                      <a:r>
                        <a:rPr lang="fa-IR" sz="900" dirty="0">
                          <a:effectLst/>
                        </a:rPr>
                        <a:t> </a:t>
                      </a:r>
                      <a:endParaRPr lang="en-US" sz="600" dirty="0">
                        <a:effectLst/>
                      </a:endParaRPr>
                    </a:p>
                    <a:p>
                      <a:pPr marL="0" marR="0" algn="ctr" rtl="1">
                        <a:lnSpc>
                          <a:spcPct val="107000"/>
                        </a:lnSpc>
                        <a:spcBef>
                          <a:spcPts val="0"/>
                        </a:spcBef>
                        <a:spcAft>
                          <a:spcPts val="0"/>
                        </a:spcAft>
                      </a:pPr>
                      <a:r>
                        <a:rPr lang="fa-IR" sz="1400" dirty="0">
                          <a:effectLst/>
                        </a:rPr>
                        <a:t>جهان ارگانیک</a:t>
                      </a:r>
                      <a:endParaRPr lang="en-US" sz="1400" dirty="0">
                        <a:effectLst/>
                      </a:endParaRPr>
                    </a:p>
                    <a:p>
                      <a:pPr marL="0" marR="0" algn="ctr" rtl="1">
                        <a:lnSpc>
                          <a:spcPct val="107000"/>
                        </a:lnSpc>
                        <a:spcBef>
                          <a:spcPts val="0"/>
                        </a:spcBef>
                        <a:spcAft>
                          <a:spcPts val="0"/>
                        </a:spcAft>
                      </a:pPr>
                      <a:r>
                        <a:rPr lang="fa-IR" sz="900" dirty="0">
                          <a:effectLst/>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5643" marR="35643" marT="0" marB="0"/>
                </a:tc>
              </a:tr>
              <a:tr h="4306956">
                <a:tc>
                  <a:txBody>
                    <a:bodyPr/>
                    <a:lstStyle/>
                    <a:p>
                      <a:pPr marL="0" marR="0" algn="ctr" rtl="1">
                        <a:lnSpc>
                          <a:spcPct val="107000"/>
                        </a:lnSpc>
                        <a:spcBef>
                          <a:spcPts val="0"/>
                        </a:spcBef>
                        <a:spcAft>
                          <a:spcPts val="0"/>
                        </a:spcAft>
                      </a:pPr>
                      <a:r>
                        <a:rPr lang="fa-IR" sz="900" dirty="0">
                          <a:effectLst/>
                        </a:rPr>
                        <a:t> </a:t>
                      </a:r>
                      <a:endParaRPr lang="en-US" sz="600" dirty="0">
                        <a:effectLst/>
                      </a:endParaRPr>
                    </a:p>
                    <a:p>
                      <a:pPr marL="0" marR="0" algn="ctr" rtl="1">
                        <a:lnSpc>
                          <a:spcPct val="107000"/>
                        </a:lnSpc>
                        <a:spcBef>
                          <a:spcPts val="0"/>
                        </a:spcBef>
                        <a:spcAft>
                          <a:spcPts val="0"/>
                        </a:spcAft>
                      </a:pPr>
                      <a:r>
                        <a:rPr lang="fa-IR" sz="1200" dirty="0">
                          <a:effectLst/>
                        </a:rPr>
                        <a:t>منحول – سیال</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فضا – زمان غیرقابل تفکیک</a:t>
                      </a:r>
                      <a:endParaRPr lang="en-US" sz="1200" dirty="0">
                        <a:effectLst/>
                      </a:endParaRPr>
                    </a:p>
                    <a:p>
                      <a:pPr marL="0" marR="0" algn="ctr" rtl="1">
                        <a:lnSpc>
                          <a:spcPct val="107000"/>
                        </a:lnSpc>
                        <a:spcBef>
                          <a:spcPts val="0"/>
                        </a:spcBef>
                        <a:spcAft>
                          <a:spcPts val="0"/>
                        </a:spcAft>
                      </a:pPr>
                      <a:r>
                        <a:rPr lang="fa-IR" sz="1200" dirty="0">
                          <a:effectLst/>
                        </a:rPr>
                        <a:t>ناظر مشروط – وابسته</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ارگانیسم ها به صورت غیر محلی</a:t>
                      </a:r>
                      <a:endParaRPr lang="en-US" sz="1200" dirty="0">
                        <a:effectLst/>
                      </a:endParaRPr>
                    </a:p>
                    <a:p>
                      <a:pPr marL="0" marR="0" algn="ctr" rtl="1">
                        <a:lnSpc>
                          <a:spcPct val="107000"/>
                        </a:lnSpc>
                        <a:spcBef>
                          <a:spcPts val="0"/>
                        </a:spcBef>
                        <a:spcAft>
                          <a:spcPts val="0"/>
                        </a:spcAft>
                      </a:pPr>
                      <a:r>
                        <a:rPr lang="fa-IR" sz="1200" dirty="0">
                          <a:effectLst/>
                        </a:rPr>
                        <a:t>که متقابلاً با فضا – زمان درگیر است</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فضا – زمان</a:t>
                      </a:r>
                      <a:endParaRPr lang="en-US" sz="1200" dirty="0">
                        <a:effectLst/>
                      </a:endParaRPr>
                    </a:p>
                    <a:p>
                      <a:pPr marL="0" marR="0" algn="ctr" rtl="1">
                        <a:lnSpc>
                          <a:spcPct val="107000"/>
                        </a:lnSpc>
                        <a:spcBef>
                          <a:spcPts val="0"/>
                        </a:spcBef>
                        <a:spcAft>
                          <a:spcPts val="0"/>
                        </a:spcAft>
                      </a:pPr>
                      <a:r>
                        <a:rPr lang="fa-IR" sz="1200" dirty="0">
                          <a:effectLst/>
                        </a:rPr>
                        <a:t>غیرخطی، غیر همجنس، چند بعدی</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 </a:t>
                      </a:r>
                      <a:endParaRPr lang="en-US" sz="1200" dirty="0">
                        <a:effectLst/>
                      </a:endParaRPr>
                    </a:p>
                    <a:p>
                      <a:pPr marL="0" marR="0" algn="ctr" rtl="1">
                        <a:lnSpc>
                          <a:spcPct val="107000"/>
                        </a:lnSpc>
                        <a:spcBef>
                          <a:spcPts val="0"/>
                        </a:spcBef>
                        <a:spcAft>
                          <a:spcPts val="0"/>
                        </a:spcAft>
                      </a:pPr>
                      <a:r>
                        <a:rPr lang="fa-IR" sz="1200" dirty="0">
                          <a:effectLst/>
                        </a:rPr>
                        <a:t>دلایل غیر محلی</a:t>
                      </a:r>
                      <a:endParaRPr lang="en-US" sz="1200" dirty="0">
                        <a:effectLst/>
                      </a:endParaRPr>
                    </a:p>
                    <a:p>
                      <a:pPr marL="0" marR="0" algn="ctr" rtl="1">
                        <a:lnSpc>
                          <a:spcPct val="107000"/>
                        </a:lnSpc>
                        <a:spcBef>
                          <a:spcPts val="0"/>
                        </a:spcBef>
                        <a:spcAft>
                          <a:spcPts val="0"/>
                        </a:spcAft>
                      </a:pPr>
                      <a:r>
                        <a:rPr lang="fa-IR" sz="1200" dirty="0">
                          <a:effectLst/>
                        </a:rPr>
                        <a:t>خلاق،فعال</a:t>
                      </a:r>
                      <a:endParaRPr lang="en-US" sz="1200" dirty="0">
                        <a:effectLst/>
                      </a:endParaRPr>
                    </a:p>
                    <a:p>
                      <a:pPr marL="0" marR="0" algn="ctr" rtl="1">
                        <a:lnSpc>
                          <a:spcPct val="107000"/>
                        </a:lnSpc>
                        <a:spcBef>
                          <a:spcPts val="0"/>
                        </a:spcBef>
                        <a:spcAft>
                          <a:spcPts val="0"/>
                        </a:spcAft>
                      </a:pPr>
                      <a:r>
                        <a:rPr lang="fa-IR" sz="1200" dirty="0">
                          <a:effectLst/>
                        </a:rPr>
                        <a:t>درگیر بودن ناظر و نظارت شده</a:t>
                      </a:r>
                      <a:endParaRPr lang="en-US" sz="1200" dirty="0">
                        <a:effectLst/>
                      </a:endParaRPr>
                    </a:p>
                    <a:p>
                      <a:pPr marL="0" marR="0" algn="ctr" rtl="1">
                        <a:lnSpc>
                          <a:spcPct val="107000"/>
                        </a:lnSpc>
                        <a:spcBef>
                          <a:spcPts val="0"/>
                        </a:spcBef>
                        <a:spcAft>
                          <a:spcPts val="0"/>
                        </a:spcAft>
                      </a:pPr>
                      <a:r>
                        <a:rPr lang="fa-IR" sz="900" dirty="0">
                          <a:effectLst/>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5643" marR="35643" marT="0" marB="0"/>
                </a:tc>
              </a:tr>
            </a:tbl>
          </a:graphicData>
        </a:graphic>
      </p:graphicFrame>
      <p:sp>
        <p:nvSpPr>
          <p:cNvPr id="6" name="Rectangle 1"/>
          <p:cNvSpPr>
            <a:spLocks noChangeArrowheads="1"/>
          </p:cNvSpPr>
          <p:nvPr/>
        </p:nvSpPr>
        <p:spPr bwMode="auto">
          <a:xfrm>
            <a:off x="3054965" y="-153436"/>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 xmlns:p14="http://schemas.microsoft.com/office/powerpoint/2010/main" val="2859873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3215253178"/>
              </p:ext>
            </p:extLst>
          </p:nvPr>
        </p:nvGraphicFramePr>
        <p:xfrm>
          <a:off x="4800600" y="1524000"/>
          <a:ext cx="3624805" cy="3373811"/>
        </p:xfrm>
        <a:graphic>
          <a:graphicData uri="http://schemas.openxmlformats.org/drawingml/2006/table">
            <a:tbl>
              <a:tblPr rtl="1" firstRow="1" firstCol="1" bandRow="1">
                <a:tableStyleId>{5C22544A-7EE6-4342-B048-85BDC9FD1C3A}</a:tableStyleId>
              </a:tblPr>
              <a:tblGrid>
                <a:gridCol w="3624805"/>
              </a:tblGrid>
              <a:tr h="440952">
                <a:tc>
                  <a:txBody>
                    <a:bodyPr/>
                    <a:lstStyle/>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ژنتیک قدیم</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latin typeface="Calibri" panose="020F0502020204030204" pitchFamily="34" charset="0"/>
                        <a:ea typeface="Calibri" panose="020F0502020204030204" pitchFamily="34" charset="0"/>
                        <a:cs typeface="Arial" panose="020B0604020202020204" pitchFamily="34" charset="0"/>
                      </a:endParaRPr>
                    </a:p>
                  </a:txBody>
                  <a:tcPr marL="40989" marR="40989" marT="0" marB="0"/>
                </a:tc>
              </a:tr>
              <a:tr h="2835648">
                <a:tc>
                  <a:txBody>
                    <a:bodyPr/>
                    <a:lstStyle/>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ژن ها به صورت خطی خصوصیات را مشخص می کنند،</a:t>
                      </a:r>
                      <a:endParaRPr lang="en-US" sz="700" dirty="0">
                        <a:effectLst/>
                      </a:endParaRPr>
                    </a:p>
                    <a:p>
                      <a:pPr marL="0" marR="0" algn="ctr" rtl="1">
                        <a:lnSpc>
                          <a:spcPct val="107000"/>
                        </a:lnSpc>
                        <a:spcBef>
                          <a:spcPts val="0"/>
                        </a:spcBef>
                        <a:spcAft>
                          <a:spcPts val="0"/>
                        </a:spcAft>
                      </a:pPr>
                      <a:r>
                        <a:rPr lang="fa-IR" sz="1100" dirty="0">
                          <a:effectLst/>
                        </a:rPr>
                        <a:t> به روش جمع</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ژن ها و ژنوم ها</a:t>
                      </a:r>
                      <a:endParaRPr lang="en-US" sz="700" dirty="0">
                        <a:effectLst/>
                      </a:endParaRPr>
                    </a:p>
                    <a:p>
                      <a:pPr marL="0" marR="0" algn="ctr" rtl="1">
                        <a:lnSpc>
                          <a:spcPct val="107000"/>
                        </a:lnSpc>
                        <a:spcBef>
                          <a:spcPts val="0"/>
                        </a:spcBef>
                        <a:spcAft>
                          <a:spcPts val="0"/>
                        </a:spcAft>
                      </a:pPr>
                      <a:r>
                        <a:rPr lang="fa-IR" sz="1100" dirty="0">
                          <a:effectLst/>
                        </a:rPr>
                        <a:t>پایدار و ایستا هستند و به جز در موارد نادر، دگرگونی به نسل بعدی بدون تغییر انتقال می یابد.</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ژن ها و ژنوم ها نمی توانند </a:t>
                      </a:r>
                      <a:endParaRPr lang="en-US" sz="700" dirty="0">
                        <a:effectLst/>
                      </a:endParaRPr>
                    </a:p>
                    <a:p>
                      <a:pPr marL="0" marR="0" algn="ctr" rtl="1">
                        <a:lnSpc>
                          <a:spcPct val="107000"/>
                        </a:lnSpc>
                        <a:spcBef>
                          <a:spcPts val="0"/>
                        </a:spcBef>
                        <a:spcAft>
                          <a:spcPts val="0"/>
                        </a:spcAft>
                      </a:pPr>
                      <a:r>
                        <a:rPr lang="fa-IR" sz="1100" dirty="0">
                          <a:effectLst/>
                        </a:rPr>
                        <a:t>در مقابل محیط اطراف مستقیماً تغییر کنند.</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txBody>
                  <a:tcPr marL="40989" marR="40989" marT="0" marB="0"/>
                </a:tc>
              </a:tr>
            </a:tbl>
          </a:graphicData>
        </a:graphic>
      </p:graphicFrame>
      <p:graphicFrame>
        <p:nvGraphicFramePr>
          <p:cNvPr id="5" name="Table 4"/>
          <p:cNvGraphicFramePr>
            <a:graphicFrameLocks noGrp="1"/>
          </p:cNvGraphicFramePr>
          <p:nvPr>
            <p:extLst>
              <p:ext uri="{D42A27DB-BD31-4B8C-83A1-F6EECF244321}">
                <p14:modId xmlns="" xmlns:p14="http://schemas.microsoft.com/office/powerpoint/2010/main" val="2542941616"/>
              </p:ext>
            </p:extLst>
          </p:nvPr>
        </p:nvGraphicFramePr>
        <p:xfrm>
          <a:off x="838200" y="1417511"/>
          <a:ext cx="3733800" cy="3587751"/>
        </p:xfrm>
        <a:graphic>
          <a:graphicData uri="http://schemas.openxmlformats.org/drawingml/2006/table">
            <a:tbl>
              <a:tblPr rtl="1" firstRow="1" firstCol="1" bandRow="1">
                <a:tableStyleId>{5C22544A-7EE6-4342-B048-85BDC9FD1C3A}</a:tableStyleId>
              </a:tblPr>
              <a:tblGrid>
                <a:gridCol w="3733800"/>
              </a:tblGrid>
              <a:tr h="512717">
                <a:tc>
                  <a:txBody>
                    <a:bodyPr/>
                    <a:lstStyle/>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ژنتیک جدید</a:t>
                      </a:r>
                      <a:endParaRPr lang="en-US" sz="700" dirty="0">
                        <a:effectLst/>
                      </a:endParaRPr>
                    </a:p>
                    <a:p>
                      <a:pPr marL="0" marR="0" algn="r" rtl="1">
                        <a:lnSpc>
                          <a:spcPct val="107000"/>
                        </a:lnSpc>
                        <a:spcBef>
                          <a:spcPts val="0"/>
                        </a:spcBef>
                        <a:spcAft>
                          <a:spcPts val="0"/>
                        </a:spcAft>
                      </a:pPr>
                      <a:r>
                        <a:rPr lang="fa-IR" sz="1100" dirty="0">
                          <a:effectLst/>
                        </a:rPr>
                        <a:t> </a:t>
                      </a:r>
                      <a:endParaRPr lang="en-US" sz="700" dirty="0">
                        <a:effectLst/>
                        <a:latin typeface="Calibri" panose="020F0502020204030204" pitchFamily="34" charset="0"/>
                        <a:ea typeface="Calibri" panose="020F0502020204030204" pitchFamily="34" charset="0"/>
                        <a:cs typeface="Arial" panose="020B0604020202020204" pitchFamily="34" charset="0"/>
                      </a:endParaRPr>
                    </a:p>
                  </a:txBody>
                  <a:tcPr marL="40989" marR="40989" marT="0" marB="0"/>
                </a:tc>
              </a:tr>
              <a:tr h="2944161">
                <a:tc>
                  <a:txBody>
                    <a:bodyPr/>
                    <a:lstStyle/>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عملکرد ژن ها در یک شبکۀ پیچیده، غیرخطی و چند بعدی صورت می گیرد. رفتار هر ژن در نهایت به هر یک از ژن های دیگر مرتبط می شود.</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ژن ها و ژنوم ها</a:t>
                      </a:r>
                      <a:endParaRPr lang="en-US" sz="700" dirty="0">
                        <a:effectLst/>
                      </a:endParaRPr>
                    </a:p>
                    <a:p>
                      <a:pPr marL="0" marR="0" algn="ctr" rtl="1">
                        <a:lnSpc>
                          <a:spcPct val="107000"/>
                        </a:lnSpc>
                        <a:spcBef>
                          <a:spcPts val="0"/>
                        </a:spcBef>
                        <a:spcAft>
                          <a:spcPts val="0"/>
                        </a:spcAft>
                      </a:pPr>
                      <a:r>
                        <a:rPr lang="fa-IR" sz="1100" dirty="0">
                          <a:effectLst/>
                        </a:rPr>
                        <a:t>به صورت متحول و سیال هستند. به لحاظ باز خورد و نظم سوخت و ساز، آنها در جریان رشد خود می توانند تغییر کنند.</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ژن ها و ژنوم ها می توانند</a:t>
                      </a:r>
                      <a:endParaRPr lang="en-US" sz="700" dirty="0">
                        <a:effectLst/>
                      </a:endParaRPr>
                    </a:p>
                    <a:p>
                      <a:pPr marL="0" marR="0" algn="ctr" rtl="1">
                        <a:lnSpc>
                          <a:spcPct val="107000"/>
                        </a:lnSpc>
                        <a:spcBef>
                          <a:spcPts val="0"/>
                        </a:spcBef>
                        <a:spcAft>
                          <a:spcPts val="0"/>
                        </a:spcAft>
                      </a:pPr>
                      <a:r>
                        <a:rPr lang="fa-IR" sz="1100" dirty="0">
                          <a:effectLst/>
                        </a:rPr>
                        <a:t> مستقیماً در مقابل محیط اطراف تغییر کنند، این تغییرات به نسل های بعدی منتقل می شود.</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p>
                      <a:pPr marL="0" marR="0" algn="ctr" rtl="1">
                        <a:lnSpc>
                          <a:spcPct val="107000"/>
                        </a:lnSpc>
                        <a:spcBef>
                          <a:spcPts val="0"/>
                        </a:spcBef>
                        <a:spcAft>
                          <a:spcPts val="0"/>
                        </a:spcAft>
                      </a:pPr>
                      <a:r>
                        <a:rPr lang="fa-IR" sz="1100" dirty="0">
                          <a:effectLst/>
                        </a:rPr>
                        <a:t> </a:t>
                      </a:r>
                      <a:endParaRPr lang="en-US" sz="700" dirty="0">
                        <a:effectLst/>
                      </a:endParaRPr>
                    </a:p>
                  </a:txBody>
                  <a:tcPr marL="40989" marR="40989" marT="0" marB="0"/>
                </a:tc>
              </a:tr>
            </a:tbl>
          </a:graphicData>
        </a:graphic>
      </p:graphicFrame>
      <p:sp>
        <p:nvSpPr>
          <p:cNvPr id="6" name="Rectangle 1"/>
          <p:cNvSpPr>
            <a:spLocks noChangeArrowheads="1"/>
          </p:cNvSpPr>
          <p:nvPr/>
        </p:nvSpPr>
        <p:spPr bwMode="auto">
          <a:xfrm>
            <a:off x="-1613714" y="-531812"/>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 xmlns:p14="http://schemas.microsoft.com/office/powerpoint/2010/main" val="2014332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0"/>
            <a:ext cx="7024744" cy="1143000"/>
          </a:xfrm>
        </p:spPr>
        <p:txBody>
          <a:bodyPr>
            <a:normAutofit/>
          </a:bodyPr>
          <a:lstStyle/>
          <a:p>
            <a:pPr algn="r" rtl="1"/>
            <a:r>
              <a:rPr lang="fa-IR" sz="2800" dirty="0">
                <a:solidFill>
                  <a:schemeClr val="tx1"/>
                </a:solidFill>
                <a:cs typeface="B Nazanin" pitchFamily="2" charset="-78"/>
              </a:rPr>
              <a:t>نظریه آشفتگی</a:t>
            </a:r>
            <a:r>
              <a:rPr lang="en-US" sz="2800" dirty="0">
                <a:solidFill>
                  <a:schemeClr val="tx1"/>
                </a:solidFill>
                <a:cs typeface="B Nazanin" pitchFamily="2" charset="-78"/>
              </a:rPr>
              <a:t/>
            </a:r>
            <a:br>
              <a:rPr lang="en-US" sz="2800" dirty="0">
                <a:solidFill>
                  <a:schemeClr val="tx1"/>
                </a:solidFill>
                <a:cs typeface="B Nazanin" pitchFamily="2" charset="-78"/>
              </a:rPr>
            </a:br>
            <a:endParaRPr lang="en-US" sz="2800" dirty="0">
              <a:cs typeface="B Nazanin" pitchFamily="2" charset="-78"/>
            </a:endParaRPr>
          </a:p>
        </p:txBody>
      </p:sp>
      <p:sp>
        <p:nvSpPr>
          <p:cNvPr id="3" name="Content Placeholder 2"/>
          <p:cNvSpPr>
            <a:spLocks noGrp="1"/>
          </p:cNvSpPr>
          <p:nvPr>
            <p:ph idx="1"/>
          </p:nvPr>
        </p:nvSpPr>
        <p:spPr>
          <a:xfrm>
            <a:off x="1295400" y="2286000"/>
            <a:ext cx="6777317" cy="3508977"/>
          </a:xfrm>
        </p:spPr>
        <p:txBody>
          <a:bodyPr/>
          <a:lstStyle/>
          <a:p>
            <a:pPr marL="68580" indent="0" algn="r" rtl="1">
              <a:buNone/>
            </a:pPr>
            <a:r>
              <a:rPr lang="fa-IR" dirty="0" smtClean="0">
                <a:solidFill>
                  <a:schemeClr val="tx1"/>
                </a:solidFill>
                <a:cs typeface="B Nazanin" pitchFamily="2" charset="-78"/>
              </a:rPr>
              <a:t>ادوارد </a:t>
            </a:r>
            <a:r>
              <a:rPr lang="fa-IR" dirty="0">
                <a:solidFill>
                  <a:schemeClr val="tx1"/>
                </a:solidFill>
                <a:cs typeface="B Nazanin" pitchFamily="2" charset="-78"/>
              </a:rPr>
              <a:t>لارنز، استاد علوم هواشناسی در دانشگاه </a:t>
            </a:r>
            <a:r>
              <a:rPr lang="en-US" dirty="0">
                <a:solidFill>
                  <a:schemeClr val="tx1"/>
                </a:solidFill>
                <a:cs typeface="B Nazanin" pitchFamily="2" charset="-78"/>
              </a:rPr>
              <a:t>M.I.T</a:t>
            </a:r>
            <a:r>
              <a:rPr lang="fa-IR" dirty="0">
                <a:solidFill>
                  <a:schemeClr val="tx1"/>
                </a:solidFill>
                <a:cs typeface="B Nazanin" pitchFamily="2" charset="-78"/>
              </a:rPr>
              <a:t> در آمریکا، نظریه آشفتگی را در دهه هفتاد میلادی مطرح کرد. وی در سال 1972 مقاله ای به نام «آیا حرکت باله </a:t>
            </a:r>
            <a:r>
              <a:rPr lang="fa-IR" dirty="0" smtClean="0">
                <a:solidFill>
                  <a:schemeClr val="tx1"/>
                </a:solidFill>
                <a:cs typeface="B Nazanin" pitchFamily="2" charset="-78"/>
              </a:rPr>
              <a:t>پروانه </a:t>
            </a:r>
            <a:r>
              <a:rPr lang="fa-IR" dirty="0">
                <a:solidFill>
                  <a:schemeClr val="tx1"/>
                </a:solidFill>
                <a:cs typeface="B Nazanin" pitchFamily="2" charset="-78"/>
              </a:rPr>
              <a:t>در برزیل باعث بوجود آمدن گردبادهای عظیم در تگزاس می شود؟» را منتشر نمود. این مقاله به نام اثر پروانه شهرت یافت.</a:t>
            </a:r>
            <a:endParaRPr lang="en-US" dirty="0">
              <a:solidFill>
                <a:schemeClr val="tx1"/>
              </a:solidFill>
              <a:cs typeface="B Nazanin" pitchFamily="2" charset="-78"/>
            </a:endParaRPr>
          </a:p>
          <a:p>
            <a:pPr algn="r"/>
            <a:endParaRPr lang="en-US" dirty="0">
              <a:solidFill>
                <a:schemeClr val="tx1"/>
              </a:solidFill>
              <a:cs typeface="B Nazanin" pitchFamily="2" charset="-78"/>
            </a:endParaRPr>
          </a:p>
        </p:txBody>
      </p:sp>
    </p:spTree>
    <p:extLst>
      <p:ext uri="{BB962C8B-B14F-4D97-AF65-F5344CB8AC3E}">
        <p14:creationId xmlns="" xmlns:p14="http://schemas.microsoft.com/office/powerpoint/2010/main" val="3479966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2800" dirty="0">
                <a:solidFill>
                  <a:schemeClr val="tx1"/>
                </a:solidFill>
                <a:cs typeface="B Nazanin" pitchFamily="2" charset="-78"/>
              </a:rPr>
              <a:t>هندسه نااقلیدسی، فراکتال</a:t>
            </a:r>
            <a:r>
              <a:rPr lang="en-US" sz="2800" dirty="0">
                <a:solidFill>
                  <a:schemeClr val="tx1"/>
                </a:solidFill>
                <a:cs typeface="B Nazanin" pitchFamily="2" charset="-78"/>
              </a:rPr>
              <a:t/>
            </a:r>
            <a:br>
              <a:rPr lang="en-US" sz="2800" dirty="0">
                <a:solidFill>
                  <a:schemeClr val="tx1"/>
                </a:solidFill>
                <a:cs typeface="B Nazanin" pitchFamily="2" charset="-78"/>
              </a:rPr>
            </a:br>
            <a:endParaRPr lang="en-US" sz="2800" dirty="0">
              <a:cs typeface="B Nazanin" pitchFamily="2" charset="-78"/>
            </a:endParaRPr>
          </a:p>
        </p:txBody>
      </p:sp>
      <p:sp>
        <p:nvSpPr>
          <p:cNvPr id="3" name="Content Placeholder 2"/>
          <p:cNvSpPr>
            <a:spLocks noGrp="1"/>
          </p:cNvSpPr>
          <p:nvPr>
            <p:ph idx="1"/>
          </p:nvPr>
        </p:nvSpPr>
        <p:spPr/>
        <p:txBody>
          <a:bodyPr/>
          <a:lstStyle/>
          <a:p>
            <a:pPr marL="68580" indent="0" algn="r" rtl="1">
              <a:buNone/>
            </a:pPr>
            <a:r>
              <a:rPr lang="fa-IR" dirty="0" smtClean="0">
                <a:solidFill>
                  <a:schemeClr val="tx1"/>
                </a:solidFill>
                <a:cs typeface="B Nazanin" pitchFamily="2" charset="-78"/>
              </a:rPr>
              <a:t>واژه </a:t>
            </a:r>
            <a:r>
              <a:rPr lang="fa-IR" dirty="0">
                <a:solidFill>
                  <a:schemeClr val="tx1"/>
                </a:solidFill>
                <a:cs typeface="B Nazanin" pitchFamily="2" charset="-78"/>
              </a:rPr>
              <a:t>فراکتال مشتق  از واژه لاتینی فراکتس-به معنی سنگی که به شکل نامنظم شکسته و خرد شده است- در سال 1975، برای اولین بار توسط بنوت مندل بروت مطرح شد. فراکتال ها شکل هایی هستند که بر خلاف شکل های هندسه اقلیدسی، به هیچ وجه منظم نیستند. این شکل ها اولاً سرتاسر نامنظم اند، ثالثاً میزان بی نظمی آنها در همه مقیاس ها یکسان است.</a:t>
            </a:r>
            <a:endParaRPr lang="en-US" dirty="0">
              <a:solidFill>
                <a:schemeClr val="tx1"/>
              </a:solidFill>
              <a:cs typeface="B Nazanin" pitchFamily="2" charset="-78"/>
            </a:endParaRPr>
          </a:p>
          <a:p>
            <a:pPr marL="68580" indent="0" algn="r">
              <a:buNone/>
            </a:pPr>
            <a:endParaRPr lang="en-US" dirty="0">
              <a:solidFill>
                <a:schemeClr val="tx1"/>
              </a:solidFill>
              <a:cs typeface="B Nazanin" pitchFamily="2" charset="-78"/>
            </a:endParaRPr>
          </a:p>
        </p:txBody>
      </p:sp>
    </p:spTree>
    <p:extLst>
      <p:ext uri="{BB962C8B-B14F-4D97-AF65-F5344CB8AC3E}">
        <p14:creationId xmlns="" xmlns:p14="http://schemas.microsoft.com/office/powerpoint/2010/main" val="2764953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200" dirty="0">
                <a:solidFill>
                  <a:schemeClr val="tx1"/>
                </a:solidFill>
                <a:cs typeface="B Nazanin" pitchFamily="2" charset="-78"/>
              </a:rPr>
              <a:t>نظریه پیچیدگی</a:t>
            </a:r>
            <a:r>
              <a:rPr lang="en-US" sz="3200" dirty="0">
                <a:solidFill>
                  <a:schemeClr val="tx1"/>
                </a:solidFill>
                <a:cs typeface="B Nazanin" pitchFamily="2" charset="-78"/>
              </a:rPr>
              <a:t/>
            </a:r>
            <a:br>
              <a:rPr lang="en-US" sz="3200" dirty="0">
                <a:solidFill>
                  <a:schemeClr val="tx1"/>
                </a:solidFill>
                <a:cs typeface="B Nazanin" pitchFamily="2" charset="-78"/>
              </a:rPr>
            </a:br>
            <a:endParaRPr lang="en-US" sz="3200" dirty="0">
              <a:solidFill>
                <a:schemeClr val="tx1"/>
              </a:solidFill>
              <a:cs typeface="B Nazanin" pitchFamily="2" charset="-78"/>
            </a:endParaRPr>
          </a:p>
        </p:txBody>
      </p:sp>
      <p:sp>
        <p:nvSpPr>
          <p:cNvPr id="3" name="Content Placeholder 2"/>
          <p:cNvSpPr>
            <a:spLocks noGrp="1"/>
          </p:cNvSpPr>
          <p:nvPr>
            <p:ph idx="1"/>
          </p:nvPr>
        </p:nvSpPr>
        <p:spPr/>
        <p:txBody>
          <a:bodyPr>
            <a:normAutofit/>
          </a:bodyPr>
          <a:lstStyle/>
          <a:p>
            <a:pPr marL="68580" indent="0" algn="r" rtl="1">
              <a:buNone/>
            </a:pPr>
            <a:r>
              <a:rPr lang="fa-IR" dirty="0" smtClean="0">
                <a:solidFill>
                  <a:schemeClr val="tx1"/>
                </a:solidFill>
                <a:cs typeface="B Nazanin" pitchFamily="2" charset="-78"/>
              </a:rPr>
              <a:t>چارلز </a:t>
            </a:r>
            <a:r>
              <a:rPr lang="fa-IR" dirty="0">
                <a:solidFill>
                  <a:schemeClr val="tx1"/>
                </a:solidFill>
                <a:cs typeface="B Nazanin" pitchFamily="2" charset="-78"/>
              </a:rPr>
              <a:t>جنکز در سال 1995 براساس یافته های جدی علمی در مورد سیر تکوین کیهان و </a:t>
            </a:r>
            <a:r>
              <a:rPr lang="fa-IR" dirty="0" smtClean="0">
                <a:solidFill>
                  <a:schemeClr val="tx1"/>
                </a:solidFill>
                <a:cs typeface="B Nazanin" pitchFamily="2" charset="-78"/>
              </a:rPr>
              <a:t>تصور </a:t>
            </a:r>
            <a:r>
              <a:rPr lang="fa-IR" dirty="0">
                <a:solidFill>
                  <a:schemeClr val="tx1"/>
                </a:solidFill>
                <a:cs typeface="B Nazanin" pitchFamily="2" charset="-78"/>
              </a:rPr>
              <a:t>غیرخطی آن، کتابی به نام معماری پرش کیهانی منتشرکرد. جنکز در این کتاب به تشریح  نحوه تکوین کیهان به زبان ساده پرداخت و بیان داشت که جهان به صورت گسترش خطی و یکسویه گسترش و تکامل  نیافته، بلکه این تکامل به صورت گسترش </a:t>
            </a:r>
            <a:r>
              <a:rPr lang="fa-IR" dirty="0" smtClean="0">
                <a:solidFill>
                  <a:schemeClr val="tx1"/>
                </a:solidFill>
                <a:cs typeface="B Nazanin" pitchFamily="2" charset="-78"/>
              </a:rPr>
              <a:t>غیر خطی </a:t>
            </a:r>
            <a:r>
              <a:rPr lang="fa-IR" dirty="0">
                <a:solidFill>
                  <a:schemeClr val="tx1"/>
                </a:solidFill>
                <a:cs typeface="B Nazanin" pitchFamily="2" charset="-78"/>
              </a:rPr>
              <a:t>و سپس رسیدن به مرز بحران و آشفتگی و در نهایت پرش به شرایطی کاملاً متفاوت با گذشته صورت گرفته است</a:t>
            </a:r>
            <a:r>
              <a:rPr lang="fa-IR" dirty="0" smtClean="0">
                <a:solidFill>
                  <a:schemeClr val="tx1"/>
                </a:solidFill>
                <a:cs typeface="B Nazanin" pitchFamily="2" charset="-78"/>
              </a:rPr>
              <a:t>.</a:t>
            </a:r>
            <a:endParaRPr lang="en-US" dirty="0">
              <a:solidFill>
                <a:schemeClr val="tx1"/>
              </a:solidFill>
              <a:cs typeface="B Nazanin" pitchFamily="2" charset="-78"/>
            </a:endParaRPr>
          </a:p>
        </p:txBody>
      </p:sp>
    </p:spTree>
    <p:extLst>
      <p:ext uri="{BB962C8B-B14F-4D97-AF65-F5344CB8AC3E}">
        <p14:creationId xmlns="" xmlns:p14="http://schemas.microsoft.com/office/powerpoint/2010/main" val="2577537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2800" dirty="0">
                <a:solidFill>
                  <a:schemeClr val="tx1"/>
                </a:solidFill>
                <a:cs typeface="B Nazanin" pitchFamily="2" charset="-78"/>
              </a:rPr>
              <a:t>معماری پرش کیهانی</a:t>
            </a:r>
            <a:endParaRPr lang="en-US" sz="2800" dirty="0">
              <a:solidFill>
                <a:schemeClr val="tx1"/>
              </a:solidFill>
              <a:cs typeface="B Nazanin" pitchFamily="2" charset="-78"/>
            </a:endParaRPr>
          </a:p>
        </p:txBody>
      </p:sp>
      <p:sp>
        <p:nvSpPr>
          <p:cNvPr id="3" name="Content Placeholder 2"/>
          <p:cNvSpPr>
            <a:spLocks noGrp="1"/>
          </p:cNvSpPr>
          <p:nvPr>
            <p:ph idx="1"/>
          </p:nvPr>
        </p:nvSpPr>
        <p:spPr/>
        <p:txBody>
          <a:bodyPr/>
          <a:lstStyle/>
          <a:p>
            <a:pPr marL="68580" indent="0" algn="r" rtl="1">
              <a:buNone/>
            </a:pPr>
            <a:r>
              <a:rPr lang="fa-IR" dirty="0">
                <a:solidFill>
                  <a:schemeClr val="tx1"/>
                </a:solidFill>
                <a:cs typeface="B Nazanin" pitchFamily="2" charset="-78"/>
              </a:rPr>
              <a:t>مبانی نظری معماری پرش کیهانی را در سال </a:t>
            </a:r>
            <a:r>
              <a:rPr lang="fa-IR" dirty="0" smtClean="0">
                <a:solidFill>
                  <a:schemeClr val="tx1"/>
                </a:solidFill>
                <a:cs typeface="B Nazanin" pitchFamily="2" charset="-78"/>
              </a:rPr>
              <a:t>چارلز جنکز 1995 </a:t>
            </a:r>
            <a:r>
              <a:rPr lang="fa-IR" dirty="0">
                <a:solidFill>
                  <a:schemeClr val="tx1"/>
                </a:solidFill>
                <a:cs typeface="B Nazanin" pitchFamily="2" charset="-78"/>
              </a:rPr>
              <a:t>در کتاب خود مطرح کرد. از نظر چارلز جنکز، معماری باید معلول باشد، معلول دیدگاه انسان از خود و از جهان پیرامون خود، معماری امروز باید معلول شرایط امروز باشد، معلول علم، تکنولوژی و فلسفه کنونی. به عقیدۀ جکنز، اگر در جهان سنت، فرم تابع سنت و در جهان مدرن فرم تابع عملکرد بوده است در جهان کنونی، فرم تابع دیدگاه جهانی باید باشد.</a:t>
            </a:r>
            <a:endParaRPr lang="en-US" dirty="0">
              <a:solidFill>
                <a:schemeClr val="tx1"/>
              </a:solidFill>
              <a:cs typeface="B Nazanin" pitchFamily="2" charset="-78"/>
            </a:endParaRPr>
          </a:p>
          <a:p>
            <a:pPr marL="68580" indent="0" algn="r" rtl="1">
              <a:buNone/>
            </a:pPr>
            <a:endParaRPr lang="en-US" dirty="0">
              <a:solidFill>
                <a:schemeClr val="tx1"/>
              </a:solidFill>
              <a:cs typeface="B Nazanin" pitchFamily="2" charset="-78"/>
            </a:endParaRPr>
          </a:p>
        </p:txBody>
      </p:sp>
    </p:spTree>
    <p:extLst>
      <p:ext uri="{BB962C8B-B14F-4D97-AF65-F5344CB8AC3E}">
        <p14:creationId xmlns="" xmlns:p14="http://schemas.microsoft.com/office/powerpoint/2010/main" val="1107744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572000"/>
            <a:ext cx="7234517" cy="1523999"/>
          </a:xfrm>
        </p:spPr>
        <p:txBody>
          <a:bodyPr>
            <a:normAutofit lnSpcReduction="10000"/>
          </a:bodyPr>
          <a:lstStyle/>
          <a:p>
            <a:pPr marL="68580" indent="0" algn="justLow" rtl="1">
              <a:buNone/>
            </a:pPr>
            <a:r>
              <a:rPr lang="fa-IR" dirty="0">
                <a:solidFill>
                  <a:schemeClr val="tx1"/>
                </a:solidFill>
                <a:cs typeface="B Nazanin" pitchFamily="2" charset="-78"/>
              </a:rPr>
              <a:t>اگر میسن وندرو شعار کمتر بیشتر است را در معماری مدرن مطرح کرد، جنکز براساس نظریه پیچیدگی و به نقل از فیلیپ اندرسون شعار بیشتر متفاوت است را تکرار کرد. بدین معنی که جواب دو بعلاوۀ دو لروماَ چهار نیست.</a:t>
            </a:r>
            <a:endParaRPr lang="en-US" dirty="0">
              <a:solidFill>
                <a:schemeClr val="tx1"/>
              </a:solidFill>
              <a:cs typeface="B Nazanin" pitchFamily="2" charset="-78"/>
            </a:endParaRPr>
          </a:p>
          <a:p>
            <a:pPr algn="justLow" rtl="1"/>
            <a:endParaRPr lang="en-US" dirty="0">
              <a:solidFill>
                <a:schemeClr val="tx1"/>
              </a:solidFill>
              <a:cs typeface="B Homa" panose="00000400000000000000" pitchFamily="2" charset="-78"/>
            </a:endParaRPr>
          </a:p>
        </p:txBody>
      </p:sp>
      <p:pic>
        <p:nvPicPr>
          <p:cNvPr id="1026" name="Picture 2" descr="C:\Users\Asus\Desktop\معاصر\memaran\IMG-20151205-WA001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95400" y="962167"/>
            <a:ext cx="5715000" cy="3429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47475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867486527"/>
              </p:ext>
            </p:extLst>
          </p:nvPr>
        </p:nvGraphicFramePr>
        <p:xfrm>
          <a:off x="762000" y="1189038"/>
          <a:ext cx="7620000" cy="4983164"/>
        </p:xfrm>
        <a:graphic>
          <a:graphicData uri="http://schemas.openxmlformats.org/drawingml/2006/table">
            <a:tbl>
              <a:tblPr rtl="1" firstRow="1" firstCol="1" bandRow="1">
                <a:tableStyleId>{5C22544A-7EE6-4342-B048-85BDC9FD1C3A}</a:tableStyleId>
              </a:tblPr>
              <a:tblGrid>
                <a:gridCol w="2539456"/>
                <a:gridCol w="2540272"/>
                <a:gridCol w="2540272"/>
              </a:tblGrid>
              <a:tr h="1131736">
                <a:tc>
                  <a:txBody>
                    <a:bodyPr/>
                    <a:lstStyle/>
                    <a:p>
                      <a:pPr marL="0" marR="0" algn="ctr" rtl="1">
                        <a:lnSpc>
                          <a:spcPct val="107000"/>
                        </a:lnSpc>
                        <a:spcBef>
                          <a:spcPts val="0"/>
                        </a:spcBef>
                        <a:spcAft>
                          <a:spcPts val="0"/>
                        </a:spcAft>
                      </a:pPr>
                      <a:r>
                        <a:rPr lang="fa-IR" sz="1800" dirty="0" smtClean="0">
                          <a:solidFill>
                            <a:schemeClr val="tx1"/>
                          </a:solidFill>
                          <a:effectLst/>
                        </a:rPr>
                        <a:t>معماران </a:t>
                      </a:r>
                      <a:r>
                        <a:rPr lang="fa-IR" sz="1800" dirty="0">
                          <a:solidFill>
                            <a:schemeClr val="tx1"/>
                          </a:solidFill>
                          <a:effectLst/>
                        </a:rPr>
                        <a:t>معروف</a:t>
                      </a:r>
                      <a:endParaRPr lang="en-US" sz="1100" dirty="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dirty="0">
                          <a:solidFill>
                            <a:schemeClr val="tx1"/>
                          </a:solidFill>
                          <a:effectLst/>
                        </a:rPr>
                        <a:t>تولد – فوت</a:t>
                      </a:r>
                      <a:endParaRPr lang="en-US" sz="1100" dirty="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زادگاه – تبعیت ثانویه</a:t>
                      </a:r>
                      <a:endParaRPr lang="en-US" sz="1100">
                        <a:solidFill>
                          <a:schemeClr val="tx1"/>
                        </a:solidFill>
                        <a:effectLst/>
                        <a:latin typeface="Calibri"/>
                        <a:ea typeface="Calibri"/>
                        <a:cs typeface="Arial"/>
                      </a:endParaRPr>
                    </a:p>
                  </a:txBody>
                  <a:tcPr marL="68580" marR="68580" marT="0" marB="0"/>
                </a:tc>
              </a:tr>
              <a:tr h="550204">
                <a:tc>
                  <a:txBody>
                    <a:bodyPr/>
                    <a:lstStyle/>
                    <a:p>
                      <a:pPr marL="0" marR="0" algn="ctr" rtl="1">
                        <a:lnSpc>
                          <a:spcPct val="107000"/>
                        </a:lnSpc>
                        <a:spcBef>
                          <a:spcPts val="0"/>
                        </a:spcBef>
                        <a:spcAft>
                          <a:spcPts val="0"/>
                        </a:spcAft>
                      </a:pPr>
                      <a:r>
                        <a:rPr lang="fa-IR" sz="1800" dirty="0">
                          <a:solidFill>
                            <a:schemeClr val="tx1"/>
                          </a:solidFill>
                          <a:effectLst/>
                        </a:rPr>
                        <a:t>می ون هو</a:t>
                      </a:r>
                      <a:endParaRPr lang="en-US" sz="1100" dirty="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 </a:t>
                      </a:r>
                      <a:endParaRPr lang="en-US" sz="110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 </a:t>
                      </a:r>
                      <a:endParaRPr lang="en-US" sz="1100">
                        <a:solidFill>
                          <a:schemeClr val="tx1"/>
                        </a:solidFill>
                        <a:effectLst/>
                        <a:latin typeface="Calibri"/>
                        <a:ea typeface="Calibri"/>
                        <a:cs typeface="Arial"/>
                      </a:endParaRPr>
                    </a:p>
                  </a:txBody>
                  <a:tcPr marL="68580" marR="68580" marT="0" marB="0"/>
                </a:tc>
              </a:tr>
              <a:tr h="550204">
                <a:tc>
                  <a:txBody>
                    <a:bodyPr/>
                    <a:lstStyle/>
                    <a:p>
                      <a:pPr marL="0" marR="0" algn="ctr" rtl="1">
                        <a:lnSpc>
                          <a:spcPct val="107000"/>
                        </a:lnSpc>
                        <a:spcBef>
                          <a:spcPts val="0"/>
                        </a:spcBef>
                        <a:spcAft>
                          <a:spcPts val="0"/>
                        </a:spcAft>
                      </a:pPr>
                      <a:r>
                        <a:rPr lang="fa-IR" sz="1800" dirty="0">
                          <a:solidFill>
                            <a:schemeClr val="tx1"/>
                          </a:solidFill>
                          <a:effectLst/>
                        </a:rPr>
                        <a:t>ادوارد لارنز</a:t>
                      </a:r>
                      <a:endParaRPr lang="en-US" sz="1100" dirty="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1917-</a:t>
                      </a:r>
                      <a:endParaRPr lang="en-US" sz="110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امریکا</a:t>
                      </a:r>
                      <a:endParaRPr lang="en-US" sz="1100">
                        <a:solidFill>
                          <a:schemeClr val="tx1"/>
                        </a:solidFill>
                        <a:effectLst/>
                        <a:latin typeface="Calibri"/>
                        <a:ea typeface="Calibri"/>
                        <a:cs typeface="Arial"/>
                      </a:endParaRPr>
                    </a:p>
                  </a:txBody>
                  <a:tcPr marL="68580" marR="68580" marT="0" marB="0"/>
                </a:tc>
              </a:tr>
              <a:tr h="550204">
                <a:tc>
                  <a:txBody>
                    <a:bodyPr/>
                    <a:lstStyle/>
                    <a:p>
                      <a:pPr marL="0" marR="0" algn="ctr" rtl="1">
                        <a:lnSpc>
                          <a:spcPct val="107000"/>
                        </a:lnSpc>
                        <a:spcBef>
                          <a:spcPts val="0"/>
                        </a:spcBef>
                        <a:spcAft>
                          <a:spcPts val="0"/>
                        </a:spcAft>
                      </a:pPr>
                      <a:r>
                        <a:rPr lang="fa-IR" sz="1800">
                          <a:solidFill>
                            <a:schemeClr val="tx1"/>
                          </a:solidFill>
                          <a:effectLst/>
                        </a:rPr>
                        <a:t>بنووا مندل بروت</a:t>
                      </a:r>
                      <a:endParaRPr lang="en-US" sz="110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1924-</a:t>
                      </a:r>
                      <a:endParaRPr lang="en-US" sz="110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لهستان – امریکا</a:t>
                      </a:r>
                      <a:endParaRPr lang="en-US" sz="1100">
                        <a:solidFill>
                          <a:schemeClr val="tx1"/>
                        </a:solidFill>
                        <a:effectLst/>
                        <a:latin typeface="Calibri"/>
                        <a:ea typeface="Calibri"/>
                        <a:cs typeface="Arial"/>
                      </a:endParaRPr>
                    </a:p>
                  </a:txBody>
                  <a:tcPr marL="68580" marR="68580" marT="0" marB="0"/>
                </a:tc>
              </a:tr>
              <a:tr h="550204">
                <a:tc>
                  <a:txBody>
                    <a:bodyPr/>
                    <a:lstStyle/>
                    <a:p>
                      <a:pPr marL="0" marR="0" algn="ctr" rtl="1">
                        <a:lnSpc>
                          <a:spcPct val="107000"/>
                        </a:lnSpc>
                        <a:spcBef>
                          <a:spcPts val="0"/>
                        </a:spcBef>
                        <a:spcAft>
                          <a:spcPts val="0"/>
                        </a:spcAft>
                      </a:pPr>
                      <a:r>
                        <a:rPr lang="fa-IR" sz="1800">
                          <a:solidFill>
                            <a:schemeClr val="tx1"/>
                          </a:solidFill>
                          <a:effectLst/>
                        </a:rPr>
                        <a:t>چارلز جنکز</a:t>
                      </a:r>
                      <a:endParaRPr lang="en-US" sz="110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1939-</a:t>
                      </a:r>
                      <a:endParaRPr lang="en-US" sz="110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امریکا</a:t>
                      </a:r>
                      <a:endParaRPr lang="en-US" sz="1100">
                        <a:solidFill>
                          <a:schemeClr val="tx1"/>
                        </a:solidFill>
                        <a:effectLst/>
                        <a:latin typeface="Calibri"/>
                        <a:ea typeface="Calibri"/>
                        <a:cs typeface="Arial"/>
                      </a:endParaRPr>
                    </a:p>
                  </a:txBody>
                  <a:tcPr marL="68580" marR="68580" marT="0" marB="0"/>
                </a:tc>
              </a:tr>
              <a:tr h="550204">
                <a:tc>
                  <a:txBody>
                    <a:bodyPr/>
                    <a:lstStyle/>
                    <a:p>
                      <a:pPr marL="0" marR="0" algn="ctr" rtl="1">
                        <a:lnSpc>
                          <a:spcPct val="107000"/>
                        </a:lnSpc>
                        <a:spcBef>
                          <a:spcPts val="0"/>
                        </a:spcBef>
                        <a:spcAft>
                          <a:spcPts val="0"/>
                        </a:spcAft>
                      </a:pPr>
                      <a:r>
                        <a:rPr lang="fa-IR" sz="1800">
                          <a:solidFill>
                            <a:schemeClr val="tx1"/>
                          </a:solidFill>
                          <a:effectLst/>
                        </a:rPr>
                        <a:t>پیتر آیزمن</a:t>
                      </a:r>
                      <a:endParaRPr lang="en-US" sz="110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1932-</a:t>
                      </a:r>
                      <a:endParaRPr lang="en-US" sz="110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امریکا</a:t>
                      </a:r>
                      <a:endParaRPr lang="en-US" sz="1100">
                        <a:solidFill>
                          <a:schemeClr val="tx1"/>
                        </a:solidFill>
                        <a:effectLst/>
                        <a:latin typeface="Calibri"/>
                        <a:ea typeface="Calibri"/>
                        <a:cs typeface="Arial"/>
                      </a:endParaRPr>
                    </a:p>
                  </a:txBody>
                  <a:tcPr marL="68580" marR="68580" marT="0" marB="0"/>
                </a:tc>
              </a:tr>
              <a:tr h="550204">
                <a:tc>
                  <a:txBody>
                    <a:bodyPr/>
                    <a:lstStyle/>
                    <a:p>
                      <a:pPr marL="0" marR="0" algn="ctr" rtl="1">
                        <a:lnSpc>
                          <a:spcPct val="107000"/>
                        </a:lnSpc>
                        <a:spcBef>
                          <a:spcPts val="0"/>
                        </a:spcBef>
                        <a:spcAft>
                          <a:spcPts val="0"/>
                        </a:spcAft>
                      </a:pPr>
                      <a:r>
                        <a:rPr lang="fa-IR" sz="1800">
                          <a:solidFill>
                            <a:schemeClr val="tx1"/>
                          </a:solidFill>
                          <a:effectLst/>
                        </a:rPr>
                        <a:t>فرانک گهری</a:t>
                      </a:r>
                      <a:endParaRPr lang="en-US" sz="110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1929-</a:t>
                      </a:r>
                      <a:endParaRPr lang="en-US" sz="110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a:solidFill>
                            <a:schemeClr val="tx1"/>
                          </a:solidFill>
                          <a:effectLst/>
                        </a:rPr>
                        <a:t>کانادا – امریکا</a:t>
                      </a:r>
                      <a:endParaRPr lang="en-US" sz="1100">
                        <a:solidFill>
                          <a:schemeClr val="tx1"/>
                        </a:solidFill>
                        <a:effectLst/>
                        <a:latin typeface="Calibri"/>
                        <a:ea typeface="Calibri"/>
                        <a:cs typeface="Arial"/>
                      </a:endParaRPr>
                    </a:p>
                  </a:txBody>
                  <a:tcPr marL="68580" marR="68580" marT="0" marB="0"/>
                </a:tc>
              </a:tr>
              <a:tr h="550204">
                <a:tc>
                  <a:txBody>
                    <a:bodyPr/>
                    <a:lstStyle/>
                    <a:p>
                      <a:pPr marL="0" marR="0" algn="ctr" rtl="1">
                        <a:lnSpc>
                          <a:spcPct val="107000"/>
                        </a:lnSpc>
                        <a:spcBef>
                          <a:spcPts val="0"/>
                        </a:spcBef>
                        <a:spcAft>
                          <a:spcPts val="0"/>
                        </a:spcAft>
                      </a:pPr>
                      <a:r>
                        <a:rPr lang="fa-IR" sz="1800">
                          <a:solidFill>
                            <a:schemeClr val="tx1"/>
                          </a:solidFill>
                          <a:effectLst/>
                        </a:rPr>
                        <a:t>دانیال لیبسکیند</a:t>
                      </a:r>
                      <a:endParaRPr lang="en-US" sz="110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dirty="0">
                          <a:solidFill>
                            <a:schemeClr val="tx1"/>
                          </a:solidFill>
                          <a:effectLst/>
                        </a:rPr>
                        <a:t>1946-</a:t>
                      </a:r>
                      <a:endParaRPr lang="en-US" sz="1100" dirty="0">
                        <a:solidFill>
                          <a:schemeClr val="tx1"/>
                        </a:solidFill>
                        <a:effectLst/>
                        <a:latin typeface="Calibri"/>
                        <a:ea typeface="Calibri"/>
                        <a:cs typeface="Arial"/>
                      </a:endParaRPr>
                    </a:p>
                  </a:txBody>
                  <a:tcPr marL="68580" marR="68580" marT="0" marB="0"/>
                </a:tc>
                <a:tc>
                  <a:txBody>
                    <a:bodyPr/>
                    <a:lstStyle/>
                    <a:p>
                      <a:pPr marL="0" marR="0" algn="ctr" rtl="1">
                        <a:lnSpc>
                          <a:spcPct val="107000"/>
                        </a:lnSpc>
                        <a:spcBef>
                          <a:spcPts val="0"/>
                        </a:spcBef>
                        <a:spcAft>
                          <a:spcPts val="0"/>
                        </a:spcAft>
                      </a:pPr>
                      <a:r>
                        <a:rPr lang="fa-IR" sz="1800" dirty="0">
                          <a:solidFill>
                            <a:schemeClr val="tx1"/>
                          </a:solidFill>
                          <a:effectLst/>
                        </a:rPr>
                        <a:t>لهستان - امریکا</a:t>
                      </a:r>
                      <a:endParaRPr lang="en-US" sz="1100" dirty="0">
                        <a:solidFill>
                          <a:schemeClr val="tx1"/>
                        </a:solidFill>
                        <a:effectLst/>
                        <a:latin typeface="Calibri"/>
                        <a:ea typeface="Calibri"/>
                        <a:cs typeface="Arial"/>
                      </a:endParaRPr>
                    </a:p>
                  </a:txBody>
                  <a:tcPr marL="68580" marR="68580" marT="0" marB="0"/>
                </a:tc>
              </a:tr>
            </a:tbl>
          </a:graphicData>
        </a:graphic>
      </p:graphicFrame>
      <p:sp>
        <p:nvSpPr>
          <p:cNvPr id="5" name="Rectangle 1"/>
          <p:cNvSpPr>
            <a:spLocks noChangeArrowheads="1"/>
          </p:cNvSpPr>
          <p:nvPr/>
        </p:nvSpPr>
        <p:spPr bwMode="auto">
          <a:xfrm>
            <a:off x="1463675" y="2903538"/>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301329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7024744" cy="722864"/>
          </a:xfrm>
        </p:spPr>
        <p:txBody>
          <a:bodyPr>
            <a:normAutofit/>
          </a:bodyPr>
          <a:lstStyle/>
          <a:p>
            <a:pPr algn="r"/>
            <a:r>
              <a:rPr lang="fa-IR" sz="3200" dirty="0" smtClean="0">
                <a:solidFill>
                  <a:schemeClr val="tx1"/>
                </a:solidFill>
                <a:cs typeface="B Nazanin" pitchFamily="2" charset="-78"/>
              </a:rPr>
              <a:t>پیتر آیزنمن</a:t>
            </a:r>
            <a:endParaRPr lang="en-US" sz="3200" dirty="0">
              <a:solidFill>
                <a:schemeClr val="tx1"/>
              </a:solidFill>
              <a:cs typeface="B Nazanin" pitchFamily="2" charset="-78"/>
            </a:endParaRPr>
          </a:p>
        </p:txBody>
      </p:sp>
      <p:sp>
        <p:nvSpPr>
          <p:cNvPr id="4" name="Rectangle 3"/>
          <p:cNvSpPr/>
          <p:nvPr/>
        </p:nvSpPr>
        <p:spPr>
          <a:xfrm>
            <a:off x="4495799" y="1714286"/>
            <a:ext cx="4064759" cy="4401205"/>
          </a:xfrm>
          <a:prstGeom prst="rect">
            <a:avLst/>
          </a:prstGeom>
        </p:spPr>
        <p:txBody>
          <a:bodyPr wrap="square">
            <a:spAutoFit/>
          </a:bodyPr>
          <a:lstStyle/>
          <a:p>
            <a:pPr algn="r"/>
            <a:r>
              <a:rPr lang="en-US" sz="2000" dirty="0">
                <a:cs typeface="B Nazanin" pitchFamily="2" charset="-78"/>
              </a:rPr>
              <a:t> </a:t>
            </a:r>
          </a:p>
          <a:p>
            <a:pPr algn="r"/>
            <a:r>
              <a:rPr lang="fa-IR" sz="2000" dirty="0">
                <a:cs typeface="B Nazanin" pitchFamily="2" charset="-78"/>
              </a:rPr>
              <a:t>پیتر آیزنمن در ۱۱ اگوست سال ۱۹۳۲ در </a:t>
            </a:r>
            <a:r>
              <a:rPr lang="fa-IR" sz="2000" dirty="0" smtClean="0">
                <a:cs typeface="B Nazanin" pitchFamily="2" charset="-78"/>
              </a:rPr>
              <a:t>نیویورک</a:t>
            </a:r>
            <a:r>
              <a:rPr lang="fa-IR" sz="2000" dirty="0">
                <a:cs typeface="B Nazanin" pitchFamily="2" charset="-78"/>
              </a:rPr>
              <a:t>، ایالت نیوجرسی به دنیا آمد. او مدرک لیسانس معماری خود را از دانشگاه کرنل، مدرک فوق لیسانس خود را از دانشگاه کلمبیا و دکترای خود را از دانشگاه کمبریج دریافت کرد. به وی یک دکترای افتخاری هنرهای زیبا از طرف دانشگاه ایلینویز شیکاگو اهدا شد</a:t>
            </a:r>
            <a:r>
              <a:rPr lang="en-US" sz="2000" dirty="0">
                <a:cs typeface="B Nazanin" pitchFamily="2" charset="-78"/>
              </a:rPr>
              <a:t>.</a:t>
            </a:r>
          </a:p>
          <a:p>
            <a:pPr algn="r"/>
            <a:r>
              <a:rPr lang="fa-IR" sz="2000" dirty="0">
                <a:cs typeface="B Nazanin" pitchFamily="2" charset="-78"/>
              </a:rPr>
              <a:t>در سال ۱۹۸۰ پس از سالها تدریس و نوشتن کتاب و نوشتن تئوری های قابل قبول ،کار حرفه ای خود را در زمینه ی طراحی و ساختن آغاز کرد که شامل خانه هایی با مقیاس بزرگ و پروژه های شهری و نیز فعالیتهایی در زمینه ی آموزش دانشگاهی و یک سری خانه های شخصی بود</a:t>
            </a:r>
            <a:endParaRPr lang="en-US" sz="2000" dirty="0">
              <a:cs typeface="B Nazanin" pitchFamily="2" charset="-78"/>
            </a:endParaRPr>
          </a:p>
        </p:txBody>
      </p:sp>
      <p:pic>
        <p:nvPicPr>
          <p:cNvPr id="8194" name="Picture 2" descr="C:\Users\Asus\Desktop\معاصر\memaran\IMG-20151205-WA001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1688128"/>
            <a:ext cx="3810000" cy="468153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35009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smtClean="0">
                <a:solidFill>
                  <a:schemeClr val="tx2"/>
                </a:solidFill>
              </a:rPr>
              <a:t>موضوع: معماری فولدینگ و پیدایش کیهانی</a:t>
            </a:r>
            <a:endParaRPr lang="en-US" sz="2800" dirty="0">
              <a:solidFill>
                <a:schemeClr val="tx2"/>
              </a:solidFill>
            </a:endParaRPr>
          </a:p>
        </p:txBody>
      </p:sp>
    </p:spTree>
    <p:extLst>
      <p:ext uri="{BB962C8B-B14F-4D97-AF65-F5344CB8AC3E}">
        <p14:creationId xmlns="" xmlns:p14="http://schemas.microsoft.com/office/powerpoint/2010/main" val="3215541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1143000"/>
            <a:ext cx="7162800" cy="4662815"/>
          </a:xfrm>
          <a:prstGeom prst="rect">
            <a:avLst/>
          </a:prstGeom>
        </p:spPr>
        <p:txBody>
          <a:bodyPr wrap="square">
            <a:spAutoFit/>
          </a:bodyPr>
          <a:lstStyle/>
          <a:p>
            <a:pPr algn="r">
              <a:lnSpc>
                <a:spcPct val="150000"/>
              </a:lnSpc>
            </a:pPr>
            <a:r>
              <a:rPr lang="fa-IR" dirty="0"/>
              <a:t>در سال ۱۹۸۵، آقای آیزنمن جایزه ی شیر سنگی را برای پروژه ی رومئوژولیت خود در سومین </a:t>
            </a:r>
            <a:r>
              <a:rPr lang="fa-IR" dirty="0" smtClean="0"/>
              <a:t>فینال </a:t>
            </a:r>
            <a:r>
              <a:rPr lang="fa-IR" dirty="0"/>
              <a:t>معماری در ونیز دریافت کرد. در </a:t>
            </a:r>
            <a:r>
              <a:rPr lang="fa-IR" dirty="0" smtClean="0"/>
              <a:t>فینال </a:t>
            </a:r>
            <a:r>
              <a:rPr lang="fa-IR" dirty="0"/>
              <a:t>پنجم هم او یکی از دو معماری بود که به عنوان نماینده ی ایالات متحده شرکت داشت و پروژه های ارائه شده توسط ایشان در موزه ها و گالری های سر تاسر دنیا نمایش داده شد. در ضمن تا سال ۱۹۸۲ به عنوان بنیانگذار و مدیر انستیتو معماری و شهرسازی بوده و به عنوان منبع تفکر و اندیشه برای نقد معماری به شمار می آمد.آیزنمن تعداد زیادی جایزه دریافت کرد: بورس تحصیلی </a:t>
            </a:r>
            <a:r>
              <a:rPr lang="fa-IR" dirty="0" smtClean="0"/>
              <a:t>گوگن </a:t>
            </a:r>
            <a:r>
              <a:rPr lang="fa-IR" dirty="0"/>
              <a:t>هایم (۱۹۷۶)، جایزه ی برانئر از آکادمی هنر و ادبیات و جایزه ی بین المللی برای هنر،جایزه ی افتخاری از انستیتو معماری آمریکا به خاطر مرکزی در اهایو (۱۹۸۹)، جایزه ی بین المللی برای طراحی شرکت مرکزی کوزمیئی سانگیو در توکیوی ژاپن</a:t>
            </a:r>
            <a:r>
              <a:rPr lang="en-US" dirty="0"/>
              <a:t> </a:t>
            </a:r>
            <a:r>
              <a:rPr lang="fa-IR" dirty="0" smtClean="0"/>
              <a:t>(1991).</a:t>
            </a:r>
            <a:endParaRPr lang="en-US" dirty="0"/>
          </a:p>
        </p:txBody>
      </p:sp>
    </p:spTree>
    <p:extLst>
      <p:ext uri="{BB962C8B-B14F-4D97-AF65-F5344CB8AC3E}">
        <p14:creationId xmlns="" xmlns:p14="http://schemas.microsoft.com/office/powerpoint/2010/main" val="183719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0"/>
            <a:ext cx="7024744" cy="762000"/>
          </a:xfrm>
        </p:spPr>
        <p:txBody>
          <a:bodyPr>
            <a:normAutofit/>
          </a:bodyPr>
          <a:lstStyle/>
          <a:p>
            <a:pPr algn="r"/>
            <a:r>
              <a:rPr lang="fa-IR" sz="2800" dirty="0" smtClean="0">
                <a:solidFill>
                  <a:schemeClr val="tx1"/>
                </a:solidFill>
                <a:cs typeface="B Nazanin" pitchFamily="2" charset="-78"/>
              </a:rPr>
              <a:t>نظریات آیزنمن :</a:t>
            </a:r>
            <a:endParaRPr lang="en-US" sz="2800" dirty="0">
              <a:solidFill>
                <a:schemeClr val="tx1"/>
              </a:solidFill>
              <a:cs typeface="B Nazanin" pitchFamily="2" charset="-78"/>
            </a:endParaRPr>
          </a:p>
        </p:txBody>
      </p:sp>
      <p:sp>
        <p:nvSpPr>
          <p:cNvPr id="4" name="Rectangle 3"/>
          <p:cNvSpPr/>
          <p:nvPr/>
        </p:nvSpPr>
        <p:spPr>
          <a:xfrm>
            <a:off x="1143000" y="1752600"/>
            <a:ext cx="7162800" cy="3785652"/>
          </a:xfrm>
          <a:prstGeom prst="rect">
            <a:avLst/>
          </a:prstGeom>
        </p:spPr>
        <p:txBody>
          <a:bodyPr wrap="square">
            <a:spAutoFit/>
          </a:bodyPr>
          <a:lstStyle/>
          <a:p>
            <a:pPr algn="r"/>
            <a:r>
              <a:rPr lang="en-US" sz="2400" dirty="0">
                <a:cs typeface="B Nazanin" pitchFamily="2" charset="-78"/>
              </a:rPr>
              <a:t> </a:t>
            </a:r>
          </a:p>
          <a:p>
            <a:pPr algn="r"/>
            <a:r>
              <a:rPr lang="fa-IR" sz="2400" dirty="0">
                <a:cs typeface="B Nazanin" pitchFamily="2" charset="-78"/>
              </a:rPr>
              <a:t>او عقیده به معماری ندارد و حتی مقصود زیباشناسانه برای آن متصور نیست،بلکه هدف او صرفاً نمایش پاره ای از روابط فرم ها با یکدیگر است.حتی عوامل مانند سازه مانند تیر و ستون تابع روابط فرم است، که وی آن را هم با یک شبکه ی تیر و ستون مشخص می کند.در همین سیستم فضایی احتمالاً ستون نقش باربری نداشته باشد و فقط سهمی در علامت گذاری وی باشد.در اصل راه و روش تعیین روابط فرم است و نتیجه ی آن یعنی «ساختمان».از ویژگی های معماری او بنا به قول جنکس «ضد عملکردی» است.در اصل او به دنبال رها کردن عوامل سازه به حالت عدم تعادل در آثارش به منظور کشف تعادل های تازه ای است</a:t>
            </a:r>
            <a:endParaRPr lang="en-US" sz="2400" dirty="0">
              <a:cs typeface="B Nazanin" pitchFamily="2" charset="-78"/>
            </a:endParaRPr>
          </a:p>
        </p:txBody>
      </p:sp>
    </p:spTree>
    <p:extLst>
      <p:ext uri="{BB962C8B-B14F-4D97-AF65-F5344CB8AC3E}">
        <p14:creationId xmlns="" xmlns:p14="http://schemas.microsoft.com/office/powerpoint/2010/main" val="3130783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0600" y="1582341"/>
            <a:ext cx="7010400" cy="3416320"/>
          </a:xfrm>
          <a:prstGeom prst="rect">
            <a:avLst/>
          </a:prstGeom>
        </p:spPr>
        <p:txBody>
          <a:bodyPr wrap="square">
            <a:spAutoFit/>
          </a:bodyPr>
          <a:lstStyle/>
          <a:p>
            <a:pPr algn="r"/>
            <a:r>
              <a:rPr lang="fa-IR" sz="2400" dirty="0">
                <a:cs typeface="B Nazanin" pitchFamily="2" charset="-78"/>
              </a:rPr>
              <a:t>آیزنمن معتقد است که مدرنیستها مدعی هستند که مدینه ی فاضله را باید در آینده جستجو </a:t>
            </a:r>
            <a:r>
              <a:rPr lang="fa-IR" sz="2400" dirty="0" smtClean="0">
                <a:cs typeface="B Nazanin" pitchFamily="2" charset="-78"/>
              </a:rPr>
              <a:t>کرد.پست </a:t>
            </a:r>
            <a:r>
              <a:rPr lang="fa-IR" sz="2400" dirty="0">
                <a:cs typeface="B Nazanin" pitchFamily="2" charset="-78"/>
              </a:rPr>
              <a:t>مدرن ها نیز به دنبال این مدینه فاضله در گذشته هستند،ولی معماری امروز باید این مدینه ی فاضله را در شرایط امروز پیدا کند.در این مورد از واژه ی «اکنونیت» استفاده کرده و متعقد است که معماری در هر زمان و مکان باید اکنونیت داشته باشد.متعلق به زمان و مکان حاضر باشد</a:t>
            </a:r>
            <a:r>
              <a:rPr lang="en-US" sz="2400" dirty="0">
                <a:cs typeface="B Nazanin" pitchFamily="2" charset="-78"/>
              </a:rPr>
              <a:t>.</a:t>
            </a:r>
          </a:p>
          <a:p>
            <a:pPr algn="r"/>
            <a:r>
              <a:rPr lang="fa-IR" sz="2400" dirty="0">
                <a:cs typeface="B Nazanin" pitchFamily="2" charset="-78"/>
              </a:rPr>
              <a:t>برای رسیدن به شرایط فوق،باید قوانین گذشته ی معماری را بر هم زد و از آنجایی که این قوانین قراردادی هستند و نه طبیعی،لذا بر هم زدن آنها ممکن است.</a:t>
            </a:r>
            <a:endParaRPr lang="en-US" sz="2400" dirty="0">
              <a:cs typeface="B Nazanin" pitchFamily="2" charset="-78"/>
            </a:endParaRPr>
          </a:p>
        </p:txBody>
      </p:sp>
    </p:spTree>
    <p:extLst>
      <p:ext uri="{BB962C8B-B14F-4D97-AF65-F5344CB8AC3E}">
        <p14:creationId xmlns="" xmlns:p14="http://schemas.microsoft.com/office/powerpoint/2010/main" val="892610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914400"/>
            <a:ext cx="6777317" cy="876748"/>
          </a:xfrm>
        </p:spPr>
        <p:txBody>
          <a:bodyPr>
            <a:normAutofit lnSpcReduction="10000"/>
          </a:bodyPr>
          <a:lstStyle/>
          <a:p>
            <a:pPr marL="68580" indent="0" algn="r">
              <a:buNone/>
            </a:pPr>
            <a:r>
              <a:rPr lang="fa-IR" dirty="0" smtClean="0">
                <a:solidFill>
                  <a:schemeClr val="tx1"/>
                </a:solidFill>
                <a:cs typeface="B Nazanin" pitchFamily="2" charset="-78"/>
              </a:rPr>
              <a:t>مرکز هنر های بصری وکسنر </a:t>
            </a:r>
          </a:p>
          <a:p>
            <a:pPr marL="68580" indent="0" algn="r">
              <a:buNone/>
            </a:pPr>
            <a:r>
              <a:rPr lang="fa-IR" dirty="0" smtClean="0">
                <a:solidFill>
                  <a:schemeClr val="tx1"/>
                </a:solidFill>
                <a:cs typeface="B Nazanin" pitchFamily="2" charset="-78"/>
              </a:rPr>
              <a:t>توسط : آیزنمن</a:t>
            </a:r>
            <a:endParaRPr lang="en-US" dirty="0">
              <a:solidFill>
                <a:schemeClr val="tx1"/>
              </a:solidFill>
              <a:cs typeface="B Nazanin" pitchFamily="2" charset="-78"/>
            </a:endParaRPr>
          </a:p>
        </p:txBody>
      </p:sp>
      <p:pic>
        <p:nvPicPr>
          <p:cNvPr id="10242" name="Picture 2" descr="H:\مرضیه\vf.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19200" y="1905000"/>
            <a:ext cx="6219825" cy="4419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80313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90600"/>
            <a:ext cx="7024744" cy="418064"/>
          </a:xfrm>
        </p:spPr>
        <p:txBody>
          <a:bodyPr>
            <a:normAutofit fontScale="90000"/>
          </a:bodyPr>
          <a:lstStyle/>
          <a:p>
            <a:pPr algn="r"/>
            <a:r>
              <a:rPr lang="fa-IR" sz="2400" dirty="0" smtClean="0">
                <a:solidFill>
                  <a:schemeClr val="tx1"/>
                </a:solidFill>
                <a:cs typeface="B Nazanin" pitchFamily="2" charset="-78"/>
              </a:rPr>
              <a:t>مرکز گرد همایی کلمبوس:</a:t>
            </a:r>
            <a:endParaRPr lang="en-US" sz="2400" dirty="0">
              <a:solidFill>
                <a:schemeClr val="tx1"/>
              </a:solidFill>
              <a:cs typeface="B Nazanin" pitchFamily="2" charset="-78"/>
            </a:endParaRPr>
          </a:p>
        </p:txBody>
      </p:sp>
      <p:sp>
        <p:nvSpPr>
          <p:cNvPr id="3" name="Content Placeholder 2"/>
          <p:cNvSpPr>
            <a:spLocks noGrp="1"/>
          </p:cNvSpPr>
          <p:nvPr>
            <p:ph idx="1"/>
          </p:nvPr>
        </p:nvSpPr>
        <p:spPr/>
        <p:txBody>
          <a:bodyPr/>
          <a:lstStyle/>
          <a:p>
            <a:endParaRPr lang="en-US"/>
          </a:p>
        </p:txBody>
      </p:sp>
      <p:pic>
        <p:nvPicPr>
          <p:cNvPr id="11266" name="Picture 2" descr="H:\مرضیه\gccc.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66800" y="1600200"/>
            <a:ext cx="6934200" cy="46685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95721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مرضیه\convention784.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914400"/>
            <a:ext cx="4191000" cy="3352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2291" name="Picture 3" descr="H:\مرضیه\31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29200" y="1223749"/>
            <a:ext cx="3505200" cy="5181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00278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C:\Users\Asus\Desktop\معاصر\memaran\IMG-20151205-WA0021.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533400" y="762000"/>
            <a:ext cx="8001000" cy="5638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3315" name="Picture 3" descr="C:\Users\Asus\Desktop\معاصر\memaran\IMG-20151205-WA002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43000" y="1676400"/>
            <a:ext cx="6487873" cy="435768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17155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90600"/>
            <a:ext cx="7024744" cy="722864"/>
          </a:xfrm>
        </p:spPr>
        <p:txBody>
          <a:bodyPr>
            <a:normAutofit/>
          </a:bodyPr>
          <a:lstStyle/>
          <a:p>
            <a:pPr algn="r"/>
            <a:r>
              <a:rPr lang="fa-IR" sz="3200" dirty="0" smtClean="0">
                <a:solidFill>
                  <a:schemeClr val="tx1"/>
                </a:solidFill>
                <a:cs typeface="B Nazanin" pitchFamily="2" charset="-78"/>
              </a:rPr>
              <a:t>چارکز جنکز :</a:t>
            </a:r>
            <a:endParaRPr lang="en-US" sz="3200" dirty="0">
              <a:solidFill>
                <a:schemeClr val="tx1"/>
              </a:solidFill>
              <a:cs typeface="B Nazanin" pitchFamily="2" charset="-78"/>
            </a:endParaRPr>
          </a:p>
        </p:txBody>
      </p:sp>
      <p:sp>
        <p:nvSpPr>
          <p:cNvPr id="4" name="Content Placeholder 3"/>
          <p:cNvSpPr>
            <a:spLocks noGrp="1"/>
          </p:cNvSpPr>
          <p:nvPr>
            <p:ph idx="1"/>
          </p:nvPr>
        </p:nvSpPr>
        <p:spPr>
          <a:xfrm>
            <a:off x="5029200" y="2323652"/>
            <a:ext cx="2791609" cy="3508977"/>
          </a:xfrm>
        </p:spPr>
        <p:txBody>
          <a:bodyPr/>
          <a:lstStyle/>
          <a:p>
            <a:pPr marL="68580" indent="0" algn="r">
              <a:buNone/>
            </a:pPr>
            <a:r>
              <a:rPr lang="fa-IR" dirty="0">
                <a:solidFill>
                  <a:schemeClr val="tx1"/>
                </a:solidFill>
                <a:cs typeface="B Nazanin" pitchFamily="2" charset="-78"/>
              </a:rPr>
              <a:t>چارلز جنکس در سال ۱۹۳۹ در شهر بالتیمور به دنیا آمد. او نخست در دانشگاه هاروارد به تحصیل در رشته ادبیات انگلیسی پرداخت و پس از گذراندن این دوره، در سال ۱۹۶۱ در همان دانشگاه وارد رشته معماری شد.</a:t>
            </a:r>
            <a:endParaRPr lang="en-US" dirty="0">
              <a:solidFill>
                <a:schemeClr val="tx1"/>
              </a:solidFill>
              <a:cs typeface="B Nazanin" pitchFamily="2" charset="-78"/>
            </a:endParaRPr>
          </a:p>
          <a:p>
            <a:pPr marL="68580" indent="0" algn="r">
              <a:buNone/>
            </a:pPr>
            <a:endParaRPr lang="en-US" dirty="0">
              <a:solidFill>
                <a:schemeClr val="tx1"/>
              </a:solidFill>
            </a:endParaRPr>
          </a:p>
        </p:txBody>
      </p:sp>
      <p:pic>
        <p:nvPicPr>
          <p:cNvPr id="5" name="Picture 2" descr="D:\معماری\معماری\14\معماران\چارلز جنکس\چارلز جنکس.jpg"/>
          <p:cNvPicPr>
            <a:picLocks noChangeAspect="1" noChangeArrowheads="1"/>
          </p:cNvPicPr>
          <p:nvPr/>
        </p:nvPicPr>
        <p:blipFill>
          <a:blip r:embed="rId2" cstate="print"/>
          <a:srcRect/>
          <a:stretch>
            <a:fillRect/>
          </a:stretch>
        </p:blipFill>
        <p:spPr bwMode="auto">
          <a:xfrm>
            <a:off x="685800" y="1143000"/>
            <a:ext cx="4267200" cy="5105400"/>
          </a:xfrm>
          <a:prstGeom prst="rect">
            <a:avLst/>
          </a:prstGeom>
          <a:noFill/>
        </p:spPr>
      </p:pic>
    </p:spTree>
    <p:extLst>
      <p:ext uri="{BB962C8B-B14F-4D97-AF65-F5344CB8AC3E}">
        <p14:creationId xmlns="" xmlns:p14="http://schemas.microsoft.com/office/powerpoint/2010/main" val="203565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14400" y="838200"/>
            <a:ext cx="7516009" cy="1791148"/>
          </a:xfrm>
        </p:spPr>
        <p:txBody>
          <a:bodyPr>
            <a:normAutofit/>
          </a:bodyPr>
          <a:lstStyle/>
          <a:p>
            <a:pPr marL="68580" indent="0" algn="r">
              <a:buNone/>
            </a:pPr>
            <a:r>
              <a:rPr lang="fa-IR" dirty="0">
                <a:solidFill>
                  <a:schemeClr val="tx1"/>
                </a:solidFill>
                <a:cs typeface="B Nazanin" pitchFamily="2" charset="-78"/>
              </a:rPr>
              <a:t>از دانشگاه لندن در زمینه تئوری و تاریخ معماری </a:t>
            </a:r>
            <a:r>
              <a:rPr lang="fa-IR" dirty="0" smtClean="0">
                <a:solidFill>
                  <a:schemeClr val="tx1"/>
                </a:solidFill>
                <a:cs typeface="B Nazanin" pitchFamily="2" charset="-78"/>
              </a:rPr>
              <a:t>استاد گشت</a:t>
            </a:r>
            <a:r>
              <a:rPr lang="fa-IR" dirty="0">
                <a:solidFill>
                  <a:schemeClr val="tx1"/>
                </a:solidFill>
                <a:cs typeface="B Nazanin" pitchFamily="2" charset="-78"/>
              </a:rPr>
              <a:t>. جنکس از سال ۱۹۷۵ تا ۱۹۹۴ استاد کرسی نقد و تاریخ معماری معاصر دانشگاه </a:t>
            </a:r>
            <a:r>
              <a:rPr lang="en-US" dirty="0">
                <a:solidFill>
                  <a:schemeClr val="tx1"/>
                </a:solidFill>
                <a:cs typeface="B Nazanin" pitchFamily="2" charset="-78"/>
              </a:rPr>
              <a:t>UCLA</a:t>
            </a:r>
            <a:r>
              <a:rPr lang="fa-IR" dirty="0">
                <a:solidFill>
                  <a:schemeClr val="tx1"/>
                </a:solidFill>
                <a:cs typeface="B Nazanin" pitchFamily="2" charset="-78"/>
              </a:rPr>
              <a:t> کالیفرنیا بوده و هم‌زمان با آن به عنوان استاد مدعو در بزرگ‌ترین و معتبرترین دانشگاههای دنیا حضور فعال داشته‌است. </a:t>
            </a:r>
            <a:endParaRPr lang="en-US" dirty="0">
              <a:solidFill>
                <a:schemeClr val="tx1"/>
              </a:solidFill>
              <a:cs typeface="B Nazanin" pitchFamily="2" charset="-78"/>
            </a:endParaRPr>
          </a:p>
          <a:p>
            <a:pPr marL="68580" indent="0" algn="r">
              <a:buNone/>
            </a:pPr>
            <a:endParaRPr lang="en-US" dirty="0">
              <a:solidFill>
                <a:schemeClr val="tx1"/>
              </a:solidFill>
              <a:cs typeface="B Nazanin" pitchFamily="2" charset="-78"/>
            </a:endParaRPr>
          </a:p>
        </p:txBody>
      </p:sp>
      <p:pic>
        <p:nvPicPr>
          <p:cNvPr id="7" name="Picture 2" descr="D:\معماری\معماری\14\معماران\چارلز جنکس\724A2~1.JPG"/>
          <p:cNvPicPr>
            <a:picLocks noChangeAspect="1" noChangeArrowheads="1"/>
          </p:cNvPicPr>
          <p:nvPr/>
        </p:nvPicPr>
        <p:blipFill>
          <a:blip r:embed="rId2" cstate="print"/>
          <a:srcRect/>
          <a:stretch>
            <a:fillRect/>
          </a:stretch>
        </p:blipFill>
        <p:spPr bwMode="auto">
          <a:xfrm>
            <a:off x="1676400" y="2514600"/>
            <a:ext cx="5333999" cy="3352800"/>
          </a:xfrm>
          <a:prstGeom prst="rect">
            <a:avLst/>
          </a:prstGeom>
          <a:noFill/>
        </p:spPr>
      </p:pic>
      <p:sp>
        <p:nvSpPr>
          <p:cNvPr id="8" name="Rectangle 7"/>
          <p:cNvSpPr/>
          <p:nvPr/>
        </p:nvSpPr>
        <p:spPr>
          <a:xfrm>
            <a:off x="1371600" y="5715000"/>
            <a:ext cx="7086600" cy="800219"/>
          </a:xfrm>
          <a:prstGeom prst="rect">
            <a:avLst/>
          </a:prstGeom>
        </p:spPr>
        <p:txBody>
          <a:bodyPr wrap="square">
            <a:spAutoFit/>
          </a:bodyPr>
          <a:lstStyle/>
          <a:p>
            <a:pPr lvl="0" algn="r" rtl="1" fontAlgn="base">
              <a:spcBef>
                <a:spcPct val="0"/>
              </a:spcBef>
              <a:spcAft>
                <a:spcPct val="0"/>
              </a:spcAft>
            </a:pPr>
            <a:r>
              <a:rPr lang="fa-IR" sz="1000" dirty="0">
                <a:latin typeface="Calibri"/>
                <a:ea typeface="Times New Roman" pitchFamily="18" charset="0"/>
                <a:cs typeface="Tahoma" pitchFamily="34" charset="0"/>
              </a:rPr>
              <a:t> </a:t>
            </a:r>
            <a:endParaRPr lang="en-US" sz="400" dirty="0">
              <a:latin typeface="Arial" pitchFamily="34" charset="0"/>
              <a:cs typeface="Arial" pitchFamily="34" charset="0"/>
            </a:endParaRPr>
          </a:p>
          <a:p>
            <a:pPr lvl="0" algn="r" rtl="1" eaLnBrk="0" fontAlgn="base" hangingPunct="0">
              <a:spcBef>
                <a:spcPct val="0"/>
              </a:spcBef>
              <a:spcAft>
                <a:spcPct val="0"/>
              </a:spcAft>
            </a:pPr>
            <a:r>
              <a:rPr lang="fa-IR" b="1" dirty="0">
                <a:latin typeface="2  Nazanin"/>
                <a:ea typeface="Times New Roman" pitchFamily="18" charset="0"/>
                <a:cs typeface="Arial" pitchFamily="34" charset="0"/>
              </a:rPr>
              <a:t>طراحی لنداسکیپ محوطه گالری ملی هنر مدرن اسکاتلند </a:t>
            </a:r>
            <a:br>
              <a:rPr lang="fa-IR" b="1" dirty="0">
                <a:latin typeface="2  Nazanin"/>
                <a:ea typeface="Times New Roman" pitchFamily="18" charset="0"/>
                <a:cs typeface="Arial" pitchFamily="34" charset="0"/>
              </a:rPr>
            </a:br>
            <a:r>
              <a:rPr lang="fa-IR" b="1" dirty="0">
                <a:latin typeface="2  Nazanin"/>
                <a:ea typeface="Times New Roman" pitchFamily="18" charset="0"/>
                <a:cs typeface="Arial" pitchFamily="34" charset="0"/>
              </a:rPr>
              <a:t>توسط چارلز جنکس</a:t>
            </a:r>
            <a:endParaRPr lang="fa-IR" dirty="0">
              <a:latin typeface="Arial" pitchFamily="34" charset="0"/>
              <a:cs typeface="Arial" pitchFamily="34" charset="0"/>
            </a:endParaRPr>
          </a:p>
        </p:txBody>
      </p:sp>
    </p:spTree>
    <p:extLst>
      <p:ext uri="{BB962C8B-B14F-4D97-AF65-F5344CB8AC3E}">
        <p14:creationId xmlns="" xmlns:p14="http://schemas.microsoft.com/office/powerpoint/2010/main" val="2546400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D:\معماری\معماری\14\معماران\چارلز جنکس\624AE~1.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533400" y="838200"/>
            <a:ext cx="8077200" cy="5638800"/>
          </a:xfrm>
          <a:prstGeom prst="rect">
            <a:avLst/>
          </a:prstGeom>
          <a:ln>
            <a:noFill/>
          </a:ln>
          <a:effectLst>
            <a:softEdge rad="112500"/>
          </a:effectLst>
        </p:spPr>
      </p:pic>
      <p:pic>
        <p:nvPicPr>
          <p:cNvPr id="5" name="Picture 2" descr="D:\معماری\معماری\14\معماران\چارلز جنکس\624AE~1.JPG"/>
          <p:cNvPicPr>
            <a:picLocks noChangeAspect="1" noChangeArrowheads="1"/>
          </p:cNvPicPr>
          <p:nvPr/>
        </p:nvPicPr>
        <p:blipFill>
          <a:blip r:embed="rId2" cstate="print"/>
          <a:srcRect/>
          <a:stretch>
            <a:fillRect/>
          </a:stretch>
        </p:blipFill>
        <p:spPr bwMode="auto">
          <a:xfrm>
            <a:off x="1428750" y="2084917"/>
            <a:ext cx="6286500" cy="4392083"/>
          </a:xfrm>
          <a:prstGeom prst="rect">
            <a:avLst/>
          </a:prstGeom>
          <a:ln>
            <a:noFill/>
          </a:ln>
          <a:effectLst>
            <a:softEdge rad="112500"/>
          </a:effectLst>
        </p:spPr>
      </p:pic>
    </p:spTree>
    <p:extLst>
      <p:ext uri="{BB962C8B-B14F-4D97-AF65-F5344CB8AC3E}">
        <p14:creationId xmlns="" xmlns:p14="http://schemas.microsoft.com/office/powerpoint/2010/main" val="235983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2198" y="914400"/>
            <a:ext cx="7024744" cy="648736"/>
          </a:xfrm>
        </p:spPr>
        <p:txBody>
          <a:bodyPr>
            <a:noAutofit/>
          </a:bodyPr>
          <a:lstStyle/>
          <a:p>
            <a:pPr algn="r" rtl="1"/>
            <a:r>
              <a:rPr lang="fa-IR" sz="2400" b="1" dirty="0">
                <a:solidFill>
                  <a:srgbClr val="000000"/>
                </a:solidFill>
                <a:latin typeface="Calibri" panose="020F0502020204030204" pitchFamily="34" charset="0"/>
                <a:ea typeface="Times New Roman" panose="02020603050405020304" pitchFamily="18" charset="0"/>
                <a:cs typeface="B Homa" panose="00000400000000000000" pitchFamily="2" charset="-78"/>
              </a:rPr>
              <a:t>معماری پرش کیهانی(غیر خطی</a:t>
            </a:r>
            <a:r>
              <a:rPr lang="fa-IR" sz="2400" b="1" dirty="0" smtClean="0">
                <a:solidFill>
                  <a:srgbClr val="000000"/>
                </a:solidFill>
                <a:latin typeface="Calibri" panose="020F0502020204030204" pitchFamily="34" charset="0"/>
                <a:ea typeface="Times New Roman" panose="02020603050405020304" pitchFamily="18" charset="0"/>
                <a:cs typeface="B Homa" panose="00000400000000000000" pitchFamily="2" charset="-78"/>
              </a:rPr>
              <a:t>)</a:t>
            </a:r>
            <a:endParaRPr lang="en-US" sz="2400" dirty="0">
              <a:cs typeface="B Homa" panose="00000400000000000000" pitchFamily="2" charset="-78"/>
            </a:endParaRPr>
          </a:p>
        </p:txBody>
      </p:sp>
      <p:sp>
        <p:nvSpPr>
          <p:cNvPr id="2" name="Content Placeholder 1"/>
          <p:cNvSpPr>
            <a:spLocks noGrp="1"/>
          </p:cNvSpPr>
          <p:nvPr>
            <p:ph idx="1"/>
          </p:nvPr>
        </p:nvSpPr>
        <p:spPr>
          <a:xfrm>
            <a:off x="4397544" y="1752600"/>
            <a:ext cx="3832055" cy="3508977"/>
          </a:xfrm>
        </p:spPr>
        <p:txBody>
          <a:bodyPr>
            <a:noAutofit/>
          </a:bodyPr>
          <a:lstStyle/>
          <a:p>
            <a:pPr marL="0" marR="0" indent="0" algn="r" rtl="1">
              <a:lnSpc>
                <a:spcPct val="115000"/>
              </a:lnSpc>
              <a:spcBef>
                <a:spcPts val="0"/>
              </a:spcBef>
              <a:spcAft>
                <a:spcPts val="1000"/>
              </a:spcAft>
              <a:buNone/>
            </a:pPr>
            <a:r>
              <a:rPr lang="fa-IR" sz="2000" b="1" dirty="0" smtClean="0">
                <a:solidFill>
                  <a:srgbClr val="000000"/>
                </a:solidFill>
                <a:latin typeface="Calibri" panose="020F0502020204030204" pitchFamily="34" charset="0"/>
                <a:ea typeface="Times New Roman" panose="02020603050405020304" pitchFamily="18" charset="0"/>
                <a:cs typeface="B Nazanin" pitchFamily="2" charset="-78"/>
              </a:rPr>
              <a:t>معماران سبک دیکانستراکشن که در اوایل دهه نود میلادی به سمت مکتب فولدینگ گرایش پیدا کردند، بر این نظریه نیز خود را پایبند ندیدند. آنها در روند شکل گیری موضوعات علمی و فلسفی جدیدتر، حرکت علمی ـ فلسفی جدید در معماری را که از اواخر دهه 1970 با مبحث دیکانستراکشن شروع شد ادامه دادند. </a:t>
            </a:r>
          </a:p>
          <a:p>
            <a:pPr marL="0" marR="0" indent="0" algn="r" rtl="1">
              <a:lnSpc>
                <a:spcPct val="115000"/>
              </a:lnSpc>
              <a:spcBef>
                <a:spcPts val="0"/>
              </a:spcBef>
              <a:spcAft>
                <a:spcPts val="1000"/>
              </a:spcAft>
              <a:buNone/>
            </a:pPr>
            <a:r>
              <a:rPr lang="fa-IR" sz="2000" b="1" dirty="0" smtClean="0">
                <a:solidFill>
                  <a:srgbClr val="000000"/>
                </a:solidFill>
                <a:latin typeface="Calibri" panose="020F0502020204030204" pitchFamily="34" charset="0"/>
                <a:ea typeface="Times New Roman" panose="02020603050405020304" pitchFamily="18" charset="0"/>
                <a:cs typeface="B Nazanin" pitchFamily="2" charset="-78"/>
              </a:rPr>
              <a:t>در حال حاضر این معماران به دنبال ارائه </a:t>
            </a:r>
          </a:p>
          <a:p>
            <a:pPr marL="0" marR="0" indent="0" algn="r" rtl="1">
              <a:lnSpc>
                <a:spcPct val="115000"/>
              </a:lnSpc>
              <a:spcBef>
                <a:spcPts val="0"/>
              </a:spcBef>
              <a:spcAft>
                <a:spcPts val="1000"/>
              </a:spcAft>
              <a:buNone/>
            </a:pPr>
            <a:r>
              <a:rPr lang="fa-IR" sz="2000" b="1" dirty="0" smtClean="0">
                <a:solidFill>
                  <a:srgbClr val="000000"/>
                </a:solidFill>
                <a:latin typeface="Calibri" panose="020F0502020204030204" pitchFamily="34" charset="0"/>
                <a:ea typeface="Times New Roman" panose="02020603050405020304" pitchFamily="18" charset="0"/>
                <a:cs typeface="B Nazanin" pitchFamily="2" charset="-78"/>
              </a:rPr>
              <a:t>شکل کالبدی از مفروضات و شناخت انسان </a:t>
            </a:r>
          </a:p>
          <a:p>
            <a:pPr marL="0" marR="0" indent="0" algn="r" rtl="1">
              <a:lnSpc>
                <a:spcPct val="115000"/>
              </a:lnSpc>
              <a:spcBef>
                <a:spcPts val="0"/>
              </a:spcBef>
              <a:spcAft>
                <a:spcPts val="1000"/>
              </a:spcAft>
              <a:buNone/>
            </a:pPr>
            <a:r>
              <a:rPr lang="fa-IR" sz="2000" b="1" dirty="0" smtClean="0">
                <a:solidFill>
                  <a:srgbClr val="000000"/>
                </a:solidFill>
                <a:latin typeface="Calibri" panose="020F0502020204030204" pitchFamily="34" charset="0"/>
                <a:ea typeface="Times New Roman" panose="02020603050405020304" pitchFamily="18" charset="0"/>
                <a:cs typeface="B Nazanin" pitchFamily="2" charset="-78"/>
              </a:rPr>
              <a:t>از خود و محیط پیرامون خود می باشند. </a:t>
            </a:r>
          </a:p>
        </p:txBody>
      </p:sp>
      <p:pic>
        <p:nvPicPr>
          <p:cNvPr id="4" name="Picture 3"/>
          <p:cNvPicPr>
            <a:picLocks noChangeAspect="1"/>
          </p:cNvPicPr>
          <p:nvPr/>
        </p:nvPicPr>
        <p:blipFill>
          <a:blip r:embed="rId2" cstate="print"/>
          <a:stretch>
            <a:fillRect/>
          </a:stretch>
        </p:blipFill>
        <p:spPr>
          <a:xfrm>
            <a:off x="685798" y="3276600"/>
            <a:ext cx="3711745" cy="2804429"/>
          </a:xfrm>
          <a:prstGeom prst="rect">
            <a:avLst/>
          </a:prstGeom>
        </p:spPr>
      </p:pic>
    </p:spTree>
    <p:extLst>
      <p:ext uri="{BB962C8B-B14F-4D97-AF65-F5344CB8AC3E}">
        <p14:creationId xmlns="" xmlns:p14="http://schemas.microsoft.com/office/powerpoint/2010/main" val="1295317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D:\معماری\معماری\14\معماران\چارلز جنکس\824A6~1.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533400" y="742950"/>
            <a:ext cx="8077200" cy="5734050"/>
          </a:xfrm>
          <a:prstGeom prst="rect">
            <a:avLst/>
          </a:prstGeom>
          <a:ln>
            <a:noFill/>
          </a:ln>
          <a:effectLst>
            <a:softEdge rad="112500"/>
          </a:effectLst>
        </p:spPr>
      </p:pic>
      <p:pic>
        <p:nvPicPr>
          <p:cNvPr id="5" name="Picture 2" descr="D:\معماری\معماری\14\معماران\چارلز جنکس\824A6~1.JPG"/>
          <p:cNvPicPr>
            <a:picLocks noChangeAspect="1" noChangeArrowheads="1"/>
          </p:cNvPicPr>
          <p:nvPr/>
        </p:nvPicPr>
        <p:blipFill>
          <a:blip r:embed="rId2" cstate="print"/>
          <a:srcRect/>
          <a:stretch>
            <a:fillRect/>
          </a:stretch>
        </p:blipFill>
        <p:spPr bwMode="auto">
          <a:xfrm>
            <a:off x="1905000" y="1590013"/>
            <a:ext cx="6445250" cy="4353587"/>
          </a:xfrm>
          <a:prstGeom prst="rect">
            <a:avLst/>
          </a:prstGeom>
          <a:ln>
            <a:noFill/>
          </a:ln>
          <a:effectLst>
            <a:softEdge rad="112500"/>
          </a:effectLst>
        </p:spPr>
      </p:pic>
    </p:spTree>
    <p:extLst>
      <p:ext uri="{BB962C8B-B14F-4D97-AF65-F5344CB8AC3E}">
        <p14:creationId xmlns="" xmlns:p14="http://schemas.microsoft.com/office/powerpoint/2010/main" val="2451040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D:\معماری\معماری\14\معماران\چارلز جنکس\524AA~1.JPG"/>
          <p:cNvPicPr>
            <a:picLocks noChangeAspect="1" noChangeArrowheads="1"/>
          </p:cNvPicPr>
          <p:nvPr/>
        </p:nvPicPr>
        <p:blipFill>
          <a:blip r:embed="rId2" cstate="print"/>
          <a:srcRect/>
          <a:stretch>
            <a:fillRect/>
          </a:stretch>
        </p:blipFill>
        <p:spPr bwMode="auto">
          <a:xfrm>
            <a:off x="609600" y="638033"/>
            <a:ext cx="4038600" cy="4251158"/>
          </a:xfrm>
          <a:prstGeom prst="rect">
            <a:avLst/>
          </a:prstGeom>
          <a:ln>
            <a:noFill/>
          </a:ln>
          <a:effectLst>
            <a:softEdge rad="112500"/>
          </a:effectLst>
        </p:spPr>
      </p:pic>
      <p:pic>
        <p:nvPicPr>
          <p:cNvPr id="5" name="Picture 2" descr="D:\معماری\معماری\14\معماران\چارلز جنکس\DCC3~1.JPG"/>
          <p:cNvPicPr>
            <a:picLocks noChangeAspect="1" noChangeArrowheads="1"/>
          </p:cNvPicPr>
          <p:nvPr/>
        </p:nvPicPr>
        <p:blipFill>
          <a:blip r:embed="rId3" cstate="print"/>
          <a:srcRect/>
          <a:stretch>
            <a:fillRect/>
          </a:stretch>
        </p:blipFill>
        <p:spPr bwMode="auto">
          <a:xfrm>
            <a:off x="4624316" y="2726081"/>
            <a:ext cx="3980425" cy="3670837"/>
          </a:xfrm>
          <a:prstGeom prst="rect">
            <a:avLst/>
          </a:prstGeom>
          <a:ln>
            <a:noFill/>
          </a:ln>
          <a:effectLst>
            <a:softEdge rad="112500"/>
          </a:effectLst>
        </p:spPr>
      </p:pic>
    </p:spTree>
    <p:extLst>
      <p:ext uri="{BB962C8B-B14F-4D97-AF65-F5344CB8AC3E}">
        <p14:creationId xmlns="" xmlns:p14="http://schemas.microsoft.com/office/powerpoint/2010/main" val="219079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D:\معماری\معماری\14\معماران\چارلز جنکس\114AA~1.JPG"/>
          <p:cNvPicPr>
            <a:picLocks noChangeAspect="1" noChangeArrowheads="1"/>
          </p:cNvPicPr>
          <p:nvPr/>
        </p:nvPicPr>
        <p:blipFill>
          <a:blip r:embed="rId2" cstate="print"/>
          <a:srcRect/>
          <a:stretch>
            <a:fillRect/>
          </a:stretch>
        </p:blipFill>
        <p:spPr bwMode="auto">
          <a:xfrm>
            <a:off x="609600" y="807243"/>
            <a:ext cx="4213952" cy="3764757"/>
          </a:xfrm>
          <a:prstGeom prst="rect">
            <a:avLst/>
          </a:prstGeom>
          <a:ln>
            <a:noFill/>
          </a:ln>
          <a:effectLst>
            <a:softEdge rad="112500"/>
          </a:effectLst>
        </p:spPr>
      </p:pic>
      <p:pic>
        <p:nvPicPr>
          <p:cNvPr id="9218"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86200" y="3733800"/>
            <a:ext cx="4643720" cy="273306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49557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828" y="743468"/>
            <a:ext cx="7024744" cy="646664"/>
          </a:xfrm>
        </p:spPr>
        <p:txBody>
          <a:bodyPr>
            <a:normAutofit/>
          </a:bodyPr>
          <a:lstStyle/>
          <a:p>
            <a:r>
              <a:rPr lang="en-US" sz="3200" i="1" dirty="0">
                <a:solidFill>
                  <a:schemeClr val="tx1"/>
                </a:solidFill>
                <a:effectLst>
                  <a:outerShdw blurRad="38100" dist="38100" dir="2700000" algn="tl">
                    <a:srgbClr val="000000">
                      <a:alpha val="43137"/>
                    </a:srgbClr>
                  </a:outerShdw>
                </a:effectLst>
                <a:cs typeface="B Nazanin" pitchFamily="2" charset="-78"/>
              </a:rPr>
              <a:t>Frank O. </a:t>
            </a:r>
            <a:r>
              <a:rPr lang="en-US" sz="3200" i="1" dirty="0" err="1">
                <a:solidFill>
                  <a:schemeClr val="tx1"/>
                </a:solidFill>
                <a:effectLst>
                  <a:outerShdw blurRad="38100" dist="38100" dir="2700000" algn="tl">
                    <a:srgbClr val="000000">
                      <a:alpha val="43137"/>
                    </a:srgbClr>
                  </a:outerShdw>
                </a:effectLst>
                <a:cs typeface="B Nazanin" pitchFamily="2" charset="-78"/>
              </a:rPr>
              <a:t>Gehry</a:t>
            </a:r>
            <a:r>
              <a:rPr lang="en-US" sz="3200" i="1" dirty="0">
                <a:solidFill>
                  <a:schemeClr val="tx1"/>
                </a:solidFill>
                <a:effectLst>
                  <a:outerShdw blurRad="38100" dist="38100" dir="2700000" algn="tl">
                    <a:srgbClr val="000000">
                      <a:alpha val="43137"/>
                    </a:srgbClr>
                  </a:outerShdw>
                </a:effectLst>
                <a:cs typeface="B Nazanin" pitchFamily="2" charset="-78"/>
              </a:rPr>
              <a:t> </a:t>
            </a:r>
          </a:p>
        </p:txBody>
      </p:sp>
      <p:sp>
        <p:nvSpPr>
          <p:cNvPr id="6" name="Rectangle 5"/>
          <p:cNvSpPr/>
          <p:nvPr/>
        </p:nvSpPr>
        <p:spPr>
          <a:xfrm>
            <a:off x="4648200" y="1066800"/>
            <a:ext cx="3733800" cy="5216813"/>
          </a:xfrm>
          <a:prstGeom prst="rect">
            <a:avLst/>
          </a:prstGeom>
        </p:spPr>
        <p:txBody>
          <a:bodyPr wrap="square">
            <a:spAutoFit/>
          </a:bodyPr>
          <a:lstStyle/>
          <a:p>
            <a:pPr algn="r" rtl="1">
              <a:lnSpc>
                <a:spcPct val="150000"/>
              </a:lnSpc>
            </a:pPr>
            <a:r>
              <a:rPr lang="ar-SA" b="1" dirty="0">
                <a:cs typeface="Trebuchet MS"/>
              </a:rPr>
              <a:t>او در سال </a:t>
            </a:r>
            <a:r>
              <a:rPr lang="fa-IR" b="1" dirty="0">
                <a:cs typeface="Trebuchet MS"/>
              </a:rPr>
              <a:t>۱۹۲۹</a:t>
            </a:r>
            <a:r>
              <a:rPr lang="ar-SA" b="1" dirty="0">
                <a:cs typeface="Trebuchet MS"/>
              </a:rPr>
              <a:t> م در خانواده‌ای </a:t>
            </a:r>
            <a:r>
              <a:rPr lang="fa-IR" b="1" dirty="0">
                <a:cs typeface="Trebuchet MS"/>
              </a:rPr>
              <a:t>یهودی </a:t>
            </a:r>
            <a:r>
              <a:rPr lang="ar-SA" b="1" dirty="0">
                <a:cs typeface="Trebuchet MS"/>
              </a:rPr>
              <a:t>در شهر</a:t>
            </a:r>
            <a:r>
              <a:rPr lang="fa-IR" b="1" dirty="0">
                <a:cs typeface="Trebuchet MS"/>
              </a:rPr>
              <a:t>تورنتوی کانادا</a:t>
            </a:r>
            <a:r>
              <a:rPr lang="en-US" b="1" dirty="0">
                <a:cs typeface="Trebuchet MS"/>
              </a:rPr>
              <a:t> )</a:t>
            </a:r>
            <a:r>
              <a:rPr lang="ar-SA" b="1" dirty="0">
                <a:cs typeface="Trebuchet MS"/>
              </a:rPr>
              <a:t>با نام اصلی فرانک اون گلدبرگ) دیده به جهان گشود</a:t>
            </a:r>
            <a:r>
              <a:rPr lang="en-US" b="1" dirty="0">
                <a:cs typeface="Trebuchet MS"/>
              </a:rPr>
              <a:t>.</a:t>
            </a:r>
          </a:p>
          <a:p>
            <a:pPr algn="r" rtl="1">
              <a:lnSpc>
                <a:spcPct val="150000"/>
              </a:lnSpc>
            </a:pPr>
            <a:r>
              <a:rPr lang="ar-SA" b="1" dirty="0">
                <a:cs typeface="Trebuchet MS"/>
              </a:rPr>
              <a:t>او در سال </a:t>
            </a:r>
            <a:r>
              <a:rPr lang="fa-IR" b="1" dirty="0">
                <a:cs typeface="Trebuchet MS"/>
              </a:rPr>
              <a:t>۱۹۴۷</a:t>
            </a:r>
            <a:r>
              <a:rPr lang="ar-SA" b="1" dirty="0">
                <a:cs typeface="Trebuchet MS"/>
              </a:rPr>
              <a:t> م به همراه خانواده اش به </a:t>
            </a:r>
            <a:r>
              <a:rPr lang="fa-IR" b="1" dirty="0">
                <a:cs typeface="Trebuchet MS"/>
              </a:rPr>
              <a:t>لس آنجلس </a:t>
            </a:r>
            <a:r>
              <a:rPr lang="ar-SA" b="1" dirty="0">
                <a:cs typeface="Trebuchet MS"/>
              </a:rPr>
              <a:t>مهاجرت کردودر </a:t>
            </a:r>
            <a:r>
              <a:rPr lang="fa-IR" b="1" dirty="0">
                <a:cs typeface="Trebuchet MS"/>
              </a:rPr>
              <a:t>دانشگاه جنوب کالیفرنیا</a:t>
            </a:r>
            <a:r>
              <a:rPr lang="en-US" b="1" dirty="0">
                <a:cs typeface="Trebuchet MS"/>
              </a:rPr>
              <a:t> </a:t>
            </a:r>
            <a:r>
              <a:rPr lang="ar-SA" b="1" dirty="0">
                <a:cs typeface="Trebuchet MS"/>
              </a:rPr>
              <a:t>به تحصیل در رشته </a:t>
            </a:r>
            <a:r>
              <a:rPr lang="fa-IR" b="1" dirty="0">
                <a:cs typeface="Trebuchet MS"/>
              </a:rPr>
              <a:t>معماری</a:t>
            </a:r>
            <a:r>
              <a:rPr lang="en-US" b="1" dirty="0">
                <a:cs typeface="Trebuchet MS"/>
              </a:rPr>
              <a:t> </a:t>
            </a:r>
            <a:r>
              <a:rPr lang="ar-SA" b="1" dirty="0">
                <a:cs typeface="Trebuchet MS"/>
              </a:rPr>
              <a:t>پرداخت. او از شاگردان </a:t>
            </a:r>
            <a:r>
              <a:rPr lang="fa-IR" b="1" dirty="0">
                <a:cs typeface="Trebuchet MS"/>
              </a:rPr>
              <a:t>ویلیام پریرا</a:t>
            </a:r>
            <a:r>
              <a:rPr lang="en-US" b="1" dirty="0">
                <a:cs typeface="Trebuchet MS"/>
              </a:rPr>
              <a:t> </a:t>
            </a:r>
            <a:r>
              <a:rPr lang="ar-SA" b="1" dirty="0">
                <a:cs typeface="Trebuchet MS"/>
              </a:rPr>
              <a:t>است</a:t>
            </a:r>
            <a:r>
              <a:rPr lang="en-US" b="1" dirty="0">
                <a:cs typeface="Trebuchet MS"/>
              </a:rPr>
              <a:t>.</a:t>
            </a:r>
          </a:p>
          <a:p>
            <a:pPr algn="r" rtl="1">
              <a:lnSpc>
                <a:spcPct val="150000"/>
              </a:lnSpc>
            </a:pPr>
            <a:r>
              <a:rPr lang="ar-SA" b="1" dirty="0">
                <a:cs typeface="Trebuchet MS"/>
              </a:rPr>
              <a:t>در سال </a:t>
            </a:r>
            <a:r>
              <a:rPr lang="fa-IR" b="1" dirty="0">
                <a:cs typeface="Trebuchet MS"/>
              </a:rPr>
              <a:t>۱۹۵۶</a:t>
            </a:r>
            <a:r>
              <a:rPr lang="ar-SA" b="1" dirty="0">
                <a:cs typeface="Trebuchet MS"/>
              </a:rPr>
              <a:t> م در </a:t>
            </a:r>
            <a:r>
              <a:rPr lang="fa-IR" b="1" dirty="0">
                <a:cs typeface="Trebuchet MS"/>
              </a:rPr>
              <a:t>دانشگاه هاروارد </a:t>
            </a:r>
            <a:r>
              <a:rPr lang="ar-SA" b="1" dirty="0">
                <a:cs typeface="Trebuchet MS"/>
              </a:rPr>
              <a:t>به تحصیل در رشته </a:t>
            </a:r>
            <a:r>
              <a:rPr lang="fa-IR" b="1" dirty="0">
                <a:cs typeface="Trebuchet MS"/>
              </a:rPr>
              <a:t>برنامه ریزی شهری </a:t>
            </a:r>
            <a:r>
              <a:rPr lang="ar-SA" b="1" dirty="0">
                <a:cs typeface="Trebuchet MS"/>
              </a:rPr>
              <a:t>پرداخت و هم‌زمان در دفتر </a:t>
            </a:r>
            <a:r>
              <a:rPr lang="fa-IR" b="1" dirty="0">
                <a:cs typeface="Trebuchet MS"/>
              </a:rPr>
              <a:t>ویکتور گرئن </a:t>
            </a:r>
            <a:r>
              <a:rPr lang="ar-SA" b="1" dirty="0">
                <a:cs typeface="Trebuchet MS"/>
              </a:rPr>
              <a:t>مشغول به کار شد</a:t>
            </a:r>
            <a:r>
              <a:rPr lang="en-US" b="1" dirty="0">
                <a:cs typeface="Trebuchet MS"/>
              </a:rPr>
              <a:t>.</a:t>
            </a:r>
          </a:p>
          <a:p>
            <a:pPr algn="r" rtl="1"/>
            <a:r>
              <a:rPr lang="ar-SA" b="1" dirty="0">
                <a:cs typeface="Trebuchet MS"/>
              </a:rPr>
              <a:t>او اکنون شهروند </a:t>
            </a:r>
            <a:r>
              <a:rPr lang="fa-IR" b="1" dirty="0">
                <a:cs typeface="Trebuchet MS"/>
              </a:rPr>
              <a:t>ایالات متحده </a:t>
            </a:r>
            <a:r>
              <a:rPr lang="ar-SA" b="1" dirty="0">
                <a:cs typeface="Trebuchet MS"/>
              </a:rPr>
              <a:t>و ساکن لس آنجلس است</a:t>
            </a:r>
            <a:r>
              <a:rPr lang="en-US" b="1" dirty="0">
                <a:cs typeface="Trebuchet MS"/>
              </a:rPr>
              <a:t>.</a:t>
            </a:r>
          </a:p>
        </p:txBody>
      </p:sp>
      <p:pic>
        <p:nvPicPr>
          <p:cNvPr id="14338" name="Picture 2" descr="C:\Users\Asus\Desktop\معاصر\memaran\IMG-20151205-WA001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1524001"/>
            <a:ext cx="3810000" cy="473231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21972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14400"/>
            <a:ext cx="7024744" cy="570464"/>
          </a:xfrm>
        </p:spPr>
        <p:txBody>
          <a:bodyPr>
            <a:normAutofit fontScale="90000"/>
          </a:bodyPr>
          <a:lstStyle/>
          <a:p>
            <a:pPr algn="r"/>
            <a:r>
              <a:rPr lang="fa-IR" sz="3200" dirty="0" smtClean="0">
                <a:solidFill>
                  <a:schemeClr val="tx1"/>
                </a:solidFill>
                <a:cs typeface="B Nazanin" pitchFamily="2" charset="-78"/>
              </a:rPr>
              <a:t>آثار وی :</a:t>
            </a:r>
            <a:endParaRPr lang="en-US" sz="3200" dirty="0">
              <a:solidFill>
                <a:schemeClr val="tx1"/>
              </a:solidFill>
              <a:cs typeface="B Nazanin" pitchFamily="2" charset="-78"/>
            </a:endParaRPr>
          </a:p>
        </p:txBody>
      </p:sp>
      <p:sp>
        <p:nvSpPr>
          <p:cNvPr id="5" name="Rectangle 4"/>
          <p:cNvSpPr/>
          <p:nvPr/>
        </p:nvSpPr>
        <p:spPr>
          <a:xfrm>
            <a:off x="838200" y="4267200"/>
            <a:ext cx="7543800" cy="2169825"/>
          </a:xfrm>
          <a:prstGeom prst="rect">
            <a:avLst/>
          </a:prstGeom>
        </p:spPr>
        <p:txBody>
          <a:bodyPr wrap="square">
            <a:spAutoFit/>
          </a:bodyPr>
          <a:lstStyle/>
          <a:p>
            <a:pPr algn="r" rtl="1">
              <a:lnSpc>
                <a:spcPct val="150000"/>
              </a:lnSpc>
            </a:pPr>
            <a:r>
              <a:rPr lang="ar-SA" b="1" dirty="0">
                <a:cs typeface="Trebuchet MS"/>
              </a:rPr>
              <a:t>در کارهای اولیه گری می‌توان تأثیراتی از معماران سوئیس و فرانسه به خصوص </a:t>
            </a:r>
            <a:r>
              <a:rPr lang="fa-IR" b="1" dirty="0">
                <a:cs typeface="Trebuchet MS"/>
              </a:rPr>
              <a:t>لوکوربوزیه </a:t>
            </a:r>
            <a:r>
              <a:rPr lang="ar-SA" b="1" dirty="0">
                <a:cs typeface="Trebuchet MS"/>
              </a:rPr>
              <a:t>مشاهده کرد</a:t>
            </a:r>
            <a:r>
              <a:rPr lang="en-US" b="1" dirty="0">
                <a:cs typeface="Trebuchet MS"/>
              </a:rPr>
              <a:t>. </a:t>
            </a:r>
            <a:r>
              <a:rPr lang="ar-SA" b="1" dirty="0">
                <a:cs typeface="Trebuchet MS"/>
              </a:rPr>
              <a:t>این تأثیرات را تا سال </a:t>
            </a:r>
            <a:r>
              <a:rPr lang="fa-IR" b="1" dirty="0">
                <a:cs typeface="Trebuchet MS"/>
              </a:rPr>
              <a:t>۱۹۷۲</a:t>
            </a:r>
            <a:r>
              <a:rPr lang="ar-SA" b="1" dirty="0">
                <a:cs typeface="Trebuchet MS"/>
              </a:rPr>
              <a:t> می‌توان در کارهای گری مانند استفاده از فرمهای هندسی ساده مشاهده کرد</a:t>
            </a:r>
            <a:r>
              <a:rPr lang="en-US" b="1" dirty="0">
                <a:cs typeface="Trebuchet MS"/>
              </a:rPr>
              <a:t>.</a:t>
            </a:r>
          </a:p>
          <a:p>
            <a:pPr algn="r" rtl="1">
              <a:lnSpc>
                <a:spcPct val="150000"/>
              </a:lnSpc>
            </a:pPr>
            <a:r>
              <a:rPr lang="ar-SA" b="1" dirty="0">
                <a:cs typeface="Trebuchet MS"/>
              </a:rPr>
              <a:t>به طور کلی در کارهای گری نوعی گرایش مجسمه سازانه را می‌توان مشاهده کرد چه در توسعه خانه همسرش </a:t>
            </a:r>
            <a:r>
              <a:rPr lang="fa-IR" b="1" dirty="0">
                <a:cs typeface="Trebuchet MS"/>
              </a:rPr>
              <a:t>۱۹۸۷</a:t>
            </a:r>
            <a:r>
              <a:rPr lang="ar-SA" b="1" dirty="0">
                <a:cs typeface="Trebuchet MS"/>
              </a:rPr>
              <a:t> تا موفق‌ترین کارش </a:t>
            </a:r>
            <a:r>
              <a:rPr lang="ar-SA" b="1" dirty="0" smtClean="0">
                <a:cs typeface="Trebuchet MS"/>
              </a:rPr>
              <a:t>که </a:t>
            </a:r>
            <a:r>
              <a:rPr lang="fa-IR" b="1" dirty="0">
                <a:cs typeface="Trebuchet MS"/>
              </a:rPr>
              <a:t>موزه هنرهای بیلیائو</a:t>
            </a:r>
            <a:r>
              <a:rPr lang="ar-SA" b="1" dirty="0">
                <a:cs typeface="Trebuchet MS"/>
              </a:rPr>
              <a:t>است</a:t>
            </a:r>
            <a:r>
              <a:rPr lang="en-US" b="1" dirty="0">
                <a:cs typeface="Trebuchet MS"/>
              </a:rPr>
              <a:t>.</a:t>
            </a:r>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38132" y="914400"/>
            <a:ext cx="6296068" cy="3234852"/>
          </a:xfrm>
          <a:prstGeom prst="rect">
            <a:avLst/>
          </a:prstGeom>
        </p:spPr>
      </p:pic>
    </p:spTree>
    <p:extLst>
      <p:ext uri="{BB962C8B-B14F-4D97-AF65-F5344CB8AC3E}">
        <p14:creationId xmlns="" xmlns:p14="http://schemas.microsoft.com/office/powerpoint/2010/main" val="3927349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7024744" cy="1143000"/>
          </a:xfrm>
        </p:spPr>
        <p:txBody>
          <a:bodyPr>
            <a:normAutofit/>
          </a:bodyPr>
          <a:lstStyle/>
          <a:p>
            <a:pPr algn="r"/>
            <a:r>
              <a:rPr lang="ar-SA" sz="2800" b="1" i="1" dirty="0">
                <a:solidFill>
                  <a:schemeClr val="tx1"/>
                </a:solidFill>
                <a:effectLst>
                  <a:outerShdw blurRad="38100" dist="38100" dir="2700000" algn="tl">
                    <a:srgbClr val="000000">
                      <a:alpha val="43137"/>
                    </a:srgbClr>
                  </a:outerShdw>
                </a:effectLst>
                <a:cs typeface="B Nazanin" pitchFamily="2" charset="-78"/>
              </a:rPr>
              <a:t>او معتقد است</a:t>
            </a:r>
            <a:r>
              <a:rPr lang="fa-IR" sz="2800" b="1" i="1" dirty="0">
                <a:solidFill>
                  <a:schemeClr val="tx1"/>
                </a:solidFill>
                <a:effectLst>
                  <a:outerShdw blurRad="38100" dist="38100" dir="2700000" algn="tl">
                    <a:srgbClr val="000000">
                      <a:alpha val="43137"/>
                    </a:srgbClr>
                  </a:outerShdw>
                </a:effectLst>
                <a:cs typeface="B Nazanin" pitchFamily="2" charset="-78"/>
              </a:rPr>
              <a:t>:</a:t>
            </a:r>
            <a:r>
              <a:rPr lang="en-US" sz="2800" b="1" i="1" dirty="0">
                <a:solidFill>
                  <a:schemeClr val="tx1"/>
                </a:solidFill>
                <a:effectLst>
                  <a:outerShdw blurRad="38100" dist="38100" dir="2700000" algn="tl">
                    <a:srgbClr val="000000">
                      <a:alpha val="43137"/>
                    </a:srgbClr>
                  </a:outerShdw>
                </a:effectLst>
                <a:cs typeface="B Nazanin" pitchFamily="2" charset="-78"/>
              </a:rPr>
              <a:t/>
            </a:r>
            <a:br>
              <a:rPr lang="en-US" sz="2800" b="1" i="1" dirty="0">
                <a:solidFill>
                  <a:schemeClr val="tx1"/>
                </a:solidFill>
                <a:effectLst>
                  <a:outerShdw blurRad="38100" dist="38100" dir="2700000" algn="tl">
                    <a:srgbClr val="000000">
                      <a:alpha val="43137"/>
                    </a:srgbClr>
                  </a:outerShdw>
                </a:effectLst>
                <a:cs typeface="B Nazanin" pitchFamily="2" charset="-78"/>
              </a:rPr>
            </a:br>
            <a:endParaRPr lang="en-US" sz="2800" dirty="0">
              <a:solidFill>
                <a:schemeClr val="tx1"/>
              </a:solidFill>
              <a:cs typeface="B Nazanin" pitchFamily="2" charset="-78"/>
            </a:endParaRPr>
          </a:p>
        </p:txBody>
      </p:sp>
      <p:sp>
        <p:nvSpPr>
          <p:cNvPr id="4" name="Rectangle 3"/>
          <p:cNvSpPr/>
          <p:nvPr/>
        </p:nvSpPr>
        <p:spPr>
          <a:xfrm>
            <a:off x="1066800" y="1809676"/>
            <a:ext cx="7239000" cy="923330"/>
          </a:xfrm>
          <a:prstGeom prst="rect">
            <a:avLst/>
          </a:prstGeom>
        </p:spPr>
        <p:txBody>
          <a:bodyPr wrap="square">
            <a:spAutoFit/>
          </a:bodyPr>
          <a:lstStyle/>
          <a:p>
            <a:pPr algn="r" rtl="1"/>
            <a:r>
              <a:rPr lang="ar-SA" b="1" dirty="0">
                <a:cs typeface="Trebuchet MS"/>
              </a:rPr>
              <a:t>من آثار هنرمندان را نگاه می‌کنم و هنر را به مثابه وسیله‌ای برای الهام خودم می‌پندارم و سعی می‌کنم تحت تأثیر هیچ فرهنگی نباشم در هر کارم روشهای جدید را جستجو می‌کنم. برای من قانون و قاعده محدود کننده وجود ندارد و اصولاً مرزی بین درست و نادرست نمی‌دانم</a:t>
            </a:r>
            <a:r>
              <a:rPr lang="en-US" b="1" dirty="0">
                <a:cs typeface="Trebuchet MS"/>
              </a:rPr>
              <a:t>.</a:t>
            </a: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28800" y="2971800"/>
            <a:ext cx="5535875" cy="3432216"/>
          </a:xfrm>
          <a:prstGeom prst="rect">
            <a:avLst/>
          </a:prstGeom>
          <a:ln>
            <a:noFill/>
          </a:ln>
          <a:effectLst>
            <a:softEdge rad="112500"/>
          </a:effectLst>
        </p:spPr>
      </p:pic>
    </p:spTree>
    <p:extLst>
      <p:ext uri="{BB962C8B-B14F-4D97-AF65-F5344CB8AC3E}">
        <p14:creationId xmlns="" xmlns:p14="http://schemas.microsoft.com/office/powerpoint/2010/main" val="3511630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7024744" cy="1143000"/>
          </a:xfrm>
        </p:spPr>
        <p:txBody>
          <a:bodyPr>
            <a:normAutofit/>
          </a:bodyPr>
          <a:lstStyle/>
          <a:p>
            <a:pPr algn="r"/>
            <a:r>
              <a:rPr lang="ar-SA" sz="2800" b="1" i="1" dirty="0">
                <a:solidFill>
                  <a:schemeClr val="tx1"/>
                </a:solidFill>
                <a:effectLst>
                  <a:outerShdw blurRad="38100" dist="38100" dir="2700000" algn="tl">
                    <a:srgbClr val="000000">
                      <a:alpha val="43137"/>
                    </a:srgbClr>
                  </a:outerShdw>
                </a:effectLst>
                <a:cs typeface="B Nazanin" pitchFamily="2" charset="-78"/>
              </a:rPr>
              <a:t>شکل‌ها و مصالح</a:t>
            </a:r>
            <a:r>
              <a:rPr lang="en-US" sz="2800" dirty="0">
                <a:solidFill>
                  <a:schemeClr val="tx1"/>
                </a:solidFill>
                <a:cs typeface="B Nazanin" pitchFamily="2" charset="-78"/>
              </a:rPr>
              <a:t/>
            </a:r>
            <a:br>
              <a:rPr lang="en-US" sz="2800" dirty="0">
                <a:solidFill>
                  <a:schemeClr val="tx1"/>
                </a:solidFill>
                <a:cs typeface="B Nazanin" pitchFamily="2" charset="-78"/>
              </a:rPr>
            </a:br>
            <a:endParaRPr lang="en-US" sz="2800" dirty="0">
              <a:solidFill>
                <a:schemeClr val="tx1"/>
              </a:solidFill>
              <a:cs typeface="B Nazanin" pitchFamily="2" charset="-78"/>
            </a:endParaRPr>
          </a:p>
        </p:txBody>
      </p:sp>
      <p:sp>
        <p:nvSpPr>
          <p:cNvPr id="4" name="Rectangle 3"/>
          <p:cNvSpPr/>
          <p:nvPr/>
        </p:nvSpPr>
        <p:spPr>
          <a:xfrm>
            <a:off x="1219200" y="2136339"/>
            <a:ext cx="6858000" cy="2585323"/>
          </a:xfrm>
          <a:prstGeom prst="rect">
            <a:avLst/>
          </a:prstGeom>
        </p:spPr>
        <p:txBody>
          <a:bodyPr wrap="square">
            <a:spAutoFit/>
          </a:bodyPr>
          <a:lstStyle/>
          <a:p>
            <a:pPr lvl="0" algn="justLow" rtl="1" fontAlgn="base">
              <a:lnSpc>
                <a:spcPct val="150000"/>
              </a:lnSpc>
              <a:spcBef>
                <a:spcPct val="0"/>
              </a:spcBef>
              <a:spcAft>
                <a:spcPct val="0"/>
              </a:spcAft>
            </a:pPr>
            <a:r>
              <a:rPr lang="ar-SA" b="1" dirty="0">
                <a:cs typeface="Trebuchet MS"/>
              </a:rPr>
              <a:t>مصالحی که غالباً در کارهای او مشاهده می‌شود صفحات فلزی به خصوص تیتانیم، پلاستیکهای رنگ شده، زنجیرها و کابل‌ها و فولاد و به کارگیری پانلهای مشبک است</a:t>
            </a:r>
            <a:r>
              <a:rPr lang="en-US" b="1" dirty="0">
                <a:cs typeface="Trebuchet MS"/>
              </a:rPr>
              <a:t>.</a:t>
            </a:r>
          </a:p>
          <a:p>
            <a:pPr lvl="0" algn="justLow" rtl="1" eaLnBrk="0" fontAlgn="base" hangingPunct="0">
              <a:lnSpc>
                <a:spcPct val="150000"/>
              </a:lnSpc>
              <a:spcBef>
                <a:spcPct val="0"/>
              </a:spcBef>
              <a:spcAft>
                <a:spcPct val="0"/>
              </a:spcAft>
            </a:pPr>
            <a:r>
              <a:rPr lang="ar-SA" b="1" dirty="0">
                <a:cs typeface="Trebuchet MS"/>
              </a:rPr>
              <a:t>فرمهای تیز گوشه دار، صفحات متداخل، سطوح مواج و منحنی را می‌توان از عناصر ثابت کار گری دانست بناهای تندیس وار، فرمهای منحنی، پلکانهای خارجی، مصالح نمای فلزی استفاده فراوان از مواد گوناگون، پنجره‌های بی قاعده و مرکزگریز از نشانه‌های کارهای او می‌توان بر شمرد</a:t>
            </a:r>
            <a:r>
              <a:rPr lang="en-US" b="1" dirty="0">
                <a:cs typeface="Trebuchet MS"/>
              </a:rPr>
              <a:t>.</a:t>
            </a:r>
          </a:p>
        </p:txBody>
      </p:sp>
    </p:spTree>
    <p:extLst>
      <p:ext uri="{BB962C8B-B14F-4D97-AF65-F5344CB8AC3E}">
        <p14:creationId xmlns="" xmlns:p14="http://schemas.microsoft.com/office/powerpoint/2010/main" val="1060035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14400"/>
            <a:ext cx="7024744" cy="646664"/>
          </a:xfrm>
        </p:spPr>
        <p:txBody>
          <a:bodyPr>
            <a:normAutofit/>
          </a:bodyPr>
          <a:lstStyle/>
          <a:p>
            <a:pPr algn="r"/>
            <a:r>
              <a:rPr lang="fa-IR" sz="2800" dirty="0" smtClean="0">
                <a:solidFill>
                  <a:schemeClr val="tx1"/>
                </a:solidFill>
                <a:cs typeface="B Nazanin" pitchFamily="2" charset="-78"/>
              </a:rPr>
              <a:t>خانه رقصان:</a:t>
            </a:r>
            <a:endParaRPr lang="en-US" sz="2800" dirty="0">
              <a:solidFill>
                <a:schemeClr val="tx1"/>
              </a:solidFill>
              <a:cs typeface="B Nazanin" pitchFamily="2" charset="-78"/>
            </a:endParaRPr>
          </a:p>
        </p:txBody>
      </p:sp>
      <p:pic>
        <p:nvPicPr>
          <p:cNvPr id="4" name="Picture 3" descr="23ouro600.1.jpg"/>
          <p:cNvPicPr>
            <a:picLocks noChangeAspect="1"/>
          </p:cNvPicPr>
          <p:nvPr/>
        </p:nvPicPr>
        <p:blipFill>
          <a:blip r:embed="rId2" cstate="print"/>
          <a:stretch>
            <a:fillRect/>
          </a:stretch>
        </p:blipFill>
        <p:spPr>
          <a:xfrm>
            <a:off x="762000" y="762000"/>
            <a:ext cx="5089295" cy="2847718"/>
          </a:xfrm>
          <a:prstGeom prst="rect">
            <a:avLst/>
          </a:prstGeom>
          <a:ln>
            <a:noFill/>
          </a:ln>
          <a:effectLst>
            <a:softEdge rad="112500"/>
          </a:effectLst>
        </p:spPr>
      </p:pic>
      <p:pic>
        <p:nvPicPr>
          <p:cNvPr id="5" name="Picture 4" descr="IAC-bldg-exterior-larger.jpg"/>
          <p:cNvPicPr>
            <a:picLocks noChangeAspect="1"/>
          </p:cNvPicPr>
          <p:nvPr/>
        </p:nvPicPr>
        <p:blipFill>
          <a:blip r:embed="rId3" cstate="print"/>
          <a:stretch>
            <a:fillRect/>
          </a:stretch>
        </p:blipFill>
        <p:spPr>
          <a:xfrm>
            <a:off x="3244462" y="3609718"/>
            <a:ext cx="5161388" cy="2745858"/>
          </a:xfrm>
          <a:prstGeom prst="rect">
            <a:avLst/>
          </a:prstGeom>
          <a:ln>
            <a:noFill/>
          </a:ln>
          <a:effectLst>
            <a:softEdge rad="112500"/>
          </a:effectLst>
        </p:spPr>
      </p:pic>
    </p:spTree>
    <p:extLst>
      <p:ext uri="{BB962C8B-B14F-4D97-AF65-F5344CB8AC3E}">
        <p14:creationId xmlns="" xmlns:p14="http://schemas.microsoft.com/office/powerpoint/2010/main" val="1149769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656" y="381000"/>
            <a:ext cx="7024744" cy="1027664"/>
          </a:xfrm>
        </p:spPr>
        <p:txBody>
          <a:bodyPr>
            <a:normAutofit/>
          </a:bodyPr>
          <a:lstStyle/>
          <a:p>
            <a:pPr algn="r"/>
            <a:r>
              <a:rPr lang="fa-IR" sz="2800" dirty="0" smtClean="0">
                <a:solidFill>
                  <a:schemeClr val="tx1"/>
                </a:solidFill>
                <a:cs typeface="B Nazanin" pitchFamily="2" charset="-78"/>
              </a:rPr>
              <a:t>کانسپت:</a:t>
            </a:r>
            <a:endParaRPr lang="en-US" sz="2800" dirty="0">
              <a:solidFill>
                <a:schemeClr val="tx1"/>
              </a:solidFill>
              <a:cs typeface="B Nazanin" pitchFamily="2" charset="-78"/>
            </a:endParaRPr>
          </a:p>
        </p:txBody>
      </p:sp>
      <p:sp>
        <p:nvSpPr>
          <p:cNvPr id="3" name="Content Placeholder 2"/>
          <p:cNvSpPr>
            <a:spLocks noGrp="1"/>
          </p:cNvSpPr>
          <p:nvPr>
            <p:ph idx="1"/>
          </p:nvPr>
        </p:nvSpPr>
        <p:spPr/>
        <p:txBody>
          <a:bodyPr/>
          <a:lstStyle/>
          <a:p>
            <a:endParaRPr lang="en-US"/>
          </a:p>
        </p:txBody>
      </p:sp>
      <p:pic>
        <p:nvPicPr>
          <p:cNvPr id="4" name="Picture 3" descr="item0.rendition.slideshowVertical.cusl01_gehry0706.jpg"/>
          <p:cNvPicPr>
            <a:picLocks noChangeAspect="1"/>
          </p:cNvPicPr>
          <p:nvPr/>
        </p:nvPicPr>
        <p:blipFill>
          <a:blip r:embed="rId2" cstate="print"/>
          <a:stretch>
            <a:fillRect/>
          </a:stretch>
        </p:blipFill>
        <p:spPr>
          <a:xfrm>
            <a:off x="762000" y="1676400"/>
            <a:ext cx="7391400" cy="4530351"/>
          </a:xfrm>
          <a:prstGeom prst="rect">
            <a:avLst/>
          </a:prstGeom>
        </p:spPr>
      </p:pic>
    </p:spTree>
    <p:extLst>
      <p:ext uri="{BB962C8B-B14F-4D97-AF65-F5344CB8AC3E}">
        <p14:creationId xmlns="" xmlns:p14="http://schemas.microsoft.com/office/powerpoint/2010/main" val="948951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0"/>
            <a:ext cx="7024744" cy="799064"/>
          </a:xfrm>
        </p:spPr>
        <p:txBody>
          <a:bodyPr>
            <a:normAutofit/>
          </a:bodyPr>
          <a:lstStyle/>
          <a:p>
            <a:pPr algn="r"/>
            <a:r>
              <a:rPr lang="fa-IR" sz="2800" b="1" i="1" dirty="0">
                <a:solidFill>
                  <a:schemeClr val="tx1"/>
                </a:solidFill>
                <a:effectLst>
                  <a:outerShdw blurRad="38100" dist="38100" dir="2700000" algn="tl">
                    <a:srgbClr val="000000">
                      <a:alpha val="43137"/>
                    </a:srgbClr>
                  </a:outerShdw>
                </a:effectLst>
                <a:cs typeface="B Nazanin" pitchFamily="2" charset="-78"/>
              </a:rPr>
              <a:t>موزه گوگنهایم بیلیائو</a:t>
            </a:r>
            <a:endParaRPr lang="en-US" sz="2800" dirty="0">
              <a:solidFill>
                <a:schemeClr val="tx1"/>
              </a:solidFill>
              <a:cs typeface="B Nazanin" pitchFamily="2" charset="-78"/>
            </a:endParaRPr>
          </a:p>
        </p:txBody>
      </p:sp>
      <p:sp>
        <p:nvSpPr>
          <p:cNvPr id="3" name="Content Placeholder 2"/>
          <p:cNvSpPr>
            <a:spLocks noGrp="1"/>
          </p:cNvSpPr>
          <p:nvPr>
            <p:ph idx="1"/>
          </p:nvPr>
        </p:nvSpPr>
        <p:spPr/>
        <p:txBody>
          <a:bodyPr/>
          <a:lstStyle/>
          <a:p>
            <a:endParaRPr lang="en-US"/>
          </a:p>
        </p:txBody>
      </p:sp>
      <p:pic>
        <p:nvPicPr>
          <p:cNvPr id="4" name="Picture 3" descr="1135031780083824165.jpg"/>
          <p:cNvPicPr>
            <a:picLocks noChangeAspect="1"/>
          </p:cNvPicPr>
          <p:nvPr/>
        </p:nvPicPr>
        <p:blipFill>
          <a:blip r:embed="rId2" cstate="print"/>
          <a:stretch>
            <a:fillRect/>
          </a:stretch>
        </p:blipFill>
        <p:spPr>
          <a:xfrm>
            <a:off x="609601" y="714357"/>
            <a:ext cx="4187124" cy="3706818"/>
          </a:xfrm>
          <a:prstGeom prst="rect">
            <a:avLst/>
          </a:prstGeom>
        </p:spPr>
      </p:pic>
      <p:pic>
        <p:nvPicPr>
          <p:cNvPr id="5" name="Picture 3"/>
          <p:cNvPicPr>
            <a:picLocks noChangeAspect="1" noChangeArrowheads="1"/>
          </p:cNvPicPr>
          <p:nvPr/>
        </p:nvPicPr>
        <p:blipFill>
          <a:blip r:embed="rId3" cstate="print"/>
          <a:srcRect/>
          <a:stretch>
            <a:fillRect/>
          </a:stretch>
        </p:blipFill>
        <p:spPr bwMode="auto">
          <a:xfrm>
            <a:off x="4919513" y="2567766"/>
            <a:ext cx="3638126" cy="3833034"/>
          </a:xfrm>
          <a:prstGeom prst="rect">
            <a:avLst/>
          </a:prstGeom>
          <a:noFill/>
          <a:ln w="9525">
            <a:noFill/>
            <a:miter lim="800000"/>
            <a:headEnd/>
            <a:tailEnd/>
          </a:ln>
          <a:effectLst/>
        </p:spPr>
      </p:pic>
    </p:spTree>
    <p:extLst>
      <p:ext uri="{BB962C8B-B14F-4D97-AF65-F5344CB8AC3E}">
        <p14:creationId xmlns="" xmlns:p14="http://schemas.microsoft.com/office/powerpoint/2010/main" val="3821157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marR="0" indent="0" algn="r" rtl="1">
              <a:lnSpc>
                <a:spcPct val="115000"/>
              </a:lnSpc>
              <a:spcBef>
                <a:spcPts val="0"/>
              </a:spcBef>
              <a:spcAft>
                <a:spcPts val="1000"/>
              </a:spcAft>
              <a:buNone/>
            </a:pPr>
            <a:r>
              <a:rPr lang="fa-IR" b="1" dirty="0">
                <a:solidFill>
                  <a:srgbClr val="000000"/>
                </a:solidFill>
                <a:latin typeface="Calibri" panose="020F0502020204030204" pitchFamily="34" charset="0"/>
                <a:ea typeface="Times New Roman" panose="02020603050405020304" pitchFamily="18" charset="0"/>
                <a:cs typeface="B Nazanin" pitchFamily="2" charset="-78"/>
              </a:rPr>
              <a:t>آنها معتقدند که این شناخت تنها با اتکا </a:t>
            </a:r>
            <a:r>
              <a:rPr lang="fa-IR" b="1" dirty="0" smtClean="0">
                <a:solidFill>
                  <a:srgbClr val="000000"/>
                </a:solidFill>
                <a:latin typeface="Calibri" panose="020F0502020204030204" pitchFamily="34" charset="0"/>
                <a:ea typeface="Times New Roman" panose="02020603050405020304" pitchFamily="18" charset="0"/>
                <a:cs typeface="B Nazanin" pitchFamily="2" charset="-78"/>
              </a:rPr>
              <a:t>به </a:t>
            </a:r>
            <a:r>
              <a:rPr lang="fa-IR" b="1" dirty="0">
                <a:solidFill>
                  <a:srgbClr val="000000"/>
                </a:solidFill>
                <a:latin typeface="Calibri" panose="020F0502020204030204" pitchFamily="34" charset="0"/>
                <a:ea typeface="Times New Roman" panose="02020603050405020304" pitchFamily="18" charset="0"/>
                <a:cs typeface="B Nazanin" pitchFamily="2" charset="-78"/>
              </a:rPr>
              <a:t>علم و فلسفه صورت می گیرد. </a:t>
            </a:r>
            <a:r>
              <a:rPr lang="fa-IR" b="1" dirty="0" smtClean="0">
                <a:solidFill>
                  <a:srgbClr val="000000"/>
                </a:solidFill>
                <a:latin typeface="Calibri" panose="020F0502020204030204" pitchFamily="34" charset="0"/>
                <a:ea typeface="Times New Roman" panose="02020603050405020304" pitchFamily="18" charset="0"/>
                <a:cs typeface="B Nazanin" pitchFamily="2" charset="-78"/>
              </a:rPr>
              <a:t>معمار </a:t>
            </a:r>
            <a:r>
              <a:rPr lang="fa-IR" b="1" dirty="0">
                <a:solidFill>
                  <a:srgbClr val="000000"/>
                </a:solidFill>
                <a:latin typeface="Calibri" panose="020F0502020204030204" pitchFamily="34" charset="0"/>
                <a:ea typeface="Times New Roman" panose="02020603050405020304" pitchFamily="18" charset="0"/>
                <a:cs typeface="B Nazanin" pitchFamily="2" charset="-78"/>
              </a:rPr>
              <a:t>جهت حفظ حضور خود در ورطه تمدن امروز جهان، باید با علم و فلسفه روز آشنایی کامل داشته باشد و قادر باشد محیط مصنوع را با استفاده از موارد فوق به صورتی خلاق و هنری نشان دهد. معماری پرش کیهانی یکی از روند های معماری در اواخر قرن 20 است</a:t>
            </a:r>
            <a:r>
              <a:rPr lang="en-US" b="1" dirty="0">
                <a:solidFill>
                  <a:srgbClr val="000000"/>
                </a:solidFill>
                <a:latin typeface="Tahoma" panose="020B0604030504040204" pitchFamily="34" charset="0"/>
                <a:ea typeface="Times New Roman" panose="02020603050405020304" pitchFamily="18" charset="0"/>
                <a:cs typeface="B Nazanin" pitchFamily="2" charset="-78"/>
              </a:rPr>
              <a:t>.</a:t>
            </a:r>
            <a:r>
              <a:rPr lang="fa-IR" b="1" dirty="0">
                <a:solidFill>
                  <a:srgbClr val="000000"/>
                </a:solidFill>
                <a:latin typeface="Calibri" panose="020F0502020204030204" pitchFamily="34" charset="0"/>
                <a:ea typeface="Times New Roman" panose="02020603050405020304" pitchFamily="18" charset="0"/>
                <a:cs typeface="B Nazanin" pitchFamily="2" charset="-78"/>
              </a:rPr>
              <a:t> در معماری پرش کیهانی طرح ها به صورت فانتزی و کژریخت (دفرمه) است. سبک پرش کیهانی سبک جدیدی است که بیش از ۱۰ـ۱۲ سال سابقه ندارد</a:t>
            </a:r>
            <a:r>
              <a:rPr lang="en-US" b="1" dirty="0">
                <a:solidFill>
                  <a:srgbClr val="000000"/>
                </a:solidFill>
                <a:latin typeface="Tahoma" panose="020B0604030504040204" pitchFamily="34" charset="0"/>
                <a:ea typeface="Times New Roman" panose="02020603050405020304" pitchFamily="18" charset="0"/>
                <a:cs typeface="B Nazanin" pitchFamily="2" charset="-78"/>
              </a:rPr>
              <a:t>.</a:t>
            </a:r>
            <a:endParaRPr lang="en-US" dirty="0">
              <a:latin typeface="Calibri" panose="020F0502020204030204" pitchFamily="34" charset="0"/>
              <a:ea typeface="Calibri" panose="020F0502020204030204" pitchFamily="34" charset="0"/>
              <a:cs typeface="B Nazanin" pitchFamily="2" charset="-78"/>
            </a:endParaRPr>
          </a:p>
          <a:p>
            <a:pPr algn="r" rtl="1"/>
            <a:endParaRPr lang="en-US" dirty="0">
              <a:cs typeface="B Nazanin" pitchFamily="2" charset="-78"/>
            </a:endParaRPr>
          </a:p>
          <a:p>
            <a:endParaRPr lang="en-US" dirty="0">
              <a:cs typeface="B Nazanin" pitchFamily="2" charset="-78"/>
            </a:endParaRPr>
          </a:p>
        </p:txBody>
      </p:sp>
    </p:spTree>
    <p:extLst>
      <p:ext uri="{BB962C8B-B14F-4D97-AF65-F5344CB8AC3E}">
        <p14:creationId xmlns="" xmlns:p14="http://schemas.microsoft.com/office/powerpoint/2010/main" val="3815607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معماری پرش کیهانی،غیر خطی"/>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57600" y="3646227"/>
            <a:ext cx="4800600" cy="2724150"/>
          </a:xfrm>
          <a:prstGeom prst="rect">
            <a:avLst/>
          </a:prstGeom>
          <a:noFill/>
          <a:ln>
            <a:noFill/>
          </a:ln>
        </p:spPr>
      </p:pic>
      <p:pic>
        <p:nvPicPr>
          <p:cNvPr id="4" name="Picture 3" descr="معماری پرش کیهانی،غیر خطی"/>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838200"/>
            <a:ext cx="4495800" cy="3352800"/>
          </a:xfrm>
          <a:prstGeom prst="rect">
            <a:avLst/>
          </a:prstGeom>
          <a:noFill/>
          <a:ln>
            <a:noFill/>
          </a:ln>
        </p:spPr>
      </p:pic>
    </p:spTree>
    <p:extLst>
      <p:ext uri="{BB962C8B-B14F-4D97-AF65-F5344CB8AC3E}">
        <p14:creationId xmlns="" xmlns:p14="http://schemas.microsoft.com/office/powerpoint/2010/main" val="3395812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761999"/>
            <a:ext cx="4419600" cy="386328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2734493"/>
            <a:ext cx="4052913" cy="364498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12407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1" y="914400"/>
            <a:ext cx="4495800" cy="303847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53000" y="2888159"/>
            <a:ext cx="3530078" cy="353737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92021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024744" cy="494264"/>
          </a:xfrm>
        </p:spPr>
        <p:txBody>
          <a:bodyPr>
            <a:normAutofit fontScale="90000"/>
          </a:bodyPr>
          <a:lstStyle/>
          <a:p>
            <a:pPr algn="r"/>
            <a:r>
              <a:rPr lang="fa-IR" sz="2800" b="1" i="1" dirty="0">
                <a:solidFill>
                  <a:schemeClr val="tx1"/>
                </a:solidFill>
                <a:effectLst>
                  <a:outerShdw blurRad="38100" dist="38100" dir="2700000" algn="tl">
                    <a:srgbClr val="000000">
                      <a:alpha val="43137"/>
                    </a:srgbClr>
                  </a:outerShdw>
                </a:effectLst>
                <a:cs typeface="B Nazanin" pitchFamily="2" charset="-78"/>
              </a:rPr>
              <a:t>مرکز مگی درداندی</a:t>
            </a:r>
            <a:endParaRPr lang="en-US" sz="2800" dirty="0">
              <a:solidFill>
                <a:schemeClr val="tx1"/>
              </a:solidFill>
              <a:cs typeface="B Nazanin" pitchFamily="2" charset="-78"/>
            </a:endParaRP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762000" y="1862236"/>
            <a:ext cx="7581928" cy="4386163"/>
          </a:xfrm>
          <a:prstGeom prst="rect">
            <a:avLst/>
          </a:prstGeom>
          <a:ln>
            <a:noFill/>
          </a:ln>
          <a:effectLst>
            <a:softEdge rad="112500"/>
          </a:effectLst>
        </p:spPr>
      </p:pic>
    </p:spTree>
    <p:extLst>
      <p:ext uri="{BB962C8B-B14F-4D97-AF65-F5344CB8AC3E}">
        <p14:creationId xmlns="" xmlns:p14="http://schemas.microsoft.com/office/powerpoint/2010/main" val="3771336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7024744" cy="646664"/>
          </a:xfrm>
        </p:spPr>
        <p:txBody>
          <a:bodyPr>
            <a:normAutofit/>
          </a:bodyPr>
          <a:lstStyle/>
          <a:p>
            <a:pPr algn="r"/>
            <a:r>
              <a:rPr lang="fa-IR" sz="2800" dirty="0" smtClean="0">
                <a:solidFill>
                  <a:schemeClr val="tx1"/>
                </a:solidFill>
                <a:cs typeface="B Nazanin" pitchFamily="2" charset="-78"/>
              </a:rPr>
              <a:t>کانسپت:</a:t>
            </a:r>
            <a:endParaRPr lang="en-US" sz="2800" dirty="0">
              <a:solidFill>
                <a:schemeClr val="tx1"/>
              </a:solidFill>
              <a:cs typeface="B Nazanin" pitchFamily="2" charset="-78"/>
            </a:endParaRP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609600" y="1828800"/>
            <a:ext cx="7924800" cy="4495800"/>
          </a:xfrm>
          <a:prstGeom prst="rect">
            <a:avLst/>
          </a:prstGeom>
          <a:noFill/>
          <a:ln w="9525">
            <a:noFill/>
            <a:miter lim="800000"/>
            <a:headEnd/>
            <a:tailEnd/>
          </a:ln>
          <a:effectLst/>
        </p:spPr>
      </p:pic>
    </p:spTree>
    <p:extLst>
      <p:ext uri="{BB962C8B-B14F-4D97-AF65-F5344CB8AC3E}">
        <p14:creationId xmlns="" xmlns:p14="http://schemas.microsoft.com/office/powerpoint/2010/main" val="525888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838200"/>
            <a:ext cx="7024744" cy="418064"/>
          </a:xfrm>
        </p:spPr>
        <p:txBody>
          <a:bodyPr>
            <a:normAutofit fontScale="90000"/>
          </a:bodyPr>
          <a:lstStyle/>
          <a:p>
            <a:pPr algn="r"/>
            <a:r>
              <a:rPr lang="fa-IR" sz="2800" dirty="0">
                <a:solidFill>
                  <a:schemeClr val="tx1"/>
                </a:solidFill>
                <a:cs typeface="B Nazanin" pitchFamily="2" charset="-78"/>
              </a:rPr>
              <a:t>تالار کنسرت والت دیزنی در لس آنجلس</a:t>
            </a:r>
            <a:endParaRPr lang="en-US" sz="2800" dirty="0">
              <a:solidFill>
                <a:schemeClr val="tx1"/>
              </a:solidFill>
              <a:cs typeface="B Nazanin" pitchFamily="2" charset="-78"/>
            </a:endParaRP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1447800"/>
            <a:ext cx="7772399" cy="48767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57099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1066800"/>
            <a:ext cx="7848600" cy="525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87700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990600"/>
            <a:ext cx="7024744" cy="685800"/>
          </a:xfrm>
        </p:spPr>
        <p:txBody>
          <a:bodyPr>
            <a:normAutofit fontScale="90000"/>
          </a:bodyPr>
          <a:lstStyle/>
          <a:p>
            <a:pPr algn="r"/>
            <a:r>
              <a:rPr lang="fa-IR" sz="2800" i="1" dirty="0">
                <a:solidFill>
                  <a:schemeClr val="tx1"/>
                </a:solidFill>
                <a:effectLst>
                  <a:outerShdw blurRad="38100" dist="38100" dir="2700000" algn="tl">
                    <a:srgbClr val="000000">
                      <a:alpha val="43137"/>
                    </a:srgbClr>
                  </a:outerShdw>
                </a:effectLst>
                <a:cs typeface="B Nazanin" pitchFamily="2" charset="-78"/>
              </a:rPr>
              <a:t>خانه شخصی همسر فرانک گری</a:t>
            </a:r>
            <a:br>
              <a:rPr lang="fa-IR" sz="2800" i="1" dirty="0">
                <a:solidFill>
                  <a:schemeClr val="tx1"/>
                </a:solidFill>
                <a:effectLst>
                  <a:outerShdw blurRad="38100" dist="38100" dir="2700000" algn="tl">
                    <a:srgbClr val="000000">
                      <a:alpha val="43137"/>
                    </a:srgbClr>
                  </a:outerShdw>
                </a:effectLst>
                <a:cs typeface="B Nazanin" pitchFamily="2" charset="-78"/>
              </a:rPr>
            </a:br>
            <a:endParaRPr lang="en-US" sz="2800" dirty="0">
              <a:solidFill>
                <a:schemeClr val="tx1"/>
              </a:solidFill>
              <a:cs typeface="B Nazanin" pitchFamily="2" charset="-78"/>
            </a:endParaRP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762000" y="1524000"/>
            <a:ext cx="7620000" cy="4800600"/>
          </a:xfrm>
          <a:prstGeom prst="rect">
            <a:avLst/>
          </a:prstGeom>
          <a:noFill/>
          <a:ln w="9525">
            <a:noFill/>
            <a:miter lim="800000"/>
            <a:headEnd/>
            <a:tailEnd/>
          </a:ln>
          <a:effectLst/>
        </p:spPr>
      </p:pic>
    </p:spTree>
    <p:extLst>
      <p:ext uri="{BB962C8B-B14F-4D97-AF65-F5344CB8AC3E}">
        <p14:creationId xmlns="" xmlns:p14="http://schemas.microsoft.com/office/powerpoint/2010/main" val="1368112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43600" y="914400"/>
            <a:ext cx="2255746" cy="369332"/>
          </a:xfrm>
          <a:prstGeom prst="rect">
            <a:avLst/>
          </a:prstGeom>
        </p:spPr>
        <p:txBody>
          <a:bodyPr wrap="none">
            <a:spAutoFit/>
          </a:bodyPr>
          <a:lstStyle/>
          <a:p>
            <a:r>
              <a:rPr lang="fa-IR" dirty="0"/>
              <a:t>موزه گوگنهایم ابوظبی</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1524001"/>
            <a:ext cx="7848600" cy="48006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97047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57800" y="914400"/>
            <a:ext cx="3097323" cy="369332"/>
          </a:xfrm>
          <a:prstGeom prst="rect">
            <a:avLst/>
          </a:prstGeom>
        </p:spPr>
        <p:txBody>
          <a:bodyPr wrap="none">
            <a:spAutoFit/>
          </a:bodyPr>
          <a:lstStyle/>
          <a:p>
            <a:r>
              <a:rPr lang="fa-IR" dirty="0"/>
              <a:t>دانشکده کیس وسترن کلیولند </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1447800"/>
            <a:ext cx="7669323"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20220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us\Desktop\porojhe\city-of-arts-science.jpg"/>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 xmlns:a14="http://schemas.microsoft.com/office/drawing/2010/main">
                  <a14:imgLayer r:embed="rId3">
                    <a14:imgEffect>
                      <a14:brightnessContrast bright="40000" contrast="40000"/>
                    </a14:imgEffect>
                  </a14:imgLayer>
                </a14:imgProps>
              </a:ext>
              <a:ext uri="{28A0092B-C50C-407E-A947-70E740481C1C}">
                <a14:useLocalDpi xmlns="" xmlns:a14="http://schemas.microsoft.com/office/drawing/2010/main" val="0"/>
              </a:ext>
            </a:extLst>
          </a:blip>
          <a:srcRect/>
          <a:stretch>
            <a:fillRect/>
          </a:stretch>
        </p:blipFill>
        <p:spPr bwMode="auto">
          <a:xfrm>
            <a:off x="553231" y="849975"/>
            <a:ext cx="8057369" cy="55508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r" rtl="1">
              <a:lnSpc>
                <a:spcPct val="115000"/>
              </a:lnSpc>
              <a:spcBef>
                <a:spcPts val="0"/>
              </a:spcBef>
              <a:spcAft>
                <a:spcPts val="1000"/>
              </a:spcAft>
              <a:buClr>
                <a:schemeClr val="accent1"/>
              </a:buClr>
              <a:buSzPct val="76000"/>
            </a:pPr>
            <a:r>
              <a:rPr lang="fa-IR" sz="3200" b="1" dirty="0">
                <a:solidFill>
                  <a:srgbClr val="000000"/>
                </a:solidFill>
                <a:latin typeface="Calibri" panose="020F0502020204030204" pitchFamily="34" charset="0"/>
                <a:ea typeface="Times New Roman" panose="02020603050405020304" pitchFamily="18" charset="0"/>
                <a:cs typeface="B Nazanin" pitchFamily="2" charset="-78"/>
              </a:rPr>
              <a:t>تعاریف :</a:t>
            </a:r>
            <a:endParaRPr lang="en-US" sz="3200" b="1" dirty="0">
              <a:solidFill>
                <a:srgbClr val="000000"/>
              </a:solidFill>
              <a:latin typeface="Calibri" panose="020F0502020204030204" pitchFamily="34" charset="0"/>
              <a:ea typeface="Times New Roman" panose="02020603050405020304" pitchFamily="18" charset="0"/>
              <a:cs typeface="B Nazanin" pitchFamily="2" charset="-78"/>
            </a:endParaRPr>
          </a:p>
        </p:txBody>
      </p:sp>
      <p:sp>
        <p:nvSpPr>
          <p:cNvPr id="3" name="Content Placeholder 2"/>
          <p:cNvSpPr>
            <a:spLocks noGrp="1"/>
          </p:cNvSpPr>
          <p:nvPr>
            <p:ph idx="1"/>
          </p:nvPr>
        </p:nvSpPr>
        <p:spPr/>
        <p:txBody>
          <a:bodyPr/>
          <a:lstStyle/>
          <a:p>
            <a:pPr marL="0" indent="0" algn="r" rtl="1">
              <a:lnSpc>
                <a:spcPct val="115000"/>
              </a:lnSpc>
              <a:spcBef>
                <a:spcPts val="0"/>
              </a:spcBef>
              <a:spcAft>
                <a:spcPts val="1000"/>
              </a:spcAft>
              <a:buNone/>
            </a:pP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 1- حرکت موج وار که نقش اساسی برای تفکر</a:t>
            </a:r>
            <a:r>
              <a:rPr lang="en-US" sz="2000" b="1" dirty="0">
                <a:solidFill>
                  <a:srgbClr val="000000"/>
                </a:solidFill>
                <a:latin typeface="Calibri" panose="020F0502020204030204" pitchFamily="34" charset="0"/>
                <a:ea typeface="Times New Roman" panose="02020603050405020304" pitchFamily="18" charset="0"/>
                <a:cs typeface="B Nazanin" pitchFamily="2" charset="-78"/>
              </a:rPr>
              <a:t> </a:t>
            </a: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وجود ما در جهان کوانتوم و</a:t>
            </a:r>
            <a:r>
              <a:rPr lang="en-US" sz="2000" b="1" dirty="0">
                <a:solidFill>
                  <a:srgbClr val="000000"/>
                </a:solidFill>
                <a:latin typeface="Calibri" panose="020F0502020204030204" pitchFamily="34" charset="0"/>
                <a:ea typeface="Times New Roman" panose="02020603050405020304" pitchFamily="18" charset="0"/>
                <a:cs typeface="B Nazanin" pitchFamily="2" charset="-78"/>
              </a:rPr>
              <a:t> </a:t>
            </a: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احتمالا واقعیت نهایی </a:t>
            </a:r>
            <a:endParaRPr lang="en-US" sz="2000" b="1" dirty="0">
              <a:solidFill>
                <a:srgbClr val="000000"/>
              </a:solidFill>
              <a:latin typeface="Calibri" panose="020F0502020204030204" pitchFamily="34" charset="0"/>
              <a:ea typeface="Times New Roman" panose="02020603050405020304" pitchFamily="18" charset="0"/>
              <a:cs typeface="B Nazanin" pitchFamily="2" charset="-78"/>
            </a:endParaRPr>
          </a:p>
          <a:p>
            <a:pPr marL="0" indent="0" algn="r" rtl="1">
              <a:lnSpc>
                <a:spcPct val="115000"/>
              </a:lnSpc>
              <a:spcBef>
                <a:spcPts val="0"/>
              </a:spcBef>
              <a:spcAft>
                <a:spcPts val="1000"/>
              </a:spcAft>
              <a:buNone/>
            </a:pP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
            </a:r>
            <a:br>
              <a:rPr lang="fa-IR" sz="2000" b="1" dirty="0">
                <a:solidFill>
                  <a:srgbClr val="000000"/>
                </a:solidFill>
                <a:latin typeface="Calibri" panose="020F0502020204030204" pitchFamily="34" charset="0"/>
                <a:ea typeface="Times New Roman" panose="02020603050405020304" pitchFamily="18" charset="0"/>
                <a:cs typeface="B Nazanin" pitchFamily="2" charset="-78"/>
              </a:rPr>
            </a:b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 2- ظاهرشدن و</a:t>
            </a:r>
            <a:r>
              <a:rPr lang="en-US" sz="2000" b="1" dirty="0">
                <a:solidFill>
                  <a:srgbClr val="000000"/>
                </a:solidFill>
                <a:latin typeface="Calibri" panose="020F0502020204030204" pitchFamily="34" charset="0"/>
                <a:ea typeface="Times New Roman" panose="02020603050405020304" pitchFamily="18" charset="0"/>
                <a:cs typeface="B Nazanin" pitchFamily="2" charset="-78"/>
              </a:rPr>
              <a:t> </a:t>
            </a: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پرش به سطح بالاتر یا پایین، پیچیدگی و</a:t>
            </a:r>
            <a:r>
              <a:rPr lang="en-US" sz="2000" b="1" dirty="0">
                <a:solidFill>
                  <a:srgbClr val="000000"/>
                </a:solidFill>
                <a:latin typeface="Calibri" panose="020F0502020204030204" pitchFamily="34" charset="0"/>
                <a:ea typeface="Times New Roman" panose="02020603050405020304" pitchFamily="18" charset="0"/>
                <a:cs typeface="B Nazanin" pitchFamily="2" charset="-78"/>
              </a:rPr>
              <a:t> </a:t>
            </a: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مرز آشفتگی</a:t>
            </a:r>
            <a:r>
              <a:rPr lang="fa-IR" b="1" dirty="0">
                <a:solidFill>
                  <a:schemeClr val="tx1"/>
                </a:solidFill>
                <a:cs typeface="B Homa" panose="00000400000000000000" pitchFamily="2" charset="-78"/>
              </a:rPr>
              <a:t/>
            </a:r>
            <a:br>
              <a:rPr lang="fa-IR" b="1" dirty="0">
                <a:solidFill>
                  <a:schemeClr val="tx1"/>
                </a:solidFill>
                <a:cs typeface="B Homa" panose="00000400000000000000" pitchFamily="2" charset="-78"/>
              </a:rPr>
            </a:br>
            <a:endParaRPr lang="en-US" dirty="0">
              <a:solidFill>
                <a:schemeClr val="tx1"/>
              </a:solidFill>
              <a:cs typeface="B Homa" panose="00000400000000000000" pitchFamily="2" charset="-78"/>
            </a:endParaRPr>
          </a:p>
        </p:txBody>
      </p:sp>
    </p:spTree>
    <p:extLst>
      <p:ext uri="{BB962C8B-B14F-4D97-AF65-F5344CB8AC3E}">
        <p14:creationId xmlns="" xmlns:p14="http://schemas.microsoft.com/office/powerpoint/2010/main" val="2370222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990600"/>
            <a:ext cx="7848600" cy="5333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873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 xmlns:a14="http://schemas.microsoft.com/office/drawing/2010/main">
                  <a14:imgLayer r:embed="rId3">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533401" y="838200"/>
            <a:ext cx="8077199"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algn="r" rtl="1"/>
            <a:r>
              <a:rPr lang="fa-IR" sz="3600" b="1" dirty="0">
                <a:solidFill>
                  <a:srgbClr val="000000"/>
                </a:solidFill>
                <a:latin typeface="Calibri" panose="020F0502020204030204" pitchFamily="34" charset="0"/>
                <a:ea typeface="Times New Roman" panose="02020603050405020304" pitchFamily="18" charset="0"/>
                <a:cs typeface="B Nazanin" pitchFamily="2" charset="-78"/>
              </a:rPr>
              <a:t>مفاهیم :</a:t>
            </a:r>
            <a:endParaRPr lang="en-US" sz="3600" b="1" dirty="0">
              <a:solidFill>
                <a:srgbClr val="000000"/>
              </a:solidFill>
              <a:latin typeface="Calibri" panose="020F0502020204030204" pitchFamily="34" charset="0"/>
              <a:ea typeface="Times New Roman" panose="02020603050405020304" pitchFamily="18" charset="0"/>
              <a:cs typeface="B Nazanin" pitchFamily="2" charset="-78"/>
            </a:endParaRPr>
          </a:p>
        </p:txBody>
      </p:sp>
      <p:sp>
        <p:nvSpPr>
          <p:cNvPr id="3" name="Content Placeholder 2"/>
          <p:cNvSpPr>
            <a:spLocks noGrp="1"/>
          </p:cNvSpPr>
          <p:nvPr>
            <p:ph idx="1"/>
          </p:nvPr>
        </p:nvSpPr>
        <p:spPr/>
        <p:txBody>
          <a:bodyPr/>
          <a:lstStyle/>
          <a:p>
            <a:pPr marL="68580" indent="0" algn="r" rtl="1">
              <a:buNone/>
            </a:pP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1.توجه به علم وخصوصا علم معاصردر مورد مباحث نشانه های </a:t>
            </a:r>
            <a:r>
              <a:rPr lang="fa-IR" sz="2000" b="1" dirty="0" smtClean="0">
                <a:solidFill>
                  <a:srgbClr val="000000"/>
                </a:solidFill>
                <a:latin typeface="Calibri" panose="020F0502020204030204" pitchFamily="34" charset="0"/>
                <a:ea typeface="Times New Roman" panose="02020603050405020304" pitchFamily="18" charset="0"/>
                <a:cs typeface="B Nazanin" pitchFamily="2" charset="-78"/>
              </a:rPr>
              <a:t>کیهانی</a:t>
            </a:r>
            <a:endParaRPr lang="en-US" sz="2000" b="1" dirty="0" smtClean="0">
              <a:solidFill>
                <a:srgbClr val="000000"/>
              </a:solidFill>
              <a:latin typeface="Calibri" panose="020F0502020204030204" pitchFamily="34" charset="0"/>
              <a:ea typeface="Times New Roman" panose="02020603050405020304" pitchFamily="18" charset="0"/>
              <a:cs typeface="B Nazanin" pitchFamily="2" charset="-78"/>
            </a:endParaRPr>
          </a:p>
          <a:p>
            <a:pPr marL="68580" indent="0" algn="r" rtl="1">
              <a:buNone/>
            </a:pP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
            </a:r>
            <a:br>
              <a:rPr lang="fa-IR" sz="2000" b="1" dirty="0">
                <a:solidFill>
                  <a:srgbClr val="000000"/>
                </a:solidFill>
                <a:latin typeface="Calibri" panose="020F0502020204030204" pitchFamily="34" charset="0"/>
                <a:ea typeface="Times New Roman" panose="02020603050405020304" pitchFamily="18" charset="0"/>
                <a:cs typeface="B Nazanin" pitchFamily="2" charset="-78"/>
              </a:rPr>
            </a:b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2. نشانه دوگانگی یعنی نشانه هایی زیبای ونشانه های ایده ها   </a:t>
            </a:r>
            <a:endParaRPr lang="en-US" sz="2000" b="1" dirty="0" smtClean="0">
              <a:solidFill>
                <a:srgbClr val="000000"/>
              </a:solidFill>
              <a:latin typeface="Calibri" panose="020F0502020204030204" pitchFamily="34" charset="0"/>
              <a:ea typeface="Times New Roman" panose="02020603050405020304" pitchFamily="18" charset="0"/>
              <a:cs typeface="B Nazanin" pitchFamily="2" charset="-78"/>
            </a:endParaRPr>
          </a:p>
          <a:p>
            <a:pPr marL="68580" indent="0" algn="r" rtl="1">
              <a:buNone/>
            </a:pP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
            </a:r>
            <a:br>
              <a:rPr lang="fa-IR" sz="2000" b="1" dirty="0">
                <a:solidFill>
                  <a:srgbClr val="000000"/>
                </a:solidFill>
                <a:latin typeface="Calibri" panose="020F0502020204030204" pitchFamily="34" charset="0"/>
                <a:ea typeface="Times New Roman" panose="02020603050405020304" pitchFamily="18" charset="0"/>
                <a:cs typeface="B Nazanin" pitchFamily="2" charset="-78"/>
              </a:rPr>
            </a:b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3.تجلیل ازگوناگونی تنوع دگرگونی خصوصا ازسیستم های تشدیدکننده </a:t>
            </a:r>
            <a:r>
              <a:rPr lang="fa-IR" sz="2000" b="1" dirty="0" smtClean="0">
                <a:solidFill>
                  <a:srgbClr val="000000"/>
                </a:solidFill>
                <a:latin typeface="Calibri" panose="020F0502020204030204" pitchFamily="34" charset="0"/>
                <a:ea typeface="Times New Roman" panose="02020603050405020304" pitchFamily="18" charset="0"/>
                <a:cs typeface="B Nazanin" pitchFamily="2" charset="-78"/>
              </a:rPr>
              <a:t>تباین</a:t>
            </a:r>
            <a:endParaRPr lang="en-US" sz="2000" b="1" dirty="0" smtClean="0">
              <a:solidFill>
                <a:srgbClr val="000000"/>
              </a:solidFill>
              <a:latin typeface="Calibri" panose="020F0502020204030204" pitchFamily="34" charset="0"/>
              <a:ea typeface="Times New Roman" panose="02020603050405020304" pitchFamily="18" charset="0"/>
              <a:cs typeface="B Nazanin" pitchFamily="2" charset="-78"/>
            </a:endParaRPr>
          </a:p>
          <a:p>
            <a:pPr marL="68580" indent="0" algn="r" rtl="1">
              <a:buNone/>
            </a:pPr>
            <a:r>
              <a:rPr lang="fa-IR" sz="2000" b="1" dirty="0">
                <a:solidFill>
                  <a:srgbClr val="000000"/>
                </a:solidFill>
                <a:latin typeface="Calibri" panose="020F0502020204030204" pitchFamily="34" charset="0"/>
                <a:ea typeface="Times New Roman" panose="02020603050405020304" pitchFamily="18" charset="0"/>
                <a:cs typeface="B Nazanin" pitchFamily="2" charset="-78"/>
              </a:rPr>
              <a:t/>
            </a:r>
            <a:br>
              <a:rPr lang="fa-IR" sz="2000" b="1" dirty="0">
                <a:solidFill>
                  <a:srgbClr val="000000"/>
                </a:solidFill>
                <a:latin typeface="Calibri" panose="020F0502020204030204" pitchFamily="34" charset="0"/>
                <a:ea typeface="Times New Roman" panose="02020603050405020304" pitchFamily="18" charset="0"/>
                <a:cs typeface="B Nazanin" pitchFamily="2" charset="-78"/>
              </a:rPr>
            </a:br>
            <a:endParaRPr lang="en-US" sz="2000" b="1" dirty="0" smtClean="0">
              <a:solidFill>
                <a:srgbClr val="000000"/>
              </a:solidFill>
              <a:latin typeface="Calibri" panose="020F0502020204030204" pitchFamily="34" charset="0"/>
              <a:ea typeface="Times New Roman" panose="02020603050405020304" pitchFamily="18" charset="0"/>
              <a:cs typeface="B Nazanin" pitchFamily="2" charset="-78"/>
            </a:endParaRPr>
          </a:p>
          <a:p>
            <a:pPr marL="68580" indent="0" algn="r" rtl="1">
              <a:buNone/>
            </a:pPr>
            <a:endParaRPr lang="en-US" dirty="0">
              <a:solidFill>
                <a:schemeClr val="tx1"/>
              </a:solidFill>
              <a:cs typeface="B Homa" panose="00000400000000000000" pitchFamily="2" charset="-78"/>
            </a:endParaRPr>
          </a:p>
        </p:txBody>
      </p:sp>
    </p:spTree>
    <p:extLst>
      <p:ext uri="{BB962C8B-B14F-4D97-AF65-F5344CB8AC3E}">
        <p14:creationId xmlns="" xmlns:p14="http://schemas.microsoft.com/office/powerpoint/2010/main" val="3048000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sus\Desktop\معاصر\memaran\IMG-20151205-WA0015.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503830" y="727880"/>
            <a:ext cx="8106770" cy="574911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r" rtl="1"/>
            <a:r>
              <a:rPr lang="fa-IR" sz="3200" b="1" dirty="0">
                <a:solidFill>
                  <a:schemeClr val="tx1"/>
                </a:solidFill>
                <a:latin typeface="+mn-lt"/>
                <a:ea typeface="+mn-ea"/>
                <a:cs typeface="B Nazanin" pitchFamily="2" charset="-78"/>
              </a:rPr>
              <a:t>اصول :</a:t>
            </a:r>
            <a:endParaRPr lang="en-US" sz="3200" b="1" dirty="0">
              <a:solidFill>
                <a:schemeClr val="tx1"/>
              </a:solidFill>
              <a:latin typeface="+mn-lt"/>
              <a:ea typeface="+mn-ea"/>
              <a:cs typeface="B Nazanin" pitchFamily="2" charset="-78"/>
            </a:endParaRPr>
          </a:p>
        </p:txBody>
      </p:sp>
      <p:sp>
        <p:nvSpPr>
          <p:cNvPr id="3" name="Content Placeholder 2"/>
          <p:cNvSpPr>
            <a:spLocks noGrp="1"/>
          </p:cNvSpPr>
          <p:nvPr>
            <p:ph idx="1"/>
          </p:nvPr>
        </p:nvSpPr>
        <p:spPr>
          <a:xfrm>
            <a:off x="1447800" y="2438400"/>
            <a:ext cx="6777317" cy="3508977"/>
          </a:xfrm>
        </p:spPr>
        <p:txBody>
          <a:bodyPr>
            <a:normAutofit/>
          </a:bodyPr>
          <a:lstStyle/>
          <a:p>
            <a:pPr marL="68580" indent="0" algn="r" rtl="1">
              <a:buNone/>
            </a:pPr>
            <a:r>
              <a:rPr lang="fa-IR" sz="2000" b="1" dirty="0">
                <a:solidFill>
                  <a:schemeClr val="tx1"/>
                </a:solidFill>
                <a:cs typeface="B Nazanin" pitchFamily="2" charset="-78"/>
              </a:rPr>
              <a:t>1.توجه به نشانه های کیهانی</a:t>
            </a:r>
            <a:br>
              <a:rPr lang="fa-IR" sz="2000" b="1" dirty="0">
                <a:solidFill>
                  <a:schemeClr val="tx1"/>
                </a:solidFill>
                <a:cs typeface="B Nazanin" pitchFamily="2" charset="-78"/>
              </a:rPr>
            </a:br>
            <a:r>
              <a:rPr lang="fa-IR" sz="2000" b="1" dirty="0">
                <a:solidFill>
                  <a:schemeClr val="tx1"/>
                </a:solidFill>
                <a:cs typeface="B Nazanin" pitchFamily="2" charset="-78"/>
              </a:rPr>
              <a:t>2.مشابهت خودی</a:t>
            </a:r>
            <a:br>
              <a:rPr lang="fa-IR" sz="2000" b="1" dirty="0">
                <a:solidFill>
                  <a:schemeClr val="tx1"/>
                </a:solidFill>
                <a:cs typeface="B Nazanin" pitchFamily="2" charset="-78"/>
              </a:rPr>
            </a:br>
            <a:r>
              <a:rPr lang="fa-IR" sz="2000" b="1" dirty="0">
                <a:solidFill>
                  <a:schemeClr val="tx1"/>
                </a:solidFill>
                <a:cs typeface="B Nazanin" pitchFamily="2" charset="-78"/>
              </a:rPr>
              <a:t>3.علم پیچیدگی</a:t>
            </a:r>
            <a:br>
              <a:rPr lang="fa-IR" sz="2000" b="1" dirty="0">
                <a:solidFill>
                  <a:schemeClr val="tx1"/>
                </a:solidFill>
                <a:cs typeface="B Nazanin" pitchFamily="2" charset="-78"/>
              </a:rPr>
            </a:br>
            <a:r>
              <a:rPr lang="fa-IR" sz="2000" b="1" dirty="0">
                <a:solidFill>
                  <a:schemeClr val="tx1"/>
                </a:solidFill>
                <a:cs typeface="B Nazanin" pitchFamily="2" charset="-78"/>
              </a:rPr>
              <a:t>4.منطق مدهوش وعدم قطعیت</a:t>
            </a:r>
            <a:br>
              <a:rPr lang="fa-IR" sz="2000" b="1" dirty="0">
                <a:solidFill>
                  <a:schemeClr val="tx1"/>
                </a:solidFill>
                <a:cs typeface="B Nazanin" pitchFamily="2" charset="-78"/>
              </a:rPr>
            </a:br>
            <a:r>
              <a:rPr lang="fa-IR" sz="2000" b="1" dirty="0">
                <a:solidFill>
                  <a:schemeClr val="tx1"/>
                </a:solidFill>
                <a:cs typeface="B Nazanin" pitchFamily="2" charset="-78"/>
              </a:rPr>
              <a:t>5.گسترش غیرخطی</a:t>
            </a:r>
            <a:br>
              <a:rPr lang="fa-IR" sz="2000" b="1" dirty="0">
                <a:solidFill>
                  <a:schemeClr val="tx1"/>
                </a:solidFill>
                <a:cs typeface="B Nazanin" pitchFamily="2" charset="-78"/>
              </a:rPr>
            </a:br>
            <a:r>
              <a:rPr lang="fa-IR" sz="2000" b="1" dirty="0">
                <a:solidFill>
                  <a:schemeClr val="tx1"/>
                </a:solidFill>
                <a:cs typeface="B Nazanin" pitchFamily="2" charset="-78"/>
              </a:rPr>
              <a:t>6.فراکتال پرش واثر پروانه و</a:t>
            </a:r>
            <a:r>
              <a:rPr lang="fa-IR" sz="2000" b="1" dirty="0" smtClean="0">
                <a:solidFill>
                  <a:schemeClr val="tx1"/>
                </a:solidFill>
                <a:cs typeface="B Nazanin" pitchFamily="2" charset="-78"/>
              </a:rPr>
              <a:t>...</a:t>
            </a:r>
            <a:endParaRPr lang="en-US" sz="2000" dirty="0">
              <a:solidFill>
                <a:schemeClr val="tx1"/>
              </a:solidFill>
              <a:cs typeface="B Nazanin" pitchFamily="2" charset="-78"/>
            </a:endParaRPr>
          </a:p>
        </p:txBody>
      </p:sp>
      <p:pic>
        <p:nvPicPr>
          <p:cNvPr id="4099" name="Picture 3" descr="C:\Users\Asus\Desktop\معاصر\memaran\IMG-20151205-WA001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3028950"/>
            <a:ext cx="4419600" cy="3314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55236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sus\Desktop\معاصر\memaran\IMG-20151205-WA0022.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4794721" y="715370"/>
            <a:ext cx="3681213" cy="5676930"/>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C:\Users\Asus\Desktop\معاصر\memaran\Screenshot_2015-12-05-22-26-04.jpe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679069" y="685800"/>
            <a:ext cx="4115653" cy="3429000"/>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C:\Users\Asus\Desktop\معاصر\memaran\IMG-20151205-WA0014.jpg"/>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679069" y="3505200"/>
            <a:ext cx="4115653" cy="28871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1406062" y="2667000"/>
            <a:ext cx="6777317" cy="3508977"/>
          </a:xfrm>
        </p:spPr>
        <p:txBody>
          <a:bodyPr/>
          <a:lstStyle/>
          <a:p>
            <a:pPr marL="68580" indent="0" algn="r" rtl="1">
              <a:buNone/>
            </a:pPr>
            <a:r>
              <a:rPr lang="fa-IR" b="1" dirty="0">
                <a:solidFill>
                  <a:schemeClr val="tx1"/>
                </a:solidFill>
                <a:cs typeface="B Nazanin" pitchFamily="2" charset="-78"/>
              </a:rPr>
              <a:t>این معماران به دنبال ارائه شکل کالبدی از مفروضات و شناخت انسان از خود و محیط پیرامون خود می باشند. آنها معتقدند که این شناخت تنها با اتکا به علم و فلسفه صورت می گیرد. معمار جهت حفظ حضور خود در ورطه تمدن امروز جهان، باید با علم و فلسفه روز آشنایی کامل داشته باشد و قادر باشد محیط مصنوع را با استفاده از موارد فوق به صورتی خلاق و هنری نشان دهد</a:t>
            </a:r>
            <a:r>
              <a:rPr lang="fa-IR" dirty="0">
                <a:solidFill>
                  <a:schemeClr val="tx1"/>
                </a:solidFill>
                <a:cs typeface="B Nazanin" pitchFamily="2" charset="-78"/>
              </a:rPr>
              <a:t>.</a:t>
            </a:r>
            <a:endParaRPr lang="en-US" dirty="0">
              <a:solidFill>
                <a:schemeClr val="tx1"/>
              </a:solidFill>
              <a:cs typeface="B Nazanin" pitchFamily="2" charset="-78"/>
            </a:endParaRPr>
          </a:p>
        </p:txBody>
      </p:sp>
    </p:spTree>
    <p:extLst>
      <p:ext uri="{BB962C8B-B14F-4D97-AF65-F5344CB8AC3E}">
        <p14:creationId xmlns="" xmlns:p14="http://schemas.microsoft.com/office/powerpoint/2010/main" val="78406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68580" indent="0" algn="r" rtl="1">
              <a:buNone/>
            </a:pPr>
            <a:r>
              <a:rPr lang="fa-IR" dirty="0">
                <a:solidFill>
                  <a:schemeClr val="tx1"/>
                </a:solidFill>
                <a:cs typeface="B Nazanin" pitchFamily="2" charset="-78"/>
              </a:rPr>
              <a:t>آلبرت انیشتین در اوایل قرن اخیر با معرفی نظریه نسبیت، جهان مکانیکی نیوتون را که در فضا و زمان مطلق بود و در هم شکست. </a:t>
            </a:r>
            <a:endParaRPr lang="fa-IR" dirty="0" smtClean="0">
              <a:solidFill>
                <a:schemeClr val="tx1"/>
              </a:solidFill>
              <a:cs typeface="B Nazanin" pitchFamily="2" charset="-78"/>
            </a:endParaRPr>
          </a:p>
          <a:p>
            <a:pPr marL="68580" indent="0" algn="r" rtl="1">
              <a:buNone/>
            </a:pPr>
            <a:r>
              <a:rPr lang="fa-IR" dirty="0">
                <a:solidFill>
                  <a:schemeClr val="tx1"/>
                </a:solidFill>
                <a:cs typeface="B Nazanin" pitchFamily="2" charset="-78"/>
              </a:rPr>
              <a:t>در سال 1927، ورنرهایزنبرگ، </a:t>
            </a:r>
            <a:r>
              <a:rPr lang="fa-IR" dirty="0" smtClean="0">
                <a:solidFill>
                  <a:schemeClr val="tx1"/>
                </a:solidFill>
                <a:cs typeface="B Nazanin" pitchFamily="2" charset="-78"/>
              </a:rPr>
              <a:t>فیزی</a:t>
            </a:r>
            <a:r>
              <a:rPr lang="fa-IR" dirty="0">
                <a:solidFill>
                  <a:schemeClr val="tx1"/>
                </a:solidFill>
                <a:cs typeface="B Nazanin" pitchFamily="2" charset="-78"/>
              </a:rPr>
              <a:t>ک</a:t>
            </a:r>
            <a:r>
              <a:rPr lang="fa-IR" dirty="0" smtClean="0">
                <a:solidFill>
                  <a:schemeClr val="tx1"/>
                </a:solidFill>
                <a:cs typeface="B Nazanin" pitchFamily="2" charset="-78"/>
              </a:rPr>
              <a:t> </a:t>
            </a:r>
            <a:r>
              <a:rPr lang="fa-IR" dirty="0">
                <a:solidFill>
                  <a:schemeClr val="tx1"/>
                </a:solidFill>
                <a:cs typeface="B Nazanin" pitchFamily="2" charset="-78"/>
              </a:rPr>
              <a:t>دان آلمانی، اصل عدم قطعیت را در فیزیک کوانتوم معرفی کرد. </a:t>
            </a:r>
            <a:endParaRPr lang="fa-IR" dirty="0" smtClean="0">
              <a:solidFill>
                <a:schemeClr val="tx1"/>
              </a:solidFill>
              <a:cs typeface="B Nazanin" pitchFamily="2" charset="-78"/>
            </a:endParaRPr>
          </a:p>
          <a:p>
            <a:pPr marL="68580" indent="0" algn="r" rtl="1">
              <a:buNone/>
            </a:pPr>
            <a:r>
              <a:rPr lang="fa-IR" dirty="0">
                <a:solidFill>
                  <a:schemeClr val="tx1"/>
                </a:solidFill>
                <a:cs typeface="B Nazanin" pitchFamily="2" charset="-78"/>
              </a:rPr>
              <a:t>" لذا نمی توان اجسام را دارای مکان مشخص در فضا و زمان فرض نمود. آنها غیر محیطی، نامشخص و متقابلاً درگیر یکدیگر هستند و مانند یک موجود زیستی </a:t>
            </a:r>
            <a:r>
              <a:rPr lang="fa-IR" dirty="0" smtClean="0">
                <a:solidFill>
                  <a:schemeClr val="tx1"/>
                </a:solidFill>
                <a:cs typeface="B Nazanin" pitchFamily="2" charset="-78"/>
              </a:rPr>
              <a:t>تصور </a:t>
            </a:r>
            <a:r>
              <a:rPr lang="fa-IR" dirty="0">
                <a:solidFill>
                  <a:schemeClr val="tx1"/>
                </a:solidFill>
                <a:cs typeface="B Nazanin" pitchFamily="2" charset="-78"/>
              </a:rPr>
              <a:t>پیدا می کنند."</a:t>
            </a:r>
            <a:endParaRPr lang="en-US" dirty="0">
              <a:solidFill>
                <a:schemeClr val="tx1"/>
              </a:solidFill>
              <a:cs typeface="B Nazanin" pitchFamily="2" charset="-78"/>
            </a:endParaRPr>
          </a:p>
        </p:txBody>
      </p:sp>
    </p:spTree>
    <p:extLst>
      <p:ext uri="{BB962C8B-B14F-4D97-AF65-F5344CB8AC3E}">
        <p14:creationId xmlns="" xmlns:p14="http://schemas.microsoft.com/office/powerpoint/2010/main" val="217413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1048</TotalTime>
  <Words>1503</Words>
  <Application>Microsoft Office PowerPoint</Application>
  <PresentationFormat>On-screen Show (4:3)</PresentationFormat>
  <Paragraphs>174</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Austin</vt:lpstr>
      <vt:lpstr>به نام او</vt:lpstr>
      <vt:lpstr>موضوع: معماری فولدینگ و پیدایش کیهانی</vt:lpstr>
      <vt:lpstr>معماری پرش کیهانی(غیر خطی)</vt:lpstr>
      <vt:lpstr>Slide 4</vt:lpstr>
      <vt:lpstr>تعاریف :</vt:lpstr>
      <vt:lpstr>مفاهیم :</vt:lpstr>
      <vt:lpstr>اصول :</vt:lpstr>
      <vt:lpstr>Slide 8</vt:lpstr>
      <vt:lpstr>Slide 9</vt:lpstr>
      <vt:lpstr>Slide 10</vt:lpstr>
      <vt:lpstr>Slide 11</vt:lpstr>
      <vt:lpstr>Slide 12</vt:lpstr>
      <vt:lpstr>نظریه آشفتگی </vt:lpstr>
      <vt:lpstr>هندسه نااقلیدسی، فراکتال </vt:lpstr>
      <vt:lpstr>نظریه پیچیدگی </vt:lpstr>
      <vt:lpstr>معماری پرش کیهانی</vt:lpstr>
      <vt:lpstr>Slide 17</vt:lpstr>
      <vt:lpstr>Slide 18</vt:lpstr>
      <vt:lpstr>پیتر آیزنمن</vt:lpstr>
      <vt:lpstr>Slide 20</vt:lpstr>
      <vt:lpstr>نظریات آیزنمن :</vt:lpstr>
      <vt:lpstr>Slide 22</vt:lpstr>
      <vt:lpstr>Slide 23</vt:lpstr>
      <vt:lpstr>مرکز گرد همایی کلمبوس:</vt:lpstr>
      <vt:lpstr>Slide 25</vt:lpstr>
      <vt:lpstr>Slide 26</vt:lpstr>
      <vt:lpstr>چارکز جنکز :</vt:lpstr>
      <vt:lpstr>Slide 28</vt:lpstr>
      <vt:lpstr>Slide 29</vt:lpstr>
      <vt:lpstr>Slide 30</vt:lpstr>
      <vt:lpstr>Slide 31</vt:lpstr>
      <vt:lpstr>Slide 32</vt:lpstr>
      <vt:lpstr>Frank O. Gehry </vt:lpstr>
      <vt:lpstr>آثار وی :</vt:lpstr>
      <vt:lpstr>او معتقد است: </vt:lpstr>
      <vt:lpstr>شکل‌ها و مصالح </vt:lpstr>
      <vt:lpstr>خانه رقصان:</vt:lpstr>
      <vt:lpstr>کانسپت:</vt:lpstr>
      <vt:lpstr>موزه گوگنهایم بیلیائو</vt:lpstr>
      <vt:lpstr>Slide 40</vt:lpstr>
      <vt:lpstr>Slide 41</vt:lpstr>
      <vt:lpstr>Slide 42</vt:lpstr>
      <vt:lpstr>مرکز مگی درداندی</vt:lpstr>
      <vt:lpstr>کانسپت:</vt:lpstr>
      <vt:lpstr>تالار کنسرت والت دیزنی در لس آنجلس</vt:lpstr>
      <vt:lpstr>Slide 46</vt:lpstr>
      <vt:lpstr>خانه شخصی همسر فرانک گری </vt:lpstr>
      <vt:lpstr>Slide 48</vt:lpstr>
      <vt:lpstr>Slide 49</vt:lpstr>
      <vt:lpstr>Slide 50</vt:lpstr>
    </vt:vector>
  </TitlesOfParts>
  <Company>MRT www.Win2Farsi.com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MRT Pack 20 DVDs</dc:creator>
  <cp:lastModifiedBy>User</cp:lastModifiedBy>
  <cp:revision>51</cp:revision>
  <dcterms:created xsi:type="dcterms:W3CDTF">2015-12-05T20:23:42Z</dcterms:created>
  <dcterms:modified xsi:type="dcterms:W3CDTF">2017-11-11T19:13:51Z</dcterms:modified>
</cp:coreProperties>
</file>