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4" r:id="rId19"/>
    <p:sldId id="275" r:id="rId20"/>
    <p:sldId id="276" r:id="rId21"/>
    <p:sldId id="277" r:id="rId22"/>
    <p:sldId id="278" r:id="rId23"/>
    <p:sldId id="279" r:id="rId24"/>
    <p:sldId id="273" r:id="rId25"/>
    <p:sldId id="280" r:id="rId26"/>
    <p:sldId id="281" r:id="rId27"/>
    <p:sldId id="282" r:id="rId28"/>
    <p:sldId id="283" r:id="rId29"/>
  </p:sldIdLst>
  <p:sldSz cx="12192000" cy="6858000"/>
  <p:notesSz cx="6858000" cy="9144000"/>
  <p:defaultTextStyle>
    <a:defPPr>
      <a:defRPr lang="fa-IR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FF99"/>
    <a:srgbClr val="00CC00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3037" autoAdjust="0"/>
    <p:restoredTop sz="94660"/>
  </p:normalViewPr>
  <p:slideViewPr>
    <p:cSldViewPr snapToGrid="0">
      <p:cViewPr>
        <p:scale>
          <a:sx n="54" d="100"/>
          <a:sy n="54" d="100"/>
        </p:scale>
        <p:origin x="1296" y="5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CDB65-8454-4532-8CEE-EC92DF538BDF}" type="datetimeFigureOut">
              <a:rPr lang="fa-IR" smtClean="0"/>
              <a:t>04/22/1441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49CDA-AA1F-49DA-AB58-209A347407EE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594450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CDB65-8454-4532-8CEE-EC92DF538BDF}" type="datetimeFigureOut">
              <a:rPr lang="fa-IR" smtClean="0"/>
              <a:t>04/22/1441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49CDA-AA1F-49DA-AB58-209A347407EE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279661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CDB65-8454-4532-8CEE-EC92DF538BDF}" type="datetimeFigureOut">
              <a:rPr lang="fa-IR" smtClean="0"/>
              <a:t>04/22/1441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49CDA-AA1F-49DA-AB58-209A347407EE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9198043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CDB65-8454-4532-8CEE-EC92DF538BDF}" type="datetimeFigureOut">
              <a:rPr lang="fa-IR" smtClean="0"/>
              <a:t>04/22/1441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49CDA-AA1F-49DA-AB58-209A347407EE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0530604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CDB65-8454-4532-8CEE-EC92DF538BDF}" type="datetimeFigureOut">
              <a:rPr lang="fa-IR" smtClean="0"/>
              <a:t>04/22/1441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49CDA-AA1F-49DA-AB58-209A347407EE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6817893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CDB65-8454-4532-8CEE-EC92DF538BDF}" type="datetimeFigureOut">
              <a:rPr lang="fa-IR" smtClean="0"/>
              <a:t>04/22/1441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49CDA-AA1F-49DA-AB58-209A347407EE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3828350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CDB65-8454-4532-8CEE-EC92DF538BDF}" type="datetimeFigureOut">
              <a:rPr lang="fa-IR" smtClean="0"/>
              <a:t>04/22/1441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49CDA-AA1F-49DA-AB58-209A347407EE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5962113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CDB65-8454-4532-8CEE-EC92DF538BDF}" type="datetimeFigureOut">
              <a:rPr lang="fa-IR" smtClean="0"/>
              <a:t>04/22/1441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49CDA-AA1F-49DA-AB58-209A347407EE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6942120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CDB65-8454-4532-8CEE-EC92DF538BDF}" type="datetimeFigureOut">
              <a:rPr lang="fa-IR" smtClean="0"/>
              <a:t>04/22/1441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49CDA-AA1F-49DA-AB58-209A347407EE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5066937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CDB65-8454-4532-8CEE-EC92DF538BDF}" type="datetimeFigureOut">
              <a:rPr lang="fa-IR" smtClean="0"/>
              <a:t>04/22/1441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49CDA-AA1F-49DA-AB58-209A347407EE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3975198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CDB65-8454-4532-8CEE-EC92DF538BDF}" type="datetimeFigureOut">
              <a:rPr lang="fa-IR" smtClean="0"/>
              <a:t>04/22/1441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49CDA-AA1F-49DA-AB58-209A347407EE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3023649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9CDB65-8454-4532-8CEE-EC92DF538BDF}" type="datetimeFigureOut">
              <a:rPr lang="fa-IR" smtClean="0"/>
              <a:t>04/22/1441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749CDA-AA1F-49DA-AB58-209A347407EE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410023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jpg"/><Relationship Id="rId7" Type="http://schemas.openxmlformats.org/officeDocument/2006/relationships/image" Target="../media/image8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eg"/><Relationship Id="rId9" Type="http://schemas.openxmlformats.org/officeDocument/2006/relationships/image" Target="../media/image10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0447" y="0"/>
            <a:ext cx="3611106" cy="3983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97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935132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110780" y="1933875"/>
            <a:ext cx="390557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b="1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نظارت بر ساخت و سازها:</a:t>
            </a:r>
          </a:p>
        </p:txBody>
      </p:sp>
      <p:sp>
        <p:nvSpPr>
          <p:cNvPr id="5" name="Rectangle 4"/>
          <p:cNvSpPr/>
          <p:nvPr/>
        </p:nvSpPr>
        <p:spPr>
          <a:xfrm>
            <a:off x="8110780" y="2987760"/>
            <a:ext cx="3905572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b="1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اگر افراد بخواهند ساختمانی بسازند باید از شهرداری «پروانه ساختمان» بگیرند.</a:t>
            </a:r>
            <a:endParaRPr lang="fa-IR" sz="3200" dirty="0"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489782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6305550" cy="53779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550" y="0"/>
            <a:ext cx="5886450" cy="537791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37654" y="5539613"/>
            <a:ext cx="8916691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b="1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ایجاد فرهنگ </a:t>
            </a:r>
            <a:r>
              <a:rPr lang="fa-IR" sz="3200" b="1" dirty="0" err="1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سراها</a:t>
            </a:r>
            <a:r>
              <a:rPr lang="fa-IR" sz="3200" b="1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 و خانه های سلامت برای اوقات فراغت مردم</a:t>
            </a:r>
          </a:p>
        </p:txBody>
      </p:sp>
    </p:spTree>
    <p:extLst>
      <p:ext uri="{BB962C8B-B14F-4D97-AF65-F5344CB8AC3E}">
        <p14:creationId xmlns:p14="http://schemas.microsoft.com/office/powerpoint/2010/main" val="319166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126279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126279" y="1921005"/>
            <a:ext cx="4065721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b="1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نظارت بر حمل و نقل عمومی ( اتوبوس، تاکسی، مترو) برای رفت و آمد مردم</a:t>
            </a:r>
            <a:endParaRPr lang="fa-IR" sz="3200" dirty="0"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369336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79342" y="1122596"/>
            <a:ext cx="1083331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b="1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شهرداری بخشی از درآمد خود را از مردم دریافت می کند.( عوارض نوسازی)</a:t>
            </a:r>
          </a:p>
        </p:txBody>
      </p:sp>
      <p:sp>
        <p:nvSpPr>
          <p:cNvPr id="4" name="Rectangle 3"/>
          <p:cNvSpPr/>
          <p:nvPr/>
        </p:nvSpPr>
        <p:spPr>
          <a:xfrm>
            <a:off x="1513667" y="291599"/>
            <a:ext cx="8916691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b="1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شهرداری برای انجام خدمات خود باید پول زیادی هزینه کند.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672" y="1953593"/>
            <a:ext cx="6350000" cy="4904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711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 dir="ld"/>
      </p:transition>
    </mc:Choice>
    <mc:Fallback xmlns="">
      <p:transition spd="slow">
        <p:pull dir="l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058" y="1353519"/>
            <a:ext cx="8785884" cy="550448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807417" y="261261"/>
            <a:ext cx="457716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b="1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روستاها چگونه اداره می شوند؟</a:t>
            </a:r>
          </a:p>
        </p:txBody>
      </p:sp>
    </p:spTree>
    <p:extLst>
      <p:ext uri="{BB962C8B-B14F-4D97-AF65-F5344CB8AC3E}">
        <p14:creationId xmlns:p14="http://schemas.microsoft.com/office/powerpoint/2010/main" val="4006865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09440" y="547587"/>
            <a:ext cx="612183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fa-IR" sz="3200" dirty="0">
                <a:cs typeface="B Koodak" panose="00000700000000000000" pitchFamily="2" charset="-78"/>
              </a:rPr>
              <a:t>در روستاها </a:t>
            </a:r>
            <a:r>
              <a:rPr lang="fa-IR" sz="3200" dirty="0">
                <a:solidFill>
                  <a:srgbClr val="0000FF"/>
                </a:solidFill>
                <a:cs typeface="B Koodak" panose="00000700000000000000" pitchFamily="2" charset="-78"/>
              </a:rPr>
              <a:t>شورای اسلامی روستا </a:t>
            </a:r>
            <a:r>
              <a:rPr lang="fa-IR" sz="3200" dirty="0">
                <a:cs typeface="B Koodak" panose="00000700000000000000" pitchFamily="2" charset="-78"/>
              </a:rPr>
              <a:t>وجود </a:t>
            </a:r>
            <a:r>
              <a:rPr lang="fa-IR" sz="3200" dirty="0" smtClean="0">
                <a:cs typeface="B Koodak" panose="00000700000000000000" pitchFamily="2" charset="-78"/>
              </a:rPr>
              <a:t>دارد.</a:t>
            </a:r>
            <a:endParaRPr lang="fa-IR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 flipV="1">
            <a:off x="5781675" y="1200166"/>
            <a:ext cx="628650" cy="6858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828440" y="2041110"/>
            <a:ext cx="688383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fa-IR" sz="3200" dirty="0" smtClean="0">
                <a:cs typeface="B Koodak" panose="00000700000000000000" pitchFamily="2" charset="-78"/>
              </a:rPr>
              <a:t>ریش سفیدان، افراد باتجربه و مورد اعتماد روستا</a:t>
            </a:r>
            <a:endParaRPr lang="fa-IR" sz="32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 flipV="1">
            <a:off x="5781675" y="2866021"/>
            <a:ext cx="628650" cy="6858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392190" y="3617437"/>
            <a:ext cx="575632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fa-IR" sz="3200" dirty="0" smtClean="0">
                <a:cs typeface="B Koodak" panose="00000700000000000000" pitchFamily="2" charset="-78"/>
              </a:rPr>
              <a:t>تصمیم گیری برای بهتر شدن وضع روستا</a:t>
            </a:r>
            <a:endParaRPr lang="fa-IR" sz="32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 flipV="1">
            <a:off x="5781675" y="4372798"/>
            <a:ext cx="628650" cy="6858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035085" y="5193764"/>
            <a:ext cx="612183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fa-IR" sz="3200" dirty="0" smtClean="0">
                <a:cs typeface="B Koodak" panose="00000700000000000000" pitchFamily="2" charset="-78"/>
              </a:rPr>
              <a:t>ساختن یا تعمیر حمام، پل، مسجد، قنات و ...</a:t>
            </a:r>
            <a:endParaRPr lang="fa-IR" sz="32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02903">
            <a:off x="222789" y="594994"/>
            <a:ext cx="2970509" cy="1780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760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0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996" y="0"/>
            <a:ext cx="9082007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359032" y="780104"/>
            <a:ext cx="66848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2400" dirty="0">
                <a:cs typeface="B Koodak" panose="00000700000000000000" pitchFamily="2" charset="-78"/>
              </a:rPr>
              <a:t>روستای </a:t>
            </a:r>
            <a:r>
              <a:rPr lang="fa-IR" sz="2400" dirty="0" err="1">
                <a:cs typeface="B Koodak" panose="00000700000000000000" pitchFamily="2" charset="-78"/>
              </a:rPr>
              <a:t>خوسف</a:t>
            </a:r>
            <a:r>
              <a:rPr lang="fa-IR" sz="2400" dirty="0">
                <a:cs typeface="B Koodak" panose="00000700000000000000" pitchFamily="2" charset="-78"/>
              </a:rPr>
              <a:t> در جنوب شرقی شهرستان </a:t>
            </a:r>
            <a:r>
              <a:rPr lang="fa-IR" sz="2400" dirty="0" err="1">
                <a:cs typeface="B Koodak" panose="00000700000000000000" pitchFamily="2" charset="-78"/>
              </a:rPr>
              <a:t>بافق</a:t>
            </a:r>
            <a:r>
              <a:rPr lang="fa-IR" sz="2400" dirty="0">
                <a:cs typeface="B Koodak" panose="00000700000000000000" pitchFamily="2" charset="-78"/>
              </a:rPr>
              <a:t> (یزد) قرار دارد</a:t>
            </a:r>
            <a:r>
              <a:rPr lang="fa-IR" dirty="0">
                <a:solidFill>
                  <a:srgbClr val="4F4F4F"/>
                </a:solidFill>
                <a:latin typeface="Tahoma" panose="020B0604030504040204" pitchFamily="34" charset="0"/>
              </a:rPr>
              <a:t>.</a:t>
            </a:r>
            <a:endParaRPr lang="fa-IR" dirty="0"/>
          </a:p>
        </p:txBody>
      </p:sp>
      <p:sp>
        <p:nvSpPr>
          <p:cNvPr id="5" name="Rectangle 4"/>
          <p:cNvSpPr/>
          <p:nvPr/>
        </p:nvSpPr>
        <p:spPr>
          <a:xfrm>
            <a:off x="7671662" y="216016"/>
            <a:ext cx="437221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fa-IR" sz="3200" dirty="0" smtClean="0">
                <a:cs typeface="B Koodak" panose="00000700000000000000" pitchFamily="2" charset="-78"/>
              </a:rPr>
              <a:t>شورای اسلامی روستای </a:t>
            </a:r>
            <a:r>
              <a:rPr lang="fa-IR" sz="3200" dirty="0" err="1" smtClean="0">
                <a:cs typeface="B Koodak" panose="00000700000000000000" pitchFamily="2" charset="-78"/>
              </a:rPr>
              <a:t>خوسف</a:t>
            </a:r>
            <a:endParaRPr lang="fa-IR" sz="3200" dirty="0"/>
          </a:p>
        </p:txBody>
      </p:sp>
    </p:spTree>
    <p:extLst>
      <p:ext uri="{BB962C8B-B14F-4D97-AF65-F5344CB8AC3E}">
        <p14:creationId xmlns:p14="http://schemas.microsoft.com/office/powerpoint/2010/main" val="2074299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5783" y="0"/>
            <a:ext cx="5636217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769" y="0"/>
            <a:ext cx="7063124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038810" y="355500"/>
            <a:ext cx="306073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fa-IR" sz="3200" dirty="0" err="1" smtClean="0">
                <a:cs typeface="B Koodak" panose="00000700000000000000" pitchFamily="2" charset="-78"/>
              </a:rPr>
              <a:t>اَشکال</a:t>
            </a:r>
            <a:r>
              <a:rPr lang="fa-IR" sz="3200" dirty="0" smtClean="0">
                <a:cs typeface="B Koodak" panose="00000700000000000000" pitchFamily="2" charset="-78"/>
              </a:rPr>
              <a:t> زمین در ایران</a:t>
            </a:r>
            <a:endParaRPr lang="fa-IR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7160217" y="1704814"/>
            <a:ext cx="4819973" cy="262379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>
              <a:lnSpc>
                <a:spcPct val="150000"/>
              </a:lnSpc>
            </a:pPr>
            <a:r>
              <a:rPr lang="fa-IR" sz="2800" dirty="0" smtClean="0">
                <a:cs typeface="B Koodak" panose="00000700000000000000" pitchFamily="2" charset="-78"/>
              </a:rPr>
              <a:t>همه جای ایران از نظر پستی و بلندی یکسان نیست.</a:t>
            </a:r>
          </a:p>
          <a:p>
            <a:pPr>
              <a:lnSpc>
                <a:spcPct val="150000"/>
              </a:lnSpc>
            </a:pPr>
            <a:r>
              <a:rPr lang="fa-IR" sz="2800" dirty="0" smtClean="0">
                <a:cs typeface="B Koodak" panose="00000700000000000000" pitchFamily="2" charset="-78"/>
              </a:rPr>
              <a:t>بخش هایی از ایران مرتفع و بلند و بخش های دیگر پست و هموار هستند.</a:t>
            </a:r>
            <a:endParaRPr lang="fa-IR" sz="2800" dirty="0"/>
          </a:p>
        </p:txBody>
      </p:sp>
    </p:spTree>
    <p:extLst>
      <p:ext uri="{BB962C8B-B14F-4D97-AF65-F5344CB8AC3E}">
        <p14:creationId xmlns:p14="http://schemas.microsoft.com/office/powerpoint/2010/main" val="37221120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685054" y="288622"/>
            <a:ext cx="282189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fa-IR" sz="3200" dirty="0" smtClean="0">
                <a:cs typeface="B Koodak" panose="00000700000000000000" pitchFamily="2" charset="-78"/>
              </a:rPr>
              <a:t>نواحی مرتفع و بلند:</a:t>
            </a:r>
            <a:endParaRPr lang="fa-IR" sz="3200" dirty="0"/>
          </a:p>
        </p:txBody>
      </p:sp>
      <p:sp>
        <p:nvSpPr>
          <p:cNvPr id="5" name="Rectangle 4"/>
          <p:cNvSpPr/>
          <p:nvPr/>
        </p:nvSpPr>
        <p:spPr>
          <a:xfrm>
            <a:off x="10910807" y="3900800"/>
            <a:ext cx="106799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fa-IR" sz="3200" dirty="0" smtClean="0">
                <a:cs typeface="B Koodak" panose="00000700000000000000" pitchFamily="2" charset="-78"/>
              </a:rPr>
              <a:t>شمال:</a:t>
            </a:r>
            <a:endParaRPr lang="fa-IR" sz="3200" dirty="0"/>
          </a:p>
        </p:txBody>
      </p:sp>
      <p:sp>
        <p:nvSpPr>
          <p:cNvPr id="6" name="Right Brace 5"/>
          <p:cNvSpPr/>
          <p:nvPr/>
        </p:nvSpPr>
        <p:spPr>
          <a:xfrm>
            <a:off x="9918915" y="2417736"/>
            <a:ext cx="991892" cy="3550905"/>
          </a:xfrm>
          <a:prstGeom prst="rightBrace">
            <a:avLst>
              <a:gd name="adj1" fmla="val 45833"/>
              <a:gd name="adj2" fmla="val 5000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7" name="Rectangle 6"/>
          <p:cNvSpPr/>
          <p:nvPr/>
        </p:nvSpPr>
        <p:spPr>
          <a:xfrm>
            <a:off x="1454856" y="2555355"/>
            <a:ext cx="8464059" cy="584775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 lIns="91440" tIns="45720" rIns="91440" bIns="45720">
            <a:spAutoFit/>
          </a:bodyPr>
          <a:lstStyle/>
          <a:p>
            <a:r>
              <a:rPr lang="fa-IR" sz="3200" dirty="0" smtClean="0">
                <a:cs typeface="B Koodak" panose="00000700000000000000" pitchFamily="2" charset="-78"/>
              </a:rPr>
              <a:t>1. کوه های آذربایجان در شمال غربی ایران ( سهند و سبلان ) </a:t>
            </a:r>
            <a:endParaRPr lang="fa-IR" sz="3200" dirty="0"/>
          </a:p>
        </p:txBody>
      </p:sp>
      <p:sp>
        <p:nvSpPr>
          <p:cNvPr id="8" name="Rectangle 7"/>
          <p:cNvSpPr/>
          <p:nvPr/>
        </p:nvSpPr>
        <p:spPr>
          <a:xfrm>
            <a:off x="1454856" y="3865822"/>
            <a:ext cx="8464059" cy="584775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 lIns="91440" tIns="45720" rIns="91440" bIns="45720">
            <a:spAutoFit/>
          </a:bodyPr>
          <a:lstStyle/>
          <a:p>
            <a:r>
              <a:rPr lang="fa-IR" sz="3200" dirty="0" smtClean="0">
                <a:cs typeface="B Koodak" panose="00000700000000000000" pitchFamily="2" charset="-78"/>
              </a:rPr>
              <a:t>2. رشته کوه البرز در شمال ایران ( عَلَم کوه، توچال، دماوند )</a:t>
            </a:r>
            <a:endParaRPr lang="fa-IR" sz="3200" dirty="0"/>
          </a:p>
        </p:txBody>
      </p:sp>
      <p:sp>
        <p:nvSpPr>
          <p:cNvPr id="9" name="Rectangle 8"/>
          <p:cNvSpPr/>
          <p:nvPr/>
        </p:nvSpPr>
        <p:spPr>
          <a:xfrm>
            <a:off x="882411" y="5137546"/>
            <a:ext cx="9036504" cy="584775"/>
          </a:xfrm>
          <a:prstGeom prst="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 lIns="91440" tIns="45720" rIns="91440" bIns="45720">
            <a:spAutoFit/>
          </a:bodyPr>
          <a:lstStyle/>
          <a:p>
            <a:r>
              <a:rPr lang="fa-IR" sz="3200" dirty="0" smtClean="0">
                <a:cs typeface="B Koodak" panose="00000700000000000000" pitchFamily="2" charset="-78"/>
              </a:rPr>
              <a:t>3. کوه های خراسان در شمال شرقی ایران ( بینالود و هزار مسجد)</a:t>
            </a:r>
            <a:endParaRPr lang="fa-IR" sz="3200" dirty="0"/>
          </a:p>
        </p:txBody>
      </p:sp>
      <p:sp>
        <p:nvSpPr>
          <p:cNvPr id="10" name="Oval 9"/>
          <p:cNvSpPr/>
          <p:nvPr/>
        </p:nvSpPr>
        <p:spPr>
          <a:xfrm>
            <a:off x="7734946" y="1068122"/>
            <a:ext cx="2905932" cy="114375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شمال</a:t>
            </a:r>
            <a:endParaRPr lang="fa-IR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Oval 10"/>
          <p:cNvSpPr/>
          <p:nvPr/>
        </p:nvSpPr>
        <p:spPr>
          <a:xfrm>
            <a:off x="1197244" y="979889"/>
            <a:ext cx="2918848" cy="1320227"/>
          </a:xfrm>
          <a:prstGeom prst="ellipse">
            <a:avLst/>
          </a:prstGeom>
          <a:solidFill>
            <a:srgbClr val="00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مرکز و جنوب شرقی</a:t>
            </a:r>
            <a:endParaRPr lang="fa-IR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Oval 11"/>
          <p:cNvSpPr/>
          <p:nvPr/>
        </p:nvSpPr>
        <p:spPr>
          <a:xfrm>
            <a:off x="4472553" y="1022150"/>
            <a:ext cx="2905932" cy="1235699"/>
          </a:xfrm>
          <a:prstGeom prst="ellipse">
            <a:avLst/>
          </a:prstGeom>
          <a:solidFill>
            <a:srgbClr val="FF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غرب</a:t>
            </a:r>
            <a:endParaRPr lang="fa-IR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86250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005234" y="4907580"/>
            <a:ext cx="491416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fa-IR" sz="3200" dirty="0" smtClean="0">
                <a:cs typeface="B Koodak" panose="00000700000000000000" pitchFamily="2" charset="-78"/>
              </a:rPr>
              <a:t>نواحی مرتفع و بلند در شمال ایران:</a:t>
            </a:r>
            <a:endParaRPr lang="fa-IR" sz="3200" dirty="0"/>
          </a:p>
        </p:txBody>
      </p:sp>
      <p:sp>
        <p:nvSpPr>
          <p:cNvPr id="6" name="Round Diagonal Corner Rectangle 5"/>
          <p:cNvSpPr/>
          <p:nvPr/>
        </p:nvSpPr>
        <p:spPr>
          <a:xfrm>
            <a:off x="647781" y="5771942"/>
            <a:ext cx="3011837" cy="646986"/>
          </a:xfrm>
          <a:prstGeom prst="round2Diag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 lIns="91440" tIns="45720" rIns="91440" bIns="45720">
            <a:spAutoFit/>
          </a:bodyPr>
          <a:lstStyle/>
          <a:p>
            <a:r>
              <a:rPr lang="fa-IR" sz="3200" dirty="0">
                <a:solidFill>
                  <a:schemeClr val="tx1"/>
                </a:solidFill>
                <a:cs typeface="B Koodak" panose="00000700000000000000" pitchFamily="2" charset="-78"/>
              </a:rPr>
              <a:t>کوه های آذربایجان</a:t>
            </a:r>
          </a:p>
        </p:txBody>
      </p:sp>
      <p:sp>
        <p:nvSpPr>
          <p:cNvPr id="7" name="Round Diagonal Corner Rectangle 6"/>
          <p:cNvSpPr/>
          <p:nvPr/>
        </p:nvSpPr>
        <p:spPr>
          <a:xfrm>
            <a:off x="4307399" y="5771943"/>
            <a:ext cx="3011837" cy="646986"/>
          </a:xfrm>
          <a:prstGeom prst="round2Diag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 lIns="91440" tIns="45720" rIns="91440" bIns="45720">
            <a:spAutoFit/>
          </a:bodyPr>
          <a:lstStyle/>
          <a:p>
            <a:r>
              <a:rPr lang="fa-IR" sz="3200" dirty="0">
                <a:solidFill>
                  <a:schemeClr val="tx1"/>
                </a:solidFill>
                <a:cs typeface="B Koodak" panose="00000700000000000000" pitchFamily="2" charset="-78"/>
              </a:rPr>
              <a:t>رشته کوه البرز</a:t>
            </a:r>
          </a:p>
        </p:txBody>
      </p:sp>
      <p:sp>
        <p:nvSpPr>
          <p:cNvPr id="8" name="Round Diagonal Corner Rectangle 7"/>
          <p:cNvSpPr/>
          <p:nvPr/>
        </p:nvSpPr>
        <p:spPr>
          <a:xfrm>
            <a:off x="8016822" y="5771942"/>
            <a:ext cx="3011837" cy="646986"/>
          </a:xfrm>
          <a:prstGeom prst="round2Diag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 lIns="91440" tIns="45720" rIns="91440" bIns="45720">
            <a:spAutoFit/>
          </a:bodyPr>
          <a:lstStyle/>
          <a:p>
            <a:r>
              <a:rPr lang="fa-IR" sz="3200" dirty="0">
                <a:solidFill>
                  <a:schemeClr val="tx1"/>
                </a:solidFill>
                <a:cs typeface="B Koodak" panose="00000700000000000000" pitchFamily="2" charset="-78"/>
              </a:rPr>
              <a:t>کوه های خراسان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3699"/>
            <a:ext cx="12190512" cy="4861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92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2603713" y="0"/>
            <a:ext cx="7287561" cy="6408549"/>
            <a:chOff x="2603713" y="0"/>
            <a:chExt cx="7287561" cy="640854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3713" y="0"/>
              <a:ext cx="7287561" cy="6408549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23486" y="1514958"/>
              <a:ext cx="4448013" cy="3657599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16" name="Rectangle 15"/>
          <p:cNvSpPr/>
          <p:nvPr/>
        </p:nvSpPr>
        <p:spPr>
          <a:xfrm>
            <a:off x="90272" y="2928258"/>
            <a:ext cx="287931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4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ایران، خانه ما</a:t>
            </a:r>
            <a:endParaRPr lang="en-US" sz="4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7901" y="0"/>
            <a:ext cx="1639468" cy="2619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56502"/>
            <a:ext cx="2309248" cy="23014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7368" y="0"/>
            <a:ext cx="1854631" cy="261921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248" y="4556502"/>
            <a:ext cx="2324745" cy="230149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5743" y="4432515"/>
            <a:ext cx="2216257" cy="24254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271" y="0"/>
            <a:ext cx="2216256" cy="2544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3885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7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6275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819013" y="401996"/>
            <a:ext cx="471268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fa-IR" sz="3200" dirty="0" smtClean="0">
                <a:cs typeface="B Koodak" panose="00000700000000000000" pitchFamily="2" charset="-78"/>
              </a:rPr>
              <a:t>تفاوت دامنه شمالی و جنوبی البرز:</a:t>
            </a:r>
            <a:endParaRPr lang="fa-IR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4541003" y="1119217"/>
            <a:ext cx="7268706" cy="452431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a-IR" sz="3200" dirty="0" smtClean="0">
                <a:cs typeface="B Koodak" panose="00000700000000000000" pitchFamily="2" charset="-78"/>
              </a:rPr>
              <a:t>دامنه شمالی چون رو به دریا قرار دارد، برف و باران بیشتری می بارد. و پوشیده از جنگل های انبوه است.</a:t>
            </a:r>
          </a:p>
          <a:p>
            <a:pPr algn="just">
              <a:lnSpc>
                <a:spcPct val="150000"/>
              </a:lnSpc>
            </a:pPr>
            <a:endParaRPr lang="fa-IR" sz="3200" dirty="0" smtClean="0">
              <a:cs typeface="B Koodak" panose="00000700000000000000" pitchFamily="2" charset="-78"/>
            </a:endParaRPr>
          </a:p>
          <a:p>
            <a:pPr algn="just">
              <a:lnSpc>
                <a:spcPct val="150000"/>
              </a:lnSpc>
            </a:pPr>
            <a:r>
              <a:rPr lang="fa-IR" sz="3200" dirty="0" smtClean="0">
                <a:cs typeface="B Koodak" panose="00000700000000000000" pitchFamily="2" charset="-78"/>
              </a:rPr>
              <a:t>دامنه جنوبی بدون رطوبت مانده و فقط در زمستان برف و باران دریافت می کند. در نتیجه پوشش گیاهی کمتری دارد.</a:t>
            </a:r>
            <a:endParaRPr lang="fa-IR" sz="3200" dirty="0"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052813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531" y="1121403"/>
            <a:ext cx="9732937" cy="585061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892716" y="268314"/>
            <a:ext cx="640656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fa-IR" sz="3200" dirty="0" smtClean="0">
                <a:cs typeface="B Koodak" panose="00000700000000000000" pitchFamily="2" charset="-78"/>
              </a:rPr>
              <a:t>تصویر ماهواره ای دامنه شمالی و جنوبی البرز</a:t>
            </a:r>
            <a:endParaRPr lang="fa-IR" sz="3200" dirty="0"/>
          </a:p>
        </p:txBody>
      </p:sp>
    </p:spTree>
    <p:extLst>
      <p:ext uri="{BB962C8B-B14F-4D97-AF65-F5344CB8AC3E}">
        <p14:creationId xmlns:p14="http://schemas.microsoft.com/office/powerpoint/2010/main" val="1896478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738771" y="331144"/>
            <a:ext cx="4065077" cy="584775"/>
          </a:xfrm>
          <a:prstGeom prst="rect">
            <a:avLst/>
          </a:prstGeom>
          <a:solidFill>
            <a:srgbClr val="FF99FF"/>
          </a:solidFill>
        </p:spPr>
        <p:txBody>
          <a:bodyPr wrap="square" lIns="91440" tIns="45720" rIns="91440" bIns="45720">
            <a:spAutoFit/>
          </a:bodyPr>
          <a:lstStyle/>
          <a:p>
            <a:r>
              <a:rPr lang="fa-IR" sz="3200" dirty="0" smtClean="0">
                <a:cs typeface="B Koodak" panose="00000700000000000000" pitchFamily="2" charset="-78"/>
              </a:rPr>
              <a:t>نواحی مرتفع و بلند در غرب:</a:t>
            </a:r>
            <a:endParaRPr lang="fa-IR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6170564" y="2922920"/>
            <a:ext cx="5577151" cy="2308324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 rtlCol="1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a-IR" sz="3200" dirty="0" smtClean="0">
                <a:cs typeface="B Koodak" panose="00000700000000000000" pitchFamily="2" charset="-78"/>
              </a:rPr>
              <a:t>هر چه از دامنه های شمال غربی به سمت جنوب شرقی برویم از میزان برف و باران کاسته می شود.</a:t>
            </a:r>
            <a:endParaRPr lang="fa-IR" sz="3200" dirty="0">
              <a:cs typeface="B Koodak" panose="00000700000000000000" pitchFamily="2" charset="-78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6578299" y="1053591"/>
            <a:ext cx="4386020" cy="1508105"/>
            <a:chOff x="6578299" y="1053591"/>
            <a:chExt cx="4386020" cy="1508105"/>
          </a:xfrm>
        </p:grpSpPr>
        <p:sp>
          <p:nvSpPr>
            <p:cNvPr id="6" name="Rectangle 5"/>
            <p:cNvSpPr/>
            <p:nvPr/>
          </p:nvSpPr>
          <p:spPr>
            <a:xfrm>
              <a:off x="6578299" y="1053591"/>
              <a:ext cx="4386020" cy="150810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fa-IR" sz="3200" dirty="0" smtClean="0">
                  <a:cs typeface="B Koodak" panose="00000700000000000000" pitchFamily="2" charset="-78"/>
                </a:rPr>
                <a:t>رشته کوه زاگرس با جهت شمال غربی – جنوب شرقی </a:t>
              </a:r>
              <a:endParaRPr lang="fa-IR" sz="3200" dirty="0"/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>
              <a:off x="6738771" y="1615698"/>
              <a:ext cx="418455" cy="584775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Rectangle 11"/>
          <p:cNvSpPr/>
          <p:nvPr/>
        </p:nvSpPr>
        <p:spPr>
          <a:xfrm>
            <a:off x="5406985" y="5752234"/>
            <a:ext cx="6728648" cy="584775"/>
          </a:xfrm>
          <a:prstGeom prst="rect">
            <a:avLst/>
          </a:prstGeom>
          <a:solidFill>
            <a:srgbClr val="00CC00"/>
          </a:solidFill>
        </p:spPr>
        <p:txBody>
          <a:bodyPr wrap="square" lIns="91440" tIns="45720" rIns="91440" bIns="45720">
            <a:spAutoFit/>
          </a:bodyPr>
          <a:lstStyle/>
          <a:p>
            <a:r>
              <a:rPr lang="fa-IR" sz="3200" dirty="0" smtClean="0">
                <a:cs typeface="B Koodak" panose="00000700000000000000" pitchFamily="2" charset="-78"/>
              </a:rPr>
              <a:t>الوند، زرد کوه و دنا قله های بلند زاگرس هستند.</a:t>
            </a:r>
            <a:endParaRPr lang="fa-IR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506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127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5824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596346" y="284649"/>
            <a:ext cx="4434046" cy="1077218"/>
          </a:xfrm>
          <a:prstGeom prst="rect">
            <a:avLst/>
          </a:prstGeom>
          <a:solidFill>
            <a:srgbClr val="00FF99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3200" dirty="0" smtClean="0">
                <a:cs typeface="B Koodak" panose="00000700000000000000" pitchFamily="2" charset="-78"/>
              </a:rPr>
              <a:t>نواحی مرتفع و بلند در </a:t>
            </a:r>
            <a:r>
              <a:rPr lang="fa-I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مرکز</a:t>
            </a:r>
            <a:r>
              <a:rPr lang="fa-IR" sz="3200" dirty="0" smtClean="0">
                <a:cs typeface="B Koodak" panose="00000700000000000000" pitchFamily="2" charset="-78"/>
              </a:rPr>
              <a:t> و جنوب شرقی:</a:t>
            </a:r>
            <a:endParaRPr lang="fa-IR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4433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78098" y="2321333"/>
            <a:ext cx="5270543" cy="1569660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 rtlCol="1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a-IR" sz="3200" dirty="0" smtClean="0">
                <a:cs typeface="B Koodak" panose="00000700000000000000" pitchFamily="2" charset="-78"/>
              </a:rPr>
              <a:t>کوه های بلند و پراکندة:</a:t>
            </a:r>
          </a:p>
          <a:p>
            <a:pPr algn="just">
              <a:lnSpc>
                <a:spcPct val="150000"/>
              </a:lnSpc>
            </a:pPr>
            <a:r>
              <a:rPr lang="fa-IR" sz="3200" dirty="0" smtClean="0">
                <a:cs typeface="B Koodak" panose="00000700000000000000" pitchFamily="2" charset="-78"/>
              </a:rPr>
              <a:t>کرکس، شیرکوه، هزار، لاله زار، تفتان </a:t>
            </a:r>
            <a:endParaRPr lang="fa-IR" sz="3200" dirty="0"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96003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465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125255" y="467312"/>
            <a:ext cx="794149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fa-IR" sz="3200" dirty="0" smtClean="0">
                <a:cs typeface="B Koodak" panose="00000700000000000000" pitchFamily="2" charset="-78"/>
              </a:rPr>
              <a:t>نواحی پست و هموار ایران شامل </a:t>
            </a:r>
            <a:r>
              <a:rPr lang="fa-IR" sz="3200" dirty="0" smtClean="0">
                <a:solidFill>
                  <a:srgbClr val="0000FF"/>
                </a:solidFill>
                <a:cs typeface="B Koodak" panose="00000700000000000000" pitchFamily="2" charset="-78"/>
              </a:rPr>
              <a:t>دشت ها </a:t>
            </a:r>
            <a:r>
              <a:rPr lang="fa-IR" sz="3200" dirty="0" smtClean="0">
                <a:cs typeface="B Koodak" panose="00000700000000000000" pitchFamily="2" charset="-78"/>
              </a:rPr>
              <a:t>و </a:t>
            </a:r>
            <a:r>
              <a:rPr lang="fa-IR" sz="3200" dirty="0" smtClean="0">
                <a:solidFill>
                  <a:srgbClr val="0000FF"/>
                </a:solidFill>
                <a:cs typeface="B Koodak" panose="00000700000000000000" pitchFamily="2" charset="-78"/>
              </a:rPr>
              <a:t>جلگه ها </a:t>
            </a:r>
            <a:r>
              <a:rPr lang="fa-IR" sz="3200" dirty="0" smtClean="0">
                <a:cs typeface="B Koodak" panose="00000700000000000000" pitchFamily="2" charset="-78"/>
              </a:rPr>
              <a:t>است.</a:t>
            </a:r>
            <a:endParaRPr lang="fa-IR" sz="3200" dirty="0"/>
          </a:p>
        </p:txBody>
      </p:sp>
      <p:sp>
        <p:nvSpPr>
          <p:cNvPr id="2" name="Down Arrow 1"/>
          <p:cNvSpPr/>
          <p:nvPr/>
        </p:nvSpPr>
        <p:spPr>
          <a:xfrm rot="19366026">
            <a:off x="5052448" y="1005593"/>
            <a:ext cx="542441" cy="761215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23668" y="1503838"/>
            <a:ext cx="344638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fa-IR" sz="3200" dirty="0" smtClean="0">
                <a:cs typeface="B Koodak" panose="00000700000000000000" pitchFamily="2" charset="-78"/>
              </a:rPr>
              <a:t>دشت کویر، دشت لوت</a:t>
            </a:r>
            <a:endParaRPr lang="fa-IR" sz="3200" dirty="0"/>
          </a:p>
        </p:txBody>
      </p:sp>
      <p:grpSp>
        <p:nvGrpSpPr>
          <p:cNvPr id="9" name="Group 8"/>
          <p:cNvGrpSpPr/>
          <p:nvPr/>
        </p:nvGrpSpPr>
        <p:grpSpPr>
          <a:xfrm>
            <a:off x="10014116" y="2553502"/>
            <a:ext cx="1851664" cy="584775"/>
            <a:chOff x="9850789" y="2485685"/>
            <a:chExt cx="1851664" cy="58477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H="1" flipV="1">
              <a:off x="10207976" y="2301823"/>
              <a:ext cx="238125" cy="952500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10662833" y="2485685"/>
              <a:ext cx="1039620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fa-IR" sz="3200" dirty="0" smtClean="0">
                  <a:solidFill>
                    <a:srgbClr val="0000FF"/>
                  </a:solidFill>
                  <a:cs typeface="B Koodak" panose="00000700000000000000" pitchFamily="2" charset="-78"/>
                </a:rPr>
                <a:t>نکته:</a:t>
              </a:r>
              <a:endParaRPr lang="fa-IR" sz="3200" dirty="0">
                <a:solidFill>
                  <a:srgbClr val="0000FF"/>
                </a:solidFill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228898" y="2091838"/>
            <a:ext cx="9556320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fa-IR" sz="3200" dirty="0" smtClean="0">
                <a:cs typeface="B Koodak" panose="00000700000000000000" pitchFamily="2" charset="-78"/>
              </a:rPr>
              <a:t>جلگه ها و بعضی از دشت ها به دلیل داشتن خاک مساعد و آب و هوای مناسب </a:t>
            </a:r>
            <a:r>
              <a:rPr lang="fa-IR" sz="3200" dirty="0" err="1" smtClean="0">
                <a:cs typeface="B Koodak" panose="00000700000000000000" pitchFamily="2" charset="-78"/>
              </a:rPr>
              <a:t>حاصلخیزند</a:t>
            </a:r>
            <a:r>
              <a:rPr lang="fa-IR" sz="3200" dirty="0" smtClean="0">
                <a:cs typeface="B Koodak" panose="00000700000000000000" pitchFamily="2" charset="-78"/>
              </a:rPr>
              <a:t>  برای کشاورزی مناسب </a:t>
            </a:r>
            <a:r>
              <a:rPr lang="fa-IR" sz="3200" dirty="0" err="1" smtClean="0">
                <a:cs typeface="B Koodak" panose="00000700000000000000" pitchFamily="2" charset="-78"/>
              </a:rPr>
              <a:t>اند</a:t>
            </a:r>
            <a:r>
              <a:rPr lang="fa-IR" sz="3200" dirty="0" smtClean="0">
                <a:cs typeface="B Koodak" panose="00000700000000000000" pitchFamily="2" charset="-78"/>
              </a:rPr>
              <a:t>. </a:t>
            </a:r>
            <a:endParaRPr lang="fa-IR" sz="3200" dirty="0"/>
          </a:p>
        </p:txBody>
      </p:sp>
    </p:spTree>
    <p:extLst>
      <p:ext uri="{BB962C8B-B14F-4D97-AF65-F5344CB8AC3E}">
        <p14:creationId xmlns:p14="http://schemas.microsoft.com/office/powerpoint/2010/main" val="3982343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053590" y="527445"/>
            <a:ext cx="208481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fa-IR" sz="3200" dirty="0" smtClean="0">
                <a:cs typeface="B Koodak" panose="00000700000000000000" pitchFamily="2" charset="-78"/>
              </a:rPr>
              <a:t>تشکیل جلگه:</a:t>
            </a:r>
            <a:endParaRPr lang="fa-IR" sz="3200" dirty="0"/>
          </a:p>
        </p:txBody>
      </p:sp>
      <p:sp>
        <p:nvSpPr>
          <p:cNvPr id="7" name="Rectangle 6"/>
          <p:cNvSpPr/>
          <p:nvPr/>
        </p:nvSpPr>
        <p:spPr>
          <a:xfrm>
            <a:off x="1317839" y="1171058"/>
            <a:ext cx="9556320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a-IR" sz="3200" dirty="0" smtClean="0">
                <a:cs typeface="B Koodak" panose="00000700000000000000" pitchFamily="2" charset="-78"/>
              </a:rPr>
              <a:t>وقتی رود از بالای کوه به سمت پایین جریان می یابد به تدریج با کم شدن شیب زمین توانایی رود برای حمل رسوبات کم می شود و آنها را در اطراف خود ته نشین می کند.</a:t>
            </a:r>
          </a:p>
          <a:p>
            <a:pPr>
              <a:lnSpc>
                <a:spcPct val="150000"/>
              </a:lnSpc>
            </a:pPr>
            <a:r>
              <a:rPr lang="fa-IR" sz="3200" dirty="0" smtClean="0">
                <a:cs typeface="B Koodak" panose="00000700000000000000" pitchFamily="2" charset="-78"/>
              </a:rPr>
              <a:t>از انباشته شدن این رسوبات در اطراف رود جلگه تشکیل می شود.</a:t>
            </a:r>
            <a:endParaRPr lang="fa-IR" sz="3200" dirty="0"/>
          </a:p>
        </p:txBody>
      </p:sp>
    </p:spTree>
    <p:extLst>
      <p:ext uri="{BB962C8B-B14F-4D97-AF65-F5344CB8AC3E}">
        <p14:creationId xmlns:p14="http://schemas.microsoft.com/office/powerpoint/2010/main" val="37068657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01478" y="263038"/>
            <a:ext cx="11561736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fa-IR" sz="3200" dirty="0" smtClean="0">
                <a:cs typeface="B Koodak" panose="00000700000000000000" pitchFamily="2" charset="-78"/>
              </a:rPr>
              <a:t>در </a:t>
            </a:r>
            <a:r>
              <a:rPr lang="fa-IR" sz="3200" dirty="0" smtClean="0">
                <a:solidFill>
                  <a:srgbClr val="0000FF"/>
                </a:solidFill>
                <a:cs typeface="B Koodak" panose="00000700000000000000" pitchFamily="2" charset="-78"/>
              </a:rPr>
              <a:t>کوهپایه ها </a:t>
            </a:r>
            <a:r>
              <a:rPr lang="fa-IR" sz="3200" dirty="0" smtClean="0">
                <a:cs typeface="B Koodak" panose="00000700000000000000" pitchFamily="2" charset="-78"/>
              </a:rPr>
              <a:t>یعنی زمین هایی که از یک سو </a:t>
            </a:r>
            <a:r>
              <a:rPr lang="fa-IR" sz="3200" dirty="0" smtClean="0">
                <a:solidFill>
                  <a:srgbClr val="0000FF"/>
                </a:solidFill>
                <a:cs typeface="B Koodak" panose="00000700000000000000" pitchFamily="2" charset="-78"/>
              </a:rPr>
              <a:t>به کوه</a:t>
            </a:r>
            <a:r>
              <a:rPr lang="fa-IR" sz="3200" dirty="0" smtClean="0">
                <a:cs typeface="B Koodak" panose="00000700000000000000" pitchFamily="2" charset="-78"/>
              </a:rPr>
              <a:t> و از سوی دیگر </a:t>
            </a:r>
            <a:r>
              <a:rPr lang="fa-IR" sz="3200" dirty="0" smtClean="0">
                <a:solidFill>
                  <a:srgbClr val="0000FF"/>
                </a:solidFill>
                <a:cs typeface="B Koodak" panose="00000700000000000000" pitchFamily="2" charset="-78"/>
              </a:rPr>
              <a:t>به دشت</a:t>
            </a:r>
            <a:r>
              <a:rPr lang="fa-IR" sz="3200" dirty="0" smtClean="0">
                <a:cs typeface="B Koodak" panose="00000700000000000000" pitchFamily="2" charset="-78"/>
              </a:rPr>
              <a:t> ها مربوط می شود، </a:t>
            </a:r>
            <a:r>
              <a:rPr lang="fa-IR" sz="3200" dirty="0" smtClean="0">
                <a:solidFill>
                  <a:srgbClr val="0000FF"/>
                </a:solidFill>
                <a:cs typeface="B Koodak" panose="00000700000000000000" pitchFamily="2" charset="-78"/>
              </a:rPr>
              <a:t>علفزارهایی</a:t>
            </a:r>
            <a:r>
              <a:rPr lang="fa-IR" sz="3200" dirty="0" smtClean="0">
                <a:cs typeface="B Koodak" panose="00000700000000000000" pitchFamily="2" charset="-78"/>
              </a:rPr>
              <a:t> روییده است که از آن به  عنوان </a:t>
            </a:r>
            <a:r>
              <a:rPr lang="fa-IR" sz="3200" dirty="0" smtClean="0">
                <a:solidFill>
                  <a:srgbClr val="0000FF"/>
                </a:solidFill>
                <a:cs typeface="B Koodak" panose="00000700000000000000" pitchFamily="2" charset="-78"/>
              </a:rPr>
              <a:t>چراگاه </a:t>
            </a:r>
            <a:r>
              <a:rPr lang="fa-IR" sz="3200" dirty="0" smtClean="0">
                <a:cs typeface="B Koodak" panose="00000700000000000000" pitchFamily="2" charset="-78"/>
              </a:rPr>
              <a:t>استفاده می شود.</a:t>
            </a:r>
            <a:endParaRPr lang="fa-IR" sz="3200" dirty="0"/>
          </a:p>
        </p:txBody>
      </p:sp>
    </p:spTree>
    <p:extLst>
      <p:ext uri="{BB962C8B-B14F-4D97-AF65-F5344CB8AC3E}">
        <p14:creationId xmlns:p14="http://schemas.microsoft.com/office/powerpoint/2010/main" val="2173191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165198" y="498313"/>
            <a:ext cx="208481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3200" dirty="0" smtClean="0">
                <a:cs typeface="B Koodak" panose="00000700000000000000" pitchFamily="2" charset="-78"/>
              </a:rPr>
              <a:t>زمین، خانه‌‌ ما</a:t>
            </a:r>
            <a:endParaRPr lang="fa-IR" sz="3200" dirty="0"/>
          </a:p>
        </p:txBody>
      </p:sp>
      <p:sp>
        <p:nvSpPr>
          <p:cNvPr id="5" name="Rectangle 4"/>
          <p:cNvSpPr/>
          <p:nvPr/>
        </p:nvSpPr>
        <p:spPr>
          <a:xfrm>
            <a:off x="123985" y="1347277"/>
            <a:ext cx="866355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fa-IR" sz="3200" dirty="0" smtClean="0">
                <a:cs typeface="B Koodak" panose="00000700000000000000" pitchFamily="2" charset="-78"/>
              </a:rPr>
              <a:t>همه مردم در خانه بزرگتری به نام سیاره زمین زندگی می کنند.</a:t>
            </a:r>
            <a:endParaRPr lang="fa-IR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1279" y="1919924"/>
            <a:ext cx="238125" cy="9525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605219" y="2844225"/>
            <a:ext cx="344837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3200" dirty="0" smtClean="0">
                <a:cs typeface="B Koodak" panose="00000700000000000000" pitchFamily="2" charset="-78"/>
              </a:rPr>
              <a:t>جنوب غربی قاره آسیا</a:t>
            </a:r>
            <a:endParaRPr lang="fa-IR" sz="32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8547" y="3527944"/>
            <a:ext cx="238125" cy="9525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242585" y="4579388"/>
            <a:ext cx="193004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3200" dirty="0" smtClean="0">
                <a:cs typeface="B Koodak" panose="00000700000000000000" pitchFamily="2" charset="-78"/>
              </a:rPr>
              <a:t>کشور ایران</a:t>
            </a:r>
            <a:endParaRPr lang="fa-IR" sz="3200" dirty="0"/>
          </a:p>
        </p:txBody>
      </p:sp>
    </p:spTree>
    <p:extLst>
      <p:ext uri="{BB962C8B-B14F-4D97-AF65-F5344CB8AC3E}">
        <p14:creationId xmlns:p14="http://schemas.microsoft.com/office/powerpoint/2010/main" val="3499057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 rot="19758507">
            <a:off x="1738863" y="2269911"/>
            <a:ext cx="2173993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a-IR" sz="8000" b="0" cap="none" spc="0" dirty="0" smtClean="0">
                <a:ln w="0"/>
                <a:solidFill>
                  <a:schemeClr val="tx1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Morvarid" panose="00000400000000000000" pitchFamily="2" charset="-78"/>
              </a:rPr>
              <a:t>پایان</a:t>
            </a:r>
            <a:endParaRPr lang="en-US" sz="8000" b="0" cap="none" spc="0" dirty="0">
              <a:ln w="0"/>
              <a:solidFill>
                <a:schemeClr val="tx1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Morvarid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047100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833966" y="472656"/>
            <a:ext cx="852406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3200" b="1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کشور عزیز </a:t>
            </a:r>
            <a:r>
              <a:rPr lang="fa-IR" sz="3200" b="1" dirty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ما </a:t>
            </a:r>
            <a:r>
              <a:rPr lang="fa-IR" sz="3200" b="1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ایران 1/648/195 کیلومتر مربع وسعت دارد. </a:t>
            </a:r>
            <a:endParaRPr lang="fa-IR" sz="3200" dirty="0">
              <a:cs typeface="B Koodak" panose="00000700000000000000" pitchFamily="2" charset="-7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707037" y="1530087"/>
            <a:ext cx="677792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3200" b="1" dirty="0" smtClean="0">
                <a:solidFill>
                  <a:srgbClr val="0000FF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کشور ایران </a:t>
            </a:r>
            <a:r>
              <a:rPr lang="fa-IR" sz="3200" b="1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از کشورهای </a:t>
            </a:r>
            <a:r>
              <a:rPr lang="fa-IR" sz="3200" b="1" dirty="0" smtClean="0">
                <a:solidFill>
                  <a:srgbClr val="0000FF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نسبتاً وسیع </a:t>
            </a:r>
            <a:r>
              <a:rPr lang="fa-IR" sz="3200" b="1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جهان است.</a:t>
            </a:r>
            <a:endParaRPr lang="fa-IR" sz="3200" dirty="0">
              <a:cs typeface="B Koodak" panose="00000700000000000000" pitchFamily="2" charset="-78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8600" y="1895666"/>
            <a:ext cx="2904762" cy="3066667"/>
          </a:xfrm>
          <a:prstGeom prst="rect">
            <a:avLst/>
          </a:prstGeom>
        </p:spPr>
      </p:pic>
      <p:sp>
        <p:nvSpPr>
          <p:cNvPr id="11" name="Pentagon 10"/>
          <p:cNvSpPr/>
          <p:nvPr/>
        </p:nvSpPr>
        <p:spPr>
          <a:xfrm>
            <a:off x="852406" y="2587518"/>
            <a:ext cx="8503403" cy="1746491"/>
          </a:xfrm>
          <a:prstGeom prst="homePlat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lnSpc>
                <a:spcPct val="150000"/>
              </a:lnSpc>
            </a:pPr>
            <a:r>
              <a:rPr lang="fa-IR" sz="3200" b="1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در سال 1390 جمعیت ایران 75 میلیون نفر بوده است.</a:t>
            </a:r>
          </a:p>
          <a:p>
            <a:pPr algn="ctr">
              <a:lnSpc>
                <a:spcPct val="150000"/>
              </a:lnSpc>
            </a:pPr>
            <a:r>
              <a:rPr lang="fa-IR" sz="3200" b="1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بیش از 1300 شهر و 50000 روستا داشته است.</a:t>
            </a:r>
            <a:endParaRPr lang="fa-IR" sz="3200" dirty="0"/>
          </a:p>
        </p:txBody>
      </p:sp>
      <p:sp>
        <p:nvSpPr>
          <p:cNvPr id="12" name="Rectangle 11"/>
          <p:cNvSpPr/>
          <p:nvPr/>
        </p:nvSpPr>
        <p:spPr>
          <a:xfrm>
            <a:off x="1650568" y="5215793"/>
            <a:ext cx="889086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3200" b="1" dirty="0" smtClean="0">
                <a:latin typeface="Tahoma" panose="020B0604030504040204" pitchFamily="34" charset="0"/>
                <a:cs typeface="B Koodak" panose="00000700000000000000" pitchFamily="2" charset="-78"/>
              </a:rPr>
              <a:t>زندگی مردم به صورت</a:t>
            </a:r>
            <a:r>
              <a:rPr lang="fa-IR" sz="3200" b="1" dirty="0" smtClean="0">
                <a:solidFill>
                  <a:srgbClr val="0000FF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 شهری، روستایی </a:t>
            </a:r>
            <a:r>
              <a:rPr lang="fa-IR" sz="3200" b="1" dirty="0" smtClean="0">
                <a:latin typeface="Tahoma" panose="020B0604030504040204" pitchFamily="34" charset="0"/>
                <a:cs typeface="B Koodak" panose="00000700000000000000" pitchFamily="2" charset="-78"/>
              </a:rPr>
              <a:t>و یا </a:t>
            </a:r>
            <a:r>
              <a:rPr lang="fa-IR" sz="3200" b="1" dirty="0" smtClean="0">
                <a:solidFill>
                  <a:srgbClr val="0000FF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عشایری </a:t>
            </a:r>
            <a:r>
              <a:rPr lang="fa-IR" sz="3200" b="1" dirty="0" smtClean="0">
                <a:latin typeface="Tahoma" panose="020B0604030504040204" pitchFamily="34" charset="0"/>
                <a:cs typeface="B Koodak" panose="00000700000000000000" pitchFamily="2" charset="-78"/>
              </a:rPr>
              <a:t>می باشد.</a:t>
            </a:r>
            <a:endParaRPr lang="fa-IR" sz="3200" dirty="0"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8916250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013342" y="472656"/>
            <a:ext cx="6028841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b="1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برای </a:t>
            </a:r>
            <a:r>
              <a:rPr lang="fa-IR" sz="3200" b="1" dirty="0" smtClean="0">
                <a:solidFill>
                  <a:srgbClr val="0000FF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اداره بهتر </a:t>
            </a:r>
            <a:r>
              <a:rPr lang="fa-IR" sz="3200" b="1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کشور آن را به بخش هایی تقسیم کرده </a:t>
            </a:r>
            <a:r>
              <a:rPr lang="fa-IR" sz="3200" b="1" dirty="0" err="1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اند</a:t>
            </a:r>
            <a:r>
              <a:rPr lang="fa-IR" sz="3200" b="1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 که به آن </a:t>
            </a:r>
            <a:r>
              <a:rPr lang="fa-IR" sz="3200" b="1" dirty="0" smtClean="0">
                <a:solidFill>
                  <a:srgbClr val="0000FF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استان</a:t>
            </a:r>
            <a:r>
              <a:rPr lang="fa-IR" sz="3200" b="1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 می گویند. </a:t>
            </a:r>
            <a:endParaRPr lang="fa-IR" sz="3200" dirty="0">
              <a:cs typeface="B Koodak" panose="00000700000000000000" pitchFamily="2" charset="-78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889356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067583" y="2581754"/>
            <a:ext cx="602884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3200" b="1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استان به وسیله استانداری اداره می شود.</a:t>
            </a:r>
            <a:endParaRPr lang="fa-IR" sz="3200" dirty="0">
              <a:cs typeface="B Koodak" panose="00000700000000000000" pitchFamily="2" charset="-78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067583" y="3666419"/>
            <a:ext cx="602884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3200" b="1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هر استان به چند </a:t>
            </a:r>
            <a:r>
              <a:rPr lang="fa-IR" sz="3200" b="1" dirty="0" smtClean="0">
                <a:solidFill>
                  <a:srgbClr val="0000FF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شهرستان</a:t>
            </a:r>
            <a:r>
              <a:rPr lang="fa-IR" sz="3200" b="1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 تقسیم می شود.</a:t>
            </a:r>
            <a:endParaRPr lang="fa-IR" sz="3200" dirty="0">
              <a:cs typeface="B Koodak" panose="00000700000000000000" pitchFamily="2" charset="-78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095999" y="4751084"/>
            <a:ext cx="6028841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3200" b="1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در هر شهرستان تعدادی </a:t>
            </a:r>
            <a:r>
              <a:rPr lang="fa-IR" sz="3200" b="1" dirty="0" smtClean="0">
                <a:solidFill>
                  <a:srgbClr val="0000FF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شهر</a:t>
            </a:r>
            <a:r>
              <a:rPr lang="fa-IR" sz="3200" b="1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 و </a:t>
            </a:r>
            <a:r>
              <a:rPr lang="fa-IR" sz="3200" b="1" dirty="0" smtClean="0">
                <a:solidFill>
                  <a:srgbClr val="0000FF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روستا </a:t>
            </a:r>
            <a:r>
              <a:rPr lang="fa-IR" sz="3200" b="1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وجود دارد.</a:t>
            </a:r>
            <a:endParaRPr lang="fa-IR" sz="3200" dirty="0"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5570469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985" y="0"/>
            <a:ext cx="12315986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985" y="0"/>
            <a:ext cx="6912244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788260" y="286395"/>
            <a:ext cx="5176432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a-IR" sz="2400" b="1" dirty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استان تهران دارای شانزده شهرستان است که عبارتند از</a:t>
            </a:r>
            <a:r>
              <a:rPr lang="fa-IR" sz="2400" b="1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:</a:t>
            </a:r>
          </a:p>
          <a:p>
            <a:endParaRPr lang="fa-IR" sz="2400" b="1" dirty="0">
              <a:solidFill>
                <a:srgbClr val="000000"/>
              </a:solidFill>
              <a:latin typeface="Tahoma" panose="020B0604030504040204" pitchFamily="34" charset="0"/>
              <a:cs typeface="B Koodak" panose="00000700000000000000" pitchFamily="2" charset="-78"/>
            </a:endParaRPr>
          </a:p>
          <a:p>
            <a:pPr>
              <a:buFont typeface="Arial" panose="020B0604020202090204" pitchFamily="34" charset="0"/>
              <a:buChar char="•"/>
            </a:pPr>
            <a:r>
              <a:rPr lang="fa-IR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B Koodak" panose="00000700000000000000" pitchFamily="2" charset="-78"/>
              </a:rPr>
              <a:t>شهرستان دماوند</a:t>
            </a:r>
            <a:endParaRPr lang="fa-IR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B Koodak" panose="00000700000000000000" pitchFamily="2" charset="-78"/>
            </a:endParaRPr>
          </a:p>
          <a:p>
            <a:pPr>
              <a:buFont typeface="Arial" panose="020B0604020202090204" pitchFamily="34" charset="0"/>
              <a:buChar char="•"/>
            </a:pPr>
            <a:r>
              <a:rPr lang="fa-IR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B Koodak" panose="00000700000000000000" pitchFamily="2" charset="-78"/>
              </a:rPr>
              <a:t>شهرستان اسلامشهر</a:t>
            </a:r>
            <a:endParaRPr lang="fa-IR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B Koodak" panose="00000700000000000000" pitchFamily="2" charset="-78"/>
            </a:endParaRPr>
          </a:p>
          <a:p>
            <a:pPr>
              <a:buFont typeface="Arial" panose="020B0604020202090204" pitchFamily="34" charset="0"/>
              <a:buChar char="•"/>
            </a:pPr>
            <a:r>
              <a:rPr lang="fa-IR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B Koodak" panose="00000700000000000000" pitchFamily="2" charset="-78"/>
              </a:rPr>
              <a:t>شهرستان فیروزکوه</a:t>
            </a:r>
            <a:endParaRPr lang="fa-IR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B Koodak" panose="00000700000000000000" pitchFamily="2" charset="-78"/>
            </a:endParaRPr>
          </a:p>
          <a:p>
            <a:pPr>
              <a:buFont typeface="Arial" panose="020B0604020202090204" pitchFamily="34" charset="0"/>
              <a:buChar char="•"/>
            </a:pPr>
            <a:r>
              <a:rPr lang="fa-IR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B Koodak" panose="00000700000000000000" pitchFamily="2" charset="-78"/>
              </a:rPr>
              <a:t>شهرستان پردیس</a:t>
            </a:r>
            <a:endParaRPr lang="fa-IR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B Koodak" panose="00000700000000000000" pitchFamily="2" charset="-78"/>
            </a:endParaRPr>
          </a:p>
          <a:p>
            <a:pPr>
              <a:buFont typeface="Arial" panose="020B0604020202090204" pitchFamily="34" charset="0"/>
              <a:buChar char="•"/>
            </a:pPr>
            <a:r>
              <a:rPr lang="fa-IR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B Koodak" panose="00000700000000000000" pitchFamily="2" charset="-78"/>
              </a:rPr>
              <a:t>شهرستان ری</a:t>
            </a:r>
            <a:endParaRPr lang="fa-IR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B Koodak" panose="00000700000000000000" pitchFamily="2" charset="-78"/>
            </a:endParaRPr>
          </a:p>
          <a:p>
            <a:pPr>
              <a:buFont typeface="Arial" panose="020B0604020202090204" pitchFamily="34" charset="0"/>
              <a:buChar char="•"/>
            </a:pPr>
            <a:r>
              <a:rPr lang="fa-IR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B Koodak" panose="00000700000000000000" pitchFamily="2" charset="-78"/>
              </a:rPr>
              <a:t>شهرستان رباط کریم</a:t>
            </a:r>
            <a:endParaRPr lang="fa-IR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B Koodak" panose="00000700000000000000" pitchFamily="2" charset="-78"/>
            </a:endParaRPr>
          </a:p>
          <a:p>
            <a:pPr>
              <a:buFont typeface="Arial" panose="020B0604020202090204" pitchFamily="34" charset="0"/>
              <a:buChar char="•"/>
            </a:pPr>
            <a:r>
              <a:rPr lang="fa-IR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B Koodak" panose="00000700000000000000" pitchFamily="2" charset="-78"/>
              </a:rPr>
              <a:t>شهرستان شمیرانات</a:t>
            </a:r>
            <a:endParaRPr lang="fa-IR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B Koodak" panose="00000700000000000000" pitchFamily="2" charset="-78"/>
            </a:endParaRPr>
          </a:p>
          <a:p>
            <a:pPr>
              <a:buFont typeface="Arial" panose="020B0604020202090204" pitchFamily="34" charset="0"/>
              <a:buChar char="•"/>
            </a:pPr>
            <a:r>
              <a:rPr lang="fa-IR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B Koodak" panose="00000700000000000000" pitchFamily="2" charset="-78"/>
              </a:rPr>
              <a:t>شهرستان تهران</a:t>
            </a:r>
            <a:endParaRPr lang="fa-IR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B Koodak" panose="00000700000000000000" pitchFamily="2" charset="-78"/>
            </a:endParaRPr>
          </a:p>
          <a:p>
            <a:pPr>
              <a:buFont typeface="Arial" panose="020B0604020202090204" pitchFamily="34" charset="0"/>
              <a:buChar char="•"/>
            </a:pPr>
            <a:r>
              <a:rPr lang="fa-IR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B Koodak" panose="00000700000000000000" pitchFamily="2" charset="-78"/>
              </a:rPr>
              <a:t>شهرستان ورامین</a:t>
            </a:r>
            <a:endParaRPr lang="fa-IR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B Koodak" panose="00000700000000000000" pitchFamily="2" charset="-78"/>
            </a:endParaRPr>
          </a:p>
          <a:p>
            <a:pPr>
              <a:buFont typeface="Arial" panose="020B0604020202090204" pitchFamily="34" charset="0"/>
              <a:buChar char="•"/>
            </a:pPr>
            <a:r>
              <a:rPr lang="fa-IR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B Koodak" panose="00000700000000000000" pitchFamily="2" charset="-78"/>
              </a:rPr>
              <a:t>شهرستان پاکدشت</a:t>
            </a:r>
            <a:endParaRPr lang="fa-IR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B Koodak" panose="00000700000000000000" pitchFamily="2" charset="-78"/>
            </a:endParaRPr>
          </a:p>
          <a:p>
            <a:pPr>
              <a:buFont typeface="Arial" panose="020B0604020202090204" pitchFamily="34" charset="0"/>
              <a:buChar char="•"/>
            </a:pPr>
            <a:r>
              <a:rPr lang="fa-IR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B Koodak" panose="00000700000000000000" pitchFamily="2" charset="-78"/>
              </a:rPr>
              <a:t>شهرستان پیشوا</a:t>
            </a:r>
            <a:endParaRPr lang="fa-IR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B Koodak" panose="00000700000000000000" pitchFamily="2" charset="-78"/>
            </a:endParaRPr>
          </a:p>
          <a:p>
            <a:pPr>
              <a:buFont typeface="Arial" panose="020B0604020202090204" pitchFamily="34" charset="0"/>
              <a:buChar char="•"/>
            </a:pPr>
            <a:r>
              <a:rPr lang="fa-IR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B Koodak" panose="00000700000000000000" pitchFamily="2" charset="-78"/>
              </a:rPr>
              <a:t>شهرستان شهریار</a:t>
            </a:r>
            <a:endParaRPr lang="fa-IR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B Koodak" panose="00000700000000000000" pitchFamily="2" charset="-78"/>
            </a:endParaRPr>
          </a:p>
          <a:p>
            <a:pPr>
              <a:buFont typeface="Arial" panose="020B0604020202090204" pitchFamily="34" charset="0"/>
              <a:buChar char="•"/>
            </a:pPr>
            <a:r>
              <a:rPr lang="fa-IR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B Koodak" panose="00000700000000000000" pitchFamily="2" charset="-78"/>
              </a:rPr>
              <a:t>شهرستان ملارد</a:t>
            </a:r>
            <a:endParaRPr lang="fa-IR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B Koodak" panose="00000700000000000000" pitchFamily="2" charset="-78"/>
            </a:endParaRPr>
          </a:p>
          <a:p>
            <a:pPr>
              <a:buFont typeface="Arial" panose="020B0604020202090204" pitchFamily="34" charset="0"/>
              <a:buChar char="•"/>
            </a:pPr>
            <a:r>
              <a:rPr lang="fa-IR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B Koodak" panose="00000700000000000000" pitchFamily="2" charset="-78"/>
              </a:rPr>
              <a:t>شهرستان قدس</a:t>
            </a:r>
            <a:endParaRPr lang="fa-IR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B Koodak" panose="00000700000000000000" pitchFamily="2" charset="-78"/>
            </a:endParaRPr>
          </a:p>
          <a:p>
            <a:pPr>
              <a:buFont typeface="Arial" panose="020B0604020202090204" pitchFamily="34" charset="0"/>
              <a:buChar char="•"/>
            </a:pPr>
            <a:r>
              <a:rPr lang="fa-IR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B Koodak" panose="00000700000000000000" pitchFamily="2" charset="-78"/>
              </a:rPr>
              <a:t>شهرستان بهارستان</a:t>
            </a:r>
            <a:endParaRPr lang="fa-IR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B Koodak" panose="00000700000000000000" pitchFamily="2" charset="-78"/>
            </a:endParaRPr>
          </a:p>
          <a:p>
            <a:pPr>
              <a:buFont typeface="Arial" panose="020B0604020202090204" pitchFamily="34" charset="0"/>
              <a:buChar char="•"/>
            </a:pPr>
            <a:r>
              <a:rPr lang="fa-IR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B Koodak" panose="00000700000000000000" pitchFamily="2" charset="-78"/>
              </a:rPr>
              <a:t>شهرستان قرچک</a:t>
            </a:r>
            <a:endParaRPr lang="fa-IR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399537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6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6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6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68278" y="504982"/>
            <a:ext cx="965544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3200" b="1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شهرداری مؤسسه ای است که برای اداره بهتر شهر به وجود آمده است.</a:t>
            </a:r>
            <a:endParaRPr lang="fa-IR" sz="3200" dirty="0">
              <a:cs typeface="B Koodak" panose="00000700000000000000" pitchFamily="2" charset="-7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132" y="1087820"/>
            <a:ext cx="10037736" cy="5772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9278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5" name="Round Diagonal Corner Rectangle 4"/>
          <p:cNvSpPr/>
          <p:nvPr/>
        </p:nvSpPr>
        <p:spPr>
          <a:xfrm>
            <a:off x="4613329" y="139485"/>
            <a:ext cx="2965342" cy="1084881"/>
          </a:xfrm>
          <a:prstGeom prst="round2DiagRect">
            <a:avLst>
              <a:gd name="adj1" fmla="val 50000"/>
              <a:gd name="adj2" fmla="val 0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200" b="1" dirty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خدمات شهرداری</a:t>
            </a:r>
            <a:endParaRPr lang="fa-IR" sz="3200" dirty="0"/>
          </a:p>
        </p:txBody>
      </p:sp>
      <p:sp>
        <p:nvSpPr>
          <p:cNvPr id="6" name="Rectangle 5"/>
          <p:cNvSpPr/>
          <p:nvPr/>
        </p:nvSpPr>
        <p:spPr>
          <a:xfrm>
            <a:off x="8484676" y="2274838"/>
            <a:ext cx="3560735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b="1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احداث و تعمیر یا آسفالت خیابان ها، پل ها، </a:t>
            </a:r>
            <a:r>
              <a:rPr lang="fa-IR" sz="3200" b="1" dirty="0" err="1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تونل</a:t>
            </a:r>
            <a:r>
              <a:rPr lang="fa-IR" sz="3200" b="1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 ها و پیاده رو ها</a:t>
            </a:r>
            <a:endParaRPr lang="fa-IR" sz="3200" dirty="0">
              <a:cs typeface="B Koodak" panose="00000700000000000000" pitchFamily="2" charset="-78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224366"/>
            <a:ext cx="8338088" cy="549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73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heel spokes="1"/>
      </p:transition>
    </mc:Choice>
    <mc:Fallback xmlns="">
      <p:transition spd="slow"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0597" y="0"/>
            <a:ext cx="3931403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983" y="0"/>
            <a:ext cx="841558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484676" y="2274838"/>
            <a:ext cx="3560735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b="1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ایجاد فضای سبز، احداث بوستان و زمین بازی کودکان</a:t>
            </a:r>
            <a:endParaRPr lang="fa-IR" sz="3200" dirty="0"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482780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8121113" cy="697423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121113" y="2274838"/>
            <a:ext cx="3905572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b="1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نظافت کوچه ها و خیابان ها و جمع آوری و دفع زباله ها</a:t>
            </a:r>
            <a:endParaRPr lang="fa-IR" sz="3200" dirty="0"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5104194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پاورپوینت درس دهم مطالعات اجتماعی هفتم مبحث ایران، خانه ما</Template>
  <TotalTime>0</TotalTime>
  <Words>725</Words>
  <Application>Microsoft Office PowerPoint</Application>
  <PresentationFormat>Widescreen</PresentationFormat>
  <Paragraphs>86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Arial</vt:lpstr>
      <vt:lpstr>B Koodak</vt:lpstr>
      <vt:lpstr>B Morvarid</vt:lpstr>
      <vt:lpstr>Calibri</vt:lpstr>
      <vt:lpstr>Calibri Light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omid</dc:creator>
  <cp:lastModifiedBy>omid</cp:lastModifiedBy>
  <cp:revision>1</cp:revision>
  <dcterms:created xsi:type="dcterms:W3CDTF">2019-12-19T21:04:53Z</dcterms:created>
  <dcterms:modified xsi:type="dcterms:W3CDTF">2019-12-19T21:05:09Z</dcterms:modified>
</cp:coreProperties>
</file>