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9" r:id="rId13"/>
    <p:sldId id="297" r:id="rId14"/>
    <p:sldId id="296" r:id="rId15"/>
    <p:sldId id="290" r:id="rId16"/>
    <p:sldId id="291" r:id="rId17"/>
    <p:sldId id="292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2DEB"/>
    <a:srgbClr val="660033"/>
    <a:srgbClr val="003300"/>
    <a:srgbClr val="006666"/>
    <a:srgbClr val="0099CC"/>
    <a:srgbClr val="0C788E"/>
    <a:srgbClr val="422C1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2" autoAdjust="0"/>
  </p:normalViewPr>
  <p:slideViewPr>
    <p:cSldViewPr>
      <p:cViewPr varScale="1">
        <p:scale>
          <a:sx n="71" d="100"/>
          <a:sy n="71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9FE9-0FEC-4DB8-96FA-EFAB601B61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53505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44C22-6EBB-4E4B-AA47-0DEB5235FF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66490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7925C-5E9B-4ED5-AD5F-544C39E87F5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2555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86D9B-6E03-45AC-B6CF-2045E14F435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71644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6B2B-8D18-4ECD-99D3-73762E7B974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29209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9DD5-A656-4928-B475-A3C20BBAFE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01642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90909-9FD7-4819-87EB-D79B3BD4C2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1930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31FCB-BFF0-4178-8B23-F608F622CD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946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6491-AE7D-4269-9B02-560350CFDB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1093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F5F3-E217-4062-9740-C43EABCE74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59553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1C08B-706D-4135-B1F3-25DAF24F63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09875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E65E4B8-64FA-4346-90B2-227FDE184E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979613" y="3068638"/>
            <a:ext cx="5329237" cy="719137"/>
          </a:xfrm>
        </p:spPr>
        <p:txBody>
          <a:bodyPr anchor="ctr"/>
          <a:lstStyle/>
          <a:p>
            <a:pPr rtl="1" eaLnBrk="1" hangingPunct="1"/>
            <a:r>
              <a:rPr lang="fa-IR" sz="4400" smtClean="0">
                <a:solidFill>
                  <a:srgbClr val="1C1C1C"/>
                </a:solidFill>
                <a:cs typeface="B Esfehan" panose="00000700000000000000" pitchFamily="2" charset="-78"/>
              </a:rPr>
              <a:t>رایانش ابری و چالش ها</a:t>
            </a:r>
            <a:endParaRPr lang="es-ES" sz="4400" smtClean="0">
              <a:solidFill>
                <a:srgbClr val="1C1C1C"/>
              </a:solidFill>
              <a:cs typeface="B Esfehan" panose="00000700000000000000" pitchFamily="2" charset="-78"/>
            </a:endParaRP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692275" y="3716338"/>
            <a:ext cx="6192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b="1">
                <a:solidFill>
                  <a:srgbClr val="C00000"/>
                </a:solidFill>
                <a:latin typeface="AR CARTER" panose="02000000000000000000" pitchFamily="2" charset="0"/>
              </a:rPr>
              <a:t>Cloud Computing and Challenges</a:t>
            </a: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411413" y="4652963"/>
            <a:ext cx="3313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fa-IR" sz="2400" b="1">
                <a:cs typeface="B Yekan" panose="00000400000000000000" pitchFamily="2" charset="-78"/>
              </a:rPr>
              <a:t>استاد</a:t>
            </a:r>
            <a:r>
              <a:rPr lang="fa-IR" sz="2800" b="1">
                <a:cs typeface="B Yekan" panose="00000400000000000000" pitchFamily="2" charset="-78"/>
              </a:rPr>
              <a:t>: </a:t>
            </a:r>
            <a:r>
              <a:rPr lang="fa-IR" sz="2400" b="1">
                <a:cs typeface="B Yekan" panose="00000400000000000000" pitchFamily="2" charset="-78"/>
              </a:rPr>
              <a:t>دکتر</a:t>
            </a:r>
            <a:r>
              <a:rPr lang="fa-IR" sz="2800" b="1">
                <a:cs typeface="B Yekan" panose="00000400000000000000" pitchFamily="2" charset="-78"/>
              </a:rPr>
              <a:t> </a:t>
            </a:r>
            <a:r>
              <a:rPr lang="fa-IR" sz="2400" b="1">
                <a:cs typeface="B Yekan" panose="00000400000000000000" pitchFamily="2" charset="-78"/>
              </a:rPr>
              <a:t>میزانیان</a:t>
            </a:r>
            <a:endParaRPr lang="en-US" sz="2800" b="1">
              <a:cs typeface="B Yekan" panose="00000400000000000000" pitchFamily="2" charset="-78"/>
            </a:endParaRPr>
          </a:p>
        </p:txBody>
      </p:sp>
      <p:sp>
        <p:nvSpPr>
          <p:cNvPr id="2053" name="TextBox 11"/>
          <p:cNvSpPr txBox="1">
            <a:spLocks noChangeArrowheads="1"/>
          </p:cNvSpPr>
          <p:nvPr/>
        </p:nvSpPr>
        <p:spPr bwMode="auto">
          <a:xfrm>
            <a:off x="1547813" y="53006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ارائه: علی مرتضوی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0" y="587692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fa-IR" sz="1800" b="1">
                <a:cs typeface="B Yekan" panose="00000400000000000000" pitchFamily="2" charset="-78"/>
              </a:rPr>
              <a:t>تیرماه 1393</a:t>
            </a:r>
            <a:endParaRPr lang="en-US" sz="1800" b="1">
              <a:cs typeface="B Yeka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b="1" dirty="0"/>
          </a:p>
        </p:txBody>
      </p:sp>
      <p:pic>
        <p:nvPicPr>
          <p:cNvPr id="205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7" name="Object 8"/>
          <p:cNvGraphicFramePr>
            <a:graphicFrameLocks noChangeAspect="1"/>
          </p:cNvGraphicFramePr>
          <p:nvPr/>
        </p:nvGraphicFramePr>
        <p:xfrm>
          <a:off x="323850" y="115888"/>
          <a:ext cx="7239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Bitmap Image" r:id="rId5" imgW="3495146" imgH="4067797" progId="Paint.Picture">
                  <p:embed/>
                </p:oleObj>
              </mc:Choice>
              <mc:Fallback>
                <p:oleObj name="Bitmap Image" r:id="rId5" imgW="3495146" imgH="406779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658" t="15047" r="12358" b="885"/>
                      <a:stretch>
                        <a:fillRect/>
                      </a:stretch>
                    </p:blipFill>
                    <p:spPr bwMode="auto">
                      <a:xfrm>
                        <a:off x="323850" y="115888"/>
                        <a:ext cx="7239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9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11285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35375" y="1916113"/>
            <a:ext cx="504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معماری لایه ای رایانش ابری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0032" y="2708920"/>
            <a:ext cx="3168352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cs typeface="B Yekan" panose="00000400000000000000" pitchFamily="2" charset="-78"/>
              </a:rPr>
              <a:t>Client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0032" y="3356992"/>
            <a:ext cx="3168352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Software as a service (</a:t>
            </a:r>
            <a:r>
              <a:rPr lang="en-US" b="1" dirty="0" err="1">
                <a:solidFill>
                  <a:schemeClr val="tx1"/>
                </a:solidFill>
              </a:rPr>
              <a:t>Saas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60032" y="4005064"/>
            <a:ext cx="3168352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Platform as a service (</a:t>
            </a:r>
            <a:r>
              <a:rPr lang="en-US" b="1" dirty="0" err="1">
                <a:solidFill>
                  <a:schemeClr val="tx1"/>
                </a:solidFill>
              </a:rPr>
              <a:t>Paas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0032" y="4653136"/>
            <a:ext cx="3168352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Infrastructure as a service (</a:t>
            </a:r>
            <a:r>
              <a:rPr lang="en-US" b="1" dirty="0" err="1">
                <a:solidFill>
                  <a:schemeClr val="tx1"/>
                </a:solidFill>
              </a:rPr>
              <a:t>Iaas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5301208"/>
            <a:ext cx="3168352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server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79838" y="3573463"/>
            <a:ext cx="792162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79838" y="4365625"/>
            <a:ext cx="792162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79838" y="5157788"/>
            <a:ext cx="792162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27584" y="3068960"/>
            <a:ext cx="2736304" cy="792088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latin typeface="Georgia" pitchFamily="18" charset="0"/>
                <a:cs typeface="B Yekan" panose="00000400000000000000" pitchFamily="2" charset="-78"/>
              </a:rPr>
              <a:t>Google Apps</a:t>
            </a:r>
            <a:endParaRPr lang="en-US" b="1" dirty="0">
              <a:latin typeface="Georgia" pitchFamily="18" charset="0"/>
              <a:cs typeface="B Yekan" panose="000004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27584" y="3933056"/>
            <a:ext cx="2736304" cy="79208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Georgia" pitchFamily="18" charset="0"/>
                <a:cs typeface="B Yekan" panose="00000400000000000000" pitchFamily="2" charset="-78"/>
              </a:rPr>
              <a:t>Google App engine, Microsoft Azure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27584" y="4797152"/>
            <a:ext cx="2736304" cy="792088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cs typeface="B Yekan" panose="00000400000000000000" pitchFamily="2" charset="-78"/>
              </a:rPr>
              <a:t> Amazon EC2, </a:t>
            </a:r>
            <a:r>
              <a:rPr lang="en-US" b="1" dirty="0" smtClean="0">
                <a:cs typeface="B Yekan" panose="00000400000000000000" pitchFamily="2" charset="-78"/>
              </a:rPr>
              <a:t>VMware</a:t>
            </a:r>
            <a:endParaRPr lang="en-US" b="1" dirty="0"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10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12309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32363" y="1887538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انواع مدل های پیاده سازی ابر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3" name="Pentagon 2"/>
          <p:cNvSpPr/>
          <p:nvPr/>
        </p:nvSpPr>
        <p:spPr>
          <a:xfrm rot="16200000">
            <a:off x="4842030" y="4959170"/>
            <a:ext cx="1512168" cy="1332148"/>
          </a:xfrm>
          <a:prstGeom prst="homePlate">
            <a:avLst>
              <a:gd name="adj" fmla="val 2599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19700" y="5445125"/>
            <a:ext cx="360363" cy="360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51500" y="5445125"/>
            <a:ext cx="360363" cy="360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19700" y="5876925"/>
            <a:ext cx="360363" cy="360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51500" y="5876925"/>
            <a:ext cx="360363" cy="360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3800" y="5084763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b="1">
                <a:cs typeface="B Yekan" panose="00000400000000000000" pitchFamily="2" charset="-78"/>
              </a:rPr>
              <a:t>Enterprise</a:t>
            </a:r>
          </a:p>
        </p:txBody>
      </p:sp>
      <p:sp>
        <p:nvSpPr>
          <p:cNvPr id="7" name="Down Arrow 6"/>
          <p:cNvSpPr/>
          <p:nvPr/>
        </p:nvSpPr>
        <p:spPr>
          <a:xfrm rot="7659315">
            <a:off x="4248353" y="4838204"/>
            <a:ext cx="432048" cy="668089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3488340">
            <a:off x="6455952" y="4715291"/>
            <a:ext cx="432048" cy="620162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 rot="8581440">
            <a:off x="4623241" y="3550907"/>
            <a:ext cx="432048" cy="151202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8"/>
          <p:cNvSpPr/>
          <p:nvPr/>
        </p:nvSpPr>
        <p:spPr>
          <a:xfrm rot="11074455">
            <a:off x="1907704" y="4214418"/>
            <a:ext cx="2016224" cy="108012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95513" y="4437063"/>
            <a:ext cx="1512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a-IR" sz="2000" b="1">
                <a:cs typeface="B Yekan" panose="00000400000000000000" pitchFamily="2" charset="-78"/>
              </a:rPr>
              <a:t>ابر خصوصی (داخلی)</a:t>
            </a:r>
            <a:endParaRPr lang="en-US" sz="2000" b="1">
              <a:cs typeface="B Yekan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79613" y="4005263"/>
            <a:ext cx="70564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loud 26"/>
          <p:cNvSpPr/>
          <p:nvPr/>
        </p:nvSpPr>
        <p:spPr>
          <a:xfrm rot="11074455">
            <a:off x="2955676" y="2499566"/>
            <a:ext cx="2016224" cy="1080120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48038" y="2708275"/>
            <a:ext cx="1223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a-IR" sz="2000" b="1">
                <a:cs typeface="B Yekan" panose="00000400000000000000" pitchFamily="2" charset="-78"/>
              </a:rPr>
              <a:t>ابر عمومی (خارجی)</a:t>
            </a:r>
            <a:endParaRPr lang="en-US" sz="2000" b="1">
              <a:cs typeface="B Yekan" panose="00000400000000000000" pitchFamily="2" charset="-78"/>
            </a:endParaRPr>
          </a:p>
        </p:txBody>
      </p:sp>
      <p:sp>
        <p:nvSpPr>
          <p:cNvPr id="29" name="Cloud 28"/>
          <p:cNvSpPr/>
          <p:nvPr/>
        </p:nvSpPr>
        <p:spPr>
          <a:xfrm rot="11074455">
            <a:off x="6165237" y="3149122"/>
            <a:ext cx="2070107" cy="1495858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59563" y="3716338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a-IR" sz="2000" b="1">
                <a:cs typeface="B Yekan" panose="00000400000000000000" pitchFamily="2" charset="-78"/>
              </a:rPr>
              <a:t>ابر مرکب</a:t>
            </a:r>
            <a:endParaRPr lang="en-US" sz="2000" b="1">
              <a:cs typeface="B Yekan" panose="00000400000000000000" pitchFamily="2" charset="-78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83568" y="1988840"/>
            <a:ext cx="2160240" cy="720080"/>
          </a:xfrm>
          <a:prstGeom prst="wedgeRoundRectCallout">
            <a:avLst>
              <a:gd name="adj1" fmla="val 49863"/>
              <a:gd name="adj2" fmla="val 75572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C00000"/>
                </a:solidFill>
                <a:cs typeface="B Yekan" panose="00000400000000000000" pitchFamily="2" charset="-78"/>
              </a:rPr>
              <a:t>Amazon Web Service,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C00000"/>
                </a:solidFill>
                <a:cs typeface="B Yekan" panose="00000400000000000000" pitchFamily="2" charset="-78"/>
              </a:rPr>
              <a:t>Google App Engine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179512" y="3356992"/>
            <a:ext cx="2016224" cy="720080"/>
          </a:xfrm>
          <a:prstGeom prst="wedgeRoundRectCallout">
            <a:avLst>
              <a:gd name="adj1" fmla="val 49863"/>
              <a:gd name="adj2" fmla="val 75572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cs typeface="B Yekan" panose="00000400000000000000" pitchFamily="2" charset="-78"/>
              </a:rPr>
              <a:t>Google GFS, Google MAP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175625" y="4149725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1800">
                <a:cs typeface="B Yekan" panose="00000400000000000000" pitchFamily="2" charset="-78"/>
              </a:rPr>
              <a:t>داخلی</a:t>
            </a:r>
            <a:endParaRPr lang="en-US" sz="1800">
              <a:cs typeface="B Yekan" panose="00000400000000000000" pitchFamily="2" charset="-78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191500" y="342900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1800">
                <a:cs typeface="B Yekan" panose="00000400000000000000" pitchFamily="2" charset="-78"/>
              </a:rPr>
              <a:t>خارجی</a:t>
            </a:r>
            <a:endParaRPr lang="en-US" sz="1800"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 animBg="1"/>
      <p:bldP spid="14" grpId="0" animBg="1"/>
      <p:bldP spid="15" grpId="0" animBg="1"/>
      <p:bldP spid="6" grpId="0"/>
      <p:bldP spid="10" grpId="0"/>
      <p:bldP spid="16" grpId="0"/>
      <p:bldP spid="17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11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13333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45025" y="1989138"/>
            <a:ext cx="4103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چالش های رایانش ابری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2843213" y="2852738"/>
            <a:ext cx="4608512" cy="647700"/>
          </a:xfrm>
          <a:prstGeom prst="chevron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آسیب پذیری در برابر رکود اقتصادی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51725" y="2852738"/>
            <a:ext cx="649288" cy="6477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1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3" name="Chevron 12"/>
          <p:cNvSpPr/>
          <p:nvPr/>
        </p:nvSpPr>
        <p:spPr>
          <a:xfrm flipH="1">
            <a:off x="2843213" y="3644900"/>
            <a:ext cx="4608512" cy="647700"/>
          </a:xfrm>
          <a:prstGeom prst="chevron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شکل جدید نرم‌افزارها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1725" y="3644900"/>
            <a:ext cx="649288" cy="647700"/>
          </a:xfrm>
          <a:prstGeom prst="ellipse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2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5" name="Chevron 14"/>
          <p:cNvSpPr/>
          <p:nvPr/>
        </p:nvSpPr>
        <p:spPr>
          <a:xfrm flipH="1">
            <a:off x="2843213" y="4508500"/>
            <a:ext cx="4608512" cy="649288"/>
          </a:xfrm>
          <a:prstGeom prst="chevron">
            <a:avLst/>
          </a:prstGeom>
          <a:gradFill flip="none" rotWithShape="1">
            <a:gsLst>
              <a:gs pos="0">
                <a:srgbClr val="660033">
                  <a:tint val="66000"/>
                  <a:satMod val="160000"/>
                </a:srgbClr>
              </a:gs>
              <a:gs pos="50000">
                <a:srgbClr val="660033">
                  <a:tint val="44500"/>
                  <a:satMod val="160000"/>
                </a:srgbClr>
              </a:gs>
              <a:gs pos="100000">
                <a:srgbClr val="660033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cs typeface="B Yekan" panose="00000400000000000000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پذیرش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51725" y="4508500"/>
            <a:ext cx="649288" cy="649288"/>
          </a:xfrm>
          <a:prstGeom prst="ellipse">
            <a:avLst/>
          </a:prstGeom>
          <a:gradFill flip="none" rotWithShape="1">
            <a:gsLst>
              <a:gs pos="0">
                <a:srgbClr val="660033">
                  <a:tint val="66000"/>
                  <a:satMod val="160000"/>
                </a:srgbClr>
              </a:gs>
              <a:gs pos="50000">
                <a:srgbClr val="660033">
                  <a:tint val="44500"/>
                  <a:satMod val="160000"/>
                </a:srgbClr>
              </a:gs>
              <a:gs pos="100000">
                <a:srgbClr val="6600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3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2843213" y="5373688"/>
            <a:ext cx="4608512" cy="647700"/>
          </a:xfrm>
          <a:prstGeom prst="chevron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کنترل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51725" y="5373688"/>
            <a:ext cx="649288" cy="6477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4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0438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12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1435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hevron 9"/>
          <p:cNvSpPr/>
          <p:nvPr/>
        </p:nvSpPr>
        <p:spPr>
          <a:xfrm flipH="1">
            <a:off x="2843213" y="2852738"/>
            <a:ext cx="4608512" cy="647700"/>
          </a:xfrm>
          <a:prstGeom prst="chevron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هزینه‌های پهنای باند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51725" y="2852738"/>
            <a:ext cx="649288" cy="6477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5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2843213" y="3644900"/>
            <a:ext cx="4608512" cy="647700"/>
          </a:xfrm>
          <a:prstGeom prst="chevron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محبوس شدن توسط ارائه دهنده­گان و استانداردها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51725" y="3644900"/>
            <a:ext cx="649288" cy="6477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6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4" name="Chevron 13"/>
          <p:cNvSpPr/>
          <p:nvPr/>
        </p:nvSpPr>
        <p:spPr>
          <a:xfrm flipH="1">
            <a:off x="2843213" y="4508500"/>
            <a:ext cx="4608512" cy="649288"/>
          </a:xfrm>
          <a:prstGeom prst="chevron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شفافیت دسترسی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51725" y="4508500"/>
            <a:ext cx="649288" cy="649288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7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6" name="Chevron 15"/>
          <p:cNvSpPr/>
          <p:nvPr/>
        </p:nvSpPr>
        <p:spPr>
          <a:xfrm flipH="1">
            <a:off x="2843213" y="5373688"/>
            <a:ext cx="4608512" cy="647700"/>
          </a:xfrm>
          <a:prstGeom prst="chevron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قابلیت اطمینان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451725" y="5373688"/>
            <a:ext cx="649288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8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4645025" y="1989138"/>
            <a:ext cx="4103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چالش های رایانش ابری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0438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13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15381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TextBox 1"/>
          <p:cNvSpPr txBox="1">
            <a:spLocks noChangeArrowheads="1"/>
          </p:cNvSpPr>
          <p:nvPr/>
        </p:nvSpPr>
        <p:spPr bwMode="auto">
          <a:xfrm>
            <a:off x="4645025" y="1989138"/>
            <a:ext cx="4103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چالش های رایانش ابری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2" name="Chevron 1"/>
          <p:cNvSpPr/>
          <p:nvPr/>
        </p:nvSpPr>
        <p:spPr>
          <a:xfrm flipH="1">
            <a:off x="2843213" y="2852738"/>
            <a:ext cx="4608512" cy="647700"/>
          </a:xfrm>
          <a:prstGeom prst="chevron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میزان در دسترس بودن و کارایی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7451725" y="2852738"/>
            <a:ext cx="649288" cy="6477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9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3" name="Chevron 12"/>
          <p:cNvSpPr/>
          <p:nvPr/>
        </p:nvSpPr>
        <p:spPr>
          <a:xfrm flipH="1">
            <a:off x="2843213" y="3644900"/>
            <a:ext cx="4608512" cy="647700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دولت‌ها ومسائل سیاسی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1725" y="3644900"/>
            <a:ext cx="649288" cy="647700"/>
          </a:xfrm>
          <a:prstGeom prst="ellipse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  <a:cs typeface="B Yekan" panose="00000400000000000000" pitchFamily="2" charset="-78"/>
              </a:rPr>
              <a:t>10</a:t>
            </a:r>
            <a:endParaRPr lang="en-US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5" name="Chevron 14"/>
          <p:cNvSpPr/>
          <p:nvPr/>
        </p:nvSpPr>
        <p:spPr>
          <a:xfrm flipH="1">
            <a:off x="2843213" y="4508500"/>
            <a:ext cx="4608512" cy="649288"/>
          </a:xfrm>
          <a:prstGeom prst="chevron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حفظ حریم خصوصی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51725" y="4508500"/>
            <a:ext cx="649288" cy="64928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  <a:cs typeface="B Yekan" panose="00000400000000000000" pitchFamily="2" charset="-78"/>
              </a:rPr>
              <a:t>11</a:t>
            </a:r>
            <a:endParaRPr lang="en-US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2843213" y="5373688"/>
            <a:ext cx="4608512" cy="647700"/>
          </a:xfrm>
          <a:prstGeom prst="chevron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امنیت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51725" y="5373688"/>
            <a:ext cx="649288" cy="6477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  <a:cs typeface="B Yekan" panose="00000400000000000000" pitchFamily="2" charset="-78"/>
              </a:rPr>
              <a:t>12</a:t>
            </a:r>
            <a:endParaRPr lang="en-US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0438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/>
      <p:bldP spid="2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14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16405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45025" y="1989138"/>
            <a:ext cx="4103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چالش های امنیت در رایانش ابری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860800"/>
            <a:ext cx="17637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275856" y="2348880"/>
            <a:ext cx="2232248" cy="1130424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SA" b="1" dirty="0">
                <a:solidFill>
                  <a:schemeClr val="tx1"/>
                </a:solidFill>
                <a:cs typeface="B Yekan" panose="00000400000000000000" pitchFamily="2" charset="-78"/>
              </a:rPr>
              <a:t>واسط ‌های نا امن برنامه نویسی</a:t>
            </a:r>
            <a:endParaRPr lang="en-US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80112" y="3090664"/>
            <a:ext cx="2232248" cy="1130424"/>
          </a:xfrm>
          <a:prstGeom prst="ellipse">
            <a:avLst/>
          </a:prstGeom>
          <a:gradFill flip="none" rotWithShape="1">
            <a:gsLst>
              <a:gs pos="0">
                <a:srgbClr val="660033">
                  <a:tint val="66000"/>
                  <a:satMod val="160000"/>
                </a:srgbClr>
              </a:gs>
              <a:gs pos="50000">
                <a:srgbClr val="660033">
                  <a:tint val="44500"/>
                  <a:satMod val="160000"/>
                </a:srgbClr>
              </a:gs>
              <a:gs pos="100000">
                <a:srgbClr val="660033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b="1" dirty="0">
                <a:solidFill>
                  <a:schemeClr val="tx1"/>
                </a:solidFill>
                <a:cs typeface="B Yekan" panose="00000400000000000000" pitchFamily="2" charset="-78"/>
              </a:rPr>
              <a:t>کارکنان نا مطمئن</a:t>
            </a:r>
            <a:endParaRPr lang="en-US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80112" y="4386808"/>
            <a:ext cx="2232248" cy="1130424"/>
          </a:xfrm>
          <a:prstGeom prst="ellipse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b="1" dirty="0">
                <a:solidFill>
                  <a:schemeClr val="tx1"/>
                </a:solidFill>
                <a:cs typeface="B Yekan" panose="00000400000000000000" pitchFamily="2" charset="-78"/>
              </a:rPr>
              <a:t>نتایج استفاده مشترک از تکنولوژی</a:t>
            </a:r>
            <a:endParaRPr lang="en-US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275856" y="5229200"/>
            <a:ext cx="2232248" cy="113042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b="1" dirty="0">
                <a:solidFill>
                  <a:schemeClr val="tx1"/>
                </a:solidFill>
                <a:cs typeface="B Yekan" panose="00000400000000000000" pitchFamily="2" charset="-78"/>
              </a:rPr>
              <a:t>از بین رفتن یا </a:t>
            </a:r>
            <a:r>
              <a:rPr lang="en-US" b="1" dirty="0">
                <a:solidFill>
                  <a:schemeClr val="tx1"/>
                </a:solidFill>
                <a:cs typeface="B Yekan" panose="00000400000000000000" pitchFamily="2" charset="-78"/>
              </a:rPr>
              <a:t>Hijack</a:t>
            </a:r>
            <a:r>
              <a:rPr lang="fa-IR" b="1" dirty="0">
                <a:solidFill>
                  <a:schemeClr val="tx1"/>
                </a:solidFill>
                <a:cs typeface="B Yekan" panose="00000400000000000000" pitchFamily="2" charset="-78"/>
              </a:rPr>
              <a:t> شدن داده‌ها</a:t>
            </a:r>
            <a:endParaRPr lang="en-US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43608" y="3068960"/>
            <a:ext cx="2232248" cy="113042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  <a:cs typeface="B Yekan" panose="00000400000000000000" pitchFamily="2" charset="-78"/>
              </a:rPr>
              <a:t>خطرات ناشناخته</a:t>
            </a:r>
            <a:endParaRPr lang="en-US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43608" y="4365104"/>
            <a:ext cx="2232248" cy="113042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  <a:cs typeface="B Yekan" panose="00000400000000000000" pitchFamily="2" charset="-78"/>
              </a:rPr>
              <a:t>سرقت اطلاعات یا سرویس‌های کاربران</a:t>
            </a:r>
            <a:endParaRPr lang="en-US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15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17429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45025" y="1989138"/>
            <a:ext cx="4103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آینده ی  رایانش ابری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11188" y="2708275"/>
            <a:ext cx="7489825" cy="649288"/>
          </a:xfrm>
          <a:prstGeom prst="chevron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  <a:cs typeface="B Yekan" panose="00000400000000000000" pitchFamily="2" charset="-78"/>
              </a:rPr>
              <a:t>جایگزینی برنامه های درون ابر، به جای برنامه های محلی درون سیستم ها</a:t>
            </a:r>
            <a:endParaRPr lang="en-US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27988" y="2708275"/>
            <a:ext cx="647700" cy="649288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1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3" name="Chevron 12"/>
          <p:cNvSpPr/>
          <p:nvPr/>
        </p:nvSpPr>
        <p:spPr>
          <a:xfrm flipH="1">
            <a:off x="611188" y="3500438"/>
            <a:ext cx="7489825" cy="649287"/>
          </a:xfrm>
          <a:prstGeom prst="chevron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  <a:cs typeface="B Yekan" panose="00000400000000000000" pitchFamily="2" charset="-78"/>
              </a:rPr>
              <a:t>ارزان تر شدن و دسترسی آسان تر به اطلاعات</a:t>
            </a:r>
            <a:endParaRPr lang="en-US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27988" y="3500438"/>
            <a:ext cx="647700" cy="649287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2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5" name="Chevron 14"/>
          <p:cNvSpPr/>
          <p:nvPr/>
        </p:nvSpPr>
        <p:spPr>
          <a:xfrm flipH="1">
            <a:off x="611188" y="4292600"/>
            <a:ext cx="7489825" cy="649288"/>
          </a:xfrm>
          <a:prstGeom prst="chevron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  <a:cs typeface="B Yekan" panose="00000400000000000000" pitchFamily="2" charset="-78"/>
              </a:rPr>
              <a:t>ارائه سرویس های اجتماعی نوین از طریق شبکه های اجتماعی</a:t>
            </a:r>
            <a:endParaRPr lang="en-US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27988" y="4292600"/>
            <a:ext cx="647700" cy="649288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3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611188" y="5084763"/>
            <a:ext cx="7489825" cy="647700"/>
          </a:xfrm>
          <a:prstGeom prst="chevron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b="1" dirty="0">
                <a:solidFill>
                  <a:schemeClr val="tx1"/>
                </a:solidFill>
                <a:cs typeface="B Yekan" panose="00000400000000000000" pitchFamily="2" charset="-78"/>
              </a:rPr>
              <a:t>آسان تر شدن ساخت برنامه های جدید مبتنی بر ماژول مانند </a:t>
            </a:r>
            <a:r>
              <a:rPr lang="en-US" b="1" dirty="0">
                <a:solidFill>
                  <a:schemeClr val="tx1"/>
                </a:solidFill>
                <a:cs typeface="B Yekan" panose="00000400000000000000" pitchFamily="2" charset="-78"/>
              </a:rPr>
              <a:t>GAE</a:t>
            </a:r>
          </a:p>
        </p:txBody>
      </p:sp>
      <p:sp>
        <p:nvSpPr>
          <p:cNvPr id="18" name="Oval 17"/>
          <p:cNvSpPr/>
          <p:nvPr/>
        </p:nvSpPr>
        <p:spPr>
          <a:xfrm>
            <a:off x="8027988" y="5084763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4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84313"/>
            <a:ext cx="12239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16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18453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45025" y="1989138"/>
            <a:ext cx="4103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آینده ی  رایانش ابری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539750" y="2708275"/>
            <a:ext cx="7632700" cy="649288"/>
          </a:xfrm>
          <a:prstGeom prst="chevron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600" b="1" dirty="0">
                <a:solidFill>
                  <a:schemeClr val="tx1"/>
                </a:solidFill>
                <a:cs typeface="B Yekan" panose="00000400000000000000" pitchFamily="2" charset="-78"/>
              </a:rPr>
              <a:t>کاهش نقش سیستم عامل های اختصاصی در پردازش و رایانش با ظهور </a:t>
            </a:r>
            <a:r>
              <a:rPr lang="en-US" sz="1600" b="1" dirty="0">
                <a:solidFill>
                  <a:schemeClr val="tx1"/>
                </a:solidFill>
                <a:cs typeface="B Yekan" panose="00000400000000000000" pitchFamily="2" charset="-78"/>
              </a:rPr>
              <a:t> Chrome</a:t>
            </a:r>
            <a:r>
              <a:rPr lang="fa-IR" sz="1600" b="1" dirty="0">
                <a:solidFill>
                  <a:schemeClr val="tx1"/>
                </a:solidFill>
                <a:cs typeface="B Yekan" panose="00000400000000000000" pitchFamily="2" charset="-78"/>
              </a:rPr>
              <a:t>و </a:t>
            </a:r>
            <a:r>
              <a:rPr lang="en-US" sz="1600" b="1" dirty="0">
                <a:solidFill>
                  <a:schemeClr val="tx1"/>
                </a:solidFill>
                <a:cs typeface="B Yekan" panose="00000400000000000000" pitchFamily="2" charset="-78"/>
              </a:rPr>
              <a:t>Azure</a:t>
            </a:r>
          </a:p>
        </p:txBody>
      </p:sp>
      <p:sp>
        <p:nvSpPr>
          <p:cNvPr id="12" name="Oval 11"/>
          <p:cNvSpPr/>
          <p:nvPr/>
        </p:nvSpPr>
        <p:spPr>
          <a:xfrm>
            <a:off x="8101013" y="2708275"/>
            <a:ext cx="647700" cy="649288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5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3" name="Chevron 12"/>
          <p:cNvSpPr/>
          <p:nvPr/>
        </p:nvSpPr>
        <p:spPr>
          <a:xfrm flipH="1">
            <a:off x="539750" y="3500438"/>
            <a:ext cx="7632700" cy="649287"/>
          </a:xfrm>
          <a:prstGeom prst="chevron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  <a:cs typeface="B Yekan" panose="00000400000000000000" pitchFamily="2" charset="-78"/>
              </a:rPr>
              <a:t>اتصال به ابر در هر زمان و هر جا</a:t>
            </a:r>
            <a:endParaRPr lang="en-US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01013" y="3500438"/>
            <a:ext cx="647700" cy="649287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6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63713" y="4437063"/>
            <a:ext cx="676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1800">
                <a:cs typeface="B Yekan" panose="00000400000000000000" pitchFamily="2" charset="-78"/>
              </a:rPr>
              <a:t>به طور خلاصه حاصل رایانش ابری رابطه ی زیر خواهد بود</a:t>
            </a:r>
            <a:endParaRPr lang="en-US" sz="1800">
              <a:cs typeface="B Yekan" panose="00000400000000000000" pitchFamily="2" charset="-78"/>
            </a:endParaRPr>
          </a:p>
        </p:txBody>
      </p:sp>
      <p:sp>
        <p:nvSpPr>
          <p:cNvPr id="3" name="Cloud 2"/>
          <p:cNvSpPr/>
          <p:nvPr/>
        </p:nvSpPr>
        <p:spPr>
          <a:xfrm rot="10800000">
            <a:off x="1187624" y="4941167"/>
            <a:ext cx="7056784" cy="1008112"/>
          </a:xfrm>
          <a:prstGeom prst="cloud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1913" y="5291138"/>
            <a:ext cx="6192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SA" sz="1800" b="1">
                <a:solidFill>
                  <a:srgbClr val="C00000"/>
                </a:solidFill>
                <a:cs typeface="B Yekan" panose="00000400000000000000" pitchFamily="2" charset="-78"/>
              </a:rPr>
              <a:t>کاهش هزینه</a:t>
            </a:r>
            <a:r>
              <a:rPr lang="en-US" sz="1800" b="1">
                <a:solidFill>
                  <a:srgbClr val="C00000"/>
                </a:solidFill>
                <a:cs typeface="B Yekan" panose="00000400000000000000" pitchFamily="2" charset="-78"/>
              </a:rPr>
              <a:t> + </a:t>
            </a:r>
            <a:r>
              <a:rPr lang="ar-SA" sz="1800" b="1">
                <a:solidFill>
                  <a:srgbClr val="C00000"/>
                </a:solidFill>
                <a:cs typeface="B Yekan" panose="00000400000000000000" pitchFamily="2" charset="-78"/>
              </a:rPr>
              <a:t>افزایش سرعت  </a:t>
            </a:r>
            <a:r>
              <a:rPr lang="en-US" sz="1800" b="1">
                <a:solidFill>
                  <a:srgbClr val="C00000"/>
                </a:solidFill>
                <a:cs typeface="B Yekan" panose="00000400000000000000" pitchFamily="2" charset="-78"/>
              </a:rPr>
              <a:t>=</a:t>
            </a:r>
            <a:r>
              <a:rPr lang="ar-SA" sz="1800" b="1">
                <a:solidFill>
                  <a:srgbClr val="C00000"/>
                </a:solidFill>
                <a:cs typeface="B Yekan" panose="00000400000000000000" pitchFamily="2" charset="-78"/>
              </a:rPr>
              <a:t>  رشد چشمگیر در همه زمینه‌ها</a:t>
            </a:r>
            <a:endParaRPr lang="en-US" sz="1800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84313"/>
            <a:ext cx="12239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pic>
        <p:nvPicPr>
          <p:cNvPr id="19459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288" y="1773238"/>
            <a:ext cx="820896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542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ar-SA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F. Durao, J. F. S. Carvalho, A. Fonseka and V. C. Garcia, “A systematic review on cloud computing,” </a:t>
            </a:r>
            <a:r>
              <a:rPr lang="en-US" sz="1600" i="1">
                <a:solidFill>
                  <a:srgbClr val="1314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Springer Science+Business Media New York (2014) </a:t>
            </a:r>
            <a:r>
              <a:rPr lang="en-US" sz="1600">
                <a:solidFill>
                  <a:srgbClr val="1314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pp. 31, 1, 2014.</a:t>
            </a:r>
            <a:endParaRPr lang="en-US" sz="16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  </a:t>
            </a:r>
            <a:r>
              <a:rPr lang="ar-SA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Zhang, L. Cheng and R. Boutaba, “Cloud computing: state-of-the-art and research challenges,” </a:t>
            </a:r>
            <a:r>
              <a:rPr lang="en-US" sz="16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Brazilian Computer Society (2010) </a:t>
            </a: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pp. 20, 4, 2010.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[3]  C. Modi, D.Patel, B.Borisaniya, A.Patel and M.Rajarajan, “A survey on security issues and solutions at different layers of Cloud computing,” </a:t>
            </a:r>
            <a:r>
              <a:rPr lang="en-US" sz="16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Springer Science+Business Media New York (2012)</a:t>
            </a: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pp. 13, 10, 2012.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[4]   </a:t>
            </a:r>
            <a:r>
              <a:rPr lang="ar-SA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Vitaly, O. Vladimir, “Semantic retrieval: an approach to representing, searching and summarising text documents,” </a:t>
            </a:r>
            <a:r>
              <a:rPr lang="en-US" sz="16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J Inform Technol Commun Converg (2011)</a:t>
            </a: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pp. 2011 - 1(2):221–34.</a:t>
            </a: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1763713" y="476250"/>
            <a:ext cx="3313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800">
                <a:solidFill>
                  <a:srgbClr val="C00000"/>
                </a:solidFill>
                <a:cs typeface="B Yekan" panose="00000400000000000000" pitchFamily="2" charset="-78"/>
              </a:rPr>
              <a:t>مراجع</a:t>
            </a:r>
            <a:endParaRPr lang="en-US" sz="2800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0"/>
          <p:cNvSpPr txBox="1">
            <a:spLocks noChangeArrowheads="1"/>
          </p:cNvSpPr>
          <p:nvPr/>
        </p:nvSpPr>
        <p:spPr bwMode="auto">
          <a:xfrm>
            <a:off x="1763713" y="476250"/>
            <a:ext cx="3313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800">
                <a:solidFill>
                  <a:srgbClr val="C00000"/>
                </a:solidFill>
                <a:cs typeface="B Yekan" panose="00000400000000000000" pitchFamily="2" charset="-78"/>
              </a:rPr>
              <a:t>مراجع</a:t>
            </a:r>
            <a:endParaRPr lang="en-US" sz="2800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7088" y="1557338"/>
            <a:ext cx="78486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M. G. Avram, “Advantages and challenges of adopting cloud computing from an enterprise perspective,” 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The 7th International Conference Interdisciplinarity in Engineering (INTER-ENG 2013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Published by Elsevier Ltd, Procedia Technology 12 (2014) 529 – 534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– pp. 25, 12, 2013.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10800000" flipV="1">
            <a:off x="827088" y="3168650"/>
            <a:ext cx="7848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C.N. Höfer and G. Karagiannis, “Cloud computing services: taxonomy and comparison,”</a:t>
            </a:r>
            <a:r>
              <a:rPr lang="fa-IR" sz="1600" i="1">
                <a:latin typeface="Calibri" panose="020F0502020204030204" pitchFamily="34" charset="0"/>
              </a:rPr>
              <a:t> 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Internet Serv Appl (2011)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– pp. 19, 6, 2011 -  2:81–94.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7088" y="4105275"/>
            <a:ext cx="7848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M.Dikaiakos, D. Katsaros and et al, “Cloud Computing: Distributed Internet Computing for IT and Scientific Research,” 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IEEE Internet Computing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(2009)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– pp.2009 - 13(5): 10-13.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7088" y="5041900"/>
            <a:ext cx="7777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N. Leavitt, “Is cloud computing really ready for prime time?,” 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2009)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– pp. 2009 -  27:15-20. </a:t>
            </a:r>
          </a:p>
        </p:txBody>
      </p:sp>
      <p:pic>
        <p:nvPicPr>
          <p:cNvPr id="2048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3850" y="5113338"/>
            <a:ext cx="43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[8]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3850" y="4249738"/>
            <a:ext cx="503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[7]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3850" y="3241675"/>
            <a:ext cx="503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[6]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3850" y="1657350"/>
            <a:ext cx="503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[5]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1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/>
              <a:t>Cloud Computing and Challenges</a:t>
            </a:r>
          </a:p>
        </p:txBody>
      </p:sp>
      <p:pic>
        <p:nvPicPr>
          <p:cNvPr id="307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58888" y="468313"/>
            <a:ext cx="6697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a-IR" sz="2800" b="1">
                <a:solidFill>
                  <a:srgbClr val="C00000"/>
                </a:solidFill>
                <a:cs typeface="B Yekan" panose="00000400000000000000" pitchFamily="2" charset="-78"/>
              </a:rPr>
              <a:t>مباحثی که در این ارائه بیان می شوند</a:t>
            </a:r>
            <a:endParaRPr lang="en-US" sz="28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32" name="Chevron 31"/>
          <p:cNvSpPr/>
          <p:nvPr/>
        </p:nvSpPr>
        <p:spPr>
          <a:xfrm flipH="1">
            <a:off x="3203848" y="2204864"/>
            <a:ext cx="4248472" cy="648072"/>
          </a:xfrm>
          <a:prstGeom prst="chevr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b="1" dirty="0">
                <a:solidFill>
                  <a:schemeClr val="bg1"/>
                </a:solidFill>
                <a:cs typeface="B Yekan" panose="00000400000000000000" pitchFamily="2" charset="-78"/>
              </a:rPr>
              <a:t>مقدمه</a:t>
            </a:r>
            <a:endParaRPr lang="en-US" sz="2800" b="1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34" name="Oval 33"/>
          <p:cNvSpPr/>
          <p:nvPr/>
        </p:nvSpPr>
        <p:spPr>
          <a:xfrm rot="10800000" flipV="1">
            <a:off x="7380312" y="2204864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b="1" dirty="0">
                <a:cs typeface="B Yekan" panose="00000400000000000000" pitchFamily="2" charset="-78"/>
              </a:rPr>
              <a:t>1</a:t>
            </a:r>
            <a:endParaRPr lang="en-US" sz="2800" b="1" dirty="0">
              <a:cs typeface="B Yekan" panose="00000400000000000000" pitchFamily="2" charset="-78"/>
            </a:endParaRPr>
          </a:p>
        </p:txBody>
      </p:sp>
      <p:sp>
        <p:nvSpPr>
          <p:cNvPr id="35" name="Chevron 34"/>
          <p:cNvSpPr/>
          <p:nvPr/>
        </p:nvSpPr>
        <p:spPr>
          <a:xfrm flipH="1">
            <a:off x="3203848" y="2996952"/>
            <a:ext cx="4248472" cy="648072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b="1" dirty="0">
                <a:solidFill>
                  <a:schemeClr val="bg1"/>
                </a:solidFill>
                <a:cs typeface="B Yekan" panose="00000400000000000000" pitchFamily="2" charset="-78"/>
              </a:rPr>
              <a:t>مزایا و محدودیت</a:t>
            </a:r>
            <a:endParaRPr lang="en-US" sz="2800" b="1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36" name="Oval 35"/>
          <p:cNvSpPr/>
          <p:nvPr/>
        </p:nvSpPr>
        <p:spPr>
          <a:xfrm rot="10800000" flipV="1">
            <a:off x="7380312" y="2996952"/>
            <a:ext cx="720080" cy="64807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b="1" dirty="0">
                <a:cs typeface="B Yekan" panose="00000400000000000000" pitchFamily="2" charset="-78"/>
              </a:rPr>
              <a:t>2</a:t>
            </a:r>
            <a:endParaRPr lang="en-US" sz="2800" b="1" dirty="0">
              <a:cs typeface="B Yekan" panose="00000400000000000000" pitchFamily="2" charset="-78"/>
            </a:endParaRPr>
          </a:p>
        </p:txBody>
      </p:sp>
      <p:sp>
        <p:nvSpPr>
          <p:cNvPr id="37" name="Chevron 36"/>
          <p:cNvSpPr/>
          <p:nvPr/>
        </p:nvSpPr>
        <p:spPr>
          <a:xfrm flipH="1">
            <a:off x="3203848" y="3789040"/>
            <a:ext cx="4248472" cy="648072"/>
          </a:xfrm>
          <a:prstGeom prst="chevron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bg1"/>
                </a:solidFill>
                <a:cs typeface="B Yekan" panose="00000400000000000000" pitchFamily="2" charset="-78"/>
              </a:rPr>
              <a:t>معماری و مدل های پیاده سازی</a:t>
            </a:r>
            <a:endParaRPr lang="en-US" sz="2400" b="1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38" name="Oval 37"/>
          <p:cNvSpPr/>
          <p:nvPr/>
        </p:nvSpPr>
        <p:spPr>
          <a:xfrm rot="10800000" flipV="1">
            <a:off x="7380312" y="3789040"/>
            <a:ext cx="720080" cy="648072"/>
          </a:xfrm>
          <a:prstGeom prst="ellipse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b="1" dirty="0">
                <a:cs typeface="B Yekan" panose="00000400000000000000" pitchFamily="2" charset="-78"/>
              </a:rPr>
              <a:t>3</a:t>
            </a:r>
            <a:endParaRPr lang="en-US" sz="2800" b="1" dirty="0">
              <a:cs typeface="B Yekan" panose="00000400000000000000" pitchFamily="2" charset="-78"/>
            </a:endParaRPr>
          </a:p>
        </p:txBody>
      </p:sp>
      <p:sp>
        <p:nvSpPr>
          <p:cNvPr id="39" name="Chevron 38"/>
          <p:cNvSpPr/>
          <p:nvPr/>
        </p:nvSpPr>
        <p:spPr>
          <a:xfrm flipH="1">
            <a:off x="3203848" y="4581128"/>
            <a:ext cx="4248472" cy="648072"/>
          </a:xfrm>
          <a:prstGeom prst="chevron">
            <a:avLst/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b="1" dirty="0">
                <a:solidFill>
                  <a:schemeClr val="bg1"/>
                </a:solidFill>
                <a:cs typeface="B Yekan" panose="00000400000000000000" pitchFamily="2" charset="-78"/>
              </a:rPr>
              <a:t>چالش ها</a:t>
            </a:r>
            <a:endParaRPr lang="en-US" sz="2800" b="1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40" name="Oval 39"/>
          <p:cNvSpPr/>
          <p:nvPr/>
        </p:nvSpPr>
        <p:spPr>
          <a:xfrm rot="10800000" flipV="1">
            <a:off x="7380312" y="4581128"/>
            <a:ext cx="720080" cy="648072"/>
          </a:xfrm>
          <a:prstGeom prst="ellipse">
            <a:avLst/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b="1" dirty="0">
                <a:cs typeface="B Yekan" panose="00000400000000000000" pitchFamily="2" charset="-78"/>
              </a:rPr>
              <a:t>4</a:t>
            </a:r>
            <a:endParaRPr lang="en-US" sz="2800" b="1" dirty="0">
              <a:cs typeface="B Yekan" panose="00000400000000000000" pitchFamily="2" charset="-78"/>
            </a:endParaRPr>
          </a:p>
        </p:txBody>
      </p:sp>
      <p:sp>
        <p:nvSpPr>
          <p:cNvPr id="41" name="Chevron 40"/>
          <p:cNvSpPr/>
          <p:nvPr/>
        </p:nvSpPr>
        <p:spPr>
          <a:xfrm flipH="1">
            <a:off x="3203848" y="5373216"/>
            <a:ext cx="4248472" cy="648072"/>
          </a:xfrm>
          <a:prstGeom prst="chevron">
            <a:avLst/>
          </a:prstGeom>
          <a:solidFill>
            <a:srgbClr val="422C1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b="1" dirty="0">
                <a:solidFill>
                  <a:schemeClr val="bg1"/>
                </a:solidFill>
                <a:cs typeface="B Yekan" panose="00000400000000000000" pitchFamily="2" charset="-78"/>
              </a:rPr>
              <a:t>آینده ی رایانش ابری</a:t>
            </a:r>
            <a:endParaRPr lang="en-US" sz="2800" b="1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42" name="Oval 41"/>
          <p:cNvSpPr/>
          <p:nvPr/>
        </p:nvSpPr>
        <p:spPr>
          <a:xfrm rot="10800000" flipV="1">
            <a:off x="7380312" y="5373216"/>
            <a:ext cx="720080" cy="648072"/>
          </a:xfrm>
          <a:prstGeom prst="ellipse">
            <a:avLst/>
          </a:prstGeom>
          <a:solidFill>
            <a:srgbClr val="422C1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b="1" dirty="0">
                <a:solidFill>
                  <a:schemeClr val="bg1"/>
                </a:solidFill>
                <a:cs typeface="B Yekan" panose="00000400000000000000" pitchFamily="2" charset="-78"/>
              </a:rPr>
              <a:t>5</a:t>
            </a:r>
            <a:endParaRPr lang="en-US" sz="2800" b="1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25 / 25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52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4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2"/>
          <p:cNvSpPr txBox="1">
            <a:spLocks noChangeArrowheads="1"/>
          </p:cNvSpPr>
          <p:nvPr/>
        </p:nvSpPr>
        <p:spPr bwMode="auto">
          <a:xfrm>
            <a:off x="395288" y="549275"/>
            <a:ext cx="4176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fa-IR" sz="3600" b="1">
                <a:solidFill>
                  <a:schemeClr val="bg1"/>
                </a:solidFill>
                <a:cs typeface="B Yekan" panose="00000400000000000000" pitchFamily="2" charset="-78"/>
              </a:rPr>
              <a:t>با سپاس از توجه شما</a:t>
            </a:r>
            <a:endParaRPr lang="en-US" sz="3600" b="1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2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411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3923928" y="2492896"/>
            <a:ext cx="1512168" cy="72008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b="1" dirty="0">
                <a:cs typeface="B Yekan" panose="00000400000000000000" pitchFamily="2" charset="-78"/>
              </a:rPr>
              <a:t>مقدمه</a:t>
            </a:r>
            <a:endParaRPr lang="en-US" sz="2800" b="1" dirty="0">
              <a:cs typeface="B Yekan" panose="00000400000000000000" pitchFamily="2" charset="-78"/>
            </a:endParaRPr>
          </a:p>
        </p:txBody>
      </p:sp>
      <p:cxnSp>
        <p:nvCxnSpPr>
          <p:cNvPr id="27" name="Elbow Connector 26"/>
          <p:cNvCxnSpPr>
            <a:stCxn id="20" idx="6"/>
          </p:cNvCxnSpPr>
          <p:nvPr/>
        </p:nvCxnSpPr>
        <p:spPr>
          <a:xfrm>
            <a:off x="5435600" y="2852738"/>
            <a:ext cx="1873250" cy="1008062"/>
          </a:xfrm>
          <a:prstGeom prst="bentConnector3">
            <a:avLst>
              <a:gd name="adj1" fmla="val 100343"/>
            </a:avLst>
          </a:prstGeom>
          <a:ln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 flipV="1">
            <a:off x="1979613" y="2852738"/>
            <a:ext cx="1944687" cy="1081087"/>
          </a:xfrm>
          <a:prstGeom prst="bentConnector3">
            <a:avLst>
              <a:gd name="adj1" fmla="val 99926"/>
            </a:avLst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16463" y="3213100"/>
            <a:ext cx="0" cy="503238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Pentagon 46"/>
          <p:cNvSpPr/>
          <p:nvPr/>
        </p:nvSpPr>
        <p:spPr>
          <a:xfrm rot="16200000">
            <a:off x="4103948" y="3357471"/>
            <a:ext cx="1260619" cy="2123757"/>
          </a:xfrm>
          <a:prstGeom prst="homePlate">
            <a:avLst>
              <a:gd name="adj" fmla="val 18763"/>
            </a:avLst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Pentagon 47"/>
          <p:cNvSpPr/>
          <p:nvPr/>
        </p:nvSpPr>
        <p:spPr>
          <a:xfrm rot="16200000">
            <a:off x="1367644" y="3573495"/>
            <a:ext cx="1260619" cy="2123757"/>
          </a:xfrm>
          <a:prstGeom prst="homePlate">
            <a:avLst>
              <a:gd name="adj" fmla="val 18763"/>
            </a:avLst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Pentagon 48"/>
          <p:cNvSpPr/>
          <p:nvPr/>
        </p:nvSpPr>
        <p:spPr>
          <a:xfrm rot="16200000">
            <a:off x="6696236" y="3501488"/>
            <a:ext cx="1260619" cy="2123757"/>
          </a:xfrm>
          <a:prstGeom prst="homePlate">
            <a:avLst>
              <a:gd name="adj" fmla="val 18763"/>
            </a:avLst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27" name="TextBox 49"/>
          <p:cNvSpPr txBox="1">
            <a:spLocks noChangeArrowheads="1"/>
          </p:cNvSpPr>
          <p:nvPr/>
        </p:nvSpPr>
        <p:spPr bwMode="auto">
          <a:xfrm>
            <a:off x="6372225" y="4221163"/>
            <a:ext cx="1871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chemeClr val="bg1"/>
                </a:solidFill>
                <a:cs typeface="B Yekan" panose="00000400000000000000" pitchFamily="2" charset="-78"/>
              </a:rPr>
              <a:t>تاریخچه ی رایانش ابری</a:t>
            </a:r>
            <a:endParaRPr lang="en-US" sz="2400" b="1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4128" name="TextBox 50"/>
          <p:cNvSpPr txBox="1">
            <a:spLocks noChangeArrowheads="1"/>
          </p:cNvSpPr>
          <p:nvPr/>
        </p:nvSpPr>
        <p:spPr bwMode="auto">
          <a:xfrm>
            <a:off x="1042988" y="4292600"/>
            <a:ext cx="1873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chemeClr val="bg1"/>
                </a:solidFill>
                <a:cs typeface="B Yekan" panose="00000400000000000000" pitchFamily="2" charset="-78"/>
              </a:rPr>
              <a:t>سرویس های رایانش ابری</a:t>
            </a:r>
            <a:endParaRPr lang="en-US" sz="2400" b="1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4129" name="TextBox 51"/>
          <p:cNvSpPr txBox="1">
            <a:spLocks noChangeArrowheads="1"/>
          </p:cNvSpPr>
          <p:nvPr/>
        </p:nvSpPr>
        <p:spPr bwMode="auto">
          <a:xfrm>
            <a:off x="3779838" y="4110038"/>
            <a:ext cx="1871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chemeClr val="bg1"/>
                </a:solidFill>
                <a:cs typeface="B Yekan" panose="00000400000000000000" pitchFamily="2" charset="-78"/>
              </a:rPr>
              <a:t>تعریف رایانش ابری</a:t>
            </a:r>
            <a:endParaRPr lang="en-US" sz="2400" b="1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3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5141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TextBox 1"/>
          <p:cNvSpPr txBox="1">
            <a:spLocks noChangeArrowheads="1"/>
          </p:cNvSpPr>
          <p:nvPr/>
        </p:nvSpPr>
        <p:spPr bwMode="auto">
          <a:xfrm>
            <a:off x="4932363" y="177323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تاریخچه ی رایانش ابری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2420938"/>
            <a:ext cx="6481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fa-IR">
                <a:cs typeface="B Yekan" panose="00000400000000000000" pitchFamily="2" charset="-78"/>
              </a:rPr>
              <a:t>توسعه مدل رایانش تحت عنوان «رایانش سودمندی» (</a:t>
            </a:r>
            <a:r>
              <a:rPr lang="en-US">
                <a:cs typeface="B Yekan" panose="00000400000000000000" pitchFamily="2" charset="-78"/>
              </a:rPr>
              <a:t>Utility Computing</a:t>
            </a:r>
            <a:r>
              <a:rPr lang="fa-IR">
                <a:cs typeface="B Yekan" panose="00000400000000000000" pitchFamily="2" charset="-78"/>
              </a:rPr>
              <a:t>)</a:t>
            </a:r>
            <a:endParaRPr lang="en-US">
              <a:cs typeface="B Yekan" panose="00000400000000000000" pitchFamily="2" charset="-7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3068638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fa-IR">
                <a:cs typeface="B Yekan" panose="00000400000000000000" pitchFamily="2" charset="-78"/>
              </a:rPr>
              <a:t>امکان دسترسی به سامانه ابر آمازون از طریق وب سرویس های آمازون مبتنی بر رایانش سودمندی</a:t>
            </a:r>
            <a:endParaRPr lang="en-US">
              <a:cs typeface="B Yekan" panose="00000400000000000000" pitchFamily="2" charset="-7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3933825"/>
            <a:ext cx="662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fa-IR">
                <a:cs typeface="B Yekan" panose="00000400000000000000" pitchFamily="2" charset="-78"/>
              </a:rPr>
              <a:t>آغاز پروژه تحقیقاتی رایانش ابری در مقیاس بزرگ با همکاری گوگل و </a:t>
            </a:r>
            <a:r>
              <a:rPr lang="en-US">
                <a:cs typeface="B Yekan" panose="00000400000000000000" pitchFamily="2" charset="-78"/>
              </a:rPr>
              <a:t>IBM</a:t>
            </a:r>
            <a:r>
              <a:rPr lang="fa-IR">
                <a:cs typeface="B Yekan" panose="00000400000000000000" pitchFamily="2" charset="-78"/>
              </a:rPr>
              <a:t> و چند دانشگاه</a:t>
            </a:r>
            <a:endParaRPr lang="en-US">
              <a:cs typeface="B Yekan" panose="00000400000000000000" pitchFamily="2" charset="-7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550" y="4797425"/>
            <a:ext cx="6337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/>
            <a:r>
              <a:rPr lang="fa-IR">
                <a:cs typeface="B Yekan" panose="00000400000000000000" pitchFamily="2" charset="-78"/>
              </a:rPr>
              <a:t>ایجاد ارتباط بین مصرف کنندگان و فروشندگان سرویس های رایانش ابری توسط شرکت گارتنر</a:t>
            </a:r>
            <a:endParaRPr lang="en-US">
              <a:cs typeface="B Yekan" panose="00000400000000000000" pitchFamily="2" charset="-7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7088" y="5661025"/>
            <a:ext cx="6697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fa-IR">
                <a:solidFill>
                  <a:srgbClr val="C00000"/>
                </a:solidFill>
                <a:cs typeface="B Yekan" panose="00000400000000000000" pitchFamily="2" charset="-78"/>
              </a:rPr>
              <a:t>امروزه «رایانش سودمندی» با عنوان «رایانش ابری» شناخته می شود</a:t>
            </a:r>
            <a:endParaRPr lang="en-US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96188" y="2420938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b="1">
                <a:solidFill>
                  <a:srgbClr val="C00000"/>
                </a:solidFill>
                <a:cs typeface="B Yekan" panose="00000400000000000000" pitchFamily="2" charset="-78"/>
              </a:rPr>
              <a:t>1960 :</a:t>
            </a:r>
            <a:endParaRPr lang="en-US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96188" y="3924300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b="1">
                <a:solidFill>
                  <a:srgbClr val="C00000"/>
                </a:solidFill>
                <a:cs typeface="B Yekan" panose="00000400000000000000" pitchFamily="2" charset="-78"/>
              </a:rPr>
              <a:t>2007 :</a:t>
            </a:r>
            <a:endParaRPr lang="en-US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96188" y="3059113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b="1">
                <a:solidFill>
                  <a:srgbClr val="C00000"/>
                </a:solidFill>
                <a:cs typeface="B Yekan" panose="00000400000000000000" pitchFamily="2" charset="-78"/>
              </a:rPr>
              <a:t>2006 :</a:t>
            </a:r>
            <a:endParaRPr lang="en-US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96188" y="4797425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b="1">
                <a:solidFill>
                  <a:srgbClr val="C00000"/>
                </a:solidFill>
                <a:cs typeface="B Yekan" panose="00000400000000000000" pitchFamily="2" charset="-78"/>
              </a:rPr>
              <a:t>2008 :</a:t>
            </a:r>
            <a:endParaRPr lang="en-US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/>
      <p:bldP spid="3" grpId="0"/>
      <p:bldP spid="4" grpId="0"/>
      <p:bldP spid="6" grpId="0"/>
      <p:bldP spid="7" grpId="0"/>
      <p:bldP spid="9" grpId="0"/>
      <p:bldP spid="10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4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6165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76825" y="1916113"/>
            <a:ext cx="352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تعریف رایانش ابری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00788" y="2852738"/>
            <a:ext cx="230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002060"/>
                </a:solidFill>
                <a:cs typeface="B Yekan" panose="00000400000000000000" pitchFamily="2" charset="-78"/>
              </a:rPr>
              <a:t>مدل رایانش ابری</a:t>
            </a:r>
            <a:endParaRPr lang="en-US" sz="2400" b="1">
              <a:solidFill>
                <a:srgbClr val="002060"/>
              </a:solidFill>
              <a:cs typeface="B Yekan" panose="00000400000000000000" pitchFamily="2" charset="-7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2565400"/>
            <a:ext cx="799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SA" sz="2000" b="1">
                <a:solidFill>
                  <a:srgbClr val="002060"/>
                </a:solidFill>
                <a:cs typeface="B Yekan" panose="00000400000000000000" pitchFamily="2" charset="-78"/>
              </a:rPr>
              <a:t>موسسه ملی فناوری و استاندارد</a:t>
            </a:r>
            <a:r>
              <a:rPr lang="en-US" sz="2000" b="1">
                <a:solidFill>
                  <a:srgbClr val="002060"/>
                </a:solidFill>
                <a:cs typeface="B Yekan" panose="00000400000000000000" pitchFamily="2" charset="-78"/>
              </a:rPr>
              <a:t> (NIST) </a:t>
            </a:r>
            <a:r>
              <a:rPr lang="ar-SA" sz="2000" b="1">
                <a:solidFill>
                  <a:srgbClr val="002060"/>
                </a:solidFill>
                <a:cs typeface="B Yekan" panose="00000400000000000000" pitchFamily="2" charset="-78"/>
              </a:rPr>
              <a:t>رایانش ابری را این‌گونه تعریف می‌کند</a:t>
            </a:r>
            <a:endParaRPr lang="en-US" sz="2000" b="1">
              <a:solidFill>
                <a:srgbClr val="002060"/>
              </a:solidFill>
              <a:cs typeface="B Yekan" panose="00000400000000000000" pitchFamily="2" charset="-78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115616" y="3501008"/>
            <a:ext cx="7272808" cy="2088232"/>
          </a:xfrm>
          <a:prstGeom prst="wedgeRoundRectCallout">
            <a:avLst>
              <a:gd name="adj1" fmla="val 45052"/>
              <a:gd name="adj2" fmla="val -63739"/>
              <a:gd name="adj3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rtl="1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رایانش ابری مدلی است برای فراهم کردن دسترسی آسان بر اساس تقاضای کاربر از طریق شبکه به مجموعه‌ای از منابع رایانشی قابل تغییر و پیکربندی که این دسترسی بتواند با کمترین نیاز به مدیریت منابع و یا نیاز به دخالت مستقیم فراهم‌کننده سرویس به سرعت فراهم شده یا آزاد گردد</a:t>
            </a: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.</a:t>
            </a: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 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76475"/>
            <a:ext cx="50958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5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7189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48263" y="1628775"/>
            <a:ext cx="374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سرویس های رایانش ابری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34290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2781300"/>
            <a:ext cx="24987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2205038"/>
            <a:ext cx="1871662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4437063"/>
            <a:ext cx="2174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508476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4581525"/>
            <a:ext cx="22701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349500"/>
            <a:ext cx="260191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381375"/>
            <a:ext cx="2581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6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8213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87900" y="1754188"/>
            <a:ext cx="4032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مزایای رایانش ابری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95736" y="2132856"/>
            <a:ext cx="1584176" cy="151216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سازگاري با هر نوع برنامه­اي 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51920" y="1844824"/>
            <a:ext cx="1584176" cy="1512168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حمایت از چابکی کسب و کار 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08104" y="2276872"/>
            <a:ext cx="1584176" cy="151216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کاهش هزینه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60232" y="3501008"/>
            <a:ext cx="1584176" cy="1512168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صرفه جویی در زمان 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71600" y="3284984"/>
            <a:ext cx="1584176" cy="1512168"/>
          </a:xfrm>
          <a:prstGeom prst="ellipse">
            <a:avLst/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کاربرد در رسانه‌هاي اجتماعی 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36096" y="4581128"/>
            <a:ext cx="1584176" cy="1512168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نقص و خرابی کمتر 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779912" y="4725144"/>
            <a:ext cx="1584176" cy="1512168"/>
          </a:xfrm>
          <a:prstGeom prst="ellipse">
            <a:avLst/>
          </a:prstGeom>
          <a:gradFill flip="none" rotWithShape="1">
            <a:gsLst>
              <a:gs pos="0">
                <a:srgbClr val="660033">
                  <a:tint val="66000"/>
                  <a:satMod val="160000"/>
                </a:srgbClr>
              </a:gs>
              <a:gs pos="50000">
                <a:srgbClr val="660033">
                  <a:tint val="44500"/>
                  <a:satMod val="160000"/>
                </a:srgbClr>
              </a:gs>
              <a:gs pos="100000">
                <a:srgbClr val="6600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همکاری خدمات 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051720" y="4509120"/>
            <a:ext cx="1584176" cy="1512168"/>
          </a:xfrm>
          <a:prstGeom prst="ellipse">
            <a:avLst/>
          </a:prstGeom>
          <a:gradFill flip="none" rotWithShape="1">
            <a:gsLst>
              <a:gs pos="0">
                <a:srgbClr val="0C788E">
                  <a:tint val="66000"/>
                  <a:satMod val="160000"/>
                </a:srgbClr>
              </a:gs>
              <a:gs pos="50000">
                <a:srgbClr val="0C788E">
                  <a:tint val="44500"/>
                  <a:satMod val="160000"/>
                </a:srgbClr>
              </a:gs>
              <a:gs pos="100000">
                <a:srgbClr val="0C788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000" b="1" dirty="0">
                <a:solidFill>
                  <a:schemeClr val="tx1"/>
                </a:solidFill>
                <a:cs typeface="B Yekan" panose="00000400000000000000" pitchFamily="2" charset="-78"/>
              </a:rPr>
              <a:t>مطابق با تمایلات مصرف کننده 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91880" y="3717032"/>
            <a:ext cx="2088232" cy="720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/>
                </a:solidFill>
                <a:cs typeface="B Yekan" panose="00000400000000000000" pitchFamily="2" charset="-78"/>
              </a:rPr>
              <a:t>مزایا</a:t>
            </a:r>
            <a:endParaRPr lang="en-US" sz="24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7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923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87900" y="18970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400" b="1">
                <a:solidFill>
                  <a:srgbClr val="C00000"/>
                </a:solidFill>
                <a:cs typeface="B Yekan" panose="00000400000000000000" pitchFamily="2" charset="-78"/>
              </a:rPr>
              <a:t>محدودیت های رایانش ابری</a:t>
            </a:r>
            <a:endParaRPr lang="en-US" sz="2400" b="1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2" name="Chevron 1"/>
          <p:cNvSpPr/>
          <p:nvPr/>
        </p:nvSpPr>
        <p:spPr>
          <a:xfrm flipH="1">
            <a:off x="2051720" y="2996952"/>
            <a:ext cx="5904656" cy="792088"/>
          </a:xfrm>
          <a:prstGeom prst="chevron">
            <a:avLst>
              <a:gd name="adj" fmla="val 1944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وابستگی بالا به اینترنت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2051720" y="4077072"/>
            <a:ext cx="5904656" cy="792088"/>
          </a:xfrm>
          <a:prstGeom prst="chevron">
            <a:avLst>
              <a:gd name="adj" fmla="val 19442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مقررات و محدودیت های استفاده از سرویس ها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  <p:sp>
        <p:nvSpPr>
          <p:cNvPr id="13" name="Chevron 12"/>
          <p:cNvSpPr/>
          <p:nvPr/>
        </p:nvSpPr>
        <p:spPr>
          <a:xfrm flipH="1">
            <a:off x="2051720" y="5157192"/>
            <a:ext cx="5904656" cy="792088"/>
          </a:xfrm>
          <a:prstGeom prst="chevron">
            <a:avLst>
              <a:gd name="adj" fmla="val 19442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Yekan" panose="00000400000000000000" pitchFamily="2" charset="-78"/>
              </a:rPr>
              <a:t>ارتباط بین کلاینت و سرور</a:t>
            </a:r>
            <a:endParaRPr lang="en-US" sz="2000" b="1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72400" y="6093296"/>
            <a:ext cx="864096" cy="360040"/>
          </a:xfrm>
          <a:prstGeom prst="roundRect">
            <a:avLst/>
          </a:prstGeom>
          <a:effectLst>
            <a:glow rad="101600">
              <a:schemeClr val="accent1">
                <a:lumMod val="90000"/>
                <a:alpha val="60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808080">
                    <a:lumMod val="50000"/>
                  </a:srgbClr>
                </a:solidFill>
              </a:rPr>
              <a:t>8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400" y="6480175"/>
            <a:ext cx="9172575" cy="4048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</a:rPr>
              <a:t>Cloud Computing and Challenges</a:t>
            </a:r>
          </a:p>
        </p:txBody>
      </p:sp>
      <p:sp>
        <p:nvSpPr>
          <p:cNvPr id="22" name="Cloud 21"/>
          <p:cNvSpPr/>
          <p:nvPr/>
        </p:nvSpPr>
        <p:spPr>
          <a:xfrm>
            <a:off x="7596336" y="260648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cs typeface="B Mitra" panose="00000400000000000000" pitchFamily="2" charset="-78"/>
              </a:rPr>
              <a:t>مقدمه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364088" y="260648"/>
            <a:ext cx="1944216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مزایا و محدودیت</a:t>
            </a:r>
          </a:p>
        </p:txBody>
      </p:sp>
      <p:sp>
        <p:nvSpPr>
          <p:cNvPr id="24" name="Cloud 23"/>
          <p:cNvSpPr/>
          <p:nvPr/>
        </p:nvSpPr>
        <p:spPr>
          <a:xfrm>
            <a:off x="3635896" y="116632"/>
            <a:ext cx="1512168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معماری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1691680" y="476672"/>
            <a:ext cx="1728192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چالش ها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07504" y="116632"/>
            <a:ext cx="1440160" cy="1080120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rgbClr val="FFFFFF"/>
                </a:solidFill>
                <a:cs typeface="B Mitra" panose="00000400000000000000" pitchFamily="2" charset="-78"/>
              </a:rPr>
              <a:t>آینده</a:t>
            </a:r>
            <a:endParaRPr lang="en-US" sz="2400" b="1" dirty="0">
              <a:solidFill>
                <a:srgbClr val="FFFFFF"/>
              </a:solidFill>
              <a:cs typeface="B Mitra" panose="00000400000000000000" pitchFamily="2" charset="-78"/>
            </a:endParaRPr>
          </a:p>
        </p:txBody>
      </p:sp>
      <p:pic>
        <p:nvPicPr>
          <p:cNvPr id="10261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58958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141663"/>
            <a:ext cx="521176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7175" y="2195513"/>
            <a:ext cx="712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fa-IR" sz="2000" b="1">
                <a:cs typeface="B Yekan" panose="00000400000000000000" pitchFamily="2" charset="-78"/>
              </a:rPr>
              <a:t>معماری ابر، یک معماری مبتنی بر سرویس (</a:t>
            </a:r>
            <a:r>
              <a:rPr lang="en-US" sz="2000" b="1">
                <a:cs typeface="B Yekan" panose="00000400000000000000" pitchFamily="2" charset="-78"/>
              </a:rPr>
              <a:t>SOA</a:t>
            </a:r>
            <a:r>
              <a:rPr lang="fa-IR" sz="2000" b="1">
                <a:cs typeface="B Yekan" panose="00000400000000000000" pitchFamily="2" charset="-78"/>
              </a:rPr>
              <a:t>) است</a:t>
            </a:r>
            <a:endParaRPr lang="en-US" sz="2000" b="1">
              <a:cs typeface="B Yek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068638"/>
            <a:ext cx="39052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6449</TotalTime>
  <Words>965</Words>
  <Application>Microsoft Office PowerPoint</Application>
  <PresentationFormat>On-screen Show (4:3)</PresentationFormat>
  <Paragraphs>243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 CARTER</vt:lpstr>
      <vt:lpstr>Arial</vt:lpstr>
      <vt:lpstr>B Esfehan</vt:lpstr>
      <vt:lpstr>B Mitra</vt:lpstr>
      <vt:lpstr>B Nazanin</vt:lpstr>
      <vt:lpstr>B Yekan</vt:lpstr>
      <vt:lpstr>Calibri</vt:lpstr>
      <vt:lpstr>Georgia</vt:lpstr>
      <vt:lpstr>Diseño predeterminado</vt:lpstr>
      <vt:lpstr>Bitmap Image</vt:lpstr>
      <vt:lpstr>رایانش ابری و چالش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</cp:lastModifiedBy>
  <cp:revision>806</cp:revision>
  <dcterms:created xsi:type="dcterms:W3CDTF">2010-05-23T14:28:12Z</dcterms:created>
  <dcterms:modified xsi:type="dcterms:W3CDTF">2014-06-21T22:16:03Z</dcterms:modified>
</cp:coreProperties>
</file>