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38"/>
  </p:notesMasterIdLst>
  <p:sldIdLst>
    <p:sldId id="260" r:id="rId2"/>
    <p:sldId id="261" r:id="rId3"/>
    <p:sldId id="297" r:id="rId4"/>
    <p:sldId id="262" r:id="rId5"/>
    <p:sldId id="263" r:id="rId6"/>
    <p:sldId id="298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6" r:id="rId27"/>
    <p:sldId id="278" r:id="rId28"/>
    <p:sldId id="287" r:id="rId29"/>
    <p:sldId id="288" r:id="rId30"/>
    <p:sldId id="289" r:id="rId31"/>
    <p:sldId id="290" r:id="rId32"/>
    <p:sldId id="291" r:id="rId33"/>
    <p:sldId id="296" r:id="rId34"/>
    <p:sldId id="292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61" d="100"/>
          <a:sy n="61" d="100"/>
        </p:scale>
        <p:origin x="66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DB68C9-5714-406B-A454-AD6E1E17F2EA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E94C86-22BF-4016-B7E0-950D5DC08C0C}">
      <dgm:prSet phldrT="[Text]" custT="1"/>
      <dgm:spPr/>
      <dgm:t>
        <a:bodyPr/>
        <a:lstStyle/>
        <a:p>
          <a:pPr algn="r"/>
          <a:r>
            <a:rPr lang="fa-IR" sz="1000" b="0" dirty="0" smtClean="0">
              <a:latin typeface="B Nazanin+ Black" pitchFamily="2" charset="-78"/>
              <a:cs typeface="B Nazanin+ Black" pitchFamily="2" charset="-78"/>
            </a:rPr>
            <a:t> در محیط در حال رشد کسب و کار ، صنعت با تقاضای زیر روبروست :</a:t>
          </a:r>
          <a:endParaRPr lang="en-US" sz="1000" b="0" dirty="0">
            <a:latin typeface="B Nazanin+ Black" pitchFamily="2" charset="-78"/>
            <a:cs typeface="B Nazanin+ Black" pitchFamily="2" charset="-78"/>
          </a:endParaRPr>
        </a:p>
      </dgm:t>
    </dgm:pt>
    <dgm:pt modelId="{319CB6AE-613B-4F4F-B618-BD62A05EDF9A}" type="parTrans" cxnId="{04B115DF-83B5-4E58-A129-4F71F45FFD54}">
      <dgm:prSet/>
      <dgm:spPr/>
      <dgm:t>
        <a:bodyPr/>
        <a:lstStyle/>
        <a:p>
          <a:endParaRPr lang="en-US"/>
        </a:p>
      </dgm:t>
    </dgm:pt>
    <dgm:pt modelId="{8A481EE5-5ECB-43A4-A686-8EB72E523006}" type="sibTrans" cxnId="{04B115DF-83B5-4E58-A129-4F71F45FFD54}">
      <dgm:prSet/>
      <dgm:spPr/>
      <dgm:t>
        <a:bodyPr/>
        <a:lstStyle/>
        <a:p>
          <a:endParaRPr lang="en-US"/>
        </a:p>
      </dgm:t>
    </dgm:pt>
    <dgm:pt modelId="{6F4940AB-9377-49F0-A4DF-CDFB753FACBC}">
      <dgm:prSet phldrT="[Text]" custT="1"/>
      <dgm:spPr/>
      <dgm:t>
        <a:bodyPr/>
        <a:lstStyle/>
        <a:p>
          <a:pPr algn="r"/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- اقدام های موثر در کنترل هزینه 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8E00439C-0A3F-464C-A222-0DE5F4C58D7F}" type="sibTrans" cxnId="{09257651-82AE-4210-B0A0-CBE92A41FBFF}">
      <dgm:prSet/>
      <dgm:spPr/>
      <dgm:t>
        <a:bodyPr/>
        <a:lstStyle/>
        <a:p>
          <a:endParaRPr lang="en-US"/>
        </a:p>
      </dgm:t>
    </dgm:pt>
    <dgm:pt modelId="{2546F463-4A44-41E3-A923-B708C3B9A213}" type="parTrans" cxnId="{09257651-82AE-4210-B0A0-CBE92A41FBFF}">
      <dgm:prSet/>
      <dgm:spPr/>
      <dgm:t>
        <a:bodyPr/>
        <a:lstStyle/>
        <a:p>
          <a:endParaRPr lang="en-US"/>
        </a:p>
      </dgm:t>
    </dgm:pt>
    <dgm:pt modelId="{116862A6-CAA4-4AD9-AEEC-BC6365204542}">
      <dgm:prSet phldrT="[Text]" custT="1"/>
      <dgm:spPr/>
      <dgm:t>
        <a:bodyPr/>
        <a:lstStyle/>
        <a:p>
          <a:pPr algn="r"/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-نیاز به تحلیل هزینه ها و درامدها بر مبنای محصول و یا مشتری 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CE0E90AB-17B2-4BBF-A781-FB576BE9A6FB}" type="parTrans" cxnId="{0171B3A9-B41D-4F24-B790-FE9B1B71F8F7}">
      <dgm:prSet/>
      <dgm:spPr/>
      <dgm:t>
        <a:bodyPr/>
        <a:lstStyle/>
        <a:p>
          <a:endParaRPr lang="en-US"/>
        </a:p>
      </dgm:t>
    </dgm:pt>
    <dgm:pt modelId="{838FD1A1-8228-4EB3-B04B-7F569E3D014A}" type="sibTrans" cxnId="{0171B3A9-B41D-4F24-B790-FE9B1B71F8F7}">
      <dgm:prSet/>
      <dgm:spPr/>
      <dgm:t>
        <a:bodyPr/>
        <a:lstStyle/>
        <a:p>
          <a:endParaRPr lang="en-US"/>
        </a:p>
      </dgm:t>
    </dgm:pt>
    <dgm:pt modelId="{BC4DC825-9EF9-46F3-A469-906890AB2CED}">
      <dgm:prSet phldrT="[Text]" custT="1"/>
      <dgm:spPr/>
      <dgm:t>
        <a:bodyPr/>
        <a:lstStyle/>
        <a:p>
          <a:pPr algn="r"/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-انعطاف پذیری در پاسخ دهی به الزامات متغیر کسب و کار 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90562B78-051E-4334-9B70-5175F403C9B1}" type="parTrans" cxnId="{8EF59376-3640-457B-80A1-7EF67F8C9A0E}">
      <dgm:prSet/>
      <dgm:spPr/>
      <dgm:t>
        <a:bodyPr/>
        <a:lstStyle/>
        <a:p>
          <a:endParaRPr lang="en-US"/>
        </a:p>
      </dgm:t>
    </dgm:pt>
    <dgm:pt modelId="{D8716527-5B61-45B5-B1A9-7551EEF4E63B}" type="sibTrans" cxnId="{8EF59376-3640-457B-80A1-7EF67F8C9A0E}">
      <dgm:prSet/>
      <dgm:spPr/>
      <dgm:t>
        <a:bodyPr/>
        <a:lstStyle/>
        <a:p>
          <a:endParaRPr lang="en-US"/>
        </a:p>
      </dgm:t>
    </dgm:pt>
    <dgm:pt modelId="{8322AC5D-8379-49A6-9991-C63E0451A526}">
      <dgm:prSet phldrT="[Text]" custT="1"/>
      <dgm:spPr/>
      <dgm:t>
        <a:bodyPr/>
        <a:lstStyle/>
        <a:p>
          <a:pPr algn="r"/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-افزایش آگاهی و بصیرت در تصمیم گیری مدیریتی 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F1DF1273-E633-4DC9-8720-F28EF80A162C}" type="parTrans" cxnId="{B666CCC0-A70B-4018-B8BD-48AFBC2481E3}">
      <dgm:prSet/>
      <dgm:spPr/>
      <dgm:t>
        <a:bodyPr/>
        <a:lstStyle/>
        <a:p>
          <a:endParaRPr lang="en-US"/>
        </a:p>
      </dgm:t>
    </dgm:pt>
    <dgm:pt modelId="{86F51DF2-E674-4158-8EC9-766CDE47C171}" type="sibTrans" cxnId="{B666CCC0-A70B-4018-B8BD-48AFBC2481E3}">
      <dgm:prSet/>
      <dgm:spPr/>
      <dgm:t>
        <a:bodyPr/>
        <a:lstStyle/>
        <a:p>
          <a:endParaRPr lang="en-US"/>
        </a:p>
      </dgm:t>
    </dgm:pt>
    <dgm:pt modelId="{338FC1CD-7BDE-4B98-A708-26680DE94B74}" type="pres">
      <dgm:prSet presAssocID="{3CDB68C9-5714-406B-A454-AD6E1E17F2EA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6C209F-F86F-492F-A918-5C5A82CCDB37}" type="pres">
      <dgm:prSet presAssocID="{9EE94C86-22BF-4016-B7E0-950D5DC08C0C}" presName="gear1" presStyleLbl="node1" presStyleIdx="0" presStyleCnt="1" custScaleX="122039" custScaleY="111019" custLinFactNeighborX="-35124" custLinFactNeighborY="-6695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05299-5EF1-47E1-A7C6-E596629D9AB9}" type="pres">
      <dgm:prSet presAssocID="{9EE94C86-22BF-4016-B7E0-950D5DC08C0C}" presName="gear1srcNode" presStyleLbl="node1" presStyleIdx="0" presStyleCnt="1"/>
      <dgm:spPr/>
      <dgm:t>
        <a:bodyPr/>
        <a:lstStyle/>
        <a:p>
          <a:endParaRPr lang="en-US"/>
        </a:p>
      </dgm:t>
    </dgm:pt>
    <dgm:pt modelId="{46B5C61A-0F76-4446-A049-3B2A81EA7EAF}" type="pres">
      <dgm:prSet presAssocID="{9EE94C86-22BF-4016-B7E0-950D5DC08C0C}" presName="gear1dstNode" presStyleLbl="node1" presStyleIdx="0" presStyleCnt="1"/>
      <dgm:spPr/>
      <dgm:t>
        <a:bodyPr/>
        <a:lstStyle/>
        <a:p>
          <a:endParaRPr lang="en-US"/>
        </a:p>
      </dgm:t>
    </dgm:pt>
    <dgm:pt modelId="{F41DE2C3-1762-43F5-97EC-2832F8B3CA06}" type="pres">
      <dgm:prSet presAssocID="{9EE94C86-22BF-4016-B7E0-950D5DC08C0C}" presName="gear1ch" presStyleLbl="fgAcc1" presStyleIdx="0" presStyleCnt="1" custScaleX="285714" custScaleY="387579" custLinFactNeighborX="0" custLinFactNeighborY="972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DDF7F-6F29-44EF-BA57-3D0E11EBF46C}" type="pres">
      <dgm:prSet presAssocID="{8A481EE5-5ECB-43A4-A686-8EB72E523006}" presName="connector1" presStyleLbl="sibTrans2D1" presStyleIdx="0" presStyleCnt="1" custScaleX="106052" custScaleY="115011" custLinFactNeighborX="-25599" custLinFactNeighborY="-54568"/>
      <dgm:spPr/>
      <dgm:t>
        <a:bodyPr/>
        <a:lstStyle/>
        <a:p>
          <a:endParaRPr lang="en-US"/>
        </a:p>
      </dgm:t>
    </dgm:pt>
  </dgm:ptLst>
  <dgm:cxnLst>
    <dgm:cxn modelId="{0171B3A9-B41D-4F24-B790-FE9B1B71F8F7}" srcId="{9EE94C86-22BF-4016-B7E0-950D5DC08C0C}" destId="{116862A6-CAA4-4AD9-AEEC-BC6365204542}" srcOrd="1" destOrd="0" parTransId="{CE0E90AB-17B2-4BBF-A781-FB576BE9A6FB}" sibTransId="{838FD1A1-8228-4EB3-B04B-7F569E3D014A}"/>
    <dgm:cxn modelId="{050338C3-E171-4951-80D8-3F390A254A70}" type="presOf" srcId="{6F4940AB-9377-49F0-A4DF-CDFB753FACBC}" destId="{F41DE2C3-1762-43F5-97EC-2832F8B3CA06}" srcOrd="0" destOrd="0" presId="urn:microsoft.com/office/officeart/2005/8/layout/gear1"/>
    <dgm:cxn modelId="{353B9A82-D4C8-4D8F-935F-38E97789D62D}" type="presOf" srcId="{3CDB68C9-5714-406B-A454-AD6E1E17F2EA}" destId="{338FC1CD-7BDE-4B98-A708-26680DE94B74}" srcOrd="0" destOrd="0" presId="urn:microsoft.com/office/officeart/2005/8/layout/gear1"/>
    <dgm:cxn modelId="{04B115DF-83B5-4E58-A129-4F71F45FFD54}" srcId="{3CDB68C9-5714-406B-A454-AD6E1E17F2EA}" destId="{9EE94C86-22BF-4016-B7E0-950D5DC08C0C}" srcOrd="0" destOrd="0" parTransId="{319CB6AE-613B-4F4F-B618-BD62A05EDF9A}" sibTransId="{8A481EE5-5ECB-43A4-A686-8EB72E523006}"/>
    <dgm:cxn modelId="{7CAB141C-1EBD-4131-9F03-673A09BBDCC0}" type="presOf" srcId="{BC4DC825-9EF9-46F3-A469-906890AB2CED}" destId="{F41DE2C3-1762-43F5-97EC-2832F8B3CA06}" srcOrd="0" destOrd="2" presId="urn:microsoft.com/office/officeart/2005/8/layout/gear1"/>
    <dgm:cxn modelId="{715C52D6-1A03-44A1-8E96-A64C3B75D2A1}" type="presOf" srcId="{9EE94C86-22BF-4016-B7E0-950D5DC08C0C}" destId="{6B6C209F-F86F-492F-A918-5C5A82CCDB37}" srcOrd="0" destOrd="0" presId="urn:microsoft.com/office/officeart/2005/8/layout/gear1"/>
    <dgm:cxn modelId="{35CF35C1-E368-45A9-A1EA-885E04C5ED1D}" type="presOf" srcId="{9EE94C86-22BF-4016-B7E0-950D5DC08C0C}" destId="{61405299-5EF1-47E1-A7C6-E596629D9AB9}" srcOrd="1" destOrd="0" presId="urn:microsoft.com/office/officeart/2005/8/layout/gear1"/>
    <dgm:cxn modelId="{09257651-82AE-4210-B0A0-CBE92A41FBFF}" srcId="{9EE94C86-22BF-4016-B7E0-950D5DC08C0C}" destId="{6F4940AB-9377-49F0-A4DF-CDFB753FACBC}" srcOrd="0" destOrd="0" parTransId="{2546F463-4A44-41E3-A923-B708C3B9A213}" sibTransId="{8E00439C-0A3F-464C-A222-0DE5F4C58D7F}"/>
    <dgm:cxn modelId="{17741304-74E0-45DD-B216-6623FDAC7706}" type="presOf" srcId="{116862A6-CAA4-4AD9-AEEC-BC6365204542}" destId="{F41DE2C3-1762-43F5-97EC-2832F8B3CA06}" srcOrd="0" destOrd="1" presId="urn:microsoft.com/office/officeart/2005/8/layout/gear1"/>
    <dgm:cxn modelId="{D1B70F47-E7D0-49C3-91C3-753DD654A7E1}" type="presOf" srcId="{8322AC5D-8379-49A6-9991-C63E0451A526}" destId="{F41DE2C3-1762-43F5-97EC-2832F8B3CA06}" srcOrd="0" destOrd="3" presId="urn:microsoft.com/office/officeart/2005/8/layout/gear1"/>
    <dgm:cxn modelId="{8EF59376-3640-457B-80A1-7EF67F8C9A0E}" srcId="{9EE94C86-22BF-4016-B7E0-950D5DC08C0C}" destId="{BC4DC825-9EF9-46F3-A469-906890AB2CED}" srcOrd="2" destOrd="0" parTransId="{90562B78-051E-4334-9B70-5175F403C9B1}" sibTransId="{D8716527-5B61-45B5-B1A9-7551EEF4E63B}"/>
    <dgm:cxn modelId="{4EB9C71A-8559-4EEF-AC4C-AB6D6411B96C}" type="presOf" srcId="{9EE94C86-22BF-4016-B7E0-950D5DC08C0C}" destId="{46B5C61A-0F76-4446-A049-3B2A81EA7EAF}" srcOrd="2" destOrd="0" presId="urn:microsoft.com/office/officeart/2005/8/layout/gear1"/>
    <dgm:cxn modelId="{B666CCC0-A70B-4018-B8BD-48AFBC2481E3}" srcId="{9EE94C86-22BF-4016-B7E0-950D5DC08C0C}" destId="{8322AC5D-8379-49A6-9991-C63E0451A526}" srcOrd="3" destOrd="0" parTransId="{F1DF1273-E633-4DC9-8720-F28EF80A162C}" sibTransId="{86F51DF2-E674-4158-8EC9-766CDE47C171}"/>
    <dgm:cxn modelId="{DF133676-8810-4D06-8857-01D041F1B331}" type="presOf" srcId="{8A481EE5-5ECB-43A4-A686-8EB72E523006}" destId="{DBFDDF7F-6F29-44EF-BA57-3D0E11EBF46C}" srcOrd="0" destOrd="0" presId="urn:microsoft.com/office/officeart/2005/8/layout/gear1"/>
    <dgm:cxn modelId="{4379D4EF-E9AC-4BB7-AC6A-85A85A8FDFB2}" type="presParOf" srcId="{338FC1CD-7BDE-4B98-A708-26680DE94B74}" destId="{6B6C209F-F86F-492F-A918-5C5A82CCDB37}" srcOrd="0" destOrd="0" presId="urn:microsoft.com/office/officeart/2005/8/layout/gear1"/>
    <dgm:cxn modelId="{C0E804FB-F6CE-401B-835A-D4177BD8A488}" type="presParOf" srcId="{338FC1CD-7BDE-4B98-A708-26680DE94B74}" destId="{61405299-5EF1-47E1-A7C6-E596629D9AB9}" srcOrd="1" destOrd="0" presId="urn:microsoft.com/office/officeart/2005/8/layout/gear1"/>
    <dgm:cxn modelId="{96743CFF-8F7E-4F2D-A53F-3EB357910CFD}" type="presParOf" srcId="{338FC1CD-7BDE-4B98-A708-26680DE94B74}" destId="{46B5C61A-0F76-4446-A049-3B2A81EA7EAF}" srcOrd="2" destOrd="0" presId="urn:microsoft.com/office/officeart/2005/8/layout/gear1"/>
    <dgm:cxn modelId="{1F516853-375C-4CE7-8C76-F66E06EEBF12}" type="presParOf" srcId="{338FC1CD-7BDE-4B98-A708-26680DE94B74}" destId="{F41DE2C3-1762-43F5-97EC-2832F8B3CA06}" srcOrd="3" destOrd="0" presId="urn:microsoft.com/office/officeart/2005/8/layout/gear1"/>
    <dgm:cxn modelId="{A7ED847A-AF82-41C4-A13A-10C1A28C335E}" type="presParOf" srcId="{338FC1CD-7BDE-4B98-A708-26680DE94B74}" destId="{DBFDDF7F-6F29-44EF-BA57-3D0E11EBF46C}" srcOrd="4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EBF43D-CD78-4DF6-8252-C1707DAF29EF}" type="doc">
      <dgm:prSet loTypeId="urn:microsoft.com/office/officeart/2009/3/layout/SubStepProcess" loCatId="process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FFB231B-B44D-4E67-A4ED-7CFB610F4B8A}">
      <dgm:prSet phldrT="[Text]" custT="1"/>
      <dgm:spPr/>
      <dgm:t>
        <a:bodyPr/>
        <a:lstStyle/>
        <a:p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و عدم وجود ارتباط مناسب بین وظایف پیچیده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AA4C486A-C56B-4895-AAD6-49A836D6AAC8}" type="parTrans" cxnId="{3D6898B6-5192-4DBF-BBBF-533AD406AAF3}">
      <dgm:prSet/>
      <dgm:spPr/>
      <dgm:t>
        <a:bodyPr/>
        <a:lstStyle/>
        <a:p>
          <a:endParaRPr lang="en-US"/>
        </a:p>
      </dgm:t>
    </dgm:pt>
    <dgm:pt modelId="{F0A69BF6-5BFE-4055-9005-3CCAD792EC3B}" type="sibTrans" cxnId="{3D6898B6-5192-4DBF-BBBF-533AD406AAF3}">
      <dgm:prSet/>
      <dgm:spPr/>
      <dgm:t>
        <a:bodyPr/>
        <a:lstStyle/>
        <a:p>
          <a:endParaRPr lang="en-US"/>
        </a:p>
      </dgm:t>
    </dgm:pt>
    <dgm:pt modelId="{5C35C9B9-1E91-44A0-A9DA-75A7C633CA7E}">
      <dgm:prSet phldrT="[Text]" custT="1"/>
      <dgm:spPr/>
      <dgm:t>
        <a:bodyPr/>
        <a:lstStyle/>
        <a:p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فقدان اطلاعات بهنگام 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B63AA88A-EBCD-429B-B6AF-6AF7FB9A720A}" type="parTrans" cxnId="{6F9F09E8-3519-4DDC-A14C-97F911273ACD}">
      <dgm:prSet/>
      <dgm:spPr/>
      <dgm:t>
        <a:bodyPr/>
        <a:lstStyle/>
        <a:p>
          <a:endParaRPr lang="en-US"/>
        </a:p>
      </dgm:t>
    </dgm:pt>
    <dgm:pt modelId="{0F1C6583-C6CD-4FA5-8684-0BEFE2182147}" type="sibTrans" cxnId="{6F9F09E8-3519-4DDC-A14C-97F911273ACD}">
      <dgm:prSet/>
      <dgm:spPr/>
      <dgm:t>
        <a:bodyPr/>
        <a:lstStyle/>
        <a:p>
          <a:endParaRPr lang="en-US"/>
        </a:p>
      </dgm:t>
    </dgm:pt>
    <dgm:pt modelId="{57D0543E-4E74-4644-88B6-F23589861E48}">
      <dgm:prSet phldrT="[Text]" custT="1"/>
      <dgm:spPr/>
      <dgm:t>
        <a:bodyPr/>
        <a:lstStyle/>
        <a:p>
          <a:r>
            <a:rPr lang="fa-IR" sz="1200" dirty="0" smtClean="0">
              <a:latin typeface="B Nazanin+ Black" pitchFamily="2" charset="-78"/>
              <a:cs typeface="B Nazanin+ Black" pitchFamily="2" charset="-78"/>
            </a:rPr>
            <a:t>دشواری دست یابی  به اطلاعات درست و صحیح </a:t>
          </a:r>
          <a:endParaRPr lang="en-US" sz="1200" dirty="0">
            <a:latin typeface="B Nazanin+ Black" pitchFamily="2" charset="-78"/>
            <a:cs typeface="B Nazanin+ Black" pitchFamily="2" charset="-78"/>
          </a:endParaRPr>
        </a:p>
      </dgm:t>
    </dgm:pt>
    <dgm:pt modelId="{A2CFDE88-8A6B-4EF7-8685-026353839F87}" type="parTrans" cxnId="{E3DC7D7B-0520-4109-8D42-CC4F10296935}">
      <dgm:prSet/>
      <dgm:spPr/>
      <dgm:t>
        <a:bodyPr/>
        <a:lstStyle/>
        <a:p>
          <a:endParaRPr lang="en-US"/>
        </a:p>
      </dgm:t>
    </dgm:pt>
    <dgm:pt modelId="{46B39516-9785-4A40-87AA-532F70FB4770}" type="sibTrans" cxnId="{E3DC7D7B-0520-4109-8D42-CC4F10296935}">
      <dgm:prSet/>
      <dgm:spPr/>
      <dgm:t>
        <a:bodyPr/>
        <a:lstStyle/>
        <a:p>
          <a:endParaRPr lang="en-US"/>
        </a:p>
      </dgm:t>
    </dgm:pt>
    <dgm:pt modelId="{19A6972E-984E-4728-B042-F79987F96E76}" type="pres">
      <dgm:prSet presAssocID="{1FEBF43D-CD78-4DF6-8252-C1707DAF29EF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en-US"/>
        </a:p>
      </dgm:t>
    </dgm:pt>
    <dgm:pt modelId="{D854950D-FC4B-4186-9F21-20F7639EFA29}" type="pres">
      <dgm:prSet presAssocID="{4FFB231B-B44D-4E67-A4ED-7CFB610F4B8A}" presName="parTx1" presStyleLbl="node1" presStyleIdx="0" presStyleCnt="3"/>
      <dgm:spPr/>
      <dgm:t>
        <a:bodyPr/>
        <a:lstStyle/>
        <a:p>
          <a:endParaRPr lang="en-US"/>
        </a:p>
      </dgm:t>
    </dgm:pt>
    <dgm:pt modelId="{9FE7B111-C27B-432E-BD6E-37920C5EBE5E}" type="pres">
      <dgm:prSet presAssocID="{5C35C9B9-1E91-44A0-A9DA-75A7C633CA7E}" presName="parTx2" presStyleLbl="node1" presStyleIdx="1" presStyleCnt="3"/>
      <dgm:spPr/>
      <dgm:t>
        <a:bodyPr/>
        <a:lstStyle/>
        <a:p>
          <a:endParaRPr lang="en-US"/>
        </a:p>
      </dgm:t>
    </dgm:pt>
    <dgm:pt modelId="{90E90E73-67A7-45ED-9B02-5D16C04A6C29}" type="pres">
      <dgm:prSet presAssocID="{57D0543E-4E74-4644-88B6-F23589861E48}" presName="parTx3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CD178460-4689-449A-9701-000DEB9CB43C}" type="presOf" srcId="{1FEBF43D-CD78-4DF6-8252-C1707DAF29EF}" destId="{19A6972E-984E-4728-B042-F79987F96E76}" srcOrd="0" destOrd="0" presId="urn:microsoft.com/office/officeart/2009/3/layout/SubStepProcess"/>
    <dgm:cxn modelId="{671507A4-6A33-4DB7-B8DB-C4A575D8C0E8}" type="presOf" srcId="{4FFB231B-B44D-4E67-A4ED-7CFB610F4B8A}" destId="{D854950D-FC4B-4186-9F21-20F7639EFA29}" srcOrd="0" destOrd="0" presId="urn:microsoft.com/office/officeart/2009/3/layout/SubStepProcess"/>
    <dgm:cxn modelId="{E3DC7D7B-0520-4109-8D42-CC4F10296935}" srcId="{1FEBF43D-CD78-4DF6-8252-C1707DAF29EF}" destId="{57D0543E-4E74-4644-88B6-F23589861E48}" srcOrd="2" destOrd="0" parTransId="{A2CFDE88-8A6B-4EF7-8685-026353839F87}" sibTransId="{46B39516-9785-4A40-87AA-532F70FB4770}"/>
    <dgm:cxn modelId="{3D6898B6-5192-4DBF-BBBF-533AD406AAF3}" srcId="{1FEBF43D-CD78-4DF6-8252-C1707DAF29EF}" destId="{4FFB231B-B44D-4E67-A4ED-7CFB610F4B8A}" srcOrd="0" destOrd="0" parTransId="{AA4C486A-C56B-4895-AAD6-49A836D6AAC8}" sibTransId="{F0A69BF6-5BFE-4055-9005-3CCAD792EC3B}"/>
    <dgm:cxn modelId="{86FF6D5B-3F16-488B-A6F1-AC2401480419}" type="presOf" srcId="{5C35C9B9-1E91-44A0-A9DA-75A7C633CA7E}" destId="{9FE7B111-C27B-432E-BD6E-37920C5EBE5E}" srcOrd="0" destOrd="0" presId="urn:microsoft.com/office/officeart/2009/3/layout/SubStepProcess"/>
    <dgm:cxn modelId="{6F9F09E8-3519-4DDC-A14C-97F911273ACD}" srcId="{1FEBF43D-CD78-4DF6-8252-C1707DAF29EF}" destId="{5C35C9B9-1E91-44A0-A9DA-75A7C633CA7E}" srcOrd="1" destOrd="0" parTransId="{B63AA88A-EBCD-429B-B6AF-6AF7FB9A720A}" sibTransId="{0F1C6583-C6CD-4FA5-8684-0BEFE2182147}"/>
    <dgm:cxn modelId="{49B9D115-4A47-470B-9FA0-320A904061FC}" type="presOf" srcId="{57D0543E-4E74-4644-88B6-F23589861E48}" destId="{90E90E73-67A7-45ED-9B02-5D16C04A6C29}" srcOrd="0" destOrd="0" presId="urn:microsoft.com/office/officeart/2009/3/layout/SubStepProcess"/>
    <dgm:cxn modelId="{F7A647FA-97B2-4AEA-86C8-6C4D831600BF}" type="presParOf" srcId="{19A6972E-984E-4728-B042-F79987F96E76}" destId="{D854950D-FC4B-4186-9F21-20F7639EFA29}" srcOrd="0" destOrd="0" presId="urn:microsoft.com/office/officeart/2009/3/layout/SubStepProcess"/>
    <dgm:cxn modelId="{6504F8E3-D5D0-4610-9FDD-463B04468575}" type="presParOf" srcId="{19A6972E-984E-4728-B042-F79987F96E76}" destId="{9FE7B111-C27B-432E-BD6E-37920C5EBE5E}" srcOrd="1" destOrd="0" presId="urn:microsoft.com/office/officeart/2009/3/layout/SubStepProcess"/>
    <dgm:cxn modelId="{C8AF7A3B-D653-431C-83AB-3471CBD47491}" type="presParOf" srcId="{19A6972E-984E-4728-B042-F79987F96E76}" destId="{90E90E73-67A7-45ED-9B02-5D16C04A6C29}" srcOrd="2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C209F-F86F-492F-A918-5C5A82CCDB37}">
      <dsp:nvSpPr>
        <dsp:cNvPr id="0" name=""/>
        <dsp:cNvSpPr/>
      </dsp:nvSpPr>
      <dsp:spPr>
        <a:xfrm>
          <a:off x="304796" y="252418"/>
          <a:ext cx="1687835" cy="1535426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0" kern="1200" dirty="0" smtClean="0">
              <a:latin typeface="B Nazanin+ Black" pitchFamily="2" charset="-78"/>
              <a:cs typeface="B Nazanin+ Black" pitchFamily="2" charset="-78"/>
            </a:rPr>
            <a:t> در محیط در حال رشد کسب و کار ، صنعت با تقاضای زیر روبروست :</a:t>
          </a:r>
          <a:endParaRPr lang="en-US" sz="1000" b="0" kern="1200" dirty="0">
            <a:latin typeface="B Nazanin+ Black" pitchFamily="2" charset="-78"/>
            <a:cs typeface="B Nazanin+ Black" pitchFamily="2" charset="-78"/>
          </a:endParaRPr>
        </a:p>
      </dsp:txBody>
      <dsp:txXfrm>
        <a:off x="632735" y="612084"/>
        <a:ext cx="1031957" cy="789241"/>
      </dsp:txXfrm>
    </dsp:sp>
    <dsp:sp modelId="{F41DE2C3-1762-43F5-97EC-2832F8B3CA06}">
      <dsp:nvSpPr>
        <dsp:cNvPr id="0" name=""/>
        <dsp:cNvSpPr/>
      </dsp:nvSpPr>
      <dsp:spPr>
        <a:xfrm>
          <a:off x="1" y="1864042"/>
          <a:ext cx="2514597" cy="2046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- اقدام های موثر در کنترل هزینه 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  <a:p>
          <a:pPr marL="114300" lvl="1" indent="-114300" algn="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-نیاز به تحلیل هزینه ها و درامدها بر مبنای محصول و یا مشتری 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  <a:p>
          <a:pPr marL="114300" lvl="1" indent="-114300" algn="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-انعطاف پذیری در پاسخ دهی به الزامات متغیر کسب و کار 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  <a:p>
          <a:pPr marL="114300" lvl="1" indent="-114300" algn="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-افزایش آگاهی و بصیرت در تصمیم گیری مدیریتی 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</dsp:txBody>
      <dsp:txXfrm>
        <a:off x="59946" y="1923987"/>
        <a:ext cx="2394707" cy="1926782"/>
      </dsp:txXfrm>
    </dsp:sp>
    <dsp:sp modelId="{DBFDDF7F-6F29-44EF-BA57-3D0E11EBF46C}">
      <dsp:nvSpPr>
        <dsp:cNvPr id="0" name=""/>
        <dsp:cNvSpPr/>
      </dsp:nvSpPr>
      <dsp:spPr>
        <a:xfrm>
          <a:off x="481918" y="-16241"/>
          <a:ext cx="1804079" cy="1956483"/>
        </a:xfrm>
        <a:prstGeom prst="circularArrow">
          <a:avLst>
            <a:gd name="adj1" fmla="val 4878"/>
            <a:gd name="adj2" fmla="val 312630"/>
            <a:gd name="adj3" fmla="val 2976417"/>
            <a:gd name="adj4" fmla="val 15464463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4950D-FC4B-4186-9F21-20F7639EFA29}">
      <dsp:nvSpPr>
        <dsp:cNvPr id="0" name=""/>
        <dsp:cNvSpPr/>
      </dsp:nvSpPr>
      <dsp:spPr>
        <a:xfrm>
          <a:off x="1785" y="495895"/>
          <a:ext cx="1218009" cy="1218009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و عدم وجود ارتباط مناسب بین وظایف پیچیده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</dsp:txBody>
      <dsp:txXfrm>
        <a:off x="180158" y="674268"/>
        <a:ext cx="861263" cy="861263"/>
      </dsp:txXfrm>
    </dsp:sp>
    <dsp:sp modelId="{9FE7B111-C27B-432E-BD6E-37920C5EBE5E}">
      <dsp:nvSpPr>
        <dsp:cNvPr id="0" name=""/>
        <dsp:cNvSpPr/>
      </dsp:nvSpPr>
      <dsp:spPr>
        <a:xfrm>
          <a:off x="1219795" y="495895"/>
          <a:ext cx="1218009" cy="1218009"/>
        </a:xfrm>
        <a:prstGeom prst="ellipse">
          <a:avLst/>
        </a:prstGeom>
        <a:solidFill>
          <a:schemeClr val="accent1">
            <a:shade val="50000"/>
            <a:hueOff val="230773"/>
            <a:satOff val="-16855"/>
            <a:lumOff val="30649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فقدان اطلاعات بهنگام 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</dsp:txBody>
      <dsp:txXfrm>
        <a:off x="1398168" y="674268"/>
        <a:ext cx="861263" cy="861263"/>
      </dsp:txXfrm>
    </dsp:sp>
    <dsp:sp modelId="{90E90E73-67A7-45ED-9B02-5D16C04A6C29}">
      <dsp:nvSpPr>
        <dsp:cNvPr id="0" name=""/>
        <dsp:cNvSpPr/>
      </dsp:nvSpPr>
      <dsp:spPr>
        <a:xfrm>
          <a:off x="2437804" y="495895"/>
          <a:ext cx="1218009" cy="1218009"/>
        </a:xfrm>
        <a:prstGeom prst="ellipse">
          <a:avLst/>
        </a:prstGeom>
        <a:solidFill>
          <a:schemeClr val="accent1">
            <a:shade val="50000"/>
            <a:hueOff val="230773"/>
            <a:satOff val="-16855"/>
            <a:lumOff val="30649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latin typeface="B Nazanin+ Black" pitchFamily="2" charset="-78"/>
              <a:cs typeface="B Nazanin+ Black" pitchFamily="2" charset="-78"/>
            </a:rPr>
            <a:t>دشواری دست یابی  به اطلاعات درست و صحیح </a:t>
          </a:r>
          <a:endParaRPr lang="en-US" sz="1200" kern="1200" dirty="0">
            <a:latin typeface="B Nazanin+ Black" pitchFamily="2" charset="-78"/>
            <a:cs typeface="B Nazanin+ Black" pitchFamily="2" charset="-78"/>
          </a:endParaRPr>
        </a:p>
      </dsp:txBody>
      <dsp:txXfrm>
        <a:off x="2616177" y="674268"/>
        <a:ext cx="861263" cy="861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23FD0-3F7C-42DD-AEFD-CE45C4D82477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CB9BF-66DC-4361-B5EB-F6BD4896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8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B9BF-66DC-4361-B5EB-F6BD489603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78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B9BF-66DC-4361-B5EB-F6BD489603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78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B9BF-66DC-4361-B5EB-F6BD489603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78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B9BF-66DC-4361-B5EB-F6BD489603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7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85CE92-D86C-47BE-B199-C98D468D9770}" type="datetime1">
              <a:rPr lang="en-US" smtClean="0"/>
              <a:t>6/2/2018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A506-C3C8-4B6B-AD2E-2797E5D83876}" type="datetime1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E6F5C-D917-44C0-B011-B542DEAB3C6B}" type="datetime1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45B8-9687-4998-95FB-3365FFE3517F}" type="datetime1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D6B7-E8EB-4724-B0A6-DAAF71CF4944}" type="datetime1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9645-737C-410B-A1E5-3BEB4662F670}" type="datetime1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6690-4B39-4A56-B610-D558ACE89F77}" type="datetime1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5979-BE90-4A4A-A518-D86DB9D0379C}" type="datetime1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AE1C-DCCB-4EC3-9BAF-32773343CEF9}" type="datetime1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5C9DA3D-E64E-4315-9DD5-08774C208424}" type="datetime1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6AB7DA-4E36-41CD-A039-C8CCFD182046}" type="datetime1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097C3B-01EE-4DD8-9D67-A0DB888E7733}" type="datetime1">
              <a:rPr lang="en-US" smtClean="0"/>
              <a:t>6/2/2018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80528" y="-27384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0" y="1524000"/>
            <a:ext cx="4114800" cy="44832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numCol="1"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b="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مقدمه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سیر تکامل برنامه ریزی منابع سازمان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b="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ضرورت بکارگیری سیستم برنامه ریزی منابع سازمان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ویژگیهای اصلی سیستم برنامه ریزی منابع سازمان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b="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فروشندگان سیستم برنامه ریزی منابع سازمان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قابلیتهای سیستم برنامه ریزی منابع سازمان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b="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مولفه های سیستم برنامه ریزی منابع سازمان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سیستم برنامه ریزی منابع سازمان و مهندسی مجدد فرایندها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b="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انتخاب سیستم برنامه ریزی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منافع حاصل از سیستم برنامه ریزی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b="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نتایج بدست آمده از پیاده سازی سیستم برنامه ریزی منابع سازمان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فصل دهم : سیستم برنامه ریزی منابع سازمان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 Nazanin+ Black" pitchFamily="2" charset="-78"/>
              <a:cs typeface="B Nazanin+ Black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23885"/>
            <a:ext cx="385835" cy="4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Content Placeholder 4"/>
          <p:cNvSpPr txBox="1">
            <a:spLocks/>
          </p:cNvSpPr>
          <p:nvPr/>
        </p:nvSpPr>
        <p:spPr>
          <a:xfrm>
            <a:off x="457200" y="1524000"/>
            <a:ext cx="4038600" cy="44832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numCol="1"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دلایل پیاده سازی سیستم برنامه ریزی 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به کارگیری سیستم برنامه برنامه ریزی 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ایجاد یکپارچگی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محرکهای بکارگیری سیستم های برنامه ریزی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گسترش سیستم برنامه ریزی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سیستم اوراکل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سیستم </a:t>
            </a:r>
            <a:r>
              <a:rPr lang="en-US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SAP</a:t>
            </a:r>
            <a:endParaRPr lang="fa-IR" sz="1400" dirty="0" smtClean="0">
              <a:ln>
                <a:noFill/>
                <a:prstDash val="solid"/>
              </a:ln>
              <a:solidFill>
                <a:schemeClr val="tx1"/>
              </a:solidFill>
              <a:latin typeface="B Nazanin+ Black" pitchFamily="2" charset="-78"/>
              <a:cs typeface="B Nazanin+ Black" pitchFamily="2" charset="-78"/>
            </a:endParaRP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نرخ بازده سرمایه گذاری در پیاده سازی سیستم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شاخص های کلیدی عملکرد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گزارش های تولید شده توسط بسته های نرم افزاری 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راهکارهای اینترنتی سیستم برنامه ریزی 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ارزیابی مجدد  سیستم های برنامه ریزی منابع سازمان</a:t>
            </a:r>
          </a:p>
          <a:p>
            <a:pPr marL="422910" indent="-285750"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sz="1400" dirty="0" smtClean="0">
                <a:ln>
                  <a:noFill/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نسل جدید سیستم برنامه ریزی منابع سازمان – قابلیتهای وب</a:t>
            </a:r>
          </a:p>
        </p:txBody>
      </p:sp>
    </p:spTree>
    <p:extLst>
      <p:ext uri="{BB962C8B-B14F-4D97-AF65-F5344CB8AC3E}">
        <p14:creationId xmlns:p14="http://schemas.microsoft.com/office/powerpoint/2010/main" val="204762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ویژگی های اصلی سیستم برنامه ریزی سازمان </a:t>
            </a:r>
            <a:endParaRPr lang="en-US" sz="36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 algn="just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این سیستم یکپارچه است .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این سیستم بلادرنگ است .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جهت گیری این سیستم کلان و فراگیر است .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این سیستم زنجیره گسترده ای را بین تامین کنندگان و شرکت و مشتریان تشکیل می دهد .</a:t>
            </a:r>
          </a:p>
          <a:p>
            <a:pPr marL="109728" indent="0" algn="just" rtl="1">
              <a:buNone/>
            </a:pPr>
            <a:r>
              <a:rPr lang="fa-IR" sz="1800" dirty="0">
                <a:latin typeface="B Nazanin+ Black" pitchFamily="2" charset="-78"/>
                <a:cs typeface="B Nazanin+ Black" pitchFamily="2" charset="-78"/>
              </a:rPr>
              <a:t> </a:t>
            </a: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 </a:t>
            </a:r>
          </a:p>
          <a:p>
            <a:pPr marL="109728" indent="0" algn="just" rtl="1">
              <a:buNone/>
            </a:pPr>
            <a:endParaRPr lang="en-US" sz="1800" dirty="0">
              <a:latin typeface="B Nazanin+ Black" pitchFamily="2" charset="-78"/>
              <a:cs typeface="B Nazanin+ Black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10682" y="1032718"/>
            <a:ext cx="2522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رویکرد به سیستم به عنوان بسته ای جامع .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رویکرد به سیستم به عنوان بهترین و کامل ترین سیستم موجود .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رویکرد ترکیبی .</a:t>
            </a:r>
          </a:p>
          <a:p>
            <a:pPr marL="109728" indent="0" algn="just" rtl="1">
              <a:buNone/>
            </a:pPr>
            <a:endParaRPr lang="en-US" sz="18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انواع رویکرد ها به سیستم </a:t>
            </a:r>
            <a:r>
              <a:rPr lang="fa-IR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سازمان 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71800" y="762005"/>
            <a:ext cx="3200399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Wingdings" pitchFamily="2" charset="2"/>
              <a:buChar char="q"/>
            </a:pPr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 فروشندگان مشهور سیستم برنامه ریزی منابع سازمان در عرصه بین المللی :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2000" dirty="0">
                <a:latin typeface="B Nazanin+ Black" pitchFamily="2" charset="-78"/>
                <a:cs typeface="B Nazanin+ Black" pitchFamily="2" charset="-78"/>
              </a:rPr>
              <a:t> </a:t>
            </a:r>
            <a:r>
              <a:rPr lang="en-US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Bann </a:t>
            </a:r>
            <a:r>
              <a:rPr lang="fa-IR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                       ( بان ) 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latin typeface="B Nazanin+ Black" pitchFamily="2" charset="-78"/>
                <a:cs typeface="B Nazanin+ Black" pitchFamily="2" charset="-78"/>
              </a:rPr>
              <a:t>CODE</a:t>
            </a:r>
            <a:r>
              <a:rPr lang="fa-IR" sz="1600" b="1" dirty="0" smtClean="0">
                <a:latin typeface="B Nazanin+ Black" pitchFamily="2" charset="-78"/>
                <a:cs typeface="B Nazanin+ Black" pitchFamily="2" charset="-78"/>
              </a:rPr>
              <a:t> </a:t>
            </a:r>
            <a:endParaRPr lang="en-US" sz="1600" b="1" dirty="0" smtClean="0">
              <a:latin typeface="B Nazanin+ Black" pitchFamily="2" charset="-78"/>
              <a:cs typeface="B Nazanin+ Black" pitchFamily="2" charset="-78"/>
            </a:endParaRP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latin typeface="B Nazanin+ Black" pitchFamily="2" charset="-78"/>
                <a:cs typeface="B Nazanin+ Black" pitchFamily="2" charset="-78"/>
              </a:rPr>
              <a:t>D&amp;B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latin typeface="B Nazanin+ Black" pitchFamily="2" charset="-78"/>
                <a:cs typeface="B Nazanin+ Black" pitchFamily="2" charset="-78"/>
              </a:rPr>
              <a:t>IBM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JD Edwards </a:t>
            </a:r>
            <a:r>
              <a:rPr lang="fa-IR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           ( جی دی ادواردز ) 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err="1" smtClean="0">
                <a:latin typeface="B Nazanin+ Black" pitchFamily="2" charset="-78"/>
                <a:cs typeface="B Nazanin+ Black" pitchFamily="2" charset="-78"/>
              </a:rPr>
              <a:t>Marcarn</a:t>
            </a:r>
            <a:endParaRPr lang="en-US" sz="1600" b="1" dirty="0" smtClean="0">
              <a:latin typeface="B Nazanin+ Black" pitchFamily="2" charset="-78"/>
              <a:cs typeface="B Nazanin+ Black" pitchFamily="2" charset="-78"/>
            </a:endParaRP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Oracle</a:t>
            </a:r>
            <a:r>
              <a:rPr lang="fa-IR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                      ( اوراکل )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err="1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Peoplesoft</a:t>
            </a:r>
            <a:endParaRPr lang="en-US" sz="1600" b="1" dirty="0" smtClean="0">
              <a:solidFill>
                <a:schemeClr val="accent2"/>
              </a:solidFill>
              <a:latin typeface="B Nazanin+ Black" pitchFamily="2" charset="-78"/>
              <a:cs typeface="B Nazanin+ Black" pitchFamily="2" charset="-78"/>
            </a:endParaRP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latin typeface="B Nazanin+ Black" pitchFamily="2" charset="-78"/>
                <a:cs typeface="B Nazanin+ Black" pitchFamily="2" charset="-78"/>
              </a:rPr>
              <a:t>Platinum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err="1" smtClean="0">
                <a:latin typeface="B Nazanin+ Black" pitchFamily="2" charset="-78"/>
                <a:cs typeface="B Nazanin+ Black" pitchFamily="2" charset="-78"/>
              </a:rPr>
              <a:t>Ramco</a:t>
            </a:r>
            <a:endParaRPr lang="en-US" sz="1600" b="1" dirty="0" smtClean="0">
              <a:latin typeface="B Nazanin+ Black" pitchFamily="2" charset="-78"/>
              <a:cs typeface="B Nazanin+ Black" pitchFamily="2" charset="-78"/>
            </a:endParaRP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SAP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latin typeface="B Nazanin+ Black" pitchFamily="2" charset="-78"/>
                <a:cs typeface="B Nazanin+ Black" pitchFamily="2" charset="-78"/>
              </a:rPr>
              <a:t>SMI</a:t>
            </a:r>
          </a:p>
          <a:p>
            <a:pPr marL="566928" indent="-457200" algn="just" rtl="1">
              <a:buFont typeface="+mj-lt"/>
              <a:buAutoNum type="arabicPeriod"/>
            </a:pPr>
            <a:r>
              <a:rPr lang="en-US" sz="1600" b="1" dirty="0" smtClean="0">
                <a:latin typeface="B Nazanin+ Black" pitchFamily="2" charset="-78"/>
                <a:cs typeface="B Nazanin+ Black" pitchFamily="2" charset="-78"/>
              </a:rPr>
              <a:t>Software 2000</a:t>
            </a:r>
            <a:endParaRPr lang="en-US" sz="1600" b="1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فروشندگان سیستم </a:t>
            </a:r>
            <a:r>
              <a:rPr lang="fa-IR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سازمان </a:t>
            </a:r>
            <a:endParaRPr lang="en-US" sz="3600" dirty="0"/>
          </a:p>
        </p:txBody>
      </p:sp>
      <p:sp>
        <p:nvSpPr>
          <p:cNvPr id="6" name="Flowchart: Sequential Access Storage 5"/>
          <p:cNvSpPr/>
          <p:nvPr/>
        </p:nvSpPr>
        <p:spPr>
          <a:xfrm>
            <a:off x="609600" y="2743200"/>
            <a:ext cx="2286000" cy="2133600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فروشندگان عمده و معروف ترین   شرکت ها</a:t>
            </a:r>
            <a:endParaRPr lang="en-US" sz="2000" dirty="0">
              <a:latin typeface="B Nazanin+ Black" pitchFamily="2" charset="-78"/>
              <a:cs typeface="B Nazanin+ Black" pitchFamily="2" charset="-78"/>
            </a:endParaRPr>
          </a:p>
        </p:txBody>
      </p:sp>
      <p:cxnSp>
        <p:nvCxnSpPr>
          <p:cNvPr id="8" name="Straight Arrow Connector 7"/>
          <p:cNvCxnSpPr>
            <a:endCxn id="6" idx="3"/>
          </p:cNvCxnSpPr>
          <p:nvPr/>
        </p:nvCxnSpPr>
        <p:spPr>
          <a:xfrm flipH="1">
            <a:off x="2895600" y="2133600"/>
            <a:ext cx="3048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895600" y="3276600"/>
            <a:ext cx="2209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895600" y="3810000"/>
            <a:ext cx="2743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3"/>
          </p:cNvCxnSpPr>
          <p:nvPr/>
        </p:nvCxnSpPr>
        <p:spPr>
          <a:xfrm flipH="1" flipV="1">
            <a:off x="2895600" y="3810000"/>
            <a:ext cx="411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95600" y="3810000"/>
            <a:ext cx="4648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791447"/>
              </p:ext>
            </p:extLst>
          </p:nvPr>
        </p:nvGraphicFramePr>
        <p:xfrm>
          <a:off x="457200" y="1600200"/>
          <a:ext cx="8229600" cy="4632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553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0" dirty="0" smtClean="0">
                          <a:latin typeface="B Nazanin+ Black" pitchFamily="2" charset="-78"/>
                          <a:cs typeface="B Nazanin+ Black" pitchFamily="2" charset="-78"/>
                        </a:rPr>
                        <a:t>از فروشندگان عمده سیستم برنامه ریزی منابع سازمان </a:t>
                      </a:r>
                    </a:p>
                    <a:p>
                      <a:pPr algn="just" rtl="1"/>
                      <a:endParaRPr lang="en-US" sz="1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endParaRPr lang="fa-IR" sz="1800" b="0" dirty="0" smtClean="0"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endParaRPr lang="fa-IR" sz="1800" b="0" dirty="0" smtClean="0"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r>
                        <a:rPr lang="fa-IR" sz="2000" b="0" dirty="0" smtClean="0">
                          <a:latin typeface="B Nazanin+ Black" pitchFamily="2" charset="-78"/>
                          <a:cs typeface="B Nazanin+ Black" pitchFamily="2" charset="-78"/>
                        </a:rPr>
                        <a:t>اوراکل</a:t>
                      </a:r>
                      <a:endParaRPr lang="en-US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7751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0" dirty="0" smtClean="0">
                          <a:latin typeface="B Nazanin+ Black" pitchFamily="2" charset="-78"/>
                          <a:cs typeface="B Nazanin+ Black" pitchFamily="2" charset="-78"/>
                        </a:rPr>
                        <a:t>بیش از 45 ماژول مربوط به حوزه های مالی ، منابع انسانی ، تولید ، زنجیره تامین و خودکار سازی امور مربوط به مشتری که</a:t>
                      </a:r>
                      <a:r>
                        <a:rPr lang="fa-IR" sz="1600" b="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</a:t>
                      </a:r>
                      <a:r>
                        <a:rPr lang="fa-IR" sz="1600" b="0" dirty="0" smtClean="0">
                          <a:latin typeface="B Nazanin+ Black" pitchFamily="2" charset="-78"/>
                          <a:cs typeface="B Nazanin+ Black" pitchFamily="2" charset="-78"/>
                        </a:rPr>
                        <a:t>قابلیت اجرای تحت وب را دارند .</a:t>
                      </a:r>
                    </a:p>
                    <a:p>
                      <a:pPr algn="just" rtl="1"/>
                      <a:endParaRPr lang="en-US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بزرگترین تولید کننده نرم افزار کاربردی </a:t>
                      </a:r>
                    </a:p>
                    <a:p>
                      <a:pPr algn="just" rtl="1"/>
                      <a:endParaRPr lang="en-US" sz="16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endParaRPr lang="en-US" sz="20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endParaRPr lang="en-US" sz="20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endParaRPr lang="en-US" sz="20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endParaRPr lang="en-US" sz="20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r>
                        <a:rPr lang="en-US" sz="20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SAP</a:t>
                      </a:r>
                      <a:r>
                        <a:rPr lang="en-US" sz="20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درآمدی معادل 8/47 میلیارد مارک در سال مالی منتهی به 31 دسامبر 1998</a:t>
                      </a:r>
                    </a:p>
                    <a:p>
                      <a:pPr algn="just" rtl="1"/>
                      <a:endParaRPr lang="en-US" sz="16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دارای بیش از  19300 کارمند در 30 کشور دنیا</a:t>
                      </a:r>
                    </a:p>
                    <a:p>
                      <a:pPr algn="just" rtl="1"/>
                      <a:endParaRPr lang="en-US" sz="16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تاسیس در</a:t>
                      </a:r>
                      <a:r>
                        <a:rPr lang="fa-IR" sz="16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</a:t>
                      </a:r>
                      <a:r>
                        <a:rPr lang="fa-I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سال 1972 در شهر  مانهایم آلمان توسط پنج مهندس </a:t>
                      </a:r>
                    </a:p>
                    <a:p>
                      <a:pPr algn="just" rtl="1"/>
                      <a:endParaRPr lang="en-US" sz="16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8596"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شرکت مذکور دارای ماژول هایی در صنایعی مانند هوافضا ، خودرو ، بانکداری ، مواد شیمیایی ، لوازم خانگی ، مهندسی و ساخت ، بهداشت ، رسانه ها ، بیمه ، نفت و گاز ، دارو ، بخش دولتی ، مخابرات و محصولات عمومی</a:t>
                      </a:r>
                      <a:endParaRPr lang="en-US" sz="16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شرکت اوراکل – </a:t>
            </a:r>
            <a:r>
              <a:rPr lang="en-US" sz="4000" spc="50" dirty="0">
                <a:ln w="11430"/>
                <a:solidFill>
                  <a:schemeClr val="accent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SAP AG </a:t>
            </a:r>
            <a:r>
              <a:rPr lang="fa-IR" sz="4000" spc="50" dirty="0">
                <a:ln w="11430"/>
                <a:solidFill>
                  <a:schemeClr val="accent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337744"/>
              </p:ext>
            </p:extLst>
          </p:nvPr>
        </p:nvGraphicFramePr>
        <p:xfrm>
          <a:off x="457200" y="1600200"/>
          <a:ext cx="8229600" cy="41576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در سال 1978 تاسیس شده و مقر آن در کشور هلند است .</a:t>
                      </a:r>
                      <a:endParaRPr lang="en-US" sz="1600" dirty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شرکت</a:t>
                      </a:r>
                      <a:r>
                        <a:rPr lang="fa-IR" baseline="0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بان</a:t>
                      </a:r>
                      <a:endParaRPr lang="en-US" dirty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درامد معادل 900 میلیون دلار در سال 1998</a:t>
                      </a:r>
                      <a:endParaRPr lang="en-US" sz="1600" dirty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1"/>
                      <a:r>
                        <a:rPr lang="fa-IR" sz="1600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این شرکت مجموعه جامعی از برنامه های کاربردی برای روابط با مشتری ، امور داخلی سازمان و خودکار سازی</a:t>
                      </a:r>
                      <a:r>
                        <a:rPr lang="fa-IR" sz="1600" baseline="0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آن فراهم می کند .</a:t>
                      </a:r>
                      <a:endParaRPr lang="en-US" sz="1600" dirty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1"/>
                      <a:r>
                        <a:rPr lang="fa-IR" sz="1600" dirty="0" smtClean="0">
                          <a:solidFill>
                            <a:schemeClr val="accent2"/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5500 کارمند در سطح جهان دارد و در حال حاضر محصولات آن در بیش از 7000 مکان در جهان نصب شده است .</a:t>
                      </a:r>
                      <a:endParaRPr lang="en-US" sz="1600" dirty="0">
                        <a:solidFill>
                          <a:schemeClr val="accent2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142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در</a:t>
                      </a:r>
                      <a:r>
                        <a:rPr lang="fa-IR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سال 1977 تاسیس شده و دفتر مرکزی آن در شهر دنور در ایالت کلورادو است .</a:t>
                      </a:r>
                      <a:endParaRPr lang="en-U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fa-IR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/>
                      <a:endParaRPr lang="fa-IR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  <a:p>
                      <a:pPr algn="ctr"/>
                      <a:r>
                        <a:rPr lang="fa-IR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شرکت جی دی ادواردز</a:t>
                      </a:r>
                      <a:endParaRPr lang="en-U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در سال 1998 درامد این شرکت معادل 934 میلون دلار بوده است</a:t>
                      </a:r>
                      <a:r>
                        <a:rPr lang="fa-IR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 .</a:t>
                      </a:r>
                      <a:endParaRPr lang="en-U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تخصص در زمینه تولید برنامه های حسابداری و در سایر برنامه هایی کاربردی نیز فعالیت دارد </a:t>
                      </a:r>
                      <a:endParaRPr lang="en-U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 Nazanin+ Black" pitchFamily="2" charset="-78"/>
                          <a:cs typeface="B Nazanin+ Black" pitchFamily="2" charset="-78"/>
                        </a:rPr>
                        <a:t>تولید نرم افزار  با توجه به نیاز مشتری و تغییر آن با توجه به نیاز </a:t>
                      </a:r>
                      <a:endParaRPr lang="en-U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شرکت بان – </a:t>
            </a:r>
            <a:r>
              <a:rPr lang="fa-IR" sz="3600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شرکت جی دی ادواردز </a:t>
            </a:r>
            <a:endParaRPr lang="en-US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774415"/>
              </p:ext>
            </p:extLst>
          </p:nvPr>
        </p:nvGraphicFramePr>
        <p:xfrm>
          <a:off x="457200" y="1600200"/>
          <a:ext cx="8229600" cy="43862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استقرار سیستم اطلاعاتی یکپارچه در سطح کل شرکت را تسهیل می کند.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خدمات رسانی به مشتری را افزایش می دهد 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شکاف اطلاعاتی موجود در سطح سازمان را پر می کند 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85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یکپارچگی کامل سیستم ها را نه فقط برای واحد های یک سازمان بلکه برای شرکت های مختلفی که مدیریت یکسانی دارند فراهم می آورد 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تنها راهکار ممکن برای مدیریت بهتر پروژه هاست 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به کارگیری خودکار جدیدترین فناوری ها مانند انتقال الکترونیک وجوه نقد ، تبادل الترونیکی اطلاعات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اکثر مشکلات را تسهیل کرده و از بین می برد ( کمبود مواد ، تحویل به موقع 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فرصت بهبود و اصلاح مستمر را فراهم می کند 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ابزار هوشمند در جهت سیستم های پشتیبانی از تصمیم ، سیستم اطلاعات مدیران ارشد و ...</a:t>
                      </a:r>
                      <a:endParaRPr lang="en-US" sz="1600" dirty="0" smtClean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قابلیتهای سیستم برنامه ریزی منابع سازمان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47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 rtl="1">
              <a:buNone/>
            </a:pPr>
            <a:endParaRPr lang="fa-IR" sz="1600" dirty="0" smtClean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مولفه های  </a:t>
            </a:r>
            <a:r>
              <a:rPr lang="fa-IR" sz="36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برنامه ریزی منابع سازمان </a:t>
            </a:r>
            <a:endParaRPr lang="en-US" sz="3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68715"/>
              </p:ext>
            </p:extLst>
          </p:nvPr>
        </p:nvGraphicFramePr>
        <p:xfrm>
          <a:off x="457200" y="1524005"/>
          <a:ext cx="8229600" cy="4267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694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به منظور تسهیل کار با سیستم ، برنامه ریزی منابع سازمان به زیر سیستم های اصلی زیر تقسیم می گردد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71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فروش و بازاریابی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زمان بندی اصلی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 ریزی نیازمندی مواد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 ریزی نیازمندی ظرفیت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صورت مواد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خرید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کنترل کف کارگاه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حسابهای دریافتی / پرداختی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پشتیبانی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داراییها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72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حسابداری مالی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0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28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</a:t>
            </a:r>
            <a:r>
              <a:rPr lang="fa-IR" sz="28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  </a:t>
            </a:r>
            <a:r>
              <a:rPr lang="fa-IR" sz="28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و مهندسی مجدد فرایندها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مهندسی مجدد فرایندها ، یک پیش نیاز برای سیستم برنامه ریزی منابع سازمان است .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مهندسی مجدد فرایندهای کسب وکار شامل گام های :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بررسی سیستم موجود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طراحی و توسعه سیستم های جدید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تعریف فرایندها ، ساختار سازمانی و رویه ها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توسعه نرم افزار و اصلاح و متناسب سازی آن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آموزش نیروی انسانی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پیاده سازی سیستم جدید</a:t>
            </a:r>
          </a:p>
          <a:p>
            <a:pPr marL="624078" indent="-514350" algn="r" rtl="1">
              <a:buFont typeface="+mj-lt"/>
              <a:buAutoNum type="arabicPeriod"/>
            </a:pPr>
            <a:endParaRPr lang="fa-IR" sz="1400" dirty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ابزارهای لازم برای اجرای این اصل :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شناخت ، ساده سازی ، خود کارسازی 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ترسیم نمودار و حذف تبادل الکترونیکی داده ها 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نمایش تصویری نحوه انجام کارها و ترکیب با سیستم برنامه ریزی سازمان طوفان مغزی و چیدمان مجدد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457200" y="1905000"/>
            <a:ext cx="3048000" cy="2133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algn="r" rtl="1"/>
            <a:r>
              <a:rPr lang="fa-IR" dirty="0" smtClean="0">
                <a:latin typeface="B Nazanin+ Black" pitchFamily="2" charset="-78"/>
                <a:cs typeface="B Nazanin+ Black" pitchFamily="2" charset="-78"/>
              </a:rPr>
              <a:t>اصلی که مهندسی مجدد از آن پیروی می کند :</a:t>
            </a:r>
            <a:endParaRPr lang="fa-IR" dirty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 rtl="1">
              <a:buNone/>
            </a:pPr>
            <a:r>
              <a:rPr lang="fa-IR" dirty="0">
                <a:latin typeface="B Nazanin+ Black" pitchFamily="2" charset="-78"/>
                <a:cs typeface="B Nazanin+ Black" pitchFamily="2" charset="-78"/>
              </a:rPr>
              <a:t>بشناس ، ساده کن و خودکار سازی کن </a:t>
            </a:r>
            <a:endParaRPr lang="en-US" dirty="0">
              <a:latin typeface="B Nazanin+ Black" pitchFamily="2" charset="-78"/>
              <a:cs typeface="B Nazanin+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4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گام حیاتی و پر اهمیت ، ارزیابی بسته مناسب سیستم برنامه ریزی منابع سازمان است .</a:t>
            </a:r>
          </a:p>
          <a:p>
            <a:pPr marL="109728" indent="0" algn="r" rtl="1">
              <a:buNone/>
            </a:pPr>
            <a:endParaRPr lang="fa-IR" sz="16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endParaRPr lang="fa-IR" sz="1600" dirty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ارز یابی و انتخاب شامل :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بررسی پوشش دهی مناسب همه حوزه های وظیفه ای کسب وکار 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بررسی یکپارچگی کامل همه وظایف و فرایند های کسب و کار 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حصول اطمینان از در نظر گرفتن همه روند های جدید فناوری اطلاعات 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حصول اطمینان از توسعه و پیاده سازی قابلیتهای مطلوب توسط فروشنده </a:t>
            </a: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حصول اطمینان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از توانایی کسب و کار در جذب هزینه ها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  <a:p>
            <a:pPr marL="452628" indent="-34290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حصول اطمینان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از بهینه بودن نرخ بازده سرمایه گذاری .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  <a:p>
            <a:pPr marL="452628" indent="-342900" algn="r" rtl="1">
              <a:buFont typeface="+mj-lt"/>
              <a:buAutoNum type="arabicPeriod"/>
            </a:pP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انتخاب سیستم </a:t>
            </a:r>
            <a:r>
              <a:rPr lang="fa-IR" sz="36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</a:t>
            </a:r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سازمان</a:t>
            </a:r>
            <a:endParaRPr lang="en-US" sz="3600" dirty="0"/>
          </a:p>
        </p:txBody>
      </p:sp>
      <p:sp>
        <p:nvSpPr>
          <p:cNvPr id="8" name="Left Arrow 7"/>
          <p:cNvSpPr/>
          <p:nvPr/>
        </p:nvSpPr>
        <p:spPr>
          <a:xfrm>
            <a:off x="7315200" y="1991070"/>
            <a:ext cx="1219200" cy="865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اولین اقدام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24400" y="2018502"/>
            <a:ext cx="2438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مهندسی مجدد فرایند های کسب وکار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3276600" y="2018502"/>
            <a:ext cx="1295400" cy="9418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اقدام دوم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9600" y="2018502"/>
            <a:ext cx="2514600" cy="941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ارزیابی و انتخاب بسته نرم افزاری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23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استقرار تیم داخلی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تعیین اهداف / بودجه روشن و شفاف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شناسایی نیازمندی ها بر اساس تحلیل فرایندها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شناسایی بهترین گزینه ها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ارزیابی فرایندهای فعلی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جلب مشارکت همه کاربران سیستم جدید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تدوین برنامه کسب و کار برای پنج سال آینده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تعیین شاخص های هزینه ای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مشاوره با خبره گان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آزمون منظم سیستم و بحث گروهی در مورد نتایج به دست آمده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پیاده سازی سیستم برنامه ریزی منابع سازمان  </a:t>
            </a:r>
          </a:p>
          <a:p>
            <a:pPr algn="r" rtl="1">
              <a:buFont typeface="Wingdings" pitchFamily="2" charset="2"/>
              <a:buChar char="Ø"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28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گام های انتخاب بسته مناسب </a:t>
            </a:r>
            <a:r>
              <a:rPr lang="fa-IR" sz="28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برنامه ریزی منابع سازمان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95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22910" indent="-285750" algn="just" rtl="1">
              <a:buClrTx/>
              <a:buFont typeface="Courier New" pitchFamily="49" charset="0"/>
              <a:buChar char="o"/>
            </a:pPr>
            <a:endParaRPr lang="fa-IR" sz="1800" dirty="0" smtClean="0">
              <a:ln>
                <a:prstDash val="solid"/>
              </a:ln>
              <a:solidFill>
                <a:schemeClr val="accent3"/>
              </a:solidFill>
              <a:latin typeface="B Nazanin+ Black" pitchFamily="2" charset="-78"/>
              <a:cs typeface="B Nazanin+ Black" pitchFamily="2" charset="-78"/>
            </a:endParaRPr>
          </a:p>
          <a:p>
            <a:pPr marL="422910" indent="-285750" algn="just" rtl="1">
              <a:lnSpc>
                <a:spcPct val="150000"/>
              </a:lnSpc>
              <a:buClrTx/>
              <a:buFont typeface="Courier New" pitchFamily="49" charset="0"/>
              <a:buChar char="o"/>
            </a:pPr>
            <a:r>
              <a:rPr lang="fa-IR" sz="1800" dirty="0" smtClean="0">
                <a:ln>
                  <a:prstDash val="solid"/>
                </a:ln>
                <a:solidFill>
                  <a:schemeClr val="accent3"/>
                </a:solidFill>
                <a:latin typeface="B Nazanin+ Black" pitchFamily="2" charset="-78"/>
                <a:cs typeface="B Nazanin+ Black" pitchFamily="2" charset="-78"/>
              </a:rPr>
              <a:t>تعریف:</a:t>
            </a: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نرم افزاری که واحدهای مالی و منابع انسانی را خودکار میکند و تولید کنندگان را در انجام کارهایی مانند پردازش سفارش و زمانبندی تولید یاری می دهد .</a:t>
            </a:r>
          </a:p>
          <a:p>
            <a:pPr marL="480060" indent="-342900" algn="just" rtl="1">
              <a:lnSpc>
                <a:spcPct val="150000"/>
              </a:lnSpc>
              <a:buClrTx/>
              <a:buFont typeface="Arial" pitchFamily="34" charset="0"/>
              <a:buChar char="•"/>
            </a:pPr>
            <a:r>
              <a:rPr lang="fa-IR" sz="1800" dirty="0" smtClean="0">
                <a:ln>
                  <a:prstDash val="solid"/>
                </a:ln>
                <a:solidFill>
                  <a:schemeClr val="accent3"/>
                </a:solidFill>
                <a:latin typeface="B Nazanin+ Black" pitchFamily="2" charset="-78"/>
                <a:cs typeface="B Nazanin+ Black" pitchFamily="2" charset="-78"/>
              </a:rPr>
              <a:t>هدف:</a:t>
            </a: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بهبود و یکپارچه سازی فرایندهای عملیاتی و گردش اطلاعات در یک سازمان</a:t>
            </a:r>
          </a:p>
          <a:p>
            <a:pPr marL="422910" indent="-285750" algn="just" rtl="1">
              <a:lnSpc>
                <a:spcPct val="150000"/>
              </a:lnSpc>
              <a:buClrTx/>
              <a:buFontTx/>
              <a:buChar char="-"/>
            </a:pPr>
            <a:r>
              <a:rPr lang="fa-IR" sz="14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که از طریق اطلاعات موجب هم افزایی منابع سازمانی ( نیروی انسانی-مواد –پول و ماشین آلات ) می گردد.</a:t>
            </a:r>
          </a:p>
          <a:p>
            <a:pPr marL="422910" indent="-285750" algn="just" rtl="1">
              <a:lnSpc>
                <a:spcPct val="150000"/>
              </a:lnSpc>
              <a:buClrTx/>
              <a:buFont typeface="Arial" pitchFamily="34" charset="0"/>
              <a:buChar char="•"/>
            </a:pP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به دلیل هزینه های سنگین ، در ابتدا پیاده سازی برای شرکت های چند ملیتی بزرگ و صنایع زیربنایی </a:t>
            </a:r>
          </a:p>
          <a:p>
            <a:pPr marL="422910" indent="-285750" algn="just" rtl="1">
              <a:lnSpc>
                <a:spcPct val="150000"/>
              </a:lnSpc>
              <a:buClrTx/>
              <a:buFont typeface="Arial" pitchFamily="34" charset="0"/>
              <a:buChar char="•"/>
            </a:pP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ارائه در بسته های نرم افزاری استاندارد توسط شرکت هایی مانند :</a:t>
            </a:r>
            <a:r>
              <a:rPr lang="en-US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SAP</a:t>
            </a: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 – بان – اوراکل – جی دی ادواردز – </a:t>
            </a:r>
            <a:r>
              <a:rPr lang="en-US" sz="1600" dirty="0" err="1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Peoplesoft</a:t>
            </a:r>
            <a:r>
              <a:rPr lang="en-US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 </a:t>
            </a: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 </a:t>
            </a:r>
          </a:p>
          <a:p>
            <a:pPr marL="422910" indent="-285750" algn="just" rtl="1">
              <a:lnSpc>
                <a:spcPct val="150000"/>
              </a:lnSpc>
              <a:buClrTx/>
              <a:buFont typeface="Arial" pitchFamily="34" charset="0"/>
              <a:buChar char="•"/>
            </a:pP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راهکاههای نرم افزاری اند که داده ها را در سازمان یکپارچه کرده ، رویه های استانداردی را بر  ورود داده ها ، استفاده و توزیع آنها تحمیل می کند .</a:t>
            </a:r>
          </a:p>
          <a:p>
            <a:pPr marL="422910" indent="-285750" algn="just" rtl="1">
              <a:lnSpc>
                <a:spcPct val="150000"/>
              </a:lnSpc>
              <a:buClrTx/>
              <a:buFont typeface="Arial" pitchFamily="34" charset="0"/>
              <a:buChar char="•"/>
            </a:pP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ساختن یک نرم افزار واحد که نیازمندیهای افراد در بخش های مالی،منابع،انسانی و انبار را براورده کند دشوار است .</a:t>
            </a:r>
          </a:p>
          <a:p>
            <a:pPr marL="422910" indent="-285750" algn="just" rtl="1">
              <a:lnSpc>
                <a:spcPct val="150000"/>
              </a:lnSpc>
              <a:buClrTx/>
              <a:buFont typeface="Arial" pitchFamily="34" charset="0"/>
              <a:buChar char="•"/>
            </a:pPr>
            <a:r>
              <a:rPr lang="fa-IR" sz="1600" dirty="0" smtClean="0">
                <a:ln>
                  <a:prstDash val="solid"/>
                </a:ln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در حالت معمول هر یک از واحد های مذکور دارای سیستم نرم افزاری خاص و برای روش های معین در هر بخش بهینه سازی شده است . </a:t>
            </a:r>
          </a:p>
          <a:p>
            <a:pPr marL="480060" indent="-342900" algn="r" rtl="1">
              <a:lnSpc>
                <a:spcPct val="150000"/>
              </a:lnSpc>
              <a:buClrTx/>
              <a:buFont typeface="Arial" pitchFamily="34" charset="0"/>
              <a:buChar char="•"/>
            </a:pPr>
            <a:endParaRPr lang="en-US" sz="1600" dirty="0">
              <a:ln>
                <a:prstDash val="solid"/>
              </a:ln>
              <a:solidFill>
                <a:schemeClr val="tx1"/>
              </a:solidFill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برنامه ریزی منابع سازمان</a:t>
            </a:r>
            <a:r>
              <a:rPr lang="fa-I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( مقدمه )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 Nazanin+ Black" pitchFamily="2" charset="-78"/>
              <a:cs typeface="B Nazanin+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104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r" rtl="1">
              <a:buNone/>
            </a:pPr>
            <a:endParaRPr lang="fa-IR" sz="20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just" rtl="1">
              <a:buNone/>
            </a:pPr>
            <a:r>
              <a:rPr lang="fa-IR" sz="2400" dirty="0" smtClean="0">
                <a:latin typeface="B Nazanin+ Black" pitchFamily="2" charset="-78"/>
                <a:cs typeface="B Nazanin+ Black" pitchFamily="2" charset="-78"/>
              </a:rPr>
              <a:t>سه رویکرد رایج در نصب سیستم جدید برنامه ریزی منابع سازمان :</a:t>
            </a:r>
          </a:p>
          <a:p>
            <a:pPr marL="109728" indent="0" algn="just" rtl="1">
              <a:buNone/>
            </a:pPr>
            <a:endParaRPr lang="fa-IR" sz="2400" dirty="0" smtClean="0">
              <a:latin typeface="B Nazanin+ Black" pitchFamily="2" charset="-78"/>
              <a:cs typeface="B Nazanin+ Black" pitchFamily="2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نصب کامل در سطح تمام سازمان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نصب واحد به واحد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نصب فرایند های کلیدی </a:t>
            </a:r>
            <a:endParaRPr lang="en-US" sz="20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رویکردهای رایج برای نصب سیستم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955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2628" indent="-342900" algn="r" rtl="1">
              <a:buFont typeface="+mj-lt"/>
              <a:buAutoNum type="arabicPeriod"/>
            </a:pPr>
            <a:endParaRPr lang="fa-IR" sz="1800" dirty="0" smtClean="0">
              <a:solidFill>
                <a:schemeClr val="accent2"/>
              </a:solidFill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1. تعریف دامنه :</a:t>
            </a:r>
          </a:p>
          <a:p>
            <a:pPr marL="109728" indent="0" algn="r" rtl="1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-  </a:t>
            </a: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آغاز عقد قرارداد - زمان بندی کلی پیاده سازی – تشریح قابلیتهای نرم افزار و منافع آن 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2. تحلیل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بررسی فرایندها و محیط کسب وکار – اولویت بندی اهداف تجاری و تولیدی 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3. نمونه سازی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ساخت ، آزمون ، ارزیابی نمونه اولیه ( ساخت یک نمونه اولیه جهت ارزیابی سیستم )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4. گسترش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اصلاح نمونه اولیه و  تولید در مقیاس کامل 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5. واسطه ارتباطی / یکپارچگی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طراحی تمامی واسطها و کانال های ارتباطی ضروری 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6. آزمون موازی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آزمون شبیه سازس کامل سیستم برای ارزیابی عملکرد و اثربخشی واسطها و یکپارچگی آنها 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7. جایگزینی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استراتژی جهت راه اندازی اثربخش و بهنگام سیستم </a:t>
            </a:r>
          </a:p>
          <a:p>
            <a:pPr marL="109728" indent="0" algn="r" rtl="1">
              <a:buNone/>
            </a:pP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8. بهبود مستمر :</a:t>
            </a:r>
          </a:p>
          <a:p>
            <a:pPr marL="109728" indent="0" algn="r" rtl="1">
              <a:buNone/>
            </a:pPr>
            <a:r>
              <a:rPr lang="fa-IR" sz="1700" dirty="0" smtClean="0">
                <a:latin typeface="B Nazanin+ Black" pitchFamily="2" charset="-78"/>
                <a:cs typeface="B Nazanin+ Black" pitchFamily="2" charset="-78"/>
              </a:rPr>
              <a:t>- حصول اطمینان از  راه اندازی در مدت 3 تا 6 ماه </a:t>
            </a:r>
          </a:p>
          <a:p>
            <a:pPr marL="109728" indent="0" algn="r" rtl="1">
              <a:buNone/>
            </a:pP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28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گام های کسب موفقیت در پیاده سازی سیستم </a:t>
            </a:r>
            <a:r>
              <a:rPr lang="fa-IR" sz="28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08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r" rtl="1">
              <a:buNone/>
            </a:pPr>
            <a:r>
              <a:rPr lang="fa-IR" sz="16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1. سیستم های برنامه ریزی منابع سازمان: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عدم وجود درک درست از هزینه های مرتبط با پیاده سازی سیستم</a:t>
            </a:r>
          </a:p>
          <a:p>
            <a:pPr marL="109728" indent="0" algn="r" rtl="1">
              <a:buNone/>
            </a:pPr>
            <a:r>
              <a:rPr lang="fa-IR" sz="16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2. فرهنگ سازمانی :</a:t>
            </a:r>
          </a:p>
          <a:p>
            <a:pPr marL="109728" indent="0" algn="r" rtl="1">
              <a:buNone/>
            </a:pPr>
            <a:r>
              <a:rPr lang="fa-IR" sz="16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عدم وجود اطلاع رسانی درست بین کارکنان و آموزش آنها </a:t>
            </a:r>
          </a:p>
          <a:p>
            <a:pPr marL="109728" indent="0" algn="r" rtl="1">
              <a:buNone/>
            </a:pPr>
            <a:r>
              <a:rPr lang="fa-IR" sz="16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3. مدیریت تغییر :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اطلاع از واقعت تا عمل در پیاده سازی ( عدم اطلاع کافی از مشکلات اولیه در هنگام را راه اندازی برنامه )</a:t>
            </a:r>
          </a:p>
          <a:p>
            <a:pPr marL="109728" indent="0" algn="r" rtl="1">
              <a:buNone/>
            </a:pPr>
            <a:r>
              <a:rPr lang="fa-IR" sz="16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4. تجارب دیگر سازمان ها :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مدیریت تغییر و آموزش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آموزش در هنگام راه اندازی و شروع زودتر با مشکلاتی همراه است .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ضرورت مهندسی مجدد فرایندها: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تصمیم گیری در رابطه با اینکه ، فرایندها ی کاری با سیستم تطبیق دارد یا خیر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ضعف در برنامه ریزی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پیاده سازی برنامه با هدف  در یک راستا  می باشد یا خیر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آگاهی از مهارتهای فناوری اطلاعات :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با ارتقا فناوری ، باید مهارت های کارکنان نیز ارتقا پیدا کند .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ضعف در مدیریت پروژه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عدم وجود تجربه کافی در پیاده سازی برنامه های کاربردی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آزمون های فناوری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اقدامات لازم جهت تطبیق برنامه با واسطهای کاربر ، گزارشهای تغییر  و تبدیل داده ها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مشارکت ضعیف مدیریت ارشد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به وجود آمدن تضادها و تعارضات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دست کم گرفتن منابع مورد نیاز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انحراف از میزان بودجه ( مانند دوباره کاری فرایند ، آموزش کارکنان و غیره )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</a:t>
            </a:r>
            <a:r>
              <a:rPr lang="fa-IR" sz="1600" dirty="0" smtClean="0">
                <a:solidFill>
                  <a:srgbClr val="C00000"/>
                </a:solidFill>
                <a:latin typeface="B Nazanin+ Black" pitchFamily="2" charset="-78"/>
                <a:cs typeface="B Nazanin+ Black" pitchFamily="2" charset="-78"/>
              </a:rPr>
              <a:t>ارزیابی ناکافی نرم افزار  :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عدم در نظر گرفتن جوانب کامل نرم افزار پیش از خرید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دامهای پیاده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سازی سیستم 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57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خلاصه </a:t>
            </a:r>
            <a:r>
              <a:rPr lang="fa-IR" sz="1800" dirty="0" smtClean="0">
                <a:latin typeface="B Nazanin+ Black" pitchFamily="2" charset="-78"/>
                <a:cs typeface="B Nazanin+ Black" pitchFamily="2" charset="-78"/>
                <a:sym typeface="Wingdings" pitchFamily="2" charset="2"/>
              </a:rPr>
              <a:t>: ( مشکلات احتمالی برای سیستم برنامه ریزی منابع سازمان )</a:t>
            </a: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احتمالا هزینه ها کمتر از مقدار واقعی براورد شده است . 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احتمال دست کم گرفتن زمان و اقدامات لازم جهت پیاده سازی 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تامین منابع از بخش های فناوری اطلاعات و کسب و کار احتمالا بیش از حد پیش بینی شده ، خواهد شد . 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سطح تخصص خارجی مورد نیاز بیش از میزان پیش بینی شده ، خواهد شد .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تغییرات مورد نیاز در فرایند کسب وکار بیش از میزان پیش بینی شده ، خواهد بود .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کنترل دامنه پروژه دشوارتر از آن خواهد بود که انتظار می رود .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فقدان آموزش کافی مخصوصا در زمینه ماژول های مختلف .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مهمترین آن نیز ضرورت مدیریت تغییر است .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مشکلات انسانی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دامهای پیاده سازی سیستم 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96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r" rtl="1">
              <a:buFont typeface="+mj-lt"/>
              <a:buAutoNum type="arabicPeriod"/>
            </a:pPr>
            <a:endParaRPr lang="fa-IR" sz="1600" dirty="0" smtClean="0">
              <a:latin typeface="B Nazanin+ Black" pitchFamily="2" charset="-78"/>
              <a:cs typeface="B Nazanin+ Black" pitchFamily="2" charset="-78"/>
            </a:endParaRPr>
          </a:p>
          <a:p>
            <a:pPr marL="624078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هسته مرکزی مناسب : انتخاب تیم مناسب اهمیت زیادی دارد .</a:t>
            </a:r>
          </a:p>
          <a:p>
            <a:pPr marL="624078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جلب مشارکت : برانگیختن و ترغیب همه افراد .</a:t>
            </a:r>
          </a:p>
          <a:p>
            <a:pPr marL="624078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تعیین اهداف : آگاهی از اهداف نهایی .</a:t>
            </a:r>
          </a:p>
          <a:p>
            <a:pPr marL="624078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آزمون : حصول اطمینان از عملکرد سیستم قبل از بکارگیری کامل آن .</a:t>
            </a:r>
          </a:p>
          <a:p>
            <a:pPr marL="624078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اندازه مناسب : مطابقت با قابلیت های سیستم .</a:t>
            </a:r>
          </a:p>
          <a:p>
            <a:pPr marL="624078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دامهای رایج : کسب آگاهی از دامهای رایج جهت کنترل آنها .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درس آموخته شده از پیاده سازی موفق سیستم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72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بی تجربگی مدیر پروژه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فقدام تخصص لازم در تیم پروژه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ناکافی بودن اعضای تیم پروژه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شفاف نبودن نقشها و مسئولیتهای پیاده سازی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فقدان پشتیبانی و حمایت مدیریت ارشد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فقدان تعهد کارکنان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عدم مشارکت همه ذی نفعان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آموزش ناکافی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زمانبندی غیرواقع گرایانه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پیاده سازی « انفجاری »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تحلیل غیرواقع گرایانه از نتایج پروژه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بودجه ناکافی برای پیاده سازی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ارتباطات ضعیف با ذی نفعان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ضعف در تعیین اهداف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ابهام در اهداف و شاخصهای عملکردی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dirty="0" smtClean="0"/>
              <a:t>فقدان مشوقهای شخصی برای تسهیل پیاده سازی </a:t>
            </a:r>
          </a:p>
          <a:p>
            <a:pPr marL="624078" indent="-514350" algn="r" rtl="1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دلایل شکست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پیاده سازی سیستم برنامه ریزی منابع سازمان</a:t>
            </a:r>
            <a:endParaRPr lang="en-US" sz="3200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72000" y="1524000"/>
            <a:ext cx="4114800" cy="44832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numCol="1">
            <a:normAutofit fontScale="92500"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24078" indent="-51435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بی تجربگی مدیر پروژه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پایین بودن خدمات پشتیبانی فروشنده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ناکافی بودن خدمات پشتیبانی فروشنده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فقدام </a:t>
            </a: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تخصص لازم در تیم پروژه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ناکافی بودن اعضای تیم پروژه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شفاف نبودن نقشها و مسئولیتهای پیاده سازی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فقدان پشتیبانی و حمایت مدیریت ارشد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فقدان تعهد کارکنان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عدم مشارکت همه ذی نفعان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آموزش ناکافی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زمانبندی غیرواقع گرایانه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پیاده سازی « انفجاری »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تحلیل غیرواقع گرایانه از نتایج پروژه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بودجه ناکافی برای پیاده سازی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ارتباطات ضعیف با ذی نفعان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ضعف در تعیین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اهداف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ابهام در اهداف و شاخصهای عملکردی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7200" y="1524000"/>
            <a:ext cx="4114800" cy="44832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numCol="1"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2628" indent="-342900" algn="r" rtl="1">
              <a:buAutoNum type="arabicPeriod" startAt="16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  </a:t>
            </a: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فقدان مشوقهای شخصی برای تسهیل پیاده سازی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عدم درک مناسب از عواقب شکست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عدم تطابق سیستم برنامه ریزی منابع سازمان با نیازهای کسب وکار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عدم یکپارچگی با دیگر برنامه های کاربردی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فقدان فرایندی تعریف شده برای رفع مشکلات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ضعف در طراحی و معماری سیستم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طراحی ناکافی فرایندها پیش از آغاز به کار سیستم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تغییرات پیش بینی نشده در طراحی شغل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تغییرات بیش از حد در بسته نرم افزاری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ضعف در برنامه ریزی و اجرای داده ها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ضعف در شناخت سیاست ها و رویه ها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آزمون ناکافی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عدم پیاده سازی نمونه آزمایشی مناسب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فضای ناکافی برای سخت افزار سیستم </a:t>
            </a:r>
          </a:p>
          <a:p>
            <a:pPr marL="452628" indent="-342900" algn="r" rtl="1">
              <a:buAutoNum type="arabicPeriod" startAt="16"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حجم اقدامات بیش از حد در آغاز پیاده سازی  </a:t>
            </a:r>
          </a:p>
          <a:p>
            <a:pPr marL="109728" indent="0" algn="r" rtl="1">
              <a:buNone/>
            </a:pPr>
            <a:endParaRPr lang="fa-IR" sz="1400" dirty="0" smtClean="0"/>
          </a:p>
          <a:p>
            <a:pPr marL="452628" indent="-342900" algn="r" rtl="1">
              <a:buAutoNum type="arabicPeriod" startAt="16"/>
            </a:pPr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153080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rmAutofit/>
          </a:bodyPr>
          <a:lstStyle/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کنترل کارکنان بخش حساب های پرداختی برصدور فاکتور و پردازش پرداخت را افزایش می دهد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مستندات کاغذی را با فراهم کردن قالب های هم زمان برای ورود و دریافت سریع اطلاعات کاهش می دهد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بهنگام و مناسب بودن اطلاعات را با برقراری امکان ارسال روزانه اطلاعات به جای ارسال ماهنامه بهبود میبخشد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با فراهم نمودن محتواهای تفضیلی ، نمایش بهتر و تضمین رضایتمندی ممیزان ، دقت و صحت اطلاعات را افزایش می دهد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کنترل هزینه ها را بهبود می بخشد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افزایش پاسخ دهی به مشتریان و پیگیری درخواست های آنها را تضمین می کند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کارایی وصول نقدینگی را افزایش می دهد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امکان نظارت بهتر و پاسخ دهی سریعتر به درخواست ها را فراهم می کند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امکان پاسخ دهی سریعتر به تغییر عملیات کسب وکار و شرایط بازار را فراهم می کند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به سازمان کمک می کند که با بهبود فرایندهای خود به مزیت رقابتی دست یابد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پیوند عرضه و تقاضا را با ایجاد مکان ها و شعبات راه دور در کشورهای مختلف بهبود می بخشد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یک پایگاه داده های یکپارچه مشتریان را که برای همه برنامه های کاربردی قابل استفاده باشد ، فراهم می کند 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عملیات بین المللی پشتیبانی می کند .</a:t>
            </a:r>
          </a:p>
          <a:p>
            <a:pPr algn="r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دسترسی به اطلاعات و مدیریت را در سطح سازمان بهبود می بخشد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منافع حاصل از سیستم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16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ü"/>
            </a:pPr>
            <a:endParaRPr lang="fa-IR" dirty="0" smtClean="0"/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کاهش در موجودی – 50%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کاهش در زمان تکمیل سفارش – 43%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افزایش در ظرفیت تولید – 36%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کاهش در کل هزینه های پشتیبانی – 32%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کاهش در هزینه های تامین و تدارکات – 29%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کاهش در ضایعات تولید – 29%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میزان کاهش در هزینه های توزیع – 14%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نتایج به دست آمده از پیاده سازی سیستم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41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 rtl="1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تولید کنندگان عمدتا سیستم های برنامه ریزی منابع سازمان را پیاده سازی می کنند تا :</a:t>
            </a:r>
          </a:p>
          <a:p>
            <a:pPr marL="109728" indent="0" algn="ctr" rtl="1">
              <a:buNone/>
            </a:pPr>
            <a:endParaRPr lang="fa-IR" sz="1800" dirty="0">
              <a:latin typeface="B Nazanin+ Black" pitchFamily="2" charset="-78"/>
              <a:cs typeface="B Nazanin+ Black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مزیت رقابتی به دست آورند – 71%</a:t>
            </a:r>
          </a:p>
          <a:p>
            <a:pPr algn="ctr" rtl="1">
              <a:buFont typeface="Wingdings" pitchFamily="2" charset="2"/>
              <a:buChar char="ü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به مشتریان عمده خدمات رسانی کنند – 71%</a:t>
            </a:r>
          </a:p>
          <a:p>
            <a:pPr algn="ctr" rtl="1">
              <a:buFont typeface="Wingdings" pitchFamily="2" charset="2"/>
              <a:buChar char="ü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آن را جایگزین سیستم قدیمی تر کنند – 57%</a:t>
            </a:r>
            <a:endParaRPr lang="en-US" sz="18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دلایل پیاده </a:t>
            </a:r>
            <a:r>
              <a:rPr lang="fa-IR" sz="36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سازی سیستم برنامه ریزی منابع سازمان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01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 rtl="1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احتمال به کارگیری سیستم برنامه ریزی منابع سازمان توسط تولید کنندگان بزرگ تقریبا سه برابر تولید کنندگان متوسط است .</a:t>
            </a:r>
          </a:p>
          <a:p>
            <a:pPr algn="ctr" rtl="1">
              <a:buFont typeface="Wingdings" pitchFamily="2" charset="2"/>
              <a:buChar char="ü"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تولید کنندگام متوسط – 11%</a:t>
            </a:r>
          </a:p>
          <a:p>
            <a:pPr algn="ctr" rtl="1">
              <a:buFont typeface="Wingdings" pitchFamily="2" charset="2"/>
              <a:buChar char="ü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تولید کنندگان بزرگ – 29 %</a:t>
            </a:r>
          </a:p>
          <a:p>
            <a:pPr algn="ctr" rtl="1">
              <a:buFont typeface="Wingdings" pitchFamily="2" charset="2"/>
              <a:buChar char="ü"/>
            </a:pPr>
            <a:endParaRPr lang="fa-IR" sz="1800" dirty="0">
              <a:latin typeface="B Nazanin+ Black" pitchFamily="2" charset="-78"/>
              <a:cs typeface="B Nazanin+ Black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endParaRPr lang="fa-IR" sz="1800" dirty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 rtl="1">
              <a:buNone/>
            </a:pPr>
            <a:r>
              <a:rPr lang="fa-IR" sz="14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تولید کنندگان بزرگ در این تحقیق به شرکت های با فروش سالانه 500میلیون دلار و مستقر در آمریکا اطلاق می شود .</a:t>
            </a:r>
            <a:endParaRPr lang="en-US" sz="1400" dirty="0">
              <a:solidFill>
                <a:srgbClr val="FF0000"/>
              </a:solidFill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4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به کارگیری سیستم </a:t>
            </a:r>
            <a:r>
              <a:rPr lang="fa-IR" sz="44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8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برنامه ریزی منابع سازمان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2" y="1481138"/>
            <a:ext cx="7474836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62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r" rtl="1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r" rtl="1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واحدهایی که از طریق سیستم های رایانه ای با دیگر واحدها در ارتباطند :</a:t>
            </a:r>
          </a:p>
          <a:p>
            <a:pPr algn="r" rtl="1">
              <a:buFont typeface="Wingdings" pitchFamily="2" charset="2"/>
              <a:buChar char="ü"/>
            </a:pPr>
            <a:endParaRPr lang="fa-IR" sz="1600" dirty="0" smtClean="0">
              <a:latin typeface="B Nazanin+ Black" pitchFamily="2" charset="-78"/>
              <a:cs typeface="B Nazanin+ Black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مالی / حسابداری -91%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تولید -88%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فروش / بازاریابی – 85%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خدمات مشتری – 84%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تدارکات – 78%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توزیع – 64%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مهندسی – 59%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تضمین کیفیت – 58%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امور مشتریان – 49%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حمل و نقل – 49%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ایجاد یکپارچگی در سیستم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188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indent="-514350" algn="r" rtl="1">
              <a:buFont typeface="+mj-lt"/>
              <a:buAutoNum type="arabicPeriod"/>
            </a:pPr>
            <a:endParaRPr lang="fa-IR" sz="1600" dirty="0" smtClean="0">
              <a:latin typeface="B Nazanin+ Black" pitchFamily="2" charset="-78"/>
              <a:cs typeface="B Nazanin+ Black" pitchFamily="2" charset="-78"/>
            </a:endParaRP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نیاز به بستری مشترک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بهبود فرایندها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قابلیت مشاهده داده ها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کاهش هزینه های عملیاتی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افزایش پاسخ دهی به مشتریان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بهبود تصمیم گیری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جایگزینی سیستم های قدیمی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افزایش فشار ناشی از جهانی شدن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افزایش اهمیت مهندسی مجدد فرایندهای کسب و کار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فلسفه تولید بهنگام </a:t>
            </a:r>
          </a:p>
          <a:p>
            <a:pPr marL="624078" indent="-514350" algn="r" rtl="1">
              <a:buFont typeface="+mj-lt"/>
              <a:buAutoNum type="arabicPeriod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حرکت صنایع مختلف به سوی همکاری نرم افزاری </a:t>
            </a:r>
            <a:endParaRPr lang="en-US" sz="18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محرکهای به کارگیری سیستم </a:t>
            </a:r>
            <a:r>
              <a:rPr lang="fa-IR" sz="32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84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69360"/>
              </p:ext>
            </p:extLst>
          </p:nvPr>
        </p:nvGraphicFramePr>
        <p:xfrm>
          <a:off x="457200" y="1481138"/>
          <a:ext cx="8229600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6. ساخت </a:t>
                      </a:r>
                      <a:endParaRPr lang="en-US" sz="1600" dirty="0">
                        <a:solidFill>
                          <a:schemeClr val="tx1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5. مدیریت مواد </a:t>
                      </a:r>
                      <a:endParaRPr lang="en-US" sz="1600" dirty="0">
                        <a:solidFill>
                          <a:schemeClr val="tx1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4. منابع انسانی </a:t>
                      </a:r>
                      <a:endParaRPr lang="en-US" sz="1600" dirty="0">
                        <a:solidFill>
                          <a:schemeClr val="tx1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3. پروژه ها</a:t>
                      </a:r>
                      <a:endParaRPr lang="en-US" sz="1600" dirty="0">
                        <a:solidFill>
                          <a:schemeClr val="tx1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2. زنجیره تامین </a:t>
                      </a:r>
                      <a:endParaRPr lang="en-US" sz="1600" dirty="0">
                        <a:solidFill>
                          <a:schemeClr val="tx1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1.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امور مالی </a:t>
                      </a:r>
                      <a:endParaRPr lang="en-US" sz="1600" dirty="0">
                        <a:solidFill>
                          <a:schemeClr val="tx1"/>
                        </a:solidFill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تعریف کارخانه</a:t>
                      </a:r>
                      <a:r>
                        <a:rPr lang="fa-IR" sz="14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و اقلام تولیدی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موجودی</a:t>
                      </a:r>
                      <a:r>
                        <a:rPr lang="fa-IR" sz="14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هزینه یابی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تامین و تدارک استراتژیک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 ریزی ( دفتر کل ، تحلیل گر )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 ریزی و شبه سازی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خرید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صدور</a:t>
                      </a:r>
                      <a:r>
                        <a:rPr lang="fa-IR" sz="14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صورت حساب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تدارکات غیر تولیدی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تحلیل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مواد</a:t>
                      </a:r>
                      <a:r>
                        <a:rPr lang="fa-IR" sz="14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زمان و هزینه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منبع یابی استراتژیک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یکی کردن و تلفیق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تولید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پورتال مدیریت فعالیتها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کاتالوگ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هزینه ها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هزینه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صدور صورت حساب و وصول نقدینگی 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فناوری های یکپارچه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نقدینگی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latin typeface="B Nazanin+ Black" pitchFamily="2" charset="-78"/>
                          <a:cs typeface="B Nazanin+ Black" pitchFamily="2" charset="-78"/>
                        </a:rPr>
                        <a:t>مدیریت داراییها</a:t>
                      </a:r>
                      <a:endParaRPr lang="en-US" sz="14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اوراکل </a:t>
            </a:r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( ماژول های مختلف اوراکل 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36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     </a:t>
            </a:r>
            <a:r>
              <a:rPr lang="fa-IR" sz="20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مراحل پیدایش :</a:t>
            </a:r>
          </a:p>
          <a:p>
            <a:pPr algn="r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اولین نسخه ، سیستم حسابداری مالی به نام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R/1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( حرف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اولین حرف عبارت </a:t>
            </a:r>
            <a:r>
              <a:rPr lang="en-US" sz="1600" u="sng" dirty="0" smtClean="0">
                <a:latin typeface="B Nazanin+ Black" pitchFamily="2" charset="-78"/>
                <a:cs typeface="B Nazanin+ Black" pitchFamily="2" charset="-78"/>
              </a:rPr>
              <a:t>real-time data processing </a:t>
            </a: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به معنی پردازش بلادرنگ داده ها </a:t>
            </a:r>
          </a:p>
          <a:p>
            <a:pPr algn="r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تبدیل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R/1 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به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R/2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در اواخر دهه 1970 </a:t>
            </a:r>
          </a:p>
          <a:p>
            <a:pPr algn="r" rtl="1">
              <a:buFontTx/>
              <a:buChar char="-"/>
            </a:pP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R/2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: مجموعه نرم افزار کاربردی تجاری مبتنی بر پردازش مرکزی </a:t>
            </a:r>
          </a:p>
          <a:p>
            <a:pPr algn="r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عمومیت بین کشورهای اروپایی و چند ملیتی </a:t>
            </a:r>
          </a:p>
          <a:p>
            <a:pPr algn="r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تبدیل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R/2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به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R/3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در 6 جولای 1992 </a:t>
            </a:r>
          </a:p>
          <a:p>
            <a:pPr algn="r" rtl="1">
              <a:buFontTx/>
              <a:buChar char="-"/>
            </a:pP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R/3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: قابل اجرا بر روی سیستم عامل های مختلف مانند ویندوز یا یونیکس </a:t>
            </a:r>
          </a:p>
          <a:p>
            <a:pPr marL="109728" indent="0" algn="r" rtl="1">
              <a:buNone/>
            </a:pPr>
            <a:r>
              <a:rPr lang="fa-IR" sz="2000" dirty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 </a:t>
            </a:r>
            <a:r>
              <a:rPr lang="fa-IR" sz="20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     </a:t>
            </a:r>
            <a:r>
              <a:rPr lang="en-US" sz="20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SAP R/3 </a:t>
            </a:r>
            <a:r>
              <a:rPr lang="fa-IR" sz="20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 :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یک نرم افزار با معماری سرویس دهنده / سرویس گیرنده است که از یک مدل سه لایه ای استفاده می کند .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1- سطح ارائه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2-سطح برنامه کاربردی </a:t>
            </a:r>
          </a:p>
          <a:p>
            <a:pPr marL="109728" indent="0" algn="r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سطح پایگاه داده ها </a:t>
            </a:r>
          </a:p>
          <a:p>
            <a:pPr marL="109728" indent="0" algn="r" rtl="1">
              <a:buNone/>
            </a:pPr>
            <a:r>
              <a:rPr lang="fa-IR" sz="1600" dirty="0">
                <a:latin typeface="B Nazanin+ Black" pitchFamily="2" charset="-78"/>
                <a:cs typeface="B Nazanin+ Black" pitchFamily="2" charset="-78"/>
              </a:rPr>
              <a:t> </a:t>
            </a:r>
            <a:endParaRPr lang="fa-IR" sz="1600" dirty="0" smtClean="0">
              <a:latin typeface="B Nazanin+ Black" pitchFamily="2" charset="-78"/>
              <a:cs typeface="B Nazanin+ Black" pitchFamily="2" charset="-78"/>
            </a:endParaRPr>
          </a:p>
          <a:p>
            <a:pPr algn="r" rtl="1"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sz="44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</a:t>
            </a:r>
            <a:r>
              <a:rPr lang="en-US" sz="44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SAP</a:t>
            </a:r>
            <a:r>
              <a:rPr lang="fa-IR" sz="44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</a:t>
            </a:r>
            <a:r>
              <a:rPr lang="en-US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SAP</a:t>
            </a:r>
            <a:r>
              <a:rPr lang="fa-IR" sz="36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 </a:t>
            </a:r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( ماژول های </a:t>
            </a:r>
            <a:r>
              <a:rPr lang="en-US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SAP R/3 </a:t>
            </a:r>
            <a:r>
              <a:rPr lang="fa-IR" sz="32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)</a:t>
            </a:r>
            <a:endParaRPr lang="en-US" sz="4000" dirty="0"/>
          </a:p>
        </p:txBody>
      </p:sp>
      <p:sp>
        <p:nvSpPr>
          <p:cNvPr id="6" name="Diamond 5"/>
          <p:cNvSpPr/>
          <p:nvPr/>
        </p:nvSpPr>
        <p:spPr>
          <a:xfrm>
            <a:off x="3505200" y="2743200"/>
            <a:ext cx="1866900" cy="17526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 Nazanin+ Black" pitchFamily="2" charset="-78"/>
                <a:cs typeface="B Nazanin+ Black" pitchFamily="2" charset="-78"/>
              </a:rPr>
              <a:t>SAP R/3</a:t>
            </a:r>
            <a:endParaRPr lang="en-US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0" y="1828800"/>
            <a:ext cx="2057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حساب داری مالی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10943" y="24384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کنترل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2200" y="3127829"/>
            <a:ext cx="201385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مدیریت داراییهای ثابت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2200" y="3872593"/>
            <a:ext cx="2057400" cy="484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سیستم پروژه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10943" y="4495800"/>
            <a:ext cx="20193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جریان کار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5105402"/>
            <a:ext cx="1905000" cy="533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راهکار صنعت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76400" y="18288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توزیع و فروش 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19200" y="24384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مدیریت مواد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31242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برنامه ریزی تولید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8200" y="3872593"/>
            <a:ext cx="2209800" cy="484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مدیریت کیفیت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9200" y="44958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نگهداری کارخانه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76400" y="5105401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منابع انسانی</a:t>
            </a: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962400" y="22860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3505200" y="2895600"/>
            <a:ext cx="457200" cy="2322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048000" y="3127829"/>
            <a:ext cx="914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7" idx="3"/>
          </p:cNvCxnSpPr>
          <p:nvPr/>
        </p:nvCxnSpPr>
        <p:spPr>
          <a:xfrm flipH="1">
            <a:off x="3048000" y="4114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8" idx="3"/>
          </p:cNvCxnSpPr>
          <p:nvPr/>
        </p:nvCxnSpPr>
        <p:spPr>
          <a:xfrm flipH="1">
            <a:off x="3505200" y="4114800"/>
            <a:ext cx="4572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9" idx="3"/>
          </p:cNvCxnSpPr>
          <p:nvPr/>
        </p:nvCxnSpPr>
        <p:spPr>
          <a:xfrm flipH="1">
            <a:off x="3733800" y="4114800"/>
            <a:ext cx="228600" cy="12573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7" idx="1"/>
          </p:cNvCxnSpPr>
          <p:nvPr/>
        </p:nvCxnSpPr>
        <p:spPr>
          <a:xfrm flipV="1">
            <a:off x="4876800" y="2057400"/>
            <a:ext cx="457200" cy="10704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8" idx="1"/>
          </p:cNvCxnSpPr>
          <p:nvPr/>
        </p:nvCxnSpPr>
        <p:spPr>
          <a:xfrm flipV="1">
            <a:off x="4876800" y="2667000"/>
            <a:ext cx="1034143" cy="4608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9" idx="1"/>
          </p:cNvCxnSpPr>
          <p:nvPr/>
        </p:nvCxnSpPr>
        <p:spPr>
          <a:xfrm>
            <a:off x="4876800" y="3127829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0" idx="1"/>
          </p:cNvCxnSpPr>
          <p:nvPr/>
        </p:nvCxnSpPr>
        <p:spPr>
          <a:xfrm>
            <a:off x="4876800" y="41148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2" idx="1"/>
          </p:cNvCxnSpPr>
          <p:nvPr/>
        </p:nvCxnSpPr>
        <p:spPr>
          <a:xfrm>
            <a:off x="4876800" y="4114800"/>
            <a:ext cx="1034143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3" idx="1"/>
          </p:cNvCxnSpPr>
          <p:nvPr/>
        </p:nvCxnSpPr>
        <p:spPr>
          <a:xfrm>
            <a:off x="4876800" y="4114800"/>
            <a:ext cx="457200" cy="12573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8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>
              <a:buNone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ارزیابی مجدد سیستمهای برنامه ریزی منابع سازمان : ظهور اینترنت</a:t>
            </a:r>
          </a:p>
          <a:p>
            <a:pPr marL="109728" indent="0" algn="ctr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>
              <a:buNone/>
            </a:pPr>
            <a:endParaRPr lang="fa-IR" sz="1800" dirty="0" smtClean="0">
              <a:latin typeface="B Nazanin+ Black" pitchFamily="2" charset="-78"/>
              <a:cs typeface="B Nazanin+ Black" pitchFamily="2" charset="-78"/>
            </a:endParaRPr>
          </a:p>
          <a:p>
            <a:pPr marL="109728" indent="0" algn="ctr" rt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sz="4800" spc="50" dirty="0" smtClean="0">
                <a:ln w="11430"/>
                <a:solidFill>
                  <a:schemeClr val="accent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ظهور اینترنت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655154"/>
              </p:ext>
            </p:extLst>
          </p:nvPr>
        </p:nvGraphicFramePr>
        <p:xfrm>
          <a:off x="1447800" y="2514600"/>
          <a:ext cx="62484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latin typeface="B Nazanin+ Black" pitchFamily="2" charset="-78"/>
                          <a:cs typeface="B Nazanin+ Black" pitchFamily="2" charset="-78"/>
                        </a:rPr>
                        <a:t>اینترنت و کسب</a:t>
                      </a:r>
                      <a:r>
                        <a:rPr lang="fa-IR" sz="18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و کار اینترنتی موجب :</a:t>
                      </a:r>
                      <a:endParaRPr lang="en-US" sz="18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1- ایجاد مزیت رقابتی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2-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کاهش هزینه های انجام کارها 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3- تسریع زمان آماده سازی محصول برای ورود به بازار 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4- بهبود روابط با مشتریان 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72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fa-IR" dirty="0" smtClean="0"/>
              <a:t>   </a:t>
            </a:r>
          </a:p>
          <a:p>
            <a:pPr marL="109728" indent="0" algn="ctr">
              <a:buNone/>
            </a:pPr>
            <a:endParaRPr lang="fa-IR" dirty="0"/>
          </a:p>
          <a:p>
            <a:pPr marL="109728" indent="0" algn="ctr">
              <a:buNone/>
            </a:pPr>
            <a:endParaRPr lang="fa-IR" dirty="0" smtClean="0"/>
          </a:p>
          <a:p>
            <a:pPr marL="109728" indent="0" algn="ctr">
              <a:buNone/>
            </a:pPr>
            <a:endParaRPr lang="fa-IR" dirty="0"/>
          </a:p>
          <a:p>
            <a:pPr marL="109728" indent="0" algn="ctr">
              <a:buNone/>
            </a:pPr>
            <a:r>
              <a:rPr lang="fa-IR" sz="6600" dirty="0" smtClean="0">
                <a:latin typeface="B Nazanin+ Black" pitchFamily="2" charset="-78"/>
                <a:cs typeface="B Nazanin+ Black" pitchFamily="2" charset="-78"/>
              </a:rPr>
              <a:t>پایان </a:t>
            </a:r>
            <a:endParaRPr lang="en-US" sz="6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7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37160" indent="0" algn="r" rtl="1">
              <a:buNone/>
            </a:pPr>
            <a:endParaRPr lang="en-US" sz="18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برنامه ریزی منابع سازمان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505200" y="3137415"/>
            <a:ext cx="2179092" cy="1279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B Nazanin+ Black" pitchFamily="2" charset="-78"/>
                <a:cs typeface="B Nazanin+ Black" pitchFamily="2" charset="-78"/>
              </a:rPr>
              <a:t>داده های مربوط به تولید ، مالی ، بازاریابی و منابع انسانی</a:t>
            </a:r>
            <a:endParaRPr lang="en-US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5865125" y="3632113"/>
            <a:ext cx="762000" cy="2582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800" y="3429000"/>
            <a:ext cx="1596788" cy="631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های کاربردی تولید</a:t>
            </a:r>
            <a:endParaRPr lang="en-US" sz="14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38214" y="1630906"/>
            <a:ext cx="1676400" cy="6550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های کاربردی بازاریابی </a:t>
            </a:r>
            <a:endParaRPr lang="en-US" sz="14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429000"/>
            <a:ext cx="1676400" cy="631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های کاربردی منابع انسانی</a:t>
            </a:r>
            <a:endParaRPr lang="en-US" sz="14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8214" y="5334000"/>
            <a:ext cx="1676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های کاربردی مالی </a:t>
            </a:r>
            <a:endParaRPr lang="en-US" sz="14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13" name="Up-Down Arrow 12"/>
          <p:cNvSpPr/>
          <p:nvPr/>
        </p:nvSpPr>
        <p:spPr>
          <a:xfrm>
            <a:off x="4358083" y="2362201"/>
            <a:ext cx="236663" cy="6732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-Down Arrow 18"/>
          <p:cNvSpPr/>
          <p:nvPr/>
        </p:nvSpPr>
        <p:spPr>
          <a:xfrm>
            <a:off x="4368336" y="4568587"/>
            <a:ext cx="226410" cy="61301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-Right Arrow 19"/>
          <p:cNvSpPr/>
          <p:nvPr/>
        </p:nvSpPr>
        <p:spPr>
          <a:xfrm>
            <a:off x="2579984" y="3632113"/>
            <a:ext cx="774488" cy="2582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991417"/>
              </p:ext>
            </p:extLst>
          </p:nvPr>
        </p:nvGraphicFramePr>
        <p:xfrm>
          <a:off x="6172200" y="1481138"/>
          <a:ext cx="2514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سیر تکامل سیستم برنامه ریزی منابع سازمان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 Nazanin+ Black" pitchFamily="2" charset="-78"/>
              <a:cs typeface="B Nazanin+ Black" pitchFamily="2" charset="-78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02252973"/>
              </p:ext>
            </p:extLst>
          </p:nvPr>
        </p:nvGraphicFramePr>
        <p:xfrm>
          <a:off x="914400" y="1945943"/>
          <a:ext cx="3657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1" name="Down Arrow Callout 20"/>
          <p:cNvSpPr/>
          <p:nvPr/>
        </p:nvSpPr>
        <p:spPr>
          <a:xfrm>
            <a:off x="1219200" y="1600200"/>
            <a:ext cx="3048000" cy="762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latin typeface="B Nazanin+ Black" pitchFamily="2" charset="-78"/>
                <a:cs typeface="B Nazanin+ Black" pitchFamily="2" charset="-78"/>
              </a:rPr>
              <a:t>موانع رشد هر کسب و کار</a:t>
            </a:r>
            <a:endParaRPr lang="en-US" sz="20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990600" y="3886200"/>
            <a:ext cx="4495800" cy="2438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fa-IR" sz="1600" dirty="0" smtClean="0">
                <a:solidFill>
                  <a:schemeClr val="tx1"/>
                </a:solidFill>
                <a:latin typeface="B Nazanin+ Black" pitchFamily="2" charset="-78"/>
                <a:cs typeface="B Nazanin+ Black" pitchFamily="2" charset="-78"/>
              </a:rPr>
              <a:t>سیستم ها و برنامه ها برای رشد کسب و کار  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سیستم های اطلاعات مدیریت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سیستم های اطلاعاتی یکپارچه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سیستم های اطلاعاتی مدیران ارشد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سیستم اطلاعاتی سازمانی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سیستم های سازمانی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ریزی منابع مواد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ریزی منابع تولید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برنامه ریزی منابع پولی</a:t>
            </a:r>
            <a:r>
              <a:rPr lang="en-US" sz="1400" dirty="0" smtClean="0">
                <a:latin typeface="B Nazanin+ Black" pitchFamily="2" charset="-78"/>
                <a:cs typeface="B Nazanin+ Black" pitchFamily="2" charset="-78"/>
              </a:rPr>
              <a:t> 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sz="1400" dirty="0" smtClean="0">
                <a:solidFill>
                  <a:srgbClr val="FF0000"/>
                </a:solidFill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</a:p>
          <a:p>
            <a:pPr marL="285750" indent="-285750" algn="r" rtl="1">
              <a:buFont typeface="Arial" pitchFamily="34" charset="0"/>
              <a:buChar char="•"/>
            </a:pPr>
            <a:endParaRPr lang="fa-IR" sz="1400" dirty="0" smtClean="0">
              <a:latin typeface="B Nazanin+ Black" pitchFamily="2" charset="-78"/>
              <a:cs typeface="B Nazanin+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104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040468"/>
              </p:ext>
            </p:extLst>
          </p:nvPr>
        </p:nvGraphicFramePr>
        <p:xfrm>
          <a:off x="457200" y="1481138"/>
          <a:ext cx="8229600" cy="43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72299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dirty="0" smtClean="0">
                          <a:latin typeface="B Nazanin+ Black" pitchFamily="2" charset="-78"/>
                          <a:cs typeface="B Nazanin+ Black" pitchFamily="2" charset="-78"/>
                        </a:rPr>
                        <a:t>سیر تکامل </a:t>
                      </a:r>
                      <a:r>
                        <a:rPr lang="en-US" sz="2000" dirty="0" smtClean="0">
                          <a:latin typeface="B Nazanin+ Black" pitchFamily="2" charset="-78"/>
                          <a:cs typeface="B Nazanin+ Black" pitchFamily="2" charset="-78"/>
                        </a:rPr>
                        <a:t>ERP</a:t>
                      </a:r>
                      <a:endParaRPr lang="en-US" sz="20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27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دهه 1960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نرم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افزارهای کنترل موجودی 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7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دهه 1970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ریزی نیازمندی مواد (</a:t>
                      </a:r>
                      <a:r>
                        <a:rPr lang="en-US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  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</a:t>
                      </a:r>
                      <a:r>
                        <a:rPr lang="en-US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MRP 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 ) 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279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دهه 1980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 ریزی منابع تولید  ( </a:t>
                      </a:r>
                      <a:r>
                        <a:rPr lang="en-US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MRP</a:t>
                      </a:r>
                      <a:r>
                        <a:rPr lang="en-US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II</a:t>
                      </a:r>
                      <a:r>
                        <a:rPr lang="fa-IR" sz="1600" baseline="0" dirty="0" smtClean="0">
                          <a:latin typeface="B Nazanin+ Black" pitchFamily="2" charset="-78"/>
                          <a:cs typeface="B Nazanin+ Black" pitchFamily="2" charset="-78"/>
                        </a:rPr>
                        <a:t>  )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279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دهه 1990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برنامه ریزی منابع سازمان ( </a:t>
                      </a:r>
                      <a:r>
                        <a:rPr lang="en-US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ERP </a:t>
                      </a: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  ) 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279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دهه 2000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ERP </a:t>
                      </a: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  توسعه یافته  ( </a:t>
                      </a:r>
                      <a:r>
                        <a:rPr lang="en-US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ERP II </a:t>
                      </a:r>
                      <a:r>
                        <a:rPr lang="fa-IR" sz="1600" dirty="0" smtClean="0">
                          <a:latin typeface="B Nazanin+ Black" pitchFamily="2" charset="-78"/>
                          <a:cs typeface="B Nazanin+ Black" pitchFamily="2" charset="-78"/>
                        </a:rPr>
                        <a:t>  )</a:t>
                      </a:r>
                      <a:endParaRPr lang="en-US" sz="1600" dirty="0">
                        <a:latin typeface="B Nazanin+ Black" pitchFamily="2" charset="-78"/>
                        <a:cs typeface="B Nazanin+ Black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سیر تکامل سیستم برنامه ریزی منابع سازمان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511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ضرورت به کارگیری سیستم </a:t>
            </a:r>
            <a:r>
              <a:rPr lang="fa-IR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برنامه ریزی منابع سازمان</a:t>
            </a:r>
            <a:endParaRPr lang="en-US" sz="32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endParaRPr lang="fa-IR" dirty="0" smtClean="0"/>
          </a:p>
          <a:p>
            <a:pPr algn="just" rtl="1">
              <a:buFont typeface="Wingdings" pitchFamily="2" charset="2"/>
              <a:buChar char="q"/>
            </a:pPr>
            <a:r>
              <a:rPr lang="fa-IR" dirty="0" smtClean="0"/>
              <a:t> </a:t>
            </a: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اکثر سازمان ها با توجه به نیاز مندی های خود اقدام به طراحی برنامه می کنند . 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سازمان ها به این نکته پی بردی اند که تهیه بسته نرم افزاری اختصاصی که همه نیازمندی های آنها را پوشش دهد امری ناممکن است.</a:t>
            </a:r>
          </a:p>
          <a:p>
            <a:pPr marL="109728" indent="0" algn="just" rtl="1">
              <a:buNone/>
            </a:pPr>
            <a:endParaRPr lang="fa-IR" sz="1400" dirty="0" smtClean="0">
              <a:latin typeface="B Nazanin+ Black" pitchFamily="2" charset="-78"/>
              <a:cs typeface="B Nazanin+ Black" pitchFamily="2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استفاده از برنامه ریزی منابع سازمان 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یک راهکار یکپارچه نرم افزاری را برای همه بخش ها فراهم می کند .</a:t>
            </a:r>
          </a:p>
          <a:p>
            <a:pPr marL="109728" indent="0" algn="just" rtl="1">
              <a:buNone/>
            </a:pPr>
            <a:endParaRPr lang="fa-IR" sz="1400" dirty="0" smtClean="0">
              <a:latin typeface="B Nazanin+ Black" pitchFamily="2" charset="-78"/>
              <a:cs typeface="B Nazanin+ Black" pitchFamily="2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یک سازمان در شرایط زیر به برنامه ریزی منابع سازمان نیاز پیدا می کند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اگر سیست های فعلی توانایی انجام کارها را نداشته باشند و یا اگر سرعت تغییرات در کسب و کار زیاد باشد .</a:t>
            </a:r>
            <a:endParaRPr lang="fa-IR" sz="1600" dirty="0">
              <a:latin typeface="B Nazanin+ Black" pitchFamily="2" charset="-78"/>
              <a:cs typeface="B Nazanin+ Black" pitchFamily="2" charset="-78"/>
            </a:endParaRP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اگر انجام کارها بر روی اینترنت ضرورت یابد </a:t>
            </a:r>
            <a:r>
              <a:rPr lang="fa-IR" sz="1400" dirty="0" smtClean="0">
                <a:latin typeface="B Nazanin+ Black" pitchFamily="2" charset="-78"/>
                <a:cs typeface="B Nazanin+ Black" pitchFamily="2" charset="-78"/>
              </a:rPr>
              <a:t>.( خود کار سازی برخی فرایند ها مانند پردازش سفارشات ، مدیریت موجودی ، و حسابداری را الزامی کند . </a:t>
            </a:r>
          </a:p>
          <a:p>
            <a:pPr algn="just" rtl="1">
              <a:buFontTx/>
              <a:buChar char="-"/>
            </a:pPr>
            <a:endParaRPr lang="fa-IR" sz="1400" dirty="0" smtClean="0">
              <a:latin typeface="B Nazanin+ Black" pitchFamily="2" charset="-78"/>
              <a:cs typeface="B Nazanin+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362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endParaRPr lang="fa-IR" dirty="0" smtClean="0"/>
          </a:p>
          <a:p>
            <a:pPr algn="just" rtl="1">
              <a:buFont typeface="Wingdings" pitchFamily="2" charset="2"/>
              <a:buChar char="q"/>
            </a:pPr>
            <a:r>
              <a:rPr lang="fa-IR" dirty="0" smtClean="0"/>
              <a:t> </a:t>
            </a:r>
            <a:r>
              <a:rPr lang="fa-IR" sz="1800" dirty="0" smtClean="0">
                <a:solidFill>
                  <a:schemeClr val="accent2"/>
                </a:solidFill>
                <a:latin typeface="B Nazanin+ Black" pitchFamily="2" charset="-78"/>
                <a:cs typeface="B Nazanin+ Black" pitchFamily="2" charset="-78"/>
              </a:rPr>
              <a:t>سیستم برنامه ریزی منابع سازمان </a:t>
            </a: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بر اساس فرایند های کسب و کار که توسط کارکنان انجام می شود ، شکل گرفته تا موجب به حداکثر رساندن منافع حاصل از سیستم مذکورگردد </a:t>
            </a:r>
            <a:r>
              <a:rPr lang="fa-IR" dirty="0" smtClean="0"/>
              <a:t>.</a:t>
            </a:r>
          </a:p>
          <a:p>
            <a:pPr marL="109728" indent="0" algn="just" rtl="1">
              <a:buNone/>
            </a:pPr>
            <a:endParaRPr lang="fa-IR" dirty="0" smtClean="0"/>
          </a:p>
          <a:p>
            <a:pPr algn="just" rtl="1">
              <a:buFontTx/>
              <a:buChar char="-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نمونه مثال شرکت </a:t>
            </a:r>
            <a:r>
              <a:rPr lang="en-US" sz="1800" dirty="0" smtClean="0">
                <a:latin typeface="B Nazanin+ Black" pitchFamily="2" charset="-78"/>
                <a:cs typeface="B Nazanin+ Black" pitchFamily="2" charset="-78"/>
              </a:rPr>
              <a:t>Dell</a:t>
            </a: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: فروش رایانه های سفارشی ساز از طریق تلفن و یا اینترنت .</a:t>
            </a:r>
          </a:p>
          <a:p>
            <a:pPr algn="just" rtl="1">
              <a:buFontTx/>
              <a:buChar char="-"/>
            </a:pPr>
            <a:r>
              <a:rPr lang="fa-IR" sz="1800" dirty="0" smtClean="0">
                <a:latin typeface="B Nazanin+ Black" pitchFamily="2" charset="-78"/>
                <a:cs typeface="B Nazanin+ Black" pitchFamily="2" charset="-78"/>
              </a:rPr>
              <a:t>شرکت مذکور در واقع هیچ میزانی  از موجودی را نگه نمی دارد و تمام درخواستهای مشتریان را براورده می کند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ضرورت تغییر روشهای انجام کسب و کار </a:t>
            </a:r>
            <a:endParaRPr lang="en-US" sz="3600" dirty="0">
              <a:latin typeface="B Nazanin+ Black" pitchFamily="2" charset="-78"/>
              <a:cs typeface="B Nazanin+ Blac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06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Wingdings" pitchFamily="2" charset="2"/>
              <a:buChar char="q"/>
            </a:pPr>
            <a:r>
              <a:rPr lang="fa-IR" sz="2400" dirty="0" smtClean="0">
                <a:latin typeface="B Nazanin+ Black" pitchFamily="2" charset="-78"/>
                <a:cs typeface="B Nazanin+ Black" pitchFamily="2" charset="-78"/>
              </a:rPr>
              <a:t>هزینه ها :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محاسبه هزینه سیستم های برنامه ریزی منابع سازمان تقرابا ناممکن است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به عنوان مثال شرکت بان برآورد میکند به ازای هر کاربر – ایستگاه کاری یا یک ماژول هزینه ای برابر 3500 تا 7000 دلار آمریکا باشد .</a:t>
            </a:r>
          </a:p>
          <a:p>
            <a:pPr algn="just" rtl="1">
              <a:buFontTx/>
              <a:buChar char="-"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شرکت های فعال در زمینه فناوریهای پیشرفته بین 5  تا  6 درصد از درامد خود را صرف فناوری اطلاعات می کنند در حالی که در بخش خودرو این میزان به 1 درصد می رسد .</a:t>
            </a:r>
          </a:p>
          <a:p>
            <a:pPr algn="just" rtl="1">
              <a:buFont typeface="Wingdings" pitchFamily="2" charset="2"/>
              <a:buChar char="q"/>
            </a:pPr>
            <a:r>
              <a:rPr lang="fa-IR" sz="2400" dirty="0" smtClean="0">
                <a:latin typeface="B Nazanin+ Black" pitchFamily="2" charset="-78"/>
                <a:cs typeface="B Nazanin+ Black" pitchFamily="2" charset="-78"/>
              </a:rPr>
              <a:t>مناسب بودن بسته نرم افزاری :</a:t>
            </a:r>
          </a:p>
          <a:p>
            <a:pPr marL="109728" indent="0" algn="just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 به گفته یکی از کارشناسان شرکت بان : اندازه معینی در دست نیست که بتوان  شرکت های کوچکتر از آن را بی نیاز از به کارگیری سیستم برنامه ریزی منابع سازمان دانست .</a:t>
            </a:r>
          </a:p>
          <a:p>
            <a:pPr marL="109728" indent="0" algn="just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شرکت های مطرحی چون اوراکل –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SAP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- بان – جی دی ادوارز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 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و  </a:t>
            </a:r>
            <a:r>
              <a:rPr lang="en-US" sz="1600" dirty="0" smtClean="0">
                <a:latin typeface="B Nazanin+ Black" pitchFamily="2" charset="-78"/>
                <a:cs typeface="B Nazanin+ Black" pitchFamily="2" charset="-78"/>
              </a:rPr>
              <a:t>SSA </a:t>
            </a: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  در حال توسعه سیستم های مناسب برای شرکت های متوسط و کوچک تر  هستند .</a:t>
            </a:r>
          </a:p>
          <a:p>
            <a:pPr marL="109728" indent="0" algn="just" rtl="1">
              <a:buNone/>
            </a:pPr>
            <a:r>
              <a:rPr lang="fa-IR" sz="1600" dirty="0" smtClean="0">
                <a:latin typeface="B Nazanin+ Black" pitchFamily="2" charset="-78"/>
                <a:cs typeface="B Nazanin+ Black" pitchFamily="2" charset="-78"/>
              </a:rPr>
              <a:t>- به نظر یکی از کارشناسان شرکت آی بی ام : بازار  سیستم برنامه ریزی منابع سازمان در طول دو تا سه سال گذشته حرکت گسترده ای به سوی شرکت های متوسط داشته است .</a:t>
            </a:r>
          </a:p>
          <a:p>
            <a:pPr algn="r" rtl="1">
              <a:buFontTx/>
              <a:buChar char="-"/>
            </a:pPr>
            <a:endParaRPr lang="en-US" sz="1600" dirty="0">
              <a:latin typeface="B Nazanin+ Black" pitchFamily="2" charset="-78"/>
              <a:cs typeface="B Nazanin+ Blac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 Nazanin+ Black" pitchFamily="2" charset="-78"/>
                <a:cs typeface="B Nazanin+ Black" pitchFamily="2" charset="-78"/>
              </a:rPr>
              <a:t>سیستم های برنامه ریزی منابع سازمان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946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1367</TotalTime>
  <Words>3682</Words>
  <Application>Microsoft Office PowerPoint</Application>
  <PresentationFormat>On-screen Show (4:3)</PresentationFormat>
  <Paragraphs>520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Arial</vt:lpstr>
      <vt:lpstr>B Nazanin+ Black</vt:lpstr>
      <vt:lpstr>B Titr</vt:lpstr>
      <vt:lpstr>Calibri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فصل دهم : سیستم برنامه ریزی منابع سازمان</vt:lpstr>
      <vt:lpstr>سیستم برنامه ریزی منابع سازمان( مقدمه )</vt:lpstr>
      <vt:lpstr>سیستم برنامه ریزی منابع سازمان</vt:lpstr>
      <vt:lpstr>سیستم برنامه ریزی منابع سازمان</vt:lpstr>
      <vt:lpstr>سیر تکامل سیستم برنامه ریزی منابع سازمان</vt:lpstr>
      <vt:lpstr>سیر تکامل سیستم برنامه ریزی منابع سازمان</vt:lpstr>
      <vt:lpstr>ضرورت به کارگیری سیستم برنامه ریزی منابع سازمان</vt:lpstr>
      <vt:lpstr>ضرورت تغییر روشهای انجام کسب و کار </vt:lpstr>
      <vt:lpstr>سیستم های برنامه ریزی منابع سازمان</vt:lpstr>
      <vt:lpstr>ویژگی های اصلی سیستم برنامه ریزی سازمان </vt:lpstr>
      <vt:lpstr>انواع رویکرد ها به سیستم برنامه ریزی سازمان </vt:lpstr>
      <vt:lpstr>فروشندگان سیستم برنامه ریزی سازمان </vt:lpstr>
      <vt:lpstr>شرکت اوراکل – SAP AG  </vt:lpstr>
      <vt:lpstr>شرکت بان – شرکت جی دی ادواردز </vt:lpstr>
      <vt:lpstr>قابلیتهای سیستم برنامه ریزی منابع سازمان </vt:lpstr>
      <vt:lpstr>مولفه های  سیستم برنامه ریزی منابع سازمان </vt:lpstr>
      <vt:lpstr>سیستم برنامه ریزی منابع سازمان  و مهندسی مجدد فرایندها</vt:lpstr>
      <vt:lpstr>انتخاب سیستم برنامه ریزی منابع سازمان</vt:lpstr>
      <vt:lpstr>گام های انتخاب بسته مناسب سیستم برنامه ریزی منابع سازمان</vt:lpstr>
      <vt:lpstr>رویکردهای رایج برای نصب سیستم برنامه ریزی منابع سازمان</vt:lpstr>
      <vt:lpstr>گام های کسب موفقیت در پیاده سازی سیستم برنامه ریزی منابع سازمان</vt:lpstr>
      <vt:lpstr>دامهای پیاده سازی سیستم برنامه ریزی منابع سازمان</vt:lpstr>
      <vt:lpstr>دامهای پیاده سازی سیستم برنامه ریزی منابع سازمان</vt:lpstr>
      <vt:lpstr>درس آموخته شده از پیاده سازی موفق سیستم برنامه ریزی منابع سازمان</vt:lpstr>
      <vt:lpstr>دلایل شکست پیاده سازی سیستم برنامه ریزی منابع سازمان</vt:lpstr>
      <vt:lpstr>منافع حاصل از سیستم برنامه ریزی منابع سازمان</vt:lpstr>
      <vt:lpstr>نتایج به دست آمده از پیاده سازی سیستم برنامه ریزی منابع سازمان</vt:lpstr>
      <vt:lpstr>دلایل پیاده سازی سیستم برنامه ریزی منابع سازمان</vt:lpstr>
      <vt:lpstr>به کارگیری سیستم برنامه ریزی منابع سازمان</vt:lpstr>
      <vt:lpstr>ایجاد یکپارچگی در سیستم برنامه ریزی منابع سازمان</vt:lpstr>
      <vt:lpstr>محرکهای به کارگیری سیستم برنامه ریزی منابع سازمان</vt:lpstr>
      <vt:lpstr>سیستم اوراکل ( ماژول های مختلف اوراکل )</vt:lpstr>
      <vt:lpstr>سیستم SAP </vt:lpstr>
      <vt:lpstr>سیستم SAP ( ماژول های SAP R/3 )</vt:lpstr>
      <vt:lpstr>ظهور اینترنت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omid</cp:lastModifiedBy>
  <cp:revision>105</cp:revision>
  <dcterms:created xsi:type="dcterms:W3CDTF">2006-08-16T00:00:00Z</dcterms:created>
  <dcterms:modified xsi:type="dcterms:W3CDTF">2018-06-02T12:26:59Z</dcterms:modified>
</cp:coreProperties>
</file>