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2" r:id="rId7"/>
    <p:sldId id="263" r:id="rId8"/>
    <p:sldId id="264" r:id="rId9"/>
    <p:sldId id="265" r:id="rId10"/>
    <p:sldId id="299" r:id="rId11"/>
    <p:sldId id="266" r:id="rId12"/>
    <p:sldId id="267" r:id="rId13"/>
    <p:sldId id="268" r:id="rId14"/>
    <p:sldId id="269" r:id="rId15"/>
    <p:sldId id="270" r:id="rId16"/>
    <p:sldId id="279" r:id="rId17"/>
    <p:sldId id="280" r:id="rId18"/>
    <p:sldId id="283" r:id="rId19"/>
    <p:sldId id="284" r:id="rId20"/>
    <p:sldId id="285" r:id="rId21"/>
    <p:sldId id="286" r:id="rId22"/>
    <p:sldId id="287" r:id="rId23"/>
    <p:sldId id="288" r:id="rId24"/>
    <p:sldId id="296" r:id="rId25"/>
    <p:sldId id="302" r:id="rId26"/>
    <p:sldId id="303" r:id="rId27"/>
    <p:sldId id="304" r:id="rId28"/>
    <p:sldId id="305" r:id="rId29"/>
    <p:sldId id="297" r:id="rId30"/>
    <p:sldId id="298" r:id="rId31"/>
    <p:sldId id="294" r:id="rId32"/>
    <p:sldId id="301" r:id="rId33"/>
    <p:sldId id="293" r:id="rId34"/>
    <p:sldId id="290" r:id="rId35"/>
    <p:sldId id="292" r:id="rId36"/>
    <p:sldId id="30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E5BFAC-7B95-44C6-B800-C2695B85DF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3C7E79-B7E6-4566-8E7D-8E938D78BFA8}" type="datetimeFigureOut">
              <a:rPr lang="en-US" smtClean="0"/>
              <a:pPr/>
              <a:t>1/14/2018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E5BFAC-7B95-44C6-B800-C2695B85DFE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93C7E79-B7E6-4566-8E7D-8E938D78BFA8}" type="datetimeFigureOut">
              <a:rPr lang="en-US" smtClean="0"/>
              <a:pPr/>
              <a:t>1/14/2018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3E5BFAC-7B95-44C6-B800-C2695B85DF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homeshinepe.com/waterpark/images/slide3.jp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homeshinepe.com/waterpark/images/tube1.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homeshinepe.com/waterpark/images/tube1.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homeshinepe.com/waterpark/images/tube3.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homeshinepe.com/waterpark/images/waterfall.jp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www.rozanehonline.com/content/category/8/27/92/" TargetMode="External"/><Relationship Id="rId2" Type="http://schemas.openxmlformats.org/officeDocument/2006/relationships/hyperlink" Target="http://www.rozanehonline.com/content/blogsection/8/136/"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alpnu.blogfa.com/post-80.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Autofit/>
          </a:bodyPr>
          <a:lstStyle/>
          <a:p>
            <a:pPr algn="ctr"/>
            <a:r>
              <a:rPr lang="fa-IR" sz="7200" dirty="0" smtClean="0"/>
              <a:t>به نام خدا</a:t>
            </a:r>
            <a:endParaRPr lang="en-US" sz="7200" dirty="0"/>
          </a:p>
        </p:txBody>
      </p:sp>
      <p:sp>
        <p:nvSpPr>
          <p:cNvPr id="5" name="Content Placeholder 4"/>
          <p:cNvSpPr>
            <a:spLocks noGrp="1"/>
          </p:cNvSpPr>
          <p:nvPr>
            <p:ph idx="1"/>
          </p:nvPr>
        </p:nvSpPr>
        <p:spPr>
          <a:xfrm>
            <a:off x="457200" y="2133600"/>
            <a:ext cx="8229600" cy="3992563"/>
          </a:xfrm>
        </p:spPr>
        <p:txBody>
          <a:bodyPr>
            <a:normAutofit/>
          </a:bodyPr>
          <a:lstStyle/>
          <a:p>
            <a:pPr algn="ctr">
              <a:buNone/>
            </a:pPr>
            <a:r>
              <a:rPr lang="fa-IR" sz="4100" dirty="0" smtClean="0"/>
              <a:t>موضوع:   پارک آبی</a:t>
            </a:r>
          </a:p>
          <a:p>
            <a:pPr algn="ctr">
              <a:buNone/>
            </a:pPr>
            <a:endParaRPr lang="fa-IR" sz="4100" dirty="0" smtClean="0"/>
          </a:p>
          <a:p>
            <a:pPr algn="ctr">
              <a:buNone/>
            </a:pPr>
            <a:endParaRPr lang="fa-IR" dirty="0"/>
          </a:p>
          <a:p>
            <a:pPr algn="ctr">
              <a:buNone/>
            </a:pPr>
            <a:r>
              <a:rPr lang="fa-IR" dirty="0" smtClean="0"/>
              <a:t>   </a:t>
            </a:r>
            <a:endParaRPr lang="en-US" dirty="0"/>
          </a:p>
        </p:txBody>
      </p:sp>
      <p:pic>
        <p:nvPicPr>
          <p:cNvPr id="1026" name="Picture 2" descr="H:\طراحی فنی\pca617e4a06d57501883f30dbbac24a12f_0_601842001298490508_takn.jpg"/>
          <p:cNvPicPr>
            <a:picLocks noChangeAspect="1" noChangeArrowheads="1"/>
          </p:cNvPicPr>
          <p:nvPr/>
        </p:nvPicPr>
        <p:blipFill>
          <a:blip r:embed="rId2"/>
          <a:srcRect/>
          <a:stretch>
            <a:fillRect/>
          </a:stretch>
        </p:blipFill>
        <p:spPr bwMode="auto">
          <a:xfrm flipV="1">
            <a:off x="1524000" y="7162800"/>
            <a:ext cx="6096000" cy="3048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saber\Desktop\park abi\hotel-club-golden-beach-side-glijbanen-1.jpg"/>
          <p:cNvPicPr>
            <a:picLocks noGrp="1" noChangeAspect="1" noChangeArrowheads="1"/>
          </p:cNvPicPr>
          <p:nvPr>
            <p:ph idx="1"/>
          </p:nvPr>
        </p:nvPicPr>
        <p:blipFill>
          <a:blip r:embed="rId2"/>
          <a:srcRect/>
          <a:stretch>
            <a:fillRect/>
          </a:stretch>
        </p:blipFill>
        <p:spPr bwMode="auto">
          <a:xfrm>
            <a:off x="2055019" y="719137"/>
            <a:ext cx="5080000" cy="381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600200"/>
            <a:ext cx="8183880" cy="4434840"/>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en-US" dirty="0" smtClean="0"/>
              <a:t/>
            </a:r>
            <a:br>
              <a:rPr lang="en-US" dirty="0" smtClean="0"/>
            </a:br>
            <a:r>
              <a:rPr lang="ar-SA" sz="2200" dirty="0" smtClean="0"/>
              <a:t>برای گروه سنی 10 تا 60ساله</a:t>
            </a:r>
            <a:r>
              <a:rPr lang="en-US" sz="2200" dirty="0" smtClean="0"/>
              <a:t/>
            </a:r>
            <a:br>
              <a:rPr lang="en-US" sz="2200" dirty="0" smtClean="0"/>
            </a:br>
            <a:r>
              <a:rPr lang="ar-SA" sz="2200" dirty="0" smtClean="0"/>
              <a:t>سرعت شتاب ( آهسته و معمولی</a:t>
            </a:r>
            <a:r>
              <a:rPr lang="en-US" sz="2200" dirty="0" smtClean="0"/>
              <a:t>(</a:t>
            </a:r>
            <a:br>
              <a:rPr lang="en-US" sz="2200" dirty="0" smtClean="0"/>
            </a:br>
            <a:r>
              <a:rPr lang="ar-SA" sz="2200" dirty="0" smtClean="0"/>
              <a:t>زاویه از سطح : 11% تا 15</a:t>
            </a:r>
            <a:r>
              <a:rPr lang="en-US" sz="2200" dirty="0" smtClean="0"/>
              <a:t>%</a:t>
            </a:r>
            <a:br>
              <a:rPr lang="en-US" sz="2200" dirty="0" smtClean="0"/>
            </a:br>
            <a:r>
              <a:rPr lang="ar-SA" sz="2200" dirty="0" smtClean="0"/>
              <a:t>خروجی سرسره به استخر و یامعمولی</a:t>
            </a:r>
            <a:r>
              <a:rPr lang="en-US" sz="2200" dirty="0" smtClean="0"/>
              <a:t/>
            </a:r>
            <a:br>
              <a:rPr lang="en-US" sz="2200" dirty="0" smtClean="0"/>
            </a:br>
            <a:r>
              <a:rPr lang="ar-SA" sz="2200" dirty="0" smtClean="0"/>
              <a:t>پمپاژ آب مورد نیاز : 2600 لیتر دردقیقه</a:t>
            </a:r>
            <a:r>
              <a:rPr lang="en-US" sz="2200" dirty="0" smtClean="0"/>
              <a:t/>
            </a:r>
            <a:br>
              <a:rPr lang="en-US" sz="2200" dirty="0" smtClean="0"/>
            </a:br>
            <a:r>
              <a:rPr lang="ar-SA" sz="2200" dirty="0" smtClean="0"/>
              <a:t>این نوع سرسره آبی به خاطر رو باز بودن</a:t>
            </a:r>
            <a:r>
              <a:rPr lang="fa-IR" sz="2200" dirty="0" smtClean="0"/>
              <a:t> </a:t>
            </a:r>
            <a:r>
              <a:rPr lang="ar-SA" sz="2200" dirty="0" smtClean="0"/>
              <a:t>محدودیت شیب و ارتفاع را دارد</a:t>
            </a:r>
            <a:r>
              <a:rPr lang="en-US" sz="2200" dirty="0" smtClean="0"/>
              <a:t/>
            </a:r>
            <a:br>
              <a:rPr lang="en-US" sz="2200" dirty="0" smtClean="0"/>
            </a:br>
            <a:r>
              <a:rPr lang="ar-SA" sz="2200" dirty="0" smtClean="0"/>
              <a:t>رنگ : این سرسره ها در انواع رنگ های</a:t>
            </a:r>
            <a:r>
              <a:rPr lang="fa-IR" sz="2200" dirty="0" smtClean="0"/>
              <a:t> </a:t>
            </a:r>
            <a:r>
              <a:rPr lang="ar-SA" sz="2200" dirty="0" smtClean="0"/>
              <a:t>شاد و روشن تولید میگردد</a:t>
            </a:r>
            <a:r>
              <a:rPr lang="en-US" sz="2200" dirty="0" smtClean="0"/>
              <a:t>.</a:t>
            </a:r>
            <a:br>
              <a:rPr lang="en-US" sz="2200" dirty="0" smtClean="0"/>
            </a:br>
            <a:endParaRPr lang="en-US" sz="2200" dirty="0"/>
          </a:p>
        </p:txBody>
      </p:sp>
      <p:sp>
        <p:nvSpPr>
          <p:cNvPr id="3" name="Content Placeholder 2"/>
          <p:cNvSpPr>
            <a:spLocks noGrp="1"/>
          </p:cNvSpPr>
          <p:nvPr>
            <p:ph idx="1"/>
          </p:nvPr>
        </p:nvSpPr>
        <p:spPr>
          <a:xfrm>
            <a:off x="502920" y="530352"/>
            <a:ext cx="8183880" cy="1069848"/>
          </a:xfrm>
        </p:spPr>
        <p:txBody>
          <a:bodyPr>
            <a:noAutofit/>
          </a:bodyPr>
          <a:lstStyle/>
          <a:p>
            <a:pPr algn="ctr">
              <a:buNone/>
            </a:pPr>
            <a:r>
              <a:rPr lang="ar-SA" sz="3600" dirty="0" smtClean="0"/>
              <a:t>خصوصیات فنی سرسره های رو باز</a:t>
            </a:r>
            <a:r>
              <a:rPr lang="en-US" sz="3600" dirty="0" smtClean="0"/>
              <a:t>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0"/>
            <a:ext cx="8183880" cy="5273040"/>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ar-SA" sz="2400" dirty="0" smtClean="0"/>
              <a:t>سرسره های تونلی</a:t>
            </a:r>
            <a:r>
              <a:rPr lang="en-US" sz="2000" dirty="0" smtClean="0"/>
              <a:t/>
            </a:r>
            <a:br>
              <a:rPr lang="en-US" sz="2000" dirty="0" smtClean="0"/>
            </a:br>
            <a:r>
              <a:rPr lang="ar-SA" sz="2000" dirty="0" smtClean="0"/>
              <a:t>این سرسره ها بشکل تونل و به قطر 1 مترو بنا به شرایط استفاده و ارتفاع مجموعه در طول های مختلفی امکان نصب و اجرا وجوددارد. این مجموعه ها میتواند تا ارتفاع 20 متر ازکف</a:t>
            </a:r>
            <a:r>
              <a:rPr lang="fa-IR" sz="2000" dirty="0" smtClean="0"/>
              <a:t> </a:t>
            </a:r>
            <a:r>
              <a:rPr lang="ar-SA" sz="2000" dirty="0" smtClean="0"/>
              <a:t>طرح</a:t>
            </a:r>
            <a:r>
              <a:rPr lang="fa-IR" sz="2000" dirty="0" smtClean="0"/>
              <a:t> </a:t>
            </a:r>
            <a:r>
              <a:rPr lang="ar-SA" sz="2000" dirty="0" smtClean="0"/>
              <a:t>اجراگردد</a:t>
            </a:r>
            <a:r>
              <a:rPr lang="en-US" sz="2000" dirty="0" smtClean="0"/>
              <a:t>.</a:t>
            </a:r>
            <a:br>
              <a:rPr lang="en-US" sz="2000" dirty="0" smtClean="0"/>
            </a:br>
            <a:endParaRPr lang="en-US" sz="2000" dirty="0"/>
          </a:p>
        </p:txBody>
      </p:sp>
      <p:sp>
        <p:nvSpPr>
          <p:cNvPr id="3" name="Content Placeholder 2"/>
          <p:cNvSpPr>
            <a:spLocks noGrp="1"/>
          </p:cNvSpPr>
          <p:nvPr>
            <p:ph idx="1"/>
          </p:nvPr>
        </p:nvSpPr>
        <p:spPr>
          <a:xfrm>
            <a:off x="502920" y="530352"/>
            <a:ext cx="8183880" cy="45719"/>
          </a:xfrm>
        </p:spPr>
        <p:txBody>
          <a:bodyPr>
            <a:normAutofit fontScale="25000" lnSpcReduction="20000"/>
          </a:bodyPr>
          <a:lstStyle/>
          <a:p>
            <a:endParaRPr lang="en-US" dirty="0"/>
          </a:p>
        </p:txBody>
      </p:sp>
      <p:pic>
        <p:nvPicPr>
          <p:cNvPr id="6" name="Picture 5" descr="تونل مارپیچی پارک آبی">
            <a:hlinkClick r:id="rId2" tooltip="&quot;تونل های مارپیچی آبی&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0600"/>
            <a:ext cx="3276600" cy="3141345"/>
          </a:xfrm>
          <a:prstGeom prst="rect">
            <a:avLst/>
          </a:prstGeom>
          <a:noFill/>
          <a:ln>
            <a:noFill/>
          </a:ln>
        </p:spPr>
      </p:pic>
      <p:pic>
        <p:nvPicPr>
          <p:cNvPr id="7" name="Picture 6" descr="سرسره آبی با تیوب">
            <a:hlinkClick r:id="rId4" tooltip="&quot;سرسره آبی&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990601"/>
            <a:ext cx="3886200" cy="31242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52800"/>
            <a:ext cx="8183880" cy="2682240"/>
          </a:xfrm>
        </p:spPr>
        <p:txBody>
          <a:bodyPr/>
          <a:lstStyle/>
          <a:p>
            <a:endParaRPr lang="en-US" dirty="0"/>
          </a:p>
        </p:txBody>
      </p:sp>
      <p:sp>
        <p:nvSpPr>
          <p:cNvPr id="3" name="Content Placeholder 2"/>
          <p:cNvSpPr>
            <a:spLocks noGrp="1"/>
          </p:cNvSpPr>
          <p:nvPr>
            <p:ph idx="1"/>
          </p:nvPr>
        </p:nvSpPr>
        <p:spPr>
          <a:xfrm>
            <a:off x="502920" y="530352"/>
            <a:ext cx="8183880" cy="3279648"/>
          </a:xfrm>
        </p:spPr>
        <p:txBody>
          <a:bodyPr>
            <a:normAutofit lnSpcReduction="10000"/>
          </a:bodyPr>
          <a:lstStyle/>
          <a:p>
            <a:pPr rtl="1"/>
            <a:r>
              <a:rPr lang="ar-SA" b="1" dirty="0" smtClean="0"/>
              <a:t>خصصوصیات فنی سرسره های آبی تونلی</a:t>
            </a:r>
            <a:r>
              <a:rPr lang="en-US" b="1" dirty="0" smtClean="0"/>
              <a:t> :</a:t>
            </a:r>
            <a:endParaRPr lang="en-US" dirty="0" smtClean="0"/>
          </a:p>
          <a:p>
            <a:pPr rtl="1"/>
            <a:r>
              <a:rPr lang="ar-SA" dirty="0" smtClean="0"/>
              <a:t>برای گروه سنی 10 تا 60ساله</a:t>
            </a:r>
            <a:endParaRPr lang="en-US" dirty="0" smtClean="0"/>
          </a:p>
          <a:p>
            <a:pPr rtl="1"/>
            <a:r>
              <a:rPr lang="ar-SA" dirty="0" smtClean="0"/>
              <a:t>سرعت از متوسط تا زیاد</a:t>
            </a:r>
            <a:endParaRPr lang="en-US" dirty="0" smtClean="0"/>
          </a:p>
          <a:p>
            <a:pPr rtl="1"/>
            <a:r>
              <a:rPr lang="ar-SA" dirty="0" smtClean="0"/>
              <a:t>شیب از 15% تا 55</a:t>
            </a:r>
            <a:r>
              <a:rPr lang="en-US" dirty="0" smtClean="0"/>
              <a:t>%</a:t>
            </a:r>
          </a:p>
          <a:p>
            <a:pPr rtl="1"/>
            <a:r>
              <a:rPr lang="ar-SA" dirty="0" smtClean="0"/>
              <a:t>خروج</a:t>
            </a:r>
            <a:r>
              <a:rPr lang="fa-IR" dirty="0" smtClean="0"/>
              <a:t>ی</a:t>
            </a:r>
            <a:r>
              <a:rPr lang="ar-SA" dirty="0" smtClean="0"/>
              <a:t> به استخر یا سطح بدون</a:t>
            </a:r>
            <a:r>
              <a:rPr lang="fa-IR" dirty="0" smtClean="0"/>
              <a:t> </a:t>
            </a:r>
            <a:r>
              <a:rPr lang="ar-SA" dirty="0" smtClean="0"/>
              <a:t>شیب</a:t>
            </a:r>
            <a:endParaRPr lang="en-US" dirty="0" smtClean="0"/>
          </a:p>
          <a:p>
            <a:pPr rtl="1"/>
            <a:r>
              <a:rPr lang="ar-SA" dirty="0" smtClean="0"/>
              <a:t>پمپاژ آب مورد نیاز : 1500 لیتر دردقیقه</a:t>
            </a:r>
            <a:endParaRPr lang="en-US" dirty="0" smtClean="0"/>
          </a:p>
          <a:p>
            <a:pPr rtl="1"/>
            <a:r>
              <a:rPr lang="en-US" dirty="0" smtClean="0"/>
              <a:t> </a:t>
            </a:r>
          </a:p>
          <a:p>
            <a:endParaRPr lang="en-US" dirty="0"/>
          </a:p>
        </p:txBody>
      </p:sp>
      <p:pic>
        <p:nvPicPr>
          <p:cNvPr id="4" name="Picture 3"/>
          <p:cNvPicPr/>
          <p:nvPr/>
        </p:nvPicPr>
        <p:blipFill>
          <a:blip r:embed="rId2" cstate="print"/>
          <a:srcRect/>
          <a:stretch>
            <a:fillRect/>
          </a:stretch>
        </p:blipFill>
        <p:spPr bwMode="auto">
          <a:xfrm>
            <a:off x="533400" y="3352800"/>
            <a:ext cx="4191000" cy="2637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24200"/>
            <a:ext cx="8183880" cy="2910840"/>
          </a:xfrm>
        </p:spPr>
        <p:txBody>
          <a:bodyPr/>
          <a:lstStyle/>
          <a:p>
            <a:endParaRPr lang="en-US" dirty="0"/>
          </a:p>
        </p:txBody>
      </p:sp>
      <p:sp>
        <p:nvSpPr>
          <p:cNvPr id="3" name="Content Placeholder 2"/>
          <p:cNvSpPr>
            <a:spLocks noGrp="1"/>
          </p:cNvSpPr>
          <p:nvPr>
            <p:ph idx="1"/>
          </p:nvPr>
        </p:nvSpPr>
        <p:spPr/>
        <p:txBody>
          <a:bodyPr/>
          <a:lstStyle/>
          <a:p>
            <a:pPr rtl="1"/>
            <a:r>
              <a:rPr lang="ar-SA" b="1" dirty="0" smtClean="0"/>
              <a:t>طراحی سرسره های آبی رو باز وتونل</a:t>
            </a:r>
            <a:endParaRPr lang="en-US" dirty="0" smtClean="0"/>
          </a:p>
          <a:p>
            <a:r>
              <a:rPr lang="ar-SA" dirty="0" smtClean="0"/>
              <a:t>در طراحی این نوع سرسره ها با در نظرگرفتن ارتفاع مجموعه و شرایط محیطی طرح های بیشماری را میتوان ارائه داد که درمجموعه های پارک ابی و رو باز به راحتی قابل اجرا می باشد</a:t>
            </a:r>
            <a:r>
              <a:rPr lang="en-US" dirty="0" smtClean="0"/>
              <a:t>.</a:t>
            </a:r>
            <a:endParaRPr lang="en-US" dirty="0"/>
          </a:p>
        </p:txBody>
      </p:sp>
      <p:pic>
        <p:nvPicPr>
          <p:cNvPr id="4" name="Picture 3" descr="سرسره آبی با تیوب">
            <a:hlinkClick r:id="rId2" tooltip="&quot;سرسره آبی&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1" y="3124199"/>
            <a:ext cx="3276600" cy="274320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943600"/>
            <a:ext cx="8183880" cy="91439"/>
          </a:xfrm>
        </p:spPr>
        <p:txBody>
          <a:bodyPr>
            <a:normAutofit fontScale="90000"/>
          </a:bodyPr>
          <a:lstStyle/>
          <a:p>
            <a:endParaRPr lang="en-US" dirty="0"/>
          </a:p>
        </p:txBody>
      </p:sp>
      <p:sp>
        <p:nvSpPr>
          <p:cNvPr id="3" name="Content Placeholder 2"/>
          <p:cNvSpPr>
            <a:spLocks noGrp="1"/>
          </p:cNvSpPr>
          <p:nvPr>
            <p:ph idx="1"/>
          </p:nvPr>
        </p:nvSpPr>
        <p:spPr>
          <a:xfrm>
            <a:off x="609600" y="533400"/>
            <a:ext cx="8183880" cy="4184904"/>
          </a:xfrm>
        </p:spPr>
        <p:txBody>
          <a:bodyPr>
            <a:normAutofit fontScale="62500" lnSpcReduction="20000"/>
          </a:bodyPr>
          <a:lstStyle/>
          <a:p>
            <a:pPr lvl="8" rtl="1"/>
            <a:r>
              <a:rPr lang="ar-SA" sz="2900" b="1" dirty="0" smtClean="0"/>
              <a:t>پارک های آبی</a:t>
            </a:r>
            <a:r>
              <a:rPr lang="fa-IR" sz="2900" b="1" dirty="0" smtClean="0"/>
              <a:t> </a:t>
            </a:r>
            <a:r>
              <a:rPr lang="ar-SA" sz="2900" b="1" dirty="0" smtClean="0"/>
              <a:t>سرسره های آبی رو باز و تونلی</a:t>
            </a:r>
            <a:r>
              <a:rPr lang="fa-IR" sz="2900" b="1" dirty="0" smtClean="0"/>
              <a:t> </a:t>
            </a:r>
            <a:r>
              <a:rPr lang="ar-SA" sz="2900" b="1" dirty="0" smtClean="0"/>
              <a:t>پهن (تیو</a:t>
            </a:r>
            <a:r>
              <a:rPr lang="fa-IR" sz="2900" b="1" dirty="0" smtClean="0"/>
              <a:t> </a:t>
            </a:r>
            <a:r>
              <a:rPr lang="ar-SA" sz="2900" b="1" dirty="0" smtClean="0"/>
              <a:t>برو</a:t>
            </a:r>
            <a:r>
              <a:rPr lang="en-US" b="1" dirty="0" smtClean="0"/>
              <a:t>(</a:t>
            </a:r>
            <a:endParaRPr lang="en-US" dirty="0" smtClean="0"/>
          </a:p>
          <a:p>
            <a:pPr rtl="1"/>
            <a:r>
              <a:rPr lang="ar-SA" dirty="0" smtClean="0"/>
              <a:t>داخل این نوع از سرسره ها بزرگتر می باشد که استفاده کننده با تیوب تک نفره</a:t>
            </a:r>
            <a:r>
              <a:rPr lang="fa-IR" dirty="0" smtClean="0"/>
              <a:t> </a:t>
            </a:r>
            <a:r>
              <a:rPr lang="ar-SA" dirty="0" smtClean="0"/>
              <a:t>و یا دو نفره براحتی از داخل آن عبور می کند</a:t>
            </a:r>
            <a:r>
              <a:rPr lang="en-US" dirty="0" smtClean="0"/>
              <a:t>.</a:t>
            </a:r>
          </a:p>
          <a:p>
            <a:pPr rtl="1"/>
            <a:r>
              <a:rPr lang="en-US" dirty="0" smtClean="0"/>
              <a:t> </a:t>
            </a:r>
            <a:r>
              <a:rPr lang="ar-SA" dirty="0" smtClean="0"/>
              <a:t>این نوع سرسره با توجه به استفاده از تیوب و همراه از مخاطب </a:t>
            </a:r>
            <a:r>
              <a:rPr lang="fa-IR" dirty="0" smtClean="0"/>
              <a:t> بیشتری برخوردار </a:t>
            </a:r>
            <a:r>
              <a:rPr lang="ar-SA" dirty="0" smtClean="0"/>
              <a:t>می باشد. بصورت پیش فرض برای هر مجموعه پارک آبی حداقل یک نوع از سرسرههای تیوب رو پیشنهاد می گردد</a:t>
            </a:r>
            <a:r>
              <a:rPr lang="en-US" dirty="0" smtClean="0"/>
              <a:t>.</a:t>
            </a:r>
          </a:p>
          <a:p>
            <a:pPr rtl="1"/>
            <a:r>
              <a:rPr lang="ar-SA" dirty="0" smtClean="0"/>
              <a:t>برای سرسره های رو باز طرح های بیشماری را میتوان اجرا کرد. عرض این سرسرهها 2.10 متر و در ارتفاع 10 متر تا 20 متر و در طول های مختلف قابل اجرا میباشد</a:t>
            </a:r>
            <a:r>
              <a:rPr lang="en-US" dirty="0" smtClean="0"/>
              <a:t>.</a:t>
            </a:r>
          </a:p>
          <a:p>
            <a:pPr rtl="1"/>
            <a:r>
              <a:rPr lang="ar-SA" b="1" dirty="0" smtClean="0"/>
              <a:t>مشخصات فنی سرسره های رو باز تیوب رو</a:t>
            </a:r>
            <a:r>
              <a:rPr lang="en-US" b="1" dirty="0" smtClean="0"/>
              <a:t> :</a:t>
            </a:r>
            <a:endParaRPr lang="en-US" dirty="0" smtClean="0"/>
          </a:p>
          <a:p>
            <a:pPr rtl="1"/>
            <a:r>
              <a:rPr lang="ar-SA" dirty="0" smtClean="0"/>
              <a:t>گروه سنی : 10 سال تا 60 سال</a:t>
            </a:r>
            <a:endParaRPr lang="en-US" dirty="0" smtClean="0"/>
          </a:p>
          <a:p>
            <a:pPr rtl="1"/>
            <a:r>
              <a:rPr lang="ar-SA" dirty="0" smtClean="0"/>
              <a:t>سرعت : متوسط</a:t>
            </a:r>
            <a:endParaRPr lang="en-US" dirty="0" smtClean="0"/>
          </a:p>
          <a:p>
            <a:pPr rtl="1"/>
            <a:r>
              <a:rPr lang="ar-SA" dirty="0" smtClean="0"/>
              <a:t>شیب سرسره : 11% تا 15</a:t>
            </a:r>
            <a:r>
              <a:rPr lang="en-US" dirty="0" smtClean="0"/>
              <a:t>%</a:t>
            </a:r>
          </a:p>
          <a:p>
            <a:pPr rtl="1"/>
            <a:r>
              <a:rPr lang="ar-SA" dirty="0" smtClean="0"/>
              <a:t>خروجی به استخر های آب یا سطح مسطح</a:t>
            </a:r>
            <a:endParaRPr lang="en-US" dirty="0" smtClean="0"/>
          </a:p>
          <a:p>
            <a:pPr rtl="1"/>
            <a:r>
              <a:rPr lang="ar-SA" dirty="0" smtClean="0"/>
              <a:t>پمپاژ آب مورد نیاز : 8500 لیتر در دقیقه</a:t>
            </a:r>
            <a:endParaRPr lang="en-US" dirty="0" smtClean="0"/>
          </a:p>
        </p:txBody>
      </p:sp>
      <p:pic>
        <p:nvPicPr>
          <p:cNvPr id="4" name="Content Placeholder 3" descr="پارک آبی">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91200" y="3124200"/>
            <a:ext cx="2628900" cy="24765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xat.ir/?di=WF5N"/>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39302" y="1522701"/>
            <a:ext cx="2111433" cy="220287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8183880" cy="5577840"/>
          </a:xfrm>
        </p:spPr>
        <p:txBody>
          <a:bodyPr>
            <a:normAutofit/>
          </a:bodyPr>
          <a:lstStyle/>
          <a:p>
            <a:endParaRPr lang="en-US" dirty="0"/>
          </a:p>
        </p:txBody>
      </p:sp>
      <p:pic>
        <p:nvPicPr>
          <p:cNvPr id="4" name="Content Placeholder 3" descr="آبشار آبی">
            <a:hlinkClick r:id="rId2" tooltip="&quot;پارک آبی بزرگ&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2985971" cy="4187825"/>
          </a:xfrm>
          <a:prstGeom prst="rect">
            <a:avLst/>
          </a:prstGeom>
          <a:noFill/>
          <a:ln>
            <a:noFill/>
          </a:ln>
        </p:spPr>
      </p:pic>
      <p:pic>
        <p:nvPicPr>
          <p:cNvPr id="5" name="Picture 4"/>
          <p:cNvPicPr/>
          <p:nvPr/>
        </p:nvPicPr>
        <p:blipFill>
          <a:blip r:embed="rId4" cstate="print"/>
          <a:srcRect/>
          <a:stretch>
            <a:fillRect/>
          </a:stretch>
        </p:blipFill>
        <p:spPr bwMode="auto">
          <a:xfrm>
            <a:off x="762000" y="609600"/>
            <a:ext cx="3505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200400"/>
            <a:ext cx="8183880" cy="2834640"/>
          </a:xfrm>
        </p:spPr>
        <p:txBody>
          <a:bodyPr/>
          <a:lstStyle/>
          <a:p>
            <a:endParaRPr lang="en-US" dirty="0"/>
          </a:p>
        </p:txBody>
      </p:sp>
      <p:sp>
        <p:nvSpPr>
          <p:cNvPr id="3" name="Content Placeholder 2"/>
          <p:cNvSpPr>
            <a:spLocks noGrp="1"/>
          </p:cNvSpPr>
          <p:nvPr>
            <p:ph idx="1"/>
          </p:nvPr>
        </p:nvSpPr>
        <p:spPr>
          <a:xfrm>
            <a:off x="533400" y="457200"/>
            <a:ext cx="8183880" cy="2743200"/>
          </a:xfrm>
        </p:spPr>
        <p:style>
          <a:lnRef idx="2">
            <a:schemeClr val="accent2"/>
          </a:lnRef>
          <a:fillRef idx="1">
            <a:schemeClr val="lt1"/>
          </a:fillRef>
          <a:effectRef idx="0">
            <a:schemeClr val="accent2"/>
          </a:effectRef>
          <a:fontRef idx="minor">
            <a:schemeClr val="dk1"/>
          </a:fontRef>
        </p:style>
        <p:txBody>
          <a:bodyPr>
            <a:normAutofit/>
          </a:bodyPr>
          <a:lstStyle/>
          <a:p>
            <a:r>
              <a:rPr lang="fa-IR" dirty="0" smtClean="0"/>
              <a:t>سنگاپور، پارک آبی آسمان </a:t>
            </a:r>
            <a:r>
              <a:rPr lang="fa-IR" dirty="0" smtClean="0">
                <a:hlinkClick r:id="rId2"/>
              </a:rPr>
              <a:t>سرگرمي</a:t>
            </a:r>
            <a:r>
              <a:rPr lang="fa-IR" dirty="0" smtClean="0"/>
              <a:t> - </a:t>
            </a:r>
            <a:r>
              <a:rPr lang="fa-IR" dirty="0" smtClean="0">
                <a:hlinkClick r:id="rId3"/>
              </a:rPr>
              <a:t>ديدني و خواندني</a:t>
            </a:r>
            <a:endParaRPr lang="en-US" dirty="0" smtClean="0"/>
          </a:p>
          <a:p>
            <a:pPr rtl="1"/>
            <a:r>
              <a:rPr lang="fa-IR" sz="2000" dirty="0" smtClean="0"/>
              <a:t>پارک آبی آسمان به شکل کشتی بزرگی با استخری به طول 150 متر، بر سر 3 آسمانخراش به فاصله 200 متر از زمین در سنگاپور وجود دارد.این پارک دارای گرانترین رستورانها و بارها ، کازینوها و حتی موزه هنرهای مدرن هم هست.</a:t>
            </a:r>
          </a:p>
          <a:p>
            <a:endParaRPr lang="en-US" dirty="0"/>
          </a:p>
        </p:txBody>
      </p:sp>
      <p:pic>
        <p:nvPicPr>
          <p:cNvPr id="2050" name="Picture 2" descr="C:\Users\saber\Desktop\park abi\05.jpg"/>
          <p:cNvPicPr>
            <a:picLocks noChangeAspect="1" noChangeArrowheads="1"/>
          </p:cNvPicPr>
          <p:nvPr/>
        </p:nvPicPr>
        <p:blipFill>
          <a:blip r:embed="rId4"/>
          <a:srcRect/>
          <a:stretch>
            <a:fillRect/>
          </a:stretch>
        </p:blipFill>
        <p:spPr bwMode="auto">
          <a:xfrm>
            <a:off x="457200" y="3276600"/>
            <a:ext cx="3733800" cy="2743200"/>
          </a:xfrm>
          <a:prstGeom prst="rect">
            <a:avLst/>
          </a:prstGeom>
          <a:noFill/>
        </p:spPr>
      </p:pic>
      <p:pic>
        <p:nvPicPr>
          <p:cNvPr id="5" name="Picture 4" descr="http://www.seemorgh.com/images/iContent/1389-18/02.jpg"/>
          <p:cNvPicPr/>
          <p:nvPr/>
        </p:nvPicPr>
        <p:blipFill>
          <a:blip r:embed="rId5" cstate="print"/>
          <a:srcRect/>
          <a:stretch>
            <a:fillRect/>
          </a:stretch>
        </p:blipFill>
        <p:spPr bwMode="auto">
          <a:xfrm>
            <a:off x="4191000" y="3200400"/>
            <a:ext cx="4267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F:\New folder (2)\Ayia-Napa-Waterworld-Pa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2669" y="795337"/>
            <a:ext cx="45847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09600"/>
            <a:ext cx="8183880" cy="5425439"/>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fa-IR" sz="2400" dirty="0" smtClean="0"/>
              <a:t>مراحل </a:t>
            </a:r>
            <a:r>
              <a:rPr lang="ar-SA" sz="2400" dirty="0" smtClean="0"/>
              <a:t>فاز اول</a:t>
            </a:r>
            <a:r>
              <a:rPr lang="en-US" sz="2400" dirty="0" smtClean="0"/>
              <a:t> :</a:t>
            </a:r>
            <a:br>
              <a:rPr lang="en-US" sz="2400" dirty="0" smtClean="0"/>
            </a:br>
            <a:r>
              <a:rPr lang="ar-SA" sz="2400" dirty="0" smtClean="0"/>
              <a:t>سرمایه گذار قصد راه اندازی یک پارک آبی را دارد و به یکی از شرکت ها که درزمینه پارک های آبی فعالیت دارد مراجعه می کند. شرکت مربوطه با توجه به نیاز مشتری</a:t>
            </a:r>
            <a:r>
              <a:rPr lang="en-US" sz="2400" dirty="0" smtClean="0"/>
              <a:t> </a:t>
            </a:r>
            <a:r>
              <a:rPr lang="ar-SA" sz="2400" dirty="0" smtClean="0"/>
              <a:t>طرح اولیه ای را پیشنهاد می نماید</a:t>
            </a:r>
            <a:r>
              <a:rPr lang="en-US" sz="2400" dirty="0" smtClean="0"/>
              <a:t>.</a:t>
            </a:r>
            <a:br>
              <a:rPr lang="en-US" sz="2400" dirty="0" smtClean="0"/>
            </a:br>
            <a:r>
              <a:rPr lang="en-US" sz="2400" dirty="0" smtClean="0"/>
              <a:t> </a:t>
            </a:r>
            <a:br>
              <a:rPr lang="en-US" sz="2400" dirty="0" smtClean="0"/>
            </a:br>
            <a:r>
              <a:rPr lang="ar-SA" sz="2400" dirty="0" smtClean="0"/>
              <a:t>فاز دوم</a:t>
            </a:r>
            <a:r>
              <a:rPr lang="en-US" sz="2400" dirty="0" smtClean="0"/>
              <a:t> :</a:t>
            </a:r>
            <a:br>
              <a:rPr lang="en-US" sz="2400" dirty="0" smtClean="0"/>
            </a:br>
            <a:r>
              <a:rPr lang="ar-SA" sz="2400" dirty="0" smtClean="0"/>
              <a:t>مطالعات اولیه توسط شرکت مجری ( شامل طراحی پروژه بصورت کلی در قالب نقشه وبرآورد قیمت برای طرح مورد نظر و ... ) که برای طراحان خط مشی مشخصی را تعیین مینماید که طراحان مربوطه با توجه به طرح اولیه نقشه های زیرساخت و پروژ</a:t>
            </a:r>
            <a:r>
              <a:rPr lang="fa-IR" sz="2400" dirty="0" smtClean="0"/>
              <a:t>ه </a:t>
            </a:r>
            <a:r>
              <a:rPr lang="ar-SA" sz="2400" dirty="0" smtClean="0"/>
              <a:t>را بصورت</a:t>
            </a:r>
            <a:r>
              <a:rPr lang="en-US" sz="2400" dirty="0" smtClean="0"/>
              <a:t> </a:t>
            </a:r>
            <a:r>
              <a:rPr lang="ar-SA" sz="2400" dirty="0" smtClean="0"/>
              <a:t>دقیق بتوانند طراحی نمایند</a:t>
            </a:r>
            <a:r>
              <a:rPr lang="en-US" sz="2400" dirty="0" smtClean="0"/>
              <a:t>.</a:t>
            </a:r>
            <a:br>
              <a:rPr lang="en-US" sz="2400" dirty="0" smtClean="0"/>
            </a:br>
            <a:endParaRPr lang="en-US" sz="2400" dirty="0"/>
          </a:p>
        </p:txBody>
      </p:sp>
      <p:sp>
        <p:nvSpPr>
          <p:cNvPr id="3" name="Content Placeholder 2"/>
          <p:cNvSpPr>
            <a:spLocks noGrp="1"/>
          </p:cNvSpPr>
          <p:nvPr>
            <p:ph idx="1"/>
          </p:nvPr>
        </p:nvSpPr>
        <p:spPr>
          <a:xfrm>
            <a:off x="502920" y="530352"/>
            <a:ext cx="8183880" cy="45719"/>
          </a:xfrm>
        </p:spPr>
        <p:txBody>
          <a:bodyPr>
            <a:normAutofit fontScale="25000" lnSpcReduction="20000"/>
          </a:bodyPr>
          <a:lstStyle/>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xat.ir/?di=NU1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9077" y="530225"/>
            <a:ext cx="2791883" cy="4187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C:\Documents and Settings\Administrator\Desktop\water park\پارک آبی پارس\d35d6ac190aa5435910fbdaad3b0991a.jpg"/>
          <p:cNvPicPr>
            <a:picLocks noChangeAspect="1" noChangeArrowheads="1"/>
          </p:cNvPicPr>
          <p:nvPr/>
        </p:nvPicPr>
        <p:blipFill>
          <a:blip r:embed="rId2"/>
          <a:srcRect/>
          <a:stretch>
            <a:fillRect/>
          </a:stretch>
        </p:blipFill>
        <p:spPr bwMode="auto">
          <a:xfrm>
            <a:off x="1333500" y="1263650"/>
            <a:ext cx="6477000" cy="43307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Documents and Settings\Administrator\Desktop\water park\sunway lagoon\sunway_lagoon_ThemePark_Map.gif"/>
          <p:cNvPicPr>
            <a:picLocks noGrp="1" noChangeAspect="1" noChangeArrowheads="1"/>
          </p:cNvPicPr>
          <p:nvPr>
            <p:ph idx="1"/>
          </p:nvPr>
        </p:nvPicPr>
        <p:blipFill>
          <a:blip r:embed="rId2"/>
          <a:srcRect/>
          <a:stretch>
            <a:fillRect/>
          </a:stretch>
        </p:blipFill>
        <p:spPr bwMode="auto">
          <a:xfrm>
            <a:off x="1458071" y="530225"/>
            <a:ext cx="6273895" cy="41878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1869" y="1426169"/>
            <a:ext cx="4566300" cy="23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38364"/>
            <a:ext cx="3562916" cy="5610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pc1c13af69cc3b7f3b823454f1b22bab86_0_171105001298490506_takn.jpg"/>
          <p:cNvPicPr>
            <a:picLocks noGrp="1" noChangeAspect="1"/>
          </p:cNvPicPr>
          <p:nvPr>
            <p:ph sz="half" idx="1"/>
          </p:nvPr>
        </p:nvPicPr>
        <p:blipFill>
          <a:blip r:embed="rId2"/>
          <a:stretch>
            <a:fillRect/>
          </a:stretch>
        </p:blipFill>
        <p:spPr>
          <a:xfrm>
            <a:off x="457200" y="2348706"/>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5" descr="pc0c7eb8dfa0834c680490e90d43370d8a_0_773025001298490514_takn.jpg"/>
          <p:cNvPicPr>
            <a:picLocks noGrp="1" noChangeAspect="1"/>
          </p:cNvPicPr>
          <p:nvPr>
            <p:ph sz="half" idx="2"/>
          </p:nvPr>
        </p:nvPicPr>
        <p:blipFill>
          <a:blip r:embed="rId3"/>
          <a:stretch>
            <a:fillRect/>
          </a:stretch>
        </p:blipFill>
        <p:spPr>
          <a:xfrm>
            <a:off x="4648200" y="2348706"/>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170" name="Picture 2" descr="H:\طراحی فنی\Untitled.png"/>
          <p:cNvPicPr>
            <a:picLocks noGrp="1" noChangeAspect="1" noChangeArrowheads="1"/>
          </p:cNvPicPr>
          <p:nvPr>
            <p:ph idx="1"/>
          </p:nvPr>
        </p:nvPicPr>
        <p:blipFill>
          <a:blip r:embed="rId2"/>
          <a:srcRect/>
          <a:stretch>
            <a:fillRect/>
          </a:stretch>
        </p:blipFill>
        <p:spPr bwMode="auto">
          <a:xfrm>
            <a:off x="870690" y="530225"/>
            <a:ext cx="7448657" cy="41878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989320"/>
            <a:ext cx="8183880" cy="45719"/>
          </a:xfrm>
        </p:spPr>
        <p:txBody>
          <a:bodyPr>
            <a:normAutofit fontScale="90000"/>
          </a:bodyPr>
          <a:lstStyle/>
          <a:p>
            <a:endParaRPr lang="en-US" dirty="0"/>
          </a:p>
        </p:txBody>
      </p:sp>
      <p:sp>
        <p:nvSpPr>
          <p:cNvPr id="3" name="Content Placeholder 2"/>
          <p:cNvSpPr>
            <a:spLocks noGrp="1"/>
          </p:cNvSpPr>
          <p:nvPr>
            <p:ph idx="1"/>
          </p:nvPr>
        </p:nvSpPr>
        <p:spPr>
          <a:xfrm>
            <a:off x="502920" y="530352"/>
            <a:ext cx="8183880" cy="4270248"/>
          </a:xfrm>
        </p:spPr>
        <p:txBody>
          <a:bodyPr>
            <a:normAutofit lnSpcReduction="10000"/>
          </a:bodyPr>
          <a:lstStyle/>
          <a:p>
            <a:pPr lvl="8" algn="ctr" rtl="1"/>
            <a:r>
              <a:rPr lang="ar-SA" sz="3200" b="1" dirty="0" smtClean="0">
                <a:hlinkClick r:id="rId2"/>
              </a:rPr>
              <a:t>پارک آبی در چین</a:t>
            </a:r>
            <a:endParaRPr lang="en-US" sz="3200" dirty="0" smtClean="0"/>
          </a:p>
          <a:p>
            <a:pPr rtl="1"/>
            <a:r>
              <a:rPr lang="ar-SA" dirty="0" smtClean="0"/>
              <a:t>برای این که محل شنا و غواصی در المپیک 2008 پکن، </a:t>
            </a:r>
            <a:r>
              <a:rPr lang="en-US" dirty="0" err="1" smtClean="0"/>
              <a:t>bejing</a:t>
            </a:r>
            <a:r>
              <a:rPr lang="ar-SA" dirty="0" smtClean="0"/>
              <a:t> بود، بنابراین این شهر به عنوان یک نماد بین المللی برای این کار شناخته شد. وقتی که  </a:t>
            </a:r>
            <a:r>
              <a:rPr lang="en-US" dirty="0" err="1" smtClean="0"/>
              <a:t>Forrec</a:t>
            </a:r>
            <a:r>
              <a:rPr lang="ar-SA" dirty="0" smtClean="0"/>
              <a:t> برای طراحی یک پارک آبی با یک ساختار عالی قرارداد بست، واضح بود که سازه باید طراحی مطابق با نیازهای موجود در سطح جهان داشته باشد. مشخصه این طرح ساختار شبکه ای حباب گونه است که پوسته بیرونی ساختمان را شکل می دهد.</a:t>
            </a:r>
            <a:endParaRPr lang="en-US" dirty="0" smtClean="0"/>
          </a:p>
          <a:p>
            <a:endParaRPr lang="en-US" dirty="0"/>
          </a:p>
        </p:txBody>
      </p:sp>
      <p:pic>
        <p:nvPicPr>
          <p:cNvPr id="4" name="Picture 3" descr="http://www.xat.ir/?di=WF5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648200"/>
            <a:ext cx="7772400" cy="12954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91200"/>
            <a:ext cx="8183880" cy="243840"/>
          </a:xfrm>
        </p:spPr>
        <p:txBody>
          <a:bodyPr>
            <a:normAutofit fontScale="90000"/>
          </a:bodyPr>
          <a:lstStyle/>
          <a:p>
            <a:endParaRPr lang="en-US" dirty="0"/>
          </a:p>
        </p:txBody>
      </p:sp>
      <p:sp>
        <p:nvSpPr>
          <p:cNvPr id="3" name="Content Placeholder 2"/>
          <p:cNvSpPr>
            <a:spLocks noGrp="1"/>
          </p:cNvSpPr>
          <p:nvPr>
            <p:ph idx="1"/>
          </p:nvPr>
        </p:nvSpPr>
        <p:spPr/>
        <p:txBody>
          <a:bodyPr>
            <a:normAutofit fontScale="77500" lnSpcReduction="20000"/>
          </a:bodyPr>
          <a:lstStyle/>
          <a:p>
            <a:pPr algn="ctr" rtl="1"/>
            <a:r>
              <a:rPr lang="ar-SA" b="1" dirty="0" smtClean="0"/>
              <a:t>پارک های آب</a:t>
            </a:r>
            <a:r>
              <a:rPr lang="fa-IR" b="1" dirty="0" smtClean="0"/>
              <a:t>ی </a:t>
            </a:r>
            <a:r>
              <a:rPr lang="ar-SA" b="1" dirty="0" smtClean="0"/>
              <a:t>موج</a:t>
            </a:r>
            <a:r>
              <a:rPr lang="fa-IR" b="1" dirty="0" smtClean="0"/>
              <a:t> </a:t>
            </a:r>
            <a:r>
              <a:rPr lang="ar-SA" b="1" dirty="0" smtClean="0"/>
              <a:t>سواری</a:t>
            </a:r>
            <a:endParaRPr lang="en-US" dirty="0" smtClean="0"/>
          </a:p>
          <a:p>
            <a:pPr rtl="1"/>
            <a:r>
              <a:rPr lang="en-US" dirty="0" smtClean="0"/>
              <a:t> </a:t>
            </a:r>
          </a:p>
          <a:p>
            <a:pPr rtl="1"/>
            <a:r>
              <a:rPr lang="ar-SA" dirty="0" smtClean="0"/>
              <a:t>یکی از پرطرفدار ترین ورزش های آبی کهامکان ایجاد آن در پارک های آبی نیز وجود دارد طراحی و ساخت سیستم موج مصنوعی تاارتفاع 2 متر نیز فراهم است. ورزشی که بیشتر علاقمندان به ورزشهای آبی بی توجه ازکنار آن نمیگذرند همچنین این ورزش نیز بیننده بسیاری را فقط برای تماشا به سوی خودجذب خواهد کرد</a:t>
            </a:r>
            <a:r>
              <a:rPr lang="en-US" dirty="0" smtClean="0"/>
              <a:t>.</a:t>
            </a:r>
            <a:br>
              <a:rPr lang="en-US" dirty="0" smtClean="0"/>
            </a:br>
            <a:r>
              <a:rPr lang="ar-SA" dirty="0" smtClean="0"/>
              <a:t>موج سواری برای پروژه های پارک آبی متوسط و بزرگ پیشنهاد میگرددکه یکی از پرسود ترین منابع درآمد در بین ورزشهای آبی برای مجموعه خواهد بود. البتهراه اندازی تجهیزات مجموعه فوق به علت بزرگ بودن و نیز بخاطر تخصصی بودن هزینه برنیز می باشد</a:t>
            </a:r>
            <a:r>
              <a:rPr lang="en-US" dirty="0" smtClean="0"/>
              <a:t>.</a:t>
            </a:r>
          </a:p>
          <a:p>
            <a:pPr rtl="1"/>
            <a:r>
              <a:rPr lang="ar-SA" dirty="0" smtClean="0"/>
              <a:t>در صورت راه اندازی مجموعه موج سواریامکان تولید امواج با ارتفاع 2 متر و به طول 70 متر و در 5 نوع مختلف امواج مصنوعیمیتواند تولید کند</a:t>
            </a:r>
            <a:r>
              <a:rPr lang="en-US" dirty="0" smtClean="0"/>
              <a:t>.</a:t>
            </a:r>
          </a:p>
          <a:p>
            <a:pPr algn="ctr"/>
            <a:endParaRPr lang="en-US" dirty="0"/>
          </a:p>
        </p:txBody>
      </p:sp>
      <p:pic>
        <p:nvPicPr>
          <p:cNvPr id="11265" name="Picture 1" descr="H:\طراحی فنی\WildWadiWaterPark_1.jpg"/>
          <p:cNvPicPr>
            <a:picLocks noChangeAspect="1" noChangeArrowheads="1"/>
          </p:cNvPicPr>
          <p:nvPr/>
        </p:nvPicPr>
        <p:blipFill>
          <a:blip r:embed="rId2"/>
          <a:srcRect/>
          <a:stretch>
            <a:fillRect/>
          </a:stretch>
        </p:blipFill>
        <p:spPr bwMode="auto">
          <a:xfrm>
            <a:off x="457200" y="4343400"/>
            <a:ext cx="4800600" cy="1600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ar-SA" dirty="0" smtClean="0"/>
              <a:t>المان های بزرگ و انتزاعی آبزیان، حباب های رنگارنگ، جلبک های دریایی، مرجان و ماهی های ژلاتینی ، در فضا شناورند و یک فضای آبی پویا را ایجاد می کنند. </a:t>
            </a:r>
            <a:endParaRPr lang="en-US" dirty="0" smtClean="0"/>
          </a:p>
          <a:p>
            <a:r>
              <a:rPr lang="ar-SA" dirty="0" smtClean="0"/>
              <a:t>در شب، نور تماشایی اضافه میشود که فضای تخیلی زیر آب را ایجاد می کند. این المان های انتزاعی آنقدر سر زنده هستند که هیجان را بر می انگیزند ولی همگام با آن ، آن قدر پیچیده هستند که مکمل هندسه معماری شوند.</a:t>
            </a:r>
            <a:endParaRPr lang="en-US" dirty="0" smtClean="0"/>
          </a:p>
          <a:p>
            <a:endParaRPr lang="en-US" dirty="0"/>
          </a:p>
        </p:txBody>
      </p:sp>
      <p:sp>
        <p:nvSpPr>
          <p:cNvPr id="10241" name="Rectangle 1"/>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descr="26603_water.jpg"/>
          <p:cNvPicPr>
            <a:picLocks noGrp="1" noChangeAspect="1"/>
          </p:cNvPicPr>
          <p:nvPr>
            <p:ph idx="1"/>
          </p:nvPr>
        </p:nvPicPr>
        <p:blipFill>
          <a:blip r:embed="rId2"/>
          <a:stretch>
            <a:fillRect/>
          </a:stretch>
        </p:blipFill>
        <p:spPr>
          <a:xfrm>
            <a:off x="1330082" y="530225"/>
            <a:ext cx="6529873" cy="41878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09600"/>
            <a:ext cx="8183880" cy="5425440"/>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ar-SA" sz="2200" dirty="0" smtClean="0"/>
              <a:t>فاز سوم</a:t>
            </a:r>
            <a:r>
              <a:rPr lang="en-US" sz="2200" dirty="0" smtClean="0"/>
              <a:t> :</a:t>
            </a:r>
            <a:br>
              <a:rPr lang="en-US" sz="2200" dirty="0" smtClean="0"/>
            </a:br>
            <a:r>
              <a:rPr lang="ar-SA" sz="2200" dirty="0" smtClean="0"/>
              <a:t>یک نقشه بصورت دو بعدی و سه بعدی از طرح جهت تصمیم گیری نهایی طراحی می گرددکه شامل کلیه جزئیات از جمله سرسره های آبی و استخر ها و راه رو ها و فضای سبز و</a:t>
            </a:r>
            <a:r>
              <a:rPr lang="en-US" sz="2200" dirty="0" smtClean="0"/>
              <a:t> ... </a:t>
            </a:r>
            <a:r>
              <a:rPr lang="ar-SA" sz="2200" dirty="0" smtClean="0"/>
              <a:t>در این نقشه کاملا مشخص می گردد. در این مرحله هزینه هایی که در فاز دوم برآوردنشده بود کاملا مشخص و بهای تمام شده نیز قطعی می گردد</a:t>
            </a:r>
            <a:r>
              <a:rPr lang="en-US" sz="2200" dirty="0" smtClean="0"/>
              <a:t>.</a:t>
            </a:r>
            <a:br>
              <a:rPr lang="en-US" sz="2200" dirty="0" smtClean="0"/>
            </a:br>
            <a:r>
              <a:rPr lang="en-US" sz="2200" dirty="0" smtClean="0"/>
              <a:t> </a:t>
            </a:r>
            <a:br>
              <a:rPr lang="en-US" sz="2200" dirty="0" smtClean="0"/>
            </a:br>
            <a:r>
              <a:rPr lang="ar-SA" sz="2200" dirty="0" smtClean="0"/>
              <a:t>فاز چهارم</a:t>
            </a:r>
            <a:r>
              <a:rPr lang="en-US" sz="2200" dirty="0" smtClean="0"/>
              <a:t> :</a:t>
            </a:r>
            <a:br>
              <a:rPr lang="en-US" sz="2200" dirty="0" smtClean="0"/>
            </a:br>
            <a:r>
              <a:rPr lang="ar-SA" sz="2200" dirty="0" smtClean="0"/>
              <a:t>طراحی سه بعدی سرسره های آبی و سازه های فلزی مربوطه (ارتفاع سازه – طول</a:t>
            </a:r>
            <a:r>
              <a:rPr lang="fa-IR" sz="2200" dirty="0" smtClean="0"/>
              <a:t> </a:t>
            </a:r>
            <a:r>
              <a:rPr lang="ar-SA" sz="2200" dirty="0" smtClean="0"/>
              <a:t>سازه و نوع سرسره های مورد استفاده که با هماهنگی سرمایه گذار طراحی و اجرا میگردد</a:t>
            </a:r>
            <a:r>
              <a:rPr lang="en-US" sz="2200" dirty="0" smtClean="0"/>
              <a:t>.</a:t>
            </a:r>
            <a:br>
              <a:rPr lang="en-US" sz="2200" dirty="0" smtClean="0"/>
            </a:br>
            <a:r>
              <a:rPr lang="en-US" dirty="0" smtClean="0"/>
              <a:t> </a:t>
            </a:r>
            <a:br>
              <a:rPr lang="en-US" dirty="0" smtClean="0"/>
            </a:br>
            <a:endParaRPr lang="en-US" dirty="0"/>
          </a:p>
        </p:txBody>
      </p:sp>
      <p:sp>
        <p:nvSpPr>
          <p:cNvPr id="3" name="Content Placeholder 2"/>
          <p:cNvSpPr>
            <a:spLocks noGrp="1"/>
          </p:cNvSpPr>
          <p:nvPr>
            <p:ph idx="1"/>
          </p:nvPr>
        </p:nvSpPr>
        <p:spPr>
          <a:xfrm>
            <a:off x="502920" y="530352"/>
            <a:ext cx="8183880" cy="79248"/>
          </a:xfrm>
        </p:spPr>
        <p:txBody>
          <a:bodyPr>
            <a:normAutofit fontScale="25000" lnSpcReduction="20000"/>
          </a:bodyPr>
          <a:lstStyle/>
          <a:p>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تعیین فضا</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Content Placeholder 4" descr="zero_waste_park_illustration.jpg"/>
          <p:cNvPicPr>
            <a:picLocks noGrp="1" noChangeAspect="1"/>
          </p:cNvPicPr>
          <p:nvPr>
            <p:ph sz="half" idx="1"/>
          </p:nvPr>
        </p:nvPicPr>
        <p:blipFill>
          <a:blip r:embed="rId2"/>
          <a:stretch>
            <a:fillRect/>
          </a:stretch>
        </p:blipFill>
        <p:spPr>
          <a:xfrm>
            <a:off x="1371600" y="838200"/>
            <a:ext cx="6629400" cy="3200400"/>
          </a:xfrm>
          <a:prstGeom prst="rect">
            <a:avLst/>
          </a:prstGeom>
          <a:ln w="228600" cap="sq" cmpd="thickThin">
            <a:solidFill>
              <a:srgbClr val="000000"/>
            </a:solidFill>
            <a:prstDash val="solid"/>
            <a:miter lim="800000"/>
          </a:ln>
          <a:effectLst>
            <a:innerShdw blurRad="76200">
              <a:srgbClr val="000000"/>
            </a:innerShdw>
          </a:effectLst>
        </p:spPr>
      </p:pic>
      <p:sp>
        <p:nvSpPr>
          <p:cNvPr id="4" name="Content Placeholder 3"/>
          <p:cNvSpPr>
            <a:spLocks noGrp="1"/>
          </p:cNvSpPr>
          <p:nvPr>
            <p:ph sz="half" idx="2"/>
          </p:nvPr>
        </p:nvSpPr>
        <p:spPr>
          <a:xfrm flipH="1" flipV="1">
            <a:off x="8686799" y="6126163"/>
            <a:ext cx="45719" cy="46037"/>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سرسره و استخر پارک</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Content Placeholder 5" descr="the-water-park-inside.jpg"/>
          <p:cNvPicPr>
            <a:picLocks noGrp="1" noChangeAspect="1"/>
          </p:cNvPicPr>
          <p:nvPr>
            <p:ph sz="half" idx="1"/>
          </p:nvPr>
        </p:nvPicPr>
        <p:blipFill>
          <a:blip r:embed="rId2"/>
          <a:stretch>
            <a:fillRect/>
          </a:stretch>
        </p:blipFill>
        <p:spPr>
          <a:xfrm>
            <a:off x="457200" y="2350542"/>
            <a:ext cx="4038600" cy="3025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6" descr="2_-Wet-n-Wild-Orlando-Florida2_500x343.jpg"/>
          <p:cNvPicPr>
            <a:picLocks noGrp="1" noChangeAspect="1"/>
          </p:cNvPicPr>
          <p:nvPr>
            <p:ph sz="half" idx="2"/>
          </p:nvPr>
        </p:nvPicPr>
        <p:blipFill>
          <a:blip r:embed="rId3"/>
          <a:stretch>
            <a:fillRect/>
          </a:stretch>
        </p:blipFill>
        <p:spPr>
          <a:xfrm>
            <a:off x="4648200" y="2477941"/>
            <a:ext cx="4038600" cy="277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دید دور و نزدیک پارک سر پوشیده</a:t>
            </a:r>
            <a:endParaRPr lang="en-US" dirty="0"/>
          </a:p>
        </p:txBody>
      </p:sp>
      <p:pic>
        <p:nvPicPr>
          <p:cNvPr id="8" name="Content Placeholder 7" descr="parke-abi (3).jpg"/>
          <p:cNvPicPr>
            <a:picLocks noGrp="1" noChangeAspect="1"/>
          </p:cNvPicPr>
          <p:nvPr>
            <p:ph sz="half" idx="2"/>
          </p:nvPr>
        </p:nvPicPr>
        <p:blipFill>
          <a:blip r:embed="rId2"/>
          <a:stretch>
            <a:fillRect/>
          </a:stretch>
        </p:blipFill>
        <p:spPr>
          <a:xfrm>
            <a:off x="4953000" y="1143000"/>
            <a:ext cx="36576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Content Placeholder 9" descr="parke-abi (4).jpg"/>
          <p:cNvPicPr>
            <a:picLocks noGrp="1" noChangeAspect="1"/>
          </p:cNvPicPr>
          <p:nvPr>
            <p:ph sz="half" idx="1"/>
          </p:nvPr>
        </p:nvPicPr>
        <p:blipFill>
          <a:blip r:embed="rId3"/>
          <a:stretch>
            <a:fillRect/>
          </a:stretch>
        </p:blipFill>
        <p:spPr>
          <a:xfrm>
            <a:off x="457200" y="1295400"/>
            <a:ext cx="4038600" cy="3887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fa-I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پارکهای اروپایی</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 Placeholder 2"/>
          <p:cNvSpPr>
            <a:spLocks noGrp="1"/>
          </p:cNvSpPr>
          <p:nvPr>
            <p:ph type="body" idx="1"/>
          </p:nvPr>
        </p:nvSpPr>
        <p:spPr>
          <a:xfrm>
            <a:off x="762000" y="1600199"/>
            <a:ext cx="7543800" cy="574675"/>
          </a:xfrm>
        </p:spPr>
        <p:style>
          <a:lnRef idx="2">
            <a:schemeClr val="accent1"/>
          </a:lnRef>
          <a:fillRef idx="1">
            <a:schemeClr val="lt1"/>
          </a:fillRef>
          <a:effectRef idx="0">
            <a:schemeClr val="accent1"/>
          </a:effectRef>
          <a:fontRef idx="minor">
            <a:schemeClr val="dk1"/>
          </a:fontRef>
        </p:style>
        <p:txBody>
          <a:bodyPr/>
          <a:lstStyle/>
          <a:p>
            <a:pPr algn="ctr"/>
            <a:r>
              <a:rPr lang="fa-IR"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پارک های  رو باز     </a:t>
            </a:r>
            <a:endParaRPr lang="en-US"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Content Placeholder 6" descr="6926DSC_0972.jpg"/>
          <p:cNvPicPr>
            <a:picLocks noGrp="1" noChangeAspect="1"/>
          </p:cNvPicPr>
          <p:nvPr>
            <p:ph sz="half" idx="2"/>
          </p:nvPr>
        </p:nvPicPr>
        <p:blipFill>
          <a:blip r:embed="rId2"/>
          <a:stretch>
            <a:fillRect/>
          </a:stretch>
        </p:blipFill>
        <p:spPr>
          <a:xfrm>
            <a:off x="457200" y="2798727"/>
            <a:ext cx="4040188" cy="2703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p:cNvSpPr>
            <a:spLocks noGrp="1"/>
          </p:cNvSpPr>
          <p:nvPr>
            <p:ph type="body" sz="quarter" idx="3"/>
          </p:nvPr>
        </p:nvSpPr>
        <p:spPr>
          <a:xfrm flipH="1">
            <a:off x="8686799" y="1535113"/>
            <a:ext cx="45719" cy="639762"/>
          </a:xfrm>
        </p:spPr>
        <p:txBody>
          <a:bodyPr/>
          <a:lstStyle/>
          <a:p>
            <a:endParaRPr lang="en-US" dirty="0"/>
          </a:p>
        </p:txBody>
      </p:sp>
      <p:pic>
        <p:nvPicPr>
          <p:cNvPr id="8" name="Content Placeholder 7" descr="hotel-club-golden-beach-side-glijbanen-1.jpg"/>
          <p:cNvPicPr>
            <a:picLocks noGrp="1" noChangeAspect="1"/>
          </p:cNvPicPr>
          <p:nvPr>
            <p:ph sz="quarter" idx="4"/>
          </p:nvPr>
        </p:nvPicPr>
        <p:blipFill>
          <a:blip r:embed="rId3"/>
          <a:stretch>
            <a:fillRect/>
          </a:stretch>
        </p:blipFill>
        <p:spPr>
          <a:xfrm>
            <a:off x="4645025" y="2634853"/>
            <a:ext cx="4041775" cy="3031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پارک ابی</a:t>
            </a:r>
            <a:endParaRPr lang="en-US" dirty="0"/>
          </a:p>
        </p:txBody>
      </p:sp>
      <p:sp>
        <p:nvSpPr>
          <p:cNvPr id="3" name="Text Placeholder 2"/>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r>
              <a:rPr lang="fa-IR" dirty="0" smtClean="0"/>
              <a:t>پلان                  </a:t>
            </a:r>
            <a:endParaRPr lang="en-US" dirty="0"/>
          </a:p>
        </p:txBody>
      </p:sp>
      <p:pic>
        <p:nvPicPr>
          <p:cNvPr id="7" name="Content Placeholder 6" descr="%20%20~1.JPG"/>
          <p:cNvPicPr>
            <a:picLocks noGrp="1" noChangeAspect="1"/>
          </p:cNvPicPr>
          <p:nvPr>
            <p:ph sz="half" idx="2"/>
          </p:nvPr>
        </p:nvPicPr>
        <p:blipFill>
          <a:blip r:embed="rId2"/>
          <a:stretch>
            <a:fillRect/>
          </a:stretch>
        </p:blipFill>
        <p:spPr>
          <a:xfrm>
            <a:off x="457200" y="2263827"/>
            <a:ext cx="4040188" cy="3773383"/>
          </a:xfrm>
        </p:spPr>
      </p:pic>
      <p:sp>
        <p:nvSpPr>
          <p:cNvPr id="5" name="Text Placeholder 4"/>
          <p:cNvSpPr>
            <a:spLocks noGrp="1"/>
          </p:cNvSpPr>
          <p:nvPr>
            <p:ph type="body" sz="quarter" idx="3"/>
          </p:nvPr>
        </p:nvSpPr>
        <p:spPr/>
        <p:style>
          <a:lnRef idx="2">
            <a:schemeClr val="accent2"/>
          </a:lnRef>
          <a:fillRef idx="1">
            <a:schemeClr val="lt1"/>
          </a:fillRef>
          <a:effectRef idx="0">
            <a:schemeClr val="accent2"/>
          </a:effectRef>
          <a:fontRef idx="minor">
            <a:schemeClr val="dk1"/>
          </a:fontRef>
        </p:style>
        <p:txBody>
          <a:bodyPr/>
          <a:lstStyle/>
          <a:p>
            <a:r>
              <a:rPr lang="fa-IR" dirty="0" smtClean="0"/>
              <a:t>سقف متحرک          </a:t>
            </a:r>
            <a:endParaRPr lang="en-US" dirty="0"/>
          </a:p>
        </p:txBody>
      </p:sp>
      <p:pic>
        <p:nvPicPr>
          <p:cNvPr id="8" name="Content Placeholder 7" descr="WestEdmontonMall.jpg"/>
          <p:cNvPicPr>
            <a:picLocks noGrp="1" noChangeAspect="1"/>
          </p:cNvPicPr>
          <p:nvPr>
            <p:ph sz="quarter" idx="4"/>
          </p:nvPr>
        </p:nvPicPr>
        <p:blipFill>
          <a:blip r:embed="rId3"/>
          <a:stretch>
            <a:fillRect/>
          </a:stretch>
        </p:blipFill>
        <p:spPr>
          <a:xfrm>
            <a:off x="4645025" y="2735897"/>
            <a:ext cx="4041775" cy="282924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دید کلی</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 Placeholder 2"/>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normAutofit fontScale="92500"/>
          </a:bodyPr>
          <a:lstStyle/>
          <a:p>
            <a:r>
              <a:rPr lang="fa-IR"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نمای ساختمان پارک           </a:t>
            </a:r>
            <a:endParaRPr lang="en-US"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Content Placeholder 6" descr="2_2-001.jpg"/>
          <p:cNvPicPr>
            <a:picLocks noGrp="1" noChangeAspect="1"/>
          </p:cNvPicPr>
          <p:nvPr>
            <p:ph sz="half" idx="2"/>
          </p:nvPr>
        </p:nvPicPr>
        <p:blipFill>
          <a:blip r:embed="rId2"/>
          <a:stretch>
            <a:fillRect/>
          </a:stretch>
        </p:blipFill>
        <p:spPr>
          <a:xfrm>
            <a:off x="577937" y="2814637"/>
            <a:ext cx="3798714" cy="2671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p:cNvSpPr>
            <a:spLocks noGrp="1"/>
          </p:cNvSpPr>
          <p:nvPr>
            <p:ph type="body" sz="quarter" idx="3"/>
          </p:nvPr>
        </p:nvSpPr>
        <p:spPr/>
        <p:style>
          <a:lnRef idx="2">
            <a:schemeClr val="accent1"/>
          </a:lnRef>
          <a:fillRef idx="1">
            <a:schemeClr val="lt1"/>
          </a:fillRef>
          <a:effectRef idx="0">
            <a:schemeClr val="accent1"/>
          </a:effectRef>
          <a:fontRef idx="minor">
            <a:schemeClr val="dk1"/>
          </a:fontRef>
        </p:style>
        <p:txBody>
          <a:bodyPr/>
          <a:lstStyle/>
          <a:p>
            <a:r>
              <a:rPr lang="fa-IR"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نمای شب پارک           </a:t>
            </a:r>
            <a:endParaRPr lang="en-US"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Content Placeholder 7" descr="05.jpg"/>
          <p:cNvPicPr>
            <a:picLocks noGrp="1" noChangeAspect="1"/>
          </p:cNvPicPr>
          <p:nvPr>
            <p:ph sz="quarter" idx="4"/>
          </p:nvPr>
        </p:nvPicPr>
        <p:blipFill>
          <a:blip r:embed="rId3"/>
          <a:stretch>
            <a:fillRect/>
          </a:stretch>
        </p:blipFill>
        <p:spPr>
          <a:xfrm>
            <a:off x="5151802" y="2362200"/>
            <a:ext cx="3028220" cy="3576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183880" cy="4187952"/>
          </a:xfrm>
        </p:spPr>
        <p:txBody>
          <a:bodyPr>
            <a:normAutofit/>
          </a:bodyPr>
          <a:lstStyle/>
          <a:p>
            <a:pPr algn="ctr">
              <a:buNone/>
            </a:pPr>
            <a:endParaRPr lang="fa-IR" sz="8800" dirty="0" smtClean="0"/>
          </a:p>
          <a:p>
            <a:pPr algn="ctr">
              <a:buNone/>
            </a:pPr>
            <a:r>
              <a:rPr lang="fa-IR" sz="8800" dirty="0" smtClean="0"/>
              <a:t>پایان</a:t>
            </a:r>
          </a:p>
          <a:p>
            <a:pPr algn="ctr">
              <a:buNone/>
            </a:pPr>
            <a:endParaRPr lang="en-US" sz="8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09600"/>
            <a:ext cx="8183880" cy="5425440"/>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ar-SA" sz="2000" dirty="0" smtClean="0"/>
              <a:t>فاز پنجم</a:t>
            </a:r>
            <a:r>
              <a:rPr lang="en-US" sz="2000" dirty="0" smtClean="0"/>
              <a:t> :</a:t>
            </a:r>
            <a:br>
              <a:rPr lang="en-US" sz="2000" dirty="0" smtClean="0"/>
            </a:br>
            <a:r>
              <a:rPr lang="ar-SA" sz="2000" dirty="0" smtClean="0"/>
              <a:t>طراحی نقشه پارک آبی با اصول مهندسی و محاسبات فنی شامل استخر های شنا</a:t>
            </a:r>
            <a:r>
              <a:rPr lang="en-US" sz="2000" dirty="0" smtClean="0"/>
              <a:t> - </a:t>
            </a:r>
            <a:r>
              <a:rPr lang="ar-SA" sz="2000" dirty="0" smtClean="0"/>
              <a:t>رودخانه ها فضای سبز - سیستم های تاسیساتی و زیرساخت های مربوطه و ... که بصورت</a:t>
            </a:r>
            <a:r>
              <a:rPr lang="fa-IR" sz="2000" dirty="0" smtClean="0"/>
              <a:t> </a:t>
            </a:r>
            <a:r>
              <a:rPr lang="ar-SA" sz="2000" dirty="0" smtClean="0"/>
              <a:t>کارشناسی شده طراحی می گردد که سازه پارک آبی بر اساس این نقشه ها تاسیس</a:t>
            </a:r>
            <a:r>
              <a:rPr lang="fa-IR" sz="2000" dirty="0" smtClean="0"/>
              <a:t> </a:t>
            </a:r>
            <a:r>
              <a:rPr lang="ar-SA" sz="2000" dirty="0" smtClean="0"/>
              <a:t>میگردد</a:t>
            </a:r>
            <a:r>
              <a:rPr lang="en-US" sz="2000" dirty="0" smtClean="0"/>
              <a:t>.</a:t>
            </a:r>
            <a:br>
              <a:rPr lang="en-US" sz="2000" dirty="0" smtClean="0"/>
            </a:br>
            <a:r>
              <a:rPr lang="en-US" sz="2000" dirty="0" smtClean="0"/>
              <a:t> </a:t>
            </a:r>
            <a:br>
              <a:rPr lang="en-US" sz="2000" dirty="0" smtClean="0"/>
            </a:br>
            <a:r>
              <a:rPr lang="ar-SA" sz="2000" dirty="0" smtClean="0"/>
              <a:t>فاز ششم</a:t>
            </a:r>
            <a:r>
              <a:rPr lang="en-US" sz="2000" dirty="0" smtClean="0"/>
              <a:t>:</a:t>
            </a:r>
            <a:br>
              <a:rPr lang="en-US" sz="2000" dirty="0" smtClean="0"/>
            </a:br>
            <a:r>
              <a:rPr lang="ar-SA" sz="2000" dirty="0" smtClean="0"/>
              <a:t>عملیات اجرایی پروژه شامل زیر سازی، کار های عمرانی، نصب تاسیسات و سازه های</a:t>
            </a:r>
            <a:r>
              <a:rPr lang="fa-IR" sz="2000" dirty="0" smtClean="0"/>
              <a:t> </a:t>
            </a:r>
            <a:r>
              <a:rPr lang="ar-SA" sz="2000" dirty="0" smtClean="0"/>
              <a:t>فلزی مربوط به سرسره های آبی و همچنین اجرای سرسره های آبی و محوطه سازی طبق نقشه</a:t>
            </a:r>
            <a:r>
              <a:rPr lang="fa-IR" sz="2000" dirty="0" smtClean="0"/>
              <a:t> </a:t>
            </a:r>
            <a:r>
              <a:rPr lang="ar-SA" sz="2000" dirty="0" smtClean="0"/>
              <a:t>از پیش تعیین شده که این مرحله از پروژه با توجه به حجم مجموعه زمان بر بوده و گام</a:t>
            </a:r>
            <a:r>
              <a:rPr lang="fa-IR" sz="2000" dirty="0" smtClean="0"/>
              <a:t> </a:t>
            </a:r>
            <a:r>
              <a:rPr lang="ar-SA" sz="2000" dirty="0" smtClean="0"/>
              <a:t>نهایی برای شروع به کار مجموعه پارک آبی می باشد. این مرحله توسط شرکت مجری که خودبا شرکت های مرتبط طرف قرارداد بوده و یا بصورت یک مجموعه کل پروژه به انجام میرسد</a:t>
            </a:r>
            <a:r>
              <a:rPr lang="en-US" sz="2000" dirty="0" smtClean="0"/>
              <a:t>.</a:t>
            </a:r>
            <a:br>
              <a:rPr lang="en-US" sz="2000" dirty="0" smtClean="0"/>
            </a:br>
            <a:r>
              <a:rPr lang="en-US" sz="2000" dirty="0" smtClean="0"/>
              <a:t> </a:t>
            </a:r>
            <a:br>
              <a:rPr lang="en-US" sz="2000" dirty="0" smtClean="0"/>
            </a:br>
            <a:endParaRPr lang="en-US" sz="2000" dirty="0"/>
          </a:p>
        </p:txBody>
      </p:sp>
      <p:sp>
        <p:nvSpPr>
          <p:cNvPr id="3" name="Content Placeholder 2"/>
          <p:cNvSpPr>
            <a:spLocks noGrp="1"/>
          </p:cNvSpPr>
          <p:nvPr>
            <p:ph idx="1"/>
          </p:nvPr>
        </p:nvSpPr>
        <p:spPr>
          <a:xfrm>
            <a:off x="502920" y="530352"/>
            <a:ext cx="8183880" cy="457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24200"/>
            <a:ext cx="8183880" cy="2514600"/>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ar-SA" sz="2200" dirty="0" smtClean="0"/>
              <a:t>فاز هفتم</a:t>
            </a:r>
            <a:r>
              <a:rPr lang="en-US" sz="2200" dirty="0" smtClean="0"/>
              <a:t>:</a:t>
            </a:r>
            <a:br>
              <a:rPr lang="en-US" sz="2200" dirty="0" smtClean="0"/>
            </a:br>
            <a:r>
              <a:rPr lang="ar-SA" sz="2200" dirty="0" smtClean="0"/>
              <a:t>تست های مربوط به پارک آبی از لحاظ ایمنی و کیفیت ( سازه های فلزی و سرسرههای آبی، تصفیه خانه ها، سیستم برق و تاسیسات و ... ) سپس افتتاح و بهره برداری ازمجموعه می باشد</a:t>
            </a:r>
            <a:r>
              <a:rPr lang="en-US" sz="2200" dirty="0" smtClean="0"/>
              <a:t>. </a:t>
            </a:r>
            <a:br>
              <a:rPr lang="en-US" sz="2200" dirty="0" smtClean="0"/>
            </a:br>
            <a:r>
              <a:rPr lang="ar-SA" sz="2200" dirty="0" smtClean="0"/>
              <a:t>	</a:t>
            </a:r>
            <a:r>
              <a:rPr lang="en-US" sz="2200" dirty="0" smtClean="0"/>
              <a:t/>
            </a:r>
            <a:br>
              <a:rPr lang="en-US" sz="2200" dirty="0" smtClean="0"/>
            </a:br>
            <a:endParaRPr lang="en-US" sz="2200" dirty="0"/>
          </a:p>
        </p:txBody>
      </p:sp>
      <p:pic>
        <p:nvPicPr>
          <p:cNvPr id="6" name="Content Placeholder 4" descr="pc1c13af69cc3b7f3b823454f1b22bab86_0_171105001298490506_takn.jpg"/>
          <p:cNvPicPr>
            <a:picLocks noGrp="1" noChangeAspect="1"/>
          </p:cNvPicPr>
          <p:nvPr>
            <p:ph idx="1"/>
          </p:nvPr>
        </p:nvPicPr>
        <p:blipFill>
          <a:blip r:embed="rId2"/>
          <a:stretch>
            <a:fillRect/>
          </a:stretch>
        </p:blipFill>
        <p:spPr>
          <a:xfrm>
            <a:off x="4495800" y="685801"/>
            <a:ext cx="41148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5" descr="pc0c7eb8dfa0834c680490e90d43370d8a_0_773025001298490514_takn.jpg"/>
          <p:cNvPicPr>
            <a:picLocks noChangeAspect="1"/>
          </p:cNvPicPr>
          <p:nvPr/>
        </p:nvPicPr>
        <p:blipFill>
          <a:blip r:embed="rId3"/>
          <a:stretch>
            <a:fillRect/>
          </a:stretch>
        </p:blipFill>
        <p:spPr>
          <a:xfrm>
            <a:off x="457200" y="533400"/>
            <a:ext cx="35052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36280" cy="3733800"/>
          </a:xfrm>
        </p:spPr>
        <p:style>
          <a:lnRef idx="2">
            <a:schemeClr val="accent2"/>
          </a:lnRef>
          <a:fillRef idx="1">
            <a:schemeClr val="lt1"/>
          </a:fillRef>
          <a:effectRef idx="0">
            <a:schemeClr val="accent2"/>
          </a:effectRef>
          <a:fontRef idx="minor">
            <a:schemeClr val="dk1"/>
          </a:fontRef>
        </p:style>
        <p:txBody>
          <a:bodyPr>
            <a:normAutofit fontScale="90000"/>
          </a:bodyPr>
          <a:lstStyle/>
          <a:p>
            <a:pPr algn="r" rtl="1">
              <a:buFont typeface="Arial" pitchFamily="34" charset="0"/>
              <a:buChar char="•"/>
            </a:pPr>
            <a:r>
              <a:rPr lang="ar-SA" sz="2700" dirty="0" smtClean="0"/>
              <a:t>پارک آبی برای</a:t>
            </a:r>
            <a:r>
              <a:rPr lang="fa-IR" sz="2700" dirty="0" smtClean="0"/>
              <a:t> </a:t>
            </a:r>
            <a:r>
              <a:rPr lang="ar-SA" sz="2700" dirty="0" smtClean="0"/>
              <a:t>کودکان</a:t>
            </a:r>
            <a:r>
              <a:rPr lang="en-US" sz="2700" dirty="0" smtClean="0"/>
              <a:t/>
            </a:r>
            <a:br>
              <a:rPr lang="en-US" sz="2700" dirty="0" smtClean="0"/>
            </a:br>
            <a:r>
              <a:rPr lang="en-US" sz="2700" dirty="0" smtClean="0"/>
              <a:t> </a:t>
            </a:r>
            <a:br>
              <a:rPr lang="en-US" sz="2700" dirty="0" smtClean="0"/>
            </a:br>
            <a:r>
              <a:rPr lang="ar-SA" sz="2000" dirty="0" smtClean="0"/>
              <a:t>برای مجموعه پارک های آبی قسمتی جهت</a:t>
            </a:r>
            <a:r>
              <a:rPr lang="fa-IR" sz="2000" dirty="0" smtClean="0"/>
              <a:t> </a:t>
            </a:r>
            <a:r>
              <a:rPr lang="ar-SA" sz="2000" dirty="0" smtClean="0"/>
              <a:t>استفاده کودکان و خردسالان معمولا طراحی می گردد که تجهیزات تفریحی مورد استفاده</a:t>
            </a:r>
            <a:r>
              <a:rPr lang="fa-IR" sz="2000" dirty="0" smtClean="0"/>
              <a:t> </a:t>
            </a:r>
            <a:r>
              <a:rPr lang="ar-SA" sz="2000" dirty="0" smtClean="0"/>
              <a:t>برای گروه های س</a:t>
            </a:r>
            <a:r>
              <a:rPr lang="fa-IR" sz="2000" dirty="0" smtClean="0"/>
              <a:t>ن</a:t>
            </a:r>
            <a:r>
              <a:rPr lang="ar-SA" sz="2000" dirty="0" smtClean="0"/>
              <a:t>ی زیر 10 سال طراحی شده است . و همچنین استخر های شنا و استفاده ازلوازم بازی در قالب حیوانات از جمله خصوصیات پارک های آبی کودکان محسوب میگردد</a:t>
            </a:r>
            <a:r>
              <a:rPr lang="fa-IR" sz="2000" dirty="0" smtClean="0"/>
              <a:t>.</a:t>
            </a:r>
            <a:r>
              <a:rPr lang="en-US" sz="2700" dirty="0" smtClean="0"/>
              <a:t/>
            </a:r>
            <a:br>
              <a:rPr lang="en-US" sz="2700" dirty="0" smtClean="0"/>
            </a:br>
            <a:r>
              <a:rPr lang="en-US" dirty="0" smtClean="0"/>
              <a:t>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502920" y="530352"/>
            <a:ext cx="8183880" cy="2060448"/>
          </a:xfrm>
        </p:spPr>
        <p:txBody>
          <a:bodyPr>
            <a:normAutofit/>
          </a:bodyPr>
          <a:lstStyle/>
          <a:p>
            <a:endParaRPr lang="en-US" dirty="0"/>
          </a:p>
        </p:txBody>
      </p:sp>
      <p:pic>
        <p:nvPicPr>
          <p:cNvPr id="4" name="Picture 3"/>
          <p:cNvPicPr/>
          <p:nvPr/>
        </p:nvPicPr>
        <p:blipFill>
          <a:blip r:embed="rId2" cstate="print"/>
          <a:srcRect/>
          <a:stretch>
            <a:fillRect/>
          </a:stretch>
        </p:blipFill>
        <p:spPr bwMode="auto">
          <a:xfrm flipV="1">
            <a:off x="609600" y="7391400"/>
            <a:ext cx="8001000" cy="6858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600200" y="762000"/>
            <a:ext cx="609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0"/>
            <a:ext cx="8183880" cy="47244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ar-SA" sz="2000" dirty="0" smtClean="0"/>
              <a:t>مجموعه پارک آبی برای کودکان شامل</a:t>
            </a:r>
            <a:r>
              <a:rPr lang="fa-IR" sz="2000" dirty="0" smtClean="0"/>
              <a:t> </a:t>
            </a:r>
            <a:r>
              <a:rPr lang="ar-SA" sz="2000" dirty="0" smtClean="0"/>
              <a:t>تجهیزات متنوعی از جمله سرسره های ساده و مارپیچی آبی، سرسره در شکل حیوانات واشکال متنوع، فواره آب از کف، دکوراسیون در اشکال حیوانات و ...</a:t>
            </a:r>
            <a:r>
              <a:rPr lang="en-US" sz="2000" dirty="0" smtClean="0"/>
              <a:t>. </a:t>
            </a:r>
            <a:r>
              <a:rPr lang="ar-SA" sz="2000" dirty="0" smtClean="0"/>
              <a:t>دزدان دریایی، استفاده از شخصیت های افسانه ای و کارتونی </a:t>
            </a:r>
            <a:r>
              <a:rPr lang="fa-IR" sz="2000" dirty="0" smtClean="0"/>
              <a:t>استفاده شده است .</a:t>
            </a:r>
            <a:r>
              <a:rPr lang="ar-SA" sz="2000" dirty="0" smtClean="0"/>
              <a:t>برخی از تم ها وایده های مورد استفاده در مجموعه های بازی کودکان استفاده شده است</a:t>
            </a:r>
            <a:r>
              <a:rPr lang="en-US" sz="2000" dirty="0" smtClean="0"/>
              <a:t/>
            </a:r>
            <a:br>
              <a:rPr lang="en-US" sz="2000" dirty="0" smtClean="0"/>
            </a:br>
            <a:r>
              <a:rPr lang="ar-SA" sz="2000" dirty="0" smtClean="0"/>
              <a:t>مجموعه های بازی آبی برای کودکان در 2شکل طراحی و اجرا میگردد یکی به صورت استفاده از سر سره ها و آبشار های کوچک </a:t>
            </a:r>
            <a:r>
              <a:rPr lang="fa-IR" sz="2000" dirty="0" smtClean="0"/>
              <a:t>و </a:t>
            </a:r>
            <a:r>
              <a:rPr lang="ar-SA" sz="2000" dirty="0" smtClean="0"/>
              <a:t>بصورت</a:t>
            </a:r>
            <a:r>
              <a:rPr lang="fa-IR" sz="2000" dirty="0" smtClean="0"/>
              <a:t> </a:t>
            </a:r>
            <a:r>
              <a:rPr lang="ar-SA" sz="2000" dirty="0" smtClean="0"/>
              <a:t>انفرادی در اطراف استخر و دیگری طراحی مجموعه بازی های آبی بصورت یک مجموعه که درطبقات مختلف و در ابعاد نسبتا بزرگتری قابل نصب و اجرا می باشد.از مزایای این طرح ویا کلا مجموعه های بازی برای کودکان میتوان به موارد زیر اشاره کرد</a:t>
            </a:r>
            <a:r>
              <a:rPr lang="en-US" sz="2000" dirty="0" smtClean="0"/>
              <a:t>.</a:t>
            </a:r>
            <a:br>
              <a:rPr lang="en-US" sz="2000" dirty="0" smtClean="0"/>
            </a:br>
            <a:endParaRPr lang="en-US" sz="2000" dirty="0"/>
          </a:p>
        </p:txBody>
      </p:sp>
      <p:sp>
        <p:nvSpPr>
          <p:cNvPr id="3" name="Content Placeholder 2"/>
          <p:cNvSpPr>
            <a:spLocks noGrp="1"/>
          </p:cNvSpPr>
          <p:nvPr>
            <p:ph idx="1"/>
          </p:nvPr>
        </p:nvSpPr>
        <p:spPr>
          <a:xfrm>
            <a:off x="502920" y="530352"/>
            <a:ext cx="8183880" cy="79248"/>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438400"/>
            <a:ext cx="8183880" cy="3581400"/>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ar-SA" sz="2000" dirty="0" smtClean="0"/>
              <a:t>کم هزینه</a:t>
            </a:r>
            <a:r>
              <a:rPr lang="en-US" sz="2000" dirty="0" smtClean="0"/>
              <a:t> </a:t>
            </a:r>
            <a:r>
              <a:rPr lang="ar-SA" sz="2000" dirty="0" smtClean="0"/>
              <a:t>بودن نسبت به سایر مجموعه ها</a:t>
            </a:r>
            <a:r>
              <a:rPr lang="en-US" sz="2000" dirty="0" smtClean="0"/>
              <a:t/>
            </a:r>
            <a:br>
              <a:rPr lang="en-US" sz="2000" dirty="0" smtClean="0"/>
            </a:br>
            <a:r>
              <a:rPr lang="ar-SA" sz="2000" dirty="0" smtClean="0"/>
              <a:t>سهولت در نصب و اجرا</a:t>
            </a:r>
            <a:r>
              <a:rPr lang="en-US" sz="2000" dirty="0" smtClean="0"/>
              <a:t/>
            </a:r>
            <a:br>
              <a:rPr lang="en-US" sz="2000" dirty="0" smtClean="0"/>
            </a:br>
            <a:r>
              <a:rPr lang="ar-SA" sz="2000" dirty="0" smtClean="0"/>
              <a:t>در حداقل زمان</a:t>
            </a:r>
            <a:r>
              <a:rPr lang="fa-IR" sz="2000" dirty="0" smtClean="0"/>
              <a:t> </a:t>
            </a:r>
            <a:r>
              <a:rPr lang="ar-SA" sz="2000" dirty="0" smtClean="0"/>
              <a:t>ممکن </a:t>
            </a:r>
            <a:r>
              <a:rPr lang="fa-IR" sz="2000" dirty="0" smtClean="0"/>
              <a:t>و</a:t>
            </a:r>
            <a:r>
              <a:rPr lang="ar-SA" sz="2000" dirty="0" smtClean="0"/>
              <a:t>قابل راه اندازی</a:t>
            </a:r>
            <a:r>
              <a:rPr lang="fa-IR" sz="2000" dirty="0" smtClean="0"/>
              <a:t> بودن</a:t>
            </a:r>
            <a:r>
              <a:rPr lang="en-US" sz="2000" dirty="0" smtClean="0"/>
              <a:t/>
            </a:r>
            <a:br>
              <a:rPr lang="en-US" sz="2000" dirty="0" smtClean="0"/>
            </a:br>
            <a:r>
              <a:rPr lang="ar-SA" sz="2000" dirty="0" smtClean="0"/>
              <a:t>در محیط های کوچک </a:t>
            </a:r>
            <a:r>
              <a:rPr lang="en-US" sz="2000" dirty="0" smtClean="0"/>
              <a:t/>
            </a:r>
            <a:br>
              <a:rPr lang="en-US" sz="2000" dirty="0" smtClean="0"/>
            </a:br>
            <a:r>
              <a:rPr lang="ar-SA" sz="2000" dirty="0" smtClean="0"/>
              <a:t>طراحی فضا و محیط مرتبط با تبع کودکان</a:t>
            </a:r>
            <a:r>
              <a:rPr lang="en-US" sz="2000" dirty="0" smtClean="0"/>
              <a:t/>
            </a:r>
            <a:br>
              <a:rPr lang="en-US" sz="2000" dirty="0" smtClean="0"/>
            </a:br>
            <a:r>
              <a:rPr lang="ar-SA" sz="2000" dirty="0" smtClean="0"/>
              <a:t>قابل اجرا با هر بودجه</a:t>
            </a:r>
            <a:r>
              <a:rPr lang="fa-IR" sz="2000" dirty="0" smtClean="0"/>
              <a:t> </a:t>
            </a:r>
            <a:r>
              <a:rPr lang="ar-SA" sz="2000" dirty="0" smtClean="0"/>
              <a:t>ای</a:t>
            </a:r>
            <a:r>
              <a:rPr lang="en-US" sz="2000" dirty="0" smtClean="0"/>
              <a:t/>
            </a:r>
            <a:br>
              <a:rPr lang="en-US" sz="2000" dirty="0" smtClean="0"/>
            </a:br>
            <a:r>
              <a:rPr lang="ar-SA" sz="2000" dirty="0" smtClean="0"/>
              <a:t>تجهیزات مورد استفاده در مجموعه بازیآبی برای کودکان کاملا بهداشتی و استاندارد بوده و از لحاظ کیفیت و ایمنی در سطح</a:t>
            </a:r>
            <a:r>
              <a:rPr lang="fa-IR" sz="2000" dirty="0" smtClean="0"/>
              <a:t> </a:t>
            </a:r>
            <a:r>
              <a:rPr lang="ar-SA" sz="2000" dirty="0" smtClean="0"/>
              <a:t>بالایی قرار دارد</a:t>
            </a:r>
            <a:r>
              <a:rPr lang="en-US" sz="2000" dirty="0" smtClean="0"/>
              <a:t>.</a:t>
            </a:r>
            <a:endParaRPr lang="en-US" sz="2000" dirty="0"/>
          </a:p>
        </p:txBody>
      </p:sp>
      <p:pic>
        <p:nvPicPr>
          <p:cNvPr id="1027" name="Picture 3" descr="C:\Users\saber\Desktop\park abi\siam-park.jpg"/>
          <p:cNvPicPr>
            <a:picLocks noGrp="1" noChangeAspect="1" noChangeArrowheads="1"/>
          </p:cNvPicPr>
          <p:nvPr>
            <p:ph idx="1"/>
          </p:nvPr>
        </p:nvPicPr>
        <p:blipFill>
          <a:blip r:embed="rId2"/>
          <a:srcRect/>
          <a:stretch>
            <a:fillRect/>
          </a:stretch>
        </p:blipFill>
        <p:spPr bwMode="auto">
          <a:xfrm>
            <a:off x="5943600" y="762000"/>
            <a:ext cx="2032759" cy="1527175"/>
          </a:xfrm>
          <a:prstGeom prst="rect">
            <a:avLst/>
          </a:prstGeom>
          <a:noFill/>
        </p:spPr>
      </p:pic>
      <p:pic>
        <p:nvPicPr>
          <p:cNvPr id="5" name="Picture 4"/>
          <p:cNvPicPr/>
          <p:nvPr/>
        </p:nvPicPr>
        <p:blipFill>
          <a:blip r:embed="rId3" cstate="print"/>
          <a:srcRect/>
          <a:stretch>
            <a:fillRect/>
          </a:stretch>
        </p:blipFill>
        <p:spPr bwMode="auto">
          <a:xfrm>
            <a:off x="533400" y="533400"/>
            <a:ext cx="5105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362200"/>
            <a:ext cx="8183880" cy="33528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ar-SA" sz="2200" dirty="0" smtClean="0"/>
              <a:t>یکی از متداولترین تجهیزات پارک های آبی</a:t>
            </a:r>
            <a:r>
              <a:rPr lang="fa-IR" sz="2200" dirty="0" smtClean="0"/>
              <a:t> </a:t>
            </a:r>
            <a:r>
              <a:rPr lang="ar-SA" sz="2200" dirty="0" smtClean="0"/>
              <a:t>می باشد که بصورت استاندارد با قطر حداقل یک متر و در طول های مختلف بنا به طرح</a:t>
            </a:r>
            <a:r>
              <a:rPr lang="fa-IR" sz="2200" dirty="0" smtClean="0"/>
              <a:t> </a:t>
            </a:r>
            <a:r>
              <a:rPr lang="ar-SA" sz="2200" dirty="0" smtClean="0"/>
              <a:t>ارائه شده قابل نصب و اجرا می باشد. طول مسیر استفاده شده در این نوع سرسره های آبی</a:t>
            </a:r>
            <a:r>
              <a:rPr lang="fa-IR" sz="2200" dirty="0" smtClean="0"/>
              <a:t> </a:t>
            </a:r>
            <a:r>
              <a:rPr lang="ar-SA" sz="2200" dirty="0" smtClean="0"/>
              <a:t>بستگی به ارتفاع مجموعه دارد که بنا به شرایط پروژه و استخر هایی که خروجی سرسره به</a:t>
            </a:r>
            <a:r>
              <a:rPr lang="fa-IR" sz="2200" dirty="0" smtClean="0"/>
              <a:t> </a:t>
            </a:r>
            <a:r>
              <a:rPr lang="ar-SA" sz="2200" dirty="0" smtClean="0"/>
              <a:t>آنها خ</a:t>
            </a:r>
            <a:r>
              <a:rPr lang="fa-IR" sz="2200" dirty="0" smtClean="0"/>
              <a:t>ت</a:t>
            </a:r>
            <a:r>
              <a:rPr lang="ar-SA" sz="2200" dirty="0" smtClean="0"/>
              <a:t>م می شود در شیب های مختلف طراحی می گردد. این نوع سرسره بصورت تکرو میباشد</a:t>
            </a:r>
            <a:r>
              <a:rPr lang="en-US" dirty="0" smtClean="0"/>
              <a:t/>
            </a:r>
            <a:br>
              <a:rPr lang="en-US" dirty="0" smtClean="0"/>
            </a:br>
            <a:endParaRPr lang="en-US" dirty="0"/>
          </a:p>
        </p:txBody>
      </p:sp>
      <p:sp>
        <p:nvSpPr>
          <p:cNvPr id="3" name="Content Placeholder 2"/>
          <p:cNvSpPr>
            <a:spLocks noGrp="1"/>
          </p:cNvSpPr>
          <p:nvPr>
            <p:ph idx="1"/>
          </p:nvPr>
        </p:nvSpPr>
        <p:spPr>
          <a:xfrm>
            <a:off x="502920" y="530352"/>
            <a:ext cx="8183880" cy="1679448"/>
          </a:xfrm>
        </p:spPr>
        <p:txBody>
          <a:bodyPr>
            <a:normAutofit/>
          </a:bodyPr>
          <a:lstStyle/>
          <a:p>
            <a:pPr algn="r">
              <a:buNone/>
            </a:pPr>
            <a:r>
              <a:rPr lang="fa-IR" sz="3200" dirty="0" smtClean="0"/>
              <a:t>سرسره آبی روباز وتونلی</a:t>
            </a:r>
            <a:endParaRPr lang="en-US" sz="3200" dirty="0"/>
          </a:p>
        </p:txBody>
      </p:sp>
      <p:pic>
        <p:nvPicPr>
          <p:cNvPr id="6147" name="Picture 3" descr="H:\15.jpg"/>
          <p:cNvPicPr>
            <a:picLocks noChangeAspect="1" noChangeArrowheads="1"/>
          </p:cNvPicPr>
          <p:nvPr/>
        </p:nvPicPr>
        <p:blipFill>
          <a:blip r:embed="rId2"/>
          <a:srcRect/>
          <a:stretch>
            <a:fillRect/>
          </a:stretch>
        </p:blipFill>
        <p:spPr bwMode="auto">
          <a:xfrm>
            <a:off x="533400" y="533400"/>
            <a:ext cx="3886200" cy="18288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245</TotalTime>
  <Words>533</Words>
  <Application>Microsoft Office PowerPoint</Application>
  <PresentationFormat>On-screen Show (4:3)</PresentationFormat>
  <Paragraphs>59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Tahoma</vt:lpstr>
      <vt:lpstr>Verdana</vt:lpstr>
      <vt:lpstr>Wingdings 2</vt:lpstr>
      <vt:lpstr>Aspect</vt:lpstr>
      <vt:lpstr>به نام خدا</vt:lpstr>
      <vt:lpstr>مراحل فاز اول : سرمایه گذار قصد راه اندازی یک پارک آبی را دارد و به یکی از شرکت ها که درزمینه پارک های آبی فعالیت دارد مراجعه می کند. شرکت مربوطه با توجه به نیاز مشتری طرح اولیه ای را پیشنهاد می نماید.   فاز دوم : مطالعات اولیه توسط شرکت مجری ( شامل طراحی پروژه بصورت کلی در قالب نقشه وبرآورد قیمت برای طرح مورد نظر و ... ) که برای طراحان خط مشی مشخصی را تعیین مینماید که طراحان مربوطه با توجه به طرح اولیه نقشه های زیرساخت و پروژه را بصورت دقیق بتوانند طراحی نمایند. </vt:lpstr>
      <vt:lpstr>فاز سوم : یک نقشه بصورت دو بعدی و سه بعدی از طرح جهت تصمیم گیری نهایی طراحی می گرددکه شامل کلیه جزئیات از جمله سرسره های آبی و استخر ها و راه رو ها و فضای سبز و ... در این نقشه کاملا مشخص می گردد. در این مرحله هزینه هایی که در فاز دوم برآوردنشده بود کاملا مشخص و بهای تمام شده نیز قطعی می گردد.   فاز چهارم : طراحی سه بعدی سرسره های آبی و سازه های فلزی مربوطه (ارتفاع سازه – طول سازه و نوع سرسره های مورد استفاده که با هماهنگی سرمایه گذار طراحی و اجرا میگردد.   </vt:lpstr>
      <vt:lpstr>فاز پنجم : طراحی نقشه پارک آبی با اصول مهندسی و محاسبات فنی شامل استخر های شنا - رودخانه ها فضای سبز - سیستم های تاسیساتی و زیرساخت های مربوطه و ... که بصورت کارشناسی شده طراحی می گردد که سازه پارک آبی بر اساس این نقشه ها تاسیس میگردد.   فاز ششم: عملیات اجرایی پروژه شامل زیر سازی، کار های عمرانی، نصب تاسیسات و سازه های فلزی مربوط به سرسره های آبی و همچنین اجرای سرسره های آبی و محوطه سازی طبق نقشه از پیش تعیین شده که این مرحله از پروژه با توجه به حجم مجموعه زمان بر بوده و گام نهایی برای شروع به کار مجموعه پارک آبی می باشد. این مرحله توسط شرکت مجری که خودبا شرکت های مرتبط طرف قرارداد بوده و یا بصورت یک مجموعه کل پروژه به انجام میرسد.   </vt:lpstr>
      <vt:lpstr>فاز هفتم: تست های مربوط به پارک آبی از لحاظ ایمنی و کیفیت ( سازه های فلزی و سرسرههای آبی، تصفیه خانه ها، سیستم برق و تاسیسات و ... ) سپس افتتاح و بهره برداری ازمجموعه می باشد.    </vt:lpstr>
      <vt:lpstr>پارک آبی برای کودکان   برای مجموعه پارک های آبی قسمتی جهت استفاده کودکان و خردسالان معمولا طراحی می گردد که تجهیزات تفریحی مورد استفاده برای گروه های سنی زیر 10 سال طراحی شده است . و همچنین استخر های شنا و استفاده ازلوازم بازی در قالب حیوانات از جمله خصوصیات پارک های آبی کودکان محسوب میگردد.     </vt:lpstr>
      <vt:lpstr>مجموعه پارک آبی برای کودکان شامل تجهیزات متنوعی از جمله سرسره های ساده و مارپیچی آبی، سرسره در شکل حیوانات واشکال متنوع، فواره آب از کف، دکوراسیون در اشکال حیوانات و .... دزدان دریایی، استفاده از شخصیت های افسانه ای و کارتونی استفاده شده است .برخی از تم ها وایده های مورد استفاده در مجموعه های بازی کودکان استفاده شده است مجموعه های بازی آبی برای کودکان در 2شکل طراحی و اجرا میگردد یکی به صورت استفاده از سر سره ها و آبشار های کوچک و بصورت انفرادی در اطراف استخر و دیگری طراحی مجموعه بازی های آبی بصورت یک مجموعه که درطبقات مختلف و در ابعاد نسبتا بزرگتری قابل نصب و اجرا می باشد.از مزایای این طرح ویا کلا مجموعه های بازی برای کودکان میتوان به موارد زیر اشاره کرد. </vt:lpstr>
      <vt:lpstr>کم هزینه بودن نسبت به سایر مجموعه ها سهولت در نصب و اجرا در حداقل زمان ممکن وقابل راه اندازی بودن در محیط های کوچک  طراحی فضا و محیط مرتبط با تبع کودکان قابل اجرا با هر بودجه ای تجهیزات مورد استفاده در مجموعه بازیآبی برای کودکان کاملا بهداشتی و استاندارد بوده و از لحاظ کیفیت و ایمنی در سطح بالایی قرار دارد.</vt:lpstr>
      <vt:lpstr>یکی از متداولترین تجهیزات پارک های آبی می باشد که بصورت استاندارد با قطر حداقل یک متر و در طول های مختلف بنا به طرح ارائه شده قابل نصب و اجرا می باشد. طول مسیر استفاده شده در این نوع سرسره های آبی بستگی به ارتفاع مجموعه دارد که بنا به شرایط پروژه و استخر هایی که خروجی سرسره به آنها ختم می شود در شیب های مختلف طراحی می گردد. این نوع سرسره بصورت تکرو میباشد </vt:lpstr>
      <vt:lpstr>PowerPoint Presentation</vt:lpstr>
      <vt:lpstr> برای گروه سنی 10 تا 60ساله سرعت شتاب ( آهسته و معمولی( زاویه از سطح : 11% تا 15% خروجی سرسره به استخر و یامعمولی پمپاژ آب مورد نیاز : 2600 لیتر دردقیقه این نوع سرسره آبی به خاطر رو باز بودن محدودیت شیب و ارتفاع را دارد رنگ : این سرسره ها در انواع رنگ های شاد و روشن تولید میگردد. </vt:lpstr>
      <vt:lpstr>سرسره های تونلی این سرسره ها بشکل تونل و به قطر 1 مترو بنا به شرایط استفاده و ارتفاع مجموعه در طول های مختلفی امکان نصب و اجرا وجوددارد. این مجموعه ها میتواند تا ارتفاع 20 متر ازکف طرح اجراگردد.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تعیین فضا</vt:lpstr>
      <vt:lpstr> سرسره و استخر پارک</vt:lpstr>
      <vt:lpstr>دید دور و نزدیک پارک سر پوشیده</vt:lpstr>
      <vt:lpstr>پارکهای اروپایی</vt:lpstr>
      <vt:lpstr>ساختار پارک ابی</vt:lpstr>
      <vt:lpstr>دید کلی</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saber</dc:creator>
  <cp:lastModifiedBy>omid</cp:lastModifiedBy>
  <cp:revision>101</cp:revision>
  <dcterms:created xsi:type="dcterms:W3CDTF">2011-10-25T15:05:03Z</dcterms:created>
  <dcterms:modified xsi:type="dcterms:W3CDTF">2018-01-14T08:38:24Z</dcterms:modified>
</cp:coreProperties>
</file>