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90" r:id="rId2"/>
    <p:sldId id="257" r:id="rId3"/>
    <p:sldId id="273" r:id="rId4"/>
    <p:sldId id="283" r:id="rId5"/>
    <p:sldId id="284" r:id="rId6"/>
    <p:sldId id="285" r:id="rId7"/>
    <p:sldId id="287" r:id="rId8"/>
    <p:sldId id="286" r:id="rId9"/>
    <p:sldId id="275" r:id="rId10"/>
    <p:sldId id="258" r:id="rId11"/>
    <p:sldId id="289" r:id="rId12"/>
    <p:sldId id="288" r:id="rId13"/>
    <p:sldId id="291"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9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B78A4D4-791F-46A5-9D46-4CC79CDBB287}" type="datetimeFigureOut">
              <a:rPr lang="fa-IR" smtClean="0"/>
              <a:pPr/>
              <a:t>06/08/1443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EBC1FB2-3FB5-43D3-B69A-DF35D19DAC85}" type="slidenum">
              <a:rPr lang="fa-IR" smtClean="0"/>
              <a:pPr/>
              <a:t>‹#›</a:t>
            </a:fld>
            <a:endParaRPr lang="fa-IR"/>
          </a:p>
        </p:txBody>
      </p:sp>
    </p:spTree>
    <p:extLst>
      <p:ext uri="{BB962C8B-B14F-4D97-AF65-F5344CB8AC3E}">
        <p14:creationId xmlns:p14="http://schemas.microsoft.com/office/powerpoint/2010/main" val="236383299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BC1FB2-3FB5-43D3-B69A-DF35D19DAC85}" type="slidenum">
              <a:rPr lang="fa-IR" smtClean="0"/>
              <a:pPr/>
              <a:t>6</a:t>
            </a:fld>
            <a:endParaRPr lang="fa-IR"/>
          </a:p>
        </p:txBody>
      </p:sp>
    </p:spTree>
    <p:extLst>
      <p:ext uri="{BB962C8B-B14F-4D97-AF65-F5344CB8AC3E}">
        <p14:creationId xmlns:p14="http://schemas.microsoft.com/office/powerpoint/2010/main" val="3184642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C377480-EACD-4200-9F5A-7ADE40DC40FB}"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259E18-02E6-41CD-959D-9F2ED01311B0}"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3E9DB1C-7F3D-4A28-AF82-6C58D277448E}"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9A33513-EE17-421B-8BEA-A04F0E1610FF}"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21475-FE4B-428E-80FD-0DDD5A7E8E5D}"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EC716FA-5162-490F-A107-DB4CC0A460B2}" type="datetime8">
              <a:rPr lang="fa-IR" smtClean="0"/>
              <a:t>ژانويه 11،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426AC65-7BC0-489C-BD8B-A15BE564E50C}" type="datetime8">
              <a:rPr lang="fa-IR" smtClean="0"/>
              <a:t>ژانويه 11، 22</a:t>
            </a:fld>
            <a:endParaRPr lang="fa-IR"/>
          </a:p>
        </p:txBody>
      </p:sp>
      <p:sp>
        <p:nvSpPr>
          <p:cNvPr id="8" name="Footer Placeholder 7"/>
          <p:cNvSpPr>
            <a:spLocks noGrp="1"/>
          </p:cNvSpPr>
          <p:nvPr>
            <p:ph type="ftr" sz="quarter" idx="11"/>
          </p:nvPr>
        </p:nvSpPr>
        <p:spPr/>
        <p:txBody>
          <a:bodyPr/>
          <a:lstStyle/>
          <a:p>
            <a:r>
              <a:rPr lang="en-US" smtClean="0"/>
              <a:t>www.parsdigishop.ir</a:t>
            </a:r>
            <a:endParaRPr lang="fa-IR"/>
          </a:p>
        </p:txBody>
      </p:sp>
      <p:sp>
        <p:nvSpPr>
          <p:cNvPr id="9" name="Slide Number Placeholder 8"/>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A20964F-A2B0-4D50-8782-D69AEE460A58}" type="datetime8">
              <a:rPr lang="fa-IR" smtClean="0"/>
              <a:t>ژانويه 11، 22</a:t>
            </a:fld>
            <a:endParaRPr lang="fa-I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FFCDC-DBFD-44E7-9833-D52FF59CA5DF}" type="datetime8">
              <a:rPr lang="fa-IR" smtClean="0"/>
              <a:t>ژانويه 11، 22</a:t>
            </a:fld>
            <a:endParaRPr lang="fa-IR"/>
          </a:p>
        </p:txBody>
      </p:sp>
      <p:sp>
        <p:nvSpPr>
          <p:cNvPr id="3" name="Footer Placeholder 2"/>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E1A32F-0A02-45E8-9865-65FDACBE1926}" type="datetime8">
              <a:rPr lang="fa-IR" smtClean="0"/>
              <a:t>ژانويه 11،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4379F-2F53-4ADA-A4D0-7FE88A0E226B}" type="datetime8">
              <a:rPr lang="fa-IR" smtClean="0"/>
              <a:t>ژانويه 11،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01E56027-AC56-4318-99FB-42A5ACD54C1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D826443-C48D-4849-9580-4ABB6E679543}" type="datetime8">
              <a:rPr lang="fa-IR" smtClean="0"/>
              <a:t>ژانويه 11، 22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www.parsdigishop.ir</a:t>
            </a: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E56027-AC56-4318-99FB-42A5ACD54C1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slide" Target="slide11.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24"/>
          </a:xfrm>
          <a:prstGeom prst="rect">
            <a:avLst/>
          </a:prstGeom>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cxnSp>
        <p:nvCxnSpPr>
          <p:cNvPr id="9" name="Straight Connector 8"/>
          <p:cNvCxnSpPr/>
          <p:nvPr/>
        </p:nvCxnSpPr>
        <p:spPr>
          <a:xfrm rot="10800000">
            <a:off x="785786" y="6213493"/>
            <a:ext cx="7572428" cy="1588"/>
          </a:xfrm>
          <a:prstGeom prst="line">
            <a:avLst/>
          </a:prstGeom>
          <a:ln/>
        </p:spPr>
        <p:style>
          <a:lnRef idx="3">
            <a:schemeClr val="accent2"/>
          </a:lnRef>
          <a:fillRef idx="0">
            <a:schemeClr val="accent2"/>
          </a:fillRef>
          <a:effectRef idx="2">
            <a:schemeClr val="accent2"/>
          </a:effectRef>
          <a:fontRef idx="minor">
            <a:schemeClr val="tx1"/>
          </a:fontRef>
        </p:style>
      </p:cxnSp>
      <p:pic>
        <p:nvPicPr>
          <p:cNvPr id="10" name="Picture 3"/>
          <p:cNvPicPr>
            <a:picLocks noChangeAspect="1" noChangeArrowheads="1"/>
          </p:cNvPicPr>
          <p:nvPr/>
        </p:nvPicPr>
        <p:blipFill>
          <a:blip r:embed="rId2"/>
          <a:srcRect/>
          <a:stretch>
            <a:fillRect/>
          </a:stretch>
        </p:blipFill>
        <p:spPr bwMode="auto">
          <a:xfrm>
            <a:off x="3500430" y="1772816"/>
            <a:ext cx="2143140" cy="257176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1" name="Footer Placeholder 8"/>
          <p:cNvSpPr>
            <a:spLocks noGrp="1"/>
          </p:cNvSpPr>
          <p:nvPr>
            <p:ph type="ftr" sz="quarter" idx="11"/>
          </p:nvPr>
        </p:nvSpPr>
        <p:spPr>
          <a:xfrm>
            <a:off x="4481520" y="6356351"/>
            <a:ext cx="3876694" cy="365125"/>
          </a:xfrm>
        </p:spPr>
        <p:txBody>
          <a:bodyPr/>
          <a:lstStyle/>
          <a:p>
            <a:pPr algn="r"/>
            <a:r>
              <a:rPr lang="en-US" smtClean="0"/>
              <a:t>www.parsdigishop.ir</a:t>
            </a:r>
            <a:endParaRPr lang="fa-IR" dirty="0"/>
          </a:p>
        </p:txBody>
      </p:sp>
      <p:sp>
        <p:nvSpPr>
          <p:cNvPr id="2" name="Slide Number Placeholder 1"/>
          <p:cNvSpPr>
            <a:spLocks noGrp="1"/>
          </p:cNvSpPr>
          <p:nvPr>
            <p:ph type="sldNum" sz="quarter" idx="12"/>
          </p:nvPr>
        </p:nvSpPr>
        <p:spPr/>
        <p:txBody>
          <a:bodyPr/>
          <a:lstStyle/>
          <a:p>
            <a:fld id="{01E56027-AC56-4318-99FB-42A5ACD54C10}" type="slidenum">
              <a:rPr lang="fa-IR" smtClean="0"/>
              <a:pPr/>
              <a:t>1</a:t>
            </a:fld>
            <a:endParaRPr lang="fa-IR"/>
          </a:p>
        </p:txBody>
      </p:sp>
      <p:sp>
        <p:nvSpPr>
          <p:cNvPr id="12" name="TextBox 11"/>
          <p:cNvSpPr txBox="1"/>
          <p:nvPr/>
        </p:nvSpPr>
        <p:spPr>
          <a:xfrm>
            <a:off x="1918033" y="4509120"/>
            <a:ext cx="5400600" cy="1109086"/>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a:lnSpc>
                <a:spcPct val="250000"/>
              </a:lnSpc>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حامیان تولید ملی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10</a:t>
            </a:fld>
            <a:endParaRPr lang="fa-IR" dirty="0"/>
          </a:p>
        </p:txBody>
      </p:sp>
      <p:sp>
        <p:nvSpPr>
          <p:cNvPr id="8" name="Footer Placeholder 8"/>
          <p:cNvSpPr txBox="1">
            <a:spLocks/>
          </p:cNvSpPr>
          <p:nvPr/>
        </p:nvSpPr>
        <p:spPr>
          <a:xfrm>
            <a:off x="571472" y="214291"/>
            <a:ext cx="2428892" cy="365125"/>
          </a:xfrm>
          <a:prstGeom prst="rect">
            <a:avLst/>
          </a:prstGeom>
        </p:spPr>
        <p:txBody>
          <a:bodyPr vert="horz" lIns="91440" tIns="45720" rIns="91440" bIns="45720" rtlCol="1" anchor="ctr"/>
          <a:lstStyle/>
          <a:p>
            <a:pPr lvl="0" algn="l" rtl="0">
              <a:defRPr/>
            </a:pPr>
            <a:r>
              <a:rPr lang="fa-IR" sz="1400" dirty="0" smtClean="0">
                <a:solidFill>
                  <a:schemeClr val="bg1">
                    <a:lumMod val="50000"/>
                  </a:schemeClr>
                </a:solidFill>
              </a:rPr>
              <a:t>آیت الله شیخ محمد باقر بهاری همدانی</a:t>
            </a:r>
            <a:endParaRPr kumimoji="0" lang="fa-IR" sz="14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1026" name="Picture 2"/>
          <p:cNvPicPr>
            <a:picLocks noChangeAspect="1" noChangeArrowheads="1"/>
          </p:cNvPicPr>
          <p:nvPr/>
        </p:nvPicPr>
        <p:blipFill>
          <a:blip r:embed="rId4"/>
          <a:srcRect/>
          <a:stretch>
            <a:fillRect/>
          </a:stretch>
        </p:blipFill>
        <p:spPr bwMode="auto">
          <a:xfrm>
            <a:off x="642910" y="785794"/>
            <a:ext cx="1609725" cy="24098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121" name="Rectangle 1"/>
          <p:cNvSpPr>
            <a:spLocks noChangeArrowheads="1"/>
          </p:cNvSpPr>
          <p:nvPr/>
        </p:nvSpPr>
        <p:spPr bwMode="auto">
          <a:xfrm>
            <a:off x="642910" y="1183077"/>
            <a:ext cx="792961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استقراض خارجی حرام است</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با توجه به ضعف اقتصادی حکومت قاجار در آغاز مشروطیت روسیه و انگلستان سعی داشتند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با قرض دادن پول به حکومت ایران پایه های نفوذ خود را محکم تر کنند. این مسأله که آغاز</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وابستگی به بیگانگان بود با مخالفت شدید مراجع رو به رو شد.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از جمله آیت الله شیخ محمدباقر بهاری همدانی به تمام سفارتخانه های کشور های اروپایی اعلام کرد</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که دولت های بیگانه حق استقراض به شاه را ندارند و مسئولیت این کار برعهده خودشان خواهد بود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گاهی انسان به فکر می رود که اگر در آن زمان به جای شاهان بی عرضه قاجار چنین علمای دلسوز و مقتدری در رأس حکومت بودند امروز ایران در چه سطحی از اقتدار سیاسی و شکوفایی اقتصادی بود؟</a:t>
            </a:r>
            <a:endParaRPr kumimoji="0" lang="en-US" sz="1600" b="0" i="0" u="none" strike="noStrike" cap="none" normalizeH="0" baseline="0" dirty="0" smtClean="0">
              <a:ln>
                <a:noFill/>
              </a:ln>
              <a:solidFill>
                <a:srgbClr val="002060"/>
              </a:solidFill>
              <a:effectLst/>
              <a:latin typeface="Arial" pitchFamily="34" charset="0"/>
            </a:endParaRPr>
          </a:p>
        </p:txBody>
      </p:sp>
      <p:sp>
        <p:nvSpPr>
          <p:cNvPr id="10"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928670"/>
            <a:ext cx="800105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شرکت اسلامیه</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گسترش روابط ایران و اروپا در زمان قاجار موجب سرازیر شدن کالاهای خارجی به ایران شد و تولید کالاهای ایرانی را با مشکلات زیادی مواجه ساخت. علما، بزرگان و مردم نسبت به ورود کالاهای خارجی به ایران واکنش نشان دادند و برای مبارزه با استعمار کالاهای خارجی را تحریم کردند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r>
              <a:rPr kumimoji="0" lang="en-US" sz="1600" b="0" i="0" u="none" strike="noStrike" cap="none" normalizeH="0" baseline="0" dirty="0" smtClean="0">
                <a:ln>
                  <a:noFill/>
                </a:ln>
                <a:solidFill>
                  <a:srgbClr val="002060"/>
                </a:solidFill>
                <a:effectLst/>
                <a:latin typeface="Calibri"/>
                <a:ea typeface="Times New Roman" pitchFamily="18" charset="0"/>
              </a:rPr>
              <a:t> </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در این بین شرکت سهامی عام اسلامیه با تلاش و حمایت اغلب بازرگانان و علمای اصفهان، کاشان و شیراز مانند آقا نورالله نجفی اصفهانی در اصفهان (که در مطالب فوق باز ذکر ایشان شد) در فروردین 1278 شمسی با هدف تأمین منسوجات مورد نیاز مردم ایران و مقالبه با وابستگی به خارج تأسیس گردید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واعظ اصفهانی، از خطبای دوره مشروطه کتابی به نام لباس تقوی در دفاع از این شرکت نوشت و آخوند خراسانی (ره) از علمای برجسته شیعه در تأیید شرکت اسلامیه علاوه بر خرید منسوجات آن در حاشیه کتاب لباس تقوی نوشت:           بر مسلمانان لازم است که لباس ذلت (تولید خارج) را از تن بیرون کنند و لباس عزت (ساخت داخل) را بپوشند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cxnSp>
        <p:nvCxnSpPr>
          <p:cNvPr id="3" name="Straight Connector 2"/>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11</a:t>
            </a:fld>
            <a:endParaRPr lang="fa-IR" dirty="0"/>
          </a:p>
        </p:txBody>
      </p:sp>
      <p:sp>
        <p:nvSpPr>
          <p:cNvPr id="7"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شرکت اسلامیه</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8"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sp>
        <p:nvSpPr>
          <p:cNvPr id="9"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500034" y="714356"/>
            <a:ext cx="807249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اهداف این شرکت را می توان در پنج بخش برشمرد:</a:t>
            </a:r>
          </a:p>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1- خروج از ذلت احتیاج به خارجی</a:t>
            </a:r>
          </a:p>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2- تقویت هرچه بیشتر تولید و تجارت داخلی</a:t>
            </a:r>
          </a:p>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3- جلوگیری از خروج ثروت داخلی به خارج از کشور</a:t>
            </a:r>
          </a:p>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4- تسهیل در امر معیشت مردم به علت ارزان تر بودن منسوجات داخلی نسبت به خارجی آن</a:t>
            </a:r>
          </a:p>
          <a:p>
            <a:pPr marL="0" marR="0" lvl="0" indent="0" defTabSz="914400" eaLnBrk="1" fontAlgn="base" latinLnBrk="0" hangingPunct="1">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5- ارائه الگویی تجاری برای آینده ملت و دولت</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در پایان باید گفت جای این سؤال از مؤثران کشور وجود دارد که علیرغم تأکیدات مکرر رهبر انقلاب چرا تأثیرگذاران و بزرگان کشور پرچمدار این نوع حمایت از تولید داخلی در تبعیت از رهبر معظم انقلاب نمی شوند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و همچنین باید گفت حقیقتاً برای مردمی که چنین پیشینه ای در دفاع از تولیدات ملی خود در برابر هجوم بیگانه به بازار کشورشان داشته اند دون شأن نیست که امروز جزء بزرگترین کشورهای وارد کننده و بازار مصرف کالاهای خارجی محسوب گردند؟</a:t>
            </a:r>
            <a:endParaRPr kumimoji="0" lang="en-US" sz="1600" b="0" i="0" u="none" strike="noStrike" cap="none" normalizeH="0" baseline="0" dirty="0" smtClean="0">
              <a:ln>
                <a:noFill/>
              </a:ln>
              <a:solidFill>
                <a:srgbClr val="002060"/>
              </a:solidFill>
              <a:effectLst/>
              <a:latin typeface="Arial" pitchFamily="34" charset="0"/>
            </a:endParaRPr>
          </a:p>
        </p:txBody>
      </p:sp>
      <p:cxnSp>
        <p:nvCxnSpPr>
          <p:cNvPr id="3" name="Straight Connector 2"/>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12</a:t>
            </a:fld>
            <a:endParaRPr lang="fa-IR" dirty="0"/>
          </a:p>
        </p:txBody>
      </p:sp>
      <p:sp>
        <p:nvSpPr>
          <p:cNvPr id="7"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شرکت اسلامیه</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8"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sp>
        <p:nvSpPr>
          <p:cNvPr id="9"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2996952"/>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a-IR" sz="6600" dirty="0" smtClean="0"/>
              <a:t>پایان</a:t>
            </a:r>
            <a:endParaRPr lang="en-US" sz="6600" dirty="0"/>
          </a:p>
        </p:txBody>
      </p:sp>
      <p:sp>
        <p:nvSpPr>
          <p:cNvPr id="2" name="Footer Placeholder 1"/>
          <p:cNvSpPr>
            <a:spLocks noGrp="1"/>
          </p:cNvSpPr>
          <p:nvPr>
            <p:ph type="ftr" sz="quarter" idx="11"/>
          </p:nvPr>
        </p:nvSpPr>
        <p:spPr/>
        <p:txBody>
          <a:bodyPr/>
          <a:lstStyle/>
          <a:p>
            <a:r>
              <a:rPr lang="en-US" smtClean="0"/>
              <a:t>www.parsdigishop.ir</a:t>
            </a:r>
            <a:endParaRPr lang="fa-IR"/>
          </a:p>
        </p:txBody>
      </p:sp>
      <p:sp>
        <p:nvSpPr>
          <p:cNvPr id="3" name="Slide Number Placeholder 2"/>
          <p:cNvSpPr>
            <a:spLocks noGrp="1"/>
          </p:cNvSpPr>
          <p:nvPr>
            <p:ph type="sldNum" sz="quarter" idx="12"/>
          </p:nvPr>
        </p:nvSpPr>
        <p:spPr/>
        <p:txBody>
          <a:bodyPr/>
          <a:lstStyle/>
          <a:p>
            <a:fld id="{01E56027-AC56-4318-99FB-42A5ACD54C10}" type="slidenum">
              <a:rPr lang="fa-IR" smtClean="0"/>
              <a:pPr/>
              <a:t>13</a:t>
            </a:fld>
            <a:endParaRPr lang="fa-IR"/>
          </a:p>
        </p:txBody>
      </p:sp>
    </p:spTree>
    <p:extLst>
      <p:ext uri="{BB962C8B-B14F-4D97-AF65-F5344CB8AC3E}">
        <p14:creationId xmlns:p14="http://schemas.microsoft.com/office/powerpoint/2010/main" val="28664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86644" y="928670"/>
            <a:ext cx="1857356" cy="857256"/>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سخنی با خواننده</a:t>
            </a:r>
            <a:endParaRPr lang="fa-I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289" name="Rectangle 1"/>
          <p:cNvSpPr>
            <a:spLocks noChangeArrowheads="1"/>
          </p:cNvSpPr>
          <p:nvPr/>
        </p:nvSpPr>
        <p:spPr bwMode="auto">
          <a:xfrm>
            <a:off x="1285820" y="2097512"/>
            <a:ext cx="7786774" cy="38318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2060"/>
                </a:solidFill>
                <a:effectLst/>
                <a:latin typeface="Tahoma" pitchFamily="34" charset="0"/>
                <a:ea typeface="Times New Roman" pitchFamily="18" charset="0"/>
              </a:rPr>
              <a:t>حمایت از تولید مقوله ای فرهنگی اقتصادی است و بعد فرهنگی آن ایجاب می کند</a:t>
            </a:r>
          </a:p>
          <a:p>
            <a:pPr marL="0" marR="0" lvl="0" indent="0" defTabSz="914400"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2060"/>
                </a:solidFill>
                <a:effectLst/>
                <a:latin typeface="Tahoma" pitchFamily="34" charset="0"/>
                <a:ea typeface="Times New Roman" pitchFamily="18" charset="0"/>
              </a:rPr>
              <a:t> که بزرگان یک ملت الگوی آنان در این جریان عظیم شوند</a:t>
            </a:r>
            <a:r>
              <a:rPr kumimoji="0" lang="en-US" b="0" i="0" u="none" strike="noStrike" cap="none" normalizeH="0" baseline="0" dirty="0" smtClean="0">
                <a:ln>
                  <a:noFill/>
                </a:ln>
                <a:solidFill>
                  <a:srgbClr val="002060"/>
                </a:solidFill>
                <a:effectLst/>
                <a:latin typeface="Tahoma" pitchFamily="34" charset="0"/>
                <a:ea typeface="Times New Roman" pitchFamily="18" charset="0"/>
              </a:rPr>
              <a:t>،</a:t>
            </a:r>
            <a:r>
              <a:rPr lang="fa-IR" dirty="0" smtClean="0">
                <a:solidFill>
                  <a:srgbClr val="002060"/>
                </a:solidFill>
                <a:latin typeface="Arial" pitchFamily="34" charset="0"/>
                <a:ea typeface="Times New Roman" pitchFamily="18" charset="0"/>
              </a:rPr>
              <a:t> </a:t>
            </a:r>
            <a:r>
              <a:rPr kumimoji="0" lang="fa-IR" b="0" i="0" u="none" strike="noStrike" cap="none" normalizeH="0" baseline="0" dirty="0" smtClean="0">
                <a:ln>
                  <a:noFill/>
                </a:ln>
                <a:solidFill>
                  <a:srgbClr val="002060"/>
                </a:solidFill>
                <a:effectLst/>
                <a:latin typeface="Tahoma" pitchFamily="34" charset="0"/>
                <a:ea typeface="Times New Roman" pitchFamily="18" charset="0"/>
              </a:rPr>
              <a:t>وقتی سیره بزرگان، مراجع </a:t>
            </a:r>
          </a:p>
          <a:p>
            <a:pPr marL="0" marR="0" lvl="0" indent="0" defTabSz="914400"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2060"/>
                </a:solidFill>
                <a:effectLst/>
                <a:latin typeface="Tahoma" pitchFamily="34" charset="0"/>
                <a:ea typeface="Times New Roman" pitchFamily="18" charset="0"/>
              </a:rPr>
              <a:t>عظام تقلید و علمای کشور حتی در سال های قبل از پیروزی انقلاب اسلامی را می خوانیم این سؤال ایجاد می شود که آیا جوانان امروز ما از اقدامات این بزرگان در راستای مقابله با مصرف کالاهای خارجی آگاه هستند؟ و یا بررسی و الگوسازی این بزرگان در این زمینه ها مورد غفلت واقع شده است؟</a:t>
            </a:r>
            <a:r>
              <a:rPr lang="fa-IR" dirty="0" smtClean="0">
                <a:solidFill>
                  <a:srgbClr val="002060"/>
                </a:solidFill>
                <a:latin typeface="Arial" pitchFamily="34" charset="0"/>
                <a:ea typeface="Times New Roman" pitchFamily="18" charset="0"/>
              </a:rPr>
              <a:t> </a:t>
            </a:r>
            <a:r>
              <a:rPr kumimoji="0" lang="fa-IR" b="0" i="0" u="none" strike="noStrike" cap="none" normalizeH="0" baseline="0" dirty="0" smtClean="0">
                <a:ln>
                  <a:noFill/>
                </a:ln>
                <a:solidFill>
                  <a:srgbClr val="002060"/>
                </a:solidFill>
                <a:effectLst/>
                <a:latin typeface="Tahoma" pitchFamily="34" charset="0"/>
                <a:ea typeface="Times New Roman" pitchFamily="18" charset="0"/>
              </a:rPr>
              <a:t>گاهی باور کردنش سخت است که گذشتگان ما این چنین از تولیدات داخلی در برابر هجوم بیگانه و همراهی دولت های وابسته حمایت کردند</a:t>
            </a:r>
            <a:r>
              <a:rPr kumimoji="0" lang="en-US" b="0" i="0" u="none" strike="noStrike" cap="none" normalizeH="0" baseline="0" dirty="0" smtClean="0">
                <a:ln>
                  <a:noFill/>
                </a:ln>
                <a:solidFill>
                  <a:srgbClr val="002060"/>
                </a:solidFill>
                <a:effectLst/>
                <a:latin typeface="Tahoma" pitchFamily="34" charset="0"/>
                <a:ea typeface="Times New Roman" pitchFamily="18" charset="0"/>
              </a:rPr>
              <a:t>.</a:t>
            </a:r>
            <a:r>
              <a:rPr kumimoji="0" lang="fa-IR" b="0" i="0" u="none" strike="noStrike" cap="none" normalizeH="0" baseline="0" dirty="0" smtClean="0">
                <a:ln>
                  <a:noFill/>
                </a:ln>
                <a:solidFill>
                  <a:srgbClr val="002060"/>
                </a:solidFill>
                <a:effectLst/>
                <a:latin typeface="Tahoma" pitchFamily="34" charset="0"/>
                <a:ea typeface="Times New Roman" pitchFamily="18" charset="0"/>
              </a:rPr>
              <a:t> مطلب حاضر گردآوری خاطراتی است از سیره بزرگان ایران در حمایت از تولید داخل که خواندن آن خالی از لطف نیست.                                                         لازم به ذکر است، مطالب بکارگرفته</a:t>
            </a:r>
            <a:r>
              <a:rPr kumimoji="0" lang="fa-IR" b="0" i="0" u="none" strike="noStrike" cap="none" normalizeH="0" dirty="0" smtClean="0">
                <a:ln>
                  <a:noFill/>
                </a:ln>
                <a:solidFill>
                  <a:srgbClr val="002060"/>
                </a:solidFill>
                <a:effectLst/>
                <a:latin typeface="Tahoma" pitchFamily="34" charset="0"/>
                <a:ea typeface="Times New Roman" pitchFamily="18" charset="0"/>
              </a:rPr>
              <a:t> شده دراین اثر برگرفته از سایت خبری تابناک می باشد.</a:t>
            </a:r>
            <a:endParaRPr kumimoji="0" lang="en-US" b="0" i="0" u="none" strike="noStrike" cap="none" normalizeH="0" baseline="0" dirty="0" smtClean="0">
              <a:ln>
                <a:noFill/>
              </a:ln>
              <a:solidFill>
                <a:srgbClr val="002060"/>
              </a:solidFill>
              <a:effectLst/>
              <a:latin typeface="Arial" pitchFamily="34" charset="0"/>
            </a:endParaRPr>
          </a:p>
        </p:txBody>
      </p:sp>
      <p:sp>
        <p:nvSpPr>
          <p:cNvPr id="3" name="Slide Number Placeholder 2"/>
          <p:cNvSpPr>
            <a:spLocks noGrp="1"/>
          </p:cNvSpPr>
          <p:nvPr>
            <p:ph type="sldNum" sz="quarter" idx="12"/>
          </p:nvPr>
        </p:nvSpPr>
        <p:spPr/>
        <p:txBody>
          <a:bodyPr/>
          <a:lstStyle/>
          <a:p>
            <a:fld id="{01E56027-AC56-4318-99FB-42A5ACD54C10}" type="slidenum">
              <a:rPr lang="fa-IR" smtClean="0"/>
              <a:pPr/>
              <a:t>2</a:t>
            </a:fld>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4711" y="357166"/>
            <a:ext cx="2214578" cy="461665"/>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فهرست</a:t>
            </a:r>
            <a:endParaRPr lang="fa-IR"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a:hlinkClick r:id="rId2" action="ppaction://hlinksldjump"/>
          </p:cNvPr>
          <p:cNvSpPr txBox="1"/>
          <p:nvPr/>
        </p:nvSpPr>
        <p:spPr>
          <a:xfrm>
            <a:off x="785786" y="1071546"/>
            <a:ext cx="7929618" cy="369332"/>
          </a:xfrm>
          <a:prstGeom prst="rect">
            <a:avLst/>
          </a:prstGeom>
          <a:noFill/>
        </p:spPr>
        <p:txBody>
          <a:bodyPr wrap="square" rtlCol="1">
            <a:spAutoFit/>
          </a:bodyPr>
          <a:lstStyle/>
          <a:p>
            <a:r>
              <a:rPr lang="fa-IR" dirty="0" smtClean="0"/>
              <a:t>شاه عباس صفوی .................................................................................................4</a:t>
            </a:r>
            <a:endParaRPr lang="fa-IR" dirty="0"/>
          </a:p>
        </p:txBody>
      </p:sp>
      <p:sp>
        <p:nvSpPr>
          <p:cNvPr id="4" name="TextBox 3">
            <a:hlinkClick r:id="rId3" action="ppaction://hlinksldjump"/>
          </p:cNvPr>
          <p:cNvSpPr txBox="1"/>
          <p:nvPr/>
        </p:nvSpPr>
        <p:spPr>
          <a:xfrm>
            <a:off x="785786" y="1592023"/>
            <a:ext cx="7929618" cy="369332"/>
          </a:xfrm>
          <a:prstGeom prst="rect">
            <a:avLst/>
          </a:prstGeom>
          <a:noFill/>
        </p:spPr>
        <p:txBody>
          <a:bodyPr wrap="square" rtlCol="1">
            <a:spAutoFit/>
          </a:bodyPr>
          <a:lstStyle/>
          <a:p>
            <a:pPr algn="r"/>
            <a:r>
              <a:rPr lang="fa-IR" dirty="0" smtClean="0"/>
              <a:t>کریم خان زند .....................................................................................................5</a:t>
            </a:r>
            <a:endParaRPr lang="fa-IR" dirty="0"/>
          </a:p>
        </p:txBody>
      </p:sp>
      <p:sp>
        <p:nvSpPr>
          <p:cNvPr id="5" name="TextBox 4">
            <a:hlinkClick r:id="rId4" action="ppaction://hlinksldjump"/>
          </p:cNvPr>
          <p:cNvSpPr txBox="1"/>
          <p:nvPr/>
        </p:nvSpPr>
        <p:spPr>
          <a:xfrm>
            <a:off x="785786" y="2112500"/>
            <a:ext cx="7929618" cy="369332"/>
          </a:xfrm>
          <a:prstGeom prst="rect">
            <a:avLst/>
          </a:prstGeom>
          <a:noFill/>
        </p:spPr>
        <p:txBody>
          <a:bodyPr wrap="square" rtlCol="1">
            <a:spAutoFit/>
          </a:bodyPr>
          <a:lstStyle/>
          <a:p>
            <a:pPr algn="r"/>
            <a:r>
              <a:rPr lang="fa-IR" dirty="0" smtClean="0"/>
              <a:t>امیر کبیر ..........................................................................................................6</a:t>
            </a:r>
            <a:endParaRPr lang="fa-IR" dirty="0"/>
          </a:p>
        </p:txBody>
      </p:sp>
      <p:sp>
        <p:nvSpPr>
          <p:cNvPr id="6" name="TextBox 5">
            <a:hlinkClick r:id="rId5" action="ppaction://hlinksldjump"/>
          </p:cNvPr>
          <p:cNvSpPr txBox="1"/>
          <p:nvPr/>
        </p:nvSpPr>
        <p:spPr>
          <a:xfrm>
            <a:off x="785786" y="2632977"/>
            <a:ext cx="7929618" cy="369332"/>
          </a:xfrm>
          <a:prstGeom prst="rect">
            <a:avLst/>
          </a:prstGeom>
          <a:noFill/>
        </p:spPr>
        <p:txBody>
          <a:bodyPr wrap="square" rtlCol="1">
            <a:spAutoFit/>
          </a:bodyPr>
          <a:lstStyle/>
          <a:p>
            <a:r>
              <a:rPr lang="fa-IR" dirty="0" smtClean="0"/>
              <a:t>آیت الله آقا نجفی اصفهانی .......................................................................................7</a:t>
            </a:r>
            <a:endParaRPr lang="fa-IR" dirty="0"/>
          </a:p>
        </p:txBody>
      </p:sp>
      <p:sp>
        <p:nvSpPr>
          <p:cNvPr id="7" name="TextBox 6">
            <a:hlinkClick r:id="rId6" action="ppaction://hlinksldjump"/>
          </p:cNvPr>
          <p:cNvSpPr txBox="1"/>
          <p:nvPr/>
        </p:nvSpPr>
        <p:spPr>
          <a:xfrm>
            <a:off x="785786" y="3153454"/>
            <a:ext cx="7929618" cy="369332"/>
          </a:xfrm>
          <a:prstGeom prst="rect">
            <a:avLst/>
          </a:prstGeom>
          <a:noFill/>
        </p:spPr>
        <p:txBody>
          <a:bodyPr wrap="square" rtlCol="1">
            <a:spAutoFit/>
          </a:bodyPr>
          <a:lstStyle/>
          <a:p>
            <a:r>
              <a:rPr lang="fa-IR" dirty="0" smtClean="0"/>
              <a:t>شهید مدرس ......................................................................................................8</a:t>
            </a:r>
            <a:endParaRPr lang="fa-IR" dirty="0"/>
          </a:p>
        </p:txBody>
      </p:sp>
      <p:sp>
        <p:nvSpPr>
          <p:cNvPr id="8" name="TextBox 7">
            <a:hlinkClick r:id="rId7" action="ppaction://hlinksldjump"/>
          </p:cNvPr>
          <p:cNvSpPr txBox="1"/>
          <p:nvPr/>
        </p:nvSpPr>
        <p:spPr>
          <a:xfrm>
            <a:off x="785786" y="3673931"/>
            <a:ext cx="7929618" cy="369332"/>
          </a:xfrm>
          <a:prstGeom prst="rect">
            <a:avLst/>
          </a:prstGeom>
          <a:noFill/>
        </p:spPr>
        <p:txBody>
          <a:bodyPr wrap="square" rtlCol="1">
            <a:spAutoFit/>
          </a:bodyPr>
          <a:lstStyle/>
          <a:p>
            <a:r>
              <a:rPr lang="fa-IR" dirty="0" smtClean="0"/>
              <a:t>آیت الله مرعشی نجفی ...........................................................................................9</a:t>
            </a:r>
            <a:endParaRPr lang="fa-IR" dirty="0"/>
          </a:p>
        </p:txBody>
      </p:sp>
      <p:sp>
        <p:nvSpPr>
          <p:cNvPr id="9" name="TextBox 8">
            <a:hlinkClick r:id="rId8" action="ppaction://hlinksldjump"/>
          </p:cNvPr>
          <p:cNvSpPr txBox="1"/>
          <p:nvPr/>
        </p:nvSpPr>
        <p:spPr>
          <a:xfrm>
            <a:off x="785786" y="4194408"/>
            <a:ext cx="7929618" cy="369332"/>
          </a:xfrm>
          <a:prstGeom prst="rect">
            <a:avLst/>
          </a:prstGeom>
          <a:noFill/>
        </p:spPr>
        <p:txBody>
          <a:bodyPr wrap="square" rtlCol="1">
            <a:spAutoFit/>
          </a:bodyPr>
          <a:lstStyle/>
          <a:p>
            <a:r>
              <a:rPr lang="fa-IR" dirty="0" smtClean="0"/>
              <a:t>آیت الله شیخ محمد باقر بهاری همدانی .......................................................................10</a:t>
            </a:r>
            <a:endParaRPr lang="fa-IR" dirty="0"/>
          </a:p>
        </p:txBody>
      </p:sp>
      <p:sp>
        <p:nvSpPr>
          <p:cNvPr id="12" name="TextBox 11">
            <a:hlinkClick r:id="rId9" action="ppaction://hlinksldjump"/>
          </p:cNvPr>
          <p:cNvSpPr txBox="1"/>
          <p:nvPr/>
        </p:nvSpPr>
        <p:spPr>
          <a:xfrm>
            <a:off x="785786" y="4714884"/>
            <a:ext cx="7929618" cy="369332"/>
          </a:xfrm>
          <a:prstGeom prst="rect">
            <a:avLst/>
          </a:prstGeom>
          <a:noFill/>
        </p:spPr>
        <p:txBody>
          <a:bodyPr wrap="square" rtlCol="1">
            <a:spAutoFit/>
          </a:bodyPr>
          <a:lstStyle/>
          <a:p>
            <a:pPr algn="r"/>
            <a:r>
              <a:rPr lang="fa-IR" dirty="0" smtClean="0"/>
              <a:t>شرکت اسلامیه  ................................................................................................11 </a:t>
            </a:r>
            <a:endParaRPr lang="fa-IR" dirty="0"/>
          </a:p>
        </p:txBody>
      </p:sp>
      <p:sp>
        <p:nvSpPr>
          <p:cNvPr id="11" name="Slide Number Placeholder 10"/>
          <p:cNvSpPr>
            <a:spLocks noGrp="1"/>
          </p:cNvSpPr>
          <p:nvPr>
            <p:ph type="sldNum" sz="quarter" idx="12"/>
          </p:nvPr>
        </p:nvSpPr>
        <p:spPr/>
        <p:txBody>
          <a:bodyPr/>
          <a:lstStyle/>
          <a:p>
            <a:fld id="{01E56027-AC56-4318-99FB-42A5ACD54C10}" type="slidenum">
              <a:rPr lang="fa-IR" smtClean="0"/>
              <a:pPr/>
              <a:t>3</a:t>
            </a:fld>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4</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شاه عباس صفوی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2050" name="Picture 2"/>
          <p:cNvPicPr>
            <a:picLocks noChangeAspect="1" noChangeArrowheads="1"/>
          </p:cNvPicPr>
          <p:nvPr/>
        </p:nvPicPr>
        <p:blipFill>
          <a:blip r:embed="rId4"/>
          <a:srcRect/>
          <a:stretch>
            <a:fillRect/>
          </a:stretch>
        </p:blipFill>
        <p:spPr bwMode="auto">
          <a:xfrm>
            <a:off x="500034" y="928670"/>
            <a:ext cx="1819275" cy="2438400"/>
          </a:xfrm>
          <a:prstGeom prst="rect">
            <a:avLst/>
          </a:prstGeom>
          <a:noFill/>
          <a:ln w="9525">
            <a:noFill/>
            <a:miter lim="800000"/>
            <a:headEnd/>
            <a:tailEnd/>
          </a:ln>
          <a:effectLst/>
        </p:spPr>
      </p:pic>
      <p:sp>
        <p:nvSpPr>
          <p:cNvPr id="10241" name="Rectangle 1"/>
          <p:cNvSpPr>
            <a:spLocks noChangeArrowheads="1"/>
          </p:cNvSpPr>
          <p:nvPr/>
        </p:nvSpPr>
        <p:spPr bwMode="auto">
          <a:xfrm>
            <a:off x="571472" y="1053651"/>
            <a:ext cx="80010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شاه عباس صفوی: نمی خریم، می سازیم</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نقل است که شاه عباس صفوی برای پس گرفتن تبریز و اراضی آذربایجان از عثمانی به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سلاح گرم</a:t>
            </a:r>
            <a:r>
              <a:rPr kumimoji="0" lang="fa-IR" sz="1600" b="0" i="0" u="none" strike="noStrike" cap="none" normalizeH="0" dirty="0" smtClean="0">
                <a:ln>
                  <a:noFill/>
                </a:ln>
                <a:solidFill>
                  <a:srgbClr val="002060"/>
                </a:solidFill>
                <a:effectLst/>
                <a:latin typeface="Tahoma" pitchFamily="34" charset="0"/>
                <a:ea typeface="Times New Roman" pitchFamily="18" charset="0"/>
              </a:rPr>
              <a:t> </a:t>
            </a: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(توپ و تفنگ) نیاز داشت اما حاضر به خرید این ادوات از اروپائیان نشد و آنان</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را مجبور کرد تا ساختن توپ و تفنگ و باروت را به ایرانی ها یاد بدهند. دولت های اروپایی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هم که هرگز راضی به آموزش صنایع خود به خصوص در عرصه نظامی به ایرانیان نبودند؛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ناچار به خاطر هدف بزرگ تر خود یعنی تضعیف عثمانی از این هدف کوچک تر خود یعنی مصرف کننده نگه داشتن ایران صرف نظر کردند و کارگاه های ساخت این ادوات در ایران دایر شد، تا شاه صفوی مطمئن باشد از این به بعد هر میزان توپ و تفنگ بخواهد می تواند بسازد و در جنگ های بعدی باز محتاج اروپائیان نیست</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البته این روش خردمندانه توسط شاهان بعدی دنبال نشد و ما باز در عهد قاجاریه خریدار سلاح از خارج شدیم</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5</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کریم خان زند</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10" name="Picture 9" descr="Karim Khan by Charles Heath.jpg"/>
          <p:cNvPicPr/>
          <p:nvPr/>
        </p:nvPicPr>
        <p:blipFill>
          <a:blip r:embed="rId4"/>
          <a:srcRect/>
          <a:stretch>
            <a:fillRect/>
          </a:stretch>
        </p:blipFill>
        <p:spPr bwMode="auto">
          <a:xfrm>
            <a:off x="571472" y="857232"/>
            <a:ext cx="1905000" cy="2514600"/>
          </a:xfrm>
          <a:prstGeom prst="rect">
            <a:avLst/>
          </a:prstGeom>
          <a:noFill/>
          <a:ln w="9525">
            <a:noFill/>
            <a:miter lim="800000"/>
            <a:headEnd/>
            <a:tailEnd/>
          </a:ln>
        </p:spPr>
      </p:pic>
      <p:sp>
        <p:nvSpPr>
          <p:cNvPr id="9217" name="Rectangle 1"/>
          <p:cNvSpPr>
            <a:spLocks noChangeArrowheads="1"/>
          </p:cNvSpPr>
          <p:nvPr/>
        </p:nvSpPr>
        <p:spPr bwMode="auto">
          <a:xfrm>
            <a:off x="285720" y="1382144"/>
            <a:ext cx="842968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کریم خان هدیه انگلیس را شکست</a:t>
            </a:r>
            <a:r>
              <a:rPr kumimoji="0" lang="en-US" sz="1600" b="1" i="0" u="none" strike="noStrike" cap="none" normalizeH="0" baseline="0" dirty="0" smtClean="0">
                <a:ln>
                  <a:noFill/>
                </a:ln>
                <a:solidFill>
                  <a:srgbClr val="C00000"/>
                </a:solidFill>
                <a:effectLst/>
                <a:latin typeface="Tahoma" pitchFamily="34" charset="0"/>
                <a:ea typeface="Times New Roman" pitchFamily="18" charset="0"/>
              </a:rPr>
              <a:t>! </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نقل است که سفیر انگلستان، ظروف چینی فاخری برای کریمخان زند هدیه آورد.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البته قصدش این بود که پس از باب شدن استفاده آن نزد شاه نمونه های دیگر را به اعیان و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اشراف</a:t>
            </a:r>
            <a:r>
              <a:rPr lang="fa-IR" sz="1600" dirty="0" smtClean="0">
                <a:solidFill>
                  <a:srgbClr val="002060"/>
                </a:solidFill>
                <a:latin typeface="Tahoma" pitchFamily="34" charset="0"/>
                <a:ea typeface="Times New Roman" pitchFamily="18" charset="0"/>
              </a:rPr>
              <a:t> </a:t>
            </a: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و تجار بفروشد. کریمخان به محض دیدن هدیه انگلیس آن را به زمین زد و شکست!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بعد گفت ظروف مسی خودمان را بیاورید سپس آنها را هم به زمین زد که نشکستند بعد رو به نماینده انگلیس گفت: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سلاح مردم ایران این است و باید با همین ظروف مسی آشنا و ساخته دست ایرانی خرسند باشند تا تهی دست و درویش نشوند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6</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امیرکبیر</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3" descr="E:\مطالب\پاورپوینت\  (57).jpg">
            <a:hlinkClick r:id="rId3" action="ppaction://hlinksldjump"/>
          </p:cNvPr>
          <p:cNvPicPr>
            <a:picLocks noChangeAspect="1" noChangeArrowheads="1"/>
          </p:cNvPicPr>
          <p:nvPr/>
        </p:nvPicPr>
        <p:blipFill>
          <a:blip r:embed="rId4"/>
          <a:srcRect/>
          <a:stretch>
            <a:fillRect/>
          </a:stretch>
        </p:blipFill>
        <p:spPr bwMode="auto">
          <a:xfrm>
            <a:off x="-32" y="6143646"/>
            <a:ext cx="561975" cy="285750"/>
          </a:xfrm>
          <a:prstGeom prst="rect">
            <a:avLst/>
          </a:prstGeom>
          <a:noFill/>
        </p:spPr>
      </p:pic>
      <p:pic>
        <p:nvPicPr>
          <p:cNvPr id="12" name="Picture 11" descr="https://upload.wikimedia.org/wikipedia/commons/thumb/5/5e/AmirKabir_naghashbashi.jpg/220px-AmirKabir_naghashbashi.jpg"/>
          <p:cNvPicPr/>
          <p:nvPr/>
        </p:nvPicPr>
        <p:blipFill>
          <a:blip r:embed="rId5"/>
          <a:srcRect/>
          <a:stretch>
            <a:fillRect/>
          </a:stretch>
        </p:blipFill>
        <p:spPr bwMode="auto">
          <a:xfrm>
            <a:off x="714348" y="928671"/>
            <a:ext cx="1571636" cy="20717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193" name="Rectangle 1"/>
          <p:cNvSpPr>
            <a:spLocks noChangeArrowheads="1"/>
          </p:cNvSpPr>
          <p:nvPr/>
        </p:nvSpPr>
        <p:spPr bwMode="auto">
          <a:xfrm>
            <a:off x="785786" y="1325953"/>
            <a:ext cx="792961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نمونه ای از اقدامات معجزه آسای امیرکبیر</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وی همواره می گفت: منافع ایران در رونق صنعت است نه در وارد کردن کالای بنجل خارجی</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در همین جهت میرزا کارخانجات شکر ریزی در ساری، ریسمان ریسی و چلوار بافی در تهران،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حریر بافی در کاشان، سماور سازی و کالسکه سازی در اصفهان و تهران را تأسیس نمود.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همچنین او بسیاری از استادکاران را برای آموختن فن به مسکو و سن پترزبورگ فرستاد که پس از مراجعت کارگاههای چدن ریزی در ساری، کاغذ سازی در اصفهان و بلور سازی در تهران را تأسیس کردند. آری باور چنین رشد صنعتی بالایی در دوره ناصرالدین شاه آنهم فقط ظرف مدت کوتاه صدارت امیر کبیر یعنی سی و نه ماه بسیار سخت است ولی نکته ای را می آموزد که رشد صنایع در ایران قاجار هم شدنی است چه رسد به ایران امروز</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sp>
        <p:nvSpPr>
          <p:cNvPr id="10"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7</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lvl="0" algn="l" rtl="0">
              <a:defRPr/>
            </a:pPr>
            <a:r>
              <a:rPr lang="fa-IR" sz="1400" dirty="0" smtClean="0">
                <a:solidFill>
                  <a:schemeClr val="bg1">
                    <a:lumMod val="50000"/>
                  </a:schemeClr>
                </a:solidFill>
              </a:rPr>
              <a:t>آیت الله آقا نجفی اصفهانی</a:t>
            </a:r>
            <a:endParaRPr kumimoji="0" lang="fa-IR" sz="14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10" name="Picture 9" descr="https://encrypted-tbn3.gstatic.com/images?q=tbn:ANd9GcS7rDnvjSkYX8kyg56O4y87FqtpiB5AK2MK-aXRfu_ibGUSVyg"/>
          <p:cNvPicPr/>
          <p:nvPr/>
        </p:nvPicPr>
        <p:blipFill>
          <a:blip r:embed="rId4"/>
          <a:srcRect/>
          <a:stretch>
            <a:fillRect/>
          </a:stretch>
        </p:blipFill>
        <p:spPr bwMode="auto">
          <a:xfrm>
            <a:off x="642911" y="857232"/>
            <a:ext cx="1428760" cy="20717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193" name="Rectangle 1"/>
          <p:cNvSpPr>
            <a:spLocks noChangeArrowheads="1"/>
          </p:cNvSpPr>
          <p:nvPr/>
        </p:nvSpPr>
        <p:spPr bwMode="auto">
          <a:xfrm>
            <a:off x="642942" y="1046982"/>
            <a:ext cx="8001024" cy="44537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تعهد علما به استفاده از جنس ایرانی، صد سال پیش </a:t>
            </a:r>
            <a:r>
              <a:rPr kumimoji="0" lang="en-US" sz="1600" b="1" i="0" u="none" strike="noStrike" cap="none" normalizeH="0" baseline="0" dirty="0" smtClean="0">
                <a:ln>
                  <a:noFill/>
                </a:ln>
                <a:solidFill>
                  <a:srgbClr val="C00000"/>
                </a:solidFill>
                <a:effectLst/>
                <a:latin typeface="Tahoma" pitchFamily="34" charset="0"/>
                <a:ea typeface="Times New Roman" pitchFamily="18" charset="0"/>
              </a:rPr>
              <a:t> !</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پس از قرارداد سنگین 1907 که ایران را به دو منطقه تحت نفوذ روسیه و انگلیس تقسیم می کرد</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آیت الله آقا نجفی اصفهانی در اصفهان مردم را با سخنان آگاهی بخش از خطرات این قرارداد</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ذلت بار آگاه کرد. همچنین ایشان به همراه سیزده تن از علمای تراز اول اصفهان تعهدنامه ای در</a:t>
            </a:r>
          </a:p>
          <a:p>
            <a:pPr>
              <a:lnSpc>
                <a:spcPct val="200000"/>
              </a:lnSpc>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 حمایت از تولید ملی امضاء کردند که با توجه به زمان خود بسیار مترقی است</a:t>
            </a:r>
            <a:r>
              <a:rPr lang="fa-IR" sz="1600" dirty="0" smtClean="0">
                <a:solidFill>
                  <a:srgbClr val="002060"/>
                </a:solidFill>
              </a:rPr>
              <a:t> بند اول آن به </a:t>
            </a:r>
          </a:p>
          <a:p>
            <a:pPr>
              <a:lnSpc>
                <a:spcPct val="200000"/>
              </a:lnSpc>
            </a:pPr>
            <a:r>
              <a:rPr lang="fa-IR" sz="1600" dirty="0" smtClean="0">
                <a:solidFill>
                  <a:srgbClr val="002060"/>
                </a:solidFill>
              </a:rPr>
              <a:t>عنوان نمونه آورده می شود: قبالجات و احکام شرعیه از شنبه به بعد روی کاغذ ایرانی بدون آهار</a:t>
            </a:r>
          </a:p>
          <a:p>
            <a:pPr>
              <a:lnSpc>
                <a:spcPct val="200000"/>
              </a:lnSpc>
            </a:pPr>
            <a:r>
              <a:rPr lang="fa-IR" sz="1600" dirty="0" smtClean="0">
                <a:solidFill>
                  <a:srgbClr val="002060"/>
                </a:solidFill>
              </a:rPr>
              <a:t> نوشته شود. اگر بر کاغذهای دیگر نویسند مهر ننموده و اعتراف نمی نویسیم. اگر قباله و حکمی </a:t>
            </a:r>
          </a:p>
          <a:p>
            <a:pPr>
              <a:lnSpc>
                <a:spcPct val="200000"/>
              </a:lnSpc>
            </a:pPr>
            <a:r>
              <a:rPr lang="fa-IR" sz="1600" dirty="0" smtClean="0">
                <a:solidFill>
                  <a:srgbClr val="002060"/>
                </a:solidFill>
              </a:rPr>
              <a:t>هم که روی کاغذ دیگر نوشته شده بیاورند و تاریخ آن بعد از این قرارداد باشد امضا نمی نماییم. حرام نیست کاغذ غیرایرانی و کسی را مانع نمی شویم، ماها به این روش متعهدیم</a:t>
            </a:r>
            <a:r>
              <a:rPr lang="en-US" sz="1600" dirty="0" smtClean="0">
                <a:solidFill>
                  <a:srgbClr val="002060"/>
                </a:solidFill>
              </a:rPr>
              <a:t>.</a:t>
            </a:r>
          </a:p>
        </p:txBody>
      </p:sp>
      <p:sp>
        <p:nvSpPr>
          <p:cNvPr id="11"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8</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شهید مدرس</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12" name="Picture 11" descr="http://sahebnews.ir/files/uploads/2013/12/8984-30880.jpg"/>
          <p:cNvPicPr/>
          <p:nvPr/>
        </p:nvPicPr>
        <p:blipFill>
          <a:blip r:embed="rId4"/>
          <a:srcRect/>
          <a:stretch>
            <a:fillRect/>
          </a:stretch>
        </p:blipFill>
        <p:spPr bwMode="auto">
          <a:xfrm>
            <a:off x="642910" y="857232"/>
            <a:ext cx="1643074" cy="17859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169" name="Rectangle 1"/>
          <p:cNvSpPr>
            <a:spLocks noChangeArrowheads="1"/>
          </p:cNvSpPr>
          <p:nvPr/>
        </p:nvSpPr>
        <p:spPr bwMode="auto">
          <a:xfrm>
            <a:off x="642910" y="1285860"/>
            <a:ext cx="800105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200000"/>
              </a:lnSpc>
              <a:spcBef>
                <a:spcPct val="0"/>
              </a:spcBef>
              <a:spcAft>
                <a:spcPct val="0"/>
              </a:spcAft>
              <a:buClrTx/>
              <a:buSzTx/>
              <a:buFontTx/>
              <a:buNone/>
              <a:tabLs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پوشش ایرانی شهید مدرس</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امام خمینی درباره شهید مدرس می فرمودند: در آن وقت لباس کرباس ایشان زبانزد بود؛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کرباسی که باید از خود ایران باشد می پوشید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sp>
        <p:nvSpPr>
          <p:cNvPr id="10"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rot="10800000">
            <a:off x="571472" y="641330"/>
            <a:ext cx="8001056" cy="1588"/>
          </a:xfrm>
          <a:prstGeom prst="line">
            <a:avLst/>
          </a:prstGeom>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rot="10800000">
            <a:off x="571472" y="6286521"/>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5" name="Footer Placeholder 8"/>
          <p:cNvSpPr txBox="1">
            <a:spLocks/>
          </p:cNvSpPr>
          <p:nvPr/>
        </p:nvSpPr>
        <p:spPr>
          <a:xfrm>
            <a:off x="6572263" y="214291"/>
            <a:ext cx="2019305" cy="365125"/>
          </a:xfrm>
          <a:prstGeom prst="rect">
            <a:avLst/>
          </a:prstGeom>
        </p:spPr>
        <p:txBody>
          <a:bodyPr vert="horz" lIns="91440" tIns="45720" rIns="91440" bIns="45720" rtlCol="1" anchor="ct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حامیان تولید ملی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8"/>
          <p:cNvSpPr>
            <a:spLocks noGrp="1"/>
          </p:cNvSpPr>
          <p:nvPr>
            <p:ph type="sldNum" sz="quarter" idx="12"/>
          </p:nvPr>
        </p:nvSpPr>
        <p:spPr>
          <a:xfrm>
            <a:off x="457200" y="6356350"/>
            <a:ext cx="2133600" cy="365125"/>
          </a:xfrm>
        </p:spPr>
        <p:txBody>
          <a:bodyPr/>
          <a:lstStyle/>
          <a:p>
            <a:r>
              <a:rPr lang="fa-IR" dirty="0" smtClean="0"/>
              <a:t>اسلاید </a:t>
            </a:r>
            <a:fld id="{EBA74422-5E06-4BB6-9AF3-70DB1137BE52}" type="slidenum">
              <a:rPr lang="fa-IR" smtClean="0"/>
              <a:pPr/>
              <a:t>9</a:t>
            </a:fld>
            <a:endParaRPr lang="fa-IR" dirty="0"/>
          </a:p>
        </p:txBody>
      </p:sp>
      <p:sp>
        <p:nvSpPr>
          <p:cNvPr id="8" name="Footer Placeholder 8"/>
          <p:cNvSpPr txBox="1">
            <a:spLocks/>
          </p:cNvSpPr>
          <p:nvPr/>
        </p:nvSpPr>
        <p:spPr>
          <a:xfrm>
            <a:off x="571472" y="214291"/>
            <a:ext cx="2019305" cy="365125"/>
          </a:xfrm>
          <a:prstGeom prst="rect">
            <a:avLst/>
          </a:prstGeom>
        </p:spPr>
        <p:txBody>
          <a:bodyPr vert="horz" lIns="91440" tIns="45720" rIns="91440" bIns="45720" rtlCol="1"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a-IR" sz="1400" b="0" i="0" u="none" strike="noStrike" kern="1200" cap="none" spc="0" normalizeH="0" baseline="0" noProof="0" dirty="0" smtClean="0">
                <a:ln>
                  <a:noFill/>
                </a:ln>
                <a:solidFill>
                  <a:schemeClr val="tx1">
                    <a:tint val="75000"/>
                  </a:schemeClr>
                </a:solidFill>
                <a:effectLst/>
                <a:uLnTx/>
                <a:uFillTx/>
                <a:latin typeface="+mn-lt"/>
                <a:ea typeface="+mn-ea"/>
                <a:cs typeface="+mn-cs"/>
              </a:rPr>
              <a:t>آیت الله مرعشی نجفی</a:t>
            </a:r>
            <a:endParaRPr kumimoji="0" lang="fa-IR"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3" descr="E:\مطالب\پاورپوینت\  (57).jpg">
            <a:hlinkClick r:id="rId2" action="ppaction://hlinksldjump"/>
          </p:cNvPr>
          <p:cNvPicPr>
            <a:picLocks noChangeAspect="1" noChangeArrowheads="1"/>
          </p:cNvPicPr>
          <p:nvPr/>
        </p:nvPicPr>
        <p:blipFill>
          <a:blip r:embed="rId3"/>
          <a:srcRect/>
          <a:stretch>
            <a:fillRect/>
          </a:stretch>
        </p:blipFill>
        <p:spPr bwMode="auto">
          <a:xfrm>
            <a:off x="-32" y="6143646"/>
            <a:ext cx="561975" cy="285750"/>
          </a:xfrm>
          <a:prstGeom prst="rect">
            <a:avLst/>
          </a:prstGeom>
          <a:noFill/>
        </p:spPr>
      </p:pic>
      <p:pic>
        <p:nvPicPr>
          <p:cNvPr id="10" name="Picture 9" descr="http://www.hozehkh.com/EntriesImages/1/otherPic/image/gozaresh%20tasviri/%D8%A2%D9%8A%D8%AA%20%D8%A7%D9%84%D9%84%D9%87%20%D9%85%D8%B1%D8%B9%D8%B4%D9%8A%20%D9%86%D8%AC%D9%81%D9%8A23.jpg"/>
          <p:cNvPicPr/>
          <p:nvPr/>
        </p:nvPicPr>
        <p:blipFill>
          <a:blip r:embed="rId4"/>
          <a:srcRect/>
          <a:stretch>
            <a:fillRect/>
          </a:stretch>
        </p:blipFill>
        <p:spPr bwMode="auto">
          <a:xfrm>
            <a:off x="571473" y="785795"/>
            <a:ext cx="1571636"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145" name="Rectangle 1"/>
          <p:cNvSpPr>
            <a:spLocks noChangeArrowheads="1"/>
          </p:cNvSpPr>
          <p:nvPr/>
        </p:nvSpPr>
        <p:spPr bwMode="auto">
          <a:xfrm>
            <a:off x="714348" y="1318330"/>
            <a:ext cx="792961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200000"/>
              </a:lnSpc>
              <a:spcBef>
                <a:spcPct val="0"/>
              </a:spcBef>
              <a:spcAft>
                <a:spcPct val="0"/>
              </a:spcAft>
            </a:pP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پای بندی آیت الله مرعشی </a:t>
            </a:r>
            <a:r>
              <a:rPr lang="fa-IR" sz="1600" b="1" dirty="0" smtClean="0">
                <a:solidFill>
                  <a:srgbClr val="C00000"/>
                </a:solidFill>
                <a:latin typeface="Tahoma" pitchFamily="34" charset="0"/>
                <a:ea typeface="Times New Roman" pitchFamily="18" charset="0"/>
              </a:rPr>
              <a:t>نجفی </a:t>
            </a:r>
            <a:r>
              <a:rPr kumimoji="0" lang="fa-IR" sz="1600" b="1" i="0" u="none" strike="noStrike" cap="none" normalizeH="0" baseline="0" dirty="0" smtClean="0">
                <a:ln>
                  <a:noFill/>
                </a:ln>
                <a:solidFill>
                  <a:srgbClr val="C00000"/>
                </a:solidFill>
                <a:effectLst/>
                <a:latin typeface="Tahoma" pitchFamily="34" charset="0"/>
                <a:ea typeface="Times New Roman" pitchFamily="18" charset="0"/>
              </a:rPr>
              <a:t> به تولید داخلی</a:t>
            </a:r>
            <a:endParaRPr kumimoji="0" lang="en-US" sz="1600" b="0" i="0" u="none" strike="noStrike" cap="none" normalizeH="0" baseline="0" dirty="0" smtClean="0">
              <a:ln>
                <a:noFill/>
              </a:ln>
              <a:solidFill>
                <a:srgbClr val="C0000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ایشان می فرمودند: من از روز اولی که خودم را شناختم و روی پای خودم ایستادم از البسه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خارجی</a:t>
            </a:r>
            <a:r>
              <a:rPr lang="fa-IR" sz="1600" dirty="0" smtClean="0">
                <a:solidFill>
                  <a:srgbClr val="002060"/>
                </a:solidFill>
                <a:latin typeface="Tahoma" pitchFamily="34" charset="0"/>
                <a:ea typeface="Times New Roman" pitchFamily="18" charset="0"/>
              </a:rPr>
              <a:t> </a:t>
            </a: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استفاده نکرده ام. این یک راه مبارزه با استعمار و استعمارگران است</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نقل است یک وقتی خیاط آمد و به ایشان گفت: آقا دکمه از خارج می آید و برای قبا ناچاریم از آن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استفاده کنیم. ایشان اجازه ندادند و مدتی در این فکر بودند که برای این مشکل چه کار کنند. </a:t>
            </a:r>
          </a:p>
          <a:p>
            <a:pPr marL="0" marR="0" lvl="0" indent="0" defTabSz="914400" eaLnBrk="0" fontAlgn="base" latinLnBrk="0" hangingPunct="0">
              <a:lnSpc>
                <a:spcPct val="200000"/>
              </a:lnSpc>
              <a:spcBef>
                <a:spcPct val="0"/>
              </a:spcBef>
              <a:spcAft>
                <a:spcPct val="0"/>
              </a:spcAft>
              <a:buClrTx/>
              <a:buSzTx/>
              <a:buFontTx/>
              <a:buNone/>
              <a:tabLst/>
            </a:pPr>
            <a:r>
              <a:rPr kumimoji="0" lang="fa-IR" sz="1600" b="0" i="0" u="none" strike="noStrike" cap="none" normalizeH="0" baseline="0" dirty="0" smtClean="0">
                <a:ln>
                  <a:noFill/>
                </a:ln>
                <a:solidFill>
                  <a:srgbClr val="002060"/>
                </a:solidFill>
                <a:effectLst/>
                <a:latin typeface="Tahoma" pitchFamily="34" charset="0"/>
                <a:ea typeface="Times New Roman" pitchFamily="18" charset="0"/>
              </a:rPr>
              <a:t>روزی یکی گفت: بعضی خانم ها در خانه از این قیطانی هایی که به لب عبا می دوزند چیزی شبیه دکمه درست       می کنند، لذا لباس های ایشان دیگر هیچ وقت دکمه نداشت و همیشه از همان قیطان های تولید داخل استفاده می کردند</a:t>
            </a:r>
            <a:r>
              <a:rPr kumimoji="0" lang="en-US" sz="1600" b="0" i="0" u="none" strike="noStrike" cap="none" normalizeH="0" baseline="0" dirty="0" smtClean="0">
                <a:ln>
                  <a:noFill/>
                </a:ln>
                <a:solidFill>
                  <a:srgbClr val="002060"/>
                </a:solidFill>
                <a:effectLst/>
                <a:latin typeface="Tahoma" pitchFamily="34" charset="0"/>
                <a:ea typeface="Times New Roman" pitchFamily="18" charset="0"/>
              </a:rPr>
              <a:t>.</a:t>
            </a:r>
            <a:endParaRPr kumimoji="0" lang="en-US" sz="1600" b="0" i="0" u="none" strike="noStrike" cap="none" normalizeH="0" baseline="0" dirty="0" smtClean="0">
              <a:ln>
                <a:noFill/>
              </a:ln>
              <a:solidFill>
                <a:srgbClr val="002060"/>
              </a:solidFill>
              <a:effectLst/>
              <a:latin typeface="Arial" pitchFamily="34" charset="0"/>
            </a:endParaRPr>
          </a:p>
        </p:txBody>
      </p:sp>
      <p:sp>
        <p:nvSpPr>
          <p:cNvPr id="11" name="Footer Placeholder 8"/>
          <p:cNvSpPr>
            <a:spLocks noGrp="1"/>
          </p:cNvSpPr>
          <p:nvPr>
            <p:ph type="ftr" sz="quarter" idx="11"/>
          </p:nvPr>
        </p:nvSpPr>
        <p:spPr>
          <a:xfrm>
            <a:off x="4695834" y="6356351"/>
            <a:ext cx="3876694" cy="365125"/>
          </a:xfrm>
        </p:spPr>
        <p:txBody>
          <a:bodyPr/>
          <a:lstStyle/>
          <a:p>
            <a:pPr algn="r"/>
            <a:r>
              <a:rPr lang="en-US" smtClean="0"/>
              <a:t>www.parsdigishop.ir</a:t>
            </a:r>
            <a:endParaRPr lang="fa-I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1383</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omid arzi</cp:lastModifiedBy>
  <cp:revision>38</cp:revision>
  <dcterms:created xsi:type="dcterms:W3CDTF">2015-05-04T15:21:03Z</dcterms:created>
  <dcterms:modified xsi:type="dcterms:W3CDTF">2022-01-11T11:04:12Z</dcterms:modified>
</cp:coreProperties>
</file>