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E585-AF2D-45F2-A694-29EF5168B0CF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1E5A2-BE22-447E-BE58-34B8F60AD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1E5A2-BE22-447E-BE58-34B8F60AD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fa.wikipedia.org/w/index.php?title=%D8%A8%D8%A7%D9%84%D9%88%D9%86_%D8%B3%DB%8C%D8%A7%D9%87&amp;action=edit&amp;redlink=1" TargetMode="External"/><Relationship Id="rId13" Type="http://schemas.openxmlformats.org/officeDocument/2006/relationships/hyperlink" Target="https://fa.wikipedia.org/w/index.php?title=%D8%AC%DA%A9_%D9%82%D9%84%D8%A8%E2%80%8C%D9%87%D8%A7%DB%8C_%D9%82%D8%B1%D9%85%D8%B2&amp;action=edit&amp;redlink=1" TargetMode="External"/><Relationship Id="rId3" Type="http://schemas.openxmlformats.org/officeDocument/2006/relationships/hyperlink" Target="https://fa.wikipedia.org/wiki/%D8%B7%D9%84%D9%88%D8%B9_%D9%85%D8%B1%DA%A9%D9%88%D8%B1%DB%8C" TargetMode="External"/><Relationship Id="rId7" Type="http://schemas.openxmlformats.org/officeDocument/2006/relationships/hyperlink" Target="https://fa.wikipedia.org/w/index.php?title=%D9%81%D8%B1%D8%B2%D9%86%D8%AF_%D8%A7%DB%8C%DA%A9%D8%B3&amp;action=edit&amp;redlink=1" TargetMode="External"/><Relationship Id="rId12" Type="http://schemas.openxmlformats.org/officeDocument/2006/relationships/hyperlink" Target="https://fa.wikipedia.org/wiki/%D8%AF%DA%A9%D8%AA%D8%B1_%D8%AE%D9%88%D8%A8" TargetMode="External"/><Relationship Id="rId2" Type="http://schemas.openxmlformats.org/officeDocument/2006/relationships/hyperlink" Target="https://fa.wikipedia.org/wiki/%D9%85%D8%B1%D8%AF_%D8%A8%D8%A7%D8%B1%D8%A7%D9%86%DB%8C_(%D9%81%DB%8C%D9%84%D9%85_%DB%B1%DB%B9%DB%B8%DB%B8_%D9%85%DB%8C%D9%84%D8%A7%D8%AF%DB%8C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.wikipedia.org/w/index.php?title=%D9%85%D9%88%D8%AA%D8%B2%D8%A7%D8%B1%D8%AA_%D9%88_%D9%86%D9%87%D9%86%DA%AF&amp;action=edit&amp;redlink=1" TargetMode="External"/><Relationship Id="rId11" Type="http://schemas.openxmlformats.org/officeDocument/2006/relationships/hyperlink" Target="https://fa.wikipedia.org/wiki/%D8%A8%D8%B1%D9%81%DB%8C" TargetMode="External"/><Relationship Id="rId5" Type="http://schemas.openxmlformats.org/officeDocument/2006/relationships/hyperlink" Target="https://fa.wikipedia.org/wiki/%D8%A7%D9%88%D8%AA%DB%8C%D8%B3%D9%85" TargetMode="External"/><Relationship Id="rId15" Type="http://schemas.openxmlformats.org/officeDocument/2006/relationships/hyperlink" Target="https://fa.wikipedia.org/wiki/%D9%84%D8%B7%D9%81%D8%A7%D9%8B_%D8%AD%D8%A7%D8%B6%D8%B1_%D8%A8%D8%A7%D8%B4" TargetMode="External"/><Relationship Id="rId10" Type="http://schemas.openxmlformats.org/officeDocument/2006/relationships/hyperlink" Target="https://fa.wikipedia.org/wiki/%D8%AA%D9%85%D9%BE%D9%84_%DA%AF%D8%B1%D8%A7%D9%86%D8%AF%DB%8C%D9%86_(%D9%81%DB%8C%D9%84%D9%85)" TargetMode="External"/><Relationship Id="rId4" Type="http://schemas.openxmlformats.org/officeDocument/2006/relationships/hyperlink" Target="https://fa.wikipedia.org/w/index.php?title=%D9%85%D9%88%D9%84%DB%8C_(%D9%81%DB%8C%D9%84%D9%85)&amp;action=edit&amp;redlink=1" TargetMode="External"/><Relationship Id="rId9" Type="http://schemas.openxmlformats.org/officeDocument/2006/relationships/hyperlink" Target="https://fa.wikipedia.org/wiki/%D8%AC%D8%A7%D9%86_%D8%B9%D8%B2%DB%8C%D8%B2_(%D9%81%DB%8C%D9%84%D9%85)" TargetMode="External"/><Relationship Id="rId14" Type="http://schemas.openxmlformats.org/officeDocument/2006/relationships/hyperlink" Target="https://fa.wikipedia.org/wiki/%D8%AD%D8%B3%D8%A7%D8%A8%D8%AF%D8%A7%D8%B1_(%D9%81%DB%8C%D9%84%D9%85_%DB%B2%DB%B0%DB%B1%DB%B6)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artarinha.i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.wikipedia.org/wiki/%D8%A7%D8%AE%D8%AA%D9%84%D8%A7%D9%84_%D8%B1%D8%B4%D8%AF%DB%8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a.wikipedia.org/wiki/%D8%A8%D9%88%DB%8C%D8%A7%DB%8C%DB%8C" TargetMode="External"/><Relationship Id="rId2" Type="http://schemas.openxmlformats.org/officeDocument/2006/relationships/hyperlink" Target="https://fa.wikipedia.org/wiki/%D8%AD%D9%88%D8%A7%D8%B3_%D9%BE%D9%86%D8%AC%DA%AF%D8%A7%D9%86%D9%8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a.wikipedia.org/wiki/%D8%B1%D9%88%D8%A7%D9%86%D9%BE%D8%B2%D8%B4%DA%A9%DB%8C_%D8%A7%D8%B7%D9%81%D8%A7%D9%84" TargetMode="External"/><Relationship Id="rId7" Type="http://schemas.openxmlformats.org/officeDocument/2006/relationships/hyperlink" Target="https://fa.wikipedia.org/wiki/%DA%A9%D8%A7%D8%B1%D8%AF%D8%B1%D9%85%D8%A7%D9%86%DB%8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.wikipedia.org/wiki/%DA%AF%D9%81%D8%AA%D8%A7%D8%B1%D8%AF%D8%B1%D9%85%D8%A7%D9%86%DB%8C" TargetMode="External"/><Relationship Id="rId5" Type="http://schemas.openxmlformats.org/officeDocument/2006/relationships/hyperlink" Target="https://fa.wikipedia.org/wiki/%D8%A7%D8%B9%D8%B5%D8%A7%D8%A8" TargetMode="External"/><Relationship Id="rId4" Type="http://schemas.openxmlformats.org/officeDocument/2006/relationships/hyperlink" Target="https://fa.wikipedia.org/wiki/%D9%85%D8%BA%D8%B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81200"/>
            <a:ext cx="7772400" cy="1752600"/>
          </a:xfrm>
        </p:spPr>
        <p:txBody>
          <a:bodyPr>
            <a:normAutofit/>
          </a:bodyPr>
          <a:lstStyle/>
          <a:p>
            <a:r>
              <a:rPr lang="fa-IR" sz="6600" dirty="0" smtClean="0"/>
              <a:t>بسم الله الرحمن الرحیم</a:t>
            </a:r>
            <a:endParaRPr lang="en-US" sz="6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بارگیری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143000"/>
            <a:ext cx="3828256" cy="5243913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76800" y="2286000"/>
          <a:ext cx="3733800" cy="2026920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</a:tblGrid>
              <a:tr h="128985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fa-IR"/>
                        <a:t>چیدن قطعات هم‌شکل بر روی هم و تکرار مداوم این کار از بعضی رفتارهای شخص مبتلا به اوتیسم است.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0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فیلمها با موضوع اوتیسم: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a-IR" i="1" dirty="0" smtClean="0">
                <a:hlinkClick r:id="rId2" tooltip="مرد بارانی (فیلم ۱۹۸۸ میلادی)"/>
              </a:rPr>
              <a:t>مرد بارانی</a:t>
            </a:r>
            <a:r>
              <a:rPr lang="fa-IR" dirty="0" smtClean="0"/>
              <a:t> (۱۹۸۸)</a:t>
            </a:r>
          </a:p>
          <a:p>
            <a:pPr algn="ctr"/>
            <a:r>
              <a:rPr lang="fa-IR" i="1" dirty="0" smtClean="0">
                <a:hlinkClick r:id="rId3" tooltip="طلوع مرکوری"/>
              </a:rPr>
              <a:t>طلوع مرکوری</a:t>
            </a:r>
            <a:r>
              <a:rPr lang="fa-IR" dirty="0" smtClean="0"/>
              <a:t> (۱۹۹۸)</a:t>
            </a:r>
          </a:p>
          <a:p>
            <a:pPr algn="ctr"/>
            <a:r>
              <a:rPr lang="fa-IR" i="1" dirty="0" smtClean="0">
                <a:hlinkClick r:id="rId4" tooltip="مولی (فیلم) (صفحه وجود ندارد)"/>
              </a:rPr>
              <a:t>مولی</a:t>
            </a:r>
            <a:r>
              <a:rPr lang="fa-IR" dirty="0" smtClean="0"/>
              <a:t> (۱۹۹۹)</a:t>
            </a:r>
            <a:r>
              <a:rPr lang="fa-IR" baseline="30000" dirty="0" smtClean="0">
                <a:hlinkClick r:id="rId5"/>
              </a:rPr>
              <a:t>[۹]</a:t>
            </a:r>
            <a:endParaRPr lang="fa-IR" dirty="0" smtClean="0"/>
          </a:p>
          <a:p>
            <a:pPr algn="ctr"/>
            <a:r>
              <a:rPr lang="fa-IR" i="1" dirty="0" smtClean="0">
                <a:hlinkClick r:id="rId6" tooltip="موتزارت و نهنگ (صفحه وجود ندارد)"/>
              </a:rPr>
              <a:t>موتزارت و نهنگ</a:t>
            </a:r>
            <a:r>
              <a:rPr lang="fa-IR" dirty="0" smtClean="0"/>
              <a:t> (۲۰۰۵)</a:t>
            </a:r>
          </a:p>
          <a:p>
            <a:pPr algn="ctr"/>
            <a:r>
              <a:rPr lang="fa-IR" i="1" dirty="0" smtClean="0">
                <a:hlinkClick r:id="rId7" tooltip="فرزند ایکس (صفحه وجود ندارد)"/>
              </a:rPr>
              <a:t>فرزند ایکس</a:t>
            </a:r>
            <a:r>
              <a:rPr lang="fa-IR" dirty="0" smtClean="0"/>
              <a:t> (۲۰۰۷)</a:t>
            </a:r>
          </a:p>
          <a:p>
            <a:pPr algn="ctr"/>
            <a:r>
              <a:rPr lang="fa-IR" i="1" dirty="0" smtClean="0">
                <a:hlinkClick r:id="rId8" tooltip="بالون سیاه (صفحه وجود ندارد)"/>
              </a:rPr>
              <a:t>بالون سیاه</a:t>
            </a:r>
            <a:r>
              <a:rPr lang="fa-IR" dirty="0" smtClean="0"/>
              <a:t> (۲۰۰۸)</a:t>
            </a:r>
          </a:p>
          <a:p>
            <a:pPr algn="ctr"/>
            <a:r>
              <a:rPr lang="fa-IR" i="1" dirty="0" smtClean="0">
                <a:hlinkClick r:id="rId9" tooltip="جان عزیز (فیلم)"/>
              </a:rPr>
              <a:t>جان عزیز</a:t>
            </a:r>
            <a:r>
              <a:rPr lang="fa-IR" dirty="0" smtClean="0"/>
              <a:t> (۲۰۱۰)</a:t>
            </a:r>
          </a:p>
          <a:p>
            <a:pPr algn="ctr"/>
            <a:r>
              <a:rPr lang="fa-IR" dirty="0" smtClean="0">
                <a:hlinkClick r:id="rId10" tooltip="تمپل گراندین (فیلم)"/>
              </a:rPr>
              <a:t>تمپل گراندین</a:t>
            </a:r>
            <a:r>
              <a:rPr lang="fa-IR" dirty="0" smtClean="0"/>
              <a:t> (۲۰۱۰)</a:t>
            </a:r>
          </a:p>
          <a:p>
            <a:pPr algn="ctr"/>
            <a:r>
              <a:rPr lang="fa-IR" i="1" dirty="0" smtClean="0">
                <a:hlinkClick r:id="rId11" tooltip="برفی"/>
              </a:rPr>
              <a:t>برفی</a:t>
            </a:r>
            <a:r>
              <a:rPr lang="fa-IR" dirty="0" smtClean="0"/>
              <a:t> (۲۰۱۲)</a:t>
            </a:r>
          </a:p>
          <a:p>
            <a:pPr algn="ctr"/>
            <a:r>
              <a:rPr lang="fa-IR" i="1" dirty="0" smtClean="0">
                <a:hlinkClick r:id="rId12" tooltip="دکتر خوب"/>
              </a:rPr>
              <a:t>دکتر خوب</a:t>
            </a:r>
            <a:r>
              <a:rPr lang="fa-IR" dirty="0" smtClean="0"/>
              <a:t> (۲۰۱۳)</a:t>
            </a:r>
          </a:p>
          <a:p>
            <a:pPr algn="ctr"/>
            <a:r>
              <a:rPr lang="fa-IR" dirty="0" smtClean="0">
                <a:hlinkClick r:id="rId13" tooltip="جک قلب‌های قرمز (صفحه وجود ندارد)"/>
              </a:rPr>
              <a:t>جک قلب‌های قرمز</a:t>
            </a:r>
            <a:r>
              <a:rPr lang="fa-IR" dirty="0" smtClean="0"/>
              <a:t> (۲۰۱۵)</a:t>
            </a:r>
          </a:p>
          <a:p>
            <a:pPr algn="ctr"/>
            <a:r>
              <a:rPr lang="fa-IR" dirty="0" smtClean="0">
                <a:hlinkClick r:id="rId14" tooltip="حسابدار (فیلم ۲۰۱۶)"/>
              </a:rPr>
              <a:t>حسابدار</a:t>
            </a:r>
            <a:r>
              <a:rPr lang="fa-IR" dirty="0" smtClean="0"/>
              <a:t> (۲۰۱۶)</a:t>
            </a:r>
          </a:p>
          <a:p>
            <a:pPr algn="ctr"/>
            <a:r>
              <a:rPr lang="fa-IR" dirty="0" smtClean="0">
                <a:hlinkClick r:id="rId15" tooltip="لطفاً حاضر باش"/>
              </a:rPr>
              <a:t>لطفا آماده باش</a:t>
            </a:r>
            <a:r>
              <a:rPr lang="fa-IR" dirty="0" smtClean="0"/>
              <a:t> (۲۰۱۸)</a:t>
            </a:r>
          </a:p>
          <a:p>
            <a:pPr algn="ctr"/>
            <a:r>
              <a:rPr lang="en-US" dirty="0" err="1" smtClean="0"/>
              <a:t>mucize</a:t>
            </a:r>
            <a:r>
              <a:rPr lang="en-US" dirty="0" smtClean="0"/>
              <a:t> </a:t>
            </a:r>
            <a:r>
              <a:rPr lang="en-US" dirty="0" err="1" smtClean="0"/>
              <a:t>doktor</a:t>
            </a:r>
            <a:r>
              <a:rPr lang="en-US" dirty="0" smtClean="0"/>
              <a:t>(٢٠١٩)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534400" cy="758952"/>
          </a:xfrm>
        </p:spPr>
        <p:txBody>
          <a:bodyPr>
            <a:noAutofit/>
          </a:bodyPr>
          <a:lstStyle/>
          <a:p>
            <a:r>
              <a:rPr lang="fa-IR" sz="4400" dirty="0" smtClean="0"/>
              <a:t>موضوع:اوتیسم در کودکان</a:t>
            </a:r>
            <a:endParaRPr lang="en-US" sz="4400" dirty="0"/>
          </a:p>
        </p:txBody>
      </p:sp>
      <p:sp>
        <p:nvSpPr>
          <p:cNvPr id="1026" name="AutoShape 2" descr="نتیجه تصویری برای درباره اوتیسم در کودکان ویکی پدیا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3124200"/>
            <a:ext cx="2562225" cy="17811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Picture 5" descr="بارگیر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228600"/>
            <a:ext cx="2619375" cy="1743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واژه شناسی: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/>
          <a:lstStyle/>
          <a:p>
            <a:pPr algn="r"/>
            <a:r>
              <a:rPr lang="fa-IR" dirty="0" smtClean="0"/>
              <a:t>واژه اوتیسم، از دو بخش تشکیل شده‌است: اوتوس یعنی خود و ایسم یعنی گرایش. اوتیسم یعنی خودگرایی و عدم توجه به محیط اطراف. این واژه، از زبان یونانی وارد زبان‌های مختلف شده‌است.</a:t>
            </a:r>
          </a:p>
        </p:txBody>
      </p:sp>
      <p:pic>
        <p:nvPicPr>
          <p:cNvPr id="4" name="Picture 3" descr="http://cdn.bartarinha.ir/files/fa/news/1394/1/26/506580_261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962400"/>
            <a:ext cx="2514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fa-IR" b="1" dirty="0" smtClean="0"/>
              <a:t>اوتیسم</a:t>
            </a:r>
            <a:r>
              <a:rPr lang="fa-IR" dirty="0" smtClean="0"/>
              <a:t> یا </a:t>
            </a:r>
            <a:r>
              <a:rPr lang="fa-IR" b="1" dirty="0" smtClean="0"/>
              <a:t>درخودماندگی،</a:t>
            </a:r>
            <a:r>
              <a:rPr lang="fa-IR" dirty="0" smtClean="0"/>
              <a:t> نوعی </a:t>
            </a:r>
            <a:r>
              <a:rPr lang="fa-IR" dirty="0" smtClean="0">
                <a:hlinkClick r:id="rId2" tooltip="اختلال رشدی"/>
              </a:rPr>
              <a:t>اختلال رشدی</a:t>
            </a:r>
            <a:r>
              <a:rPr lang="fa-IR" dirty="0" smtClean="0"/>
              <a:t> (از نوع روابط اجتماعی) است که با رفتارهای ارتباطی و کلامی غیرطبیعی مشخص می‌شود. علائم این اختلال تا پیش از سه‌سالگی بروز می‌کند و علّت اصلی آن هنوز ناشناخته است. به کسانی که این اختلال را </a:t>
            </a:r>
          </a:p>
          <a:p>
            <a:pPr algn="ctr">
              <a:buNone/>
            </a:pPr>
            <a:r>
              <a:rPr lang="fa-IR" dirty="0" smtClean="0"/>
              <a:t>دارند </a:t>
            </a:r>
            <a:r>
              <a:rPr lang="fa-IR" b="1" dirty="0" smtClean="0"/>
              <a:t>اوتیستیک</a:t>
            </a:r>
            <a:r>
              <a:rPr lang="fa-IR" dirty="0" smtClean="0"/>
              <a:t> یا </a:t>
            </a:r>
            <a:r>
              <a:rPr lang="fa-IR" b="1" dirty="0" smtClean="0"/>
              <a:t>درخودمانده</a:t>
            </a:r>
            <a:r>
              <a:rPr lang="fa-IR" dirty="0" smtClean="0"/>
              <a:t> گفته می‌شود</a:t>
            </a:r>
          </a:p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endParaRPr lang="fa-IR" dirty="0" smtClean="0"/>
          </a:p>
        </p:txBody>
      </p:sp>
      <p:sp>
        <p:nvSpPr>
          <p:cNvPr id="4" name="Cloud 3"/>
          <p:cNvSpPr/>
          <p:nvPr/>
        </p:nvSpPr>
        <p:spPr>
          <a:xfrm>
            <a:off x="152400" y="4495800"/>
            <a:ext cx="8305800" cy="13716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49530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a-IR" sz="2000" dirty="0" smtClean="0"/>
              <a:t>از هر ۶۰ تا ۷۰ تولد زنده در دنیا، یک نفر مبتلا به اوتیسم است</a:t>
            </a:r>
            <a:endParaRPr lang="en-US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کودکان و بزرگسالان مبتلا به اوتیسم، در ارتباطات کلامی و غیر کلامی، تعاملات </a:t>
            </a:r>
          </a:p>
          <a:p>
            <a:pPr algn="r">
              <a:buNone/>
            </a:pPr>
            <a:r>
              <a:rPr lang="fa-IR" sz="2400" dirty="0" smtClean="0"/>
              <a:t>اجتماعی و فعالیت‌های مربوط به بازی، مشکل دارند.</a:t>
            </a:r>
          </a:p>
          <a:p>
            <a:pPr algn="r"/>
            <a:r>
              <a:rPr lang="fa-IR" sz="2400" dirty="0" smtClean="0"/>
              <a:t> در بعضی موارد، رفتارهای خود آزارانه و پرخاشگری نیز دیده می‌شود. </a:t>
            </a:r>
          </a:p>
          <a:p>
            <a:pPr algn="r"/>
            <a:r>
              <a:rPr lang="fa-IR" sz="2400" dirty="0" smtClean="0"/>
              <a:t>در این افراد، حرکات تکراری (دست زدن، پریدن) و پاسخ‌های غیرمعمول به افراد، دل‌بستگی به اشیاء یا مقاومت در مقابل تغییر نیز دیده می‌شود. </a:t>
            </a:r>
          </a:p>
          <a:p>
            <a:pPr algn="r"/>
            <a:r>
              <a:rPr lang="fa-IR" sz="2400" dirty="0" smtClean="0"/>
              <a:t>ممکن است در </a:t>
            </a:r>
            <a:r>
              <a:rPr lang="fa-IR" sz="2400" dirty="0" smtClean="0">
                <a:hlinkClick r:id="rId2" tooltip="حواس پنجگانه"/>
              </a:rPr>
              <a:t>حواس پنجگانه</a:t>
            </a:r>
            <a:r>
              <a:rPr lang="fa-IR" sz="2400" dirty="0" smtClean="0"/>
              <a:t> (بینایی، شنوایی، بساوایی، </a:t>
            </a:r>
            <a:r>
              <a:rPr lang="fa-IR" sz="2400" dirty="0" smtClean="0">
                <a:hlinkClick r:id="rId3" tooltip="بویایی"/>
              </a:rPr>
              <a:t>بویایی</a:t>
            </a:r>
            <a:r>
              <a:rPr lang="fa-IR" sz="2400" dirty="0" smtClean="0"/>
              <a:t> و چشایی) نیز حساسیت‌های غیرمعمول دیده شود.</a:t>
            </a:r>
            <a:endParaRPr lang="en-US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عوامل </a:t>
            </a:r>
            <a:r>
              <a:rPr lang="fa-IR" dirty="0" smtClean="0"/>
              <a:t>موثر</a:t>
            </a:r>
            <a:r>
              <a:rPr lang="fa-IR" dirty="0" smtClean="0"/>
              <a:t>در ایجاد اوتیسم</a:t>
            </a:r>
            <a:r>
              <a:rPr lang="fa-I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زندگی ماشینی</a:t>
            </a:r>
          </a:p>
          <a:p>
            <a:r>
              <a:rPr lang="fa-IR" dirty="0" smtClean="0"/>
              <a:t>استرس</a:t>
            </a:r>
          </a:p>
          <a:p>
            <a:r>
              <a:rPr lang="fa-IR" dirty="0" smtClean="0"/>
              <a:t>دیابت و اضافه وزن زیاد در هنگام بارداری</a:t>
            </a:r>
          </a:p>
          <a:p>
            <a:endParaRPr lang="fa-IR" dirty="0" smtClean="0"/>
          </a:p>
          <a:p>
            <a:endParaRPr lang="fa-IR" dirty="0" smtClean="0"/>
          </a:p>
        </p:txBody>
      </p:sp>
      <p:sp>
        <p:nvSpPr>
          <p:cNvPr id="4" name="Explosion 2 3"/>
          <p:cNvSpPr/>
          <p:nvPr/>
        </p:nvSpPr>
        <p:spPr>
          <a:xfrm>
            <a:off x="0" y="3352800"/>
            <a:ext cx="8610600" cy="3048000"/>
          </a:xfrm>
          <a:prstGeom prst="irregularSeal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45720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/>
              <a:t>گزارش‌هایی حاکی است که بیش از ۲۰۰ هزار نفر در ایران مبتلا به اوتیسم هستند</a:t>
            </a:r>
            <a:endParaRPr lang="en-US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fa-IR" sz="1800" dirty="0" smtClean="0"/>
              <a:t>افراد اوتیسمی</a:t>
            </a:r>
            <a:r>
              <a:rPr lang="en-US" sz="1800" dirty="0" smtClean="0"/>
              <a:t>)</a:t>
            </a:r>
            <a:r>
              <a:rPr lang="fa-IR" sz="1800" dirty="0" smtClean="0"/>
              <a:t>طبقه‌بندی رفتار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رفتارای کلیشه ای :حرکات پرزدن با دست، صداسازی، چرخش سر و تکان دادن </a:t>
            </a:r>
          </a:p>
          <a:p>
            <a:pPr algn="r">
              <a:buNone/>
            </a:pPr>
            <a:r>
              <a:rPr lang="fa-IR" sz="2400" dirty="0" smtClean="0"/>
              <a:t>بدن هستند.</a:t>
            </a:r>
          </a:p>
          <a:p>
            <a:pPr algn="r"/>
            <a:endParaRPr lang="fa-IR" sz="2400" dirty="0" smtClean="0"/>
          </a:p>
          <a:p>
            <a:pPr algn="r"/>
            <a:r>
              <a:rPr lang="fa-IR" sz="2400" dirty="0" smtClean="0"/>
              <a:t>اجباری:پیروی از یک سری قوانین:، مانند مرتب کردن اشیا در یک مسیر مشخص.</a:t>
            </a:r>
          </a:p>
          <a:p>
            <a:pPr algn="r"/>
            <a:endParaRPr lang="fa-IR" sz="2400" dirty="0" smtClean="0"/>
          </a:p>
          <a:p>
            <a:pPr algn="r"/>
            <a:r>
              <a:rPr lang="fa-IR" sz="2400" dirty="0" smtClean="0"/>
              <a:t>یکسان سازی:مقاومت در برابر تغییر است، برای مثال در مقابل جابه‌جا کردن اثاثیه منزل مقاومت می‌کنند یا از تغییر وضعیت موجود سرپیچی می‌نمایند.</a:t>
            </a:r>
          </a:p>
          <a:p>
            <a:pPr algn="r"/>
            <a:endParaRPr lang="en-US" sz="24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ضوابط تشخیص اوتیسم: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dirty="0" smtClean="0">
                <a:solidFill>
                  <a:srgbClr val="0070C0"/>
                </a:solidFill>
              </a:rPr>
              <a:t>اختلال کیفی،:</a:t>
            </a:r>
          </a:p>
          <a:p>
            <a:pPr algn="r">
              <a:buNone/>
            </a:pPr>
            <a:endParaRPr lang="fa-IR" dirty="0" smtClean="0">
              <a:solidFill>
                <a:srgbClr val="0070C0"/>
              </a:solidFill>
            </a:endParaRPr>
          </a:p>
          <a:p>
            <a:pPr algn="r"/>
            <a:r>
              <a:rPr lang="fa-IR" dirty="0" smtClean="0"/>
              <a:t>ناتوانی در ایجاد روابط با همسالان به تناسب سطح تحول.</a:t>
            </a:r>
          </a:p>
          <a:p>
            <a:pPr algn="r">
              <a:buNone/>
            </a:pPr>
            <a:r>
              <a:rPr lang="fa-IR" dirty="0" smtClean="0"/>
              <a:t>نداشتن تمایل به نشان دادن علایق شادی هاو موفقیت خود به دیگران.</a:t>
            </a:r>
          </a:p>
          <a:p>
            <a:pPr algn="r">
              <a:buNone/>
            </a:pPr>
            <a:endParaRPr lang="fa-IR" dirty="0" smtClean="0"/>
          </a:p>
          <a:p>
            <a:pPr algn="r"/>
            <a:r>
              <a:rPr lang="fa-IR" dirty="0" smtClean="0">
                <a:solidFill>
                  <a:srgbClr val="0070C0"/>
                </a:solidFill>
              </a:rPr>
              <a:t>اختلال ارتباطی:</a:t>
            </a:r>
          </a:p>
          <a:p>
            <a:pPr algn="r">
              <a:buNone/>
            </a:pPr>
            <a:endParaRPr lang="fa-IR" dirty="0" smtClean="0">
              <a:solidFill>
                <a:srgbClr val="0070C0"/>
              </a:solidFill>
            </a:endParaRPr>
          </a:p>
          <a:p>
            <a:pPr algn="r"/>
            <a:r>
              <a:rPr lang="fa-IR" dirty="0" smtClean="0"/>
              <a:t>نداشتن بازی های تخیلی</a:t>
            </a:r>
          </a:p>
          <a:p>
            <a:pPr algn="r"/>
            <a:r>
              <a:rPr lang="fa-IR" dirty="0" smtClean="0"/>
              <a:t>تاخیر یا نداشتن زبان گفتاری</a:t>
            </a:r>
          </a:p>
          <a:p>
            <a:pPr algn="r">
              <a:buNone/>
            </a:pP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38100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تاکنون درمان قطعی برای اوتیسم شناخته نشده: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fa-IR" dirty="0" smtClean="0"/>
              <a:t>کودک ما حتماً باید توسط یک فوق تخصص </a:t>
            </a:r>
            <a:r>
              <a:rPr lang="fa-IR" dirty="0" smtClean="0">
                <a:hlinkClick r:id="rId3" tooltip="روانپزشکی اطفال"/>
              </a:rPr>
              <a:t>روانپزشکی اطفال</a:t>
            </a:r>
            <a:r>
              <a:rPr lang="fa-IR" dirty="0" smtClean="0"/>
              <a:t> و یک </a:t>
            </a:r>
          </a:p>
          <a:p>
            <a:pPr algn="r">
              <a:buNone/>
            </a:pPr>
            <a:r>
              <a:rPr lang="fa-IR" dirty="0" smtClean="0"/>
              <a:t>متخصص </a:t>
            </a:r>
            <a:r>
              <a:rPr lang="fa-IR" dirty="0" smtClean="0">
                <a:hlinkClick r:id="rId4" tooltip="مغز"/>
              </a:rPr>
              <a:t>مغز</a:t>
            </a:r>
            <a:r>
              <a:rPr lang="fa-IR" dirty="0" smtClean="0"/>
              <a:t> و </a:t>
            </a:r>
            <a:r>
              <a:rPr lang="fa-IR" dirty="0" smtClean="0">
                <a:hlinkClick r:id="rId5" tooltip="اعصاب"/>
              </a:rPr>
              <a:t>اعصاب</a:t>
            </a:r>
            <a:r>
              <a:rPr lang="fa-IR" dirty="0" smtClean="0"/>
              <a:t> اطفال ویزیت شود.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به‌طور فشرده و ترجیحاً هر روز تحت خدمات </a:t>
            </a:r>
            <a:r>
              <a:rPr lang="fa-IR" dirty="0" smtClean="0">
                <a:hlinkClick r:id="rId6" tooltip="گفتاردرمانی"/>
              </a:rPr>
              <a:t>گفتاردرمانی</a:t>
            </a:r>
            <a:r>
              <a:rPr lang="fa-IR" dirty="0" smtClean="0"/>
              <a:t> و </a:t>
            </a:r>
            <a:r>
              <a:rPr lang="fa-IR" dirty="0" smtClean="0">
                <a:hlinkClick r:id="rId7" tooltip="کاردرمانی"/>
              </a:rPr>
              <a:t>کاردرمانی</a:t>
            </a:r>
            <a:r>
              <a:rPr lang="fa-IR" dirty="0" smtClean="0"/>
              <a:t> قرار گیرد.</a:t>
            </a:r>
          </a:p>
          <a:p>
            <a:pPr algn="r"/>
            <a:r>
              <a:rPr lang="fa-IR" dirty="0" smtClean="0"/>
              <a:t/>
            </a:r>
            <a:br>
              <a:rPr lang="fa-IR" dirty="0" smtClean="0"/>
            </a:br>
            <a:endParaRPr lang="fa-IR" dirty="0" smtClean="0"/>
          </a:p>
          <a:p>
            <a:pPr algn="r"/>
            <a:r>
              <a:rPr lang="fa-IR" dirty="0" smtClean="0"/>
              <a:t>ارزیابی وضعیت حسی - حرکتی کودک به وسیله کارشناسان کاردرمانی صورت پذیرد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موسیقی درمانی.قصه گویی و شعر خوانی، راهکاری برای ارتباط با کودکان اوتیسم است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321</Words>
  <Application>Microsoft Office PowerPoint</Application>
  <PresentationFormat>On-screen Show (4:3)</PresentationFormat>
  <Paragraphs>63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بسم الله الرحمن الرحیم</vt:lpstr>
      <vt:lpstr>موضوع:اوتیسم در کودکان</vt:lpstr>
      <vt:lpstr>واژه شناسی:</vt:lpstr>
      <vt:lpstr>Slide 4</vt:lpstr>
      <vt:lpstr>مقدمه:</vt:lpstr>
      <vt:lpstr>عوامل موثردر ایجاد اوتیسم:</vt:lpstr>
      <vt:lpstr>افراد اوتیسمی)طبقه‌بندی رفتار</vt:lpstr>
      <vt:lpstr>ضوابط تشخیص اوتیسم:</vt:lpstr>
      <vt:lpstr>تاکنون درمان قطعی برای اوتیسم شناخته نشده:</vt:lpstr>
      <vt:lpstr>Slide 10</vt:lpstr>
      <vt:lpstr>فیلمها با موضوع اوتیسم: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Administrator</dc:creator>
  <cp:lastModifiedBy>dfb</cp:lastModifiedBy>
  <cp:revision>12</cp:revision>
  <dcterms:created xsi:type="dcterms:W3CDTF">2006-08-16T00:00:00Z</dcterms:created>
  <dcterms:modified xsi:type="dcterms:W3CDTF">2019-12-24T04:44:26Z</dcterms:modified>
</cp:coreProperties>
</file>