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56" r:id="rId2"/>
    <p:sldId id="280" r:id="rId3"/>
    <p:sldId id="350" r:id="rId4"/>
    <p:sldId id="291" r:id="rId5"/>
    <p:sldId id="293" r:id="rId6"/>
    <p:sldId id="294" r:id="rId7"/>
    <p:sldId id="297" r:id="rId8"/>
    <p:sldId id="295" r:id="rId9"/>
    <p:sldId id="352" r:id="rId10"/>
    <p:sldId id="351" r:id="rId11"/>
    <p:sldId id="353" r:id="rId12"/>
    <p:sldId id="354" r:id="rId13"/>
    <p:sldId id="334" r:id="rId14"/>
    <p:sldId id="296" r:id="rId15"/>
    <p:sldId id="365" r:id="rId16"/>
    <p:sldId id="298" r:id="rId17"/>
    <p:sldId id="292" r:id="rId18"/>
    <p:sldId id="363" r:id="rId19"/>
    <p:sldId id="364" r:id="rId20"/>
    <p:sldId id="299" r:id="rId21"/>
    <p:sldId id="300" r:id="rId22"/>
    <p:sldId id="301" r:id="rId23"/>
    <p:sldId id="302" r:id="rId24"/>
    <p:sldId id="303" r:id="rId25"/>
    <p:sldId id="355" r:id="rId26"/>
    <p:sldId id="367" r:id="rId27"/>
    <p:sldId id="368" r:id="rId28"/>
    <p:sldId id="356" r:id="rId29"/>
    <p:sldId id="366" r:id="rId30"/>
    <p:sldId id="357" r:id="rId31"/>
    <p:sldId id="358" r:id="rId32"/>
    <p:sldId id="369" r:id="rId33"/>
    <p:sldId id="359" r:id="rId34"/>
    <p:sldId id="370" r:id="rId35"/>
    <p:sldId id="304" r:id="rId36"/>
    <p:sldId id="371" r:id="rId37"/>
    <p:sldId id="343" r:id="rId38"/>
    <p:sldId id="279" r:id="rId39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FF"/>
    <a:srgbClr val="008000"/>
    <a:srgbClr val="003300"/>
    <a:srgbClr val="FFCC00"/>
    <a:srgbClr val="663300"/>
    <a:srgbClr val="00CC00"/>
    <a:srgbClr val="FFFF00"/>
    <a:srgbClr val="FF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969" autoAdjust="0"/>
    <p:restoredTop sz="93621" autoAdjust="0"/>
  </p:normalViewPr>
  <p:slideViewPr>
    <p:cSldViewPr snapToGrid="0">
      <p:cViewPr varScale="1">
        <p:scale>
          <a:sx n="62" d="100"/>
          <a:sy n="62" d="100"/>
        </p:scale>
        <p:origin x="90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4A15451-1B86-41DA-808E-64B425FFA8AD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08DEC04-ABFA-4B60-9A20-89D80721BDD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694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DEC04-ABFA-4B60-9A20-89D80721BDDF}" type="slidenum">
              <a:rPr lang="fa-IR" smtClean="0"/>
              <a:t>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3992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4406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690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3402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172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4226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68236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0488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350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1502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2421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793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4581-B75F-475A-8ACC-999D0C6EDFF7}" type="datetimeFigureOut">
              <a:rPr lang="fa-IR" smtClean="0"/>
              <a:t>09/19/1439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491F-6F0E-4776-8BB6-67F95F1E794A}" type="slidenum">
              <a:rPr lang="fa-IR" smtClean="0"/>
              <a:t>‹#›</a:t>
            </a:fld>
            <a:endParaRPr lang="fa-IR"/>
          </a:p>
        </p:txBody>
      </p:sp>
      <p:sp>
        <p:nvSpPr>
          <p:cNvPr id="7" name="Rectangle 6"/>
          <p:cNvSpPr/>
          <p:nvPr userDrawn="1"/>
        </p:nvSpPr>
        <p:spPr>
          <a:xfrm>
            <a:off x="0" y="-27384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52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image" Target="../media/image68.png"/><Relationship Id="rId7" Type="http://schemas.openxmlformats.org/officeDocument/2006/relationships/image" Target="../media/image9.gi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eg"/><Relationship Id="rId5" Type="http://schemas.openxmlformats.org/officeDocument/2006/relationships/image" Target="../media/image66.jpg"/><Relationship Id="rId4" Type="http://schemas.openxmlformats.org/officeDocument/2006/relationships/image" Target="../media/image6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g"/><Relationship Id="rId3" Type="http://schemas.openxmlformats.org/officeDocument/2006/relationships/image" Target="../media/image75.jpeg"/><Relationship Id="rId7" Type="http://schemas.openxmlformats.org/officeDocument/2006/relationships/image" Target="../media/image79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jpeg"/><Relationship Id="rId5" Type="http://schemas.openxmlformats.org/officeDocument/2006/relationships/image" Target="../media/image77.jpg"/><Relationship Id="rId4" Type="http://schemas.openxmlformats.org/officeDocument/2006/relationships/image" Target="../media/image76.jpeg"/><Relationship Id="rId9" Type="http://schemas.openxmlformats.org/officeDocument/2006/relationships/image" Target="../media/image8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gi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7.jpeg"/><Relationship Id="rId7" Type="http://schemas.openxmlformats.org/officeDocument/2006/relationships/image" Target="../media/image86.jpe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gif"/><Relationship Id="rId9" Type="http://schemas.openxmlformats.org/officeDocument/2006/relationships/image" Target="../media/image8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jpg"/><Relationship Id="rId3" Type="http://schemas.openxmlformats.org/officeDocument/2006/relationships/image" Target="../media/image95.jpeg"/><Relationship Id="rId7" Type="http://schemas.openxmlformats.org/officeDocument/2006/relationships/image" Target="../media/image98.jpg"/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97.jpeg"/><Relationship Id="rId4" Type="http://schemas.openxmlformats.org/officeDocument/2006/relationships/image" Target="../media/image96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g"/><Relationship Id="rId3" Type="http://schemas.openxmlformats.org/officeDocument/2006/relationships/image" Target="../media/image95.jpeg"/><Relationship Id="rId7" Type="http://schemas.openxmlformats.org/officeDocument/2006/relationships/image" Target="../media/image103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jpg"/><Relationship Id="rId5" Type="http://schemas.openxmlformats.org/officeDocument/2006/relationships/image" Target="../media/image101.jpg"/><Relationship Id="rId10" Type="http://schemas.openxmlformats.org/officeDocument/2006/relationships/image" Target="../media/image106.jpeg"/><Relationship Id="rId4" Type="http://schemas.openxmlformats.org/officeDocument/2006/relationships/image" Target="../media/image66.jpg"/><Relationship Id="rId9" Type="http://schemas.openxmlformats.org/officeDocument/2006/relationships/image" Target="../media/image10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46"/>
            <a:ext cx="12191999" cy="68908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080096" y="1211492"/>
            <a:ext cx="34100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جهان نابرابر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49" y="3346314"/>
            <a:ext cx="4398551" cy="35116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550" y="0"/>
            <a:ext cx="3394899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98549" cy="35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45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8427" y="468683"/>
            <a:ext cx="108151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سال 2014 میلادی میزان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شاخص توسعۀ انسانی در ایران 0/749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بوده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427" y="1416850"/>
            <a:ext cx="108151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 این رقم کشور ما در گروه کشورهای با «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توسعۀ انسانی بالا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» قرار می گیرد.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86" y="2365017"/>
            <a:ext cx="10231821" cy="44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0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5063358" y="189186"/>
            <a:ext cx="2065283" cy="1135117"/>
          </a:xfrm>
          <a:prstGeom prst="doubleWav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درآمد و رفاه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689" y="1513489"/>
            <a:ext cx="112986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این عامل جنبۀ اقتصادی دارد و به معنای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سطح مطلوب زندگی و رفاه اجتماعی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است.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86" y="2344486"/>
            <a:ext cx="285421" cy="7135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6689" y="3072222"/>
            <a:ext cx="1129862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یعنی اعضای یک جامعه به چه میزان از درآمد کافی و شغل مناسب و قدرت خرید برخوردارند و به کالاها و خدمات مورد نیاز چون مسکن، پوشاک، غذا، آموزش، تفریح و فراغت و وسایل زندگی مناسب دسترسی دارند.</a:t>
            </a:r>
          </a:p>
        </p:txBody>
      </p:sp>
    </p:spTree>
    <p:extLst>
      <p:ext uri="{BB962C8B-B14F-4D97-AF65-F5344CB8AC3E}">
        <p14:creationId xmlns:p14="http://schemas.microsoft.com/office/powerpoint/2010/main" val="21859448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690" y="472964"/>
            <a:ext cx="112986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امروزه ثروت و درآمد جهان به شدت در دست برخی کشورها متمرکز شده است.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6690" y="1482355"/>
            <a:ext cx="112986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مالکیت 80 درصد درآمد جهان در دست 20 درصد از ساکنان آن است.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646" y="1856268"/>
            <a:ext cx="3809524" cy="51174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612" y="2447359"/>
            <a:ext cx="4120255" cy="42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7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0566" y="804040"/>
            <a:ext cx="112986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اکثر ساکنان کشورهای با درآمد بالا در کشورهای آمریکای شمالی و اروپای غربی از رفاه و سطح زندگی خوبی برخوردارند.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20566" y="3665482"/>
            <a:ext cx="112986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حالیکه برخی کشورهای آسیا، آفریقا و آمریکای لاتین، برخی از مردم با فقر و کمبود امکانات مواجه اند.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01" y="2527904"/>
            <a:ext cx="371475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790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1651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16511" y="2274838"/>
            <a:ext cx="227548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خانه های مجلل برای حیوانات در اروپا</a:t>
            </a:r>
          </a:p>
        </p:txBody>
      </p:sp>
    </p:spTree>
    <p:extLst>
      <p:ext uri="{BB962C8B-B14F-4D97-AF65-F5344CB8AC3E}">
        <p14:creationId xmlns:p14="http://schemas.microsoft.com/office/powerpoint/2010/main" val="33457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31297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979" y="0"/>
            <a:ext cx="6879021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0965" y="-157655"/>
            <a:ext cx="2843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کاخ سلطان برونئی</a:t>
            </a:r>
          </a:p>
        </p:txBody>
      </p:sp>
    </p:spTree>
    <p:extLst>
      <p:ext uri="{BB962C8B-B14F-4D97-AF65-F5344CB8AC3E}">
        <p14:creationId xmlns:p14="http://schemas.microsoft.com/office/powerpoint/2010/main" val="26727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475075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74555" y="3013501"/>
            <a:ext cx="17179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قطر</a:t>
            </a:r>
          </a:p>
        </p:txBody>
      </p:sp>
    </p:spTree>
    <p:extLst>
      <p:ext uri="{BB962C8B-B14F-4D97-AF65-F5344CB8AC3E}">
        <p14:creationId xmlns:p14="http://schemas.microsoft.com/office/powerpoint/2010/main" val="30894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46690" y="147040"/>
            <a:ext cx="112986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کشورهایی در جهان وجود دارند که تعداد زیادی از مردم آنها در فقر مطلق زندگی می کنند و به ویژه با مشکل گرسنگی و دسترسی نداشتن به غذا مواجه اند.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4110" y="1960244"/>
            <a:ext cx="723780" cy="5307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2476" y="2319061"/>
            <a:ext cx="43670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موزامبیک، تانزانیا، اتیوپی، نپال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58" y="3428999"/>
            <a:ext cx="5188084" cy="34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38" y="0"/>
            <a:ext cx="10452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51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6690" y="147040"/>
            <a:ext cx="112986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معمولاً میزان ثروت مادی و رشد اقتصادی کشورها را با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تولید ناخالص داخلی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 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درآمد سرانه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زندگی می کنند.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008" y="2086571"/>
            <a:ext cx="114064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تولید ناخالص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داخلی: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ارزش کلیۀ محصولاتی که در یک دورۀ معین ( یک ساله) در داخل یک کشور تولید می کنند. </a:t>
            </a:r>
            <a:endParaRPr lang="fa-IR" sz="3200" dirty="0"/>
          </a:p>
        </p:txBody>
      </p:sp>
      <p:sp>
        <p:nvSpPr>
          <p:cNvPr id="5" name="Rectangle 4"/>
          <p:cNvSpPr/>
          <p:nvPr/>
        </p:nvSpPr>
        <p:spPr>
          <a:xfrm>
            <a:off x="196388" y="4111587"/>
            <a:ext cx="11799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درآمد سرانه: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وقتی میزان تولید ناخالص را به تعداد جمعیت یک کشور تقسیم می کنند درآمد سرانه ( به ازای هر نفر در سال) به دست می آید.</a:t>
            </a:r>
            <a:endParaRPr lang="fa-IR" sz="3200" dirty="0"/>
          </a:p>
        </p:txBody>
      </p:sp>
    </p:spTree>
    <p:extLst>
      <p:ext uri="{BB962C8B-B14F-4D97-AF65-F5344CB8AC3E}">
        <p14:creationId xmlns:p14="http://schemas.microsoft.com/office/powerpoint/2010/main" val="75632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710" y="620006"/>
            <a:ext cx="120185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امروزه سطح خشکی های زمین میان کشورها تقسیم شده است و بیش از 190 کشور در دنیا وجود دارد که با مرزهایی از یکدیگر جدا شده اند.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7785" y="2598003"/>
            <a:ext cx="1135642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یکی از موضوعات مهم جهان در چند دهۀ اخیر «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نابرابری جهانی یا بین المللی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»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8751" y="3496793"/>
            <a:ext cx="561975" cy="31432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8242" y="4049868"/>
            <a:ext cx="11987047" cy="2103249"/>
            <a:chOff x="118242" y="4049868"/>
            <a:chExt cx="11987047" cy="2103249"/>
          </a:xfrm>
        </p:grpSpPr>
        <p:sp>
          <p:nvSpPr>
            <p:cNvPr id="10" name="Rectangle 9"/>
            <p:cNvSpPr/>
            <p:nvPr/>
          </p:nvSpPr>
          <p:spPr>
            <a:xfrm>
              <a:off x="149772" y="4316663"/>
              <a:ext cx="11750565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از نظر ثروت و درآمد،کیفیت زندگی مردم و مسکن مناسب،آموزش، بهداشت، اشتغال، گذراندن اوقات فراغت و نظایر آن تفاوت های زیادی بین کشورها دیده می شود.</a:t>
              </a:r>
              <a:endParaRPr lang="en-US" sz="32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118242" y="4049868"/>
              <a:ext cx="11987047" cy="2103249"/>
            </a:xfrm>
            <a:prstGeom prst="frame">
              <a:avLst>
                <a:gd name="adj1" fmla="val 9502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88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79" y="1954926"/>
            <a:ext cx="7573936" cy="5155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83" y="-141890"/>
            <a:ext cx="3436883" cy="7110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49307" y="192633"/>
            <a:ext cx="909871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 توجه به جدول ها چند کشور ثروتمند، چند کشور فقیر و چند کشور با درآمد متوسط نام ببرید.</a:t>
            </a:r>
          </a:p>
        </p:txBody>
      </p:sp>
    </p:spTree>
    <p:extLst>
      <p:ext uri="{BB962C8B-B14F-4D97-AF65-F5344CB8AC3E}">
        <p14:creationId xmlns:p14="http://schemas.microsoft.com/office/powerpoint/2010/main" val="16534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3833" y="239576"/>
            <a:ext cx="110043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آمار و ارقام مربوط به وضعیت و رشد اقتصادی کشورها، در طی زمان ثابت نیست.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1310149"/>
            <a:ext cx="12192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درنیمۀ دوم قرن بیستم ژاپن، چین و برخی کشورهای آسیای جنوب شرقی چون سنگاپور، هنگ کنگ، کرۀ جنوبی و مالزی رشد اقتصادی سریعی داشته اند. و توانسته اند با توسعۀ صنایع و صدور کالا به سایر نواحی جهان، جایگاه مهمی در اقتصاد جهانی به دست آورند.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472"/>
            <a:ext cx="5092262" cy="32395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5" y="926291"/>
            <a:ext cx="52292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1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709338" y="189186"/>
            <a:ext cx="44826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بارگیری کالاهای صادراتی ژاپن</a:t>
            </a:r>
          </a:p>
        </p:txBody>
      </p:sp>
    </p:spTree>
    <p:extLst>
      <p:ext uri="{BB962C8B-B14F-4D97-AF65-F5344CB8AC3E}">
        <p14:creationId xmlns:p14="http://schemas.microsoft.com/office/powerpoint/2010/main" val="24435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4724" y="427281"/>
            <a:ext cx="114825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بعضی از کشورها نیز به دلیل بحرانهای سیاسی یا جنگ نه تنها رشد اقتصادی مطلوبی نداشته اند بلکه تولید و درآمد آنها حتی کاهش یافته است.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03" y="1995597"/>
            <a:ext cx="285421" cy="7135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46689" y="2293651"/>
            <a:ext cx="20986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سوریه، عراق</a:t>
            </a:r>
          </a:p>
        </p:txBody>
      </p:sp>
      <p:sp>
        <p:nvSpPr>
          <p:cNvPr id="6" name="Rectangle 5"/>
          <p:cNvSpPr/>
          <p:nvPr/>
        </p:nvSpPr>
        <p:spPr>
          <a:xfrm>
            <a:off x="297737" y="4649122"/>
            <a:ext cx="114825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برخی کشورها نیز ارقام بالای درآمد به دلیل وجود ذخایر نفت و گاز حاصل از فروش نفت است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462" y="3376374"/>
            <a:ext cx="422910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0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3691839" y="220717"/>
            <a:ext cx="4808317" cy="1135117"/>
          </a:xfrm>
          <a:prstGeom prst="doubleWav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امید به زندگی یا متوسط طول عمر</a:t>
            </a:r>
          </a:p>
        </p:txBody>
      </p:sp>
      <p:sp>
        <p:nvSpPr>
          <p:cNvPr id="5" name="Rectangle 4"/>
          <p:cNvSpPr/>
          <p:nvPr/>
        </p:nvSpPr>
        <p:spPr>
          <a:xfrm>
            <a:off x="354720" y="1766965"/>
            <a:ext cx="114825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یعنی تعداد سال هایی که انتظار می رود کودکی که در آن کشور به دنیا آمده است، عمر کند و زنده بماند.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4877" y="3747756"/>
            <a:ext cx="118622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میزان طول عمر یا امید به زندگی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یک جامعه نشان دهندۀ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وضعیت سلامت و بهداشت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آن جامعه است.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0" y="4524374"/>
            <a:ext cx="407670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683" y="1"/>
            <a:ext cx="1004263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722" y="1731139"/>
            <a:ext cx="114825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نظر شما چه عواملی در یک کشور باعث داشتن متوسط طول عمر بیشتر می شود؟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689" y="-157655"/>
            <a:ext cx="3048006" cy="2304293"/>
          </a:xfrm>
          <a:prstGeom prst="rect">
            <a:avLst/>
          </a:prstGeom>
        </p:spPr>
      </p:pic>
      <p:sp>
        <p:nvSpPr>
          <p:cNvPr id="9" name="Wave 8"/>
          <p:cNvSpPr/>
          <p:nvPr/>
        </p:nvSpPr>
        <p:spPr>
          <a:xfrm>
            <a:off x="6984124" y="2659540"/>
            <a:ext cx="5042335" cy="1150883"/>
          </a:xfrm>
          <a:prstGeom prst="wav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زندگی در محیطی </a:t>
            </a:r>
            <a:r>
              <a: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پاک و بدون </a:t>
            </a:r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آلودگی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Wave 9"/>
          <p:cNvSpPr/>
          <p:nvPr/>
        </p:nvSpPr>
        <p:spPr>
          <a:xfrm>
            <a:off x="4462956" y="3916343"/>
            <a:ext cx="5042335" cy="1150883"/>
          </a:xfrm>
          <a:prstGeom prst="wav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دسترسی به غذای کافی و آب سالم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Wave 10"/>
          <p:cNvSpPr/>
          <p:nvPr/>
        </p:nvSpPr>
        <p:spPr>
          <a:xfrm>
            <a:off x="6336422" y="5319080"/>
            <a:ext cx="5783314" cy="1150883"/>
          </a:xfrm>
          <a:prstGeom prst="wav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امکانات درمانی و مراقبت های پزشکی پیشرفته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53559"/>
            <a:ext cx="4297415" cy="391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889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917" y="141889"/>
            <a:ext cx="1475230" cy="18320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722" y="1731139"/>
            <a:ext cx="114825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نظر شما چه عواملی در یک کشور باعث داشتن متوسط طول عمر کمتر می شود؟</a:t>
            </a:r>
          </a:p>
        </p:txBody>
      </p:sp>
      <p:sp>
        <p:nvSpPr>
          <p:cNvPr id="10" name="Wave 9"/>
          <p:cNvSpPr/>
          <p:nvPr/>
        </p:nvSpPr>
        <p:spPr>
          <a:xfrm>
            <a:off x="5621715" y="2542416"/>
            <a:ext cx="5800396" cy="1150883"/>
          </a:xfrm>
          <a:prstGeom prst="wav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دسترسی نداشتن به غذای کافی و آب سالم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Wave 10"/>
          <p:cNvSpPr/>
          <p:nvPr/>
        </p:nvSpPr>
        <p:spPr>
          <a:xfrm>
            <a:off x="6225109" y="3570271"/>
            <a:ext cx="4851833" cy="1150883"/>
          </a:xfrm>
          <a:prstGeom prst="wav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کمبود پزشک و دارو و امکانات درمانی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Wave 11"/>
          <p:cNvSpPr/>
          <p:nvPr/>
        </p:nvSpPr>
        <p:spPr>
          <a:xfrm>
            <a:off x="4040920" y="4714141"/>
            <a:ext cx="3323894" cy="1150883"/>
          </a:xfrm>
          <a:prstGeom prst="wav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گرسنگی و سوء تغذیه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548412" y="4833205"/>
            <a:ext cx="4459991" cy="1150883"/>
            <a:chOff x="7548412" y="4833205"/>
            <a:chExt cx="4459991" cy="1150883"/>
          </a:xfrm>
        </p:grpSpPr>
        <p:sp>
          <p:nvSpPr>
            <p:cNvPr id="9" name="Wave 8"/>
            <p:cNvSpPr/>
            <p:nvPr/>
          </p:nvSpPr>
          <p:spPr>
            <a:xfrm>
              <a:off x="8684509" y="4833205"/>
              <a:ext cx="3323894" cy="1150883"/>
            </a:xfrm>
            <a:prstGeom prst="wav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جنگ های داخلی و خارجی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905599" y="4932396"/>
              <a:ext cx="238125" cy="95250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2" y="3276525"/>
            <a:ext cx="3029311" cy="29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48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4724" y="454132"/>
            <a:ext cx="1148255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گزارش توسعۀ انسانی سال 2014 میلادی،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بیشترین متوسط طول عمر 83/5 سال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 </a:t>
            </a:r>
            <a:r>
              <a:rPr lang="fa-IR" sz="32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کمترین متوسط طول عمر 45/6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سال بوده است.</a:t>
            </a:r>
          </a:p>
        </p:txBody>
      </p:sp>
      <p:sp>
        <p:nvSpPr>
          <p:cNvPr id="8" name="Rectangle 7"/>
          <p:cNvSpPr/>
          <p:nvPr/>
        </p:nvSpPr>
        <p:spPr>
          <a:xfrm>
            <a:off x="894693" y="2134986"/>
            <a:ext cx="104026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میزان امید به زندگی یا </a:t>
            </a:r>
            <a:r>
              <a:rPr lang="fa-IR" sz="3200" dirty="0" smtClean="0">
                <a:ln w="0">
                  <a:solidFill>
                    <a:srgbClr val="00FF00"/>
                  </a:solidFill>
                </a:ln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متوسط</a:t>
            </a:r>
            <a:r>
              <a:rPr lang="fa-IR" sz="3200" dirty="0" smtClean="0">
                <a:ln w="0"/>
                <a:solidFill>
                  <a:srgbClr val="00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طول عمر در کشور ایران 74 سال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بوده است.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4" y="3077177"/>
            <a:ext cx="11482551" cy="272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1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4953113" y="189185"/>
            <a:ext cx="2285774" cy="1028588"/>
          </a:xfrm>
          <a:prstGeom prst="doubleWav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سواد و آموزش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09793" y="991246"/>
            <a:ext cx="464425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معیارهای سنجش وضع آموزش: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4753303" y="3172623"/>
            <a:ext cx="5312980" cy="867103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میزان باسوادی ( تعداد بزرگسالان باسواد)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5817476" y="2225365"/>
            <a:ext cx="6236573" cy="867103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درصد ثبت نام کل کودکانی که در حال تحصیل اند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3188577" y="4119881"/>
            <a:ext cx="4891250" cy="867103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میانگین سالهای تحصیل در یک کشور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706074" y="5047506"/>
            <a:ext cx="4389926" cy="867103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میزان باسوادی و تحصیل دختران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456539" y="5975131"/>
            <a:ext cx="4114800" cy="867103"/>
          </a:xfrm>
          <a:prstGeom prst="round2DiagRect">
            <a:avLst>
              <a:gd name="adj1" fmla="val 50000"/>
              <a:gd name="adj2" fmla="val 0"/>
            </a:avLst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تعداد معلم به ازای دانش آموز</a:t>
            </a:r>
            <a:endParaRPr lang="fa-I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8" y="705976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13390" y="544766"/>
            <a:ext cx="107652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برای مقایسۀ کشورها با یکدیگر، ملاک ها و معیارهای مختلفی به کار رفته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50" y="1375763"/>
            <a:ext cx="238125" cy="952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3390" y="2067565"/>
            <a:ext cx="980746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عامل اقتصادی و عواملی چون میزان تولید،درآمد، اشتغال و مانند آنها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7" y="2748668"/>
            <a:ext cx="3048000" cy="10191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28295" y="3731343"/>
            <a:ext cx="113354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بعدها بعضی از صاحبنظران مطرح کردند که تنها توجه به عامل اقتصادی کافی نیست. 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6" name="Wave 5"/>
          <p:cNvSpPr/>
          <p:nvPr/>
        </p:nvSpPr>
        <p:spPr>
          <a:xfrm>
            <a:off x="-1" y="4525840"/>
            <a:ext cx="12191997" cy="2207458"/>
          </a:xfrm>
          <a:prstGeom prst="wav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درآمد اقتصادی هدف نیست بلکه وسیله ای است برای آنکه انسان به هدف های والاتر دست پیدا کند</a:t>
            </a:r>
            <a:r>
              <a: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.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1441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5086" y="123057"/>
            <a:ext cx="88418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برخی کشورهای فقیر جهان امکانات آموزشی بسیار کم است.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12526" y="5089816"/>
            <a:ext cx="1136693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میانگین سال های تحصیل: متوسط تعداد سال هایی که دانش آموزان یک کشور در مدرسه حضور پیدا کرده و تحصیل کرده اند.</a:t>
            </a:r>
          </a:p>
        </p:txBody>
      </p:sp>
      <p:sp>
        <p:nvSpPr>
          <p:cNvPr id="23" name="Frame 22"/>
          <p:cNvSpPr/>
          <p:nvPr/>
        </p:nvSpPr>
        <p:spPr>
          <a:xfrm>
            <a:off x="173416" y="4985847"/>
            <a:ext cx="11845159" cy="1872152"/>
          </a:xfrm>
          <a:prstGeom prst="fram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32826" y="1872410"/>
            <a:ext cx="11346638" cy="1291932"/>
            <a:chOff x="432826" y="1872410"/>
            <a:chExt cx="11346638" cy="12919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42552" y="2349799"/>
              <a:ext cx="583859" cy="443733"/>
            </a:xfrm>
            <a:prstGeom prst="rect">
              <a:avLst/>
            </a:prstGeom>
          </p:spPr>
        </p:pic>
        <p:sp>
          <p:nvSpPr>
            <p:cNvPr id="27" name="Oval 26"/>
            <p:cNvSpPr/>
            <p:nvPr/>
          </p:nvSpPr>
          <p:spPr>
            <a:xfrm>
              <a:off x="2341904" y="1923447"/>
              <a:ext cx="1497724" cy="1240895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مالی</a:t>
              </a:r>
            </a:p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2 سال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32826" y="1872410"/>
              <a:ext cx="1874618" cy="1240895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نپال</a:t>
              </a:r>
            </a:p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3/2 سال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899013" y="1885186"/>
              <a:ext cx="1874618" cy="1240895"/>
            </a:xfrm>
            <a:prstGeom prst="ellips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بنگلادش</a:t>
              </a:r>
            </a:p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5/1 سال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317864" y="2085241"/>
              <a:ext cx="546160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میانگین سال های تحصیل در کشورهای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688639" y="3346372"/>
            <a:ext cx="10090824" cy="1306926"/>
            <a:chOff x="1688640" y="1885186"/>
            <a:chExt cx="10090824" cy="130692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42552" y="2349799"/>
              <a:ext cx="583859" cy="443733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1688640" y="1951217"/>
              <a:ext cx="2045555" cy="1240895"/>
            </a:xfrm>
            <a:prstGeom prst="ellipse">
              <a:avLst/>
            </a:pr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کانادا</a:t>
              </a:r>
            </a:p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21/3سال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899013" y="1885186"/>
              <a:ext cx="1874618" cy="1240895"/>
            </a:xfrm>
            <a:prstGeom prst="ellipse">
              <a:avLst/>
            </a:pr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مالزی</a:t>
              </a:r>
            </a:p>
            <a:p>
              <a:pPr algn="ctr"/>
              <a:r>
                <a:rPr lang="fa-IR" sz="2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9/5 سال</a:t>
              </a:r>
              <a:endParaRPr lang="fa-IR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317864" y="2085241"/>
              <a:ext cx="5461600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میانگین سال های تحصیل در کشورهای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231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648497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48496" y="2644169"/>
            <a:ext cx="25435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وضع آموزش در آفریقا</a:t>
            </a:r>
          </a:p>
        </p:txBody>
      </p:sp>
    </p:spTree>
    <p:extLst>
      <p:ext uri="{BB962C8B-B14F-4D97-AF65-F5344CB8AC3E}">
        <p14:creationId xmlns:p14="http://schemas.microsoft.com/office/powerpoint/2010/main" val="222039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32732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48496" y="2644169"/>
            <a:ext cx="25435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سرویس مدارس ژاپن</a:t>
            </a:r>
          </a:p>
        </p:txBody>
      </p:sp>
    </p:spTree>
    <p:extLst>
      <p:ext uri="{BB962C8B-B14F-4D97-AF65-F5344CB8AC3E}">
        <p14:creationId xmlns:p14="http://schemas.microsoft.com/office/powerpoint/2010/main" val="243474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436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254360" y="2274838"/>
            <a:ext cx="2827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یک کلاس درس در دانشگاه ام آی تی آمریکا</a:t>
            </a:r>
          </a:p>
        </p:txBody>
      </p:sp>
    </p:spTree>
    <p:extLst>
      <p:ext uri="{BB962C8B-B14F-4D97-AF65-F5344CB8AC3E}">
        <p14:creationId xmlns:p14="http://schemas.microsoft.com/office/powerpoint/2010/main" val="110555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95338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95338" y="2274838"/>
            <a:ext cx="20863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امکانات آموزشی در اروپا</a:t>
            </a:r>
            <a:endParaRPr lang="fa-IR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088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0361" y="168078"/>
            <a:ext cx="32312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علل و عوامل نابرابری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761481" y="588282"/>
            <a:ext cx="2254469" cy="930166"/>
          </a:xfrm>
          <a:prstGeom prst="wedgeRoundRect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عوامل خارجی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28303" y="1702871"/>
            <a:ext cx="11763697" cy="852610"/>
            <a:chOff x="428303" y="1965347"/>
            <a:chExt cx="11763697" cy="852610"/>
          </a:xfrm>
        </p:grpSpPr>
        <p:sp>
          <p:nvSpPr>
            <p:cNvPr id="7" name="Rectangle 6"/>
            <p:cNvSpPr/>
            <p:nvPr/>
          </p:nvSpPr>
          <p:spPr>
            <a:xfrm>
              <a:off x="6787057" y="1965347"/>
              <a:ext cx="5404943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استعمارگری توسط کشورهای قدرتمند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303" y="1986960"/>
              <a:ext cx="5787254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3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استفاده از منابع سایر کشورها به سود خود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557" y="2380844"/>
              <a:ext cx="571500" cy="285750"/>
            </a:xfrm>
            <a:prstGeom prst="rect">
              <a:avLst/>
            </a:prstGeom>
          </p:spPr>
        </p:pic>
      </p:grpSp>
      <p:sp>
        <p:nvSpPr>
          <p:cNvPr id="10" name="Rounded Rectangle 9"/>
          <p:cNvSpPr/>
          <p:nvPr/>
        </p:nvSpPr>
        <p:spPr>
          <a:xfrm>
            <a:off x="4323691" y="3817439"/>
            <a:ext cx="3544611" cy="927748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مستعمره کردن کشورها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323691" y="2780578"/>
            <a:ext cx="3544611" cy="92774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اشغال نظامی کشورها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471037" y="4838427"/>
            <a:ext cx="5249917" cy="92774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دخالت و نفوذ در امور داخلی کشورها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731368" y="5856096"/>
            <a:ext cx="6729253" cy="92774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جلوگیری از استقلال سیاسی و اقتصادی کشورها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5680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80361" y="168078"/>
            <a:ext cx="32312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علل و عوامل نابرابری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9603171" y="863840"/>
            <a:ext cx="2254469" cy="930166"/>
          </a:xfrm>
          <a:prstGeom prst="wedgeRoundRectCallou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عوامل داخلی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614" y="2418623"/>
            <a:ext cx="12050110" cy="927748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حکومت های ستمگر و وابسته که منافع و منابع کشور را در اختیار بیگانگان قرار می دهند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3725" y="3478967"/>
            <a:ext cx="4558858" cy="927748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جنگ ها و کشمکش های داخلی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95241" y="3525180"/>
            <a:ext cx="3544611" cy="927748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فرهنگ و باورهای غلط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769" y="3497277"/>
            <a:ext cx="3910172" cy="927748"/>
          </a:xfrm>
          <a:prstGeom prst="round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بی سوادی و ناآگاهی مردم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90393" y="4595606"/>
            <a:ext cx="4825557" cy="927748"/>
          </a:xfrm>
          <a:prstGeom prst="round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غفلت از استعدادها و فرهنگ خود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941" y="4595606"/>
            <a:ext cx="6638589" cy="927748"/>
          </a:xfrm>
          <a:prstGeom prst="round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نداشتن ایمان و پشتکار و اراده برای تغییر وضع</a:t>
            </a:r>
            <a:endParaRPr lang="fa-IR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625247" y="5703720"/>
            <a:ext cx="4941498" cy="927748"/>
          </a:xfrm>
          <a:prstGeom prst="round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نبودن وحدت و مشارکت بین مردم</a:t>
            </a:r>
          </a:p>
        </p:txBody>
      </p:sp>
    </p:spTree>
    <p:extLst>
      <p:ext uri="{BB962C8B-B14F-4D97-AF65-F5344CB8AC3E}">
        <p14:creationId xmlns:p14="http://schemas.microsoft.com/office/powerpoint/2010/main" val="287105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14745" y="2667790"/>
            <a:ext cx="43880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3200" dirty="0">
                <a:solidFill>
                  <a:srgbClr val="000000"/>
                </a:solidFill>
                <a:latin typeface="nasim"/>
                <a:cs typeface="B Mitra" panose="00000400000000000000" pitchFamily="2" charset="-78"/>
              </a:rPr>
              <a:t>آدمیان به لبخندی که بر لبها مینشانند و به احساس خوبی که بر جای مینهند و به دردی که از یکدیگر میکاهند ، </a:t>
            </a:r>
            <a:r>
              <a:rPr lang="fa-IR" sz="3200" dirty="0">
                <a:cs typeface="B Mitra" panose="00000400000000000000" pitchFamily="2" charset="-78"/>
              </a:rPr>
              <a:t/>
            </a:r>
            <a:br>
              <a:rPr lang="fa-IR" sz="3200" dirty="0">
                <a:cs typeface="B Mitra" panose="00000400000000000000" pitchFamily="2" charset="-78"/>
              </a:rPr>
            </a:br>
            <a:r>
              <a:rPr lang="fa-IR" sz="3200" dirty="0">
                <a:solidFill>
                  <a:srgbClr val="000000"/>
                </a:solidFill>
                <a:latin typeface="nasim"/>
                <a:cs typeface="B Mitra" panose="00000400000000000000" pitchFamily="2" charset="-78"/>
              </a:rPr>
              <a:t>می ارزند.....</a:t>
            </a:r>
            <a:endParaRPr lang="fa-IR" sz="3200" dirty="0">
              <a:cs typeface="B Mitr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150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19758507">
            <a:off x="9684071" y="2451969"/>
            <a:ext cx="200888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8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Majid Shadow" panose="00000400000000000000" pitchFamily="2" charset="-78"/>
              </a:rPr>
              <a:t>پایان</a:t>
            </a:r>
            <a:endParaRPr lang="en-US" sz="8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Majid Shadow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053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2247" y="544766"/>
            <a:ext cx="11682249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عوامل زیادی وجود دارند که بر زندگی افراد یک جامعه اثر می گذارند و می توانند کیفیت زندگی را خوب یا بد کنند.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308" y="2052871"/>
            <a:ext cx="238125" cy="9525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26980" y="2729979"/>
            <a:ext cx="87327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هویت، عزت، امنیت، آزادی، احساس شادی و رضایت از زندگی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1790" y="4269339"/>
            <a:ext cx="110831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اندازه گیری بسیاری از این عوامل به صورت کمّی ( عددی) دشوار یا ناممکن است.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5649966" y="3428999"/>
            <a:ext cx="886807" cy="809085"/>
          </a:xfrm>
          <a:prstGeom prst="flowChartMagneticTap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اما</a:t>
            </a:r>
            <a:endParaRPr lang="fa-I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1790" y="5209487"/>
            <a:ext cx="1108315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هر کشوری متناسب با فرهنگ خود این عوامل را می شناسد و برداشت یکسانی دربارۀ آنها وجود ندارد.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9613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" y="0"/>
            <a:ext cx="10704786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566998" y="6027003"/>
            <a:ext cx="49102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احساس شادی و رضایت از زندگی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607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08446" y="339275"/>
            <a:ext cx="31751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شاخص توسعۀ انسانی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9336" y="1605951"/>
            <a:ext cx="81133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از حدود 20 سال پیش « شاخص توسعۀ انسانی » مطرح شد.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0414" y="2872627"/>
            <a:ext cx="11351172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این شاخص برای پی بردن به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وضعیت و کیفیت زندگی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در کشورها و مقایسۀ آنها با یکدیگر با توجه به سه عامل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اقتصادی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،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بهداشتی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و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 فرهنگی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تعریف می شود.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7715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810702" y="565427"/>
            <a:ext cx="49815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ملاک های توسعۀ انسانی عبارتند از: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9039538" y="1576552"/>
            <a:ext cx="3165232" cy="2822393"/>
            <a:chOff x="9039538" y="1576552"/>
            <a:chExt cx="3165232" cy="2822393"/>
          </a:xfrm>
        </p:grpSpPr>
        <p:sp>
          <p:nvSpPr>
            <p:cNvPr id="4" name="Double Wave 3"/>
            <p:cNvSpPr/>
            <p:nvPr/>
          </p:nvSpPr>
          <p:spPr>
            <a:xfrm>
              <a:off x="9585434" y="1576552"/>
              <a:ext cx="2065283" cy="1135117"/>
            </a:xfrm>
            <a:prstGeom prst="doubleWav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درآمد و رفاه</a:t>
              </a:r>
              <a:endPara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538" y="2459054"/>
              <a:ext cx="3165232" cy="1939891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3958273" y="2144110"/>
            <a:ext cx="4808317" cy="3703817"/>
            <a:chOff x="3958273" y="2144110"/>
            <a:chExt cx="4808317" cy="3703817"/>
          </a:xfrm>
        </p:grpSpPr>
        <p:sp>
          <p:nvSpPr>
            <p:cNvPr id="28" name="Double Wave 27"/>
            <p:cNvSpPr/>
            <p:nvPr/>
          </p:nvSpPr>
          <p:spPr>
            <a:xfrm>
              <a:off x="3958273" y="2144110"/>
              <a:ext cx="4808317" cy="1135117"/>
            </a:xfrm>
            <a:prstGeom prst="doubleWav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امید به زندگی یا متوسط طول عمر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8273" y="3647652"/>
              <a:ext cx="4808317" cy="2200275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26819" y="1576552"/>
            <a:ext cx="2795300" cy="3409181"/>
            <a:chOff x="326819" y="1576552"/>
            <a:chExt cx="2795300" cy="3409181"/>
          </a:xfrm>
        </p:grpSpPr>
        <p:sp>
          <p:nvSpPr>
            <p:cNvPr id="29" name="Double Wave 28"/>
            <p:cNvSpPr/>
            <p:nvPr/>
          </p:nvSpPr>
          <p:spPr>
            <a:xfrm>
              <a:off x="326819" y="3850616"/>
              <a:ext cx="2795300" cy="1135117"/>
            </a:xfrm>
            <a:prstGeom prst="doubleWave">
              <a:avLst/>
            </a:pr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B Koodak" panose="00000700000000000000" pitchFamily="2" charset="-78"/>
                </a:rPr>
                <a:t>سواد و آموزش</a:t>
              </a:r>
              <a:endParaRPr lang="fa-IR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9" y="1576552"/>
              <a:ext cx="2795300" cy="2274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864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2457290"/>
            <a:ext cx="862340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به نقشۀ شاخص توسعۀ انسانی جهان در اسلاید بعد توجه کنید.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60075"/>
            <a:ext cx="919096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از نظر شاخص توسعۀ انسانی کشورها به </a:t>
            </a:r>
            <a:r>
              <a:rPr lang="fa-IR" sz="32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چهار گروه </a:t>
            </a:r>
            <a:r>
              <a:rPr lang="fa-IR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B Koodak" panose="00000700000000000000" pitchFamily="2" charset="-78"/>
              </a:rPr>
              <a:t>تقسیم شده اند.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4318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7108</TotalTime>
  <Words>1162</Words>
  <Application>Microsoft Office PowerPoint</Application>
  <PresentationFormat>Widescreen</PresentationFormat>
  <Paragraphs>106</Paragraphs>
  <Slides>38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Arial</vt:lpstr>
      <vt:lpstr>B Koodak</vt:lpstr>
      <vt:lpstr>B Majid Shadow</vt:lpstr>
      <vt:lpstr>B Mitra</vt:lpstr>
      <vt:lpstr>B Titr</vt:lpstr>
      <vt:lpstr>Calibri</vt:lpstr>
      <vt:lpstr>Calibri Light</vt:lpstr>
      <vt:lpstr>nasim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Sailsafoor</dc:creator>
  <cp:lastModifiedBy>omid</cp:lastModifiedBy>
  <cp:revision>535</cp:revision>
  <dcterms:created xsi:type="dcterms:W3CDTF">2015-07-16T10:41:40Z</dcterms:created>
  <dcterms:modified xsi:type="dcterms:W3CDTF">2018-06-02T09:42:12Z</dcterms:modified>
</cp:coreProperties>
</file>