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  <p:sldId id="389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  <p:sldId id="421" r:id="rId166"/>
    <p:sldId id="422" r:id="rId167"/>
    <p:sldId id="423" r:id="rId168"/>
    <p:sldId id="424" r:id="rId169"/>
    <p:sldId id="425" r:id="rId1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7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733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5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9617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7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15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2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4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8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2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2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7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1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9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D5D65-92AF-43D4-8960-1BC685D33E8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D56884-5128-4496-8A49-783BD9375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8F94A69-D24C-4C17-B432-C4027A308E6D}" type="slidenum">
              <a:rPr lang="en-US">
                <a:cs typeface="Arial" panose="020B0604020202020204" pitchFamily="34" charset="0"/>
              </a:rPr>
              <a:pPr eaLnBrk="1" hangingPunct="1"/>
              <a:t>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fa-IR" sz="8800" dirty="0"/>
              <a:t>جراحی روده کوچک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08044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DB5743F-EBC7-4DD2-B6A3-C26E34A578A0}" type="slidenum">
              <a:rPr lang="en-US">
                <a:cs typeface="Arial" panose="020B0604020202020204" pitchFamily="34" charset="0"/>
              </a:rPr>
              <a:pPr eaLnBrk="1" hangingPunct="1"/>
              <a:t>10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69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خونریزی دئودنوم در اثر پپتیک اولسر</a:t>
            </a:r>
            <a:endParaRPr lang="en-US" smtClean="0"/>
          </a:p>
        </p:txBody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گاهی در اثر پپتیک اولسر دئودنوم دچار خونریزی می شود و جهت جلوگیری از خونریزی نیاز به عمل جراحی وجود دارد.</a:t>
            </a:r>
          </a:p>
          <a:p>
            <a:pPr eaLnBrk="1" hangingPunct="1">
              <a:buFontTx/>
              <a:buNone/>
            </a:pPr>
            <a:r>
              <a:rPr lang="fa-IR" smtClean="0"/>
              <a:t>نوع بیهوشی: عمومی </a:t>
            </a:r>
          </a:p>
          <a:p>
            <a:pPr eaLnBrk="1" hangingPunct="1">
              <a:buFontTx/>
              <a:buNone/>
            </a:pPr>
            <a:r>
              <a:rPr lang="fa-IR" smtClean="0"/>
              <a:t>پوزیشن: سوپاین </a:t>
            </a:r>
          </a:p>
          <a:p>
            <a:pPr eaLnBrk="1" hangingPunct="1">
              <a:buFontTx/>
              <a:buNone/>
            </a:pPr>
            <a:r>
              <a:rPr lang="fa-IR" smtClean="0"/>
              <a:t>پرپ: کل دیواره شکم، از قسمت میانی سینه تا ناحیه اینگوینال باید پرپ شود </a:t>
            </a:r>
          </a:p>
          <a:p>
            <a:pPr eaLnBrk="1" hangingPunct="1">
              <a:buFontTx/>
              <a:buNone/>
            </a:pPr>
            <a:r>
              <a:rPr lang="fa-IR" smtClean="0"/>
              <a:t>قرار دادن </a:t>
            </a:r>
            <a:r>
              <a:rPr lang="en-US" smtClean="0"/>
              <a:t>NG-Tube</a:t>
            </a:r>
            <a:r>
              <a:rPr lang="fa-IR" smtClean="0"/>
              <a:t> و سوند فولی و تجویز آنتی بیوتیک الزامی است.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2397247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19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مریلند </a:t>
            </a:r>
          </a:p>
          <a:p>
            <a:pPr>
              <a:buFontTx/>
              <a:buNone/>
            </a:pPr>
            <a:r>
              <a:rPr lang="fa-IR" smtClean="0"/>
              <a:t>آندوبگ جهت خارج کردن کیسه صفرا </a:t>
            </a:r>
          </a:p>
          <a:p>
            <a:pPr>
              <a:buFontTx/>
              <a:buNone/>
            </a:pPr>
            <a:r>
              <a:rPr lang="fa-IR" smtClean="0"/>
              <a:t>ست جراحی ظریف (جهت ایجاد سوراخ های شکمی)</a:t>
            </a:r>
          </a:p>
          <a:p>
            <a:pPr>
              <a:buFontTx/>
              <a:buNone/>
            </a:pPr>
            <a:r>
              <a:rPr lang="fa-IR" smtClean="0"/>
              <a:t>ست لاپاروتومی (در صورت نیاز)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AE9CFA3-E3ED-479B-B7B3-3B41DC0E9E34}" type="slidenum">
              <a:rPr lang="en-US">
                <a:cs typeface="Arial" panose="020B0604020202020204" pitchFamily="34" charset="0"/>
              </a:rPr>
              <a:pPr eaLnBrk="1" hangingPunct="1"/>
              <a:t>100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602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20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بیمار در پوزیشن ترندلنبرگ 15 درجه قرار می دهیم </a:t>
            </a:r>
          </a:p>
          <a:p>
            <a:pPr>
              <a:buFontTx/>
              <a:buNone/>
            </a:pPr>
            <a:r>
              <a:rPr lang="fa-IR" smtClean="0"/>
              <a:t>با تروکار 10 میلیمتری زیر ناف را سوراخ کرده و کانولای 10 میلیمتری  را در آن قرار می دهیم </a:t>
            </a:r>
          </a:p>
          <a:p>
            <a:pPr>
              <a:buFontTx/>
              <a:buNone/>
            </a:pPr>
            <a:r>
              <a:rPr lang="fa-IR" smtClean="0"/>
              <a:t>بعد از این که فشار </a:t>
            </a:r>
            <a:r>
              <a:rPr lang="en-US" smtClean="0"/>
              <a:t>Co2</a:t>
            </a:r>
            <a:r>
              <a:rPr lang="fa-IR" smtClean="0"/>
              <a:t> به 15 میلیمتری جیوه رسید لاپاروسکوپ را از طریق این کانولا وارد حفره صفاقی می کنیم </a:t>
            </a:r>
          </a:p>
          <a:p>
            <a:pPr>
              <a:buFontTx/>
              <a:buNone/>
            </a:pPr>
            <a:r>
              <a:rPr lang="fa-IR" smtClean="0"/>
              <a:t>بعد از انجام این کار بیمار به ترندلنبرگ معکوس تغییر پوزیشن می دهد </a:t>
            </a:r>
          </a:p>
          <a:p>
            <a:pPr>
              <a:buFontTx/>
              <a:buNone/>
            </a:pPr>
            <a:r>
              <a:rPr lang="fa-IR" smtClean="0"/>
              <a:t>و تخت اندکی به سمت چپ چرخانده می شود تا نسبت به کیسه صفرا </a:t>
            </a:r>
          </a:p>
          <a:p>
            <a:pPr>
              <a:buFontTx/>
              <a:buNone/>
            </a:pPr>
            <a:r>
              <a:rPr lang="fa-IR" smtClean="0"/>
              <a:t>و بافت های اطراف آن دید کافی داشته باشیم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5CA7586-50E2-4A6B-9E21-FCED411DEE2A}" type="slidenum">
              <a:rPr lang="en-US">
                <a:cs typeface="Arial" panose="020B0604020202020204" pitchFamily="34" charset="0"/>
              </a:rPr>
              <a:pPr eaLnBrk="1" hangingPunct="1"/>
              <a:t>101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6954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211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سپس با کمک 2 تروکار 5 میلیمتری دو سوراخ در فضای تحت دنده ای راست ایجاد می گردد </a:t>
            </a:r>
          </a:p>
          <a:p>
            <a:pPr>
              <a:buFontTx/>
              <a:buNone/>
            </a:pPr>
            <a:r>
              <a:rPr lang="fa-IR" smtClean="0"/>
              <a:t>یکی از سوراخ ها در امتداد خط میدکلاویکولار و سوراخ دیگر در امتداد خط آگزیلاری قدامی زده می شود </a:t>
            </a:r>
          </a:p>
          <a:p>
            <a:pPr>
              <a:buFontTx/>
              <a:buNone/>
            </a:pPr>
            <a:r>
              <a:rPr lang="fa-IR" smtClean="0"/>
              <a:t>پس از آن یک تروکار 10 میلیمتری در ناحیه اپی گاستریک تعبیه می شود </a:t>
            </a:r>
          </a:p>
          <a:p>
            <a:pPr>
              <a:buFontTx/>
              <a:buNone/>
            </a:pPr>
            <a:r>
              <a:rPr lang="fa-IR" smtClean="0"/>
              <a:t>از این 3 سوراخ کانولاهای فرعی برای وارد کردن ابزارهایی مثل قیچی، کوتر، گرسپر عبور می کند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B6A6352-D32B-4CC7-AC04-9AF8E05F165A}" type="slidenum">
              <a:rPr lang="en-US">
                <a:cs typeface="Arial" panose="020B0604020202020204" pitchFamily="34" charset="0"/>
              </a:rPr>
              <a:pPr eaLnBrk="1" hangingPunct="1"/>
              <a:t>102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91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مراحل عمل:</a:t>
            </a:r>
          </a:p>
        </p:txBody>
      </p:sp>
      <p:sp>
        <p:nvSpPr>
          <p:cNvPr id="222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ابتدا از پورت 5 میلی متری در خط اگزیلاری قدامی یک گرسپر تروماتیک وارد می شود </a:t>
            </a:r>
          </a:p>
          <a:p>
            <a:pPr>
              <a:buFontTx/>
              <a:buNone/>
            </a:pPr>
            <a:r>
              <a:rPr lang="fa-IR" smtClean="0"/>
              <a:t>و فوندوس کیسه صفرا گرفته شده و به سمت شانه راست بیمار کشیده می شود تا مجرا و شریان سیستیک از بافت های اطراف متمایز گردند </a:t>
            </a:r>
          </a:p>
          <a:p>
            <a:pPr>
              <a:buFontTx/>
              <a:buNone/>
            </a:pPr>
            <a:r>
              <a:rPr lang="fa-IR" smtClean="0"/>
              <a:t>سپس با دست چپ و گراسپر آتروماتیک که در پورت 5 میلی متری سوراخ مید کلاویکولار وارد می شود اینفاندیبولوم کیسه صفرا را به سمت پایین و لترال می کشیم </a:t>
            </a:r>
          </a:p>
          <a:p>
            <a:pPr>
              <a:buFontTx/>
              <a:buNone/>
            </a:pPr>
            <a:r>
              <a:rPr lang="fa-IR" smtClean="0"/>
              <a:t>و با دست راست هوک یا مریلند که از پورت اپی گاستر وارد می شود و مجرای سیستیک را مشخص می کنیم </a:t>
            </a:r>
          </a:p>
          <a:p>
            <a:pPr>
              <a:buFontTx/>
              <a:buNone/>
            </a:pPr>
            <a:r>
              <a:rPr lang="fa-IR" smtClean="0"/>
              <a:t>2 کلیپس در محل اتصال مجرای سیستیک و مجرای مشترک صفراوی </a:t>
            </a:r>
          </a:p>
          <a:p>
            <a:pPr>
              <a:buFontTx/>
              <a:buNone/>
            </a:pPr>
            <a:r>
              <a:rPr lang="fa-IR" smtClean="0"/>
              <a:t>و یک کلیپس در محل اتصال مجرای سیستیک با کیسه صفرا زده می شود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5C0996D-1B44-433C-AAF8-AC100EEAC4D1}" type="slidenum">
              <a:rPr lang="en-US">
                <a:cs typeface="Arial" panose="020B0604020202020204" pitchFamily="34" charset="0"/>
              </a:rPr>
              <a:pPr eaLnBrk="1" hangingPunct="1"/>
              <a:t>103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5231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232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و مجرای سیستیک با کمک قیچی در حد فاصل دو کلیپس دوم و سوم بریده می شود </a:t>
            </a:r>
          </a:p>
          <a:p>
            <a:pPr>
              <a:buFontTx/>
              <a:buNone/>
            </a:pPr>
            <a:r>
              <a:rPr lang="fa-IR" smtClean="0"/>
              <a:t>شریان سیستیک نیز طبق روش فوق با دو کلیپس تیتانیومی یا همولاگ لیگاتور شده و بین دو کلیپس بریده می شود </a:t>
            </a:r>
          </a:p>
          <a:p>
            <a:pPr>
              <a:buFontTx/>
              <a:buNone/>
            </a:pPr>
            <a:r>
              <a:rPr lang="fa-IR" smtClean="0"/>
              <a:t>سپس با کمک کوتر تنه ی کیسه صفرا را از بستر کبدی جدا می کنند </a:t>
            </a:r>
          </a:p>
          <a:p>
            <a:pPr>
              <a:buFontTx/>
              <a:buNone/>
            </a:pPr>
            <a:r>
              <a:rPr lang="fa-IR" smtClean="0"/>
              <a:t>بعد از جدا شدن کامل کیسه صفرا نوبت خارج کردن آن است </a:t>
            </a:r>
          </a:p>
          <a:p>
            <a:pPr>
              <a:buFontTx/>
              <a:buNone/>
            </a:pPr>
            <a:r>
              <a:rPr lang="fa-IR" smtClean="0"/>
              <a:t>در صورت سوراخ نشدن کیسه صفرا با استفاده از گرسپر کورکودیل که از پورت 10 میلی متری ناحیه اپی گاستر وارد شده مجرای سیستیک را با آن می گیرند </a:t>
            </a:r>
          </a:p>
          <a:p>
            <a:pPr>
              <a:buFontTx/>
              <a:buNone/>
            </a:pPr>
            <a:r>
              <a:rPr lang="fa-IR" smtClean="0"/>
              <a:t>آن را به داخل پورت می کشند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DD35C65-9B41-448F-9C36-13C2BAD844BC}" type="slidenum">
              <a:rPr lang="en-US">
                <a:cs typeface="Arial" panose="020B0604020202020204" pitchFamily="34" charset="0"/>
              </a:rPr>
              <a:pPr eaLnBrk="1" hangingPunct="1"/>
              <a:t>104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84476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242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وقتی کیسه صفرا به داخل پورت وارد شد ، پورت را خارج می کنند و دهانه کیسه صفرا که از روی پوست بیرون آمده با پنس گرفته می شود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/>
              <a:t>بعد از خروج کیسه صفرا محل پورت با ایریگیشن شستشو داده می شود در صورت سوراخ شدن این کیسه بهترین روش خارج کردن آن استفاده از کیسه های پلاستیکی است </a:t>
            </a:r>
          </a:p>
          <a:p>
            <a:pPr>
              <a:buFontTx/>
              <a:buNone/>
            </a:pPr>
            <a:r>
              <a:rPr lang="fa-IR" smtClean="0"/>
              <a:t>در صورت شک به سرطان کیسه صفرا استفاده از اندوبگ الزامی برای اینکه از گسترش سلولهای سرطانی جلوگیری نماید </a:t>
            </a:r>
          </a:p>
          <a:p>
            <a:pPr>
              <a:buFontTx/>
              <a:buNone/>
            </a:pPr>
            <a:r>
              <a:rPr lang="fa-IR" smtClean="0"/>
              <a:t>مراقب باشیم کیسه پاره نشود چون باعث عفونت زخم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1883108-5F81-4A47-969B-EA6AAFC2DDF9}" type="slidenum">
              <a:rPr lang="en-US">
                <a:cs typeface="Arial" panose="020B0604020202020204" pitchFamily="34" charset="0"/>
              </a:rPr>
              <a:pPr eaLnBrk="1" hangingPunct="1"/>
              <a:t>105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4053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252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عوارض بعد از عمل:</a:t>
            </a:r>
          </a:p>
          <a:p>
            <a:pPr>
              <a:buFontTx/>
              <a:buNone/>
            </a:pPr>
            <a:r>
              <a:rPr lang="fa-IR" smtClean="0"/>
              <a:t>سپسیس شکمی </a:t>
            </a:r>
          </a:p>
          <a:p>
            <a:pPr>
              <a:buFontTx/>
              <a:buNone/>
            </a:pPr>
            <a:r>
              <a:rPr lang="fa-IR" smtClean="0"/>
              <a:t>تشکیل فیستول پانکراسی </a:t>
            </a:r>
          </a:p>
          <a:p>
            <a:pPr>
              <a:buFontTx/>
              <a:buNone/>
            </a:pPr>
            <a:r>
              <a:rPr lang="fa-IR" smtClean="0"/>
              <a:t>دیابت </a:t>
            </a:r>
          </a:p>
          <a:p>
            <a:pPr>
              <a:buFontTx/>
              <a:buNone/>
            </a:pPr>
            <a:r>
              <a:rPr lang="fa-IR" smtClean="0"/>
              <a:t>هموراژی </a:t>
            </a:r>
          </a:p>
          <a:p>
            <a:pPr>
              <a:buFontTx/>
              <a:buNone/>
            </a:pPr>
            <a:r>
              <a:rPr lang="fa-IR" smtClean="0"/>
              <a:t>احتمال باز شدن بخیه و پپتیک اولسر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EAE637C-2619-48CC-B1DF-10E815B0677E}" type="slidenum">
              <a:rPr lang="en-US">
                <a:cs typeface="Arial" panose="020B0604020202020204" pitchFamily="34" charset="0"/>
              </a:rPr>
              <a:pPr eaLnBrk="1" hangingPunct="1"/>
              <a:t>106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80089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کوله سیستکتومی به روش لاپاراتومی </a:t>
            </a:r>
          </a:p>
        </p:txBody>
      </p:sp>
      <p:sp>
        <p:nvSpPr>
          <p:cNvPr id="226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بیمار در پوزیشن سوپاین قرار می گیرد </a:t>
            </a:r>
          </a:p>
          <a:p>
            <a:pPr>
              <a:buFontTx/>
              <a:buNone/>
            </a:pPr>
            <a:r>
              <a:rPr lang="fa-IR" smtClean="0"/>
              <a:t>رول زیر پهلوی راست او گذاشته می شود </a:t>
            </a:r>
          </a:p>
          <a:p>
            <a:pPr>
              <a:buFontTx/>
              <a:buNone/>
            </a:pPr>
            <a:r>
              <a:rPr lang="fa-IR" smtClean="0"/>
              <a:t>تا کیسه صفرا در سمت راست شکم بالا آمده و در دسترس باشد </a:t>
            </a:r>
          </a:p>
          <a:p>
            <a:pPr>
              <a:buFontTx/>
              <a:buNone/>
            </a:pPr>
            <a:r>
              <a:rPr lang="fa-IR" smtClean="0"/>
              <a:t>بعد از پرپ ودرپ برش جراحی در ناحیه ساب کوستال چپ </a:t>
            </a:r>
          </a:p>
          <a:p>
            <a:pPr>
              <a:buFontTx/>
              <a:buNone/>
            </a:pPr>
            <a:r>
              <a:rPr lang="fa-IR" smtClean="0"/>
              <a:t>هموستاز عروق خونریزی دهنده توسط پنس هموستات یا کوتر </a:t>
            </a:r>
          </a:p>
          <a:p>
            <a:pPr>
              <a:buFontTx/>
              <a:buNone/>
            </a:pPr>
            <a:r>
              <a:rPr lang="fa-IR" smtClean="0"/>
              <a:t>پس از برش لایه های مختلف </a:t>
            </a:r>
          </a:p>
          <a:p>
            <a:pPr>
              <a:buFontTx/>
              <a:buNone/>
            </a:pPr>
            <a:r>
              <a:rPr lang="fa-IR" smtClean="0"/>
              <a:t>اکسپوز ناحیه توسط اکارتور مالیبل ، دیور، یا اکارتور خودکار شکمی </a:t>
            </a:r>
          </a:p>
          <a:p>
            <a:pPr>
              <a:buFontTx/>
              <a:buNone/>
            </a:pPr>
            <a:r>
              <a:rPr lang="fa-IR" smtClean="0"/>
              <a:t>با استفاده از یک لنگاز، کبد و احشای شکمی کنار زده می شود </a:t>
            </a:r>
          </a:p>
          <a:p>
            <a:pPr>
              <a:buFontTx/>
              <a:buNone/>
            </a:pPr>
            <a:r>
              <a:rPr lang="fa-IR" smtClean="0"/>
              <a:t>بعد از نمایان شدن کیسه صفرا سر کیسه با رینگ فورسپس گرفته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9FE3740-4D26-490C-8CE2-2DCBF4843898}" type="slidenum">
              <a:rPr lang="en-US">
                <a:cs typeface="Arial" panose="020B0604020202020204" pitchFamily="34" charset="0"/>
              </a:rPr>
              <a:pPr eaLnBrk="1" hangingPunct="1"/>
              <a:t>107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19039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273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اگر داخل کیسه صفرا مملو از مایع باشد با یک سرنگ محتویات آن آسپیره شده </a:t>
            </a:r>
          </a:p>
          <a:p>
            <a:pPr>
              <a:buFontTx/>
              <a:buNone/>
            </a:pPr>
            <a:r>
              <a:rPr lang="fa-IR" smtClean="0"/>
              <a:t>به آرامی به کمک گاز و قیچی متز کیسه صفرا از اطراف کبد آزاد می شود </a:t>
            </a:r>
          </a:p>
          <a:p>
            <a:pPr>
              <a:buFontTx/>
              <a:buNone/>
            </a:pPr>
            <a:r>
              <a:rPr lang="fa-IR" smtClean="0"/>
              <a:t>سروز به وسیله هموستات های ظریف یا انگشت جدا می شود </a:t>
            </a:r>
          </a:p>
          <a:p>
            <a:pPr>
              <a:buFontTx/>
              <a:buNone/>
            </a:pPr>
            <a:r>
              <a:rPr lang="fa-IR" smtClean="0"/>
              <a:t>خونریزی های ایجاد شده با کوتر لیگاتور می گردد </a:t>
            </a:r>
          </a:p>
          <a:p>
            <a:pPr>
              <a:buFontTx/>
              <a:buNone/>
            </a:pPr>
            <a:r>
              <a:rPr lang="fa-IR" smtClean="0"/>
              <a:t>با رایت انگل قسمت انتهایی مجرای صفراوی یعنی محل اتصال به مجرای کلدوک مسدود می شود </a:t>
            </a:r>
          </a:p>
          <a:p>
            <a:pPr>
              <a:buFontTx/>
              <a:buNone/>
            </a:pPr>
            <a:r>
              <a:rPr lang="fa-IR" smtClean="0"/>
              <a:t>شریان سیستیک و ورید سیستیک با سیلک تای لیگاتور می گردد </a:t>
            </a:r>
          </a:p>
          <a:p>
            <a:pPr>
              <a:buFontTx/>
              <a:buNone/>
            </a:pPr>
            <a:r>
              <a:rPr lang="fa-IR" smtClean="0"/>
              <a:t>قسمت پایین مجرا با سیلک صفر یا 2 صفر دوخته می شود </a:t>
            </a:r>
          </a:p>
          <a:p>
            <a:pPr>
              <a:buFontTx/>
              <a:buNone/>
            </a:pPr>
            <a:r>
              <a:rPr lang="fa-IR" smtClean="0"/>
              <a:t>بین دو ناحیه کات شده و بعد از آزاد کردن کلیه اتصالات کیسه صفرا به کبد ،کیسه صفرا از شکم خارج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8D95454-0147-4874-B1DE-B6DE8D750CD1}" type="slidenum">
              <a:rPr lang="en-US">
                <a:cs typeface="Arial" panose="020B0604020202020204" pitchFamily="34" charset="0"/>
              </a:rPr>
              <a:pPr eaLnBrk="1" hangingPunct="1"/>
              <a:t>108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8145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283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خونریزی احتمالی کبد توسط سرجی سل کنترل می گردد </a:t>
            </a:r>
          </a:p>
          <a:p>
            <a:pPr>
              <a:buFontTx/>
              <a:buNone/>
            </a:pPr>
            <a:r>
              <a:rPr lang="fa-IR" smtClean="0"/>
              <a:t>ممکن است در بعضی از مواقع از سوزن مخصوص کبدی برای ترمیم پارگی استفاده شود </a:t>
            </a:r>
          </a:p>
          <a:p>
            <a:pPr>
              <a:buFontTx/>
              <a:buNone/>
            </a:pPr>
            <a:r>
              <a:rPr lang="fa-IR" smtClean="0"/>
              <a:t>اگر داخل مجرا کلدوک سنگ باشد از </a:t>
            </a:r>
            <a:r>
              <a:rPr lang="en-US" smtClean="0"/>
              <a:t>T </a:t>
            </a:r>
            <a:r>
              <a:rPr lang="fa-IR" smtClean="0"/>
              <a:t> تیوب استفاده می شود </a:t>
            </a:r>
          </a:p>
          <a:p>
            <a:pPr>
              <a:buFontTx/>
              <a:buNone/>
            </a:pPr>
            <a:r>
              <a:rPr lang="fa-IR" smtClean="0"/>
              <a:t>جهت خروج ترشحات از درن پنروز یا کاروگیت استفاده می کنند </a:t>
            </a:r>
          </a:p>
          <a:p>
            <a:pPr>
              <a:buFontTx/>
              <a:buNone/>
            </a:pPr>
            <a:r>
              <a:rPr lang="fa-IR" smtClean="0"/>
              <a:t>در انتها لایه های مختلف شکمی بسته می شود و با پانسمان مناسب زخم جراحی پوشانده می گردد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7E9CED1-7FBA-4B9D-9DBB-94EE56D10052}" type="slidenum">
              <a:rPr lang="en-US">
                <a:cs typeface="Arial" panose="020B0604020202020204" pitchFamily="34" charset="0"/>
              </a:rPr>
              <a:pPr eaLnBrk="1" hangingPunct="1"/>
              <a:t>109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05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9553C54-8629-4613-A124-9A78B9C22B14}" type="slidenum">
              <a:rPr lang="en-US">
                <a:cs typeface="Arial" panose="020B0604020202020204" pitchFamily="34" charset="0"/>
              </a:rPr>
              <a:pPr eaLnBrk="1" hangingPunct="1"/>
              <a:t>11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مراحل عمل </a:t>
            </a:r>
            <a:endParaRPr lang="en-US" smtClean="0"/>
          </a:p>
        </p:txBody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از برش </a:t>
            </a:r>
            <a:r>
              <a:rPr lang="en-US" smtClean="0"/>
              <a:t>Upper middline</a:t>
            </a:r>
            <a:r>
              <a:rPr lang="fa-IR" smtClean="0"/>
              <a:t> برای این عمل استفاده می شود.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کنار زدن پوست، زیر جلد، </a:t>
            </a:r>
            <a:r>
              <a:rPr lang="en-US" smtClean="0"/>
              <a:t>Linea alba</a:t>
            </a:r>
            <a:r>
              <a:rPr lang="fa-IR" smtClean="0"/>
              <a:t> و پریتوئن جراح ناحیه دیستال معده و دئودنوم را به خوبی مشخص می کند</a:t>
            </a:r>
          </a:p>
          <a:p>
            <a:pPr eaLnBrk="1" hangingPunct="1">
              <a:buFontTx/>
              <a:buNone/>
            </a:pPr>
            <a:r>
              <a:rPr lang="fa-IR" smtClean="0"/>
              <a:t>به دلیل خونریزی دئودنوم داخل روده خون وجود دارد و گاهی ممکن است به علت وجود خون در داخل روده کوچک، روده رنگ خاکستری به خود بگیرد.</a:t>
            </a:r>
          </a:p>
          <a:p>
            <a:pPr eaLnBrk="1" hangingPunct="1">
              <a:buFontTx/>
              <a:buNone/>
            </a:pPr>
            <a:r>
              <a:rPr lang="fa-IR" smtClean="0"/>
              <a:t>در دیواره دئودنوم یک برش عرضی ایجاد شود</a:t>
            </a:r>
          </a:p>
          <a:p>
            <a:pPr eaLnBrk="1" hangingPunct="1">
              <a:buFontTx/>
              <a:buNone/>
            </a:pPr>
            <a:r>
              <a:rPr lang="fa-IR" smtClean="0"/>
              <a:t>برای پیدا کردن محل خونریزی داخل لومن ساکشن می گردد.</a:t>
            </a:r>
          </a:p>
          <a:p>
            <a:pPr eaLnBrk="1" hangingPunct="1">
              <a:buFontTx/>
              <a:buNone/>
            </a:pPr>
            <a:r>
              <a:rPr lang="fa-IR" smtClean="0"/>
              <a:t>معمولا اکثر خونریزیها در دیواره خلفی دئودنوم وجود دارد.</a:t>
            </a:r>
          </a:p>
          <a:p>
            <a:pPr eaLnBrk="1" hangingPunct="1">
              <a:buFontTx/>
              <a:buNone/>
            </a:pPr>
            <a:r>
              <a:rPr lang="fa-IR" smtClean="0"/>
              <a:t>گاهی می توان برای دید بهتر و جلوگیری از ورود خون و ترشحات از معده به دئودنوم از تامپون در حد فاصل معده و دئودنوم استفاده کرد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9673985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مراقبت های بعد ازعمل</a:t>
            </a:r>
          </a:p>
        </p:txBody>
      </p:sp>
      <p:sp>
        <p:nvSpPr>
          <p:cNvPr id="2293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قرار گرفتن در وضعیت نیمه نشسته </a:t>
            </a:r>
          </a:p>
          <a:p>
            <a:pPr>
              <a:buFontTx/>
              <a:buNone/>
            </a:pPr>
            <a:r>
              <a:rPr lang="fa-IR" smtClean="0"/>
              <a:t>انفوزیون مایعات وریدی </a:t>
            </a:r>
          </a:p>
          <a:p>
            <a:pPr>
              <a:buFontTx/>
              <a:buNone/>
            </a:pPr>
            <a:r>
              <a:rPr lang="fa-IR" smtClean="0"/>
              <a:t>شروع رژیم غذایی نرم بعد از بازگشت صداهای روده ای </a:t>
            </a:r>
          </a:p>
          <a:p>
            <a:pPr>
              <a:buFontTx/>
              <a:buNone/>
            </a:pPr>
            <a:r>
              <a:rPr lang="fa-IR" smtClean="0"/>
              <a:t>محافظت از محل زخم با استفاده از بالشتک نرم </a:t>
            </a:r>
          </a:p>
          <a:p>
            <a:pPr>
              <a:buFontTx/>
              <a:buNone/>
            </a:pPr>
            <a:r>
              <a:rPr lang="fa-IR" smtClean="0"/>
              <a:t>مراقبت از درن ها </a:t>
            </a:r>
          </a:p>
          <a:p>
            <a:pPr>
              <a:buFontTx/>
              <a:buNone/>
            </a:pPr>
            <a:r>
              <a:rPr lang="fa-IR" smtClean="0"/>
              <a:t>مراقبت از زخم </a:t>
            </a:r>
          </a:p>
          <a:p>
            <a:pPr>
              <a:buFontTx/>
              <a:buNone/>
            </a:pPr>
            <a:r>
              <a:rPr lang="fa-IR" smtClean="0"/>
              <a:t>کنترل یرقان </a:t>
            </a:r>
          </a:p>
          <a:p>
            <a:pPr>
              <a:buFontTx/>
              <a:buNone/>
            </a:pPr>
            <a:r>
              <a:rPr lang="fa-IR" smtClean="0"/>
              <a:t>کنترا تهوع و استفراغ بعد از جراحی </a:t>
            </a:r>
          </a:p>
          <a:p>
            <a:pPr>
              <a:buFontTx/>
              <a:buNone/>
            </a:pPr>
            <a:r>
              <a:rPr lang="fa-IR" smtClean="0"/>
              <a:t>اندازه گیری ترشحات دفعی </a:t>
            </a:r>
          </a:p>
          <a:p>
            <a:pPr>
              <a:buFontTx/>
              <a:buNone/>
            </a:pPr>
            <a:r>
              <a:rPr lang="fa-IR" smtClean="0"/>
              <a:t>کنترل درد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C536306-BECB-44B1-B34B-9B1766C5D752}" type="slidenum">
              <a:rPr lang="en-US">
                <a:cs typeface="Arial" panose="020B0604020202020204" pitchFamily="34" charset="0"/>
              </a:rPr>
              <a:pPr eaLnBrk="1" hangingPunct="1"/>
              <a:t>110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28744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کوله لیتوتریپسی </a:t>
            </a:r>
          </a:p>
        </p:txBody>
      </p:sp>
      <p:sp>
        <p:nvSpPr>
          <p:cNvPr id="2304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معنای خرد کردن سنگ های صفراوی </a:t>
            </a:r>
          </a:p>
          <a:p>
            <a:pPr>
              <a:buFontTx/>
              <a:buNone/>
            </a:pPr>
            <a:r>
              <a:rPr lang="fa-IR" smtClean="0"/>
              <a:t>از روش </a:t>
            </a:r>
            <a:r>
              <a:rPr lang="en-US" smtClean="0"/>
              <a:t>Exteracorporeal shock wave lithotripsy</a:t>
            </a:r>
            <a:endParaRPr lang="fa-IR" smtClean="0"/>
          </a:p>
          <a:p>
            <a:pPr>
              <a:buFontTx/>
              <a:buNone/>
            </a:pPr>
            <a:r>
              <a:rPr lang="fa-IR" smtClean="0"/>
              <a:t>که در آن امواج صوتی از طریق سطح بدن و بدون آسیب به بافت های نرم وارد بدن بیمار می شود </a:t>
            </a:r>
          </a:p>
          <a:p>
            <a:pPr>
              <a:buFontTx/>
              <a:buNone/>
            </a:pPr>
            <a:r>
              <a:rPr lang="fa-IR" smtClean="0"/>
              <a:t>این امواج توسط سنگها جذب شده و باعث خرد کردن آنها می گردد </a:t>
            </a:r>
          </a:p>
          <a:p>
            <a:pPr>
              <a:buFontTx/>
              <a:buNone/>
            </a:pPr>
            <a:r>
              <a:rPr lang="fa-IR" smtClean="0"/>
              <a:t>سنگها بتدریج به سمت روده ها هدایت شده و از طریق مدفوع دفع می شوند </a:t>
            </a:r>
          </a:p>
          <a:p>
            <a:pPr>
              <a:buFontTx/>
              <a:buNone/>
            </a:pPr>
            <a:r>
              <a:rPr lang="fa-IR" smtClean="0"/>
              <a:t>برای این پروسیجر بیمار باید در پوزیشن سوپاین، لترال، پرون قرار گیرد </a:t>
            </a:r>
          </a:p>
          <a:p>
            <a:pPr>
              <a:buFontTx/>
              <a:buNone/>
            </a:pPr>
            <a:r>
              <a:rPr lang="fa-IR" smtClean="0"/>
              <a:t>معمولا از </a:t>
            </a:r>
            <a:r>
              <a:rPr lang="en-US" smtClean="0"/>
              <a:t>Iv sedation</a:t>
            </a:r>
            <a:r>
              <a:rPr lang="fa-IR" smtClean="0"/>
              <a:t> یا بیهوشی عمومی استفاده می شود </a:t>
            </a:r>
          </a:p>
          <a:p>
            <a:pPr>
              <a:buFontTx/>
              <a:buNone/>
            </a:pPr>
            <a:r>
              <a:rPr lang="fa-IR" smtClean="0"/>
              <a:t>این روش در سنگهای که اندازه کمتر از 2 سانت دارند کاربرد دارد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5090C30-B0B9-4DAA-AD94-52A407A10753}" type="slidenum">
              <a:rPr lang="en-US">
                <a:cs typeface="Arial" panose="020B0604020202020204" pitchFamily="34" charset="0"/>
              </a:rPr>
              <a:pPr eaLnBrk="1" hangingPunct="1"/>
              <a:t>111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38309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کوله سیتوستومی </a:t>
            </a:r>
          </a:p>
        </p:txBody>
      </p:sp>
      <p:sp>
        <p:nvSpPr>
          <p:cNvPr id="231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معنای باز کردن کیسه صفرا و تخلیه محتویات آن بدون برداشت کیسه صفرا</a:t>
            </a:r>
          </a:p>
          <a:p>
            <a:pPr>
              <a:buFontTx/>
              <a:buNone/>
            </a:pPr>
            <a:r>
              <a:rPr lang="fa-IR" smtClean="0"/>
              <a:t>زمانی از این روش استفاده می شود که انجام کوله سیستکتومی برای بیمار خطرناک باشد </a:t>
            </a:r>
          </a:p>
          <a:p>
            <a:pPr>
              <a:buFontTx/>
              <a:buNone/>
            </a:pPr>
            <a:r>
              <a:rPr lang="fa-IR" smtClean="0"/>
              <a:t>موارد کوله سیستکتومی:</a:t>
            </a:r>
          </a:p>
          <a:p>
            <a:pPr>
              <a:buFontTx/>
              <a:buNone/>
            </a:pPr>
            <a:r>
              <a:rPr lang="fa-IR" smtClean="0"/>
              <a:t>التهاب حاد کیسه صفرا همراه با سنگهای صفراوی </a:t>
            </a:r>
          </a:p>
          <a:p>
            <a:pPr>
              <a:buFontTx/>
              <a:buNone/>
            </a:pPr>
            <a:r>
              <a:rPr lang="fa-IR" smtClean="0"/>
              <a:t>کوله سیستیت مزمن ناشی از سنگ </a:t>
            </a:r>
          </a:p>
          <a:p>
            <a:pPr>
              <a:buFontTx/>
              <a:buNone/>
            </a:pPr>
            <a:r>
              <a:rPr lang="fa-IR" smtClean="0"/>
              <a:t>پانکراتیت حاد همراه با یرقان انسدادی </a:t>
            </a:r>
          </a:p>
          <a:p>
            <a:pPr>
              <a:buFontTx/>
              <a:buNone/>
            </a:pPr>
            <a:r>
              <a:rPr lang="fa-IR" smtClean="0"/>
              <a:t>سرطان های پانکراس </a:t>
            </a:r>
          </a:p>
          <a:p>
            <a:pPr>
              <a:buFontTx/>
              <a:buNone/>
            </a:pPr>
            <a:r>
              <a:rPr lang="fa-IR" smtClean="0"/>
              <a:t>این پروسیجر با هدف تخلیه  ترشحات و درناژ معمولا با استفاده از وارد کردن یک گاید تحت مانیتورینگ و فلورسکوپی انجام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83BE854-FAD3-4BD3-91F9-00C2109F1B27}" type="slidenum">
              <a:rPr lang="en-US">
                <a:cs typeface="Arial" panose="020B0604020202020204" pitchFamily="34" charset="0"/>
              </a:rPr>
              <a:pPr eaLnBrk="1" hangingPunct="1"/>
              <a:t>112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70930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324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عوارض این عمل:</a:t>
            </a:r>
          </a:p>
          <a:p>
            <a:pPr>
              <a:buFontTx/>
              <a:buNone/>
            </a:pPr>
            <a:r>
              <a:rPr lang="fa-IR" smtClean="0"/>
              <a:t>عفونت </a:t>
            </a:r>
          </a:p>
          <a:p>
            <a:pPr>
              <a:buFontTx/>
              <a:buNone/>
            </a:pPr>
            <a:r>
              <a:rPr lang="fa-IR" smtClean="0"/>
              <a:t>گیر کردن سنگها در کیسه صفرا و مجرای مشترک صفراوی </a:t>
            </a:r>
          </a:p>
          <a:p>
            <a:pPr>
              <a:buFontTx/>
              <a:buNone/>
            </a:pPr>
            <a:r>
              <a:rPr lang="fa-IR" smtClean="0"/>
              <a:t>تشکیل فیستول </a:t>
            </a:r>
          </a:p>
          <a:p>
            <a:pPr>
              <a:buFontTx/>
              <a:buNone/>
            </a:pPr>
            <a:r>
              <a:rPr lang="fa-IR" smtClean="0"/>
              <a:t>عود مجدد کوله سیستیت و کارسینوما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42A4DEF-00EA-41C6-8F23-7A7A1963EEE7}" type="slidenum">
              <a:rPr lang="en-US">
                <a:cs typeface="Arial" panose="020B0604020202020204" pitchFamily="34" charset="0"/>
              </a:rPr>
              <a:pPr eaLnBrk="1" hangingPunct="1"/>
              <a:t>113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66688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mtClean="0"/>
              <a:t>کولوسیتوستومی به روش لاپاروتومی  </a:t>
            </a:r>
          </a:p>
        </p:txBody>
      </p:sp>
      <p:sp>
        <p:nvSpPr>
          <p:cNvPr id="2334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برش کوخر </a:t>
            </a:r>
          </a:p>
          <a:p>
            <a:pPr>
              <a:buFontTx/>
              <a:buNone/>
            </a:pPr>
            <a:r>
              <a:rPr lang="fa-IR" smtClean="0"/>
              <a:t>1. یک نخ کرومیک 3 صفر در ناحیه فوندوس کیسه صفرا قرار داده می شود و به کمک آن اندام به سمت برش جراحی بالا آورده می شود </a:t>
            </a:r>
          </a:p>
          <a:p>
            <a:pPr>
              <a:buFontTx/>
              <a:buNone/>
            </a:pPr>
            <a:r>
              <a:rPr lang="fa-IR" smtClean="0"/>
              <a:t>2. در اطراف فوندوس محلی در نظر گرفته می شود که با ایجاد یک برش کتتر گذاشته می شود تا ترشحات سروزی از آن خارج گردد</a:t>
            </a:r>
          </a:p>
          <a:p>
            <a:pPr>
              <a:buFontTx/>
              <a:buNone/>
            </a:pPr>
            <a:r>
              <a:rPr lang="fa-IR" smtClean="0"/>
              <a:t>3. سپس با وارد کردن یک تروکار ظریف، کیسه صفرا سوراخ می گردد </a:t>
            </a:r>
          </a:p>
          <a:p>
            <a:pPr>
              <a:buFontTx/>
              <a:buNone/>
            </a:pPr>
            <a:r>
              <a:rPr lang="fa-IR" smtClean="0"/>
              <a:t>4. بعد از اینکه کیسه صفرا از فشار داخلی آزاد شده تروکار را بیرون کشیده و سنگهای داخل کیسه صفرا برادشته می شود </a:t>
            </a:r>
          </a:p>
          <a:p>
            <a:pPr>
              <a:buFontTx/>
              <a:buNone/>
            </a:pPr>
            <a:r>
              <a:rPr lang="fa-IR" smtClean="0"/>
              <a:t>از یک درن نیز می توان جهت خارج کردن محتویات آن استفاده کرد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3A3BCE4-26A2-4F07-8143-624A1276263F}" type="slidenum">
              <a:rPr lang="en-US">
                <a:cs typeface="Arial" panose="020B0604020202020204" pitchFamily="34" charset="0"/>
              </a:rPr>
              <a:pPr eaLnBrk="1" hangingPunct="1"/>
              <a:t>114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43620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34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5. یک درن پنروز در موضع جراحی و زخم گذاشته می وشد و در آنجا محکم می گردد </a:t>
            </a:r>
          </a:p>
          <a:p>
            <a:pPr>
              <a:buFontTx/>
              <a:buNone/>
            </a:pPr>
            <a:r>
              <a:rPr lang="fa-IR" smtClean="0"/>
              <a:t>6. کتتر از طریق یک برش دیگر به روی پوست آورده و زخم روی شکم به روش روتین بسته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7EF6F01-6A01-413B-865D-91736F458847}" type="slidenum">
              <a:rPr lang="en-US">
                <a:cs typeface="Arial" panose="020B0604020202020204" pitchFamily="34" charset="0"/>
              </a:rPr>
              <a:pPr eaLnBrk="1" hangingPunct="1"/>
              <a:t>115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01393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کوله سیستودئودنوستومی و کوله سیستوژنوستومی </a:t>
            </a:r>
          </a:p>
        </p:txBody>
      </p:sp>
      <p:sp>
        <p:nvSpPr>
          <p:cNvPr id="2355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 این روش با ایجاد یک برش روی کیسه صفرا ، آن را به دودنوم یا ژژنوم آناستوموز می دهند </a:t>
            </a:r>
          </a:p>
          <a:p>
            <a:pPr>
              <a:buFontTx/>
              <a:buNone/>
            </a:pPr>
            <a:r>
              <a:rPr lang="fa-IR" smtClean="0"/>
              <a:t>اگر کیسه صفرا به دودنوم متصل گردد به آن کوله سیستودئودنوستومی و اگر به ژژنوم متصل گردد به آن کوله سیستوژژنوستومی می گویند </a:t>
            </a:r>
          </a:p>
          <a:p>
            <a:pPr>
              <a:buFontTx/>
              <a:buNone/>
            </a:pPr>
            <a:r>
              <a:rPr lang="fa-IR" smtClean="0"/>
              <a:t>این روش نوعی بای پس محسوب می شود </a:t>
            </a:r>
          </a:p>
          <a:p>
            <a:pPr>
              <a:buFontTx/>
              <a:buNone/>
            </a:pPr>
            <a:r>
              <a:rPr lang="fa-IR" smtClean="0"/>
              <a:t>اندیکاسیون این جراحی :</a:t>
            </a:r>
          </a:p>
          <a:p>
            <a:pPr>
              <a:buFontTx/>
              <a:buNone/>
            </a:pPr>
            <a:r>
              <a:rPr lang="fa-IR" smtClean="0"/>
              <a:t>انسداد در قسمت دیستال مجرای مشترک صفراوی </a:t>
            </a:r>
          </a:p>
          <a:p>
            <a:pPr>
              <a:buFontTx/>
              <a:buNone/>
            </a:pPr>
            <a:r>
              <a:rPr lang="fa-IR" smtClean="0"/>
              <a:t>نئوپلاسم </a:t>
            </a:r>
          </a:p>
          <a:p>
            <a:pPr>
              <a:buFontTx/>
              <a:buNone/>
            </a:pPr>
            <a:r>
              <a:rPr lang="fa-IR" smtClean="0"/>
              <a:t>تنگی آمپول واتر </a:t>
            </a:r>
          </a:p>
          <a:p>
            <a:pPr>
              <a:buFontTx/>
              <a:buNone/>
            </a:pPr>
            <a:r>
              <a:rPr lang="fa-IR" smtClean="0"/>
              <a:t>بعد از عمل معمولا یک کتتر </a:t>
            </a:r>
            <a:r>
              <a:rPr lang="en-US" smtClean="0"/>
              <a:t>T</a:t>
            </a:r>
            <a:r>
              <a:rPr lang="fa-IR" smtClean="0"/>
              <a:t> برای 4 تا 8 هفته در موضع گذاشته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0B26932-DDA6-4892-8C14-D067AD49DCA4}" type="slidenum">
              <a:rPr lang="en-US">
                <a:cs typeface="Arial" panose="020B0604020202020204" pitchFamily="34" charset="0"/>
              </a:rPr>
              <a:pPr eaLnBrk="1" hangingPunct="1"/>
              <a:t>116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19129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365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بهبود وضعیت تغذیه چند هفته طول می کشد </a:t>
            </a:r>
          </a:p>
          <a:p>
            <a:pPr>
              <a:buFontTx/>
              <a:buNone/>
            </a:pPr>
            <a:r>
              <a:rPr lang="fa-IR" smtClean="0"/>
              <a:t>عوارض آناستوموز:</a:t>
            </a:r>
          </a:p>
          <a:p>
            <a:pPr>
              <a:buFontTx/>
              <a:buNone/>
            </a:pPr>
            <a:r>
              <a:rPr lang="fa-IR" smtClean="0"/>
              <a:t>خروج ترشحات از لبه های دوخته شده </a:t>
            </a:r>
          </a:p>
          <a:p>
            <a:pPr>
              <a:buFontTx/>
              <a:buNone/>
            </a:pPr>
            <a:r>
              <a:rPr lang="fa-IR" smtClean="0"/>
              <a:t>چسبندگی </a:t>
            </a:r>
          </a:p>
          <a:p>
            <a:pPr>
              <a:buFontTx/>
              <a:buNone/>
            </a:pPr>
            <a:r>
              <a:rPr lang="fa-IR" smtClean="0"/>
              <a:t>انسداد کتتر و هموراژی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72A9EA2-0F45-4AFA-974D-1FFC44248F65}" type="slidenum">
              <a:rPr lang="en-US">
                <a:cs typeface="Arial" panose="020B0604020202020204" pitchFamily="34" charset="0"/>
              </a:rPr>
              <a:pPr eaLnBrk="1" hangingPunct="1"/>
              <a:t>117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0945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کولدوکوستومی </a:t>
            </a:r>
          </a:p>
        </p:txBody>
      </p:sp>
      <p:sp>
        <p:nvSpPr>
          <p:cNvPr id="2375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به معنای وارد کردن کتتر </a:t>
            </a:r>
            <a:r>
              <a:rPr lang="en-US" smtClean="0"/>
              <a:t>T </a:t>
            </a:r>
            <a:r>
              <a:rPr lang="fa-IR" smtClean="0"/>
              <a:t> به درون مجرای مشترک صفراوی جهت درناژ محتویات آن به بیرون از بدن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/>
              <a:t>کولدوکوتومی </a:t>
            </a:r>
          </a:p>
          <a:p>
            <a:pPr>
              <a:buFontTx/>
              <a:buNone/>
            </a:pPr>
            <a:r>
              <a:rPr lang="fa-IR" smtClean="0"/>
              <a:t>به معنای برش مجرای مشترک صفراوی جهت بررسی و برداشتن سنگ </a:t>
            </a:r>
          </a:p>
          <a:p>
            <a:pPr>
              <a:buFontTx/>
              <a:buNone/>
            </a:pPr>
            <a:r>
              <a:rPr lang="fa-IR" smtClean="0"/>
              <a:t>ممکنه قبل و یا بعد از انجام کولدوکوتومی، کولانژیوگرافی نیز صورت می گیرد </a:t>
            </a:r>
          </a:p>
          <a:p>
            <a:pPr>
              <a:buFontTx/>
              <a:buNone/>
            </a:pPr>
            <a:r>
              <a:rPr lang="fa-IR" smtClean="0"/>
              <a:t>بعد از برداشتن سنگ مجرا باید شستشو داده شود </a:t>
            </a:r>
          </a:p>
          <a:p>
            <a:pPr>
              <a:buFontTx/>
              <a:buNone/>
            </a:pPr>
            <a:r>
              <a:rPr lang="fa-IR" smtClean="0"/>
              <a:t>استفاده از کولدوسکوپ برای انجام کولدوکوتومی بسیار مناسب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53345C0-3F3B-4088-9FED-DD2C7983216C}" type="slidenum">
              <a:rPr lang="en-US">
                <a:cs typeface="Arial" panose="020B0604020202020204" pitchFamily="34" charset="0"/>
              </a:rPr>
              <a:pPr eaLnBrk="1" hangingPunct="1"/>
              <a:t>118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5916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کولدوکودئودنوستومی و</a:t>
            </a:r>
            <a:br>
              <a:rPr lang="fa-IR" smtClean="0"/>
            </a:br>
            <a:r>
              <a:rPr lang="fa-IR" smtClean="0"/>
              <a:t>کولدوکوژژنوستومی </a:t>
            </a:r>
          </a:p>
        </p:txBody>
      </p:sp>
      <p:sp>
        <p:nvSpPr>
          <p:cNvPr id="23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معنای آناستوموز بین دودنوم و ژزنوم با مجرای مشترک صفراوی </a:t>
            </a:r>
          </a:p>
          <a:p>
            <a:pPr>
              <a:buFontTx/>
              <a:buNone/>
            </a:pPr>
            <a:r>
              <a:rPr lang="fa-IR" smtClean="0"/>
              <a:t>در انسدادهای عود کننده و شدید پانکراس و آمپول واتر اندیکاسیون دارد </a:t>
            </a:r>
          </a:p>
          <a:p>
            <a:pPr>
              <a:buFontTx/>
              <a:buNone/>
            </a:pPr>
            <a:r>
              <a:rPr lang="fa-IR" smtClean="0"/>
              <a:t>انسدادها می تواند خوش خیم یا بد خیم باشد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3BED2D0-BDBF-4595-ADEB-AE99C60F542A}" type="slidenum">
              <a:rPr lang="en-US">
                <a:cs typeface="Arial" panose="020B0604020202020204" pitchFamily="34" charset="0"/>
              </a:rPr>
              <a:pPr eaLnBrk="1" hangingPunct="1"/>
              <a:t>119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29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32DA906-5197-4951-87F1-6E0A1F166DF6}" type="slidenum">
              <a:rPr lang="en-US">
                <a:cs typeface="Arial" panose="020B0604020202020204" pitchFamily="34" charset="0"/>
              </a:rPr>
              <a:pPr eaLnBrk="1" hangingPunct="1"/>
              <a:t>12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بعد از ترمیم دیواره داخلی دئودنوم، تامپون خارج می شود و با کمک ساکشن لخته های داخل معده خارج گردد.</a:t>
            </a:r>
          </a:p>
          <a:p>
            <a:pPr eaLnBrk="1" hangingPunct="1">
              <a:buFontTx/>
              <a:buNone/>
            </a:pPr>
            <a:r>
              <a:rPr lang="fa-IR" smtClean="0"/>
              <a:t>گاهی اوقات اگر محل خونریزی در دئودنوم پیدا نشد احتمال منشا خونریزی در معده قوت می گیرد.</a:t>
            </a:r>
          </a:p>
          <a:p>
            <a:pPr eaLnBrk="1" hangingPunct="1">
              <a:buFontTx/>
              <a:buNone/>
            </a:pPr>
            <a:r>
              <a:rPr lang="fa-IR" smtClean="0"/>
              <a:t>در این شرایط می توان برش را به سمت پروگزیمال گسترش داد و جلوی خونریزی را گرفت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440040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جراحی های طحال</a:t>
            </a:r>
          </a:p>
        </p:txBody>
      </p:sp>
      <p:sp>
        <p:nvSpPr>
          <p:cNvPr id="2396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یکی از ارگان های که معمولا در اثر تروما آسیب می بیند و نیاز به اقدام جراحی پیدا می کند </a:t>
            </a:r>
          </a:p>
          <a:p>
            <a:pPr>
              <a:buFontTx/>
              <a:buNone/>
            </a:pPr>
            <a:r>
              <a:rPr lang="fa-IR" smtClean="0"/>
              <a:t>ضربه وارد شده به شکم در موارد بالایی باعث آسیب رسانی به طحال و خونریزی آن می شود که در این صورت باید اقدام به جراحی و برداشتن آن نمود </a:t>
            </a:r>
          </a:p>
          <a:p>
            <a:pPr>
              <a:buFontTx/>
              <a:buNone/>
            </a:pPr>
            <a:r>
              <a:rPr lang="fa-IR" smtClean="0"/>
              <a:t>بیماریهای که منجر به برداشتن طحال می شود:</a:t>
            </a:r>
          </a:p>
          <a:p>
            <a:pPr>
              <a:buFontTx/>
              <a:buNone/>
            </a:pPr>
            <a:r>
              <a:rPr lang="fa-IR" smtClean="0"/>
              <a:t>ترمبوسیتوپنی</a:t>
            </a:r>
          </a:p>
          <a:p>
            <a:pPr>
              <a:buFontTx/>
              <a:buNone/>
            </a:pPr>
            <a:r>
              <a:rPr lang="fa-IR" smtClean="0"/>
              <a:t>اسپلنومگالی </a:t>
            </a:r>
          </a:p>
          <a:p>
            <a:pPr>
              <a:buFontTx/>
              <a:buNone/>
            </a:pPr>
            <a:r>
              <a:rPr lang="fa-IR" smtClean="0"/>
              <a:t>آبسه طحال </a:t>
            </a:r>
          </a:p>
          <a:p>
            <a:pPr>
              <a:buFontTx/>
              <a:buNone/>
            </a:pPr>
            <a:r>
              <a:rPr lang="fa-IR" smtClean="0"/>
              <a:t>کیست های طحال </a:t>
            </a:r>
          </a:p>
          <a:p>
            <a:pPr>
              <a:buFontTx/>
              <a:buNone/>
            </a:pPr>
            <a:r>
              <a:rPr lang="fa-IR" smtClean="0"/>
              <a:t>پارگی طحال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BBB6F97-0BD7-4E1D-AEA9-770309440558}" type="slidenum">
              <a:rPr lang="en-US">
                <a:cs typeface="Arial" panose="020B0604020202020204" pitchFamily="34" charset="0"/>
              </a:rPr>
              <a:pPr eaLnBrk="1" hangingPunct="1"/>
              <a:t>120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56056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406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علائم بیماریهای طحال شامل :</a:t>
            </a:r>
          </a:p>
          <a:p>
            <a:pPr>
              <a:buFontTx/>
              <a:buNone/>
            </a:pPr>
            <a:r>
              <a:rPr lang="fa-IR" smtClean="0"/>
              <a:t>شوک هیپوولمی </a:t>
            </a:r>
          </a:p>
          <a:p>
            <a:pPr>
              <a:buFontTx/>
              <a:buNone/>
            </a:pPr>
            <a:r>
              <a:rPr lang="fa-IR" smtClean="0"/>
              <a:t>افت فشار خون </a:t>
            </a:r>
          </a:p>
          <a:p>
            <a:pPr>
              <a:buFontTx/>
              <a:buNone/>
            </a:pPr>
            <a:r>
              <a:rPr lang="fa-IR" smtClean="0"/>
              <a:t>برادی کاردیا </a:t>
            </a:r>
          </a:p>
          <a:p>
            <a:pPr>
              <a:buFontTx/>
              <a:buNone/>
            </a:pPr>
            <a:r>
              <a:rPr lang="fa-IR" smtClean="0"/>
              <a:t>درد </a:t>
            </a:r>
          </a:p>
          <a:p>
            <a:pPr>
              <a:buFontTx/>
              <a:buNone/>
            </a:pPr>
            <a:r>
              <a:rPr lang="fa-IR" smtClean="0"/>
              <a:t>روش های تشخیصی:</a:t>
            </a:r>
          </a:p>
          <a:p>
            <a:pPr>
              <a:buFontTx/>
              <a:buNone/>
            </a:pPr>
            <a:r>
              <a:rPr lang="fa-IR" smtClean="0"/>
              <a:t>سونوگرافی </a:t>
            </a:r>
          </a:p>
          <a:p>
            <a:pPr>
              <a:buFontTx/>
              <a:buNone/>
            </a:pPr>
            <a:r>
              <a:rPr lang="fa-IR" smtClean="0"/>
              <a:t>سی تی اسکن </a:t>
            </a:r>
          </a:p>
          <a:p>
            <a:pPr>
              <a:buFontTx/>
              <a:buNone/>
            </a:pPr>
            <a:r>
              <a:rPr lang="fa-IR" smtClean="0"/>
              <a:t>ام ار ای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7740F5D-947B-4ADF-B010-DB85B618276A}" type="slidenum">
              <a:rPr lang="en-US">
                <a:cs typeface="Arial" panose="020B0604020202020204" pitchFamily="34" charset="0"/>
              </a:rPr>
              <a:pPr eaLnBrk="1" hangingPunct="1"/>
              <a:t>121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26734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416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مراقبتهای قبل از عمل:</a:t>
            </a:r>
          </a:p>
          <a:p>
            <a:pPr>
              <a:buFontTx/>
              <a:buNone/>
            </a:pPr>
            <a:r>
              <a:rPr lang="fa-IR" smtClean="0"/>
              <a:t>تزریق پلاکت </a:t>
            </a:r>
          </a:p>
          <a:p>
            <a:pPr>
              <a:buFontTx/>
              <a:buNone/>
            </a:pPr>
            <a:r>
              <a:rPr lang="fa-IR" smtClean="0"/>
              <a:t>تجویز واکسن پنومونی </a:t>
            </a:r>
          </a:p>
          <a:p>
            <a:pPr>
              <a:buFontTx/>
              <a:buNone/>
            </a:pPr>
            <a:r>
              <a:rPr lang="fa-IR" smtClean="0"/>
              <a:t>درمان با دوز پایین هپارین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553DC16-B53C-4779-B427-59DE9B087253}" type="slidenum">
              <a:rPr lang="en-US">
                <a:cs typeface="Arial" panose="020B0604020202020204" pitchFamily="34" charset="0"/>
              </a:rPr>
              <a:pPr eaLnBrk="1" hangingPunct="1"/>
              <a:t>122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314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اسپلنکتومی </a:t>
            </a:r>
          </a:p>
        </p:txBody>
      </p:sp>
      <p:sp>
        <p:nvSpPr>
          <p:cNvPr id="2426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معنای برداشت تمام یا بخشی از طحال </a:t>
            </a:r>
          </a:p>
          <a:p>
            <a:pPr>
              <a:buFontTx/>
              <a:buNone/>
            </a:pPr>
            <a:r>
              <a:rPr lang="fa-IR" smtClean="0"/>
              <a:t>دو نوع اسپلنکتومی وجود دارد:</a:t>
            </a:r>
          </a:p>
          <a:p>
            <a:pPr>
              <a:buFontTx/>
              <a:buNone/>
            </a:pPr>
            <a:r>
              <a:rPr lang="fa-IR" smtClean="0"/>
              <a:t>اورژانسی</a:t>
            </a:r>
          </a:p>
          <a:p>
            <a:pPr>
              <a:buFontTx/>
              <a:buNone/>
            </a:pPr>
            <a:r>
              <a:rPr lang="fa-IR" smtClean="0"/>
              <a:t>الکتیو </a:t>
            </a:r>
          </a:p>
          <a:p>
            <a:pPr>
              <a:buFontTx/>
              <a:buNone/>
            </a:pPr>
            <a:r>
              <a:rPr lang="fa-IR" smtClean="0"/>
              <a:t>4 نوع برش برای اسپلنکتومی وجود دارد:</a:t>
            </a:r>
          </a:p>
          <a:p>
            <a:pPr>
              <a:buFontTx/>
              <a:buNone/>
            </a:pPr>
            <a:r>
              <a:rPr lang="fa-IR" smtClean="0"/>
              <a:t>پارامدین چپ </a:t>
            </a:r>
          </a:p>
          <a:p>
            <a:pPr>
              <a:buFontTx/>
              <a:buNone/>
            </a:pPr>
            <a:r>
              <a:rPr lang="fa-IR" smtClean="0"/>
              <a:t>میدلاین </a:t>
            </a:r>
          </a:p>
          <a:p>
            <a:pPr>
              <a:buFontTx/>
              <a:buNone/>
            </a:pPr>
            <a:r>
              <a:rPr lang="fa-IR" smtClean="0"/>
              <a:t>عرضی فوقانی </a:t>
            </a:r>
          </a:p>
          <a:p>
            <a:pPr>
              <a:buFontTx/>
              <a:buNone/>
            </a:pPr>
            <a:r>
              <a:rPr lang="fa-IR" smtClean="0"/>
              <a:t>ساب کوستال چپ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467204B-BAA2-4719-AF3D-B8030E561A15}" type="slidenum">
              <a:rPr lang="en-US">
                <a:cs typeface="Arial" panose="020B0604020202020204" pitchFamily="34" charset="0"/>
              </a:rPr>
              <a:pPr eaLnBrk="1" hangingPunct="1"/>
              <a:t>123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25781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437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 مواردی که بیمار دچار تروما و آسیب شدید احشای شکمی شده برای دسترسی به سایر ارگان ها نیز استفاده از برش میدلاین توصیه می شود </a:t>
            </a:r>
          </a:p>
          <a:p>
            <a:pPr>
              <a:buFontTx/>
              <a:buNone/>
            </a:pPr>
            <a:r>
              <a:rPr lang="fa-IR" smtClean="0"/>
              <a:t>اسپلنکتومی </a:t>
            </a:r>
            <a:r>
              <a:rPr lang="en-US" smtClean="0"/>
              <a:t>elective</a:t>
            </a:r>
            <a:endParaRPr lang="fa-IR" smtClean="0"/>
          </a:p>
          <a:p>
            <a:pPr>
              <a:buFontTx/>
              <a:buNone/>
            </a:pPr>
            <a:r>
              <a:rPr lang="fa-IR" smtClean="0"/>
              <a:t>بعد از کنار زدن لایه ها رباط اسپلنورنال یا لینئورینال است</a:t>
            </a:r>
          </a:p>
          <a:p>
            <a:pPr>
              <a:buFontTx/>
              <a:buNone/>
            </a:pPr>
            <a:r>
              <a:rPr lang="fa-IR" smtClean="0"/>
              <a:t>درون این رباط ورید و شریان طحالی عبور می کند </a:t>
            </a:r>
          </a:p>
          <a:p>
            <a:pPr>
              <a:buFontTx/>
              <a:buNone/>
            </a:pPr>
            <a:r>
              <a:rPr lang="fa-IR" smtClean="0"/>
              <a:t>بعد از جدا کردن اسپلنورنال و لیگاتور کردن ورید و شریان طحالی نوبت به جدا کردن طحال از بافت های خلفی آن می رسد </a:t>
            </a:r>
          </a:p>
          <a:p>
            <a:pPr>
              <a:buFontTx/>
              <a:buNone/>
            </a:pPr>
            <a:r>
              <a:rPr lang="fa-IR" smtClean="0"/>
              <a:t>جهت این کار جراح با دست مغلوب خود طحال را به آرامی به سمت راست متمایل می کند </a:t>
            </a:r>
          </a:p>
          <a:p>
            <a:pPr>
              <a:buFontTx/>
              <a:buNone/>
            </a:pPr>
            <a:r>
              <a:rPr lang="fa-IR" smtClean="0"/>
              <a:t>و با قیچی متز طحال را از بافت های خلفی جدا می نماید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3144BCF-E925-4917-88D9-B67FDFD94AFF}" type="slidenum">
              <a:rPr lang="en-US">
                <a:cs typeface="Arial" panose="020B0604020202020204" pitchFamily="34" charset="0"/>
              </a:rPr>
              <a:pPr eaLnBrk="1" hangingPunct="1"/>
              <a:t>124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6092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44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شاخه ای از شریان طحالی از انحنای بزرگ معده عبور می کند و قسمتی از معده را خونرسانی می کند </a:t>
            </a:r>
          </a:p>
          <a:p>
            <a:pPr>
              <a:buFontTx/>
              <a:buNone/>
            </a:pPr>
            <a:r>
              <a:rPr lang="fa-IR" smtClean="0"/>
              <a:t>برای پیدا کردن آن امنتوم بزرگ را در محل اتصال به معده جدا کرده و شریان را لیگاتور می کنیم</a:t>
            </a:r>
          </a:p>
          <a:p>
            <a:pPr>
              <a:buFontTx/>
              <a:buNone/>
            </a:pPr>
            <a:r>
              <a:rPr lang="fa-IR" smtClean="0"/>
              <a:t>علاوه بر این از شریان طحالی چند به نام عروق کوتاه معده ای نیز که وظیفه خونرسانی به فوندوس معده را بر عهده دارند جدا می شوند </a:t>
            </a:r>
          </a:p>
          <a:p>
            <a:pPr>
              <a:buFontTx/>
              <a:buNone/>
            </a:pPr>
            <a:r>
              <a:rPr lang="fa-IR" smtClean="0"/>
              <a:t>محل عبور این عروق از بالای قطب فوقانی طحال است این عروق نیز مشخص و لیگاتور می شود </a:t>
            </a:r>
          </a:p>
          <a:p>
            <a:pPr>
              <a:buFontTx/>
              <a:buNone/>
            </a:pPr>
            <a:r>
              <a:rPr lang="fa-IR" smtClean="0"/>
              <a:t>بعد از لیگاتور کردن تمامی عروق مربوط به طحال رباطی که طحال به معده متصل می کند (رباط گاسترواسپلنیک)نیز جدا می شود.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F9D761C-F974-4B2A-9776-8C226CAA1AF9}" type="slidenum">
              <a:rPr lang="en-US">
                <a:cs typeface="Arial" panose="020B0604020202020204" pitchFamily="34" charset="0"/>
              </a:rPr>
              <a:pPr eaLnBrk="1" hangingPunct="1"/>
              <a:t>125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73225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457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 این زمان طحال آماده خارج کردن از حفره شکم است </a:t>
            </a:r>
          </a:p>
          <a:p>
            <a:pPr>
              <a:buFontTx/>
              <a:buNone/>
            </a:pPr>
            <a:r>
              <a:rPr lang="fa-IR" smtClean="0"/>
              <a:t>بعد از قرار دادن یک درن در فضای تحتانی دیافراگم شکم بسته می شود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2383604-1B8A-4CDE-96F4-CCA463BB465E}" type="slidenum">
              <a:rPr lang="en-US">
                <a:cs typeface="Arial" panose="020B0604020202020204" pitchFamily="34" charset="0"/>
              </a:rPr>
              <a:pPr eaLnBrk="1" hangingPunct="1"/>
              <a:t>126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032881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467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اسپلنکتومی به روش لاپاروسکوپی </a:t>
            </a:r>
          </a:p>
          <a:p>
            <a:pPr>
              <a:buFontTx/>
              <a:buNone/>
            </a:pPr>
            <a:r>
              <a:rPr lang="fa-IR" smtClean="0"/>
              <a:t>روش قدامی </a:t>
            </a:r>
          </a:p>
          <a:p>
            <a:pPr>
              <a:buFontTx/>
              <a:buNone/>
            </a:pPr>
            <a:r>
              <a:rPr lang="fa-IR" smtClean="0"/>
              <a:t>در موارد اسپلنومگالی کاربرد دارد </a:t>
            </a:r>
          </a:p>
          <a:p>
            <a:pPr>
              <a:buFontTx/>
              <a:buNone/>
            </a:pPr>
            <a:r>
              <a:rPr lang="fa-IR" smtClean="0"/>
              <a:t>پوزیشن لیتاتومی </a:t>
            </a:r>
          </a:p>
          <a:p>
            <a:pPr>
              <a:buFontTx/>
              <a:buNone/>
            </a:pPr>
            <a:r>
              <a:rPr lang="fa-IR" smtClean="0"/>
              <a:t>جراح در بین پاهای بیمار قرار می گیرد </a:t>
            </a:r>
          </a:p>
          <a:p>
            <a:pPr>
              <a:buFontTx/>
              <a:buNone/>
            </a:pPr>
            <a:r>
              <a:rPr lang="fa-IR" smtClean="0"/>
              <a:t>مکان کانولا:</a:t>
            </a:r>
          </a:p>
          <a:p>
            <a:pPr>
              <a:buFontTx/>
              <a:buNone/>
            </a:pPr>
            <a:r>
              <a:rPr lang="fa-IR" smtClean="0"/>
              <a:t>10 میلی متری برای ورود تلسکوپ و </a:t>
            </a:r>
            <a:r>
              <a:rPr lang="en-US" smtClean="0"/>
              <a:t>Co2</a:t>
            </a:r>
            <a:endParaRPr lang="fa-IR" smtClean="0"/>
          </a:p>
          <a:p>
            <a:pPr>
              <a:buFontTx/>
              <a:buNone/>
            </a:pPr>
            <a:r>
              <a:rPr lang="fa-IR" smtClean="0"/>
              <a:t>12 میلی در ربع فوقانی چپ </a:t>
            </a:r>
          </a:p>
          <a:p>
            <a:pPr>
              <a:buFontTx/>
              <a:buNone/>
            </a:pPr>
            <a:r>
              <a:rPr lang="fa-IR" smtClean="0"/>
              <a:t>کانولای 5 میلی در زیر زائده گزیفوئید </a:t>
            </a:r>
          </a:p>
          <a:p>
            <a:pPr>
              <a:buFontTx/>
              <a:buNone/>
            </a:pPr>
            <a:r>
              <a:rPr lang="fa-IR" smtClean="0"/>
              <a:t>یک کانولای 5 میلی متری در خط مید کلاویکولار راست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57244F4-84C2-4183-95B2-4A28BFF350A3}" type="slidenum">
              <a:rPr lang="en-US">
                <a:cs typeface="Arial" panose="020B0604020202020204" pitchFamily="34" charset="0"/>
              </a:rPr>
              <a:pPr eaLnBrk="1" hangingPunct="1"/>
              <a:t>127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27467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478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و یک کانولای 12 میلی در چند سانتی پایینتر از آن زده می شود </a:t>
            </a:r>
          </a:p>
          <a:p>
            <a:pPr>
              <a:buFontTx/>
              <a:buNone/>
            </a:pPr>
            <a:r>
              <a:rPr lang="fa-IR" smtClean="0"/>
              <a:t>روش لترال:</a:t>
            </a:r>
          </a:p>
          <a:p>
            <a:pPr>
              <a:buFontTx/>
              <a:buNone/>
            </a:pPr>
            <a:r>
              <a:rPr lang="fa-IR" smtClean="0"/>
              <a:t>بیمار به پهلوی راست قرار می گیرد </a:t>
            </a:r>
          </a:p>
          <a:p>
            <a:pPr>
              <a:buFontTx/>
              <a:buNone/>
            </a:pPr>
            <a:r>
              <a:rPr lang="fa-IR" smtClean="0"/>
              <a:t>زوایه پشت او نسبت به تخت 45 درجه است </a:t>
            </a:r>
          </a:p>
          <a:p>
            <a:pPr>
              <a:buFontTx/>
              <a:buNone/>
            </a:pPr>
            <a:r>
              <a:rPr lang="fa-IR" smtClean="0"/>
              <a:t>بالشی بین دو زانو قرار می گیرد </a:t>
            </a:r>
          </a:p>
          <a:p>
            <a:pPr>
              <a:buFontTx/>
              <a:buNone/>
            </a:pPr>
            <a:r>
              <a:rPr lang="fa-IR" smtClean="0"/>
              <a:t>بالا بردن وسط تخت </a:t>
            </a:r>
          </a:p>
          <a:p>
            <a:pPr>
              <a:buFontTx/>
              <a:buNone/>
            </a:pPr>
            <a:r>
              <a:rPr lang="fa-IR" smtClean="0"/>
              <a:t>یک پورت 10 میلی در ناحیه بالاتر از ناف و کنار رکتوس چپ برای دوربین </a:t>
            </a:r>
          </a:p>
          <a:p>
            <a:pPr>
              <a:buFontTx/>
              <a:buNone/>
            </a:pPr>
            <a:r>
              <a:rPr lang="fa-IR" smtClean="0"/>
              <a:t>یک پورت 5 میلی زیر گزیفوئید </a:t>
            </a:r>
          </a:p>
          <a:p>
            <a:pPr>
              <a:buFontTx/>
              <a:buNone/>
            </a:pPr>
            <a:r>
              <a:rPr lang="fa-IR" smtClean="0"/>
              <a:t>2 پورت 5 میلی زیر لبه دنده ای چپ در خط مید کلاویکولار و اگزیلاری خلفی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DFC55E3-EA59-4681-B60C-13E19C501C4A}" type="slidenum">
              <a:rPr lang="en-US">
                <a:cs typeface="Arial" panose="020B0604020202020204" pitchFamily="34" charset="0"/>
              </a:rPr>
              <a:pPr eaLnBrk="1" hangingPunct="1"/>
              <a:t>128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76446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488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fa-IR" dirty="0" smtClean="0"/>
              <a:t>از لنز 30 یا 45 استفاده شود </a:t>
            </a:r>
          </a:p>
          <a:p>
            <a:pPr>
              <a:buFontTx/>
              <a:buNone/>
              <a:defRPr/>
            </a:pPr>
            <a:r>
              <a:rPr lang="fa-IR" dirty="0" smtClean="0"/>
              <a:t>در دسترس بودن ساکشن و ایریگیشن </a:t>
            </a:r>
          </a:p>
          <a:p>
            <a:pPr>
              <a:buFontTx/>
              <a:buNone/>
              <a:defRPr/>
            </a:pPr>
            <a:r>
              <a:rPr lang="fa-IR" dirty="0" smtClean="0"/>
              <a:t>مراحل عمل: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fa-IR" dirty="0" smtClean="0"/>
              <a:t>با کمک لیگاشور رباط اسپلنوکولیک جدا می شود و دسترسی به ورید و شریان طحالی از طریق سوراخ کردن رباط گاسترو اسپلنیک </a:t>
            </a:r>
          </a:p>
          <a:p>
            <a:pPr marL="457200" indent="-457200">
              <a:buFontTx/>
              <a:buAutoNum type="arabicPeriod"/>
              <a:defRPr/>
            </a:pPr>
            <a:r>
              <a:rPr lang="fa-IR" dirty="0" smtClean="0"/>
              <a:t>با کمک استاپلر مسدود کردن عروق در ناف طحال </a:t>
            </a:r>
          </a:p>
          <a:p>
            <a:pPr marL="457200" indent="-457200">
              <a:buFontTx/>
              <a:buAutoNum type="arabicPeriod"/>
              <a:defRPr/>
            </a:pPr>
            <a:r>
              <a:rPr lang="fa-IR" dirty="0" smtClean="0"/>
              <a:t>عروق کوتاه معده ای با کمک لیگاشور سوزانده می شود </a:t>
            </a:r>
          </a:p>
          <a:p>
            <a:pPr marL="457200" indent="-457200">
              <a:buNone/>
              <a:defRPr/>
            </a:pPr>
            <a:r>
              <a:rPr lang="fa-IR" dirty="0" smtClean="0"/>
              <a:t>جدا کردن قسمت خلفی طحال از بافت های اطراف </a:t>
            </a:r>
          </a:p>
          <a:p>
            <a:pPr marL="457200" indent="-457200">
              <a:buNone/>
              <a:defRPr/>
            </a:pPr>
            <a:r>
              <a:rPr lang="fa-IR" dirty="0" smtClean="0"/>
              <a:t>خارج کردن طحال از داخل شکم به کمک رینگ فورسپس </a:t>
            </a:r>
          </a:p>
          <a:p>
            <a:pPr marL="457200" indent="-457200">
              <a:buNone/>
              <a:defRPr/>
            </a:pPr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DC23475-1BC1-4B55-84F2-3D400B42D54D}" type="slidenum">
              <a:rPr lang="en-US">
                <a:cs typeface="Arial" panose="020B0604020202020204" pitchFamily="34" charset="0"/>
              </a:rPr>
              <a:pPr eaLnBrk="1" hangingPunct="1"/>
              <a:t>129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999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2BA8FDA-23C9-4A38-9208-4898434FF425}" type="slidenum">
              <a:rPr lang="en-US">
                <a:cs typeface="Arial" panose="020B0604020202020204" pitchFamily="34" charset="0"/>
              </a:rPr>
              <a:pPr eaLnBrk="1" hangingPunct="1"/>
              <a:t>13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z="4000"/>
              <a:t>ژژنوستومی </a:t>
            </a:r>
            <a:r>
              <a:rPr lang="en-US" sz="4000"/>
              <a:t/>
            </a:r>
            <a:br>
              <a:rPr lang="en-US" sz="4000"/>
            </a:br>
            <a:r>
              <a:rPr lang="en-US" sz="4000"/>
              <a:t>Jejunostomy</a:t>
            </a:r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گرچه تغذیه از راه دهان یک امر طبیعی است و از لحاظ تغذیه ای مناسب ترین راه محسوب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اما گاهی بیمار به دلایل مختلف مجبور به تغذیه مستقیم از راه روده (قسمت ژژنوم) می شود.</a:t>
            </a:r>
          </a:p>
          <a:p>
            <a:pPr eaLnBrk="1" hangingPunct="1">
              <a:buFontTx/>
              <a:buNone/>
            </a:pPr>
            <a:r>
              <a:rPr lang="fa-IR" smtClean="0"/>
              <a:t>در این عمل یک کاتتر وارد ژژنوم شده و از طریق آن تغذیه انجام می پذیرد که به این روش ژژنوستومی می گویند.</a:t>
            </a:r>
          </a:p>
          <a:p>
            <a:pPr eaLnBrk="1" hangingPunct="1">
              <a:buFontTx/>
              <a:buNone/>
            </a:pPr>
            <a:r>
              <a:rPr lang="fa-IR" smtClean="0"/>
              <a:t>اندیکاسیون ژژنوستومی :</a:t>
            </a:r>
          </a:p>
          <a:p>
            <a:pPr eaLnBrk="1" hangingPunct="1">
              <a:buFontTx/>
              <a:buNone/>
            </a:pPr>
            <a:r>
              <a:rPr lang="fa-IR" smtClean="0"/>
              <a:t>فلج معده ای </a:t>
            </a:r>
          </a:p>
          <a:p>
            <a:pPr eaLnBrk="1" hangingPunct="1">
              <a:buFontTx/>
              <a:buNone/>
            </a:pPr>
            <a:r>
              <a:rPr lang="fa-IR" smtClean="0"/>
              <a:t>انسداد قسمت فوقانی سیستم گوارش(معده و روده ) که امکان انجام گاستروستومی نباشد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038148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مزایا اسپلنکتومی به روش لاپاروسکوپی </a:t>
            </a:r>
          </a:p>
        </p:txBody>
      </p:sp>
      <p:sp>
        <p:nvSpPr>
          <p:cNvPr id="2498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درد کمتر بعد از عمل </a:t>
            </a:r>
          </a:p>
          <a:p>
            <a:pPr>
              <a:buFontTx/>
              <a:buNone/>
            </a:pPr>
            <a:r>
              <a:rPr lang="fa-IR" smtClean="0"/>
              <a:t>عملکرد مناسب ریوی بعد از عمل </a:t>
            </a:r>
          </a:p>
          <a:p>
            <a:pPr>
              <a:buFontTx/>
              <a:buNone/>
            </a:pPr>
            <a:r>
              <a:rPr lang="fa-IR" smtClean="0"/>
              <a:t>کاهش اقامت در بیمارستان </a:t>
            </a:r>
          </a:p>
          <a:p>
            <a:pPr>
              <a:buFontTx/>
              <a:buNone/>
            </a:pPr>
            <a:r>
              <a:rPr lang="fa-IR" smtClean="0"/>
              <a:t>بازگشت سریعتر به زندگی </a:t>
            </a:r>
          </a:p>
          <a:p>
            <a:pPr>
              <a:buFontTx/>
              <a:buNone/>
            </a:pPr>
            <a:r>
              <a:rPr lang="fa-IR" smtClean="0"/>
              <a:t>کاهش انسداد روده ای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0091817-95EF-4405-A07F-53AACF7A2B56}" type="slidenum">
              <a:rPr lang="en-US">
                <a:cs typeface="Arial" panose="020B0604020202020204" pitchFamily="34" charset="0"/>
              </a:rPr>
              <a:pPr eaLnBrk="1" hangingPunct="1"/>
              <a:t>130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6062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اسپلنکتومی اورژانسی</a:t>
            </a:r>
          </a:p>
        </p:txBody>
      </p:sp>
      <p:sp>
        <p:nvSpPr>
          <p:cNvPr id="2508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علت پارگی طحال خونریزی وجود دارد </a:t>
            </a:r>
          </a:p>
          <a:p>
            <a:pPr>
              <a:buFontTx/>
              <a:buNone/>
            </a:pPr>
            <a:r>
              <a:rPr lang="fa-IR" smtClean="0"/>
              <a:t>ابتدا با کمک ساکشن خون و لخته های موجود از حفره شکمی خارج می گردد </a:t>
            </a:r>
          </a:p>
          <a:p>
            <a:pPr>
              <a:buFontTx/>
              <a:buNone/>
            </a:pPr>
            <a:r>
              <a:rPr lang="fa-IR" smtClean="0"/>
              <a:t>ناف طحال به کمک انگشتان دست یا کلمپ مسدود شده </a:t>
            </a:r>
          </a:p>
          <a:p>
            <a:pPr>
              <a:buFontTx/>
              <a:buNone/>
            </a:pPr>
            <a:r>
              <a:rPr lang="fa-IR" smtClean="0"/>
              <a:t>تا خونریزی کاهش یابد </a:t>
            </a:r>
          </a:p>
          <a:p>
            <a:pPr>
              <a:buFontTx/>
              <a:buNone/>
            </a:pPr>
            <a:r>
              <a:rPr lang="fa-IR" smtClean="0"/>
              <a:t>در صورت آسیب زیاد باشد اسپلنکتومی توتال </a:t>
            </a:r>
          </a:p>
          <a:p>
            <a:pPr>
              <a:buFontTx/>
              <a:buNone/>
            </a:pPr>
            <a:r>
              <a:rPr lang="fa-IR" smtClean="0"/>
              <a:t>و آسیب کم، بخیه می شود و یا قسمت کمی برداشته می شود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752974F-6452-4DFE-AEE3-30DCA6E870BF}" type="slidenum">
              <a:rPr lang="en-US">
                <a:cs typeface="Arial" panose="020B0604020202020204" pitchFamily="34" charset="0"/>
              </a:rPr>
              <a:pPr eaLnBrk="1" hangingPunct="1"/>
              <a:t>131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76054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حفظ حیات طحال </a:t>
            </a:r>
          </a:p>
        </p:txBody>
      </p:sp>
      <p:sp>
        <p:nvSpPr>
          <p:cNvPr id="2519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پارگی های ایجاد شده ترمیم شود یا بخشی از طحال برداشته شود </a:t>
            </a:r>
          </a:p>
          <a:p>
            <a:pPr>
              <a:buFontTx/>
              <a:buNone/>
            </a:pPr>
            <a:r>
              <a:rPr lang="fa-IR" smtClean="0"/>
              <a:t>این ترمیم به کمک موادی مثل سرجی سل ،ژل فوم، بخیه، مش گذاری لیزر و الکترو کوتر انجام می شود </a:t>
            </a:r>
          </a:p>
          <a:p>
            <a:pPr>
              <a:buFontTx/>
              <a:buNone/>
            </a:pPr>
            <a:r>
              <a:rPr lang="fa-IR" smtClean="0"/>
              <a:t>موفقیت آن بستگی به سالم بودن کپسول و غلاف پوششی طحال دارد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B1CCF09-EC23-4DC1-87A7-2487DD55EEAD}" type="slidenum">
              <a:rPr lang="en-US">
                <a:cs typeface="Arial" panose="020B0604020202020204" pitchFamily="34" charset="0"/>
              </a:rPr>
              <a:pPr eaLnBrk="1" hangingPunct="1"/>
              <a:t>132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25431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جراحی های پانکراس </a:t>
            </a:r>
          </a:p>
        </p:txBody>
      </p:sp>
      <p:sp>
        <p:nvSpPr>
          <p:cNvPr id="2529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اختلالات پانکراس شامل:</a:t>
            </a:r>
          </a:p>
          <a:p>
            <a:pPr>
              <a:buFontTx/>
              <a:buNone/>
            </a:pPr>
            <a:r>
              <a:rPr lang="fa-IR" smtClean="0"/>
              <a:t>التهابات مزمن یا حاد </a:t>
            </a:r>
          </a:p>
          <a:p>
            <a:pPr>
              <a:buFontTx/>
              <a:buNone/>
            </a:pPr>
            <a:r>
              <a:rPr lang="fa-IR" smtClean="0"/>
              <a:t>کیست </a:t>
            </a:r>
          </a:p>
          <a:p>
            <a:pPr>
              <a:buFontTx/>
              <a:buNone/>
            </a:pPr>
            <a:r>
              <a:rPr lang="fa-IR" smtClean="0"/>
              <a:t>تومور </a:t>
            </a:r>
          </a:p>
          <a:p>
            <a:pPr>
              <a:buFontTx/>
              <a:buNone/>
            </a:pPr>
            <a:r>
              <a:rPr lang="fa-IR" smtClean="0"/>
              <a:t>اکثر تومورهای پانکراس در سر آن ایجاد می شود </a:t>
            </a:r>
          </a:p>
          <a:p>
            <a:pPr>
              <a:buFontTx/>
              <a:buNone/>
            </a:pPr>
            <a:r>
              <a:rPr lang="fa-IR" smtClean="0"/>
              <a:t>روش تشخیصی:</a:t>
            </a:r>
          </a:p>
          <a:p>
            <a:pPr>
              <a:buFontTx/>
              <a:buNone/>
            </a:pPr>
            <a:r>
              <a:rPr lang="fa-IR" smtClean="0"/>
              <a:t>سونوگرافی </a:t>
            </a:r>
          </a:p>
          <a:p>
            <a:pPr>
              <a:buFontTx/>
              <a:buNone/>
            </a:pPr>
            <a:r>
              <a:rPr lang="fa-IR" smtClean="0"/>
              <a:t>کولانژیوپانکراتیکوگرافی روتروگرید </a:t>
            </a:r>
          </a:p>
          <a:p>
            <a:pPr>
              <a:buFontTx/>
              <a:buNone/>
            </a:pPr>
            <a:r>
              <a:rPr lang="en-US" smtClean="0"/>
              <a:t>CT</a:t>
            </a:r>
            <a:r>
              <a:rPr lang="fa-IR" smtClean="0"/>
              <a:t> اسکن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CFB1826-E4F5-4F84-965F-76AAF9B5C4A8}" type="slidenum">
              <a:rPr lang="en-US">
                <a:cs typeface="Arial" panose="020B0604020202020204" pitchFamily="34" charset="0"/>
              </a:rPr>
              <a:pPr eaLnBrk="1" hangingPunct="1"/>
              <a:t>133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0312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کیست های پانکراس </a:t>
            </a:r>
          </a:p>
        </p:txBody>
      </p:sp>
      <p:sp>
        <p:nvSpPr>
          <p:cNvPr id="2539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کیست های نرم و محتوی مایع خیلی کمتر از توده های پر و سفت در پانکراس دیده می شود </a:t>
            </a:r>
          </a:p>
          <a:p>
            <a:pPr>
              <a:buFontTx/>
              <a:buNone/>
            </a:pPr>
            <a:r>
              <a:rPr lang="fa-IR" smtClean="0"/>
              <a:t>عمومی ترین کیست های کاذب (</a:t>
            </a:r>
            <a:r>
              <a:rPr lang="en-US" smtClean="0"/>
              <a:t>Psuedocyst</a:t>
            </a:r>
            <a:r>
              <a:rPr lang="fa-IR" smtClean="0"/>
              <a:t> )نام دارد </a:t>
            </a:r>
          </a:p>
          <a:p>
            <a:pPr>
              <a:buFontTx/>
              <a:buNone/>
            </a:pPr>
            <a:r>
              <a:rPr lang="fa-IR" smtClean="0"/>
              <a:t>تفاوت این کیست ها با کیست های حقیقی در این است که به جای دیواره اپیتلیالی </a:t>
            </a:r>
          </a:p>
          <a:p>
            <a:pPr>
              <a:buFontTx/>
              <a:buNone/>
            </a:pPr>
            <a:r>
              <a:rPr lang="fa-IR" smtClean="0"/>
              <a:t>جنس  دیواره آنها از رنگدانه یا بافت های فیبری تشکیل شده است </a:t>
            </a:r>
          </a:p>
          <a:p>
            <a:pPr>
              <a:buFontTx/>
              <a:buNone/>
            </a:pPr>
            <a:r>
              <a:rPr lang="fa-IR" smtClean="0"/>
              <a:t>کیست های یا ارثی و اکتسابی منفرد یا مالتیپل (چند تایی)دیده می شوند </a:t>
            </a:r>
          </a:p>
          <a:p>
            <a:pPr>
              <a:buFontTx/>
              <a:buNone/>
            </a:pPr>
            <a:r>
              <a:rPr lang="fa-IR" smtClean="0"/>
              <a:t>روش تشخیص جهت تعیین ماهیت کیست ها:</a:t>
            </a:r>
          </a:p>
          <a:p>
            <a:pPr>
              <a:buFontTx/>
              <a:buNone/>
            </a:pPr>
            <a:r>
              <a:rPr lang="fa-IR" smtClean="0"/>
              <a:t>آزمایشات بیوشیمی و سرولوژی </a:t>
            </a:r>
          </a:p>
          <a:p>
            <a:pPr>
              <a:buFontTx/>
              <a:buNone/>
            </a:pPr>
            <a:r>
              <a:rPr lang="en-US" smtClean="0"/>
              <a:t>CT</a:t>
            </a:r>
            <a:r>
              <a:rPr lang="fa-IR" smtClean="0"/>
              <a:t> اسکن </a:t>
            </a:r>
          </a:p>
          <a:p>
            <a:pPr>
              <a:buFontTx/>
              <a:buNone/>
            </a:pPr>
            <a:r>
              <a:rPr lang="fa-IR" smtClean="0"/>
              <a:t>سونوگرافی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85943B7-8081-46F1-A5C0-04906CE2B414}" type="slidenum">
              <a:rPr lang="en-US">
                <a:cs typeface="Arial" panose="020B0604020202020204" pitchFamily="34" charset="0"/>
              </a:rPr>
              <a:pPr eaLnBrk="1" hangingPunct="1"/>
              <a:t>134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5512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54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کولانژیوپانکراتیکوگرافی </a:t>
            </a:r>
          </a:p>
          <a:p>
            <a:pPr>
              <a:buFontTx/>
              <a:buNone/>
            </a:pPr>
            <a:r>
              <a:rPr lang="fa-IR" smtClean="0"/>
              <a:t>از طریق سوزن آسپیراسیون تحت فلوروسکوپی  می توان از محتویات کیست بیوپسی تهیه نمود </a:t>
            </a:r>
          </a:p>
          <a:p>
            <a:pPr>
              <a:buFontTx/>
              <a:buNone/>
            </a:pPr>
            <a:r>
              <a:rPr lang="fa-IR" smtClean="0"/>
              <a:t>روش های درمان عبارتند از:</a:t>
            </a:r>
          </a:p>
          <a:p>
            <a:pPr>
              <a:buFontTx/>
              <a:buNone/>
            </a:pPr>
            <a:r>
              <a:rPr lang="fa-IR" smtClean="0"/>
              <a:t>تخلیه ترشحات همراه با ساکشن آن و برداشتن توده و کیست </a:t>
            </a:r>
          </a:p>
          <a:p>
            <a:pPr>
              <a:buFontTx/>
              <a:buNone/>
            </a:pPr>
            <a:r>
              <a:rPr lang="fa-IR" smtClean="0"/>
              <a:t>موارد ضروری برای درناژ عبارتند از:</a:t>
            </a:r>
          </a:p>
          <a:p>
            <a:pPr>
              <a:buFontTx/>
              <a:buNone/>
            </a:pPr>
            <a:r>
              <a:rPr lang="fa-IR" smtClean="0"/>
              <a:t>عفونت </a:t>
            </a:r>
          </a:p>
          <a:p>
            <a:pPr>
              <a:buFontTx/>
              <a:buNone/>
            </a:pPr>
            <a:r>
              <a:rPr lang="fa-IR" smtClean="0"/>
              <a:t>انسداد </a:t>
            </a:r>
          </a:p>
          <a:p>
            <a:pPr>
              <a:buFontTx/>
              <a:buNone/>
            </a:pPr>
            <a:r>
              <a:rPr lang="fa-IR" smtClean="0"/>
              <a:t>هموراژی </a:t>
            </a:r>
          </a:p>
          <a:p>
            <a:pPr>
              <a:buFontTx/>
              <a:buNone/>
            </a:pPr>
            <a:r>
              <a:rPr lang="fa-IR" smtClean="0"/>
              <a:t>پارگی کیست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E96E4FF-C8A0-48A9-B336-E9479D240E87}" type="slidenum">
              <a:rPr lang="en-US">
                <a:cs typeface="Arial" panose="020B0604020202020204" pitchFamily="34" charset="0"/>
              </a:rPr>
              <a:pPr eaLnBrk="1" hangingPunct="1"/>
              <a:t>135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221137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مراقبت های پس از جراحی </a:t>
            </a:r>
          </a:p>
        </p:txBody>
      </p:sp>
      <p:sp>
        <p:nvSpPr>
          <p:cNvPr id="2560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مانیتورینگ بیمار جهت انجام درناژ کافی </a:t>
            </a:r>
          </a:p>
          <a:p>
            <a:pPr>
              <a:buFontTx/>
              <a:buNone/>
            </a:pPr>
            <a:r>
              <a:rPr lang="fa-IR" smtClean="0"/>
              <a:t>برداشتن درن های خارجی بعد از 7 تا 10 روز که ممکنه طولانی تر باشد </a:t>
            </a:r>
          </a:p>
          <a:p>
            <a:pPr>
              <a:buFontTx/>
              <a:buNone/>
            </a:pPr>
            <a:r>
              <a:rPr lang="fa-IR" smtClean="0"/>
              <a:t>عوارض درمان عبارتند از:</a:t>
            </a:r>
          </a:p>
          <a:p>
            <a:pPr>
              <a:buFontTx/>
              <a:buNone/>
            </a:pPr>
            <a:r>
              <a:rPr lang="fa-IR" smtClean="0"/>
              <a:t>هموراژی </a:t>
            </a:r>
          </a:p>
          <a:p>
            <a:pPr>
              <a:buFontTx/>
              <a:buNone/>
            </a:pPr>
            <a:r>
              <a:rPr lang="fa-IR" smtClean="0"/>
              <a:t>عفونت </a:t>
            </a:r>
          </a:p>
          <a:p>
            <a:pPr>
              <a:buFontTx/>
              <a:buNone/>
            </a:pPr>
            <a:r>
              <a:rPr lang="fa-IR" smtClean="0"/>
              <a:t>تشکیل فیستول  و کیست کاذب </a:t>
            </a:r>
          </a:p>
          <a:p>
            <a:pPr>
              <a:buFontTx/>
              <a:buNone/>
            </a:pPr>
            <a:r>
              <a:rPr lang="fa-IR" smtClean="0"/>
              <a:t>عود مجدد </a:t>
            </a:r>
          </a:p>
          <a:p>
            <a:pPr>
              <a:buFontTx/>
              <a:buNone/>
            </a:pPr>
            <a:r>
              <a:rPr lang="fa-IR" smtClean="0"/>
              <a:t>انسداد </a:t>
            </a:r>
          </a:p>
          <a:p>
            <a:pPr>
              <a:buFontTx/>
              <a:buNone/>
            </a:pPr>
            <a:r>
              <a:rPr lang="fa-IR" smtClean="0"/>
              <a:t>پارگی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86A1F3D-D25B-4A8D-AA4C-FAE676C22E7D}" type="slidenum">
              <a:rPr lang="en-US">
                <a:cs typeface="Arial" panose="020B0604020202020204" pitchFamily="34" charset="0"/>
              </a:rPr>
              <a:pPr eaLnBrk="1" hangingPunct="1"/>
              <a:t>136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89087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پانکراتیکوژژنوستومی</a:t>
            </a:r>
          </a:p>
        </p:txBody>
      </p:sp>
      <p:sp>
        <p:nvSpPr>
          <p:cNvPr id="2570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 مواردی مثل </a:t>
            </a:r>
          </a:p>
          <a:p>
            <a:pPr>
              <a:buFontTx/>
              <a:buNone/>
            </a:pPr>
            <a:r>
              <a:rPr lang="fa-IR" smtClean="0"/>
              <a:t>پانکراتیت (التهاب پانکراس)</a:t>
            </a:r>
          </a:p>
          <a:p>
            <a:pPr>
              <a:buFontTx/>
              <a:buNone/>
            </a:pPr>
            <a:r>
              <a:rPr lang="fa-IR" smtClean="0"/>
              <a:t>کیست های پانکراس </a:t>
            </a:r>
          </a:p>
          <a:p>
            <a:pPr>
              <a:buFontTx/>
              <a:buNone/>
            </a:pPr>
            <a:r>
              <a:rPr lang="fa-IR" smtClean="0"/>
              <a:t>مجرای پانکراس دچار انسداد می شود </a:t>
            </a:r>
          </a:p>
          <a:p>
            <a:pPr>
              <a:buFontTx/>
              <a:buNone/>
            </a:pPr>
            <a:r>
              <a:rPr lang="fa-IR" smtClean="0"/>
              <a:t>پانکراس قادر نیست ترشحات خود را به شکل طبیعی به درون دئودنوم تخلیه کند </a:t>
            </a:r>
          </a:p>
          <a:p>
            <a:pPr>
              <a:buFontTx/>
              <a:buNone/>
            </a:pPr>
            <a:r>
              <a:rPr lang="fa-IR" smtClean="0"/>
              <a:t>در این شرایط مجرای پانکراس به ژژنوم آناستوموز می گردد که به آن پانکراتیکوژژنوستومی گویند </a:t>
            </a:r>
          </a:p>
          <a:p>
            <a:pPr>
              <a:buFontTx/>
              <a:buNone/>
            </a:pPr>
            <a:r>
              <a:rPr lang="fa-IR" smtClean="0"/>
              <a:t>خونریزی و لیک صفرا از عوارض انجام این پروسیجر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6BC46EC-B077-4C68-9453-7A87BEB91C9A}" type="slidenum">
              <a:rPr lang="en-US">
                <a:cs typeface="Arial" panose="020B0604020202020204" pitchFamily="34" charset="0"/>
              </a:rPr>
              <a:pPr eaLnBrk="1" hangingPunct="1"/>
              <a:t>137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8427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پانکراتیکودئودنکتومی </a:t>
            </a:r>
            <a:br>
              <a:rPr lang="fa-IR" smtClean="0"/>
            </a:br>
            <a:r>
              <a:rPr lang="en-US" smtClean="0"/>
              <a:t>whipple</a:t>
            </a:r>
            <a:endParaRPr lang="fa-IR" smtClean="0"/>
          </a:p>
        </p:txBody>
      </p:sp>
      <p:sp>
        <p:nvSpPr>
          <p:cNvPr id="2580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برای درمان تومورهای سر پانکراس </a:t>
            </a:r>
          </a:p>
          <a:p>
            <a:pPr>
              <a:buFontTx/>
              <a:buNone/>
            </a:pPr>
            <a:r>
              <a:rPr lang="fa-IR" smtClean="0"/>
              <a:t>ممکنه همزمان با درگیری سر پانکراس دئودنوم نیز درگیر شده باشد </a:t>
            </a:r>
          </a:p>
          <a:p>
            <a:pPr>
              <a:buFontTx/>
              <a:buNone/>
            </a:pPr>
            <a:r>
              <a:rPr lang="fa-IR" smtClean="0"/>
              <a:t>در این روش قسمت های زیر برداشته می شود :</a:t>
            </a:r>
          </a:p>
          <a:p>
            <a:pPr>
              <a:buFontTx/>
              <a:buNone/>
            </a:pPr>
            <a:r>
              <a:rPr lang="fa-IR" smtClean="0"/>
              <a:t>سر پانکراس </a:t>
            </a:r>
          </a:p>
          <a:p>
            <a:pPr>
              <a:buFontTx/>
              <a:buNone/>
            </a:pPr>
            <a:r>
              <a:rPr lang="fa-IR" smtClean="0"/>
              <a:t>آنتروم و قسمت های تحتانی معده </a:t>
            </a:r>
          </a:p>
          <a:p>
            <a:pPr>
              <a:buFontTx/>
              <a:buNone/>
            </a:pPr>
            <a:r>
              <a:rPr lang="fa-IR" smtClean="0"/>
              <a:t>دئودنوم </a:t>
            </a:r>
          </a:p>
          <a:p>
            <a:pPr>
              <a:buFontTx/>
              <a:buNone/>
            </a:pPr>
            <a:r>
              <a:rPr lang="fa-IR" smtClean="0"/>
              <a:t>کیسه صفرا </a:t>
            </a:r>
          </a:p>
          <a:p>
            <a:pPr>
              <a:buFontTx/>
              <a:buNone/>
            </a:pPr>
            <a:r>
              <a:rPr lang="fa-IR" smtClean="0"/>
              <a:t>بعد از براشتن قسمت های فوق آناستومزهای زیر انجام می شود:</a:t>
            </a:r>
          </a:p>
          <a:p>
            <a:pPr>
              <a:buFontTx/>
              <a:buNone/>
            </a:pPr>
            <a:r>
              <a:rPr lang="fa-IR" smtClean="0"/>
              <a:t>آناستوموز پانکراس به ژژنوم </a:t>
            </a:r>
          </a:p>
          <a:p>
            <a:pPr>
              <a:buFontTx/>
              <a:buNone/>
            </a:pPr>
            <a:r>
              <a:rPr lang="fa-IR" smtClean="0"/>
              <a:t>آناستوموز ژژنوم به مجرای مشترک صفراوی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CCBFFA9-DDF5-49A9-892E-1D585CCA5452}" type="slidenum">
              <a:rPr lang="en-US">
                <a:cs typeface="Arial" panose="020B0604020202020204" pitchFamily="34" charset="0"/>
              </a:rPr>
              <a:pPr eaLnBrk="1" hangingPunct="1"/>
              <a:t>138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2678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59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آناستوموز معده به ژژنوم </a:t>
            </a:r>
          </a:p>
          <a:p>
            <a:pPr>
              <a:buFontTx/>
              <a:buNone/>
            </a:pPr>
            <a:r>
              <a:rPr lang="fa-IR" smtClean="0"/>
              <a:t>برش مید لاین جهت انجام این روش استفاده می شود </a:t>
            </a:r>
          </a:p>
          <a:p>
            <a:pPr>
              <a:buFontTx/>
              <a:buNone/>
            </a:pPr>
            <a:r>
              <a:rPr lang="fa-IR" smtClean="0"/>
              <a:t>بعد از اتمام جراحی یک درن جهت تخلیه ترشحات در ناحیه عمل گذاشته می شود </a:t>
            </a:r>
          </a:p>
          <a:p>
            <a:pPr>
              <a:buFontTx/>
              <a:buNone/>
            </a:pPr>
            <a:r>
              <a:rPr lang="fa-IR" smtClean="0"/>
              <a:t>بعد از اتمام جراحی یک لوله جهت کاهش فشار ژژنوم برای بیمار اتخاذ گردد </a:t>
            </a:r>
          </a:p>
          <a:p>
            <a:pPr>
              <a:buFontTx/>
              <a:buNone/>
            </a:pPr>
            <a:r>
              <a:rPr lang="fa-IR" smtClean="0"/>
              <a:t>عوارض این روش:</a:t>
            </a:r>
          </a:p>
          <a:p>
            <a:pPr>
              <a:buFontTx/>
              <a:buNone/>
            </a:pPr>
            <a:r>
              <a:rPr lang="fa-IR" smtClean="0"/>
              <a:t>شوک </a:t>
            </a:r>
          </a:p>
          <a:p>
            <a:pPr>
              <a:buFontTx/>
              <a:buNone/>
            </a:pPr>
            <a:r>
              <a:rPr lang="fa-IR" smtClean="0"/>
              <a:t>نارسایی کلیوی </a:t>
            </a:r>
          </a:p>
          <a:p>
            <a:pPr>
              <a:buFontTx/>
              <a:buNone/>
            </a:pPr>
            <a:r>
              <a:rPr lang="fa-IR" smtClean="0"/>
              <a:t>فیستول پانکراس </a:t>
            </a:r>
          </a:p>
          <a:p>
            <a:pPr>
              <a:buFontTx/>
              <a:buNone/>
            </a:pPr>
            <a:r>
              <a:rPr lang="fa-IR" smtClean="0"/>
              <a:t>فیستول صفراوی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375CEED-B134-4DBC-9B67-A7980353C53F}" type="slidenum">
              <a:rPr lang="en-US">
                <a:cs typeface="Arial" panose="020B0604020202020204" pitchFamily="34" charset="0"/>
              </a:rPr>
              <a:pPr eaLnBrk="1" hangingPunct="1"/>
              <a:t>139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94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5670DD7-56C4-4EB0-9F75-24498902D16E}" type="slidenum">
              <a:rPr lang="en-US">
                <a:cs typeface="Arial" panose="020B0604020202020204" pitchFamily="34" charset="0"/>
              </a:rPr>
              <a:pPr eaLnBrk="1" hangingPunct="1"/>
              <a:t>14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جراحی روی قسمت های فوقانی سیستم گوارش که امکان تغذیه از راه دهان برای مدت طولانی ممکن نباشد </a:t>
            </a:r>
          </a:p>
          <a:p>
            <a:pPr eaLnBrk="1" hangingPunct="1">
              <a:buFontTx/>
              <a:buNone/>
            </a:pPr>
            <a:r>
              <a:rPr lang="fa-IR" smtClean="0"/>
              <a:t>ترومای دودنوم ، پانکراس و پانکراتیت بسیار شدید </a:t>
            </a:r>
          </a:p>
          <a:p>
            <a:pPr eaLnBrk="1" hangingPunct="1">
              <a:buFontTx/>
              <a:buNone/>
            </a:pPr>
            <a:r>
              <a:rPr lang="fa-IR" smtClean="0"/>
              <a:t>آسپیراسیون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73630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پانکراتکتومی</a:t>
            </a:r>
          </a:p>
        </p:txBody>
      </p:sp>
      <p:sp>
        <p:nvSpPr>
          <p:cNvPr id="260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برداشت تمام یا بخشی از پانکراس است </a:t>
            </a:r>
          </a:p>
          <a:p>
            <a:pPr>
              <a:buFontTx/>
              <a:buNone/>
            </a:pPr>
            <a:r>
              <a:rPr lang="fa-IR" smtClean="0">
                <a:solidFill>
                  <a:srgbClr val="FF0000"/>
                </a:solidFill>
              </a:rPr>
              <a:t>پانکراتکتومی دیستال:</a:t>
            </a:r>
          </a:p>
          <a:p>
            <a:pPr>
              <a:buFontTx/>
              <a:buNone/>
            </a:pPr>
            <a:r>
              <a:rPr lang="fa-IR" smtClean="0"/>
              <a:t>در این روش دم و تنه پانکراس برداشته می شود و سر آن باقی می ماند </a:t>
            </a:r>
          </a:p>
          <a:p>
            <a:pPr>
              <a:buFontTx/>
              <a:buNone/>
            </a:pPr>
            <a:r>
              <a:rPr lang="fa-IR" smtClean="0"/>
              <a:t>احتمال درگیری طحال نیز است بنابراین اسپلنکتومی نیز انجام می شود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>
                <a:solidFill>
                  <a:srgbClr val="FF0000"/>
                </a:solidFill>
              </a:rPr>
              <a:t>پانکراتکتومی سگمانی:</a:t>
            </a:r>
          </a:p>
          <a:p>
            <a:pPr>
              <a:buFontTx/>
              <a:buNone/>
            </a:pPr>
            <a:r>
              <a:rPr lang="fa-IR" smtClean="0"/>
              <a:t>قسمت کوچکی از پانکراس دچار آسیب یا تومور شده اند برداشته می شود </a:t>
            </a:r>
          </a:p>
          <a:p>
            <a:pPr>
              <a:buFontTx/>
              <a:buNone/>
            </a:pPr>
            <a:r>
              <a:rPr lang="fa-IR" smtClean="0">
                <a:solidFill>
                  <a:srgbClr val="FF0000"/>
                </a:solidFill>
              </a:rPr>
              <a:t>پانکراتکتومی توتال:</a:t>
            </a:r>
          </a:p>
          <a:p>
            <a:pPr>
              <a:buFontTx/>
              <a:buNone/>
            </a:pPr>
            <a:r>
              <a:rPr lang="fa-IR" smtClean="0"/>
              <a:t>برداشتن پانکراس به طور کامل </a:t>
            </a:r>
          </a:p>
          <a:p>
            <a:pPr>
              <a:buFontTx/>
              <a:buNone/>
            </a:pPr>
            <a:r>
              <a:rPr lang="fa-IR" smtClean="0"/>
              <a:t>ممکنه طحال نیز برداشته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83B51FD-FDA4-43BB-975A-BFA0EAC8B70D}" type="slidenum">
              <a:rPr lang="en-US">
                <a:cs typeface="Arial" panose="020B0604020202020204" pitchFamily="34" charset="0"/>
              </a:rPr>
              <a:pPr eaLnBrk="1" hangingPunct="1"/>
              <a:t>140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47653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61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هرچه پانکراتکتومی وسیعتر باشد احتمال بروز دیابت نوع یک در فرد بیشتر است </a:t>
            </a:r>
          </a:p>
          <a:p>
            <a:pPr>
              <a:buFontTx/>
              <a:buNone/>
            </a:pPr>
            <a:r>
              <a:rPr lang="fa-IR" smtClean="0"/>
              <a:t>کنترل قند خون بعد از عمل و ممکنه تا آخر عمر </a:t>
            </a:r>
          </a:p>
          <a:p>
            <a:pPr>
              <a:buFontTx/>
              <a:buNone/>
            </a:pPr>
            <a:r>
              <a:rPr lang="fa-IR" smtClean="0"/>
              <a:t>مصرف آنزیم های گوارشی </a:t>
            </a:r>
          </a:p>
          <a:p>
            <a:pPr>
              <a:buFontTx/>
              <a:buNone/>
            </a:pPr>
            <a:r>
              <a:rPr lang="fa-IR" smtClean="0"/>
              <a:t>اندیکاسیون پانکراتکتومی :</a:t>
            </a:r>
          </a:p>
          <a:p>
            <a:pPr>
              <a:buFontTx/>
              <a:buNone/>
            </a:pPr>
            <a:r>
              <a:rPr lang="fa-IR" smtClean="0"/>
              <a:t>پانکراتیت مزمن </a:t>
            </a:r>
          </a:p>
          <a:p>
            <a:pPr>
              <a:buFontTx/>
              <a:buNone/>
            </a:pPr>
            <a:r>
              <a:rPr lang="fa-IR" smtClean="0"/>
              <a:t>نکروز پانکراس </a:t>
            </a:r>
          </a:p>
          <a:p>
            <a:pPr>
              <a:buFontTx/>
              <a:buNone/>
            </a:pPr>
            <a:r>
              <a:rPr lang="fa-IR" smtClean="0"/>
              <a:t>تروما </a:t>
            </a:r>
          </a:p>
          <a:p>
            <a:pPr>
              <a:buFontTx/>
              <a:buNone/>
            </a:pPr>
            <a:r>
              <a:rPr lang="fa-IR" smtClean="0"/>
              <a:t>تومورها </a:t>
            </a:r>
          </a:p>
          <a:p>
            <a:pPr>
              <a:buFontTx/>
              <a:buNone/>
            </a:pPr>
            <a:r>
              <a:rPr lang="fa-IR" smtClean="0"/>
              <a:t>هایپر انسولینمی شدید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B98071F-B6A5-4D06-AACC-06C85953821C}" type="slidenum">
              <a:rPr lang="en-US">
                <a:cs typeface="Arial" panose="020B0604020202020204" pitchFamily="34" charset="0"/>
              </a:rPr>
              <a:pPr eaLnBrk="1" hangingPunct="1"/>
              <a:t>141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7035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جراحی پستان </a:t>
            </a:r>
          </a:p>
        </p:txBody>
      </p:sp>
      <p:sp>
        <p:nvSpPr>
          <p:cNvPr id="262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سرطان پستان شایعترین سرطان در زنان </a:t>
            </a:r>
          </a:p>
          <a:p>
            <a:pPr>
              <a:buFontTx/>
              <a:buNone/>
            </a:pPr>
            <a:r>
              <a:rPr lang="fa-IR" smtClean="0"/>
              <a:t>برست 2 عضو متقارن که در هر دو جنس وجود دارد </a:t>
            </a:r>
          </a:p>
          <a:p>
            <a:pPr>
              <a:buFontTx/>
              <a:buNone/>
            </a:pPr>
            <a:r>
              <a:rPr lang="fa-IR" smtClean="0"/>
              <a:t>در آقایان تکامل ناقصی دارد </a:t>
            </a:r>
          </a:p>
          <a:p>
            <a:pPr>
              <a:buFontTx/>
              <a:buNone/>
            </a:pPr>
            <a:r>
              <a:rPr lang="fa-IR" smtClean="0"/>
              <a:t>برست یک غده ی عرق تغییر شکل یافته که در جدار قفسه سینه روی عضله ی سینه ای بزرگ و به موازات دنده دوم تا ششم قرار دارد </a:t>
            </a:r>
          </a:p>
          <a:p>
            <a:pPr>
              <a:buFontTx/>
              <a:buNone/>
            </a:pPr>
            <a:r>
              <a:rPr lang="fa-IR" smtClean="0"/>
              <a:t>هاله برست یا آرئول یک دایره کوچک پر رنگ در قسمت مرکزی برست </a:t>
            </a:r>
          </a:p>
          <a:p>
            <a:pPr>
              <a:buFontTx/>
              <a:buNone/>
            </a:pPr>
            <a:r>
              <a:rPr lang="en-US" smtClean="0"/>
              <a:t>Nipple</a:t>
            </a:r>
            <a:r>
              <a:rPr lang="fa-IR" smtClean="0"/>
              <a:t> در مرکز آرئول قرار دارد </a:t>
            </a:r>
          </a:p>
          <a:p>
            <a:pPr>
              <a:buFontTx/>
              <a:buNone/>
            </a:pPr>
            <a:r>
              <a:rPr lang="fa-IR" smtClean="0"/>
              <a:t>غده ی پستان از غدد شیری ، بافت چربی، بافت همبندی و الاستیک تشکیل شده است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139F581-6307-4082-849F-FE65A4722CCF}" type="slidenum">
              <a:rPr lang="en-US">
                <a:cs typeface="Arial" panose="020B0604020202020204" pitchFamily="34" charset="0"/>
              </a:rPr>
              <a:pPr eaLnBrk="1" hangingPunct="1"/>
              <a:t>142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82833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63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برست در زیر پوست و در ضخامت فاشیای سطحی و روی فاشیای عمقی عضله سینه ای بزرگ قرار دارد </a:t>
            </a:r>
          </a:p>
          <a:p>
            <a:pPr>
              <a:buFontTx/>
              <a:buNone/>
            </a:pPr>
            <a:r>
              <a:rPr lang="fa-IR" smtClean="0"/>
              <a:t>از فاشیای عضله سینه ای بزرگ تیغه هایی به نام رباط آویزان کننده به داخل برست نفوذ کرده و آن را به 20-15 لوب تقسیم می کند </a:t>
            </a:r>
          </a:p>
          <a:p>
            <a:pPr>
              <a:buFontTx/>
              <a:buNone/>
            </a:pPr>
            <a:r>
              <a:rPr lang="fa-IR" smtClean="0"/>
              <a:t>هر لوب از قطعات کوچکتر به نام لوبول تشکیل شده </a:t>
            </a:r>
          </a:p>
          <a:p>
            <a:pPr>
              <a:buFontTx/>
              <a:buNone/>
            </a:pPr>
            <a:r>
              <a:rPr lang="fa-IR" smtClean="0"/>
              <a:t>هر لوبول شامل یک خوشه ای از آلوئول است که به یک مجرای کوچک باز می شود </a:t>
            </a:r>
          </a:p>
          <a:p>
            <a:pPr>
              <a:buFontTx/>
              <a:buNone/>
            </a:pPr>
            <a:r>
              <a:rPr lang="fa-IR" smtClean="0"/>
              <a:t>این مجاری کوچک به هم پیوسته و مجرای ناقل شیر به وجود آورده که به تعداد لوب های پستان می باشند </a:t>
            </a:r>
          </a:p>
          <a:p>
            <a:pPr>
              <a:buFontTx/>
              <a:buNone/>
            </a:pPr>
            <a:r>
              <a:rPr lang="fa-IR" smtClean="0"/>
              <a:t>مجرای ناقل شیر در ادامه سینوس شیری را می سازند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26A3BF7-0DBA-4820-92BA-224990C95F6D}" type="slidenum">
              <a:rPr lang="en-US">
                <a:cs typeface="Arial" panose="020B0604020202020204" pitchFamily="34" charset="0"/>
              </a:rPr>
              <a:pPr eaLnBrk="1" hangingPunct="1"/>
              <a:t>143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55639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64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قسمت داخلی پستان توسط شاخه های شریان سینه ای داخلی و شرایین بین دنده ای و قسمت خارجی آن توسط شاخه های شریان زیر بغلی تغذیه می گردد </a:t>
            </a:r>
          </a:p>
          <a:p>
            <a:pPr>
              <a:buFontTx/>
              <a:buNone/>
            </a:pPr>
            <a:r>
              <a:rPr lang="fa-IR" smtClean="0"/>
              <a:t>خون وریدی آن به وریدهای زیر بغلی، سینه ای داخلی و بین دنده ای تخلیه می شوند </a:t>
            </a:r>
          </a:p>
          <a:p>
            <a:pPr>
              <a:buFontTx/>
              <a:buNone/>
            </a:pPr>
            <a:r>
              <a:rPr lang="fa-IR" smtClean="0"/>
              <a:t>قسمت اعظم لنف پستان به عروق لنفاوی زیر بغلی و لنف قسمت داخل پستان به عروق لنفاوی سینه ای داخلی تخلیه می گردد </a:t>
            </a:r>
          </a:p>
          <a:p>
            <a:pPr>
              <a:buFontTx/>
              <a:buNone/>
            </a:pPr>
            <a:r>
              <a:rPr lang="fa-IR" smtClean="0"/>
              <a:t>تخلیه لنف پستان از نظر سرطان پستان و جراحی حائز اهمیت است.</a:t>
            </a:r>
          </a:p>
          <a:p>
            <a:pPr>
              <a:buFontTx/>
              <a:buNone/>
            </a:pPr>
            <a:r>
              <a:rPr lang="fa-IR" smtClean="0"/>
              <a:t>اعصاب آن از راه اعصاب بین دنده ای دوم تا ششم تامین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6C1B3A5-32A3-4BBF-B6D4-48F0FC1A74C1}" type="slidenum">
              <a:rPr lang="en-US">
                <a:cs typeface="Arial" panose="020B0604020202020204" pitchFamily="34" charset="0"/>
              </a:rPr>
              <a:pPr eaLnBrk="1" hangingPunct="1"/>
              <a:t>144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5975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سرطان پستان </a:t>
            </a:r>
          </a:p>
        </p:txBody>
      </p:sp>
      <p:sp>
        <p:nvSpPr>
          <p:cNvPr id="265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یک ضایعه پاتولوژک که با تغییر ژنتیکی در یک سلول واحد شروع شده و ممکنه 2 سال طول بکشد تا قابل لمس شود</a:t>
            </a:r>
          </a:p>
          <a:p>
            <a:pPr>
              <a:buFontTx/>
              <a:buNone/>
            </a:pPr>
            <a:r>
              <a:rPr lang="fa-IR" smtClean="0"/>
              <a:t>شایعترین نوع کارسینومای مجرای ارتشاحی است </a:t>
            </a:r>
          </a:p>
          <a:p>
            <a:pPr>
              <a:buFontTx/>
              <a:buNone/>
            </a:pPr>
            <a:r>
              <a:rPr lang="fa-IR" smtClean="0"/>
              <a:t>پیش آگهی بدی نسبت به انواع دیگر تومورها دارد </a:t>
            </a:r>
          </a:p>
          <a:p>
            <a:pPr>
              <a:buFontTx/>
              <a:buNone/>
            </a:pPr>
            <a:r>
              <a:rPr lang="fa-IR" smtClean="0"/>
              <a:t>کارسینوم های لوبولار ارتشاحی حدود 10-5 موارد را شامل می شوند </a:t>
            </a:r>
          </a:p>
          <a:p>
            <a:pPr>
              <a:buFontTx/>
              <a:buNone/>
            </a:pPr>
            <a:r>
              <a:rPr lang="fa-IR" smtClean="0"/>
              <a:t>ضخامت نامعینی داشته و چند کانونی هستند </a:t>
            </a:r>
          </a:p>
          <a:p>
            <a:pPr>
              <a:buFontTx/>
              <a:buNone/>
            </a:pPr>
            <a:r>
              <a:rPr lang="fa-IR" smtClean="0"/>
              <a:t>این سرطان قادر به ساتخوان، ریه، کبد، مغز، پوست و .. متاستاز دهد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87C5585-785C-4679-88C8-0074ACD20EA9}" type="slidenum">
              <a:rPr lang="en-US">
                <a:cs typeface="Arial" panose="020B0604020202020204" pitchFamily="34" charset="0"/>
              </a:rPr>
              <a:pPr eaLnBrk="1" hangingPunct="1"/>
              <a:t>145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271337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علل بروز سرطان پستان </a:t>
            </a:r>
          </a:p>
        </p:txBody>
      </p:sp>
      <p:sp>
        <p:nvSpPr>
          <p:cNvPr id="266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جنس </a:t>
            </a:r>
          </a:p>
          <a:p>
            <a:pPr>
              <a:buFontTx/>
              <a:buNone/>
            </a:pPr>
            <a:r>
              <a:rPr lang="fa-IR" smtClean="0"/>
              <a:t>بالا رفتن سن </a:t>
            </a:r>
          </a:p>
          <a:p>
            <a:pPr>
              <a:buFontTx/>
              <a:buNone/>
            </a:pPr>
            <a:r>
              <a:rPr lang="fa-IR" smtClean="0"/>
              <a:t>سابقه قبلی </a:t>
            </a:r>
          </a:p>
          <a:p>
            <a:pPr>
              <a:buFontTx/>
              <a:buNone/>
            </a:pPr>
            <a:r>
              <a:rPr lang="fa-IR" smtClean="0"/>
              <a:t>تغییرات ژنتیکی </a:t>
            </a:r>
          </a:p>
          <a:p>
            <a:pPr>
              <a:buFontTx/>
              <a:buNone/>
            </a:pPr>
            <a:r>
              <a:rPr lang="fa-IR" smtClean="0"/>
              <a:t>آغاز قاعدگی پیش از 12 سالگی </a:t>
            </a:r>
          </a:p>
          <a:p>
            <a:pPr>
              <a:buFontTx/>
              <a:buNone/>
            </a:pPr>
            <a:r>
              <a:rPr lang="fa-IR" smtClean="0"/>
              <a:t>زایمان نکردن </a:t>
            </a:r>
          </a:p>
          <a:p>
            <a:pPr>
              <a:buFontTx/>
              <a:buNone/>
            </a:pPr>
            <a:r>
              <a:rPr lang="fa-IR" smtClean="0"/>
              <a:t>نخستین زایمان پس از 30 سالگی </a:t>
            </a:r>
          </a:p>
          <a:p>
            <a:pPr>
              <a:buFontTx/>
              <a:buNone/>
            </a:pPr>
            <a:r>
              <a:rPr lang="fa-IR" smtClean="0"/>
              <a:t>شروع دیر رس یائسگی پس از 55 سالگی </a:t>
            </a:r>
          </a:p>
          <a:p>
            <a:pPr>
              <a:buFontTx/>
              <a:buNone/>
            </a:pPr>
            <a:r>
              <a:rPr lang="fa-IR" smtClean="0"/>
              <a:t>داروهای جایگزین هورمونی </a:t>
            </a:r>
          </a:p>
          <a:p>
            <a:pPr>
              <a:buFontTx/>
              <a:buNone/>
            </a:pPr>
            <a:r>
              <a:rPr lang="fa-IR" smtClean="0"/>
              <a:t>مصرف سیگار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A3E088A-F825-4FAB-AE27-D4F71FE56DD3}" type="slidenum">
              <a:rPr lang="en-US">
                <a:cs typeface="Arial" panose="020B0604020202020204" pitchFamily="34" charset="0"/>
              </a:rPr>
              <a:pPr eaLnBrk="1" hangingPunct="1"/>
              <a:t>146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91787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67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رژیم غذایی پر چرب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FC3A2F5-5AA3-42B8-95E6-CD7FABC827C8}" type="slidenum">
              <a:rPr lang="en-US">
                <a:cs typeface="Arial" panose="020B0604020202020204" pitchFamily="34" charset="0"/>
              </a:rPr>
              <a:pPr eaLnBrk="1" hangingPunct="1"/>
              <a:t>147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85380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68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عواملی مانند ورزش منظم</a:t>
            </a:r>
          </a:p>
          <a:p>
            <a:pPr>
              <a:buFontTx/>
              <a:buNone/>
            </a:pPr>
            <a:r>
              <a:rPr lang="fa-IR" smtClean="0"/>
              <a:t>کاهش چربی بدن </a:t>
            </a:r>
          </a:p>
          <a:p>
            <a:pPr>
              <a:buFontTx/>
              <a:buNone/>
            </a:pPr>
            <a:r>
              <a:rPr lang="fa-IR" smtClean="0"/>
              <a:t>حاملگی قبل از 30 سالگی </a:t>
            </a:r>
          </a:p>
          <a:p>
            <a:pPr>
              <a:buFontTx/>
              <a:buNone/>
            </a:pPr>
            <a:r>
              <a:rPr lang="fa-IR" smtClean="0"/>
              <a:t>شیر دادن امکان ابتلا به سرطان پستان را کاهش می دهد </a:t>
            </a:r>
          </a:p>
          <a:p>
            <a:pPr>
              <a:buFontTx/>
              <a:buNone/>
            </a:pPr>
            <a:r>
              <a:rPr lang="fa-IR" smtClean="0"/>
              <a:t>سرطان از نظر اندازه تومور و گستردگی 4 مرحله تقسیم می شود:</a:t>
            </a:r>
          </a:p>
          <a:p>
            <a:pPr>
              <a:buFontTx/>
              <a:buNone/>
            </a:pPr>
            <a:r>
              <a:rPr lang="en-US" smtClean="0"/>
              <a:t>StageI</a:t>
            </a:r>
            <a:r>
              <a:rPr lang="fa-IR" smtClean="0"/>
              <a:t>: قطر تومور 2 سانتیمتر است هیچگونه گسترش و متاستازی پیدا نکرده </a:t>
            </a:r>
          </a:p>
          <a:p>
            <a:pPr>
              <a:buFontTx/>
              <a:buNone/>
            </a:pPr>
            <a:r>
              <a:rPr lang="en-US" smtClean="0"/>
              <a:t>StageII</a:t>
            </a:r>
            <a:r>
              <a:rPr lang="fa-IR" smtClean="0"/>
              <a:t> قطر بین 5-2 سانت دارد. امکان درگیری غدد لنفاوی است .گسترش به مناطق دور دست وجود دارد </a:t>
            </a:r>
          </a:p>
          <a:p>
            <a:pPr>
              <a:buFontTx/>
              <a:buNone/>
            </a:pPr>
            <a:r>
              <a:rPr lang="en-US" smtClean="0"/>
              <a:t>StageIIIa</a:t>
            </a:r>
            <a:r>
              <a:rPr lang="fa-IR" smtClean="0"/>
              <a:t> : قطر تومور بیش از 5 سانت است .ممکنه به سر جای خود محکم چسبیده باشد و ممکنه به بافت های اطراف گسترش یابد </a:t>
            </a:r>
            <a:r>
              <a:rPr lang="en-US" smtClean="0"/>
              <a:t> </a:t>
            </a: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AB990AB-CF92-4EA7-ACA6-E36A876FA072}" type="slidenum">
              <a:rPr lang="en-US">
                <a:cs typeface="Arial" panose="020B0604020202020204" pitchFamily="34" charset="0"/>
              </a:rPr>
              <a:pPr eaLnBrk="1" hangingPunct="1"/>
              <a:t>148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5834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69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مناطق دور متاستاز نمی دهد </a:t>
            </a:r>
          </a:p>
          <a:p>
            <a:pPr>
              <a:buFontTx/>
              <a:buNone/>
            </a:pPr>
            <a:r>
              <a:rPr lang="en-US" smtClean="0"/>
              <a:t>Stage IIIb</a:t>
            </a:r>
            <a:r>
              <a:rPr lang="fa-IR" smtClean="0"/>
              <a:t>: تومور اندازه های مختلفی دارد . به غدد لنفاوی سوپراکلاویکولار و اینتراکلاویکولار متاستاز می دهد .ناحیه بازو متورم می شود اما به نواحی دور دست متاستاز نمی دهد </a:t>
            </a:r>
          </a:p>
          <a:p>
            <a:pPr>
              <a:buFontTx/>
              <a:buNone/>
            </a:pPr>
            <a:r>
              <a:rPr lang="en-US" smtClean="0"/>
              <a:t>StageIV</a:t>
            </a:r>
            <a:r>
              <a:rPr lang="fa-IR" smtClean="0"/>
              <a:t>: تومور اندازه های مختلفی دارد .به مناطق دور دست متاستاز می دهد. بافت های اطراف  را نیز درگیر می کند </a:t>
            </a:r>
          </a:p>
          <a:p>
            <a:pPr>
              <a:buFontTx/>
              <a:buNone/>
            </a:pPr>
            <a:r>
              <a:rPr lang="fa-IR" smtClean="0"/>
              <a:t>تشخیص از طریق معاینات دوره ای پستان و ماموگرافی است </a:t>
            </a:r>
          </a:p>
          <a:p>
            <a:pPr>
              <a:buFontTx/>
              <a:buNone/>
            </a:pPr>
            <a:r>
              <a:rPr lang="fa-IR" smtClean="0"/>
              <a:t>جهت اطمینان از تشخیص احتمالی عکس قفسه سینه و اسکن استخوان توصیه می شود </a:t>
            </a:r>
          </a:p>
          <a:p>
            <a:pPr>
              <a:buFontTx/>
              <a:buNone/>
            </a:pPr>
            <a:r>
              <a:rPr lang="fa-IR" smtClean="0"/>
              <a:t>سونوگرافی و گرفتن بیوپسی هم از روشهای تشخیص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7437096-AFF6-4A36-9931-05FFA5613ACA}" type="slidenum">
              <a:rPr lang="en-US">
                <a:cs typeface="Arial" panose="020B0604020202020204" pitchFamily="34" charset="0"/>
              </a:rPr>
              <a:pPr eaLnBrk="1" hangingPunct="1"/>
              <a:t>149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72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38D65E9-709F-40B1-9885-816882FA31AD}" type="slidenum">
              <a:rPr lang="en-US">
                <a:cs typeface="Arial" panose="020B0604020202020204" pitchFamily="34" charset="0"/>
              </a:rPr>
              <a:pPr eaLnBrk="1" hangingPunct="1"/>
              <a:t>15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روش </a:t>
            </a:r>
            <a:endParaRPr lang="en-US" smtClean="0"/>
          </a:p>
        </p:txBody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fa-IR" smtClean="0"/>
              <a:t>در این روش محل ورود کتتر( عمدتا از کتتر فولی استفاده می شود) باید حدود 20 سانتیمتر از رباط </a:t>
            </a:r>
            <a:r>
              <a:rPr lang="en-US" smtClean="0"/>
              <a:t>Treits</a:t>
            </a:r>
            <a:r>
              <a:rPr lang="fa-IR" smtClean="0"/>
              <a:t> فاصله داشته باشد 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fa-IR" smtClean="0"/>
              <a:t>از یک برش پوستی در ربع فوقانی چپ شکم و در محاذات رباط </a:t>
            </a:r>
            <a:r>
              <a:rPr lang="en-US" smtClean="0"/>
              <a:t>Treits</a:t>
            </a:r>
            <a:r>
              <a:rPr lang="fa-IR" smtClean="0"/>
              <a:t> می توان جهت دسترسی به این نقطه بهره برد.</a:t>
            </a:r>
          </a:p>
          <a:p>
            <a:pPr marL="457200" indent="-457200">
              <a:lnSpc>
                <a:spcPct val="90000"/>
              </a:lnSpc>
              <a:buNone/>
            </a:pPr>
            <a:endParaRPr lang="fa-IR" smtClean="0"/>
          </a:p>
          <a:p>
            <a:pPr marL="457200" indent="-457200">
              <a:lnSpc>
                <a:spcPct val="90000"/>
              </a:lnSpc>
              <a:buNone/>
            </a:pPr>
            <a:r>
              <a:rPr lang="fa-IR" smtClean="0"/>
              <a:t>3. بعد از کنار زدن لایه های شکمی و پریتوئن ژژنوم نمایان می گردد.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fa-IR" smtClean="0"/>
              <a:t>یک برش کوچک حدود 20 سانت دورتر از رباط </a:t>
            </a:r>
            <a:r>
              <a:rPr lang="en-US" smtClean="0"/>
              <a:t>Treits</a:t>
            </a:r>
            <a:r>
              <a:rPr lang="fa-IR" smtClean="0"/>
              <a:t> در سطح ژژنوم ایجاد می شود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fa-IR" smtClean="0"/>
              <a:t>دو طرف منطقه باید توسط کلمپ های روده ای مسدود گردد.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fa-IR" smtClean="0"/>
              <a:t>کتتر مورد نظر از طریق سوراخ ایجاد شده به روش </a:t>
            </a:r>
            <a:r>
              <a:rPr lang="en-US" smtClean="0"/>
              <a:t>Purse</a:t>
            </a:r>
            <a:r>
              <a:rPr lang="fa-IR" smtClean="0"/>
              <a:t> در یک ردیف بخیه می گردد.</a:t>
            </a:r>
          </a:p>
          <a:p>
            <a:pPr marL="457200" indent="-457200">
              <a:lnSpc>
                <a:spcPct val="90000"/>
              </a:lnSpc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835098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70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عوامل موثر در انتخاب روش های درمان و مداخلات جراحی در سرطان پستان عبارتند از:</a:t>
            </a:r>
          </a:p>
          <a:p>
            <a:pPr>
              <a:buFontTx/>
              <a:buNone/>
            </a:pPr>
            <a:r>
              <a:rPr lang="fa-IR" smtClean="0"/>
              <a:t>اندازه تومور </a:t>
            </a:r>
          </a:p>
          <a:p>
            <a:pPr>
              <a:buFontTx/>
              <a:buNone/>
            </a:pPr>
            <a:r>
              <a:rPr lang="fa-IR" smtClean="0"/>
              <a:t>داشتن متاستاز به اطراف با محدود بودن تومور در یک ناحیه </a:t>
            </a:r>
          </a:p>
          <a:p>
            <a:pPr>
              <a:buFontTx/>
              <a:buNone/>
            </a:pPr>
            <a:r>
              <a:rPr lang="fa-IR" smtClean="0"/>
              <a:t>حفظ پستان با انجام جراحی در پستان با توجه به اندازه و محدود بودن توده در 90 در صد موارد امکان پذیر است </a:t>
            </a:r>
          </a:p>
          <a:p>
            <a:pPr>
              <a:buFontTx/>
              <a:buNone/>
            </a:pPr>
            <a:r>
              <a:rPr lang="fa-IR" smtClean="0"/>
              <a:t>حدود 50 درصد تومورهای پستان در ربع فوقانی خارجی آن اتفاق می افتد </a:t>
            </a:r>
          </a:p>
          <a:p>
            <a:pPr>
              <a:buFontTx/>
              <a:buNone/>
            </a:pPr>
            <a:r>
              <a:rPr lang="fa-IR" smtClean="0"/>
              <a:t>در مردان بزرگی پستان (ژنیکوماستی) نسبت به تومورهای بدخیم و سرطانی بیشتر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69A89EB-13C9-4292-9394-8E4FD8CD8421}" type="slidenum">
              <a:rPr lang="en-US">
                <a:cs typeface="Arial" panose="020B0604020202020204" pitchFamily="34" charset="0"/>
              </a:rPr>
              <a:pPr eaLnBrk="1" hangingPunct="1"/>
              <a:t>150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59622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بیوپسی پستان </a:t>
            </a:r>
          </a:p>
        </p:txBody>
      </p:sp>
      <p:sp>
        <p:nvSpPr>
          <p:cNvPr id="271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اندیکاسیون :</a:t>
            </a:r>
          </a:p>
          <a:p>
            <a:pPr>
              <a:buFontTx/>
              <a:buNone/>
            </a:pPr>
            <a:r>
              <a:rPr lang="fa-IR" smtClean="0"/>
              <a:t>لمس توده در معاینات بالینی (خود آزمایی پستان) در دوره قاعدگی </a:t>
            </a:r>
          </a:p>
          <a:p>
            <a:pPr>
              <a:buFontTx/>
              <a:buNone/>
            </a:pPr>
            <a:r>
              <a:rPr lang="fa-IR" smtClean="0"/>
              <a:t>توده کیستی که بعد از آسپیره کردن از بین می رود </a:t>
            </a:r>
          </a:p>
          <a:p>
            <a:pPr>
              <a:buFontTx/>
              <a:buNone/>
            </a:pPr>
            <a:r>
              <a:rPr lang="fa-IR" smtClean="0"/>
              <a:t>ترشح چرکی ، خونی یا سروزی از نوک پستان </a:t>
            </a:r>
          </a:p>
          <a:p>
            <a:pPr>
              <a:buFontTx/>
              <a:buNone/>
            </a:pPr>
            <a:r>
              <a:rPr lang="fa-IR" smtClean="0"/>
              <a:t>گزارش ماموگرافی مبنی بر وجود توده </a:t>
            </a:r>
          </a:p>
          <a:p>
            <a:pPr>
              <a:buFontTx/>
              <a:buNone/>
            </a:pPr>
            <a:r>
              <a:rPr lang="fa-IR" smtClean="0"/>
              <a:t>ممکنه از طریق سوزن یا جراحی انجام شود </a:t>
            </a:r>
          </a:p>
          <a:p>
            <a:pPr>
              <a:buFontTx/>
              <a:buNone/>
            </a:pPr>
            <a:r>
              <a:rPr lang="fa-IR" smtClean="0"/>
              <a:t>اندازه و محل قرار گرفتن ضایعه در انتخاب روش انجام نمونه بردتاری موثر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3862F7F-9796-4FEE-BBA5-F1CC26B5A282}" type="slidenum">
              <a:rPr lang="en-US">
                <a:cs typeface="Arial" panose="020B0604020202020204" pitchFamily="34" charset="0"/>
              </a:rPr>
              <a:pPr eaLnBrk="1" hangingPunct="1"/>
              <a:t>151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77985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ماستکتومی </a:t>
            </a:r>
          </a:p>
        </p:txBody>
      </p:sp>
      <p:sp>
        <p:nvSpPr>
          <p:cNvPr id="272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برداشت تمام یا قسمتی از پستان است که در موارد بدخیمی اندیکاسیون دارد </a:t>
            </a:r>
          </a:p>
          <a:p>
            <a:pPr>
              <a:buFontTx/>
              <a:buNone/>
            </a:pPr>
            <a:r>
              <a:rPr lang="fa-IR" smtClean="0"/>
              <a:t>میزان گسترش ماستکتومی بستگی به گسترش تومور و درگیری بافت های اطراف دارد </a:t>
            </a:r>
          </a:p>
          <a:p>
            <a:pPr>
              <a:buFontTx/>
              <a:buNone/>
            </a:pPr>
            <a:r>
              <a:rPr lang="fa-IR" smtClean="0"/>
              <a:t>علاوه بر برداشت توده سرطانی و پستان، بافت هایی نظیر گره های لنفاوی زیر بغلو عضلات سینه ای نیز برداشته می شود </a:t>
            </a:r>
          </a:p>
          <a:p>
            <a:pPr>
              <a:buFontTx/>
              <a:buNone/>
            </a:pPr>
            <a:r>
              <a:rPr lang="fa-IR" smtClean="0"/>
              <a:t>بعد از ماستکتومی انجام رادیو تراپی و شیمی درمانی </a:t>
            </a:r>
          </a:p>
          <a:p>
            <a:pPr>
              <a:buFontTx/>
              <a:buNone/>
            </a:pPr>
            <a:r>
              <a:rPr lang="fa-IR" smtClean="0"/>
              <a:t>چند روش ماستکتومی :</a:t>
            </a:r>
          </a:p>
          <a:p>
            <a:pPr>
              <a:buFontTx/>
              <a:buNone/>
            </a:pPr>
            <a:r>
              <a:rPr lang="fa-IR" smtClean="0"/>
              <a:t>لامپکتومی:</a:t>
            </a:r>
          </a:p>
          <a:p>
            <a:pPr>
              <a:buFontTx/>
              <a:buNone/>
            </a:pPr>
            <a:r>
              <a:rPr lang="fa-IR" smtClean="0"/>
              <a:t>برداشت توده سرطانی پستان به همراه برداشت 1-2 سانت از اطراف تومور </a:t>
            </a:r>
          </a:p>
          <a:p>
            <a:pPr>
              <a:buFontTx/>
              <a:buNone/>
            </a:pPr>
            <a:r>
              <a:rPr lang="fa-IR" smtClean="0"/>
              <a:t>در زمانی که اندازه تومور کمتر از 5 سانت کاربرد دارد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7091D74-5773-4BDB-BCFA-BF0677E3C3BE}" type="slidenum">
              <a:rPr lang="en-US">
                <a:cs typeface="Arial" panose="020B0604020202020204" pitchFamily="34" charset="0"/>
              </a:rPr>
              <a:pPr eaLnBrk="1" hangingPunct="1"/>
              <a:t>152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5357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ماستکتومی سگمانی یا پارشیال </a:t>
            </a:r>
          </a:p>
        </p:txBody>
      </p:sp>
      <p:sp>
        <p:nvSpPr>
          <p:cNvPr id="273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 این نوع علاوه بر تومور بافت های لوبولی که تومور در آن رشد کرده اند نیز خارج می گردد </a:t>
            </a:r>
          </a:p>
          <a:p>
            <a:pPr>
              <a:buFontTx/>
              <a:buNone/>
            </a:pPr>
            <a:r>
              <a:rPr lang="fa-IR" smtClean="0"/>
              <a:t>برای جلوگیری از تغییر باید از آسیب به پوست و زیر جلد خودداری کرد </a:t>
            </a:r>
          </a:p>
          <a:p>
            <a:pPr>
              <a:buFontTx/>
              <a:buNone/>
            </a:pPr>
            <a:r>
              <a:rPr lang="fa-IR" smtClean="0"/>
              <a:t>مهمترین عوارضش:</a:t>
            </a:r>
          </a:p>
          <a:p>
            <a:pPr>
              <a:buFontTx/>
              <a:buNone/>
            </a:pPr>
            <a:r>
              <a:rPr lang="fa-IR" smtClean="0"/>
              <a:t>هماتوم </a:t>
            </a:r>
          </a:p>
          <a:p>
            <a:pPr>
              <a:buFontTx/>
              <a:buNone/>
            </a:pPr>
            <a:r>
              <a:rPr lang="fa-IR" smtClean="0"/>
              <a:t>عفونت </a:t>
            </a:r>
          </a:p>
          <a:p>
            <a:pPr>
              <a:buFontTx/>
              <a:buNone/>
            </a:pPr>
            <a:r>
              <a:rPr lang="fa-IR" smtClean="0"/>
              <a:t>بدشکلی ظاهری پستان </a:t>
            </a:r>
          </a:p>
          <a:p>
            <a:pPr>
              <a:buFontTx/>
              <a:buNone/>
            </a:pPr>
            <a:r>
              <a:rPr lang="fa-IR" smtClean="0"/>
              <a:t>ممکنه گرههای لنفاوی زیر بغلی نیز برداشته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6833150-55D6-4832-B54B-20297EE5F1C9}" type="slidenum">
              <a:rPr lang="en-US">
                <a:cs typeface="Arial" panose="020B0604020202020204" pitchFamily="34" charset="0"/>
              </a:rPr>
              <a:pPr eaLnBrk="1" hangingPunct="1"/>
              <a:t>153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7572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mastectomy or total mastectomy</a:t>
            </a:r>
            <a:endParaRPr lang="fa-IR" smtClean="0"/>
          </a:p>
        </p:txBody>
      </p:sp>
      <p:sp>
        <p:nvSpPr>
          <p:cNvPr id="274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پستانی که دچار بدخیمی است به طور کامل برداشته می شود </a:t>
            </a:r>
          </a:p>
          <a:p>
            <a:pPr>
              <a:buFontTx/>
              <a:buNone/>
            </a:pPr>
            <a:r>
              <a:rPr lang="fa-IR" smtClean="0"/>
              <a:t>ولی گره های لنفاوی دست نخورده باقی می مانند </a:t>
            </a:r>
          </a:p>
          <a:p>
            <a:pPr>
              <a:buFontTx/>
              <a:buNone/>
            </a:pPr>
            <a:r>
              <a:rPr lang="fa-IR" smtClean="0"/>
              <a:t>معمولا به یک گرافت پوستی در ناحیه نیاز است </a:t>
            </a:r>
          </a:p>
          <a:p>
            <a:pPr>
              <a:buFontTx/>
              <a:buNone/>
            </a:pPr>
            <a:r>
              <a:rPr lang="fa-IR" smtClean="0"/>
              <a:t>که این گرافت را می توان از ناحیه ران یا شکم تهیه نمود </a:t>
            </a:r>
          </a:p>
          <a:p>
            <a:pPr>
              <a:buFontTx/>
              <a:buNone/>
            </a:pPr>
            <a:r>
              <a:rPr lang="fa-IR" smtClean="0"/>
              <a:t>نوعی از ماستکتومی توتال وجود دارد که به آن ماستکتومی زیر جلدی گویند </a:t>
            </a:r>
          </a:p>
          <a:p>
            <a:pPr>
              <a:buFontTx/>
              <a:buNone/>
            </a:pPr>
            <a:r>
              <a:rPr lang="fa-IR" smtClean="0"/>
              <a:t>در این روش تمام پستان به جز لایه های سطحی پوست و نیپل برداشته می شود </a:t>
            </a:r>
          </a:p>
          <a:p>
            <a:pPr>
              <a:buFontTx/>
              <a:buNone/>
            </a:pPr>
            <a:r>
              <a:rPr lang="fa-IR" smtClean="0"/>
              <a:t>پروتز گذاری می تواند در این شرایط اندیکاسیون داشته باشد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5707D39-DA9E-44B6-9AAC-43E5A731CE0E}" type="slidenum">
              <a:rPr lang="en-US">
                <a:cs typeface="Arial" panose="020B0604020202020204" pitchFamily="34" charset="0"/>
              </a:rPr>
              <a:pPr eaLnBrk="1" hangingPunct="1"/>
              <a:t>154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29533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ماستکتومی رادیکال  </a:t>
            </a:r>
          </a:p>
        </p:txBody>
      </p:sp>
      <p:sp>
        <p:nvSpPr>
          <p:cNvPr id="275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 این روش پستان، عضلات پکتورالیس بزرگ و کوچک به همراه غدد لنفاوی زیر بغلی برداشته می شود </a:t>
            </a:r>
          </a:p>
          <a:p>
            <a:pPr>
              <a:buFontTx/>
              <a:buNone/>
            </a:pPr>
            <a:r>
              <a:rPr lang="fa-IR" smtClean="0"/>
              <a:t>عضله پکتورالیس بزرگ دست نخورده باقی می ماند </a:t>
            </a:r>
          </a:p>
          <a:p>
            <a:pPr>
              <a:buFontTx/>
              <a:buNone/>
            </a:pPr>
            <a:r>
              <a:rPr lang="fa-IR" smtClean="0"/>
              <a:t>برای خارج کردن توده های بسیار کوچک پستان(کمتر از 5 سانت) از برش ظریف و سطحی پوست استفاده می شود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7FCADF8-EFE8-4E0D-843E-BE6CD09ADDF5}" type="slidenum">
              <a:rPr lang="en-US">
                <a:cs typeface="Arial" panose="020B0604020202020204" pitchFamily="34" charset="0"/>
              </a:rPr>
              <a:pPr eaLnBrk="1" hangingPunct="1"/>
              <a:t>155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04405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تجهیزات ماستکتومی </a:t>
            </a:r>
          </a:p>
        </p:txBody>
      </p:sp>
      <p:sp>
        <p:nvSpPr>
          <p:cNvPr id="276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کوتر </a:t>
            </a:r>
          </a:p>
          <a:p>
            <a:pPr>
              <a:buFontTx/>
              <a:buNone/>
            </a:pPr>
            <a:r>
              <a:rPr lang="fa-IR" smtClean="0"/>
              <a:t>ساکشن </a:t>
            </a:r>
          </a:p>
          <a:p>
            <a:pPr>
              <a:buFontTx/>
              <a:buNone/>
            </a:pPr>
            <a:r>
              <a:rPr lang="fa-IR" smtClean="0"/>
              <a:t>ست جراحی بزرگ </a:t>
            </a:r>
          </a:p>
          <a:p>
            <a:pPr>
              <a:buFontTx/>
              <a:buNone/>
            </a:pPr>
            <a:r>
              <a:rPr lang="fa-IR" smtClean="0"/>
              <a:t>ست پلاستیک </a:t>
            </a:r>
          </a:p>
          <a:p>
            <a:pPr>
              <a:buFontTx/>
              <a:buNone/>
            </a:pPr>
            <a:r>
              <a:rPr lang="fa-IR" smtClean="0"/>
              <a:t>پره ست </a:t>
            </a:r>
          </a:p>
          <a:p>
            <a:pPr>
              <a:buFontTx/>
              <a:buNone/>
            </a:pPr>
            <a:r>
              <a:rPr lang="fa-IR" smtClean="0"/>
              <a:t>تیغ بیستوری </a:t>
            </a:r>
          </a:p>
          <a:p>
            <a:pPr>
              <a:buFontTx/>
              <a:buNone/>
            </a:pPr>
            <a:r>
              <a:rPr lang="fa-IR" smtClean="0"/>
              <a:t>نخ به نتخاب جراح </a:t>
            </a:r>
          </a:p>
          <a:p>
            <a:pPr>
              <a:buFontTx/>
              <a:buNone/>
            </a:pPr>
            <a:r>
              <a:rPr lang="fa-IR" smtClean="0"/>
              <a:t>نوع بیهوشی : عمومی </a:t>
            </a:r>
          </a:p>
          <a:p>
            <a:pPr>
              <a:buFontTx/>
              <a:buNone/>
            </a:pPr>
            <a:r>
              <a:rPr lang="fa-IR" smtClean="0"/>
              <a:t>پوزیشن: سوپاین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4F48C6D-AF9E-4F14-AB4D-5F3271E615BF}" type="slidenum">
              <a:rPr lang="en-US">
                <a:cs typeface="Arial" panose="020B0604020202020204" pitchFamily="34" charset="0"/>
              </a:rPr>
              <a:pPr eaLnBrk="1" hangingPunct="1"/>
              <a:t>156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24370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77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پرپ : ناحیه سینه ، زیر بغل  و بازوی طرف مورد نظر باید پرپ شود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/>
              <a:t>درپ: ناحیه پستان و زیر بغل باید در معرض دید باشد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1B80B8E-55DE-4CAD-A640-3B23D814111F}" type="slidenum">
              <a:rPr lang="en-US">
                <a:cs typeface="Arial" panose="020B0604020202020204" pitchFamily="34" charset="0"/>
              </a:rPr>
              <a:pPr eaLnBrk="1" hangingPunct="1"/>
              <a:t>157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88855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مراحل عمل</a:t>
            </a:r>
          </a:p>
        </p:txBody>
      </p:sp>
      <p:sp>
        <p:nvSpPr>
          <p:cNvPr id="278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بسته به محل و گسترش تومور یکی از برش های ماستکتومی داده می شود</a:t>
            </a:r>
          </a:p>
          <a:p>
            <a:pPr marL="457200" indent="-457200">
              <a:buNone/>
            </a:pPr>
            <a:r>
              <a:rPr lang="fa-IR" smtClean="0"/>
              <a:t>محل برش باید با قلم مشخص شود </a:t>
            </a:r>
          </a:p>
          <a:p>
            <a:pPr marL="457200" indent="-457200">
              <a:buNone/>
            </a:pPr>
            <a:r>
              <a:rPr lang="fa-IR" smtClean="0"/>
              <a:t>2.بسته به نوع ماستکتومی از بیستوری ، کوتر و قیچی جهت برش بافت های مورد نظر استفاده می شود </a:t>
            </a:r>
          </a:p>
          <a:p>
            <a:pPr marL="457200" indent="-457200">
              <a:buNone/>
            </a:pPr>
            <a:r>
              <a:rPr lang="fa-IR" smtClean="0"/>
              <a:t>کوتر در این عمل مفید است </a:t>
            </a:r>
          </a:p>
          <a:p>
            <a:pPr marL="457200" indent="-457200">
              <a:buNone/>
            </a:pPr>
            <a:r>
              <a:rPr lang="fa-IR" smtClean="0"/>
              <a:t>در صورت تمایل بیمار پروتز باید برای بیمار تعبیه شود </a:t>
            </a:r>
          </a:p>
          <a:p>
            <a:pPr marL="457200" indent="-457200">
              <a:buNone/>
            </a:pPr>
            <a:r>
              <a:rPr lang="fa-IR" smtClean="0"/>
              <a:t>3. بعد از انجام ماستکتومی یک درن در ناحیه گذاشته شده و زخم بسته می شود </a:t>
            </a:r>
          </a:p>
          <a:p>
            <a:pPr marL="457200" indent="-457200">
              <a:buNone/>
            </a:pPr>
            <a:endParaRPr lang="fa-IR" smtClean="0"/>
          </a:p>
          <a:p>
            <a:pPr marL="457200" indent="-457200"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5FCD060-26D4-43FB-9216-89BB97F708A4}" type="slidenum">
              <a:rPr lang="en-US">
                <a:cs typeface="Arial" panose="020B0604020202020204" pitchFamily="34" charset="0"/>
              </a:rPr>
              <a:pPr eaLnBrk="1" hangingPunct="1"/>
              <a:t>158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76818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مراقبت های بعد ازعمل</a:t>
            </a:r>
          </a:p>
        </p:txBody>
      </p:sp>
      <p:sp>
        <p:nvSpPr>
          <p:cNvPr id="279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درن حدود 7-5 روز در ناحیه باقی می ماند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خودداری از بلند کردن بار سنگین ، ورزش سنگین و فعالیت جنسی برای 6-3 هفته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حمایت های روانی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عوارض ماستکتومی :</a:t>
            </a:r>
          </a:p>
          <a:p>
            <a:pPr marL="457200" indent="-457200">
              <a:buNone/>
            </a:pPr>
            <a:r>
              <a:rPr lang="fa-IR" smtClean="0"/>
              <a:t>خونریزی </a:t>
            </a:r>
          </a:p>
          <a:p>
            <a:pPr marL="457200" indent="-457200">
              <a:buNone/>
            </a:pPr>
            <a:r>
              <a:rPr lang="fa-IR" smtClean="0"/>
              <a:t>عفونت </a:t>
            </a:r>
          </a:p>
          <a:p>
            <a:pPr marL="457200" indent="-457200">
              <a:buNone/>
            </a:pPr>
            <a:r>
              <a:rPr lang="fa-IR" smtClean="0"/>
              <a:t>بی حسی پوست و دیواره قدامی سینه </a:t>
            </a:r>
          </a:p>
          <a:p>
            <a:pPr marL="457200" indent="-457200">
              <a:buNone/>
            </a:pPr>
            <a:r>
              <a:rPr lang="fa-IR" smtClean="0"/>
              <a:t>اختلال در حرکات بازو </a:t>
            </a:r>
          </a:p>
          <a:p>
            <a:pPr marL="457200" indent="-457200">
              <a:buNone/>
            </a:pPr>
            <a:r>
              <a:rPr lang="fa-IR" smtClean="0"/>
              <a:t>نکروز گرافت پوستی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91EBB97-EB46-4C2F-BA8F-F90D563D93DA}" type="slidenum">
              <a:rPr lang="en-US">
                <a:cs typeface="Arial" panose="020B0604020202020204" pitchFamily="34" charset="0"/>
              </a:rPr>
              <a:pPr eaLnBrk="1" hangingPunct="1"/>
              <a:t>159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946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0FE9FCA-AA74-49D7-91B6-DFCD4573C626}" type="slidenum">
              <a:rPr lang="en-US">
                <a:cs typeface="Arial" panose="020B0604020202020204" pitchFamily="34" charset="0"/>
              </a:rPr>
              <a:pPr eaLnBrk="1" hangingPunct="1"/>
              <a:t>16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3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4</a:t>
            </a:r>
            <a:r>
              <a:rPr lang="fa-IR" smtClean="0">
                <a:cs typeface="B Nazanin" pitchFamily="2" charset="-78"/>
              </a:rPr>
              <a:t>. سپس برای ثابت ماندن بهتر کتتر درون ژژنوم، ژژنوم را به شکل چین در آورده و به شکا ممتد می دوزیم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این کار حدود 6-5 سانت دورتر از محل ورود کتتر به درون ژژنوم صورت می پذیرد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سپس با نخ سیلک 3 صفر لایه ی سروزی دیواره ژژنوم به پریتوئن دوخته می شود (این کار جهت جلوگیری از پیچ خوردگی احتمالی روده انجام می گیرد)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5. در انتها لایه های شکمی بسته می شود. انتهای پروگزیمال کتتر نیز به سطح شکم آورده می شود.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5878715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80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تجمع مایع سروزی در منطقه </a:t>
            </a:r>
          </a:p>
          <a:p>
            <a:pPr>
              <a:buFontTx/>
              <a:buNone/>
            </a:pPr>
            <a:r>
              <a:rPr lang="fa-IR" smtClean="0"/>
              <a:t>سلولیت  و هماتوم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09BE37F-8600-4A30-B262-F5A377D4FEDF}" type="slidenum">
              <a:rPr lang="en-US">
                <a:cs typeface="Arial" panose="020B0604020202020204" pitchFamily="34" charset="0"/>
              </a:rPr>
              <a:pPr eaLnBrk="1" hangingPunct="1"/>
              <a:t>160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9123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جراحی تیروئید و پارا تیروئید </a:t>
            </a:r>
          </a:p>
        </p:txBody>
      </p:sp>
      <p:sp>
        <p:nvSpPr>
          <p:cNvPr id="281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وزن طبیعی این غده تیروئید 25-12 گرم بوده و با یک بافت همبندی شل به نای متصل است </a:t>
            </a:r>
          </a:p>
          <a:p>
            <a:pPr>
              <a:buFontTx/>
              <a:buNone/>
            </a:pPr>
            <a:r>
              <a:rPr lang="fa-IR" smtClean="0"/>
              <a:t>دارای عروق بسیاری بوده و خون خود را از شریان های تیروئیدی فوقانی و تحتانی و گاه یک شریان تیروئیدی دریافت می کند </a:t>
            </a:r>
          </a:p>
          <a:p>
            <a:pPr>
              <a:buFontTx/>
              <a:buNone/>
            </a:pPr>
            <a:r>
              <a:rPr lang="fa-IR" smtClean="0"/>
              <a:t>تیروئید شامل دو لوب چپ و راست است که توسط بخشی به نام ایسموس از قدام به یکدیگر متصل می شوند </a:t>
            </a:r>
          </a:p>
          <a:p>
            <a:pPr>
              <a:buFontTx/>
              <a:buNone/>
            </a:pPr>
            <a:r>
              <a:rPr lang="fa-IR" smtClean="0"/>
              <a:t>دارای دو گروه سلول است که هورمون را تولید می کنند </a:t>
            </a:r>
          </a:p>
          <a:p>
            <a:pPr>
              <a:buFontTx/>
              <a:buNone/>
            </a:pPr>
            <a:r>
              <a:rPr lang="fa-IR" smtClean="0"/>
              <a:t>فولیکول ها تولید ، ذخیره و آزاد سازی تیروکسین و تری یدوتیرونین را به عهده دارند که در تنظیم وضعیت متابولیکی بدن نقش دارد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F612C1D-2FE5-4486-BB41-DE9F7509210D}" type="slidenum">
              <a:rPr lang="en-US">
                <a:cs typeface="Arial" panose="020B0604020202020204" pitchFamily="34" charset="0"/>
              </a:rPr>
              <a:pPr eaLnBrk="1" hangingPunct="1"/>
              <a:t>161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41251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82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سلو لهای پارافوکیلولر کلسی تونین ترشح می کنند ، این هورمون به هموستاز و تنظیم کلسیم کمک می کند </a:t>
            </a:r>
          </a:p>
          <a:p>
            <a:pPr>
              <a:buFontTx/>
              <a:buNone/>
            </a:pPr>
            <a:r>
              <a:rPr lang="fa-IR" smtClean="0"/>
              <a:t>شکل خارجی این غده شبیه حذرف انگلیسی </a:t>
            </a:r>
            <a:r>
              <a:rPr lang="en-US" smtClean="0"/>
              <a:t>H</a:t>
            </a:r>
            <a:r>
              <a:rPr lang="fa-IR" smtClean="0"/>
              <a:t> است </a:t>
            </a:r>
          </a:p>
          <a:p>
            <a:pPr>
              <a:buFontTx/>
              <a:buNone/>
            </a:pPr>
            <a:r>
              <a:rPr lang="fa-IR" smtClean="0"/>
              <a:t>دو زوج غده (فوقانی و تحتانی ) به نام پاراتیروئید در سطح خلفی تیروئید در درون کپسولی مخصوص قرار دارند </a:t>
            </a:r>
          </a:p>
          <a:p>
            <a:pPr>
              <a:buFontTx/>
              <a:buNone/>
            </a:pPr>
            <a:r>
              <a:rPr lang="fa-IR" smtClean="0"/>
              <a:t>این غده با ترشح هورمون پاراتورمون متابولیسم کلسیم و فسفر را کنترل می کنند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/>
              <a:t>بخش عمده خونگیری غدد پراتیروئید در درجه اول از شریان تیروئیدی تحتانی و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/>
              <a:t>در درجه بعدی از آناستوموز بین دو شریان تیروئیدی فوقانی و تحتانی است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3998137-33BB-4C76-AE34-DE724E1F2596}" type="slidenum">
              <a:rPr lang="en-US">
                <a:cs typeface="Arial" panose="020B0604020202020204" pitchFamily="34" charset="0"/>
              </a:rPr>
              <a:pPr eaLnBrk="1" hangingPunct="1"/>
              <a:t>162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97073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83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محل آناستوموز دو شریان تیروئیدی تحتانی و فوقانی در طول کنار خلفی تیروئید بهترین راهنما جهت تعیین محل غدد پاراتیروئید است </a:t>
            </a:r>
          </a:p>
          <a:p>
            <a:pPr>
              <a:buFontTx/>
              <a:buNone/>
            </a:pPr>
            <a:r>
              <a:rPr lang="fa-IR" smtClean="0"/>
              <a:t>برداشتن تمام غدد پاراتیروئید می تواند باعث مرگ فرد شود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8C03D32-D5B5-40A5-955C-6F5865E0B28B}" type="slidenum">
              <a:rPr lang="en-US">
                <a:cs typeface="Arial" panose="020B0604020202020204" pitchFamily="34" charset="0"/>
              </a:rPr>
              <a:pPr eaLnBrk="1" hangingPunct="1"/>
              <a:t>163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36194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تیروئیدکتومی </a:t>
            </a:r>
          </a:p>
        </p:txBody>
      </p:sp>
      <p:sp>
        <p:nvSpPr>
          <p:cNvPr id="284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برداشتن غده تیروئید از طریق جر احی </a:t>
            </a:r>
          </a:p>
          <a:p>
            <a:pPr>
              <a:buFontTx/>
              <a:buNone/>
            </a:pPr>
            <a:r>
              <a:rPr lang="fa-IR" smtClean="0"/>
              <a:t>باید مراقب بود که به غدد پارا تیروئید آسیب وارد نشود </a:t>
            </a:r>
          </a:p>
          <a:p>
            <a:pPr>
              <a:buFontTx/>
              <a:buNone/>
            </a:pPr>
            <a:r>
              <a:rPr lang="fa-IR" smtClean="0"/>
              <a:t>تیروئیدکتومی بیشتر در موارد هایپرتیروئیدیسم  و تومورها اندیکاسیون دارد </a:t>
            </a:r>
          </a:p>
          <a:p>
            <a:pPr>
              <a:buFontTx/>
              <a:buNone/>
            </a:pPr>
            <a:r>
              <a:rPr lang="fa-IR" smtClean="0"/>
              <a:t>تجهیزات تیروئیدکتومی:</a:t>
            </a:r>
          </a:p>
          <a:p>
            <a:pPr>
              <a:buFontTx/>
              <a:buNone/>
            </a:pPr>
            <a:r>
              <a:rPr lang="fa-IR" smtClean="0"/>
              <a:t>کوتر </a:t>
            </a:r>
          </a:p>
          <a:p>
            <a:pPr>
              <a:buFontTx/>
              <a:buNone/>
            </a:pPr>
            <a:r>
              <a:rPr lang="fa-IR" smtClean="0"/>
              <a:t>ساکشن </a:t>
            </a:r>
          </a:p>
          <a:p>
            <a:pPr>
              <a:buFontTx/>
              <a:buNone/>
            </a:pPr>
            <a:r>
              <a:rPr lang="fa-IR" smtClean="0"/>
              <a:t>ست تیروئیدکتومی </a:t>
            </a:r>
          </a:p>
          <a:p>
            <a:pPr>
              <a:buFontTx/>
              <a:buNone/>
            </a:pPr>
            <a:r>
              <a:rPr lang="fa-IR" smtClean="0"/>
              <a:t>پره ست </a:t>
            </a:r>
          </a:p>
          <a:p>
            <a:pPr>
              <a:buFontTx/>
              <a:buNone/>
            </a:pPr>
            <a:r>
              <a:rPr lang="fa-IR" smtClean="0"/>
              <a:t>دستکش </a:t>
            </a:r>
          </a:p>
          <a:p>
            <a:pPr>
              <a:buFontTx/>
              <a:buNone/>
            </a:pPr>
            <a:r>
              <a:rPr lang="fa-IR" smtClean="0"/>
              <a:t>تیغ بیستوری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8C34580-2233-47D1-87B3-E846CBF0F2CF}" type="slidenum">
              <a:rPr lang="en-US">
                <a:cs typeface="Arial" panose="020B0604020202020204" pitchFamily="34" charset="0"/>
              </a:rPr>
              <a:pPr eaLnBrk="1" hangingPunct="1"/>
              <a:t>164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55517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85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نخ </a:t>
            </a:r>
          </a:p>
          <a:p>
            <a:pPr>
              <a:buFontTx/>
              <a:buNone/>
            </a:pPr>
            <a:r>
              <a:rPr lang="fa-IR" smtClean="0"/>
              <a:t>درن پنروز </a:t>
            </a:r>
          </a:p>
          <a:p>
            <a:pPr>
              <a:buFontTx/>
              <a:buNone/>
            </a:pPr>
            <a:r>
              <a:rPr lang="fa-IR" smtClean="0"/>
              <a:t>نوع بیهوشی: عمومی </a:t>
            </a:r>
          </a:p>
          <a:p>
            <a:pPr>
              <a:buFontTx/>
              <a:buNone/>
            </a:pPr>
            <a:r>
              <a:rPr lang="fa-IR" smtClean="0"/>
              <a:t>پوزیشن: سوپاین با گذاشتن یک رول زیر گردن بیمار، گردن او به سمت بالا متمایل گردد </a:t>
            </a:r>
          </a:p>
          <a:p>
            <a:pPr>
              <a:buFontTx/>
              <a:buNone/>
            </a:pPr>
            <a:r>
              <a:rPr lang="fa-IR" smtClean="0"/>
              <a:t>پرپ: ناحیه چانه تا ناحیه اطراف گردن باید پرپ گردد و پرپ باید تا میان سینه ادامه یابد </a:t>
            </a:r>
          </a:p>
          <a:p>
            <a:pPr>
              <a:buFontTx/>
              <a:buNone/>
            </a:pPr>
            <a:r>
              <a:rPr lang="fa-IR" smtClean="0"/>
              <a:t>درپ: درپ تیروئید کتومی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B36B2FD-681D-4CEC-9C06-EA7174650232}" type="slidenum">
              <a:rPr lang="en-US">
                <a:cs typeface="Arial" panose="020B0604020202020204" pitchFamily="34" charset="0"/>
              </a:rPr>
              <a:pPr eaLnBrk="1" hangingPunct="1"/>
              <a:t>165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15113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مراحل عمل:</a:t>
            </a:r>
          </a:p>
        </p:txBody>
      </p:sp>
      <p:sp>
        <p:nvSpPr>
          <p:cNvPr id="286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یک برش پوستی عرضی روی سطح تیروئید زده می شود </a:t>
            </a:r>
          </a:p>
          <a:p>
            <a:pPr marL="457200" indent="-457200">
              <a:buNone/>
            </a:pPr>
            <a:r>
              <a:rPr lang="fa-IR" smtClean="0"/>
              <a:t>گستردگی برش بستگی به اندازه تیروئید دارد </a:t>
            </a:r>
          </a:p>
          <a:p>
            <a:pPr marL="457200" indent="-457200">
              <a:buNone/>
            </a:pPr>
            <a:r>
              <a:rPr lang="fa-IR" smtClean="0"/>
              <a:t>معمولا برش در هر طرف باید تا 2 انگشت بالای استخوان ترقوه یابد </a:t>
            </a:r>
          </a:p>
          <a:p>
            <a:pPr marL="457200" indent="-457200">
              <a:buNone/>
            </a:pPr>
            <a:r>
              <a:rPr lang="fa-IR" smtClean="0"/>
              <a:t>از کوتر و کلمپ های ظریف مثل موسکیتو برای جلوگیری از خونریزی بهره می گیرند </a:t>
            </a:r>
          </a:p>
          <a:p>
            <a:pPr marL="457200" indent="-457200">
              <a:buNone/>
            </a:pPr>
            <a:r>
              <a:rPr lang="fa-IR" smtClean="0"/>
              <a:t>2. عمق برش باید بگونه ای باشد که پوست، زیر جلد و عضله پلاتیسما را پاره کند </a:t>
            </a:r>
          </a:p>
          <a:p>
            <a:pPr marL="457200" indent="-457200">
              <a:buNone/>
            </a:pPr>
            <a:r>
              <a:rPr lang="fa-IR" smtClean="0"/>
              <a:t>سپس یک اکارتور خودکار مثل اکاتور چنگکی خودکار در ناحیه گذاشته می شود </a:t>
            </a:r>
          </a:p>
          <a:p>
            <a:pPr marL="457200" indent="-457200">
              <a:buNone/>
            </a:pPr>
            <a:r>
              <a:rPr lang="fa-IR" smtClean="0"/>
              <a:t>3. بعد از کنار زدن لایه های سطحی و نمایان شدن تیروئید ، ورید تیروئیدی میانی در هر طرف لیگاتور و بریده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AC1DA40-8BBF-4485-BEEA-2220A8CA0A90}" type="slidenum">
              <a:rPr lang="en-US">
                <a:cs typeface="Arial" panose="020B0604020202020204" pitchFamily="34" charset="0"/>
              </a:rPr>
              <a:pPr eaLnBrk="1" hangingPunct="1"/>
              <a:t>166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829043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87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سپس قسمت فوقانی با کمک آلیس گرفته و جابجا می گردد </a:t>
            </a:r>
          </a:p>
          <a:p>
            <a:pPr>
              <a:buFontTx/>
              <a:buNone/>
            </a:pPr>
            <a:r>
              <a:rPr lang="fa-IR" smtClean="0"/>
              <a:t>ورید تیروئید فوقانی و شریان تیروئیدی فوقانی لیگاتور و بریده می شود </a:t>
            </a:r>
          </a:p>
          <a:p>
            <a:pPr>
              <a:buFontTx/>
              <a:buNone/>
            </a:pPr>
            <a:r>
              <a:rPr lang="fa-IR" smtClean="0"/>
              <a:t>می توان از رایت انگل یا موسکیتو جهت انسداد عروق استفاده کرد </a:t>
            </a:r>
          </a:p>
          <a:p>
            <a:pPr>
              <a:buFontTx/>
              <a:buNone/>
            </a:pPr>
            <a:r>
              <a:rPr lang="fa-IR" smtClean="0"/>
              <a:t>4. از آسیب به غدد پاراتیروئید، عروق تیروئید و عصب ریکارنت لارینژیال باید خودداری کرد </a:t>
            </a:r>
          </a:p>
          <a:p>
            <a:pPr>
              <a:buFontTx/>
              <a:buNone/>
            </a:pPr>
            <a:r>
              <a:rPr lang="fa-IR" smtClean="0"/>
              <a:t>5. شاخه هایی از شریان و ورید تیروئید تحتانی که به تیروئید خونرسانی می کنند مشخص و لیگاتور می گردد </a:t>
            </a:r>
          </a:p>
          <a:p>
            <a:pPr>
              <a:buFontTx/>
              <a:buNone/>
            </a:pPr>
            <a:r>
              <a:rPr lang="fa-IR" smtClean="0"/>
              <a:t>از آسیب به شاخه هایی از شریان و ورید تیروئیدی تحتانی که به غدد پاراتیروئید خونرسانی می کنند باید پرهیز کرد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A948F86-092F-46ED-933D-D00375F4E967}" type="slidenum">
              <a:rPr lang="en-US">
                <a:cs typeface="Arial" panose="020B0604020202020204" pitchFamily="34" charset="0"/>
              </a:rPr>
              <a:pPr eaLnBrk="1" hangingPunct="1"/>
              <a:t>167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0543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88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6. سپس تیروئید با کمک کوتر از غدد پاراتیروئید و تراشه جدا می گردد </a:t>
            </a:r>
          </a:p>
          <a:p>
            <a:pPr>
              <a:buFontTx/>
              <a:buNone/>
            </a:pPr>
            <a:r>
              <a:rPr lang="fa-IR" smtClean="0"/>
              <a:t>در مواردی که فقط قصد برداشت یک لوب تیروئید را داریم باید لوب مورد نظر را در ایسموس از لوب طرف مقابل جدا کرد </a:t>
            </a:r>
          </a:p>
          <a:p>
            <a:pPr>
              <a:buFontTx/>
              <a:buNone/>
            </a:pPr>
            <a:r>
              <a:rPr lang="fa-IR" smtClean="0"/>
              <a:t>7. بعد از خارج کردن تیروئید و کنترل خونریزی منطقه، یک درن پنروز در موضع عمل گذاشته و زخم بسته می شود </a:t>
            </a:r>
          </a:p>
          <a:p>
            <a:pPr>
              <a:buFontTx/>
              <a:buNone/>
            </a:pPr>
            <a:r>
              <a:rPr lang="fa-IR" smtClean="0"/>
              <a:t>عوارض تیروئیدکتومی:</a:t>
            </a:r>
          </a:p>
          <a:p>
            <a:pPr>
              <a:buFontTx/>
              <a:buNone/>
            </a:pPr>
            <a:r>
              <a:rPr lang="fa-IR" smtClean="0"/>
              <a:t>خونریزی </a:t>
            </a:r>
          </a:p>
          <a:p>
            <a:pPr>
              <a:buFontTx/>
              <a:buNone/>
            </a:pPr>
            <a:r>
              <a:rPr lang="fa-IR" smtClean="0"/>
              <a:t>عفونت </a:t>
            </a:r>
          </a:p>
          <a:p>
            <a:pPr>
              <a:buFontTx/>
              <a:buNone/>
            </a:pPr>
            <a:r>
              <a:rPr lang="fa-IR" smtClean="0"/>
              <a:t>آسیب به ساختارهای اطراف مثل حنجره یا اعصاب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8134962-E7E4-4920-974A-E43BCA5C33FF}" type="slidenum">
              <a:rPr lang="en-US">
                <a:cs typeface="Arial" panose="020B0604020202020204" pitchFamily="34" charset="0"/>
              </a:rPr>
              <a:pPr eaLnBrk="1" hangingPunct="1"/>
              <a:t>168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64302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پاراتیروئیدکتومی </a:t>
            </a:r>
          </a:p>
        </p:txBody>
      </p:sp>
      <p:sp>
        <p:nvSpPr>
          <p:cNvPr id="289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برداشت یک یا چند غذه پاراتیروئید که در موارد هایپرپاراتیروئیدیسم اندیکاسیون دارد </a:t>
            </a:r>
          </a:p>
          <a:p>
            <a:pPr>
              <a:buFontTx/>
              <a:buNone/>
            </a:pPr>
            <a:r>
              <a:rPr lang="fa-IR" smtClean="0"/>
              <a:t>با ایجاد یک برش عرضی در سطح گردن (همانند عمل تیروئیدکتومی) عروق خونرسان به پاراتیروئید لیگاتور شده و غدد خارج می گردند </a:t>
            </a:r>
          </a:p>
          <a:p>
            <a:pPr>
              <a:buFontTx/>
              <a:buNone/>
            </a:pPr>
            <a:r>
              <a:rPr lang="fa-IR" smtClean="0"/>
              <a:t>بعد از عمل حتما باید به مدت 48 ساعت سطح کلسیم خون کنترل گردد </a:t>
            </a:r>
          </a:p>
          <a:p>
            <a:pPr>
              <a:buFontTx/>
              <a:buNone/>
            </a:pPr>
            <a:r>
              <a:rPr lang="fa-IR" smtClean="0"/>
              <a:t>مهمترین خطر پاراتیروئیدکتومی:</a:t>
            </a:r>
          </a:p>
          <a:p>
            <a:pPr>
              <a:buFontTx/>
              <a:buNone/>
            </a:pPr>
            <a:r>
              <a:rPr lang="fa-IR" smtClean="0"/>
              <a:t>آسیب به اعصاب ریکارنت لارینژیال </a:t>
            </a:r>
          </a:p>
          <a:p>
            <a:pPr>
              <a:buFontTx/>
              <a:buNone/>
            </a:pPr>
            <a:r>
              <a:rPr lang="fa-IR" smtClean="0"/>
              <a:t>خشونت و ناتوانی صوتی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1D5651B-433D-47BA-A9C9-E03008241055}" type="slidenum">
              <a:rPr lang="en-US">
                <a:cs typeface="Arial" panose="020B0604020202020204" pitchFamily="34" charset="0"/>
              </a:rPr>
              <a:pPr eaLnBrk="1" hangingPunct="1"/>
              <a:t>169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389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F326645-E47A-411D-998B-7584FD6142DE}" type="slidenum">
              <a:rPr lang="en-US">
                <a:cs typeface="Arial" panose="020B0604020202020204" pitchFamily="34" charset="0"/>
              </a:rPr>
              <a:pPr eaLnBrk="1" hangingPunct="1"/>
              <a:t>17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Stamm </a:t>
            </a:r>
            <a:r>
              <a:rPr lang="fa-IR" smtClean="0"/>
              <a:t>روش</a:t>
            </a:r>
            <a:endParaRPr lang="en-US" smtClean="0"/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روش </a:t>
            </a:r>
            <a:r>
              <a:rPr lang="en-US" smtClean="0">
                <a:cs typeface="B Nazanin" pitchFamily="2" charset="-78"/>
              </a:rPr>
              <a:t>Stamm</a:t>
            </a:r>
            <a:r>
              <a:rPr lang="fa-IR" smtClean="0">
                <a:cs typeface="B Nazanin" pitchFamily="2" charset="-78"/>
              </a:rPr>
              <a:t> شباهت به روش </a:t>
            </a:r>
            <a:r>
              <a:rPr lang="en-US" smtClean="0">
                <a:cs typeface="B Nazanin" pitchFamily="2" charset="-78"/>
              </a:rPr>
              <a:t>Witzel </a:t>
            </a:r>
            <a:r>
              <a:rPr lang="fa-IR" smtClean="0">
                <a:cs typeface="B Nazanin" pitchFamily="2" charset="-78"/>
              </a:rPr>
              <a:t> دارد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با این تفاوت که در این روش دیگر از لایه سروزی دیواره ژژنوم تونل درست نمی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برای دوختن سوراخ ایجاد شده در دیواره ژژنوم از 2 ردیف بخیه </a:t>
            </a:r>
            <a:r>
              <a:rPr lang="en-US" smtClean="0">
                <a:cs typeface="B Nazanin" pitchFamily="2" charset="-78"/>
              </a:rPr>
              <a:t>Purse</a:t>
            </a:r>
            <a:r>
              <a:rPr lang="fa-IR" smtClean="0">
                <a:cs typeface="B Nazanin" pitchFamily="2" charset="-78"/>
              </a:rPr>
              <a:t> استفاده می شود (برخلاف روش </a:t>
            </a:r>
            <a:r>
              <a:rPr lang="en-US" smtClean="0">
                <a:cs typeface="B Nazanin" pitchFamily="2" charset="-78"/>
              </a:rPr>
              <a:t>Witzel </a:t>
            </a:r>
            <a:r>
              <a:rPr lang="fa-IR" smtClean="0">
                <a:cs typeface="B Nazanin" pitchFamily="2" charset="-78"/>
              </a:rPr>
              <a:t> که از یک ردیف بخیه استفاده می شد)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همانند روش </a:t>
            </a:r>
            <a:r>
              <a:rPr lang="en-US" smtClean="0">
                <a:cs typeface="B Nazanin" pitchFamily="2" charset="-78"/>
              </a:rPr>
              <a:t>Witzel </a:t>
            </a:r>
            <a:r>
              <a:rPr lang="fa-IR" smtClean="0">
                <a:cs typeface="B Nazanin" pitchFamily="2" charset="-78"/>
              </a:rPr>
              <a:t> جهت جلوکگیری از پیچ خوردگی روده، لایه سروزی ژژنوم به پریتوئن دوخته می شود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2375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EC924F2-A62E-41DD-A03F-B53848B96D87}" type="slidenum">
              <a:rPr lang="en-US">
                <a:cs typeface="Arial" panose="020B0604020202020204" pitchFamily="34" charset="0"/>
              </a:rPr>
              <a:pPr eaLnBrk="1" hangingPunct="1"/>
              <a:t>18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روش لاپاروسکوپی </a:t>
            </a:r>
            <a:endParaRPr lang="en-US" smtClean="0"/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روش لاپاروسکوپی از لوله ای به نام </a:t>
            </a:r>
            <a:r>
              <a:rPr lang="en-US" smtClean="0">
                <a:cs typeface="B Nazanin" pitchFamily="2" charset="-78"/>
              </a:rPr>
              <a:t>MIC</a:t>
            </a:r>
            <a:r>
              <a:rPr lang="fa-IR" smtClean="0">
                <a:cs typeface="B Nazanin" pitchFamily="2" charset="-78"/>
              </a:rPr>
              <a:t> جهت ورود مواد غذایی به درون ژژنوم استفاده می شود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این عمل یک کانولای 10-5 میلیمتری برای ورود تلسکوپ در بالای ناف، یک کانولای 5 میلیمتری چند سانتیمتر پایینتر از زائده گزیفوئید در </a:t>
            </a:r>
            <a:r>
              <a:rPr lang="en-US" smtClean="0">
                <a:cs typeface="B Nazanin" pitchFamily="2" charset="-78"/>
              </a:rPr>
              <a:t>Linea alba</a:t>
            </a:r>
            <a:r>
              <a:rPr lang="fa-IR" smtClean="0">
                <a:cs typeface="B Nazanin" pitchFamily="2" charset="-78"/>
              </a:rPr>
              <a:t> و یک کانولای 10-5 میلیمتری در ناحیه هیپوگاستریک در خط وسط شکم زده می شود. 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گاهی ممکن است برحسب نظر جراح محل پورت ها کمی تغییر کند و به جای قرار دادن پورت سوم در ناحیه هیپوگاستریک، در ربع تحتانی چپ قرار داده شود.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3692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7B81754-CBC7-47EC-9B50-8D5CCDB3AAE4}" type="slidenum">
              <a:rPr lang="en-US">
                <a:cs typeface="Arial" panose="020B0604020202020204" pitchFamily="34" charset="0"/>
              </a:rPr>
              <a:pPr eaLnBrk="1" hangingPunct="1"/>
              <a:t>19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مراحل عمل </a:t>
            </a:r>
            <a:endParaRPr lang="en-US" smtClean="0"/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>
                <a:cs typeface="B Nazanin" pitchFamily="2" charset="-78"/>
              </a:rPr>
              <a:t>ابتدا با کمک دو گرسپر آتروماتیک ناحیه ابتدایی ژژنوم به سمت جلو و بالا کشیده می شود تا رباط </a:t>
            </a:r>
            <a:r>
              <a:rPr lang="en-US" smtClean="0">
                <a:cs typeface="B Nazanin" pitchFamily="2" charset="-78"/>
              </a:rPr>
              <a:t>Treits</a:t>
            </a:r>
            <a:r>
              <a:rPr lang="fa-IR" smtClean="0">
                <a:cs typeface="B Nazanin" pitchFamily="2" charset="-78"/>
              </a:rPr>
              <a:t> مشخص شود </a:t>
            </a:r>
          </a:p>
          <a:p>
            <a:pPr marL="457200" indent="-457200">
              <a:buNone/>
            </a:pPr>
            <a:r>
              <a:rPr lang="fa-IR" smtClean="0">
                <a:cs typeface="B Nazanin" pitchFamily="2" charset="-78"/>
              </a:rPr>
              <a:t>بهترین مکان برای ورود درن ژژنوستومی 25-15 میلیمتر دورتر از رباط </a:t>
            </a:r>
            <a:r>
              <a:rPr lang="en-US" smtClean="0">
                <a:cs typeface="B Nazanin" pitchFamily="2" charset="-78"/>
              </a:rPr>
              <a:t>Treits</a:t>
            </a:r>
            <a:r>
              <a:rPr lang="fa-IR" smtClean="0">
                <a:cs typeface="B Nazanin" pitchFamily="2" charset="-78"/>
              </a:rPr>
              <a:t> است. </a:t>
            </a:r>
          </a:p>
          <a:p>
            <a:pPr marL="457200" indent="-457200">
              <a:buNone/>
            </a:pPr>
            <a:r>
              <a:rPr lang="fa-IR" smtClean="0">
                <a:cs typeface="B Nazanin" pitchFamily="2" charset="-78"/>
              </a:rPr>
              <a:t>سپس ناحیه مورد نظر ژژنوم به آرامی و بدون وارد آوردن فشار به سمت دیواره شکم کشیده می شود </a:t>
            </a:r>
          </a:p>
          <a:p>
            <a:pPr marL="457200" indent="-457200">
              <a:buNone/>
            </a:pPr>
            <a:r>
              <a:rPr lang="fa-IR" smtClean="0">
                <a:cs typeface="B Nazanin" pitchFamily="2" charset="-78"/>
              </a:rPr>
              <a:t>معمولا جراح ربع فوقانی چپ شکم را برای ورود درن انتخاب می کند </a:t>
            </a:r>
          </a:p>
          <a:p>
            <a:pPr marL="457200" indent="-457200">
              <a:buNone/>
            </a:pPr>
            <a:r>
              <a:rPr lang="fa-IR" smtClean="0">
                <a:cs typeface="B Nazanin" pitchFamily="2" charset="-78"/>
              </a:rPr>
              <a:t>سپس </a:t>
            </a:r>
            <a:r>
              <a:rPr lang="en-US" smtClean="0">
                <a:cs typeface="B Nazanin" pitchFamily="2" charset="-78"/>
              </a:rPr>
              <a:t>MIC</a:t>
            </a:r>
            <a:r>
              <a:rPr lang="fa-IR" smtClean="0">
                <a:cs typeface="B Nazanin" pitchFamily="2" charset="-78"/>
              </a:rPr>
              <a:t> تا جایی پایین برده می شود که کاف داکرون به سطح فاشیای شکمی برسد</a:t>
            </a:r>
            <a:r>
              <a:rPr lang="fa-IR" smtClean="0"/>
              <a:t>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5253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A78821D-EE95-4E5E-B336-7F106A2CE767}" type="slidenum">
              <a:rPr lang="en-US">
                <a:cs typeface="Arial" panose="020B0604020202020204" pitchFamily="34" charset="0"/>
              </a:rPr>
              <a:pPr eaLnBrk="1" hangingPunct="1"/>
              <a:t>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z="4000"/>
              <a:t>برداشت روده کوچک </a:t>
            </a:r>
            <a:br>
              <a:rPr lang="fa-IR" sz="4000"/>
            </a:br>
            <a:r>
              <a:rPr lang="en-US" sz="4000"/>
              <a:t>Resection of the small intestine</a:t>
            </a:r>
          </a:p>
        </p:txBody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عللی مانند :</a:t>
            </a:r>
          </a:p>
          <a:p>
            <a:pPr eaLnBrk="1" hangingPunct="1">
              <a:buFontTx/>
              <a:buNone/>
            </a:pPr>
            <a:r>
              <a:rPr lang="fa-IR" smtClean="0"/>
              <a:t>تومورها</a:t>
            </a:r>
          </a:p>
          <a:p>
            <a:pPr eaLnBrk="1" hangingPunct="1">
              <a:buFontTx/>
              <a:buNone/>
            </a:pPr>
            <a:r>
              <a:rPr lang="fa-IR" smtClean="0"/>
              <a:t>اختناق و نکروز</a:t>
            </a:r>
          </a:p>
          <a:p>
            <a:pPr eaLnBrk="1" hangingPunct="1">
              <a:buFontTx/>
              <a:buNone/>
            </a:pPr>
            <a:r>
              <a:rPr lang="fa-IR" smtClean="0"/>
              <a:t>پیچ خوردگی روده </a:t>
            </a:r>
          </a:p>
          <a:p>
            <a:pPr eaLnBrk="1" hangingPunct="1">
              <a:buFontTx/>
              <a:buNone/>
            </a:pPr>
            <a:r>
              <a:rPr lang="fa-IR" smtClean="0"/>
              <a:t>انسداد و التهابات موضعی </a:t>
            </a:r>
          </a:p>
          <a:p>
            <a:pPr eaLnBrk="1" hangingPunct="1">
              <a:buFontTx/>
              <a:buNone/>
            </a:pPr>
            <a:r>
              <a:rPr lang="fa-IR" smtClean="0"/>
              <a:t>دیورتیکول مکل </a:t>
            </a:r>
          </a:p>
          <a:p>
            <a:pPr eaLnBrk="1" hangingPunct="1">
              <a:buFontTx/>
              <a:buNone/>
            </a:pPr>
            <a:r>
              <a:rPr lang="fa-IR" smtClean="0"/>
              <a:t>بیماری کرون </a:t>
            </a:r>
          </a:p>
          <a:p>
            <a:pPr eaLnBrk="1" hangingPunct="1">
              <a:buFontTx/>
              <a:buNone/>
            </a:pPr>
            <a:r>
              <a:rPr lang="fa-IR" smtClean="0"/>
              <a:t>تروما </a:t>
            </a:r>
          </a:p>
          <a:p>
            <a:pPr eaLnBrk="1" hangingPunct="1">
              <a:buFontTx/>
              <a:buNone/>
            </a:pPr>
            <a:r>
              <a:rPr lang="fa-IR" smtClean="0"/>
              <a:t>باعث برداشت قسمت درگیر روده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4266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5E1F440-F0E3-4C48-98FD-555D8E634187}" type="slidenum">
              <a:rPr lang="en-US">
                <a:cs typeface="Arial" panose="020B0604020202020204" pitchFamily="34" charset="0"/>
              </a:rPr>
              <a:pPr eaLnBrk="1" hangingPunct="1"/>
              <a:t>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7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2. بعد از این کار </a:t>
            </a:r>
            <a:r>
              <a:rPr lang="en-US" smtClean="0">
                <a:cs typeface="B Nazanin" pitchFamily="2" charset="-78"/>
              </a:rPr>
              <a:t>MIC</a:t>
            </a:r>
            <a:r>
              <a:rPr lang="fa-IR" smtClean="0">
                <a:cs typeface="B Nazanin" pitchFamily="2" charset="-78"/>
              </a:rPr>
              <a:t> در خارج از بدن جهت جلوگیری از خروج </a:t>
            </a:r>
            <a:r>
              <a:rPr lang="en-US" smtClean="0">
                <a:cs typeface="B Nazanin" pitchFamily="2" charset="-78"/>
              </a:rPr>
              <a:t>Co2</a:t>
            </a:r>
            <a:r>
              <a:rPr lang="fa-IR" smtClean="0">
                <a:cs typeface="B Nazanin" pitchFamily="2" charset="-78"/>
              </a:rPr>
              <a:t> کلمپ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برای ورود </a:t>
            </a:r>
            <a:r>
              <a:rPr lang="en-US" smtClean="0">
                <a:cs typeface="B Nazanin" pitchFamily="2" charset="-78"/>
              </a:rPr>
              <a:t>MIC</a:t>
            </a:r>
            <a:r>
              <a:rPr lang="fa-IR" smtClean="0">
                <a:cs typeface="B Nazanin" pitchFamily="2" charset="-78"/>
              </a:rPr>
              <a:t> به داخل ژژنوم ابتدا ژژنوم توسط یک گرسپر آتروماتیک به سمت راست کشیده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سپس جراح با یک نیروی ناگهانی و قوی، کتتر را وارد ژزنوم می کند .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باید از قرار گرفتن کتتر در لومن ژژنوم اطمینان حاصل کرد.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سپس </a:t>
            </a:r>
            <a:r>
              <a:rPr lang="en-US" smtClean="0">
                <a:cs typeface="B Nazanin" pitchFamily="2" charset="-78"/>
              </a:rPr>
              <a:t>Endo- stitch</a:t>
            </a:r>
            <a:r>
              <a:rPr lang="fa-IR" smtClean="0">
                <a:cs typeface="B Nazanin" pitchFamily="2" charset="-78"/>
              </a:rPr>
              <a:t> از طریق کانولای 10-5 میلیمتری ناحیه هیپوکندریاک به داخل حفره صفاقی برده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دور سوراخ ایجاد شده ژژنوم به صورت </a:t>
            </a:r>
            <a:r>
              <a:rPr lang="en-US" smtClean="0">
                <a:cs typeface="B Nazanin" pitchFamily="2" charset="-78"/>
              </a:rPr>
              <a:t>Purse</a:t>
            </a:r>
            <a:r>
              <a:rPr lang="fa-IR" smtClean="0">
                <a:cs typeface="B Nazanin" pitchFamily="2" charset="-78"/>
              </a:rPr>
              <a:t> دوخته می شود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3288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88A3D85-1C6B-406A-8B39-1F387C8F0EED}" type="slidenum">
              <a:rPr lang="en-US">
                <a:cs typeface="Arial" panose="020B0604020202020204" pitchFamily="34" charset="0"/>
              </a:rPr>
              <a:pPr eaLnBrk="1" hangingPunct="1"/>
              <a:t>21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fa-IR" sz="2000"/>
              <a:t>3. سپس با کمک </a:t>
            </a:r>
            <a:r>
              <a:rPr lang="en-US" sz="2000"/>
              <a:t>Endo- stitch</a:t>
            </a:r>
            <a:r>
              <a:rPr lang="fa-IR" sz="2000"/>
              <a:t> ژژنوم در 3 سانتیمتر پایین تر از محل ورود کتتر به بال پروگزیمال به دیواره شکم متصل می شود </a:t>
            </a:r>
          </a:p>
          <a:p>
            <a:pPr eaLnBrk="1" hangingPunct="1">
              <a:buFontTx/>
              <a:buNone/>
            </a:pPr>
            <a:r>
              <a:rPr lang="fa-IR" sz="2000"/>
              <a:t>در بعضی از شرایط فیکس شدن بهتر کتتر ژژنوستومی دو بخیه اضافی به بال ها زده می شود </a:t>
            </a:r>
          </a:p>
          <a:p>
            <a:pPr eaLnBrk="1" hangingPunct="1">
              <a:buFontTx/>
              <a:buNone/>
            </a:pPr>
            <a:r>
              <a:rPr lang="fa-IR" sz="2000"/>
              <a:t>4. پس از اتمام جراحی بعد از 24 ساعت تغذیه بیمار با این روش شروع می شود </a:t>
            </a:r>
          </a:p>
          <a:p>
            <a:pPr eaLnBrk="1" hangingPunct="1">
              <a:buFontTx/>
              <a:buNone/>
            </a:pPr>
            <a:r>
              <a:rPr lang="fa-IR" sz="2000"/>
              <a:t>در روزهای اول رژیم غذایی غنی شده برای بیمار برقرار شده تا نیاز غذایی بیمار به طور کامل تا مین گردد</a:t>
            </a:r>
          </a:p>
          <a:p>
            <a:pPr eaLnBrk="1" hangingPunct="1">
              <a:buFontTx/>
              <a:buNone/>
            </a:pPr>
            <a:r>
              <a:rPr lang="fa-IR" sz="2000"/>
              <a:t>عوارض ژژنوستومی:</a:t>
            </a:r>
          </a:p>
          <a:p>
            <a:pPr eaLnBrk="1" hangingPunct="1">
              <a:buFontTx/>
              <a:buNone/>
            </a:pPr>
            <a:r>
              <a:rPr lang="fa-IR" sz="2000"/>
              <a:t>سپسیس</a:t>
            </a:r>
          </a:p>
          <a:p>
            <a:pPr eaLnBrk="1" hangingPunct="1">
              <a:buFontTx/>
              <a:buNone/>
            </a:pPr>
            <a:r>
              <a:rPr lang="fa-IR" sz="2000"/>
              <a:t>نشت در اطراف منفذ ایجاد شده</a:t>
            </a:r>
          </a:p>
          <a:p>
            <a:pPr eaLnBrk="1" hangingPunct="1">
              <a:buFontTx/>
              <a:buNone/>
            </a:pPr>
            <a:r>
              <a:rPr lang="fa-IR" sz="2000"/>
              <a:t>جابجایی و در آمدن لوله یا کتتر جا گذاشته شده </a:t>
            </a:r>
          </a:p>
          <a:p>
            <a:pPr eaLnBrk="1" hangingPunct="1">
              <a:buFontTx/>
              <a:buNone/>
            </a:pPr>
            <a:r>
              <a:rPr lang="fa-IR" sz="2000"/>
              <a:t>انسداد کتتر  یا پارگی آن و غیره.....</a:t>
            </a:r>
          </a:p>
          <a:p>
            <a:pPr eaLnBrk="1" hangingPunct="1">
              <a:buFontTx/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20651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CD37E5A-B039-4F6D-BF9D-4AD9592BF1F0}" type="slidenum">
              <a:rPr lang="en-US">
                <a:cs typeface="Arial" panose="020B0604020202020204" pitchFamily="34" charset="0"/>
              </a:rPr>
              <a:pPr eaLnBrk="1" hangingPunct="1"/>
              <a:t>22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آپاندکتومی </a:t>
            </a:r>
            <a:endParaRPr lang="en-US" smtClean="0"/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یا به علت آپاندیست </a:t>
            </a:r>
          </a:p>
          <a:p>
            <a:pPr eaLnBrk="1" hangingPunct="1">
              <a:buFontTx/>
              <a:buNone/>
            </a:pPr>
            <a:r>
              <a:rPr lang="fa-IR" smtClean="0"/>
              <a:t>یا همزمان با سایر اعمال جراحی مثل لاپاروتومی یا برداشتن کیسه تخمدان </a:t>
            </a:r>
          </a:p>
          <a:p>
            <a:pPr eaLnBrk="1" hangingPunct="1">
              <a:buFontTx/>
              <a:buNone/>
            </a:pPr>
            <a:r>
              <a:rPr lang="fa-IR" smtClean="0"/>
              <a:t>و جهت پیشگیری و به شکل پروفیلاکسی صورت می پذیرد.</a:t>
            </a:r>
          </a:p>
          <a:p>
            <a:pPr eaLnBrk="1" hangingPunct="1">
              <a:buFontTx/>
              <a:buNone/>
            </a:pPr>
            <a:r>
              <a:rPr lang="fa-IR" smtClean="0"/>
              <a:t>آپاندیسیت حاد معمولا بوسیله انسداد در لوله و ژائده آپاندیس بوجود می آید و التهاب ناشی از آن به ارگان های اطراف بافت هم تاثیر می گذارد</a:t>
            </a:r>
          </a:p>
          <a:p>
            <a:pPr eaLnBrk="1" hangingPunct="1">
              <a:buFontTx/>
              <a:buNone/>
            </a:pPr>
            <a:r>
              <a:rPr lang="fa-IR" smtClean="0"/>
              <a:t>در اثر تاخیر تشخیص و درمان بیماری ممکن است گانگرن و یا پرفوراسیون آپاندیس و روده ها روی دهد.</a:t>
            </a:r>
          </a:p>
          <a:p>
            <a:pPr eaLnBrk="1" hangingPunct="1">
              <a:buFontTx/>
              <a:buNone/>
            </a:pPr>
            <a:r>
              <a:rPr lang="fa-IR" smtClean="0"/>
              <a:t>فلبیت ، ترمبوز عفونی سیستم وریدی پورت به عنوان عوارض آن محسوب می شود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4823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D25EFCA-53E8-4FAC-9EB0-92F9C3FC7460}" type="slidenum">
              <a:rPr lang="en-US">
                <a:cs typeface="Arial" panose="020B0604020202020204" pitchFamily="34" charset="0"/>
              </a:rPr>
              <a:pPr eaLnBrk="1" hangingPunct="1"/>
              <a:t>23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علائم آپاندیسیت </a:t>
            </a:r>
            <a:endParaRPr lang="en-US" smtClean="0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درد در ربع تحتانی راست شکم </a:t>
            </a:r>
          </a:p>
          <a:p>
            <a:pPr eaLnBrk="1" hangingPunct="1">
              <a:buFontTx/>
              <a:buNone/>
            </a:pPr>
            <a:r>
              <a:rPr lang="fa-IR" smtClean="0"/>
              <a:t>ممکنه منتشره یا لوکال باشد </a:t>
            </a:r>
          </a:p>
          <a:p>
            <a:pPr eaLnBrk="1" hangingPunct="1">
              <a:buFontTx/>
              <a:buNone/>
            </a:pPr>
            <a:r>
              <a:rPr lang="fa-IR" smtClean="0"/>
              <a:t>تهوع و استفراغ </a:t>
            </a:r>
          </a:p>
          <a:p>
            <a:pPr eaLnBrk="1" hangingPunct="1">
              <a:buFontTx/>
              <a:buNone/>
            </a:pPr>
            <a:r>
              <a:rPr lang="fa-IR" smtClean="0"/>
              <a:t>یبوست و اسهال از علایم بیماری </a:t>
            </a:r>
          </a:p>
          <a:p>
            <a:pPr eaLnBrk="1" hangingPunct="1">
              <a:buFontTx/>
              <a:buNone/>
            </a:pPr>
            <a:r>
              <a:rPr lang="fa-IR" smtClean="0"/>
              <a:t>بالا رفتن گلبول های سفید و تب نیز از علائم بیماری است </a:t>
            </a:r>
          </a:p>
          <a:p>
            <a:pPr eaLnBrk="1" hangingPunct="1">
              <a:buFontTx/>
              <a:buNone/>
            </a:pPr>
            <a:r>
              <a:rPr lang="fa-IR" smtClean="0"/>
              <a:t>در معاینه بالینی بیمار، درد و تندرنس بخصوص به شکل ریباند تندرنس  و لمس یک توده نبض دار در ناحیه آپاندیس مشهود است </a:t>
            </a:r>
          </a:p>
          <a:p>
            <a:pPr eaLnBrk="1" hangingPunct="1">
              <a:buFontTx/>
              <a:buNone/>
            </a:pPr>
            <a:r>
              <a:rPr lang="fa-IR" smtClean="0"/>
              <a:t>تنها راه درمان آپاندکتومی می باشد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7034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6FF0B3C-A319-4A3A-B149-B92A10411C5F}" type="slidenum">
              <a:rPr lang="en-US">
                <a:cs typeface="Arial" panose="020B0604020202020204" pitchFamily="34" charset="0"/>
              </a:rPr>
              <a:pPr eaLnBrk="1" hangingPunct="1"/>
              <a:t>24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مراحل انجام آپاندکتومی به روش لاپاروتومی </a:t>
            </a:r>
            <a:endParaRPr lang="en-US" smtClean="0"/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برش در ناحیه مک برنی با استفاده از تیغ بیستوری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پس از برش پوست تعویص چاقوی جراحی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لیگاتور عروق خونریزی دهنده توسط پنس هموستات یا کوتر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به ترتیب لایه های زیر جلد ، فاشیا، عضله، و پریتوئن با استفاده از قیچی متز و هموستات باز می شوند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ممکن است مقداری مایع آزاد در حفره شکم وجود داشته باشد که به دلیل عفونی بودن باید با ساکشن آن را تخلیه نمود.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زائده آپاندیس در دسترس قرار می گیرد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زائده آپاندیس با ببکاک از بخش انتهایی گرفته می شود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مزو آپاندیس جهت دسترسی به شریان آپاندیس سوراخ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81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6B16172-1333-4AC0-9B18-9A01E751C76D}" type="slidenum">
              <a:rPr lang="en-US">
                <a:cs typeface="Arial" panose="020B0604020202020204" pitchFamily="34" charset="0"/>
              </a:rPr>
              <a:pPr eaLnBrk="1" hangingPunct="1"/>
              <a:t>25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9. شریان آپاندیس مشخص و لیگاتور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10. قسمت انتهایی آپاندیس با نخ کرومیک یلا سیلک در دو نقطه لیگاتور می گردد. سپس توسط کوتر یا قیچی، آپاندیس در نقطه بالای گره جدا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11. شمارش گاز، نخ و وسایل انجام می شود و به ترتیب لایه ها از پریتوئن به پوست دوخته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ضمن اینکه در تمام مراحل، خونریزی ها کنترل می گردند و تکنسین جراحی ضمن ایجاد اکسپوژر مناسب، در هر موقعیت وسایل لازم اعم از ابزار جراحی ، نخ و گاز در اختیار جراح قرار می دهد.</a:t>
            </a:r>
          </a:p>
          <a:p>
            <a:pPr eaLnBrk="1" hangingPunct="1">
              <a:buFontTx/>
              <a:buNone/>
            </a:pPr>
            <a:r>
              <a:rPr lang="fa-IR" smtClean="0"/>
              <a:t>12. در انتها زخم توسط پانسمان استریل بسته می شود. گاهی بسته به نظر جراح، یک درن پنروز در موضع جراحی قرار داده می شود.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7737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18613EB-AD32-48EE-92C1-2C00120A5E20}" type="slidenum">
              <a:rPr lang="en-US">
                <a:cs typeface="Arial" panose="020B0604020202020204" pitchFamily="34" charset="0"/>
              </a:rPr>
              <a:pPr eaLnBrk="1" hangingPunct="1"/>
              <a:t>26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آپاندکتومی به روش لاپاروسکوپی </a:t>
            </a:r>
            <a:endParaRPr lang="en-US" smtClean="0"/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بیماران چاق</a:t>
            </a:r>
          </a:p>
          <a:p>
            <a:pPr eaLnBrk="1" hangingPunct="1">
              <a:buFontTx/>
              <a:buNone/>
            </a:pPr>
            <a:r>
              <a:rPr lang="fa-IR" smtClean="0"/>
              <a:t>جوان</a:t>
            </a:r>
          </a:p>
          <a:p>
            <a:pPr eaLnBrk="1" hangingPunct="1">
              <a:buFontTx/>
              <a:buNone/>
            </a:pPr>
            <a:r>
              <a:rPr lang="fa-IR" smtClean="0"/>
              <a:t>موارد مشکوک به آپاندیسیت به ویژه در زنان در سن باروری استفاده از روش لاپاروسکوپی نسبت به لاپاراتومی و جراحی باز برای آپاندکتومی ارجحیت دارد </a:t>
            </a:r>
          </a:p>
          <a:p>
            <a:pPr eaLnBrk="1" hangingPunct="1">
              <a:buFontTx/>
              <a:buNone/>
            </a:pPr>
            <a:r>
              <a:rPr lang="fa-IR" smtClean="0"/>
              <a:t>میزان عفونت و چسبندگی های داخل شکم پس از عمل نسبت به روش باز کمتر است. </a:t>
            </a:r>
          </a:p>
          <a:p>
            <a:pPr eaLnBrk="1" hangingPunct="1">
              <a:buFontTx/>
              <a:buNone/>
            </a:pPr>
            <a:r>
              <a:rPr lang="fa-IR" smtClean="0"/>
              <a:t>در حالی که در روش جراحی باز میزان بروز آبسه داخل لگنی پس از آپاندکتومی نسبت به روش لاپاروسکوپی مختصری کمتر است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7305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95D26F4-4F4D-4A2A-B94C-AFABE20E74B7}" type="slidenum">
              <a:rPr lang="en-US">
                <a:cs typeface="Arial" panose="020B0604020202020204" pitchFamily="34" charset="0"/>
              </a:rPr>
              <a:pPr eaLnBrk="1" hangingPunct="1"/>
              <a:t>27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بیمار در پوزیشن ترندلنبرگ 30 درجه قرار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محل قرار گرفتن پورت ها متفاوت است </a:t>
            </a:r>
          </a:p>
          <a:p>
            <a:pPr eaLnBrk="1" hangingPunct="1">
              <a:buFontTx/>
              <a:buNone/>
            </a:pPr>
            <a:r>
              <a:rPr lang="fa-IR" smtClean="0"/>
              <a:t>تلسکوپ 10 میلیمتری از طریق پورت 10 میلی متری از بالای ناف وارد فضای پریتوئن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این عمل معمولا از دو کانولای کاری 5 و 10 میلیمتری استفاده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یکی از کانولاها 5 میلی متری در ربع تحتانی چپ درست در امتداد خط مید کلاویکولار و کانولای دیگر 10 میلی متری در فضای هیپوگاستریک درست در بالای سمفیز پوبیس زده می شود.</a:t>
            </a:r>
          </a:p>
          <a:p>
            <a:pPr eaLnBrk="1" hangingPunct="1">
              <a:buFontTx/>
              <a:buNone/>
            </a:pPr>
            <a:r>
              <a:rPr lang="fa-IR" smtClean="0"/>
              <a:t>به دلیل نزدیکی کانولاها به یکدیگر برای جلوگیری از برخورد ابزارها به هم، باید فاصله کانولاها حداقل 5 سانتیمتر (ترجیحا 10 سانتیمتر) از یکدیگر باشد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91953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C13F9F0-C769-4E8F-A175-24FBC47BD754}" type="slidenum">
              <a:rPr lang="en-US">
                <a:cs typeface="Arial" panose="020B0604020202020204" pitchFamily="34" charset="0"/>
              </a:rPr>
              <a:pPr eaLnBrk="1" hangingPunct="1"/>
              <a:t>28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بسیاری از موارد به جای پورت و ربع تحتانی چپ از یک کانولای 5 میلی متری در ناحیه ربع فوقانی راست شکم استفاده می شود.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23223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AB6CD8E-3B66-4D35-AC95-CB8636194763}" type="slidenum">
              <a:rPr lang="en-US">
                <a:cs typeface="Arial" panose="020B0604020202020204" pitchFamily="34" charset="0"/>
              </a:rPr>
              <a:pPr eaLnBrk="1" hangingPunct="1"/>
              <a:t>29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6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مراحل عمل </a:t>
            </a:r>
            <a:endParaRPr lang="en-US" smtClean="0"/>
          </a:p>
        </p:txBody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درهنگام شروع عمل بیمار در پوزیشن ترندلنبرگ 30 درجه قرار گیرد </a:t>
            </a:r>
          </a:p>
          <a:p>
            <a:pPr marL="457200" indent="-457200">
              <a:buNone/>
            </a:pPr>
            <a:r>
              <a:rPr lang="fa-IR" smtClean="0"/>
              <a:t>تخت به سمت چپ متمایل شود تا بقیه روده ها از محل آپاندیس دور شده و اکسپوژر کافی به آپاندیس ایجاد شود </a:t>
            </a:r>
          </a:p>
          <a:p>
            <a:pPr marL="457200" indent="-457200">
              <a:buNone/>
            </a:pPr>
            <a:r>
              <a:rPr lang="fa-IR" smtClean="0"/>
              <a:t>با کمک گرسپر آپاندیس را گرفته و با لیگاتور، کوتر یا تیغه هارمونیک مزانتر را از آن جدا کرده و شریان آپاندیس مشخص می شود </a:t>
            </a:r>
          </a:p>
          <a:p>
            <a:pPr marL="457200" indent="-457200">
              <a:buNone/>
            </a:pPr>
            <a:r>
              <a:rPr lang="fa-IR" smtClean="0"/>
              <a:t>2. شریان آپاندیس توسط کوتر یا لیگاتور یا کلیپس (برحسب سایز) قطع گردد. سپس پایه ی آپاندیس توسط استاپلر یا همولاگ قطع گردد.</a:t>
            </a:r>
          </a:p>
          <a:p>
            <a:pPr marL="457200" indent="-457200">
              <a:buNone/>
            </a:pPr>
            <a:r>
              <a:rPr lang="fa-IR" smtClean="0"/>
              <a:t>3. چانچه سایزش کوچک باشد از پورت 10 میلیمتری خارج می شود و در غیر اینصورت ابتدا داخل کیسه پلاستیکی گذاشته شده و سپس از همان پورت خارج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44539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11D5FB6-3292-452A-B35A-7B9E2E78B655}" type="slidenum">
              <a:rPr lang="en-US">
                <a:cs typeface="Arial" panose="020B0604020202020204" pitchFamily="34" charset="0"/>
              </a:rPr>
              <a:pPr eaLnBrk="1" hangingPunct="1"/>
              <a:t>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98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این عمل در پوزیشن سوپاین و تحت بیهوشی عمومی قرار گرفته و صورت می پذیرد </a:t>
            </a:r>
          </a:p>
          <a:p>
            <a:pPr eaLnBrk="1" hangingPunct="1">
              <a:buFontTx/>
              <a:buNone/>
            </a:pPr>
            <a:r>
              <a:rPr lang="fa-IR" smtClean="0"/>
              <a:t>برش پوستی باید بر روی منطقه مربوط به قسمتی از روده که قصد برداشت آن وجود دارد زده شود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کنار زدن لایه های شکمی و پریتوئن، روده ها نمایان می گردند.</a:t>
            </a:r>
          </a:p>
          <a:p>
            <a:pPr eaLnBrk="1" hangingPunct="1">
              <a:buFontTx/>
              <a:buNone/>
            </a:pPr>
            <a:r>
              <a:rPr lang="fa-IR" smtClean="0"/>
              <a:t>مرز پروگزیمال و مرز دیستال منطقه ای از روده که قصد برداشت آن وجود دارد توسط کلمپ روده مسدود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این کار جهت جلوگیری از نشت محتویات روده ها به درون فضای شکمی انجام می پذیرد.</a:t>
            </a:r>
          </a:p>
          <a:p>
            <a:pPr eaLnBrk="1" hangingPunct="1">
              <a:buFontTx/>
              <a:buNone/>
            </a:pPr>
            <a:r>
              <a:rPr lang="fa-IR" smtClean="0"/>
              <a:t>کلیه عروق اصلی یا فرعی مزانتر که به ناحیه مورد نظر خون رسانی می کنند باید لیگاتور یا کوتر گردند.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8073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8F37620-30BA-4A1C-B943-DDAC7A05A107}" type="slidenum">
              <a:rPr lang="en-US">
                <a:cs typeface="Arial" panose="020B0604020202020204" pitchFamily="34" charset="0"/>
              </a:rPr>
              <a:pPr eaLnBrk="1" hangingPunct="1"/>
              <a:t>30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برای بیرون کشیدن آپاندیس در صورتی که آپاندیس بتواند بطور کامل داخل پورت 10 میلیمتری قرار گیرد از گرسپرهای تروماتیک (مثل کروکودیل) نیز استفاده کرد.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10673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9C3A2BE-5920-45C4-8833-C08128A50698}" type="slidenum">
              <a:rPr lang="en-US">
                <a:cs typeface="Arial" panose="020B0604020202020204" pitchFamily="34" charset="0"/>
              </a:rPr>
              <a:pPr eaLnBrk="1" hangingPunct="1"/>
              <a:t>31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جراحی انورکتال </a:t>
            </a:r>
          </a:p>
        </p:txBody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به علت عصب رسانی زیاد این منطقه ناراحتی زیادی را برای بیمار بعد از عمل به ارمغان می آورد </a:t>
            </a:r>
          </a:p>
          <a:p>
            <a:pPr eaLnBrk="1" hangingPunct="1">
              <a:buFontTx/>
              <a:buNone/>
            </a:pPr>
            <a:r>
              <a:rPr lang="fa-IR" smtClean="0"/>
              <a:t>بیمار بعد ازعمل درد و اختلال دفع دارند  </a:t>
            </a:r>
          </a:p>
          <a:p>
            <a:pPr eaLnBrk="1" hangingPunct="1">
              <a:buFontTx/>
              <a:buNone/>
            </a:pPr>
            <a:endParaRPr lang="fa-IR" smtClean="0"/>
          </a:p>
        </p:txBody>
      </p:sp>
    </p:spTree>
    <p:extLst>
      <p:ext uri="{BB962C8B-B14F-4D97-AF65-F5344CB8AC3E}">
        <p14:creationId xmlns:p14="http://schemas.microsoft.com/office/powerpoint/2010/main" val="12663508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همورئید </a:t>
            </a:r>
          </a:p>
        </p:txBody>
      </p:sp>
      <p:sp>
        <p:nvSpPr>
          <p:cNvPr id="149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smtClean="0"/>
              <a:t>واریس و اتساع ورید های مقعدی </a:t>
            </a:r>
          </a:p>
          <a:p>
            <a:pPr eaLnBrk="1" hangingPunct="1">
              <a:buFontTx/>
              <a:buNone/>
            </a:pPr>
            <a:r>
              <a:rPr lang="fa-IR" smtClean="0"/>
              <a:t>شامل دو نوع است داخلی و خارجی </a:t>
            </a:r>
          </a:p>
          <a:p>
            <a:pPr eaLnBrk="1" hangingPunct="1">
              <a:buFontTx/>
              <a:buNone/>
            </a:pPr>
            <a:r>
              <a:rPr lang="fa-IR" smtClean="0"/>
              <a:t>همورئید داخلی: در قسمت فوقانی و بالای اسفنکتر داخلی مقعد </a:t>
            </a:r>
          </a:p>
          <a:p>
            <a:pPr eaLnBrk="1" hangingPunct="1">
              <a:buFontTx/>
              <a:buNone/>
            </a:pPr>
            <a:r>
              <a:rPr lang="fa-IR" smtClean="0"/>
              <a:t>همورئید خارجی: در بیرون اسفنکتر داخلی </a:t>
            </a:r>
          </a:p>
          <a:p>
            <a:pPr eaLnBrk="1" hangingPunct="1">
              <a:buFontTx/>
              <a:buNone/>
            </a:pPr>
            <a:r>
              <a:rPr lang="fa-IR" b="1" smtClean="0"/>
              <a:t>علل همورئید:</a:t>
            </a:r>
          </a:p>
          <a:p>
            <a:pPr eaLnBrk="1" hangingPunct="1">
              <a:buFontTx/>
              <a:buNone/>
            </a:pPr>
            <a:r>
              <a:rPr lang="fa-IR" smtClean="0"/>
              <a:t>چاقی </a:t>
            </a:r>
          </a:p>
          <a:p>
            <a:pPr eaLnBrk="1" hangingPunct="1">
              <a:buFontTx/>
              <a:buNone/>
            </a:pPr>
            <a:r>
              <a:rPr lang="fa-IR" smtClean="0"/>
              <a:t>یبوست </a:t>
            </a:r>
          </a:p>
          <a:p>
            <a:pPr eaLnBrk="1" hangingPunct="1">
              <a:buFontTx/>
              <a:buNone/>
            </a:pPr>
            <a:r>
              <a:rPr lang="fa-IR" smtClean="0"/>
              <a:t>حاملگی </a:t>
            </a:r>
          </a:p>
          <a:p>
            <a:pPr eaLnBrk="1" hangingPunct="1">
              <a:buFontTx/>
              <a:buNone/>
            </a:pPr>
            <a:r>
              <a:rPr lang="fa-IR" smtClean="0"/>
              <a:t>رژیم غذایی کم فیبر </a:t>
            </a:r>
          </a:p>
          <a:p>
            <a:pPr eaLnBrk="1" hangingPunct="1">
              <a:buFontTx/>
              <a:buNone/>
            </a:pPr>
            <a:r>
              <a:rPr lang="fa-IR" smtClean="0"/>
              <a:t>اسهال </a:t>
            </a:r>
          </a:p>
          <a:p>
            <a:pPr eaLnBrk="1" hangingPunct="1"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A1860B1-F713-405C-852A-38D11E81C0A4}" type="slidenum">
              <a:rPr lang="en-US">
                <a:cs typeface="Arial" panose="020B0604020202020204" pitchFamily="34" charset="0"/>
              </a:rPr>
              <a:pPr eaLnBrk="1" hangingPunct="1"/>
              <a:t>32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2425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0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زور زدن </a:t>
            </a:r>
          </a:p>
          <a:p>
            <a:pPr eaLnBrk="1" hangingPunct="1">
              <a:buFontTx/>
              <a:buNone/>
            </a:pPr>
            <a:r>
              <a:rPr lang="fa-IR" smtClean="0"/>
              <a:t>نشستن طولانی </a:t>
            </a:r>
          </a:p>
          <a:p>
            <a:pPr eaLnBrk="1" hangingPunct="1">
              <a:buFontTx/>
              <a:buNone/>
            </a:pPr>
            <a:r>
              <a:rPr lang="fa-IR" smtClean="0"/>
              <a:t>کم تحرکی </a:t>
            </a:r>
          </a:p>
          <a:p>
            <a:pPr eaLnBrk="1" hangingPunct="1">
              <a:buFontTx/>
              <a:buNone/>
            </a:pPr>
            <a:r>
              <a:rPr lang="fa-IR" smtClean="0"/>
              <a:t>مصرف الکل </a:t>
            </a:r>
          </a:p>
          <a:p>
            <a:pPr eaLnBrk="1" hangingPunct="1">
              <a:buFontTx/>
              <a:buNone/>
            </a:pPr>
            <a:r>
              <a:rPr lang="fa-IR" smtClean="0"/>
              <a:t>افزایش سن </a:t>
            </a:r>
          </a:p>
          <a:p>
            <a:pPr eaLnBrk="1" hangingPunct="1">
              <a:buFontTx/>
              <a:buNone/>
            </a:pPr>
            <a:r>
              <a:rPr lang="fa-IR" smtClean="0"/>
              <a:t>وراثت </a:t>
            </a:r>
          </a:p>
          <a:p>
            <a:pPr eaLnBrk="1" hangingPunct="1">
              <a:buFontTx/>
              <a:buNone/>
            </a:pPr>
            <a:r>
              <a:rPr lang="fa-IR" smtClean="0"/>
              <a:t>علائم:</a:t>
            </a:r>
          </a:p>
          <a:p>
            <a:pPr eaLnBrk="1" hangingPunct="1">
              <a:buFontTx/>
              <a:buNone/>
            </a:pPr>
            <a:r>
              <a:rPr lang="fa-IR" smtClean="0"/>
              <a:t>بسته به میزان پیشرفت همورئید متفاوت است</a:t>
            </a:r>
          </a:p>
          <a:p>
            <a:pPr eaLnBrk="1" hangingPunct="1">
              <a:buFontTx/>
              <a:buNone/>
            </a:pPr>
            <a:r>
              <a:rPr lang="fa-IR" smtClean="0"/>
              <a:t>همورئید به 4 درجه تقسیم می شود: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D7B32D7-E411-402F-9515-18E2FFEB3DCA}" type="slidenum">
              <a:rPr lang="en-US">
                <a:cs typeface="Arial" panose="020B0604020202020204" pitchFamily="34" charset="0"/>
              </a:rPr>
              <a:pPr eaLnBrk="1" hangingPunct="1"/>
              <a:t>33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268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1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همورئید درجه یک: خونریزی بدون بیرون زدگی وریدهای واریسی </a:t>
            </a:r>
          </a:p>
          <a:p>
            <a:pPr eaLnBrk="1" hangingPunct="1">
              <a:buFontTx/>
              <a:buNone/>
            </a:pPr>
            <a:r>
              <a:rPr lang="fa-IR" smtClean="0"/>
              <a:t>همورئید درجه دوم : خونریزی با بیرون زدگی وریدهای واریسی که خود به خود جا می رود </a:t>
            </a:r>
          </a:p>
          <a:p>
            <a:pPr eaLnBrk="1" hangingPunct="1">
              <a:buFontTx/>
              <a:buNone/>
            </a:pPr>
            <a:r>
              <a:rPr lang="fa-IR" smtClean="0"/>
              <a:t>همورئید درجه سوم: خونریزی با بیرون زدگی وریدهای واریسی که با دستکاری جا می رود </a:t>
            </a:r>
          </a:p>
          <a:p>
            <a:pPr eaLnBrk="1" hangingPunct="1">
              <a:buFontTx/>
              <a:buNone/>
            </a:pPr>
            <a:r>
              <a:rPr lang="fa-IR" smtClean="0"/>
              <a:t>همورئید درجه چهارم: خونریزی با بیرون زدگی وریدهای واریسی که با دستکاری جا نمی رود</a:t>
            </a:r>
          </a:p>
          <a:p>
            <a:pPr eaLnBrk="1" hangingPunct="1">
              <a:buFontTx/>
              <a:buNone/>
            </a:pPr>
            <a:r>
              <a:rPr lang="fa-IR" smtClean="0"/>
              <a:t>سه علامت همورئید:</a:t>
            </a:r>
          </a:p>
          <a:p>
            <a:pPr eaLnBrk="1" hangingPunct="1">
              <a:buFontTx/>
              <a:buNone/>
            </a:pPr>
            <a:r>
              <a:rPr lang="fa-IR" smtClean="0"/>
              <a:t>خونریزی </a:t>
            </a:r>
          </a:p>
          <a:p>
            <a:pPr eaLnBrk="1" hangingPunct="1">
              <a:buFontTx/>
              <a:buNone/>
            </a:pPr>
            <a:r>
              <a:rPr lang="fa-IR" smtClean="0"/>
              <a:t>خروج توده </a:t>
            </a:r>
          </a:p>
          <a:p>
            <a:pPr eaLnBrk="1" hangingPunct="1">
              <a:buFontTx/>
              <a:buNone/>
            </a:pPr>
            <a:r>
              <a:rPr lang="fa-IR" smtClean="0"/>
              <a:t>و درد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19F4316-47F6-43FF-B2E0-C04E15FCCE3E}" type="slidenum">
              <a:rPr lang="en-US">
                <a:cs typeface="Arial" panose="020B0604020202020204" pitchFamily="34" charset="0"/>
              </a:rPr>
              <a:pPr eaLnBrk="1" hangingPunct="1"/>
              <a:t>34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8606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smtClean="0"/>
              <a:t>روش های درمان: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fa-IR" smtClean="0"/>
              <a:t>غیر جراحی (یا کنترلی 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fa-IR" smtClean="0"/>
              <a:t>جراحی </a:t>
            </a:r>
          </a:p>
          <a:p>
            <a:pPr eaLnBrk="1" hangingPunct="1">
              <a:buFontTx/>
              <a:buNone/>
            </a:pPr>
            <a:r>
              <a:rPr lang="fa-IR" smtClean="0"/>
              <a:t>غیر جراحی :</a:t>
            </a:r>
          </a:p>
          <a:p>
            <a:pPr eaLnBrk="1" hangingPunct="1">
              <a:buFontTx/>
              <a:buNone/>
            </a:pPr>
            <a:r>
              <a:rPr lang="fa-IR" smtClean="0"/>
              <a:t>در همورئید های درجه 1 و 2 اندیکاسیون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افزایش تحرک </a:t>
            </a:r>
          </a:p>
          <a:p>
            <a:pPr eaLnBrk="1" hangingPunct="1">
              <a:buFontTx/>
              <a:buNone/>
            </a:pPr>
            <a:r>
              <a:rPr lang="fa-IR" smtClean="0"/>
              <a:t>مصرف مایعات </a:t>
            </a:r>
          </a:p>
          <a:p>
            <a:pPr eaLnBrk="1" hangingPunct="1">
              <a:buFontTx/>
              <a:buNone/>
            </a:pPr>
            <a:r>
              <a:rPr lang="fa-IR" smtClean="0"/>
              <a:t>داروهای </a:t>
            </a:r>
          </a:p>
          <a:p>
            <a:pPr eaLnBrk="1" hangingPunct="1">
              <a:buFontTx/>
              <a:buNone/>
            </a:pPr>
            <a:r>
              <a:rPr lang="fa-IR" smtClean="0"/>
              <a:t>اسکلروتراپی </a:t>
            </a:r>
          </a:p>
          <a:p>
            <a:pPr eaLnBrk="1" hangingPunct="1">
              <a:buFontTx/>
              <a:buNone/>
            </a:pPr>
            <a:r>
              <a:rPr lang="fa-IR" smtClean="0"/>
              <a:t>لیزر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237A1D2-2308-49AD-80EC-65798D6F9657}" type="slidenum">
              <a:rPr lang="en-US">
                <a:cs typeface="Arial" panose="020B0604020202020204" pitchFamily="34" charset="0"/>
              </a:rPr>
              <a:pPr eaLnBrk="1" hangingPunct="1"/>
              <a:t>35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4736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3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استفاده از </a:t>
            </a:r>
            <a:r>
              <a:rPr lang="en-US" smtClean="0"/>
              <a:t>Rubber band</a:t>
            </a:r>
          </a:p>
          <a:p>
            <a:pPr eaLnBrk="1" hangingPunct="1">
              <a:buFontTx/>
              <a:buNone/>
            </a:pPr>
            <a:r>
              <a:rPr lang="fa-IR" smtClean="0"/>
              <a:t>امواج مادون قرمز </a:t>
            </a:r>
          </a:p>
          <a:p>
            <a:pPr eaLnBrk="1" hangingPunct="1">
              <a:buFontTx/>
              <a:buNone/>
            </a:pPr>
            <a:r>
              <a:rPr lang="en-US" smtClean="0"/>
              <a:t>Rubber band</a:t>
            </a:r>
            <a:r>
              <a:rPr lang="fa-IR" smtClean="0"/>
              <a:t> حلقه هایی هستند که در پایه ی مناطق واریسی قرار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در همورئیدهای درجه 2 و3 اندیکاسیون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در همورئید های درجه 4 و خارجی کنتراندیکاسیون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استفاده از این روش در مطب پزشک و با ایجاد بی حسی موضعی قابل انجام است </a:t>
            </a:r>
          </a:p>
          <a:p>
            <a:pPr eaLnBrk="1" hangingPunct="1">
              <a:buFontTx/>
              <a:buNone/>
            </a:pPr>
            <a:r>
              <a:rPr lang="fa-IR" smtClean="0"/>
              <a:t>بیمار در پوزیشن سجده قرار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حلقه های به دور مناطق همورئیدی انداخته شده </a:t>
            </a:r>
          </a:p>
          <a:p>
            <a:pPr eaLnBrk="1" hangingPunct="1">
              <a:buFontTx/>
              <a:buNone/>
            </a:pPr>
            <a:r>
              <a:rPr lang="fa-IR" smtClean="0"/>
              <a:t>7-10 روز طول می کشد که حلقه هل به همراه ناحیه همورئیدی نکروز شده  و بیفتد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49129FE-8CF9-4205-B83E-C38DD0EE2A67}" type="slidenum">
              <a:rPr lang="en-US">
                <a:cs typeface="Arial" panose="020B0604020202020204" pitchFamily="34" charset="0"/>
              </a:rPr>
              <a:pPr eaLnBrk="1" hangingPunct="1"/>
              <a:t>36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1073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عوارض این روش:</a:t>
            </a:r>
          </a:p>
          <a:p>
            <a:pPr eaLnBrk="1" hangingPunct="1">
              <a:buFontTx/>
              <a:buNone/>
            </a:pPr>
            <a:r>
              <a:rPr lang="fa-IR" smtClean="0"/>
              <a:t>درد </a:t>
            </a:r>
          </a:p>
          <a:p>
            <a:pPr eaLnBrk="1" hangingPunct="1">
              <a:buFontTx/>
              <a:buNone/>
            </a:pPr>
            <a:r>
              <a:rPr lang="fa-IR" smtClean="0"/>
              <a:t>خونریزی </a:t>
            </a:r>
          </a:p>
          <a:p>
            <a:pPr eaLnBrk="1" hangingPunct="1">
              <a:buFontTx/>
              <a:buNone/>
            </a:pPr>
            <a:r>
              <a:rPr lang="fa-IR" smtClean="0"/>
              <a:t>ترمبوز خارجی </a:t>
            </a:r>
          </a:p>
          <a:p>
            <a:pPr eaLnBrk="1" hangingPunct="1">
              <a:buFontTx/>
              <a:buNone/>
            </a:pPr>
            <a:r>
              <a:rPr lang="fa-IR" smtClean="0"/>
              <a:t>تنگی مجرای مقعدی </a:t>
            </a:r>
          </a:p>
          <a:p>
            <a:pPr eaLnBrk="1" hangingPunct="1">
              <a:buFontTx/>
              <a:buNone/>
            </a:pPr>
            <a:r>
              <a:rPr lang="fa-IR" smtClean="0"/>
              <a:t>سپسیس </a:t>
            </a:r>
          </a:p>
          <a:p>
            <a:pPr eaLnBrk="1" hangingPunct="1">
              <a:buFontTx/>
              <a:buNone/>
            </a:pPr>
            <a:r>
              <a:rPr lang="fa-IR" smtClean="0"/>
              <a:t>خارج شدن بی اختیار گاز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CB25467-74D0-486B-B164-25EC627506E8}" type="slidenum">
              <a:rPr lang="en-US">
                <a:cs typeface="Arial" panose="020B0604020202020204" pitchFamily="34" charset="0"/>
              </a:rPr>
              <a:pPr eaLnBrk="1" hangingPunct="1"/>
              <a:t>37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5939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5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smtClean="0"/>
              <a:t>هدف درمان همورئید های درجه 3 و4 کاهش خونرسانی به شبکه های همورئیدی </a:t>
            </a:r>
          </a:p>
          <a:p>
            <a:pPr eaLnBrk="1" hangingPunct="1">
              <a:buFontTx/>
              <a:buNone/>
            </a:pPr>
            <a:r>
              <a:rPr lang="fa-IR" smtClean="0"/>
              <a:t>برداشت پوست و موکوس زائد است </a:t>
            </a:r>
          </a:p>
          <a:p>
            <a:pPr eaLnBrk="1" hangingPunct="1">
              <a:buFontTx/>
              <a:buNone/>
            </a:pPr>
            <a:r>
              <a:rPr lang="fa-IR" b="1" smtClean="0"/>
              <a:t>همورئید کتومی </a:t>
            </a:r>
          </a:p>
          <a:p>
            <a:pPr eaLnBrk="1" hangingPunct="1">
              <a:buFontTx/>
              <a:buNone/>
            </a:pPr>
            <a:r>
              <a:rPr lang="fa-IR" b="1" smtClean="0"/>
              <a:t>بداشت جراحی وریدهای واریسی و همین طور مخاط بیرون زده کانال مقعد  و رکتوم است </a:t>
            </a:r>
          </a:p>
          <a:p>
            <a:pPr eaLnBrk="1" hangingPunct="1">
              <a:buFontTx/>
              <a:buNone/>
            </a:pPr>
            <a:r>
              <a:rPr lang="fa-IR" b="1" smtClean="0"/>
              <a:t>ابتدا اسفنگتر گشاد شده </a:t>
            </a:r>
          </a:p>
          <a:p>
            <a:pPr eaLnBrk="1" hangingPunct="1">
              <a:buFontTx/>
              <a:buNone/>
            </a:pPr>
            <a:r>
              <a:rPr lang="fa-IR" b="1" smtClean="0"/>
              <a:t>سپس پایه همورئید لیگاتور گردیده و توسط قیچی ريال چاقو یا کوتر بریده می شود </a:t>
            </a:r>
          </a:p>
          <a:p>
            <a:pPr eaLnBrk="1" hangingPunct="1">
              <a:buFontTx/>
              <a:buNone/>
            </a:pPr>
            <a:r>
              <a:rPr lang="fa-IR" b="1" smtClean="0"/>
              <a:t>بیمار در پوزیشن سجده یا  </a:t>
            </a:r>
            <a:r>
              <a:rPr lang="en-US" b="1" smtClean="0"/>
              <a:t>Jack knife</a:t>
            </a:r>
            <a:r>
              <a:rPr lang="fa-IR" b="1" smtClean="0"/>
              <a:t> قرار می گیرد </a:t>
            </a:r>
          </a:p>
          <a:p>
            <a:pPr eaLnBrk="1" hangingPunct="1">
              <a:buFontTx/>
              <a:buNone/>
            </a:pPr>
            <a:r>
              <a:rPr lang="fa-IR" b="1" smtClean="0"/>
              <a:t>در پوزیشن </a:t>
            </a:r>
            <a:r>
              <a:rPr lang="en-US" b="1" smtClean="0"/>
              <a:t>Jack knife</a:t>
            </a:r>
            <a:r>
              <a:rPr lang="fa-IR" b="1" smtClean="0"/>
              <a:t> دو طرف باسن باید توسط چسب لکوپلاست به بدنه تخت متصل گردد تا ناحیه مقعدی به خوبی نمایان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DCBE104-A672-4421-BD14-B71999D978B3}" type="slidenum">
              <a:rPr lang="en-US">
                <a:cs typeface="Arial" panose="020B0604020202020204" pitchFamily="34" charset="0"/>
              </a:rPr>
              <a:pPr eaLnBrk="1" hangingPunct="1"/>
              <a:t>38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4930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6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فایده پوزیشن لیتاتومی :</a:t>
            </a:r>
          </a:p>
          <a:p>
            <a:pPr eaLnBrk="1" hangingPunct="1">
              <a:buFontTx/>
              <a:buNone/>
            </a:pPr>
            <a:r>
              <a:rPr lang="fa-IR" smtClean="0"/>
              <a:t>جلوگیری از ورود خون و ترشحات به ناحیه واژینال </a:t>
            </a:r>
          </a:p>
          <a:p>
            <a:pPr eaLnBrk="1" hangingPunct="1">
              <a:buFontTx/>
              <a:buNone/>
            </a:pPr>
            <a:r>
              <a:rPr lang="fa-IR" smtClean="0"/>
              <a:t>در صورت استفاده از پوزیشن لیتاتومی در آقایان بیضه ها باید کنار زده شود </a:t>
            </a:r>
          </a:p>
          <a:p>
            <a:pPr eaLnBrk="1" hangingPunct="1">
              <a:buFontTx/>
              <a:buNone/>
            </a:pPr>
            <a:r>
              <a:rPr lang="fa-IR" smtClean="0"/>
              <a:t>(توسط چسب به ناحیه کشاله ران فیکس می شود )</a:t>
            </a:r>
          </a:p>
          <a:p>
            <a:pPr eaLnBrk="1" hangingPunct="1">
              <a:buFontTx/>
              <a:buNone/>
            </a:pPr>
            <a:r>
              <a:rPr lang="fa-IR" smtClean="0"/>
              <a:t>لوازم همورئید کتومی:</a:t>
            </a:r>
          </a:p>
          <a:p>
            <a:pPr eaLnBrk="1" hangingPunct="1">
              <a:buFontTx/>
              <a:buNone/>
            </a:pPr>
            <a:r>
              <a:rPr lang="fa-IR" smtClean="0"/>
              <a:t>کوتر، ست همورئید، پره ست ، دستکش ، نخ به انتخاب جراح، ژل لیدوکائین، تیغ بیستوری </a:t>
            </a:r>
          </a:p>
          <a:p>
            <a:pPr eaLnBrk="1" hangingPunct="1">
              <a:buFontTx/>
              <a:buNone/>
            </a:pPr>
            <a:r>
              <a:rPr lang="fa-IR" smtClean="0"/>
              <a:t>بیهوشی: اسپاینال یا عمومی </a:t>
            </a:r>
          </a:p>
          <a:p>
            <a:pPr eaLnBrk="1" hangingPunct="1">
              <a:buFontTx/>
              <a:buNone/>
            </a:pPr>
            <a:r>
              <a:rPr lang="fa-IR" smtClean="0"/>
              <a:t>پوزیشن: لیتاتومی یا </a:t>
            </a:r>
            <a:r>
              <a:rPr lang="en-US" smtClean="0"/>
              <a:t>jack knife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پرپ: قسمت داخلی ران ها، کشاله ران و ناحیه رکتال پرپ می گردد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8C42235-2847-4946-AB86-6F8F20F5948C}" type="slidenum">
              <a:rPr lang="en-US">
                <a:cs typeface="Arial" panose="020B0604020202020204" pitchFamily="34" charset="0"/>
              </a:rPr>
              <a:pPr eaLnBrk="1" hangingPunct="1"/>
              <a:t>39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64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9477F1E-ECEF-4C25-ADCE-0D7624FFD83D}" type="slidenum">
              <a:rPr lang="en-US">
                <a:cs typeface="Arial" panose="020B0604020202020204" pitchFamily="34" charset="0"/>
              </a:rPr>
              <a:pPr eaLnBrk="1" hangingPunct="1"/>
              <a:t>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باید از آسیب به نواحی اطراف شدیدا خودداری کرد.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برداشت منطقه مورد نظر، باید دو انتهای باقی مانده به هم متصل گردند.</a:t>
            </a:r>
          </a:p>
          <a:p>
            <a:pPr eaLnBrk="1" hangingPunct="1">
              <a:buFontTx/>
              <a:buNone/>
            </a:pPr>
            <a:r>
              <a:rPr lang="fa-IR" smtClean="0"/>
              <a:t>این آناستوموز یا به صورت انتها به انتها است یا انتها به کنار و یا کنار به کنار است </a:t>
            </a:r>
          </a:p>
          <a:p>
            <a:pPr eaLnBrk="1" hangingPunct="1">
              <a:buFontTx/>
              <a:buNone/>
            </a:pPr>
            <a:r>
              <a:rPr lang="fa-IR" smtClean="0"/>
              <a:t>آناستوموز می تواند با کمک نخ های غیر قابل جذب در دو لایه و یا با استاپلر انجام گیرد. </a:t>
            </a:r>
          </a:p>
          <a:p>
            <a:pPr eaLnBrk="1" hangingPunct="1">
              <a:buFontTx/>
              <a:buNone/>
            </a:pPr>
            <a:r>
              <a:rPr lang="fa-IR" smtClean="0"/>
              <a:t>قطر بخش برداشت شده با قطر بخشی که قرار است به آنجا آناستوموز صورت گیرد باید یکسان باشد </a:t>
            </a:r>
          </a:p>
          <a:p>
            <a:pPr eaLnBrk="1" hangingPunct="1">
              <a:buFontTx/>
              <a:buNone/>
            </a:pPr>
            <a:r>
              <a:rPr lang="fa-IR" smtClean="0"/>
              <a:t>در محل آناستوموز نباید نشت ترشحات و یا فشار و کشش وجود داشته باشد .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آناستوموز، لبه های بریده شده مزانتر باید به هم بخیه گردند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949452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7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fa-IR" dirty="0" smtClean="0"/>
              <a:t>درپ: ناحیه مقعدی در معرض دید قرار گیرد </a:t>
            </a:r>
          </a:p>
          <a:p>
            <a:pPr eaLnBrk="1" hangingPunct="1">
              <a:buFontTx/>
              <a:buNone/>
              <a:defRPr/>
            </a:pPr>
            <a:r>
              <a:rPr lang="fa-IR" dirty="0" smtClean="0"/>
              <a:t>مراحل عمل: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fa-IR" dirty="0" smtClean="0"/>
              <a:t>وارد کردن اسپکولوم و بررسی کانال مقعدی </a:t>
            </a:r>
          </a:p>
          <a:p>
            <a:pPr marL="457200" indent="-457200">
              <a:buFontTx/>
              <a:buAutoNum type="arabicPeriod"/>
              <a:defRPr/>
            </a:pPr>
            <a:r>
              <a:rPr lang="fa-IR" dirty="0" smtClean="0"/>
              <a:t>مشخص کردن توده های همورئیدی</a:t>
            </a:r>
          </a:p>
          <a:p>
            <a:pPr marL="457200" indent="-457200">
              <a:buFontTx/>
              <a:buAutoNum type="arabicPeriod"/>
              <a:defRPr/>
            </a:pPr>
            <a:r>
              <a:rPr lang="fa-IR" dirty="0" smtClean="0"/>
              <a:t>یک روش گرفتن توده همورئید با پنس و لیگاتور آن با نخ کرومیک 3 صفر و سپس جدا نمودن توده همورئید توسط چاقو یا قیچی </a:t>
            </a:r>
          </a:p>
          <a:p>
            <a:pPr marL="457200" indent="-457200">
              <a:buNone/>
              <a:defRPr/>
            </a:pPr>
            <a:r>
              <a:rPr lang="fa-IR" dirty="0" smtClean="0"/>
              <a:t>روش دیگر : با کمک چاقو روی مخاط اطراف توده هورئید یک برش زده شده و مخاط اضافی خارج می گردد سپس وریدهای واریسی از پایه لیگاتور و بریده می شوند </a:t>
            </a:r>
          </a:p>
          <a:p>
            <a:pPr marL="457200" indent="-457200">
              <a:buNone/>
              <a:defRPr/>
            </a:pPr>
            <a:r>
              <a:rPr lang="fa-IR" dirty="0" smtClean="0"/>
              <a:t>و لبه های بریده شده مخاط با نخ کرومیک به صورت ممتد بخیه می گردد </a:t>
            </a:r>
          </a:p>
          <a:p>
            <a:pPr marL="457200" indent="-457200">
              <a:buFontTx/>
              <a:buAutoNum type="arabicPeriod"/>
              <a:defRPr/>
            </a:pPr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44F5A8C-7565-4A39-AA0A-F7973F8743A1}" type="slidenum">
              <a:rPr lang="en-US">
                <a:cs typeface="Arial" panose="020B0604020202020204" pitchFamily="34" charset="0"/>
              </a:rPr>
              <a:pPr eaLnBrk="1" hangingPunct="1"/>
              <a:t>40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0961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8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روش آخر احتمال آسیب به اسفنگترهای مقعدی حداقل است</a:t>
            </a:r>
          </a:p>
          <a:p>
            <a:pPr eaLnBrk="1" hangingPunct="1">
              <a:buFontTx/>
              <a:buNone/>
            </a:pPr>
            <a:r>
              <a:rPr lang="fa-IR" smtClean="0"/>
              <a:t>4. استفاده از پل لیدوکائین برای کاهش درد و خونریزی </a:t>
            </a:r>
          </a:p>
          <a:p>
            <a:pPr eaLnBrk="1" hangingPunct="1">
              <a:buFontTx/>
              <a:buNone/>
            </a:pPr>
            <a:r>
              <a:rPr lang="fa-IR" smtClean="0"/>
              <a:t>5. گذاشتن پانسمان فشاری در منطقه مقعدی </a:t>
            </a:r>
          </a:p>
          <a:p>
            <a:pPr eaLnBrk="1" hangingPunct="1">
              <a:buFontTx/>
              <a:buNone/>
            </a:pPr>
            <a:r>
              <a:rPr lang="fa-IR" smtClean="0"/>
              <a:t>عوارض همورئید کتومی:</a:t>
            </a:r>
          </a:p>
          <a:p>
            <a:pPr eaLnBrk="1" hangingPunct="1">
              <a:buFontTx/>
              <a:buNone/>
            </a:pPr>
            <a:r>
              <a:rPr lang="fa-IR" smtClean="0"/>
              <a:t>درد </a:t>
            </a:r>
          </a:p>
          <a:p>
            <a:pPr eaLnBrk="1" hangingPunct="1">
              <a:buFontTx/>
              <a:buNone/>
            </a:pPr>
            <a:r>
              <a:rPr lang="fa-IR" smtClean="0"/>
              <a:t>احتباس ادراری </a:t>
            </a:r>
          </a:p>
          <a:p>
            <a:pPr eaLnBrk="1" hangingPunct="1">
              <a:buFontTx/>
              <a:buNone/>
            </a:pPr>
            <a:r>
              <a:rPr lang="fa-IR" smtClean="0"/>
              <a:t>تنگی کانال مقعدی </a:t>
            </a:r>
          </a:p>
          <a:p>
            <a:pPr eaLnBrk="1" hangingPunct="1">
              <a:buFontTx/>
              <a:buNone/>
            </a:pPr>
            <a:r>
              <a:rPr lang="fa-IR" smtClean="0"/>
              <a:t>فیشر  </a:t>
            </a:r>
          </a:p>
          <a:p>
            <a:pPr eaLnBrk="1" hangingPunct="1"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1A4E3AD-3C98-434E-B825-65D84B2EF708}" type="slidenum">
              <a:rPr lang="en-US">
                <a:cs typeface="Arial" panose="020B0604020202020204" pitchFamily="34" charset="0"/>
              </a:rPr>
              <a:pPr eaLnBrk="1" hangingPunct="1"/>
              <a:t>41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353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59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مراقبت های بعد از عمل:</a:t>
            </a:r>
          </a:p>
          <a:p>
            <a:pPr eaLnBrk="1" hangingPunct="1">
              <a:buFontTx/>
              <a:buNone/>
            </a:pPr>
            <a:r>
              <a:rPr lang="fa-IR" smtClean="0"/>
              <a:t>تمیز نگهداشتن ناحیه جراحی با شستشو و خشک نمودن ناحیه جراحی </a:t>
            </a:r>
          </a:p>
          <a:p>
            <a:pPr eaLnBrk="1" hangingPunct="1">
              <a:buFontTx/>
              <a:buNone/>
            </a:pPr>
            <a:r>
              <a:rPr lang="fa-IR" smtClean="0"/>
              <a:t>استفاده از حمام نشیمنگاهی 24-12 ساعت  پس از جراحی بمدت 2-3 روز </a:t>
            </a:r>
          </a:p>
          <a:p>
            <a:pPr eaLnBrk="1" hangingPunct="1">
              <a:buFontTx/>
              <a:buNone/>
            </a:pPr>
            <a:r>
              <a:rPr lang="fa-IR" smtClean="0"/>
              <a:t>کنترل عوارض پس از عمل ازجمله هموراژی و عدم استفاده از کمپرس گرم در ساعات بلافاصله پس از عمل به دلیل افزایش خطر خونریزی </a:t>
            </a:r>
          </a:p>
          <a:p>
            <a:pPr eaLnBrk="1" hangingPunct="1"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03F19CB-CF89-432B-8D41-9BB000D124D8}" type="slidenum">
              <a:rPr lang="en-US">
                <a:cs typeface="Arial" panose="020B0604020202020204" pitchFamily="34" charset="0"/>
              </a:rPr>
              <a:pPr eaLnBrk="1" hangingPunct="1"/>
              <a:t>42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025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فیستول مقعدی </a:t>
            </a:r>
          </a:p>
        </p:txBody>
      </p:sp>
      <p:sp>
        <p:nvSpPr>
          <p:cNvPr id="1607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smtClean="0"/>
              <a:t>ایجاد یک مجرا و مسیر از کانال مقعدی به سطح پوست پرینه </a:t>
            </a:r>
          </a:p>
          <a:p>
            <a:pPr eaLnBrk="1" hangingPunct="1">
              <a:buFontTx/>
              <a:buNone/>
            </a:pPr>
            <a:r>
              <a:rPr lang="fa-IR" smtClean="0"/>
              <a:t>می تواند منفرد یا چند تایی ایجاد شود </a:t>
            </a:r>
          </a:p>
          <a:p>
            <a:pPr eaLnBrk="1" hangingPunct="1">
              <a:buFontTx/>
              <a:buNone/>
            </a:pPr>
            <a:r>
              <a:rPr lang="fa-IR" smtClean="0"/>
              <a:t>علل ایجاد کننده فیستول :</a:t>
            </a:r>
          </a:p>
          <a:p>
            <a:pPr eaLnBrk="1" hangingPunct="1">
              <a:buFontTx/>
              <a:buNone/>
            </a:pPr>
            <a:r>
              <a:rPr lang="fa-IR" smtClean="0"/>
              <a:t>آبسه های آنورکتال </a:t>
            </a:r>
          </a:p>
          <a:p>
            <a:pPr eaLnBrk="1" hangingPunct="1">
              <a:buFontTx/>
              <a:buNone/>
            </a:pPr>
            <a:r>
              <a:rPr lang="fa-IR" smtClean="0"/>
              <a:t>تروما </a:t>
            </a:r>
          </a:p>
          <a:p>
            <a:pPr eaLnBrk="1" hangingPunct="1">
              <a:buFontTx/>
              <a:buNone/>
            </a:pPr>
            <a:r>
              <a:rPr lang="fa-IR" smtClean="0"/>
              <a:t>عفونت </a:t>
            </a:r>
          </a:p>
          <a:p>
            <a:pPr eaLnBrk="1" hangingPunct="1">
              <a:buFontTx/>
              <a:buNone/>
            </a:pPr>
            <a:r>
              <a:rPr lang="fa-IR" smtClean="0"/>
              <a:t>فیشر یا شقاق </a:t>
            </a:r>
          </a:p>
          <a:p>
            <a:pPr eaLnBrk="1" hangingPunct="1">
              <a:buFontTx/>
              <a:buNone/>
            </a:pPr>
            <a:r>
              <a:rPr lang="fa-IR" smtClean="0"/>
              <a:t>کارسینوما</a:t>
            </a:r>
          </a:p>
          <a:p>
            <a:pPr eaLnBrk="1" hangingPunct="1">
              <a:buFontTx/>
              <a:buNone/>
            </a:pPr>
            <a:r>
              <a:rPr lang="fa-IR" smtClean="0"/>
              <a:t>رادیو تراپی </a:t>
            </a:r>
          </a:p>
          <a:p>
            <a:pPr eaLnBrk="1" hangingPunct="1">
              <a:buFontTx/>
              <a:buNone/>
            </a:pPr>
            <a:r>
              <a:rPr lang="fa-IR" smtClean="0"/>
              <a:t>عفونت های آنورکتال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A92633E-F250-4F00-AC27-4AB4366D3678}" type="slidenum">
              <a:rPr lang="en-US">
                <a:cs typeface="Arial" panose="020B0604020202020204" pitchFamily="34" charset="0"/>
              </a:rPr>
              <a:pPr eaLnBrk="1" hangingPunct="1"/>
              <a:t>43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3401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61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علائم فیستول:</a:t>
            </a:r>
          </a:p>
          <a:p>
            <a:pPr eaLnBrk="1" hangingPunct="1">
              <a:buFontTx/>
              <a:buNone/>
            </a:pPr>
            <a:r>
              <a:rPr lang="fa-IR" smtClean="0"/>
              <a:t>ظهور یک مجرا در اطراف مقعد </a:t>
            </a:r>
          </a:p>
          <a:p>
            <a:pPr eaLnBrk="1" hangingPunct="1">
              <a:buFontTx/>
              <a:buNone/>
            </a:pPr>
            <a:r>
              <a:rPr lang="fa-IR" smtClean="0"/>
              <a:t>خروج ترشحات چرکی از مقعد </a:t>
            </a:r>
          </a:p>
          <a:p>
            <a:pPr eaLnBrk="1" hangingPunct="1">
              <a:buFontTx/>
              <a:buNone/>
            </a:pPr>
            <a:r>
              <a:rPr lang="fa-IR" smtClean="0"/>
              <a:t>درد </a:t>
            </a:r>
          </a:p>
          <a:p>
            <a:pPr eaLnBrk="1" hangingPunct="1">
              <a:buFontTx/>
              <a:buNone/>
            </a:pPr>
            <a:r>
              <a:rPr lang="fa-IR" smtClean="0"/>
              <a:t>تورم </a:t>
            </a:r>
          </a:p>
          <a:p>
            <a:pPr eaLnBrk="1" hangingPunct="1">
              <a:buFontTx/>
              <a:buNone/>
            </a:pPr>
            <a:r>
              <a:rPr lang="fa-IR" smtClean="0"/>
              <a:t>خونریزی </a:t>
            </a:r>
          </a:p>
          <a:p>
            <a:pPr eaLnBrk="1" hangingPunct="1">
              <a:buFontTx/>
              <a:buNone/>
            </a:pPr>
            <a:r>
              <a:rPr lang="fa-IR" smtClean="0"/>
              <a:t>اسهال </a:t>
            </a:r>
          </a:p>
          <a:p>
            <a:pPr eaLnBrk="1" hangingPunct="1">
              <a:buFontTx/>
              <a:buNone/>
            </a:pPr>
            <a:r>
              <a:rPr lang="fa-IR" smtClean="0"/>
              <a:t>پوسته پوسته شدن نواحی اطراف مقعد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26AF7BD-4FF3-4F1D-ACF7-471D983078D5}" type="slidenum">
              <a:rPr lang="en-US">
                <a:cs typeface="Arial" panose="020B0604020202020204" pitchFamily="34" charset="0"/>
              </a:rPr>
              <a:pPr eaLnBrk="1" hangingPunct="1"/>
              <a:t>44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727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انواع اشکال فیستول</a:t>
            </a:r>
          </a:p>
        </p:txBody>
      </p:sp>
      <p:sp>
        <p:nvSpPr>
          <p:cNvPr id="162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فیستول </a:t>
            </a:r>
            <a:r>
              <a:rPr lang="en-US" smtClean="0"/>
              <a:t>Intersphincteric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مجرای ایجاد شده از درون اسفنکتر داخلی مقعد عبور کرده و در بین اسفنکتر داخلی و خارجی ادامه مسیر داده و در نهایت به سطح پوست پرینه باز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فیستول </a:t>
            </a:r>
            <a:r>
              <a:rPr lang="en-US" smtClean="0"/>
              <a:t>Trans sphincteric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مجرای از درون اسفنکتر داخلی و خارجی عبور کرده و وارد فضای ایسکیورکتال شده و در نهایت به سطح پوست پرینه باز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25 درصد فیستول ها از این نوع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E622B11-E346-4006-8606-D46F3B851503}" type="slidenum">
              <a:rPr lang="en-US">
                <a:cs typeface="Arial" panose="020B0604020202020204" pitchFamily="34" charset="0"/>
              </a:rPr>
              <a:pPr eaLnBrk="1" hangingPunct="1"/>
              <a:t>45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4751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فیستول </a:t>
            </a:r>
            <a:r>
              <a:rPr lang="en-US" smtClean="0"/>
              <a:t>Supersphincteric</a:t>
            </a:r>
            <a:r>
              <a:rPr lang="fa-IR" smtClean="0"/>
              <a:t> </a:t>
            </a:r>
          </a:p>
          <a:p>
            <a:pPr eaLnBrk="1" hangingPunct="1">
              <a:buFontTx/>
              <a:buNone/>
            </a:pPr>
            <a:r>
              <a:rPr lang="fa-IR" smtClean="0"/>
              <a:t>مجرای ایجاد شده در بین اسفنکتر داخلی و خارجی حرکت کرده و با عبور از بالای عضله پوبورکتالیس وارد فضای ایسکیورکتال شده و در نهایت به سطح پوست پرینه باز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فیستول </a:t>
            </a:r>
            <a:r>
              <a:rPr lang="en-US" smtClean="0"/>
              <a:t>extrasphincteric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برخلاف 3 نوع دیگر، مسیر ایجاد شده از دیواره رکتوم شروع شده و بعد از عبور عضله بالابرنده مقعدی ، به پوست ناحیه پرینه باز می شود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87D3325-676E-4E2A-AD2B-16A91DDF710F}" type="slidenum">
              <a:rPr lang="en-US">
                <a:cs typeface="Arial" panose="020B0604020202020204" pitchFamily="34" charset="0"/>
              </a:rPr>
              <a:pPr eaLnBrk="1" hangingPunct="1"/>
              <a:t>46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262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64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معاینه ،فیستولوگرافی، </a:t>
            </a:r>
            <a:r>
              <a:rPr lang="en-US" smtClean="0"/>
              <a:t>CT</a:t>
            </a:r>
            <a:r>
              <a:rPr lang="fa-IR" smtClean="0"/>
              <a:t> اسکن و </a:t>
            </a:r>
            <a:r>
              <a:rPr lang="en-US" smtClean="0"/>
              <a:t>MRI</a:t>
            </a:r>
            <a:r>
              <a:rPr lang="fa-IR" smtClean="0"/>
              <a:t> از جمله اقدامات تشخیصی به حساب می آیند </a:t>
            </a:r>
          </a:p>
          <a:p>
            <a:pPr eaLnBrk="1" hangingPunct="1">
              <a:buFontTx/>
              <a:buNone/>
            </a:pPr>
            <a:r>
              <a:rPr lang="fa-IR" smtClean="0"/>
              <a:t>جراحی تنها راه درمانی در فیستول مقعدی به شمار می رود </a:t>
            </a:r>
          </a:p>
          <a:p>
            <a:pPr eaLnBrk="1" hangingPunct="1">
              <a:buFontTx/>
              <a:buNone/>
            </a:pPr>
            <a:r>
              <a:rPr lang="fa-IR" smtClean="0"/>
              <a:t>فیستول به دلیل آبسه بوجود آمده ابتدا باید آبسه تخلیه شده و با آنتی بیوتیک تراپی آن را کنترل کرد </a:t>
            </a:r>
          </a:p>
          <a:p>
            <a:pPr eaLnBrk="1" hangingPunct="1">
              <a:buFontTx/>
              <a:buNone/>
            </a:pPr>
            <a:r>
              <a:rPr lang="fa-IR" smtClean="0"/>
              <a:t>در صورت برطرف نشدن آبسه با این روش جراحی اندیکاسیون می یابد </a:t>
            </a:r>
          </a:p>
          <a:p>
            <a:pPr eaLnBrk="1" hangingPunct="1">
              <a:buFontTx/>
              <a:buNone/>
            </a:pPr>
            <a:r>
              <a:rPr lang="fa-IR" smtClean="0"/>
              <a:t>جراحی فیستول بیمار باید در پوزیشن لیتاتومی و تحت بیحسی اسپاینال قرار گیرد</a:t>
            </a:r>
          </a:p>
          <a:p>
            <a:pPr eaLnBrk="1" hangingPunct="1">
              <a:buFontTx/>
              <a:buNone/>
            </a:pPr>
            <a:r>
              <a:rPr lang="fa-IR" smtClean="0"/>
              <a:t>کاربردی ترین روش برای جراحی فیستولوتومی و فیستولکتومی است.</a:t>
            </a:r>
          </a:p>
          <a:p>
            <a:pPr eaLnBrk="1" hangingPunct="1">
              <a:buFontTx/>
              <a:buNone/>
            </a:pPr>
            <a:r>
              <a:rPr lang="fa-IR" smtClean="0"/>
              <a:t>باید حداقل آسیب به اسفنکترهای مقعدی بویژه خارجی وارد گردد.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8A3584C-46B7-46FE-A659-7076F04DB1BC}" type="slidenum">
              <a:rPr lang="en-US">
                <a:cs typeface="Arial" panose="020B0604020202020204" pitchFamily="34" charset="0"/>
              </a:rPr>
              <a:pPr eaLnBrk="1" hangingPunct="1"/>
              <a:t>47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266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فیستولوتومی </a:t>
            </a:r>
          </a:p>
        </p:txBody>
      </p:sp>
      <p:sp>
        <p:nvSpPr>
          <p:cNvPr id="165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 فیستول سطحی (که مسیرشان به سطح پوست نزدیک است)</a:t>
            </a:r>
          </a:p>
          <a:p>
            <a:pPr>
              <a:buFontTx/>
              <a:buNone/>
            </a:pPr>
            <a:r>
              <a:rPr lang="fa-IR" smtClean="0"/>
              <a:t>و مسیر فیستول فقط فیبرهای تحتانی اسفنکتر خارجی را درگیر کند </a:t>
            </a:r>
          </a:p>
          <a:p>
            <a:pPr>
              <a:buFontTx/>
              <a:buNone/>
            </a:pPr>
            <a:r>
              <a:rPr lang="fa-IR" smtClean="0"/>
              <a:t>جهت این امر یک پروب جهت شناسایی مسیر، وارد فیستول می گردد</a:t>
            </a:r>
          </a:p>
          <a:p>
            <a:pPr>
              <a:buFontTx/>
              <a:buNone/>
            </a:pPr>
            <a:r>
              <a:rPr lang="fa-IR" smtClean="0"/>
              <a:t>سپس توسط کوتر یا چاقو روی پروب را شکاف داده تا به مسیر فیستول برسیم</a:t>
            </a:r>
          </a:p>
          <a:p>
            <a:pPr>
              <a:buFontTx/>
              <a:buNone/>
            </a:pPr>
            <a:r>
              <a:rPr lang="fa-IR" smtClean="0"/>
              <a:t>در صورت وجود بافت گرانوله غیر طبیعی در مسیر فیستول، بافت های اضافی توسط کوتر تراشیده می شوذ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59B4D54-8E3F-4B2B-93F6-971A994C596A}" type="slidenum">
              <a:rPr lang="en-US">
                <a:cs typeface="Arial" panose="020B0604020202020204" pitchFamily="34" charset="0"/>
              </a:rPr>
              <a:pPr eaLnBrk="1" hangingPunct="1"/>
              <a:t>48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410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66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زخم جهت خروج ترشحات باز نگه داشته می شود </a:t>
            </a:r>
          </a:p>
          <a:p>
            <a:pPr>
              <a:buFontTx/>
              <a:buNone/>
            </a:pPr>
            <a:r>
              <a:rPr lang="fa-IR" smtClean="0"/>
              <a:t>پوشاندن ناحیه با یک پانسمان </a:t>
            </a:r>
          </a:p>
          <a:p>
            <a:pPr>
              <a:buFontTx/>
              <a:buNone/>
            </a:pPr>
            <a:r>
              <a:rPr lang="fa-IR" smtClean="0"/>
              <a:t>احتمال آسیب به اسفنکتر مقعدی و بی اختیاری دفع کمتر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A47B9AF-0BAC-4D07-8AF6-4FF917420F78}" type="slidenum">
              <a:rPr lang="en-US">
                <a:cs typeface="Arial" panose="020B0604020202020204" pitchFamily="34" charset="0"/>
              </a:rPr>
              <a:pPr eaLnBrk="1" hangingPunct="1"/>
              <a:t>49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3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DA4DB50-FE04-428F-9BAC-79303A4130BF}" type="slidenum">
              <a:rPr lang="en-US">
                <a:cs typeface="Arial" panose="020B0604020202020204" pitchFamily="34" charset="0"/>
              </a:rPr>
              <a:pPr eaLnBrk="1" hangingPunct="1"/>
              <a:t>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باید توجه کرد وضعیت عملکردی و آناتومیکی نباید به هم بخورد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b="1" smtClean="0"/>
              <a:t>دیورتیکول مکل</a:t>
            </a:r>
          </a:p>
          <a:p>
            <a:pPr eaLnBrk="1" hangingPunct="1">
              <a:buFontTx/>
              <a:buNone/>
            </a:pPr>
            <a:r>
              <a:rPr lang="fa-IR" smtClean="0"/>
              <a:t>بقایای انتهایی پروگزیمال مجرای زرده ای- روده ای است که به طور معمول در هفته ی ششم دوران رویانی تحلیل رفته و ناپدید گردد. </a:t>
            </a:r>
          </a:p>
          <a:p>
            <a:pPr eaLnBrk="1" hangingPunct="1">
              <a:buFontTx/>
              <a:buNone/>
            </a:pPr>
            <a:r>
              <a:rPr lang="fa-IR" smtClean="0"/>
              <a:t>التهاب دیورتیکول علایمی شبیه به التهاب زائده آپاندیس داشته و ممکن است سبب اشتباه در تشخیص محل التهاب گردد. </a:t>
            </a:r>
          </a:p>
          <a:p>
            <a:pPr eaLnBrk="1" hangingPunct="1">
              <a:buFontTx/>
              <a:buNone/>
            </a:pPr>
            <a:r>
              <a:rPr lang="fa-IR" smtClean="0"/>
              <a:t>این دیورتیکول می تواند سبب انسداد روده کوچک و خونریزی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طول این دیورتیکول معمولا 5 سانتیمتر است و در فاصله 60 سانتیمتری از دریچه ایلئوسکال قرار داشته و در 2 درصد افراد دیده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76630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فیستولکتومی </a:t>
            </a:r>
          </a:p>
        </p:txBody>
      </p:sp>
      <p:sp>
        <p:nvSpPr>
          <p:cNvPr id="167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برداشت کامل تمام مسیر فیستول است </a:t>
            </a:r>
          </a:p>
          <a:p>
            <a:pPr>
              <a:buFontTx/>
              <a:buNone/>
            </a:pPr>
            <a:r>
              <a:rPr lang="fa-IR" smtClean="0"/>
              <a:t>در فیستول های سوپرا سفنکتریک اندیکاسیون دارد </a:t>
            </a:r>
          </a:p>
          <a:p>
            <a:pPr>
              <a:buFontTx/>
              <a:buNone/>
            </a:pPr>
            <a:r>
              <a:rPr lang="fa-IR" smtClean="0"/>
              <a:t>برش از سطح سوراخ خارجی فیستول که به سطح پوست باز شده شروع می شود و تا سمت مقعد ادامه می یابد </a:t>
            </a:r>
          </a:p>
          <a:p>
            <a:pPr>
              <a:buFontTx/>
              <a:buNone/>
            </a:pPr>
            <a:r>
              <a:rPr lang="fa-IR" smtClean="0"/>
              <a:t>مسیر فیستول به همراه قسمت های کمی از بافت های اطراف خارج می گردد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/>
              <a:t>در صورت برداشت قسمت زیادی از اسفنکتر خارجی مقعد، سوراخ داخلی فیستول باید بخیه گردد </a:t>
            </a:r>
          </a:p>
          <a:p>
            <a:pPr>
              <a:buFontTx/>
              <a:buNone/>
            </a:pPr>
            <a:r>
              <a:rPr lang="fa-IR" smtClean="0"/>
              <a:t>بستن کامل زخم بسته به نظر جراح دارد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44ED071-2447-4805-AF1B-0ADCA7F9ABF8}" type="slidenum">
              <a:rPr lang="en-US">
                <a:cs typeface="Arial" panose="020B0604020202020204" pitchFamily="34" charset="0"/>
              </a:rPr>
              <a:pPr eaLnBrk="1" hangingPunct="1"/>
              <a:t>50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7436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68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عوارض فیستولکتومی :</a:t>
            </a:r>
          </a:p>
          <a:p>
            <a:pPr>
              <a:buFontTx/>
              <a:buNone/>
            </a:pPr>
            <a:r>
              <a:rPr lang="fa-IR" smtClean="0"/>
              <a:t>بی اختیاری دفع </a:t>
            </a:r>
          </a:p>
          <a:p>
            <a:pPr>
              <a:buFontTx/>
              <a:buNone/>
            </a:pPr>
            <a:r>
              <a:rPr lang="fa-IR" smtClean="0"/>
              <a:t>احتباس ادراری </a:t>
            </a:r>
          </a:p>
          <a:p>
            <a:pPr>
              <a:buFontTx/>
              <a:buNone/>
            </a:pPr>
            <a:r>
              <a:rPr lang="fa-IR" smtClean="0"/>
              <a:t>آسیب به عصب پودندال </a:t>
            </a:r>
          </a:p>
          <a:p>
            <a:pPr>
              <a:buFontTx/>
              <a:buNone/>
            </a:pPr>
            <a:r>
              <a:rPr lang="fa-IR" smtClean="0"/>
              <a:t>خونریزی </a:t>
            </a:r>
          </a:p>
          <a:p>
            <a:pPr>
              <a:buFontTx/>
              <a:buNone/>
            </a:pPr>
            <a:r>
              <a:rPr lang="fa-IR" smtClean="0"/>
              <a:t>ترمبوز </a:t>
            </a:r>
          </a:p>
          <a:p>
            <a:pPr>
              <a:buFontTx/>
              <a:buNone/>
            </a:pPr>
            <a:r>
              <a:rPr lang="fa-IR" smtClean="0"/>
              <a:t>درد </a:t>
            </a:r>
          </a:p>
          <a:p>
            <a:pPr>
              <a:buFontTx/>
              <a:buNone/>
            </a:pPr>
            <a:r>
              <a:rPr lang="fa-IR" smtClean="0"/>
              <a:t>تنگی کانال مقعدی </a:t>
            </a:r>
          </a:p>
          <a:p>
            <a:pPr>
              <a:buFontTx/>
              <a:buNone/>
            </a:pPr>
            <a:r>
              <a:rPr lang="fa-IR" smtClean="0"/>
              <a:t>فیستول رکتوواژینال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33C84AB-27D7-4120-90E2-C9C3A095F537}" type="slidenum">
              <a:rPr lang="en-US">
                <a:cs typeface="Arial" panose="020B0604020202020204" pitchFamily="34" charset="0"/>
              </a:rPr>
              <a:pPr eaLnBrk="1" hangingPunct="1"/>
              <a:t>51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8598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فیشر مقعدی </a:t>
            </a:r>
          </a:p>
        </p:txBody>
      </p:sp>
      <p:sp>
        <p:nvSpPr>
          <p:cNvPr id="169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یا شقاق به معنی پارگی شکاف در اپیدرم کانال مقعدی است </a:t>
            </a:r>
          </a:p>
          <a:p>
            <a:pPr>
              <a:buFontTx/>
              <a:buNone/>
            </a:pPr>
            <a:r>
              <a:rPr lang="fa-IR" smtClean="0"/>
              <a:t>که به حاشیه و لبه مقعد کشیده می شود </a:t>
            </a:r>
          </a:p>
          <a:p>
            <a:pPr>
              <a:buFontTx/>
              <a:buNone/>
            </a:pPr>
            <a:r>
              <a:rPr lang="fa-IR" smtClean="0"/>
              <a:t>اولیه یا ثانویه </a:t>
            </a:r>
          </a:p>
          <a:p>
            <a:pPr>
              <a:buFontTx/>
              <a:buNone/>
            </a:pPr>
            <a:r>
              <a:rPr lang="fa-IR" smtClean="0"/>
              <a:t>نوع اولیه:</a:t>
            </a:r>
          </a:p>
          <a:p>
            <a:pPr>
              <a:buFontTx/>
              <a:buNone/>
            </a:pPr>
            <a:r>
              <a:rPr lang="fa-IR" smtClean="0"/>
              <a:t>تروما، زایمان، عبور مدفوع سفت و سخت در ایجاد آن نقش دارند </a:t>
            </a:r>
          </a:p>
          <a:p>
            <a:pPr>
              <a:buFontTx/>
              <a:buNone/>
            </a:pPr>
            <a:r>
              <a:rPr lang="fa-IR" smtClean="0"/>
              <a:t>نوع ثانویه:</a:t>
            </a:r>
          </a:p>
          <a:p>
            <a:pPr>
              <a:buFontTx/>
              <a:buNone/>
            </a:pPr>
            <a:r>
              <a:rPr lang="fa-IR" smtClean="0"/>
              <a:t>شرایط سیستمیک بدن نظیر بیماری کرون، لوسمی، آنمی آپلاستیک، عفونت های خاص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E7C0215-7A0D-4DC0-80A0-ED3A6CDEAD30}" type="slidenum">
              <a:rPr lang="en-US">
                <a:cs typeface="Arial" panose="020B0604020202020204" pitchFamily="34" charset="0"/>
              </a:rPr>
              <a:pPr eaLnBrk="1" hangingPunct="1"/>
              <a:t>52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5680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71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علایم فیشر آنال:</a:t>
            </a:r>
          </a:p>
          <a:p>
            <a:pPr>
              <a:buFontTx/>
              <a:buNone/>
            </a:pPr>
            <a:r>
              <a:rPr lang="fa-IR" smtClean="0"/>
              <a:t>درد و اسپاسم در ناحیه مقعدی در حین و پس از دفع مدفوع </a:t>
            </a:r>
          </a:p>
          <a:p>
            <a:pPr>
              <a:buFontTx/>
              <a:buNone/>
            </a:pPr>
            <a:r>
              <a:rPr lang="fa-IR" smtClean="0"/>
              <a:t>خونریزی </a:t>
            </a:r>
          </a:p>
          <a:p>
            <a:pPr>
              <a:buFontTx/>
              <a:buNone/>
            </a:pPr>
            <a:r>
              <a:rPr lang="fa-IR" smtClean="0"/>
              <a:t>فیبروزه شدن منطقه </a:t>
            </a:r>
          </a:p>
          <a:p>
            <a:pPr>
              <a:buFontTx/>
              <a:buNone/>
            </a:pPr>
            <a:r>
              <a:rPr lang="fa-IR" smtClean="0"/>
              <a:t>یبوست </a:t>
            </a:r>
          </a:p>
          <a:p>
            <a:pPr>
              <a:buFontTx/>
              <a:buNone/>
            </a:pPr>
            <a:r>
              <a:rPr lang="fa-IR" smtClean="0"/>
              <a:t>تشخیص:</a:t>
            </a:r>
          </a:p>
          <a:p>
            <a:pPr>
              <a:buFontTx/>
              <a:buNone/>
            </a:pPr>
            <a:r>
              <a:rPr lang="fa-IR" smtClean="0"/>
              <a:t>مشاهده موضع </a:t>
            </a:r>
          </a:p>
          <a:p>
            <a:pPr>
              <a:buFontTx/>
              <a:buNone/>
            </a:pPr>
            <a:r>
              <a:rPr lang="fa-IR" smtClean="0"/>
              <a:t>آنوسکوپی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8EEA699-8E8D-4C14-802D-1ED859E74AA1}" type="slidenum">
              <a:rPr lang="en-US">
                <a:cs typeface="Arial" panose="020B0604020202020204" pitchFamily="34" charset="0"/>
              </a:rPr>
              <a:pPr eaLnBrk="1" hangingPunct="1"/>
              <a:t>53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528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72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فیشر حاد در طی 6 هفته بهبود می یابد </a:t>
            </a:r>
          </a:p>
          <a:p>
            <a:pPr>
              <a:buFontTx/>
              <a:buNone/>
            </a:pPr>
            <a:r>
              <a:rPr lang="fa-IR" smtClean="0"/>
              <a:t>فیشر مزمن نیازمند جراحی </a:t>
            </a:r>
          </a:p>
          <a:p>
            <a:pPr>
              <a:buFontTx/>
              <a:buNone/>
            </a:pPr>
            <a:r>
              <a:rPr lang="fa-IR" smtClean="0"/>
              <a:t>درمان حمایتی شامل:</a:t>
            </a:r>
          </a:p>
          <a:p>
            <a:pPr>
              <a:buFontTx/>
              <a:buNone/>
            </a:pPr>
            <a:r>
              <a:rPr lang="fa-IR" smtClean="0"/>
              <a:t>پماد بی حس کننده و کورتیکواستروئید </a:t>
            </a:r>
          </a:p>
          <a:p>
            <a:pPr>
              <a:buFontTx/>
              <a:buNone/>
            </a:pPr>
            <a:r>
              <a:rPr lang="fa-IR" smtClean="0"/>
              <a:t>کمپرس گرم و دوش آب گرم </a:t>
            </a:r>
          </a:p>
          <a:p>
            <a:pPr>
              <a:buFontTx/>
              <a:buNone/>
            </a:pPr>
            <a:r>
              <a:rPr lang="fa-IR" smtClean="0"/>
              <a:t>فیبر رژیم غذایی و رعایت بهداشت آنال </a:t>
            </a:r>
          </a:p>
          <a:p>
            <a:pPr>
              <a:buFontTx/>
              <a:buNone/>
            </a:pPr>
            <a:r>
              <a:rPr lang="fa-IR" smtClean="0"/>
              <a:t>هدف از درمان جراحی :</a:t>
            </a:r>
          </a:p>
          <a:p>
            <a:pPr>
              <a:buFontTx/>
              <a:buNone/>
            </a:pPr>
            <a:r>
              <a:rPr lang="fa-IR" smtClean="0"/>
              <a:t>کاهش فعالیت و تن عضلانی اسفنکتر داخلی جهت التیام فیشر </a:t>
            </a:r>
          </a:p>
          <a:p>
            <a:pPr>
              <a:buFontTx/>
              <a:buNone/>
            </a:pPr>
            <a:r>
              <a:rPr lang="fa-IR" smtClean="0"/>
              <a:t>فعالیت اسفنکتر داخلی مانع از التیام فیشر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B80FF26-121C-4A4E-B7B4-25C2789450D5}" type="slidenum">
              <a:rPr lang="en-US">
                <a:cs typeface="Arial" panose="020B0604020202020204" pitchFamily="34" charset="0"/>
              </a:rPr>
              <a:pPr eaLnBrk="1" hangingPunct="1"/>
              <a:t>54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6275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73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دو روش جراحی در درمان فیشر آنال وجود دارد:</a:t>
            </a:r>
          </a:p>
          <a:p>
            <a:pPr>
              <a:buFontTx/>
              <a:buNone/>
            </a:pPr>
            <a:r>
              <a:rPr lang="fa-IR" smtClean="0"/>
              <a:t>گشاد کردن مقعد </a:t>
            </a:r>
          </a:p>
          <a:p>
            <a:pPr>
              <a:buFontTx/>
              <a:buNone/>
            </a:pPr>
            <a:r>
              <a:rPr lang="fa-IR" smtClean="0"/>
              <a:t>شکافتن اسفنکتر داخلی مقعدی </a:t>
            </a:r>
          </a:p>
          <a:p>
            <a:pPr>
              <a:buFontTx/>
              <a:buNone/>
            </a:pPr>
            <a:r>
              <a:rPr lang="fa-IR" smtClean="0"/>
              <a:t>گشاد کردن مقعد به دلیل عوارضی که دارد انجام نمی شود </a:t>
            </a:r>
          </a:p>
          <a:p>
            <a:pPr>
              <a:buFontTx/>
              <a:buNone/>
            </a:pPr>
            <a:r>
              <a:rPr lang="fa-IR" smtClean="0"/>
              <a:t>مهمترین عارضه آن بی اختیاری دائمی در دفع مدفوع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F763427-C9B0-4C97-81C9-2379F054A124}" type="slidenum">
              <a:rPr lang="en-US">
                <a:cs typeface="Arial" panose="020B0604020202020204" pitchFamily="34" charset="0"/>
              </a:rPr>
              <a:pPr eaLnBrk="1" hangingPunct="1"/>
              <a:t>55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787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برش اسفنکتر داخلی مقعد </a:t>
            </a:r>
          </a:p>
        </p:txBody>
      </p:sp>
      <p:sp>
        <p:nvSpPr>
          <p:cNvPr id="174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با برش قسمتی از اسفنکتر داخلی مقعد می توان از فعالیت آن کاست </a:t>
            </a:r>
          </a:p>
          <a:p>
            <a:pPr>
              <a:buFontTx/>
              <a:buNone/>
            </a:pPr>
            <a:r>
              <a:rPr lang="fa-IR" smtClean="0"/>
              <a:t>التیام فیشر با این کار امکان پذیر است </a:t>
            </a:r>
          </a:p>
          <a:p>
            <a:pPr>
              <a:buFontTx/>
              <a:buNone/>
            </a:pPr>
            <a:r>
              <a:rPr lang="fa-IR" smtClean="0"/>
              <a:t>اسفنکتروتومی به دو روش قابل انجام است:</a:t>
            </a:r>
          </a:p>
          <a:p>
            <a:pPr>
              <a:buFontTx/>
              <a:buNone/>
            </a:pPr>
            <a:r>
              <a:rPr lang="fa-IR" smtClean="0"/>
              <a:t>اسفنکتروتومی باز :</a:t>
            </a:r>
          </a:p>
          <a:p>
            <a:pPr>
              <a:buFontTx/>
              <a:buNone/>
            </a:pPr>
            <a:r>
              <a:rPr lang="fa-IR" smtClean="0"/>
              <a:t>یک اسپکولوم  در داخل کانال مقعد گذاشته می شود تا محل فیشر و وضعیت آن کاملا نمایان گردد.</a:t>
            </a:r>
          </a:p>
          <a:p>
            <a:pPr>
              <a:buFontTx/>
              <a:buNone/>
            </a:pPr>
            <a:r>
              <a:rPr lang="fa-IR" smtClean="0"/>
              <a:t>تیغه های اسپکولوم در ساعت 6 و 12 قرار می گیرند </a:t>
            </a:r>
          </a:p>
          <a:p>
            <a:pPr>
              <a:buFontTx/>
              <a:buNone/>
            </a:pPr>
            <a:r>
              <a:rPr lang="fa-IR" smtClean="0"/>
              <a:t>محل اتصال اسفنکتر داخلی و خارجی با انگشت مشخص می شود </a:t>
            </a:r>
          </a:p>
          <a:p>
            <a:pPr>
              <a:buFontTx/>
              <a:buNone/>
            </a:pPr>
            <a:r>
              <a:rPr lang="fa-IR" smtClean="0"/>
              <a:t>سپس با تیغ بیستوری در طرف راست یا چپ مقعد یک برش در مرز آنها زده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84E0690-235C-4F78-BF66-AFAEDAF6B392}" type="slidenum">
              <a:rPr lang="en-US">
                <a:cs typeface="Arial" panose="020B0604020202020204" pitchFamily="34" charset="0"/>
              </a:rPr>
              <a:pPr eaLnBrk="1" hangingPunct="1"/>
              <a:t>56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2054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75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سپس با قیچی مخاط روی اسفنکتر داخلی را کنار زده و آن را از روی اسفنکتر آزاد می گردد </a:t>
            </a:r>
          </a:p>
          <a:p>
            <a:pPr>
              <a:buFontTx/>
              <a:buNone/>
            </a:pPr>
            <a:r>
              <a:rPr lang="fa-IR" smtClean="0"/>
              <a:t>در مرحله بعد فیبرهای عضله اسفنکتر داخلی از اسفنکتر خارجی جدا می گردد </a:t>
            </a:r>
          </a:p>
          <a:p>
            <a:pPr>
              <a:buFontTx/>
              <a:buNone/>
            </a:pPr>
            <a:r>
              <a:rPr lang="fa-IR" smtClean="0"/>
              <a:t>با کمک قیچی یک برش کوچکی در اسفنکتر داخلی ایجاد می شود </a:t>
            </a:r>
          </a:p>
          <a:p>
            <a:pPr>
              <a:buFontTx/>
              <a:buNone/>
            </a:pPr>
            <a:r>
              <a:rPr lang="fa-IR" smtClean="0"/>
              <a:t>این برش در نیمه تحتانی اسفنکتر داخلی زده می شود </a:t>
            </a:r>
          </a:p>
          <a:p>
            <a:pPr>
              <a:buFontTx/>
              <a:buNone/>
            </a:pPr>
            <a:r>
              <a:rPr lang="fa-IR" smtClean="0"/>
              <a:t>با این کار از تون عضلانی اسفنکتر داخلی کاسته شده و در نتیجه التیام فیشر کمک خواهد کرد </a:t>
            </a:r>
          </a:p>
          <a:p>
            <a:pPr>
              <a:buFontTx/>
              <a:buNone/>
            </a:pPr>
            <a:r>
              <a:rPr lang="fa-IR" smtClean="0"/>
              <a:t>در انتها توسط نخ کرومیک 3 صفر بخیه می گردد یا جهت التیام خودبخود باز گذاشته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648CCC3-3344-49C0-8DDC-D83B721715D9}" type="slidenum">
              <a:rPr lang="en-US">
                <a:cs typeface="Arial" panose="020B0604020202020204" pitchFamily="34" charset="0"/>
              </a:rPr>
              <a:pPr eaLnBrk="1" hangingPunct="1"/>
              <a:t>57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8437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closed lateral subcutaneous </a:t>
            </a:r>
            <a:br>
              <a:rPr lang="en-US" smtClean="0"/>
            </a:br>
            <a:r>
              <a:rPr lang="en-US" smtClean="0"/>
              <a:t>sphincterotomy</a:t>
            </a:r>
            <a:endParaRPr lang="fa-IR" smtClean="0"/>
          </a:p>
        </p:txBody>
      </p:sp>
      <p:sp>
        <p:nvSpPr>
          <p:cNvPr id="1761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جراح یک تیغ بیستوری شماره 11 داخل اسفنکتر داخلی فرو کرده و با زاویه 90 درجه می چرخاند </a:t>
            </a:r>
          </a:p>
          <a:p>
            <a:pPr>
              <a:buFontTx/>
              <a:buNone/>
            </a:pPr>
            <a:r>
              <a:rPr lang="fa-IR" smtClean="0"/>
              <a:t>این کار فیبرهای تحتانی اسفنکتر داخلی را جدا می کند </a:t>
            </a:r>
          </a:p>
          <a:p>
            <a:pPr>
              <a:buFontTx/>
              <a:buNone/>
            </a:pPr>
            <a:r>
              <a:rPr lang="fa-IR" smtClean="0"/>
              <a:t>جراح می تواند در حین انجام انگشت خود را درون مقعد کرده تا از آسیب احتمالی به مخاط مقعد جلوگیری کند </a:t>
            </a:r>
          </a:p>
          <a:p>
            <a:pPr>
              <a:buFontTx/>
              <a:buNone/>
            </a:pPr>
            <a:r>
              <a:rPr lang="fa-IR" smtClean="0"/>
              <a:t>عوارض عمل:</a:t>
            </a:r>
          </a:p>
          <a:p>
            <a:pPr>
              <a:buFontTx/>
              <a:buNone/>
            </a:pPr>
            <a:r>
              <a:rPr lang="fa-IR" smtClean="0"/>
              <a:t>خونریزی </a:t>
            </a:r>
          </a:p>
          <a:p>
            <a:pPr>
              <a:buFontTx/>
              <a:buNone/>
            </a:pPr>
            <a:r>
              <a:rPr lang="fa-IR" smtClean="0"/>
              <a:t>بی اختیاری دفع مدفوع </a:t>
            </a:r>
          </a:p>
          <a:p>
            <a:pPr>
              <a:buFontTx/>
              <a:buNone/>
            </a:pPr>
            <a:r>
              <a:rPr lang="fa-IR" smtClean="0"/>
              <a:t>تنگی کانال مقعدی </a:t>
            </a:r>
          </a:p>
          <a:p>
            <a:pPr>
              <a:buFontTx/>
              <a:buNone/>
            </a:pPr>
            <a:r>
              <a:rPr lang="fa-IR" smtClean="0"/>
              <a:t>تاخیر در التیام </a:t>
            </a:r>
          </a:p>
          <a:p>
            <a:pPr>
              <a:buFontTx/>
              <a:buNone/>
            </a:pPr>
            <a:r>
              <a:rPr lang="fa-IR" smtClean="0"/>
              <a:t>عود مجدد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F4A0E2C-03DA-4E3E-8E23-B563330BC0A4}" type="slidenum">
              <a:rPr lang="en-US">
                <a:cs typeface="Arial" panose="020B0604020202020204" pitchFamily="34" charset="0"/>
              </a:rPr>
              <a:pPr eaLnBrk="1" hangingPunct="1"/>
              <a:t>58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6272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سینوس پایلونیدال </a:t>
            </a:r>
          </a:p>
        </p:txBody>
      </p:sp>
      <p:sp>
        <p:nvSpPr>
          <p:cNvPr id="1771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کیست مویی </a:t>
            </a:r>
          </a:p>
          <a:p>
            <a:pPr>
              <a:buFontTx/>
              <a:buNone/>
            </a:pPr>
            <a:r>
              <a:rPr lang="fa-IR" smtClean="0"/>
              <a:t>نوعی کیست یا آبسه حاوی چرک یا مو است که در بالای شکاف باسن </a:t>
            </a:r>
          </a:p>
          <a:p>
            <a:pPr>
              <a:buFontTx/>
              <a:buNone/>
            </a:pPr>
            <a:r>
              <a:rPr lang="fa-IR" smtClean="0"/>
              <a:t>دلیل ایجاد آن برگشت مو به داخل پوست و ایجاد کیست و آبسه است </a:t>
            </a:r>
          </a:p>
          <a:p>
            <a:pPr>
              <a:buFontTx/>
              <a:buNone/>
            </a:pPr>
            <a:r>
              <a:rPr lang="fa-IR" smtClean="0"/>
              <a:t>در مردان </a:t>
            </a:r>
          </a:p>
          <a:p>
            <a:pPr>
              <a:buFontTx/>
              <a:buNone/>
            </a:pPr>
            <a:r>
              <a:rPr lang="fa-IR" smtClean="0"/>
              <a:t>بیشتر دهه دوم و سوم زندگی </a:t>
            </a:r>
          </a:p>
          <a:p>
            <a:pPr>
              <a:buFontTx/>
              <a:buNone/>
            </a:pPr>
            <a:r>
              <a:rPr lang="fa-IR" smtClean="0"/>
              <a:t>علل:</a:t>
            </a:r>
          </a:p>
          <a:p>
            <a:pPr>
              <a:buFontTx/>
              <a:buNone/>
            </a:pPr>
            <a:r>
              <a:rPr lang="fa-IR" smtClean="0"/>
              <a:t>پر مو بودن باسن </a:t>
            </a:r>
          </a:p>
          <a:p>
            <a:pPr>
              <a:buFontTx/>
              <a:buNone/>
            </a:pPr>
            <a:r>
              <a:rPr lang="fa-IR" smtClean="0"/>
              <a:t>نشستن طولانی مدت </a:t>
            </a:r>
          </a:p>
          <a:p>
            <a:pPr>
              <a:buFontTx/>
              <a:buNone/>
            </a:pPr>
            <a:r>
              <a:rPr lang="fa-IR" smtClean="0"/>
              <a:t>تعریق بیش از حد در ناحیه باسن </a:t>
            </a:r>
          </a:p>
          <a:p>
            <a:pPr>
              <a:buFontTx/>
              <a:buNone/>
            </a:pPr>
            <a:r>
              <a:rPr lang="fa-IR" smtClean="0"/>
              <a:t>عوامل ارثی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43BC8FD-C4DD-496C-B59A-2CC0C0B028DA}" type="slidenum">
              <a:rPr lang="en-US">
                <a:cs typeface="Arial" panose="020B0604020202020204" pitchFamily="34" charset="0"/>
              </a:rPr>
              <a:pPr eaLnBrk="1" hangingPunct="1"/>
              <a:t>59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0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F152317-847C-4638-ABD6-ACEA1E1F86D1}" type="slidenum">
              <a:rPr lang="en-US">
                <a:cs typeface="Arial" panose="020B0604020202020204" pitchFamily="34" charset="0"/>
              </a:rPr>
              <a:pPr eaLnBrk="1" hangingPunct="1"/>
              <a:t>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جنس مذکر بیشتر </a:t>
            </a:r>
          </a:p>
          <a:p>
            <a:pPr eaLnBrk="1" hangingPunct="1">
              <a:buFontTx/>
              <a:buNone/>
            </a:pPr>
            <a:r>
              <a:rPr lang="fa-IR" smtClean="0"/>
              <a:t>اگر این نوع دیورتیکول به طور اتفاقی و در طول سایر اعمال جراحی تشخیص داده شود، </a:t>
            </a:r>
          </a:p>
          <a:p>
            <a:pPr eaLnBrk="1" hangingPunct="1">
              <a:buFontTx/>
              <a:buNone/>
            </a:pPr>
            <a:r>
              <a:rPr lang="fa-IR" smtClean="0"/>
              <a:t>نباید جراحی شود مگر اینکه بیمار علائم کلینیکی دیورتیکول را نشان دهد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85496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78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بیشتر در سنین 40-20 سال در مردان رخ می دهد </a:t>
            </a:r>
          </a:p>
          <a:p>
            <a:pPr>
              <a:buFontTx/>
              <a:buNone/>
            </a:pPr>
            <a:r>
              <a:rPr lang="fa-IR" smtClean="0"/>
              <a:t>علائمش:</a:t>
            </a:r>
          </a:p>
          <a:p>
            <a:pPr>
              <a:buFontTx/>
              <a:buNone/>
            </a:pPr>
            <a:r>
              <a:rPr lang="fa-IR" smtClean="0"/>
              <a:t>درد </a:t>
            </a:r>
          </a:p>
          <a:p>
            <a:pPr>
              <a:buFontTx/>
              <a:buNone/>
            </a:pPr>
            <a:r>
              <a:rPr lang="fa-IR" smtClean="0"/>
              <a:t>خونریزی </a:t>
            </a:r>
          </a:p>
          <a:p>
            <a:pPr>
              <a:buFontTx/>
              <a:buNone/>
            </a:pPr>
            <a:r>
              <a:rPr lang="fa-IR" smtClean="0"/>
              <a:t>ترشحات بدبو از ناحیه </a:t>
            </a:r>
          </a:p>
          <a:p>
            <a:pPr>
              <a:buFontTx/>
              <a:buNone/>
            </a:pPr>
            <a:r>
              <a:rPr lang="fa-IR" smtClean="0"/>
              <a:t>درمان:</a:t>
            </a:r>
          </a:p>
          <a:p>
            <a:pPr>
              <a:buFontTx/>
              <a:buNone/>
            </a:pPr>
            <a:r>
              <a:rPr lang="fa-IR" smtClean="0"/>
              <a:t>تخلیه و خارج کردن کامل کیست به روش جراحی </a:t>
            </a:r>
          </a:p>
          <a:p>
            <a:pPr>
              <a:buFontTx/>
              <a:buNone/>
            </a:pPr>
            <a:r>
              <a:rPr lang="fa-IR" smtClean="0"/>
              <a:t>بیمار در پوزیشن پرون یا </a:t>
            </a:r>
            <a:r>
              <a:rPr lang="en-US" smtClean="0"/>
              <a:t>Jack knife</a:t>
            </a:r>
            <a:r>
              <a:rPr lang="fa-IR" smtClean="0"/>
              <a:t> و تحت بی حسی موضعی یا اسپاینال قرار می گیرد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9DB9EAC-468B-496D-BC78-0E644012FC73}" type="slidenum">
              <a:rPr lang="en-US">
                <a:cs typeface="Arial" panose="020B0604020202020204" pitchFamily="34" charset="0"/>
              </a:rPr>
              <a:pPr eaLnBrk="1" hangingPunct="1"/>
              <a:t>60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348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مراحل عمل </a:t>
            </a:r>
          </a:p>
        </p:txBody>
      </p:sp>
      <p:sp>
        <p:nvSpPr>
          <p:cNvPr id="179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یک برش طولی در خط میانی پوست ایجاد می شود و تا پایین حفره آبسه ادامه می یابد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تخلیه و شستشوی حفره حاوی آبسه عفونی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تمامی موی موجود در حفره برداشته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لبه های پوست از ترشحات عفونی آبسه تمیز شده و یک زخم باز جا می ماند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زخم با گازهای مش مانند پر شده و تا التیام نهایی شکل گیرد</a:t>
            </a:r>
          </a:p>
          <a:p>
            <a:pPr marL="457200" indent="-457200"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E34B958-C199-42FC-9FA6-7C00D44E8D7B}" type="slidenum">
              <a:rPr lang="en-US">
                <a:cs typeface="Arial" panose="020B0604020202020204" pitchFamily="34" charset="0"/>
              </a:rPr>
              <a:pPr eaLnBrk="1" hangingPunct="1"/>
              <a:t>61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88973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80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مراقبت های بعد از عمل:</a:t>
            </a:r>
          </a:p>
          <a:p>
            <a:pPr>
              <a:buFontTx/>
              <a:buNone/>
            </a:pPr>
            <a:r>
              <a:rPr lang="fa-IR" smtClean="0"/>
              <a:t>شستشو و تعویض پانسمان زخم بصورت روزانه 2-1 بار در هفته </a:t>
            </a:r>
          </a:p>
          <a:p>
            <a:pPr>
              <a:buFontTx/>
              <a:buNone/>
            </a:pPr>
            <a:r>
              <a:rPr lang="fa-IR" smtClean="0"/>
              <a:t>بیمار حدود چند هفته بعد از عمل از نشستن و خوابیدن به پشت خودداری نماید </a:t>
            </a:r>
          </a:p>
          <a:p>
            <a:pPr>
              <a:buFontTx/>
              <a:buNone/>
            </a:pPr>
            <a:r>
              <a:rPr lang="fa-IR" smtClean="0"/>
              <a:t>یک سیکل کامل درمانی حدود 3-2 هفته طول می کشد </a:t>
            </a:r>
          </a:p>
          <a:p>
            <a:pPr>
              <a:buFontTx/>
              <a:buNone/>
            </a:pPr>
            <a:r>
              <a:rPr lang="fa-IR" smtClean="0"/>
              <a:t>عوارض آن شامل تاخیر در التیام زخم، باز شدن زخم، عود مجدد و پا بر جا ماندن و بر جا ماندن اسکار جراحی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EA8D716-DA3C-44BE-8A92-3D42E294845E}" type="slidenum">
              <a:rPr lang="en-US">
                <a:cs typeface="Arial" panose="020B0604020202020204" pitchFamily="34" charset="0"/>
              </a:rPr>
              <a:pPr eaLnBrk="1" hangingPunct="1"/>
              <a:t>62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6522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استومای روده ای </a:t>
            </a:r>
          </a:p>
        </p:txBody>
      </p:sp>
      <p:sp>
        <p:nvSpPr>
          <p:cNvPr id="181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معنی ایجاد یک سوراخ در مسیر روده ای و آوردن آن به سطح دیواره شکم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/>
              <a:t>که جهت خارج ساختن مواد دفعی روده ها صورت می پذیرد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fa-IR" smtClean="0"/>
              <a:t>استومی ها به منظور انسداد یا برداشت مناطق تحتانی دستگاه گوارش، انسدادها ، تومورها ایجاد می شود که می تواند به صورت دائمی  یا موقتی اتخاذ گردد</a:t>
            </a:r>
          </a:p>
          <a:p>
            <a:pPr>
              <a:buFontTx/>
              <a:buNone/>
            </a:pPr>
            <a:r>
              <a:rPr lang="fa-IR" smtClean="0"/>
              <a:t>با اتصال کیسه های جمع آوری مخصوص به استوما ها، محتویات روده ای شامل ایلئوستومی و کولوستومی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BEB3ED5-741B-427E-93A9-787C3D606B9B}" type="slidenum">
              <a:rPr lang="en-US">
                <a:cs typeface="Arial" panose="020B0604020202020204" pitchFamily="34" charset="0"/>
              </a:rPr>
              <a:pPr eaLnBrk="1" hangingPunct="1"/>
              <a:t>63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37320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کولوستومی </a:t>
            </a:r>
          </a:p>
        </p:txBody>
      </p:sp>
      <p:sp>
        <p:nvSpPr>
          <p:cNvPr id="182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معنای ایجاد یک سوراخ بزرگ در روده ی بزرگ و آوردن آن به سطح شکم </a:t>
            </a:r>
          </a:p>
          <a:p>
            <a:pPr>
              <a:buFontTx/>
              <a:buNone/>
            </a:pPr>
            <a:r>
              <a:rPr lang="fa-IR" smtClean="0"/>
              <a:t>در موارد بدخیمی ، انسداد، پرفوراسیون قسمت دیستال روده بزرگ اندیکاسیون دارد </a:t>
            </a:r>
          </a:p>
          <a:p>
            <a:pPr>
              <a:buFontTx/>
              <a:buNone/>
            </a:pPr>
            <a:r>
              <a:rPr lang="fa-IR" smtClean="0"/>
              <a:t>محل ایجاد استوما بستگی به شرایط بیمار دارد </a:t>
            </a:r>
          </a:p>
          <a:p>
            <a:pPr>
              <a:buFontTx/>
              <a:buNone/>
            </a:pPr>
            <a:r>
              <a:rPr lang="fa-IR" smtClean="0"/>
              <a:t>از سکوم، کولون صعودی و عرضی و سیگموئید برای ایجاد استوما استفاده می شود </a:t>
            </a:r>
          </a:p>
          <a:p>
            <a:pPr>
              <a:buFontTx/>
              <a:buNone/>
            </a:pPr>
            <a:r>
              <a:rPr lang="fa-IR" smtClean="0"/>
              <a:t>عوارض استوما ها :</a:t>
            </a:r>
          </a:p>
          <a:p>
            <a:pPr>
              <a:buFontTx/>
              <a:buNone/>
            </a:pPr>
            <a:r>
              <a:rPr lang="fa-IR" smtClean="0"/>
              <a:t>ایسکمی </a:t>
            </a:r>
          </a:p>
          <a:p>
            <a:pPr>
              <a:buFontTx/>
              <a:buNone/>
            </a:pPr>
            <a:r>
              <a:rPr lang="fa-IR" smtClean="0"/>
              <a:t>پرولاپس استوما </a:t>
            </a:r>
          </a:p>
          <a:p>
            <a:pPr>
              <a:buFontTx/>
              <a:buNone/>
            </a:pPr>
            <a:r>
              <a:rPr lang="fa-IR" smtClean="0"/>
              <a:t>توکشیدن استوما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C8B0F8A-5F9C-420E-9A8E-10E7F848B366}" type="slidenum">
              <a:rPr lang="en-US">
                <a:cs typeface="Arial" panose="020B0604020202020204" pitchFamily="34" charset="0"/>
              </a:rPr>
              <a:pPr eaLnBrk="1" hangingPunct="1"/>
              <a:t>64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3509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832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هرنی اطراف استوما </a:t>
            </a:r>
          </a:p>
          <a:p>
            <a:pPr>
              <a:buFontTx/>
              <a:buNone/>
            </a:pPr>
            <a:r>
              <a:rPr lang="fa-IR" smtClean="0"/>
              <a:t>ایجاد فیستول </a:t>
            </a:r>
          </a:p>
          <a:p>
            <a:pPr>
              <a:buFontTx/>
              <a:buNone/>
            </a:pPr>
            <a:r>
              <a:rPr lang="fa-IR" smtClean="0"/>
              <a:t>خونریزی از اطراف زخم </a:t>
            </a:r>
          </a:p>
          <a:p>
            <a:pPr>
              <a:buFontTx/>
              <a:buNone/>
            </a:pPr>
            <a:r>
              <a:rPr lang="fa-IR" smtClean="0"/>
              <a:t>ترشح مواد خروجی </a:t>
            </a:r>
          </a:p>
          <a:p>
            <a:pPr>
              <a:buFontTx/>
              <a:buNone/>
            </a:pPr>
            <a:r>
              <a:rPr lang="fa-IR" smtClean="0"/>
              <a:t>بوی بد و زننده </a:t>
            </a:r>
          </a:p>
          <a:p>
            <a:pPr>
              <a:buFontTx/>
              <a:buNone/>
            </a:pPr>
            <a:r>
              <a:rPr lang="fa-IR" smtClean="0"/>
              <a:t>درماتیت پوستی </a:t>
            </a:r>
          </a:p>
          <a:p>
            <a:pPr>
              <a:buFontTx/>
              <a:buNone/>
            </a:pPr>
            <a:r>
              <a:rPr lang="fa-IR" smtClean="0"/>
              <a:t>زخم ناحیه استوما </a:t>
            </a:r>
          </a:p>
          <a:p>
            <a:pPr>
              <a:buFontTx/>
              <a:buNone/>
            </a:pPr>
            <a:r>
              <a:rPr lang="fa-IR" smtClean="0"/>
              <a:t>سنگ کیسه صفرا </a:t>
            </a:r>
          </a:p>
          <a:p>
            <a:pPr>
              <a:buFontTx/>
              <a:buNone/>
            </a:pPr>
            <a:r>
              <a:rPr lang="fa-IR" smtClean="0"/>
              <a:t>عفونت </a:t>
            </a:r>
          </a:p>
          <a:p>
            <a:pPr>
              <a:buFontTx/>
              <a:buNone/>
            </a:pPr>
            <a:r>
              <a:rPr lang="fa-IR" smtClean="0"/>
              <a:t>انسداد روده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95E4853-9A70-4923-9ADC-0F6D5892B4CC}" type="slidenum">
              <a:rPr lang="en-US">
                <a:cs typeface="Arial" panose="020B0604020202020204" pitchFamily="34" charset="0"/>
              </a:rPr>
              <a:pPr eaLnBrk="1" hangingPunct="1"/>
              <a:t>65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5206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84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نقطه زیر حاشیه کوستال و لبه کناری عضلات رکتوس شکمی از جمله مناطق ایجاد استوماهای روده ای محسوب می گردند </a:t>
            </a:r>
          </a:p>
          <a:p>
            <a:pPr>
              <a:buFontTx/>
              <a:buNone/>
            </a:pPr>
            <a:r>
              <a:rPr lang="fa-IR" smtClean="0"/>
              <a:t>نقطه انتخابی در دو وضعیت علامت زده می شود </a:t>
            </a:r>
            <a:endParaRPr lang="en-US" smtClean="0"/>
          </a:p>
          <a:p>
            <a:pPr>
              <a:buFontTx/>
              <a:buNone/>
            </a:pPr>
            <a:r>
              <a:rPr lang="fa-IR" smtClean="0"/>
              <a:t>در انتخاب محل کولوستومی حداکثر راحتی برای بیمار در نظر گرفته شود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2131588-13F6-40E6-84AC-C6630CCCA59E}" type="slidenum">
              <a:rPr lang="en-US">
                <a:cs typeface="Arial" panose="020B0604020202020204" pitchFamily="34" charset="0"/>
              </a:rPr>
              <a:pPr eaLnBrk="1" hangingPunct="1"/>
              <a:t>66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2733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سکستومی </a:t>
            </a:r>
          </a:p>
        </p:txBody>
      </p:sp>
      <p:sp>
        <p:nvSpPr>
          <p:cNvPr id="185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به علت عوارض زیاد بندرت مورد استفاده است </a:t>
            </a:r>
          </a:p>
          <a:p>
            <a:pPr>
              <a:buFontTx/>
              <a:buNone/>
            </a:pPr>
            <a:r>
              <a:rPr lang="fa-IR" smtClean="0"/>
              <a:t>از یک برش عرضی کوچک در ربع تحتانی راست شکم و درست بر روی سکوم استفاده می شود </a:t>
            </a:r>
          </a:p>
          <a:p>
            <a:pPr>
              <a:buFontTx/>
              <a:buNone/>
            </a:pPr>
            <a:r>
              <a:rPr lang="fa-IR" smtClean="0"/>
              <a:t>بعد کنار زدن پوست ، زیر جلد، فاشیا، پریتوئن سکوم نمایان می گردد </a:t>
            </a:r>
          </a:p>
          <a:p>
            <a:pPr>
              <a:buFontTx/>
              <a:buNone/>
            </a:pPr>
            <a:r>
              <a:rPr lang="fa-IR" smtClean="0"/>
              <a:t>برش کوچگی در دیواره سکوم نمایان می گردد</a:t>
            </a:r>
          </a:p>
          <a:p>
            <a:pPr>
              <a:buFontTx/>
              <a:buNone/>
            </a:pPr>
            <a:r>
              <a:rPr lang="fa-IR" smtClean="0"/>
              <a:t>استوما مستقیما به سطح پوست باز می شود </a:t>
            </a:r>
          </a:p>
          <a:p>
            <a:pPr>
              <a:buFontTx/>
              <a:buNone/>
            </a:pPr>
            <a:r>
              <a:rPr lang="fa-IR" smtClean="0"/>
              <a:t>در روش دیگر با وارد کردن یک درن ماکوت یا پتزر به داخل سوراخ، درن توسط بخیه های </a:t>
            </a:r>
            <a:r>
              <a:rPr lang="en-US" smtClean="0"/>
              <a:t>purse</a:t>
            </a:r>
            <a:r>
              <a:rPr lang="fa-IR" smtClean="0"/>
              <a:t> درون سکوم فیکس شده و انتهای پروگزیمال درن آن به سطح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7E7341B-8D1D-46F6-B22E-E1B8D19E08DD}" type="slidenum">
              <a:rPr lang="en-US">
                <a:cs typeface="Arial" panose="020B0604020202020204" pitchFamily="34" charset="0"/>
              </a:rPr>
              <a:pPr eaLnBrk="1" hangingPunct="1"/>
              <a:t>67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8355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86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سپس لایه سروزی سکوم به پریتوئن و فاشیای شکمی بخیه می گردد</a:t>
            </a:r>
          </a:p>
          <a:p>
            <a:pPr>
              <a:buFontTx/>
              <a:buNone/>
            </a:pPr>
            <a:r>
              <a:rPr lang="fa-IR" smtClean="0"/>
              <a:t>با این کار از جابجایی سکوم و خارج شدن درن جلوگیری می شود </a:t>
            </a:r>
          </a:p>
          <a:p>
            <a:pPr>
              <a:buFontTx/>
              <a:buNone/>
            </a:pPr>
            <a:r>
              <a:rPr lang="fa-IR" smtClean="0"/>
              <a:t>سکستومی بیشتر در کاهش بیشتر در کاهش فشار روده بزرگ که در اثر انسدادها بوجود آمده اندیکاسیون دارد </a:t>
            </a:r>
          </a:p>
          <a:p>
            <a:pPr>
              <a:buFontTx/>
              <a:buNone/>
            </a:pPr>
            <a:r>
              <a:rPr lang="fa-IR" smtClean="0"/>
              <a:t>کولوستومی انتهایی(</a:t>
            </a:r>
            <a:r>
              <a:rPr lang="en-US" smtClean="0"/>
              <a:t>End colostomy</a:t>
            </a:r>
            <a:r>
              <a:rPr lang="fa-IR" smtClean="0"/>
              <a:t>) </a:t>
            </a:r>
          </a:p>
          <a:p>
            <a:pPr>
              <a:buFontTx/>
              <a:buNone/>
            </a:pPr>
            <a:r>
              <a:rPr lang="fa-IR" smtClean="0"/>
              <a:t>در سکوم یا سگموئید صورت می پذیرد </a:t>
            </a:r>
          </a:p>
          <a:p>
            <a:pPr>
              <a:buFontTx/>
              <a:buNone/>
            </a:pPr>
            <a:r>
              <a:rPr lang="fa-IR" smtClean="0"/>
              <a:t>کولون در منطقه مورد نظر بریده شده </a:t>
            </a:r>
          </a:p>
          <a:p>
            <a:pPr>
              <a:buFontTx/>
              <a:buNone/>
            </a:pPr>
            <a:r>
              <a:rPr lang="fa-IR" smtClean="0"/>
              <a:t>انتهای دیستال آن برداشته شده یا بسته می شود </a:t>
            </a:r>
          </a:p>
          <a:p>
            <a:pPr>
              <a:buFontTx/>
              <a:buNone/>
            </a:pPr>
            <a:r>
              <a:rPr lang="fa-IR" smtClean="0"/>
              <a:t>انتهای پروگزیمال آن به سطح شکم باز می گردد </a:t>
            </a:r>
          </a:p>
          <a:p>
            <a:pPr>
              <a:buFontTx/>
              <a:buNone/>
            </a:pPr>
            <a:r>
              <a:rPr lang="fa-IR" smtClean="0"/>
              <a:t>کولوستومی انتهایی و بویژه سیگموئید وستومی رایجترین نوع کولوستومی دائمی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8C3519F-F987-4F0F-9967-2244953B338F}" type="slidenum">
              <a:rPr lang="en-US">
                <a:cs typeface="Arial" panose="020B0604020202020204" pitchFamily="34" charset="0"/>
              </a:rPr>
              <a:pPr eaLnBrk="1" hangingPunct="1"/>
              <a:t>68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8462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Double- barreled</a:t>
            </a:r>
            <a:endParaRPr lang="fa-IR" smtClean="0"/>
          </a:p>
        </p:txBody>
      </p:sp>
      <p:sp>
        <p:nvSpPr>
          <p:cNvPr id="187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در کولون عرضی کاربرد دارد </a:t>
            </a:r>
          </a:p>
          <a:p>
            <a:pPr>
              <a:buFontTx/>
              <a:buNone/>
            </a:pPr>
            <a:r>
              <a:rPr lang="fa-IR" smtClean="0"/>
              <a:t>یک برش کوچک عرضی در پوست وسط شکم ، کولون عرضی به سطح شکم آورده </a:t>
            </a:r>
          </a:p>
          <a:p>
            <a:pPr>
              <a:buFontTx/>
              <a:buNone/>
            </a:pPr>
            <a:r>
              <a:rPr lang="fa-IR" smtClean="0"/>
              <a:t>کولون عرضی توسط قیچی بریده شده و انتهای دیستال و پروگزیمال آن به سطح شکم آورده می شود </a:t>
            </a:r>
          </a:p>
          <a:p>
            <a:pPr>
              <a:buFontTx/>
              <a:buNone/>
            </a:pPr>
            <a:r>
              <a:rPr lang="fa-IR" smtClean="0"/>
              <a:t>در این روش به جای یک سوراخ دو سوراخ در سطح شکم باز می شود </a:t>
            </a:r>
          </a:p>
          <a:p>
            <a:pPr>
              <a:buFontTx/>
              <a:buNone/>
            </a:pPr>
            <a:r>
              <a:rPr lang="fa-IR" smtClean="0"/>
              <a:t>سر پروگزیمال محتویات روده ای – معده ای را تخلیه می کند </a:t>
            </a:r>
          </a:p>
          <a:p>
            <a:pPr>
              <a:buFontTx/>
              <a:buNone/>
            </a:pPr>
            <a:r>
              <a:rPr lang="fa-IR" smtClean="0"/>
              <a:t>و سر دیستال ترشحات مخاطی قسمت انتهایی روده بزرگ به بیرون تخلیه می کند </a:t>
            </a:r>
          </a:p>
          <a:p>
            <a:pPr>
              <a:buFontTx/>
              <a:buNone/>
            </a:pPr>
            <a:r>
              <a:rPr lang="fa-IR" smtClean="0"/>
              <a:t>روش موقتی است </a:t>
            </a:r>
          </a:p>
          <a:p>
            <a:pPr>
              <a:buFontTx/>
              <a:buNone/>
            </a:pPr>
            <a:r>
              <a:rPr lang="fa-IR" smtClean="0"/>
              <a:t>لوپ کولوستومی هم گفته می شود 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834BA8B-8DD4-4F43-BDC3-E8C5A67EFF62}" type="slidenum">
              <a:rPr lang="en-US">
                <a:cs typeface="Arial" panose="020B0604020202020204" pitchFamily="34" charset="0"/>
              </a:rPr>
              <a:pPr eaLnBrk="1" hangingPunct="1"/>
              <a:t>69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2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27AF3F5-2678-4FCC-B571-CAB8175B1EFB}" type="slidenum">
              <a:rPr lang="en-US">
                <a:cs typeface="Arial" panose="020B0604020202020204" pitchFamily="34" charset="0"/>
              </a:rPr>
              <a:pPr eaLnBrk="1" hangingPunct="1"/>
              <a:t>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سوراخ شدن دئودنوم در اثر پپتیک اولسر</a:t>
            </a:r>
            <a:endParaRPr lang="en-US" smtClean="0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گاهی در اثر بیماری زخم معده (پپتیک اولسر) دیواره دئودنوم آسیب می بیند و سوراخ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جهت ترمیم منطقه آسیب دیده نیازمند جراحی هستیم:</a:t>
            </a:r>
          </a:p>
          <a:p>
            <a:pPr eaLnBrk="1" hangingPunct="1">
              <a:buFontTx/>
              <a:buNone/>
            </a:pPr>
            <a:r>
              <a:rPr lang="fa-IR" smtClean="0"/>
              <a:t>نوع بیهوشی: عمومی </a:t>
            </a:r>
          </a:p>
          <a:p>
            <a:pPr eaLnBrk="1" hangingPunct="1">
              <a:buFontTx/>
              <a:buNone/>
            </a:pPr>
            <a:r>
              <a:rPr lang="fa-IR" smtClean="0"/>
              <a:t>پوزیشن: سوپاین </a:t>
            </a:r>
          </a:p>
          <a:p>
            <a:pPr eaLnBrk="1" hangingPunct="1">
              <a:buFontTx/>
              <a:buNone/>
            </a:pPr>
            <a:r>
              <a:rPr lang="fa-IR" smtClean="0"/>
              <a:t>پرپ: کل دیواره شکم،از قسمت میانی سینه تا ناحیه اینگوینال باید پرپ شود </a:t>
            </a:r>
          </a:p>
          <a:p>
            <a:pPr eaLnBrk="1" hangingPunct="1">
              <a:buFontTx/>
              <a:buNone/>
            </a:pPr>
            <a:r>
              <a:rPr lang="fa-IR" smtClean="0"/>
              <a:t>قبل از شروع عمل قرار دادن </a:t>
            </a:r>
            <a:r>
              <a:rPr lang="en-US" smtClean="0"/>
              <a:t>NG-Tube</a:t>
            </a:r>
            <a:r>
              <a:rPr lang="fa-IR" smtClean="0"/>
              <a:t> جهت تخلیه معده و سوند فولی جهت تخلیه مثانه الزامی است.</a:t>
            </a:r>
          </a:p>
          <a:p>
            <a:pPr eaLnBrk="1" hangingPunct="1">
              <a:buFontTx/>
              <a:buNone/>
            </a:pPr>
            <a:r>
              <a:rPr lang="fa-IR" smtClean="0"/>
              <a:t>به دلیل سوراخ شدن دئودنوم احتمال عفونت وجود دارد: در نتیجه قبل از شروع عمل تزریق آنتی بیوتیک ضروری است.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09642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 colostomy </a:t>
            </a:r>
            <a:endParaRPr lang="fa-IR" smtClean="0"/>
          </a:p>
        </p:txBody>
      </p:sp>
      <p:sp>
        <p:nvSpPr>
          <p:cNvPr id="188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یک قسمت از روده بزرگ (قوس یا لوپ) انتخاب شده با زدن برش کوچک بر روی آن به سطح پوست آورده می شود </a:t>
            </a:r>
          </a:p>
          <a:p>
            <a:pPr>
              <a:buFontTx/>
              <a:buNone/>
            </a:pPr>
            <a:r>
              <a:rPr lang="fa-IR" smtClean="0"/>
              <a:t>این سوراخ سبب تخلیه محتویات روده به بیرون از بدن می شود </a:t>
            </a:r>
          </a:p>
          <a:p>
            <a:pPr>
              <a:buFontTx/>
              <a:buNone/>
            </a:pPr>
            <a:r>
              <a:rPr lang="fa-IR" smtClean="0"/>
              <a:t>گاهی برای ثابت نگهداشتن قوس بزرگ، یک میله پلاستیکی به مدت 10-7 روز در زیر آن قرار داده می شود </a:t>
            </a:r>
          </a:p>
          <a:p>
            <a:pPr>
              <a:buFontTx/>
              <a:buNone/>
            </a:pPr>
            <a:r>
              <a:rPr lang="fa-IR" smtClean="0"/>
              <a:t>موقتی است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4A1C426-CF98-4A8D-8745-589634CFCC50}" type="slidenum">
              <a:rPr lang="en-US">
                <a:cs typeface="Arial" panose="020B0604020202020204" pitchFamily="34" charset="0"/>
              </a:rPr>
              <a:pPr eaLnBrk="1" hangingPunct="1"/>
              <a:t>70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6067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ایلئو ستومی </a:t>
            </a:r>
          </a:p>
        </p:txBody>
      </p:sp>
      <p:sp>
        <p:nvSpPr>
          <p:cNvPr id="189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باز کردن ایلئوم به سطح شکم </a:t>
            </a:r>
          </a:p>
          <a:p>
            <a:pPr>
              <a:buFontTx/>
              <a:buNone/>
            </a:pPr>
            <a:r>
              <a:rPr lang="fa-IR" smtClean="0"/>
              <a:t>از انتهای ایلئوم استفاده می شود </a:t>
            </a:r>
          </a:p>
          <a:p>
            <a:pPr>
              <a:buFontTx/>
              <a:buNone/>
            </a:pPr>
            <a:r>
              <a:rPr lang="fa-IR" smtClean="0"/>
              <a:t>التهابات مزمن روده بزرگ، بیماری کرون، برداشت کامل روده بزرگ از عللش است </a:t>
            </a:r>
          </a:p>
          <a:p>
            <a:pPr>
              <a:buFontTx/>
              <a:buNone/>
            </a:pPr>
            <a:r>
              <a:rPr lang="fa-IR" smtClean="0"/>
              <a:t>سوراخ آن در لبه ی کناری عضله رکتوس شکمی و در ربع راست شکم باز می شود </a:t>
            </a:r>
          </a:p>
          <a:p>
            <a:pPr>
              <a:buFontTx/>
              <a:buNone/>
            </a:pPr>
            <a:r>
              <a:rPr lang="fa-IR" smtClean="0"/>
              <a:t>ایلئوستومی انتهایی:</a:t>
            </a:r>
          </a:p>
          <a:p>
            <a:pPr>
              <a:buFontTx/>
              <a:buNone/>
            </a:pPr>
            <a:r>
              <a:rPr lang="fa-IR" smtClean="0"/>
              <a:t>قسمت انتهایی ایلئوم از هم جدا می گردد. </a:t>
            </a:r>
          </a:p>
          <a:p>
            <a:pPr>
              <a:buFontTx/>
              <a:buNone/>
            </a:pPr>
            <a:r>
              <a:rPr lang="fa-IR" smtClean="0"/>
              <a:t>انتهای دیستال توسط بخیه مسدود شده و انتهای پروگزیمال به سطح شکم آورده می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D7984A4-581A-40D4-8070-162E004238F6}" type="slidenum">
              <a:rPr lang="en-US">
                <a:cs typeface="Arial" panose="020B0604020202020204" pitchFamily="34" charset="0"/>
              </a:rPr>
              <a:pPr eaLnBrk="1" hangingPunct="1"/>
              <a:t>71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72073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90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ایلئوستومی </a:t>
            </a:r>
            <a:r>
              <a:rPr lang="en-US" smtClean="0"/>
              <a:t>Double – barreled</a:t>
            </a:r>
            <a:r>
              <a:rPr lang="fa-IR" smtClean="0"/>
              <a:t> </a:t>
            </a:r>
          </a:p>
          <a:p>
            <a:pPr>
              <a:buFontTx/>
              <a:buNone/>
            </a:pPr>
            <a:r>
              <a:rPr lang="fa-IR" smtClean="0"/>
              <a:t>در این روش بعد از برش ایلئوم دو قسمت دیستال و پروگزیمال آن به سطح شکم باز می شود </a:t>
            </a:r>
          </a:p>
          <a:p>
            <a:pPr>
              <a:buFontTx/>
              <a:buNone/>
            </a:pPr>
            <a:r>
              <a:rPr lang="fa-IR" smtClean="0"/>
              <a:t>ایلئو ستومی لوپ :</a:t>
            </a:r>
          </a:p>
          <a:p>
            <a:pPr>
              <a:buFontTx/>
              <a:buNone/>
            </a:pPr>
            <a:r>
              <a:rPr lang="fa-IR" smtClean="0"/>
              <a:t>لوپ دودنوم به سطح شکم بالا و ایجاد برش در سطح آن و تخلیه محتویات روده به سطح شکم </a:t>
            </a:r>
          </a:p>
          <a:p>
            <a:pPr>
              <a:buFontTx/>
              <a:buNone/>
            </a:pPr>
            <a:r>
              <a:rPr lang="fa-IR" smtClean="0"/>
              <a:t>سوراخ ایجاد شده از لایه سروزی خود به دیواره شکم دوخته می شود </a:t>
            </a:r>
          </a:p>
          <a:p>
            <a:pPr>
              <a:buFontTx/>
              <a:buNone/>
            </a:pPr>
            <a:r>
              <a:rPr lang="fa-IR" smtClean="0"/>
              <a:t>استوما در چند نقطه باید به پریتوئن و فاشیای دیواره شکم دوخته شود </a:t>
            </a:r>
          </a:p>
          <a:p>
            <a:pPr>
              <a:buFontTx/>
              <a:buNone/>
            </a:pPr>
            <a:r>
              <a:rPr lang="fa-IR" smtClean="0"/>
              <a:t>نحوه دوختن استوما ها به دیواره شکم باید بصورت چهار طرفه باشد </a:t>
            </a:r>
          </a:p>
          <a:p>
            <a:pPr>
              <a:buFontTx/>
              <a:buNone/>
            </a:pPr>
            <a:r>
              <a:rPr lang="fa-IR" smtClean="0"/>
              <a:t>لبه مخاطی روده به زیر جلد دوخته می شود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24EE413-8E11-4251-A4F5-68A2EFFCB4D1}" type="slidenum">
              <a:rPr lang="en-US">
                <a:cs typeface="Arial" panose="020B0604020202020204" pitchFamily="34" charset="0"/>
              </a:rPr>
              <a:pPr eaLnBrk="1" hangingPunct="1"/>
              <a:t>72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355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91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مراقبت های بعد از عمل:</a:t>
            </a:r>
          </a:p>
          <a:p>
            <a:pPr>
              <a:buFontTx/>
              <a:buNone/>
            </a:pPr>
            <a:r>
              <a:rPr lang="fa-IR" smtClean="0"/>
              <a:t>کنترل علائم حیاتی </a:t>
            </a:r>
          </a:p>
          <a:p>
            <a:pPr>
              <a:buFontTx/>
              <a:buNone/>
            </a:pPr>
            <a:r>
              <a:rPr lang="fa-IR" smtClean="0"/>
              <a:t>تجویز داروهای ضد درد </a:t>
            </a:r>
          </a:p>
          <a:p>
            <a:pPr>
              <a:buFontTx/>
              <a:buNone/>
            </a:pPr>
            <a:r>
              <a:rPr lang="fa-IR" smtClean="0"/>
              <a:t>کنترل میزان مایعات ورودی و خروجی </a:t>
            </a:r>
          </a:p>
          <a:p>
            <a:pPr>
              <a:buFontTx/>
              <a:buNone/>
            </a:pPr>
            <a:r>
              <a:rPr lang="fa-IR" smtClean="0"/>
              <a:t>سه روز بعد از عمل تغذیه دهانی شروع شود </a:t>
            </a:r>
          </a:p>
          <a:p>
            <a:pPr>
              <a:buFontTx/>
              <a:buNone/>
            </a:pPr>
            <a:r>
              <a:rPr lang="fa-IR" smtClean="0"/>
              <a:t>تمیز کردن دائمی پوست اطراف استوما با کمک آب و مایعات ضد عفونی کننده </a:t>
            </a:r>
          </a:p>
          <a:p>
            <a:pPr>
              <a:buFontTx/>
              <a:buNone/>
            </a:pPr>
            <a:r>
              <a:rPr lang="fa-IR" smtClean="0"/>
              <a:t>نحوه چسباندن و استفاده از کیسه جمع کننده به بیمار آموزش داده شود </a:t>
            </a:r>
          </a:p>
          <a:p>
            <a:pPr>
              <a:buFontTx/>
              <a:buNone/>
            </a:pPr>
            <a:r>
              <a:rPr lang="fa-IR" smtClean="0"/>
              <a:t>حمایت از محل استوما در هنگام سرفه کردن یا تنفس عمیق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3BF4F34-CCA2-422F-8867-BDD5D69CB03F}" type="slidenum">
              <a:rPr lang="en-US">
                <a:cs typeface="Arial" panose="020B0604020202020204" pitchFamily="34" charset="0"/>
              </a:rPr>
              <a:pPr eaLnBrk="1" hangingPunct="1"/>
              <a:t>73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085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جراحی های کبد </a:t>
            </a:r>
          </a:p>
        </p:txBody>
      </p:sp>
      <p:sp>
        <p:nvSpPr>
          <p:cNvPr id="192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پیچیدگی آناتومیکی </a:t>
            </a:r>
          </a:p>
          <a:p>
            <a:pPr>
              <a:buFontTx/>
              <a:buNone/>
            </a:pPr>
            <a:r>
              <a:rPr lang="fa-IR" smtClean="0"/>
              <a:t>ذخیره خونی فراوان </a:t>
            </a:r>
          </a:p>
          <a:p>
            <a:pPr>
              <a:buFontTx/>
              <a:buNone/>
            </a:pPr>
            <a:r>
              <a:rPr lang="fa-IR" smtClean="0"/>
              <a:t>عملکرد فیزیولوژیک مهم( ازجمله ترشح صفرا، تبدیل گلوکز به کلیگوژن، متابولیز چربی ها، سنتز کلسترول ، دفع بیلی روبین ، ترشح هورمون ها )</a:t>
            </a:r>
          </a:p>
          <a:p>
            <a:pPr>
              <a:buFontTx/>
              <a:buNone/>
            </a:pPr>
            <a:r>
              <a:rPr lang="fa-IR" smtClean="0"/>
              <a:t>جراحی کبد و کیسه صفرا را حائز اهمیت کرده است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870F191-1B9A-43C4-AFEA-AA83CA8B6080}" type="slidenum">
              <a:rPr lang="en-US">
                <a:cs typeface="Arial" panose="020B0604020202020204" pitchFamily="34" charset="0"/>
              </a:rPr>
              <a:pPr eaLnBrk="1" hangingPunct="1"/>
              <a:t>74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3089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بیوپسی کبد </a:t>
            </a:r>
          </a:p>
        </p:txBody>
      </p:sp>
      <p:sp>
        <p:nvSpPr>
          <p:cNvPr id="193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روش تشخیصی</a:t>
            </a:r>
          </a:p>
          <a:p>
            <a:pPr>
              <a:buFontTx/>
              <a:buNone/>
            </a:pPr>
            <a:r>
              <a:rPr lang="fa-IR" smtClean="0"/>
              <a:t>در ارزیابی ، پیش آگهی بیماری ، رد یا قبول پیوند نقش اساسی دارد </a:t>
            </a:r>
          </a:p>
          <a:p>
            <a:pPr>
              <a:buFontTx/>
              <a:buNone/>
            </a:pPr>
            <a:r>
              <a:rPr lang="fa-IR" smtClean="0"/>
              <a:t>روش کم خطر است </a:t>
            </a:r>
          </a:p>
          <a:p>
            <a:pPr>
              <a:buFontTx/>
              <a:buNone/>
            </a:pPr>
            <a:r>
              <a:rPr lang="fa-IR" smtClean="0"/>
              <a:t>علل بیوپسی کبد:</a:t>
            </a:r>
          </a:p>
          <a:p>
            <a:pPr>
              <a:buFontTx/>
              <a:buNone/>
            </a:pPr>
            <a:r>
              <a:rPr lang="fa-IR" smtClean="0"/>
              <a:t>سابقه بدخیمی </a:t>
            </a:r>
          </a:p>
          <a:p>
            <a:pPr>
              <a:buFontTx/>
              <a:buNone/>
            </a:pPr>
            <a:r>
              <a:rPr lang="fa-IR" smtClean="0"/>
              <a:t>سابقه مصرف الکل  </a:t>
            </a:r>
          </a:p>
          <a:p>
            <a:pPr>
              <a:buFontTx/>
              <a:buNone/>
            </a:pPr>
            <a:r>
              <a:rPr lang="fa-IR" smtClean="0"/>
              <a:t>تاریخچه نامعلوم بیماری </a:t>
            </a:r>
          </a:p>
          <a:p>
            <a:pPr>
              <a:buFontTx/>
              <a:buNone/>
            </a:pPr>
            <a:r>
              <a:rPr lang="fa-IR" smtClean="0"/>
              <a:t>بیوپسی یا از طریق لاپاروسکوپی یا روش باز </a:t>
            </a:r>
          </a:p>
          <a:p>
            <a:pPr>
              <a:buFontTx/>
              <a:buNone/>
            </a:pPr>
            <a:r>
              <a:rPr lang="fa-IR" smtClean="0"/>
              <a:t>نمونه برداشته شده به واحد پاتولوژی فرستاده می شود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4264F68-DB68-4E2B-8589-01CCA132085B}" type="slidenum">
              <a:rPr lang="en-US">
                <a:cs typeface="Arial" panose="020B0604020202020204" pitchFamily="34" charset="0"/>
              </a:rPr>
              <a:pPr eaLnBrk="1" hangingPunct="1"/>
              <a:t>75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6980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94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قبل از انجام بیوپسی رزرو خون داشته باشد </a:t>
            </a:r>
          </a:p>
          <a:p>
            <a:pPr>
              <a:buFontTx/>
              <a:buNone/>
            </a:pPr>
            <a:r>
              <a:rPr lang="fa-IR" smtClean="0"/>
              <a:t>سوزن بیوپسی با گاید وارد کبد شود تا از بروز آسیب احتمالی به کبد خودداری گردد </a:t>
            </a:r>
          </a:p>
          <a:p>
            <a:pPr>
              <a:buFontTx/>
              <a:buNone/>
            </a:pPr>
            <a:r>
              <a:rPr lang="fa-IR" smtClean="0"/>
              <a:t>سوزن از فضای بین دنده ای یا تحت دنده ای وارد می شود </a:t>
            </a:r>
          </a:p>
          <a:p>
            <a:pPr>
              <a:buFontTx/>
              <a:buNone/>
            </a:pPr>
            <a:r>
              <a:rPr lang="fa-IR" smtClean="0"/>
              <a:t>در حین ورود سوزن به درون بدن تا خارج کردن آن باید نفس خود را حبس کند (چون دم و بازدم حین پروسیجر با عث آسیب به دیافراگم و ایجاد خونریزی می شود )</a:t>
            </a:r>
          </a:p>
          <a:p>
            <a:pPr>
              <a:buFontTx/>
              <a:buNone/>
            </a:pPr>
            <a:r>
              <a:rPr lang="fa-IR" smtClean="0"/>
              <a:t>نمونه برداشته شده توسط سوزن روی لام گذاشته و سریعا به واحد سیتولوژی جهت آنالیز ارسال شود </a:t>
            </a:r>
          </a:p>
          <a:p>
            <a:pPr>
              <a:buFontTx/>
              <a:buNone/>
            </a:pPr>
            <a:r>
              <a:rPr lang="fa-IR" smtClean="0"/>
              <a:t>نمونه در محلول فرمالین 10 درصد گذاشته شده و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915E17C-F7FC-4615-891A-47E1D38D0C0F}" type="slidenum">
              <a:rPr lang="en-US">
                <a:cs typeface="Arial" panose="020B0604020202020204" pitchFamily="34" charset="0"/>
              </a:rPr>
              <a:pPr eaLnBrk="1" hangingPunct="1"/>
              <a:t>76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82594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95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محل ورود و خروج  سوزن با ژل فوم پوشانده شود تا از خونریزی احتمالی جلوگیری گردد</a:t>
            </a:r>
          </a:p>
          <a:p>
            <a:pPr>
              <a:buFontTx/>
              <a:buNone/>
            </a:pPr>
            <a:r>
              <a:rPr lang="fa-IR" smtClean="0"/>
              <a:t>اگر نمونه از کبد به روش باز باشد زخم جراحی توسط سوزن بلند راند و کند دوخته می شود که دارای نخ کرومیک یک می باشد </a:t>
            </a:r>
          </a:p>
          <a:p>
            <a:pPr>
              <a:buFontTx/>
              <a:buNone/>
            </a:pPr>
            <a:r>
              <a:rPr lang="fa-IR" smtClean="0"/>
              <a:t>بعد عمل بیمار باید 8-6 ساعت به پهلوی راست بخوابد </a:t>
            </a:r>
          </a:p>
          <a:p>
            <a:pPr>
              <a:buFontTx/>
              <a:buNone/>
            </a:pPr>
            <a:r>
              <a:rPr lang="fa-IR" smtClean="0"/>
              <a:t>جلوگیری از خونریزی احتمالی بعد ازعمل بوسیله کیسه شن </a:t>
            </a:r>
          </a:p>
          <a:p>
            <a:pPr>
              <a:buFontTx/>
              <a:buNone/>
            </a:pPr>
            <a:r>
              <a:rPr lang="fa-IR" smtClean="0"/>
              <a:t>عوارض:</a:t>
            </a:r>
          </a:p>
          <a:p>
            <a:pPr>
              <a:buFontTx/>
              <a:buNone/>
            </a:pPr>
            <a:r>
              <a:rPr lang="fa-IR" smtClean="0"/>
              <a:t>درد ناحیه بیوپسی</a:t>
            </a:r>
          </a:p>
          <a:p>
            <a:pPr>
              <a:buFontTx/>
              <a:buNone/>
            </a:pPr>
            <a:r>
              <a:rPr lang="fa-IR" smtClean="0"/>
              <a:t>خونریزی </a:t>
            </a:r>
          </a:p>
          <a:p>
            <a:pPr>
              <a:buFontTx/>
              <a:buNone/>
            </a:pPr>
            <a:r>
              <a:rPr lang="fa-IR" smtClean="0"/>
              <a:t>هماتوم </a:t>
            </a:r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D876141-4B1D-46E7-9964-FFADB0004BEC}" type="slidenum">
              <a:rPr lang="en-US">
                <a:cs typeface="Arial" panose="020B0604020202020204" pitchFamily="34" charset="0"/>
              </a:rPr>
              <a:pPr eaLnBrk="1" hangingPunct="1"/>
              <a:t>77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259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96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پنموتراکس </a:t>
            </a:r>
          </a:p>
          <a:p>
            <a:pPr>
              <a:buFontTx/>
              <a:buNone/>
            </a:pPr>
            <a:r>
              <a:rPr lang="fa-IR" smtClean="0"/>
              <a:t>عفونت </a:t>
            </a:r>
          </a:p>
          <a:p>
            <a:pPr>
              <a:buFontTx/>
              <a:buNone/>
            </a:pPr>
            <a:r>
              <a:rPr lang="fa-IR" smtClean="0"/>
              <a:t>درد منتشره به شانه </a:t>
            </a:r>
          </a:p>
          <a:p>
            <a:pPr>
              <a:buFontTx/>
              <a:buNone/>
            </a:pPr>
            <a:r>
              <a:rPr lang="fa-IR" smtClean="0"/>
              <a:t>خروج ترشحات ناحیه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CD00A24-4E39-4E4B-8038-F70EC44CCBB1}" type="slidenum">
              <a:rPr lang="en-US">
                <a:cs typeface="Arial" panose="020B0604020202020204" pitchFamily="34" charset="0"/>
              </a:rPr>
              <a:pPr eaLnBrk="1" hangingPunct="1"/>
              <a:t>78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0817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ترمیم پارگی کبد </a:t>
            </a:r>
          </a:p>
        </p:txBody>
      </p:sp>
      <p:sp>
        <p:nvSpPr>
          <p:cNvPr id="197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کبد ارگانی که ممکنه در اثر تروماهای نافذ یا غیر نافذ آسیب ببیند </a:t>
            </a:r>
          </a:p>
          <a:p>
            <a:pPr>
              <a:buFontTx/>
              <a:buNone/>
            </a:pPr>
            <a:r>
              <a:rPr lang="fa-IR" smtClean="0"/>
              <a:t>در بیمارانی که به دلیل تروما نیازمند لاپاروتومی می باشند در 45-40 درصد موارد آسیب به کبد مشاهده می شود </a:t>
            </a:r>
          </a:p>
          <a:p>
            <a:pPr>
              <a:buFontTx/>
              <a:buNone/>
            </a:pPr>
            <a:r>
              <a:rPr lang="fa-IR" smtClean="0"/>
              <a:t>ترمیم پارگی کبد کلید موفقیت در کنترل خونریزی کبد است </a:t>
            </a:r>
          </a:p>
          <a:p>
            <a:pPr>
              <a:buFontTx/>
              <a:buNone/>
            </a:pPr>
            <a:r>
              <a:rPr lang="fa-IR" smtClean="0"/>
              <a:t>اگر پارگی کمتر از 1 سانتیمتر بود وارد کردن فشار موضعی، کوتر، استفاده از مواد هموستاز کننده اندیکاسیون دارد </a:t>
            </a:r>
          </a:p>
          <a:p>
            <a:pPr>
              <a:buFontTx/>
              <a:buNone/>
            </a:pPr>
            <a:r>
              <a:rPr lang="fa-IR" smtClean="0"/>
              <a:t>اگر پارگی بین 3-1 سانت عمق داشت باید توسط نخ کرومیک 2 صفر و سوزن مخصوص کبدی سوچور شود </a:t>
            </a:r>
          </a:p>
          <a:p>
            <a:pPr>
              <a:buFontTx/>
              <a:buNone/>
            </a:pPr>
            <a:r>
              <a:rPr lang="fa-IR" smtClean="0"/>
              <a:t>در موارد عمیق تر رزکسیون در نظر گرفته می شود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C80544C-7FFF-4E4B-B2FB-ACE1DB909DA0}" type="slidenum">
              <a:rPr lang="en-US">
                <a:cs typeface="Arial" panose="020B0604020202020204" pitchFamily="34" charset="0"/>
              </a:rPr>
              <a:pPr eaLnBrk="1" hangingPunct="1"/>
              <a:t>79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85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06C13D5-8A23-4C2E-A425-207FB74026D6}" type="slidenum">
              <a:rPr lang="en-US">
                <a:cs typeface="Arial" panose="020B0604020202020204" pitchFamily="34" charset="0"/>
              </a:rPr>
              <a:pPr eaLnBrk="1" hangingPunct="1"/>
              <a:t>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مراحل عمل</a:t>
            </a:r>
            <a:endParaRPr lang="en-US" smtClean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از برش </a:t>
            </a:r>
            <a:r>
              <a:rPr lang="en-US" smtClean="0"/>
              <a:t>Upper midline</a:t>
            </a:r>
            <a:r>
              <a:rPr lang="fa-IR" smtClean="0"/>
              <a:t> برای این عمل استفاده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کنار زدن پوست، زیر جلد، </a:t>
            </a:r>
            <a:r>
              <a:rPr lang="en-US" smtClean="0"/>
              <a:t>Linea alba</a:t>
            </a:r>
            <a:r>
              <a:rPr lang="fa-IR" smtClean="0"/>
              <a:t> و پریتوئن جراح ناحیه دیستال معده و دئودنوم را به خوبی مشخص می کند </a:t>
            </a:r>
          </a:p>
          <a:p>
            <a:pPr eaLnBrk="1" hangingPunct="1">
              <a:buFontTx/>
              <a:buNone/>
            </a:pPr>
            <a:r>
              <a:rPr lang="fa-IR" smtClean="0"/>
              <a:t>سوراخ عمدتا در سطح قدامی قسمت اول دئودنوم ایجاد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مشخص شدن محل سوراخ، 3 نخ قابل جذب (مثل ویکریل)از دو سوراخ گذرانده می شود. </a:t>
            </a:r>
          </a:p>
          <a:p>
            <a:pPr eaLnBrk="1" hangingPunct="1">
              <a:buFontTx/>
              <a:buNone/>
            </a:pPr>
            <a:r>
              <a:rPr lang="fa-IR" smtClean="0"/>
              <a:t>سپس قسمتی از امنتوم بزرگ روی منفذ سوراخ آورده و هر سه نخ گره زده می شود.</a:t>
            </a:r>
          </a:p>
          <a:p>
            <a:pPr eaLnBrk="1" hangingPunct="1">
              <a:buFontTx/>
              <a:buNone/>
            </a:pPr>
            <a:r>
              <a:rPr lang="fa-IR" smtClean="0"/>
              <a:t>برای جلوگیری از نکروز اومنتوم، گره ها نباید خیلی سفت زده شوند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اتمام کار حفره پریتوئن را شستشو داده و بسته می گردد.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515390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986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شکستگی دنده های تحتانی (بویژه شکستگی خلفی دنده های 12-9) </a:t>
            </a:r>
          </a:p>
          <a:p>
            <a:pPr>
              <a:buFontTx/>
              <a:buNone/>
            </a:pPr>
            <a:r>
              <a:rPr lang="fa-IR" smtClean="0"/>
              <a:t>و تروماهای نافذ به قسمت تحتانی راست سینه </a:t>
            </a:r>
          </a:p>
          <a:p>
            <a:pPr>
              <a:buFontTx/>
              <a:buNone/>
            </a:pPr>
            <a:r>
              <a:rPr lang="fa-IR" smtClean="0"/>
              <a:t>تجمع خون در قسمت تحتانی قفسه سینه </a:t>
            </a:r>
          </a:p>
          <a:p>
            <a:pPr>
              <a:buFontTx/>
              <a:buNone/>
            </a:pPr>
            <a:r>
              <a:rPr lang="fa-IR" smtClean="0"/>
              <a:t>از جمله عوامل اصلی آُیب و پارگی کبد هستند </a:t>
            </a:r>
          </a:p>
          <a:p>
            <a:pPr>
              <a:buFontTx/>
              <a:buNone/>
            </a:pPr>
            <a:r>
              <a:rPr lang="fa-IR" smtClean="0"/>
              <a:t>علایم :</a:t>
            </a:r>
          </a:p>
          <a:p>
            <a:pPr>
              <a:buFontTx/>
              <a:buNone/>
            </a:pPr>
            <a:r>
              <a:rPr lang="fa-IR" smtClean="0"/>
              <a:t>تجمع خون در حفره صفاق </a:t>
            </a:r>
          </a:p>
          <a:p>
            <a:pPr>
              <a:buFontTx/>
              <a:buNone/>
            </a:pPr>
            <a:r>
              <a:rPr lang="fa-IR" smtClean="0"/>
              <a:t>علائم هموپریتونیوم شامل : </a:t>
            </a:r>
          </a:p>
          <a:p>
            <a:pPr>
              <a:buFontTx/>
              <a:buNone/>
            </a:pPr>
            <a:r>
              <a:rPr lang="fa-IR" smtClean="0"/>
              <a:t>افت فشار خون</a:t>
            </a:r>
          </a:p>
          <a:p>
            <a:pPr>
              <a:buFontTx/>
              <a:buNone/>
            </a:pPr>
            <a:r>
              <a:rPr lang="fa-IR" smtClean="0"/>
              <a:t>آنمی </a:t>
            </a:r>
          </a:p>
          <a:p>
            <a:pPr>
              <a:buFontTx/>
              <a:buNone/>
            </a:pPr>
            <a:r>
              <a:rPr lang="fa-IR" smtClean="0"/>
              <a:t>حجیم شدن شکم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A764B5B-4D65-4785-8AAA-70C8EB5D01DA}" type="slidenum">
              <a:rPr lang="en-US">
                <a:cs typeface="Arial" panose="020B0604020202020204" pitchFamily="34" charset="0"/>
              </a:rPr>
              <a:pPr eaLnBrk="1" hangingPunct="1"/>
              <a:t>80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0252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1996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عدم وجود صداهای روده ای </a:t>
            </a:r>
          </a:p>
          <a:p>
            <a:pPr>
              <a:buFontTx/>
              <a:buNone/>
            </a:pPr>
            <a:r>
              <a:rPr lang="fa-IR" smtClean="0"/>
              <a:t>سفتی عضلات شکم و تب </a:t>
            </a:r>
          </a:p>
          <a:p>
            <a:pPr>
              <a:buFontTx/>
              <a:buNone/>
            </a:pPr>
            <a:r>
              <a:rPr lang="fa-IR" smtClean="0"/>
              <a:t>تشخیص:</a:t>
            </a:r>
          </a:p>
          <a:p>
            <a:pPr>
              <a:buFontTx/>
              <a:buNone/>
            </a:pPr>
            <a:r>
              <a:rPr lang="en-US" smtClean="0"/>
              <a:t>CT </a:t>
            </a:r>
            <a:r>
              <a:rPr lang="fa-IR" smtClean="0"/>
              <a:t> اسکن </a:t>
            </a:r>
          </a:p>
          <a:p>
            <a:pPr>
              <a:buFontTx/>
              <a:buNone/>
            </a:pPr>
            <a:r>
              <a:rPr lang="fa-IR" smtClean="0"/>
              <a:t>سونوگرافی </a:t>
            </a:r>
          </a:p>
          <a:p>
            <a:pPr>
              <a:buFontTx/>
              <a:buNone/>
            </a:pPr>
            <a:r>
              <a:rPr lang="fa-IR" smtClean="0"/>
              <a:t>85 درصد آسیب های کبدی در اثر تروماهای غیر نافذ </a:t>
            </a:r>
          </a:p>
          <a:p>
            <a:pPr>
              <a:buFontTx/>
              <a:buNone/>
            </a:pPr>
            <a:r>
              <a:rPr lang="fa-IR" smtClean="0"/>
              <a:t>در آسیب های وخیم کبد که خونریزی زیادی وجود دارد علائم شامل:</a:t>
            </a:r>
          </a:p>
          <a:p>
            <a:pPr>
              <a:buFontTx/>
              <a:buNone/>
            </a:pPr>
            <a:r>
              <a:rPr lang="fa-IR" smtClean="0"/>
              <a:t>سیکل معیوب اسیدوز </a:t>
            </a:r>
          </a:p>
          <a:p>
            <a:pPr>
              <a:buFontTx/>
              <a:buNone/>
            </a:pPr>
            <a:r>
              <a:rPr lang="fa-IR" smtClean="0"/>
              <a:t>هایپوترمی </a:t>
            </a:r>
          </a:p>
          <a:p>
            <a:pPr>
              <a:buFontTx/>
              <a:buNone/>
            </a:pPr>
            <a:r>
              <a:rPr lang="fa-IR" smtClean="0"/>
              <a:t>اختلالات انعقادی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BF0751C-B2B7-4C1A-8B09-E37361480AB2}" type="slidenum">
              <a:rPr lang="en-US">
                <a:cs typeface="Arial" panose="020B0604020202020204" pitchFamily="34" charset="0"/>
              </a:rPr>
              <a:pPr eaLnBrk="1" hangingPunct="1"/>
              <a:t>81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62122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00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استفاده از روش های موقتی جهت جلوگیری از خونریزی:</a:t>
            </a:r>
          </a:p>
          <a:p>
            <a:pPr>
              <a:buFontTx/>
              <a:buNone/>
            </a:pPr>
            <a:r>
              <a:rPr lang="fa-IR" smtClean="0"/>
              <a:t>وارد کردن فشار دستی </a:t>
            </a:r>
          </a:p>
          <a:p>
            <a:pPr>
              <a:buFontTx/>
              <a:buNone/>
            </a:pPr>
            <a:r>
              <a:rPr lang="fa-IR" smtClean="0"/>
              <a:t>استفاده از پک فشاری در اطراف کبد </a:t>
            </a:r>
          </a:p>
          <a:p>
            <a:pPr>
              <a:buFontTx/>
              <a:buNone/>
            </a:pPr>
            <a:r>
              <a:rPr lang="fa-IR" smtClean="0"/>
              <a:t>مانور پرینگل </a:t>
            </a:r>
          </a:p>
          <a:p>
            <a:pPr>
              <a:buFontTx/>
              <a:buNone/>
            </a:pPr>
            <a:r>
              <a:rPr lang="fa-IR" smtClean="0"/>
              <a:t>مانور پرینگل (مسدود کردن رباط  هپاتودئودنال با کمک دست یا کلمپ )</a:t>
            </a:r>
          </a:p>
          <a:p>
            <a:pPr>
              <a:buFontTx/>
              <a:buNone/>
            </a:pPr>
            <a:r>
              <a:rPr lang="fa-IR" smtClean="0"/>
              <a:t>این رباط حاوی شریان کبدی ، ورید پورت، مجرای مشترک صفراوی است </a:t>
            </a:r>
          </a:p>
          <a:p>
            <a:pPr>
              <a:buFontTx/>
              <a:buNone/>
            </a:pPr>
            <a:r>
              <a:rPr lang="fa-IR" smtClean="0"/>
              <a:t>با انسداد آن خونریزی متوقف می شود </a:t>
            </a:r>
          </a:p>
          <a:p>
            <a:pPr>
              <a:buFontTx/>
              <a:buNone/>
            </a:pPr>
            <a:r>
              <a:rPr lang="fa-IR" smtClean="0"/>
              <a:t>در صورت ادامه خونریزی با مسدود کردن این رباط احتمال آسیب به ورید وناکاوای تحتانی یا ورید هپاتیک وجود دارد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843C01C-24B2-45F4-9EFA-6B1C67F329E9}" type="slidenum">
              <a:rPr lang="en-US">
                <a:cs typeface="Arial" panose="020B0604020202020204" pitchFamily="34" charset="0"/>
              </a:rPr>
              <a:pPr eaLnBrk="1" hangingPunct="1"/>
              <a:t>82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292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01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ترومای نافذ کبدی برای مشخص کردن ناحیه خونریزی دهنده می توان با کمک بلانت دیسکشن بافت پارانشیم را کنار زد و ناحیه مورد نظر را کوتر نمود </a:t>
            </a:r>
          </a:p>
          <a:p>
            <a:pPr>
              <a:buFontTx/>
              <a:buNone/>
            </a:pPr>
            <a:r>
              <a:rPr lang="fa-IR" smtClean="0"/>
              <a:t>رزکسیون کبد</a:t>
            </a:r>
          </a:p>
          <a:p>
            <a:pPr>
              <a:buFontTx/>
              <a:buNone/>
            </a:pPr>
            <a:r>
              <a:rPr lang="fa-IR" smtClean="0"/>
              <a:t>در بدخیمی</a:t>
            </a:r>
          </a:p>
          <a:p>
            <a:pPr>
              <a:buFontTx/>
              <a:buNone/>
            </a:pPr>
            <a:r>
              <a:rPr lang="fa-IR" smtClean="0"/>
              <a:t>در کارسینومای کیسه صفرا</a:t>
            </a:r>
          </a:p>
          <a:p>
            <a:pPr>
              <a:buFontTx/>
              <a:buNone/>
            </a:pPr>
            <a:r>
              <a:rPr lang="fa-IR" smtClean="0"/>
              <a:t>یا خونریزی غیر قابل کنترل در کبد</a:t>
            </a:r>
          </a:p>
          <a:p>
            <a:pPr>
              <a:buFontTx/>
              <a:buNone/>
            </a:pPr>
            <a:r>
              <a:rPr lang="fa-IR" smtClean="0"/>
              <a:t>یا در پیوند کبد </a:t>
            </a:r>
          </a:p>
          <a:p>
            <a:pPr>
              <a:buFontTx/>
              <a:buNone/>
            </a:pPr>
            <a:r>
              <a:rPr lang="fa-IR" smtClean="0"/>
              <a:t>سرطان کبد یکی از شایعترین سرطان ها و کبد محلی که بسیاری از سرطان ها به آن متاستاز می دهند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735054D-375E-4347-A7BD-90BFA5B6AAAF}" type="slidenum">
              <a:rPr lang="en-US">
                <a:cs typeface="Arial" panose="020B0604020202020204" pitchFamily="34" charset="0"/>
              </a:rPr>
              <a:pPr eaLnBrk="1" hangingPunct="1"/>
              <a:t>83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13294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02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ایده آل ترین وضعیت برای برداشتن کبد زمانی که توده 5-2 سانت و کبد دچار سیروز نشده باشد </a:t>
            </a:r>
          </a:p>
          <a:p>
            <a:pPr>
              <a:buFontTx/>
              <a:buNone/>
            </a:pPr>
            <a:r>
              <a:rPr lang="fa-IR" smtClean="0"/>
              <a:t>سیروز کبد با کارسینومای هپاتوسلولار یا هپاتیت ویرال یا اعتیاد به الکل دیده می شود </a:t>
            </a:r>
          </a:p>
          <a:p>
            <a:pPr>
              <a:buFontTx/>
              <a:buNone/>
            </a:pPr>
            <a:r>
              <a:rPr lang="fa-IR" smtClean="0"/>
              <a:t>در رزکسیون بخش های حیاتی کبد باید حفظ شود </a:t>
            </a:r>
          </a:p>
          <a:p>
            <a:pPr>
              <a:buFontTx/>
              <a:buNone/>
            </a:pPr>
            <a:r>
              <a:rPr lang="fa-IR" smtClean="0"/>
              <a:t>کبد شامل 8 سگمان است که ذخایر خونی و درناژ وریدی و سیتم داکت دارند </a:t>
            </a:r>
          </a:p>
          <a:p>
            <a:pPr>
              <a:buFontTx/>
              <a:buNone/>
            </a:pPr>
            <a:r>
              <a:rPr lang="fa-IR" smtClean="0"/>
              <a:t>به همین دلیل برداشت یک بخش از کبد در 90-80 درصد موارد امکان پذیر بوده و سلامتی به مخاطره نمی افتد </a:t>
            </a:r>
          </a:p>
          <a:p>
            <a:pPr>
              <a:buFontTx/>
              <a:buNone/>
            </a:pPr>
            <a:r>
              <a:rPr lang="fa-IR" smtClean="0"/>
              <a:t>بعد از برداشتن بخشی از کبد 3 تا 6 هفته طول می کشد تا آن قسمت شروع به پر شدن نموده و کبد اندازه طبیعی خود را به دست آورد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01099B6-1A8B-4318-B64F-0B81BE119F9E}" type="slidenum">
              <a:rPr lang="en-US">
                <a:cs typeface="Arial" panose="020B0604020202020204" pitchFamily="34" charset="0"/>
              </a:rPr>
              <a:pPr eaLnBrk="1" hangingPunct="1"/>
              <a:t>84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29689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037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تجهیزات رزکسیون کبد:</a:t>
            </a:r>
          </a:p>
          <a:p>
            <a:pPr>
              <a:buFontTx/>
              <a:buNone/>
            </a:pPr>
            <a:r>
              <a:rPr lang="fa-IR" smtClean="0"/>
              <a:t>ست لاپاروتومی یا جراحی بزرگ</a:t>
            </a:r>
          </a:p>
          <a:p>
            <a:pPr>
              <a:buFontTx/>
              <a:buNone/>
            </a:pPr>
            <a:r>
              <a:rPr lang="fa-IR" smtClean="0"/>
              <a:t>ست توراسیک </a:t>
            </a:r>
          </a:p>
          <a:p>
            <a:pPr>
              <a:buFontTx/>
              <a:buNone/>
            </a:pPr>
            <a:r>
              <a:rPr lang="fa-IR" smtClean="0"/>
              <a:t>ست عروقی </a:t>
            </a:r>
          </a:p>
          <a:p>
            <a:pPr>
              <a:buFontTx/>
              <a:buNone/>
            </a:pPr>
            <a:r>
              <a:rPr lang="fa-IR" smtClean="0"/>
              <a:t>پره ست </a:t>
            </a:r>
          </a:p>
          <a:p>
            <a:pPr>
              <a:buFontTx/>
              <a:buNone/>
            </a:pPr>
            <a:r>
              <a:rPr lang="fa-IR" smtClean="0"/>
              <a:t>تیغ بیستوری </a:t>
            </a:r>
          </a:p>
          <a:p>
            <a:pPr>
              <a:buFontTx/>
              <a:buNone/>
            </a:pPr>
            <a:r>
              <a:rPr lang="fa-IR" smtClean="0"/>
              <a:t>نخ به انتخاب جراح </a:t>
            </a:r>
          </a:p>
          <a:p>
            <a:pPr>
              <a:buFontTx/>
              <a:buNone/>
            </a:pPr>
            <a:r>
              <a:rPr lang="fa-IR" smtClean="0"/>
              <a:t>سرجی سل یا ژل فوم </a:t>
            </a:r>
          </a:p>
          <a:p>
            <a:pPr>
              <a:buFontTx/>
              <a:buNone/>
            </a:pPr>
            <a:r>
              <a:rPr lang="fa-IR" smtClean="0"/>
              <a:t>نخ کرومیک به همراه سوزن مخصوص کبدی </a:t>
            </a:r>
          </a:p>
          <a:p>
            <a:pPr>
              <a:buFontTx/>
              <a:buNone/>
            </a:pPr>
            <a:r>
              <a:rPr lang="fa-IR" smtClean="0"/>
              <a:t>درن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8B80BAB-20E3-4246-BFB5-CCF221128A70}" type="slidenum">
              <a:rPr lang="en-US">
                <a:cs typeface="Arial" panose="020B0604020202020204" pitchFamily="34" charset="0"/>
              </a:rPr>
              <a:pPr eaLnBrk="1" hangingPunct="1"/>
              <a:t>85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03802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04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ساکشن </a:t>
            </a:r>
          </a:p>
          <a:p>
            <a:pPr>
              <a:buFontTx/>
              <a:buNone/>
            </a:pPr>
            <a:r>
              <a:rPr lang="fa-IR" smtClean="0"/>
              <a:t>کوتر </a:t>
            </a:r>
          </a:p>
          <a:p>
            <a:pPr>
              <a:buFontTx/>
              <a:buNone/>
            </a:pPr>
            <a:r>
              <a:rPr lang="fa-IR" smtClean="0"/>
              <a:t>نوع بیهوشی: عمومی </a:t>
            </a:r>
          </a:p>
          <a:p>
            <a:pPr>
              <a:buFontTx/>
              <a:buNone/>
            </a:pPr>
            <a:r>
              <a:rPr lang="fa-IR" smtClean="0"/>
              <a:t>پوزیشن: سوپاین </a:t>
            </a:r>
          </a:p>
          <a:p>
            <a:pPr>
              <a:buFontTx/>
              <a:buNone/>
            </a:pPr>
            <a:r>
              <a:rPr lang="fa-IR" smtClean="0"/>
              <a:t>پرپ: لاپاروتومی یا توراکوتومی </a:t>
            </a:r>
          </a:p>
          <a:p>
            <a:pPr>
              <a:buFontTx/>
              <a:buNone/>
            </a:pPr>
            <a:r>
              <a:rPr lang="fa-IR" smtClean="0"/>
              <a:t>درپ : لاپاروتومی </a:t>
            </a:r>
          </a:p>
          <a:p>
            <a:pPr>
              <a:buFontTx/>
              <a:buNone/>
            </a:pPr>
            <a:r>
              <a:rPr lang="fa-IR" smtClean="0"/>
              <a:t>به دلیل احتمال خونریزی شدید حتما باید رزرو خون آماده باشد </a:t>
            </a:r>
          </a:p>
          <a:p>
            <a:pPr>
              <a:buFontTx/>
              <a:buNone/>
            </a:pPr>
            <a:r>
              <a:rPr lang="fa-IR" smtClean="0"/>
              <a:t>برای شستشوی موضع عمل استفاده از نرمال سالین گرم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1B123A2-3B6E-4EE4-BBA9-7ED06AABA4A0}" type="slidenum">
              <a:rPr lang="en-US">
                <a:cs typeface="Arial" panose="020B0604020202020204" pitchFamily="34" charset="0"/>
              </a:rPr>
              <a:pPr eaLnBrk="1" hangingPunct="1"/>
              <a:t>86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87667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مراحل عمل </a:t>
            </a:r>
          </a:p>
        </p:txBody>
      </p:sp>
      <p:sp>
        <p:nvSpPr>
          <p:cNvPr id="205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1.یکی از برش های پوستی مید لاین، توراکوابدومینال و کوخر اتخاذ گردیده </a:t>
            </a:r>
          </a:p>
          <a:p>
            <a:pPr>
              <a:buFontTx/>
              <a:buNone/>
            </a:pPr>
            <a:r>
              <a:rPr lang="fa-IR" smtClean="0"/>
              <a:t>کنار زدن لایه های شکمی برای دستیابی به کبد </a:t>
            </a:r>
          </a:p>
          <a:p>
            <a:pPr>
              <a:buFontTx/>
              <a:buNone/>
            </a:pPr>
            <a:r>
              <a:rPr lang="fa-IR" smtClean="0"/>
              <a:t>2. در صورت وجود خون در شکم کلیه ترشحات ساکشن شود </a:t>
            </a:r>
          </a:p>
          <a:p>
            <a:pPr>
              <a:buFontTx/>
              <a:buNone/>
            </a:pPr>
            <a:r>
              <a:rPr lang="fa-IR" smtClean="0"/>
              <a:t>3. از رترکتور دیور، ریچاردسون، یا خودکار شکمی جهت اکسپوژ ناحیه استفاده کرد </a:t>
            </a:r>
          </a:p>
          <a:p>
            <a:pPr>
              <a:buFontTx/>
              <a:buNone/>
            </a:pPr>
            <a:r>
              <a:rPr lang="fa-IR" smtClean="0"/>
              <a:t>4. میزان برداشت، بستگی به شرایط و وسعت آسیب دیدگی دارد جدا کردن ربا ط های فالسیفورم به راحتی کار و تغییر موضع کبد کمک می کند </a:t>
            </a:r>
          </a:p>
          <a:p>
            <a:pPr>
              <a:buFontTx/>
              <a:buNone/>
            </a:pPr>
            <a:r>
              <a:rPr lang="fa-IR" smtClean="0"/>
              <a:t>5. قسمتی از کبد که قصد برداشت آن را داریم با کمک بیستوری یا کوتر برداشته می شود </a:t>
            </a:r>
          </a:p>
          <a:p>
            <a:pPr>
              <a:buFontTx/>
              <a:buNone/>
            </a:pPr>
            <a:r>
              <a:rPr lang="fa-IR" smtClean="0"/>
              <a:t>برداشت کبد می تواند به شکل سیگمانی یا لوبولار باشند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D29788D-D4A6-46EF-8664-EC166C3A1008}" type="slidenum">
              <a:rPr lang="en-US">
                <a:cs typeface="Arial" panose="020B0604020202020204" pitchFamily="34" charset="0"/>
              </a:rPr>
              <a:pPr eaLnBrk="1" hangingPunct="1"/>
              <a:t>87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35201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06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عروق اصلی کبد در حین برداشت کبد باید لیگاتور گردند </a:t>
            </a:r>
          </a:p>
          <a:p>
            <a:pPr>
              <a:buFontTx/>
              <a:buNone/>
            </a:pPr>
            <a:r>
              <a:rPr lang="fa-IR" smtClean="0"/>
              <a:t>استفاده از سرجی سل و ژل فوم به هموستاز نیز کمک خواهد کرد </a:t>
            </a:r>
          </a:p>
          <a:p>
            <a:pPr>
              <a:buFontTx/>
              <a:buNone/>
            </a:pPr>
            <a:r>
              <a:rPr lang="fa-IR" smtClean="0"/>
              <a:t>6. در انتها حفره شکمی با نرمال سالین گرم شستشو داده و شکم بسته می شود </a:t>
            </a:r>
          </a:p>
          <a:p>
            <a:pPr>
              <a:buFontTx/>
              <a:buNone/>
            </a:pPr>
            <a:r>
              <a:rPr lang="fa-IR" smtClean="0"/>
              <a:t>عوارض:</a:t>
            </a:r>
          </a:p>
          <a:p>
            <a:pPr>
              <a:buFontTx/>
              <a:buNone/>
            </a:pPr>
            <a:r>
              <a:rPr lang="fa-IR" smtClean="0"/>
              <a:t>هموراژی </a:t>
            </a:r>
          </a:p>
          <a:p>
            <a:pPr>
              <a:buFontTx/>
              <a:buNone/>
            </a:pPr>
            <a:r>
              <a:rPr lang="fa-IR" smtClean="0"/>
              <a:t>عفونت </a:t>
            </a:r>
          </a:p>
          <a:p>
            <a:pPr>
              <a:buFontTx/>
              <a:buNone/>
            </a:pPr>
            <a:r>
              <a:rPr lang="fa-IR" smtClean="0"/>
              <a:t>لیک صفراوی </a:t>
            </a:r>
          </a:p>
          <a:p>
            <a:pPr>
              <a:buFontTx/>
              <a:buNone/>
            </a:pPr>
            <a:r>
              <a:rPr lang="fa-IR" smtClean="0"/>
              <a:t>نارسایی کبد </a:t>
            </a:r>
          </a:p>
          <a:p>
            <a:pPr>
              <a:buFontTx/>
              <a:buNone/>
            </a:pPr>
            <a:r>
              <a:rPr lang="fa-IR" smtClean="0"/>
              <a:t>عود مجدد تومور (در موارد بدخیمی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02A261E-9B6C-4C0B-A62A-D005010DE7D5}" type="slidenum">
              <a:rPr lang="en-US">
                <a:cs typeface="Arial" panose="020B0604020202020204" pitchFamily="34" charset="0"/>
              </a:rPr>
              <a:pPr eaLnBrk="1" hangingPunct="1"/>
              <a:t>88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5656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پیوند کبد </a:t>
            </a:r>
          </a:p>
        </p:txBody>
      </p:sp>
      <p:sp>
        <p:nvSpPr>
          <p:cNvPr id="207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مواردی که انجام پیوند کبد توصیه می شود:</a:t>
            </a:r>
          </a:p>
          <a:p>
            <a:pPr>
              <a:buFontTx/>
              <a:buNone/>
            </a:pPr>
            <a:r>
              <a:rPr lang="fa-IR" smtClean="0"/>
              <a:t>سیروز </a:t>
            </a:r>
          </a:p>
          <a:p>
            <a:pPr>
              <a:buFontTx/>
              <a:buNone/>
            </a:pPr>
            <a:r>
              <a:rPr lang="en-US" smtClean="0"/>
              <a:t>Biliary atresia</a:t>
            </a:r>
            <a:r>
              <a:rPr lang="fa-IR" smtClean="0"/>
              <a:t> انسداد یا عدم وجود مادرزادی مجرای مشترک صفراوی </a:t>
            </a:r>
          </a:p>
          <a:p>
            <a:pPr>
              <a:buFontTx/>
              <a:buNone/>
            </a:pPr>
            <a:r>
              <a:rPr lang="fa-IR" smtClean="0"/>
              <a:t>نکروز حاد کبد </a:t>
            </a:r>
          </a:p>
          <a:p>
            <a:pPr>
              <a:buFontTx/>
              <a:buNone/>
            </a:pPr>
            <a:r>
              <a:rPr lang="fa-IR" smtClean="0"/>
              <a:t>نئوپلاسم بدخیم</a:t>
            </a:r>
          </a:p>
          <a:p>
            <a:pPr>
              <a:buFontTx/>
              <a:buNone/>
            </a:pPr>
            <a:r>
              <a:rPr lang="fa-IR" smtClean="0"/>
              <a:t>بیماری متابولیک </a:t>
            </a:r>
          </a:p>
          <a:p>
            <a:pPr>
              <a:buFontTx/>
              <a:buNone/>
            </a:pPr>
            <a:r>
              <a:rPr lang="fa-IR" smtClean="0"/>
              <a:t>کبد الکلیک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16BB8E6-9DE8-41BA-885D-178E05845601}" type="slidenum">
              <a:rPr lang="en-US">
                <a:cs typeface="Arial" panose="020B0604020202020204" pitchFamily="34" charset="0"/>
              </a:rPr>
              <a:pPr eaLnBrk="1" hangingPunct="1"/>
              <a:t>89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36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6EF1830-80E3-489C-B1BA-EF5263109860}" type="slidenum">
              <a:rPr lang="en-US">
                <a:cs typeface="Arial" panose="020B0604020202020204" pitchFamily="34" charset="0"/>
              </a:rPr>
              <a:pPr eaLnBrk="1" hangingPunct="1"/>
              <a:t>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از مخلوط نرمال سالین و آنتی بیوتیک می توان برای شستشو استفاده کرد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632658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کولانژیوگرافی </a:t>
            </a:r>
            <a:br>
              <a:rPr lang="fa-IR" smtClean="0"/>
            </a:br>
            <a:r>
              <a:rPr lang="en-US" smtClean="0"/>
              <a:t>Cholangiography</a:t>
            </a:r>
            <a:endParaRPr lang="fa-IR" smtClean="0"/>
          </a:p>
        </p:txBody>
      </p:sp>
      <p:sp>
        <p:nvSpPr>
          <p:cNvPr id="208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با تزریق ماده حاجب به درون مجرای سیستیک یا مجرای مشترک صفراوی از این مجرا عکسبرداری می شود </a:t>
            </a:r>
          </a:p>
          <a:p>
            <a:pPr>
              <a:buFontTx/>
              <a:buNone/>
            </a:pPr>
            <a:r>
              <a:rPr lang="fa-IR" smtClean="0"/>
              <a:t>با این روش می توان </a:t>
            </a:r>
          </a:p>
          <a:p>
            <a:pPr>
              <a:buFontTx/>
              <a:buNone/>
            </a:pPr>
            <a:r>
              <a:rPr lang="fa-IR" smtClean="0"/>
              <a:t>انسدادها </a:t>
            </a:r>
          </a:p>
          <a:p>
            <a:pPr>
              <a:buFontTx/>
              <a:buNone/>
            </a:pPr>
            <a:r>
              <a:rPr lang="fa-IR" smtClean="0"/>
              <a:t>تومورها </a:t>
            </a:r>
          </a:p>
          <a:p>
            <a:pPr>
              <a:buFontTx/>
              <a:buNone/>
            </a:pPr>
            <a:r>
              <a:rPr lang="fa-IR" smtClean="0"/>
              <a:t>مسیر مجاری صفراوی را مشخص نمود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48E2C2D-8C7E-4837-B062-6AE01F9AD669}" type="slidenum">
              <a:rPr lang="en-US">
                <a:cs typeface="Arial" panose="020B0604020202020204" pitchFamily="34" charset="0"/>
              </a:rPr>
              <a:pPr eaLnBrk="1" hangingPunct="1"/>
              <a:t>90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1368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Choledochoscopy</a:t>
            </a:r>
            <a:endParaRPr lang="fa-IR" smtClean="0"/>
          </a:p>
        </p:txBody>
      </p:sp>
      <p:sp>
        <p:nvSpPr>
          <p:cNvPr id="209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با وارد کردن آندوسکوپ های قابل انعطاف مخصوص به داخل مجرای مشترک صفراوی </a:t>
            </a:r>
          </a:p>
          <a:p>
            <a:pPr>
              <a:buFontTx/>
              <a:buNone/>
            </a:pPr>
            <a:r>
              <a:rPr lang="fa-IR" smtClean="0"/>
              <a:t>به مشاهده </a:t>
            </a:r>
          </a:p>
          <a:p>
            <a:pPr>
              <a:buFontTx/>
              <a:buNone/>
            </a:pPr>
            <a:r>
              <a:rPr lang="fa-IR" smtClean="0"/>
              <a:t>خارج کردن سنگ </a:t>
            </a:r>
          </a:p>
          <a:p>
            <a:pPr>
              <a:buFontTx/>
              <a:buNone/>
            </a:pPr>
            <a:r>
              <a:rPr lang="fa-IR" smtClean="0"/>
              <a:t>نمونه برداری از مجاری صفراوی پرداخت </a:t>
            </a:r>
          </a:p>
          <a:p>
            <a:pPr>
              <a:buFontTx/>
              <a:buNone/>
            </a:pPr>
            <a:r>
              <a:rPr lang="fa-IR" smtClean="0"/>
              <a:t>می توان از طریق مجرای سیستیک ، مجرای مشترک صفراوی به صورت زیر جلدی از طریق کبد و یا از طریق آمپول واتر وارد نمود</a:t>
            </a:r>
          </a:p>
          <a:p>
            <a:pPr>
              <a:buFontTx/>
              <a:buNone/>
            </a:pPr>
            <a:r>
              <a:rPr lang="fa-IR" smtClean="0"/>
              <a:t>با عبور بسکت ، فورسپس یا لیزر از درون کلدوسکوپ می توان به برداشت یا خرد کردن سنگ های مجاری صفراوی پرداخت </a:t>
            </a:r>
          </a:p>
          <a:p>
            <a:pPr>
              <a:buFontTx/>
              <a:buNone/>
            </a:pPr>
            <a:r>
              <a:rPr lang="fa-IR" smtClean="0"/>
              <a:t>در طول این پروسیجر باید مجرا دائما شستشو داده شود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4718127-5CEC-4C2F-9B6B-1790D9B04D0A}" type="slidenum">
              <a:rPr lang="en-US">
                <a:cs typeface="Arial" panose="020B0604020202020204" pitchFamily="34" charset="0"/>
              </a:rPr>
              <a:pPr eaLnBrk="1" hangingPunct="1"/>
              <a:t>91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69713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کوله سیستکتومی </a:t>
            </a:r>
          </a:p>
        </p:txBody>
      </p:sp>
      <p:sp>
        <p:nvSpPr>
          <p:cNvPr id="2109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برداشت کیسه صفراست </a:t>
            </a:r>
          </a:p>
          <a:p>
            <a:pPr>
              <a:buFontTx/>
              <a:buNone/>
            </a:pPr>
            <a:r>
              <a:rPr lang="fa-IR" smtClean="0"/>
              <a:t>رایجترین عمل جراحی بر روی مجاری صفراوی است </a:t>
            </a:r>
          </a:p>
          <a:p>
            <a:pPr>
              <a:buFontTx/>
              <a:buNone/>
            </a:pPr>
            <a:r>
              <a:rPr lang="fa-IR" smtClean="0"/>
              <a:t>اندیکاسیون:</a:t>
            </a:r>
          </a:p>
          <a:p>
            <a:pPr>
              <a:buFontTx/>
              <a:buNone/>
            </a:pPr>
            <a:r>
              <a:rPr lang="fa-IR" smtClean="0"/>
              <a:t>التهاب کیسه صفرا </a:t>
            </a:r>
          </a:p>
          <a:p>
            <a:pPr>
              <a:buFontTx/>
              <a:buNone/>
            </a:pPr>
            <a:r>
              <a:rPr lang="fa-IR" smtClean="0"/>
              <a:t>تومور کیسه صفرا </a:t>
            </a:r>
          </a:p>
          <a:p>
            <a:pPr>
              <a:buFontTx/>
              <a:buNone/>
            </a:pPr>
            <a:r>
              <a:rPr lang="fa-IR" smtClean="0"/>
              <a:t>پارگی کیسه صفرا در اثر ضربه و تروما </a:t>
            </a:r>
          </a:p>
          <a:p>
            <a:pPr>
              <a:buFontTx/>
              <a:buNone/>
            </a:pPr>
            <a:r>
              <a:rPr lang="fa-IR" smtClean="0"/>
              <a:t>کوله سیستیت به دلیل انسدادها ایجاد می شود </a:t>
            </a:r>
          </a:p>
          <a:p>
            <a:pPr>
              <a:buFontTx/>
              <a:buNone/>
            </a:pPr>
            <a:r>
              <a:rPr lang="fa-IR" smtClean="0"/>
              <a:t>مهمترین علت کوله سیستکتومی سنگ کیسه صفرا است </a:t>
            </a:r>
          </a:p>
          <a:p>
            <a:pPr>
              <a:buFontTx/>
              <a:buNone/>
            </a:pPr>
            <a:r>
              <a:rPr lang="fa-IR" smtClean="0"/>
              <a:t>دو نوع سنگ کیسه صفرا وجود دارد : </a:t>
            </a:r>
          </a:p>
          <a:p>
            <a:pPr>
              <a:buFontTx/>
              <a:buNone/>
            </a:pPr>
            <a:r>
              <a:rPr lang="fa-IR" smtClean="0"/>
              <a:t>کلسترولی  و پیگمانته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1D9987C-B04A-4BB7-85AC-FB7384551C32}" type="slidenum">
              <a:rPr lang="en-US">
                <a:cs typeface="Arial" panose="020B0604020202020204" pitchFamily="34" charset="0"/>
              </a:rPr>
              <a:pPr eaLnBrk="1" hangingPunct="1"/>
              <a:t>92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2907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119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بیشترین سنگهای صفراوی کلسترولی هستند </a:t>
            </a:r>
          </a:p>
          <a:p>
            <a:pPr>
              <a:buFontTx/>
              <a:buNone/>
            </a:pPr>
            <a:r>
              <a:rPr lang="fa-IR" smtClean="0"/>
              <a:t>به رنگ زرد یا سبز رنگ هستند </a:t>
            </a:r>
          </a:p>
          <a:p>
            <a:pPr>
              <a:buFontTx/>
              <a:buNone/>
            </a:pPr>
            <a:r>
              <a:rPr lang="fa-IR" smtClean="0"/>
              <a:t>سنگهای رنگدانه ای کوچک و تیره هستند و از جنس بیلی روبین می باشند </a:t>
            </a:r>
          </a:p>
          <a:p>
            <a:pPr>
              <a:buFontTx/>
              <a:buNone/>
            </a:pPr>
            <a:r>
              <a:rPr lang="fa-IR" smtClean="0"/>
              <a:t>اندازه آنها متغیر ممکنه به اندازه یک شن تا یا توپ گلف باشد </a:t>
            </a:r>
          </a:p>
          <a:p>
            <a:pPr>
              <a:buFontTx/>
              <a:buNone/>
            </a:pPr>
            <a:r>
              <a:rPr lang="fa-IR" smtClean="0"/>
              <a:t>عوامل خطر ساز:</a:t>
            </a:r>
          </a:p>
          <a:p>
            <a:pPr>
              <a:buFontTx/>
              <a:buNone/>
            </a:pPr>
            <a:r>
              <a:rPr lang="fa-IR" smtClean="0"/>
              <a:t>جنس (زنان 4 برابر مردان)</a:t>
            </a:r>
          </a:p>
          <a:p>
            <a:pPr>
              <a:buFontTx/>
              <a:buNone/>
            </a:pPr>
            <a:r>
              <a:rPr lang="fa-IR" smtClean="0"/>
              <a:t>چاقی </a:t>
            </a:r>
          </a:p>
          <a:p>
            <a:pPr>
              <a:buFontTx/>
              <a:buNone/>
            </a:pPr>
            <a:r>
              <a:rPr lang="fa-IR" smtClean="0"/>
              <a:t>سن (بالای 40 سال)</a:t>
            </a:r>
          </a:p>
          <a:p>
            <a:pPr>
              <a:buFontTx/>
              <a:buNone/>
            </a:pPr>
            <a:r>
              <a:rPr lang="fa-IR" smtClean="0"/>
              <a:t>استروژن </a:t>
            </a:r>
          </a:p>
          <a:p>
            <a:pPr>
              <a:buFontTx/>
              <a:buNone/>
            </a:pPr>
            <a:r>
              <a:rPr lang="fa-IR" smtClean="0"/>
              <a:t>دیابت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843E119-4079-4121-9213-A289B05A4D6A}" type="slidenum">
              <a:rPr lang="en-US">
                <a:cs typeface="Arial" panose="020B0604020202020204" pitchFamily="34" charset="0"/>
              </a:rPr>
              <a:pPr eaLnBrk="1" hangingPunct="1"/>
              <a:t>93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529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12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قرص های ضد بارداری</a:t>
            </a:r>
          </a:p>
          <a:p>
            <a:pPr>
              <a:buFontTx/>
              <a:buNone/>
            </a:pPr>
            <a:r>
              <a:rPr lang="fa-IR" smtClean="0"/>
              <a:t>بیماریهای دستگاه گوارش </a:t>
            </a:r>
          </a:p>
          <a:p>
            <a:pPr>
              <a:buFontTx/>
              <a:buNone/>
            </a:pPr>
            <a:r>
              <a:rPr lang="fa-IR" smtClean="0"/>
              <a:t>سنگهای کوچک بدون علامت اند و نیاز به درمان ندارند </a:t>
            </a:r>
          </a:p>
          <a:p>
            <a:pPr>
              <a:buFontTx/>
              <a:buNone/>
            </a:pPr>
            <a:r>
              <a:rPr lang="fa-IR" smtClean="0"/>
              <a:t>سنگهای بزرگتر از 2 سانتیمتر به دلیل ایجاد انسداد و بدنبالش کانسر و بدخیمی باید تخلیه شوند </a:t>
            </a:r>
          </a:p>
          <a:p>
            <a:pPr>
              <a:buFontTx/>
              <a:buNone/>
            </a:pPr>
            <a:r>
              <a:rPr lang="fa-IR" smtClean="0"/>
              <a:t>علائم انسداد:</a:t>
            </a:r>
          </a:p>
          <a:p>
            <a:pPr>
              <a:buFontTx/>
              <a:buNone/>
            </a:pPr>
            <a:r>
              <a:rPr lang="fa-IR" smtClean="0"/>
              <a:t>درد در ناحیه بالای شکم </a:t>
            </a:r>
          </a:p>
          <a:p>
            <a:pPr>
              <a:buFontTx/>
              <a:buNone/>
            </a:pPr>
            <a:r>
              <a:rPr lang="fa-IR" smtClean="0"/>
              <a:t>درد بین دو کتف </a:t>
            </a:r>
          </a:p>
          <a:p>
            <a:pPr>
              <a:buFontTx/>
              <a:buNone/>
            </a:pPr>
            <a:r>
              <a:rPr lang="fa-IR" smtClean="0"/>
              <a:t>درد زیر کتف راست </a:t>
            </a:r>
          </a:p>
          <a:p>
            <a:pPr>
              <a:buFontTx/>
              <a:buNone/>
            </a:pPr>
            <a:r>
              <a:rPr lang="fa-IR" smtClean="0"/>
              <a:t>تهوع و استفراغ  </a:t>
            </a:r>
          </a:p>
          <a:p>
            <a:pPr>
              <a:buFontTx/>
              <a:buNone/>
            </a:pPr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BC85859-98B2-4734-B1A5-5177B3D6E00A}" type="slidenum">
              <a:rPr lang="en-US">
                <a:cs typeface="Arial" panose="020B0604020202020204" pitchFamily="34" charset="0"/>
              </a:rPr>
              <a:pPr eaLnBrk="1" hangingPunct="1"/>
              <a:t>94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13473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140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حمله سنگ صفرا بعد خوردن غذای خیلی چرب است </a:t>
            </a:r>
          </a:p>
          <a:p>
            <a:pPr>
              <a:buFontTx/>
              <a:buNone/>
            </a:pPr>
            <a:r>
              <a:rPr lang="fa-IR" smtClean="0"/>
              <a:t>که علائم آن عبارتند از:</a:t>
            </a:r>
          </a:p>
          <a:p>
            <a:pPr>
              <a:buFontTx/>
              <a:buNone/>
            </a:pPr>
            <a:r>
              <a:rPr lang="fa-IR" smtClean="0"/>
              <a:t>نفخ شکم </a:t>
            </a:r>
          </a:p>
          <a:p>
            <a:pPr>
              <a:buFontTx/>
              <a:buNone/>
            </a:pPr>
            <a:r>
              <a:rPr lang="fa-IR" smtClean="0"/>
              <a:t>کولیک </a:t>
            </a:r>
          </a:p>
          <a:p>
            <a:pPr>
              <a:buFontTx/>
              <a:buNone/>
            </a:pPr>
            <a:r>
              <a:rPr lang="fa-IR" smtClean="0"/>
              <a:t>آروغ زدن </a:t>
            </a:r>
          </a:p>
          <a:p>
            <a:pPr>
              <a:buFontTx/>
              <a:buNone/>
            </a:pPr>
            <a:r>
              <a:rPr lang="fa-IR" smtClean="0"/>
              <a:t>سوء هاضمه </a:t>
            </a:r>
          </a:p>
          <a:p>
            <a:pPr>
              <a:buFontTx/>
              <a:buNone/>
            </a:pPr>
            <a:r>
              <a:rPr lang="fa-IR" smtClean="0"/>
              <a:t>علل کوله سیستیت در غیاب سنگهای صفراوی :</a:t>
            </a:r>
          </a:p>
          <a:p>
            <a:pPr>
              <a:buFontTx/>
              <a:buNone/>
            </a:pPr>
            <a:r>
              <a:rPr lang="fa-IR" smtClean="0"/>
              <a:t>جراحی </a:t>
            </a:r>
          </a:p>
          <a:p>
            <a:pPr>
              <a:buFontTx/>
              <a:buNone/>
            </a:pPr>
            <a:r>
              <a:rPr lang="fa-IR" smtClean="0"/>
              <a:t>ضربه شدید </a:t>
            </a:r>
          </a:p>
          <a:p>
            <a:pPr>
              <a:buFontTx/>
              <a:buNone/>
            </a:pPr>
            <a:r>
              <a:rPr lang="fa-IR" smtClean="0"/>
              <a:t>سوختگی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97F2D8A-C68A-4F08-AF03-A6BFDA7AD360}" type="slidenum">
              <a:rPr lang="en-US">
                <a:cs typeface="Arial" panose="020B0604020202020204" pitchFamily="34" charset="0"/>
              </a:rPr>
              <a:pPr eaLnBrk="1" hangingPunct="1"/>
              <a:t>95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8960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15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انسداد مجرای سیستیک </a:t>
            </a:r>
          </a:p>
          <a:p>
            <a:pPr>
              <a:buFontTx/>
              <a:buNone/>
            </a:pPr>
            <a:r>
              <a:rPr lang="fa-IR" smtClean="0"/>
              <a:t>انتقال خون متعدد </a:t>
            </a:r>
          </a:p>
          <a:p>
            <a:pPr>
              <a:buFontTx/>
              <a:buNone/>
            </a:pPr>
            <a:r>
              <a:rPr lang="fa-IR" smtClean="0"/>
              <a:t>عفونت های اولیه کیسه صفرا</a:t>
            </a:r>
          </a:p>
          <a:p>
            <a:pPr>
              <a:buFontTx/>
              <a:buNone/>
            </a:pPr>
            <a:r>
              <a:rPr lang="fa-IR" smtClean="0"/>
              <a:t>کوله سیستیت حاد به علت التهاب و عفونت های باکتریایی نیز ایجاد می شود </a:t>
            </a:r>
          </a:p>
          <a:p>
            <a:pPr>
              <a:buFontTx/>
              <a:buNone/>
            </a:pPr>
            <a:r>
              <a:rPr lang="fa-IR" smtClean="0"/>
              <a:t>اشرشیا کولی، سالمونلا، استرپتوکوک و کلستریدیا باکتریهای مسئول ایجاد التهاب هستند </a:t>
            </a:r>
          </a:p>
          <a:p>
            <a:pPr>
              <a:buFontTx/>
              <a:buNone/>
            </a:pPr>
            <a:r>
              <a:rPr lang="fa-IR" smtClean="0"/>
              <a:t>در صورت عدم درمان به موقع می تواند منجر:</a:t>
            </a:r>
          </a:p>
          <a:p>
            <a:pPr>
              <a:buFontTx/>
              <a:buNone/>
            </a:pPr>
            <a:r>
              <a:rPr lang="fa-IR" smtClean="0"/>
              <a:t>آمپیم </a:t>
            </a:r>
          </a:p>
          <a:p>
            <a:pPr>
              <a:buFontTx/>
              <a:buNone/>
            </a:pPr>
            <a:r>
              <a:rPr lang="fa-IR" smtClean="0"/>
              <a:t>پاره شدن کیسه صفرا </a:t>
            </a:r>
          </a:p>
          <a:p>
            <a:pPr>
              <a:buFontTx/>
              <a:buNone/>
            </a:pPr>
            <a:r>
              <a:rPr lang="fa-IR" smtClean="0"/>
              <a:t>ایجاد آبسه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DB1D083-1EB5-4E86-B5F4-95BDD5ED8A9C}" type="slidenum">
              <a:rPr lang="en-US">
                <a:cs typeface="Arial" panose="020B0604020202020204" pitchFamily="34" charset="0"/>
              </a:rPr>
              <a:pPr eaLnBrk="1" hangingPunct="1"/>
              <a:t>96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39356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16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a-IR" smtClean="0"/>
              <a:t>فیستول </a:t>
            </a:r>
          </a:p>
          <a:p>
            <a:pPr>
              <a:buFontTx/>
              <a:buNone/>
            </a:pPr>
            <a:r>
              <a:rPr lang="fa-IR" smtClean="0"/>
              <a:t>انتریت </a:t>
            </a:r>
          </a:p>
          <a:p>
            <a:pPr>
              <a:buFontTx/>
              <a:buNone/>
            </a:pPr>
            <a:r>
              <a:rPr lang="fa-IR" smtClean="0"/>
              <a:t>ایسکمی </a:t>
            </a:r>
          </a:p>
          <a:p>
            <a:pPr>
              <a:buFontTx/>
              <a:buNone/>
            </a:pPr>
            <a:r>
              <a:rPr lang="fa-IR" smtClean="0"/>
              <a:t>آسیب به عروق و نکروز گردد </a:t>
            </a:r>
          </a:p>
          <a:p>
            <a:pPr>
              <a:buFontTx/>
              <a:buNone/>
            </a:pPr>
            <a:r>
              <a:rPr lang="fa-IR" smtClean="0"/>
              <a:t>بنابراین جراحی باید 48-24 ساعت بعد از شروع علائم ضرورت دارد </a:t>
            </a:r>
          </a:p>
          <a:p>
            <a:pPr>
              <a:buFontTx/>
              <a:buNone/>
            </a:pPr>
            <a:r>
              <a:rPr lang="fa-IR" smtClean="0"/>
              <a:t>کولوسیستکتومی یا به روش جراحی باز یا لاپاروسکوپی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CDC8532-F221-4609-A348-ED5F68485FB1}" type="slidenum">
              <a:rPr lang="en-US">
                <a:cs typeface="Arial" panose="020B0604020202020204" pitchFamily="34" charset="0"/>
              </a:rPr>
              <a:pPr eaLnBrk="1" hangingPunct="1"/>
              <a:t>97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55800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کولوسیستکتومی به روش لاپاروسکوپی </a:t>
            </a:r>
          </a:p>
        </p:txBody>
      </p:sp>
      <p:sp>
        <p:nvSpPr>
          <p:cNvPr id="2170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90 درصد موارد با موفقیت </a:t>
            </a:r>
          </a:p>
          <a:p>
            <a:pPr>
              <a:buFontTx/>
              <a:buNone/>
            </a:pPr>
            <a:r>
              <a:rPr lang="fa-IR" smtClean="0"/>
              <a:t>بیمار صبح زود پذیرش می شود </a:t>
            </a:r>
          </a:p>
          <a:p>
            <a:pPr>
              <a:buFontTx/>
              <a:buNone/>
            </a:pPr>
            <a:r>
              <a:rPr lang="fa-IR" smtClean="0"/>
              <a:t> کمتر از 24 ساعت بعد از عمل مرخص می گردد </a:t>
            </a:r>
          </a:p>
          <a:p>
            <a:pPr>
              <a:buFontTx/>
              <a:buNone/>
            </a:pPr>
            <a:r>
              <a:rPr lang="fa-IR" smtClean="0"/>
              <a:t>ابزارها:</a:t>
            </a:r>
          </a:p>
          <a:p>
            <a:pPr>
              <a:buFontTx/>
              <a:buNone/>
            </a:pPr>
            <a:r>
              <a:rPr lang="fa-IR" smtClean="0"/>
              <a:t>تلسکوپ 30 درجه </a:t>
            </a:r>
          </a:p>
          <a:p>
            <a:pPr>
              <a:buFontTx/>
              <a:buNone/>
            </a:pPr>
            <a:r>
              <a:rPr lang="fa-IR" smtClean="0"/>
              <a:t>3 عدد تروکار و پورت 5 میلی متری </a:t>
            </a:r>
          </a:p>
          <a:p>
            <a:pPr>
              <a:buFontTx/>
              <a:buNone/>
            </a:pPr>
            <a:r>
              <a:rPr lang="fa-IR" smtClean="0"/>
              <a:t>1 عدد تروکار و پورت 10 میلی متری </a:t>
            </a:r>
          </a:p>
          <a:p>
            <a:pPr>
              <a:buFontTx/>
              <a:buNone/>
            </a:pPr>
            <a:r>
              <a:rPr lang="fa-IR" smtClean="0"/>
              <a:t>ساکشن </a:t>
            </a:r>
          </a:p>
          <a:p>
            <a:pPr>
              <a:buFontTx/>
              <a:buNone/>
            </a:pPr>
            <a:r>
              <a:rPr lang="fa-IR" smtClean="0"/>
              <a:t>کوتر </a:t>
            </a:r>
          </a:p>
          <a:p>
            <a:pPr>
              <a:buFontTx/>
              <a:buNone/>
            </a:pPr>
            <a:r>
              <a:rPr lang="fa-IR" smtClean="0"/>
              <a:t>سیم رابط کوتر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DF9D478-09A3-4877-886C-A4B8BCCC64E3}" type="slidenum">
              <a:rPr lang="en-US">
                <a:cs typeface="Arial" panose="020B0604020202020204" pitchFamily="34" charset="0"/>
              </a:rPr>
              <a:pPr eaLnBrk="1" hangingPunct="1"/>
              <a:t>98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15485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smtClean="0"/>
          </a:p>
        </p:txBody>
      </p:sp>
      <p:sp>
        <p:nvSpPr>
          <p:cNvPr id="2181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fa-IR" smtClean="0"/>
              <a:t>سیم اتصال به مانیتور </a:t>
            </a:r>
          </a:p>
          <a:p>
            <a:pPr>
              <a:buFontTx/>
              <a:buNone/>
            </a:pPr>
            <a:r>
              <a:rPr lang="fa-IR" smtClean="0"/>
              <a:t>رابط نور سرد </a:t>
            </a:r>
          </a:p>
          <a:p>
            <a:pPr>
              <a:buFontTx/>
              <a:buNone/>
            </a:pPr>
            <a:r>
              <a:rPr lang="fa-IR" smtClean="0"/>
              <a:t>رابط دستگاه اینسافلاتور </a:t>
            </a:r>
          </a:p>
          <a:p>
            <a:pPr>
              <a:buFontTx/>
              <a:buNone/>
            </a:pPr>
            <a:r>
              <a:rPr lang="fa-IR" smtClean="0"/>
              <a:t>رابط ساکشن </a:t>
            </a:r>
          </a:p>
          <a:p>
            <a:pPr>
              <a:buFontTx/>
              <a:buNone/>
            </a:pPr>
            <a:r>
              <a:rPr lang="fa-IR" smtClean="0"/>
              <a:t>سر دوربین </a:t>
            </a:r>
          </a:p>
          <a:p>
            <a:pPr>
              <a:buFontTx/>
              <a:buNone/>
            </a:pPr>
            <a:r>
              <a:rPr lang="fa-IR" smtClean="0"/>
              <a:t>مانیتور </a:t>
            </a:r>
          </a:p>
          <a:p>
            <a:pPr>
              <a:buFontTx/>
              <a:buNone/>
            </a:pPr>
            <a:r>
              <a:rPr lang="fa-IR" smtClean="0"/>
              <a:t>منبع نور سرد </a:t>
            </a:r>
          </a:p>
          <a:p>
            <a:pPr>
              <a:buFontTx/>
              <a:buNone/>
            </a:pPr>
            <a:r>
              <a:rPr lang="fa-IR" smtClean="0"/>
              <a:t>دو عدد کپسول </a:t>
            </a:r>
            <a:r>
              <a:rPr lang="en-US" smtClean="0"/>
              <a:t>Co2 </a:t>
            </a:r>
            <a:endParaRPr lang="fa-IR" smtClean="0"/>
          </a:p>
          <a:p>
            <a:pPr>
              <a:buFontTx/>
              <a:buNone/>
            </a:pPr>
            <a:r>
              <a:rPr lang="fa-IR" smtClean="0"/>
              <a:t>الکترود کوتر </a:t>
            </a:r>
          </a:p>
          <a:p>
            <a:pPr>
              <a:buFontTx/>
              <a:buNone/>
            </a:pPr>
            <a:r>
              <a:rPr lang="fa-IR" smtClean="0"/>
              <a:t>قیچی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59F1DA3-D6B5-48FA-8BE8-34C78D754B0B}" type="slidenum">
              <a:rPr lang="en-US">
                <a:cs typeface="Arial" panose="020B0604020202020204" pitchFamily="34" charset="0"/>
              </a:rPr>
              <a:pPr eaLnBrk="1" hangingPunct="1"/>
              <a:t>99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0917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11060</Words>
  <Application>Microsoft Office PowerPoint</Application>
  <PresentationFormat>Widescreen</PresentationFormat>
  <Paragraphs>1374</Paragraphs>
  <Slides>169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169</vt:i4>
      </vt:variant>
    </vt:vector>
  </HeadingPairs>
  <TitlesOfParts>
    <vt:vector size="176" baseType="lpstr">
      <vt:lpstr>Arial</vt:lpstr>
      <vt:lpstr>B Nazanin</vt:lpstr>
      <vt:lpstr>Tahoma</vt:lpstr>
      <vt:lpstr>Trebuchet MS</vt:lpstr>
      <vt:lpstr>Wingdings</vt:lpstr>
      <vt:lpstr>Wingdings 3</vt:lpstr>
      <vt:lpstr>Facet</vt:lpstr>
      <vt:lpstr>PowerPoint Presentation</vt:lpstr>
      <vt:lpstr>برداشت روده کوچک  Resection of the small intestine</vt:lpstr>
      <vt:lpstr>PowerPoint Presentation</vt:lpstr>
      <vt:lpstr>PowerPoint Presentation</vt:lpstr>
      <vt:lpstr>PowerPoint Presentation</vt:lpstr>
      <vt:lpstr>PowerPoint Presentation</vt:lpstr>
      <vt:lpstr>سوراخ شدن دئودنوم در اثر پپتیک اولسر</vt:lpstr>
      <vt:lpstr>مراحل عمل</vt:lpstr>
      <vt:lpstr>PowerPoint Presentation</vt:lpstr>
      <vt:lpstr>خونریزی دئودنوم در اثر پپتیک اولسر</vt:lpstr>
      <vt:lpstr>مراحل عمل </vt:lpstr>
      <vt:lpstr>PowerPoint Presentation</vt:lpstr>
      <vt:lpstr>ژژنوستومی  Jejunostomy</vt:lpstr>
      <vt:lpstr>PowerPoint Presentation</vt:lpstr>
      <vt:lpstr>روش </vt:lpstr>
      <vt:lpstr>PowerPoint Presentation</vt:lpstr>
      <vt:lpstr>Stamm روش</vt:lpstr>
      <vt:lpstr>روش لاپاروسکوپی </vt:lpstr>
      <vt:lpstr>مراحل عمل </vt:lpstr>
      <vt:lpstr>PowerPoint Presentation</vt:lpstr>
      <vt:lpstr>PowerPoint Presentation</vt:lpstr>
      <vt:lpstr>آپاندکتومی </vt:lpstr>
      <vt:lpstr>علائم آپاندیسیت </vt:lpstr>
      <vt:lpstr>مراحل انجام آپاندکتومی به روش لاپاروتومی </vt:lpstr>
      <vt:lpstr>PowerPoint Presentation</vt:lpstr>
      <vt:lpstr>آپاندکتومی به روش لاپاروسکوپی </vt:lpstr>
      <vt:lpstr>PowerPoint Presentation</vt:lpstr>
      <vt:lpstr>PowerPoint Presentation</vt:lpstr>
      <vt:lpstr>مراحل عمل </vt:lpstr>
      <vt:lpstr>PowerPoint Presentation</vt:lpstr>
      <vt:lpstr>جراحی انورکتال </vt:lpstr>
      <vt:lpstr>همورئید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فیستول مقعدی </vt:lpstr>
      <vt:lpstr>PowerPoint Presentation</vt:lpstr>
      <vt:lpstr>انواع اشکال فیستول</vt:lpstr>
      <vt:lpstr>PowerPoint Presentation</vt:lpstr>
      <vt:lpstr>PowerPoint Presentation</vt:lpstr>
      <vt:lpstr>فیستولوتومی </vt:lpstr>
      <vt:lpstr>PowerPoint Presentation</vt:lpstr>
      <vt:lpstr>فیستولکتومی </vt:lpstr>
      <vt:lpstr>PowerPoint Presentation</vt:lpstr>
      <vt:lpstr>فیشر مقعدی </vt:lpstr>
      <vt:lpstr>PowerPoint Presentation</vt:lpstr>
      <vt:lpstr>PowerPoint Presentation</vt:lpstr>
      <vt:lpstr>PowerPoint Presentation</vt:lpstr>
      <vt:lpstr>برش اسفنکتر داخلی مقعد </vt:lpstr>
      <vt:lpstr>PowerPoint Presentation</vt:lpstr>
      <vt:lpstr>closed lateral subcutaneous  sphincterotomy</vt:lpstr>
      <vt:lpstr>سینوس پایلونیدال </vt:lpstr>
      <vt:lpstr>PowerPoint Presentation</vt:lpstr>
      <vt:lpstr>مراحل عمل </vt:lpstr>
      <vt:lpstr>PowerPoint Presentation</vt:lpstr>
      <vt:lpstr>استومای روده ای </vt:lpstr>
      <vt:lpstr>کولوستومی </vt:lpstr>
      <vt:lpstr>PowerPoint Presentation</vt:lpstr>
      <vt:lpstr>PowerPoint Presentation</vt:lpstr>
      <vt:lpstr>سکستومی </vt:lpstr>
      <vt:lpstr>PowerPoint Presentation</vt:lpstr>
      <vt:lpstr>Double- barreled</vt:lpstr>
      <vt:lpstr>Loop colostomy </vt:lpstr>
      <vt:lpstr>ایلئو ستومی </vt:lpstr>
      <vt:lpstr>PowerPoint Presentation</vt:lpstr>
      <vt:lpstr>PowerPoint Presentation</vt:lpstr>
      <vt:lpstr>جراحی های کبد </vt:lpstr>
      <vt:lpstr>بیوپسی کبد </vt:lpstr>
      <vt:lpstr>PowerPoint Presentation</vt:lpstr>
      <vt:lpstr>PowerPoint Presentation</vt:lpstr>
      <vt:lpstr>PowerPoint Presentation</vt:lpstr>
      <vt:lpstr>ترمیم پارگی کبد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مراحل عمل </vt:lpstr>
      <vt:lpstr>PowerPoint Presentation</vt:lpstr>
      <vt:lpstr>پیوند کبد </vt:lpstr>
      <vt:lpstr>کولانژیوگرافی  Cholangiography</vt:lpstr>
      <vt:lpstr>Choledochoscopy</vt:lpstr>
      <vt:lpstr>کوله سیستکتومی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کولوسیستکتومی به روش لاپاروسکوپی </vt:lpstr>
      <vt:lpstr>PowerPoint Presentation</vt:lpstr>
      <vt:lpstr>PowerPoint Presentation</vt:lpstr>
      <vt:lpstr>PowerPoint Presentation</vt:lpstr>
      <vt:lpstr>PowerPoint Presentation</vt:lpstr>
      <vt:lpstr>مراحل عمل:</vt:lpstr>
      <vt:lpstr>PowerPoint Presentation</vt:lpstr>
      <vt:lpstr>PowerPoint Presentation</vt:lpstr>
      <vt:lpstr>PowerPoint Presentation</vt:lpstr>
      <vt:lpstr>کوله سیستکتومی به روش لاپاراتومی </vt:lpstr>
      <vt:lpstr>PowerPoint Presentation</vt:lpstr>
      <vt:lpstr>PowerPoint Presentation</vt:lpstr>
      <vt:lpstr>مراقبت های بعد ازعمل</vt:lpstr>
      <vt:lpstr>کوله لیتوتریپسی </vt:lpstr>
      <vt:lpstr>کوله سیتوستومی </vt:lpstr>
      <vt:lpstr>PowerPoint Presentation</vt:lpstr>
      <vt:lpstr>کولوسیتوستومی به روش لاپاروتومی  </vt:lpstr>
      <vt:lpstr>PowerPoint Presentation</vt:lpstr>
      <vt:lpstr>کوله سیستودئودنوستومی و کوله سیستوژنوستومی </vt:lpstr>
      <vt:lpstr>PowerPoint Presentation</vt:lpstr>
      <vt:lpstr>کولدوکوستومی </vt:lpstr>
      <vt:lpstr>کولدوکودئودنوستومی و کولدوکوژژنوستومی </vt:lpstr>
      <vt:lpstr>جراحی های طحال</vt:lpstr>
      <vt:lpstr>PowerPoint Presentation</vt:lpstr>
      <vt:lpstr>PowerPoint Presentation</vt:lpstr>
      <vt:lpstr>اسپلنکتومی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مزایا اسپلنکتومی به روش لاپاروسکوپی </vt:lpstr>
      <vt:lpstr>اسپلنکتومی اورژانسی</vt:lpstr>
      <vt:lpstr>حفظ حیات طحال </vt:lpstr>
      <vt:lpstr>جراحی های پانکراس </vt:lpstr>
      <vt:lpstr>کیست های پانکراس </vt:lpstr>
      <vt:lpstr>PowerPoint Presentation</vt:lpstr>
      <vt:lpstr>مراقبت های پس از جراحی </vt:lpstr>
      <vt:lpstr>پانکراتیکوژژنوستومی</vt:lpstr>
      <vt:lpstr>پانکراتیکودئودنکتومی  whipple</vt:lpstr>
      <vt:lpstr>PowerPoint Presentation</vt:lpstr>
      <vt:lpstr>پانکراتکتومی</vt:lpstr>
      <vt:lpstr>PowerPoint Presentation</vt:lpstr>
      <vt:lpstr>جراحی پستان </vt:lpstr>
      <vt:lpstr>PowerPoint Presentation</vt:lpstr>
      <vt:lpstr>PowerPoint Presentation</vt:lpstr>
      <vt:lpstr>سرطان پستان </vt:lpstr>
      <vt:lpstr>علل بروز سرطان پستان </vt:lpstr>
      <vt:lpstr>PowerPoint Presentation</vt:lpstr>
      <vt:lpstr>PowerPoint Presentation</vt:lpstr>
      <vt:lpstr>PowerPoint Presentation</vt:lpstr>
      <vt:lpstr>PowerPoint Presentation</vt:lpstr>
      <vt:lpstr>بیوپسی پستان </vt:lpstr>
      <vt:lpstr>ماستکتومی </vt:lpstr>
      <vt:lpstr>ماستکتومی سگمانی یا پارشیال </vt:lpstr>
      <vt:lpstr>Simple mastectomy or total mastectomy</vt:lpstr>
      <vt:lpstr>ماستکتومی رادیکال  </vt:lpstr>
      <vt:lpstr>تجهیزات ماستکتومی </vt:lpstr>
      <vt:lpstr>PowerPoint Presentation</vt:lpstr>
      <vt:lpstr>مراحل عمل</vt:lpstr>
      <vt:lpstr>مراقبت های بعد ازعمل</vt:lpstr>
      <vt:lpstr>PowerPoint Presentation</vt:lpstr>
      <vt:lpstr>جراحی تیروئید و پارا تیروئید </vt:lpstr>
      <vt:lpstr>PowerPoint Presentation</vt:lpstr>
      <vt:lpstr>PowerPoint Presentation</vt:lpstr>
      <vt:lpstr>تیروئیدکتومی </vt:lpstr>
      <vt:lpstr>PowerPoint Presentation</vt:lpstr>
      <vt:lpstr>مراحل عمل:</vt:lpstr>
      <vt:lpstr>PowerPoint Presentation</vt:lpstr>
      <vt:lpstr>PowerPoint Presentation</vt:lpstr>
      <vt:lpstr>پاراتیروئیدکتومی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2022-01-19T18:56:49Z</dcterms:created>
  <dcterms:modified xsi:type="dcterms:W3CDTF">2022-01-19T18:57:35Z</dcterms:modified>
</cp:coreProperties>
</file>