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4" r:id="rId9"/>
    <p:sldId id="265" r:id="rId10"/>
    <p:sldId id="266" r:id="rId11"/>
    <p:sldId id="267" r:id="rId12"/>
    <p:sldId id="268" r:id="rId13"/>
    <p:sldId id="269" r:id="rId14"/>
    <p:sldId id="270"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عنوان اسلاید">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a-IR"/>
              <a:t>برای ویرایش نسخه اصلی سبک عنوان کلیک کنید</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a-IR"/>
              <a:t>برای ویرایش نسخه اصلی سبک زیرنویس کلیک کنید</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عنوان و زیرنوی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نقل قول با زیرنوی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a-IR"/>
              <a:t>برای ویرایش نسخه اصلی سبک عنوان کلیک کنید</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a-IR"/>
              <a:t>برای ویرایش سبک‌های متن اصلی، کلیک کنید</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کارت نا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کارت نام نقل قول">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a-IR"/>
              <a:t>برای ویرایش نسخه اصلی سبک عنوان کلیک کنید</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a-IR"/>
              <a:t>برای ویرایش سبک‌های متن اصلی، کلیک کنید</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حیح یا اشتبا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a-IR"/>
              <a:t>برای ویرایش نسخه اصلی سبک عنوان کلیک کنید</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a-IR"/>
              <a:t>برای ویرایش سبک‌های متن اصلی، کلیک کنید</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عمودی و مت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a-IR"/>
              <a:t>برای ویرایش نسخه اصلی سبک عنوان کلیک کنید</a:t>
            </a:r>
            <a:endParaRPr lang="en-US" dirty="0"/>
          </a:p>
        </p:txBody>
      </p:sp>
      <p:sp>
        <p:nvSpPr>
          <p:cNvPr id="3" name="Content Placeholder 2"/>
          <p:cNvSpPr>
            <a:spLocks noGrp="1"/>
          </p:cNvSpPr>
          <p:nvPr>
            <p:ph idx="1"/>
          </p:nvPr>
        </p:nvSpPr>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سربرگ بخش">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برای ویرایش سبک‌های متن اصلی، کلیک کنید</a:t>
            </a:r>
          </a:p>
        </p:txBody>
      </p:sp>
      <p:sp>
        <p:nvSpPr>
          <p:cNvPr id="4" name="Date Placeholder 3"/>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یس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a-IR"/>
              <a:t>برای ویرایش نسخه اصلی سبک عنوان کلیک کنید</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خال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ا با عنوان">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a-IR"/>
              <a:t>برای ویرایش نسخه اصلی سبک عنوان کلیک کنید</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a-IR"/>
              <a:t>برای ویرایش سبک‌های متن اصلی، کلیک کنید</a:t>
            </a:r>
          </a:p>
        </p:txBody>
      </p:sp>
      <p:sp>
        <p:nvSpPr>
          <p:cNvPr id="5" name="Date Placeholder 4"/>
          <p:cNvSpPr>
            <a:spLocks noGrp="1"/>
          </p:cNvSpPr>
          <p:nvPr>
            <p:ph type="dt" sz="half" idx="10"/>
          </p:nvPr>
        </p:nvSpPr>
        <p:spPr/>
        <p:txBody>
          <a:bodyPr/>
          <a:lstStyle/>
          <a:p>
            <a:fld id="{42A54C80-263E-416B-A8E0-580EDEADCBDC}" type="datetimeFigureOut">
              <a:rPr lang="en-US" dirty="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تصویر با عنوان">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a-IR"/>
              <a:t>برای ویرایش نسخه اصلی سبک عنوان کلیک کنید</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a-IR"/>
              <a:t>برای افزودن تصویر نماد را کلیک کنید</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برای ویرایش سبک‌های متن اصلی، کلیک کنید</a:t>
            </a:r>
          </a:p>
        </p:txBody>
      </p:sp>
      <p:sp>
        <p:nvSpPr>
          <p:cNvPr id="5" name="Date Placeholder 4"/>
          <p:cNvSpPr>
            <a:spLocks noGrp="1"/>
          </p:cNvSpPr>
          <p:nvPr>
            <p:ph type="dt" sz="half" idx="10"/>
          </p:nvPr>
        </p:nvSpPr>
        <p:spPr/>
        <p:txBody>
          <a:bodyPr/>
          <a:lstStyle/>
          <a:p>
            <a:fld id="{B61BEF0D-F0BB-DE4B-95CE-6DB70DBA9567}" type="datetimeFigureOut">
              <a:rPr lang="en-US" dirty="0"/>
              <a:pPr/>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BC60DE8-D647-3548-9DEA-7F6FD1114F4A}"/>
              </a:ext>
            </a:extLst>
          </p:cNvPr>
          <p:cNvSpPr>
            <a:spLocks noGrp="1"/>
          </p:cNvSpPr>
          <p:nvPr>
            <p:ph type="ctrTitle"/>
          </p:nvPr>
        </p:nvSpPr>
        <p:spPr/>
        <p:txBody>
          <a:bodyPr/>
          <a:lstStyle/>
          <a:p>
            <a:r>
              <a:rPr lang="fa-IR" sz="4000"/>
              <a:t>نظریه واقعیت درمانی ویلیام گلسر</a:t>
            </a:r>
          </a:p>
        </p:txBody>
      </p:sp>
      <p:sp>
        <p:nvSpPr>
          <p:cNvPr id="3" name="زیر نویس 2">
            <a:extLst>
              <a:ext uri="{FF2B5EF4-FFF2-40B4-BE49-F238E27FC236}">
                <a16:creationId xmlns:a16="http://schemas.microsoft.com/office/drawing/2014/main" id="{49B6837B-0B34-2D49-85B8-E37A94B0292F}"/>
              </a:ext>
            </a:extLst>
          </p:cNvPr>
          <p:cNvSpPr>
            <a:spLocks noGrp="1"/>
          </p:cNvSpPr>
          <p:nvPr>
            <p:ph type="subTitle" idx="1"/>
          </p:nvPr>
        </p:nvSpPr>
        <p:spPr/>
        <p:txBody>
          <a:bodyPr>
            <a:normAutofit fontScale="70000" lnSpcReduction="20000"/>
          </a:bodyPr>
          <a:lstStyle/>
          <a:p>
            <a:r>
              <a:rPr lang="fa-IR" sz="2800"/>
              <a:t> ویلیام گلسر که روان پزشک است در دهه ۱۹۶۰ روش واقعیت درمانی را ابداع کرد واقعیت درمانی روشی برای حل مشکلات رفتاری و عاطفی و نیز رسیدن به هویت موفقیت را در قبول واقعیت پذیرش مسئولیت ارزیابی رفتار درست و نادرست یاری می دهد</a:t>
            </a:r>
          </a:p>
        </p:txBody>
      </p:sp>
    </p:spTree>
    <p:extLst>
      <p:ext uri="{BB962C8B-B14F-4D97-AF65-F5344CB8AC3E}">
        <p14:creationId xmlns:p14="http://schemas.microsoft.com/office/powerpoint/2010/main" val="1361347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C60472F-DCDC-C149-BE30-C84D5F82D324}"/>
              </a:ext>
            </a:extLst>
          </p:cNvPr>
          <p:cNvSpPr>
            <a:spLocks noGrp="1"/>
          </p:cNvSpPr>
          <p:nvPr>
            <p:ph type="title"/>
          </p:nvPr>
        </p:nvSpPr>
        <p:spPr/>
        <p:txBody>
          <a:bodyPr/>
          <a:lstStyle/>
          <a:p>
            <a:r>
              <a:rPr lang="fa-IR"/>
              <a:t>سه سوال رفتار درمانگران در جریان درمان</a:t>
            </a:r>
          </a:p>
        </p:txBody>
      </p:sp>
      <p:sp>
        <p:nvSpPr>
          <p:cNvPr id="3" name="نگهدارنده مکان محتوا 2">
            <a:extLst>
              <a:ext uri="{FF2B5EF4-FFF2-40B4-BE49-F238E27FC236}">
                <a16:creationId xmlns:a16="http://schemas.microsoft.com/office/drawing/2014/main" id="{10D0790E-C482-C24A-B0DB-B3D76A090523}"/>
              </a:ext>
            </a:extLst>
          </p:cNvPr>
          <p:cNvSpPr>
            <a:spLocks noGrp="1"/>
          </p:cNvSpPr>
          <p:nvPr>
            <p:ph idx="1"/>
          </p:nvPr>
        </p:nvSpPr>
        <p:spPr>
          <a:xfrm>
            <a:off x="821278" y="1930401"/>
            <a:ext cx="8596668" cy="2405892"/>
          </a:xfrm>
        </p:spPr>
        <p:txBody>
          <a:bodyPr/>
          <a:lstStyle/>
          <a:p>
            <a:r>
              <a:rPr lang="fa-IR"/>
              <a:t>اول آنکه رفتار ناسازگار کدام است به چه میزان تکرار می شود و کدام رفتار های مراجعه باید افزایش یا کاهش یابد</a:t>
            </a:r>
          </a:p>
          <a:p>
            <a:r>
              <a:rPr lang="fa-IR"/>
              <a:t> دوم آنکه کدام عوامل محیطی در شرایط فعلی رفتار فرد را تقویت می کند و آن را تداوم می بخشد </a:t>
            </a:r>
          </a:p>
          <a:p>
            <a:r>
              <a:rPr lang="fa-IR"/>
              <a:t>سوم آنکه چه نوع تغییرات محیطی به تغییرات رفتاری در مراجع می‌انجامد؟</a:t>
            </a:r>
          </a:p>
        </p:txBody>
      </p:sp>
    </p:spTree>
    <p:extLst>
      <p:ext uri="{BB962C8B-B14F-4D97-AF65-F5344CB8AC3E}">
        <p14:creationId xmlns:p14="http://schemas.microsoft.com/office/powerpoint/2010/main" val="1430308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20A9EF7-A999-0349-99AD-54F26D0D803C}"/>
              </a:ext>
            </a:extLst>
          </p:cNvPr>
          <p:cNvSpPr>
            <a:spLocks noGrp="1"/>
          </p:cNvSpPr>
          <p:nvPr>
            <p:ph type="title"/>
          </p:nvPr>
        </p:nvSpPr>
        <p:spPr/>
        <p:txBody>
          <a:bodyPr/>
          <a:lstStyle/>
          <a:p>
            <a:r>
              <a:rPr lang="fa-IR"/>
              <a:t>شیوه های مختلف رفتار درمانی؟</a:t>
            </a:r>
          </a:p>
        </p:txBody>
      </p:sp>
      <p:sp>
        <p:nvSpPr>
          <p:cNvPr id="3" name="نگهدارنده مکان محتوا 2">
            <a:extLst>
              <a:ext uri="{FF2B5EF4-FFF2-40B4-BE49-F238E27FC236}">
                <a16:creationId xmlns:a16="http://schemas.microsoft.com/office/drawing/2014/main" id="{48793ED2-BC40-0541-B960-C3A6D261168F}"/>
              </a:ext>
            </a:extLst>
          </p:cNvPr>
          <p:cNvSpPr>
            <a:spLocks noGrp="1"/>
          </p:cNvSpPr>
          <p:nvPr>
            <p:ph idx="1"/>
          </p:nvPr>
        </p:nvSpPr>
        <p:spPr/>
        <p:txBody>
          <a:bodyPr/>
          <a:lstStyle/>
          <a:p>
            <a:r>
              <a:rPr lang="fa-IR"/>
              <a:t>یک شناسایی رفتاری که باید دگرگون شود</a:t>
            </a:r>
          </a:p>
          <a:p>
            <a:r>
              <a:rPr lang="fa-IR"/>
              <a:t> ۲ بررسی و شناسایی عوامل و شرایطی که رفتار را به وجود آوردند</a:t>
            </a:r>
          </a:p>
          <a:p>
            <a:r>
              <a:rPr lang="fa-IR"/>
              <a:t> ۳شنا خت عواملی که به نوعی موجب ابقا و ادامه رفتار می‌شوند ۴</a:t>
            </a:r>
          </a:p>
          <a:p>
            <a:r>
              <a:rPr lang="fa-IR"/>
              <a:t> تهیه و ارائه برنامه‌های به منظور تغییر رفتارهای نامطلوب و یادگیری رفتار های جدید</a:t>
            </a:r>
          </a:p>
        </p:txBody>
      </p:sp>
    </p:spTree>
    <p:extLst>
      <p:ext uri="{BB962C8B-B14F-4D97-AF65-F5344CB8AC3E}">
        <p14:creationId xmlns:p14="http://schemas.microsoft.com/office/powerpoint/2010/main" val="3930683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967D675-266A-C348-B990-17F45C4BB11B}"/>
              </a:ext>
            </a:extLst>
          </p:cNvPr>
          <p:cNvSpPr>
            <a:spLocks noGrp="1"/>
          </p:cNvSpPr>
          <p:nvPr>
            <p:ph type="title"/>
          </p:nvPr>
        </p:nvSpPr>
        <p:spPr/>
        <p:txBody>
          <a:bodyPr/>
          <a:lstStyle/>
          <a:p>
            <a:r>
              <a:rPr lang="fa-IR"/>
              <a:t>شیوه های شناخت مراجع در خدمات راهنمایی و مشاوره</a:t>
            </a:r>
          </a:p>
        </p:txBody>
      </p:sp>
      <p:sp>
        <p:nvSpPr>
          <p:cNvPr id="3" name="نگهدارنده مکان محتوا 2">
            <a:extLst>
              <a:ext uri="{FF2B5EF4-FFF2-40B4-BE49-F238E27FC236}">
                <a16:creationId xmlns:a16="http://schemas.microsoft.com/office/drawing/2014/main" id="{9991849C-F510-944F-9093-173E5A1C1A2D}"/>
              </a:ext>
            </a:extLst>
          </p:cNvPr>
          <p:cNvSpPr>
            <a:spLocks noGrp="1"/>
          </p:cNvSpPr>
          <p:nvPr>
            <p:ph idx="1"/>
          </p:nvPr>
        </p:nvSpPr>
        <p:spPr>
          <a:xfrm>
            <a:off x="809681" y="1930402"/>
            <a:ext cx="8024841" cy="4317998"/>
          </a:xfrm>
        </p:spPr>
        <p:txBody>
          <a:bodyPr/>
          <a:lstStyle/>
          <a:p>
            <a:r>
              <a:rPr lang="fa-IR"/>
              <a:t>شناخت مراجع  به سه طریق عینی وذهنی و عینی ذهنی انجام می‌گیرند در روش شناخت عینی مشاور از آزمونهای روانی تراز شده استفاده می کنند و بدان وسیله اطلاعاتی درباره مراجعه به دست می‌آورد آزمون وسیله ای عینی است که برای سنجش رفتاری معین در زمان مشخص از آن استفاده می شود </a:t>
            </a:r>
          </a:p>
          <a:p>
            <a:r>
              <a:rPr lang="fa-IR"/>
              <a:t>عینیت آزمون بدان معنی است که قضاوت ذهنی مجری در اجراو نمره گذاری و تفسیر آن تاثیری ندارد </a:t>
            </a:r>
          </a:p>
          <a:p>
            <a:r>
              <a:rPr lang="fa-IR"/>
              <a:t>در روشهای شناخت ذهنی قضاوت و نظر شخصی مشاور در ارزشیابی موثر است مشاور با استفاده از روش های مشاهده مصاحبه ، پرسش نامه،مقیاس درجه بندی و شرح حال نویسی و گروه سنجی درباره مراجعه اطلاعات مورد نظر را به دست می‌آورد و با تلفیق آن ها یا اطلاعات حاصل از روش عینی به راهنمایی مراجعه می پردازد </a:t>
            </a:r>
          </a:p>
          <a:p>
            <a:r>
              <a:rPr lang="fa-IR"/>
              <a:t>روش عینی و ذهنی مشاور تلفیقی از روش‌های مختلف را استفاده می‌کند</a:t>
            </a:r>
          </a:p>
        </p:txBody>
      </p:sp>
    </p:spTree>
    <p:extLst>
      <p:ext uri="{BB962C8B-B14F-4D97-AF65-F5344CB8AC3E}">
        <p14:creationId xmlns:p14="http://schemas.microsoft.com/office/powerpoint/2010/main" val="256403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ADBED7B-B278-BE40-954C-6D2A950E91C3}"/>
              </a:ext>
            </a:extLst>
          </p:cNvPr>
          <p:cNvSpPr>
            <a:spLocks noGrp="1"/>
          </p:cNvSpPr>
          <p:nvPr>
            <p:ph type="title"/>
          </p:nvPr>
        </p:nvSpPr>
        <p:spPr>
          <a:xfrm>
            <a:off x="1990817" y="845667"/>
            <a:ext cx="7797329" cy="1277498"/>
          </a:xfrm>
        </p:spPr>
        <p:txBody>
          <a:bodyPr/>
          <a:lstStyle/>
          <a:p>
            <a:r>
              <a:rPr lang="fa-IR"/>
              <a:t>فنون آغاز جلسه مشاوره</a:t>
            </a:r>
          </a:p>
        </p:txBody>
      </p:sp>
      <p:sp>
        <p:nvSpPr>
          <p:cNvPr id="3" name="نگهدارنده مکان محتوا 2">
            <a:extLst>
              <a:ext uri="{FF2B5EF4-FFF2-40B4-BE49-F238E27FC236}">
                <a16:creationId xmlns:a16="http://schemas.microsoft.com/office/drawing/2014/main" id="{B26EA68F-EFFD-FC47-937E-C2FBC8000054}"/>
              </a:ext>
            </a:extLst>
          </p:cNvPr>
          <p:cNvSpPr>
            <a:spLocks noGrp="1"/>
          </p:cNvSpPr>
          <p:nvPr>
            <p:ph idx="1"/>
          </p:nvPr>
        </p:nvSpPr>
        <p:spPr>
          <a:xfrm>
            <a:off x="479412" y="1728759"/>
            <a:ext cx="8596668" cy="3880773"/>
          </a:xfrm>
        </p:spPr>
        <p:txBody>
          <a:bodyPr/>
          <a:lstStyle/>
          <a:p>
            <a:r>
              <a:rPr lang="fa-IR"/>
              <a:t>مشاور در آغاز جلسه مشاوره باید از طریق برقراری رابطه حسنه اضطراب مراجعه را کاهش دهد </a:t>
            </a:r>
            <a:r>
              <a:rPr lang="en-US"/>
              <a:t>تااو</a:t>
            </a:r>
            <a:r>
              <a:rPr lang="fa-IR"/>
              <a:t> را ب</a:t>
            </a:r>
            <a:r>
              <a:rPr lang="en-US"/>
              <a:t>ه طرح م</a:t>
            </a:r>
            <a:r>
              <a:rPr lang="fa-IR"/>
              <a:t>شکل راغب سازد برقراری رابطه </a:t>
            </a:r>
            <a:r>
              <a:rPr lang="en-US"/>
              <a:t>جلسه ی </a:t>
            </a:r>
            <a:r>
              <a:rPr lang="fa-IR"/>
              <a:t>مشاوره را برای مراجعه </a:t>
            </a:r>
            <a:r>
              <a:rPr lang="en-US"/>
              <a:t>امن</a:t>
            </a:r>
            <a:r>
              <a:rPr lang="fa-IR"/>
              <a:t> می‌کند و باعث اعتماد مراجعه به مشاور می شود که این رابطه زمانی به وجود می‌آید که تمام عوامل مزاحم در جلسه مشاوره از بین برود مشاوره در نخستین جلسه مشاوره باید مراجع را آزاد بگذارد تا جلسه را با هر موضوعی که می‌خواهد آغاز کنیم از محرمانه بودن بحث ها م</a:t>
            </a:r>
            <a:r>
              <a:rPr lang="en-US"/>
              <a:t>طلع</a:t>
            </a:r>
            <a:r>
              <a:rPr lang="fa-IR"/>
              <a:t> شود همچنین مشاور باید مراجعه را بدون هیچ قید و شرطی بپذیرد با دقت به گفته های او گوش دهد باید بدانیم که پذیرش مراجع با قبول افکار او فرق دارد و در موارد بسیاری مشاور شخص مراجعه  را می‌پذیرد ولی</a:t>
            </a:r>
            <a:r>
              <a:rPr lang="en-US"/>
              <a:t>افکارش را</a:t>
            </a:r>
            <a:r>
              <a:rPr lang="fa-IR"/>
              <a:t> تایید نمیکند</a:t>
            </a:r>
          </a:p>
        </p:txBody>
      </p:sp>
    </p:spTree>
    <p:extLst>
      <p:ext uri="{BB962C8B-B14F-4D97-AF65-F5344CB8AC3E}">
        <p14:creationId xmlns:p14="http://schemas.microsoft.com/office/powerpoint/2010/main" val="720405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180CC9-2477-BD42-9182-DF73387BE9D1}"/>
              </a:ext>
            </a:extLst>
          </p:cNvPr>
          <p:cNvSpPr>
            <a:spLocks noGrp="1"/>
          </p:cNvSpPr>
          <p:nvPr>
            <p:ph type="title"/>
          </p:nvPr>
        </p:nvSpPr>
        <p:spPr/>
        <p:txBody>
          <a:bodyPr/>
          <a:lstStyle/>
          <a:p>
            <a:r>
              <a:rPr lang="fa-IR"/>
              <a:t>روش های درست ادامه جلسه مشاوره</a:t>
            </a:r>
          </a:p>
        </p:txBody>
      </p:sp>
      <p:sp>
        <p:nvSpPr>
          <p:cNvPr id="3" name="نگهدارنده مکان محتوا 2">
            <a:extLst>
              <a:ext uri="{FF2B5EF4-FFF2-40B4-BE49-F238E27FC236}">
                <a16:creationId xmlns:a16="http://schemas.microsoft.com/office/drawing/2014/main" id="{1C0A18F3-12DF-3640-9CC3-67045B13620E}"/>
              </a:ext>
            </a:extLst>
          </p:cNvPr>
          <p:cNvSpPr>
            <a:spLocks noGrp="1"/>
          </p:cNvSpPr>
          <p:nvPr>
            <p:ph idx="1"/>
          </p:nvPr>
        </p:nvSpPr>
        <p:spPr>
          <a:xfrm>
            <a:off x="677334" y="1930400"/>
            <a:ext cx="8596668" cy="3880773"/>
          </a:xfrm>
        </p:spPr>
        <p:txBody>
          <a:bodyPr/>
          <a:lstStyle/>
          <a:p>
            <a:r>
              <a:rPr lang="fa-IR"/>
              <a:t>مشاور باید از روش های درست ادامه جلسه مشاوره از جمله گوش دادن فعال انعکاس گفتار و احساسات سازمان دادن رهبری جلسه مواجهه با سکوت و مقاومت مراجع آگاه باشد و بتواند از آنها به موقع استفاده کنید گوش دادن فعال عملی ارادی است که با دقت و توجه نیاز دارد و باعث دریافت درست پیام مراجع می‌شود مشاور از طریق انعکاس درست و به موقع گفته‌ها واحساسات مراجع،اورا به بحث بیشتر و عمیق تر و جستجوی راه حل ها تشویق می کند سازمان دادن اداره و خط ومشی مشاوره را مشخص می‌کند و از ابهام و درماندگی مراجع و مشاور در جلسه می کاهد سازماندهی مناسب به جلسه مشاوره چارچوب و قالبی فراهم می کند که مانع پراکنده گویی می شود</a:t>
            </a:r>
          </a:p>
        </p:txBody>
      </p:sp>
    </p:spTree>
    <p:extLst>
      <p:ext uri="{BB962C8B-B14F-4D97-AF65-F5344CB8AC3E}">
        <p14:creationId xmlns:p14="http://schemas.microsoft.com/office/powerpoint/2010/main" val="2112820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72B6C6-BCC4-9846-87FC-897551682C85}"/>
              </a:ext>
            </a:extLst>
          </p:cNvPr>
          <p:cNvSpPr>
            <a:spLocks noGrp="1"/>
          </p:cNvSpPr>
          <p:nvPr>
            <p:ph type="title"/>
          </p:nvPr>
        </p:nvSpPr>
        <p:spPr/>
        <p:txBody>
          <a:bodyPr/>
          <a:lstStyle/>
          <a:p>
            <a:r>
              <a:rPr lang="fa-IR"/>
              <a:t>شیوه صحیح برخورد با سکوت مراجع در آغاز و ادامه ادامه جلسه مشاوره</a:t>
            </a:r>
          </a:p>
        </p:txBody>
      </p:sp>
      <p:sp>
        <p:nvSpPr>
          <p:cNvPr id="3" name="نگهدارنده مکان محتوا 2">
            <a:extLst>
              <a:ext uri="{FF2B5EF4-FFF2-40B4-BE49-F238E27FC236}">
                <a16:creationId xmlns:a16="http://schemas.microsoft.com/office/drawing/2014/main" id="{BA339145-7DB9-004F-A4ED-95475840038D}"/>
              </a:ext>
            </a:extLst>
          </p:cNvPr>
          <p:cNvSpPr>
            <a:spLocks noGrp="1"/>
          </p:cNvSpPr>
          <p:nvPr>
            <p:ph idx="1"/>
          </p:nvPr>
        </p:nvSpPr>
        <p:spPr/>
        <p:txBody>
          <a:bodyPr/>
          <a:lstStyle/>
          <a:p>
            <a:r>
              <a:rPr lang="fa-IR"/>
              <a:t>برخورد صحیح با سکوت مراجعه در آغاز و ادامه جلسه خیلی مهم است درصورتی که سکوت در آغاز جلسه رخ دهد مشاور باید با ارائه اطلاعات صحیح و به موقع سکوت را بشکند برای شکستن سکوت در ادامه جلسه ابتدا باید علل وقوع آن را شناسایی کنند سپس اقدام مناسبی انجام دهد مشاوره در مواجهه با مقاومت مراجع نیز باید به طور سنجیده عمل کنند برای شکستن آن بتواند از طریق گوش دادن فعال از شدت احساسات خصومت آمیز او بکاهد در صورت عدم موفقیت در این امر باید درباره موضوعات روزمره و عادی زندگی با مراجعه صحبت کرد و در صورت ادامه مقاومت به تجزیه و تحلیل آن با مراجعه به پردازد و در نهایت اگر مقاومت ادامه یافت باید به جلسه مشاوره خاتمه دهد</a:t>
            </a:r>
          </a:p>
        </p:txBody>
      </p:sp>
    </p:spTree>
    <p:extLst>
      <p:ext uri="{BB962C8B-B14F-4D97-AF65-F5344CB8AC3E}">
        <p14:creationId xmlns:p14="http://schemas.microsoft.com/office/powerpoint/2010/main" val="1668871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EBB192A-F493-6F44-A768-ECA580AA3B4C}"/>
              </a:ext>
            </a:extLst>
          </p:cNvPr>
          <p:cNvSpPr>
            <a:spLocks noGrp="1"/>
          </p:cNvSpPr>
          <p:nvPr>
            <p:ph type="title"/>
          </p:nvPr>
        </p:nvSpPr>
        <p:spPr/>
        <p:txBody>
          <a:bodyPr/>
          <a:lstStyle/>
          <a:p>
            <a:r>
              <a:rPr lang="fa-IR"/>
              <a:t>برای پایان دادن به جلسه مشاوره رعایت چه مواردی ضرورت دارد</a:t>
            </a:r>
          </a:p>
        </p:txBody>
      </p:sp>
      <p:sp>
        <p:nvSpPr>
          <p:cNvPr id="3" name="نگهدارنده مکان محتوا 2">
            <a:extLst>
              <a:ext uri="{FF2B5EF4-FFF2-40B4-BE49-F238E27FC236}">
                <a16:creationId xmlns:a16="http://schemas.microsoft.com/office/drawing/2014/main" id="{A7EEA257-B158-404C-9193-3677F36A35FB}"/>
              </a:ext>
            </a:extLst>
          </p:cNvPr>
          <p:cNvSpPr>
            <a:spLocks noGrp="1"/>
          </p:cNvSpPr>
          <p:nvPr>
            <p:ph idx="1"/>
          </p:nvPr>
        </p:nvSpPr>
        <p:spPr/>
        <p:txBody>
          <a:bodyPr>
            <a:normAutofit/>
          </a:bodyPr>
          <a:lstStyle/>
          <a:p>
            <a:r>
              <a:rPr lang="fa-IR"/>
              <a:t>مراجع و مشاور باید ز لحظه فرا رسیدن پایان جلسه مشاوره آگاه باشند</a:t>
            </a:r>
          </a:p>
          <a:p>
            <a:r>
              <a:rPr lang="fa-IR"/>
              <a:t>رباید حدود ۱۰ تا ۱۵ دقیقه قبل از پایان وقت نزدیک شده پایان جلسه مشاوره را به اطلاع مراجع برساند و از او بخواهد به جمع‌بندی گفتارش بپردازد در لحظات پایانی نباید موضوعات تازه‌ای مطرح شود</a:t>
            </a:r>
          </a:p>
          <a:p>
            <a:r>
              <a:rPr lang="fa-IR"/>
              <a:t>مطالب عنوان شده در جلسه مشاوره باید به وسیله مراجع یا مشاور و یا با همکاری هر دو خلاصه شود</a:t>
            </a:r>
          </a:p>
          <a:p>
            <a:r>
              <a:rPr lang="fa-IR"/>
              <a:t>برای افزایش میزان یادگیری و احساس مسئولیت مراجع باید ا ورابرای انجام تکلیف تشویق کرد</a:t>
            </a:r>
          </a:p>
          <a:p>
            <a:r>
              <a:rPr lang="fa-IR"/>
              <a:t>مشاور زمان جلسه آینده را با توافق مراجع تعیین کند</a:t>
            </a:r>
          </a:p>
        </p:txBody>
      </p:sp>
    </p:spTree>
    <p:extLst>
      <p:ext uri="{BB962C8B-B14F-4D97-AF65-F5344CB8AC3E}">
        <p14:creationId xmlns:p14="http://schemas.microsoft.com/office/powerpoint/2010/main" val="2391419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D6A15ED-FB91-4346-BE90-027549EAA3C0}"/>
              </a:ext>
            </a:extLst>
          </p:cNvPr>
          <p:cNvSpPr>
            <a:spLocks noGrp="1"/>
          </p:cNvSpPr>
          <p:nvPr>
            <p:ph type="title"/>
          </p:nvPr>
        </p:nvSpPr>
        <p:spPr/>
        <p:txBody>
          <a:bodyPr/>
          <a:lstStyle/>
          <a:p>
            <a:r>
              <a:rPr lang="fa-IR"/>
              <a:t> پایان فصل اول</a:t>
            </a:r>
          </a:p>
        </p:txBody>
      </p:sp>
      <p:sp>
        <p:nvSpPr>
          <p:cNvPr id="3" name="نگهدارنده مکان محتوا 2">
            <a:extLst>
              <a:ext uri="{FF2B5EF4-FFF2-40B4-BE49-F238E27FC236}">
                <a16:creationId xmlns:a16="http://schemas.microsoft.com/office/drawing/2014/main" id="{A840651D-8A59-3E49-9FB8-1ABBDF6D80C5}"/>
              </a:ext>
            </a:extLst>
          </p:cNvPr>
          <p:cNvSpPr>
            <a:spLocks noGrp="1"/>
          </p:cNvSpPr>
          <p:nvPr>
            <p:ph idx="1"/>
          </p:nvPr>
        </p:nvSpPr>
        <p:spPr/>
        <p:txBody>
          <a:bodyPr/>
          <a:lstStyle/>
          <a:p>
            <a:r>
              <a:rPr lang="fa-IR"/>
              <a:t> موفق باشید</a:t>
            </a:r>
          </a:p>
          <a:p>
            <a:r>
              <a:rPr lang="fa-IR"/>
              <a:t>مدرس :افروخته</a:t>
            </a:r>
          </a:p>
        </p:txBody>
      </p:sp>
    </p:spTree>
    <p:extLst>
      <p:ext uri="{BB962C8B-B14F-4D97-AF65-F5344CB8AC3E}">
        <p14:creationId xmlns:p14="http://schemas.microsoft.com/office/powerpoint/2010/main" val="1791766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9D576AE-7940-9F48-9682-BFEE6F484CAB}"/>
              </a:ext>
            </a:extLst>
          </p:cNvPr>
          <p:cNvSpPr>
            <a:spLocks noGrp="1"/>
          </p:cNvSpPr>
          <p:nvPr>
            <p:ph type="title"/>
          </p:nvPr>
        </p:nvSpPr>
        <p:spPr/>
        <p:txBody>
          <a:bodyPr/>
          <a:lstStyle/>
          <a:p>
            <a:r>
              <a:rPr lang="fa-IR"/>
              <a:t>گام اول برای تغییر رفتار در نظریه واقعیت درمانی چیست</a:t>
            </a:r>
          </a:p>
        </p:txBody>
      </p:sp>
      <p:sp>
        <p:nvSpPr>
          <p:cNvPr id="3" name="نگهدارنده مکان محتوا 2">
            <a:extLst>
              <a:ext uri="{FF2B5EF4-FFF2-40B4-BE49-F238E27FC236}">
                <a16:creationId xmlns:a16="http://schemas.microsoft.com/office/drawing/2014/main" id="{01C5C928-175C-E44C-999F-93E55643EEC0}"/>
              </a:ext>
            </a:extLst>
          </p:cNvPr>
          <p:cNvSpPr>
            <a:spLocks noGrp="1"/>
          </p:cNvSpPr>
          <p:nvPr>
            <p:ph idx="1"/>
          </p:nvPr>
        </p:nvSpPr>
        <p:spPr/>
        <p:txBody>
          <a:bodyPr/>
          <a:lstStyle/>
          <a:p>
            <a:r>
              <a:rPr lang="fa-IR"/>
              <a:t>شناخت نوع رفتار گام اول در تغییر رفتار محسوب می شود اعتقاد بر آن است که تاکید بر عوامل گذشته و مذمت نگرانی‌ها نه تنهاتغییر مطلوبی در رفتار به وجود نمی آورد بلکه موجب می شود که فرد سرگذشت غم انگیزش را بهانه ای برای رفتار مزاحم فعلی قرار دهد و از پذیرش مسئولیت شانه خالی کند تا انسان مسئولیت اعمال و رفتارش را نپذیرد نگرانی و ناراحتی او برطرف خواهد شد وبه سلامت روانی نخواهد رسید</a:t>
            </a:r>
          </a:p>
        </p:txBody>
      </p:sp>
    </p:spTree>
    <p:extLst>
      <p:ext uri="{BB962C8B-B14F-4D97-AF65-F5344CB8AC3E}">
        <p14:creationId xmlns:p14="http://schemas.microsoft.com/office/powerpoint/2010/main" val="1145727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947F93F-11B3-AB4D-9FB8-A9E46D100ECD}"/>
              </a:ext>
            </a:extLst>
          </p:cNvPr>
          <p:cNvSpPr>
            <a:spLocks noGrp="1"/>
          </p:cNvSpPr>
          <p:nvPr>
            <p:ph type="title"/>
          </p:nvPr>
        </p:nvSpPr>
        <p:spPr/>
        <p:txBody>
          <a:bodyPr>
            <a:normAutofit fontScale="90000"/>
          </a:bodyPr>
          <a:lstStyle/>
          <a:p>
            <a:r>
              <a:rPr lang="fa-IR">
                <a:solidFill>
                  <a:schemeClr val="accent5">
                    <a:lumMod val="50000"/>
                  </a:schemeClr>
                </a:solidFill>
              </a:rPr>
              <a:t>دیدگاه واقعیت درمانی ویلیام گلاسر درباره نحوه شکل‌گیری هویت موفق و یا ناموفق افراد؟</a:t>
            </a:r>
          </a:p>
        </p:txBody>
      </p:sp>
      <p:sp>
        <p:nvSpPr>
          <p:cNvPr id="3" name="نگهدارنده مکان محتوا 2">
            <a:extLst>
              <a:ext uri="{FF2B5EF4-FFF2-40B4-BE49-F238E27FC236}">
                <a16:creationId xmlns:a16="http://schemas.microsoft.com/office/drawing/2014/main" id="{A56C1313-BE6C-E74A-BE06-2BC3151E4C14}"/>
              </a:ext>
            </a:extLst>
          </p:cNvPr>
          <p:cNvSpPr>
            <a:spLocks noGrp="1"/>
          </p:cNvSpPr>
          <p:nvPr>
            <p:ph idx="1"/>
          </p:nvPr>
        </p:nvSpPr>
        <p:spPr/>
        <p:txBody>
          <a:bodyPr>
            <a:normAutofit/>
          </a:bodyPr>
          <a:lstStyle/>
          <a:p>
            <a:pPr marL="0" indent="0">
              <a:buNone/>
            </a:pPr>
            <a:r>
              <a:rPr lang="fa-IR" sz="2400"/>
              <a:t>در مشاوره به شیوه واقعیت درمانی عقیده بر آن است که انسان‌ها در همه جوامع و فرهنگ ها یک نیاز روانی مهم دارند و آن تعیین هویت است انسان به احساس ارزشمندی نیازمند است و باید بدانند که هر موجود زنده دیگری تفاوت دارد </a:t>
            </a:r>
          </a:p>
          <a:p>
            <a:pPr marL="0" indent="0">
              <a:buNone/>
            </a:pPr>
            <a:r>
              <a:rPr lang="fa-IR" sz="2400"/>
              <a:t> عواملی نظیر هدف های زندگی مبادله دوستی و محبت و پذیرش واقعیت قبول مسئولیت یادگیری شرایط زندگی و اوضاع اجتماعی و اقتصادی مجموعه تصورات فرد درباره وضع جسمانی و روانی خودش و نیز دیگران نسبت به فرد در هم می آمیزد و در کل نگرش فرد را نسبت به جهان هستی مشخص می‌کند که به حالات هویت موفق و یا ناموفق معروف است</a:t>
            </a:r>
          </a:p>
        </p:txBody>
      </p:sp>
    </p:spTree>
    <p:extLst>
      <p:ext uri="{BB962C8B-B14F-4D97-AF65-F5344CB8AC3E}">
        <p14:creationId xmlns:p14="http://schemas.microsoft.com/office/powerpoint/2010/main" val="209028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44E2A2-FD98-234E-A164-9B65651A632B}"/>
              </a:ext>
            </a:extLst>
          </p:cNvPr>
          <p:cNvSpPr>
            <a:spLocks noGrp="1"/>
          </p:cNvSpPr>
          <p:nvPr>
            <p:ph type="title"/>
          </p:nvPr>
        </p:nvSpPr>
        <p:spPr/>
        <p:txBody>
          <a:bodyPr/>
          <a:lstStyle/>
          <a:p>
            <a:r>
              <a:rPr lang="fa-IR"/>
              <a:t>دو نیاز اصلی و اساسی انسان ها بر اساس نظریه واقعیت درمانی گلسر؟</a:t>
            </a:r>
          </a:p>
        </p:txBody>
      </p:sp>
      <p:sp>
        <p:nvSpPr>
          <p:cNvPr id="3" name="نگهدارنده مکان محتوا 2">
            <a:extLst>
              <a:ext uri="{FF2B5EF4-FFF2-40B4-BE49-F238E27FC236}">
                <a16:creationId xmlns:a16="http://schemas.microsoft.com/office/drawing/2014/main" id="{CBB5E7C4-1D31-A548-8EA1-8F953F04EB05}"/>
              </a:ext>
            </a:extLst>
          </p:cNvPr>
          <p:cNvSpPr>
            <a:spLocks noGrp="1"/>
          </p:cNvSpPr>
          <p:nvPr>
            <p:ph idx="1"/>
          </p:nvPr>
        </p:nvSpPr>
        <p:spPr>
          <a:xfrm>
            <a:off x="1415043" y="1930400"/>
            <a:ext cx="8596668" cy="3880773"/>
          </a:xfrm>
        </p:spPr>
        <p:txBody>
          <a:bodyPr>
            <a:normAutofit/>
          </a:bodyPr>
          <a:lstStyle/>
          <a:p>
            <a:r>
              <a:rPr lang="fa-IR" sz="2400" b="1"/>
              <a:t>انسان دو سلسله نیازهای اصلی و اساسی دارد بکی دوست داشتن و دوست داشته شدن و دیگری احساس ارزش برای خود و دیگران برای حصول این نیازها فرد باید به گونه‌ای مطلوب رفتار کند تا دیگران را دوست بدارم معیارهای رفتار مطلوب و مقبول متنوعند و درستی و یا نادرستی اعمال به هنجارهایی بستگی دارد که از عوامل فرهنگی اجتماعی اخلاقی و ارزش ها نشات می گیرند</a:t>
            </a:r>
          </a:p>
        </p:txBody>
      </p:sp>
    </p:spTree>
    <p:extLst>
      <p:ext uri="{BB962C8B-B14F-4D97-AF65-F5344CB8AC3E}">
        <p14:creationId xmlns:p14="http://schemas.microsoft.com/office/powerpoint/2010/main" val="251682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28461A4-CF9E-6C4C-89FA-F4872307A951}"/>
              </a:ext>
            </a:extLst>
          </p:cNvPr>
          <p:cNvSpPr>
            <a:spLocks noGrp="1"/>
          </p:cNvSpPr>
          <p:nvPr>
            <p:ph type="title"/>
          </p:nvPr>
        </p:nvSpPr>
        <p:spPr/>
        <p:txBody>
          <a:bodyPr/>
          <a:lstStyle/>
          <a:p>
            <a:r>
              <a:rPr lang="fa-IR"/>
              <a:t> شیوه مشاوره در نظریه واقعیت درمانی</a:t>
            </a:r>
            <a:br>
              <a:rPr lang="fa-IR"/>
            </a:br>
            <a:r>
              <a:rPr lang="fa-IR"/>
              <a:t> گلسر؟</a:t>
            </a:r>
          </a:p>
        </p:txBody>
      </p:sp>
      <p:sp>
        <p:nvSpPr>
          <p:cNvPr id="3" name="نگهدارنده مکان محتوا 2">
            <a:extLst>
              <a:ext uri="{FF2B5EF4-FFF2-40B4-BE49-F238E27FC236}">
                <a16:creationId xmlns:a16="http://schemas.microsoft.com/office/drawing/2014/main" id="{A4A83241-C37C-8E4D-898B-DED920342BAC}"/>
              </a:ext>
            </a:extLst>
          </p:cNvPr>
          <p:cNvSpPr>
            <a:spLocks noGrp="1"/>
          </p:cNvSpPr>
          <p:nvPr>
            <p:ph idx="1"/>
          </p:nvPr>
        </p:nvSpPr>
        <p:spPr/>
        <p:txBody>
          <a:bodyPr>
            <a:normAutofit/>
          </a:bodyPr>
          <a:lstStyle/>
          <a:p>
            <a:r>
              <a:rPr lang="fa-IR" sz="2000"/>
              <a:t>مشاوره در شیوه واقعیت درمانی با نپذیرفتن عذرو بهانه برای رفتار غیر مسئول و تاکید بر واقعیت در زمان حال مراجع را با رفتار درست آشنا می‌سازد به او کمک می‌کند تا با چشم پوشی از لذت های زودگذر و تاسی به لذت های منطقی و درازمدت در حیطه واقعیت نیازهایش را طوری ارضا کند که مانع از برآورده شدن نیازهای دیگران نشود</a:t>
            </a:r>
          </a:p>
        </p:txBody>
      </p:sp>
    </p:spTree>
    <p:extLst>
      <p:ext uri="{BB962C8B-B14F-4D97-AF65-F5344CB8AC3E}">
        <p14:creationId xmlns:p14="http://schemas.microsoft.com/office/powerpoint/2010/main" val="3574855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721566B-27E2-4045-8B32-C4C3F65A4176}"/>
              </a:ext>
            </a:extLst>
          </p:cNvPr>
          <p:cNvSpPr>
            <a:spLocks noGrp="1"/>
          </p:cNvSpPr>
          <p:nvPr>
            <p:ph type="title"/>
          </p:nvPr>
        </p:nvSpPr>
        <p:spPr/>
        <p:txBody>
          <a:bodyPr/>
          <a:lstStyle/>
          <a:p>
            <a:r>
              <a:rPr lang="fa-IR"/>
              <a:t>محیط مشاوره در نظریه واقعیت درمانی</a:t>
            </a:r>
          </a:p>
        </p:txBody>
      </p:sp>
      <p:sp>
        <p:nvSpPr>
          <p:cNvPr id="3" name="نگهدارنده مکان محتوا 2">
            <a:extLst>
              <a:ext uri="{FF2B5EF4-FFF2-40B4-BE49-F238E27FC236}">
                <a16:creationId xmlns:a16="http://schemas.microsoft.com/office/drawing/2014/main" id="{9E0C1C7B-DE20-DC44-895D-ECCED68AE08F}"/>
              </a:ext>
            </a:extLst>
          </p:cNvPr>
          <p:cNvSpPr>
            <a:spLocks noGrp="1"/>
          </p:cNvSpPr>
          <p:nvPr>
            <p:ph idx="1"/>
          </p:nvPr>
        </p:nvSpPr>
        <p:spPr/>
        <p:txBody>
          <a:bodyPr/>
          <a:lstStyle/>
          <a:p>
            <a:r>
              <a:rPr lang="fa-IR"/>
              <a:t>مشاوره در محیطی آرام با تمرکز بر رفتار مراجعه در زمان آن و تاکید بر رابطه صمیمی صفات و رفتارهای مثبت مراجع را بازگو می کند و او را به سوی احراز هویت موفق سوق می دهد مشاور برای تغییر هویت ناموفق از روش‌های مختلف نظیر ایفای نقش بحث های ذهنی شوخی، شوک کلامی مواجهه سازی مراجعه با گفتار و عقاید و رفتار غیر مسئولانه آش استفاده می کنند</a:t>
            </a:r>
          </a:p>
        </p:txBody>
      </p:sp>
    </p:spTree>
    <p:extLst>
      <p:ext uri="{BB962C8B-B14F-4D97-AF65-F5344CB8AC3E}">
        <p14:creationId xmlns:p14="http://schemas.microsoft.com/office/powerpoint/2010/main" val="3116917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099DD36-1468-614B-8E72-2E6F83BCA698}"/>
              </a:ext>
            </a:extLst>
          </p:cNvPr>
          <p:cNvSpPr>
            <a:spLocks noGrp="1"/>
          </p:cNvSpPr>
          <p:nvPr>
            <p:ph type="title"/>
          </p:nvPr>
        </p:nvSpPr>
        <p:spPr>
          <a:xfrm>
            <a:off x="1619362" y="848515"/>
            <a:ext cx="10572638" cy="1022748"/>
          </a:xfrm>
        </p:spPr>
        <p:txBody>
          <a:bodyPr/>
          <a:lstStyle/>
          <a:p>
            <a:r>
              <a:rPr lang="fa-IR"/>
              <a:t>مراحل مشاوره به شیوه واقعیت درمانی</a:t>
            </a:r>
          </a:p>
        </p:txBody>
      </p:sp>
      <p:sp>
        <p:nvSpPr>
          <p:cNvPr id="3" name="نگهدارنده مکان محتوا 2">
            <a:extLst>
              <a:ext uri="{FF2B5EF4-FFF2-40B4-BE49-F238E27FC236}">
                <a16:creationId xmlns:a16="http://schemas.microsoft.com/office/drawing/2014/main" id="{CD65A835-6DED-8F49-B241-2C02E139D311}"/>
              </a:ext>
            </a:extLst>
          </p:cNvPr>
          <p:cNvSpPr>
            <a:spLocks noGrp="1"/>
          </p:cNvSpPr>
          <p:nvPr>
            <p:ph idx="1"/>
          </p:nvPr>
        </p:nvSpPr>
        <p:spPr>
          <a:xfrm>
            <a:off x="1115561" y="2128712"/>
            <a:ext cx="8596668" cy="3880773"/>
          </a:xfrm>
        </p:spPr>
        <p:txBody>
          <a:bodyPr/>
          <a:lstStyle/>
          <a:p>
            <a:r>
              <a:rPr lang="fa-IR"/>
              <a:t>مراحل مشاوره به شیوه واقعیت درمانی عبارتند از:</a:t>
            </a:r>
          </a:p>
          <a:p>
            <a:r>
              <a:rPr lang="fa-IR"/>
              <a:t> برقراری رابطه عاطفی با مراجع </a:t>
            </a:r>
          </a:p>
          <a:p>
            <a:r>
              <a:rPr lang="fa-IR"/>
              <a:t>تاکید بر رفتار و نه احساس </a:t>
            </a:r>
          </a:p>
          <a:p>
            <a:r>
              <a:rPr lang="fa-IR"/>
              <a:t>تاکید بر زمان حال ونه گذشته</a:t>
            </a:r>
          </a:p>
          <a:p>
            <a:r>
              <a:rPr lang="fa-IR"/>
              <a:t>داوری و ارزشگذاری درباره رفتار</a:t>
            </a:r>
          </a:p>
          <a:p>
            <a:r>
              <a:rPr lang="fa-IR"/>
              <a:t> تهیه طرح و برنامه برای مراجع</a:t>
            </a:r>
          </a:p>
          <a:p>
            <a:r>
              <a:rPr lang="fa-IR"/>
              <a:t> نپذیرفتن هیچ‌گونه عذرو</a:t>
            </a:r>
          </a:p>
          <a:p>
            <a:r>
              <a:rPr lang="fa-IR"/>
              <a:t> بهانه و خودداری از تنبیه مراجعه</a:t>
            </a:r>
          </a:p>
        </p:txBody>
      </p:sp>
    </p:spTree>
    <p:extLst>
      <p:ext uri="{BB962C8B-B14F-4D97-AF65-F5344CB8AC3E}">
        <p14:creationId xmlns:p14="http://schemas.microsoft.com/office/powerpoint/2010/main" val="356813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EDEEF22-5496-9649-A3E9-001FC0643CE3}"/>
              </a:ext>
            </a:extLst>
          </p:cNvPr>
          <p:cNvSpPr>
            <a:spLocks noGrp="1"/>
          </p:cNvSpPr>
          <p:nvPr>
            <p:ph type="title"/>
          </p:nvPr>
        </p:nvSpPr>
        <p:spPr/>
        <p:txBody>
          <a:bodyPr/>
          <a:lstStyle/>
          <a:p>
            <a:r>
              <a:rPr lang="fa-IR"/>
              <a:t>مهمترین قانون مشاوره به شیوه رفتار درمانی</a:t>
            </a:r>
          </a:p>
        </p:txBody>
      </p:sp>
      <p:sp>
        <p:nvSpPr>
          <p:cNvPr id="3" name="نگهدارنده مکان محتوا 2">
            <a:extLst>
              <a:ext uri="{FF2B5EF4-FFF2-40B4-BE49-F238E27FC236}">
                <a16:creationId xmlns:a16="http://schemas.microsoft.com/office/drawing/2014/main" id="{39C46505-B1F2-EB42-A2E7-72FEDAB2FB86}"/>
              </a:ext>
            </a:extLst>
          </p:cNvPr>
          <p:cNvSpPr>
            <a:spLocks noGrp="1"/>
          </p:cNvSpPr>
          <p:nvPr>
            <p:ph idx="1"/>
          </p:nvPr>
        </p:nvSpPr>
        <p:spPr/>
        <p:txBody>
          <a:bodyPr/>
          <a:lstStyle/>
          <a:p>
            <a:r>
              <a:rPr lang="fa-IR"/>
              <a:t>مهمترین قانون مشاوره به شیوه رفتار درمانی این است  که هر محرک با پاسخی همراه است به نظر ثرندایک در شرطی کردن عملی یا ابزاری یادگیری اصولاً یک پدیده فیزیولوژیک است که با قوانین نظیر تمرین اثر و آمادگی ارتباط دارد به نظر او رفتار با پاداش و تنبیه شکل می‌گیرد و پاداش موجب پیدایش رفتار موثرتری می‌شود براساس قانون اثر اعمالی که پیامدهای مطبوع دارند بر اثر تکرار آموخته می شوند و رفتارهایی که پیامدهای نامطبوع دارند یادگرفته نمی‌شود یا یا فراموش می گردند وارگانیسم از آنها دوری می کنند</a:t>
            </a:r>
          </a:p>
        </p:txBody>
      </p:sp>
    </p:spTree>
    <p:extLst>
      <p:ext uri="{BB962C8B-B14F-4D97-AF65-F5344CB8AC3E}">
        <p14:creationId xmlns:p14="http://schemas.microsoft.com/office/powerpoint/2010/main" val="3360441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72C45D9-5EF0-374A-88A7-F40794961357}"/>
              </a:ext>
            </a:extLst>
          </p:cNvPr>
          <p:cNvSpPr>
            <a:spLocks noGrp="1"/>
          </p:cNvSpPr>
          <p:nvPr>
            <p:ph type="title"/>
          </p:nvPr>
        </p:nvSpPr>
        <p:spPr>
          <a:xfrm>
            <a:off x="719717" y="719717"/>
            <a:ext cx="8419337" cy="1727319"/>
          </a:xfrm>
        </p:spPr>
        <p:txBody>
          <a:bodyPr/>
          <a:lstStyle/>
          <a:p>
            <a:r>
              <a:rPr lang="fa-IR"/>
              <a:t> شیوه درمان برای تغییر رفتار در نظریه رفتار درمانی</a:t>
            </a:r>
          </a:p>
        </p:txBody>
      </p:sp>
      <p:sp>
        <p:nvSpPr>
          <p:cNvPr id="3" name="نگهدارنده مکان محتوا 2">
            <a:extLst>
              <a:ext uri="{FF2B5EF4-FFF2-40B4-BE49-F238E27FC236}">
                <a16:creationId xmlns:a16="http://schemas.microsoft.com/office/drawing/2014/main" id="{3F40DCBA-B7BC-154B-9422-A57DDD911C90}"/>
              </a:ext>
            </a:extLst>
          </p:cNvPr>
          <p:cNvSpPr>
            <a:spLocks noGrp="1"/>
          </p:cNvSpPr>
          <p:nvPr>
            <p:ph idx="1"/>
          </p:nvPr>
        </p:nvSpPr>
        <p:spPr>
          <a:xfrm>
            <a:off x="542386" y="2718369"/>
            <a:ext cx="8596668" cy="4139631"/>
          </a:xfrm>
        </p:spPr>
        <p:txBody>
          <a:bodyPr/>
          <a:lstStyle/>
          <a:p>
            <a:r>
              <a:rPr lang="fa-IR"/>
              <a:t>در رفتار درمانی با استفاده از اصول یادگیری به تغییر رفتار ناسازگار و نامطلوب اقدام می‌شود از این رو رفتار درمانگران به طور دقیق به این موارد توجه دارند </a:t>
            </a:r>
          </a:p>
          <a:p>
            <a:r>
              <a:rPr lang="fa-IR"/>
              <a:t>یادگیری رفتارهای مراجع چگونه رخ می دهد</a:t>
            </a:r>
          </a:p>
          <a:p>
            <a:r>
              <a:rPr lang="fa-IR"/>
              <a:t> چه عواملی یادگیری او را تقویت می کند و تداوم می بخشد </a:t>
            </a:r>
          </a:p>
          <a:p>
            <a:r>
              <a:rPr lang="fa-IR"/>
              <a:t>چگونه می توان جریان یادگیری مراجع را تغییر داد تا رفتارهای نا مطلوبش را دگرگون سازد</a:t>
            </a:r>
          </a:p>
          <a:p>
            <a:endParaRPr lang="fa-IR"/>
          </a:p>
          <a:p>
            <a:r>
              <a:rPr lang="fa-IR"/>
              <a:t> هدف اصلی رفتار درمانی آن است که مراجع ارتباط های نامطلوب میان محرک و پاسخ را به نحومطلوبی تغییر دهند و شیوه‌های عملکرد موثرتر و نحوه سازش با مشکلاتش را یاد بگیرند</a:t>
            </a:r>
          </a:p>
        </p:txBody>
      </p:sp>
    </p:spTree>
    <p:extLst>
      <p:ext uri="{BB962C8B-B14F-4D97-AF65-F5344CB8AC3E}">
        <p14:creationId xmlns:p14="http://schemas.microsoft.com/office/powerpoint/2010/main" val="2205307503"/>
      </p:ext>
    </p:extLst>
  </p:cSld>
  <p:clrMapOvr>
    <a:masterClrMapping/>
  </p:clrMapOvr>
</p:sld>
</file>

<file path=ppt/theme/theme1.xml><?xml version="1.0" encoding="utf-8"?>
<a:theme xmlns:a="http://schemas.openxmlformats.org/drawingml/2006/main" name="وجه">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صفحه گسترده</PresentationFormat>
  <Slides>17</Slides>
  <Notes>0</Notes>
  <HiddenSlides>0</HiddenSlides>
  <ScaleCrop>false</ScaleCrop>
  <HeadingPairs>
    <vt:vector size="4" baseType="variant">
      <vt:variant>
        <vt:lpstr>طرح زمینه</vt:lpstr>
      </vt:variant>
      <vt:variant>
        <vt:i4>1</vt:i4>
      </vt:variant>
      <vt:variant>
        <vt:lpstr>عنوان های اسلاید</vt:lpstr>
      </vt:variant>
      <vt:variant>
        <vt:i4>17</vt:i4>
      </vt:variant>
    </vt:vector>
  </HeadingPairs>
  <TitlesOfParts>
    <vt:vector size="18" baseType="lpstr">
      <vt:lpstr>وجه</vt:lpstr>
      <vt:lpstr>نظریه واقعیت درمانی ویلیام گلسر</vt:lpstr>
      <vt:lpstr>گام اول برای تغییر رفتار در نظریه واقعیت درمانی چیست</vt:lpstr>
      <vt:lpstr>دیدگاه واقعیت درمانی ویلیام گلاسر درباره نحوه شکل‌گیری هویت موفق و یا ناموفق افراد؟</vt:lpstr>
      <vt:lpstr>دو نیاز اصلی و اساسی انسان ها بر اساس نظریه واقعیت درمانی گلسر؟</vt:lpstr>
      <vt:lpstr> شیوه مشاوره در نظریه واقعیت درمانی  گلسر؟</vt:lpstr>
      <vt:lpstr>محیط مشاوره در نظریه واقعیت درمانی</vt:lpstr>
      <vt:lpstr>مراحل مشاوره به شیوه واقعیت درمانی</vt:lpstr>
      <vt:lpstr>مهمترین قانون مشاوره به شیوه رفتار درمانی</vt:lpstr>
      <vt:lpstr> شیوه درمان برای تغییر رفتار در نظریه رفتار درمانی</vt:lpstr>
      <vt:lpstr>سه سوال رفتار درمانگران در جریان درمان</vt:lpstr>
      <vt:lpstr>شیوه های مختلف رفتار درمانی؟</vt:lpstr>
      <vt:lpstr>شیوه های شناخت مراجع در خدمات راهنمایی و مشاوره</vt:lpstr>
      <vt:lpstr>فنون آغاز جلسه مشاوره</vt:lpstr>
      <vt:lpstr>روش های درست ادامه جلسه مشاوره</vt:lpstr>
      <vt:lpstr>شیوه صحیح برخورد با سکوت مراجع در آغاز و ادامه ادامه جلسه مشاوره</vt:lpstr>
      <vt:lpstr>برای پایان دادن به جلسه مشاوره رعایت چه مواردی ضرورت دارد</vt:lpstr>
      <vt:lpstr> پایان فصل اول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نظریه واقعیت درمانی ویلیام گلسر</dc:title>
  <dc:creator>989113393179</dc:creator>
  <cp:lastModifiedBy>989113393179</cp:lastModifiedBy>
  <cp:revision>2</cp:revision>
  <dcterms:created xsi:type="dcterms:W3CDTF">2020-04-26T03:29:34Z</dcterms:created>
  <dcterms:modified xsi:type="dcterms:W3CDTF">2020-04-26T07:19:41Z</dcterms:modified>
</cp:coreProperties>
</file>