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70" r:id="rId13"/>
    <p:sldId id="271" r:id="rId14"/>
    <p:sldId id="272" r:id="rId15"/>
    <p:sldId id="273" r:id="rId16"/>
    <p:sldId id="258" r:id="rId17"/>
    <p:sldId id="278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301472-E3DC-4968-8D25-0CD7F91682BC}" type="datetimeFigureOut">
              <a:rPr lang="fa-IR" smtClean="0"/>
              <a:pPr/>
              <a:t>1436/12/30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A70BA0-97FE-43CD-8A9D-6E09DF32C6A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0BA0-97FE-43CD-8A9D-6E09DF32C6AB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0BA0-97FE-43CD-8A9D-6E09DF32C6AB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0BA0-97FE-43CD-8A9D-6E09DF32C6AB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prozheh.i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kxznhblszdossmnybf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68" y="0"/>
            <a:ext cx="9148068" cy="68549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914400"/>
            <a:ext cx="3352800" cy="137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ekanB" pitchFamily="2" charset="2"/>
                <a:ea typeface="+mj-ea"/>
                <a:cs typeface="Divani Mazar" pitchFamily="2" charset="-78"/>
              </a:rPr>
              <a:t> </a:t>
            </a:r>
            <a:r>
              <a:rPr lang="fa-IR" sz="7200" i="1" dirty="0" smtClean="0">
                <a:solidFill>
                  <a:srgbClr val="FFC000"/>
                </a:solidFill>
                <a:latin typeface="SYekanB" pitchFamily="2" charset="2"/>
                <a:ea typeface="+mj-ea"/>
                <a:cs typeface="Divani Mazar" pitchFamily="2" charset="-78"/>
              </a:rPr>
              <a:t>بسم</a:t>
            </a:r>
            <a:r>
              <a:rPr kumimoji="0" lang="fa-IR" sz="7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ekanB" pitchFamily="2" charset="2"/>
                <a:ea typeface="+mj-ea"/>
                <a:cs typeface="Divani Mazar" pitchFamily="2" charset="-78"/>
              </a:rPr>
              <a:t> الله</a:t>
            </a:r>
            <a:r>
              <a:rPr kumimoji="0" lang="fa-IR" sz="720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ekanB" pitchFamily="2" charset="2"/>
                <a:ea typeface="+mj-ea"/>
                <a:cs typeface="Divani Mazar" pitchFamily="2" charset="-78"/>
              </a:rPr>
              <a:t> </a:t>
            </a:r>
            <a:endParaRPr kumimoji="0" lang="en-US" sz="720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ekanB" pitchFamily="2" charset="2"/>
              <a:ea typeface="+mj-ea"/>
              <a:cs typeface="Divani Maza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2667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www.collegeprozheh.ir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82000" cy="23622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اين حشره زمستان را به صورت لارو سن آخر (لارو كامل) داخل پيله در پناهگاه هاي طبيعي (زير پوستك‎ها و برگ هاي ريخته شده در سطح خاك) سپري مي‎كند. </a:t>
            </a:r>
            <a:endParaRPr lang="fa-I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37338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cs typeface="+mn-cs"/>
              </a:rPr>
              <a:t>اوايل بهار تبديل به شفيره شده و 10-15 روز بعد، حشرة كامل نسل اول همزمان با باز شدن جوانه‎هاي برگي از پوستة شفيرگي خارج مي‎شود. پروانة بالغ پس از تغذيه از شهد و شبنم و جفتگيري، بر روي بند خوشه و حبه و گاهي روي حبه‎هاي تازه تشكيل شدة انگور تخم ريزي مي‎كند</a:t>
            </a:r>
            <a:endParaRPr lang="fa-IR" sz="40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9718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از این تخم ها بسته به درجه حرارت پس از یك هفته تا ده روز لارو ها یا كرمینه هایی كه اندازه آنها به حدود 2 میلی متر می رسد خارج میشوند. لاروهای نوزاد وارد خوشه های گل شده و با تنیدن تارهایی به شكل تار عنكبوت و در هم فشردن غنچه ها از آنها تغذیه می نمایند .</a:t>
            </a:r>
            <a:endParaRPr lang="fa-IR" dirty="0">
              <a:cs typeface="+mn-cs"/>
            </a:endParaRPr>
          </a:p>
        </p:txBody>
      </p:sp>
      <p:pic>
        <p:nvPicPr>
          <p:cNvPr id="4" name="Picture 3" descr="Lobesia botrana - Glomérulos de Lobesia bo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57600"/>
            <a:ext cx="4114800" cy="2846070"/>
          </a:xfrm>
          <a:prstGeom prst="roundRect">
            <a:avLst>
              <a:gd name="adj" fmla="val 1194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7.40741E-7 L 0.46667 0.003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66 0.0037 L 0.00833 0.003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9718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cs typeface="+mn-cs"/>
              </a:rPr>
              <a:t>لارو ها در زیر پوست درختان و یا زیر گیاهان خشگ و پوسیده سطح زمین و یا در همان محل تغذیه در داخل پیله سفید رنگ پنبه ای مانند به شكلی در می ایند كه به آنها شفیره می گویند .</a:t>
            </a:r>
            <a:endParaRPr lang="fa-IR" sz="4000" dirty="0">
              <a:cs typeface="+mn-cs"/>
            </a:endParaRPr>
          </a:p>
        </p:txBody>
      </p:sp>
      <p:pic>
        <p:nvPicPr>
          <p:cNvPr id="3" name="Picture 2" descr="7032133.jpg"/>
          <p:cNvPicPr>
            <a:picLocks noChangeAspect="1"/>
          </p:cNvPicPr>
          <p:nvPr/>
        </p:nvPicPr>
        <p:blipFill>
          <a:blip r:embed="rId2" cstate="print"/>
          <a:srcRect l="9333" t="10204" r="4000" b="4082"/>
          <a:stretch>
            <a:fillRect/>
          </a:stretch>
        </p:blipFill>
        <p:spPr>
          <a:xfrm>
            <a:off x="533400" y="3124200"/>
            <a:ext cx="49530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9718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حدود یك هفته بعد از شفیره ها كه اندازه آنها كمی از یك سانتی متر كوچكتر است پروانه ها ظاهر شده و تخم ریزی جدید شروع می شود . لارو ها ی به وجود آمده از این تخم های جدید از این غورها تغذیه می كنن .</a:t>
            </a:r>
            <a:endParaRPr lang="fa-IR" dirty="0">
              <a:cs typeface="+mn-cs"/>
            </a:endParaRPr>
          </a:p>
        </p:txBody>
      </p:sp>
      <p:pic>
        <p:nvPicPr>
          <p:cNvPr id="4" name="Picture 3" descr="خوشه خوار 1245.jpg"/>
          <p:cNvPicPr>
            <a:picLocks noChangeAspect="1"/>
          </p:cNvPicPr>
          <p:nvPr/>
        </p:nvPicPr>
        <p:blipFill>
          <a:blip r:embed="rId2" cstate="print"/>
          <a:srcRect t="24000" b="10000"/>
          <a:stretch>
            <a:fillRect/>
          </a:stretch>
        </p:blipFill>
        <p:spPr>
          <a:xfrm>
            <a:off x="533400" y="3276600"/>
            <a:ext cx="3124200" cy="3148049"/>
          </a:xfrm>
          <a:prstGeom prst="roundRect">
            <a:avLst>
              <a:gd name="adj" fmla="val 1438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5375 0.0039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4191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این لارو ها نیز پس از گذشت حدود سه هفته تبدیل به شفیره می گردنند . كه از آنها پروانه های جدید ظاهر می شود . از تخم های این پروانه ها لاروهای به وجود می آید كه از حبه انگور تغذیه كرده و همین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لارو ها هستند كه بیشترین خسارت</a:t>
            </a:r>
            <a:br>
              <a:rPr lang="fa-IR" dirty="0" smtClean="0">
                <a:cs typeface="+mn-cs"/>
              </a:rPr>
            </a:br>
            <a:r>
              <a:rPr lang="fa-IR" b="1" dirty="0" smtClean="0">
                <a:cs typeface="+mn-cs"/>
              </a:rPr>
              <a:t>را به بار میاورند كه در اصطلاح لارو های</a:t>
            </a:r>
            <a:br>
              <a:rPr lang="fa-IR" b="1" dirty="0" smtClean="0">
                <a:cs typeface="+mn-cs"/>
              </a:rPr>
            </a:br>
            <a:r>
              <a:rPr lang="fa-IR" b="1" dirty="0" smtClean="0">
                <a:cs typeface="+mn-cs"/>
              </a:rPr>
              <a:t> نسل سوم گفته می شود .</a:t>
            </a:r>
            <a:endParaRPr lang="fa-IR" b="1" dirty="0">
              <a:cs typeface="+mn-cs"/>
            </a:endParaRPr>
          </a:p>
        </p:txBody>
      </p:sp>
      <p:pic>
        <p:nvPicPr>
          <p:cNvPr id="4" name="Picture 3" descr="کرم خوشه خوار انگور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3381828" cy="4096265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1999"/>
          </a:xfrm>
        </p:spPr>
        <p:txBody>
          <a:bodyPr>
            <a:noAutofit/>
          </a:bodyPr>
          <a:lstStyle/>
          <a:p>
            <a:pPr algn="r"/>
            <a:r>
              <a:rPr lang="ar-SA" sz="5400" dirty="0" smtClean="0">
                <a:cs typeface="B Nikoo" pitchFamily="2" charset="-78"/>
              </a:rPr>
              <a:t>سیکل زندگی</a:t>
            </a:r>
            <a:r>
              <a:rPr lang="fa-IR" sz="5400" dirty="0" smtClean="0">
                <a:cs typeface="B Nikoo" pitchFamily="2" charset="-78"/>
              </a:rPr>
              <a:t> </a:t>
            </a:r>
            <a:r>
              <a:rPr lang="ar-SA" sz="5400" dirty="0" smtClean="0">
                <a:cs typeface="B Nikoo" pitchFamily="2" charset="-78"/>
              </a:rPr>
              <a:t>( چهار نسلی )</a:t>
            </a:r>
            <a:endParaRPr lang="fa-IR" sz="5400" dirty="0">
              <a:cs typeface="B Nikoo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1"/>
            <a:ext cx="7924801" cy="3886199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ظهور اولین پروانه اوایل فروردین</a:t>
            </a:r>
            <a:r>
              <a:rPr lang="fa-IR" sz="4000" dirty="0" smtClean="0">
                <a:solidFill>
                  <a:schemeClr val="tx1"/>
                </a:solidFill>
              </a:rPr>
              <a:t> .</a:t>
            </a:r>
            <a:endParaRPr lang="ar-SA" sz="4000" dirty="0" smtClean="0">
              <a:solidFill>
                <a:schemeClr val="tx1"/>
              </a:solidFill>
            </a:endParaRPr>
          </a:p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fa-IR" sz="4000" dirty="0" smtClean="0">
                <a:solidFill>
                  <a:schemeClr val="tx1"/>
                </a:solidFill>
              </a:rPr>
              <a:t>پیک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پرواز نسل اول اواخر فروردین تا اوایل اردیبهشت</a:t>
            </a:r>
            <a:r>
              <a:rPr lang="fa-IR" sz="4000" dirty="0" smtClean="0">
                <a:solidFill>
                  <a:schemeClr val="tx1"/>
                </a:solidFill>
              </a:rPr>
              <a:t> .</a:t>
            </a: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 پیک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پرواز نسل دوم دهه سوم خرداد .</a:t>
            </a:r>
          </a:p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</a:rPr>
              <a:t>پیک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ar-SA" sz="4000" b="1" dirty="0" smtClean="0">
                <a:solidFill>
                  <a:schemeClr val="tx1"/>
                </a:solidFill>
              </a:rPr>
              <a:t>نسل سوم اواخر تیر تا اوایل مردا</a:t>
            </a:r>
            <a:r>
              <a:rPr lang="fa-IR" sz="4000" b="1" dirty="0" smtClean="0">
                <a:solidFill>
                  <a:schemeClr val="tx1"/>
                </a:solidFill>
              </a:rPr>
              <a:t>د .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r"/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</a:rPr>
              <a:t>پیک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ar-SA" sz="4000" b="1" dirty="0" smtClean="0">
                <a:solidFill>
                  <a:schemeClr val="tx1"/>
                </a:solidFill>
              </a:rPr>
              <a:t>پرواز نسل چهارم اوایل شهریور</a:t>
            </a:r>
            <a:r>
              <a:rPr lang="fa-IR" sz="4000" b="1" dirty="0" smtClean="0">
                <a:solidFill>
                  <a:schemeClr val="tx1"/>
                </a:solidFill>
              </a:rPr>
              <a:t> .</a:t>
            </a:r>
            <a:endParaRPr lang="ar-SA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1"/>
            <a:ext cx="6477000" cy="1219200"/>
          </a:xfrm>
        </p:spPr>
        <p:txBody>
          <a:bodyPr>
            <a:normAutofit/>
          </a:bodyPr>
          <a:lstStyle/>
          <a:p>
            <a:pPr algn="r"/>
            <a:r>
              <a:rPr lang="ar-SA" sz="5400" dirty="0" smtClean="0">
                <a:cs typeface="B Nikoo" pitchFamily="2" charset="-78"/>
              </a:rPr>
              <a:t>سیکل زندگی</a:t>
            </a:r>
            <a:r>
              <a:rPr lang="fa-IR" sz="5400" dirty="0" smtClean="0">
                <a:cs typeface="B Nikoo" pitchFamily="2" charset="-78"/>
              </a:rPr>
              <a:t> </a:t>
            </a:r>
            <a:r>
              <a:rPr lang="ar-SA" sz="5400" dirty="0" smtClean="0">
                <a:cs typeface="B Nikoo" pitchFamily="2" charset="-78"/>
              </a:rPr>
              <a:t>( </a:t>
            </a:r>
            <a:r>
              <a:rPr lang="fa-IR" sz="5400" dirty="0" smtClean="0">
                <a:cs typeface="B Nikoo" pitchFamily="2" charset="-78"/>
              </a:rPr>
              <a:t>سه</a:t>
            </a:r>
            <a:r>
              <a:rPr lang="ar-SA" sz="5400" dirty="0" smtClean="0">
                <a:cs typeface="B Nikoo" pitchFamily="2" charset="-78"/>
              </a:rPr>
              <a:t> نسلی )</a:t>
            </a:r>
            <a:endParaRPr lang="fa-I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620000" cy="3276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ظهور اولین پروانه اوایل اردیبهشت</a:t>
            </a:r>
            <a:r>
              <a:rPr lang="en-US" sz="4000" dirty="0" smtClean="0">
                <a:solidFill>
                  <a:schemeClr val="tx1"/>
                </a:solidFill>
              </a:rPr>
              <a:t> .</a:t>
            </a:r>
            <a:endParaRPr lang="ar-SA" sz="4000" dirty="0" smtClean="0">
              <a:solidFill>
                <a:schemeClr val="tx1"/>
              </a:solidFill>
            </a:endParaRP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پیک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نسل اول اواسط تا اواخر اردیبهشت</a:t>
            </a:r>
            <a:r>
              <a:rPr lang="en-US" sz="4000" dirty="0" smtClean="0">
                <a:solidFill>
                  <a:schemeClr val="tx1"/>
                </a:solidFill>
              </a:rPr>
              <a:t> .</a:t>
            </a:r>
          </a:p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fa-IR" sz="4000" dirty="0" smtClean="0">
                <a:solidFill>
                  <a:schemeClr val="tx1"/>
                </a:solidFill>
              </a:rPr>
              <a:t>پیک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نسل دوم اواسط تیر 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</a:rPr>
              <a:t>پیک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ar-SA" sz="4000" b="1" dirty="0" smtClean="0">
                <a:solidFill>
                  <a:schemeClr val="tx1"/>
                </a:solidFill>
              </a:rPr>
              <a:t>نسل سوم اواخر خرداد تا اوایل شهریور.</a:t>
            </a:r>
          </a:p>
          <a:p>
            <a:pPr algn="r"/>
            <a:endParaRPr lang="ar-SA" sz="4000" dirty="0" smtClean="0">
              <a:solidFill>
                <a:schemeClr val="tx1"/>
              </a:solidFill>
            </a:endParaRPr>
          </a:p>
          <a:p>
            <a:endParaRPr lang="fa-I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81000"/>
            <a:ext cx="5105400" cy="1371600"/>
          </a:xfrm>
          <a:prstGeom prst="cloudCallout">
            <a:avLst>
              <a:gd name="adj1" fmla="val 63318"/>
              <a:gd name="adj2" fmla="val 8472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r"/>
            <a:r>
              <a:rPr lang="ar-SA" sz="6000" dirty="0" smtClean="0">
                <a:cs typeface="B Nikoo" pitchFamily="2" charset="-78"/>
              </a:rPr>
              <a:t>نحوه خسارت</a:t>
            </a:r>
            <a:endParaRPr lang="fa-IR" sz="6000" dirty="0">
              <a:cs typeface="B Nikoo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924800" cy="30480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در بهار لاروهای جوان نسل اول از جوانه های گل دهنده و غنچه تغذیه کرده و روی آنها را با تارهایی می پوشانند . </a:t>
            </a: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در نتیجه سبب خشکیدن گل ها و جوانه ها و ریزش آنها می گردند .</a:t>
            </a:r>
            <a:endParaRPr lang="fa-IR" sz="4000" dirty="0"/>
          </a:p>
        </p:txBody>
      </p:sp>
      <p:pic>
        <p:nvPicPr>
          <p:cNvPr id="4" name="Picture 3" descr="Lobesia botrana - Glomérulos de Lobesia botrana.jpg"/>
          <p:cNvPicPr>
            <a:picLocks noChangeAspect="1"/>
          </p:cNvPicPr>
          <p:nvPr/>
        </p:nvPicPr>
        <p:blipFill>
          <a:blip r:embed="rId2" cstate="print"/>
          <a:srcRect l="8333" t="12048"/>
          <a:stretch>
            <a:fillRect/>
          </a:stretch>
        </p:blipFill>
        <p:spPr>
          <a:xfrm>
            <a:off x="838200" y="1905000"/>
            <a:ext cx="6096000" cy="4045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136775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لاروهای نسل دوم از گوشت غوره تغذیه می نمایند . بر اثر تغذیه پوست غوره منظره خاکی رنگ پیدا نموده و چروک برداشته و در نهایت باعث ریزش حبه ها می گردد .</a:t>
            </a:r>
            <a:endParaRPr lang="fa-IR" dirty="0"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381000"/>
            <a:ext cx="5105400" cy="1371600"/>
          </a:xfrm>
          <a:prstGeom prst="cloudCallout">
            <a:avLst>
              <a:gd name="adj1" fmla="val 63318"/>
              <a:gd name="adj2" fmla="val 8472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نحوه خسارت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457200"/>
            <a:ext cx="3352800" cy="5410200"/>
          </a:xfrm>
        </p:spPr>
        <p:txBody>
          <a:bodyPr>
            <a:normAutofit fontScale="90000"/>
          </a:bodyPr>
          <a:lstStyle/>
          <a:p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>تهیه کننده:</a:t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>مرجان فرزی زاده</a:t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/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>زیر نظر  استاد:</a:t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> مهندس یاری</a:t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/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  <a:t>اردیبهشت 91</a:t>
            </a:r>
            <a:br>
              <a:rPr lang="fa-IR" b="1" i="1" dirty="0" smtClean="0">
                <a:solidFill>
                  <a:schemeClr val="bg1"/>
                </a:solidFill>
                <a:cs typeface="B Kamran" pitchFamily="2" charset="-78"/>
              </a:rPr>
            </a:b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924800" cy="2289175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لاروهای نسل سوم از انگور های رسیده تغذیه می کنند ،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 ابتدا از گوشت و سپس از پوست های رسیده می خورند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محل فعالیت آفت توسط تارهایی روی خوشه مشخص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می باشد .  </a:t>
            </a:r>
            <a:endParaRPr lang="fa-IR" dirty="0"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381000"/>
            <a:ext cx="5105400" cy="1371600"/>
          </a:xfrm>
          <a:prstGeom prst="cloudCallout">
            <a:avLst>
              <a:gd name="adj1" fmla="val 63318"/>
              <a:gd name="adj2" fmla="val 8472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نحوه خسارت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4" name="Picture 3" descr="کرم خوشه خوار انگور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5791200" cy="6261552"/>
          </a:xfrm>
          <a:prstGeom prst="roundRect">
            <a:avLst>
              <a:gd name="adj" fmla="val 634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36576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+mn-cs"/>
              </a:rPr>
              <a:t>خوشه های آلوده مورد حمله انواع قارچ ها قرار گرفته خسارت های ثانویه را به وجود می آورند .</a:t>
            </a:r>
            <a:br>
              <a:rPr lang="fa-IR" dirty="0" smtClean="0">
                <a:cs typeface="+mn-cs"/>
              </a:rPr>
            </a:br>
            <a:r>
              <a:rPr lang="fa-IR" dirty="0" smtClean="0">
                <a:cs typeface="+mn-cs"/>
              </a:rPr>
              <a:t>لاروهاي نسل بعدي آفت حتي روي انگور هايي که </a:t>
            </a:r>
            <a:r>
              <a:rPr lang="fa-IR" b="1" dirty="0" smtClean="0">
                <a:cs typeface="+mn-cs"/>
              </a:rPr>
              <a:t>براي تهيه کشمش اختصاص داده مي شوند نیز تغذیه کرده و پس از انتقال به انبار، در آن جا تا بهار سال آينده به سر مي برند .</a:t>
            </a:r>
            <a:endParaRPr lang="fa-IR" b="1" dirty="0"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381000"/>
            <a:ext cx="5105400" cy="1371600"/>
          </a:xfrm>
          <a:prstGeom prst="cloudCallout">
            <a:avLst>
              <a:gd name="adj1" fmla="val 63318"/>
              <a:gd name="adj2" fmla="val 8472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نحوه خسارت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4" name="Picture 3" descr="6032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114800" cy="6282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971800"/>
            <a:ext cx="3048000" cy="3572432"/>
          </a:xfrm>
          <a:prstGeom prst="roundRect">
            <a:avLst>
              <a:gd name="adj" fmla="val 1503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r"/>
            <a:r>
              <a:rPr lang="fa-IR" sz="5400" dirty="0" smtClean="0">
                <a:cs typeface="B Nikoo" pitchFamily="2" charset="-78"/>
              </a:rPr>
              <a:t>كنترل غیرشیمیایی (زراعی)</a:t>
            </a:r>
            <a:endParaRPr lang="fa-IR" sz="5400" dirty="0">
              <a:cs typeface="B Nikoo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7374194" cy="2209800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خسارت اين آفت در کشت ديم روي انگور به مراتب کمتر از انگور کشت آبي است و به همين جهت در اکثر مناطق ديم مبارزه با آفت معمول نیست.</a:t>
            </a:r>
          </a:p>
          <a:p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678994" cy="22860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شخم عمیق خاك پاي درخت در زمستان که سبب فرو رفتن پيلة لاروهاي زمستان گذران در عمق خاك شده و در نتیجه در ابتدای بهار قادر به خروج از خاک نخواهند بود. </a:t>
            </a:r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غیرشیمیایی (زراعی)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4" name="Picture 3" descr="33181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4041322"/>
            <a:ext cx="3552371" cy="2664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7374194" cy="33528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با توجه به اینكه در زمستان قسمتی از شفیره ها در زیر علف های خشك و پوسیده در سطح زمین به سر می برند استفاده از یخ آب می تواند به نابودی این بخش </a:t>
            </a:r>
            <a:r>
              <a:rPr lang="fa-IR" sz="4000" b="1" dirty="0" smtClean="0">
                <a:solidFill>
                  <a:schemeClr val="tx1"/>
                </a:solidFill>
              </a:rPr>
              <a:t>از شفیره ها و در نتیجه كاهش آفت در موقع ظهور خوشه های گل كمك كند .</a:t>
            </a: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غیرشیمیایی (زراعی)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374194" cy="1143000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انتخاب انواع موهايي که خوشه متراکم ندارند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غیرشیمیایی (زراعی)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6" name="Picture 5" descr="44svk4harjhq7d0bz24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3581400" cy="280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75 3.33333E-6 C 0.14201 -0.02408 0.18298 -0.05857 0.23177 -0.05857 C 0.30382 -0.05857 0.3625 -0.02269 0.3625 0.02268 C 0.3625 0.03727 0.35659 0.05069 0.34479 0.06273 C 0.34687 0.06273 0.11875 0.24259 0.11875 0.24398 C 0.11875 0.24259 -0.10955 0.06273 -0.10747 0.06273 C -0.11927 0.05069 -0.125 0.03727 -0.125 0.02268 C -0.125 -0.02269 -0.0665 -0.05857 0.00764 -0.05857 C 0.05434 -0.05857 0.09531 -0.02408 0.11875 3.33333E-6 Z " pathEditMode="relative" rAng="0" ptsTypes="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678994" cy="25146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احداث باغ به صورت رديفي و در روي داربست موازي، چون کرم خوشه انگور اغلب به موستان هايي که فاقد داربست بوده و موها به شکل گسترده روي زميــن يا </a:t>
            </a:r>
            <a:r>
              <a:rPr lang="fa-IR" sz="4000" b="1" dirty="0" smtClean="0">
                <a:solidFill>
                  <a:schemeClr val="tx1"/>
                </a:solidFill>
              </a:rPr>
              <a:t>پشته ها باشند حمله مي کند.</a:t>
            </a: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غیرشیمیایی (زراعی)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 cstate="print"/>
          <a:srcRect r="4130" b="2456"/>
          <a:stretch>
            <a:fillRect/>
          </a:stretch>
        </p:blipFill>
        <p:spPr>
          <a:xfrm>
            <a:off x="304800" y="2315498"/>
            <a:ext cx="5410200" cy="4161502"/>
          </a:xfrm>
          <a:prstGeom prst="round2DiagRect">
            <a:avLst>
              <a:gd name="adj1" fmla="val 3048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374194" cy="2209800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هرس هر ساله مو بـراي جلوگيـري از تجمــع شاخه هاي اضافي، </a:t>
            </a: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سوزاندن علف هاي هرز و برگ هاي خشک در پاييز.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7391400" cy="1752600"/>
          </a:xfrm>
          <a:prstGeom prst="flowChartDocument">
            <a:avLst/>
          </a:prstGeom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غیرشیمیایی (زراعی)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ikoo" pitchFamily="2" charset="-78"/>
            </a:endParaRPr>
          </a:p>
        </p:txBody>
      </p:sp>
      <p:pic>
        <p:nvPicPr>
          <p:cNvPr id="5" name="Picture 4" descr="23939013088358c1b70c6241f3419d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49116"/>
            <a:ext cx="2895600" cy="2818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457200"/>
            <a:ext cx="4572000" cy="1374775"/>
          </a:xfrm>
          <a:prstGeom prst="wedgeRoundRectCallout">
            <a:avLst>
              <a:gd name="adj1" fmla="val -3090"/>
              <a:gd name="adj2" fmla="val 72155"/>
              <a:gd name="adj3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lvl="0" algn="r"/>
            <a:r>
              <a:rPr lang="fa-IR" sz="6000" dirty="0" smtClean="0">
                <a:cs typeface="B Nikoo" pitchFamily="2" charset="-78"/>
              </a:rPr>
              <a:t>كنترل شیمیایی</a:t>
            </a:r>
            <a:endParaRPr lang="fa-I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772400" cy="2133600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1"/>
                </a:solidFill>
              </a:rPr>
              <a:t>جمعیت نسل بهاره یعنی همان هایی كه به خوشه های گل آسیب می رسانند معمولا زیاد نمی باشد و خسارت وارده در حدی نیست كه نیازی به مبارزه داشته باشد .</a:t>
            </a:r>
            <a:endParaRPr lang="fa-I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79775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cs typeface="+mn-cs"/>
              </a:rPr>
              <a:t>هنگامی که غوره ها به اندازه عدس یا نخود هستند جمعیت آفت زیاد و خسارتزامی باشد از سموم </a:t>
            </a:r>
            <a:r>
              <a:rPr lang="ar-SA" b="1" dirty="0" smtClean="0">
                <a:cs typeface="+mn-cs"/>
              </a:rPr>
              <a:t>فسفره مانند آزینفوس متیل یا زولون 2 در هزار یا دیازینون 60% ،</a:t>
            </a:r>
            <a:r>
              <a:rPr lang="fa-IR" b="1" dirty="0" smtClean="0">
                <a:cs typeface="+mn-cs"/>
              </a:rPr>
              <a:t> </a:t>
            </a:r>
            <a:r>
              <a:rPr lang="ar-SA" b="1" dirty="0" smtClean="0">
                <a:cs typeface="+mn-cs"/>
              </a:rPr>
              <a:t> 1.5 در هزار استفاده می شود</a:t>
            </a:r>
            <a:r>
              <a:rPr lang="fa-IR" b="1" dirty="0" smtClean="0">
                <a:cs typeface="+mn-cs"/>
              </a:rPr>
              <a:t> .</a:t>
            </a:r>
            <a:endParaRPr lang="fa-IR" b="1" dirty="0"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457200"/>
            <a:ext cx="4572000" cy="1374775"/>
          </a:xfrm>
          <a:prstGeom prst="wedgeRoundRectCallout">
            <a:avLst>
              <a:gd name="adj1" fmla="val -3090"/>
              <a:gd name="adj2" fmla="val 72155"/>
              <a:gd name="adj3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شیمیایی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92763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Lobesia botrana - Glomérulos de Lobesia bo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2400"/>
            <a:ext cx="3657600" cy="252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خوشه خوار 1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895600"/>
            <a:ext cx="29718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کرم خوشه خوار انگور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048000"/>
            <a:ext cx="3048000" cy="3527634"/>
          </a:xfrm>
          <a:prstGeom prst="roundRect">
            <a:avLst>
              <a:gd name="adj" fmla="val 9065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 descr="7032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429000"/>
            <a:ext cx="4315408" cy="2819400"/>
          </a:xfrm>
          <a:prstGeom prst="roundRect">
            <a:avLst>
              <a:gd name="adj" fmla="val 7451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8" descr="7032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73224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kerme si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990600"/>
            <a:ext cx="2445826" cy="2133600"/>
          </a:xfrm>
          <a:prstGeom prst="roundRect">
            <a:avLst>
              <a:gd name="adj" fmla="val 209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Lobesia_botrana_uggl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250" y="838200"/>
            <a:ext cx="801695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060575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>
                <a:cs typeface="+mn-cs"/>
              </a:rPr>
              <a:t>برای رقمهای زود رس ( یاقوتی ) نیاز به مبارزه نیست و در صورت تراکم آفت در موقع عدسی یا نخودی شدن غوره مبارزه می شود.</a:t>
            </a:r>
            <a:endParaRPr lang="fa-IR" dirty="0"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457200"/>
            <a:ext cx="4572000" cy="1374775"/>
          </a:xfrm>
          <a:prstGeom prst="wedgeRoundRectCallout">
            <a:avLst>
              <a:gd name="adj1" fmla="val -3090"/>
              <a:gd name="adj2" fmla="val 72155"/>
              <a:gd name="adj3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شیمیایی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cs typeface="+mn-cs"/>
              </a:rPr>
              <a:t>در ارقام دیررس هنگامی که انگور ترش یا شیرین است مبارزه شیمیایی دوم صورت می گیرد</a:t>
            </a:r>
            <a:r>
              <a:rPr lang="fa-IR" dirty="0" smtClean="0">
                <a:cs typeface="+mn-cs"/>
              </a:rPr>
              <a:t> .</a:t>
            </a:r>
            <a:endParaRPr lang="ar-SA" dirty="0"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457200"/>
            <a:ext cx="4572000" cy="1374775"/>
          </a:xfrm>
          <a:prstGeom prst="wedgeRoundRectCallout">
            <a:avLst>
              <a:gd name="adj1" fmla="val -3090"/>
              <a:gd name="adj2" fmla="val 72155"/>
              <a:gd name="adj3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ikoo" pitchFamily="2" charset="-78"/>
              </a:rPr>
              <a:t>كنترل شیمیایی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304800"/>
            <a:ext cx="2057400" cy="1470025"/>
          </a:xfrm>
        </p:spPr>
        <p:txBody>
          <a:bodyPr>
            <a:normAutofit/>
          </a:bodyPr>
          <a:lstStyle/>
          <a:p>
            <a:pPr algn="r"/>
            <a:r>
              <a:rPr lang="fa-IR" sz="6600" dirty="0" smtClean="0">
                <a:cs typeface="B Nikoo" pitchFamily="2" charset="-78"/>
              </a:rPr>
              <a:t>منابع</a:t>
            </a:r>
            <a:endParaRPr lang="fa-IR" sz="6600" dirty="0">
              <a:cs typeface="B Nikoo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7010400" cy="3733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DaunPenh" pitchFamily="2" charset="0"/>
                <a:cs typeface="DaunPenh" pitchFamily="2" charset="0"/>
              </a:rPr>
              <a:t>www.shabnamak.mihanblog.com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DaunPenh" pitchFamily="2" charset="0"/>
                <a:cs typeface="DaunPenh" pitchFamily="2" charset="0"/>
              </a:rPr>
              <a:t>www.baghbani.ir</a:t>
            </a:r>
            <a:endParaRPr lang="fa-IR" sz="4800" b="1" dirty="0" smtClean="0">
              <a:solidFill>
                <a:schemeClr val="tx1"/>
              </a:solidFill>
              <a:latin typeface="DaunPenh" pitchFamily="2" charset="0"/>
              <a:cs typeface="Dast Nevis" pitchFamily="66" charset="-78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DaunPenh" pitchFamily="2" charset="0"/>
                <a:cs typeface="DaunPenh" pitchFamily="2" charset="0"/>
              </a:rPr>
              <a:t>www.tabrizgiyah.blogfa.com</a:t>
            </a:r>
            <a:endParaRPr lang="fa-IR" sz="4800" b="1" dirty="0" smtClean="0">
              <a:solidFill>
                <a:schemeClr val="tx1"/>
              </a:solidFill>
              <a:latin typeface="DaunPenh" pitchFamily="2" charset="0"/>
              <a:cs typeface="Dast Nevis" pitchFamily="66" charset="-78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DaunPenh" pitchFamily="2" charset="0"/>
                <a:cs typeface="DaunPenh" pitchFamily="2" charset="0"/>
              </a:rPr>
              <a:t>www.iranabadi.com</a:t>
            </a:r>
            <a:endParaRPr lang="fa-IR" sz="4800" b="1" dirty="0" smtClean="0">
              <a:solidFill>
                <a:schemeClr val="tx1"/>
              </a:solidFill>
              <a:latin typeface="DaunPenh" pitchFamily="2" charset="0"/>
              <a:cs typeface="Dast Nevis" pitchFamily="66" charset="-78"/>
            </a:endParaRPr>
          </a:p>
        </p:txBody>
      </p:sp>
      <p:pic>
        <p:nvPicPr>
          <p:cNvPr id="4" name="Picture 3" descr="internetlearnboo01254.jpg"/>
          <p:cNvPicPr>
            <a:picLocks noChangeAspect="1"/>
          </p:cNvPicPr>
          <p:nvPr/>
        </p:nvPicPr>
        <p:blipFill>
          <a:blip r:embed="rId2" cstate="print"/>
          <a:srcRect l="10526" r="3158" b="2632"/>
          <a:stretch>
            <a:fillRect/>
          </a:stretch>
        </p:blipFill>
        <p:spPr>
          <a:xfrm>
            <a:off x="381000" y="0"/>
            <a:ext cx="3124200" cy="2209800"/>
          </a:xfrm>
          <a:prstGeom prst="roundRect">
            <a:avLst>
              <a:gd name="adj" fmla="val 214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TopUp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5257800" cy="3048000"/>
          </a:xfrm>
          <a:prstGeom prst="cloudCallout">
            <a:avLst>
              <a:gd name="adj1" fmla="val -60146"/>
              <a:gd name="adj2" fmla="val 68441"/>
            </a:avLst>
          </a:prstGeom>
          <a:ln w="34925">
            <a:solidFill>
              <a:srgbClr val="FFFFFF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a-IR" sz="8000" dirty="0" smtClean="0">
                <a:cs typeface="+mn-cs"/>
              </a:rPr>
              <a:t>ممنونم</a:t>
            </a:r>
            <a:endParaRPr lang="fa-IR" sz="80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4.50867E-6 C 0.19931 -4.50867E-6 0.30417 0.11168 0.30417 0.24972 C 0.30417 0.38729 0.19931 0.49943 0.07084 0.49943 C -0.05798 0.49943 -0.1625 0.38729 -0.1625 0.24972 C -0.1625 0.11168 -0.05798 -4.50867E-6 0.07084 -4.50867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62242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ar-SA" sz="8000" dirty="0" smtClean="0">
                <a:cs typeface="Dast Nevis" pitchFamily="66" charset="-78"/>
              </a:rPr>
              <a:t>کرم خوشه خوار انگور</a:t>
            </a:r>
            <a:endParaRPr lang="fa-IR" sz="8000" dirty="0">
              <a:cs typeface="Dast Nevis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733800"/>
            <a:ext cx="5867400" cy="12954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Pristina" pitchFamily="66" charset="0"/>
                <a:ea typeface="Batang" pitchFamily="18" charset="-127"/>
              </a:rPr>
              <a:t>Lobesia</a:t>
            </a:r>
            <a:r>
              <a:rPr lang="en-US" sz="7200" dirty="0" smtClean="0">
                <a:solidFill>
                  <a:schemeClr val="tx1"/>
                </a:solidFill>
                <a:latin typeface="Pristina" pitchFamily="66" charset="0"/>
                <a:ea typeface="Batang" pitchFamily="18" charset="-127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Pristina" pitchFamily="66" charset="0"/>
                <a:ea typeface="Batang" pitchFamily="18" charset="-127"/>
              </a:rPr>
              <a:t>botrana</a:t>
            </a:r>
            <a:endParaRPr lang="fa-IR" sz="7200" dirty="0">
              <a:solidFill>
                <a:schemeClr val="tx1"/>
              </a:solidFill>
              <a:latin typeface="Pristina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239000" cy="1524000"/>
          </a:xfrm>
        </p:spPr>
        <p:txBody>
          <a:bodyPr>
            <a:normAutofit/>
          </a:bodyPr>
          <a:lstStyle/>
          <a:p>
            <a:pPr algn="r"/>
            <a:r>
              <a:rPr lang="ar-SA" sz="6000" dirty="0" smtClean="0">
                <a:cs typeface="B Nikoo" pitchFamily="2" charset="-78"/>
              </a:rPr>
              <a:t>تاریخچه</a:t>
            </a:r>
            <a:endParaRPr lang="fa-IR" sz="6000" dirty="0">
              <a:cs typeface="B Nikoo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8534400" cy="2895600"/>
          </a:xfrm>
          <a:noFill/>
          <a:ln>
            <a:solidFill>
              <a:schemeClr val="bg2">
                <a:lumMod val="9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glow" dir="t"/>
          </a:scene3d>
          <a:sp3d prstMaterial="legacyWireframe">
            <a:bevelT w="203200" h="50800" prst="softRound"/>
          </a:sp3d>
        </p:spPr>
        <p:txBody>
          <a:bodyPr>
            <a:noAutofit/>
          </a:bodyPr>
          <a:lstStyle/>
          <a:p>
            <a:pPr lvl="0" algn="r">
              <a:defRPr/>
            </a:pPr>
            <a:r>
              <a:rPr lang="ar-SA" sz="4000" b="1" dirty="0" smtClean="0">
                <a:solidFill>
                  <a:schemeClr val="tx1"/>
                </a:solidFill>
              </a:rPr>
              <a:t>اولین بار در ایران در سال 1324 از موستانهای ارومیه جمع آوری شده است.</a:t>
            </a:r>
          </a:p>
          <a:p>
            <a:pPr lvl="0" algn="r">
              <a:defRPr/>
            </a:pPr>
            <a:r>
              <a:rPr lang="ar-SA" sz="4000" b="1" dirty="0" smtClean="0">
                <a:solidFill>
                  <a:schemeClr val="tx1"/>
                </a:solidFill>
              </a:rPr>
              <a:t>در ایران فقط بر روی مو ولی در کشورهایی دیگر میزبانهایی از قبیل درختچه های زینتی نیز وجود دارد</a:t>
            </a:r>
            <a:r>
              <a:rPr lang="fa-IR" sz="4000" b="1" dirty="0" smtClean="0">
                <a:solidFill>
                  <a:schemeClr val="tx1"/>
                </a:solidFill>
              </a:rPr>
              <a:t> .</a:t>
            </a:r>
          </a:p>
          <a:p>
            <a:endParaRPr lang="fa-I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971800"/>
          </a:xfrm>
          <a:ln w="34925">
            <a:solidFill>
              <a:srgbClr val="FFFF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cs typeface="+mn-cs"/>
              </a:rPr>
              <a:t>بزرگترین آفت انگور می باشد</a:t>
            </a:r>
            <a:r>
              <a:rPr lang="fa-IR" b="1" dirty="0" smtClean="0">
                <a:cs typeface="+mn-cs"/>
              </a:rPr>
              <a:t> .</a:t>
            </a:r>
            <a:r>
              <a:rPr lang="ar-SA" b="1" dirty="0" smtClean="0">
                <a:cs typeface="+mn-cs"/>
              </a:rPr>
              <a:t/>
            </a:r>
            <a:br>
              <a:rPr lang="ar-SA" b="1" dirty="0" smtClean="0">
                <a:cs typeface="+mn-cs"/>
              </a:rPr>
            </a:br>
            <a:r>
              <a:rPr lang="ar-SA" b="1" dirty="0" smtClean="0">
                <a:cs typeface="+mn-cs"/>
              </a:rPr>
              <a:t>بیشترین خسارت در موستانهای آذربایجان غربی و همچنین زنجان ، قزوین ، تهران و اصفهان می باش</a:t>
            </a:r>
            <a:r>
              <a:rPr lang="fa-IR" b="1" dirty="0" smtClean="0">
                <a:cs typeface="+mn-cs"/>
              </a:rPr>
              <a:t>د .</a:t>
            </a:r>
            <a:endParaRPr lang="fa-IR" b="1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381000"/>
            <a:ext cx="3581400" cy="917575"/>
          </a:xfrm>
        </p:spPr>
        <p:txBody>
          <a:bodyPr>
            <a:normAutofit fontScale="90000"/>
          </a:bodyPr>
          <a:lstStyle/>
          <a:p>
            <a:pPr algn="r"/>
            <a:r>
              <a:rPr lang="ar-SA" sz="6000" dirty="0" smtClean="0">
                <a:cs typeface="B Nikoo" pitchFamily="2" charset="-78"/>
              </a:rPr>
              <a:t>مورفولوژی</a:t>
            </a:r>
            <a:endParaRPr lang="fa-IR" sz="6000" dirty="0">
              <a:cs typeface="B Nikoo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924800" cy="289560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* </a:t>
            </a:r>
            <a:r>
              <a:rPr lang="ar-SA" sz="4000" dirty="0" smtClean="0">
                <a:solidFill>
                  <a:schemeClr val="tx1"/>
                </a:solidFill>
              </a:rPr>
              <a:t>حشره ی کامل شب پره ایست که عرض آن با بال باز</a:t>
            </a:r>
            <a:r>
              <a:rPr lang="fa-IR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13-12 میلیمتر می باشد</a:t>
            </a:r>
            <a:r>
              <a:rPr lang="fa-IR" sz="4000" dirty="0" smtClean="0">
                <a:solidFill>
                  <a:schemeClr val="tx1"/>
                </a:solidFill>
              </a:rPr>
              <a:t> .</a:t>
            </a:r>
            <a:endParaRPr lang="ar-SA" sz="4000" dirty="0" smtClean="0">
              <a:solidFill>
                <a:schemeClr val="tx1"/>
              </a:solidFill>
            </a:endParaRPr>
          </a:p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* </a:t>
            </a:r>
            <a:r>
              <a:rPr lang="ar-SA" sz="4000" dirty="0" smtClean="0">
                <a:solidFill>
                  <a:schemeClr val="tx1"/>
                </a:solidFill>
              </a:rPr>
              <a:t>رنگ عمومی بدن قهوه ای و روی بالها نوار ها و لکه های روشن دارد .</a:t>
            </a:r>
          </a:p>
        </p:txBody>
      </p:sp>
      <p:pic>
        <p:nvPicPr>
          <p:cNvPr id="5" name="Picture 4" descr="703213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81400"/>
            <a:ext cx="4114800" cy="2888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924800" cy="1066800"/>
          </a:xfrm>
        </p:spPr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  <a:cs typeface="+mn-cs"/>
              </a:rPr>
              <a:t>*</a:t>
            </a:r>
            <a:r>
              <a:rPr lang="fa-IR" sz="40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ar-SA" sz="4000" dirty="0" smtClean="0">
                <a:cs typeface="+mn-cs"/>
              </a:rPr>
              <a:t>تخم صدفی زرد متمایل به سفید</a:t>
            </a:r>
            <a:r>
              <a:rPr lang="fa-IR" sz="4000" dirty="0" smtClean="0">
                <a:cs typeface="+mn-cs"/>
              </a:rPr>
              <a:t> .</a:t>
            </a:r>
            <a:endParaRPr lang="fa-IR" sz="4000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6781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</a:rPr>
              <a:t>*</a:t>
            </a:r>
            <a:r>
              <a:rPr lang="fa-IR" sz="4000" dirty="0" smtClean="0">
                <a:solidFill>
                  <a:srgbClr val="FF0000"/>
                </a:solidFill>
              </a:rPr>
              <a:t> </a:t>
            </a:r>
            <a:r>
              <a:rPr lang="ar-SA" sz="4000" dirty="0" smtClean="0"/>
              <a:t>لارو سن 1 سفید مایل به خاکستری</a:t>
            </a:r>
            <a:r>
              <a:rPr lang="fa-IR" sz="4000" dirty="0" smtClean="0"/>
              <a:t> .</a:t>
            </a:r>
            <a:endParaRPr lang="fa-I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7696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</a:rPr>
              <a:t>*</a:t>
            </a:r>
            <a:r>
              <a:rPr lang="ar-SA" sz="4000" dirty="0" smtClean="0"/>
              <a:t> لارو سن آخر به رنگ سبز یا خاکستری مایل به قرمز</a:t>
            </a:r>
            <a:r>
              <a:rPr lang="fa-IR" sz="4000" dirty="0" smtClean="0"/>
              <a:t> .</a:t>
            </a:r>
            <a:endParaRPr lang="fa-IR" sz="4000" dirty="0"/>
          </a:p>
        </p:txBody>
      </p:sp>
      <p:pic>
        <p:nvPicPr>
          <p:cNvPr id="11" name="Picture 10" descr="kerme s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048000"/>
            <a:ext cx="4379316" cy="3410952"/>
          </a:xfrm>
          <a:prstGeom prst="roundRect">
            <a:avLst>
              <a:gd name="adj" fmla="val 72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381000"/>
            <a:ext cx="4724400" cy="1470025"/>
          </a:xfrm>
        </p:spPr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Nikoo" pitchFamily="2" charset="-78"/>
              </a:rPr>
              <a:t>زيست شناسي</a:t>
            </a:r>
            <a:endParaRPr lang="fa-I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77200" cy="41910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chemeClr val="tx1"/>
                </a:solidFill>
              </a:rPr>
              <a:t>این آفت در مناطق سردسیر سه نسل در سال و در مناطق معتدله </a:t>
            </a:r>
            <a:r>
              <a:rPr lang="fa-IR" sz="4000" dirty="0" smtClean="0">
                <a:solidFill>
                  <a:schemeClr val="tx1"/>
                </a:solidFill>
              </a:rPr>
              <a:t>و گرمسیر </a:t>
            </a:r>
            <a:r>
              <a:rPr lang="ar-SA" sz="4000" dirty="0" smtClean="0">
                <a:solidFill>
                  <a:schemeClr val="tx1"/>
                </a:solidFill>
              </a:rPr>
              <a:t>چهار نسل در سال دارد.</a:t>
            </a:r>
            <a:endParaRPr lang="fa-IR" sz="4000" dirty="0" smtClean="0">
              <a:solidFill>
                <a:schemeClr val="tx1"/>
              </a:solidFill>
            </a:endParaRPr>
          </a:p>
          <a:p>
            <a:pPr algn="r"/>
            <a:r>
              <a:rPr lang="ar-SA" sz="4000" b="1" dirty="0" smtClean="0">
                <a:solidFill>
                  <a:schemeClr val="tx1"/>
                </a:solidFill>
              </a:rPr>
              <a:t>دوره جنینی 10-8 روز ، دوره لاروی 18-17 و 4 سن لاروی دارد ، شفیرگی 8-7 روز و دوره رشد و نمو و نشو و نمو برای یک نسل 36-32 روز می باشد.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Franklin Gothic Medium"/>
        <a:ea typeface=""/>
        <a:cs typeface="B Lotus"/>
      </a:majorFont>
      <a:minorFont>
        <a:latin typeface="Franklin Gothic Book"/>
        <a:ea typeface=""/>
        <a:cs typeface="B Tabasso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1014</Words>
  <Application>Microsoft Office PowerPoint</Application>
  <PresentationFormat>On-screen Show (4:3)</PresentationFormat>
  <Paragraphs>74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Theme1</vt:lpstr>
      <vt:lpstr>Slide 1</vt:lpstr>
      <vt:lpstr>تهیه کننده: مرجان فرزی زاده  زیر نظر  استاد:  مهندس یاری  اردیبهشت 91 </vt:lpstr>
      <vt:lpstr>Slide 3</vt:lpstr>
      <vt:lpstr>کرم خوشه خوار انگور</vt:lpstr>
      <vt:lpstr>تاریخچه</vt:lpstr>
      <vt:lpstr>بزرگترین آفت انگور می باشد . بیشترین خسارت در موستانهای آذربایجان غربی و همچنین زنجان ، قزوین ، تهران و اصفهان می باشد .</vt:lpstr>
      <vt:lpstr>مورفولوژی</vt:lpstr>
      <vt:lpstr>* تخم صدفی زرد متمایل به سفید .</vt:lpstr>
      <vt:lpstr>زيست شناسي</vt:lpstr>
      <vt:lpstr>Slide 10</vt:lpstr>
      <vt:lpstr>اوايل بهار تبديل به شفيره شده و 10-15 روز بعد، حشرة كامل نسل اول همزمان با باز شدن جوانه‎هاي برگي از پوستة شفيرگي خارج مي‎شود. پروانة بالغ پس از تغذيه از شهد و شبنم و جفتگيري، بر روي بند خوشه و حبه و گاهي روي حبه‎هاي تازه تشكيل شدة انگور تخم ريزي مي‎كند</vt:lpstr>
      <vt:lpstr>از این تخم ها بسته به درجه حرارت پس از یك هفته تا ده روز لارو ها یا كرمینه هایی كه اندازه آنها به حدود 2 میلی متر می رسد خارج میشوند. لاروهای نوزاد وارد خوشه های گل شده و با تنیدن تارهایی به شكل تار عنكبوت و در هم فشردن غنچه ها از آنها تغذیه می نمایند .</vt:lpstr>
      <vt:lpstr>لارو ها در زیر پوست درختان و یا زیر گیاهان خشگ و پوسیده سطح زمین و یا در همان محل تغذیه در داخل پیله سفید رنگ پنبه ای مانند به شكلی در می ایند كه به آنها شفیره می گویند .</vt:lpstr>
      <vt:lpstr>حدود یك هفته بعد از شفیره ها كه اندازه آنها كمی از یك سانتی متر كوچكتر است پروانه ها ظاهر شده و تخم ریزی جدید شروع می شود . لارو ها ی به وجود آمده از این تخم های جدید از این غورها تغذیه می كنن .</vt:lpstr>
      <vt:lpstr>این لارو ها نیز پس از گذشت حدود سه هفته تبدیل به شفیره می گردنند . كه از آنها پروانه های جدید ظاهر می شود . از تخم های این پروانه ها لاروهای به وجود می آید كه از حبه انگور تغذیه كرده و همین لارو ها هستند كه بیشترین خسارت را به بار میاورند كه در اصطلاح لارو های  نسل سوم گفته می شود .</vt:lpstr>
      <vt:lpstr>سیکل زندگی ( چهار نسلی )</vt:lpstr>
      <vt:lpstr>سیکل زندگی ( سه نسلی )</vt:lpstr>
      <vt:lpstr>نحوه خسارت</vt:lpstr>
      <vt:lpstr>لاروهای نسل دوم از گوشت غوره تغذیه می نمایند . بر اثر تغذیه پوست غوره منظره خاکی رنگ پیدا نموده و چروک برداشته و در نهایت باعث ریزش حبه ها می گردد .</vt:lpstr>
      <vt:lpstr>لاروهای نسل سوم از انگور های رسیده تغذیه می کنند ،  ابتدا از گوشت و سپس از پوست های رسیده می خورند محل فعالیت آفت توسط تارهایی روی خوشه مشخص می باشد .  </vt:lpstr>
      <vt:lpstr>خوشه های آلوده مورد حمله انواع قارچ ها قرار گرفته خسارت های ثانویه را به وجود می آورند . لاروهاي نسل بعدي آفت حتي روي انگور هايي که براي تهيه کشمش اختصاص داده مي شوند نیز تغذیه کرده و پس از انتقال به انبار، در آن جا تا بهار سال آينده به سر مي برند .</vt:lpstr>
      <vt:lpstr>كنترل غیرشیمیایی (زراعی)</vt:lpstr>
      <vt:lpstr>Slide 23</vt:lpstr>
      <vt:lpstr>Slide 24</vt:lpstr>
      <vt:lpstr>Slide 25</vt:lpstr>
      <vt:lpstr>Slide 26</vt:lpstr>
      <vt:lpstr>Slide 27</vt:lpstr>
      <vt:lpstr>كنترل شیمیایی</vt:lpstr>
      <vt:lpstr>هنگامی که غوره ها به اندازه عدس یا نخود هستند جمعیت آفت زیاد و خسارتزامی باشد از سموم فسفره مانند آزینفوس متیل یا زولون 2 در هزار یا دیازینون 60% ،  1.5 در هزار استفاده می شود .</vt:lpstr>
      <vt:lpstr>برای رقمهای زود رس ( یاقوتی ) نیاز به مبارزه نیست و در صورت تراکم آفت در موقع عدسی یا نخودی شدن غوره مبارزه می شود.</vt:lpstr>
      <vt:lpstr>در ارقام دیررس هنگامی که انگور ترش یا شیرین است مبارزه شیمیایی دوم صورت می گیرد .</vt:lpstr>
      <vt:lpstr>منابع</vt:lpstr>
      <vt:lpstr>ممنونم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 PourAskar</dc:creator>
  <cp:lastModifiedBy>sina co</cp:lastModifiedBy>
  <cp:revision>81</cp:revision>
  <dcterms:created xsi:type="dcterms:W3CDTF">2006-08-16T00:00:00Z</dcterms:created>
  <dcterms:modified xsi:type="dcterms:W3CDTF">2015-10-13T09:57:14Z</dcterms:modified>
</cp:coreProperties>
</file>