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816" r:id="rId2"/>
    <p:sldMasterId id="2147483876" r:id="rId3"/>
    <p:sldMasterId id="2147483901" r:id="rId4"/>
    <p:sldMasterId id="2147483913" r:id="rId5"/>
    <p:sldMasterId id="2147483973" r:id="rId6"/>
  </p:sldMasterIdLst>
  <p:notesMasterIdLst>
    <p:notesMasterId r:id="rId47"/>
  </p:notesMasterIdLst>
  <p:handoutMasterIdLst>
    <p:handoutMasterId r:id="rId48"/>
  </p:handoutMasterIdLst>
  <p:sldIdLst>
    <p:sldId id="306" r:id="rId7"/>
    <p:sldId id="276" r:id="rId8"/>
    <p:sldId id="286" r:id="rId9"/>
    <p:sldId id="257" r:id="rId10"/>
    <p:sldId id="293" r:id="rId11"/>
    <p:sldId id="268" r:id="rId12"/>
    <p:sldId id="259" r:id="rId13"/>
    <p:sldId id="291" r:id="rId14"/>
    <p:sldId id="287" r:id="rId15"/>
    <p:sldId id="295" r:id="rId16"/>
    <p:sldId id="260" r:id="rId17"/>
    <p:sldId id="290" r:id="rId18"/>
    <p:sldId id="289" r:id="rId19"/>
    <p:sldId id="307" r:id="rId20"/>
    <p:sldId id="288" r:id="rId21"/>
    <p:sldId id="274" r:id="rId22"/>
    <p:sldId id="281" r:id="rId23"/>
    <p:sldId id="299" r:id="rId24"/>
    <p:sldId id="298" r:id="rId25"/>
    <p:sldId id="308" r:id="rId26"/>
    <p:sldId id="294" r:id="rId27"/>
    <p:sldId id="309" r:id="rId28"/>
    <p:sldId id="310" r:id="rId29"/>
    <p:sldId id="297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0" r:id="rId40"/>
    <p:sldId id="321" r:id="rId41"/>
    <p:sldId id="323" r:id="rId42"/>
    <p:sldId id="322" r:id="rId43"/>
    <p:sldId id="324" r:id="rId44"/>
    <p:sldId id="326" r:id="rId45"/>
    <p:sldId id="27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1F638D"/>
    <a:srgbClr val="4194B1"/>
    <a:srgbClr val="7EBBD0"/>
    <a:srgbClr val="008080"/>
    <a:srgbClr val="891515"/>
    <a:srgbClr val="E45050"/>
    <a:srgbClr val="EBC54B"/>
    <a:srgbClr val="E9C03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44"/>
    </p:cViewPr>
  </p:sorterViewPr>
  <p:notesViewPr>
    <p:cSldViewPr>
      <p:cViewPr varScale="1">
        <p:scale>
          <a:sx n="56" d="100"/>
          <a:sy n="56" d="100"/>
        </p:scale>
        <p:origin x="-181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2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ADBAF-FEA9-44DA-9786-ACCF5C2DF5FB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E11DF-39A0-4509-901C-E2340EB46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E71E6-56DA-4D9A-8804-F5C1282A726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2925F-A04E-4CA9-9FEF-0823E184F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2925F-A04E-4CA9-9FEF-0823E184F72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7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1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7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8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1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9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743201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1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1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1"/>
            <a:ext cx="2667000" cy="365125"/>
          </a:xfrm>
        </p:spPr>
        <p:txBody>
          <a:bodyPr rtlCol="0"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7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1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1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3"/>
            <a:ext cx="2209800" cy="365125"/>
          </a:xfrm>
        </p:spPr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8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9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9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9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9" y="144463"/>
            <a:ext cx="533400" cy="244476"/>
          </a:xfrm>
        </p:spPr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9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5"/>
            <a:ext cx="762000" cy="365125"/>
          </a:xfrm>
        </p:spPr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3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3" y="2998766"/>
            <a:ext cx="3053867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5"/>
            <a:ext cx="2133600" cy="365125"/>
          </a:xfrm>
        </p:spPr>
        <p:txBody>
          <a:bodyPr/>
          <a:lstStyle/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7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5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5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5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1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6248207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49" y="1280160"/>
            <a:ext cx="8553451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98571-50E6-49F5-813F-83489709C299}" type="datetimeFigureOut">
              <a:rPr lang="en-US" smtClean="0"/>
              <a:pPr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D8293-B5A1-451D-9CB0-0CCC9781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9.xml"/><Relationship Id="rId1" Type="http://schemas.openxmlformats.org/officeDocument/2006/relationships/themeOverride" Target="../theme/themeOverr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5.xml"/><Relationship Id="rId1" Type="http://schemas.openxmlformats.org/officeDocument/2006/relationships/themeOverride" Target="../theme/themeOverr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5.xml"/><Relationship Id="rId1" Type="http://schemas.openxmlformats.org/officeDocument/2006/relationships/themeOverride" Target="../theme/themeOverr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9.xml"/><Relationship Id="rId1" Type="http://schemas.openxmlformats.org/officeDocument/2006/relationships/themeOverride" Target="../theme/themeOverride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9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Photos\f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14282" y="285728"/>
            <a:ext cx="3286148" cy="1785950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18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ranNastaliq" pitchFamily="18" charset="0"/>
                <a:ea typeface="+mj-ea"/>
                <a:cs typeface="IranNastaliq" pitchFamily="18" charset="0"/>
              </a:rPr>
              <a:t>به</a:t>
            </a:r>
            <a:r>
              <a:rPr kumimoji="0" lang="fa-IR" sz="1180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ranNastaliq" pitchFamily="18" charset="0"/>
                <a:ea typeface="+mj-ea"/>
                <a:cs typeface="IranNastaliq" pitchFamily="18" charset="0"/>
              </a:rPr>
              <a:t> نام خدا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ادامه </a:t>
            </a:r>
            <a:r>
              <a:rPr lang="fa-IR" sz="2800" dirty="0" smtClean="0">
                <a:solidFill>
                  <a:srgbClr val="008080"/>
                </a:solidFill>
                <a:cs typeface="2  Titr" pitchFamily="2" charset="-78"/>
              </a:rPr>
              <a:t>:</a:t>
            </a:r>
            <a:endParaRPr lang="en-US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2" y="1070695"/>
            <a:ext cx="907259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buClr>
                <a:srgbClr val="FFC000"/>
              </a:buClr>
            </a:pPr>
            <a:r>
              <a:rPr lang="en-US" dirty="0" smtClean="0"/>
              <a:t> 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Low" rtl="1">
              <a:lnSpc>
                <a:spcPct val="150000"/>
              </a:lnSpc>
              <a:buClr>
                <a:srgbClr val="FFC000"/>
              </a:buClr>
              <a:buSzPct val="115000"/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شیوع سوء مصرف مواد در اسکیزوفرن ها دیده می شود از جمله حدود 90% بیماران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 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اسکیزوفرن سیگاری هستند .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Low" rtl="1">
              <a:buClr>
                <a:srgbClr val="FFC000"/>
              </a:buClr>
              <a:buFont typeface="Wingdings" pitchFamily="2" charset="2"/>
              <a:buChar char="§"/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Low" rtl="1"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مصرف زیاد حشیش ( بیش از 50 دفعه ) خطر بروز اسکیزوفرنی را شش برابر افزایش 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می دهد .</a:t>
            </a:r>
          </a:p>
          <a:p>
            <a:pPr algn="justLow" rtl="1">
              <a:buClr>
                <a:srgbClr val="FFC000"/>
              </a:buClr>
            </a:pPr>
            <a:endParaRPr lang="fa-IR" sz="24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Low" rtl="1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بیماران اسکیزوفرن حدود 50% از کل تختهای بیمارستانهای روانپزشکی را اشغال می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کنند و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16 % از کل بیماران روانپزشکی را که به شکلی تحت درمان هستند تشکیل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  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می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دهند . </a:t>
            </a:r>
          </a:p>
          <a:p>
            <a:pPr algn="justLow" rtl="1">
              <a:buClr>
                <a:srgbClr val="FFC000"/>
              </a:buClr>
            </a:pPr>
            <a:endParaRPr lang="fa-IR" sz="24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Low" rtl="1">
              <a:buClr>
                <a:srgbClr val="FFC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خودکشی از علل شایع مرگ در بیماران اسکیزوفرن بوده وحدود 15% بیماران به علل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خودکشی می میرند .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fa-IR" sz="24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" rtl="1">
              <a:buClr>
                <a:schemeClr val="accent2"/>
              </a:buClr>
            </a:pP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428992" y="285728"/>
            <a:ext cx="5325216" cy="1785950"/>
          </a:xfrm>
        </p:spPr>
        <p:txBody>
          <a:bodyPr>
            <a:normAutofit/>
          </a:bodyPr>
          <a:lstStyle/>
          <a:p>
            <a:pPr algn="just" rtl="1"/>
            <a:r>
              <a:rPr lang="fa-IR" sz="6000" dirty="0" smtClean="0">
                <a:solidFill>
                  <a:srgbClr val="1F638D"/>
                </a:solidFill>
                <a:cs typeface="2  Titr" pitchFamily="2" charset="-78"/>
              </a:rPr>
              <a:t>اتیولوژی</a:t>
            </a:r>
            <a:endParaRPr lang="en-US" sz="6000" dirty="0">
              <a:solidFill>
                <a:srgbClr val="1F638D"/>
              </a:solidFill>
              <a:cs typeface="2 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2357430"/>
            <a:ext cx="86439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3200" b="1" dirty="0" smtClean="0">
                <a:solidFill>
                  <a:srgbClr val="1F638D"/>
                </a:solidFill>
                <a:cs typeface="B Nazanin" pitchFamily="2" charset="-78"/>
              </a:rPr>
              <a:t>سبب شناسی قطعی اسکیزوفرنی نامعلوم است .</a:t>
            </a:r>
          </a:p>
          <a:p>
            <a:pPr algn="just" rtl="1">
              <a:lnSpc>
                <a:spcPct val="150000"/>
              </a:lnSpc>
            </a:pPr>
            <a:r>
              <a:rPr lang="fa-IR" sz="3200" b="1" dirty="0" smtClean="0">
                <a:solidFill>
                  <a:srgbClr val="1F638D"/>
                </a:solidFill>
                <a:cs typeface="B Nazanin" pitchFamily="2" charset="-78"/>
              </a:rPr>
              <a:t>عوامل اتیولوژیک مولتی فاکتوریال بوده و عوامل خطرساز شامل موارد زیر است :</a:t>
            </a:r>
          </a:p>
          <a:p>
            <a:pPr algn="just" rtl="1">
              <a:lnSpc>
                <a:spcPct val="150000"/>
              </a:lnSpc>
            </a:pPr>
            <a:r>
              <a:rPr lang="fa-IR" sz="3200" b="1" dirty="0" smtClean="0">
                <a:solidFill>
                  <a:srgbClr val="1F638D"/>
                </a:solidFill>
                <a:cs typeface="B Nazanin" pitchFamily="2" charset="-78"/>
              </a:rPr>
              <a:t>عوامل : ژنتیکی  - عوامل بیوشیمیائی – آسیب شناسی عصبی- روانی اجتماعی – فرهنگی اقتصادی</a:t>
            </a:r>
            <a:endParaRPr lang="en-US" sz="3200" b="1" dirty="0">
              <a:solidFill>
                <a:srgbClr val="1F638D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4000" dirty="0" smtClean="0">
                <a:solidFill>
                  <a:srgbClr val="008080"/>
                </a:solidFill>
                <a:cs typeface="2  Titr" pitchFamily="2" charset="-78"/>
              </a:rPr>
              <a:t>عوامل ژنتیکی   </a:t>
            </a:r>
            <a:r>
              <a:rPr lang="fa-IR" sz="2400" b="1" dirty="0" smtClean="0">
                <a:solidFill>
                  <a:srgbClr val="008080"/>
                </a:solidFill>
                <a:cs typeface="B Nazanin" pitchFamily="2" charset="-78"/>
              </a:rPr>
              <a:t>سه منبع مطالعاتی نشانگر نقش ارث عبارتند از </a:t>
            </a:r>
            <a:r>
              <a:rPr lang="fa-IR" sz="2000" b="1" dirty="0" smtClean="0">
                <a:solidFill>
                  <a:srgbClr val="008080"/>
                </a:solidFill>
                <a:cs typeface="B Nazanin" pitchFamily="2" charset="-78"/>
              </a:rPr>
              <a:t>: </a:t>
            </a:r>
            <a:endParaRPr lang="fa-IR" sz="4000" b="1" dirty="0" smtClean="0">
              <a:solidFill>
                <a:srgbClr val="008080"/>
              </a:solidFill>
              <a:cs typeface="B Nazanin" pitchFamily="2" charset="-78"/>
            </a:endParaRPr>
          </a:p>
          <a:p>
            <a:pPr algn="just" rtl="1"/>
            <a:r>
              <a:rPr lang="fa-IR" sz="4000" dirty="0" smtClean="0">
                <a:solidFill>
                  <a:srgbClr val="008080"/>
                </a:solidFill>
                <a:cs typeface="2  Titr" pitchFamily="2" charset="-78"/>
              </a:rPr>
              <a:t> </a:t>
            </a:r>
            <a:endParaRPr lang="en-US" sz="4000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69675"/>
            <a:ext cx="88582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1- مطالعه روی خانواده های بیماران اسکیزوفرنی </a:t>
            </a:r>
          </a:p>
          <a:p>
            <a:pPr algn="just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( 1% جمعیت عمومی در مقابل 15-10% خواهر یا برادر اسکیزوفرن )</a:t>
            </a:r>
          </a:p>
          <a:p>
            <a:pPr algn="just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2- مطالعه دو قلوها</a:t>
            </a:r>
          </a:p>
          <a:p>
            <a:pPr algn="just" rtl="1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( میزان همگامی اسکیزوفرنی دردو قلوهای مونوزیگوت 50- 40% است )</a:t>
            </a:r>
          </a:p>
          <a:p>
            <a:pPr algn="just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مطالعات دو قلوها ضمن تاکید بر اهمیت علل ژنتیکی نشان دهنده تاثیر عوامل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    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محیطی نیز می باشد .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endParaRPr lang="en-US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3- مطالعات فرزند خوانده ها </a:t>
            </a:r>
          </a:p>
          <a:p>
            <a:pPr algn="just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 میزان بروز اسکیزوفرنی در بستگان زیستی فرزندخوانده هائی که دچار    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    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اسکیزوفرنی می شوند در مقایسه با بستگان غیر زیستی بیشتر است .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285728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solidFill>
                  <a:srgbClr val="C00000"/>
                </a:solidFill>
                <a:cs typeface="2  Titr" pitchFamily="2" charset="-78"/>
              </a:rPr>
              <a:t>شیوع اسکیزوفرنی در جمعیتهای خاص</a:t>
            </a:r>
            <a:endParaRPr lang="en-US" sz="3200" dirty="0">
              <a:solidFill>
                <a:srgbClr val="C00000"/>
              </a:solidFill>
              <a:cs typeface="2 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142984"/>
            <a:ext cx="850109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b="1" dirty="0" smtClean="0">
                <a:solidFill>
                  <a:schemeClr val="accent1">
                    <a:lumMod val="75000"/>
                  </a:schemeClr>
                </a:solidFill>
                <a:cs typeface="2  Titr" pitchFamily="2" charset="-78"/>
              </a:rPr>
              <a:t>جمعیت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						</a:t>
            </a:r>
            <a:r>
              <a:rPr lang="fa-IR" sz="2800" b="1" dirty="0" smtClean="0">
                <a:solidFill>
                  <a:schemeClr val="accent1">
                    <a:lumMod val="75000"/>
                  </a:schemeClr>
                </a:solidFill>
                <a:cs typeface="2  Titr" pitchFamily="2" charset="-78"/>
              </a:rPr>
              <a:t>شیوع </a:t>
            </a:r>
            <a:r>
              <a:rPr lang="fa-IR" sz="28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(%)</a:t>
            </a:r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جمعیت عمومی 						    1</a:t>
            </a:r>
          </a:p>
          <a:p>
            <a:pPr algn="just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خواهر برادر غیر دو قلوی بیمار مبتلا به اسکیزوفرن 		    8</a:t>
            </a:r>
          </a:p>
          <a:p>
            <a:pPr algn="just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کودکی که یکی از والدینش اسکیزوفرنی داشته باشد 		   12</a:t>
            </a:r>
          </a:p>
          <a:p>
            <a:pPr algn="just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دوقلوی دو تخمکی بیمار مبتلا به اسکیزوفرنی 		   12</a:t>
            </a:r>
          </a:p>
          <a:p>
            <a:pPr algn="just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کودکی که هر دو والدینش اسکیزوفرن باشند .		   40</a:t>
            </a:r>
          </a:p>
          <a:p>
            <a:pPr algn="just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دوقلوی یک تخمکی بیمار مبتلا به اسکیزوفرنی		   47</a:t>
            </a:r>
          </a:p>
          <a:p>
            <a:pPr algn="just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ctr" rtl="1"/>
            <a:r>
              <a:rPr lang="fa-IR" sz="2000" dirty="0" smtClean="0">
                <a:solidFill>
                  <a:schemeClr val="accent1">
                    <a:lumMod val="75000"/>
                  </a:schemeClr>
                </a:solidFill>
                <a:cs typeface="2  Titr" pitchFamily="2" charset="-78"/>
              </a:rPr>
              <a:t>مدلهای انتقال ژنتیکی اسکیزوفرنی نامعلوم است . ( مونوژن ، پلی ژن ، هتروژن )</a:t>
            </a:r>
          </a:p>
          <a:p>
            <a:pPr algn="just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/>
            <a:endParaRPr lang="en-US" sz="2400" b="1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1000100" y="1714489"/>
            <a:ext cx="77867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1000100" y="6215082"/>
            <a:ext cx="78581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86314" y="285728"/>
            <a:ext cx="4000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4000" dirty="0" smtClean="0">
                <a:solidFill>
                  <a:srgbClr val="008080"/>
                </a:solidFill>
                <a:cs typeface="2  Titr" pitchFamily="2" charset="-78"/>
              </a:rPr>
              <a:t>عوامل بیوشیمیائی </a:t>
            </a:r>
            <a:endParaRPr lang="en-US" sz="4000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43050"/>
            <a:ext cx="88582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فرضیه دو پامین	    هیپردو پامینرژیکی وجود دارد .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>
              <a:buClr>
                <a:srgbClr val="C00000"/>
              </a:buClr>
            </a:pPr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از مسیر های دو پامینرژیک نقش مسیر مزوکورتیکال و مزولیمبیک بیشتر دخیل   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دانسته شده است .</a:t>
            </a:r>
          </a:p>
          <a:p>
            <a:pPr algn="justLow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سروتونین	     فزونی سروتونین یکی از علل علائم مثبت ومنفی اسکیزوفرنی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است و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تاثیر داروهای آنتی پسیکوتیک آتیپیک و بهبود علائم بیماران نشان از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   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نقش عوامل سروتونین می باشد .  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>
              <a:buClr>
                <a:srgbClr val="C00000"/>
              </a:buClr>
            </a:pPr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گابا  (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GABA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) یک اسید آمینه مهاری بوده وکمبود نورونهای مهاری گابائرژیک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می تواند موجب بیش فعالیتی نورونهای دو پامینرژیک گردد .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6000760" y="1928802"/>
            <a:ext cx="642942" cy="1588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6786578" y="3857628"/>
            <a:ext cx="642942" cy="1588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42976" y="571480"/>
            <a:ext cx="7772400" cy="857256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 smtClean="0">
                <a:solidFill>
                  <a:srgbClr val="008080"/>
                </a:solidFill>
                <a:cs typeface="2  Titr" pitchFamily="2" charset="-78"/>
              </a:rPr>
              <a:t>آسیب شناسی عصبی</a:t>
            </a:r>
            <a:endParaRPr lang="en-US" sz="3200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071546"/>
            <a:ext cx="900112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buClr>
                <a:schemeClr val="accent2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fa-IR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در درجه اول دستگاه لیمبیک و</a:t>
            </a:r>
            <a:r>
              <a:rPr lang="en-US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هسته های قاعده ای جزء نواحی متهم و  دخیل در آسیب </a:t>
            </a:r>
            <a:r>
              <a:rPr lang="en-US" sz="2400" dirty="0" smtClean="0">
                <a:cs typeface="B Nazanin" pitchFamily="2" charset="-78"/>
              </a:rPr>
              <a:t>    </a:t>
            </a:r>
            <a:r>
              <a:rPr lang="fa-IR" sz="2400" dirty="0" smtClean="0">
                <a:cs typeface="B Nazanin" pitchFamily="2" charset="-78"/>
              </a:rPr>
              <a:t> </a:t>
            </a:r>
            <a:r>
              <a:rPr lang="en-US" sz="2400" dirty="0" smtClean="0">
                <a:cs typeface="B Nazanin" pitchFamily="2" charset="-78"/>
              </a:rPr>
              <a:t>   </a:t>
            </a:r>
            <a:r>
              <a:rPr lang="fa-IR" sz="2400" dirty="0" smtClean="0">
                <a:cs typeface="B Nazanin" pitchFamily="2" charset="-78"/>
              </a:rPr>
              <a:t>شناسی عصبی اسکیزوفرنی می باشد .</a:t>
            </a:r>
          </a:p>
          <a:p>
            <a:pPr algn="just" rtl="1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endParaRPr lang="fa-IR" sz="2400" dirty="0" smtClean="0">
              <a:cs typeface="B Nazanin" pitchFamily="2" charset="-78"/>
            </a:endParaRPr>
          </a:p>
          <a:p>
            <a:pPr algn="just" rtl="1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fa-IR" sz="2400" dirty="0" smtClean="0">
                <a:cs typeface="B Nazanin" pitchFamily="2" charset="-78"/>
              </a:rPr>
              <a:t> در مطالعات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CT</a:t>
            </a:r>
            <a:r>
              <a:rPr lang="fa-IR" sz="2400" dirty="0" smtClean="0">
                <a:cs typeface="B Nazanin" pitchFamily="2" charset="-78"/>
              </a:rPr>
              <a:t> و </a:t>
            </a:r>
            <a:r>
              <a:rPr lang="en-US" sz="2400" dirty="0" smtClean="0">
                <a:cs typeface="B Nazanin" pitchFamily="2" charset="-78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MRI</a:t>
            </a:r>
            <a:r>
              <a:rPr lang="fa-IR" sz="2400" dirty="0" smtClean="0">
                <a:cs typeface="B Nazanin" pitchFamily="2" charset="-78"/>
              </a:rPr>
              <a:t> ناهنجاریهای مغزی بویژه در لوبهای تمپورال دیده شده است .</a:t>
            </a:r>
          </a:p>
          <a:p>
            <a:pPr algn="just" rtl="1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endParaRPr lang="fa-IR" sz="2400" dirty="0" smtClean="0">
              <a:cs typeface="B Nazanin" pitchFamily="2" charset="-78"/>
            </a:endParaRPr>
          </a:p>
          <a:p>
            <a:pPr algn="just" rtl="1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fa-IR" sz="2400" dirty="0" smtClean="0">
                <a:cs typeface="B Nazanin" pitchFamily="2" charset="-78"/>
              </a:rPr>
              <a:t> کاهش حجم مغزی در نتیجه کاهش تراکم آکسونها و</a:t>
            </a:r>
            <a:r>
              <a:rPr lang="en-US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دندریتها وسیناپسها که واسطه انجام </a:t>
            </a:r>
            <a:r>
              <a:rPr lang="en-US" sz="2400" dirty="0" smtClean="0">
                <a:cs typeface="B Nazanin" pitchFamily="2" charset="-78"/>
              </a:rPr>
              <a:t>      </a:t>
            </a:r>
            <a:r>
              <a:rPr lang="fa-IR" sz="2400" dirty="0" smtClean="0">
                <a:cs typeface="B Nazanin" pitchFamily="2" charset="-78"/>
              </a:rPr>
              <a:t>کارکردهای ارتباطی و</a:t>
            </a:r>
            <a:r>
              <a:rPr lang="en-US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تداعی در مغز هستند دیده شده است .</a:t>
            </a:r>
          </a:p>
          <a:p>
            <a:pPr algn="just" rtl="1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endParaRPr lang="fa-IR" sz="2400" dirty="0" smtClean="0">
              <a:cs typeface="B Nazanin" pitchFamily="2" charset="-78"/>
            </a:endParaRPr>
          </a:p>
          <a:p>
            <a:pPr algn="just" rtl="1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fa-IR" sz="2400" dirty="0" smtClean="0">
                <a:cs typeface="B Nazanin" pitchFamily="2" charset="-78"/>
              </a:rPr>
              <a:t> براساس یک نظریه اسکیزوفرنی با توجه به اینکه در سنین جوانی شروع می شود در نتیجه </a:t>
            </a:r>
            <a:r>
              <a:rPr lang="en-US" sz="2400" dirty="0" smtClean="0">
                <a:cs typeface="B Nazanin" pitchFamily="2" charset="-78"/>
              </a:rPr>
              <a:t>      </a:t>
            </a:r>
            <a:r>
              <a:rPr lang="fa-IR" sz="2400" dirty="0" smtClean="0">
                <a:cs typeface="B Nazanin" pitchFamily="2" charset="-78"/>
              </a:rPr>
              <a:t>هرس مفرط «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excessive  pruning</a:t>
            </a:r>
            <a:r>
              <a:rPr lang="fa-IR" sz="2400" dirty="0" smtClean="0">
                <a:cs typeface="B Nazanin" pitchFamily="2" charset="-78"/>
              </a:rPr>
              <a:t>» سیناپسها در این مرحله از رشد بوجود می آید .</a:t>
            </a:r>
            <a:endParaRPr lang="en-US" sz="2400" dirty="0" smtClean="0">
              <a:cs typeface="B Nazanin" pitchFamily="2" charset="-78"/>
            </a:endParaRPr>
          </a:p>
          <a:p>
            <a:pPr algn="just" rtl="1">
              <a:buClr>
                <a:schemeClr val="accent2">
                  <a:lumMod val="50000"/>
                </a:schemeClr>
              </a:buClr>
            </a:pPr>
            <a:endParaRPr lang="fa-IR" sz="2400" dirty="0" smtClean="0"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fa-IR" sz="2400" dirty="0" smtClean="0">
                <a:cs typeface="B Nazanin" pitchFamily="2" charset="-78"/>
              </a:rPr>
              <a:t> نظریات جدید اسکیزوفرنی را اختلال مدارهای عصبی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neural  circuits </a:t>
            </a:r>
            <a:r>
              <a:rPr lang="fa-I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400" dirty="0" smtClean="0">
                <a:cs typeface="B Nazanin" pitchFamily="2" charset="-78"/>
              </a:rPr>
              <a:t>) می دانند به </a:t>
            </a:r>
            <a:r>
              <a:rPr lang="en-US" sz="2400" dirty="0" smtClean="0">
                <a:cs typeface="B Nazanin" pitchFamily="2" charset="-78"/>
              </a:rPr>
              <a:t>       </a:t>
            </a:r>
            <a:r>
              <a:rPr lang="fa-IR" sz="2400" dirty="0" smtClean="0">
                <a:cs typeface="B Nazanin" pitchFamily="2" charset="-78"/>
              </a:rPr>
              <a:t>این مفهوم که مناطق</a:t>
            </a:r>
            <a:r>
              <a:rPr lang="en-US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مختلف مغز ارتباطات متعامل بایکدیگر دارند و آسیب یکی متضمن ویا </a:t>
            </a:r>
            <a:r>
              <a:rPr lang="en-US" sz="2400" dirty="0" smtClean="0">
                <a:cs typeface="B Nazanin" pitchFamily="2" charset="-78"/>
              </a:rPr>
              <a:t>     </a:t>
            </a:r>
            <a:r>
              <a:rPr lang="fa-IR" sz="2400" dirty="0" smtClean="0">
                <a:cs typeface="B Nazanin" pitchFamily="2" charset="-78"/>
              </a:rPr>
              <a:t>نتیجه آسیب در نواحی دیگر می باشد .</a:t>
            </a:r>
            <a:endParaRPr lang="en-US" sz="2400" dirty="0" smtClean="0">
              <a:cs typeface="B Nazanin" pitchFamily="2" charset="-78"/>
            </a:endParaRPr>
          </a:p>
          <a:p>
            <a:pPr algn="just" rtl="1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endParaRPr lang="en-US" dirty="0" smtClean="0">
              <a:cs typeface="B Nazanin" pitchFamily="2" charset="-78"/>
            </a:endParaRPr>
          </a:p>
          <a:p>
            <a:pPr algn="just" rtl="1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endParaRPr lang="en-US" dirty="0">
              <a:cs typeface="B Nazanin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28926" y="642918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3200" dirty="0" smtClean="0">
                <a:solidFill>
                  <a:srgbClr val="008080"/>
                </a:solidFill>
                <a:cs typeface="2  Titr" pitchFamily="2" charset="-78"/>
              </a:rPr>
              <a:t>نظریات روانی اجتماعی و روانکاوی</a:t>
            </a:r>
            <a:endParaRPr lang="en-US" sz="3200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028905"/>
            <a:ext cx="8929718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اگر اسکیزوفرنی بیماری مغز باشد ، پس این احتمال وجود دارد که مثل سایر بیماریها </a:t>
            </a:r>
            <a:endParaRPr lang="en-US" sz="23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>
              <a:lnSpc>
                <a:spcPct val="150000"/>
              </a:lnSpc>
              <a:buClr>
                <a:schemeClr val="accent1"/>
              </a:buClr>
            </a:pP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 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(دیابت ، سکته قلبی)سیرش تحت تاثیرعوامل و</a:t>
            </a: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فشارهای روانی اجتماعی</a:t>
            </a: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قرارگیرد.</a:t>
            </a:r>
          </a:p>
          <a:p>
            <a:pPr algn="justLow" rtl="1">
              <a:buClr>
                <a:schemeClr val="accent1"/>
              </a:buClr>
            </a:pPr>
            <a:endParaRPr lang="fa-IR" sz="23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با وجودیکه بعضی انواع تربیتهای خانوادگی نیز در مورد خانواده اسکیزوفرنها گفته شده</a:t>
            </a:r>
            <a:endParaRPr lang="en-US" sz="23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accent1"/>
              </a:buClr>
            </a:pP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 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است ، با این همه هیچ مدرک کنترل شده ای در دست نیست که نشان دهد الگوی </a:t>
            </a: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       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خانوادگی خاصی نقش علیتی در پیدایش اسکیزوفرنی دارد .</a:t>
            </a:r>
            <a:endParaRPr lang="en-US" sz="23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accent1"/>
              </a:buClr>
            </a:pP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« تعهد دوگانه </a:t>
            </a: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 bind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»</a:t>
            </a:r>
          </a:p>
          <a:p>
            <a:pPr algn="just" rtl="1">
              <a:buClr>
                <a:schemeClr val="accent1"/>
              </a:buClr>
            </a:pP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« خانوده های گسیخته و یکسویه 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Schism  and skewed families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 » </a:t>
            </a:r>
          </a:p>
          <a:p>
            <a:pPr algn="just" rtl="1">
              <a:buClr>
                <a:schemeClr val="accent1"/>
              </a:buClr>
            </a:pPr>
            <a:endParaRPr lang="fa-IR" sz="23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Expressed  emotion</a:t>
            </a:r>
            <a:r>
              <a:rPr lang="fa-IR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: در خانواده هائی که والدین یا سایر مراقبین رفتاری توام با </a:t>
            </a: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  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   خرده گیری و تخاصم و مداخله مفرط با فرد مبتلا به اسکیزوفرنی دارند میزان عود </a:t>
            </a: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   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اسکیزوفرنی بالاست 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2"/>
            <a:ext cx="8858312" cy="369332"/>
          </a:xfrm>
          <a:prstGeom prst="rect">
            <a:avLst/>
          </a:prstGeom>
          <a:solidFill>
            <a:srgbClr val="1F638D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71736" y="1000108"/>
            <a:ext cx="6072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4000" dirty="0" smtClean="0">
                <a:solidFill>
                  <a:srgbClr val="1F638D"/>
                </a:solidFill>
                <a:cs typeface="2  Titr" pitchFamily="2" charset="-78"/>
              </a:rPr>
              <a:t>عوامل فرهنگی – اقتصادی </a:t>
            </a:r>
            <a:endParaRPr lang="en-US" sz="4000" dirty="0">
              <a:solidFill>
                <a:srgbClr val="1F638D"/>
              </a:solidFill>
              <a:cs typeface="2 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2571744"/>
            <a:ext cx="86439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دو تا فرضیه در ارتباط با عوامل فرهنگی – اقتصادی مطرح است .</a:t>
            </a:r>
          </a:p>
          <a:p>
            <a:pPr algn="justLow" rtl="1"/>
            <a:endParaRPr lang="fa-IR" sz="28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/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1- فرضیه نزول تدریجی </a:t>
            </a:r>
            <a:r>
              <a:rPr lang="fa-IR" sz="2800" b="1" dirty="0" smtClean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(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Downward  drift hypothesis </a:t>
            </a:r>
            <a:r>
              <a:rPr lang="fa-I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800" b="1" dirty="0" smtClean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)</a:t>
            </a:r>
          </a:p>
          <a:p>
            <a:pPr algn="justLow" rtl="1"/>
            <a:endParaRPr lang="fa-IR" sz="2800" b="1" dirty="0" smtClean="0">
              <a:solidFill>
                <a:srgbClr val="002060"/>
              </a:solidFill>
              <a:latin typeface="Times New Roman" pitchFamily="18" charset="0"/>
              <a:cs typeface="B Nazanin" pitchFamily="2" charset="-78"/>
            </a:endParaRPr>
          </a:p>
          <a:p>
            <a:pPr algn="justLow" rtl="1"/>
            <a:r>
              <a:rPr lang="fa-IR" sz="2800" b="1" dirty="0" smtClean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2- فرضیه سببیت اجتماعی (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Social causation  hypothesis </a:t>
            </a:r>
            <a:r>
              <a:rPr lang="fa-I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800" b="1" dirty="0" smtClean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) </a:t>
            </a:r>
          </a:p>
          <a:p>
            <a:pPr algn="justLow" rtl="1"/>
            <a:endParaRPr lang="fa-IR" sz="2800" b="1" dirty="0" smtClean="0">
              <a:solidFill>
                <a:srgbClr val="002060"/>
              </a:solidFill>
              <a:latin typeface="Times New Roman" pitchFamily="18" charset="0"/>
              <a:cs typeface="B Nazanin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fa-IR" sz="2800" b="1" dirty="0" smtClean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مفهوم نهائی هر دو فرضیه فوق نشانگر این است که اسکیزوفرنی در طبقه اقتصادی پائین بیشتر دیده می شود .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8" y="1166417"/>
            <a:ext cx="8858280" cy="5262979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Low" rtl="1"/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الف-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علائم مشخصه :</a:t>
            </a:r>
          </a:p>
          <a:p>
            <a:pPr algn="justLow" rtl="1"/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حداقل دو تا از علائم زیر طی یک دوره یک ماهه بطور چشمگیر وجود داشته باشد</a:t>
            </a:r>
          </a:p>
          <a:p>
            <a:pPr algn="justLow" rtl="1"/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1- هذیان   	            2- توهم  		         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3- تکلم نابسامان          </a:t>
            </a:r>
          </a:p>
          <a:p>
            <a:pPr algn="justLow" rtl="1"/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4- رفتار نابسامان یا کاتاتونیک   			 5- علائم منفی</a:t>
            </a:r>
          </a:p>
          <a:p>
            <a:pPr algn="justLow" rtl="1"/>
            <a:endParaRPr lang="fa-IR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/>
            <a:endParaRPr lang="fa-IR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/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ب-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اختلال عملکرد شغلی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اجتماعی </a:t>
            </a:r>
          </a:p>
          <a:p>
            <a:pPr algn="justLow" rtl="1"/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   از زمان شروع اختلال حداقل در یکی از زمینه های شغلی ، روابط بین فردی ،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مراقبت از خود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دچار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مشکل شده باشد .</a:t>
            </a:r>
          </a:p>
          <a:p>
            <a:pPr algn="justLow" rtl="1"/>
            <a:endParaRPr lang="fa-IR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/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پ-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نشانه اختلال حداقل به مدت شش ماه دائماً وجود داشته باشد .</a:t>
            </a:r>
          </a:p>
          <a:p>
            <a:pPr algn="justLow" rtl="1"/>
            <a:endParaRPr lang="fa-IR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/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ت-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اختلالات اسکیزوافکتیو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سوء مصرف مواد و بیماریهای طبی عمومی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اختلال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نافذ رشدی رد شده باشند .</a:t>
            </a:r>
            <a:endParaRPr lang="en-US" sz="2400" b="1" dirty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2910" y="357166"/>
            <a:ext cx="78581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200" dirty="0" smtClean="0">
                <a:solidFill>
                  <a:srgbClr val="C00000"/>
                </a:solidFill>
                <a:cs typeface="2  Titr" pitchFamily="2" charset="-78"/>
              </a:rPr>
              <a:t>معیارهای تشخیصی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DSM-IV</a:t>
            </a:r>
            <a:r>
              <a:rPr lang="fa-IR" sz="3200" dirty="0" smtClean="0">
                <a:solidFill>
                  <a:srgbClr val="C00000"/>
                </a:solidFill>
                <a:cs typeface="2  Titr" pitchFamily="2" charset="-78"/>
              </a:rPr>
              <a:t> برای اسکیزوفرنی</a:t>
            </a:r>
            <a:endParaRPr lang="en-US" sz="3200" dirty="0">
              <a:solidFill>
                <a:srgbClr val="C00000"/>
              </a:solidFill>
              <a:cs typeface="2  Titr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sz="3200" dirty="0" smtClean="0">
                <a:solidFill>
                  <a:schemeClr val="accent1">
                    <a:lumMod val="50000"/>
                  </a:schemeClr>
                </a:solidFill>
                <a:cs typeface="2  Titr" pitchFamily="2" charset="-78"/>
              </a:rPr>
              <a:t>طبقه بندی سیر طولی در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DSM-IV</a:t>
            </a:r>
            <a:r>
              <a:rPr lang="fa-IR" sz="3200" dirty="0" smtClean="0">
                <a:solidFill>
                  <a:schemeClr val="accent1">
                    <a:lumMod val="50000"/>
                  </a:schemeClr>
                </a:solidFill>
                <a:cs typeface="2  Titr" pitchFamily="2" charset="-78"/>
              </a:rPr>
              <a:t> </a:t>
            </a:r>
            <a:endParaRPr lang="en-US" sz="3200" dirty="0">
              <a:solidFill>
                <a:schemeClr val="accent1">
                  <a:lumMod val="50000"/>
                </a:schemeClr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 دوره ای با علائم باقیه ای در بین دوره ها 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b="1" dirty="0">
                <a:solidFill>
                  <a:schemeClr val="tx2"/>
                </a:solidFill>
                <a:cs typeface="B Nazanin" pitchFamily="2" charset="-78"/>
              </a:rPr>
              <a:t> </a:t>
            </a: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دوره ای بدون علائم باقیه در بین دوره ها 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 دائمی 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 دوره منفرد در فروکش نسبی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b="1" dirty="0" smtClean="0">
                <a:solidFill>
                  <a:schemeClr val="tx2"/>
                </a:solidFill>
                <a:cs typeface="B Nazanin" pitchFamily="2" charset="-78"/>
              </a:rPr>
              <a:t> دوره منفرد در فروکش کامل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714488"/>
            <a:ext cx="8643998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800" dirty="0" smtClean="0">
                <a:solidFill>
                  <a:srgbClr val="0000FF"/>
                </a:solidFill>
                <a:cs typeface="2  Titr" pitchFamily="2" charset="-78"/>
              </a:rPr>
              <a:t>   </a:t>
            </a:r>
            <a:r>
              <a:rPr lang="fa-IR" sz="6600" dirty="0" smtClean="0">
                <a:solidFill>
                  <a:srgbClr val="0000FF"/>
                </a:solidFill>
                <a:cs typeface="2  Titr" pitchFamily="2" charset="-78"/>
              </a:rPr>
              <a:t>اختلال اسکیزوفرنی  </a:t>
            </a:r>
            <a:r>
              <a:rPr lang="en-US" sz="6600" dirty="0" smtClean="0">
                <a:solidFill>
                  <a:srgbClr val="0000FF"/>
                </a:solidFill>
                <a:cs typeface="2  Titr" pitchFamily="2" charset="-78"/>
              </a:rPr>
              <a:t> </a:t>
            </a:r>
            <a:endParaRPr lang="fa-IR" sz="4800" dirty="0" smtClean="0">
              <a:solidFill>
                <a:srgbClr val="0000FF"/>
              </a:solidFill>
              <a:cs typeface="2 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en-US" sz="5400" dirty="0" smtClean="0">
                <a:solidFill>
                  <a:srgbClr val="0000FF"/>
                </a:solidFill>
                <a:cs typeface="2  Titr" pitchFamily="2" charset="-78"/>
              </a:rPr>
              <a:t> </a:t>
            </a:r>
            <a:r>
              <a:rPr lang="fa-IR" sz="5400" dirty="0" smtClean="0">
                <a:solidFill>
                  <a:srgbClr val="0000FF"/>
                </a:solidFill>
                <a:cs typeface="2  Titr" pitchFamily="2" charset="-78"/>
              </a:rPr>
              <a:t> </a:t>
            </a:r>
            <a:r>
              <a:rPr lang="en-US" sz="5400" dirty="0" smtClean="0">
                <a:solidFill>
                  <a:srgbClr val="0000FF"/>
                </a:solidFill>
                <a:cs typeface="2  Titr" pitchFamily="2" charset="-78"/>
              </a:rPr>
              <a:t> </a:t>
            </a:r>
            <a:r>
              <a:rPr lang="en-US" sz="5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schizophrenia</a:t>
            </a:r>
            <a:endParaRPr lang="en-US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5048920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>
                <a:solidFill>
                  <a:srgbClr val="0000FF"/>
                </a:solidFill>
                <a:cs typeface="2  Titr" pitchFamily="2" charset="-78"/>
              </a:rPr>
              <a:t>دکتر رحیم خلیل زاده</a:t>
            </a:r>
            <a:endParaRPr lang="en-US" sz="2800" dirty="0">
              <a:solidFill>
                <a:srgbClr val="0000FF"/>
              </a:solidFill>
              <a:cs typeface="2  Titr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3600" dirty="0" smtClean="0">
                <a:solidFill>
                  <a:srgbClr val="1F638D"/>
                </a:solidFill>
                <a:cs typeface="2  Titr" pitchFamily="2" charset="-78"/>
              </a:rPr>
              <a:t>ویژگیهای بالینی اسکیزوفرنی </a:t>
            </a:r>
            <a:endParaRPr lang="en-US" sz="3600" dirty="0">
              <a:solidFill>
                <a:srgbClr val="1F638D"/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3670" y="1357298"/>
            <a:ext cx="8766048" cy="5500702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اولاً – هیچ نشانه یا علامت بالینی وجود ندارد که پاتوگنومونیک اسکیزوفرنی باشد . لذا صرف معاینه بالینی بالینگر برای تشخیص دقیق کافی نبوده وتاریخچه بیمار نیز لازمه تشخیص می باشد .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endParaRPr lang="fa-IR" sz="28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ثانیاً- توانائی هوشی وسطح آموزش بیمار و فرهنگ و خرده فرهنگ باید مود توجه بالینگر باشد .</a:t>
            </a:r>
          </a:p>
          <a:p>
            <a:pPr algn="just" rtl="1">
              <a:lnSpc>
                <a:spcPct val="150000"/>
              </a:lnSpc>
              <a:buNone/>
            </a:pPr>
            <a:endParaRPr lang="fa-IR" sz="28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ثالثاً – علائم هر بیمار در طول زمان تغییر می کند 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356315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علائم اختلال اسکیزوفرنی در سیر طولی در چهار دسته مورد توجه قرار می گیرند : </a:t>
            </a:r>
          </a:p>
          <a:p>
            <a:pPr algn="justLow" rtl="1"/>
            <a:endParaRPr lang="fa-IR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1-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علائم پیش مرضی «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Premorbid</a:t>
            </a:r>
            <a:r>
              <a:rPr lang="fa-IR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»  - این دسته علائم پیش از روند بیماری وجود دارند ، مثل شخصیت اسکیزوتایپی یا اسکیزوئید ، فاقد روابط دوستی فاقد علائق فعالیتهای گروهی ( ورزشی ) ، افرادی درونگرا ومنفعل وآرام هستند این علائم بصورت گذشته نگر شناسائی می شوند . </a:t>
            </a:r>
          </a:p>
          <a:p>
            <a:pPr algn="justLow" rtl="1"/>
            <a:endParaRPr lang="fa-IR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2-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علائم پیش در آمدی یا مقدماتی «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Prodromal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» - این علائم جزء روند بیماری تلقی می شوند واینها نیز معمولاً بصورت گذشته نگر شناسائی می شوند ولذا چندان معتبر نیستند . شکایات جسمانی ، ضعف وکم قوتی ، افکار انتزاعی و فلسفی و علاقمندی به بعضی علوم خاص مثل هیپنوتیزم ، حس ششم و مسائل مذهبی </a:t>
            </a:r>
            <a:endParaRPr lang="en-US" sz="2400" dirty="0">
              <a:solidFill>
                <a:srgbClr val="002060"/>
              </a:solidFill>
              <a:cs typeface="2  Titr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64399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sz="3200" dirty="0" smtClean="0">
                <a:solidFill>
                  <a:srgbClr val="002060"/>
                </a:solidFill>
                <a:cs typeface="2  Titr" pitchFamily="2" charset="-78"/>
              </a:rPr>
              <a:t>ادامه</a:t>
            </a: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 :</a:t>
            </a:r>
          </a:p>
          <a:p>
            <a:pPr algn="justLow" rtl="1">
              <a:lnSpc>
                <a:spcPct val="150000"/>
              </a:lnSpc>
            </a:pPr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3-</a:t>
            </a:r>
            <a:r>
              <a:rPr lang="en-US" sz="2400" b="1" dirty="0" smtClean="0">
                <a:solidFill>
                  <a:srgbClr val="C0000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علائم فاز حاد </a:t>
            </a:r>
          </a:p>
          <a:p>
            <a:pPr algn="justLow" rtl="1">
              <a:lnSpc>
                <a:spcPct val="150000"/>
              </a:lnSpc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 شامل علائم مثبت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منفی پسیکوز که براین اساس اسکیزوفرنی را به دو نوع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تیپ 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( دارای علائم مثبت بارز با پیش آگهی درمانی خوب )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تیپ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fa-IR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( دارای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علائم منفی بارز با پیش آگهی درمانی ضعیف ) تقسیم می کنند . </a:t>
            </a:r>
            <a:endParaRPr lang="en-US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درکتاب آکسفورد ( چکیده ) بصورت سندرم حاد ( با نشانه های مثبت )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سندرم </a:t>
            </a:r>
            <a:endParaRPr lang="en-US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مزمن ( با نشانه های منفی ) تقسیم کرده است . </a:t>
            </a:r>
          </a:p>
          <a:p>
            <a:pPr algn="justLow" rtl="1">
              <a:lnSpc>
                <a:spcPct val="150000"/>
              </a:lnSpc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ویژگیهای بالینی سندرم حاد ، داشتن انواع علائم مثبت پسیکوز از جمله توهم</a:t>
            </a:r>
            <a:endParaRPr lang="en-US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انواع هذیان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سراسیمگی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بی قراری ، در خود فرو رفتگی  ، خنده های بی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مورد ، مات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مبهوت وتغییرات خلقی وخیلی مسائل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علائم دیگر می باشد . </a:t>
            </a:r>
          </a:p>
          <a:p>
            <a:pPr algn="justLow" rtl="1">
              <a:lnSpc>
                <a:spcPct val="150000"/>
              </a:lnSpc>
            </a:pPr>
            <a:endParaRPr lang="fa-IR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/>
            <a:endParaRPr lang="fa-IR" sz="2400" b="1" dirty="0" smtClean="0">
              <a:solidFill>
                <a:srgbClr val="00206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06" y="525734"/>
            <a:ext cx="88583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sz="4400" dirty="0" smtClean="0">
                <a:solidFill>
                  <a:srgbClr val="002060"/>
                </a:solidFill>
                <a:cs typeface="2  Titr" pitchFamily="2" charset="-78"/>
              </a:rPr>
              <a:t>ادامه</a:t>
            </a: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 :</a:t>
            </a:r>
            <a:endParaRPr lang="en-US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Low" rtl="1"/>
            <a:endParaRPr lang="fa-IR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  <a:cs typeface="B Nazanin" pitchFamily="2" charset="-78"/>
              </a:rPr>
              <a:t>4</a:t>
            </a:r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-</a:t>
            </a:r>
            <a:r>
              <a:rPr lang="en-US" sz="2400" b="1" dirty="0" smtClean="0">
                <a:solidFill>
                  <a:srgbClr val="C0000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علائم باقیمانده</a:t>
            </a:r>
          </a:p>
          <a:p>
            <a:pPr algn="justLow" rtl="1">
              <a:lnSpc>
                <a:spcPct val="150000"/>
              </a:lnSpc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 هذیانها وتوهمات کم رنگ شده ومعمولاً علائم منفی پسیکوز بارزتر می شوند . </a:t>
            </a:r>
          </a:p>
          <a:p>
            <a:pPr algn="justLow" rtl="1">
              <a:lnSpc>
                <a:spcPct val="150000"/>
              </a:lnSpc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 مثل کندی هیجانی ، انزوای اجتماعی ، کاهش فعالیت وضعیف شدن اراده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قوه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ابتکار ، فقدان سائق (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drive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)،اختلال درمهارتهای زندگی ، عاطفه کند و نامتناسب</a:t>
            </a:r>
          </a:p>
          <a:p>
            <a:pPr algn="justLow" rtl="1">
              <a:lnSpc>
                <a:spcPct val="150000"/>
              </a:lnSpc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 این علائم معادل سندرم مزمنی است که در چکیده آکسفورد توصیف شده .</a:t>
            </a:r>
          </a:p>
          <a:p>
            <a:pPr algn="justLow" rtl="1">
              <a:lnSpc>
                <a:spcPct val="150000"/>
              </a:lnSpc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 </a:t>
            </a:r>
          </a:p>
          <a:p>
            <a:pPr algn="justLow" rtl="1"/>
            <a:endParaRPr lang="fa-IR" sz="2400" b="1" dirty="0" smtClean="0">
              <a:solidFill>
                <a:srgbClr val="00206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انواع اسکیزوفرنی </a:t>
            </a:r>
            <a:endParaRPr lang="en-US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500174"/>
            <a:ext cx="8715436" cy="5357826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اسکیزوفرنی بر اساس تابلوی بالینی غالبی که دارد به پنج نوع کلاسیک تقسیم می شوند :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	1- نوع پارانوئید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	2- نوع نابسامان (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disorganized</a:t>
            </a: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)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	3- نوع کاتاتونیک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	4- نوع نامتمایز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	5- نوع باقیمانده (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residual</a:t>
            </a: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)</a:t>
            </a:r>
            <a:endParaRPr lang="en-US" sz="26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نوع پارانوئید </a:t>
            </a:r>
            <a:endParaRPr lang="en-US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072594" cy="5357826"/>
          </a:xfrm>
        </p:spPr>
        <p:txBody>
          <a:bodyPr>
            <a:normAutofit fontScale="92500"/>
          </a:bodyPr>
          <a:lstStyle/>
          <a:p>
            <a:pPr algn="justLow" rtl="1">
              <a:lnSpc>
                <a:spcPct val="200000"/>
              </a:lnSpc>
              <a:buNone/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</a:t>
            </a:r>
            <a:r>
              <a:rPr lang="fa-IR" sz="27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اشتغال خاطر با یک هذیان و بطور سنتی از نوع گزند وآسیب ( </a:t>
            </a:r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persecutory</a:t>
            </a:r>
            <a:r>
              <a:rPr lang="fa-IR" sz="27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)یا خود بزرگ بینی ( </a:t>
            </a:r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grandiosity</a:t>
            </a:r>
            <a:r>
              <a:rPr lang="fa-IR" sz="27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) وتوهمات شنوائی مکرر.</a:t>
            </a:r>
          </a:p>
          <a:p>
            <a:pPr algn="justLow" rtl="1">
              <a:lnSpc>
                <a:spcPct val="200000"/>
              </a:lnSpc>
              <a:buNone/>
            </a:pPr>
            <a:r>
              <a:rPr lang="fa-IR" sz="27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معمولاً دیررس بوده و پسرفت اینها از نظر واکنشهای هیجانی ورفتاری وتوانائی های ذهنی کمتر است . این نوع عموماً پر تنش ، شکاک ، مقاوم ، در خود فرو رفته وگاهاً متخاصم وپرخاشگرند . اما می توانند در موقعیتهای اجتماعی خود را حفظ کنند و بدون شرح حال اطرافیان گاهی تشخیص اینها مشکل است .</a:t>
            </a:r>
          </a:p>
          <a:p>
            <a:pPr algn="just" rtl="1">
              <a:lnSpc>
                <a:spcPct val="150000"/>
              </a:lnSpc>
              <a:buNone/>
            </a:pPr>
            <a:endParaRPr lang="en-US" sz="26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نوع نابسامان </a:t>
            </a:r>
            <a:r>
              <a:rPr lang="fa-IR" b="1" dirty="0" smtClean="0">
                <a:solidFill>
                  <a:srgbClr val="008080"/>
                </a:solidFill>
                <a:cs typeface="B Nazanin" pitchFamily="2" charset="-78"/>
              </a:rPr>
              <a:t>( </a:t>
            </a:r>
            <a:r>
              <a:rPr lang="en-US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disorganized</a:t>
            </a:r>
            <a:r>
              <a:rPr lang="fa-IR" b="1" dirty="0" smtClean="0">
                <a:solidFill>
                  <a:srgbClr val="008080"/>
                </a:solidFill>
                <a:cs typeface="B Nazanin" pitchFamily="2" charset="-78"/>
              </a:rPr>
              <a:t> ) </a:t>
            </a:r>
            <a:endParaRPr lang="en-US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785950"/>
            <a:ext cx="9072594" cy="5357826"/>
          </a:xfrm>
        </p:spPr>
        <p:txBody>
          <a:bodyPr>
            <a:normAutofit/>
          </a:bodyPr>
          <a:lstStyle/>
          <a:p>
            <a:pPr algn="justLow" rtl="1">
              <a:lnSpc>
                <a:spcPct val="200000"/>
              </a:lnSpc>
              <a:buNone/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</a:t>
            </a: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در این نوع پسرفت آشکار به رفتارهای بدوی وجود دارد ،مهار گسیخته و سازمان نیافته هستند . شروع زود هنگام دارد . فعالیتهای اینها غیر هدفمند بوده و سازنده نیست . پاسخهای هیجانی نامتناسب دارند . خنده های بی دلیل وشکلک در آوردن بی جا در این بیماران شایع است </a:t>
            </a:r>
          </a:p>
          <a:p>
            <a:pPr algn="just" rtl="1">
              <a:lnSpc>
                <a:spcPct val="150000"/>
              </a:lnSpc>
              <a:buNone/>
            </a:pPr>
            <a:endParaRPr lang="en-US" sz="26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نوع کاتاتونیک </a:t>
            </a:r>
            <a:endParaRPr lang="en-US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785950"/>
            <a:ext cx="9072594" cy="5357826"/>
          </a:xfrm>
        </p:spPr>
        <p:txBody>
          <a:bodyPr>
            <a:normAutofit/>
          </a:bodyPr>
          <a:lstStyle/>
          <a:p>
            <a:pPr algn="justLow" rtl="1">
              <a:lnSpc>
                <a:spcPct val="200000"/>
              </a:lnSpc>
              <a:buNone/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</a:t>
            </a: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علامت وآشفتگی بارز اینها در کارکرد حرکتی بوده وشامل حالات بهت ، منفی کاری ، اتخاذ وضعیتهای خاص بدنی وگاهاً تغییر سریع بین دو حالت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excitement</a:t>
            </a: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و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stupor</a:t>
            </a: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پیدا می کنند . </a:t>
            </a:r>
          </a:p>
          <a:p>
            <a:pPr algn="justLow" rtl="1">
              <a:lnSpc>
                <a:spcPct val="200000"/>
              </a:lnSpc>
              <a:buNone/>
            </a:pPr>
            <a:r>
              <a:rPr lang="fa-IR" sz="26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استرئوتایپی، حرکات ادائی ( مانوریسم ) انعطاف مومی ، سکوت از علائم شایع اینهاست .</a:t>
            </a:r>
          </a:p>
          <a:p>
            <a:pPr algn="just" rtl="1">
              <a:lnSpc>
                <a:spcPct val="150000"/>
              </a:lnSpc>
              <a:buNone/>
            </a:pPr>
            <a:endParaRPr lang="en-US" sz="26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نوع نامتمایز  </a:t>
            </a:r>
            <a:endParaRPr lang="en-US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857388"/>
            <a:ext cx="8786874" cy="5357826"/>
          </a:xfrm>
        </p:spPr>
        <p:txBody>
          <a:bodyPr>
            <a:normAutofit/>
          </a:bodyPr>
          <a:lstStyle/>
          <a:p>
            <a:pPr algn="justLow" rtl="1">
              <a:lnSpc>
                <a:spcPct val="200000"/>
              </a:lnSpc>
              <a:buNone/>
            </a:pPr>
            <a:r>
              <a:rPr lang="fa-IR" sz="28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بیمارانی که به وضوح مبتلا به اسکیزوفرنی هستند ( معیارهای علائم مشخصه اسکیزوفرنی را دارند ) ولی قابل انتساب به هیچکدام از انواع پارانوئی ، نابسامان و کاتاتونیک نمی باشند . </a:t>
            </a:r>
          </a:p>
          <a:p>
            <a:pPr algn="just" rtl="1">
              <a:lnSpc>
                <a:spcPct val="150000"/>
              </a:lnSpc>
              <a:buNone/>
            </a:pPr>
            <a:endParaRPr lang="en-US" sz="26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نوع با قیمانده </a:t>
            </a:r>
            <a:r>
              <a:rPr lang="fa-IR" b="1" dirty="0" smtClean="0">
                <a:solidFill>
                  <a:srgbClr val="008080"/>
                </a:solidFill>
                <a:cs typeface="B Nazanin" pitchFamily="2" charset="-78"/>
              </a:rPr>
              <a:t>( </a:t>
            </a:r>
            <a:r>
              <a:rPr lang="en-US" b="1" dirty="0" smtClean="0">
                <a:solidFill>
                  <a:srgbClr val="008080"/>
                </a:solidFill>
                <a:cs typeface="B Nazanin" pitchFamily="2" charset="-78"/>
              </a:rPr>
              <a:t> </a:t>
            </a:r>
            <a:r>
              <a:rPr lang="en-US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Residual</a:t>
            </a:r>
            <a:r>
              <a:rPr lang="fa-IR" b="1" dirty="0" smtClean="0">
                <a:solidFill>
                  <a:srgbClr val="008080"/>
                </a:solidFill>
                <a:cs typeface="B Nazanin" pitchFamily="2" charset="-78"/>
              </a:rPr>
              <a:t> )</a:t>
            </a:r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  </a:t>
            </a:r>
            <a:endParaRPr lang="en-US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857388"/>
            <a:ext cx="8786874" cy="5357826"/>
          </a:xfrm>
        </p:spPr>
        <p:txBody>
          <a:bodyPr>
            <a:normAutofit/>
          </a:bodyPr>
          <a:lstStyle/>
          <a:p>
            <a:pPr algn="justLow" rtl="1">
              <a:lnSpc>
                <a:spcPct val="200000"/>
              </a:lnSpc>
              <a:buNone/>
            </a:pPr>
            <a:r>
              <a:rPr lang="fa-IR" sz="28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     در این نوع توهم و هذیان وجود دارد ولی برجسته نبوده وکم رنگ شده وفاقد عواطف قدرتمند توام هذیان وتوهم است . شواهد وجود اختلال هیچ وقت از بین نرفته وکندی هیجانی وانزوای اجتماعی ، رفتار نامتعارف ، تفکر غیر منطقی وبه درجاتی سستی تداعی ها از علائم شایع این نوع می باشد . </a:t>
            </a:r>
          </a:p>
          <a:p>
            <a:pPr algn="just" rtl="1">
              <a:lnSpc>
                <a:spcPct val="150000"/>
              </a:lnSpc>
              <a:buNone/>
            </a:pPr>
            <a:endParaRPr lang="en-US" sz="26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214422"/>
            <a:ext cx="85011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800" b="1" dirty="0" smtClean="0"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یک سندرم بالینی با آسیب شناسی روانی متغیر و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تظاهرات بالینی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و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پاسخ درمانی و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سیر بیماری متفاوت می باشد .</a:t>
            </a:r>
          </a:p>
          <a:p>
            <a:pPr algn="just" rtl="1">
              <a:lnSpc>
                <a:spcPct val="150000"/>
              </a:lnSpc>
              <a:buClr>
                <a:srgbClr val="0000FF"/>
              </a:buClr>
              <a:buFont typeface="Wingdings" pitchFamily="2" charset="2"/>
              <a:buChar char="§"/>
            </a:pPr>
            <a:endParaRPr lang="fa-IR" sz="28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تشخیص اسکیزوفرنی برشرح حال متکی است .</a:t>
            </a:r>
          </a:p>
          <a:p>
            <a:pPr algn="just" rtl="1">
              <a:lnSpc>
                <a:spcPct val="150000"/>
              </a:lnSpc>
              <a:buClr>
                <a:srgbClr val="0000FF"/>
              </a:buClr>
              <a:buFont typeface="Wingdings" pitchFamily="2" charset="2"/>
              <a:buChar char="§"/>
            </a:pPr>
            <a:endParaRPr lang="fa-IR" sz="28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روش پاراکلینیکی خاصی برای تشخیص وجود ندارد .</a:t>
            </a:r>
          </a:p>
          <a:p>
            <a:pPr algn="just" rtl="1">
              <a:lnSpc>
                <a:spcPct val="150000"/>
              </a:lnSpc>
              <a:buClr>
                <a:srgbClr val="0000FF"/>
              </a:buClr>
              <a:buFont typeface="Wingdings" pitchFamily="2" charset="2"/>
              <a:buChar char="§"/>
            </a:pPr>
            <a:endParaRPr lang="fa-IR" sz="28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مزمن و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عود کننده و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اکثر موارد رو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به تباهی می باشد .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6182" y="272457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3200" dirty="0" smtClean="0">
                <a:solidFill>
                  <a:srgbClr val="002060"/>
                </a:solidFill>
                <a:cs typeface="2  Titr" pitchFamily="2" charset="-78"/>
              </a:rPr>
              <a:t>سیر و پیش آگهی اسکیزوفرنی</a:t>
            </a:r>
            <a:endParaRPr lang="en-US" sz="3200" dirty="0">
              <a:solidFill>
                <a:srgbClr val="002060"/>
              </a:solidFill>
              <a:cs typeface="2 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34777"/>
            <a:ext cx="8929718" cy="4501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buClr>
                <a:srgbClr val="FFC000"/>
              </a:buClr>
              <a:buSzPct val="145000"/>
              <a:buFont typeface="Wingdings" pitchFamily="2" charset="2"/>
              <a:buChar char="q"/>
            </a:pPr>
            <a:r>
              <a:rPr lang="fa-IR" dirty="0" smtClean="0"/>
              <a:t>  </a:t>
            </a:r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سیر شناخته شده اسکیزوفرنی پر از تشدید و فروکش است .</a:t>
            </a:r>
          </a:p>
          <a:p>
            <a:pPr algn="just" rtl="1">
              <a:buClr>
                <a:srgbClr val="FFC000"/>
              </a:buClr>
            </a:pPr>
            <a:endParaRPr lang="fa-IR" sz="28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FFC000"/>
              </a:buClr>
              <a:buSzPct val="100000"/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 بدنبال هر بار عود تباهی بیشتری در کارکرد پایه بیمار صورت می </a:t>
            </a:r>
            <a:r>
              <a:rPr lang="en-US" sz="2800" b="1" dirty="0" smtClean="0">
                <a:solidFill>
                  <a:srgbClr val="002060"/>
                </a:solidFill>
                <a:cs typeface="B Nazanin" pitchFamily="2" charset="-78"/>
              </a:rPr>
              <a:t>          </a:t>
            </a:r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گیرد</a:t>
            </a:r>
            <a:r>
              <a:rPr lang="en-US" sz="28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و</a:t>
            </a:r>
            <a:r>
              <a:rPr lang="en-US" sz="28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پس از هر بارعود به کارکرد پایه قبلی</a:t>
            </a:r>
            <a:r>
              <a:rPr lang="en-US" sz="28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باز نمی گردد که این </a:t>
            </a:r>
            <a:r>
              <a:rPr lang="en-US" sz="2800" b="1" dirty="0" smtClean="0">
                <a:solidFill>
                  <a:srgbClr val="002060"/>
                </a:solidFill>
                <a:cs typeface="B Nazanin" pitchFamily="2" charset="-78"/>
              </a:rPr>
              <a:t>      </a:t>
            </a:r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موضوع تمایز عمده اسکیزوفرنی </a:t>
            </a:r>
            <a:r>
              <a:rPr lang="en-US" sz="28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از اختلالات خلقی می باشد .</a:t>
            </a:r>
            <a:endParaRPr lang="en-US" sz="28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buClr>
                <a:srgbClr val="FFC000"/>
              </a:buClr>
            </a:pPr>
            <a:endParaRPr lang="en-US" sz="28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fa-IR" sz="2800" b="1" dirty="0" smtClean="0">
                <a:solidFill>
                  <a:srgbClr val="002060"/>
                </a:solidFill>
                <a:cs typeface="B Nazanin" pitchFamily="2" charset="-78"/>
              </a:rPr>
              <a:t>به مرور زمان علائم مثبت کم می شود و علائم منفی بارزتر می گردد . </a:t>
            </a:r>
          </a:p>
          <a:p>
            <a:pPr algn="just" rtl="1">
              <a:lnSpc>
                <a:spcPct val="150000"/>
              </a:lnSpc>
              <a:buClr>
                <a:srgbClr val="FFC000"/>
              </a:buClr>
            </a:pP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	</a:t>
            </a:r>
            <a:endParaRPr lang="en-US" sz="2300" b="1" dirty="0">
              <a:solidFill>
                <a:srgbClr val="00206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57166"/>
            <a:ext cx="8929718" cy="5978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buClr>
                <a:srgbClr val="FFC000"/>
              </a:buClr>
              <a:buSzPct val="120000"/>
              <a:buFont typeface="Wingdings" pitchFamily="2" charset="2"/>
              <a:buChar char="q"/>
            </a:pP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در کتاب چکیده آکسفورد سیر اسکیزوفرنی به شکل زیر مطرح شده است :</a:t>
            </a:r>
          </a:p>
          <a:p>
            <a:pPr algn="just" rtl="1">
              <a:lnSpc>
                <a:spcPct val="150000"/>
              </a:lnSpc>
              <a:buClr>
                <a:srgbClr val="FFC000"/>
              </a:buClr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   بیماری حاد با بهبودی کامل			20%</a:t>
            </a:r>
          </a:p>
          <a:p>
            <a:pPr algn="just" rtl="1">
              <a:lnSpc>
                <a:spcPct val="150000"/>
              </a:lnSpc>
              <a:buClr>
                <a:srgbClr val="FFC000"/>
              </a:buClr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   بیماری حاد راجعه 				20%</a:t>
            </a:r>
          </a:p>
          <a:p>
            <a:pPr algn="just" rtl="1">
              <a:lnSpc>
                <a:spcPct val="150000"/>
              </a:lnSpc>
              <a:buClr>
                <a:srgbClr val="FFC000"/>
              </a:buClr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   بیماری مزمن با شروع حاد 			20%</a:t>
            </a:r>
          </a:p>
          <a:p>
            <a:pPr algn="just" rtl="1">
              <a:lnSpc>
                <a:spcPct val="150000"/>
              </a:lnSpc>
              <a:buClr>
                <a:srgbClr val="FFC000"/>
              </a:buClr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   بیماری مزمن با شروع تدریجی 			20%</a:t>
            </a:r>
          </a:p>
          <a:p>
            <a:pPr algn="just" rtl="1">
              <a:lnSpc>
                <a:spcPct val="150000"/>
              </a:lnSpc>
              <a:buClr>
                <a:srgbClr val="FFC000"/>
              </a:buClr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    خودکشی 					15-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10%</a:t>
            </a:r>
            <a:endParaRPr lang="en-US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q"/>
            </a:pPr>
            <a:endParaRPr lang="en-US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FFC000"/>
              </a:buClr>
              <a:buSzPct val="110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پیش آگهی بیماران اسکیزوفرن به عوامل متعددی از جمله ویژگیهای بالینی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بیمار و ویژگیهای فردی خود بیمار ، وقایع زندگی ، سیستم حمایتی بیمار ،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   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زمینه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فرهنگی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تحصیلی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خیلی مسائل دیگر مربوط می باشد . </a:t>
            </a:r>
          </a:p>
          <a:p>
            <a:pPr algn="just" rtl="1">
              <a:lnSpc>
                <a:spcPct val="150000"/>
              </a:lnSpc>
              <a:buClr>
                <a:srgbClr val="FFC000"/>
              </a:buClr>
            </a:pP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	</a:t>
            </a:r>
            <a:endParaRPr lang="en-US" sz="2300" b="1" dirty="0">
              <a:solidFill>
                <a:srgbClr val="00206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357166"/>
            <a:ext cx="7858180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  <a:cs typeface="2  Titr" pitchFamily="2" charset="-78"/>
              </a:rPr>
              <a:t>خصایصی که در خوب یا بد بودن پیش آگهی اسکیزوفرنی اهمیت دارند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2  Titr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10" y="954428"/>
          <a:ext cx="7858180" cy="5758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3929090"/>
              </a:tblGrid>
              <a:tr h="414133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2  Titr" pitchFamily="2" charset="-78"/>
                        </a:rPr>
                        <a:t>پیش آگهی بد </a:t>
                      </a:r>
                      <a:endParaRPr lang="en-US" sz="2400" dirty="0"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2  Titr" pitchFamily="2" charset="-78"/>
                        </a:rPr>
                        <a:t>پیش آگهی خوب</a:t>
                      </a:r>
                      <a:endParaRPr lang="en-US" sz="2400" dirty="0">
                        <a:cs typeface="2  Titr" pitchFamily="2" charset="-78"/>
                      </a:endParaRPr>
                    </a:p>
                  </a:txBody>
                  <a:tcPr/>
                </a:tc>
              </a:tr>
              <a:tr h="5300907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dirty="0" smtClean="0">
                          <a:cs typeface="B Nazanin" pitchFamily="2" charset="-78"/>
                        </a:rPr>
                        <a:t>شروع در سن</a:t>
                      </a:r>
                      <a:r>
                        <a:rPr lang="fa-IR" sz="1400" b="1" baseline="0" dirty="0" smtClean="0">
                          <a:cs typeface="B Nazanin" pitchFamily="2" charset="-78"/>
                        </a:rPr>
                        <a:t> پایین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نبود عوامل آشکار ساز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شروع تدریجی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بد بودن سابقه پیش مرضی از نظر اجتماعی ، جنسی وشغلی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انزوا ودرخودماندگی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ازدواج نکرده ، طلاق گرفته یا بیوه بودن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سابقه اسکیزوفرنی در خانواده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ضعیف بودن نظامهای حمایتی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وجود علایم منفی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داشتن نشانه ها وعلایم عصبی( نورولوژیک )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سابقه آسیب دیدگی ( تروما ) در حول وحوش تولد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نبود هیچ گونه فروکشی در عرض سه سال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عودهای مکرر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سابقه تهاجم</a:t>
                      </a:r>
                      <a:endParaRPr lang="fa-IR" b="1" baseline="0" dirty="0" smtClean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dirty="0" smtClean="0">
                          <a:cs typeface="B Nazanin" pitchFamily="2" charset="-78"/>
                        </a:rPr>
                        <a:t>شروع در سن</a:t>
                      </a:r>
                      <a:r>
                        <a:rPr lang="fa-IR" sz="1400" b="1" baseline="0" dirty="0" smtClean="0">
                          <a:cs typeface="B Nazanin" pitchFamily="2" charset="-78"/>
                        </a:rPr>
                        <a:t> بالا 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وجود عوامل آشکارساز واضح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شروع حاد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خوب بودن سابقه پیش مرضی از نظر اجتماعی ، جنسی ، و شغلی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وجود علایم اختلالات خلقی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( به ویژه اختلالات افسردگی )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متاهل بودن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وجود سابقه اختلالات خلقی در خانواده 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برخورداری از یک نظام حمایتی خوب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fa-IR" sz="1400" b="1" baseline="0" dirty="0" smtClean="0">
                          <a:cs typeface="B Nazanin" pitchFamily="2" charset="-78"/>
                        </a:rPr>
                        <a:t>وجود علایم مثبت</a:t>
                      </a:r>
                      <a:endParaRPr lang="en-US" sz="14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1414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>
                <a:solidFill>
                  <a:schemeClr val="accent1">
                    <a:lumMod val="75000"/>
                  </a:schemeClr>
                </a:solidFill>
                <a:cs typeface="2  Titr" pitchFamily="2" charset="-78"/>
              </a:rPr>
              <a:t>عوامل تعیین کننده پیش آگهی ضعیف در اسکیزوفرنی</a:t>
            </a:r>
            <a:endParaRPr lang="en-US" sz="2800" dirty="0">
              <a:solidFill>
                <a:schemeClr val="accent1">
                  <a:lumMod val="75000"/>
                </a:schemeClr>
              </a:solidFill>
              <a:cs typeface="2 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8860" y="571480"/>
            <a:ext cx="4572032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sz="2400" dirty="0" smtClean="0">
                <a:solidFill>
                  <a:schemeClr val="accent1"/>
                </a:solidFill>
                <a:cs typeface="2  Titr" pitchFamily="2" charset="-78"/>
              </a:rPr>
              <a:t>ویژگیهای بیماری </a:t>
            </a:r>
            <a:endParaRPr lang="en-US" sz="2400" dirty="0">
              <a:solidFill>
                <a:schemeClr val="accent1"/>
              </a:solidFill>
              <a:cs typeface="2 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860" y="1000108"/>
            <a:ext cx="457203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>
              <a:buClr>
                <a:srgbClr val="C00000"/>
              </a:buClr>
              <a:buFont typeface="Wingdings" pitchFamily="2" charset="2"/>
              <a:buChar char="q"/>
            </a:pPr>
            <a:r>
              <a:rPr lang="fa-IR" b="1" dirty="0" smtClean="0">
                <a:cs typeface="B Nazanin" pitchFamily="2" charset="-78"/>
              </a:rPr>
              <a:t>  </a:t>
            </a:r>
            <a:r>
              <a:rPr lang="fa-IR" sz="2000" b="1" dirty="0" smtClean="0">
                <a:solidFill>
                  <a:schemeClr val="accent1"/>
                </a:solidFill>
                <a:cs typeface="B Nazanin" pitchFamily="2" charset="-78"/>
              </a:rPr>
              <a:t>شروع بی سروصدا و تدریجی</a:t>
            </a: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justLow" rtl="1">
              <a:buClr>
                <a:srgbClr val="C00000"/>
              </a:buClr>
            </a:pP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justLow" rtl="1">
              <a:buClr>
                <a:srgbClr val="C00000"/>
              </a:buClr>
              <a:buFont typeface="Wingdings" pitchFamily="2" charset="2"/>
              <a:buChar char="q"/>
            </a:pP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  </a:t>
            </a:r>
            <a:r>
              <a:rPr lang="fa-IR" sz="2000" b="1" dirty="0" smtClean="0">
                <a:solidFill>
                  <a:schemeClr val="accent1"/>
                </a:solidFill>
                <a:cs typeface="B Nazanin" pitchFamily="2" charset="-78"/>
              </a:rPr>
              <a:t>طولانی بودن دوره ی اول بیماری</a:t>
            </a: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justLow" rtl="1">
              <a:buClr>
                <a:srgbClr val="C00000"/>
              </a:buClr>
            </a:pP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justLow" rtl="1">
              <a:buClr>
                <a:srgbClr val="C00000"/>
              </a:buClr>
              <a:buFont typeface="Wingdings" pitchFamily="2" charset="2"/>
              <a:buChar char="q"/>
            </a:pP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  </a:t>
            </a:r>
            <a:r>
              <a:rPr lang="fa-IR" sz="2000" b="1" dirty="0" smtClean="0">
                <a:solidFill>
                  <a:schemeClr val="accent1"/>
                </a:solidFill>
                <a:cs typeface="B Nazanin" pitchFamily="2" charset="-78"/>
              </a:rPr>
              <a:t>سابقه ی روانپزشکی قبلی</a:t>
            </a: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justLow" rtl="1">
              <a:buClr>
                <a:srgbClr val="C00000"/>
              </a:buClr>
            </a:pP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justLow" rtl="1">
              <a:buClr>
                <a:srgbClr val="C00000"/>
              </a:buClr>
              <a:buFont typeface="Wingdings" pitchFamily="2" charset="2"/>
              <a:buChar char="q"/>
            </a:pP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  </a:t>
            </a:r>
            <a:r>
              <a:rPr lang="fa-IR" sz="2000" b="1" dirty="0" smtClean="0">
                <a:solidFill>
                  <a:schemeClr val="accent1"/>
                </a:solidFill>
                <a:cs typeface="B Nazanin" pitchFamily="2" charset="-78"/>
              </a:rPr>
              <a:t>علایم منفی </a:t>
            </a: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justLow" rtl="1">
              <a:buClr>
                <a:srgbClr val="C00000"/>
              </a:buClr>
            </a:pP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justLow" rtl="1">
              <a:buClr>
                <a:srgbClr val="C00000"/>
              </a:buClr>
              <a:buFont typeface="Wingdings" pitchFamily="2" charset="2"/>
              <a:buChar char="q"/>
            </a:pP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  </a:t>
            </a:r>
            <a:r>
              <a:rPr lang="fa-IR" sz="2000" b="1" dirty="0" smtClean="0">
                <a:solidFill>
                  <a:schemeClr val="accent1"/>
                </a:solidFill>
                <a:cs typeface="B Nazanin" pitchFamily="2" charset="-78"/>
              </a:rPr>
              <a:t>سن پائین تر در هنگام شروع </a:t>
            </a:r>
            <a:endParaRPr lang="en-US" b="1" dirty="0" smtClean="0">
              <a:solidFill>
                <a:schemeClr val="accent1"/>
              </a:solidFill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3714752"/>
            <a:ext cx="4500594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solidFill>
                  <a:schemeClr val="accent1"/>
                </a:solidFill>
                <a:cs typeface="2  Titr" pitchFamily="2" charset="-78"/>
              </a:rPr>
              <a:t>ویژگیهای بیمار</a:t>
            </a:r>
            <a:endParaRPr lang="en-US" sz="2400" dirty="0">
              <a:solidFill>
                <a:schemeClr val="accent1"/>
              </a:solidFill>
              <a:cs typeface="2 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4000504"/>
            <a:ext cx="45005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fa-IR" dirty="0" smtClean="0"/>
              <a:t>  </a:t>
            </a:r>
            <a:r>
              <a:rPr lang="fa-IR" sz="2000" b="1" dirty="0" smtClean="0">
                <a:solidFill>
                  <a:schemeClr val="accent1"/>
                </a:solidFill>
                <a:cs typeface="B Nazanin" pitchFamily="2" charset="-78"/>
              </a:rPr>
              <a:t>مذکر</a:t>
            </a: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  </a:t>
            </a:r>
            <a:r>
              <a:rPr lang="fa-IR" sz="2000" b="1" dirty="0" smtClean="0">
                <a:solidFill>
                  <a:schemeClr val="accent1"/>
                </a:solidFill>
                <a:cs typeface="B Nazanin" pitchFamily="2" charset="-78"/>
              </a:rPr>
              <a:t>مجرد ، جدا شده ، بیوه یا طلاق گرفته </a:t>
            </a: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  </a:t>
            </a:r>
            <a:r>
              <a:rPr lang="fa-IR" sz="2000" b="1" dirty="0" smtClean="0">
                <a:solidFill>
                  <a:schemeClr val="accent1"/>
                </a:solidFill>
                <a:cs typeface="B Nazanin" pitchFamily="2" charset="-78"/>
              </a:rPr>
              <a:t>سازگاری روانی- جسمی ضعیف</a:t>
            </a: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  </a:t>
            </a:r>
            <a:r>
              <a:rPr lang="fa-IR" sz="2000" b="1" dirty="0" smtClean="0">
                <a:solidFill>
                  <a:schemeClr val="accent1"/>
                </a:solidFill>
                <a:cs typeface="B Nazanin" pitchFamily="2" charset="-78"/>
              </a:rPr>
              <a:t>سابقه ی مشکلات شغلی</a:t>
            </a: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  </a:t>
            </a:r>
            <a:r>
              <a:rPr lang="fa-IR" sz="2000" b="1" dirty="0" smtClean="0">
                <a:solidFill>
                  <a:schemeClr val="accent1"/>
                </a:solidFill>
                <a:cs typeface="B Nazanin" pitchFamily="2" charset="-78"/>
              </a:rPr>
              <a:t>انزوای اجتماعی </a:t>
            </a: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  </a:t>
            </a:r>
            <a:r>
              <a:rPr lang="fa-IR" sz="2000" b="1" dirty="0" smtClean="0">
                <a:solidFill>
                  <a:schemeClr val="accent1"/>
                </a:solidFill>
                <a:cs typeface="B Nazanin" pitchFamily="2" charset="-78"/>
              </a:rPr>
              <a:t>همکاری ضعیف با درمان </a:t>
            </a:r>
            <a:endParaRPr lang="en-US" b="1" dirty="0">
              <a:solidFill>
                <a:schemeClr val="accent1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5400" dirty="0" smtClean="0">
                <a:solidFill>
                  <a:srgbClr val="008080"/>
                </a:solidFill>
                <a:cs typeface="2  Titr" pitchFamily="2" charset="-78"/>
              </a:rPr>
              <a:t>درمان</a:t>
            </a:r>
            <a:endParaRPr lang="en-US" sz="5400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727192"/>
            <a:ext cx="87868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گرچه داروهای آنتی سایکوتیک تکیه گاه اصلی درمان اسکیزوفرنی به شماره می رود ، مداخله های روانی – اجتماعی می توانند بهبود بالینی را تقویت کنند .</a:t>
            </a:r>
          </a:p>
          <a:p>
            <a:pPr algn="just" rtl="1">
              <a:lnSpc>
                <a:spcPct val="150000"/>
              </a:lnSpc>
            </a:pPr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2  Titr" pitchFamily="2" charset="-78"/>
              </a:rPr>
              <a:t>اندیکاسیونهای عمده بستری کردن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:  اهداف تشخیصی ، برقرار نمودن درمان داروئی ، تضمین امنیت بیمار به خاطر افکار خودکشی یا دیگر کشی و یا داشتن رفتارهای نابسامان از جمله ناتوانی از برآوردن نیازهای پایه نظیر خوراک ، پوشاک و سرپناه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درمانهای بیولوژیک </a:t>
            </a:r>
            <a:r>
              <a:rPr lang="fa-IR" sz="3200" dirty="0" smtClean="0">
                <a:solidFill>
                  <a:srgbClr val="008080"/>
                </a:solidFill>
                <a:cs typeface="2  Titr" pitchFamily="2" charset="-78"/>
              </a:rPr>
              <a:t>:</a:t>
            </a:r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   داروئی </a:t>
            </a:r>
            <a:r>
              <a:rPr lang="en-US" dirty="0" smtClean="0">
                <a:solidFill>
                  <a:srgbClr val="008080"/>
                </a:solidFill>
                <a:cs typeface="2  Titr" pitchFamily="2" charset="-78"/>
              </a:rPr>
              <a:t> </a:t>
            </a:r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و</a:t>
            </a:r>
            <a:r>
              <a:rPr lang="en-US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ECT </a:t>
            </a:r>
            <a:endParaRPr lang="en-US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43050"/>
            <a:ext cx="89297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buClr>
                <a:srgbClr val="FFC000"/>
              </a:buClr>
              <a:buSzPct val="110000"/>
              <a:buFont typeface="Wingdings" pitchFamily="2" charset="2"/>
              <a:buChar char="q"/>
            </a:pPr>
            <a:r>
              <a:rPr lang="fa-IR" sz="2400" b="1" dirty="0" smtClean="0">
                <a:solidFill>
                  <a:srgbClr val="1F638D"/>
                </a:solidFill>
                <a:cs typeface="B Nazanin" pitchFamily="2" charset="-78"/>
              </a:rPr>
              <a:t>داروهای آنتی پسیکوتیک که شامل دو دسته آتیپیک ( نسل جدید )یا کلاسیک   </a:t>
            </a:r>
            <a:r>
              <a:rPr lang="en-US" sz="2400" b="1" dirty="0" smtClean="0">
                <a:solidFill>
                  <a:srgbClr val="1F638D"/>
                </a:solidFill>
                <a:cs typeface="B Nazanin" pitchFamily="2" charset="-78"/>
              </a:rPr>
              <a:t>      </a:t>
            </a:r>
            <a:r>
              <a:rPr lang="fa-IR" sz="2400" b="1" dirty="0" smtClean="0">
                <a:solidFill>
                  <a:srgbClr val="1F638D"/>
                </a:solidFill>
                <a:cs typeface="B Nazanin" pitchFamily="2" charset="-78"/>
              </a:rPr>
              <a:t>و قدیمی ( یا نسل اول ) </a:t>
            </a:r>
            <a:endParaRPr lang="en-US" sz="2400" b="1" dirty="0" smtClean="0">
              <a:solidFill>
                <a:srgbClr val="1F638D"/>
              </a:solidFill>
              <a:cs typeface="B Nazanin" pitchFamily="2" charset="-78"/>
            </a:endParaRPr>
          </a:p>
          <a:p>
            <a:pPr algn="just" rtl="1">
              <a:buClr>
                <a:srgbClr val="FFC000"/>
              </a:buClr>
            </a:pPr>
            <a:endParaRPr lang="en-US" sz="2400" b="1" dirty="0" smtClean="0">
              <a:solidFill>
                <a:srgbClr val="1F638D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q"/>
            </a:pPr>
            <a:r>
              <a:rPr lang="fa-IR" sz="2400" b="1" dirty="0" smtClean="0">
                <a:solidFill>
                  <a:srgbClr val="1F638D"/>
                </a:solidFill>
                <a:cs typeface="B Nazanin" pitchFamily="2" charset="-78"/>
              </a:rPr>
              <a:t>داروهای نسل جدید ( آتیپیک ها ) به علت داشتن عوارض کم اکستراپیرامیدال </a:t>
            </a:r>
            <a:r>
              <a:rPr lang="en-US" sz="2400" b="1" dirty="0" smtClean="0">
                <a:solidFill>
                  <a:srgbClr val="1F638D"/>
                </a:solidFill>
                <a:cs typeface="B Nazanin" pitchFamily="2" charset="-78"/>
              </a:rPr>
              <a:t>        </a:t>
            </a:r>
            <a:r>
              <a:rPr lang="fa-IR" sz="2400" b="1" dirty="0" smtClean="0">
                <a:solidFill>
                  <a:srgbClr val="1F638D"/>
                </a:solidFill>
                <a:cs typeface="B Nazanin" pitchFamily="2" charset="-78"/>
              </a:rPr>
              <a:t>و</a:t>
            </a:r>
            <a:r>
              <a:rPr lang="en-US" sz="2400" b="1" dirty="0" smtClean="0">
                <a:solidFill>
                  <a:srgbClr val="1F638D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1F638D"/>
                </a:solidFill>
                <a:cs typeface="B Nazanin" pitchFamily="2" charset="-78"/>
              </a:rPr>
              <a:t>تاثیرشان روی علائم منفی پسیکوز نسبت به داروهای قدیمی ترجیح داده می </a:t>
            </a:r>
            <a:r>
              <a:rPr lang="en-US" sz="2400" b="1" dirty="0" smtClean="0">
                <a:solidFill>
                  <a:srgbClr val="1F638D"/>
                </a:solidFill>
                <a:cs typeface="B Nazanin" pitchFamily="2" charset="-78"/>
              </a:rPr>
              <a:t>        </a:t>
            </a:r>
            <a:r>
              <a:rPr lang="fa-IR" sz="2400" b="1" dirty="0" smtClean="0">
                <a:solidFill>
                  <a:srgbClr val="1F638D"/>
                </a:solidFill>
                <a:cs typeface="B Nazanin" pitchFamily="2" charset="-78"/>
              </a:rPr>
              <a:t>شوند و انتخاب اول می باشند .</a:t>
            </a:r>
            <a:endParaRPr lang="en-US" sz="2400" b="1" dirty="0" smtClean="0">
              <a:solidFill>
                <a:srgbClr val="1F638D"/>
              </a:solidFill>
              <a:cs typeface="B Nazanin" pitchFamily="2" charset="-78"/>
            </a:endParaRPr>
          </a:p>
          <a:p>
            <a:pPr algn="just" rtl="1">
              <a:buClr>
                <a:srgbClr val="FFC000"/>
              </a:buClr>
            </a:pPr>
            <a:endParaRPr lang="en-US" sz="2400" b="1" dirty="0" smtClean="0">
              <a:solidFill>
                <a:srgbClr val="1F638D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1F638D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1F638D"/>
                </a:solidFill>
                <a:cs typeface="B Nazanin" pitchFamily="2" charset="-78"/>
              </a:rPr>
              <a:t>از آنجائی که درمان بیماران اسکیزوفرنی طولانی مدت بوده و</a:t>
            </a:r>
            <a:r>
              <a:rPr lang="en-US" sz="2400" b="1" dirty="0" smtClean="0">
                <a:solidFill>
                  <a:srgbClr val="1F638D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1F638D"/>
                </a:solidFill>
                <a:cs typeface="B Nazanin" pitchFamily="2" charset="-78"/>
              </a:rPr>
              <a:t>لذا گاهی بعضی </a:t>
            </a:r>
            <a:r>
              <a:rPr lang="en-US" sz="2400" b="1" dirty="0" smtClean="0">
                <a:solidFill>
                  <a:srgbClr val="1F638D"/>
                </a:solidFill>
                <a:cs typeface="B Nazanin" pitchFamily="2" charset="-78"/>
              </a:rPr>
              <a:t>            </a:t>
            </a:r>
            <a:r>
              <a:rPr lang="fa-IR" sz="2400" b="1" dirty="0" smtClean="0">
                <a:solidFill>
                  <a:srgbClr val="1F638D"/>
                </a:solidFill>
                <a:cs typeface="B Nazanin" pitchFamily="2" charset="-78"/>
              </a:rPr>
              <a:t>بیماران پذیرش درمانی ندارند که در اینگونه موارد استفاده از داروهای طولانی اثر </a:t>
            </a:r>
            <a:r>
              <a:rPr lang="en-US" sz="2400" b="1" dirty="0" smtClean="0">
                <a:solidFill>
                  <a:srgbClr val="1F638D"/>
                </a:solidFill>
                <a:cs typeface="B Nazanin" pitchFamily="2" charset="-78"/>
              </a:rPr>
              <a:t>     </a:t>
            </a:r>
            <a:r>
              <a:rPr lang="fa-IR" sz="2400" b="1" dirty="0" smtClean="0">
                <a:solidFill>
                  <a:srgbClr val="1F638D"/>
                </a:solidFill>
                <a:cs typeface="B Nazanin" pitchFamily="2" charset="-78"/>
              </a:rPr>
              <a:t>مفید خواهند داشت </a:t>
            </a:r>
            <a:r>
              <a:rPr lang="en-US" sz="2400" b="1" dirty="0" smtClean="0">
                <a:solidFill>
                  <a:srgbClr val="1F638D"/>
                </a:solidFill>
                <a:cs typeface="B Nazanin" pitchFamily="2" charset="-78"/>
              </a:rPr>
              <a:t>.</a:t>
            </a:r>
            <a:endParaRPr lang="en-US" sz="2400" b="1" dirty="0">
              <a:solidFill>
                <a:srgbClr val="1F638D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428604"/>
            <a:ext cx="857256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dirty="0" smtClean="0">
                <a:solidFill>
                  <a:srgbClr val="002060"/>
                </a:solidFill>
                <a:cs typeface="2  Titr" pitchFamily="2" charset="-78"/>
              </a:rPr>
              <a:t>چند نمونه از داروهای کلاسیک وآتیپیک و محدوده دوز زمانی آنها به قرار زیر است 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:</a:t>
            </a:r>
            <a:endParaRPr lang="en-US" dirty="0">
              <a:solidFill>
                <a:srgbClr val="002060"/>
              </a:solidFill>
              <a:cs typeface="2 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9124" y="2249283"/>
            <a:ext cx="45005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هالوپریدول            </a:t>
            </a:r>
            <a:r>
              <a:rPr lang="en-US" sz="2000" dirty="0" smtClean="0">
                <a:solidFill>
                  <a:srgbClr val="1F638D"/>
                </a:solidFill>
                <a:latin typeface="Times New Roman" pitchFamily="18" charset="0"/>
                <a:cs typeface="Times New Roman" pitchFamily="18" charset="0"/>
              </a:rPr>
              <a:t>mg/day</a:t>
            </a:r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    30-2</a:t>
            </a:r>
          </a:p>
          <a:p>
            <a:pPr algn="just" rtl="1"/>
            <a:endParaRPr lang="fa-IR" sz="2800" b="1" dirty="0" smtClean="0">
              <a:solidFill>
                <a:srgbClr val="1F638D"/>
              </a:solidFill>
              <a:cs typeface="B Nazanin" pitchFamily="2" charset="-78"/>
            </a:endParaRPr>
          </a:p>
          <a:p>
            <a:pPr algn="just" rtl="1"/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کلرپرومازپین        </a:t>
            </a:r>
            <a:r>
              <a:rPr lang="en-US" sz="2000" dirty="0" smtClean="0">
                <a:solidFill>
                  <a:srgbClr val="1F638D"/>
                </a:solidFill>
                <a:latin typeface="Times New Roman" pitchFamily="18" charset="0"/>
                <a:cs typeface="Times New Roman" pitchFamily="18" charset="0"/>
              </a:rPr>
              <a:t>mg/day</a:t>
            </a:r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   600-100</a:t>
            </a:r>
          </a:p>
          <a:p>
            <a:pPr algn="just" rtl="1"/>
            <a:endParaRPr lang="fa-IR" sz="2800" b="1" dirty="0" smtClean="0">
              <a:solidFill>
                <a:srgbClr val="1F638D"/>
              </a:solidFill>
              <a:cs typeface="B Nazanin" pitchFamily="2" charset="-78"/>
            </a:endParaRPr>
          </a:p>
          <a:p>
            <a:pPr algn="just" rtl="1"/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تری فلوئوپرازین     </a:t>
            </a:r>
            <a:r>
              <a:rPr lang="en-US" sz="2800" b="1" dirty="0" smtClean="0">
                <a:solidFill>
                  <a:srgbClr val="1F638D"/>
                </a:solidFill>
                <a:cs typeface="B Nazanin" pitchFamily="2" charset="-78"/>
              </a:rPr>
              <a:t> </a:t>
            </a:r>
            <a:r>
              <a:rPr lang="en-US" sz="2000" dirty="0" smtClean="0">
                <a:solidFill>
                  <a:srgbClr val="1F638D"/>
                </a:solidFill>
                <a:latin typeface="Times New Roman" pitchFamily="18" charset="0"/>
                <a:cs typeface="Times New Roman" pitchFamily="18" charset="0"/>
              </a:rPr>
              <a:t>mg/day</a:t>
            </a:r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  30-5</a:t>
            </a:r>
          </a:p>
          <a:p>
            <a:pPr algn="just" rtl="1"/>
            <a:endParaRPr lang="fa-IR" sz="2800" b="1" dirty="0" smtClean="0">
              <a:solidFill>
                <a:srgbClr val="1F638D"/>
              </a:solidFill>
              <a:cs typeface="B Nazanin" pitchFamily="2" charset="-78"/>
            </a:endParaRPr>
          </a:p>
          <a:p>
            <a:pPr algn="just" rtl="1"/>
            <a:endParaRPr lang="en-US" sz="2800" b="1" dirty="0">
              <a:solidFill>
                <a:srgbClr val="1F638D"/>
              </a:solidFill>
              <a:cs typeface="B Nazani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42908" y="2214554"/>
            <a:ext cx="40005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ریسپریدون    </a:t>
            </a:r>
            <a:r>
              <a:rPr lang="en-US" sz="2800" b="1" dirty="0" smtClean="0">
                <a:solidFill>
                  <a:srgbClr val="1F638D"/>
                </a:solidFill>
                <a:cs typeface="B Nazanin" pitchFamily="2" charset="-78"/>
              </a:rPr>
              <a:t>  </a:t>
            </a:r>
            <a:r>
              <a:rPr lang="en-US" sz="2000" dirty="0" smtClean="0">
                <a:solidFill>
                  <a:srgbClr val="1F638D"/>
                </a:solidFill>
                <a:latin typeface="Times New Roman" pitchFamily="18" charset="0"/>
                <a:cs typeface="Times New Roman" pitchFamily="18" charset="0"/>
              </a:rPr>
              <a:t>mg/day</a:t>
            </a:r>
            <a:r>
              <a:rPr lang="fa-IR" sz="2000" dirty="0" smtClean="0">
                <a:solidFill>
                  <a:srgbClr val="1F63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 16-4</a:t>
            </a:r>
          </a:p>
          <a:p>
            <a:pPr algn="just" rtl="1"/>
            <a:endParaRPr lang="fa-IR" sz="2800" b="1" dirty="0" smtClean="0">
              <a:solidFill>
                <a:srgbClr val="1F638D"/>
              </a:solidFill>
              <a:cs typeface="B Nazanin" pitchFamily="2" charset="-78"/>
            </a:endParaRPr>
          </a:p>
          <a:p>
            <a:pPr algn="just" rtl="1"/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اولانزاپین       </a:t>
            </a:r>
            <a:r>
              <a:rPr lang="en-US" sz="2000" dirty="0" smtClean="0">
                <a:solidFill>
                  <a:srgbClr val="1F638D"/>
                </a:solidFill>
                <a:latin typeface="Times New Roman" pitchFamily="18" charset="0"/>
                <a:cs typeface="Times New Roman" pitchFamily="18" charset="0"/>
              </a:rPr>
              <a:t>mg/day</a:t>
            </a:r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     20-5</a:t>
            </a:r>
          </a:p>
          <a:p>
            <a:pPr algn="just" rtl="1"/>
            <a:endParaRPr lang="fa-IR" sz="2800" b="1" dirty="0" smtClean="0">
              <a:solidFill>
                <a:srgbClr val="1F638D"/>
              </a:solidFill>
              <a:cs typeface="B Nazanin" pitchFamily="2" charset="-78"/>
            </a:endParaRPr>
          </a:p>
          <a:p>
            <a:pPr algn="just" rtl="1"/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کلوزاپین        </a:t>
            </a:r>
            <a:r>
              <a:rPr lang="en-US" sz="2000" dirty="0" smtClean="0">
                <a:solidFill>
                  <a:srgbClr val="1F638D"/>
                </a:solidFill>
                <a:latin typeface="Times New Roman" pitchFamily="18" charset="0"/>
                <a:cs typeface="Times New Roman" pitchFamily="18" charset="0"/>
              </a:rPr>
              <a:t>mg/day</a:t>
            </a:r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   900-100</a:t>
            </a:r>
            <a:endParaRPr lang="en-US" sz="28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89297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حساسیت افراد تحت درمان با داروهای آنتی پسیکوتیک در بروز عوارض عصبی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(اکستراپیرامیدال ) متفاوت بوده و برای پیشگیری ازعوارض اکستراپیرامیدال از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داروهای ضد پارکینسون مثل آنتی کولینرژیک ها (بی پیریدین ،تری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هگزیفنیدین </a:t>
            </a:r>
            <a:endParaRPr lang="en-US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>
              <a:lnSpc>
                <a:spcPct val="150000"/>
              </a:lnSpc>
              <a:buClr>
                <a:srgbClr val="00B0F0"/>
              </a:buClr>
            </a:pP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استفاده می شود .</a:t>
            </a:r>
          </a:p>
          <a:p>
            <a:pPr algn="just" rtl="1">
              <a:lnSpc>
                <a:spcPct val="150000"/>
              </a:lnSpc>
              <a:buClr>
                <a:srgbClr val="00B0F0"/>
              </a:buClr>
            </a:pPr>
            <a:endParaRPr lang="fa-IR" sz="24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Low" rtl="1">
              <a:lnSpc>
                <a:spcPct val="150000"/>
              </a:lnSpc>
              <a:buClr>
                <a:srgbClr val="00B0F0"/>
              </a:buClr>
              <a:buFont typeface="Wingdings" pitchFamily="2" charset="2"/>
              <a:buChar char="q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از داروهای فوق کلوزاپین اندیکاسیون محدود داشته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در مواقع مقاوم به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سایر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انواع درمانهای دیگر آنتی پسیکوتیکی کاربرد داشته وبه علت داشتن عوارض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خونی مهمی از جمله آگرانولوسیتوز که در کمتر از 1% موارد دیده می شود پروتکل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خاص درمانی با کنترل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CBC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هفتگی تا شش ماه وسپس دو هفتگی تا آخر سال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اول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دارد . وپس از یک سال رفته رفته احتمال این عارضه کمتر دیده می شود .</a:t>
            </a:r>
            <a:endParaRPr lang="en-US" sz="2400" b="1" dirty="0"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2844" y="1012812"/>
            <a:ext cx="85725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buClr>
                <a:schemeClr val="accent2"/>
              </a:buClr>
              <a:buSzPct val="11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accent2"/>
                </a:solidFill>
                <a:cs typeface="B Nazanin" pitchFamily="2" charset="-78"/>
              </a:rPr>
              <a:t>  </a:t>
            </a:r>
            <a:r>
              <a:rPr lang="fa-IR" sz="2400" b="1" dirty="0" smtClean="0">
                <a:solidFill>
                  <a:schemeClr val="accent2"/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عارضه دیگر کلوزاپین تشنج بوده که وابسته به دوز می باشد و</a:t>
            </a: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         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در</a:t>
            </a: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بالاتر از </a:t>
            </a: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دوز </a:t>
            </a: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mg/day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 600 حدود 5% دیده می شود </a:t>
            </a: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.</a:t>
            </a:r>
          </a:p>
          <a:p>
            <a:pPr algn="just" rt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q"/>
            </a:pPr>
            <a:endParaRPr lang="en-US" sz="2800" b="1" dirty="0" smtClean="0">
              <a:solidFill>
                <a:srgbClr val="0070C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ECT</a:t>
            </a: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 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 یکی دیگر از شیوه های درمانی بوده و</a:t>
            </a: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بخصوص در بیماران </a:t>
            </a: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     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حاد به</a:t>
            </a: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اندازه</a:t>
            </a: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داروهای آنتی پسیکوتیک موثر می باشد وتجویز هر </a:t>
            </a:r>
            <a:r>
              <a:rPr lang="en-US" sz="2800" b="1" dirty="0" smtClean="0">
                <a:solidFill>
                  <a:srgbClr val="0070C0"/>
                </a:solidFill>
                <a:cs typeface="B Nazanin" pitchFamily="2" charset="-78"/>
              </a:rPr>
              <a:t>     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دو با هم تاثیر درمان را بیشتر می کند .</a:t>
            </a:r>
            <a:endParaRPr lang="en-US" sz="2800" b="1" dirty="0">
              <a:solidFill>
                <a:schemeClr val="accent2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42852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dirty="0" smtClean="0">
                <a:solidFill>
                  <a:srgbClr val="0000FF"/>
                </a:solidFill>
                <a:cs typeface="2  Titr" pitchFamily="2" charset="-78"/>
              </a:rPr>
              <a:t>درمانهای غیر داروئی ( درمانهای روانی – اجتماعی )</a:t>
            </a:r>
            <a:endParaRPr lang="en-US" sz="2800" dirty="0">
              <a:solidFill>
                <a:srgbClr val="0000FF"/>
              </a:solidFill>
              <a:cs typeface="2 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71470" y="642918"/>
            <a:ext cx="907259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درمانهای روانی اجتماعی شامل روشهای مختلفی هستند که به منظور افزایش قابلیتهای اجتماعی – خود اتکائی ، مهارتهای عملی و روابط بین فردی در</a:t>
            </a:r>
            <a:r>
              <a:rPr lang="en-US" sz="22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بیماران اسکیزوفرن به کارمی روند .</a:t>
            </a:r>
          </a:p>
          <a:p>
            <a:pPr algn="just" rtl="1">
              <a:lnSpc>
                <a:spcPct val="150000"/>
              </a:lnSpc>
            </a:pP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رفتار درمانی              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جهت تقویت رفتارهای مثبت واجتناب از رفتارهای غریب </a:t>
            </a:r>
          </a:p>
          <a:p>
            <a:pPr algn="just" rtl="1"/>
            <a:endParaRPr lang="fa-IR" sz="22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200" b="1" dirty="0" smtClean="0">
                <a:solidFill>
                  <a:srgbClr val="002060"/>
                </a:solidFill>
                <a:cs typeface="2  Titr" pitchFamily="2" charset="-78"/>
              </a:rPr>
              <a:t>خانواده درمانی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          آموزشهای لازم خانواده جهت کاهش از هیجانات تشدید یافته ( 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 ) </a:t>
            </a:r>
            <a:r>
              <a:rPr lang="en-US" sz="2200" b="1" dirty="0" smtClean="0">
                <a:solidFill>
                  <a:srgbClr val="002060"/>
                </a:solidFill>
                <a:cs typeface="B Nazanin" pitchFamily="2" charset="-78"/>
              </a:rPr>
              <a:t>    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   </a:t>
            </a:r>
            <a:r>
              <a:rPr lang="en-US" sz="2200" b="1" dirty="0" smtClean="0">
                <a:solidFill>
                  <a:srgbClr val="002060"/>
                </a:solidFill>
                <a:cs typeface="B Nazanin" pitchFamily="2" charset="-78"/>
              </a:rPr>
              <a:t>                        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و</a:t>
            </a:r>
            <a:r>
              <a:rPr lang="en-US" sz="22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خرده گیری و انتقاد بیشتر از بیماران اسکیزوفرن </a:t>
            </a:r>
          </a:p>
          <a:p>
            <a:pPr algn="just" rtl="1"/>
            <a:endParaRPr lang="fa-IR" sz="22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200" b="1" dirty="0" smtClean="0">
                <a:solidFill>
                  <a:srgbClr val="002060"/>
                </a:solidFill>
                <a:cs typeface="2  Titr" pitchFamily="2" charset="-78"/>
              </a:rPr>
              <a:t>گروه درمانی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        جهت کاستن از انزوای اجتماعی و افزایش احساس تعلق به یک جمع و </a:t>
            </a:r>
            <a:r>
              <a:rPr lang="en-US" sz="2200" b="1" dirty="0" smtClean="0">
                <a:solidFill>
                  <a:srgbClr val="002060"/>
                </a:solidFill>
                <a:cs typeface="B Nazanin" pitchFamily="2" charset="-78"/>
              </a:rPr>
              <a:t>      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  <a:cs typeface="B Nazanin" pitchFamily="2" charset="-78"/>
              </a:rPr>
              <a:t>                      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بهبود </a:t>
            </a:r>
            <a:r>
              <a:rPr lang="en-US" sz="22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حس </a:t>
            </a:r>
            <a:r>
              <a:rPr lang="en-US" sz="22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واقعیت سنجی بیماران </a:t>
            </a:r>
          </a:p>
          <a:p>
            <a:pPr algn="just" rtl="1">
              <a:lnSpc>
                <a:spcPct val="150000"/>
              </a:lnSpc>
            </a:pPr>
            <a:r>
              <a:rPr lang="fa-IR" sz="2200" b="1" dirty="0" smtClean="0">
                <a:solidFill>
                  <a:srgbClr val="002060"/>
                </a:solidFill>
                <a:cs typeface="2  Titr" pitchFamily="2" charset="-78"/>
              </a:rPr>
              <a:t>شناخت درمانی          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برای اصلاح تحریفهای شناختی وتصحیح خطاهای بیماران در قضاوت</a:t>
            </a:r>
          </a:p>
          <a:p>
            <a:pPr algn="just" rtl="1">
              <a:lnSpc>
                <a:spcPct val="150000"/>
              </a:lnSpc>
            </a:pPr>
            <a:r>
              <a:rPr lang="fa-IR" sz="2200" b="1" dirty="0" smtClean="0">
                <a:solidFill>
                  <a:srgbClr val="002060"/>
                </a:solidFill>
                <a:cs typeface="2  Titr" pitchFamily="2" charset="-78"/>
              </a:rPr>
              <a:t>کار درمانی          </a:t>
            </a:r>
            <a:r>
              <a:rPr lang="fa-IR" sz="2200" b="1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جهت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ارزیابی مهارتهای قبلی وکسب مهارتهای جدید و کمک در جهت </a:t>
            </a:r>
            <a:r>
              <a:rPr lang="en-US" sz="2200" b="1" dirty="0" smtClean="0">
                <a:solidFill>
                  <a:srgbClr val="002060"/>
                </a:solidFill>
                <a:cs typeface="B Nazanin" pitchFamily="2" charset="-78"/>
              </a:rPr>
              <a:t>       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    </a:t>
            </a:r>
            <a:r>
              <a:rPr lang="en-US" sz="2200" b="1" dirty="0" smtClean="0">
                <a:solidFill>
                  <a:srgbClr val="002060"/>
                </a:solidFill>
                <a:cs typeface="B Nazanin" pitchFamily="2" charset="-78"/>
              </a:rPr>
              <a:t>                   </a:t>
            </a:r>
            <a:r>
              <a:rPr lang="fa-IR" sz="2200" b="1" dirty="0" smtClean="0">
                <a:solidFill>
                  <a:srgbClr val="002060"/>
                </a:solidFill>
                <a:cs typeface="B Nazanin" pitchFamily="2" charset="-78"/>
              </a:rPr>
              <a:t>اشتغال بیماران مفید است .</a:t>
            </a:r>
          </a:p>
          <a:p>
            <a:pPr algn="just" rtl="1">
              <a:lnSpc>
                <a:spcPct val="150000"/>
              </a:lnSpc>
            </a:pPr>
            <a:endParaRPr lang="en-US" sz="2200" b="1" dirty="0">
              <a:solidFill>
                <a:srgbClr val="002060"/>
              </a:solidFill>
              <a:cs typeface="B Nazanin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6929454" y="2500306"/>
            <a:ext cx="42862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>
            <a:off x="6786578" y="3357562"/>
            <a:ext cx="42862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7143769" y="4714884"/>
            <a:ext cx="35719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6929453" y="5715016"/>
            <a:ext cx="357191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7215207" y="6215082"/>
            <a:ext cx="357191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643306" y="214290"/>
            <a:ext cx="5143504" cy="1337320"/>
          </a:xfrm>
        </p:spPr>
        <p:txBody>
          <a:bodyPr>
            <a:normAutofit/>
          </a:bodyPr>
          <a:lstStyle/>
          <a:p>
            <a:pPr algn="just" rtl="1"/>
            <a:r>
              <a:rPr lang="fa-IR" sz="4000" b="0" dirty="0" smtClean="0">
                <a:solidFill>
                  <a:srgbClr val="1F638D"/>
                </a:solidFill>
                <a:effectLst/>
                <a:cs typeface="2  Titr" pitchFamily="2" charset="-78"/>
              </a:rPr>
              <a:t>تعریف بر اساس </a:t>
            </a:r>
            <a:r>
              <a:rPr lang="en-US" sz="4000" b="0" dirty="0" smtClean="0">
                <a:solidFill>
                  <a:srgbClr val="1F638D"/>
                </a:solidFill>
                <a:effectLst/>
                <a:latin typeface="Times New Roman" pitchFamily="18" charset="0"/>
                <a:cs typeface="Times New Roman" pitchFamily="18" charset="0"/>
              </a:rPr>
              <a:t>DSM-IV</a:t>
            </a:r>
            <a:endParaRPr lang="en-US" sz="4000" b="0" dirty="0">
              <a:solidFill>
                <a:srgbClr val="1F638D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1785926"/>
            <a:ext cx="87154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اختلالی است که حداقل شش ماه طول کشیده و در این دوره شش ماهه حداقل دو تا از علائم مرحله فعال یعنی هذیان ، توهم ، تکلم آشفته ، رفتار آشفته یا کاتاتونیک و یا علائم منفی به مدت یک ماه وجود داشته باشد . که طول شش ماه کلی بیماری شامل مراحل مقدماتی ، فعال ، باقیمانده می باشد </a:t>
            </a:r>
          </a:p>
          <a:p>
            <a:pPr algn="just" rtl="1">
              <a:lnSpc>
                <a:spcPct val="150000"/>
              </a:lnSpc>
            </a:pPr>
            <a:endParaRPr lang="fa-IR" sz="2800" b="1" dirty="0" smtClean="0">
              <a:solidFill>
                <a:srgbClr val="1F638D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- طبق معیارهای 10-</a:t>
            </a:r>
            <a:r>
              <a:rPr lang="en-US" sz="2800" b="1" dirty="0" smtClean="0">
                <a:solidFill>
                  <a:srgbClr val="1F638D"/>
                </a:solidFill>
                <a:cs typeface="B Nazanin" pitchFamily="2" charset="-78"/>
              </a:rPr>
              <a:t> </a:t>
            </a:r>
            <a:r>
              <a:rPr lang="en-US" sz="2800" dirty="0" smtClean="0">
                <a:solidFill>
                  <a:srgbClr val="1F638D"/>
                </a:solidFill>
                <a:latin typeface="Times New Roman" pitchFamily="18" charset="0"/>
                <a:cs typeface="Times New Roman" pitchFamily="18" charset="0"/>
              </a:rPr>
              <a:t>ICD</a:t>
            </a:r>
            <a:r>
              <a:rPr lang="fa-IR" sz="2800" b="1" dirty="0" smtClean="0">
                <a:solidFill>
                  <a:srgbClr val="1F638D"/>
                </a:solidFill>
                <a:cs typeface="B Nazanin" pitchFamily="2" charset="-78"/>
              </a:rPr>
              <a:t> دوره حداقل بیماری یک ماه است .</a:t>
            </a:r>
            <a:endParaRPr lang="en-US" sz="2800" b="1" dirty="0">
              <a:solidFill>
                <a:srgbClr val="1F638D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 descr="D:\Photos\f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7158" y="4145356"/>
            <a:ext cx="30003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96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موفق  باشید</a:t>
            </a:r>
            <a:endParaRPr lang="en-US" sz="96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slow" advTm="4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628" y="285728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dirty="0" smtClean="0">
                <a:solidFill>
                  <a:srgbClr val="002060"/>
                </a:solidFill>
                <a:cs typeface="2  Titr" pitchFamily="2" charset="-78"/>
              </a:rPr>
              <a:t>تاریخچه اسکیزوفرنی :</a:t>
            </a:r>
            <a:endParaRPr lang="en-US" sz="2800" dirty="0">
              <a:solidFill>
                <a:srgbClr val="002060"/>
              </a:solidFill>
              <a:cs typeface="2 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857232"/>
            <a:ext cx="878687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مشاهیر عمده روانپزشکی که در مورد این اختلال مطالعه کرده و نظریه داده اند شامل :</a:t>
            </a:r>
            <a:endParaRPr lang="en-US" sz="23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/>
            <a:endParaRPr lang="fa-IR" sz="2300" b="1" dirty="0" smtClean="0">
              <a:solidFill>
                <a:srgbClr val="E4505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300" b="1" dirty="0" smtClean="0">
                <a:solidFill>
                  <a:srgbClr val="891515"/>
                </a:solidFill>
                <a:cs typeface="B Nazanin" pitchFamily="2" charset="-78"/>
              </a:rPr>
              <a:t>کرپلین :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امیل کرپلین بیماران اسکیزوفرن را براساس سیر رو به تباهی و مزمن از بیماران </a:t>
            </a:r>
            <a:endParaRPr lang="en-US" sz="23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          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مانیک دپرسیو ( ادواری ) جدا کرد .</a:t>
            </a:r>
            <a:endParaRPr lang="en-US" sz="23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/>
            <a:endParaRPr lang="fa-IR" sz="23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300" b="1" dirty="0" smtClean="0">
                <a:solidFill>
                  <a:srgbClr val="891515"/>
                </a:solidFill>
                <a:cs typeface="B Nazanin" pitchFamily="2" charset="-78"/>
              </a:rPr>
              <a:t>بلولر :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 یوگین بلولر اصطلاح اسکیزفرنی را به معنی گسیختگی میان فکر و احساس</a:t>
            </a: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و</a:t>
            </a:r>
            <a:endParaRPr lang="en-US" sz="2300" b="1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       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رفتار ابداع نموده و چهار علامت بنیادین برای اسکیزوفرنی قائل بود که با چهار</a:t>
            </a:r>
            <a:r>
              <a:rPr lang="en-US" sz="2300" b="1" dirty="0" smtClean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        </a:t>
            </a:r>
            <a:r>
              <a:rPr lang="fa-IR" sz="2300" b="1" dirty="0" smtClean="0">
                <a:solidFill>
                  <a:srgbClr val="002060"/>
                </a:solidFill>
                <a:cs typeface="B Nazanin" pitchFamily="2" charset="-78"/>
              </a:rPr>
              <a:t> انگلیسی شروع می شود که عبارتند از : </a:t>
            </a:r>
          </a:p>
          <a:p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Association - Affect - Autism – Ambivalence</a:t>
            </a:r>
            <a:endParaRPr lang="en-US" sz="2300" b="1" dirty="0" smtClean="0">
              <a:solidFill>
                <a:srgbClr val="891515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en-US" sz="2300" b="1" dirty="0" smtClean="0">
              <a:solidFill>
                <a:srgbClr val="891515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300" b="1" dirty="0" smtClean="0">
                <a:solidFill>
                  <a:srgbClr val="891515"/>
                </a:solidFill>
                <a:latin typeface="Times New Roman" pitchFamily="18" charset="0"/>
                <a:cs typeface="B Nazanin" pitchFamily="2" charset="-78"/>
              </a:rPr>
              <a:t>اشنایدر :</a:t>
            </a:r>
            <a:r>
              <a:rPr lang="en-US" sz="2300" b="1" dirty="0" smtClean="0">
                <a:solidFill>
                  <a:srgbClr val="891515"/>
                </a:solidFill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300" b="1" dirty="0" smtClean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کورت اشنایدر دو دسته علائم برای اسکیزوفرنی مطرح نموده ، به نام علائم</a:t>
            </a:r>
            <a:endParaRPr lang="en-US" sz="2300" b="1" dirty="0" smtClean="0">
              <a:solidFill>
                <a:srgbClr val="002060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             </a:t>
            </a:r>
            <a:r>
              <a:rPr lang="fa-IR" sz="2300" b="1" dirty="0" smtClean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درجه اول و درجه دوم که علائم درجه اول با اهمیت تلقی میشوند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.</a:t>
            </a:r>
            <a:r>
              <a:rPr lang="fa-IR" sz="2300" b="1" dirty="0" smtClean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 </a:t>
            </a:r>
            <a:endParaRPr lang="en-US" sz="2300" b="1" dirty="0">
              <a:solidFill>
                <a:srgbClr val="891515"/>
              </a:solidFill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357950" y="214290"/>
            <a:ext cx="2455726" cy="785818"/>
          </a:xfrm>
        </p:spPr>
        <p:txBody>
          <a:bodyPr>
            <a:noAutofit/>
          </a:bodyPr>
          <a:lstStyle/>
          <a:p>
            <a:pPr algn="just" rtl="1"/>
            <a:r>
              <a:rPr lang="fa-IR" sz="3200" dirty="0" smtClean="0">
                <a:solidFill>
                  <a:srgbClr val="C00000"/>
                </a:solidFill>
                <a:cs typeface="2  Titr" pitchFamily="2" charset="-78"/>
              </a:rPr>
              <a:t>علائم درجه اول </a:t>
            </a:r>
            <a:endParaRPr lang="en-US" sz="3200" dirty="0">
              <a:solidFill>
                <a:srgbClr val="C00000"/>
              </a:solidFill>
              <a:cs typeface="2 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357166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3200" dirty="0" smtClean="0">
                <a:solidFill>
                  <a:srgbClr val="C00000"/>
                </a:solidFill>
                <a:cs typeface="2  Titr" pitchFamily="2" charset="-78"/>
              </a:rPr>
              <a:t>علائم درجه دوم</a:t>
            </a:r>
            <a:endParaRPr lang="en-US" sz="3200" dirty="0">
              <a:solidFill>
                <a:srgbClr val="C00000"/>
              </a:solidFill>
              <a:cs typeface="2 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54" y="1214422"/>
            <a:ext cx="550072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افکار صدار دار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توهمات سوم شخص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توهم آمرانه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توهمات سوماتیک (تجارب احساس انفعال )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پخش افکار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نفوذ افکار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درک هذیانی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احساسات یا اعمالی که گوئی توسط عوامل 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            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خارجی انجام یا آغاز می شوند 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214422"/>
            <a:ext cx="32146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b="1" dirty="0" smtClean="0"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سایر اختلالات درک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افکارهذیانی ناگهانی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احساس گیجی و</a:t>
            </a:r>
            <a:r>
              <a:rPr lang="en-US" sz="2400" b="1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حیرت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تغییرات خلقی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احساس ضعف روحی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  و....</a:t>
            </a:r>
            <a:endParaRPr lang="en-US" sz="2400" b="1" dirty="0">
              <a:solidFill>
                <a:srgbClr val="002060"/>
              </a:solidFill>
              <a:cs typeface="B Nazanin" pitchFamily="2" charset="-78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3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1477866"/>
            <a:ext cx="8786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2400" dirty="0" smtClean="0">
                <a:solidFill>
                  <a:srgbClr val="C00000"/>
                </a:solidFill>
                <a:cs typeface="2  Titr" pitchFamily="2" charset="-78"/>
              </a:rPr>
              <a:t>کرچمر: 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تیپهای بدنی را مطرح نموده و اعتقاد داشت که اسکیزوفرنی در تیپهای بدنی آستنیک،آتلتیک، و دیسپلاستیک بیشتر دیده می شود . ( در مقایسه با تیپ بدنی پیک نیک که در دو قطبی بیشتر دیده می شود .)</a:t>
            </a:r>
            <a:endParaRPr lang="en-US" sz="2400" b="1" dirty="0">
              <a:solidFill>
                <a:srgbClr val="00206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4000" dirty="0" smtClean="0">
                <a:solidFill>
                  <a:srgbClr val="008080"/>
                </a:solidFill>
                <a:cs typeface="2  Titr" pitchFamily="2" charset="-78"/>
              </a:rPr>
              <a:t>اپیدمیولوژی اسکیزوفرنی </a:t>
            </a:r>
            <a:endParaRPr lang="en-US" sz="4000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00174"/>
            <a:ext cx="89297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buClr>
                <a:srgbClr val="00808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شیوع مادام العمر حدود 1 % است .</a:t>
            </a:r>
          </a:p>
          <a:p>
            <a:pPr algn="just" rtl="1">
              <a:lnSpc>
                <a:spcPct val="150000"/>
              </a:lnSpc>
              <a:buClr>
                <a:srgbClr val="00808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میزان بروز سالیانه 25-5 /0 مورد در 10000 می باشد . </a:t>
            </a:r>
          </a:p>
          <a:p>
            <a:pPr algn="just" rtl="1">
              <a:lnSpc>
                <a:spcPct val="150000"/>
              </a:lnSpc>
              <a:buClr>
                <a:srgbClr val="008080"/>
              </a:buClr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( 20- 10 مورد در 100000 )         آکسفورد </a:t>
            </a:r>
          </a:p>
          <a:p>
            <a:pPr algn="just" rtl="1">
              <a:lnSpc>
                <a:spcPct val="150000"/>
              </a:lnSpc>
              <a:buClr>
                <a:srgbClr val="00808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میزان بروز و شیوع آن در سراسر جهان تقریباً یکسان است .</a:t>
            </a:r>
          </a:p>
          <a:p>
            <a:pPr algn="just" rtl="1">
              <a:lnSpc>
                <a:spcPct val="150000"/>
              </a:lnSpc>
              <a:buClr>
                <a:srgbClr val="00808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شیوع در دو جنس مساوی است .</a:t>
            </a:r>
          </a:p>
          <a:p>
            <a:pPr algn="just" rtl="1">
              <a:lnSpc>
                <a:spcPct val="150000"/>
              </a:lnSpc>
              <a:buClr>
                <a:srgbClr val="00808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شروع و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سیر در دو جنس متفاوت است . در مردها زودتر از زنها شروع می شود .</a:t>
            </a:r>
          </a:p>
          <a:p>
            <a:pPr algn="just" rtl="1">
              <a:lnSpc>
                <a:spcPct val="150000"/>
              </a:lnSpc>
              <a:buClr>
                <a:srgbClr val="00808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بیشترین سن شروع در مردها 25-10 سالگی ودر زنها 35-25 سالگی است .</a:t>
            </a:r>
          </a:p>
          <a:p>
            <a:pPr algn="just" rtl="1">
              <a:lnSpc>
                <a:spcPct val="150000"/>
              </a:lnSpc>
              <a:buClr>
                <a:srgbClr val="00808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شروع قبل از ده سالگی و بعد از 60 سالگی خیلی نادر است .</a:t>
            </a:r>
          </a:p>
          <a:p>
            <a:pPr algn="just" rtl="1">
              <a:lnSpc>
                <a:spcPct val="150000"/>
              </a:lnSpc>
              <a:buClr>
                <a:srgbClr val="008080"/>
              </a:buClr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« شروع بعد از 45 سالگی را اسکیزوفرنی با شروع دیررس گویند » </a:t>
            </a:r>
          </a:p>
          <a:p>
            <a:pPr algn="just" rtl="1">
              <a:lnSpc>
                <a:spcPct val="150000"/>
              </a:lnSpc>
              <a:buClr>
                <a:srgbClr val="008080"/>
              </a:buClr>
            </a:pPr>
            <a:endParaRPr lang="fa-IR" sz="24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5572132" y="2928934"/>
            <a:ext cx="357190" cy="1588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solidFill>
                  <a:srgbClr val="008080"/>
                </a:solidFill>
                <a:cs typeface="2  Titr" pitchFamily="2" charset="-78"/>
              </a:rPr>
              <a:t>ادامه </a:t>
            </a:r>
            <a:r>
              <a:rPr lang="fa-IR" sz="2800" dirty="0" smtClean="0">
                <a:solidFill>
                  <a:srgbClr val="008080"/>
                </a:solidFill>
                <a:cs typeface="2  Titr" pitchFamily="2" charset="-78"/>
              </a:rPr>
              <a:t>:</a:t>
            </a:r>
            <a:endParaRPr lang="en-US" dirty="0">
              <a:solidFill>
                <a:srgbClr val="008080"/>
              </a:solidFill>
              <a:cs typeface="2 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57298"/>
            <a:ext cx="892971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§"/>
            </a:pPr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خویشاوندان درجه اول افراد مبتلا به اسکیزوفرنی در مقایسه با جمعیت عمومی ده 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برابر بیشتر در معرض خطر ابتلا به اسکیزوفرنی هستند .</a:t>
            </a:r>
          </a:p>
          <a:p>
            <a:pPr algn="just" rtl="1">
              <a:buClr>
                <a:srgbClr val="FFC000"/>
              </a:buClr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</a:p>
          <a:p>
            <a:pPr algn="just" rtl="1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§"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میزان مرگ و میر بیماران اسکیزوفرن در اثر حوادث وعلل طبیعی بیش از جمعیت   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عمومی است و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علت آن شاید مربوط به دشواری تشخیص ودرمان بیماریها ی داخلی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وجراحی این بیماران باشد .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" rtl="1">
              <a:buClr>
                <a:srgbClr val="FFC000"/>
              </a:buClr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just" rtl="1"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زاد و ولد بیماران  اسکیزوفرن نسبت به گذشته بیشتر شده است و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علت آن به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    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دلایل زیر می باشد : </a:t>
            </a:r>
          </a:p>
          <a:p>
            <a:pPr algn="just" rtl="1">
              <a:lnSpc>
                <a:spcPct val="150000"/>
              </a:lnSpc>
              <a:buClr>
                <a:srgbClr val="FFC000"/>
              </a:buClr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کاربرد داروهای روانگردان ، سیاست درهای باز بیمارستانها ،نهضت موسسه زدائی ،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تاکید بر توانبخشی و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مراقبتهای مبتنی بر اجتماع 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Technic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edi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ivic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10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1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1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1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15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16.xml><?xml version="1.0" encoding="utf-8"?>
<a:themeOverride xmlns:a="http://schemas.openxmlformats.org/drawingml/2006/main">
  <a:clrScheme name="Technic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Apex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5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6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7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9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793</TotalTime>
  <Words>2728</Words>
  <Application>Microsoft Office PowerPoint</Application>
  <PresentationFormat>On-screen Show (4:3)</PresentationFormat>
  <Paragraphs>314</Paragraphs>
  <Slides>40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Technic</vt:lpstr>
      <vt:lpstr>Flow</vt:lpstr>
      <vt:lpstr>Office Theme</vt:lpstr>
      <vt:lpstr>Median</vt:lpstr>
      <vt:lpstr>Civic</vt:lpstr>
      <vt:lpstr>1_Office Theme</vt:lpstr>
      <vt:lpstr>Slide 1</vt:lpstr>
      <vt:lpstr>Slide 2</vt:lpstr>
      <vt:lpstr>Slide 3</vt:lpstr>
      <vt:lpstr>تعریف بر اساس DSM-IV</vt:lpstr>
      <vt:lpstr>Slide 5</vt:lpstr>
      <vt:lpstr>علائم درجه اول </vt:lpstr>
      <vt:lpstr>Slide 7</vt:lpstr>
      <vt:lpstr>اپیدمیولوژی اسکیزوفرنی </vt:lpstr>
      <vt:lpstr>ادامه :</vt:lpstr>
      <vt:lpstr>ادامه :</vt:lpstr>
      <vt:lpstr>اتیولوژی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طبقه بندی سیر طولی در DSM-IV </vt:lpstr>
      <vt:lpstr>ویژگیهای بالینی اسکیزوفرنی </vt:lpstr>
      <vt:lpstr>Slide 21</vt:lpstr>
      <vt:lpstr>Slide 22</vt:lpstr>
      <vt:lpstr>Slide 23</vt:lpstr>
      <vt:lpstr>انواع اسکیزوفرنی </vt:lpstr>
      <vt:lpstr>نوع پارانوئید </vt:lpstr>
      <vt:lpstr>نوع نابسامان ( disorganized ) </vt:lpstr>
      <vt:lpstr>نوع کاتاتونیک </vt:lpstr>
      <vt:lpstr>نوع نامتمایز  </vt:lpstr>
      <vt:lpstr>نوع با قیمانده (  Residual )  </vt:lpstr>
      <vt:lpstr>Slide 30</vt:lpstr>
      <vt:lpstr>Slide 31</vt:lpstr>
      <vt:lpstr>Slide 32</vt:lpstr>
      <vt:lpstr>Slide 33</vt:lpstr>
      <vt:lpstr>درمان</vt:lpstr>
      <vt:lpstr>درمانهای بیولوژیک :   داروئی  وECT </vt:lpstr>
      <vt:lpstr>Slide 36</vt:lpstr>
      <vt:lpstr>Slide 37</vt:lpstr>
      <vt:lpstr>Slide 38</vt:lpstr>
      <vt:lpstr>Slide 39</vt:lpstr>
      <vt:lpstr>Slide 40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amuzesh</cp:lastModifiedBy>
  <cp:revision>190</cp:revision>
  <dcterms:created xsi:type="dcterms:W3CDTF">2010-09-27T08:32:34Z</dcterms:created>
  <dcterms:modified xsi:type="dcterms:W3CDTF">2012-02-11T06:25:52Z</dcterms:modified>
</cp:coreProperties>
</file>