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8" r:id="rId3"/>
    <p:sldId id="280" r:id="rId4"/>
    <p:sldId id="273" r:id="rId5"/>
    <p:sldId id="284" r:id="rId6"/>
    <p:sldId id="279" r:id="rId7"/>
    <p:sldId id="275" r:id="rId8"/>
    <p:sldId id="285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71" autoAdjust="0"/>
    <p:restoredTop sz="90929"/>
  </p:normalViewPr>
  <p:slideViewPr>
    <p:cSldViewPr>
      <p:cViewPr varScale="1">
        <p:scale>
          <a:sx n="79" d="100"/>
          <a:sy n="79" d="100"/>
        </p:scale>
        <p:origin x="-9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3B89D0-A4F5-476D-A3C1-F169E40625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67CA76-0588-4BC6-A8D8-C55027F54F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1A132-9F46-4635-82EC-4E95BF3F4859}" type="slidenum">
              <a:rPr lang="en-US"/>
              <a:pPr/>
              <a:t>1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7CA76-0588-4BC6-A8D8-C55027F54F8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B8BFD-5503-40D5-8D93-4A6B5BB4F9D5}" type="slidenum">
              <a:rPr lang="en-US"/>
              <a:pPr/>
              <a:t>3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C3451E-8699-4A7D-BA7E-119A9E2EA4B5}" type="slidenum">
              <a:rPr lang="en-US"/>
              <a:pPr/>
              <a:t>4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2D5EF-4816-4A93-A306-7C8BB1071B5A}" type="slidenum">
              <a:rPr lang="en-US"/>
              <a:pPr/>
              <a:t>5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596AD-B84A-47CB-B043-86BD9326C5BD}" type="slidenum">
              <a:rPr lang="en-US"/>
              <a:pPr/>
              <a:t>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7070D-181E-464A-B3B9-6475AF3CDB71}" type="slidenum">
              <a:rPr lang="en-US"/>
              <a:pPr/>
              <a:t>7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ABFD2-E490-4236-88FC-9C6757ED1374}" type="slidenum">
              <a:rPr lang="en-US"/>
              <a:pPr/>
              <a:t>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81E1DD-A35A-4C35-BF4C-D7B4CE9D2141}" type="slidenum">
              <a:rPr lang="en-US"/>
              <a:pPr/>
              <a:t>9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C5977-8DDD-44B1-9FA7-8748821E85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AEB2E-D72A-4222-AB5C-FA44A41809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D8364-695F-4B3A-9048-05DE8CF6D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F9C60F-9CDD-4F54-8C37-440105824A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58B2D-329B-4244-B82D-408BF6A85F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5EEB3-3817-4116-B4AD-9515BA603C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1F26A-7055-4089-9D62-4E1384243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4ABDE-2D95-415E-A6C2-84B051E4BE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07713-B103-4FA7-B8F4-DDC932887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2A054-46F7-4CE7-8BE0-1098369636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D5FB1-7CA9-490E-A4CB-D9CF6064C7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A8E2B-3846-49EF-8396-D7E2C562D9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BC6BFA-A7C6-434A-9BFA-9548150C5B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9600" y="62484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 i="1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Cognitive Therapy in Groups: Guidelines and Resources for Practice, Second Edition.</a:t>
            </a: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/>
            </a:r>
            <a:b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</a:b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By Michael Free. Copyright © 2007 John Wiley &amp; Sons, Ltd.</a:t>
            </a:r>
            <a:endParaRPr lang="en-GB" sz="140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38" name="Picture 2" descr="F:\CTIGCoverpic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1447800" y="609600"/>
            <a:ext cx="640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جلسه دوازدهم</a:t>
            </a:r>
          </a:p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چالش با باورهای خود:</a:t>
            </a:r>
          </a:p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تحلیل جستجوگرانه</a:t>
            </a:r>
            <a:endParaRPr lang="en-US" sz="4000" b="1" dirty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304800" y="609600"/>
            <a:ext cx="2286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rtl="1"/>
            <a:r>
              <a:rPr lang="fa-IR" sz="3200" dirty="0">
                <a:solidFill>
                  <a:srgbClr val="FF0000"/>
                </a:solidFill>
                <a:cs typeface="B Titr" pitchFamily="2" charset="-78"/>
              </a:rPr>
              <a:t>گامهاي تحليل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جستجوگرانه</a:t>
            </a:r>
          </a:p>
          <a:p>
            <a:pPr rtl="1"/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(1</a:t>
            </a:r>
            <a:r>
              <a:rPr lang="fa-IR" sz="3200" dirty="0">
                <a:solidFill>
                  <a:srgbClr val="FF0000"/>
                </a:solidFill>
                <a:cs typeface="B Titr" pitchFamily="2" charset="-78"/>
              </a:rPr>
              <a:t>)</a:t>
            </a:r>
            <a:endParaRPr lang="en-US" sz="3200" dirty="0">
              <a:solidFill>
                <a:srgbClr val="FF0000"/>
              </a:solidFill>
              <a:cs typeface="B Titr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67000" y="304800"/>
          <a:ext cx="6248400" cy="5867400"/>
        </p:xfrm>
        <a:graphic>
          <a:graphicData uri="http://schemas.openxmlformats.org/drawingml/2006/table">
            <a:tbl>
              <a:tblPr rtl="1"/>
              <a:tblGrid>
                <a:gridCol w="6248400"/>
              </a:tblGrid>
              <a:tr h="419100">
                <a:tc>
                  <a:txBody>
                    <a:bodyPr/>
                    <a:lstStyle/>
                    <a:p>
                      <a:pPr marL="342900" marR="0" lvl="0" indent="-34290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a-IR" sz="1300" dirty="0">
                          <a:latin typeface="Calibri"/>
                          <a:ea typeface="Calibri"/>
                          <a:cs typeface="B Lotus"/>
                        </a:rPr>
                        <a:t>بيان پيش فرض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Lotus"/>
                        </a:rPr>
                        <a:t>2-بيان اصل درگير با آن(اگر وجود دارد)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Lotus"/>
                        </a:rPr>
                        <a:t>3-</a:t>
                      </a:r>
                      <a:r>
                        <a:rPr lang="fa-I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Lotus"/>
                        </a:rPr>
                        <a:t> چه اطلاعاتي براي آزمون كردن آن اصل، نياز است</a:t>
                      </a:r>
                      <a:r>
                        <a:rPr lang="fa-IR" sz="1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Lotus"/>
                        </a:rPr>
                        <a:t>؟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Lotus"/>
                        </a:rPr>
                        <a:t>4-منبع اين اطلاعات چيست؟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Lotus"/>
                        </a:rPr>
                        <a:t>5-با چه نقشه اي شما مي خواهيد اين اطلاعات را كسب كنيد؟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Lotus"/>
                        </a:rPr>
                        <a:t>6-چه اطلاعاتي به دست آورده ايد؟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Lotus"/>
                        </a:rPr>
                        <a:t>7- نتيجه گيري شما در باره آن اصل چه بود؟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Lotus"/>
                        </a:rPr>
                        <a:t>8-چه معنايي در باره آن پيش فرض مي دهد(مثلا غلط است چون.......)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Lotus"/>
                        </a:rPr>
                        <a:t>9-چه اطلاعاتي براي آزمون اين پيش فرض لازم داريد؟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Lotus"/>
                        </a:rPr>
                        <a:t>10- منابع اين اطلاعات چيست؟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Lotus"/>
                        </a:rPr>
                        <a:t>11- با چه نقشه اي شما مي خواهيد اين اطلاعات را كسب كنيد؟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Lotus"/>
                        </a:rPr>
                        <a:t>12- چه اطلاعاتي به دست آورده ايد؟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Lotus"/>
                        </a:rPr>
                        <a:t>13- نتيجه گيري شما در باره آن اصل چه بود؟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dirty="0">
                          <a:latin typeface="Calibri"/>
                          <a:ea typeface="Calibri"/>
                          <a:cs typeface="B Lotus"/>
                        </a:rPr>
                        <a:t>14-عبارت يا بيان مثبت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057275"/>
          </a:xfrm>
        </p:spPr>
        <p:txBody>
          <a:bodyPr/>
          <a:lstStyle/>
          <a:p>
            <a:pPr rtl="1"/>
            <a:r>
              <a:rPr lang="fa-IR" sz="4000" dirty="0">
                <a:solidFill>
                  <a:srgbClr val="FF0000"/>
                </a:solidFill>
                <a:cs typeface="B Titr" pitchFamily="2" charset="-78"/>
              </a:rPr>
              <a:t>گامهاي تحليل جستجوگرايانه(1)</a:t>
            </a:r>
            <a:endParaRPr lang="en-US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19200"/>
            <a:ext cx="7543800" cy="5257800"/>
          </a:xfrm>
        </p:spPr>
        <p:txBody>
          <a:bodyPr/>
          <a:lstStyle/>
          <a:p>
            <a:pPr marL="457200" lvl="0" indent="-457200" algn="r" rtl="1">
              <a:buFont typeface="+mj-lt"/>
              <a:buAutoNum type="arabicPeriod"/>
            </a:pPr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بيان يك </a:t>
            </a:r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پيش فرض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تصميم‌گيري در اين مورد كه آيا اصلي با آن درگير</a:t>
            </a:r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است؟اگر چنين است،آنرا بيان كنيد.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تعيين كنيد چه اطلاعاتي براي آزمون كردن آن اصل، نياز داريد</a:t>
            </a:r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؟ 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منبع‌يابي اطلاعات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طرح يك نقشه براي كسب اطلاعات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كسب اطلاعات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نتيجه‌گيري شما</a:t>
            </a:r>
            <a:r>
              <a:rPr lang="fa-IR" sz="2400" dirty="0">
                <a:solidFill>
                  <a:schemeClr val="tx1"/>
                </a:solidFill>
                <a:cs typeface="B Koodak" pitchFamily="2" charset="-78"/>
              </a:rPr>
              <a:t> با توجه به اصل مورد نظر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تصميم در باره معناي پيش فرض اوليه</a:t>
            </a:r>
            <a:endParaRPr lang="en-AU" sz="24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433388"/>
          </a:xfrm>
          <a:ln/>
        </p:spPr>
        <p:txBody>
          <a:bodyPr/>
          <a:lstStyle/>
          <a:p>
            <a:r>
              <a:rPr lang="fa-IR" sz="3600" dirty="0">
                <a:solidFill>
                  <a:srgbClr val="FF0000"/>
                </a:solidFill>
                <a:cs typeface="B Titr" pitchFamily="2" charset="-78"/>
              </a:rPr>
              <a:t>نمونه هاي پيش فرضها واصول</a:t>
            </a:r>
            <a:endParaRPr lang="en-AU" sz="34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838200" y="685800"/>
          <a:ext cx="7315200" cy="5562601"/>
        </p:xfrm>
        <a:graphic>
          <a:graphicData uri="http://schemas.openxmlformats.org/drawingml/2006/table">
            <a:tbl>
              <a:tblPr rtl="1"/>
              <a:tblGrid>
                <a:gridCol w="3658130"/>
                <a:gridCol w="3657070"/>
              </a:tblGrid>
              <a:tr h="4278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400" b="1" u="sng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پيش فرضها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 </a:t>
                      </a:r>
                      <a:r>
                        <a:rPr lang="fa-IR" sz="2400" b="1" u="sng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اصول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78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 pitchFamily="2" charset="-78"/>
                        </a:rPr>
                        <a:t>اگر من در صحنه نمايش بيافتم مردم به من ميخندند </a:t>
                      </a: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 pitchFamily="2" charset="-78"/>
                        </a:rPr>
                        <a:t>اگركسي در صحنه بيافتد مردم به آن خواهند خنديد </a:t>
                      </a: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78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 pitchFamily="2" charset="-78"/>
                        </a:rPr>
                        <a:t>من پسرم را اسكيزوفرنيا كردم</a:t>
                      </a: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 pitchFamily="2" charset="-78"/>
                        </a:rPr>
                        <a:t>ممكن است يك مادر فرزند خود را اسكيزوفرنيا كند</a:t>
                      </a: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9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 pitchFamily="2" charset="-78"/>
                        </a:rPr>
                        <a:t>من والد بدي هستم</a:t>
                      </a: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Calibri"/>
                          <a:ea typeface="Calibri"/>
                          <a:cs typeface="B Mitra" pitchFamily="2" charset="-78"/>
                        </a:rPr>
                        <a:t>ممكن است يك والد بد باشه</a:t>
                      </a:r>
                      <a:endParaRPr lang="en-US" sz="200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9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 pitchFamily="2" charset="-78"/>
                        </a:rPr>
                        <a:t>من بي ارزشم</a:t>
                      </a: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Calibri"/>
                          <a:ea typeface="Calibri"/>
                          <a:cs typeface="B Mitra" pitchFamily="2" charset="-78"/>
                        </a:rPr>
                        <a:t>يك انسان مي تونه بي ارزش باشه</a:t>
                      </a:r>
                      <a:endParaRPr lang="en-US" sz="200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78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 pitchFamily="2" charset="-78"/>
                        </a:rPr>
                        <a:t>اگر ضربان قلبم بالا بره مي ميرم</a:t>
                      </a: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Calibri"/>
                          <a:ea typeface="Calibri"/>
                          <a:cs typeface="B Mitra" pitchFamily="2" charset="-78"/>
                        </a:rPr>
                        <a:t>ممكنه كسي به خاطر شدت ضربان قلبش بميره</a:t>
                      </a:r>
                      <a:endParaRPr lang="en-US" sz="200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78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 pitchFamily="2" charset="-78"/>
                        </a:rPr>
                        <a:t>من تماماَ مسؤول خرابي ماشين بودم</a:t>
                      </a: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Mitra" pitchFamily="2" charset="-78"/>
                        </a:rPr>
                        <a:t>ممكنه كه يك شخص مسؤول همه ي خرابي هاي يك ماشين باشه</a:t>
                      </a: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78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>
                          <a:latin typeface="Calibri"/>
                          <a:ea typeface="Calibri"/>
                          <a:cs typeface="B Mitra" pitchFamily="2" charset="-78"/>
                        </a:rPr>
                        <a:t>رييس من فكر مي كنه من يك احمقم</a:t>
                      </a:r>
                      <a:endParaRPr lang="en-US" sz="200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433388"/>
          </a:xfrm>
          <a:ln/>
        </p:spPr>
        <p:txBody>
          <a:bodyPr/>
          <a:lstStyle/>
          <a:p>
            <a:r>
              <a:rPr lang="fa-IR" sz="2800" dirty="0">
                <a:solidFill>
                  <a:srgbClr val="FF0000"/>
                </a:solidFill>
                <a:cs typeface="B Titr" pitchFamily="2" charset="-78"/>
              </a:rPr>
              <a:t>نمونه تحليل جستجوگرانه</a:t>
            </a:r>
            <a:r>
              <a:rPr lang="fa-IR" sz="2800" b="1" dirty="0">
                <a:solidFill>
                  <a:srgbClr val="FF0000"/>
                </a:solidFill>
                <a:cs typeface="B Titr" pitchFamily="2" charset="-78"/>
              </a:rPr>
              <a:t>: وقتي كه اصل متناسب است</a:t>
            </a:r>
            <a:endParaRPr lang="en-AU" sz="26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189472" name="Rectangle 32"/>
          <p:cNvSpPr>
            <a:spLocks noChangeArrowheads="1"/>
          </p:cNvSpPr>
          <p:nvPr/>
        </p:nvSpPr>
        <p:spPr bwMode="auto">
          <a:xfrm>
            <a:off x="457200" y="5562600"/>
            <a:ext cx="8305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1066800" y="609602"/>
          <a:ext cx="7162800" cy="5562596"/>
        </p:xfrm>
        <a:graphic>
          <a:graphicData uri="http://schemas.openxmlformats.org/drawingml/2006/table">
            <a:tbl>
              <a:tblPr rtl="1"/>
              <a:tblGrid>
                <a:gridCol w="7162800"/>
              </a:tblGrid>
              <a:tr h="678880">
                <a:tc>
                  <a:txBody>
                    <a:bodyPr/>
                    <a:lstStyle/>
                    <a:p>
                      <a:pPr marL="22860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Lotus"/>
                        </a:rPr>
                        <a:t>1-بيان پيش فرض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2860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Homa"/>
                        </a:rPr>
                        <a:t>من پسرم را </a:t>
                      </a:r>
                      <a:r>
                        <a:rPr lang="fa-IR" sz="1400" dirty="0" smtClean="0">
                          <a:latin typeface="Calibri"/>
                          <a:ea typeface="Calibri"/>
                          <a:cs typeface="B Homa"/>
                        </a:rPr>
                        <a:t>روانی (اسكيزوفرنيا )كردم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967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Lotus"/>
                        </a:rPr>
                        <a:t>2-بيان اصل درگير با آن(اگر وجود دارد)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Homa"/>
                        </a:rPr>
                        <a:t>   اين </a:t>
                      </a:r>
                      <a:r>
                        <a:rPr lang="fa-IR" sz="1400" b="1" dirty="0">
                          <a:latin typeface="Calibri"/>
                          <a:ea typeface="Calibri"/>
                          <a:cs typeface="B Homa"/>
                        </a:rPr>
                        <a:t>ممكن است كه رفتار والديني كودك را اسكيزوفرنيا كند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26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Lotus"/>
                        </a:rPr>
                        <a:t>3-</a:t>
                      </a:r>
                      <a:r>
                        <a:rPr lang="fa-I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Lotus"/>
                        </a:rPr>
                        <a:t> چه اطلاعاتي براي آزمون كردن آن اصل، نياز است</a:t>
                      </a:r>
                      <a:r>
                        <a:rPr lang="fa-I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Lotus"/>
                        </a:rPr>
                        <a:t>؟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Arial"/>
                          <a:ea typeface="Calibri"/>
                          <a:cs typeface="B Homa"/>
                        </a:rPr>
                        <a:t>    اطلاعات مراجع علمي ياپزشكي كه نشان دهد آيا رفتار والديني به تحول اسكيزوفرنيا در كودك منتهي مي شود؟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967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Lotus"/>
                        </a:rPr>
                        <a:t>4-منبع اين اطلاعات چيست؟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Lotus"/>
                        </a:rPr>
                        <a:t> </a:t>
                      </a:r>
                      <a:r>
                        <a:rPr lang="fa-IR" sz="1400" dirty="0">
                          <a:latin typeface="Calibri"/>
                          <a:ea typeface="Calibri"/>
                          <a:cs typeface="B Homa"/>
                        </a:rPr>
                        <a:t>كتابهاي روانشناختي كه توسط درمانگرم معرفي شود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8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Lotus"/>
                        </a:rPr>
                        <a:t>5-با چه نقشه اي شما مي خواهيد اين اطلاعات را كسب كنيد؟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Homa"/>
                        </a:rPr>
                        <a:t>خواندن كتابها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8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Lotus"/>
                        </a:rPr>
                        <a:t>6-چه اطلاعاتي به دست آورده ايد؟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Homa"/>
                        </a:rPr>
                        <a:t>يافته هاي جديد علمي نشان مي دهند كه رفتار والديني تاثيري بر تحول اسكيزوفرنيا ندارد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8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Lotus"/>
                        </a:rPr>
                        <a:t>7- نتيجه گيري شما در باره آن اصل چه بود؟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Homa"/>
                        </a:rPr>
                        <a:t>اين اصل به احتمال زياد غلط است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8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Lotus"/>
                        </a:rPr>
                        <a:t>8-چه معنايي در باره آن پيش فرض مي دهد(مثلا غلط است چون.......)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B Homa"/>
                        </a:rPr>
                        <a:t>آن پيش فرض غلط است چون اصل زير بنايي آن غلط است.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946150"/>
          </a:xfrm>
        </p:spPr>
        <p:txBody>
          <a:bodyPr/>
          <a:lstStyle/>
          <a:p>
            <a:r>
              <a:rPr lang="fa-IR" sz="40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منابع اطلاعات برای تحلیل جستجو گرانه</a:t>
            </a:r>
            <a:endParaRPr lang="en-AU" sz="4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467600" cy="44196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استفاده </a:t>
            </a:r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از حواس و عقل خودتان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پرسيدن از يك مرجع قدرت (مراجع)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استفاده </a:t>
            </a:r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از تجربه، دانش يا ارزش‌هاي خود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استفاده از استدلال و منطق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كشف آنچه كه ديگران فكر </a:t>
            </a:r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مي‌كنند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71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1752600"/>
            <a:ext cx="2971800" cy="20129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a-IR" sz="2800" dirty="0">
                <a:solidFill>
                  <a:srgbClr val="FF0000"/>
                </a:solidFill>
                <a:cs typeface="B Titr" pitchFamily="2" charset="-78"/>
              </a:rPr>
              <a:t>نمونه تحليل جستجو گرانه:وقتي كه  اصل نامتناست باشد</a:t>
            </a:r>
            <a:endParaRPr lang="en-AU" sz="28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76600" y="0"/>
          <a:ext cx="5410200" cy="6117084"/>
        </p:xfrm>
        <a:graphic>
          <a:graphicData uri="http://schemas.openxmlformats.org/drawingml/2006/table">
            <a:tbl>
              <a:tblPr rtl="1"/>
              <a:tblGrid>
                <a:gridCol w="5410200"/>
              </a:tblGrid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1-بيان پيش فرض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رييس من فكر مي كند من احمقم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2-بيان اصل درگير با آن(اگر وجود دارد)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اين امكان وجود دارد كه يك رييس يا رييس من فكر كند كه من احمق هستم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50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3-</a:t>
                      </a:r>
                      <a:r>
                        <a:rPr lang="fa-IR" sz="11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Lotus"/>
                        </a:rPr>
                        <a:t> چه اطلاعاتي براي آزمون كردن آن اصل، نياز است</a:t>
                      </a:r>
                      <a:r>
                        <a:rPr lang="fa-IR" sz="11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Lotus"/>
                        </a:rPr>
                        <a:t>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50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4-منبع اين اطلاعات چيست؟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50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5-با چه نقشه اي شما مي خواهيد اين اطلاعات را كسب كنيد؟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50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6-چه اطلاعاتي به دست آورده ايد؟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7- نتيجه گيري شما در باره آن اصل چه بود؟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آن خيلي پيش پا افتاده و احمقانه است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8-چه معنايي در باره آن پيش فرض مي دهد(مثلا غلط است چون.......)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من بايد آن را مجزا در نظر بگيرم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9-چه اطلاعاتي براي آزمون اين پيش فرض لازم داريد؟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اطلاعات درباره آنچه رييسم فكر مي كند.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10- منابع اين اطلاعات چيست؟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خود رييسم و همكارانم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11- با چه نقشه اي شما مي خواهيد اين اطلاعات را كسب كنيد؟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از دوستانم سؤال كنم كه آيا از رييس چيزي در باره من شنيده اند/از خود رييس بپرسم در باره من چي فكر مي كند؟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12- چه اطلاعاتي به دست آورده ايد؟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دوستانم موافق هستند كه رييس در باره من  فقطخوبي مي گويد/ رييسم گفت كه او از كار من راضي است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13- نتيجه گيري شما در باره آن اصل چه بود؟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به احتمال قوي غلط است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739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Lotus"/>
                        </a:rPr>
                        <a:t>14-عبارت يا بيان مثبت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Homa"/>
                        </a:rPr>
                        <a:t>رييس من احتمالا فكرمي كند كه من كارمند لايقي هستم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974" marR="39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1492" name="Rectangle 1028"/>
          <p:cNvSpPr>
            <a:spLocks noChangeArrowheads="1"/>
          </p:cNvSpPr>
          <p:nvPr/>
        </p:nvSpPr>
        <p:spPr bwMode="auto">
          <a:xfrm>
            <a:off x="381000" y="457200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384175"/>
            <a:ext cx="8534400" cy="860425"/>
          </a:xfrm>
        </p:spPr>
        <p:txBody>
          <a:bodyPr/>
          <a:lstStyle/>
          <a:p>
            <a:r>
              <a:rPr lang="fa-IR" sz="38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گام های تحلیل جستجوگرانه 2</a:t>
            </a:r>
            <a:endParaRPr lang="en-AU" sz="38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1914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543800" cy="4495800"/>
          </a:xfrm>
        </p:spPr>
        <p:txBody>
          <a:bodyPr/>
          <a:lstStyle/>
          <a:p>
            <a:pPr marL="533400" indent="-533400" algn="r" rtl="1">
              <a:lnSpc>
                <a:spcPct val="90000"/>
              </a:lnSpc>
              <a:buClr>
                <a:schemeClr val="tx2"/>
              </a:buClr>
              <a:buFont typeface="Wingdings" pitchFamily="2" charset="2"/>
              <a:buAutoNum type="arabicPeriod" startAt="9"/>
            </a:pPr>
            <a:r>
              <a:rPr lang="fa-IR" sz="3000" dirty="0" smtClean="0">
                <a:latin typeface="Arial" pitchFamily="34" charset="0"/>
                <a:cs typeface="B Koodak" pitchFamily="2" charset="-78"/>
              </a:rPr>
              <a:t>مشخص کردن اطلاعاتی که شما برای آزمون این پیش فرض لازم دارید.</a:t>
            </a:r>
            <a:endParaRPr lang="en-AU" sz="3000" dirty="0">
              <a:latin typeface="Arial" pitchFamily="34" charset="0"/>
              <a:cs typeface="B Koodak" pitchFamily="2" charset="-78"/>
            </a:endParaRPr>
          </a:p>
          <a:p>
            <a:pPr marL="533400" indent="-533400" algn="r" rtl="1">
              <a:lnSpc>
                <a:spcPct val="90000"/>
              </a:lnSpc>
              <a:buClr>
                <a:schemeClr val="tx2"/>
              </a:buClr>
              <a:buNone/>
            </a:pPr>
            <a:r>
              <a:rPr lang="fa-IR" sz="3000" dirty="0" smtClean="0">
                <a:latin typeface="Arial" pitchFamily="34" charset="0"/>
                <a:cs typeface="B Koodak" pitchFamily="2" charset="-78"/>
              </a:rPr>
              <a:t>10. منابع </a:t>
            </a:r>
            <a:r>
              <a:rPr lang="fa-IR" sz="3000" dirty="0" smtClean="0">
                <a:latin typeface="Arial" pitchFamily="34" charset="0"/>
                <a:cs typeface="B Koodak" pitchFamily="2" charset="-78"/>
              </a:rPr>
              <a:t>این اطلاعات </a:t>
            </a:r>
            <a:endParaRPr lang="fa-IR" sz="3000" dirty="0" smtClean="0">
              <a:latin typeface="Arial" pitchFamily="34" charset="0"/>
              <a:cs typeface="B Koodak" pitchFamily="2" charset="-78"/>
            </a:endParaRPr>
          </a:p>
          <a:p>
            <a:pPr marL="533400" indent="-533400" algn="r" rtl="1">
              <a:lnSpc>
                <a:spcPct val="90000"/>
              </a:lnSpc>
              <a:buClr>
                <a:schemeClr val="tx2"/>
              </a:buClr>
              <a:buNone/>
            </a:pPr>
            <a:r>
              <a:rPr lang="fa-IR" sz="3000" dirty="0" smtClean="0">
                <a:latin typeface="Arial" pitchFamily="34" charset="0"/>
                <a:cs typeface="B Koodak" pitchFamily="2" charset="-78"/>
              </a:rPr>
              <a:t>11. برنامه ریزی برای دریافت این اطلاعات</a:t>
            </a:r>
            <a:endParaRPr lang="en-AU" sz="3000" dirty="0">
              <a:latin typeface="Arial" pitchFamily="34" charset="0"/>
              <a:cs typeface="B Koodak" pitchFamily="2" charset="-78"/>
            </a:endParaRPr>
          </a:p>
          <a:p>
            <a:pPr marL="533400" indent="-533400" algn="r" rtl="1">
              <a:lnSpc>
                <a:spcPct val="90000"/>
              </a:lnSpc>
              <a:buClr>
                <a:schemeClr val="tx2"/>
              </a:buClr>
              <a:buNone/>
            </a:pPr>
            <a:r>
              <a:rPr lang="fa-IR" sz="3000" dirty="0" smtClean="0">
                <a:latin typeface="Arial" pitchFamily="34" charset="0"/>
                <a:cs typeface="B Koodak" pitchFamily="2" charset="-78"/>
              </a:rPr>
              <a:t>12. کسب اطلاعات</a:t>
            </a:r>
          </a:p>
          <a:p>
            <a:pPr marL="533400" indent="-533400" algn="r" rtl="1">
              <a:lnSpc>
                <a:spcPct val="90000"/>
              </a:lnSpc>
              <a:buClr>
                <a:schemeClr val="tx2"/>
              </a:buClr>
              <a:buNone/>
            </a:pPr>
            <a:r>
              <a:rPr lang="fa-IR" sz="3000" dirty="0" smtClean="0">
                <a:latin typeface="Arial" pitchFamily="34" charset="0"/>
                <a:cs typeface="B Koodak" pitchFamily="2" charset="-78"/>
              </a:rPr>
              <a:t>13. نتیجه گیری بر اساس انتظار شما از پیش‌فرض</a:t>
            </a:r>
          </a:p>
          <a:p>
            <a:pPr marL="533400" indent="-533400" algn="r" rtl="1">
              <a:lnSpc>
                <a:spcPct val="90000"/>
              </a:lnSpc>
              <a:buClr>
                <a:schemeClr val="tx2"/>
              </a:buClr>
              <a:buNone/>
            </a:pPr>
            <a:r>
              <a:rPr lang="fa-IR" sz="3000" dirty="0" smtClean="0">
                <a:latin typeface="Arial" pitchFamily="34" charset="0"/>
                <a:cs typeface="B Koodak" pitchFamily="2" charset="-78"/>
              </a:rPr>
              <a:t>14. نوشتن نتیجه بصورت مثبت</a:t>
            </a:r>
            <a:endParaRPr lang="en-AU" sz="30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057275"/>
          </a:xfrm>
        </p:spPr>
        <p:txBody>
          <a:bodyPr/>
          <a:lstStyle/>
          <a:p>
            <a:r>
              <a:rPr lang="fa-IR" sz="40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کار انفرادی جلسه دوازدهم</a:t>
            </a:r>
            <a:endParaRPr lang="en-AU" sz="4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2819400"/>
          </a:xfrm>
        </p:spPr>
        <p:txBody>
          <a:bodyPr/>
          <a:lstStyle/>
          <a:p>
            <a:pPr marL="533400" indent="-533400" algn="r" rtl="1">
              <a:buFont typeface="Wingdings" pitchFamily="2" charset="2"/>
              <a:buAutoNum type="arabicPeriod"/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به تکمیل تحلیل های جستجوگرانه پیش فرض هایی که هنوز بنظر درست میرسند بپردازید.</a:t>
            </a:r>
            <a:endParaRPr lang="en-AU" dirty="0">
              <a:latin typeface="Arial" pitchFamily="34" charset="0"/>
              <a:cs typeface="B Koodak" pitchFamily="2" charset="-78"/>
            </a:endParaRPr>
          </a:p>
          <a:p>
            <a:pPr marL="533400" indent="-533400" algn="r" rtl="1">
              <a:buClr>
                <a:schemeClr val="tx2"/>
              </a:buClr>
              <a:buFont typeface="Wingdings" pitchFamily="2" charset="2"/>
              <a:buAutoNum type="arabicPeriod"/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لیست اصلی باورها را به روز کنید.</a:t>
            </a:r>
            <a:endParaRPr lang="en-US" dirty="0">
              <a:latin typeface="Arial" pitchFamily="34" charset="0"/>
              <a:cs typeface="B Koodak" pitchFamily="2" charset="-78"/>
            </a:endParaRPr>
          </a:p>
          <a:p>
            <a:pPr marL="533400" indent="-533400">
              <a:buFont typeface="Wingdings" pitchFamily="2" charset="2"/>
              <a:buAutoNum type="arabicPeriod"/>
            </a:pPr>
            <a:endParaRPr lang="en-AU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843</Words>
  <Application>Microsoft PowerPoint</Application>
  <PresentationFormat>On-screen Show (4:3)</PresentationFormat>
  <Paragraphs>111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گامهاي تحليل جستجوگرايانه(1)</vt:lpstr>
      <vt:lpstr>نمونه هاي پيش فرضها واصول</vt:lpstr>
      <vt:lpstr>نمونه تحليل جستجوگرانه: وقتي كه اصل متناسب است</vt:lpstr>
      <vt:lpstr>منابع اطلاعات برای تحلیل جستجو گرانه</vt:lpstr>
      <vt:lpstr>نمونه تحليل جستجو گرانه:وقتي كه  اصل نامتناست باشد</vt:lpstr>
      <vt:lpstr>گام های تحلیل جستجوگرانه 2</vt:lpstr>
      <vt:lpstr>کار انفرادی جلسه دوازدهم</vt:lpstr>
    </vt:vector>
  </TitlesOfParts>
  <Company>tdyi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 Exercise</dc:title>
  <dc:creator>Thomson</dc:creator>
  <cp:lastModifiedBy>MRT</cp:lastModifiedBy>
  <cp:revision>38</cp:revision>
  <dcterms:created xsi:type="dcterms:W3CDTF">2006-09-27T10:40:09Z</dcterms:created>
  <dcterms:modified xsi:type="dcterms:W3CDTF">2010-06-01T04:09:04Z</dcterms:modified>
</cp:coreProperties>
</file>