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74" r:id="rId1"/>
    <p:sldMasterId id="2147483846" r:id="rId2"/>
  </p:sldMasterIdLst>
  <p:notesMasterIdLst>
    <p:notesMasterId r:id="rId26"/>
  </p:notesMasterIdLst>
  <p:handoutMasterIdLst>
    <p:handoutMasterId r:id="rId27"/>
  </p:handoutMasterIdLst>
  <p:sldIdLst>
    <p:sldId id="365" r:id="rId3"/>
    <p:sldId id="279" r:id="rId4"/>
    <p:sldId id="366" r:id="rId5"/>
    <p:sldId id="367" r:id="rId6"/>
    <p:sldId id="368" r:id="rId7"/>
    <p:sldId id="392" r:id="rId8"/>
    <p:sldId id="370" r:id="rId9"/>
    <p:sldId id="371" r:id="rId10"/>
    <p:sldId id="393" r:id="rId11"/>
    <p:sldId id="373" r:id="rId12"/>
    <p:sldId id="374" r:id="rId13"/>
    <p:sldId id="375" r:id="rId14"/>
    <p:sldId id="376" r:id="rId15"/>
    <p:sldId id="394" r:id="rId16"/>
    <p:sldId id="395" r:id="rId17"/>
    <p:sldId id="396" r:id="rId18"/>
    <p:sldId id="397" r:id="rId19"/>
    <p:sldId id="398" r:id="rId20"/>
    <p:sldId id="399" r:id="rId21"/>
    <p:sldId id="400" r:id="rId22"/>
    <p:sldId id="401" r:id="rId23"/>
    <p:sldId id="377" r:id="rId24"/>
    <p:sldId id="362" r:id="rId25"/>
  </p:sldIdLst>
  <p:sldSz cx="9144000" cy="6858000" type="screen4x3"/>
  <p:notesSz cx="9874250" cy="6797675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 Nazanin" panose="00000400000000000000" pitchFamily="2" charset="-78"/>
      <p:regular r:id="rId32"/>
      <p:bold r:id="rId33"/>
    </p:embeddedFont>
    <p:embeddedFont>
      <p:font typeface="B Mitra" panose="00000400000000000000" pitchFamily="2" charset="-78"/>
      <p:regular r:id="rId34"/>
      <p:bold r:id="rId35"/>
    </p:embeddedFont>
    <p:embeddedFont>
      <p:font typeface="B Lotus" panose="00000400000000000000" pitchFamily="2" charset="-78"/>
      <p:regular r:id="rId36"/>
      <p:bold r:id="rId37"/>
    </p:embeddedFont>
    <p:embeddedFont>
      <p:font typeface="B Titr" panose="00000700000000000000" pitchFamily="2" charset="-78"/>
      <p:bold r:id="rId38"/>
    </p:embeddedFont>
    <p:embeddedFont>
      <p:font typeface="B Homa" panose="00000400000000000000" pitchFamily="2" charset="-78"/>
      <p:regular r:id="rId3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66"/>
    <a:srgbClr val="F5FCD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5" d="100"/>
          <a:sy n="65" d="100"/>
        </p:scale>
        <p:origin x="-15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91981D-1BBC-448B-BE78-508FE4CB7ABE}" type="doc">
      <dgm:prSet loTypeId="urn:microsoft.com/office/officeart/2009/3/layout/PlusandMinus" loCatId="relationship" qsTypeId="urn:microsoft.com/office/officeart/2005/8/quickstyle/3d5" qsCatId="3D" csTypeId="urn:microsoft.com/office/officeart/2005/8/colors/accent2_4" csCatId="accent2" phldr="1"/>
      <dgm:spPr/>
    </dgm:pt>
    <dgm:pt modelId="{B81B24C9-BB69-48EA-84D4-857DDB7D8B06}">
      <dgm:prSet custT="1"/>
      <dgm:spPr/>
      <dgm:t>
        <a:bodyPr/>
        <a:lstStyle/>
        <a:p>
          <a:pPr rtl="1">
            <a:lnSpc>
              <a:spcPct val="100000"/>
            </a:lnSpc>
          </a:pPr>
          <a:r>
            <a:rPr lang="fa-IR" sz="4400" b="1" i="1" u="sng" dirty="0" smtClean="0">
              <a:solidFill>
                <a:srgbClr val="FF0000"/>
              </a:solidFill>
              <a:cs typeface="B Mitra" pitchFamily="2" charset="-78"/>
            </a:rPr>
            <a:t>پودمان 3</a:t>
          </a:r>
        </a:p>
        <a:p>
          <a:pPr rtl="1">
            <a:lnSpc>
              <a:spcPct val="100000"/>
            </a:lnSpc>
          </a:pPr>
          <a:r>
            <a:rPr lang="fa-IR" sz="4400" b="1" dirty="0" smtClean="0">
              <a:solidFill>
                <a:srgbClr val="FFFF00"/>
              </a:solidFill>
              <a:cs typeface="B Mitra" pitchFamily="2" charset="-78"/>
            </a:rPr>
            <a:t>جستجو و جمع آوری اطلاعات  </a:t>
          </a:r>
        </a:p>
        <a:p>
          <a:pPr rtl="1">
            <a:lnSpc>
              <a:spcPct val="100000"/>
            </a:lnSpc>
          </a:pPr>
          <a:endParaRPr lang="fa-IR" sz="4400" b="1" dirty="0" smtClean="0">
            <a:cs typeface="B Mitra" pitchFamily="2" charset="-78"/>
          </a:endParaRPr>
        </a:p>
        <a:p>
          <a:pPr rtl="1">
            <a:lnSpc>
              <a:spcPct val="100000"/>
            </a:lnSpc>
          </a:pPr>
          <a:endParaRPr lang="fa-IR" sz="4400" b="1" dirty="0" smtClean="0">
            <a:cs typeface="B Mitra" pitchFamily="2" charset="-78"/>
          </a:endParaRPr>
        </a:p>
        <a:p>
          <a:pPr rtl="1">
            <a:lnSpc>
              <a:spcPct val="100000"/>
            </a:lnSpc>
          </a:pPr>
          <a:endParaRPr lang="fa-IR" sz="4400" b="1" dirty="0" smtClean="0">
            <a:cs typeface="B Mitra" pitchFamily="2" charset="-78"/>
          </a:endParaRPr>
        </a:p>
        <a:p>
          <a:pPr rtl="1">
            <a:lnSpc>
              <a:spcPct val="100000"/>
            </a:lnSpc>
          </a:pPr>
          <a:endParaRPr lang="fa-IR" sz="4400" b="1" dirty="0" smtClean="0">
            <a:cs typeface="B Mitra" pitchFamily="2" charset="-78"/>
          </a:endParaRPr>
        </a:p>
        <a:p>
          <a:pPr rtl="1">
            <a:lnSpc>
              <a:spcPct val="100000"/>
            </a:lnSpc>
          </a:pPr>
          <a:endParaRPr lang="fa-IR" sz="4400" b="1" dirty="0" smtClean="0">
            <a:cs typeface="B Mitra" pitchFamily="2" charset="-78"/>
          </a:endParaRPr>
        </a:p>
      </dgm:t>
    </dgm:pt>
    <dgm:pt modelId="{6FD2FD98-B7C7-46B0-86B6-C3E58C89B0DC}" type="parTrans" cxnId="{783B08BB-A0BD-45C6-8CE1-5AAC50DBD7CF}">
      <dgm:prSet/>
      <dgm:spPr/>
      <dgm:t>
        <a:bodyPr/>
        <a:lstStyle/>
        <a:p>
          <a:pPr rtl="1"/>
          <a:endParaRPr lang="fa-IR"/>
        </a:p>
      </dgm:t>
    </dgm:pt>
    <dgm:pt modelId="{46BBE7D9-0E38-4AAF-9FF3-42E1195D097E}" type="sibTrans" cxnId="{783B08BB-A0BD-45C6-8CE1-5AAC50DBD7CF}">
      <dgm:prSet/>
      <dgm:spPr/>
      <dgm:t>
        <a:bodyPr/>
        <a:lstStyle/>
        <a:p>
          <a:pPr rtl="1"/>
          <a:endParaRPr lang="fa-IR"/>
        </a:p>
      </dgm:t>
    </dgm:pt>
    <dgm:pt modelId="{A2E43EFA-F64C-462B-B77C-6D54D72B73C2}" type="pres">
      <dgm:prSet presAssocID="{2791981D-1BBC-448B-BE78-508FE4CB7ABE}" presName="Name0" presStyleCnt="0">
        <dgm:presLayoutVars>
          <dgm:chMax val="2"/>
          <dgm:chPref val="2"/>
          <dgm:dir val="rev"/>
          <dgm:animOne/>
          <dgm:resizeHandles val="exact"/>
        </dgm:presLayoutVars>
      </dgm:prSet>
      <dgm:spPr/>
    </dgm:pt>
    <dgm:pt modelId="{444E8EDC-67F5-46B1-AE54-01CEA16DE215}" type="pres">
      <dgm:prSet presAssocID="{2791981D-1BBC-448B-BE78-508FE4CB7ABE}" presName="Background" presStyleLbl="bgImgPlace1" presStyleIdx="0" presStyleCnt="1" custLinFactNeighborX="-473" custLinFactNeighborY="-4453"/>
      <dgm:spPr/>
    </dgm:pt>
    <dgm:pt modelId="{E474DC09-4C3A-4EFF-A334-4A459E77F1CC}" type="pres">
      <dgm:prSet presAssocID="{2791981D-1BBC-448B-BE78-508FE4CB7ABE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9B60087-B40B-4F12-B897-C4DD58143E48}" type="pres">
      <dgm:prSet presAssocID="{2791981D-1BBC-448B-BE78-508FE4CB7ABE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ECB74D5-CC78-4103-A47F-25E4BCA265D4}" type="pres">
      <dgm:prSet presAssocID="{2791981D-1BBC-448B-BE78-508FE4CB7ABE}" presName="Plus" presStyleLbl="alignNode1" presStyleIdx="0" presStyleCnt="2" custLinFactNeighborX="-6491" custLinFactNeighborY="45796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</dgm:pt>
    <dgm:pt modelId="{EF3829D3-50F6-4695-99B8-EF2A80404331}" type="pres">
      <dgm:prSet presAssocID="{2791981D-1BBC-448B-BE78-508FE4CB7ABE}" presName="Minus" presStyleLbl="alignNode1" presStyleIdx="1" presStyleCnt="2" custLinFactY="300000" custLinFactNeighborX="43103" custLinFactNeighborY="306803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</dgm:pt>
    <dgm:pt modelId="{24444E3D-333B-45B9-A044-34A3DF6F482E}" type="pres">
      <dgm:prSet presAssocID="{2791981D-1BBC-448B-BE78-508FE4CB7ABE}" presName="Divider" presStyleLbl="parChTrans1D1" presStyleIdx="0" presStyleCnt="1" custLinFactX="-362008" custLinFactNeighborX="-400000" custLinFactNeighborY="-31837"/>
      <dgm:spPr/>
    </dgm:pt>
  </dgm:ptLst>
  <dgm:cxnLst>
    <dgm:cxn modelId="{914690F5-1EFB-4B03-9273-21857FEE0984}" type="presOf" srcId="{2791981D-1BBC-448B-BE78-508FE4CB7ABE}" destId="{A2E43EFA-F64C-462B-B77C-6D54D72B73C2}" srcOrd="0" destOrd="0" presId="urn:microsoft.com/office/officeart/2009/3/layout/PlusandMinus"/>
    <dgm:cxn modelId="{783B08BB-A0BD-45C6-8CE1-5AAC50DBD7CF}" srcId="{2791981D-1BBC-448B-BE78-508FE4CB7ABE}" destId="{B81B24C9-BB69-48EA-84D4-857DDB7D8B06}" srcOrd="0" destOrd="0" parTransId="{6FD2FD98-B7C7-46B0-86B6-C3E58C89B0DC}" sibTransId="{46BBE7D9-0E38-4AAF-9FF3-42E1195D097E}"/>
    <dgm:cxn modelId="{A2316D61-EFAA-4763-ACE4-6ED605F8411D}" type="presOf" srcId="{B81B24C9-BB69-48EA-84D4-857DDB7D8B06}" destId="{E474DC09-4C3A-4EFF-A334-4A459E77F1CC}" srcOrd="0" destOrd="0" presId="urn:microsoft.com/office/officeart/2009/3/layout/PlusandMinus"/>
    <dgm:cxn modelId="{4076AEF4-053F-46E8-BA5F-14405D902F6B}" type="presParOf" srcId="{A2E43EFA-F64C-462B-B77C-6D54D72B73C2}" destId="{444E8EDC-67F5-46B1-AE54-01CEA16DE215}" srcOrd="0" destOrd="0" presId="urn:microsoft.com/office/officeart/2009/3/layout/PlusandMinus"/>
    <dgm:cxn modelId="{F50ACA60-ACAC-4DDC-A7EF-D685C0DE3241}" type="presParOf" srcId="{A2E43EFA-F64C-462B-B77C-6D54D72B73C2}" destId="{E474DC09-4C3A-4EFF-A334-4A459E77F1CC}" srcOrd="1" destOrd="0" presId="urn:microsoft.com/office/officeart/2009/3/layout/PlusandMinus"/>
    <dgm:cxn modelId="{485C9F84-CCA5-495D-8C8F-AE373168B848}" type="presParOf" srcId="{A2E43EFA-F64C-462B-B77C-6D54D72B73C2}" destId="{69B60087-B40B-4F12-B897-C4DD58143E48}" srcOrd="2" destOrd="0" presId="urn:microsoft.com/office/officeart/2009/3/layout/PlusandMinus"/>
    <dgm:cxn modelId="{3112FD93-182D-48F5-91F5-BA1828E84F0B}" type="presParOf" srcId="{A2E43EFA-F64C-462B-B77C-6D54D72B73C2}" destId="{0ECB74D5-CC78-4103-A47F-25E4BCA265D4}" srcOrd="3" destOrd="0" presId="urn:microsoft.com/office/officeart/2009/3/layout/PlusandMinus"/>
    <dgm:cxn modelId="{4505F9A0-B419-4061-99D7-8286D94B7601}" type="presParOf" srcId="{A2E43EFA-F64C-462B-B77C-6D54D72B73C2}" destId="{EF3829D3-50F6-4695-99B8-EF2A80404331}" srcOrd="4" destOrd="0" presId="urn:microsoft.com/office/officeart/2009/3/layout/PlusandMinus"/>
    <dgm:cxn modelId="{CD332834-E917-4566-BD1F-0CAF497C52B3}" type="presParOf" srcId="{A2E43EFA-F64C-462B-B77C-6D54D72B73C2}" destId="{24444E3D-333B-45B9-A044-34A3DF6F482E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7E8FE3-044A-4051-985E-A647B1D53CC5}" type="doc">
      <dgm:prSet loTypeId="urn:microsoft.com/office/officeart/2005/8/layout/bProcess2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pPr rtl="1"/>
          <a:endParaRPr lang="fa-IR"/>
        </a:p>
      </dgm:t>
    </dgm:pt>
    <dgm:pt modelId="{FECC09E0-723A-4F7F-BC06-BDF854853756}">
      <dgm:prSet phldrT="[Text]" custT="1"/>
      <dgm:spPr/>
      <dgm:t>
        <a:bodyPr/>
        <a:lstStyle/>
        <a:p>
          <a:pPr algn="ctr" rtl="1"/>
          <a:r>
            <a:rPr lang="fa-IR" sz="1600" b="1" dirty="0" smtClean="0">
              <a:cs typeface="B Lotus" pitchFamily="2" charset="-78"/>
            </a:rPr>
            <a:t>شناخت موضوع</a:t>
          </a:r>
          <a:endParaRPr lang="fa-IR" sz="1600" b="1" dirty="0">
            <a:cs typeface="B Lotus" pitchFamily="2" charset="-78"/>
          </a:endParaRPr>
        </a:p>
      </dgm:t>
    </dgm:pt>
    <dgm:pt modelId="{593686A6-D149-4914-AE15-95738568F4CE}" type="parTrans" cxnId="{A93DEDF5-DDB9-4A3D-BE77-36A7EC701831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BDCC55E8-A9D9-4B9D-95A9-C01A8D99F3F3}" type="sibTrans" cxnId="{A93DEDF5-DDB9-4A3D-BE77-36A7EC701831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5D34F6A0-CFAD-432D-8B01-869B3E8E1ACD}">
      <dgm:prSet phldrT="[Text]" custT="1"/>
      <dgm:spPr/>
      <dgm:t>
        <a:bodyPr/>
        <a:lstStyle/>
        <a:p>
          <a:pPr algn="ctr" rtl="1"/>
          <a:r>
            <a:rPr lang="fa-IR" sz="1600" b="1" dirty="0" smtClean="0">
              <a:cs typeface="B Lotus" pitchFamily="2" charset="-78"/>
            </a:rPr>
            <a:t>پردازش و مستندسازی اطلاعات</a:t>
          </a:r>
          <a:endParaRPr lang="fa-IR" sz="1600" b="1" dirty="0">
            <a:cs typeface="B Lotus" pitchFamily="2" charset="-78"/>
          </a:endParaRPr>
        </a:p>
      </dgm:t>
    </dgm:pt>
    <dgm:pt modelId="{703385CB-6184-4608-9A38-65B2C1B3CA3E}" type="parTrans" cxnId="{1095B674-06A9-4F75-BC2F-2021C78694E3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BE2E59B7-1DD8-452F-91C0-3D533659EE45}" type="sibTrans" cxnId="{1095B674-06A9-4F75-BC2F-2021C78694E3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ABCE80F6-85CE-4058-8059-26D51A28F63B}">
      <dgm:prSet phldrT="[Text]" custT="1"/>
      <dgm:spPr/>
      <dgm:t>
        <a:bodyPr/>
        <a:lstStyle/>
        <a:p>
          <a:pPr algn="ctr" rtl="1"/>
          <a:r>
            <a:rPr lang="fa-IR" sz="1600" b="1" dirty="0" smtClean="0">
              <a:cs typeface="B Lotus" pitchFamily="2" charset="-78"/>
            </a:rPr>
            <a:t>ارائه و اشتراک گذاری اطلاعات</a:t>
          </a:r>
          <a:endParaRPr lang="fa-IR" sz="1600" b="1" dirty="0">
            <a:cs typeface="B Lotus" pitchFamily="2" charset="-78"/>
          </a:endParaRPr>
        </a:p>
      </dgm:t>
    </dgm:pt>
    <dgm:pt modelId="{1A8B42D6-8107-4E1C-85C0-F98F0A1A68B6}" type="parTrans" cxnId="{BD317D5D-1C65-4B8F-BFFC-E34C6276E8B5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436CB151-E888-4E03-BF14-28D097D03A27}" type="sibTrans" cxnId="{BD317D5D-1C65-4B8F-BFFC-E34C6276E8B5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29D0535E-F10C-4058-AACA-9B03EAFBF77F}">
      <dgm:prSet custT="1"/>
      <dgm:spPr/>
      <dgm:t>
        <a:bodyPr/>
        <a:lstStyle/>
        <a:p>
          <a:pPr algn="ctr" rtl="1"/>
          <a:r>
            <a:rPr lang="fa-IR" sz="1600" b="1" dirty="0" smtClean="0">
              <a:cs typeface="B Lotus" pitchFamily="2" charset="-78"/>
            </a:rPr>
            <a:t>انتخاب منابع و جمع آوری اطلاعات</a:t>
          </a:r>
          <a:endParaRPr lang="fa-IR" sz="1600" b="1" dirty="0">
            <a:cs typeface="B Lotus" pitchFamily="2" charset="-78"/>
          </a:endParaRPr>
        </a:p>
      </dgm:t>
    </dgm:pt>
    <dgm:pt modelId="{CC8C7516-E31B-40D7-8C6D-33579C7555A9}" type="parTrans" cxnId="{7F520DFF-17BE-4FDF-B211-C0489FAB38DA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F370CDA5-BCD8-439A-8DF9-2CE6FA8D871B}" type="sibTrans" cxnId="{7F520DFF-17BE-4FDF-B211-C0489FAB38DA}">
      <dgm:prSet/>
      <dgm:spPr/>
      <dgm:t>
        <a:bodyPr/>
        <a:lstStyle/>
        <a:p>
          <a:pPr rtl="1"/>
          <a:endParaRPr lang="fa-IR" sz="1800" b="1">
            <a:cs typeface="B Lotus" pitchFamily="2" charset="-78"/>
          </a:endParaRPr>
        </a:p>
      </dgm:t>
    </dgm:pt>
    <dgm:pt modelId="{5EAB3F5C-FF35-4975-B98D-22D97DAAC380}" type="pres">
      <dgm:prSet presAssocID="{5C7E8FE3-044A-4051-985E-A647B1D53CC5}" presName="diagram" presStyleCnt="0">
        <dgm:presLayoutVars>
          <dgm:dir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E69BE28A-1A4A-4126-8CFD-ACAB8B7CA262}" type="pres">
      <dgm:prSet presAssocID="{FECC09E0-723A-4F7F-BC06-BDF854853756}" presName="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54F4CE8-CDAB-4EF8-A693-C73961627342}" type="pres">
      <dgm:prSet presAssocID="{BDCC55E8-A9D9-4B9D-95A9-C01A8D99F3F3}" presName="sibTrans" presStyleLbl="sibTrans2D1" presStyleIdx="0" presStyleCnt="3"/>
      <dgm:spPr/>
      <dgm:t>
        <a:bodyPr/>
        <a:lstStyle/>
        <a:p>
          <a:pPr rtl="1"/>
          <a:endParaRPr lang="fa-IR"/>
        </a:p>
      </dgm:t>
    </dgm:pt>
    <dgm:pt modelId="{2521CC07-14E9-4C08-97B9-A576040FF2C2}" type="pres">
      <dgm:prSet presAssocID="{29D0535E-F10C-4058-AACA-9B03EAFBF77F}" presName="middleNode" presStyleCnt="0"/>
      <dgm:spPr/>
    </dgm:pt>
    <dgm:pt modelId="{6BCF4088-475D-4B59-A194-25E5DF09E448}" type="pres">
      <dgm:prSet presAssocID="{29D0535E-F10C-4058-AACA-9B03EAFBF77F}" presName="padding" presStyleLbl="node1" presStyleIdx="0" presStyleCnt="4"/>
      <dgm:spPr/>
    </dgm:pt>
    <dgm:pt modelId="{18438AB1-52A9-434E-BD93-C95EC244FF02}" type="pres">
      <dgm:prSet presAssocID="{29D0535E-F10C-4058-AACA-9B03EAFBF77F}" presName="shap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5661430-57B6-4F17-8EE2-A045790CAFE0}" type="pres">
      <dgm:prSet presAssocID="{F370CDA5-BCD8-439A-8DF9-2CE6FA8D871B}" presName="sibTrans" presStyleLbl="sibTrans2D1" presStyleIdx="1" presStyleCnt="3"/>
      <dgm:spPr/>
      <dgm:t>
        <a:bodyPr/>
        <a:lstStyle/>
        <a:p>
          <a:pPr rtl="1"/>
          <a:endParaRPr lang="fa-IR"/>
        </a:p>
      </dgm:t>
    </dgm:pt>
    <dgm:pt modelId="{F284B32B-9F05-4C85-A613-6F4F1BBB6C38}" type="pres">
      <dgm:prSet presAssocID="{5D34F6A0-CFAD-432D-8B01-869B3E8E1ACD}" presName="middleNode" presStyleCnt="0"/>
      <dgm:spPr/>
    </dgm:pt>
    <dgm:pt modelId="{9B6F332D-949B-4A88-BFB2-1A672CAC00DC}" type="pres">
      <dgm:prSet presAssocID="{5D34F6A0-CFAD-432D-8B01-869B3E8E1ACD}" presName="padding" presStyleLbl="node1" presStyleIdx="1" presStyleCnt="4"/>
      <dgm:spPr/>
    </dgm:pt>
    <dgm:pt modelId="{6B227F51-011A-482B-83BF-C7DD1B0E94AA}" type="pres">
      <dgm:prSet presAssocID="{5D34F6A0-CFAD-432D-8B01-869B3E8E1ACD}" presName="shap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497D2D4-BD92-4475-A41F-F6C89E87B165}" type="pres">
      <dgm:prSet presAssocID="{BE2E59B7-1DD8-452F-91C0-3D533659EE45}" presName="sibTrans" presStyleLbl="sibTrans2D1" presStyleIdx="2" presStyleCnt="3"/>
      <dgm:spPr/>
      <dgm:t>
        <a:bodyPr/>
        <a:lstStyle/>
        <a:p>
          <a:pPr rtl="1"/>
          <a:endParaRPr lang="fa-IR"/>
        </a:p>
      </dgm:t>
    </dgm:pt>
    <dgm:pt modelId="{161D6D73-5BBD-4411-A501-CA2E6CC53513}" type="pres">
      <dgm:prSet presAssocID="{ABCE80F6-85CE-4058-8059-26D51A28F63B}" presName="las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291E8455-D3C3-4073-8F30-14DFD482C094}" type="presOf" srcId="{ABCE80F6-85CE-4058-8059-26D51A28F63B}" destId="{161D6D73-5BBD-4411-A501-CA2E6CC53513}" srcOrd="0" destOrd="0" presId="urn:microsoft.com/office/officeart/2005/8/layout/bProcess2"/>
    <dgm:cxn modelId="{629904E1-4A84-4AAA-8097-46EDF0535EC6}" type="presOf" srcId="{FECC09E0-723A-4F7F-BC06-BDF854853756}" destId="{E69BE28A-1A4A-4126-8CFD-ACAB8B7CA262}" srcOrd="0" destOrd="0" presId="urn:microsoft.com/office/officeart/2005/8/layout/bProcess2"/>
    <dgm:cxn modelId="{1095B674-06A9-4F75-BC2F-2021C78694E3}" srcId="{5C7E8FE3-044A-4051-985E-A647B1D53CC5}" destId="{5D34F6A0-CFAD-432D-8B01-869B3E8E1ACD}" srcOrd="2" destOrd="0" parTransId="{703385CB-6184-4608-9A38-65B2C1B3CA3E}" sibTransId="{BE2E59B7-1DD8-452F-91C0-3D533659EE45}"/>
    <dgm:cxn modelId="{151EC9F0-95DF-4C51-ADA5-B1E14410C8E1}" type="presOf" srcId="{5D34F6A0-CFAD-432D-8B01-869B3E8E1ACD}" destId="{6B227F51-011A-482B-83BF-C7DD1B0E94AA}" srcOrd="0" destOrd="0" presId="urn:microsoft.com/office/officeart/2005/8/layout/bProcess2"/>
    <dgm:cxn modelId="{5093540A-1996-4245-BECA-DEAFBBCB2ACF}" type="presOf" srcId="{F370CDA5-BCD8-439A-8DF9-2CE6FA8D871B}" destId="{D5661430-57B6-4F17-8EE2-A045790CAFE0}" srcOrd="0" destOrd="0" presId="urn:microsoft.com/office/officeart/2005/8/layout/bProcess2"/>
    <dgm:cxn modelId="{7F520DFF-17BE-4FDF-B211-C0489FAB38DA}" srcId="{5C7E8FE3-044A-4051-985E-A647B1D53CC5}" destId="{29D0535E-F10C-4058-AACA-9B03EAFBF77F}" srcOrd="1" destOrd="0" parTransId="{CC8C7516-E31B-40D7-8C6D-33579C7555A9}" sibTransId="{F370CDA5-BCD8-439A-8DF9-2CE6FA8D871B}"/>
    <dgm:cxn modelId="{6C94FA97-43A1-4086-A497-9E47C6E36631}" type="presOf" srcId="{BDCC55E8-A9D9-4B9D-95A9-C01A8D99F3F3}" destId="{E54F4CE8-CDAB-4EF8-A693-C73961627342}" srcOrd="0" destOrd="0" presId="urn:microsoft.com/office/officeart/2005/8/layout/bProcess2"/>
    <dgm:cxn modelId="{FF4186E6-E27E-4041-8CE4-F9CB52321179}" type="presOf" srcId="{5C7E8FE3-044A-4051-985E-A647B1D53CC5}" destId="{5EAB3F5C-FF35-4975-B98D-22D97DAAC380}" srcOrd="0" destOrd="0" presId="urn:microsoft.com/office/officeart/2005/8/layout/bProcess2"/>
    <dgm:cxn modelId="{BD317D5D-1C65-4B8F-BFFC-E34C6276E8B5}" srcId="{5C7E8FE3-044A-4051-985E-A647B1D53CC5}" destId="{ABCE80F6-85CE-4058-8059-26D51A28F63B}" srcOrd="3" destOrd="0" parTransId="{1A8B42D6-8107-4E1C-85C0-F98F0A1A68B6}" sibTransId="{436CB151-E888-4E03-BF14-28D097D03A27}"/>
    <dgm:cxn modelId="{B9877534-F279-4C67-8296-DA6FE4A38EC3}" type="presOf" srcId="{29D0535E-F10C-4058-AACA-9B03EAFBF77F}" destId="{18438AB1-52A9-434E-BD93-C95EC244FF02}" srcOrd="0" destOrd="0" presId="urn:microsoft.com/office/officeart/2005/8/layout/bProcess2"/>
    <dgm:cxn modelId="{A93DEDF5-DDB9-4A3D-BE77-36A7EC701831}" srcId="{5C7E8FE3-044A-4051-985E-A647B1D53CC5}" destId="{FECC09E0-723A-4F7F-BC06-BDF854853756}" srcOrd="0" destOrd="0" parTransId="{593686A6-D149-4914-AE15-95738568F4CE}" sibTransId="{BDCC55E8-A9D9-4B9D-95A9-C01A8D99F3F3}"/>
    <dgm:cxn modelId="{E9798E9E-86EC-4C66-A10A-E1805C3C6AB0}" type="presOf" srcId="{BE2E59B7-1DD8-452F-91C0-3D533659EE45}" destId="{7497D2D4-BD92-4475-A41F-F6C89E87B165}" srcOrd="0" destOrd="0" presId="urn:microsoft.com/office/officeart/2005/8/layout/bProcess2"/>
    <dgm:cxn modelId="{76FED4AF-CE6B-4F90-9359-7389A000EAE5}" type="presParOf" srcId="{5EAB3F5C-FF35-4975-B98D-22D97DAAC380}" destId="{E69BE28A-1A4A-4126-8CFD-ACAB8B7CA262}" srcOrd="0" destOrd="0" presId="urn:microsoft.com/office/officeart/2005/8/layout/bProcess2"/>
    <dgm:cxn modelId="{1D119497-C8E6-4364-97CF-4D4699C098F8}" type="presParOf" srcId="{5EAB3F5C-FF35-4975-B98D-22D97DAAC380}" destId="{E54F4CE8-CDAB-4EF8-A693-C73961627342}" srcOrd="1" destOrd="0" presId="urn:microsoft.com/office/officeart/2005/8/layout/bProcess2"/>
    <dgm:cxn modelId="{DD418C5F-C28D-4DBA-8699-C316803D169F}" type="presParOf" srcId="{5EAB3F5C-FF35-4975-B98D-22D97DAAC380}" destId="{2521CC07-14E9-4C08-97B9-A576040FF2C2}" srcOrd="2" destOrd="0" presId="urn:microsoft.com/office/officeart/2005/8/layout/bProcess2"/>
    <dgm:cxn modelId="{9C09B5F1-A8A0-4A25-B689-56118E009AC3}" type="presParOf" srcId="{2521CC07-14E9-4C08-97B9-A576040FF2C2}" destId="{6BCF4088-475D-4B59-A194-25E5DF09E448}" srcOrd="0" destOrd="0" presId="urn:microsoft.com/office/officeart/2005/8/layout/bProcess2"/>
    <dgm:cxn modelId="{7603AF03-10C1-44DA-B862-06196749ABF7}" type="presParOf" srcId="{2521CC07-14E9-4C08-97B9-A576040FF2C2}" destId="{18438AB1-52A9-434E-BD93-C95EC244FF02}" srcOrd="1" destOrd="0" presId="urn:microsoft.com/office/officeart/2005/8/layout/bProcess2"/>
    <dgm:cxn modelId="{53607DB0-F730-4BA3-B194-88B0219637C2}" type="presParOf" srcId="{5EAB3F5C-FF35-4975-B98D-22D97DAAC380}" destId="{D5661430-57B6-4F17-8EE2-A045790CAFE0}" srcOrd="3" destOrd="0" presId="urn:microsoft.com/office/officeart/2005/8/layout/bProcess2"/>
    <dgm:cxn modelId="{D3E7F079-1ED0-4FC6-8E78-C2DB2B30A475}" type="presParOf" srcId="{5EAB3F5C-FF35-4975-B98D-22D97DAAC380}" destId="{F284B32B-9F05-4C85-A613-6F4F1BBB6C38}" srcOrd="4" destOrd="0" presId="urn:microsoft.com/office/officeart/2005/8/layout/bProcess2"/>
    <dgm:cxn modelId="{F20C061B-DD86-4A45-9E1A-15DA9447D5F1}" type="presParOf" srcId="{F284B32B-9F05-4C85-A613-6F4F1BBB6C38}" destId="{9B6F332D-949B-4A88-BFB2-1A672CAC00DC}" srcOrd="0" destOrd="0" presId="urn:microsoft.com/office/officeart/2005/8/layout/bProcess2"/>
    <dgm:cxn modelId="{F1EF5A71-08FD-46D8-988F-8722D0489106}" type="presParOf" srcId="{F284B32B-9F05-4C85-A613-6F4F1BBB6C38}" destId="{6B227F51-011A-482B-83BF-C7DD1B0E94AA}" srcOrd="1" destOrd="0" presId="urn:microsoft.com/office/officeart/2005/8/layout/bProcess2"/>
    <dgm:cxn modelId="{E27DA75A-AFF6-4625-B1ED-EF8BE38BD069}" type="presParOf" srcId="{5EAB3F5C-FF35-4975-B98D-22D97DAAC380}" destId="{7497D2D4-BD92-4475-A41F-F6C89E87B165}" srcOrd="5" destOrd="0" presId="urn:microsoft.com/office/officeart/2005/8/layout/bProcess2"/>
    <dgm:cxn modelId="{9FC8735E-8714-4FDE-9529-D140F57ABFC1}" type="presParOf" srcId="{5EAB3F5C-FF35-4975-B98D-22D97DAAC380}" destId="{161D6D73-5BBD-4411-A501-CA2E6CC53513}" srcOrd="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4E8EDC-67F5-46B1-AE54-01CEA16DE215}">
      <dsp:nvSpPr>
        <dsp:cNvPr id="0" name=""/>
        <dsp:cNvSpPr/>
      </dsp:nvSpPr>
      <dsp:spPr>
        <a:xfrm>
          <a:off x="299743" y="750923"/>
          <a:ext cx="7267047" cy="3755565"/>
        </a:xfrm>
        <a:prstGeom prst="rect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3810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4DC09-4C3A-4EFF-A334-4A459E77F1CC}">
      <dsp:nvSpPr>
        <dsp:cNvPr id="0" name=""/>
        <dsp:cNvSpPr/>
      </dsp:nvSpPr>
      <dsp:spPr>
        <a:xfrm>
          <a:off x="4009405" y="1357376"/>
          <a:ext cx="3374582" cy="3212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i="1" u="sng" kern="1200" dirty="0" smtClean="0">
              <a:solidFill>
                <a:srgbClr val="FF0000"/>
              </a:solidFill>
              <a:cs typeface="B Mitra" pitchFamily="2" charset="-78"/>
            </a:rPr>
            <a:t>پودمان 3</a:t>
          </a:r>
        </a:p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fa-IR" sz="4400" b="1" kern="1200" dirty="0" smtClean="0">
              <a:solidFill>
                <a:srgbClr val="FFFF00"/>
              </a:solidFill>
              <a:cs typeface="B Mitra" pitchFamily="2" charset="-78"/>
            </a:rPr>
            <a:t>جستجو و جمع آوری اطلاعات  </a:t>
          </a:r>
        </a:p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a-IR" sz="4400" b="1" kern="1200" dirty="0" smtClean="0">
            <a:cs typeface="B Mitra" pitchFamily="2" charset="-78"/>
          </a:endParaRPr>
        </a:p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a-IR" sz="4400" b="1" kern="1200" dirty="0" smtClean="0">
            <a:cs typeface="B Mitra" pitchFamily="2" charset="-78"/>
          </a:endParaRPr>
        </a:p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a-IR" sz="4400" b="1" kern="1200" dirty="0" smtClean="0">
            <a:cs typeface="B Mitra" pitchFamily="2" charset="-78"/>
          </a:endParaRPr>
        </a:p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a-IR" sz="4400" b="1" kern="1200" dirty="0" smtClean="0">
            <a:cs typeface="B Mitra" pitchFamily="2" charset="-78"/>
          </a:endParaRPr>
        </a:p>
        <a:p>
          <a:pPr lvl="0" algn="ctr" defTabSz="1955800" rtl="1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fa-IR" sz="4400" b="1" kern="1200" dirty="0" smtClean="0">
            <a:cs typeface="B Mitra" pitchFamily="2" charset="-78"/>
          </a:endParaRPr>
        </a:p>
      </dsp:txBody>
      <dsp:txXfrm>
        <a:off x="4009405" y="1357376"/>
        <a:ext cx="3374582" cy="3212840"/>
      </dsp:txXfrm>
    </dsp:sp>
    <dsp:sp modelId="{69B60087-B40B-4F12-B897-C4DD58143E48}">
      <dsp:nvSpPr>
        <dsp:cNvPr id="0" name=""/>
        <dsp:cNvSpPr/>
      </dsp:nvSpPr>
      <dsp:spPr>
        <a:xfrm>
          <a:off x="559646" y="1357376"/>
          <a:ext cx="3374582" cy="3212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CB74D5-CC78-4103-A47F-25E4BCA265D4}">
      <dsp:nvSpPr>
        <dsp:cNvPr id="0" name=""/>
        <dsp:cNvSpPr/>
      </dsp:nvSpPr>
      <dsp:spPr>
        <a:xfrm>
          <a:off x="6840758" y="816889"/>
          <a:ext cx="1419997" cy="1419997"/>
        </a:xfrm>
        <a:prstGeom prst="plus">
          <a:avLst>
            <a:gd name="adj" fmla="val 3281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3810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</dsp:sp>
    <dsp:sp modelId="{EF3829D3-50F6-4695-99B8-EF2A80404331}">
      <dsp:nvSpPr>
        <dsp:cNvPr id="0" name=""/>
        <dsp:cNvSpPr/>
      </dsp:nvSpPr>
      <dsp:spPr>
        <a:xfrm>
          <a:off x="576058" y="3456385"/>
          <a:ext cx="1336468" cy="457995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3810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24444E3D-333B-45B9-A044-34A3DF6F482E}">
      <dsp:nvSpPr>
        <dsp:cNvPr id="0" name=""/>
        <dsp:cNvSpPr/>
      </dsp:nvSpPr>
      <dsp:spPr>
        <a:xfrm>
          <a:off x="3960440" y="387305"/>
          <a:ext cx="835" cy="3068572"/>
        </a:xfrm>
        <a:prstGeom prst="line">
          <a:avLst/>
        </a:prstGeom>
        <a:noFill/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9BE28A-1A4A-4126-8CFD-ACAB8B7CA262}">
      <dsp:nvSpPr>
        <dsp:cNvPr id="0" name=""/>
        <dsp:cNvSpPr/>
      </dsp:nvSpPr>
      <dsp:spPr>
        <a:xfrm>
          <a:off x="1708807" y="1348"/>
          <a:ext cx="1924794" cy="1924794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Lotus" pitchFamily="2" charset="-78"/>
            </a:rPr>
            <a:t>شناخت موضوع</a:t>
          </a:r>
          <a:endParaRPr lang="fa-IR" sz="1600" b="1" kern="1200" dirty="0">
            <a:cs typeface="B Lotus" pitchFamily="2" charset="-78"/>
          </a:endParaRPr>
        </a:p>
      </dsp:txBody>
      <dsp:txXfrm>
        <a:off x="1990687" y="283228"/>
        <a:ext cx="1361034" cy="1361034"/>
      </dsp:txXfrm>
    </dsp:sp>
    <dsp:sp modelId="{E54F4CE8-CDAB-4EF8-A693-C73961627342}">
      <dsp:nvSpPr>
        <dsp:cNvPr id="0" name=""/>
        <dsp:cNvSpPr/>
      </dsp:nvSpPr>
      <dsp:spPr>
        <a:xfrm rot="10800000">
          <a:off x="2334365" y="2174681"/>
          <a:ext cx="673677" cy="526902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438AB1-52A9-434E-BD93-C95EC244FF02}">
      <dsp:nvSpPr>
        <dsp:cNvPr id="0" name=""/>
        <dsp:cNvSpPr/>
      </dsp:nvSpPr>
      <dsp:spPr>
        <a:xfrm>
          <a:off x="2029285" y="2920298"/>
          <a:ext cx="1283837" cy="128383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Lotus" pitchFamily="2" charset="-78"/>
            </a:rPr>
            <a:t>انتخاب منابع و جمع آوری اطلاعات</a:t>
          </a:r>
          <a:endParaRPr lang="fa-IR" sz="1600" b="1" kern="1200" dirty="0">
            <a:cs typeface="B Lotus" pitchFamily="2" charset="-78"/>
          </a:endParaRPr>
        </a:p>
      </dsp:txBody>
      <dsp:txXfrm>
        <a:off x="2217299" y="3108312"/>
        <a:ext cx="907809" cy="907809"/>
      </dsp:txXfrm>
    </dsp:sp>
    <dsp:sp modelId="{D5661430-57B6-4F17-8EE2-A045790CAFE0}">
      <dsp:nvSpPr>
        <dsp:cNvPr id="0" name=""/>
        <dsp:cNvSpPr/>
      </dsp:nvSpPr>
      <dsp:spPr>
        <a:xfrm rot="5400000">
          <a:off x="3792873" y="3298766"/>
          <a:ext cx="673677" cy="526902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227F51-011A-482B-83BF-C7DD1B0E94AA}">
      <dsp:nvSpPr>
        <dsp:cNvPr id="0" name=""/>
        <dsp:cNvSpPr/>
      </dsp:nvSpPr>
      <dsp:spPr>
        <a:xfrm>
          <a:off x="4916476" y="2920298"/>
          <a:ext cx="1283837" cy="128383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Lotus" pitchFamily="2" charset="-78"/>
            </a:rPr>
            <a:t>پردازش و مستندسازی اطلاعات</a:t>
          </a:r>
          <a:endParaRPr lang="fa-IR" sz="1600" b="1" kern="1200" dirty="0">
            <a:cs typeface="B Lotus" pitchFamily="2" charset="-78"/>
          </a:endParaRPr>
        </a:p>
      </dsp:txBody>
      <dsp:txXfrm>
        <a:off x="5104490" y="3108312"/>
        <a:ext cx="907809" cy="907809"/>
      </dsp:txXfrm>
    </dsp:sp>
    <dsp:sp modelId="{7497D2D4-BD92-4475-A41F-F6C89E87B165}">
      <dsp:nvSpPr>
        <dsp:cNvPr id="0" name=""/>
        <dsp:cNvSpPr/>
      </dsp:nvSpPr>
      <dsp:spPr>
        <a:xfrm>
          <a:off x="5221556" y="2144856"/>
          <a:ext cx="673677" cy="526902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1D6D73-5BBD-4411-A501-CA2E6CC53513}">
      <dsp:nvSpPr>
        <dsp:cNvPr id="0" name=""/>
        <dsp:cNvSpPr/>
      </dsp:nvSpPr>
      <dsp:spPr>
        <a:xfrm>
          <a:off x="4595998" y="1348"/>
          <a:ext cx="1924794" cy="192479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 smtClean="0">
              <a:cs typeface="B Lotus" pitchFamily="2" charset="-78"/>
            </a:rPr>
            <a:t>ارائه و اشتراک گذاری اطلاعات</a:t>
          </a:r>
          <a:endParaRPr lang="fa-IR" sz="1600" b="1" kern="1200" dirty="0">
            <a:cs typeface="B Lotus" pitchFamily="2" charset="-78"/>
          </a:endParaRPr>
        </a:p>
      </dsp:txBody>
      <dsp:txXfrm>
        <a:off x="4877878" y="283228"/>
        <a:ext cx="1361034" cy="1361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92908" y="3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/>
          <a:lstStyle>
            <a:lvl1pPr algn="r">
              <a:defRPr sz="1200" smtClean="0"/>
            </a:lvl1pPr>
          </a:lstStyle>
          <a:p>
            <a:pPr>
              <a:defRPr/>
            </a:pPr>
            <a:fld id="{3EFFEF43-9381-4597-93AF-669F5F8773E6}" type="datetimeFigureOut">
              <a:rPr lang="en-US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7108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92908" y="6457108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F291DAC5-7695-4877-94C1-CA4AB928D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2257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92908" y="3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58090A4-5598-417D-AB7B-6AB9730D43D1}" type="datetimeFigureOut">
              <a:rPr lang="en-US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0088" y="511175"/>
            <a:ext cx="3394075" cy="254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35" tIns="47617" rIns="95235" bIns="47617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6988" y="3228554"/>
            <a:ext cx="7900282" cy="3058796"/>
          </a:xfrm>
          <a:prstGeom prst="rect">
            <a:avLst/>
          </a:prstGeom>
        </p:spPr>
        <p:txBody>
          <a:bodyPr vert="horz" lIns="95235" tIns="47617" rIns="95235" bIns="47617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7108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92908" y="6457108"/>
            <a:ext cx="4279136" cy="339515"/>
          </a:xfrm>
          <a:prstGeom prst="rect">
            <a:avLst/>
          </a:prstGeom>
        </p:spPr>
        <p:txBody>
          <a:bodyPr vert="horz" lIns="95235" tIns="47617" rIns="95235" bIns="4761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8AB67F9-8092-4ADF-A944-97BA6BBB7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904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7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2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82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2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36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2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27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23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2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82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67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649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29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2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822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07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B67F9-8092-4ADF-A944-97BA6BBB775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07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0E1E7-E20E-427B-A3ED-18A22F23AD08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4230-5841-410E-A20F-996F0BED7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F73C3-0320-45F7-B876-50C89ECD38E4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DC997-C93A-4C76-9DFB-B9AC31015A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4D6BB-8AE9-45D1-8074-B5B1D064FA52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D5068-45B3-4E3B-8B26-69E716D330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3" name="Slide Number Placeholder 14"/>
          <p:cNvSpPr>
            <a:spLocks noGrp="1"/>
          </p:cNvSpPr>
          <p:nvPr>
            <p:ph type="sldNum" sz="quarter" idx="10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2CF95-27F5-4EF0-ADF1-BC21463BF7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76200"/>
            <a:ext cx="8763000" cy="304800"/>
          </a:xfrm>
          <a:gradFill>
            <a:gsLst>
              <a:gs pos="0">
                <a:schemeClr val="accent1">
                  <a:lumMod val="60000"/>
                  <a:lumOff val="40000"/>
                  <a:alpha val="58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0"/>
          </a:gradFill>
        </p:spPr>
        <p:txBody>
          <a:bodyPr/>
          <a:lstStyle>
            <a:lvl1pPr algn="ctr">
              <a:defRPr sz="1600" b="1" smtClean="0">
                <a:solidFill>
                  <a:schemeClr val="bg2">
                    <a:lumMod val="25000"/>
                  </a:schemeClr>
                </a:solidFill>
                <a:cs typeface="Nazanin" pitchFamily="2" charset="-78"/>
              </a:defRPr>
            </a:lvl1pPr>
          </a:lstStyle>
          <a:p>
            <a:pPr>
              <a:defRPr/>
            </a:pPr>
            <a:fld id="{3217F42C-581F-41F6-A4F8-E50B7EFECE19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3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6A391-7723-474C-81FA-98B713FE4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57224" y="1285860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>
                    <a:lumMod val="9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24B3A-22A5-4362-B0D8-27D1231F622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09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3C0A2-605D-45B6-9129-88C3A792E0C6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789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7FCF9-0B0F-4C10-ABEC-2239E69A4CC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74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0F32A-417B-4E5E-9CA2-A92A237FAEE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64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9387A-B458-4463-90A6-C11967E9732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5AD5A-4001-4ADF-B9AA-99807E97BDAD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79804-0D42-40F1-9A68-714FD9DB2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E459B-E22C-46AF-B63D-07577D89580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085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22A7CB-5413-4659-BB9E-F02D7B713901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621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5283C-C30D-49CC-AA25-966CA4C5E987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72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a-I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BAD59-1445-4208-9805-C5B257D6B4A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3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28177-DDE0-45E6-AFB6-1E29CAEC9A93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42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14CFC-D0BB-4C99-B35B-DB06738E6F6E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532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94469-BEEA-4331-8001-721278BFFFDF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F3AF0-3F8C-4590-86BB-4C33792458C9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03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fa-I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E0C4-8AB1-41D6-AD96-0652A098DBB5}" type="slidenum">
              <a:rPr lang="ar-SA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3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BC21-0563-4FDD-9B87-0507BDAE5EA7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32566-A4FA-472B-9FF9-679319CAC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27181-0AC1-4AFA-B776-B1A6683E8948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2AB20-B604-49B4-AE8E-0EE86386B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61F33-0A32-46CF-8F38-054DF19AD9E3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30FFF-7C51-4F35-BFF0-04DD54837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5132C-C216-41D8-BD2C-7E163FAF846A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16CFC-B695-4B68-888C-DB026539C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D4842-3FD7-4A68-B1C1-C35ED1FC3D9E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5276D-98E0-4022-BD16-F33B363CB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4D7C4-AFB6-4211-822B-7EF21DA5C3A7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E50AB-67D7-4B5E-8564-B84BB40CD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E0709D-CF9D-4F30-AE48-99E7369A3C3B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28F8-19BB-4FCC-91DE-D837A36C75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DDEBCF"/>
            </a:gs>
            <a:gs pos="85000">
              <a:schemeClr val="bg1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289535-A558-4BC8-A2D6-2E474A1B4903}" type="datetime1">
              <a:rPr lang="en-US" smtClean="0"/>
              <a:pPr>
                <a:defRPr/>
              </a:pPr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2B2A18-03B9-4DA9-A727-E39C0CB2C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43" r:id="rId13"/>
    <p:sldLayoutId id="214748384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400">
                <a:latin typeface="Arial" pitchFamily="34" charset="0"/>
                <a:cs typeface="Arial" pitchFamily="34" charset="0"/>
              </a:defRPr>
            </a:lvl1pPr>
          </a:lstStyle>
          <a:p>
            <a:pPr algn="r">
              <a:defRPr/>
            </a:pPr>
            <a:fld id="{BDE5C34D-C034-4572-A838-C58C1BC351D9}" type="slidenum">
              <a:rPr lang="ar-SA">
                <a:solidFill>
                  <a:srgbClr val="000000"/>
                </a:solidFill>
              </a:rPr>
              <a:pPr algn="r"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933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slideLayout" Target="../slideLayouts/slideLayout7.xml"/><Relationship Id="rId7" Type="http://schemas.openxmlformats.org/officeDocument/2006/relationships/diagramData" Target="../diagrams/data1.xml"/><Relationship Id="rId12" Type="http://schemas.openxmlformats.org/officeDocument/2006/relationships/image" Target="../media/image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diagramDrawing" Target="../diagrams/drawing1.xml"/><Relationship Id="rId5" Type="http://schemas.openxmlformats.org/officeDocument/2006/relationships/image" Target="../media/image4.jpeg"/><Relationship Id="rId10" Type="http://schemas.openxmlformats.org/officeDocument/2006/relationships/diagramColors" Target="../diagrams/colors1.xml"/><Relationship Id="rId4" Type="http://schemas.openxmlformats.org/officeDocument/2006/relationships/notesSlide" Target="../notesSlides/notesSlide2.xml"/><Relationship Id="rId9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zahra-hb.com/1387/03/robot-exclusion-standard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buyingfa.ir/1391/%d8%a2%d9%85%d9%88%d8%b2%d8%b4-%d8%ac%d8%a7%d9%85%d8%b9-%d8%b7%d8%b1%d8%a7%d8%ad%db%8c-%d8%b3%d8%a7%db%8c%d8%aa-%d8%a8%d9%87-%d8%b2%d8%a8%d8%a7%d9%86-%d9%81%d8%a7%d8%b1%d8%b3%db%8c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p30download.com/fa/softwar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30download.com/ads.php" TargetMode="External"/><Relationship Id="rId4" Type="http://schemas.openxmlformats.org/officeDocument/2006/relationships/hyperlink" Target="http://p30download.com/fa/software/category/network-inter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8" name="Picture 8" descr="Eslim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6786">
            <a:off x="1963738" y="730250"/>
            <a:ext cx="5664200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0" name="Picture 10" descr="Untitled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2692400"/>
            <a:ext cx="2514600" cy="157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000000"/>
                </a:solidFill>
              </a:rPr>
              <a:t> </a:t>
            </a:r>
            <a:endParaRPr 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00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0" fill="hold"/>
                                        <p:tgtEl>
                                          <p:spTgt spid="2304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0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0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284984"/>
            <a:ext cx="4048125" cy="316835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74" y="2352278"/>
            <a:ext cx="2088485" cy="2012826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763" y="99975"/>
            <a:ext cx="2120596" cy="2176897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875" y="4495642"/>
            <a:ext cx="2071464" cy="195769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2" y="2686584"/>
            <a:ext cx="2319556" cy="176928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2" y="159412"/>
            <a:ext cx="2359913" cy="2359913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4624"/>
            <a:ext cx="4048125" cy="302895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AutoShape 2" descr="data:image/jpeg;base64,/9j/4AAQSkZJRgABAQEAYABgAAD/2wBDAAYEBQYFBAYGBQYHBwYIChAKCgkJChQODwwQFxQYGBcUFhYaHSUfGhsjHBYWICwgIyYnKSopGR8tMC0oMCUoKSj/2wBDAQcHBwoIChMKChMoGhYaKCgoKCgoKCgoKCgoKCgoKCgoKCgoKCgoKCgoKCgoKCgoKCgoKCgoKCgoKCgoKCgoKCj/wAARCAEsASwDASIAAhEBAxEB/8QAHQABAAIDAQEBAQAAAAAAAAAAAAUGAwQHCAIBCf/EAEYQAAEEAQIDBQQHBQUGBwEAAAEAAgMEBQYREiExBxNBUWEUInGBIzJCUpGhsQhicsHRFSQzQ1MWY4KTsvA0NkRFc3TC4f/EABsBAQEAAwEBAQAAAAAAAAAAAAABAwQFAgYH/8QALREBAAIBAwMCBAUFAAAAAAAAAAECAwQREgUhMRNBMlFhsRRCcZGhIlKBweH/2gAMAwEAAhEDEQA/APVKIiAiIgIiICIiAiIgIiICIiAiIgIiICIiAiIgIiICIiAiIgIiICIiAiIgIiICIiAiIgIiICIiAiIgIiICIiAiIgIiICIiAiIgIiICIiAiIgIiICIiAiIgIiICIiAiIgIiICIiAiIgIiICIiAiIgIiICL5e9jBu9zWjzJ2URf1NiaRIlttc4fZZ7yCZRUqzr6qDtVrSv8AV/JRkmtsk8/QxQMH7zd/5oOkIubDV2Zd0FX/AJZ/qvsaqzZ6Cof+A/1TYdGRUivrC2yNosUA93i5jtvyUjX1lj3kCzHYrHzezcfiEFmRalTJUrfKtahkPk1w3W2gIiICIiAiIgIiICIiAiIgIiICIiAiIgIiICIiAiIgIvmR7Y2OfI4Na0bknoFz3V3aLWo8dbFjvZ99uPwHwQXjJZOnjYjJcnZGPInn+CoWb7R2nePExHfxkf8A0XN7d6/l5zLble7c77ErPWp7DmfwVRI3c1kclIXWLDyCegPJYooieZ5krZrVW8uSkoIBy5BBpwwbkbBb0Vf0W9DAOXJb0MHoEEdFX5dFtMrdOSk46wI6LYZVHkgim1vRffs+422/FTDap8Avr2b0QV6TGQvPF3fC/wC8w8J/JbVa7l6BHs9r2iMf5Vjnv6cSlzW9FjdW9EG1Q1ZTllbBfY+jOene/UcfR39VYmua9oc0gg9CD1VIs02SsLJWNew+DhutSo7IYV3FjJDLX33dVlO4/wCE+CDoaKJweeqZdrmxF0Vln14JOT2/1CllFEREBERAREQEREBERAREQEREBERAREQFrZC7Xx9Z9i1IGRtHU+K/chchoVJLNlwbEwbkrg+ttV2NQXXMY4sqMOzWgoJHWmuLWYlkq45xipg7E+aqNeAce/Nzj1J5kr8rxFwG3IKYp1dtuSqFaAnbkparW6cl91a223JS1ev05IMMFb0UjBW9Fnr1yeg6dVWNU9pWlNLF8d7ItsWmda9X33b+p6BBb4a63oKrnfVY53wC806h/aOvve6PTeHgrN8JrJMj/wABsFQct2m63zpd7VmLwYTyjgcIWj8Bv+ak2iGSuK9/hh7cIhgG880EW3XvJWt/UrC/OYKDYTZvGMPTY2W/1XgaZ+RuuD7RmnefGWw9x+fNY/YCdjJj2OPU++V551Zo0Wafyv6CVs9gZv8ABzWMf4crLf6qTgfVs/4FiGX+B7XfoV/OY0KwPv07MJ82O3Weq21XeHYnOWq0o6NMr4zv8QVYtEsd8GSnxQ/ow6t6LE+r6Lwpiu1TtH0o5m2atTV29G2gJoz8+v5rq2j/ANqY7sh1fhBw9HWqDt/mWH+RVYnouWtyPJaM1f0X5pDWmm9aVO/09k4LR296LfhkZ8WnmpmeuiKjeoB8rJ4nugtR8452fWb8fMeimNP6kL5mY/MARXujJOjJh5jyPovuxB6KGylCK1CY5huOrXDkWnzBVF+RVDS2flbZbicu/ezt9BP4Tt8v4lb1FEREBERAREQEREBERAREQEREBfkj2xsc95DWtG5J8Av1c67WdUjG0P7OqP8A7zN9fY/VHkgqPaVq6TLXDSpvLasZ2Ox+t6qoVIN9twsFSIvdxO5knclTlODoqjLVg325KaqV+nJYqkPPopmpD02CDJWg6clC6z1xhNGVicjMJbm27asR3d/xeQVI7VO1iDARS47APbJd5sfYbz4T5M9fVed5nXs5dfZvyPeXkuPE4kn4nxK8zaIZsWG2WdqwvOte13UeqXPrUZDRoncCKuS3cerupVKrYiWw4usOc4k7/FTWOxbWhvLnsOoU9WqNaANh6LWvn+T6bQ9Ei3e6EpYSNmx2AHmpWHGxt23aDspeCq+Q7NaSfQKTr4eR/wDiOaweq1bZX0ePQ4cMd1ebTYPsj47LIKrfBqt0WHrMbxSytDR1ceQCwxGras+x4Ktay90nbu6kfE0H1d0AXmtrXnasbpm1Ol08b3nZVnUmH/L/ACWnbx1R54XsBcejQN3E+gXbcB2P5zKFsuo7kOIqu5+zVvpJSPIu6BdU0toPTemQ12Nx0brI62bH0kh+Z6fJbePBbzaXz+s6/gmJrhx7/WfH7PKEegNR1cVJkosVkW41rONwdFxtLfPhPPYc1Tshg6dp49mLas728THf5Mg9D9lf0LB7092/3mvBaQfIheHGVo7NvM0wwPbUvTxBu3Roedtgs9p4V3hwtNT8bnjHfaOX3c3jflNPZZksMtijfjO7JYnFp+IcOoXo/sk/aMlDocX2ggPjOzGZSNu23l3rR/1Bcst043V/ZshGZ6Y+q4D34fUH+Srt7ByY6ZvvCWvJzimbzDh/X0VpeLxvDHrNDl0d+GWH9B2vguVY7NSVk1eVodHJG4Oa4HxBUdai68l5V7HO0y/oe0yjcdJb09I76SA8zB+/H/ML1fDarZLHwXsfMyepYYHxSs5hwK9tNXcpTFiLhJLJGnjjkb1Y4dCFY9IZ12SgfUukNyVblK3bbjHg8ehUdaZ1Vfvd/Stw5OkD7VWO5aP8xn2mqo6mi1cXegyVCG3VfxRSt4gfL0W0ooiIgIiICIiAiIgIiICIiDVyt2PHY+e1MQGRNLua8z5nISZvNT25CSHOPDv5Lp/bZnXQU4sVA7Z0vvP2P4D9fyXK8fCAArCJGlD0U3Uh5BadOLopupF0QbdOHpsFy7tj7SGYipLi8TL9I7dksjDzcfug+XmVY+0rVcencPNFFJwzuYS94PNg9PVeVpp583lJLM5J3Pug+AUmdmTFjm9orD7qwz5G26xaJc4nx6beQVsxtENaOQCw4qmA3kB8FZqFQvIa3ffzWjlyPtOl9OisRMwVKpdsGN3KlIq8cXJ/vv8AutWLvw2VtPHxyWLLuXDCzjcT5cld9Mdlep81wPyMsODqO5ni+kncPh0BWKuK+TvHh0NV1bS6KOM23n5R3n/isSWYakZdaljgZ5eJ+A6qX0/htS6nIGm8LIKx5e3XvoogPMA8yu5aQ7KdL6fc2wKhyN4c/abx7x2/mAeQV8dsGgAAADkAtmmkrHe3d8tq+v583bFHGP5cb0/2J1N2T6wyc+WlHP2aI91APTlzK6fisZj8NUFbE0q9KuPsQMDR89uqkHrA4rZiIiNocO97ZJ5XneX4SvndfjjssRd5qvDYZIGO4yeTQXH5BeJtDTC3r7ONIBjs3pXtHnu9y9W9o+oItNaHy+SkeGubA6OIfekcNgB+JXkTswaYdV0nP6ueC4+pPP8AMrzeu9ZhmwXnHkrePaXQs7psjiLG7OHp1VNfAKpkrXIy6nIffb4sP3mr0hmcGDx+6Nuq5jqzTvuvcxuzh6LmVtbFO77WubFrsfo5vE+/ycqs4x1KyYyeJh95jx0c3wK6l2Ka2fp283D5KQnD237NLj/4eQ9CP3T4qm1Ie/a/HT8pAS6u49QfFvwWGKsQeFwII6hdOl4vXeHx+s0l9JlnFf2/mHre2zYnooa21QfZdqF+Z077JbfxXqIDCSeb4/sn+SsFsdV7aj80Jd/s/Lz4qR21ezvNX38Hfab/ADXQVx/KmWER2qp4bNV4mjI8x1HwK6rib0eSxta5D9SZgeOfTfwSVbaIigIiICIiAiIgIiIC/HuDWFzuQA3K/VDaxu/2fpm/ZG+7YyBt4E8kHANb5I5bVduXi3Yxxa3nvsvmjHtsoaoTLM+R3VziSVYaLeiqJaozot6/cZjMe+w/biA2YPMrFSb02VM7Qsy2Nll3F9BUYfm7x/khDifatnpspmzTDy4NPFIfN3l8lGYSpwgbj8FC13Pv5GWxKSXSPLz811LRWmJ8k6Mlndx9SXDk0eaw33tO0OtouGGs5snhixtV73sZDHJJI7k1jBuSul6Y7O7l0NkzVg06x5+zw/4jvQnwVm05h6WIiDakTe8P1pSN3O/orXUKUw1r3nvJqusZ88cKTxr8o9/1ltaYwWLwcIixVKKuD1eBu93xd1VtpnooKo7opqm7oszkp6H/AA1+PXzVO7dl9vCisD+qwu6rO8LEWlx5BBgeta3LFWry2LMrIa8TS6SSQ7NaPMlVLXHafprSbHx2LbbuQHSpVIc7f949Grzhr/tDzmuJu6tuFTFg7sown3fi8/aKIke2nX/+2mVjo4xzhgqTiYyeXfv/ANQjy8lCdm1J0+rsdG0Hd0zQPxCgYIOh2XX/ANn3Auu6tZbczeGo0yuJHj0b/P8ABHqHom1Qa/iHCDsqXqXDB0b/AHV0wM3HNReZqNkhJ25rXyYomG7ptVNLQ8razxbqdkWId2uad9x4FYnsZaihuxN2bMPfaPsvHULpGvcYHxyAt8Cub6b3727jn/8Ayx/EdfyWDTX424S7vVMcavRxnj4qfaVh0Pfdh9QVbG+0Tz3Uo82ldlubc9juFxOGvuOi6vh7huYWrI87vDOB3xC6D5Nit+Kn+yy5tTu4x7tzVl4mAn7DuY+Srtt3VfujLXset6zdzwXYXRHnsOJvMfkEHW0RFFEREBERAREQEREBc97a7ra+le5DyJJJAdh4jYj9SF0Jce7e7jTDUqhpD27OLvDYn/8AiDl+NbyaFZKI6KuY89FYqR6KolLNkUsdPYPVrTt8fBcQ7VbroNMuZxe/ZlDT8OpXUtW2eGpXrg/XdxO+AXIu0mjPmMpgMVX+tLxSE+Q5bk/ABJWEB2a6bflLDbErf7sx23McnHy+AXoDEwRVIGxQtAaOvqq5gaEGLpw1azQ2ONoaPX1+asdV/RSI2e8mSbbR7Qn6ruimajuir9V6mKr+irGsNR/RTNR/RV2pJ0UdqrtC05o6InNX2ixtu2rD78zvkOnzQdOpyDksWdzeLwdU2MxkK1KHbfinkDd/hv1XkvV37Quosrx1tLVo8NUO47947ycjz8guV3rV/MWjay92zdsu6yWJC8qK9Tat/aH07QL4dO1p8xYHISbd3Dv8TzPyXGdW9qur9V8cVi/7DSd/6aluwEeRd1KokEGwHJSEMHLoqMMFfnvzJJ3JPMn5rfgg5bbLZq03yn6Nhd6josrLNKK5FTiL8hkZTwx06Y43Od5bjoouzYxmOltzMjiYXFzg0AeJPQBetOzLSrNK6djhkAN6faSd23Q+Dfkqj2R9ns2GbHmdSxxDKkbwU4+bKgPmftP9fBdYa/zUmXqKs4K17hDoiD5L6MnJadub3dt15tPZ6pXu55rOAPjk28vJcOsPGP1ZVmOzWmUNcfQ8iu76rcCx64Jrb3LReOXDz3+BXOmdskS+v6dX1cN8c+8SvPs/BK9u3Qq06WkLKtiE9A4OAUNG3vmRTf6kbX/iFK4r6Kc/vN2XVfFT2btt3VRJnZWy2MtSOLWQW43uI8G7jdb9p/VQOVeO4cXcw0hx+RQehWOD2BzTuCNwv1aODtsvYinZjaWslia8A9QNlvKKIiICIiAiIgIiIC4T29OIy8HqyP8A/S7suFdv8Zbfgk8OBn80FAx7vqqw039FVKEnRWKlJvtz6qojdTz95lOHflGwD5rWfRhZajyLhvY7gQMPk3fcrBlpe8yll37235LZsS7xVWDwZuixOzNC7bZSlaTooaJy360myIsNaToty1lamKoSXclYjrVYxu6R52HwHmVUc9qOlpzFuu33+kcTT70rvIf1XCNVakyerMh3+Re4QMP0NZp+jjHw8T6oOga37aMjkO8o6TDqFM+6644fTSD937o/NcsbHJYndNO98szzu+SQlznH1JWWvW6HZSdaqSWta0ucegA5lFYK9db8EHMDxKlH46DGwifNWWVGbbiP60jvgFo1c9cyFwY/RWElsWXHhEhj7yQ+uw5BTddklFjnRw99ZcytD4vmPCFF3tVYjH7tpxvyE4+073Yx/MqG1/gdTYOzAdViVtiwC4Me/i4CPA7cgfRVJSJ38LaJrO0w6DpZuZ7Q8+3FNvx0a/AZHhjeFoaPIDqV7D7M+zXTug8dE/E1hNkJYwZb04DpXeg+6PQLyT+z7u3Wk8g6Mqu3+ZAXuON3BTgad9xG39FhteeUw2q4o9Kt/eZlttk9V9d78Fod9t4hfLp9vFeeS+m3ZJ9t1G3LHLfdY5rOw6qJuWtztuvFrs+LD3Qmp7A4X81w7W7w50m33SF1bUtv/EO/RcZ1hPxmYb9QGj5lakTyu+p6fT06TafaJdiwje8wuMeRzNWP/pUnEOB24WLHQmLG0Iz1ZWjafk0Lae3hieduQC7EeHwd+9padqTqoLKu4qs38JUhZk5dVC5OTevIN+o2R5d60B/5Lwv/ANSP9FPqD0REYdI4iM9W1WD8lOKKIiICIiAiIgIiIC5N+0FTdJgYLLWDhY7hc/x36gfqusqmdrmOdkdE3AwEuh2lAA69QfyKDzNQl6c1YaU3vN5qoQPLCPTkpqnYHLmqjXuO3vT/AMZWVkhPDueg2C1LTv77L8d19xOQSUbui+7V6HH0prdp4ZDC3icfP0WrG9UrtFyDrE8ONjJ7uP6SUDxPgPkgqmoMra1FlXXLRIYPdhj8I2+Q9fNY69bkOS2K9fZSEEG+2yK+sTi579lkFdu7jzJPRo8ypO/lK2FY+vhA2WwOUlxw35+TFuZqQYDDQ42A8N640SWXjq1ngz0X5oDCQ37vttxgfXru2Ywjk5/r6BYMuWKQ6Ol0Ns231Z9Hdm1nUczclqWaaKq88TY9/pJh8fshehtF4/F6dqsrYWlDTi6Ext953xd13VWp2QQN+imadrZwIPP9VpTntae7rToaY42iFR/ahwYyWm25CJoMke0wPq3k78iT8l5KXubXUbcnoi5HIA4R+98j7p/VeH7kJgtzRH7Dy3l8Vt6e2+8OVrsXGtL/AKx+3j+Jdc/ZypmbOW5Bvu90cA9dzuf0XsO3Ps8tB5N5fgvOP7MeL7tjLLxs1jX2HH1PJq7pYt7uPPmsNrf1TLb9Ga48dPpv+/f7bJE2APFYJLW2/NRb7Y81qS3OvNY5u9VwJGxb2B5qItWxu4k8gN1qWrnI81C5S73dfrzdzWK129h0+8ofUd73Xku28yuaSMdk8/jqTObrFljSPif0U9qO/uCN+Xj8E7HMecrrt917d4cdE6Ynw4jyaF709OVnS1uSNJpLfOXb5GASkAcm+6PksN73KUrj5bLbazc7nx5qP1JJ3ONA8XvAXVfn6t2JeR5qMeHWLVeCMcT5ZmMaPM7hfdiVb+hab8nrfExN34IpfaHkeAZzH5jZB6HpxiGpDG1oaGsA4R4clmRFFEREBERAREQEREBa+SrNuY+xWeN2yxlnXbqFsIg8YZ6m7G5y5UeNuCQgfisUEpaQuh9vuDdj9RMyMbNobQ33Hn4/y/FczjcqNiy/ewXeYCyROWtYdyY75JE/1REpE8b7noOq5xdJtZGxO/mXyE/LdX3i+jf58JVPhg5n4oMMFfnzAU7pygLWZpQOHuukBd8BzK1oYPRWXRkQbqKluORLh8yEVR9V23XNQ5Gck85XNb6Acgrrpd7a2MrRs+7xH5qjZms6LIW2nnwTPaT8CrNjp+GvCQeRYFzM/eH3/S8NZmfpEL9Tt8hzUzUucxzVDqXOY3Kl6t3mOYWr4bObTOgyS+06eyUJO/FXft8duS8b5qm6XVM9WPrJNwj5+K9YYu5vQt8R/wAl45/wlcG0VhDqHtGlPD9EyQguPMAD6x/D9VuYL7RNvo4Wq00ZIjFb+6J/xtO7vvZdj24HRsb3DhkskEDyY0bN/mpmW7u76yjcnkI2BsMPuxRtDGAeACiXXd9ySFr2u2fRnLackx5T8lz1WpNd9VCyXfVaxsmQklwDB1cV4mzPTTJOS0HbvedmN6+qq2eyvE5xB9AB4rHl8u0NMcR2aOnqqZlsiW7gH6Q+v1QrSs2l0MeGuGvqXamdyG/GC7kObv6LunY/p9+D0RFNZZw3sq72qQEbFsf2AflzXHuy/SsmtNWxwytP9kUdrF2Q9CB0Z8SV6ekIkkLg0NaOTWjoAOgXTwY+Mbvketa6c9+EeGFjFVNb2g2xBXB+o3iPxKuYDWtLn8mtG5PkAuS5q+b+SsWN/de73f4R0Ww4LVmk3XR+wzGGXJZLKv34I2ivH8+ZXLZ5OFpPkvR3ZthXYPSVOvM3hsSDvpf4nc0kWhERRRERAREQEREBERAREQU3tW043UWk7EbW72YAZIj+o/78l5OaHRSuikBa9h4SD5r3G4AggjcFeXu3LSbtP6gORqxn2G173Icmnx/D+aooE7vovgV8RPWCWdpg2Dgd18xvQSsb9+XnyUWyvs8jbxWzHJ0W1DH3hLh4lBihg9FK4zercr2AOcUgcvyGDmt+CD0RFR7SKJxmrrXC3+7XA2zEfBwdz/VYsE5lqoY43gSx8+A+I9FftT4J2qdI93XbxZfFAyQjxmh8WfJcYqXH15WyREteN+o/FaebG+u6T1CKxFp9u0rqWyQu2cC1bVe4WkbqOx2cbZjAfwud0LXdVvMlqSbEtcw+i0piY8w+trkplrvHeFglzDaenMnPx7cNd538jstLs0rNwun3Xp2cF2+OPYjm1nh+PVaUkNO1VdBNKTE7Yuaeh2O62Z54nbD2k7DkBt0Vi21doc/JoeebnPj/AGl7GS4378W6we3Fx4WncqFMsDOhe/48l8PvuDS2MBg9Oqx8W3GmiE3JZZGzisP2/dB5lRl/LPl92McDPIKFt344gXTSc/xJUDfy7pN2xnu2HxJ5lZKYt2LLmw6aN7TvKTyWTEZLY3cUnifJQ2PqZDUOarYnDROs5C0/hYweHm5x8AFrYilktRZeDFYGrJcvTnZsbOg/ecfAeq9UdmegKXZ7jHta9lvUFlu1y6OjB/px+Q9fFb2LDs+W6n1e1+0T3+zf0ZpepozTcOFokSS797csD/Ol8fkOgU4xnovtjEtTw0aktq04MhibxOJ/RbT5mZmZ3lWte5QY/E+yxu2sWuXqGeJXLnP2C3M9lpMtkprc3LiOzG/db4BRMknLYAkk7ADqT5I8rZ2cYL/aLVlaGVvFTqkWJ/I7dG/Mr0qBsNgqb2W6YGnNOx9+zbIWtpbB8iejfkFclFEREBERAREQEREBERAREQFC6wwFbUmCsY+y1p4xuxxH1XeBU0iDwzqvA2tN5qejbjcwscQ3cdQo+KRete1rQMOr8WZa7Q3JQt9w/fHl8V5NylCzir0tS5G6OaNxBDhsg2I5FIY6drJ2h/1XclBxy9FtRyKi8wwc+i34IFF6WvsuM9nkI79g5b/aCs8MKIY90lSxHPXdwysO4Kq/aX2dnMwzai0lADb24r+NZ1J8ZIx47+IV1ih5dFIVDJXlbLA90cjeYc1SY3ZMWW2K3KryeLHDIQSWSA7FrhwuB+CkYMvYjA94PHkfBejdXaG0zrYGXJQnE5k8xkKjeTz/ALxnj8eq5DqLsN1jig+XDsr5yn1ElKT39vVh57rDbE6+Dqk08Tsrsee2HvxHf90rJ/b8X3JFXcjis7ipODI4bJV3g8xLA4c1oNkuHZoqWT6CM7n8lj9CPk6EdcyRHxLbJn99+CI/MrTnzFiQEBwZv4NWvidLaszLg3Fafylgk77truAHxPkuh4D9nzV2QLZM/Yo4Oseplk7yTb0aF6jBHyYMvW72/M5fYyDRu5z9z8eZV27Pey3UuuXNstjOLwm/v37LS0OH7g6uP5Lu2j+yLRWlXsnNR+eyTdiLF4fRtPm1nT8V0CaaWxwiR3ut5NY0bNaPIBZa44hys2uvk7QgtGaVwmiMWaGmoHB8g2sXpec05+PgPQKaZGvtjOa/bE0FOu+xblZDAwbue87ALI0Znd+nhjjc+RwYxo4nOcdgB5lcj13qn+2LPstMkY+F3I/6rvvH08l+a31pJmXOp0C6LGtPM9HTHzPp6KmOk5IjK+TruV0zsX0gcnkG53IQ70q7v7u145SP+98B+qrHZ5oy1q7JBzw6LFQuHfzfe/cb6r01TrQ06sVatG2OGJoYxrRsAAgzIiKKIiICIiAiIgIiICIiAiIgIiIC5x2s9nFbVtN1qmxseUjG4I5d56H1XR0QeDstjLeIvSVb0T45WO2PENlrxyc17H1/oHGavqHvo2w3QPdnaOZ9Hea8v620HmNJ23MuV3ur/ZlYN2n4FBB1rD4pWyRPLJGndrgeYXTdJ5+DKsbBO5sV4D6p5CT1H9FyNr9lsQzFrg5ri1wO4IOxBVHoCOLYdFssZ6LmWnNfS1msgy7HWIRyEzPrj4+a6RiclQykQfj7UcwPVoOzh8QiNtjFsV+OJ3FE9zHebTsv1jPRZmMQb0OXyLRsbTnjyeA5Z2Za51HcNPm2FoP6LQYxZ2M6INp2SvSAh1mQNPg3l+iwhpc7dxLj5k7lfTGLI8shjMk0jI4x1c9waAijGLOyPfYAKpZrX+BxfEyOd16cfYrjlv6u6LnmoO0TL5Vr4q7hQrHlwQn3iPVyDqWpdX4rT7XMkkFm54V4juR/EfBch1Nqe/qCfiuPDYGndkDD7jf6n1VadNuSSSXHmSepX4xz5XtZG1z3uOzWtG5J9ERsmT1Vv7O9D3NX3Q94fBio3fTTkfW/db5n18FYOzzsmt5J0d7UrX1qe4c2t0fIP3vILvtOrBSrR16kLIYIwGsYwbABBixWOq4nHw0qELYa0LeFjG/99VtoiiiIiAiIgIiICIiAiIgIiICIiAiIgIiIC1slQq5Oo+tegjngeNix43C2UQcI112HMn7y1puXhf17h/8AI/1XEM7pvLYK0+DI05YntPi08/h5he5lqZLG08nWdBfrRTxO6te3dB4OEhby8VsV7L4Xh8T3xvHRzDsQvUOpOxXT+ULn0jJSlI5BvvN3XNs72D52pxvxdiG4xu2zQ7hcfxVFOxuu89SADbgnaOjZ28X59VYqnareYB7RjK0p8S15aqrf0FqjHiR0+IuBjPrO7pxaPn0UM/HZCIEyVJg0ePDyQdQb2tOH/s7f+avmbtatnlXxVdnq6Qlct7uwDzhkHoQsscFl7gGQSOJ8A3qgu93tK1DZBEc8FVp/0o+f5qt38vdyD+K9cnsO/wB48lY6WDy96XuqmOtTSH7LIy4/krLiOy/VuTLeHFyV2EgF9j6Pb5HmgqQkA6EL9Dy47NG5XbcF2Du2Y/NZQDl70cDd+fxK6Xpvs907p9zJKdBj529JZvfdv580Hn3SHZtqDUhZK2uadIn/AB5xw7j0HUrvOiOzjDaWYyVsYt5AczZlG5B/dHgrsAANh0RQEREBERAREQEREBERAREQEREBERAREQEREBERAREQEREBERB+FocCHDcHwK1bONpWoHQ2KkEkTvrNdGCCttEFek0XpuV3FJhKDneZhC2qWmsLRlZJUxdOGRnJrmRAEKXRBjjgijO8cbGnza0BZERAREQEREBERAREQEREBERAREQEREBERAREQEREBERAREQEREBE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a-IR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2" y="4634845"/>
            <a:ext cx="2319556" cy="1860798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0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fa-IR" b="1" dirty="0" smtClean="0">
                <a:solidFill>
                  <a:srgbClr val="FFFF00"/>
                </a:solidFill>
                <a:cs typeface="B Lotus" pitchFamily="2" charset="-78"/>
              </a:rPr>
              <a:t>جستجو در سایت رشد</a:t>
            </a:r>
            <a:endParaRPr lang="fa-IR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56792"/>
            <a:ext cx="9001125" cy="51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2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8640"/>
            <a:ext cx="6516787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933457" y="2152750"/>
            <a:ext cx="1103679" cy="919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005465" y="2490923"/>
            <a:ext cx="990019" cy="5060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2123728" y="2852936"/>
            <a:ext cx="913408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9512" y="1916832"/>
            <a:ext cx="1704632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1400" b="1" dirty="0" smtClean="0">
                <a:cs typeface="B Lotus" pitchFamily="2" charset="-78"/>
              </a:rPr>
              <a:t>آدرسی که ما می خواهیم</a:t>
            </a:r>
            <a:endParaRPr lang="fa-IR" sz="1400" b="1" dirty="0">
              <a:cs typeface="B Lotus" pitchFamily="2" charset="-7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7" y="2924944"/>
            <a:ext cx="1609930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1400" b="1" dirty="0" smtClean="0">
                <a:cs typeface="B Lotus" pitchFamily="2" charset="-78"/>
              </a:rPr>
              <a:t>پیشنهاد وبگاه</a:t>
            </a:r>
            <a:endParaRPr lang="fa-IR" sz="1400" b="1" dirty="0">
              <a:cs typeface="B Lotus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5" y="3933056"/>
            <a:ext cx="160993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fa-IR" sz="1400" b="1" dirty="0" smtClean="0">
                <a:cs typeface="B Lotus" pitchFamily="2" charset="-78"/>
              </a:rPr>
              <a:t>توضیح مختصر از وبگاه پیشنهادی</a:t>
            </a:r>
            <a:endParaRPr lang="fa-IR" sz="1400" b="1" dirty="0"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7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2474269" cy="7424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dirty="0" smtClean="0">
                <a:cs typeface="B Lotus" pitchFamily="2" charset="-78"/>
              </a:rPr>
              <a:t>انواع جستجو: بدون استفاده از کلیدواژه</a:t>
            </a:r>
            <a:endParaRPr lang="fa-IR" dirty="0"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14600" cy="469106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Low" rtl="1"/>
            <a:r>
              <a:rPr lang="fa-IR" sz="2800" dirty="0" smtClean="0">
                <a:cs typeface="B Lotus" pitchFamily="2" charset="-78"/>
              </a:rPr>
              <a:t>تعداد پیشنهادهای وب زیاد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  <a:p>
            <a:pPr algn="justLow" rtl="1"/>
            <a:endParaRPr lang="fa-IR" sz="2800" dirty="0" smtClean="0">
              <a:cs typeface="B Lotus" pitchFamily="2" charset="-78"/>
            </a:endParaRPr>
          </a:p>
          <a:p>
            <a:pPr algn="justLow" rtl="1"/>
            <a:r>
              <a:rPr lang="fa-IR" sz="2800" dirty="0" smtClean="0">
                <a:cs typeface="B Lotus" pitchFamily="2" charset="-78"/>
              </a:rPr>
              <a:t>واژه عمومی است و کاربرد چندانی ندارد.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469" y="822970"/>
            <a:ext cx="6212531" cy="603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291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2474269" cy="9361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fa-IR" dirty="0" smtClean="0">
                <a:cs typeface="B Lotus" pitchFamily="2" charset="-78"/>
              </a:rPr>
              <a:t>انواع جستجو: با استفاده از </a:t>
            </a:r>
            <a:r>
              <a:rPr lang="en-US" dirty="0" smtClean="0">
                <a:cs typeface="B Lotus" pitchFamily="2" charset="-78"/>
              </a:rPr>
              <a:t> </a:t>
            </a:r>
            <a:r>
              <a:rPr lang="fa-IR" dirty="0" smtClean="0">
                <a:cs typeface="B Lotus" pitchFamily="2" charset="-78"/>
              </a:rPr>
              <a:t>کلیدواژه </a:t>
            </a:r>
            <a:r>
              <a:rPr lang="fa-IR" sz="2800" dirty="0" smtClean="0">
                <a:solidFill>
                  <a:srgbClr val="FFFF00"/>
                </a:solidFill>
                <a:cs typeface="B Lotus" pitchFamily="2" charset="-78"/>
              </a:rPr>
              <a:t>«»</a:t>
            </a:r>
            <a:endParaRPr lang="fa-IR" sz="2800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14600" cy="469106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Low" rtl="1"/>
            <a:r>
              <a:rPr lang="fa-IR" sz="2800" dirty="0" smtClean="0">
                <a:cs typeface="B Lotus" pitchFamily="2" charset="-78"/>
              </a:rPr>
              <a:t>تعداد پیشنهادهای وب کمتر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  <a:p>
            <a:pPr algn="justLow" rtl="1"/>
            <a:endParaRPr lang="fa-IR" sz="2800" dirty="0" smtClean="0">
              <a:cs typeface="B Lotus" pitchFamily="2" charset="-78"/>
            </a:endParaRPr>
          </a:p>
          <a:p>
            <a:pPr algn="justLow" rtl="1"/>
            <a:r>
              <a:rPr lang="fa-IR" sz="2800" dirty="0" smtClean="0">
                <a:cs typeface="B Lotus" pitchFamily="2" charset="-78"/>
              </a:rPr>
              <a:t>صفحات وبی را نشان می دهد که حتمااین عبارت در آن به کار رفته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713" y="404664"/>
            <a:ext cx="5940723" cy="577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2474269" cy="9361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fa-IR" dirty="0" smtClean="0">
                <a:cs typeface="B Lotus" pitchFamily="2" charset="-78"/>
              </a:rPr>
              <a:t>انواع جستجو: با استفاده از </a:t>
            </a:r>
            <a:r>
              <a:rPr lang="en-US" dirty="0" smtClean="0">
                <a:cs typeface="B Lotus" pitchFamily="2" charset="-78"/>
              </a:rPr>
              <a:t> </a:t>
            </a:r>
            <a:r>
              <a:rPr lang="fa-IR" dirty="0" smtClean="0">
                <a:cs typeface="B Lotus" pitchFamily="2" charset="-78"/>
              </a:rPr>
              <a:t>کلیدواژه </a:t>
            </a:r>
            <a:r>
              <a:rPr lang="fa-IR" sz="2800" dirty="0" smtClean="0">
                <a:solidFill>
                  <a:srgbClr val="FFFF00"/>
                </a:solidFill>
                <a:cs typeface="B Lotus" pitchFamily="2" charset="-78"/>
              </a:rPr>
              <a:t>+ </a:t>
            </a:r>
            <a:endParaRPr lang="fa-IR" sz="2800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14600" cy="469106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Low" rtl="1"/>
            <a:r>
              <a:rPr lang="fa-IR" sz="2800" dirty="0" smtClean="0">
                <a:cs typeface="B Lotus" pitchFamily="2" charset="-78"/>
              </a:rPr>
              <a:t>تعداد پیشنهادهای وب کمتر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  <a:p>
            <a:pPr algn="justLow" rtl="1"/>
            <a:endParaRPr lang="fa-IR" sz="2800" dirty="0" smtClean="0">
              <a:cs typeface="B Lotus" pitchFamily="2" charset="-78"/>
            </a:endParaRPr>
          </a:p>
          <a:p>
            <a:pPr algn="justLow" rtl="1"/>
            <a:r>
              <a:rPr lang="fa-IR" sz="2800" dirty="0" smtClean="0">
                <a:cs typeface="B Lotus" pitchFamily="2" charset="-78"/>
              </a:rPr>
              <a:t>صفحات وبی را نشان می دهد که بخش مورد نظر ما در آن وجود دارد.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404664"/>
            <a:ext cx="608473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73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2474269" cy="9361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fa-IR" dirty="0" smtClean="0">
                <a:cs typeface="B Lotus" pitchFamily="2" charset="-78"/>
              </a:rPr>
              <a:t>انواع جستجو: با استفاده از </a:t>
            </a:r>
            <a:r>
              <a:rPr lang="en-US" dirty="0" smtClean="0">
                <a:cs typeface="B Lotus" pitchFamily="2" charset="-78"/>
              </a:rPr>
              <a:t> </a:t>
            </a:r>
            <a:r>
              <a:rPr lang="fa-IR" dirty="0" smtClean="0">
                <a:cs typeface="B Lotus" pitchFamily="2" charset="-78"/>
              </a:rPr>
              <a:t>کلیدواژه </a:t>
            </a:r>
            <a:r>
              <a:rPr lang="fa-IR" sz="2800" dirty="0" smtClean="0">
                <a:solidFill>
                  <a:srgbClr val="FFFF00"/>
                </a:solidFill>
                <a:cs typeface="B Lotus" pitchFamily="2" charset="-78"/>
              </a:rPr>
              <a:t>- </a:t>
            </a:r>
            <a:endParaRPr lang="fa-IR" sz="2800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14600" cy="469106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Low" rtl="1"/>
            <a:r>
              <a:rPr lang="fa-IR" sz="2800" dirty="0" smtClean="0">
                <a:cs typeface="B Lotus" pitchFamily="2" charset="-78"/>
              </a:rPr>
              <a:t>تعداد پیشنهادهای وب کمتر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  <a:p>
            <a:pPr algn="justLow" rtl="1"/>
            <a:endParaRPr lang="fa-IR" sz="2800" dirty="0" smtClean="0">
              <a:cs typeface="B Lotus" pitchFamily="2" charset="-78"/>
            </a:endParaRPr>
          </a:p>
          <a:p>
            <a:pPr algn="justLow" rtl="1"/>
            <a:r>
              <a:rPr lang="fa-IR" sz="2800" dirty="0" smtClean="0">
                <a:cs typeface="B Lotus" pitchFamily="2" charset="-78"/>
              </a:rPr>
              <a:t>یعنی پیشنهادهای ما نباید شامل موردی باشد که بعد از علامت </a:t>
            </a:r>
            <a:r>
              <a:rPr lang="fa-IR" sz="3200" dirty="0" smtClean="0">
                <a:solidFill>
                  <a:srgbClr val="FF0000"/>
                </a:solidFill>
                <a:cs typeface="B Lotus" pitchFamily="2" charset="-78"/>
              </a:rPr>
              <a:t>–</a:t>
            </a:r>
            <a:r>
              <a:rPr lang="fa-IR" sz="2800" dirty="0" smtClean="0">
                <a:cs typeface="B Lotus" pitchFamily="2" charset="-78"/>
              </a:rPr>
              <a:t> آمده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4664"/>
            <a:ext cx="595312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29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2474269" cy="936104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fa-IR" dirty="0" smtClean="0">
                <a:cs typeface="B Lotus" pitchFamily="2" charset="-78"/>
              </a:rPr>
              <a:t>انواع جستجو: با استفاده از </a:t>
            </a:r>
            <a:r>
              <a:rPr lang="en-US" dirty="0" smtClean="0">
                <a:cs typeface="B Lotus" pitchFamily="2" charset="-78"/>
              </a:rPr>
              <a:t> </a:t>
            </a:r>
            <a:r>
              <a:rPr lang="fa-IR" dirty="0" smtClean="0">
                <a:cs typeface="B Lotus" pitchFamily="2" charset="-78"/>
              </a:rPr>
              <a:t>کلیدواژه </a:t>
            </a:r>
            <a:r>
              <a:rPr lang="en-US" sz="2800" dirty="0" smtClean="0">
                <a:solidFill>
                  <a:srgbClr val="FFFF00"/>
                </a:solidFill>
                <a:cs typeface="B Lotus" pitchFamily="2" charset="-78"/>
              </a:rPr>
              <a:t>site: </a:t>
            </a:r>
            <a:r>
              <a:rPr lang="fa-IR" sz="2800" dirty="0" smtClean="0">
                <a:solidFill>
                  <a:srgbClr val="FFFF00"/>
                </a:solidFill>
                <a:cs typeface="B Lotus" pitchFamily="2" charset="-78"/>
              </a:rPr>
              <a:t> </a:t>
            </a:r>
            <a:endParaRPr lang="fa-IR" sz="2800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314600" cy="469106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Low" rtl="1"/>
            <a:r>
              <a:rPr lang="fa-IR" sz="2800" dirty="0" smtClean="0">
                <a:cs typeface="B Lotus" pitchFamily="2" charset="-78"/>
              </a:rPr>
              <a:t>تعداد پیشنهادهای وب </a:t>
            </a:r>
            <a:r>
              <a:rPr lang="fa-IR" sz="2800" u="sng" dirty="0" smtClean="0">
                <a:cs typeface="B Lotus" pitchFamily="2" charset="-78"/>
              </a:rPr>
              <a:t>محدوتر</a:t>
            </a:r>
            <a:r>
              <a:rPr lang="fa-IR" sz="2800" dirty="0" smtClean="0">
                <a:cs typeface="B Lotus" pitchFamily="2" charset="-78"/>
              </a:rPr>
              <a:t> و </a:t>
            </a:r>
            <a:r>
              <a:rPr lang="fa-IR" sz="2800" u="sng" dirty="0" smtClean="0">
                <a:cs typeface="B Lotus" pitchFamily="2" charset="-78"/>
              </a:rPr>
              <a:t>معتبرتر</a:t>
            </a:r>
            <a:r>
              <a:rPr lang="fa-IR" sz="2800" dirty="0" smtClean="0">
                <a:cs typeface="B Lotus" pitchFamily="2" charset="-78"/>
              </a:rPr>
              <a:t> است.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  <a:p>
            <a:pPr algn="justLow" rtl="1"/>
            <a:endParaRPr lang="fa-IR" sz="2800" dirty="0" smtClean="0">
              <a:cs typeface="B Lotus" pitchFamily="2" charset="-78"/>
            </a:endParaRPr>
          </a:p>
          <a:p>
            <a:pPr algn="r" rtl="1"/>
            <a:r>
              <a:rPr lang="fa-IR" sz="2800" dirty="0" smtClean="0">
                <a:cs typeface="B Lotus" pitchFamily="2" charset="-78"/>
              </a:rPr>
              <a:t>جستجو را به یک یا تعدادی وبگاه محدود می کنیم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93" y="404664"/>
            <a:ext cx="611090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7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04664"/>
            <a:ext cx="2474269" cy="2664296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fa-IR" dirty="0" smtClean="0">
                <a:cs typeface="B Lotus" pitchFamily="2" charset="-78"/>
              </a:rPr>
              <a:t>انواع جستجو: با استفاده از </a:t>
            </a:r>
            <a:r>
              <a:rPr lang="en-US" dirty="0" smtClean="0">
                <a:cs typeface="B Lotus" pitchFamily="2" charset="-78"/>
              </a:rPr>
              <a:t> </a:t>
            </a:r>
            <a:r>
              <a:rPr lang="fa-IR" dirty="0" smtClean="0">
                <a:cs typeface="B Lotus" pitchFamily="2" charset="-78"/>
              </a:rPr>
              <a:t>کلیدواژه </a:t>
            </a:r>
            <a:r>
              <a:rPr lang="fa-IR" dirty="0" smtClean="0">
                <a:solidFill>
                  <a:srgbClr val="FFFF00"/>
                </a:solidFill>
                <a:cs typeface="B Lotus" pitchFamily="2" charset="-78"/>
              </a:rPr>
              <a:t>تکرار کلمه 3 بار پشت سرهم و استفاده از علامت </a:t>
            </a:r>
            <a:r>
              <a:rPr lang="fa-IR" sz="2800" dirty="0" smtClean="0">
                <a:solidFill>
                  <a:srgbClr val="FF0000"/>
                </a:solidFill>
                <a:cs typeface="B Lotus" pitchFamily="2" charset="-78"/>
              </a:rPr>
              <a:t>+</a:t>
            </a:r>
            <a:r>
              <a:rPr lang="fa-IR" dirty="0" smtClean="0">
                <a:solidFill>
                  <a:srgbClr val="FFFF00"/>
                </a:solidFill>
                <a:cs typeface="B Lotus" pitchFamily="2" charset="-78"/>
              </a:rPr>
              <a:t> یا </a:t>
            </a:r>
            <a:r>
              <a:rPr lang="fa-IR" sz="2800" dirty="0" smtClean="0">
                <a:solidFill>
                  <a:srgbClr val="FF0000"/>
                </a:solidFill>
                <a:cs typeface="B Lotus" pitchFamily="2" charset="-78"/>
              </a:rPr>
              <a:t>-</a:t>
            </a:r>
            <a:r>
              <a:rPr lang="fa-IR" dirty="0" smtClean="0">
                <a:solidFill>
                  <a:srgbClr val="FFFF00"/>
                </a:solidFill>
                <a:cs typeface="B Lotus" pitchFamily="2" charset="-78"/>
              </a:rPr>
              <a:t/>
            </a:r>
            <a:br>
              <a:rPr lang="fa-IR" dirty="0" smtClean="0">
                <a:solidFill>
                  <a:srgbClr val="FFFF00"/>
                </a:solidFill>
                <a:cs typeface="B Lotus" pitchFamily="2" charset="-78"/>
              </a:rPr>
            </a:br>
            <a:r>
              <a:rPr lang="fa-IR" dirty="0" smtClean="0">
                <a:solidFill>
                  <a:srgbClr val="FFFF00"/>
                </a:solidFill>
                <a:cs typeface="B Lotus" pitchFamily="2" charset="-78"/>
              </a:rPr>
              <a:t/>
            </a:r>
            <a:br>
              <a:rPr lang="fa-IR" dirty="0" smtClean="0">
                <a:solidFill>
                  <a:srgbClr val="FFFF00"/>
                </a:solidFill>
                <a:cs typeface="B Lotus" pitchFamily="2" charset="-78"/>
              </a:rPr>
            </a:br>
            <a:r>
              <a:rPr lang="fa-IR" sz="1400" dirty="0" smtClean="0">
                <a:solidFill>
                  <a:srgbClr val="FFFF00"/>
                </a:solidFill>
                <a:cs typeface="B Lotus" pitchFamily="2" charset="-78"/>
              </a:rPr>
              <a:t>(کارآفرین کارآفرین کارآفرین)</a:t>
            </a:r>
            <a:br>
              <a:rPr lang="fa-IR" sz="1400" dirty="0" smtClean="0">
                <a:solidFill>
                  <a:srgbClr val="FFFF00"/>
                </a:solidFill>
                <a:cs typeface="B Lotus" pitchFamily="2" charset="-78"/>
              </a:rPr>
            </a:br>
            <a:r>
              <a:rPr lang="fa-IR" sz="1400" dirty="0" smtClean="0">
                <a:solidFill>
                  <a:srgbClr val="FFFF00"/>
                </a:solidFill>
                <a:cs typeface="B Lotus" pitchFamily="2" charset="-78"/>
              </a:rPr>
              <a:t/>
            </a:r>
            <a:br>
              <a:rPr lang="fa-IR" sz="1400" dirty="0" smtClean="0">
                <a:solidFill>
                  <a:srgbClr val="FFFF00"/>
                </a:solidFill>
                <a:cs typeface="B Lotus" pitchFamily="2" charset="-78"/>
              </a:rPr>
            </a:br>
            <a:r>
              <a:rPr lang="fa-IR" sz="1400" dirty="0">
                <a:solidFill>
                  <a:srgbClr val="FFFF00"/>
                </a:solidFill>
                <a:cs typeface="B Lotus" pitchFamily="2" charset="-78"/>
              </a:rPr>
              <a:t>(کارآفرین کارآفرین کارآفرین - بانک)</a:t>
            </a:r>
            <a:r>
              <a:rPr lang="fa-IR" sz="1400" dirty="0">
                <a:cs typeface="B Lotus" pitchFamily="2" charset="-78"/>
              </a:rPr>
              <a:t/>
            </a:r>
            <a:br>
              <a:rPr lang="fa-IR" sz="1400" dirty="0">
                <a:cs typeface="B Lotus" pitchFamily="2" charset="-78"/>
              </a:rPr>
            </a:br>
            <a:endParaRPr lang="fa-IR" sz="1400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1" y="3248980"/>
            <a:ext cx="2314600" cy="2877183"/>
          </a:xfrm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algn="justLow" rtl="1"/>
            <a:endParaRPr lang="fa-IR" sz="2400" dirty="0">
              <a:cs typeface="B Lotus" pitchFamily="2" charset="-78"/>
            </a:endParaRPr>
          </a:p>
          <a:p>
            <a:pPr algn="r" rtl="1"/>
            <a:r>
              <a:rPr lang="fa-IR" sz="2400" dirty="0" smtClean="0">
                <a:cs typeface="B Lotus" pitchFamily="2" charset="-78"/>
              </a:rPr>
              <a:t>اگر پشت سرهم تکرار نشود، وبگاه های پیشنهاد شده نا معتبر بوده و مورد نظر ما نخواهد بود.</a:t>
            </a:r>
          </a:p>
          <a:p>
            <a:pPr algn="justLow" rtl="1"/>
            <a:endParaRPr lang="fa-IR" sz="28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85" y="116632"/>
            <a:ext cx="374441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73" y="3221796"/>
            <a:ext cx="4498256" cy="3658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3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3600" b="1" dirty="0" smtClean="0">
                <a:solidFill>
                  <a:schemeClr val="bg1"/>
                </a:solidFill>
                <a:cs typeface="B Lotus" pitchFamily="2" charset="-78"/>
              </a:rPr>
              <a:t>جستجوی پیشرفته</a:t>
            </a:r>
            <a:endParaRPr lang="fa-IR" sz="3600" b="1" dirty="0">
              <a:solidFill>
                <a:schemeClr val="bg1"/>
              </a:solidFill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 rtl="1">
              <a:buNone/>
            </a:pP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endParaRPr lang="fa-IR" sz="20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7704" y="6309320"/>
            <a:ext cx="2133600" cy="365125"/>
          </a:xfrm>
        </p:spPr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20860"/>
            <a:ext cx="8208912" cy="500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4"/>
          <p:cNvSpPr txBox="1">
            <a:spLocks noChangeArrowheads="1"/>
          </p:cNvSpPr>
          <p:nvPr/>
        </p:nvSpPr>
        <p:spPr bwMode="auto">
          <a:xfrm>
            <a:off x="0" y="1371599"/>
            <a:ext cx="9144000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r" rtl="1"/>
            <a:endParaRPr lang="fa-IR" sz="1100" b="1" dirty="0">
              <a:solidFill>
                <a:srgbClr val="002060"/>
              </a:solidFill>
              <a:cs typeface="Nazanin" pitchFamily="2" charset="-78"/>
            </a:endParaRPr>
          </a:p>
          <a:p>
            <a:pPr algn="ctr" rtl="1"/>
            <a:endParaRPr lang="fa-IR" sz="2400" b="1" dirty="0" smtClean="0">
              <a:solidFill>
                <a:srgbClr val="002060"/>
              </a:solidFill>
              <a:cs typeface="B Nazanin" pitchFamily="2" charset="-78"/>
            </a:endParaRPr>
          </a:p>
          <a:p>
            <a:pPr algn="ctr" rtl="1"/>
            <a:endParaRPr lang="fa-IR" sz="2800" b="1" dirty="0" smtClean="0">
              <a:solidFill>
                <a:srgbClr val="002060"/>
              </a:solidFill>
              <a:cs typeface="B Titr" pitchFamily="2" charset="-78"/>
            </a:endParaRPr>
          </a:p>
          <a:p>
            <a:pPr algn="ctr" rtl="1"/>
            <a:endParaRPr lang="en-US" sz="2000" b="1" dirty="0" smtClean="0">
              <a:solidFill>
                <a:srgbClr val="C00000"/>
              </a:solidFill>
              <a:cs typeface="B Nazanin" pitchFamily="2" charset="-78"/>
            </a:endParaRPr>
          </a:p>
          <a:p>
            <a:pPr algn="ctr" rtl="1"/>
            <a:endParaRPr lang="fa-IR" sz="2800" b="1" dirty="0" smtClean="0">
              <a:solidFill>
                <a:srgbClr val="C00000"/>
              </a:solidFill>
              <a:cs typeface="B Nazanin" pitchFamily="2" charset="-78"/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001000" y="6372970"/>
            <a:ext cx="990600" cy="348506"/>
          </a:xfrm>
        </p:spPr>
        <p:txBody>
          <a:bodyPr>
            <a:normAutofit fontScale="92500" lnSpcReduction="20000"/>
          </a:bodyPr>
          <a:lstStyle/>
          <a:p>
            <a:pPr algn="ctr"/>
            <a:fld id="{9795276D-98E0-4022-BD16-F33B363CB4E1}" type="slidenum">
              <a:rPr lang="en-US" sz="2000" b="1" smtClean="0">
                <a:solidFill>
                  <a:srgbClr val="002060"/>
                </a:solidFill>
                <a:cs typeface="B Mitra" pitchFamily="2" charset="-78"/>
              </a:rPr>
              <a:pPr algn="ctr"/>
              <a:t>2</a:t>
            </a:fld>
            <a:endParaRPr lang="en-US" sz="2000" b="1" dirty="0">
              <a:solidFill>
                <a:srgbClr val="002060"/>
              </a:solidFill>
              <a:cs typeface="B Mitra" pitchFamily="2" charset="-78"/>
            </a:endParaRPr>
          </a:p>
        </p:txBody>
      </p:sp>
      <p:pic>
        <p:nvPicPr>
          <p:cNvPr id="2" name="TRACK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684584" y="5805264"/>
            <a:ext cx="609600" cy="609600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080126070"/>
              </p:ext>
            </p:extLst>
          </p:nvPr>
        </p:nvGraphicFramePr>
        <p:xfrm>
          <a:off x="323528" y="620688"/>
          <a:ext cx="8352928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TextBox 3"/>
          <p:cNvSpPr txBox="1"/>
          <p:nvPr/>
        </p:nvSpPr>
        <p:spPr>
          <a:xfrm rot="612132">
            <a:off x="1286111" y="4993174"/>
            <a:ext cx="617739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2400" b="1" dirty="0" smtClean="0">
                <a:cs typeface="B Lotus" pitchFamily="2" charset="-78"/>
              </a:rPr>
              <a:t>دوره بررسی کتاب </a:t>
            </a:r>
            <a:r>
              <a:rPr lang="fa-IR" sz="2400" b="1" dirty="0" smtClean="0">
                <a:solidFill>
                  <a:srgbClr val="FFFF00"/>
                </a:solidFill>
                <a:cs typeface="B Lotus" pitchFamily="2" charset="-78"/>
              </a:rPr>
              <a:t>«کار و فناوری»</a:t>
            </a:r>
          </a:p>
          <a:p>
            <a:pPr algn="ctr" rtl="1"/>
            <a:r>
              <a:rPr lang="fa-IR" sz="2400" b="1" dirty="0" smtClean="0">
                <a:cs typeface="B Lotus" pitchFamily="2" charset="-78"/>
              </a:rPr>
              <a:t>شهرستان </a:t>
            </a:r>
            <a:r>
              <a:rPr lang="fa-IR" sz="2400" b="1" dirty="0" smtClean="0">
                <a:cs typeface="B Lotus" pitchFamily="2" charset="-78"/>
              </a:rPr>
              <a:t>بناب</a:t>
            </a:r>
            <a:endParaRPr lang="fa-IR" sz="2400" b="1" dirty="0">
              <a:cs typeface="B Lotus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803">
            <a:off x="1615955" y="854566"/>
            <a:ext cx="2088232" cy="22413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3" grpId="0">
        <p:bldAsOne/>
      </p:bldGraphic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3600" b="1" dirty="0" smtClean="0">
                <a:solidFill>
                  <a:schemeClr val="bg1"/>
                </a:solidFill>
                <a:cs typeface="B Lotus" pitchFamily="2" charset="-78"/>
              </a:rPr>
              <a:t>جستجوی پیشرفته</a:t>
            </a:r>
            <a:endParaRPr lang="fa-IR" sz="3600" b="1" dirty="0">
              <a:solidFill>
                <a:schemeClr val="bg1"/>
              </a:solidFill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 rtl="1">
              <a:buNone/>
            </a:pP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endParaRPr lang="fa-IR" sz="20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7704" y="6309320"/>
            <a:ext cx="2133600" cy="365125"/>
          </a:xfrm>
        </p:spPr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1484784"/>
            <a:ext cx="8572500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3600" b="1" dirty="0" smtClean="0">
                <a:solidFill>
                  <a:schemeClr val="bg1"/>
                </a:solidFill>
                <a:cs typeface="B Lotus" pitchFamily="2" charset="-78"/>
              </a:rPr>
              <a:t>جستجوی پیشرفته</a:t>
            </a:r>
            <a:endParaRPr lang="fa-IR" sz="3600" b="1" dirty="0">
              <a:solidFill>
                <a:schemeClr val="bg1"/>
              </a:solidFill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Low" rtl="1">
              <a:buNone/>
            </a:pP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endParaRPr lang="fa-IR" sz="20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7704" y="6309320"/>
            <a:ext cx="2133600" cy="365125"/>
          </a:xfrm>
        </p:spPr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34444" r="28087"/>
          <a:stretch/>
        </p:blipFill>
        <p:spPr>
          <a:xfrm>
            <a:off x="1331640" y="1628801"/>
            <a:ext cx="6264696" cy="316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39326" r="34104" b="33199"/>
          <a:stretch/>
        </p:blipFill>
        <p:spPr>
          <a:xfrm>
            <a:off x="1331640" y="4797153"/>
            <a:ext cx="6264696" cy="188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3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3600" b="1" dirty="0" smtClean="0">
                <a:solidFill>
                  <a:srgbClr val="FFC000"/>
                </a:solidFill>
                <a:cs typeface="B Lotus" pitchFamily="2" charset="-78"/>
              </a:rPr>
              <a:t>بیاموزیم</a:t>
            </a:r>
            <a:r>
              <a:rPr lang="fa-IR" sz="3600" b="1" dirty="0" smtClean="0">
                <a:solidFill>
                  <a:srgbClr val="FFFF00"/>
                </a:solidFill>
                <a:cs typeface="B Lotus" pitchFamily="2" charset="-78"/>
              </a:rPr>
              <a:t/>
            </a:r>
            <a:br>
              <a:rPr lang="fa-IR" sz="3600" b="1" dirty="0" smtClean="0">
                <a:solidFill>
                  <a:srgbClr val="FFFF00"/>
                </a:solidFill>
                <a:cs typeface="B Lotus" pitchFamily="2" charset="-78"/>
              </a:rPr>
            </a:br>
            <a:r>
              <a:rPr lang="fa-IR" sz="3600" b="1" dirty="0" smtClean="0">
                <a:solidFill>
                  <a:srgbClr val="FFFF00"/>
                </a:solidFill>
                <a:cs typeface="B Lotus" pitchFamily="2" charset="-78"/>
              </a:rPr>
              <a:t>وب نامرئی </a:t>
            </a:r>
            <a:r>
              <a:rPr lang="fa-IR" sz="3600" b="1" dirty="0" smtClean="0">
                <a:solidFill>
                  <a:schemeClr val="bg1"/>
                </a:solidFill>
                <a:cs typeface="B Lotus" pitchFamily="2" charset="-78"/>
              </a:rPr>
              <a:t>(</a:t>
            </a:r>
            <a:r>
              <a:rPr lang="en-US" sz="3600" dirty="0"/>
              <a:t>invisible </a:t>
            </a:r>
            <a:r>
              <a:rPr lang="en-US" sz="3600" dirty="0" smtClean="0"/>
              <a:t>web</a:t>
            </a:r>
            <a:r>
              <a:rPr lang="fa-IR" sz="3600" dirty="0" smtClean="0"/>
              <a:t> </a:t>
            </a:r>
            <a:r>
              <a:rPr lang="fa-IR" sz="3600" dirty="0" smtClean="0">
                <a:cs typeface="B Lotus" pitchFamily="2" charset="-78"/>
              </a:rPr>
              <a:t>یا</a:t>
            </a:r>
            <a:r>
              <a:rPr lang="fa-IR" sz="3600" dirty="0" smtClean="0"/>
              <a:t> </a:t>
            </a:r>
            <a:r>
              <a:rPr lang="en-US" sz="3600" dirty="0" smtClean="0"/>
              <a:t>deep</a:t>
            </a:r>
            <a:r>
              <a:rPr lang="fa-IR" sz="3600" dirty="0" smtClean="0"/>
              <a:t> </a:t>
            </a:r>
            <a:r>
              <a:rPr lang="fa-IR" sz="3600" dirty="0" smtClean="0">
                <a:cs typeface="B Lotus" pitchFamily="2" charset="-78"/>
              </a:rPr>
              <a:t>وب</a:t>
            </a:r>
            <a:r>
              <a:rPr lang="fa-IR" sz="3600" b="1" dirty="0" smtClean="0">
                <a:solidFill>
                  <a:schemeClr val="bg1"/>
                </a:solidFill>
                <a:cs typeface="B Lotus" pitchFamily="2" charset="-78"/>
              </a:rPr>
              <a:t>)</a:t>
            </a:r>
            <a:endParaRPr lang="fa-IR" sz="3600" b="1" dirty="0">
              <a:solidFill>
                <a:schemeClr val="bg1"/>
              </a:solidFill>
              <a:cs typeface="B Lotus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Low" rtl="1"/>
            <a:r>
              <a:rPr lang="fa-IR" sz="2400" dirty="0">
                <a:cs typeface="B Lotus" pitchFamily="2" charset="-78"/>
              </a:rPr>
              <a:t>اصطلاح وب نامرئی یا وب “ژرف” به مخزن عظیمی از اطلاعات اطلاق می شود که موتورهای جستجو به آنها دسترسی مستقیم </a:t>
            </a:r>
            <a:r>
              <a:rPr lang="fa-IR" sz="2400" dirty="0" smtClean="0">
                <a:cs typeface="B Lotus" pitchFamily="2" charset="-78"/>
              </a:rPr>
              <a:t>ندارند.</a:t>
            </a:r>
          </a:p>
          <a:p>
            <a:pPr algn="justLow" rtl="1"/>
            <a:r>
              <a:rPr lang="fa-IR" sz="2400" dirty="0" smtClean="0">
                <a:cs typeface="B Lotus" pitchFamily="2" charset="-78"/>
              </a:rPr>
              <a:t> </a:t>
            </a:r>
            <a:r>
              <a:rPr lang="fa-IR" sz="2400" dirty="0">
                <a:cs typeface="B Lotus" pitchFamily="2" charset="-78"/>
              </a:rPr>
              <a:t>به طور مثال پایگاه داده کتابخانه های دانشگاهها، سایتهایی که برای مشاهده آنها نیاز به رمز عبور داریم و سایتهایی که به هر دلیل، موتورهای جستجو از فهرست بندی آنها، </a:t>
            </a:r>
            <a:r>
              <a:rPr lang="fa-IR" sz="2400" u="sng" dirty="0">
                <a:cs typeface="B Lotus" pitchFamily="2" charset="-78"/>
                <a:hlinkClick r:id="rId3"/>
              </a:rPr>
              <a:t>منع شده اند</a:t>
            </a:r>
            <a:r>
              <a:rPr lang="fa-IR" sz="2400" dirty="0">
                <a:cs typeface="B Lotus" pitchFamily="2" charset="-78"/>
              </a:rPr>
              <a:t>. </a:t>
            </a:r>
            <a:endParaRPr lang="fa-IR" sz="2400" dirty="0" smtClean="0">
              <a:cs typeface="B Lotus" pitchFamily="2" charset="-78"/>
            </a:endParaRPr>
          </a:p>
          <a:p>
            <a:pPr marL="0" indent="0" algn="justLow" rtl="1">
              <a:buNone/>
            </a:pPr>
            <a:endParaRPr lang="fa-IR" sz="2400" dirty="0" smtClean="0">
              <a:cs typeface="B Lotus" pitchFamily="2" charset="-78"/>
            </a:endParaRPr>
          </a:p>
          <a:p>
            <a:pPr algn="r" rtl="1">
              <a:buBlip>
                <a:blip r:embed="rId4"/>
              </a:buBlip>
            </a:pPr>
            <a:r>
              <a:rPr lang="fa-IR" sz="2000" b="1" dirty="0">
                <a:cs typeface="B Lotus" pitchFamily="2" charset="-78"/>
              </a:rPr>
              <a:t>اطلاعات موجود در وب ژرف، بین ۴۰۰ تا ۵۵۰ برابر وب عمومی هستند که ما می </a:t>
            </a:r>
            <a:r>
              <a:rPr lang="fa-IR" sz="2000" b="1" dirty="0" smtClean="0">
                <a:cs typeface="B Lotus" pitchFamily="2" charset="-78"/>
              </a:rPr>
              <a:t>بینیم.</a:t>
            </a:r>
          </a:p>
          <a:p>
            <a:pPr algn="r" rtl="1">
              <a:buBlip>
                <a:blip r:embed="rId4"/>
              </a:buBlip>
            </a:pPr>
            <a:r>
              <a:rPr lang="fa-IR" sz="2000" b="1" dirty="0">
                <a:cs typeface="B Lotus" pitchFamily="2" charset="-78"/>
              </a:rPr>
              <a:t>وب ژرف حاوی ۷۵۰۰ ترابایت اطلاعات است، در مقابل وب سطحی ۱۹ ترابایت ذخیره کرده است</a:t>
            </a:r>
            <a:r>
              <a:rPr lang="fa-IR" sz="2000" b="1" dirty="0" smtClean="0">
                <a:cs typeface="B Lotus" pitchFamily="2" charset="-78"/>
              </a:rPr>
              <a:t>.</a:t>
            </a:r>
          </a:p>
          <a:p>
            <a:pPr algn="r" rtl="1">
              <a:buBlip>
                <a:blip r:embed="rId4"/>
              </a:buBlip>
            </a:pPr>
            <a:r>
              <a:rPr lang="fa-IR" sz="2000" b="1" dirty="0">
                <a:cs typeface="B Lotus" pitchFamily="2" charset="-78"/>
              </a:rPr>
              <a:t>وب ژرف دارای نزدیک به ۵۵۰ بیلیون مستند می باشد در حالیکه این رقم برای وب سطحی ۱ بیلیون است</a:t>
            </a:r>
            <a:r>
              <a:rPr lang="fa-IR" sz="2000" b="1" dirty="0" smtClean="0">
                <a:cs typeface="B Lotus" pitchFamily="2" charset="-78"/>
              </a:rPr>
              <a:t>.</a:t>
            </a:r>
          </a:p>
          <a:p>
            <a:pPr algn="r" rtl="1">
              <a:buBlip>
                <a:blip r:embed="rId4"/>
              </a:buBlip>
            </a:pPr>
            <a:r>
              <a:rPr lang="fa-IR" sz="2000" b="1" dirty="0">
                <a:cs typeface="B Lotus" pitchFamily="2" charset="-78"/>
              </a:rPr>
              <a:t>بیش از ۲۰۰ هزار وب سایت ژرف وجود دارند.</a:t>
            </a: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r>
              <a:rPr lang="fa-IR" sz="2000" dirty="0">
                <a:cs typeface="B Lotus" pitchFamily="2" charset="-78"/>
              </a:rPr>
              <a:t/>
            </a:r>
            <a:br>
              <a:rPr lang="fa-IR" sz="2000" dirty="0">
                <a:cs typeface="B Lotus" pitchFamily="2" charset="-78"/>
              </a:rPr>
            </a:br>
            <a:endParaRPr lang="fa-IR" sz="2000" dirty="0"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907704" y="6309320"/>
            <a:ext cx="2133600" cy="365125"/>
          </a:xfrm>
        </p:spPr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tx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justLow" rtl="1">
              <a:buNone/>
            </a:pPr>
            <a:r>
              <a:rPr lang="fa-IR" sz="4000" dirty="0">
                <a:solidFill>
                  <a:srgbClr val="00B0F0"/>
                </a:solidFill>
                <a:cs typeface="B Homa" pitchFamily="2" charset="-78"/>
              </a:rPr>
              <a:t>آرامش مدام </a:t>
            </a:r>
            <a:r>
              <a:rPr lang="fa-IR" sz="4000" dirty="0" smtClean="0">
                <a:solidFill>
                  <a:srgbClr val="00B0F0"/>
                </a:solidFill>
                <a:cs typeface="B Homa" pitchFamily="2" charset="-78"/>
              </a:rPr>
              <a:t>کسل </a:t>
            </a:r>
            <a:r>
              <a:rPr lang="fa-IR" sz="4000" dirty="0">
                <a:solidFill>
                  <a:srgbClr val="00B0F0"/>
                </a:solidFill>
                <a:cs typeface="B Homa" pitchFamily="2" charset="-78"/>
              </a:rPr>
              <a:t>کننده است. </a:t>
            </a:r>
            <a:endParaRPr lang="fa-IR" sz="4000" dirty="0" smtClean="0">
              <a:solidFill>
                <a:srgbClr val="00B0F0"/>
              </a:solidFill>
              <a:cs typeface="B Homa" pitchFamily="2" charset="-78"/>
            </a:endParaRPr>
          </a:p>
          <a:p>
            <a:pPr marL="0" indent="0" algn="justLow" rtl="1">
              <a:buNone/>
            </a:pPr>
            <a:r>
              <a:rPr lang="fa-IR" sz="4000" dirty="0" smtClean="0">
                <a:solidFill>
                  <a:srgbClr val="00B0F0"/>
                </a:solidFill>
                <a:cs typeface="B Homa" pitchFamily="2" charset="-78"/>
              </a:rPr>
              <a:t>گاهي </a:t>
            </a:r>
            <a:r>
              <a:rPr lang="fa-IR" sz="4000" dirty="0">
                <a:solidFill>
                  <a:srgbClr val="00B0F0"/>
                </a:solidFill>
                <a:cs typeface="B Homa" pitchFamily="2" charset="-78"/>
              </a:rPr>
              <a:t>طوفان هم لازم است . </a:t>
            </a:r>
            <a:endParaRPr lang="fa-IR" sz="4000" dirty="0" smtClean="0">
              <a:solidFill>
                <a:srgbClr val="00B0F0"/>
              </a:solidFill>
              <a:cs typeface="B Homa" pitchFamily="2" charset="-78"/>
            </a:endParaRPr>
          </a:p>
          <a:p>
            <a:pPr marL="0" indent="0" algn="justLow" rtl="1">
              <a:buNone/>
            </a:pPr>
            <a:r>
              <a:rPr lang="fa-IR" sz="4000" dirty="0">
                <a:cs typeface="B Lotus" pitchFamily="2" charset="-78"/>
              </a:rPr>
              <a:t> </a:t>
            </a:r>
            <a:r>
              <a:rPr lang="fa-IR" sz="4000" dirty="0" smtClean="0">
                <a:cs typeface="B Lotus" pitchFamily="2" charset="-78"/>
              </a:rPr>
              <a:t>                                     </a:t>
            </a:r>
            <a:r>
              <a:rPr lang="fa-IR" sz="2000" dirty="0" smtClean="0">
                <a:cs typeface="B Lotus" pitchFamily="2" charset="-78"/>
              </a:rPr>
              <a:t>«نيچه» </a:t>
            </a:r>
            <a:endParaRPr lang="fa-IR" sz="2000" dirty="0">
              <a:cs typeface="B Lotus" pitchFamily="2" charset="-78"/>
            </a:endParaRPr>
          </a:p>
          <a:p>
            <a:pPr marL="0" indent="0" algn="justLow" rtl="1">
              <a:buNone/>
            </a:pPr>
            <a:endParaRPr lang="fa-IR" dirty="0" smtClean="0">
              <a:cs typeface="B Homa" pitchFamily="2" charset="-78"/>
            </a:endParaRPr>
          </a:p>
          <a:p>
            <a:pPr marL="0" indent="0" algn="justLow" rtl="1">
              <a:buNone/>
            </a:pPr>
            <a:endParaRPr lang="fa-IR" dirty="0" smtClean="0">
              <a:cs typeface="B Homa" pitchFamily="2" charset="-78"/>
            </a:endParaRPr>
          </a:p>
          <a:p>
            <a:pPr marL="0" indent="0" algn="ctr" rtl="1">
              <a:buNone/>
            </a:pPr>
            <a:r>
              <a:rPr lang="fa-IR" dirty="0" smtClean="0">
                <a:solidFill>
                  <a:srgbClr val="FF0000"/>
                </a:solidFill>
                <a:cs typeface="B Homa" pitchFamily="2" charset="-78"/>
              </a:rPr>
              <a:t>موفق باشید </a:t>
            </a:r>
          </a:p>
          <a:p>
            <a:pPr marL="0" indent="0" algn="ctr" rtl="1">
              <a:buNone/>
            </a:pPr>
            <a:r>
              <a:rPr lang="en-US" dirty="0" smtClean="0">
                <a:solidFill>
                  <a:srgbClr val="FF0000"/>
                </a:solidFill>
                <a:cs typeface="B Homa" pitchFamily="2" charset="-78"/>
              </a:rPr>
              <a:t>avval-motevasete.blogfa.com</a:t>
            </a:r>
            <a:endParaRPr lang="fa-IR" dirty="0" smtClean="0">
              <a:solidFill>
                <a:srgbClr val="FF0000"/>
              </a:solidFill>
              <a:cs typeface="B Hom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5276D-98E0-4022-BD16-F33B363CB4E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001000" y="6372970"/>
            <a:ext cx="990600" cy="348506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 fontScale="85000" lnSpcReduction="20000"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50" kern="120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fld id="{9795276D-98E0-4022-BD16-F33B363CB4E1}" type="slidenum">
              <a:rPr lang="en-US" sz="2000" b="1" smtClean="0">
                <a:solidFill>
                  <a:srgbClr val="002060"/>
                </a:solidFill>
              </a:rPr>
              <a:pPr/>
              <a:t>23</a:t>
            </a:fld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8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fa-IR" sz="3600" b="1" dirty="0" smtClean="0">
                <a:solidFill>
                  <a:schemeClr val="bg1"/>
                </a:solidFill>
                <a:cs typeface="B Lotus" pitchFamily="2" charset="-78"/>
              </a:rPr>
              <a:t>مراحل رسیدن به پاسخ پرشش</a:t>
            </a:r>
            <a:endParaRPr lang="fa-IR" sz="2800" dirty="0">
              <a:solidFill>
                <a:schemeClr val="bg1"/>
              </a:solidFill>
              <a:cs typeface="B Lotus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95276D-98E0-4022-BD16-F33B363CB4E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97677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416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85000">
              <a:schemeClr val="bg1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188640"/>
            <a:ext cx="3008313" cy="116205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sz="2400" b="1" dirty="0" smtClean="0">
                <a:cs typeface="B Lotus" pitchFamily="2" charset="-78"/>
              </a:rPr>
              <a:t>گام اول برای پاسخ به پرسش: </a:t>
            </a:r>
            <a:br>
              <a:rPr lang="fa-IR" sz="2400" b="1" dirty="0" smtClean="0">
                <a:cs typeface="B Lotus" pitchFamily="2" charset="-78"/>
              </a:rPr>
            </a:br>
            <a:r>
              <a:rPr lang="fa-IR" sz="2400" b="1" dirty="0" smtClean="0">
                <a:solidFill>
                  <a:srgbClr val="FFFF00"/>
                </a:solidFill>
                <a:cs typeface="B Lotus" pitchFamily="2" charset="-78"/>
              </a:rPr>
              <a:t>شناخت موضوع  </a:t>
            </a:r>
            <a:endParaRPr lang="fa-IR" sz="24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260648"/>
            <a:ext cx="5111750" cy="5853113"/>
          </a:xfrm>
        </p:spPr>
        <p:txBody>
          <a:bodyPr/>
          <a:lstStyle/>
          <a:p>
            <a:pPr marL="0" indent="0">
              <a:buNone/>
            </a:pPr>
            <a:r>
              <a:rPr lang="fa-IR" sz="2000" b="1" dirty="0" smtClean="0">
                <a:solidFill>
                  <a:srgbClr val="FF0000"/>
                </a:solidFill>
                <a:cs typeface="B Lotus" pitchFamily="2" charset="-78"/>
              </a:rPr>
              <a:t>جدول 1-3- تعیین محدودیت پرسش (روش بارش فکری)</a:t>
            </a:r>
          </a:p>
          <a:p>
            <a:pPr marL="0" indent="0">
              <a:buNone/>
            </a:pPr>
            <a:endParaRPr lang="fa-IR" sz="2000" b="1" dirty="0">
              <a:cs typeface="B Lotus" pitchFamily="2" charset="-78"/>
            </a:endParaRPr>
          </a:p>
          <a:p>
            <a:pPr marL="0" indent="0">
              <a:buNone/>
            </a:pPr>
            <a:endParaRPr lang="fa-IR" sz="2000" b="1" dirty="0"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652120" y="1412776"/>
            <a:ext cx="3008313" cy="4691063"/>
          </a:xfrm>
          <a:blipFill>
            <a:blip r:embed="rId3"/>
            <a:tile tx="0" ty="0" sx="100000" sy="100000" flip="none" algn="tl"/>
          </a:blipFill>
        </p:spPr>
        <p:txBody>
          <a:bodyPr/>
          <a:lstStyle/>
          <a:p>
            <a:r>
              <a:rPr lang="fa-IR" sz="2800" dirty="0" smtClean="0">
                <a:cs typeface="B Lotus" pitchFamily="2" charset="-78"/>
              </a:rPr>
              <a:t>تعیین مواردی از قبیل:</a:t>
            </a:r>
          </a:p>
          <a:p>
            <a:r>
              <a:rPr lang="fa-IR" sz="2800" b="1" dirty="0" smtClean="0">
                <a:solidFill>
                  <a:srgbClr val="FF0000"/>
                </a:solidFill>
                <a:cs typeface="B Lotus" pitchFamily="2" charset="-78"/>
              </a:rPr>
              <a:t>1- محدودیت ها</a:t>
            </a:r>
          </a:p>
          <a:p>
            <a:r>
              <a:rPr lang="fa-IR" sz="2800" b="1" dirty="0" smtClean="0">
                <a:solidFill>
                  <a:srgbClr val="FF0000"/>
                </a:solidFill>
                <a:cs typeface="B Lotus" pitchFamily="2" charset="-78"/>
              </a:rPr>
              <a:t>2- اهداف و انتظارات</a:t>
            </a:r>
          </a:p>
          <a:p>
            <a:r>
              <a:rPr lang="fa-IR" sz="2800" b="1" dirty="0" smtClean="0">
                <a:solidFill>
                  <a:srgbClr val="FF0000"/>
                </a:solidFill>
                <a:cs typeface="B Lotus" pitchFamily="2" charset="-78"/>
              </a:rPr>
              <a:t>3- نتایج و خواسته ها</a:t>
            </a:r>
            <a:endParaRPr lang="fa-IR" sz="2800" b="1" dirty="0">
              <a:solidFill>
                <a:srgbClr val="FF00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2261410"/>
              </p:ext>
            </p:extLst>
          </p:nvPr>
        </p:nvGraphicFramePr>
        <p:xfrm>
          <a:off x="611560" y="1052736"/>
          <a:ext cx="4597726" cy="2123440"/>
        </p:xfrm>
        <a:graphic>
          <a:graphicData uri="http://schemas.openxmlformats.org/drawingml/2006/table">
            <a:tbl>
              <a:tblPr rtl="1" firstRow="1" bandRow="1">
                <a:tableStyleId>{8A107856-5554-42FB-B03E-39F5DBC370BA}</a:tableStyleId>
              </a:tblPr>
              <a:tblGrid>
                <a:gridCol w="2300390"/>
                <a:gridCol w="229733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عنوان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  محدودیت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حداکثر مسافت سفر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smtClean="0">
                          <a:cs typeface="B Lotus" pitchFamily="2" charset="-78"/>
                        </a:rPr>
                        <a:t>چهار </a:t>
                      </a:r>
                      <a:r>
                        <a:rPr lang="fa-IR" b="1" dirty="0" smtClean="0">
                          <a:cs typeface="B Lotus" pitchFamily="2" charset="-78"/>
                        </a:rPr>
                        <a:t>روز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سیستم حمل و نقل در دسترس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462502"/>
              </p:ext>
            </p:extLst>
          </p:nvPr>
        </p:nvGraphicFramePr>
        <p:xfrm>
          <a:off x="611560" y="3429000"/>
          <a:ext cx="4597726" cy="2392680"/>
        </p:xfrm>
        <a:graphic>
          <a:graphicData uri="http://schemas.openxmlformats.org/drawingml/2006/table">
            <a:tbl>
              <a:tblPr rtl="1" firstRow="1" bandRow="1">
                <a:tableStyleId>{69CF1AB2-1976-4502-BF36-3FF5EA218861}</a:tableStyleId>
              </a:tblPr>
              <a:tblGrid>
                <a:gridCol w="2300390"/>
                <a:gridCol w="229733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عنوان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  محدودیت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حداکثر مسافت سفر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120 کیلومتر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رده کلاسی – هزینه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کلاس های هفتم –</a:t>
                      </a:r>
                      <a:r>
                        <a:rPr lang="fa-IR" b="1" baseline="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 50.000 تومان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مدت سفر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چهار روز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سیستم حمل و نقل در دسترس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مینی بوس یا ون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469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fa-IR" sz="3600" b="1" dirty="0" smtClean="0">
                <a:cs typeface="B Lotus" pitchFamily="2" charset="-78"/>
              </a:rPr>
              <a:t>تعیین جزئیات اطلاعات (جدول 2-3)</a:t>
            </a:r>
            <a:endParaRPr lang="fa-IR" sz="36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7978439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3394008"/>
                <a:gridCol w="4835592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موضوع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جزئیات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مکان های علمی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پارک فناوری – کارخانه تولیدی – دانشگاه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مکان های تاریخی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مشاهیر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دانشمند – شاعر – نویسنده – کارآفرین – ورزشکار – سیاستمدار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شهربازی – استخر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استان های همجوار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امکانات مسافرتی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7395026"/>
              </p:ext>
            </p:extLst>
          </p:nvPr>
        </p:nvGraphicFramePr>
        <p:xfrm>
          <a:off x="467544" y="1556792"/>
          <a:ext cx="8229600" cy="3312368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3452238"/>
                <a:gridCol w="4777362"/>
              </a:tblGrid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موضوع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جزئیات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مکان های علمی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پارک فناوری – کارخانه تولیدی – دانشگاه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مکان های تاریخی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B Lotus" pitchFamily="2" charset="-78"/>
                        </a:rPr>
                        <a:t>موزه ها – کاروانسراها – بازار قدیمی</a:t>
                      </a:r>
                      <a:endParaRPr lang="fa-IR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مشاهیر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دانشمند – شاعر – نویسنده – کارآفرین – ورزشکار – سیاستمدار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مکان های تفریحی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شهربازی – استخر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استان های همجوار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B Lotus" pitchFamily="2" charset="-78"/>
                        </a:rPr>
                        <a:t>استان های نزدیک محل سکونت</a:t>
                      </a:r>
                      <a:endParaRPr lang="fa-IR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مکان های مذهبی 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B Lotus" pitchFamily="2" charset="-78"/>
                        </a:rPr>
                        <a:t>مساجد – امامزاده ها – بقعه ها</a:t>
                      </a:r>
                      <a:endParaRPr lang="fa-IR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B Lotus" pitchFamily="2" charset="-78"/>
                      </a:endParaRPr>
                    </a:p>
                  </a:txBody>
                  <a:tcPr/>
                </a:tc>
              </a:tr>
              <a:tr h="414046">
                <a:tc>
                  <a:txBody>
                    <a:bodyPr/>
                    <a:lstStyle/>
                    <a:p>
                      <a:pPr algn="ctr" rtl="1"/>
                      <a:r>
                        <a:rPr lang="fa-IR" b="0" dirty="0" smtClean="0">
                          <a:cs typeface="B Lotus" pitchFamily="2" charset="-78"/>
                        </a:rPr>
                        <a:t>امکانات مسافرتی</a:t>
                      </a:r>
                      <a:endParaRPr lang="fa-IR" b="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B Lotus" pitchFamily="2" charset="-78"/>
                        </a:rPr>
                        <a:t>خوابگاه – پست امدادی – وسایل ترابری  </a:t>
                      </a:r>
                      <a:endParaRPr lang="fa-IR" sz="1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922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120" y="188640"/>
            <a:ext cx="3008313" cy="1584176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a-IR" sz="2400" b="1" dirty="0" smtClean="0">
                <a:cs typeface="B Lotus" pitchFamily="2" charset="-78"/>
              </a:rPr>
              <a:t>گام دوم برای پاسخ به پرسش: </a:t>
            </a:r>
            <a:br>
              <a:rPr lang="fa-IR" sz="2400" b="1" dirty="0" smtClean="0">
                <a:cs typeface="B Lotus" pitchFamily="2" charset="-78"/>
              </a:rPr>
            </a:br>
            <a:r>
              <a:rPr lang="fa-IR" sz="2400" b="1" dirty="0" smtClean="0">
                <a:solidFill>
                  <a:srgbClr val="FFFF00"/>
                </a:solidFill>
                <a:cs typeface="B Lotus" pitchFamily="2" charset="-78"/>
              </a:rPr>
              <a:t>انتخاب منابع و جمع آوری اطلاعات</a:t>
            </a:r>
            <a:endParaRPr lang="fa-IR" sz="24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260648"/>
            <a:ext cx="5111750" cy="5853113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indent="0" algn="r" rtl="1">
              <a:buNone/>
            </a:pPr>
            <a:r>
              <a:rPr lang="fa-IR" sz="2400" b="1" dirty="0" smtClean="0">
                <a:solidFill>
                  <a:schemeClr val="bg1"/>
                </a:solidFill>
                <a:cs typeface="B Lotus" pitchFamily="2" charset="-78"/>
              </a:rPr>
              <a:t>جدول 3-3- تعیین منابع جمع آوری اطلاعات</a:t>
            </a:r>
          </a:p>
          <a:p>
            <a:pPr marL="0" indent="0">
              <a:buNone/>
            </a:pPr>
            <a:endParaRPr lang="fa-IR" sz="2000" b="1" dirty="0">
              <a:cs typeface="B Lotus" pitchFamily="2" charset="-78"/>
            </a:endParaRPr>
          </a:p>
          <a:p>
            <a:pPr marL="0" indent="0">
              <a:buNone/>
            </a:pPr>
            <a:endParaRPr lang="fa-IR" sz="2000" b="1" dirty="0">
              <a:cs typeface="B Lotus" pitchFamily="2" charset="-78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652120" y="1916832"/>
            <a:ext cx="3008313" cy="14401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a-IR" sz="1800" dirty="0" smtClean="0">
                <a:cs typeface="B Lotus" pitchFamily="2" charset="-78"/>
              </a:rPr>
              <a:t>منابع اطلاعاتی عبارتند از:</a:t>
            </a:r>
          </a:p>
          <a:p>
            <a:pPr algn="justLow" rtl="1"/>
            <a:r>
              <a:rPr lang="fa-IR" sz="1800" b="1" dirty="0" smtClean="0">
                <a:solidFill>
                  <a:srgbClr val="FFFF00"/>
                </a:solidFill>
                <a:cs typeface="B Lotus" pitchFamily="2" charset="-78"/>
              </a:rPr>
              <a:t>1- منابع اطلاعاتی الکترونیکی</a:t>
            </a:r>
          </a:p>
          <a:p>
            <a:pPr algn="justLow" rtl="1"/>
            <a:r>
              <a:rPr lang="fa-IR" sz="1800" b="1" dirty="0" smtClean="0">
                <a:solidFill>
                  <a:srgbClr val="FFFF00"/>
                </a:solidFill>
                <a:cs typeface="B Lotus" pitchFamily="2" charset="-78"/>
              </a:rPr>
              <a:t>2- منابع اطلاعاتی مکتوب</a:t>
            </a:r>
          </a:p>
          <a:p>
            <a:pPr algn="justLow" rtl="1"/>
            <a:r>
              <a:rPr lang="fa-IR" sz="1800" b="1" dirty="0" smtClean="0">
                <a:solidFill>
                  <a:srgbClr val="FFFF00"/>
                </a:solidFill>
                <a:cs typeface="B Lotus" pitchFamily="2" charset="-78"/>
              </a:rPr>
              <a:t>3- افراد مطلع</a:t>
            </a:r>
            <a:endParaRPr lang="fa-IR" sz="18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035606"/>
              </p:ext>
            </p:extLst>
          </p:nvPr>
        </p:nvGraphicFramePr>
        <p:xfrm>
          <a:off x="539552" y="836712"/>
          <a:ext cx="4597726" cy="1752600"/>
        </p:xfrm>
        <a:graphic>
          <a:graphicData uri="http://schemas.openxmlformats.org/drawingml/2006/table">
            <a:tbl>
              <a:tblPr rtl="1" firstRow="1" bandRow="1">
                <a:tableStyleId>{6E25E649-3F16-4E02-A733-19D2CDBF48F0}</a:tableStyleId>
              </a:tblPr>
              <a:tblGrid>
                <a:gridCol w="1738830"/>
                <a:gridCol w="285889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روش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  منابع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اینترنت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اطلاعات کتابخانه ای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پدر بهروز چند سال در این شهر معلم بوده است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675135"/>
              </p:ext>
            </p:extLst>
          </p:nvPr>
        </p:nvGraphicFramePr>
        <p:xfrm>
          <a:off x="539552" y="2852936"/>
          <a:ext cx="4597726" cy="2839720"/>
        </p:xfrm>
        <a:graphic>
          <a:graphicData uri="http://schemas.openxmlformats.org/drawingml/2006/table">
            <a:tbl>
              <a:tblPr rtl="1" firstRow="1" bandRow="1">
                <a:tableStyleId>{EB344D84-9AFB-497E-A393-DC336BA19D2E}</a:tableStyleId>
              </a:tblPr>
              <a:tblGrid>
                <a:gridCol w="1607638"/>
                <a:gridCol w="2990088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روش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  منابع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اینترنت</a:t>
                      </a:r>
                      <a:endParaRPr lang="fa-IR" sz="1600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وبگاه رسمی سازمان میراث فرهنگی،</a:t>
                      </a:r>
                      <a:r>
                        <a:rPr lang="fa-IR" baseline="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 صنایع دستی و گردشگری – سایت فرمانداری و شهرداری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اطلاعات کتابخانه ای</a:t>
                      </a:r>
                      <a:endParaRPr lang="fa-IR" sz="1600" b="1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کتابخانه های عمومی شهرها و</a:t>
                      </a:r>
                      <a:r>
                        <a:rPr lang="fa-IR" baseline="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 دانشگاه ها – پایان نامه های دانشجویی در مورد موضوع سفر</a:t>
                      </a:r>
                      <a:endParaRPr lang="fa-IR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افراد مطلع</a:t>
                      </a:r>
                      <a:endParaRPr lang="fa-IR" sz="1600" b="1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پدر بهروز چند سال در این شهر معلم بوده است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629720"/>
              </p:ext>
            </p:extLst>
          </p:nvPr>
        </p:nvGraphicFramePr>
        <p:xfrm>
          <a:off x="5580112" y="4149080"/>
          <a:ext cx="3456384" cy="2270760"/>
        </p:xfrm>
        <a:graphic>
          <a:graphicData uri="http://schemas.openxmlformats.org/drawingml/2006/table">
            <a:tbl>
              <a:tblPr rtl="1" firstRow="1" bandRow="1">
                <a:tableStyleId>{93296810-A885-4BE3-A3E7-6D5BEEA58F35}</a:tableStyleId>
              </a:tblPr>
              <a:tblGrid>
                <a:gridCol w="1728192"/>
                <a:gridCol w="1728192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شبکه</a:t>
                      </a:r>
                      <a:endParaRPr lang="fa-IR" sz="160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نیازها</a:t>
                      </a:r>
                      <a:endParaRPr lang="fa-IR" sz="160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تلفن - موبایل</a:t>
                      </a:r>
                      <a:endParaRPr lang="fa-IR" sz="160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ارتباط کلامی</a:t>
                      </a:r>
                      <a:endParaRPr lang="fa-IR" sz="160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پست</a:t>
                      </a:r>
                      <a:r>
                        <a:rPr lang="fa-IR" sz="1600" baseline="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 – ایمیل – پیامک – روزنامه</a:t>
                      </a:r>
                      <a:endParaRPr lang="fa-IR" sz="1600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ارتباط نوشتاری</a:t>
                      </a:r>
                      <a:endParaRPr lang="fa-IR" sz="1600" dirty="0"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تلویزیون</a:t>
                      </a:r>
                      <a:endParaRPr lang="fa-IR" sz="1600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دیداری و شنیداری</a:t>
                      </a:r>
                      <a:endParaRPr lang="fa-IR" sz="1600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cs typeface="B Lotus" pitchFamily="2" charset="-78"/>
                        </a:rPr>
                        <a:t>اینترنت</a:t>
                      </a:r>
                      <a:endParaRPr lang="fa-IR" sz="1600" dirty="0">
                        <a:cs typeface="B Lotus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600" dirty="0" smtClean="0">
                          <a:solidFill>
                            <a:srgbClr val="FF0000"/>
                          </a:solidFill>
                          <a:cs typeface="B Lotus" pitchFamily="2" charset="-78"/>
                        </a:rPr>
                        <a:t>ارتباط مجازی – چند رسانه ای - نوشتاری</a:t>
                      </a:r>
                      <a:endParaRPr lang="fa-IR" sz="1600" dirty="0">
                        <a:solidFill>
                          <a:srgbClr val="FF0000"/>
                        </a:solidFill>
                        <a:cs typeface="B Lotus" pitchFamily="2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652120" y="3767554"/>
            <a:ext cx="3312368" cy="33855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fa-IR" sz="1600" b="1" dirty="0" smtClean="0">
                <a:cs typeface="B Lotus" pitchFamily="2" charset="-78"/>
              </a:rPr>
              <a:t>جدول 4-3- بررسی شبکه ها و دلایل نیاز به آن</a:t>
            </a:r>
            <a:endParaRPr lang="fa-IR" sz="1600" b="1" dirty="0">
              <a:cs typeface="B Lotus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8301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6000">
              <a:schemeClr val="bg1">
                <a:lumMod val="3000"/>
                <a:lumOff val="97000"/>
                <a:alpha val="24000"/>
              </a:schemeClr>
            </a:gs>
            <a:gs pos="99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rtl="1"/>
            <a:r>
              <a:rPr lang="fa-IR" sz="2800" b="1" dirty="0" smtClean="0">
                <a:cs typeface="B Lotus" pitchFamily="2" charset="-78"/>
              </a:rPr>
              <a:t>جستجو در اینترنت</a:t>
            </a:r>
            <a:r>
              <a:rPr lang="fa-IR" sz="2000" b="1" dirty="0" smtClean="0">
                <a:cs typeface="B Lotus" pitchFamily="2" charset="-78"/>
              </a:rPr>
              <a:t/>
            </a:r>
            <a:br>
              <a:rPr lang="fa-IR" sz="2000" b="1" dirty="0" smtClean="0">
                <a:cs typeface="B Lotus" pitchFamily="2" charset="-78"/>
              </a:rPr>
            </a:br>
            <a:r>
              <a:rPr lang="fa-IR" sz="2000" b="1" dirty="0" smtClean="0">
                <a:solidFill>
                  <a:srgbClr val="FFFF00"/>
                </a:solidFill>
                <a:cs typeface="B Lotus" pitchFamily="2" charset="-78"/>
              </a:rPr>
              <a:t>( آشنایی با چند اصطلاح)</a:t>
            </a:r>
            <a:endParaRPr lang="fa-IR" sz="20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240402"/>
              </p:ext>
            </p:extLst>
          </p:nvPr>
        </p:nvGraphicFramePr>
        <p:xfrm>
          <a:off x="395536" y="1268760"/>
          <a:ext cx="8229600" cy="5059680"/>
        </p:xfrm>
        <a:graphic>
          <a:graphicData uri="http://schemas.openxmlformats.org/drawingml/2006/table">
            <a:tbl>
              <a:tblPr rtl="1" firstRow="1" bandRow="1">
                <a:tableStyleId>{5DA37D80-6434-44D0-A028-1B22A696006F}</a:tableStyleId>
              </a:tblPr>
              <a:tblGrid>
                <a:gridCol w="1057246"/>
                <a:gridCol w="1060834"/>
                <a:gridCol w="1060832"/>
                <a:gridCol w="1101546"/>
                <a:gridCol w="1081188"/>
                <a:gridCol w="1157599"/>
                <a:gridCol w="1710355"/>
              </a:tblGrid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اینترنت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en-US" b="1" dirty="0" err="1" smtClean="0">
                          <a:cs typeface="B Lotus" pitchFamily="2" charset="-78"/>
                        </a:rPr>
                        <a:t>INTERnational</a:t>
                      </a:r>
                      <a:r>
                        <a:rPr lang="en-US" b="1" baseline="0" dirty="0" smtClean="0">
                          <a:cs typeface="B Lotus" pitchFamily="2" charset="-78"/>
                        </a:rPr>
                        <a:t> </a:t>
                      </a:r>
                      <a:r>
                        <a:rPr lang="en-US" b="1" baseline="0" dirty="0" err="1" smtClean="0">
                          <a:cs typeface="B Lotus" pitchFamily="2" charset="-78"/>
                        </a:rPr>
                        <a:t>NETworking</a:t>
                      </a:r>
                      <a:endParaRPr lang="en-US" b="1" baseline="0" dirty="0" smtClean="0">
                        <a:cs typeface="B Lotus" pitchFamily="2" charset="-78"/>
                      </a:endParaRPr>
                    </a:p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شبکه</a:t>
                      </a:r>
                      <a:r>
                        <a:rPr lang="fa-IR" b="1" baseline="0" dirty="0" smtClean="0">
                          <a:cs typeface="B Lotus" pitchFamily="2" charset="-78"/>
                        </a:rPr>
                        <a:t> بین المللی و جهانی بین شبکه های مختلف کامپیوتری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شبکه جهانی وب یا </a:t>
                      </a:r>
                      <a:r>
                        <a:rPr lang="en-US" b="1" dirty="0" smtClean="0">
                          <a:cs typeface="B Lotus" pitchFamily="2" charset="-78"/>
                        </a:rPr>
                        <a:t>www</a:t>
                      </a:r>
                      <a:r>
                        <a:rPr lang="fa-IR" b="1" dirty="0" smtClean="0">
                          <a:cs typeface="B Lotus" pitchFamily="2" charset="-78"/>
                        </a:rPr>
                        <a:t> 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en-US" b="1" dirty="0" smtClean="0">
                          <a:cs typeface="B Lotus" pitchFamily="2" charset="-78"/>
                        </a:rPr>
                        <a:t>World</a:t>
                      </a:r>
                      <a:r>
                        <a:rPr lang="en-US" b="1" baseline="0" dirty="0" smtClean="0">
                          <a:cs typeface="B Lotus" pitchFamily="2" charset="-78"/>
                        </a:rPr>
                        <a:t> Wide Web</a:t>
                      </a:r>
                    </a:p>
                    <a:p>
                      <a:pPr algn="ctr" rtl="1"/>
                      <a:r>
                        <a:rPr lang="fa-IR" b="1" baseline="0" dirty="0" smtClean="0">
                          <a:cs typeface="B Lotus" pitchFamily="2" charset="-78"/>
                        </a:rPr>
                        <a:t>تور جهان گستر، که اطلاعات در آن بر مبنای وب طراحی می شود.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صفحات وب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ترکیبی از متن نوشتاری معمولی، تصاویر، فایل های صوتی، فیلم و ...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b="1" dirty="0" smtClean="0">
                          <a:cs typeface="B Lotus" pitchFamily="2" charset="-78"/>
                        </a:rPr>
                        <a:t>Http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en-US" b="1" dirty="0" smtClean="0">
                          <a:cs typeface="B Lotus" pitchFamily="2" charset="-78"/>
                        </a:rPr>
                        <a:t>Hyper Text Transfer Protocol</a:t>
                      </a:r>
                    </a:p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پروتکل انتقال فرا متن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en-US" b="1" dirty="0" smtClean="0">
                          <a:cs typeface="B Lotus" pitchFamily="2" charset="-78"/>
                        </a:rPr>
                        <a:t>URL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en-US" b="1" dirty="0" smtClean="0">
                          <a:cs typeface="B Lotus" pitchFamily="2" charset="-78"/>
                        </a:rPr>
                        <a:t>Uniform</a:t>
                      </a:r>
                      <a:r>
                        <a:rPr lang="en-US" b="1" baseline="0" dirty="0" smtClean="0">
                          <a:cs typeface="B Lotus" pitchFamily="2" charset="-78"/>
                        </a:rPr>
                        <a:t> Resource Location</a:t>
                      </a:r>
                    </a:p>
                    <a:p>
                      <a:pPr algn="ctr" rtl="1"/>
                      <a:r>
                        <a:rPr lang="fa-IR" b="1" baseline="0" dirty="0" smtClean="0">
                          <a:cs typeface="B Lotus" pitchFamily="2" charset="-78"/>
                        </a:rPr>
                        <a:t>به آدرس صفحات وب اطلاق می شود.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مرورگر وب (</a:t>
                      </a:r>
                      <a:r>
                        <a:rPr lang="en-US" b="1" dirty="0" smtClean="0">
                          <a:cs typeface="B Lotus" pitchFamily="2" charset="-78"/>
                        </a:rPr>
                        <a:t>Web Browser</a:t>
                      </a:r>
                      <a:r>
                        <a:rPr lang="fa-IR" b="1" dirty="0" smtClean="0">
                          <a:cs typeface="B Lotus" pitchFamily="2" charset="-78"/>
                        </a:rPr>
                        <a:t>)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به برنامه هایی که امکان مشاهده صفحات وب در آن وجود دارد اطلاق می شود. مانند </a:t>
                      </a:r>
                      <a:r>
                        <a:rPr lang="en-US" b="1" dirty="0" smtClean="0">
                          <a:cs typeface="B Lotus" pitchFamily="2" charset="-78"/>
                        </a:rPr>
                        <a:t>IE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موتور جستجو </a:t>
                      </a:r>
                      <a:r>
                        <a:rPr lang="en-US" b="1" dirty="0" smtClean="0">
                          <a:cs typeface="B Lotus" pitchFamily="2" charset="-78"/>
                        </a:rPr>
                        <a:t>(</a:t>
                      </a:r>
                      <a:r>
                        <a:rPr lang="en-US" b="1" dirty="0" smtClean="0">
                          <a:effectLst/>
                          <a:cs typeface="B Lotus" pitchFamily="2" charset="-78"/>
                        </a:rPr>
                        <a:t>Search Engine)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موتورهای جستجو در اصل، </a:t>
                      </a:r>
                      <a:r>
                        <a:rPr lang="fa-IR" b="1" dirty="0" smtClean="0">
                          <a:cs typeface="B Lotus" pitchFamily="2" charset="-78"/>
                          <a:hlinkClick r:id="rId3" tooltip="آموزش جامع طراحی سایت به زبان فارسی"/>
                        </a:rPr>
                        <a:t>سایت‌های اینترنتی</a:t>
                      </a:r>
                      <a:r>
                        <a:rPr lang="fa-IR" b="1" dirty="0" smtClean="0">
                          <a:cs typeface="B Lotus" pitchFamily="2" charset="-78"/>
                        </a:rPr>
                        <a:t> هستند که بسیار قدرمتند در جمع آوری اطلاعات وب عمل می کنند.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err="1" smtClean="0">
                          <a:cs typeface="B Lotus" pitchFamily="2" charset="-78"/>
                        </a:rPr>
                        <a:t>.net</a:t>
                      </a:r>
                      <a:r>
                        <a:rPr lang="fa-IR" sz="1600" b="0" baseline="0" dirty="0" smtClean="0">
                          <a:cs typeface="B Lotus" pitchFamily="2" charset="-78"/>
                        </a:rPr>
                        <a:t> شبکه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smtClean="0">
                          <a:cs typeface="B Lotus" pitchFamily="2" charset="-78"/>
                        </a:rPr>
                        <a:t>.org</a:t>
                      </a:r>
                      <a:r>
                        <a:rPr lang="fa-IR" sz="1600" b="0" dirty="0" smtClean="0">
                          <a:cs typeface="B Lotus" pitchFamily="2" charset="-78"/>
                        </a:rPr>
                        <a:t> سازمان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smtClean="0">
                          <a:cs typeface="B Lotus" pitchFamily="2" charset="-78"/>
                        </a:rPr>
                        <a:t>.</a:t>
                      </a:r>
                      <a:r>
                        <a:rPr lang="en-US" sz="1600" b="0" dirty="0" err="1" smtClean="0">
                          <a:cs typeface="B Lotus" pitchFamily="2" charset="-78"/>
                        </a:rPr>
                        <a:t>gov</a:t>
                      </a:r>
                      <a:r>
                        <a:rPr lang="fa-IR" sz="1600" b="0" dirty="0" smtClean="0">
                          <a:cs typeface="B Lotus" pitchFamily="2" charset="-78"/>
                        </a:rPr>
                        <a:t> دولتی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smtClean="0">
                          <a:cs typeface="B Lotus" pitchFamily="2" charset="-78"/>
                        </a:rPr>
                        <a:t>.</a:t>
                      </a:r>
                      <a:r>
                        <a:rPr lang="en-US" sz="1600" b="0" dirty="0" err="1" smtClean="0">
                          <a:cs typeface="B Lotus" pitchFamily="2" charset="-78"/>
                        </a:rPr>
                        <a:t>edu</a:t>
                      </a:r>
                      <a:r>
                        <a:rPr lang="fa-IR" sz="1600" b="0" dirty="0" smtClean="0">
                          <a:cs typeface="B Lotus" pitchFamily="2" charset="-78"/>
                        </a:rPr>
                        <a:t> آموزشی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smtClean="0">
                          <a:cs typeface="B Lotus" pitchFamily="2" charset="-78"/>
                        </a:rPr>
                        <a:t>.biz</a:t>
                      </a:r>
                      <a:r>
                        <a:rPr lang="fa-IR" sz="1600" b="0" baseline="0" dirty="0" smtClean="0">
                          <a:cs typeface="B Lotus" pitchFamily="2" charset="-78"/>
                        </a:rPr>
                        <a:t> تجاری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smtClean="0">
                          <a:cs typeface="B Lotus" pitchFamily="2" charset="-78"/>
                        </a:rPr>
                        <a:t>.mil</a:t>
                      </a:r>
                      <a:r>
                        <a:rPr lang="fa-IR" sz="1600" b="0" dirty="0" smtClean="0">
                          <a:cs typeface="B Lotus" pitchFamily="2" charset="-78"/>
                        </a:rPr>
                        <a:t> ارتشی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0" dirty="0" smtClean="0">
                          <a:cs typeface="B Lotus" pitchFamily="2" charset="-78"/>
                        </a:rPr>
                        <a:t>.</a:t>
                      </a:r>
                      <a:r>
                        <a:rPr lang="en-US" sz="1600" b="0" dirty="0" err="1" smtClean="0">
                          <a:cs typeface="B Lotus" pitchFamily="2" charset="-78"/>
                        </a:rPr>
                        <a:t>ir</a:t>
                      </a:r>
                      <a:r>
                        <a:rPr lang="fa-IR" sz="1600" b="0" baseline="0" dirty="0" smtClean="0">
                          <a:cs typeface="B Lotus" pitchFamily="2" charset="-78"/>
                        </a:rPr>
                        <a:t> نام اختصاری یک کشور (ایران)</a:t>
                      </a:r>
                      <a:endParaRPr lang="fa-IR" sz="1600" b="0" dirty="0">
                        <a:cs typeface="B Lotus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" name="Curved Left Arrow 8"/>
          <p:cNvSpPr/>
          <p:nvPr/>
        </p:nvSpPr>
        <p:spPr>
          <a:xfrm>
            <a:off x="8532440" y="4725144"/>
            <a:ext cx="504056" cy="79208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fa-IR" sz="3600" b="1" dirty="0" smtClean="0">
                <a:cs typeface="B Lotus" pitchFamily="2" charset="-78"/>
              </a:rPr>
              <a:t>انواع موتور جستجو </a:t>
            </a:r>
            <a:r>
              <a:rPr lang="fa-IR" sz="2400" b="1" dirty="0" smtClean="0">
                <a:solidFill>
                  <a:srgbClr val="FFFF00"/>
                </a:solidFill>
                <a:cs typeface="B Lotus" pitchFamily="2" charset="-78"/>
              </a:rPr>
              <a:t>(جدول 5-3)</a:t>
            </a:r>
            <a:endParaRPr lang="fa-IR" sz="24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807476"/>
              </p:ext>
            </p:extLst>
          </p:nvPr>
        </p:nvGraphicFramePr>
        <p:xfrm>
          <a:off x="457200" y="1600200"/>
          <a:ext cx="8229600" cy="39471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موتور جستجو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ویژگی ها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Lotus" pitchFamily="2" charset="-78"/>
                        </a:rPr>
                        <a:t>Google.com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>
                          <a:cs typeface="B Lotus" pitchFamily="2" charset="-78"/>
                        </a:rPr>
                        <a:t>موتور جستجوی عمومی امکان جستجوی تصویر، متن و ..</a:t>
                      </a:r>
                    </a:p>
                    <a:p>
                      <a:pPr algn="ctr" rtl="1"/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Lotus" pitchFamily="2" charset="-78"/>
                        </a:rPr>
                        <a:t>Askme.com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جستجو بر اساس موضوع – تعیین محدوده برای انتخاب</a:t>
                      </a:r>
                      <a:r>
                        <a:rPr lang="fa-IR" baseline="0" dirty="0" smtClean="0">
                          <a:cs typeface="B Lotus" pitchFamily="2" charset="-78"/>
                        </a:rPr>
                        <a:t> موضوع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Lotus" pitchFamily="2" charset="-78"/>
                        </a:rPr>
                        <a:t>Yahoo.com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>
                          <a:cs typeface="B Lotus" pitchFamily="2" charset="-78"/>
                        </a:rPr>
                        <a:t>موتور جستجوی عمومی ،امکان جستجوی تصویر، متن،ارسال ایمیل</a:t>
                      </a:r>
                      <a:r>
                        <a:rPr lang="fa-IR" baseline="0" dirty="0" smtClean="0">
                          <a:cs typeface="B Lotus" pitchFamily="2" charset="-78"/>
                        </a:rPr>
                        <a:t> 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Lotus" pitchFamily="2" charset="-78"/>
                        </a:rPr>
                        <a:t>Bing.com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موتور جستجوی عمومی 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Lotus" pitchFamily="2" charset="-78"/>
                        </a:rPr>
                        <a:t>msn.com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>
                          <a:cs typeface="B Lotus" pitchFamily="2" charset="-78"/>
                        </a:rPr>
                        <a:t>موتور جستجوی عمومی، خبر و ... </a:t>
                      </a:r>
                    </a:p>
                    <a:p>
                      <a:pPr algn="ctr" rtl="1"/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dirty="0" smtClean="0">
                          <a:cs typeface="B Lotus" pitchFamily="2" charset="-78"/>
                        </a:rPr>
                        <a:t>http://scholar.google.com/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>
                          <a:cs typeface="B Lotus" pitchFamily="2" charset="-78"/>
                        </a:rPr>
                        <a:t>مختص جستجوی مطالب علمی</a:t>
                      </a:r>
                      <a:endParaRPr lang="fa-IR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1275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fa-IR" sz="3600" b="1" dirty="0" smtClean="0">
                <a:cs typeface="B Lotus" pitchFamily="2" charset="-78"/>
              </a:rPr>
              <a:t>انواع مرورگر </a:t>
            </a:r>
            <a:r>
              <a:rPr lang="fa-IR" sz="2400" b="1" dirty="0" smtClean="0">
                <a:solidFill>
                  <a:srgbClr val="FFFF00"/>
                </a:solidFill>
                <a:cs typeface="B Lotus" pitchFamily="2" charset="-78"/>
              </a:rPr>
              <a:t>(جدول 6-3)</a:t>
            </a:r>
            <a:endParaRPr lang="fa-IR" sz="2400" b="1" dirty="0">
              <a:solidFill>
                <a:srgbClr val="FFFF00"/>
              </a:solidFill>
              <a:cs typeface="B Lotus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279804-0D42-40F1-9A68-714FD9DB262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373639"/>
              </p:ext>
            </p:extLst>
          </p:nvPr>
        </p:nvGraphicFramePr>
        <p:xfrm>
          <a:off x="467544" y="1412776"/>
          <a:ext cx="8229600" cy="3134360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2560496"/>
                <a:gridCol w="5669104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انواع مرورگر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b="1" dirty="0" smtClean="0">
                          <a:cs typeface="B Lotus" pitchFamily="2" charset="-78"/>
                        </a:rPr>
                        <a:t>ویژگی ها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cs typeface="B Lotus" pitchFamily="2" charset="-78"/>
                        </a:rPr>
                        <a:t>Interner</a:t>
                      </a:r>
                      <a:r>
                        <a:rPr lang="en-US" b="1" dirty="0">
                          <a:cs typeface="B Lotus" pitchFamily="2" charset="-78"/>
                        </a:rPr>
                        <a:t> </a:t>
                      </a:r>
                      <a:r>
                        <a:rPr lang="en-US" b="1" dirty="0" err="1">
                          <a:cs typeface="B Lotus" pitchFamily="2" charset="-78"/>
                        </a:rPr>
                        <a:t>Explerorer</a:t>
                      </a:r>
                      <a:endParaRPr lang="en-US" b="1" dirty="0">
                        <a:cs typeface="B Lotus" pitchFamily="2" charset="-78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بی شک یکی از پر کاربرترین </a:t>
                      </a:r>
                      <a:r>
                        <a:rPr lang="fa-IR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  <a:hlinkClick r:id="rId3"/>
                        </a:rPr>
                        <a:t>نرم افزار</a:t>
                      </a:r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ها برای مشاهده وب سایت ها است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B Lotus" pitchFamily="2" charset="-78"/>
                        </a:rPr>
                        <a:t>Opera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اپرا سریع ترین مرورگر </a:t>
                      </a:r>
                      <a:r>
                        <a:rPr lang="fa-IR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  <a:hlinkClick r:id="rId4"/>
                        </a:rPr>
                        <a:t>اینترنت</a:t>
                      </a:r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 روی زمین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Avant Browser</a:t>
                      </a:r>
                      <a:endParaRPr lang="en-US" b="1" dirty="0">
                        <a:cs typeface="B Lotus" pitchFamily="2" charset="-78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rtl="1"/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این نرم افزار کاملاً رایگان می باشد و برای استفاده از آن هیچگونه محدودیتی وجود ندارد، به دور از هر گونه </a:t>
                      </a:r>
                      <a:r>
                        <a:rPr lang="fa-IR" sz="18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  <a:hlinkClick r:id="rId5"/>
                        </a:rPr>
                        <a:t>تبلیغ</a:t>
                      </a:r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 و یا نرم افزار های جاسوسی می باشد.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B Lotus" pitchFamily="2" charset="-78"/>
                        </a:rPr>
                        <a:t>Mozilla/</a:t>
                      </a:r>
                      <a:r>
                        <a:rPr lang="en-US" b="1" dirty="0" err="1">
                          <a:cs typeface="B Lotus" pitchFamily="2" charset="-78"/>
                        </a:rPr>
                        <a:t>FireFox</a:t>
                      </a:r>
                      <a:endParaRPr lang="en-US" b="1" dirty="0">
                        <a:cs typeface="B Lotus" pitchFamily="2" charset="-78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سرعت بسیار بالا در بارگزاری صفحات وب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B Lotus" pitchFamily="2" charset="-78"/>
                        </a:rPr>
                        <a:t>Chrome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از شاخص های امنیتی مهمی برخوردار است 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b="1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Waterfox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B Lotus" pitchFamily="2" charset="-78"/>
                        </a:rPr>
                        <a:t>مرورگری است که بر مبنای مرورگر فایرفاکس و مخصوص سیستم عامل های 64 بیتی طراحی شده است</a:t>
                      </a:r>
                      <a:endParaRPr lang="fa-IR" b="1" dirty="0">
                        <a:cs typeface="B Lotus" pitchFamily="2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401016"/>
              </p:ext>
            </p:extLst>
          </p:nvPr>
        </p:nvGraphicFramePr>
        <p:xfrm>
          <a:off x="2339752" y="4725144"/>
          <a:ext cx="4762500" cy="198882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381250"/>
                <a:gridCol w="238125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a-IR" b="1" dirty="0">
                          <a:cs typeface="B Lotus" pitchFamily="2" charset="-78"/>
                        </a:rPr>
                        <a:t>نام مرورگر</a:t>
                      </a:r>
                    </a:p>
                  </a:txBody>
                  <a:tcPr marL="28575" marR="28575" marT="28575" marB="28575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b="1" dirty="0">
                          <a:cs typeface="B Lotus" pitchFamily="2" charset="-78"/>
                        </a:rPr>
                        <a:t>شرکت سازنده</a:t>
                      </a:r>
                    </a:p>
                  </a:txBody>
                  <a:tcPr marL="28575" marR="28575" marT="28575" marB="28575" anchor="ctr">
                    <a:solidFill>
                      <a:srgbClr val="FFC0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cs typeface="+mj-cs"/>
                        </a:rPr>
                        <a:t>Interner</a:t>
                      </a:r>
                      <a:r>
                        <a:rPr lang="en-US" b="1" dirty="0">
                          <a:cs typeface="+mj-cs"/>
                        </a:rPr>
                        <a:t> </a:t>
                      </a:r>
                      <a:r>
                        <a:rPr lang="en-US" b="1" dirty="0" err="1">
                          <a:cs typeface="+mj-cs"/>
                        </a:rPr>
                        <a:t>Explerorer</a:t>
                      </a:r>
                      <a:endParaRPr lang="en-US" b="1" dirty="0">
                        <a:cs typeface="+mj-cs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Microsoft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Opera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Opera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Safari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Apple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Mozilla/</a:t>
                      </a:r>
                      <a:r>
                        <a:rPr lang="en-US" b="1" dirty="0" err="1">
                          <a:cs typeface="+mj-cs"/>
                        </a:rPr>
                        <a:t>FireFox</a:t>
                      </a:r>
                      <a:endParaRPr lang="en-US" b="1" dirty="0">
                        <a:cs typeface="+mj-cs"/>
                      </a:endParaRP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Mozilla</a:t>
                      </a:r>
                    </a:p>
                  </a:txBody>
                  <a:tcPr marL="28575" marR="28575" marT="28575" marB="28575"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Chrome</a:t>
                      </a:r>
                    </a:p>
                  </a:txBody>
                  <a:tcPr marL="28575" marR="28575" marT="28575" marB="2857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cs typeface="+mj-cs"/>
                        </a:rPr>
                        <a:t>Google</a:t>
                      </a:r>
                    </a:p>
                  </a:txBody>
                  <a:tcPr marL="28575" marR="28575" marT="28575" marB="28575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882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3326</TotalTime>
  <Words>1096</Words>
  <Application>Microsoft Office PowerPoint</Application>
  <PresentationFormat>On-screen Show (4:3)</PresentationFormat>
  <Paragraphs>261</Paragraphs>
  <Slides>23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B Nazanin</vt:lpstr>
      <vt:lpstr>B Mitra</vt:lpstr>
      <vt:lpstr>B Lotus</vt:lpstr>
      <vt:lpstr>B Titr</vt:lpstr>
      <vt:lpstr>B Homa</vt:lpstr>
      <vt:lpstr>Nazanin</vt:lpstr>
      <vt:lpstr>Custom Design</vt:lpstr>
      <vt:lpstr>Оформление по умолчанию</vt:lpstr>
      <vt:lpstr>PowerPoint Presentation</vt:lpstr>
      <vt:lpstr>PowerPoint Presentation</vt:lpstr>
      <vt:lpstr>مراحل رسیدن به پاسخ پرشش</vt:lpstr>
      <vt:lpstr>گام اول برای پاسخ به پرسش:  شناخت موضوع  </vt:lpstr>
      <vt:lpstr>تعیین جزئیات اطلاعات (جدول 2-3)</vt:lpstr>
      <vt:lpstr>گام دوم برای پاسخ به پرسش:  انتخاب منابع و جمع آوری اطلاعات</vt:lpstr>
      <vt:lpstr>جستجو در اینترنت ( آشنایی با چند اصطلاح)</vt:lpstr>
      <vt:lpstr>انواع موتور جستجو (جدول 5-3)</vt:lpstr>
      <vt:lpstr>انواع مرورگر (جدول 6-3)</vt:lpstr>
      <vt:lpstr>PowerPoint Presentation</vt:lpstr>
      <vt:lpstr>جستجو در سایت رشد</vt:lpstr>
      <vt:lpstr>PowerPoint Presentation</vt:lpstr>
      <vt:lpstr>انواع جستجو: بدون استفاده از کلیدواژه</vt:lpstr>
      <vt:lpstr>انواع جستجو: با استفاده از  کلیدواژه «»</vt:lpstr>
      <vt:lpstr>انواع جستجو: با استفاده از  کلیدواژه + </vt:lpstr>
      <vt:lpstr>انواع جستجو: با استفاده از  کلیدواژه - </vt:lpstr>
      <vt:lpstr>انواع جستجو: با استفاده از  کلیدواژه site:  </vt:lpstr>
      <vt:lpstr>انواع جستجو: با استفاده از  کلیدواژه تکرار کلمه 3 بار پشت سرهم و استفاده از علامت + یا -  (کارآفرین کارآفرین کارآفرین)  (کارآفرین کارآفرین کارآفرین - بانک) </vt:lpstr>
      <vt:lpstr>جستجوی پیشرفته</vt:lpstr>
      <vt:lpstr>جستجوی پیشرفته</vt:lpstr>
      <vt:lpstr>جستجوی پیشرفته</vt:lpstr>
      <vt:lpstr>بیاموزیم وب نامرئی (invisible web یا deep وب)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Nasir2</cp:lastModifiedBy>
  <cp:revision>431</cp:revision>
  <cp:lastPrinted>2013-09-11T09:36:04Z</cp:lastPrinted>
  <dcterms:created xsi:type="dcterms:W3CDTF">2009-06-06T14:48:56Z</dcterms:created>
  <dcterms:modified xsi:type="dcterms:W3CDTF">2016-10-04T05:48:22Z</dcterms:modified>
</cp:coreProperties>
</file>