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74" r:id="rId15"/>
    <p:sldId id="275" r:id="rId16"/>
    <p:sldId id="276" r:id="rId17"/>
    <p:sldId id="277" r:id="rId18"/>
    <p:sldId id="278" r:id="rId19"/>
    <p:sldId id="268" r:id="rId20"/>
    <p:sldId id="272" r:id="rId21"/>
    <p:sldId id="269" r:id="rId22"/>
    <p:sldId id="270" r:id="rId23"/>
    <p:sldId id="271"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485" autoAdjust="0"/>
    <p:restoredTop sz="94660"/>
  </p:normalViewPr>
  <p:slideViewPr>
    <p:cSldViewPr snapToGrid="0">
      <p:cViewPr varScale="1">
        <p:scale>
          <a:sx n="78" d="100"/>
          <a:sy n="78" d="100"/>
        </p:scale>
        <p:origin x="-180"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77735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2005181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3655123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240406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2220735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423303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3611446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1403485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3673320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2597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D0C962-508E-4A34-A623-EEFF7E197A47}" type="datetimeFigureOut">
              <a:rPr lang="fa-IR" smtClean="0"/>
              <a:pPr/>
              <a:t>02/28/1438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FDF1B80-A52C-4B64-9506-222848EA51F2}" type="slidenum">
              <a:rPr lang="fa-IR" smtClean="0"/>
              <a:pPr/>
              <a:t>‹#›</a:t>
            </a:fld>
            <a:endParaRPr lang="fa-IR"/>
          </a:p>
        </p:txBody>
      </p:sp>
    </p:spTree>
    <p:extLst>
      <p:ext uri="{BB962C8B-B14F-4D97-AF65-F5344CB8AC3E}">
        <p14:creationId xmlns:p14="http://schemas.microsoft.com/office/powerpoint/2010/main" val="10288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4D0C962-508E-4A34-A623-EEFF7E197A47}" type="datetimeFigureOut">
              <a:rPr lang="fa-IR" smtClean="0"/>
              <a:pPr/>
              <a:t>02/28/1438</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FDF1B80-A52C-4B64-9506-222848EA51F2}" type="slidenum">
              <a:rPr lang="fa-IR" smtClean="0"/>
              <a:pPr/>
              <a:t>‹#›</a:t>
            </a:fld>
            <a:endParaRPr lang="fa-IR"/>
          </a:p>
        </p:txBody>
      </p:sp>
    </p:spTree>
    <p:extLst>
      <p:ext uri="{BB962C8B-B14F-4D97-AF65-F5344CB8AC3E}">
        <p14:creationId xmlns:p14="http://schemas.microsoft.com/office/powerpoint/2010/main" val="986162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karafarin24.ir/" TargetMode="External"/><Relationship Id="rId2" Type="http://schemas.openxmlformats.org/officeDocument/2006/relationships/hyperlink" Target="http://www.keshavarzjavan.ir/" TargetMode="External"/><Relationship Id="rId1" Type="http://schemas.openxmlformats.org/officeDocument/2006/relationships/slideLayout" Target="../slideLayouts/slideLayout2.xml"/><Relationship Id="rId4" Type="http://schemas.openxmlformats.org/officeDocument/2006/relationships/hyperlink" Target="http://www.aftabir.co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131440"/>
          </a:xfrm>
        </p:spPr>
        <p:txBody>
          <a:bodyPr>
            <a:normAutofit/>
          </a:bodyPr>
          <a:lstStyle/>
          <a:p>
            <a:r>
              <a:rPr lang="fa-IR" sz="4400" b="1" dirty="0" smtClean="0">
                <a:cs typeface="B Nazanin" panose="00000400000000000000" pitchFamily="2" charset="-78"/>
              </a:rPr>
              <a:t>بخش های تولیدی کشاورزی</a:t>
            </a:r>
            <a:endParaRPr lang="fa-IR" sz="4400" b="1" dirty="0">
              <a:cs typeface="B Nazanin" panose="00000400000000000000" pitchFamily="2" charset="-78"/>
            </a:endParaRPr>
          </a:p>
        </p:txBody>
      </p:sp>
    </p:spTree>
    <p:extLst>
      <p:ext uri="{BB962C8B-B14F-4D97-AF65-F5344CB8AC3E}">
        <p14:creationId xmlns:p14="http://schemas.microsoft.com/office/powerpoint/2010/main" val="2526106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t>  </a:t>
            </a:r>
            <a:endParaRPr lang="fa-IR" sz="4000" dirty="0"/>
          </a:p>
        </p:txBody>
      </p:sp>
      <p:sp>
        <p:nvSpPr>
          <p:cNvPr id="3" name="Content Placeholder 2"/>
          <p:cNvSpPr>
            <a:spLocks noGrp="1"/>
          </p:cNvSpPr>
          <p:nvPr>
            <p:ph idx="1"/>
          </p:nvPr>
        </p:nvSpPr>
        <p:spPr>
          <a:xfrm>
            <a:off x="838200" y="365126"/>
            <a:ext cx="10515600" cy="5811838"/>
          </a:xfrm>
        </p:spPr>
        <p:txBody>
          <a:bodyPr/>
          <a:lstStyle/>
          <a:p>
            <a:r>
              <a:rPr lang="fa-IR" dirty="0" smtClean="0"/>
              <a:t>میزان تولید</a:t>
            </a:r>
          </a:p>
          <a:p>
            <a:pPr marL="0" indent="0">
              <a:buNone/>
            </a:pPr>
            <a:r>
              <a:rPr lang="fa-IR" sz="2400" dirty="0" smtClean="0"/>
              <a:t>میزان حبوبات تولید شده در سال زراعی 91-92حدود505هزارتن می باشدکه از این مقدار 48.1درصد بصورت اراضی با کشت آبی و 51.9 درصد بصورت اراضی با کشت دیم بوده است. </a:t>
            </a:r>
            <a:endParaRPr lang="fa-IR" sz="2400" dirty="0"/>
          </a:p>
        </p:txBody>
      </p:sp>
      <p:pic>
        <p:nvPicPr>
          <p:cNvPr id="5" name="Picture 4"/>
          <p:cNvPicPr>
            <a:picLocks noChangeAspect="1"/>
          </p:cNvPicPr>
          <p:nvPr/>
        </p:nvPicPr>
        <p:blipFill>
          <a:blip r:embed="rId2"/>
          <a:stretch>
            <a:fillRect/>
          </a:stretch>
        </p:blipFill>
        <p:spPr>
          <a:xfrm>
            <a:off x="2587010" y="1787681"/>
            <a:ext cx="7017980" cy="4389283"/>
          </a:xfrm>
          <a:prstGeom prst="rect">
            <a:avLst/>
          </a:prstGeom>
        </p:spPr>
      </p:pic>
    </p:spTree>
    <p:extLst>
      <p:ext uri="{BB962C8B-B14F-4D97-AF65-F5344CB8AC3E}">
        <p14:creationId xmlns:p14="http://schemas.microsoft.com/office/powerpoint/2010/main" val="3037148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2762"/>
          </a:xfrm>
        </p:spPr>
        <p:txBody>
          <a:bodyPr>
            <a:normAutofit/>
          </a:bodyPr>
          <a:lstStyle/>
          <a:p>
            <a:r>
              <a:rPr lang="fa-IR" sz="4000" dirty="0" smtClean="0"/>
              <a:t>وضعیت محصولات صنعتی درکشور</a:t>
            </a:r>
            <a:endParaRPr lang="fa-IR" sz="4000" dirty="0"/>
          </a:p>
        </p:txBody>
      </p:sp>
      <p:sp>
        <p:nvSpPr>
          <p:cNvPr id="3" name="Content Placeholder 2"/>
          <p:cNvSpPr>
            <a:spLocks noGrp="1"/>
          </p:cNvSpPr>
          <p:nvPr>
            <p:ph idx="1"/>
          </p:nvPr>
        </p:nvSpPr>
        <p:spPr>
          <a:xfrm>
            <a:off x="838200" y="1287888"/>
            <a:ext cx="10515600" cy="4889075"/>
          </a:xfrm>
        </p:spPr>
        <p:txBody>
          <a:bodyPr/>
          <a:lstStyle/>
          <a:p>
            <a:r>
              <a:rPr lang="fa-IR" dirty="0" smtClean="0"/>
              <a:t>سطح برداشت</a:t>
            </a:r>
          </a:p>
          <a:p>
            <a:pPr marL="0" indent="0">
              <a:buNone/>
            </a:pPr>
            <a:r>
              <a:rPr lang="fa-IR" sz="2400" dirty="0" smtClean="0"/>
              <a:t>در سال زراعی 91-92محصولات صنعتی با سطح برداشت حدود 565هزارهکتارمعادل4.62درصد ازکل سطح برداشت محصولات زراعی را بخود اختصاص داد. که از این مقدار83.7درصدبصورت کشت آبی و16.3درصدبصورت کشت دیم بوده است.</a:t>
            </a:r>
          </a:p>
          <a:p>
            <a:pPr marL="0" indent="0">
              <a:buNone/>
            </a:pPr>
            <a:r>
              <a:rPr lang="fa-IR" sz="2400" dirty="0" smtClean="0"/>
              <a:t>68.3درصددر استان های </a:t>
            </a:r>
          </a:p>
          <a:p>
            <a:pPr marL="0" indent="0">
              <a:buNone/>
            </a:pPr>
            <a:r>
              <a:rPr lang="fa-IR" sz="2400" dirty="0" smtClean="0"/>
              <a:t>خوزستان،گلستان،فارس،</a:t>
            </a:r>
          </a:p>
          <a:p>
            <a:pPr marL="0" indent="0">
              <a:buNone/>
            </a:pPr>
            <a:r>
              <a:rPr lang="fa-IR" sz="2400" dirty="0" smtClean="0"/>
              <a:t>خراسان رضوی،مازندران</a:t>
            </a:r>
          </a:p>
          <a:p>
            <a:pPr marL="0" indent="0">
              <a:buNone/>
            </a:pPr>
            <a:r>
              <a:rPr lang="fa-IR" sz="2400" dirty="0" smtClean="0"/>
              <a:t>وآذربایجان شرقی تولیدشده</a:t>
            </a:r>
          </a:p>
          <a:p>
            <a:pPr marL="0" indent="0">
              <a:buNone/>
            </a:pPr>
            <a:r>
              <a:rPr lang="fa-IR" sz="2400" dirty="0" smtClean="0"/>
              <a:t>است. </a:t>
            </a:r>
            <a:endParaRPr lang="fa-IR" sz="2400" dirty="0"/>
          </a:p>
        </p:txBody>
      </p:sp>
      <p:pic>
        <p:nvPicPr>
          <p:cNvPr id="4" name="Picture 3"/>
          <p:cNvPicPr>
            <a:picLocks noChangeAspect="1"/>
          </p:cNvPicPr>
          <p:nvPr/>
        </p:nvPicPr>
        <p:blipFill>
          <a:blip r:embed="rId2"/>
          <a:stretch>
            <a:fillRect/>
          </a:stretch>
        </p:blipFill>
        <p:spPr>
          <a:xfrm>
            <a:off x="1725769" y="2871988"/>
            <a:ext cx="6812923" cy="3760631"/>
          </a:xfrm>
          <a:prstGeom prst="rect">
            <a:avLst/>
          </a:prstGeom>
        </p:spPr>
      </p:pic>
    </p:spTree>
    <p:extLst>
      <p:ext uri="{BB962C8B-B14F-4D97-AF65-F5344CB8AC3E}">
        <p14:creationId xmlns:p14="http://schemas.microsoft.com/office/powerpoint/2010/main" val="1291763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838200" y="365125"/>
            <a:ext cx="10515600" cy="5811838"/>
          </a:xfrm>
        </p:spPr>
        <p:txBody>
          <a:bodyPr/>
          <a:lstStyle/>
          <a:p>
            <a:r>
              <a:rPr lang="fa-IR" dirty="0" smtClean="0"/>
              <a:t>میزان تولید</a:t>
            </a:r>
          </a:p>
          <a:p>
            <a:pPr marL="0" indent="0">
              <a:buNone/>
            </a:pPr>
            <a:r>
              <a:rPr lang="fa-IR" sz="2400" dirty="0" smtClean="0"/>
              <a:t>درسال زراعی 91-92ازکل میزان تولید محصولات زراعی حدود10.7میلیون تن معادل 15.73درصد متعلق به محصولات صنعتی است که 98.9درصدسهم اراضی باکشت آبی و1.08درصدمتعلق به اراضی با کشت دیم است. حدود 81.13درصدازکل میزان تولید شده در استانهای خوزستان،آذربایجان غربی وخراسان رضوی تولید شده است. </a:t>
            </a:r>
            <a:endParaRPr lang="fa-IR" sz="2400" dirty="0"/>
          </a:p>
        </p:txBody>
      </p:sp>
      <p:pic>
        <p:nvPicPr>
          <p:cNvPr id="4" name="Picture 3"/>
          <p:cNvPicPr>
            <a:picLocks noChangeAspect="1"/>
          </p:cNvPicPr>
          <p:nvPr/>
        </p:nvPicPr>
        <p:blipFill>
          <a:blip r:embed="rId2"/>
          <a:stretch>
            <a:fillRect/>
          </a:stretch>
        </p:blipFill>
        <p:spPr>
          <a:xfrm>
            <a:off x="2156875" y="2253802"/>
            <a:ext cx="6922730" cy="4327301"/>
          </a:xfrm>
          <a:prstGeom prst="rect">
            <a:avLst/>
          </a:prstGeom>
        </p:spPr>
      </p:pic>
    </p:spTree>
    <p:extLst>
      <p:ext uri="{BB962C8B-B14F-4D97-AF65-F5344CB8AC3E}">
        <p14:creationId xmlns:p14="http://schemas.microsoft.com/office/powerpoint/2010/main" val="2767884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7157"/>
          </a:xfrm>
        </p:spPr>
        <p:txBody>
          <a:bodyPr>
            <a:normAutofit/>
          </a:bodyPr>
          <a:lstStyle/>
          <a:p>
            <a:r>
              <a:rPr lang="fa-IR" sz="4000" dirty="0" smtClean="0"/>
              <a:t>وضعیت سبزیجات:</a:t>
            </a:r>
            <a:endParaRPr lang="fa-IR" sz="4000" dirty="0"/>
          </a:p>
        </p:txBody>
      </p:sp>
      <p:sp>
        <p:nvSpPr>
          <p:cNvPr id="3" name="Content Placeholder 2"/>
          <p:cNvSpPr>
            <a:spLocks noGrp="1"/>
          </p:cNvSpPr>
          <p:nvPr>
            <p:ph idx="1"/>
          </p:nvPr>
        </p:nvSpPr>
        <p:spPr>
          <a:xfrm>
            <a:off x="838200" y="1352282"/>
            <a:ext cx="10515600" cy="4824681"/>
          </a:xfrm>
        </p:spPr>
        <p:txBody>
          <a:bodyPr/>
          <a:lstStyle/>
          <a:p>
            <a:r>
              <a:rPr lang="fa-IR" dirty="0" smtClean="0"/>
              <a:t>سطح برداشت</a:t>
            </a:r>
          </a:p>
          <a:p>
            <a:pPr marL="0" indent="0">
              <a:buNone/>
            </a:pPr>
            <a:r>
              <a:rPr lang="fa-IR" dirty="0" smtClean="0"/>
              <a:t>درسال زراعی91-92حدود510هزارهکتارمعادل 4.2درصدازسطح برداشت اراضی محصولات زراعی به گروه سبزیجات اختصاص داشته که ازاین مقدار92.38درصدبه کشت آبی و7.62درصدبه کشت دیم اختصاص داشت. </a:t>
            </a:r>
          </a:p>
          <a:p>
            <a:pPr marL="0" indent="0">
              <a:buNone/>
            </a:pPr>
            <a:endParaRPr lang="fa-IR" dirty="0"/>
          </a:p>
        </p:txBody>
      </p:sp>
      <p:pic>
        <p:nvPicPr>
          <p:cNvPr id="4" name="Picture 3"/>
          <p:cNvPicPr>
            <a:picLocks noChangeAspect="1"/>
          </p:cNvPicPr>
          <p:nvPr/>
        </p:nvPicPr>
        <p:blipFill>
          <a:blip r:embed="rId2"/>
          <a:stretch>
            <a:fillRect/>
          </a:stretch>
        </p:blipFill>
        <p:spPr>
          <a:xfrm>
            <a:off x="2614411" y="3052293"/>
            <a:ext cx="6928834" cy="3477297"/>
          </a:xfrm>
          <a:prstGeom prst="rect">
            <a:avLst/>
          </a:prstGeom>
        </p:spPr>
      </p:pic>
    </p:spTree>
    <p:extLst>
      <p:ext uri="{BB962C8B-B14F-4D97-AF65-F5344CB8AC3E}">
        <p14:creationId xmlns:p14="http://schemas.microsoft.com/office/powerpoint/2010/main" val="2013680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838200" y="365125"/>
            <a:ext cx="10515600" cy="5811838"/>
          </a:xfrm>
        </p:spPr>
        <p:txBody>
          <a:bodyPr/>
          <a:lstStyle/>
          <a:p>
            <a:r>
              <a:rPr lang="fa-IR" dirty="0" smtClean="0"/>
              <a:t>میزان تولید</a:t>
            </a:r>
          </a:p>
          <a:p>
            <a:pPr marL="0" indent="0">
              <a:buNone/>
            </a:pPr>
            <a:r>
              <a:rPr lang="fa-IR" dirty="0" smtClean="0"/>
              <a:t>میزان تولیدگروه سبزیجات 15.6میلیون تن معادل 22.94درصدازکل میزان تولید محصولات زراعی میباشد که از این مقدار96.2درصدسهم اراضی باکشت آبی و3.8 درصدسهم اراضی باکشت دیم است.</a:t>
            </a:r>
          </a:p>
          <a:p>
            <a:pPr marL="0" indent="0">
              <a:buNone/>
            </a:pPr>
            <a:endParaRPr lang="fa-IR" dirty="0" smtClean="0"/>
          </a:p>
        </p:txBody>
      </p:sp>
      <p:pic>
        <p:nvPicPr>
          <p:cNvPr id="4" name="Picture 3"/>
          <p:cNvPicPr>
            <a:picLocks noChangeAspect="1"/>
          </p:cNvPicPr>
          <p:nvPr/>
        </p:nvPicPr>
        <p:blipFill>
          <a:blip r:embed="rId2"/>
          <a:stretch>
            <a:fillRect/>
          </a:stretch>
        </p:blipFill>
        <p:spPr>
          <a:xfrm>
            <a:off x="1455313" y="2086377"/>
            <a:ext cx="7559898" cy="4533364"/>
          </a:xfrm>
          <a:prstGeom prst="rect">
            <a:avLst/>
          </a:prstGeom>
        </p:spPr>
      </p:pic>
    </p:spTree>
    <p:extLst>
      <p:ext uri="{BB962C8B-B14F-4D97-AF65-F5344CB8AC3E}">
        <p14:creationId xmlns:p14="http://schemas.microsoft.com/office/powerpoint/2010/main" val="3627359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1551"/>
          </a:xfrm>
        </p:spPr>
        <p:txBody>
          <a:bodyPr>
            <a:normAutofit/>
          </a:bodyPr>
          <a:lstStyle/>
          <a:p>
            <a:r>
              <a:rPr lang="fa-IR" sz="4000" dirty="0" smtClean="0"/>
              <a:t>وضعیت محصولات جالیزی</a:t>
            </a:r>
            <a:endParaRPr lang="fa-IR" sz="4000" dirty="0"/>
          </a:p>
        </p:txBody>
      </p:sp>
      <p:sp>
        <p:nvSpPr>
          <p:cNvPr id="3" name="Content Placeholder 2"/>
          <p:cNvSpPr>
            <a:spLocks noGrp="1"/>
          </p:cNvSpPr>
          <p:nvPr>
            <p:ph idx="1"/>
          </p:nvPr>
        </p:nvSpPr>
        <p:spPr>
          <a:xfrm>
            <a:off x="838200" y="1300766"/>
            <a:ext cx="10515600" cy="4876197"/>
          </a:xfrm>
        </p:spPr>
        <p:txBody>
          <a:bodyPr/>
          <a:lstStyle/>
          <a:p>
            <a:r>
              <a:rPr lang="fa-IR" dirty="0" smtClean="0"/>
              <a:t>سطح برداشت</a:t>
            </a:r>
          </a:p>
          <a:p>
            <a:pPr marL="0" indent="0">
              <a:buNone/>
            </a:pPr>
            <a:r>
              <a:rPr lang="fa-IR" dirty="0" smtClean="0"/>
              <a:t>حدود352هزارهکتارمعادل 2.88درصدازسطح برداشت اراضی کشوربه محصولات جالیزی اختصاص داشته است که ازاین مقدار95.3درصدسهم اراضی باکشت آبی و4.7 درصدسهم اراضی با کشت دیم است.</a:t>
            </a:r>
            <a:endParaRPr lang="fa-IR" dirty="0"/>
          </a:p>
          <a:p>
            <a:pPr marL="0" indent="0">
              <a:buNone/>
            </a:pPr>
            <a:endParaRPr lang="fa-IR" dirty="0" smtClean="0"/>
          </a:p>
        </p:txBody>
      </p:sp>
      <p:pic>
        <p:nvPicPr>
          <p:cNvPr id="4" name="Picture 3"/>
          <p:cNvPicPr>
            <a:picLocks noChangeAspect="1"/>
          </p:cNvPicPr>
          <p:nvPr/>
        </p:nvPicPr>
        <p:blipFill>
          <a:blip r:embed="rId2"/>
          <a:stretch>
            <a:fillRect/>
          </a:stretch>
        </p:blipFill>
        <p:spPr>
          <a:xfrm>
            <a:off x="2542973" y="2987899"/>
            <a:ext cx="6704058" cy="3870101"/>
          </a:xfrm>
          <a:prstGeom prst="rect">
            <a:avLst/>
          </a:prstGeom>
        </p:spPr>
      </p:pic>
    </p:spTree>
    <p:extLst>
      <p:ext uri="{BB962C8B-B14F-4D97-AF65-F5344CB8AC3E}">
        <p14:creationId xmlns:p14="http://schemas.microsoft.com/office/powerpoint/2010/main" val="1424657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r>
              <a:rPr lang="fa-IR" dirty="0" smtClean="0"/>
              <a:t> </a:t>
            </a:r>
            <a:endParaRPr lang="fa-IR" dirty="0"/>
          </a:p>
        </p:txBody>
      </p:sp>
      <p:sp>
        <p:nvSpPr>
          <p:cNvPr id="3" name="Content Placeholder 2"/>
          <p:cNvSpPr>
            <a:spLocks noGrp="1"/>
          </p:cNvSpPr>
          <p:nvPr>
            <p:ph idx="1"/>
          </p:nvPr>
        </p:nvSpPr>
        <p:spPr>
          <a:xfrm>
            <a:off x="838200" y="365125"/>
            <a:ext cx="10515600" cy="5811838"/>
          </a:xfrm>
        </p:spPr>
        <p:txBody>
          <a:bodyPr/>
          <a:lstStyle/>
          <a:p>
            <a:r>
              <a:rPr lang="fa-IR" dirty="0" smtClean="0"/>
              <a:t>میزان تولید</a:t>
            </a:r>
          </a:p>
          <a:p>
            <a:pPr marL="0" indent="0">
              <a:buNone/>
            </a:pPr>
            <a:r>
              <a:rPr lang="fa-IR" dirty="0" smtClean="0"/>
              <a:t>کل میزان محصولات جالیزی تولیدشده 8.87میلیون تن معادل 13درصد میباشدکه از این مقدار98.9درصد سهم اراضی با کشت آبی و1.1درصد سهم اراضی باکشت دیم میباشد.</a:t>
            </a:r>
            <a:endParaRPr lang="fa-IR" dirty="0"/>
          </a:p>
        </p:txBody>
      </p:sp>
      <p:pic>
        <p:nvPicPr>
          <p:cNvPr id="4" name="Picture 3"/>
          <p:cNvPicPr>
            <a:picLocks noChangeAspect="1"/>
          </p:cNvPicPr>
          <p:nvPr/>
        </p:nvPicPr>
        <p:blipFill>
          <a:blip r:embed="rId2"/>
          <a:stretch>
            <a:fillRect/>
          </a:stretch>
        </p:blipFill>
        <p:spPr>
          <a:xfrm>
            <a:off x="2743200" y="2243137"/>
            <a:ext cx="6490952" cy="3933826"/>
          </a:xfrm>
          <a:prstGeom prst="rect">
            <a:avLst/>
          </a:prstGeom>
        </p:spPr>
      </p:pic>
    </p:spTree>
    <p:extLst>
      <p:ext uri="{BB962C8B-B14F-4D97-AF65-F5344CB8AC3E}">
        <p14:creationId xmlns:p14="http://schemas.microsoft.com/office/powerpoint/2010/main" val="2568892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7309"/>
          </a:xfrm>
        </p:spPr>
        <p:txBody>
          <a:bodyPr>
            <a:normAutofit/>
          </a:bodyPr>
          <a:lstStyle/>
          <a:p>
            <a:r>
              <a:rPr lang="fa-IR" sz="4000" dirty="0" smtClean="0"/>
              <a:t> وضعیت نباتات علوفه ای</a:t>
            </a:r>
            <a:endParaRPr lang="fa-IR" sz="4000" dirty="0"/>
          </a:p>
        </p:txBody>
      </p:sp>
      <p:sp>
        <p:nvSpPr>
          <p:cNvPr id="3" name="Content Placeholder 2"/>
          <p:cNvSpPr>
            <a:spLocks noGrp="1"/>
          </p:cNvSpPr>
          <p:nvPr>
            <p:ph idx="1"/>
          </p:nvPr>
        </p:nvSpPr>
        <p:spPr>
          <a:xfrm>
            <a:off x="838200" y="1326524"/>
            <a:ext cx="10515600" cy="4850439"/>
          </a:xfrm>
        </p:spPr>
        <p:txBody>
          <a:bodyPr/>
          <a:lstStyle/>
          <a:p>
            <a:r>
              <a:rPr lang="fa-IR" dirty="0" smtClean="0"/>
              <a:t>سطح برداشت</a:t>
            </a:r>
          </a:p>
          <a:p>
            <a:pPr marL="0" indent="0">
              <a:buNone/>
            </a:pPr>
            <a:r>
              <a:rPr lang="fa-IR" dirty="0" smtClean="0"/>
              <a:t>حدود901هزارهکتارمعادل 7.37درصدازسطح برداشت شده محصولات زراعی بع نباتات علوفه ای اختصاص داشته است که ازاین مقدارحدود85.9درصد سهم کشت آبی و14.1 درصد سهم کشت دیم است.</a:t>
            </a:r>
            <a:endParaRPr lang="fa-IR" dirty="0"/>
          </a:p>
        </p:txBody>
      </p:sp>
      <p:pic>
        <p:nvPicPr>
          <p:cNvPr id="4" name="Picture 3"/>
          <p:cNvPicPr>
            <a:picLocks noChangeAspect="1"/>
          </p:cNvPicPr>
          <p:nvPr/>
        </p:nvPicPr>
        <p:blipFill>
          <a:blip r:embed="rId2"/>
          <a:stretch>
            <a:fillRect/>
          </a:stretch>
        </p:blipFill>
        <p:spPr>
          <a:xfrm>
            <a:off x="2962141" y="3065172"/>
            <a:ext cx="6761408" cy="3644721"/>
          </a:xfrm>
          <a:prstGeom prst="rect">
            <a:avLst/>
          </a:prstGeom>
        </p:spPr>
      </p:pic>
    </p:spTree>
    <p:extLst>
      <p:ext uri="{BB962C8B-B14F-4D97-AF65-F5344CB8AC3E}">
        <p14:creationId xmlns:p14="http://schemas.microsoft.com/office/powerpoint/2010/main" val="3497533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838200" y="365125"/>
            <a:ext cx="10515600" cy="5811838"/>
          </a:xfrm>
        </p:spPr>
        <p:txBody>
          <a:bodyPr/>
          <a:lstStyle/>
          <a:p>
            <a:r>
              <a:rPr lang="fa-IR" dirty="0" smtClean="0"/>
              <a:t>میزان تولید</a:t>
            </a:r>
          </a:p>
          <a:p>
            <a:pPr marL="0" indent="0">
              <a:buNone/>
            </a:pPr>
            <a:r>
              <a:rPr lang="fa-IR" dirty="0" smtClean="0"/>
              <a:t>کل میزان تولیدنباتات علوفه ای حدود15.6میلیون تن معادل 22.8درصداز کل میزان تولید محصولات زراعی است.که ازاین مقدارحدود91.69درصدسهم کشت آبی و8.31درصد سهم کشت دیم است.</a:t>
            </a:r>
          </a:p>
          <a:p>
            <a:pPr marL="0" indent="0">
              <a:buNone/>
            </a:pPr>
            <a:endParaRPr lang="fa-IR" dirty="0"/>
          </a:p>
        </p:txBody>
      </p:sp>
      <p:pic>
        <p:nvPicPr>
          <p:cNvPr id="4" name="Picture 3"/>
          <p:cNvPicPr>
            <a:picLocks noChangeAspect="1"/>
          </p:cNvPicPr>
          <p:nvPr/>
        </p:nvPicPr>
        <p:blipFill>
          <a:blip r:embed="rId2"/>
          <a:stretch>
            <a:fillRect/>
          </a:stretch>
        </p:blipFill>
        <p:spPr>
          <a:xfrm>
            <a:off x="2910626" y="2024062"/>
            <a:ext cx="6864440" cy="4273707"/>
          </a:xfrm>
          <a:prstGeom prst="rect">
            <a:avLst/>
          </a:prstGeom>
        </p:spPr>
      </p:pic>
    </p:spTree>
    <p:extLst>
      <p:ext uri="{BB962C8B-B14F-4D97-AF65-F5344CB8AC3E}">
        <p14:creationId xmlns:p14="http://schemas.microsoft.com/office/powerpoint/2010/main" val="714667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34886"/>
          </a:xfrm>
        </p:spPr>
        <p:txBody>
          <a:bodyPr>
            <a:normAutofit/>
          </a:bodyPr>
          <a:lstStyle/>
          <a:p>
            <a:r>
              <a:rPr lang="fa-IR" sz="3600" dirty="0" smtClean="0"/>
              <a:t>رتبه تولید محصولات کشاورزی ایران نسبت به جهان در سال 1390</a:t>
            </a:r>
            <a:endParaRPr lang="fa-IR"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11564357"/>
              </p:ext>
            </p:extLst>
          </p:nvPr>
        </p:nvGraphicFramePr>
        <p:xfrm>
          <a:off x="6787166" y="1825625"/>
          <a:ext cx="4566633" cy="4079240"/>
        </p:xfrm>
        <a:graphic>
          <a:graphicData uri="http://schemas.openxmlformats.org/drawingml/2006/table">
            <a:tbl>
              <a:tblPr rtl="1" firstRow="1" bandRow="1">
                <a:tableStyleId>{5C22544A-7EE6-4342-B048-85BDC9FD1C3A}</a:tableStyleId>
              </a:tblPr>
              <a:tblGrid>
                <a:gridCol w="564902"/>
                <a:gridCol w="4001731"/>
              </a:tblGrid>
              <a:tr h="370840">
                <a:tc>
                  <a:txBody>
                    <a:bodyPr/>
                    <a:lstStyle/>
                    <a:p>
                      <a:pPr rtl="1"/>
                      <a:r>
                        <a:rPr lang="fa-IR" dirty="0" smtClean="0"/>
                        <a:t>رتبه  </a:t>
                      </a:r>
                      <a:endParaRPr lang="fa-IR" dirty="0"/>
                    </a:p>
                  </a:txBody>
                  <a:tcPr/>
                </a:tc>
                <a:tc>
                  <a:txBody>
                    <a:bodyPr/>
                    <a:lstStyle/>
                    <a:p>
                      <a:pPr rtl="1"/>
                      <a:r>
                        <a:rPr lang="fa-IR" dirty="0" smtClean="0"/>
                        <a:t>محصول</a:t>
                      </a:r>
                      <a:endParaRPr lang="fa-IR" dirty="0"/>
                    </a:p>
                  </a:txBody>
                  <a:tcPr/>
                </a:tc>
              </a:tr>
              <a:tr h="370840">
                <a:tc>
                  <a:txBody>
                    <a:bodyPr/>
                    <a:lstStyle/>
                    <a:p>
                      <a:pPr rtl="1"/>
                      <a:r>
                        <a:rPr lang="fa-IR" dirty="0" smtClean="0"/>
                        <a:t>1</a:t>
                      </a:r>
                    </a:p>
                  </a:txBody>
                  <a:tcPr/>
                </a:tc>
                <a:tc>
                  <a:txBody>
                    <a:bodyPr/>
                    <a:lstStyle/>
                    <a:p>
                      <a:pPr rtl="1"/>
                      <a:r>
                        <a:rPr lang="fa-IR" dirty="0" smtClean="0"/>
                        <a:t>زعفران،پسته،خاویار،</a:t>
                      </a:r>
                      <a:r>
                        <a:rPr lang="fa-IR" baseline="0" dirty="0" smtClean="0"/>
                        <a:t> زرشک</a:t>
                      </a:r>
                      <a:endParaRPr lang="fa-IR" dirty="0"/>
                    </a:p>
                  </a:txBody>
                  <a:tcPr/>
                </a:tc>
              </a:tr>
              <a:tr h="370840">
                <a:tc>
                  <a:txBody>
                    <a:bodyPr/>
                    <a:lstStyle/>
                    <a:p>
                      <a:pPr rtl="1"/>
                      <a:r>
                        <a:rPr lang="fa-IR" dirty="0" smtClean="0"/>
                        <a:t>2</a:t>
                      </a:r>
                      <a:endParaRPr lang="fa-IR" dirty="0"/>
                    </a:p>
                  </a:txBody>
                  <a:tcPr/>
                </a:tc>
                <a:tc>
                  <a:txBody>
                    <a:bodyPr/>
                    <a:lstStyle/>
                    <a:p>
                      <a:pPr rtl="1"/>
                      <a:r>
                        <a:rPr lang="fa-IR" dirty="0" smtClean="0"/>
                        <a:t>زردالو،خرما</a:t>
                      </a:r>
                      <a:endParaRPr lang="fa-IR" dirty="0"/>
                    </a:p>
                  </a:txBody>
                  <a:tcPr/>
                </a:tc>
              </a:tr>
              <a:tr h="370840">
                <a:tc>
                  <a:txBody>
                    <a:bodyPr/>
                    <a:lstStyle/>
                    <a:p>
                      <a:pPr rtl="1"/>
                      <a:r>
                        <a:rPr lang="fa-IR" dirty="0" smtClean="0"/>
                        <a:t>3</a:t>
                      </a:r>
                      <a:endParaRPr lang="fa-IR" dirty="0"/>
                    </a:p>
                  </a:txBody>
                  <a:tcPr/>
                </a:tc>
                <a:tc>
                  <a:txBody>
                    <a:bodyPr/>
                    <a:lstStyle/>
                    <a:p>
                      <a:pPr rtl="1"/>
                      <a:r>
                        <a:rPr lang="fa-IR" dirty="0" smtClean="0"/>
                        <a:t>هندوانه،گیلاس،طالبی،خیار</a:t>
                      </a:r>
                      <a:endParaRPr lang="fa-IR" dirty="0"/>
                    </a:p>
                  </a:txBody>
                  <a:tcPr/>
                </a:tc>
              </a:tr>
              <a:tr h="370840">
                <a:tc>
                  <a:txBody>
                    <a:bodyPr/>
                    <a:lstStyle/>
                    <a:p>
                      <a:pPr rtl="1"/>
                      <a:r>
                        <a:rPr lang="fa-IR" dirty="0" smtClean="0"/>
                        <a:t>4</a:t>
                      </a:r>
                      <a:endParaRPr lang="fa-IR" dirty="0"/>
                    </a:p>
                  </a:txBody>
                  <a:tcPr/>
                </a:tc>
                <a:tc>
                  <a:txBody>
                    <a:bodyPr/>
                    <a:lstStyle/>
                    <a:p>
                      <a:pPr rtl="1"/>
                      <a:r>
                        <a:rPr lang="fa-IR" dirty="0" smtClean="0"/>
                        <a:t>میوه</a:t>
                      </a:r>
                      <a:r>
                        <a:rPr lang="fa-IR" baseline="0" dirty="0" smtClean="0"/>
                        <a:t> جات،به،بادام،گردو</a:t>
                      </a:r>
                      <a:endParaRPr lang="fa-IR" dirty="0"/>
                    </a:p>
                  </a:txBody>
                  <a:tcPr/>
                </a:tc>
              </a:tr>
              <a:tr h="370840">
                <a:tc>
                  <a:txBody>
                    <a:bodyPr/>
                    <a:lstStyle/>
                    <a:p>
                      <a:pPr rtl="1"/>
                      <a:r>
                        <a:rPr lang="fa-IR" dirty="0" smtClean="0"/>
                        <a:t>5</a:t>
                      </a:r>
                      <a:endParaRPr lang="fa-IR" dirty="0"/>
                    </a:p>
                  </a:txBody>
                  <a:tcPr/>
                </a:tc>
                <a:tc>
                  <a:txBody>
                    <a:bodyPr/>
                    <a:lstStyle/>
                    <a:p>
                      <a:pPr rtl="1"/>
                      <a:r>
                        <a:rPr lang="fa-IR" dirty="0" smtClean="0"/>
                        <a:t>سبزیجات ،نخود،رازیانه</a:t>
                      </a:r>
                      <a:endParaRPr lang="fa-IR" dirty="0"/>
                    </a:p>
                  </a:txBody>
                  <a:tcPr/>
                </a:tc>
              </a:tr>
              <a:tr h="370840">
                <a:tc>
                  <a:txBody>
                    <a:bodyPr/>
                    <a:lstStyle/>
                    <a:p>
                      <a:pPr rtl="1"/>
                      <a:r>
                        <a:rPr lang="fa-IR" dirty="0" smtClean="0"/>
                        <a:t>6</a:t>
                      </a:r>
                      <a:endParaRPr lang="fa-IR" dirty="0"/>
                    </a:p>
                  </a:txBody>
                  <a:tcPr/>
                </a:tc>
                <a:tc>
                  <a:txBody>
                    <a:bodyPr/>
                    <a:lstStyle/>
                    <a:p>
                      <a:pPr rtl="1"/>
                      <a:r>
                        <a:rPr lang="fa-IR" dirty="0" smtClean="0"/>
                        <a:t>آجیل،گوجه فرنگی</a:t>
                      </a:r>
                      <a:endParaRPr lang="fa-IR" dirty="0"/>
                    </a:p>
                  </a:txBody>
                  <a:tcPr/>
                </a:tc>
              </a:tr>
              <a:tr h="370840">
                <a:tc>
                  <a:txBody>
                    <a:bodyPr/>
                    <a:lstStyle/>
                    <a:p>
                      <a:pPr rtl="1"/>
                      <a:r>
                        <a:rPr lang="fa-IR" dirty="0" smtClean="0"/>
                        <a:t>7</a:t>
                      </a:r>
                      <a:endParaRPr lang="fa-IR" dirty="0"/>
                    </a:p>
                  </a:txBody>
                  <a:tcPr/>
                </a:tc>
                <a:tc>
                  <a:txBody>
                    <a:bodyPr/>
                    <a:lstStyle/>
                    <a:p>
                      <a:pPr rtl="1"/>
                      <a:r>
                        <a:rPr lang="fa-IR" dirty="0" smtClean="0"/>
                        <a:t>انگور،پیاز،آلبالو،کیوی</a:t>
                      </a:r>
                      <a:endParaRPr lang="fa-IR" dirty="0"/>
                    </a:p>
                  </a:txBody>
                  <a:tcPr/>
                </a:tc>
              </a:tr>
              <a:tr h="370840">
                <a:tc>
                  <a:txBody>
                    <a:bodyPr/>
                    <a:lstStyle/>
                    <a:p>
                      <a:pPr rtl="1"/>
                      <a:r>
                        <a:rPr lang="fa-IR" dirty="0" smtClean="0"/>
                        <a:t>8</a:t>
                      </a:r>
                      <a:endParaRPr lang="fa-IR" dirty="0"/>
                    </a:p>
                  </a:txBody>
                  <a:tcPr/>
                </a:tc>
                <a:tc>
                  <a:txBody>
                    <a:bodyPr/>
                    <a:lstStyle/>
                    <a:p>
                      <a:pPr rtl="1"/>
                      <a:r>
                        <a:rPr lang="fa-IR" dirty="0" smtClean="0"/>
                        <a:t>ادویه جات،هلو،نارنگی،لیمو،</a:t>
                      </a:r>
                      <a:r>
                        <a:rPr lang="fa-IR" baseline="0" dirty="0" smtClean="0"/>
                        <a:t> پرتقال،کدو</a:t>
                      </a:r>
                      <a:endParaRPr lang="fa-IR" dirty="0"/>
                    </a:p>
                  </a:txBody>
                  <a:tcPr/>
                </a:tc>
              </a:tr>
              <a:tr h="370840">
                <a:tc>
                  <a:txBody>
                    <a:bodyPr/>
                    <a:lstStyle/>
                    <a:p>
                      <a:pPr rtl="1"/>
                      <a:r>
                        <a:rPr lang="fa-IR" dirty="0" smtClean="0"/>
                        <a:t>9</a:t>
                      </a:r>
                      <a:endParaRPr lang="fa-IR" dirty="0"/>
                    </a:p>
                  </a:txBody>
                  <a:tcPr/>
                </a:tc>
                <a:tc>
                  <a:txBody>
                    <a:bodyPr/>
                    <a:lstStyle/>
                    <a:p>
                      <a:pPr rtl="1"/>
                      <a:r>
                        <a:rPr lang="fa-IR" dirty="0" smtClean="0"/>
                        <a:t>عدس</a:t>
                      </a:r>
                      <a:endParaRPr lang="fa-IR" dirty="0"/>
                    </a:p>
                  </a:txBody>
                  <a:tcPr/>
                </a:tc>
              </a:tr>
              <a:tr h="370840">
                <a:tc>
                  <a:txBody>
                    <a:bodyPr/>
                    <a:lstStyle/>
                    <a:p>
                      <a:pPr rtl="1"/>
                      <a:r>
                        <a:rPr lang="fa-IR" dirty="0" smtClean="0"/>
                        <a:t>10</a:t>
                      </a:r>
                      <a:endParaRPr lang="fa-IR" dirty="0"/>
                    </a:p>
                  </a:txBody>
                  <a:tcPr/>
                </a:tc>
                <a:tc>
                  <a:txBody>
                    <a:bodyPr/>
                    <a:lstStyle/>
                    <a:p>
                      <a:pPr rtl="1"/>
                      <a:r>
                        <a:rPr lang="fa-IR" dirty="0" smtClean="0"/>
                        <a:t>خرمالو،چای،عسل</a:t>
                      </a:r>
                      <a:endParaRPr lang="fa-IR" dirty="0"/>
                    </a:p>
                  </a:txBody>
                  <a:tcPr/>
                </a:tc>
              </a:tr>
            </a:tbl>
          </a:graphicData>
        </a:graphic>
      </p:graphicFrame>
    </p:spTree>
    <p:extLst>
      <p:ext uri="{BB962C8B-B14F-4D97-AF65-F5344CB8AC3E}">
        <p14:creationId xmlns:p14="http://schemas.microsoft.com/office/powerpoint/2010/main" val="86080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latin typeface="Algerian" panose="04020705040A02060702" pitchFamily="82" charset="0"/>
                <a:cs typeface="B Nazanin" panose="00000400000000000000" pitchFamily="2" charset="-78"/>
              </a:rPr>
              <a:t>مقدمه</a:t>
            </a:r>
            <a:endParaRPr lang="fa-IR" dirty="0">
              <a:latin typeface="Algerian" panose="04020705040A02060702" pitchFamily="82" charset="0"/>
              <a:cs typeface="B Nazanin" panose="00000400000000000000" pitchFamily="2" charset="-78"/>
            </a:endParaRPr>
          </a:p>
        </p:txBody>
      </p:sp>
      <p:sp>
        <p:nvSpPr>
          <p:cNvPr id="3" name="Content Placeholder 2"/>
          <p:cNvSpPr>
            <a:spLocks noGrp="1"/>
          </p:cNvSpPr>
          <p:nvPr>
            <p:ph idx="1"/>
          </p:nvPr>
        </p:nvSpPr>
        <p:spPr/>
        <p:txBody>
          <a:bodyPr/>
          <a:lstStyle/>
          <a:p>
            <a:r>
              <a:rPr lang="fa-IR" dirty="0" smtClean="0">
                <a:latin typeface="Algerian" panose="04020705040A02060702" pitchFamily="82" charset="0"/>
                <a:cs typeface="B Nazanin" panose="00000400000000000000" pitchFamily="2" charset="-78"/>
              </a:rPr>
              <a:t>بخش های کشاورزی که از دیر بازنقش مهمی در اقتصاد داشته است،در کشورهای توسعه یافته معمولابخش اصلی دراقتصاد را داراست.بطوریکه 60تا90 درصدکل اشتغال را در برمیگیرد. کشاورزی رابعنوان نیروی محرکه رشداقتصادی در مراحل اولیه ی رشداقتصادی دانسته اندو در مراحل بعدی رشد5نقش عمده برای کشاورزی در نظرگرفته اند:</a:t>
            </a:r>
          </a:p>
          <a:p>
            <a:r>
              <a:rPr lang="fa-IR" dirty="0" smtClean="0">
                <a:latin typeface="Algerian" panose="04020705040A02060702" pitchFamily="82" charset="0"/>
                <a:cs typeface="B Nazanin" panose="00000400000000000000" pitchFamily="2" charset="-78"/>
              </a:rPr>
              <a:t>تامین درامد</a:t>
            </a:r>
          </a:p>
          <a:p>
            <a:r>
              <a:rPr lang="fa-IR" dirty="0" smtClean="0">
                <a:latin typeface="Algerian" panose="04020705040A02060702" pitchFamily="82" charset="0"/>
                <a:cs typeface="B Nazanin" panose="00000400000000000000" pitchFamily="2" charset="-78"/>
              </a:rPr>
              <a:t>ایجاداشتغال(19%درایران)</a:t>
            </a:r>
          </a:p>
          <a:p>
            <a:r>
              <a:rPr lang="fa-IR" dirty="0" smtClean="0">
                <a:latin typeface="Algerian" panose="04020705040A02060702" pitchFamily="82" charset="0"/>
                <a:cs typeface="B Nazanin" panose="00000400000000000000" pitchFamily="2" charset="-78"/>
              </a:rPr>
              <a:t>تامین غذا</a:t>
            </a:r>
          </a:p>
          <a:p>
            <a:r>
              <a:rPr lang="fa-IR" dirty="0" smtClean="0">
                <a:latin typeface="Algerian" panose="04020705040A02060702" pitchFamily="82" charset="0"/>
                <a:cs typeface="B Nazanin" panose="00000400000000000000" pitchFamily="2" charset="-78"/>
              </a:rPr>
              <a:t>ایجادبازار</a:t>
            </a:r>
          </a:p>
          <a:p>
            <a:r>
              <a:rPr lang="fa-IR" dirty="0" smtClean="0">
                <a:latin typeface="Algerian" panose="04020705040A02060702" pitchFamily="82" charset="0"/>
                <a:cs typeface="B Nazanin" panose="00000400000000000000" pitchFamily="2" charset="-78"/>
              </a:rPr>
              <a:t>ارزآوری </a:t>
            </a:r>
            <a:endParaRPr lang="fa-IR" dirty="0">
              <a:latin typeface="Algerian" panose="04020705040A02060702" pitchFamily="82" charset="0"/>
              <a:cs typeface="B Nazanin" panose="00000400000000000000" pitchFamily="2" charset="-78"/>
            </a:endParaRPr>
          </a:p>
        </p:txBody>
      </p:sp>
    </p:spTree>
    <p:extLst>
      <p:ext uri="{BB962C8B-B14F-4D97-AF65-F5344CB8AC3E}">
        <p14:creationId xmlns:p14="http://schemas.microsoft.com/office/powerpoint/2010/main" val="3038109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t>ارزش تجارت محصولات غذایی وکشاورزی در ایران</a:t>
            </a:r>
            <a:endParaRPr lang="fa-IR" sz="4000" dirty="0"/>
          </a:p>
        </p:txBody>
      </p:sp>
      <p:sp>
        <p:nvSpPr>
          <p:cNvPr id="3" name="Content Placeholder 2"/>
          <p:cNvSpPr>
            <a:spLocks noGrp="1"/>
          </p:cNvSpPr>
          <p:nvPr>
            <p:ph idx="1"/>
          </p:nvPr>
        </p:nvSpPr>
        <p:spPr/>
        <p:txBody>
          <a:bodyPr/>
          <a:lstStyle/>
          <a:p>
            <a:r>
              <a:rPr lang="fa-IR" dirty="0"/>
              <a:t>ارزش تجارت محصولات غذایی و کشاورزی ایران در سال 1392-1391 بالغ بر ۱۸ میلیارد و ۴۱۲ میلیون دلار بوده و از این مقدار ۵٫۲ میلیارد دلار مربوط به صادرات غذایی و کشاورزی و ۱۳ میلیارد و ۲۱۴ میلیون دلار نیز مربوط به واردات محصولات غذایی و کشاورزی کشور بوده است.</a:t>
            </a:r>
          </a:p>
        </p:txBody>
      </p:sp>
    </p:spTree>
    <p:extLst>
      <p:ext uri="{BB962C8B-B14F-4D97-AF65-F5344CB8AC3E}">
        <p14:creationId xmlns:p14="http://schemas.microsoft.com/office/powerpoint/2010/main" val="2100711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7461"/>
          </a:xfrm>
        </p:spPr>
        <p:txBody>
          <a:bodyPr>
            <a:normAutofit/>
          </a:bodyPr>
          <a:lstStyle/>
          <a:p>
            <a:r>
              <a:rPr lang="fa-IR" sz="4000" dirty="0" smtClean="0"/>
              <a:t>10محصول عمده صادراتی و وارداتی در ایران درسال 91-92</a:t>
            </a:r>
            <a:endParaRPr lang="fa-IR"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9226378"/>
              </p:ext>
            </p:extLst>
          </p:nvPr>
        </p:nvGraphicFramePr>
        <p:xfrm>
          <a:off x="1738648" y="1690688"/>
          <a:ext cx="8049297" cy="4079240"/>
        </p:xfrm>
        <a:graphic>
          <a:graphicData uri="http://schemas.openxmlformats.org/drawingml/2006/table">
            <a:tbl>
              <a:tblPr rtl="1" firstRow="1" bandRow="1">
                <a:tableStyleId>{5C22544A-7EE6-4342-B048-85BDC9FD1C3A}</a:tableStyleId>
              </a:tblPr>
              <a:tblGrid>
                <a:gridCol w="764459"/>
                <a:gridCol w="3717390"/>
                <a:gridCol w="3567448"/>
              </a:tblGrid>
              <a:tr h="370840">
                <a:tc>
                  <a:txBody>
                    <a:bodyPr/>
                    <a:lstStyle/>
                    <a:p>
                      <a:pPr rtl="1"/>
                      <a:r>
                        <a:rPr lang="fa-IR" dirty="0" smtClean="0"/>
                        <a:t>ردیف</a:t>
                      </a:r>
                      <a:endParaRPr lang="fa-IR" dirty="0"/>
                    </a:p>
                  </a:txBody>
                  <a:tcPr/>
                </a:tc>
                <a:tc>
                  <a:txBody>
                    <a:bodyPr/>
                    <a:lstStyle/>
                    <a:p>
                      <a:pPr rtl="1"/>
                      <a:r>
                        <a:rPr lang="fa-IR" dirty="0" smtClean="0"/>
                        <a:t>صادرات</a:t>
                      </a:r>
                      <a:endParaRPr lang="fa-IR" dirty="0"/>
                    </a:p>
                  </a:txBody>
                  <a:tcPr/>
                </a:tc>
                <a:tc>
                  <a:txBody>
                    <a:bodyPr/>
                    <a:lstStyle/>
                    <a:p>
                      <a:pPr rtl="1"/>
                      <a:r>
                        <a:rPr lang="fa-IR" dirty="0" smtClean="0"/>
                        <a:t>واردات</a:t>
                      </a:r>
                      <a:endParaRPr lang="fa-IR" dirty="0"/>
                    </a:p>
                  </a:txBody>
                  <a:tcPr/>
                </a:tc>
              </a:tr>
              <a:tr h="370840">
                <a:tc>
                  <a:txBody>
                    <a:bodyPr/>
                    <a:lstStyle/>
                    <a:p>
                      <a:pPr rtl="1"/>
                      <a:r>
                        <a:rPr lang="fa-IR" dirty="0" smtClean="0"/>
                        <a:t>1</a:t>
                      </a:r>
                      <a:endParaRPr lang="fa-IR" dirty="0"/>
                    </a:p>
                  </a:txBody>
                  <a:tcPr/>
                </a:tc>
                <a:tc>
                  <a:txBody>
                    <a:bodyPr/>
                    <a:lstStyle/>
                    <a:p>
                      <a:pPr rtl="1"/>
                      <a:r>
                        <a:rPr lang="fa-IR" dirty="0" smtClean="0"/>
                        <a:t>انواع پسته خندان</a:t>
                      </a:r>
                      <a:endParaRPr lang="fa-IR" dirty="0"/>
                    </a:p>
                  </a:txBody>
                  <a:tcPr/>
                </a:tc>
                <a:tc>
                  <a:txBody>
                    <a:bodyPr/>
                    <a:lstStyle/>
                    <a:p>
                      <a:pPr rtl="1"/>
                      <a:r>
                        <a:rPr lang="fa-IR" dirty="0" smtClean="0"/>
                        <a:t>برنج</a:t>
                      </a:r>
                      <a:endParaRPr lang="fa-IR" dirty="0"/>
                    </a:p>
                  </a:txBody>
                  <a:tcPr/>
                </a:tc>
              </a:tr>
              <a:tr h="370840">
                <a:tc>
                  <a:txBody>
                    <a:bodyPr/>
                    <a:lstStyle/>
                    <a:p>
                      <a:pPr rtl="1"/>
                      <a:r>
                        <a:rPr lang="fa-IR" dirty="0" smtClean="0"/>
                        <a:t>2</a:t>
                      </a:r>
                      <a:endParaRPr lang="fa-IR" dirty="0"/>
                    </a:p>
                  </a:txBody>
                  <a:tcPr/>
                </a:tc>
                <a:tc>
                  <a:txBody>
                    <a:bodyPr/>
                    <a:lstStyle/>
                    <a:p>
                      <a:pPr rtl="1"/>
                      <a:r>
                        <a:rPr lang="fa-IR" dirty="0" smtClean="0"/>
                        <a:t>مغزپسته</a:t>
                      </a:r>
                      <a:endParaRPr lang="fa-IR" dirty="0"/>
                    </a:p>
                  </a:txBody>
                  <a:tcPr/>
                </a:tc>
                <a:tc>
                  <a:txBody>
                    <a:bodyPr/>
                    <a:lstStyle/>
                    <a:p>
                      <a:pPr rtl="1"/>
                      <a:r>
                        <a:rPr lang="fa-IR" dirty="0" smtClean="0"/>
                        <a:t>کنجاله سویا</a:t>
                      </a:r>
                      <a:endParaRPr lang="fa-IR" dirty="0"/>
                    </a:p>
                  </a:txBody>
                  <a:tcPr/>
                </a:tc>
              </a:tr>
              <a:tr h="370840">
                <a:tc>
                  <a:txBody>
                    <a:bodyPr/>
                    <a:lstStyle/>
                    <a:p>
                      <a:pPr rtl="1"/>
                      <a:r>
                        <a:rPr lang="fa-IR" dirty="0" smtClean="0"/>
                        <a:t>3</a:t>
                      </a:r>
                      <a:endParaRPr lang="fa-IR" dirty="0"/>
                    </a:p>
                  </a:txBody>
                  <a:tcPr/>
                </a:tc>
                <a:tc>
                  <a:txBody>
                    <a:bodyPr/>
                    <a:lstStyle/>
                    <a:p>
                      <a:pPr rtl="1"/>
                      <a:r>
                        <a:rPr lang="fa-IR" dirty="0" smtClean="0"/>
                        <a:t>ماست</a:t>
                      </a:r>
                      <a:endParaRPr lang="fa-IR" dirty="0"/>
                    </a:p>
                  </a:txBody>
                  <a:tcPr/>
                </a:tc>
                <a:tc>
                  <a:txBody>
                    <a:bodyPr/>
                    <a:lstStyle/>
                    <a:p>
                      <a:pPr rtl="1"/>
                      <a:r>
                        <a:rPr lang="fa-IR" dirty="0" smtClean="0"/>
                        <a:t>دانه ذرت دامی</a:t>
                      </a:r>
                      <a:endParaRPr lang="fa-IR" dirty="0"/>
                    </a:p>
                  </a:txBody>
                  <a:tcPr/>
                </a:tc>
              </a:tr>
              <a:tr h="370840">
                <a:tc>
                  <a:txBody>
                    <a:bodyPr/>
                    <a:lstStyle/>
                    <a:p>
                      <a:pPr rtl="1"/>
                      <a:r>
                        <a:rPr lang="fa-IR" dirty="0" smtClean="0"/>
                        <a:t>4</a:t>
                      </a:r>
                      <a:endParaRPr lang="fa-IR" dirty="0"/>
                    </a:p>
                  </a:txBody>
                  <a:tcPr/>
                </a:tc>
                <a:tc>
                  <a:txBody>
                    <a:bodyPr/>
                    <a:lstStyle/>
                    <a:p>
                      <a:pPr rtl="1"/>
                      <a:r>
                        <a:rPr lang="fa-IR" dirty="0" smtClean="0"/>
                        <a:t>بستنی وسایرشربت های یخ زده</a:t>
                      </a:r>
                      <a:endParaRPr lang="fa-IR" dirty="0"/>
                    </a:p>
                  </a:txBody>
                  <a:tcPr/>
                </a:tc>
                <a:tc>
                  <a:txBody>
                    <a:bodyPr/>
                    <a:lstStyle/>
                    <a:p>
                      <a:pPr rtl="1"/>
                      <a:r>
                        <a:rPr lang="fa-IR" dirty="0" smtClean="0"/>
                        <a:t>دانه سخت گندم</a:t>
                      </a:r>
                      <a:endParaRPr lang="fa-IR" dirty="0"/>
                    </a:p>
                  </a:txBody>
                  <a:tcPr/>
                </a:tc>
              </a:tr>
              <a:tr h="370840">
                <a:tc>
                  <a:txBody>
                    <a:bodyPr/>
                    <a:lstStyle/>
                    <a:p>
                      <a:pPr rtl="1"/>
                      <a:r>
                        <a:rPr lang="fa-IR" dirty="0" smtClean="0"/>
                        <a:t>5</a:t>
                      </a:r>
                      <a:endParaRPr lang="fa-IR" dirty="0"/>
                    </a:p>
                  </a:txBody>
                  <a:tcPr/>
                </a:tc>
                <a:tc>
                  <a:txBody>
                    <a:bodyPr/>
                    <a:lstStyle/>
                    <a:p>
                      <a:pPr rtl="1"/>
                      <a:r>
                        <a:rPr lang="fa-IR" dirty="0" smtClean="0"/>
                        <a:t>شیرینی وشکلات سفیدبدون کاکائو</a:t>
                      </a:r>
                      <a:endParaRPr lang="fa-IR" dirty="0"/>
                    </a:p>
                  </a:txBody>
                  <a:tcPr/>
                </a:tc>
                <a:tc>
                  <a:txBody>
                    <a:bodyPr/>
                    <a:lstStyle/>
                    <a:p>
                      <a:pPr rtl="1"/>
                      <a:r>
                        <a:rPr lang="fa-IR" dirty="0" smtClean="0"/>
                        <a:t>شکرتصفیه نشده</a:t>
                      </a:r>
                      <a:endParaRPr lang="fa-IR" dirty="0"/>
                    </a:p>
                  </a:txBody>
                  <a:tcPr/>
                </a:tc>
              </a:tr>
              <a:tr h="370840">
                <a:tc>
                  <a:txBody>
                    <a:bodyPr/>
                    <a:lstStyle/>
                    <a:p>
                      <a:pPr rtl="1"/>
                      <a:r>
                        <a:rPr lang="fa-IR" dirty="0" smtClean="0"/>
                        <a:t>6</a:t>
                      </a:r>
                      <a:endParaRPr lang="fa-IR" dirty="0"/>
                    </a:p>
                  </a:txBody>
                  <a:tcPr/>
                </a:tc>
                <a:tc>
                  <a:txBody>
                    <a:bodyPr/>
                    <a:lstStyle/>
                    <a:p>
                      <a:pPr rtl="1"/>
                      <a:r>
                        <a:rPr lang="fa-IR" dirty="0" smtClean="0"/>
                        <a:t>تیزابی بی دانه انگورخشک</a:t>
                      </a:r>
                      <a:r>
                        <a:rPr lang="fa-IR" baseline="0" dirty="0" smtClean="0"/>
                        <a:t> کرده</a:t>
                      </a:r>
                      <a:endParaRPr lang="fa-IR" dirty="0"/>
                    </a:p>
                  </a:txBody>
                  <a:tcPr/>
                </a:tc>
                <a:tc>
                  <a:txBody>
                    <a:bodyPr/>
                    <a:lstStyle/>
                    <a:p>
                      <a:pPr rtl="1"/>
                      <a:r>
                        <a:rPr lang="fa-IR" dirty="0" smtClean="0"/>
                        <a:t>روغن خام سویا</a:t>
                      </a:r>
                      <a:endParaRPr lang="fa-IR" dirty="0"/>
                    </a:p>
                  </a:txBody>
                  <a:tcPr/>
                </a:tc>
              </a:tr>
              <a:tr h="370840">
                <a:tc>
                  <a:txBody>
                    <a:bodyPr/>
                    <a:lstStyle/>
                    <a:p>
                      <a:pPr rtl="1"/>
                      <a:r>
                        <a:rPr lang="fa-IR" dirty="0" smtClean="0"/>
                        <a:t>7</a:t>
                      </a:r>
                      <a:endParaRPr lang="fa-IR" dirty="0"/>
                    </a:p>
                  </a:txBody>
                  <a:tcPr/>
                </a:tc>
                <a:tc>
                  <a:txBody>
                    <a:bodyPr/>
                    <a:lstStyle/>
                    <a:p>
                      <a:pPr rtl="1"/>
                      <a:r>
                        <a:rPr lang="fa-IR" dirty="0" smtClean="0"/>
                        <a:t>هندوانه</a:t>
                      </a:r>
                      <a:endParaRPr lang="fa-IR" dirty="0"/>
                    </a:p>
                  </a:txBody>
                  <a:tcPr/>
                </a:tc>
                <a:tc>
                  <a:txBody>
                    <a:bodyPr/>
                    <a:lstStyle/>
                    <a:p>
                      <a:pPr rtl="1"/>
                      <a:r>
                        <a:rPr lang="fa-IR" dirty="0" smtClean="0"/>
                        <a:t>پالم اولئین</a:t>
                      </a:r>
                      <a:endParaRPr lang="fa-IR" dirty="0"/>
                    </a:p>
                  </a:txBody>
                  <a:tcPr/>
                </a:tc>
              </a:tr>
              <a:tr h="370840">
                <a:tc>
                  <a:txBody>
                    <a:bodyPr/>
                    <a:lstStyle/>
                    <a:p>
                      <a:pPr rtl="1"/>
                      <a:r>
                        <a:rPr lang="fa-IR" dirty="0" smtClean="0"/>
                        <a:t>8</a:t>
                      </a:r>
                      <a:endParaRPr lang="fa-IR" dirty="0"/>
                    </a:p>
                  </a:txBody>
                  <a:tcPr/>
                </a:tc>
                <a:tc>
                  <a:txBody>
                    <a:bodyPr/>
                    <a:lstStyle/>
                    <a:p>
                      <a:pPr rtl="1"/>
                      <a:r>
                        <a:rPr lang="fa-IR" dirty="0" smtClean="0"/>
                        <a:t>رب گوجه فرنگی</a:t>
                      </a:r>
                      <a:endParaRPr lang="fa-IR" dirty="0"/>
                    </a:p>
                  </a:txBody>
                  <a:tcPr/>
                </a:tc>
                <a:tc>
                  <a:txBody>
                    <a:bodyPr/>
                    <a:lstStyle/>
                    <a:p>
                      <a:pPr rtl="1"/>
                      <a:r>
                        <a:rPr lang="fa-IR" dirty="0" smtClean="0"/>
                        <a:t>قطعات گوشت بی</a:t>
                      </a:r>
                      <a:r>
                        <a:rPr lang="fa-IR" baseline="0" dirty="0" smtClean="0"/>
                        <a:t> استخوان یخ زده ازنوع گاو</a:t>
                      </a:r>
                      <a:endParaRPr lang="fa-IR" dirty="0"/>
                    </a:p>
                  </a:txBody>
                  <a:tcPr/>
                </a:tc>
              </a:tr>
              <a:tr h="370840">
                <a:tc>
                  <a:txBody>
                    <a:bodyPr/>
                    <a:lstStyle/>
                    <a:p>
                      <a:pPr rtl="1"/>
                      <a:r>
                        <a:rPr lang="fa-IR" dirty="0" smtClean="0"/>
                        <a:t>9</a:t>
                      </a:r>
                      <a:endParaRPr lang="fa-IR" dirty="0"/>
                    </a:p>
                  </a:txBody>
                  <a:tcPr/>
                </a:tc>
                <a:tc>
                  <a:txBody>
                    <a:bodyPr/>
                    <a:lstStyle/>
                    <a:p>
                      <a:pPr rtl="1"/>
                      <a:r>
                        <a:rPr lang="fa-IR" dirty="0" smtClean="0"/>
                        <a:t>بیسکوئیت هایی که مواد</a:t>
                      </a:r>
                      <a:r>
                        <a:rPr lang="fa-IR" baseline="0" dirty="0" smtClean="0"/>
                        <a:t> شیرین کننده افزوده اند</a:t>
                      </a:r>
                      <a:endParaRPr lang="fa-IR" dirty="0"/>
                    </a:p>
                  </a:txBody>
                  <a:tcPr/>
                </a:tc>
                <a:tc>
                  <a:txBody>
                    <a:bodyPr/>
                    <a:lstStyle/>
                    <a:p>
                      <a:pPr rtl="1"/>
                      <a:r>
                        <a:rPr lang="fa-IR" dirty="0" smtClean="0"/>
                        <a:t>موزسبزتازه</a:t>
                      </a:r>
                      <a:r>
                        <a:rPr lang="fa-IR" baseline="0" dirty="0" smtClean="0"/>
                        <a:t> یا خشک کرده</a:t>
                      </a:r>
                      <a:endParaRPr lang="fa-IR" dirty="0"/>
                    </a:p>
                  </a:txBody>
                  <a:tcPr/>
                </a:tc>
              </a:tr>
              <a:tr h="370840">
                <a:tc>
                  <a:txBody>
                    <a:bodyPr/>
                    <a:lstStyle/>
                    <a:p>
                      <a:pPr rtl="1"/>
                      <a:r>
                        <a:rPr lang="fa-IR" dirty="0" smtClean="0"/>
                        <a:t>10</a:t>
                      </a:r>
                      <a:endParaRPr lang="fa-IR" dirty="0"/>
                    </a:p>
                  </a:txBody>
                  <a:tcPr/>
                </a:tc>
                <a:tc>
                  <a:txBody>
                    <a:bodyPr/>
                    <a:lstStyle/>
                    <a:p>
                      <a:pPr rtl="1"/>
                      <a:r>
                        <a:rPr lang="fa-IR" dirty="0" smtClean="0"/>
                        <a:t>پنیر</a:t>
                      </a:r>
                      <a:endParaRPr lang="fa-IR" dirty="0"/>
                    </a:p>
                  </a:txBody>
                  <a:tcPr/>
                </a:tc>
                <a:tc>
                  <a:txBody>
                    <a:bodyPr/>
                    <a:lstStyle/>
                    <a:p>
                      <a:pPr rtl="1"/>
                      <a:r>
                        <a:rPr lang="fa-IR" dirty="0" smtClean="0"/>
                        <a:t>کره بسته بندی شده</a:t>
                      </a:r>
                      <a:endParaRPr lang="fa-IR" dirty="0"/>
                    </a:p>
                  </a:txBody>
                  <a:tcPr/>
                </a:tc>
              </a:tr>
            </a:tbl>
          </a:graphicData>
        </a:graphic>
      </p:graphicFrame>
    </p:spTree>
    <p:extLst>
      <p:ext uri="{BB962C8B-B14F-4D97-AF65-F5344CB8AC3E}">
        <p14:creationId xmlns:p14="http://schemas.microsoft.com/office/powerpoint/2010/main" val="559979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00767"/>
            <a:ext cx="10515600" cy="5557234"/>
          </a:xfrm>
        </p:spPr>
        <p:txBody>
          <a:bodyPr>
            <a:normAutofit/>
          </a:bodyPr>
          <a:lstStyle/>
          <a:p>
            <a:pPr marL="0" indent="0">
              <a:buNone/>
            </a:pPr>
            <a:r>
              <a:rPr lang="fa-IR" sz="2400" dirty="0" smtClean="0"/>
              <a:t>به تدریج بادگرگون شدن کشاورزی درایران استفاده از کالاهای واسطه وماشین آلات افزایش یافت. پایین بودنهزینه استفاده از ماشین الات درمقابلاستفاده ازنیروی کار، کیفیت مطلوب ترعملیات ومحصولات حاصل از آن ومدیریت سهل ترماشین الات،مکانیزاسیون راجزئی جداناپذیرازکشاورزی نموده است. </a:t>
            </a:r>
          </a:p>
          <a:p>
            <a:pPr marL="0" indent="0">
              <a:buNone/>
            </a:pPr>
            <a:r>
              <a:rPr lang="fa-IR" sz="2400" dirty="0" smtClean="0"/>
              <a:t>میزان موجودی تراکتور از 389536دستگاه در سال 91 به 415033 دستگاه در سال92 افزایش یافت. که در حدود 6.5 درصد رشد داشته است. </a:t>
            </a:r>
          </a:p>
          <a:p>
            <a:pPr marL="0" indent="0">
              <a:buNone/>
            </a:pPr>
            <a:r>
              <a:rPr lang="fa-IR" sz="2400" dirty="0" smtClean="0"/>
              <a:t>میزان موجودی کمباین غلات از 14608 در سال 91 به 14842 درسال 92 افزایش یافت که در حدود 1.6درصد رشد داشته است. </a:t>
            </a:r>
          </a:p>
          <a:p>
            <a:pPr marL="0" indent="0">
              <a:buNone/>
            </a:pPr>
            <a:r>
              <a:rPr lang="fa-IR" sz="2400" dirty="0" smtClean="0"/>
              <a:t>میزان موجودی تیلراز 155548در سال 91 به 155632درسال 92 افزایش یافت که در حدود 0.1 درصد رشد داشته است. </a:t>
            </a:r>
          </a:p>
          <a:p>
            <a:pPr marL="0" indent="0">
              <a:buNone/>
            </a:pPr>
            <a:r>
              <a:rPr lang="fa-IR" sz="2400" dirty="0" smtClean="0"/>
              <a:t>میزان فروش انواع سموم 1886تن در سال91به724تن درسال 92 کاهش یافت. (62%کاهش)</a:t>
            </a:r>
          </a:p>
          <a:p>
            <a:pPr marL="0" indent="0">
              <a:buNone/>
            </a:pPr>
            <a:r>
              <a:rPr lang="fa-IR" sz="2400" dirty="0" smtClean="0"/>
              <a:t>میزان فروش بذر اصلاح شده از31638درسال91به 32090درسال92افزایش یافت که حدود1.4درصد رشد داشته است. </a:t>
            </a:r>
          </a:p>
        </p:txBody>
      </p:sp>
      <p:sp>
        <p:nvSpPr>
          <p:cNvPr id="4" name="Title 3"/>
          <p:cNvSpPr>
            <a:spLocks noGrp="1"/>
          </p:cNvSpPr>
          <p:nvPr>
            <p:ph type="title"/>
          </p:nvPr>
        </p:nvSpPr>
        <p:spPr>
          <a:xfrm>
            <a:off x="838200" y="365126"/>
            <a:ext cx="10515600" cy="793974"/>
          </a:xfrm>
        </p:spPr>
        <p:txBody>
          <a:bodyPr>
            <a:normAutofit/>
          </a:bodyPr>
          <a:lstStyle/>
          <a:p>
            <a:r>
              <a:rPr lang="fa-IR" sz="4000" dirty="0" smtClean="0"/>
              <a:t>ماشین الات وکالاهای واسطه</a:t>
            </a:r>
            <a:endParaRPr lang="fa-IR" sz="4000" dirty="0"/>
          </a:p>
        </p:txBody>
      </p:sp>
    </p:spTree>
    <p:extLst>
      <p:ext uri="{BB962C8B-B14F-4D97-AF65-F5344CB8AC3E}">
        <p14:creationId xmlns:p14="http://schemas.microsoft.com/office/powerpoint/2010/main" val="1627533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8672"/>
          </a:xfrm>
        </p:spPr>
        <p:txBody>
          <a:bodyPr>
            <a:normAutofit/>
          </a:bodyPr>
          <a:lstStyle/>
          <a:p>
            <a:r>
              <a:rPr lang="fa-IR" sz="4000" dirty="0" smtClean="0"/>
              <a:t>دامپروری</a:t>
            </a:r>
            <a:endParaRPr lang="fa-IR" sz="4000" dirty="0"/>
          </a:p>
        </p:txBody>
      </p:sp>
      <p:sp>
        <p:nvSpPr>
          <p:cNvPr id="3" name="Content Placeholder 2"/>
          <p:cNvSpPr>
            <a:spLocks noGrp="1"/>
          </p:cNvSpPr>
          <p:nvPr>
            <p:ph idx="1"/>
          </p:nvPr>
        </p:nvSpPr>
        <p:spPr>
          <a:xfrm>
            <a:off x="838200" y="1275008"/>
            <a:ext cx="10515600" cy="4901955"/>
          </a:xfrm>
        </p:spPr>
        <p:txBody>
          <a:bodyPr>
            <a:normAutofit/>
          </a:bodyPr>
          <a:lstStyle/>
          <a:p>
            <a:r>
              <a:rPr lang="fa-IR" dirty="0"/>
              <a:t>منظوراز دامپروی پرورش دام سبک (گوسفند وبز) وسنگین (گاو وشتر) است که ممکن است به صورت صنعتی وسنتی انجام شود.</a:t>
            </a:r>
          </a:p>
          <a:p>
            <a:endParaRPr lang="fa-IR" dirty="0"/>
          </a:p>
          <a:p>
            <a:r>
              <a:rPr lang="fa-IR" dirty="0"/>
              <a:t>دامپروری سنتی :از حداقل امکانات و تجهیزات برخوردار است ودر این شیوه نگاه بهره بردار، نگاه معیشتی به دام است</a:t>
            </a:r>
            <a:r>
              <a:rPr lang="fa-IR" dirty="0" smtClean="0"/>
              <a:t>.</a:t>
            </a:r>
            <a:endParaRPr lang="fa-IR" dirty="0"/>
          </a:p>
          <a:p>
            <a:r>
              <a:rPr lang="fa-IR" dirty="0"/>
              <a:t>دامپروری صنعتی :به نگهداری و پرورش انواع دام های اهلی با استفاده از شیوه های پیشرفته دانش دامپروری و ساختمان ها و تاسیسات مناسب گفته می شود.</a:t>
            </a:r>
          </a:p>
          <a:p>
            <a:pPr marL="0" indent="0">
              <a:buNone/>
            </a:pPr>
            <a:r>
              <a:rPr lang="fa-IR" dirty="0"/>
              <a:t>فرایند تولید دامداری ها به تدریج به سمت صنعتی شدن پیش می رود ، بیش از ۷۰% درصد شیر و گوشت مورد نیاز کشور را دامداری های سنتی و خرد روستایی تأمین می کنند و سهم دامداریهای صنعتی کمتر از ۳۰% درصد است.</a:t>
            </a:r>
          </a:p>
          <a:p>
            <a:pPr marL="0" indent="0">
              <a:buNone/>
            </a:pPr>
            <a:endParaRPr lang="fa-IR" dirty="0"/>
          </a:p>
        </p:txBody>
      </p:sp>
    </p:spTree>
    <p:extLst>
      <p:ext uri="{BB962C8B-B14F-4D97-AF65-F5344CB8AC3E}">
        <p14:creationId xmlns:p14="http://schemas.microsoft.com/office/powerpoint/2010/main" val="1090079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r>
              <a:rPr lang="fa-IR" sz="4000" dirty="0" smtClean="0"/>
              <a:t>تفاوت دامپروری سنتی وصنعتی</a:t>
            </a:r>
            <a:endParaRPr lang="fa-IR" dirty="0"/>
          </a:p>
        </p:txBody>
      </p:sp>
      <p:sp>
        <p:nvSpPr>
          <p:cNvPr id="3" name="Content Placeholder 2"/>
          <p:cNvSpPr>
            <a:spLocks noGrp="1"/>
          </p:cNvSpPr>
          <p:nvPr>
            <p:ph idx="1"/>
          </p:nvPr>
        </p:nvSpPr>
        <p:spPr>
          <a:xfrm>
            <a:off x="838200" y="1690688"/>
            <a:ext cx="10515600" cy="4486275"/>
          </a:xfrm>
        </p:spPr>
        <p:txBody>
          <a:bodyPr/>
          <a:lstStyle/>
          <a:p>
            <a:pPr marL="0" indent="0">
              <a:buNone/>
            </a:pPr>
            <a:r>
              <a:rPr lang="fa-IR" dirty="0"/>
              <a:t>در دامداری های سنتی، سرمایه گذاری فقط در دام است و ریسک سرمایه گذاری در سنتی ها پایین تر از دامداری های صنعتی است.</a:t>
            </a:r>
          </a:p>
          <a:p>
            <a:pPr marL="0" indent="0">
              <a:buNone/>
            </a:pPr>
            <a:r>
              <a:rPr lang="fa-IR" dirty="0"/>
              <a:t>در دامداری های صنعتی با توجه به این که دام به صورت متمرکز پرورش داده می شود، آسیب پذیری بیشتر است و رعایت یک سری اصول و فنون و دانش را می طلبد که این خود از موانع رشد دامداری های صنعتی است.</a:t>
            </a:r>
          </a:p>
          <a:p>
            <a:pPr marL="0" indent="0">
              <a:buNone/>
            </a:pPr>
            <a:endParaRPr lang="fa-IR" dirty="0"/>
          </a:p>
          <a:p>
            <a:pPr marL="0" indent="0">
              <a:buNone/>
            </a:pPr>
            <a:endParaRPr lang="fa-IR" dirty="0"/>
          </a:p>
          <a:p>
            <a:pPr marL="0" indent="0">
              <a:buNone/>
            </a:pPr>
            <a:endParaRPr lang="fa-IR" dirty="0"/>
          </a:p>
          <a:p>
            <a:pPr marL="0" indent="0">
              <a:buNone/>
            </a:pPr>
            <a:endParaRPr lang="fa-IR" dirty="0"/>
          </a:p>
          <a:p>
            <a:pPr marL="0" indent="0">
              <a:buNone/>
            </a:pPr>
            <a:endParaRPr lang="fa-IR" dirty="0"/>
          </a:p>
        </p:txBody>
      </p:sp>
    </p:spTree>
    <p:extLst>
      <p:ext uri="{BB962C8B-B14F-4D97-AF65-F5344CB8AC3E}">
        <p14:creationId xmlns:p14="http://schemas.microsoft.com/office/powerpoint/2010/main" val="2145820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normAutofit/>
          </a:bodyPr>
          <a:lstStyle/>
          <a:p>
            <a:r>
              <a:rPr lang="fa-IR" sz="4000" dirty="0" smtClean="0"/>
              <a:t>گوشت قرمز</a:t>
            </a:r>
            <a:endParaRPr lang="fa-IR" sz="4000" dirty="0"/>
          </a:p>
        </p:txBody>
      </p:sp>
      <p:sp>
        <p:nvSpPr>
          <p:cNvPr id="3" name="Content Placeholder 2"/>
          <p:cNvSpPr>
            <a:spLocks noGrp="1"/>
          </p:cNvSpPr>
          <p:nvPr>
            <p:ph idx="1"/>
          </p:nvPr>
        </p:nvSpPr>
        <p:spPr>
          <a:xfrm>
            <a:off x="838200" y="1339404"/>
            <a:ext cx="10515600" cy="4837559"/>
          </a:xfrm>
        </p:spPr>
        <p:txBody>
          <a:bodyPr>
            <a:normAutofit/>
          </a:bodyPr>
          <a:lstStyle/>
          <a:p>
            <a:pPr marL="0" indent="0">
              <a:buNone/>
            </a:pPr>
            <a:r>
              <a:rPr lang="fa-IR" sz="2400" dirty="0" smtClean="0"/>
              <a:t>تولیدگوشت قرمزاز327هزارتن درسال1353بامتوسط نرخ رشدسالیانه 3.34درصدبه 8268هزارتن در سال 1392افزایش یافته است. بررسی تولیدگوشت قرمزدرکشورطی 4 دهه(1353لغایت1392)نشان میدهدکه میزان تولیدگوشت درسال92نسبت به سال53 از رشدی معادل131درصدبرخوردارشده است. اماتولیدگوشت درسال92 نسبت به سال91 ازرشدی معادل 1.1برخورداربوده است. </a:t>
            </a:r>
            <a:endParaRPr lang="fa-IR" sz="2400" dirty="0"/>
          </a:p>
        </p:txBody>
      </p:sp>
      <p:pic>
        <p:nvPicPr>
          <p:cNvPr id="4" name="Picture 3"/>
          <p:cNvPicPr>
            <a:picLocks noChangeAspect="1"/>
          </p:cNvPicPr>
          <p:nvPr/>
        </p:nvPicPr>
        <p:blipFill>
          <a:blip r:embed="rId2"/>
          <a:stretch>
            <a:fillRect/>
          </a:stretch>
        </p:blipFill>
        <p:spPr>
          <a:xfrm>
            <a:off x="1300767" y="2809875"/>
            <a:ext cx="10053034" cy="3758350"/>
          </a:xfrm>
          <a:prstGeom prst="rect">
            <a:avLst/>
          </a:prstGeom>
        </p:spPr>
      </p:pic>
    </p:spTree>
    <p:extLst>
      <p:ext uri="{BB962C8B-B14F-4D97-AF65-F5344CB8AC3E}">
        <p14:creationId xmlns:p14="http://schemas.microsoft.com/office/powerpoint/2010/main" val="228587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838200" y="837127"/>
            <a:ext cx="10515600" cy="4739425"/>
          </a:xfrm>
        </p:spPr>
        <p:txBody>
          <a:bodyPr>
            <a:noAutofit/>
          </a:bodyPr>
          <a:lstStyle/>
          <a:p>
            <a:pPr marL="0" indent="0">
              <a:buNone/>
            </a:pPr>
            <a:endParaRPr lang="fa-IR" dirty="0" smtClean="0"/>
          </a:p>
          <a:p>
            <a:pPr marL="0" indent="0">
              <a:buNone/>
            </a:pPr>
            <a:r>
              <a:rPr lang="fa-IR" dirty="0" smtClean="0"/>
              <a:t>میزان گوشت وارداتی ایران در سال 91، 167هزارتن بوده است که در سال 92 به 228 هزارتن افزایش یافت. </a:t>
            </a:r>
          </a:p>
          <a:p>
            <a:pPr marL="0" indent="0">
              <a:buNone/>
            </a:pPr>
            <a:endParaRPr lang="fa-IR" dirty="0"/>
          </a:p>
          <a:p>
            <a:pPr marL="0" indent="0">
              <a:buNone/>
            </a:pPr>
            <a:endParaRPr lang="fa-IR" dirty="0" smtClean="0"/>
          </a:p>
          <a:p>
            <a:pPr marL="0" indent="0">
              <a:buNone/>
            </a:pPr>
            <a:r>
              <a:rPr lang="fa-IR" dirty="0" smtClean="0"/>
              <a:t>درسال 1393، حدود 23.2 هزارتن گوسفندزنده صادرشدکه ارزش این حجم صادرات حدود 115.3 میلیون دلار بوده است. میزان 18.9 هزارتن پوست گوسفندوبره صادرشده که ارزشی معادل 88.5 میلیون دلاردربرداشت. </a:t>
            </a:r>
          </a:p>
          <a:p>
            <a:pPr marL="0" indent="0">
              <a:buNone/>
            </a:pPr>
            <a:endParaRPr lang="fa-IR" dirty="0"/>
          </a:p>
          <a:p>
            <a:pPr marL="0" indent="0">
              <a:buNone/>
            </a:pPr>
            <a:endParaRPr lang="fa-IR" dirty="0" smtClean="0"/>
          </a:p>
          <a:p>
            <a:pPr marL="0" indent="0">
              <a:buNone/>
            </a:pPr>
            <a:r>
              <a:rPr lang="fa-IR" dirty="0"/>
              <a:t> </a:t>
            </a:r>
            <a:endParaRPr lang="fa-IR" dirty="0" smtClean="0"/>
          </a:p>
          <a:p>
            <a:pPr marL="0" indent="0">
              <a:buNone/>
            </a:pPr>
            <a:endParaRPr lang="fa-IR" dirty="0"/>
          </a:p>
        </p:txBody>
      </p:sp>
    </p:spTree>
    <p:extLst>
      <p:ext uri="{BB962C8B-B14F-4D97-AF65-F5344CB8AC3E}">
        <p14:creationId xmlns:p14="http://schemas.microsoft.com/office/powerpoint/2010/main" val="4184733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8672"/>
          </a:xfrm>
        </p:spPr>
        <p:txBody>
          <a:bodyPr>
            <a:normAutofit/>
          </a:bodyPr>
          <a:lstStyle/>
          <a:p>
            <a:r>
              <a:rPr lang="fa-IR" sz="4000" dirty="0" smtClean="0"/>
              <a:t>شیر</a:t>
            </a:r>
            <a:endParaRPr lang="fa-IR" sz="4000" dirty="0"/>
          </a:p>
        </p:txBody>
      </p:sp>
      <p:sp>
        <p:nvSpPr>
          <p:cNvPr id="3" name="Content Placeholder 2"/>
          <p:cNvSpPr>
            <a:spLocks noGrp="1"/>
          </p:cNvSpPr>
          <p:nvPr>
            <p:ph idx="1"/>
          </p:nvPr>
        </p:nvSpPr>
        <p:spPr>
          <a:xfrm>
            <a:off x="838200" y="1197735"/>
            <a:ext cx="10515600" cy="4979228"/>
          </a:xfrm>
        </p:spPr>
        <p:txBody>
          <a:bodyPr>
            <a:normAutofit/>
          </a:bodyPr>
          <a:lstStyle/>
          <a:p>
            <a:r>
              <a:rPr lang="fa-IR" sz="2400" dirty="0" smtClean="0"/>
              <a:t>میزان تولیدشیردر سال 92معادل 8268 هزارتن بودکه نسبت به سال 91، 4درصدرشد داشته است. بررسی روند تولیدشیردرسال 92نسبت به سال53 ازرشدی معادل259.5 برخوردارشده است. سهم ایران درتولیدلبنیات جهانی یک درصداست. </a:t>
            </a:r>
            <a:endParaRPr lang="fa-IR" sz="2400" dirty="0"/>
          </a:p>
        </p:txBody>
      </p:sp>
      <p:pic>
        <p:nvPicPr>
          <p:cNvPr id="4" name="Picture 3"/>
          <p:cNvPicPr>
            <a:picLocks noChangeAspect="1"/>
          </p:cNvPicPr>
          <p:nvPr/>
        </p:nvPicPr>
        <p:blipFill>
          <a:blip r:embed="rId2"/>
          <a:stretch>
            <a:fillRect/>
          </a:stretch>
        </p:blipFill>
        <p:spPr>
          <a:xfrm>
            <a:off x="623082" y="2331076"/>
            <a:ext cx="10452749" cy="4043966"/>
          </a:xfrm>
          <a:prstGeom prst="rect">
            <a:avLst/>
          </a:prstGeom>
        </p:spPr>
      </p:pic>
    </p:spTree>
    <p:extLst>
      <p:ext uri="{BB962C8B-B14F-4D97-AF65-F5344CB8AC3E}">
        <p14:creationId xmlns:p14="http://schemas.microsoft.com/office/powerpoint/2010/main" val="3782149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626" y="500063"/>
            <a:ext cx="10515600" cy="968130"/>
          </a:xfrm>
        </p:spPr>
        <p:txBody>
          <a:bodyPr>
            <a:normAutofit/>
          </a:bodyPr>
          <a:lstStyle/>
          <a:p>
            <a:r>
              <a:rPr lang="fa-IR" sz="4000" dirty="0" smtClean="0"/>
              <a:t>مرغداری</a:t>
            </a:r>
            <a:endParaRPr lang="fa-IR" sz="4000" dirty="0"/>
          </a:p>
        </p:txBody>
      </p:sp>
      <p:sp>
        <p:nvSpPr>
          <p:cNvPr id="3" name="Content Placeholder 2"/>
          <p:cNvSpPr>
            <a:spLocks noGrp="1"/>
          </p:cNvSpPr>
          <p:nvPr>
            <p:ph idx="1"/>
          </p:nvPr>
        </p:nvSpPr>
        <p:spPr>
          <a:xfrm>
            <a:off x="838200" y="1326524"/>
            <a:ext cx="10515600" cy="4850439"/>
          </a:xfrm>
        </p:spPr>
        <p:txBody>
          <a:bodyPr>
            <a:normAutofit/>
          </a:bodyPr>
          <a:lstStyle/>
          <a:p>
            <a:r>
              <a:rPr lang="fa-IR" dirty="0" smtClean="0"/>
              <a:t>صنعت مرغداری کشوربا11هزارمیلیاردگردش مالی جایگاه ویزه ای دراقتصادکشورو تولیدگوشت مرغ وتخم مرغ دارد. تولیدگوشت مرغ از 110هزارتن درسال53بامتوسط نرخ رشدسالانه 7.67درصدبه 1967هزارتن درسال92افزایش یافت. وتولیدتخم مرغ از 144هزارتن درسال53بامتوسط نرخ  رشدسالیانه 4.79  درصدبه 893 هزارتن در سال 92 رسید. </a:t>
            </a:r>
          </a:p>
          <a:p>
            <a:endParaRPr lang="fa-IR" dirty="0" smtClean="0"/>
          </a:p>
          <a:p>
            <a:r>
              <a:rPr lang="fa-IR" dirty="0" smtClean="0"/>
              <a:t>میزان تولید گوشت مرغ در سال 92 نسبت به سال 91، 5.1 درصد رشد داشته است.</a:t>
            </a:r>
          </a:p>
          <a:p>
            <a:r>
              <a:rPr lang="fa-IR" dirty="0" smtClean="0"/>
              <a:t>سرانه مصرف گوشت مرغ در ایران 2برابرسرانه مصرف جهانی است.مصرف سرانه هرایرانی 25گیلوگرم درحالیکه سرانه مصرف جهانی 11.5 کیلوگرم است. </a:t>
            </a:r>
          </a:p>
          <a:p>
            <a:pPr marL="0" indent="0">
              <a:buNone/>
            </a:pPr>
            <a:endParaRPr lang="fa-IR" dirty="0"/>
          </a:p>
        </p:txBody>
      </p:sp>
    </p:spTree>
    <p:extLst>
      <p:ext uri="{BB962C8B-B14F-4D97-AF65-F5344CB8AC3E}">
        <p14:creationId xmlns:p14="http://schemas.microsoft.com/office/powerpoint/2010/main" val="3405391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838200" y="1146220"/>
            <a:ext cx="10515600" cy="5030743"/>
          </a:xfrm>
        </p:spPr>
        <p:txBody>
          <a:bodyPr>
            <a:normAutofit/>
          </a:bodyPr>
          <a:lstStyle/>
          <a:p>
            <a:r>
              <a:rPr lang="fa-IR" sz="2400" dirty="0" smtClean="0"/>
              <a:t>بررسی روند تولیدگوشت مرغ طی 4دهه (1353لغایت1392)نشان میدهد که میزان تولیدگوشت مرغ در سال 92 نسبت به سال 53 ازرشدی معادل 1688 درصدی برخورداربوده است. </a:t>
            </a:r>
            <a:endParaRPr lang="fa-IR" sz="2400" dirty="0"/>
          </a:p>
        </p:txBody>
      </p:sp>
      <p:pic>
        <p:nvPicPr>
          <p:cNvPr id="4" name="Picture 3"/>
          <p:cNvPicPr>
            <a:picLocks noChangeAspect="1"/>
          </p:cNvPicPr>
          <p:nvPr/>
        </p:nvPicPr>
        <p:blipFill>
          <a:blip r:embed="rId2"/>
          <a:stretch>
            <a:fillRect/>
          </a:stretch>
        </p:blipFill>
        <p:spPr>
          <a:xfrm>
            <a:off x="1780773" y="2073499"/>
            <a:ext cx="9436726" cy="4103463"/>
          </a:xfrm>
          <a:prstGeom prst="rect">
            <a:avLst/>
          </a:prstGeom>
        </p:spPr>
      </p:pic>
    </p:spTree>
    <p:extLst>
      <p:ext uri="{BB962C8B-B14F-4D97-AF65-F5344CB8AC3E}">
        <p14:creationId xmlns:p14="http://schemas.microsoft.com/office/powerpoint/2010/main" val="418867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p:spPr>
        <p:txBody>
          <a:bodyPr>
            <a:normAutofit/>
          </a:bodyPr>
          <a:lstStyle/>
          <a:p>
            <a:r>
              <a:rPr lang="fa-IR" sz="4000" dirty="0" smtClean="0"/>
              <a:t>وضعیت محصولات زراعی در کشور</a:t>
            </a:r>
            <a:endParaRPr lang="fa-IR" sz="4000" dirty="0"/>
          </a:p>
        </p:txBody>
      </p:sp>
      <p:sp>
        <p:nvSpPr>
          <p:cNvPr id="3" name="Content Placeholder 2"/>
          <p:cNvSpPr>
            <a:spLocks noGrp="1"/>
          </p:cNvSpPr>
          <p:nvPr>
            <p:ph idx="1"/>
          </p:nvPr>
        </p:nvSpPr>
        <p:spPr>
          <a:xfrm>
            <a:off x="838200" y="1313646"/>
            <a:ext cx="10515600" cy="5318974"/>
          </a:xfrm>
        </p:spPr>
        <p:txBody>
          <a:bodyPr>
            <a:normAutofit/>
          </a:bodyPr>
          <a:lstStyle/>
          <a:p>
            <a:r>
              <a:rPr lang="fa-IR" sz="2400" dirty="0" smtClean="0"/>
              <a:t>سطح</a:t>
            </a:r>
          </a:p>
          <a:p>
            <a:pPr marL="0" indent="0">
              <a:buNone/>
            </a:pPr>
            <a:r>
              <a:rPr lang="fa-IR" sz="2400" dirty="0" smtClean="0"/>
              <a:t>سطح برداشت کل محصولات زراعی درسال زراعی 91-92حدود12.2میلیون هکتاربوده است. که از این مقدار52.1درصدسهم اراضی با کشت آبی و47.9درصدسهم اراضی باکشت دیم بوده است. </a:t>
            </a:r>
            <a:endParaRPr lang="fa-IR" sz="2400" dirty="0"/>
          </a:p>
        </p:txBody>
      </p:sp>
      <p:pic>
        <p:nvPicPr>
          <p:cNvPr id="4" name="Picture 3"/>
          <p:cNvPicPr>
            <a:picLocks noChangeAspect="1"/>
          </p:cNvPicPr>
          <p:nvPr/>
        </p:nvPicPr>
        <p:blipFill>
          <a:blip r:embed="rId2"/>
          <a:stretch>
            <a:fillRect/>
          </a:stretch>
        </p:blipFill>
        <p:spPr>
          <a:xfrm>
            <a:off x="2832345" y="2511381"/>
            <a:ext cx="8521455" cy="3901360"/>
          </a:xfrm>
          <a:prstGeom prst="rect">
            <a:avLst/>
          </a:prstGeom>
        </p:spPr>
      </p:pic>
    </p:spTree>
    <p:extLst>
      <p:ext uri="{BB962C8B-B14F-4D97-AF65-F5344CB8AC3E}">
        <p14:creationId xmlns:p14="http://schemas.microsoft.com/office/powerpoint/2010/main" val="3042071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838200" y="669701"/>
            <a:ext cx="10515600" cy="5507262"/>
          </a:xfrm>
        </p:spPr>
        <p:txBody>
          <a:bodyPr/>
          <a:lstStyle/>
          <a:p>
            <a:r>
              <a:rPr lang="fa-IR" dirty="0" smtClean="0"/>
              <a:t>صادرات گوشت مرغ وخروس در سال 93، 43 هزارتن بودکه ارزشی معادل 85.8 میلیون دلار بوده است. </a:t>
            </a:r>
          </a:p>
          <a:p>
            <a:endParaRPr lang="fa-IR" dirty="0" smtClean="0"/>
          </a:p>
          <a:p>
            <a:r>
              <a:rPr lang="fa-IR" dirty="0" smtClean="0"/>
              <a:t>در سال 93صادرات مرغ نسبت به سال 92 ازنظر وزنی 171.66 و از نظرارزش معادل 172درصد افزایش داشته است.</a:t>
            </a:r>
          </a:p>
          <a:p>
            <a:endParaRPr lang="fa-IR" dirty="0" smtClean="0"/>
          </a:p>
          <a:p>
            <a:r>
              <a:rPr lang="fa-IR" dirty="0" smtClean="0"/>
              <a:t>میزان تولید تخم مرغ در سال 92نسبت به سال 91، حدود 2.2 درصدکاهش داشته است.</a:t>
            </a:r>
          </a:p>
          <a:p>
            <a:r>
              <a:rPr lang="fa-IR" dirty="0" smtClean="0"/>
              <a:t>بررس روندتولیدتخم مرغ طی 4 دهه (1353لغایت1392) نشان میدهدکه میزان تولید تخم مرغ در سال 92نسبت به سال 53 از رشدی معادل 520 درصدبرخوردارشده است.  </a:t>
            </a:r>
            <a:endParaRPr lang="fa-IR" dirty="0"/>
          </a:p>
        </p:txBody>
      </p:sp>
    </p:spTree>
    <p:extLst>
      <p:ext uri="{BB962C8B-B14F-4D97-AF65-F5344CB8AC3E}">
        <p14:creationId xmlns:p14="http://schemas.microsoft.com/office/powerpoint/2010/main" val="17469903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pic>
        <p:nvPicPr>
          <p:cNvPr id="4" name="Content Placeholder 3"/>
          <p:cNvPicPr>
            <a:picLocks noGrp="1" noChangeAspect="1"/>
          </p:cNvPicPr>
          <p:nvPr>
            <p:ph idx="1"/>
          </p:nvPr>
        </p:nvPicPr>
        <p:blipFill>
          <a:blip r:embed="rId2"/>
          <a:stretch>
            <a:fillRect/>
          </a:stretch>
        </p:blipFill>
        <p:spPr>
          <a:xfrm>
            <a:off x="1558345" y="1210614"/>
            <a:ext cx="9324304" cy="4713667"/>
          </a:xfrm>
          <a:prstGeom prst="rect">
            <a:avLst/>
          </a:prstGeom>
        </p:spPr>
      </p:pic>
    </p:spTree>
    <p:extLst>
      <p:ext uri="{BB962C8B-B14F-4D97-AF65-F5344CB8AC3E}">
        <p14:creationId xmlns:p14="http://schemas.microsoft.com/office/powerpoint/2010/main" val="1435097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3067"/>
          </a:xfrm>
        </p:spPr>
        <p:txBody>
          <a:bodyPr>
            <a:normAutofit/>
          </a:bodyPr>
          <a:lstStyle/>
          <a:p>
            <a:r>
              <a:rPr lang="fa-IR" sz="4000" dirty="0" smtClean="0"/>
              <a:t>تولیدعسل</a:t>
            </a:r>
            <a:endParaRPr lang="fa-IR" sz="4000" dirty="0"/>
          </a:p>
        </p:txBody>
      </p:sp>
      <p:sp>
        <p:nvSpPr>
          <p:cNvPr id="3" name="Content Placeholder 2"/>
          <p:cNvSpPr>
            <a:spLocks noGrp="1"/>
          </p:cNvSpPr>
          <p:nvPr>
            <p:ph idx="1"/>
          </p:nvPr>
        </p:nvSpPr>
        <p:spPr>
          <a:xfrm>
            <a:off x="838200" y="1468192"/>
            <a:ext cx="10515600" cy="4708771"/>
          </a:xfrm>
        </p:spPr>
        <p:txBody>
          <a:bodyPr>
            <a:normAutofit/>
          </a:bodyPr>
          <a:lstStyle/>
          <a:p>
            <a:r>
              <a:rPr lang="fa-IR" sz="2400" dirty="0" smtClean="0"/>
              <a:t>میزان تولید عسل در سال 92 نسبت به سال 91 معادل 4.9درصد افزایش داشته است. بررسی روند تولیدعسل طی 4دهه نشان میدهد که میزان عسل تولید شده در سال 92 نسبت به سال 53 از رشدی معادل 1143درصدبرخوردار بوده است. </a:t>
            </a:r>
          </a:p>
          <a:p>
            <a:endParaRPr lang="fa-IR" sz="2400" dirty="0" smtClean="0"/>
          </a:p>
          <a:p>
            <a:r>
              <a:rPr lang="fa-IR" sz="2400" dirty="0" smtClean="0"/>
              <a:t>تولید عسل در سال 93 بین 5تا 10 درصد رشد داشته است. </a:t>
            </a:r>
          </a:p>
          <a:p>
            <a:endParaRPr lang="fa-IR" sz="2400" dirty="0" smtClean="0"/>
          </a:p>
          <a:p>
            <a:r>
              <a:rPr lang="fa-IR" sz="2400" dirty="0" smtClean="0"/>
              <a:t>سرانه مصرف عسل برای هر ایرانی 960 گرم است که بالاتر از میانگین جهانی، 220 گرم است. </a:t>
            </a:r>
          </a:p>
          <a:p>
            <a:endParaRPr lang="fa-IR" sz="2400" dirty="0" smtClean="0"/>
          </a:p>
          <a:p>
            <a:r>
              <a:rPr lang="fa-IR" sz="2400" dirty="0"/>
              <a:t> </a:t>
            </a:r>
            <a:r>
              <a:rPr lang="fa-IR" sz="2400" dirty="0" smtClean="0"/>
              <a:t>میزان صادرات عسل در سال 93حدود 4 هزارتن اعلام شده است. </a:t>
            </a:r>
            <a:endParaRPr lang="fa-IR" sz="2400" dirty="0"/>
          </a:p>
        </p:txBody>
      </p:sp>
    </p:spTree>
    <p:extLst>
      <p:ext uri="{BB962C8B-B14F-4D97-AF65-F5344CB8AC3E}">
        <p14:creationId xmlns:p14="http://schemas.microsoft.com/office/powerpoint/2010/main" val="2343592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pic>
        <p:nvPicPr>
          <p:cNvPr id="4" name="Content Placeholder 3"/>
          <p:cNvPicPr>
            <a:picLocks noGrp="1" noChangeAspect="1"/>
          </p:cNvPicPr>
          <p:nvPr>
            <p:ph idx="1"/>
          </p:nvPr>
        </p:nvPicPr>
        <p:blipFill>
          <a:blip r:embed="rId2"/>
          <a:stretch>
            <a:fillRect/>
          </a:stretch>
        </p:blipFill>
        <p:spPr>
          <a:xfrm>
            <a:off x="1442434" y="1326524"/>
            <a:ext cx="10148551" cy="5048517"/>
          </a:xfrm>
          <a:prstGeom prst="rect">
            <a:avLst/>
          </a:prstGeom>
        </p:spPr>
      </p:pic>
    </p:spTree>
    <p:extLst>
      <p:ext uri="{BB962C8B-B14F-4D97-AF65-F5344CB8AC3E}">
        <p14:creationId xmlns:p14="http://schemas.microsoft.com/office/powerpoint/2010/main" val="35367854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5945"/>
          </a:xfrm>
        </p:spPr>
        <p:txBody>
          <a:bodyPr>
            <a:normAutofit/>
          </a:bodyPr>
          <a:lstStyle/>
          <a:p>
            <a:r>
              <a:rPr lang="fa-IR" sz="4000" dirty="0" smtClean="0"/>
              <a:t>آبزی پروری</a:t>
            </a:r>
            <a:endParaRPr lang="fa-IR" sz="4000" dirty="0"/>
          </a:p>
        </p:txBody>
      </p:sp>
      <p:sp>
        <p:nvSpPr>
          <p:cNvPr id="3" name="Content Placeholder 2"/>
          <p:cNvSpPr>
            <a:spLocks noGrp="1"/>
          </p:cNvSpPr>
          <p:nvPr>
            <p:ph idx="1"/>
          </p:nvPr>
        </p:nvSpPr>
        <p:spPr>
          <a:xfrm>
            <a:off x="838200" y="1481070"/>
            <a:ext cx="10515600" cy="4695893"/>
          </a:xfrm>
        </p:spPr>
        <p:txBody>
          <a:bodyPr>
            <a:normAutofit/>
          </a:bodyPr>
          <a:lstStyle/>
          <a:p>
            <a:r>
              <a:rPr lang="fa-IR" sz="2400" dirty="0" smtClean="0"/>
              <a:t>ماهی گیری فعالیت اقتصادی ویژه ای است که تنهاهزینه های مرحله ی برداشت آن در سرمایه گذاری مطرح است. چراکه دیگرهزینه ها را طبیعت میپردازدو ازاین نظراقتصادی ترین شکل تولید پروتئین است. </a:t>
            </a:r>
          </a:p>
          <a:p>
            <a:r>
              <a:rPr lang="fa-IR" sz="2400" dirty="0"/>
              <a:t>سهم پرورش آبزیان از پروتئین در سال 1950 میلادی در دنیا کمتر از 10 درصد بوده، در حالی که پرورش آبزیان امروز به 50 درصد رسیده است و این موضوع حاکی از آن است که آبزی‌پروری نقش عمده‌ای در تولید غذا در دنیا دارد. قاره آسیا منبع اصلی تولید ماهی و آبزیان پرورشی است و حدود 88.5 درصد از تولید ماهیان پرورشی در این قاره انجام می‌گیرد و از کل تولید محصولات شیلاتی در سال فوق، بیش از 163.2 میلیون تن (معادل 86.2 درصد) به‌عنوان غذای انسانی، 16.3 میلیون تن (10.3 درصد) خوراک دامی و 5.4 میلیون تن (3.5 درصد) برای سایر موارد به مصرف رسیده است.</a:t>
            </a:r>
          </a:p>
          <a:p>
            <a:r>
              <a:rPr lang="fa-IR" sz="2400" dirty="0" smtClean="0"/>
              <a:t>علی‌رغم </a:t>
            </a:r>
            <a:r>
              <a:rPr lang="fa-IR" sz="2400" dirty="0"/>
              <a:t>افزایش 1.6 درصدی رشد جمعیت جهان در سه دهه گذشته تقریبا مصرف آبزیان نزدیک به 4 درصد رشد داشته است و مصرف سرانه آبزیان هم در طول سه دهه از 10 کیلوگرم به 19 کیلوگرم افزایش یافته است</a:t>
            </a:r>
            <a:r>
              <a:rPr lang="fa-IR" sz="2400" dirty="0" smtClean="0"/>
              <a:t>.</a:t>
            </a:r>
            <a:endParaRPr lang="fa-IR" sz="2400" dirty="0"/>
          </a:p>
        </p:txBody>
      </p:sp>
    </p:spTree>
    <p:extLst>
      <p:ext uri="{BB962C8B-B14F-4D97-AF65-F5344CB8AC3E}">
        <p14:creationId xmlns:p14="http://schemas.microsoft.com/office/powerpoint/2010/main" val="3108697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sp>
        <p:nvSpPr>
          <p:cNvPr id="3" name="Content Placeholder 2"/>
          <p:cNvSpPr>
            <a:spLocks noGrp="1"/>
          </p:cNvSpPr>
          <p:nvPr>
            <p:ph idx="1"/>
          </p:nvPr>
        </p:nvSpPr>
        <p:spPr>
          <a:xfrm>
            <a:off x="838200" y="811369"/>
            <a:ext cx="10515600" cy="5365594"/>
          </a:xfrm>
        </p:spPr>
        <p:txBody>
          <a:bodyPr>
            <a:normAutofit/>
          </a:bodyPr>
          <a:lstStyle/>
          <a:p>
            <a:endParaRPr lang="fa-IR" sz="2400" dirty="0" smtClean="0"/>
          </a:p>
          <a:p>
            <a:r>
              <a:rPr lang="fa-IR" sz="2400" dirty="0" smtClean="0"/>
              <a:t>در </a:t>
            </a:r>
            <a:r>
              <a:rPr lang="fa-IR" sz="2400" dirty="0"/>
              <a:t>سال 92 سرانه مصرف آبزیان به 8.5 کیلوگرم رسید که علیرغم این افزایش هنوز هم مصرف سرانه آبزیان در کشور از نصف متوسط جهانی کمتر است</a:t>
            </a:r>
            <a:r>
              <a:rPr lang="fa-IR" sz="2400" dirty="0" smtClean="0"/>
              <a:t>.</a:t>
            </a:r>
            <a:endParaRPr lang="fa-IR" sz="2400" dirty="0"/>
          </a:p>
          <a:p>
            <a:r>
              <a:rPr lang="fa-IR" sz="2400" dirty="0" smtClean="0"/>
              <a:t>در </a:t>
            </a:r>
            <a:r>
              <a:rPr lang="fa-IR" sz="2400" dirty="0"/>
              <a:t>سال 92 سرانه مصرف آبزیان به 8.5 کیلوگرم رسید که علیرغم این افزایش هنوز هم مصرف سرانه آبزیان در کشور از نصف متوسط جهانی کمتر است</a:t>
            </a:r>
            <a:r>
              <a:rPr lang="fa-IR" sz="2400" dirty="0" smtClean="0"/>
              <a:t>.</a:t>
            </a:r>
          </a:p>
          <a:p>
            <a:r>
              <a:rPr lang="fa-IR" sz="2400" dirty="0" smtClean="0"/>
              <a:t>درحال حاضر16درصدماهی قزل آلای جهان توسط ایران تولیدو روانه بازار میشود.</a:t>
            </a:r>
          </a:p>
          <a:p>
            <a:r>
              <a:rPr lang="fa-IR" sz="2400" dirty="0" smtClean="0"/>
              <a:t>ایران رتبه نخست جهانی رادر امر تولیدماهی درآبهای شیرین داردبطوریکه 140هزار تن ماهی قزل آلاتولیدوروانه بازار میشود. </a:t>
            </a:r>
          </a:p>
          <a:p>
            <a:r>
              <a:rPr lang="fa-IR" sz="2400" dirty="0" smtClean="0"/>
              <a:t>درسال 93 تولیدمیگودر ایران نسبت به سال 92 حدود65% رشد داشته است. </a:t>
            </a:r>
          </a:p>
          <a:p>
            <a:pPr marL="0" indent="0">
              <a:buNone/>
            </a:pPr>
            <a:r>
              <a:rPr lang="fa-IR" sz="2400" dirty="0"/>
              <a:t> ایران در سال 2011 با 0.4 درصد از کل آبزی‌پروری جهان رتبه بیستم را داشته است که در سال 2012 با 0.44 درصد از کل تولید جهان به رتبه 18 صعود کرده است</a:t>
            </a:r>
            <a:r>
              <a:rPr lang="fa-IR" sz="2400" dirty="0" smtClean="0"/>
              <a:t>.</a:t>
            </a:r>
            <a:endParaRPr lang="fa-IR" sz="2400" dirty="0"/>
          </a:p>
        </p:txBody>
      </p:sp>
    </p:spTree>
    <p:extLst>
      <p:ext uri="{BB962C8B-B14F-4D97-AF65-F5344CB8AC3E}">
        <p14:creationId xmlns:p14="http://schemas.microsoft.com/office/powerpoint/2010/main" val="1608992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35616" y="824248"/>
            <a:ext cx="9350063" cy="5254580"/>
          </a:xfrm>
        </p:spPr>
      </p:pic>
    </p:spTree>
    <p:extLst>
      <p:ext uri="{BB962C8B-B14F-4D97-AF65-F5344CB8AC3E}">
        <p14:creationId xmlns:p14="http://schemas.microsoft.com/office/powerpoint/2010/main" val="37887741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7309"/>
          </a:xfrm>
        </p:spPr>
        <p:txBody>
          <a:bodyPr>
            <a:normAutofit/>
          </a:bodyPr>
          <a:lstStyle/>
          <a:p>
            <a:r>
              <a:rPr lang="fa-IR" sz="4000" dirty="0" smtClean="0"/>
              <a:t>چالش ها وتنگناها</a:t>
            </a:r>
            <a:endParaRPr lang="fa-IR" sz="4000" dirty="0"/>
          </a:p>
        </p:txBody>
      </p:sp>
      <p:sp>
        <p:nvSpPr>
          <p:cNvPr id="3" name="Content Placeholder 2"/>
          <p:cNvSpPr>
            <a:spLocks noGrp="1"/>
          </p:cNvSpPr>
          <p:nvPr>
            <p:ph idx="1"/>
          </p:nvPr>
        </p:nvSpPr>
        <p:spPr>
          <a:xfrm>
            <a:off x="838200" y="1571223"/>
            <a:ext cx="10515600" cy="4605740"/>
          </a:xfrm>
        </p:spPr>
        <p:txBody>
          <a:bodyPr/>
          <a:lstStyle/>
          <a:p>
            <a:r>
              <a:rPr lang="fa-IR" dirty="0" smtClean="0"/>
              <a:t>محدودیت منابع آبی</a:t>
            </a:r>
          </a:p>
          <a:p>
            <a:r>
              <a:rPr lang="fa-IR" dirty="0" smtClean="0"/>
              <a:t>سنتی بودن ساختاربازار آبزیان و ناتوانی در بازاریابی تولید</a:t>
            </a:r>
          </a:p>
          <a:p>
            <a:r>
              <a:rPr lang="fa-IR" dirty="0" smtClean="0"/>
              <a:t>ناهماهنگی سازمان های دست اندرکاردر پشتیبانی از آبزی پروری </a:t>
            </a:r>
          </a:p>
          <a:p>
            <a:r>
              <a:rPr lang="fa-IR" dirty="0" smtClean="0"/>
              <a:t>ناتوانی درمدیریت وحفاظت منابع آبزی </a:t>
            </a:r>
          </a:p>
          <a:p>
            <a:r>
              <a:rPr lang="fa-IR" dirty="0" smtClean="0"/>
              <a:t>افزایش بی رویه وخارج از کنترل منابع آلاینده های نفتی، شهری، صنعتی</a:t>
            </a:r>
          </a:p>
          <a:p>
            <a:r>
              <a:rPr lang="fa-IR" dirty="0" smtClean="0"/>
              <a:t>وجود ناوگان صیادی (شاغلین در صید) فراترازتوان بیولوژیکی دریا</a:t>
            </a:r>
            <a:endParaRPr lang="fa-IR" dirty="0"/>
          </a:p>
        </p:txBody>
      </p:sp>
    </p:spTree>
    <p:extLst>
      <p:ext uri="{BB962C8B-B14F-4D97-AF65-F5344CB8AC3E}">
        <p14:creationId xmlns:p14="http://schemas.microsoft.com/office/powerpoint/2010/main" val="3261566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t>نتیجه گیری</a:t>
            </a:r>
            <a:endParaRPr lang="fa-IR" sz="4000" dirty="0"/>
          </a:p>
        </p:txBody>
      </p:sp>
      <p:sp>
        <p:nvSpPr>
          <p:cNvPr id="3" name="Content Placeholder 2"/>
          <p:cNvSpPr>
            <a:spLocks noGrp="1"/>
          </p:cNvSpPr>
          <p:nvPr>
            <p:ph idx="1"/>
          </p:nvPr>
        </p:nvSpPr>
        <p:spPr/>
        <p:txBody>
          <a:bodyPr/>
          <a:lstStyle/>
          <a:p>
            <a:r>
              <a:rPr lang="fa-IR" dirty="0" smtClean="0"/>
              <a:t>نتایج حاصل ازمطالعات نشان میدهدکه با وجود اهمیت این بخش در صادرات غیرنفتی، سهم بخش کشاورزی در تولیدملی، سرمایه گذاری خارجی و اشتغال قابل توجه نمی باشد که از دلایل این امرپایین بودن سهم سرمایه گذاری دربخش کشاورزی در مقایسه باسایر بخش ها می باشد. بنابراین پیشنهاد میشودکه تمهیدات لازم جهت جذب بیشتر سرمایه در این بخش فراهم شود. معافیت های مالیاتی، مشوق های تولید(بصورت یارانه)، تسهیلات بانکی ارزان همراه بانظارت دقیق، ارائه مشاهده های فنی وعلمی، توسعه مجتمع های کشت و صنعت، گسترش صنایع تبدیلی برای محصولات کشاورزی و بازارهای داخلی و خارجی مجصولات میتوانند ازجمله راهکارهای مناسب بمنظورتوسعه بخش کشاورزی واستفاده ی بهینه از ظرفیت های موجود در این بخش محسوب شوند. </a:t>
            </a:r>
            <a:endParaRPr lang="fa-IR" dirty="0"/>
          </a:p>
        </p:txBody>
      </p:sp>
    </p:spTree>
    <p:extLst>
      <p:ext uri="{BB962C8B-B14F-4D97-AF65-F5344CB8AC3E}">
        <p14:creationId xmlns:p14="http://schemas.microsoft.com/office/powerpoint/2010/main" val="2217496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t>منابع</a:t>
            </a:r>
            <a:endParaRPr lang="fa-IR" sz="4000" dirty="0"/>
          </a:p>
        </p:txBody>
      </p:sp>
      <p:sp>
        <p:nvSpPr>
          <p:cNvPr id="3" name="Content Placeholder 2"/>
          <p:cNvSpPr>
            <a:spLocks noGrp="1"/>
          </p:cNvSpPr>
          <p:nvPr>
            <p:ph idx="1"/>
          </p:nvPr>
        </p:nvSpPr>
        <p:spPr/>
        <p:txBody>
          <a:bodyPr/>
          <a:lstStyle/>
          <a:p>
            <a:r>
              <a:rPr lang="fa-IR" dirty="0" smtClean="0"/>
              <a:t>کتاب بررسی روندتولیدفراورده های پروتئینی کشورطی4دهه</a:t>
            </a:r>
          </a:p>
          <a:p>
            <a:r>
              <a:rPr lang="fa-IR" dirty="0" smtClean="0"/>
              <a:t>آمارنامه محصولات زراعی سال زراعی 91-92</a:t>
            </a:r>
          </a:p>
          <a:p>
            <a:r>
              <a:rPr lang="fa-IR" dirty="0" smtClean="0"/>
              <a:t>سالنامه آماری فائو</a:t>
            </a:r>
          </a:p>
          <a:p>
            <a:r>
              <a:rPr lang="en-US" dirty="0" smtClean="0">
                <a:hlinkClick r:id="rId2"/>
              </a:rPr>
              <a:t>www.keshavarzjavan.ir</a:t>
            </a:r>
            <a:endParaRPr lang="en-US" dirty="0" smtClean="0"/>
          </a:p>
          <a:p>
            <a:r>
              <a:rPr lang="en-US" dirty="0" smtClean="0">
                <a:hlinkClick r:id="rId3"/>
              </a:rPr>
              <a:t>www.karafarin24.ir</a:t>
            </a:r>
            <a:endParaRPr lang="en-US" dirty="0" smtClean="0"/>
          </a:p>
          <a:p>
            <a:r>
              <a:rPr lang="en-US" smtClean="0">
                <a:hlinkClick r:id="rId4"/>
              </a:rPr>
              <a:t>www.aftabir.com</a:t>
            </a:r>
            <a:endParaRPr lang="en-US" smtClean="0"/>
          </a:p>
          <a:p>
            <a:endParaRPr lang="fa-IR" dirty="0"/>
          </a:p>
        </p:txBody>
      </p:sp>
    </p:spTree>
    <p:extLst>
      <p:ext uri="{BB962C8B-B14F-4D97-AF65-F5344CB8AC3E}">
        <p14:creationId xmlns:p14="http://schemas.microsoft.com/office/powerpoint/2010/main" val="325623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5793"/>
          </a:xfrm>
        </p:spPr>
        <p:txBody>
          <a:bodyPr>
            <a:normAutofit/>
          </a:bodyPr>
          <a:lstStyle/>
          <a:p>
            <a:r>
              <a:rPr lang="fa-IR" sz="4000" dirty="0" smtClean="0"/>
              <a:t>میزان تولید</a:t>
            </a:r>
            <a:endParaRPr lang="fa-IR" sz="4000" dirty="0"/>
          </a:p>
        </p:txBody>
      </p:sp>
      <p:sp>
        <p:nvSpPr>
          <p:cNvPr id="3" name="Content Placeholder 2"/>
          <p:cNvSpPr>
            <a:spLocks noGrp="1"/>
          </p:cNvSpPr>
          <p:nvPr>
            <p:ph idx="1"/>
          </p:nvPr>
        </p:nvSpPr>
        <p:spPr>
          <a:xfrm>
            <a:off x="838200" y="1390918"/>
            <a:ext cx="10515600" cy="4786045"/>
          </a:xfrm>
        </p:spPr>
        <p:txBody>
          <a:bodyPr>
            <a:normAutofit/>
          </a:bodyPr>
          <a:lstStyle/>
          <a:p>
            <a:r>
              <a:rPr lang="fa-IR" sz="2400" dirty="0" smtClean="0"/>
              <a:t>ازکل اراضی برداشت شده در سال زراعی91-92تقریبا68.07میلیون تن محصول زراعی برداشت شده است. که ازاین مقدار90.97درصد سهم اراضی باکشت آبی و9.03سهم اراضی با کشت دیم بوده است.</a:t>
            </a:r>
            <a:endParaRPr lang="fa-IR" sz="2400" dirty="0"/>
          </a:p>
        </p:txBody>
      </p:sp>
      <p:pic>
        <p:nvPicPr>
          <p:cNvPr id="4" name="Picture 3"/>
          <p:cNvPicPr>
            <a:picLocks noChangeAspect="1"/>
          </p:cNvPicPr>
          <p:nvPr/>
        </p:nvPicPr>
        <p:blipFill>
          <a:blip r:embed="rId2"/>
          <a:stretch>
            <a:fillRect/>
          </a:stretch>
        </p:blipFill>
        <p:spPr>
          <a:xfrm>
            <a:off x="2318197" y="2416711"/>
            <a:ext cx="9035603" cy="4022726"/>
          </a:xfrm>
          <a:prstGeom prst="rect">
            <a:avLst/>
          </a:prstGeom>
        </p:spPr>
      </p:pic>
    </p:spTree>
    <p:extLst>
      <p:ext uri="{BB962C8B-B14F-4D97-AF65-F5344CB8AC3E}">
        <p14:creationId xmlns:p14="http://schemas.microsoft.com/office/powerpoint/2010/main" val="259948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79" y="171942"/>
            <a:ext cx="10515600" cy="1325563"/>
          </a:xfrm>
        </p:spPr>
        <p:txBody>
          <a:bodyPr>
            <a:normAutofit/>
          </a:bodyPr>
          <a:lstStyle/>
          <a:p>
            <a:r>
              <a:rPr lang="fa-IR" sz="4000" dirty="0" smtClean="0"/>
              <a:t>وضعیت گروه محصولات در کل کشور</a:t>
            </a:r>
            <a:endParaRPr lang="fa-IR" sz="4000" dirty="0"/>
          </a:p>
        </p:txBody>
      </p:sp>
      <p:sp>
        <p:nvSpPr>
          <p:cNvPr id="5" name="Content Placeholder 4"/>
          <p:cNvSpPr>
            <a:spLocks noGrp="1"/>
          </p:cNvSpPr>
          <p:nvPr>
            <p:ph idx="1"/>
          </p:nvPr>
        </p:nvSpPr>
        <p:spPr>
          <a:xfrm>
            <a:off x="838200" y="1365161"/>
            <a:ext cx="10515600" cy="4811802"/>
          </a:xfrm>
        </p:spPr>
        <p:txBody>
          <a:bodyPr>
            <a:normAutofit/>
          </a:bodyPr>
          <a:lstStyle/>
          <a:p>
            <a:r>
              <a:rPr lang="fa-IR" sz="2400" dirty="0" smtClean="0"/>
              <a:t>درسال زراعی91-92ازحدود12.2میلیون هکتارسطح برداشت محصولات زراعی،سهم گروه های محصولات کشاورزی به قرار زیر است. </a:t>
            </a:r>
          </a:p>
          <a:p>
            <a:pPr marL="0" indent="0">
              <a:buNone/>
            </a:pPr>
            <a:endParaRPr lang="fa-IR" sz="2400" dirty="0"/>
          </a:p>
        </p:txBody>
      </p:sp>
      <p:pic>
        <p:nvPicPr>
          <p:cNvPr id="7" name="Picture 6"/>
          <p:cNvPicPr>
            <a:picLocks noChangeAspect="1"/>
          </p:cNvPicPr>
          <p:nvPr/>
        </p:nvPicPr>
        <p:blipFill>
          <a:blip r:embed="rId2"/>
          <a:stretch>
            <a:fillRect/>
          </a:stretch>
        </p:blipFill>
        <p:spPr>
          <a:xfrm>
            <a:off x="2655396" y="2108110"/>
            <a:ext cx="7724977" cy="4614661"/>
          </a:xfrm>
          <a:prstGeom prst="rect">
            <a:avLst/>
          </a:prstGeom>
        </p:spPr>
      </p:pic>
    </p:spTree>
    <p:extLst>
      <p:ext uri="{BB962C8B-B14F-4D97-AF65-F5344CB8AC3E}">
        <p14:creationId xmlns:p14="http://schemas.microsoft.com/office/powerpoint/2010/main" val="1684941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t>میزان تولید</a:t>
            </a:r>
            <a:endParaRPr lang="fa-IR" sz="4000" dirty="0"/>
          </a:p>
        </p:txBody>
      </p:sp>
      <p:sp>
        <p:nvSpPr>
          <p:cNvPr id="3" name="Content Placeholder 2"/>
          <p:cNvSpPr>
            <a:spLocks noGrp="1"/>
          </p:cNvSpPr>
          <p:nvPr>
            <p:ph idx="1"/>
          </p:nvPr>
        </p:nvSpPr>
        <p:spPr>
          <a:xfrm>
            <a:off x="838200" y="1571223"/>
            <a:ext cx="10515600" cy="4605740"/>
          </a:xfrm>
        </p:spPr>
        <p:txBody>
          <a:bodyPr>
            <a:normAutofit/>
          </a:bodyPr>
          <a:lstStyle/>
          <a:p>
            <a:r>
              <a:rPr lang="fa-IR" sz="2400" dirty="0" smtClean="0"/>
              <a:t>از مجموع 68.7میلیون تن محصولات زراعی برداشت شده در سال زراعی 91-92 سهم گروه های محصولات زراعی به قرار زیر است:</a:t>
            </a:r>
          </a:p>
          <a:p>
            <a:pPr marL="0" indent="0">
              <a:buNone/>
            </a:pPr>
            <a:endParaRPr lang="fa-IR" sz="2400" dirty="0"/>
          </a:p>
        </p:txBody>
      </p:sp>
      <p:pic>
        <p:nvPicPr>
          <p:cNvPr id="4" name="Picture 3"/>
          <p:cNvPicPr>
            <a:picLocks noChangeAspect="1"/>
          </p:cNvPicPr>
          <p:nvPr/>
        </p:nvPicPr>
        <p:blipFill>
          <a:blip r:embed="rId2"/>
          <a:stretch>
            <a:fillRect/>
          </a:stretch>
        </p:blipFill>
        <p:spPr>
          <a:xfrm>
            <a:off x="1893195" y="2459865"/>
            <a:ext cx="8023538" cy="4185634"/>
          </a:xfrm>
          <a:prstGeom prst="rect">
            <a:avLst/>
          </a:prstGeom>
        </p:spPr>
      </p:pic>
    </p:spTree>
    <p:extLst>
      <p:ext uri="{BB962C8B-B14F-4D97-AF65-F5344CB8AC3E}">
        <p14:creationId xmlns:p14="http://schemas.microsoft.com/office/powerpoint/2010/main" val="1354589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t>گروه غلات </a:t>
            </a:r>
            <a:endParaRPr lang="fa-IR" sz="4000" dirty="0"/>
          </a:p>
        </p:txBody>
      </p:sp>
      <p:sp>
        <p:nvSpPr>
          <p:cNvPr id="3" name="Content Placeholder 2"/>
          <p:cNvSpPr>
            <a:spLocks noGrp="1"/>
          </p:cNvSpPr>
          <p:nvPr>
            <p:ph idx="1"/>
          </p:nvPr>
        </p:nvSpPr>
        <p:spPr>
          <a:xfrm>
            <a:off x="838200" y="1455313"/>
            <a:ext cx="10515600" cy="4721650"/>
          </a:xfrm>
        </p:spPr>
        <p:txBody>
          <a:bodyPr>
            <a:normAutofit/>
          </a:bodyPr>
          <a:lstStyle/>
          <a:p>
            <a:r>
              <a:rPr lang="fa-IR" sz="2400" dirty="0" smtClean="0"/>
              <a:t>در سال زراعی 91-92ازحدود12.2میلیون هکتارسطح برداشت محصولات زراعی حدود8.9میلیون هکتارمعادل 72.7درصدبه غلات اختصاص داشته است. که ازاین مقدار44.7درصدمربوط به اراضی با کشت آبی و55.3درصد بقیه بصورت کشت دیم بوده است.</a:t>
            </a:r>
          </a:p>
          <a:p>
            <a:r>
              <a:rPr lang="fa-IR" sz="2400" dirty="0" smtClean="0"/>
              <a:t>بیشترین سطح برداشت:</a:t>
            </a:r>
          </a:p>
          <a:p>
            <a:r>
              <a:rPr lang="fa-IR" sz="2400" dirty="0" smtClean="0"/>
              <a:t>خوزستان:9.61درصد</a:t>
            </a:r>
          </a:p>
          <a:p>
            <a:r>
              <a:rPr lang="fa-IR" sz="2400" dirty="0" smtClean="0"/>
              <a:t>کردستان:7.12درصد</a:t>
            </a:r>
          </a:p>
          <a:p>
            <a:r>
              <a:rPr lang="fa-IR" sz="2400" dirty="0" smtClean="0"/>
              <a:t>کرمانشاه:6.69درصد</a:t>
            </a:r>
          </a:p>
          <a:p>
            <a:r>
              <a:rPr lang="fa-IR" sz="2400" dirty="0" smtClean="0"/>
              <a:t>فارس:6.38درص</a:t>
            </a:r>
          </a:p>
          <a:p>
            <a:r>
              <a:rPr lang="fa-IR" sz="2400" dirty="0" smtClean="0"/>
              <a:t>جمعا:29.8درصد</a:t>
            </a:r>
            <a:endParaRPr lang="fa-IR" sz="2400" dirty="0"/>
          </a:p>
        </p:txBody>
      </p:sp>
      <p:pic>
        <p:nvPicPr>
          <p:cNvPr id="4" name="Picture 3"/>
          <p:cNvPicPr>
            <a:picLocks noChangeAspect="1"/>
          </p:cNvPicPr>
          <p:nvPr/>
        </p:nvPicPr>
        <p:blipFill>
          <a:blip r:embed="rId2"/>
          <a:stretch>
            <a:fillRect/>
          </a:stretch>
        </p:blipFill>
        <p:spPr>
          <a:xfrm>
            <a:off x="321972" y="2975021"/>
            <a:ext cx="7547020" cy="3374264"/>
          </a:xfrm>
          <a:prstGeom prst="rect">
            <a:avLst/>
          </a:prstGeom>
        </p:spPr>
      </p:pic>
    </p:spTree>
    <p:extLst>
      <p:ext uri="{BB962C8B-B14F-4D97-AF65-F5344CB8AC3E}">
        <p14:creationId xmlns:p14="http://schemas.microsoft.com/office/powerpoint/2010/main" val="2033996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a:t>
            </a:r>
            <a:br>
              <a:rPr lang="fa-IR" dirty="0" smtClean="0"/>
            </a:br>
            <a:endParaRPr lang="fa-IR" dirty="0"/>
          </a:p>
        </p:txBody>
      </p:sp>
      <p:sp>
        <p:nvSpPr>
          <p:cNvPr id="3" name="Content Placeholder 2"/>
          <p:cNvSpPr>
            <a:spLocks noGrp="1"/>
          </p:cNvSpPr>
          <p:nvPr>
            <p:ph idx="1"/>
          </p:nvPr>
        </p:nvSpPr>
        <p:spPr>
          <a:xfrm>
            <a:off x="838200" y="592428"/>
            <a:ext cx="10515600" cy="5584535"/>
          </a:xfrm>
        </p:spPr>
        <p:txBody>
          <a:bodyPr>
            <a:normAutofit/>
          </a:bodyPr>
          <a:lstStyle/>
          <a:p>
            <a:r>
              <a:rPr lang="fa-IR" sz="2400" dirty="0" smtClean="0"/>
              <a:t>ازمیزان 68.07میلیون تن محصولات زراعی برداشت شده در سال زراعی91-92 مقدار16.4میلیون تن معادل24.1درصدسهم غلات بوده است. که از این مقدار77.1 درصداز اراضی باکشت آبی و22.9درصد بقیه از اراضی باکشت دیم حاصل شده است.که حدود 36.36درصداز تولیدغلات کشور در4استان خوزستان،فارس،مازندران وکرمانشاه تولیدشده است.</a:t>
            </a:r>
            <a:endParaRPr lang="fa-IR" sz="2400" dirty="0"/>
          </a:p>
        </p:txBody>
      </p:sp>
      <p:pic>
        <p:nvPicPr>
          <p:cNvPr id="4" name="Picture 3"/>
          <p:cNvPicPr>
            <a:picLocks noChangeAspect="1"/>
          </p:cNvPicPr>
          <p:nvPr/>
        </p:nvPicPr>
        <p:blipFill>
          <a:blip r:embed="rId2"/>
          <a:stretch>
            <a:fillRect/>
          </a:stretch>
        </p:blipFill>
        <p:spPr>
          <a:xfrm>
            <a:off x="2240924" y="2176530"/>
            <a:ext cx="8422783" cy="4000433"/>
          </a:xfrm>
          <a:prstGeom prst="rect">
            <a:avLst/>
          </a:prstGeom>
        </p:spPr>
      </p:pic>
    </p:spTree>
    <p:extLst>
      <p:ext uri="{BB962C8B-B14F-4D97-AF65-F5344CB8AC3E}">
        <p14:creationId xmlns:p14="http://schemas.microsoft.com/office/powerpoint/2010/main" val="2963303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p:spPr>
        <p:txBody>
          <a:bodyPr>
            <a:normAutofit/>
          </a:bodyPr>
          <a:lstStyle/>
          <a:p>
            <a:r>
              <a:rPr lang="fa-IR" sz="4000" dirty="0" smtClean="0"/>
              <a:t>وضعیت حبوبات در کشور</a:t>
            </a:r>
            <a:endParaRPr lang="fa-IR" sz="4000" dirty="0"/>
          </a:p>
        </p:txBody>
      </p:sp>
      <p:sp>
        <p:nvSpPr>
          <p:cNvPr id="3" name="Content Placeholder 2"/>
          <p:cNvSpPr>
            <a:spLocks noGrp="1"/>
          </p:cNvSpPr>
          <p:nvPr>
            <p:ph idx="1"/>
          </p:nvPr>
        </p:nvSpPr>
        <p:spPr>
          <a:xfrm>
            <a:off x="838200" y="1210614"/>
            <a:ext cx="10515600" cy="4966349"/>
          </a:xfrm>
        </p:spPr>
        <p:txBody>
          <a:bodyPr>
            <a:normAutofit/>
          </a:bodyPr>
          <a:lstStyle/>
          <a:p>
            <a:r>
              <a:rPr lang="fa-IR" sz="2400" dirty="0" smtClean="0"/>
              <a:t>سطح</a:t>
            </a:r>
          </a:p>
          <a:p>
            <a:pPr marL="0" indent="0">
              <a:buNone/>
            </a:pPr>
            <a:r>
              <a:rPr lang="fa-IR" sz="2400" dirty="0" smtClean="0"/>
              <a:t>درسال زراعی 91-92حدود770هزارهکتارمعادل6.3درصدسطح برداشت محصولات زراعی به حبوبات اختصاص یافت. که حدود20.2درصد بصورت کشت ابی و79.8درصدبصورت کشت دیم صورت گرفت. بیشترین سطح برداشتبه استان های لرستان،کردستان وآذربایجان شرقی تعلق داشت.</a:t>
            </a:r>
            <a:endParaRPr lang="fa-IR" sz="2400" dirty="0"/>
          </a:p>
        </p:txBody>
      </p:sp>
      <p:pic>
        <p:nvPicPr>
          <p:cNvPr id="4" name="Picture 3"/>
          <p:cNvPicPr>
            <a:picLocks noChangeAspect="1"/>
          </p:cNvPicPr>
          <p:nvPr/>
        </p:nvPicPr>
        <p:blipFill>
          <a:blip r:embed="rId2"/>
          <a:stretch>
            <a:fillRect/>
          </a:stretch>
        </p:blipFill>
        <p:spPr>
          <a:xfrm>
            <a:off x="2807594" y="2949263"/>
            <a:ext cx="7160654" cy="3799268"/>
          </a:xfrm>
          <a:prstGeom prst="rect">
            <a:avLst/>
          </a:prstGeom>
        </p:spPr>
      </p:pic>
    </p:spTree>
    <p:extLst>
      <p:ext uri="{BB962C8B-B14F-4D97-AF65-F5344CB8AC3E}">
        <p14:creationId xmlns:p14="http://schemas.microsoft.com/office/powerpoint/2010/main" val="1008985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706</TotalTime>
  <Words>2076</Words>
  <Application>Microsoft Office PowerPoint</Application>
  <PresentationFormat>Custom</PresentationFormat>
  <Paragraphs>206</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بخش های تولیدی کشاورزی</vt:lpstr>
      <vt:lpstr>مقدمه</vt:lpstr>
      <vt:lpstr>وضعیت محصولات زراعی در کشور</vt:lpstr>
      <vt:lpstr>میزان تولید</vt:lpstr>
      <vt:lpstr>وضعیت گروه محصولات در کل کشور</vt:lpstr>
      <vt:lpstr>میزان تولید</vt:lpstr>
      <vt:lpstr>گروه غلات </vt:lpstr>
      <vt:lpstr>   </vt:lpstr>
      <vt:lpstr>وضعیت حبوبات در کشور</vt:lpstr>
      <vt:lpstr>  </vt:lpstr>
      <vt:lpstr>وضعیت محصولات صنعتی درکشور</vt:lpstr>
      <vt:lpstr>  </vt:lpstr>
      <vt:lpstr>وضعیت سبزیجات:</vt:lpstr>
      <vt:lpstr>   </vt:lpstr>
      <vt:lpstr>وضعیت محصولات جالیزی</vt:lpstr>
      <vt:lpstr>  </vt:lpstr>
      <vt:lpstr> وضعیت نباتات علوفه ای</vt:lpstr>
      <vt:lpstr>  </vt:lpstr>
      <vt:lpstr>رتبه تولید محصولات کشاورزی ایران نسبت به جهان در سال 1390</vt:lpstr>
      <vt:lpstr>ارزش تجارت محصولات غذایی وکشاورزی در ایران</vt:lpstr>
      <vt:lpstr>10محصول عمده صادراتی و وارداتی در ایران درسال 91-92</vt:lpstr>
      <vt:lpstr>ماشین الات وکالاهای واسطه</vt:lpstr>
      <vt:lpstr>دامپروری</vt:lpstr>
      <vt:lpstr> تفاوت دامپروری سنتی وصنعتی</vt:lpstr>
      <vt:lpstr>گوشت قرمز</vt:lpstr>
      <vt:lpstr>  </vt:lpstr>
      <vt:lpstr>شیر</vt:lpstr>
      <vt:lpstr>مرغداری</vt:lpstr>
      <vt:lpstr>  </vt:lpstr>
      <vt:lpstr>   </vt:lpstr>
      <vt:lpstr> </vt:lpstr>
      <vt:lpstr>تولیدعسل</vt:lpstr>
      <vt:lpstr>  </vt:lpstr>
      <vt:lpstr>آبزی پروری</vt:lpstr>
      <vt:lpstr>  </vt:lpstr>
      <vt:lpstr>  </vt:lpstr>
      <vt:lpstr>چالش ها وتنگناها</vt:lpstr>
      <vt:lpstr>نتیجه گیری</vt:lpstr>
      <vt:lpstr>منابع</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بخش های تولیدی کشاورزی</dc:title>
  <dc:creator>baladi1234</dc:creator>
  <cp:lastModifiedBy>Peyman-pc</cp:lastModifiedBy>
  <cp:revision>64</cp:revision>
  <dcterms:created xsi:type="dcterms:W3CDTF">2015-04-29T20:58:56Z</dcterms:created>
  <dcterms:modified xsi:type="dcterms:W3CDTF">2016-11-27T21:51:04Z</dcterms:modified>
</cp:coreProperties>
</file>