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0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6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2445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53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963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3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52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82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7A761-B466-4C30-84AC-00F1B3A32B72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43440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9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3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9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7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8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6D5A5-5296-480F-B654-D29E5FDC756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F27543-68CA-4674-BF53-EE3EF3FBF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0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133600"/>
            <a:ext cx="8229600" cy="2160588"/>
          </a:xfrm>
          <a:noFill/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fa-IR" dirty="0" smtClean="0">
                <a:solidFill>
                  <a:srgbClr val="A50021"/>
                </a:solidFill>
                <a:cs typeface="Nazanin" pitchFamily="2" charset="-78"/>
                <a:hlinkClick r:id="rId2" action="ppaction://hlinksldjump"/>
              </a:rPr>
              <a:t>فصل اول:</a:t>
            </a:r>
            <a:r>
              <a:rPr lang="fa-IR" b="1" dirty="0" smtClean="0">
                <a:solidFill>
                  <a:srgbClr val="A50021"/>
                </a:solidFill>
                <a:cs typeface="Nazanin" pitchFamily="2" charset="-78"/>
                <a:hlinkClick r:id="rId2" action="ppaction://hlinksldjump"/>
              </a:rPr>
              <a:t/>
            </a:r>
            <a:br>
              <a:rPr lang="fa-IR" b="1" dirty="0" smtClean="0">
                <a:solidFill>
                  <a:srgbClr val="A50021"/>
                </a:solidFill>
                <a:cs typeface="Nazanin" pitchFamily="2" charset="-78"/>
                <a:hlinkClick r:id="rId2" action="ppaction://hlinksldjump"/>
              </a:rPr>
            </a:br>
            <a:r>
              <a:rPr lang="fa-IR" b="1" dirty="0" smtClean="0">
                <a:cs typeface="Nazanin" pitchFamily="2" charset="-78"/>
              </a:rPr>
              <a:t>سازمانها و تئوري سازمان</a:t>
            </a:r>
            <a:endParaRPr lang="en-US" b="1" dirty="0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0577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تئوري نظم ناشناخته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569325" cy="3886200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ما در يك دنياي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پيچيده،پر از رويداد و نامطمئن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به سر مي بريم؛</a:t>
            </a:r>
          </a:p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ويژگي دنياي ما:شگفتي،تغييرات سريع و ابهام؛</a:t>
            </a:r>
          </a:p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در تئوري نظم ناشناخته به اين مطلب توجه مي شود كه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پديدۀ تصادف و بي نظمي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در مرزها و محدوده هاي مشخصي يا الگوهاي بزرگتري از نظم رخ مي دهد.</a:t>
            </a:r>
            <a:endParaRPr lang="en-US" smtClean="0">
              <a:solidFill>
                <a:srgbClr val="0000CC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799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تئوري نظم ناشناخته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يكي از ويژگيهاي تئوري نظم ناشناخته را ”اثر پرونه اي“مي نامند؛يعني رويدادهاي كوچك موجب اثرات شگفت مي شود.</a:t>
            </a:r>
          </a:p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يك پروانه كه بر روي شهر پكن پر مي زند مي تواند هوا را برهم زند كه سرانجام بر هواي ايالات متحدۀ آمريكا اثر خواهد گذاشت.</a:t>
            </a:r>
            <a:endParaRPr lang="en-US" smtClean="0">
              <a:solidFill>
                <a:srgbClr val="0000CC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3302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تئوري نظم ناشناخته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شركتهاي كنوني همانند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هوا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هستند كه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يك رويداد كوچك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مي تواند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نتايجي خارج از توان آنها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بوجود آورد.</a:t>
            </a:r>
          </a:p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مديريت سازمانهايي كه دچار هرج و مرج شده اند كارها را بر دوش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تيمها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قرار داده اند،آنها با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مشتري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در تماس بيشتري باشند، از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اختيارات بيشتري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برخوردار گردند و سازمان داراي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ساختار افقي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(نه عمودي) گردد.</a:t>
            </a:r>
          </a:p>
          <a:p>
            <a:pPr eaLnBrk="1" hangingPunct="1"/>
            <a:endParaRPr lang="en-US" smtClean="0">
              <a:solidFill>
                <a:srgbClr val="0000CC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8843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زيرسيستمهاي سازماني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وظايف زيرسيستمها: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مرزگستري(دادوستد با محيط)؛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توليد؛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نگهداري(هماهنگي فعاليتهاي سازمان)؛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تطبيق با محيط؛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مديريت.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944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ابعاد طرح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ابعاد ساختاري: 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پيچيدگي،تخصصي بودن،داشتن استاندارد، سلسله مراتب اختيارات، رسمي بودن، متمركز بودن،حرفه اي بودن و نسبتهاي پرسنلي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.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ابعاد محتوايي: 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اندازه،تكنولوژي،محيط،اهداف و استراتژي سازمان و فرهنگ.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 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9274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0000CC"/>
                </a:solidFill>
                <a:cs typeface="Nazanin" pitchFamily="2" charset="-78"/>
              </a:rPr>
              <a:t>رسمي بودن</a:t>
            </a:r>
            <a:endParaRPr lang="en-US" b="1" smtClean="0">
              <a:solidFill>
                <a:srgbClr val="0000CC"/>
              </a:solidFill>
              <a:cs typeface="Nazanin" pitchFamily="2" charset="-7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اسناد و مداركي كه در سازمان وجود دارد؛در اين اسناد روشها، شرح وظايف،مقررات و سياستهايي را كه سازمان بايد رعايت و اجرا نمايد،نوشته شده است.</a:t>
            </a:r>
          </a:p>
          <a:p>
            <a:pPr eaLnBrk="1" hangingPunct="1"/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193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تخصصي بودن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يعني اينكه سازمان مزبور تا چه اندازه يا چه درجه اي كارها و فعاليتهاي خود را به وظايف جداگانه و تخصصي تقسيم كرده باشد.</a:t>
            </a:r>
            <a:endParaRPr lang="en-US" smtClean="0">
              <a:solidFill>
                <a:srgbClr val="0000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3605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داشتن استاندارد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333300"/>
                </a:solidFill>
                <a:cs typeface="Nazanin" pitchFamily="2" charset="-78"/>
              </a:rPr>
              <a:t>به موردي اطلاق مي شود كه بسياري از كارهاي مشابه به روشي يكسان و همانند انجام شوند. </a:t>
            </a:r>
            <a:endParaRPr lang="en-US" smtClean="0">
              <a:solidFill>
                <a:srgbClr val="3333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0179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سلسله مراتب اختيارات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0375" y="1981200"/>
            <a:ext cx="8686800" cy="3886200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يعني هر يك از افراد بايد گزارش كار خود را به چه كسي بدهند.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سلسله مراتب اختيار،حيطۀ كنترل هر مدير را مشخص مي كند.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5577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پيچيدگي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a-IR" smtClean="0">
                <a:cs typeface="Nazanin" pitchFamily="2" charset="-78"/>
              </a:rPr>
              <a:t>مقصود از پيچيدگي تعداد كارها يا سيستمهاي فرعي است كه درون يك سازمان انجام مي شود يا وجود دارد.</a:t>
            </a:r>
          </a:p>
          <a:p>
            <a:pPr marL="609600" indent="-609600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ابعاد پيچيدگي: عمودي،افقي و فضايي.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پيچيدگي عمودي: تعداد سطح در سلسله مراتب اختيار؛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پيچيدگي افقي: تعداد مشاغل؛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پيچيدگي فضايي: محل ها و مناطق جغرافيايي.</a:t>
            </a:r>
            <a:endParaRPr lang="en-US" smtClean="0">
              <a:solidFill>
                <a:srgbClr val="0000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7240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چالشهاي كنوني پيش روي سازمانها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رقابت جهاني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تجديد سازمان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برتريهاي استراتژيك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روابط كاركنان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ناهمگوني نيروي كار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مسؤليتهاي اجتماعي و اصول اخلاقي</a:t>
            </a:r>
            <a:endParaRPr lang="en-US" smtClean="0">
              <a:solidFill>
                <a:srgbClr val="0000CC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0535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متمركز بودن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به آن سطح از اختيارات گفته مي شود كه قدرت تصميم گيري دارد.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متمركز</a:t>
            </a:r>
            <a:r>
              <a:rPr lang="fa-IR" smtClean="0">
                <a:cs typeface="Nazanin" pitchFamily="2" charset="-78"/>
              </a:rPr>
              <a:t>: </a:t>
            </a:r>
            <a:r>
              <a:rPr lang="fa-IR" sz="3000">
                <a:cs typeface="Nazanin" pitchFamily="2" charset="-78"/>
              </a:rPr>
              <a:t>اگر تصميم گيري در سطوح بالاي سازمان صورت گيرد.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 b="1">
                <a:solidFill>
                  <a:srgbClr val="FF0000"/>
                </a:solidFill>
                <a:cs typeface="Nazanin" pitchFamily="2" charset="-78"/>
              </a:rPr>
              <a:t>غير متمركز</a:t>
            </a:r>
            <a:r>
              <a:rPr lang="fa-IR" sz="3000">
                <a:cs typeface="Nazanin" pitchFamily="2" charset="-78"/>
              </a:rPr>
              <a:t>: اگر تصميم گيري به سطوح پايين تر تفويض گردد.</a:t>
            </a:r>
            <a:endParaRPr lang="en-US" sz="300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8674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حرفه اي بودن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به سطح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تحصيلات رسمي و آموزش</a:t>
            </a:r>
            <a:r>
              <a:rPr lang="fa-IR" smtClean="0">
                <a:cs typeface="Nazanin" pitchFamily="2" charset="-78"/>
              </a:rPr>
              <a:t> كاركنان اطلاق مي شود.</a:t>
            </a:r>
          </a:p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اگر در يك سازمان،كاركنان براي گرفتن شغل بايد دوره هاي آموزشي بلندمدت را طي كنند،مي گويند كه سازمان بسيار حرفه اي است.</a:t>
            </a:r>
            <a:endParaRPr lang="en-US" smtClean="0">
              <a:solidFill>
                <a:srgbClr val="0000CC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4676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ابعاد محتوايي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اندازه: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اندازۀ سازمان عبارت است از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بزرگي</a:t>
            </a:r>
            <a:r>
              <a:rPr lang="fa-IR" smtClean="0">
                <a:cs typeface="Nazanin" pitchFamily="2" charset="-78"/>
              </a:rPr>
              <a:t> آن كه بصورت تعداد افراد يا كاركنان مشخص گردد.</a:t>
            </a:r>
          </a:p>
          <a:p>
            <a:pPr eaLnBrk="1" hangingPunct="1"/>
            <a:r>
              <a:rPr lang="fa-IR" smtClean="0">
                <a:cs typeface="Nazanin" pitchFamily="2" charset="-78"/>
              </a:rPr>
              <a:t>بزرگي را مي توان به توجه به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يك واحد خاص، يك دايره، يك بخش يا كل سازمان</a:t>
            </a:r>
            <a:r>
              <a:rPr lang="fa-IR" smtClean="0">
                <a:cs typeface="Nazanin" pitchFamily="2" charset="-78"/>
              </a:rPr>
              <a:t> مشخص كرد.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3996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تكنولوژي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عبارت است از ماهيت زيرسيستم توليد، و شامل عمليات و روشهاي فرآيند توليد مي شود.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445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شامل عواملي مي شود كه در خارج از سازمان وجود دارند.</a:t>
            </a:r>
          </a:p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برخي از اين عوامل: صنعت،دولت،مشتري عرضه كنندگان كالا و مؤسسات مالي.</a:t>
            </a:r>
            <a:endParaRPr lang="en-US" smtClean="0">
              <a:solidFill>
                <a:srgbClr val="0000CC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2083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اهداف و استراتژيهاي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معمولاً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هدفها</a:t>
            </a:r>
            <a:r>
              <a:rPr lang="fa-IR" smtClean="0">
                <a:cs typeface="Nazanin" pitchFamily="2" charset="-78"/>
              </a:rPr>
              <a:t> بصورت اسناد نوشته مي شوند كه 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بيان كننده و نشاندهندۀ مقصود غايي و هميشگي شركت مي باشند</a:t>
            </a:r>
            <a:r>
              <a:rPr lang="fa-IR" smtClean="0">
                <a:cs typeface="Nazanin" pitchFamily="2" charset="-78"/>
              </a:rPr>
              <a:t>.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استراتژي</a:t>
            </a:r>
            <a:r>
              <a:rPr lang="fa-IR" smtClean="0">
                <a:cs typeface="Nazanin" pitchFamily="2" charset="-78"/>
              </a:rPr>
              <a:t> عبارت است از يك 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برنامۀ عملي</a:t>
            </a:r>
            <a:r>
              <a:rPr lang="fa-IR" smtClean="0">
                <a:cs typeface="Nazanin" pitchFamily="2" charset="-78"/>
              </a:rPr>
              <a:t> كه به موجب آن 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شيوۀ تخصيص منابع و فعاليتهاي شركت</a:t>
            </a:r>
            <a:r>
              <a:rPr lang="fa-IR" smtClean="0">
                <a:cs typeface="Nazanin" pitchFamily="2" charset="-78"/>
              </a:rPr>
              <a:t> 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در رابطه با محيط و در راه نيل به هدفهايش</a:t>
            </a:r>
            <a:r>
              <a:rPr lang="fa-IR" smtClean="0">
                <a:cs typeface="Nazanin" pitchFamily="2" charset="-78"/>
              </a:rPr>
              <a:t> تعيين مي گردد.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673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فرهنگ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نشاندهندۀ مجموعه اي از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ارزشها،باورها،هنجارها و تفاهم هايي</a:t>
            </a:r>
            <a:r>
              <a:rPr lang="fa-IR" smtClean="0">
                <a:cs typeface="Nazanin" pitchFamily="2" charset="-78"/>
              </a:rPr>
              <a:t> است كه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سازمان در آنها با كاركنان</a:t>
            </a:r>
            <a:r>
              <a:rPr lang="fa-IR" b="1" smtClean="0">
                <a:cs typeface="Nazanin" pitchFamily="2" charset="-78"/>
              </a:rPr>
              <a:t>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وجوه مشترك</a:t>
            </a:r>
            <a:r>
              <a:rPr lang="fa-IR" smtClean="0">
                <a:cs typeface="Nazanin" pitchFamily="2" charset="-78"/>
              </a:rPr>
              <a:t> دارد.</a:t>
            </a:r>
          </a:p>
          <a:p>
            <a:pPr eaLnBrk="1" hangingPunct="1"/>
            <a:r>
              <a:rPr lang="fa-IR" smtClean="0">
                <a:cs typeface="Nazanin" pitchFamily="2" charset="-78"/>
              </a:rPr>
              <a:t>فرهنگ سازمان چيز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نانوشته</a:t>
            </a:r>
            <a:r>
              <a:rPr lang="fa-IR" smtClean="0">
                <a:cs typeface="Nazanin" pitchFamily="2" charset="-78"/>
              </a:rPr>
              <a:t> اي است ولي با توجه به شعارها، جشنها،نوع لباس و نماي سازمان قابل مشاهده است.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8667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تئوري سازمان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شيوه اي از انديشيدن دربارۀ سازمانها مي باشد.</a:t>
            </a:r>
          </a:p>
          <a:p>
            <a:pPr eaLnBrk="1" hangingPunct="1"/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راهي است براي مشاهده و تجزيه و تحليل سازمانها بصورتي دقيق تر و عميق تر.</a:t>
            </a:r>
            <a:endParaRPr lang="en-US" smtClean="0">
              <a:solidFill>
                <a:srgbClr val="0000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589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تاريخچه تئوري سازمان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ديدگاه كلاسيك (دو نگرش مديريت علمي و اصول اداري)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تحقيقات هاثورن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بوروكراسي وبر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66"/>
                </a:solidFill>
                <a:cs typeface="Nazanin" pitchFamily="2" charset="-78"/>
              </a:rPr>
              <a:t>سيستمهاي عقلايي </a:t>
            </a:r>
            <a:endParaRPr lang="en-US" smtClean="0">
              <a:solidFill>
                <a:srgbClr val="0000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0940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مقايسه الگوي سازماني نوين با مدرن(پسانوگرا)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46125" name="Group 45"/>
          <p:cNvGraphicFramePr>
            <a:graphicFrameLocks noGrp="1"/>
          </p:cNvGraphicFramePr>
          <p:nvPr>
            <p:ph idx="1"/>
          </p:nvPr>
        </p:nvGraphicFramePr>
        <p:xfrm>
          <a:off x="1847851" y="1412876"/>
          <a:ext cx="8569325" cy="4919663"/>
        </p:xfrm>
        <a:graphic>
          <a:graphicData uri="http://schemas.openxmlformats.org/drawingml/2006/table">
            <a:tbl>
              <a:tblPr rtl="1"/>
              <a:tblGrid>
                <a:gridCol w="85693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نوين(مدرن)                      متغيرهاي محيطي                پسانوگرا(پست مدرن)     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2719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باثبات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محيط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متشنج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پول،ساختمان،ماشين آلات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شكل سرمايه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اطلاعات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تكراري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تكنولوژي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غيرتكراري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بزرگ  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اندازه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كوچك يا متوسط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رشد،كارآيي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 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يادگيري،اثربخش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موجوديت كاركنان،يك امر قطعي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فرهنگ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تفويض اختيار به كاركنان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81943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مقدمه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435975" cy="3886200"/>
          </a:xfrm>
        </p:spPr>
        <p:txBody>
          <a:bodyPr/>
          <a:lstStyle/>
          <a:p>
            <a:pPr eaLnBrk="1" hangingPunct="1"/>
            <a:r>
              <a:rPr lang="fa-IR" sz="3600">
                <a:solidFill>
                  <a:srgbClr val="660033"/>
                </a:solidFill>
                <a:cs typeface="Nazanin" pitchFamily="2" charset="-78"/>
              </a:rPr>
              <a:t>”بيشتر مديران امروز بايد چنين احساس كنند كه در يك هواپيماي بسيار سريع در حال پرواز هستند و همزمان با آن در حال ساخت چنين هواپيمايي مي باشند“.</a:t>
            </a:r>
            <a:endParaRPr lang="en-US" sz="3600">
              <a:solidFill>
                <a:srgbClr val="660033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3716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69" name="Group 41"/>
          <p:cNvGraphicFramePr>
            <a:graphicFrameLocks noGrp="1"/>
          </p:cNvGraphicFramePr>
          <p:nvPr>
            <p:ph idx="1"/>
          </p:nvPr>
        </p:nvGraphicFramePr>
        <p:xfrm>
          <a:off x="1774825" y="692150"/>
          <a:ext cx="8686800" cy="5631200"/>
        </p:xfrm>
        <a:graphic>
          <a:graphicData uri="http://schemas.openxmlformats.org/drawingml/2006/table">
            <a:tbl>
              <a:tblPr rtl="1"/>
              <a:tblGrid>
                <a:gridCol w="8686800"/>
              </a:tblGrid>
              <a:tr h="6301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نوين(مدرن)                      متغيرهاي محيطي                 پسانوگرا(پست مدرن)    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6301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ره آوردهاي سازماني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37048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خشك و متمركز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ا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نعطاف پذير و غير متمركز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مرزهاي مشخص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مرزهاي پراكنده(نامشخص)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خودكامه 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رهبري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رهبري خدمتگزار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رسمي،مكتوب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ارتباطات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غيررسمي،شفاهي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ديوانسالار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كنترل 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غير متمركز خود كنترلي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مديران                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برنامه ريزي و تصميم گيريها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همگاني  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پدرسالار         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اصول راهنما             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مساوات و برابري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238341"/>
      </p:ext>
    </p:extLst>
  </p:cSld>
  <p:clrMapOvr>
    <a:masterClrMapping/>
  </p:clrMapOvr>
  <p:transition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ديدگاه اقتضايي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362950" cy="3886200"/>
          </a:xfrm>
        </p:spPr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اقتضايي: يعني ”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يك چيز به چيزهاي ديگر بستگي دارد</a:t>
            </a:r>
            <a:r>
              <a:rPr lang="fa-IR" smtClean="0">
                <a:cs typeface="Nazanin" pitchFamily="2" charset="-78"/>
              </a:rPr>
              <a:t>“.</a:t>
            </a:r>
          </a:p>
          <a:p>
            <a:pPr eaLnBrk="1" hangingPunct="1"/>
            <a:r>
              <a:rPr lang="fa-IR" smtClean="0">
                <a:cs typeface="Nazanin" pitchFamily="2" charset="-78"/>
              </a:rPr>
              <a:t>راه منحصر به فردي كه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بهترين</a:t>
            </a:r>
            <a:r>
              <a:rPr lang="fa-IR" smtClean="0">
                <a:cs typeface="Nazanin" pitchFamily="2" charset="-78"/>
              </a:rPr>
              <a:t> باشد،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وجود ندارد</a:t>
            </a:r>
            <a:r>
              <a:rPr lang="fa-IR" smtClean="0">
                <a:cs typeface="Nazanin" pitchFamily="2" charset="-78"/>
              </a:rPr>
              <a:t>.</a:t>
            </a:r>
          </a:p>
          <a:p>
            <a:pPr eaLnBrk="1" hangingPunct="1"/>
            <a:r>
              <a:rPr lang="fa-IR" smtClean="0">
                <a:cs typeface="Nazanin" pitchFamily="2" charset="-78"/>
              </a:rPr>
              <a:t>معني تئوري اقتضايي: ”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آن بستگي دارد</a:t>
            </a:r>
            <a:r>
              <a:rPr lang="fa-IR" smtClean="0">
                <a:cs typeface="Nazanin" pitchFamily="2" charset="-78"/>
              </a:rPr>
              <a:t>“.</a:t>
            </a:r>
          </a:p>
          <a:p>
            <a:pPr eaLnBrk="1" hangingPunct="1"/>
            <a:r>
              <a:rPr lang="fa-IR" smtClean="0">
                <a:cs typeface="Nazanin" pitchFamily="2" charset="-78"/>
              </a:rPr>
              <a:t>روش مديريت درست همان است كه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مناسب وضع سازمان</a:t>
            </a:r>
            <a:r>
              <a:rPr lang="fa-IR" smtClean="0">
                <a:cs typeface="Nazanin" pitchFamily="2" charset="-78"/>
              </a:rPr>
              <a:t> باشد. 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1291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تئوري سازمان از ديدگاههاي مختلف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ديدگاه عقلايي-اقتضايي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ديدگاه بنيادگرا-ماركسيسم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ديدگاه مبادله-هزينه اقتصادي 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0927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ديدگاه عقلايي-اقتضايي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362950" cy="3886200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فرضيۀ اين ديدگاه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: مديريت سازمان بصورت تلويحي در جهت </a:t>
            </a:r>
            <a:r>
              <a:rPr lang="fa-IR" b="1" smtClean="0">
                <a:solidFill>
                  <a:srgbClr val="003300"/>
                </a:solidFill>
                <a:cs typeface="Nazanin" pitchFamily="2" charset="-78"/>
              </a:rPr>
              <a:t>كارايي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گام بر مي دارد و مي كوشد تا </a:t>
            </a: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وضع موجود را حفظ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كند.</a:t>
            </a:r>
          </a:p>
          <a:p>
            <a:pPr eaLnBrk="1" hangingPunct="1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اساس اين ديدگاه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: مديران(آگاهانه) </a:t>
            </a: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منطقي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هستند.</a:t>
            </a:r>
          </a:p>
          <a:p>
            <a:pPr eaLnBrk="1" hangingPunct="1"/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سازمان نوعي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ابزار يا وسيله</a:t>
            </a: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 است.</a:t>
            </a:r>
            <a:endParaRPr lang="en-US" smtClean="0">
              <a:solidFill>
                <a:srgbClr val="0000CC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663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ديدگاه بنيادگرا-ماركسيسم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a-IR" sz="2800">
                <a:solidFill>
                  <a:srgbClr val="000066"/>
                </a:solidFill>
                <a:cs typeface="Nazanin" pitchFamily="2" charset="-78"/>
              </a:rPr>
              <a:t>مديران (اگاهاه) منطقي هستند ولي منطق مزبور به گونه اي است كه منافع آنان را تأمين كند.</a:t>
            </a:r>
          </a:p>
          <a:p>
            <a:pPr eaLnBrk="1" hangingPunct="1"/>
            <a:r>
              <a:rPr lang="fa-IR" sz="2800" b="1">
                <a:solidFill>
                  <a:srgbClr val="FF0000"/>
                </a:solidFill>
                <a:cs typeface="Nazanin" pitchFamily="2" charset="-78"/>
              </a:rPr>
              <a:t>جنبه اول</a:t>
            </a:r>
            <a:r>
              <a:rPr lang="fa-IR" sz="2800">
                <a:solidFill>
                  <a:srgbClr val="000066"/>
                </a:solidFill>
                <a:cs typeface="Nazanin" pitchFamily="2" charset="-78"/>
              </a:rPr>
              <a:t>: تصميماتي كه مديران مي گيرند در جهت تثبيت، تقويت و تأييد مقام، موقعيت و جايگاه خودشان است.</a:t>
            </a:r>
          </a:p>
          <a:p>
            <a:pPr eaLnBrk="1" hangingPunct="1"/>
            <a:r>
              <a:rPr lang="fa-IR" sz="2800">
                <a:solidFill>
                  <a:srgbClr val="000066"/>
                </a:solidFill>
                <a:cs typeface="Nazanin" pitchFamily="2" charset="-78"/>
              </a:rPr>
              <a:t>اين ديدگاه با ارزشهاي اصل برابري و مساوات منافات دارد.</a:t>
            </a:r>
          </a:p>
          <a:p>
            <a:pPr eaLnBrk="1" hangingPunct="1"/>
            <a:r>
              <a:rPr lang="fa-IR" sz="2800" b="1">
                <a:solidFill>
                  <a:srgbClr val="FF0000"/>
                </a:solidFill>
                <a:cs typeface="Nazanin" pitchFamily="2" charset="-78"/>
              </a:rPr>
              <a:t>جنبه دوم</a:t>
            </a:r>
            <a:r>
              <a:rPr lang="fa-IR" sz="2800">
                <a:solidFill>
                  <a:srgbClr val="000066"/>
                </a:solidFill>
                <a:cs typeface="Nazanin" pitchFamily="2" charset="-78"/>
              </a:rPr>
              <a:t>: وضع موجود سازمان در حال تغيير است؛هدف تئوري سازمان اين است كه اعضا را از استثمار، اختناق و ازخودبيگانگي برهاند. و تئوري سازمان بايد ديد سياسي داشته باشد.</a:t>
            </a:r>
            <a:endParaRPr lang="en-US" sz="2800">
              <a:solidFill>
                <a:srgbClr val="0000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154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ديدگاه مبادله-هزينه اقتصادي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فرض اين ديدگاه</a:t>
            </a:r>
            <a:r>
              <a:rPr lang="fa-IR" smtClean="0">
                <a:cs typeface="Nazanin" pitchFamily="2" charset="-78"/>
              </a:rPr>
              <a:t>: افراد در پي منافع خود هستند و بگونه اي عمل مي كنند كه اين منافع تأمين شود.</a:t>
            </a:r>
          </a:p>
          <a:p>
            <a:pPr eaLnBrk="1" hangingPunct="1"/>
            <a:r>
              <a:rPr lang="fa-IR" smtClean="0">
                <a:cs typeface="Nazanin" pitchFamily="2" charset="-78"/>
              </a:rPr>
              <a:t>اين ديدگاه حول محور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مبادلۀ كالا و خدمات (و نه توليد)</a:t>
            </a:r>
            <a:r>
              <a:rPr lang="fa-IR" smtClean="0">
                <a:cs typeface="Nazanin" pitchFamily="2" charset="-78"/>
              </a:rPr>
              <a:t> مي چرخد و امور يا رويدادها از زاويۀ بسيار محدود اقتصادي مورد توجه قرار مي گيرند.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0844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سطوح تجزيه و تحليل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در سطح فرد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در سطح گروه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در سطح سازمان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در سطح محيط خارجي </a:t>
            </a:r>
            <a:endParaRPr lang="en-US" smtClean="0">
              <a:solidFill>
                <a:srgbClr val="0033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7898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مقدمه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3600">
                <a:solidFill>
                  <a:srgbClr val="003366"/>
                </a:solidFill>
                <a:cs typeface="Nazanin" pitchFamily="2" charset="-78"/>
              </a:rPr>
              <a:t>سازمانها دريافته اند كه براي رويارويي با پديده ها و مشكلات جديد، ارائه كالاها و خدماتي با كيفيتي بالاتر، و سرانجام تامين خواسته هاي مشتريان بهترين راه اين است كه بين كاركنان هماهنگي و ايجاد انگيزه كنند.</a:t>
            </a:r>
            <a:endParaRPr lang="en-US" sz="360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5904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تعريف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يك نهاد اجتماعي است؛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كه مبتني بر هدف مي باشد؛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ساختار آن بصورتي آگاهانه طرح ريزي شده است و داراي سيستمهاي فعال و هماهنگ است؛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با محيط خارجي ارتباط دارد.</a:t>
            </a:r>
            <a:endParaRPr lang="en-US" smtClean="0">
              <a:solidFill>
                <a:srgbClr val="0000CC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8639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دلايل اهميت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براي دستيابي به هدفها و نتيجه هاي مورد نظر،منابع لازم را تهيه و تأمين كند.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كالاها و خدمات ره به صورتي كارا و با راندماني بالا توليد و ارائه كند.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نوآوري را تشويق و تسهيل نمايد.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از كامپيوتر و تكنولوژي نوين استفاده كند.</a:t>
            </a:r>
          </a:p>
        </p:txBody>
      </p:sp>
    </p:spTree>
    <p:extLst>
      <p:ext uri="{BB962C8B-B14F-4D97-AF65-F5344CB8AC3E}">
        <p14:creationId xmlns:p14="http://schemas.microsoft.com/office/powerpoint/2010/main" val="1626563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دلايل اهميت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5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خود را با عوامل محيطي و در حال تغيير وفق دهد و بر آنها اعمال نفوذ كند.</a:t>
            </a:r>
          </a:p>
          <a:p>
            <a:pPr marL="609600" indent="-609600">
              <a:buFont typeface="Wingdings" panose="05000000000000000000" pitchFamily="2" charset="2"/>
              <a:buAutoNum type="arabicPeriod" startAt="5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به آنچه مورد نظر مشتريان،مالكان و كاركنان است ارج نهد و بر ارزش آنها بيفزايد.</a:t>
            </a:r>
          </a:p>
          <a:p>
            <a:pPr marL="609600" indent="-609600">
              <a:buFont typeface="Wingdings" panose="05000000000000000000" pitchFamily="2" charset="2"/>
              <a:buAutoNum type="arabicPeriod" startAt="5"/>
            </a:pPr>
            <a:r>
              <a:rPr lang="fa-IR" smtClean="0">
                <a:solidFill>
                  <a:srgbClr val="0000CC"/>
                </a:solidFill>
                <a:cs typeface="Nazanin" pitchFamily="2" charset="-78"/>
              </a:rPr>
              <a:t>بكوشد تا با چالشهاي حاصل از ناهمگوني نيروي كار دست و پنجه نرم كند،مسائل اخلاقي را رعايت نمايد و موجب انگيزش،تشويق و هماهنگي كاركنان شود.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7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سازمان بعنوان سيستم باز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600" b="1">
                <a:solidFill>
                  <a:srgbClr val="FF0000"/>
                </a:solidFill>
                <a:cs typeface="Nazanin" pitchFamily="2" charset="-78"/>
              </a:rPr>
              <a:t>سيستم باز:</a:t>
            </a:r>
            <a:r>
              <a:rPr lang="fa-IR" sz="3600">
                <a:solidFill>
                  <a:srgbClr val="000066"/>
                </a:solidFill>
                <a:cs typeface="Nazanin" pitchFamily="2" charset="-78"/>
              </a:rPr>
              <a:t> به محيط وابسته نيست، خودمختار است، مسدود است و به اصطلاح مهر و موم شده و با دنياي خارج هيچ رابطه اي ندارد. محيط پايدار و قابل پيش بيني است و در سيستم دخالتي نمي كند تا موجب بروز مسائلي گردد.</a:t>
            </a:r>
            <a:endParaRPr lang="en-US" sz="3600">
              <a:solidFill>
                <a:srgbClr val="0000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0763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يك سيستم باز و زيرسيستمهاي آن </a:t>
            </a:r>
            <a:endParaRPr lang="en-US" b="1" smtClean="0">
              <a:cs typeface="Nazanin" pitchFamily="2" charset="-78"/>
            </a:endParaRPr>
          </a:p>
        </p:txBody>
      </p:sp>
      <p:grpSp>
        <p:nvGrpSpPr>
          <p:cNvPr id="15363" name="Group 35"/>
          <p:cNvGrpSpPr>
            <a:grpSpLocks/>
          </p:cNvGrpSpPr>
          <p:nvPr/>
        </p:nvGrpSpPr>
        <p:grpSpPr bwMode="auto">
          <a:xfrm>
            <a:off x="1703388" y="1412876"/>
            <a:ext cx="8769350" cy="5040313"/>
            <a:chOff x="113" y="890"/>
            <a:chExt cx="5524" cy="3175"/>
          </a:xfrm>
        </p:grpSpPr>
        <p:sp>
          <p:nvSpPr>
            <p:cNvPr id="15364" name="Rectangle 7"/>
            <p:cNvSpPr>
              <a:spLocks noChangeArrowheads="1"/>
            </p:cNvSpPr>
            <p:nvPr/>
          </p:nvSpPr>
          <p:spPr bwMode="auto">
            <a:xfrm>
              <a:off x="1610" y="1253"/>
              <a:ext cx="3085" cy="19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365" name="Rectangle 4" descr="Parchment"/>
            <p:cNvSpPr>
              <a:spLocks noChangeArrowheads="1"/>
            </p:cNvSpPr>
            <p:nvPr/>
          </p:nvSpPr>
          <p:spPr bwMode="auto">
            <a:xfrm>
              <a:off x="182" y="890"/>
              <a:ext cx="5374" cy="3175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366" name="Rectangle 8"/>
            <p:cNvSpPr>
              <a:spLocks noChangeArrowheads="1"/>
            </p:cNvSpPr>
            <p:nvPr/>
          </p:nvSpPr>
          <p:spPr bwMode="auto">
            <a:xfrm>
              <a:off x="1610" y="1525"/>
              <a:ext cx="2949" cy="163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367" name="AutoShape 5"/>
            <p:cNvSpPr>
              <a:spLocks noChangeArrowheads="1"/>
            </p:cNvSpPr>
            <p:nvPr/>
          </p:nvSpPr>
          <p:spPr bwMode="auto">
            <a:xfrm>
              <a:off x="295" y="1525"/>
              <a:ext cx="1497" cy="1587"/>
            </a:xfrm>
            <a:prstGeom prst="rightArrowCallout">
              <a:avLst>
                <a:gd name="adj1" fmla="val 26503"/>
                <a:gd name="adj2" fmla="val 26488"/>
                <a:gd name="adj3" fmla="val 16667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368" name="Line 9"/>
            <p:cNvSpPr>
              <a:spLocks noChangeShapeType="1"/>
            </p:cNvSpPr>
            <p:nvPr/>
          </p:nvSpPr>
          <p:spPr bwMode="auto">
            <a:xfrm>
              <a:off x="2472" y="1525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Line 10"/>
            <p:cNvSpPr>
              <a:spLocks noChangeShapeType="1"/>
            </p:cNvSpPr>
            <p:nvPr/>
          </p:nvSpPr>
          <p:spPr bwMode="auto">
            <a:xfrm flipV="1">
              <a:off x="2460" y="2659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Line 11"/>
            <p:cNvSpPr>
              <a:spLocks noChangeShapeType="1"/>
            </p:cNvSpPr>
            <p:nvPr/>
          </p:nvSpPr>
          <p:spPr bwMode="auto">
            <a:xfrm>
              <a:off x="3606" y="1525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12"/>
            <p:cNvSpPr>
              <a:spLocks noChangeShapeType="1"/>
            </p:cNvSpPr>
            <p:nvPr/>
          </p:nvSpPr>
          <p:spPr bwMode="auto">
            <a:xfrm flipV="1">
              <a:off x="3594" y="2659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AutoShape 13"/>
            <p:cNvSpPr>
              <a:spLocks noChangeArrowheads="1"/>
            </p:cNvSpPr>
            <p:nvPr/>
          </p:nvSpPr>
          <p:spPr bwMode="auto">
            <a:xfrm>
              <a:off x="2245" y="1979"/>
              <a:ext cx="363" cy="72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373" name="AutoShape 14"/>
            <p:cNvSpPr>
              <a:spLocks noChangeArrowheads="1"/>
            </p:cNvSpPr>
            <p:nvPr/>
          </p:nvSpPr>
          <p:spPr bwMode="auto">
            <a:xfrm>
              <a:off x="3334" y="1979"/>
              <a:ext cx="454" cy="72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374" name="Text Box 15"/>
            <p:cNvSpPr txBox="1">
              <a:spLocks noChangeArrowheads="1"/>
            </p:cNvSpPr>
            <p:nvPr/>
          </p:nvSpPr>
          <p:spPr bwMode="auto">
            <a:xfrm>
              <a:off x="1655" y="1979"/>
              <a:ext cx="5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ورودي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375" name="Text Box 16"/>
            <p:cNvSpPr txBox="1">
              <a:spLocks noChangeArrowheads="1"/>
            </p:cNvSpPr>
            <p:nvPr/>
          </p:nvSpPr>
          <p:spPr bwMode="auto">
            <a:xfrm>
              <a:off x="2698" y="1933"/>
              <a:ext cx="590" cy="8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فرآيند تغيير و تبديل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376" name="Text Box 17"/>
            <p:cNvSpPr txBox="1">
              <a:spLocks noChangeArrowheads="1"/>
            </p:cNvSpPr>
            <p:nvPr/>
          </p:nvSpPr>
          <p:spPr bwMode="auto">
            <a:xfrm>
              <a:off x="3787" y="2160"/>
              <a:ext cx="68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خروجي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377" name="Text Box 18"/>
            <p:cNvSpPr txBox="1">
              <a:spLocks noChangeArrowheads="1"/>
            </p:cNvSpPr>
            <p:nvPr/>
          </p:nvSpPr>
          <p:spPr bwMode="auto">
            <a:xfrm>
              <a:off x="1111" y="1101"/>
              <a:ext cx="5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محيط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378" name="Text Box 6"/>
            <p:cNvSpPr txBox="1">
              <a:spLocks noChangeArrowheads="1"/>
            </p:cNvSpPr>
            <p:nvPr/>
          </p:nvSpPr>
          <p:spPr bwMode="auto">
            <a:xfrm>
              <a:off x="113" y="1506"/>
              <a:ext cx="1179" cy="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fa-IR" sz="2200" b="1">
                  <a:solidFill>
                    <a:schemeClr val="tx2"/>
                  </a:solidFill>
                  <a:cs typeface="Nazanin" pitchFamily="2" charset="-78"/>
                </a:rPr>
                <a:t>منابع فيزيكي (مواد اوليه و...)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fa-IR" sz="2200" b="1">
                  <a:solidFill>
                    <a:schemeClr val="tx2"/>
                  </a:solidFill>
                  <a:cs typeface="Nazanin" pitchFamily="2" charset="-78"/>
                </a:rPr>
                <a:t>منابع انساني (مردم)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fa-IR" sz="2200" b="1">
                  <a:solidFill>
                    <a:schemeClr val="tx2"/>
                  </a:solidFill>
                  <a:cs typeface="Nazanin" pitchFamily="2" charset="-78"/>
                </a:rPr>
                <a:t>منابع اطلاعاتي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fa-IR" sz="2200" b="1">
                  <a:solidFill>
                    <a:schemeClr val="tx2"/>
                  </a:solidFill>
                  <a:cs typeface="Nazanin" pitchFamily="2" charset="-78"/>
                </a:rPr>
                <a:t>منابع مالي </a:t>
              </a:r>
              <a:endParaRPr lang="en-US" sz="2200" b="1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15379" name="Freeform 20"/>
            <p:cNvSpPr>
              <a:spLocks/>
            </p:cNvSpPr>
            <p:nvPr/>
          </p:nvSpPr>
          <p:spPr bwMode="auto">
            <a:xfrm>
              <a:off x="4558" y="1344"/>
              <a:ext cx="907" cy="816"/>
            </a:xfrm>
            <a:custGeom>
              <a:avLst/>
              <a:gdLst>
                <a:gd name="T0" fmla="*/ 0 w 885"/>
                <a:gd name="T1" fmla="*/ 732 h 885"/>
                <a:gd name="T2" fmla="*/ 511 w 885"/>
                <a:gd name="T3" fmla="*/ 565 h 885"/>
                <a:gd name="T4" fmla="*/ 511 w 885"/>
                <a:gd name="T5" fmla="*/ 356 h 885"/>
                <a:gd name="T6" fmla="*/ 372 w 885"/>
                <a:gd name="T7" fmla="*/ 356 h 885"/>
                <a:gd name="T8" fmla="*/ 605 w 885"/>
                <a:gd name="T9" fmla="*/ 21 h 885"/>
                <a:gd name="T10" fmla="*/ 883 w 885"/>
                <a:gd name="T11" fmla="*/ 231 h 885"/>
                <a:gd name="T12" fmla="*/ 744 w 885"/>
                <a:gd name="T13" fmla="*/ 272 h 885"/>
                <a:gd name="T14" fmla="*/ 744 w 885"/>
                <a:gd name="T15" fmla="*/ 816 h 8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5" h="885">
                  <a:moveTo>
                    <a:pt x="0" y="794"/>
                  </a:moveTo>
                  <a:cubicBezTo>
                    <a:pt x="208" y="737"/>
                    <a:pt x="416" y="681"/>
                    <a:pt x="499" y="613"/>
                  </a:cubicBezTo>
                  <a:cubicBezTo>
                    <a:pt x="582" y="545"/>
                    <a:pt x="522" y="424"/>
                    <a:pt x="499" y="386"/>
                  </a:cubicBezTo>
                  <a:cubicBezTo>
                    <a:pt x="476" y="348"/>
                    <a:pt x="348" y="446"/>
                    <a:pt x="363" y="386"/>
                  </a:cubicBezTo>
                  <a:cubicBezTo>
                    <a:pt x="378" y="326"/>
                    <a:pt x="507" y="46"/>
                    <a:pt x="590" y="23"/>
                  </a:cubicBezTo>
                  <a:cubicBezTo>
                    <a:pt x="673" y="0"/>
                    <a:pt x="839" y="205"/>
                    <a:pt x="862" y="250"/>
                  </a:cubicBezTo>
                  <a:cubicBezTo>
                    <a:pt x="885" y="295"/>
                    <a:pt x="749" y="189"/>
                    <a:pt x="726" y="295"/>
                  </a:cubicBezTo>
                  <a:cubicBezTo>
                    <a:pt x="703" y="401"/>
                    <a:pt x="714" y="643"/>
                    <a:pt x="726" y="88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21"/>
            <p:cNvSpPr>
              <a:spLocks/>
            </p:cNvSpPr>
            <p:nvPr/>
          </p:nvSpPr>
          <p:spPr bwMode="auto">
            <a:xfrm>
              <a:off x="4558" y="2432"/>
              <a:ext cx="877" cy="779"/>
            </a:xfrm>
            <a:custGeom>
              <a:avLst/>
              <a:gdLst>
                <a:gd name="T0" fmla="*/ 0 w 877"/>
                <a:gd name="T1" fmla="*/ 0 h 779"/>
                <a:gd name="T2" fmla="*/ 409 w 877"/>
                <a:gd name="T3" fmla="*/ 136 h 779"/>
                <a:gd name="T4" fmla="*/ 545 w 877"/>
                <a:gd name="T5" fmla="*/ 408 h 779"/>
                <a:gd name="T6" fmla="*/ 318 w 877"/>
                <a:gd name="T7" fmla="*/ 454 h 779"/>
                <a:gd name="T8" fmla="*/ 681 w 877"/>
                <a:gd name="T9" fmla="*/ 771 h 779"/>
                <a:gd name="T10" fmla="*/ 862 w 877"/>
                <a:gd name="T11" fmla="*/ 408 h 779"/>
                <a:gd name="T12" fmla="*/ 771 w 877"/>
                <a:gd name="T13" fmla="*/ 408 h 779"/>
                <a:gd name="T14" fmla="*/ 681 w 877"/>
                <a:gd name="T15" fmla="*/ 46 h 7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77" h="779">
                  <a:moveTo>
                    <a:pt x="0" y="0"/>
                  </a:moveTo>
                  <a:cubicBezTo>
                    <a:pt x="159" y="34"/>
                    <a:pt x="318" y="68"/>
                    <a:pt x="409" y="136"/>
                  </a:cubicBezTo>
                  <a:cubicBezTo>
                    <a:pt x="500" y="204"/>
                    <a:pt x="560" y="355"/>
                    <a:pt x="545" y="408"/>
                  </a:cubicBezTo>
                  <a:cubicBezTo>
                    <a:pt x="530" y="461"/>
                    <a:pt x="295" y="394"/>
                    <a:pt x="318" y="454"/>
                  </a:cubicBezTo>
                  <a:cubicBezTo>
                    <a:pt x="341" y="514"/>
                    <a:pt x="590" y="779"/>
                    <a:pt x="681" y="771"/>
                  </a:cubicBezTo>
                  <a:cubicBezTo>
                    <a:pt x="772" y="763"/>
                    <a:pt x="847" y="468"/>
                    <a:pt x="862" y="408"/>
                  </a:cubicBezTo>
                  <a:cubicBezTo>
                    <a:pt x="877" y="348"/>
                    <a:pt x="801" y="468"/>
                    <a:pt x="771" y="408"/>
                  </a:cubicBezTo>
                  <a:cubicBezTo>
                    <a:pt x="741" y="348"/>
                    <a:pt x="696" y="106"/>
                    <a:pt x="681" y="4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Text Box 22"/>
            <p:cNvSpPr txBox="1">
              <a:spLocks noChangeArrowheads="1"/>
            </p:cNvSpPr>
            <p:nvPr/>
          </p:nvSpPr>
          <p:spPr bwMode="auto">
            <a:xfrm>
              <a:off x="4241" y="2144"/>
              <a:ext cx="13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00CC"/>
                  </a:solidFill>
                  <a:cs typeface="Nazanin" pitchFamily="2" charset="-78"/>
                </a:rPr>
                <a:t>كالاها و خدمات </a:t>
              </a:r>
              <a:endParaRPr lang="en-US" sz="2400" b="1">
                <a:solidFill>
                  <a:srgbClr val="0000CC"/>
                </a:solidFill>
                <a:cs typeface="Nazanin" pitchFamily="2" charset="-78"/>
              </a:endParaRPr>
            </a:p>
          </p:txBody>
        </p:sp>
        <p:sp>
          <p:nvSpPr>
            <p:cNvPr id="15382" name="Text Box 26"/>
            <p:cNvSpPr txBox="1">
              <a:spLocks noChangeArrowheads="1"/>
            </p:cNvSpPr>
            <p:nvPr/>
          </p:nvSpPr>
          <p:spPr bwMode="auto">
            <a:xfrm>
              <a:off x="295" y="3385"/>
              <a:ext cx="11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زير سيستمها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383" name="Line 27"/>
            <p:cNvSpPr>
              <a:spLocks noChangeShapeType="1"/>
            </p:cNvSpPr>
            <p:nvPr/>
          </p:nvSpPr>
          <p:spPr bwMode="auto">
            <a:xfrm>
              <a:off x="1610" y="3158"/>
              <a:ext cx="0" cy="72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Line 28"/>
            <p:cNvSpPr>
              <a:spLocks noChangeShapeType="1"/>
            </p:cNvSpPr>
            <p:nvPr/>
          </p:nvSpPr>
          <p:spPr bwMode="auto">
            <a:xfrm>
              <a:off x="1610" y="3884"/>
              <a:ext cx="294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Line 29"/>
            <p:cNvSpPr>
              <a:spLocks noChangeShapeType="1"/>
            </p:cNvSpPr>
            <p:nvPr/>
          </p:nvSpPr>
          <p:spPr bwMode="auto">
            <a:xfrm>
              <a:off x="4558" y="3158"/>
              <a:ext cx="0" cy="72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Line 30"/>
            <p:cNvSpPr>
              <a:spLocks noChangeShapeType="1"/>
            </p:cNvSpPr>
            <p:nvPr/>
          </p:nvSpPr>
          <p:spPr bwMode="auto">
            <a:xfrm>
              <a:off x="2460" y="3158"/>
              <a:ext cx="0" cy="72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Line 31"/>
            <p:cNvSpPr>
              <a:spLocks noChangeShapeType="1"/>
            </p:cNvSpPr>
            <p:nvPr/>
          </p:nvSpPr>
          <p:spPr bwMode="auto">
            <a:xfrm>
              <a:off x="3594" y="3158"/>
              <a:ext cx="0" cy="72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Text Box 32"/>
            <p:cNvSpPr txBox="1">
              <a:spLocks noChangeArrowheads="1"/>
            </p:cNvSpPr>
            <p:nvPr/>
          </p:nvSpPr>
          <p:spPr bwMode="auto">
            <a:xfrm>
              <a:off x="1519" y="3222"/>
              <a:ext cx="99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00CC"/>
                  </a:solidFill>
                  <a:cs typeface="Nazanin" pitchFamily="2" charset="-78"/>
                </a:rPr>
                <a:t>مرز گستري </a:t>
              </a:r>
              <a:r>
                <a:rPr lang="fa-IR" sz="2000" b="1">
                  <a:solidFill>
                    <a:srgbClr val="0000CC"/>
                  </a:solidFill>
                  <a:cs typeface="Nazanin" pitchFamily="2" charset="-78"/>
                </a:rPr>
                <a:t>(مبادله با خارج)</a:t>
              </a:r>
              <a:endParaRPr lang="en-US" sz="2000" b="1">
                <a:solidFill>
                  <a:srgbClr val="0000CC"/>
                </a:solidFill>
                <a:cs typeface="Nazanin" pitchFamily="2" charset="-78"/>
              </a:endParaRPr>
            </a:p>
          </p:txBody>
        </p:sp>
        <p:sp>
          <p:nvSpPr>
            <p:cNvPr id="15389" name="Text Box 33"/>
            <p:cNvSpPr txBox="1">
              <a:spLocks noChangeArrowheads="1"/>
            </p:cNvSpPr>
            <p:nvPr/>
          </p:nvSpPr>
          <p:spPr bwMode="auto">
            <a:xfrm>
              <a:off x="2426" y="3203"/>
              <a:ext cx="1088" cy="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200" b="1">
                  <a:solidFill>
                    <a:srgbClr val="003300"/>
                  </a:solidFill>
                  <a:cs typeface="Nazanin" pitchFamily="2" charset="-78"/>
                </a:rPr>
                <a:t>توليد، نگهداري، تطبيق با محيط و مديريت </a:t>
              </a:r>
              <a:endParaRPr lang="en-US" sz="2200" b="1">
                <a:solidFill>
                  <a:srgbClr val="003300"/>
                </a:solidFill>
                <a:cs typeface="Nazanin" pitchFamily="2" charset="-78"/>
              </a:endParaRPr>
            </a:p>
          </p:txBody>
        </p:sp>
        <p:sp>
          <p:nvSpPr>
            <p:cNvPr id="15390" name="Text Box 34"/>
            <p:cNvSpPr txBox="1">
              <a:spLocks noChangeArrowheads="1"/>
            </p:cNvSpPr>
            <p:nvPr/>
          </p:nvSpPr>
          <p:spPr bwMode="auto">
            <a:xfrm>
              <a:off x="3515" y="3222"/>
              <a:ext cx="99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333300"/>
                  </a:solidFill>
                  <a:cs typeface="Nazanin" pitchFamily="2" charset="-78"/>
                </a:rPr>
                <a:t>مرز گستري </a:t>
              </a:r>
              <a:r>
                <a:rPr lang="fa-IR" sz="2000" b="1">
                  <a:solidFill>
                    <a:srgbClr val="333300"/>
                  </a:solidFill>
                  <a:cs typeface="Nazanin" pitchFamily="2" charset="-78"/>
                </a:rPr>
                <a:t>(مبادله با خارج)</a:t>
              </a:r>
              <a:endParaRPr lang="en-US" sz="2000" b="1">
                <a:solidFill>
                  <a:srgbClr val="333300"/>
                </a:solidFill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7999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1399</Words>
  <Application>Microsoft Office PowerPoint</Application>
  <PresentationFormat>Widescreen</PresentationFormat>
  <Paragraphs>149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Nazanin</vt:lpstr>
      <vt:lpstr>Tahoma</vt:lpstr>
      <vt:lpstr>Trebuchet MS</vt:lpstr>
      <vt:lpstr>Wingdings</vt:lpstr>
      <vt:lpstr>Wingdings 3</vt:lpstr>
      <vt:lpstr>Facet</vt:lpstr>
      <vt:lpstr>فصل اول: سازمانها و تئوري سازمان</vt:lpstr>
      <vt:lpstr>چالشهاي كنوني پيش روي سازمانها</vt:lpstr>
      <vt:lpstr>مقدمه </vt:lpstr>
      <vt:lpstr>مقدمه</vt:lpstr>
      <vt:lpstr>تعريف سازمان</vt:lpstr>
      <vt:lpstr>دلايل اهميت سازمان</vt:lpstr>
      <vt:lpstr>دلايل اهميت سازمان</vt:lpstr>
      <vt:lpstr>سازمان بعنوان سيستم باز</vt:lpstr>
      <vt:lpstr>يك سيستم باز و زيرسيستمهاي آن </vt:lpstr>
      <vt:lpstr>تئوري نظم ناشناخته </vt:lpstr>
      <vt:lpstr>تئوري نظم ناشناخته</vt:lpstr>
      <vt:lpstr>تئوري نظم ناشناخته</vt:lpstr>
      <vt:lpstr>زيرسيستمهاي سازماني</vt:lpstr>
      <vt:lpstr>ابعاد طرح سازمان</vt:lpstr>
      <vt:lpstr>رسمي بودن</vt:lpstr>
      <vt:lpstr>تخصصي بودن</vt:lpstr>
      <vt:lpstr>داشتن استاندارد</vt:lpstr>
      <vt:lpstr>سلسله مراتب اختيارات </vt:lpstr>
      <vt:lpstr>پيچيدگي </vt:lpstr>
      <vt:lpstr>متمركز بودن</vt:lpstr>
      <vt:lpstr>حرفه اي بودن</vt:lpstr>
      <vt:lpstr>ابعاد محتوايي اندازه:</vt:lpstr>
      <vt:lpstr>تكنولوژي سازمان</vt:lpstr>
      <vt:lpstr>محيط</vt:lpstr>
      <vt:lpstr>اهداف و استراتژيهاي سازمان</vt:lpstr>
      <vt:lpstr>فرهنگ</vt:lpstr>
      <vt:lpstr>تئوري سازمان </vt:lpstr>
      <vt:lpstr>تاريخچه تئوري سازمان </vt:lpstr>
      <vt:lpstr>مقايسه الگوي سازماني نوين با مدرن(پسانوگرا)</vt:lpstr>
      <vt:lpstr>PowerPoint Presentation</vt:lpstr>
      <vt:lpstr>ديدگاه اقتضايي </vt:lpstr>
      <vt:lpstr>تئوري سازمان از ديدگاههاي مختلف</vt:lpstr>
      <vt:lpstr>ديدگاه عقلايي-اقتضايي</vt:lpstr>
      <vt:lpstr>ديدگاه بنيادگرا-ماركسيسم</vt:lpstr>
      <vt:lpstr>ديدگاه مبادله-هزينه اقتصادي</vt:lpstr>
      <vt:lpstr>سطوح تجزيه و تحليل سازمان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اول: سازمانها و تئوري سازمان</dc:title>
  <dc:creator>omid arzi</dc:creator>
  <cp:lastModifiedBy>omid arzi</cp:lastModifiedBy>
  <cp:revision>1</cp:revision>
  <dcterms:created xsi:type="dcterms:W3CDTF">2022-01-15T16:05:20Z</dcterms:created>
  <dcterms:modified xsi:type="dcterms:W3CDTF">2022-01-15T16:05:53Z</dcterms:modified>
</cp:coreProperties>
</file>