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5"/>
  </p:notesMasterIdLst>
  <p:sldIdLst>
    <p:sldId id="256" r:id="rId2"/>
    <p:sldId id="272" r:id="rId3"/>
    <p:sldId id="318" r:id="rId4"/>
    <p:sldId id="257" r:id="rId5"/>
    <p:sldId id="258" r:id="rId6"/>
    <p:sldId id="259" r:id="rId7"/>
    <p:sldId id="260" r:id="rId8"/>
    <p:sldId id="261" r:id="rId9"/>
    <p:sldId id="262" r:id="rId10"/>
    <p:sldId id="263" r:id="rId11"/>
    <p:sldId id="296" r:id="rId12"/>
    <p:sldId id="264" r:id="rId13"/>
    <p:sldId id="265" r:id="rId14"/>
    <p:sldId id="266" r:id="rId15"/>
    <p:sldId id="267" r:id="rId16"/>
    <p:sldId id="294" r:id="rId17"/>
    <p:sldId id="269" r:id="rId18"/>
    <p:sldId id="268" r:id="rId19"/>
    <p:sldId id="270" r:id="rId20"/>
    <p:sldId id="271" r:id="rId21"/>
    <p:sldId id="273" r:id="rId22"/>
    <p:sldId id="274" r:id="rId23"/>
    <p:sldId id="275" r:id="rId24"/>
    <p:sldId id="276" r:id="rId25"/>
    <p:sldId id="278" r:id="rId26"/>
    <p:sldId id="279" r:id="rId27"/>
    <p:sldId id="312" r:id="rId28"/>
    <p:sldId id="313" r:id="rId29"/>
    <p:sldId id="314" r:id="rId30"/>
    <p:sldId id="282" r:id="rId31"/>
    <p:sldId id="283" r:id="rId32"/>
    <p:sldId id="285" r:id="rId33"/>
    <p:sldId id="284" r:id="rId34"/>
    <p:sldId id="286" r:id="rId35"/>
    <p:sldId id="287" r:id="rId36"/>
    <p:sldId id="305" r:id="rId37"/>
    <p:sldId id="306" r:id="rId38"/>
    <p:sldId id="307" r:id="rId39"/>
    <p:sldId id="308" r:id="rId40"/>
    <p:sldId id="309" r:id="rId41"/>
    <p:sldId id="310" r:id="rId42"/>
    <p:sldId id="311" r:id="rId43"/>
    <p:sldId id="317" r:id="rId44"/>
    <p:sldId id="304" r:id="rId45"/>
    <p:sldId id="291" r:id="rId46"/>
    <p:sldId id="292" r:id="rId47"/>
    <p:sldId id="297" r:id="rId48"/>
    <p:sldId id="298" r:id="rId49"/>
    <p:sldId id="299" r:id="rId50"/>
    <p:sldId id="301" r:id="rId51"/>
    <p:sldId id="300" r:id="rId52"/>
    <p:sldId id="293" r:id="rId53"/>
    <p:sldId id="29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052C"/>
    <a:srgbClr val="FFFECE"/>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643"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2-02-01T18:37:10.434"/>
    </inkml:context>
    <inkml:brush xml:id="br0">
      <inkml:brushProperty name="width" value="0.05292" units="cm"/>
      <inkml:brushProperty name="height" value="0.05292" units="cm"/>
      <inkml:brushProperty name="color" value="#FF0000"/>
    </inkml:brush>
  </inkml:definitions>
  <inkml:trace contextRef="#ctx0" brushRef="#br0">1389 12650,'0'0,"25"0,-25 0,25 0,-25 0,25 0,0 0,-25 0,24 0,-24 0,25 0,0 0,-25 25,25-25,-25 0,49 0,-49 0,25 0,-25 25,25-25,0 0,-25 0,25 0,-25 0,24 0,-24 0,25 0,0 0,0 0,-25 0,25 0,0 0,-1 0,-24 0,25 0,0 0,-25 0,25 0,-25 0,25 0,-25 0,24 0,1 0,-25 0,25 0,0 0,0 0,-25 0,24 0,1 0,0 0,-25 0,25 0,-25 0,25 0,-25 0,24 0,-24 0,25 0,-25 0,25 0,-25 0,25 0,0 0,-25 0,24 0,-24 0,25 0,0-25,-25 25,25 0,-25-25,25 25,-25 0</inkml:trace>
  <inkml:trace contextRef="#ctx0" brushRef="#br0" timeOffset="4144.2369">1017 18033,'0'0,"0"0,25 0,-25 0,25 0,-25 0,25 0,0 0,-25 0,24 0,-24 0,25 0,0 0,-25 0,25 25,-25-25,25 0,-25 0,24 0,1 0,-25 0,25 0,-25 0,25 0,0 0,-25 0,24 0,-24 0,25 0,-25 0,25 0,0 0,-25 0,25 0,-25 0,24 0,1 0,-25 0,0 0,25 0,-25 0,25-25,-25 25,25 0,-1 0,-24 0,0 0,25 0,-25 0,25-25,0 25,-25 0,25 0,-25 0,0-25,24 25,-24 0,0 0,25 0,0 0,-25 0,0-24,25 24,-25 0,25 0,0 0,-25 0,24 0,1 0,0 0,-25 0,25 0,-25 0,25 0,-25 0,24 0,1 0,-25 0,25 0,-25 0,25 0,0 0,-25 0,24 0,-24 0,25 0,-25 0,25-25,0 25,-25 0,25 0,-25 0</inkml:trace>
  <inkml:trace contextRef="#ctx0" brushRef="#br0" timeOffset="8631.4937">1092 17983,'0'0,"0"-24,25 24,-25 0,24 0,-24 0,25 0,-25 0,25 0,0 0,-25 0,25 0,-25 0,24 0,1 0,-25 24,25-24,-25 0,25 0,-25 0,25 0,-1 0,-24 0,25 0,-25 0,25 0,0 25,-25-25,25 0,-25 0,24 0,-24 0,25 0,0 0,-25 0,25 0,-25 0,25 0,-1 0,-24 0,25 0,-25 0,25 0,-25 0,0 0,25 0,0 0,-25 0,24 0,-24 0,25 0,0 0,-25 0,25 0,-25 0,25 0,-25 0,25 0,-1 0,-24 0,25 0,-25 0,25 0,0 0,-25 0,25 0,-25 0,24 0,-24 0,25 0,0 0,-25 0,25 0,-25-25,0 25,25 0,-1 0,-24 0,25 0,-25 0,0-24,25 24,-25 0,0 0,25 0</inkml:trace>
  <inkml:trace contextRef="#ctx0" brushRef="#br0" timeOffset="13118.7504">1439 12675,'25'0,"0"0,-25 0,24 0,-24 0,25 0,0 0,-25 0,25 25,-25-25,25 0,-1 25,-24-25,25 0,-25 0,25 0,-25 0,25 0,0 0,-25 0,24 0,-24 0,25 0,0 0,-25 0,25 0,-25 0,25 0,-25 0,25 0,-1 0,-24 0,25 0,-25 0,25 0,0 0,-25 0,25 0,-25 0,24 0,-24 0,0 0,25 0,0 0,-25 0,25 0,-25 0,25 0,-1 0,-24-25,25 25,-25 0,25 0,-25 0,25 0,0-25,-25 25,24 0,-24 0,25 0,0 0,-25 0,25 0,-25 0,25 0,-25 0,24 0,1 0,-25 0,25 0,-25 0,25 0,0 0,-25 0,-25 0,25 0,0 0,-25 0,25 0,-25 0,0 0,25-25,0 25,-24 0,24 0,0 0,-25 0,25 0,-25 0,0 0,25 0,-25 0,25 0,-24 0,-1 0,0 0,25 0,-25 0,0 0,25 0,-24 0,24 0,-25 0,25 0,-25 0,0 0,25 0,-25 0,25 0,-24 0,-1 0,25 0,-25 0,25 0,-50 0,26 0,24 0,-25 0,0 0,25 0,-25 0,25 0,-25 0,25 0,-25 0,1 0,24 0,-25 0,25 0,-25 0,0 0,25 0,-25 0,25 0,-24 0,24 0,-25 0,0 0,25 0,0 0,-25 0,0 0,1 0,-1 0,25 0,-25 0,0 0,25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C553F5-BE69-4A83-8A33-3BBC69A2E529}" type="datetimeFigureOut">
              <a:rPr lang="en-US" smtClean="0"/>
              <a:pPr/>
              <a:t>9/6/2016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0A502-6806-4DEC-9A53-2927A3DC92F3}" type="slidenum">
              <a:rPr lang="en-US" smtClean="0"/>
              <a:pPr/>
              <a:t>‹#›</a:t>
            </a:fld>
            <a:endParaRPr lang="en-US"/>
          </a:p>
        </p:txBody>
      </p:sp>
    </p:spTree>
    <p:extLst>
      <p:ext uri="{BB962C8B-B14F-4D97-AF65-F5344CB8AC3E}">
        <p14:creationId xmlns:p14="http://schemas.microsoft.com/office/powerpoint/2010/main" val="428316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760" cy="4320"/>
              <a:chOff x="0" y="0"/>
              <a:chExt cx="5760" cy="4320"/>
            </a:xfrm>
          </p:grpSpPr>
          <p:sp>
            <p:nvSpPr>
              <p:cNvPr id="7" name="Rectangle 4"/>
              <p:cNvSpPr>
                <a:spLocks noChangeArrowheads="1"/>
              </p:cNvSpPr>
              <p:nvPr userDrawn="1"/>
            </p:nvSpPr>
            <p:spPr bwMode="ltGray">
              <a:xfrm>
                <a:off x="0" y="1248"/>
                <a:ext cx="5760" cy="1104"/>
              </a:xfrm>
              <a:prstGeom prst="rect">
                <a:avLst/>
              </a:prstGeom>
              <a:solidFill>
                <a:schemeClr val="accent2"/>
              </a:solidFill>
              <a:ln w="9525">
                <a:noFill/>
                <a:miter lim="800000"/>
                <a:headEnd/>
                <a:tailEnd/>
              </a:ln>
              <a:effectLst/>
            </p:spPr>
            <p:txBody>
              <a:bodyPr wrap="none" anchor="ctr"/>
              <a:lstStyle/>
              <a:p>
                <a:pPr algn="l" rtl="0">
                  <a:defRPr/>
                </a:pPr>
                <a:endParaRPr lang="fa-IR">
                  <a:cs typeface="+mn-cs"/>
                </a:endParaRPr>
              </a:p>
            </p:txBody>
          </p:sp>
          <p:sp>
            <p:nvSpPr>
              <p:cNvPr id="8" name="Rectangle 5" descr="Cacback"/>
              <p:cNvSpPr>
                <a:spLocks noChangeArrowheads="1"/>
              </p:cNvSpPr>
              <p:nvPr userDrawn="1"/>
            </p:nvSpPr>
            <p:spPr bwMode="ltGray">
              <a:xfrm>
                <a:off x="0" y="0"/>
                <a:ext cx="1119" cy="432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lgn="l" rtl="0">
                  <a:defRPr/>
                </a:pPr>
                <a:endParaRPr lang="fa-IR">
                  <a:cs typeface="+mn-cs"/>
                </a:endParaRPr>
              </a:p>
            </p:txBody>
          </p:sp>
        </p:grpSp>
        <p:sp>
          <p:nvSpPr>
            <p:cNvPr id="6" name="Rectangle 6"/>
            <p:cNvSpPr>
              <a:spLocks noChangeArrowheads="1"/>
            </p:cNvSpPr>
            <p:nvPr/>
          </p:nvSpPr>
          <p:spPr bwMode="white">
            <a:xfrm>
              <a:off x="816" y="2592"/>
              <a:ext cx="701" cy="1728"/>
            </a:xfrm>
            <a:prstGeom prst="rect">
              <a:avLst/>
            </a:prstGeom>
            <a:solidFill>
              <a:schemeClr val="bg1">
                <a:alpha val="50000"/>
              </a:schemeClr>
            </a:solidFill>
            <a:ln w="9525">
              <a:noFill/>
              <a:miter lim="800000"/>
              <a:headEnd/>
              <a:tailEnd/>
            </a:ln>
            <a:effectLst/>
          </p:spPr>
          <p:txBody>
            <a:bodyPr wrap="none" anchor="ctr"/>
            <a:lstStyle/>
            <a:p>
              <a:pPr algn="l" rtl="0">
                <a:defRPr/>
              </a:pPr>
              <a:endParaRPr lang="fa-IR">
                <a:cs typeface="+mn-cs"/>
              </a:endParaRPr>
            </a:p>
          </p:txBody>
        </p:sp>
      </p:grpSp>
      <p:grpSp>
        <p:nvGrpSpPr>
          <p:cNvPr id="9" name="Group 7"/>
          <p:cNvGrpSpPr>
            <a:grpSpLocks/>
          </p:cNvGrpSpPr>
          <p:nvPr/>
        </p:nvGrpSpPr>
        <p:grpSpPr bwMode="auto">
          <a:xfrm>
            <a:off x="0" y="1371600"/>
            <a:ext cx="8405813" cy="1246188"/>
            <a:chOff x="0" y="864"/>
            <a:chExt cx="5295" cy="785"/>
          </a:xfrm>
        </p:grpSpPr>
        <p:sp>
          <p:nvSpPr>
            <p:cNvPr id="10" name="Freeform 8"/>
            <p:cNvSpPr>
              <a:spLocks/>
            </p:cNvSpPr>
            <p:nvPr userDrawn="1"/>
          </p:nvSpPr>
          <p:spPr bwMode="auto">
            <a:xfrm rot="-507431">
              <a:off x="0" y="1477"/>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pPr algn="l" rtl="0">
                <a:defRPr/>
              </a:pPr>
              <a:endParaRPr lang="fa-IR">
                <a:cs typeface="+mn-cs"/>
              </a:endParaRPr>
            </a:p>
          </p:txBody>
        </p:sp>
        <p:sp>
          <p:nvSpPr>
            <p:cNvPr id="11" name="Freeform 9"/>
            <p:cNvSpPr>
              <a:spLocks/>
            </p:cNvSpPr>
            <p:nvPr userDrawn="1"/>
          </p:nvSpPr>
          <p:spPr bwMode="auto">
            <a:xfrm rot="-507431">
              <a:off x="1173" y="864"/>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pPr algn="l" rtl="0">
                <a:defRPr/>
              </a:pPr>
              <a:endParaRPr lang="fa-IR">
                <a:cs typeface="+mn-cs"/>
              </a:endParaRPr>
            </a:p>
          </p:txBody>
        </p:sp>
        <p:grpSp>
          <p:nvGrpSpPr>
            <p:cNvPr id="12" name="Group 10"/>
            <p:cNvGrpSpPr>
              <a:grpSpLocks/>
            </p:cNvGrpSpPr>
            <p:nvPr userDrawn="1"/>
          </p:nvGrpSpPr>
          <p:grpSpPr bwMode="auto">
            <a:xfrm>
              <a:off x="1008" y="1248"/>
              <a:ext cx="288" cy="288"/>
              <a:chOff x="1033" y="326"/>
              <a:chExt cx="192" cy="192"/>
            </a:xfrm>
          </p:grpSpPr>
          <p:sp>
            <p:nvSpPr>
              <p:cNvPr id="13" name="Oval 11"/>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14" name="Oval 12"/>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15" name="Oval 13"/>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16" name="Oval 14"/>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17" name="Oval 15"/>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18" name="Oval 16"/>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19" name="Oval 17"/>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20" name="Oval 18"/>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21" name="Oval 19"/>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grpSp>
      </p:grpSp>
      <p:sp>
        <p:nvSpPr>
          <p:cNvPr id="3092" name="Rectangle 20"/>
          <p:cNvSpPr>
            <a:spLocks noGrp="1" noChangeArrowheads="1"/>
          </p:cNvSpPr>
          <p:nvPr>
            <p:ph type="ctrTitle"/>
          </p:nvPr>
        </p:nvSpPr>
        <p:spPr>
          <a:xfrm>
            <a:off x="1828800" y="2133600"/>
            <a:ext cx="7315200" cy="1600200"/>
          </a:xfrm>
        </p:spPr>
        <p:txBody>
          <a:bodyPr/>
          <a:lstStyle>
            <a:lvl1pPr algn="l">
              <a:defRPr/>
            </a:lvl1pPr>
          </a:lstStyle>
          <a:p>
            <a:r>
              <a:rPr lang="en-US" smtClean="0"/>
              <a:t>Click to edit Master title style</a:t>
            </a:r>
            <a:endParaRPr lang="en-US"/>
          </a:p>
        </p:txBody>
      </p:sp>
      <p:sp>
        <p:nvSpPr>
          <p:cNvPr id="3093" name="Rectangle 21"/>
          <p:cNvSpPr>
            <a:spLocks noGrp="1" noChangeArrowheads="1"/>
          </p:cNvSpPr>
          <p:nvPr>
            <p:ph type="subTitle" idx="1"/>
          </p:nvPr>
        </p:nvSpPr>
        <p:spPr>
          <a:xfrm>
            <a:off x="1371600" y="4267200"/>
            <a:ext cx="6400800" cy="1752600"/>
          </a:xfrm>
        </p:spPr>
        <p:txBody>
          <a:bodyPr/>
          <a:lstStyle>
            <a:lvl1pPr marL="0" indent="0">
              <a:buFontTx/>
              <a:buNone/>
              <a:defRPr/>
            </a:lvl1pPr>
          </a:lstStyle>
          <a:p>
            <a:r>
              <a:rPr lang="en-US" smtClean="0"/>
              <a:t>Click to edit Master subtitle style</a:t>
            </a:r>
            <a:endParaRPr lang="en-US"/>
          </a:p>
        </p:txBody>
      </p:sp>
      <p:sp>
        <p:nvSpPr>
          <p:cNvPr id="22" name="Rectangle 22"/>
          <p:cNvSpPr>
            <a:spLocks noGrp="1" noChangeArrowheads="1"/>
          </p:cNvSpPr>
          <p:nvPr>
            <p:ph type="dt" sz="half" idx="10"/>
          </p:nvPr>
        </p:nvSpPr>
        <p:spPr>
          <a:xfrm>
            <a:off x="1371600" y="6248400"/>
            <a:ext cx="1905000" cy="457200"/>
          </a:xfrm>
        </p:spPr>
        <p:txBody>
          <a:bodyPr/>
          <a:lstStyle>
            <a:lvl1pPr>
              <a:defRPr b="0"/>
            </a:lvl1pPr>
          </a:lstStyle>
          <a:p>
            <a:fld id="{63FAADE8-FFFD-4FD3-9635-595002335A65}" type="datetime1">
              <a:rPr lang="en-US" smtClean="0"/>
              <a:pPr/>
              <a:t>9/6/2016</a:t>
            </a:fld>
            <a:endParaRPr lang="en-US"/>
          </a:p>
        </p:txBody>
      </p:sp>
      <p:sp>
        <p:nvSpPr>
          <p:cNvPr id="23" name="Rectangle 23"/>
          <p:cNvSpPr>
            <a:spLocks noGrp="1" noChangeArrowheads="1"/>
          </p:cNvSpPr>
          <p:nvPr>
            <p:ph type="ftr" sz="quarter" idx="11"/>
          </p:nvPr>
        </p:nvSpPr>
        <p:spPr bwMode="auto">
          <a:xfrm>
            <a:off x="37338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rtl="0">
              <a:defRPr sz="1400">
                <a:latin typeface="+mj-lt"/>
                <a:cs typeface="+mn-cs"/>
              </a:defRPr>
            </a:lvl1pPr>
          </a:lstStyle>
          <a:p>
            <a:r>
              <a:rPr lang="en-US" smtClean="0"/>
              <a:t>www.prozhe.com</a:t>
            </a:r>
            <a:endParaRPr lang="en-US"/>
          </a:p>
        </p:txBody>
      </p:sp>
      <p:sp>
        <p:nvSpPr>
          <p:cNvPr id="24" name="Rectangle 24"/>
          <p:cNvSpPr>
            <a:spLocks noGrp="1" noChangeArrowheads="1"/>
          </p:cNvSpPr>
          <p:nvPr>
            <p:ph type="sldNum" sz="quarter" idx="12"/>
          </p:nvPr>
        </p:nvSpPr>
        <p:spPr>
          <a:xfrm>
            <a:off x="7086600" y="6248400"/>
            <a:ext cx="1905000" cy="457200"/>
          </a:xfrm>
        </p:spPr>
        <p:txBody>
          <a:bodyPr/>
          <a:lstStyle>
            <a:lvl1pPr>
              <a:defRPr/>
            </a:lvl1pPr>
          </a:lstStyle>
          <a:p>
            <a:fld id="{436EBD00-CEDB-4042-BCF4-EA0B9F95D8DD}" type="slidenum">
              <a:rPr lang="en-US" smtClean="0"/>
              <a:pPr/>
              <a:t>‹#›</a:t>
            </a:fld>
            <a:endParaRPr lang="en-US"/>
          </a:p>
        </p:txBody>
      </p:sp>
      <p:sp>
        <p:nvSpPr>
          <p:cNvPr id="2" name="TextBox 1"/>
          <p:cNvSpPr txBox="1"/>
          <p:nvPr userDrawn="1"/>
        </p:nvSpPr>
        <p:spPr>
          <a:xfrm>
            <a:off x="0" y="6324600"/>
            <a:ext cx="4724400" cy="461665"/>
          </a:xfrm>
          <a:prstGeom prst="rect">
            <a:avLst/>
          </a:prstGeom>
          <a:noFill/>
        </p:spPr>
        <p:txBody>
          <a:bodyPr wrap="square" rtlCol="0">
            <a:spAutoFit/>
          </a:bodyPr>
          <a:lstStyle/>
          <a:p>
            <a:pPr algn="l"/>
            <a:r>
              <a:rPr lang="fa-IR" sz="2400" dirty="0" smtClean="0">
                <a:solidFill>
                  <a:schemeClr val="tx1"/>
                </a:solidFill>
                <a:cs typeface="B Kamran Outline" pitchFamily="2" charset="-78"/>
              </a:rPr>
              <a:t>مصطفی نعمتی-</a:t>
            </a:r>
            <a:r>
              <a:rPr lang="fa-IR" sz="2400" baseline="0" dirty="0" smtClean="0">
                <a:solidFill>
                  <a:schemeClr val="tx1"/>
                </a:solidFill>
                <a:cs typeface="B Kamran Outline" pitchFamily="2" charset="-78"/>
              </a:rPr>
              <a:t> نوید بذرکار</a:t>
            </a:r>
            <a:r>
              <a:rPr lang="fa-IR" sz="2400" dirty="0" smtClean="0">
                <a:solidFill>
                  <a:schemeClr val="tx1"/>
                </a:solidFill>
                <a:cs typeface="B Kamran Outline" pitchFamily="2" charset="-78"/>
              </a:rPr>
              <a:t> – بهمن 90</a:t>
            </a:r>
            <a:endParaRPr lang="en-US" sz="2400" dirty="0">
              <a:solidFill>
                <a:schemeClr val="tx1"/>
              </a:solidFill>
              <a:cs typeface="B Kamran Outline" pitchFamily="2"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b="0"/>
            </a:lvl1pPr>
          </a:lstStyle>
          <a:p>
            <a:fld id="{24BD6908-D6B6-41DC-83A1-C11F1F719132}" type="datetime1">
              <a:rPr lang="en-US" smtClean="0"/>
              <a:pPr/>
              <a:t>9/6/2016</a:t>
            </a:fld>
            <a:endParaRPr lang="en-US"/>
          </a:p>
        </p:txBody>
      </p:sp>
      <p:sp>
        <p:nvSpPr>
          <p:cNvPr id="5" name="Slide Number Placeholder 4"/>
          <p:cNvSpPr>
            <a:spLocks noGrp="1"/>
          </p:cNvSpPr>
          <p:nvPr>
            <p:ph type="sldNum" sz="quarter" idx="11"/>
          </p:nvPr>
        </p:nvSpPr>
        <p:spPr/>
        <p:txBody>
          <a:bodyPr/>
          <a:lstStyle>
            <a:lvl1pPr>
              <a:defRPr/>
            </a:lvl1pPr>
          </a:lstStyle>
          <a:p>
            <a:fld id="{436EBD00-CEDB-4042-BCF4-EA0B9F95D8DD}" type="slidenum">
              <a:rPr lang="en-US" smtClean="0"/>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3413" y="457200"/>
            <a:ext cx="1943100" cy="56388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15411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b="0"/>
            </a:lvl1pPr>
          </a:lstStyle>
          <a:p>
            <a:fld id="{74465EAB-5BC3-4FF3-AC2C-D7A6480C4479}" type="datetime1">
              <a:rPr lang="en-US" smtClean="0"/>
              <a:pPr/>
              <a:t>9/6/2016</a:t>
            </a:fld>
            <a:endParaRPr lang="en-US"/>
          </a:p>
        </p:txBody>
      </p:sp>
      <p:sp>
        <p:nvSpPr>
          <p:cNvPr id="5" name="Slide Number Placeholder 4"/>
          <p:cNvSpPr>
            <a:spLocks noGrp="1"/>
          </p:cNvSpPr>
          <p:nvPr>
            <p:ph type="sldNum" sz="quarter" idx="11"/>
          </p:nvPr>
        </p:nvSpPr>
        <p:spPr/>
        <p:txBody>
          <a:bodyPr/>
          <a:lstStyle>
            <a:lvl1pPr>
              <a:defRPr/>
            </a:lvl1pPr>
          </a:lstStyle>
          <a:p>
            <a:fld id="{436EBD00-CEDB-4042-BCF4-EA0B9F95D8DD}" type="slidenum">
              <a:rPr lang="en-US" smtClean="0"/>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1752600" y="1981200"/>
            <a:ext cx="3276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5181600" y="1981200"/>
            <a:ext cx="3276600" cy="4114800"/>
          </a:xfrm>
        </p:spPr>
        <p:txBody>
          <a:bodyPr/>
          <a:lstStyle/>
          <a:p>
            <a:pPr lvl="0"/>
            <a:r>
              <a:rPr lang="en-US" noProof="0" smtClean="0"/>
              <a:t>Click icon to add clip art</a:t>
            </a:r>
            <a:endParaRPr lang="fa-IR" noProof="0" smtClean="0"/>
          </a:p>
        </p:txBody>
      </p:sp>
      <p:sp>
        <p:nvSpPr>
          <p:cNvPr id="5" name="Date Placeholder 4"/>
          <p:cNvSpPr>
            <a:spLocks noGrp="1"/>
          </p:cNvSpPr>
          <p:nvPr>
            <p:ph type="dt" sz="half" idx="10"/>
          </p:nvPr>
        </p:nvSpPr>
        <p:spPr/>
        <p:txBody>
          <a:bodyPr/>
          <a:lstStyle>
            <a:lvl1pPr>
              <a:defRPr b="0"/>
            </a:lvl1pPr>
          </a:lstStyle>
          <a:p>
            <a:fld id="{E6AA023E-1B9D-46DF-8A76-F3DBBBB6594F}" type="datetime1">
              <a:rPr lang="en-US" smtClean="0"/>
              <a:pPr/>
              <a:t>9/6/2016</a:t>
            </a:fld>
            <a:endParaRPr lang="en-US"/>
          </a:p>
        </p:txBody>
      </p:sp>
      <p:sp>
        <p:nvSpPr>
          <p:cNvPr id="6" name="Slide Number Placeholder 5"/>
          <p:cNvSpPr>
            <a:spLocks noGrp="1"/>
          </p:cNvSpPr>
          <p:nvPr>
            <p:ph type="sldNum" sz="quarter" idx="11"/>
          </p:nvPr>
        </p:nvSpPr>
        <p:spPr/>
        <p:txBody>
          <a:bodyPr/>
          <a:lstStyle>
            <a:lvl1pPr>
              <a:defRPr/>
            </a:lvl1pPr>
          </a:lstStyle>
          <a:p>
            <a:fld id="{436EBD00-CEDB-4042-BCF4-EA0B9F95D8DD}" type="slidenum">
              <a:rPr lang="en-US" smtClean="0"/>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a-I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b="0"/>
            </a:lvl1pPr>
          </a:lstStyle>
          <a:p>
            <a:fld id="{C6529A49-440C-40D7-AE58-70EB3FC4F18F}" type="datetime1">
              <a:rPr lang="en-US" smtClean="0"/>
              <a:pPr/>
              <a:t>9/6/2016</a:t>
            </a:fld>
            <a:endParaRPr lang="en-US"/>
          </a:p>
        </p:txBody>
      </p:sp>
      <p:sp>
        <p:nvSpPr>
          <p:cNvPr id="5" name="Slide Number Placeholder 4"/>
          <p:cNvSpPr>
            <a:spLocks noGrp="1"/>
          </p:cNvSpPr>
          <p:nvPr>
            <p:ph type="sldNum" sz="quarter" idx="11"/>
          </p:nvPr>
        </p:nvSpPr>
        <p:spPr/>
        <p:txBody>
          <a:bodyPr/>
          <a:lstStyle>
            <a:lvl1pPr>
              <a:defRPr/>
            </a:lvl1pPr>
          </a:lstStyle>
          <a:p>
            <a:fld id="{436EBD00-CEDB-4042-BCF4-EA0B9F95D8DD}"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0"/>
            </a:lvl1pPr>
          </a:lstStyle>
          <a:p>
            <a:fld id="{F1A1C8C9-DCF0-4580-A345-04C9439D5B88}" type="datetime1">
              <a:rPr lang="en-US" smtClean="0"/>
              <a:pPr/>
              <a:t>9/6/2016</a:t>
            </a:fld>
            <a:endParaRPr lang="en-US"/>
          </a:p>
        </p:txBody>
      </p:sp>
      <p:sp>
        <p:nvSpPr>
          <p:cNvPr id="5" name="Slide Number Placeholder 4"/>
          <p:cNvSpPr>
            <a:spLocks noGrp="1"/>
          </p:cNvSpPr>
          <p:nvPr>
            <p:ph type="sldNum" sz="quarter" idx="11"/>
          </p:nvPr>
        </p:nvSpPr>
        <p:spPr/>
        <p:txBody>
          <a:bodyPr/>
          <a:lstStyle>
            <a:lvl1pPr>
              <a:defRPr/>
            </a:lvl1pPr>
          </a:lstStyle>
          <a:p>
            <a:fld id="{436EBD00-CEDB-4042-BCF4-EA0B9F95D8DD}" type="slidenum">
              <a:rPr lang="en-US" smtClean="0"/>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752600" y="1981200"/>
            <a:ext cx="3276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181600" y="1981200"/>
            <a:ext cx="3276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b="0"/>
            </a:lvl1pPr>
          </a:lstStyle>
          <a:p>
            <a:fld id="{159D9CE3-3E1B-43D0-8253-9B492D7AF2C1}" type="datetime1">
              <a:rPr lang="en-US" smtClean="0"/>
              <a:pPr/>
              <a:t>9/6/2016</a:t>
            </a:fld>
            <a:endParaRPr lang="en-US"/>
          </a:p>
        </p:txBody>
      </p:sp>
      <p:sp>
        <p:nvSpPr>
          <p:cNvPr id="6" name="Slide Number Placeholder 5"/>
          <p:cNvSpPr>
            <a:spLocks noGrp="1"/>
          </p:cNvSpPr>
          <p:nvPr>
            <p:ph type="sldNum" sz="quarter" idx="11"/>
          </p:nvPr>
        </p:nvSpPr>
        <p:spPr/>
        <p:txBody>
          <a:bodyPr/>
          <a:lstStyle>
            <a:lvl1pPr>
              <a:defRPr/>
            </a:lvl1pPr>
          </a:lstStyle>
          <a:p>
            <a:fld id="{436EBD00-CEDB-4042-BCF4-EA0B9F95D8DD}" type="slidenum">
              <a:rPr lang="en-US" smtClean="0"/>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b="0"/>
            </a:lvl1pPr>
          </a:lstStyle>
          <a:p>
            <a:fld id="{DA0D8E4B-31BC-408F-961F-3F827AE09217}" type="datetime1">
              <a:rPr lang="en-US" smtClean="0"/>
              <a:pPr/>
              <a:t>9/6/2016</a:t>
            </a:fld>
            <a:endParaRPr lang="en-US"/>
          </a:p>
        </p:txBody>
      </p:sp>
      <p:sp>
        <p:nvSpPr>
          <p:cNvPr id="8" name="Slide Number Placeholder 7"/>
          <p:cNvSpPr>
            <a:spLocks noGrp="1"/>
          </p:cNvSpPr>
          <p:nvPr>
            <p:ph type="sldNum" sz="quarter" idx="11"/>
          </p:nvPr>
        </p:nvSpPr>
        <p:spPr/>
        <p:txBody>
          <a:bodyPr/>
          <a:lstStyle>
            <a:lvl1pPr>
              <a:defRPr/>
            </a:lvl1pPr>
          </a:lstStyle>
          <a:p>
            <a:fld id="{436EBD00-CEDB-4042-BCF4-EA0B9F95D8DD}" type="slidenum">
              <a:rPr lang="en-US" smtClean="0"/>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b="0"/>
            </a:lvl1pPr>
          </a:lstStyle>
          <a:p>
            <a:fld id="{2AF6D9FF-3AAC-46F9-A579-1EBA47861E0C}" type="datetime1">
              <a:rPr lang="en-US" smtClean="0"/>
              <a:pPr/>
              <a:t>9/6/2016</a:t>
            </a:fld>
            <a:endParaRPr lang="en-US"/>
          </a:p>
        </p:txBody>
      </p:sp>
      <p:sp>
        <p:nvSpPr>
          <p:cNvPr id="4" name="Slide Number Placeholder 3"/>
          <p:cNvSpPr>
            <a:spLocks noGrp="1"/>
          </p:cNvSpPr>
          <p:nvPr>
            <p:ph type="sldNum" sz="quarter" idx="11"/>
          </p:nvPr>
        </p:nvSpPr>
        <p:spPr/>
        <p:txBody>
          <a:bodyPr/>
          <a:lstStyle>
            <a:lvl1pPr>
              <a:defRPr/>
            </a:lvl1pPr>
          </a:lstStyle>
          <a:p>
            <a:fld id="{436EBD00-CEDB-4042-BCF4-EA0B9F95D8DD}" type="slidenum">
              <a:rPr lang="en-US" smtClean="0"/>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a:lvl1pPr>
          </a:lstStyle>
          <a:p>
            <a:fld id="{02C8C992-4F3B-4DE0-AEFF-109E36B16796}" type="datetime1">
              <a:rPr lang="en-US" smtClean="0"/>
              <a:pPr/>
              <a:t>9/6/2016</a:t>
            </a:fld>
            <a:endParaRPr lang="en-US"/>
          </a:p>
        </p:txBody>
      </p:sp>
      <p:sp>
        <p:nvSpPr>
          <p:cNvPr id="3" name="Slide Number Placeholder 2"/>
          <p:cNvSpPr>
            <a:spLocks noGrp="1"/>
          </p:cNvSpPr>
          <p:nvPr>
            <p:ph type="sldNum" sz="quarter" idx="11"/>
          </p:nvPr>
        </p:nvSpPr>
        <p:spPr/>
        <p:txBody>
          <a:bodyPr/>
          <a:lstStyle>
            <a:lvl1pPr>
              <a:defRPr/>
            </a:lvl1pPr>
          </a:lstStyle>
          <a:p>
            <a:fld id="{436EBD00-CEDB-4042-BCF4-EA0B9F95D8DD}" type="slidenum">
              <a:rPr lang="en-US" smtClean="0"/>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0"/>
            </a:lvl1pPr>
          </a:lstStyle>
          <a:p>
            <a:fld id="{A3FA6ACD-D8D2-4D52-80BB-01BCF7597BB8}" type="datetime1">
              <a:rPr lang="en-US" smtClean="0"/>
              <a:pPr/>
              <a:t>9/6/2016</a:t>
            </a:fld>
            <a:endParaRPr lang="en-US"/>
          </a:p>
        </p:txBody>
      </p:sp>
      <p:sp>
        <p:nvSpPr>
          <p:cNvPr id="6" name="Slide Number Placeholder 5"/>
          <p:cNvSpPr>
            <a:spLocks noGrp="1"/>
          </p:cNvSpPr>
          <p:nvPr>
            <p:ph type="sldNum" sz="quarter" idx="11"/>
          </p:nvPr>
        </p:nvSpPr>
        <p:spPr/>
        <p:txBody>
          <a:bodyPr/>
          <a:lstStyle>
            <a:lvl1pPr>
              <a:defRPr/>
            </a:lvl1pPr>
          </a:lstStyle>
          <a:p>
            <a:fld id="{436EBD00-CEDB-4042-BCF4-EA0B9F95D8DD}" type="slidenum">
              <a:rPr lang="en-US" smtClean="0"/>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0"/>
            </a:lvl1pPr>
          </a:lstStyle>
          <a:p>
            <a:fld id="{9F0A18FF-AE80-494F-88CC-B0D611616AE9}" type="datetime1">
              <a:rPr lang="en-US" smtClean="0"/>
              <a:pPr/>
              <a:t>9/6/2016</a:t>
            </a:fld>
            <a:endParaRPr lang="en-US"/>
          </a:p>
        </p:txBody>
      </p:sp>
      <p:sp>
        <p:nvSpPr>
          <p:cNvPr id="6" name="Slide Number Placeholder 5"/>
          <p:cNvSpPr>
            <a:spLocks noGrp="1"/>
          </p:cNvSpPr>
          <p:nvPr>
            <p:ph type="sldNum" sz="quarter" idx="11"/>
          </p:nvPr>
        </p:nvSpPr>
        <p:spPr/>
        <p:txBody>
          <a:bodyPr/>
          <a:lstStyle>
            <a:lvl1pPr>
              <a:defRPr/>
            </a:lvl1pPr>
          </a:lstStyle>
          <a:p>
            <a:fld id="{436EBD00-CEDB-4042-BCF4-EA0B9F95D8DD}" type="slidenum">
              <a:rPr lang="en-US" smtClean="0"/>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23813" y="-152400"/>
            <a:ext cx="9167813" cy="7010400"/>
            <a:chOff x="-15" y="-89"/>
            <a:chExt cx="5775" cy="4409"/>
          </a:xfrm>
        </p:grpSpPr>
        <p:sp>
          <p:nvSpPr>
            <p:cNvPr id="2051" name="Rectangle 3"/>
            <p:cNvSpPr>
              <a:spLocks noChangeArrowheads="1"/>
            </p:cNvSpPr>
            <p:nvPr userDrawn="1"/>
          </p:nvSpPr>
          <p:spPr bwMode="ltGray">
            <a:xfrm>
              <a:off x="0" y="301"/>
              <a:ext cx="5760" cy="727"/>
            </a:xfrm>
            <a:prstGeom prst="rect">
              <a:avLst/>
            </a:prstGeom>
            <a:solidFill>
              <a:schemeClr val="accent2"/>
            </a:solidFill>
            <a:ln w="9525">
              <a:noFill/>
              <a:miter lim="800000"/>
              <a:headEnd/>
              <a:tailEnd/>
            </a:ln>
            <a:effectLst/>
          </p:spPr>
          <p:txBody>
            <a:bodyPr wrap="none" anchor="ctr"/>
            <a:lstStyle/>
            <a:p>
              <a:pPr algn="l" rtl="0">
                <a:defRPr/>
              </a:pPr>
              <a:endParaRPr lang="fa-IR">
                <a:cs typeface="+mn-cs"/>
              </a:endParaRPr>
            </a:p>
          </p:txBody>
        </p:sp>
        <p:sp>
          <p:nvSpPr>
            <p:cNvPr id="2052" name="Rectangle 4" descr="Cacback"/>
            <p:cNvSpPr>
              <a:spLocks noChangeArrowheads="1"/>
            </p:cNvSpPr>
            <p:nvPr userDrawn="1"/>
          </p:nvSpPr>
          <p:spPr bwMode="ltGray">
            <a:xfrm>
              <a:off x="0" y="0"/>
              <a:ext cx="1119" cy="4320"/>
            </a:xfrm>
            <a:prstGeom prst="rect">
              <a:avLst/>
            </a:prstGeom>
            <a:blipFill dpi="0" rotWithShape="0">
              <a:blip r:embed="rId14" cstate="print"/>
              <a:srcRect/>
              <a:tile tx="0" ty="0" sx="100000" sy="100000" flip="none" algn="tl"/>
            </a:blipFill>
            <a:ln w="9525">
              <a:noFill/>
              <a:miter lim="800000"/>
              <a:headEnd/>
              <a:tailEnd/>
            </a:ln>
            <a:effectLst/>
          </p:spPr>
          <p:txBody>
            <a:bodyPr wrap="none" anchor="ctr"/>
            <a:lstStyle/>
            <a:p>
              <a:pPr algn="l" rtl="0">
                <a:defRPr/>
              </a:pPr>
              <a:endParaRPr lang="fa-IR">
                <a:cs typeface="+mn-cs"/>
              </a:endParaRPr>
            </a:p>
          </p:txBody>
        </p:sp>
        <p:grpSp>
          <p:nvGrpSpPr>
            <p:cNvPr id="17417" name="Group 5"/>
            <p:cNvGrpSpPr>
              <a:grpSpLocks/>
            </p:cNvGrpSpPr>
            <p:nvPr userDrawn="1"/>
          </p:nvGrpSpPr>
          <p:grpSpPr bwMode="auto">
            <a:xfrm>
              <a:off x="-15" y="-89"/>
              <a:ext cx="5295" cy="785"/>
              <a:chOff x="20" y="-89"/>
              <a:chExt cx="5295" cy="785"/>
            </a:xfrm>
          </p:grpSpPr>
          <p:sp>
            <p:nvSpPr>
              <p:cNvPr id="2054" name="Freeform 6"/>
              <p:cNvSpPr>
                <a:spLocks/>
              </p:cNvSpPr>
              <p:nvPr userDrawn="1"/>
            </p:nvSpPr>
            <p:spPr bwMode="auto">
              <a:xfrm rot="-507431">
                <a:off x="20" y="524"/>
                <a:ext cx="1059" cy="172"/>
              </a:xfrm>
              <a:custGeom>
                <a:avLst/>
                <a:gdLst/>
                <a:ahLst/>
                <a:cxnLst>
                  <a:cxn ang="0">
                    <a:pos x="1059" y="0"/>
                  </a:cxn>
                  <a:cxn ang="0">
                    <a:pos x="147" y="144"/>
                  </a:cxn>
                  <a:cxn ang="0">
                    <a:pos x="177" y="171"/>
                  </a:cxn>
                  <a:cxn ang="0">
                    <a:pos x="1059" y="24"/>
                  </a:cxn>
                  <a:cxn ang="0">
                    <a:pos x="1059" y="0"/>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w="9525" cap="flat" cmpd="sng">
                <a:noFill/>
                <a:prstDash val="solid"/>
                <a:round/>
                <a:headEnd type="none" w="med" len="med"/>
                <a:tailEnd type="none" w="med" len="med"/>
              </a:ln>
              <a:effectLst/>
            </p:spPr>
            <p:txBody>
              <a:bodyPr wrap="none" anchor="ctr"/>
              <a:lstStyle/>
              <a:p>
                <a:pPr algn="l" rtl="0">
                  <a:defRPr/>
                </a:pPr>
                <a:endParaRPr lang="fa-IR">
                  <a:cs typeface="+mn-cs"/>
                </a:endParaRPr>
              </a:p>
            </p:txBody>
          </p:sp>
          <p:sp>
            <p:nvSpPr>
              <p:cNvPr id="2055" name="Freeform 7"/>
              <p:cNvSpPr>
                <a:spLocks/>
              </p:cNvSpPr>
              <p:nvPr userDrawn="1"/>
            </p:nvSpPr>
            <p:spPr bwMode="auto">
              <a:xfrm rot="-507431">
                <a:off x="1193" y="-89"/>
                <a:ext cx="4122" cy="630"/>
              </a:xfrm>
              <a:custGeom>
                <a:avLst/>
                <a:gdLst/>
                <a:ahLst/>
                <a:cxnLst>
                  <a:cxn ang="0">
                    <a:pos x="0" y="204"/>
                  </a:cxn>
                  <a:cxn ang="0">
                    <a:pos x="3544" y="348"/>
                  </a:cxn>
                  <a:cxn ang="0">
                    <a:pos x="3680" y="630"/>
                  </a:cxn>
                  <a:cxn ang="0">
                    <a:pos x="3616" y="624"/>
                  </a:cxn>
                  <a:cxn ang="0">
                    <a:pos x="3534" y="368"/>
                  </a:cxn>
                  <a:cxn ang="0">
                    <a:pos x="17" y="231"/>
                  </a:cxn>
                  <a:cxn ang="0">
                    <a:pos x="0" y="204"/>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w="9525">
                <a:noFill/>
                <a:round/>
                <a:headEnd/>
                <a:tailEnd/>
              </a:ln>
              <a:effectLst/>
            </p:spPr>
            <p:txBody>
              <a:bodyPr wrap="none" anchor="ctr"/>
              <a:lstStyle/>
              <a:p>
                <a:pPr algn="l" rtl="0">
                  <a:defRPr/>
                </a:pPr>
                <a:endParaRPr lang="fa-IR">
                  <a:cs typeface="+mn-cs"/>
                </a:endParaRPr>
              </a:p>
            </p:txBody>
          </p:sp>
          <p:grpSp>
            <p:nvGrpSpPr>
              <p:cNvPr id="17421" name="Group 8"/>
              <p:cNvGrpSpPr>
                <a:grpSpLocks/>
              </p:cNvGrpSpPr>
              <p:nvPr userDrawn="1"/>
            </p:nvGrpSpPr>
            <p:grpSpPr bwMode="auto">
              <a:xfrm>
                <a:off x="1033" y="326"/>
                <a:ext cx="192" cy="192"/>
                <a:chOff x="1033" y="326"/>
                <a:chExt cx="192" cy="192"/>
              </a:xfrm>
            </p:grpSpPr>
            <p:sp>
              <p:nvSpPr>
                <p:cNvPr id="2057" name="Oval 9"/>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2058" name="Oval 10"/>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2059" name="Oval 11"/>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2060" name="Oval 12"/>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2061" name="Oval 13"/>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2062" name="Oval 14"/>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2063" name="Oval 15"/>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2064" name="Oval 16"/>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sp>
              <p:nvSpPr>
                <p:cNvPr id="2065" name="Oval 17"/>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w="9525">
                  <a:noFill/>
                  <a:round/>
                  <a:headEnd/>
                  <a:tailEnd/>
                </a:ln>
                <a:effectLst/>
              </p:spPr>
              <p:txBody>
                <a:bodyPr wrap="none" anchor="ctr"/>
                <a:lstStyle/>
                <a:p>
                  <a:pPr algn="l" rtl="0">
                    <a:defRPr/>
                  </a:pPr>
                  <a:endParaRPr lang="fa-IR">
                    <a:cs typeface="+mn-cs"/>
                  </a:endParaRPr>
                </a:p>
              </p:txBody>
            </p:sp>
          </p:grpSp>
        </p:grpSp>
        <p:sp>
          <p:nvSpPr>
            <p:cNvPr id="2066" name="Rectangle 18"/>
            <p:cNvSpPr>
              <a:spLocks noChangeArrowheads="1"/>
            </p:cNvSpPr>
            <p:nvPr userDrawn="1"/>
          </p:nvSpPr>
          <p:spPr bwMode="white">
            <a:xfrm>
              <a:off x="426" y="1185"/>
              <a:ext cx="701" cy="3135"/>
            </a:xfrm>
            <a:prstGeom prst="rect">
              <a:avLst/>
            </a:prstGeom>
            <a:solidFill>
              <a:schemeClr val="bg1">
                <a:alpha val="50000"/>
              </a:schemeClr>
            </a:solidFill>
            <a:ln w="9525">
              <a:noFill/>
              <a:miter lim="800000"/>
              <a:headEnd/>
              <a:tailEnd/>
            </a:ln>
            <a:effectLst/>
          </p:spPr>
          <p:txBody>
            <a:bodyPr wrap="none" anchor="ctr"/>
            <a:lstStyle/>
            <a:p>
              <a:pPr algn="l" rtl="0">
                <a:defRPr/>
              </a:pPr>
              <a:endParaRPr lang="fa-IR">
                <a:cs typeface="+mn-cs"/>
              </a:endParaRPr>
            </a:p>
          </p:txBody>
        </p:sp>
      </p:grpSp>
      <p:sp>
        <p:nvSpPr>
          <p:cNvPr id="17411" name="Rectangle 19"/>
          <p:cNvSpPr>
            <a:spLocks noGrp="1" noChangeArrowheads="1"/>
          </p:cNvSpPr>
          <p:nvPr>
            <p:ph type="title"/>
          </p:nvPr>
        </p:nvSpPr>
        <p:spPr bwMode="auto">
          <a:xfrm>
            <a:off x="115411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2" name="Rectangle 20"/>
          <p:cNvSpPr>
            <a:spLocks noGrp="1" noChangeArrowheads="1"/>
          </p:cNvSpPr>
          <p:nvPr>
            <p:ph type="body" idx="1"/>
          </p:nvPr>
        </p:nvSpPr>
        <p:spPr bwMode="auto">
          <a:xfrm>
            <a:off x="1752600" y="1981200"/>
            <a:ext cx="6705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9" name="Rectangle 21"/>
          <p:cNvSpPr>
            <a:spLocks noGrp="1" noChangeArrowheads="1"/>
          </p:cNvSpPr>
          <p:nvPr>
            <p:ph type="dt" sz="half" idx="2"/>
          </p:nvPr>
        </p:nvSpPr>
        <p:spPr bwMode="auto">
          <a:xfrm>
            <a:off x="0" y="5943600"/>
            <a:ext cx="1905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b="1">
                <a:latin typeface="+mj-lt"/>
                <a:cs typeface="+mn-cs"/>
              </a:defRPr>
            </a:lvl1pPr>
          </a:lstStyle>
          <a:p>
            <a:fld id="{E2515659-F0CF-4BE2-97EB-547B67E4836A}" type="datetime1">
              <a:rPr lang="en-US" smtClean="0"/>
              <a:pPr/>
              <a:t>9/6/2016</a:t>
            </a:fld>
            <a:endParaRPr lang="en-US"/>
          </a:p>
        </p:txBody>
      </p:sp>
      <p:sp>
        <p:nvSpPr>
          <p:cNvPr id="2071" name="Rectangle 23"/>
          <p:cNvSpPr>
            <a:spLocks noGrp="1" noChangeArrowheads="1"/>
          </p:cNvSpPr>
          <p:nvPr>
            <p:ph type="sldNum" sz="quarter" idx="4"/>
          </p:nvPr>
        </p:nvSpPr>
        <p:spPr bwMode="auto">
          <a:xfrm>
            <a:off x="8229600" y="6400800"/>
            <a:ext cx="914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2000" b="1">
                <a:solidFill>
                  <a:srgbClr val="FF0000"/>
                </a:solidFill>
                <a:latin typeface="+mj-lt"/>
                <a:cs typeface="B Nazanin" pitchFamily="2" charset="-78"/>
              </a:defRPr>
            </a:lvl1pPr>
          </a:lstStyle>
          <a:p>
            <a:fld id="{436EBD00-CEDB-4042-BCF4-EA0B9F95D8DD}" type="slidenum">
              <a:rPr lang="en-US" smtClean="0"/>
              <a:pPr/>
              <a:t>‹#›</a:t>
            </a:fld>
            <a:endParaRPr lang="en-US" dirty="0"/>
          </a:p>
        </p:txBody>
      </p:sp>
      <p:sp>
        <p:nvSpPr>
          <p:cNvPr id="2" name="TextBox 1"/>
          <p:cNvSpPr txBox="1"/>
          <p:nvPr userDrawn="1"/>
        </p:nvSpPr>
        <p:spPr>
          <a:xfrm>
            <a:off x="7696200" y="6488668"/>
            <a:ext cx="990600" cy="400110"/>
          </a:xfrm>
          <a:prstGeom prst="rect">
            <a:avLst/>
          </a:prstGeom>
          <a:noFill/>
        </p:spPr>
        <p:txBody>
          <a:bodyPr wrap="square" rtlCol="0">
            <a:spAutoFit/>
          </a:bodyPr>
          <a:lstStyle/>
          <a:p>
            <a:pPr algn="r" rtl="1"/>
            <a:r>
              <a:rPr lang="fa-IR" dirty="0" smtClean="0">
                <a:solidFill>
                  <a:schemeClr val="tx1"/>
                </a:solidFill>
                <a:cs typeface="B Nazanin" pitchFamily="2" charset="-78"/>
              </a:rPr>
              <a:t>از</a:t>
            </a:r>
            <a:r>
              <a:rPr lang="fa-IR" dirty="0" smtClean="0"/>
              <a:t>  </a:t>
            </a:r>
            <a:r>
              <a:rPr lang="fa-IR" sz="2000" b="0" dirty="0" smtClean="0">
                <a:solidFill>
                  <a:srgbClr val="0070C0"/>
                </a:solidFill>
                <a:cs typeface="B Nazanin" pitchFamily="2" charset="-78"/>
              </a:rPr>
              <a:t>54</a:t>
            </a: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ransition>
    <p:fade thruBlk="1"/>
  </p:transition>
  <p:hf sldNum="0" hdr="0" dt="0"/>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Calibri" pitchFamily="34" charset="0"/>
        </a:defRPr>
      </a:lvl2pPr>
      <a:lvl3pPr algn="ctr" rtl="1" eaLnBrk="1" fontAlgn="base" hangingPunct="1">
        <a:spcBef>
          <a:spcPct val="0"/>
        </a:spcBef>
        <a:spcAft>
          <a:spcPct val="0"/>
        </a:spcAft>
        <a:defRPr sz="4400">
          <a:solidFill>
            <a:schemeClr val="tx2"/>
          </a:solidFill>
          <a:latin typeface="Calibri" pitchFamily="34" charset="0"/>
        </a:defRPr>
      </a:lvl3pPr>
      <a:lvl4pPr algn="ctr" rtl="1" eaLnBrk="1" fontAlgn="base" hangingPunct="1">
        <a:spcBef>
          <a:spcPct val="0"/>
        </a:spcBef>
        <a:spcAft>
          <a:spcPct val="0"/>
        </a:spcAft>
        <a:defRPr sz="4400">
          <a:solidFill>
            <a:schemeClr val="tx2"/>
          </a:solidFill>
          <a:latin typeface="Calibri" pitchFamily="34" charset="0"/>
        </a:defRPr>
      </a:lvl4pPr>
      <a:lvl5pPr algn="ctr" rtl="1" eaLnBrk="1" fontAlgn="base" hangingPunct="1">
        <a:spcBef>
          <a:spcPct val="0"/>
        </a:spcBef>
        <a:spcAft>
          <a:spcPct val="0"/>
        </a:spcAft>
        <a:defRPr sz="4400">
          <a:solidFill>
            <a:schemeClr val="tx2"/>
          </a:solidFill>
          <a:latin typeface="Calibri" pitchFamily="34" charset="0"/>
        </a:defRPr>
      </a:lvl5pPr>
      <a:lvl6pPr marL="457200" algn="ctr" rtl="1" eaLnBrk="1" fontAlgn="base" hangingPunct="1">
        <a:spcBef>
          <a:spcPct val="0"/>
        </a:spcBef>
        <a:spcAft>
          <a:spcPct val="0"/>
        </a:spcAft>
        <a:defRPr sz="4400">
          <a:solidFill>
            <a:schemeClr val="tx2"/>
          </a:solidFill>
          <a:latin typeface="Arial Narrow" pitchFamily="34" charset="0"/>
        </a:defRPr>
      </a:lvl6pPr>
      <a:lvl7pPr marL="914400" algn="ctr" rtl="1" eaLnBrk="1" fontAlgn="base" hangingPunct="1">
        <a:spcBef>
          <a:spcPct val="0"/>
        </a:spcBef>
        <a:spcAft>
          <a:spcPct val="0"/>
        </a:spcAft>
        <a:defRPr sz="4400">
          <a:solidFill>
            <a:schemeClr val="tx2"/>
          </a:solidFill>
          <a:latin typeface="Arial Narrow" pitchFamily="34" charset="0"/>
        </a:defRPr>
      </a:lvl7pPr>
      <a:lvl8pPr marL="1371600" algn="ctr" rtl="1" eaLnBrk="1" fontAlgn="base" hangingPunct="1">
        <a:spcBef>
          <a:spcPct val="0"/>
        </a:spcBef>
        <a:spcAft>
          <a:spcPct val="0"/>
        </a:spcAft>
        <a:defRPr sz="4400">
          <a:solidFill>
            <a:schemeClr val="tx2"/>
          </a:solidFill>
          <a:latin typeface="Arial Narrow" pitchFamily="34" charset="0"/>
        </a:defRPr>
      </a:lvl8pPr>
      <a:lvl9pPr marL="1828800" algn="ctr" rtl="1" eaLnBrk="1" fontAlgn="base" hangingPunct="1">
        <a:spcBef>
          <a:spcPct val="0"/>
        </a:spcBef>
        <a:spcAft>
          <a:spcPct val="0"/>
        </a:spcAft>
        <a:defRPr sz="4400">
          <a:solidFill>
            <a:schemeClr val="tx2"/>
          </a:solidFill>
          <a:latin typeface="Arial Narrow" pitchFamily="34" charset="0"/>
        </a:defRPr>
      </a:lvl9pPr>
    </p:titleStyle>
    <p:bodyStyle>
      <a:lvl1pPr marL="342900" indent="-342900" algn="r" rtl="1" eaLnBrk="1" fontAlgn="base" hangingPunct="1">
        <a:spcBef>
          <a:spcPct val="20000"/>
        </a:spcBef>
        <a:spcAft>
          <a:spcPct val="0"/>
        </a:spcAft>
        <a:buBlip>
          <a:blip r:embed="rId15"/>
        </a:buBlip>
        <a:defRPr sz="3200" b="1">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chemeClr val="tx1"/>
                </a:solidFill>
                <a:latin typeface="Imprint MT Shadow" pitchFamily="82" charset="0"/>
                <a:ea typeface="SimSun-ExtB" pitchFamily="49" charset="-122"/>
                <a:cs typeface="B Tabassom" pitchFamily="2" charset="-78"/>
              </a:rPr>
              <a:t>Data Mining </a:t>
            </a:r>
            <a:r>
              <a:rPr lang="en-US" dirty="0" smtClean="0">
                <a:solidFill>
                  <a:schemeClr val="tx1"/>
                </a:solidFill>
                <a:latin typeface="Imprint MT Shadow" pitchFamily="82" charset="0"/>
                <a:ea typeface="SimSun-ExtB" pitchFamily="49" charset="-122"/>
                <a:cs typeface="B Tabassom" pitchFamily="2" charset="-78"/>
              </a:rPr>
              <a:t>Using </a:t>
            </a:r>
            <a:r>
              <a:rPr lang="en-US" dirty="0">
                <a:solidFill>
                  <a:schemeClr val="tx1"/>
                </a:solidFill>
                <a:latin typeface="Imprint MT Shadow" pitchFamily="82" charset="0"/>
                <a:ea typeface="SimSun-ExtB" pitchFamily="49" charset="-122"/>
                <a:cs typeface="B Tabassom" pitchFamily="2" charset="-78"/>
              </a:rPr>
              <a:t>Learning Automata</a:t>
            </a:r>
          </a:p>
        </p:txBody>
      </p:sp>
      <p:sp>
        <p:nvSpPr>
          <p:cNvPr id="3" name="Subtitle 2"/>
          <p:cNvSpPr>
            <a:spLocks noGrp="1"/>
          </p:cNvSpPr>
          <p:nvPr>
            <p:ph type="subTitle" idx="1"/>
          </p:nvPr>
        </p:nvSpPr>
        <p:spPr>
          <a:xfrm>
            <a:off x="1600200" y="4267200"/>
            <a:ext cx="7315200" cy="1752600"/>
          </a:xfrm>
        </p:spPr>
        <p:txBody>
          <a:bodyPr/>
          <a:lstStyle/>
          <a:p>
            <a:r>
              <a:rPr lang="fa-IR" sz="6000" b="0" dirty="0" smtClean="0">
                <a:solidFill>
                  <a:srgbClr val="00B050"/>
                </a:solidFill>
                <a:cs typeface="B Kamran Outline" pitchFamily="2" charset="-78"/>
              </a:rPr>
              <a:t>داده کاوی با استفاده از اتوماتای یادگیر</a:t>
            </a:r>
            <a:endParaRPr lang="en-US" sz="6000" b="0" dirty="0">
              <a:solidFill>
                <a:srgbClr val="00B050"/>
              </a:solidFill>
              <a:cs typeface="B Kamran Outline" pitchFamily="2" charset="-78"/>
            </a:endParaRPr>
          </a:p>
        </p:txBody>
      </p:sp>
      <p:sp>
        <p:nvSpPr>
          <p:cNvPr id="4" name="TextBox 3"/>
          <p:cNvSpPr txBox="1"/>
          <p:nvPr/>
        </p:nvSpPr>
        <p:spPr>
          <a:xfrm>
            <a:off x="1905000" y="533400"/>
            <a:ext cx="4572000" cy="1015663"/>
          </a:xfrm>
          <a:prstGeom prst="rect">
            <a:avLst/>
          </a:prstGeom>
          <a:noFill/>
        </p:spPr>
        <p:txBody>
          <a:bodyPr wrap="square" rtlCol="0">
            <a:spAutoFit/>
          </a:bodyPr>
          <a:lstStyle/>
          <a:p>
            <a:pPr algn="ctr"/>
            <a:r>
              <a:rPr lang="fa-IR" sz="6000" dirty="0">
                <a:solidFill>
                  <a:srgbClr val="31052C"/>
                </a:solidFill>
                <a:cs typeface="B Kamran Outline" pitchFamily="2" charset="-78"/>
              </a:rPr>
              <a:t>به نام خدا</a:t>
            </a:r>
            <a:endParaRPr lang="en-US" sz="6000" dirty="0">
              <a:solidFill>
                <a:srgbClr val="31052C"/>
              </a:solidFill>
              <a:cs typeface="B Kamran Outline" pitchFamily="2" charset="-78"/>
            </a:endParaRPr>
          </a:p>
        </p:txBody>
      </p:sp>
    </p:spTree>
    <p:extLst>
      <p:ext uri="{BB962C8B-B14F-4D97-AF65-F5344CB8AC3E}">
        <p14:creationId xmlns:p14="http://schemas.microsoft.com/office/powerpoint/2010/main" val="42145676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چرا داده کاوی؟</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19200" y="1676400"/>
            <a:ext cx="7848600" cy="4114800"/>
          </a:xfrm>
        </p:spPr>
        <p:txBody>
          <a:bodyPr/>
          <a:lstStyle/>
          <a:p>
            <a:pPr>
              <a:lnSpc>
                <a:spcPct val="150000"/>
              </a:lnSpc>
            </a:pPr>
            <a:r>
              <a:rPr lang="fa-IR" sz="2400" b="0" dirty="0" smtClean="0">
                <a:solidFill>
                  <a:srgbClr val="00B050"/>
                </a:solidFill>
                <a:cs typeface="B Nazanin" pitchFamily="2" charset="-78"/>
              </a:rPr>
              <a:t>حجم عظیم داده ها در وب</a:t>
            </a:r>
          </a:p>
          <a:p>
            <a:pPr marL="0" indent="0">
              <a:lnSpc>
                <a:spcPct val="150000"/>
              </a:lnSpc>
              <a:buNone/>
            </a:pPr>
            <a:endParaRPr lang="fa-IR" sz="2400" b="0" dirty="0" smtClean="0">
              <a:solidFill>
                <a:srgbClr val="00B050"/>
              </a:solidFill>
              <a:cs typeface="B Nazanin" pitchFamily="2" charset="-78"/>
            </a:endParaRPr>
          </a:p>
          <a:p>
            <a:pPr marL="0" indent="0">
              <a:lnSpc>
                <a:spcPct val="150000"/>
              </a:lnSpc>
              <a:buNone/>
            </a:pPr>
            <a:r>
              <a:rPr lang="fa-IR" sz="2400" b="0" dirty="0" smtClean="0">
                <a:cs typeface="B Nazanin" pitchFamily="2" charset="-78"/>
              </a:rPr>
              <a:t>جستجوی </a:t>
            </a:r>
            <a:r>
              <a:rPr lang="en-US" sz="2400" b="0" dirty="0">
                <a:solidFill>
                  <a:srgbClr val="00B050"/>
                </a:solidFill>
                <a:cs typeface="B Nazanin" pitchFamily="2" charset="-78"/>
              </a:rPr>
              <a:t>Google</a:t>
            </a:r>
            <a:r>
              <a:rPr lang="en-US" sz="2400" b="0" dirty="0">
                <a:cs typeface="B Nazanin" pitchFamily="2" charset="-78"/>
              </a:rPr>
              <a:t> </a:t>
            </a:r>
            <a:r>
              <a:rPr lang="fa-IR" sz="2400" b="0" dirty="0" smtClean="0">
                <a:cs typeface="B Nazanin" pitchFamily="2" charset="-78"/>
              </a:rPr>
              <a:t> در </a:t>
            </a:r>
            <a:r>
              <a:rPr lang="fa-IR" sz="2400" b="0" dirty="0">
                <a:cs typeface="B Nazanin" pitchFamily="2" charset="-78"/>
              </a:rPr>
              <a:t>4 بیلیون صفحه شامل صدها ترابایت می باشد.</a:t>
            </a:r>
          </a:p>
          <a:p>
            <a:pPr>
              <a:lnSpc>
                <a:spcPct val="150000"/>
              </a:lnSpc>
            </a:pPr>
            <a:r>
              <a:rPr lang="fa-IR" sz="2400" b="0" dirty="0" smtClean="0">
                <a:cs typeface="B Nazanin" pitchFamily="2" charset="-78"/>
              </a:rPr>
              <a:t>پایگاه داده های امروزی بسیار حجیم هستند.</a:t>
            </a:r>
            <a:r>
              <a:rPr lang="fa-IR" sz="2000" b="0" dirty="0" smtClean="0">
                <a:cs typeface="B Nazanin" pitchFamily="2" charset="-78"/>
              </a:rPr>
              <a:t>(حجم هایی نظیر</a:t>
            </a:r>
            <a:r>
              <a:rPr lang="en-US" sz="2000" b="0" dirty="0" smtClean="0">
                <a:cs typeface="B Nazanin" pitchFamily="2" charset="-78"/>
              </a:rPr>
              <a:t>Gigabytes</a:t>
            </a:r>
            <a:r>
              <a:rPr lang="fa-IR" sz="2000" b="0" dirty="0" smtClean="0">
                <a:cs typeface="B Nazanin" pitchFamily="2" charset="-78"/>
              </a:rPr>
              <a:t> و </a:t>
            </a:r>
            <a:r>
              <a:rPr lang="en-US" sz="2000" b="0" dirty="0" smtClean="0">
                <a:cs typeface="B Nazanin" pitchFamily="2" charset="-78"/>
              </a:rPr>
              <a:t>terabytes</a:t>
            </a:r>
            <a:r>
              <a:rPr lang="fa-IR" sz="2000" b="0" dirty="0" smtClean="0">
                <a:cs typeface="B Nazanin" pitchFamily="2" charset="-78"/>
              </a:rPr>
              <a:t> )</a:t>
            </a:r>
          </a:p>
          <a:p>
            <a:pPr marL="0" indent="0">
              <a:lnSpc>
                <a:spcPct val="150000"/>
              </a:lnSpc>
              <a:buNone/>
            </a:pPr>
            <a:r>
              <a:rPr lang="fa-IR" sz="2400" b="0" dirty="0" smtClean="0">
                <a:cs typeface="B Nazanin" pitchFamily="2" charset="-78"/>
              </a:rPr>
              <a:t>بیش از </a:t>
            </a:r>
            <a:r>
              <a:rPr lang="en-US" sz="2400" b="0" dirty="0" smtClean="0">
                <a:cs typeface="B Nazanin" pitchFamily="2" charset="-78"/>
              </a:rPr>
              <a:t>1,000,000</a:t>
            </a:r>
            <a:r>
              <a:rPr lang="fa-IR" sz="2400" b="0" dirty="0" smtClean="0">
                <a:cs typeface="B Nazanin" pitchFamily="2" charset="-78"/>
              </a:rPr>
              <a:t>     </a:t>
            </a:r>
            <a:r>
              <a:rPr lang="en-US" sz="2400" b="0" dirty="0" smtClean="0">
                <a:cs typeface="B Nazanin" pitchFamily="2" charset="-78"/>
              </a:rPr>
              <a:t>entities/records/rows</a:t>
            </a:r>
            <a:endParaRPr lang="fa-IR" sz="2400" b="0" dirty="0">
              <a:cs typeface="B Nazanin" pitchFamily="2" charset="-78"/>
            </a:endParaRPr>
          </a:p>
          <a:p>
            <a:pPr>
              <a:lnSpc>
                <a:spcPct val="150000"/>
              </a:lnSpc>
            </a:pPr>
            <a:endParaRPr lang="fa-IR" sz="2400" b="0" dirty="0" smtClean="0">
              <a:solidFill>
                <a:srgbClr val="00B050"/>
              </a:solidFill>
              <a:cs typeface="B Nazanin" pitchFamily="2" charset="-78"/>
            </a:endParaRPr>
          </a:p>
          <a:p>
            <a:pPr marL="0" indent="0">
              <a:lnSpc>
                <a:spcPct val="150000"/>
              </a:lnSpc>
              <a:buNone/>
            </a:pPr>
            <a:endParaRPr lang="fa-IR" sz="2400" b="0" dirty="0">
              <a:solidFill>
                <a:srgbClr val="00B050"/>
              </a:solidFill>
              <a:cs typeface="B Nazanin" pitchFamily="2" charset="-78"/>
            </a:endParaRPr>
          </a:p>
          <a:p>
            <a:pPr marL="0" indent="0">
              <a:lnSpc>
                <a:spcPct val="150000"/>
              </a:lnSpc>
              <a:buNone/>
            </a:pPr>
            <a:endParaRPr lang="fa-IR" sz="2400" b="0" dirty="0">
              <a:cs typeface="B Nazanin" pitchFamily="2" charset="-78"/>
            </a:endParaRPr>
          </a:p>
          <a:p>
            <a:pPr marL="0" indent="0">
              <a:lnSpc>
                <a:spcPct val="150000"/>
              </a:lnSpc>
              <a:buNone/>
            </a:pPr>
            <a:endParaRPr lang="fa-IR" sz="2400" b="0" dirty="0" smtClean="0">
              <a:cs typeface="B Nazanin" pitchFamily="2" charset="-78"/>
            </a:endParaRPr>
          </a:p>
          <a:p>
            <a:pPr marL="0" indent="0">
              <a:lnSpc>
                <a:spcPct val="150000"/>
              </a:lnSpc>
              <a:buNone/>
            </a:pPr>
            <a:endParaRPr lang="fa-IR" sz="2400" b="0" dirty="0">
              <a:cs typeface="B Nazanin" pitchFamily="2" charset="-78"/>
            </a:endParaRPr>
          </a:p>
        </p:txBody>
      </p:sp>
      <p:pic>
        <p:nvPicPr>
          <p:cNvPr id="3074" name="Picture 2" descr="D:\jaleb\جالب\google-logos\lhc.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934" y="1719263"/>
            <a:ext cx="3507866" cy="132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930878"/>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چرا داده کاوی؟</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19200" y="1676400"/>
            <a:ext cx="7848600" cy="4114800"/>
          </a:xfrm>
        </p:spPr>
        <p:txBody>
          <a:bodyPr/>
          <a:lstStyle/>
          <a:p>
            <a:pPr>
              <a:lnSpc>
                <a:spcPct val="150000"/>
              </a:lnSpc>
            </a:pPr>
            <a:r>
              <a:rPr lang="fa-IR" sz="2400" b="0" dirty="0">
                <a:cs typeface="B Nazanin" pitchFamily="2" charset="-78"/>
              </a:rPr>
              <a:t>سازمان­هایی موفقند که بتوانند حداقل 7% داده هایشان را تحلیل کنند </a:t>
            </a:r>
            <a:r>
              <a:rPr lang="fa-IR" sz="2400" b="0" dirty="0" smtClean="0">
                <a:cs typeface="B Nazanin" pitchFamily="2" charset="-78"/>
              </a:rPr>
              <a:t>.</a:t>
            </a:r>
          </a:p>
          <a:p>
            <a:pPr>
              <a:lnSpc>
                <a:spcPct val="150000"/>
              </a:lnSpc>
            </a:pPr>
            <a:endParaRPr lang="fa-IR" sz="2400" b="0" dirty="0" smtClean="0">
              <a:cs typeface="B Nazanin" pitchFamily="2" charset="-78"/>
            </a:endParaRPr>
          </a:p>
          <a:p>
            <a:pPr>
              <a:lnSpc>
                <a:spcPct val="150000"/>
              </a:lnSpc>
            </a:pPr>
            <a:r>
              <a:rPr lang="fa-IR" sz="2400" b="0" dirty="0" smtClean="0">
                <a:solidFill>
                  <a:srgbClr val="00B050"/>
                </a:solidFill>
                <a:cs typeface="B Nazanin" pitchFamily="2" charset="-78"/>
              </a:rPr>
              <a:t> </a:t>
            </a:r>
            <a:r>
              <a:rPr lang="fa-IR" sz="2400" b="0" dirty="0">
                <a:cs typeface="B Nazanin" pitchFamily="2" charset="-78"/>
              </a:rPr>
              <a:t>تحقیقات انجام یافته نشان داده است که سازمانها کمتر از یک درصد داده هایشان را برای تحلیل استفاده می کنند . به عبارت دیگر در حالی که غرق در داده ها هستند تشنه دانش می باشند</a:t>
            </a:r>
            <a:r>
              <a:rPr lang="fa-IR" sz="2400" b="0" dirty="0" smtClean="0">
                <a:solidFill>
                  <a:srgbClr val="00B050"/>
                </a:solidFill>
                <a:cs typeface="B Nazanin" pitchFamily="2" charset="-78"/>
              </a:rPr>
              <a:t>.</a:t>
            </a:r>
          </a:p>
          <a:p>
            <a:pPr>
              <a:lnSpc>
                <a:spcPct val="150000"/>
              </a:lnSpc>
            </a:pPr>
            <a:endParaRPr lang="fa-IR" sz="2400" b="0" dirty="0" smtClean="0">
              <a:solidFill>
                <a:srgbClr val="00B050"/>
              </a:solidFill>
              <a:cs typeface="B Nazanin" pitchFamily="2" charset="-78"/>
            </a:endParaRPr>
          </a:p>
          <a:p>
            <a:pPr algn="ctr">
              <a:lnSpc>
                <a:spcPct val="150000"/>
              </a:lnSpc>
            </a:pPr>
            <a:r>
              <a:rPr lang="fa-IR" sz="4800" b="0" dirty="0" smtClean="0">
                <a:solidFill>
                  <a:srgbClr val="C00000"/>
                </a:solidFill>
                <a:cs typeface="B Tabassom" pitchFamily="2" charset="-78"/>
              </a:rPr>
              <a:t>بنابراین به دانش کشف از داده ها نیاز است.</a:t>
            </a:r>
            <a:endParaRPr lang="fa-IR" sz="4800" b="0" dirty="0">
              <a:solidFill>
                <a:srgbClr val="C00000"/>
              </a:solidFill>
              <a:cs typeface="B Tabassom" pitchFamily="2" charset="-78"/>
            </a:endParaRPr>
          </a:p>
          <a:p>
            <a:pPr>
              <a:lnSpc>
                <a:spcPct val="150000"/>
              </a:lnSpc>
            </a:pPr>
            <a:endParaRPr lang="fa-IR" sz="2400" b="0" dirty="0" smtClean="0">
              <a:solidFill>
                <a:srgbClr val="00B050"/>
              </a:solidFill>
              <a:cs typeface="B Nazanin" pitchFamily="2" charset="-78"/>
            </a:endParaRPr>
          </a:p>
          <a:p>
            <a:pPr marL="0" indent="0">
              <a:lnSpc>
                <a:spcPct val="150000"/>
              </a:lnSpc>
              <a:buNone/>
            </a:pPr>
            <a:endParaRPr lang="fa-IR" sz="2400" b="0" dirty="0">
              <a:solidFill>
                <a:srgbClr val="00B050"/>
              </a:solidFill>
              <a:cs typeface="B Nazanin" pitchFamily="2" charset="-78"/>
            </a:endParaRPr>
          </a:p>
          <a:p>
            <a:pPr marL="0" indent="0">
              <a:lnSpc>
                <a:spcPct val="150000"/>
              </a:lnSpc>
              <a:buNone/>
            </a:pPr>
            <a:endParaRPr lang="fa-IR" sz="2400" b="0" dirty="0">
              <a:cs typeface="B Nazanin" pitchFamily="2" charset="-78"/>
            </a:endParaRPr>
          </a:p>
          <a:p>
            <a:pPr marL="0" indent="0">
              <a:lnSpc>
                <a:spcPct val="150000"/>
              </a:lnSpc>
              <a:buNone/>
            </a:pPr>
            <a:endParaRPr lang="fa-IR" sz="2400" b="0" dirty="0" smtClean="0">
              <a:cs typeface="B Nazanin" pitchFamily="2" charset="-78"/>
            </a:endParaRPr>
          </a:p>
          <a:p>
            <a:pPr marL="0" indent="0">
              <a:lnSpc>
                <a:spcPct val="150000"/>
              </a:lnSpc>
              <a:buNone/>
            </a:pPr>
            <a:endParaRPr lang="fa-IR" sz="2400" b="0" dirty="0">
              <a:cs typeface="B Nazanin" pitchFamily="2" charset="-78"/>
            </a:endParaRPr>
          </a:p>
        </p:txBody>
      </p:sp>
    </p:spTree>
    <p:extLst>
      <p:ext uri="{BB962C8B-B14F-4D97-AF65-F5344CB8AC3E}">
        <p14:creationId xmlns:p14="http://schemas.microsoft.com/office/powerpoint/2010/main" val="13964931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تعریف داده کاوی</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19200" y="1676400"/>
            <a:ext cx="7848600" cy="4114800"/>
          </a:xfrm>
        </p:spPr>
        <p:txBody>
          <a:bodyPr/>
          <a:lstStyle/>
          <a:p>
            <a:pPr>
              <a:lnSpc>
                <a:spcPct val="150000"/>
              </a:lnSpc>
            </a:pPr>
            <a:r>
              <a:rPr lang="fa-IR" sz="2400" b="0" dirty="0">
                <a:cs typeface="B Nazanin" pitchFamily="2" charset="-78"/>
              </a:rPr>
              <a:t>داده کاوی به دانش استخراج از داده ها اشاره دارد و هسته اصلی آن در فصل مشترک یادگیری ماشین، آمار و پایگاه داده است.</a:t>
            </a:r>
            <a:endParaRPr lang="fa-IR" sz="2400" b="0" dirty="0" smtClean="0">
              <a:cs typeface="B Nazanin" pitchFamily="2" charset="-78"/>
            </a:endParaRPr>
          </a:p>
          <a:p>
            <a:pPr marL="0" indent="0">
              <a:lnSpc>
                <a:spcPct val="150000"/>
              </a:lnSpc>
              <a:buNone/>
            </a:pPr>
            <a:endParaRPr lang="fa-IR" sz="2400" b="0" dirty="0">
              <a:solidFill>
                <a:srgbClr val="00B050"/>
              </a:solidFill>
              <a:cs typeface="B Nazanin" pitchFamily="2" charset="-78"/>
            </a:endParaRPr>
          </a:p>
          <a:p>
            <a:pPr marL="0" indent="0">
              <a:lnSpc>
                <a:spcPct val="150000"/>
              </a:lnSpc>
              <a:buNone/>
            </a:pPr>
            <a:endParaRPr lang="fa-IR" sz="2400" b="0" dirty="0">
              <a:cs typeface="B Nazanin" pitchFamily="2" charset="-78"/>
            </a:endParaRPr>
          </a:p>
          <a:p>
            <a:pPr marL="0" indent="0">
              <a:lnSpc>
                <a:spcPct val="150000"/>
              </a:lnSpc>
              <a:buNone/>
            </a:pPr>
            <a:endParaRPr lang="fa-IR" sz="2400" b="0" dirty="0" smtClean="0">
              <a:cs typeface="B Nazanin" pitchFamily="2" charset="-78"/>
            </a:endParaRPr>
          </a:p>
          <a:p>
            <a:pPr marL="0" indent="0">
              <a:lnSpc>
                <a:spcPct val="150000"/>
              </a:lnSpc>
              <a:buNone/>
            </a:pPr>
            <a:endParaRPr lang="fa-IR" sz="2400" b="0" dirty="0">
              <a:cs typeface="B Nazanin" pitchFamily="2" charset="-7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276600"/>
            <a:ext cx="2438400" cy="242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917891"/>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فرایند داده کاوی</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19200" y="1676400"/>
            <a:ext cx="7848600" cy="4114800"/>
          </a:xfrm>
        </p:spPr>
        <p:txBody>
          <a:bodyPr/>
          <a:lstStyle/>
          <a:p>
            <a:pPr marL="0" indent="0">
              <a:lnSpc>
                <a:spcPct val="150000"/>
              </a:lnSpc>
              <a:buNone/>
            </a:pPr>
            <a:endParaRPr lang="fa-IR" sz="2400" b="0" dirty="0">
              <a:solidFill>
                <a:srgbClr val="00B050"/>
              </a:solidFill>
              <a:cs typeface="B Nazanin" pitchFamily="2" charset="-78"/>
            </a:endParaRPr>
          </a:p>
          <a:p>
            <a:pPr marL="0" indent="0">
              <a:lnSpc>
                <a:spcPct val="150000"/>
              </a:lnSpc>
              <a:buNone/>
            </a:pPr>
            <a:endParaRPr lang="fa-IR" sz="2400" b="0" dirty="0">
              <a:cs typeface="B Nazanin" pitchFamily="2" charset="-78"/>
            </a:endParaRPr>
          </a:p>
          <a:p>
            <a:pPr marL="0" indent="0">
              <a:lnSpc>
                <a:spcPct val="150000"/>
              </a:lnSpc>
              <a:buNone/>
            </a:pPr>
            <a:endParaRPr lang="fa-IR" sz="2400" b="0" dirty="0" smtClean="0">
              <a:cs typeface="B Nazanin" pitchFamily="2" charset="-78"/>
            </a:endParaRPr>
          </a:p>
          <a:p>
            <a:pPr marL="0" indent="0">
              <a:lnSpc>
                <a:spcPct val="150000"/>
              </a:lnSpc>
              <a:buNone/>
            </a:pPr>
            <a:endParaRPr lang="fa-IR" sz="2400" b="0" dirty="0">
              <a:cs typeface="B Nazanin" pitchFamily="2" charset="-78"/>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133599"/>
            <a:ext cx="7587262"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312494"/>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solidFill>
                  <a:schemeClr val="tx1"/>
                </a:solidFill>
                <a:cs typeface="B Kamran Outline" pitchFamily="2" charset="-78"/>
              </a:rPr>
              <a:t>وظایف اساسی در داده کاوی</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676400"/>
            <a:ext cx="8686800" cy="4800600"/>
          </a:xfrm>
        </p:spPr>
        <p:txBody>
          <a:bodyPr/>
          <a:lstStyle/>
          <a:p>
            <a:pPr>
              <a:lnSpc>
                <a:spcPct val="150000"/>
              </a:lnSpc>
            </a:pPr>
            <a:r>
              <a:rPr lang="fa-IR" sz="2200" b="0" dirty="0">
                <a:cs typeface="B Nazanin" pitchFamily="2" charset="-78"/>
              </a:rPr>
              <a:t>طبقه بندی </a:t>
            </a:r>
            <a:r>
              <a:rPr lang="en-US" sz="2200" b="0" dirty="0">
                <a:solidFill>
                  <a:srgbClr val="00B050"/>
                </a:solidFill>
                <a:latin typeface="Times New Roman" pitchFamily="18" charset="0"/>
                <a:cs typeface="Times New Roman" pitchFamily="18" charset="0"/>
              </a:rPr>
              <a:t>Classification </a:t>
            </a:r>
            <a:r>
              <a:rPr lang="fa-IR" sz="2200" b="0" dirty="0" smtClean="0">
                <a:cs typeface="B Nazanin" pitchFamily="2" charset="-78"/>
              </a:rPr>
              <a:t> : تخمین </a:t>
            </a:r>
            <a:r>
              <a:rPr lang="fa-IR" sz="2200" b="0" dirty="0">
                <a:cs typeface="B Nazanin" pitchFamily="2" charset="-78"/>
              </a:rPr>
              <a:t>کلاس یک قلم</a:t>
            </a:r>
          </a:p>
          <a:p>
            <a:pPr>
              <a:lnSpc>
                <a:spcPct val="150000"/>
              </a:lnSpc>
            </a:pPr>
            <a:r>
              <a:rPr lang="fa-IR" sz="2200" b="0" dirty="0">
                <a:cs typeface="B Nazanin" pitchFamily="2" charset="-78"/>
              </a:rPr>
              <a:t>خوشه بندی </a:t>
            </a:r>
            <a:r>
              <a:rPr lang="en-US" sz="2200" b="0" dirty="0">
                <a:solidFill>
                  <a:srgbClr val="00B050"/>
                </a:solidFill>
                <a:latin typeface="Times New Roman" pitchFamily="18" charset="0"/>
                <a:cs typeface="Times New Roman" pitchFamily="18" charset="0"/>
              </a:rPr>
              <a:t>Clustering</a:t>
            </a:r>
            <a:r>
              <a:rPr lang="en-US" sz="2200" b="0" dirty="0" smtClean="0">
                <a:cs typeface="B Nazanin" pitchFamily="2" charset="-78"/>
              </a:rPr>
              <a:t> </a:t>
            </a:r>
            <a:r>
              <a:rPr lang="fa-IR" sz="2200" b="0" dirty="0" smtClean="0">
                <a:cs typeface="B Nazanin" pitchFamily="2" charset="-78"/>
              </a:rPr>
              <a:t> : یافتن </a:t>
            </a:r>
            <a:r>
              <a:rPr lang="fa-IR" sz="2200" b="0" dirty="0">
                <a:cs typeface="B Nazanin" pitchFamily="2" charset="-78"/>
              </a:rPr>
              <a:t>خوشه ها در داده</a:t>
            </a:r>
          </a:p>
          <a:p>
            <a:pPr>
              <a:lnSpc>
                <a:spcPct val="150000"/>
              </a:lnSpc>
            </a:pPr>
            <a:r>
              <a:rPr lang="fa-IR" sz="2200" b="0" dirty="0">
                <a:cs typeface="B Nazanin" pitchFamily="2" charset="-78"/>
              </a:rPr>
              <a:t>استخراج روابط انجمنی </a:t>
            </a:r>
            <a:r>
              <a:rPr lang="en-US" sz="2200" b="0" dirty="0">
                <a:solidFill>
                  <a:srgbClr val="00B050"/>
                </a:solidFill>
                <a:latin typeface="Times New Roman" pitchFamily="18" charset="0"/>
                <a:cs typeface="Times New Roman" pitchFamily="18" charset="0"/>
              </a:rPr>
              <a:t>Associations</a:t>
            </a:r>
            <a:r>
              <a:rPr lang="en-US" sz="2200" b="0" dirty="0">
                <a:cs typeface="B Nazanin" pitchFamily="2" charset="-78"/>
              </a:rPr>
              <a:t> </a:t>
            </a:r>
            <a:r>
              <a:rPr lang="fa-IR" sz="2200" b="0" dirty="0" smtClean="0">
                <a:cs typeface="B Nazanin" pitchFamily="2" charset="-78"/>
              </a:rPr>
              <a:t> : مثلا </a:t>
            </a:r>
            <a:r>
              <a:rPr lang="fa-IR" sz="2200" b="0" dirty="0">
                <a:cs typeface="B Nazanin" pitchFamily="2" charset="-78"/>
              </a:rPr>
              <a:t>غالبا  </a:t>
            </a:r>
            <a:r>
              <a:rPr lang="en-US" sz="2200" b="0" dirty="0">
                <a:cs typeface="B Nazanin" pitchFamily="2" charset="-78"/>
              </a:rPr>
              <a:t>A &amp; B &amp; C </a:t>
            </a:r>
            <a:r>
              <a:rPr lang="fa-IR" sz="2200" b="0" dirty="0">
                <a:cs typeface="B Nazanin" pitchFamily="2" charset="-78"/>
              </a:rPr>
              <a:t>رخ می دهند</a:t>
            </a:r>
          </a:p>
          <a:p>
            <a:pPr>
              <a:lnSpc>
                <a:spcPct val="150000"/>
              </a:lnSpc>
            </a:pPr>
            <a:r>
              <a:rPr lang="fa-IR" sz="2200" b="0" dirty="0">
                <a:cs typeface="B Nazanin" pitchFamily="2" charset="-78"/>
              </a:rPr>
              <a:t>بصری سازی </a:t>
            </a:r>
            <a:r>
              <a:rPr lang="en-US" sz="2200" b="0" dirty="0">
                <a:solidFill>
                  <a:srgbClr val="00B050"/>
                </a:solidFill>
                <a:latin typeface="Times New Roman" pitchFamily="18" charset="0"/>
                <a:cs typeface="Times New Roman" pitchFamily="18" charset="0"/>
              </a:rPr>
              <a:t>Visualization</a:t>
            </a:r>
            <a:r>
              <a:rPr lang="en-US" sz="2200" b="0" dirty="0">
                <a:cs typeface="B Nazanin" pitchFamily="2" charset="-78"/>
              </a:rPr>
              <a:t> </a:t>
            </a:r>
            <a:r>
              <a:rPr lang="fa-IR" sz="2200" b="0" dirty="0" smtClean="0">
                <a:cs typeface="B Nazanin" pitchFamily="2" charset="-78"/>
              </a:rPr>
              <a:t> : برای </a:t>
            </a:r>
            <a:r>
              <a:rPr lang="fa-IR" sz="2200" b="0" dirty="0">
                <a:cs typeface="B Nazanin" pitchFamily="2" charset="-78"/>
              </a:rPr>
              <a:t>تسهیل کشف انسان</a:t>
            </a:r>
          </a:p>
          <a:p>
            <a:pPr>
              <a:lnSpc>
                <a:spcPct val="150000"/>
              </a:lnSpc>
            </a:pPr>
            <a:r>
              <a:rPr lang="fa-IR" sz="2200" b="0" dirty="0">
                <a:cs typeface="B Nazanin" pitchFamily="2" charset="-78"/>
              </a:rPr>
              <a:t>خلاصه سازی </a:t>
            </a:r>
            <a:r>
              <a:rPr lang="en-US" sz="2200" b="0" dirty="0">
                <a:solidFill>
                  <a:srgbClr val="00B050"/>
                </a:solidFill>
                <a:latin typeface="Times New Roman" pitchFamily="18" charset="0"/>
                <a:cs typeface="Times New Roman" pitchFamily="18" charset="0"/>
              </a:rPr>
              <a:t>Summarization</a:t>
            </a:r>
            <a:r>
              <a:rPr lang="en-US" sz="2200" b="0" dirty="0">
                <a:cs typeface="B Nazanin" pitchFamily="2" charset="-78"/>
              </a:rPr>
              <a:t> </a:t>
            </a:r>
            <a:r>
              <a:rPr lang="fa-IR" sz="2200" b="0" dirty="0" smtClean="0">
                <a:cs typeface="B Nazanin" pitchFamily="2" charset="-78"/>
              </a:rPr>
              <a:t> : توصیف </a:t>
            </a:r>
            <a:r>
              <a:rPr lang="fa-IR" sz="2200" b="0" dirty="0">
                <a:cs typeface="B Nazanin" pitchFamily="2" charset="-78"/>
              </a:rPr>
              <a:t>یک گروه</a:t>
            </a:r>
          </a:p>
          <a:p>
            <a:pPr>
              <a:lnSpc>
                <a:spcPct val="150000"/>
              </a:lnSpc>
            </a:pPr>
            <a:r>
              <a:rPr lang="fa-IR" sz="2200" b="0" dirty="0">
                <a:cs typeface="B Nazanin" pitchFamily="2" charset="-78"/>
              </a:rPr>
              <a:t>کشف انحراف </a:t>
            </a:r>
            <a:r>
              <a:rPr lang="en-US" sz="2200" b="0" dirty="0">
                <a:solidFill>
                  <a:srgbClr val="00B050"/>
                </a:solidFill>
                <a:latin typeface="Times New Roman" pitchFamily="18" charset="0"/>
                <a:cs typeface="Times New Roman" pitchFamily="18" charset="0"/>
              </a:rPr>
              <a:t>Deviation</a:t>
            </a:r>
            <a:r>
              <a:rPr lang="en-US" sz="2200" b="0" dirty="0">
                <a:cs typeface="B Nazanin" pitchFamily="2" charset="-78"/>
              </a:rPr>
              <a:t> </a:t>
            </a:r>
            <a:r>
              <a:rPr lang="en-US" sz="2200" b="0" dirty="0">
                <a:solidFill>
                  <a:srgbClr val="00B050"/>
                </a:solidFill>
                <a:latin typeface="Times New Roman" pitchFamily="18" charset="0"/>
                <a:cs typeface="Times New Roman" pitchFamily="18" charset="0"/>
              </a:rPr>
              <a:t>Detection</a:t>
            </a:r>
            <a:r>
              <a:rPr lang="en-US" sz="2200" b="0" dirty="0">
                <a:cs typeface="B Nazanin" pitchFamily="2" charset="-78"/>
              </a:rPr>
              <a:t> </a:t>
            </a:r>
            <a:r>
              <a:rPr lang="fa-IR" sz="2200" b="0" dirty="0" smtClean="0">
                <a:cs typeface="B Nazanin" pitchFamily="2" charset="-78"/>
              </a:rPr>
              <a:t> :یافتن </a:t>
            </a:r>
            <a:r>
              <a:rPr lang="fa-IR" sz="2200" b="0" dirty="0">
                <a:cs typeface="B Nazanin" pitchFamily="2" charset="-78"/>
              </a:rPr>
              <a:t>تغییرات</a:t>
            </a:r>
          </a:p>
          <a:p>
            <a:pPr>
              <a:lnSpc>
                <a:spcPct val="150000"/>
              </a:lnSpc>
            </a:pPr>
            <a:r>
              <a:rPr lang="fa-IR" sz="2200" b="0" dirty="0">
                <a:cs typeface="B Nazanin" pitchFamily="2" charset="-78"/>
              </a:rPr>
              <a:t>تخمین </a:t>
            </a:r>
            <a:r>
              <a:rPr lang="en-US" sz="2200" b="0" dirty="0">
                <a:solidFill>
                  <a:srgbClr val="00B050"/>
                </a:solidFill>
                <a:latin typeface="Times New Roman" pitchFamily="18" charset="0"/>
                <a:cs typeface="Times New Roman" pitchFamily="18" charset="0"/>
              </a:rPr>
              <a:t>Estimation</a:t>
            </a:r>
            <a:r>
              <a:rPr lang="en-US" sz="2200" b="0" dirty="0">
                <a:cs typeface="B Nazanin" pitchFamily="2" charset="-78"/>
              </a:rPr>
              <a:t> </a:t>
            </a:r>
            <a:r>
              <a:rPr lang="fa-IR" sz="2200" b="0" dirty="0" smtClean="0">
                <a:cs typeface="B Nazanin" pitchFamily="2" charset="-78"/>
              </a:rPr>
              <a:t> : پیش </a:t>
            </a:r>
            <a:r>
              <a:rPr lang="fa-IR" sz="2200" b="0" dirty="0">
                <a:cs typeface="B Nazanin" pitchFamily="2" charset="-78"/>
              </a:rPr>
              <a:t>بینی یک مقدار پیوسته</a:t>
            </a:r>
          </a:p>
          <a:p>
            <a:pPr>
              <a:lnSpc>
                <a:spcPct val="150000"/>
              </a:lnSpc>
            </a:pPr>
            <a:r>
              <a:rPr lang="fa-IR" sz="2200" b="0" dirty="0">
                <a:cs typeface="B Nazanin" pitchFamily="2" charset="-78"/>
              </a:rPr>
              <a:t>تحلیل پیوند </a:t>
            </a:r>
            <a:r>
              <a:rPr lang="en-US" sz="2200" b="0" dirty="0">
                <a:solidFill>
                  <a:srgbClr val="00B050"/>
                </a:solidFill>
                <a:latin typeface="Times New Roman" pitchFamily="18" charset="0"/>
                <a:cs typeface="Times New Roman" pitchFamily="18" charset="0"/>
              </a:rPr>
              <a:t>Link</a:t>
            </a:r>
            <a:r>
              <a:rPr lang="en-US" sz="2200" b="0" dirty="0">
                <a:cs typeface="B Nazanin" pitchFamily="2" charset="-78"/>
              </a:rPr>
              <a:t> </a:t>
            </a:r>
            <a:r>
              <a:rPr lang="en-US" sz="2200" b="0" dirty="0">
                <a:solidFill>
                  <a:srgbClr val="00B050"/>
                </a:solidFill>
                <a:latin typeface="Times New Roman" pitchFamily="18" charset="0"/>
                <a:cs typeface="Times New Roman" pitchFamily="18" charset="0"/>
              </a:rPr>
              <a:t>Analysis</a:t>
            </a:r>
            <a:r>
              <a:rPr lang="en-US" sz="2200" b="0" dirty="0">
                <a:cs typeface="B Nazanin" pitchFamily="2" charset="-78"/>
              </a:rPr>
              <a:t> </a:t>
            </a:r>
            <a:r>
              <a:rPr lang="fa-IR" sz="2200" b="0" dirty="0" smtClean="0">
                <a:cs typeface="B Nazanin" pitchFamily="2" charset="-78"/>
              </a:rPr>
              <a:t> :یافتن </a:t>
            </a:r>
            <a:r>
              <a:rPr lang="fa-IR" sz="2200" b="0" dirty="0">
                <a:cs typeface="B Nazanin" pitchFamily="2" charset="-78"/>
              </a:rPr>
              <a:t>ارتباطات</a:t>
            </a:r>
          </a:p>
          <a:p>
            <a:pPr>
              <a:lnSpc>
                <a:spcPct val="150000"/>
              </a:lnSpc>
            </a:pPr>
            <a:r>
              <a:rPr lang="fa-IR" sz="2400" b="0" dirty="0">
                <a:cs typeface="B Nazanin" pitchFamily="2" charset="-78"/>
              </a:rPr>
              <a:t>…</a:t>
            </a:r>
          </a:p>
          <a:p>
            <a:pPr marL="0" indent="0">
              <a:lnSpc>
                <a:spcPct val="150000"/>
              </a:lnSpc>
              <a:buNone/>
            </a:pPr>
            <a:endParaRPr lang="fa-IR" sz="2400" b="0" dirty="0">
              <a:solidFill>
                <a:srgbClr val="00B050"/>
              </a:solidFill>
              <a:cs typeface="B Nazanin" pitchFamily="2" charset="-78"/>
            </a:endParaRPr>
          </a:p>
          <a:p>
            <a:pPr marL="0" indent="0">
              <a:lnSpc>
                <a:spcPct val="150000"/>
              </a:lnSpc>
              <a:buNone/>
            </a:pPr>
            <a:endParaRPr lang="fa-IR" sz="2400" b="0" dirty="0">
              <a:cs typeface="B Nazanin" pitchFamily="2" charset="-78"/>
            </a:endParaRPr>
          </a:p>
          <a:p>
            <a:pPr marL="0" indent="0">
              <a:lnSpc>
                <a:spcPct val="150000"/>
              </a:lnSpc>
              <a:buNone/>
            </a:pPr>
            <a:endParaRPr lang="fa-IR" sz="2400" b="0" dirty="0" smtClean="0">
              <a:cs typeface="B Nazanin" pitchFamily="2" charset="-78"/>
            </a:endParaRPr>
          </a:p>
          <a:p>
            <a:pPr marL="0" indent="0">
              <a:lnSpc>
                <a:spcPct val="150000"/>
              </a:lnSpc>
              <a:buNone/>
            </a:pPr>
            <a:endParaRPr lang="fa-IR" sz="2400" b="0" dirty="0">
              <a:cs typeface="B Nazanin" pitchFamily="2" charset="-78"/>
            </a:endParaRPr>
          </a:p>
        </p:txBody>
      </p:sp>
    </p:spTree>
    <p:extLst>
      <p:ext uri="{BB962C8B-B14F-4D97-AF65-F5344CB8AC3E}">
        <p14:creationId xmlns:p14="http://schemas.microsoft.com/office/powerpoint/2010/main" val="3932529327"/>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solidFill>
                  <a:schemeClr val="tx1"/>
                </a:solidFill>
                <a:cs typeface="B Kamran Outline" pitchFamily="2" charset="-78"/>
              </a:rPr>
              <a:t>طبقه بندی</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676400"/>
            <a:ext cx="8686800" cy="4953000"/>
          </a:xfrm>
        </p:spPr>
        <p:txBody>
          <a:bodyPr/>
          <a:lstStyle/>
          <a:p>
            <a:pPr>
              <a:lnSpc>
                <a:spcPct val="150000"/>
              </a:lnSpc>
            </a:pPr>
            <a:r>
              <a:rPr lang="fa-IR" sz="2400" b="0" dirty="0">
                <a:cs typeface="B Nazanin" pitchFamily="2" charset="-78"/>
              </a:rPr>
              <a:t>یادگیری روشی برای تخمین کلاس نمونه از روی نمونه های (طبقه بندی شده) پیش برچسب </a:t>
            </a:r>
            <a:r>
              <a:rPr lang="fa-IR" sz="2400" b="0" dirty="0" smtClean="0">
                <a:cs typeface="B Nazanin" pitchFamily="2" charset="-78"/>
              </a:rPr>
              <a:t>خورده.</a:t>
            </a:r>
            <a:endParaRPr lang="fa-IR" sz="2400" b="0" dirty="0">
              <a:cs typeface="B Nazanin" pitchFamily="2" charset="-78"/>
            </a:endParaRPr>
          </a:p>
          <a:p>
            <a:pPr marL="0" indent="0">
              <a:lnSpc>
                <a:spcPct val="150000"/>
              </a:lnSpc>
              <a:buNone/>
            </a:pPr>
            <a:r>
              <a:rPr lang="fa-IR" sz="2400" b="0" dirty="0">
                <a:solidFill>
                  <a:srgbClr val="00B050"/>
                </a:solidFill>
                <a:cs typeface="B Nazanin" pitchFamily="2" charset="-78"/>
              </a:rPr>
              <a:t>روشهای متنوع :</a:t>
            </a:r>
          </a:p>
          <a:p>
            <a:r>
              <a:rPr lang="fa-IR" sz="2400" b="0" dirty="0">
                <a:cs typeface="B Nazanin" pitchFamily="2" charset="-78"/>
              </a:rPr>
              <a:t>آمار</a:t>
            </a:r>
          </a:p>
          <a:p>
            <a:r>
              <a:rPr lang="fa-IR" sz="2400" b="0" dirty="0">
                <a:cs typeface="B Nazanin" pitchFamily="2" charset="-78"/>
              </a:rPr>
              <a:t>درختهای تصمیم گیری</a:t>
            </a:r>
          </a:p>
          <a:p>
            <a:r>
              <a:rPr lang="fa-IR" sz="2400" b="0" dirty="0">
                <a:cs typeface="B Nazanin" pitchFamily="2" charset="-78"/>
              </a:rPr>
              <a:t>شبکه های عصبی </a:t>
            </a:r>
            <a:endParaRPr lang="fa-IR" sz="2400" b="0" dirty="0" smtClean="0">
              <a:cs typeface="B Nazanin" pitchFamily="2" charset="-78"/>
            </a:endParaRPr>
          </a:p>
          <a:p>
            <a:r>
              <a:rPr lang="fa-IR" sz="2400" b="0" dirty="0" smtClean="0">
                <a:solidFill>
                  <a:srgbClr val="FF0000"/>
                </a:solidFill>
                <a:cs typeface="B Nazanin" pitchFamily="2" charset="-78"/>
              </a:rPr>
              <a:t>اتوماتای یادگیر</a:t>
            </a:r>
            <a:endParaRPr lang="fa-IR" sz="2400" b="0" dirty="0">
              <a:solidFill>
                <a:srgbClr val="FF0000"/>
              </a:solidFill>
              <a:cs typeface="B Nazanin" pitchFamily="2" charset="-78"/>
            </a:endParaRPr>
          </a:p>
          <a:p>
            <a:r>
              <a:rPr lang="fa-IR" sz="2400" b="0" dirty="0">
                <a:cs typeface="B Nazanin" pitchFamily="2" charset="-78"/>
              </a:rPr>
              <a:t>... </a:t>
            </a:r>
          </a:p>
          <a:p>
            <a:pPr>
              <a:lnSpc>
                <a:spcPct val="150000"/>
              </a:lnSpc>
            </a:pPr>
            <a:endParaRPr lang="fa-IR" sz="2400" b="0" dirty="0">
              <a:solidFill>
                <a:srgbClr val="00B050"/>
              </a:solidFill>
              <a:cs typeface="B Nazanin" pitchFamily="2" charset="-78"/>
            </a:endParaRPr>
          </a:p>
          <a:p>
            <a:pPr marL="0" indent="0">
              <a:lnSpc>
                <a:spcPct val="150000"/>
              </a:lnSpc>
              <a:buNone/>
            </a:pPr>
            <a:endParaRPr lang="fa-IR" sz="2400" b="0" dirty="0">
              <a:cs typeface="B Nazanin" pitchFamily="2" charset="-78"/>
            </a:endParaRPr>
          </a:p>
          <a:p>
            <a:pPr marL="0" indent="0">
              <a:lnSpc>
                <a:spcPct val="150000"/>
              </a:lnSpc>
              <a:buNone/>
            </a:pPr>
            <a:endParaRPr lang="fa-IR" sz="2400" b="0" dirty="0" smtClean="0">
              <a:cs typeface="B Nazanin" pitchFamily="2" charset="-78"/>
            </a:endParaRPr>
          </a:p>
          <a:p>
            <a:pPr marL="0" indent="0">
              <a:lnSpc>
                <a:spcPct val="150000"/>
              </a:lnSpc>
              <a:buNone/>
            </a:pPr>
            <a:endParaRPr lang="fa-IR" sz="2400" b="0" dirty="0">
              <a:cs typeface="B Nazanin" pitchFamily="2" charset="-78"/>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743983"/>
            <a:ext cx="3151965" cy="266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9351"/>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1"/>
                </a:solidFill>
                <a:latin typeface="Times New Roman" pitchFamily="18" charset="0"/>
                <a:cs typeface="Times New Roman" pitchFamily="18" charset="0"/>
              </a:rPr>
              <a:t>Illustrating Classification Task</a:t>
            </a:r>
          </a:p>
        </p:txBody>
      </p:sp>
      <p:sp>
        <p:nvSpPr>
          <p:cNvPr id="3" name="Content Placeholder 2"/>
          <p:cNvSpPr>
            <a:spLocks noGrp="1"/>
          </p:cNvSpPr>
          <p:nvPr>
            <p:ph idx="1"/>
          </p:nvPr>
        </p:nvSpPr>
        <p:spPr>
          <a:xfrm>
            <a:off x="381000" y="1676400"/>
            <a:ext cx="8686800" cy="4953000"/>
          </a:xfrm>
        </p:spPr>
        <p:txBody>
          <a:bodyPr/>
          <a:lstStyle/>
          <a:p>
            <a:pPr marL="0" indent="0">
              <a:lnSpc>
                <a:spcPct val="150000"/>
              </a:lnSpc>
              <a:buNone/>
            </a:pPr>
            <a:endParaRPr lang="fa-IR" sz="2400" b="0" dirty="0">
              <a:cs typeface="B Nazanin" pitchFamily="2" charset="-78"/>
            </a:endParaRPr>
          </a:p>
          <a:p>
            <a:pPr marL="0" indent="0">
              <a:lnSpc>
                <a:spcPct val="150000"/>
              </a:lnSpc>
              <a:buNone/>
            </a:pPr>
            <a:endParaRPr lang="fa-IR" sz="2400" b="0" dirty="0" smtClean="0">
              <a:cs typeface="B Nazanin" pitchFamily="2" charset="-78"/>
            </a:endParaRPr>
          </a:p>
          <a:p>
            <a:pPr marL="0" indent="0">
              <a:lnSpc>
                <a:spcPct val="150000"/>
              </a:lnSpc>
              <a:buNone/>
            </a:pPr>
            <a:endParaRPr lang="fa-IR" sz="2400" b="0" dirty="0">
              <a:cs typeface="B Nazanin" pitchFamily="2" charset="-78"/>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752600"/>
            <a:ext cx="6400800" cy="477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237491"/>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solidFill>
                  <a:schemeClr val="tx1"/>
                </a:solidFill>
                <a:cs typeface="B Kamran Outline" pitchFamily="2" charset="-78"/>
              </a:rPr>
              <a:t>طبقه بندی</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676400"/>
            <a:ext cx="8686800" cy="4953000"/>
          </a:xfrm>
        </p:spPr>
        <p:txBody>
          <a:bodyPr/>
          <a:lstStyle/>
          <a:p>
            <a:pPr>
              <a:lnSpc>
                <a:spcPct val="150000"/>
              </a:lnSpc>
            </a:pPr>
            <a:r>
              <a:rPr lang="fa-IR" sz="2200" b="0" dirty="0">
                <a:cs typeface="B Nazanin" pitchFamily="2" charset="-78"/>
              </a:rPr>
              <a:t>پس</a:t>
            </a:r>
            <a:r>
              <a:rPr lang="fa-IR" sz="2400" b="0" dirty="0">
                <a:cs typeface="B Nazanin" pitchFamily="2" charset="-78"/>
              </a:rPr>
              <a:t> از دريافت تعدادی نمونه آموزشی، يادگيرنده بايد دسته نمونه های جديد را مشخص نمايد.</a:t>
            </a:r>
          </a:p>
          <a:p>
            <a:pPr marL="0" indent="0">
              <a:lnSpc>
                <a:spcPct val="150000"/>
              </a:lnSpc>
              <a:buNone/>
            </a:pPr>
            <a:r>
              <a:rPr lang="fa-IR" sz="2200" b="0" dirty="0">
                <a:solidFill>
                  <a:srgbClr val="00B050"/>
                </a:solidFill>
                <a:cs typeface="B Nazanin" pitchFamily="2" charset="-78"/>
              </a:rPr>
              <a:t>مثال:</a:t>
            </a:r>
          </a:p>
          <a:p>
            <a:pPr>
              <a:lnSpc>
                <a:spcPct val="150000"/>
              </a:lnSpc>
            </a:pPr>
            <a:r>
              <a:rPr lang="fa-IR" sz="2200" b="0" dirty="0">
                <a:cs typeface="B Nazanin" pitchFamily="2" charset="-78"/>
              </a:rPr>
              <a:t>يک شرکت با بيش از </a:t>
            </a:r>
            <a:r>
              <a:rPr lang="fa-IR" sz="2200" b="0" dirty="0">
                <a:solidFill>
                  <a:srgbClr val="00B050"/>
                </a:solidFill>
                <a:cs typeface="B Nazanin" pitchFamily="2" charset="-78"/>
              </a:rPr>
              <a:t>100000</a:t>
            </a:r>
            <a:r>
              <a:rPr lang="fa-IR" sz="2200" b="0" dirty="0">
                <a:cs typeface="B Nazanin" pitchFamily="2" charset="-78"/>
              </a:rPr>
              <a:t> </a:t>
            </a:r>
            <a:r>
              <a:rPr lang="fa-IR" sz="2200" b="0" dirty="0" smtClean="0">
                <a:cs typeface="B Nazanin" pitchFamily="2" charset="-78"/>
              </a:rPr>
              <a:t>مشتری يک </a:t>
            </a:r>
            <a:r>
              <a:rPr lang="fa-IR" sz="2200" b="0" dirty="0">
                <a:cs typeface="B Nazanin" pitchFamily="2" charset="-78"/>
              </a:rPr>
              <a:t>کاتالوگ با هزينه سنگين چاپ و </a:t>
            </a:r>
            <a:r>
              <a:rPr lang="fa-IR" sz="2200" b="0" dirty="0" smtClean="0">
                <a:cs typeface="B Nazanin" pitchFamily="2" charset="-78"/>
              </a:rPr>
              <a:t>توزيع می کند.</a:t>
            </a:r>
            <a:endParaRPr lang="fa-IR" sz="2200" b="0" dirty="0">
              <a:cs typeface="B Nazanin" pitchFamily="2" charset="-78"/>
            </a:endParaRPr>
          </a:p>
          <a:p>
            <a:pPr>
              <a:lnSpc>
                <a:spcPct val="150000"/>
              </a:lnSpc>
              <a:buFont typeface="Wingdings" pitchFamily="2" charset="2"/>
              <a:buChar char="ü"/>
            </a:pPr>
            <a:r>
              <a:rPr lang="fa-IR" sz="2200" b="0" dirty="0">
                <a:cs typeface="B Nazanin" pitchFamily="2" charset="-78"/>
              </a:rPr>
              <a:t>لزوم ارسال انتخابی کاتالوگ (نه برای همه)</a:t>
            </a:r>
          </a:p>
          <a:p>
            <a:pPr>
              <a:lnSpc>
                <a:spcPct val="150000"/>
              </a:lnSpc>
              <a:buFont typeface="Wingdings" pitchFamily="2" charset="2"/>
              <a:buChar char="ü"/>
            </a:pPr>
            <a:r>
              <a:rPr lang="fa-IR" sz="2200" b="0" dirty="0">
                <a:solidFill>
                  <a:srgbClr val="0070C0"/>
                </a:solidFill>
                <a:cs typeface="B Nazanin" pitchFamily="2" charset="-78"/>
              </a:rPr>
              <a:t>دسته بندی: </a:t>
            </a:r>
            <a:r>
              <a:rPr lang="fa-IR" sz="2200" b="0" dirty="0">
                <a:cs typeface="B Nazanin" pitchFamily="2" charset="-78"/>
              </a:rPr>
              <a:t>با توجه به سوابق ارسال کاتالوگها و پاسخ مشتريان، چه افرادی احتمالا در گروه ”علاقه مند به محصول معرفی شده“ قرار می گيرند؟</a:t>
            </a:r>
          </a:p>
          <a:p>
            <a:pPr>
              <a:lnSpc>
                <a:spcPct val="150000"/>
              </a:lnSpc>
              <a:buFont typeface="Wingdings" pitchFamily="2" charset="2"/>
              <a:buChar char="ü"/>
            </a:pPr>
            <a:r>
              <a:rPr lang="fa-IR" sz="2200" b="0" dirty="0">
                <a:cs typeface="B Nazanin" pitchFamily="2" charset="-78"/>
              </a:rPr>
              <a:t>کاهش هزينه ها</a:t>
            </a:r>
          </a:p>
          <a:p>
            <a:pPr>
              <a:lnSpc>
                <a:spcPct val="150000"/>
              </a:lnSpc>
            </a:pPr>
            <a:endParaRPr lang="fa-IR" sz="2200" b="0" dirty="0" smtClean="0">
              <a:cs typeface="B Nazanin" pitchFamily="2" charset="-78"/>
            </a:endParaRPr>
          </a:p>
          <a:p>
            <a:pPr marL="0" indent="0">
              <a:lnSpc>
                <a:spcPct val="150000"/>
              </a:lnSpc>
              <a:buNone/>
            </a:pPr>
            <a:endParaRPr lang="fa-IR" sz="2200" b="0" dirty="0" smtClean="0">
              <a:cs typeface="B Nazanin" pitchFamily="2" charset="-78"/>
            </a:endParaRPr>
          </a:p>
          <a:p>
            <a:pPr marL="0" indent="0">
              <a:lnSpc>
                <a:spcPct val="150000"/>
              </a:lnSpc>
              <a:buNone/>
            </a:pPr>
            <a:endParaRPr lang="fa-IR" sz="2200" b="0" dirty="0" smtClean="0">
              <a:cs typeface="B Nazanin" pitchFamily="2" charset="-78"/>
            </a:endParaRPr>
          </a:p>
          <a:p>
            <a:pPr marL="0" indent="0">
              <a:lnSpc>
                <a:spcPct val="150000"/>
              </a:lnSpc>
              <a:buNone/>
            </a:pPr>
            <a:endParaRPr lang="fa-IR" sz="2200" b="0" dirty="0">
              <a:cs typeface="B Nazanin" pitchFamily="2" charset="-78"/>
            </a:endParaRPr>
          </a:p>
        </p:txBody>
      </p:sp>
    </p:spTree>
    <p:extLst>
      <p:ext uri="{BB962C8B-B14F-4D97-AF65-F5344CB8AC3E}">
        <p14:creationId xmlns:p14="http://schemas.microsoft.com/office/powerpoint/2010/main" val="586085453"/>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کاربردهای داده کاوی</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676400"/>
            <a:ext cx="8686800" cy="4953000"/>
          </a:xfrm>
        </p:spPr>
        <p:txBody>
          <a:bodyPr/>
          <a:lstStyle/>
          <a:p>
            <a:pPr>
              <a:lnSpc>
                <a:spcPct val="150000"/>
              </a:lnSpc>
            </a:pPr>
            <a:r>
              <a:rPr lang="fa-IR" sz="2200" b="0" dirty="0">
                <a:cs typeface="B Nazanin" pitchFamily="2" charset="-78"/>
              </a:rPr>
              <a:t>حوزه های اصلی شامل کاربردهای علمی، تجاری و امنيتی می باشد.</a:t>
            </a:r>
          </a:p>
          <a:p>
            <a:pPr>
              <a:lnSpc>
                <a:spcPct val="150000"/>
              </a:lnSpc>
            </a:pPr>
            <a:r>
              <a:rPr lang="fa-IR" sz="2200" b="0" dirty="0">
                <a:cs typeface="B Nazanin" pitchFamily="2" charset="-78"/>
              </a:rPr>
              <a:t>در تمام حوزه ها با حجم بسيار زياد اطلاعات و خصايص متعدد مواجهيم.</a:t>
            </a:r>
          </a:p>
          <a:p>
            <a:pPr>
              <a:lnSpc>
                <a:spcPct val="150000"/>
              </a:lnSpc>
            </a:pPr>
            <a:r>
              <a:rPr lang="fa-IR" sz="2200" b="0" dirty="0" smtClean="0">
                <a:cs typeface="B Nazanin" pitchFamily="2" charset="-78"/>
              </a:rPr>
              <a:t>کاهش </a:t>
            </a:r>
            <a:r>
              <a:rPr lang="fa-IR" sz="2200" b="0" dirty="0">
                <a:cs typeface="B Nazanin" pitchFamily="2" charset="-78"/>
              </a:rPr>
              <a:t>شديد هزينه ها، افزايش درآمدها و نجات زندگی انسانها از دستاوردهای داده کاوی در هريک از حوزه های کاربردی آن است.</a:t>
            </a:r>
          </a:p>
          <a:p>
            <a:pPr>
              <a:lnSpc>
                <a:spcPct val="150000"/>
              </a:lnSpc>
            </a:pPr>
            <a:r>
              <a:rPr lang="fa-IR" sz="2200" b="0" dirty="0">
                <a:cs typeface="B Nazanin" pitchFamily="2" charset="-78"/>
              </a:rPr>
              <a:t>کاربردهای تجاری: تشخيص صحت ادعای خسارت در بيمه، تشخيص سوء استفاده از کارتهای اعتباری، تحليل اطلاعات مشتريان يک سازمان،...</a:t>
            </a:r>
          </a:p>
          <a:p>
            <a:pPr>
              <a:lnSpc>
                <a:spcPct val="150000"/>
              </a:lnSpc>
            </a:pPr>
            <a:r>
              <a:rPr lang="fa-IR" sz="2200" b="0" dirty="0">
                <a:cs typeface="B Nazanin" pitchFamily="2" charset="-78"/>
              </a:rPr>
              <a:t>کاربردهای علمی: حوزه های پزشکی، جغرافيائی و اقليمی، فضا و سفرهای فضائی</a:t>
            </a:r>
          </a:p>
          <a:p>
            <a:pPr>
              <a:lnSpc>
                <a:spcPct val="150000"/>
              </a:lnSpc>
            </a:pPr>
            <a:r>
              <a:rPr lang="fa-IR" sz="2200" b="0" dirty="0">
                <a:cs typeface="B Nazanin" pitchFamily="2" charset="-78"/>
              </a:rPr>
              <a:t>کاربردهای امنيتی: مبارزه با تروريسم، مقابله با نفوذگران به شبکه های کامپيوتری </a:t>
            </a:r>
          </a:p>
          <a:p>
            <a:pPr marL="0" indent="0">
              <a:lnSpc>
                <a:spcPct val="150000"/>
              </a:lnSpc>
              <a:buNone/>
            </a:pPr>
            <a:endParaRPr lang="fa-IR" sz="2200" b="0" dirty="0">
              <a:cs typeface="B Nazanin" pitchFamily="2" charset="-78"/>
            </a:endParaRPr>
          </a:p>
          <a:p>
            <a:pPr marL="0" indent="0">
              <a:lnSpc>
                <a:spcPct val="150000"/>
              </a:lnSpc>
              <a:buNone/>
            </a:pPr>
            <a:endParaRPr lang="fa-IR" sz="2200" b="0" dirty="0" smtClean="0">
              <a:cs typeface="B Nazanin" pitchFamily="2" charset="-78"/>
            </a:endParaRPr>
          </a:p>
          <a:p>
            <a:pPr marL="0" indent="0">
              <a:lnSpc>
                <a:spcPct val="150000"/>
              </a:lnSpc>
              <a:buNone/>
            </a:pPr>
            <a:endParaRPr lang="fa-IR" sz="2200" b="0" dirty="0">
              <a:cs typeface="B Nazanin" pitchFamily="2" charset="-78"/>
            </a:endParaRPr>
          </a:p>
        </p:txBody>
      </p:sp>
    </p:spTree>
    <p:extLst>
      <p:ext uri="{BB962C8B-B14F-4D97-AF65-F5344CB8AC3E}">
        <p14:creationId xmlns:p14="http://schemas.microsoft.com/office/powerpoint/2010/main" val="2764415837"/>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اتوماتای یادگیر     </a:t>
            </a:r>
            <a:r>
              <a:rPr lang="en-US" sz="2800" dirty="0">
                <a:solidFill>
                  <a:srgbClr val="C00000"/>
                </a:solidFill>
                <a:latin typeface="Times New Roman" pitchFamily="18" charset="0"/>
                <a:cs typeface="Times New Roman" pitchFamily="18" charset="0"/>
              </a:rPr>
              <a:t>Learning</a:t>
            </a:r>
            <a:r>
              <a:rPr lang="en-US" sz="2800" b="1" dirty="0">
                <a:solidFill>
                  <a:srgbClr val="C00000"/>
                </a:solidFill>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Automata</a:t>
            </a:r>
            <a:r>
              <a:rPr lang="fa-IR" sz="3200" dirty="0" smtClean="0">
                <a:solidFill>
                  <a:srgbClr val="C00000"/>
                </a:solidFill>
                <a:latin typeface="Times New Roman" pitchFamily="18" charset="0"/>
                <a:cs typeface="Times New Roman" pitchFamily="18" charset="0"/>
              </a:rPr>
              <a:t>  </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676400"/>
            <a:ext cx="8686800" cy="4953000"/>
          </a:xfrm>
        </p:spPr>
        <p:txBody>
          <a:bodyPr/>
          <a:lstStyle/>
          <a:p>
            <a:pPr>
              <a:lnSpc>
                <a:spcPct val="150000"/>
              </a:lnSpc>
            </a:pPr>
            <a:r>
              <a:rPr lang="fa-IR" sz="2200" b="0" dirty="0">
                <a:cs typeface="B Nazanin" pitchFamily="2" charset="-78"/>
              </a:rPr>
              <a:t>يک اتوماتاي يادگير را مي‌توان بصورت يک شئ مجرد </a:t>
            </a:r>
            <a:r>
              <a:rPr lang="en-US" sz="2000" b="0" dirty="0" smtClean="0"/>
              <a:t>Abstract Object) </a:t>
            </a:r>
            <a:r>
              <a:rPr lang="fa-IR" sz="2000" b="0" dirty="0" smtClean="0"/>
              <a:t>) </a:t>
            </a:r>
            <a:r>
              <a:rPr lang="fa-IR" sz="2200" b="0" dirty="0" smtClean="0">
                <a:cs typeface="B Nazanin" pitchFamily="2" charset="-78"/>
              </a:rPr>
              <a:t>که </a:t>
            </a:r>
            <a:r>
              <a:rPr lang="fa-IR" sz="2200" b="0" dirty="0">
                <a:cs typeface="B Nazanin" pitchFamily="2" charset="-78"/>
              </a:rPr>
              <a:t>داراي تعداد متناهي عمل است، در نظر گرفت. </a:t>
            </a:r>
          </a:p>
          <a:p>
            <a:pPr>
              <a:lnSpc>
                <a:spcPct val="150000"/>
              </a:lnSpc>
            </a:pPr>
            <a:r>
              <a:rPr lang="fa-IR" sz="2200" b="0" dirty="0">
                <a:cs typeface="B Nazanin" pitchFamily="2" charset="-78"/>
              </a:rPr>
              <a:t>اتوماتاي يادگير با انتخاب يک عمل از مجموعه عمل هاي خود و اِعمال آن بر محيط، عمل مي‌کند.</a:t>
            </a:r>
          </a:p>
          <a:p>
            <a:pPr>
              <a:lnSpc>
                <a:spcPct val="150000"/>
              </a:lnSpc>
            </a:pPr>
            <a:r>
              <a:rPr lang="fa-IR" sz="2200" b="0" dirty="0">
                <a:cs typeface="B Nazanin" pitchFamily="2" charset="-78"/>
              </a:rPr>
              <a:t>عمل مذکور توسط يک محيط تصادفي ارزيابي مي‌شود و اتوماتا از پاسخ محيط براي انتخاب عمل بعدي خود استفاده مي‌کند. </a:t>
            </a:r>
          </a:p>
          <a:p>
            <a:pPr>
              <a:lnSpc>
                <a:spcPct val="150000"/>
              </a:lnSpc>
            </a:pPr>
            <a:endParaRPr lang="fa-IR" sz="2200" b="0" dirty="0">
              <a:cs typeface="B Nazanin" pitchFamily="2" charset="-78"/>
            </a:endParaRPr>
          </a:p>
          <a:p>
            <a:pPr>
              <a:lnSpc>
                <a:spcPct val="150000"/>
              </a:lnSpc>
            </a:pPr>
            <a:r>
              <a:rPr lang="fa-IR" sz="2200" b="0" dirty="0">
                <a:cs typeface="B Nazanin" pitchFamily="2" charset="-78"/>
              </a:rPr>
              <a:t>در طي اين فرايند اتوماتا ياد مي‌گيرد که</a:t>
            </a:r>
            <a:r>
              <a:rPr lang="fa-IR" sz="2200" b="0" dirty="0">
                <a:solidFill>
                  <a:srgbClr val="00B050"/>
                </a:solidFill>
                <a:cs typeface="B Nazanin" pitchFamily="2" charset="-78"/>
              </a:rPr>
              <a:t> عمل بهينه </a:t>
            </a:r>
            <a:r>
              <a:rPr lang="fa-IR" sz="2200" b="0" dirty="0">
                <a:cs typeface="B Nazanin" pitchFamily="2" charset="-78"/>
              </a:rPr>
              <a:t>را انتخاب نمايد.</a:t>
            </a:r>
          </a:p>
          <a:p>
            <a:pPr marL="0" indent="0">
              <a:lnSpc>
                <a:spcPct val="150000"/>
              </a:lnSpc>
              <a:buNone/>
            </a:pPr>
            <a:endParaRPr lang="fa-IR" sz="2200" b="0" dirty="0">
              <a:cs typeface="B Nazanin" pitchFamily="2" charset="-78"/>
            </a:endParaRPr>
          </a:p>
          <a:p>
            <a:pPr marL="0" indent="0">
              <a:lnSpc>
                <a:spcPct val="150000"/>
              </a:lnSpc>
              <a:buNone/>
            </a:pPr>
            <a:endParaRPr lang="fa-IR" sz="2200" b="0" dirty="0" smtClean="0">
              <a:cs typeface="B Nazanin" pitchFamily="2" charset="-78"/>
            </a:endParaRPr>
          </a:p>
          <a:p>
            <a:pPr marL="0" indent="0">
              <a:lnSpc>
                <a:spcPct val="150000"/>
              </a:lnSpc>
              <a:buNone/>
            </a:pPr>
            <a:endParaRPr lang="fa-IR" sz="2200" b="0" dirty="0">
              <a:cs typeface="B Nazanin" pitchFamily="2" charset="-78"/>
            </a:endParaRPr>
          </a:p>
        </p:txBody>
      </p:sp>
    </p:spTree>
    <p:extLst>
      <p:ext uri="{BB962C8B-B14F-4D97-AF65-F5344CB8AC3E}">
        <p14:creationId xmlns:p14="http://schemas.microsoft.com/office/powerpoint/2010/main" val="628763119"/>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9647" y="1600200"/>
            <a:ext cx="6314153" cy="3914775"/>
          </a:xfrm>
        </p:spPr>
      </p:pic>
      <p:sp>
        <p:nvSpPr>
          <p:cNvPr id="5" name="TextBox 4"/>
          <p:cNvSpPr txBox="1"/>
          <p:nvPr/>
        </p:nvSpPr>
        <p:spPr>
          <a:xfrm>
            <a:off x="76200" y="5486400"/>
            <a:ext cx="8991600" cy="1569660"/>
          </a:xfrm>
          <a:prstGeom prst="rect">
            <a:avLst/>
          </a:prstGeom>
          <a:noFill/>
        </p:spPr>
        <p:txBody>
          <a:bodyPr wrap="square" rtlCol="0">
            <a:spAutoFit/>
          </a:bodyPr>
          <a:lstStyle/>
          <a:p>
            <a:r>
              <a:rPr lang="en-US" sz="2400" dirty="0">
                <a:latin typeface="Times New Roman" pitchFamily="18" charset="0"/>
                <a:cs typeface="Times New Roman" pitchFamily="18" charset="0"/>
              </a:rPr>
              <a:t>A year spent in artificial intelligence is enough to make one believe in God.</a:t>
            </a:r>
          </a:p>
          <a:p>
            <a:r>
              <a:rPr lang="en-US" sz="2400" dirty="0">
                <a:solidFill>
                  <a:srgbClr val="00B050"/>
                </a:solidFill>
                <a:latin typeface="Times New Roman" pitchFamily="18" charset="0"/>
                <a:cs typeface="Times New Roman" pitchFamily="18" charset="0"/>
              </a:rPr>
              <a:t>“Alan </a:t>
            </a:r>
            <a:r>
              <a:rPr lang="en-US" sz="2400" dirty="0" err="1">
                <a:solidFill>
                  <a:srgbClr val="00B050"/>
                </a:solidFill>
                <a:latin typeface="Times New Roman" pitchFamily="18" charset="0"/>
                <a:cs typeface="Times New Roman" pitchFamily="18" charset="0"/>
              </a:rPr>
              <a:t>perlis</a:t>
            </a:r>
            <a:r>
              <a:rPr lang="en-US" sz="2400" dirty="0">
                <a:solidFill>
                  <a:srgbClr val="00B050"/>
                </a:solidFill>
                <a:latin typeface="Times New Roman" pitchFamily="18" charset="0"/>
                <a:cs typeface="Times New Roman" pitchFamily="18" charset="0"/>
              </a:rPr>
              <a: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293028033"/>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اتوماتای یادگیر</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676400"/>
            <a:ext cx="8686800" cy="4953000"/>
          </a:xfrm>
        </p:spPr>
        <p:txBody>
          <a:bodyPr/>
          <a:lstStyle/>
          <a:p>
            <a:pPr marL="0" indent="0">
              <a:lnSpc>
                <a:spcPct val="150000"/>
              </a:lnSpc>
              <a:buNone/>
            </a:pPr>
            <a:endParaRPr lang="fa-IR" sz="2200" b="0" dirty="0">
              <a:cs typeface="B Nazanin" pitchFamily="2" charset="-78"/>
            </a:endParaRPr>
          </a:p>
          <a:p>
            <a:pPr marL="0" indent="0">
              <a:lnSpc>
                <a:spcPct val="150000"/>
              </a:lnSpc>
              <a:buNone/>
            </a:pPr>
            <a:endParaRPr lang="fa-IR" sz="2200" b="0" dirty="0" smtClean="0">
              <a:cs typeface="B Nazanin" pitchFamily="2" charset="-78"/>
            </a:endParaRPr>
          </a:p>
          <a:p>
            <a:pPr marL="0" indent="0">
              <a:lnSpc>
                <a:spcPct val="150000"/>
              </a:lnSpc>
              <a:buNone/>
            </a:pPr>
            <a:endParaRPr lang="fa-IR" sz="2200" b="0" dirty="0">
              <a:cs typeface="B Nazanin" pitchFamily="2" charset="-78"/>
            </a:endParaRPr>
          </a:p>
        </p:txBody>
      </p:sp>
      <p:sp>
        <p:nvSpPr>
          <p:cNvPr id="5" name="TextBox 4"/>
          <p:cNvSpPr txBox="1"/>
          <p:nvPr/>
        </p:nvSpPr>
        <p:spPr>
          <a:xfrm>
            <a:off x="2209800" y="5410200"/>
            <a:ext cx="4419600" cy="369332"/>
          </a:xfrm>
          <a:prstGeom prst="rect">
            <a:avLst/>
          </a:prstGeom>
          <a:noFill/>
        </p:spPr>
        <p:txBody>
          <a:bodyPr wrap="square" rtlCol="0">
            <a:spAutoFit/>
          </a:bodyPr>
          <a:lstStyle/>
          <a:p>
            <a:pPr algn="ctr" rtl="1"/>
            <a:r>
              <a:rPr lang="fa-IR" dirty="0">
                <a:cs typeface="B Tabassom" pitchFamily="2" charset="-78"/>
              </a:rPr>
              <a:t>رابطه بین اتوماتای یادگیر و محیط</a:t>
            </a:r>
            <a:endParaRPr lang="en-US" dirty="0"/>
          </a:p>
        </p:txBody>
      </p:sp>
      <p:pic>
        <p:nvPicPr>
          <p:cNvPr id="7" name="Picture 6"/>
          <p:cNvPicPr/>
          <p:nvPr/>
        </p:nvPicPr>
        <p:blipFill>
          <a:blip r:embed="rId2" cstate="print"/>
          <a:stretch>
            <a:fillRect/>
          </a:stretch>
        </p:blipFill>
        <p:spPr>
          <a:xfrm>
            <a:off x="2433161" y="2362200"/>
            <a:ext cx="4196239" cy="2743200"/>
          </a:xfrm>
          <a:prstGeom prst="rect">
            <a:avLst/>
          </a:prstGeom>
        </p:spPr>
      </p:pic>
    </p:spTree>
    <p:extLst>
      <p:ext uri="{BB962C8B-B14F-4D97-AF65-F5344CB8AC3E}">
        <p14:creationId xmlns:p14="http://schemas.microsoft.com/office/powerpoint/2010/main" val="610240074"/>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اتوماتای یادگیر</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676400"/>
            <a:ext cx="8686800" cy="4953000"/>
          </a:xfrm>
        </p:spPr>
        <p:txBody>
          <a:bodyPr/>
          <a:lstStyle/>
          <a:p>
            <a:pPr>
              <a:lnSpc>
                <a:spcPct val="150000"/>
              </a:lnSpc>
            </a:pPr>
            <a:r>
              <a:rPr lang="fa-IR" sz="2200" b="0" dirty="0">
                <a:cs typeface="B Nazanin" pitchFamily="2" charset="-78"/>
              </a:rPr>
              <a:t>یکی از مزایای اتوماتای یادگیر این است که به دانش مهمی از محیطی که در آن عمل می </a:t>
            </a:r>
            <a:r>
              <a:rPr lang="fa-IR" sz="2200" b="0" dirty="0" smtClean="0">
                <a:cs typeface="B Nazanin" pitchFamily="2" charset="-78"/>
              </a:rPr>
              <a:t>کند، و </a:t>
            </a:r>
            <a:r>
              <a:rPr lang="fa-IR" sz="2200" b="0" dirty="0">
                <a:cs typeface="B Nazanin" pitchFamily="2" charset="-78"/>
              </a:rPr>
              <a:t>یا به هر دانش تحلیلی از تابعی که باید بهینه شود نیاز ندارد</a:t>
            </a:r>
            <a:r>
              <a:rPr lang="fa-IR" sz="2200" b="0" dirty="0" smtClean="0">
                <a:cs typeface="B Nazanin" pitchFamily="2" charset="-78"/>
              </a:rPr>
              <a:t>.</a:t>
            </a:r>
            <a:endParaRPr lang="en-US" sz="2200" b="0" dirty="0" smtClean="0">
              <a:cs typeface="B Nazanin" pitchFamily="2" charset="-78"/>
            </a:endParaRPr>
          </a:p>
          <a:p>
            <a:pPr marL="0" indent="0">
              <a:lnSpc>
                <a:spcPct val="150000"/>
              </a:lnSpc>
              <a:buNone/>
            </a:pPr>
            <a:endParaRPr lang="fa-IR" sz="2200" b="0" dirty="0" smtClean="0">
              <a:cs typeface="B Nazanin" pitchFamily="2" charset="-78"/>
            </a:endParaRPr>
          </a:p>
          <a:p>
            <a:pPr>
              <a:lnSpc>
                <a:spcPct val="150000"/>
              </a:lnSpc>
            </a:pPr>
            <a:r>
              <a:rPr lang="fa-IR" sz="2200" b="0" dirty="0">
                <a:cs typeface="B Nazanin" pitchFamily="2" charset="-78"/>
              </a:rPr>
              <a:t>یک </a:t>
            </a:r>
            <a:r>
              <a:rPr lang="fa-IR" sz="2200" b="0" dirty="0">
                <a:solidFill>
                  <a:srgbClr val="C00000"/>
                </a:solidFill>
                <a:cs typeface="B Nazanin" pitchFamily="2" charset="-78"/>
              </a:rPr>
              <a:t>اتوماتای یادگیر </a:t>
            </a:r>
            <a:r>
              <a:rPr lang="fa-IR" sz="2200" b="0" dirty="0">
                <a:cs typeface="B Nazanin" pitchFamily="2" charset="-78"/>
              </a:rPr>
              <a:t>و </a:t>
            </a:r>
            <a:r>
              <a:rPr lang="fa-IR" sz="2200" b="0" dirty="0">
                <a:solidFill>
                  <a:srgbClr val="C00000"/>
                </a:solidFill>
                <a:cs typeface="B Nazanin" pitchFamily="2" charset="-78"/>
              </a:rPr>
              <a:t>محیط</a:t>
            </a:r>
            <a:r>
              <a:rPr lang="fa-IR" sz="2200" b="0" dirty="0">
                <a:cs typeface="B Nazanin" pitchFamily="2" charset="-78"/>
              </a:rPr>
              <a:t> به طور کلی به ترتیب به وسیله </a:t>
            </a:r>
            <a:r>
              <a:rPr lang="en-US" sz="2200" b="0" dirty="0" smtClean="0">
                <a:cs typeface="B Nazanin" pitchFamily="2" charset="-78"/>
              </a:rPr>
              <a:t>&lt;</a:t>
            </a:r>
            <a:r>
              <a:rPr lang="en-US" sz="2200" b="0" dirty="0" smtClean="0">
                <a:solidFill>
                  <a:srgbClr val="00B050"/>
                </a:solidFill>
                <a:cs typeface="B Nazanin" pitchFamily="2" charset="-78"/>
              </a:rPr>
              <a:t>A,Q</a:t>
            </a:r>
            <a:r>
              <a:rPr lang="en-US" sz="2200" b="0" dirty="0">
                <a:solidFill>
                  <a:srgbClr val="00B050"/>
                </a:solidFill>
                <a:cs typeface="B Nazanin" pitchFamily="2" charset="-78"/>
              </a:rPr>
              <a:t>, R, L </a:t>
            </a:r>
            <a:r>
              <a:rPr lang="en-US" sz="2200" b="0" dirty="0">
                <a:cs typeface="B Nazanin" pitchFamily="2" charset="-78"/>
              </a:rPr>
              <a:t>&gt; </a:t>
            </a:r>
            <a:r>
              <a:rPr lang="fa-IR" sz="2200" b="0" dirty="0">
                <a:cs typeface="B Nazanin" pitchFamily="2" charset="-78"/>
              </a:rPr>
              <a:t>و </a:t>
            </a:r>
            <a:r>
              <a:rPr lang="en-US" sz="2200" b="0" dirty="0" smtClean="0">
                <a:cs typeface="B Nazanin" pitchFamily="2" charset="-78"/>
              </a:rPr>
              <a:t>&lt;</a:t>
            </a:r>
            <a:r>
              <a:rPr lang="en-US" sz="2200" b="0" dirty="0" smtClean="0">
                <a:solidFill>
                  <a:srgbClr val="00B050"/>
                </a:solidFill>
                <a:cs typeface="B Nazanin" pitchFamily="2" charset="-78"/>
              </a:rPr>
              <a:t>A</a:t>
            </a:r>
            <a:r>
              <a:rPr lang="en-US" sz="2200" b="0" dirty="0">
                <a:solidFill>
                  <a:srgbClr val="00B050"/>
                </a:solidFill>
                <a:cs typeface="B Nazanin" pitchFamily="2" charset="-78"/>
              </a:rPr>
              <a:t>, R,D </a:t>
            </a:r>
            <a:r>
              <a:rPr lang="en-US" sz="2200" b="0" dirty="0">
                <a:cs typeface="B Nazanin" pitchFamily="2" charset="-78"/>
              </a:rPr>
              <a:t>&gt; </a:t>
            </a:r>
            <a:r>
              <a:rPr lang="fa-IR" sz="2200" b="0" dirty="0">
                <a:cs typeface="B Nazanin" pitchFamily="2" charset="-78"/>
              </a:rPr>
              <a:t>تعریف می شود </a:t>
            </a:r>
            <a:r>
              <a:rPr lang="fa-IR" sz="2200" b="0" dirty="0" smtClean="0">
                <a:cs typeface="B Nazanin" pitchFamily="2" charset="-78"/>
              </a:rPr>
              <a:t>که</a:t>
            </a:r>
            <a:r>
              <a:rPr lang="en-US" sz="2200" b="0" dirty="0" smtClean="0">
                <a:cs typeface="B Nazanin" pitchFamily="2" charset="-78"/>
              </a:rPr>
              <a:t>:</a:t>
            </a:r>
          </a:p>
          <a:p>
            <a:pPr marL="0" indent="0">
              <a:lnSpc>
                <a:spcPct val="150000"/>
              </a:lnSpc>
              <a:buNone/>
            </a:pPr>
            <a:r>
              <a:rPr lang="en-US" sz="2200" b="0" dirty="0">
                <a:solidFill>
                  <a:srgbClr val="0070C0"/>
                </a:solidFill>
                <a:cs typeface="B Nazanin" pitchFamily="2" charset="-78"/>
              </a:rPr>
              <a:t>A= { </a:t>
            </a:r>
            <a:r>
              <a:rPr lang="el-GR" sz="2200" b="0" dirty="0">
                <a:solidFill>
                  <a:srgbClr val="0070C0"/>
                </a:solidFill>
                <a:cs typeface="B Nazanin" pitchFamily="2" charset="-78"/>
              </a:rPr>
              <a:t>α</a:t>
            </a:r>
            <a:r>
              <a:rPr lang="el-GR" sz="2200" b="0" baseline="-25000" dirty="0">
                <a:solidFill>
                  <a:srgbClr val="0070C0"/>
                </a:solidFill>
                <a:cs typeface="B Nazanin" pitchFamily="2" charset="-78"/>
              </a:rPr>
              <a:t>1</a:t>
            </a:r>
            <a:r>
              <a:rPr lang="el-GR" sz="2200" b="0" dirty="0">
                <a:solidFill>
                  <a:srgbClr val="0070C0"/>
                </a:solidFill>
                <a:cs typeface="B Nazanin" pitchFamily="2" charset="-78"/>
              </a:rPr>
              <a:t>, α</a:t>
            </a:r>
            <a:r>
              <a:rPr lang="el-GR" sz="2200" b="0" baseline="-25000" dirty="0">
                <a:solidFill>
                  <a:srgbClr val="0070C0"/>
                </a:solidFill>
                <a:cs typeface="B Nazanin" pitchFamily="2" charset="-78"/>
              </a:rPr>
              <a:t>2</a:t>
            </a:r>
            <a:r>
              <a:rPr lang="el-GR" sz="2200" b="0" dirty="0">
                <a:solidFill>
                  <a:srgbClr val="0070C0"/>
                </a:solidFill>
                <a:cs typeface="B Nazanin" pitchFamily="2" charset="-78"/>
              </a:rPr>
              <a:t>,…, α</a:t>
            </a:r>
            <a:r>
              <a:rPr lang="en-US" sz="2200" b="0" baseline="-25000" dirty="0">
                <a:solidFill>
                  <a:srgbClr val="0070C0"/>
                </a:solidFill>
                <a:cs typeface="B Nazanin" pitchFamily="2" charset="-78"/>
              </a:rPr>
              <a:t>r</a:t>
            </a:r>
            <a:r>
              <a:rPr lang="en-US" sz="2200" b="0" dirty="0">
                <a:solidFill>
                  <a:srgbClr val="0070C0"/>
                </a:solidFill>
                <a:cs typeface="B Nazanin" pitchFamily="2" charset="-78"/>
              </a:rPr>
              <a:t> } </a:t>
            </a:r>
            <a:r>
              <a:rPr lang="fa-IR" sz="2200" b="0" dirty="0" smtClean="0">
                <a:solidFill>
                  <a:srgbClr val="0070C0"/>
                </a:solidFill>
                <a:cs typeface="B Nazanin" pitchFamily="2" charset="-78"/>
              </a:rPr>
              <a:t> : </a:t>
            </a:r>
            <a:r>
              <a:rPr lang="fa-IR" sz="2200" b="0" dirty="0" smtClean="0">
                <a:cs typeface="B Nazanin" pitchFamily="2" charset="-78"/>
              </a:rPr>
              <a:t>مجوعه </a:t>
            </a:r>
            <a:r>
              <a:rPr lang="fa-IR" sz="2200" b="0" dirty="0">
                <a:cs typeface="B Nazanin" pitchFamily="2" charset="-78"/>
              </a:rPr>
              <a:t>همه عمل اتوماتا </a:t>
            </a:r>
            <a:r>
              <a:rPr lang="fa-IR" sz="2200" b="0" dirty="0" smtClean="0">
                <a:cs typeface="B Nazanin" pitchFamily="2" charset="-78"/>
              </a:rPr>
              <a:t>است.</a:t>
            </a:r>
          </a:p>
          <a:p>
            <a:pPr marL="0" indent="0">
              <a:lnSpc>
                <a:spcPct val="150000"/>
              </a:lnSpc>
              <a:buNone/>
            </a:pPr>
            <a:r>
              <a:rPr lang="en-US" sz="2200" b="0" dirty="0" smtClean="0">
                <a:solidFill>
                  <a:srgbClr val="00B050"/>
                </a:solidFill>
                <a:cs typeface="B Nazanin" pitchFamily="2" charset="-78"/>
              </a:rPr>
              <a:t>r </a:t>
            </a:r>
            <a:r>
              <a:rPr lang="fa-IR" sz="2200" b="0" dirty="0" smtClean="0">
                <a:cs typeface="B Nazanin" pitchFamily="2" charset="-78"/>
              </a:rPr>
              <a:t> تعداد </a:t>
            </a:r>
            <a:r>
              <a:rPr lang="fa-IR" sz="2200" b="0" dirty="0">
                <a:cs typeface="B Nazanin" pitchFamily="2" charset="-78"/>
              </a:rPr>
              <a:t>کل عمل ها است.در حقیقت </a:t>
            </a:r>
            <a:r>
              <a:rPr lang="en-US" sz="2200" b="0" dirty="0">
                <a:cs typeface="B Nazanin" pitchFamily="2" charset="-78"/>
              </a:rPr>
              <a:t>A </a:t>
            </a:r>
            <a:r>
              <a:rPr lang="fa-IR" sz="2200" b="0" dirty="0" smtClean="0">
                <a:cs typeface="B Nazanin" pitchFamily="2" charset="-78"/>
              </a:rPr>
              <a:t> </a:t>
            </a:r>
            <a:r>
              <a:rPr lang="fa-IR" sz="2200" b="0" dirty="0" smtClean="0">
                <a:solidFill>
                  <a:srgbClr val="00B050"/>
                </a:solidFill>
                <a:cs typeface="B Nazanin" pitchFamily="2" charset="-78"/>
              </a:rPr>
              <a:t>مجموعه </a:t>
            </a:r>
            <a:r>
              <a:rPr lang="fa-IR" sz="2200" b="0" dirty="0">
                <a:solidFill>
                  <a:srgbClr val="00B050"/>
                </a:solidFill>
                <a:cs typeface="B Nazanin" pitchFamily="2" charset="-78"/>
              </a:rPr>
              <a:t>خروجی های اتوماتا </a:t>
            </a:r>
            <a:r>
              <a:rPr lang="fa-IR" sz="2200" b="0" dirty="0">
                <a:cs typeface="B Nazanin" pitchFamily="2" charset="-78"/>
              </a:rPr>
              <a:t>و همچنین </a:t>
            </a:r>
            <a:r>
              <a:rPr lang="fa-IR" sz="2200" b="0" dirty="0">
                <a:solidFill>
                  <a:srgbClr val="FF33CC"/>
                </a:solidFill>
                <a:cs typeface="B Nazanin" pitchFamily="2" charset="-78"/>
              </a:rPr>
              <a:t>مجموعه ورودی های محیط </a:t>
            </a:r>
            <a:r>
              <a:rPr lang="fa-IR" sz="2200" b="0" dirty="0">
                <a:cs typeface="B Nazanin" pitchFamily="2" charset="-78"/>
              </a:rPr>
              <a:t>است.</a:t>
            </a:r>
            <a:endParaRPr lang="en-US" sz="2200" b="0" dirty="0" smtClean="0">
              <a:cs typeface="B Nazanin" pitchFamily="2" charset="-78"/>
            </a:endParaRPr>
          </a:p>
          <a:p>
            <a:pPr marL="0" indent="0">
              <a:lnSpc>
                <a:spcPct val="150000"/>
              </a:lnSpc>
              <a:buNone/>
            </a:pPr>
            <a:endParaRPr lang="fa-IR" sz="2200" b="0" dirty="0">
              <a:cs typeface="B Nazanin" pitchFamily="2" charset="-78"/>
            </a:endParaRPr>
          </a:p>
          <a:p>
            <a:pPr>
              <a:lnSpc>
                <a:spcPct val="150000"/>
              </a:lnSpc>
            </a:pPr>
            <a:endParaRPr lang="fa-IR" sz="2200" b="0" dirty="0" smtClean="0">
              <a:cs typeface="B Nazanin" pitchFamily="2" charset="-78"/>
            </a:endParaRPr>
          </a:p>
          <a:p>
            <a:pPr marL="0" indent="0">
              <a:lnSpc>
                <a:spcPct val="150000"/>
              </a:lnSpc>
              <a:buNone/>
            </a:pPr>
            <a:endParaRPr lang="fa-IR" sz="2200" b="0" dirty="0">
              <a:cs typeface="B Nazanin" pitchFamily="2" charset="-78"/>
            </a:endParaRPr>
          </a:p>
        </p:txBody>
      </p:sp>
    </p:spTree>
    <p:extLst>
      <p:ext uri="{BB962C8B-B14F-4D97-AF65-F5344CB8AC3E}">
        <p14:creationId xmlns:p14="http://schemas.microsoft.com/office/powerpoint/2010/main" val="4178019440"/>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اتوماتای یادگیر</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676400"/>
            <a:ext cx="8686800" cy="4953000"/>
          </a:xfrm>
        </p:spPr>
        <p:txBody>
          <a:bodyPr/>
          <a:lstStyle/>
          <a:p>
            <a:pPr>
              <a:lnSpc>
                <a:spcPct val="150000"/>
              </a:lnSpc>
            </a:pPr>
            <a:r>
              <a:rPr lang="en-US" sz="2200" b="0" dirty="0">
                <a:cs typeface="B Nazanin" pitchFamily="2" charset="-78"/>
              </a:rPr>
              <a:t>R </a:t>
            </a:r>
            <a:r>
              <a:rPr lang="fa-IR" sz="2200" b="0" dirty="0" smtClean="0">
                <a:cs typeface="B Nazanin" pitchFamily="2" charset="-78"/>
              </a:rPr>
              <a:t> دامنه </a:t>
            </a:r>
            <a:r>
              <a:rPr lang="fa-IR" sz="2200" b="0" dirty="0">
                <a:cs typeface="B Nazanin" pitchFamily="2" charset="-78"/>
              </a:rPr>
              <a:t>پاسخ های محیط است</a:t>
            </a:r>
            <a:r>
              <a:rPr lang="fa-IR" sz="2200" b="0" dirty="0" smtClean="0">
                <a:cs typeface="B Nazanin" pitchFamily="2" charset="-78"/>
              </a:rPr>
              <a:t>.</a:t>
            </a:r>
          </a:p>
          <a:p>
            <a:pPr>
              <a:lnSpc>
                <a:spcPct val="150000"/>
              </a:lnSpc>
            </a:pPr>
            <a:r>
              <a:rPr lang="fa-IR" sz="2200" b="0" dirty="0" smtClean="0">
                <a:cs typeface="B Nazanin" pitchFamily="2" charset="-78"/>
              </a:rPr>
              <a:t> </a:t>
            </a:r>
            <a:r>
              <a:rPr lang="fa-IR" sz="2200" b="0" dirty="0" smtClean="0">
                <a:solidFill>
                  <a:srgbClr val="00B050"/>
                </a:solidFill>
                <a:cs typeface="B Nazanin" pitchFamily="2" charset="-78"/>
              </a:rPr>
              <a:t>{</a:t>
            </a:r>
            <a:r>
              <a:rPr lang="en-US" sz="2200" b="0" dirty="0" smtClean="0">
                <a:solidFill>
                  <a:srgbClr val="00B050"/>
                </a:solidFill>
                <a:cs typeface="B Nazanin" pitchFamily="2" charset="-78"/>
              </a:rPr>
              <a:t>D </a:t>
            </a:r>
            <a:r>
              <a:rPr lang="en-US" sz="2200" b="0" dirty="0">
                <a:solidFill>
                  <a:srgbClr val="00B050"/>
                </a:solidFill>
                <a:cs typeface="B Nazanin" pitchFamily="2" charset="-78"/>
              </a:rPr>
              <a:t>= {d</a:t>
            </a:r>
            <a:r>
              <a:rPr lang="en-US" sz="2200" b="0" baseline="-25000" dirty="0">
                <a:solidFill>
                  <a:srgbClr val="00B050"/>
                </a:solidFill>
                <a:cs typeface="B Nazanin" pitchFamily="2" charset="-78"/>
              </a:rPr>
              <a:t>1</a:t>
            </a:r>
            <a:r>
              <a:rPr lang="en-US" sz="2200" b="0" dirty="0">
                <a:solidFill>
                  <a:srgbClr val="00B050"/>
                </a:solidFill>
                <a:cs typeface="B Nazanin" pitchFamily="2" charset="-78"/>
              </a:rPr>
              <a:t>, d</a:t>
            </a:r>
            <a:r>
              <a:rPr lang="en-US" sz="2200" b="0" baseline="-25000" dirty="0">
                <a:solidFill>
                  <a:srgbClr val="00B050"/>
                </a:solidFill>
                <a:cs typeface="B Nazanin" pitchFamily="2" charset="-78"/>
              </a:rPr>
              <a:t>2</a:t>
            </a:r>
            <a:r>
              <a:rPr lang="en-US" sz="2200" b="0" dirty="0">
                <a:solidFill>
                  <a:srgbClr val="00B050"/>
                </a:solidFill>
                <a:cs typeface="B Nazanin" pitchFamily="2" charset="-78"/>
              </a:rPr>
              <a:t> ,…, </a:t>
            </a:r>
            <a:r>
              <a:rPr lang="en-US" sz="2200" b="0" dirty="0" err="1" smtClean="0">
                <a:solidFill>
                  <a:srgbClr val="00B050"/>
                </a:solidFill>
                <a:cs typeface="B Nazanin" pitchFamily="2" charset="-78"/>
              </a:rPr>
              <a:t>d</a:t>
            </a:r>
            <a:r>
              <a:rPr lang="en-US" sz="2200" b="0" baseline="-25000" dirty="0" err="1" smtClean="0">
                <a:solidFill>
                  <a:srgbClr val="00B050"/>
                </a:solidFill>
                <a:cs typeface="B Nazanin" pitchFamily="2" charset="-78"/>
              </a:rPr>
              <a:t>r</a:t>
            </a:r>
            <a:r>
              <a:rPr lang="fa-IR" sz="2200" b="0" dirty="0" smtClean="0">
                <a:solidFill>
                  <a:srgbClr val="00B050"/>
                </a:solidFill>
                <a:cs typeface="B Nazanin" pitchFamily="2" charset="-78"/>
              </a:rPr>
              <a:t> </a:t>
            </a:r>
            <a:r>
              <a:rPr lang="fa-IR" sz="2200" b="0" dirty="0" smtClean="0">
                <a:cs typeface="B Nazanin" pitchFamily="2" charset="-78"/>
              </a:rPr>
              <a:t>مجوعه </a:t>
            </a:r>
            <a:r>
              <a:rPr lang="fa-IR" sz="2200" b="0" dirty="0">
                <a:cs typeface="B Nazanin" pitchFamily="2" charset="-78"/>
              </a:rPr>
              <a:t>پاداش احتمالات است (مجوعه احتمال های جریمه) </a:t>
            </a:r>
            <a:endParaRPr lang="fa-IR" sz="2200" b="0" dirty="0" smtClean="0">
              <a:cs typeface="B Nazanin" pitchFamily="2" charset="-78"/>
            </a:endParaRPr>
          </a:p>
          <a:p>
            <a:pPr marL="0" indent="0">
              <a:lnSpc>
                <a:spcPct val="150000"/>
              </a:lnSpc>
              <a:buNone/>
            </a:pPr>
            <a:r>
              <a:rPr lang="fa-IR" sz="2200" b="0" dirty="0" smtClean="0">
                <a:cs typeface="B Nazanin" pitchFamily="2" charset="-78"/>
              </a:rPr>
              <a:t>که                                                .</a:t>
            </a:r>
          </a:p>
          <a:p>
            <a:pPr marL="0" indent="0">
              <a:lnSpc>
                <a:spcPct val="150000"/>
              </a:lnSpc>
              <a:buNone/>
            </a:pPr>
            <a:r>
              <a:rPr lang="fa-IR" sz="2200" b="0" dirty="0" smtClean="0">
                <a:cs typeface="B Nazanin" pitchFamily="2" charset="-78"/>
              </a:rPr>
              <a:t>پاداش </a:t>
            </a:r>
            <a:r>
              <a:rPr lang="fa-IR" sz="2200" b="0" dirty="0">
                <a:cs typeface="B Nazanin" pitchFamily="2" charset="-78"/>
              </a:rPr>
              <a:t>احتمالات برای اتوماتا ناشناخته است</a:t>
            </a:r>
            <a:r>
              <a:rPr lang="fa-IR" sz="2200" b="0" dirty="0" smtClean="0">
                <a:cs typeface="B Nazanin" pitchFamily="2" charset="-78"/>
              </a:rPr>
              <a:t>.</a:t>
            </a:r>
          </a:p>
          <a:p>
            <a:pPr>
              <a:lnSpc>
                <a:spcPct val="150000"/>
              </a:lnSpc>
              <a:buFont typeface="Wingdings" pitchFamily="2" charset="2"/>
              <a:buChar char="ü"/>
            </a:pPr>
            <a:r>
              <a:rPr lang="en-US" sz="2200" b="0" dirty="0">
                <a:solidFill>
                  <a:srgbClr val="00B050"/>
                </a:solidFill>
                <a:cs typeface="B Nazanin" pitchFamily="2" charset="-78"/>
              </a:rPr>
              <a:t>Q</a:t>
            </a:r>
            <a:r>
              <a:rPr lang="en-US" sz="2200" b="0" dirty="0">
                <a:cs typeface="B Nazanin" pitchFamily="2" charset="-78"/>
              </a:rPr>
              <a:t> </a:t>
            </a:r>
            <a:r>
              <a:rPr lang="fa-IR" sz="2200" b="0" dirty="0" smtClean="0">
                <a:cs typeface="B Nazanin" pitchFamily="2" charset="-78"/>
              </a:rPr>
              <a:t> حالت </a:t>
            </a:r>
            <a:r>
              <a:rPr lang="fa-IR" sz="2200" b="0" dirty="0">
                <a:cs typeface="B Nazanin" pitchFamily="2" charset="-78"/>
              </a:rPr>
              <a:t>های اتوماتا است که به طور </a:t>
            </a:r>
            <a:r>
              <a:rPr lang="fa-IR" sz="2200" b="0" dirty="0" smtClean="0">
                <a:cs typeface="B Nazanin" pitchFamily="2" charset="-78"/>
              </a:rPr>
              <a:t>                                       تعریف </a:t>
            </a:r>
            <a:r>
              <a:rPr lang="fa-IR" sz="2200" b="0" dirty="0">
                <a:cs typeface="B Nazanin" pitchFamily="2" charset="-78"/>
              </a:rPr>
              <a:t>می </a:t>
            </a:r>
            <a:r>
              <a:rPr lang="fa-IR" sz="2200" b="0" dirty="0" smtClean="0">
                <a:cs typeface="B Nazanin" pitchFamily="2" charset="-78"/>
              </a:rPr>
              <a:t>شود. </a:t>
            </a:r>
          </a:p>
          <a:p>
            <a:pPr marL="0" indent="0">
              <a:lnSpc>
                <a:spcPct val="150000"/>
              </a:lnSpc>
              <a:buNone/>
            </a:pPr>
            <a:r>
              <a:rPr lang="fa-IR" sz="2200" b="0" dirty="0">
                <a:cs typeface="B Nazanin" pitchFamily="2" charset="-78"/>
              </a:rPr>
              <a:t>                                                     </a:t>
            </a:r>
            <a:r>
              <a:rPr lang="fa-IR" sz="2200" b="0" dirty="0">
                <a:solidFill>
                  <a:srgbClr val="002060"/>
                </a:solidFill>
                <a:cs typeface="B Nazanin" pitchFamily="2" charset="-78"/>
              </a:rPr>
              <a:t>بردار احتمال عمل نامیده می شود</a:t>
            </a:r>
            <a:r>
              <a:rPr lang="fa-IR" sz="2200" b="0" dirty="0" smtClean="0">
                <a:solidFill>
                  <a:srgbClr val="002060"/>
                </a:solidFill>
                <a:cs typeface="B Nazanin" pitchFamily="2" charset="-78"/>
              </a:rPr>
              <a:t>.</a:t>
            </a:r>
          </a:p>
          <a:p>
            <a:pPr marL="0" indent="0">
              <a:lnSpc>
                <a:spcPct val="150000"/>
              </a:lnSpc>
              <a:buNone/>
            </a:pPr>
            <a:endParaRPr lang="fa-IR" sz="2200" b="0" dirty="0">
              <a:cs typeface="B Nazanin" pitchFamily="2" charset="-78"/>
            </a:endParaRPr>
          </a:p>
          <a:p>
            <a:pPr marL="0" indent="0">
              <a:lnSpc>
                <a:spcPct val="150000"/>
              </a:lnSpc>
              <a:buNone/>
            </a:pPr>
            <a:r>
              <a:rPr lang="fa-IR" sz="2200" b="0" dirty="0" smtClean="0">
                <a:cs typeface="B Nazanin" pitchFamily="2" charset="-78"/>
              </a:rPr>
              <a:t>                                                  </a:t>
            </a:r>
            <a:r>
              <a:rPr lang="fa-IR" sz="2200" b="0" dirty="0" smtClean="0">
                <a:solidFill>
                  <a:srgbClr val="002060"/>
                </a:solidFill>
                <a:cs typeface="B Nazanin" pitchFamily="2" charset="-78"/>
              </a:rPr>
              <a:t>  </a:t>
            </a:r>
            <a:r>
              <a:rPr lang="fa-IR" sz="2200" b="0" dirty="0">
                <a:solidFill>
                  <a:srgbClr val="002060"/>
                </a:solidFill>
                <a:cs typeface="B Nazanin" pitchFamily="2" charset="-78"/>
              </a:rPr>
              <a:t>بردار تخمین پاداش احتمال برای نمونه </a:t>
            </a:r>
            <a:r>
              <a:rPr lang="en-US" sz="2200" b="0" dirty="0">
                <a:solidFill>
                  <a:srgbClr val="002060"/>
                </a:solidFill>
                <a:cs typeface="B Nazanin" pitchFamily="2" charset="-78"/>
              </a:rPr>
              <a:t>k </a:t>
            </a:r>
            <a:r>
              <a:rPr lang="fa-IR" sz="2200" b="0" dirty="0" smtClean="0">
                <a:solidFill>
                  <a:srgbClr val="002060"/>
                </a:solidFill>
                <a:cs typeface="B Nazanin" pitchFamily="2" charset="-78"/>
              </a:rPr>
              <a:t> است</a:t>
            </a:r>
            <a:r>
              <a:rPr lang="fa-IR" sz="2200" b="0" dirty="0">
                <a:solidFill>
                  <a:srgbClr val="002060"/>
                </a:solidFill>
                <a:cs typeface="B Nazanin" pitchFamily="2" charset="-78"/>
              </a:rPr>
              <a:t>.</a:t>
            </a:r>
            <a:endParaRPr lang="fa-IR" sz="2200" b="0" dirty="0" smtClean="0">
              <a:solidFill>
                <a:srgbClr val="002060"/>
              </a:solidFill>
              <a:cs typeface="B Nazanin" pitchFamily="2" charset="-78"/>
            </a:endParaRPr>
          </a:p>
          <a:p>
            <a:pPr>
              <a:lnSpc>
                <a:spcPct val="150000"/>
              </a:lnSpc>
            </a:pPr>
            <a:endParaRPr lang="fa-IR" sz="2200" b="0" dirty="0" smtClean="0">
              <a:cs typeface="B Nazanin" pitchFamily="2" charset="-78"/>
            </a:endParaRPr>
          </a:p>
          <a:p>
            <a:pPr marL="0" indent="0">
              <a:lnSpc>
                <a:spcPct val="150000"/>
              </a:lnSpc>
              <a:buNone/>
            </a:pPr>
            <a:endParaRPr lang="fa-IR" sz="2200" b="0" dirty="0">
              <a:cs typeface="B Nazanin"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3237" y="2969872"/>
            <a:ext cx="3027363" cy="382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4092000"/>
            <a:ext cx="2408238" cy="3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cstate="print"/>
          <a:stretch>
            <a:fillRect/>
          </a:stretch>
        </p:blipFill>
        <p:spPr>
          <a:xfrm>
            <a:off x="5684838" y="4648200"/>
            <a:ext cx="3278187" cy="457200"/>
          </a:xfrm>
          <a:prstGeom prst="rect">
            <a:avLst/>
          </a:prstGeom>
        </p:spPr>
      </p:pic>
      <p:pic>
        <p:nvPicPr>
          <p:cNvPr id="8" name="Picture 7"/>
          <p:cNvPicPr/>
          <p:nvPr/>
        </p:nvPicPr>
        <p:blipFill>
          <a:blip r:embed="rId5" cstate="print"/>
          <a:stretch>
            <a:fillRect/>
          </a:stretch>
        </p:blipFill>
        <p:spPr>
          <a:xfrm>
            <a:off x="5684838" y="5715000"/>
            <a:ext cx="3278187" cy="533400"/>
          </a:xfrm>
          <a:prstGeom prst="rect">
            <a:avLst/>
          </a:prstGeom>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06" y="5056187"/>
            <a:ext cx="3382963"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075173"/>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اتوماتای یادگیر</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676400"/>
            <a:ext cx="8686800" cy="4953000"/>
          </a:xfrm>
        </p:spPr>
        <p:txBody>
          <a:bodyPr/>
          <a:lstStyle/>
          <a:p>
            <a:pPr>
              <a:lnSpc>
                <a:spcPct val="150000"/>
              </a:lnSpc>
            </a:pPr>
            <a:endParaRPr lang="fa-IR" sz="2200" b="0" dirty="0" smtClean="0">
              <a:solidFill>
                <a:srgbClr val="00B050"/>
              </a:solidFill>
              <a:cs typeface="B Nazanin" pitchFamily="2" charset="-78"/>
            </a:endParaRPr>
          </a:p>
          <a:p>
            <a:pPr>
              <a:lnSpc>
                <a:spcPct val="150000"/>
              </a:lnSpc>
            </a:pPr>
            <a:endParaRPr lang="fa-IR" sz="2200" b="0" dirty="0">
              <a:solidFill>
                <a:srgbClr val="00B050"/>
              </a:solidFill>
              <a:cs typeface="B Nazanin" pitchFamily="2" charset="-78"/>
            </a:endParaRPr>
          </a:p>
          <a:p>
            <a:pPr>
              <a:lnSpc>
                <a:spcPct val="150000"/>
              </a:lnSpc>
            </a:pPr>
            <a:r>
              <a:rPr lang="en-US" sz="2200" b="0" dirty="0" smtClean="0">
                <a:solidFill>
                  <a:srgbClr val="00B050"/>
                </a:solidFill>
                <a:cs typeface="B Nazanin" pitchFamily="2" charset="-78"/>
              </a:rPr>
              <a:t>T</a:t>
            </a:r>
            <a:r>
              <a:rPr lang="en-US" sz="2200" b="0" dirty="0" smtClean="0">
                <a:cs typeface="B Nazanin" pitchFamily="2" charset="-78"/>
              </a:rPr>
              <a:t> </a:t>
            </a:r>
            <a:r>
              <a:rPr lang="fa-IR" sz="2200" b="0" dirty="0" smtClean="0">
                <a:cs typeface="B Nazanin" pitchFamily="2" charset="-78"/>
              </a:rPr>
              <a:t> الگوریتم </a:t>
            </a:r>
            <a:r>
              <a:rPr lang="fa-IR" sz="2200" b="0" dirty="0">
                <a:cs typeface="B Nazanin" pitchFamily="2" charset="-78"/>
              </a:rPr>
              <a:t>یادگیری یا شمای تقویت است که به وسیله اتوماتا به منظور به روز کردن حالات خود استفاده می شود.در حقیقت </a:t>
            </a:r>
            <a:r>
              <a:rPr lang="fa-IR" sz="2200" b="0" dirty="0" smtClean="0">
                <a:cs typeface="B Nazanin" pitchFamily="2" charset="-78"/>
              </a:rPr>
              <a:t>:</a:t>
            </a:r>
          </a:p>
          <a:p>
            <a:pPr>
              <a:lnSpc>
                <a:spcPct val="150000"/>
              </a:lnSpc>
            </a:pPr>
            <a:endParaRPr lang="fa-IR" sz="2200" b="0" dirty="0">
              <a:cs typeface="B Nazanin" pitchFamily="2" charset="-78"/>
            </a:endParaRPr>
          </a:p>
          <a:p>
            <a:pPr marL="0" indent="0">
              <a:lnSpc>
                <a:spcPct val="150000"/>
              </a:lnSpc>
              <a:buNone/>
            </a:pPr>
            <a:endParaRPr lang="fa-IR" sz="2200" b="0" dirty="0" smtClean="0">
              <a:cs typeface="B Nazanin" pitchFamily="2" charset="-78"/>
            </a:endParaRPr>
          </a:p>
          <a:p>
            <a:pPr marL="0" indent="0">
              <a:lnSpc>
                <a:spcPct val="150000"/>
              </a:lnSpc>
              <a:buNone/>
            </a:pPr>
            <a:endParaRPr lang="fa-IR" sz="2200" b="0" dirty="0">
              <a:cs typeface="B Nazanin" pitchFamily="2"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038600"/>
            <a:ext cx="3784600" cy="4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716460"/>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اتوماتای یادگیر</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nSpc>
                <a:spcPct val="150000"/>
              </a:lnSpc>
            </a:pPr>
            <a:endParaRPr lang="fa-IR" sz="2200" b="0" dirty="0" smtClean="0">
              <a:cs typeface="B Nazanin" pitchFamily="2" charset="-78"/>
            </a:endParaRPr>
          </a:p>
          <a:p>
            <a:pPr>
              <a:lnSpc>
                <a:spcPct val="150000"/>
              </a:lnSpc>
            </a:pPr>
            <a:r>
              <a:rPr lang="fa-IR" sz="2200" b="0" dirty="0" smtClean="0">
                <a:cs typeface="B Nazanin" pitchFamily="2" charset="-78"/>
              </a:rPr>
              <a:t>در هر نمونه </a:t>
            </a:r>
            <a:r>
              <a:rPr lang="en-US" sz="2200" b="0" dirty="0" smtClean="0">
                <a:solidFill>
                  <a:srgbClr val="00B050"/>
                </a:solidFill>
                <a:cs typeface="B Nazanin" pitchFamily="2" charset="-78"/>
              </a:rPr>
              <a:t>k</a:t>
            </a:r>
            <a:r>
              <a:rPr lang="en-US" sz="2200" b="0" dirty="0" smtClean="0">
                <a:cs typeface="B Nazanin" pitchFamily="2" charset="-78"/>
              </a:rPr>
              <a:t>، </a:t>
            </a:r>
            <a:r>
              <a:rPr lang="fa-IR" sz="2200" b="0" dirty="0" smtClean="0">
                <a:cs typeface="B Nazanin" pitchFamily="2" charset="-78"/>
              </a:rPr>
              <a:t>اتوماتا یک عمل </a:t>
            </a:r>
            <a:r>
              <a:rPr lang="el-GR" sz="2200" b="0" dirty="0" smtClean="0">
                <a:solidFill>
                  <a:srgbClr val="00B050"/>
                </a:solidFill>
                <a:cs typeface="B Nazanin" pitchFamily="2" charset="-78"/>
              </a:rPr>
              <a:t>α(</a:t>
            </a:r>
            <a:r>
              <a:rPr lang="en-US" sz="2200" b="0" dirty="0" smtClean="0">
                <a:solidFill>
                  <a:srgbClr val="00B050"/>
                </a:solidFill>
                <a:cs typeface="B Nazanin" pitchFamily="2" charset="-78"/>
              </a:rPr>
              <a:t>k)</a:t>
            </a:r>
            <a:r>
              <a:rPr lang="en-US" sz="2200" b="0" dirty="0" smtClean="0">
                <a:cs typeface="B Nazanin" pitchFamily="2" charset="-78"/>
              </a:rPr>
              <a:t> </a:t>
            </a:r>
            <a:r>
              <a:rPr lang="fa-IR" sz="2200" b="0" dirty="0" smtClean="0">
                <a:cs typeface="B Nazanin" pitchFamily="2" charset="-78"/>
              </a:rPr>
              <a:t>را از مجموعه اعمال </a:t>
            </a:r>
            <a:r>
              <a:rPr lang="en-US" sz="2200" b="0" dirty="0" smtClean="0">
                <a:solidFill>
                  <a:srgbClr val="00B050"/>
                </a:solidFill>
                <a:cs typeface="B Nazanin" pitchFamily="2" charset="-78"/>
              </a:rPr>
              <a:t>A</a:t>
            </a:r>
            <a:r>
              <a:rPr lang="en-US" sz="2200" b="0" dirty="0" smtClean="0">
                <a:cs typeface="B Nazanin" pitchFamily="2" charset="-78"/>
              </a:rPr>
              <a:t> </a:t>
            </a:r>
            <a:r>
              <a:rPr lang="fa-IR" sz="2200" b="0" dirty="0" smtClean="0">
                <a:cs typeface="B Nazanin" pitchFamily="2" charset="-78"/>
              </a:rPr>
              <a:t> انتخاب می کند.این انتخاب بستگی به بردار عمل جاری </a:t>
            </a:r>
            <a:r>
              <a:rPr lang="en-US" sz="2200" b="0" dirty="0" smtClean="0">
                <a:solidFill>
                  <a:srgbClr val="00B050"/>
                </a:solidFill>
                <a:cs typeface="B Nazanin" pitchFamily="2" charset="-78"/>
              </a:rPr>
              <a:t>P(k)</a:t>
            </a:r>
            <a:r>
              <a:rPr lang="en-US" sz="2200" b="0" dirty="0" smtClean="0">
                <a:cs typeface="B Nazanin" pitchFamily="2" charset="-78"/>
              </a:rPr>
              <a:t> </a:t>
            </a:r>
            <a:r>
              <a:rPr lang="fa-IR" sz="2200" b="0" dirty="0" smtClean="0">
                <a:cs typeface="B Nazanin" pitchFamily="2" charset="-78"/>
              </a:rPr>
              <a:t>دارد.عمل انتخاب شده </a:t>
            </a:r>
            <a:r>
              <a:rPr lang="el-GR" sz="2200" b="0" dirty="0" smtClean="0">
                <a:solidFill>
                  <a:srgbClr val="00B050"/>
                </a:solidFill>
                <a:cs typeface="B Nazanin" pitchFamily="2" charset="-78"/>
              </a:rPr>
              <a:t>α(</a:t>
            </a:r>
            <a:r>
              <a:rPr lang="en-US" sz="2200" b="0" dirty="0" smtClean="0">
                <a:solidFill>
                  <a:srgbClr val="00B050"/>
                </a:solidFill>
                <a:cs typeface="B Nazanin" pitchFamily="2" charset="-78"/>
              </a:rPr>
              <a:t>k)</a:t>
            </a:r>
            <a:r>
              <a:rPr lang="en-US" sz="2200" b="0" dirty="0" smtClean="0">
                <a:cs typeface="B Nazanin" pitchFamily="2" charset="-78"/>
              </a:rPr>
              <a:t> </a:t>
            </a:r>
            <a:r>
              <a:rPr lang="fa-IR" sz="2200" b="0" dirty="0" smtClean="0">
                <a:cs typeface="B Nazanin" pitchFamily="2" charset="-78"/>
              </a:rPr>
              <a:t> ورودی محیط شده و محیط یک پاسخ تصادفی </a:t>
            </a:r>
            <a:r>
              <a:rPr lang="el-GR" sz="2200" b="0" dirty="0" smtClean="0">
                <a:solidFill>
                  <a:srgbClr val="00B050"/>
                </a:solidFill>
                <a:cs typeface="B Nazanin" pitchFamily="2" charset="-78"/>
              </a:rPr>
              <a:t>β(</a:t>
            </a:r>
            <a:r>
              <a:rPr lang="en-US" sz="2200" b="0" dirty="0" smtClean="0">
                <a:solidFill>
                  <a:srgbClr val="00B050"/>
                </a:solidFill>
                <a:cs typeface="B Nazanin" pitchFamily="2" charset="-78"/>
              </a:rPr>
              <a:t>k)</a:t>
            </a:r>
            <a:r>
              <a:rPr lang="en-US" sz="2200" b="0" dirty="0" smtClean="0">
                <a:cs typeface="B Nazanin" pitchFamily="2" charset="-78"/>
              </a:rPr>
              <a:t> </a:t>
            </a:r>
            <a:r>
              <a:rPr lang="fa-IR" sz="2200" b="0" dirty="0" smtClean="0">
                <a:cs typeface="B Nazanin" pitchFamily="2" charset="-78"/>
              </a:rPr>
              <a:t> می دهد،که به عنوان ورودی اتوماتا محسوب می شود که مقدار مورد انتظار اتوماتا </a:t>
            </a:r>
            <a:r>
              <a:rPr lang="en-US" sz="2200" b="0" dirty="0" smtClean="0">
                <a:solidFill>
                  <a:srgbClr val="00B050"/>
                </a:solidFill>
                <a:cs typeface="B Nazanin" pitchFamily="2" charset="-78"/>
              </a:rPr>
              <a:t>d</a:t>
            </a:r>
            <a:r>
              <a:rPr lang="en-US" sz="2200" b="0" baseline="-25000" dirty="0" smtClean="0">
                <a:solidFill>
                  <a:srgbClr val="00B050"/>
                </a:solidFill>
                <a:cs typeface="B Nazanin" pitchFamily="2" charset="-78"/>
              </a:rPr>
              <a:t>i</a:t>
            </a:r>
            <a:r>
              <a:rPr lang="en-US" sz="2200" b="0" dirty="0" smtClean="0">
                <a:solidFill>
                  <a:srgbClr val="00B050"/>
                </a:solidFill>
                <a:cs typeface="B Nazanin" pitchFamily="2" charset="-78"/>
              </a:rPr>
              <a:t>(k) </a:t>
            </a:r>
            <a:r>
              <a:rPr lang="fa-IR" sz="2200" b="0" dirty="0" smtClean="0">
                <a:solidFill>
                  <a:srgbClr val="00B050"/>
                </a:solidFill>
                <a:cs typeface="B Nazanin" pitchFamily="2" charset="-78"/>
              </a:rPr>
              <a:t> </a:t>
            </a:r>
            <a:r>
              <a:rPr lang="fa-IR" sz="2200" b="0" dirty="0" smtClean="0">
                <a:cs typeface="B Nazanin" pitchFamily="2" charset="-78"/>
              </a:rPr>
              <a:t>است.</a:t>
            </a:r>
          </a:p>
          <a:p>
            <a:pPr>
              <a:lnSpc>
                <a:spcPct val="150000"/>
              </a:lnSpc>
            </a:pPr>
            <a:endParaRPr lang="fa-IR" sz="2200" b="0" dirty="0" smtClean="0">
              <a:cs typeface="B Nazanin" pitchFamily="2" charset="-78"/>
            </a:endParaRPr>
          </a:p>
          <a:p>
            <a:pPr>
              <a:lnSpc>
                <a:spcPct val="150000"/>
              </a:lnSpc>
            </a:pPr>
            <a:r>
              <a:rPr lang="fa-IR" sz="2200" b="0" dirty="0" smtClean="0">
                <a:cs typeface="B Nazanin" pitchFamily="2" charset="-78"/>
              </a:rPr>
              <a:t> اگر </a:t>
            </a:r>
            <a:r>
              <a:rPr lang="el-GR" sz="2200" b="0" dirty="0" smtClean="0">
                <a:solidFill>
                  <a:srgbClr val="00B050"/>
                </a:solidFill>
                <a:cs typeface="B Nazanin" pitchFamily="2" charset="-78"/>
              </a:rPr>
              <a:t>α(</a:t>
            </a:r>
            <a:r>
              <a:rPr lang="en-US" sz="2200" b="0" dirty="0" smtClean="0">
                <a:solidFill>
                  <a:srgbClr val="00B050"/>
                </a:solidFill>
                <a:cs typeface="B Nazanin" pitchFamily="2" charset="-78"/>
              </a:rPr>
              <a:t>k)= </a:t>
            </a:r>
            <a:r>
              <a:rPr lang="el-GR" sz="2200" b="0" dirty="0" smtClean="0">
                <a:solidFill>
                  <a:srgbClr val="00B050"/>
                </a:solidFill>
                <a:cs typeface="B Nazanin" pitchFamily="2" charset="-78"/>
              </a:rPr>
              <a:t>α</a:t>
            </a:r>
            <a:r>
              <a:rPr lang="en-US" sz="2200" b="0" baseline="-25000" dirty="0" err="1" smtClean="0">
                <a:solidFill>
                  <a:srgbClr val="00B050"/>
                </a:solidFill>
                <a:cs typeface="B Nazanin" pitchFamily="2" charset="-78"/>
              </a:rPr>
              <a:t>i</a:t>
            </a:r>
            <a:r>
              <a:rPr lang="en-US" sz="2200" b="0" dirty="0" smtClean="0">
                <a:solidFill>
                  <a:srgbClr val="00B050"/>
                </a:solidFill>
                <a:cs typeface="B Nazanin" pitchFamily="2" charset="-78"/>
              </a:rPr>
              <a:t> </a:t>
            </a:r>
            <a:r>
              <a:rPr lang="fa-IR" sz="2200" b="0" dirty="0" smtClean="0">
                <a:solidFill>
                  <a:srgbClr val="00B050"/>
                </a:solidFill>
                <a:cs typeface="B Nazanin" pitchFamily="2" charset="-78"/>
              </a:rPr>
              <a:t> </a:t>
            </a:r>
            <a:r>
              <a:rPr lang="fa-IR" sz="2200" b="0" dirty="0" smtClean="0">
                <a:cs typeface="B Nazanin" pitchFamily="2" charset="-78"/>
              </a:rPr>
              <a:t>سپس اتوماتا </a:t>
            </a:r>
            <a:r>
              <a:rPr lang="en-US" sz="2200" b="0" dirty="0" smtClean="0">
                <a:solidFill>
                  <a:srgbClr val="00B050"/>
                </a:solidFill>
                <a:cs typeface="B Nazanin" pitchFamily="2" charset="-78"/>
              </a:rPr>
              <a:t>Q(k+1)</a:t>
            </a:r>
            <a:r>
              <a:rPr lang="en-US" sz="2200" b="0" dirty="0" smtClean="0">
                <a:cs typeface="B Nazanin" pitchFamily="2" charset="-78"/>
              </a:rPr>
              <a:t> </a:t>
            </a:r>
            <a:r>
              <a:rPr lang="fa-IR" sz="2200" b="0" dirty="0" smtClean="0">
                <a:cs typeface="B Nazanin" pitchFamily="2" charset="-78"/>
              </a:rPr>
              <a:t> را با استفاده از شمای پاداش </a:t>
            </a:r>
            <a:r>
              <a:rPr lang="en-US" sz="2200" b="0" dirty="0" smtClean="0">
                <a:solidFill>
                  <a:srgbClr val="00B050"/>
                </a:solidFill>
                <a:cs typeface="B Nazanin" pitchFamily="2" charset="-78"/>
              </a:rPr>
              <a:t>L</a:t>
            </a:r>
            <a:r>
              <a:rPr lang="en-US" sz="2200" b="0" dirty="0" smtClean="0">
                <a:cs typeface="B Nazanin" pitchFamily="2" charset="-78"/>
              </a:rPr>
              <a:t> </a:t>
            </a:r>
            <a:r>
              <a:rPr lang="fa-IR" sz="2200" b="0" dirty="0" smtClean="0">
                <a:cs typeface="B Nazanin" pitchFamily="2" charset="-78"/>
              </a:rPr>
              <a:t> محاسبه می کند.این رویه تا زمانی که عمل بهینه بر محیط پیدا شود ادامه می یابد.</a:t>
            </a:r>
          </a:p>
          <a:p>
            <a:pPr marL="0" indent="0">
              <a:lnSpc>
                <a:spcPct val="150000"/>
              </a:lnSpc>
              <a:buNone/>
            </a:pPr>
            <a:endParaRPr lang="fa-IR" sz="2200" b="0" dirty="0" smtClean="0">
              <a:cs typeface="B Nazanin" pitchFamily="2" charset="-78"/>
            </a:endParaRPr>
          </a:p>
          <a:p>
            <a:pPr marL="0" indent="0">
              <a:lnSpc>
                <a:spcPct val="150000"/>
              </a:lnSpc>
              <a:buNone/>
            </a:pPr>
            <a:endParaRPr lang="fa-IR" sz="2200" b="0" dirty="0">
              <a:cs typeface="B Nazanin" pitchFamily="2" charset="-78"/>
            </a:endParaRPr>
          </a:p>
        </p:txBody>
      </p:sp>
    </p:spTree>
    <p:extLst>
      <p:ext uri="{BB962C8B-B14F-4D97-AF65-F5344CB8AC3E}">
        <p14:creationId xmlns:p14="http://schemas.microsoft.com/office/powerpoint/2010/main" val="2097583423"/>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solidFill>
                  <a:srgbClr val="FFC000"/>
                </a:solidFill>
                <a:cs typeface="B Kamran Outline" pitchFamily="2" charset="-78"/>
              </a:rPr>
              <a:t>داده کاوی با اتوماتای یادگیر</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lvl="0">
              <a:lnSpc>
                <a:spcPct val="150000"/>
              </a:lnSpc>
            </a:pPr>
            <a:r>
              <a:rPr lang="fa-IR" sz="2200" b="0" dirty="0">
                <a:solidFill>
                  <a:prstClr val="black"/>
                </a:solidFill>
                <a:cs typeface="B Nazanin" pitchFamily="2" charset="-78"/>
              </a:rPr>
              <a:t> در این مقاله یک کاوش کننده داده </a:t>
            </a:r>
            <a:r>
              <a:rPr lang="fa-IR" sz="2200" b="0" dirty="0" smtClean="0">
                <a:solidFill>
                  <a:prstClr val="black"/>
                </a:solidFill>
                <a:cs typeface="B Nazanin" pitchFamily="2" charset="-78"/>
              </a:rPr>
              <a:t> </a:t>
            </a:r>
            <a:r>
              <a:rPr lang="en-US" sz="2200" b="0" dirty="0" smtClean="0">
                <a:solidFill>
                  <a:srgbClr val="00B050"/>
                </a:solidFill>
              </a:rPr>
              <a:t>data </a:t>
            </a:r>
            <a:r>
              <a:rPr lang="en-US" sz="2200" b="0" dirty="0">
                <a:solidFill>
                  <a:srgbClr val="00B050"/>
                </a:solidFill>
              </a:rPr>
              <a:t>miner) </a:t>
            </a:r>
            <a:r>
              <a:rPr lang="fa-IR" sz="2200" b="0" dirty="0" smtClean="0">
                <a:solidFill>
                  <a:srgbClr val="00B050"/>
                </a:solidFill>
              </a:rPr>
              <a:t> ) </a:t>
            </a:r>
            <a:r>
              <a:rPr lang="fa-IR" sz="2200" b="0" dirty="0" smtClean="0">
                <a:solidFill>
                  <a:prstClr val="black"/>
                </a:solidFill>
                <a:cs typeface="B Nazanin" pitchFamily="2" charset="-78"/>
              </a:rPr>
              <a:t>بر </a:t>
            </a:r>
            <a:r>
              <a:rPr lang="fa-IR" sz="2200" b="0" dirty="0">
                <a:solidFill>
                  <a:prstClr val="black"/>
                </a:solidFill>
                <a:cs typeface="B Nazanin" pitchFamily="2" charset="-78"/>
              </a:rPr>
              <a:t>پایه اتوماتای یادگیر پیشنهاد شده است که </a:t>
            </a:r>
            <a:r>
              <a:rPr lang="en-US" sz="2200" b="0" dirty="0">
                <a:solidFill>
                  <a:srgbClr val="00B050"/>
                </a:solidFill>
              </a:rPr>
              <a:t>LA-miner</a:t>
            </a:r>
            <a:r>
              <a:rPr lang="en-US" sz="2200" b="0" dirty="0">
                <a:solidFill>
                  <a:prstClr val="black"/>
                </a:solidFill>
                <a:cs typeface="B Nazanin" pitchFamily="2" charset="-78"/>
              </a:rPr>
              <a:t> </a:t>
            </a:r>
            <a:r>
              <a:rPr lang="fa-IR" sz="2200" b="0" dirty="0" smtClean="0">
                <a:solidFill>
                  <a:prstClr val="black"/>
                </a:solidFill>
                <a:cs typeface="B Nazanin" pitchFamily="2" charset="-78"/>
              </a:rPr>
              <a:t> نام </a:t>
            </a:r>
            <a:r>
              <a:rPr lang="fa-IR" sz="2200" b="0" dirty="0">
                <a:solidFill>
                  <a:prstClr val="black"/>
                </a:solidFill>
                <a:cs typeface="B Nazanin" pitchFamily="2" charset="-78"/>
              </a:rPr>
              <a:t>گذاری شده است</a:t>
            </a:r>
            <a:r>
              <a:rPr lang="fa-IR" sz="2200" b="0" dirty="0" smtClean="0">
                <a:solidFill>
                  <a:prstClr val="black"/>
                </a:solidFill>
                <a:cs typeface="B Nazanin" pitchFamily="2" charset="-78"/>
              </a:rPr>
              <a:t>.</a:t>
            </a:r>
          </a:p>
          <a:p>
            <a:pPr lvl="0">
              <a:lnSpc>
                <a:spcPct val="150000"/>
              </a:lnSpc>
            </a:pPr>
            <a:endParaRPr lang="fa-IR" sz="2200" b="0" dirty="0">
              <a:solidFill>
                <a:prstClr val="black"/>
              </a:solidFill>
              <a:cs typeface="B Nazanin" pitchFamily="2" charset="-78"/>
            </a:endParaRPr>
          </a:p>
          <a:p>
            <a:pPr lvl="0">
              <a:lnSpc>
                <a:spcPct val="150000"/>
              </a:lnSpc>
            </a:pPr>
            <a:r>
              <a:rPr lang="en-US" sz="2200" b="0" dirty="0">
                <a:solidFill>
                  <a:srgbClr val="00B050"/>
                </a:solidFill>
              </a:rPr>
              <a:t>LA-miner</a:t>
            </a:r>
            <a:r>
              <a:rPr lang="en-US" sz="2200" b="0" dirty="0">
                <a:solidFill>
                  <a:prstClr val="black"/>
                </a:solidFill>
                <a:cs typeface="B Nazanin" pitchFamily="2" charset="-78"/>
              </a:rPr>
              <a:t> </a:t>
            </a:r>
            <a:r>
              <a:rPr lang="fa-IR" sz="2200" b="0" dirty="0" smtClean="0">
                <a:solidFill>
                  <a:prstClr val="black"/>
                </a:solidFill>
                <a:cs typeface="B Nazanin" pitchFamily="2" charset="-78"/>
              </a:rPr>
              <a:t> قواعد </a:t>
            </a:r>
            <a:r>
              <a:rPr lang="fa-IR" sz="2200" b="0" dirty="0">
                <a:solidFill>
                  <a:prstClr val="black"/>
                </a:solidFill>
                <a:cs typeface="B Nazanin" pitchFamily="2" charset="-78"/>
              </a:rPr>
              <a:t>طبقه بندی را از مجموعه داده ها </a:t>
            </a:r>
            <a:r>
              <a:rPr lang="en-US" sz="2200" b="0" dirty="0" smtClean="0">
                <a:solidFill>
                  <a:srgbClr val="00B050"/>
                </a:solidFill>
              </a:rPr>
              <a:t>data</a:t>
            </a:r>
            <a:r>
              <a:rPr lang="en-US" sz="2200" b="0" dirty="0" smtClean="0">
                <a:solidFill>
                  <a:prstClr val="black"/>
                </a:solidFill>
                <a:cs typeface="B Nazanin" pitchFamily="2" charset="-78"/>
              </a:rPr>
              <a:t> </a:t>
            </a:r>
            <a:r>
              <a:rPr lang="en-US" sz="2200" b="0" dirty="0">
                <a:solidFill>
                  <a:srgbClr val="00B050"/>
                </a:solidFill>
              </a:rPr>
              <a:t>set</a:t>
            </a:r>
            <a:r>
              <a:rPr lang="en-US" sz="2200" b="0" dirty="0">
                <a:solidFill>
                  <a:prstClr val="black"/>
                </a:solidFill>
                <a:cs typeface="B Nazanin" pitchFamily="2" charset="-78"/>
              </a:rPr>
              <a:t>) </a:t>
            </a:r>
            <a:r>
              <a:rPr lang="fa-IR" sz="2200" b="0" dirty="0" smtClean="0">
                <a:solidFill>
                  <a:prstClr val="black"/>
                </a:solidFill>
                <a:cs typeface="B Nazanin" pitchFamily="2" charset="-78"/>
              </a:rPr>
              <a:t>) به </a:t>
            </a:r>
            <a:r>
              <a:rPr lang="fa-IR" sz="2200" b="0" dirty="0">
                <a:solidFill>
                  <a:prstClr val="black"/>
                </a:solidFill>
                <a:cs typeface="B Nazanin" pitchFamily="2" charset="-78"/>
              </a:rPr>
              <a:t>طور خودکار استخراج می کند</a:t>
            </a:r>
            <a:r>
              <a:rPr lang="fa-IR" sz="2200" b="0" dirty="0" smtClean="0">
                <a:solidFill>
                  <a:prstClr val="black"/>
                </a:solidFill>
                <a:cs typeface="B Nazanin" pitchFamily="2" charset="-78"/>
              </a:rPr>
              <a:t>.</a:t>
            </a:r>
          </a:p>
          <a:p>
            <a:pPr lvl="0">
              <a:lnSpc>
                <a:spcPct val="150000"/>
              </a:lnSpc>
            </a:pPr>
            <a:endParaRPr lang="fa-IR" sz="2200" b="0" dirty="0">
              <a:solidFill>
                <a:prstClr val="black"/>
              </a:solidFill>
              <a:cs typeface="B Nazanin" pitchFamily="2" charset="-78"/>
            </a:endParaRPr>
          </a:p>
          <a:p>
            <a:pPr>
              <a:lnSpc>
                <a:spcPct val="150000"/>
              </a:lnSpc>
            </a:pPr>
            <a:r>
              <a:rPr lang="fa-IR" sz="2200" b="0" dirty="0">
                <a:cs typeface="B Nazanin" pitchFamily="2" charset="-78"/>
              </a:rPr>
              <a:t>الگوریتم پیشنهادی  بر پایه بهینه سازی که از اتوماتای یادگیر استفاده می کند بنا نهاده شده است</a:t>
            </a:r>
            <a:r>
              <a:rPr lang="fa-IR" sz="2200" b="0" dirty="0" smtClean="0">
                <a:cs typeface="B Nazanin" pitchFamily="2" charset="-78"/>
              </a:rPr>
              <a:t>.</a:t>
            </a:r>
          </a:p>
          <a:p>
            <a:pPr marL="0" indent="0">
              <a:lnSpc>
                <a:spcPct val="150000"/>
              </a:lnSpc>
              <a:buNone/>
            </a:pPr>
            <a:endParaRPr lang="fa-IR" sz="2200" b="0" dirty="0" smtClean="0">
              <a:cs typeface="B Nazanin" pitchFamily="2" charset="-78"/>
            </a:endParaRPr>
          </a:p>
          <a:p>
            <a:pPr marL="0" indent="0">
              <a:lnSpc>
                <a:spcPct val="150000"/>
              </a:lnSpc>
              <a:buNone/>
            </a:pPr>
            <a:endParaRPr lang="fa-IR" sz="2200" b="0" dirty="0">
              <a:cs typeface="B Nazanin" pitchFamily="2" charset="-78"/>
            </a:endParaRPr>
          </a:p>
        </p:txBody>
      </p:sp>
    </p:spTree>
    <p:extLst>
      <p:ext uri="{BB962C8B-B14F-4D97-AF65-F5344CB8AC3E}">
        <p14:creationId xmlns:p14="http://schemas.microsoft.com/office/powerpoint/2010/main" val="1036232000"/>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solidFill>
                  <a:srgbClr val="FFC000"/>
                </a:solidFill>
                <a:cs typeface="B Kamran Outline" pitchFamily="2" charset="-78"/>
              </a:rPr>
              <a:t>داده کاوی با اتوماتای یادگیر</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nSpc>
                <a:spcPct val="150000"/>
              </a:lnSpc>
            </a:pPr>
            <a:endParaRPr lang="fa-IR" sz="2200" b="0" dirty="0" smtClean="0">
              <a:cs typeface="B Nazanin" pitchFamily="2" charset="-78"/>
            </a:endParaRPr>
          </a:p>
          <a:p>
            <a:pPr>
              <a:lnSpc>
                <a:spcPct val="200000"/>
              </a:lnSpc>
            </a:pPr>
            <a:r>
              <a:rPr lang="fa-IR" sz="2200" b="0" dirty="0" smtClean="0">
                <a:cs typeface="B Nazanin" pitchFamily="2" charset="-78"/>
              </a:rPr>
              <a:t>نتایج </a:t>
            </a:r>
            <a:r>
              <a:rPr lang="fa-IR" sz="2200" b="0" dirty="0">
                <a:cs typeface="B Nazanin" pitchFamily="2" charset="-78"/>
              </a:rPr>
              <a:t>عملی نشان می دهد که عملکرد </a:t>
            </a:r>
            <a:r>
              <a:rPr lang="en-US" sz="2200" b="0" dirty="0">
                <a:solidFill>
                  <a:srgbClr val="0070C0"/>
                </a:solidFill>
                <a:cs typeface="B Nazanin" pitchFamily="2" charset="-78"/>
              </a:rPr>
              <a:t>LA-miner </a:t>
            </a:r>
            <a:r>
              <a:rPr lang="fa-IR" sz="2200" b="0" dirty="0" smtClean="0">
                <a:cs typeface="B Nazanin" pitchFamily="2" charset="-78"/>
              </a:rPr>
              <a:t> پیشنهاد </a:t>
            </a:r>
            <a:r>
              <a:rPr lang="fa-IR" sz="2200" b="0" dirty="0">
                <a:cs typeface="B Nazanin" pitchFamily="2" charset="-78"/>
              </a:rPr>
              <a:t>شده قابل مقایسه و در بعضی مواقع بهتر از </a:t>
            </a:r>
            <a:r>
              <a:rPr lang="en-US" sz="2200" b="0" dirty="0">
                <a:solidFill>
                  <a:srgbClr val="0070C0"/>
                </a:solidFill>
                <a:cs typeface="B Nazanin" pitchFamily="2" charset="-78"/>
              </a:rPr>
              <a:t>Ant-miner</a:t>
            </a:r>
            <a:r>
              <a:rPr lang="en-US" sz="2200" b="0" dirty="0" smtClean="0">
                <a:cs typeface="B Nazanin" pitchFamily="2" charset="-78"/>
              </a:rPr>
              <a:t> </a:t>
            </a:r>
            <a:r>
              <a:rPr lang="fa-IR" sz="2200" b="0" dirty="0" smtClean="0">
                <a:cs typeface="B Nazanin" pitchFamily="2" charset="-78"/>
              </a:rPr>
              <a:t> (الگوریتم </a:t>
            </a:r>
            <a:r>
              <a:rPr lang="fa-IR" sz="2200" b="0" dirty="0">
                <a:cs typeface="B Nazanin" pitchFamily="2" charset="-78"/>
              </a:rPr>
              <a:t>کاوش کننده بر مبنای الگوریتم بهینه سازی کلونی مورچه ها) و </a:t>
            </a:r>
            <a:r>
              <a:rPr lang="en-US" sz="2200" b="0" dirty="0">
                <a:solidFill>
                  <a:srgbClr val="0070C0"/>
                </a:solidFill>
                <a:cs typeface="B Nazanin" pitchFamily="2" charset="-78"/>
              </a:rPr>
              <a:t>CNZ</a:t>
            </a:r>
            <a:r>
              <a:rPr lang="en-US" sz="2200" b="0" dirty="0">
                <a:cs typeface="B Nazanin" pitchFamily="2" charset="-78"/>
              </a:rPr>
              <a:t> </a:t>
            </a:r>
            <a:r>
              <a:rPr lang="fa-IR" sz="2200" b="0" dirty="0" smtClean="0">
                <a:cs typeface="B Nazanin" pitchFamily="2" charset="-78"/>
              </a:rPr>
              <a:t> (الگوریتم </a:t>
            </a:r>
            <a:r>
              <a:rPr lang="fa-IR" sz="2200" b="0" dirty="0">
                <a:cs typeface="B Nazanin" pitchFamily="2" charset="-78"/>
              </a:rPr>
              <a:t>معروف داده کاوی برای طبقه بندی) است.</a:t>
            </a:r>
            <a:endParaRPr lang="fa-IR" sz="2200" b="0" dirty="0" smtClean="0">
              <a:cs typeface="B Nazanin" pitchFamily="2" charset="-78"/>
            </a:endParaRPr>
          </a:p>
          <a:p>
            <a:pPr marL="0" indent="0">
              <a:lnSpc>
                <a:spcPct val="150000"/>
              </a:lnSpc>
              <a:buNone/>
            </a:pPr>
            <a:endParaRPr lang="fa-IR" sz="2200" b="0" dirty="0" smtClean="0">
              <a:cs typeface="B Nazanin" pitchFamily="2" charset="-78"/>
            </a:endParaRPr>
          </a:p>
          <a:p>
            <a:pPr marL="0" indent="0">
              <a:lnSpc>
                <a:spcPct val="150000"/>
              </a:lnSpc>
              <a:buNone/>
            </a:pPr>
            <a:endParaRPr lang="fa-IR" sz="2200" b="0" dirty="0">
              <a:cs typeface="B Nazanin" pitchFamily="2" charset="-78"/>
            </a:endParaRPr>
          </a:p>
        </p:txBody>
      </p:sp>
    </p:spTree>
    <p:extLst>
      <p:ext uri="{BB962C8B-B14F-4D97-AF65-F5344CB8AC3E}">
        <p14:creationId xmlns:p14="http://schemas.microsoft.com/office/powerpoint/2010/main" val="1403333653"/>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tx1"/>
                </a:solidFill>
                <a:cs typeface="B Kamran Outline" pitchFamily="2" charset="-78"/>
              </a:rPr>
              <a:t>طبقه بندی کننده </a:t>
            </a:r>
            <a:endParaRPr lang="en-US" dirty="0">
              <a:solidFill>
                <a:schemeClr val="tx1"/>
              </a:solidFill>
              <a:cs typeface="B Kamran Outline" pitchFamily="2" charset="-78"/>
            </a:endParaRPr>
          </a:p>
        </p:txBody>
      </p:sp>
      <p:sp>
        <p:nvSpPr>
          <p:cNvPr id="3" name="Content Placeholder 2"/>
          <p:cNvSpPr>
            <a:spLocks noGrp="1"/>
          </p:cNvSpPr>
          <p:nvPr>
            <p:ph idx="1"/>
          </p:nvPr>
        </p:nvSpPr>
        <p:spPr>
          <a:xfrm>
            <a:off x="457200" y="1752600"/>
            <a:ext cx="8382000" cy="4876800"/>
          </a:xfrm>
        </p:spPr>
        <p:txBody>
          <a:bodyPr/>
          <a:lstStyle/>
          <a:p>
            <a:endParaRPr lang="fa-IR" sz="2200" b="0" dirty="0" smtClean="0">
              <a:cs typeface="B Nazanin" pitchFamily="2" charset="-78"/>
            </a:endParaRPr>
          </a:p>
          <a:p>
            <a:r>
              <a:rPr lang="fa-IR" sz="2200" b="0" dirty="0" smtClean="0">
                <a:cs typeface="B Nazanin" pitchFamily="2" charset="-78"/>
              </a:rPr>
              <a:t>طبقه بندی کننده بر مبنای اتوماتای یادگیر بر دو قسمت اصلی بنا نهاده شده است که شامل:</a:t>
            </a:r>
          </a:p>
          <a:p>
            <a:pPr marL="0" indent="0">
              <a:buNone/>
            </a:pPr>
            <a:endParaRPr lang="fa-IR" sz="2200" b="0" dirty="0" smtClean="0">
              <a:cs typeface="B Nazanin" pitchFamily="2" charset="-78"/>
            </a:endParaRPr>
          </a:p>
          <a:p>
            <a:pPr marL="0" indent="0">
              <a:buNone/>
            </a:pPr>
            <a:endParaRPr lang="fa-IR" sz="2200" b="0" dirty="0" smtClean="0">
              <a:cs typeface="B Nazanin" pitchFamily="2" charset="-78"/>
            </a:endParaRPr>
          </a:p>
          <a:p>
            <a:pPr marL="457200" indent="-457200">
              <a:buFont typeface="+mj-lt"/>
              <a:buAutoNum type="arabicPeriod"/>
            </a:pPr>
            <a:r>
              <a:rPr lang="en-US" sz="2200" b="0" dirty="0" err="1">
                <a:cs typeface="B Nazanin" pitchFamily="2" charset="-78"/>
              </a:rPr>
              <a:t>hyperplane</a:t>
            </a:r>
            <a:r>
              <a:rPr lang="fa-IR" sz="2200" b="0" dirty="0" smtClean="0">
                <a:cs typeface="B Nazanin" pitchFamily="2" charset="-78"/>
              </a:rPr>
              <a:t> تصمیم گیری (</a:t>
            </a:r>
            <a:r>
              <a:rPr lang="en-US" sz="2200" b="0" dirty="0">
                <a:solidFill>
                  <a:srgbClr val="0070C0"/>
                </a:solidFill>
                <a:cs typeface="B Nazanin" pitchFamily="2" charset="-78"/>
              </a:rPr>
              <a:t>Decision </a:t>
            </a:r>
            <a:r>
              <a:rPr lang="en-US" sz="2200" b="0" dirty="0" err="1">
                <a:solidFill>
                  <a:srgbClr val="0070C0"/>
                </a:solidFill>
                <a:cs typeface="B Nazanin" pitchFamily="2" charset="-78"/>
              </a:rPr>
              <a:t>hyperplanes</a:t>
            </a:r>
            <a:r>
              <a:rPr lang="fa-IR" sz="2200" b="0" dirty="0" smtClean="0">
                <a:cs typeface="B Nazanin" pitchFamily="2" charset="-78"/>
              </a:rPr>
              <a:t>)</a:t>
            </a:r>
          </a:p>
          <a:p>
            <a:pPr marL="457200" indent="-457200">
              <a:buFont typeface="+mj-lt"/>
              <a:buAutoNum type="arabicPeriod"/>
            </a:pPr>
            <a:endParaRPr lang="fa-IR" sz="2200" b="0" dirty="0" smtClean="0">
              <a:cs typeface="B Nazanin" pitchFamily="2" charset="-78"/>
            </a:endParaRPr>
          </a:p>
          <a:p>
            <a:pPr marL="457200" indent="-457200">
              <a:buFont typeface="+mj-lt"/>
              <a:buAutoNum type="arabicPeriod"/>
            </a:pPr>
            <a:r>
              <a:rPr lang="fa-IR" sz="2200" b="0" dirty="0" smtClean="0">
                <a:cs typeface="B Nazanin" pitchFamily="2" charset="-78"/>
              </a:rPr>
              <a:t>تابع بهینه سازی که از اتوماتای یادگیر استفاده می کند.(</a:t>
            </a:r>
            <a:r>
              <a:rPr lang="en-US" sz="2200" b="0" dirty="0">
                <a:solidFill>
                  <a:srgbClr val="0070C0"/>
                </a:solidFill>
                <a:cs typeface="B Nazanin" pitchFamily="2" charset="-78"/>
              </a:rPr>
              <a:t>Function optimization</a:t>
            </a:r>
            <a:r>
              <a:rPr lang="fa-IR" sz="2200" b="0" dirty="0" smtClean="0">
                <a:cs typeface="B Nazanin" pitchFamily="2" charset="-78"/>
              </a:rPr>
              <a:t>)</a:t>
            </a:r>
            <a:endParaRPr lang="fa-IR" sz="2200" b="0" dirty="0">
              <a:cs typeface="B Nazanin" pitchFamily="2" charset="-78"/>
            </a:endParaRPr>
          </a:p>
          <a:p>
            <a:pPr marL="0" indent="0">
              <a:buNone/>
            </a:pPr>
            <a:endParaRPr lang="fa-IR" sz="2200" b="0" dirty="0" smtClean="0">
              <a:cs typeface="B Nazanin" pitchFamily="2" charset="-78"/>
            </a:endParaRPr>
          </a:p>
          <a:p>
            <a:pPr marL="0" indent="0">
              <a:buNone/>
            </a:pPr>
            <a:endParaRPr lang="fa-IR" sz="2200" b="0" dirty="0" smtClean="0">
              <a:cs typeface="B Nazanin" pitchFamily="2" charset="-78"/>
            </a:endParaRPr>
          </a:p>
        </p:txBody>
      </p:sp>
    </p:spTree>
    <p:extLst>
      <p:ext uri="{BB962C8B-B14F-4D97-AF65-F5344CB8AC3E}">
        <p14:creationId xmlns:p14="http://schemas.microsoft.com/office/powerpoint/2010/main" val="1739229740"/>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err="1">
                <a:solidFill>
                  <a:schemeClr val="tx1"/>
                </a:solidFill>
                <a:latin typeface="Times New Roman" pitchFamily="18" charset="0"/>
                <a:cs typeface="Times New Roman" pitchFamily="18" charset="0"/>
              </a:rPr>
              <a:t>Hyperplane</a:t>
            </a:r>
            <a:r>
              <a:rPr lang="en-US" dirty="0">
                <a:solidFill>
                  <a:schemeClr val="tx1"/>
                </a:solidFill>
                <a:cs typeface="B Kamran Outline" pitchFamily="2" charset="-78"/>
              </a:rPr>
              <a:t> </a:t>
            </a:r>
            <a:r>
              <a:rPr lang="fa-IR" dirty="0" smtClean="0">
                <a:solidFill>
                  <a:schemeClr val="tx1"/>
                </a:solidFill>
                <a:cs typeface="B Kamran Outline" pitchFamily="2" charset="-78"/>
              </a:rPr>
              <a:t> تصمیم </a:t>
            </a:r>
            <a:r>
              <a:rPr lang="fa-IR" dirty="0">
                <a:solidFill>
                  <a:schemeClr val="tx1"/>
                </a:solidFill>
                <a:cs typeface="B Kamran Outline" pitchFamily="2" charset="-78"/>
              </a:rPr>
              <a:t>گیری </a:t>
            </a:r>
          </a:p>
        </p:txBody>
      </p:sp>
      <p:sp>
        <p:nvSpPr>
          <p:cNvPr id="3" name="Content Placeholder 2"/>
          <p:cNvSpPr>
            <a:spLocks noGrp="1"/>
          </p:cNvSpPr>
          <p:nvPr>
            <p:ph idx="1"/>
          </p:nvPr>
        </p:nvSpPr>
        <p:spPr>
          <a:xfrm>
            <a:off x="304800" y="1752600"/>
            <a:ext cx="8534400" cy="4876800"/>
          </a:xfrm>
        </p:spPr>
        <p:txBody>
          <a:bodyPr/>
          <a:lstStyle/>
          <a:p>
            <a:r>
              <a:rPr lang="fa-IR" sz="2200" b="0" dirty="0" smtClean="0">
                <a:cs typeface="B Nazanin" pitchFamily="2" charset="-78"/>
              </a:rPr>
              <a:t>فرم کلی یک </a:t>
            </a:r>
            <a:r>
              <a:rPr lang="en-US" sz="2200" b="0" dirty="0" err="1" smtClean="0">
                <a:cs typeface="B Nazanin" pitchFamily="2" charset="-78"/>
              </a:rPr>
              <a:t>hyperplane</a:t>
            </a:r>
            <a:r>
              <a:rPr lang="fa-IR" sz="2200" b="0" dirty="0" smtClean="0">
                <a:cs typeface="B Nazanin" pitchFamily="2" charset="-78"/>
              </a:rPr>
              <a:t> به صورت زیر است:</a:t>
            </a:r>
          </a:p>
          <a:p>
            <a:pPr marL="0" indent="0">
              <a:buNone/>
            </a:pPr>
            <a:endParaRPr lang="fa-IR" sz="2200" b="0" dirty="0" smtClean="0">
              <a:cs typeface="B Nazanin" pitchFamily="2" charset="-78"/>
            </a:endParaRPr>
          </a:p>
          <a:p>
            <a:pPr marL="0" indent="0">
              <a:buNone/>
            </a:pPr>
            <a:endParaRPr lang="fa-IR" sz="2200" b="0" dirty="0" smtClean="0">
              <a:cs typeface="B Nazanin" pitchFamily="2" charset="-78"/>
            </a:endParaRPr>
          </a:p>
          <a:p>
            <a:r>
              <a:rPr lang="fa-IR" sz="2200" b="0" dirty="0" smtClean="0">
                <a:cs typeface="B Nazanin" pitchFamily="2" charset="-78"/>
              </a:rPr>
              <a:t>که در آن:</a:t>
            </a:r>
          </a:p>
          <a:p>
            <a:endParaRPr lang="fa-IR" sz="2200" b="0" dirty="0" smtClean="0">
              <a:cs typeface="B Nazanin" pitchFamily="2" charset="-78"/>
            </a:endParaRPr>
          </a:p>
          <a:p>
            <a:r>
              <a:rPr lang="fa-IR" sz="2200" b="0" dirty="0" smtClean="0">
                <a:cs typeface="B Nazanin" pitchFamily="2" charset="-78"/>
              </a:rPr>
              <a:t>                                     بردار ویژگی افزوده (</a:t>
            </a:r>
            <a:r>
              <a:rPr lang="en-US" sz="2200" b="0" dirty="0">
                <a:cs typeface="B Nazanin" pitchFamily="2" charset="-78"/>
              </a:rPr>
              <a:t>augmented feature</a:t>
            </a:r>
            <a:r>
              <a:rPr lang="fa-IR" sz="2200" b="0" dirty="0" smtClean="0">
                <a:cs typeface="B Nazanin" pitchFamily="2" charset="-78"/>
              </a:rPr>
              <a:t>)</a:t>
            </a:r>
          </a:p>
          <a:p>
            <a:endParaRPr lang="fa-IR" sz="2200" b="0" dirty="0">
              <a:cs typeface="B Nazanin" pitchFamily="2" charset="-78"/>
            </a:endParaRPr>
          </a:p>
          <a:p>
            <a:r>
              <a:rPr lang="fa-IR" sz="2200" b="0" dirty="0" smtClean="0">
                <a:cs typeface="B Nazanin" pitchFamily="2" charset="-78"/>
              </a:rPr>
              <a:t>                                       ضرایب تعیین کننده ابر صفحه در فضای </a:t>
            </a:r>
            <a:r>
              <a:rPr lang="en-US" sz="2200" b="0" dirty="0" smtClean="0">
                <a:cs typeface="B Nazanin" pitchFamily="2" charset="-78"/>
              </a:rPr>
              <a:t>n</a:t>
            </a:r>
            <a:r>
              <a:rPr lang="fa-IR" sz="2200" b="0" dirty="0" smtClean="0">
                <a:cs typeface="B Nazanin" pitchFamily="2" charset="-78"/>
              </a:rPr>
              <a:t> بعدی ویژگی ها</a:t>
            </a:r>
          </a:p>
          <a:p>
            <a:endParaRPr lang="fa-IR" sz="2200" b="0" dirty="0">
              <a:cs typeface="B Nazanin" pitchFamily="2" charset="-78"/>
            </a:endParaRPr>
          </a:p>
          <a:p>
            <a:pPr>
              <a:lnSpc>
                <a:spcPct val="150000"/>
              </a:lnSpc>
            </a:pPr>
            <a:r>
              <a:rPr lang="fa-IR" sz="2200" b="0" dirty="0">
                <a:cs typeface="B Nazanin" pitchFamily="2" charset="-78"/>
              </a:rPr>
              <a:t> در حالت کلی یک تعداد از </a:t>
            </a:r>
            <a:r>
              <a:rPr lang="en-US" sz="2200" b="0" dirty="0" err="1">
                <a:cs typeface="B Nazanin" pitchFamily="2" charset="-78"/>
              </a:rPr>
              <a:t>hyperplane</a:t>
            </a:r>
            <a:r>
              <a:rPr lang="en-US" sz="2200" b="0" dirty="0">
                <a:cs typeface="B Nazanin" pitchFamily="2" charset="-78"/>
              </a:rPr>
              <a:t> </a:t>
            </a:r>
            <a:r>
              <a:rPr lang="fa-IR" sz="2200" b="0" dirty="0" smtClean="0">
                <a:cs typeface="B Nazanin" pitchFamily="2" charset="-78"/>
              </a:rPr>
              <a:t> وجود </a:t>
            </a:r>
            <a:r>
              <a:rPr lang="fa-IR" sz="2200" b="0" dirty="0">
                <a:cs typeface="B Nazanin" pitchFamily="2" charset="-78"/>
              </a:rPr>
              <a:t>دارد که فضای ویژگی </a:t>
            </a:r>
            <a:r>
              <a:rPr lang="fa-IR" sz="2200" b="0" dirty="0" smtClean="0">
                <a:cs typeface="B Nazanin" pitchFamily="2" charset="-78"/>
              </a:rPr>
              <a:t>(</a:t>
            </a:r>
            <a:r>
              <a:rPr lang="en-US" sz="2200" b="0" dirty="0" smtClean="0">
                <a:cs typeface="B Nazanin" pitchFamily="2" charset="-78"/>
              </a:rPr>
              <a:t>feature space</a:t>
            </a:r>
            <a:r>
              <a:rPr lang="fa-IR" sz="2200" b="0" dirty="0" smtClean="0">
                <a:cs typeface="B Nazanin" pitchFamily="2" charset="-78"/>
              </a:rPr>
              <a:t>) را </a:t>
            </a:r>
            <a:r>
              <a:rPr lang="fa-IR" sz="2200" b="0" dirty="0">
                <a:cs typeface="B Nazanin" pitchFamily="2" charset="-78"/>
              </a:rPr>
              <a:t>به ناحیه های مختلفی، که هر ناحیه باید با یک کلاس مجزا شناسایی شود جدا می شود.</a:t>
            </a:r>
          </a:p>
          <a:p>
            <a:endParaRPr lang="fa-IR" sz="2200" b="0" dirty="0" smtClean="0">
              <a:cs typeface="B Nazanin"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209800"/>
            <a:ext cx="449035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725574"/>
            <a:ext cx="2362200" cy="38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581525"/>
            <a:ext cx="267222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53161"/>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err="1">
                <a:solidFill>
                  <a:schemeClr val="tx1"/>
                </a:solidFill>
                <a:latin typeface="Times New Roman" pitchFamily="18" charset="0"/>
                <a:cs typeface="Times New Roman" pitchFamily="18" charset="0"/>
              </a:rPr>
              <a:t>Hyperplane</a:t>
            </a:r>
            <a:r>
              <a:rPr lang="en-US" dirty="0">
                <a:solidFill>
                  <a:schemeClr val="tx1"/>
                </a:solidFill>
                <a:cs typeface="B Kamran Outline" pitchFamily="2" charset="-78"/>
              </a:rPr>
              <a:t> </a:t>
            </a:r>
            <a:r>
              <a:rPr lang="fa-IR" dirty="0" smtClean="0">
                <a:solidFill>
                  <a:schemeClr val="tx1"/>
                </a:solidFill>
                <a:cs typeface="B Kamran Outline" pitchFamily="2" charset="-78"/>
              </a:rPr>
              <a:t> تصمیم </a:t>
            </a:r>
            <a:r>
              <a:rPr lang="fa-IR" dirty="0">
                <a:solidFill>
                  <a:schemeClr val="tx1"/>
                </a:solidFill>
                <a:cs typeface="B Kamran Outline" pitchFamily="2" charset="-78"/>
              </a:rPr>
              <a:t>گیری </a:t>
            </a:r>
          </a:p>
        </p:txBody>
      </p:sp>
      <p:sp>
        <p:nvSpPr>
          <p:cNvPr id="3" name="Content Placeholder 2"/>
          <p:cNvSpPr>
            <a:spLocks noGrp="1"/>
          </p:cNvSpPr>
          <p:nvPr>
            <p:ph idx="1"/>
          </p:nvPr>
        </p:nvSpPr>
        <p:spPr>
          <a:xfrm>
            <a:off x="457200" y="1752600"/>
            <a:ext cx="8382000" cy="4876800"/>
          </a:xfrm>
        </p:spPr>
        <p:txBody>
          <a:bodyPr/>
          <a:lstStyle/>
          <a:p>
            <a:pPr>
              <a:lnSpc>
                <a:spcPct val="150000"/>
              </a:lnSpc>
            </a:pPr>
            <a:r>
              <a:rPr lang="fa-IR" sz="2200" b="0" dirty="0" smtClean="0">
                <a:cs typeface="B Nazanin" pitchFamily="2" charset="-78"/>
              </a:rPr>
              <a:t>یک مثال ساده:</a:t>
            </a:r>
          </a:p>
          <a:p>
            <a:pPr marL="0" indent="0">
              <a:lnSpc>
                <a:spcPct val="150000"/>
              </a:lnSpc>
              <a:buNone/>
            </a:pPr>
            <a:r>
              <a:rPr lang="fa-IR" sz="2200" b="0" dirty="0" smtClean="0">
                <a:cs typeface="B Nazanin" pitchFamily="2" charset="-78"/>
              </a:rPr>
              <a:t>شامل 6 کلاس، که به وسیله 3 خط تصمیم کد گذاری شده اند.</a:t>
            </a:r>
          </a:p>
          <a:p>
            <a:endParaRPr lang="fa-IR" sz="2200" b="0" dirty="0" smtClean="0">
              <a:cs typeface="B Nazanin" pitchFamily="2"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445" y="2743200"/>
            <a:ext cx="4756355" cy="321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047510"/>
            <a:ext cx="5334000" cy="65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051261"/>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b="1" dirty="0" smtClean="0">
                <a:solidFill>
                  <a:schemeClr val="tx1"/>
                </a:solidFill>
                <a:cs typeface="B Kamran Outline" pitchFamily="2" charset="-78"/>
              </a:rPr>
              <a:t>برگفته از مقالات</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gn="l" rtl="0">
              <a:lnSpc>
                <a:spcPct val="150000"/>
              </a:lnSpc>
            </a:pPr>
            <a:endParaRPr lang="fa-IR" sz="2200" b="0" dirty="0" smtClean="0">
              <a:solidFill>
                <a:srgbClr val="0070C0"/>
              </a:solidFill>
              <a:latin typeface="Times New Roman" pitchFamily="18" charset="0"/>
              <a:cs typeface="Times New Roman" pitchFamily="18" charset="0"/>
            </a:endParaRPr>
          </a:p>
          <a:p>
            <a:pPr algn="l" rtl="0">
              <a:lnSpc>
                <a:spcPct val="150000"/>
              </a:lnSpc>
            </a:pPr>
            <a:r>
              <a:rPr lang="en-US" sz="2200" b="0" dirty="0" smtClean="0">
                <a:solidFill>
                  <a:srgbClr val="0070C0"/>
                </a:solidFill>
                <a:latin typeface="Times New Roman" pitchFamily="18" charset="0"/>
                <a:cs typeface="Times New Roman" pitchFamily="18" charset="0"/>
              </a:rPr>
              <a:t>Data </a:t>
            </a:r>
            <a:r>
              <a:rPr lang="en-US" sz="2200" b="0" dirty="0">
                <a:solidFill>
                  <a:srgbClr val="0070C0"/>
                </a:solidFill>
                <a:latin typeface="Times New Roman" pitchFamily="18" charset="0"/>
                <a:cs typeface="Times New Roman" pitchFamily="18" charset="0"/>
              </a:rPr>
              <a:t>Mining Using Learning Automata</a:t>
            </a:r>
            <a:r>
              <a:rPr lang="en-US" sz="2200" b="0" dirty="0">
                <a:latin typeface="Times New Roman" pitchFamily="18" charset="0"/>
                <a:cs typeface="Times New Roman" pitchFamily="18" charset="0"/>
              </a:rPr>
              <a:t>, M. R. </a:t>
            </a:r>
            <a:r>
              <a:rPr lang="en-US" sz="2200" b="0" dirty="0" err="1">
                <a:latin typeface="Times New Roman" pitchFamily="18" charset="0"/>
                <a:cs typeface="Times New Roman" pitchFamily="18" charset="0"/>
              </a:rPr>
              <a:t>Aghaebrahimi</a:t>
            </a:r>
            <a:r>
              <a:rPr lang="en-US" sz="2200" b="0" dirty="0">
                <a:latin typeface="Times New Roman" pitchFamily="18" charset="0"/>
                <a:cs typeface="Times New Roman" pitchFamily="18" charset="0"/>
              </a:rPr>
              <a:t>, S. H. </a:t>
            </a:r>
            <a:r>
              <a:rPr lang="en-US" sz="2200" b="0" dirty="0" err="1">
                <a:latin typeface="Times New Roman" pitchFamily="18" charset="0"/>
                <a:cs typeface="Times New Roman" pitchFamily="18" charset="0"/>
              </a:rPr>
              <a:t>Zahiri</a:t>
            </a:r>
            <a:r>
              <a:rPr lang="en-US" sz="2200" b="0" dirty="0">
                <a:latin typeface="Times New Roman" pitchFamily="18" charset="0"/>
                <a:cs typeface="Times New Roman" pitchFamily="18" charset="0"/>
              </a:rPr>
              <a:t>, and M. </a:t>
            </a:r>
            <a:r>
              <a:rPr lang="en-US" sz="2200" b="0" dirty="0" err="1" smtClean="0">
                <a:latin typeface="Times New Roman" pitchFamily="18" charset="0"/>
                <a:cs typeface="Times New Roman" pitchFamily="18" charset="0"/>
              </a:rPr>
              <a:t>Amiri</a:t>
            </a:r>
            <a:endParaRPr lang="en-US" sz="2200" b="0" dirty="0" smtClean="0">
              <a:latin typeface="Times New Roman" pitchFamily="18" charset="0"/>
              <a:cs typeface="Times New Roman" pitchFamily="18" charset="0"/>
            </a:endParaRPr>
          </a:p>
          <a:p>
            <a:pPr algn="l" rtl="0">
              <a:lnSpc>
                <a:spcPct val="150000"/>
              </a:lnSpc>
            </a:pPr>
            <a:r>
              <a:rPr lang="en-US" sz="2200" b="0" dirty="0">
                <a:solidFill>
                  <a:srgbClr val="0070C0"/>
                </a:solidFill>
                <a:latin typeface="Times New Roman" pitchFamily="18" charset="0"/>
                <a:cs typeface="Times New Roman" pitchFamily="18" charset="0"/>
              </a:rPr>
              <a:t>Learning automata based classifier</a:t>
            </a:r>
            <a:r>
              <a:rPr lang="en-US" sz="2200" b="0" dirty="0">
                <a:latin typeface="Times New Roman" pitchFamily="18" charset="0"/>
                <a:cs typeface="Times New Roman" pitchFamily="18" charset="0"/>
              </a:rPr>
              <a:t>, </a:t>
            </a:r>
            <a:r>
              <a:rPr lang="en-US" sz="2200" b="0" dirty="0" err="1">
                <a:latin typeface="Times New Roman" pitchFamily="18" charset="0"/>
                <a:cs typeface="Times New Roman" pitchFamily="18" charset="0"/>
              </a:rPr>
              <a:t>Seyed</a:t>
            </a:r>
            <a:r>
              <a:rPr lang="en-US" sz="2200" b="0" dirty="0">
                <a:latin typeface="Times New Roman" pitchFamily="18" charset="0"/>
                <a:cs typeface="Times New Roman" pitchFamily="18" charset="0"/>
              </a:rPr>
              <a:t>-Hamid </a:t>
            </a:r>
            <a:r>
              <a:rPr lang="en-US" sz="2200" b="0" dirty="0" err="1" smtClean="0">
                <a:latin typeface="Times New Roman" pitchFamily="18" charset="0"/>
                <a:cs typeface="Times New Roman" pitchFamily="18" charset="0"/>
              </a:rPr>
              <a:t>Zahiri</a:t>
            </a:r>
            <a:r>
              <a:rPr lang="fa-IR" sz="2200" b="0" dirty="0" smtClean="0">
                <a:latin typeface="Times New Roman" pitchFamily="18" charset="0"/>
                <a:cs typeface="Times New Roman" pitchFamily="18" charset="0"/>
              </a:rPr>
              <a:t>.</a:t>
            </a:r>
          </a:p>
          <a:p>
            <a:pPr algn="l" rtl="0">
              <a:lnSpc>
                <a:spcPct val="150000"/>
              </a:lnSpc>
            </a:pPr>
            <a:r>
              <a:rPr lang="en-US" sz="2200" b="0" dirty="0">
                <a:solidFill>
                  <a:srgbClr val="0070C0"/>
                </a:solidFill>
                <a:latin typeface="Times New Roman" pitchFamily="18" charset="0"/>
                <a:cs typeface="Times New Roman" pitchFamily="18" charset="0"/>
              </a:rPr>
              <a:t>Classification Rule Discovery Using Learning Automata- </a:t>
            </a:r>
            <a:r>
              <a:rPr lang="en-US" sz="2200" b="0" dirty="0" err="1">
                <a:latin typeface="Times New Roman" pitchFamily="18" charset="0"/>
                <a:cs typeface="Times New Roman" pitchFamily="18" charset="0"/>
              </a:rPr>
              <a:t>Seyed</a:t>
            </a:r>
            <a:r>
              <a:rPr lang="en-US" sz="2200" b="0" dirty="0">
                <a:latin typeface="Times New Roman" pitchFamily="18" charset="0"/>
                <a:cs typeface="Times New Roman" pitchFamily="18" charset="0"/>
              </a:rPr>
              <a:t>-Hamid </a:t>
            </a:r>
            <a:r>
              <a:rPr lang="en-US" sz="2200" b="0" dirty="0" err="1">
                <a:latin typeface="Times New Roman" pitchFamily="18" charset="0"/>
                <a:cs typeface="Times New Roman" pitchFamily="18" charset="0"/>
              </a:rPr>
              <a:t>Zahiri</a:t>
            </a:r>
            <a:endParaRPr lang="fa-IR" sz="2200" b="0" dirty="0">
              <a:latin typeface="Times New Roman" pitchFamily="18" charset="0"/>
              <a:cs typeface="Times New Roman" pitchFamily="18" charset="0"/>
            </a:endParaRPr>
          </a:p>
          <a:p>
            <a:pPr algn="l" rtl="0">
              <a:lnSpc>
                <a:spcPct val="150000"/>
              </a:lnSpc>
            </a:pPr>
            <a:endParaRPr lang="fa-IR" sz="2200" b="0" dirty="0">
              <a:latin typeface="Times New Roman" pitchFamily="18" charset="0"/>
              <a:cs typeface="Times New Roman" pitchFamily="18" charset="0"/>
            </a:endParaRPr>
          </a:p>
        </p:txBody>
      </p:sp>
    </p:spTree>
    <p:extLst>
      <p:ext uri="{BB962C8B-B14F-4D97-AF65-F5344CB8AC3E}">
        <p14:creationId xmlns:p14="http://schemas.microsoft.com/office/powerpoint/2010/main" val="1790283999"/>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chemeClr val="tx1"/>
                </a:solidFill>
                <a:cs typeface="B Kamran Outline" pitchFamily="2" charset="-78"/>
              </a:rPr>
              <a:t>تابع بهینه سازی با استفاده از اتوماتای یادگیر</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nSpc>
                <a:spcPct val="150000"/>
              </a:lnSpc>
            </a:pPr>
            <a:endParaRPr lang="fa-IR" sz="2200" b="0" dirty="0" smtClean="0">
              <a:cs typeface="B Nazanin" pitchFamily="2" charset="-78"/>
            </a:endParaRPr>
          </a:p>
          <a:p>
            <a:pPr>
              <a:lnSpc>
                <a:spcPct val="150000"/>
              </a:lnSpc>
            </a:pPr>
            <a:r>
              <a:rPr lang="fa-IR" sz="2200" b="0" dirty="0" smtClean="0">
                <a:cs typeface="B Nazanin" pitchFamily="2" charset="-78"/>
              </a:rPr>
              <a:t>در </a:t>
            </a:r>
            <a:r>
              <a:rPr lang="fa-IR" sz="2200" b="0" dirty="0">
                <a:cs typeface="B Nazanin" pitchFamily="2" charset="-78"/>
              </a:rPr>
              <a:t>این الگوریتم ابتدا فضای جواب ناآگاهانه به </a:t>
            </a:r>
            <a:r>
              <a:rPr lang="en-US" sz="2200" b="0" dirty="0">
                <a:solidFill>
                  <a:srgbClr val="0070C0"/>
                </a:solidFill>
                <a:cs typeface="B Nazanin" pitchFamily="2" charset="-78"/>
              </a:rPr>
              <a:t>r</a:t>
            </a:r>
            <a:r>
              <a:rPr lang="en-US" sz="2200" b="0" dirty="0">
                <a:cs typeface="B Nazanin" pitchFamily="2" charset="-78"/>
              </a:rPr>
              <a:t>، </a:t>
            </a:r>
            <a:r>
              <a:rPr lang="en-US" sz="2200" b="0" dirty="0">
                <a:solidFill>
                  <a:srgbClr val="00B050"/>
                </a:solidFill>
                <a:cs typeface="B Nazanin" pitchFamily="2" charset="-78"/>
              </a:rPr>
              <a:t>hyper-cube</a:t>
            </a:r>
            <a:r>
              <a:rPr lang="en-US" sz="2200" b="0" dirty="0">
                <a:cs typeface="B Nazanin" pitchFamily="2" charset="-78"/>
              </a:rPr>
              <a:t> </a:t>
            </a:r>
            <a:r>
              <a:rPr lang="fa-IR" sz="2200" b="0" dirty="0" smtClean="0">
                <a:cs typeface="B Nazanin" pitchFamily="2" charset="-78"/>
              </a:rPr>
              <a:t> که </a:t>
            </a:r>
            <a:r>
              <a:rPr lang="fa-IR" sz="2200" b="0" dirty="0">
                <a:cs typeface="B Nazanin" pitchFamily="2" charset="-78"/>
              </a:rPr>
              <a:t>هر کدام مطابق با یک عمل اتوماتای یادگیر است، تقسیم می شود</a:t>
            </a:r>
            <a:r>
              <a:rPr lang="fa-IR" sz="2200" b="0" dirty="0" smtClean="0">
                <a:cs typeface="B Nazanin" pitchFamily="2" charset="-78"/>
              </a:rPr>
              <a:t>.</a:t>
            </a:r>
          </a:p>
          <a:p>
            <a:pPr>
              <a:lnSpc>
                <a:spcPct val="150000"/>
              </a:lnSpc>
            </a:pPr>
            <a:endParaRPr lang="fa-IR" sz="2200" b="0" dirty="0" smtClean="0">
              <a:cs typeface="B Nazanin" pitchFamily="2" charset="-78"/>
            </a:endParaRPr>
          </a:p>
          <a:p>
            <a:pPr>
              <a:lnSpc>
                <a:spcPct val="150000"/>
              </a:lnSpc>
            </a:pPr>
            <a:r>
              <a:rPr lang="fa-IR" sz="2200" b="0" dirty="0" smtClean="0">
                <a:cs typeface="B Nazanin" pitchFamily="2" charset="-78"/>
              </a:rPr>
              <a:t>سپس </a:t>
            </a:r>
            <a:r>
              <a:rPr lang="fa-IR" sz="2200" b="0" dirty="0">
                <a:cs typeface="B Nazanin" pitchFamily="2" charset="-78"/>
              </a:rPr>
              <a:t>با استفاده پیوسته از الگوریتم </a:t>
            </a:r>
            <a:r>
              <a:rPr lang="fa-IR" sz="2200" b="0" dirty="0">
                <a:solidFill>
                  <a:srgbClr val="00B050"/>
                </a:solidFill>
                <a:cs typeface="B Nazanin" pitchFamily="2" charset="-78"/>
              </a:rPr>
              <a:t>پیگرد</a:t>
            </a:r>
            <a:r>
              <a:rPr lang="fa-IR" sz="2200" b="0" dirty="0">
                <a:cs typeface="B Nazanin" pitchFamily="2" charset="-78"/>
              </a:rPr>
              <a:t> (</a:t>
            </a:r>
            <a:r>
              <a:rPr lang="en-US" sz="2200" b="0" dirty="0">
                <a:solidFill>
                  <a:srgbClr val="0070C0"/>
                </a:solidFill>
                <a:cs typeface="B Nazanin" pitchFamily="2" charset="-78"/>
              </a:rPr>
              <a:t>Pursuit  algorithm </a:t>
            </a:r>
            <a:r>
              <a:rPr lang="fa-IR" sz="2200" b="0" dirty="0" smtClean="0">
                <a:cs typeface="B Nazanin" pitchFamily="2" charset="-78"/>
              </a:rPr>
              <a:t>) احتمالات </a:t>
            </a:r>
            <a:r>
              <a:rPr lang="fa-IR" sz="2200" b="0" dirty="0">
                <a:cs typeface="B Nazanin" pitchFamily="2" charset="-78"/>
              </a:rPr>
              <a:t>عمل ها و تخمین پاداش احتمالات در هر دوره با محاسبه مقدار تابع از یک نمونه انتخابی تصادفی مطابق با حالت جاری عمل بروز می شوند.</a:t>
            </a:r>
            <a:endParaRPr lang="fa-IR" sz="2200" b="0" dirty="0" smtClean="0">
              <a:cs typeface="B Nazanin" pitchFamily="2" charset="-78"/>
            </a:endParaRPr>
          </a:p>
          <a:p>
            <a:pPr marL="0" indent="0">
              <a:lnSpc>
                <a:spcPct val="150000"/>
              </a:lnSpc>
              <a:buNone/>
            </a:pPr>
            <a:endParaRPr lang="fa-IR" sz="2200" b="0" dirty="0">
              <a:cs typeface="B Nazanin" pitchFamily="2" charset="-78"/>
            </a:endParaRPr>
          </a:p>
        </p:txBody>
      </p:sp>
    </p:spTree>
    <p:extLst>
      <p:ext uri="{BB962C8B-B14F-4D97-AF65-F5344CB8AC3E}">
        <p14:creationId xmlns:p14="http://schemas.microsoft.com/office/powerpoint/2010/main" val="3421367082"/>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chemeClr val="tx1"/>
                </a:solidFill>
                <a:cs typeface="B Kamran Outline" pitchFamily="2" charset="-78"/>
              </a:rPr>
              <a:t>تابع بهینه سازی با استفاده از اتوماتای یادگیر</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nSpc>
                <a:spcPct val="150000"/>
              </a:lnSpc>
            </a:pPr>
            <a:endParaRPr lang="fa-IR" sz="2200" b="0" dirty="0" smtClean="0">
              <a:cs typeface="B Nazanin" pitchFamily="2" charset="-78"/>
            </a:endParaRPr>
          </a:p>
          <a:p>
            <a:pPr>
              <a:lnSpc>
                <a:spcPct val="150000"/>
              </a:lnSpc>
            </a:pPr>
            <a:r>
              <a:rPr lang="fa-IR" sz="2200" b="0" dirty="0" smtClean="0">
                <a:cs typeface="B Nazanin" pitchFamily="2" charset="-78"/>
              </a:rPr>
              <a:t>اگر </a:t>
            </a:r>
            <a:r>
              <a:rPr lang="fa-IR" sz="2200" b="0" dirty="0">
                <a:cs typeface="B Nazanin" pitchFamily="2" charset="-78"/>
              </a:rPr>
              <a:t>تخمین یک پاداش احتمال از یک آستانه از قبل تعریف </a:t>
            </a:r>
            <a:r>
              <a:rPr lang="fa-IR" sz="2200" b="0" dirty="0" smtClean="0">
                <a:cs typeface="B Nazanin" pitchFamily="2" charset="-78"/>
              </a:rPr>
              <a:t>شده(</a:t>
            </a:r>
            <a:r>
              <a:rPr lang="en-US" sz="2200" b="0" dirty="0" smtClean="0">
                <a:solidFill>
                  <a:srgbClr val="0070C0"/>
                </a:solidFill>
                <a:cs typeface="B Nazanin" pitchFamily="2" charset="-78"/>
              </a:rPr>
              <a:t>predefined threshold </a:t>
            </a:r>
            <a:r>
              <a:rPr lang="fa-IR" sz="2200" b="0" dirty="0" smtClean="0">
                <a:cs typeface="B Nazanin" pitchFamily="2" charset="-78"/>
              </a:rPr>
              <a:t>) کوچکتر </a:t>
            </a:r>
            <a:r>
              <a:rPr lang="fa-IR" sz="2200" b="0" dirty="0">
                <a:cs typeface="B Nazanin" pitchFamily="2" charset="-78"/>
              </a:rPr>
              <a:t>باشد، </a:t>
            </a:r>
            <a:r>
              <a:rPr lang="en-US" sz="2200" b="0" dirty="0">
                <a:solidFill>
                  <a:srgbClr val="0070C0"/>
                </a:solidFill>
                <a:cs typeface="B Nazanin" pitchFamily="2" charset="-78"/>
              </a:rPr>
              <a:t>hyper-cube </a:t>
            </a:r>
            <a:r>
              <a:rPr lang="fa-IR" sz="2200" b="0" dirty="0" smtClean="0">
                <a:cs typeface="B Nazanin" pitchFamily="2" charset="-78"/>
              </a:rPr>
              <a:t> متناظر </a:t>
            </a:r>
            <a:r>
              <a:rPr lang="fa-IR" sz="2200" b="0" dirty="0">
                <a:cs typeface="B Nazanin" pitchFamily="2" charset="-78"/>
              </a:rPr>
              <a:t>آنگاه بر طبق نمونه های مقدار آن تابع محاسبه می شود</a:t>
            </a:r>
            <a:r>
              <a:rPr lang="fa-IR" sz="2200" b="0" dirty="0" smtClean="0">
                <a:cs typeface="B Nazanin" pitchFamily="2" charset="-78"/>
              </a:rPr>
              <a:t>.</a:t>
            </a:r>
          </a:p>
          <a:p>
            <a:pPr>
              <a:lnSpc>
                <a:spcPct val="150000"/>
              </a:lnSpc>
            </a:pPr>
            <a:endParaRPr lang="fa-IR" sz="2200" b="0" dirty="0">
              <a:cs typeface="B Nazanin" pitchFamily="2" charset="-78"/>
            </a:endParaRPr>
          </a:p>
          <a:p>
            <a:pPr>
              <a:lnSpc>
                <a:spcPct val="150000"/>
              </a:lnSpc>
            </a:pPr>
            <a:endParaRPr lang="fa-IR" sz="2200" b="0" dirty="0" smtClean="0">
              <a:cs typeface="B Nazanin" pitchFamily="2" charset="-78"/>
            </a:endParaRPr>
          </a:p>
          <a:p>
            <a:pPr>
              <a:lnSpc>
                <a:spcPct val="150000"/>
              </a:lnSpc>
            </a:pPr>
            <a:r>
              <a:rPr lang="fa-IR" sz="2200" b="0" dirty="0" smtClean="0">
                <a:cs typeface="B Nazanin" pitchFamily="2" charset="-78"/>
              </a:rPr>
              <a:t>اگر </a:t>
            </a:r>
            <a:r>
              <a:rPr lang="fa-IR" sz="2200" b="0" dirty="0">
                <a:cs typeface="B Nazanin" pitchFamily="2" charset="-78"/>
              </a:rPr>
              <a:t>هر دو مقدار میانگین و واریانس مقادیر این تابع به اندازه کافی کوچک باشند این </a:t>
            </a:r>
            <a:r>
              <a:rPr lang="en-US" sz="2200" b="0" dirty="0">
                <a:solidFill>
                  <a:srgbClr val="0070C0"/>
                </a:solidFill>
                <a:cs typeface="B Nazanin" pitchFamily="2" charset="-78"/>
              </a:rPr>
              <a:t>hyper-cube</a:t>
            </a:r>
            <a:r>
              <a:rPr lang="en-US" sz="2200" b="0" dirty="0">
                <a:cs typeface="B Nazanin" pitchFamily="2" charset="-78"/>
              </a:rPr>
              <a:t> </a:t>
            </a:r>
            <a:r>
              <a:rPr lang="fa-IR" sz="2200" b="0" dirty="0" smtClean="0">
                <a:cs typeface="B Nazanin" pitchFamily="2" charset="-78"/>
              </a:rPr>
              <a:t> پایدار </a:t>
            </a:r>
            <a:r>
              <a:rPr lang="fa-IR" sz="2200" b="0" dirty="0">
                <a:cs typeface="B Nazanin" pitchFamily="2" charset="-78"/>
              </a:rPr>
              <a:t>و بلااستفاده در نظرگرفته می شود.سپس این </a:t>
            </a:r>
            <a:r>
              <a:rPr lang="en-US" sz="2200" b="0" dirty="0">
                <a:solidFill>
                  <a:srgbClr val="0070C0"/>
                </a:solidFill>
                <a:cs typeface="B Nazanin" pitchFamily="2" charset="-78"/>
              </a:rPr>
              <a:t>hyper-cube</a:t>
            </a:r>
            <a:r>
              <a:rPr lang="en-US" sz="2200" b="0" dirty="0">
                <a:cs typeface="B Nazanin" pitchFamily="2" charset="-78"/>
              </a:rPr>
              <a:t> </a:t>
            </a:r>
            <a:r>
              <a:rPr lang="fa-IR" sz="2200" b="0" dirty="0" smtClean="0">
                <a:cs typeface="B Nazanin" pitchFamily="2" charset="-78"/>
              </a:rPr>
              <a:t> خارج </a:t>
            </a:r>
            <a:r>
              <a:rPr lang="fa-IR" sz="2200" b="0" dirty="0">
                <a:cs typeface="B Nazanin" pitchFamily="2" charset="-78"/>
              </a:rPr>
              <a:t>می شود و بهینه سازی با </a:t>
            </a:r>
            <a:r>
              <a:rPr lang="en-US" sz="2200" b="0" dirty="0">
                <a:solidFill>
                  <a:srgbClr val="0070C0"/>
                </a:solidFill>
                <a:cs typeface="B Nazanin" pitchFamily="2" charset="-78"/>
              </a:rPr>
              <a:t>r-1</a:t>
            </a:r>
            <a:r>
              <a:rPr lang="en-US" sz="2200" b="0" dirty="0">
                <a:cs typeface="B Nazanin" pitchFamily="2" charset="-78"/>
              </a:rPr>
              <a:t>، </a:t>
            </a:r>
            <a:r>
              <a:rPr lang="en-US" sz="2200" b="0" dirty="0">
                <a:solidFill>
                  <a:srgbClr val="00B050"/>
                </a:solidFill>
                <a:cs typeface="B Nazanin" pitchFamily="2" charset="-78"/>
              </a:rPr>
              <a:t>hyper-cube</a:t>
            </a:r>
            <a:r>
              <a:rPr lang="en-US" sz="2200" b="0" dirty="0">
                <a:cs typeface="B Nazanin" pitchFamily="2" charset="-78"/>
              </a:rPr>
              <a:t> </a:t>
            </a:r>
            <a:r>
              <a:rPr lang="fa-IR" sz="2200" b="0" dirty="0" smtClean="0">
                <a:cs typeface="B Nazanin" pitchFamily="2" charset="-78"/>
              </a:rPr>
              <a:t> باقی </a:t>
            </a:r>
            <a:r>
              <a:rPr lang="fa-IR" sz="2200" b="0" dirty="0">
                <a:cs typeface="B Nazanin" pitchFamily="2" charset="-78"/>
              </a:rPr>
              <a:t>مانده ادامه </a:t>
            </a:r>
            <a:r>
              <a:rPr lang="fa-IR" sz="2200" b="0" dirty="0" smtClean="0">
                <a:cs typeface="B Nazanin" pitchFamily="2" charset="-78"/>
              </a:rPr>
              <a:t>می یابد. </a:t>
            </a:r>
            <a:endParaRPr lang="fa-IR" sz="2200" b="0" dirty="0">
              <a:cs typeface="B Nazanin" pitchFamily="2" charset="-78"/>
            </a:endParaRPr>
          </a:p>
        </p:txBody>
      </p:sp>
    </p:spTree>
    <p:extLst>
      <p:ext uri="{BB962C8B-B14F-4D97-AF65-F5344CB8AC3E}">
        <p14:creationId xmlns:p14="http://schemas.microsoft.com/office/powerpoint/2010/main" val="2731223139"/>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chemeClr val="tx1"/>
                </a:solidFill>
                <a:cs typeface="B Kamran Outline" pitchFamily="2" charset="-78"/>
              </a:rPr>
              <a:t>تابع بهینه سازی با استفاده از اتوماتای یادگیر</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nSpc>
                <a:spcPct val="150000"/>
              </a:lnSpc>
            </a:pPr>
            <a:endParaRPr lang="fa-IR" sz="2200" b="0" dirty="0" smtClean="0">
              <a:cs typeface="B Nazanin" pitchFamily="2" charset="-78"/>
            </a:endParaRPr>
          </a:p>
          <a:p>
            <a:pPr>
              <a:lnSpc>
                <a:spcPct val="150000"/>
              </a:lnSpc>
            </a:pPr>
            <a:r>
              <a:rPr lang="fa-IR" sz="2200" b="0" dirty="0" smtClean="0">
                <a:cs typeface="B Nazanin" pitchFamily="2" charset="-78"/>
              </a:rPr>
              <a:t>در </a:t>
            </a:r>
            <a:r>
              <a:rPr lang="fa-IR" sz="2200" b="0" dirty="0">
                <a:cs typeface="B Nazanin" pitchFamily="2" charset="-78"/>
              </a:rPr>
              <a:t>غیر این صورت این </a:t>
            </a:r>
            <a:r>
              <a:rPr lang="en-US" sz="2200" b="0" dirty="0">
                <a:solidFill>
                  <a:srgbClr val="0070C0"/>
                </a:solidFill>
                <a:cs typeface="B Nazanin" pitchFamily="2" charset="-78"/>
              </a:rPr>
              <a:t>hyper-cube </a:t>
            </a:r>
            <a:r>
              <a:rPr lang="fa-IR" sz="2200" b="0" dirty="0" smtClean="0">
                <a:cs typeface="B Nazanin" pitchFamily="2" charset="-78"/>
              </a:rPr>
              <a:t> به </a:t>
            </a:r>
            <a:r>
              <a:rPr lang="fa-IR" sz="2200" b="0" dirty="0">
                <a:cs typeface="B Nazanin" pitchFamily="2" charset="-78"/>
              </a:rPr>
              <a:t>عنوان ناپایدار درنظر گرفته می شود و افزایش و کاهش (قله و دره) </a:t>
            </a:r>
            <a:r>
              <a:rPr lang="fa-IR" sz="2200" b="0" dirty="0" smtClean="0">
                <a:cs typeface="B Nazanin" pitchFamily="2" charset="-78"/>
              </a:rPr>
              <a:t>این </a:t>
            </a:r>
            <a:r>
              <a:rPr lang="fa-IR" sz="2200" b="0" dirty="0">
                <a:cs typeface="B Nazanin" pitchFamily="2" charset="-78"/>
              </a:rPr>
              <a:t>تابع در این </a:t>
            </a:r>
            <a:r>
              <a:rPr lang="fa-IR" sz="2200" b="0" dirty="0" smtClean="0">
                <a:cs typeface="B Nazanin" pitchFamily="2" charset="-78"/>
              </a:rPr>
              <a:t>از </a:t>
            </a:r>
            <a:r>
              <a:rPr lang="fa-IR" sz="2200" b="0" dirty="0">
                <a:cs typeface="B Nazanin" pitchFamily="2" charset="-78"/>
              </a:rPr>
              <a:t>نمونه های داخل آن تخمین زده می شود</a:t>
            </a:r>
            <a:r>
              <a:rPr lang="fa-IR" sz="2200" b="0" dirty="0" smtClean="0">
                <a:cs typeface="B Nazanin" pitchFamily="2" charset="-78"/>
              </a:rPr>
              <a:t>.</a:t>
            </a:r>
          </a:p>
          <a:p>
            <a:pPr>
              <a:lnSpc>
                <a:spcPct val="150000"/>
              </a:lnSpc>
            </a:pPr>
            <a:endParaRPr lang="fa-IR" sz="2200" b="0" dirty="0">
              <a:cs typeface="B Nazanin" pitchFamily="2" charset="-78"/>
            </a:endParaRPr>
          </a:p>
          <a:p>
            <a:pPr>
              <a:lnSpc>
                <a:spcPct val="150000"/>
              </a:lnSpc>
            </a:pPr>
            <a:r>
              <a:rPr lang="fa-IR" sz="2200" b="0" dirty="0" smtClean="0">
                <a:cs typeface="B Nazanin" pitchFamily="2" charset="-78"/>
              </a:rPr>
              <a:t>سپس </a:t>
            </a:r>
            <a:r>
              <a:rPr lang="fa-IR" sz="2200" b="0" dirty="0">
                <a:cs typeface="B Nazanin" pitchFamily="2" charset="-78"/>
              </a:rPr>
              <a:t>این </a:t>
            </a:r>
            <a:r>
              <a:rPr lang="en-US" sz="2200" b="0" dirty="0">
                <a:solidFill>
                  <a:srgbClr val="0070C0"/>
                </a:solidFill>
                <a:cs typeface="B Nazanin" pitchFamily="2" charset="-78"/>
              </a:rPr>
              <a:t>hyper-cube</a:t>
            </a:r>
            <a:r>
              <a:rPr lang="en-US" sz="2200" b="0" dirty="0">
                <a:cs typeface="B Nazanin" pitchFamily="2" charset="-78"/>
              </a:rPr>
              <a:t> </a:t>
            </a:r>
            <a:r>
              <a:rPr lang="fa-IR" sz="2200" b="0" dirty="0" smtClean="0">
                <a:cs typeface="B Nazanin" pitchFamily="2" charset="-78"/>
              </a:rPr>
              <a:t> به </a:t>
            </a:r>
            <a:r>
              <a:rPr lang="fa-IR" sz="2200" b="0" dirty="0">
                <a:cs typeface="B Nazanin" pitchFamily="2" charset="-78"/>
              </a:rPr>
              <a:t>تعدادی زیر </a:t>
            </a:r>
            <a:r>
              <a:rPr lang="en-US" sz="2200" b="0" dirty="0">
                <a:solidFill>
                  <a:srgbClr val="0070C0"/>
                </a:solidFill>
                <a:cs typeface="B Nazanin" pitchFamily="2" charset="-78"/>
              </a:rPr>
              <a:t>hyper-cube</a:t>
            </a:r>
            <a:r>
              <a:rPr lang="en-US" sz="2200" b="0" dirty="0">
                <a:cs typeface="B Nazanin" pitchFamily="2" charset="-78"/>
              </a:rPr>
              <a:t> </a:t>
            </a:r>
            <a:r>
              <a:rPr lang="fa-IR" sz="2200" b="0" dirty="0" smtClean="0">
                <a:cs typeface="B Nazanin" pitchFamily="2" charset="-78"/>
              </a:rPr>
              <a:t> که </a:t>
            </a:r>
            <a:r>
              <a:rPr lang="fa-IR" sz="2200" b="0" dirty="0">
                <a:cs typeface="B Nazanin" pitchFamily="2" charset="-78"/>
              </a:rPr>
              <a:t>هرکدام فقط </a:t>
            </a:r>
            <a:r>
              <a:rPr lang="fa-IR" sz="2200" b="0" dirty="0" smtClean="0">
                <a:cs typeface="B Nazanin" pitchFamily="2" charset="-78"/>
              </a:rPr>
              <a:t>شامل </a:t>
            </a:r>
            <a:r>
              <a:rPr lang="fa-IR" sz="2200" b="0" dirty="0">
                <a:cs typeface="B Nazanin" pitchFamily="2" charset="-78"/>
              </a:rPr>
              <a:t>نمونه های صعودی یا نزولی هستند تقسیم می شوند و </a:t>
            </a:r>
            <a:r>
              <a:rPr lang="en-US" sz="2200" b="0" dirty="0">
                <a:solidFill>
                  <a:srgbClr val="0070C0"/>
                </a:solidFill>
                <a:cs typeface="B Nazanin" pitchFamily="2" charset="-78"/>
              </a:rPr>
              <a:t>hyper-cube</a:t>
            </a:r>
            <a:r>
              <a:rPr lang="en-US" sz="2200" b="0" dirty="0">
                <a:cs typeface="B Nazanin" pitchFamily="2" charset="-78"/>
              </a:rPr>
              <a:t> </a:t>
            </a:r>
            <a:r>
              <a:rPr lang="fa-IR" sz="2200" b="0" dirty="0" smtClean="0">
                <a:cs typeface="B Nazanin" pitchFamily="2" charset="-78"/>
              </a:rPr>
              <a:t> اصلی </a:t>
            </a:r>
            <a:r>
              <a:rPr lang="fa-IR" sz="2200" b="0" dirty="0">
                <a:cs typeface="B Nazanin" pitchFamily="2" charset="-78"/>
              </a:rPr>
              <a:t>به وسیله بهترین پاداش زیر </a:t>
            </a:r>
            <a:r>
              <a:rPr lang="en-US" sz="2200" b="0" dirty="0">
                <a:solidFill>
                  <a:srgbClr val="0070C0"/>
                </a:solidFill>
                <a:cs typeface="B Nazanin" pitchFamily="2" charset="-78"/>
              </a:rPr>
              <a:t>hyper-cube</a:t>
            </a:r>
            <a:r>
              <a:rPr lang="en-US" sz="2200" b="0" dirty="0">
                <a:cs typeface="B Nazanin" pitchFamily="2" charset="-78"/>
              </a:rPr>
              <a:t> </a:t>
            </a:r>
            <a:r>
              <a:rPr lang="fa-IR" sz="2200" b="0" dirty="0" smtClean="0">
                <a:cs typeface="B Nazanin" pitchFamily="2" charset="-78"/>
              </a:rPr>
              <a:t> جایگزین </a:t>
            </a:r>
            <a:r>
              <a:rPr lang="fa-IR" sz="2200" b="0" dirty="0">
                <a:cs typeface="B Nazanin" pitchFamily="2" charset="-78"/>
              </a:rPr>
              <a:t>می شود و </a:t>
            </a:r>
            <a:r>
              <a:rPr lang="en-US" sz="2200" b="0" dirty="0">
                <a:solidFill>
                  <a:srgbClr val="0070C0"/>
                </a:solidFill>
                <a:cs typeface="B Nazanin" pitchFamily="2" charset="-78"/>
              </a:rPr>
              <a:t>hyper-cube</a:t>
            </a:r>
            <a:r>
              <a:rPr lang="en-US" sz="2200" b="0" dirty="0">
                <a:cs typeface="B Nazanin" pitchFamily="2" charset="-78"/>
              </a:rPr>
              <a:t> </a:t>
            </a:r>
            <a:r>
              <a:rPr lang="fa-IR" sz="2200" b="0" dirty="0" smtClean="0">
                <a:cs typeface="B Nazanin" pitchFamily="2" charset="-78"/>
              </a:rPr>
              <a:t> های </a:t>
            </a:r>
            <a:r>
              <a:rPr lang="fa-IR" sz="2200" b="0" dirty="0">
                <a:cs typeface="B Nazanin" pitchFamily="2" charset="-78"/>
              </a:rPr>
              <a:t>دیگر بلااستفاده در نظر گرفته شده و خارج می شود.</a:t>
            </a:r>
          </a:p>
        </p:txBody>
      </p:sp>
    </p:spTree>
    <p:extLst>
      <p:ext uri="{BB962C8B-B14F-4D97-AF65-F5344CB8AC3E}">
        <p14:creationId xmlns:p14="http://schemas.microsoft.com/office/powerpoint/2010/main" val="475188284"/>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chemeClr val="tx1"/>
                </a:solidFill>
                <a:cs typeface="B Kamran Outline" pitchFamily="2" charset="-78"/>
              </a:rPr>
              <a:t>تابع بهینه سازی با استفاده از اتوماتای یادگیر</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nSpc>
                <a:spcPct val="150000"/>
              </a:lnSpc>
            </a:pPr>
            <a:r>
              <a:rPr lang="fa-IR" sz="2200" b="0" dirty="0" smtClean="0">
                <a:cs typeface="B Nazanin" pitchFamily="2" charset="-78"/>
              </a:rPr>
              <a:t>این </a:t>
            </a:r>
            <a:r>
              <a:rPr lang="fa-IR" sz="2200" b="0" dirty="0">
                <a:cs typeface="B Nazanin" pitchFamily="2" charset="-78"/>
              </a:rPr>
              <a:t>رویه تا زمانی که یک شرط دقیق از قبل تعریف شده ارضا شود تکرا می شود.سپس </a:t>
            </a:r>
            <a:r>
              <a:rPr lang="en-US" sz="2200" b="0" dirty="0">
                <a:solidFill>
                  <a:srgbClr val="0070C0"/>
                </a:solidFill>
                <a:cs typeface="B Nazanin" pitchFamily="2" charset="-78"/>
              </a:rPr>
              <a:t>hyper-cube</a:t>
            </a:r>
            <a:r>
              <a:rPr lang="en-US" sz="2200" b="0" dirty="0">
                <a:cs typeface="B Nazanin" pitchFamily="2" charset="-78"/>
              </a:rPr>
              <a:t> </a:t>
            </a:r>
            <a:r>
              <a:rPr lang="fa-IR" sz="2200" b="0" dirty="0" smtClean="0">
                <a:cs typeface="B Nazanin" pitchFamily="2" charset="-78"/>
              </a:rPr>
              <a:t> اصلی </a:t>
            </a:r>
            <a:r>
              <a:rPr lang="fa-IR" sz="2200" b="0" dirty="0">
                <a:cs typeface="B Nazanin" pitchFamily="2" charset="-78"/>
              </a:rPr>
              <a:t>خارج می شود و یا به چندین مقدار که شامل شبه بهینه سراسری است همگرا می </a:t>
            </a:r>
            <a:r>
              <a:rPr lang="fa-IR" sz="2200" b="0" dirty="0" smtClean="0">
                <a:cs typeface="B Nazanin" pitchFamily="2" charset="-78"/>
              </a:rPr>
              <a:t>شود.</a:t>
            </a:r>
            <a:endParaRPr lang="fa-IR" sz="2200" b="0" dirty="0">
              <a:cs typeface="B Nazanin" pitchFamily="2" charset="-78"/>
            </a:endParaRPr>
          </a:p>
          <a:p>
            <a:pPr>
              <a:lnSpc>
                <a:spcPct val="150000"/>
              </a:lnSpc>
            </a:pPr>
            <a:r>
              <a:rPr lang="fa-IR" sz="2200" b="0" dirty="0" smtClean="0">
                <a:cs typeface="B Nazanin" pitchFamily="2" charset="-78"/>
              </a:rPr>
              <a:t>مانند </a:t>
            </a:r>
            <a:r>
              <a:rPr lang="fa-IR" sz="2200" b="0" dirty="0">
                <a:cs typeface="B Nazanin" pitchFamily="2" charset="-78"/>
              </a:rPr>
              <a:t>دیگر الگوریتم های بهینه سازی غیرقطعی، هدف این روش پیدا کردن یک توافق(سازش) بین کاوش و استخراج است.به عنوان مثال همگرا شدن به نزدیک ترین بهینه محلی و کشف رفتار تابع به منظور کشف ناحیه سراسری است.</a:t>
            </a:r>
          </a:p>
          <a:p>
            <a:pPr>
              <a:lnSpc>
                <a:spcPct val="150000"/>
              </a:lnSpc>
            </a:pPr>
            <a:r>
              <a:rPr lang="fa-IR" sz="2200" b="0" dirty="0">
                <a:cs typeface="B Nazanin" pitchFamily="2" charset="-78"/>
              </a:rPr>
              <a:t>برنامه زمانبندی تابع بهینه سازی برپایه اتوماتای یادگیر </a:t>
            </a:r>
            <a:r>
              <a:rPr lang="fa-IR" sz="2200" b="0" dirty="0" smtClean="0">
                <a:cs typeface="B Nazanin" pitchFamily="2" charset="-78"/>
              </a:rPr>
              <a:t>دراسلاید بعد داده </a:t>
            </a:r>
            <a:r>
              <a:rPr lang="fa-IR" sz="2200" b="0" dirty="0">
                <a:cs typeface="B Nazanin" pitchFamily="2" charset="-78"/>
              </a:rPr>
              <a:t>شده است.</a:t>
            </a:r>
          </a:p>
          <a:p>
            <a:pPr marL="0" indent="0">
              <a:lnSpc>
                <a:spcPct val="150000"/>
              </a:lnSpc>
              <a:buNone/>
            </a:pPr>
            <a:endParaRPr lang="fa-IR" sz="2200" b="0" dirty="0">
              <a:cs typeface="B Nazanin" pitchFamily="2" charset="-78"/>
            </a:endParaRPr>
          </a:p>
        </p:txBody>
      </p:sp>
    </p:spTree>
    <p:extLst>
      <p:ext uri="{BB962C8B-B14F-4D97-AF65-F5344CB8AC3E}">
        <p14:creationId xmlns:p14="http://schemas.microsoft.com/office/powerpoint/2010/main" val="1431221482"/>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600" dirty="0">
              <a:solidFill>
                <a:schemeClr val="tx1"/>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21069"/>
            <a:ext cx="4648200" cy="640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800401"/>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smtClean="0">
                <a:solidFill>
                  <a:schemeClr val="tx1"/>
                </a:solidFill>
                <a:cs typeface="B Kamran Outline" pitchFamily="2" charset="-78"/>
              </a:rPr>
              <a:t>الگوریتم</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marL="0" indent="0">
              <a:lnSpc>
                <a:spcPct val="150000"/>
              </a:lnSpc>
              <a:buNone/>
            </a:pPr>
            <a:endParaRPr lang="fa-IR" sz="2000" b="0" dirty="0">
              <a:cs typeface="B Nazanin"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09800"/>
            <a:ext cx="814141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89140"/>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smtClean="0">
                <a:solidFill>
                  <a:schemeClr val="tx1"/>
                </a:solidFill>
                <a:cs typeface="B Kamran Outline" pitchFamily="2" charset="-78"/>
              </a:rPr>
              <a:t>الگوریتم</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marL="0" indent="0">
              <a:lnSpc>
                <a:spcPct val="150000"/>
              </a:lnSpc>
              <a:buNone/>
            </a:pPr>
            <a:endParaRPr lang="fa-IR" sz="2000" b="0" dirty="0">
              <a:cs typeface="B Nazanin" pitchFamily="2"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298" y="1700212"/>
            <a:ext cx="6560986" cy="49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326881"/>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smtClean="0">
                <a:solidFill>
                  <a:schemeClr val="tx1"/>
                </a:solidFill>
                <a:cs typeface="B Kamran Outline" pitchFamily="2" charset="-78"/>
              </a:rPr>
              <a:t>الگوریتم</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marL="0" indent="0">
              <a:lnSpc>
                <a:spcPct val="150000"/>
              </a:lnSpc>
              <a:buNone/>
            </a:pPr>
            <a:endParaRPr lang="fa-IR" sz="2000" b="0" dirty="0">
              <a:cs typeface="B Nazanin" pitchFamily="2" charset="-7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00201"/>
            <a:ext cx="6477000" cy="386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845" y="5570536"/>
            <a:ext cx="6204155" cy="113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399304"/>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smtClean="0">
                <a:solidFill>
                  <a:schemeClr val="tx1"/>
                </a:solidFill>
                <a:cs typeface="B Kamran Outline" pitchFamily="2" charset="-78"/>
              </a:rPr>
              <a:t>الگوریتم</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marL="0" indent="0">
              <a:lnSpc>
                <a:spcPct val="150000"/>
              </a:lnSpc>
              <a:buNone/>
            </a:pPr>
            <a:endParaRPr lang="fa-IR" sz="2000" b="0" dirty="0">
              <a:cs typeface="B Nazanin" pitchFamily="2" charset="-7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76400"/>
            <a:ext cx="5257800" cy="506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973494"/>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smtClean="0">
                <a:solidFill>
                  <a:schemeClr val="tx1"/>
                </a:solidFill>
                <a:cs typeface="B Kamran Outline" pitchFamily="2" charset="-78"/>
              </a:rPr>
              <a:t>الگوریتم</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marL="0" indent="0">
              <a:lnSpc>
                <a:spcPct val="150000"/>
              </a:lnSpc>
              <a:buNone/>
            </a:pPr>
            <a:endParaRPr lang="fa-IR" sz="2000" b="0" dirty="0">
              <a:cs typeface="B Nazanin" pitchFamily="2" charset="-78"/>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75" y="447675"/>
            <a:ext cx="48006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648200"/>
            <a:ext cx="48291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366120" y="4554000"/>
              <a:ext cx="536400" cy="1947240"/>
            </p14:xfrm>
          </p:contentPart>
        </mc:Choice>
        <mc:Fallback xmlns="">
          <p:pic>
            <p:nvPicPr>
              <p:cNvPr id="5" name="Ink 4"/>
              <p:cNvPicPr/>
              <p:nvPr/>
            </p:nvPicPr>
            <p:blipFill>
              <a:blip r:embed="rId5" cstate="print"/>
              <a:stretch>
                <a:fillRect/>
              </a:stretch>
            </p:blipFill>
            <p:spPr>
              <a:xfrm>
                <a:off x="356760" y="4544640"/>
                <a:ext cx="555120" cy="1965960"/>
              </a:xfrm>
              <a:prstGeom prst="rect">
                <a:avLst/>
              </a:prstGeom>
            </p:spPr>
          </p:pic>
        </mc:Fallback>
      </mc:AlternateContent>
    </p:spTree>
    <p:extLst>
      <p:ext uri="{BB962C8B-B14F-4D97-AF65-F5344CB8AC3E}">
        <p14:creationId xmlns:p14="http://schemas.microsoft.com/office/powerpoint/2010/main" val="4258659883"/>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5400" b="1" dirty="0" smtClean="0">
                <a:solidFill>
                  <a:schemeClr val="tx1"/>
                </a:solidFill>
                <a:cs typeface="B Kamran Outline" pitchFamily="2" charset="-78"/>
              </a:rPr>
              <a:t>فهرست</a:t>
            </a:r>
            <a:endParaRPr lang="en-US" sz="5400" b="1" dirty="0">
              <a:solidFill>
                <a:schemeClr val="tx1"/>
              </a:solidFill>
              <a:cs typeface="B Kamran Outline" pitchFamily="2" charset="-78"/>
            </a:endParaRPr>
          </a:p>
        </p:txBody>
      </p:sp>
      <p:sp>
        <p:nvSpPr>
          <p:cNvPr id="3" name="Content Placeholder 2"/>
          <p:cNvSpPr>
            <a:spLocks noGrp="1"/>
          </p:cNvSpPr>
          <p:nvPr>
            <p:ph idx="1"/>
          </p:nvPr>
        </p:nvSpPr>
        <p:spPr/>
        <p:txBody>
          <a:bodyPr/>
          <a:lstStyle/>
          <a:p>
            <a:r>
              <a:rPr lang="fa-IR" b="0" dirty="0" smtClean="0">
                <a:cs typeface="B Tabassom" pitchFamily="2" charset="-78"/>
              </a:rPr>
              <a:t>چکیده مقاله</a:t>
            </a:r>
          </a:p>
          <a:p>
            <a:r>
              <a:rPr lang="fa-IR" b="0" dirty="0" smtClean="0">
                <a:cs typeface="B Tabassom" pitchFamily="2" charset="-78"/>
              </a:rPr>
              <a:t>داده کاوی</a:t>
            </a:r>
          </a:p>
          <a:p>
            <a:r>
              <a:rPr lang="fa-IR" b="0" dirty="0" smtClean="0">
                <a:cs typeface="B Tabassom" pitchFamily="2" charset="-78"/>
              </a:rPr>
              <a:t>اتوماتای یادگیر</a:t>
            </a:r>
          </a:p>
          <a:p>
            <a:r>
              <a:rPr lang="fa-IR" b="0" dirty="0" smtClean="0">
                <a:cs typeface="B Tabassom" pitchFamily="2" charset="-78"/>
              </a:rPr>
              <a:t>داده کاوی با استفاده از اتوماتای یادگیر</a:t>
            </a:r>
          </a:p>
          <a:p>
            <a:r>
              <a:rPr lang="fa-IR" b="0" dirty="0" smtClean="0">
                <a:cs typeface="B Tabassom" pitchFamily="2" charset="-78"/>
              </a:rPr>
              <a:t>نتایج آزمایشات</a:t>
            </a:r>
            <a:endParaRPr lang="en-US" b="0" dirty="0" smtClean="0">
              <a:cs typeface="B Tabassom" pitchFamily="2" charset="-78"/>
            </a:endParaRPr>
          </a:p>
          <a:p>
            <a:r>
              <a:rPr lang="fa-IR" b="0" dirty="0" smtClean="0">
                <a:cs typeface="B Tabassom" pitchFamily="2" charset="-78"/>
              </a:rPr>
              <a:t>منابع و ماٌخذ</a:t>
            </a:r>
          </a:p>
        </p:txBody>
      </p:sp>
    </p:spTree>
    <p:extLst>
      <p:ext uri="{BB962C8B-B14F-4D97-AF65-F5344CB8AC3E}">
        <p14:creationId xmlns:p14="http://schemas.microsoft.com/office/powerpoint/2010/main" val="480728852"/>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smtClean="0">
                <a:solidFill>
                  <a:schemeClr val="tx1"/>
                </a:solidFill>
                <a:cs typeface="B Kamran Outline" pitchFamily="2" charset="-78"/>
              </a:rPr>
              <a:t>الگوریتم</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marL="0" indent="0">
              <a:lnSpc>
                <a:spcPct val="150000"/>
              </a:lnSpc>
              <a:buNone/>
            </a:pPr>
            <a:endParaRPr lang="fa-IR" sz="2000" b="0" dirty="0">
              <a:cs typeface="B Nazanin" pitchFamily="2" charset="-78"/>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752600"/>
            <a:ext cx="642226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587958"/>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smtClean="0">
                <a:solidFill>
                  <a:schemeClr val="tx1"/>
                </a:solidFill>
                <a:cs typeface="B Kamran Outline" pitchFamily="2" charset="-78"/>
              </a:rPr>
              <a:t>الگوریتم</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marL="0" indent="0">
              <a:lnSpc>
                <a:spcPct val="150000"/>
              </a:lnSpc>
              <a:buNone/>
            </a:pPr>
            <a:endParaRPr lang="fa-IR" sz="2000" b="0" dirty="0">
              <a:cs typeface="B Nazanin" pitchFamily="2" charset="-78"/>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89354"/>
            <a:ext cx="6882740" cy="324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688794"/>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smtClean="0">
                <a:solidFill>
                  <a:schemeClr val="tx1"/>
                </a:solidFill>
                <a:cs typeface="B Kamran Outline" pitchFamily="2" charset="-78"/>
              </a:rPr>
              <a:t>الگوریتم</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marL="0" indent="0">
              <a:lnSpc>
                <a:spcPct val="150000"/>
              </a:lnSpc>
              <a:buNone/>
            </a:pPr>
            <a:endParaRPr lang="fa-IR" sz="2000" b="0" dirty="0">
              <a:cs typeface="B Nazanin" pitchFamily="2" charset="-78"/>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219" y="2057400"/>
            <a:ext cx="714292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060805"/>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solidFill>
                  <a:srgbClr val="FFC000"/>
                </a:solidFill>
                <a:cs typeface="B Kamran Outline" pitchFamily="2" charset="-78"/>
              </a:rPr>
              <a:t>داده کاوی با اتوماتای یادگیر</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nSpc>
                <a:spcPct val="150000"/>
              </a:lnSpc>
            </a:pPr>
            <a:endParaRPr lang="fa-IR" sz="2200" b="0" dirty="0" smtClean="0">
              <a:solidFill>
                <a:srgbClr val="0070C0"/>
              </a:solidFill>
              <a:cs typeface="B Nazanin" pitchFamily="2" charset="-78"/>
            </a:endParaRPr>
          </a:p>
          <a:p>
            <a:pPr>
              <a:lnSpc>
                <a:spcPct val="150000"/>
              </a:lnSpc>
            </a:pPr>
            <a:r>
              <a:rPr lang="fa-IR" sz="2200" b="0" dirty="0" smtClean="0">
                <a:solidFill>
                  <a:srgbClr val="0070C0"/>
                </a:solidFill>
                <a:cs typeface="B Nazanin" pitchFamily="2" charset="-78"/>
              </a:rPr>
              <a:t>دانش </a:t>
            </a:r>
            <a:r>
              <a:rPr lang="fa-IR" sz="2200" b="0" dirty="0">
                <a:solidFill>
                  <a:srgbClr val="0070C0"/>
                </a:solidFill>
                <a:cs typeface="B Nazanin" pitchFamily="2" charset="-78"/>
              </a:rPr>
              <a:t>کشف شده توسط </a:t>
            </a:r>
            <a:r>
              <a:rPr lang="en-US" sz="2200" b="0" dirty="0">
                <a:solidFill>
                  <a:srgbClr val="00B050"/>
                </a:solidFill>
                <a:cs typeface="B Nazanin" pitchFamily="2" charset="-78"/>
              </a:rPr>
              <a:t>LA-miner </a:t>
            </a:r>
            <a:r>
              <a:rPr lang="fa-IR" sz="2200" b="0" dirty="0" smtClean="0">
                <a:solidFill>
                  <a:srgbClr val="0070C0"/>
                </a:solidFill>
                <a:cs typeface="B Nazanin" pitchFamily="2" charset="-78"/>
              </a:rPr>
              <a:t> در </a:t>
            </a:r>
            <a:r>
              <a:rPr lang="fa-IR" sz="2200" b="0" dirty="0">
                <a:solidFill>
                  <a:srgbClr val="0070C0"/>
                </a:solidFill>
                <a:cs typeface="B Nazanin" pitchFamily="2" charset="-78"/>
              </a:rPr>
              <a:t>قالب قاعده های </a:t>
            </a:r>
            <a:r>
              <a:rPr lang="en-US" sz="2200" b="0" dirty="0">
                <a:solidFill>
                  <a:srgbClr val="00B050"/>
                </a:solidFill>
                <a:cs typeface="B Nazanin" pitchFamily="2" charset="-78"/>
              </a:rPr>
              <a:t>if-then</a:t>
            </a:r>
            <a:r>
              <a:rPr lang="en-US" sz="2200" b="0" dirty="0">
                <a:solidFill>
                  <a:srgbClr val="0070C0"/>
                </a:solidFill>
                <a:cs typeface="B Nazanin" pitchFamily="2" charset="-78"/>
              </a:rPr>
              <a:t> </a:t>
            </a:r>
            <a:r>
              <a:rPr lang="fa-IR" sz="2200" b="0" dirty="0" smtClean="0">
                <a:solidFill>
                  <a:srgbClr val="0070C0"/>
                </a:solidFill>
                <a:cs typeface="B Nazanin" pitchFamily="2" charset="-78"/>
              </a:rPr>
              <a:t> نمایش </a:t>
            </a:r>
            <a:r>
              <a:rPr lang="fa-IR" sz="2200" b="0" dirty="0">
                <a:solidFill>
                  <a:srgbClr val="0070C0"/>
                </a:solidFill>
                <a:cs typeface="B Nazanin" pitchFamily="2" charset="-78"/>
              </a:rPr>
              <a:t>داده می شود</a:t>
            </a:r>
            <a:r>
              <a:rPr lang="fa-IR" sz="2200" b="0" dirty="0" smtClean="0">
                <a:solidFill>
                  <a:srgbClr val="0070C0"/>
                </a:solidFill>
                <a:cs typeface="B Nazanin" pitchFamily="2" charset="-78"/>
              </a:rPr>
              <a:t>.</a:t>
            </a:r>
          </a:p>
          <a:p>
            <a:pPr>
              <a:lnSpc>
                <a:spcPct val="150000"/>
              </a:lnSpc>
            </a:pPr>
            <a:endParaRPr lang="fa-IR" sz="2200" b="0" dirty="0">
              <a:solidFill>
                <a:srgbClr val="0070C0"/>
              </a:solidFill>
              <a:cs typeface="B Nazanin" pitchFamily="2" charset="-78"/>
            </a:endParaRPr>
          </a:p>
          <a:p>
            <a:pPr>
              <a:lnSpc>
                <a:spcPct val="150000"/>
              </a:lnSpc>
            </a:pPr>
            <a:r>
              <a:rPr lang="en-US" sz="2200" b="0" dirty="0">
                <a:solidFill>
                  <a:srgbClr val="0070C0"/>
                </a:solidFill>
                <a:cs typeface="B Nazanin" pitchFamily="2" charset="-78"/>
              </a:rPr>
              <a:t>Antecedent </a:t>
            </a:r>
            <a:r>
              <a:rPr lang="fa-IR" sz="2200" b="0" dirty="0" smtClean="0">
                <a:cs typeface="B Nazanin" pitchFamily="2" charset="-78"/>
              </a:rPr>
              <a:t> رول </a:t>
            </a:r>
            <a:r>
              <a:rPr lang="fa-IR" sz="2200" b="0" dirty="0">
                <a:cs typeface="B Nazanin" pitchFamily="2" charset="-78"/>
              </a:rPr>
              <a:t>ها شامل مجموعه ای از شرایط است که معمولاً توسط توسط عملگر اتصال منطقی </a:t>
            </a:r>
            <a:r>
              <a:rPr lang="en-US" sz="2200" b="0" dirty="0" smtClean="0">
                <a:cs typeface="B Nazanin" pitchFamily="2" charset="-78"/>
              </a:rPr>
              <a:t>AND</a:t>
            </a:r>
            <a:r>
              <a:rPr lang="en-US" sz="2200" b="0" dirty="0">
                <a:cs typeface="B Nazanin" pitchFamily="2" charset="-78"/>
              </a:rPr>
              <a:t>) </a:t>
            </a:r>
            <a:r>
              <a:rPr lang="fa-IR" sz="2200" b="0" dirty="0">
                <a:cs typeface="B Nazanin" pitchFamily="2" charset="-78"/>
              </a:rPr>
              <a:t>)</a:t>
            </a:r>
            <a:r>
              <a:rPr lang="fa-IR" sz="2200" b="0" dirty="0" smtClean="0">
                <a:cs typeface="B Nazanin" pitchFamily="2" charset="-78"/>
              </a:rPr>
              <a:t> به </a:t>
            </a:r>
            <a:r>
              <a:rPr lang="fa-IR" sz="2200" b="0" dirty="0">
                <a:cs typeface="B Nazanin" pitchFamily="2" charset="-78"/>
              </a:rPr>
              <a:t>هم متصل شده اند.هر شرط معمولاً به یک ترم (گزاره) اشاره می کند</a:t>
            </a:r>
            <a:r>
              <a:rPr lang="fa-IR" sz="2200" b="0" dirty="0" smtClean="0">
                <a:cs typeface="B Nazanin" pitchFamily="2" charset="-78"/>
              </a:rPr>
              <a:t>.</a:t>
            </a:r>
          </a:p>
          <a:p>
            <a:pPr>
              <a:lnSpc>
                <a:spcPct val="150000"/>
              </a:lnSpc>
            </a:pPr>
            <a:endParaRPr lang="fa-IR" sz="2200" b="0" dirty="0">
              <a:cs typeface="B Nazanin" pitchFamily="2" charset="-78"/>
            </a:endParaRPr>
          </a:p>
          <a:p>
            <a:pPr>
              <a:lnSpc>
                <a:spcPct val="150000"/>
              </a:lnSpc>
            </a:pPr>
            <a:r>
              <a:rPr lang="en-US" sz="2200" b="0" dirty="0">
                <a:solidFill>
                  <a:srgbClr val="0070C0"/>
                </a:solidFill>
                <a:cs typeface="B Nazanin" pitchFamily="2" charset="-78"/>
              </a:rPr>
              <a:t>Consequent</a:t>
            </a:r>
            <a:r>
              <a:rPr lang="en-US" sz="2200" b="0" dirty="0">
                <a:cs typeface="B Nazanin" pitchFamily="2" charset="-78"/>
              </a:rPr>
              <a:t> </a:t>
            </a:r>
            <a:r>
              <a:rPr lang="fa-IR" sz="2200" b="0" dirty="0">
                <a:cs typeface="B Nazanin" pitchFamily="2" charset="-78"/>
              </a:rPr>
              <a:t>رول (قسمت </a:t>
            </a:r>
            <a:r>
              <a:rPr lang="en-US" sz="2200" b="0" dirty="0" smtClean="0">
                <a:cs typeface="B Nazanin" pitchFamily="2" charset="-78"/>
              </a:rPr>
              <a:t>Then </a:t>
            </a:r>
            <a:r>
              <a:rPr lang="fa-IR" sz="2200" b="0" dirty="0" smtClean="0">
                <a:cs typeface="B Nazanin" pitchFamily="2" charset="-78"/>
              </a:rPr>
              <a:t>) کلاس </a:t>
            </a:r>
            <a:r>
              <a:rPr lang="fa-IR" sz="2200" b="0" dirty="0">
                <a:cs typeface="B Nazanin" pitchFamily="2" charset="-78"/>
              </a:rPr>
              <a:t>های پیش بینی شده برای نمونه هایی که قسمت </a:t>
            </a:r>
            <a:r>
              <a:rPr lang="en-US" sz="2200" b="0" dirty="0">
                <a:cs typeface="B Nazanin" pitchFamily="2" charset="-78"/>
              </a:rPr>
              <a:t>antecedent </a:t>
            </a:r>
            <a:r>
              <a:rPr lang="fa-IR" sz="2200" b="0" dirty="0" smtClean="0">
                <a:cs typeface="B Nazanin" pitchFamily="2" charset="-78"/>
              </a:rPr>
              <a:t> رول </a:t>
            </a:r>
            <a:r>
              <a:rPr lang="fa-IR" sz="2200" b="0" dirty="0">
                <a:cs typeface="B Nazanin" pitchFamily="2" charset="-78"/>
              </a:rPr>
              <a:t>ها را ارضا می کنند را مشخص می کند.</a:t>
            </a:r>
          </a:p>
          <a:p>
            <a:pPr marL="0" indent="0">
              <a:lnSpc>
                <a:spcPct val="150000"/>
              </a:lnSpc>
              <a:buNone/>
            </a:pPr>
            <a:endParaRPr lang="fa-IR" sz="2200" b="0" dirty="0" smtClean="0">
              <a:cs typeface="B Nazanin" pitchFamily="2" charset="-78"/>
            </a:endParaRPr>
          </a:p>
          <a:p>
            <a:pPr marL="0" indent="0">
              <a:lnSpc>
                <a:spcPct val="150000"/>
              </a:lnSpc>
              <a:buNone/>
            </a:pPr>
            <a:endParaRPr lang="fa-IR" sz="2200" b="0" dirty="0">
              <a:cs typeface="B Nazanin" pitchFamily="2" charset="-78"/>
            </a:endParaRPr>
          </a:p>
        </p:txBody>
      </p:sp>
    </p:spTree>
    <p:extLst>
      <p:ext uri="{BB962C8B-B14F-4D97-AF65-F5344CB8AC3E}">
        <p14:creationId xmlns:p14="http://schemas.microsoft.com/office/powerpoint/2010/main" val="2062098255"/>
      </p:ext>
    </p:extLst>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a:solidFill>
                  <a:schemeClr val="tx1"/>
                </a:solidFill>
                <a:latin typeface="Times New Roman" pitchFamily="18" charset="0"/>
                <a:cs typeface="Times New Roman" pitchFamily="18" charset="0"/>
              </a:rPr>
              <a:t>LA-miner</a:t>
            </a:r>
            <a:r>
              <a:rPr lang="en-US" sz="3600" b="1" dirty="0">
                <a:solidFill>
                  <a:schemeClr val="tx1"/>
                </a:solidFill>
                <a:cs typeface="B Kamran Outline" pitchFamily="2" charset="-78"/>
              </a:rPr>
              <a:t> </a:t>
            </a:r>
            <a:r>
              <a:rPr lang="fa-IR" sz="3600" b="1" dirty="0" smtClean="0">
                <a:solidFill>
                  <a:schemeClr val="tx1"/>
                </a:solidFill>
                <a:cs typeface="B Kamran Outline" pitchFamily="2" charset="-78"/>
              </a:rPr>
              <a:t> پیشنهاد </a:t>
            </a:r>
            <a:r>
              <a:rPr lang="fa-IR" sz="3600" b="1" dirty="0">
                <a:solidFill>
                  <a:schemeClr val="tx1"/>
                </a:solidFill>
                <a:cs typeface="B Kamran Outline" pitchFamily="2" charset="-78"/>
              </a:rPr>
              <a:t>شده </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nSpc>
                <a:spcPct val="150000"/>
              </a:lnSpc>
            </a:pPr>
            <a:r>
              <a:rPr lang="en-US" sz="2200" b="0" dirty="0">
                <a:solidFill>
                  <a:srgbClr val="0070C0"/>
                </a:solidFill>
                <a:cs typeface="B Nazanin" pitchFamily="2" charset="-78"/>
              </a:rPr>
              <a:t>LA-miner </a:t>
            </a:r>
            <a:r>
              <a:rPr lang="fa-IR" sz="2200" b="0" dirty="0" smtClean="0">
                <a:cs typeface="B Nazanin" pitchFamily="2" charset="-78"/>
              </a:rPr>
              <a:t> پیشنهادی </a:t>
            </a:r>
            <a:r>
              <a:rPr lang="fa-IR" sz="2200" b="0" dirty="0">
                <a:cs typeface="B Nazanin" pitchFamily="2" charset="-78"/>
              </a:rPr>
              <a:t>ما برپایه الگوریتم تابع بهینه سازی طراحی شده است که از روش اتوماتای یادگیر استفاده می کند.برای توضیح اینکه چطور </a:t>
            </a:r>
            <a:r>
              <a:rPr lang="en-US" sz="2200" b="0" dirty="0">
                <a:cs typeface="B Nazanin" pitchFamily="2" charset="-78"/>
              </a:rPr>
              <a:t>LA-miner </a:t>
            </a:r>
            <a:r>
              <a:rPr lang="fa-IR" sz="2200" b="0" dirty="0" smtClean="0">
                <a:cs typeface="B Nazanin" pitchFamily="2" charset="-78"/>
              </a:rPr>
              <a:t> رول </a:t>
            </a:r>
            <a:r>
              <a:rPr lang="fa-IR" sz="2200" b="0" dirty="0">
                <a:cs typeface="B Nazanin" pitchFamily="2" charset="-78"/>
              </a:rPr>
              <a:t>های </a:t>
            </a:r>
            <a:r>
              <a:rPr lang="en-US" sz="2200" b="0" dirty="0">
                <a:cs typeface="B Nazanin" pitchFamily="2" charset="-78"/>
              </a:rPr>
              <a:t>if-then </a:t>
            </a:r>
            <a:r>
              <a:rPr lang="fa-IR" sz="2200" b="0" dirty="0" smtClean="0">
                <a:cs typeface="B Nazanin" pitchFamily="2" charset="-78"/>
              </a:rPr>
              <a:t> را استخراج </a:t>
            </a:r>
            <a:r>
              <a:rPr lang="fa-IR" sz="2200" b="0" dirty="0">
                <a:cs typeface="B Nazanin" pitchFamily="2" charset="-78"/>
              </a:rPr>
              <a:t>می کند،ساختار یک رول را در نظر بگیرید</a:t>
            </a:r>
            <a:r>
              <a:rPr lang="fa-IR" sz="2200" b="0" dirty="0" smtClean="0">
                <a:cs typeface="B Nazanin" pitchFamily="2" charset="-78"/>
              </a:rPr>
              <a:t>:</a:t>
            </a:r>
          </a:p>
          <a:p>
            <a:pPr algn="l" rtl="0">
              <a:lnSpc>
                <a:spcPct val="150000"/>
              </a:lnSpc>
            </a:pPr>
            <a:r>
              <a:rPr lang="en-US" sz="2000" b="0" dirty="0">
                <a:solidFill>
                  <a:srgbClr val="FF0000"/>
                </a:solidFill>
                <a:cs typeface="B Nazanin" pitchFamily="2" charset="-78"/>
              </a:rPr>
              <a:t>IF</a:t>
            </a:r>
            <a:r>
              <a:rPr lang="en-US" sz="2000" b="0" dirty="0">
                <a:cs typeface="B Nazanin" pitchFamily="2" charset="-78"/>
              </a:rPr>
              <a:t> ( att</a:t>
            </a:r>
            <a:r>
              <a:rPr lang="en-US" sz="2000" b="0" baseline="-25000" dirty="0">
                <a:cs typeface="B Nazanin" pitchFamily="2" charset="-78"/>
              </a:rPr>
              <a:t>1</a:t>
            </a:r>
            <a:r>
              <a:rPr lang="en-US" sz="2000" b="0" dirty="0">
                <a:cs typeface="B Nazanin" pitchFamily="2" charset="-78"/>
              </a:rPr>
              <a:t>  is  quant</a:t>
            </a:r>
            <a:r>
              <a:rPr lang="en-US" sz="2000" b="0" baseline="-25000" dirty="0">
                <a:cs typeface="B Nazanin" pitchFamily="2" charset="-78"/>
              </a:rPr>
              <a:t>1</a:t>
            </a:r>
            <a:r>
              <a:rPr lang="en-US" sz="2000" b="0" dirty="0">
                <a:cs typeface="B Nazanin" pitchFamily="2" charset="-78"/>
              </a:rPr>
              <a:t>)  </a:t>
            </a:r>
            <a:r>
              <a:rPr lang="en-US" sz="2000" b="0" dirty="0">
                <a:solidFill>
                  <a:srgbClr val="00B050"/>
                </a:solidFill>
                <a:cs typeface="B Nazanin" pitchFamily="2" charset="-78"/>
              </a:rPr>
              <a:t>AND</a:t>
            </a:r>
            <a:r>
              <a:rPr lang="en-US" sz="2000" b="0" dirty="0">
                <a:cs typeface="B Nazanin" pitchFamily="2" charset="-78"/>
              </a:rPr>
              <a:t>  (att</a:t>
            </a:r>
            <a:r>
              <a:rPr lang="en-US" sz="2000" b="0" baseline="-25000" dirty="0">
                <a:cs typeface="B Nazanin" pitchFamily="2" charset="-78"/>
              </a:rPr>
              <a:t>2</a:t>
            </a:r>
            <a:r>
              <a:rPr lang="en-US" sz="2000" b="0" dirty="0">
                <a:cs typeface="B Nazanin" pitchFamily="2" charset="-78"/>
              </a:rPr>
              <a:t>  is  quant</a:t>
            </a:r>
            <a:r>
              <a:rPr lang="en-US" sz="2000" b="0" baseline="-25000" dirty="0">
                <a:cs typeface="B Nazanin" pitchFamily="2" charset="-78"/>
              </a:rPr>
              <a:t>2</a:t>
            </a:r>
            <a:r>
              <a:rPr lang="en-US" sz="2000" b="0" dirty="0">
                <a:cs typeface="B Nazanin" pitchFamily="2" charset="-78"/>
              </a:rPr>
              <a:t> ) </a:t>
            </a:r>
            <a:r>
              <a:rPr lang="en-US" sz="2000" b="0" dirty="0">
                <a:solidFill>
                  <a:srgbClr val="00B050"/>
                </a:solidFill>
                <a:cs typeface="B Nazanin" pitchFamily="2" charset="-78"/>
              </a:rPr>
              <a:t>AND</a:t>
            </a:r>
            <a:r>
              <a:rPr lang="en-US" sz="2000" b="0" dirty="0">
                <a:cs typeface="B Nazanin" pitchFamily="2" charset="-78"/>
              </a:rPr>
              <a:t>  … (</a:t>
            </a:r>
            <a:r>
              <a:rPr lang="en-US" sz="2000" b="0" dirty="0" err="1">
                <a:cs typeface="B Nazanin" pitchFamily="2" charset="-78"/>
              </a:rPr>
              <a:t>att</a:t>
            </a:r>
            <a:r>
              <a:rPr lang="en-US" sz="2000" b="0" baseline="-25000" dirty="0" err="1">
                <a:cs typeface="B Nazanin" pitchFamily="2" charset="-78"/>
              </a:rPr>
              <a:t>n</a:t>
            </a:r>
            <a:r>
              <a:rPr lang="en-US" sz="2000" b="0" dirty="0">
                <a:cs typeface="B Nazanin" pitchFamily="2" charset="-78"/>
              </a:rPr>
              <a:t>  is  </a:t>
            </a:r>
            <a:r>
              <a:rPr lang="en-US" sz="2000" b="0" dirty="0" err="1">
                <a:cs typeface="B Nazanin" pitchFamily="2" charset="-78"/>
              </a:rPr>
              <a:t>quant</a:t>
            </a:r>
            <a:r>
              <a:rPr lang="en-US" sz="2000" b="0" baseline="-25000" dirty="0" err="1">
                <a:cs typeface="B Nazanin" pitchFamily="2" charset="-78"/>
              </a:rPr>
              <a:t>n</a:t>
            </a:r>
            <a:r>
              <a:rPr lang="en-US" sz="2000" b="0" dirty="0" smtClean="0">
                <a:cs typeface="B Nazanin" pitchFamily="2" charset="-78"/>
              </a:rPr>
              <a:t>)</a:t>
            </a:r>
            <a:endParaRPr lang="fa-IR" sz="2000" b="0" dirty="0" smtClean="0">
              <a:cs typeface="B Nazanin" pitchFamily="2" charset="-78"/>
            </a:endParaRPr>
          </a:p>
          <a:p>
            <a:pPr marL="0" indent="0" algn="l" rtl="0">
              <a:lnSpc>
                <a:spcPct val="150000"/>
              </a:lnSpc>
              <a:buNone/>
            </a:pPr>
            <a:r>
              <a:rPr lang="fa-IR" sz="2000" b="0" dirty="0" smtClean="0">
                <a:cs typeface="B Nazanin" pitchFamily="2" charset="-78"/>
              </a:rPr>
              <a:t>   </a:t>
            </a:r>
            <a:r>
              <a:rPr lang="en-US" sz="2000" b="0" dirty="0" smtClean="0">
                <a:cs typeface="B Nazanin" pitchFamily="2" charset="-78"/>
              </a:rPr>
              <a:t>   </a:t>
            </a:r>
            <a:r>
              <a:rPr lang="en-US" sz="2000" b="0" dirty="0" smtClean="0">
                <a:solidFill>
                  <a:srgbClr val="FF0000"/>
                </a:solidFill>
                <a:cs typeface="B Nazanin" pitchFamily="2" charset="-78"/>
              </a:rPr>
              <a:t>THEN</a:t>
            </a:r>
            <a:r>
              <a:rPr lang="en-US" sz="2000" b="0" dirty="0" smtClean="0">
                <a:cs typeface="B Nazanin" pitchFamily="2" charset="-78"/>
              </a:rPr>
              <a:t>      </a:t>
            </a:r>
            <a:r>
              <a:rPr lang="en-US" sz="2000" b="0" dirty="0">
                <a:cs typeface="B Nazanin" pitchFamily="2" charset="-78"/>
              </a:rPr>
              <a:t>x    belongs     to   Class </a:t>
            </a:r>
            <a:r>
              <a:rPr lang="en-US" sz="2000" b="0" dirty="0" smtClean="0">
                <a:cs typeface="B Nazanin" pitchFamily="2" charset="-78"/>
              </a:rPr>
              <a:t>j</a:t>
            </a:r>
            <a:endParaRPr lang="fa-IR" sz="2000" b="0" dirty="0" smtClean="0">
              <a:cs typeface="B Nazanin" pitchFamily="2" charset="-78"/>
            </a:endParaRPr>
          </a:p>
          <a:p>
            <a:pPr marL="0" indent="0">
              <a:lnSpc>
                <a:spcPct val="150000"/>
              </a:lnSpc>
              <a:buNone/>
            </a:pPr>
            <a:endParaRPr lang="fa-IR" sz="2000" b="0" dirty="0" smtClean="0">
              <a:cs typeface="B Nazanin" pitchFamily="2" charset="-78"/>
            </a:endParaRPr>
          </a:p>
          <a:p>
            <a:pPr marL="0" indent="0">
              <a:lnSpc>
                <a:spcPct val="150000"/>
              </a:lnSpc>
              <a:buNone/>
            </a:pPr>
            <a:endParaRPr lang="fa-IR" sz="2000" b="0" dirty="0">
              <a:cs typeface="B Nazanin" pitchFamily="2"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800600"/>
            <a:ext cx="8763000" cy="89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160261"/>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chemeClr val="tx1"/>
                </a:solidFill>
                <a:cs typeface="B Kamran Outline" pitchFamily="2" charset="-78"/>
              </a:rPr>
              <a:t>نتایج محاسباتی و مقایسه</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nSpc>
                <a:spcPct val="150000"/>
              </a:lnSpc>
            </a:pPr>
            <a:endParaRPr lang="fa-IR" sz="2200" b="0" dirty="0" smtClean="0">
              <a:cs typeface="B Nazanin" pitchFamily="2" charset="-78"/>
            </a:endParaRPr>
          </a:p>
          <a:p>
            <a:pPr>
              <a:lnSpc>
                <a:spcPct val="200000"/>
              </a:lnSpc>
            </a:pPr>
            <a:r>
              <a:rPr lang="fa-IR" sz="2200" b="0" dirty="0" smtClean="0">
                <a:cs typeface="B Nazanin" pitchFamily="2" charset="-78"/>
              </a:rPr>
              <a:t>در </a:t>
            </a:r>
            <a:r>
              <a:rPr lang="fa-IR" sz="2200" b="0" dirty="0">
                <a:cs typeface="B Nazanin" pitchFamily="2" charset="-78"/>
              </a:rPr>
              <a:t>این بخش ارزیابی عملکرد </a:t>
            </a:r>
            <a:r>
              <a:rPr lang="en-US" sz="2200" b="0" dirty="0">
                <a:solidFill>
                  <a:srgbClr val="00B050"/>
                </a:solidFill>
                <a:cs typeface="B Nazanin" pitchFamily="2" charset="-78"/>
              </a:rPr>
              <a:t>LA-miner</a:t>
            </a:r>
            <a:r>
              <a:rPr lang="en-US" sz="2200" b="0" dirty="0">
                <a:cs typeface="B Nazanin" pitchFamily="2" charset="-78"/>
              </a:rPr>
              <a:t> </a:t>
            </a:r>
            <a:r>
              <a:rPr lang="fa-IR" sz="2200" b="0" dirty="0" smtClean="0">
                <a:cs typeface="B Nazanin" pitchFamily="2" charset="-78"/>
              </a:rPr>
              <a:t> پیشنهاد </a:t>
            </a:r>
            <a:r>
              <a:rPr lang="fa-IR" sz="2200" b="0" dirty="0">
                <a:cs typeface="B Nazanin" pitchFamily="2" charset="-78"/>
              </a:rPr>
              <a:t>شده بررسی شده است.همچنین نتایج  مقایسه با </a:t>
            </a:r>
            <a:r>
              <a:rPr lang="en-US" sz="2200" b="0" dirty="0">
                <a:solidFill>
                  <a:srgbClr val="00B050"/>
                </a:solidFill>
                <a:cs typeface="B Nazanin" pitchFamily="2" charset="-78"/>
              </a:rPr>
              <a:t>Ant-miner</a:t>
            </a:r>
            <a:r>
              <a:rPr lang="en-US" sz="2200" b="0" dirty="0">
                <a:cs typeface="B Nazanin" pitchFamily="2" charset="-78"/>
              </a:rPr>
              <a:t> </a:t>
            </a:r>
            <a:r>
              <a:rPr lang="fa-IR" sz="2200" b="0" dirty="0" smtClean="0">
                <a:cs typeface="B Nazanin" pitchFamily="2" charset="-78"/>
              </a:rPr>
              <a:t> و </a:t>
            </a:r>
            <a:r>
              <a:rPr lang="en-US" sz="2200" b="0" dirty="0">
                <a:solidFill>
                  <a:srgbClr val="00B050"/>
                </a:solidFill>
                <a:cs typeface="B Nazanin" pitchFamily="2" charset="-78"/>
              </a:rPr>
              <a:t>CNZ</a:t>
            </a:r>
            <a:r>
              <a:rPr lang="en-US" sz="2200" b="0" dirty="0">
                <a:cs typeface="B Nazanin" pitchFamily="2" charset="-78"/>
              </a:rPr>
              <a:t> </a:t>
            </a:r>
            <a:r>
              <a:rPr lang="fa-IR" sz="2200" b="0" dirty="0" smtClean="0">
                <a:cs typeface="B Nazanin" pitchFamily="2" charset="-78"/>
              </a:rPr>
              <a:t> ارائه </a:t>
            </a:r>
            <a:r>
              <a:rPr lang="fa-IR" sz="2200" b="0" dirty="0">
                <a:cs typeface="B Nazanin" pitchFamily="2" charset="-78"/>
              </a:rPr>
              <a:t>شده است</a:t>
            </a:r>
            <a:r>
              <a:rPr lang="fa-IR" sz="2200" b="0" dirty="0" smtClean="0">
                <a:cs typeface="B Nazanin" pitchFamily="2" charset="-78"/>
              </a:rPr>
              <a:t>.</a:t>
            </a:r>
          </a:p>
          <a:p>
            <a:pPr>
              <a:lnSpc>
                <a:spcPct val="200000"/>
              </a:lnSpc>
            </a:pPr>
            <a:r>
              <a:rPr lang="en-US" sz="2200" b="0" dirty="0" smtClean="0">
                <a:solidFill>
                  <a:srgbClr val="0070C0"/>
                </a:solidFill>
                <a:cs typeface="B Nazanin" pitchFamily="2" charset="-78"/>
              </a:rPr>
              <a:t>Ant-miner</a:t>
            </a:r>
            <a:r>
              <a:rPr lang="en-US" sz="2200" b="0" dirty="0" smtClean="0">
                <a:cs typeface="B Nazanin" pitchFamily="2" charset="-78"/>
              </a:rPr>
              <a:t> </a:t>
            </a:r>
            <a:r>
              <a:rPr lang="fa-IR" sz="2200" b="0" dirty="0" smtClean="0">
                <a:cs typeface="B Nazanin" pitchFamily="2" charset="-78"/>
              </a:rPr>
              <a:t> یک </a:t>
            </a:r>
            <a:r>
              <a:rPr lang="fa-IR" sz="2200" b="0" dirty="0">
                <a:cs typeface="B Nazanin" pitchFamily="2" charset="-78"/>
              </a:rPr>
              <a:t>الگوریتم برای طبقه بندی قواعد کشف شده است که کلونی مورچه های بهینه سازی شده را بکار می </a:t>
            </a:r>
            <a:r>
              <a:rPr lang="fa-IR" sz="2200" b="0" dirty="0" smtClean="0">
                <a:cs typeface="B Nazanin" pitchFamily="2" charset="-78"/>
              </a:rPr>
              <a:t>برد.</a:t>
            </a:r>
          </a:p>
          <a:p>
            <a:pPr>
              <a:lnSpc>
                <a:spcPct val="200000"/>
              </a:lnSpc>
            </a:pPr>
            <a:r>
              <a:rPr lang="en-US" sz="2200" b="0" dirty="0" smtClean="0">
                <a:solidFill>
                  <a:srgbClr val="0070C0"/>
                </a:solidFill>
                <a:cs typeface="B Nazanin" pitchFamily="2" charset="-78"/>
              </a:rPr>
              <a:t>CNZ </a:t>
            </a:r>
            <a:r>
              <a:rPr lang="fa-IR" sz="2200" b="0" dirty="0" smtClean="0">
                <a:cs typeface="B Nazanin" pitchFamily="2" charset="-78"/>
              </a:rPr>
              <a:t> یک </a:t>
            </a:r>
            <a:r>
              <a:rPr lang="fa-IR" sz="2200" b="0" dirty="0">
                <a:cs typeface="B Nazanin" pitchFamily="2" charset="-78"/>
              </a:rPr>
              <a:t>الگوریتم مشهور طبقه بندی قواعد کشف شده </a:t>
            </a:r>
            <a:r>
              <a:rPr lang="fa-IR" sz="2200" b="0" dirty="0" smtClean="0">
                <a:cs typeface="B Nazanin" pitchFamily="2" charset="-78"/>
              </a:rPr>
              <a:t>است.</a:t>
            </a:r>
            <a:endParaRPr lang="fa-IR" sz="2200" b="0" dirty="0">
              <a:cs typeface="B Nazanin" pitchFamily="2" charset="-78"/>
            </a:endParaRPr>
          </a:p>
        </p:txBody>
      </p:sp>
    </p:spTree>
    <p:extLst>
      <p:ext uri="{BB962C8B-B14F-4D97-AF65-F5344CB8AC3E}">
        <p14:creationId xmlns:p14="http://schemas.microsoft.com/office/powerpoint/2010/main" val="919343826"/>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chemeClr val="tx1"/>
                </a:solidFill>
                <a:cs typeface="B Kamran Outline" pitchFamily="2" charset="-78"/>
              </a:rPr>
              <a:t>مجموعه داده ها (</a:t>
            </a:r>
            <a:r>
              <a:rPr lang="en-US" sz="3600" dirty="0">
                <a:solidFill>
                  <a:schemeClr val="tx1"/>
                </a:solidFill>
                <a:latin typeface="Times New Roman" pitchFamily="18" charset="0"/>
                <a:cs typeface="Times New Roman" pitchFamily="18" charset="0"/>
              </a:rPr>
              <a:t>Data </a:t>
            </a:r>
            <a:r>
              <a:rPr lang="en-US" sz="3600" dirty="0" smtClean="0">
                <a:solidFill>
                  <a:schemeClr val="tx1"/>
                </a:solidFill>
                <a:latin typeface="Times New Roman" pitchFamily="18" charset="0"/>
                <a:cs typeface="Times New Roman" pitchFamily="18" charset="0"/>
              </a:rPr>
              <a:t>Sets</a:t>
            </a:r>
            <a:r>
              <a:rPr lang="fa-IR" sz="3600" b="1" dirty="0" smtClean="0">
                <a:solidFill>
                  <a:schemeClr val="tx1"/>
                </a:solidFill>
                <a:cs typeface="B Kamran Outline" pitchFamily="2" charset="-78"/>
              </a:rPr>
              <a:t>)</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nSpc>
                <a:spcPct val="150000"/>
              </a:lnSpc>
            </a:pPr>
            <a:r>
              <a:rPr lang="fa-IR" sz="2200" b="0" dirty="0">
                <a:cs typeface="B Nazanin" pitchFamily="2" charset="-78"/>
              </a:rPr>
              <a:t>داده های </a:t>
            </a:r>
            <a:r>
              <a:rPr lang="fa-IR" sz="2200" b="0" dirty="0" smtClean="0">
                <a:cs typeface="B Nazanin" pitchFamily="2" charset="-78"/>
              </a:rPr>
              <a:t>زنبق  (</a:t>
            </a:r>
            <a:r>
              <a:rPr lang="en-US" sz="2200" b="0" dirty="0" smtClean="0">
                <a:cs typeface="B Nazanin" pitchFamily="2" charset="-78"/>
              </a:rPr>
              <a:t>Iris</a:t>
            </a:r>
            <a:r>
              <a:rPr lang="fa-IR" sz="2200" b="0" dirty="0" smtClean="0">
                <a:cs typeface="B Nazanin" pitchFamily="2" charset="-78"/>
              </a:rPr>
              <a:t>)</a:t>
            </a:r>
          </a:p>
          <a:p>
            <a:pPr marL="0" indent="0">
              <a:lnSpc>
                <a:spcPct val="150000"/>
              </a:lnSpc>
              <a:buNone/>
            </a:pPr>
            <a:r>
              <a:rPr lang="fa-IR" sz="2200" b="0" dirty="0">
                <a:cs typeface="B Nazanin" pitchFamily="2" charset="-78"/>
              </a:rPr>
              <a:t>داده های زنبق شامل 50 اندازه گیری از 4 ویژگی از هر سه نوع گونه ی </a:t>
            </a:r>
            <a:endParaRPr lang="fa-IR" sz="2200" b="0" dirty="0" smtClean="0">
              <a:cs typeface="B Nazanin" pitchFamily="2" charset="-78"/>
            </a:endParaRPr>
          </a:p>
          <a:p>
            <a:pPr>
              <a:lnSpc>
                <a:spcPct val="150000"/>
              </a:lnSpc>
            </a:pPr>
            <a:r>
              <a:rPr lang="fa-IR" sz="2200" b="0" dirty="0" smtClean="0">
                <a:cs typeface="B Nazanin" pitchFamily="2" charset="-78"/>
              </a:rPr>
              <a:t>زنبق </a:t>
            </a:r>
            <a:r>
              <a:rPr lang="fa-IR" sz="2200" b="0" dirty="0">
                <a:cs typeface="B Nazanin" pitchFamily="2" charset="-78"/>
              </a:rPr>
              <a:t>خاردار (</a:t>
            </a:r>
            <a:r>
              <a:rPr lang="en-US" sz="2200" b="0" dirty="0">
                <a:cs typeface="B Nazanin" pitchFamily="2" charset="-78"/>
              </a:rPr>
              <a:t>Iris </a:t>
            </a:r>
            <a:r>
              <a:rPr lang="en-US" sz="2200" b="0" dirty="0" err="1" smtClean="0">
                <a:cs typeface="B Nazanin" pitchFamily="2" charset="-78"/>
              </a:rPr>
              <a:t>setosa</a:t>
            </a:r>
            <a:r>
              <a:rPr lang="fa-IR" sz="2200" b="0" dirty="0" smtClean="0">
                <a:cs typeface="B Nazanin" pitchFamily="2" charset="-78"/>
              </a:rPr>
              <a:t>)</a:t>
            </a:r>
            <a:r>
              <a:rPr lang="en-US" sz="2200" b="0" dirty="0" smtClean="0">
                <a:cs typeface="B Nazanin" pitchFamily="2" charset="-78"/>
              </a:rPr>
              <a:t>،</a:t>
            </a:r>
            <a:endParaRPr lang="fa-IR" sz="2200" b="0" dirty="0" smtClean="0">
              <a:cs typeface="B Nazanin" pitchFamily="2" charset="-78"/>
            </a:endParaRPr>
          </a:p>
          <a:p>
            <a:pPr>
              <a:lnSpc>
                <a:spcPct val="150000"/>
              </a:lnSpc>
            </a:pPr>
            <a:r>
              <a:rPr lang="en-US" sz="2200" b="0" dirty="0" smtClean="0">
                <a:cs typeface="B Nazanin" pitchFamily="2" charset="-78"/>
              </a:rPr>
              <a:t> </a:t>
            </a:r>
            <a:r>
              <a:rPr lang="fa-IR" sz="2200" b="0" dirty="0">
                <a:cs typeface="B Nazanin" pitchFamily="2" charset="-78"/>
              </a:rPr>
              <a:t>زنبق رنگارنگ </a:t>
            </a:r>
            <a:r>
              <a:rPr lang="en-US" sz="2200" b="0" dirty="0" smtClean="0">
                <a:latin typeface="Times New Roman" pitchFamily="18" charset="0"/>
                <a:cs typeface="Times New Roman" pitchFamily="18" charset="0"/>
              </a:rPr>
              <a:t>(Iris </a:t>
            </a:r>
            <a:r>
              <a:rPr lang="en-US" sz="2200" b="0" dirty="0" err="1">
                <a:latin typeface="Times New Roman" pitchFamily="18" charset="0"/>
                <a:cs typeface="Times New Roman" pitchFamily="18" charset="0"/>
              </a:rPr>
              <a:t>versicolor</a:t>
            </a:r>
            <a:r>
              <a:rPr lang="en-US" sz="2200" b="0" dirty="0">
                <a:latin typeface="Times New Roman" pitchFamily="18" charset="0"/>
                <a:cs typeface="Times New Roman" pitchFamily="18" charset="0"/>
              </a:rPr>
              <a:t>) </a:t>
            </a:r>
            <a:endParaRPr lang="fa-IR" sz="2200" b="0" dirty="0" smtClean="0">
              <a:latin typeface="Times New Roman" pitchFamily="18" charset="0"/>
              <a:cs typeface="Times New Roman" pitchFamily="18" charset="0"/>
            </a:endParaRPr>
          </a:p>
          <a:p>
            <a:pPr>
              <a:lnSpc>
                <a:spcPct val="150000"/>
              </a:lnSpc>
            </a:pPr>
            <a:r>
              <a:rPr lang="fa-IR" sz="2200" b="0" dirty="0" smtClean="0">
                <a:cs typeface="B Nazanin" pitchFamily="2" charset="-78"/>
              </a:rPr>
              <a:t>زنبق </a:t>
            </a:r>
            <a:r>
              <a:rPr lang="fa-IR" sz="2200" b="0" dirty="0">
                <a:cs typeface="B Nazanin" pitchFamily="2" charset="-78"/>
              </a:rPr>
              <a:t>ورجینیکا (</a:t>
            </a:r>
            <a:r>
              <a:rPr lang="en-US" sz="2200" b="0" dirty="0">
                <a:cs typeface="B Nazanin" pitchFamily="2" charset="-78"/>
              </a:rPr>
              <a:t>Iris </a:t>
            </a:r>
            <a:r>
              <a:rPr lang="en-US" sz="2200" b="0" dirty="0" err="1" smtClean="0">
                <a:cs typeface="B Nazanin" pitchFamily="2" charset="-78"/>
              </a:rPr>
              <a:t>virginica</a:t>
            </a:r>
            <a:r>
              <a:rPr lang="en-US" sz="2200" b="0" dirty="0" smtClean="0">
                <a:cs typeface="B Nazanin" pitchFamily="2" charset="-78"/>
              </a:rPr>
              <a:t> </a:t>
            </a:r>
            <a:r>
              <a:rPr lang="fa-IR" sz="2200" b="0" dirty="0" smtClean="0">
                <a:cs typeface="B Nazanin" pitchFamily="2" charset="-78"/>
              </a:rPr>
              <a:t>) </a:t>
            </a:r>
          </a:p>
          <a:p>
            <a:pPr>
              <a:lnSpc>
                <a:spcPct val="150000"/>
              </a:lnSpc>
            </a:pPr>
            <a:endParaRPr lang="fa-IR" sz="2200" b="0" dirty="0" smtClean="0">
              <a:cs typeface="B Nazanin" pitchFamily="2" charset="-78"/>
            </a:endParaRPr>
          </a:p>
          <a:p>
            <a:pPr marL="0" indent="0">
              <a:lnSpc>
                <a:spcPct val="150000"/>
              </a:lnSpc>
              <a:buNone/>
            </a:pPr>
            <a:endParaRPr lang="fa-IR" sz="2200" b="0" dirty="0" smtClean="0">
              <a:cs typeface="B Nazanin" pitchFamily="2" charset="-78"/>
            </a:endParaRPr>
          </a:p>
          <a:p>
            <a:pPr marL="0" indent="0">
              <a:lnSpc>
                <a:spcPct val="150000"/>
              </a:lnSpc>
              <a:buNone/>
            </a:pPr>
            <a:r>
              <a:rPr lang="fa-IR" sz="2000" b="0" dirty="0" smtClean="0">
                <a:cs typeface="B Nazanin" pitchFamily="2" charset="-78"/>
              </a:rPr>
              <a:t>ویژگی </a:t>
            </a:r>
            <a:r>
              <a:rPr lang="fa-IR" sz="2000" b="0" dirty="0">
                <a:cs typeface="B Nazanin" pitchFamily="2" charset="-78"/>
              </a:rPr>
              <a:t>ها طول کاسبرگ </a:t>
            </a:r>
            <a:r>
              <a:rPr lang="en-US" sz="2000" b="0" dirty="0" smtClean="0">
                <a:latin typeface="Times New Roman" pitchFamily="18" charset="0"/>
                <a:cs typeface="Times New Roman" pitchFamily="18" charset="0"/>
              </a:rPr>
              <a:t>sepal length)</a:t>
            </a:r>
            <a:r>
              <a:rPr lang="fa-IR" sz="2000" b="0" dirty="0" smtClean="0">
                <a:latin typeface="Times New Roman" pitchFamily="18" charset="0"/>
                <a:cs typeface="Times New Roman" pitchFamily="18" charset="0"/>
              </a:rPr>
              <a:t>)</a:t>
            </a:r>
            <a:r>
              <a:rPr lang="en-US" sz="2000" b="0" dirty="0" smtClean="0">
                <a:cs typeface="B Nazanin" pitchFamily="2" charset="-78"/>
              </a:rPr>
              <a:t>، </a:t>
            </a:r>
            <a:r>
              <a:rPr lang="fa-IR" sz="2000" b="0" dirty="0">
                <a:cs typeface="B Nazanin" pitchFamily="2" charset="-78"/>
              </a:rPr>
              <a:t>عرض کاسبرگ (</a:t>
            </a:r>
            <a:r>
              <a:rPr lang="en-US" sz="2000" b="0" dirty="0">
                <a:cs typeface="B Nazanin" pitchFamily="2" charset="-78"/>
              </a:rPr>
              <a:t>sepal </a:t>
            </a:r>
            <a:r>
              <a:rPr lang="en-US" sz="2000" b="0" dirty="0">
                <a:latin typeface="Times New Roman" pitchFamily="18" charset="0"/>
                <a:cs typeface="Times New Roman" pitchFamily="18" charset="0"/>
              </a:rPr>
              <a:t>width</a:t>
            </a:r>
            <a:r>
              <a:rPr lang="fa-IR" sz="2000" b="0" dirty="0" smtClean="0">
                <a:cs typeface="B Nazanin" pitchFamily="2" charset="-78"/>
              </a:rPr>
              <a:t>)</a:t>
            </a:r>
            <a:r>
              <a:rPr lang="en-US" sz="2000" b="0" dirty="0" smtClean="0">
                <a:cs typeface="B Nazanin" pitchFamily="2" charset="-78"/>
              </a:rPr>
              <a:t>،</a:t>
            </a:r>
            <a:r>
              <a:rPr lang="fa-IR" sz="2000" b="0" dirty="0">
                <a:cs typeface="B Nazanin" pitchFamily="2" charset="-78"/>
              </a:rPr>
              <a:t>طول گلبرگ (</a:t>
            </a:r>
            <a:r>
              <a:rPr lang="en-US" sz="2000" b="0" dirty="0">
                <a:latin typeface="Times New Roman" pitchFamily="18" charset="0"/>
                <a:cs typeface="Times New Roman" pitchFamily="18" charset="0"/>
              </a:rPr>
              <a:t>Petal</a:t>
            </a:r>
            <a:r>
              <a:rPr lang="en-US" sz="2000" b="0" dirty="0">
                <a:cs typeface="B Nazanin" pitchFamily="2" charset="-78"/>
              </a:rPr>
              <a:t> </a:t>
            </a:r>
            <a:r>
              <a:rPr lang="en-US" sz="2000" b="0" dirty="0" smtClean="0">
                <a:cs typeface="B Nazanin" pitchFamily="2" charset="-78"/>
              </a:rPr>
              <a:t>length </a:t>
            </a:r>
            <a:r>
              <a:rPr lang="fa-IR" sz="2000" b="0" dirty="0" smtClean="0">
                <a:cs typeface="B Nazanin" pitchFamily="2" charset="-78"/>
              </a:rPr>
              <a:t>) و </a:t>
            </a:r>
            <a:r>
              <a:rPr lang="fa-IR" sz="2000" b="0" dirty="0">
                <a:cs typeface="B Nazanin" pitchFamily="2" charset="-78"/>
              </a:rPr>
              <a:t>عرض گلبرگ (</a:t>
            </a:r>
            <a:r>
              <a:rPr lang="en-US" sz="2000" b="0" dirty="0">
                <a:latin typeface="Times New Roman" pitchFamily="18" charset="0"/>
                <a:cs typeface="Times New Roman" pitchFamily="18" charset="0"/>
              </a:rPr>
              <a:t>petal</a:t>
            </a:r>
            <a:r>
              <a:rPr lang="en-US" sz="2000" b="0" dirty="0">
                <a:cs typeface="B Nazanin" pitchFamily="2" charset="-78"/>
              </a:rPr>
              <a:t> </a:t>
            </a:r>
            <a:r>
              <a:rPr lang="en-US" sz="2000" b="0" dirty="0">
                <a:latin typeface="Times New Roman" pitchFamily="18" charset="0"/>
                <a:cs typeface="Times New Roman" pitchFamily="18" charset="0"/>
              </a:rPr>
              <a:t>width</a:t>
            </a:r>
            <a:r>
              <a:rPr lang="en-US" sz="2000" b="0" dirty="0" smtClean="0">
                <a:cs typeface="B Nazanin" pitchFamily="2" charset="-78"/>
              </a:rPr>
              <a:t> </a:t>
            </a:r>
            <a:r>
              <a:rPr lang="fa-IR" sz="2000" b="0" dirty="0" smtClean="0">
                <a:cs typeface="B Nazanin" pitchFamily="2" charset="-78"/>
              </a:rPr>
              <a:t>) است</a:t>
            </a:r>
            <a:r>
              <a:rPr lang="fa-IR" sz="2000" b="0" dirty="0">
                <a:cs typeface="B Nazanin" pitchFamily="2" charset="-78"/>
              </a:rPr>
              <a:t>.</a:t>
            </a:r>
          </a:p>
        </p:txBody>
      </p:sp>
      <p:sp>
        <p:nvSpPr>
          <p:cNvPr id="5" name="TextBox 4"/>
          <p:cNvSpPr txBox="1"/>
          <p:nvPr/>
        </p:nvSpPr>
        <p:spPr>
          <a:xfrm>
            <a:off x="99552" y="5334000"/>
            <a:ext cx="2590800" cy="400110"/>
          </a:xfrm>
          <a:prstGeom prst="rect">
            <a:avLst/>
          </a:prstGeom>
          <a:noFill/>
        </p:spPr>
        <p:txBody>
          <a:bodyPr wrap="square" rtlCol="0">
            <a:spAutoFit/>
          </a:bodyPr>
          <a:lstStyle/>
          <a:p>
            <a:r>
              <a:rPr lang="en-US" sz="2000" dirty="0">
                <a:solidFill>
                  <a:srgbClr val="00B050"/>
                </a:solidFill>
                <a:latin typeface="Times New Roman" pitchFamily="18" charset="0"/>
                <a:cs typeface="Times New Roman" pitchFamily="18" charset="0"/>
              </a:rPr>
              <a:t>Iris </a:t>
            </a:r>
            <a:r>
              <a:rPr lang="en-US" sz="2000" dirty="0" err="1">
                <a:solidFill>
                  <a:srgbClr val="00B050"/>
                </a:solidFill>
                <a:latin typeface="Times New Roman" pitchFamily="18" charset="0"/>
                <a:cs typeface="Times New Roman" pitchFamily="18" charset="0"/>
              </a:rPr>
              <a:t>virginica</a:t>
            </a:r>
            <a:endParaRPr lang="en-US" sz="2000" dirty="0">
              <a:solidFill>
                <a:srgbClr val="00B05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52" y="3865022"/>
            <a:ext cx="1805448" cy="146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899423"/>
            <a:ext cx="1981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86000" y="5385323"/>
            <a:ext cx="2362200" cy="400110"/>
          </a:xfrm>
          <a:prstGeom prst="rect">
            <a:avLst/>
          </a:prstGeom>
          <a:noFill/>
        </p:spPr>
        <p:txBody>
          <a:bodyPr wrap="square" rtlCol="0">
            <a:spAutoFit/>
          </a:bodyPr>
          <a:lstStyle/>
          <a:p>
            <a:r>
              <a:rPr lang="en-US" sz="2000" dirty="0">
                <a:solidFill>
                  <a:srgbClr val="00B050"/>
                </a:solidFill>
                <a:latin typeface="Times New Roman" pitchFamily="18" charset="0"/>
                <a:cs typeface="Times New Roman" pitchFamily="18" charset="0"/>
              </a:rPr>
              <a:t>Iris </a:t>
            </a:r>
            <a:r>
              <a:rPr lang="en-US" sz="2000" dirty="0" err="1">
                <a:solidFill>
                  <a:srgbClr val="00B050"/>
                </a:solidFill>
                <a:latin typeface="Times New Roman" pitchFamily="18" charset="0"/>
                <a:cs typeface="Times New Roman" pitchFamily="18" charset="0"/>
              </a:rPr>
              <a:t>versicolor</a:t>
            </a:r>
            <a:endParaRPr lang="en-US" sz="2000" dirty="0">
              <a:solidFill>
                <a:srgbClr val="00B050"/>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852" y="1600200"/>
            <a:ext cx="20955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32670" y="3171825"/>
            <a:ext cx="1786398" cy="400110"/>
          </a:xfrm>
          <a:prstGeom prst="rect">
            <a:avLst/>
          </a:prstGeom>
          <a:noFill/>
        </p:spPr>
        <p:txBody>
          <a:bodyPr wrap="square" rtlCol="0">
            <a:spAutoFit/>
          </a:bodyPr>
          <a:lstStyle/>
          <a:p>
            <a:r>
              <a:rPr lang="en-US" sz="2000" dirty="0">
                <a:solidFill>
                  <a:srgbClr val="00B050"/>
                </a:solidFill>
                <a:latin typeface="Times New Roman" pitchFamily="18" charset="0"/>
                <a:cs typeface="Times New Roman" pitchFamily="18" charset="0"/>
              </a:rPr>
              <a:t>Iris </a:t>
            </a:r>
            <a:r>
              <a:rPr lang="en-US" sz="2000" dirty="0" err="1">
                <a:solidFill>
                  <a:srgbClr val="00B050"/>
                </a:solidFill>
                <a:latin typeface="Times New Roman" pitchFamily="18" charset="0"/>
                <a:cs typeface="Times New Roman" pitchFamily="18" charset="0"/>
              </a:rPr>
              <a:t>setosa</a:t>
            </a:r>
            <a:endParaRPr lang="en-US" sz="20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002384137"/>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chemeClr val="tx1"/>
                </a:solidFill>
                <a:cs typeface="B Kamran Outline" pitchFamily="2" charset="-78"/>
              </a:rPr>
              <a:t>مجموعه داده ها (</a:t>
            </a:r>
            <a:r>
              <a:rPr lang="en-US" sz="3600" dirty="0">
                <a:solidFill>
                  <a:schemeClr val="tx1"/>
                </a:solidFill>
                <a:latin typeface="Times New Roman" pitchFamily="18" charset="0"/>
                <a:cs typeface="Times New Roman" pitchFamily="18" charset="0"/>
              </a:rPr>
              <a:t>Data </a:t>
            </a:r>
            <a:r>
              <a:rPr lang="en-US" sz="3600" dirty="0" smtClean="0">
                <a:solidFill>
                  <a:schemeClr val="tx1"/>
                </a:solidFill>
                <a:latin typeface="Times New Roman" pitchFamily="18" charset="0"/>
                <a:cs typeface="Times New Roman" pitchFamily="18" charset="0"/>
              </a:rPr>
              <a:t>Sets</a:t>
            </a:r>
            <a:r>
              <a:rPr lang="fa-IR" sz="3600" b="1" dirty="0" smtClean="0">
                <a:solidFill>
                  <a:schemeClr val="tx1"/>
                </a:solidFill>
                <a:cs typeface="B Kamran Outline" pitchFamily="2" charset="-78"/>
              </a:rPr>
              <a:t>)</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nSpc>
                <a:spcPct val="150000"/>
              </a:lnSpc>
            </a:pPr>
            <a:r>
              <a:rPr lang="fa-IR" sz="2200" b="0" dirty="0">
                <a:solidFill>
                  <a:srgbClr val="0070C0"/>
                </a:solidFill>
                <a:cs typeface="B Nazanin" pitchFamily="2" charset="-78"/>
              </a:rPr>
              <a:t>داده های شراب </a:t>
            </a:r>
            <a:r>
              <a:rPr lang="fa-IR" sz="2200" b="0" dirty="0">
                <a:cs typeface="B Nazanin" pitchFamily="2" charset="-78"/>
              </a:rPr>
              <a:t>(</a:t>
            </a:r>
            <a:r>
              <a:rPr lang="en-US" sz="2200" b="0" dirty="0">
                <a:solidFill>
                  <a:srgbClr val="00B050"/>
                </a:solidFill>
                <a:latin typeface="Times New Roman" pitchFamily="18" charset="0"/>
                <a:cs typeface="Times New Roman" pitchFamily="18" charset="0"/>
              </a:rPr>
              <a:t>Wine </a:t>
            </a:r>
            <a:r>
              <a:rPr lang="en-US" sz="2200" b="0" dirty="0" smtClean="0">
                <a:solidFill>
                  <a:srgbClr val="00B050"/>
                </a:solidFill>
                <a:latin typeface="Times New Roman" pitchFamily="18" charset="0"/>
                <a:cs typeface="Times New Roman" pitchFamily="18" charset="0"/>
              </a:rPr>
              <a:t>data</a:t>
            </a:r>
            <a:r>
              <a:rPr lang="fa-IR" sz="2200" b="0" dirty="0" smtClean="0">
                <a:cs typeface="B Nazanin" pitchFamily="2" charset="-78"/>
              </a:rPr>
              <a:t>)</a:t>
            </a:r>
          </a:p>
          <a:p>
            <a:pPr marL="0" indent="0">
              <a:lnSpc>
                <a:spcPct val="150000"/>
              </a:lnSpc>
              <a:buNone/>
            </a:pPr>
            <a:r>
              <a:rPr lang="fa-IR" sz="2200" b="0" dirty="0">
                <a:cs typeface="B Nazanin" pitchFamily="2" charset="-78"/>
              </a:rPr>
              <a:t>داده های </a:t>
            </a:r>
            <a:r>
              <a:rPr lang="en-US" sz="2200" b="0" dirty="0">
                <a:cs typeface="B Nazanin" pitchFamily="2" charset="-78"/>
              </a:rPr>
              <a:t>wine </a:t>
            </a:r>
            <a:r>
              <a:rPr lang="fa-IR" sz="2200" b="0" dirty="0">
                <a:cs typeface="B Nazanin" pitchFamily="2" charset="-78"/>
              </a:rPr>
              <a:t>شاما آنالیز شیمیایی رشد شراب در ناحیه یکسان از ایتالیا اما گرفته شده از موجودات ذره بینی گوناگون است.برای طبقه بندی 13 ویژگی پیوسته در دسترس است.تعداد کلاس ها 3و تعداد نمونه های هر کلاس به ترتیب 59، 71 و 48 است</a:t>
            </a:r>
            <a:r>
              <a:rPr lang="fa-IR" sz="2200" b="0" dirty="0" smtClean="0">
                <a:cs typeface="B Nazanin" pitchFamily="2" charset="-78"/>
              </a:rPr>
              <a:t>.</a:t>
            </a:r>
          </a:p>
          <a:p>
            <a:pPr marL="0" indent="0">
              <a:lnSpc>
                <a:spcPct val="150000"/>
              </a:lnSpc>
              <a:buNone/>
            </a:pPr>
            <a:endParaRPr lang="fa-IR" sz="2200" b="0" dirty="0" smtClean="0">
              <a:cs typeface="B Nazanin" pitchFamily="2" charset="-78"/>
            </a:endParaRPr>
          </a:p>
          <a:p>
            <a:pPr>
              <a:lnSpc>
                <a:spcPct val="150000"/>
              </a:lnSpc>
            </a:pPr>
            <a:r>
              <a:rPr lang="fa-IR" sz="2200" b="0" dirty="0">
                <a:solidFill>
                  <a:srgbClr val="0070C0"/>
                </a:solidFill>
                <a:cs typeface="B Nazanin" pitchFamily="2" charset="-78"/>
              </a:rPr>
              <a:t>داده های سرطان </a:t>
            </a:r>
            <a:r>
              <a:rPr lang="fa-IR" sz="2200" b="0" dirty="0">
                <a:cs typeface="B Nazanin" pitchFamily="2" charset="-78"/>
              </a:rPr>
              <a:t>(</a:t>
            </a:r>
            <a:r>
              <a:rPr lang="en-US" sz="2200" b="0" dirty="0">
                <a:solidFill>
                  <a:srgbClr val="00B050"/>
                </a:solidFill>
                <a:cs typeface="B Nazanin" pitchFamily="2" charset="-78"/>
              </a:rPr>
              <a:t>Cancer </a:t>
            </a:r>
            <a:r>
              <a:rPr lang="en-US" sz="2200" b="0" dirty="0" smtClean="0">
                <a:solidFill>
                  <a:srgbClr val="00B050"/>
                </a:solidFill>
                <a:cs typeface="B Nazanin" pitchFamily="2" charset="-78"/>
              </a:rPr>
              <a:t>data</a:t>
            </a:r>
            <a:r>
              <a:rPr lang="fa-IR" sz="2200" b="0" dirty="0" smtClean="0">
                <a:cs typeface="B Nazanin" pitchFamily="2" charset="-78"/>
              </a:rPr>
              <a:t>)</a:t>
            </a:r>
          </a:p>
          <a:p>
            <a:pPr marL="0" indent="0">
              <a:lnSpc>
                <a:spcPct val="150000"/>
              </a:lnSpc>
              <a:buNone/>
            </a:pPr>
            <a:r>
              <a:rPr lang="fa-IR" sz="2200" b="0" dirty="0">
                <a:cs typeface="B Nazanin" pitchFamily="2" charset="-78"/>
              </a:rPr>
              <a:t>این پایگاه داده سرطان سینه از بیمارستان دانشگاه </a:t>
            </a:r>
            <a:r>
              <a:rPr lang="en-US" sz="2200" b="0" dirty="0">
                <a:cs typeface="B Nazanin" pitchFamily="2" charset="-78"/>
              </a:rPr>
              <a:t>Wisconsin </a:t>
            </a:r>
            <a:r>
              <a:rPr lang="fa-IR" sz="2200" b="0" dirty="0">
                <a:cs typeface="B Nazanin" pitchFamily="2" charset="-78"/>
              </a:rPr>
              <a:t>به دست آمده است.683 نمونه سرطان سینه به دو کلاس </a:t>
            </a:r>
            <a:r>
              <a:rPr lang="en-US" sz="2200" b="0" dirty="0">
                <a:cs typeface="B Nazanin" pitchFamily="2" charset="-78"/>
              </a:rPr>
              <a:t>Benign </a:t>
            </a:r>
            <a:r>
              <a:rPr lang="fa-IR" sz="2200" b="0" dirty="0">
                <a:cs typeface="B Nazanin" pitchFamily="2" charset="-78"/>
              </a:rPr>
              <a:t>و </a:t>
            </a:r>
            <a:r>
              <a:rPr lang="en-US" sz="2200" b="0" dirty="0">
                <a:cs typeface="B Nazanin" pitchFamily="2" charset="-78"/>
              </a:rPr>
              <a:t>Malignant </a:t>
            </a:r>
            <a:r>
              <a:rPr lang="fa-IR" sz="2200" b="0" dirty="0">
                <a:cs typeface="B Nazanin" pitchFamily="2" charset="-78"/>
              </a:rPr>
              <a:t>با 9 بعد فضای ویژگی تقسیم شده اند.</a:t>
            </a:r>
          </a:p>
        </p:txBody>
      </p:sp>
    </p:spTree>
    <p:extLst>
      <p:ext uri="{BB962C8B-B14F-4D97-AF65-F5344CB8AC3E}">
        <p14:creationId xmlns:p14="http://schemas.microsoft.com/office/powerpoint/2010/main" val="716593175"/>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chemeClr val="tx1"/>
                </a:solidFill>
                <a:cs typeface="B Kamran Outline" pitchFamily="2" charset="-78"/>
              </a:rPr>
              <a:t>نتایج آزمایش ها</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nSpc>
                <a:spcPct val="150000"/>
              </a:lnSpc>
            </a:pPr>
            <a:endParaRPr lang="fa-IR" sz="2200" b="0" dirty="0" smtClean="0">
              <a:cs typeface="B Nazanin" pitchFamily="2" charset="-78"/>
            </a:endParaRPr>
          </a:p>
          <a:p>
            <a:pPr>
              <a:lnSpc>
                <a:spcPct val="150000"/>
              </a:lnSpc>
            </a:pPr>
            <a:r>
              <a:rPr lang="en-US" sz="2200" b="0" dirty="0" smtClean="0">
                <a:cs typeface="B Nazanin" pitchFamily="2" charset="-78"/>
              </a:rPr>
              <a:t>LA-miner </a:t>
            </a:r>
            <a:r>
              <a:rPr lang="en-US" sz="2200" b="0" dirty="0">
                <a:cs typeface="B Nazanin" pitchFamily="2" charset="-78"/>
              </a:rPr>
              <a:t>، Ant-miner </a:t>
            </a:r>
            <a:r>
              <a:rPr lang="fa-IR" sz="2200" b="0" dirty="0" smtClean="0">
                <a:cs typeface="B Nazanin" pitchFamily="2" charset="-78"/>
              </a:rPr>
              <a:t> و </a:t>
            </a:r>
            <a:r>
              <a:rPr lang="en-US" sz="2200" b="0" dirty="0">
                <a:cs typeface="B Nazanin" pitchFamily="2" charset="-78"/>
              </a:rPr>
              <a:t>CNZ </a:t>
            </a:r>
            <a:r>
              <a:rPr lang="fa-IR" sz="2200" b="0" dirty="0" smtClean="0">
                <a:cs typeface="B Nazanin" pitchFamily="2" charset="-78"/>
              </a:rPr>
              <a:t> بر </a:t>
            </a:r>
            <a:r>
              <a:rPr lang="fa-IR" sz="2200" b="0" dirty="0">
                <a:cs typeface="B Nazanin" pitchFamily="2" charset="-78"/>
              </a:rPr>
              <a:t>روی مجموعه داده های بالا تست شده اند</a:t>
            </a:r>
            <a:r>
              <a:rPr lang="fa-IR" sz="2200" b="0" dirty="0" smtClean="0">
                <a:cs typeface="B Nazanin" pitchFamily="2" charset="-78"/>
              </a:rPr>
              <a:t>.</a:t>
            </a:r>
          </a:p>
          <a:p>
            <a:pPr>
              <a:lnSpc>
                <a:spcPct val="150000"/>
              </a:lnSpc>
            </a:pPr>
            <a:endParaRPr lang="fa-IR" sz="2200" b="0" dirty="0" smtClean="0">
              <a:cs typeface="B Nazanin" pitchFamily="2" charset="-78"/>
            </a:endParaRPr>
          </a:p>
          <a:p>
            <a:pPr>
              <a:lnSpc>
                <a:spcPct val="150000"/>
              </a:lnSpc>
            </a:pPr>
            <a:r>
              <a:rPr lang="fa-IR" sz="2200" b="0" dirty="0" smtClean="0">
                <a:cs typeface="B Nazanin" pitchFamily="2" charset="-78"/>
              </a:rPr>
              <a:t>50 </a:t>
            </a:r>
            <a:r>
              <a:rPr lang="fa-IR" sz="2200" b="0" dirty="0">
                <a:cs typeface="B Nazanin" pitchFamily="2" charset="-78"/>
              </a:rPr>
              <a:t>درصد از هر محک به عنوان </a:t>
            </a:r>
            <a:r>
              <a:rPr lang="en-US" sz="2200" b="0" dirty="0">
                <a:solidFill>
                  <a:srgbClr val="0070C0"/>
                </a:solidFill>
                <a:cs typeface="B Nazanin" pitchFamily="2" charset="-78"/>
              </a:rPr>
              <a:t>training points </a:t>
            </a:r>
            <a:r>
              <a:rPr lang="fa-IR" sz="2200" b="0" dirty="0" smtClean="0">
                <a:solidFill>
                  <a:srgbClr val="0070C0"/>
                </a:solidFill>
                <a:cs typeface="B Nazanin" pitchFamily="2" charset="-78"/>
              </a:rPr>
              <a:t> </a:t>
            </a:r>
            <a:r>
              <a:rPr lang="fa-IR" sz="2200" b="0" dirty="0" smtClean="0">
                <a:cs typeface="B Nazanin" pitchFamily="2" charset="-78"/>
              </a:rPr>
              <a:t>و </a:t>
            </a:r>
            <a:r>
              <a:rPr lang="fa-IR" sz="2200" b="0" dirty="0">
                <a:cs typeface="B Nazanin" pitchFamily="2" charset="-78"/>
              </a:rPr>
              <a:t>مابقی </a:t>
            </a:r>
            <a:r>
              <a:rPr lang="en-US" sz="2200" b="0" dirty="0">
                <a:solidFill>
                  <a:srgbClr val="0070C0"/>
                </a:solidFill>
                <a:cs typeface="B Nazanin" pitchFamily="2" charset="-78"/>
              </a:rPr>
              <a:t>testing data </a:t>
            </a:r>
            <a:r>
              <a:rPr lang="fa-IR" sz="2200" b="0" dirty="0" smtClean="0">
                <a:cs typeface="B Nazanin" pitchFamily="2" charset="-78"/>
              </a:rPr>
              <a:t> است.</a:t>
            </a:r>
          </a:p>
          <a:p>
            <a:pPr>
              <a:lnSpc>
                <a:spcPct val="150000"/>
              </a:lnSpc>
            </a:pPr>
            <a:endParaRPr lang="fa-IR" sz="2200" b="0" dirty="0">
              <a:cs typeface="B Nazanin" pitchFamily="2" charset="-78"/>
            </a:endParaRPr>
          </a:p>
          <a:p>
            <a:pPr>
              <a:lnSpc>
                <a:spcPct val="150000"/>
              </a:lnSpc>
            </a:pPr>
            <a:r>
              <a:rPr lang="fa-IR" sz="2200" b="0" dirty="0">
                <a:cs typeface="B Nazanin" pitchFamily="2" charset="-78"/>
              </a:rPr>
              <a:t>آزمایش ده بار برای هر محک انجام شده و میانگین نتایج گزارش شده است.</a:t>
            </a:r>
          </a:p>
        </p:txBody>
      </p:sp>
    </p:spTree>
    <p:extLst>
      <p:ext uri="{BB962C8B-B14F-4D97-AF65-F5344CB8AC3E}">
        <p14:creationId xmlns:p14="http://schemas.microsoft.com/office/powerpoint/2010/main" val="3583674051"/>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chemeClr val="tx1"/>
                </a:solidFill>
                <a:cs typeface="B Kamran Outline" pitchFamily="2" charset="-78"/>
              </a:rPr>
              <a:t>نتایج آزمایش ها</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nSpc>
                <a:spcPct val="150000"/>
              </a:lnSpc>
            </a:pPr>
            <a:r>
              <a:rPr lang="fa-IR" sz="2200" b="0" dirty="0">
                <a:cs typeface="B Nazanin" pitchFamily="2" charset="-78"/>
              </a:rPr>
              <a:t>جدول 1 نمره تشخیص </a:t>
            </a:r>
            <a:r>
              <a:rPr lang="en-US" sz="2200" b="0" dirty="0">
                <a:cs typeface="B Nazanin" pitchFamily="2" charset="-78"/>
              </a:rPr>
              <a:t>(</a:t>
            </a:r>
            <a:r>
              <a:rPr lang="en-US" sz="2200" b="0" dirty="0" smtClean="0">
                <a:cs typeface="B Nazanin" pitchFamily="2" charset="-78"/>
              </a:rPr>
              <a:t>recognition </a:t>
            </a:r>
            <a:r>
              <a:rPr lang="en-US" sz="2200" b="0" dirty="0">
                <a:cs typeface="B Nazanin" pitchFamily="2" charset="-78"/>
              </a:rPr>
              <a:t>score) </a:t>
            </a:r>
            <a:r>
              <a:rPr lang="fa-IR" sz="2200" b="0" dirty="0" smtClean="0">
                <a:cs typeface="B Nazanin" pitchFamily="2" charset="-78"/>
              </a:rPr>
              <a:t> به </a:t>
            </a:r>
            <a:r>
              <a:rPr lang="fa-IR" sz="2200" b="0" dirty="0">
                <a:cs typeface="B Nazanin" pitchFamily="2" charset="-78"/>
              </a:rPr>
              <a:t>دست آمده از </a:t>
            </a:r>
            <a:r>
              <a:rPr lang="en-US" sz="2200" b="0" dirty="0">
                <a:cs typeface="B Nazanin" pitchFamily="2" charset="-78"/>
              </a:rPr>
              <a:t>Rule-Set </a:t>
            </a:r>
            <a:r>
              <a:rPr lang="fa-IR" sz="2200" b="0" dirty="0" smtClean="0">
                <a:cs typeface="B Nazanin" pitchFamily="2" charset="-78"/>
              </a:rPr>
              <a:t> که </a:t>
            </a:r>
            <a:r>
              <a:rPr lang="fa-IR" sz="2200" b="0" dirty="0">
                <a:cs typeface="B Nazanin" pitchFamily="2" charset="-78"/>
              </a:rPr>
              <a:t>توسط سه </a:t>
            </a:r>
            <a:r>
              <a:rPr lang="en-US" sz="2200" b="0" dirty="0">
                <a:cs typeface="B Nazanin" pitchFamily="2" charset="-78"/>
              </a:rPr>
              <a:t>data miner </a:t>
            </a:r>
            <a:r>
              <a:rPr lang="fa-IR" sz="2200" b="0" dirty="0" smtClean="0">
                <a:cs typeface="B Nazanin" pitchFamily="2" charset="-78"/>
              </a:rPr>
              <a:t> استخراج </a:t>
            </a:r>
            <a:r>
              <a:rPr lang="fa-IR" sz="2200" b="0" dirty="0">
                <a:cs typeface="B Nazanin" pitchFamily="2" charset="-78"/>
              </a:rPr>
              <a:t>شده برای </a:t>
            </a:r>
            <a:r>
              <a:rPr lang="en-US" sz="2200" b="0" dirty="0">
                <a:cs typeface="B Nazanin" pitchFamily="2" charset="-78"/>
              </a:rPr>
              <a:t>training points </a:t>
            </a:r>
            <a:r>
              <a:rPr lang="fa-IR" sz="2200" b="0" dirty="0" smtClean="0">
                <a:cs typeface="B Nazanin" pitchFamily="2" charset="-78"/>
              </a:rPr>
              <a:t> را </a:t>
            </a:r>
            <a:r>
              <a:rPr lang="fa-IR" sz="2200" b="0" dirty="0">
                <a:cs typeface="B Nazanin" pitchFamily="2" charset="-78"/>
              </a:rPr>
              <a:t>نشان می دهد</a:t>
            </a:r>
            <a:r>
              <a:rPr lang="fa-IR" sz="2200" b="0" dirty="0" smtClean="0">
                <a:cs typeface="B Nazanin" pitchFamily="2" charset="-78"/>
              </a:rPr>
              <a:t>.</a:t>
            </a:r>
            <a:endParaRPr lang="fa-IR" sz="2200" b="0" dirty="0">
              <a:cs typeface="B Nazanin" pitchFamily="2"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5068" y="3048000"/>
            <a:ext cx="6284236"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925011"/>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چکیده مقاله</a:t>
            </a:r>
            <a:endParaRPr lang="en-US" b="1" dirty="0">
              <a:solidFill>
                <a:schemeClr val="tx1"/>
              </a:solidFill>
              <a:cs typeface="B Kamran Outline" pitchFamily="2" charset="-78"/>
            </a:endParaRPr>
          </a:p>
        </p:txBody>
      </p:sp>
      <p:sp>
        <p:nvSpPr>
          <p:cNvPr id="3" name="Content Placeholder 2"/>
          <p:cNvSpPr>
            <a:spLocks noGrp="1"/>
          </p:cNvSpPr>
          <p:nvPr>
            <p:ph idx="1"/>
          </p:nvPr>
        </p:nvSpPr>
        <p:spPr>
          <a:xfrm>
            <a:off x="1219200" y="1981200"/>
            <a:ext cx="7848600" cy="4114800"/>
          </a:xfrm>
        </p:spPr>
        <p:txBody>
          <a:bodyPr/>
          <a:lstStyle/>
          <a:p>
            <a:pPr>
              <a:lnSpc>
                <a:spcPct val="150000"/>
              </a:lnSpc>
            </a:pPr>
            <a:r>
              <a:rPr lang="fa-IR" sz="2400" b="0" dirty="0">
                <a:cs typeface="B Nazanin" pitchFamily="2" charset="-78"/>
              </a:rPr>
              <a:t>در این مقاله یک کاوش کننده داده </a:t>
            </a:r>
            <a:r>
              <a:rPr lang="en-US" sz="2400" b="0" dirty="0">
                <a:latin typeface="Times New Roman" pitchFamily="18" charset="0"/>
              </a:rPr>
              <a:t>(</a:t>
            </a:r>
            <a:r>
              <a:rPr lang="en-US" sz="2400" b="0" dirty="0" smtClean="0">
                <a:solidFill>
                  <a:srgbClr val="00B050"/>
                </a:solidFill>
                <a:latin typeface="Times New Roman" pitchFamily="18" charset="0"/>
              </a:rPr>
              <a:t>data miner</a:t>
            </a:r>
            <a:r>
              <a:rPr lang="en-US" sz="2400" b="0" dirty="0" smtClean="0">
                <a:latin typeface="Times New Roman" pitchFamily="18" charset="0"/>
              </a:rPr>
              <a:t>) </a:t>
            </a:r>
            <a:r>
              <a:rPr lang="fa-IR" sz="2400" b="0" dirty="0" smtClean="0">
                <a:latin typeface="Times New Roman" pitchFamily="18" charset="0"/>
              </a:rPr>
              <a:t> </a:t>
            </a:r>
            <a:r>
              <a:rPr lang="fa-IR" sz="2400" b="0" dirty="0" smtClean="0">
                <a:cs typeface="B Nazanin" pitchFamily="2" charset="-78"/>
              </a:rPr>
              <a:t>بر پایه</a:t>
            </a:r>
            <a:r>
              <a:rPr lang="en-US" sz="2400" b="0" dirty="0" smtClean="0">
                <a:cs typeface="B Nazanin" pitchFamily="2" charset="-78"/>
              </a:rPr>
              <a:t> </a:t>
            </a:r>
            <a:r>
              <a:rPr lang="fa-IR" sz="2400" b="0" dirty="0" smtClean="0">
                <a:cs typeface="B Nazanin" pitchFamily="2" charset="-78"/>
              </a:rPr>
              <a:t>اتوماتای </a:t>
            </a:r>
            <a:r>
              <a:rPr lang="fa-IR" sz="2400" b="0" dirty="0">
                <a:cs typeface="B Nazanin" pitchFamily="2" charset="-78"/>
              </a:rPr>
              <a:t>یادگیر پیشنهاد شده است که </a:t>
            </a:r>
            <a:r>
              <a:rPr lang="en-US" sz="2400" b="0" dirty="0">
                <a:solidFill>
                  <a:srgbClr val="00B050"/>
                </a:solidFill>
                <a:latin typeface="Times New Roman" pitchFamily="18" charset="0"/>
              </a:rPr>
              <a:t>LA-miner</a:t>
            </a:r>
            <a:r>
              <a:rPr lang="en-US" sz="2400" b="0" dirty="0">
                <a:cs typeface="B Nazanin" pitchFamily="2" charset="-78"/>
              </a:rPr>
              <a:t> </a:t>
            </a:r>
            <a:r>
              <a:rPr lang="fa-IR" sz="2400" b="0" dirty="0" smtClean="0">
                <a:cs typeface="B Nazanin" pitchFamily="2" charset="-78"/>
              </a:rPr>
              <a:t> نام </a:t>
            </a:r>
            <a:r>
              <a:rPr lang="fa-IR" sz="2400" b="0" dirty="0">
                <a:cs typeface="B Nazanin" pitchFamily="2" charset="-78"/>
              </a:rPr>
              <a:t>گذاری شده است</a:t>
            </a:r>
            <a:r>
              <a:rPr lang="fa-IR" sz="2400" b="0" dirty="0" smtClean="0">
                <a:cs typeface="B Nazanin" pitchFamily="2" charset="-78"/>
              </a:rPr>
              <a:t>.</a:t>
            </a:r>
          </a:p>
          <a:p>
            <a:pPr>
              <a:lnSpc>
                <a:spcPct val="150000"/>
              </a:lnSpc>
            </a:pPr>
            <a:endParaRPr lang="fa-IR" sz="2400" b="0" dirty="0">
              <a:cs typeface="B Nazanin" pitchFamily="2" charset="-78"/>
            </a:endParaRPr>
          </a:p>
          <a:p>
            <a:pPr>
              <a:lnSpc>
                <a:spcPct val="150000"/>
              </a:lnSpc>
            </a:pPr>
            <a:r>
              <a:rPr lang="en-US" sz="2400" b="0" dirty="0">
                <a:solidFill>
                  <a:srgbClr val="00B050"/>
                </a:solidFill>
                <a:latin typeface="Times New Roman" pitchFamily="18" charset="0"/>
              </a:rPr>
              <a:t>LA-miner</a:t>
            </a:r>
            <a:r>
              <a:rPr lang="en-US" sz="2400" b="0" dirty="0" smtClean="0">
                <a:cs typeface="B Nazanin" pitchFamily="2" charset="-78"/>
              </a:rPr>
              <a:t> </a:t>
            </a:r>
            <a:r>
              <a:rPr lang="fa-IR" sz="2400" b="0" dirty="0" smtClean="0">
                <a:cs typeface="B Nazanin" pitchFamily="2" charset="-78"/>
              </a:rPr>
              <a:t> قواعد </a:t>
            </a:r>
            <a:r>
              <a:rPr lang="fa-IR" sz="2400" b="0" dirty="0">
                <a:cs typeface="B Nazanin" pitchFamily="2" charset="-78"/>
              </a:rPr>
              <a:t>طبقه بندی را از مجموعه داده </a:t>
            </a:r>
            <a:r>
              <a:rPr lang="fa-IR" sz="2400" b="0" dirty="0" smtClean="0">
                <a:cs typeface="B Nazanin" pitchFamily="2" charset="-78"/>
              </a:rPr>
              <a:t>ها (</a:t>
            </a:r>
            <a:r>
              <a:rPr lang="en-US" sz="2400" b="0" dirty="0">
                <a:solidFill>
                  <a:srgbClr val="00B050"/>
                </a:solidFill>
                <a:latin typeface="Times New Roman" pitchFamily="18" charset="0"/>
              </a:rPr>
              <a:t>data</a:t>
            </a:r>
            <a:r>
              <a:rPr lang="en-US" sz="2400" b="0" dirty="0">
                <a:cs typeface="B Nazanin" pitchFamily="2" charset="-78"/>
              </a:rPr>
              <a:t> </a:t>
            </a:r>
            <a:r>
              <a:rPr lang="en-US" sz="2400" b="0" dirty="0">
                <a:solidFill>
                  <a:srgbClr val="00B050"/>
                </a:solidFill>
                <a:latin typeface="Times New Roman" pitchFamily="18" charset="0"/>
              </a:rPr>
              <a:t>set</a:t>
            </a:r>
            <a:r>
              <a:rPr lang="en-US" sz="2400" b="0" dirty="0" smtClean="0">
                <a:cs typeface="B Nazanin" pitchFamily="2" charset="-78"/>
              </a:rPr>
              <a:t> </a:t>
            </a:r>
            <a:r>
              <a:rPr lang="fa-IR" sz="2400" b="0" dirty="0" smtClean="0">
                <a:cs typeface="B Nazanin" pitchFamily="2" charset="-78"/>
              </a:rPr>
              <a:t>) به </a:t>
            </a:r>
            <a:r>
              <a:rPr lang="fa-IR" sz="2400" b="0" dirty="0">
                <a:cs typeface="B Nazanin" pitchFamily="2" charset="-78"/>
              </a:rPr>
              <a:t>طور خودکار استخراج می کند</a:t>
            </a:r>
            <a:r>
              <a:rPr lang="fa-IR" sz="2400" b="0" dirty="0" smtClean="0">
                <a:cs typeface="B Nazanin" pitchFamily="2" charset="-78"/>
              </a:rPr>
              <a:t>.</a:t>
            </a:r>
          </a:p>
          <a:p>
            <a:pPr>
              <a:lnSpc>
                <a:spcPct val="150000"/>
              </a:lnSpc>
            </a:pPr>
            <a:endParaRPr lang="fa-IR" sz="2400" b="0" dirty="0">
              <a:cs typeface="B Nazanin" pitchFamily="2" charset="-78"/>
            </a:endParaRPr>
          </a:p>
          <a:p>
            <a:pPr>
              <a:lnSpc>
                <a:spcPct val="150000"/>
              </a:lnSpc>
            </a:pPr>
            <a:endParaRPr lang="en-US" sz="2400" b="0" dirty="0">
              <a:cs typeface="B Nazanin" pitchFamily="2" charset="-78"/>
            </a:endParaRPr>
          </a:p>
        </p:txBody>
      </p:sp>
    </p:spTree>
    <p:extLst>
      <p:ext uri="{BB962C8B-B14F-4D97-AF65-F5344CB8AC3E}">
        <p14:creationId xmlns:p14="http://schemas.microsoft.com/office/powerpoint/2010/main" val="2335097996"/>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chemeClr val="tx1"/>
                </a:solidFill>
                <a:cs typeface="B Kamran Outline" pitchFamily="2" charset="-78"/>
              </a:rPr>
              <a:t>نتایج آزمایش ها</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nSpc>
                <a:spcPct val="150000"/>
              </a:lnSpc>
            </a:pPr>
            <a:r>
              <a:rPr lang="fa-IR" sz="2200" b="0" dirty="0">
                <a:cs typeface="B Nazanin" pitchFamily="2" charset="-78"/>
              </a:rPr>
              <a:t>جدول 2  </a:t>
            </a:r>
            <a:r>
              <a:rPr lang="en-US" sz="2200" b="0" dirty="0">
                <a:cs typeface="B Nazanin" pitchFamily="2" charset="-78"/>
              </a:rPr>
              <a:t>score of recognition </a:t>
            </a:r>
            <a:r>
              <a:rPr lang="fa-IR" sz="2200" b="0" dirty="0" smtClean="0">
                <a:cs typeface="B Nazanin" pitchFamily="2" charset="-78"/>
              </a:rPr>
              <a:t> به </a:t>
            </a:r>
            <a:r>
              <a:rPr lang="fa-IR" sz="2200" b="0" dirty="0">
                <a:cs typeface="B Nazanin" pitchFamily="2" charset="-78"/>
              </a:rPr>
              <a:t>دست آمده به وسیله سه الگوریتم را برای </a:t>
            </a:r>
            <a:r>
              <a:rPr lang="en-US" sz="2200" b="0" dirty="0">
                <a:cs typeface="B Nazanin" pitchFamily="2" charset="-78"/>
              </a:rPr>
              <a:t>testing points </a:t>
            </a:r>
            <a:r>
              <a:rPr lang="fa-IR" sz="2200" b="0" dirty="0" smtClean="0">
                <a:cs typeface="B Nazanin" pitchFamily="2" charset="-78"/>
              </a:rPr>
              <a:t> را </a:t>
            </a:r>
            <a:r>
              <a:rPr lang="fa-IR" sz="2200" b="0" dirty="0">
                <a:cs typeface="B Nazanin" pitchFamily="2" charset="-78"/>
              </a:rPr>
              <a:t>بر حسب درصد نشان می دهد.</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200400"/>
            <a:ext cx="6435588" cy="23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658759"/>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a:solidFill>
                  <a:schemeClr val="tx1"/>
                </a:solidFill>
                <a:cs typeface="B Kamran Outline" pitchFamily="2" charset="-78"/>
              </a:rPr>
              <a:t>نتیجه گیری</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nSpc>
                <a:spcPct val="150000"/>
              </a:lnSpc>
            </a:pPr>
            <a:endParaRPr lang="fa-IR" sz="2200" b="0" dirty="0" smtClean="0">
              <a:cs typeface="B Nazanin" pitchFamily="2" charset="-78"/>
            </a:endParaRPr>
          </a:p>
          <a:p>
            <a:pPr>
              <a:lnSpc>
                <a:spcPct val="200000"/>
              </a:lnSpc>
            </a:pPr>
            <a:r>
              <a:rPr lang="fa-IR" sz="2200" b="0" dirty="0" smtClean="0">
                <a:cs typeface="B Nazanin" pitchFamily="2" charset="-78"/>
              </a:rPr>
              <a:t>نتایج </a:t>
            </a:r>
            <a:r>
              <a:rPr lang="fa-IR" sz="2200" b="0" dirty="0">
                <a:cs typeface="B Nazanin" pitchFamily="2" charset="-78"/>
              </a:rPr>
              <a:t>مقایسه نشان می دهد که </a:t>
            </a:r>
            <a:r>
              <a:rPr lang="en-US" sz="2200" b="0" dirty="0">
                <a:cs typeface="B Nazanin" pitchFamily="2" charset="-78"/>
              </a:rPr>
              <a:t>recognition score، LA-miner </a:t>
            </a:r>
            <a:r>
              <a:rPr lang="fa-IR" sz="2200" b="0" dirty="0" smtClean="0">
                <a:cs typeface="B Nazanin" pitchFamily="2" charset="-78"/>
              </a:rPr>
              <a:t> پیشنهاد </a:t>
            </a:r>
            <a:r>
              <a:rPr lang="fa-IR" sz="2200" b="0" dirty="0">
                <a:cs typeface="B Nazanin" pitchFamily="2" charset="-78"/>
              </a:rPr>
              <a:t>شده قابل مقایسه (حتی مواقعی بهتر از) </a:t>
            </a:r>
            <a:r>
              <a:rPr lang="en-US" sz="2200" b="0" dirty="0" smtClean="0">
                <a:cs typeface="B Nazanin" pitchFamily="2" charset="-78"/>
              </a:rPr>
              <a:t>Ant-miner </a:t>
            </a:r>
            <a:r>
              <a:rPr lang="fa-IR" sz="2200" b="0" dirty="0" smtClean="0">
                <a:cs typeface="B Nazanin" pitchFamily="2" charset="-78"/>
              </a:rPr>
              <a:t> و </a:t>
            </a:r>
            <a:r>
              <a:rPr lang="en-US" sz="2200" b="0" dirty="0">
                <a:cs typeface="B Nazanin" pitchFamily="2" charset="-78"/>
              </a:rPr>
              <a:t>CNZ </a:t>
            </a:r>
            <a:r>
              <a:rPr lang="fa-IR" sz="2200" b="0" dirty="0" smtClean="0">
                <a:cs typeface="B Nazanin" pitchFamily="2" charset="-78"/>
              </a:rPr>
              <a:t> برای </a:t>
            </a:r>
            <a:r>
              <a:rPr lang="fa-IR" sz="2200" b="0" dirty="0">
                <a:cs typeface="B Nazanin" pitchFamily="2" charset="-78"/>
              </a:rPr>
              <a:t>فاز های </a:t>
            </a:r>
            <a:r>
              <a:rPr lang="en-US" sz="2200" b="0" dirty="0">
                <a:cs typeface="B Nazanin" pitchFamily="2" charset="-78"/>
              </a:rPr>
              <a:t>training </a:t>
            </a:r>
            <a:r>
              <a:rPr lang="fa-IR" sz="2200" b="0" dirty="0">
                <a:cs typeface="B Nazanin" pitchFamily="2" charset="-78"/>
              </a:rPr>
              <a:t>و </a:t>
            </a:r>
            <a:r>
              <a:rPr lang="en-US" sz="2200" b="0" dirty="0">
                <a:cs typeface="B Nazanin" pitchFamily="2" charset="-78"/>
              </a:rPr>
              <a:t>testing </a:t>
            </a:r>
            <a:r>
              <a:rPr lang="fa-IR" sz="2200" b="0" dirty="0">
                <a:cs typeface="B Nazanin" pitchFamily="2" charset="-78"/>
              </a:rPr>
              <a:t>است.علاوه بر این میانگین تعاد رول های به دست آمده به ویسیه </a:t>
            </a:r>
            <a:r>
              <a:rPr lang="en-US" sz="2200" b="0" dirty="0">
                <a:cs typeface="B Nazanin" pitchFamily="2" charset="-78"/>
              </a:rPr>
              <a:t>LA-miner </a:t>
            </a:r>
            <a:r>
              <a:rPr lang="fa-IR" sz="2200" b="0" dirty="0" smtClean="0">
                <a:cs typeface="B Nazanin" pitchFamily="2" charset="-78"/>
              </a:rPr>
              <a:t> کمتر </a:t>
            </a:r>
            <a:r>
              <a:rPr lang="fa-IR" sz="2200" b="0" dirty="0">
                <a:cs typeface="B Nazanin" pitchFamily="2" charset="-78"/>
              </a:rPr>
              <a:t>از دو </a:t>
            </a:r>
            <a:r>
              <a:rPr lang="en-US" sz="2200" b="0" dirty="0">
                <a:cs typeface="B Nazanin" pitchFamily="2" charset="-78"/>
              </a:rPr>
              <a:t>data miner </a:t>
            </a:r>
            <a:r>
              <a:rPr lang="fa-IR" sz="2200" b="0" dirty="0" smtClean="0">
                <a:cs typeface="B Nazanin" pitchFamily="2" charset="-78"/>
              </a:rPr>
              <a:t> دیگر </a:t>
            </a:r>
            <a:r>
              <a:rPr lang="fa-IR" sz="2200" b="0" dirty="0">
                <a:cs typeface="B Nazanin" pitchFamily="2" charset="-78"/>
              </a:rPr>
              <a:t>است.</a:t>
            </a:r>
          </a:p>
        </p:txBody>
      </p:sp>
    </p:spTree>
    <p:extLst>
      <p:ext uri="{BB962C8B-B14F-4D97-AF65-F5344CB8AC3E}">
        <p14:creationId xmlns:p14="http://schemas.microsoft.com/office/powerpoint/2010/main" val="2855250433"/>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600" b="1" dirty="0" smtClean="0">
                <a:solidFill>
                  <a:schemeClr val="tx1"/>
                </a:solidFill>
                <a:cs typeface="B Kamran Outline" pitchFamily="2" charset="-78"/>
              </a:rPr>
              <a:t>منابع</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610600" cy="4953000"/>
          </a:xfrm>
        </p:spPr>
        <p:txBody>
          <a:bodyPr/>
          <a:lstStyle/>
          <a:p>
            <a:pPr algn="l" rtl="0">
              <a:lnSpc>
                <a:spcPct val="150000"/>
              </a:lnSpc>
            </a:pPr>
            <a:endParaRPr lang="fa-IR" sz="2200" b="0" dirty="0" smtClean="0">
              <a:solidFill>
                <a:srgbClr val="0070C0"/>
              </a:solidFill>
              <a:latin typeface="Times New Roman" pitchFamily="18" charset="0"/>
              <a:cs typeface="Times New Roman" pitchFamily="18" charset="0"/>
            </a:endParaRPr>
          </a:p>
          <a:p>
            <a:pPr algn="l" rtl="0">
              <a:lnSpc>
                <a:spcPct val="150000"/>
              </a:lnSpc>
            </a:pPr>
            <a:r>
              <a:rPr lang="en-US" sz="2200" b="0" dirty="0" smtClean="0">
                <a:solidFill>
                  <a:srgbClr val="0070C0"/>
                </a:solidFill>
                <a:latin typeface="Times New Roman" pitchFamily="18" charset="0"/>
                <a:cs typeface="Times New Roman" pitchFamily="18" charset="0"/>
              </a:rPr>
              <a:t>Data </a:t>
            </a:r>
            <a:r>
              <a:rPr lang="en-US" sz="2200" b="0" dirty="0">
                <a:solidFill>
                  <a:srgbClr val="0070C0"/>
                </a:solidFill>
                <a:latin typeface="Times New Roman" pitchFamily="18" charset="0"/>
                <a:cs typeface="Times New Roman" pitchFamily="18" charset="0"/>
              </a:rPr>
              <a:t>Mining Using Learning Automata</a:t>
            </a:r>
            <a:r>
              <a:rPr lang="en-US" sz="2200" b="0" dirty="0">
                <a:latin typeface="Times New Roman" pitchFamily="18" charset="0"/>
                <a:cs typeface="Times New Roman" pitchFamily="18" charset="0"/>
              </a:rPr>
              <a:t>, M. R. </a:t>
            </a:r>
            <a:r>
              <a:rPr lang="en-US" sz="2200" b="0" dirty="0" err="1">
                <a:latin typeface="Times New Roman" pitchFamily="18" charset="0"/>
                <a:cs typeface="Times New Roman" pitchFamily="18" charset="0"/>
              </a:rPr>
              <a:t>Aghaebrahimi</a:t>
            </a:r>
            <a:r>
              <a:rPr lang="en-US" sz="2200" b="0" dirty="0">
                <a:latin typeface="Times New Roman" pitchFamily="18" charset="0"/>
                <a:cs typeface="Times New Roman" pitchFamily="18" charset="0"/>
              </a:rPr>
              <a:t>, S. H. </a:t>
            </a:r>
            <a:r>
              <a:rPr lang="en-US" sz="2200" b="0" dirty="0" err="1">
                <a:latin typeface="Times New Roman" pitchFamily="18" charset="0"/>
                <a:cs typeface="Times New Roman" pitchFamily="18" charset="0"/>
              </a:rPr>
              <a:t>Zahiri</a:t>
            </a:r>
            <a:r>
              <a:rPr lang="en-US" sz="2200" b="0" dirty="0">
                <a:latin typeface="Times New Roman" pitchFamily="18" charset="0"/>
                <a:cs typeface="Times New Roman" pitchFamily="18" charset="0"/>
              </a:rPr>
              <a:t>, and M. </a:t>
            </a:r>
            <a:r>
              <a:rPr lang="en-US" sz="2200" b="0" dirty="0" err="1" smtClean="0">
                <a:latin typeface="Times New Roman" pitchFamily="18" charset="0"/>
                <a:cs typeface="Times New Roman" pitchFamily="18" charset="0"/>
              </a:rPr>
              <a:t>Amiri</a:t>
            </a:r>
            <a:endParaRPr lang="en-US" sz="2200" b="0" dirty="0" smtClean="0">
              <a:latin typeface="Times New Roman" pitchFamily="18" charset="0"/>
              <a:cs typeface="Times New Roman" pitchFamily="18" charset="0"/>
            </a:endParaRPr>
          </a:p>
          <a:p>
            <a:pPr algn="l" rtl="0">
              <a:lnSpc>
                <a:spcPct val="150000"/>
              </a:lnSpc>
            </a:pPr>
            <a:r>
              <a:rPr lang="en-US" sz="2200" b="0" dirty="0">
                <a:solidFill>
                  <a:srgbClr val="0070C0"/>
                </a:solidFill>
                <a:latin typeface="Times New Roman" pitchFamily="18" charset="0"/>
                <a:cs typeface="Times New Roman" pitchFamily="18" charset="0"/>
              </a:rPr>
              <a:t>Learning automata based classifier</a:t>
            </a:r>
            <a:r>
              <a:rPr lang="en-US" sz="2200" b="0" dirty="0">
                <a:latin typeface="Times New Roman" pitchFamily="18" charset="0"/>
                <a:cs typeface="Times New Roman" pitchFamily="18" charset="0"/>
              </a:rPr>
              <a:t>, </a:t>
            </a:r>
            <a:r>
              <a:rPr lang="en-US" sz="2200" b="0" dirty="0" err="1">
                <a:latin typeface="Times New Roman" pitchFamily="18" charset="0"/>
                <a:cs typeface="Times New Roman" pitchFamily="18" charset="0"/>
              </a:rPr>
              <a:t>Seyed</a:t>
            </a:r>
            <a:r>
              <a:rPr lang="en-US" sz="2200" b="0" dirty="0">
                <a:latin typeface="Times New Roman" pitchFamily="18" charset="0"/>
                <a:cs typeface="Times New Roman" pitchFamily="18" charset="0"/>
              </a:rPr>
              <a:t>-Hamid </a:t>
            </a:r>
            <a:r>
              <a:rPr lang="en-US" sz="2200" b="0" dirty="0" err="1" smtClean="0">
                <a:latin typeface="Times New Roman" pitchFamily="18" charset="0"/>
                <a:cs typeface="Times New Roman" pitchFamily="18" charset="0"/>
              </a:rPr>
              <a:t>Zahiri</a:t>
            </a:r>
            <a:r>
              <a:rPr lang="fa-IR" sz="2200" b="0" dirty="0" smtClean="0">
                <a:latin typeface="Times New Roman" pitchFamily="18" charset="0"/>
                <a:cs typeface="Times New Roman" pitchFamily="18" charset="0"/>
              </a:rPr>
              <a:t>.</a:t>
            </a:r>
          </a:p>
          <a:p>
            <a:pPr algn="l" rtl="0">
              <a:lnSpc>
                <a:spcPct val="150000"/>
              </a:lnSpc>
            </a:pPr>
            <a:r>
              <a:rPr lang="en-US" sz="2200" b="0" dirty="0">
                <a:solidFill>
                  <a:srgbClr val="0070C0"/>
                </a:solidFill>
                <a:latin typeface="Times New Roman" pitchFamily="18" charset="0"/>
                <a:cs typeface="Times New Roman" pitchFamily="18" charset="0"/>
              </a:rPr>
              <a:t>Classification Rule Discovery Using Learning Automata- </a:t>
            </a:r>
            <a:r>
              <a:rPr lang="en-US" sz="2200" b="0" dirty="0" err="1">
                <a:latin typeface="Times New Roman" pitchFamily="18" charset="0"/>
                <a:cs typeface="Times New Roman" pitchFamily="18" charset="0"/>
              </a:rPr>
              <a:t>Seyed</a:t>
            </a:r>
            <a:r>
              <a:rPr lang="en-US" sz="2200" b="0" dirty="0">
                <a:latin typeface="Times New Roman" pitchFamily="18" charset="0"/>
                <a:cs typeface="Times New Roman" pitchFamily="18" charset="0"/>
              </a:rPr>
              <a:t>-Hamid </a:t>
            </a:r>
            <a:r>
              <a:rPr lang="en-US" sz="2200" b="0" dirty="0" err="1">
                <a:latin typeface="Times New Roman" pitchFamily="18" charset="0"/>
                <a:cs typeface="Times New Roman" pitchFamily="18" charset="0"/>
              </a:rPr>
              <a:t>Zahiri</a:t>
            </a:r>
            <a:endParaRPr lang="fa-IR" sz="2200" b="0" dirty="0">
              <a:latin typeface="Times New Roman" pitchFamily="18" charset="0"/>
              <a:cs typeface="Times New Roman" pitchFamily="18" charset="0"/>
            </a:endParaRPr>
          </a:p>
          <a:p>
            <a:pPr algn="l" rtl="0">
              <a:lnSpc>
                <a:spcPct val="150000"/>
              </a:lnSpc>
            </a:pPr>
            <a:endParaRPr lang="fa-IR" sz="2200" b="0" dirty="0">
              <a:latin typeface="Times New Roman" pitchFamily="18" charset="0"/>
              <a:cs typeface="Times New Roman" pitchFamily="18" charset="0"/>
            </a:endParaRPr>
          </a:p>
        </p:txBody>
      </p:sp>
    </p:spTree>
    <p:extLst>
      <p:ext uri="{BB962C8B-B14F-4D97-AF65-F5344CB8AC3E}">
        <p14:creationId xmlns:p14="http://schemas.microsoft.com/office/powerpoint/2010/main" val="2367319228"/>
      </p:ext>
    </p:extLst>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077200" cy="3200400"/>
          </a:xfrm>
        </p:spPr>
        <p:txBody>
          <a:bodyPr/>
          <a:lstStyle/>
          <a:p>
            <a:pPr marL="0" indent="0" algn="ctr">
              <a:lnSpc>
                <a:spcPct val="150000"/>
              </a:lnSpc>
              <a:buNone/>
            </a:pPr>
            <a:r>
              <a:rPr lang="fa-IR" sz="7200" b="0" dirty="0" smtClean="0">
                <a:solidFill>
                  <a:srgbClr val="0070C0"/>
                </a:solidFill>
                <a:cs typeface="B Kamran Outline" pitchFamily="2" charset="-78"/>
              </a:rPr>
              <a:t>پایان</a:t>
            </a:r>
            <a:endParaRPr lang="fa-IR" sz="7200" b="0" dirty="0">
              <a:solidFill>
                <a:srgbClr val="0070C0"/>
              </a:solidFill>
              <a:cs typeface="B Kamran Outline" pitchFamily="2" charset="-78"/>
            </a:endParaRPr>
          </a:p>
        </p:txBody>
      </p:sp>
    </p:spTree>
    <p:extLst>
      <p:ext uri="{BB962C8B-B14F-4D97-AF65-F5344CB8AC3E}">
        <p14:creationId xmlns:p14="http://schemas.microsoft.com/office/powerpoint/2010/main" val="2533373735"/>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چکیده مقاله</a:t>
            </a:r>
            <a:endParaRPr lang="en-US" b="1" dirty="0">
              <a:solidFill>
                <a:schemeClr val="tx1"/>
              </a:solidFill>
              <a:cs typeface="B Kamran Outline" pitchFamily="2" charset="-78"/>
            </a:endParaRPr>
          </a:p>
        </p:txBody>
      </p:sp>
      <p:sp>
        <p:nvSpPr>
          <p:cNvPr id="3" name="Content Placeholder 2"/>
          <p:cNvSpPr>
            <a:spLocks noGrp="1"/>
          </p:cNvSpPr>
          <p:nvPr>
            <p:ph idx="1"/>
          </p:nvPr>
        </p:nvSpPr>
        <p:spPr>
          <a:xfrm>
            <a:off x="1219200" y="1981200"/>
            <a:ext cx="7848600" cy="4114800"/>
          </a:xfrm>
        </p:spPr>
        <p:txBody>
          <a:bodyPr/>
          <a:lstStyle/>
          <a:p>
            <a:pPr>
              <a:lnSpc>
                <a:spcPct val="150000"/>
              </a:lnSpc>
            </a:pPr>
            <a:r>
              <a:rPr lang="fa-IR" sz="2400" b="0" dirty="0">
                <a:cs typeface="B Nazanin" pitchFamily="2" charset="-78"/>
              </a:rPr>
              <a:t>الگوریتم پیشنهادی  بر پایه بهینه سازی که از اتوماتای یادگیر استفاده می کند بنا نهاده شده است</a:t>
            </a:r>
            <a:r>
              <a:rPr lang="fa-IR" sz="2400" b="0" dirty="0" smtClean="0">
                <a:cs typeface="B Nazanin" pitchFamily="2" charset="-78"/>
              </a:rPr>
              <a:t>.</a:t>
            </a:r>
          </a:p>
          <a:p>
            <a:pPr marL="0" indent="0">
              <a:lnSpc>
                <a:spcPct val="150000"/>
              </a:lnSpc>
              <a:buNone/>
            </a:pPr>
            <a:endParaRPr lang="fa-IR" sz="2400" b="0" dirty="0" smtClean="0">
              <a:cs typeface="B Nazanin" pitchFamily="2" charset="-78"/>
            </a:endParaRPr>
          </a:p>
          <a:p>
            <a:pPr algn="just">
              <a:lnSpc>
                <a:spcPct val="150000"/>
              </a:lnSpc>
            </a:pPr>
            <a:r>
              <a:rPr lang="fa-IR" sz="2400" b="0" dirty="0" smtClean="0">
                <a:cs typeface="B Nazanin" pitchFamily="2" charset="-78"/>
              </a:rPr>
              <a:t>نتایج </a:t>
            </a:r>
            <a:r>
              <a:rPr lang="fa-IR" sz="2400" b="0" dirty="0">
                <a:cs typeface="B Nazanin" pitchFamily="2" charset="-78"/>
              </a:rPr>
              <a:t>عملی نشان می دهد که عملکرد </a:t>
            </a:r>
            <a:r>
              <a:rPr lang="en-US" sz="2400" b="0" dirty="0">
                <a:solidFill>
                  <a:srgbClr val="00B050"/>
                </a:solidFill>
                <a:latin typeface="Times New Roman" pitchFamily="18" charset="0"/>
              </a:rPr>
              <a:t>LA-miner</a:t>
            </a:r>
            <a:r>
              <a:rPr lang="en-US" sz="2400" b="0" dirty="0">
                <a:cs typeface="B Nazanin" pitchFamily="2" charset="-78"/>
              </a:rPr>
              <a:t> </a:t>
            </a:r>
            <a:r>
              <a:rPr lang="fa-IR" sz="2400" b="0" dirty="0" smtClean="0">
                <a:cs typeface="B Nazanin" pitchFamily="2" charset="-78"/>
              </a:rPr>
              <a:t> پیشنهاد </a:t>
            </a:r>
            <a:r>
              <a:rPr lang="fa-IR" sz="2400" b="0" dirty="0">
                <a:cs typeface="B Nazanin" pitchFamily="2" charset="-78"/>
              </a:rPr>
              <a:t>شده قابل مقایسه و در بعضی مواقع بهتر از </a:t>
            </a:r>
            <a:r>
              <a:rPr lang="en-US" sz="2400" b="0" dirty="0">
                <a:solidFill>
                  <a:srgbClr val="00B050"/>
                </a:solidFill>
                <a:latin typeface="Times New Roman" pitchFamily="18" charset="0"/>
              </a:rPr>
              <a:t>Ant-miner</a:t>
            </a:r>
            <a:r>
              <a:rPr lang="en-US" sz="2400" b="0" dirty="0">
                <a:cs typeface="B Nazanin" pitchFamily="2" charset="-78"/>
              </a:rPr>
              <a:t> </a:t>
            </a:r>
            <a:r>
              <a:rPr lang="fa-IR" sz="2400" b="0" dirty="0" smtClean="0">
                <a:cs typeface="B Nazanin" pitchFamily="2" charset="-78"/>
              </a:rPr>
              <a:t> (الگوریتم </a:t>
            </a:r>
            <a:r>
              <a:rPr lang="fa-IR" sz="2400" b="0" dirty="0">
                <a:cs typeface="B Nazanin" pitchFamily="2" charset="-78"/>
              </a:rPr>
              <a:t>کاوش کننده بر مبنای الگوریتم بهینه سازی کلونی مورچه ها) و </a:t>
            </a:r>
            <a:r>
              <a:rPr lang="en-US" sz="2400" b="0" dirty="0">
                <a:solidFill>
                  <a:srgbClr val="00B050"/>
                </a:solidFill>
                <a:latin typeface="Times New Roman" pitchFamily="18" charset="0"/>
              </a:rPr>
              <a:t>CNZ</a:t>
            </a:r>
            <a:r>
              <a:rPr lang="en-US" sz="2400" b="0" dirty="0">
                <a:cs typeface="B Nazanin" pitchFamily="2" charset="-78"/>
              </a:rPr>
              <a:t> </a:t>
            </a:r>
            <a:r>
              <a:rPr lang="fa-IR" sz="2400" b="0" dirty="0" smtClean="0">
                <a:cs typeface="B Nazanin" pitchFamily="2" charset="-78"/>
              </a:rPr>
              <a:t> (الگوریتم </a:t>
            </a:r>
            <a:r>
              <a:rPr lang="fa-IR" sz="2400" b="0" dirty="0">
                <a:cs typeface="B Nazanin" pitchFamily="2" charset="-78"/>
              </a:rPr>
              <a:t>معروف داده کاوی برای طبقه بندی) است.</a:t>
            </a:r>
            <a:endParaRPr lang="fa-IR" sz="2400" b="0" dirty="0" smtClean="0">
              <a:cs typeface="B Nazanin" pitchFamily="2" charset="-78"/>
            </a:endParaRPr>
          </a:p>
          <a:p>
            <a:pPr>
              <a:lnSpc>
                <a:spcPct val="150000"/>
              </a:lnSpc>
            </a:pPr>
            <a:endParaRPr lang="en-US" sz="2400" b="0" dirty="0">
              <a:cs typeface="B Nazanin" pitchFamily="2" charset="-78"/>
            </a:endParaRPr>
          </a:p>
        </p:txBody>
      </p:sp>
    </p:spTree>
    <p:extLst>
      <p:ext uri="{BB962C8B-B14F-4D97-AF65-F5344CB8AC3E}">
        <p14:creationId xmlns:p14="http://schemas.microsoft.com/office/powerpoint/2010/main" val="2917926866"/>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داده کاوی </a:t>
            </a:r>
            <a:r>
              <a:rPr lang="en-US" sz="3200" dirty="0" smtClean="0">
                <a:solidFill>
                  <a:srgbClr val="C00000"/>
                </a:solidFill>
                <a:latin typeface="Times New Roman" pitchFamily="18" charset="0"/>
                <a:cs typeface="Times New Roman" pitchFamily="18" charset="0"/>
              </a:rPr>
              <a:t>Data Mining   </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19200" y="1981200"/>
            <a:ext cx="7848600" cy="4114800"/>
          </a:xfrm>
        </p:spPr>
        <p:txBody>
          <a:bodyPr/>
          <a:lstStyle/>
          <a:p>
            <a:pPr>
              <a:lnSpc>
                <a:spcPct val="150000"/>
              </a:lnSpc>
            </a:pPr>
            <a:r>
              <a:rPr lang="fa-IR" sz="2400" b="0" dirty="0" smtClean="0">
                <a:cs typeface="B Nazanin" pitchFamily="2" charset="-78"/>
              </a:rPr>
              <a:t>چرا داده کاوی؟</a:t>
            </a:r>
          </a:p>
          <a:p>
            <a:pPr>
              <a:lnSpc>
                <a:spcPct val="150000"/>
              </a:lnSpc>
            </a:pPr>
            <a:r>
              <a:rPr lang="fa-IR" sz="2400" b="0" dirty="0" smtClean="0">
                <a:cs typeface="B Nazanin" pitchFamily="2" charset="-78"/>
              </a:rPr>
              <a:t>تعریف داده کاوی</a:t>
            </a:r>
          </a:p>
          <a:p>
            <a:pPr>
              <a:lnSpc>
                <a:spcPct val="150000"/>
              </a:lnSpc>
            </a:pPr>
            <a:r>
              <a:rPr lang="fa-IR" sz="2400" b="0" dirty="0" smtClean="0">
                <a:cs typeface="B Nazanin" pitchFamily="2" charset="-78"/>
              </a:rPr>
              <a:t>کاربردهای داده کاوی</a:t>
            </a:r>
            <a:endParaRPr lang="en-US" sz="2400" b="0" dirty="0">
              <a:cs typeface="B Nazanin" pitchFamily="2" charset="-78"/>
            </a:endParaRPr>
          </a:p>
        </p:txBody>
      </p:sp>
    </p:spTree>
    <p:extLst>
      <p:ext uri="{BB962C8B-B14F-4D97-AF65-F5344CB8AC3E}">
        <p14:creationId xmlns:p14="http://schemas.microsoft.com/office/powerpoint/2010/main" val="1917351147"/>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چرا داده کاوی؟</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19200" y="1676400"/>
            <a:ext cx="7848600" cy="4114800"/>
          </a:xfrm>
        </p:spPr>
        <p:txBody>
          <a:bodyPr/>
          <a:lstStyle/>
          <a:p>
            <a:pPr marL="0" indent="0">
              <a:lnSpc>
                <a:spcPct val="150000"/>
              </a:lnSpc>
              <a:buNone/>
            </a:pPr>
            <a:r>
              <a:rPr lang="fa-IR" sz="2400" b="0" dirty="0" smtClean="0">
                <a:solidFill>
                  <a:srgbClr val="00B050"/>
                </a:solidFill>
                <a:cs typeface="B Nazanin" pitchFamily="2" charset="-78"/>
              </a:rPr>
              <a:t>دلایل پیدایش داده کاوی:</a:t>
            </a:r>
          </a:p>
          <a:p>
            <a:pPr>
              <a:lnSpc>
                <a:spcPct val="150000"/>
              </a:lnSpc>
            </a:pPr>
            <a:r>
              <a:rPr lang="fa-IR" sz="2400" b="0" dirty="0" smtClean="0">
                <a:cs typeface="B Nazanin" pitchFamily="2" charset="-78"/>
              </a:rPr>
              <a:t>توسعه </a:t>
            </a:r>
            <a:r>
              <a:rPr lang="fa-IR" sz="2400" b="0" dirty="0">
                <a:cs typeface="B Nazanin" pitchFamily="2" charset="-78"/>
              </a:rPr>
              <a:t>تکنولوژيهای ذخيره و بازيابی </a:t>
            </a:r>
            <a:r>
              <a:rPr lang="fa-IR" sz="2400" b="0" dirty="0" smtClean="0">
                <a:cs typeface="B Nazanin" pitchFamily="2" charset="-78"/>
              </a:rPr>
              <a:t>اطلاعات.</a:t>
            </a:r>
            <a:endParaRPr lang="fa-IR" sz="2400" b="0" dirty="0">
              <a:cs typeface="B Nazanin" pitchFamily="2" charset="-78"/>
            </a:endParaRPr>
          </a:p>
          <a:p>
            <a:pPr>
              <a:lnSpc>
                <a:spcPct val="150000"/>
              </a:lnSpc>
            </a:pPr>
            <a:r>
              <a:rPr lang="fa-IR" sz="2400" b="0" dirty="0">
                <a:cs typeface="B Nazanin" pitchFamily="2" charset="-78"/>
              </a:rPr>
              <a:t>افزايش روزافزون حجم اطلاعات ذخيره </a:t>
            </a:r>
            <a:r>
              <a:rPr lang="fa-IR" sz="2400" b="0" dirty="0" smtClean="0">
                <a:cs typeface="B Nazanin" pitchFamily="2" charset="-78"/>
              </a:rPr>
              <a:t>شده.</a:t>
            </a:r>
            <a:endParaRPr lang="fa-IR" sz="2400" b="0" dirty="0">
              <a:cs typeface="B Nazanin" pitchFamily="2" charset="-78"/>
            </a:endParaRPr>
          </a:p>
          <a:p>
            <a:pPr>
              <a:lnSpc>
                <a:spcPct val="150000"/>
              </a:lnSpc>
            </a:pPr>
            <a:r>
              <a:rPr lang="fa-IR" sz="2400" b="0" dirty="0" smtClean="0">
                <a:cs typeface="B Nazanin" pitchFamily="2" charset="-78"/>
              </a:rPr>
              <a:t>آرشيوهای </a:t>
            </a:r>
            <a:r>
              <a:rPr lang="fa-IR" sz="2400" b="0" dirty="0">
                <a:cs typeface="B Nazanin" pitchFamily="2" charset="-78"/>
              </a:rPr>
              <a:t>اطلاعاتی، به دليل حجم بسيار زياد، غالبا به مقبره های اطلاعات تبديل می شوند.</a:t>
            </a:r>
          </a:p>
          <a:p>
            <a:pPr>
              <a:lnSpc>
                <a:spcPct val="150000"/>
              </a:lnSpc>
            </a:pPr>
            <a:r>
              <a:rPr lang="fa-IR" sz="2400" b="0" dirty="0">
                <a:cs typeface="B Nazanin" pitchFamily="2" charset="-78"/>
              </a:rPr>
              <a:t>عليرغم هزينه های سنگين در بخش تکنولوژی اطلاعات، بسياری از تصميمها همچنان در فقر اطلاعاتی اتخاذ می </a:t>
            </a:r>
            <a:r>
              <a:rPr lang="fa-IR" sz="2400" b="0" dirty="0" smtClean="0">
                <a:cs typeface="B Nazanin" pitchFamily="2" charset="-78"/>
              </a:rPr>
              <a:t>گردند و </a:t>
            </a:r>
            <a:r>
              <a:rPr lang="fa-IR" sz="2400" b="0" dirty="0">
                <a:cs typeface="B Nazanin" pitchFamily="2" charset="-78"/>
              </a:rPr>
              <a:t>از قابليتهای بالقوه اطلاعات ذخيره شده استفاده نمی شود. </a:t>
            </a:r>
          </a:p>
          <a:p>
            <a:pPr>
              <a:lnSpc>
                <a:spcPct val="150000"/>
              </a:lnSpc>
            </a:pPr>
            <a:endParaRPr lang="fa-IR" sz="2400" b="0" dirty="0">
              <a:cs typeface="B Nazanin" pitchFamily="2" charset="-78"/>
            </a:endParaRPr>
          </a:p>
        </p:txBody>
      </p:sp>
    </p:spTree>
    <p:extLst>
      <p:ext uri="{BB962C8B-B14F-4D97-AF65-F5344CB8AC3E}">
        <p14:creationId xmlns:p14="http://schemas.microsoft.com/office/powerpoint/2010/main" val="3139800430"/>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chemeClr val="tx1"/>
                </a:solidFill>
                <a:cs typeface="B Kamran Outline" pitchFamily="2" charset="-78"/>
              </a:rPr>
              <a:t>چرا داده کاوی؟</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19200" y="1676400"/>
            <a:ext cx="7848600" cy="4114800"/>
          </a:xfrm>
        </p:spPr>
        <p:txBody>
          <a:bodyPr/>
          <a:lstStyle/>
          <a:p>
            <a:pPr>
              <a:lnSpc>
                <a:spcPct val="150000"/>
              </a:lnSpc>
            </a:pPr>
            <a:r>
              <a:rPr lang="en-US" sz="2000" b="0" dirty="0">
                <a:cs typeface="B Nazanin" pitchFamily="2" charset="-78"/>
              </a:rPr>
              <a:t>Europe's Very Long Baseline </a:t>
            </a:r>
            <a:r>
              <a:rPr lang="en-US" sz="2000" b="0" dirty="0" smtClean="0">
                <a:cs typeface="B Nazanin" pitchFamily="2" charset="-78"/>
              </a:rPr>
              <a:t>Interferometry</a:t>
            </a:r>
            <a:r>
              <a:rPr lang="fa-IR" sz="2000" b="0" dirty="0" smtClean="0">
                <a:cs typeface="B Nazanin" pitchFamily="2" charset="-78"/>
              </a:rPr>
              <a:t> </a:t>
            </a:r>
            <a:r>
              <a:rPr lang="en-US" sz="2400" b="0" dirty="0">
                <a:cs typeface="B Nazanin" pitchFamily="2" charset="-78"/>
              </a:rPr>
              <a:t>(</a:t>
            </a:r>
            <a:r>
              <a:rPr lang="en-US" sz="2400" b="0" dirty="0" smtClean="0">
                <a:solidFill>
                  <a:srgbClr val="00B050"/>
                </a:solidFill>
                <a:cs typeface="B Nazanin" pitchFamily="2" charset="-78"/>
              </a:rPr>
              <a:t>VLBI</a:t>
            </a:r>
            <a:r>
              <a:rPr lang="en-US" sz="2400" b="0" dirty="0" smtClean="0">
                <a:cs typeface="B Nazanin" pitchFamily="2" charset="-78"/>
              </a:rPr>
              <a:t>)</a:t>
            </a:r>
            <a:r>
              <a:rPr lang="fa-IR" sz="2400" b="0" dirty="0" smtClean="0">
                <a:cs typeface="B Nazanin" pitchFamily="2" charset="-78"/>
              </a:rPr>
              <a:t>دارای 16 تلسکوپ است که هر کدام از آن ها بالغ بر </a:t>
            </a:r>
            <a:r>
              <a:rPr lang="en-US" sz="2400" b="0" dirty="0">
                <a:solidFill>
                  <a:srgbClr val="00B050"/>
                </a:solidFill>
                <a:cs typeface="B Nazanin" pitchFamily="2" charset="-78"/>
              </a:rPr>
              <a:t>1</a:t>
            </a:r>
            <a:r>
              <a:rPr lang="en-US" sz="2400" b="0" dirty="0">
                <a:cs typeface="B Nazanin" pitchFamily="2" charset="-78"/>
              </a:rPr>
              <a:t> </a:t>
            </a:r>
            <a:r>
              <a:rPr lang="en-US" sz="2400" b="0" dirty="0">
                <a:latin typeface="Times New Roman" pitchFamily="18" charset="0"/>
                <a:cs typeface="Times New Roman" pitchFamily="18" charset="0"/>
              </a:rPr>
              <a:t>Gigabit/second</a:t>
            </a:r>
            <a:r>
              <a:rPr lang="en-US" sz="2400" b="0" dirty="0">
                <a:cs typeface="B Nazanin" pitchFamily="2" charset="-78"/>
              </a:rPr>
              <a:t> </a:t>
            </a:r>
            <a:r>
              <a:rPr lang="fa-IR" sz="2400" b="0" dirty="0" smtClean="0">
                <a:cs typeface="B Nazanin" pitchFamily="2" charset="-78"/>
              </a:rPr>
              <a:t> داده های نجومی در هر دوره 25 روزه تولید می کنند.</a:t>
            </a:r>
          </a:p>
          <a:p>
            <a:pPr>
              <a:lnSpc>
                <a:spcPct val="150000"/>
              </a:lnSpc>
              <a:buFont typeface="Courier New" pitchFamily="49" charset="0"/>
              <a:buChar char="o"/>
            </a:pPr>
            <a:endParaRPr lang="fa-IR" sz="2400" b="0" dirty="0" smtClean="0">
              <a:solidFill>
                <a:srgbClr val="C00000"/>
              </a:solidFill>
              <a:cs typeface="B Nazanin" pitchFamily="2" charset="-78"/>
            </a:endParaRPr>
          </a:p>
          <a:p>
            <a:pPr>
              <a:lnSpc>
                <a:spcPct val="150000"/>
              </a:lnSpc>
              <a:buFont typeface="Courier New" pitchFamily="49" charset="0"/>
              <a:buChar char="o"/>
            </a:pPr>
            <a:r>
              <a:rPr lang="fa-IR" sz="2400" b="0" dirty="0" smtClean="0">
                <a:solidFill>
                  <a:srgbClr val="C00000"/>
                </a:solidFill>
                <a:cs typeface="B Nazanin" pitchFamily="2" charset="-78"/>
              </a:rPr>
              <a:t>آنالیز این داده ها یک مشکل بزرگ است.</a:t>
            </a:r>
          </a:p>
          <a:p>
            <a:pPr marL="0" indent="0">
              <a:lnSpc>
                <a:spcPct val="150000"/>
              </a:lnSpc>
              <a:buNone/>
            </a:pPr>
            <a:endParaRPr lang="fa-IR" sz="2400" b="0" dirty="0">
              <a:solidFill>
                <a:srgbClr val="C00000"/>
              </a:solidFill>
              <a:cs typeface="B Nazanin" pitchFamily="2" charset="-78"/>
            </a:endParaRPr>
          </a:p>
          <a:p>
            <a:pPr>
              <a:lnSpc>
                <a:spcPct val="150000"/>
              </a:lnSpc>
            </a:pPr>
            <a:endParaRPr lang="fa-IR" sz="2400" b="0" dirty="0">
              <a:cs typeface="B Nazanin" pitchFamily="2"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971800"/>
            <a:ext cx="3581400" cy="27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504406"/>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gf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gft</Template>
  <TotalTime>1015</TotalTime>
  <Words>2361</Words>
  <Application>Microsoft Office PowerPoint</Application>
  <PresentationFormat>On-screen Show (4:3)</PresentationFormat>
  <Paragraphs>254</Paragraphs>
  <Slides>53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SimSun-ExtB</vt:lpstr>
      <vt:lpstr>Arial</vt:lpstr>
      <vt:lpstr>Arial Narrow</vt:lpstr>
      <vt:lpstr>B Kamran Outline</vt:lpstr>
      <vt:lpstr>B Nazanin</vt:lpstr>
      <vt:lpstr>B Tabassom</vt:lpstr>
      <vt:lpstr>Calibri</vt:lpstr>
      <vt:lpstr>Cambria</vt:lpstr>
      <vt:lpstr>Courier New</vt:lpstr>
      <vt:lpstr>Imprint MT Shadow</vt:lpstr>
      <vt:lpstr>Times New Roman</vt:lpstr>
      <vt:lpstr>Wingdings</vt:lpstr>
      <vt:lpstr>gft</vt:lpstr>
      <vt:lpstr>Data Mining Using Learning Automata</vt:lpstr>
      <vt:lpstr>PowerPoint Presentation</vt:lpstr>
      <vt:lpstr>برگفته از مقالات</vt:lpstr>
      <vt:lpstr>فهرست</vt:lpstr>
      <vt:lpstr>چکیده مقاله</vt:lpstr>
      <vt:lpstr>چکیده مقاله</vt:lpstr>
      <vt:lpstr>داده کاوی Data Mining   </vt:lpstr>
      <vt:lpstr>چرا داده کاوی؟</vt:lpstr>
      <vt:lpstr>چرا داده کاوی؟</vt:lpstr>
      <vt:lpstr>چرا داده کاوی؟</vt:lpstr>
      <vt:lpstr>چرا داده کاوی؟</vt:lpstr>
      <vt:lpstr>تعریف داده کاوی</vt:lpstr>
      <vt:lpstr>فرایند داده کاوی</vt:lpstr>
      <vt:lpstr>وظایف اساسی در داده کاوی</vt:lpstr>
      <vt:lpstr>طبقه بندی</vt:lpstr>
      <vt:lpstr>Illustrating Classification Task</vt:lpstr>
      <vt:lpstr>طبقه بندی</vt:lpstr>
      <vt:lpstr>کاربردهای داده کاوی</vt:lpstr>
      <vt:lpstr>اتوماتای یادگیر     Learning Automata  </vt:lpstr>
      <vt:lpstr>اتوماتای یادگیر</vt:lpstr>
      <vt:lpstr>اتوماتای یادگیر</vt:lpstr>
      <vt:lpstr>اتوماتای یادگیر</vt:lpstr>
      <vt:lpstr>اتوماتای یادگیر</vt:lpstr>
      <vt:lpstr>اتوماتای یادگیر</vt:lpstr>
      <vt:lpstr>داده کاوی با اتوماتای یادگیر</vt:lpstr>
      <vt:lpstr>داده کاوی با اتوماتای یادگیر</vt:lpstr>
      <vt:lpstr>طبقه بندی کننده </vt:lpstr>
      <vt:lpstr>Hyperplane  تصمیم گیری </vt:lpstr>
      <vt:lpstr>Hyperplane  تصمیم گیری </vt:lpstr>
      <vt:lpstr>تابع بهینه سازی با استفاده از اتوماتای یادگیر</vt:lpstr>
      <vt:lpstr>تابع بهینه سازی با استفاده از اتوماتای یادگیر</vt:lpstr>
      <vt:lpstr>تابع بهینه سازی با استفاده از اتوماتای یادگیر</vt:lpstr>
      <vt:lpstr>تابع بهینه سازی با استفاده از اتوماتای یادگیر</vt:lpstr>
      <vt:lpstr>PowerPoint Presentation</vt:lpstr>
      <vt:lpstr>الگوریتم</vt:lpstr>
      <vt:lpstr>الگوریتم</vt:lpstr>
      <vt:lpstr>الگوریتم</vt:lpstr>
      <vt:lpstr>الگوریتم</vt:lpstr>
      <vt:lpstr>الگوریتم</vt:lpstr>
      <vt:lpstr>الگوریتم</vt:lpstr>
      <vt:lpstr>الگوریتم</vt:lpstr>
      <vt:lpstr>الگوریتم</vt:lpstr>
      <vt:lpstr>داده کاوی با اتوماتای یادگیر</vt:lpstr>
      <vt:lpstr>LA-miner  پیشنهاد شده </vt:lpstr>
      <vt:lpstr>نتایج محاسباتی و مقایسه</vt:lpstr>
      <vt:lpstr>مجموعه داده ها (Data Sets)</vt:lpstr>
      <vt:lpstr>مجموعه داده ها (Data Sets)</vt:lpstr>
      <vt:lpstr>نتایج آزمایش ها</vt:lpstr>
      <vt:lpstr>نتایج آزمایش ها</vt:lpstr>
      <vt:lpstr>نتایج آزمایش ها</vt:lpstr>
      <vt:lpstr>نتیجه گیری</vt:lpstr>
      <vt:lpstr>منابع</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mostafa</dc:creator>
  <cp:lastModifiedBy>navid bazrkar</cp:lastModifiedBy>
  <cp:revision>128</cp:revision>
  <dcterms:created xsi:type="dcterms:W3CDTF">2012-01-24T17:36:45Z</dcterms:created>
  <dcterms:modified xsi:type="dcterms:W3CDTF">2016-09-06T10:33:31Z</dcterms:modified>
</cp:coreProperties>
</file>